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3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Liang" initials="AL" lastIdx="1" clrIdx="0">
    <p:extLst>
      <p:ext uri="{19B8F6BF-5375-455C-9EA6-DF929625EA0E}">
        <p15:presenceInfo xmlns:p15="http://schemas.microsoft.com/office/powerpoint/2012/main" userId="53aaba7a6cd81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EB6-F1FB-4C63-9C58-25F965C07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CD40C-72CE-41AB-A6F9-D2161C58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36BF-D466-4C16-9B56-98F7667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E04-950C-48DC-A757-79DF47FE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7CEB-C54C-43B4-82AE-8B505219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597A-C61E-42C3-96E3-C3CF2C9F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EFB8-AE8C-478B-A2E8-215FB185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F982-42F5-4EC1-A2D0-05B06677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1FC1-A7CE-4CF4-A7E3-60890D1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02D7-6564-41DA-B74B-19D499D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B655A-6C60-41E4-9CC4-946AF6FD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DC38-F808-4ECB-B40F-B5513C31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B87-13BB-4044-98C5-8C71971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14D4-2A03-4DB0-928A-0530929A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783D-9908-4A9C-A604-390EFD0E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5C4F-296F-4B6E-BC7B-7BB6F296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621F-BC53-466A-ACC2-3CECAA1B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D698-CB34-44E1-822D-0EE64EE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73EE-E7BA-43F3-81F8-9861FEC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70A7-597D-45AD-A8F1-4C3F3C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CE7F-D3FB-45D9-9B9B-7F0E80C3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960E-C43D-48C1-959F-A3266C3F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C452-7E28-459D-95A3-E9F7F8E6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3733-DD44-4940-A41F-0E67AC67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BF9-5F99-48ED-BD93-9C1B4124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A067-1CFC-4898-9FDC-A364E3C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4ECD-C33C-4C2B-916A-60DC21495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391C-08E7-4453-BE39-FF74D1E4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7016-108C-4117-8CDA-C2AAFAA2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CAEC-1203-451D-9192-09292E98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DE80-0B7C-40F8-9DD4-EA166A7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15B4-2290-48BE-B6B7-E1751E7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E332-714F-4E1A-837C-475C3F64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F10FE-D7A3-4F2C-91A3-22A1C3736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51199-FADA-4EEA-977E-3AF9DD0ED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1B8C-7708-45E7-A3EB-154DCA13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9699-AB95-4010-AC62-986939DF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72BD8-9148-481C-8547-4E599CA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2D90-7FCA-4403-BCEB-32E3525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934D-BE09-442B-946A-C60D8065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2539-41C6-459E-A4CB-3E5DE03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2D6EF-A2BE-4888-99A9-AB27E49E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B105E-19DE-4C44-BA36-B43381E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8959D-F2B0-4DF3-BCF5-3AC10CFA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76F70-5EF2-494E-86A4-0A9C6425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8C3A-B806-41E3-8F51-220820F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0687-B6AB-41E4-9AB1-B071D526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5557-FD96-49D4-B3E5-4F1D0FDE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2C5DC-840C-425B-9E4E-BE9B7A49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BA11-7401-48B3-97A1-410E128F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9B90-B969-4752-99A1-7F2AD308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EF79-4E63-4912-8655-460660C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CF8-2611-49D6-A398-19DEF34F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2527-4FC4-40CD-84C0-705B7069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83068-1222-471C-B78D-AAC12B62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4A64-1374-4F15-A124-056C4A2D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8F27-D2BB-4455-8C0F-CE796E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BE01-5BDD-42EC-9364-FF3C0C2A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F1FD-C4C4-4E78-B826-DA22F58E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41B5D-C6B2-401B-9A5A-30412569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A1DC-61AC-4442-BFBF-A8A6A58E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D3C6-B661-42D3-9911-8182F647D9FF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BDEB-CA4A-4C60-83A8-885AFBB14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1FD0-D0EE-45FC-8919-9A345B82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11" y="276060"/>
            <a:ext cx="10515600" cy="899597"/>
          </a:xfrm>
        </p:spPr>
        <p:txBody>
          <a:bodyPr>
            <a:normAutofit/>
          </a:bodyPr>
          <a:lstStyle/>
          <a:p>
            <a:r>
              <a:rPr lang="en-US" sz="4000" dirty="0"/>
              <a:t>Cluster-wise GO terms of interest - </a:t>
            </a:r>
            <a:r>
              <a:rPr lang="en-US" sz="4000" dirty="0">
                <a:solidFill>
                  <a:srgbClr val="C00000"/>
                </a:solidFill>
              </a:rPr>
              <a:t>PSI-Sigma</a:t>
            </a:r>
            <a:r>
              <a:rPr lang="en-US" sz="40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133A1-F97D-4B82-AE09-7036E07D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95" y="1626802"/>
            <a:ext cx="4280055" cy="241814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E6B0D2F-A0D8-452B-B93A-715D3ED2CF7D}"/>
              </a:ext>
            </a:extLst>
          </p:cNvPr>
          <p:cNvSpPr txBox="1">
            <a:spLocks/>
          </p:cNvSpPr>
          <p:nvPr/>
        </p:nvSpPr>
        <p:spPr>
          <a:xfrm>
            <a:off x="1983546" y="1357795"/>
            <a:ext cx="1674054" cy="351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VRK2, NR1H3, NLRC5, </a:t>
            </a:r>
            <a:r>
              <a:rPr lang="en-US" b="1" dirty="0">
                <a:solidFill>
                  <a:srgbClr val="C00000"/>
                </a:solidFill>
              </a:rPr>
              <a:t>IKBKE</a:t>
            </a:r>
            <a:r>
              <a:rPr lang="en-US" dirty="0">
                <a:solidFill>
                  <a:srgbClr val="C00000"/>
                </a:solidFill>
              </a:rPr>
              <a:t>, CYLD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0528AE-795B-4B32-9EDA-9F2DF9DC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0" y="1626802"/>
            <a:ext cx="3447170" cy="1857911"/>
          </a:xfrm>
          <a:prstGeom prst="rect">
            <a:avLst/>
          </a:prstGeom>
        </p:spPr>
      </p:pic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21A1976D-171E-4EFD-A210-D0ECD106C158}"/>
              </a:ext>
            </a:extLst>
          </p:cNvPr>
          <p:cNvSpPr/>
          <p:nvPr/>
        </p:nvSpPr>
        <p:spPr>
          <a:xfrm rot="11239427" flipV="1">
            <a:off x="5271483" y="1806377"/>
            <a:ext cx="2032037" cy="361738"/>
          </a:xfrm>
          <a:prstGeom prst="curvedDownArrow">
            <a:avLst>
              <a:gd name="adj1" fmla="val 20232"/>
              <a:gd name="adj2" fmla="val 50000"/>
              <a:gd name="adj3" fmla="val 2673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A49E51-FC29-480F-A528-F95E9472E714}"/>
              </a:ext>
            </a:extLst>
          </p:cNvPr>
          <p:cNvSpPr txBox="1">
            <a:spLocks/>
          </p:cNvSpPr>
          <p:nvPr/>
        </p:nvSpPr>
        <p:spPr>
          <a:xfrm>
            <a:off x="3423557" y="1997276"/>
            <a:ext cx="361043" cy="340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!!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AD3AD7-9E4C-465D-A583-F01588252D79}"/>
              </a:ext>
            </a:extLst>
          </p:cNvPr>
          <p:cNvCxnSpPr>
            <a:cxnSpLocks/>
          </p:cNvCxnSpPr>
          <p:nvPr/>
        </p:nvCxnSpPr>
        <p:spPr>
          <a:xfrm flipV="1">
            <a:off x="2540000" y="1678334"/>
            <a:ext cx="63500" cy="168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E8E5D80-9F7D-49A2-960E-7CEB63A5C9D0}"/>
              </a:ext>
            </a:extLst>
          </p:cNvPr>
          <p:cNvSpPr txBox="1">
            <a:spLocks/>
          </p:cNvSpPr>
          <p:nvPr/>
        </p:nvSpPr>
        <p:spPr>
          <a:xfrm>
            <a:off x="1252212" y="4339652"/>
            <a:ext cx="4531220" cy="1924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Cellular stress is important for the adaptation of osteoblasts to the mineralization phenotype. </a:t>
            </a:r>
          </a:p>
          <a:p>
            <a:r>
              <a:rPr lang="en-US" sz="2000" dirty="0"/>
              <a:t>Whether NF-</a:t>
            </a:r>
            <a:r>
              <a:rPr lang="el-GR" sz="2000" dirty="0"/>
              <a:t>κ</a:t>
            </a:r>
            <a:r>
              <a:rPr lang="en-US" sz="2000" dirty="0"/>
              <a:t>B directly upregulates the stress response or co-operates with RUNX2 is unclear.</a:t>
            </a:r>
          </a:p>
          <a:p>
            <a:r>
              <a:rPr lang="en-US" sz="2000" dirty="0"/>
              <a:t>Lysosomal trafficking via ER/</a:t>
            </a:r>
            <a:r>
              <a:rPr lang="en-US" sz="2000" dirty="0" err="1"/>
              <a:t>golgi</a:t>
            </a:r>
            <a:r>
              <a:rPr lang="en-US" sz="2000" dirty="0"/>
              <a:t> is the mechanism of mineralization. </a:t>
            </a:r>
          </a:p>
          <a:p>
            <a:r>
              <a:rPr lang="en-US" sz="2000" dirty="0"/>
              <a:t>This evidence possibly reflects concerted regulation by AS.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694052D-6D18-4F07-92C0-F221F9A1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557" y="1357795"/>
            <a:ext cx="468086" cy="42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38071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aphic 54">
            <a:extLst>
              <a:ext uri="{FF2B5EF4-FFF2-40B4-BE49-F238E27FC236}">
                <a16:creationId xmlns:a16="http://schemas.microsoft.com/office/drawing/2014/main" id="{CB9791CF-206F-41AE-B86D-F16799659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275" t="22616" r="47073" b="12060"/>
          <a:stretch/>
        </p:blipFill>
        <p:spPr>
          <a:xfrm>
            <a:off x="5346086" y="4611569"/>
            <a:ext cx="2149804" cy="1863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19" y="158558"/>
            <a:ext cx="6735540" cy="175907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Functional enrichment (MF GO) (highest per time point)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PSI-Sigma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422F14-5BF2-4ED4-ABDB-CC135E54BA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1844" t="81914"/>
          <a:stretch/>
        </p:blipFill>
        <p:spPr>
          <a:xfrm>
            <a:off x="10928350" y="5679217"/>
            <a:ext cx="705530" cy="6207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B6C8BB-2AAE-41C6-AD53-8CAA0BA0A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993" t="79324" r="72170"/>
          <a:stretch/>
        </p:blipFill>
        <p:spPr>
          <a:xfrm>
            <a:off x="269241" y="2624867"/>
            <a:ext cx="850900" cy="70966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EEFAA63-27D7-4AAE-A9A1-A143F6A7AD2E}"/>
              </a:ext>
            </a:extLst>
          </p:cNvPr>
          <p:cNvSpPr/>
          <p:nvPr/>
        </p:nvSpPr>
        <p:spPr>
          <a:xfrm>
            <a:off x="10661650" y="5603017"/>
            <a:ext cx="171450" cy="196850"/>
          </a:xfrm>
          <a:custGeom>
            <a:avLst/>
            <a:gdLst>
              <a:gd name="connsiteX0" fmla="*/ 95250 w 171450"/>
              <a:gd name="connsiteY0" fmla="*/ 0 h 196850"/>
              <a:gd name="connsiteX1" fmla="*/ 139700 w 171450"/>
              <a:gd name="connsiteY1" fmla="*/ 69850 h 196850"/>
              <a:gd name="connsiteX2" fmla="*/ 152400 w 171450"/>
              <a:gd name="connsiteY2" fmla="*/ 88900 h 196850"/>
              <a:gd name="connsiteX3" fmla="*/ 171450 w 171450"/>
              <a:gd name="connsiteY3" fmla="*/ 127000 h 196850"/>
              <a:gd name="connsiteX4" fmla="*/ 133350 w 171450"/>
              <a:gd name="connsiteY4" fmla="*/ 139700 h 196850"/>
              <a:gd name="connsiteX5" fmla="*/ 101600 w 171450"/>
              <a:gd name="connsiteY5" fmla="*/ 152400 h 196850"/>
              <a:gd name="connsiteX6" fmla="*/ 57150 w 171450"/>
              <a:gd name="connsiteY6" fmla="*/ 165100 h 196850"/>
              <a:gd name="connsiteX7" fmla="*/ 19050 w 171450"/>
              <a:gd name="connsiteY7" fmla="*/ 190500 h 196850"/>
              <a:gd name="connsiteX8" fmla="*/ 0 w 171450"/>
              <a:gd name="connsiteY8" fmla="*/ 19685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450" h="196850">
                <a:moveTo>
                  <a:pt x="95250" y="0"/>
                </a:moveTo>
                <a:cubicBezTo>
                  <a:pt x="122153" y="44838"/>
                  <a:pt x="107454" y="21481"/>
                  <a:pt x="139700" y="69850"/>
                </a:cubicBezTo>
                <a:cubicBezTo>
                  <a:pt x="143933" y="76200"/>
                  <a:pt x="149987" y="81660"/>
                  <a:pt x="152400" y="88900"/>
                </a:cubicBezTo>
                <a:cubicBezTo>
                  <a:pt x="161163" y="115190"/>
                  <a:pt x="155037" y="102381"/>
                  <a:pt x="171450" y="127000"/>
                </a:cubicBezTo>
                <a:cubicBezTo>
                  <a:pt x="158750" y="131233"/>
                  <a:pt x="145779" y="134728"/>
                  <a:pt x="133350" y="139700"/>
                </a:cubicBezTo>
                <a:cubicBezTo>
                  <a:pt x="122767" y="143933"/>
                  <a:pt x="112414" y="148795"/>
                  <a:pt x="101600" y="152400"/>
                </a:cubicBezTo>
                <a:cubicBezTo>
                  <a:pt x="93379" y="155140"/>
                  <a:pt x="66323" y="160004"/>
                  <a:pt x="57150" y="165100"/>
                </a:cubicBezTo>
                <a:cubicBezTo>
                  <a:pt x="43807" y="172513"/>
                  <a:pt x="33530" y="185673"/>
                  <a:pt x="19050" y="190500"/>
                </a:cubicBezTo>
                <a:lnTo>
                  <a:pt x="0" y="1968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77B851-C18E-44F8-838D-15134E9A15C8}"/>
              </a:ext>
            </a:extLst>
          </p:cNvPr>
          <p:cNvGrpSpPr/>
          <p:nvPr/>
        </p:nvGrpSpPr>
        <p:grpSpPr>
          <a:xfrm>
            <a:off x="1644650" y="2781073"/>
            <a:ext cx="211487" cy="288294"/>
            <a:chOff x="1568450" y="3102606"/>
            <a:chExt cx="211487" cy="2882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FFEBEA-3FA3-4901-9AF3-B8F1D70022FC}"/>
                </a:ext>
              </a:extLst>
            </p:cNvPr>
            <p:cNvSpPr/>
            <p:nvPr/>
          </p:nvSpPr>
          <p:spPr>
            <a:xfrm>
              <a:off x="1568450" y="3117850"/>
              <a:ext cx="146050" cy="273050"/>
            </a:xfrm>
            <a:custGeom>
              <a:avLst/>
              <a:gdLst>
                <a:gd name="connsiteX0" fmla="*/ 0 w 146050"/>
                <a:gd name="connsiteY0" fmla="*/ 273050 h 273050"/>
                <a:gd name="connsiteX1" fmla="*/ 82550 w 146050"/>
                <a:gd name="connsiteY1" fmla="*/ 234950 h 273050"/>
                <a:gd name="connsiteX2" fmla="*/ 101600 w 146050"/>
                <a:gd name="connsiteY2" fmla="*/ 222250 h 273050"/>
                <a:gd name="connsiteX3" fmla="*/ 120650 w 146050"/>
                <a:gd name="connsiteY3" fmla="*/ 196850 h 273050"/>
                <a:gd name="connsiteX4" fmla="*/ 139700 w 146050"/>
                <a:gd name="connsiteY4" fmla="*/ 177800 h 273050"/>
                <a:gd name="connsiteX5" fmla="*/ 146050 w 146050"/>
                <a:gd name="connsiteY5" fmla="*/ 158750 h 273050"/>
                <a:gd name="connsiteX6" fmla="*/ 127000 w 146050"/>
                <a:gd name="connsiteY6" fmla="*/ 57150 h 273050"/>
                <a:gd name="connsiteX7" fmla="*/ 114300 w 146050"/>
                <a:gd name="connsiteY7" fmla="*/ 31750 h 273050"/>
                <a:gd name="connsiteX8" fmla="*/ 76200 w 146050"/>
                <a:gd name="connsiteY8" fmla="*/ 12700 h 273050"/>
                <a:gd name="connsiteX9" fmla="*/ 69850 w 146050"/>
                <a:gd name="connsiteY9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50" h="273050">
                  <a:moveTo>
                    <a:pt x="0" y="273050"/>
                  </a:moveTo>
                  <a:cubicBezTo>
                    <a:pt x="48438" y="263362"/>
                    <a:pt x="27951" y="271350"/>
                    <a:pt x="82550" y="234950"/>
                  </a:cubicBezTo>
                  <a:cubicBezTo>
                    <a:pt x="88900" y="230717"/>
                    <a:pt x="96204" y="227646"/>
                    <a:pt x="101600" y="222250"/>
                  </a:cubicBezTo>
                  <a:cubicBezTo>
                    <a:pt x="109084" y="214766"/>
                    <a:pt x="113762" y="204885"/>
                    <a:pt x="120650" y="196850"/>
                  </a:cubicBezTo>
                  <a:cubicBezTo>
                    <a:pt x="126494" y="190032"/>
                    <a:pt x="133350" y="184150"/>
                    <a:pt x="139700" y="177800"/>
                  </a:cubicBezTo>
                  <a:cubicBezTo>
                    <a:pt x="141817" y="171450"/>
                    <a:pt x="146050" y="165443"/>
                    <a:pt x="146050" y="158750"/>
                  </a:cubicBezTo>
                  <a:cubicBezTo>
                    <a:pt x="146050" y="128163"/>
                    <a:pt x="141592" y="86335"/>
                    <a:pt x="127000" y="57150"/>
                  </a:cubicBezTo>
                  <a:cubicBezTo>
                    <a:pt x="122767" y="48683"/>
                    <a:pt x="120360" y="39022"/>
                    <a:pt x="114300" y="31750"/>
                  </a:cubicBezTo>
                  <a:cubicBezTo>
                    <a:pt x="91104" y="3915"/>
                    <a:pt x="101242" y="31481"/>
                    <a:pt x="76200" y="12700"/>
                  </a:cubicBezTo>
                  <a:cubicBezTo>
                    <a:pt x="72414" y="9860"/>
                    <a:pt x="71967" y="4233"/>
                    <a:pt x="698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2361CD-305B-4555-8584-6255A9DC1272}"/>
                </a:ext>
              </a:extLst>
            </p:cNvPr>
            <p:cNvSpPr/>
            <p:nvPr/>
          </p:nvSpPr>
          <p:spPr>
            <a:xfrm rot="13079216">
              <a:off x="1608487" y="3102606"/>
              <a:ext cx="171450" cy="196850"/>
            </a:xfrm>
            <a:custGeom>
              <a:avLst/>
              <a:gdLst>
                <a:gd name="connsiteX0" fmla="*/ 95250 w 171450"/>
                <a:gd name="connsiteY0" fmla="*/ 0 h 196850"/>
                <a:gd name="connsiteX1" fmla="*/ 139700 w 171450"/>
                <a:gd name="connsiteY1" fmla="*/ 69850 h 196850"/>
                <a:gd name="connsiteX2" fmla="*/ 152400 w 171450"/>
                <a:gd name="connsiteY2" fmla="*/ 88900 h 196850"/>
                <a:gd name="connsiteX3" fmla="*/ 171450 w 171450"/>
                <a:gd name="connsiteY3" fmla="*/ 127000 h 196850"/>
                <a:gd name="connsiteX4" fmla="*/ 133350 w 171450"/>
                <a:gd name="connsiteY4" fmla="*/ 139700 h 196850"/>
                <a:gd name="connsiteX5" fmla="*/ 101600 w 171450"/>
                <a:gd name="connsiteY5" fmla="*/ 152400 h 196850"/>
                <a:gd name="connsiteX6" fmla="*/ 57150 w 171450"/>
                <a:gd name="connsiteY6" fmla="*/ 165100 h 196850"/>
                <a:gd name="connsiteX7" fmla="*/ 19050 w 171450"/>
                <a:gd name="connsiteY7" fmla="*/ 190500 h 196850"/>
                <a:gd name="connsiteX8" fmla="*/ 0 w 171450"/>
                <a:gd name="connsiteY8" fmla="*/ 19685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6850">
                  <a:moveTo>
                    <a:pt x="95250" y="0"/>
                  </a:moveTo>
                  <a:cubicBezTo>
                    <a:pt x="122153" y="44838"/>
                    <a:pt x="107454" y="21481"/>
                    <a:pt x="139700" y="69850"/>
                  </a:cubicBezTo>
                  <a:cubicBezTo>
                    <a:pt x="143933" y="76200"/>
                    <a:pt x="149987" y="81660"/>
                    <a:pt x="152400" y="88900"/>
                  </a:cubicBezTo>
                  <a:cubicBezTo>
                    <a:pt x="161163" y="115190"/>
                    <a:pt x="155037" y="102381"/>
                    <a:pt x="171450" y="127000"/>
                  </a:cubicBezTo>
                  <a:cubicBezTo>
                    <a:pt x="158750" y="131233"/>
                    <a:pt x="145779" y="134728"/>
                    <a:pt x="133350" y="139700"/>
                  </a:cubicBezTo>
                  <a:cubicBezTo>
                    <a:pt x="122767" y="143933"/>
                    <a:pt x="112414" y="148795"/>
                    <a:pt x="101600" y="152400"/>
                  </a:cubicBezTo>
                  <a:cubicBezTo>
                    <a:pt x="93379" y="155140"/>
                    <a:pt x="66323" y="160004"/>
                    <a:pt x="57150" y="165100"/>
                  </a:cubicBezTo>
                  <a:cubicBezTo>
                    <a:pt x="43807" y="172513"/>
                    <a:pt x="33530" y="185673"/>
                    <a:pt x="19050" y="190500"/>
                  </a:cubicBezTo>
                  <a:lnTo>
                    <a:pt x="0" y="1968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921F7BB-3CFC-4B7C-801F-54DD8E672CE7}"/>
              </a:ext>
            </a:extLst>
          </p:cNvPr>
          <p:cNvSpPr txBox="1">
            <a:spLocks/>
          </p:cNvSpPr>
          <p:nvPr/>
        </p:nvSpPr>
        <p:spPr>
          <a:xfrm>
            <a:off x="974248" y="2605831"/>
            <a:ext cx="850900" cy="3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MSC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6964B8B-9834-4C98-82D6-4DD88FCB17E3}"/>
              </a:ext>
            </a:extLst>
          </p:cNvPr>
          <p:cNvSpPr txBox="1">
            <a:spLocks/>
          </p:cNvSpPr>
          <p:nvPr/>
        </p:nvSpPr>
        <p:spPr>
          <a:xfrm>
            <a:off x="2322740" y="3245925"/>
            <a:ext cx="850900" cy="3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6h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E03882-09A0-474B-A3A6-A3FCFB9CC7E0}"/>
              </a:ext>
            </a:extLst>
          </p:cNvPr>
          <p:cNvGrpSpPr/>
          <p:nvPr/>
        </p:nvGrpSpPr>
        <p:grpSpPr>
          <a:xfrm rot="11328935" flipH="1">
            <a:off x="2344864" y="3216337"/>
            <a:ext cx="239811" cy="303051"/>
            <a:chOff x="1568450" y="3102606"/>
            <a:chExt cx="211487" cy="28829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BF353C-04E0-48BB-8DCE-F90EBA029D54}"/>
                </a:ext>
              </a:extLst>
            </p:cNvPr>
            <p:cNvSpPr/>
            <p:nvPr/>
          </p:nvSpPr>
          <p:spPr>
            <a:xfrm>
              <a:off x="1568450" y="3117850"/>
              <a:ext cx="146050" cy="273050"/>
            </a:xfrm>
            <a:custGeom>
              <a:avLst/>
              <a:gdLst>
                <a:gd name="connsiteX0" fmla="*/ 0 w 146050"/>
                <a:gd name="connsiteY0" fmla="*/ 273050 h 273050"/>
                <a:gd name="connsiteX1" fmla="*/ 82550 w 146050"/>
                <a:gd name="connsiteY1" fmla="*/ 234950 h 273050"/>
                <a:gd name="connsiteX2" fmla="*/ 101600 w 146050"/>
                <a:gd name="connsiteY2" fmla="*/ 222250 h 273050"/>
                <a:gd name="connsiteX3" fmla="*/ 120650 w 146050"/>
                <a:gd name="connsiteY3" fmla="*/ 196850 h 273050"/>
                <a:gd name="connsiteX4" fmla="*/ 139700 w 146050"/>
                <a:gd name="connsiteY4" fmla="*/ 177800 h 273050"/>
                <a:gd name="connsiteX5" fmla="*/ 146050 w 146050"/>
                <a:gd name="connsiteY5" fmla="*/ 158750 h 273050"/>
                <a:gd name="connsiteX6" fmla="*/ 127000 w 146050"/>
                <a:gd name="connsiteY6" fmla="*/ 57150 h 273050"/>
                <a:gd name="connsiteX7" fmla="*/ 114300 w 146050"/>
                <a:gd name="connsiteY7" fmla="*/ 31750 h 273050"/>
                <a:gd name="connsiteX8" fmla="*/ 76200 w 146050"/>
                <a:gd name="connsiteY8" fmla="*/ 12700 h 273050"/>
                <a:gd name="connsiteX9" fmla="*/ 69850 w 146050"/>
                <a:gd name="connsiteY9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50" h="273050">
                  <a:moveTo>
                    <a:pt x="0" y="273050"/>
                  </a:moveTo>
                  <a:cubicBezTo>
                    <a:pt x="48438" y="263362"/>
                    <a:pt x="27951" y="271350"/>
                    <a:pt x="82550" y="234950"/>
                  </a:cubicBezTo>
                  <a:cubicBezTo>
                    <a:pt x="88900" y="230717"/>
                    <a:pt x="96204" y="227646"/>
                    <a:pt x="101600" y="222250"/>
                  </a:cubicBezTo>
                  <a:cubicBezTo>
                    <a:pt x="109084" y="214766"/>
                    <a:pt x="113762" y="204885"/>
                    <a:pt x="120650" y="196850"/>
                  </a:cubicBezTo>
                  <a:cubicBezTo>
                    <a:pt x="126494" y="190032"/>
                    <a:pt x="133350" y="184150"/>
                    <a:pt x="139700" y="177800"/>
                  </a:cubicBezTo>
                  <a:cubicBezTo>
                    <a:pt x="141817" y="171450"/>
                    <a:pt x="146050" y="165443"/>
                    <a:pt x="146050" y="158750"/>
                  </a:cubicBezTo>
                  <a:cubicBezTo>
                    <a:pt x="146050" y="128163"/>
                    <a:pt x="141592" y="86335"/>
                    <a:pt x="127000" y="57150"/>
                  </a:cubicBezTo>
                  <a:cubicBezTo>
                    <a:pt x="122767" y="48683"/>
                    <a:pt x="120360" y="39022"/>
                    <a:pt x="114300" y="31750"/>
                  </a:cubicBezTo>
                  <a:cubicBezTo>
                    <a:pt x="91104" y="3915"/>
                    <a:pt x="101242" y="31481"/>
                    <a:pt x="76200" y="12700"/>
                  </a:cubicBezTo>
                  <a:cubicBezTo>
                    <a:pt x="72414" y="9860"/>
                    <a:pt x="71967" y="4233"/>
                    <a:pt x="698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E72DB4-9644-430B-969D-4CEE3F8F59BC}"/>
                </a:ext>
              </a:extLst>
            </p:cNvPr>
            <p:cNvSpPr/>
            <p:nvPr/>
          </p:nvSpPr>
          <p:spPr>
            <a:xfrm rot="13079216">
              <a:off x="1608487" y="3102606"/>
              <a:ext cx="171450" cy="196850"/>
            </a:xfrm>
            <a:custGeom>
              <a:avLst/>
              <a:gdLst>
                <a:gd name="connsiteX0" fmla="*/ 95250 w 171450"/>
                <a:gd name="connsiteY0" fmla="*/ 0 h 196850"/>
                <a:gd name="connsiteX1" fmla="*/ 139700 w 171450"/>
                <a:gd name="connsiteY1" fmla="*/ 69850 h 196850"/>
                <a:gd name="connsiteX2" fmla="*/ 152400 w 171450"/>
                <a:gd name="connsiteY2" fmla="*/ 88900 h 196850"/>
                <a:gd name="connsiteX3" fmla="*/ 171450 w 171450"/>
                <a:gd name="connsiteY3" fmla="*/ 127000 h 196850"/>
                <a:gd name="connsiteX4" fmla="*/ 133350 w 171450"/>
                <a:gd name="connsiteY4" fmla="*/ 139700 h 196850"/>
                <a:gd name="connsiteX5" fmla="*/ 101600 w 171450"/>
                <a:gd name="connsiteY5" fmla="*/ 152400 h 196850"/>
                <a:gd name="connsiteX6" fmla="*/ 57150 w 171450"/>
                <a:gd name="connsiteY6" fmla="*/ 165100 h 196850"/>
                <a:gd name="connsiteX7" fmla="*/ 19050 w 171450"/>
                <a:gd name="connsiteY7" fmla="*/ 190500 h 196850"/>
                <a:gd name="connsiteX8" fmla="*/ 0 w 171450"/>
                <a:gd name="connsiteY8" fmla="*/ 19685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6850">
                  <a:moveTo>
                    <a:pt x="95250" y="0"/>
                  </a:moveTo>
                  <a:cubicBezTo>
                    <a:pt x="122153" y="44838"/>
                    <a:pt x="107454" y="21481"/>
                    <a:pt x="139700" y="69850"/>
                  </a:cubicBezTo>
                  <a:cubicBezTo>
                    <a:pt x="143933" y="76200"/>
                    <a:pt x="149987" y="81660"/>
                    <a:pt x="152400" y="88900"/>
                  </a:cubicBezTo>
                  <a:cubicBezTo>
                    <a:pt x="161163" y="115190"/>
                    <a:pt x="155037" y="102381"/>
                    <a:pt x="171450" y="127000"/>
                  </a:cubicBezTo>
                  <a:cubicBezTo>
                    <a:pt x="158750" y="131233"/>
                    <a:pt x="145779" y="134728"/>
                    <a:pt x="133350" y="139700"/>
                  </a:cubicBezTo>
                  <a:cubicBezTo>
                    <a:pt x="122767" y="143933"/>
                    <a:pt x="112414" y="148795"/>
                    <a:pt x="101600" y="152400"/>
                  </a:cubicBezTo>
                  <a:cubicBezTo>
                    <a:pt x="93379" y="155140"/>
                    <a:pt x="66323" y="160004"/>
                    <a:pt x="57150" y="165100"/>
                  </a:cubicBezTo>
                  <a:cubicBezTo>
                    <a:pt x="43807" y="172513"/>
                    <a:pt x="33530" y="185673"/>
                    <a:pt x="19050" y="190500"/>
                  </a:cubicBezTo>
                  <a:lnTo>
                    <a:pt x="0" y="1968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50CCD-3DAB-48B5-A395-C45F161284AB}"/>
              </a:ext>
            </a:extLst>
          </p:cNvPr>
          <p:cNvGrpSpPr/>
          <p:nvPr/>
        </p:nvGrpSpPr>
        <p:grpSpPr>
          <a:xfrm rot="11328935" flipH="1">
            <a:off x="4304038" y="3557915"/>
            <a:ext cx="239811" cy="303051"/>
            <a:chOff x="1568450" y="3102606"/>
            <a:chExt cx="211487" cy="2882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3850066-EB16-471F-8659-33057D634B37}"/>
                </a:ext>
              </a:extLst>
            </p:cNvPr>
            <p:cNvSpPr/>
            <p:nvPr/>
          </p:nvSpPr>
          <p:spPr>
            <a:xfrm>
              <a:off x="1568450" y="3117850"/>
              <a:ext cx="146050" cy="273050"/>
            </a:xfrm>
            <a:custGeom>
              <a:avLst/>
              <a:gdLst>
                <a:gd name="connsiteX0" fmla="*/ 0 w 146050"/>
                <a:gd name="connsiteY0" fmla="*/ 273050 h 273050"/>
                <a:gd name="connsiteX1" fmla="*/ 82550 w 146050"/>
                <a:gd name="connsiteY1" fmla="*/ 234950 h 273050"/>
                <a:gd name="connsiteX2" fmla="*/ 101600 w 146050"/>
                <a:gd name="connsiteY2" fmla="*/ 222250 h 273050"/>
                <a:gd name="connsiteX3" fmla="*/ 120650 w 146050"/>
                <a:gd name="connsiteY3" fmla="*/ 196850 h 273050"/>
                <a:gd name="connsiteX4" fmla="*/ 139700 w 146050"/>
                <a:gd name="connsiteY4" fmla="*/ 177800 h 273050"/>
                <a:gd name="connsiteX5" fmla="*/ 146050 w 146050"/>
                <a:gd name="connsiteY5" fmla="*/ 158750 h 273050"/>
                <a:gd name="connsiteX6" fmla="*/ 127000 w 146050"/>
                <a:gd name="connsiteY6" fmla="*/ 57150 h 273050"/>
                <a:gd name="connsiteX7" fmla="*/ 114300 w 146050"/>
                <a:gd name="connsiteY7" fmla="*/ 31750 h 273050"/>
                <a:gd name="connsiteX8" fmla="*/ 76200 w 146050"/>
                <a:gd name="connsiteY8" fmla="*/ 12700 h 273050"/>
                <a:gd name="connsiteX9" fmla="*/ 69850 w 146050"/>
                <a:gd name="connsiteY9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50" h="273050">
                  <a:moveTo>
                    <a:pt x="0" y="273050"/>
                  </a:moveTo>
                  <a:cubicBezTo>
                    <a:pt x="48438" y="263362"/>
                    <a:pt x="27951" y="271350"/>
                    <a:pt x="82550" y="234950"/>
                  </a:cubicBezTo>
                  <a:cubicBezTo>
                    <a:pt x="88900" y="230717"/>
                    <a:pt x="96204" y="227646"/>
                    <a:pt x="101600" y="222250"/>
                  </a:cubicBezTo>
                  <a:cubicBezTo>
                    <a:pt x="109084" y="214766"/>
                    <a:pt x="113762" y="204885"/>
                    <a:pt x="120650" y="196850"/>
                  </a:cubicBezTo>
                  <a:cubicBezTo>
                    <a:pt x="126494" y="190032"/>
                    <a:pt x="133350" y="184150"/>
                    <a:pt x="139700" y="177800"/>
                  </a:cubicBezTo>
                  <a:cubicBezTo>
                    <a:pt x="141817" y="171450"/>
                    <a:pt x="146050" y="165443"/>
                    <a:pt x="146050" y="158750"/>
                  </a:cubicBezTo>
                  <a:cubicBezTo>
                    <a:pt x="146050" y="128163"/>
                    <a:pt x="141592" y="86335"/>
                    <a:pt x="127000" y="57150"/>
                  </a:cubicBezTo>
                  <a:cubicBezTo>
                    <a:pt x="122767" y="48683"/>
                    <a:pt x="120360" y="39022"/>
                    <a:pt x="114300" y="31750"/>
                  </a:cubicBezTo>
                  <a:cubicBezTo>
                    <a:pt x="91104" y="3915"/>
                    <a:pt x="101242" y="31481"/>
                    <a:pt x="76200" y="12700"/>
                  </a:cubicBezTo>
                  <a:cubicBezTo>
                    <a:pt x="72414" y="9860"/>
                    <a:pt x="71967" y="4233"/>
                    <a:pt x="698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B7D5BC-4062-4CC5-8332-7ED529809295}"/>
                </a:ext>
              </a:extLst>
            </p:cNvPr>
            <p:cNvSpPr/>
            <p:nvPr/>
          </p:nvSpPr>
          <p:spPr>
            <a:xfrm rot="13079216">
              <a:off x="1608487" y="3102606"/>
              <a:ext cx="171450" cy="196850"/>
            </a:xfrm>
            <a:custGeom>
              <a:avLst/>
              <a:gdLst>
                <a:gd name="connsiteX0" fmla="*/ 95250 w 171450"/>
                <a:gd name="connsiteY0" fmla="*/ 0 h 196850"/>
                <a:gd name="connsiteX1" fmla="*/ 139700 w 171450"/>
                <a:gd name="connsiteY1" fmla="*/ 69850 h 196850"/>
                <a:gd name="connsiteX2" fmla="*/ 152400 w 171450"/>
                <a:gd name="connsiteY2" fmla="*/ 88900 h 196850"/>
                <a:gd name="connsiteX3" fmla="*/ 171450 w 171450"/>
                <a:gd name="connsiteY3" fmla="*/ 127000 h 196850"/>
                <a:gd name="connsiteX4" fmla="*/ 133350 w 171450"/>
                <a:gd name="connsiteY4" fmla="*/ 139700 h 196850"/>
                <a:gd name="connsiteX5" fmla="*/ 101600 w 171450"/>
                <a:gd name="connsiteY5" fmla="*/ 152400 h 196850"/>
                <a:gd name="connsiteX6" fmla="*/ 57150 w 171450"/>
                <a:gd name="connsiteY6" fmla="*/ 165100 h 196850"/>
                <a:gd name="connsiteX7" fmla="*/ 19050 w 171450"/>
                <a:gd name="connsiteY7" fmla="*/ 190500 h 196850"/>
                <a:gd name="connsiteX8" fmla="*/ 0 w 171450"/>
                <a:gd name="connsiteY8" fmla="*/ 19685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6850">
                  <a:moveTo>
                    <a:pt x="95250" y="0"/>
                  </a:moveTo>
                  <a:cubicBezTo>
                    <a:pt x="122153" y="44838"/>
                    <a:pt x="107454" y="21481"/>
                    <a:pt x="139700" y="69850"/>
                  </a:cubicBezTo>
                  <a:cubicBezTo>
                    <a:pt x="143933" y="76200"/>
                    <a:pt x="149987" y="81660"/>
                    <a:pt x="152400" y="88900"/>
                  </a:cubicBezTo>
                  <a:cubicBezTo>
                    <a:pt x="161163" y="115190"/>
                    <a:pt x="155037" y="102381"/>
                    <a:pt x="171450" y="127000"/>
                  </a:cubicBezTo>
                  <a:cubicBezTo>
                    <a:pt x="158750" y="131233"/>
                    <a:pt x="145779" y="134728"/>
                    <a:pt x="133350" y="139700"/>
                  </a:cubicBezTo>
                  <a:cubicBezTo>
                    <a:pt x="122767" y="143933"/>
                    <a:pt x="112414" y="148795"/>
                    <a:pt x="101600" y="152400"/>
                  </a:cubicBezTo>
                  <a:cubicBezTo>
                    <a:pt x="93379" y="155140"/>
                    <a:pt x="66323" y="160004"/>
                    <a:pt x="57150" y="165100"/>
                  </a:cubicBezTo>
                  <a:cubicBezTo>
                    <a:pt x="43807" y="172513"/>
                    <a:pt x="33530" y="185673"/>
                    <a:pt x="19050" y="190500"/>
                  </a:cubicBezTo>
                  <a:lnTo>
                    <a:pt x="0" y="1968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866ED2-B3D5-4091-B0D7-BFC87E59AB98}"/>
              </a:ext>
            </a:extLst>
          </p:cNvPr>
          <p:cNvGrpSpPr/>
          <p:nvPr/>
        </p:nvGrpSpPr>
        <p:grpSpPr>
          <a:xfrm rot="11328935" flipH="1">
            <a:off x="7075854" y="4271349"/>
            <a:ext cx="239811" cy="303051"/>
            <a:chOff x="1568450" y="3102606"/>
            <a:chExt cx="211487" cy="28829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27273B-01B5-4F88-B337-D3BAC85F389B}"/>
                </a:ext>
              </a:extLst>
            </p:cNvPr>
            <p:cNvSpPr/>
            <p:nvPr/>
          </p:nvSpPr>
          <p:spPr>
            <a:xfrm>
              <a:off x="1568450" y="3117850"/>
              <a:ext cx="146050" cy="273050"/>
            </a:xfrm>
            <a:custGeom>
              <a:avLst/>
              <a:gdLst>
                <a:gd name="connsiteX0" fmla="*/ 0 w 146050"/>
                <a:gd name="connsiteY0" fmla="*/ 273050 h 273050"/>
                <a:gd name="connsiteX1" fmla="*/ 82550 w 146050"/>
                <a:gd name="connsiteY1" fmla="*/ 234950 h 273050"/>
                <a:gd name="connsiteX2" fmla="*/ 101600 w 146050"/>
                <a:gd name="connsiteY2" fmla="*/ 222250 h 273050"/>
                <a:gd name="connsiteX3" fmla="*/ 120650 w 146050"/>
                <a:gd name="connsiteY3" fmla="*/ 196850 h 273050"/>
                <a:gd name="connsiteX4" fmla="*/ 139700 w 146050"/>
                <a:gd name="connsiteY4" fmla="*/ 177800 h 273050"/>
                <a:gd name="connsiteX5" fmla="*/ 146050 w 146050"/>
                <a:gd name="connsiteY5" fmla="*/ 158750 h 273050"/>
                <a:gd name="connsiteX6" fmla="*/ 127000 w 146050"/>
                <a:gd name="connsiteY6" fmla="*/ 57150 h 273050"/>
                <a:gd name="connsiteX7" fmla="*/ 114300 w 146050"/>
                <a:gd name="connsiteY7" fmla="*/ 31750 h 273050"/>
                <a:gd name="connsiteX8" fmla="*/ 76200 w 146050"/>
                <a:gd name="connsiteY8" fmla="*/ 12700 h 273050"/>
                <a:gd name="connsiteX9" fmla="*/ 69850 w 146050"/>
                <a:gd name="connsiteY9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50" h="273050">
                  <a:moveTo>
                    <a:pt x="0" y="273050"/>
                  </a:moveTo>
                  <a:cubicBezTo>
                    <a:pt x="48438" y="263362"/>
                    <a:pt x="27951" y="271350"/>
                    <a:pt x="82550" y="234950"/>
                  </a:cubicBezTo>
                  <a:cubicBezTo>
                    <a:pt x="88900" y="230717"/>
                    <a:pt x="96204" y="227646"/>
                    <a:pt x="101600" y="222250"/>
                  </a:cubicBezTo>
                  <a:cubicBezTo>
                    <a:pt x="109084" y="214766"/>
                    <a:pt x="113762" y="204885"/>
                    <a:pt x="120650" y="196850"/>
                  </a:cubicBezTo>
                  <a:cubicBezTo>
                    <a:pt x="126494" y="190032"/>
                    <a:pt x="133350" y="184150"/>
                    <a:pt x="139700" y="177800"/>
                  </a:cubicBezTo>
                  <a:cubicBezTo>
                    <a:pt x="141817" y="171450"/>
                    <a:pt x="146050" y="165443"/>
                    <a:pt x="146050" y="158750"/>
                  </a:cubicBezTo>
                  <a:cubicBezTo>
                    <a:pt x="146050" y="128163"/>
                    <a:pt x="141592" y="86335"/>
                    <a:pt x="127000" y="57150"/>
                  </a:cubicBezTo>
                  <a:cubicBezTo>
                    <a:pt x="122767" y="48683"/>
                    <a:pt x="120360" y="39022"/>
                    <a:pt x="114300" y="31750"/>
                  </a:cubicBezTo>
                  <a:cubicBezTo>
                    <a:pt x="91104" y="3915"/>
                    <a:pt x="101242" y="31481"/>
                    <a:pt x="76200" y="12700"/>
                  </a:cubicBezTo>
                  <a:cubicBezTo>
                    <a:pt x="72414" y="9860"/>
                    <a:pt x="71967" y="4233"/>
                    <a:pt x="698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F5E368F-AC30-4126-BB30-6CC0497C5A01}"/>
                </a:ext>
              </a:extLst>
            </p:cNvPr>
            <p:cNvSpPr/>
            <p:nvPr/>
          </p:nvSpPr>
          <p:spPr>
            <a:xfrm rot="13079216">
              <a:off x="1608487" y="3102606"/>
              <a:ext cx="171450" cy="196850"/>
            </a:xfrm>
            <a:custGeom>
              <a:avLst/>
              <a:gdLst>
                <a:gd name="connsiteX0" fmla="*/ 95250 w 171450"/>
                <a:gd name="connsiteY0" fmla="*/ 0 h 196850"/>
                <a:gd name="connsiteX1" fmla="*/ 139700 w 171450"/>
                <a:gd name="connsiteY1" fmla="*/ 69850 h 196850"/>
                <a:gd name="connsiteX2" fmla="*/ 152400 w 171450"/>
                <a:gd name="connsiteY2" fmla="*/ 88900 h 196850"/>
                <a:gd name="connsiteX3" fmla="*/ 171450 w 171450"/>
                <a:gd name="connsiteY3" fmla="*/ 127000 h 196850"/>
                <a:gd name="connsiteX4" fmla="*/ 133350 w 171450"/>
                <a:gd name="connsiteY4" fmla="*/ 139700 h 196850"/>
                <a:gd name="connsiteX5" fmla="*/ 101600 w 171450"/>
                <a:gd name="connsiteY5" fmla="*/ 152400 h 196850"/>
                <a:gd name="connsiteX6" fmla="*/ 57150 w 171450"/>
                <a:gd name="connsiteY6" fmla="*/ 165100 h 196850"/>
                <a:gd name="connsiteX7" fmla="*/ 19050 w 171450"/>
                <a:gd name="connsiteY7" fmla="*/ 190500 h 196850"/>
                <a:gd name="connsiteX8" fmla="*/ 0 w 171450"/>
                <a:gd name="connsiteY8" fmla="*/ 19685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6850">
                  <a:moveTo>
                    <a:pt x="95250" y="0"/>
                  </a:moveTo>
                  <a:cubicBezTo>
                    <a:pt x="122153" y="44838"/>
                    <a:pt x="107454" y="21481"/>
                    <a:pt x="139700" y="69850"/>
                  </a:cubicBezTo>
                  <a:cubicBezTo>
                    <a:pt x="143933" y="76200"/>
                    <a:pt x="149987" y="81660"/>
                    <a:pt x="152400" y="88900"/>
                  </a:cubicBezTo>
                  <a:cubicBezTo>
                    <a:pt x="161163" y="115190"/>
                    <a:pt x="155037" y="102381"/>
                    <a:pt x="171450" y="127000"/>
                  </a:cubicBezTo>
                  <a:cubicBezTo>
                    <a:pt x="158750" y="131233"/>
                    <a:pt x="145779" y="134728"/>
                    <a:pt x="133350" y="139700"/>
                  </a:cubicBezTo>
                  <a:cubicBezTo>
                    <a:pt x="122767" y="143933"/>
                    <a:pt x="112414" y="148795"/>
                    <a:pt x="101600" y="152400"/>
                  </a:cubicBezTo>
                  <a:cubicBezTo>
                    <a:pt x="93379" y="155140"/>
                    <a:pt x="66323" y="160004"/>
                    <a:pt x="57150" y="165100"/>
                  </a:cubicBezTo>
                  <a:cubicBezTo>
                    <a:pt x="43807" y="172513"/>
                    <a:pt x="33530" y="185673"/>
                    <a:pt x="19050" y="190500"/>
                  </a:cubicBezTo>
                  <a:lnTo>
                    <a:pt x="0" y="1968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D32051-842E-423A-9F0B-6B133FF2BD55}"/>
              </a:ext>
            </a:extLst>
          </p:cNvPr>
          <p:cNvGrpSpPr/>
          <p:nvPr/>
        </p:nvGrpSpPr>
        <p:grpSpPr>
          <a:xfrm rot="11994919" flipH="1">
            <a:off x="9881464" y="5408444"/>
            <a:ext cx="239811" cy="303051"/>
            <a:chOff x="1568450" y="3102606"/>
            <a:chExt cx="211487" cy="28829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847D8A-0593-4F1B-92F2-C1E01504B561}"/>
                </a:ext>
              </a:extLst>
            </p:cNvPr>
            <p:cNvSpPr/>
            <p:nvPr/>
          </p:nvSpPr>
          <p:spPr>
            <a:xfrm>
              <a:off x="1568450" y="3117850"/>
              <a:ext cx="146050" cy="273050"/>
            </a:xfrm>
            <a:custGeom>
              <a:avLst/>
              <a:gdLst>
                <a:gd name="connsiteX0" fmla="*/ 0 w 146050"/>
                <a:gd name="connsiteY0" fmla="*/ 273050 h 273050"/>
                <a:gd name="connsiteX1" fmla="*/ 82550 w 146050"/>
                <a:gd name="connsiteY1" fmla="*/ 234950 h 273050"/>
                <a:gd name="connsiteX2" fmla="*/ 101600 w 146050"/>
                <a:gd name="connsiteY2" fmla="*/ 222250 h 273050"/>
                <a:gd name="connsiteX3" fmla="*/ 120650 w 146050"/>
                <a:gd name="connsiteY3" fmla="*/ 196850 h 273050"/>
                <a:gd name="connsiteX4" fmla="*/ 139700 w 146050"/>
                <a:gd name="connsiteY4" fmla="*/ 177800 h 273050"/>
                <a:gd name="connsiteX5" fmla="*/ 146050 w 146050"/>
                <a:gd name="connsiteY5" fmla="*/ 158750 h 273050"/>
                <a:gd name="connsiteX6" fmla="*/ 127000 w 146050"/>
                <a:gd name="connsiteY6" fmla="*/ 57150 h 273050"/>
                <a:gd name="connsiteX7" fmla="*/ 114300 w 146050"/>
                <a:gd name="connsiteY7" fmla="*/ 31750 h 273050"/>
                <a:gd name="connsiteX8" fmla="*/ 76200 w 146050"/>
                <a:gd name="connsiteY8" fmla="*/ 12700 h 273050"/>
                <a:gd name="connsiteX9" fmla="*/ 69850 w 146050"/>
                <a:gd name="connsiteY9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50" h="273050">
                  <a:moveTo>
                    <a:pt x="0" y="273050"/>
                  </a:moveTo>
                  <a:cubicBezTo>
                    <a:pt x="48438" y="263362"/>
                    <a:pt x="27951" y="271350"/>
                    <a:pt x="82550" y="234950"/>
                  </a:cubicBezTo>
                  <a:cubicBezTo>
                    <a:pt x="88900" y="230717"/>
                    <a:pt x="96204" y="227646"/>
                    <a:pt x="101600" y="222250"/>
                  </a:cubicBezTo>
                  <a:cubicBezTo>
                    <a:pt x="109084" y="214766"/>
                    <a:pt x="113762" y="204885"/>
                    <a:pt x="120650" y="196850"/>
                  </a:cubicBezTo>
                  <a:cubicBezTo>
                    <a:pt x="126494" y="190032"/>
                    <a:pt x="133350" y="184150"/>
                    <a:pt x="139700" y="177800"/>
                  </a:cubicBezTo>
                  <a:cubicBezTo>
                    <a:pt x="141817" y="171450"/>
                    <a:pt x="146050" y="165443"/>
                    <a:pt x="146050" y="158750"/>
                  </a:cubicBezTo>
                  <a:cubicBezTo>
                    <a:pt x="146050" y="128163"/>
                    <a:pt x="141592" y="86335"/>
                    <a:pt x="127000" y="57150"/>
                  </a:cubicBezTo>
                  <a:cubicBezTo>
                    <a:pt x="122767" y="48683"/>
                    <a:pt x="120360" y="39022"/>
                    <a:pt x="114300" y="31750"/>
                  </a:cubicBezTo>
                  <a:cubicBezTo>
                    <a:pt x="91104" y="3915"/>
                    <a:pt x="101242" y="31481"/>
                    <a:pt x="76200" y="12700"/>
                  </a:cubicBezTo>
                  <a:cubicBezTo>
                    <a:pt x="72414" y="9860"/>
                    <a:pt x="71967" y="4233"/>
                    <a:pt x="698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702C2E-70F2-47F9-A3C1-3F3CD8FA04C2}"/>
                </a:ext>
              </a:extLst>
            </p:cNvPr>
            <p:cNvSpPr/>
            <p:nvPr/>
          </p:nvSpPr>
          <p:spPr>
            <a:xfrm rot="13079216">
              <a:off x="1608487" y="3102606"/>
              <a:ext cx="171450" cy="196850"/>
            </a:xfrm>
            <a:custGeom>
              <a:avLst/>
              <a:gdLst>
                <a:gd name="connsiteX0" fmla="*/ 95250 w 171450"/>
                <a:gd name="connsiteY0" fmla="*/ 0 h 196850"/>
                <a:gd name="connsiteX1" fmla="*/ 139700 w 171450"/>
                <a:gd name="connsiteY1" fmla="*/ 69850 h 196850"/>
                <a:gd name="connsiteX2" fmla="*/ 152400 w 171450"/>
                <a:gd name="connsiteY2" fmla="*/ 88900 h 196850"/>
                <a:gd name="connsiteX3" fmla="*/ 171450 w 171450"/>
                <a:gd name="connsiteY3" fmla="*/ 127000 h 196850"/>
                <a:gd name="connsiteX4" fmla="*/ 133350 w 171450"/>
                <a:gd name="connsiteY4" fmla="*/ 139700 h 196850"/>
                <a:gd name="connsiteX5" fmla="*/ 101600 w 171450"/>
                <a:gd name="connsiteY5" fmla="*/ 152400 h 196850"/>
                <a:gd name="connsiteX6" fmla="*/ 57150 w 171450"/>
                <a:gd name="connsiteY6" fmla="*/ 165100 h 196850"/>
                <a:gd name="connsiteX7" fmla="*/ 19050 w 171450"/>
                <a:gd name="connsiteY7" fmla="*/ 190500 h 196850"/>
                <a:gd name="connsiteX8" fmla="*/ 0 w 171450"/>
                <a:gd name="connsiteY8" fmla="*/ 19685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6850">
                  <a:moveTo>
                    <a:pt x="95250" y="0"/>
                  </a:moveTo>
                  <a:cubicBezTo>
                    <a:pt x="122153" y="44838"/>
                    <a:pt x="107454" y="21481"/>
                    <a:pt x="139700" y="69850"/>
                  </a:cubicBezTo>
                  <a:cubicBezTo>
                    <a:pt x="143933" y="76200"/>
                    <a:pt x="149987" y="81660"/>
                    <a:pt x="152400" y="88900"/>
                  </a:cubicBezTo>
                  <a:cubicBezTo>
                    <a:pt x="161163" y="115190"/>
                    <a:pt x="155037" y="102381"/>
                    <a:pt x="171450" y="127000"/>
                  </a:cubicBezTo>
                  <a:cubicBezTo>
                    <a:pt x="158750" y="131233"/>
                    <a:pt x="145779" y="134728"/>
                    <a:pt x="133350" y="139700"/>
                  </a:cubicBezTo>
                  <a:cubicBezTo>
                    <a:pt x="122767" y="143933"/>
                    <a:pt x="112414" y="148795"/>
                    <a:pt x="101600" y="152400"/>
                  </a:cubicBezTo>
                  <a:cubicBezTo>
                    <a:pt x="93379" y="155140"/>
                    <a:pt x="66323" y="160004"/>
                    <a:pt x="57150" y="165100"/>
                  </a:cubicBezTo>
                  <a:cubicBezTo>
                    <a:pt x="43807" y="172513"/>
                    <a:pt x="33530" y="185673"/>
                    <a:pt x="19050" y="190500"/>
                  </a:cubicBezTo>
                  <a:lnTo>
                    <a:pt x="0" y="1968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DCBB8D-BB4B-404C-804C-1C8BEED22C6A}"/>
              </a:ext>
            </a:extLst>
          </p:cNvPr>
          <p:cNvGrpSpPr/>
          <p:nvPr/>
        </p:nvGrpSpPr>
        <p:grpSpPr>
          <a:xfrm>
            <a:off x="4008470" y="3185835"/>
            <a:ext cx="211487" cy="288294"/>
            <a:chOff x="1568450" y="3102606"/>
            <a:chExt cx="211487" cy="28829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0597D96-6F94-4579-8267-2789C5A95636}"/>
                </a:ext>
              </a:extLst>
            </p:cNvPr>
            <p:cNvSpPr/>
            <p:nvPr/>
          </p:nvSpPr>
          <p:spPr>
            <a:xfrm>
              <a:off x="1568450" y="3117850"/>
              <a:ext cx="146050" cy="273050"/>
            </a:xfrm>
            <a:custGeom>
              <a:avLst/>
              <a:gdLst>
                <a:gd name="connsiteX0" fmla="*/ 0 w 146050"/>
                <a:gd name="connsiteY0" fmla="*/ 273050 h 273050"/>
                <a:gd name="connsiteX1" fmla="*/ 82550 w 146050"/>
                <a:gd name="connsiteY1" fmla="*/ 234950 h 273050"/>
                <a:gd name="connsiteX2" fmla="*/ 101600 w 146050"/>
                <a:gd name="connsiteY2" fmla="*/ 222250 h 273050"/>
                <a:gd name="connsiteX3" fmla="*/ 120650 w 146050"/>
                <a:gd name="connsiteY3" fmla="*/ 196850 h 273050"/>
                <a:gd name="connsiteX4" fmla="*/ 139700 w 146050"/>
                <a:gd name="connsiteY4" fmla="*/ 177800 h 273050"/>
                <a:gd name="connsiteX5" fmla="*/ 146050 w 146050"/>
                <a:gd name="connsiteY5" fmla="*/ 158750 h 273050"/>
                <a:gd name="connsiteX6" fmla="*/ 127000 w 146050"/>
                <a:gd name="connsiteY6" fmla="*/ 57150 h 273050"/>
                <a:gd name="connsiteX7" fmla="*/ 114300 w 146050"/>
                <a:gd name="connsiteY7" fmla="*/ 31750 h 273050"/>
                <a:gd name="connsiteX8" fmla="*/ 76200 w 146050"/>
                <a:gd name="connsiteY8" fmla="*/ 12700 h 273050"/>
                <a:gd name="connsiteX9" fmla="*/ 69850 w 146050"/>
                <a:gd name="connsiteY9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50" h="273050">
                  <a:moveTo>
                    <a:pt x="0" y="273050"/>
                  </a:moveTo>
                  <a:cubicBezTo>
                    <a:pt x="48438" y="263362"/>
                    <a:pt x="27951" y="271350"/>
                    <a:pt x="82550" y="234950"/>
                  </a:cubicBezTo>
                  <a:cubicBezTo>
                    <a:pt x="88900" y="230717"/>
                    <a:pt x="96204" y="227646"/>
                    <a:pt x="101600" y="222250"/>
                  </a:cubicBezTo>
                  <a:cubicBezTo>
                    <a:pt x="109084" y="214766"/>
                    <a:pt x="113762" y="204885"/>
                    <a:pt x="120650" y="196850"/>
                  </a:cubicBezTo>
                  <a:cubicBezTo>
                    <a:pt x="126494" y="190032"/>
                    <a:pt x="133350" y="184150"/>
                    <a:pt x="139700" y="177800"/>
                  </a:cubicBezTo>
                  <a:cubicBezTo>
                    <a:pt x="141817" y="171450"/>
                    <a:pt x="146050" y="165443"/>
                    <a:pt x="146050" y="158750"/>
                  </a:cubicBezTo>
                  <a:cubicBezTo>
                    <a:pt x="146050" y="128163"/>
                    <a:pt x="141592" y="86335"/>
                    <a:pt x="127000" y="57150"/>
                  </a:cubicBezTo>
                  <a:cubicBezTo>
                    <a:pt x="122767" y="48683"/>
                    <a:pt x="120360" y="39022"/>
                    <a:pt x="114300" y="31750"/>
                  </a:cubicBezTo>
                  <a:cubicBezTo>
                    <a:pt x="91104" y="3915"/>
                    <a:pt x="101242" y="31481"/>
                    <a:pt x="76200" y="12700"/>
                  </a:cubicBezTo>
                  <a:cubicBezTo>
                    <a:pt x="72414" y="9860"/>
                    <a:pt x="71967" y="4233"/>
                    <a:pt x="698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9B99EB1-9C8A-4DA5-8B80-A6E99915F067}"/>
                </a:ext>
              </a:extLst>
            </p:cNvPr>
            <p:cNvSpPr/>
            <p:nvPr/>
          </p:nvSpPr>
          <p:spPr>
            <a:xfrm rot="13079216">
              <a:off x="1608487" y="3102606"/>
              <a:ext cx="171450" cy="196850"/>
            </a:xfrm>
            <a:custGeom>
              <a:avLst/>
              <a:gdLst>
                <a:gd name="connsiteX0" fmla="*/ 95250 w 171450"/>
                <a:gd name="connsiteY0" fmla="*/ 0 h 196850"/>
                <a:gd name="connsiteX1" fmla="*/ 139700 w 171450"/>
                <a:gd name="connsiteY1" fmla="*/ 69850 h 196850"/>
                <a:gd name="connsiteX2" fmla="*/ 152400 w 171450"/>
                <a:gd name="connsiteY2" fmla="*/ 88900 h 196850"/>
                <a:gd name="connsiteX3" fmla="*/ 171450 w 171450"/>
                <a:gd name="connsiteY3" fmla="*/ 127000 h 196850"/>
                <a:gd name="connsiteX4" fmla="*/ 133350 w 171450"/>
                <a:gd name="connsiteY4" fmla="*/ 139700 h 196850"/>
                <a:gd name="connsiteX5" fmla="*/ 101600 w 171450"/>
                <a:gd name="connsiteY5" fmla="*/ 152400 h 196850"/>
                <a:gd name="connsiteX6" fmla="*/ 57150 w 171450"/>
                <a:gd name="connsiteY6" fmla="*/ 165100 h 196850"/>
                <a:gd name="connsiteX7" fmla="*/ 19050 w 171450"/>
                <a:gd name="connsiteY7" fmla="*/ 190500 h 196850"/>
                <a:gd name="connsiteX8" fmla="*/ 0 w 171450"/>
                <a:gd name="connsiteY8" fmla="*/ 19685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6850">
                  <a:moveTo>
                    <a:pt x="95250" y="0"/>
                  </a:moveTo>
                  <a:cubicBezTo>
                    <a:pt x="122153" y="44838"/>
                    <a:pt x="107454" y="21481"/>
                    <a:pt x="139700" y="69850"/>
                  </a:cubicBezTo>
                  <a:cubicBezTo>
                    <a:pt x="143933" y="76200"/>
                    <a:pt x="149987" y="81660"/>
                    <a:pt x="152400" y="88900"/>
                  </a:cubicBezTo>
                  <a:cubicBezTo>
                    <a:pt x="161163" y="115190"/>
                    <a:pt x="155037" y="102381"/>
                    <a:pt x="171450" y="127000"/>
                  </a:cubicBezTo>
                  <a:cubicBezTo>
                    <a:pt x="158750" y="131233"/>
                    <a:pt x="145779" y="134728"/>
                    <a:pt x="133350" y="139700"/>
                  </a:cubicBezTo>
                  <a:cubicBezTo>
                    <a:pt x="122767" y="143933"/>
                    <a:pt x="112414" y="148795"/>
                    <a:pt x="101600" y="152400"/>
                  </a:cubicBezTo>
                  <a:cubicBezTo>
                    <a:pt x="93379" y="155140"/>
                    <a:pt x="66323" y="160004"/>
                    <a:pt x="57150" y="165100"/>
                  </a:cubicBezTo>
                  <a:cubicBezTo>
                    <a:pt x="43807" y="172513"/>
                    <a:pt x="33530" y="185673"/>
                    <a:pt x="19050" y="190500"/>
                  </a:cubicBezTo>
                  <a:lnTo>
                    <a:pt x="0" y="1968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C6E613-4BEE-4271-8E53-B9040AD32072}"/>
              </a:ext>
            </a:extLst>
          </p:cNvPr>
          <p:cNvGrpSpPr/>
          <p:nvPr/>
        </p:nvGrpSpPr>
        <p:grpSpPr>
          <a:xfrm>
            <a:off x="6172200" y="3672479"/>
            <a:ext cx="211487" cy="288294"/>
            <a:chOff x="1568450" y="3102606"/>
            <a:chExt cx="211487" cy="288294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42C01D4-14F3-4884-88D3-7C149E937F59}"/>
                </a:ext>
              </a:extLst>
            </p:cNvPr>
            <p:cNvSpPr/>
            <p:nvPr/>
          </p:nvSpPr>
          <p:spPr>
            <a:xfrm>
              <a:off x="1568450" y="3117850"/>
              <a:ext cx="146050" cy="273050"/>
            </a:xfrm>
            <a:custGeom>
              <a:avLst/>
              <a:gdLst>
                <a:gd name="connsiteX0" fmla="*/ 0 w 146050"/>
                <a:gd name="connsiteY0" fmla="*/ 273050 h 273050"/>
                <a:gd name="connsiteX1" fmla="*/ 82550 w 146050"/>
                <a:gd name="connsiteY1" fmla="*/ 234950 h 273050"/>
                <a:gd name="connsiteX2" fmla="*/ 101600 w 146050"/>
                <a:gd name="connsiteY2" fmla="*/ 222250 h 273050"/>
                <a:gd name="connsiteX3" fmla="*/ 120650 w 146050"/>
                <a:gd name="connsiteY3" fmla="*/ 196850 h 273050"/>
                <a:gd name="connsiteX4" fmla="*/ 139700 w 146050"/>
                <a:gd name="connsiteY4" fmla="*/ 177800 h 273050"/>
                <a:gd name="connsiteX5" fmla="*/ 146050 w 146050"/>
                <a:gd name="connsiteY5" fmla="*/ 158750 h 273050"/>
                <a:gd name="connsiteX6" fmla="*/ 127000 w 146050"/>
                <a:gd name="connsiteY6" fmla="*/ 57150 h 273050"/>
                <a:gd name="connsiteX7" fmla="*/ 114300 w 146050"/>
                <a:gd name="connsiteY7" fmla="*/ 31750 h 273050"/>
                <a:gd name="connsiteX8" fmla="*/ 76200 w 146050"/>
                <a:gd name="connsiteY8" fmla="*/ 12700 h 273050"/>
                <a:gd name="connsiteX9" fmla="*/ 69850 w 146050"/>
                <a:gd name="connsiteY9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50" h="273050">
                  <a:moveTo>
                    <a:pt x="0" y="273050"/>
                  </a:moveTo>
                  <a:cubicBezTo>
                    <a:pt x="48438" y="263362"/>
                    <a:pt x="27951" y="271350"/>
                    <a:pt x="82550" y="234950"/>
                  </a:cubicBezTo>
                  <a:cubicBezTo>
                    <a:pt x="88900" y="230717"/>
                    <a:pt x="96204" y="227646"/>
                    <a:pt x="101600" y="222250"/>
                  </a:cubicBezTo>
                  <a:cubicBezTo>
                    <a:pt x="109084" y="214766"/>
                    <a:pt x="113762" y="204885"/>
                    <a:pt x="120650" y="196850"/>
                  </a:cubicBezTo>
                  <a:cubicBezTo>
                    <a:pt x="126494" y="190032"/>
                    <a:pt x="133350" y="184150"/>
                    <a:pt x="139700" y="177800"/>
                  </a:cubicBezTo>
                  <a:cubicBezTo>
                    <a:pt x="141817" y="171450"/>
                    <a:pt x="146050" y="165443"/>
                    <a:pt x="146050" y="158750"/>
                  </a:cubicBezTo>
                  <a:cubicBezTo>
                    <a:pt x="146050" y="128163"/>
                    <a:pt x="141592" y="86335"/>
                    <a:pt x="127000" y="57150"/>
                  </a:cubicBezTo>
                  <a:cubicBezTo>
                    <a:pt x="122767" y="48683"/>
                    <a:pt x="120360" y="39022"/>
                    <a:pt x="114300" y="31750"/>
                  </a:cubicBezTo>
                  <a:cubicBezTo>
                    <a:pt x="91104" y="3915"/>
                    <a:pt x="101242" y="31481"/>
                    <a:pt x="76200" y="12700"/>
                  </a:cubicBezTo>
                  <a:cubicBezTo>
                    <a:pt x="72414" y="9860"/>
                    <a:pt x="71967" y="4233"/>
                    <a:pt x="698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9BD8BF6-CA32-4375-BBA7-2B8D7892073B}"/>
                </a:ext>
              </a:extLst>
            </p:cNvPr>
            <p:cNvSpPr/>
            <p:nvPr/>
          </p:nvSpPr>
          <p:spPr>
            <a:xfrm rot="13079216">
              <a:off x="1608487" y="3102606"/>
              <a:ext cx="171450" cy="196850"/>
            </a:xfrm>
            <a:custGeom>
              <a:avLst/>
              <a:gdLst>
                <a:gd name="connsiteX0" fmla="*/ 95250 w 171450"/>
                <a:gd name="connsiteY0" fmla="*/ 0 h 196850"/>
                <a:gd name="connsiteX1" fmla="*/ 139700 w 171450"/>
                <a:gd name="connsiteY1" fmla="*/ 69850 h 196850"/>
                <a:gd name="connsiteX2" fmla="*/ 152400 w 171450"/>
                <a:gd name="connsiteY2" fmla="*/ 88900 h 196850"/>
                <a:gd name="connsiteX3" fmla="*/ 171450 w 171450"/>
                <a:gd name="connsiteY3" fmla="*/ 127000 h 196850"/>
                <a:gd name="connsiteX4" fmla="*/ 133350 w 171450"/>
                <a:gd name="connsiteY4" fmla="*/ 139700 h 196850"/>
                <a:gd name="connsiteX5" fmla="*/ 101600 w 171450"/>
                <a:gd name="connsiteY5" fmla="*/ 152400 h 196850"/>
                <a:gd name="connsiteX6" fmla="*/ 57150 w 171450"/>
                <a:gd name="connsiteY6" fmla="*/ 165100 h 196850"/>
                <a:gd name="connsiteX7" fmla="*/ 19050 w 171450"/>
                <a:gd name="connsiteY7" fmla="*/ 190500 h 196850"/>
                <a:gd name="connsiteX8" fmla="*/ 0 w 171450"/>
                <a:gd name="connsiteY8" fmla="*/ 19685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6850">
                  <a:moveTo>
                    <a:pt x="95250" y="0"/>
                  </a:moveTo>
                  <a:cubicBezTo>
                    <a:pt x="122153" y="44838"/>
                    <a:pt x="107454" y="21481"/>
                    <a:pt x="139700" y="69850"/>
                  </a:cubicBezTo>
                  <a:cubicBezTo>
                    <a:pt x="143933" y="76200"/>
                    <a:pt x="149987" y="81660"/>
                    <a:pt x="152400" y="88900"/>
                  </a:cubicBezTo>
                  <a:cubicBezTo>
                    <a:pt x="161163" y="115190"/>
                    <a:pt x="155037" y="102381"/>
                    <a:pt x="171450" y="127000"/>
                  </a:cubicBezTo>
                  <a:cubicBezTo>
                    <a:pt x="158750" y="131233"/>
                    <a:pt x="145779" y="134728"/>
                    <a:pt x="133350" y="139700"/>
                  </a:cubicBezTo>
                  <a:cubicBezTo>
                    <a:pt x="122767" y="143933"/>
                    <a:pt x="112414" y="148795"/>
                    <a:pt x="101600" y="152400"/>
                  </a:cubicBezTo>
                  <a:cubicBezTo>
                    <a:pt x="93379" y="155140"/>
                    <a:pt x="66323" y="160004"/>
                    <a:pt x="57150" y="165100"/>
                  </a:cubicBezTo>
                  <a:cubicBezTo>
                    <a:pt x="43807" y="172513"/>
                    <a:pt x="33530" y="185673"/>
                    <a:pt x="19050" y="190500"/>
                  </a:cubicBezTo>
                  <a:lnTo>
                    <a:pt x="0" y="1968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FCD17F-71B9-4C72-B43A-CC24C4BCD271}"/>
              </a:ext>
            </a:extLst>
          </p:cNvPr>
          <p:cNvGrpSpPr/>
          <p:nvPr/>
        </p:nvGrpSpPr>
        <p:grpSpPr>
          <a:xfrm>
            <a:off x="9437873" y="4870355"/>
            <a:ext cx="211487" cy="288294"/>
            <a:chOff x="1568450" y="3102606"/>
            <a:chExt cx="211487" cy="288294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5B7F4BB-9B53-4AC4-BAB4-3DBB1945C366}"/>
                </a:ext>
              </a:extLst>
            </p:cNvPr>
            <p:cNvSpPr/>
            <p:nvPr/>
          </p:nvSpPr>
          <p:spPr>
            <a:xfrm>
              <a:off x="1568450" y="3117850"/>
              <a:ext cx="146050" cy="273050"/>
            </a:xfrm>
            <a:custGeom>
              <a:avLst/>
              <a:gdLst>
                <a:gd name="connsiteX0" fmla="*/ 0 w 146050"/>
                <a:gd name="connsiteY0" fmla="*/ 273050 h 273050"/>
                <a:gd name="connsiteX1" fmla="*/ 82550 w 146050"/>
                <a:gd name="connsiteY1" fmla="*/ 234950 h 273050"/>
                <a:gd name="connsiteX2" fmla="*/ 101600 w 146050"/>
                <a:gd name="connsiteY2" fmla="*/ 222250 h 273050"/>
                <a:gd name="connsiteX3" fmla="*/ 120650 w 146050"/>
                <a:gd name="connsiteY3" fmla="*/ 196850 h 273050"/>
                <a:gd name="connsiteX4" fmla="*/ 139700 w 146050"/>
                <a:gd name="connsiteY4" fmla="*/ 177800 h 273050"/>
                <a:gd name="connsiteX5" fmla="*/ 146050 w 146050"/>
                <a:gd name="connsiteY5" fmla="*/ 158750 h 273050"/>
                <a:gd name="connsiteX6" fmla="*/ 127000 w 146050"/>
                <a:gd name="connsiteY6" fmla="*/ 57150 h 273050"/>
                <a:gd name="connsiteX7" fmla="*/ 114300 w 146050"/>
                <a:gd name="connsiteY7" fmla="*/ 31750 h 273050"/>
                <a:gd name="connsiteX8" fmla="*/ 76200 w 146050"/>
                <a:gd name="connsiteY8" fmla="*/ 12700 h 273050"/>
                <a:gd name="connsiteX9" fmla="*/ 69850 w 146050"/>
                <a:gd name="connsiteY9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50" h="273050">
                  <a:moveTo>
                    <a:pt x="0" y="273050"/>
                  </a:moveTo>
                  <a:cubicBezTo>
                    <a:pt x="48438" y="263362"/>
                    <a:pt x="27951" y="271350"/>
                    <a:pt x="82550" y="234950"/>
                  </a:cubicBezTo>
                  <a:cubicBezTo>
                    <a:pt x="88900" y="230717"/>
                    <a:pt x="96204" y="227646"/>
                    <a:pt x="101600" y="222250"/>
                  </a:cubicBezTo>
                  <a:cubicBezTo>
                    <a:pt x="109084" y="214766"/>
                    <a:pt x="113762" y="204885"/>
                    <a:pt x="120650" y="196850"/>
                  </a:cubicBezTo>
                  <a:cubicBezTo>
                    <a:pt x="126494" y="190032"/>
                    <a:pt x="133350" y="184150"/>
                    <a:pt x="139700" y="177800"/>
                  </a:cubicBezTo>
                  <a:cubicBezTo>
                    <a:pt x="141817" y="171450"/>
                    <a:pt x="146050" y="165443"/>
                    <a:pt x="146050" y="158750"/>
                  </a:cubicBezTo>
                  <a:cubicBezTo>
                    <a:pt x="146050" y="128163"/>
                    <a:pt x="141592" y="86335"/>
                    <a:pt x="127000" y="57150"/>
                  </a:cubicBezTo>
                  <a:cubicBezTo>
                    <a:pt x="122767" y="48683"/>
                    <a:pt x="120360" y="39022"/>
                    <a:pt x="114300" y="31750"/>
                  </a:cubicBezTo>
                  <a:cubicBezTo>
                    <a:pt x="91104" y="3915"/>
                    <a:pt x="101242" y="31481"/>
                    <a:pt x="76200" y="12700"/>
                  </a:cubicBezTo>
                  <a:cubicBezTo>
                    <a:pt x="72414" y="9860"/>
                    <a:pt x="71967" y="4233"/>
                    <a:pt x="698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EF8D2F-4B6C-44BD-BE02-C9376C72077F}"/>
                </a:ext>
              </a:extLst>
            </p:cNvPr>
            <p:cNvSpPr/>
            <p:nvPr/>
          </p:nvSpPr>
          <p:spPr>
            <a:xfrm rot="13079216">
              <a:off x="1608487" y="3102606"/>
              <a:ext cx="171450" cy="196850"/>
            </a:xfrm>
            <a:custGeom>
              <a:avLst/>
              <a:gdLst>
                <a:gd name="connsiteX0" fmla="*/ 95250 w 171450"/>
                <a:gd name="connsiteY0" fmla="*/ 0 h 196850"/>
                <a:gd name="connsiteX1" fmla="*/ 139700 w 171450"/>
                <a:gd name="connsiteY1" fmla="*/ 69850 h 196850"/>
                <a:gd name="connsiteX2" fmla="*/ 152400 w 171450"/>
                <a:gd name="connsiteY2" fmla="*/ 88900 h 196850"/>
                <a:gd name="connsiteX3" fmla="*/ 171450 w 171450"/>
                <a:gd name="connsiteY3" fmla="*/ 127000 h 196850"/>
                <a:gd name="connsiteX4" fmla="*/ 133350 w 171450"/>
                <a:gd name="connsiteY4" fmla="*/ 139700 h 196850"/>
                <a:gd name="connsiteX5" fmla="*/ 101600 w 171450"/>
                <a:gd name="connsiteY5" fmla="*/ 152400 h 196850"/>
                <a:gd name="connsiteX6" fmla="*/ 57150 w 171450"/>
                <a:gd name="connsiteY6" fmla="*/ 165100 h 196850"/>
                <a:gd name="connsiteX7" fmla="*/ 19050 w 171450"/>
                <a:gd name="connsiteY7" fmla="*/ 190500 h 196850"/>
                <a:gd name="connsiteX8" fmla="*/ 0 w 171450"/>
                <a:gd name="connsiteY8" fmla="*/ 19685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6850">
                  <a:moveTo>
                    <a:pt x="95250" y="0"/>
                  </a:moveTo>
                  <a:cubicBezTo>
                    <a:pt x="122153" y="44838"/>
                    <a:pt x="107454" y="21481"/>
                    <a:pt x="139700" y="69850"/>
                  </a:cubicBezTo>
                  <a:cubicBezTo>
                    <a:pt x="143933" y="76200"/>
                    <a:pt x="149987" y="81660"/>
                    <a:pt x="152400" y="88900"/>
                  </a:cubicBezTo>
                  <a:cubicBezTo>
                    <a:pt x="161163" y="115190"/>
                    <a:pt x="155037" y="102381"/>
                    <a:pt x="171450" y="127000"/>
                  </a:cubicBezTo>
                  <a:cubicBezTo>
                    <a:pt x="158750" y="131233"/>
                    <a:pt x="145779" y="134728"/>
                    <a:pt x="133350" y="139700"/>
                  </a:cubicBezTo>
                  <a:cubicBezTo>
                    <a:pt x="122767" y="143933"/>
                    <a:pt x="112414" y="148795"/>
                    <a:pt x="101600" y="152400"/>
                  </a:cubicBezTo>
                  <a:cubicBezTo>
                    <a:pt x="93379" y="155140"/>
                    <a:pt x="66323" y="160004"/>
                    <a:pt x="57150" y="165100"/>
                  </a:cubicBezTo>
                  <a:cubicBezTo>
                    <a:pt x="43807" y="172513"/>
                    <a:pt x="33530" y="185673"/>
                    <a:pt x="19050" y="190500"/>
                  </a:cubicBezTo>
                  <a:lnTo>
                    <a:pt x="0" y="1968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93FFEEF-132B-4F38-9C57-3F11F03CAED7}"/>
              </a:ext>
            </a:extLst>
          </p:cNvPr>
          <p:cNvSpPr txBox="1">
            <a:spLocks/>
          </p:cNvSpPr>
          <p:nvPr/>
        </p:nvSpPr>
        <p:spPr>
          <a:xfrm>
            <a:off x="3274238" y="3056122"/>
            <a:ext cx="850900" cy="3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12h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FA20E-81C8-47AD-B9AA-FF63F4B50E22}"/>
              </a:ext>
            </a:extLst>
          </p:cNvPr>
          <p:cNvSpPr txBox="1">
            <a:spLocks/>
          </p:cNvSpPr>
          <p:nvPr/>
        </p:nvSpPr>
        <p:spPr>
          <a:xfrm>
            <a:off x="3707321" y="3679113"/>
            <a:ext cx="850900" cy="3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1d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BA03546A-0002-4E3C-8DE3-9B2EAF631628}"/>
              </a:ext>
            </a:extLst>
          </p:cNvPr>
          <p:cNvSpPr txBox="1">
            <a:spLocks/>
          </p:cNvSpPr>
          <p:nvPr/>
        </p:nvSpPr>
        <p:spPr>
          <a:xfrm>
            <a:off x="6145300" y="3686944"/>
            <a:ext cx="850900" cy="3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3d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150A9B3-7543-4BF1-9E38-4B43E7B7A110}"/>
              </a:ext>
            </a:extLst>
          </p:cNvPr>
          <p:cNvSpPr txBox="1">
            <a:spLocks/>
          </p:cNvSpPr>
          <p:nvPr/>
        </p:nvSpPr>
        <p:spPr>
          <a:xfrm>
            <a:off x="7098922" y="4372780"/>
            <a:ext cx="850900" cy="3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6d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C2380D9E-C079-4094-AFAD-1BC28DADA4DD}"/>
              </a:ext>
            </a:extLst>
          </p:cNvPr>
          <p:cNvSpPr txBox="1">
            <a:spLocks/>
          </p:cNvSpPr>
          <p:nvPr/>
        </p:nvSpPr>
        <p:spPr>
          <a:xfrm>
            <a:off x="9473465" y="4872540"/>
            <a:ext cx="850900" cy="3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9d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BC1E2D6-FF67-4EC4-ABA6-977F8898A52B}"/>
              </a:ext>
            </a:extLst>
          </p:cNvPr>
          <p:cNvSpPr txBox="1">
            <a:spLocks/>
          </p:cNvSpPr>
          <p:nvPr/>
        </p:nvSpPr>
        <p:spPr>
          <a:xfrm>
            <a:off x="9705396" y="5729988"/>
            <a:ext cx="850900" cy="3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12d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BB5CFF4-D2B8-4BE3-8ECE-B4C63EF2CE86}"/>
              </a:ext>
            </a:extLst>
          </p:cNvPr>
          <p:cNvSpPr/>
          <p:nvPr/>
        </p:nvSpPr>
        <p:spPr>
          <a:xfrm>
            <a:off x="1187450" y="2993167"/>
            <a:ext cx="9651999" cy="2730500"/>
          </a:xfrm>
          <a:custGeom>
            <a:avLst/>
            <a:gdLst>
              <a:gd name="connsiteX0" fmla="*/ 0 w 9651999"/>
              <a:gd name="connsiteY0" fmla="*/ 0 h 2730500"/>
              <a:gd name="connsiteX1" fmla="*/ 5617923 w 9651999"/>
              <a:gd name="connsiteY1" fmla="*/ 1166151 h 2730500"/>
              <a:gd name="connsiteX2" fmla="*/ 9651999 w 9651999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1999" h="2730500" extrusionOk="0">
                <a:moveTo>
                  <a:pt x="0" y="0"/>
                </a:moveTo>
                <a:cubicBezTo>
                  <a:pt x="2039061" y="378053"/>
                  <a:pt x="3773128" y="556149"/>
                  <a:pt x="5617923" y="1166151"/>
                </a:cubicBezTo>
                <a:cubicBezTo>
                  <a:pt x="7361335" y="1713412"/>
                  <a:pt x="8912506" y="2485393"/>
                  <a:pt x="9651999" y="2730500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426672124">
                  <a:custGeom>
                    <a:avLst/>
                    <a:gdLst>
                      <a:gd name="connsiteX0" fmla="*/ 0 w 9055100"/>
                      <a:gd name="connsiteY0" fmla="*/ 0 h 2438400"/>
                      <a:gd name="connsiteX1" fmla="*/ 5270500 w 9055100"/>
                      <a:gd name="connsiteY1" fmla="*/ 1041400 h 2438400"/>
                      <a:gd name="connsiteX2" fmla="*/ 9055100 w 9055100"/>
                      <a:gd name="connsiteY2" fmla="*/ 2438400 h 243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055100" h="2438400">
                        <a:moveTo>
                          <a:pt x="0" y="0"/>
                        </a:moveTo>
                        <a:cubicBezTo>
                          <a:pt x="1880658" y="317500"/>
                          <a:pt x="3761317" y="635000"/>
                          <a:pt x="5270500" y="1041400"/>
                        </a:cubicBezTo>
                        <a:cubicBezTo>
                          <a:pt x="6779683" y="1447800"/>
                          <a:pt x="8423275" y="2206625"/>
                          <a:pt x="9055100" y="243840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6727C41C-3555-42E4-B97B-1E1216E4BC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392" t="48243" r="34542" b="18213"/>
          <a:stretch/>
        </p:blipFill>
        <p:spPr>
          <a:xfrm>
            <a:off x="47888" y="1238135"/>
            <a:ext cx="2703619" cy="110116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86DF3D5-86B2-427B-8671-C794D7B97A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6186" t="26245" r="43499" b="23473"/>
          <a:stretch/>
        </p:blipFill>
        <p:spPr>
          <a:xfrm>
            <a:off x="278843" y="3603839"/>
            <a:ext cx="2497829" cy="20154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7467D8A-133A-44EE-89D7-3ADD11EE0F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0753" t="38538" r="33529" b="15425"/>
          <a:stretch/>
        </p:blipFill>
        <p:spPr>
          <a:xfrm>
            <a:off x="3038324" y="1804857"/>
            <a:ext cx="2530753" cy="123973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7CE1ED-FABA-4CA0-AC89-97BF20A71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275" t="22616" r="47073" b="12060"/>
          <a:stretch/>
        </p:blipFill>
        <p:spPr>
          <a:xfrm>
            <a:off x="5330479" y="4671062"/>
            <a:ext cx="2149804" cy="18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4301</TotalTime>
  <Words>91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Cluster-wise GO terms of interest - PSI-Sigma </vt:lpstr>
      <vt:lpstr>Functional enrichment (MF GO) (highest per time point) PSI-Sigma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splicing analysis of osteogenic MSC differentiation</dc:title>
  <dc:creator>Angel Liang</dc:creator>
  <cp:lastModifiedBy>Angel Liang</cp:lastModifiedBy>
  <cp:revision>323</cp:revision>
  <dcterms:created xsi:type="dcterms:W3CDTF">2020-04-06T05:04:05Z</dcterms:created>
  <dcterms:modified xsi:type="dcterms:W3CDTF">2020-04-23T07:47:16Z</dcterms:modified>
</cp:coreProperties>
</file>