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81" r:id="rId6"/>
    <p:sldId id="278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Liang" initials="AL" lastIdx="1" clrIdx="0">
    <p:extLst>
      <p:ext uri="{19B8F6BF-5375-455C-9EA6-DF929625EA0E}">
        <p15:presenceInfo xmlns:p15="http://schemas.microsoft.com/office/powerpoint/2012/main" userId="53aaba7a6cd81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EB6-F1FB-4C63-9C58-25F965C07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D40C-72CE-41AB-A6F9-D2161C58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36BF-D466-4C16-9B56-98F7667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E04-950C-48DC-A757-79DF47F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7CEB-C54C-43B4-82AE-8B505219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597A-C61E-42C3-96E3-C3CF2C9F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EFB8-AE8C-478B-A2E8-215FB185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F982-42F5-4EC1-A2D0-05B0667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1FC1-A7CE-4CF4-A7E3-60890D1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02D7-6564-41DA-B74B-19D499D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B655A-6C60-41E4-9CC4-946AF6FD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DC38-F808-4ECB-B40F-B5513C31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B87-13BB-4044-98C5-8C71971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4D4-2A03-4DB0-928A-0530929A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783D-9908-4A9C-A604-390EFD0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5C4F-296F-4B6E-BC7B-7BB6F296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621F-BC53-466A-ACC2-3CECAA1B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D698-CB34-44E1-822D-0EE64EE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73EE-E7BA-43F3-81F8-9861FEC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70A7-597D-45AD-A8F1-4C3F3C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CE7F-D3FB-45D9-9B9B-7F0E80C3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960E-C43D-48C1-959F-A3266C3F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C452-7E28-459D-95A3-E9F7F8E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3733-DD44-4940-A41F-0E67AC67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BF9-5F99-48ED-BD93-9C1B4124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A067-1CFC-4898-9FDC-A364E3C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4ECD-C33C-4C2B-916A-60DC2149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391C-08E7-4453-BE39-FF74D1E4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7016-108C-4117-8CDA-C2AAFAA2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CAEC-1203-451D-9192-09292E98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DE80-0B7C-40F8-9DD4-EA166A7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15B4-2290-48BE-B6B7-E1751E7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E332-714F-4E1A-837C-475C3F64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F10FE-D7A3-4F2C-91A3-22A1C373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51199-FADA-4EEA-977E-3AF9DD0ED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E1B8C-7708-45E7-A3EB-154DCA13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9699-AB95-4010-AC62-986939DF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72BD8-9148-481C-8547-4E599CA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2D90-7FCA-4403-BCEB-32E3525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934D-BE09-442B-946A-C60D8065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2539-41C6-459E-A4CB-3E5DE03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D6EF-A2BE-4888-99A9-AB27E49E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105E-19DE-4C44-BA36-B43381E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8959D-F2B0-4DF3-BCF5-3AC10CF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76F70-5EF2-494E-86A4-0A9C6425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8C3A-B806-41E3-8F51-220820F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687-B6AB-41E4-9AB1-B071D526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5557-FD96-49D4-B3E5-4F1D0FDE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C5DC-840C-425B-9E4E-BE9B7A49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BA11-7401-48B3-97A1-410E128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9B90-B969-4752-99A1-7F2AD308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EF79-4E63-4912-8655-460660C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CF8-2611-49D6-A398-19DEF34F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2527-4FC4-40CD-84C0-705B7069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83068-1222-471C-B78D-AAC12B62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4A64-1374-4F15-A124-056C4A2D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8F27-D2BB-4455-8C0F-CE796E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BE01-5BDD-42EC-9364-FF3C0C2A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F1FD-C4C4-4E78-B826-DA22F58E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41B5D-C6B2-401B-9A5A-30412569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A1DC-61AC-4442-BFBF-A8A6A58E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D3C6-B661-42D3-9911-8182F647D9FF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BDEB-CA4A-4C60-83A8-885AFBB14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1FD0-D0EE-45FC-8919-9A345B82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9391-57C5-44AA-A926-664D39D4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6E4C-C5CC-4B66-9D53-3146917F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Spliceome dynamics during osteogenesis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D409B-4EF5-40EA-9651-1B6DFCF59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937"/>
            <a:ext cx="9144000" cy="1655762"/>
          </a:xfrm>
        </p:spPr>
        <p:txBody>
          <a:bodyPr/>
          <a:lstStyle/>
          <a:p>
            <a:r>
              <a:rPr lang="en-US" dirty="0"/>
              <a:t>Part 2: Functional consequences enrichment of PSI results (RNA-Seq)</a:t>
            </a:r>
          </a:p>
          <a:p>
            <a:r>
              <a:rPr lang="en-US" dirty="0"/>
              <a:t>Angel Liang</a:t>
            </a:r>
          </a:p>
          <a:p>
            <a:r>
              <a:rPr lang="en-US" dirty="0"/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762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075"/>
            <a:ext cx="10515600" cy="904875"/>
          </a:xfrm>
        </p:spPr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1"/>
            <a:ext cx="10515600" cy="4057650"/>
          </a:xfrm>
        </p:spPr>
        <p:txBody>
          <a:bodyPr>
            <a:normAutofit/>
          </a:bodyPr>
          <a:lstStyle/>
          <a:p>
            <a:r>
              <a:rPr lang="en-US" dirty="0"/>
              <a:t>RNA-Seq, hMSC-TERT4 cells induced to differentiate into osteoblasts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PGNEXUS data: 8 timepoints, PAIRED end (2 x 75bp), ~45M reads/sample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rgbClr val="FF0000"/>
                </a:solidFill>
              </a:rPr>
              <a:t>2019 Rauch data: 6 timepoints, SINGLE end (1 x 50bp), ~20M reads/sample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C76A79-E239-4CFA-A348-298998227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0044" y="3076574"/>
            <a:ext cx="8091911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bioinformatic methods (RNA-Seq)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850"/>
            <a:ext cx="6515100" cy="5289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Reads mapped to reference hg38 genome using STAR (2-pass)</a:t>
            </a:r>
          </a:p>
          <a:p>
            <a:r>
              <a:rPr lang="en-US" dirty="0"/>
              <a:t>Differential splicing tools: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b="1" dirty="0">
                <a:solidFill>
                  <a:srgbClr val="7030A0"/>
                </a:solidFill>
              </a:rPr>
              <a:t>JUM</a:t>
            </a:r>
            <a:r>
              <a:rPr lang="en-US" dirty="0"/>
              <a:t> (Wang et. al., 2018): </a:t>
            </a:r>
            <a:r>
              <a:rPr lang="en-US" i="1" dirty="0"/>
              <a:t>Junction-centric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/>
              <a:t>Splice graph is constructed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/>
              <a:t>“Junction structures” classified according to differential changes in transcript topology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/>
              <a:t>GLM of junction counts implemented in </a:t>
            </a:r>
            <a:r>
              <a:rPr lang="en-US" dirty="0" err="1"/>
              <a:t>DEXSeq</a:t>
            </a:r>
            <a:endParaRPr lang="en-US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/>
              <a:t>PSI values are assigned on a per-junction-structure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US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PSI-Sigma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(Lin et. al., 2019):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Exon-centric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each exon, indexes all possible combinations of upstream + downstream exon based on junction-spanning reads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Each unique combination of flanking constitutive exons (always present) and the exon itself is assigned a PSI value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Student t-test on raw counts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Advantage over JUM: can detect changes in first/last exon usage (alternative promoter, alternative poly-A)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C72B9-D9C3-4133-9D7A-7F85297D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80" y="1435786"/>
            <a:ext cx="3048719" cy="1177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A7F6C-A2EB-4C77-AA5D-CEDF5106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01" y="3591088"/>
            <a:ext cx="3439278" cy="27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5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A764-DF1E-440B-9D12-16C5B3B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bioinformatic methods (RNA-Seq)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8A-1D29-448B-BF5E-70D0A274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850"/>
            <a:ext cx="6515100" cy="52895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Reads mapped to reference hg38 genome using STAR (2-pass)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Differential splicing tools: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JUM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(Wang et. al., 2018):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Junction-centric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Splice graph is constructed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“Junction structures” classified according to differential changes in transcript topology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GLM of junction counts implemented in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DEXSeq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PSI values are assigned on a per-junction-structure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b="1" dirty="0">
                <a:solidFill>
                  <a:srgbClr val="C00000"/>
                </a:solidFill>
              </a:rPr>
              <a:t>PSI-Sigma</a:t>
            </a:r>
            <a:r>
              <a:rPr lang="en-US" dirty="0"/>
              <a:t> (Lin et. al., 2019): </a:t>
            </a:r>
            <a:r>
              <a:rPr lang="en-US" i="1" dirty="0"/>
              <a:t>Exon-centric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/>
              <a:t>For each exon, indexes all possible combinations of upstream + downstream exon based on junction-spanning reads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/>
              <a:t>Each unique combination of flanking constitutive exons (always present) and the exon itself is assigned a PSI value (more correctly, it’s PSI value per LSV*)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US" dirty="0"/>
              <a:t>Student t-test on raw counts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en-US" dirty="0"/>
              <a:t>Advantage over JUM: can detect changes in first/last exon usage (alternative promoter, alternative poly-A)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F5F63-6446-4411-82B8-46865352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61" y="2087402"/>
            <a:ext cx="3801395" cy="682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FEF36-86A2-44B8-B472-E08CD58C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3127444"/>
            <a:ext cx="4567518" cy="738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078F2-38A0-4E28-A054-298D4C32D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4427562"/>
            <a:ext cx="4567518" cy="77170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0B57ED-6371-4832-8FF5-96AB9C0B1A61}"/>
              </a:ext>
            </a:extLst>
          </p:cNvPr>
          <p:cNvSpPr txBox="1">
            <a:spLocks/>
          </p:cNvSpPr>
          <p:nvPr/>
        </p:nvSpPr>
        <p:spPr>
          <a:xfrm>
            <a:off x="8464471" y="1730269"/>
            <a:ext cx="2627960" cy="45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New PSI index of PSI-Sigma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7CD9C-0FCB-4DF0-9CBC-D02579D6BDBF}"/>
              </a:ext>
            </a:extLst>
          </p:cNvPr>
          <p:cNvSpPr txBox="1"/>
          <p:nvPr/>
        </p:nvSpPr>
        <p:spPr>
          <a:xfrm>
            <a:off x="9298379" y="5991101"/>
            <a:ext cx="27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*LSV = Local Splice Variant</a:t>
            </a:r>
          </a:p>
        </p:txBody>
      </p:sp>
    </p:spTree>
    <p:extLst>
      <p:ext uri="{BB962C8B-B14F-4D97-AF65-F5344CB8AC3E}">
        <p14:creationId xmlns:p14="http://schemas.microsoft.com/office/powerpoint/2010/main" val="165961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579"/>
            <a:ext cx="10515600" cy="823789"/>
          </a:xfrm>
        </p:spPr>
        <p:txBody>
          <a:bodyPr/>
          <a:lstStyle/>
          <a:p>
            <a:r>
              <a:rPr lang="en-US" dirty="0"/>
              <a:t>Clustering of time-series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C676-F649-43A2-8760-630C3673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05"/>
            <a:ext cx="4410694" cy="4667250"/>
          </a:xfrm>
        </p:spPr>
        <p:txBody>
          <a:bodyPr>
            <a:normAutofit/>
          </a:bodyPr>
          <a:lstStyle/>
          <a:p>
            <a:r>
              <a:rPr lang="en-US" dirty="0" err="1"/>
              <a:t>Kohonen</a:t>
            </a:r>
            <a:r>
              <a:rPr lang="en-US" dirty="0"/>
              <a:t> SOM</a:t>
            </a:r>
          </a:p>
          <a:p>
            <a:r>
              <a:rPr lang="en-US" dirty="0"/>
              <a:t>Map dimensions set to 5x5 at this point</a:t>
            </a:r>
          </a:p>
          <a:p>
            <a:r>
              <a:rPr lang="en-US" dirty="0">
                <a:solidFill>
                  <a:srgbClr val="7030A0"/>
                </a:solidFill>
              </a:rPr>
              <a:t>JUM:</a:t>
            </a:r>
          </a:p>
          <a:p>
            <a:pPr lvl="1"/>
            <a:r>
              <a:rPr lang="en-US" dirty="0"/>
              <a:t>Differential junctions (all)</a:t>
            </a:r>
          </a:p>
          <a:p>
            <a:pPr lvl="1"/>
            <a:r>
              <a:rPr lang="en-US" dirty="0"/>
              <a:t>Differential junctions (plausible only)</a:t>
            </a:r>
          </a:p>
          <a:p>
            <a:r>
              <a:rPr lang="en-US" dirty="0">
                <a:solidFill>
                  <a:srgbClr val="C00000"/>
                </a:solidFill>
              </a:rPr>
              <a:t>PSI-Sigma:</a:t>
            </a:r>
          </a:p>
          <a:p>
            <a:pPr lvl="1"/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Differential LSVs</a:t>
            </a:r>
          </a:p>
          <a:p>
            <a:pPr lvl="1"/>
            <a:r>
              <a:rPr lang="en-US" dirty="0"/>
              <a:t>Differential exons (sum of all LSVs)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6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enrichment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E903CA-6936-401C-849F-880423EA807A}"/>
              </a:ext>
            </a:extLst>
          </p:cNvPr>
          <p:cNvSpPr txBox="1">
            <a:spLocks/>
          </p:cNvSpPr>
          <p:nvPr/>
        </p:nvSpPr>
        <p:spPr>
          <a:xfrm>
            <a:off x="717468" y="1825625"/>
            <a:ext cx="441069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GO Terms and PFAM families for ALL genes containing differential junctions/exons</a:t>
            </a:r>
          </a:p>
          <a:p>
            <a:r>
              <a:rPr lang="en-US" sz="2400" dirty="0"/>
              <a:t>For clustered junctions/exons, functional enrichment done: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GO Terms (each cluster)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PFAM families (each cluster)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Upstream RNA-binding proteins (from </a:t>
            </a:r>
            <a:r>
              <a:rPr lang="en-US" sz="2000" dirty="0" err="1"/>
              <a:t>CLiP</a:t>
            </a:r>
            <a:r>
              <a:rPr lang="en-US" sz="2000" dirty="0"/>
              <a:t>-Seq, FLASH-Seq)</a:t>
            </a:r>
          </a:p>
          <a:p>
            <a:r>
              <a:rPr lang="en-US" sz="2400" dirty="0"/>
              <a:t>Analyses repeated for the highest/lowest scaled PSI at each time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64771-7D66-4C29-B177-7F1C934B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31" y="2956804"/>
            <a:ext cx="5767131" cy="3122813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C18DDD8-3D12-4079-B70D-37EC8E60442E}"/>
              </a:ext>
            </a:extLst>
          </p:cNvPr>
          <p:cNvSpPr/>
          <p:nvPr/>
        </p:nvSpPr>
        <p:spPr>
          <a:xfrm rot="17158324">
            <a:off x="6117247" y="1657681"/>
            <a:ext cx="1653517" cy="681234"/>
          </a:xfrm>
          <a:prstGeom prst="curvedDownArrow">
            <a:avLst>
              <a:gd name="adj1" fmla="val 20232"/>
              <a:gd name="adj2" fmla="val 50000"/>
              <a:gd name="adj3" fmla="val 26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4A40-41EB-4834-A674-4339057AC04B}"/>
              </a:ext>
            </a:extLst>
          </p:cNvPr>
          <p:cNvSpPr/>
          <p:nvPr/>
        </p:nvSpPr>
        <p:spPr>
          <a:xfrm>
            <a:off x="6311900" y="2956804"/>
            <a:ext cx="2209800" cy="1208796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67F700-69DB-4A0B-8631-B7552896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02" y="291147"/>
            <a:ext cx="3642168" cy="220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09E5-FD82-4E0C-8881-7C9BF93C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enrichment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E903CA-6936-401C-849F-880423EA807A}"/>
              </a:ext>
            </a:extLst>
          </p:cNvPr>
          <p:cNvSpPr txBox="1">
            <a:spLocks/>
          </p:cNvSpPr>
          <p:nvPr/>
        </p:nvSpPr>
        <p:spPr>
          <a:xfrm>
            <a:off x="717468" y="1825625"/>
            <a:ext cx="441069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GO Terms and PFAM families for ALL genes containing differential junctions/exons</a:t>
            </a:r>
          </a:p>
          <a:p>
            <a:r>
              <a:rPr lang="en-US" sz="2400" dirty="0"/>
              <a:t>For clustered junctions/exons, functional enrichment done: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GO Terms (each cluster)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PFAM families (each cluster)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/>
              <a:t>Upstream RNA-binding proteins (from </a:t>
            </a:r>
            <a:r>
              <a:rPr lang="en-US" sz="2000" dirty="0" err="1"/>
              <a:t>CLiP</a:t>
            </a:r>
            <a:r>
              <a:rPr lang="en-US" sz="2000" dirty="0"/>
              <a:t>-Seq, FLASH-Seq)</a:t>
            </a:r>
          </a:p>
          <a:p>
            <a:r>
              <a:rPr lang="en-US" sz="2400" dirty="0"/>
              <a:t>Analyses repeated for the highest/lowest scaled PSI at each time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64771-7D66-4C29-B177-7F1C934B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831" y="2956804"/>
            <a:ext cx="5767131" cy="31228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441C04-58B3-4C40-8654-2DF336A3EC97}"/>
              </a:ext>
            </a:extLst>
          </p:cNvPr>
          <p:cNvSpPr/>
          <p:nvPr/>
        </p:nvSpPr>
        <p:spPr>
          <a:xfrm>
            <a:off x="7513429" y="2886868"/>
            <a:ext cx="68914" cy="325615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D08F43-64B0-41DA-9688-C01B0E777978}"/>
              </a:ext>
            </a:extLst>
          </p:cNvPr>
          <p:cNvSpPr/>
          <p:nvPr/>
        </p:nvSpPr>
        <p:spPr>
          <a:xfrm>
            <a:off x="6974961" y="2886868"/>
            <a:ext cx="68914" cy="325615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5F5948-FDDE-4E75-8055-6EE3F9E1AB41}"/>
              </a:ext>
            </a:extLst>
          </p:cNvPr>
          <p:cNvSpPr/>
          <p:nvPr/>
        </p:nvSpPr>
        <p:spPr>
          <a:xfrm>
            <a:off x="9784058" y="2886868"/>
            <a:ext cx="68914" cy="325615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9DE025-C53C-40DF-AEFA-115120AE032B}"/>
              </a:ext>
            </a:extLst>
          </p:cNvPr>
          <p:cNvSpPr/>
          <p:nvPr/>
        </p:nvSpPr>
        <p:spPr>
          <a:xfrm>
            <a:off x="9245590" y="2886868"/>
            <a:ext cx="68914" cy="325615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800673-C424-425D-9B2F-73E1BB2D2090}"/>
              </a:ext>
            </a:extLst>
          </p:cNvPr>
          <p:cNvSpPr/>
          <p:nvPr/>
        </p:nvSpPr>
        <p:spPr>
          <a:xfrm>
            <a:off x="7424073" y="2956805"/>
            <a:ext cx="237168" cy="560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324CEC-10CC-45FD-ABA8-E7B0A9D57DD6}"/>
              </a:ext>
            </a:extLst>
          </p:cNvPr>
          <p:cNvSpPr/>
          <p:nvPr/>
        </p:nvSpPr>
        <p:spPr>
          <a:xfrm>
            <a:off x="9161463" y="4323955"/>
            <a:ext cx="237168" cy="560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82C60B-E9A7-40FD-A23A-45A9518B8E54}"/>
              </a:ext>
            </a:extLst>
          </p:cNvPr>
          <p:cNvSpPr/>
          <p:nvPr/>
        </p:nvSpPr>
        <p:spPr>
          <a:xfrm>
            <a:off x="9699931" y="3010963"/>
            <a:ext cx="237168" cy="560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1213</TotalTime>
  <Words>514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Spliceome dynamics during osteogenesis</vt:lpstr>
      <vt:lpstr>Overview of data</vt:lpstr>
      <vt:lpstr>Overview of bioinformatic methods (RNA-Seq)</vt:lpstr>
      <vt:lpstr>Overview of bioinformatic methods (RNA-Seq)</vt:lpstr>
      <vt:lpstr>Clustering of time-series data</vt:lpstr>
      <vt:lpstr>Functional enrichment</vt:lpstr>
      <vt:lpstr>Functional enrichment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splicing analysis of osteogenic MSC differentiation</dc:title>
  <dc:creator>Angel Liang</dc:creator>
  <cp:lastModifiedBy>Angel Liang</cp:lastModifiedBy>
  <cp:revision>254</cp:revision>
  <dcterms:created xsi:type="dcterms:W3CDTF">2020-04-06T05:04:05Z</dcterms:created>
  <dcterms:modified xsi:type="dcterms:W3CDTF">2020-04-07T01:24:10Z</dcterms:modified>
</cp:coreProperties>
</file>