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57" r:id="rId4"/>
    <p:sldId id="287" r:id="rId5"/>
    <p:sldId id="288" r:id="rId6"/>
    <p:sldId id="283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 Liang" initials="AL" lastIdx="2" clrIdx="0">
    <p:extLst>
      <p:ext uri="{19B8F6BF-5375-455C-9EA6-DF929625EA0E}">
        <p15:presenceInfo xmlns:p15="http://schemas.microsoft.com/office/powerpoint/2012/main" userId="53aaba7a6cd81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D25"/>
    <a:srgbClr val="FE76B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EB6-F1FB-4C63-9C58-25F965C07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CD40C-72CE-41AB-A6F9-D2161C582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536BF-D466-4C16-9B56-98F76671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CE04-950C-48DC-A757-79DF47FE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07CEB-C54C-43B4-82AE-8B505219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597A-C61E-42C3-96E3-C3CF2C9F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2EFB8-AE8C-478B-A2E8-215FB1856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0F982-42F5-4EC1-A2D0-05B06677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1FC1-A7CE-4CF4-A7E3-60890D16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02D7-6564-41DA-B74B-19D499D1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B655A-6C60-41E4-9CC4-946AF6FDB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DC38-F808-4ECB-B40F-B5513C31B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5B87-13BB-4044-98C5-8C71971D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14D4-2A03-4DB0-928A-0530929A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783D-9908-4A9C-A604-390EFD0E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5C4F-296F-4B6E-BC7B-7BB6F296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621F-BC53-466A-ACC2-3CECAA1BF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D698-CB34-44E1-822D-0EE64EE3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73EE-E7BA-43F3-81F8-9861FEC1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70A7-597D-45AD-A8F1-4C3F3CD4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CE7F-D3FB-45D9-9B9B-7F0E80C3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B960E-C43D-48C1-959F-A3266C3F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8C452-7E28-459D-95A3-E9F7F8E6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3733-DD44-4940-A41F-0E67AC67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BABF9-5F99-48ED-BD93-9C1B4124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9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A067-1CFC-4898-9FDC-A364E3C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4ECD-C33C-4C2B-916A-60DC21495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A391C-08E7-4453-BE39-FF74D1E4E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47016-108C-4117-8CDA-C2AAFAA2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9CAEC-1203-451D-9192-09292E98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0DE80-0B7C-40F8-9DD4-EA166A7C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15B4-2290-48BE-B6B7-E1751E76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E332-714F-4E1A-837C-475C3F64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F10FE-D7A3-4F2C-91A3-22A1C3736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51199-FADA-4EEA-977E-3AF9DD0ED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E1B8C-7708-45E7-A3EB-154DCA130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79699-AB95-4010-AC62-986939DF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72BD8-9148-481C-8547-4E599CA3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2D90-7FCA-4403-BCEB-32E35252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934D-BE09-442B-946A-C60D8065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72539-41C6-459E-A4CB-3E5DE034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2D6EF-A2BE-4888-99A9-AB27E49E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B105E-19DE-4C44-BA36-B43381E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9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8959D-F2B0-4DF3-BCF5-3AC10CFA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76F70-5EF2-494E-86A4-0A9C6425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F8C3A-B806-41E3-8F51-220820F4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1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0687-B6AB-41E4-9AB1-B071D526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5557-FD96-49D4-B3E5-4F1D0FDE4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2C5DC-840C-425B-9E4E-BE9B7A497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5BA11-7401-48B3-97A1-410E128F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9B90-B969-4752-99A1-7F2AD308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EF79-4E63-4912-8655-460660CA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6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6CF8-2611-49D6-A398-19DEF34F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D2527-4FC4-40CD-84C0-705B7069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83068-1222-471C-B78D-AAC12B623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84A64-1374-4F15-A124-056C4A2D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68F27-D2BB-4455-8C0F-CE796E2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0BE01-5BDD-42EC-9364-FF3C0C2A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8F1FD-C4C4-4E78-B826-DA22F58E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41B5D-C6B2-401B-9A5A-30412569A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A1DC-61AC-4442-BFBF-A8A6A58E4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D3C6-B661-42D3-9911-8182F647D9FF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BDEB-CA4A-4C60-83A8-885AFBB14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91FD0-D0EE-45FC-8919-9A345B824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3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sv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6E4C-C5CC-4B66-9D53-3146917F2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Spliceome dynamics during osteogenesis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D409B-4EF5-40EA-9651-1B6DFCF59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937"/>
            <a:ext cx="9144000" cy="1655762"/>
          </a:xfrm>
        </p:spPr>
        <p:txBody>
          <a:bodyPr/>
          <a:lstStyle/>
          <a:p>
            <a:r>
              <a:rPr lang="en-US" dirty="0"/>
              <a:t>Part 3: Multi-</a:t>
            </a:r>
            <a:r>
              <a:rPr lang="en-US" dirty="0" err="1"/>
              <a:t>omic</a:t>
            </a:r>
            <a:r>
              <a:rPr lang="en-US" dirty="0"/>
              <a:t> analyses (RNA-Seq PSI + expr)</a:t>
            </a:r>
          </a:p>
          <a:p>
            <a:r>
              <a:rPr lang="en-US" dirty="0"/>
              <a:t>Angel Liang</a:t>
            </a:r>
          </a:p>
          <a:p>
            <a:r>
              <a:rPr lang="en-US" dirty="0"/>
              <a:t>7/4/2020</a:t>
            </a:r>
          </a:p>
        </p:txBody>
      </p:sp>
    </p:spTree>
    <p:extLst>
      <p:ext uri="{BB962C8B-B14F-4D97-AF65-F5344CB8AC3E}">
        <p14:creationId xmlns:p14="http://schemas.microsoft.com/office/powerpoint/2010/main" val="7628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1B1939-62D9-4E73-B5AC-D69B211159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6">
                  <a:lumMod val="75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CA764-DF1E-440B-9D12-16C5B3B9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904875"/>
          </a:xfrm>
        </p:spPr>
        <p:txBody>
          <a:bodyPr>
            <a:normAutofit/>
          </a:bodyPr>
          <a:lstStyle/>
          <a:p>
            <a:r>
              <a:rPr lang="en-US" dirty="0"/>
              <a:t>Mechanistic regulation of AS - multilayered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A5D529D-BB5B-4FE3-9D82-65A243E23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63501"/>
              </p:ext>
            </p:extLst>
          </p:nvPr>
        </p:nvGraphicFramePr>
        <p:xfrm>
          <a:off x="440514" y="1475054"/>
          <a:ext cx="11560152" cy="5107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112">
                  <a:extLst>
                    <a:ext uri="{9D8B030D-6E8A-4147-A177-3AD203B41FA5}">
                      <a16:colId xmlns:a16="http://schemas.microsoft.com/office/drawing/2014/main" val="715983303"/>
                    </a:ext>
                  </a:extLst>
                </a:gridCol>
                <a:gridCol w="907726">
                  <a:extLst>
                    <a:ext uri="{9D8B030D-6E8A-4147-A177-3AD203B41FA5}">
                      <a16:colId xmlns:a16="http://schemas.microsoft.com/office/drawing/2014/main" val="3434828767"/>
                    </a:ext>
                  </a:extLst>
                </a:gridCol>
                <a:gridCol w="4378441">
                  <a:extLst>
                    <a:ext uri="{9D8B030D-6E8A-4147-A177-3AD203B41FA5}">
                      <a16:colId xmlns:a16="http://schemas.microsoft.com/office/drawing/2014/main" val="372384924"/>
                    </a:ext>
                  </a:extLst>
                </a:gridCol>
                <a:gridCol w="2462873">
                  <a:extLst>
                    <a:ext uri="{9D8B030D-6E8A-4147-A177-3AD203B41FA5}">
                      <a16:colId xmlns:a16="http://schemas.microsoft.com/office/drawing/2014/main" val="1437431230"/>
                    </a:ext>
                  </a:extLst>
                </a:gridCol>
              </a:tblGrid>
              <a:tr h="169377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chemeClr val="tx1"/>
                          </a:solidFill>
                        </a:rPr>
                        <a:t>Splicing-regulated splicing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chemeClr val="tx1"/>
                          </a:solidFill>
                        </a:rPr>
                        <a:t>(the upstream splicing factors (SFs) are themselves spliced)</a:t>
                      </a:r>
                    </a:p>
                    <a:p>
                      <a:pPr algn="l"/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Prediction: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PSI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i="0" u="none" dirty="0">
                          <a:solidFill>
                            <a:schemeClr val="tx1"/>
                          </a:solidFill>
                        </a:rPr>
                        <a:t>profiles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of SFs will co-cluster with the PSI values of downstream target junctions/exons</a:t>
                      </a:r>
                    </a:p>
                    <a:p>
                      <a:pPr algn="l"/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578210"/>
                  </a:ext>
                </a:extLst>
              </a:tr>
              <a:tr h="8690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2. Expression-regulated splicing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(expression of the upstream SFs are regulated)</a:t>
                      </a: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Prediction: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expression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profiles of SFs will co-cluster with the PSI of targets.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966603"/>
                  </a:ext>
                </a:extLst>
              </a:tr>
              <a:tr h="39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3. Phosphorylation-regulated splicing (upstream SFs are regulated by phosphorylation)</a:t>
                      </a: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Prediction: Temporal phosphorylation profiles of SFs will be similar to the PSI of targets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564501"/>
                  </a:ext>
                </a:extLst>
              </a:tr>
              <a:tr h="1355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4. Epigenetic regulation at the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cis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-locus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Prediction: Temporal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ChIP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-Seq peak profiles at junction/exon/gene locus will correspond to PSI profile.</a:t>
                      </a:r>
                    </a:p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(we have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DNAse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I hypersensitivity, ATAC-Seq and H3K27ac)</a:t>
                      </a: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542301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E916B149-34AC-4175-8794-C4B0EF82B7E0}"/>
              </a:ext>
            </a:extLst>
          </p:cNvPr>
          <p:cNvSpPr/>
          <p:nvPr/>
        </p:nvSpPr>
        <p:spPr>
          <a:xfrm>
            <a:off x="4567554" y="1560218"/>
            <a:ext cx="293676" cy="3737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C8EEC16-EB89-4576-A847-A0C0226B2FAD}"/>
              </a:ext>
            </a:extLst>
          </p:cNvPr>
          <p:cNvSpPr/>
          <p:nvPr/>
        </p:nvSpPr>
        <p:spPr>
          <a:xfrm>
            <a:off x="4567554" y="3242115"/>
            <a:ext cx="293676" cy="3737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E8ECF6F-2CF6-4523-83BF-E427500F2AAF}"/>
              </a:ext>
            </a:extLst>
          </p:cNvPr>
          <p:cNvSpPr/>
          <p:nvPr/>
        </p:nvSpPr>
        <p:spPr>
          <a:xfrm>
            <a:off x="4567554" y="4266765"/>
            <a:ext cx="293676" cy="3737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B15D015-3CC9-4AAB-A473-B8E39C2CAA16}"/>
              </a:ext>
            </a:extLst>
          </p:cNvPr>
          <p:cNvSpPr/>
          <p:nvPr/>
        </p:nvSpPr>
        <p:spPr>
          <a:xfrm>
            <a:off x="4567554" y="5196061"/>
            <a:ext cx="293676" cy="3737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3F38A946-484F-4E99-8347-8AB2DF8E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1213" y="1560218"/>
            <a:ext cx="2209244" cy="159175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8EC4816-B773-4AEF-B204-3D204C8BA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6559" y="3237135"/>
            <a:ext cx="1087241" cy="7868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007676-3A0F-4F56-AA27-EB35F799E9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144" r="21832"/>
          <a:stretch/>
        </p:blipFill>
        <p:spPr>
          <a:xfrm>
            <a:off x="10634566" y="4278654"/>
            <a:ext cx="766311" cy="11215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3F1D822-B34A-40CE-A257-3BD258F6E1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7064" y="4227507"/>
            <a:ext cx="802191" cy="1223819"/>
          </a:xfrm>
          <a:prstGeom prst="rect">
            <a:avLst/>
          </a:prstGeom>
        </p:spPr>
      </p:pic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FA484153-4F17-4A47-A625-6C9D77105AF4}"/>
              </a:ext>
            </a:extLst>
          </p:cNvPr>
          <p:cNvSpPr/>
          <p:nvPr/>
        </p:nvSpPr>
        <p:spPr>
          <a:xfrm rot="20537257">
            <a:off x="11496737" y="5202437"/>
            <a:ext cx="251060" cy="516771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BAB1B4-9A66-45D4-94E2-E65639D79C13}"/>
              </a:ext>
            </a:extLst>
          </p:cNvPr>
          <p:cNvSpPr/>
          <p:nvPr/>
        </p:nvSpPr>
        <p:spPr>
          <a:xfrm>
            <a:off x="10977005" y="4263108"/>
            <a:ext cx="120140" cy="1152616"/>
          </a:xfrm>
          <a:prstGeom prst="rect">
            <a:avLst/>
          </a:prstGeom>
          <a:solidFill>
            <a:schemeClr val="accent1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3BC8C55B-B41D-4427-A54D-A03AD5F637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98013" y="5673564"/>
            <a:ext cx="1569441" cy="8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9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A764-DF1E-440B-9D12-16C5B3B9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69"/>
            <a:ext cx="10515600" cy="904875"/>
          </a:xfrm>
        </p:spPr>
        <p:txBody>
          <a:bodyPr/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9A8A-1D29-448B-BF5E-70D0A274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295"/>
            <a:ext cx="10515600" cy="4057650"/>
          </a:xfrm>
        </p:spPr>
        <p:txBody>
          <a:bodyPr>
            <a:normAutofit/>
          </a:bodyPr>
          <a:lstStyle/>
          <a:p>
            <a:r>
              <a:rPr lang="en-US" dirty="0"/>
              <a:t>RNA-Seq, hMSC-TERT4 cells induced to differentiate into osteoblasts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We have a few –</a:t>
            </a:r>
            <a:r>
              <a:rPr lang="en-US" i="1" dirty="0"/>
              <a:t>omics</a:t>
            </a:r>
            <a:r>
              <a:rPr lang="en-US" dirty="0"/>
              <a:t> data on hand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Unfortunately, the timepoints for each experiment are sometimes different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FF6C7F-7643-491F-87AA-CC575F9D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0969" y="2966975"/>
            <a:ext cx="8650061" cy="34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2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A764-DF1E-440B-9D12-16C5B3B9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69"/>
            <a:ext cx="10515600" cy="904875"/>
          </a:xfrm>
        </p:spPr>
        <p:txBody>
          <a:bodyPr/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9A8A-1D29-448B-BF5E-70D0A274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295"/>
            <a:ext cx="10515600" cy="4057650"/>
          </a:xfrm>
        </p:spPr>
        <p:txBody>
          <a:bodyPr>
            <a:normAutofit/>
          </a:bodyPr>
          <a:lstStyle/>
          <a:p>
            <a:r>
              <a:rPr lang="en-US" dirty="0"/>
              <a:t>RNA-Seq, hMSC-TERT4 cells induced to differentiate into osteoblasts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We have a few –</a:t>
            </a:r>
            <a:r>
              <a:rPr lang="en-US" i="1" dirty="0"/>
              <a:t>omics</a:t>
            </a:r>
            <a:r>
              <a:rPr lang="en-US" dirty="0"/>
              <a:t> data on hand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Unfortunately, the timepoints for each experiment are sometimes different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FF6C7F-7643-491F-87AA-CC575F9D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0969" y="2966975"/>
            <a:ext cx="8650061" cy="34322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05E1EC-7F90-413D-A7D6-3593DFF58068}"/>
              </a:ext>
            </a:extLst>
          </p:cNvPr>
          <p:cNvSpPr/>
          <p:nvPr/>
        </p:nvSpPr>
        <p:spPr>
          <a:xfrm>
            <a:off x="1770969" y="2966975"/>
            <a:ext cx="8400898" cy="216740"/>
          </a:xfrm>
          <a:prstGeom prst="rect">
            <a:avLst/>
          </a:prstGeom>
          <a:solidFill>
            <a:srgbClr val="7030A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1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580"/>
            <a:ext cx="10515600" cy="604788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Validation of expression analyses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BC676-F649-43A2-8760-630C36731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513" y="1524000"/>
                <a:ext cx="5135880" cy="470246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RNA-Seq reads mapped to reference hg38 </a:t>
                </a:r>
                <a:r>
                  <a:rPr lang="en-US" sz="2000" u="sng" dirty="0"/>
                  <a:t>genome?</a:t>
                </a:r>
                <a:r>
                  <a:rPr lang="en-US" sz="2000" dirty="0"/>
                  <a:t> using STAR</a:t>
                </a:r>
                <a:endParaRPr lang="en-US" sz="2000" u="sng" dirty="0"/>
              </a:p>
              <a:p>
                <a:r>
                  <a:rPr lang="en-US" sz="2000" dirty="0"/>
                  <a:t>Mapped read quantification done using RSEM using </a:t>
                </a:r>
                <a:r>
                  <a:rPr lang="en-US" sz="2000" dirty="0" err="1"/>
                  <a:t>Ensembl</a:t>
                </a:r>
                <a:r>
                  <a:rPr lang="en-US" sz="2000" dirty="0"/>
                  <a:t> 38 v98 reference</a:t>
                </a:r>
              </a:p>
              <a:p>
                <a:r>
                  <a:rPr lang="en-US" sz="2000" dirty="0"/>
                  <a:t>Differential expression analyses at the </a:t>
                </a:r>
                <a:r>
                  <a:rPr lang="en-US" sz="2000" u="sng" dirty="0"/>
                  <a:t>gene level</a:t>
                </a:r>
                <a:r>
                  <a:rPr lang="en-US" sz="2000" dirty="0"/>
                  <a:t> done using </a:t>
                </a:r>
                <a:r>
                  <a:rPr lang="en-US" sz="2000" dirty="0" err="1"/>
                  <a:t>EdgeR</a:t>
                </a:r>
                <a:endParaRPr lang="en-US" sz="2000" dirty="0"/>
              </a:p>
              <a:p>
                <a:r>
                  <a:rPr lang="en-US" sz="2000" dirty="0"/>
                  <a:t>Cutoffs: FDR &lt; 0.01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Δ</m:t>
                    </m:r>
                    <m:func>
                      <m:funcPr>
                        <m:ctrlPr>
                          <a:rPr lang="en-US" sz="2000" b="0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smtClean="0"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FC</m:t>
                        </m:r>
                      </m:e>
                    </m:func>
                    <m:r>
                      <a:rPr lang="en-US" sz="2000" b="0" i="0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&gt;1</m:t>
                    </m:r>
                  </m:oMath>
                </a14:m>
                <a:r>
                  <a:rPr lang="en-US" sz="2000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, </a:t>
                </a:r>
                <a:r>
                  <a:rPr lang="en-US" sz="2000" dirty="0"/>
                  <a:t>any </a:t>
                </a:r>
                <a:r>
                  <a:rPr lang="en-US" sz="2000"/>
                  <a:t>two timepoints</a:t>
                </a:r>
                <a:endParaRPr lang="en-US" sz="2000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BC676-F649-43A2-8760-630C36731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513" y="1524000"/>
                <a:ext cx="5135880" cy="4702460"/>
              </a:xfrm>
              <a:blipFill>
                <a:blip r:embed="rId2"/>
                <a:stretch>
                  <a:fillRect l="-1068" t="-1297" r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58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580"/>
            <a:ext cx="10515600" cy="604788"/>
          </a:xfrm>
        </p:spPr>
        <p:txBody>
          <a:bodyPr>
            <a:normAutofit fontScale="90000"/>
          </a:bodyPr>
          <a:lstStyle/>
          <a:p>
            <a:r>
              <a:rPr lang="en-US" dirty="0"/>
              <a:t>Co-clustering of PSI and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C676-F649-43A2-8760-630C3673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13" y="1524000"/>
            <a:ext cx="5135880" cy="470246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Mapped RNA-Seq reads quantified using RSEM</a:t>
            </a:r>
          </a:p>
          <a:p>
            <a:r>
              <a:rPr lang="en-US" sz="2000" dirty="0"/>
              <a:t>Time-series expression profile/gene obtained</a:t>
            </a:r>
          </a:p>
          <a:p>
            <a:r>
              <a:rPr lang="en-US" sz="2000" dirty="0"/>
              <a:t>Extracted genes of interest: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310 RNA Binding Proteins (RBPs)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1499 </a:t>
            </a:r>
            <a:r>
              <a:rPr lang="en-US" sz="1800" dirty="0" err="1"/>
              <a:t>lncRNAs</a:t>
            </a:r>
            <a:endParaRPr lang="en-US" sz="18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74 transcription factors/co-factors</a:t>
            </a:r>
          </a:p>
          <a:p>
            <a:r>
              <a:rPr lang="en-US" sz="2000" dirty="0" err="1"/>
              <a:t>Kohonen</a:t>
            </a:r>
            <a:r>
              <a:rPr lang="en-US" sz="2000" dirty="0"/>
              <a:t> SOM re-executed across 13 different map dimensions* with grid area ≈ 30</a:t>
            </a:r>
          </a:p>
          <a:p>
            <a:r>
              <a:rPr lang="en-US" sz="2000" dirty="0"/>
              <a:t>Pair-wise co-occurrence (%) values for each gene/junction or gene/exon</a:t>
            </a:r>
          </a:p>
          <a:p>
            <a:r>
              <a:rPr lang="en-US" sz="2000" dirty="0"/>
              <a:t>For each item, define neighbours which co-occur more than 50%. </a:t>
            </a:r>
          </a:p>
          <a:p>
            <a:r>
              <a:rPr lang="en-US" sz="2000" dirty="0"/>
              <a:t>Calculate the number of Pairwise Neighbours in Common (PNC). ↑PNC, ↑likelihood of belonging to the same cluster. </a:t>
            </a:r>
          </a:p>
          <a:p>
            <a:r>
              <a:rPr lang="en-US" sz="2000" dirty="0"/>
              <a:t>PNC values are edge weights. Re-clustering was done using </a:t>
            </a:r>
            <a:r>
              <a:rPr lang="en-US" sz="2000" dirty="0" err="1"/>
              <a:t>ClusterONE</a:t>
            </a:r>
            <a:r>
              <a:rPr lang="en-US" sz="2000" dirty="0"/>
              <a:t> (</a:t>
            </a:r>
            <a:r>
              <a:rPr lang="en-US" sz="2000" dirty="0" err="1"/>
              <a:t>Cytoscape</a:t>
            </a:r>
            <a:r>
              <a:rPr lang="en-US" sz="2000" dirty="0"/>
              <a:t>).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14D94D-C9D9-48AF-B42C-3F4CD6EDE7A1}"/>
              </a:ext>
            </a:extLst>
          </p:cNvPr>
          <p:cNvSpPr txBox="1">
            <a:spLocks/>
          </p:cNvSpPr>
          <p:nvPr/>
        </p:nvSpPr>
        <p:spPr>
          <a:xfrm>
            <a:off x="603513" y="6498557"/>
            <a:ext cx="2659380" cy="197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*3 x 8, 3 x 9, 3 x 10, 3 x 11, 4 x 6, 4 x 7, … 6 x 5, 7 x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5A57B3-5AFD-4647-901D-E963A72D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608" y="1678255"/>
            <a:ext cx="5649222" cy="40979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50DE4D-882B-4C2D-B7CF-81AB13BEA09E}"/>
              </a:ext>
            </a:extLst>
          </p:cNvPr>
          <p:cNvSpPr txBox="1">
            <a:spLocks/>
          </p:cNvSpPr>
          <p:nvPr/>
        </p:nvSpPr>
        <p:spPr>
          <a:xfrm>
            <a:off x="7569200" y="1394695"/>
            <a:ext cx="2235200" cy="364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Helvetica" panose="020B0604020202020204" pitchFamily="2" charset="0"/>
              </a:rPr>
              <a:t>Co-occurrence matrix</a:t>
            </a:r>
          </a:p>
        </p:txBody>
      </p:sp>
    </p:spTree>
    <p:extLst>
      <p:ext uri="{BB962C8B-B14F-4D97-AF65-F5344CB8AC3E}">
        <p14:creationId xmlns:p14="http://schemas.microsoft.com/office/powerpoint/2010/main" val="11394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580"/>
            <a:ext cx="10515600" cy="604788"/>
          </a:xfrm>
        </p:spPr>
        <p:txBody>
          <a:bodyPr>
            <a:normAutofit fontScale="90000"/>
          </a:bodyPr>
          <a:lstStyle/>
          <a:p>
            <a:r>
              <a:rPr lang="en-US" dirty="0"/>
              <a:t>Co-clustering of PSI and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C676-F649-43A2-8760-630C3673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3" y="1465930"/>
            <a:ext cx="5135880" cy="4942490"/>
          </a:xfrm>
        </p:spPr>
        <p:txBody>
          <a:bodyPr>
            <a:normAutofit/>
          </a:bodyPr>
          <a:lstStyle/>
          <a:p>
            <a:r>
              <a:rPr lang="en-US" sz="2000" dirty="0"/>
              <a:t>This is a form of ensemble clustering</a:t>
            </a:r>
          </a:p>
          <a:p>
            <a:r>
              <a:rPr lang="en-US" sz="2000" dirty="0"/>
              <a:t>Advantages over traditional SOM, </a:t>
            </a:r>
            <a:r>
              <a:rPr lang="en-US" sz="2000" i="1" dirty="0"/>
              <a:t>k</a:t>
            </a:r>
            <a:r>
              <a:rPr lang="en-US" sz="2000" dirty="0"/>
              <a:t>-means and fuzzy </a:t>
            </a:r>
            <a:r>
              <a:rPr lang="en-US" sz="2000" i="1" dirty="0"/>
              <a:t>c</a:t>
            </a:r>
            <a:r>
              <a:rPr lang="en-US" sz="2000" dirty="0"/>
              <a:t>-means: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/>
              <a:t>Does not necessarily cluster all items - clustering of outlier profiles not enforced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/>
              <a:t>Each item can belong in more than one cluster without needing to manually specify membership cutoff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/>
              <a:t>Automatic detection of unique clusters – affected by sweep range but is not explicitly specified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err="1"/>
              <a:t>ClusterONE</a:t>
            </a:r>
            <a:r>
              <a:rPr lang="en-US" sz="2000" dirty="0"/>
              <a:t> produces a </a:t>
            </a:r>
            <a:r>
              <a:rPr lang="en-US" sz="2000" i="1" dirty="0"/>
              <a:t>p-value</a:t>
            </a:r>
            <a:r>
              <a:rPr lang="en-US" sz="2000" dirty="0"/>
              <a:t> for each cluster. Used </a:t>
            </a:r>
            <a:r>
              <a:rPr lang="en-US" sz="2000" i="1" dirty="0"/>
              <a:t>p-value</a:t>
            </a:r>
            <a:r>
              <a:rPr lang="en-US" sz="2000" dirty="0"/>
              <a:t> &lt; 0.01</a:t>
            </a:r>
          </a:p>
          <a:p>
            <a:r>
              <a:rPr lang="en-US" sz="2000" dirty="0">
                <a:solidFill>
                  <a:srgbClr val="7030A0"/>
                </a:solidFill>
              </a:rPr>
              <a:t>JUM</a:t>
            </a:r>
            <a:r>
              <a:rPr lang="en-US" sz="2000" dirty="0"/>
              <a:t>: 24 clusters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PSI-Sigma</a:t>
            </a:r>
            <a:r>
              <a:rPr lang="en-US" sz="2000" dirty="0"/>
              <a:t>: 27 clusters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D8D13-DC44-40C8-86C0-4BC5AD75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2011738"/>
            <a:ext cx="6095999" cy="336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4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1E565D-C102-4A48-869D-8A156A32E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135" y="2775099"/>
            <a:ext cx="2460390" cy="175154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73AC034-F897-4471-B099-069F2C5DA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9579" y="992027"/>
            <a:ext cx="2167106" cy="12731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3F63A0E-1B88-463C-AAD6-E07675F94C37}"/>
              </a:ext>
            </a:extLst>
          </p:cNvPr>
          <p:cNvSpPr/>
          <p:nvPr/>
        </p:nvSpPr>
        <p:spPr>
          <a:xfrm>
            <a:off x="9149973" y="814631"/>
            <a:ext cx="2518640" cy="3794504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DA95FD-5CC8-4146-A014-5DBE99AFE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208" y="2785749"/>
            <a:ext cx="2781702" cy="178435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EB94292-B462-4F46-961B-763B31BBFF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5001" y="992026"/>
            <a:ext cx="2356728" cy="12731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E61035-CAC2-4F9F-B645-BBABFECE8C11}"/>
              </a:ext>
            </a:extLst>
          </p:cNvPr>
          <p:cNvSpPr/>
          <p:nvPr/>
        </p:nvSpPr>
        <p:spPr>
          <a:xfrm>
            <a:off x="6333951" y="823104"/>
            <a:ext cx="2535062" cy="3794504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09843"/>
            <a:ext cx="10775689" cy="60478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enrichment of PSI and expression – </a:t>
            </a:r>
            <a:r>
              <a:rPr lang="en-US" dirty="0">
                <a:solidFill>
                  <a:srgbClr val="7030A0"/>
                </a:solidFill>
              </a:rPr>
              <a:t>JUM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C676-F649-43A2-8760-630C3673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42" y="992025"/>
            <a:ext cx="5135880" cy="5656131"/>
          </a:xfrm>
        </p:spPr>
        <p:txBody>
          <a:bodyPr>
            <a:noAutofit/>
          </a:bodyPr>
          <a:lstStyle/>
          <a:p>
            <a:r>
              <a:rPr lang="en-US" sz="1800" dirty="0"/>
              <a:t>For the PSI profiles, analyses were repeated: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GO Terms/cluster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PFAM families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Upstream RNA Binding Protein</a:t>
            </a:r>
          </a:p>
          <a:p>
            <a:r>
              <a:rPr lang="en-US" sz="1800" dirty="0"/>
              <a:t>For JUM, patterns of regulation were found: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SRSF2 expression co-clustered within SRSF2-regulated cluster 1 - strongly implies expression-regulated splicing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SRRM2 is a target of SRSF2.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Cluster 3 (opposite of cluster 4) strongly enriched for SRSF2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MBNL1/2 seem important</a:t>
            </a:r>
          </a:p>
          <a:p>
            <a:r>
              <a:rPr lang="en-US" sz="1800" dirty="0"/>
              <a:t>Additionally: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The high concentration of major genes in cluster 1 suggests upstream co-regulation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E2F family of TFs are heavily implicated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TCF(7/7L1) TFs are classical effectors of </a:t>
            </a:r>
            <a:r>
              <a:rPr lang="en-US" sz="1800" dirty="0" err="1"/>
              <a:t>Wnt</a:t>
            </a:r>
            <a:r>
              <a:rPr lang="en-US" sz="1800" dirty="0"/>
              <a:t> signaling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6CEBCD-ED19-400F-8E47-4915FB9BFDB3}"/>
              </a:ext>
            </a:extLst>
          </p:cNvPr>
          <p:cNvSpPr txBox="1">
            <a:spLocks/>
          </p:cNvSpPr>
          <p:nvPr/>
        </p:nvSpPr>
        <p:spPr>
          <a:xfrm>
            <a:off x="6478007" y="2875803"/>
            <a:ext cx="5135880" cy="212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1DFC46-4553-460F-B338-4E6670460D23}"/>
              </a:ext>
            </a:extLst>
          </p:cNvPr>
          <p:cNvSpPr txBox="1">
            <a:spLocks/>
          </p:cNvSpPr>
          <p:nvPr/>
        </p:nvSpPr>
        <p:spPr>
          <a:xfrm>
            <a:off x="6451167" y="2268375"/>
            <a:ext cx="1352286" cy="336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CDK2, E2F2, TLE4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ACAEE38-3329-41A0-9932-E969E8E70ADF}"/>
              </a:ext>
            </a:extLst>
          </p:cNvPr>
          <p:cNvSpPr txBox="1">
            <a:spLocks/>
          </p:cNvSpPr>
          <p:nvPr/>
        </p:nvSpPr>
        <p:spPr>
          <a:xfrm>
            <a:off x="9359579" y="2304855"/>
            <a:ext cx="1535579" cy="33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</a:rPr>
              <a:t>E2F1/7/8, PRKDC, RBM14, RCOR1, TCF7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E697C14-B05E-4981-AC7C-2100052B95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54805" y="4866259"/>
            <a:ext cx="2167106" cy="1273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9F5EF1-249B-4C20-A43E-0570F79B1E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9974" y="4887267"/>
            <a:ext cx="2396893" cy="174713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B0DB2FE-878F-4D70-9D1C-0633C8B5ACED}"/>
              </a:ext>
            </a:extLst>
          </p:cNvPr>
          <p:cNvSpPr/>
          <p:nvPr/>
        </p:nvSpPr>
        <p:spPr>
          <a:xfrm>
            <a:off x="6284614" y="4866259"/>
            <a:ext cx="5383999" cy="1372565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ECBF97A-4E54-46F4-8E07-92888115D349}"/>
              </a:ext>
            </a:extLst>
          </p:cNvPr>
          <p:cNvSpPr txBox="1">
            <a:spLocks/>
          </p:cNvSpPr>
          <p:nvPr/>
        </p:nvSpPr>
        <p:spPr>
          <a:xfrm>
            <a:off x="7583657" y="6263070"/>
            <a:ext cx="1352286" cy="336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7030A0"/>
                </a:solidFill>
              </a:rPr>
              <a:t>ABI1, AKT1, MEG3, RUNX2, MACF1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3C240AC-366F-478B-90A7-C27A0FD73542}"/>
              </a:ext>
            </a:extLst>
          </p:cNvPr>
          <p:cNvSpPr txBox="1">
            <a:spLocks/>
          </p:cNvSpPr>
          <p:nvPr/>
        </p:nvSpPr>
        <p:spPr>
          <a:xfrm>
            <a:off x="6196597" y="6560556"/>
            <a:ext cx="678345" cy="32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92D050"/>
                </a:solidFill>
              </a:rPr>
              <a:t>NEAT1</a:t>
            </a:r>
            <a:endParaRPr lang="en-US" sz="1200" dirty="0">
              <a:solidFill>
                <a:srgbClr val="FE76BD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0EB0163-660F-42DC-BC0A-B294A6BE1F4A}"/>
              </a:ext>
            </a:extLst>
          </p:cNvPr>
          <p:cNvSpPr txBox="1">
            <a:spLocks/>
          </p:cNvSpPr>
          <p:nvPr/>
        </p:nvSpPr>
        <p:spPr>
          <a:xfrm>
            <a:off x="6196597" y="6263070"/>
            <a:ext cx="1352286" cy="336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TCF7L1, TEAD2, TLE6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625E271-2718-4513-A1A9-78EEA1C8E4E9}"/>
              </a:ext>
            </a:extLst>
          </p:cNvPr>
          <p:cNvSpPr txBox="1">
            <a:spLocks/>
          </p:cNvSpPr>
          <p:nvPr/>
        </p:nvSpPr>
        <p:spPr>
          <a:xfrm>
            <a:off x="6451167" y="2480227"/>
            <a:ext cx="1352286" cy="3955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b="1" dirty="0">
                <a:solidFill>
                  <a:srgbClr val="FE76BD"/>
                </a:solidFill>
              </a:rPr>
              <a:t>HNRNPA1</a:t>
            </a:r>
            <a:r>
              <a:rPr lang="en-US" sz="800" dirty="0">
                <a:solidFill>
                  <a:srgbClr val="FE76BD"/>
                </a:solidFill>
              </a:rPr>
              <a:t>, </a:t>
            </a:r>
            <a:r>
              <a:rPr lang="en-US" sz="800" b="1" dirty="0">
                <a:solidFill>
                  <a:srgbClr val="FE76BD"/>
                </a:solidFill>
              </a:rPr>
              <a:t>SFPQ, SNRP(A1/25), SRSF2, </a:t>
            </a:r>
            <a:r>
              <a:rPr lang="en-US" sz="800" dirty="0">
                <a:solidFill>
                  <a:srgbClr val="FE76BD"/>
                </a:solidFill>
              </a:rPr>
              <a:t>DNMT1, EZH2</a:t>
            </a:r>
            <a:endParaRPr lang="en-US" sz="800" b="1" dirty="0">
              <a:solidFill>
                <a:srgbClr val="FE76BD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9BC1C9-090C-4B24-83BE-F551131830CB}"/>
              </a:ext>
            </a:extLst>
          </p:cNvPr>
          <p:cNvSpPr txBox="1">
            <a:spLocks/>
          </p:cNvSpPr>
          <p:nvPr/>
        </p:nvSpPr>
        <p:spPr>
          <a:xfrm>
            <a:off x="7649615" y="2217801"/>
            <a:ext cx="1352286" cy="604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rgbClr val="7030A0"/>
                </a:solidFill>
              </a:rPr>
              <a:t>HNRNPA2B1</a:t>
            </a:r>
            <a:r>
              <a:rPr lang="en-US" sz="900" dirty="0">
                <a:solidFill>
                  <a:srgbClr val="7030A0"/>
                </a:solidFill>
              </a:rPr>
              <a:t>, </a:t>
            </a:r>
            <a:r>
              <a:rPr lang="en-US" sz="900" b="1" dirty="0">
                <a:solidFill>
                  <a:srgbClr val="7030A0"/>
                </a:solidFill>
              </a:rPr>
              <a:t>MBNL1</a:t>
            </a:r>
            <a:r>
              <a:rPr lang="en-US" sz="900" dirty="0">
                <a:solidFill>
                  <a:srgbClr val="7030A0"/>
                </a:solidFill>
              </a:rPr>
              <a:t>,</a:t>
            </a:r>
            <a:r>
              <a:rPr lang="en-US" sz="900" b="1" dirty="0">
                <a:solidFill>
                  <a:srgbClr val="7030A0"/>
                </a:solidFill>
              </a:rPr>
              <a:t> SNRNP(70/A1)</a:t>
            </a:r>
            <a:r>
              <a:rPr lang="en-US" sz="900" dirty="0">
                <a:solidFill>
                  <a:srgbClr val="7030A0"/>
                </a:solidFill>
              </a:rPr>
              <a:t>, </a:t>
            </a:r>
            <a:r>
              <a:rPr lang="en-US" sz="900" b="1" dirty="0">
                <a:solidFill>
                  <a:srgbClr val="7030A0"/>
                </a:solidFill>
              </a:rPr>
              <a:t>SRRM2, </a:t>
            </a:r>
            <a:r>
              <a:rPr lang="en-US" sz="900" dirty="0">
                <a:solidFill>
                  <a:srgbClr val="7030A0"/>
                </a:solidFill>
              </a:rPr>
              <a:t>ATXN2L, FBXL19, FBXO5, KDM4A, NCOR2, POLD4, 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E96201-D31F-4CC2-AA2D-9837217A6050}"/>
              </a:ext>
            </a:extLst>
          </p:cNvPr>
          <p:cNvSpPr txBox="1">
            <a:spLocks/>
          </p:cNvSpPr>
          <p:nvPr/>
        </p:nvSpPr>
        <p:spPr>
          <a:xfrm>
            <a:off x="10838210" y="2280609"/>
            <a:ext cx="978475" cy="258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FE76BD"/>
                </a:solidFill>
              </a:rPr>
              <a:t>BRCA1, RBM15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BC87D5D-4156-476D-B0AB-24060BC4E6EC}"/>
              </a:ext>
            </a:extLst>
          </p:cNvPr>
          <p:cNvSpPr txBox="1">
            <a:spLocks/>
          </p:cNvSpPr>
          <p:nvPr/>
        </p:nvSpPr>
        <p:spPr>
          <a:xfrm>
            <a:off x="10703055" y="2493332"/>
            <a:ext cx="1352286" cy="299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7030A0"/>
                </a:solidFill>
              </a:rPr>
              <a:t>AKT1, CHEK1, GOLGA4, KAT2A, NFYB, SMARCD3</a:t>
            </a:r>
          </a:p>
        </p:txBody>
      </p:sp>
    </p:spTree>
    <p:extLst>
      <p:ext uri="{BB962C8B-B14F-4D97-AF65-F5344CB8AC3E}">
        <p14:creationId xmlns:p14="http://schemas.microsoft.com/office/powerpoint/2010/main" val="123752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2337</TotalTime>
  <Words>673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</vt:lpstr>
      <vt:lpstr>XITS Math</vt:lpstr>
      <vt:lpstr>Office Theme</vt:lpstr>
      <vt:lpstr>Spliceome dynamics during osteogenesis</vt:lpstr>
      <vt:lpstr>Mechanistic regulation of AS - multilayered</vt:lpstr>
      <vt:lpstr>Overview of data</vt:lpstr>
      <vt:lpstr>Overview of data</vt:lpstr>
      <vt:lpstr>Validation of expression analyses</vt:lpstr>
      <vt:lpstr>Co-clustering of PSI and expression</vt:lpstr>
      <vt:lpstr>Co-clustering of PSI and expression</vt:lpstr>
      <vt:lpstr>Functional enrichment of PSI and expression – JUM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splicing analysis of osteogenic MSC differentiation</dc:title>
  <dc:creator>Angel Liang</dc:creator>
  <cp:lastModifiedBy>Angel Liang</cp:lastModifiedBy>
  <cp:revision>749</cp:revision>
  <dcterms:created xsi:type="dcterms:W3CDTF">2020-04-06T05:04:05Z</dcterms:created>
  <dcterms:modified xsi:type="dcterms:W3CDTF">2020-04-13T14:40:37Z</dcterms:modified>
</cp:coreProperties>
</file>