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2C9BE-31AB-5D73-9A75-2A860AE8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B90F1-1EC0-5B82-AEBA-60E0A520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390EB-FF79-D4AD-419D-C7A2634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055EA-B2AB-412D-B606-9E43A8E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8EF83-B1B9-66B6-E65B-8629CE5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0292B-245C-5134-8EDD-D46EB329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0A8C3-3D32-FCA2-789E-2ABC4B88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393F0-2699-BFA3-AF86-3FA8CD73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38C13-0CC7-1E62-C559-AE891618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C8E18-4E01-CAEA-3515-8BDA0F30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082AD-D3FD-7CC7-9447-3C8F847F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3D68D-BB12-881E-0346-C346D193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FB5C1-7D8B-0720-3030-179A6F11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0D37A-D37D-C46E-63CB-B5865431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B94FF-1205-F016-BDAD-4AA43B5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3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49F15-91FB-CD96-5956-1A860F74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6DDE-8845-2016-5CEE-6BF2F9B0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43110-F1C1-C4FD-A53A-DBC616B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06C76-D93A-2A53-1FD7-DB19D869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05010-D48E-95F0-3DCE-46506D75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2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FC1A-0346-577D-122D-DDD5D442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65D8A-E6AA-E1D1-FC24-2E9B18D0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592F2-C089-110D-4675-0EE17ED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F84DF-F5F1-4D4F-D779-27385048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CE393-0886-4A9E-C962-0C9A6AE1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9916-9CCB-2973-C39B-A7D052E5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F30A2-E067-A312-3C42-571A5A797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05D03F-9F32-BB56-8874-DA29FCE2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996061-DEFB-657F-A387-271BE9D7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ADF03-0834-A925-9E3E-8E51EA30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ADD58-25F2-EE02-EC0A-71A83C22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2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4AAE1-91A5-0558-21BE-E3748A34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262FF-F858-CF76-2008-385FD9FC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623770-2040-DE62-B772-B6DEC7FE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279CE0-56F7-39DD-384A-09E71F800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C43057-778F-2741-DFE7-0EAFFB65A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E29644-09A5-F35C-AA1C-A9E143DD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792BF5-25A4-8962-892B-797BE666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1B1015-13D4-0E3E-3D21-D4AD1085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96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A5D1-19E3-1FD8-0923-CCF2A4E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F88831-C386-9A74-6239-0E04A9C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135425-9F0E-A055-0530-B714B766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F015A-7710-8FAE-F071-B4FEF35D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1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67907B-0606-D1DC-A8ED-1F1FC041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3210AC-7707-AD96-2905-B9BD71D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2ED381-1557-7622-A9E6-BB89CFB6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74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114C-08CB-60D4-11C9-288A773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4C1AE-3795-6708-2B8A-B57D3060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CCECB-5D78-B661-B91B-E3BAEA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C8435-CC6A-BA4D-4B63-4F821958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E8EB2-E98E-32FD-77D4-891E545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26B6B-49F3-1919-A9C3-178DDBE6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77CB-3138-1DAB-A68D-F4F42E2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12A437-B767-0295-0F13-D0DB130D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B71E3-C8A9-29BC-875D-17DEFAA5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D72AD-3A21-C02F-4F6D-01A71112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23838-9E7E-21A4-BBB4-A95843F9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D5226-80F0-4DB3-E3FA-C73311E7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2064A-1479-4043-0D37-F2259D69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4519A-30B6-49AD-4965-4CF47E0D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F5B86-84E5-01D4-38F2-2BF30E93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1E45-FBC6-41BA-837B-7B1E9782C620}" type="datetimeFigureOut">
              <a:rPr lang="es-ES" smtClean="0"/>
              <a:t>18/10/2023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C53B5-C59B-977C-54D8-49179C10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38E79-D632-505F-6A5E-BD7056B7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2054-FA3D-43FA-AF38-566DB07FFC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3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79FD75-7BF1-79B7-F1DD-38E09B11095A}"/>
              </a:ext>
            </a:extLst>
          </p:cNvPr>
          <p:cNvSpPr/>
          <p:nvPr/>
        </p:nvSpPr>
        <p:spPr>
          <a:xfrm>
            <a:off x="0" y="0"/>
            <a:ext cx="392136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9F0A15-44EB-0D55-216B-4CD984CE6DE0}"/>
              </a:ext>
            </a:extLst>
          </p:cNvPr>
          <p:cNvSpPr txBox="1"/>
          <p:nvPr/>
        </p:nvSpPr>
        <p:spPr>
          <a:xfrm>
            <a:off x="4528038" y="852854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latin typeface="Aptos" panose="020B0004020202020204" pitchFamily="34" charset="0"/>
              </a:rPr>
              <a:t>Planilla de Cálculo</a:t>
            </a:r>
            <a:endParaRPr lang="es-ES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4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Ejemplo de Planilla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5B87B-7A4C-EE42-5745-03059C8D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ptos" panose="020B0004020202020204" pitchFamily="34" charset="0"/>
              </a:rPr>
              <a:t>Utilizaremos una planilla que representa las distintas mini computadoras que una empresa ha adquirido.</a:t>
            </a:r>
          </a:p>
          <a:p>
            <a:r>
              <a:rPr lang="es-ES" dirty="0">
                <a:latin typeface="Aptos" panose="020B0004020202020204" pitchFamily="34" charset="0"/>
              </a:rPr>
              <a:t>Por cada mini ordenador se registra: ID, Oficina, Fecha de adquisición, Costo, Código de Producto, Nombre, Procesador, Memoria, Garantía, Consumo, </a:t>
            </a:r>
            <a:r>
              <a:rPr lang="es-ES" dirty="0" err="1">
                <a:latin typeface="Aptos" panose="020B0004020202020204" pitchFamily="34" charset="0"/>
              </a:rPr>
              <a:t>Uptime</a:t>
            </a:r>
            <a:r>
              <a:rPr lang="es-ES" dirty="0">
                <a:latin typeface="Aptos" panose="020B0004020202020204" pitchFamily="34" charset="0"/>
              </a:rPr>
              <a:t>, Temperatura Máxima, Temperatura Promedio de Trabajo.</a:t>
            </a:r>
          </a:p>
          <a:p>
            <a:r>
              <a:rPr lang="es-ES" dirty="0">
                <a:latin typeface="Aptos" panose="020B0004020202020204" pitchFamily="34" charset="0"/>
              </a:rPr>
              <a:t>El objetivo de la planilla es automatizarla para poder obtener estadísticas y valores descriptivos de cada mini computadora.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1381735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39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Ejemplo de Planilla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1381735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1C9021-D9FC-4677-19F2-F0470BD6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" y="2293319"/>
            <a:ext cx="11160369" cy="34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2"/>
            <a:ext cx="10515600" cy="1325563"/>
          </a:xfrm>
        </p:spPr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Datos a obtener de la planilla por fila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986080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27"/>
            <a:ext cx="10515600" cy="5419239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antigüedad</a:t>
            </a:r>
            <a:r>
              <a:rPr lang="es-ES" dirty="0">
                <a:latin typeface="Aptos" panose="020B0004020202020204" pitchFamily="34" charset="0"/>
              </a:rPr>
              <a:t> expresada en días de cada mini computadora.</a:t>
            </a:r>
          </a:p>
          <a:p>
            <a:r>
              <a:rPr lang="es-ES" dirty="0">
                <a:latin typeface="Aptos" panose="020B0004020202020204" pitchFamily="34" charset="0"/>
              </a:rPr>
              <a:t>Determinar si la mini computadora se encuentra </a:t>
            </a:r>
            <a:r>
              <a:rPr lang="es-ES" b="1" dirty="0">
                <a:latin typeface="Aptos" panose="020B0004020202020204" pitchFamily="34" charset="0"/>
              </a:rPr>
              <a:t>En garantía</a:t>
            </a:r>
            <a:r>
              <a:rPr lang="es-ES" dirty="0">
                <a:latin typeface="Aptos" panose="020B0004020202020204" pitchFamily="34" charset="0"/>
              </a:rPr>
              <a:t> o no.</a:t>
            </a:r>
          </a:p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cuantificación monetaria del consumo</a:t>
            </a:r>
            <a:r>
              <a:rPr lang="es-ES" dirty="0">
                <a:latin typeface="Aptos" panose="020B0004020202020204" pitchFamily="34" charset="0"/>
              </a:rPr>
              <a:t>. Este cálculo surge del </a:t>
            </a:r>
            <a:r>
              <a:rPr lang="es-ES" dirty="0" err="1">
                <a:latin typeface="Aptos" panose="020B0004020202020204" pitchFamily="34" charset="0"/>
              </a:rPr>
              <a:t>Uptime</a:t>
            </a:r>
            <a:r>
              <a:rPr lang="es-ES" dirty="0">
                <a:latin typeface="Aptos" panose="020B0004020202020204" pitchFamily="34" charset="0"/>
              </a:rPr>
              <a:t> de la minicomputadora y el </a:t>
            </a:r>
            <a:r>
              <a:rPr lang="es-ES" dirty="0">
                <a:solidFill>
                  <a:schemeClr val="accent6"/>
                </a:solidFill>
                <a:latin typeface="Aptos" panose="020B0004020202020204" pitchFamily="34" charset="0"/>
              </a:rPr>
              <a:t>precio por kWh</a:t>
            </a:r>
            <a:r>
              <a:rPr lang="es-ES" dirty="0">
                <a:latin typeface="Aptos" panose="020B0004020202020204" pitchFamily="34" charset="0"/>
              </a:rPr>
              <a:t> que deberá ser parte de la planilla.</a:t>
            </a:r>
          </a:p>
          <a:p>
            <a:r>
              <a:rPr lang="es-ES" dirty="0">
                <a:latin typeface="Aptos" panose="020B0004020202020204" pitchFamily="34" charset="0"/>
              </a:rPr>
              <a:t>Si </a:t>
            </a:r>
            <a:r>
              <a:rPr lang="es-ES">
                <a:latin typeface="Aptos" panose="020B0004020202020204" pitchFamily="34" charset="0"/>
              </a:rPr>
              <a:t>la mini computadora </a:t>
            </a:r>
            <a:r>
              <a:rPr lang="es-ES" b="1" dirty="0">
                <a:latin typeface="Aptos" panose="020B0004020202020204" pitchFamily="34" charset="0"/>
              </a:rPr>
              <a:t>sobrecalentó</a:t>
            </a:r>
            <a:r>
              <a:rPr lang="es-ES" dirty="0">
                <a:latin typeface="Aptos" panose="020B0004020202020204" pitchFamily="34" charset="0"/>
              </a:rPr>
              <a:t> o no.</a:t>
            </a:r>
          </a:p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depreciación por tiempo de uso</a:t>
            </a:r>
            <a:r>
              <a:rPr lang="es-ES" dirty="0">
                <a:latin typeface="Aptos" panose="020B0004020202020204" pitchFamily="34" charset="0"/>
              </a:rPr>
              <a:t> de la mini computadora. Se calcula una depreciación de ARS $500 por cada 50 horas de funcionamiento.</a:t>
            </a:r>
          </a:p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valuación actual</a:t>
            </a:r>
            <a:r>
              <a:rPr lang="es-ES" dirty="0">
                <a:latin typeface="Aptos" panose="020B0004020202020204" pitchFamily="34" charset="0"/>
              </a:rPr>
              <a:t> de la minicomputadora. Teniendo en cuenta que el costo está expresado en euros. La </a:t>
            </a:r>
            <a:r>
              <a:rPr lang="es-ES" dirty="0">
                <a:solidFill>
                  <a:schemeClr val="accent6"/>
                </a:solidFill>
                <a:latin typeface="Aptos" panose="020B0004020202020204" pitchFamily="34" charset="0"/>
              </a:rPr>
              <a:t>valuación del euro</a:t>
            </a:r>
            <a:r>
              <a:rPr lang="es-ES" dirty="0">
                <a:latin typeface="Aptos" panose="020B0004020202020204" pitchFamily="34" charset="0"/>
              </a:rPr>
              <a:t> debe ser parte de la planilla. Esta valuación está sujeta a depreciaciones.</a:t>
            </a:r>
          </a:p>
          <a:p>
            <a:endParaRPr lang="es-E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9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2"/>
            <a:ext cx="10515600" cy="1325563"/>
          </a:xfrm>
        </p:spPr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Cálculo de sobrecalentamiento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986080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83"/>
            <a:ext cx="10515600" cy="5419239"/>
          </a:xfrm>
        </p:spPr>
        <p:txBody>
          <a:bodyPr>
            <a:normAutofit/>
          </a:bodyPr>
          <a:lstStyle/>
          <a:p>
            <a:endParaRPr lang="es-ES" dirty="0">
              <a:latin typeface="Aptos" panose="020B0004020202020204" pitchFamily="34" charset="0"/>
            </a:endParaRPr>
          </a:p>
          <a:p>
            <a:r>
              <a:rPr lang="es-ES" dirty="0">
                <a:latin typeface="Aptos" panose="020B0004020202020204" pitchFamily="34" charset="0"/>
              </a:rPr>
              <a:t>Se considera que la mini computadora trabajó a una temperatura de sobrecalentamiento si:</a:t>
            </a:r>
          </a:p>
          <a:p>
            <a:endParaRPr lang="es-E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s-ES" b="1" dirty="0">
                <a:latin typeface="Aptos" panose="020B0004020202020204" pitchFamily="34" charset="0"/>
              </a:rPr>
              <a:t>    Temperatura Máxima &gt;= Temperatura promedio trabajo + 20%</a:t>
            </a:r>
          </a:p>
          <a:p>
            <a:pPr marL="0" indent="0">
              <a:buNone/>
            </a:pPr>
            <a:endParaRPr lang="es-ES" dirty="0">
              <a:latin typeface="Aptos" panose="020B0004020202020204" pitchFamily="34" charset="0"/>
            </a:endParaRPr>
          </a:p>
          <a:p>
            <a:r>
              <a:rPr lang="es-ES" dirty="0">
                <a:latin typeface="Aptos" panose="020B0004020202020204" pitchFamily="34" charset="0"/>
              </a:rPr>
              <a:t>El 20% es el </a:t>
            </a:r>
            <a:r>
              <a:rPr lang="es-ES" dirty="0">
                <a:solidFill>
                  <a:schemeClr val="accent6"/>
                </a:solidFill>
                <a:latin typeface="Aptos" panose="020B0004020202020204" pitchFamily="34" charset="0"/>
              </a:rPr>
              <a:t>Porcentual de Sobrecalentamiento</a:t>
            </a:r>
            <a:r>
              <a:rPr lang="es-ES" dirty="0">
                <a:latin typeface="Aptos" panose="020B0004020202020204" pitchFamily="34" charset="0"/>
              </a:rPr>
              <a:t> y debe ser editable.</a:t>
            </a:r>
          </a:p>
          <a:p>
            <a:endParaRPr lang="es-E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2"/>
            <a:ext cx="10515600" cy="1325563"/>
          </a:xfrm>
        </p:spPr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Cálculo de valuación actual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986080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83"/>
            <a:ext cx="10515600" cy="2130917"/>
          </a:xfrm>
        </p:spPr>
        <p:txBody>
          <a:bodyPr>
            <a:normAutofit/>
          </a:bodyPr>
          <a:lstStyle/>
          <a:p>
            <a:endParaRPr lang="es-ES" dirty="0">
              <a:latin typeface="Aptos" panose="020B0004020202020204" pitchFamily="34" charset="0"/>
            </a:endParaRPr>
          </a:p>
          <a:p>
            <a:r>
              <a:rPr lang="es-ES" dirty="0">
                <a:latin typeface="Aptos" panose="020B0004020202020204" pitchFamily="34" charset="0"/>
              </a:rPr>
              <a:t>Es la valorización en pesos a partir de la valuación del euro y el costo de adquisición. A este valor se debe restar la depreciación por tiempo de uso y $10000 si la minicomputadora sobrecalentó.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9E9345-5314-7947-47FB-4827C29A8D43}"/>
              </a:ext>
            </a:extLst>
          </p:cNvPr>
          <p:cNvSpPr txBox="1"/>
          <p:nvPr/>
        </p:nvSpPr>
        <p:spPr>
          <a:xfrm>
            <a:off x="1011115" y="3771899"/>
            <a:ext cx="1016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ptos" panose="020B0004020202020204" pitchFamily="34" charset="0"/>
              </a:rPr>
              <a:t>Costo*Valuación Euro – (Depreciación por  </a:t>
            </a:r>
            <a:r>
              <a:rPr lang="es-ES" sz="3600" b="1" dirty="0" err="1">
                <a:latin typeface="Aptos" panose="020B0004020202020204" pitchFamily="34" charset="0"/>
              </a:rPr>
              <a:t>tiempo+Depreciación</a:t>
            </a:r>
            <a:r>
              <a:rPr lang="es-ES" sz="3600" b="1" dirty="0">
                <a:latin typeface="Aptos" panose="020B0004020202020204" pitchFamily="34" charset="0"/>
              </a:rPr>
              <a:t> por sobrecalentamiento)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7324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2"/>
            <a:ext cx="10515600" cy="1325563"/>
          </a:xfrm>
        </p:spPr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Cálculo de garantía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986080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83"/>
            <a:ext cx="10515600" cy="5419239"/>
          </a:xfrm>
        </p:spPr>
        <p:txBody>
          <a:bodyPr>
            <a:normAutofit/>
          </a:bodyPr>
          <a:lstStyle/>
          <a:p>
            <a:endParaRPr lang="es-ES" dirty="0">
              <a:latin typeface="Aptos" panose="020B0004020202020204" pitchFamily="34" charset="0"/>
            </a:endParaRPr>
          </a:p>
          <a:p>
            <a:r>
              <a:rPr lang="es-ES" dirty="0">
                <a:latin typeface="Aptos" panose="020B0004020202020204" pitchFamily="34" charset="0"/>
              </a:rPr>
              <a:t>Depende de la fecha actual y la cantidad de días transcurridos desde la fecha de adquisición.</a:t>
            </a:r>
          </a:p>
          <a:p>
            <a:r>
              <a:rPr lang="es-ES" dirty="0">
                <a:latin typeface="Aptos" panose="020B0004020202020204" pitchFamily="34" charset="0"/>
              </a:rPr>
              <a:t>La mini computadora deja de estar en garantía cuando transcurre al menos un día por encima de los días de garantía o si sobrecalentó.</a:t>
            </a:r>
          </a:p>
          <a:p>
            <a:endParaRPr lang="es-E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Datos a obtener de la planilla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1381735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velocidad de procesamiento</a:t>
            </a:r>
            <a:r>
              <a:rPr lang="es-ES" dirty="0">
                <a:latin typeface="Aptos" panose="020B0004020202020204" pitchFamily="34" charset="0"/>
              </a:rPr>
              <a:t> máxima entre todas las minicomputadoras.</a:t>
            </a:r>
          </a:p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memoria promedio</a:t>
            </a:r>
            <a:r>
              <a:rPr lang="es-ES" dirty="0">
                <a:latin typeface="Aptos" panose="020B0004020202020204" pitchFamily="34" charset="0"/>
              </a:rPr>
              <a:t> entre todas las minicomputadoras.</a:t>
            </a:r>
          </a:p>
          <a:p>
            <a:r>
              <a:rPr lang="es-ES" dirty="0">
                <a:latin typeface="Aptos" panose="020B0004020202020204" pitchFamily="34" charset="0"/>
              </a:rPr>
              <a:t>La </a:t>
            </a:r>
            <a:r>
              <a:rPr lang="es-ES" b="1" dirty="0">
                <a:latin typeface="Aptos" panose="020B0004020202020204" pitchFamily="34" charset="0"/>
              </a:rPr>
              <a:t>cantidad</a:t>
            </a:r>
            <a:r>
              <a:rPr lang="es-ES" dirty="0">
                <a:latin typeface="Aptos" panose="020B0004020202020204" pitchFamily="34" charset="0"/>
              </a:rPr>
              <a:t> de minicomputadoras en garantía.</a:t>
            </a:r>
          </a:p>
        </p:txBody>
      </p:sp>
    </p:spTree>
    <p:extLst>
      <p:ext uri="{BB962C8B-B14F-4D97-AF65-F5344CB8AC3E}">
        <p14:creationId xmlns:p14="http://schemas.microsoft.com/office/powerpoint/2010/main" val="100639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A23E-8F71-5F46-206E-B6B481E5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Parametrizaciones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F336E6-0894-BA75-7D49-DD175A701D42}"/>
              </a:ext>
            </a:extLst>
          </p:cNvPr>
          <p:cNvSpPr/>
          <p:nvPr/>
        </p:nvSpPr>
        <p:spPr>
          <a:xfrm>
            <a:off x="0" y="1381735"/>
            <a:ext cx="11192608" cy="25094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49ED2-4BEA-EDC9-2648-5C12A01D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ptos" panose="020B0004020202020204" pitchFamily="34" charset="0"/>
              </a:rPr>
              <a:t>Los siguientes datos son sujetos a modificaciones y deben afectar los cálculos de la planilla:</a:t>
            </a:r>
          </a:p>
          <a:p>
            <a:pPr marL="0" indent="0">
              <a:buNone/>
            </a:pPr>
            <a:r>
              <a:rPr lang="es-ES" dirty="0">
                <a:latin typeface="Aptos" panose="020B00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s-ES" dirty="0">
                <a:latin typeface="Aptos" panose="020B0004020202020204" pitchFamily="34" charset="0"/>
              </a:rPr>
              <a:t>	Precio por kWh</a:t>
            </a:r>
          </a:p>
          <a:p>
            <a:pPr marL="0" indent="0">
              <a:buNone/>
            </a:pPr>
            <a:r>
              <a:rPr lang="es-ES" dirty="0">
                <a:latin typeface="Aptos" panose="020B0004020202020204" pitchFamily="34" charset="0"/>
              </a:rPr>
              <a:t>	Porcentual de sobrecalentamiento</a:t>
            </a:r>
          </a:p>
          <a:p>
            <a:pPr marL="0" indent="0">
              <a:buNone/>
            </a:pPr>
            <a:r>
              <a:rPr lang="es-ES" dirty="0">
                <a:latin typeface="Aptos" panose="020B0004020202020204" pitchFamily="34" charset="0"/>
              </a:rPr>
              <a:t>	Valuación del euro</a:t>
            </a:r>
          </a:p>
        </p:txBody>
      </p:sp>
    </p:spTree>
    <p:extLst>
      <p:ext uri="{BB962C8B-B14F-4D97-AF65-F5344CB8AC3E}">
        <p14:creationId xmlns:p14="http://schemas.microsoft.com/office/powerpoint/2010/main" val="392805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413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Tema de Office</vt:lpstr>
      <vt:lpstr>Presentación de PowerPoint</vt:lpstr>
      <vt:lpstr>Ejemplo de Planilla</vt:lpstr>
      <vt:lpstr>Ejemplo de Planilla</vt:lpstr>
      <vt:lpstr>Datos a obtener de la planilla por fila</vt:lpstr>
      <vt:lpstr>Cálculo de sobrecalentamiento</vt:lpstr>
      <vt:lpstr>Cálculo de valuación actual</vt:lpstr>
      <vt:lpstr>Cálculo de garantía</vt:lpstr>
      <vt:lpstr>Datos a obtener de la planilla</vt:lpstr>
      <vt:lpstr>Parametrizaciones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Simón</dc:creator>
  <cp:lastModifiedBy>Angel Ruben Simón</cp:lastModifiedBy>
  <cp:revision>7</cp:revision>
  <dcterms:created xsi:type="dcterms:W3CDTF">2023-10-18T17:41:45Z</dcterms:created>
  <dcterms:modified xsi:type="dcterms:W3CDTF">2023-10-18T22:04:22Z</dcterms:modified>
</cp:coreProperties>
</file>