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322" r:id="rId5"/>
    <p:sldId id="291" r:id="rId6"/>
    <p:sldId id="324" r:id="rId7"/>
    <p:sldId id="323" r:id="rId8"/>
    <p:sldId id="302" r:id="rId9"/>
    <p:sldId id="303" r:id="rId10"/>
    <p:sldId id="31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TW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TW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9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89569" y="2487664"/>
            <a:ext cx="1935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BITCOIN</a:t>
            </a:r>
            <a:endParaRPr lang="zh-CN" altLang="en-US" sz="4400" b="1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546023" y="305556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6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幣</a:t>
            </a:r>
            <a:endParaRPr lang="zh-CN" altLang="en-US" sz="6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89569" y="2104431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Tw Cen MT Condensed Extra Bold" panose="020B0803020202020204" pitchFamily="34" charset="0"/>
                <a:ea typeface="造字工房悦黑演示版常规体" pitchFamily="50" charset="-122"/>
              </a:rPr>
              <a:t>2019</a:t>
            </a:r>
            <a:r>
              <a:rPr lang="en-US" altLang="zh-TW" sz="3200" b="1" dirty="0" smtClean="0">
                <a:solidFill>
                  <a:schemeClr val="bg1"/>
                </a:solidFill>
                <a:latin typeface="Tw Cen MT Condensed Extra Bold" panose="020B0803020202020204" pitchFamily="34" charset="0"/>
                <a:ea typeface="造字工房悦黑演示版常规体" pitchFamily="50" charset="-122"/>
              </a:rPr>
              <a:t>1226</a:t>
            </a:r>
            <a:endParaRPr lang="zh-CN" altLang="en-US" sz="3200" b="1" dirty="0">
              <a:solidFill>
                <a:schemeClr val="bg1"/>
              </a:solidFill>
              <a:latin typeface="Tw Cen MT Condensed Extra Bold" panose="020B0803020202020204" pitchFamily="34" charset="0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2779777" y="4860742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  張仁樵   陳易辰   洪薏姍   鄭宇倫   施恩加 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>
            <p:extLst/>
          </p:nvPr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570317" y="311015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CN" altLang="en-US" sz="5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89569" y="2487664"/>
            <a:ext cx="1935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BITCOIN</a:t>
            </a:r>
            <a:endParaRPr lang="zh-CN" altLang="en-US" sz="4400" b="1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89569" y="2104431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Tw Cen MT Condensed Extra Bold" panose="020B0803020202020204" pitchFamily="34" charset="0"/>
                <a:ea typeface="造字工房悦黑演示版常规体" pitchFamily="50" charset="-122"/>
              </a:rPr>
              <a:t>2019</a:t>
            </a:r>
            <a:r>
              <a:rPr lang="en-US" altLang="zh-TW" sz="3200" b="1" dirty="0" smtClean="0">
                <a:solidFill>
                  <a:schemeClr val="bg1"/>
                </a:solidFill>
                <a:latin typeface="Tw Cen MT Condensed Extra Bold" panose="020B0803020202020204" pitchFamily="34" charset="0"/>
                <a:ea typeface="造字工房悦黑演示版常规体" pitchFamily="50" charset="-122"/>
              </a:rPr>
              <a:t>1226</a:t>
            </a:r>
            <a:endParaRPr lang="zh-CN" altLang="en-US" sz="3200" b="1" dirty="0">
              <a:solidFill>
                <a:schemeClr val="bg1"/>
              </a:solidFill>
              <a:latin typeface="Tw Cen MT Condensed Extra Bold" panose="020B0803020202020204" pitchFamily="34" charset="0"/>
              <a:ea typeface="造字工房悦黑演示版常规体" pitchFamily="50" charset="-122"/>
            </a:endParaRPr>
          </a:p>
        </p:txBody>
      </p:sp>
      <p:sp>
        <p:nvSpPr>
          <p:cNvPr id="34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2563646" y="4860742"/>
            <a:ext cx="4647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  張仁樵   陳易辰   洪薏姍   鄭宇倫   施恩加 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552297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532570" y="2384807"/>
            <a:ext cx="29864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</a:t>
            </a:r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</a:t>
            </a:r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麼選比特</a:t>
            </a:r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32570" y="3937104"/>
            <a:ext cx="29864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用哪些</a:t>
            </a:r>
            <a:r>
              <a:rPr lang="en-US" altLang="zh-TW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323414" y="2454073"/>
            <a:ext cx="29864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演算</a:t>
            </a:r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為什麼選比特幣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TW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</a:t>
            </a:r>
            <a:r>
              <a:rPr lang="zh-TW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些</a:t>
            </a:r>
            <a:r>
              <a:rPr lang="en-US" altLang="zh-TW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TW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eature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300" y="630766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2326218" y="2652185"/>
            <a:ext cx="1722967" cy="1714500"/>
            <a:chOff x="1285877" y="626664"/>
            <a:chExt cx="1343022" cy="1335887"/>
          </a:xfrm>
        </p:grpSpPr>
        <p:sp>
          <p:nvSpPr>
            <p:cNvPr id="55" name="Oval 480"/>
            <p:cNvSpPr>
              <a:spLocks noChangeArrowheads="1"/>
            </p:cNvSpPr>
            <p:nvPr/>
          </p:nvSpPr>
          <p:spPr bwMode="auto">
            <a:xfrm>
              <a:off x="128587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481"/>
            <p:cNvSpPr>
              <a:spLocks noEditPoints="1"/>
            </p:cNvSpPr>
            <p:nvPr/>
          </p:nvSpPr>
          <p:spPr bwMode="auto">
            <a:xfrm>
              <a:off x="1601008" y="1020833"/>
              <a:ext cx="716058" cy="488176"/>
            </a:xfrm>
            <a:custGeom>
              <a:avLst/>
              <a:gdLst>
                <a:gd name="T0" fmla="*/ 160662 w 181"/>
                <a:gd name="T1" fmla="*/ 37383 h 124"/>
                <a:gd name="T2" fmla="*/ 205498 w 181"/>
                <a:gd name="T3" fmla="*/ 59813 h 124"/>
                <a:gd name="T4" fmla="*/ 218575 w 181"/>
                <a:gd name="T5" fmla="*/ 80374 h 124"/>
                <a:gd name="T6" fmla="*/ 242862 w 181"/>
                <a:gd name="T7" fmla="*/ 76635 h 124"/>
                <a:gd name="T8" fmla="*/ 248466 w 181"/>
                <a:gd name="T9" fmla="*/ 76635 h 124"/>
                <a:gd name="T10" fmla="*/ 302643 w 181"/>
                <a:gd name="T11" fmla="*/ 136448 h 124"/>
                <a:gd name="T12" fmla="*/ 233521 w 181"/>
                <a:gd name="T13" fmla="*/ 194392 h 124"/>
                <a:gd name="T14" fmla="*/ 170003 w 181"/>
                <a:gd name="T15" fmla="*/ 194392 h 124"/>
                <a:gd name="T16" fmla="*/ 80331 w 181"/>
                <a:gd name="T17" fmla="*/ 194392 h 124"/>
                <a:gd name="T18" fmla="*/ 33627 w 181"/>
                <a:gd name="T19" fmla="*/ 147663 h 124"/>
                <a:gd name="T20" fmla="*/ 74727 w 181"/>
                <a:gd name="T21" fmla="*/ 102803 h 124"/>
                <a:gd name="T22" fmla="*/ 100881 w 181"/>
                <a:gd name="T23" fmla="*/ 100934 h 124"/>
                <a:gd name="T24" fmla="*/ 108354 w 181"/>
                <a:gd name="T25" fmla="*/ 74766 h 124"/>
                <a:gd name="T26" fmla="*/ 160662 w 181"/>
                <a:gd name="T27" fmla="*/ 37383 h 124"/>
                <a:gd name="T28" fmla="*/ 160662 w 181"/>
                <a:gd name="T29" fmla="*/ 0 h 124"/>
                <a:gd name="T30" fmla="*/ 72858 w 181"/>
                <a:gd name="T31" fmla="*/ 63551 h 124"/>
                <a:gd name="T32" fmla="*/ 0 w 181"/>
                <a:gd name="T33" fmla="*/ 147663 h 124"/>
                <a:gd name="T34" fmla="*/ 82199 w 181"/>
                <a:gd name="T35" fmla="*/ 229906 h 124"/>
                <a:gd name="T36" fmla="*/ 231653 w 181"/>
                <a:gd name="T37" fmla="*/ 231775 h 124"/>
                <a:gd name="T38" fmla="*/ 338138 w 181"/>
                <a:gd name="T39" fmla="*/ 136448 h 124"/>
                <a:gd name="T40" fmla="*/ 244730 w 181"/>
                <a:gd name="T41" fmla="*/ 39252 h 124"/>
                <a:gd name="T42" fmla="*/ 235389 w 181"/>
                <a:gd name="T43" fmla="*/ 39252 h 124"/>
                <a:gd name="T44" fmla="*/ 160662 w 181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1" h="124">
                  <a:moveTo>
                    <a:pt x="86" y="20"/>
                  </a:moveTo>
                  <a:cubicBezTo>
                    <a:pt x="96" y="20"/>
                    <a:pt x="104" y="25"/>
                    <a:pt x="110" y="3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41"/>
                    <a:pt x="132" y="41"/>
                    <a:pt x="133" y="41"/>
                  </a:cubicBezTo>
                  <a:cubicBezTo>
                    <a:pt x="150" y="41"/>
                    <a:pt x="162" y="60"/>
                    <a:pt x="162" y="73"/>
                  </a:cubicBezTo>
                  <a:cubicBezTo>
                    <a:pt x="162" y="86"/>
                    <a:pt x="150" y="104"/>
                    <a:pt x="125" y="104"/>
                  </a:cubicBezTo>
                  <a:cubicBezTo>
                    <a:pt x="120" y="104"/>
                    <a:pt x="106" y="104"/>
                    <a:pt x="91" y="104"/>
                  </a:cubicBezTo>
                  <a:cubicBezTo>
                    <a:pt x="73" y="104"/>
                    <a:pt x="53" y="104"/>
                    <a:pt x="43" y="104"/>
                  </a:cubicBezTo>
                  <a:cubicBezTo>
                    <a:pt x="29" y="104"/>
                    <a:pt x="18" y="93"/>
                    <a:pt x="18" y="79"/>
                  </a:cubicBezTo>
                  <a:cubicBezTo>
                    <a:pt x="18" y="67"/>
                    <a:pt x="28" y="56"/>
                    <a:pt x="40" y="55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2" y="28"/>
                    <a:pt x="73" y="20"/>
                    <a:pt x="86" y="20"/>
                  </a:cubicBezTo>
                  <a:close/>
                  <a:moveTo>
                    <a:pt x="86" y="0"/>
                  </a:moveTo>
                  <a:cubicBezTo>
                    <a:pt x="64" y="0"/>
                    <a:pt x="46" y="15"/>
                    <a:pt x="39" y="34"/>
                  </a:cubicBezTo>
                  <a:cubicBezTo>
                    <a:pt x="17" y="37"/>
                    <a:pt x="0" y="56"/>
                    <a:pt x="0" y="79"/>
                  </a:cubicBezTo>
                  <a:cubicBezTo>
                    <a:pt x="0" y="103"/>
                    <a:pt x="20" y="123"/>
                    <a:pt x="44" y="123"/>
                  </a:cubicBezTo>
                  <a:cubicBezTo>
                    <a:pt x="62" y="123"/>
                    <a:pt x="112" y="124"/>
                    <a:pt x="124" y="124"/>
                  </a:cubicBezTo>
                  <a:cubicBezTo>
                    <a:pt x="160" y="124"/>
                    <a:pt x="181" y="98"/>
                    <a:pt x="181" y="73"/>
                  </a:cubicBezTo>
                  <a:cubicBezTo>
                    <a:pt x="181" y="50"/>
                    <a:pt x="162" y="21"/>
                    <a:pt x="131" y="21"/>
                  </a:cubicBezTo>
                  <a:cubicBezTo>
                    <a:pt x="130" y="21"/>
                    <a:pt x="128" y="21"/>
                    <a:pt x="126" y="21"/>
                  </a:cubicBezTo>
                  <a:cubicBezTo>
                    <a:pt x="118" y="9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8130118" y="2652185"/>
            <a:ext cx="1722967" cy="1714500"/>
            <a:chOff x="3752852" y="626664"/>
            <a:chExt cx="1343022" cy="1335887"/>
          </a:xfrm>
        </p:grpSpPr>
        <p:sp>
          <p:nvSpPr>
            <p:cNvPr id="58" name="Oval 480"/>
            <p:cNvSpPr>
              <a:spLocks noChangeArrowheads="1"/>
            </p:cNvSpPr>
            <p:nvPr/>
          </p:nvSpPr>
          <p:spPr bwMode="auto">
            <a:xfrm>
              <a:off x="3752852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064753" y="991193"/>
              <a:ext cx="788674" cy="627654"/>
              <a:chOff x="155576" y="754063"/>
              <a:chExt cx="1143000" cy="909638"/>
            </a:xfrm>
            <a:solidFill>
              <a:schemeClr val="bg1"/>
            </a:solidFill>
          </p:grpSpPr>
          <p:sp>
            <p:nvSpPr>
              <p:cNvPr id="60" name="Freeform 13"/>
              <p:cNvSpPr>
                <a:spLocks noEditPoints="1"/>
              </p:cNvSpPr>
              <p:nvPr/>
            </p:nvSpPr>
            <p:spPr bwMode="auto">
              <a:xfrm>
                <a:off x="155576" y="855663"/>
                <a:ext cx="985838" cy="808038"/>
              </a:xfrm>
              <a:custGeom>
                <a:avLst/>
                <a:gdLst>
                  <a:gd name="T0" fmla="*/ 98 w 119"/>
                  <a:gd name="T1" fmla="*/ 40 h 95"/>
                  <a:gd name="T2" fmla="*/ 95 w 119"/>
                  <a:gd name="T3" fmla="*/ 36 h 95"/>
                  <a:gd name="T4" fmla="*/ 94 w 119"/>
                  <a:gd name="T5" fmla="*/ 22 h 95"/>
                  <a:gd name="T6" fmla="*/ 69 w 119"/>
                  <a:gd name="T7" fmla="*/ 23 h 95"/>
                  <a:gd name="T8" fmla="*/ 65 w 119"/>
                  <a:gd name="T9" fmla="*/ 16 h 95"/>
                  <a:gd name="T10" fmla="*/ 45 w 119"/>
                  <a:gd name="T11" fmla="*/ 6 h 95"/>
                  <a:gd name="T12" fmla="*/ 11 w 119"/>
                  <a:gd name="T13" fmla="*/ 34 h 95"/>
                  <a:gd name="T14" fmla="*/ 1 w 119"/>
                  <a:gd name="T15" fmla="*/ 60 h 95"/>
                  <a:gd name="T16" fmla="*/ 51 w 119"/>
                  <a:gd name="T17" fmla="*/ 93 h 95"/>
                  <a:gd name="T18" fmla="*/ 110 w 119"/>
                  <a:gd name="T19" fmla="*/ 67 h 95"/>
                  <a:gd name="T20" fmla="*/ 98 w 119"/>
                  <a:gd name="T21" fmla="*/ 40 h 95"/>
                  <a:gd name="T22" fmla="*/ 52 w 119"/>
                  <a:gd name="T23" fmla="*/ 86 h 95"/>
                  <a:gd name="T24" fmla="*/ 14 w 119"/>
                  <a:gd name="T25" fmla="*/ 62 h 95"/>
                  <a:gd name="T26" fmla="*/ 52 w 119"/>
                  <a:gd name="T27" fmla="*/ 35 h 95"/>
                  <a:gd name="T28" fmla="*/ 91 w 119"/>
                  <a:gd name="T29" fmla="*/ 57 h 95"/>
                  <a:gd name="T30" fmla="*/ 52 w 119"/>
                  <a:gd name="T31" fmla="*/ 8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95">
                    <a:moveTo>
                      <a:pt x="98" y="40"/>
                    </a:moveTo>
                    <a:cubicBezTo>
                      <a:pt x="93" y="39"/>
                      <a:pt x="95" y="36"/>
                      <a:pt x="95" y="36"/>
                    </a:cubicBezTo>
                    <a:cubicBezTo>
                      <a:pt x="95" y="36"/>
                      <a:pt x="100" y="28"/>
                      <a:pt x="94" y="22"/>
                    </a:cubicBezTo>
                    <a:cubicBezTo>
                      <a:pt x="87" y="14"/>
                      <a:pt x="69" y="23"/>
                      <a:pt x="69" y="23"/>
                    </a:cubicBezTo>
                    <a:cubicBezTo>
                      <a:pt x="62" y="25"/>
                      <a:pt x="64" y="22"/>
                      <a:pt x="65" y="16"/>
                    </a:cubicBezTo>
                    <a:cubicBezTo>
                      <a:pt x="65" y="10"/>
                      <a:pt x="63" y="0"/>
                      <a:pt x="45" y="6"/>
                    </a:cubicBezTo>
                    <a:cubicBezTo>
                      <a:pt x="26" y="12"/>
                      <a:pt x="11" y="34"/>
                      <a:pt x="11" y="34"/>
                    </a:cubicBezTo>
                    <a:cubicBezTo>
                      <a:pt x="0" y="49"/>
                      <a:pt x="1" y="60"/>
                      <a:pt x="1" y="60"/>
                    </a:cubicBezTo>
                    <a:cubicBezTo>
                      <a:pt x="4" y="85"/>
                      <a:pt x="30" y="91"/>
                      <a:pt x="51" y="93"/>
                    </a:cubicBezTo>
                    <a:cubicBezTo>
                      <a:pt x="72" y="95"/>
                      <a:pt x="102" y="86"/>
                      <a:pt x="110" y="67"/>
                    </a:cubicBezTo>
                    <a:cubicBezTo>
                      <a:pt x="119" y="48"/>
                      <a:pt x="103" y="41"/>
                      <a:pt x="98" y="40"/>
                    </a:cubicBezTo>
                    <a:close/>
                    <a:moveTo>
                      <a:pt x="52" y="86"/>
                    </a:moveTo>
                    <a:cubicBezTo>
                      <a:pt x="31" y="87"/>
                      <a:pt x="14" y="76"/>
                      <a:pt x="14" y="62"/>
                    </a:cubicBezTo>
                    <a:cubicBezTo>
                      <a:pt x="14" y="48"/>
                      <a:pt x="31" y="36"/>
                      <a:pt x="52" y="35"/>
                    </a:cubicBezTo>
                    <a:cubicBezTo>
                      <a:pt x="74" y="34"/>
                      <a:pt x="91" y="43"/>
                      <a:pt x="91" y="57"/>
                    </a:cubicBezTo>
                    <a:cubicBezTo>
                      <a:pt x="91" y="72"/>
                      <a:pt x="74" y="85"/>
                      <a:pt x="52" y="8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1" name="Freeform 14"/>
              <p:cNvSpPr>
                <a:spLocks noEditPoints="1"/>
              </p:cNvSpPr>
              <p:nvPr/>
            </p:nvSpPr>
            <p:spPr bwMode="auto">
              <a:xfrm>
                <a:off x="379413" y="1212850"/>
                <a:ext cx="388938" cy="357188"/>
              </a:xfrm>
              <a:custGeom>
                <a:avLst/>
                <a:gdLst>
                  <a:gd name="T0" fmla="*/ 21 w 47"/>
                  <a:gd name="T1" fmla="*/ 3 h 42"/>
                  <a:gd name="T2" fmla="*/ 2 w 47"/>
                  <a:gd name="T3" fmla="*/ 25 h 42"/>
                  <a:gd name="T4" fmla="*/ 8 w 47"/>
                  <a:gd name="T5" fmla="*/ 35 h 42"/>
                  <a:gd name="T6" fmla="*/ 40 w 47"/>
                  <a:gd name="T7" fmla="*/ 29 h 42"/>
                  <a:gd name="T8" fmla="*/ 21 w 47"/>
                  <a:gd name="T9" fmla="*/ 3 h 42"/>
                  <a:gd name="T10" fmla="*/ 16 w 47"/>
                  <a:gd name="T11" fmla="*/ 31 h 42"/>
                  <a:gd name="T12" fmla="*/ 8 w 47"/>
                  <a:gd name="T13" fmla="*/ 26 h 42"/>
                  <a:gd name="T14" fmla="*/ 15 w 47"/>
                  <a:gd name="T15" fmla="*/ 19 h 42"/>
                  <a:gd name="T16" fmla="*/ 23 w 47"/>
                  <a:gd name="T17" fmla="*/ 24 h 42"/>
                  <a:gd name="T18" fmla="*/ 16 w 47"/>
                  <a:gd name="T19" fmla="*/ 31 h 42"/>
                  <a:gd name="T20" fmla="*/ 28 w 47"/>
                  <a:gd name="T21" fmla="*/ 20 h 42"/>
                  <a:gd name="T22" fmla="*/ 25 w 47"/>
                  <a:gd name="T23" fmla="*/ 20 h 42"/>
                  <a:gd name="T24" fmla="*/ 26 w 47"/>
                  <a:gd name="T25" fmla="*/ 16 h 42"/>
                  <a:gd name="T26" fmla="*/ 30 w 47"/>
                  <a:gd name="T27" fmla="*/ 16 h 42"/>
                  <a:gd name="T28" fmla="*/ 28 w 47"/>
                  <a:gd name="T29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2">
                    <a:moveTo>
                      <a:pt x="21" y="3"/>
                    </a:moveTo>
                    <a:cubicBezTo>
                      <a:pt x="0" y="5"/>
                      <a:pt x="2" y="25"/>
                      <a:pt x="2" y="25"/>
                    </a:cubicBezTo>
                    <a:cubicBezTo>
                      <a:pt x="2" y="25"/>
                      <a:pt x="2" y="32"/>
                      <a:pt x="8" y="35"/>
                    </a:cubicBezTo>
                    <a:cubicBezTo>
                      <a:pt x="21" y="42"/>
                      <a:pt x="33" y="38"/>
                      <a:pt x="40" y="29"/>
                    </a:cubicBezTo>
                    <a:cubicBezTo>
                      <a:pt x="47" y="21"/>
                      <a:pt x="43" y="0"/>
                      <a:pt x="21" y="3"/>
                    </a:cubicBezTo>
                    <a:close/>
                    <a:moveTo>
                      <a:pt x="16" y="31"/>
                    </a:moveTo>
                    <a:cubicBezTo>
                      <a:pt x="12" y="31"/>
                      <a:pt x="8" y="29"/>
                      <a:pt x="8" y="26"/>
                    </a:cubicBezTo>
                    <a:cubicBezTo>
                      <a:pt x="8" y="22"/>
                      <a:pt x="11" y="19"/>
                      <a:pt x="15" y="19"/>
                    </a:cubicBezTo>
                    <a:cubicBezTo>
                      <a:pt x="20" y="18"/>
                      <a:pt x="23" y="21"/>
                      <a:pt x="23" y="24"/>
                    </a:cubicBezTo>
                    <a:cubicBezTo>
                      <a:pt x="23" y="27"/>
                      <a:pt x="20" y="31"/>
                      <a:pt x="16" y="31"/>
                    </a:cubicBezTo>
                    <a:close/>
                    <a:moveTo>
                      <a:pt x="28" y="20"/>
                    </a:moveTo>
                    <a:cubicBezTo>
                      <a:pt x="27" y="21"/>
                      <a:pt x="25" y="21"/>
                      <a:pt x="25" y="20"/>
                    </a:cubicBezTo>
                    <a:cubicBezTo>
                      <a:pt x="24" y="19"/>
                      <a:pt x="24" y="17"/>
                      <a:pt x="26" y="16"/>
                    </a:cubicBezTo>
                    <a:cubicBezTo>
                      <a:pt x="27" y="15"/>
                      <a:pt x="29" y="15"/>
                      <a:pt x="30" y="16"/>
                    </a:cubicBezTo>
                    <a:cubicBezTo>
                      <a:pt x="30" y="17"/>
                      <a:pt x="30" y="19"/>
                      <a:pt x="28" y="2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892176" y="890588"/>
                <a:ext cx="215900" cy="228600"/>
              </a:xfrm>
              <a:custGeom>
                <a:avLst/>
                <a:gdLst>
                  <a:gd name="T0" fmla="*/ 20 w 26"/>
                  <a:gd name="T1" fmla="*/ 27 h 27"/>
                  <a:gd name="T2" fmla="*/ 23 w 26"/>
                  <a:gd name="T3" fmla="*/ 24 h 27"/>
                  <a:gd name="T4" fmla="*/ 23 w 26"/>
                  <a:gd name="T5" fmla="*/ 24 h 27"/>
                  <a:gd name="T6" fmla="*/ 4 w 26"/>
                  <a:gd name="T7" fmla="*/ 4 h 27"/>
                  <a:gd name="T8" fmla="*/ 0 w 26"/>
                  <a:gd name="T9" fmla="*/ 8 h 27"/>
                  <a:gd name="T10" fmla="*/ 4 w 26"/>
                  <a:gd name="T11" fmla="*/ 11 h 27"/>
                  <a:gd name="T12" fmla="*/ 16 w 26"/>
                  <a:gd name="T13" fmla="*/ 23 h 27"/>
                  <a:gd name="T14" fmla="*/ 20 w 2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7">
                    <a:moveTo>
                      <a:pt x="20" y="27"/>
                    </a:moveTo>
                    <a:cubicBezTo>
                      <a:pt x="21" y="27"/>
                      <a:pt x="23" y="26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6" y="0"/>
                      <a:pt x="4" y="4"/>
                      <a:pt x="4" y="4"/>
                    </a:cubicBezTo>
                    <a:cubicBezTo>
                      <a:pt x="2" y="4"/>
                      <a:pt x="0" y="6"/>
                      <a:pt x="0" y="8"/>
                    </a:cubicBezTo>
                    <a:cubicBezTo>
                      <a:pt x="0" y="10"/>
                      <a:pt x="2" y="11"/>
                      <a:pt x="4" y="11"/>
                    </a:cubicBezTo>
                    <a:cubicBezTo>
                      <a:pt x="19" y="8"/>
                      <a:pt x="16" y="23"/>
                      <a:pt x="16" y="23"/>
                    </a:cubicBezTo>
                    <a:cubicBezTo>
                      <a:pt x="16" y="25"/>
                      <a:pt x="18" y="27"/>
                      <a:pt x="20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850901" y="754063"/>
                <a:ext cx="447675" cy="425450"/>
              </a:xfrm>
              <a:custGeom>
                <a:avLst/>
                <a:gdLst>
                  <a:gd name="T0" fmla="*/ 22 w 54"/>
                  <a:gd name="T1" fmla="*/ 2 h 50"/>
                  <a:gd name="T2" fmla="*/ 4 w 54"/>
                  <a:gd name="T3" fmla="*/ 2 h 50"/>
                  <a:gd name="T4" fmla="*/ 4 w 54"/>
                  <a:gd name="T5" fmla="*/ 2 h 50"/>
                  <a:gd name="T6" fmla="*/ 4 w 54"/>
                  <a:gd name="T7" fmla="*/ 2 h 50"/>
                  <a:gd name="T8" fmla="*/ 0 w 54"/>
                  <a:gd name="T9" fmla="*/ 7 h 50"/>
                  <a:gd name="T10" fmla="*/ 5 w 54"/>
                  <a:gd name="T11" fmla="*/ 12 h 50"/>
                  <a:gd name="T12" fmla="*/ 10 w 54"/>
                  <a:gd name="T13" fmla="*/ 11 h 50"/>
                  <a:gd name="T14" fmla="*/ 35 w 54"/>
                  <a:gd name="T15" fmla="*/ 24 h 50"/>
                  <a:gd name="T16" fmla="*/ 37 w 54"/>
                  <a:gd name="T17" fmla="*/ 41 h 50"/>
                  <a:gd name="T18" fmla="*/ 36 w 54"/>
                  <a:gd name="T19" fmla="*/ 46 h 50"/>
                  <a:gd name="T20" fmla="*/ 41 w 54"/>
                  <a:gd name="T21" fmla="*/ 50 h 50"/>
                  <a:gd name="T22" fmla="*/ 46 w 54"/>
                  <a:gd name="T23" fmla="*/ 46 h 50"/>
                  <a:gd name="T24" fmla="*/ 46 w 54"/>
                  <a:gd name="T25" fmla="*/ 46 h 50"/>
                  <a:gd name="T26" fmla="*/ 22 w 54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0">
                    <a:moveTo>
                      <a:pt x="22" y="2"/>
                    </a:moveTo>
                    <a:cubicBezTo>
                      <a:pt x="14" y="0"/>
                      <a:pt x="7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5" y="12"/>
                      <a:pt x="8" y="12"/>
                      <a:pt x="10" y="11"/>
                    </a:cubicBezTo>
                    <a:cubicBezTo>
                      <a:pt x="12" y="10"/>
                      <a:pt x="27" y="11"/>
                      <a:pt x="35" y="24"/>
                    </a:cubicBezTo>
                    <a:cubicBezTo>
                      <a:pt x="39" y="33"/>
                      <a:pt x="37" y="40"/>
                      <a:pt x="37" y="41"/>
                    </a:cubicBezTo>
                    <a:cubicBezTo>
                      <a:pt x="37" y="41"/>
                      <a:pt x="36" y="43"/>
                      <a:pt x="36" y="46"/>
                    </a:cubicBezTo>
                    <a:cubicBezTo>
                      <a:pt x="36" y="49"/>
                      <a:pt x="38" y="50"/>
                      <a:pt x="41" y="50"/>
                    </a:cubicBezTo>
                    <a:cubicBezTo>
                      <a:pt x="43" y="50"/>
                      <a:pt x="45" y="50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54" y="18"/>
                      <a:pt x="36" y="5"/>
                      <a:pt x="22" y="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228167" y="2652185"/>
            <a:ext cx="1722967" cy="1714500"/>
            <a:chOff x="6219827" y="626664"/>
            <a:chExt cx="1343022" cy="1335887"/>
          </a:xfrm>
        </p:grpSpPr>
        <p:sp>
          <p:nvSpPr>
            <p:cNvPr id="65" name="Oval 480"/>
            <p:cNvSpPr>
              <a:spLocks noChangeArrowheads="1"/>
            </p:cNvSpPr>
            <p:nvPr/>
          </p:nvSpPr>
          <p:spPr bwMode="auto">
            <a:xfrm>
              <a:off x="6219827" y="626664"/>
              <a:ext cx="1343022" cy="133588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528766" y="991168"/>
              <a:ext cx="725144" cy="609032"/>
              <a:chOff x="7321551" y="763588"/>
              <a:chExt cx="1050925" cy="882650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321551" y="763588"/>
                <a:ext cx="744538" cy="704850"/>
              </a:xfrm>
              <a:custGeom>
                <a:avLst/>
                <a:gdLst>
                  <a:gd name="T0" fmla="*/ 86 w 90"/>
                  <a:gd name="T1" fmla="*/ 32 h 83"/>
                  <a:gd name="T2" fmla="*/ 90 w 90"/>
                  <a:gd name="T3" fmla="*/ 32 h 83"/>
                  <a:gd name="T4" fmla="*/ 45 w 90"/>
                  <a:gd name="T5" fmla="*/ 0 h 83"/>
                  <a:gd name="T6" fmla="*/ 0 w 90"/>
                  <a:gd name="T7" fmla="*/ 39 h 83"/>
                  <a:gd name="T8" fmla="*/ 18 w 90"/>
                  <a:gd name="T9" fmla="*/ 69 h 83"/>
                  <a:gd name="T10" fmla="*/ 13 w 90"/>
                  <a:gd name="T11" fmla="*/ 83 h 83"/>
                  <a:gd name="T12" fmla="*/ 29 w 90"/>
                  <a:gd name="T13" fmla="*/ 75 h 83"/>
                  <a:gd name="T14" fmla="*/ 45 w 90"/>
                  <a:gd name="T15" fmla="*/ 77 h 83"/>
                  <a:gd name="T16" fmla="*/ 49 w 90"/>
                  <a:gd name="T17" fmla="*/ 77 h 83"/>
                  <a:gd name="T18" fmla="*/ 48 w 90"/>
                  <a:gd name="T19" fmla="*/ 67 h 83"/>
                  <a:gd name="T20" fmla="*/ 86 w 90"/>
                  <a:gd name="T21" fmla="*/ 32 h 83"/>
                  <a:gd name="T22" fmla="*/ 62 w 90"/>
                  <a:gd name="T23" fmla="*/ 19 h 83"/>
                  <a:gd name="T24" fmla="*/ 67 w 90"/>
                  <a:gd name="T25" fmla="*/ 25 h 83"/>
                  <a:gd name="T26" fmla="*/ 62 w 90"/>
                  <a:gd name="T27" fmla="*/ 31 h 83"/>
                  <a:gd name="T28" fmla="*/ 55 w 90"/>
                  <a:gd name="T29" fmla="*/ 25 h 83"/>
                  <a:gd name="T30" fmla="*/ 62 w 90"/>
                  <a:gd name="T31" fmla="*/ 19 h 83"/>
                  <a:gd name="T32" fmla="*/ 30 w 90"/>
                  <a:gd name="T33" fmla="*/ 31 h 83"/>
                  <a:gd name="T34" fmla="*/ 23 w 90"/>
                  <a:gd name="T35" fmla="*/ 25 h 83"/>
                  <a:gd name="T36" fmla="*/ 30 w 90"/>
                  <a:gd name="T37" fmla="*/ 19 h 83"/>
                  <a:gd name="T38" fmla="*/ 36 w 90"/>
                  <a:gd name="T39" fmla="*/ 25 h 83"/>
                  <a:gd name="T40" fmla="*/ 30 w 90"/>
                  <a:gd name="T41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83">
                    <a:moveTo>
                      <a:pt x="86" y="32"/>
                    </a:moveTo>
                    <a:cubicBezTo>
                      <a:pt x="87" y="32"/>
                      <a:pt x="89" y="32"/>
                      <a:pt x="90" y="32"/>
                    </a:cubicBezTo>
                    <a:cubicBezTo>
                      <a:pt x="86" y="14"/>
                      <a:pt x="67" y="0"/>
                      <a:pt x="45" y="0"/>
                    </a:cubicBezTo>
                    <a:cubicBezTo>
                      <a:pt x="20" y="0"/>
                      <a:pt x="0" y="17"/>
                      <a:pt x="0" y="39"/>
                    </a:cubicBezTo>
                    <a:cubicBezTo>
                      <a:pt x="0" y="51"/>
                      <a:pt x="6" y="61"/>
                      <a:pt x="18" y="69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5" y="76"/>
                      <a:pt x="39" y="77"/>
                      <a:pt x="45" y="77"/>
                    </a:cubicBezTo>
                    <a:cubicBezTo>
                      <a:pt x="46" y="77"/>
                      <a:pt x="48" y="77"/>
                      <a:pt x="49" y="77"/>
                    </a:cubicBezTo>
                    <a:cubicBezTo>
                      <a:pt x="48" y="74"/>
                      <a:pt x="48" y="71"/>
                      <a:pt x="48" y="67"/>
                    </a:cubicBezTo>
                    <a:cubicBezTo>
                      <a:pt x="48" y="48"/>
                      <a:pt x="65" y="32"/>
                      <a:pt x="86" y="32"/>
                    </a:cubicBezTo>
                    <a:close/>
                    <a:moveTo>
                      <a:pt x="62" y="19"/>
                    </a:moveTo>
                    <a:cubicBezTo>
                      <a:pt x="65" y="19"/>
                      <a:pt x="67" y="22"/>
                      <a:pt x="67" y="25"/>
                    </a:cubicBezTo>
                    <a:cubicBezTo>
                      <a:pt x="67" y="29"/>
                      <a:pt x="65" y="31"/>
                      <a:pt x="62" y="31"/>
                    </a:cubicBezTo>
                    <a:cubicBezTo>
                      <a:pt x="58" y="31"/>
                      <a:pt x="55" y="29"/>
                      <a:pt x="55" y="25"/>
                    </a:cubicBezTo>
                    <a:cubicBezTo>
                      <a:pt x="55" y="22"/>
                      <a:pt x="58" y="19"/>
                      <a:pt x="62" y="19"/>
                    </a:cubicBezTo>
                    <a:close/>
                    <a:moveTo>
                      <a:pt x="30" y="31"/>
                    </a:moveTo>
                    <a:cubicBezTo>
                      <a:pt x="27" y="31"/>
                      <a:pt x="23" y="29"/>
                      <a:pt x="23" y="25"/>
                    </a:cubicBezTo>
                    <a:cubicBezTo>
                      <a:pt x="23" y="22"/>
                      <a:pt x="27" y="19"/>
                      <a:pt x="30" y="19"/>
                    </a:cubicBezTo>
                    <a:cubicBezTo>
                      <a:pt x="33" y="19"/>
                      <a:pt x="36" y="22"/>
                      <a:pt x="36" y="25"/>
                    </a:cubicBezTo>
                    <a:cubicBezTo>
                      <a:pt x="36" y="29"/>
                      <a:pt x="33" y="31"/>
                      <a:pt x="30" y="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7735888" y="1052513"/>
                <a:ext cx="636588" cy="593725"/>
              </a:xfrm>
              <a:custGeom>
                <a:avLst/>
                <a:gdLst>
                  <a:gd name="T0" fmla="*/ 77 w 77"/>
                  <a:gd name="T1" fmla="*/ 33 h 70"/>
                  <a:gd name="T2" fmla="*/ 39 w 77"/>
                  <a:gd name="T3" fmla="*/ 0 h 70"/>
                  <a:gd name="T4" fmla="*/ 0 w 77"/>
                  <a:gd name="T5" fmla="*/ 33 h 70"/>
                  <a:gd name="T6" fmla="*/ 39 w 77"/>
                  <a:gd name="T7" fmla="*/ 66 h 70"/>
                  <a:gd name="T8" fmla="*/ 52 w 77"/>
                  <a:gd name="T9" fmla="*/ 63 h 70"/>
                  <a:gd name="T10" fmla="*/ 65 w 77"/>
                  <a:gd name="T11" fmla="*/ 70 h 70"/>
                  <a:gd name="T12" fmla="*/ 61 w 77"/>
                  <a:gd name="T13" fmla="*/ 59 h 70"/>
                  <a:gd name="T14" fmla="*/ 77 w 77"/>
                  <a:gd name="T15" fmla="*/ 33 h 70"/>
                  <a:gd name="T16" fmla="*/ 26 w 77"/>
                  <a:gd name="T17" fmla="*/ 27 h 70"/>
                  <a:gd name="T18" fmla="*/ 22 w 77"/>
                  <a:gd name="T19" fmla="*/ 23 h 70"/>
                  <a:gd name="T20" fmla="*/ 26 w 77"/>
                  <a:gd name="T21" fmla="*/ 18 h 70"/>
                  <a:gd name="T22" fmla="*/ 32 w 77"/>
                  <a:gd name="T23" fmla="*/ 23 h 70"/>
                  <a:gd name="T24" fmla="*/ 26 w 77"/>
                  <a:gd name="T25" fmla="*/ 27 h 70"/>
                  <a:gd name="T26" fmla="*/ 51 w 77"/>
                  <a:gd name="T27" fmla="*/ 27 h 70"/>
                  <a:gd name="T28" fmla="*/ 47 w 77"/>
                  <a:gd name="T29" fmla="*/ 23 h 70"/>
                  <a:gd name="T30" fmla="*/ 51 w 77"/>
                  <a:gd name="T31" fmla="*/ 18 h 70"/>
                  <a:gd name="T32" fmla="*/ 57 w 77"/>
                  <a:gd name="T33" fmla="*/ 23 h 70"/>
                  <a:gd name="T34" fmla="*/ 51 w 77"/>
                  <a:gd name="T35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70">
                    <a:moveTo>
                      <a:pt x="77" y="33"/>
                    </a:moveTo>
                    <a:cubicBezTo>
                      <a:pt x="77" y="15"/>
                      <a:pt x="59" y="0"/>
                      <a:pt x="39" y="0"/>
                    </a:cubicBezTo>
                    <a:cubicBezTo>
                      <a:pt x="17" y="0"/>
                      <a:pt x="0" y="15"/>
                      <a:pt x="0" y="33"/>
                    </a:cubicBezTo>
                    <a:cubicBezTo>
                      <a:pt x="0" y="51"/>
                      <a:pt x="17" y="66"/>
                      <a:pt x="39" y="66"/>
                    </a:cubicBezTo>
                    <a:cubicBezTo>
                      <a:pt x="43" y="66"/>
                      <a:pt x="48" y="65"/>
                      <a:pt x="52" y="63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0" y="52"/>
                      <a:pt x="77" y="43"/>
                      <a:pt x="77" y="33"/>
                    </a:cubicBezTo>
                    <a:close/>
                    <a:moveTo>
                      <a:pt x="26" y="27"/>
                    </a:moveTo>
                    <a:cubicBezTo>
                      <a:pt x="24" y="27"/>
                      <a:pt x="22" y="25"/>
                      <a:pt x="22" y="23"/>
                    </a:cubicBezTo>
                    <a:cubicBezTo>
                      <a:pt x="22" y="21"/>
                      <a:pt x="24" y="18"/>
                      <a:pt x="26" y="18"/>
                    </a:cubicBezTo>
                    <a:cubicBezTo>
                      <a:pt x="30" y="18"/>
                      <a:pt x="32" y="21"/>
                      <a:pt x="32" y="23"/>
                    </a:cubicBezTo>
                    <a:cubicBezTo>
                      <a:pt x="32" y="25"/>
                      <a:pt x="30" y="27"/>
                      <a:pt x="26" y="27"/>
                    </a:cubicBezTo>
                    <a:close/>
                    <a:moveTo>
                      <a:pt x="51" y="27"/>
                    </a:moveTo>
                    <a:cubicBezTo>
                      <a:pt x="49" y="27"/>
                      <a:pt x="47" y="25"/>
                      <a:pt x="47" y="23"/>
                    </a:cubicBezTo>
                    <a:cubicBezTo>
                      <a:pt x="47" y="21"/>
                      <a:pt x="49" y="18"/>
                      <a:pt x="51" y="18"/>
                    </a:cubicBezTo>
                    <a:cubicBezTo>
                      <a:pt x="55" y="18"/>
                      <a:pt x="57" y="21"/>
                      <a:pt x="57" y="23"/>
                    </a:cubicBezTo>
                    <a:cubicBezTo>
                      <a:pt x="57" y="25"/>
                      <a:pt x="55" y="27"/>
                      <a:pt x="51" y="27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6" name="文本框 66"/>
          <p:cNvSpPr txBox="1">
            <a:spLocks noChangeArrowheads="1"/>
          </p:cNvSpPr>
          <p:nvPr/>
        </p:nvSpPr>
        <p:spPr bwMode="auto">
          <a:xfrm>
            <a:off x="2556759" y="457220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交易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量</a:t>
            </a:r>
            <a:endParaRPr lang="zh-CN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4849754" y="4559494"/>
            <a:ext cx="259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dirty="0"/>
              <a:t>庫存流量比</a:t>
            </a:r>
            <a:r>
              <a:rPr lang="en-US" altLang="zh-TW" dirty="0"/>
              <a:t>S2F</a:t>
            </a:r>
            <a:endParaRPr lang="zh-CN" altLang="en-US" dirty="0"/>
          </a:p>
        </p:txBody>
      </p:sp>
      <p:sp>
        <p:nvSpPr>
          <p:cNvPr id="28" name="文本框 66"/>
          <p:cNvSpPr txBox="1">
            <a:spLocks noChangeArrowheads="1"/>
          </p:cNvSpPr>
          <p:nvPr/>
        </p:nvSpPr>
        <p:spPr bwMode="auto">
          <a:xfrm>
            <a:off x="7775419" y="457220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dirty="0"/>
              <a:t>主要市場的表現</a:t>
            </a:r>
            <a:endParaRPr lang="zh-CN" altLang="en-US" dirty="0"/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31" y="934586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用哪些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78462" y="2583129"/>
            <a:ext cx="1854000" cy="18526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40988" y="1108802"/>
            <a:ext cx="10131811" cy="51008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用哪些</a:t>
            </a:r>
            <a:r>
              <a:rPr lang="en-US" altLang="zh-TW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95" y="1325749"/>
            <a:ext cx="8440750" cy="47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演算法</a:t>
            </a:r>
            <a:endParaRPr lang="en-US" altLang="zh-TW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 bwMode="auto">
          <a:xfrm rot="5400000">
            <a:off x="-340783" y="2916768"/>
            <a:ext cx="1706033" cy="102446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" name="任意多边形 1"/>
          <p:cNvSpPr/>
          <p:nvPr/>
        </p:nvSpPr>
        <p:spPr>
          <a:xfrm>
            <a:off x="1016000" y="3420533"/>
            <a:ext cx="11159067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19351" y="3043767"/>
            <a:ext cx="734483" cy="73660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380567" y="3043767"/>
            <a:ext cx="734484" cy="73660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7"/>
          <p:cNvGrpSpPr>
            <a:grpSpLocks/>
          </p:cNvGrpSpPr>
          <p:nvPr/>
        </p:nvGrpSpPr>
        <p:grpSpPr bwMode="auto">
          <a:xfrm>
            <a:off x="2415125" y="2260602"/>
            <a:ext cx="3754960" cy="713846"/>
            <a:chOff x="2989865" y="1286572"/>
            <a:chExt cx="2814868" cy="535460"/>
          </a:xfrm>
        </p:grpSpPr>
        <p:sp>
          <p:nvSpPr>
            <p:cNvPr id="28692" name="文本框 66"/>
            <p:cNvSpPr txBox="1">
              <a:spLocks noChangeArrowheads="1"/>
            </p:cNvSpPr>
            <p:nvPr/>
          </p:nvSpPr>
          <p:spPr bwMode="auto">
            <a:xfrm>
              <a:off x="2989865" y="1337215"/>
              <a:ext cx="2814868" cy="484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TW" sz="1800" dirty="0" smtClean="0">
                  <a:solidFill>
                    <a:schemeClr val="bg1"/>
                  </a:solidFill>
                </a:rPr>
                <a:t>2009~2014</a:t>
              </a:r>
              <a:r>
                <a:rPr lang="zh-TW" altLang="en-US" sz="1800" dirty="0" smtClean="0">
                  <a:solidFill>
                    <a:schemeClr val="bg1"/>
                  </a:solidFill>
                </a:rPr>
                <a:t>訓練組</a:t>
              </a:r>
              <a:endParaRPr lang="en-US" altLang="zh-TW" sz="1800" dirty="0" smtClean="0">
                <a:solidFill>
                  <a:schemeClr val="bg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TW" sz="1800" dirty="0" smtClean="0">
                  <a:solidFill>
                    <a:schemeClr val="bg1"/>
                  </a:solidFill>
                </a:rPr>
                <a:t>2014-</a:t>
              </a:r>
              <a:r>
                <a:rPr lang="zh-TW" altLang="en-US" sz="1800" dirty="0" smtClean="0">
                  <a:solidFill>
                    <a:schemeClr val="bg1"/>
                  </a:solidFill>
                </a:rPr>
                <a:t>測試組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3078717" y="1286572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7"/>
          <p:cNvGrpSpPr>
            <a:grpSpLocks/>
          </p:cNvGrpSpPr>
          <p:nvPr/>
        </p:nvGrpSpPr>
        <p:grpSpPr bwMode="auto">
          <a:xfrm>
            <a:off x="4713087" y="3966633"/>
            <a:ext cx="3826933" cy="961890"/>
            <a:chOff x="2935911" y="287892"/>
            <a:chExt cx="2868822" cy="721519"/>
          </a:xfrm>
        </p:grpSpPr>
        <p:sp>
          <p:nvSpPr>
            <p:cNvPr id="28688" name="文本框 66"/>
            <p:cNvSpPr txBox="1">
              <a:spLocks noChangeArrowheads="1"/>
            </p:cNvSpPr>
            <p:nvPr/>
          </p:nvSpPr>
          <p:spPr bwMode="auto">
            <a:xfrm>
              <a:off x="2989865" y="732373"/>
              <a:ext cx="2814868" cy="27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TW" altLang="en-US" dirty="0"/>
                <a:t>取得第一次跑出結果</a:t>
              </a:r>
              <a:endParaRPr lang="zh-CN" altLang="en-US" dirty="0"/>
            </a:p>
          </p:txBody>
        </p:sp>
        <p:sp>
          <p:nvSpPr>
            <p:cNvPr id="28689" name="文本框 13"/>
            <p:cNvSpPr txBox="1">
              <a:spLocks noChangeArrowheads="1"/>
            </p:cNvSpPr>
            <p:nvPr/>
          </p:nvSpPr>
          <p:spPr bwMode="auto">
            <a:xfrm>
              <a:off x="2935911" y="287892"/>
              <a:ext cx="2500926" cy="392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00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RANDOM FOREST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078717" y="669260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8475133" y="3043767"/>
            <a:ext cx="736600" cy="73660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7"/>
          <p:cNvGrpSpPr>
            <a:grpSpLocks/>
          </p:cNvGrpSpPr>
          <p:nvPr/>
        </p:nvGrpSpPr>
        <p:grpSpPr bwMode="auto">
          <a:xfrm>
            <a:off x="7770721" y="1739498"/>
            <a:ext cx="4292650" cy="1028395"/>
            <a:chOff x="2935911" y="880261"/>
            <a:chExt cx="3217941" cy="771407"/>
          </a:xfrm>
        </p:grpSpPr>
        <p:sp>
          <p:nvSpPr>
            <p:cNvPr id="28682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7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TW" altLang="en-US" dirty="0"/>
                <a:t>取得各</a:t>
              </a:r>
              <a:r>
                <a:rPr lang="en-US" altLang="zh-TW" dirty="0"/>
                <a:t>FATURE</a:t>
              </a:r>
              <a:r>
                <a:rPr lang="zh-TW" altLang="en-US" dirty="0"/>
                <a:t> 的權重</a:t>
              </a:r>
              <a:endParaRPr lang="zh-CN" altLang="en-US" dirty="0"/>
            </a:p>
          </p:txBody>
        </p:sp>
        <p:sp>
          <p:nvSpPr>
            <p:cNvPr id="28683" name="文本框 13"/>
            <p:cNvSpPr txBox="1">
              <a:spLocks noChangeArrowheads="1"/>
            </p:cNvSpPr>
            <p:nvPr/>
          </p:nvSpPr>
          <p:spPr bwMode="auto">
            <a:xfrm>
              <a:off x="2935911" y="880261"/>
              <a:ext cx="3217941" cy="392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FEATURE IMPORTANCE</a:t>
              </a:r>
              <a:endParaRPr lang="zh-CN" altLang="en-US" sz="28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13"/>
          <p:cNvSpPr txBox="1">
            <a:spLocks noChangeArrowheads="1"/>
          </p:cNvSpPr>
          <p:nvPr/>
        </p:nvSpPr>
        <p:spPr bwMode="auto">
          <a:xfrm>
            <a:off x="2352881" y="1636586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TW" altLang="en-US" sz="3200" dirty="0" smtClean="0">
                <a:solidFill>
                  <a:schemeClr val="bg1"/>
                </a:solidFill>
              </a:rPr>
              <a:t>切資料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247901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878769" y="1664029"/>
            <a:ext cx="3764267" cy="1083286"/>
            <a:chOff x="2982889" y="839087"/>
            <a:chExt cx="2821844" cy="812580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7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TW" altLang="en-US" dirty="0"/>
                <a:t>利用</a:t>
              </a:r>
              <a:r>
                <a:rPr lang="en-US" altLang="zh-TW" dirty="0"/>
                <a:t>model</a:t>
              </a:r>
              <a:r>
                <a:rPr lang="zh-TW" altLang="en-US" dirty="0"/>
                <a:t>預測未來漲幅</a:t>
              </a:r>
              <a:endParaRPr lang="zh-CN" altLang="en-US" dirty="0"/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82889" y="839087"/>
              <a:ext cx="1634518" cy="392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dirty="0" smtClean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MODEL</a:t>
              </a:r>
              <a:r>
                <a:rPr lang="zh-TW" altLang="en-US" sz="2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預測</a:t>
              </a:r>
              <a:endParaRPr lang="zh-CN" altLang="en-US" sz="28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8235951" y="2727440"/>
            <a:ext cx="2950633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400"/>
              </a:lnSpc>
              <a:defRPr sz="8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zh-TW" altLang="en-US" sz="4400" b="1" dirty="0" smtClean="0">
                <a:solidFill>
                  <a:schemeClr val="bg1"/>
                </a:solidFill>
              </a:rPr>
              <a:t>獲取利潤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138</Words>
  <Application>Microsoft Office PowerPoint</Application>
  <PresentationFormat>寬螢幕</PresentationFormat>
  <Paragraphs>50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微软雅黑</vt:lpstr>
      <vt:lpstr>SimSun-ExtB</vt:lpstr>
      <vt:lpstr>方正兰亭黑_GBK</vt:lpstr>
      <vt:lpstr>造字工房悦黑演示版常规体</vt:lpstr>
      <vt:lpstr>微軟正黑體</vt:lpstr>
      <vt:lpstr>新細明體</vt:lpstr>
      <vt:lpstr>Arial</vt:lpstr>
      <vt:lpstr>Helvetica</vt:lpstr>
      <vt:lpstr>Tw Cen MT Condensed Extra Bold</vt:lpstr>
      <vt:lpstr>千图网海量PPT模板www.58pic.com​​</vt:lpstr>
      <vt:lpstr>PowerPoint 簡報</vt:lpstr>
      <vt:lpstr>目錄 CONTENTS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仁樵 張</cp:lastModifiedBy>
  <cp:revision>23</cp:revision>
  <dcterms:created xsi:type="dcterms:W3CDTF">2018-04-20T07:40:58Z</dcterms:created>
  <dcterms:modified xsi:type="dcterms:W3CDTF">2019-12-26T13:43:22Z</dcterms:modified>
</cp:coreProperties>
</file>