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3493" r:id="rId4"/>
    <p:sldId id="3494" r:id="rId5"/>
    <p:sldId id="3466" r:id="rId6"/>
    <p:sldId id="261" r:id="rId7"/>
    <p:sldId id="3464" r:id="rId8"/>
    <p:sldId id="3485" r:id="rId9"/>
    <p:sldId id="3486" r:id="rId10"/>
    <p:sldId id="3487" r:id="rId11"/>
    <p:sldId id="3467" r:id="rId12"/>
    <p:sldId id="3488" r:id="rId13"/>
    <p:sldId id="3489" r:id="rId14"/>
    <p:sldId id="3468" r:id="rId15"/>
    <p:sldId id="3491" r:id="rId16"/>
    <p:sldId id="3495" r:id="rId17"/>
    <p:sldId id="3496" r:id="rId18"/>
    <p:sldId id="3497" r:id="rId19"/>
    <p:sldId id="3498" r:id="rId20"/>
    <p:sldId id="3499" r:id="rId21"/>
    <p:sldId id="3500" r:id="rId22"/>
    <p:sldId id="3501" r:id="rId23"/>
    <p:sldId id="348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6200" autoAdjust="0"/>
  </p:normalViewPr>
  <p:slideViewPr>
    <p:cSldViewPr snapToGrid="0">
      <p:cViewPr varScale="1">
        <p:scale>
          <a:sx n="65" d="100"/>
          <a:sy n="65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8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0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18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2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0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24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6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38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17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87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9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0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87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6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5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spc="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演算法交易期末報告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F579A30-7E97-4D8E-AD4F-870B431AECD6}"/>
              </a:ext>
            </a:extLst>
          </p:cNvPr>
          <p:cNvSpPr/>
          <p:nvPr/>
        </p:nvSpPr>
        <p:spPr>
          <a:xfrm>
            <a:off x="3009274" y="2405707"/>
            <a:ext cx="6096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CAPM</a:t>
            </a:r>
            <a:r>
              <a:rPr lang="zh-TW" altLang="en-US" sz="2000" b="1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2000" b="1" spc="3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Alpha Strategy</a:t>
            </a:r>
            <a:endParaRPr lang="zh-CN" altLang="en-US" sz="2000" b="1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3308870" y="3941011"/>
            <a:ext cx="5742949" cy="1103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匯報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人：</a:t>
            </a:r>
            <a:r>
              <a:rPr lang="zh-TW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陳易辰</a:t>
            </a:r>
            <a:r>
              <a:rPr lang="zh-TW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TW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鄭宇倫</a:t>
            </a:r>
            <a:r>
              <a:rPr lang="zh-TW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TW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洪薏姍、張仁樵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72348" y="5044277"/>
            <a:ext cx="513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匯報時間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2020-01-02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7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0050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的分布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3202" y="1260685"/>
            <a:ext cx="855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我們使用上述三種</a:t>
            </a:r>
            <a:r>
              <a:rPr lang="el-GR" altLang="zh-TW" sz="2400" dirty="0">
                <a:ea typeface="YouYuan" panose="02010509060101010101" pitchFamily="49" charset="-122"/>
              </a:rPr>
              <a:t>β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，以台股加權指數為基準，對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0050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的成分股分別進行計算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: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18" y="2114033"/>
            <a:ext cx="7148831" cy="4316276"/>
          </a:xfrm>
          <a:prstGeom prst="rect">
            <a:avLst/>
          </a:prstGeom>
        </p:spPr>
      </p:pic>
      <p:sp>
        <p:nvSpPr>
          <p:cNvPr id="10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3829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23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02268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THREE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en-US" altLang="zh-TW" sz="4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Alpha</a:t>
            </a:r>
            <a:r>
              <a:rPr lang="zh-TW" altLang="en-US" sz="4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策略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6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Alpha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策略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023202" y="1179387"/>
            <a:ext cx="8582382" cy="4392092"/>
            <a:chOff x="1023202" y="1179387"/>
            <a:chExt cx="8582382" cy="4392092"/>
          </a:xfrm>
        </p:grpSpPr>
        <p:sp>
          <p:nvSpPr>
            <p:cNvPr id="2" name="文字方塊 1"/>
            <p:cNvSpPr txBox="1"/>
            <p:nvPr/>
          </p:nvSpPr>
          <p:spPr>
            <a:xfrm>
              <a:off x="1023202" y="1179387"/>
              <a:ext cx="8554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CAPM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模型假設只有承擔系統風險才能帶來收益，即式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(1)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中體現的個股</a:t>
              </a:r>
              <a:r>
                <a:rPr lang="en-US" altLang="zh-TW" sz="2400" i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i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的收益只與市場的收益相關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:</a:t>
              </a:r>
              <a:endPara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339502" y="2124851"/>
              <a:ext cx="638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E(Ri)-Rf = </a:t>
              </a:r>
              <a:r>
                <a:rPr lang="el-GR" altLang="zh-TW" sz="2800" b="1" dirty="0" smtClean="0">
                  <a:ea typeface="YouYuan" panose="02010509060101010101" pitchFamily="49" charset="-122"/>
                </a:rPr>
                <a:t>β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i[E(Rm)-Rf]     (1) </a:t>
              </a:r>
              <a:endParaRPr lang="zh-TW" altLang="en-US" sz="2800" b="1" dirty="0">
                <a:latin typeface="YouYuan" panose="02010509060101010101" pitchFamily="49" charset="-122"/>
                <a:ea typeface="YouYuan" panose="02010509060101010101" pitchFamily="49" charset="-122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51519" y="2718651"/>
              <a:ext cx="8554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然而在實際中可能會出現式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(2)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的情況，即個股</a:t>
              </a:r>
              <a:r>
                <a:rPr lang="en-US" altLang="zh-TW" sz="2400" i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i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的收益除了與市場相關，還存在一個超額收益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alpha:</a:t>
              </a:r>
              <a:endPara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339502" y="3766593"/>
              <a:ext cx="7156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Ri-Rf = </a:t>
              </a:r>
              <a:r>
                <a:rPr lang="el-GR" altLang="zh-TW" sz="2800" b="1" dirty="0" smtClean="0">
                  <a:ea typeface="YouYuan" panose="02010509060101010101" pitchFamily="49" charset="-122"/>
                </a:rPr>
                <a:t>α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i+</a:t>
              </a:r>
              <a:r>
                <a:rPr lang="el-GR" altLang="zh-TW" sz="2800" b="1" dirty="0" smtClean="0">
                  <a:ea typeface="YouYuan" panose="02010509060101010101" pitchFamily="49" charset="-122"/>
                </a:rPr>
                <a:t>β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i(Rm-Rf)     </a:t>
              </a:r>
              <a:r>
                <a:rPr lang="zh-TW" altLang="en-US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   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(2) </a:t>
              </a:r>
              <a:endParaRPr lang="zh-TW" altLang="en-US" sz="2800" b="1" dirty="0">
                <a:latin typeface="YouYuan" panose="02010509060101010101" pitchFamily="49" charset="-122"/>
                <a:ea typeface="YouYuan" panose="02010509060101010101" pitchFamily="49" charset="-122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23202" y="4390173"/>
              <a:ext cx="8554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假設無風險利率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Rf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為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0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，式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(2)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可以寫成式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(3)</a:t>
              </a:r>
              <a:r>
                <a:rPr lang="zh-TW" altLang="en-US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的形式</a:t>
              </a:r>
              <a:r>
                <a:rPr lang="en-US" altLang="zh-TW" sz="2400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:</a:t>
              </a:r>
              <a:endPara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351901" y="5048259"/>
              <a:ext cx="7156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err="1" smtClean="0">
                  <a:latin typeface="YouYuan" panose="02010509060101010101" pitchFamily="49" charset="-122"/>
                  <a:ea typeface="YouYuan" panose="02010509060101010101" pitchFamily="49" charset="-122"/>
                </a:rPr>
                <a:t>Ri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 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= </a:t>
              </a:r>
              <a:r>
                <a:rPr lang="el-GR" altLang="zh-TW" sz="2800" b="1" dirty="0" smtClean="0">
                  <a:ea typeface="YouYuan" panose="02010509060101010101" pitchFamily="49" charset="-122"/>
                </a:rPr>
                <a:t>α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i+</a:t>
              </a:r>
              <a:r>
                <a:rPr lang="el-GR" altLang="zh-TW" sz="2800" b="1" dirty="0" smtClean="0">
                  <a:ea typeface="YouYuan" panose="02010509060101010101" pitchFamily="49" charset="-122"/>
                </a:rPr>
                <a:t>β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i</a:t>
              </a:r>
              <a:r>
                <a:rPr lang="zh-TW" altLang="en-US" sz="2800" dirty="0"/>
                <a:t>✕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Rm     </a:t>
              </a:r>
              <a:r>
                <a:rPr lang="zh-TW" altLang="en-US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      </a:t>
              </a:r>
              <a:r>
                <a:rPr lang="en-US" altLang="zh-TW" sz="2800" b="1" dirty="0" smtClean="0">
                  <a:latin typeface="YouYuan" panose="02010509060101010101" pitchFamily="49" charset="-122"/>
                  <a:ea typeface="YouYuan" panose="02010509060101010101" pitchFamily="49" charset="-122"/>
                </a:rPr>
                <a:t>(3) </a:t>
              </a:r>
              <a:endParaRPr lang="zh-TW" altLang="en-US" sz="2800" b="1" dirty="0">
                <a:latin typeface="YouYuan" panose="02010509060101010101" pitchFamily="49" charset="-122"/>
                <a:ea typeface="YouYuan" panose="02010509060101010101" pitchFamily="49" charset="-122"/>
              </a:endParaRPr>
            </a:p>
          </p:txBody>
        </p:sp>
      </p:grpSp>
      <p:sp>
        <p:nvSpPr>
          <p:cNvPr id="1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53039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4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Alpha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策略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3202" y="1378672"/>
            <a:ext cx="8554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   如果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Alpha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為正，是一個穩定的正收益，那麼我們可以使用個股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i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和市場指數構建一個投資組合，買入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1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單位的個股</a:t>
            </a:r>
            <a:r>
              <a:rPr lang="en-US" altLang="zh-TW" sz="2400" dirty="0" err="1" smtClean="0">
                <a:latin typeface="YouYuan" panose="02010509060101010101" pitchFamily="49" charset="-122"/>
                <a:ea typeface="YouYuan" panose="02010509060101010101" pitchFamily="49" charset="-122"/>
              </a:rPr>
              <a:t>i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同時賣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空</a:t>
            </a:r>
            <a:r>
              <a:rPr lang="el-GR" altLang="zh-TW" sz="2400" dirty="0" smtClean="0">
                <a:ea typeface="YouYuan" panose="02010509060101010101" pitchFamily="49" charset="-122"/>
              </a:rPr>
              <a:t>β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單位的市場指數，從而不論市場漲跌，都能得到穩定的</a:t>
            </a:r>
            <a:r>
              <a:rPr lang="el-GR" altLang="zh-TW" sz="2400" dirty="0">
                <a:ea typeface="YouYuan" panose="02010509060101010101" pitchFamily="49" charset="-122"/>
              </a:rPr>
              <a:t>α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收益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: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grpSp>
        <p:nvGrpSpPr>
          <p:cNvPr id="15" name="组合 22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1976283" y="3271382"/>
            <a:ext cx="672559" cy="758844"/>
            <a:chOff x="5960470" y="3606237"/>
            <a:chExt cx="672558" cy="758844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2898831" y="3235305"/>
            <a:ext cx="6120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當市場漲時，賣空指數受到的損失可以被個股跟隨市場上漲的部分彌補掉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grpSp>
        <p:nvGrpSpPr>
          <p:cNvPr id="20" name="组合 25">
            <a:extLst>
              <a:ext uri="{FF2B5EF4-FFF2-40B4-BE49-F238E27FC236}">
                <a16:creationId xmlns:a16="http://schemas.microsoft.com/office/drawing/2014/main" id="{A53AE0C0-1069-4C23-9C5D-EBDF79985708}"/>
              </a:ext>
            </a:extLst>
          </p:cNvPr>
          <p:cNvGrpSpPr/>
          <p:nvPr/>
        </p:nvGrpSpPr>
        <p:grpSpPr>
          <a:xfrm>
            <a:off x="1976282" y="4540891"/>
            <a:ext cx="672559" cy="758844"/>
            <a:chOff x="5960470" y="4870260"/>
            <a:chExt cx="672558" cy="75884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7D3EAA8-AB35-4FA9-9F1A-E9921D376F9A}"/>
                </a:ext>
              </a:extLst>
            </p:cNvPr>
            <p:cNvSpPr/>
            <p:nvPr/>
          </p:nvSpPr>
          <p:spPr bwMode="auto">
            <a:xfrm rot="5400000">
              <a:off x="5917327" y="4913403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7BFA4"/>
            </a:solidFill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" name="AutoShape 117">
              <a:extLst>
                <a:ext uri="{FF2B5EF4-FFF2-40B4-BE49-F238E27FC236}">
                  <a16:creationId xmlns:a16="http://schemas.microsoft.com/office/drawing/2014/main" id="{DAAFA57B-AB12-48DB-BF0A-306B4AA98926}"/>
                </a:ext>
              </a:extLst>
            </p:cNvPr>
            <p:cNvSpPr/>
            <p:nvPr/>
          </p:nvSpPr>
          <p:spPr bwMode="auto">
            <a:xfrm>
              <a:off x="6101933" y="5103487"/>
              <a:ext cx="389633" cy="292391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49" tIns="19049" rIns="19049" bIns="19049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Gill Sans" charset="0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2861279" y="4498433"/>
            <a:ext cx="6120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當市場跌時，個股跟隨市場下跌的部分會被賣空指數得到的收益彌補掉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24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3829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2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FOUR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54597" y="3301599"/>
            <a:ext cx="3246159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4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回測績效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3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5635304" cy="175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回測績效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-5876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上海商銀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)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  <a:p>
            <a:pPr algn="l">
              <a:lnSpc>
                <a:spcPts val="65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5" y="1227419"/>
            <a:ext cx="10058400" cy="5243681"/>
          </a:xfrm>
          <a:prstGeom prst="rect">
            <a:avLst/>
          </a:prstGeom>
        </p:spPr>
      </p:pic>
      <p:sp>
        <p:nvSpPr>
          <p:cNvPr id="9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23542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5384582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回測績效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-5876(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上海商銀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)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2" y="1022582"/>
            <a:ext cx="10058400" cy="5217380"/>
          </a:xfrm>
          <a:prstGeom prst="rect">
            <a:avLst/>
          </a:prstGeom>
        </p:spPr>
      </p:pic>
      <p:sp>
        <p:nvSpPr>
          <p:cNvPr id="9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05687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9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5001123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回測績效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-2454(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聯發科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)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05687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5" y="1208690"/>
            <a:ext cx="10058400" cy="53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779897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回測績效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-2454(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聯發科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)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05687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5" y="1179387"/>
            <a:ext cx="10058400" cy="51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52917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回測績效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-1402(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遠東新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)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05687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4" y="1264951"/>
            <a:ext cx="10058400" cy="51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DC0C9A0-C85F-42D0-9683-B331D4CA2B6A}"/>
              </a:ext>
            </a:extLst>
          </p:cNvPr>
          <p:cNvGrpSpPr/>
          <p:nvPr/>
        </p:nvGrpSpPr>
        <p:grpSpPr>
          <a:xfrm>
            <a:off x="907741" y="1472887"/>
            <a:ext cx="4538591" cy="3912224"/>
            <a:chOff x="907741" y="1472887"/>
            <a:chExt cx="4538591" cy="391222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C72B708-CE98-461D-B26C-5B91134B08FE}"/>
                </a:ext>
              </a:extLst>
            </p:cNvPr>
            <p:cNvSpPr/>
            <p:nvPr/>
          </p:nvSpPr>
          <p:spPr>
            <a:xfrm>
              <a:off x="1171830" y="1904562"/>
              <a:ext cx="3048875" cy="3048875"/>
            </a:xfrm>
            <a:prstGeom prst="ellipse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FB619CB-B8CC-4441-9BDD-52C6B16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41" y="1472887"/>
              <a:ext cx="4538591" cy="3912224"/>
            </a:xfrm>
            <a:prstGeom prst="rect">
              <a:avLst/>
            </a:prstGeom>
          </p:spPr>
        </p:pic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D0E7EB67-F3E9-4B1F-8CE0-778253E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0" y="2278079"/>
            <a:ext cx="1573674" cy="2533826"/>
          </a:xfrm>
        </p:spPr>
        <p:txBody>
          <a:bodyPr vert="eaVert">
            <a:noAutofit/>
          </a:bodyPr>
          <a:lstStyle/>
          <a:p>
            <a:pPr algn="ctr"/>
            <a:r>
              <a:rPr lang="zh-CN" altLang="en-US" sz="80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</a:t>
            </a:r>
            <a:r>
              <a:rPr lang="zh-TW" altLang="en-US" sz="80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錄</a:t>
            </a:r>
            <a:endParaRPr lang="zh-CN" altLang="en-US" sz="80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29" name="组 1">
            <a:extLst>
              <a:ext uri="{FF2B5EF4-FFF2-40B4-BE49-F238E27FC236}">
                <a16:creationId xmlns:a16="http://schemas.microsoft.com/office/drawing/2014/main" id="{F8F4A70D-B946-42A9-B086-EBD455FE2E47}"/>
              </a:ext>
            </a:extLst>
          </p:cNvPr>
          <p:cNvGrpSpPr/>
          <p:nvPr/>
        </p:nvGrpSpPr>
        <p:grpSpPr>
          <a:xfrm>
            <a:off x="5547460" y="1630865"/>
            <a:ext cx="4422191" cy="690740"/>
            <a:chOff x="6921011" y="1620406"/>
            <a:chExt cx="4422191" cy="690740"/>
          </a:xfrm>
        </p:grpSpPr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F19C87-1CEB-4F3B-95DF-C319046C092D}"/>
                  </a:ext>
                </a:extLst>
              </p:cNvPr>
              <p:cNvSpPr/>
              <p:nvPr/>
            </p:nvSpPr>
            <p:spPr>
              <a:xfrm>
                <a:off x="6318289" y="1332174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60" y="1679372"/>
              <a:ext cx="3615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TW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Source Han Sans CN" charset="-122"/>
                </a:rPr>
                <a:t>講師心得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endParaRPr>
            </a:p>
          </p:txBody>
        </p:sp>
      </p:grpSp>
      <p:grpSp>
        <p:nvGrpSpPr>
          <p:cNvPr id="35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8614" y="2673264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en-US" altLang="zh-TW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Beta</a:t>
              </a:r>
              <a:r>
                <a:rPr lang="zh-TW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與股性</a:t>
              </a:r>
              <a:endPara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547460" y="3719341"/>
            <a:ext cx="4492309" cy="690740"/>
            <a:chOff x="6921011" y="3708882"/>
            <a:chExt cx="4492309" cy="690740"/>
          </a:xfrm>
        </p:grpSpPr>
        <p:grpSp>
          <p:nvGrpSpPr>
            <p:cNvPr id="42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en-US" altLang="zh-TW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Alpha</a:t>
              </a:r>
              <a:r>
                <a:rPr lang="zh-TW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策略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7" name="组 4">
            <a:extLst>
              <a:ext uri="{FF2B5EF4-FFF2-40B4-BE49-F238E27FC236}">
                <a16:creationId xmlns:a16="http://schemas.microsoft.com/office/drawing/2014/main" id="{7B5A016C-9EBD-4527-8F5C-0CFDBE68DCDC}"/>
              </a:ext>
            </a:extLst>
          </p:cNvPr>
          <p:cNvGrpSpPr/>
          <p:nvPr/>
        </p:nvGrpSpPr>
        <p:grpSpPr>
          <a:xfrm>
            <a:off x="5551929" y="4761740"/>
            <a:ext cx="4371812" cy="690740"/>
            <a:chOff x="6925480" y="4751281"/>
            <a:chExt cx="4371812" cy="690740"/>
          </a:xfrm>
        </p:grpSpPr>
        <p:grpSp>
          <p:nvGrpSpPr>
            <p:cNvPr id="48" name="组 36">
              <a:extLst>
                <a:ext uri="{FF2B5EF4-FFF2-40B4-BE49-F238E27FC236}">
                  <a16:creationId xmlns:a16="http://schemas.microsoft.com/office/drawing/2014/main" id="{4F01A705-4126-40D8-BCC9-C96C67AD21E2}"/>
                </a:ext>
              </a:extLst>
            </p:cNvPr>
            <p:cNvGrpSpPr/>
            <p:nvPr/>
          </p:nvGrpSpPr>
          <p:grpSpPr>
            <a:xfrm>
              <a:off x="6925480" y="4751281"/>
              <a:ext cx="690740" cy="690740"/>
              <a:chOff x="6161315" y="1175658"/>
              <a:chExt cx="892628" cy="892628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39E92F0-1985-49CA-894F-64C5AE74042E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8031E56-54DB-4876-8318-4B628172D859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E98A4EF-A5BD-45D9-96B8-4E0A928B87DC}"/>
                  </a:ext>
                </a:extLst>
              </p:cNvPr>
              <p:cNvSpPr/>
              <p:nvPr/>
            </p:nvSpPr>
            <p:spPr>
              <a:xfrm>
                <a:off x="6309414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04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D8F225D-F6BF-47BB-93D9-F75041B95CC0}"/>
                </a:ext>
              </a:extLst>
            </p:cNvPr>
            <p:cNvSpPr txBox="1"/>
            <p:nvPr/>
          </p:nvSpPr>
          <p:spPr>
            <a:xfrm flipH="1">
              <a:off x="7727459" y="4810247"/>
              <a:ext cx="35698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TW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回測數</a:t>
              </a:r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據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52917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回測績效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-1402(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遠東新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)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05687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1" y="1091058"/>
            <a:ext cx="10058400" cy="51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529174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整體回測績效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05687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57" y="1133366"/>
            <a:ext cx="9012685" cy="51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529174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總結與所遇到的問題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605687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16959" y="1653605"/>
            <a:ext cx="855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雖然賠的股票個數較多，但其實都是小賠；反而賺的時候會賺比較多，因此所有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50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支股票的總體報酬為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99%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。</a:t>
            </a:r>
            <a:endParaRPr lang="en-US" altLang="zh-TW" sz="2400" dirty="0" smtClean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grpSp>
        <p:nvGrpSpPr>
          <p:cNvPr id="13" name="组合 22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990097" y="1652712"/>
            <a:ext cx="672559" cy="758844"/>
            <a:chOff x="5960470" y="3606237"/>
            <a:chExt cx="672558" cy="758844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5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6" name="组合 25">
            <a:extLst>
              <a:ext uri="{FF2B5EF4-FFF2-40B4-BE49-F238E27FC236}">
                <a16:creationId xmlns:a16="http://schemas.microsoft.com/office/drawing/2014/main" id="{A53AE0C0-1069-4C23-9C5D-EBDF79985708}"/>
              </a:ext>
            </a:extLst>
          </p:cNvPr>
          <p:cNvGrpSpPr/>
          <p:nvPr/>
        </p:nvGrpSpPr>
        <p:grpSpPr>
          <a:xfrm>
            <a:off x="1884452" y="3106435"/>
            <a:ext cx="672559" cy="758844"/>
            <a:chOff x="5960470" y="4870260"/>
            <a:chExt cx="672558" cy="75884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7D3EAA8-AB35-4FA9-9F1A-E9921D376F9A}"/>
                </a:ext>
              </a:extLst>
            </p:cNvPr>
            <p:cNvSpPr/>
            <p:nvPr/>
          </p:nvSpPr>
          <p:spPr bwMode="auto">
            <a:xfrm rot="5400000">
              <a:off x="5917327" y="4913403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7BFA4"/>
            </a:solidFill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id="{DAAFA57B-AB12-48DB-BF0A-306B4AA98926}"/>
                </a:ext>
              </a:extLst>
            </p:cNvPr>
            <p:cNvSpPr/>
            <p:nvPr/>
          </p:nvSpPr>
          <p:spPr bwMode="auto">
            <a:xfrm>
              <a:off x="6101933" y="5103487"/>
              <a:ext cx="389633" cy="292391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49" tIns="19049" rIns="19049" bIns="19049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Gill Sans" charset="0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2850293" y="2711653"/>
            <a:ext cx="8554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CAPM</a:t>
            </a:r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的</a:t>
            </a:r>
            <a:r>
              <a:rPr lang="en-US" altLang="zh-TW" sz="2400" dirty="0">
                <a:latin typeface="YouYuan" panose="02010509060101010101" pitchFamily="49" charset="-122"/>
                <a:ea typeface="YouYuan" panose="02010509060101010101" pitchFamily="49" charset="-122"/>
              </a:rPr>
              <a:t>Alpha</a:t>
            </a:r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策略為完美資本市場，因此並沒有考慮手續費與稅收的問題。加上我們發現當</a:t>
            </a:r>
            <a:r>
              <a:rPr lang="en-US" altLang="zh-TW" sz="2400" dirty="0">
                <a:latin typeface="YouYuan" panose="02010509060101010101" pitchFamily="49" charset="-122"/>
                <a:ea typeface="YouYuan" panose="02010509060101010101" pitchFamily="49" charset="-122"/>
              </a:rPr>
              <a:t>Alpha</a:t>
            </a:r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快跌破</a:t>
            </a:r>
            <a:r>
              <a:rPr lang="en-US" altLang="zh-TW" sz="2400" dirty="0">
                <a:latin typeface="YouYuan" panose="02010509060101010101" pitchFamily="49" charset="-122"/>
                <a:ea typeface="YouYuan" panose="02010509060101010101" pitchFamily="49" charset="-122"/>
              </a:rPr>
              <a:t>0</a:t>
            </a:r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時，就已經會開始產生負向損益，因此我們認為應該把</a:t>
            </a:r>
            <a:r>
              <a:rPr lang="en-US" altLang="zh-TW" sz="2400" dirty="0">
                <a:latin typeface="YouYuan" panose="02010509060101010101" pitchFamily="49" charset="-122"/>
                <a:ea typeface="YouYuan" panose="02010509060101010101" pitchFamily="49" charset="-122"/>
              </a:rPr>
              <a:t>Alpha</a:t>
            </a:r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的判斷值改成略大於</a:t>
            </a:r>
            <a:r>
              <a:rPr lang="en-US" altLang="zh-TW" sz="2400" dirty="0">
                <a:latin typeface="YouYuan" panose="02010509060101010101" pitchFamily="49" charset="-122"/>
                <a:ea typeface="YouYuan" panose="02010509060101010101" pitchFamily="49" charset="-122"/>
              </a:rPr>
              <a:t>0</a:t>
            </a:r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，而不是</a:t>
            </a:r>
            <a:r>
              <a:rPr lang="en-US" altLang="zh-TW" sz="2400" dirty="0">
                <a:latin typeface="YouYuan" panose="02010509060101010101" pitchFamily="49" charset="-122"/>
                <a:ea typeface="YouYuan" panose="02010509060101010101" pitchFamily="49" charset="-122"/>
              </a:rPr>
              <a:t>0</a:t>
            </a:r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。</a:t>
            </a:r>
          </a:p>
          <a:p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986186" y="4271223"/>
            <a:ext cx="672559" cy="758844"/>
            <a:chOff x="5960470" y="3606237"/>
            <a:chExt cx="672558" cy="75884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1816958" y="4271223"/>
            <a:ext cx="855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有些股票在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Yahoo finance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資料異常問題，因此我們直接選擇不交易。</a:t>
            </a:r>
            <a:endParaRPr lang="en-US" altLang="zh-TW" sz="2400" dirty="0" smtClean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grpSp>
        <p:nvGrpSpPr>
          <p:cNvPr id="30" name="组合 25">
            <a:extLst>
              <a:ext uri="{FF2B5EF4-FFF2-40B4-BE49-F238E27FC236}">
                <a16:creationId xmlns:a16="http://schemas.microsoft.com/office/drawing/2014/main" id="{A53AE0C0-1069-4C23-9C5D-EBDF79985708}"/>
              </a:ext>
            </a:extLst>
          </p:cNvPr>
          <p:cNvGrpSpPr/>
          <p:nvPr/>
        </p:nvGrpSpPr>
        <p:grpSpPr>
          <a:xfrm>
            <a:off x="1884453" y="5363451"/>
            <a:ext cx="672559" cy="758844"/>
            <a:chOff x="5960470" y="4870260"/>
            <a:chExt cx="672558" cy="758844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7D3EAA8-AB35-4FA9-9F1A-E9921D376F9A}"/>
                </a:ext>
              </a:extLst>
            </p:cNvPr>
            <p:cNvSpPr/>
            <p:nvPr/>
          </p:nvSpPr>
          <p:spPr bwMode="auto">
            <a:xfrm rot="5400000">
              <a:off x="5917327" y="4913403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7BFA4"/>
            </a:solidFill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" name="AutoShape 117">
              <a:extLst>
                <a:ext uri="{FF2B5EF4-FFF2-40B4-BE49-F238E27FC236}">
                  <a16:creationId xmlns:a16="http://schemas.microsoft.com/office/drawing/2014/main" id="{DAAFA57B-AB12-48DB-BF0A-306B4AA98926}"/>
                </a:ext>
              </a:extLst>
            </p:cNvPr>
            <p:cNvSpPr/>
            <p:nvPr/>
          </p:nvSpPr>
          <p:spPr bwMode="auto">
            <a:xfrm>
              <a:off x="6101933" y="5103487"/>
              <a:ext cx="389633" cy="292391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49" tIns="19049" rIns="19049" bIns="19049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Gill Sans" charset="0"/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632118" y="5359143"/>
            <a:ext cx="855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也許可以探討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Alpha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、</a:t>
            </a:r>
            <a:r>
              <a:rPr lang="el-GR" altLang="zh-TW" sz="2400" dirty="0">
                <a:ea typeface="YouYuan" panose="02010509060101010101" pitchFamily="49" charset="-122"/>
              </a:rPr>
              <a:t> </a:t>
            </a:r>
            <a:r>
              <a:rPr lang="el-GR" altLang="zh-TW" sz="2400" dirty="0" smtClean="0">
                <a:ea typeface="YouYuan" panose="02010509060101010101" pitchFamily="49" charset="-122"/>
              </a:rPr>
              <a:t>β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、</a:t>
            </a:r>
            <a:r>
              <a:rPr lang="el-GR" altLang="zh-TW" sz="2400" dirty="0">
                <a:ea typeface="YouYuan" panose="02010509060101010101" pitchFamily="49" charset="-122"/>
              </a:rPr>
              <a:t> </a:t>
            </a:r>
            <a:r>
              <a:rPr lang="el-GR" altLang="zh-TW" sz="2400" dirty="0" smtClean="0">
                <a:ea typeface="YouYuan" panose="02010509060101010101" pitchFamily="49" charset="-122"/>
              </a:rPr>
              <a:t>β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.Bull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、</a:t>
            </a:r>
            <a:r>
              <a:rPr lang="el-GR" altLang="zh-TW" sz="2400" dirty="0">
                <a:ea typeface="YouYuan" panose="02010509060101010101" pitchFamily="49" charset="-122"/>
              </a:rPr>
              <a:t> </a:t>
            </a:r>
            <a:r>
              <a:rPr lang="el-GR" altLang="zh-TW" sz="2400" dirty="0" smtClean="0">
                <a:ea typeface="YouYuan" panose="02010509060101010101" pitchFamily="49" charset="-122"/>
              </a:rPr>
              <a:t>β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.Bear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對損益的影響，甚至可以考慮將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Alpha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改為行業的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Alpha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。</a:t>
            </a:r>
            <a:endParaRPr lang="en-US" altLang="zh-TW" sz="2400" dirty="0" smtClean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9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spc="600" dirty="0">
                <a:latin typeface="幼圆" panose="02010509060101010101" pitchFamily="49" charset="-122"/>
                <a:ea typeface="幼圆" panose="02010509060101010101" pitchFamily="49" charset="-122"/>
              </a:rPr>
              <a:t>感谢您的欣赏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3308870" y="3941011"/>
            <a:ext cx="5742949" cy="1103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匯報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人：</a:t>
            </a:r>
            <a:r>
              <a:rPr lang="zh-TW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陳易辰</a:t>
            </a:r>
            <a:r>
              <a:rPr lang="zh-TW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TW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鄭宇倫</a:t>
            </a:r>
            <a:r>
              <a:rPr lang="zh-TW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TW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洪薏姍、張仁樵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672348" y="5044277"/>
            <a:ext cx="513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匯報時間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2020-01-02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1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ONE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672479" y="3250221"/>
            <a:ext cx="3246159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TW" altLang="en-US" sz="4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講師心得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0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DC0C9A0-C85F-42D0-9683-B331D4CA2B6A}"/>
              </a:ext>
            </a:extLst>
          </p:cNvPr>
          <p:cNvGrpSpPr/>
          <p:nvPr/>
        </p:nvGrpSpPr>
        <p:grpSpPr>
          <a:xfrm>
            <a:off x="907741" y="1472887"/>
            <a:ext cx="4538591" cy="3912224"/>
            <a:chOff x="907741" y="1472887"/>
            <a:chExt cx="4538591" cy="391222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C72B708-CE98-461D-B26C-5B91134B08FE}"/>
                </a:ext>
              </a:extLst>
            </p:cNvPr>
            <p:cNvSpPr/>
            <p:nvPr/>
          </p:nvSpPr>
          <p:spPr>
            <a:xfrm>
              <a:off x="1171830" y="1904562"/>
              <a:ext cx="3048875" cy="3048875"/>
            </a:xfrm>
            <a:prstGeom prst="ellipse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FB619CB-B8CC-4441-9BDD-52C6B16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41" y="1472887"/>
              <a:ext cx="4538591" cy="3912224"/>
            </a:xfrm>
            <a:prstGeom prst="rect">
              <a:avLst/>
            </a:prstGeom>
          </p:spPr>
        </p:pic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D0E7EB67-F3E9-4B1F-8CE0-778253E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0" y="2278079"/>
            <a:ext cx="1573674" cy="2533826"/>
          </a:xfrm>
        </p:spPr>
        <p:txBody>
          <a:bodyPr vert="eaVert">
            <a:noAutofit/>
          </a:bodyPr>
          <a:lstStyle/>
          <a:p>
            <a:pPr algn="ctr"/>
            <a:r>
              <a:rPr lang="zh-TW" altLang="en-US" sz="8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心得</a:t>
            </a:r>
            <a:endParaRPr lang="zh-CN" altLang="en-US" sz="80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29" name="组 1">
            <a:extLst>
              <a:ext uri="{FF2B5EF4-FFF2-40B4-BE49-F238E27FC236}">
                <a16:creationId xmlns:a16="http://schemas.microsoft.com/office/drawing/2014/main" id="{F8F4A70D-B946-42A9-B086-EBD455FE2E47}"/>
              </a:ext>
            </a:extLst>
          </p:cNvPr>
          <p:cNvGrpSpPr/>
          <p:nvPr/>
        </p:nvGrpSpPr>
        <p:grpSpPr>
          <a:xfrm>
            <a:off x="5547460" y="1630865"/>
            <a:ext cx="4422191" cy="690740"/>
            <a:chOff x="6921011" y="1620406"/>
            <a:chExt cx="4422191" cy="690740"/>
          </a:xfrm>
        </p:grpSpPr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F19C87-1CEB-4F3B-95DF-C319046C092D}"/>
                  </a:ext>
                </a:extLst>
              </p:cNvPr>
              <p:cNvSpPr/>
              <p:nvPr/>
            </p:nvSpPr>
            <p:spPr>
              <a:xfrm>
                <a:off x="6318289" y="1332174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60" y="1679372"/>
              <a:ext cx="36157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r>
                <a:rPr lang="zh-TW" altLang="en-US" dirty="0"/>
                <a:t>黃唯碩</a:t>
              </a:r>
              <a:endParaRPr lang="en-US" altLang="zh-TW" dirty="0"/>
            </a:p>
          </p:txBody>
        </p:sp>
      </p:grpSp>
      <p:grpSp>
        <p:nvGrpSpPr>
          <p:cNvPr id="35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8614" y="2673264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TW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李嘉修</a:t>
              </a:r>
              <a:endPara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547460" y="3719341"/>
            <a:ext cx="4492309" cy="690740"/>
            <a:chOff x="6921011" y="3708882"/>
            <a:chExt cx="4492309" cy="690740"/>
          </a:xfrm>
        </p:grpSpPr>
        <p:grpSp>
          <p:nvGrpSpPr>
            <p:cNvPr id="42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TW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韓承佑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49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TWO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781606" y="3203812"/>
            <a:ext cx="5050119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en-US" altLang="zh-TW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Beta </a:t>
            </a:r>
            <a:r>
              <a:rPr lang="zh-TW" altLang="en-US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與 股</a:t>
            </a:r>
            <a:r>
              <a:rPr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性</a:t>
            </a:r>
            <a:endParaRPr lang="en-US" altLang="zh-CN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4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0168" y="-2609884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7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l-GR" altLang="zh-TW" sz="3200" dirty="0">
                <a:solidFill>
                  <a:schemeClr val="tx1"/>
                </a:solidFill>
                <a:ea typeface="YouYuan" panose="02010509060101010101" pitchFamily="49" charset="-122"/>
              </a:rPr>
              <a:t>β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與股性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1407465" y="3566326"/>
            <a:ext cx="672559" cy="758844"/>
            <a:chOff x="5960470" y="3606237"/>
            <a:chExt cx="672558" cy="75884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53AE0C0-1069-4C23-9C5D-EBDF79985708}"/>
              </a:ext>
            </a:extLst>
          </p:cNvPr>
          <p:cNvGrpSpPr/>
          <p:nvPr/>
        </p:nvGrpSpPr>
        <p:grpSpPr>
          <a:xfrm>
            <a:off x="9771422" y="4502084"/>
            <a:ext cx="672559" cy="758844"/>
            <a:chOff x="5960470" y="4870260"/>
            <a:chExt cx="672558" cy="758844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7D3EAA8-AB35-4FA9-9F1A-E9921D376F9A}"/>
                </a:ext>
              </a:extLst>
            </p:cNvPr>
            <p:cNvSpPr/>
            <p:nvPr/>
          </p:nvSpPr>
          <p:spPr bwMode="auto">
            <a:xfrm rot="5400000">
              <a:off x="5917327" y="4913403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7BFA4"/>
            </a:solidFill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id="{DAAFA57B-AB12-48DB-BF0A-306B4AA98926}"/>
                </a:ext>
              </a:extLst>
            </p:cNvPr>
            <p:cNvSpPr/>
            <p:nvPr/>
          </p:nvSpPr>
          <p:spPr bwMode="auto">
            <a:xfrm>
              <a:off x="6101933" y="5103487"/>
              <a:ext cx="389633" cy="292391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49" tIns="19049" rIns="19049" bIns="19049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Gill Sans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359482" y="1463652"/>
            <a:ext cx="9333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   所謂股性，指的是股票價格在長期運行中表現出來的某些特性或規律，特指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個股收益對市場變動的敏感程度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。然而，因為</a:t>
            </a:r>
            <a:r>
              <a:rPr lang="el-GR" altLang="zh-TW" sz="2400" dirty="0" smtClean="0">
                <a:ea typeface="YouYuan" panose="02010509060101010101" pitchFamily="49" charset="-122"/>
              </a:rPr>
              <a:t>β</a:t>
            </a:r>
            <a:r>
              <a:rPr lang="zh-TW" altLang="en-US" sz="2400" dirty="0" smtClean="0">
                <a:ea typeface="YouYuan" panose="02010509060101010101" pitchFamily="49" charset="-122"/>
              </a:rPr>
              <a:t>表示的是市場每獲得</a:t>
            </a:r>
            <a:r>
              <a:rPr lang="en-US" altLang="zh-TW" sz="2400" dirty="0" smtClean="0">
                <a:ea typeface="YouYuan" panose="02010509060101010101" pitchFamily="49" charset="-122"/>
              </a:rPr>
              <a:t>1%</a:t>
            </a:r>
            <a:r>
              <a:rPr lang="zh-TW" altLang="en-US" sz="2400" dirty="0" smtClean="0">
                <a:ea typeface="YouYuan" panose="02010509060101010101" pitchFamily="49" charset="-122"/>
              </a:rPr>
              <a:t>的收益時，個股所獲收益的百分比，所以可以使用</a:t>
            </a:r>
            <a:r>
              <a:rPr lang="el-GR" altLang="zh-TW" sz="2400" dirty="0" smtClean="0">
                <a:ea typeface="YouYuan" panose="02010509060101010101" pitchFamily="49" charset="-122"/>
              </a:rPr>
              <a:t>β</a:t>
            </a:r>
            <a:r>
              <a:rPr lang="zh-TW" altLang="en-US" sz="2400" dirty="0" smtClean="0">
                <a:ea typeface="YouYuan" panose="02010509060101010101" pitchFamily="49" charset="-122"/>
              </a:rPr>
              <a:t>對個股的股性進行評估</a:t>
            </a:r>
            <a:r>
              <a:rPr lang="en-US" altLang="zh-TW" sz="2400" dirty="0" smtClean="0">
                <a:ea typeface="YouYuan" panose="02010509060101010101" pitchFamily="49" charset="-122"/>
              </a:rPr>
              <a:t>: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88308" y="3634705"/>
            <a:ext cx="697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ea typeface="YouYuan" panose="02010509060101010101" pitchFamily="49" charset="-122"/>
              </a:rPr>
              <a:t>β 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&gt;1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攻擊型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股票，個股收益波動比大盤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大</a:t>
            </a:r>
            <a:endParaRPr lang="zh-TW" altLang="en-US" sz="2400" dirty="0">
              <a:solidFill>
                <a:srgbClr val="FF0000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24445" y="4657030"/>
            <a:ext cx="666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ea typeface="YouYuan" panose="02010509060101010101" pitchFamily="49" charset="-122"/>
              </a:rPr>
              <a:t>β 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&lt;1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防禦型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股票，個股收益波動比大盤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小</a:t>
            </a:r>
            <a:endParaRPr lang="zh-TW" altLang="en-US" sz="2400" dirty="0">
              <a:solidFill>
                <a:srgbClr val="FF0000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Bull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與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Bear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24116" y="1622323"/>
            <a:ext cx="8554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   在實際選股時，我們更希望持有那些股性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活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的股票。即大盤漲時，它們能獲得更高的收益，而大盤跌時，它們跌的更少；同時我們也要避免買到那些股性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死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的股票，即大盤漲時它們不跟漲，大盤跌時它們卻跌得更多。而這種股性能透過計算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Beta.Bull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與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Beta.Bear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得知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: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grpSp>
        <p:nvGrpSpPr>
          <p:cNvPr id="59" name="组合 22">
            <a:extLst>
              <a:ext uri="{FF2B5EF4-FFF2-40B4-BE49-F238E27FC236}">
                <a16:creationId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1224116" y="3777883"/>
            <a:ext cx="672559" cy="758844"/>
            <a:chOff x="5960470" y="3606237"/>
            <a:chExt cx="672558" cy="758844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" name="Freeform 100">
              <a:extLst>
                <a:ext uri="{FF2B5EF4-FFF2-40B4-BE49-F238E27FC236}">
                  <a16:creationId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2" name="组合 25">
            <a:extLst>
              <a:ext uri="{FF2B5EF4-FFF2-40B4-BE49-F238E27FC236}">
                <a16:creationId xmlns:a16="http://schemas.microsoft.com/office/drawing/2014/main" id="{A53AE0C0-1069-4C23-9C5D-EBDF79985708}"/>
              </a:ext>
            </a:extLst>
          </p:cNvPr>
          <p:cNvGrpSpPr/>
          <p:nvPr/>
        </p:nvGrpSpPr>
        <p:grpSpPr>
          <a:xfrm>
            <a:off x="9457715" y="4858553"/>
            <a:ext cx="672559" cy="758844"/>
            <a:chOff x="5960470" y="4870260"/>
            <a:chExt cx="672558" cy="758844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7D3EAA8-AB35-4FA9-9F1A-E9921D376F9A}"/>
                </a:ext>
              </a:extLst>
            </p:cNvPr>
            <p:cNvSpPr/>
            <p:nvPr/>
          </p:nvSpPr>
          <p:spPr bwMode="auto">
            <a:xfrm rot="5400000">
              <a:off x="5917327" y="4913403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7BFA4"/>
            </a:solidFill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4" name="AutoShape 117">
              <a:extLst>
                <a:ext uri="{FF2B5EF4-FFF2-40B4-BE49-F238E27FC236}">
                  <a16:creationId xmlns:a16="http://schemas.microsoft.com/office/drawing/2014/main" id="{DAAFA57B-AB12-48DB-BF0A-306B4AA98926}"/>
                </a:ext>
              </a:extLst>
            </p:cNvPr>
            <p:cNvSpPr/>
            <p:nvPr/>
          </p:nvSpPr>
          <p:spPr bwMode="auto">
            <a:xfrm>
              <a:off x="6101933" y="5103487"/>
              <a:ext cx="389633" cy="292391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49" tIns="19049" rIns="19049" bIns="19049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Gill Sans" charset="0"/>
              </a:endParaRPr>
            </a:p>
          </p:txBody>
        </p:sp>
      </p:grpSp>
      <p:sp>
        <p:nvSpPr>
          <p:cNvPr id="65" name="文字方塊 64"/>
          <p:cNvSpPr txBox="1"/>
          <p:nvPr/>
        </p:nvSpPr>
        <p:spPr>
          <a:xfrm>
            <a:off x="2075994" y="3896970"/>
            <a:ext cx="697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Beta.Bull&gt;1 &amp;&amp; Beta.Bear&lt;1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，股性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活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的好股票</a:t>
            </a:r>
            <a:endParaRPr lang="zh-TW" altLang="en-US" sz="2400" dirty="0">
              <a:solidFill>
                <a:srgbClr val="FF0000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601440" y="5007143"/>
            <a:ext cx="697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Beta.Bull&lt;1 &amp;&amp; Beta.Bear</a:t>
            </a:r>
            <a:r>
              <a:rPr lang="en-US" altLang="zh-TW" sz="2400" dirty="0">
                <a:latin typeface="YouYuan" panose="02010509060101010101" pitchFamily="49" charset="-122"/>
                <a:ea typeface="YouYuan" panose="02010509060101010101" pitchFamily="49" charset="-122"/>
              </a:rPr>
              <a:t>&gt;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1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，股性</a:t>
            </a:r>
            <a:r>
              <a:rPr lang="zh-TW" altLang="en-US" sz="2400" dirty="0" smtClean="0">
                <a:solidFill>
                  <a:srgbClr val="FF0000"/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死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</a:t>
            </a:r>
            <a:r>
              <a:rPr lang="zh-TW" altLang="en-US" sz="2400" dirty="0">
                <a:latin typeface="YouYuan" panose="02010509060101010101" pitchFamily="49" charset="-122"/>
                <a:ea typeface="YouYuan" panose="02010509060101010101" pitchFamily="49" charset="-122"/>
              </a:rPr>
              <a:t>壞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股票</a:t>
            </a:r>
            <a:endParaRPr lang="zh-TW" altLang="en-US" sz="2400" dirty="0">
              <a:solidFill>
                <a:srgbClr val="FF0000"/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9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7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7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如何計算</a:t>
            </a:r>
            <a:r>
              <a:rPr lang="el-GR" altLang="zh-TW" sz="3200" dirty="0">
                <a:solidFill>
                  <a:schemeClr val="tx1"/>
                </a:solidFill>
                <a:ea typeface="YouYuan" panose="02010509060101010101" pitchFamily="49" charset="-122"/>
              </a:rPr>
              <a:t>β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3202" y="1260685"/>
            <a:ext cx="855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YouYuan" panose="02010509060101010101" pitchFamily="49" charset="-122"/>
                <a:ea typeface="YouYuan" panose="02010509060101010101" pitchFamily="49" charset="-122"/>
              </a:rPr>
              <a:t>PerformanceAnalytics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提供了計算三種</a:t>
            </a:r>
            <a:r>
              <a:rPr lang="el-GR" altLang="zh-TW" sz="2400" dirty="0" smtClean="0">
                <a:ea typeface="YouYuan" panose="02010509060101010101" pitchFamily="49" charset="-122"/>
              </a:rPr>
              <a:t>β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的函數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: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2" y="1944232"/>
            <a:ext cx="5249008" cy="253400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548283" y="2227006"/>
            <a:ext cx="46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Ra: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表示要計算</a:t>
            </a:r>
            <a:r>
              <a:rPr lang="el-GR" altLang="zh-TW" sz="2400" dirty="0" smtClean="0">
                <a:ea typeface="YouYuan" panose="02010509060101010101" pitchFamily="49" charset="-122"/>
              </a:rPr>
              <a:t>β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的資產的報酬率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48283" y="2980401"/>
            <a:ext cx="46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Rb: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表示市場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(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基準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)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的報酬率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48283" y="3874795"/>
            <a:ext cx="46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Rf: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表示無風險利率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13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7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0050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  <a:cs typeface="Source Han Sans CN" charset="-122"/>
              </a:rPr>
              <a:t>的分布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  <a:cs typeface="Source Han Sans CN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3202" y="1260685"/>
            <a:ext cx="855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我們使用上述三種</a:t>
            </a:r>
            <a:r>
              <a:rPr lang="el-GR" altLang="zh-TW" sz="2400" dirty="0">
                <a:ea typeface="YouYuan" panose="02010509060101010101" pitchFamily="49" charset="-122"/>
              </a:rPr>
              <a:t>β 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，以台股加權指數為基準，對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0050</a:t>
            </a:r>
            <a:r>
              <a:rPr lang="zh-TW" altLang="en-US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的成分股分別進行計算</a:t>
            </a:r>
            <a:r>
              <a:rPr lang="en-US" altLang="zh-TW" sz="2400" dirty="0" smtClean="0">
                <a:latin typeface="YouYuan" panose="02010509060101010101" pitchFamily="49" charset="-122"/>
                <a:ea typeface="YouYuan" panose="02010509060101010101" pitchFamily="49" charset="-122"/>
              </a:rPr>
              <a:t>:</a:t>
            </a:r>
            <a:endParaRPr lang="zh-TW" altLang="en-US" sz="24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55" y="2162262"/>
            <a:ext cx="7091051" cy="4213094"/>
          </a:xfrm>
          <a:prstGeom prst="rect">
            <a:avLst/>
          </a:prstGeom>
        </p:spPr>
      </p:pic>
      <p:sp>
        <p:nvSpPr>
          <p:cNvPr id="10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10939193" y="5779506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9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883</Words>
  <Application>Microsoft Office PowerPoint</Application>
  <PresentationFormat>寬螢幕</PresentationFormat>
  <Paragraphs>136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Gill Sans</vt:lpstr>
      <vt:lpstr>Source Han Sans CN</vt:lpstr>
      <vt:lpstr>幼圆</vt:lpstr>
      <vt:lpstr>幼圆</vt:lpstr>
      <vt:lpstr>新細明體</vt:lpstr>
      <vt:lpstr>Agency FB</vt:lpstr>
      <vt:lpstr>Arial</vt:lpstr>
      <vt:lpstr>Office 主题​​</vt:lpstr>
      <vt:lpstr>演算法交易期末報告</vt:lpstr>
      <vt:lpstr>目錄</vt:lpstr>
      <vt:lpstr>01</vt:lpstr>
      <vt:lpstr>心得</vt:lpstr>
      <vt:lpstr>02</vt:lpstr>
      <vt:lpstr>PowerPoint 簡報</vt:lpstr>
      <vt:lpstr>PowerPoint 簡報</vt:lpstr>
      <vt:lpstr>PowerPoint 簡報</vt:lpstr>
      <vt:lpstr>PowerPoint 簡報</vt:lpstr>
      <vt:lpstr>PowerPoint 簡報</vt:lpstr>
      <vt:lpstr>03</vt:lpstr>
      <vt:lpstr>PowerPoint 簡報</vt:lpstr>
      <vt:lpstr>PowerPoint 簡報</vt:lpstr>
      <vt:lpstr>04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感谢您的欣赏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仁樵 張</cp:lastModifiedBy>
  <cp:revision>88</cp:revision>
  <dcterms:created xsi:type="dcterms:W3CDTF">2019-09-24T01:59:55Z</dcterms:created>
  <dcterms:modified xsi:type="dcterms:W3CDTF">2020-06-10T03:17:44Z</dcterms:modified>
</cp:coreProperties>
</file>