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Override1.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301" r:id="rId6"/>
    <p:sldId id="304" r:id="rId7"/>
    <p:sldId id="305" r:id="rId8"/>
    <p:sldId id="306" r:id="rId9"/>
    <p:sldId id="307" r:id="rId10"/>
    <p:sldId id="308" r:id="rId11"/>
    <p:sldId id="302" r:id="rId12"/>
    <p:sldId id="270" r:id="rId13"/>
    <p:sldId id="303" r:id="rId14"/>
    <p:sldId id="28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42" userDrawn="1">
          <p15:clr>
            <a:srgbClr val="A4A3A4"/>
          </p15:clr>
        </p15:guide>
        <p15:guide id="4" pos="438" userDrawn="1">
          <p15:clr>
            <a:srgbClr val="A4A3A4"/>
          </p15:clr>
        </p15:guide>
        <p15:guide id="5" orient="horz" pos="346" userDrawn="1">
          <p15:clr>
            <a:srgbClr val="A4A3A4"/>
          </p15:clr>
        </p15:guide>
        <p15:guide id="6"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D5"/>
    <a:srgbClr val="F9B359"/>
    <a:srgbClr val="3F403E"/>
    <a:srgbClr val="969F98"/>
    <a:srgbClr val="F9FAFB"/>
    <a:srgbClr val="FCFCFD"/>
    <a:srgbClr val="E0DFE6"/>
    <a:srgbClr val="F4F4F4"/>
    <a:srgbClr val="F2F5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0"/>
      </p:cViewPr>
      <p:guideLst>
        <p:guide orient="horz" pos="2160"/>
        <p:guide pos="3840"/>
        <p:guide pos="7242"/>
        <p:guide pos="438"/>
        <p:guide orient="horz" pos="346"/>
        <p:guide orient="horz" pos="395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1EDF8-97C7-44E2-9310-9512274EED47}"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D5FC9-E2F2-4B4C-95BE-5F7CE2FD139E}" type="slidenum">
              <a:rPr lang="zh-CN" altLang="en-US" smtClean="0"/>
              <a:t>‹#›</a:t>
            </a:fld>
            <a:endParaRPr lang="zh-CN" altLang="en-US"/>
          </a:p>
        </p:txBody>
      </p:sp>
    </p:spTree>
    <p:extLst>
      <p:ext uri="{BB962C8B-B14F-4D97-AF65-F5344CB8AC3E}">
        <p14:creationId xmlns:p14="http://schemas.microsoft.com/office/powerpoint/2010/main" val="75553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0CE5-9BBF-4B0F-8419-84C4A33B23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040E88-1C35-4C9C-B763-30DEDBEC1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4A2F367-CB10-426F-9C24-BE0E648E1F79}"/>
              </a:ext>
            </a:extLst>
          </p:cNvPr>
          <p:cNvSpPr>
            <a:spLocks noGrp="1"/>
          </p:cNvSpPr>
          <p:nvPr>
            <p:ph type="dt" sz="half" idx="10"/>
          </p:nvPr>
        </p:nvSpPr>
        <p:spPr/>
        <p:txBody>
          <a:bodyPr/>
          <a:lstStyle/>
          <a:p>
            <a:fld id="{81C322C0-9BFC-4FDE-ADD6-88F790EB96CB}"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087FD322-4C8C-4EDC-BA44-5452C8097C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CD708-2C70-4B9D-BF42-78FB9EDB54C1}"/>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1668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6DD19-863A-4173-A7DD-343666B6AE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9E998E-C471-4CE9-8D1D-DCDBC2627F9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5666F0-615B-4046-9A44-9BE1310A59B8}"/>
              </a:ext>
            </a:extLst>
          </p:cNvPr>
          <p:cNvSpPr>
            <a:spLocks noGrp="1"/>
          </p:cNvSpPr>
          <p:nvPr>
            <p:ph type="dt" sz="half" idx="10"/>
          </p:nvPr>
        </p:nvSpPr>
        <p:spPr/>
        <p:txBody>
          <a:bodyPr/>
          <a:lstStyle/>
          <a:p>
            <a:fld id="{46087310-13BC-435D-9EE4-BC2386E16199}"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52A6DCCC-7181-46BF-978B-9D96A4458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9F146-305D-428C-B06D-627ECEE1BC28}"/>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89401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0C0A29-BA35-4D37-B38D-A1D697072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80B562-8662-40FC-B4FD-9F6B037F0DB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5698FC-2778-462B-9CB4-343D95B25CBB}"/>
              </a:ext>
            </a:extLst>
          </p:cNvPr>
          <p:cNvSpPr>
            <a:spLocks noGrp="1"/>
          </p:cNvSpPr>
          <p:nvPr>
            <p:ph type="dt" sz="half" idx="10"/>
          </p:nvPr>
        </p:nvSpPr>
        <p:spPr/>
        <p:txBody>
          <a:bodyPr/>
          <a:lstStyle/>
          <a:p>
            <a:fld id="{0B993B9A-14AC-4B22-B7B2-11F960765D20}"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6A87B416-60A7-4FED-8C85-C2372A2C9C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29907B-D747-4776-8DF9-49A75218492D}"/>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3022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01850-5E42-409C-A40B-429300FF91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D8B5B5-56C2-445D-BAF5-B4940B41DE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0369C5-ADE1-4A9E-9BB4-B7B8762B2D8A}"/>
              </a:ext>
            </a:extLst>
          </p:cNvPr>
          <p:cNvSpPr>
            <a:spLocks noGrp="1"/>
          </p:cNvSpPr>
          <p:nvPr>
            <p:ph type="dt" sz="half" idx="10"/>
          </p:nvPr>
        </p:nvSpPr>
        <p:spPr/>
        <p:txBody>
          <a:bodyPr/>
          <a:lstStyle/>
          <a:p>
            <a:fld id="{B6C8607F-81A4-49DA-BAEC-B1E7FD5E9CC4}"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26039A34-1B5E-4C64-9EBC-9D70B75E1C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50808B-1E80-4536-886A-3E7DF55A8903}"/>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72803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5171A-B79C-422D-9F6B-235E3D815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CDC11C-2739-4645-A3E2-75A592435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B4C6FA-F97B-4A4C-915C-D626051D53B2}"/>
              </a:ext>
            </a:extLst>
          </p:cNvPr>
          <p:cNvSpPr>
            <a:spLocks noGrp="1"/>
          </p:cNvSpPr>
          <p:nvPr>
            <p:ph type="dt" sz="half" idx="10"/>
          </p:nvPr>
        </p:nvSpPr>
        <p:spPr/>
        <p:txBody>
          <a:bodyPr/>
          <a:lstStyle/>
          <a:p>
            <a:fld id="{BDD5E48B-C811-458B-9631-30CEE900C1C9}"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38DE72DC-9317-435D-9AC2-84A22B64C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D245E-3865-458E-B77F-FF1509083582}"/>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71429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7087B-E063-4F30-9A75-DAA193F94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50BC0F-E395-4398-9508-3C65345EB09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357DE1C-38E8-4657-90F5-CBEA7E26B9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D935ED2-89D0-4B2C-AA8D-F2738B00FB0A}"/>
              </a:ext>
            </a:extLst>
          </p:cNvPr>
          <p:cNvSpPr>
            <a:spLocks noGrp="1"/>
          </p:cNvSpPr>
          <p:nvPr>
            <p:ph type="dt" sz="half" idx="10"/>
          </p:nvPr>
        </p:nvSpPr>
        <p:spPr/>
        <p:txBody>
          <a:bodyPr/>
          <a:lstStyle/>
          <a:p>
            <a:fld id="{335A7558-7772-4E67-95CD-A141AAFF2829}" type="datetime1">
              <a:rPr lang="zh-CN" altLang="en-US" smtClean="0"/>
              <a:t>2019/10/31</a:t>
            </a:fld>
            <a:endParaRPr lang="zh-CN" altLang="en-US"/>
          </a:p>
        </p:txBody>
      </p:sp>
      <p:sp>
        <p:nvSpPr>
          <p:cNvPr id="6" name="页脚占位符 5">
            <a:extLst>
              <a:ext uri="{FF2B5EF4-FFF2-40B4-BE49-F238E27FC236}">
                <a16:creationId xmlns:a16="http://schemas.microsoft.com/office/drawing/2014/main" id="{16E945BB-7CF4-48D2-BA1F-5ADD203829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5B513F-2021-47EF-94C8-6B39BE7AF7AD}"/>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58952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42CEF-1E81-4240-AFDE-E1D65B3F39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88AB64-8AA0-481A-91C6-91395E3B5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F12DF2-B199-4070-A5EF-1D66B1BAA29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3A0C5E-AB2F-436B-98C0-904ECC8AB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0B8CAFD-4690-4E76-BA79-7FDF2F5300A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6F39C9E-DB77-493C-B3ED-9011418175C8}"/>
              </a:ext>
            </a:extLst>
          </p:cNvPr>
          <p:cNvSpPr>
            <a:spLocks noGrp="1"/>
          </p:cNvSpPr>
          <p:nvPr>
            <p:ph type="dt" sz="half" idx="10"/>
          </p:nvPr>
        </p:nvSpPr>
        <p:spPr/>
        <p:txBody>
          <a:bodyPr/>
          <a:lstStyle/>
          <a:p>
            <a:fld id="{77DE1D91-4AA0-4515-9A17-7404FA368B7A}" type="datetime1">
              <a:rPr lang="zh-CN" altLang="en-US" smtClean="0"/>
              <a:t>2019/10/31</a:t>
            </a:fld>
            <a:endParaRPr lang="zh-CN" altLang="en-US"/>
          </a:p>
        </p:txBody>
      </p:sp>
      <p:sp>
        <p:nvSpPr>
          <p:cNvPr id="8" name="页脚占位符 7">
            <a:extLst>
              <a:ext uri="{FF2B5EF4-FFF2-40B4-BE49-F238E27FC236}">
                <a16:creationId xmlns:a16="http://schemas.microsoft.com/office/drawing/2014/main" id="{1663A30C-82BC-46DB-8F06-36D87050C8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FD7E5C-3920-40C4-A1B3-C100EBF73E2B}"/>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82991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CB88E-5BC7-4B28-A5F1-CA7165F15A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0AEBDB-B99D-49D8-8841-F295D0242826}"/>
              </a:ext>
            </a:extLst>
          </p:cNvPr>
          <p:cNvSpPr>
            <a:spLocks noGrp="1"/>
          </p:cNvSpPr>
          <p:nvPr>
            <p:ph type="dt" sz="half" idx="10"/>
          </p:nvPr>
        </p:nvSpPr>
        <p:spPr/>
        <p:txBody>
          <a:bodyPr/>
          <a:lstStyle/>
          <a:p>
            <a:fld id="{AD231DD8-9BC6-4B62-AAC2-3A3EC7A0DC6F}" type="datetime1">
              <a:rPr lang="zh-CN" altLang="en-US" smtClean="0"/>
              <a:t>2019/10/31</a:t>
            </a:fld>
            <a:endParaRPr lang="zh-CN" altLang="en-US"/>
          </a:p>
        </p:txBody>
      </p:sp>
      <p:sp>
        <p:nvSpPr>
          <p:cNvPr id="4" name="页脚占位符 3">
            <a:extLst>
              <a:ext uri="{FF2B5EF4-FFF2-40B4-BE49-F238E27FC236}">
                <a16:creationId xmlns:a16="http://schemas.microsoft.com/office/drawing/2014/main" id="{0E0E1B7D-C6A8-443E-B341-7A65324028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57A735-1833-40D3-B017-B4AC8278D7E1}"/>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132515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673B50-E800-420B-8E03-335209D7630D}"/>
              </a:ext>
            </a:extLst>
          </p:cNvPr>
          <p:cNvSpPr>
            <a:spLocks noGrp="1"/>
          </p:cNvSpPr>
          <p:nvPr>
            <p:ph type="dt" sz="half" idx="10"/>
          </p:nvPr>
        </p:nvSpPr>
        <p:spPr/>
        <p:txBody>
          <a:bodyPr/>
          <a:lstStyle/>
          <a:p>
            <a:fld id="{0E3AACF7-CBE7-406A-9C48-9B5BFBF0FB52}" type="datetime1">
              <a:rPr lang="zh-CN" altLang="en-US" smtClean="0"/>
              <a:t>2019/10/31</a:t>
            </a:fld>
            <a:endParaRPr lang="zh-CN" altLang="en-US"/>
          </a:p>
        </p:txBody>
      </p:sp>
      <p:sp>
        <p:nvSpPr>
          <p:cNvPr id="3" name="页脚占位符 2">
            <a:extLst>
              <a:ext uri="{FF2B5EF4-FFF2-40B4-BE49-F238E27FC236}">
                <a16:creationId xmlns:a16="http://schemas.microsoft.com/office/drawing/2014/main" id="{111590AA-59C8-475E-A80E-B3CBC55BB7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5D38E6-0BD1-4C30-AFE1-4A17AEAB2F6F}"/>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90765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72369-1EAC-45C0-A3A1-F5C624137B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1C33CC-1D49-48B9-AD8D-C026374D4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1496AC-4EE6-49C3-8C9B-EF5DF2FA8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833486-B6E2-4A6A-8556-C93BA0BFC9D5}"/>
              </a:ext>
            </a:extLst>
          </p:cNvPr>
          <p:cNvSpPr>
            <a:spLocks noGrp="1"/>
          </p:cNvSpPr>
          <p:nvPr>
            <p:ph type="dt" sz="half" idx="10"/>
          </p:nvPr>
        </p:nvSpPr>
        <p:spPr/>
        <p:txBody>
          <a:bodyPr/>
          <a:lstStyle/>
          <a:p>
            <a:fld id="{4F2DD09F-FDE5-4756-8F7D-65ECE10C07D8}" type="datetime1">
              <a:rPr lang="zh-CN" altLang="en-US" smtClean="0"/>
              <a:t>2019/10/31</a:t>
            </a:fld>
            <a:endParaRPr lang="zh-CN" altLang="en-US"/>
          </a:p>
        </p:txBody>
      </p:sp>
      <p:sp>
        <p:nvSpPr>
          <p:cNvPr id="6" name="页脚占位符 5">
            <a:extLst>
              <a:ext uri="{FF2B5EF4-FFF2-40B4-BE49-F238E27FC236}">
                <a16:creationId xmlns:a16="http://schemas.microsoft.com/office/drawing/2014/main" id="{0CAA03D7-D362-4D9A-A42F-E0B61F8EF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2E8C6E-626E-4B49-9AB5-8FDC322F6658}"/>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279045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37C44-793F-49FD-B6FE-3B75D7DDF6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5269EA-5160-427F-BF62-2693283B0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FCC153-328C-4C97-B267-6616D8AA2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C4898A-9FFF-4726-9172-1B83945CE173}"/>
              </a:ext>
            </a:extLst>
          </p:cNvPr>
          <p:cNvSpPr>
            <a:spLocks noGrp="1"/>
          </p:cNvSpPr>
          <p:nvPr>
            <p:ph type="dt" sz="half" idx="10"/>
          </p:nvPr>
        </p:nvSpPr>
        <p:spPr/>
        <p:txBody>
          <a:bodyPr/>
          <a:lstStyle/>
          <a:p>
            <a:fld id="{0D82E25B-466F-4984-877C-3666DA8D4B6B}" type="datetime1">
              <a:rPr lang="zh-CN" altLang="en-US" smtClean="0"/>
              <a:t>2019/10/31</a:t>
            </a:fld>
            <a:endParaRPr lang="zh-CN" altLang="en-US"/>
          </a:p>
        </p:txBody>
      </p:sp>
      <p:sp>
        <p:nvSpPr>
          <p:cNvPr id="6" name="页脚占位符 5">
            <a:extLst>
              <a:ext uri="{FF2B5EF4-FFF2-40B4-BE49-F238E27FC236}">
                <a16:creationId xmlns:a16="http://schemas.microsoft.com/office/drawing/2014/main" id="{D62ED8E6-A756-4AFF-BFCE-9AF96E483B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7512B-DEF3-4D01-B3EA-A828ABEAE69A}"/>
              </a:ext>
            </a:extLst>
          </p:cNvPr>
          <p:cNvSpPr>
            <a:spLocks noGrp="1"/>
          </p:cNvSpPr>
          <p:nvPr>
            <p:ph type="sldNum" sz="quarter" idx="12"/>
          </p:nvPr>
        </p:nvSpPr>
        <p:spPr/>
        <p:txBody>
          <a:body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8373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EA0033-35E3-4536-ACBF-6F221974B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DB2F9F-AF54-4AFA-9B8B-8EBF3585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297D46-B157-499C-AB41-0199B338F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60DD7-E18B-43FC-9662-F3591B2D2063}" type="datetime1">
              <a:rPr lang="zh-CN" altLang="en-US" smtClean="0"/>
              <a:t>2019/10/31</a:t>
            </a:fld>
            <a:endParaRPr lang="zh-CN" altLang="en-US"/>
          </a:p>
        </p:txBody>
      </p:sp>
      <p:sp>
        <p:nvSpPr>
          <p:cNvPr id="5" name="页脚占位符 4">
            <a:extLst>
              <a:ext uri="{FF2B5EF4-FFF2-40B4-BE49-F238E27FC236}">
                <a16:creationId xmlns:a16="http://schemas.microsoft.com/office/drawing/2014/main" id="{3CF54967-90A6-4AA8-B3D6-C97FC2058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A1A15C-0235-420D-8AF3-0AB3601D5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A118-6545-41D3-8C8E-CA86BFE4F9D0}" type="slidenum">
              <a:rPr lang="zh-CN" altLang="en-US" smtClean="0"/>
              <a:t>‹#›</a:t>
            </a:fld>
            <a:endParaRPr lang="zh-CN" altLang="en-US"/>
          </a:p>
        </p:txBody>
      </p:sp>
    </p:spTree>
    <p:extLst>
      <p:ext uri="{BB962C8B-B14F-4D97-AF65-F5344CB8AC3E}">
        <p14:creationId xmlns:p14="http://schemas.microsoft.com/office/powerpoint/2010/main" val="3619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a:extLst>
              <a:ext uri="{FF2B5EF4-FFF2-40B4-BE49-F238E27FC236}">
                <a16:creationId xmlns:a16="http://schemas.microsoft.com/office/drawing/2014/main" id="{75125EC2-5400-48FD-A782-71AFE781AC81}"/>
              </a:ext>
            </a:extLst>
          </p:cNvPr>
          <p:cNvSpPr/>
          <p:nvPr>
            <p:custDataLst>
              <p:tags r:id="rId1"/>
            </p:custDataLst>
          </p:nvPr>
        </p:nvSpPr>
        <p:spPr>
          <a:xfrm>
            <a:off x="0" y="3438045"/>
            <a:ext cx="12192000" cy="3428999"/>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_矩形 32">
            <a:extLst>
              <a:ext uri="{FF2B5EF4-FFF2-40B4-BE49-F238E27FC236}">
                <a16:creationId xmlns:a16="http://schemas.microsoft.com/office/drawing/2014/main" id="{7005A686-BF12-4283-95D7-82A11A7FC944}"/>
              </a:ext>
            </a:extLst>
          </p:cNvPr>
          <p:cNvSpPr/>
          <p:nvPr>
            <p:custDataLst>
              <p:tags r:id="rId2"/>
            </p:custDataLst>
          </p:nvPr>
        </p:nvSpPr>
        <p:spPr>
          <a:xfrm>
            <a:off x="1329368"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PA_矩形 27">
            <a:extLst>
              <a:ext uri="{FF2B5EF4-FFF2-40B4-BE49-F238E27FC236}">
                <a16:creationId xmlns:a16="http://schemas.microsoft.com/office/drawing/2014/main" id="{D7B0DC96-49A4-48FA-85CA-B1571C912608}"/>
              </a:ext>
            </a:extLst>
          </p:cNvPr>
          <p:cNvSpPr/>
          <p:nvPr>
            <p:custDataLst>
              <p:tags r:id="rId3"/>
            </p:custDataLst>
          </p:nvPr>
        </p:nvSpPr>
        <p:spPr>
          <a:xfrm>
            <a:off x="3114098" y="2396026"/>
            <a:ext cx="5963802" cy="1032974"/>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a:extLst>
              <a:ext uri="{FF2B5EF4-FFF2-40B4-BE49-F238E27FC236}">
                <a16:creationId xmlns:a16="http://schemas.microsoft.com/office/drawing/2014/main" id="{2B44062B-2519-4645-BDBD-25E744EC4EA5}"/>
              </a:ext>
            </a:extLst>
          </p:cNvPr>
          <p:cNvSpPr/>
          <p:nvPr>
            <p:custDataLst>
              <p:tags r:id="rId4"/>
            </p:custDataLst>
          </p:nvPr>
        </p:nvSpPr>
        <p:spPr>
          <a:xfrm flipV="1">
            <a:off x="5173113" y="4281473"/>
            <a:ext cx="2067271" cy="189544"/>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29">
            <a:extLst>
              <a:ext uri="{FF2B5EF4-FFF2-40B4-BE49-F238E27FC236}">
                <a16:creationId xmlns:a16="http://schemas.microsoft.com/office/drawing/2014/main" id="{D84E8BD8-0066-45B7-8E20-EA013944EF87}"/>
              </a:ext>
            </a:extLst>
          </p:cNvPr>
          <p:cNvSpPr txBox="1"/>
          <p:nvPr>
            <p:custDataLst>
              <p:tags r:id="rId5"/>
            </p:custDataLst>
          </p:nvPr>
        </p:nvSpPr>
        <p:spPr>
          <a:xfrm>
            <a:off x="5336831" y="4101687"/>
            <a:ext cx="1795428" cy="369332"/>
          </a:xfrm>
          <a:prstGeom prst="rect">
            <a:avLst/>
          </a:prstGeom>
          <a:noFill/>
        </p:spPr>
        <p:txBody>
          <a:bodyPr wrap="none" rtlCol="0">
            <a:spAutoFit/>
          </a:bodyPr>
          <a:lstStyle/>
          <a:p>
            <a:pPr algn="ctr"/>
            <a:r>
              <a:rPr lang="en-US" altLang="zh-CN" dirty="0">
                <a:solidFill>
                  <a:srgbClr val="3F403E"/>
                </a:solidFill>
                <a:latin typeface="+mn-ea"/>
              </a:rPr>
              <a:t>Reporter</a:t>
            </a:r>
            <a:r>
              <a:rPr lang="zh-CN" altLang="en-US" dirty="0" smtClean="0">
                <a:solidFill>
                  <a:srgbClr val="3F403E"/>
                </a:solidFill>
                <a:latin typeface="+mn-ea"/>
              </a:rPr>
              <a:t>：</a:t>
            </a:r>
            <a:r>
              <a:rPr lang="zh-TW" altLang="en-US" dirty="0" smtClean="0">
                <a:solidFill>
                  <a:srgbClr val="3F403E"/>
                </a:solidFill>
                <a:latin typeface="+mn-ea"/>
              </a:rPr>
              <a:t>陳庭</a:t>
            </a:r>
            <a:endParaRPr lang="zh-CN" altLang="en-US" dirty="0">
              <a:solidFill>
                <a:srgbClr val="3F403E"/>
              </a:solidFill>
              <a:latin typeface="+mn-ea"/>
            </a:endParaRPr>
          </a:p>
        </p:txBody>
      </p:sp>
      <p:sp>
        <p:nvSpPr>
          <p:cNvPr id="27" name="PA_文本框 26">
            <a:extLst>
              <a:ext uri="{FF2B5EF4-FFF2-40B4-BE49-F238E27FC236}">
                <a16:creationId xmlns:a16="http://schemas.microsoft.com/office/drawing/2014/main" id="{42B750DE-FFBC-4078-985A-FC71F5B5E760}"/>
              </a:ext>
            </a:extLst>
          </p:cNvPr>
          <p:cNvSpPr txBox="1"/>
          <p:nvPr>
            <p:custDataLst>
              <p:tags r:id="rId6"/>
            </p:custDataLst>
          </p:nvPr>
        </p:nvSpPr>
        <p:spPr>
          <a:xfrm>
            <a:off x="4464786" y="3115748"/>
            <a:ext cx="3262432" cy="707886"/>
          </a:xfrm>
          <a:prstGeom prst="rect">
            <a:avLst/>
          </a:prstGeom>
          <a:solidFill>
            <a:srgbClr val="FCFCFD"/>
          </a:solidFill>
        </p:spPr>
        <p:txBody>
          <a:bodyPr wrap="none" rtlCol="0">
            <a:spAutoFit/>
          </a:bodyPr>
          <a:lstStyle/>
          <a:p>
            <a:pPr algn="ctr"/>
            <a:r>
              <a:rPr lang="zh-TW" altLang="en-US" sz="4000" dirty="0" smtClean="0">
                <a:solidFill>
                  <a:srgbClr val="3F403E"/>
                </a:solidFill>
                <a:latin typeface="+mj-ea"/>
                <a:ea typeface="+mj-ea"/>
              </a:rPr>
              <a:t>管理資訊系統</a:t>
            </a:r>
            <a:endParaRPr lang="zh-CN" altLang="en-US" sz="4000" dirty="0">
              <a:solidFill>
                <a:srgbClr val="3F403E"/>
              </a:solidFill>
              <a:latin typeface="+mj-ea"/>
              <a:ea typeface="+mj-ea"/>
            </a:endParaRPr>
          </a:p>
        </p:txBody>
      </p:sp>
      <p:sp>
        <p:nvSpPr>
          <p:cNvPr id="21" name="PA_文本框 20">
            <a:extLst>
              <a:ext uri="{FF2B5EF4-FFF2-40B4-BE49-F238E27FC236}">
                <a16:creationId xmlns:a16="http://schemas.microsoft.com/office/drawing/2014/main" id="{78F4A048-D2DB-4E31-B55D-0777F6CC6038}"/>
              </a:ext>
            </a:extLst>
          </p:cNvPr>
          <p:cNvSpPr txBox="1"/>
          <p:nvPr>
            <p:custDataLst>
              <p:tags r:id="rId7"/>
            </p:custDataLst>
          </p:nvPr>
        </p:nvSpPr>
        <p:spPr>
          <a:xfrm>
            <a:off x="4310898" y="1842028"/>
            <a:ext cx="3570208" cy="1107996"/>
          </a:xfrm>
          <a:prstGeom prst="rect">
            <a:avLst/>
          </a:prstGeom>
          <a:solidFill>
            <a:srgbClr val="FCFCFD"/>
          </a:solidFill>
        </p:spPr>
        <p:txBody>
          <a:bodyPr wrap="none" rtlCol="0">
            <a:spAutoFit/>
          </a:bodyPr>
          <a:lstStyle/>
          <a:p>
            <a:pPr algn="ctr"/>
            <a:r>
              <a:rPr lang="zh-TW" altLang="en-US" sz="6600" dirty="0" smtClean="0">
                <a:solidFill>
                  <a:srgbClr val="F9B359"/>
                </a:solidFill>
                <a:latin typeface="+mj-ea"/>
                <a:ea typeface="+mj-ea"/>
              </a:rPr>
              <a:t>電閃快遞</a:t>
            </a:r>
            <a:endParaRPr lang="zh-CN" altLang="en-US" sz="6600" dirty="0">
              <a:solidFill>
                <a:srgbClr val="F9B359"/>
              </a:solidFill>
              <a:latin typeface="+mj-ea"/>
              <a:ea typeface="+mj-ea"/>
            </a:endParaRPr>
          </a:p>
        </p:txBody>
      </p:sp>
      <p:sp>
        <p:nvSpPr>
          <p:cNvPr id="32" name="PA_文本框 31">
            <a:extLst>
              <a:ext uri="{FF2B5EF4-FFF2-40B4-BE49-F238E27FC236}">
                <a16:creationId xmlns:a16="http://schemas.microsoft.com/office/drawing/2014/main" id="{3BA95F93-84A0-4324-B80B-A964F64B0EDF}"/>
              </a:ext>
            </a:extLst>
          </p:cNvPr>
          <p:cNvSpPr txBox="1"/>
          <p:nvPr>
            <p:custDataLst>
              <p:tags r:id="rId8"/>
            </p:custDataLst>
          </p:nvPr>
        </p:nvSpPr>
        <p:spPr>
          <a:xfrm>
            <a:off x="9577198" y="5134660"/>
            <a:ext cx="1202573" cy="369332"/>
          </a:xfrm>
          <a:prstGeom prst="rect">
            <a:avLst/>
          </a:prstGeom>
          <a:noFill/>
        </p:spPr>
        <p:txBody>
          <a:bodyPr wrap="none" rtlCol="0">
            <a:spAutoFit/>
          </a:bodyPr>
          <a:lstStyle/>
          <a:p>
            <a:pPr algn="ctr"/>
            <a:r>
              <a:rPr lang="en-US" altLang="zh-CN" b="1" dirty="0" smtClean="0">
                <a:latin typeface="+mn-ea"/>
              </a:rPr>
              <a:t>2019.10.31</a:t>
            </a:r>
            <a:endParaRPr lang="zh-CN" altLang="en-US" b="1" dirty="0">
              <a:latin typeface="+mn-ea"/>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1</a:t>
            </a:fld>
            <a:endParaRPr lang="zh-CN" altLang="en-US"/>
          </a:p>
        </p:txBody>
      </p:sp>
      <p:sp>
        <p:nvSpPr>
          <p:cNvPr id="11" name="PA_文本框 29">
            <a:extLst>
              <a:ext uri="{FF2B5EF4-FFF2-40B4-BE49-F238E27FC236}">
                <a16:creationId xmlns:a16="http://schemas.microsoft.com/office/drawing/2014/main" id="{D84E8BD8-0066-45B7-8E20-EA013944EF87}"/>
              </a:ext>
            </a:extLst>
          </p:cNvPr>
          <p:cNvSpPr txBox="1"/>
          <p:nvPr>
            <p:custDataLst>
              <p:tags r:id="rId9"/>
            </p:custDataLst>
          </p:nvPr>
        </p:nvSpPr>
        <p:spPr>
          <a:xfrm>
            <a:off x="1290811" y="5034062"/>
            <a:ext cx="6769097" cy="369332"/>
          </a:xfrm>
          <a:prstGeom prst="rect">
            <a:avLst/>
          </a:prstGeom>
          <a:noFill/>
        </p:spPr>
        <p:txBody>
          <a:bodyPr wrap="none" rtlCol="0">
            <a:spAutoFit/>
          </a:bodyPr>
          <a:lstStyle/>
          <a:p>
            <a:pPr algn="ctr"/>
            <a:r>
              <a:rPr lang="en-US" altLang="zh-CN" dirty="0">
                <a:solidFill>
                  <a:srgbClr val="3F403E"/>
                </a:solidFill>
                <a:latin typeface="+mn-ea"/>
              </a:rPr>
              <a:t>M</a:t>
            </a:r>
            <a:r>
              <a:rPr lang="en-US" altLang="zh-CN" dirty="0" smtClean="0">
                <a:solidFill>
                  <a:srgbClr val="3F403E"/>
                </a:solidFill>
                <a:latin typeface="+mn-ea"/>
              </a:rPr>
              <a:t>embers</a:t>
            </a:r>
            <a:r>
              <a:rPr lang="zh-CN" altLang="en-US" dirty="0" smtClean="0">
                <a:solidFill>
                  <a:srgbClr val="3F403E"/>
                </a:solidFill>
                <a:latin typeface="+mn-ea"/>
              </a:rPr>
              <a:t>：</a:t>
            </a:r>
            <a:r>
              <a:rPr lang="zh-TW" altLang="en-US" dirty="0" smtClean="0">
                <a:solidFill>
                  <a:srgbClr val="3F403E"/>
                </a:solidFill>
                <a:latin typeface="+mn-ea"/>
              </a:rPr>
              <a:t>楊佳綺</a:t>
            </a:r>
            <a:r>
              <a:rPr lang="en-US" altLang="zh-TW" dirty="0" smtClean="0">
                <a:solidFill>
                  <a:srgbClr val="3F403E"/>
                </a:solidFill>
                <a:latin typeface="+mn-ea"/>
              </a:rPr>
              <a:t>, </a:t>
            </a:r>
            <a:r>
              <a:rPr lang="zh-TW" altLang="en-US" dirty="0" smtClean="0">
                <a:solidFill>
                  <a:srgbClr val="3F403E"/>
                </a:solidFill>
                <a:latin typeface="+mn-ea"/>
              </a:rPr>
              <a:t>洪薏姍</a:t>
            </a:r>
            <a:r>
              <a:rPr lang="en-US" altLang="zh-TW" dirty="0" smtClean="0">
                <a:solidFill>
                  <a:srgbClr val="3F403E"/>
                </a:solidFill>
                <a:latin typeface="+mn-ea"/>
              </a:rPr>
              <a:t>, </a:t>
            </a:r>
            <a:r>
              <a:rPr lang="zh-TW" altLang="en-US" dirty="0" smtClean="0">
                <a:solidFill>
                  <a:srgbClr val="3F403E"/>
                </a:solidFill>
                <a:latin typeface="+mn-ea"/>
              </a:rPr>
              <a:t>李秋</a:t>
            </a:r>
            <a:r>
              <a:rPr lang="en-US" altLang="zh-TW" dirty="0" smtClean="0">
                <a:solidFill>
                  <a:srgbClr val="3F403E"/>
                </a:solidFill>
                <a:latin typeface="+mn-ea"/>
              </a:rPr>
              <a:t>, </a:t>
            </a:r>
            <a:r>
              <a:rPr lang="zh-TW" altLang="en-US" dirty="0" smtClean="0">
                <a:solidFill>
                  <a:srgbClr val="3F403E"/>
                </a:solidFill>
                <a:latin typeface="+mn-ea"/>
              </a:rPr>
              <a:t>梁博</a:t>
            </a:r>
            <a:r>
              <a:rPr lang="en-US" altLang="zh-TW" dirty="0" smtClean="0">
                <a:solidFill>
                  <a:srgbClr val="3F403E"/>
                </a:solidFill>
                <a:latin typeface="+mn-ea"/>
              </a:rPr>
              <a:t>, </a:t>
            </a:r>
            <a:r>
              <a:rPr lang="zh-TW" altLang="en-US" dirty="0" smtClean="0">
                <a:solidFill>
                  <a:srgbClr val="3F403E"/>
                </a:solidFill>
                <a:latin typeface="+mn-ea"/>
              </a:rPr>
              <a:t>鄭宇倫</a:t>
            </a:r>
            <a:r>
              <a:rPr lang="en-US" altLang="zh-TW" dirty="0" smtClean="0">
                <a:solidFill>
                  <a:srgbClr val="3F403E"/>
                </a:solidFill>
                <a:latin typeface="+mn-ea"/>
              </a:rPr>
              <a:t>, </a:t>
            </a:r>
            <a:r>
              <a:rPr lang="zh-TW" altLang="en-US" dirty="0" smtClean="0">
                <a:solidFill>
                  <a:srgbClr val="3F403E"/>
                </a:solidFill>
                <a:latin typeface="+mn-ea"/>
              </a:rPr>
              <a:t>張仁樵</a:t>
            </a:r>
            <a:r>
              <a:rPr lang="en-US" altLang="zh-TW" dirty="0" smtClean="0">
                <a:solidFill>
                  <a:srgbClr val="3F403E"/>
                </a:solidFill>
                <a:latin typeface="+mn-ea"/>
              </a:rPr>
              <a:t>, </a:t>
            </a:r>
            <a:r>
              <a:rPr lang="zh-TW" altLang="en-US" dirty="0" smtClean="0">
                <a:solidFill>
                  <a:srgbClr val="3F403E"/>
                </a:solidFill>
                <a:latin typeface="+mn-ea"/>
              </a:rPr>
              <a:t>陳易辰</a:t>
            </a:r>
            <a:endParaRPr lang="zh-CN" altLang="en-US" dirty="0">
              <a:solidFill>
                <a:srgbClr val="3F403E"/>
              </a:solidFill>
              <a:latin typeface="+mn-ea"/>
            </a:endParaRPr>
          </a:p>
        </p:txBody>
      </p:sp>
    </p:spTree>
    <p:extLst>
      <p:ext uri="{BB962C8B-B14F-4D97-AF65-F5344CB8AC3E}">
        <p14:creationId xmlns:p14="http://schemas.microsoft.com/office/powerpoint/2010/main" val="30202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6500">
        <p15:prstTrans prst="curtains"/>
      </p:transition>
    </mc:Choice>
    <mc:Fallback xmlns="">
      <p:transition spd="slow" advTm="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5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3500"/>
                            </p:stCondLst>
                            <p:childTnLst>
                              <p:par>
                                <p:cTn id="24" presetID="16" presetClass="entr" presetSubtype="37"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outVertical)">
                                      <p:cBhvr>
                                        <p:cTn id="26" dur="500"/>
                                        <p:tgtEl>
                                          <p:spTgt spid="28"/>
                                        </p:tgtEl>
                                      </p:cBhvr>
                                    </p:animEffect>
                                  </p:childTnLst>
                                </p:cTn>
                              </p:par>
                            </p:childTnLst>
                          </p:cTn>
                        </p:par>
                        <p:par>
                          <p:cTn id="27" fill="hold">
                            <p:stCondLst>
                              <p:cond delay="4000"/>
                            </p:stCondLst>
                            <p:childTnLst>
                              <p:par>
                                <p:cTn id="28" presetID="42"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anim calcmode="lin" valueType="num">
                                      <p:cBhvr>
                                        <p:cTn id="31" dur="500" fill="hold"/>
                                        <p:tgtEl>
                                          <p:spTgt spid="30"/>
                                        </p:tgtEl>
                                        <p:attrNameLst>
                                          <p:attrName>ppt_x</p:attrName>
                                        </p:attrNameLst>
                                      </p:cBhvr>
                                      <p:tavLst>
                                        <p:tav tm="0">
                                          <p:val>
                                            <p:strVal val="#ppt_x"/>
                                          </p:val>
                                        </p:tav>
                                        <p:tav tm="100000">
                                          <p:val>
                                            <p:strVal val="#ppt_x"/>
                                          </p:val>
                                        </p:tav>
                                      </p:tavLst>
                                    </p:anim>
                                    <p:anim calcmode="lin" valueType="num">
                                      <p:cBhvr>
                                        <p:cTn id="32" dur="500" fill="hold"/>
                                        <p:tgtEl>
                                          <p:spTgt spid="30"/>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16" presetClass="entr" presetSubtype="37"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outVertical)">
                                      <p:cBhvr>
                                        <p:cTn id="36" dur="500"/>
                                        <p:tgtEl>
                                          <p:spTgt spid="34"/>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5500"/>
                            </p:stCondLst>
                            <p:childTnLst>
                              <p:par>
                                <p:cTn id="42" presetID="42"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anim calcmode="lin" valueType="num">
                                      <p:cBhvr>
                                        <p:cTn id="45" dur="500" fill="hold"/>
                                        <p:tgtEl>
                                          <p:spTgt spid="11"/>
                                        </p:tgtEl>
                                        <p:attrNameLst>
                                          <p:attrName>ppt_x</p:attrName>
                                        </p:attrNameLst>
                                      </p:cBhvr>
                                      <p:tavLst>
                                        <p:tav tm="0">
                                          <p:val>
                                            <p:strVal val="#ppt_x"/>
                                          </p:val>
                                        </p:tav>
                                        <p:tav tm="100000">
                                          <p:val>
                                            <p:strVal val="#ppt_x"/>
                                          </p:val>
                                        </p:tav>
                                      </p:tavLst>
                                    </p:anim>
                                    <p:anim calcmode="lin" valueType="num">
                                      <p:cBhvr>
                                        <p:cTn id="4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28" grpId="0" animBg="1"/>
      <p:bldP spid="34" grpId="0" animBg="1"/>
      <p:bldP spid="30" grpId="0"/>
      <p:bldP spid="27" grpId="0" animBg="1"/>
      <p:bldP spid="21" grpId="0" animBg="1"/>
      <p:bldP spid="32"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3FB445-6DE4-4101-9DA0-3070CECC484C}"/>
              </a:ext>
            </a:extLst>
          </p:cNvPr>
          <p:cNvSpPr/>
          <p:nvPr/>
        </p:nvSpPr>
        <p:spPr>
          <a:xfrm>
            <a:off x="0" y="3434291"/>
            <a:ext cx="12192000" cy="3567946"/>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FE2153A-4D1F-4B5F-B843-CD1E78950360}"/>
              </a:ext>
            </a:extLst>
          </p:cNvPr>
          <p:cNvSpPr/>
          <p:nvPr/>
        </p:nvSpPr>
        <p:spPr>
          <a:xfrm>
            <a:off x="982794" y="-1436838"/>
            <a:ext cx="10226412" cy="216576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2">
            <a:extLst>
              <a:ext uri="{FF2B5EF4-FFF2-40B4-BE49-F238E27FC236}">
                <a16:creationId xmlns:a16="http://schemas.microsoft.com/office/drawing/2014/main" id="{7AA306E3-D657-4A0B-B4E8-B513F5468E0F}"/>
              </a:ext>
            </a:extLst>
          </p:cNvPr>
          <p:cNvSpPr txBox="1"/>
          <p:nvPr/>
        </p:nvSpPr>
        <p:spPr>
          <a:xfrm>
            <a:off x="3193467" y="451355"/>
            <a:ext cx="5805064" cy="646331"/>
          </a:xfrm>
          <a:prstGeom prst="rect">
            <a:avLst/>
          </a:prstGeom>
          <a:solidFill>
            <a:srgbClr val="F9FAFB"/>
          </a:solidFill>
        </p:spPr>
        <p:txBody>
          <a:bodyPr wrap="square" rtlCol="0">
            <a:spAutoFit/>
          </a:bodyPr>
          <a:lstStyle/>
          <a:p>
            <a:pPr algn="ctr"/>
            <a:r>
              <a:rPr lang="zh-TW" altLang="en-US" sz="3600" b="1" dirty="0" smtClean="0">
                <a:solidFill>
                  <a:srgbClr val="F9B359"/>
                </a:solidFill>
                <a:latin typeface="微軟正黑體" pitchFamily="34" charset="-120"/>
                <a:ea typeface="微軟正黑體" pitchFamily="34" charset="-120"/>
              </a:rPr>
              <a:t>流程制定不當</a:t>
            </a:r>
            <a:endParaRPr lang="zh-CN" altLang="en-US" sz="3600" b="1" dirty="0">
              <a:solidFill>
                <a:srgbClr val="F9B359"/>
              </a:solidFill>
              <a:latin typeface="微軟正黑體" pitchFamily="34" charset="-120"/>
              <a:ea typeface="微軟正黑體" pitchFamily="34" charset="-120"/>
            </a:endParaRPr>
          </a:p>
        </p:txBody>
      </p:sp>
      <p:sp>
        <p:nvSpPr>
          <p:cNvPr id="5" name="文本框 33">
            <a:extLst>
              <a:ext uri="{FF2B5EF4-FFF2-40B4-BE49-F238E27FC236}">
                <a16:creationId xmlns:a16="http://schemas.microsoft.com/office/drawing/2014/main" id="{0B677BAD-EE65-472A-A961-7E2CCB43FB49}"/>
              </a:ext>
            </a:extLst>
          </p:cNvPr>
          <p:cNvSpPr txBox="1"/>
          <p:nvPr/>
        </p:nvSpPr>
        <p:spPr>
          <a:xfrm>
            <a:off x="2315718" y="4966012"/>
            <a:ext cx="7560561" cy="1502976"/>
          </a:xfrm>
          <a:prstGeom prst="rect">
            <a:avLst/>
          </a:prstGeom>
          <a:noFill/>
        </p:spPr>
        <p:txBody>
          <a:bodyPr wrap="square" rtlCol="0">
            <a:spAutoFit/>
          </a:bodyPr>
          <a:lstStyle/>
          <a:p>
            <a:pPr algn="just">
              <a:lnSpc>
                <a:spcPts val="5500"/>
              </a:lnSpc>
            </a:pPr>
            <a:r>
              <a:rPr lang="zh-TW" altLang="en-US" sz="2800" b="1" dirty="0" smtClean="0">
                <a:solidFill>
                  <a:schemeClr val="bg1"/>
                </a:solidFill>
                <a:latin typeface="微軟正黑體" pitchFamily="34" charset="-120"/>
                <a:ea typeface="微軟正黑體" pitchFamily="34" charset="-120"/>
              </a:rPr>
              <a:t>不當的流程制定會為公司帶來可怕的骨牌效應，</a:t>
            </a:r>
            <a:endParaRPr lang="en-US" altLang="zh-TW" sz="2800" b="1" dirty="0" smtClean="0">
              <a:solidFill>
                <a:schemeClr val="bg1"/>
              </a:solidFill>
              <a:latin typeface="微軟正黑體" pitchFamily="34" charset="-120"/>
              <a:ea typeface="微軟正黑體" pitchFamily="34" charset="-120"/>
            </a:endParaRPr>
          </a:p>
          <a:p>
            <a:pPr algn="just">
              <a:lnSpc>
                <a:spcPts val="5500"/>
              </a:lnSpc>
            </a:pPr>
            <a:r>
              <a:rPr lang="zh-TW" altLang="en-US" sz="2800" b="1" dirty="0" smtClean="0">
                <a:solidFill>
                  <a:schemeClr val="bg1"/>
                </a:solidFill>
                <a:latin typeface="微軟正黑體" pitchFamily="34" charset="-120"/>
                <a:ea typeface="微軟正黑體" pitchFamily="34" charset="-120"/>
              </a:rPr>
              <a:t>進而導致公司面臨重大危機</a:t>
            </a:r>
            <a:r>
              <a:rPr lang="en-US" altLang="zh-TW" sz="2800" b="1" dirty="0" smtClean="0">
                <a:solidFill>
                  <a:schemeClr val="bg1"/>
                </a:solidFill>
                <a:latin typeface="微軟正黑體" pitchFamily="34" charset="-120"/>
                <a:ea typeface="微軟正黑體" pitchFamily="34" charset="-120"/>
              </a:rPr>
              <a:t>……</a:t>
            </a:r>
            <a:endParaRPr lang="en-US" altLang="zh-CN" sz="2800" b="1" dirty="0">
              <a:solidFill>
                <a:schemeClr val="bg1"/>
              </a:solidFill>
              <a:latin typeface="微軟正黑體" pitchFamily="34" charset="-120"/>
              <a:ea typeface="微軟正黑體" pitchFamily="34" charset="-120"/>
            </a:endParaRPr>
          </a:p>
        </p:txBody>
      </p:sp>
      <p:grpSp>
        <p:nvGrpSpPr>
          <p:cNvPr id="6" name="群組 5"/>
          <p:cNvGrpSpPr/>
          <p:nvPr/>
        </p:nvGrpSpPr>
        <p:grpSpPr>
          <a:xfrm>
            <a:off x="8079570" y="1826004"/>
            <a:ext cx="2558126" cy="2684914"/>
            <a:chOff x="8079570" y="1826004"/>
            <a:chExt cx="2558126" cy="2684914"/>
          </a:xfrm>
        </p:grpSpPr>
        <p:sp>
          <p:nvSpPr>
            <p:cNvPr id="7" name="矩形 6">
              <a:extLst>
                <a:ext uri="{FF2B5EF4-FFF2-40B4-BE49-F238E27FC236}">
                  <a16:creationId xmlns:a16="http://schemas.microsoft.com/office/drawing/2014/main" id="{D1F77EE4-ECE3-4CE6-9372-50F50B8FB200}"/>
                </a:ext>
              </a:extLst>
            </p:cNvPr>
            <p:cNvSpPr/>
            <p:nvPr/>
          </p:nvSpPr>
          <p:spPr>
            <a:xfrm>
              <a:off x="8079570" y="1826004"/>
              <a:ext cx="2558126" cy="2684914"/>
            </a:xfrm>
            <a:prstGeom prst="rect">
              <a:avLst/>
            </a:prstGeom>
            <a:solidFill>
              <a:srgbClr val="F9FAFB"/>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 name="直接连接符 25">
              <a:extLst>
                <a:ext uri="{FF2B5EF4-FFF2-40B4-BE49-F238E27FC236}">
                  <a16:creationId xmlns:a16="http://schemas.microsoft.com/office/drawing/2014/main" id="{106B1604-968F-4DE2-B56A-FF40752D7A81}"/>
                </a:ext>
              </a:extLst>
            </p:cNvPr>
            <p:cNvCxnSpPr>
              <a:cxnSpLocks/>
            </p:cNvCxnSpPr>
            <p:nvPr/>
          </p:nvCxnSpPr>
          <p:spPr>
            <a:xfrm flipH="1">
              <a:off x="8516678" y="3857460"/>
              <a:ext cx="1683910"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grpSp>
          <p:nvGrpSpPr>
            <p:cNvPr id="9" name="群組 8"/>
            <p:cNvGrpSpPr/>
            <p:nvPr/>
          </p:nvGrpSpPr>
          <p:grpSpPr>
            <a:xfrm>
              <a:off x="8554160" y="2024128"/>
              <a:ext cx="1608947" cy="1608947"/>
              <a:chOff x="1913254" y="1807863"/>
              <a:chExt cx="2578967" cy="2578967"/>
            </a:xfrm>
          </p:grpSpPr>
          <p:pic>
            <p:nvPicPr>
              <p:cNvPr id="10" name="Picture 2" descr="「法律icon」的圖片搜尋結果"/>
              <p:cNvPicPr>
                <a:picLocks noChangeAspect="1" noChangeArrowheads="1"/>
              </p:cNvPicPr>
              <p:nvPr/>
            </p:nvPicPr>
            <p:blipFill>
              <a:blip r:embed="rId2" cstate="print">
                <a:duotone>
                  <a:srgbClr val="F7964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195736" y="2060848"/>
                <a:ext cx="1971489" cy="1971490"/>
              </a:xfrm>
              <a:prstGeom prst="rect">
                <a:avLst/>
              </a:prstGeom>
              <a:noFill/>
              <a:extLst>
                <a:ext uri="{909E8E84-426E-40DD-AFC4-6F175D3DCCD1}">
                  <a14:hiddenFill xmlns:a14="http://schemas.microsoft.com/office/drawing/2010/main">
                    <a:solidFill>
                      <a:srgbClr val="FFFFFF"/>
                    </a:solidFill>
                  </a14:hiddenFill>
                </a:ext>
              </a:extLst>
            </p:spPr>
          </p:pic>
          <p:sp>
            <p:nvSpPr>
              <p:cNvPr id="11" name="橢圓 10"/>
              <p:cNvSpPr/>
              <p:nvPr/>
            </p:nvSpPr>
            <p:spPr>
              <a:xfrm>
                <a:off x="1913254" y="1807863"/>
                <a:ext cx="2578967" cy="2578967"/>
              </a:xfrm>
              <a:prstGeom prst="ellipse">
                <a:avLst/>
              </a:prstGeom>
              <a:noFill/>
              <a:ln w="76200" cap="flat" cmpd="sng" algn="ctr">
                <a:solidFill>
                  <a:srgbClr val="D4915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ysClr val="window" lastClr="FFFFFF"/>
                  </a:solidFill>
                  <a:effectLst/>
                  <a:uLnTx/>
                  <a:uFillTx/>
                  <a:latin typeface="Calibri"/>
                  <a:ea typeface="新細明體"/>
                  <a:cs typeface="+mn-cs"/>
                </a:endParaRPr>
              </a:p>
            </p:txBody>
          </p:sp>
        </p:grpSp>
      </p:grpSp>
      <p:sp>
        <p:nvSpPr>
          <p:cNvPr id="12" name="文本框 28">
            <a:extLst>
              <a:ext uri="{FF2B5EF4-FFF2-40B4-BE49-F238E27FC236}">
                <a16:creationId xmlns:a16="http://schemas.microsoft.com/office/drawing/2014/main" id="{DAB9FCF9-C654-4C01-9265-8D9E72CA0A80}"/>
              </a:ext>
            </a:extLst>
          </p:cNvPr>
          <p:cNvSpPr txBox="1"/>
          <p:nvPr/>
        </p:nvSpPr>
        <p:spPr>
          <a:xfrm>
            <a:off x="8496856" y="3928679"/>
            <a:ext cx="1723549" cy="400110"/>
          </a:xfrm>
          <a:prstGeom prst="rect">
            <a:avLst/>
          </a:prstGeom>
          <a:noFill/>
        </p:spPr>
        <p:txBody>
          <a:bodyPr wrap="none" rtlCol="0">
            <a:spAutoFit/>
          </a:bodyPr>
          <a:lstStyle/>
          <a:p>
            <a:pPr algn="ctr"/>
            <a:r>
              <a:rPr lang="zh-TW" altLang="en-US" sz="2000" b="1" dirty="0" smtClean="0">
                <a:solidFill>
                  <a:srgbClr val="3F403E"/>
                </a:solidFill>
                <a:latin typeface="微軟正黑體" pitchFamily="34" charset="-120"/>
                <a:ea typeface="微軟正黑體" pitchFamily="34" charset="-120"/>
              </a:rPr>
              <a:t>造成法律糾紛</a:t>
            </a:r>
            <a:endParaRPr lang="zh-CN" altLang="en-US" sz="2000" b="1" dirty="0">
              <a:solidFill>
                <a:srgbClr val="3F403E"/>
              </a:solidFill>
              <a:latin typeface="微軟正黑體" pitchFamily="34" charset="-120"/>
              <a:ea typeface="微軟正黑體" pitchFamily="34" charset="-120"/>
            </a:endParaRPr>
          </a:p>
        </p:txBody>
      </p:sp>
      <p:grpSp>
        <p:nvGrpSpPr>
          <p:cNvPr id="13" name="群組 12"/>
          <p:cNvGrpSpPr/>
          <p:nvPr/>
        </p:nvGrpSpPr>
        <p:grpSpPr>
          <a:xfrm>
            <a:off x="4845833" y="1826004"/>
            <a:ext cx="2558126" cy="2684914"/>
            <a:chOff x="4845833" y="1826004"/>
            <a:chExt cx="2558126" cy="2684914"/>
          </a:xfrm>
        </p:grpSpPr>
        <p:sp>
          <p:nvSpPr>
            <p:cNvPr id="14" name="矩形 13">
              <a:extLst>
                <a:ext uri="{FF2B5EF4-FFF2-40B4-BE49-F238E27FC236}">
                  <a16:creationId xmlns:a16="http://schemas.microsoft.com/office/drawing/2014/main" id="{D1F77EE4-ECE3-4CE6-9372-50F50B8FB200}"/>
                </a:ext>
              </a:extLst>
            </p:cNvPr>
            <p:cNvSpPr/>
            <p:nvPr/>
          </p:nvSpPr>
          <p:spPr>
            <a:xfrm>
              <a:off x="4845833" y="1826004"/>
              <a:ext cx="2558126" cy="2684914"/>
            </a:xfrm>
            <a:prstGeom prst="rect">
              <a:avLst/>
            </a:prstGeom>
            <a:solidFill>
              <a:srgbClr val="F9FAFB"/>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连接符 25">
              <a:extLst>
                <a:ext uri="{FF2B5EF4-FFF2-40B4-BE49-F238E27FC236}">
                  <a16:creationId xmlns:a16="http://schemas.microsoft.com/office/drawing/2014/main" id="{106B1604-968F-4DE2-B56A-FF40752D7A81}"/>
                </a:ext>
              </a:extLst>
            </p:cNvPr>
            <p:cNvCxnSpPr>
              <a:cxnSpLocks/>
            </p:cNvCxnSpPr>
            <p:nvPr/>
          </p:nvCxnSpPr>
          <p:spPr>
            <a:xfrm flipH="1">
              <a:off x="5282941" y="3857460"/>
              <a:ext cx="1683910"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pic>
          <p:nvPicPr>
            <p:cNvPr id="16" name="Picture 4" descr="相關圖片"/>
            <p:cNvPicPr>
              <a:picLocks noChangeAspect="1" noChangeArrowheads="1"/>
            </p:cNvPicPr>
            <p:nvPr/>
          </p:nvPicPr>
          <p:blipFill>
            <a:blip r:embed="rId3">
              <a:duotone>
                <a:srgbClr val="F7964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289991" y="1990725"/>
              <a:ext cx="1669810" cy="167575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文本框 28">
            <a:extLst>
              <a:ext uri="{FF2B5EF4-FFF2-40B4-BE49-F238E27FC236}">
                <a16:creationId xmlns:a16="http://schemas.microsoft.com/office/drawing/2014/main" id="{DAB9FCF9-C654-4C01-9265-8D9E72CA0A80}"/>
              </a:ext>
            </a:extLst>
          </p:cNvPr>
          <p:cNvSpPr txBox="1"/>
          <p:nvPr/>
        </p:nvSpPr>
        <p:spPr>
          <a:xfrm>
            <a:off x="5263123" y="3928679"/>
            <a:ext cx="1723549" cy="400110"/>
          </a:xfrm>
          <a:prstGeom prst="rect">
            <a:avLst/>
          </a:prstGeom>
          <a:noFill/>
        </p:spPr>
        <p:txBody>
          <a:bodyPr wrap="none" rtlCol="0">
            <a:spAutoFit/>
          </a:bodyPr>
          <a:lstStyle/>
          <a:p>
            <a:pPr algn="ctr"/>
            <a:r>
              <a:rPr lang="zh-TW" altLang="en-US" sz="2000" b="1" dirty="0" smtClean="0">
                <a:solidFill>
                  <a:srgbClr val="3F403E"/>
                </a:solidFill>
                <a:latin typeface="微軟正黑體" pitchFamily="34" charset="-120"/>
                <a:ea typeface="微軟正黑體" pitchFamily="34" charset="-120"/>
              </a:rPr>
              <a:t>引發客訴問題</a:t>
            </a:r>
            <a:endParaRPr lang="zh-CN" altLang="en-US" sz="2000" b="1" dirty="0">
              <a:solidFill>
                <a:srgbClr val="3F403E"/>
              </a:solidFill>
              <a:latin typeface="微軟正黑體" pitchFamily="34" charset="-120"/>
              <a:ea typeface="微軟正黑體" pitchFamily="34" charset="-120"/>
            </a:endParaRPr>
          </a:p>
        </p:txBody>
      </p:sp>
      <p:grpSp>
        <p:nvGrpSpPr>
          <p:cNvPr id="18" name="群組 17"/>
          <p:cNvGrpSpPr/>
          <p:nvPr/>
        </p:nvGrpSpPr>
        <p:grpSpPr>
          <a:xfrm>
            <a:off x="1612095" y="1826004"/>
            <a:ext cx="2558126" cy="2684914"/>
            <a:chOff x="1612095" y="1826004"/>
            <a:chExt cx="2558126" cy="2684914"/>
          </a:xfrm>
        </p:grpSpPr>
        <p:sp>
          <p:nvSpPr>
            <p:cNvPr id="19" name="矩形 18">
              <a:extLst>
                <a:ext uri="{FF2B5EF4-FFF2-40B4-BE49-F238E27FC236}">
                  <a16:creationId xmlns:a16="http://schemas.microsoft.com/office/drawing/2014/main" id="{D1F77EE4-ECE3-4CE6-9372-50F50B8FB200}"/>
                </a:ext>
              </a:extLst>
            </p:cNvPr>
            <p:cNvSpPr/>
            <p:nvPr/>
          </p:nvSpPr>
          <p:spPr>
            <a:xfrm>
              <a:off x="1612095" y="1826004"/>
              <a:ext cx="2558126" cy="2684914"/>
            </a:xfrm>
            <a:prstGeom prst="rect">
              <a:avLst/>
            </a:prstGeom>
            <a:solidFill>
              <a:srgbClr val="F9FAFB"/>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0" name="直接连接符 25">
              <a:extLst>
                <a:ext uri="{FF2B5EF4-FFF2-40B4-BE49-F238E27FC236}">
                  <a16:creationId xmlns:a16="http://schemas.microsoft.com/office/drawing/2014/main" id="{106B1604-968F-4DE2-B56A-FF40752D7A81}"/>
                </a:ext>
              </a:extLst>
            </p:cNvPr>
            <p:cNvCxnSpPr>
              <a:cxnSpLocks/>
            </p:cNvCxnSpPr>
            <p:nvPr/>
          </p:nvCxnSpPr>
          <p:spPr>
            <a:xfrm flipH="1">
              <a:off x="2049203" y="3857460"/>
              <a:ext cx="1683910"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2086685" y="2024128"/>
              <a:ext cx="1608947" cy="1613775"/>
              <a:chOff x="2086685" y="2024128"/>
              <a:chExt cx="1608947" cy="1613775"/>
            </a:xfrm>
          </p:grpSpPr>
          <p:sp>
            <p:nvSpPr>
              <p:cNvPr id="22" name="橢圓 21"/>
              <p:cNvSpPr/>
              <p:nvPr/>
            </p:nvSpPr>
            <p:spPr>
              <a:xfrm>
                <a:off x="2086685" y="2024128"/>
                <a:ext cx="1608947" cy="1608947"/>
              </a:xfrm>
              <a:prstGeom prst="ellipse">
                <a:avLst/>
              </a:prstGeom>
              <a:noFill/>
              <a:ln w="76200" cap="flat" cmpd="sng" algn="ctr">
                <a:solidFill>
                  <a:srgbClr val="D4915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ysClr val="window" lastClr="FFFFFF"/>
                  </a:solidFill>
                  <a:effectLst/>
                  <a:uLnTx/>
                  <a:uFillTx/>
                  <a:latin typeface="Calibri"/>
                  <a:ea typeface="新細明體"/>
                  <a:cs typeface="+mn-cs"/>
                </a:endParaRPr>
              </a:p>
            </p:txBody>
          </p:sp>
          <p:sp>
            <p:nvSpPr>
              <p:cNvPr id="23" name="文字方塊 22"/>
              <p:cNvSpPr txBox="1"/>
              <p:nvPr/>
            </p:nvSpPr>
            <p:spPr>
              <a:xfrm>
                <a:off x="2431740" y="2068243"/>
                <a:ext cx="918841" cy="1569660"/>
              </a:xfrm>
              <a:prstGeom prst="rect">
                <a:avLst/>
              </a:prstGeom>
              <a:noFill/>
            </p:spPr>
            <p:txBody>
              <a:bodyPr wrap="none" rtlCol="0">
                <a:spAutoFit/>
              </a:bodyPr>
              <a:lstStyle/>
              <a:p>
                <a:r>
                  <a:rPr lang="en-US" altLang="zh-TW" sz="9600" b="1" dirty="0" smtClean="0">
                    <a:solidFill>
                      <a:srgbClr val="D4915B"/>
                    </a:solidFill>
                    <a:latin typeface="微軟正黑體" pitchFamily="34" charset="-120"/>
                    <a:ea typeface="微軟正黑體" pitchFamily="34" charset="-120"/>
                  </a:rPr>
                  <a:t>$</a:t>
                </a:r>
                <a:endParaRPr lang="zh-TW" altLang="en-US" sz="9600" b="1" dirty="0">
                  <a:solidFill>
                    <a:srgbClr val="D4915B"/>
                  </a:solidFill>
                  <a:latin typeface="微軟正黑體" pitchFamily="34" charset="-120"/>
                  <a:ea typeface="微軟正黑體" pitchFamily="34" charset="-120"/>
                </a:endParaRPr>
              </a:p>
            </p:txBody>
          </p:sp>
        </p:grpSp>
      </p:grpSp>
      <p:sp>
        <p:nvSpPr>
          <p:cNvPr id="24" name="文本框 28">
            <a:extLst>
              <a:ext uri="{FF2B5EF4-FFF2-40B4-BE49-F238E27FC236}">
                <a16:creationId xmlns:a16="http://schemas.microsoft.com/office/drawing/2014/main" id="{DAB9FCF9-C654-4C01-9265-8D9E72CA0A80}"/>
              </a:ext>
            </a:extLst>
          </p:cNvPr>
          <p:cNvSpPr txBox="1"/>
          <p:nvPr/>
        </p:nvSpPr>
        <p:spPr>
          <a:xfrm>
            <a:off x="1772906" y="3928679"/>
            <a:ext cx="2236510" cy="400110"/>
          </a:xfrm>
          <a:prstGeom prst="rect">
            <a:avLst/>
          </a:prstGeom>
          <a:noFill/>
        </p:spPr>
        <p:txBody>
          <a:bodyPr wrap="none" rtlCol="0">
            <a:spAutoFit/>
          </a:bodyPr>
          <a:lstStyle/>
          <a:p>
            <a:pPr algn="ctr"/>
            <a:r>
              <a:rPr lang="zh-TW" altLang="en-US" sz="2000" b="1" dirty="0">
                <a:solidFill>
                  <a:srgbClr val="3F403E"/>
                </a:solidFill>
                <a:latin typeface="微軟正黑體" pitchFamily="34" charset="-120"/>
                <a:ea typeface="微軟正黑體" pitchFamily="34" charset="-120"/>
              </a:rPr>
              <a:t>公司財政首當其衝</a:t>
            </a:r>
            <a:endParaRPr lang="zh-CN" altLang="en-US" sz="2000" b="1" dirty="0">
              <a:solidFill>
                <a:srgbClr val="3F403E"/>
              </a:solidFill>
              <a:latin typeface="微軟正黑體" pitchFamily="34" charset="-120"/>
              <a:ea typeface="微軟正黑體" pitchFamily="34" charset="-120"/>
            </a:endParaRPr>
          </a:p>
        </p:txBody>
      </p:sp>
      <p:sp>
        <p:nvSpPr>
          <p:cNvPr id="25" name="投影片編號版面配置區 24"/>
          <p:cNvSpPr>
            <a:spLocks noGrp="1"/>
          </p:cNvSpPr>
          <p:nvPr>
            <p:ph type="sldNum" sz="quarter" idx="12"/>
          </p:nvPr>
        </p:nvSpPr>
        <p:spPr/>
        <p:txBody>
          <a:bodyPr/>
          <a:lstStyle/>
          <a:p>
            <a:fld id="{1BECA118-6545-41D3-8C8E-CA86BFE4F9D0}" type="slidenum">
              <a:rPr lang="zh-CN" altLang="en-US" smtClean="0"/>
              <a:t>10</a:t>
            </a:fld>
            <a:endParaRPr lang="zh-CN" altLang="en-US"/>
          </a:p>
        </p:txBody>
      </p:sp>
    </p:spTree>
    <p:extLst>
      <p:ext uri="{BB962C8B-B14F-4D97-AF65-F5344CB8AC3E}">
        <p14:creationId xmlns:p14="http://schemas.microsoft.com/office/powerpoint/2010/main" val="257127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childTnLst>
                          </p:cTn>
                        </p:par>
                        <p:par>
                          <p:cTn id="14" fill="hold">
                            <p:stCondLst>
                              <p:cond delay="2000"/>
                            </p:stCondLst>
                            <p:childTnLst>
                              <p:par>
                                <p:cTn id="15" presetID="2" presetClass="entr" presetSubtype="4" decel="5000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ppt_x"/>
                                          </p:val>
                                        </p:tav>
                                        <p:tav tm="100000">
                                          <p:val>
                                            <p:strVal val="#ppt_x"/>
                                          </p:val>
                                        </p:tav>
                                      </p:tavLst>
                                    </p:anim>
                                    <p:anim calcmode="lin" valueType="num">
                                      <p:cBhvr additive="base">
                                        <p:cTn id="1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12" grpId="0"/>
      <p:bldP spid="17"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4720208" y="3075056"/>
            <a:ext cx="2749471" cy="707886"/>
          </a:xfrm>
          <a:prstGeom prst="rect">
            <a:avLst/>
          </a:prstGeom>
          <a:noFill/>
        </p:spPr>
        <p:txBody>
          <a:bodyPr wrap="none" rtlCol="0">
            <a:spAutoFit/>
          </a:bodyPr>
          <a:lstStyle/>
          <a:p>
            <a:pPr algn="ctr"/>
            <a:r>
              <a:rPr lang="zh-TW" altLang="en-US" sz="4000" b="1" dirty="0" smtClean="0">
                <a:solidFill>
                  <a:srgbClr val="FCFCFD"/>
                </a:solidFill>
                <a:latin typeface="微軟正黑體" pitchFamily="34" charset="-120"/>
                <a:ea typeface="微軟正黑體" pitchFamily="34" charset="-120"/>
              </a:rPr>
              <a:t>問題與討論</a:t>
            </a:r>
            <a:endParaRPr lang="zh-CN" altLang="en-US" sz="4000" b="1" dirty="0">
              <a:solidFill>
                <a:srgbClr val="FCFCFD"/>
              </a:solidFill>
              <a:latin typeface="微軟正黑體" pitchFamily="34" charset="-120"/>
              <a:ea typeface="微軟正黑體" pitchFamily="34" charset="-120"/>
            </a:endParaRP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a:t>
            </a:r>
            <a:r>
              <a:rPr lang="en-US" altLang="zh-CN" sz="6600" dirty="0" smtClean="0">
                <a:solidFill>
                  <a:srgbClr val="F9B359"/>
                </a:solidFill>
                <a:latin typeface="+mj-ea"/>
                <a:ea typeface="+mj-ea"/>
              </a:rPr>
              <a:t>3</a:t>
            </a:r>
            <a:endParaRPr lang="zh-CN" altLang="en-US" sz="6600" dirty="0">
              <a:solidFill>
                <a:srgbClr val="F9B359"/>
              </a:solidFill>
              <a:latin typeface="+mj-ea"/>
              <a:ea typeface="+mj-ea"/>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11</a:t>
            </a:fld>
            <a:endParaRPr lang="zh-CN" altLang="en-US"/>
          </a:p>
        </p:txBody>
      </p:sp>
    </p:spTree>
    <p:extLst>
      <p:ext uri="{BB962C8B-B14F-4D97-AF65-F5344CB8AC3E}">
        <p14:creationId xmlns:p14="http://schemas.microsoft.com/office/powerpoint/2010/main" val="701921309"/>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100"/>
                            </p:stCondLst>
                            <p:childTnLst>
                              <p:par>
                                <p:cTn id="21" presetID="21"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2)">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8"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F965E53-B42B-4553-AEB9-A1A8CC619FC5}"/>
              </a:ext>
            </a:extLst>
          </p:cNvPr>
          <p:cNvSpPr/>
          <p:nvPr/>
        </p:nvSpPr>
        <p:spPr>
          <a:xfrm>
            <a:off x="317498" y="1092200"/>
            <a:ext cx="7378702" cy="54356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8244737-2B72-42F8-A7CD-A8339B6F5A2C}"/>
              </a:ext>
            </a:extLst>
          </p:cNvPr>
          <p:cNvSpPr/>
          <p:nvPr/>
        </p:nvSpPr>
        <p:spPr>
          <a:xfrm>
            <a:off x="5829300" y="0"/>
            <a:ext cx="5092700"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B49DF76-EBA8-4A59-8B55-940C6EA5A4B7}"/>
              </a:ext>
            </a:extLst>
          </p:cNvPr>
          <p:cNvSpPr/>
          <p:nvPr/>
        </p:nvSpPr>
        <p:spPr>
          <a:xfrm>
            <a:off x="695325" y="692151"/>
            <a:ext cx="10801350" cy="5437188"/>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a16="http://schemas.microsoft.com/office/drawing/2014/main" id="{B089F862-4C8A-489E-8F7A-4D3FB14471A1}"/>
              </a:ext>
            </a:extLst>
          </p:cNvPr>
          <p:cNvSpPr txBox="1"/>
          <p:nvPr/>
        </p:nvSpPr>
        <p:spPr>
          <a:xfrm>
            <a:off x="1094508" y="2206869"/>
            <a:ext cx="9712037" cy="3693319"/>
          </a:xfrm>
          <a:prstGeom prst="rect">
            <a:avLst/>
          </a:prstGeom>
          <a:noFill/>
        </p:spPr>
        <p:txBody>
          <a:bodyPr wrap="square" rtlCol="0">
            <a:spAutoFit/>
          </a:bodyPr>
          <a:lstStyle/>
          <a:p>
            <a:pPr marL="342900" indent="-342900">
              <a:buFont typeface="+mj-lt"/>
              <a:buAutoNum type="arabicPeriod"/>
            </a:pPr>
            <a:r>
              <a:rPr lang="zh-TW" altLang="zh-TW" sz="2000" dirty="0" smtClean="0">
                <a:latin typeface="微軟正黑體" panose="020B0604030504040204" pitchFamily="34" charset="-120"/>
                <a:ea typeface="微軟正黑體" panose="020B0604030504040204" pitchFamily="34" charset="-120"/>
              </a:rPr>
              <a:t>個案</a:t>
            </a:r>
            <a:r>
              <a:rPr lang="zh-TW" altLang="zh-TW" sz="2000" dirty="0">
                <a:latin typeface="微軟正黑體" panose="020B0604030504040204" pitchFamily="34" charset="-120"/>
                <a:ea typeface="微軟正黑體" panose="020B0604030504040204" pitchFamily="34" charset="-120"/>
              </a:rPr>
              <a:t>因流程瑕疵導致哪些隱憂，或引起什麼</a:t>
            </a:r>
            <a:r>
              <a:rPr lang="zh-TW" altLang="zh-TW" sz="2000" dirty="0" smtClean="0">
                <a:latin typeface="微軟正黑體" panose="020B0604030504040204" pitchFamily="34" charset="-120"/>
                <a:ea typeface="微軟正黑體" panose="020B0604030504040204" pitchFamily="34" charset="-120"/>
              </a:rPr>
              <a:t>問題</a:t>
            </a:r>
            <a:r>
              <a:rPr lang="zh-TW" altLang="en-US" sz="2000" dirty="0" smtClean="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zh-TW" sz="2000" dirty="0">
                <a:latin typeface="微軟正黑體" panose="020B0604030504040204" pitchFamily="34" charset="-120"/>
                <a:ea typeface="微軟正黑體" panose="020B0604030504040204" pitchFamily="34" charset="-120"/>
              </a:rPr>
              <a:t>你認為是電閃快遞與麗麗鞋業誰的責任較大？</a:t>
            </a:r>
            <a:r>
              <a:rPr lang="zh-TW" altLang="zh-TW" sz="2000" dirty="0" smtClean="0">
                <a:latin typeface="微軟正黑體" panose="020B0604030504040204" pitchFamily="34" charset="-120"/>
                <a:ea typeface="微軟正黑體" panose="020B0604030504040204" pitchFamily="34" charset="-120"/>
              </a:rPr>
              <a:t>為什麼</a:t>
            </a:r>
            <a:r>
              <a:rPr lang="zh-TW" altLang="en-US" sz="2000" dirty="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zh-TW" sz="2000" dirty="0">
                <a:latin typeface="微軟正黑體" panose="020B0604030504040204" pitchFamily="34" charset="-120"/>
                <a:ea typeface="微軟正黑體" panose="020B0604030504040204" pitchFamily="34" charset="-120"/>
              </a:rPr>
              <a:t>你認為電閃快遞有什麼哪些地方需要</a:t>
            </a:r>
            <a:r>
              <a:rPr lang="zh-TW" altLang="zh-TW" sz="2000" dirty="0" smtClean="0">
                <a:latin typeface="微軟正黑體" panose="020B0604030504040204" pitchFamily="34" charset="-120"/>
                <a:ea typeface="微軟正黑體" panose="020B0604030504040204" pitchFamily="34" charset="-120"/>
              </a:rPr>
              <a:t>改進</a:t>
            </a:r>
            <a:r>
              <a:rPr lang="zh-TW" altLang="en-US" sz="2000" dirty="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zh-TW" sz="2000" dirty="0">
                <a:latin typeface="微軟正黑體" panose="020B0604030504040204" pitchFamily="34" charset="-120"/>
                <a:ea typeface="微軟正黑體" panose="020B0604030504040204" pitchFamily="34" charset="-120"/>
              </a:rPr>
              <a:t>你覺得麗麗鞋業要不要支付這一筆數額龐大的快遞費用</a:t>
            </a:r>
            <a:r>
              <a:rPr lang="en-US" altLang="zh-TW" sz="2000" dirty="0">
                <a:latin typeface="微軟正黑體" panose="020B0604030504040204" pitchFamily="34" charset="-120"/>
                <a:ea typeface="微軟正黑體" panose="020B0604030504040204" pitchFamily="34" charset="-120"/>
              </a:rPr>
              <a:t>?</a:t>
            </a:r>
            <a:r>
              <a:rPr lang="zh-TW" altLang="zh-TW" sz="2000" dirty="0" smtClean="0">
                <a:latin typeface="微軟正黑體" panose="020B0604030504040204" pitchFamily="34" charset="-120"/>
                <a:ea typeface="微軟正黑體" panose="020B0604030504040204" pitchFamily="34" charset="-120"/>
              </a:rPr>
              <a:t>為什麼</a:t>
            </a:r>
            <a:r>
              <a:rPr lang="zh-TW" altLang="en-US" sz="2000" dirty="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zh-TW" sz="2000" dirty="0">
                <a:latin typeface="微軟正黑體" panose="020B0604030504040204" pitchFamily="34" charset="-120"/>
                <a:ea typeface="微軟正黑體" panose="020B0604030504040204" pitchFamily="34" charset="-120"/>
              </a:rPr>
              <a:t>如果你是電閃快遞你會怎麼解決這件</a:t>
            </a:r>
            <a:r>
              <a:rPr lang="zh-TW" altLang="zh-TW" sz="2000" dirty="0" smtClean="0">
                <a:latin typeface="微軟正黑體" panose="020B0604030504040204" pitchFamily="34" charset="-120"/>
                <a:ea typeface="微軟正黑體" panose="020B0604030504040204" pitchFamily="34" charset="-120"/>
              </a:rPr>
              <a:t>事</a:t>
            </a:r>
            <a:r>
              <a:rPr lang="zh-TW" altLang="en-US" sz="2000" dirty="0" smtClean="0">
                <a:latin typeface="微軟正黑體" panose="020B0604030504040204" pitchFamily="34" charset="-120"/>
                <a:ea typeface="微軟正黑體" panose="020B0604030504040204" pitchFamily="34" charset="-120"/>
              </a:rPr>
              <a:t>？</a:t>
            </a:r>
            <a:endParaRPr lang="zh-TW" altLang="zh-TW" sz="2000" dirty="0">
              <a:latin typeface="微軟正黑體" panose="020B0604030504040204" pitchFamily="34" charset="-120"/>
              <a:ea typeface="微軟正黑體" panose="020B0604030504040204" pitchFamily="34" charset="-120"/>
            </a:endParaRPr>
          </a:p>
          <a:p>
            <a:endParaRPr lang="zh-TW" altLang="zh-TW" dirty="0"/>
          </a:p>
          <a:p>
            <a:endParaRPr lang="en-US" altLang="zh-TW" dirty="0"/>
          </a:p>
          <a:p>
            <a:endParaRPr lang="zh-TW" altLang="zh-TW" dirty="0"/>
          </a:p>
        </p:txBody>
      </p:sp>
      <p:sp>
        <p:nvSpPr>
          <p:cNvPr id="9" name="文本框 10">
            <a:extLst>
              <a:ext uri="{FF2B5EF4-FFF2-40B4-BE49-F238E27FC236}">
                <a16:creationId xmlns:a16="http://schemas.microsoft.com/office/drawing/2014/main" id="{5F2B14FF-8427-4C57-A0AB-73846771093A}"/>
              </a:ext>
            </a:extLst>
          </p:cNvPr>
          <p:cNvSpPr txBox="1"/>
          <p:nvPr/>
        </p:nvSpPr>
        <p:spPr>
          <a:xfrm>
            <a:off x="1094508" y="1160489"/>
            <a:ext cx="2492990" cy="646331"/>
          </a:xfrm>
          <a:prstGeom prst="rect">
            <a:avLst/>
          </a:prstGeom>
          <a:noFill/>
        </p:spPr>
        <p:txBody>
          <a:bodyPr wrap="none" rtlCol="0">
            <a:spAutoFit/>
          </a:bodyPr>
          <a:lstStyle/>
          <a:p>
            <a:r>
              <a:rPr lang="zh-TW" altLang="en-US" sz="3600" b="1" dirty="0" smtClean="0">
                <a:solidFill>
                  <a:srgbClr val="F9B359"/>
                </a:solidFill>
                <a:latin typeface="+mj-ea"/>
                <a:ea typeface="+mj-ea"/>
              </a:rPr>
              <a:t>問題與討論</a:t>
            </a:r>
            <a:endParaRPr lang="zh-CN" altLang="en-US" sz="3600" b="1" dirty="0">
              <a:solidFill>
                <a:srgbClr val="F9B359"/>
              </a:solidFill>
              <a:latin typeface="+mj-ea"/>
              <a:ea typeface="+mj-ea"/>
            </a:endParaRPr>
          </a:p>
        </p:txBody>
      </p:sp>
      <p:sp>
        <p:nvSpPr>
          <p:cNvPr id="6" name="投影片編號版面配置區 5"/>
          <p:cNvSpPr>
            <a:spLocks noGrp="1"/>
          </p:cNvSpPr>
          <p:nvPr>
            <p:ph type="sldNum" sz="quarter" idx="12"/>
          </p:nvPr>
        </p:nvSpPr>
        <p:spPr/>
        <p:txBody>
          <a:bodyPr/>
          <a:lstStyle/>
          <a:p>
            <a:fld id="{1BECA118-6545-41D3-8C8E-CA86BFE4F9D0}" type="slidenum">
              <a:rPr lang="zh-CN" altLang="en-US" smtClean="0"/>
              <a:t>12</a:t>
            </a:fld>
            <a:endParaRPr lang="zh-CN" altLang="en-US"/>
          </a:p>
        </p:txBody>
      </p:sp>
    </p:spTree>
    <p:extLst>
      <p:ext uri="{BB962C8B-B14F-4D97-AF65-F5344CB8AC3E}">
        <p14:creationId xmlns:p14="http://schemas.microsoft.com/office/powerpoint/2010/main" val="3616950047"/>
      </p:ext>
    </p:extLst>
  </p:cSld>
  <p:clrMapOvr>
    <a:masterClrMapping/>
  </p:clrMapOvr>
  <p:transition spd="slow" advTm="5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1000"/>
                                        <p:tgtEl>
                                          <p:spTgt spid="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 grpId="0" animBg="1"/>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CC05087-E4A6-48E6-B56B-F86165A09EF2}"/>
              </a:ext>
            </a:extLst>
          </p:cNvPr>
          <p:cNvSpPr/>
          <p:nvPr/>
        </p:nvSpPr>
        <p:spPr>
          <a:xfrm>
            <a:off x="8488217" y="-1"/>
            <a:ext cx="2955637"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CC05087-E4A6-48E6-B56B-F86165A09EF2}"/>
              </a:ext>
            </a:extLst>
          </p:cNvPr>
          <p:cNvSpPr/>
          <p:nvPr/>
        </p:nvSpPr>
        <p:spPr>
          <a:xfrm>
            <a:off x="748144" y="16525"/>
            <a:ext cx="2955637"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53987349-55BF-46FB-8E1A-FFB23233A5AE}"/>
              </a:ext>
            </a:extLst>
          </p:cNvPr>
          <p:cNvSpPr/>
          <p:nvPr/>
        </p:nvSpPr>
        <p:spPr>
          <a:xfrm>
            <a:off x="1277957" y="1094342"/>
            <a:ext cx="9636084" cy="470236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a:extLst>
              <a:ext uri="{FF2B5EF4-FFF2-40B4-BE49-F238E27FC236}">
                <a16:creationId xmlns:a16="http://schemas.microsoft.com/office/drawing/2014/main" id="{02B39C57-17A5-4D83-BDB7-6FD2E59B75B7}"/>
              </a:ext>
            </a:extLst>
          </p:cNvPr>
          <p:cNvSpPr/>
          <p:nvPr/>
        </p:nvSpPr>
        <p:spPr>
          <a:xfrm>
            <a:off x="2759782" y="2421847"/>
            <a:ext cx="6901455" cy="2014306"/>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5">
            <a:extLst>
              <a:ext uri="{FF2B5EF4-FFF2-40B4-BE49-F238E27FC236}">
                <a16:creationId xmlns:a16="http://schemas.microsoft.com/office/drawing/2014/main" id="{5E0B33C0-757D-43D3-BF40-E07B47E671CE}"/>
              </a:ext>
            </a:extLst>
          </p:cNvPr>
          <p:cNvSpPr txBox="1"/>
          <p:nvPr/>
        </p:nvSpPr>
        <p:spPr>
          <a:xfrm>
            <a:off x="4487733" y="2921168"/>
            <a:ext cx="3445552" cy="1015663"/>
          </a:xfrm>
          <a:prstGeom prst="rect">
            <a:avLst/>
          </a:prstGeom>
          <a:noFill/>
        </p:spPr>
        <p:txBody>
          <a:bodyPr wrap="square" rtlCol="0">
            <a:spAutoFit/>
          </a:bodyPr>
          <a:lstStyle/>
          <a:p>
            <a:pPr algn="ctr"/>
            <a:r>
              <a:rPr lang="en-US" altLang="zh-CN" sz="6000" b="1" dirty="0" smtClean="0">
                <a:solidFill>
                  <a:srgbClr val="3F403E"/>
                </a:solidFill>
                <a:latin typeface="+mj-ea"/>
                <a:ea typeface="+mj-ea"/>
              </a:rPr>
              <a:t>Q&amp;A</a:t>
            </a:r>
            <a:endParaRPr lang="zh-CN" altLang="en-US" sz="6000" b="1" dirty="0">
              <a:solidFill>
                <a:srgbClr val="3F403E"/>
              </a:solidFill>
              <a:latin typeface="+mj-ea"/>
              <a:ea typeface="+mj-ea"/>
            </a:endParaRPr>
          </a:p>
        </p:txBody>
      </p:sp>
      <p:sp>
        <p:nvSpPr>
          <p:cNvPr id="8" name="投影片編號版面配置區 7"/>
          <p:cNvSpPr>
            <a:spLocks noGrp="1"/>
          </p:cNvSpPr>
          <p:nvPr>
            <p:ph type="sldNum" sz="quarter" idx="12"/>
          </p:nvPr>
        </p:nvSpPr>
        <p:spPr/>
        <p:txBody>
          <a:bodyPr/>
          <a:lstStyle/>
          <a:p>
            <a:fld id="{1BECA118-6545-41D3-8C8E-CA86BFE4F9D0}" type="slidenum">
              <a:rPr lang="zh-CN" altLang="en-US" smtClean="0"/>
              <a:t>13</a:t>
            </a:fld>
            <a:endParaRPr lang="zh-CN" altLang="en-US"/>
          </a:p>
        </p:txBody>
      </p:sp>
    </p:spTree>
    <p:extLst>
      <p:ext uri="{BB962C8B-B14F-4D97-AF65-F5344CB8AC3E}">
        <p14:creationId xmlns:p14="http://schemas.microsoft.com/office/powerpoint/2010/main" val="29558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500"/>
                            </p:stCondLst>
                            <p:childTnLst>
                              <p:par>
                                <p:cTn id="19" presetID="2" presetClass="entr" presetSubtype="1" decel="50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1" decel="5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1000" fill="hold"/>
                                        <p:tgtEl>
                                          <p:spTgt spid="7"/>
                                        </p:tgtEl>
                                        <p:attrNameLst>
                                          <p:attrName>ppt_x</p:attrName>
                                        </p:attrNameLst>
                                      </p:cBhvr>
                                      <p:tavLst>
                                        <p:tav tm="0">
                                          <p:val>
                                            <p:strVal val="#ppt_x"/>
                                          </p:val>
                                        </p:tav>
                                        <p:tav tm="100000">
                                          <p:val>
                                            <p:strVal val="#ppt_x"/>
                                          </p:val>
                                        </p:tav>
                                      </p:tavLst>
                                    </p:anim>
                                    <p:anim calcmode="lin" valueType="num">
                                      <p:cBhvr additive="base">
                                        <p:cTn id="27"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 grpId="0" animBg="1"/>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a:extLst>
              <a:ext uri="{FF2B5EF4-FFF2-40B4-BE49-F238E27FC236}">
                <a16:creationId xmlns:a16="http://schemas.microsoft.com/office/drawing/2014/main" id="{75125EC2-5400-48FD-A782-71AFE781AC81}"/>
              </a:ext>
            </a:extLst>
          </p:cNvPr>
          <p:cNvSpPr/>
          <p:nvPr>
            <p:custDataLst>
              <p:tags r:id="rId1"/>
            </p:custDataLst>
          </p:nvPr>
        </p:nvSpPr>
        <p:spPr>
          <a:xfrm>
            <a:off x="0" y="3438045"/>
            <a:ext cx="12192000" cy="3428999"/>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a:extLst>
              <a:ext uri="{FF2B5EF4-FFF2-40B4-BE49-F238E27FC236}">
                <a16:creationId xmlns:a16="http://schemas.microsoft.com/office/drawing/2014/main" id="{F8E56A48-6523-4976-AF48-9341325D23DE}"/>
              </a:ext>
            </a:extLst>
          </p:cNvPr>
          <p:cNvSpPr txBox="1"/>
          <p:nvPr>
            <p:custDataLst>
              <p:tags r:id="rId2"/>
            </p:custDataLst>
          </p:nvPr>
        </p:nvSpPr>
        <p:spPr>
          <a:xfrm>
            <a:off x="-241633" y="-51764"/>
            <a:ext cx="12675266" cy="3770263"/>
          </a:xfrm>
          <a:prstGeom prst="rect">
            <a:avLst/>
          </a:prstGeom>
          <a:noFill/>
        </p:spPr>
        <p:txBody>
          <a:bodyPr wrap="none" rtlCol="0">
            <a:spAutoFit/>
          </a:bodyPr>
          <a:lstStyle/>
          <a:p>
            <a:pPr algn="ctr"/>
            <a:r>
              <a:rPr lang="en-US" altLang="zh-CN" sz="23900" dirty="0" smtClean="0">
                <a:solidFill>
                  <a:srgbClr val="F9B359">
                    <a:alpha val="30000"/>
                  </a:srgbClr>
                </a:solidFill>
                <a:latin typeface="+mj-ea"/>
                <a:ea typeface="+mj-ea"/>
              </a:rPr>
              <a:t>THANKS</a:t>
            </a:r>
            <a:endParaRPr lang="zh-CN" altLang="en-US" sz="23900" dirty="0">
              <a:solidFill>
                <a:srgbClr val="F9B359">
                  <a:alpha val="30000"/>
                </a:srgbClr>
              </a:solidFill>
              <a:latin typeface="+mj-ea"/>
              <a:ea typeface="+mj-ea"/>
            </a:endParaRPr>
          </a:p>
        </p:txBody>
      </p:sp>
      <p:sp>
        <p:nvSpPr>
          <p:cNvPr id="33" name="PA_矩形 32">
            <a:extLst>
              <a:ext uri="{FF2B5EF4-FFF2-40B4-BE49-F238E27FC236}">
                <a16:creationId xmlns:a16="http://schemas.microsoft.com/office/drawing/2014/main" id="{7005A686-BF12-4283-95D7-82A11A7FC944}"/>
              </a:ext>
            </a:extLst>
          </p:cNvPr>
          <p:cNvSpPr/>
          <p:nvPr>
            <p:custDataLst>
              <p:tags r:id="rId3"/>
            </p:custDataLst>
          </p:nvPr>
        </p:nvSpPr>
        <p:spPr>
          <a:xfrm>
            <a:off x="1329368"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PA_矩形 27">
            <a:extLst>
              <a:ext uri="{FF2B5EF4-FFF2-40B4-BE49-F238E27FC236}">
                <a16:creationId xmlns:a16="http://schemas.microsoft.com/office/drawing/2014/main" id="{D7B0DC96-49A4-48FA-85CA-B1571C912608}"/>
              </a:ext>
            </a:extLst>
          </p:cNvPr>
          <p:cNvSpPr/>
          <p:nvPr>
            <p:custDataLst>
              <p:tags r:id="rId4"/>
            </p:custDataLst>
          </p:nvPr>
        </p:nvSpPr>
        <p:spPr>
          <a:xfrm>
            <a:off x="2351313" y="2153796"/>
            <a:ext cx="7489374" cy="2280495"/>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a:extLst>
              <a:ext uri="{FF2B5EF4-FFF2-40B4-BE49-F238E27FC236}">
                <a16:creationId xmlns:a16="http://schemas.microsoft.com/office/drawing/2014/main" id="{2B44062B-2519-4645-BDBD-25E744EC4EA5}"/>
              </a:ext>
            </a:extLst>
          </p:cNvPr>
          <p:cNvSpPr/>
          <p:nvPr>
            <p:custDataLst>
              <p:tags r:id="rId5"/>
            </p:custDataLst>
          </p:nvPr>
        </p:nvSpPr>
        <p:spPr>
          <a:xfrm flipV="1">
            <a:off x="5034568" y="4973403"/>
            <a:ext cx="2067271" cy="189544"/>
          </a:xfrm>
          <a:prstGeom prst="rect">
            <a:avLst/>
          </a:prstGeom>
          <a:solidFill>
            <a:srgbClr val="F9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文本框 20">
            <a:extLst>
              <a:ext uri="{FF2B5EF4-FFF2-40B4-BE49-F238E27FC236}">
                <a16:creationId xmlns:a16="http://schemas.microsoft.com/office/drawing/2014/main" id="{78F4A048-D2DB-4E31-B55D-0777F6CC6038}"/>
              </a:ext>
            </a:extLst>
          </p:cNvPr>
          <p:cNvSpPr txBox="1"/>
          <p:nvPr>
            <p:custDataLst>
              <p:tags r:id="rId6"/>
            </p:custDataLst>
          </p:nvPr>
        </p:nvSpPr>
        <p:spPr>
          <a:xfrm>
            <a:off x="3495768" y="2509213"/>
            <a:ext cx="5200463" cy="1569660"/>
          </a:xfrm>
          <a:prstGeom prst="rect">
            <a:avLst/>
          </a:prstGeom>
          <a:solidFill>
            <a:srgbClr val="FCFCFD"/>
          </a:solidFill>
        </p:spPr>
        <p:txBody>
          <a:bodyPr wrap="none" rtlCol="0">
            <a:spAutoFit/>
          </a:bodyPr>
          <a:lstStyle/>
          <a:p>
            <a:pPr algn="ctr"/>
            <a:r>
              <a:rPr lang="en-US" altLang="zh-CN" sz="9600" dirty="0" smtClean="0">
                <a:solidFill>
                  <a:srgbClr val="F9B359"/>
                </a:solidFill>
                <a:latin typeface="+mj-ea"/>
                <a:ea typeface="+mj-ea"/>
              </a:rPr>
              <a:t>THANKS</a:t>
            </a:r>
            <a:endParaRPr lang="zh-CN" altLang="en-US" sz="9600" dirty="0">
              <a:solidFill>
                <a:srgbClr val="F9B359"/>
              </a:solidFill>
              <a:latin typeface="+mj-ea"/>
              <a:ea typeface="+mj-ea"/>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14</a:t>
            </a:fld>
            <a:endParaRPr lang="zh-CN" altLang="en-US"/>
          </a:p>
        </p:txBody>
      </p:sp>
    </p:spTree>
    <p:extLst>
      <p:ext uri="{BB962C8B-B14F-4D97-AF65-F5344CB8AC3E}">
        <p14:creationId xmlns:p14="http://schemas.microsoft.com/office/powerpoint/2010/main" val="1881123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2" presetClass="entr" presetSubtype="4" decel="5000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1000" fill="hold"/>
                                        <p:tgtEl>
                                          <p:spTgt spid="29"/>
                                        </p:tgtEl>
                                        <p:attrNameLst>
                                          <p:attrName>ppt_x</p:attrName>
                                        </p:attrNameLst>
                                      </p:cBhvr>
                                      <p:tavLst>
                                        <p:tav tm="0">
                                          <p:val>
                                            <p:strVal val="#ppt_x"/>
                                          </p:val>
                                        </p:tav>
                                        <p:tav tm="100000">
                                          <p:val>
                                            <p:strVal val="#ppt_x"/>
                                          </p:val>
                                        </p:tav>
                                      </p:tavLst>
                                    </p:anim>
                                    <p:anim calcmode="lin" valueType="num">
                                      <p:cBhvr additive="base">
                                        <p:cTn id="11" dur="1000" fill="hold"/>
                                        <p:tgtEl>
                                          <p:spTgt spid="29"/>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anim calcmode="lin" valueType="num">
                                      <p:cBhvr>
                                        <p:cTn id="21" dur="1000" fill="hold"/>
                                        <p:tgtEl>
                                          <p:spTgt spid="28"/>
                                        </p:tgtEl>
                                        <p:attrNameLst>
                                          <p:attrName>ppt_x</p:attrName>
                                        </p:attrNameLst>
                                      </p:cBhvr>
                                      <p:tavLst>
                                        <p:tav tm="0">
                                          <p:val>
                                            <p:strVal val="#ppt_x"/>
                                          </p:val>
                                        </p:tav>
                                        <p:tav tm="100000">
                                          <p:val>
                                            <p:strVal val="#ppt_x"/>
                                          </p:val>
                                        </p:tav>
                                      </p:tavLst>
                                    </p:anim>
                                    <p:anim calcmode="lin" valueType="num">
                                      <p:cBhvr>
                                        <p:cTn id="22" dur="1000" fill="hold"/>
                                        <p:tgtEl>
                                          <p:spTgt spid="2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00"/>
                                        <p:tgtEl>
                                          <p:spTgt spid="34"/>
                                        </p:tgtEl>
                                      </p:cBhvr>
                                    </p:animEffect>
                                    <p:anim calcmode="lin" valueType="num">
                                      <p:cBhvr>
                                        <p:cTn id="26" dur="1000" fill="hold"/>
                                        <p:tgtEl>
                                          <p:spTgt spid="34"/>
                                        </p:tgtEl>
                                        <p:attrNameLst>
                                          <p:attrName>ppt_x</p:attrName>
                                        </p:attrNameLst>
                                      </p:cBhvr>
                                      <p:tavLst>
                                        <p:tav tm="0">
                                          <p:val>
                                            <p:strVal val="#ppt_x"/>
                                          </p:val>
                                        </p:tav>
                                        <p:tav tm="100000">
                                          <p:val>
                                            <p:strVal val="#ppt_x"/>
                                          </p:val>
                                        </p:tav>
                                      </p:tavLst>
                                    </p:anim>
                                    <p:anim calcmode="lin" valueType="num">
                                      <p:cBhvr>
                                        <p:cTn id="27" dur="1000" fill="hold"/>
                                        <p:tgtEl>
                                          <p:spTgt spid="3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p:bldP spid="33" grpId="0" animBg="1"/>
      <p:bldP spid="28" grpId="0" animBg="1"/>
      <p:bldP spid="34"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95E81DAE-06C6-4CF3-AB9A-3021B3E7938F}"/>
              </a:ext>
            </a:extLst>
          </p:cNvPr>
          <p:cNvSpPr/>
          <p:nvPr/>
        </p:nvSpPr>
        <p:spPr>
          <a:xfrm>
            <a:off x="2324559" y="286439"/>
            <a:ext cx="6874898" cy="628512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a:extLst>
              <a:ext uri="{FF2B5EF4-FFF2-40B4-BE49-F238E27FC236}">
                <a16:creationId xmlns:a16="http://schemas.microsoft.com/office/drawing/2014/main" id="{DF70439F-4169-4C90-ABC2-570EFA4A55FA}"/>
              </a:ext>
            </a:extLst>
          </p:cNvPr>
          <p:cNvSpPr/>
          <p:nvPr/>
        </p:nvSpPr>
        <p:spPr>
          <a:xfrm>
            <a:off x="2148113" y="549276"/>
            <a:ext cx="9348561" cy="575945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a16="http://schemas.microsoft.com/office/drawing/2014/main" id="{C9057035-6EA1-48D6-9A02-46530D9BFC8D}"/>
              </a:ext>
            </a:extLst>
          </p:cNvPr>
          <p:cNvSpPr txBox="1"/>
          <p:nvPr/>
        </p:nvSpPr>
        <p:spPr>
          <a:xfrm>
            <a:off x="6308611" y="1222058"/>
            <a:ext cx="1620957" cy="523220"/>
          </a:xfrm>
          <a:prstGeom prst="rect">
            <a:avLst/>
          </a:prstGeom>
          <a:noFill/>
        </p:spPr>
        <p:txBody>
          <a:bodyPr wrap="none" rtlCol="0">
            <a:spAutoFit/>
          </a:bodyPr>
          <a:lstStyle/>
          <a:p>
            <a:pPr algn="ctr"/>
            <a:r>
              <a:rPr lang="zh-TW" altLang="en-US" sz="2800" b="1" dirty="0" smtClean="0">
                <a:solidFill>
                  <a:srgbClr val="3F403E"/>
                </a:solidFill>
                <a:latin typeface="+mj-ea"/>
                <a:ea typeface="+mj-ea"/>
              </a:rPr>
              <a:t>個案描述</a:t>
            </a:r>
            <a:endParaRPr lang="zh-CN" altLang="en-US" sz="2800" b="1" dirty="0">
              <a:solidFill>
                <a:srgbClr val="3F403E"/>
              </a:solidFill>
              <a:latin typeface="+mj-ea"/>
              <a:ea typeface="+mj-ea"/>
            </a:endParaRPr>
          </a:p>
        </p:txBody>
      </p:sp>
      <p:sp>
        <p:nvSpPr>
          <p:cNvPr id="7" name="文本框 6">
            <a:extLst>
              <a:ext uri="{FF2B5EF4-FFF2-40B4-BE49-F238E27FC236}">
                <a16:creationId xmlns:a16="http://schemas.microsoft.com/office/drawing/2014/main" id="{69C793DA-A19F-4DAB-AF05-E1979A01AFB8}"/>
              </a:ext>
            </a:extLst>
          </p:cNvPr>
          <p:cNvSpPr txBox="1"/>
          <p:nvPr/>
        </p:nvSpPr>
        <p:spPr>
          <a:xfrm>
            <a:off x="4978293" y="883504"/>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1</a:t>
            </a:r>
            <a:endParaRPr lang="zh-CN" altLang="en-US" sz="7200" spc="-300" dirty="0">
              <a:solidFill>
                <a:srgbClr val="F9B359"/>
              </a:solidFill>
              <a:latin typeface="+mj-ea"/>
              <a:ea typeface="+mj-ea"/>
            </a:endParaRPr>
          </a:p>
        </p:txBody>
      </p:sp>
      <p:cxnSp>
        <p:nvCxnSpPr>
          <p:cNvPr id="9" name="直接连接符 8">
            <a:extLst>
              <a:ext uri="{FF2B5EF4-FFF2-40B4-BE49-F238E27FC236}">
                <a16:creationId xmlns:a16="http://schemas.microsoft.com/office/drawing/2014/main" id="{0382134D-9EAB-452F-A45B-510B1E78BEFA}"/>
              </a:ext>
            </a:extLst>
          </p:cNvPr>
          <p:cNvCxnSpPr>
            <a:cxnSpLocks/>
          </p:cNvCxnSpPr>
          <p:nvPr/>
        </p:nvCxnSpPr>
        <p:spPr>
          <a:xfrm>
            <a:off x="5917974" y="973142"/>
            <a:ext cx="0" cy="5084758"/>
          </a:xfrm>
          <a:prstGeom prst="line">
            <a:avLst/>
          </a:prstGeom>
          <a:ln>
            <a:solidFill>
              <a:srgbClr val="969F98">
                <a:alpha val="40000"/>
              </a:srgb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31F1A9E-4DE1-4B0D-BF03-901FBE6A72D5}"/>
              </a:ext>
            </a:extLst>
          </p:cNvPr>
          <p:cNvSpPr txBox="1"/>
          <p:nvPr/>
        </p:nvSpPr>
        <p:spPr>
          <a:xfrm>
            <a:off x="6308610" y="3092540"/>
            <a:ext cx="1620957" cy="523220"/>
          </a:xfrm>
          <a:prstGeom prst="rect">
            <a:avLst/>
          </a:prstGeom>
          <a:noFill/>
        </p:spPr>
        <p:txBody>
          <a:bodyPr wrap="none" rtlCol="0">
            <a:spAutoFit/>
          </a:bodyPr>
          <a:lstStyle/>
          <a:p>
            <a:pPr algn="ctr"/>
            <a:r>
              <a:rPr lang="zh-TW" altLang="en-US" sz="2800" b="1" dirty="0" smtClean="0">
                <a:solidFill>
                  <a:srgbClr val="3F403E"/>
                </a:solidFill>
                <a:latin typeface="+mj-ea"/>
                <a:ea typeface="+mj-ea"/>
              </a:rPr>
              <a:t>核心</a:t>
            </a:r>
            <a:r>
              <a:rPr lang="zh-TW" altLang="en-US" sz="2800" b="1" dirty="0">
                <a:solidFill>
                  <a:srgbClr val="3F403E"/>
                </a:solidFill>
                <a:latin typeface="+mj-ea"/>
                <a:ea typeface="+mj-ea"/>
              </a:rPr>
              <a:t>理論</a:t>
            </a:r>
            <a:endParaRPr lang="zh-CN" altLang="en-US" sz="2800" b="1" dirty="0">
              <a:solidFill>
                <a:srgbClr val="3F403E"/>
              </a:solidFill>
              <a:latin typeface="+mj-ea"/>
              <a:ea typeface="+mj-ea"/>
            </a:endParaRPr>
          </a:p>
        </p:txBody>
      </p:sp>
      <p:sp>
        <p:nvSpPr>
          <p:cNvPr id="21" name="文本框 20">
            <a:extLst>
              <a:ext uri="{FF2B5EF4-FFF2-40B4-BE49-F238E27FC236}">
                <a16:creationId xmlns:a16="http://schemas.microsoft.com/office/drawing/2014/main" id="{A358F103-9747-4632-ADDE-7D8D5A8B0C31}"/>
              </a:ext>
            </a:extLst>
          </p:cNvPr>
          <p:cNvSpPr txBox="1"/>
          <p:nvPr/>
        </p:nvSpPr>
        <p:spPr>
          <a:xfrm>
            <a:off x="4978293" y="2753986"/>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2</a:t>
            </a:r>
            <a:endParaRPr lang="zh-CN" altLang="en-US" sz="7200" spc="-300" dirty="0">
              <a:solidFill>
                <a:srgbClr val="F9B359"/>
              </a:solidFill>
              <a:latin typeface="+mj-ea"/>
              <a:ea typeface="+mj-ea"/>
            </a:endParaRPr>
          </a:p>
        </p:txBody>
      </p:sp>
      <p:sp>
        <p:nvSpPr>
          <p:cNvPr id="22" name="文本框 21">
            <a:extLst>
              <a:ext uri="{FF2B5EF4-FFF2-40B4-BE49-F238E27FC236}">
                <a16:creationId xmlns:a16="http://schemas.microsoft.com/office/drawing/2014/main" id="{F6470F28-81DA-4435-9A00-615AC870F3D0}"/>
              </a:ext>
            </a:extLst>
          </p:cNvPr>
          <p:cNvSpPr txBox="1"/>
          <p:nvPr/>
        </p:nvSpPr>
        <p:spPr>
          <a:xfrm>
            <a:off x="6305521" y="4963022"/>
            <a:ext cx="1980029" cy="523220"/>
          </a:xfrm>
          <a:prstGeom prst="rect">
            <a:avLst/>
          </a:prstGeom>
          <a:noFill/>
        </p:spPr>
        <p:txBody>
          <a:bodyPr wrap="none" rtlCol="0">
            <a:spAutoFit/>
          </a:bodyPr>
          <a:lstStyle/>
          <a:p>
            <a:pPr algn="ctr"/>
            <a:r>
              <a:rPr lang="zh-TW" altLang="en-US" sz="2800" b="1" dirty="0" smtClean="0">
                <a:solidFill>
                  <a:srgbClr val="3F403E"/>
                </a:solidFill>
                <a:latin typeface="+mj-ea"/>
                <a:ea typeface="+mj-ea"/>
              </a:rPr>
              <a:t>問題與討論</a:t>
            </a:r>
            <a:endParaRPr lang="zh-CN" altLang="en-US" sz="2800" b="1" dirty="0">
              <a:solidFill>
                <a:srgbClr val="3F403E"/>
              </a:solidFill>
              <a:latin typeface="+mj-ea"/>
              <a:ea typeface="+mj-ea"/>
            </a:endParaRPr>
          </a:p>
        </p:txBody>
      </p:sp>
      <p:sp>
        <p:nvSpPr>
          <p:cNvPr id="24" name="文本框 23">
            <a:extLst>
              <a:ext uri="{FF2B5EF4-FFF2-40B4-BE49-F238E27FC236}">
                <a16:creationId xmlns:a16="http://schemas.microsoft.com/office/drawing/2014/main" id="{8A4C992E-7314-4F52-9B6C-54D400A9C625}"/>
              </a:ext>
            </a:extLst>
          </p:cNvPr>
          <p:cNvSpPr txBox="1"/>
          <p:nvPr/>
        </p:nvSpPr>
        <p:spPr>
          <a:xfrm>
            <a:off x="4978293" y="4510569"/>
            <a:ext cx="688009" cy="1200329"/>
          </a:xfrm>
          <a:prstGeom prst="rect">
            <a:avLst/>
          </a:prstGeom>
          <a:noFill/>
        </p:spPr>
        <p:txBody>
          <a:bodyPr wrap="none" rtlCol="0">
            <a:spAutoFit/>
          </a:bodyPr>
          <a:lstStyle/>
          <a:p>
            <a:pPr algn="ctr"/>
            <a:r>
              <a:rPr lang="en-US" altLang="zh-CN" sz="7200" spc="-300" dirty="0">
                <a:solidFill>
                  <a:srgbClr val="F9B359"/>
                </a:solidFill>
                <a:latin typeface="+mj-ea"/>
                <a:ea typeface="+mj-ea"/>
              </a:rPr>
              <a:t>3</a:t>
            </a:r>
            <a:endParaRPr lang="zh-CN" altLang="en-US" sz="7200" spc="-300" dirty="0">
              <a:solidFill>
                <a:srgbClr val="F9B359"/>
              </a:solidFill>
              <a:latin typeface="+mj-ea"/>
              <a:ea typeface="+mj-ea"/>
            </a:endParaRPr>
          </a:p>
        </p:txBody>
      </p:sp>
      <p:sp>
        <p:nvSpPr>
          <p:cNvPr id="2" name="矩形 1">
            <a:extLst>
              <a:ext uri="{FF2B5EF4-FFF2-40B4-BE49-F238E27FC236}">
                <a16:creationId xmlns:a16="http://schemas.microsoft.com/office/drawing/2014/main" id="{53DF37EC-51AA-4182-9929-9B36C060EDBD}"/>
              </a:ext>
            </a:extLst>
          </p:cNvPr>
          <p:cNvSpPr/>
          <p:nvPr/>
        </p:nvSpPr>
        <p:spPr>
          <a:xfrm>
            <a:off x="695325" y="1"/>
            <a:ext cx="3325132" cy="6858000"/>
          </a:xfrm>
          <a:prstGeom prst="rect">
            <a:avLst/>
          </a:prstGeom>
          <a:solidFill>
            <a:srgbClr val="F9B359"/>
          </a:solidFill>
          <a:ln>
            <a:noFill/>
          </a:ln>
          <a:effectLst>
            <a:outerShdw blurRad="1270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51ED6C7-1737-4D4B-A8CA-33B14B63FE96}"/>
              </a:ext>
            </a:extLst>
          </p:cNvPr>
          <p:cNvSpPr txBox="1"/>
          <p:nvPr/>
        </p:nvSpPr>
        <p:spPr>
          <a:xfrm rot="5400000">
            <a:off x="-104514" y="2881549"/>
            <a:ext cx="4924810" cy="1107996"/>
          </a:xfrm>
          <a:prstGeom prst="rect">
            <a:avLst/>
          </a:prstGeom>
          <a:noFill/>
        </p:spPr>
        <p:txBody>
          <a:bodyPr wrap="none" rtlCol="0">
            <a:spAutoFit/>
          </a:bodyPr>
          <a:lstStyle/>
          <a:p>
            <a:r>
              <a:rPr lang="en-US" altLang="zh-CN" sz="6600" b="1" dirty="0">
                <a:solidFill>
                  <a:schemeClr val="bg1"/>
                </a:solidFill>
                <a:latin typeface="+mj-ea"/>
                <a:ea typeface="+mj-ea"/>
              </a:rPr>
              <a:t>CONTENTS</a:t>
            </a:r>
            <a:endParaRPr lang="zh-CN" altLang="en-US" sz="6600" b="1" dirty="0">
              <a:solidFill>
                <a:schemeClr val="bg1"/>
              </a:solidFill>
              <a:latin typeface="+mj-ea"/>
              <a:ea typeface="+mj-ea"/>
            </a:endParaRPr>
          </a:p>
        </p:txBody>
      </p:sp>
      <p:sp>
        <p:nvSpPr>
          <p:cNvPr id="8" name="投影片編號版面配置區 7"/>
          <p:cNvSpPr>
            <a:spLocks noGrp="1"/>
          </p:cNvSpPr>
          <p:nvPr>
            <p:ph type="sldNum" sz="quarter" idx="12"/>
          </p:nvPr>
        </p:nvSpPr>
        <p:spPr/>
        <p:txBody>
          <a:bodyPr/>
          <a:lstStyle/>
          <a:p>
            <a:fld id="{1BECA118-6545-41D3-8C8E-CA86BFE4F9D0}" type="slidenum">
              <a:rPr lang="zh-CN" altLang="en-US" smtClean="0"/>
              <a:t>2</a:t>
            </a:fld>
            <a:endParaRPr lang="zh-CN" altLang="en-US"/>
          </a:p>
        </p:txBody>
      </p:sp>
    </p:spTree>
    <p:extLst>
      <p:ext uri="{BB962C8B-B14F-4D97-AF65-F5344CB8AC3E}">
        <p14:creationId xmlns:p14="http://schemas.microsoft.com/office/powerpoint/2010/main" val="1292621728"/>
      </p:ext>
    </p:extLst>
  </p:cSld>
  <p:clrMapOvr>
    <a:masterClrMapping/>
  </p:clrMapOvr>
  <p:transition spd="slow" advTm="76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10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34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par>
                          <p:cTn id="33" fill="hold">
                            <p:stCondLst>
                              <p:cond delay="4400"/>
                            </p:stCondLst>
                            <p:childTnLst>
                              <p:par>
                                <p:cTn id="34" presetID="10"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par>
                          <p:cTn id="37" fill="hold">
                            <p:stCondLst>
                              <p:cond delay="49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54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 grpId="0" animBg="1"/>
      <p:bldP spid="5" grpId="0"/>
      <p:bldP spid="7" grpId="0"/>
      <p:bldP spid="19" grpId="0"/>
      <p:bldP spid="21" grpId="0"/>
      <p:bldP spid="22" grpId="0"/>
      <p:bldP spid="24" grpId="0"/>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a16="http://schemas.microsoft.com/office/drawing/2014/main" id="{F740B855-B4F2-4C89-9C91-6E3EBB86A768}"/>
              </a:ext>
            </a:extLst>
          </p:cNvPr>
          <p:cNvSpPr txBox="1"/>
          <p:nvPr/>
        </p:nvSpPr>
        <p:spPr>
          <a:xfrm>
            <a:off x="4976690" y="3075056"/>
            <a:ext cx="2236510" cy="707886"/>
          </a:xfrm>
          <a:prstGeom prst="rect">
            <a:avLst/>
          </a:prstGeom>
          <a:noFill/>
        </p:spPr>
        <p:txBody>
          <a:bodyPr wrap="none" rtlCol="0">
            <a:spAutoFit/>
          </a:bodyPr>
          <a:lstStyle/>
          <a:p>
            <a:pPr algn="ctr"/>
            <a:r>
              <a:rPr lang="zh-TW" altLang="en-US" sz="4000" b="1" dirty="0">
                <a:solidFill>
                  <a:srgbClr val="FCFCFD"/>
                </a:solidFill>
                <a:latin typeface="微軟正黑體" pitchFamily="34" charset="-120"/>
                <a:ea typeface="微軟正黑體" pitchFamily="34" charset="-120"/>
              </a:rPr>
              <a:t>個案描述</a:t>
            </a:r>
            <a:endParaRPr lang="zh-CN" altLang="en-US" sz="4000" b="1" dirty="0">
              <a:solidFill>
                <a:srgbClr val="FCFCFD"/>
              </a:solidFill>
              <a:latin typeface="微軟正黑體" pitchFamily="34" charset="-120"/>
              <a:ea typeface="微軟正黑體" pitchFamily="34" charset="-120"/>
            </a:endParaRPr>
          </a:p>
        </p:txBody>
      </p:sp>
      <p:sp>
        <p:nvSpPr>
          <p:cNvPr id="5"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1</a:t>
            </a:r>
            <a:endParaRPr lang="zh-CN" altLang="en-US" sz="6600" dirty="0">
              <a:solidFill>
                <a:srgbClr val="F9B359"/>
              </a:solidFill>
              <a:latin typeface="+mj-ea"/>
              <a:ea typeface="+mj-ea"/>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3</a:t>
            </a:fld>
            <a:endParaRPr lang="zh-CN" altLang="en-US"/>
          </a:p>
        </p:txBody>
      </p:sp>
    </p:spTree>
    <p:extLst>
      <p:ext uri="{BB962C8B-B14F-4D97-AF65-F5344CB8AC3E}">
        <p14:creationId xmlns:p14="http://schemas.microsoft.com/office/powerpoint/2010/main" val="1528279882"/>
      </p:ext>
    </p:extLst>
  </p:cSld>
  <p:clrMapOvr>
    <a:masterClrMapping/>
  </p:clrMapOvr>
  <mc:AlternateContent xmlns:mc="http://schemas.openxmlformats.org/markup-compatibility/2006" xmlns:p14="http://schemas.microsoft.com/office/powerpoint/2010/main">
    <mc:Choice Requires="p14">
      <p:transition spd="slow" p14:dur="1400" advTm="5100">
        <p14:doors dir="vert"/>
      </p:transition>
    </mc:Choice>
    <mc:Fallback xmlns="">
      <p:transition spd="slow" advTm="5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100"/>
                            </p:stCondLst>
                            <p:childTnLst>
                              <p:par>
                                <p:cTn id="21" presetID="21"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2)">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007B8CB1-CDB3-42D7-9ED9-B29B57AD2E12}"/>
              </a:ext>
            </a:extLst>
          </p:cNvPr>
          <p:cNvSpPr/>
          <p:nvPr/>
        </p:nvSpPr>
        <p:spPr>
          <a:xfrm>
            <a:off x="0" y="0"/>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a:extLst>
              <a:ext uri="{FF2B5EF4-FFF2-40B4-BE49-F238E27FC236}">
                <a16:creationId xmlns:a16="http://schemas.microsoft.com/office/drawing/2014/main" id="{19FCA984-BFF3-4104-A08C-2260A01873FB}"/>
              </a:ext>
            </a:extLst>
          </p:cNvPr>
          <p:cNvSpPr/>
          <p:nvPr/>
        </p:nvSpPr>
        <p:spPr>
          <a:xfrm>
            <a:off x="1134737" y="1553379"/>
            <a:ext cx="9199457" cy="475534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a:extLst>
              <a:ext uri="{FF2B5EF4-FFF2-40B4-BE49-F238E27FC236}">
                <a16:creationId xmlns:a16="http://schemas.microsoft.com/office/drawing/2014/main" id="{CBB4DE11-743B-480C-BDFE-7459969CE4B4}"/>
              </a:ext>
            </a:extLst>
          </p:cNvPr>
          <p:cNvSpPr/>
          <p:nvPr/>
        </p:nvSpPr>
        <p:spPr>
          <a:xfrm>
            <a:off x="1491282" y="1141496"/>
            <a:ext cx="9209436" cy="4589156"/>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a:extLst>
              <a:ext uri="{FF2B5EF4-FFF2-40B4-BE49-F238E27FC236}">
                <a16:creationId xmlns:a16="http://schemas.microsoft.com/office/drawing/2014/main" id="{5F2B14FF-8427-4C57-A0AB-73846771093A}"/>
              </a:ext>
            </a:extLst>
          </p:cNvPr>
          <p:cNvSpPr txBox="1"/>
          <p:nvPr/>
        </p:nvSpPr>
        <p:spPr>
          <a:xfrm>
            <a:off x="2326126" y="360461"/>
            <a:ext cx="2031325" cy="646331"/>
          </a:xfrm>
          <a:prstGeom prst="rect">
            <a:avLst/>
          </a:prstGeom>
          <a:noFill/>
        </p:spPr>
        <p:txBody>
          <a:bodyPr wrap="none" rtlCol="0">
            <a:spAutoFit/>
          </a:bodyPr>
          <a:lstStyle/>
          <a:p>
            <a:r>
              <a:rPr lang="zh-TW" altLang="en-US" sz="3600" b="1" dirty="0" smtClean="0">
                <a:solidFill>
                  <a:srgbClr val="F9B359"/>
                </a:solidFill>
                <a:latin typeface="+mj-ea"/>
                <a:ea typeface="+mj-ea"/>
              </a:rPr>
              <a:t>個案描述</a:t>
            </a:r>
            <a:endParaRPr lang="zh-CN" altLang="en-US" sz="3600" b="1" dirty="0">
              <a:solidFill>
                <a:srgbClr val="F9B359"/>
              </a:solidFill>
              <a:latin typeface="+mj-ea"/>
              <a:ea typeface="+mj-ea"/>
            </a:endParaRPr>
          </a:p>
        </p:txBody>
      </p:sp>
      <p:sp>
        <p:nvSpPr>
          <p:cNvPr id="14" name="文本框 13">
            <a:extLst>
              <a:ext uri="{FF2B5EF4-FFF2-40B4-BE49-F238E27FC236}">
                <a16:creationId xmlns:a16="http://schemas.microsoft.com/office/drawing/2014/main" id="{F7B3F68B-A9B5-410F-8145-1A585B939FB6}"/>
              </a:ext>
            </a:extLst>
          </p:cNvPr>
          <p:cNvSpPr txBox="1"/>
          <p:nvPr/>
        </p:nvSpPr>
        <p:spPr>
          <a:xfrm>
            <a:off x="1911537" y="1481031"/>
            <a:ext cx="8091445" cy="3895938"/>
          </a:xfrm>
          <a:prstGeom prst="rect">
            <a:avLst/>
          </a:prstGeom>
          <a:noFill/>
        </p:spPr>
        <p:txBody>
          <a:bodyPr wrap="square" rtlCol="0">
            <a:spAutoFit/>
          </a:bodyPr>
          <a:lstStyle/>
          <a:p>
            <a:r>
              <a:rPr lang="zh-TW" altLang="en-US" dirty="0" smtClean="0"/>
              <a:t>        </a:t>
            </a:r>
            <a:endParaRPr lang="en-US" altLang="zh-TW" dirty="0" smtClean="0"/>
          </a:p>
          <a:p>
            <a:pPr>
              <a:lnSpc>
                <a:spcPts val="2500"/>
              </a:lnSpc>
            </a:pPr>
            <a:r>
              <a:rPr lang="zh-TW" altLang="en-US" dirty="0"/>
              <a:t> </a:t>
            </a:r>
            <a:r>
              <a:rPr lang="zh-TW" altLang="en-US" dirty="0" smtClean="0"/>
              <a:t>       </a:t>
            </a:r>
            <a:r>
              <a:rPr lang="zh-TW" altLang="zh-TW" dirty="0" smtClean="0">
                <a:latin typeface="微軟正黑體" panose="020B0604030504040204" pitchFamily="34" charset="-120"/>
                <a:ea typeface="微軟正黑體" panose="020B0604030504040204" pitchFamily="34" charset="-120"/>
              </a:rPr>
              <a:t>花</a:t>
            </a:r>
            <a:r>
              <a:rPr lang="zh-TW" altLang="zh-TW" dirty="0">
                <a:latin typeface="微軟正黑體" panose="020B0604030504040204" pitchFamily="34" charset="-120"/>
                <a:ea typeface="微軟正黑體" panose="020B0604030504040204" pitchFamily="34" charset="-120"/>
              </a:rPr>
              <a:t>花和秋秋是兩個在職設計系大學生，因為有著獨特的審美眼光以及資源，分別經營起了網店，花花是做服裝搭配銷售，秋秋是飾品雜貨部分。了解大學生的喜好，而且不斷的朋友間相互介紹，顧客群也漸漸的擴大。</a:t>
            </a:r>
          </a:p>
          <a:p>
            <a:pPr>
              <a:lnSpc>
                <a:spcPts val="2500"/>
              </a:lnSpc>
            </a:pPr>
            <a:r>
              <a:rPr lang="en-US" altLang="zh-TW" dirty="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a:lnSpc>
                <a:spcPts val="2500"/>
              </a:lnSpc>
            </a:pPr>
            <a:endParaRPr lang="zh-TW" altLang="zh-TW" dirty="0">
              <a:latin typeface="微軟正黑體" panose="020B0604030504040204" pitchFamily="34" charset="-120"/>
              <a:ea typeface="微軟正黑體" panose="020B0604030504040204" pitchFamily="34" charset="-120"/>
            </a:endParaRPr>
          </a:p>
          <a:p>
            <a:pPr>
              <a:lnSpc>
                <a:spcPts val="2500"/>
              </a:lnSpc>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同樣</a:t>
            </a:r>
            <a:r>
              <a:rPr lang="zh-TW" altLang="zh-TW" dirty="0">
                <a:latin typeface="微軟正黑體" panose="020B0604030504040204" pitchFamily="34" charset="-120"/>
                <a:ea typeface="微軟正黑體" panose="020B0604030504040204" pitchFamily="34" charset="-120"/>
              </a:rPr>
              <a:t>在經營網店的共同好友小雨與兩人，偶然在一次的談話當中聊到了各自網店的物流方式，小雨也不吝嗇的與兩位好姊妹分享她在網路上找到的快遞代收，而且還是服務、速度各方面都非常優秀的電閃快遞，價格也非常實惠，雖然花花與秋秋聽聞後還是半信半疑，但經過小雨分享她親身測試的經歷後，花花與秋秋也決定開始使用這樣的快遞代收，甚至說好旺季之後要一同出國旅遊。</a:t>
            </a:r>
            <a:endParaRPr lang="zh-CN" altLang="en-US" dirty="0">
              <a:solidFill>
                <a:srgbClr val="969F98"/>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4</a:t>
            </a:fld>
            <a:endParaRPr lang="zh-CN" altLang="en-US"/>
          </a:p>
        </p:txBody>
      </p:sp>
    </p:spTree>
    <p:extLst>
      <p:ext uri="{BB962C8B-B14F-4D97-AF65-F5344CB8AC3E}">
        <p14:creationId xmlns:p14="http://schemas.microsoft.com/office/powerpoint/2010/main" val="1716219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pageCurlDouble"/>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0" grpId="0" animBg="1"/>
      <p:bldP spid="4" grpId="0" animBg="1"/>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007B8CB1-CDB3-42D7-9ED9-B29B57AD2E12}"/>
              </a:ext>
            </a:extLst>
          </p:cNvPr>
          <p:cNvSpPr/>
          <p:nvPr/>
        </p:nvSpPr>
        <p:spPr>
          <a:xfrm>
            <a:off x="0" y="0"/>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a:extLst>
              <a:ext uri="{FF2B5EF4-FFF2-40B4-BE49-F238E27FC236}">
                <a16:creationId xmlns:a16="http://schemas.microsoft.com/office/drawing/2014/main" id="{19FCA984-BFF3-4104-A08C-2260A01873FB}"/>
              </a:ext>
            </a:extLst>
          </p:cNvPr>
          <p:cNvSpPr/>
          <p:nvPr/>
        </p:nvSpPr>
        <p:spPr>
          <a:xfrm>
            <a:off x="1134737" y="1553379"/>
            <a:ext cx="9199457" cy="475534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a:extLst>
              <a:ext uri="{FF2B5EF4-FFF2-40B4-BE49-F238E27FC236}">
                <a16:creationId xmlns:a16="http://schemas.microsoft.com/office/drawing/2014/main" id="{CBB4DE11-743B-480C-BDFE-7459969CE4B4}"/>
              </a:ext>
            </a:extLst>
          </p:cNvPr>
          <p:cNvSpPr/>
          <p:nvPr/>
        </p:nvSpPr>
        <p:spPr>
          <a:xfrm>
            <a:off x="1491282" y="1141496"/>
            <a:ext cx="9209436" cy="4589156"/>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a:extLst>
              <a:ext uri="{FF2B5EF4-FFF2-40B4-BE49-F238E27FC236}">
                <a16:creationId xmlns:a16="http://schemas.microsoft.com/office/drawing/2014/main" id="{5F2B14FF-8427-4C57-A0AB-73846771093A}"/>
              </a:ext>
            </a:extLst>
          </p:cNvPr>
          <p:cNvSpPr txBox="1"/>
          <p:nvPr/>
        </p:nvSpPr>
        <p:spPr>
          <a:xfrm>
            <a:off x="2326126" y="360461"/>
            <a:ext cx="2852063" cy="646331"/>
          </a:xfrm>
          <a:prstGeom prst="rect">
            <a:avLst/>
          </a:prstGeom>
          <a:noFill/>
        </p:spPr>
        <p:txBody>
          <a:bodyPr wrap="none" rtlCol="0">
            <a:spAutoFit/>
          </a:bodyPr>
          <a:lstStyle/>
          <a:p>
            <a:r>
              <a:rPr lang="zh-TW" altLang="en-US" sz="3600" b="1" dirty="0" smtClean="0">
                <a:solidFill>
                  <a:srgbClr val="F9B359"/>
                </a:solidFill>
                <a:latin typeface="+mj-ea"/>
                <a:ea typeface="+mj-ea"/>
              </a:rPr>
              <a:t>個案描述</a:t>
            </a:r>
            <a:r>
              <a:rPr lang="en-US" altLang="zh-TW" sz="3600" b="1" dirty="0" smtClean="0">
                <a:solidFill>
                  <a:srgbClr val="F9B359"/>
                </a:solidFill>
                <a:latin typeface="+mj-ea"/>
                <a:ea typeface="+mj-ea"/>
              </a:rPr>
              <a:t>(</a:t>
            </a:r>
            <a:r>
              <a:rPr lang="zh-TW" altLang="en-US" sz="3600" b="1" dirty="0" smtClean="0">
                <a:solidFill>
                  <a:srgbClr val="F9B359"/>
                </a:solidFill>
                <a:latin typeface="+mj-ea"/>
                <a:ea typeface="+mj-ea"/>
              </a:rPr>
              <a:t>續</a:t>
            </a:r>
            <a:r>
              <a:rPr lang="en-US" altLang="zh-TW" sz="3600" b="1" dirty="0" smtClean="0">
                <a:solidFill>
                  <a:srgbClr val="F9B359"/>
                </a:solidFill>
                <a:latin typeface="+mj-ea"/>
                <a:ea typeface="+mj-ea"/>
              </a:rPr>
              <a:t>)</a:t>
            </a:r>
            <a:endParaRPr lang="zh-CN" altLang="en-US" sz="3600" b="1" dirty="0">
              <a:solidFill>
                <a:srgbClr val="F9B359"/>
              </a:solidFill>
              <a:latin typeface="+mj-ea"/>
              <a:ea typeface="+mj-ea"/>
            </a:endParaRPr>
          </a:p>
        </p:txBody>
      </p:sp>
      <p:sp>
        <p:nvSpPr>
          <p:cNvPr id="14" name="文本框 13">
            <a:extLst>
              <a:ext uri="{FF2B5EF4-FFF2-40B4-BE49-F238E27FC236}">
                <a16:creationId xmlns:a16="http://schemas.microsoft.com/office/drawing/2014/main" id="{F7B3F68B-A9B5-410F-8145-1A585B939FB6}"/>
              </a:ext>
            </a:extLst>
          </p:cNvPr>
          <p:cNvSpPr txBox="1"/>
          <p:nvPr/>
        </p:nvSpPr>
        <p:spPr>
          <a:xfrm>
            <a:off x="1911537" y="1481031"/>
            <a:ext cx="8091445" cy="3895938"/>
          </a:xfrm>
          <a:prstGeom prst="rect">
            <a:avLst/>
          </a:prstGeom>
          <a:noFill/>
        </p:spPr>
        <p:txBody>
          <a:bodyPr wrap="square" rtlCol="0">
            <a:spAutoFit/>
          </a:bodyPr>
          <a:lstStyle/>
          <a:p>
            <a:r>
              <a:rPr lang="zh-TW" altLang="en-US" dirty="0" smtClean="0"/>
              <a:t>        </a:t>
            </a:r>
            <a:endParaRPr lang="en-US" altLang="zh-TW" dirty="0" smtClean="0"/>
          </a:p>
          <a:p>
            <a:pPr>
              <a:lnSpc>
                <a:spcPts val="2500"/>
              </a:lnSpc>
            </a:pPr>
            <a:r>
              <a:rPr lang="zh-TW" altLang="en-US"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在</a:t>
            </a:r>
            <a:r>
              <a:rPr lang="zh-TW" altLang="zh-TW" dirty="0">
                <a:latin typeface="微軟正黑體" panose="020B0604030504040204" pitchFamily="34" charset="-120"/>
                <a:ea typeface="微軟正黑體" panose="020B0604030504040204" pitchFamily="34" charset="-120"/>
              </a:rPr>
              <a:t>這一個月的時間，秋秋，花花，小雨的生意都比以往好了很多。網紅的推廣，電閃發貨，都讓他們的店曝光度大大提高。出國旅遊資金也很快的湊齊了。然而這一個好康似乎不是電閃快遞正常的營銷推廣，有什麼事情看起來奇奇怪怪，但是又好像是正規流程操作。一個月後事情的真相慢慢的浮出水面</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a:t>
            </a:r>
          </a:p>
          <a:p>
            <a:pPr>
              <a:lnSpc>
                <a:spcPts val="2500"/>
              </a:lnSpc>
            </a:pPr>
            <a:r>
              <a:rPr lang="en-US" altLang="zh-TW" dirty="0">
                <a:latin typeface="微軟正黑體" panose="020B0604030504040204" pitchFamily="34" charset="-120"/>
                <a:ea typeface="微軟正黑體" panose="020B0604030504040204" pitchFamily="34" charset="-120"/>
              </a:rPr>
              <a:t> </a:t>
            </a:r>
            <a:endParaRPr lang="zh-TW" altLang="zh-TW" dirty="0">
              <a:latin typeface="微軟正黑體" panose="020B0604030504040204" pitchFamily="34" charset="-120"/>
              <a:ea typeface="微軟正黑體" panose="020B0604030504040204" pitchFamily="34" charset="-120"/>
            </a:endParaRPr>
          </a:p>
          <a:p>
            <a:pPr>
              <a:lnSpc>
                <a:spcPts val="2500"/>
              </a:lnSpc>
            </a:pPr>
            <a:r>
              <a:rPr lang="zh-TW" altLang="en-US" dirty="0" smtClean="0">
                <a:latin typeface="微軟正黑體" panose="020B0604030504040204" pitchFamily="34" charset="-120"/>
                <a:ea typeface="微軟正黑體" panose="020B0604030504040204" pitchFamily="34" charset="-120"/>
              </a:rPr>
              <a:t>        </a:t>
            </a:r>
            <a:r>
              <a:rPr lang="zh-TW" altLang="zh-TW" dirty="0" smtClean="0">
                <a:latin typeface="微軟正黑體" panose="020B0604030504040204" pitchFamily="34" charset="-120"/>
                <a:ea typeface="微軟正黑體" panose="020B0604030504040204" pitchFamily="34" charset="-120"/>
              </a:rPr>
              <a:t>到了</a:t>
            </a:r>
            <a:r>
              <a:rPr lang="zh-TW" altLang="zh-TW" dirty="0">
                <a:latin typeface="微軟正黑體" panose="020B0604030504040204" pitchFamily="34" charset="-120"/>
                <a:ea typeface="微軟正黑體" panose="020B0604030504040204" pitchFamily="34" charset="-120"/>
              </a:rPr>
              <a:t>月底，電閃快遞公司的結算部小梁將與合作公司的月結算單據整理後送至林經理的辦公室，在林經理的敏銳觀察下發現了麗麗鞋業的結算相較以往同期增加了非常多，感覺非比尋常，小梁卻不疑有他得用旺季訂單增加來搪塞林經理只為了趕快下班與女朋友吃飯。隔日，麗麗鞋業的窗口小陳急忙打電話到電閃快遞公司質問結算金額錯得離譜並拿出訂單證明，公司的大麻煩這才曝了光</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1BECA118-6545-41D3-8C8E-CA86BFE4F9D0}" type="slidenum">
              <a:rPr lang="zh-CN" altLang="en-US" smtClean="0"/>
              <a:t>5</a:t>
            </a:fld>
            <a:endParaRPr lang="zh-CN" altLang="en-US"/>
          </a:p>
        </p:txBody>
      </p:sp>
    </p:spTree>
    <p:extLst>
      <p:ext uri="{BB962C8B-B14F-4D97-AF65-F5344CB8AC3E}">
        <p14:creationId xmlns:p14="http://schemas.microsoft.com/office/powerpoint/2010/main" val="1014306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pageCurlDouble"/>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0" grpId="0" animBg="1"/>
      <p:bldP spid="4" grpId="0" animBg="1"/>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C59978-E4BC-4E53-B081-ECFC07D0DCDA}"/>
              </a:ext>
            </a:extLst>
          </p:cNvPr>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a:extLst>
              <a:ext uri="{FF2B5EF4-FFF2-40B4-BE49-F238E27FC236}">
                <a16:creationId xmlns:a16="http://schemas.microsoft.com/office/drawing/2014/main" id="{FA8FA9B7-661A-4838-A8C8-5EA1715D9F20}"/>
              </a:ext>
            </a:extLst>
          </p:cNvPr>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9">
            <a:extLst>
              <a:ext uri="{FF2B5EF4-FFF2-40B4-BE49-F238E27FC236}">
                <a16:creationId xmlns:a16="http://schemas.microsoft.com/office/drawing/2014/main" id="{8391298F-0216-4663-836E-2F14A93533B4}"/>
              </a:ext>
            </a:extLst>
          </p:cNvPr>
          <p:cNvSpPr/>
          <p:nvPr/>
        </p:nvSpPr>
        <p:spPr>
          <a:xfrm>
            <a:off x="0" y="2247071"/>
            <a:ext cx="12192000" cy="2363856"/>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7">
            <a:extLst>
              <a:ext uri="{FF2B5EF4-FFF2-40B4-BE49-F238E27FC236}">
                <a16:creationId xmlns:a16="http://schemas.microsoft.com/office/drawing/2014/main" id="{F740B855-B4F2-4C89-9C91-6E3EBB86A768}"/>
              </a:ext>
            </a:extLst>
          </p:cNvPr>
          <p:cNvSpPr txBox="1"/>
          <p:nvPr/>
        </p:nvSpPr>
        <p:spPr>
          <a:xfrm>
            <a:off x="4976693" y="3075056"/>
            <a:ext cx="2236511" cy="707886"/>
          </a:xfrm>
          <a:prstGeom prst="rect">
            <a:avLst/>
          </a:prstGeom>
          <a:noFill/>
        </p:spPr>
        <p:txBody>
          <a:bodyPr wrap="none" rtlCol="0">
            <a:spAutoFit/>
          </a:bodyPr>
          <a:lstStyle/>
          <a:p>
            <a:pPr algn="ctr"/>
            <a:r>
              <a:rPr lang="zh-TW" altLang="en-US" sz="4000" b="1" dirty="0">
                <a:solidFill>
                  <a:srgbClr val="FCFCFD"/>
                </a:solidFill>
                <a:latin typeface="微軟正黑體" pitchFamily="34" charset="-120"/>
                <a:ea typeface="微軟正黑體" pitchFamily="34" charset="-120"/>
              </a:rPr>
              <a:t>核心理論</a:t>
            </a:r>
            <a:endParaRPr lang="zh-CN" altLang="en-US" sz="4000" b="1" dirty="0">
              <a:solidFill>
                <a:srgbClr val="FCFCFD"/>
              </a:solidFill>
              <a:latin typeface="微軟正黑體" pitchFamily="34" charset="-120"/>
              <a:ea typeface="微軟正黑體" pitchFamily="34" charset="-120"/>
            </a:endParaRPr>
          </a:p>
        </p:txBody>
      </p:sp>
      <p:sp>
        <p:nvSpPr>
          <p:cNvPr id="8" name="文本框 4">
            <a:extLst>
              <a:ext uri="{FF2B5EF4-FFF2-40B4-BE49-F238E27FC236}">
                <a16:creationId xmlns:a16="http://schemas.microsoft.com/office/drawing/2014/main" id="{8DD5A966-C00A-4F10-A054-95E8E14BD01B}"/>
              </a:ext>
            </a:extLst>
          </p:cNvPr>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F9B359"/>
                </a:solidFill>
                <a:latin typeface="+mj-ea"/>
                <a:ea typeface="+mj-ea"/>
              </a:rPr>
              <a:t>PART 2</a:t>
            </a:r>
            <a:endParaRPr lang="zh-CN" altLang="en-US" sz="6600" dirty="0">
              <a:solidFill>
                <a:srgbClr val="F9B359"/>
              </a:solidFill>
              <a:latin typeface="+mj-ea"/>
              <a:ea typeface="+mj-ea"/>
            </a:endParaRPr>
          </a:p>
        </p:txBody>
      </p:sp>
      <p:sp>
        <p:nvSpPr>
          <p:cNvPr id="9" name="投影片編號版面配置區 8"/>
          <p:cNvSpPr>
            <a:spLocks noGrp="1"/>
          </p:cNvSpPr>
          <p:nvPr>
            <p:ph type="sldNum" sz="quarter" idx="12"/>
          </p:nvPr>
        </p:nvSpPr>
        <p:spPr/>
        <p:txBody>
          <a:bodyPr/>
          <a:lstStyle/>
          <a:p>
            <a:fld id="{1BECA118-6545-41D3-8C8E-CA86BFE4F9D0}" type="slidenum">
              <a:rPr lang="zh-CN" altLang="en-US" smtClean="0"/>
              <a:t>6</a:t>
            </a:fld>
            <a:endParaRPr lang="zh-CN" altLang="en-US"/>
          </a:p>
        </p:txBody>
      </p:sp>
    </p:spTree>
    <p:extLst>
      <p:ext uri="{BB962C8B-B14F-4D97-AF65-F5344CB8AC3E}">
        <p14:creationId xmlns:p14="http://schemas.microsoft.com/office/powerpoint/2010/main" val="171116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1000"/>
                                        <p:tgtEl>
                                          <p:spTgt spid="6"/>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100"/>
                            </p:stCondLst>
                            <p:childTnLst>
                              <p:par>
                                <p:cTn id="21" presetID="21"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2)">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6">
            <a:extLst>
              <a:ext uri="{FF2B5EF4-FFF2-40B4-BE49-F238E27FC236}">
                <a16:creationId xmlns:a16="http://schemas.microsoft.com/office/drawing/2014/main" id="{F42B0FDC-7F0A-4274-BB32-40AA03CF4B89}"/>
              </a:ext>
            </a:extLst>
          </p:cNvPr>
          <p:cNvSpPr/>
          <p:nvPr/>
        </p:nvSpPr>
        <p:spPr>
          <a:xfrm>
            <a:off x="9964447" y="2"/>
            <a:ext cx="1773094" cy="6857998"/>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PA_矩形 43">
            <a:extLst>
              <a:ext uri="{FF2B5EF4-FFF2-40B4-BE49-F238E27FC236}">
                <a16:creationId xmlns:a16="http://schemas.microsoft.com/office/drawing/2014/main" id="{FB37E7A1-8FDF-479B-966B-E9AF2BC93B3C}"/>
              </a:ext>
            </a:extLst>
          </p:cNvPr>
          <p:cNvSpPr/>
          <p:nvPr>
            <p:custDataLst>
              <p:tags r:id="rId1"/>
            </p:custDataLst>
          </p:nvPr>
        </p:nvSpPr>
        <p:spPr>
          <a:xfrm flipH="1">
            <a:off x="1125044" y="1425982"/>
            <a:ext cx="10377713" cy="188498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PA_矩形 43">
            <a:extLst>
              <a:ext uri="{FF2B5EF4-FFF2-40B4-BE49-F238E27FC236}">
                <a16:creationId xmlns:a16="http://schemas.microsoft.com/office/drawing/2014/main" id="{A0A45903-C7B6-45EC-9F6B-53C515C52A5B}"/>
              </a:ext>
            </a:extLst>
          </p:cNvPr>
          <p:cNvSpPr/>
          <p:nvPr>
            <p:custDataLst>
              <p:tags r:id="rId2"/>
            </p:custDataLst>
          </p:nvPr>
        </p:nvSpPr>
        <p:spPr>
          <a:xfrm flipH="1">
            <a:off x="1125044" y="4237538"/>
            <a:ext cx="10377713" cy="188498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圆角 16">
            <a:extLst>
              <a:ext uri="{FF2B5EF4-FFF2-40B4-BE49-F238E27FC236}">
                <a16:creationId xmlns:a16="http://schemas.microsoft.com/office/drawing/2014/main" id="{F42B0FDC-7F0A-4274-BB32-40AA03CF4B89}"/>
              </a:ext>
            </a:extLst>
          </p:cNvPr>
          <p:cNvSpPr/>
          <p:nvPr/>
        </p:nvSpPr>
        <p:spPr>
          <a:xfrm>
            <a:off x="1810325" y="2"/>
            <a:ext cx="2842352" cy="6857998"/>
          </a:xfrm>
          <a:prstGeom prst="roundRect">
            <a:avLst>
              <a:gd name="adj" fmla="val 0"/>
            </a:avLst>
          </a:prstGeom>
          <a:solidFill>
            <a:srgbClr val="F9B359"/>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9E0001B5-755E-4CB0-B519-33ECD03C4103}"/>
              </a:ext>
            </a:extLst>
          </p:cNvPr>
          <p:cNvSpPr/>
          <p:nvPr/>
        </p:nvSpPr>
        <p:spPr>
          <a:xfrm>
            <a:off x="907143" y="1239218"/>
            <a:ext cx="10377714" cy="1884982"/>
          </a:xfrm>
          <a:prstGeom prst="rect">
            <a:avLst/>
          </a:prstGeom>
          <a:solidFill>
            <a:srgbClr val="F9FAFB"/>
          </a:solidFill>
          <a:ln w="25400">
            <a:noFill/>
          </a:ln>
          <a:effectLst>
            <a:outerShdw blurRad="127000" dist="254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321E95C-DCC6-409F-BB75-9439C784767C}"/>
              </a:ext>
            </a:extLst>
          </p:cNvPr>
          <p:cNvSpPr/>
          <p:nvPr/>
        </p:nvSpPr>
        <p:spPr>
          <a:xfrm>
            <a:off x="907143" y="4044347"/>
            <a:ext cx="10377714" cy="1884982"/>
          </a:xfrm>
          <a:prstGeom prst="rect">
            <a:avLst/>
          </a:prstGeom>
          <a:solidFill>
            <a:srgbClr val="F9FAFB"/>
          </a:solidFill>
          <a:ln w="25400">
            <a:noFill/>
          </a:ln>
          <a:effectLst>
            <a:outerShdw blurRad="127000" dist="254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7">
            <a:extLst>
              <a:ext uri="{FF2B5EF4-FFF2-40B4-BE49-F238E27FC236}">
                <a16:creationId xmlns:a16="http://schemas.microsoft.com/office/drawing/2014/main" id="{FD862214-C751-4003-B087-CD815DBBF723}"/>
              </a:ext>
            </a:extLst>
          </p:cNvPr>
          <p:cNvSpPr txBox="1"/>
          <p:nvPr/>
        </p:nvSpPr>
        <p:spPr>
          <a:xfrm>
            <a:off x="1970518" y="439392"/>
            <a:ext cx="2521965" cy="646331"/>
          </a:xfrm>
          <a:prstGeom prst="rect">
            <a:avLst/>
          </a:prstGeom>
          <a:noFill/>
          <a:effectLst>
            <a:reflection endPos="35000" dir="5400000" sy="-100000" algn="bl" rotWithShape="0"/>
          </a:effectLst>
        </p:spPr>
        <p:txBody>
          <a:bodyPr wrap="square" rtlCol="0">
            <a:spAutoFit/>
            <a:scene3d>
              <a:camera prst="orthographicFront"/>
              <a:lightRig rig="threePt" dir="t"/>
            </a:scene3d>
            <a:sp3d>
              <a:bevelT w="0" h="0"/>
              <a:bevelB w="0" h="0"/>
            </a:sp3d>
          </a:bodyPr>
          <a:lstStyle/>
          <a:p>
            <a:pPr algn="ctr"/>
            <a:r>
              <a:rPr lang="zh-TW" altLang="en-US" sz="3600" b="1" dirty="0" smtClean="0">
                <a:solidFill>
                  <a:schemeClr val="tx1">
                    <a:alpha val="40000"/>
                  </a:schemeClr>
                </a:solidFill>
                <a:latin typeface="+mj-ea"/>
                <a:ea typeface="+mj-ea"/>
              </a:rPr>
              <a:t>教學目的</a:t>
            </a:r>
            <a:endParaRPr lang="zh-CN" altLang="en-US" sz="3600" b="1" dirty="0">
              <a:solidFill>
                <a:schemeClr val="tx1">
                  <a:alpha val="40000"/>
                </a:schemeClr>
              </a:solidFill>
              <a:latin typeface="+mj-ea"/>
              <a:ea typeface="+mj-ea"/>
            </a:endParaRPr>
          </a:p>
        </p:txBody>
      </p:sp>
      <p:sp>
        <p:nvSpPr>
          <p:cNvPr id="11" name="文本框 10">
            <a:extLst>
              <a:ext uri="{FF2B5EF4-FFF2-40B4-BE49-F238E27FC236}">
                <a16:creationId xmlns:a16="http://schemas.microsoft.com/office/drawing/2014/main" id="{1E7D19AE-3389-4785-8E38-88141D17B425}"/>
              </a:ext>
            </a:extLst>
          </p:cNvPr>
          <p:cNvSpPr txBox="1"/>
          <p:nvPr/>
        </p:nvSpPr>
        <p:spPr>
          <a:xfrm>
            <a:off x="1810326" y="1811085"/>
            <a:ext cx="9105323" cy="797526"/>
          </a:xfrm>
          <a:prstGeom prst="rect">
            <a:avLst/>
          </a:prstGeom>
          <a:noFill/>
          <a:ln>
            <a:noFill/>
          </a:ln>
          <a:effectLst/>
        </p:spPr>
        <p:txBody>
          <a:bodyPr wrap="square" rtlCol="0">
            <a:spAutoFit/>
          </a:bodyPr>
          <a:lstStyle/>
          <a:p>
            <a:pPr marL="342900" indent="-342900">
              <a:lnSpc>
                <a:spcPct val="120000"/>
              </a:lnSpc>
              <a:buFont typeface="+mj-lt"/>
              <a:buAutoNum type="arabicPeriod"/>
            </a:pPr>
            <a:r>
              <a:rPr lang="zh-TW" altLang="zh-TW" sz="2000" dirty="0" smtClean="0">
                <a:latin typeface="微軟正黑體" panose="020B0604030504040204" pitchFamily="34" charset="-120"/>
                <a:ea typeface="微軟正黑體" panose="020B0604030504040204" pitchFamily="34" charset="-120"/>
              </a:rPr>
              <a:t>透過</a:t>
            </a:r>
            <a:r>
              <a:rPr lang="zh-TW" altLang="zh-TW" sz="2000" dirty="0">
                <a:latin typeface="微軟正黑體" panose="020B0604030504040204" pitchFamily="34" charset="-120"/>
                <a:ea typeface="微軟正黑體" panose="020B0604030504040204" pitchFamily="34" charset="-120"/>
              </a:rPr>
              <a:t>電閃公司所面臨之狀況及後續客訴處理方式，讓學生了解因流程錯誤 可能產生的問題、發生問題的原因以及發生問題的處理流程。</a:t>
            </a:r>
            <a:endParaRPr lang="en-US" altLang="zh-CN" sz="2000" dirty="0">
              <a:solidFill>
                <a:srgbClr val="3F403E"/>
              </a:solidFill>
              <a:effectLst/>
              <a:latin typeface="微軟正黑體" panose="020B0604030504040204" pitchFamily="34" charset="-120"/>
              <a:ea typeface="微軟正黑體" panose="020B0604030504040204" pitchFamily="34" charset="-120"/>
            </a:endParaRPr>
          </a:p>
        </p:txBody>
      </p:sp>
      <p:sp>
        <p:nvSpPr>
          <p:cNvPr id="12" name="文本框 13">
            <a:extLst>
              <a:ext uri="{FF2B5EF4-FFF2-40B4-BE49-F238E27FC236}">
                <a16:creationId xmlns:a16="http://schemas.microsoft.com/office/drawing/2014/main" id="{6E1498A7-2A72-4941-8C42-2B08C2DB0B7C}"/>
              </a:ext>
            </a:extLst>
          </p:cNvPr>
          <p:cNvSpPr txBox="1"/>
          <p:nvPr/>
        </p:nvSpPr>
        <p:spPr>
          <a:xfrm>
            <a:off x="1810326" y="4468829"/>
            <a:ext cx="9040668" cy="1166858"/>
          </a:xfrm>
          <a:prstGeom prst="rect">
            <a:avLst/>
          </a:prstGeom>
          <a:noFill/>
          <a:ln>
            <a:noFill/>
          </a:ln>
          <a:effectLst/>
        </p:spPr>
        <p:txBody>
          <a:bodyPr wrap="square" rtlCol="0">
            <a:spAutoFit/>
          </a:bodyPr>
          <a:lstStyle/>
          <a:p>
            <a:pPr marL="342900" indent="-342900">
              <a:lnSpc>
                <a:spcPct val="120000"/>
              </a:lnSpc>
              <a:buFont typeface="+mj-lt"/>
              <a:buAutoNum type="arabicPeriod" startAt="2"/>
            </a:pPr>
            <a:r>
              <a:rPr lang="zh-TW" altLang="zh-TW" sz="2000" dirty="0" smtClean="0">
                <a:latin typeface="微軟正黑體" panose="020B0604030504040204" pitchFamily="34" charset="-120"/>
                <a:ea typeface="微軟正黑體" panose="020B0604030504040204" pitchFamily="34" charset="-120"/>
              </a:rPr>
              <a:t>協助</a:t>
            </a:r>
            <a:r>
              <a:rPr lang="zh-TW" altLang="zh-TW" sz="2000" dirty="0">
                <a:latin typeface="微軟正黑體" panose="020B0604030504040204" pitchFamily="34" charset="-120"/>
                <a:ea typeface="微軟正黑體" panose="020B0604030504040204" pitchFamily="34" charset="-120"/>
              </a:rPr>
              <a:t>學生思考如何改善上述問題，並討論公司內部標準作業流程</a:t>
            </a:r>
            <a:r>
              <a:rPr lang="en-US" altLang="zh-TW" sz="2000" dirty="0">
                <a:latin typeface="微軟正黑體" panose="020B0604030504040204" pitchFamily="34" charset="-120"/>
                <a:ea typeface="微軟正黑體" panose="020B0604030504040204" pitchFamily="34" charset="-120"/>
              </a:rPr>
              <a:t>(Standard Operation Procedure, SOP) </a:t>
            </a:r>
            <a:r>
              <a:rPr lang="zh-TW" altLang="zh-TW" sz="2000" dirty="0">
                <a:latin typeface="微軟正黑體" panose="020B0604030504040204" pitchFamily="34" charset="-120"/>
                <a:ea typeface="微軟正黑體" panose="020B0604030504040204" pitchFamily="34" charset="-120"/>
              </a:rPr>
              <a:t>的流程設計</a:t>
            </a:r>
            <a:r>
              <a:rPr lang="en-US" altLang="zh-TW" sz="2000" dirty="0">
                <a:latin typeface="微軟正黑體" panose="020B0604030504040204" pitchFamily="34" charset="-120"/>
                <a:ea typeface="微軟正黑體" panose="020B0604030504040204" pitchFamily="34" charset="-120"/>
              </a:rPr>
              <a:t>(Process Design, PD)</a:t>
            </a:r>
            <a:r>
              <a:rPr lang="zh-TW" altLang="zh-TW" sz="2000" dirty="0">
                <a:latin typeface="微軟正黑體" panose="020B0604030504040204" pitchFamily="34" charset="-120"/>
                <a:ea typeface="微軟正黑體" panose="020B0604030504040204" pitchFamily="34" charset="-120"/>
              </a:rPr>
              <a:t>、分工制衡的概念。</a:t>
            </a:r>
            <a:endParaRPr lang="en-US" altLang="zh-CN" sz="2000" dirty="0">
              <a:solidFill>
                <a:srgbClr val="3F403E"/>
              </a:solidFill>
              <a:effectLst/>
              <a:latin typeface="微軟正黑體" panose="020B0604030504040204" pitchFamily="34" charset="-120"/>
              <a:ea typeface="微軟正黑體" panose="020B0604030504040204" pitchFamily="34" charset="-120"/>
            </a:endParaRPr>
          </a:p>
        </p:txBody>
      </p:sp>
      <p:sp>
        <p:nvSpPr>
          <p:cNvPr id="13" name="投影片編號版面配置區 12"/>
          <p:cNvSpPr>
            <a:spLocks noGrp="1"/>
          </p:cNvSpPr>
          <p:nvPr>
            <p:ph type="sldNum" sz="quarter" idx="12"/>
          </p:nvPr>
        </p:nvSpPr>
        <p:spPr/>
        <p:txBody>
          <a:bodyPr/>
          <a:lstStyle/>
          <a:p>
            <a:fld id="{1BECA118-6545-41D3-8C8E-CA86BFE4F9D0}" type="slidenum">
              <a:rPr lang="zh-CN" altLang="en-US" smtClean="0"/>
              <a:t>7</a:t>
            </a:fld>
            <a:endParaRPr lang="zh-CN" altLang="en-US"/>
          </a:p>
        </p:txBody>
      </p:sp>
    </p:spTree>
    <p:extLst>
      <p:ext uri="{BB962C8B-B14F-4D97-AF65-F5344CB8AC3E}">
        <p14:creationId xmlns:p14="http://schemas.microsoft.com/office/powerpoint/2010/main" val="35395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500"/>
                            </p:stCondLst>
                            <p:childTnLst>
                              <p:par>
                                <p:cTn id="14" presetID="21"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3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400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par>
                          <p:cTn id="25" fill="hold">
                            <p:stCondLst>
                              <p:cond delay="6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1000"/>
                                        <p:tgtEl>
                                          <p:spTgt spid="11"/>
                                        </p:tgtEl>
                                      </p:cBhvr>
                                    </p:animEffect>
                                  </p:childTnLst>
                                </p:cTn>
                              </p:par>
                            </p:childTnLst>
                          </p:cTn>
                        </p:par>
                        <p:par>
                          <p:cTn id="29" fill="hold">
                            <p:stCondLst>
                              <p:cond delay="70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par>
                          <p:cTn id="33" fill="hold">
                            <p:stCondLst>
                              <p:cond delay="8000"/>
                            </p:stCondLst>
                            <p:childTnLst>
                              <p:par>
                                <p:cTn id="34" presetID="2" presetClass="entr" presetSubtype="1"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1000" fill="hold"/>
                                        <p:tgtEl>
                                          <p:spTgt spid="4"/>
                                        </p:tgtEl>
                                        <p:attrNameLst>
                                          <p:attrName>ppt_x</p:attrName>
                                        </p:attrNameLst>
                                      </p:cBhvr>
                                      <p:tavLst>
                                        <p:tav tm="0">
                                          <p:val>
                                            <p:strVal val="#ppt_x"/>
                                          </p:val>
                                        </p:tav>
                                        <p:tav tm="100000">
                                          <p:val>
                                            <p:strVal val="#ppt_x"/>
                                          </p:val>
                                        </p:tav>
                                      </p:tavLst>
                                    </p:anim>
                                    <p:anim calcmode="lin" valueType="num">
                                      <p:cBhvr additive="base">
                                        <p:cTn id="37"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987349-55BF-46FB-8E1A-FFB23233A5AE}"/>
              </a:ext>
            </a:extLst>
          </p:cNvPr>
          <p:cNvSpPr/>
          <p:nvPr/>
        </p:nvSpPr>
        <p:spPr>
          <a:xfrm>
            <a:off x="1277957" y="1094342"/>
            <a:ext cx="9636084" cy="470236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a:extLst>
              <a:ext uri="{FF2B5EF4-FFF2-40B4-BE49-F238E27FC236}">
                <a16:creationId xmlns:a16="http://schemas.microsoft.com/office/drawing/2014/main" id="{1CC05087-E4A6-48E6-B56B-F86165A09EF2}"/>
              </a:ext>
            </a:extLst>
          </p:cNvPr>
          <p:cNvSpPr/>
          <p:nvPr/>
        </p:nvSpPr>
        <p:spPr>
          <a:xfrm>
            <a:off x="3742063" y="0"/>
            <a:ext cx="4707874" cy="6858000"/>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2B39C57-17A5-4D83-BDB7-6FD2E59B75B7}"/>
              </a:ext>
            </a:extLst>
          </p:cNvPr>
          <p:cNvSpPr/>
          <p:nvPr/>
        </p:nvSpPr>
        <p:spPr>
          <a:xfrm>
            <a:off x="1836145" y="1652530"/>
            <a:ext cx="8519710" cy="358599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4">
            <a:extLst>
              <a:ext uri="{FF2B5EF4-FFF2-40B4-BE49-F238E27FC236}">
                <a16:creationId xmlns:a16="http://schemas.microsoft.com/office/drawing/2014/main" id="{283AC7F9-DA48-4B2A-9626-169CA23F84C7}"/>
              </a:ext>
            </a:extLst>
          </p:cNvPr>
          <p:cNvSpPr txBox="1"/>
          <p:nvPr/>
        </p:nvSpPr>
        <p:spPr>
          <a:xfrm>
            <a:off x="2508173" y="3425858"/>
            <a:ext cx="7175654" cy="831253"/>
          </a:xfrm>
          <a:prstGeom prst="rect">
            <a:avLst/>
          </a:prstGeom>
          <a:noFill/>
        </p:spPr>
        <p:txBody>
          <a:bodyPr wrap="square" rtlCol="0">
            <a:spAutoFit/>
          </a:bodyPr>
          <a:lstStyle/>
          <a:p>
            <a:pPr algn="ctr">
              <a:lnSpc>
                <a:spcPct val="120000"/>
              </a:lnSpc>
            </a:pPr>
            <a:r>
              <a:rPr lang="zh-TW" altLang="en-US" sz="4400" dirty="0">
                <a:solidFill>
                  <a:srgbClr val="3F403E"/>
                </a:solidFill>
                <a:latin typeface="微軟正黑體" pitchFamily="34" charset="-120"/>
                <a:ea typeface="微軟正黑體" pitchFamily="34" charset="-120"/>
              </a:rPr>
              <a:t>標準作業流程</a:t>
            </a:r>
            <a:endParaRPr lang="en-US" altLang="zh-CN" sz="4400" dirty="0">
              <a:solidFill>
                <a:srgbClr val="3F403E"/>
              </a:solidFill>
              <a:latin typeface="微軟正黑體" pitchFamily="34" charset="-120"/>
              <a:ea typeface="微軟正黑體" pitchFamily="34" charset="-120"/>
            </a:endParaRPr>
          </a:p>
        </p:txBody>
      </p:sp>
      <p:sp>
        <p:nvSpPr>
          <p:cNvPr id="8" name="文本框 5">
            <a:extLst>
              <a:ext uri="{FF2B5EF4-FFF2-40B4-BE49-F238E27FC236}">
                <a16:creationId xmlns:a16="http://schemas.microsoft.com/office/drawing/2014/main" id="{5E0B33C0-757D-43D3-BF40-E07B47E671CE}"/>
              </a:ext>
            </a:extLst>
          </p:cNvPr>
          <p:cNvSpPr txBox="1"/>
          <p:nvPr/>
        </p:nvSpPr>
        <p:spPr>
          <a:xfrm>
            <a:off x="5204570" y="2288543"/>
            <a:ext cx="1782860" cy="1015663"/>
          </a:xfrm>
          <a:prstGeom prst="rect">
            <a:avLst/>
          </a:prstGeom>
          <a:noFill/>
        </p:spPr>
        <p:txBody>
          <a:bodyPr wrap="none" rtlCol="0">
            <a:spAutoFit/>
          </a:bodyPr>
          <a:lstStyle/>
          <a:p>
            <a:pPr algn="ctr"/>
            <a:r>
              <a:rPr lang="en-US" altLang="zh-CN" sz="6000" b="1" dirty="0" smtClean="0">
                <a:solidFill>
                  <a:srgbClr val="3F403E"/>
                </a:solidFill>
                <a:latin typeface="微軟正黑體" pitchFamily="34" charset="-120"/>
                <a:ea typeface="微軟正黑體" pitchFamily="34" charset="-120"/>
              </a:rPr>
              <a:t>SOP</a:t>
            </a:r>
            <a:endParaRPr lang="zh-CN" altLang="en-US" sz="6000" b="1" dirty="0">
              <a:solidFill>
                <a:srgbClr val="3F403E"/>
              </a:solidFill>
              <a:latin typeface="微軟正黑體" pitchFamily="34" charset="-120"/>
              <a:ea typeface="微軟正黑體" pitchFamily="34" charset="-120"/>
            </a:endParaRPr>
          </a:p>
        </p:txBody>
      </p:sp>
      <p:cxnSp>
        <p:nvCxnSpPr>
          <p:cNvPr id="9" name="直接连接符 6">
            <a:extLst>
              <a:ext uri="{FF2B5EF4-FFF2-40B4-BE49-F238E27FC236}">
                <a16:creationId xmlns:a16="http://schemas.microsoft.com/office/drawing/2014/main" id="{220416C1-7ECD-45C0-A7B0-7389506ACED8}"/>
              </a:ext>
            </a:extLst>
          </p:cNvPr>
          <p:cNvCxnSpPr>
            <a:cxnSpLocks/>
          </p:cNvCxnSpPr>
          <p:nvPr/>
        </p:nvCxnSpPr>
        <p:spPr>
          <a:xfrm flipH="1">
            <a:off x="4095991" y="3270607"/>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0" name="投影片編號版面配置區 9"/>
          <p:cNvSpPr>
            <a:spLocks noGrp="1"/>
          </p:cNvSpPr>
          <p:nvPr>
            <p:ph type="sldNum" sz="quarter" idx="12"/>
          </p:nvPr>
        </p:nvSpPr>
        <p:spPr/>
        <p:txBody>
          <a:bodyPr/>
          <a:lstStyle/>
          <a:p>
            <a:fld id="{1BECA118-6545-41D3-8C8E-CA86BFE4F9D0}" type="slidenum">
              <a:rPr lang="zh-CN" altLang="en-US" smtClean="0"/>
              <a:t>8</a:t>
            </a:fld>
            <a:endParaRPr lang="zh-CN" altLang="en-US"/>
          </a:p>
        </p:txBody>
      </p:sp>
    </p:spTree>
    <p:extLst>
      <p:ext uri="{BB962C8B-B14F-4D97-AF65-F5344CB8AC3E}">
        <p14:creationId xmlns:p14="http://schemas.microsoft.com/office/powerpoint/2010/main" val="38374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1"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1000"/>
                                        <p:tgtEl>
                                          <p:spTgt spid="4"/>
                                        </p:tgtEl>
                                      </p:cBhvr>
                                    </p:animEffect>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3500"/>
                            </p:stCondLst>
                            <p:childTnLst>
                              <p:par>
                                <p:cTn id="24" presetID="16" presetClass="entr" presetSubtype="37"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outVertical)">
                                      <p:cBhvr>
                                        <p:cTn id="26" dur="500"/>
                                        <p:tgtEl>
                                          <p:spTgt spid="9"/>
                                        </p:tgtEl>
                                      </p:cBhvr>
                                    </p:animEffect>
                                  </p:childTnLst>
                                </p:cTn>
                              </p:par>
                            </p:childTnLst>
                          </p:cTn>
                        </p:par>
                        <p:par>
                          <p:cTn id="27" fill="hold">
                            <p:stCondLst>
                              <p:cond delay="4000"/>
                            </p:stCondLst>
                            <p:childTnLst>
                              <p:par>
                                <p:cTn id="28" presetID="22" presetClass="entr" presetSubtype="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3FB445-6DE4-4101-9DA0-3070CECC484C}"/>
              </a:ext>
            </a:extLst>
          </p:cNvPr>
          <p:cNvSpPr/>
          <p:nvPr/>
        </p:nvSpPr>
        <p:spPr>
          <a:xfrm>
            <a:off x="0" y="3434291"/>
            <a:ext cx="12192000" cy="3567946"/>
          </a:xfrm>
          <a:prstGeom prst="rect">
            <a:avLst/>
          </a:prstGeom>
          <a:solidFill>
            <a:srgbClr val="F9B359"/>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FE2153A-4D1F-4B5F-B843-CD1E78950360}"/>
              </a:ext>
            </a:extLst>
          </p:cNvPr>
          <p:cNvSpPr/>
          <p:nvPr/>
        </p:nvSpPr>
        <p:spPr>
          <a:xfrm>
            <a:off x="982794" y="-1436838"/>
            <a:ext cx="10226412" cy="216576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32">
            <a:extLst>
              <a:ext uri="{FF2B5EF4-FFF2-40B4-BE49-F238E27FC236}">
                <a16:creationId xmlns:a16="http://schemas.microsoft.com/office/drawing/2014/main" id="{7AA306E3-D657-4A0B-B4E8-B513F5468E0F}"/>
              </a:ext>
            </a:extLst>
          </p:cNvPr>
          <p:cNvSpPr txBox="1"/>
          <p:nvPr/>
        </p:nvSpPr>
        <p:spPr>
          <a:xfrm>
            <a:off x="3193467" y="451355"/>
            <a:ext cx="5805064" cy="646331"/>
          </a:xfrm>
          <a:prstGeom prst="rect">
            <a:avLst/>
          </a:prstGeom>
          <a:solidFill>
            <a:srgbClr val="F9FAFB"/>
          </a:solidFill>
        </p:spPr>
        <p:txBody>
          <a:bodyPr wrap="square" rtlCol="0">
            <a:spAutoFit/>
          </a:bodyPr>
          <a:lstStyle/>
          <a:p>
            <a:pPr algn="ctr"/>
            <a:r>
              <a:rPr lang="zh-TW" altLang="en-US" sz="3600" b="1" dirty="0" smtClean="0">
                <a:solidFill>
                  <a:srgbClr val="F9B359"/>
                </a:solidFill>
                <a:latin typeface="微軟正黑體" pitchFamily="34" charset="-120"/>
                <a:ea typeface="微軟正黑體" pitchFamily="34" charset="-120"/>
              </a:rPr>
              <a:t>標準作業流程</a:t>
            </a:r>
            <a:endParaRPr lang="zh-CN" altLang="en-US" sz="3600" b="1" dirty="0">
              <a:solidFill>
                <a:srgbClr val="F9B359"/>
              </a:solidFill>
              <a:latin typeface="微軟正黑體" pitchFamily="34" charset="-120"/>
              <a:ea typeface="微軟正黑體" pitchFamily="34" charset="-120"/>
            </a:endParaRPr>
          </a:p>
        </p:txBody>
      </p:sp>
      <p:sp>
        <p:nvSpPr>
          <p:cNvPr id="7" name="文本框 28">
            <a:extLst>
              <a:ext uri="{FF2B5EF4-FFF2-40B4-BE49-F238E27FC236}">
                <a16:creationId xmlns:a16="http://schemas.microsoft.com/office/drawing/2014/main" id="{DAB9FCF9-C654-4C01-9265-8D9E72CA0A80}"/>
              </a:ext>
            </a:extLst>
          </p:cNvPr>
          <p:cNvSpPr txBox="1"/>
          <p:nvPr/>
        </p:nvSpPr>
        <p:spPr>
          <a:xfrm>
            <a:off x="531175" y="2522943"/>
            <a:ext cx="11400493" cy="523220"/>
          </a:xfrm>
          <a:prstGeom prst="rect">
            <a:avLst/>
          </a:prstGeom>
          <a:noFill/>
        </p:spPr>
        <p:txBody>
          <a:bodyPr wrap="none" rtlCol="0">
            <a:spAutoFit/>
          </a:bodyPr>
          <a:lstStyle/>
          <a:p>
            <a:pPr algn="ctr"/>
            <a:r>
              <a:rPr lang="en-US" altLang="zh-TW" sz="2800" b="1" dirty="0" smtClean="0">
                <a:solidFill>
                  <a:srgbClr val="3F403E"/>
                </a:solidFill>
                <a:latin typeface="微軟正黑體" pitchFamily="34" charset="-120"/>
                <a:ea typeface="微軟正黑體" pitchFamily="34" charset="-120"/>
              </a:rPr>
              <a:t>SOP</a:t>
            </a:r>
            <a:r>
              <a:rPr lang="zh-TW" altLang="en-US" sz="2800" b="1" dirty="0" smtClean="0">
                <a:solidFill>
                  <a:srgbClr val="3F403E"/>
                </a:solidFill>
                <a:latin typeface="微軟正黑體" pitchFamily="34" charset="-120"/>
                <a:ea typeface="微軟正黑體" pitchFamily="34" charset="-120"/>
              </a:rPr>
              <a:t> 就是</a:t>
            </a:r>
            <a:r>
              <a:rPr lang="zh-TW" altLang="en-US" sz="2800" b="1" dirty="0">
                <a:solidFill>
                  <a:srgbClr val="3F403E"/>
                </a:solidFill>
                <a:latin typeface="微軟正黑體" pitchFamily="34" charset="-120"/>
                <a:ea typeface="微軟正黑體" pitchFamily="34" charset="-120"/>
              </a:rPr>
              <a:t>「標準</a:t>
            </a:r>
            <a:r>
              <a:rPr lang="zh-TW" altLang="en-US" sz="2800" b="1" dirty="0" smtClean="0">
                <a:solidFill>
                  <a:srgbClr val="3F403E"/>
                </a:solidFill>
                <a:latin typeface="微軟正黑體" pitchFamily="34" charset="-120"/>
                <a:ea typeface="微軟正黑體" pitchFamily="34" charset="-120"/>
              </a:rPr>
              <a:t>作業流</a:t>
            </a:r>
            <a:r>
              <a:rPr lang="zh-TW" altLang="en-US" sz="2800" b="1" dirty="0">
                <a:solidFill>
                  <a:srgbClr val="3F403E"/>
                </a:solidFill>
                <a:latin typeface="微軟正黑體" pitchFamily="34" charset="-120"/>
                <a:ea typeface="微軟正黑體" pitchFamily="34" charset="-120"/>
              </a:rPr>
              <a:t>程</a:t>
            </a:r>
            <a:r>
              <a:rPr lang="zh-TW" altLang="en-US" sz="2800" b="1" dirty="0" smtClean="0">
                <a:solidFill>
                  <a:srgbClr val="3F403E"/>
                </a:solidFill>
                <a:latin typeface="微軟正黑體" pitchFamily="34" charset="-120"/>
                <a:ea typeface="微軟正黑體" pitchFamily="34" charset="-120"/>
              </a:rPr>
              <a:t>」</a:t>
            </a:r>
            <a:r>
              <a:rPr lang="en-US" altLang="zh-TW" sz="2800" b="1" dirty="0">
                <a:solidFill>
                  <a:srgbClr val="3F403E"/>
                </a:solidFill>
                <a:latin typeface="微軟正黑體" pitchFamily="34" charset="-120"/>
                <a:ea typeface="微軟正黑體" pitchFamily="34" charset="-120"/>
              </a:rPr>
              <a:t>(Standard Operation Procedure, SOP)</a:t>
            </a:r>
            <a:endParaRPr lang="zh-CN" altLang="en-US" sz="2800" b="1" dirty="0">
              <a:solidFill>
                <a:srgbClr val="3F403E"/>
              </a:solidFill>
              <a:latin typeface="微軟正黑體" pitchFamily="34" charset="-120"/>
              <a:ea typeface="微軟正黑體" pitchFamily="34" charset="-120"/>
            </a:endParaRPr>
          </a:p>
        </p:txBody>
      </p:sp>
      <p:sp>
        <p:nvSpPr>
          <p:cNvPr id="8" name="文本框 28">
            <a:extLst>
              <a:ext uri="{FF2B5EF4-FFF2-40B4-BE49-F238E27FC236}">
                <a16:creationId xmlns:a16="http://schemas.microsoft.com/office/drawing/2014/main" id="{DAB9FCF9-C654-4C01-9265-8D9E72CA0A80}"/>
              </a:ext>
            </a:extLst>
          </p:cNvPr>
          <p:cNvSpPr txBox="1"/>
          <p:nvPr/>
        </p:nvSpPr>
        <p:spPr>
          <a:xfrm>
            <a:off x="731977" y="3775830"/>
            <a:ext cx="10043169" cy="1305870"/>
          </a:xfrm>
          <a:prstGeom prst="rect">
            <a:avLst/>
          </a:prstGeom>
          <a:noFill/>
        </p:spPr>
        <p:txBody>
          <a:bodyPr wrap="square" rtlCol="0">
            <a:spAutoFit/>
          </a:bodyPr>
          <a:lstStyle/>
          <a:p>
            <a:pPr>
              <a:lnSpc>
                <a:spcPct val="150000"/>
              </a:lnSpc>
            </a:pPr>
            <a:r>
              <a:rPr lang="en-US" altLang="zh-TW" sz="2800" b="1" dirty="0" smtClean="0">
                <a:solidFill>
                  <a:schemeClr val="bg1"/>
                </a:solidFill>
                <a:latin typeface="微軟正黑體" pitchFamily="34" charset="-120"/>
                <a:ea typeface="微軟正黑體" pitchFamily="34" charset="-120"/>
              </a:rPr>
              <a:t>SOP</a:t>
            </a:r>
            <a:r>
              <a:rPr lang="zh-TW" altLang="en-US" sz="2800" b="1" dirty="0" smtClean="0">
                <a:solidFill>
                  <a:schemeClr val="bg1"/>
                </a:solidFill>
                <a:latin typeface="微軟正黑體" pitchFamily="34" charset="-120"/>
                <a:ea typeface="微軟正黑體" pitchFamily="34" charset="-120"/>
              </a:rPr>
              <a:t> 是將</a:t>
            </a:r>
            <a:r>
              <a:rPr lang="zh-TW" altLang="en-US" sz="2800" b="1" dirty="0">
                <a:solidFill>
                  <a:schemeClr val="bg1"/>
                </a:solidFill>
                <a:latin typeface="微軟正黑體" pitchFamily="34" charset="-120"/>
                <a:ea typeface="微軟正黑體" pitchFamily="34" charset="-120"/>
              </a:rPr>
              <a:t>某一事件的標準操作步驟和要求以統一的格式描述出來</a:t>
            </a:r>
            <a:r>
              <a:rPr lang="zh-TW" altLang="en-US" sz="2800" b="1" dirty="0" smtClean="0">
                <a:solidFill>
                  <a:schemeClr val="bg1"/>
                </a:solidFill>
                <a:latin typeface="微軟正黑體" pitchFamily="34" charset="-120"/>
                <a:ea typeface="微軟正黑體" pitchFamily="34" charset="-120"/>
              </a:rPr>
              <a:t>，是</a:t>
            </a:r>
            <a:r>
              <a:rPr lang="zh-TW" altLang="en-US" sz="2800" b="1" dirty="0">
                <a:solidFill>
                  <a:schemeClr val="bg1"/>
                </a:solidFill>
                <a:latin typeface="微軟正黑體" pitchFamily="34" charset="-120"/>
                <a:ea typeface="微軟正黑體" pitchFamily="34" charset="-120"/>
              </a:rPr>
              <a:t>成為品質確保與</a:t>
            </a:r>
            <a:r>
              <a:rPr lang="zh-TW" altLang="en-US" sz="2800" b="1" dirty="0" smtClean="0">
                <a:solidFill>
                  <a:schemeClr val="bg1"/>
                </a:solidFill>
                <a:latin typeface="微軟正黑體" pitchFamily="34" charset="-120"/>
                <a:ea typeface="微軟正黑體" pitchFamily="34" charset="-120"/>
              </a:rPr>
              <a:t>提升的</a:t>
            </a:r>
            <a:r>
              <a:rPr lang="zh-TW" altLang="en-US" sz="2800" b="1" dirty="0">
                <a:solidFill>
                  <a:schemeClr val="bg1"/>
                </a:solidFill>
                <a:latin typeface="微軟正黑體" pitchFamily="34" charset="-120"/>
                <a:ea typeface="微軟正黑體" pitchFamily="34" charset="-120"/>
              </a:rPr>
              <a:t>基礎和準則。</a:t>
            </a:r>
            <a:endParaRPr lang="zh-CN" altLang="en-US" sz="2800" b="1" dirty="0">
              <a:solidFill>
                <a:schemeClr val="bg1"/>
              </a:solidFill>
              <a:latin typeface="微軟正黑體" pitchFamily="34" charset="-120"/>
              <a:ea typeface="微軟正黑體" pitchFamily="34" charset="-120"/>
            </a:endParaRPr>
          </a:p>
        </p:txBody>
      </p:sp>
      <p:sp>
        <p:nvSpPr>
          <p:cNvPr id="9" name="投影片編號版面配置區 8"/>
          <p:cNvSpPr>
            <a:spLocks noGrp="1"/>
          </p:cNvSpPr>
          <p:nvPr>
            <p:ph type="sldNum" sz="quarter" idx="12"/>
          </p:nvPr>
        </p:nvSpPr>
        <p:spPr/>
        <p:txBody>
          <a:bodyPr/>
          <a:lstStyle/>
          <a:p>
            <a:fld id="{1BECA118-6545-41D3-8C8E-CA86BFE4F9D0}" type="slidenum">
              <a:rPr lang="zh-CN" altLang="en-US" smtClean="0"/>
              <a:t>9</a:t>
            </a:fld>
            <a:endParaRPr lang="zh-CN" altLang="en-US"/>
          </a:p>
        </p:txBody>
      </p:sp>
    </p:spTree>
    <p:extLst>
      <p:ext uri="{BB962C8B-B14F-4D97-AF65-F5344CB8AC3E}">
        <p14:creationId xmlns:p14="http://schemas.microsoft.com/office/powerpoint/2010/main" val="72922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1000"/>
                                        <p:tgtEl>
                                          <p:spTgt spid="5"/>
                                        </p:tgtEl>
                                      </p:cBhvr>
                                    </p:animEffect>
                                  </p:childTnLst>
                                </p:cTn>
                              </p:par>
                            </p:childTnLst>
                          </p:cTn>
                        </p:par>
                        <p:par>
                          <p:cTn id="14" fill="hold">
                            <p:stCondLst>
                              <p:cond delay="2000"/>
                            </p:stCondLst>
                            <p:childTnLst>
                              <p:par>
                                <p:cTn id="15" presetID="2" presetClass="entr" presetSubtype="4" decel="5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ppt_x"/>
                                          </p:val>
                                        </p:tav>
                                        <p:tav tm="100000">
                                          <p:val>
                                            <p:strVal val="#ppt_x"/>
                                          </p:val>
                                        </p:tav>
                                      </p:tavLst>
                                    </p:anim>
                                    <p:anim calcmode="lin" valueType="num">
                                      <p:cBhvr additive="base">
                                        <p:cTn id="18" dur="1000" fill="hold"/>
                                        <p:tgtEl>
                                          <p:spTgt spid="4"/>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渐变模板字体">
      <a:majorFont>
        <a:latin typeface="等线 Light"/>
        <a:ea typeface="微软雅黑"/>
        <a:cs typeface=""/>
      </a:majorFont>
      <a:minorFont>
        <a:latin typeface="等线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2099</TotalTime>
  <Words>491</Words>
  <Application>Microsoft Office PowerPoint</Application>
  <PresentationFormat>寬螢幕</PresentationFormat>
  <Paragraphs>72</Paragraphs>
  <Slides>14</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等线 Light</vt:lpstr>
      <vt:lpstr>微软雅黑</vt:lpstr>
      <vt:lpstr>宋体</vt:lpstr>
      <vt:lpstr>微软雅黑 Light</vt:lpstr>
      <vt:lpstr>微軟正黑體</vt:lpstr>
      <vt:lpstr>新細明體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Windows User</cp:lastModifiedBy>
  <cp:revision>104</cp:revision>
  <dcterms:created xsi:type="dcterms:W3CDTF">2017-09-03T02:38:38Z</dcterms:created>
  <dcterms:modified xsi:type="dcterms:W3CDTF">2019-10-31T03:51:38Z</dcterms:modified>
</cp:coreProperties>
</file>