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9"/>
  </p:notesMasterIdLst>
  <p:sldIdLst>
    <p:sldId id="268" r:id="rId3"/>
    <p:sldId id="256" r:id="rId4"/>
    <p:sldId id="257" r:id="rId5"/>
    <p:sldId id="258" r:id="rId6"/>
    <p:sldId id="259" r:id="rId7"/>
    <p:sldId id="260" r:id="rId8"/>
    <p:sldId id="270" r:id="rId9"/>
    <p:sldId id="269" r:id="rId10"/>
    <p:sldId id="261" r:id="rId11"/>
    <p:sldId id="263" r:id="rId12"/>
    <p:sldId id="277" r:id="rId13"/>
    <p:sldId id="276" r:id="rId14"/>
    <p:sldId id="278" r:id="rId15"/>
    <p:sldId id="262" r:id="rId16"/>
    <p:sldId id="279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6-4A3C-8543-CB6EA1768BF1}"/>
              </c:ext>
            </c:extLst>
          </c:dPt>
          <c:dPt>
            <c:idx val="1"/>
            <c:bubble3D val="0"/>
            <c:spPr>
              <a:solidFill>
                <a:srgbClr val="3B4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6-4A3C-8543-CB6EA1768BF1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标题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一</c:v>
                      </c:pt>
                      <c:pt idx="1">
                        <c:v>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4A96-4A3C-8543-CB6EA1768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9-48F0-8022-4F87029A0F90}"/>
              </c:ext>
            </c:extLst>
          </c:dPt>
          <c:dPt>
            <c:idx val="1"/>
            <c:bubble3D val="0"/>
            <c:spPr>
              <a:solidFill>
                <a:srgbClr val="3B4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9-48F0-8022-4F87029A0F90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标题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一</c:v>
                      </c:pt>
                      <c:pt idx="1">
                        <c:v>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9409-48F0-8022-4F87029A0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7599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jpe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2390" y="3417326"/>
            <a:ext cx="10704353" cy="136326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32390" y="3418746"/>
            <a:ext cx="1808064" cy="1363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40454" y="3418746"/>
            <a:ext cx="3613063" cy="1363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253517" y="3418746"/>
            <a:ext cx="88872" cy="1363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070776" y="3418746"/>
            <a:ext cx="3475161" cy="1363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645345" y="2954951"/>
            <a:ext cx="136144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Loading…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342388" y="3418746"/>
            <a:ext cx="1728387" cy="1363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5000"/>
                                  </p:iterate>
                                  <p:childTnLst>
                                    <p:set>
                                      <p:cBhvr>
                                        <p:cTn id="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7"/>
                            </p:stCondLst>
                            <p:childTnLst>
                              <p:par>
                                <p:cTn id="1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2" dur="8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87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87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87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87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87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87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2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緊急會議</a:t>
            </a:r>
          </a:p>
        </p:txBody>
      </p:sp>
      <p:sp>
        <p:nvSpPr>
          <p:cNvPr id="21" name="内容占位符 7"/>
          <p:cNvSpPr txBox="1"/>
          <p:nvPr>
            <p:custDataLst>
              <p:tags r:id="rId3"/>
            </p:custDataLst>
          </p:nvPr>
        </p:nvSpPr>
        <p:spPr>
          <a:xfrm>
            <a:off x="454025" y="1696720"/>
            <a:ext cx="10952480" cy="462153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資訊部：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月結公司下單然後填寫固定的公司代碼，跳轉到合作公司結算頁面，下單，然後丟到帶取件訂單系統，讓取件員去接單。</a:t>
            </a:r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</a:p>
        </p:txBody>
      </p:sp>
      <p:pic>
        <p:nvPicPr>
          <p:cNvPr id="2" name="ECB019B1-382A-4266-B25C-5B523AA43C14-1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0" y="2696845"/>
            <a:ext cx="10556240" cy="37865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2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緊急會議</a:t>
            </a:r>
          </a:p>
        </p:txBody>
      </p:sp>
      <p:sp>
        <p:nvSpPr>
          <p:cNvPr id="21" name="内容占位符 7"/>
          <p:cNvSpPr txBox="1"/>
          <p:nvPr>
            <p:custDataLst>
              <p:tags r:id="rId3"/>
            </p:custDataLst>
          </p:nvPr>
        </p:nvSpPr>
        <p:spPr>
          <a:xfrm>
            <a:off x="824865" y="1959610"/>
            <a:ext cx="9939655" cy="34975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物流部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取件員在由待取件庫裡接單，而且一一檢查了寄件物，記錄到了訂單明細裡面了。合作公司和個體快遞的單子都是在一個代取件訂單系統裡面的，取件員按照單子取貨</a:t>
            </a: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2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主要流程</a:t>
            </a: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5410" y="2400935"/>
            <a:ext cx="12094210" cy="3383280"/>
            <a:chOff x="166" y="3781"/>
            <a:chExt cx="19046" cy="5328"/>
          </a:xfrm>
        </p:grpSpPr>
        <p:sp>
          <p:nvSpPr>
            <p:cNvPr id="12" name="右箭头 11"/>
            <p:cNvSpPr/>
            <p:nvPr/>
          </p:nvSpPr>
          <p:spPr>
            <a:xfrm rot="1920000">
              <a:off x="6369" y="7675"/>
              <a:ext cx="2042" cy="475"/>
            </a:xfrm>
            <a:prstGeom prst="rightArrow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6" y="3781"/>
              <a:ext cx="19046" cy="5328"/>
              <a:chOff x="166" y="3781"/>
              <a:chExt cx="19046" cy="5328"/>
            </a:xfrm>
          </p:grpSpPr>
          <p:sp>
            <p:nvSpPr>
              <p:cNvPr id="13" name="文本框 12"/>
              <p:cNvSpPr txBox="1"/>
              <p:nvPr/>
            </p:nvSpPr>
            <p:spPr>
              <a:xfrm rot="19440000">
                <a:off x="6141" y="5365"/>
                <a:ext cx="27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合作</a:t>
                </a: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66" y="3781"/>
                <a:ext cx="19046" cy="5329"/>
                <a:chOff x="166" y="3781"/>
                <a:chExt cx="19046" cy="532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66" y="6440"/>
                  <a:ext cx="2173" cy="1260"/>
                </a:xfrm>
                <a:prstGeom prst="rect">
                  <a:avLst/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lang="zh-CN" altLang="en-US" sz="3200" dirty="0">
                      <a:ln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下單</a:t>
                  </a:r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3509" y="6440"/>
                  <a:ext cx="2624" cy="1260"/>
                </a:xfrm>
                <a:prstGeom prst="rect">
                  <a:avLst/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lang="zh-CN" altLang="en-US" sz="3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待取件</a:t>
                  </a:r>
                </a:p>
              </p:txBody>
            </p:sp>
            <p:sp>
              <p:nvSpPr>
                <p:cNvPr id="4" name="右箭头 3"/>
                <p:cNvSpPr/>
                <p:nvPr/>
              </p:nvSpPr>
              <p:spPr>
                <a:xfrm>
                  <a:off x="2345" y="6844"/>
                  <a:ext cx="1164" cy="451"/>
                </a:xfrm>
                <a:prstGeom prst="rightArrow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形标注 4"/>
                <p:cNvSpPr/>
                <p:nvPr/>
              </p:nvSpPr>
              <p:spPr>
                <a:xfrm>
                  <a:off x="1626" y="3937"/>
                  <a:ext cx="4063" cy="1355"/>
                </a:xfrm>
                <a:prstGeom prst="wedgeEllipseCallout">
                  <a:avLst>
                    <a:gd name="adj1" fmla="val -12663"/>
                    <a:gd name="adj2" fmla="val 108081"/>
                  </a:avLst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物件信息</a:t>
                  </a:r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9440000">
                  <a:off x="6309" y="6132"/>
                  <a:ext cx="2042" cy="475"/>
                </a:xfrm>
                <a:prstGeom prst="rightArrow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 rot="1980000">
                  <a:off x="6069" y="8226"/>
                  <a:ext cx="275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>
                      <a:solidFill>
                        <a:schemeClr val="bg1"/>
                      </a:solidFill>
                    </a:rPr>
                    <a:t>不合作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295" y="4770"/>
                  <a:ext cx="2864" cy="1284"/>
                </a:xfrm>
                <a:prstGeom prst="rect">
                  <a:avLst/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lang="zh-CN" altLang="en-US" sz="3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季結賬戶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8381" y="7921"/>
                  <a:ext cx="2864" cy="1189"/>
                </a:xfrm>
                <a:prstGeom prst="rect">
                  <a:avLst/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lang="zh-CN" altLang="en-US" sz="3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現場付款</a:t>
                  </a:r>
                </a:p>
              </p:txBody>
            </p:sp>
            <p:sp>
              <p:nvSpPr>
                <p:cNvPr id="17" name="右箭头 16"/>
                <p:cNvSpPr/>
                <p:nvPr/>
              </p:nvSpPr>
              <p:spPr>
                <a:xfrm rot="19440000">
                  <a:off x="11242" y="7625"/>
                  <a:ext cx="2042" cy="475"/>
                </a:xfrm>
                <a:prstGeom prst="rightArrow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右箭头 17"/>
                <p:cNvSpPr/>
                <p:nvPr/>
              </p:nvSpPr>
              <p:spPr>
                <a:xfrm rot="1920000">
                  <a:off x="11216" y="5797"/>
                  <a:ext cx="2042" cy="475"/>
                </a:xfrm>
                <a:prstGeom prst="rightArrow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3228" y="6439"/>
                  <a:ext cx="2624" cy="1260"/>
                </a:xfrm>
                <a:prstGeom prst="rect">
                  <a:avLst/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lang="zh-CN" altLang="en-US" sz="3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取件</a:t>
                  </a:r>
                </a:p>
              </p:txBody>
            </p:sp>
            <p:sp>
              <p:nvSpPr>
                <p:cNvPr id="26" name="右箭头 25"/>
                <p:cNvSpPr/>
                <p:nvPr/>
              </p:nvSpPr>
              <p:spPr>
                <a:xfrm>
                  <a:off x="15852" y="6777"/>
                  <a:ext cx="1164" cy="451"/>
                </a:xfrm>
                <a:prstGeom prst="rightArrow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7016" y="6438"/>
                  <a:ext cx="2197" cy="1261"/>
                </a:xfrm>
                <a:prstGeom prst="rect">
                  <a:avLst/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lang="zh-CN" altLang="en-US" sz="3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寄達</a:t>
                  </a:r>
                </a:p>
              </p:txBody>
            </p:sp>
            <p:sp>
              <p:nvSpPr>
                <p:cNvPr id="28" name="圆角矩形标注 27"/>
                <p:cNvSpPr/>
                <p:nvPr/>
              </p:nvSpPr>
              <p:spPr>
                <a:xfrm>
                  <a:off x="13594" y="8278"/>
                  <a:ext cx="2258" cy="832"/>
                </a:xfrm>
                <a:prstGeom prst="wedgeRoundRectCallout">
                  <a:avLst>
                    <a:gd name="adj1" fmla="val -14481"/>
                    <a:gd name="adj2" fmla="val -111658"/>
                    <a:gd name="adj3" fmla="val 16667"/>
                  </a:avLst>
                </a:prstGeom>
                <a:solidFill>
                  <a:schemeClr val="lt1">
                    <a:alpha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物流員檢查</a:t>
                  </a:r>
                </a:p>
              </p:txBody>
            </p:sp>
            <p:sp>
              <p:nvSpPr>
                <p:cNvPr id="29" name="右箭头 28"/>
                <p:cNvSpPr/>
                <p:nvPr/>
              </p:nvSpPr>
              <p:spPr>
                <a:xfrm rot="16200000">
                  <a:off x="15852" y="5617"/>
                  <a:ext cx="1164" cy="477"/>
                </a:xfrm>
                <a:prstGeom prst="rightArrow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4873" y="3781"/>
                  <a:ext cx="3122" cy="1260"/>
                </a:xfrm>
                <a:prstGeom prst="rect">
                  <a:avLst/>
                </a:prstGeom>
                <a:solidFill>
                  <a:schemeClr val="lt1">
                    <a:alpha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100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lstStyle/>
                <a:p>
                  <a:pPr algn="ctr"/>
                  <a:r>
                    <a:rPr lang="zh-CN" altLang="en-US" sz="3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查件系統</a:t>
                  </a: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6131" y="2767965"/>
            <a:ext cx="29400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/>
          <p:nvPr>
            <p:custDataLst>
              <p:tags r:id="rId2"/>
            </p:custDataLst>
          </p:nvPr>
        </p:nvSpPr>
        <p:spPr>
          <a:xfrm>
            <a:off x="908419" y="435875"/>
            <a:ext cx="10515600" cy="13255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       </a:t>
            </a:r>
            <a:r>
              <a:rPr lang="zh-CN" altLang="en-US" sz="4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補救措施</a:t>
            </a:r>
          </a:p>
        </p:txBody>
      </p:sp>
      <p:sp>
        <p:nvSpPr>
          <p:cNvPr id="6" name="椭圆 5"/>
          <p:cNvSpPr/>
          <p:nvPr/>
        </p:nvSpPr>
        <p:spPr>
          <a:xfrm>
            <a:off x="699770" y="365125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529715" y="365125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4730" y="112649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72665" y="1818640"/>
            <a:ext cx="7284085" cy="4511040"/>
            <a:chOff x="3756" y="1793"/>
            <a:chExt cx="11471" cy="7104"/>
          </a:xfrm>
        </p:grpSpPr>
        <p:sp>
          <p:nvSpPr>
            <p:cNvPr id="9" name="文本占位符 12"/>
            <p:cNvSpPr txBox="1"/>
            <p:nvPr>
              <p:custDataLst>
                <p:tags r:id="rId3"/>
              </p:custDataLst>
            </p:nvPr>
          </p:nvSpPr>
          <p:spPr>
            <a:xfrm>
              <a:off x="3756" y="1798"/>
              <a:ext cx="4294" cy="2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sysDash"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 smtClean="0">
                  <a:solidFill>
                    <a:schemeClr val="tx2"/>
                  </a:solidFill>
                  <a:latin typeface="站酷文艺体" panose="02000603000000000000" charset="-122"/>
                  <a:ea typeface="站酷文艺体" panose="02000603000000000000" charset="-122"/>
                </a:rPr>
                <a:t>逐個電話催補款</a:t>
              </a:r>
            </a:p>
          </p:txBody>
        </p:sp>
        <p:sp>
          <p:nvSpPr>
            <p:cNvPr id="10" name="文本占位符 14"/>
            <p:cNvSpPr txBox="1"/>
            <p:nvPr>
              <p:custDataLst>
                <p:tags r:id="rId4"/>
              </p:custDataLst>
            </p:nvPr>
          </p:nvSpPr>
          <p:spPr>
            <a:xfrm>
              <a:off x="10933" y="1793"/>
              <a:ext cx="4294" cy="27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prstDash val="sysDash"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 smtClean="0">
                  <a:solidFill>
                    <a:schemeClr val="tx2"/>
                  </a:solidFill>
                  <a:latin typeface="站酷文艺体" panose="02000603000000000000" charset="-122"/>
                  <a:ea typeface="站酷文艺体" panose="02000603000000000000" charset="-122"/>
                </a:rPr>
                <a:t>拒付，限制該用戶使用電閃快遞</a:t>
              </a:r>
            </a:p>
          </p:txBody>
        </p:sp>
        <p:sp>
          <p:nvSpPr>
            <p:cNvPr id="11" name="文本占位符 3"/>
            <p:cNvSpPr txBox="1"/>
            <p:nvPr>
              <p:custDataLst>
                <p:tags r:id="rId5"/>
              </p:custDataLst>
            </p:nvPr>
          </p:nvSpPr>
          <p:spPr>
            <a:xfrm>
              <a:off x="10933" y="6142"/>
              <a:ext cx="4294" cy="2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sysDash"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 smtClean="0">
                  <a:solidFill>
                    <a:schemeClr val="tx2"/>
                  </a:solidFill>
                  <a:latin typeface="站酷文艺体" panose="02000603000000000000" charset="-122"/>
                  <a:ea typeface="站酷文艺体" panose="02000603000000000000" charset="-122"/>
                </a:rPr>
                <a:t>拉黑拒聽電話</a:t>
              </a:r>
            </a:p>
            <a:p>
              <a:r>
                <a:rPr lang="zh-CN" altLang="en-US" dirty="0" smtClean="0">
                  <a:solidFill>
                    <a:schemeClr val="tx2"/>
                  </a:solidFill>
                  <a:latin typeface="站酷文艺体" panose="02000603000000000000" charset="-122"/>
                  <a:ea typeface="站酷文艺体" panose="02000603000000000000" charset="-122"/>
                </a:rPr>
                <a:t>當做不知情</a:t>
              </a:r>
            </a:p>
            <a:p>
              <a:r>
                <a:rPr lang="zh-CN" altLang="en-US" dirty="0" smtClean="0">
                  <a:solidFill>
                    <a:schemeClr val="tx2"/>
                  </a:solidFill>
                  <a:latin typeface="站酷文艺体" panose="02000603000000000000" charset="-122"/>
                  <a:ea typeface="站酷文艺体" panose="02000603000000000000" charset="-122"/>
                </a:rPr>
                <a:t>寄件人不是本名</a:t>
              </a:r>
            </a:p>
          </p:txBody>
        </p:sp>
        <p:sp>
          <p:nvSpPr>
            <p:cNvPr id="12" name="文本占位符 7"/>
            <p:cNvSpPr txBox="1"/>
            <p:nvPr>
              <p:custDataLst>
                <p:tags r:id="rId6"/>
              </p:custDataLst>
            </p:nvPr>
          </p:nvSpPr>
          <p:spPr>
            <a:xfrm>
              <a:off x="3756" y="6138"/>
              <a:ext cx="4294" cy="2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sysDash"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 smtClean="0">
                  <a:solidFill>
                    <a:schemeClr val="tx2"/>
                  </a:solidFill>
                  <a:latin typeface="站酷文艺体" panose="02000603000000000000" charset="-122"/>
                  <a:ea typeface="站酷文艺体" panose="02000603000000000000" charset="-122"/>
                </a:rPr>
                <a:t>提供不了第三方</a:t>
              </a:r>
            </a:p>
            <a:p>
              <a:r>
                <a:rPr lang="zh-CN" altLang="en-US" dirty="0" smtClean="0">
                  <a:solidFill>
                    <a:schemeClr val="tx2"/>
                  </a:solidFill>
                  <a:latin typeface="站酷文艺体" panose="02000603000000000000" charset="-122"/>
                  <a:ea typeface="站酷文艺体" panose="02000603000000000000" charset="-122"/>
                </a:rPr>
                <a:t>洩漏人信息</a:t>
              </a:r>
            </a:p>
          </p:txBody>
        </p:sp>
      </p:grpSp>
      <p:sp>
        <p:nvSpPr>
          <p:cNvPr id="3" name="向右箭號 2"/>
          <p:cNvSpPr/>
          <p:nvPr/>
        </p:nvSpPr>
        <p:spPr>
          <a:xfrm>
            <a:off x="5104264" y="2483893"/>
            <a:ext cx="1569492" cy="395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5104264" y="5254534"/>
            <a:ext cx="1569492" cy="395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5400000">
            <a:off x="7800619" y="3903562"/>
            <a:ext cx="785572" cy="34119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2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問題探討</a:t>
            </a: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四</a:t>
            </a:r>
          </a:p>
        </p:txBody>
      </p:sp>
      <p:sp>
        <p:nvSpPr>
          <p:cNvPr id="8" name="内容占位符 7"/>
          <p:cNvSpPr txBox="1"/>
          <p:nvPr>
            <p:custDataLst>
              <p:tags r:id="rId3"/>
            </p:custDataLst>
          </p:nvPr>
        </p:nvSpPr>
        <p:spPr>
          <a:xfrm>
            <a:off x="781135" y="1746914"/>
            <a:ext cx="9670263" cy="4653886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1.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個案因流程瑕疵導致哪些隱憂，或引起什麼問題</a:t>
            </a: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引導畫流程圖與教導</a:t>
            </a: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SOP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2.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你認為電閃快遞有甚麼地方需要改進</a:t>
            </a: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教導</a:t>
            </a: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PDCA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3.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你覺得麗麗鞋業要不要支付這一筆數據龐大的快遞費用</a:t>
            </a: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?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為什麼</a:t>
            </a: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分別選一兩位選擇要與不要的同學發表看法</a:t>
            </a:r>
            <a:endParaRPr lang="en-US" altLang="zh-TW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4.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如果你是電閃快遞你會怎麼解決這件事</a:t>
            </a: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Wingdings" panose="05000000000000000000" pitchFamily="2" charset="2"/>
              </a:rPr>
              <a:t>教導危機處理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4010017" y="1343649"/>
            <a:ext cx="4171315" cy="4171321"/>
            <a:chOff x="942332" y="1127749"/>
            <a:chExt cx="4171315" cy="4171321"/>
          </a:xfrm>
          <a:solidFill>
            <a:schemeClr val="lt1">
              <a:alpha val="44000"/>
            </a:schemeClr>
          </a:solidFill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3"/>
            </p:custDataLst>
          </p:nvPr>
        </p:nvSpPr>
        <p:spPr>
          <a:xfrm>
            <a:off x="3280595" y="1779442"/>
            <a:ext cx="5630154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THANKS</a:t>
            </a:r>
            <a:endParaRPr lang="zh-CN" altLang="en-US" sz="80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8160" y="2444750"/>
            <a:ext cx="3535680" cy="30149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電閃快遞</a:t>
            </a:r>
          </a:p>
          <a:p>
            <a:pPr algn="ctr"/>
            <a:r>
              <a:rPr lang="zh-CN" altLang="en-US" sz="2800" b="1" i="1" dirty="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小 組 成 員</a:t>
            </a:r>
            <a:endParaRPr lang="zh-CN" altLang="en-US" sz="2800" dirty="0">
              <a:solidFill>
                <a:schemeClr val="bg1"/>
              </a:solidFill>
              <a:effectLst/>
              <a:latin typeface="站酷文艺体" panose="02000603000000000000" charset="-122"/>
              <a:ea typeface="站酷文艺体" panose="02000603000000000000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李秋  梁博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站酷酷黑" panose="02010600030101010101" charset="-122"/>
              <a:ea typeface="站酷酷黑" panose="02010600030101010101" charset="-122"/>
              <a:cs typeface="aoyagireisyosimo2" panose="02000600000000000000" charset="-128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陳庭  佳綺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站酷酷黑" panose="02010600030101010101" charset="-122"/>
              <a:ea typeface="站酷酷黑" panose="02010600030101010101" charset="-122"/>
              <a:cs typeface="aoyagireisyosimo2" panose="02000600000000000000" charset="-128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仁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樵 </a:t>
            </a:r>
            <a:r>
              <a:rPr lang="zh-TW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薏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珊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站酷酷黑" panose="02010600030101010101" charset="-122"/>
              <a:ea typeface="站酷酷黑" panose="02010600030101010101" charset="-122"/>
              <a:cs typeface="aoyagireisyosimo2" panose="02000600000000000000" charset="-128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宇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倫 </a:t>
            </a:r>
            <a:r>
              <a:rPr lang="zh-TW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易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酷黑" panose="02010600030101010101" charset="-122"/>
                <a:ea typeface="站酷酷黑" panose="02010600030101010101" charset="-122"/>
                <a:cs typeface="aoyagireisyosimo2" panose="02000600000000000000" charset="-128"/>
                <a:sym typeface="+mn-ea"/>
              </a:rPr>
              <a:t>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5023485" y="1582103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1</a:t>
            </a: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5023485" y="2558415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2</a:t>
            </a:r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5023485" y="3534728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3</a:t>
            </a:r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5023485" y="4511040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4</a:t>
            </a:r>
          </a:p>
        </p:txBody>
      </p:sp>
      <p:sp>
        <p:nvSpPr>
          <p:cNvPr id="4102" name="文本占位符 12"/>
          <p:cNvSpPr txBox="1"/>
          <p:nvPr>
            <p:custDataLst>
              <p:tags r:id="rId5"/>
            </p:custDataLst>
          </p:nvPr>
        </p:nvSpPr>
        <p:spPr>
          <a:xfrm>
            <a:off x="5806123" y="1504315"/>
            <a:ext cx="5565775" cy="7651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事件初期</a:t>
            </a:r>
          </a:p>
        </p:txBody>
      </p:sp>
      <p:sp>
        <p:nvSpPr>
          <p:cNvPr id="4103" name="文本占位符 14"/>
          <p:cNvSpPr txBox="1"/>
          <p:nvPr>
            <p:custDataLst>
              <p:tags r:id="rId6"/>
            </p:custDataLst>
          </p:nvPr>
        </p:nvSpPr>
        <p:spPr>
          <a:xfrm>
            <a:off x="5806123" y="2490153"/>
            <a:ext cx="5565775" cy="76358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事件爆發</a:t>
            </a:r>
          </a:p>
        </p:txBody>
      </p:sp>
      <p:sp>
        <p:nvSpPr>
          <p:cNvPr id="4104" name="文本占位符 3"/>
          <p:cNvSpPr txBox="1"/>
          <p:nvPr>
            <p:custDataLst>
              <p:tags r:id="rId7"/>
            </p:custDataLst>
          </p:nvPr>
        </p:nvSpPr>
        <p:spPr>
          <a:xfrm>
            <a:off x="5806123" y="3450590"/>
            <a:ext cx="5565775" cy="7667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補救措施</a:t>
            </a:r>
          </a:p>
        </p:txBody>
      </p:sp>
      <p:sp>
        <p:nvSpPr>
          <p:cNvPr id="4105" name="文本占位符 7"/>
          <p:cNvSpPr txBox="1"/>
          <p:nvPr>
            <p:custDataLst>
              <p:tags r:id="rId8"/>
            </p:custDataLst>
          </p:nvPr>
        </p:nvSpPr>
        <p:spPr>
          <a:xfrm>
            <a:off x="5806123" y="4425315"/>
            <a:ext cx="5565775" cy="768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問題探討</a:t>
            </a:r>
          </a:p>
        </p:txBody>
      </p:sp>
      <p:sp>
        <p:nvSpPr>
          <p:cNvPr id="6" name="椭圆 5"/>
          <p:cNvSpPr/>
          <p:nvPr/>
        </p:nvSpPr>
        <p:spPr>
          <a:xfrm>
            <a:off x="2024380" y="270764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目</a:t>
            </a:r>
          </a:p>
        </p:txBody>
      </p:sp>
      <p:sp>
        <p:nvSpPr>
          <p:cNvPr id="7" name="椭圆 6"/>
          <p:cNvSpPr/>
          <p:nvPr/>
        </p:nvSpPr>
        <p:spPr>
          <a:xfrm>
            <a:off x="2854325" y="270764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80260" y="3469005"/>
            <a:ext cx="1463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2" grpId="0" animBg="1"/>
      <p:bldP spid="4102" grpId="0"/>
      <p:bldP spid="4103" grpId="0"/>
      <p:bldP spid="4104" grpId="0"/>
      <p:bldP spid="4105" grpId="0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8673" y="2767965"/>
            <a:ext cx="289496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758825" y="1976755"/>
            <a:ext cx="10732770" cy="4069715"/>
          </a:xfrm>
          <a:prstGeom prst="round2DiagRect">
            <a:avLst>
              <a:gd name="adj1" fmla="val 10467"/>
              <a:gd name="adj2" fmla="val 0"/>
            </a:avLst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 fontAlgn="base"/>
            <a:r>
              <a:rPr lang="zh-CN" altLang="en-US"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三位大學就開始做電商的女生，某天談論起了一個好康</a:t>
            </a:r>
            <a:r>
              <a:rPr lang="en-US" altLang="zh-CN"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</a:t>
            </a:r>
          </a:p>
          <a:p>
            <a:pPr algn="ctr" fontAlgn="base"/>
            <a:r>
              <a:rPr lang="zh-CN" altLang="en-US"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在這一個月的時間，她們生意都比以往好了很多。</a:t>
            </a:r>
          </a:p>
          <a:p>
            <a:pPr algn="ctr" fontAlgn="base"/>
            <a:r>
              <a:rPr lang="zh-CN" altLang="en-US"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網紅的推廣，電閃發貨，都讓他們的店曝光度大大提高。</a:t>
            </a:r>
          </a:p>
          <a:p>
            <a:pPr algn="ctr" fontAlgn="base"/>
            <a:r>
              <a:rPr lang="zh-CN" altLang="en-US"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三姐妹賺得缽滿盆滿。一切都是那麼美好。</a:t>
            </a:r>
          </a:p>
          <a:p>
            <a:pPr algn="ctr" fontAlgn="base"/>
            <a:endParaRPr lang="zh-CN" altLang="en-US" sz="3200" b="1" i="1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标题 1"/>
          <p:cNvSpPr txBox="1"/>
          <p:nvPr>
            <p:custDataLst>
              <p:tags r:id="rId1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事件初期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2"/>
            </p:custDataLst>
          </p:nvPr>
        </p:nvSpPr>
        <p:spPr>
          <a:xfrm>
            <a:off x="1104365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電閃合作降低運費，一月固定</a:t>
            </a:r>
            <a:r>
              <a:rPr lang="zh-CN" altLang="en-US" b="1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1w</a:t>
            </a: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單才能優惠到</a:t>
            </a:r>
            <a:r>
              <a:rPr lang="zh-CN" altLang="en-US" b="1" dirty="0" smtClean="0">
                <a:solidFill>
                  <a:schemeClr val="tx1"/>
                </a:solidFill>
                <a:latin typeface="站酷文艺体" panose="02000603000000000000" charset="-122"/>
                <a:ea typeface="站酷文艺体" panose="02000603000000000000" charset="-122"/>
              </a:rPr>
              <a:t>180元1kg</a:t>
            </a:r>
            <a:r>
              <a:rPr lang="zh-CN" altLang="en-US" dirty="0" smtClean="0">
                <a:solidFill>
                  <a:schemeClr val="tx1"/>
                </a:solidFill>
                <a:latin typeface="站酷文艺体" panose="02000603000000000000" charset="-122"/>
                <a:ea typeface="站酷文艺体" panose="02000603000000000000" charset="-122"/>
              </a:rPr>
              <a:t>。</a:t>
            </a:r>
          </a:p>
        </p:txBody>
      </p:sp>
      <p:sp>
        <p:nvSpPr>
          <p:cNvPr id="17" name="文本占位符 14"/>
          <p:cNvSpPr txBox="1"/>
          <p:nvPr>
            <p:custDataLst>
              <p:tags r:id="rId3"/>
            </p:custDataLst>
          </p:nvPr>
        </p:nvSpPr>
        <p:spPr>
          <a:xfrm>
            <a:off x="3783887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電閃快遞代下，提供收貨人和寄件人信息，以及產品信息</a:t>
            </a:r>
            <a:r>
              <a:rPr lang="zh-CN" altLang="en-US" b="1" dirty="0" smtClean="0">
                <a:solidFill>
                  <a:schemeClr val="tx1"/>
                </a:solidFill>
                <a:latin typeface="站酷文艺体" panose="02000603000000000000" charset="-122"/>
                <a:ea typeface="站酷文艺体" panose="02000603000000000000" charset="-122"/>
              </a:rPr>
              <a:t>3kg以內都100。</a:t>
            </a:r>
          </a:p>
        </p:txBody>
      </p:sp>
      <p:sp>
        <p:nvSpPr>
          <p:cNvPr id="18" name="文本占位符 3"/>
          <p:cNvSpPr txBox="1"/>
          <p:nvPr>
            <p:custDataLst>
              <p:tags r:id="rId4"/>
            </p:custDataLst>
          </p:nvPr>
        </p:nvSpPr>
        <p:spPr>
          <a:xfrm>
            <a:off x="6463409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電閃專員取件，現場出單號。與普通預約流程一樣。</a:t>
            </a:r>
          </a:p>
        </p:txBody>
      </p:sp>
      <p:sp>
        <p:nvSpPr>
          <p:cNvPr id="19" name="文本占位符 7"/>
          <p:cNvSpPr txBox="1"/>
          <p:nvPr>
            <p:custDataLst>
              <p:tags r:id="rId5"/>
            </p:custDataLst>
          </p:nvPr>
        </p:nvSpPr>
        <p:spPr>
          <a:xfrm>
            <a:off x="9142930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網上支付快遞費用。電閃官網可以跟蹤物流信息。</a:t>
            </a:r>
          </a:p>
        </p:txBody>
      </p:sp>
      <p:sp>
        <p:nvSpPr>
          <p:cNvPr id="11" name="对角圆角矩形 10"/>
          <p:cNvSpPr/>
          <p:nvPr>
            <p:custDataLst>
              <p:tags r:id="rId6"/>
            </p:custDataLst>
          </p:nvPr>
        </p:nvSpPr>
        <p:spPr>
          <a:xfrm>
            <a:off x="607504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</a:p>
        </p:txBody>
      </p:sp>
      <p:sp>
        <p:nvSpPr>
          <p:cNvPr id="12" name="对角圆角矩形 11"/>
          <p:cNvSpPr/>
          <p:nvPr>
            <p:custDataLst>
              <p:tags r:id="rId7"/>
            </p:custDataLst>
          </p:nvPr>
        </p:nvSpPr>
        <p:spPr>
          <a:xfrm>
            <a:off x="342582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</a:p>
        </p:txBody>
      </p:sp>
      <p:sp>
        <p:nvSpPr>
          <p:cNvPr id="13" name="对角圆角矩形 12"/>
          <p:cNvSpPr/>
          <p:nvPr>
            <p:custDataLst>
              <p:tags r:id="rId8"/>
            </p:custDataLst>
          </p:nvPr>
        </p:nvSpPr>
        <p:spPr>
          <a:xfrm>
            <a:off x="876681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</a:p>
        </p:txBody>
      </p:sp>
      <p:sp>
        <p:nvSpPr>
          <p:cNvPr id="14" name="对角圆角矩形 13"/>
          <p:cNvSpPr/>
          <p:nvPr>
            <p:custDataLst>
              <p:tags r:id="rId9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</a:p>
        </p:txBody>
      </p:sp>
      <p:sp>
        <p:nvSpPr>
          <p:cNvPr id="15" name="标题 1"/>
          <p:cNvSpPr txBox="1"/>
          <p:nvPr>
            <p:custDataLst>
              <p:tags r:id="rId10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事件初期</a:t>
            </a: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87901" y="1916241"/>
            <a:ext cx="3147594" cy="4536759"/>
          </a:xfrm>
          <a:prstGeom prst="rect">
            <a:avLst/>
          </a:prstGeom>
          <a:solidFill>
            <a:srgbClr val="3B475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/>
          <p:cNvGraphicFramePr/>
          <p:nvPr/>
        </p:nvGraphicFramePr>
        <p:xfrm>
          <a:off x="5184421" y="2113073"/>
          <a:ext cx="2954655" cy="2592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/>
          <p:cNvSpPr/>
          <p:nvPr/>
        </p:nvSpPr>
        <p:spPr>
          <a:xfrm>
            <a:off x="6034531" y="3023648"/>
            <a:ext cx="874395" cy="645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600" b="1" i="1" kern="0" dirty="0">
                <a:solidFill>
                  <a:schemeClr val="bg1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80%</a:t>
            </a:r>
            <a:endParaRPr lang="zh-CN" altLang="en-US" sz="3600" b="1" i="1" kern="0" dirty="0">
              <a:solidFill>
                <a:schemeClr val="bg1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11408" y="4815921"/>
            <a:ext cx="2860040" cy="1237764"/>
            <a:chOff x="5358699" y="5034475"/>
            <a:chExt cx="2860040" cy="1237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PA_文本框 58"/>
            <p:cNvSpPr txBox="1"/>
            <p:nvPr/>
          </p:nvSpPr>
          <p:spPr>
            <a:xfrm>
              <a:off x="5807884" y="5034475"/>
              <a:ext cx="191261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Verdana" panose="020B0604030504040204" pitchFamily="34" charset="0"/>
                </a:rPr>
                <a:t>導入系統前</a:t>
              </a:r>
            </a:p>
          </p:txBody>
        </p:sp>
        <p:sp>
          <p:nvSpPr>
            <p:cNvPr id="14" name="PA_文本框 59"/>
            <p:cNvSpPr txBox="1"/>
            <p:nvPr/>
          </p:nvSpPr>
          <p:spPr>
            <a:xfrm>
              <a:off x="5358699" y="5627079"/>
              <a:ext cx="286004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Verdana" panose="020B0604030504040204" pitchFamily="34" charset="0"/>
                </a:rPr>
                <a:t>每月需要整理結算運費的合作公司名單以及具體信息花費大量時間。</a:t>
              </a:r>
            </a:p>
          </p:txBody>
        </p:sp>
        <p:cxnSp>
          <p:nvCxnSpPr>
            <p:cNvPr id="15" name="PA_直接连接符 5"/>
            <p:cNvCxnSpPr/>
            <p:nvPr/>
          </p:nvCxnSpPr>
          <p:spPr>
            <a:xfrm>
              <a:off x="6536782" y="5558734"/>
              <a:ext cx="36104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8369352" y="1916241"/>
            <a:ext cx="3147594" cy="4536759"/>
          </a:xfrm>
          <a:prstGeom prst="rect">
            <a:avLst/>
          </a:prstGeom>
          <a:solidFill>
            <a:srgbClr val="3B475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8484030" y="2113004"/>
          <a:ext cx="2954655" cy="2592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 17"/>
          <p:cNvSpPr/>
          <p:nvPr/>
        </p:nvSpPr>
        <p:spPr>
          <a:xfrm>
            <a:off x="9354460" y="3085883"/>
            <a:ext cx="121379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600" b="1" i="1" kern="0" dirty="0">
                <a:solidFill>
                  <a:schemeClr val="bg1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40%</a:t>
            </a:r>
            <a:endParaRPr lang="zh-CN" altLang="en-US" sz="3600" b="1" i="1" kern="0" dirty="0">
              <a:solidFill>
                <a:schemeClr val="bg1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31337" y="4835672"/>
            <a:ext cx="2860040" cy="1237764"/>
            <a:chOff x="5358699" y="5034475"/>
            <a:chExt cx="2860040" cy="1237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PA_文本框 58"/>
            <p:cNvSpPr txBox="1"/>
            <p:nvPr/>
          </p:nvSpPr>
          <p:spPr>
            <a:xfrm>
              <a:off x="5807884" y="5034475"/>
              <a:ext cx="191261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導入系統後</a:t>
              </a:r>
            </a:p>
          </p:txBody>
        </p:sp>
        <p:sp>
          <p:nvSpPr>
            <p:cNvPr id="21" name="PA_文本框 59"/>
            <p:cNvSpPr txBox="1"/>
            <p:nvPr/>
          </p:nvSpPr>
          <p:spPr>
            <a:xfrm>
              <a:off x="5358699" y="5627079"/>
              <a:ext cx="286004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Verdana" panose="020B0604030504040204" pitchFamily="34" charset="0"/>
                  <a:sym typeface="+mn-ea"/>
                </a:rPr>
                <a:t>縮短每月需要整理結算運費的合作公司名單以及具體信息所花時間。</a:t>
              </a:r>
              <a:endParaRPr lang="zh-CN" altLang="en-US" sz="1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2" name="PA_直接连接符 5"/>
            <p:cNvCxnSpPr/>
            <p:nvPr/>
          </p:nvCxnSpPr>
          <p:spPr>
            <a:xfrm>
              <a:off x="6536782" y="5558734"/>
              <a:ext cx="36104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743585" y="1908175"/>
            <a:ext cx="4236720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大量公司合作月結，因此導入了</a:t>
            </a:r>
            <a:r>
              <a:rPr lang="zh-CN" altLang="en-US" sz="2000" u="sng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合作結算模組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。與</a:t>
            </a:r>
            <a:r>
              <a:rPr lang="zh-CN" altLang="en-US" sz="2000" u="sng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訂單系統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結合。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67944" y="3247193"/>
            <a:ext cx="3984435" cy="1568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通過</a:t>
            </a:r>
            <a:r>
              <a:rPr lang="zh-CN" altLang="en-US" sz="2000" u="sng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系統訂單查詢模組</a:t>
            </a: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，選擇日期範圍，一鍵導出到期結算的合作公司的訂單數量以及結算金額。</a:t>
            </a:r>
            <a:endParaRPr lang="zh-CN" altLang="en-US" sz="2000" kern="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2315" y="4815840"/>
            <a:ext cx="3982720" cy="20612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系統生成明細，不會有問題的。機器不會犯錯</a:t>
            </a:r>
          </a:p>
          <a:p>
            <a:pPr algn="just">
              <a:lnSpc>
                <a:spcPct val="16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經理簽字，審核。通知合作公司結算。</a:t>
            </a:r>
          </a:p>
        </p:txBody>
      </p:sp>
      <p:cxnSp>
        <p:nvCxnSpPr>
          <p:cNvPr id="31" name="MH_Other_14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768000" y="1677103"/>
            <a:ext cx="4784737" cy="0"/>
          </a:xfrm>
          <a:prstGeom prst="line">
            <a:avLst/>
          </a:prstGeom>
          <a:noFill/>
          <a:ln w="19050" algn="ctr">
            <a:solidFill>
              <a:srgbClr val="0C3C6D"/>
            </a:solidFill>
            <a:round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768005" y="981000"/>
            <a:ext cx="3312000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電閃快遞內部</a:t>
            </a:r>
          </a:p>
        </p:txBody>
      </p:sp>
      <p:sp>
        <p:nvSpPr>
          <p:cNvPr id="2" name="椭圆 1"/>
          <p:cNvSpPr/>
          <p:nvPr/>
        </p:nvSpPr>
        <p:spPr>
          <a:xfrm>
            <a:off x="625475" y="2113280"/>
            <a:ext cx="119380" cy="106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25475" y="3503295"/>
            <a:ext cx="119380" cy="106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5475" y="5012690"/>
            <a:ext cx="119380" cy="106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5475" y="6073140"/>
            <a:ext cx="119380" cy="106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Graphic spid="10" grpId="0">
        <p:bldAsOne/>
      </p:bldGraphic>
      <p:bldP spid="11" grpId="0" bldLvl="0" animBg="1"/>
      <p:bldP spid="11" grpId="1" bldLvl="0" animBg="1"/>
      <p:bldP spid="16" grpId="0" bldLvl="0" animBg="1"/>
      <p:bldGraphic spid="17" grpId="0">
        <p:bldAsOne/>
      </p:bldGraphic>
      <p:bldP spid="18" grpId="0" bldLvl="0" animBg="1"/>
      <p:bldP spid="18" grpId="1" bldLvl="0" animBg="1"/>
      <p:bldP spid="26" grpId="0" bldLvl="0" animBg="1"/>
      <p:bldP spid="29" grpId="0" bldLvl="0" animBg="1"/>
      <p:bldP spid="3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758825" y="1976755"/>
            <a:ext cx="10732770" cy="4069715"/>
          </a:xfrm>
          <a:prstGeom prst="round2DiagRect">
            <a:avLst>
              <a:gd name="adj1" fmla="val 10467"/>
              <a:gd name="adj2" fmla="val 0"/>
            </a:avLst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 fontAlgn="base"/>
            <a:r>
              <a:rPr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麗麗鞋業給的訂單的明細確實是存在在電閃的系統裡面，多出來的兩百萬訂單也確實是歸類在電閃的月結賬戶裡面。但是唯一不一樣的就是，多出來的2百萬訂單，卻分散在各個地區，並且寄件人都是私人名義，並且內容物不是鞋子，涉及到很多品種，到底是哪個環節出了問題。哪個部門</a:t>
            </a:r>
            <a:r>
              <a:rPr lang="zh-CN"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需要承擔責任</a:t>
            </a:r>
            <a:r>
              <a:rPr sz="3200" b="1" i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15" name="标题 1"/>
          <p:cNvSpPr txBox="1"/>
          <p:nvPr>
            <p:custDataLst>
              <p:tags r:id="rId1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事件爆發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2"/>
            </p:custDataLst>
          </p:nvPr>
        </p:nvSpPr>
        <p:spPr>
          <a:xfrm>
            <a:off x="2940050" y="537210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麗麗鞋業</a:t>
            </a:r>
          </a:p>
        </p:txBody>
      </p:sp>
      <p:sp>
        <p:nvSpPr>
          <p:cNvPr id="14" name="文本占位符 11"/>
          <p:cNvSpPr txBox="1"/>
          <p:nvPr>
            <p:custDataLst>
              <p:tags r:id="rId3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全台門市幾百個分佈廣泛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主營業務 鞋包為主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網上訂單由最近門市出貨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使用電閃快遞月結賬戶下單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寄件抬頭為麗麗鞋業某分店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每季結算</a:t>
            </a: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71640" y="1950085"/>
            <a:ext cx="39922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拒絕付款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訂單超出</a:t>
            </a:r>
            <a:r>
              <a:rPr lang="en-US" altLang="zh-CN" sz="3200">
                <a:solidFill>
                  <a:schemeClr val="bg1"/>
                </a:solidFill>
              </a:rPr>
              <a:t>200</a:t>
            </a:r>
            <a:r>
              <a:rPr lang="zh-CN" altLang="en-US" sz="3200">
                <a:solidFill>
                  <a:schemeClr val="bg1"/>
                </a:solidFill>
              </a:rPr>
              <a:t>百萬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月結賬戶被盜用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1"/>
  <p:tag name="KSO_WM_UNIT_ID" val="150995265*l_i*1_1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9月15日"/>
  <p:tag name="POCKET_APPLY_TYPE" val="Slide"/>
  <p:tag name="APPLYTYPE" val="Other"/>
  <p:tag name="APPLYORDER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2"/>
  <p:tag name="KSO_WM_UNIT_ID" val="150995265*l_i*1_2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76"/>
  <p:tag name="KSO_WM_SLIDE_INDEX" val="78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33*359"/>
  <p:tag name="KSO_WM_TEMPLATE_CATEGORY" val="preset"/>
  <p:tag name="KSO_WM_TEMPLATE_INDEX" val="1"/>
  <p:tag name="KSO_WM_TAG_VERSION" val="1.0"/>
  <p:tag name="KSO_WM_DIAGRAM_GROUP_CODE" val="第十组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6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79*q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79*q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79*q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79*q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3"/>
  <p:tag name="KSO_WM_UNIT_ID" val="150995265*l_i*1_3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preset"/>
  <p:tag name="KSO_WM_TEMPLATE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4"/>
  <p:tag name="KSO_WM_UNIT_ID" val="150995265*l_i*1_4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5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65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65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4_1"/>
  <p:tag name="KSO_WM_UNIT_ID" val="150995265*l_h_f*1_4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1NDA4MjA5MTkzOCIsCiAgICJHcm91cElkIiA6ICIxODYzNTkwMDUiLAogICAiSW1hZ2UiIDogImlWQk9SdzBLR2dvQUFBQU5TVWhFVWdBQUJHMEFBQUh6Q0FZQUFBQ2FPdUJUQUFBQUNYQklXWE1BQUFzVEFBQUxFd0VBbXB3WUFBQWdBRWxFUVZSNG5PemRkM3hVVmY3LzhmZTVNd25wRUNEMGpvTFNGQkVWUmVrS3FOaDFYZW1ncXlqeTIxVjNMWWhZV0xEdktyWVZSTEY5eFFhSWl3b0lDQmF3QWJvcUlFaUhrRkFDU1VpWnVlZjN4NUNCbUJCQXl0eGtYcy9IZzRlWmUrL2NmRExlM0R0NXorZWNLd0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tDQ01KRXVBQUNPaGZSeFl4WkpPaVBTZGFBQ3NQYVZtbmVOSEJqcE1oQVpkV2RQNUZ5Q284Uzhzckg3NElHUnJnSUFVTDQ0a1M0QUFJNFIvc2pDMFdITWdFaVhnSWppWElLanhISXVBUUFjTm4ra0N3Q0FZNm5HUCs2T2RBa29wNEpaV2RyMi9ET1MxZHBJMTRMSTI5QnRjS1JMUURtMVBpOWJIVDZmSW9sekNRRGc4TkZwQXdBQUFBQUE0RUdFTmdBQUFBQUFBQjVFYUFNQUFBQUFBT0JCaERZQUFBQUFBQUFlUkdnREFBQUFBQURnUVlRMkFBQUFBQUFBSGtSb0F3QUFBQUFBNEVHRU5nQUFBQUFBQUI1RWFBTUFBQUFBQU9CQmhEWUFBQUFBQUFBZVJHZ0RBQUFBQUFEZ1FZUTJBQUFBQUFBQUhrUm9Bd0FBQUFBQTRFR0VOZ0FBQUFBQUFCNUVhQU1BQUFBQUFPQkJoRFlBQUFBQUFBQWVSR2dEQUFBQUFBRGdRWVEyQUFBQUFBQUFIa1JvQXdBQUFBQUE0RUdFTmdBQUFBQUFBQjVFYUFNQUFBQUFBT0JCaERZQUFBQUFBQUFlUkdnREFBQUFBQURnUVlRMkFBQUFBQUFBSGtSb0F3QUFBQUFBNEVHRU5nQUFBQUFBQUI1RWFBTUFBQUFBQU9CQmhEWUFBQUFBQUFBZVJHZ0RBQUFBQUFEZ1FZUTJBQUFBQUFBQUhrUm9Bd0FBQUFBQTRFR0VOZ0FBQUFBQUFCNUVhQU1BQUFBQUFPQkJoRFlBQUFBQUFBQWVSR2dEQUFBQUFBRGdRWVEyQUFBQUFBQUFIa1JvQXdBQUFBQUE0RUdFTmdBQUFBQUFBQjVFYUFNQUFBQUFBT0JCaERZQUFBQUFBQUFlUkdnREFBQUFBQURnUVlRMkFBQUFBQUFBSGtSb0F3QUFnS01pTXpPejFPWFdXcTFmdjc3VWRULzg4RU94eHdVRkJkcTBhZE5ScncwQWdQS0kwQVlBSXN4YXE1RWpSNGIvU01uT3p0Wk5OOTBrMTNXMWNlTkc1ZWJtSHBYdnMyTEZDZzBlUEZpUzVMcHVlSG03ZHUwVURBWVArbnpYZFpXZG5hMk5HemZxcDU5KzBoZGZmS0VaTTJabzBhSkZ4YmI3L1BQUHRXREJnbUxMckxWNjdybm5pbjFmQU43MDBrc3YvYUhuTFYrK1hMMTc5OWIyN2R0THJDc3NMTlNsbDE1YTZ2TnV1ZVdXWW85LytPRUgzWFBQUFgrb0JnQUFLaHAvcEFzQWdHajM5ZGRmNjV0dnZsR05HalVrU1k3amFQSGl4UW9FQXZya2swODBjK1pNUGZua2s2cGJ0NjU2OWVxbGpJd01wYVdsU1ZMNDYyQXdxTmpZMkdMNzdkU3BrKzY0NDQ3dzQwOC8vVlMxYXRXU0pFMmNPRkhKeWNuNjA1LytWR3BOTzNiczBNMDMzNnc5ZS9ab3o1NDl5c25KVVY1ZW5wS1RrMVcxYWxWVnJseFpxYW1wcWxhdG10cTJiUnQrWG1GaG9aNTY2aWs5OHNnanhmWm5qTkdXTFZ2MDFWZGY2ZXl6eno3eUZ3M0FRYzJlUFZ2Ly9PYy9TeXhQVGs0dXNXelRwazM2K3V1dkpZVkNtNktBVjVMYXQyK3Z4bzBibDNqT2poMDdOR3ZXclBEalR6NzVSTzNidDFmVnFsVVBXdHRycjcybTZkT25TNUp5YzNOMTlkVlhoOWYxN3QxYnpaczNQK2crQUFDSUJvUTJBQkJoYjd6eGh2cjI3U3UvUDNSS2pvdUxrekZHQlFVRkdqUm9rR0ppWW5UcnJiZnE3YmZmMXN5Wk05V3BVeWZObkRsVGt0U3hZMGZObkRsVHMyYk4wcElsUzhJaHpVY2ZmVlJzeUlHMVZoOSsrS0h1dlBOT1NhR2c2UHJycno5Z1RhbXBxYnIvL3ZzVkh4K3Z4TVJFelprelI1TW5UOWE5OTk2cjl1M2JTNUsyYnQycVFDQ2dPblhxaEo4M2FkSWtYWFRSUlVwS1N0SzZkZXYwbDcvOFJaS1VuNTh2YTYwV0wxNGMzbmJ3NE1HNjZxcXJqc1pMQ0tBVTNidDNWL2Z1M2RXeFkwY3RYTGhRa3RTMWExZE5temF0eExaZHUzWXRjMTgrbjYvTTlZV0ZoWm8rZmJydXZmZmVRNnF0YjkrKzZ0dTNyNlJRd0R4bHlwVHd1cHR1dWtuLys5Ly9OSC8rL1BDeW9VT0g2b29ycmppa2ZRTUFVSkVRMmdCQUJDMWZ2bHdMRnk3VUF3ODhFRjdtT0k0U0VoSzBhOWN1SlNVbDZlS0xMMWF6WnMyMGRPblNZbDB0KzZ0ZHU3WSsrdWlqOE9PVksxZXFXYk5tNGNkZmZQR0ZObTNhcEE0ZE9pZ3JLMHRMbGl6UmZmZmRKOGNKalpLOTVKSkx3dHZlZXV1dE92Lzg4M1hpaVNkcTllclZHamR1bkdyWHJxMVhYMzFWbFN0WGxpVE5tREZEVHovOXRLNi8vbnBkZWVXVmtxUmx5NVpwNmRLbGV2cnBwM1g3N2JmcjFGTlBEWWRMZDk5OXQwNC8vWFQxN05sVE8zZnVMQmIwQURpK0xyLzg4aExMZHUvZWZjRHRrNU9UOWVhYmI1WlkzcU5Iai9EWE0yZk8xUGJ0MjNYMjJXZXJRNGNPQjl4WGh3NGQxTFZyVi8zdGIzOExoelk1T1RucTFhdVhwRkE0OCtPUFArckREei9VeUpFajlkUlRUMm5zMkxHcVhidjJJZjk4QUFCVUpJUTJBQkJCVHp6eGhLeTFLaWdvMEJ0dnZLR01qQXhsWm1hcXNMQlFRNFlNVVhaMnRsSlNVbFN6WmswMWJkcFViZHUyTFRhVUlEOC9YNUxVcUZFanJWcTFLcnpmSDM3NFFiMTc5dzQvbmpoeG9xUlFJUFRoaHgrcVQ1OCtHamx5cEtUUW5EYlRwazByOFVuNnd3OC9ySGZlZVVkdDI3WlZYbDZlUm8wYXBkMjdkeXN6TTFQMTY5ZlhmLzd6SHpWczJEQzgvZE5QUDYzdDI3ZnJ6My8rc3h6SDBYWFhYU2NwTkVRalBUMWRsMTEybVpZc1dhS3hZOGZxdGRkZUt6R2NDOER4OGQ1Nzc1VllWdFJwMDZOSEQrWGw1YWxIang2cVVxV0szbjc3YmUzZXZWdlhYbnZ0QWZkWFdGaW9DUk1tU0FvTmhmenl5eTlMYkZOUVVLQU9IVG9VVzFjVTZ1N3ZuWGZlVWRldVhSVVhGNmVmZi81WnJ1c1c2eUlFQUNEYUVOb0FRSVJNblRwVldWbFprcVNZbUJobFpXV3BUcDA2T3VXVVU3UnUzVHIxNmROSGwxMTJXYmdicGtoQ1FrSjRLRUhIamgwbFNVbEpTZkw3L2RxK2Zic1NFaEswWWNNR05XblNSSkkwZCs3Y1loT0RmdkRCQnhvOWV2UkI2enYvL1BOMXhobG5LRFUxVmNGZ1VGT21URkY2ZXJwdXYvMTJKU2NuS3pNenMxaG84OGdqanlnWURHckFnQUY2NG9rbjVQUDV0SHIxYWozKytPTjY4Y1VYWll4UnExYXRWS05HRFQzMzNITWFNV0xFRWIxK0FNcjIzWGZmNmZiYmI5ZWVQWHZVdFd0WDFhdFhUNUtLelI5VHBLalRadGFzV2VyWXNXT3h1V291dWVTU2NNaTd2L0hqeDB1U1hubmxGZFdxVlVzYk4yNlVKQVdEUVUyYk5rMlhYSEpKbWNPcVNxdmoyV2VmMVFVWFhLQ2NuQnpsNStmTGNSeTkrdXFyNGVHakFBQkVHNjZBQUJBaDA2ZFAxNmhSbzlTdlh6L0Z4TVRvcHB0dUNxLzcrdXV2dFhYcjFoS0JqYVJTTzIwazZjd3p6OVQ4K2ZPVm5KeXNzODQ2UzhZWVNkTDc3Nyt2dSs2NlM4T0dEWk1rUGZYVVUrR0pqTXZTdG0xYmJkMjZWWk1uVDlhU0pVdjA1ei8vV1QxNzlwVGpPUHIxMTE5MSsrMjNxMSsvZnVGNUpsSlRVM1hQUGZmb3Nzc3UwNWRmZnFtTkd6ZnF5U2VmVkZaV2x2cjI3YXU0dURodDI3Wk56Wm8xMHp2dnZLT2VQWHN5MlNod0RKMTIybW42OU5OUDFiRmpSMzM2NmFlU1FoMDErODhmVStSQWM5cGNmZlhWMnJWcmx6cDM3aHllTEgxL3YvMzJtNUtTa2pScTFLandNRXZIY1RSbnpoeHQzNzVkUTRjT1BXQjlwZFZSNUpkZmZsRk9UbzYyYk5rU25rQWRBSUJvUkdnREFCSHl5Q09QcUhyMTZxV3VhOUdpaFQ3ODhNTlMxNVhXYVNOSlBYdjIxTml4WTVXWW1LaWJiNzQ1dlB5ZWUrNVJ6Wm8xdzQvNzkrOWZZcDhYWFhSUitPczZkZXBvNHNTSnV2UE9PelZuemh3bEpDU29UWnMyZXYvOTkvWEdHMjhvTnpkWGVYbDV5cy9QMXhOUFBLR05HemRxK1BEaG1qWnRtdWJQbjYvYXRXdHI1Y3FWK3ZqamovWDY2NjhyTmpaV3ZYcjEwa2NmZmFST25UcnA5ZGRmMTVkZmZxbVVsSlREZThFQUhIZXZ2UEtLaGd3Wm9wdHZ2bG5ubkhOT3Fkc1VGaFlxSmlZbS9OZ1lvM3Z2dlZmWFhudXR1blRwb3FaTm01WjR6dHR2djYyMzMzNjd4UExFeEVSTm1qUkpTNWN1Vlh4OHZMNzU1cHRpNXljQUFLSU5vUTBBUk1pQkFoc3BkSXZkaHg1NlNMbTV1VXBJU0NoelA5OTk5NTF5YzNQVnNXTkh4Y2ZIS3hnTTZ0UlRUdzJ2M3ord2tVck9JOUd1WFR2Tm1ER2p4RENHM3IxN3Eydlhya3BKU1ZGS1Nvb1NFeE4xNVpWWGF2NzgrWXFOalpYZjcxZEdSb2IrL3ZlL2E4ZU9IV3JXckpsR2pScWwyclZyNjdMTEx0T0NCUXNVRXhPanpNek1FajlyV1JPVkFqaTJMcm5rRW0zYXRFbDE2dFFKLzdlMGlZaDM3dHlwTys2NFE5bloyWHJzc2NkMDIyMjNxVUdEQnRxNmRhc1NFeE8xYmRzMnpabzFxOVJiaU5lcVZVdTMzWGFiQW9GQXFUVmNkZFZWU2sxTjFXbW5uYVlycjd4U2t5ZFAxaSsvL0tMdTNidExDblVpM25ERERmcmtrMDhJYlFBQVVhMWszejBBSU9KcTFLaWhsaTFiYXNhTUdlRmxBd2NPMU1zdnY2eTh2RHdOR3paTVBYdjJWRjVlbmw1Ly9YV3RXYk5HNjlhdDA0WU5HNVNlbmw1c0Rwcy82cnp6emxPbFNwWDAvUFBQNjZTVFRnclBYNU9Ra0tELy9PYy91dSsrKzFTNWNtVk5talJKVmF0V1ZYWjJ0bUpqWS9YKysrOHJMeTlQMzM3N3JlTGo0L1hKSjUvb3ROTk9LN2J2NWN1WDYrV1hYejdpR2dFY21MVldLMWV1VkRBWTFEMzMzS05ycnJsR2p6Lyt1S1pPbmFxa3BDUk5telpOQ1FrSm1qWnRtcVpPbmFyVnExZUhuMXRRVUtDcFU2ZXFSWXNXbWpadG1ycDI3YW9CQXdib3pUZmZWRXBLaWw1KytXVlZxMVpObFNwVk91RDN2K2lpaXc0NEJITFhybDE2K2VXWGxaU1VKQ2wwaDZyeDQ4ZnIrKysvMXdjZmZDRFhkZFczYjErbHA2ZHIrZkxsUi9lRkFRQ2dIQ0cwQVFDUEdqUm9rUDd6bi85bzY5YXQycnAxcTFhc1dLR01qQXlOSERsU0kwYU0wQWNmZktDNHVEZzkvdmpqNnRpeG8yNjg4VWJkY3NzdHV2YmFhelZpeEFqdDJyWHJpTDcvWjU5OXB0R2pSMnZZc0dFbDV0YnAxNitmdG16Wm9odHZ2RkU3ZCs2VUpNMlpNMGVwcWFrS0JBSXFMQ3hVMDZaTjllR0hIK3JOTjk4TUQ4bHlYVmZCWUZDclZxM1MxcTFiajZnK0FHV2JObTJhQmc4ZXJEUFBQRk10VzdiVUF3ODhvRk5QUFZVLy9mUlRpVnRvMTY1ZFc5ZGRkNTJlZlBKSjVlZm42OXh6ejlYczJiTjF3dzAzYU1xVUtmcisrKzgxWk1nUXZmcnFxMnJidHEzUzB0SlVVRkJ3MEx2QTdkcTFTNFdGaFZxMWFsV3hyc0ZQUC8xVXc0Y1BseFFhWHBXWW1LaHg0OFlwUFQxZGp6Lyt1TzYrKzI0NWpxT2hRNGRxOU9qUjJyTm56OUYvZ1FBQUtBY1lIZ1VBSG5YT09lZm9nZ3N1MEtCQmc5UzhlWE9kZnZycHBkNzJkc2FNR1hyMDBVZDF3dzAzNk9LTEw1WWtyVml4UWdNR0RORHp6ejlmWW5qVW9aZzZkYXJHangrdko1OThVaWVmZkxKeWMzT1ZtNXNibnJjaU9UbFp6enp6akVhTkdxVkJnd2JwdWVlZVU3VnExZFM2ZFd2VnIxOWZTVWxKbWpsenBpWk1tS0R4NDhlcmJ0MjZra0xkT3oxNzlwVFA1OU5qanoxMkJLOE9nSU01Ly96emRlR0ZGNFovYjRQQm9ENzc3RE05OXRoajRZblBLMVdxcEsxYnQycno1czJxVjYrZXNyS3lOSGJzV0oxNTVwbEtUazdXM1hmZnJheXNMRDMxMUZPYU4yK2UzbnZ2UFQzNzdMUGF1SEZqbVhlR0tqSmd3QUN0VzdkT01URXh1dUdHRzhMTEw3MzBVbzBiTjA1MzNIR0h6ampqRFBuOWZzWEZ4V25zMkxHNjg4NDcxYnAxYTBtaFc1QXZYTGhReno3N3JHNjc3YlpqOENvQkFBQUFPTzdTeDQyeDZlUEcyUExnMWx0dnRmbjUrUWRjUDMzNmRQdlFRdy9aTld2V2xGaDN6VFhYMk9lZmY5NSs5TkZIeFpZSEFnSDd4aHR2MkdBd0dGNzIvdnZ2SDNEL3J1c1dXelorL0hpN2F0VXFhNjIxUC83NG8rM1lzYVB0M0xtei9kZS8vbFZzdTJBd2FDZFBubXh6Y25KSzdIZnIxcTFsL2x4ZUY5aTUwNmFQRzJQVHg0NVpFK25qR1pGVGQvWkVXM2YyeEVnZmprY3NLeXZMWG5EQkJmYnFxNisyOCtiTkN5OS8rZVdYYmE5ZXZleUZGMTVvUC83NDR4TFBXNzU4dWJYVzJoMDdkdGhycjczV3JsNjkybzRZTWNMMjZ0WEx2dlBPTzhXMlhiWnNXWW5uNStmbjI5emMzR0xub3JKczJMQ2h4TEpnTUZqcU9hYThXTGRudDkxN0hLMko5UEVNQUNoL1RLUUxBSUJqSVgzY0dDdEpOZjV4ZDZSTFFUa1Z6TXJTdHVlZmthelcxcnpybmthUnJnZVJVWGYyUkN0Skc3b05qblFwUjJ6bnpwMnFVcVhLSDM2K3RWYkc4TmJ4Y0szUHkxYUh6NmRJMHRxTjNZYzBpbkE1QUlCeWhqbHRBQUFBb3NDUkJEYVNDR3dBQUlnQVFoc0FBQUFBQUFBUElyUUJBQUFBQUFEd0lFSWJBQUFBQUFBQUR5SzBBUUFBQUFBQThDQkNHd0FBQUFBQUFBOGl0QUVBQUFBQUFQQWdRaHNBQUFBQUFBQVBJclFCQUFBQUFBRHdJRUliQUFBQUFBQUFEeUswQVFBQUFBQUE4Q0JDR3dBQUFBQUFBQThpdEFFQUFBQUFBUEFnUWhzQUFBQUFBQUFQSXJRQkFBQUFBQUR3SUVJYkFBQUFBQUFBRHlLMEFRQUFBQUFBOENCQ0d3QUFBQUFBQUE4aXRBRUFBQUFBQVBBZ1Foc0FBQUFBQUFBUElyUUJBQUFBQUFEd0lFSWJBQUFBQUFBQUR5SzBBUUFBQUFBQThDQkNHd0FBQUFBQUFBOGl0QUVBQUFBQUFQQWdRaHNBQUFBQUFBQVBJclFCQUFBQUFBRHdJRUliQUFBQUFBQUFEeUswQVFBQUFBQUE4Q0JDR3dBQUFBQUFBQThpdEFFQUFBQUFBUEFnUWhzQUFBQUFBQUFQSXJRQkFBQUFBQUR3SUVJYkFBQUFBQUFBRHlLMEFRQUFBQUFBOENCQ0d3QUFBQUFBQUE4aXRBRUFBQUFBQVBBZ1Foc0FBQUFBQUFBUElyUUJBQUFBQUFEd0lFSWJBQUFBQUFBQUR5SzBBUUFBQUFBQThDQkNHd0FBQUFBQUFBL3lSN29BQURpV01wOTlPdElsb0p4eWQrK09kQW53a05NWC9sK2tTMEE1dFNVL045SWxBQURLTVVJYkFCV1NsWDR4MGtuODRZMGo1dGlmSTEwQ0lzam9GMW1keEIvZU9GSlc0bHdDQURoc0p0SUZBTUN4WUVlUDltK1BqNjhWNlRxOHpQSDVmSVdCZ2h0OXh2ZE1wR3Z4c3FwLy8vdEdZNHlOZEIySWtMbWovWFZWbDNOSkdZeDF6Z3pLc1k0SkxJNTBMVjYyc2ZQUWplSmNBZ0FBQU9CUWJCNzdZT2N0RDQ5Wlo2MGx3QWZ3aDlXWk0vR3BPck1uL2p2U2RRQUFVQkV4RVRFQVJDbkhPbGNicS9wYnhvMDdQZEsxQUNpblJvOTJqTlhsUnJwY28wZnp2aElBZ0tPTWl5c0FSQ0U3WllwUGptNlNKSi9zbzVHdUIwRDVWUGVjdW1kSXFpdXBYcjN6R3JTUGREMEFBRlEwaERZQUVJVXkxdng2ZHRIWDF1aEVoa2dCK0NPTWZGZUVIN2oyaWpJMkJRQUFmd0NoRFFCRUlUZW9LL2M5c25XMlBQeGdpOGhWQTZCY3N0Ykk3QXRxckhTRkNJQUJBRGlxQ0cwQUlNclkwYU1kWTRwL0l1NFkzK1dScWdkQStWUm45c1JUcmRSNHYwVk42czU2K1pTSUZRUUFRQVZFYUFNQVVXWnJiT3laa3VvV3UrK3NGYUVOZ01OaXBKTERvWHdNa1FJQTRHZ2l0QUdBYU9PRWhrYjliZ3pEcWVsanh6YUpSRGtBeWluSGxBeG9MS0VOQUFCSEU2RU5BRVNSMElURDlzcFNWeHBMdHcyQVExSnI5a3N0WkhWU0thdE9yajNyeFpPUGUwRUFBRlJRaERZQUVFVzJQREttdmFRR3BhNGt0QUZ3aUh3NmNFZU5vMUk2Y0FBQXdCOUNhQU1BVWNTUktiM0xScEtzT21ROC9IQ2Q0MWdPZ1BMcndNR01LV01kQUFBNExJUTJBQkFsckxWR1ZnY09iU1M1S3J6MGVOVURvSHlxUCtmbHBwTEt1RXVVT2JYQjdKZVlJd3NBZ0tPQTBBWUFva1Rtby85c3ErSzM1eTNKT254Q0RxQk1RZXNlOUR3UllFSmlBQUNPQ2tJYkFJZ1N3V0RaWFRZaHR1dW14MFpYUC9iVkFDaXZUQm56MllTM01ZZHl2Z0VBQUFkRGFBTUFVY0JhYTJSMDJmNkxEclN0UHhoNzhYRW9DVUE1Vkh2T2hJYVN6amlFVGMvWXV5MEFBRGdDSnRJRkFBQWlJMzNjbU5tU3VsbWo3algzRk01Vml4WkdQLzFrMUtLRk5WZGZIWXgwZlFES2g3cXpKMXBKMnRoOUNPOHJBUUE0eXZ5UkxnQUFFQ25HU0ZaV2NzM28wVzZrcXdFQUFBQlFITU9qQUNCS0dkblFwK0t1ZThDaFVnQUFBQUFpaDlBR0FLS1dNWkxrOS9rSWJRQUFBQUFQSXJRQmdDamwybENuamFYVEJnQUFBUEFrUWhzQWlIYU9RMmdEQUFBQWVCQ2hEUUJFS1dQRW5EWUFBQUNBaHhIYUFFQzBzdG83UElwT0d3QUFBTUNMQ0cwQUlGb1ZkZG80ZE5vQUFBQUFYa1JvQXdEUktqdzhpazRiQUFBQXdJc0liUUFnV2hVTmovTFJhUU1BQUFCNEVhRU5BRVNyb2s2YklKMDJBQUFBZ0JjUjJnQkF0S0xUQmdBQUFQQTBRaHNBaUY1NzU3VHhFZG9BQUFBQUhrUm9Bd0RSeTBpUzN3a1MyZ0FBQUFBZVJHZ0RBRkhLMEdrREFBQUFlQnFoRFFCRUtiY290R0ZPR3dBQUFNQ1RDRzBBSUVvVmRkcFk3aDRGQUFBQWVCS2hEUUJFTHpwdEFBQUFBQThqdEFHQXFHVkRuVGJNYVFNQUFBQjRFcUVOQUVRdHM3ZlRocnRIQVFBQUFGNUVhQU1BVVd0dnAwMlEwQVlBQUFEd0lrSWJBSWhXZG0rblRaRGhVUUFBQUlBWEVkb0FRTFF5b2RER01qd0tBQUFBOENSQ0d3Q0lWaVkwUEVxdW45QUdBQUFBOENCQ0d3Q0lWcFpPR3dBQUFNRExDRzBBSU1yRk1xY05BQUFBNEVtRU5nQVF0U3lkTmdBQUFJQ0hFZG9BUUpReUVuZVBBZ0FBQUR6TUgra0NBQUNSNFVyR1NMSitPbTBBQU1DeDFXcnl2RVZHOW94STE0RUt3T2lWSC9wMUdSanBNbzRYT20wQUlFcnQ2N1RoN2xFQUFPRFlJckRCVVdNMUlOSWxIRTkwMmdCQTlObzdwMDJBMEFZQUFCd1h5L3Axam5RSktLYzJaZWVwNS90ZnlVaHJJMTNMOFVTbkRRQkVMenB0QUFBQUFBOGp0QUdBNkJYcXRQSFRhUU1BQUFCNEVhRU5BRVN2VUdnVG9OTUdBQUFBOENKQ0d3Q0lYcUhReGhnMzBvVUFBQUFBS0luUUJnQ2kxOTVPRzRaSEFRQUFBRjdFM2FPT0F2dlYwSHBCNDdZMzFqU1ZiR01qTmJaRzlTVWxTMHJjK3k5T1VwNmtuTDMvZGh1cjlWYjZUVEsvV1dOWCthenp0VGxyd29iSS9TUUFvb3lScExpWUdFSWJBQUFBd0lNSWJmNEErODNBazF6WHVkQzQ5bXpybUxOYzY5WXhrbVJDZi9lVThkZFAvTjUvMVNYSkdyWGF1MGNaU2E1eEZWdzhlSk54N1ZmV01WODRSak5NKzVlV0g4dWZCVUFVc3pJeWtpMHNKTFFCQUFBQVBJalE1aEJZSzZPdkJwM2grblNsck9uakJ0Vk1rcXd4b1lRbXBySk1VaE1wcnFaVXFib1VXMDBtdHFya1Q1Q2MyTkEvNDVkc1FISUxRdjhDdWJJRjI2V0NiVkorcHBTWExwdTlXaXJNcW1PTnVWeFdsN3RXandVWERWNGhZNmM3UWIyanN5WXROcWFzVEFnQURvUFpPenlLVGhzQUFBREFrd2h0eW1EbkRrdHk0L1ArN0M3V01EazZKUnlYVktvdVUrVVVLYmw1S0t5SlRUMjBIWnE5QVk0a3hWYVZTYWhYZkxXc1ZMQXpGTjdzL2tWMjUxSXBmMXN6V1hPNzYraDJMUjZ5SlBpVmZjN1pFL2VHNmZKczl0SDdTUUZFSTJ0a2pKWEVuRFlBQUFDQUp4SGFsTUl1NmwvTlZjemZYZVhkS0NsRmtoUlhVNmI2MlRKVlRwVVM2bXJ2VkJCSG1aRmlVMldxdHBPcXRwTnArR2NwZDZQc3ppV3ltVjlJZWVtbnl1Z0ZOeUh2MGVDaXdjODVRZk9JT1h2aTltTlFDSUFvWUN5ZE5nQUFBSUNYRWRyc3h5NGNuT3o2N1Y5ZE9iZExObG5Ha1VsdEo5WG9MSlBTWE1jbXFDbUxrUkxxeVNUVWs2bHpvZXl1WDZTdDgyUjNmSmNpNi83RDlXbFljUEhnUjUwQy9jdDBmR24zY1M0T1FQa1hDbTJZMHdZQUFBRHdKRUliaGVhc0NTNGU5Q2RYNWlsSjFXV01UTnA1TW5VdWttS3JIbndId1h6Wm5EVlM3bm9wUDBNcXlKVE56NVFDdVpLYkx3WHpKUnVVZkxHU0V5ZjVLa2t4VldRcVZRL05nUk5YU3lheHNSU1hwZ01IUTBZbTVXUXA1V1NaZ3UyeW0yYklaaXhJbHJVUHVESG0xc0NpUWJmNnpwajBmOHg1QStBd2hFS2JXRUliQUFBQXdJdWlQclN4WC9TdmF4ZjduemZTUlpKQ1E2RHFYaElLVXc3NHBFQ282MlhIRXRuc2xWTHVScFY1ejZnaXdiMEJUcUdrdksyeXUxZnMyNlVrK1pOQ2MrU2t0SlJKUGZYQU5jUldsV25VWDZaMkw5bU4wMlV6djZodVpONndpd2RkYTc4STNtVE9ucnp4VUg5K0FGRnRiNmROTEtFTkFBQUE0RUZSSGRvRUZnKzZ4clhPaTVKTlZsd3RPWTBIU3NrbkhtQnJLNXYxazVTeFFEYnJCeW1ZdDIrVkV5c2xOcEpKYkNCVlNwTmlxOHRVcWliNUV5V24wdDY3Ui9uMjNUbkt6UXROT0p5ZkdicHoxSjdOc2ptL1Nma1pzanVYU1R1WHlhNTdNelEwcXVvWk1tbm5TakVwSlV1cWxDYlRaSWhNMm5seWY1c2ttNWQrc2ZYRmRBNHNIblM5LzR4SmJ4Mkwxd3hBUldLTlpHUmpDd2h0QUFBQUFBK0t5dERHemgzdGR4UFhqcFUxdDB1U3FkMWJwbTRmeVlrcHVYRndqMnpHWjdMcDg2VDhyYUZseGduZE9TcjExTkNRcGZpNm9XVUg0NHNML1ZPS1ZLbUdUSEt6OENvalNZRnMyZDIvU2xuTFpIY3NrWEkzeU9adWtOMDRUU2ExblV5dGJsTFNDU1gzbTN5aW5GYWpaVGQrSUx0NVpyS3g1ditDaXdhM2MzSWIzRzI2akE0Yzlnc0VJRW9ZSTBsdUFaMDJBQUFBZ0JkRlhXaGpGL1d2WnUyNi81TTEzZVZQdE9hRW00eEpPYm5raG02K2JQb2MyYzB6UTNQVFNGSmlRNW0wVHFHN08vbVRqbjV4L3FUUXNLalVVMlVhOVpPeWY1UE5YQ2k3N1N2WjdZdGx0eStXcWR4Q3B0N2xVbUxqNHM5MVltWHFYeUZWYmlINzYzTldnWnc3YlB5NnRuWlIveitaTXlkdk8vckZBaWovakpHc2JCeWROZ0FBQUlBWFJWVm9ZNzhhV3RPVis2bU1XaWloZ1p3VGJ6R3FWTzMzVzhsbWZDNjc0VjJwY0pja0kxTzlnMHpOSGxKaXcrTllyWkdTbXNna05aR3BmM1VvdU5rOFV6YnJKOW1zbjJSU1Q1TnBlRzJKaVpKTnlza3lMVWNaZCtVenNybnJ1bHY1NXR1dmhuWXpaMDFJUDQ3RkF5aEhrdk1yRWRvQUFBQUFIaFExb1kzOTVvYmFiaUR3cWFTVFRKVlRaRTY0TVRUWHpQN3lNMlYvZTBWMjEwK1NKRlAxZEptNmwwcnh0WTkvd2Z2enhjblU2Q3lUMWxFMlk2SHNwZzlrZDN3bnUrc25tZnBYeWRUb3BHSjNuYXBVWFU2THUyUi9mVjUyNTlLV3J0eDU5cHNidXByVC83TTVZajhEQUEreW9ZbUk0L0lKYlFBQUFBQVBPb1NKV01vL3UzQndIVGNZbUNlamsweHFXNWtUaDVVSWJHekdRcmsvM0JzS2JPTHJ5R2x4dDh3Sk4wVStzTm1mOGN2VTZDeW56VmlaMnIwa3QwQjJ6YXV5dnp5MnR5dG9QMDZzekluRFpGTGJTa1ludWNIQVBMdHdjSjNJRkE3QW8wS2hUWDRjb1EwQUFBRGdRUlUrdExIZjNKRGd4bWk2cEdZbTliUlFFR1AyYXpDeVFkbTFyOHYrTmtteVFabTZsOGhwZForVTFEUmlOUitVRXl0VC8wbzVMVVpLQ1Exa2QvMGk5MzhQU0RtL0ZkL08rR1ZPdUZFbTlUUkphdWJHYUxyOTRxcjRTSlFNd0pOQ29VMWVIcUVOQUFBQTRFRVZPclN4VnNaMUErMTROSllBQUNBQVNVUkJWQk1sdFZOeTg5Q1FLT1BidDBFZ1IrNHZqOG1tZnlyRnBNZzUrZStodTBpWmNqSnFMTEdobkpiM3lLUjFsQXAyeVAxcG5PeTJSY1czMlJ2Y0tMbTVKTFZ6ZmNrVHJkMS9MQldBS0JhNmUxUjhQS0VOQUFBQTRFRVZPclJ4RncrK1MxWi9VcVZxY2s2ODZYZUJUYmJjWHg2VGRxK1FFaHZMYVRtcTlOdHBlNTN4eXpRZUtOT29yeVJYZHRXTHNoa0xmN2VOTC9Uemh5WXR2dFpkTk9UTzQxOG9BQThLZGRyczJVTm9Bd0FBQUhoUWhRMXQ3TmREenBIMGtKd1k2NXg0aStSUDNyY3lzRnZ1TDQ5S3VldGtLcmVRYy9MZnBkalVpTlY2NUl4TWpTNHlKdzZYakUvMnQwbXlXK2NYMzhTZkxLZlpjTW1Kc1RKMmpGMDg2T3pJMUFyQVEwS2ROb21KaERZQUFBQ0FCMVhJME1iT0hSam51bmFpSkdNYS90a29vY0crbFc2KzNGK2VrSEkzeUZSdUdRbzZmbjhYcVhMS1ZHa2pjK0xOa3ZITHJwbGNjcWhVUWdPWmhuODJrb3pybW9sMjdzQzRpQlFLd0N0Q29VMU9EcUVOQUFBQTRFRVZNclJ4RTV4N0pUVTNLU2ZMcEoyNzN4b3J1L29sS1hlZGxOeThRZ1UyUlVMQnpUQkpKalM1Y3M3YTR1dlR6cFZKT1NsMFI2a0UzOGpJVkFuQUk0d2tCVk5TQ0cwQUFBQUFENnB3b1kzOWFtZ2JTZitRRXl2VGVJQzAzNXk3ZHRPSHN0dS9VV2lPbTJHU0V4T3hPbzhsVStVVW1mcFhTVzZoM0pWUFM0VlorNjhOdlM1T2pKWHNuWHRmTHdEUnlVaFNZTmN1UWhzQUFBREFneXBlYUdPQ0QwbnltYnA5cEVwcCsxWmsveXE3WWFya3hNbzVjYmprVDRwWWpjZURxWDIrVExVT1VzR09VSGVSOXZ1YnJGSU5tYnFYR0VrKzY3Z1BScXBHQUJFWENtMnFWaVcwQVFBQUFEeW9Rb1UyZHZIQTlsYm1Zc1ZVbHFuWmJkOEt0MUR1NmttU3JFekRhNldFK2hHcjhmZ3hNbzM3UzNFMVpMTitsTTM4c3ZqYW10MmttTXF5Vm4zc29zR25SNmhJQUpGbEpLbGcrM1pDR3dBQUFNQ0RLbFpvNHpyM1M1S3AwN3ZZWERWMjAzUXBiNHRLem5GVHdUbXhNbzBHU3BMc3VqZUxENU55WW1WcTl3NnRrN24vK0JjSHdBT01KTFdvWFp2UUJnQUFBUENnQ2hQYTJNVUQyMXVqWG9xdElwUFdhZCtLdksyeW16OVNhWFBjUkFPVDBseW1SaWNwa0N1Ny90M2k2MnFjRitxMmtlMXRGdzlzSDZFU0FVUk82SVM0ZVRPaERRQUFBT0JCRlNhMGNWM25la2t5TlhzVW0yRFlicG91V1ZlbTF2bkY1N2lKSXFiZUZaSXZYamJ6Q3lrdmZkOEtKMWFtVmc5SmtpdG5hSVRLQXhBNW9kQ21SUXRDR3dBQUFNQ0RLa1JvWTcrNUlVRkcxMGhHcG5xSGZTdnlOc3RtZmlYNTRrT2hUYlR5SjhyVTdDN0p5bTc4b05ncVUvMXNTVWF5K3BQOTRxcjRpTlFISUZKQ29jMVBQeEhhQUFBQUFCNVVJVUtib0J1NFRGS0txZHhLaXFrY1htNDNmaWpKaGdJTGYyTEU2dk1DVTZ0SHFOdG0yMWZGdTIxaUtzdFViaWxKS1VGZnltV1JxZzlBUklSQ20vdnVJN1FCQUFBQVBLaENoRGFPN0FCSlV2V3o5eTBNNU1odS8xb3kvdkFRb0tqbVR3ek5iU01ybTdHZytMcTlyNXRqM0lISHZTNEFrV1FreVJoRGFBTUFBQUI0VUxrUGJlelNmb25XbWk1eVltUlNUOTIzZk5zaXlRWmtVdHRHZlpkTkVWUDlIRWtLelcxajNYM0xVOXRLVG95c05aM3QwbjY4V0VEME1KSUliQUFBQUFDUEt2ZWhUU0EvOWx4SmZwTjBRdkhiZkdjdURIMnhmL2ROdEl1dkl5VTJrZ3F6WkxOKzNMZmNpWlZKYWlwSk1ZRThmOGNJVlFmZytDTzBBUUFBQUR5czNJYzJqclZkSlVrcEorMWJtSmN1NWF5VllsSmtLcmVLVUdYZVZOUnRvMjJMaXEvWSsvbzVjcm9lNTVJQVJBNmhEUUFBQU9CaDVUNjBrVkUzU1RMSnpjT0w3SzZmUTZzcXQ1Wk0rZjhSanlaVHBZMmtvdGRvMzk5cSsxNC8yKzM0VndVZ2dnaHRBQUFBQUkveVI3cUFJMkhuRGt0eWJWNWJPVEZTVXVOOUszYjlFdnJ2L3QwM0NLbFVYYXBVVGNyZkp1VnRrZUpxaDVZbk5aR2NHTWt0UE0wdTdaZG9UbmsxSjdLRjRuQzFmZW16dEVCTThCcHJkYjZSV2t1bVJtaU4zV3FsSDR6UkovNUMzMXZmRHo0dkk3S1ZJbEkyLy9PZmFUNmZlNDJzT2Q5S3JXVlVLR3VVUG03TWIwYjZRY1orRWd3NmI5VysrMjZPa1NoMTdsUGZwZm5jd211czBmbVNXa3ZhZXg3UlZray9HS3RQZ2s3TVd3dHVQWTFqSklyVit1OUxhVTRsOXhwam5mTWwyOXBJK1pKVWQvYkUzeVR6Z3pYdUoyNis4OWFXM29NNVRxSlVpZXZOZnVjU3JqY0FjSGhNcEFzNEV2YnJJVzFkMTM2bmhBWnlXdDFYdEZUdWQzK1ZBcnZsblBKSUtLQkFNWGIxUzdLWm44czA2aXRUbzB0NHVmdmphQ2wzdlJ6anRqVm52THdrWWdYaXNMU2JNcXR5UVo3dlFjbGNMeW51SUp2dk1USXZ4c1FWanZyMjZoNVp4Nk0rUk43MmNlTXFGeWo0b0pFTzZSaXgxcndZYTV4UlZlKzhrMk1rU25SLzRadktoWG5CQjQzUjlkWWUvQmlSdFMvR3hQdEh6ZjdMNlJ3alVhVEpyQmNxNXpuK0J4MnI2KzJobkV1a0YrTnNZTlRxSG4vaE9Ja1NYRzlRbHRhVDUxcEpXdGF2YzRRclFYbTFLVHRQUGQvL1NrWmF1NngvbDBhUnJ1ZDRLZGVkTmtIck5qTXlNbkUxOWkzTTJ5b0ZkdS9yS0VGSktjMmx6TStsM1N1bC9VSWJFMWRUTm5lOWduS2FTU0swS1FkYXZqYXZmV0dlblNLcFVhelAwWVdOYTZwam5hcHFVUzFaMWVKaUpFbmI4Z3IxMDdiZFdyaHB1ejc4TFQyK0lPamVXcGpuNzlOcTh0eXJmdXpmNVp2SS9nUTQxamFQSGR1K1VPNFVJelV5UHA4cXRXeWxTazJheWwrcmxweUUwTTNpM053Y0JiWnNVZjdxVmNyLzM0L3hDZ1p2TFpUYkorUGhoNjVLKzhkSWpwRUtydE8vRnJjUDVBV25TR3JrZDR4Nk5LK3VNeHRWVnJNYWlVcE5DSjFIZHVRV2FzWFdIQzFhazZWWnl6UGpDNE82TlpBWDdOUDU2VVZYelJ0K0pzZElGS2cvZTFMN1FtT25HR3NieFRnK1hWNnJxYnBVcTZmV3lkV1VGaHN2U2NvbzJLTWZkbS9UM0cwYjlONldWZkVGYnZEV1FpZW1ULzFQSmw2MS92d2hIQ2NWSE5jYkFEZzJ5blduVGZDclFhTmt6UDJtem9VeTlTNlhKTmtkMzh1dUhDOVQ1UlNaWnJkR3VFS1B5bGtyOTM4UHFIaUhrbVEzdkN1NzZiK1MwU2pmR1M4OUdNRUtjUWhPZVdWK1crdTRuMW1ycEo2TmF1ak85aWVvYWx4c21jL1psbGVnY1l0LzFjZHJ0OHJJN0RiV2RGbzZvTlAzeDZsa0hHZGJ4NDV0YTQzN21hU2t1Sk5iS0tsN2ovQWI1d054YzNLMGUvWW55di9sWjhtWTNjWTFuV3JjZFJmSFNBVjEzbE5mdDNVVU9vOTBiVlpWd3pzMVZHcDhUSm5QMlpGYnFLZm1yOVhjbGR0bHBOMnVjVHA5ZG10N2pwRUtyTTZzQ1cwZFl6NnpVbEtmbW8zMVFMTU9xaDViZGhORlJzRWVqVnJ4bFQ1SS8wM0dhTGZyMms2YmVnemxPS21ndU42VVg2MWZuOTFrankzSS9MVnY3MTNIL0h0VnNFNmJRQ0FnMTNVVkcxdjIrKzlJQ2dhRDJybHpwNnBWcTZiQ3drTEZ4SlI5amZlNmFPMjBLZCt6OUJyVFRKSVVWMnZmc3J3dEtyRU14UlYxSnVXbHE5Z2NwRVd2bWJ2M2RZVm50WHRqYm5WcjdNZldLdW5XdG8zMThMa3REaHJZU0ZLMXVGZzljbDRMRFQrMXNheHNzalgyNDNadnpLMStIRXJHY2JicHNkSFZyYkVmUzBwS1BLK3pVdnBjZXRBMzBKTGtKQ2FxOGlXWEtmRzhUcElOSFNPYkhodk5NVklCZFg3c20rcU9EWjFIaG5hb3AzdDdubkRRd0VhU1VoTmlOS3JYQ1JyU29aNnNsT3hZKzNIbng3N2hHS21nNnN4OW9icmptSSt0bFBTUHB1MzBUS3N1Qncxc0pDa3RObDdQdHVxaXZ6ZHRKMnVWN0RqbTR6cHpYK0E0cVlDNDNwUnZKdURySCsvR2IyMDFlZTcwTnEvTUhkRDY5UVdwa2E2cHZGaTZkS21lZWVhWk1yZVpNV09HVnE5ZVhlcTZxNjY2NnBDK3o4YU5HelYrL0hqbDVlVWRkbzNyMTY5WC8vNzlWVkJRb0g3OSttbnExS21IdlE5RVhya2VIbVdsaGthU3FiVGYrVDBjMnRROExqV3NYYnRXUC8vOHMzcjI3RmxzK1lJRkMzVHV1ZWNXVzdacTFTcFZxMVpOVmFwVU9TNjFIWkF2WG9xcExCVm1TUVU3cGRqUXVkbFVxaTRyeVJyYktLTDE0YUFLZ25wSXNtbVhOSzJsSWEwYUhsYkxuSkUwdEhWRHJkdTlSOU5XYlVrckRPaEJTVGNkbzFJUkliNUF6RU9TVFl0cjNVYUpIYzQrN09jbmRqaEh3UjA3bFBmRHNqUmZNSVpqcENMeUJ4K3lVbHJQazZ2cnV2WjFEdnM4MHJkOUhXM2NtYWVQZnM1TXN6RkJqcEVLeWdSakhyS3lhVmZYUGxHM05EcmxzSStUNFkxTzBacmNYWnF5ZVdXYUNmZzVUaW9ncmpjVlFpVWpYV3lOTGxZd0VHZzFlZTRjSS9PdVArQk01UVlXSVpkZmZybUN3V0NKNVpzMmJkSzhlZk5LTEo4MmJab2t5ZWZ6NmJiYmJ0TnJyNzBtMTNVMVpNaVE4RFpyMXF6UjFWZGZMVW1LaTR2VDVNbVRTLzNlaVltSm1qWnRtb0xCb0VhTUdIRllkY2ZGeFlXN2daNTk5bGs5L3ZqajZ0Njl1NUtTa2c1clA0aXM4ajA4YXRIZ0paSk9jVnFObGhMcVM1TGNueCtXZHErUU9la09tZU53OTZqMTY5ZnJwcHR1MHQxMzM2Mnp6dzVkcUdiUG5xMEZDeGJvL3Z2dkw3YnRoQWtUOVBubm4rdUZGMTdRaEFrVFN2MEZYN3Qycll3eCt1cXJyNDVwM2FXK1RybnI1UDU0dnlTenhIZm14TGJIdEFEOFlTMG56MnJneUw4bU1jWm5QcnowekJJZE5xNjFXcHF4UzdQV1plaHZweldWM3luOTEzeDdYb0V1bkxwSU9ZVkI2eXJRNkgvOWU2dzdIdlhqMk5zMGJsd0RuNEpyVEd5c3FmYVhtMHA4NGhuY3NWM1o4K2VwWU8wYXFiQlFNZlhxSzdsbmIvbCtGeWk3dVRuYTlzSnpzZ1VGTmloZm96cDMzc2t4VWtGMC9QYzNEWHdLcmttSTlablhCN1FwdGNQbW1RWHJOT3VYVE8zT0Q2cHA5UVQ5djg0TjFhSlc4VGQ1Ty9ZVTZycFhsaW0zSUdpRDhqVmFPT0owanBFS3BNNnNGeG9ZNDErVDVJc3hDOCsrcXN3T202dSttNmt2ZDJ6VzhzNzlsT2dyZmp4bEZ1U3A0eGR2S3p0WWFLME5OTnJVNHk4Y0p4WEV3YTQzaFpzMmFzZXJyeFJiRm45cVd5VmYwS3ZZTXE0M2tkUG1sYm1qcmRGOXBhKzFycEdaYjZWMy9UR0Y3MzkvN2ZtYmp1UjdsZWZoVWUzYnQ5ZlhYMzlkYkptMVZ1UEhqOWZ3NGNPTExXL1hycDIrL2ZiYjhPTy8vdld2cWwrL3Z2NzJ0NzhWMjY1ang0NWF1SEJoaWUvVnJsMDdwYVdseVppeS8xUzMxaW9qSTBQZmZ2dXRYTmRWbHk1ZFN0MG1OemRYaVluRmZ6ZmZldXN0MWFwVi9rYW1ST3Z3cUhMZGFTT1pKTWxLdmtyN0ZnVkNkNm8yTWNuSDlEdGZjc2tsNGE5OVBwOUdqQmloT25YcVNBb2xyblhxMUFsdmMrR0ZGK3FHRzI3UTBLRkR0WHIxYXIzOTl0c2FObXlZaGcwYnB0ZGVlMDNwNmVtcVdiT21saXhab2o1OSt1aWlpeTQ2cHJWTGt2RW5oUVpHQlhQM0xYU0szb3hab2xjUGN4UnpoV1JOcjBZMVN4MFMxZjNkTDJVa1pld3AwSWkyVGVRL1FEWmJOUzVXUFJ2VjBMc3JOeHVmL0pkTCt0ZXhyUnpIaTJPRFY4akl4TFZvV1dxTGV2N0tGWXB0MEZBcFBYdkxCb1BhOWQ4WjJqVmptbEw3RGlpK240UkV4WjNjUW51V0xqR09DWENNVkNDK3ZjZEl0MmJWRGpna3FsWHRKUFUvbzQ2TWpKNWJ1RTczZnJoUzd3eHBXK3lNa2hvZm82N05xbXJHanhuR3p6RlM0Wmk5MTV0TGFqVXBNN0NabHI1YXYrYnNQT0Q2NnJGeDZsT3JpZDdZdU53WWgrdE5SWEt3NjAyUnRML2VMbFBHdkI5Y2I3ektPRmJxSXFsTG9ERG02VGF2enYzQ1d2T3VxOEozbyszRHZuLys4NStTcEw1OSs0YVh1YTZyZGV2V2FkR2lSZUZsM2JwMUMyOWJaT1RJa1lxUGo5ZWdRWU9VazVNVFhwNmZueC91dEpHa3JsMjc2c1liYjVRa3ZmZmVlMHBJU0NpenB0emMzUERJRG11dHNyT3ppNFZGa3JSbnp4NTE2OVpOOCtmUFA1d2ZGeDVUemtPYnZlR0NzOThiQ1RjLzlGK25VaW5iSHowdnZ2aWlubnp5U2QxMTExMUtTVWxScDA2ZHdtMXduVHAxMHZ2dnY2K1JJMGRxeUpBaGF0cTBhZmg1RHo3NG9IdytueVNGZjBtenNyS1VtWm1wdW5YcmF0MjZkWm8rZmJxbVRKbHlUT3VYYis5ckZ0eHZiT1MrOEN1cHpTdHpSeC9iQXZCSFdXdjd5MGlkNnBWK2Q3Um51clpXb1d2VmQrWjNCOTFYNTNyVjllN0t6YkxHREcvenl0d0lqOXZEMGJKaDYzZjk2d2Z6Rk52MGhGTFhKN1EvVTlyNzZZMlJsTkQrRE8xODYwM0oydkR5SXJFbm5LZzlTNWRvZ3orUlk2UUNDZTV5Ky90Y1J4MGFIL2gvYWFjVHFvYS83dDY4bWo3K09WUFcyaEtmL0ozZE9GVXpmc3hRd0JISFNBV3pNN2krZjlCZnFPN1Y2eDl3bTl4Z1FHTisvVm8zTjJxajBTc1dIWEM3SHRYcjY0Mk55K1VMeEhLY1ZDQUh1OTRjRHE0M2tXR2x6b2U0cWJGVzUwajJIRWYrSjFwTm5ydmJHSTF4cFhmLzE2L0xyOGV5UmkvbzBhT0hKT25sbDEvV3FsV3I5UFhYWDJ2cTFLbnExS21UR2pSb29GYXRXdW1VVTA0cGRkaFJ0V3FoOSt5VEprMVNUazZPSG43NFlkMTIyMjJxWExteTFxOWZyeGRlZUVFUFBQQ0FIQ2MwM2V6RER6K3N1TGc0OWVyVnE4Uys5aGNmSDYrSEgzNjR6RzNpNHVKVVdGZ28xM1hsT0k3bXpadW5rMDgrV1RWckhwK3BSSEIwbFBQUVJxSGZpdjA3YllwQ0NOL0JKOGs3RWpWcTFGRHo1czMxOXR0dkZ4dWJXT1RMTDc5VWd3WU5pZ1Uya3NLQmpTVHQzcjFiTTJmT2xCUTZFVXlmUGozODlURlhGR29WaFZ6Uy91Rlgwb0hiSk9FVkoxUXAvUk90azZzbWExbm1vZDBBb0dtVnZRbSt0VTM0ZjE1eEZJMkk4NmVsbGI3QjcvN29kbk56NUNRbWxsZ3VTZjdxb1gwNEhDTVZ5OTcvMTQycnhaZTVtWlcwZFhlQjNsbVNya3ZiMUpSVHlqSFNxR3BvSDBiaUdLbGdpbTVWMER6eHdQT1MvbnZORXAyVFdrZW5wUnpnZkZOaUg1eExLcEtEWG04T0E5ZWI4c1ZJeWJJYTUwampXaytldDB4eTMzVmN2YnQwUUplZlpJdzkrQjdLbDNYcjF1bXZmLzJySE1kUjA2Wk4xYjU5ZTczMDBrdEtTVW5SMnJWcjljMDMzMmo2OU9uYXVYT25YbmpoQlVtaGdHZlNwRWtxS0NqUWwxOStHZjdBZnZQbXpmcmlpeTlVdFdwVnBhZW55M0VjL2VsUGY5S1lNV04wNG9rbnFudjM3cElVL2p2eGNIVHExS25ZNDFtelpxbHk1Y3Jhc1dPSGtwS1NkUC85OSt2NTU1OG50Q2xueW50b3MvZWQ0bjZ0M2NlaDAyYjI3Tmw2K3Vtbnc0K25UNSt1M056YzhIQ28zTnhjUGZMSUk1TDIvYkwxNmROSGt5ZFBEdi9TUmx4cG5UWk8rSFVzdXhjUG5sQTE3c2h2Mlhjb2Q1eEMrVk10V0NCSmgzVDNEcm11Y3I5ZXJQaFRTNS9HeXRuYm1sdlZMVGhxOVNIeUhEZjAzN0x1RnZYdCtsMjY3ZjFmSkVrZEdsZlJEZWZVSzNXNzFJVFFXd25qbHV0cDhsQUs2d3RJa3FySGxoN3UvWmE3UzI5dVhLRTVaMTJtOVh0Mmw3bXZhbnVIVjdsT3lZazhVWDRkNnZVbTQ4bkhaQ3BWVXFVbVRaWFU0M3c1OFNYZmFuSzlLYzlzRzhtMGNSM2QzL3JWZWN2dEsvUGVkWnpndTh2NmR2MitvZ1E0dDk5K2U3amJkUFhxMVZxOWVyWGVldXV0RXRzRkFnRmRmZlhWdXZ6eXl6Vnc0RUFOSERoUUhUcDBrS1FTSXlrT05LZk5IeEVNQmxXcFVxWHdNQ2pYZFhYbW1XY3FOalpXTld2VzFKWXRXL1R6enovcjVKTlBWdlBtelkvSzk4VHhVOTVEbXoyU0VtVUxKVlBVT1JKNmd5SGpPK0NUamxUMzd0M0RDZWpoR0RKa1NQaVhWcEsyYmR0V2JJalUvbDhmYzBXdmo5M3Z6Wk5iV1BSVnJvcTZtQUJVYUxzLytVakdPRXJvY0U2a1M0SEh0S3Vmb2srSG42RjFPL2JvNFZtcjljanMzelR5Z3FZSGZ5S2l4cWdWWCttV1JtMlVGaHQvME5BRzBTbW1WbTJsL2UwT0daOVBnWXlNMEJ4cUg4NVFsU3V2UHZpVFVWNVpHV3VONjY4UVlVMlJRNTI2b2tPSERnZjhnRDQzTjFjREJ3NE1QLzc5bkRaRjMyUC9VUmRaV1ZtcVhMbHkrUEhPblR1TDNZazRPVGxaNzczM25uSnljcFNjdkc5TzE3eThQTVhIaHdMM2hnMGI2b2NmZnRERWlSUDFyMzh4WFZSNVZONURtMnhKaVFybTcrdXM4Y1ZKd1QyaGpodGYyVzNmUjZwWHIxNktMV05TdGV6c2JNMlpNK2VBNjZ0VnExYnNsN08wWDlSanByU09KRGZjZFpNdFFodlAyNTVYcUxwSlJ4Wk9icy9qMDZ5S2FKc3ZWblVEZVhKemMrU3JmT0JwQWJJL25hT0M5ZXVVZWwwL0dWL3B4NUtiRzVxc2ZMdERWMVpGNGpxU0x4aTYrMVB0bUFOM3Bqb21OUHhwd0psMU5YTEdTdDE5ZmxQOS9vWjBPM0pESDVaWXAwSzlQNGNrRS9UTCtndVZXYkJIRGVLTDMrRGhrOHgxMnBDWHJjSDFXeHpTdnJZVmhONWpPTzZ4KzFBTng5OUJyemVPSTdOM25nNS96WnBLT3EremRyNzNkcWx6cUhHOUtkZVd5cHAzWFYvZzNmLzE3ZjVUZU9tQU1wNVJUdlh1M2J0WWlKS1ZsYVgvL3ZlL2gvVGNoSVNFWXVGUHg0NGRTdzJEWnMyYUpTa1U4blRyMWkzOHVLQ2dRQjA2ZEFnLzNsOUdSb2JTOWh1bXVHdlhybkNJMDZaTkd6Mzk5TlBxMWF1WFdyWnNxY0xDUXNYRUhIbkhQbzZmY2g3YW1HekoxZ3lGRFNtaFJiNUtvZEFtZU94RG01MDdkNVk1MUduL3JwclNSTFRUSnJnM3RDazJIMUI0ZnB0c1kzWC83NThDYjdCU2Z4azEvblZuanVvbUhkbmNUYXQyN3IxN21ER3JqV3RmUFFybHdRTmNxLzZTR2djeU1nNFkybVRQbjZmODFiOHE5ZHErWmJhMUJ6SXpRdnMwWnJXeDRoaXBLS3p0TDVuR3YyM2JvOW9wQng5T2JJeVIzekVsQWh0SldyTjlUMmlYRXNkSUJXTVVPcGNzejlsUklyU1pzbW1sTnVabHEvVm5iMGlTWEJzSzdVNWYrSmFlYjlWRm5hclZMYmI5OHB3ZFJYdmxPS2xBRHVWNnN6OGJETWo0L2FYT29jYjFKaktzMUZsR25RNis1ZStaWFpJN3hqWG12V2lZaUxoSVhsNWVzWkRtOTNQSWxHWC9yaHFwWktkTjY5YXRkZSs5OTRZZi8vZS8vMVhidHFVUFh5L3k2S09QcWwrL2ZscTFhcFdhTkdtaWdvSUN4Y2JHYXRteVphcGR1N2FrMEdURUJRVUY0VnVUangwN1Z1ZWZmNzdPT3V1c1E2NGRrVlhPUXh1YkxXbi9zS0gwQ1hhUG9kLy84dTJ2c0xEd2dPdWtrcDAycjczMm1xeTF1dkRDQzQ5cWphVXE2cW9wZHVldG9rNGJrNzFzUUpmUng3NEkvQkd0SjgvTGt1d1Q4emRzTytBZHBBN1Z2QTJaa2lSajdkUExCblNoWDdLQ3FEZDJUSmFNbmloWTlhc3FuWEJpaWZVNUN4ZW80TmNWb2NBbXNleDVDQXArWFJuYVp5Q0hZNlFDNmZTdlJWa3lldUxMMzNicTdGTHVJTFZtK3g3OW1wR3JjNXVtYXVlZWdDWXYzcWpPSjFZdFpVL1NGNytGL2hqM3UrSVlxV0Rxem5vcFM5SVRzelBYcTBmMUJzWFdUV2pUcmRqajc3SzJxczgzTS9STngydVU2Q3Y1Q2U2c3pQV1NwS0MvZ09Pa0Fqblk5U1oveFhMNWE5YVVMemxGaFZ1MktIdmVYTVczT2FYVWZYRzlpWXcycjh3ZGJYVklvWTIxMHVlTzlHNVFnZmVpN1piZlJiS3pzNHZkOWp0M2I0ZFlhWGJ2M3EweFk4WW9MUzFORXlaTTBJUUpFNVNTa2hKZWY5MTExK24xMTE4djhUelhkZlhCQngvb21XZWUwVFBQUEJOZTdqaU9qREhhdFd1WFVsSlM1THF1dnZ6eVN3MGRPbFNMRnkvV0thZWNvcEVqUjJyQmdnV0tpNHZUZ3c4K3FMVnIxK3FaWjU1Unk1WXQ5ZGxubituaWl5L1dsaTFiaW5VTHdmdktkV2hqcGQxR0NuWFdGQWxQc0x1bnRLY2NkV1dOYjl5LzB5WTNOMWYvL3ZlL0ZRd0dOV1BHREhYdjNsM1ZxMWNQcisvZXZic2VmZlJSelpzM1Q5MjZkU3R0ZDBkWCtDNWIrM2ZhRkgxYXVqY01neWU1S256WGtmL3htV3ZTelMybk5pb3htWENiVitlRnYyNy94bWZocjVmMTYxeHN1KzE1QmZwb3pWWkpza0VGM2p0MkZlTjRjNDN2WForQ2orZjk5RCtUZU81NUpUcHBjajVmSUVuS0hQL3ZZc3ZUYnZ0NzZCUFFvdjNrNWlqdjU1OGt5YnJXenpGU2dRVDNIaU56Vm13emd6dlVMVEVoY1h5TW83ZSsyNnh4czFZclBzYW56aWRXMWMzbk5paXhueDE3Q3ZYcGl1MlNaQU1jSXhXT1ZlRzdSdjdIcDIxWmJlNW8wazdWWS85WWQyZG1RWjZtYjFrdFNkYTZYRzhxa29OZGJ3bzNiZFN1Lzg2UUxTaVFMemxaY2EzYktQSHNqaVgzdy9YR282d3JPZk9NZGQ4dGRQenYvOXp2dk0yUnJpalNldlRvb1RGanhoUmJ0bm56WnFXbXBpbzlQVjF4Y2Z2T2t6Tm56bFRObWpYMXdBTVA2UG5ubjFmZnZuMlZtNXNydTdjejBYRWM5ZWpSUTRGQVFJRkFRSlVyVjlha1NaTTBlUEJnSlNVbGFmejQ4V3JSWXQ4UVZML2ZyMTY5ZXVuQ0N5OVVURXlNQW9HQXpqcnJMUGw4UHMyYk4wL0Rody9YRlZkY29VQWdJTC9mcjgyYk4rdjY2Ni9YaUJFajFMSmxTdzBmUGx3Tkd6YlVxbFdyMUxoeDQrUHpndUdvS05lM2VnZ3VHdnlhcE90TWt5RXkxYytXSk5tVjQvOS9lM2NlSDFWOTczLzgvVDB6MlNISVRoUlJvVzVWVkpTQ29TalFGa0YrWW90V2FjV2w2bFVzMXFYM3Nna0lhS3NDdlpVcnFGQkVWS3c3RlZFUUxDcWdGVVJGV1VTUnRWakNHaEpDUXRhWjgvMzljU1lEa1hWbWdKa01yMmNmZlRRNVo1TDVaRHA4NXN4N3ZvdHM0VmN5UC9xOVRJTzJ4L1QrYzNOejFhUkprNE9lejh2TDB4ZGZmQ0ZKZXZYVlY3Vml4UXIxN2R0WGt5ZFAxcElsU3hRSWVPc0FPSTRqbjgrbllEQ295c3BLVlZaV3FrMmJOaG8zYnR3eHE5MWQ4YUJVdGxuTytTT2x6Rk1sU1RiL0U5bjFVeVJyL3U2NzlObWJqdG1kSTJhdFg1dzNVVlo5ZjltcW1SN3VjRTdFLzVDdHBPRUxWMm5HdXEweTBzVGxOM2Y1L2JHb0UvR3piZFFqRXlYMVRXOTlnYko3WEJYVjc5ajk3a3lWcjFndUdVMXNPbWdvejVFazAvbi9GayswUm4yN245dElnN3EyaktxUGpKNjdYbk8relplVkpuNTBYM3VlSTBub2xQZW5USlJzMyt0enp0UmZmM3haVk0rVC8vbm1ZNzIrWlkxa05UR3Y2KzA4VDVJTXJ6ZTEyd1V2ekJ2NWd5M1dBNUxlTjBiLzhGWDVabngxMitVN2p0Wjl0WjQ2ejByN2Y1QlkydzBkT2xRZmZ2aWhVbE5UZGVPTk4rcU9PKzZRNU0yNjhQdjlNZ2VZRHVpNnJvTEJZRGpBa2J4UXhuRWNyVisvWGkxYnRqemkrMSs2ZEtuZWZmZGREUmt5cE1ieFpjdVdhY1dLRmVHUlFRc1dMTkNvVWFQVW9VT0hHdE93YXBQTkplWHFQdjFUR1duajhwdTduQjd2ZW82WFdqM1NSdGF1bGpGUytkYTl4OUtiZWY5YnZ2MlkzLzNsbDErdTBhTkhIL1Q4b0VHRHdsOWZlKzIxNnQyN3Q0d3hldmpoaDJ2Y3JxcXFLaHpnR0dPOHRRUDh4L0QvR3V2dWZYelNtKzQ5WHYwNE9uYjFzYnR6SEEycFBnMnJDcGhyWnF6YjJ2aTA3QXpkZnY1cFIzd2hiU1ZOWHJFeEZOaVlIU2wrV3p1N05nNHA2SzhhNWd1a1hsTytZbmxqWC8wR3lzcnRFTkhQNzFuMGlYY0JMYk1qNkt2a09aS01BcjVoSnNXOVpzNjMrWTJibjVTdVBqODVPYUkrOHZmUE4ydk90L2t5TWp0TWxjTnpKRWxaWDlVd3gvVmY4L3FXTlkzUHlNeldIMDYvTUtMbnlmaC9MOVByVzliSUdPMXdmUUdlSjBtSTE1dWtVQ0ZyM2pPTyt3L3JwTHl6b3M5bGhZZi9FVlQ3NGNpYmFvZGE3TmR4SERtaFJicC9LSkxBUnBJdXV1Z2l0VzdkZXIvakYxNTRvUzY4Y085MHhFNmRPa1cwQmc4U3g0R2ZLYldFZGZTZEpLbDgyOTZENGRCbTZ3Ris0dWc2VkdEencvTXBLU2tIVEZtcnoyVmtaQ2dqSTBQcDZlbEtTMHVUN3lBN3VSd1ZsUVdTRFVpcERhUjlWK2dQQlRsV29jY1ZDV3ZKRFYzeWpUWGRqRXp4dUs4MmFPQkgzeHpSVGxBN3l5czE4S052Tkg3cEJobVpZbU5OdHlVM2RNay9EaVhqT0R1NS84aDhZMDAzR1ZPODU2UDVLcG94WFc3cG5zUCtuTHRuajRwbVROZWVqeFpJeG51T25OeC9KTStSSkRTL2Y5dDgxNWh1UmlxZXZHaVRIcDY5Vm9WbGgxNkxUWklLUzZ2MDhPeTFlbmJSSmhtcDJEV20yL3orYlhtT0pLbk5YZnJteHF2cTRnQUFJQUJKUkVGVXU2N3Rab3lLUjY5Ym9uNWZ6MU4rWmZsaGYyNUhaWm42ZlQxUFk5WXRrVEVxZGwzYmJYT1h2anhQa2hDdk43V2I5UWVuVmxhbE5GNXhTK2RmTHIvcFoxTUpiR3FuWS9yZUVYRlhxNmRIMmM5dmIrTzY5a3RsdHBCemZtaFVYOGxhdWQ4OEp0VnBKZWZIUXc3OUMwNVF0dWhyMmUvR3l0VDdzY3paL3hNKzduNDlVaXI5anh6anRqSHRubDhhdndweHBNNmZPcSt0STcxaHBkTlRmWTcrM3hsTjlkT1RHK2k4aG5YVklOMUw5d3ZLcTdSeVo3RSsyVnlnV1J1MnFUTG9TdElHSzEzLzljMWR2b2pySDRCamJzZm9QN2QxcmZPR1pFODNQcC9Temp0ZmFXZTBsRDhuSjd6MmdGdTZSNEV0VzFTeFliMHFWbjR0R3d4SzBnYkgyT3NiRHhyR2N5VEpkUjYvdUsxY3I0K2srSXk2bnQxSTdVNnJwN09iWm9YWHVpa3NxOUozMi9ib3M0MUZtdnRkdnFxQ1ZwSTJHRWZYejcrblBjK1JFOENwLzN5MnJYem1EZGZhMDFNZG42NXAxa3FkRzU2aUMrbzJVcU5VYjdmTy9Nb3lMUy9PMS95ZGVYcHo2enBWdWtFWmFZTnhkZjEvcnJpZDUwbVM0L1VHaDVPczA2TncvSnlvMDZOcWQyZ3pyMThkTjdOOHQ1d1U0MXp5cEdUOFVyQk03cEo3Sk1jdjUrTHhrc01lOUQ5azg5Nld6WnNoazlOZDV0VHJRZ2NEY3BmOFFYS3JySk5lVmRkYytPTGhQeUpCUXJqazlibjFxc3BUSHJheWQwZzYzRDczWlVibW1aVDBxdUZMcnU5NkhQYVdSeUlvR0RXcVhxVjFIemJteUo0ajFwcG5VbzB6dk1IZ3dUeEhUaEMvK05zWDlhcktBZy9MbUNONmpzamFaMUl5L01QZjc5dVc1OGdKcE9YY3Y5VXJOLzZIalhSa3ZVUjZKdDBHaHEvdjJwZm55UW1DMXhzY0NxRU5Za1ZvVTBzRlA3dHRpYXd1ZHM0ZExOWDF0aHAwVi81WjJyTkJ6cmtEcGJwbng3bkN4T04rTzBZcS9rN203UHRsNm9YbVB4YXZsdnZ0YUVsYTRtcy81ZGl1NEl4am9zMlVqeG9IVW9LOTVacXVNdllDeVlSV3liYmJaYzF5T1hhdXY4cjMydEZjVUE2MXk1WkhIMjNzODdtOXJXdTZ5dWdDU2RVcnFXK1gxWExqMkxuQm9QTmF6cEFoUEVkT1VKZU4rN0t4ejYzcWJSM1RWZGJXZkk0WXM5eTRkbTdRU1hudDQzc3Y1amx5QW12MjdwVEdUcHJiMnh5a2wxakh6blVybk5lMjlyaU41OGtKaXRjYkhBaWhEV0pGYUZOTEJSZmZOa2JTQU5POGw4ekozb3IxOWovVFpMZk1sam5sbHpLblhCM2ZBaE9OVytXTnFKSHJqVVFLYlpGdU43OGp1K2t0U1dhTXIvMnpndzc1TzFBcnRKNDZ6NVVVWEhGekY0YWJBWWhLcHljV3U1S0NDKzVyVHg4QkVMVnRveDV4SlFXYkRoNUtMem1CRWRvZ1ZpZHFhRk9yRnlLV0pOZVlEeVZKdTFmdFBaaDlqaVRKN3Y0MkhpVWxORnV5MWx1RU9PdU1jR0FqS2Z6NHVYSS9qRk5wT09xc1ZSSUVzd0RpaWo0QzRHaWdsd0JBbEdwOWFPTlBxL3hZVXNDV3JKVmNiL2NjVS9jc0w1QW9YdVB0bElTOWRpNldKSm1UTHRoN3pLMlVMVmtuU1ZYKzlNQy80bElYamdGakpjc0ZFb0JZOEVZTHdORkFMd0dBS05YNjBNWmMrT0llWSt3OHVWV3loYUVOajV4VW1RYnRKRm5aL0UvaldsOUNjU3RsQ3o2WFpHUWFkUWdmdG9WZlNXNlZqTEh6V1lBNHFWanBJUHZNQThDUjRZMFdnS09CWGdJQVVhcjFvWTBrdVRJdlNKTHlGNGFQbWNZL2xTVFovRS9rdlU3QUZuNGxCY3RsNnAwcnBUYllleUwwdUxuV2VUNCtsZUVZOFM2UUxLTnRBRVNOUGdMZ2FMQ1NqS1dYQUVERWtpSzA4VG4rNlpKMjI2S3ZwYXJRam9GMVdrbnBUYVh5cmJMN3JuZHp3ckt5MitkNVh6YnF1UGR3NVM3Wm9wV1N0TnNYM0QwOUhwWGhtSEVsU1E4OXhBVVNnR2lGK2dpZmtBT0lDZGNrQUJDbHBBaHRUTnRKcGJKNnpac090YWo2cUV4T2QwbVN6WHRiSi9wb0c3dDdsYmZHVDFvam1RYVg3RDIrYzVHOFdUUjYxWFI0b3l4K0ZlSVlzSkowM1k5L3pBVVNnR2lGK3NnYjlCRUFzZkF1eExrbUFZQ0lKVVZvSTBtTzR6NGpTWGJiWE1tdGtpU1pSaitWMGhwSnhhdFA4TkUyTmhSY1NlYmtucEx4ZTRmZFN0bXRjeVZKanR6Sjhhb094NHlWcEIyTkczT0JCQ0JhWGgvNWhqNENJQ1plYVBQTk4vUVNBSWhRMG9RMnB0M3pueHVyMmFyY0pidGpRZWlnendzcEpObE5iK3BFSFcxamk3NldpbGRMYVUxa0d1WHVQYjc5STZtcVNFYm1YZFB1K2MvaldDS09DV01scVhoMVhTNlFBRVRMNnlNNTlCRUFNZkV1d25OeTZDVUFFS0drQ1cwa3lUanVDRW15bTkvZHUvMTNvdzVTeGlsU3lYclo3ZlBqV1Y1OEJDdGsvLzJpSk1tY2VvMWtmTjV4dDFKMnk3dmVjZGtSOFNvUHg1SzFrbFJlZnowWFNBQ2k1ZldSTFJuMEVRQ3hzSkwwelpZdDlCSUFpRkJ5aFRidG52L2N5TDZqcWlMWmJSK0VEanB5V3Q0cXljais1dzJwc2lDdU5SNXZkdE9iVXNWT21aTXVsR25RZHUveGJSOTRvMnlNM2pidHAzd1J4eEp4N0ZoSjJyT25jVkw5T3dkd1hGbEphbnphZHZvSWdGaFlTY3BNc3ZjZUFIQThKRjNqTk5ZM1RGTFE1czJ3cXRqdUhjdzZRNmJaRmQ2b2svVlRKT3ZHdGNianhlNWU1WVV6dmd5WjAyK1NxamYvcU5ndW16ZkRTZ29ZMTNrd2ppWGkyTEtTbEpPVnhxZGFBS0psSmFtaWtENENJQ1pXa3Z6WjJmUVNBSWhROG9VMmwwNWVMbW0wM0Nwak4weFY5UlJhMC94WFVrYU83TzV2WlRkTmkydU54MFZGdnV6YUNaS3N6R2szU0tuMVF5ZXM3SVlYSkxmS1NHWjA2UEZDVXZMV3RLa3MzTWtGRW9Cb2VYMGtLNVUrQWlBV1ZwSjh1M2ZUU3dBZ1Fra1gya2lTVStyK1NWYXI3TzV2WlhkOEhEcVlLdWZNZXlSZnB1eVc5MEpiWFNlcFlJWGNOZU9sUUlsTTA1OTc2L3FFMkIwZmV6dHBXYTF5U29OL2ptT1ZPT2E4TlcycU1uaXpCU0JxVnBJYTdrNmhqd0NJaFpVa0p5dUxYZ0lBRVVySzBNWjBlYjdjY2V6dGtxemQrTEpWNmZmZWlmU21Nais2UzVLUlhmKzhiTkdLZUpaNWJMaVZzbXVma2tvM3lXU2ZLOU9pOTk1enBkL0xibnpaU3JLT1kyODNYWjR2ajF1ZE9CNnNKQVhUQ1cwQVJNMGJhWk5aUUI4QkVBc3Z0Tm16aDE0Q0FCRkt5dEJHa2t5NzV4WktHaWEzeXJocm5wUUN4ZDd4ZXVmSm5INlRaQU95cTUrVTNaVkVzNFBjU3RuVjQyV0xWa3FaemIyQXFucTNxRUN4M05YanZXbFIxZ3dOUFQ1SWFzYVZwRUF4bjVBRGlKb3JTVlVsOUJFQU1YRWx5V1N3RXgwQVJDcHBReHRKY3RwTmVVeEdyNnBpcDl3MUV5UWJsQ1NaSnAxa3pyakZDMjdXUENWYmtBU2JKd1ZMWlZlUGs5MzlqWlRaUXM0NUF5Ui9IZStjRGNwZDgzVDF6bG12T08yZkhSWFBVbkc4ZU5PajZ0UXRTK3AvNXdDT0tTdEpHU2VsMDBjQXhNSmIwOFphZWdrQVJDaXBHNmN4c283anYxM1NFaFYvSjd0Mm9tUUQzcm5HbDh1Y2NhdGtnN0pySjhodW1xN3FSWXRybmJMTmNsZitTWGIzdDFMV2FYTE82YjlQWUJQdy91N2kxWksweEFrVzMyNU1iZjFERVFsYlBUMXFqNTlQdFFCRXkwcFNvTlJISHdFUUN5dEpKcTJjWGdJQUVVcnEwRWFTVE50SnBVNlZycGEwMmhaKytZUGdwcVBNMmZkN2l4TnZuaW03ZW54NEdsVnRZUXMrbC92Tm42WHk3VElOMnNvNVo1RGt6d3FkOUFJYlcvaWxKSzEycW5TMTZmQkdXVHpyeGZGanFrT2JWRUliQUZIelFwdTBFdm9JZ0ZoNG9VMTVHcjBFQUNLVTlLR05KSm1PVXpZN1BuOW5XYTJ5aFYvSnJubGFjaXU5Yy9YT2wzUGVnMUxHeWJLN2xzbGRQaXkwczFTQ0QwYXAzT1ZON1ZvN1VRcFd5cHg2cmJlR2pTL05PKzlXeXE1NVdyYndLMG42MXZINU81dU9VemJIczJRY2I5NlczMjRaaS80QmlKSU5oYi9sakxRQkVBdnZtcVE0cllKZUFnQVJPaUZDRzBreWJTZHRjZVIwbHZTTjNiVk03amVQU1JYNTNzbjBKbkorUEV5bTZjK2tRSW5zdXNteTMvMmZWTG9wZmdVZmpBM0libnRmN29waDNnaWF0TVl5NS9TWHlla2hLZlE2V0pFdjk1dkhaSGN0azJSWE90YnBZdHBPMmhMUHNoRVAzcG8yd1JSRzJnQ0lVbWc2YldZcW9RMkFXTmpRU0J0MnRBU0FTUG5qWGNEeFpDNmR2TTB1dnZseWEvMnYydEx2ZitHdWZOaWFILzNlbU94ekpWK2F6R2w5WkJyOFJPNkc1MldMdnBZdFdpblRzSjNNS2IrVTBwdkd0M2dibE0zL1JEYnZuZENDd2thbTJSVXl6WDhsT1dsN2I3YjdXOW0xRTZ3Q2U0d3hkcTZ4d2QrYVM1L2JHYi9DRVVkV2tySlNlTE1GSUdxTXRBRndGRmdyR1RtcGxmUVNBSWpRQ1JYYVNKSnBQM1dublRmeVNwdjUvYU1LN0JsZ1YvMVZ5dWt1YzhyVmtwTXExVDFMenZrUHlXNmZKN3Q1bHV6T3hiSTdQNU01cWJYVXBMTk12ZGFTT1k0RGxDb0xaSGQ4TEx2alk2bXkwUHNiVHJwQXBua3ZLYlBGM3R1NWxiSjViOHR1bVNQSkdrbC9NWHRPRzJLNmpBd2N2MktSWUx6cFVielpBaEM5ME5wWURuMEVRQXk4NlZHbWtwRTJBQkNwRXk2MGthUlFrREV3OE5tdFM0dzF6OWd0cyt2YXdpL2xuSEdyVlBkTXlVbnhSckUwdmx4MjIvdXlXK2ZLN2xvdTdWb3VtMXBmcGtGYjZhU0xaT3FlS1JuZjBTK3dzdENiMmxUNGxXelJTbFd2cjJPeWYreU5yS25UcXVidGkxZkwzZkM4Vkw1TmtpbTJ4dDdoYi9mY2EwZS9NTlFxMWxnWnE2cjB5aE5tR2lTQW84MVl5U3JWcFk4QWlJbVZKSWN0dndFZ1lpZGthRlBOMys2NTErekNtLzlsZmI0SnRueGJUL2ZiMFRLTmNyMVJOMm1OSlYrNnpNbFh5VFRySmx2NGhleTJlVkxKT3RtdGM2V3RjMlY5bVRMWlowdFpMYVU2Wjhoa25pYjVNeU1yd3JwU3hUYlprZzNTbmcyeXhXdWwwdS8zbnZkbHlEVCtxVXlUemxKNlRzMmZyZGpoamE3Slh5aEpNa1p2bTBCVlA5TmhhbDVzand5U2d2SG1qOXNLUnRvQWlGYjEybGlNdEFFUUUyK2tUVW9LdlFRQUluUkNoemFTWkRwTXpiTld2M1FYMzk3YkdJMjMrUXNiMloyZnlqUytUT2JrcTZUVUJ0N0ltNGE1TWcxenBiSXRzcnUrOG5abEt0bmcvYSszUTVQM2F1VExsTklheWFRMTlMYmVkbEs5TldlTXo5dXh5cTJRZ2hXeVZZVlN4VTV2ZlJycjFpektYMGZtcEF1bCttMWs2cDNuL1k1OVZSWjRXNVR2K0RqMHN5YmZXdDNqdEh2Mk5XTVNmZHNySEVmZTlDZy9vUTJBcUhtaFRTV2hEWUNZZUtGTlZSVzlCQUFpZE1LSE5wTGtCUjNQdm1yL2Rkc3NOMVgzeTlvQmR2dUN1bmJIeHpMMUwvYldzc2srUjVLUk1uSmtNbks4M1pxcWRzdVdySlZLMXN2dVdTL3QrWThVTEpWS3Y1ZmRkN1RNSWUvY2tkS2J5bVMxbE9xMGxLbHpocFI1MmdIV3piR3l1MWRKMitkN3UwWjVZVTJ4akJualZOb25UTWNweFVmNVlVR3RaMXpKS3QxZnpnVVNnR2k1a3VUU1J3REV4dnVFMHMrT2xnQVFLVUtiZllTQ2p6L1poYmMvNWZvMFVOYjl2UzM0SWxzRlg4aW1ONVZwMUVIbXBJdWt6Rk1rR1NrbDJ3dDE2bCtzOEN0UXNGU3F5SmV0eUpjQ3BYdEgxOWlBTitMR1NaTjhhVkxLU1RKcGpieVJQQWRkMk5oS3BYbXl1NVo2VTZES3QxV2YyQzFwZ2hQVUdOUGgyWUpqKzZpZ3RqS3kxa3B5S3hscEF5QnFWcExTcWhocEF5QUdWbGFHa1RZQUVBMUNtd01JQlNHRDdieCtmdzVtbGYvV1dOTlA1ZHN1c3B1bXkyNmFMcVUxOUtZdjFUMWJwazVMS2JXK1ZCM2IrREtsekJZeSsrN3NkTVNzdHdoeHlYcXArRHZad3FXaDdiM0RsUzIxeGo3dFM2dDYyVno0NHA3WS8xSWtNeHQ2czJWOXZOa0NFTFhRTkV2NkNJQVlHTmEwQVlCb0Vkb2NndW55ZElta1o2elZaSDE2YXp2WE1kZEt1bG9WTzgrMjJ6NlV0bjNvdlFLbDFQT21OYVUzbFZJYmVXdmFwRGFRZkJtU0w5VmJrOGFrU0xiS0cza1RySlNDWmJLVkJWSkZ2bFNaTDVXSEZpT3VLdnBoR2Q5SmV0dHg3VDkwNlpUUFdMTUdFZkRXb25BRDdOUUFJRnBXa2dMV1R4OEJFQXNyU1JYc0hnVUFFU08wT1FKZVVQTGNZa21MSlEyMG45OTJ0bXQxbFpGeXJkV2xxaW82eFJZdXJmRXpNU1FyZWNib1UydTEwSEUweS94a3luY3hGWThUbUxkVnI4dElHd0RSczVLVTZxdWdqd0NJaFhkcDdBL1FTd0FnUW9RMlVRZ0ZLZUV3eFg3Nlg4MkR4clkxeHJhU2RJYXg1Z3hyN0tteXFpc3BLL1RmZEVubGt2WkkyaU9qWW1QTmY2eXhHeVJ0c05hczgxbnpoYmwwOHFZNC9FbElTdDVXdlducytnSWdldDcwS05hMEFSQ2IwTzVSckxNSEFKRWl0RGtLUWtFTFlRc1NqZmRtaTVFMkFLSmxaR1ZaMHdaQXpMelFocEUyQUJBeDVwVUNTY3JhNm9XSTJha0JRSlJDZmNRTkVOb0FpSWtYMmdUWThoc0FJa1ZvQXlRcFk0d1gybFFaTHBBQVJDdTBwZzE5QkVCTXZEVnRmSXkwQVlCSUVkb0FTY3V5NVRlQVdJVkcybFRTUndERXdodHBFMlNrRFFCRWl0QUdTRjZ1SlBuZElQL09BVVRMbGFSQXFvOCtBaUJxSnRSTERGdCtBMERFYUp4QTBncE5qM0lZYVFNZ2FsYVNVbGpUQmtBTWJIaDZWSkJlQWdBUklyUUJrbFpvZWxTQXRTZ0FSTWxVTDJoT0h3RVFDeE9hSHNXVzN3QVFLYmI4QnBJWGE5b0FpRTE0OXloMm9RTVFBK1B0YVZuSlNCdEkrc1UvRnNXN0JOUlMyMHNyNGwxQ1hCRGFBTWtyTkQyS04xc0FvbVdzWkJscEF5QTIxdXNsakxRNTRhMlNkTTZKK3NZYlI0K1Z2bzEzRGNjVG9RMlF0THdMSkQ5clVRQ0ltamZOa2o0Q0lDYldXaGxKRGx0K244Z2FucXJXQlhscUZ1ODZVUHN0NzlNNVR6Zkh1NHJqaDlBR1NGcWhOVzBjUGlFSEVEWFd0QUVRTzJPdFpCaHBjNEtiMzZWTFFOS21lTmVCSkhCanZBczR2bGlJR0VoU0pyU0FxR3ZaOGh0QTFLd2tCZWtqQUdJU1dvZzRsZmNlQUJBcEdpZVFwS3dWVzM0RGlKVTNQWW9SZXdCaTRvMytGU050QUNCaWhEWkEwdkkrMVJKYmZnT0lsdkg2aUEzU1J3REVJalRTeG1IM0tBQ0lGS0VOa0xTc0swbCtSdG9BaUpicjlSR1hOVzBBeE1CS3JpUXB5RFVKQUVTSzBBWklYcUhwVWV6VUFDQktvYld4YkpBK0FpQjZUdWlheFBoY2Vna0FSSWpRQmtoU1ZreHJBQkFyeTVvMkFHSm1RNkVOSTIwQUlIS0VOa0NTTXFFM1c2N2Y0ZDg1Z0toVWg3K3VwWThBaUltVnBBRHZQUUFnWWpST0lGbUZkby95QjFuMEQwQjBUT2lObHN0SUd3Q3g4VWJhc0JBeEFFU00wQVpJVnRWclVSamViQUdJVXFpUCtGM1d0QUVRZzFBdk1VeVBBb0NJRWRvQVNTdTA1VGVma0FPSWxxMWUwSncrQWlBR29WNGlGaUlHZ0lnUjJnQkp5aGpMUXNRQVltSXRmUVRBVWNCSUd3Q0lHcUVOa0tUYzhDZmt6QjhIRUIxakRDTnRBTVN1ZXFTTncwZ2JBSWdVb1EyUXBLb1hFT1VUY2dBeHNKTGtJN1FCRUl2cTBNWmxwQTBBUklyUUJraFdvVS9JZlQ2MjZnVVF0ZENXM3k1OUJFRDBxcWRIK1hudkFRQ1JvbkVDeWNwYVY1SXNXMzREaUpZeFhoOXhHV2tESUhwR1hpK1J5L1FvQUlnVW9RMlFwS3FuUjdGN0ZJQ29oUllpOWptaWp3Q0lnZGRMak1QMEtBQ0lGSTBUU0FiV210WXZMaGhsamVySXVzYng1a2IxbEhTS2xXYkthcXRqWkt5MWpuV2NWNzYrcWZQY2VKY01JTUZZYXpxTisyeVVaT3VFNWxjYXg2cW5OVHBGMGt4Slc0MWtySXdqNjc2eTRQNUw2U01BOW1PdE5kdEhQekpLMXRTUjhmNWpySHBhNlJSajdVdzVacXVzTmE3a0dHTmVhVHBvS0wwRUFBN0JIKzhDQUJ3RnhsZzdkVjRyWTNWdGVPSjQ5U25wcXZDd0cyUGtXUHQ0bktvRWtNaU1zZmFKejFvWjZWckorMVRIN3YxbzV5cXBldmllbFRFKytnaUFBekxHMkcyakhta2w0L1VTV1lXdlM2d3hWNFV1U0x3ZUV4QzlCQUFPZytsUlFKSndwR2xIY0xNZHkyL3F2UEtZRndPZ1ZuTGtIbEVmbVg5dlcvb0lnSU95UjNoTjBuVElFSG9KQUJ3R29RMlFKQ3FxVW1aSnFqak16WjZ0M2xVS0FINm9xanh3MkQ1aVpla2pBQTdKWi94SDFFc012UVFBRG92UUJrZ1MzOTNlc1ZqUzdQM1A3TDBlY2gzejV2R3JDRUJ0ODhtZ2pzVXlCK29qZXhucjBFY0FIRkxqUVlNT2NrMnlsN1UrZWdrQUhBRkNHeUNabUFNTlJ3NHZTckZwWlo5T1h4elBjZ0RVUGxibVVOTWFOaTI0N3lmMEVRQ0haK3doZTBtendZUHBKUUJ3QkFodGdDUlNac3Jla1V6bGdjNFptVGVaMGdEZ2NDcmt2aVBwZ0gxRTF0SkhBQndSZjFrZzFFdjJieG5XbWplWkdnVUFSNGJRQmtnaWEyL3NzZHZLdm5lZ2M2NngwNDkzUFFCcW44WDNYcnBiMGdIN2lMSDBFUUJIcHVISWtidU45TjQrSTM3RHJJTDBFZ0E0UW9RMlFOSXhiL3p3aUpYeUd6WFh2K0pSRFlEYXlPN1hSeVRscTZpY1BnTGdpRm16L3pXSnBQeG1GVUY2Q1FBY0lVSWJJTW40Zy9ZZFNWWDdIbk9rR2ZPN2RBbkVxU1FBdFl4eDAvYnJJMGFhTVg4a2ZRVEFrVXROclR4QUw3RXp6TWlSOUJJQU9FS0VOa0NTV1hwcmwxMlNtYnZ2TVN2TERnMEFqdGo4UDdiWkphbEdIM0hwSXdBaVZQK1BJM2RaWTJ2MEVybnNRQWNBa1NDMEFaTFMzcWtOeHFpc2JGZjVCL0dzQmtEdFkycE9heWpMTWczcEl3QWk1cmcxZTBsUm5UcjBFZ0NJQUtFTmtJVGN5b3EzcTcrMlZxdlgzdHVqSXA3MUFLaDlLZ0tCY0IrUjBlclo5NTVKSHdFUXNZcTBxbkF2TVRLcno3ejNYbm9KQUVTQTBBWklRaXYvcTN1QnBQOTQzOWtYNGxvTWdGcHAwWDkzS0pDMS81RWsxeFY5QkVCVVR2M3ZrUVhXaEhxSjVab0VBQ0pGYUFNa0tTczlKS25DVFRmUHhMc1dBTFdUbFhsSVVvVXZwWlErQWlBR3prT1NLcHlLS25vSkFFU0kwQVpJVWdFYmZNdkl6RnA1ZlplU2VOY0NvSFpLOGVzdFdUdHIvdDMwRVFEUkN3VDFscVJaVFVhT3BKY0FRSVJNdkFzQW9uSCsxUG1Mald5N2VOZUJKR0Qwd29xYnV2d3UzbVVnUGpvOThlbGl5ZEJMRURNanZURC92dmEvaTNjZE9QNjJqWHBrc1NUNkNHSm43UXROSHhqMnUzaVhBU0N4TU5JR3RSS0JEWTRhcTF2aVhRTGlpY0FHUjRjVnZlUUVSaC9CMFdFTWZRVEFmdnp4TGdDSXhmS2JPc2U3Qk5SU20wdksxWDM2cHpMU3hualhndmliZnkvdnVSQ2RyYnNyOUp2bmwwbjBraE5lazBGRDRsMENhcWxnVVpGMlRueEtzdlFSQVB0anBBMEFBQUFBQUVBQ0lyUUJBQUFBQUFCSVFJUTJBQUFBQUFBQUNZalFCZ0FBQUFBQUlBRVIyZ0FBQUFBQUFDUWdRaHNBQUFBQUFJQUVSR2dEQUFBQUFBQ1FnQWh0QUFBQUFBQUFFaENoRFFBQUFBQUFRQUlpdEFFQUFBQUFBRWhBaERZQUFBQUFBQUFKaU5BR0FBQUFBQUFnQVJIYUFBQUFBQUFBSkNCQ0d3QUFBQUFBZ0FSRWFBTUFBQUFBQUpDQUNHMEFBQUFBQUFBU0VLRU5BQUFBQUFCQUFpSzBBUUFBQUFBQVNFQ0VOZ0FBQUFBQUFBbUkwQVlBQUFBQUFDQUJFZG9BQUFBQUFBQWtJRUliQUFBQUFBQ0FCRVJvQXdBQUFBQUFrSUFJYlFBQUFBQUFBQklRb1EwQUFBQUFBRUFDSXJRQkFBQUFBQUJJUUlRMkFBQUFBQUFBQ1lqUUJnQUFBQUFBSUFFUjJnQUFBQUFBQUNRZ1Foc0FBQUFBQUlBRVJHZ0RBQUFBQUFDUWdBaHRBQUFBQUFBQUVoQ2hEUUFBQUFBQVFBSWl0QUVBQUFBQUFFaEFoRFlBQUFBQUFBQUppTkFHQUFBQUFBQWdBUkhhQUFBQUFBQUFKQ0JDR3dBQUFBQUFnQVJFYUFNQUFBQUFBSkNBQ0cwQUFBQUFBQUFTRUtFTkFBQUFBQUJBQWlLMEFRQUFBQUFBU0VDRU5rQVNDd2FEOFM1aFB5VWxKZkV1QVFBQUFBQnFCVUliSUlsMDdOZ3gvUFd1WGJ0MDFWVlhLUkFJSFBUMnExZXYxbTIzM1NaSmNsMDNmUHlTU3k0NWFPRGp1cTdHakJtanFxcXE4TEVWSzFabzl1elpoNjB2R0F5cVY2OWUycnAxNjJGdkN5Q3hSTk12QU5ST1YxNTU1V0Z2RTJ0UGNGMVhKU1VseXN2TDB6ZmZmS09GQ3hkcTVzeVpXcng0Y1kzYmZmTEpKL3I0NDQ5ckhMUFdhc0tFQ1RYdUZ3Q1NsVC9lQlFDMXdTV1hYQkxSN1I5OTlGRjE2OVpON2R1MzE1bG5uaWxKV3JObVRmaENaTi9qa3JSejU4NGpDajBPNW9rbm50Q3ZmLzNyR3NmbXpKbWozTnhjK2YwSC8yZis0WWNmcWxtelpwS2taNTk5Vm5YcjF0VnZmdk9iUTk3WHNtWEx0R0xGQ3FXa3BJU1BOV25TUkE4KytLQzZkdTE2d1B2NzVTOS9LVWtLQkFJcUtpcFMzNzU5OTd2TmpCa3pEbm0vQUdKMzVaVlhhc2VPSFdyY3VMRWtoYjhPQm9OS1RVMnRjZHRPblRwcHdJQUI0ZStqNlJjQUV0c2YvL2hIclYrL2ZyL2orZm41NGRmdWZlMzdXaDFKVHlnc0xOVGRkOSt0c3JJeWxaV1ZhYytlUFNvdkwxZmR1blhWb0VFRDFhdFhUL1hyMTFmRGhnM1ZwazJiOE05VlZWVnAzTGh4R2pObVRJM2ZaNHpSMXExYjllbW5uNnBEaHc1Ui9lMEFVRnNRMmdCSFlOR2lSZnNkeTgzTjFhdXZ2cXJUVGp0dHYzUFZ3VVdEQmczMDk3Ly9YVkxOVDYzMlBmN0RjOUg0MTcvK3BSdHZ2REg4dmJWV3I3Lyt1dkx6OC9mN2RFcVNwazJicHV6c2JNMmFOVXVEQncrV0pIMysrZWU2NDQ0N0RudGZNMmJNVU0rZVBROVljOCtlUGNOZjE2bFRSMis4OFlZa2FmdjI3UWQ4REt2bDV1WWU5bjRCeEc3MjdObnExS2xUT0NUdTJMR2pacytlcmJsejUycnAwcVhoa0diT25EbGFzV0pGK09lc3RWSDFDd0NKYmV6WXNlR3ZnOEdnSmsyYXBEVnIxcWk0dUZnNU9UbnExcTJiZXZYcXRkL1BSZG9UNnRldnI0Y2Vla2daR1JuS3lzclNCeDk4b0tsVHArckJCeC9VVDM3eUUwbmV0VUlnRU5ESko1OGMvcm5ubm50T1YxMTFsZXJVcWFQdnYvOCsvS0ZQUlVXRnJMWDY3TFBQd3JlOTdiYmJkTjExMThYMmdBQkFBaUswQVk3QUR6K0JycGFTa25MUWM1SlVVRkFRRGxNS0Nnb09lRHhXVlZWVjJyUnBrKzY0NHc2Vmw1ZnJtbXV1MFdXWFhhYm16WnRyN05peEdqUm9rRjU5OVZWZGR0bGxtamR2bnJwMjdhcjA5SFF0WExoUW16ZHZWbTV1cm9xS2lyUjA2VktOR0RGQ2p1UE5tdHozRTdaNzc3MVhWMXh4aFFvS0NqUnYzandOR0RCQTExOS9mVVExSHVyMiswNjFBbkQ4NWVUa2FNNmNPZUh2MTZ4Wm83UE9PaXY4ZlRUOUFrRHRzWERoUW8wYk4wNFhYM3l4eG93Wm81NDllK3FKSjU3UTZOR2pOWHYyYlAzKzk3K3ZNUUltbXA1dzVwbG5hdjM2OVJvMWFwUnljbkwwNG9zdnFsNjllcEtrbVRObmF2ejQ4YnJqamp2Q0k0ZVhMMSt1WmN1V2FmejQ4ZXJmdjc4dXV1aWljT0E4Wk1nUXRXM2JWdDI3ZDlldVhidHFCRDBBa0d3SWJZQVlQUHJvb3pyMzNIUFZ0MjlmWldabTduZCt3WUlGdXZYV1d5VkpKNTk4c243NzI5K0d2NjZlNzMzU1NTZHA4dVRKVWRld1lzVUtYWExKSlhyeXlTZlZzV05IdmZiYWErcmR1N2NlZXVnaHJWNjlXdWVlZTY0S0N3dFZ2MzU5K2YxK2xaZVhLeTB0VGM4Kys2d2t5WEVjelpvMVMxZGZmYldHRFJzbXlac09ObVBHRFBsOHZocjM5Znp6ejB1U3NyS3k5TlZYWDJua3lKRUhyZXZ4eHg5WHExYXRKSG5oMXV1dnYzN1EyekxTQmpoK1NrdEx3eUZxUlVXRkpPbjAwMC9YdW5YcndyZFpzV0tGZXZUb0VmNCttbjRCSUxFRkFnRk5telpOYjczMWxzckt5alJ3NEVEOTlLYy9sU1QxNk5GRGFXbHBHajU4dUQ3NTVCTTk4c2dqY2h4SEkwYU0wSG5ublJkVlR4ZzllclNtVFp1bU5tM2FxTHk4WE1PSEQxZHhjYkh5OC9OMTZxbW5hdEtrU1RWR0w0OGZQMTRGQlFXNjRZWWI1RGlPK3ZUcEkwbDYvLzMzdFczYk52WHExVXRMbHk3Vlk0ODlwci8vL2UrSC9CQU5BR296UWhzZ0JyLzk3Vy8xOHNzdjY5cHJyMVgvL3YzMTg1Ly92TWI1OVBSMDVlZm5hKzdjdWVGanVibTVOYVlLVlk5OGlWWmVYbDZOQllnRGdZRHV2UE5PdFc3ZFdtKysrYWJhdDI4Zi90UzhzckpTYVdscG1qZHZYbzJSUCsrODg4NGhBeGhKMnJoeG8vNzV6MytHdjIvVHBzMFJyMFBEU0JzZ2NXUm1ab1pEMU9yZVVhZE9IZm45ZmhVVUZDZ3pNMU9iTm0xU3k1WXRKU21xZmdFZzhmbXp1UWtmQUFBTUxrbEVRVlQ5Zm0zZnZsMjMzbnFyUm84ZXJjY2VlNnpHK2ZmZWV5Lzh0ZXU2NnRldm4zNzBveDlGM1JPdXVPSUt0V3ZYVHZYcjExY3dHTlRycjcrdWJkdTJxWC8vL3FwYnQ2N3k4L05yaERaanhveFJNQmpVTGJmY29zY2ZmMXcrbjAvcjE2L1hYLy82VnozenpETXl4dWo4ODg5WGt5Wk5OR0hDQk4xMzMzMnhQeWdBa0lBSWJZQVluSEhHR1pvMGFaS21UWnVtRVNOR2FNNmNPWHJnZ1FmVW9FR0Q4RzJLaW9wcVRJV3FxcW82YWxPakpHOGRHZGQxVlZGUm9VQWdvSkVqUjZwSGp4NHFMQ3pVb2tXTE5HREFBTDN3d2d1NjZLS0xWRkpTb3F5c0xFMmZQbDBQUFBDQSt2WHJKMGthTjI1Y2VHSFNnNWsxYTViKzhJYy82QzkvK1lza01kSUdxS1VPTk5KRzhoWklYN0JnZ2VyV3JhdExMNzFVeGhoSmlxcGZBS2dkN3IzM1hrblNuLzcwSjMzNDRZY0h2VjF1YnE2dXV1b3FTZEgzaERadDJtajc5dTJhT25XcWxpNWRxaHR1dUVIZHUzZVg0emhhdTNhdCt2ZnZyNXR1dWtuWFhudXRKRzhkbktGRGg2cFhyMTVhdEdpUjh2THlOSGJzMlBCMVZYcDZ1bmJ1M0ttenpqcEwwNlpOVS9mdTNYWDIyV2ZIK3BBQVFNSWh0QUZpWkl6UmRkZGRwL2J0Mit1QkJ4N1E4dVhMMWJsejUvRDVldlhxMVZoME9EYzN0OGIzWGJ0MmplbisxNjFicDhtVEoydng0c1d5MXFwYnQyN0t6YzNWZ3c4K3FENTkraWc5UFYzdnZmZWV4bzBicCtMaVltVmxaV25vMEtGcTJyUnArSGZjZlBQTisvM2U2b3N6eVp2T05YYnNXR1ZuWjRkRG0waEgyaHhvRjRwOXp3TTRQZzQwMGthU3VuZnZyc2NlZTB4WldWbTYrKzY3dzhlajZSZlZVeWNBMUE3bDVlV0hmSjNlVjdROVlmRGd3ZnJnZ3crVW1abXBDeTY0UU5PblQ5ZkxMNytzMHRKU2xaZVhxNktpUW84Ly9yank4dkowenozM2FNYU1HVnF3WUlGeWNuSzBaczBhdmZmZWUzcnBwWmVVbXBxcUs2KzhVblBtekZHblRwMzAwa3N2YWRHaVJjck96bzc5Z1FDQUJFUm9BeHdsTFZxMDBJc3Z2aGhlaEs5YVVWRlJlQzBieVFzbzl2MCtWb0ZBUUJkZmZMRWVlT0FCOWVqUlExMjZkTkhqanordVBYdjJxRStmUG5yenpUZlZva1VMdFdqUlFpdFdyRkNkT25WcVhHeEoybSs3OFVzdXVVUXpaODQ4N0JvVlYxeHhoVEl5TXZZN1hsWldGcDVLOWVhYmIrcmxsMS9XdSsrK3EvdnZ2MTl2di8yMnZ2NzZhdzBjT0RDOHk5Yjc3Nyt2dDk5K1cxZGZmWFVzRHdXQUtIejU1WmNxTFMxVng0NGRsWkdSb1dBd3FJc3V1aWg4L21qMUN3Q0pLejA5L1pBZnhPdzdJamJhbnRDalJ3Lzk3R2MvVTNaMnRyS3pzNVdWbGFWZi8vclhXckJnZ1ZKVFUrWDMrN1ZqeHc0TkhEaFFoWVdGT3V1c3N6UjgrSERsNU9Tb1Y2OWUrdmpqajVXU2txTDgvSHcxYXRUb29QVUJRTElodEFHT29oOEdOcEwwdDcvOXJjYU9DN201dVhybGxWZkMzMy8xMVZlSC9KM0JZRkR2dlBPT3VuZnZmc0MxYjg0Kysrd2F3NEdMaTR0VlVsS2lNV1BHYU5XcVZabzRjV0w0VSsvQ3drTFZxVk1uNHIvcllBb0xDMnVzYzFPdCt1SnB6NTQ5bWpCaGd0NTY2eTI5OXRwcnV2LysrM1gxMVZkcjVjcVYrc2MvL3FIZXZYdnJycnZ1MGgvLytFY05HREJBRFJzMkRDK0NDT0RvS2lrcDBidnZ2cXZ5OG5MMTY5ZFA2OWV2VjNsNXVWNTY2U1cxYWROR0xWcTAwS1pObThKcjIrdzd6Uk5BY2lzdkw2OHhPdVpZdVB6eXk3Vmd3UUpObkRoUlU2Wk1DVjh6WldabTZ1bW5uOWEyYmRzMGRPaFFQZmZjYzVLa3RXdlhLalUxVmRPblQxZWZQbjIwWk1rUy9lWTN2OUUvLy9sUFhYenh4VFYrOTNmZmZhZEZpeGJwZDcvNzNUSDlHd0FnSGdodGdHUGtZQXZ2SG14UjNuNzkrdFdZVmxWdDFhcFZtalJwa243MXExOGQwZjFtWjJkcnhJZ1IrdkxMTHpWdzRFQU5HREJBT1RrNWNsMVhuM3p5aVpvM2J4N1IzeEdMTjk1NFExMjZkRkZXVnBaU1VsSzBlL2R1WldkbmEvRGd3VExHYU9QR2pWcTVjcVZhdFdxbHh4NTdUTE5telNLMEFZNlJZRENvalJzM2F0aXdZVHJyckxQVXNtVkxkZW5TUlgvOTYxLzE3My8vVzNmZGRaZis4SWMvcUtpb1NQZmRkNStlZXVvcHBoc0FKNGpycnJ0T2d3WU5PdWo1TVdQR3hId2ZIMzMwa1VhT0hLblJvMGZ2OXlIWFRUZmRwUDc5Kyt1dXUrN1M0NDgvcnBOT09ra2ZmUENCZXZUb29VQWdvS3FxS3JWcTFVcXpaczNTSzYrOEV0N04wblZkQllOQnJWdTNUdHUzYjQrNVJnQklSSVEyd0RGeXNJVjNjM056RDdrbzd3OHRXN1pNWGJwMGllaSt0MjdkcXNHREIrdWhoeDVTUmthR09uVG9JRWxxMmJLbHhvNGRHOUh2T2hUWGRRODRCNzU2alpwZi9PSVg0UzA0cjd2dU92M3FWNytxTVZ6YVdxdTc3NzViZnI5ZjU1MTNuczQ3Nzd5alZodUFtdXJWcTZjQkF3YnNkM3ptekpuNnkxLytvanZ2dkZNOWUvYVVKSzFldlZxMzNIS0xKazZjdU45VUNBREo0MmMvKzFuNDYzMTNpenFRT1hQbWFOQ2dRZXJXclZ2RTkvUFdXMi9weVNlZjFOaXhZM1h1dWVlcXRMUlVwYVdsU2tsSmtTVFZyVnRYVHozMWxJWVBINjViYjcxVkV5Wk1VTU9HRGRXNmRXdWRldXFwcWxPbmptYlBucTNKa3lmcnlTZWYxQ21ubkNMSkc3M1R2WHQzK1h3Ky9lLy8vbS9FZFFGQWJVQm9BMFJwNU1pUis4MnBQaEszMzM1N1JMZGZ0bXpaSWJmTDNsZjFkcGZObWpYVGpCa3p3dXZOZlBIRkYzSmRkNzlQdGg1ODhNRUQvcDZSSTBjZWNLcVhKTFZ0MnpiODlhV1hYcXFubm5wcXY5dFU3MGF4NzZpZWUrNjVSL2ZjYzg4Ui9SMEFqby9telpzckx5OVBRNFlNcWZGR2JNU0lFWHI5OWRkcjdBZ1RUYjhBa05nT3RXUFU0VVRTRS9MeThqUnAwaVMxYk5sU0sxZXUxRjEzM1NXLzM2L2V2WHVIYitQMysvWG5QLzlaTDczMGtyS3pzM1hublhkS1VuaXE1bzAzM3FpNzc3NDcvR0dRSkQzeXlDTlIxdzhBdFlXSmR3RkFORnBQbldjbGFmbE5uZU5jQ1dxcnpTWGw2ajc5VXhscDQvS2J1NXdlNzNvUUg1MmVXR3dsYWY2OTdlSmRDbXFwcmJzcjlKdm5sMG5TeGdYM3RUODl6dVVnRHJhTmVzUktVcE5CUStKZENtcXBZRkdSZGs1OFNyTGEyUFNCb2FmSHV4NEFpWVdQeGdBQUFBQUFBQklRb1EwQUFBQUFBRUFDSXJRQkFBQUFBQUJJUUlRMkFBQUFBQUFBQ1lqUUJnQUFBQUFBSUFFUjJnQUFBQUFBQUNRZ1Foc0FBQUFBQUlBRVJHZ0RBQUFBQUFDUWdBaHRBQUFBQUFBQUVoQ2hEUUFBQUFBQVFBSWl0QUVBQUFBQUFFaEFoRFlBQUFBQUFBQUppTkFHQUFBQUFBQWdBUkhhQUFBQUFBQUFKQ0JDR3dBQUFBQUFnQVJFYUFNQUFBQUFBSkNBQ0cwQUFBQUFBQUFTRUtFTkFBQUFBQUJBQWlLMEFRQUFBQUFBU0VDRU5nQUFBQUFBQUFtSTBBWUFBQUFBQUNBQkVkb0FBQUFBQUFBa0lFSWJBQUFBQUFDQUJFUm9Bd0FBQUFBQWtJQUliUUFBQUFBQUFCSVFvUTBBQUFBQUFFQUNJclFCQUFBQUFBQklRSVEyQUFBQUFBQUFDWWpRQmdBQUFBQUFJQUVSMmdBQUFBQUFBQ1FnUWhzQUFBQUFBSUFFUkdnREFBQUFBQUNRZ0FodEFBQUFBQUFBRWhDaERRQUFBQUFBUUFJaXRBRUFBQUFBQUVoQWhEWUFBQUFBQUFBSmlOQUdBQUFBQUFBZ0FSSGFBQUFBQUFBQUpDQkNHd0FBQUFBQWdBUkVhQU1BQUFBQUFKQ0FDRzBBQUFBQUFBQVNFS0VOQUFBQUFBQkFBdkxIdXdBZ0ZyLzR4Nko0bDRCYWFudHBSYnhMUUFMNTlaU2w4UzRCdFZSK1NXVzhTMENDeUg5NmZMeExRQzNsRmhmSHV3UUFDWXpRQnJYVktrbm44TVlic2JMU3QvR3VBZkZrVjBubUhONTQ0eWlnbDV5Z3JMVEtTT2Z3eGhzeGN5eDlCTUIrQ0cxUUt6VThWYTBMOHRRczNuV2c5bHZlcDNPZWJvNTNGWWdYVTFqV1dnMHk2Q1dJMmZ4NzJ1ZnB2bmhYZ1hob1dsN1Z1aUNEUG9MWU5SZzRNRStEaHNXN0R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OUnkveC9VMlNCSTNmREltZ0FBQUFCSlJVNUVya0pnZ2c9PSIsCiAgICJUeXBlIiA6ICJmbG93Igp9Cg=="/>
    </extobj>
  </extobjs>
</s:customData>
</file>

<file path=customXml/itemProps1.xml><?xml version="1.0" encoding="utf-8"?>
<ds:datastoreItem xmlns:ds="http://schemas.openxmlformats.org/officeDocument/2006/customXml" ds:itemID="{6AFD9747-E4F2-486F-9775-6F5C30B0137E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668</Words>
  <Application>Microsoft Office PowerPoint</Application>
  <PresentationFormat>寬螢幕</PresentationFormat>
  <Paragraphs>123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32" baseType="lpstr">
      <vt:lpstr>aoyagireisyosimo2</vt:lpstr>
      <vt:lpstr>微软雅黑</vt:lpstr>
      <vt:lpstr>宋体</vt:lpstr>
      <vt:lpstr>思源黑体 CN Bold</vt:lpstr>
      <vt:lpstr>思源黑体 CN Normal</vt:lpstr>
      <vt:lpstr>站酷文艺体</vt:lpstr>
      <vt:lpstr>站酷高端黑</vt:lpstr>
      <vt:lpstr>站酷酷黑</vt:lpstr>
      <vt:lpstr>新細明體</vt:lpstr>
      <vt:lpstr>Arial</vt:lpstr>
      <vt:lpstr>Calibri</vt:lpstr>
      <vt:lpstr>Calibri Light</vt:lpstr>
      <vt:lpstr>Impact</vt:lpstr>
      <vt:lpstr>Verdana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仁樵 張</cp:lastModifiedBy>
  <cp:revision>12</cp:revision>
  <dcterms:created xsi:type="dcterms:W3CDTF">2019-02-17T05:13:00Z</dcterms:created>
  <dcterms:modified xsi:type="dcterms:W3CDTF">2019-12-28T16:59:20Z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