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35"/>
  </p:notesMasterIdLst>
  <p:sldIdLst>
    <p:sldId id="364" r:id="rId2"/>
    <p:sldId id="368" r:id="rId3"/>
    <p:sldId id="369" r:id="rId4"/>
    <p:sldId id="312" r:id="rId5"/>
    <p:sldId id="353" r:id="rId6"/>
    <p:sldId id="309" r:id="rId7"/>
    <p:sldId id="323" r:id="rId8"/>
    <p:sldId id="350" r:id="rId9"/>
    <p:sldId id="324" r:id="rId10"/>
    <p:sldId id="363"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trid" initials="a" lastIdx="0" clrIdx="0">
    <p:extLst>
      <p:ext uri="{19B8F6BF-5375-455C-9EA6-DF929625EA0E}">
        <p15:presenceInfo xmlns:p15="http://schemas.microsoft.com/office/powerpoint/2012/main" userId="astr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佈景主題樣式 2 - 輔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淺色樣式 1 - 輔色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042" autoAdjust="0"/>
  </p:normalViewPr>
  <p:slideViewPr>
    <p:cSldViewPr snapToGrid="0">
      <p:cViewPr varScale="1">
        <p:scale>
          <a:sx n="50" d="100"/>
          <a:sy n="50" d="100"/>
        </p:scale>
        <p:origin x="139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104"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CCE270-CB78-44A8-823A-CFA6592C6CB3}" type="datetimeFigureOut">
              <a:rPr lang="zh-TW" altLang="en-US" smtClean="0"/>
              <a:t>2019/10/3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1A89AE-F5D9-4EDD-A213-02F5BCE7A9EF}" type="slidenum">
              <a:rPr lang="zh-TW" altLang="en-US" smtClean="0"/>
              <a:t>‹#›</a:t>
            </a:fld>
            <a:endParaRPr lang="zh-TW" altLang="en-US"/>
          </a:p>
        </p:txBody>
      </p:sp>
    </p:spTree>
    <p:extLst>
      <p:ext uri="{BB962C8B-B14F-4D97-AF65-F5344CB8AC3E}">
        <p14:creationId xmlns:p14="http://schemas.microsoft.com/office/powerpoint/2010/main" val="1043698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1" kern="1200" dirty="0">
                <a:solidFill>
                  <a:schemeClr val="tx1"/>
                </a:solidFill>
                <a:effectLst/>
                <a:latin typeface="+mn-lt"/>
                <a:ea typeface="+mn-ea"/>
                <a:cs typeface="+mn-cs"/>
              </a:rPr>
              <a:t>摘自 </a:t>
            </a:r>
            <a:r>
              <a:rPr lang="zh-TW" altLang="zh-TW" sz="1200" b="1" kern="1200" dirty="0">
                <a:solidFill>
                  <a:schemeClr val="tx1"/>
                </a:solidFill>
                <a:effectLst/>
                <a:latin typeface="+mn-lt"/>
                <a:ea typeface="+mn-ea"/>
                <a:cs typeface="+mn-cs"/>
              </a:rPr>
              <a:t>網路購物機制之微調</a:t>
            </a:r>
            <a:r>
              <a:rPr lang="en-US" altLang="zh-TW" sz="1200" b="1" kern="1200" dirty="0">
                <a:solidFill>
                  <a:schemeClr val="tx1"/>
                </a:solidFill>
                <a:effectLst/>
                <a:latin typeface="+mn-lt"/>
                <a:ea typeface="+mn-ea"/>
                <a:cs typeface="+mn-cs"/>
              </a:rPr>
              <a:t>--</a:t>
            </a:r>
            <a:r>
              <a:rPr lang="zh-TW" altLang="zh-TW" sz="1200" b="1" kern="1200" dirty="0">
                <a:solidFill>
                  <a:schemeClr val="tx1"/>
                </a:solidFill>
                <a:effectLst/>
                <a:latin typeface="+mn-lt"/>
                <a:ea typeface="+mn-ea"/>
                <a:cs typeface="+mn-cs"/>
              </a:rPr>
              <a:t>從購物網站標價錯誤之數件判決談起</a:t>
            </a:r>
            <a:r>
              <a:rPr lang="zh-TW" altLang="en-US" sz="1200" b="1"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張瑞星</a:t>
            </a:r>
            <a:endParaRPr lang="zh-TW" altLang="en-US" dirty="0"/>
          </a:p>
        </p:txBody>
      </p:sp>
      <p:sp>
        <p:nvSpPr>
          <p:cNvPr id="4" name="投影片編號版面配置區 3"/>
          <p:cNvSpPr>
            <a:spLocks noGrp="1"/>
          </p:cNvSpPr>
          <p:nvPr>
            <p:ph type="sldNum" sz="quarter" idx="10"/>
          </p:nvPr>
        </p:nvSpPr>
        <p:spPr/>
        <p:txBody>
          <a:bodyPr/>
          <a:lstStyle/>
          <a:p>
            <a:fld id="{594C2A27-CEFA-40BF-8DCA-D45EB58EBF94}" type="slidenum">
              <a:rPr lang="zh-TW" altLang="en-US" smtClean="0"/>
              <a:t>7</a:t>
            </a:fld>
            <a:endParaRPr lang="zh-TW" altLang="en-US"/>
          </a:p>
        </p:txBody>
      </p:sp>
    </p:spTree>
    <p:extLst>
      <p:ext uri="{BB962C8B-B14F-4D97-AF65-F5344CB8AC3E}">
        <p14:creationId xmlns:p14="http://schemas.microsoft.com/office/powerpoint/2010/main" val="3060839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http://www.6law.idv.tw/6law/law2/%E9%9B%B6%E5%94%AE%E6%A5%AD%E7%AD%89%E7%B6%B2%E8%B7%AF%E4%BA%A4%E6%98%93%E5%AE%9A%E5%9E%8B%E5%8C%96%E5%A5%91%E7%B4%84%E6%87%89%E8%A8%98%E8%BC%89%E5%8F%8A%E4%B8%8D%E5%BE%97%E8%A8%98%E8%BC%89%E4%BA%8B%E9%A0%85.htm</a:t>
            </a:r>
            <a:endParaRPr lang="zh-TW" altLang="en-US" dirty="0"/>
          </a:p>
        </p:txBody>
      </p:sp>
      <p:sp>
        <p:nvSpPr>
          <p:cNvPr id="4" name="投影片編號版面配置區 3"/>
          <p:cNvSpPr>
            <a:spLocks noGrp="1"/>
          </p:cNvSpPr>
          <p:nvPr>
            <p:ph type="sldNum" sz="quarter" idx="10"/>
          </p:nvPr>
        </p:nvSpPr>
        <p:spPr/>
        <p:txBody>
          <a:bodyPr/>
          <a:lstStyle/>
          <a:p>
            <a:fld id="{594C2A27-CEFA-40BF-8DCA-D45EB58EBF94}" type="slidenum">
              <a:rPr lang="zh-TW" altLang="en-US" smtClean="0"/>
              <a:t>27</a:t>
            </a:fld>
            <a:endParaRPr lang="zh-TW" altLang="en-US"/>
          </a:p>
        </p:txBody>
      </p:sp>
    </p:spTree>
    <p:extLst>
      <p:ext uri="{BB962C8B-B14F-4D97-AF65-F5344CB8AC3E}">
        <p14:creationId xmlns:p14="http://schemas.microsoft.com/office/powerpoint/2010/main" val="422913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TW" altLang="en-US"/>
              <a:t>按一下以編輯母片標題樣式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3469040-FD24-4C31-A48B-09B3D12E1ABD}" type="datetimeFigureOut">
              <a:rPr lang="zh-TW" altLang="en-US" smtClean="0"/>
              <a:t>2019/10/3</a:t>
            </a:fld>
            <a:endParaRPr lang="zh-TW"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zh-TW"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ADA95AE-3BF6-4F78-AB4A-36CD8C6D9959}" type="slidenum">
              <a:rPr lang="zh-TW" altLang="en-US" smtClean="0"/>
              <a:t>‹#›</a:t>
            </a:fld>
            <a:endParaRPr lang="zh-TW"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4971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3469040-FD24-4C31-A48B-09B3D12E1ABD}" type="datetimeFigureOut">
              <a:rPr lang="zh-TW" altLang="en-US" smtClean="0"/>
              <a:t>2019/10/3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DA95AE-3BF6-4F78-AB4A-36CD8C6D9959}" type="slidenum">
              <a:rPr lang="zh-TW" altLang="en-US" smtClean="0"/>
              <a:t>‹#›</a:t>
            </a:fld>
            <a:endParaRPr lang="zh-TW" altLang="en-US"/>
          </a:p>
        </p:txBody>
      </p:sp>
    </p:spTree>
    <p:extLst>
      <p:ext uri="{BB962C8B-B14F-4D97-AF65-F5344CB8AC3E}">
        <p14:creationId xmlns:p14="http://schemas.microsoft.com/office/powerpoint/2010/main" val="282577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3469040-FD24-4C31-A48B-09B3D12E1ABD}" type="datetimeFigureOut">
              <a:rPr lang="zh-TW" altLang="en-US" smtClean="0"/>
              <a:t>2019/10/3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DA95AE-3BF6-4F78-AB4A-36CD8C6D9959}" type="slidenum">
              <a:rPr lang="zh-TW" altLang="en-US" smtClean="0"/>
              <a:t>‹#›</a:t>
            </a:fld>
            <a:endParaRPr lang="zh-TW" altLang="en-US"/>
          </a:p>
        </p:txBody>
      </p:sp>
    </p:spTree>
    <p:extLst>
      <p:ext uri="{BB962C8B-B14F-4D97-AF65-F5344CB8AC3E}">
        <p14:creationId xmlns:p14="http://schemas.microsoft.com/office/powerpoint/2010/main" val="1224701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3469040-FD24-4C31-A48B-09B3D12E1ABD}" type="datetimeFigureOut">
              <a:rPr lang="zh-TW" altLang="en-US" smtClean="0"/>
              <a:t>2019/10/3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ADA95AE-3BF6-4F78-AB4A-36CD8C6D9959}" type="slidenum">
              <a:rPr lang="zh-TW" altLang="en-US" smtClean="0"/>
              <a:t>‹#›</a:t>
            </a:fld>
            <a:endParaRPr lang="zh-TW" altLang="en-US"/>
          </a:p>
        </p:txBody>
      </p:sp>
    </p:spTree>
    <p:extLst>
      <p:ext uri="{BB962C8B-B14F-4D97-AF65-F5344CB8AC3E}">
        <p14:creationId xmlns:p14="http://schemas.microsoft.com/office/powerpoint/2010/main" val="154252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3469040-FD24-4C31-A48B-09B3D12E1ABD}" type="datetimeFigureOut">
              <a:rPr lang="zh-TW" altLang="en-US" smtClean="0"/>
              <a:t>2019/10/3</a:t>
            </a:fld>
            <a:endParaRPr lang="zh-TW"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zh-TW"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ADA95AE-3BF6-4F78-AB4A-36CD8C6D9959}" type="slidenum">
              <a:rPr lang="zh-TW" altLang="en-US" smtClean="0"/>
              <a:t>‹#›</a:t>
            </a:fld>
            <a:endParaRPr lang="zh-TW"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67138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3469040-FD24-4C31-A48B-09B3D12E1ABD}" type="datetimeFigureOut">
              <a:rPr lang="zh-TW" altLang="en-US" smtClean="0"/>
              <a:t>2019/10/3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ADA95AE-3BF6-4F78-AB4A-36CD8C6D9959}" type="slidenum">
              <a:rPr lang="zh-TW" altLang="en-US" smtClean="0"/>
              <a:t>‹#›</a:t>
            </a:fld>
            <a:endParaRPr lang="zh-TW" altLang="en-US"/>
          </a:p>
        </p:txBody>
      </p:sp>
    </p:spTree>
    <p:extLst>
      <p:ext uri="{BB962C8B-B14F-4D97-AF65-F5344CB8AC3E}">
        <p14:creationId xmlns:p14="http://schemas.microsoft.com/office/powerpoint/2010/main" val="225231010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257300" y="2909102"/>
            <a:ext cx="4800600" cy="299639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633864" y="2909102"/>
            <a:ext cx="4800600" cy="299639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3469040-FD24-4C31-A48B-09B3D12E1ABD}" type="datetimeFigureOut">
              <a:rPr lang="zh-TW" altLang="en-US" smtClean="0"/>
              <a:t>2019/10/3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ADA95AE-3BF6-4F78-AB4A-36CD8C6D9959}" type="slidenum">
              <a:rPr lang="zh-TW" altLang="en-US" smtClean="0"/>
              <a:t>‹#›</a:t>
            </a:fld>
            <a:endParaRPr lang="zh-TW" altLang="en-US"/>
          </a:p>
        </p:txBody>
      </p:sp>
    </p:spTree>
    <p:extLst>
      <p:ext uri="{BB962C8B-B14F-4D97-AF65-F5344CB8AC3E}">
        <p14:creationId xmlns:p14="http://schemas.microsoft.com/office/powerpoint/2010/main" val="57192782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3469040-FD24-4C31-A48B-09B3D12E1ABD}" type="datetimeFigureOut">
              <a:rPr lang="zh-TW" altLang="en-US" smtClean="0"/>
              <a:t>2019/10/3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ADA95AE-3BF6-4F78-AB4A-36CD8C6D9959}" type="slidenum">
              <a:rPr lang="zh-TW" altLang="en-US" smtClean="0"/>
              <a:t>‹#›</a:t>
            </a:fld>
            <a:endParaRPr lang="zh-TW" altLang="en-US"/>
          </a:p>
        </p:txBody>
      </p:sp>
    </p:spTree>
    <p:extLst>
      <p:ext uri="{BB962C8B-B14F-4D97-AF65-F5344CB8AC3E}">
        <p14:creationId xmlns:p14="http://schemas.microsoft.com/office/powerpoint/2010/main" val="373044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69040-FD24-4C31-A48B-09B3D12E1ABD}" type="datetimeFigureOut">
              <a:rPr lang="zh-TW" altLang="en-US" smtClean="0"/>
              <a:t>2019/10/3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ADA95AE-3BF6-4F78-AB4A-36CD8C6D9959}" type="slidenum">
              <a:rPr lang="zh-TW" altLang="en-US" smtClean="0"/>
              <a:t>‹#›</a:t>
            </a:fld>
            <a:endParaRPr lang="zh-TW" altLang="en-US"/>
          </a:p>
        </p:txBody>
      </p:sp>
    </p:spTree>
    <p:extLst>
      <p:ext uri="{BB962C8B-B14F-4D97-AF65-F5344CB8AC3E}">
        <p14:creationId xmlns:p14="http://schemas.microsoft.com/office/powerpoint/2010/main" val="269871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TW" altLang="en-US"/>
              <a:t>按一下以編輯母片標題樣式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765051" y="6375679"/>
            <a:ext cx="1233355" cy="348462"/>
          </a:xfrm>
        </p:spPr>
        <p:txBody>
          <a:bodyPr/>
          <a:lstStyle/>
          <a:p>
            <a:fld id="{53469040-FD24-4C31-A48B-09B3D12E1ABD}" type="datetimeFigureOut">
              <a:rPr lang="zh-TW" altLang="en-US" smtClean="0"/>
              <a:t>2019/10/3</a:t>
            </a:fld>
            <a:endParaRPr lang="zh-TW" altLang="en-US"/>
          </a:p>
        </p:txBody>
      </p:sp>
      <p:sp>
        <p:nvSpPr>
          <p:cNvPr id="6" name="Footer Placeholder 5"/>
          <p:cNvSpPr>
            <a:spLocks noGrp="1"/>
          </p:cNvSpPr>
          <p:nvPr>
            <p:ph type="ftr" sz="quarter" idx="11"/>
          </p:nvPr>
        </p:nvSpPr>
        <p:spPr>
          <a:xfrm>
            <a:off x="2103620" y="6375679"/>
            <a:ext cx="3482179" cy="345796"/>
          </a:xfrm>
        </p:spPr>
        <p:txBody>
          <a:bodyPr/>
          <a:lstStyle/>
          <a:p>
            <a:endParaRPr lang="zh-TW" altLang="en-US"/>
          </a:p>
        </p:txBody>
      </p:sp>
      <p:sp>
        <p:nvSpPr>
          <p:cNvPr id="7" name="Slide Number Placeholder 6"/>
          <p:cNvSpPr>
            <a:spLocks noGrp="1"/>
          </p:cNvSpPr>
          <p:nvPr>
            <p:ph type="sldNum" sz="quarter" idx="12"/>
          </p:nvPr>
        </p:nvSpPr>
        <p:spPr>
          <a:xfrm>
            <a:off x="5691014" y="6375679"/>
            <a:ext cx="1232456" cy="345796"/>
          </a:xfrm>
        </p:spPr>
        <p:txBody>
          <a:bodyPr/>
          <a:lstStyle/>
          <a:p>
            <a:fld id="{DADA95AE-3BF6-4F78-AB4A-36CD8C6D9959}" type="slidenum">
              <a:rPr lang="zh-TW" altLang="en-US" smtClean="0"/>
              <a:t>‹#›</a:t>
            </a:fld>
            <a:endParaRPr lang="zh-TW"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588839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765950" y="6375679"/>
            <a:ext cx="1232456" cy="348462"/>
          </a:xfrm>
        </p:spPr>
        <p:txBody>
          <a:bodyPr/>
          <a:lstStyle/>
          <a:p>
            <a:fld id="{53469040-FD24-4C31-A48B-09B3D12E1ABD}" type="datetimeFigureOut">
              <a:rPr lang="zh-TW" altLang="en-US" smtClean="0"/>
              <a:t>2019/10/3</a:t>
            </a:fld>
            <a:endParaRPr lang="zh-TW" altLang="en-US"/>
          </a:p>
        </p:txBody>
      </p:sp>
      <p:sp>
        <p:nvSpPr>
          <p:cNvPr id="6" name="Footer Placeholder 5"/>
          <p:cNvSpPr>
            <a:spLocks noGrp="1"/>
          </p:cNvSpPr>
          <p:nvPr>
            <p:ph type="ftr" sz="quarter" idx="11"/>
          </p:nvPr>
        </p:nvSpPr>
        <p:spPr>
          <a:xfrm>
            <a:off x="2103621" y="6375679"/>
            <a:ext cx="3482178" cy="345796"/>
          </a:xfrm>
        </p:spPr>
        <p:txBody>
          <a:bodyPr/>
          <a:lstStyle/>
          <a:p>
            <a:endParaRPr lang="zh-TW" altLang="en-US"/>
          </a:p>
        </p:txBody>
      </p:sp>
      <p:sp>
        <p:nvSpPr>
          <p:cNvPr id="7" name="Slide Number Placeholder 6"/>
          <p:cNvSpPr>
            <a:spLocks noGrp="1"/>
          </p:cNvSpPr>
          <p:nvPr>
            <p:ph type="sldNum" sz="quarter" idx="12"/>
          </p:nvPr>
        </p:nvSpPr>
        <p:spPr>
          <a:xfrm>
            <a:off x="5687568" y="6375679"/>
            <a:ext cx="1234440" cy="345796"/>
          </a:xfrm>
        </p:spPr>
        <p:txBody>
          <a:bodyPr/>
          <a:lstStyle/>
          <a:p>
            <a:fld id="{DADA95AE-3BF6-4F78-AB4A-36CD8C6D9959}" type="slidenum">
              <a:rPr lang="zh-TW" altLang="en-US" smtClean="0"/>
              <a:t>‹#›</a:t>
            </a:fld>
            <a:endParaRPr lang="zh-TW" altLang="en-US"/>
          </a:p>
        </p:txBody>
      </p:sp>
    </p:spTree>
    <p:extLst>
      <p:ext uri="{BB962C8B-B14F-4D97-AF65-F5344CB8AC3E}">
        <p14:creationId xmlns:p14="http://schemas.microsoft.com/office/powerpoint/2010/main" val="294239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3469040-FD24-4C31-A48B-09B3D12E1ABD}" type="datetimeFigureOut">
              <a:rPr lang="zh-TW" altLang="en-US" smtClean="0"/>
              <a:t>2019/10/3</a:t>
            </a:fld>
            <a:endParaRPr lang="zh-TW"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ADA95AE-3BF6-4F78-AB4A-36CD8C6D9959}" type="slidenum">
              <a:rPr lang="zh-TW" altLang="en-US" smtClean="0"/>
              <a:t>‹#›</a:t>
            </a:fld>
            <a:endParaRPr lang="zh-TW"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4157658"/>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77E1E2E1-72E8-4AA3-945F-FBBB99F12976}"/>
              </a:ext>
            </a:extLst>
          </p:cNvPr>
          <p:cNvPicPr>
            <a:picLocks noGrp="1" noChangeAspect="1"/>
          </p:cNvPicPr>
          <p:nvPr>
            <p:ph idx="1"/>
          </p:nvPr>
        </p:nvPicPr>
        <p:blipFill>
          <a:blip r:embed="rId2"/>
          <a:stretch>
            <a:fillRect/>
          </a:stretch>
        </p:blipFill>
        <p:spPr>
          <a:xfrm>
            <a:off x="1117702" y="365760"/>
            <a:ext cx="10061145" cy="4493257"/>
          </a:xfrm>
          <a:prstGeom prst="rect">
            <a:avLst/>
          </a:prstGeom>
        </p:spPr>
      </p:pic>
    </p:spTree>
    <p:extLst>
      <p:ext uri="{BB962C8B-B14F-4D97-AF65-F5344CB8AC3E}">
        <p14:creationId xmlns:p14="http://schemas.microsoft.com/office/powerpoint/2010/main" val="1289747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一張含有 文字, 計分板 的圖片&#10;&#10;產生非常高可信度的描述">
            <a:extLst>
              <a:ext uri="{FF2B5EF4-FFF2-40B4-BE49-F238E27FC236}">
                <a16:creationId xmlns:a16="http://schemas.microsoft.com/office/drawing/2014/main" id="{267A32A4-3020-416C-9701-63D24AB76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35" y="1564640"/>
            <a:ext cx="10954608" cy="4826941"/>
          </a:xfrm>
          <a:prstGeom prst="rect">
            <a:avLst/>
          </a:prstGeom>
        </p:spPr>
      </p:pic>
      <p:sp>
        <p:nvSpPr>
          <p:cNvPr id="5" name="標題 4">
            <a:extLst>
              <a:ext uri="{FF2B5EF4-FFF2-40B4-BE49-F238E27FC236}">
                <a16:creationId xmlns:a16="http://schemas.microsoft.com/office/drawing/2014/main" id="{E295087C-6293-4C13-9C3A-1DAB44DB77AE}"/>
              </a:ext>
            </a:extLst>
          </p:cNvPr>
          <p:cNvSpPr>
            <a:spLocks noGrp="1"/>
          </p:cNvSpPr>
          <p:nvPr>
            <p:ph type="title"/>
          </p:nvPr>
        </p:nvSpPr>
        <p:spPr>
          <a:xfrm>
            <a:off x="1251678" y="382385"/>
            <a:ext cx="10178322" cy="1093482"/>
          </a:xfrm>
        </p:spPr>
        <p:txBody>
          <a:bodyPr/>
          <a:lstStyle/>
          <a:p>
            <a:r>
              <a:rPr lang="zh-TW" altLang="en-US" dirty="0"/>
              <a:t>案例一：</a:t>
            </a:r>
            <a:r>
              <a:rPr lang="en-US" altLang="zh-TW" dirty="0">
                <a:latin typeface="+mj-ea"/>
              </a:rPr>
              <a:t>dell</a:t>
            </a:r>
            <a:r>
              <a:rPr lang="zh-TW" altLang="en-US" dirty="0">
                <a:latin typeface="+mj-ea"/>
              </a:rPr>
              <a:t>標錯價</a:t>
            </a:r>
            <a:endParaRPr lang="zh-TW" altLang="en-US" dirty="0"/>
          </a:p>
        </p:txBody>
      </p:sp>
    </p:spTree>
    <p:extLst>
      <p:ext uri="{BB962C8B-B14F-4D97-AF65-F5344CB8AC3E}">
        <p14:creationId xmlns:p14="http://schemas.microsoft.com/office/powerpoint/2010/main" val="2238666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4A6ACC-7953-4143-836E-68D4B98EEEAD}"/>
              </a:ext>
            </a:extLst>
          </p:cNvPr>
          <p:cNvSpPr>
            <a:spLocks noGrp="1"/>
          </p:cNvSpPr>
          <p:nvPr>
            <p:ph type="title"/>
          </p:nvPr>
        </p:nvSpPr>
        <p:spPr>
          <a:xfrm>
            <a:off x="1251678" y="382385"/>
            <a:ext cx="10178322" cy="1089246"/>
          </a:xfrm>
        </p:spPr>
        <p:txBody>
          <a:bodyPr/>
          <a:lstStyle/>
          <a:p>
            <a:r>
              <a:rPr lang="zh-TW" altLang="en-US" dirty="0"/>
              <a:t>案例一：</a:t>
            </a:r>
            <a:r>
              <a:rPr lang="en-US" altLang="zh-TW" dirty="0">
                <a:latin typeface="+mj-ea"/>
              </a:rPr>
              <a:t>dell</a:t>
            </a:r>
            <a:r>
              <a:rPr lang="zh-TW" altLang="en-US" dirty="0">
                <a:latin typeface="+mj-ea"/>
              </a:rPr>
              <a:t>標錯價</a:t>
            </a:r>
            <a:endParaRPr lang="zh-TW" altLang="en-US" dirty="0"/>
          </a:p>
        </p:txBody>
      </p:sp>
      <p:sp>
        <p:nvSpPr>
          <p:cNvPr id="3" name="內容版面配置區 2">
            <a:extLst>
              <a:ext uri="{FF2B5EF4-FFF2-40B4-BE49-F238E27FC236}">
                <a16:creationId xmlns:a16="http://schemas.microsoft.com/office/drawing/2014/main" id="{F38DBC3E-8E08-4BE8-98EA-A9DF1D6A480A}"/>
              </a:ext>
            </a:extLst>
          </p:cNvPr>
          <p:cNvSpPr>
            <a:spLocks noGrp="1"/>
          </p:cNvSpPr>
          <p:nvPr>
            <p:ph idx="1"/>
          </p:nvPr>
        </p:nvSpPr>
        <p:spPr>
          <a:xfrm>
            <a:off x="1150078" y="1471631"/>
            <a:ext cx="10178322" cy="4990129"/>
          </a:xfrm>
        </p:spPr>
        <p:txBody>
          <a:bodyPr/>
          <a:lstStyle/>
          <a:p>
            <a:r>
              <a:rPr lang="zh-TW" altLang="en-US" dirty="0"/>
              <a:t>臺灣臺北地方法院</a:t>
            </a:r>
            <a:r>
              <a:rPr lang="en-US" altLang="zh-TW" dirty="0"/>
              <a:t>98</a:t>
            </a:r>
            <a:r>
              <a:rPr lang="zh-TW" altLang="en-US" dirty="0"/>
              <a:t>年度北消簡字第</a:t>
            </a:r>
            <a:r>
              <a:rPr lang="en-US" altLang="zh-TW" dirty="0"/>
              <a:t>17</a:t>
            </a:r>
            <a:r>
              <a:rPr lang="zh-TW" altLang="en-US" dirty="0"/>
              <a:t>號判決</a:t>
            </a:r>
            <a:endParaRPr lang="en-US" altLang="zh-TW" dirty="0"/>
          </a:p>
          <a:p>
            <a:r>
              <a:rPr lang="zh-TW" altLang="en-US" dirty="0"/>
              <a:t>程序方面</a:t>
            </a:r>
            <a:endParaRPr lang="en-US" altLang="zh-TW" dirty="0"/>
          </a:p>
          <a:p>
            <a:r>
              <a:rPr lang="zh-TW" altLang="en-US" dirty="0"/>
              <a:t>按法律行為發生債之關係者，其成立要件及效力，依當事人意思定其適用之法律。涉外民事法律適用法第</a:t>
            </a:r>
            <a:r>
              <a:rPr lang="en-US" altLang="zh-TW" dirty="0"/>
              <a:t>6</a:t>
            </a:r>
            <a:r>
              <a:rPr lang="zh-TW" altLang="en-US" dirty="0"/>
              <a:t>條第</a:t>
            </a:r>
            <a:r>
              <a:rPr lang="en-US" altLang="zh-TW" dirty="0"/>
              <a:t>1</a:t>
            </a:r>
            <a:r>
              <a:rPr lang="zh-TW" altLang="en-US" dirty="0"/>
              <a:t>項定有明文。本件原告主張於被告所有網路商店網站上訂購物品而生買賣關係，並依該網站上所載定型化契約（下稱系爭定型化契約）之約定，應適用新加坡法律，此準據法之定型化契約約定既經原告援用，揆諸上開法律，就兩造間買賣關係之成立要件及效力，</a:t>
            </a:r>
            <a:r>
              <a:rPr lang="zh-TW" altLang="en-US" b="1" dirty="0">
                <a:solidFill>
                  <a:srgbClr val="FF0000"/>
                </a:solidFill>
              </a:rPr>
              <a:t>應依當事人意思適用新加坡法</a:t>
            </a:r>
            <a:r>
              <a:rPr lang="zh-TW" altLang="en-US" dirty="0"/>
              <a:t>。</a:t>
            </a:r>
            <a:endParaRPr lang="en-US" altLang="zh-TW" dirty="0"/>
          </a:p>
          <a:p>
            <a:r>
              <a:rPr lang="zh-TW" altLang="en-US" dirty="0"/>
              <a:t>本件原告主張與被告成立系爭契約，且無得撤銷及權利濫用之事由，爰依契約之法律關係，訴請被告給付買賣標的物等語，然為被告所否認，並以前揭情詞置辯。是以本件爭點厥為：</a:t>
            </a:r>
            <a:r>
              <a:rPr lang="en-US" altLang="zh-TW" dirty="0"/>
              <a:t>(</a:t>
            </a:r>
            <a:r>
              <a:rPr lang="zh-TW" altLang="en-US" dirty="0"/>
              <a:t>一</a:t>
            </a:r>
            <a:r>
              <a:rPr lang="en-US" altLang="zh-TW" dirty="0"/>
              <a:t>)</a:t>
            </a:r>
            <a:r>
              <a:rPr lang="zh-TW" altLang="en-US" dirty="0"/>
              <a:t>、系爭契約是否成立；</a:t>
            </a:r>
            <a:r>
              <a:rPr lang="en-US" altLang="zh-TW" dirty="0"/>
              <a:t>(</a:t>
            </a:r>
            <a:r>
              <a:rPr lang="zh-TW" altLang="en-US" dirty="0"/>
              <a:t>二</a:t>
            </a:r>
            <a:r>
              <a:rPr lang="en-US" altLang="zh-TW" dirty="0"/>
              <a:t>)</a:t>
            </a:r>
            <a:r>
              <a:rPr lang="zh-TW" altLang="en-US" dirty="0"/>
              <a:t>、系爭契約若認成立，被告得否以意思表示錯誤為由撤銷之；</a:t>
            </a:r>
            <a:r>
              <a:rPr lang="en-US" altLang="zh-TW" dirty="0"/>
              <a:t>(</a:t>
            </a:r>
            <a:r>
              <a:rPr lang="zh-TW" altLang="en-US" dirty="0"/>
              <a:t>三</a:t>
            </a:r>
            <a:r>
              <a:rPr lang="en-US" altLang="zh-TW" dirty="0"/>
              <a:t>)</a:t>
            </a:r>
            <a:r>
              <a:rPr lang="zh-TW" altLang="en-US" dirty="0"/>
              <a:t>、原告之請求有無權利濫用。</a:t>
            </a:r>
          </a:p>
          <a:p>
            <a:endParaRPr lang="zh-TW" altLang="en-US" dirty="0"/>
          </a:p>
        </p:txBody>
      </p:sp>
      <p:sp>
        <p:nvSpPr>
          <p:cNvPr id="4" name="文字方塊 3">
            <a:extLst>
              <a:ext uri="{FF2B5EF4-FFF2-40B4-BE49-F238E27FC236}">
                <a16:creationId xmlns:a16="http://schemas.microsoft.com/office/drawing/2014/main" id="{BD01410C-46BD-420C-A80C-62A1E3B47FF9}"/>
              </a:ext>
            </a:extLst>
          </p:cNvPr>
          <p:cNvSpPr txBox="1"/>
          <p:nvPr/>
        </p:nvSpPr>
        <p:spPr>
          <a:xfrm>
            <a:off x="8062422" y="871466"/>
            <a:ext cx="2671156"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TW" altLang="en-US" dirty="0"/>
              <a:t>但因為新加坡的契約法中的要約、要約引誘等概念跟我們差不多，所以適用沒什麼問題。</a:t>
            </a:r>
          </a:p>
        </p:txBody>
      </p:sp>
      <p:sp>
        <p:nvSpPr>
          <p:cNvPr id="5" name="文字方塊 4">
            <a:extLst>
              <a:ext uri="{FF2B5EF4-FFF2-40B4-BE49-F238E27FC236}">
                <a16:creationId xmlns:a16="http://schemas.microsoft.com/office/drawing/2014/main" id="{35BFA138-582B-4DDA-8160-72AAC1ECED09}"/>
              </a:ext>
            </a:extLst>
          </p:cNvPr>
          <p:cNvSpPr txBox="1"/>
          <p:nvPr/>
        </p:nvSpPr>
        <p:spPr>
          <a:xfrm>
            <a:off x="6752706" y="5268421"/>
            <a:ext cx="4677294" cy="151845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zh-TW" altLang="en-US" dirty="0"/>
              <a:t>法院整了一理下原被告雙方的攻防，認為本案要判斷這三個爭點，但要注意，當第一個問題被判斷為契約不成立時，就不用理第二第三個了。</a:t>
            </a:r>
            <a:endParaRPr lang="en-US" altLang="zh-TW" dirty="0"/>
          </a:p>
          <a:p>
            <a:endParaRPr lang="zh-TW" altLang="en-US" dirty="0"/>
          </a:p>
        </p:txBody>
      </p:sp>
    </p:spTree>
    <p:extLst>
      <p:ext uri="{BB962C8B-B14F-4D97-AF65-F5344CB8AC3E}">
        <p14:creationId xmlns:p14="http://schemas.microsoft.com/office/powerpoint/2010/main" val="94785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DB03AB-BDD3-45A5-BEDE-D02A18CF3473}"/>
              </a:ext>
            </a:extLst>
          </p:cNvPr>
          <p:cNvSpPr>
            <a:spLocks noGrp="1"/>
          </p:cNvSpPr>
          <p:nvPr>
            <p:ph type="title"/>
          </p:nvPr>
        </p:nvSpPr>
        <p:spPr>
          <a:xfrm>
            <a:off x="1251678" y="382385"/>
            <a:ext cx="10178322" cy="1111135"/>
          </a:xfrm>
        </p:spPr>
        <p:txBody>
          <a:bodyPr/>
          <a:lstStyle/>
          <a:p>
            <a:r>
              <a:rPr lang="zh-TW" altLang="en-US" dirty="0"/>
              <a:t>案例一：</a:t>
            </a:r>
            <a:r>
              <a:rPr lang="en-US" altLang="zh-TW" dirty="0">
                <a:latin typeface="+mj-ea"/>
              </a:rPr>
              <a:t>dell</a:t>
            </a:r>
            <a:r>
              <a:rPr lang="zh-TW" altLang="en-US" dirty="0">
                <a:latin typeface="+mj-ea"/>
              </a:rPr>
              <a:t>標錯價</a:t>
            </a:r>
            <a:r>
              <a:rPr lang="en-US" altLang="zh-TW" dirty="0">
                <a:latin typeface="+mj-ea"/>
              </a:rPr>
              <a:t>(</a:t>
            </a:r>
            <a:r>
              <a:rPr lang="zh-TW" altLang="en-US" dirty="0">
                <a:latin typeface="+mj-ea"/>
              </a:rPr>
              <a:t>一審</a:t>
            </a:r>
            <a:r>
              <a:rPr lang="en-US" altLang="zh-TW" dirty="0">
                <a:latin typeface="+mj-ea"/>
              </a:rPr>
              <a:t>)</a:t>
            </a:r>
            <a:endParaRPr lang="zh-TW" altLang="en-US" dirty="0"/>
          </a:p>
        </p:txBody>
      </p:sp>
      <p:sp>
        <p:nvSpPr>
          <p:cNvPr id="3" name="內容版面配置區 2">
            <a:extLst>
              <a:ext uri="{FF2B5EF4-FFF2-40B4-BE49-F238E27FC236}">
                <a16:creationId xmlns:a16="http://schemas.microsoft.com/office/drawing/2014/main" id="{B1187FB3-D15E-4CBE-8B77-98ACB618D7E7}"/>
              </a:ext>
            </a:extLst>
          </p:cNvPr>
          <p:cNvSpPr>
            <a:spLocks noGrp="1"/>
          </p:cNvSpPr>
          <p:nvPr>
            <p:ph idx="1"/>
          </p:nvPr>
        </p:nvSpPr>
        <p:spPr>
          <a:xfrm>
            <a:off x="1251678" y="1686560"/>
            <a:ext cx="10178322" cy="4338319"/>
          </a:xfrm>
        </p:spPr>
        <p:txBody>
          <a:bodyPr>
            <a:normAutofit/>
          </a:bodyPr>
          <a:lstStyle/>
          <a:p>
            <a:r>
              <a:rPr lang="zh-TW" altLang="en-US" dirty="0"/>
              <a:t>法院開始說明他對於第一個問題的判斷</a:t>
            </a:r>
            <a:r>
              <a:rPr lang="en-US" altLang="zh-TW" dirty="0"/>
              <a:t>:</a:t>
            </a:r>
          </a:p>
          <a:p>
            <a:r>
              <a:rPr lang="zh-TW" altLang="en-US" dirty="0"/>
              <a:t>按「一個要約即是</a:t>
            </a:r>
            <a:r>
              <a:rPr lang="en-US" altLang="zh-TW" dirty="0"/>
              <a:t>『</a:t>
            </a:r>
            <a:r>
              <a:rPr lang="zh-TW" altLang="en-US" dirty="0"/>
              <a:t>要約人</a:t>
            </a:r>
            <a:r>
              <a:rPr lang="en-US" altLang="zh-TW" dirty="0"/>
              <a:t>』</a:t>
            </a:r>
            <a:r>
              <a:rPr lang="zh-TW" altLang="en-US" dirty="0"/>
              <a:t>發出的一項允諾或其他形式的自願意思表示，表明經</a:t>
            </a:r>
            <a:r>
              <a:rPr lang="en-US" altLang="zh-TW" dirty="0"/>
              <a:t>『</a:t>
            </a:r>
            <a:r>
              <a:rPr lang="zh-TW" altLang="en-US" dirty="0"/>
              <a:t>受要約人</a:t>
            </a:r>
            <a:r>
              <a:rPr lang="en-US" altLang="zh-TW" dirty="0"/>
              <a:t>』</a:t>
            </a:r>
            <a:r>
              <a:rPr lang="zh-TW" altLang="en-US" dirty="0"/>
              <a:t>無條件承諾某些確定的條款，</a:t>
            </a:r>
            <a:r>
              <a:rPr lang="en-US" altLang="zh-TW" dirty="0"/>
              <a:t>『</a:t>
            </a:r>
            <a:r>
              <a:rPr lang="zh-TW" altLang="en-US" dirty="0"/>
              <a:t>要約人</a:t>
            </a:r>
            <a:r>
              <a:rPr lang="en-US" altLang="zh-TW" dirty="0"/>
              <a:t>『</a:t>
            </a:r>
            <a:r>
              <a:rPr lang="zh-TW" altLang="en-US" dirty="0"/>
              <a:t>即受這些條款的拘束。如合同成立的其他要素亦得滿足（如對價和設立法律關係的意旨），對要約的承諾會導致一個有效的合同。一個特定的表述是否構成要約有賴於表述的意旨。要約必須具有受拘束的意旨，如果某人只是引誘他人作出要約，或者只是詢問情況，而並沒有受拘束的意旨，那他或她最多只是在作出要約邀請。按照客觀標準，如果某人的表述（或者行為）致使一個通情達理的人相信發出要約者具有在該要約被承諾後接受拘束的意旨，則即使該人實際上並沒有此種意旨，他也被認為是發出了一項要約。」新加坡合同法第</a:t>
            </a:r>
            <a:r>
              <a:rPr lang="en-US" altLang="zh-TW" dirty="0"/>
              <a:t>8.2.2</a:t>
            </a:r>
            <a:r>
              <a:rPr lang="zh-TW" altLang="en-US" dirty="0"/>
              <a:t>條及第</a:t>
            </a:r>
            <a:r>
              <a:rPr lang="en-US" altLang="zh-TW" dirty="0"/>
              <a:t>8.2.3</a:t>
            </a:r>
            <a:r>
              <a:rPr lang="zh-TW" altLang="en-US" dirty="0"/>
              <a:t>條分別定有明文。</a:t>
            </a:r>
          </a:p>
        </p:txBody>
      </p:sp>
    </p:spTree>
    <p:extLst>
      <p:ext uri="{BB962C8B-B14F-4D97-AF65-F5344CB8AC3E}">
        <p14:creationId xmlns:p14="http://schemas.microsoft.com/office/powerpoint/2010/main" val="4184053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12B0D7-24B3-4E76-A6C2-D61F134ED037}"/>
              </a:ext>
            </a:extLst>
          </p:cNvPr>
          <p:cNvSpPr>
            <a:spLocks noGrp="1"/>
          </p:cNvSpPr>
          <p:nvPr>
            <p:ph type="title"/>
          </p:nvPr>
        </p:nvSpPr>
        <p:spPr/>
        <p:txBody>
          <a:bodyPr/>
          <a:lstStyle/>
          <a:p>
            <a:r>
              <a:rPr lang="zh-TW" altLang="en-US" dirty="0"/>
              <a:t>案例一：</a:t>
            </a:r>
            <a:r>
              <a:rPr lang="en-US" altLang="zh-TW" dirty="0">
                <a:latin typeface="+mj-ea"/>
              </a:rPr>
              <a:t>dell</a:t>
            </a:r>
            <a:r>
              <a:rPr lang="zh-TW" altLang="en-US" dirty="0">
                <a:latin typeface="+mj-ea"/>
              </a:rPr>
              <a:t>標錯價</a:t>
            </a:r>
            <a:r>
              <a:rPr lang="en-US" altLang="zh-TW" dirty="0">
                <a:latin typeface="+mj-ea"/>
              </a:rPr>
              <a:t>(</a:t>
            </a:r>
            <a:r>
              <a:rPr lang="zh-TW" altLang="en-US" dirty="0">
                <a:latin typeface="+mj-ea"/>
              </a:rPr>
              <a:t>一審</a:t>
            </a:r>
            <a:r>
              <a:rPr lang="en-US" altLang="zh-TW" dirty="0">
                <a:latin typeface="+mj-ea"/>
              </a:rPr>
              <a:t>)</a:t>
            </a:r>
            <a:endParaRPr lang="zh-TW" altLang="en-US" dirty="0"/>
          </a:p>
        </p:txBody>
      </p:sp>
      <p:sp>
        <p:nvSpPr>
          <p:cNvPr id="3" name="內容版面配置區 2">
            <a:extLst>
              <a:ext uri="{FF2B5EF4-FFF2-40B4-BE49-F238E27FC236}">
                <a16:creationId xmlns:a16="http://schemas.microsoft.com/office/drawing/2014/main" id="{E057FBDE-14D6-4529-B121-32B27C04740B}"/>
              </a:ext>
            </a:extLst>
          </p:cNvPr>
          <p:cNvSpPr>
            <a:spLocks noGrp="1"/>
          </p:cNvSpPr>
          <p:nvPr>
            <p:ph idx="1"/>
          </p:nvPr>
        </p:nvSpPr>
        <p:spPr>
          <a:xfrm>
            <a:off x="1139918" y="1767841"/>
            <a:ext cx="10178322" cy="4355592"/>
          </a:xfrm>
        </p:spPr>
        <p:txBody>
          <a:bodyPr>
            <a:normAutofit/>
          </a:bodyPr>
          <a:lstStyle/>
          <a:p>
            <a:r>
              <a:rPr lang="zh-TW" altLang="en-US" dirty="0"/>
              <a:t>揆諸條文之意旨，即與我國民法上對「要約」及「要約之引誘」之解釋相符，換言之，新加坡合同法明確以表意人「有無受其意思拘束」之主觀意思或「表現出受其意思拘束之行為」之客觀行為標準，作為區別要約及要約引誘之依據。而其區別效果，亦與我國民法解釋相同，若屬要約，則相對人所為應允之意思表示即屬承諾，契約即屬互相意思表示一致而成立；若屬要約之引誘，因其並不具有拘束力，故相對人就之所為進一步之表示，性質上應屬新的要約，須待原表意人再為承諾後意思表示始為一致，契約方始成立。而表意人有無受其意思拘束之意思，除以上之明文規定外，性質上仍應綜合參酌當事人之明白表示、相對人之性質、要約是否向一人或多數人為之、當事人之磋商過程、交易習慣，並依誠信原則合理認定之。另新加坡合同法固未有如我國民法第</a:t>
            </a:r>
            <a:r>
              <a:rPr lang="en-US" altLang="zh-TW" dirty="0"/>
              <a:t>154</a:t>
            </a:r>
            <a:r>
              <a:rPr lang="zh-TW" altLang="en-US" dirty="0"/>
              <a:t>條第</a:t>
            </a:r>
            <a:r>
              <a:rPr lang="en-US" altLang="zh-TW" dirty="0"/>
              <a:t>2</a:t>
            </a:r>
            <a:r>
              <a:rPr lang="zh-TW" altLang="en-US" dirty="0"/>
              <a:t>項「貨物標定賣價陳列者，視為要約。但價目表之寄送，不視為要約。」之規定，惟本國法之此項規定，亦得作為區別要約及要約引誘之解釋依據，自不待言。</a:t>
            </a:r>
          </a:p>
        </p:txBody>
      </p:sp>
    </p:spTree>
    <p:extLst>
      <p:ext uri="{BB962C8B-B14F-4D97-AF65-F5344CB8AC3E}">
        <p14:creationId xmlns:p14="http://schemas.microsoft.com/office/powerpoint/2010/main" val="1254859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6CD7EB-33CF-421D-853A-6792AB141EF6}"/>
              </a:ext>
            </a:extLst>
          </p:cNvPr>
          <p:cNvSpPr>
            <a:spLocks noGrp="1"/>
          </p:cNvSpPr>
          <p:nvPr>
            <p:ph type="title"/>
          </p:nvPr>
        </p:nvSpPr>
        <p:spPr/>
        <p:txBody>
          <a:bodyPr/>
          <a:lstStyle/>
          <a:p>
            <a:r>
              <a:rPr lang="zh-TW" altLang="en-US" dirty="0"/>
              <a:t>案例一：</a:t>
            </a:r>
            <a:r>
              <a:rPr lang="en-US" altLang="zh-TW" dirty="0">
                <a:latin typeface="+mj-ea"/>
              </a:rPr>
              <a:t>dell</a:t>
            </a:r>
            <a:r>
              <a:rPr lang="zh-TW" altLang="en-US" dirty="0">
                <a:latin typeface="+mj-ea"/>
              </a:rPr>
              <a:t>標錯價</a:t>
            </a:r>
            <a:r>
              <a:rPr lang="en-US" altLang="zh-TW" dirty="0">
                <a:latin typeface="+mj-ea"/>
              </a:rPr>
              <a:t>(</a:t>
            </a:r>
            <a:r>
              <a:rPr lang="zh-TW" altLang="en-US" dirty="0">
                <a:latin typeface="+mj-ea"/>
              </a:rPr>
              <a:t>一審</a:t>
            </a:r>
            <a:r>
              <a:rPr lang="en-US" altLang="zh-TW" dirty="0">
                <a:latin typeface="+mj-ea"/>
              </a:rPr>
              <a:t>)</a:t>
            </a:r>
            <a:endParaRPr lang="zh-TW" altLang="en-US" dirty="0"/>
          </a:p>
        </p:txBody>
      </p:sp>
      <p:sp>
        <p:nvSpPr>
          <p:cNvPr id="3" name="內容版面配置區 2">
            <a:extLst>
              <a:ext uri="{FF2B5EF4-FFF2-40B4-BE49-F238E27FC236}">
                <a16:creationId xmlns:a16="http://schemas.microsoft.com/office/drawing/2014/main" id="{8D468098-5D96-4B72-986A-F30846A65FB7}"/>
              </a:ext>
            </a:extLst>
          </p:cNvPr>
          <p:cNvSpPr>
            <a:spLocks noGrp="1"/>
          </p:cNvSpPr>
          <p:nvPr>
            <p:ph idx="1"/>
          </p:nvPr>
        </p:nvSpPr>
        <p:spPr>
          <a:xfrm>
            <a:off x="1109438" y="1376676"/>
            <a:ext cx="10178322" cy="5278123"/>
          </a:xfrm>
        </p:spPr>
        <p:txBody>
          <a:bodyPr>
            <a:normAutofit/>
          </a:bodyPr>
          <a:lstStyle/>
          <a:p>
            <a:r>
              <a:rPr lang="zh-TW" altLang="en-US" dirty="0"/>
              <a:t>就被告於系爭網站上標價展售系爭商品之行為，究屬要約抑或要約引誘，即為兩造爭執之焦點。經查，被告於系爭定型化契約第</a:t>
            </a:r>
            <a:r>
              <a:rPr lang="en-US" altLang="zh-TW" dirty="0"/>
              <a:t>2.1</a:t>
            </a:r>
            <a:r>
              <a:rPr lang="zh-TW" altLang="en-US" dirty="0"/>
              <a:t>條中，約定「契約於</a:t>
            </a:r>
            <a:r>
              <a:rPr lang="en-US" altLang="zh-TW" dirty="0"/>
              <a:t>Dell</a:t>
            </a:r>
            <a:r>
              <a:rPr lang="zh-TW" altLang="en-US" dirty="0"/>
              <a:t>接受客戶訂單後始為成立」（下稱系爭約款），為兩造所不爭執，原告固主張遍查系爭定型化契約條款，並無其他補充規定說明何種情況下被告有權不接受客戶訂單，故應為有利於消費者之解釋，認被告無權恣意拒絕接受客戶之訂單等語，惟按企業經營者在定型化契約中所用之條款，應本平等互惠之原則；定型化契約條款如有疑義，應為有利於消費者之解釋。消費者保護法第</a:t>
            </a:r>
            <a:r>
              <a:rPr lang="en-US" altLang="zh-TW" dirty="0"/>
              <a:t>11</a:t>
            </a:r>
            <a:r>
              <a:rPr lang="zh-TW" altLang="en-US" dirty="0"/>
              <a:t>條固定有明文。</a:t>
            </a:r>
            <a:endParaRPr lang="en-US" altLang="zh-TW" dirty="0"/>
          </a:p>
          <a:p>
            <a:r>
              <a:rPr lang="zh-TW" altLang="en-US" dirty="0"/>
              <a:t>惟觀</a:t>
            </a:r>
            <a:r>
              <a:rPr lang="zh-TW" altLang="en-US" dirty="0">
                <a:solidFill>
                  <a:srgbClr val="FF0000"/>
                </a:solidFill>
              </a:rPr>
              <a:t>系爭約款之約定，即被告表示其享有締約的最終決定權之旨，並無解釋上之疑義，且此類約定，具有締約之一造當事人將視對方要約之內容，衡量自身有無履約之能力及風險，始決定是否為承諾之風險規避性質，於交易中甚為常見，且相對人即消費者因此所承擔之風險，亦僅為所欲締結之契約未能成立、所欲訂購之商品無法購買而已，尚難認有消費者保護法施行細則第</a:t>
            </a:r>
            <a:r>
              <a:rPr lang="en-US" altLang="zh-TW" dirty="0">
                <a:solidFill>
                  <a:srgbClr val="FF0000"/>
                </a:solidFill>
              </a:rPr>
              <a:t>14</a:t>
            </a:r>
            <a:r>
              <a:rPr lang="zh-TW" altLang="en-US" dirty="0">
                <a:solidFill>
                  <a:srgbClr val="FF0000"/>
                </a:solidFill>
              </a:rPr>
              <a:t>條所定違反平等互惠原則之情事。</a:t>
            </a:r>
            <a:r>
              <a:rPr lang="zh-TW" altLang="en-US" dirty="0"/>
              <a:t>故原告此等主張，尚屬無據。是依系爭約款之表示，於客觀上即可認被告有不受其系爭網站上系爭商品之標示價格拘束之意思。</a:t>
            </a:r>
          </a:p>
          <a:p>
            <a:endParaRPr lang="en-US" altLang="zh-TW" dirty="0"/>
          </a:p>
          <a:p>
            <a:endParaRPr lang="zh-TW" altLang="en-US" dirty="0"/>
          </a:p>
        </p:txBody>
      </p:sp>
    </p:spTree>
    <p:extLst>
      <p:ext uri="{BB962C8B-B14F-4D97-AF65-F5344CB8AC3E}">
        <p14:creationId xmlns:p14="http://schemas.microsoft.com/office/powerpoint/2010/main" val="4074720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FFE3B2-6E92-44C0-981B-DCD1118D3E0D}"/>
              </a:ext>
            </a:extLst>
          </p:cNvPr>
          <p:cNvSpPr>
            <a:spLocks noGrp="1"/>
          </p:cNvSpPr>
          <p:nvPr>
            <p:ph type="title"/>
          </p:nvPr>
        </p:nvSpPr>
        <p:spPr>
          <a:xfrm>
            <a:off x="1251678" y="382385"/>
            <a:ext cx="10178322" cy="948575"/>
          </a:xfrm>
        </p:spPr>
        <p:txBody>
          <a:bodyPr/>
          <a:lstStyle/>
          <a:p>
            <a:r>
              <a:rPr lang="zh-TW" altLang="en-US" dirty="0"/>
              <a:t>案例一：</a:t>
            </a:r>
            <a:r>
              <a:rPr lang="en-US" altLang="zh-TW" dirty="0">
                <a:latin typeface="+mj-ea"/>
              </a:rPr>
              <a:t>dell</a:t>
            </a:r>
            <a:r>
              <a:rPr lang="zh-TW" altLang="en-US" dirty="0">
                <a:latin typeface="+mj-ea"/>
              </a:rPr>
              <a:t>標錯價</a:t>
            </a:r>
            <a:r>
              <a:rPr lang="en-US" altLang="zh-TW" dirty="0">
                <a:latin typeface="+mj-ea"/>
              </a:rPr>
              <a:t>(</a:t>
            </a:r>
            <a:r>
              <a:rPr lang="zh-TW" altLang="en-US" dirty="0">
                <a:latin typeface="+mj-ea"/>
              </a:rPr>
              <a:t>一審</a:t>
            </a:r>
            <a:r>
              <a:rPr lang="en-US" altLang="zh-TW" dirty="0">
                <a:latin typeface="+mj-ea"/>
              </a:rPr>
              <a:t>)</a:t>
            </a:r>
            <a:endParaRPr lang="zh-TW" altLang="en-US" dirty="0"/>
          </a:p>
        </p:txBody>
      </p:sp>
      <p:sp>
        <p:nvSpPr>
          <p:cNvPr id="3" name="內容版面配置區 2">
            <a:extLst>
              <a:ext uri="{FF2B5EF4-FFF2-40B4-BE49-F238E27FC236}">
                <a16:creationId xmlns:a16="http://schemas.microsoft.com/office/drawing/2014/main" id="{7E0600DF-F964-4D1F-BAF0-866AC3EFBE29}"/>
              </a:ext>
            </a:extLst>
          </p:cNvPr>
          <p:cNvSpPr>
            <a:spLocks noGrp="1"/>
          </p:cNvSpPr>
          <p:nvPr>
            <p:ph idx="1"/>
          </p:nvPr>
        </p:nvSpPr>
        <p:spPr>
          <a:xfrm>
            <a:off x="1160238" y="1402081"/>
            <a:ext cx="10178322" cy="5120639"/>
          </a:xfrm>
        </p:spPr>
        <p:txBody>
          <a:bodyPr>
            <a:normAutofit lnSpcReduction="10000"/>
          </a:bodyPr>
          <a:lstStyle/>
          <a:p>
            <a:r>
              <a:rPr lang="zh-TW" altLang="en-US" dirty="0"/>
              <a:t>原告復主張</a:t>
            </a:r>
            <a:r>
              <a:rPr lang="zh-TW" altLang="en-US" b="1" dirty="0">
                <a:solidFill>
                  <a:schemeClr val="tx1"/>
                </a:solidFill>
              </a:rPr>
              <a:t>被告既要求原告填寫系爭信用卡資訊之方式，作為訂購系爭商品之必要程序，已使消費者產生要約之信賴而提供信用卡資料，依前開新加坡合同法第</a:t>
            </a:r>
            <a:r>
              <a:rPr lang="en-US" altLang="zh-TW" b="1" dirty="0">
                <a:solidFill>
                  <a:schemeClr val="tx1"/>
                </a:solidFill>
              </a:rPr>
              <a:t>8.2.3</a:t>
            </a:r>
            <a:r>
              <a:rPr lang="zh-TW" altLang="en-US" b="1" dirty="0">
                <a:solidFill>
                  <a:schemeClr val="tx1"/>
                </a:solidFill>
              </a:rPr>
              <a:t>條應視為要約</a:t>
            </a:r>
            <a:r>
              <a:rPr lang="zh-TW" altLang="en-US" dirty="0"/>
              <a:t>等語，惟查，網路交易中之賣方所面對者，為不確定身分及付款能力之虛擬帳號，與現實交易至少可接觸可得預見、掌握其背景及外在特徵之自然人，或須向主管機關登記、具章程及一定資產之法人有所不同，是以於網路交易的締結過程中，買方需提供姓名、住居所、身分證字號、聯絡方式甚至信用卡資料等具體訊息，使賣方可得特定其交易相對人之基本身分，為虛擬世界中交易狀況所不得不然。</a:t>
            </a:r>
            <a:endParaRPr lang="en-US" altLang="zh-TW" dirty="0"/>
          </a:p>
          <a:p>
            <a:r>
              <a:rPr lang="zh-TW" altLang="en-US" dirty="0"/>
              <a:t>且於</a:t>
            </a:r>
            <a:r>
              <a:rPr lang="zh-TW" altLang="en-US" b="1" dirty="0">
                <a:solidFill>
                  <a:schemeClr val="accent1">
                    <a:lumMod val="75000"/>
                  </a:schemeClr>
                </a:solidFill>
              </a:rPr>
              <a:t>本件訴訟之情形中，賣方即被告為知名公司，就買方即原告而言，交易前得先行衡量賣方之品牌、出貨能力及資力，並不具有網路隱匿性之障礙；惟就賣方即被告而言，於交易前尚無從知悉買方之身分，或僅知悉由字母、數字、電子郵件信箱及不確定是否真實之身分資料所組成之帳號，故為求交易之順利進行、避免網路隱匿性所生履約困擾，被告要求原告於訂購商品時同時提供真實性較高，且具有履約保證功能之系爭信用卡資訊，以作為規避風險之方式，尚難謂不合理</a:t>
            </a:r>
            <a:r>
              <a:rPr lang="zh-TW" altLang="en-US" dirty="0"/>
              <a:t>。而原告提供系爭信用卡資訊與被告，即具有具體化交易主體、表現履約能力及履約誠意之功能，其所併生個人資訊之外洩可能，則應屬網路交易上參與交易人所應自行承受之必然風險，難謂原告因此承受何等不平等之不利益。</a:t>
            </a:r>
          </a:p>
          <a:p>
            <a:pPr marL="0" indent="0">
              <a:buNone/>
            </a:pPr>
            <a:endParaRPr lang="zh-TW" altLang="en-US" dirty="0"/>
          </a:p>
        </p:txBody>
      </p:sp>
    </p:spTree>
    <p:extLst>
      <p:ext uri="{BB962C8B-B14F-4D97-AF65-F5344CB8AC3E}">
        <p14:creationId xmlns:p14="http://schemas.microsoft.com/office/powerpoint/2010/main" val="3336817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5DDD70-C282-4325-9062-97831D4C9104}"/>
              </a:ext>
            </a:extLst>
          </p:cNvPr>
          <p:cNvSpPr>
            <a:spLocks noGrp="1"/>
          </p:cNvSpPr>
          <p:nvPr>
            <p:ph type="title"/>
          </p:nvPr>
        </p:nvSpPr>
        <p:spPr>
          <a:xfrm>
            <a:off x="1251678" y="382385"/>
            <a:ext cx="10178322" cy="1060335"/>
          </a:xfrm>
        </p:spPr>
        <p:txBody>
          <a:bodyPr/>
          <a:lstStyle/>
          <a:p>
            <a:r>
              <a:rPr lang="zh-TW" altLang="en-US" dirty="0"/>
              <a:t>案例一：</a:t>
            </a:r>
            <a:r>
              <a:rPr lang="en-US" altLang="zh-TW" dirty="0">
                <a:latin typeface="+mj-ea"/>
              </a:rPr>
              <a:t>dell</a:t>
            </a:r>
            <a:r>
              <a:rPr lang="zh-TW" altLang="en-US" dirty="0">
                <a:latin typeface="+mj-ea"/>
              </a:rPr>
              <a:t>標錯價</a:t>
            </a:r>
            <a:r>
              <a:rPr lang="en-US" altLang="zh-TW" dirty="0">
                <a:latin typeface="+mj-ea"/>
              </a:rPr>
              <a:t>(</a:t>
            </a:r>
            <a:r>
              <a:rPr lang="zh-TW" altLang="en-US" dirty="0">
                <a:latin typeface="+mj-ea"/>
              </a:rPr>
              <a:t>一審</a:t>
            </a:r>
            <a:r>
              <a:rPr lang="en-US" altLang="zh-TW" dirty="0">
                <a:latin typeface="+mj-ea"/>
              </a:rPr>
              <a:t>)</a:t>
            </a:r>
            <a:endParaRPr lang="zh-TW" altLang="en-US" dirty="0"/>
          </a:p>
        </p:txBody>
      </p:sp>
      <p:sp>
        <p:nvSpPr>
          <p:cNvPr id="3" name="內容版面配置區 2">
            <a:extLst>
              <a:ext uri="{FF2B5EF4-FFF2-40B4-BE49-F238E27FC236}">
                <a16:creationId xmlns:a16="http://schemas.microsoft.com/office/drawing/2014/main" id="{E9DBD6B5-A555-4CAE-9C93-B83C5F09C9E0}"/>
              </a:ext>
            </a:extLst>
          </p:cNvPr>
          <p:cNvSpPr>
            <a:spLocks noGrp="1"/>
          </p:cNvSpPr>
          <p:nvPr>
            <p:ph idx="1"/>
          </p:nvPr>
        </p:nvSpPr>
        <p:spPr>
          <a:xfrm>
            <a:off x="1251678" y="1676401"/>
            <a:ext cx="10178322" cy="5008879"/>
          </a:xfrm>
        </p:spPr>
        <p:txBody>
          <a:bodyPr>
            <a:normAutofit lnSpcReduction="10000"/>
          </a:bodyPr>
          <a:lstStyle/>
          <a:p>
            <a:r>
              <a:rPr lang="zh-TW" altLang="en-US" dirty="0"/>
              <a:t>此外，</a:t>
            </a:r>
            <a:r>
              <a:rPr lang="zh-TW" altLang="en-US" dirty="0">
                <a:solidFill>
                  <a:schemeClr val="tx1"/>
                </a:solidFill>
              </a:rPr>
              <a:t>縱使原告提供系爭信用卡資訊，亦非即刻扣款，原告尚得以通知發卡銀行停止支付之方式避免實際之扣款損失，故原告即網路交易上之買方，並非於訂約當時即須承擔支付價金之義務。是以，原告提供系爭信用卡資訊，應認屬合理啟動網路交易之方式，即</a:t>
            </a:r>
            <a:r>
              <a:rPr lang="zh-TW" altLang="en-US" b="1" dirty="0">
                <a:solidFill>
                  <a:schemeClr val="accent1">
                    <a:lumMod val="75000"/>
                  </a:schemeClr>
                </a:solidFill>
              </a:rPr>
              <a:t>尚難僅以此認客觀第三人（即新加坡合同法所稱「一個通情達理的人」）對被告已生足使其信賴有履行契約之行為及意思</a:t>
            </a:r>
            <a:r>
              <a:rPr lang="zh-TW" altLang="en-US" dirty="0"/>
              <a:t>。</a:t>
            </a:r>
            <a:endParaRPr lang="en-US" altLang="zh-TW" dirty="0"/>
          </a:p>
          <a:p>
            <a:r>
              <a:rPr lang="zh-TW" altLang="en-US" dirty="0"/>
              <a:t>綜上，被告於系爭網站上標價展售系爭商品之行為，既經被告於系爭定型化契約中明確表明非屬要約，其要求消費者提供信用卡資訊亦不具有受意思拘束之行為表現，揆諸上開新加坡合同法，難認屬要約之意思表示。此外，考我國民法第</a:t>
            </a:r>
            <a:r>
              <a:rPr lang="en-US" altLang="zh-TW" dirty="0"/>
              <a:t>154</a:t>
            </a:r>
            <a:r>
              <a:rPr lang="zh-TW" altLang="en-US" dirty="0"/>
              <a:t>條第</a:t>
            </a:r>
            <a:r>
              <a:rPr lang="en-US" altLang="zh-TW" dirty="0"/>
              <a:t>2</a:t>
            </a:r>
            <a:r>
              <a:rPr lang="zh-TW" altLang="en-US" dirty="0"/>
              <a:t>項之立法意旨，其之所以將「貨物標定賣價陳列」視為要約，係因此時買賣標的物具體特定，相對人並能實際檢視商品之內容，故可認買賣契約必要之點（標的物、價金）均已確定，視為要約並無問題；而其將「價目表之寄送」定性為要約引誘，自是因若對價目表之內容為承諾均得成立契約者，表意人可能會意外締結超過其履約能力的契約，而須負擔債務不履行責任，故將此種對不特定多數人為意思表示之行為，宜定性為要約引誘（參王澤鑑，「債法原理</a:t>
            </a:r>
            <a:r>
              <a:rPr lang="en-US" altLang="zh-TW" dirty="0"/>
              <a:t>(</a:t>
            </a:r>
            <a:r>
              <a:rPr lang="zh-TW" altLang="en-US" dirty="0"/>
              <a:t>一</a:t>
            </a:r>
            <a:r>
              <a:rPr lang="en-US" altLang="zh-TW" dirty="0"/>
              <a:t>)</a:t>
            </a:r>
            <a:r>
              <a:rPr lang="zh-TW" altLang="en-US" dirty="0"/>
              <a:t>」，</a:t>
            </a:r>
            <a:r>
              <a:rPr lang="en-US" altLang="zh-TW" dirty="0"/>
              <a:t>2003</a:t>
            </a:r>
            <a:r>
              <a:rPr lang="zh-TW" altLang="en-US" dirty="0"/>
              <a:t>年</a:t>
            </a:r>
            <a:r>
              <a:rPr lang="en-US" altLang="zh-TW" dirty="0"/>
              <a:t>10</a:t>
            </a:r>
            <a:r>
              <a:rPr lang="zh-TW" altLang="en-US" dirty="0"/>
              <a:t>月增訂版，頁</a:t>
            </a:r>
            <a:r>
              <a:rPr lang="en-US" altLang="zh-TW" dirty="0"/>
              <a:t>174-176</a:t>
            </a:r>
            <a:r>
              <a:rPr lang="zh-TW" altLang="en-US" dirty="0"/>
              <a:t>），本件被告於系爭網站上展示系爭商品圖片，對不特定多數人為意思表示之行為，性質上與「價目表之寄送」相近。</a:t>
            </a:r>
          </a:p>
          <a:p>
            <a:endParaRPr lang="en-US" altLang="zh-TW" dirty="0"/>
          </a:p>
          <a:p>
            <a:endParaRPr lang="zh-TW" altLang="en-US" dirty="0"/>
          </a:p>
        </p:txBody>
      </p:sp>
    </p:spTree>
    <p:extLst>
      <p:ext uri="{BB962C8B-B14F-4D97-AF65-F5344CB8AC3E}">
        <p14:creationId xmlns:p14="http://schemas.microsoft.com/office/powerpoint/2010/main" val="233612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FBA9CF-D5FC-49DA-883C-71F4B8C48DFC}"/>
              </a:ext>
            </a:extLst>
          </p:cNvPr>
          <p:cNvSpPr>
            <a:spLocks noGrp="1"/>
          </p:cNvSpPr>
          <p:nvPr>
            <p:ph type="title"/>
          </p:nvPr>
        </p:nvSpPr>
        <p:spPr>
          <a:xfrm>
            <a:off x="1251678" y="382385"/>
            <a:ext cx="10178322" cy="948575"/>
          </a:xfrm>
        </p:spPr>
        <p:txBody>
          <a:bodyPr/>
          <a:lstStyle/>
          <a:p>
            <a:r>
              <a:rPr lang="zh-TW" altLang="en-US" dirty="0"/>
              <a:t>案例一：</a:t>
            </a:r>
            <a:r>
              <a:rPr lang="en-US" altLang="zh-TW" dirty="0">
                <a:latin typeface="+mj-ea"/>
              </a:rPr>
              <a:t>dell</a:t>
            </a:r>
            <a:r>
              <a:rPr lang="zh-TW" altLang="en-US" dirty="0">
                <a:latin typeface="+mj-ea"/>
              </a:rPr>
              <a:t>標錯價</a:t>
            </a:r>
            <a:r>
              <a:rPr lang="en-US" altLang="zh-TW" dirty="0">
                <a:latin typeface="+mj-ea"/>
              </a:rPr>
              <a:t>(</a:t>
            </a:r>
            <a:r>
              <a:rPr lang="zh-TW" altLang="en-US" dirty="0">
                <a:latin typeface="+mj-ea"/>
              </a:rPr>
              <a:t>一審</a:t>
            </a:r>
            <a:r>
              <a:rPr lang="en-US" altLang="zh-TW" dirty="0">
                <a:latin typeface="+mj-ea"/>
              </a:rPr>
              <a:t>)</a:t>
            </a:r>
            <a:endParaRPr lang="zh-TW" altLang="en-US" dirty="0"/>
          </a:p>
        </p:txBody>
      </p:sp>
      <p:sp>
        <p:nvSpPr>
          <p:cNvPr id="3" name="內容版面配置區 2">
            <a:extLst>
              <a:ext uri="{FF2B5EF4-FFF2-40B4-BE49-F238E27FC236}">
                <a16:creationId xmlns:a16="http://schemas.microsoft.com/office/drawing/2014/main" id="{A1AA1D1D-60B7-4B67-A9AF-FAF89D538BFB}"/>
              </a:ext>
            </a:extLst>
          </p:cNvPr>
          <p:cNvSpPr>
            <a:spLocks noGrp="1"/>
          </p:cNvSpPr>
          <p:nvPr>
            <p:ph idx="1"/>
          </p:nvPr>
        </p:nvSpPr>
        <p:spPr>
          <a:xfrm>
            <a:off x="1150078" y="1635761"/>
            <a:ext cx="10178322" cy="5008879"/>
          </a:xfrm>
        </p:spPr>
        <p:txBody>
          <a:bodyPr/>
          <a:lstStyle/>
          <a:p>
            <a:r>
              <a:rPr lang="zh-TW" altLang="en-US" dirty="0"/>
              <a:t>且網路交易上之出賣人，並不需要備有存貨，甚至可以於接單後再轉交實際擁有存貨之其他業者或製造商出貨，因此出賣人多僅係提供該等商品圖片供消費者參考，似難認有受該等商品圖片展示行為之拘束，而企圖與「所有」看見該圖片而欲訂購產品之消費者成立契約之意思（可參馮震宇，「網路商品標錯價格出售後得否撤銷意思表示」，臺灣法學雜誌第</a:t>
            </a:r>
            <a:r>
              <a:rPr lang="en-US" altLang="zh-TW" dirty="0"/>
              <a:t>135</a:t>
            </a:r>
            <a:r>
              <a:rPr lang="zh-TW" altLang="en-US" dirty="0"/>
              <a:t>期，</a:t>
            </a:r>
            <a:r>
              <a:rPr lang="en-US" altLang="zh-TW" dirty="0"/>
              <a:t>2009</a:t>
            </a:r>
            <a:r>
              <a:rPr lang="zh-TW" altLang="en-US" dirty="0"/>
              <a:t>年</a:t>
            </a:r>
            <a:r>
              <a:rPr lang="en-US" altLang="zh-TW" dirty="0"/>
              <a:t>9</a:t>
            </a:r>
            <a:r>
              <a:rPr lang="zh-TW" altLang="en-US" dirty="0"/>
              <a:t>月，頁</a:t>
            </a:r>
            <a:r>
              <a:rPr lang="en-US" altLang="zh-TW" dirty="0"/>
              <a:t>204</a:t>
            </a:r>
            <a:r>
              <a:rPr lang="zh-TW" altLang="en-US" dirty="0"/>
              <a:t>；李淑如，「網路購物標價錯誤之法律解析」，同書，頁</a:t>
            </a:r>
            <a:r>
              <a:rPr lang="en-US" altLang="zh-TW" dirty="0"/>
              <a:t>135</a:t>
            </a:r>
            <a:r>
              <a:rPr lang="zh-TW" altLang="en-US" dirty="0"/>
              <a:t>），是以</a:t>
            </a:r>
            <a:r>
              <a:rPr lang="zh-TW" altLang="en-US" b="1" dirty="0">
                <a:solidFill>
                  <a:schemeClr val="accent1">
                    <a:lumMod val="75000"/>
                  </a:schemeClr>
                </a:solidFill>
              </a:rPr>
              <a:t>本院衡此性質及當事人之意思表示內容，認被告於系爭網站上標價展售系爭商品之行為，僅屬要約之引誘，故原告另表示欲訂購系爭商品，並提供系爭信用卡資訊之行為，方屬要約</a:t>
            </a:r>
            <a:r>
              <a:rPr lang="zh-TW" altLang="en-US" dirty="0"/>
              <a:t>。</a:t>
            </a:r>
            <a:endParaRPr lang="en-US" altLang="zh-TW" dirty="0"/>
          </a:p>
          <a:p>
            <a:r>
              <a:rPr lang="zh-TW" altLang="en-US" dirty="0"/>
              <a:t>按當事人互相表示意思一致者，無論其為明示或默示，契約即為成立。民法第</a:t>
            </a:r>
            <a:r>
              <a:rPr lang="en-US" altLang="zh-TW" dirty="0"/>
              <a:t>153</a:t>
            </a:r>
            <a:r>
              <a:rPr lang="zh-TW" altLang="en-US" dirty="0"/>
              <a:t>條第</a:t>
            </a:r>
            <a:r>
              <a:rPr lang="en-US" altLang="zh-TW" dirty="0"/>
              <a:t>1</a:t>
            </a:r>
            <a:r>
              <a:rPr lang="zh-TW" altLang="en-US" dirty="0"/>
              <a:t>項定有明文。本件原告提出要約後，被告固以電子郵件為如附件所示內容之系爭通知，惟除表明系爭通知非屬承諾，將另行以傳真、電子郵件或電話為承諾與否之答覆外，且亦明確表明不接受含原告要約在內之</a:t>
            </a:r>
            <a:r>
              <a:rPr lang="en-US" altLang="zh-TW" dirty="0"/>
              <a:t>98</a:t>
            </a:r>
            <a:r>
              <a:rPr lang="zh-TW" altLang="en-US" dirty="0"/>
              <a:t>年</a:t>
            </a:r>
            <a:r>
              <a:rPr lang="en-US" altLang="zh-TW" dirty="0"/>
              <a:t>6</a:t>
            </a:r>
            <a:r>
              <a:rPr lang="zh-TW" altLang="en-US" dirty="0"/>
              <a:t>月</a:t>
            </a:r>
            <a:r>
              <a:rPr lang="en-US" altLang="zh-TW" dirty="0"/>
              <a:t>25</a:t>
            </a:r>
            <a:r>
              <a:rPr lang="zh-TW" altLang="en-US" dirty="0"/>
              <a:t>日至</a:t>
            </a:r>
            <a:r>
              <a:rPr lang="en-US" altLang="zh-TW" dirty="0"/>
              <a:t>98</a:t>
            </a:r>
            <a:r>
              <a:rPr lang="zh-TW" altLang="en-US" dirty="0"/>
              <a:t>年</a:t>
            </a:r>
            <a:r>
              <a:rPr lang="en-US" altLang="zh-TW" dirty="0"/>
              <a:t>6</a:t>
            </a:r>
            <a:r>
              <a:rPr lang="zh-TW" altLang="en-US" dirty="0"/>
              <a:t>月</a:t>
            </a:r>
            <a:r>
              <a:rPr lang="en-US" altLang="zh-TW" dirty="0"/>
              <a:t>26</a:t>
            </a:r>
            <a:r>
              <a:rPr lang="zh-TW" altLang="en-US" dirty="0"/>
              <a:t>日之訂單，是以被告既已明示拒絕承諾之旨，兩造意思表示未能一致，系爭契約自未成立，原告依契約之法律關係，請求被告給付系爭商品之主張，尚非有據，應予駁回。</a:t>
            </a:r>
          </a:p>
          <a:p>
            <a:endParaRPr lang="en-US" altLang="zh-TW" dirty="0"/>
          </a:p>
          <a:p>
            <a:endParaRPr lang="zh-TW" altLang="en-US" dirty="0"/>
          </a:p>
        </p:txBody>
      </p:sp>
    </p:spTree>
    <p:extLst>
      <p:ext uri="{BB962C8B-B14F-4D97-AF65-F5344CB8AC3E}">
        <p14:creationId xmlns:p14="http://schemas.microsoft.com/office/powerpoint/2010/main" val="3794191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F8187D-132A-4708-9CFC-19A79097D73F}"/>
              </a:ext>
            </a:extLst>
          </p:cNvPr>
          <p:cNvSpPr>
            <a:spLocks noGrp="1"/>
          </p:cNvSpPr>
          <p:nvPr>
            <p:ph type="title"/>
          </p:nvPr>
        </p:nvSpPr>
        <p:spPr/>
        <p:txBody>
          <a:bodyPr/>
          <a:lstStyle/>
          <a:p>
            <a:r>
              <a:rPr lang="zh-TW" altLang="en-US" dirty="0"/>
              <a:t>案例一：</a:t>
            </a:r>
            <a:r>
              <a:rPr lang="en-US" altLang="zh-TW" dirty="0">
                <a:latin typeface="+mj-ea"/>
              </a:rPr>
              <a:t>dell</a:t>
            </a:r>
            <a:r>
              <a:rPr lang="zh-TW" altLang="en-US" dirty="0">
                <a:latin typeface="+mj-ea"/>
              </a:rPr>
              <a:t>標錯價</a:t>
            </a:r>
            <a:r>
              <a:rPr lang="en-US" altLang="zh-TW" dirty="0">
                <a:latin typeface="+mj-ea"/>
              </a:rPr>
              <a:t>(</a:t>
            </a:r>
            <a:r>
              <a:rPr lang="zh-TW" altLang="en-US" dirty="0">
                <a:latin typeface="+mj-ea"/>
              </a:rPr>
              <a:t>一審</a:t>
            </a:r>
            <a:r>
              <a:rPr lang="en-US" altLang="zh-TW" dirty="0">
                <a:latin typeface="+mj-ea"/>
              </a:rPr>
              <a:t>)</a:t>
            </a:r>
            <a:endParaRPr lang="zh-TW" altLang="en-US" dirty="0"/>
          </a:p>
        </p:txBody>
      </p:sp>
      <p:sp>
        <p:nvSpPr>
          <p:cNvPr id="3" name="內容版面配置區 2">
            <a:extLst>
              <a:ext uri="{FF2B5EF4-FFF2-40B4-BE49-F238E27FC236}">
                <a16:creationId xmlns:a16="http://schemas.microsoft.com/office/drawing/2014/main" id="{A22FF441-BFC0-49C3-8EDC-ED3E38F2F820}"/>
              </a:ext>
            </a:extLst>
          </p:cNvPr>
          <p:cNvSpPr>
            <a:spLocks noGrp="1"/>
          </p:cNvSpPr>
          <p:nvPr>
            <p:ph idx="1"/>
          </p:nvPr>
        </p:nvSpPr>
        <p:spPr>
          <a:xfrm>
            <a:off x="1089118" y="2026917"/>
            <a:ext cx="10178322" cy="4130043"/>
          </a:xfrm>
        </p:spPr>
        <p:txBody>
          <a:bodyPr>
            <a:normAutofit/>
          </a:bodyPr>
          <a:lstStyle/>
          <a:p>
            <a:r>
              <a:rPr lang="zh-TW" altLang="en-US" dirty="0"/>
              <a:t>法院最後還在一段附記中寫了一個個人意見</a:t>
            </a:r>
            <a:endParaRPr lang="en-US" altLang="zh-TW" dirty="0"/>
          </a:p>
          <a:p>
            <a:endParaRPr lang="en-US" altLang="zh-TW" dirty="0"/>
          </a:p>
          <a:p>
            <a:r>
              <a:rPr lang="zh-TW" altLang="en-US" dirty="0"/>
              <a:t>本院忝為網路「鄉民」，於被告發生系爭標價錯誤事件斯時，亦親身參與其在</a:t>
            </a:r>
            <a:r>
              <a:rPr lang="en-US" altLang="zh-TW" dirty="0"/>
              <a:t>PTT</a:t>
            </a:r>
            <a:r>
              <a:rPr lang="zh-TW" altLang="en-US" dirty="0"/>
              <a:t>、</a:t>
            </a:r>
            <a:r>
              <a:rPr lang="en-US" altLang="zh-TW" dirty="0"/>
              <a:t>Mobile01</a:t>
            </a:r>
            <a:r>
              <a:rPr lang="zh-TW" altLang="en-US" dirty="0"/>
              <a:t>等</a:t>
            </a:r>
            <a:r>
              <a:rPr lang="en-US" altLang="zh-TW" dirty="0"/>
              <a:t>BBS</a:t>
            </a:r>
            <a:r>
              <a:rPr lang="zh-TW" altLang="en-US" dirty="0"/>
              <a:t>社群及網路論壇所引發之盛況，並親眼見諸多網友、鄉○於○路上藉此標價錯誤瘋狂下訂之「戰況回報」，本件被告固未能舉證原告訂購系爭商品，同係基於此藉被告之錯誤標價而貪小便宜、給大企業一點苦頭，甚至落井下石而得利之心態，惟不可諱言，在利益衡量及風險分擔之判斷上，此等風潮確實對含原告在內之消費者產生不利的因素。亦即，此時消費者即多有可能被認定係出自於「我也知道你不會履約，但是還是可以來賭一把，賭輸了也沒損失，賭贏了就賺到了」的心態，更使法院易為消費者對賣家之網路標價展示亦可知其僅為要約引誘之認定。</a:t>
            </a:r>
          </a:p>
        </p:txBody>
      </p:sp>
    </p:spTree>
    <p:extLst>
      <p:ext uri="{BB962C8B-B14F-4D97-AF65-F5344CB8AC3E}">
        <p14:creationId xmlns:p14="http://schemas.microsoft.com/office/powerpoint/2010/main" val="1859944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8EF6A4-9472-400A-90AF-8716E39D0C28}"/>
              </a:ext>
            </a:extLst>
          </p:cNvPr>
          <p:cNvSpPr>
            <a:spLocks noGrp="1"/>
          </p:cNvSpPr>
          <p:nvPr>
            <p:ph type="title"/>
          </p:nvPr>
        </p:nvSpPr>
        <p:spPr/>
        <p:txBody>
          <a:bodyPr/>
          <a:lstStyle/>
          <a:p>
            <a:r>
              <a:rPr lang="zh-TW" altLang="en-US" dirty="0"/>
              <a:t>案例一：</a:t>
            </a:r>
            <a:r>
              <a:rPr lang="en-US" altLang="zh-TW" dirty="0">
                <a:latin typeface="+mj-ea"/>
              </a:rPr>
              <a:t>dell</a:t>
            </a:r>
            <a:r>
              <a:rPr lang="zh-TW" altLang="en-US" dirty="0">
                <a:latin typeface="+mj-ea"/>
              </a:rPr>
              <a:t>標錯價</a:t>
            </a:r>
            <a:r>
              <a:rPr lang="en-US" altLang="zh-TW" dirty="0">
                <a:latin typeface="+mj-ea"/>
              </a:rPr>
              <a:t>(</a:t>
            </a:r>
            <a:r>
              <a:rPr lang="zh-TW" altLang="en-US" dirty="0">
                <a:latin typeface="+mj-ea"/>
              </a:rPr>
              <a:t>二審</a:t>
            </a:r>
            <a:r>
              <a:rPr lang="en-US" altLang="zh-TW" dirty="0">
                <a:latin typeface="+mj-ea"/>
              </a:rPr>
              <a:t>)</a:t>
            </a:r>
            <a:endParaRPr lang="zh-TW" altLang="en-US" dirty="0"/>
          </a:p>
        </p:txBody>
      </p:sp>
      <p:sp>
        <p:nvSpPr>
          <p:cNvPr id="3" name="內容版面配置區 2">
            <a:extLst>
              <a:ext uri="{FF2B5EF4-FFF2-40B4-BE49-F238E27FC236}">
                <a16:creationId xmlns:a16="http://schemas.microsoft.com/office/drawing/2014/main" id="{41313BA5-8252-4EFA-BBE9-DB059A60ECEF}"/>
              </a:ext>
            </a:extLst>
          </p:cNvPr>
          <p:cNvSpPr>
            <a:spLocks noGrp="1"/>
          </p:cNvSpPr>
          <p:nvPr>
            <p:ph idx="1"/>
          </p:nvPr>
        </p:nvSpPr>
        <p:spPr>
          <a:xfrm>
            <a:off x="1251678" y="1874517"/>
            <a:ext cx="10178322" cy="4231643"/>
          </a:xfrm>
        </p:spPr>
        <p:txBody>
          <a:bodyPr>
            <a:normAutofit/>
          </a:bodyPr>
          <a:lstStyle/>
          <a:p>
            <a:r>
              <a:rPr lang="zh-TW" altLang="en-US" dirty="0"/>
              <a:t>這個案件經過上訴，最後是消費者贏了，爭點仍然相同，但上訴法院卻對於法律議題、法律定性有著不同的看法。</a:t>
            </a:r>
            <a:endParaRPr lang="en-US" altLang="zh-TW" dirty="0"/>
          </a:p>
          <a:p>
            <a:endParaRPr lang="en-US" altLang="zh-TW" dirty="0"/>
          </a:p>
          <a:p>
            <a:r>
              <a:rPr lang="zh-TW" altLang="en-US" dirty="0"/>
              <a:t>臺灣臺北地方法院</a:t>
            </a:r>
            <a:r>
              <a:rPr lang="en-US" altLang="zh-TW" dirty="0"/>
              <a:t>99</a:t>
            </a:r>
            <a:r>
              <a:rPr lang="zh-TW" altLang="en-US" dirty="0"/>
              <a:t>年度消簡上字第</a:t>
            </a:r>
            <a:r>
              <a:rPr lang="en-US" altLang="zh-TW" dirty="0"/>
              <a:t>1</a:t>
            </a:r>
            <a:r>
              <a:rPr lang="zh-TW" altLang="en-US" dirty="0"/>
              <a:t>號判決</a:t>
            </a:r>
            <a:r>
              <a:rPr lang="en-US" altLang="zh-TW" dirty="0"/>
              <a:t>:</a:t>
            </a:r>
          </a:p>
          <a:p>
            <a:r>
              <a:rPr lang="zh-TW" altLang="en-US" dirty="0"/>
              <a:t>上訴人主張伊於</a:t>
            </a:r>
            <a:r>
              <a:rPr lang="en-US" altLang="zh-TW" dirty="0"/>
              <a:t>98</a:t>
            </a:r>
            <a:r>
              <a:rPr lang="zh-TW" altLang="en-US" dirty="0"/>
              <a:t>年</a:t>
            </a:r>
            <a:r>
              <a:rPr lang="en-US" altLang="zh-TW" dirty="0"/>
              <a:t>6</a:t>
            </a:r>
            <a:r>
              <a:rPr lang="zh-TW" altLang="en-US" dirty="0"/>
              <a:t>月</a:t>
            </a:r>
            <a:r>
              <a:rPr lang="en-US" altLang="zh-TW" dirty="0"/>
              <a:t>25</a:t>
            </a:r>
            <a:r>
              <a:rPr lang="zh-TW" altLang="en-US" dirty="0"/>
              <a:t>日在被上訴人之系爭網路商店下單購買系爭商品，伊已為承諾，買賣契約已成立生效，被上訴人應依約交付系爭商品等語；被上訴人則以上訴人之下單行為，僅為要約之引誘，且縱為要約，因被上訴人之標價錯誤，已撤銷其錯誤之意思表示云云。是本件首要爭點應為就：一、被上訴人在其網路商店上就系爭商品標明之「網上購買限時優惠」、「線上折扣</a:t>
            </a:r>
            <a:r>
              <a:rPr lang="en-US" altLang="zh-TW" dirty="0"/>
              <a:t>NTD7,000</a:t>
            </a:r>
            <a:r>
              <a:rPr lang="zh-TW" altLang="en-US" dirty="0"/>
              <a:t>」之優惠，係要約或要約之引誘？二、被上訴人如就系爭商品標價錯誤，得否撤銷其錯誤之意思表示？三、上訴人有無權利濫用？或違反誠信原則系爭商品之買賣契約是否成立？茲分述如下</a:t>
            </a:r>
          </a:p>
          <a:p>
            <a:endParaRPr lang="zh-TW" altLang="en-US" dirty="0"/>
          </a:p>
        </p:txBody>
      </p:sp>
    </p:spTree>
    <p:extLst>
      <p:ext uri="{BB962C8B-B14F-4D97-AF65-F5344CB8AC3E}">
        <p14:creationId xmlns:p14="http://schemas.microsoft.com/office/powerpoint/2010/main" val="169058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A92271-6B0A-4CED-A9E2-475D1217144A}"/>
              </a:ext>
            </a:extLst>
          </p:cNvPr>
          <p:cNvSpPr>
            <a:spLocks noGrp="1"/>
          </p:cNvSpPr>
          <p:nvPr>
            <p:ph type="title"/>
          </p:nvPr>
        </p:nvSpPr>
        <p:spPr>
          <a:xfrm>
            <a:off x="1251678" y="382385"/>
            <a:ext cx="10178322" cy="928255"/>
          </a:xfrm>
        </p:spPr>
        <p:txBody>
          <a:bodyPr/>
          <a:lstStyle/>
          <a:p>
            <a:r>
              <a:rPr lang="zh-TW" altLang="en-US" dirty="0"/>
              <a:t>要約引誘之判斷</a:t>
            </a:r>
          </a:p>
        </p:txBody>
      </p:sp>
      <p:sp>
        <p:nvSpPr>
          <p:cNvPr id="3" name="內容版面配置區 2">
            <a:extLst>
              <a:ext uri="{FF2B5EF4-FFF2-40B4-BE49-F238E27FC236}">
                <a16:creationId xmlns:a16="http://schemas.microsoft.com/office/drawing/2014/main" id="{893E3AE6-E58A-482D-A146-EA4CCC1AFAB5}"/>
              </a:ext>
            </a:extLst>
          </p:cNvPr>
          <p:cNvSpPr>
            <a:spLocks noGrp="1"/>
          </p:cNvSpPr>
          <p:nvPr>
            <p:ph idx="1"/>
          </p:nvPr>
        </p:nvSpPr>
        <p:spPr>
          <a:xfrm>
            <a:off x="1251678" y="1463040"/>
            <a:ext cx="10178322" cy="5059679"/>
          </a:xfrm>
        </p:spPr>
        <p:txBody>
          <a:bodyPr>
            <a:normAutofit/>
          </a:bodyPr>
          <a:lstStyle/>
          <a:p>
            <a:r>
              <a:rPr lang="zh-TW" altLang="en-US" sz="2400" dirty="0"/>
              <a:t>法律有明文規定者</a:t>
            </a:r>
            <a:endParaRPr lang="en-US" altLang="zh-TW" sz="2400" dirty="0"/>
          </a:p>
          <a:p>
            <a:pPr marL="0" indent="0">
              <a:buNone/>
            </a:pPr>
            <a:r>
              <a:rPr lang="zh-TW" altLang="en-US" dirty="0"/>
              <a:t>   如民法第</a:t>
            </a:r>
            <a:r>
              <a:rPr lang="en-US" altLang="zh-TW" dirty="0"/>
              <a:t>154</a:t>
            </a:r>
            <a:r>
              <a:rPr lang="zh-TW" altLang="en-US" dirty="0"/>
              <a:t>條第</a:t>
            </a:r>
            <a:r>
              <a:rPr lang="en-US" altLang="zh-TW" dirty="0"/>
              <a:t>2</a:t>
            </a:r>
            <a:r>
              <a:rPr lang="zh-TW" altLang="en-US" dirty="0"/>
              <a:t>項規定</a:t>
            </a:r>
            <a:endParaRPr lang="en-US" altLang="zh-TW" dirty="0"/>
          </a:p>
          <a:p>
            <a:pPr marL="0" indent="0">
              <a:buNone/>
            </a:pPr>
            <a:r>
              <a:rPr lang="zh-TW" altLang="en-US" dirty="0"/>
              <a:t>   「貨物標定賣價陳列者，視為要約。但價目表之寄送，不視為要約。」</a:t>
            </a:r>
            <a:endParaRPr lang="en-US" altLang="zh-TW" dirty="0"/>
          </a:p>
          <a:p>
            <a:pPr marL="0" indent="0">
              <a:buNone/>
            </a:pPr>
            <a:r>
              <a:rPr lang="zh-TW" altLang="en-US" dirty="0"/>
              <a:t>   → 蓋價目表上之價格每天變動，若將之解為要約，要約人因邀約而受拘束，受領要約人</a:t>
            </a:r>
            <a:endParaRPr lang="en-US" altLang="zh-TW" dirty="0"/>
          </a:p>
          <a:p>
            <a:pPr marL="0" indent="0">
              <a:buNone/>
            </a:pPr>
            <a:r>
              <a:rPr lang="zh-TW" altLang="en-US" dirty="0"/>
              <a:t>        卻可以表列價格隨時承諾，對要約人極為不利，從而一般商業廣告，應解為要約引誘，</a:t>
            </a:r>
            <a:endParaRPr lang="en-US" altLang="zh-TW" dirty="0"/>
          </a:p>
          <a:p>
            <a:pPr marL="0" indent="0">
              <a:buNone/>
            </a:pPr>
            <a:r>
              <a:rPr lang="zh-TW" altLang="en-US" dirty="0"/>
              <a:t>        而非要約，但廣告、價目表之內容非常具體足以締結契約時，則應視為要約。</a:t>
            </a:r>
            <a:endParaRPr lang="en-US" altLang="zh-TW" dirty="0"/>
          </a:p>
          <a:p>
            <a:pPr marL="0" indent="0">
              <a:buNone/>
            </a:pPr>
            <a:endParaRPr lang="en-US" altLang="zh-TW" dirty="0"/>
          </a:p>
          <a:p>
            <a:r>
              <a:rPr lang="zh-TW" altLang="en-US" sz="2400" dirty="0"/>
              <a:t>法律無規定時，則按下述原則判斷</a:t>
            </a:r>
            <a:endParaRPr lang="en-US" altLang="zh-TW" sz="2400" dirty="0"/>
          </a:p>
          <a:p>
            <a:pPr marL="0" indent="0">
              <a:buNone/>
            </a:pPr>
            <a:r>
              <a:rPr lang="en-US" altLang="zh-TW" dirty="0"/>
              <a:t>1. </a:t>
            </a:r>
            <a:r>
              <a:rPr lang="zh-TW" altLang="en-US" dirty="0"/>
              <a:t>表示內容是否明確</a:t>
            </a:r>
            <a:endParaRPr lang="en-US" altLang="zh-TW" dirty="0"/>
          </a:p>
          <a:p>
            <a:pPr marL="0" indent="0">
              <a:buNone/>
            </a:pPr>
            <a:r>
              <a:rPr lang="zh-TW" altLang="en-US" dirty="0"/>
              <a:t>   → 要約之表示內容至少必須足以確定契約必要之點；反之邀約引誘既非意思表示，只要 </a:t>
            </a:r>
            <a:endParaRPr lang="en-US" altLang="zh-TW" dirty="0"/>
          </a:p>
          <a:p>
            <a:pPr marL="0" indent="0">
              <a:buNone/>
            </a:pPr>
            <a:r>
              <a:rPr lang="zh-TW" altLang="en-US" dirty="0"/>
              <a:t>        足以喚起對方為要約即可。</a:t>
            </a:r>
            <a:endParaRPr lang="en-US" altLang="zh-TW" dirty="0"/>
          </a:p>
          <a:p>
            <a:pPr marL="0" indent="0">
              <a:buNone/>
            </a:pPr>
            <a:endParaRPr lang="en-US" altLang="zh-TW" dirty="0"/>
          </a:p>
          <a:p>
            <a:pPr marL="0" indent="0">
              <a:buNone/>
            </a:pPr>
            <a:endParaRPr lang="en-US" altLang="zh-TW" dirty="0"/>
          </a:p>
          <a:p>
            <a:pPr marL="0" indent="0">
              <a:buNone/>
            </a:pPr>
            <a:endParaRPr lang="zh-TW" altLang="en-US" dirty="0"/>
          </a:p>
        </p:txBody>
      </p:sp>
    </p:spTree>
    <p:extLst>
      <p:ext uri="{BB962C8B-B14F-4D97-AF65-F5344CB8AC3E}">
        <p14:creationId xmlns:p14="http://schemas.microsoft.com/office/powerpoint/2010/main" val="4019405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B9C568-E9CC-4E93-A6B6-B1A9CE8DBB3F}"/>
              </a:ext>
            </a:extLst>
          </p:cNvPr>
          <p:cNvSpPr>
            <a:spLocks noGrp="1"/>
          </p:cNvSpPr>
          <p:nvPr>
            <p:ph type="title"/>
          </p:nvPr>
        </p:nvSpPr>
        <p:spPr/>
        <p:txBody>
          <a:bodyPr/>
          <a:lstStyle/>
          <a:p>
            <a:r>
              <a:rPr lang="zh-TW" altLang="en-US" dirty="0"/>
              <a:t>案例一：</a:t>
            </a:r>
            <a:r>
              <a:rPr lang="en-US" altLang="zh-TW" dirty="0">
                <a:latin typeface="+mj-ea"/>
              </a:rPr>
              <a:t>dell</a:t>
            </a:r>
            <a:r>
              <a:rPr lang="zh-TW" altLang="en-US" dirty="0">
                <a:latin typeface="+mj-ea"/>
              </a:rPr>
              <a:t>標錯價</a:t>
            </a:r>
            <a:r>
              <a:rPr lang="en-US" altLang="zh-TW" dirty="0">
                <a:latin typeface="+mj-ea"/>
              </a:rPr>
              <a:t>(</a:t>
            </a:r>
            <a:r>
              <a:rPr lang="zh-TW" altLang="en-US" dirty="0">
                <a:latin typeface="+mj-ea"/>
              </a:rPr>
              <a:t>二審</a:t>
            </a:r>
            <a:r>
              <a:rPr lang="en-US" altLang="zh-TW" dirty="0">
                <a:latin typeface="+mj-ea"/>
              </a:rPr>
              <a:t>)</a:t>
            </a:r>
            <a:endParaRPr lang="zh-TW" altLang="en-US" dirty="0"/>
          </a:p>
        </p:txBody>
      </p:sp>
      <p:sp>
        <p:nvSpPr>
          <p:cNvPr id="3" name="內容版面配置區 2">
            <a:extLst>
              <a:ext uri="{FF2B5EF4-FFF2-40B4-BE49-F238E27FC236}">
                <a16:creationId xmlns:a16="http://schemas.microsoft.com/office/drawing/2014/main" id="{1B83CBD7-0E97-4032-BC55-AF4387ADC1B4}"/>
              </a:ext>
            </a:extLst>
          </p:cNvPr>
          <p:cNvSpPr>
            <a:spLocks noGrp="1"/>
          </p:cNvSpPr>
          <p:nvPr>
            <p:ph idx="1"/>
          </p:nvPr>
        </p:nvSpPr>
        <p:spPr>
          <a:xfrm>
            <a:off x="1251678" y="1584960"/>
            <a:ext cx="10178322" cy="4785359"/>
          </a:xfrm>
        </p:spPr>
        <p:txBody>
          <a:bodyPr>
            <a:normAutofit/>
          </a:bodyPr>
          <a:lstStyle/>
          <a:p>
            <a:r>
              <a:rPr lang="zh-TW" altLang="en-US" dirty="0"/>
              <a:t>一、被上訴人在系爭網路商店上就系爭商品標明之「網上購買限時優惠」、「線上折扣</a:t>
            </a:r>
            <a:r>
              <a:rPr lang="en-US" altLang="zh-TW" dirty="0"/>
              <a:t>NTD7,000</a:t>
            </a:r>
            <a:r>
              <a:rPr lang="zh-TW" altLang="en-US" dirty="0"/>
              <a:t>」之優惠，係屬要約</a:t>
            </a:r>
            <a:r>
              <a:rPr lang="en-US" altLang="zh-TW" dirty="0"/>
              <a:t>:</a:t>
            </a:r>
          </a:p>
          <a:p>
            <a:r>
              <a:rPr lang="en-US" altLang="zh-TW" dirty="0"/>
              <a:t>…</a:t>
            </a:r>
            <a:r>
              <a:rPr lang="zh-TW" altLang="en-US" dirty="0"/>
              <a:t>按民法第</a:t>
            </a:r>
            <a:r>
              <a:rPr lang="en-US" altLang="zh-TW" dirty="0"/>
              <a:t>345</a:t>
            </a:r>
            <a:r>
              <a:rPr lang="zh-TW" altLang="en-US" dirty="0"/>
              <a:t>條規定：「稱買賣者，謂當事人約定一方移轉財產權於他方，他方支付價金之契約。當事人就標的物及其價金互相同意時，買賣契約即為成立。」參諸契約係由一方為要約，而另一方依要約之內容而為承諾時，契約即為成立，苟有將要約擴張、限制、或為其他變更而承諾者，視為拒絕原要約而為新要約，此結果亦為民法第</a:t>
            </a:r>
            <a:r>
              <a:rPr lang="en-US" altLang="zh-TW" dirty="0"/>
              <a:t>160</a:t>
            </a:r>
            <a:r>
              <a:rPr lang="zh-TW" altLang="en-US" dirty="0"/>
              <a:t>條第</a:t>
            </a:r>
            <a:r>
              <a:rPr lang="en-US" altLang="zh-TW" dirty="0"/>
              <a:t>2</a:t>
            </a:r>
            <a:r>
              <a:rPr lang="zh-TW" altLang="en-US" dirty="0"/>
              <a:t>項所明定。亦即先表示意見之人，就其欲買或賣之物品及價金均有一定之表示者而已確定或可得確定者，則該先為意思表示之一方，應認為其意思表示為「要約」，是以貨物標定賣價陳列者視為要約，但價目表之寄送不視為要約，蓋已標定價目表之貨物，看到之人一望便可知該貨物之實體及其售價，但價目表之寄送，因相對人無法看到貨物實體，無法確定買賣標的，是以雖有標示價格，惟貨物部分仍無法達到確定之程度，是以民法</a:t>
            </a:r>
            <a:r>
              <a:rPr lang="en-US" altLang="zh-TW" dirty="0"/>
              <a:t>154</a:t>
            </a:r>
            <a:r>
              <a:rPr lang="zh-TW" altLang="en-US" dirty="0"/>
              <a:t>條第</a:t>
            </a:r>
            <a:r>
              <a:rPr lang="en-US" altLang="zh-TW" dirty="0"/>
              <a:t>2</a:t>
            </a:r>
            <a:r>
              <a:rPr lang="zh-TW" altLang="en-US" dirty="0"/>
              <a:t>項方會規定該價目表之寄送不視為要約。由上可知判斷買賣契約何為要約之一方，何為承諾之一方，應視具體事實而予判斷。約，而非要約之引誘：</a:t>
            </a:r>
          </a:p>
        </p:txBody>
      </p:sp>
    </p:spTree>
    <p:extLst>
      <p:ext uri="{BB962C8B-B14F-4D97-AF65-F5344CB8AC3E}">
        <p14:creationId xmlns:p14="http://schemas.microsoft.com/office/powerpoint/2010/main" val="3304217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799D95-41B5-4ABF-B836-A2A066B51F75}"/>
              </a:ext>
            </a:extLst>
          </p:cNvPr>
          <p:cNvSpPr>
            <a:spLocks noGrp="1"/>
          </p:cNvSpPr>
          <p:nvPr>
            <p:ph type="title"/>
          </p:nvPr>
        </p:nvSpPr>
        <p:spPr>
          <a:xfrm>
            <a:off x="1251678" y="382385"/>
            <a:ext cx="10178322" cy="1050175"/>
          </a:xfrm>
        </p:spPr>
        <p:txBody>
          <a:bodyPr/>
          <a:lstStyle/>
          <a:p>
            <a:r>
              <a:rPr lang="zh-TW" altLang="en-US" dirty="0"/>
              <a:t>案例一：</a:t>
            </a:r>
            <a:r>
              <a:rPr lang="en-US" altLang="zh-TW" dirty="0">
                <a:latin typeface="+mj-ea"/>
              </a:rPr>
              <a:t>dell</a:t>
            </a:r>
            <a:r>
              <a:rPr lang="zh-TW" altLang="en-US" dirty="0">
                <a:latin typeface="+mj-ea"/>
              </a:rPr>
              <a:t>標錯價</a:t>
            </a:r>
            <a:r>
              <a:rPr lang="en-US" altLang="zh-TW" dirty="0">
                <a:latin typeface="+mj-ea"/>
              </a:rPr>
              <a:t>(</a:t>
            </a:r>
            <a:r>
              <a:rPr lang="zh-TW" altLang="en-US" dirty="0">
                <a:latin typeface="+mj-ea"/>
              </a:rPr>
              <a:t>二審</a:t>
            </a:r>
            <a:r>
              <a:rPr lang="en-US" altLang="zh-TW" dirty="0">
                <a:latin typeface="+mj-ea"/>
              </a:rPr>
              <a:t>)</a:t>
            </a:r>
            <a:endParaRPr lang="zh-TW" altLang="en-US" dirty="0"/>
          </a:p>
        </p:txBody>
      </p:sp>
      <p:sp>
        <p:nvSpPr>
          <p:cNvPr id="3" name="內容版面配置區 2">
            <a:extLst>
              <a:ext uri="{FF2B5EF4-FFF2-40B4-BE49-F238E27FC236}">
                <a16:creationId xmlns:a16="http://schemas.microsoft.com/office/drawing/2014/main" id="{8D830B4A-E107-4448-AA12-C371BABD814D}"/>
              </a:ext>
            </a:extLst>
          </p:cNvPr>
          <p:cNvSpPr>
            <a:spLocks noGrp="1"/>
          </p:cNvSpPr>
          <p:nvPr>
            <p:ph idx="1"/>
          </p:nvPr>
        </p:nvSpPr>
        <p:spPr>
          <a:xfrm>
            <a:off x="1251678" y="1838960"/>
            <a:ext cx="10178322" cy="4389119"/>
          </a:xfrm>
        </p:spPr>
        <p:txBody>
          <a:bodyPr>
            <a:normAutofit/>
          </a:bodyPr>
          <a:lstStyle/>
          <a:p>
            <a:r>
              <a:rPr lang="zh-TW" altLang="en-US" dirty="0"/>
              <a:t>本件</a:t>
            </a:r>
            <a:r>
              <a:rPr lang="zh-TW" altLang="en-US" b="1" dirty="0">
                <a:solidFill>
                  <a:srgbClr val="0070C0"/>
                </a:solidFill>
              </a:rPr>
              <a:t>被上訴人刊登之限時優惠活動內容，已將各項商品（含系爭商品）附加照片，標明型號中英文名稱、原價、線上折扣、線上折後價等標示明確，各項商品已達明確之程度，且其標示之售價亦已臻確定，並非僅單純之價目表標示，是本件被上訴人在所屬網站刊登系爭商品買賣訊息之意思表示，自已符合「要約」之要件，應受其要約之拘束</a:t>
            </a:r>
            <a:r>
              <a:rPr lang="zh-TW" altLang="en-US" dirty="0"/>
              <a:t>。而上訴人在該網站上依該要約之內容，點選所要購買之電腦商品及其數量後回覆下單，並未將被上訴人刊登之內容為擴張、限制、或為其他變更，是以上訴人之下單尚難認為屬於新要約。況買賣契約成立後，買受人始有給付買賣價金之義務，本件上訴人在下單後，除需輸入送貨資訊外，另需輸入付款方式為信用卡</a:t>
            </a:r>
            <a:r>
              <a:rPr lang="en-US" altLang="zh-TW" dirty="0"/>
              <a:t>/</a:t>
            </a:r>
            <a:r>
              <a:rPr lang="zh-TW" altLang="en-US" dirty="0"/>
              <a:t>轉帳卡線上付款、電匯、支票</a:t>
            </a:r>
            <a:r>
              <a:rPr lang="en-US" altLang="zh-TW" dirty="0"/>
              <a:t>/</a:t>
            </a:r>
            <a:r>
              <a:rPr lang="zh-TW" altLang="en-US" dirty="0"/>
              <a:t>銀行匯票等方式，而上訴人亦已選擇以信用卡方式付款而提供信用卡資訊，倘系爭商品標價僅為要約之引誘，被上訴人何須在其網站上設定買賣契約成立前購買者（含上訴人）之付款方式，被上訴人上開網路交易之設定方式，足認被上訴人係基於買賣契約已成立之情況下，始指引購買者完成付款。</a:t>
            </a:r>
          </a:p>
        </p:txBody>
      </p:sp>
    </p:spTree>
    <p:extLst>
      <p:ext uri="{BB962C8B-B14F-4D97-AF65-F5344CB8AC3E}">
        <p14:creationId xmlns:p14="http://schemas.microsoft.com/office/powerpoint/2010/main" val="2771048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1F5E12-1955-4DEA-9C72-D28E45060A61}"/>
              </a:ext>
            </a:extLst>
          </p:cNvPr>
          <p:cNvSpPr>
            <a:spLocks noGrp="1"/>
          </p:cNvSpPr>
          <p:nvPr>
            <p:ph type="title"/>
          </p:nvPr>
        </p:nvSpPr>
        <p:spPr/>
        <p:txBody>
          <a:bodyPr/>
          <a:lstStyle/>
          <a:p>
            <a:r>
              <a:rPr lang="zh-TW" altLang="en-US" dirty="0"/>
              <a:t>案例一：</a:t>
            </a:r>
            <a:r>
              <a:rPr lang="en-US" altLang="zh-TW" dirty="0">
                <a:latin typeface="+mj-ea"/>
              </a:rPr>
              <a:t>dell</a:t>
            </a:r>
            <a:r>
              <a:rPr lang="zh-TW" altLang="en-US" dirty="0">
                <a:latin typeface="+mj-ea"/>
              </a:rPr>
              <a:t>標錯價</a:t>
            </a:r>
            <a:r>
              <a:rPr lang="en-US" altLang="zh-TW" dirty="0">
                <a:latin typeface="+mj-ea"/>
              </a:rPr>
              <a:t>(</a:t>
            </a:r>
            <a:r>
              <a:rPr lang="zh-TW" altLang="en-US" dirty="0">
                <a:latin typeface="+mj-ea"/>
              </a:rPr>
              <a:t>二審</a:t>
            </a:r>
            <a:r>
              <a:rPr lang="en-US" altLang="zh-TW" dirty="0">
                <a:latin typeface="+mj-ea"/>
              </a:rPr>
              <a:t>)</a:t>
            </a:r>
            <a:endParaRPr lang="zh-TW" altLang="en-US" dirty="0"/>
          </a:p>
        </p:txBody>
      </p:sp>
      <p:sp>
        <p:nvSpPr>
          <p:cNvPr id="3" name="內容版面配置區 2">
            <a:extLst>
              <a:ext uri="{FF2B5EF4-FFF2-40B4-BE49-F238E27FC236}">
                <a16:creationId xmlns:a16="http://schemas.microsoft.com/office/drawing/2014/main" id="{472CD6A9-9972-4759-8D35-D05B543124A6}"/>
              </a:ext>
            </a:extLst>
          </p:cNvPr>
          <p:cNvSpPr>
            <a:spLocks noGrp="1"/>
          </p:cNvSpPr>
          <p:nvPr>
            <p:ph idx="1"/>
          </p:nvPr>
        </p:nvSpPr>
        <p:spPr>
          <a:xfrm>
            <a:off x="1251678" y="1595121"/>
            <a:ext cx="10178322" cy="4284472"/>
          </a:xfrm>
        </p:spPr>
        <p:txBody>
          <a:bodyPr>
            <a:normAutofit/>
          </a:bodyPr>
          <a:lstStyle/>
          <a:p>
            <a:r>
              <a:rPr lang="zh-TW" altLang="en-US" dirty="0"/>
              <a:t>苟被上訴人所辯兩造買賣契約尚未成立，尚須被上訴人接受訂單為承諾後始成立，但此時</a:t>
            </a:r>
            <a:r>
              <a:rPr lang="zh-TW" altLang="en-US" b="1" dirty="0">
                <a:solidFill>
                  <a:srgbClr val="0070C0"/>
                </a:solidFill>
              </a:rPr>
              <a:t>購買者之價款已進入被上訴人帳戶內，其以信用卡線上刷卡方式付款者，亦處於被上訴人隨時可取得之情形下，如何處理該價款，完全操縱在被上訴人之手，被上訴人可恣意主張買賣契約成立與否，顯失公平</a:t>
            </a:r>
            <a:r>
              <a:rPr lang="zh-TW" altLang="en-US" dirty="0"/>
              <a:t>，亦與價金之給付或收受係在契約成立後之常理不符，是被上訴人既已指示購買者完成付款行為，卻又辯稱其僅收到訂單，尚未表示已接受訂單，兩造間之買賣僅尚未成立云云，顯屬矛盾而不足採。倘被上訴人因其面對的是毫無認識的消費者，系爭商品標價僅為要約之引誘，被上訴人亦可在其確定承諾後，始要求購買者（上訴人）輸入送貨資訊及選擇付款方式，確定購買者（上訴人）身分或收到貨款後再行出貨，而非在其要約引誘之階段，即設定消費者可匯款或信用卡付款之方式，是依被上訴人上開刊登商品標價及付款之方式，尚難認被上訴人就系爭商品標價僅為要約之引誘，而非要約。</a:t>
            </a:r>
          </a:p>
        </p:txBody>
      </p:sp>
    </p:spTree>
    <p:extLst>
      <p:ext uri="{BB962C8B-B14F-4D97-AF65-F5344CB8AC3E}">
        <p14:creationId xmlns:p14="http://schemas.microsoft.com/office/powerpoint/2010/main" val="2679352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1BC9C7-64A8-41B4-A190-47B9959305B3}"/>
              </a:ext>
            </a:extLst>
          </p:cNvPr>
          <p:cNvSpPr>
            <a:spLocks noGrp="1"/>
          </p:cNvSpPr>
          <p:nvPr>
            <p:ph type="title"/>
          </p:nvPr>
        </p:nvSpPr>
        <p:spPr>
          <a:xfrm>
            <a:off x="1180558" y="250305"/>
            <a:ext cx="10178322" cy="1492132"/>
          </a:xfrm>
        </p:spPr>
        <p:txBody>
          <a:bodyPr/>
          <a:lstStyle/>
          <a:p>
            <a:r>
              <a:rPr lang="zh-TW" altLang="en-US" dirty="0"/>
              <a:t>案例一：</a:t>
            </a:r>
            <a:r>
              <a:rPr lang="en-US" altLang="zh-TW" dirty="0">
                <a:latin typeface="+mj-ea"/>
              </a:rPr>
              <a:t>dell</a:t>
            </a:r>
            <a:r>
              <a:rPr lang="zh-TW" altLang="en-US" dirty="0">
                <a:latin typeface="+mj-ea"/>
              </a:rPr>
              <a:t>標錯價</a:t>
            </a:r>
            <a:r>
              <a:rPr lang="en-US" altLang="zh-TW" dirty="0">
                <a:latin typeface="+mj-ea"/>
              </a:rPr>
              <a:t>(</a:t>
            </a:r>
            <a:r>
              <a:rPr lang="zh-TW" altLang="en-US" dirty="0">
                <a:latin typeface="+mj-ea"/>
              </a:rPr>
              <a:t>二審</a:t>
            </a:r>
            <a:r>
              <a:rPr lang="en-US" altLang="zh-TW" dirty="0">
                <a:latin typeface="+mj-ea"/>
              </a:rPr>
              <a:t>)</a:t>
            </a:r>
            <a:endParaRPr lang="zh-TW" altLang="en-US" dirty="0"/>
          </a:p>
        </p:txBody>
      </p:sp>
      <p:sp>
        <p:nvSpPr>
          <p:cNvPr id="3" name="內容版面配置區 2">
            <a:extLst>
              <a:ext uri="{FF2B5EF4-FFF2-40B4-BE49-F238E27FC236}">
                <a16:creationId xmlns:a16="http://schemas.microsoft.com/office/drawing/2014/main" id="{58D12736-29ED-4F29-A126-902F651FE9D8}"/>
              </a:ext>
            </a:extLst>
          </p:cNvPr>
          <p:cNvSpPr>
            <a:spLocks noGrp="1"/>
          </p:cNvSpPr>
          <p:nvPr>
            <p:ph idx="1"/>
          </p:nvPr>
        </p:nvSpPr>
        <p:spPr>
          <a:xfrm>
            <a:off x="1180558" y="1529077"/>
            <a:ext cx="10178322" cy="4922523"/>
          </a:xfrm>
        </p:spPr>
        <p:txBody>
          <a:bodyPr>
            <a:normAutofit lnSpcReduction="10000"/>
          </a:bodyPr>
          <a:lstStyle/>
          <a:p>
            <a:r>
              <a:rPr lang="en-US" altLang="zh-TW" dirty="0"/>
              <a:t>….</a:t>
            </a:r>
            <a:r>
              <a:rPr lang="zh-TW" altLang="en-US" dirty="0"/>
              <a:t>當前我國不論網路交易或實體商店之消費購物，商家為了促銷突然大幅降價乃常見之事，例如日常電視廣告中不時聽聞「破盤大特價」等宣傳，亦常有限時、限量的特價搶標活動之盛況，</a:t>
            </a:r>
            <a:r>
              <a:rPr lang="zh-TW" altLang="en-US" b="1" dirty="0">
                <a:solidFill>
                  <a:srgbClr val="0070C0"/>
                </a:solidFill>
              </a:rPr>
              <a:t>本件被上訴人就系爭商品折扣</a:t>
            </a:r>
            <a:r>
              <a:rPr lang="en-US" altLang="zh-TW" b="1" dirty="0">
                <a:solidFill>
                  <a:srgbClr val="0070C0"/>
                </a:solidFill>
              </a:rPr>
              <a:t>7,000</a:t>
            </a:r>
            <a:r>
              <a:rPr lang="zh-TW" altLang="en-US" b="1" dirty="0">
                <a:solidFill>
                  <a:srgbClr val="0070C0"/>
                </a:solidFill>
              </a:rPr>
              <a:t>元後，約為</a:t>
            </a:r>
            <a:r>
              <a:rPr lang="en-US" altLang="zh-TW" b="1" dirty="0">
                <a:solidFill>
                  <a:srgbClr val="0070C0"/>
                </a:solidFill>
              </a:rPr>
              <a:t>1.2</a:t>
            </a:r>
            <a:r>
              <a:rPr lang="zh-TW" altLang="en-US" b="1" dirty="0">
                <a:solidFill>
                  <a:srgbClr val="0070C0"/>
                </a:solidFill>
              </a:rPr>
              <a:t>折至</a:t>
            </a:r>
            <a:r>
              <a:rPr lang="en-US" altLang="zh-TW" b="1" dirty="0">
                <a:solidFill>
                  <a:srgbClr val="0070C0"/>
                </a:solidFill>
              </a:rPr>
              <a:t>1.9</a:t>
            </a:r>
            <a:r>
              <a:rPr lang="zh-TW" altLang="en-US" b="1" dirty="0">
                <a:solidFill>
                  <a:srgbClr val="0070C0"/>
                </a:solidFill>
              </a:rPr>
              <a:t>折左右，尚屬目前臺灣社會商家可能出賣之折數，消費者實無從瞭解廠商（被上訴人）就商品定價之標準或心態，亦無消費者必須衡量每件商品之賣價是否合理，始能承諾之理</a:t>
            </a:r>
            <a:r>
              <a:rPr lang="zh-TW" altLang="en-US" dirty="0"/>
              <a:t>。</a:t>
            </a:r>
            <a:r>
              <a:rPr lang="zh-TW" altLang="en-US" b="1" dirty="0">
                <a:solidFill>
                  <a:srgbClr val="FF0000"/>
                </a:solidFill>
              </a:rPr>
              <a:t>是本件被上訴人之商品標價應為要約，而非僅為要約之引誘</a:t>
            </a:r>
            <a:r>
              <a:rPr lang="zh-TW" altLang="en-US" dirty="0"/>
              <a:t>。</a:t>
            </a:r>
            <a:endParaRPr lang="en-US" altLang="zh-TW" dirty="0"/>
          </a:p>
          <a:p>
            <a:r>
              <a:rPr lang="zh-TW" altLang="en-US" dirty="0"/>
              <a:t>又被上訴人雖辯稱：「依被上訴人線上商店之交易模式，如被上訴人收到顧客之訂單時，網頁系統會自動回覆一封「訂單已收到」之郵件給顧客，且該自動郵件明確載明「本郵件僅表示</a:t>
            </a:r>
            <a:r>
              <a:rPr lang="en-US" altLang="zh-TW" dirty="0"/>
              <a:t>Dell</a:t>
            </a:r>
            <a:r>
              <a:rPr lang="zh-TW" altLang="en-US" dirty="0"/>
              <a:t>已收到您的訂單，但並不表示</a:t>
            </a:r>
            <a:r>
              <a:rPr lang="en-US" altLang="zh-TW" dirty="0"/>
              <a:t>Dell</a:t>
            </a:r>
            <a:r>
              <a:rPr lang="zh-TW" altLang="en-US" dirty="0"/>
              <a:t>已接受您的訂單。</a:t>
            </a:r>
            <a:r>
              <a:rPr lang="en-US" altLang="zh-TW" dirty="0"/>
              <a:t>…Dell</a:t>
            </a:r>
            <a:r>
              <a:rPr lang="zh-TW" altLang="en-US" dirty="0"/>
              <a:t>會在下一個工作日與您聯絡，以確認訂單的詳細資料，包括最後的總購買金額，以及您的</a:t>
            </a:r>
            <a:r>
              <a:rPr lang="en-US" altLang="zh-TW" dirty="0"/>
              <a:t>Dell</a:t>
            </a:r>
            <a:r>
              <a:rPr lang="zh-TW" altLang="en-US" dirty="0"/>
              <a:t>客戶編號和</a:t>
            </a:r>
            <a:r>
              <a:rPr lang="en-US" altLang="zh-TW" dirty="0"/>
              <a:t>Dell</a:t>
            </a:r>
            <a:r>
              <a:rPr lang="zh-TW" altLang="en-US" dirty="0"/>
              <a:t>訂單編號。」於此之前，被上訴人與顧客者間之契約均尚未合意成立。」云云，惟兩造之買賣契約既在上訴人（買受人）網路點選下單時成立，則被上訴人上揭回覆內容僅係在契約成立日</a:t>
            </a:r>
            <a:r>
              <a:rPr lang="en-US" altLang="zh-TW" dirty="0"/>
              <a:t>98</a:t>
            </a:r>
            <a:r>
              <a:rPr lang="zh-TW" altLang="en-US" dirty="0"/>
              <a:t>年</a:t>
            </a:r>
            <a:r>
              <a:rPr lang="en-US" altLang="zh-TW" dirty="0"/>
              <a:t>6</a:t>
            </a:r>
            <a:r>
              <a:rPr lang="zh-TW" altLang="en-US" dirty="0"/>
              <a:t>月</a:t>
            </a:r>
            <a:r>
              <a:rPr lang="en-US" altLang="zh-TW" dirty="0"/>
              <a:t>25</a:t>
            </a:r>
            <a:r>
              <a:rPr lang="zh-TW" altLang="en-US" dirty="0"/>
              <a:t>日之後</a:t>
            </a:r>
            <a:r>
              <a:rPr lang="en-US" altLang="zh-TW" dirty="0"/>
              <a:t>2</a:t>
            </a:r>
            <a:r>
              <a:rPr lang="zh-TW" altLang="en-US" dirty="0"/>
              <a:t>日即</a:t>
            </a:r>
            <a:r>
              <a:rPr lang="en-US" altLang="zh-TW" dirty="0"/>
              <a:t>98</a:t>
            </a:r>
            <a:r>
              <a:rPr lang="zh-TW" altLang="en-US" dirty="0"/>
              <a:t>年</a:t>
            </a:r>
            <a:r>
              <a:rPr lang="en-US" altLang="zh-TW" dirty="0"/>
              <a:t>6</a:t>
            </a:r>
            <a:r>
              <a:rPr lang="zh-TW" altLang="en-US" dirty="0"/>
              <a:t>月</a:t>
            </a:r>
            <a:r>
              <a:rPr lang="en-US" altLang="zh-TW" dirty="0"/>
              <a:t>27</a:t>
            </a:r>
            <a:r>
              <a:rPr lang="zh-TW" altLang="en-US" dirty="0"/>
              <a:t>日所自行發出之聲明，尚不得依此而援引民法第</a:t>
            </a:r>
            <a:r>
              <a:rPr lang="en-US" altLang="zh-TW" dirty="0"/>
              <a:t>154</a:t>
            </a:r>
            <a:r>
              <a:rPr lang="zh-TW" altLang="en-US" dirty="0"/>
              <a:t>條第</a:t>
            </a:r>
            <a:r>
              <a:rPr lang="en-US" altLang="zh-TW" dirty="0"/>
              <a:t>1</a:t>
            </a:r>
            <a:r>
              <a:rPr lang="zh-TW" altLang="en-US" dirty="0"/>
              <a:t>項之規定主張被上訴人已有預先聲明不受拘束之意而認契約尚未成立。</a:t>
            </a:r>
          </a:p>
          <a:p>
            <a:endParaRPr lang="zh-TW" altLang="en-US" dirty="0"/>
          </a:p>
        </p:txBody>
      </p:sp>
    </p:spTree>
    <p:extLst>
      <p:ext uri="{BB962C8B-B14F-4D97-AF65-F5344CB8AC3E}">
        <p14:creationId xmlns:p14="http://schemas.microsoft.com/office/powerpoint/2010/main" val="1607245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1D4F38-66E7-43A1-A3E2-46A3A7E40152}"/>
              </a:ext>
            </a:extLst>
          </p:cNvPr>
          <p:cNvSpPr>
            <a:spLocks noGrp="1"/>
          </p:cNvSpPr>
          <p:nvPr>
            <p:ph type="title"/>
          </p:nvPr>
        </p:nvSpPr>
        <p:spPr/>
        <p:txBody>
          <a:bodyPr/>
          <a:lstStyle/>
          <a:p>
            <a:r>
              <a:rPr lang="zh-TW" altLang="en-US" dirty="0"/>
              <a:t>案例一：</a:t>
            </a:r>
            <a:r>
              <a:rPr lang="en-US" altLang="zh-TW" dirty="0">
                <a:latin typeface="+mj-ea"/>
              </a:rPr>
              <a:t>dell</a:t>
            </a:r>
            <a:r>
              <a:rPr lang="zh-TW" altLang="en-US" dirty="0">
                <a:latin typeface="+mj-ea"/>
              </a:rPr>
              <a:t>標錯價</a:t>
            </a:r>
            <a:r>
              <a:rPr lang="en-US" altLang="zh-TW" dirty="0">
                <a:latin typeface="+mj-ea"/>
              </a:rPr>
              <a:t>(</a:t>
            </a:r>
            <a:r>
              <a:rPr lang="zh-TW" altLang="en-US" dirty="0">
                <a:latin typeface="+mj-ea"/>
              </a:rPr>
              <a:t>二審</a:t>
            </a:r>
            <a:r>
              <a:rPr lang="en-US" altLang="zh-TW" dirty="0">
                <a:latin typeface="+mj-ea"/>
              </a:rPr>
              <a:t>)</a:t>
            </a:r>
            <a:endParaRPr lang="zh-TW" altLang="en-US" dirty="0"/>
          </a:p>
        </p:txBody>
      </p:sp>
      <p:sp>
        <p:nvSpPr>
          <p:cNvPr id="3" name="內容版面配置區 2">
            <a:extLst>
              <a:ext uri="{FF2B5EF4-FFF2-40B4-BE49-F238E27FC236}">
                <a16:creationId xmlns:a16="http://schemas.microsoft.com/office/drawing/2014/main" id="{174ADF78-8BE2-45A7-B8CE-E49F7AC48BE1}"/>
              </a:ext>
            </a:extLst>
          </p:cNvPr>
          <p:cNvSpPr>
            <a:spLocks noGrp="1"/>
          </p:cNvSpPr>
          <p:nvPr>
            <p:ph idx="1"/>
          </p:nvPr>
        </p:nvSpPr>
        <p:spPr>
          <a:xfrm>
            <a:off x="1109438" y="1513841"/>
            <a:ext cx="10178322" cy="5344159"/>
          </a:xfrm>
        </p:spPr>
        <p:txBody>
          <a:bodyPr>
            <a:normAutofit lnSpcReduction="10000"/>
          </a:bodyPr>
          <a:lstStyle/>
          <a:p>
            <a:r>
              <a:rPr lang="zh-TW" altLang="en-US" dirty="0"/>
              <a:t>二、縱使被上訴人就系爭商品標價錯誤，亦不得撤銷其錯誤之意思表示</a:t>
            </a:r>
            <a:r>
              <a:rPr lang="en-US" altLang="zh-TW" dirty="0"/>
              <a:t>:</a:t>
            </a:r>
          </a:p>
          <a:p>
            <a:r>
              <a:rPr lang="zh-TW" altLang="en-US" dirty="0"/>
              <a:t>按「意思表示之內容有錯誤，或表意人若知其事情即不為意思表示者，表意人得將其意思表示撤銷之。但以其錯誤或不知事情，非由表意人自己之過失者為限」民法</a:t>
            </a:r>
            <a:r>
              <a:rPr lang="en-US" altLang="zh-TW" dirty="0"/>
              <a:t>88</a:t>
            </a:r>
            <a:r>
              <a:rPr lang="zh-TW" altLang="en-US" dirty="0"/>
              <a:t>條第</a:t>
            </a:r>
            <a:r>
              <a:rPr lang="en-US" altLang="zh-TW" dirty="0"/>
              <a:t>1</a:t>
            </a:r>
            <a:r>
              <a:rPr lang="zh-TW" altLang="en-US" dirty="0"/>
              <a:t>項定有明文。</a:t>
            </a:r>
            <a:endParaRPr lang="en-US" altLang="zh-TW" dirty="0"/>
          </a:p>
          <a:p>
            <a:r>
              <a:rPr lang="en-US" altLang="zh-TW" dirty="0"/>
              <a:t>…</a:t>
            </a:r>
            <a:r>
              <a:rPr lang="zh-TW" altLang="en-US" dirty="0"/>
              <a:t>被上訴人就系爭商品標價自承係因其自己（或使用人）之錯誤所致，不論前開規定過失之認定係採「抽象輕過失」或「具體輕過失」，被上訴人至少欠缺與處理自己事務一般的注意義務，顯然有過失，依前開規定，被上訴人自不得撤銷其錯誤之意思表示。</a:t>
            </a:r>
            <a:endParaRPr lang="en-US" altLang="zh-TW" dirty="0"/>
          </a:p>
          <a:p>
            <a:r>
              <a:rPr lang="zh-TW" altLang="en-US" dirty="0"/>
              <a:t>三、系爭商品之買賣契約已經成立，上訴人請求被上訴人履行契約交付系爭商品，尚難認有何權利濫用或違反誠信原則</a:t>
            </a:r>
            <a:endParaRPr lang="en-US" altLang="zh-TW" dirty="0"/>
          </a:p>
          <a:p>
            <a:r>
              <a:rPr lang="zh-TW" altLang="en-US" dirty="0"/>
              <a:t>按「權利之行使，不得違反公共利益，或以損害他人為主要目的。行使權利，履行義務，應依誠實及信用方法」，民法第</a:t>
            </a:r>
            <a:r>
              <a:rPr lang="en-US" altLang="zh-TW" dirty="0"/>
              <a:t>148</a:t>
            </a:r>
            <a:r>
              <a:rPr lang="zh-TW" altLang="en-US" dirty="0"/>
              <a:t>條定有明文。該條所稱「權利之行使」」查權利之行使，是否以損害他人為主要目的，應就權利人因權利行使所能取得之利益，與他人及國家社會因其權利行使所受之損失，比較衡量以定之。倘其權利之行使，自己所得利益極少而他人及國家社會所受之損失甚大者，非不得視為以損害他人為主要目的，此乃權利社會化之基本內涵所必然之解釋（參照最高法院</a:t>
            </a:r>
            <a:r>
              <a:rPr lang="en-US" altLang="zh-TW" dirty="0"/>
              <a:t>71</a:t>
            </a:r>
            <a:r>
              <a:rPr lang="zh-TW" altLang="en-US" dirty="0"/>
              <a:t>年台上字第</a:t>
            </a:r>
            <a:r>
              <a:rPr lang="en-US" altLang="zh-TW" dirty="0"/>
              <a:t>737</a:t>
            </a:r>
            <a:r>
              <a:rPr lang="zh-TW" altLang="en-US" dirty="0"/>
              <a:t>號判例）。</a:t>
            </a:r>
          </a:p>
          <a:p>
            <a:endParaRPr lang="zh-TW" altLang="en-US" dirty="0"/>
          </a:p>
        </p:txBody>
      </p:sp>
    </p:spTree>
    <p:extLst>
      <p:ext uri="{BB962C8B-B14F-4D97-AF65-F5344CB8AC3E}">
        <p14:creationId xmlns:p14="http://schemas.microsoft.com/office/powerpoint/2010/main" val="777996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45ACAA-3F37-40DE-8134-51D4FEFE2C5D}"/>
              </a:ext>
            </a:extLst>
          </p:cNvPr>
          <p:cNvSpPr>
            <a:spLocks noGrp="1"/>
          </p:cNvSpPr>
          <p:nvPr>
            <p:ph type="title"/>
          </p:nvPr>
        </p:nvSpPr>
        <p:spPr>
          <a:xfrm>
            <a:off x="1251678" y="382385"/>
            <a:ext cx="10178322" cy="1090815"/>
          </a:xfrm>
        </p:spPr>
        <p:txBody>
          <a:bodyPr/>
          <a:lstStyle/>
          <a:p>
            <a:r>
              <a:rPr lang="zh-TW" altLang="en-US" dirty="0"/>
              <a:t>案例一：</a:t>
            </a:r>
            <a:r>
              <a:rPr lang="en-US" altLang="zh-TW" dirty="0">
                <a:latin typeface="+mj-ea"/>
              </a:rPr>
              <a:t>dell</a:t>
            </a:r>
            <a:r>
              <a:rPr lang="zh-TW" altLang="en-US" dirty="0">
                <a:latin typeface="+mj-ea"/>
              </a:rPr>
              <a:t>標錯價</a:t>
            </a:r>
            <a:r>
              <a:rPr lang="en-US" altLang="zh-TW" dirty="0">
                <a:latin typeface="+mj-ea"/>
              </a:rPr>
              <a:t>(</a:t>
            </a:r>
            <a:r>
              <a:rPr lang="zh-TW" altLang="en-US" dirty="0">
                <a:latin typeface="+mj-ea"/>
              </a:rPr>
              <a:t>二審</a:t>
            </a:r>
            <a:r>
              <a:rPr lang="en-US" altLang="zh-TW" dirty="0">
                <a:latin typeface="+mj-ea"/>
              </a:rPr>
              <a:t>)</a:t>
            </a:r>
            <a:endParaRPr lang="zh-TW" altLang="en-US" dirty="0"/>
          </a:p>
        </p:txBody>
      </p:sp>
      <p:sp>
        <p:nvSpPr>
          <p:cNvPr id="3" name="內容版面配置區 2">
            <a:extLst>
              <a:ext uri="{FF2B5EF4-FFF2-40B4-BE49-F238E27FC236}">
                <a16:creationId xmlns:a16="http://schemas.microsoft.com/office/drawing/2014/main" id="{570ED94C-FA6F-4553-A91A-548FA81BC474}"/>
              </a:ext>
            </a:extLst>
          </p:cNvPr>
          <p:cNvSpPr>
            <a:spLocks noGrp="1"/>
          </p:cNvSpPr>
          <p:nvPr>
            <p:ph idx="1"/>
          </p:nvPr>
        </p:nvSpPr>
        <p:spPr>
          <a:xfrm>
            <a:off x="1251678" y="1473200"/>
            <a:ext cx="10178322" cy="4978399"/>
          </a:xfrm>
        </p:spPr>
        <p:txBody>
          <a:bodyPr>
            <a:normAutofit/>
          </a:bodyPr>
          <a:lstStyle/>
          <a:p>
            <a:r>
              <a:rPr lang="zh-TW" altLang="en-US" dirty="0"/>
              <a:t>上訴人購買之系爭商品僅為二台螢幕，即原價</a:t>
            </a:r>
            <a:r>
              <a:rPr lang="en-US" altLang="zh-TW" dirty="0"/>
              <a:t>8,700</a:t>
            </a:r>
            <a:r>
              <a:rPr lang="zh-TW" altLang="en-US" dirty="0"/>
              <a:t>元之</a:t>
            </a:r>
            <a:r>
              <a:rPr lang="en-US" altLang="zh-TW" dirty="0"/>
              <a:t>DellUltrasharp2009WFP</a:t>
            </a:r>
            <a:r>
              <a:rPr lang="zh-TW" altLang="en-US" dirty="0"/>
              <a:t>之</a:t>
            </a:r>
            <a:r>
              <a:rPr lang="en-US" altLang="zh-TW" dirty="0"/>
              <a:t>20</a:t>
            </a:r>
            <a:r>
              <a:rPr lang="zh-TW" altLang="en-US" dirty="0"/>
              <a:t>吋寬螢幕液晶顯示器，線上折扣</a:t>
            </a:r>
            <a:r>
              <a:rPr lang="en-US" altLang="zh-TW" dirty="0"/>
              <a:t>7,000</a:t>
            </a:r>
            <a:r>
              <a:rPr lang="zh-TW" altLang="en-US" dirty="0"/>
              <a:t>元，「線上折後價」</a:t>
            </a:r>
            <a:r>
              <a:rPr lang="en-US" altLang="zh-TW" dirty="0"/>
              <a:t>1,700</a:t>
            </a:r>
            <a:r>
              <a:rPr lang="zh-TW" altLang="en-US" dirty="0"/>
              <a:t>元；及原價</a:t>
            </a:r>
            <a:r>
              <a:rPr lang="en-US" altLang="zh-TW" dirty="0"/>
              <a:t>7,999</a:t>
            </a:r>
            <a:r>
              <a:rPr lang="zh-TW" altLang="en-US" dirty="0"/>
              <a:t>元之</a:t>
            </a:r>
            <a:r>
              <a:rPr lang="en-US" altLang="zh-TW" dirty="0"/>
              <a:t>DellE2009W</a:t>
            </a:r>
            <a:r>
              <a:rPr lang="zh-TW" altLang="en-US" dirty="0"/>
              <a:t>之</a:t>
            </a:r>
            <a:r>
              <a:rPr lang="en-US" altLang="zh-TW" dirty="0"/>
              <a:t>20</a:t>
            </a:r>
            <a:r>
              <a:rPr lang="zh-TW" altLang="en-US" dirty="0"/>
              <a:t>吋寬螢幕平面顯示器，線上折扣</a:t>
            </a:r>
            <a:r>
              <a:rPr lang="en-US" altLang="zh-TW" dirty="0"/>
              <a:t>7,000</a:t>
            </a:r>
            <a:r>
              <a:rPr lang="zh-TW" altLang="en-US" dirty="0"/>
              <a:t>元，「線上折後價」</a:t>
            </a:r>
            <a:r>
              <a:rPr lang="en-US" altLang="zh-TW" dirty="0"/>
              <a:t>999</a:t>
            </a:r>
            <a:r>
              <a:rPr lang="zh-TW" altLang="en-US" dirty="0"/>
              <a:t>元，對上訴人而言，履行系爭契約得到之折扣優惠共計</a:t>
            </a:r>
            <a:r>
              <a:rPr lang="en-US" altLang="zh-TW" dirty="0"/>
              <a:t>14,000</a:t>
            </a:r>
            <a:r>
              <a:rPr lang="zh-TW" altLang="en-US" dirty="0"/>
              <a:t>元，而被上訴人履行系爭商品之買賣契約亦僅須交付上開顯示器二台，其所失利益至多亦僅折扣之金額共計</a:t>
            </a:r>
            <a:r>
              <a:rPr lang="en-US" altLang="zh-TW" dirty="0"/>
              <a:t>14,000</a:t>
            </a:r>
            <a:r>
              <a:rPr lang="zh-TW" altLang="en-US" dirty="0"/>
              <a:t>元（尚未扣除依原價賣出時，被上訴人因該交易可獲得之利潤），是被上訴人辯稱如認本件買賣契約成立，被上訴人之損失將達數億元以上，顯有誤會，故上訴人請求被上訴人履行系爭買賣契約，尚難認係以損害被上訴人為主要目的，上訴人並無權利濫用或違反誠信原則之情事。至被上訴人因其網站商品標價錯誤如就訂購者之訂單全部履約是否將使被上訴人遭受數億元以上之損失，此與本件買賣契約之成立無涉，仍應視個別購買者之訂單具體情形而論，且被上訴人並非一定選擇依購買者之訂單履行，況被上訴人亦可透過保險或對錯誤標價應負責之人請求負責，以被上訴人為國際知名企業而論，不應為免除其契約上責任即認購買者有權利濫用或違反誠信原則之情事。</a:t>
            </a:r>
          </a:p>
        </p:txBody>
      </p:sp>
    </p:spTree>
    <p:extLst>
      <p:ext uri="{BB962C8B-B14F-4D97-AF65-F5344CB8AC3E}">
        <p14:creationId xmlns:p14="http://schemas.microsoft.com/office/powerpoint/2010/main" val="26127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5343D6-634A-441C-8EC2-C2DCECADEA32}"/>
              </a:ext>
            </a:extLst>
          </p:cNvPr>
          <p:cNvSpPr>
            <a:spLocks noGrp="1"/>
          </p:cNvSpPr>
          <p:nvPr>
            <p:ph type="title"/>
          </p:nvPr>
        </p:nvSpPr>
        <p:spPr/>
        <p:txBody>
          <a:bodyPr/>
          <a:lstStyle/>
          <a:p>
            <a:r>
              <a:rPr lang="zh-TW" altLang="en-US" dirty="0"/>
              <a:t>案例一：</a:t>
            </a:r>
            <a:r>
              <a:rPr lang="en-US" altLang="zh-TW" dirty="0">
                <a:latin typeface="+mj-ea"/>
              </a:rPr>
              <a:t>dell</a:t>
            </a:r>
            <a:r>
              <a:rPr lang="zh-TW" altLang="en-US" dirty="0">
                <a:latin typeface="+mj-ea"/>
              </a:rPr>
              <a:t>標錯價</a:t>
            </a:r>
            <a:r>
              <a:rPr lang="en-US" altLang="zh-TW" dirty="0">
                <a:latin typeface="+mj-ea"/>
              </a:rPr>
              <a:t>(</a:t>
            </a:r>
            <a:r>
              <a:rPr lang="zh-TW" altLang="en-US" dirty="0">
                <a:latin typeface="+mj-ea"/>
              </a:rPr>
              <a:t>二審</a:t>
            </a:r>
            <a:r>
              <a:rPr lang="en-US" altLang="zh-TW" dirty="0">
                <a:latin typeface="+mj-ea"/>
              </a:rPr>
              <a:t>)</a:t>
            </a:r>
            <a:endParaRPr lang="zh-TW" altLang="en-US" dirty="0"/>
          </a:p>
        </p:txBody>
      </p:sp>
      <p:sp>
        <p:nvSpPr>
          <p:cNvPr id="3" name="內容版面配置區 2">
            <a:extLst>
              <a:ext uri="{FF2B5EF4-FFF2-40B4-BE49-F238E27FC236}">
                <a16:creationId xmlns:a16="http://schemas.microsoft.com/office/drawing/2014/main" id="{FE06E07D-A7CC-4C2A-80B8-A8C00E4FA88B}"/>
              </a:ext>
            </a:extLst>
          </p:cNvPr>
          <p:cNvSpPr>
            <a:spLocks noGrp="1"/>
          </p:cNvSpPr>
          <p:nvPr>
            <p:ph idx="1"/>
          </p:nvPr>
        </p:nvSpPr>
        <p:spPr>
          <a:xfrm>
            <a:off x="1251678" y="2001520"/>
            <a:ext cx="10178322" cy="4439919"/>
          </a:xfrm>
        </p:spPr>
        <p:txBody>
          <a:bodyPr>
            <a:normAutofit lnSpcReduction="10000"/>
          </a:bodyPr>
          <a:lstStyle/>
          <a:p>
            <a:r>
              <a:rPr lang="zh-TW" altLang="en-US" dirty="0"/>
              <a:t>這兩個判決的最主要的爭議問題，就是對於網頁上展示的商品，究竟是要約還是要約引誘。在本案，上訴審是認為</a:t>
            </a:r>
            <a:r>
              <a:rPr lang="en-US" altLang="zh-TW" dirty="0">
                <a:solidFill>
                  <a:srgbClr val="FF0000"/>
                </a:solidFill>
              </a:rPr>
              <a:t>”</a:t>
            </a:r>
            <a:r>
              <a:rPr lang="zh-TW" altLang="en-US" b="1" dirty="0">
                <a:solidFill>
                  <a:srgbClr val="FF0000"/>
                </a:solidFill>
              </a:rPr>
              <a:t>各項商品（含系爭商品）附加照片，標明型號中英文名稱、原價、線上折扣、線上折後價等標示明確，各項商品已達明確之程度，且其標示之售價亦已臻確定</a:t>
            </a:r>
            <a:r>
              <a:rPr lang="en-US" altLang="zh-TW" dirty="0">
                <a:solidFill>
                  <a:srgbClr val="FF0000"/>
                </a:solidFill>
              </a:rPr>
              <a:t>”</a:t>
            </a:r>
            <a:r>
              <a:rPr lang="zh-TW" altLang="en-US" dirty="0">
                <a:solidFill>
                  <a:srgbClr val="FF0000"/>
                </a:solidFill>
              </a:rPr>
              <a:t>在這種明確程度下，該陳列應屬要約</a:t>
            </a:r>
            <a:r>
              <a:rPr lang="zh-TW" altLang="en-US" dirty="0"/>
              <a:t>。</a:t>
            </a:r>
            <a:endParaRPr lang="en-US" altLang="zh-TW" dirty="0"/>
          </a:p>
          <a:p>
            <a:endParaRPr lang="en-US" altLang="zh-TW" dirty="0"/>
          </a:p>
          <a:p>
            <a:r>
              <a:rPr lang="en-US" altLang="zh-TW" dirty="0"/>
              <a:t>(</a:t>
            </a:r>
            <a:r>
              <a:rPr lang="zh-TW" altLang="en-US" dirty="0"/>
              <a:t>可以回想之前的課程，讓消費者可以無條件退費的原因，不就是因為線上標示在怎麼清楚，就是不能取代實體嗎</a:t>
            </a:r>
            <a:r>
              <a:rPr lang="en-US" altLang="zh-TW" dirty="0"/>
              <a:t>?)</a:t>
            </a:r>
          </a:p>
          <a:p>
            <a:r>
              <a:rPr lang="zh-TW" altLang="en-US" dirty="0"/>
              <a:t>以</a:t>
            </a:r>
            <a:r>
              <a:rPr lang="en-US" altLang="zh-TW" dirty="0"/>
              <a:t>Dell</a:t>
            </a:r>
            <a:r>
              <a:rPr lang="zh-TW" altLang="en-US" dirty="0"/>
              <a:t>案來說，本件消費者最終獲勝的不算少，至少有三個法院最後判消費者贏，但也很多法院判</a:t>
            </a:r>
            <a:r>
              <a:rPr lang="en-US" altLang="zh-TW" dirty="0"/>
              <a:t>Dell</a:t>
            </a:r>
            <a:r>
              <a:rPr lang="zh-TW" altLang="en-US" dirty="0"/>
              <a:t>贏</a:t>
            </a:r>
            <a:r>
              <a:rPr lang="en-US" altLang="zh-TW" dirty="0"/>
              <a:t>(</a:t>
            </a:r>
            <a:r>
              <a:rPr lang="zh-TW" altLang="en-US" dirty="0"/>
              <a:t>採取前面第一個判決的見解</a:t>
            </a:r>
            <a:r>
              <a:rPr lang="en-US" altLang="zh-TW" dirty="0"/>
              <a:t>)</a:t>
            </a:r>
            <a:r>
              <a:rPr lang="zh-TW" altLang="en-US" dirty="0"/>
              <a:t>，然後也很多可能因為和解或者不上訴就沒有第二審的見解。</a:t>
            </a:r>
            <a:endParaRPr lang="en-US" altLang="zh-TW" dirty="0"/>
          </a:p>
          <a:p>
            <a:endParaRPr lang="en-US" altLang="zh-TW" dirty="0"/>
          </a:p>
          <a:p>
            <a:r>
              <a:rPr lang="zh-TW" altLang="en-US" dirty="0"/>
              <a:t>但觀現在之判決，大多數</a:t>
            </a:r>
            <a:r>
              <a:rPr lang="zh-TW" altLang="en-US" b="1" dirty="0">
                <a:solidFill>
                  <a:srgbClr val="FF0000"/>
                </a:solidFill>
              </a:rPr>
              <a:t>法院似乎仍認為這種網路陳列是屬於要約引誘</a:t>
            </a:r>
            <a:r>
              <a:rPr lang="zh-TW" altLang="en-US" dirty="0"/>
              <a:t>。</a:t>
            </a:r>
          </a:p>
          <a:p>
            <a:endParaRPr lang="zh-TW" altLang="en-US" dirty="0"/>
          </a:p>
        </p:txBody>
      </p:sp>
    </p:spTree>
    <p:extLst>
      <p:ext uri="{BB962C8B-B14F-4D97-AF65-F5344CB8AC3E}">
        <p14:creationId xmlns:p14="http://schemas.microsoft.com/office/powerpoint/2010/main" val="2555074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947371-6E66-45FE-BDCF-41CACF6D1843}"/>
              </a:ext>
            </a:extLst>
          </p:cNvPr>
          <p:cNvSpPr>
            <a:spLocks noGrp="1"/>
          </p:cNvSpPr>
          <p:nvPr>
            <p:ph type="title"/>
          </p:nvPr>
        </p:nvSpPr>
        <p:spPr/>
        <p:txBody>
          <a:bodyPr/>
          <a:lstStyle/>
          <a:p>
            <a:r>
              <a:rPr lang="zh-TW" altLang="en-US" dirty="0"/>
              <a:t>案例一：</a:t>
            </a:r>
            <a:r>
              <a:rPr lang="en-US" altLang="zh-TW" dirty="0">
                <a:latin typeface="+mj-ea"/>
              </a:rPr>
              <a:t>dell</a:t>
            </a:r>
            <a:r>
              <a:rPr lang="zh-TW" altLang="en-US" dirty="0">
                <a:latin typeface="+mj-ea"/>
              </a:rPr>
              <a:t>標錯價後續效應</a:t>
            </a:r>
            <a:endParaRPr lang="zh-TW" altLang="en-US" dirty="0"/>
          </a:p>
        </p:txBody>
      </p:sp>
      <p:sp>
        <p:nvSpPr>
          <p:cNvPr id="3" name="內容版面配置區 2">
            <a:extLst>
              <a:ext uri="{FF2B5EF4-FFF2-40B4-BE49-F238E27FC236}">
                <a16:creationId xmlns:a16="http://schemas.microsoft.com/office/drawing/2014/main" id="{10CD8672-B234-4417-ACB7-BEB5F2B8D51D}"/>
              </a:ext>
            </a:extLst>
          </p:cNvPr>
          <p:cNvSpPr>
            <a:spLocks noGrp="1"/>
          </p:cNvSpPr>
          <p:nvPr>
            <p:ph idx="1"/>
          </p:nvPr>
        </p:nvSpPr>
        <p:spPr>
          <a:xfrm>
            <a:off x="1251678" y="1778001"/>
            <a:ext cx="10178322" cy="3593591"/>
          </a:xfrm>
        </p:spPr>
        <p:txBody>
          <a:bodyPr/>
          <a:lstStyle/>
          <a:p>
            <a:r>
              <a:rPr lang="zh-TW" altLang="en-US" dirty="0"/>
              <a:t>後來，政府制定了一個</a:t>
            </a:r>
            <a:r>
              <a:rPr lang="en-US" altLang="zh-TW" dirty="0"/>
              <a:t>”</a:t>
            </a:r>
            <a:r>
              <a:rPr lang="zh-TW" altLang="en-US" dirty="0"/>
              <a:t>零售業等網路交易定型化契約應記載及不得記載事項</a:t>
            </a:r>
            <a:r>
              <a:rPr lang="en-US" altLang="zh-TW" dirty="0"/>
              <a:t>”</a:t>
            </a:r>
          </a:p>
          <a:p>
            <a:endParaRPr lang="en-US" altLang="zh-TW" dirty="0"/>
          </a:p>
          <a:p>
            <a:r>
              <a:rPr lang="zh-TW" altLang="en-US" dirty="0"/>
              <a:t>在</a:t>
            </a:r>
            <a:r>
              <a:rPr lang="en-US" altLang="zh-TW" dirty="0"/>
              <a:t>”</a:t>
            </a:r>
            <a:r>
              <a:rPr lang="zh-TW" altLang="en-US" dirty="0"/>
              <a:t>零售業等網路交易定型化契約應記載事項</a:t>
            </a:r>
            <a:r>
              <a:rPr lang="en-US" altLang="zh-TW" dirty="0"/>
              <a:t>”</a:t>
            </a:r>
            <a:r>
              <a:rPr lang="zh-TW" altLang="en-US" dirty="0"/>
              <a:t>裡面，第五點</a:t>
            </a:r>
            <a:r>
              <a:rPr lang="en-US" altLang="zh-TW" dirty="0"/>
              <a:t>”</a:t>
            </a:r>
            <a:r>
              <a:rPr lang="zh-TW" altLang="en-US" dirty="0"/>
              <a:t>確認機制中</a:t>
            </a:r>
            <a:r>
              <a:rPr lang="en-US" altLang="zh-TW" dirty="0"/>
              <a:t>”</a:t>
            </a:r>
            <a:r>
              <a:rPr lang="zh-TW" altLang="en-US" dirty="0"/>
              <a:t>規定了</a:t>
            </a:r>
            <a:endParaRPr lang="en-US" altLang="zh-TW" dirty="0"/>
          </a:p>
          <a:p>
            <a:endParaRPr lang="en-US" altLang="zh-TW" dirty="0"/>
          </a:p>
          <a:p>
            <a:r>
              <a:rPr lang="zh-TW" altLang="en-US" dirty="0"/>
              <a:t>五、確認機制</a:t>
            </a:r>
            <a:endParaRPr lang="en-US" altLang="zh-TW" dirty="0"/>
          </a:p>
          <a:p>
            <a:r>
              <a:rPr lang="zh-TW" altLang="en-US" dirty="0"/>
              <a:t>消費者依據企業經營者提供之確認商品數量及價格機制進行下單。</a:t>
            </a:r>
            <a:endParaRPr lang="en-US" altLang="zh-TW" dirty="0"/>
          </a:p>
          <a:p>
            <a:r>
              <a:rPr lang="zh-TW" altLang="en-US" dirty="0"/>
              <a:t>企業經營者對下單內容，</a:t>
            </a:r>
            <a:r>
              <a:rPr lang="zh-TW" altLang="en-US" sz="2800" b="1" dirty="0">
                <a:solidFill>
                  <a:srgbClr val="FF0000"/>
                </a:solidFill>
              </a:rPr>
              <a:t>除於下單後二工作日內附正當理由為拒絕外</a:t>
            </a:r>
            <a:r>
              <a:rPr lang="zh-TW" altLang="en-US" dirty="0"/>
              <a:t>，為接受下單。但消費者已付款者，視為契約成立。</a:t>
            </a:r>
          </a:p>
        </p:txBody>
      </p:sp>
      <p:sp>
        <p:nvSpPr>
          <p:cNvPr id="4" name="文字方塊 3">
            <a:extLst>
              <a:ext uri="{FF2B5EF4-FFF2-40B4-BE49-F238E27FC236}">
                <a16:creationId xmlns:a16="http://schemas.microsoft.com/office/drawing/2014/main" id="{D91A6D49-D645-4C4E-899C-EB4D7DCDAC6E}"/>
              </a:ext>
            </a:extLst>
          </p:cNvPr>
          <p:cNvSpPr txBox="1"/>
          <p:nvPr/>
        </p:nvSpPr>
        <p:spPr>
          <a:xfrm>
            <a:off x="7402409" y="5085572"/>
            <a:ext cx="2850342"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TW" altLang="en-US" sz="2400" dirty="0">
                <a:solidFill>
                  <a:srgbClr val="7030A0"/>
                </a:solidFill>
              </a:rPr>
              <a:t>員工的標錯價，可能會被法院認為是屬於正當理由</a:t>
            </a:r>
            <a:r>
              <a:rPr lang="zh-TW" altLang="en-US" dirty="0"/>
              <a:t>。</a:t>
            </a:r>
          </a:p>
        </p:txBody>
      </p:sp>
    </p:spTree>
    <p:extLst>
      <p:ext uri="{BB962C8B-B14F-4D97-AF65-F5344CB8AC3E}">
        <p14:creationId xmlns:p14="http://schemas.microsoft.com/office/powerpoint/2010/main" val="2386984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897792-C59E-4E4C-8C61-D33AD8BF9D75}"/>
              </a:ext>
            </a:extLst>
          </p:cNvPr>
          <p:cNvSpPr>
            <a:spLocks noGrp="1"/>
          </p:cNvSpPr>
          <p:nvPr>
            <p:ph type="title"/>
          </p:nvPr>
        </p:nvSpPr>
        <p:spPr>
          <a:xfrm>
            <a:off x="1251678" y="382385"/>
            <a:ext cx="10178322" cy="1070495"/>
          </a:xfrm>
        </p:spPr>
        <p:txBody>
          <a:bodyPr/>
          <a:lstStyle/>
          <a:p>
            <a:r>
              <a:rPr lang="zh-TW" altLang="en-US" dirty="0"/>
              <a:t>案例一：</a:t>
            </a:r>
            <a:r>
              <a:rPr lang="en-US" altLang="zh-TW" dirty="0">
                <a:latin typeface="+mj-ea"/>
              </a:rPr>
              <a:t>dell</a:t>
            </a:r>
            <a:r>
              <a:rPr lang="zh-TW" altLang="en-US" dirty="0">
                <a:latin typeface="+mj-ea"/>
              </a:rPr>
              <a:t>標錯價後續效應</a:t>
            </a:r>
            <a:endParaRPr lang="zh-TW" altLang="en-US" dirty="0"/>
          </a:p>
        </p:txBody>
      </p:sp>
      <p:sp>
        <p:nvSpPr>
          <p:cNvPr id="3" name="內容版面配置區 2">
            <a:extLst>
              <a:ext uri="{FF2B5EF4-FFF2-40B4-BE49-F238E27FC236}">
                <a16:creationId xmlns:a16="http://schemas.microsoft.com/office/drawing/2014/main" id="{C9C37C2D-98A6-4372-835C-D3E246D7353C}"/>
              </a:ext>
            </a:extLst>
          </p:cNvPr>
          <p:cNvSpPr>
            <a:spLocks noGrp="1"/>
          </p:cNvSpPr>
          <p:nvPr>
            <p:ph idx="1"/>
          </p:nvPr>
        </p:nvSpPr>
        <p:spPr>
          <a:xfrm>
            <a:off x="1119598" y="1574800"/>
            <a:ext cx="10178322" cy="5151119"/>
          </a:xfrm>
        </p:spPr>
        <p:txBody>
          <a:bodyPr>
            <a:normAutofit/>
          </a:bodyPr>
          <a:lstStyle/>
          <a:p>
            <a:r>
              <a:rPr lang="zh-TW" altLang="en-US" dirty="0"/>
              <a:t>但該條文卻在</a:t>
            </a:r>
            <a:r>
              <a:rPr lang="en-US" altLang="zh-TW" dirty="0"/>
              <a:t>2016</a:t>
            </a:r>
            <a:r>
              <a:rPr lang="zh-TW" altLang="en-US" dirty="0"/>
              <a:t>年修正了，主要的原因是因為該條後段</a:t>
            </a:r>
            <a:r>
              <a:rPr lang="en-US" altLang="zh-TW" dirty="0">
                <a:sym typeface="Wingdings" panose="05000000000000000000" pitchFamily="2" charset="2"/>
              </a:rPr>
              <a:t>”</a:t>
            </a:r>
            <a:r>
              <a:rPr lang="zh-TW" altLang="en-US" dirty="0"/>
              <a:t>消費者已付款者，視為契約成立</a:t>
            </a:r>
            <a:r>
              <a:rPr lang="en-US" altLang="zh-TW" dirty="0"/>
              <a:t>”</a:t>
            </a:r>
          </a:p>
          <a:p>
            <a:r>
              <a:rPr lang="zh-TW" altLang="en-US" dirty="0"/>
              <a:t>各位在使用信用卡於網路上買東西時，其實你刷卡後，並沒有真正的付款，真正的付款時點，是商家去請款的時點</a:t>
            </a:r>
            <a:r>
              <a:rPr lang="en-US" altLang="zh-TW" dirty="0"/>
              <a:t>~~</a:t>
            </a:r>
            <a:r>
              <a:rPr lang="zh-TW" altLang="en-US" dirty="0"/>
              <a:t>也就是到底何謂</a:t>
            </a:r>
            <a:r>
              <a:rPr lang="en-US" altLang="zh-TW" dirty="0"/>
              <a:t>”</a:t>
            </a:r>
            <a:r>
              <a:rPr lang="zh-TW" altLang="en-US" dirty="0"/>
              <a:t>消費者已付款</a:t>
            </a:r>
            <a:r>
              <a:rPr lang="en-US" altLang="zh-TW" dirty="0"/>
              <a:t>”</a:t>
            </a:r>
            <a:r>
              <a:rPr lang="zh-TW" altLang="en-US" dirty="0"/>
              <a:t>，在實務認定上產生了很多爭議。</a:t>
            </a:r>
            <a:endParaRPr lang="en-US" altLang="zh-TW" dirty="0"/>
          </a:p>
          <a:p>
            <a:r>
              <a:rPr lang="zh-TW" altLang="en-US" dirty="0"/>
              <a:t>修正後</a:t>
            </a:r>
            <a:r>
              <a:rPr lang="en-US" altLang="zh-TW" dirty="0">
                <a:sym typeface="Wingdings" panose="05000000000000000000" pitchFamily="2" charset="2"/>
              </a:rPr>
              <a:t></a:t>
            </a:r>
            <a:r>
              <a:rPr lang="zh-TW" altLang="en-US" dirty="0"/>
              <a:t>五、確認機制及契約履行</a:t>
            </a:r>
            <a:endParaRPr lang="en-US" altLang="zh-TW" dirty="0"/>
          </a:p>
          <a:p>
            <a:r>
              <a:rPr lang="zh-TW" altLang="en-US" dirty="0"/>
              <a:t>企業經營者應於消費者訂立契約前，提供商品之種類、數量、價格及其他重要事項之確認機制，並應於契約成立後，確實履行契約。</a:t>
            </a:r>
            <a:endParaRPr lang="en-US" altLang="zh-TW" dirty="0"/>
          </a:p>
          <a:p>
            <a:endParaRPr lang="en-US" altLang="zh-TW" dirty="0"/>
          </a:p>
          <a:p>
            <a:endParaRPr lang="zh-TW" altLang="en-US" dirty="0"/>
          </a:p>
        </p:txBody>
      </p:sp>
      <p:sp>
        <p:nvSpPr>
          <p:cNvPr id="4" name="文字方塊 3">
            <a:extLst>
              <a:ext uri="{FF2B5EF4-FFF2-40B4-BE49-F238E27FC236}">
                <a16:creationId xmlns:a16="http://schemas.microsoft.com/office/drawing/2014/main" id="{EB37932D-DCCC-43C5-8063-F16C24174460}"/>
              </a:ext>
            </a:extLst>
          </p:cNvPr>
          <p:cNvSpPr txBox="1"/>
          <p:nvPr/>
        </p:nvSpPr>
        <p:spPr>
          <a:xfrm>
            <a:off x="6823260" y="4461081"/>
            <a:ext cx="278199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TW" altLang="en-US" sz="2400" dirty="0">
                <a:solidFill>
                  <a:schemeClr val="tx2">
                    <a:lumMod val="90000"/>
                    <a:lumOff val="10000"/>
                  </a:schemeClr>
                </a:solidFill>
              </a:rPr>
              <a:t>從條文來看，現在就是沒有給賣家反悔的空間囉</a:t>
            </a:r>
            <a:r>
              <a:rPr lang="en-US" altLang="zh-TW" sz="2400" dirty="0">
                <a:solidFill>
                  <a:schemeClr val="tx2">
                    <a:lumMod val="90000"/>
                    <a:lumOff val="10000"/>
                  </a:schemeClr>
                </a:solidFill>
              </a:rPr>
              <a:t>~</a:t>
            </a:r>
            <a:endParaRPr lang="zh-TW" altLang="en-US" sz="2400" dirty="0">
              <a:solidFill>
                <a:schemeClr val="tx2">
                  <a:lumMod val="90000"/>
                  <a:lumOff val="10000"/>
                </a:schemeClr>
              </a:solidFill>
            </a:endParaRPr>
          </a:p>
        </p:txBody>
      </p:sp>
    </p:spTree>
    <p:extLst>
      <p:ext uri="{BB962C8B-B14F-4D97-AF65-F5344CB8AC3E}">
        <p14:creationId xmlns:p14="http://schemas.microsoft.com/office/powerpoint/2010/main" val="294907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766A7B0A-A69D-4845-A0F9-8E84BCC08C7F}"/>
              </a:ext>
            </a:extLst>
          </p:cNvPr>
          <p:cNvSpPr txBox="1"/>
          <p:nvPr/>
        </p:nvSpPr>
        <p:spPr>
          <a:xfrm>
            <a:off x="1290320" y="680720"/>
            <a:ext cx="10139680" cy="2123658"/>
          </a:xfrm>
          <a:prstGeom prst="rect">
            <a:avLst/>
          </a:prstGeom>
          <a:noFill/>
        </p:spPr>
        <p:txBody>
          <a:bodyPr wrap="square" rtlCol="0">
            <a:spAutoFit/>
          </a:bodyPr>
          <a:lstStyle/>
          <a:p>
            <a:r>
              <a:rPr lang="zh-TW" altLang="en-US" sz="3200" dirty="0"/>
              <a:t>有的人可能會想，趁標錯價的時候，若企業沒有設定個別買家的購物上限，我一個人買</a:t>
            </a:r>
            <a:r>
              <a:rPr lang="en-US" altLang="zh-TW" sz="3200" dirty="0"/>
              <a:t>100</a:t>
            </a:r>
            <a:r>
              <a:rPr lang="zh-TW" altLang="en-US" sz="3200" dirty="0"/>
              <a:t>台，再轉賣其不是發達了</a:t>
            </a:r>
            <a:r>
              <a:rPr lang="en-US" altLang="zh-TW" sz="3200" dirty="0"/>
              <a:t>?!!!!!!!</a:t>
            </a:r>
          </a:p>
          <a:p>
            <a:endParaRPr lang="en-US" altLang="zh-TW" dirty="0"/>
          </a:p>
          <a:p>
            <a:endParaRPr lang="en-US" altLang="zh-TW" dirty="0"/>
          </a:p>
        </p:txBody>
      </p:sp>
      <p:pic>
        <p:nvPicPr>
          <p:cNvPr id="8" name="圖片 7" descr="一張含有 美工圖案 的圖片&#10;&#10;產生非常高可信度的描述">
            <a:extLst>
              <a:ext uri="{FF2B5EF4-FFF2-40B4-BE49-F238E27FC236}">
                <a16:creationId xmlns:a16="http://schemas.microsoft.com/office/drawing/2014/main" id="{F6B8084D-B2CE-4070-A0B3-C6D8BEE2C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0837" y="2108101"/>
            <a:ext cx="3621723" cy="3621723"/>
          </a:xfrm>
          <a:prstGeom prst="rect">
            <a:avLst/>
          </a:prstGeom>
        </p:spPr>
      </p:pic>
      <p:sp>
        <p:nvSpPr>
          <p:cNvPr id="9" name="文字方塊 8">
            <a:extLst>
              <a:ext uri="{FF2B5EF4-FFF2-40B4-BE49-F238E27FC236}">
                <a16:creationId xmlns:a16="http://schemas.microsoft.com/office/drawing/2014/main" id="{D401BD5D-0053-4141-902F-931FBDAA480C}"/>
              </a:ext>
            </a:extLst>
          </p:cNvPr>
          <p:cNvSpPr txBox="1"/>
          <p:nvPr/>
        </p:nvSpPr>
        <p:spPr>
          <a:xfrm>
            <a:off x="1127760" y="5780782"/>
            <a:ext cx="10718800" cy="1077218"/>
          </a:xfrm>
          <a:prstGeom prst="rect">
            <a:avLst/>
          </a:prstGeom>
          <a:noFill/>
        </p:spPr>
        <p:txBody>
          <a:bodyPr wrap="square" rtlCol="0">
            <a:spAutoFit/>
          </a:bodyPr>
          <a:lstStyle/>
          <a:p>
            <a:r>
              <a:rPr lang="zh-TW" altLang="en-US" sz="3200" dirty="0">
                <a:solidFill>
                  <a:schemeClr val="accent1">
                    <a:lumMod val="75000"/>
                  </a:schemeClr>
                </a:solidFill>
              </a:rPr>
              <a:t>千萬別想太多，有</a:t>
            </a:r>
            <a:r>
              <a:rPr lang="en-US" altLang="zh-TW" sz="3200" dirty="0">
                <a:solidFill>
                  <a:schemeClr val="accent1">
                    <a:lumMod val="75000"/>
                  </a:schemeClr>
                </a:solidFill>
              </a:rPr>
              <a:t>SENSE</a:t>
            </a:r>
            <a:r>
              <a:rPr lang="zh-TW" altLang="en-US" sz="3200" dirty="0">
                <a:solidFill>
                  <a:schemeClr val="accent1">
                    <a:lumMod val="75000"/>
                  </a:schemeClr>
                </a:solidFill>
              </a:rPr>
              <a:t>的法院會用</a:t>
            </a:r>
            <a:r>
              <a:rPr lang="zh-TW" altLang="en-US" sz="3200" b="1" dirty="0">
                <a:solidFill>
                  <a:srgbClr val="FF0000"/>
                </a:solidFill>
              </a:rPr>
              <a:t>權利濫用</a:t>
            </a:r>
            <a:r>
              <a:rPr lang="zh-TW" altLang="en-US" sz="3200" dirty="0">
                <a:solidFill>
                  <a:schemeClr val="accent1">
                    <a:lumMod val="75000"/>
                  </a:schemeClr>
                </a:solidFill>
              </a:rPr>
              <a:t>狠狠戳破你的白日夢</a:t>
            </a:r>
            <a:r>
              <a:rPr lang="en-US" altLang="zh-TW" sz="3200" dirty="0">
                <a:solidFill>
                  <a:schemeClr val="accent1">
                    <a:lumMod val="75000"/>
                  </a:schemeClr>
                </a:solidFill>
              </a:rPr>
              <a:t>!!!!</a:t>
            </a:r>
            <a:endParaRPr lang="zh-TW" altLang="en-US" sz="3200" dirty="0">
              <a:solidFill>
                <a:schemeClr val="accent1">
                  <a:lumMod val="75000"/>
                </a:schemeClr>
              </a:solidFill>
            </a:endParaRPr>
          </a:p>
        </p:txBody>
      </p:sp>
    </p:spTree>
    <p:extLst>
      <p:ext uri="{BB962C8B-B14F-4D97-AF65-F5344CB8AC3E}">
        <p14:creationId xmlns:p14="http://schemas.microsoft.com/office/powerpoint/2010/main" val="745350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494017-1395-4A21-BAEC-A246FD9BEB36}"/>
              </a:ext>
            </a:extLst>
          </p:cNvPr>
          <p:cNvSpPr>
            <a:spLocks noGrp="1"/>
          </p:cNvSpPr>
          <p:nvPr>
            <p:ph type="title"/>
          </p:nvPr>
        </p:nvSpPr>
        <p:spPr>
          <a:xfrm>
            <a:off x="1251678" y="382385"/>
            <a:ext cx="10178322" cy="1060335"/>
          </a:xfrm>
        </p:spPr>
        <p:txBody>
          <a:bodyPr/>
          <a:lstStyle/>
          <a:p>
            <a:r>
              <a:rPr lang="zh-TW" altLang="en-US" dirty="0"/>
              <a:t>要約引誘之判斷</a:t>
            </a:r>
          </a:p>
        </p:txBody>
      </p:sp>
      <p:sp>
        <p:nvSpPr>
          <p:cNvPr id="3" name="內容版面配置區 2">
            <a:extLst>
              <a:ext uri="{FF2B5EF4-FFF2-40B4-BE49-F238E27FC236}">
                <a16:creationId xmlns:a16="http://schemas.microsoft.com/office/drawing/2014/main" id="{B031A668-1326-4C12-9FB3-33FDE5D7D860}"/>
              </a:ext>
            </a:extLst>
          </p:cNvPr>
          <p:cNvSpPr>
            <a:spLocks noGrp="1"/>
          </p:cNvSpPr>
          <p:nvPr>
            <p:ph idx="1"/>
          </p:nvPr>
        </p:nvSpPr>
        <p:spPr>
          <a:xfrm>
            <a:off x="1251678" y="1564641"/>
            <a:ext cx="10178322" cy="4314952"/>
          </a:xfrm>
        </p:spPr>
        <p:txBody>
          <a:bodyPr/>
          <a:lstStyle/>
          <a:p>
            <a:pPr marL="0" indent="0">
              <a:buNone/>
            </a:pPr>
            <a:r>
              <a:rPr lang="zh-TW" altLang="en-US" dirty="0"/>
              <a:t>      例如：「台北市中正區華夏，只要</a:t>
            </a:r>
            <a:r>
              <a:rPr lang="en-US" altLang="zh-TW" dirty="0"/>
              <a:t>600</a:t>
            </a:r>
            <a:r>
              <a:rPr lang="zh-TW" altLang="en-US" dirty="0"/>
              <a:t>萬，要買要快</a:t>
            </a:r>
            <a:r>
              <a:rPr lang="en-US" altLang="zh-TW" dirty="0"/>
              <a:t>!</a:t>
            </a:r>
            <a:r>
              <a:rPr lang="zh-TW" altLang="en-US" dirty="0"/>
              <a:t>」之廣告，其內容尚不足以使他</a:t>
            </a:r>
            <a:endParaRPr lang="en-US" altLang="zh-TW" dirty="0"/>
          </a:p>
          <a:p>
            <a:pPr marL="0" indent="0">
              <a:buNone/>
            </a:pPr>
            <a:r>
              <a:rPr lang="zh-TW" altLang="en-US" dirty="0"/>
              <a:t>                    人理解標的物</a:t>
            </a:r>
            <a:r>
              <a:rPr lang="en-US" altLang="zh-TW" dirty="0"/>
              <a:t>(</a:t>
            </a:r>
            <a:r>
              <a:rPr lang="zh-TW" altLang="en-US" dirty="0"/>
              <a:t>華廈</a:t>
            </a:r>
            <a:r>
              <a:rPr lang="en-US" altLang="zh-TW" dirty="0"/>
              <a:t>)</a:t>
            </a:r>
            <a:r>
              <a:rPr lang="zh-TW" altLang="en-US" dirty="0"/>
              <a:t>之具體位置、內部狀況及其他客觀條件，其性質即屬邀約</a:t>
            </a:r>
            <a:endParaRPr lang="en-US" altLang="zh-TW" dirty="0"/>
          </a:p>
          <a:p>
            <a:pPr marL="0" indent="0">
              <a:buNone/>
            </a:pPr>
            <a:r>
              <a:rPr lang="zh-TW" altLang="en-US" dirty="0"/>
              <a:t>                    引誘。</a:t>
            </a:r>
            <a:endParaRPr lang="en-US" altLang="zh-TW" dirty="0"/>
          </a:p>
          <a:p>
            <a:pPr marL="0" indent="0">
              <a:buNone/>
            </a:pPr>
            <a:endParaRPr lang="en-US" altLang="zh-TW" dirty="0"/>
          </a:p>
          <a:p>
            <a:pPr marL="0" indent="0">
              <a:buNone/>
            </a:pPr>
            <a:r>
              <a:rPr lang="en-US" altLang="zh-TW" dirty="0"/>
              <a:t>2. </a:t>
            </a:r>
            <a:r>
              <a:rPr lang="zh-TW" altLang="en-US" dirty="0"/>
              <a:t>交易是否重視當事人之資格或物之性質</a:t>
            </a:r>
            <a:endParaRPr lang="en-US" altLang="zh-TW" dirty="0"/>
          </a:p>
          <a:p>
            <a:pPr marL="0" indent="0">
              <a:buNone/>
            </a:pPr>
            <a:r>
              <a:rPr lang="zh-TW" altLang="en-US" dirty="0"/>
              <a:t>   → 當事人之契約依其性質可能重視當事人之資格</a:t>
            </a:r>
            <a:r>
              <a:rPr lang="en-US" altLang="zh-TW" dirty="0"/>
              <a:t>(</a:t>
            </a:r>
            <a:r>
              <a:rPr lang="zh-TW" altLang="en-US" dirty="0"/>
              <a:t>例如租賃、僱傭、委任等契約</a:t>
            </a:r>
            <a:r>
              <a:rPr lang="en-US" altLang="zh-TW" dirty="0"/>
              <a:t>)</a:t>
            </a:r>
            <a:r>
              <a:rPr lang="zh-TW" altLang="en-US" dirty="0"/>
              <a:t>或物之</a:t>
            </a:r>
            <a:endParaRPr lang="en-US" altLang="zh-TW" dirty="0"/>
          </a:p>
          <a:p>
            <a:pPr marL="0" indent="0">
              <a:buNone/>
            </a:pPr>
            <a:r>
              <a:rPr lang="zh-TW" altLang="en-US" dirty="0"/>
              <a:t>        性質</a:t>
            </a:r>
            <a:r>
              <a:rPr lang="en-US" altLang="zh-TW" dirty="0"/>
              <a:t>(</a:t>
            </a:r>
            <a:r>
              <a:rPr lang="zh-TW" altLang="en-US" dirty="0"/>
              <a:t>例如二手車買賣</a:t>
            </a:r>
            <a:r>
              <a:rPr lang="en-US" altLang="zh-TW" dirty="0"/>
              <a:t>)</a:t>
            </a:r>
            <a:r>
              <a:rPr lang="zh-TW" altLang="en-US" dirty="0"/>
              <a:t>，故當事人間未能實際確認相對人之資格或物之性質前，其所</a:t>
            </a:r>
            <a:endParaRPr lang="en-US" altLang="zh-TW" dirty="0"/>
          </a:p>
          <a:p>
            <a:pPr marL="0" indent="0">
              <a:buNone/>
            </a:pPr>
            <a:r>
              <a:rPr lang="zh-TW" altLang="en-US" dirty="0"/>
              <a:t>        為之表示性質應屬要約引誘。</a:t>
            </a:r>
            <a:endParaRPr lang="en-US" altLang="zh-TW" dirty="0"/>
          </a:p>
          <a:p>
            <a:pPr marL="0" indent="0">
              <a:buNone/>
            </a:pPr>
            <a:endParaRPr lang="zh-TW" altLang="en-US" dirty="0"/>
          </a:p>
        </p:txBody>
      </p:sp>
    </p:spTree>
    <p:extLst>
      <p:ext uri="{BB962C8B-B14F-4D97-AF65-F5344CB8AC3E}">
        <p14:creationId xmlns:p14="http://schemas.microsoft.com/office/powerpoint/2010/main" val="3746626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5D6721-97C5-49EE-97C9-D684D95B7EB2}"/>
              </a:ext>
            </a:extLst>
          </p:cNvPr>
          <p:cNvSpPr>
            <a:spLocks noGrp="1"/>
          </p:cNvSpPr>
          <p:nvPr>
            <p:ph type="title"/>
          </p:nvPr>
        </p:nvSpPr>
        <p:spPr/>
        <p:txBody>
          <a:bodyPr/>
          <a:lstStyle/>
          <a:p>
            <a:r>
              <a:rPr lang="zh-TW" altLang="en-US" dirty="0">
                <a:latin typeface="+mj-ea"/>
              </a:rPr>
              <a:t>案例二：露天拍賣標錯價</a:t>
            </a:r>
          </a:p>
        </p:txBody>
      </p:sp>
      <p:sp>
        <p:nvSpPr>
          <p:cNvPr id="3" name="內容版面配置區 2">
            <a:extLst>
              <a:ext uri="{FF2B5EF4-FFF2-40B4-BE49-F238E27FC236}">
                <a16:creationId xmlns:a16="http://schemas.microsoft.com/office/drawing/2014/main" id="{0E474387-C7B2-4DE0-A9C8-F05AD361B8CC}"/>
              </a:ext>
            </a:extLst>
          </p:cNvPr>
          <p:cNvSpPr>
            <a:spLocks noGrp="1"/>
          </p:cNvSpPr>
          <p:nvPr>
            <p:ph idx="1"/>
          </p:nvPr>
        </p:nvSpPr>
        <p:spPr>
          <a:xfrm>
            <a:off x="1251678" y="1686560"/>
            <a:ext cx="10178322" cy="4368799"/>
          </a:xfrm>
        </p:spPr>
        <p:txBody>
          <a:bodyPr>
            <a:normAutofit/>
          </a:bodyPr>
          <a:lstStyle/>
          <a:p>
            <a:r>
              <a:rPr lang="zh-TW" altLang="en-US" dirty="0"/>
              <a:t>臺灣新北地方法院板橋簡易庭簡易民事判決</a:t>
            </a:r>
            <a:r>
              <a:rPr lang="en-US" altLang="zh-TW" dirty="0"/>
              <a:t>105</a:t>
            </a:r>
            <a:r>
              <a:rPr lang="zh-TW" altLang="en-US" dirty="0"/>
              <a:t>年度板簡字第</a:t>
            </a:r>
            <a:r>
              <a:rPr lang="en-US" altLang="zh-TW" dirty="0"/>
              <a:t>1653</a:t>
            </a:r>
            <a:r>
              <a:rPr lang="zh-TW" altLang="en-US" dirty="0"/>
              <a:t>號</a:t>
            </a:r>
          </a:p>
          <a:p>
            <a:pPr marL="0" indent="0">
              <a:buNone/>
            </a:pPr>
            <a:r>
              <a:rPr lang="zh-TW" altLang="en-US" dirty="0"/>
              <a:t>   原告起訴主張：</a:t>
            </a:r>
            <a:endParaRPr lang="en-US" altLang="zh-TW" dirty="0"/>
          </a:p>
          <a:p>
            <a:r>
              <a:rPr lang="zh-TW" altLang="en-US" dirty="0"/>
              <a:t>原告於民國</a:t>
            </a:r>
            <a:r>
              <a:rPr lang="en-US" altLang="zh-TW" dirty="0"/>
              <a:t>105</a:t>
            </a:r>
            <a:r>
              <a:rPr lang="zh-TW" altLang="en-US" dirty="0"/>
              <a:t>年</a:t>
            </a:r>
            <a:r>
              <a:rPr lang="en-US" altLang="zh-TW" dirty="0"/>
              <a:t>2</a:t>
            </a:r>
            <a:r>
              <a:rPr lang="zh-TW" altLang="en-US" dirty="0"/>
              <a:t>月</a:t>
            </a:r>
            <a:r>
              <a:rPr lang="en-US" altLang="zh-TW" dirty="0"/>
              <a:t>8</a:t>
            </a:r>
            <a:r>
              <a:rPr lang="zh-TW" altLang="en-US" dirty="0"/>
              <a:t>日於露天網路拍賣網站瀏覽時，發見被告所販售之美國鬍子農場</a:t>
            </a:r>
            <a:r>
              <a:rPr lang="en-US" altLang="zh-TW" dirty="0" err="1"/>
              <a:t>BeardFarmer</a:t>
            </a:r>
            <a:r>
              <a:rPr lang="zh-TW" altLang="en-US" dirty="0"/>
              <a:t>天然植物性育精華油（下稱系爭商品），每瓶單價為新臺幣（下同）</a:t>
            </a:r>
            <a:r>
              <a:rPr lang="en-US" altLang="zh-TW" dirty="0"/>
              <a:t>8</a:t>
            </a:r>
            <a:r>
              <a:rPr lang="zh-TW" altLang="en-US" dirty="0"/>
              <a:t>元，商品數量共</a:t>
            </a:r>
            <a:r>
              <a:rPr lang="en-US" altLang="zh-TW" dirty="0"/>
              <a:t>168</a:t>
            </a:r>
            <a:r>
              <a:rPr lang="zh-TW" altLang="en-US" dirty="0"/>
              <a:t>瓶。原告遂於</a:t>
            </a:r>
            <a:r>
              <a:rPr lang="en-US" altLang="zh-TW" dirty="0"/>
              <a:t>105</a:t>
            </a:r>
            <a:r>
              <a:rPr lang="zh-TW" altLang="en-US" dirty="0"/>
              <a:t>年</a:t>
            </a:r>
            <a:r>
              <a:rPr lang="en-US" altLang="zh-TW" dirty="0"/>
              <a:t>2</a:t>
            </a:r>
            <a:r>
              <a:rPr lang="zh-TW" altLang="en-US" dirty="0"/>
              <a:t>月</a:t>
            </a:r>
            <a:r>
              <a:rPr lang="en-US" altLang="zh-TW" dirty="0"/>
              <a:t>11</a:t>
            </a:r>
            <a:r>
              <a:rPr lang="zh-TW" altLang="en-US" dirty="0"/>
              <a:t>日下單購買</a:t>
            </a:r>
            <a:r>
              <a:rPr lang="en-US" altLang="zh-TW" dirty="0"/>
              <a:t>101</a:t>
            </a:r>
            <a:r>
              <a:rPr lang="zh-TW" altLang="en-US" dirty="0"/>
              <a:t>瓶，並使用</a:t>
            </a:r>
            <a:r>
              <a:rPr lang="en-US" altLang="zh-TW" dirty="0"/>
              <a:t>PCH0MEPAY</a:t>
            </a:r>
            <a:r>
              <a:rPr lang="zh-TW" altLang="en-US" dirty="0"/>
              <a:t>支付連（下稱支付連）之方式，支付價金</a:t>
            </a:r>
            <a:r>
              <a:rPr lang="en-US" altLang="zh-TW" dirty="0"/>
              <a:t>808</a:t>
            </a:r>
            <a:r>
              <a:rPr lang="zh-TW" altLang="en-US" dirty="0"/>
              <a:t>元及運費</a:t>
            </a:r>
            <a:r>
              <a:rPr lang="en-US" altLang="zh-TW" dirty="0"/>
              <a:t>60</a:t>
            </a:r>
            <a:r>
              <a:rPr lang="zh-TW" altLang="en-US" dirty="0"/>
              <a:t>元，共計</a:t>
            </a:r>
            <a:r>
              <a:rPr lang="en-US" altLang="zh-TW" dirty="0"/>
              <a:t>868</a:t>
            </a:r>
            <a:r>
              <a:rPr lang="zh-TW" altLang="en-US" dirty="0"/>
              <a:t>元與被告，並由被告寄送至原告住處，惟翌日下午被告竟來電告知網站價格與數量輸入倒置，原價應為</a:t>
            </a:r>
            <a:r>
              <a:rPr lang="en-US" altLang="zh-TW" dirty="0"/>
              <a:t>1680</a:t>
            </a:r>
            <a:r>
              <a:rPr lang="zh-TW" altLang="en-US" dirty="0"/>
              <a:t>元、可賣數量為</a:t>
            </a:r>
            <a:r>
              <a:rPr lang="en-US" altLang="zh-TW" dirty="0"/>
              <a:t>2</a:t>
            </a:r>
            <a:r>
              <a:rPr lang="zh-TW" altLang="en-US" dirty="0"/>
              <a:t>瓶，故請求取消父易，然被告既已就系爭商品標定賣價並將之陳列於網站上，按民法第</a:t>
            </a:r>
            <a:r>
              <a:rPr lang="en-US" altLang="zh-TW" dirty="0"/>
              <a:t>154</a:t>
            </a:r>
            <a:r>
              <a:rPr lang="zh-TW" altLang="en-US" dirty="0"/>
              <a:t>條第</a:t>
            </a:r>
            <a:r>
              <a:rPr lang="en-US" altLang="zh-TW" dirty="0"/>
              <a:t>2</a:t>
            </a:r>
            <a:r>
              <a:rPr lang="zh-TW" altLang="en-US" dirty="0"/>
              <a:t>項之規定，自屬「要約」之性質。則原告就此一要約行為為下單之動作，即屬就上開要約為承諾，兩造已就系爭商品成立買賣契約，被告收受原告給付之款項後，自有交付系爭商品予原告之義務。。</a:t>
            </a:r>
          </a:p>
          <a:p>
            <a:endParaRPr lang="zh-TW" altLang="en-US" dirty="0"/>
          </a:p>
        </p:txBody>
      </p:sp>
    </p:spTree>
    <p:extLst>
      <p:ext uri="{BB962C8B-B14F-4D97-AF65-F5344CB8AC3E}">
        <p14:creationId xmlns:p14="http://schemas.microsoft.com/office/powerpoint/2010/main" val="3911658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A249BB-C1F2-4F2A-BA25-4762DC5AC8CA}"/>
              </a:ext>
            </a:extLst>
          </p:cNvPr>
          <p:cNvSpPr>
            <a:spLocks noGrp="1"/>
          </p:cNvSpPr>
          <p:nvPr>
            <p:ph type="title"/>
          </p:nvPr>
        </p:nvSpPr>
        <p:spPr>
          <a:xfrm>
            <a:off x="1251678" y="382385"/>
            <a:ext cx="10178322" cy="1050175"/>
          </a:xfrm>
        </p:spPr>
        <p:txBody>
          <a:bodyPr/>
          <a:lstStyle/>
          <a:p>
            <a:r>
              <a:rPr lang="zh-TW" altLang="en-US" dirty="0">
                <a:latin typeface="+mj-ea"/>
              </a:rPr>
              <a:t>案例二：露天拍賣標錯價</a:t>
            </a:r>
            <a:endParaRPr lang="zh-TW" altLang="en-US" dirty="0"/>
          </a:p>
        </p:txBody>
      </p:sp>
      <p:sp>
        <p:nvSpPr>
          <p:cNvPr id="3" name="內容版面配置區 2">
            <a:extLst>
              <a:ext uri="{FF2B5EF4-FFF2-40B4-BE49-F238E27FC236}">
                <a16:creationId xmlns:a16="http://schemas.microsoft.com/office/drawing/2014/main" id="{3C4D3C84-0B9D-40B0-BF4E-CE0205D4FF66}"/>
              </a:ext>
            </a:extLst>
          </p:cNvPr>
          <p:cNvSpPr>
            <a:spLocks noGrp="1"/>
          </p:cNvSpPr>
          <p:nvPr>
            <p:ph idx="1"/>
          </p:nvPr>
        </p:nvSpPr>
        <p:spPr>
          <a:xfrm>
            <a:off x="1119598" y="1524001"/>
            <a:ext cx="10178322" cy="5110479"/>
          </a:xfrm>
        </p:spPr>
        <p:txBody>
          <a:bodyPr>
            <a:normAutofit lnSpcReduction="10000"/>
          </a:bodyPr>
          <a:lstStyle/>
          <a:p>
            <a:r>
              <a:rPr lang="zh-TW" altLang="en-US" dirty="0"/>
              <a:t>被告對於原告主張系爭商品於露天拍賣網站上所為之名稱、標價屬於要約一節既不爭執，則原告同意被告出售系爭商品之價格而為下標，即屬承諾，兩造就買賣標的物及價金顯已達成合意，則兩造間買賣契約已然成立。而被告雖抗辯依本件發生時之網路交易記載事項第</a:t>
            </a:r>
            <a:r>
              <a:rPr lang="en-US" altLang="zh-TW" dirty="0"/>
              <a:t>5</a:t>
            </a:r>
            <a:r>
              <a:rPr lang="zh-TW" altLang="en-US" dirty="0"/>
              <a:t>點，賣家有</a:t>
            </a:r>
            <a:r>
              <a:rPr lang="en-US" altLang="zh-TW" dirty="0"/>
              <a:t>2</a:t>
            </a:r>
            <a:r>
              <a:rPr lang="zh-TW" altLang="en-US" dirty="0"/>
              <a:t>工作日之拒絕期間，然遍觀兩造所提出系爭商品於露天拍賣網站之相關網頁資料，均無被告有猶豫期之記載，是被告有無保留</a:t>
            </a:r>
            <a:r>
              <a:rPr lang="en-US" altLang="zh-TW" dirty="0"/>
              <a:t>2</a:t>
            </a:r>
            <a:r>
              <a:rPr lang="zh-TW" altLang="en-US" dirty="0"/>
              <a:t>工作日之締約決定權，即非無疑，況且該規定係在賣家具正當理由時，方得拒絕締約，而被告所稱網路標價錯誤是否屬正當理由，亦有商榷之虞，則被告抗辯其已於原告下標當日告知標價錯誤而拒絕締約，兩造間買賣契約不成立云云，尚難謂可採。</a:t>
            </a:r>
            <a:endParaRPr lang="en-US" altLang="zh-TW" dirty="0"/>
          </a:p>
          <a:p>
            <a:r>
              <a:rPr lang="zh-TW" altLang="en-US" dirty="0"/>
              <a:t>末按</a:t>
            </a:r>
            <a:r>
              <a:rPr lang="zh-TW" altLang="en-US" b="1" dirty="0">
                <a:solidFill>
                  <a:schemeClr val="tx1"/>
                </a:solidFill>
              </a:rPr>
              <a:t>權利之行使，不得違反公共利益，或以損害他人為主要目的；行使權利，履行義務，應依誠實及信用方法，民法第</a:t>
            </a:r>
            <a:r>
              <a:rPr lang="en-US" altLang="zh-TW" b="1" dirty="0">
                <a:solidFill>
                  <a:schemeClr val="tx1"/>
                </a:solidFill>
              </a:rPr>
              <a:t>148</a:t>
            </a:r>
            <a:r>
              <a:rPr lang="zh-TW" altLang="en-US" b="1" dirty="0">
                <a:solidFill>
                  <a:schemeClr val="tx1"/>
                </a:solidFill>
              </a:rPr>
              <a:t>條定有明文。所謂誠實信用之原則，係在具體的權利義務之關係，依正義公平之方法，確定並實現權利之內容，避免當事人間犧牲他方利益以圖利自己，自應以權利人及義務人雙方利益為衡量依據，並應考察權利義務之社會上作用，於具體事實妥善運用之方法</a:t>
            </a:r>
            <a:r>
              <a:rPr lang="zh-TW" altLang="en-US" dirty="0"/>
              <a:t>（最高法院</a:t>
            </a:r>
            <a:r>
              <a:rPr lang="en-US" altLang="zh-TW" dirty="0"/>
              <a:t>86</a:t>
            </a:r>
            <a:r>
              <a:rPr lang="zh-TW" altLang="en-US" dirty="0"/>
              <a:t>年度台再字第</a:t>
            </a:r>
            <a:r>
              <a:rPr lang="en-US" altLang="zh-TW" dirty="0"/>
              <a:t>64</a:t>
            </a:r>
            <a:r>
              <a:rPr lang="zh-TW" altLang="en-US" dirty="0"/>
              <a:t>號裁判要旨參照）。</a:t>
            </a:r>
            <a:r>
              <a:rPr lang="zh-TW" altLang="en-US" b="1" dirty="0">
                <a:solidFill>
                  <a:schemeClr val="tx1"/>
                </a:solidFill>
              </a:rPr>
              <a:t>又權利濫用禁止原則不僅源自誠實信用原則，且亦須受誠實信用原則之支配，在衡量權利人是否濫用其權利時，仍不能不顧及誠信原則之精神</a:t>
            </a:r>
            <a:r>
              <a:rPr lang="zh-TW" altLang="en-US" dirty="0"/>
              <a:t>，最高法院</a:t>
            </a:r>
            <a:r>
              <a:rPr lang="en-US" altLang="zh-TW" dirty="0"/>
              <a:t>100</a:t>
            </a:r>
            <a:r>
              <a:rPr lang="zh-TW" altLang="en-US" dirty="0"/>
              <a:t>年度台上字第</a:t>
            </a:r>
            <a:r>
              <a:rPr lang="en-US" altLang="zh-TW" dirty="0"/>
              <a:t>463</a:t>
            </a:r>
            <a:r>
              <a:rPr lang="zh-TW" altLang="en-US" dirty="0"/>
              <a:t>號判決要旨可資參照。</a:t>
            </a:r>
          </a:p>
          <a:p>
            <a:endParaRPr lang="zh-TW" altLang="en-US" dirty="0"/>
          </a:p>
        </p:txBody>
      </p:sp>
    </p:spTree>
    <p:extLst>
      <p:ext uri="{BB962C8B-B14F-4D97-AF65-F5344CB8AC3E}">
        <p14:creationId xmlns:p14="http://schemas.microsoft.com/office/powerpoint/2010/main" val="873464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9CAE08-DFCC-4DB2-A2F3-A684707D3FF3}"/>
              </a:ext>
            </a:extLst>
          </p:cNvPr>
          <p:cNvSpPr>
            <a:spLocks noGrp="1"/>
          </p:cNvSpPr>
          <p:nvPr>
            <p:ph type="title"/>
          </p:nvPr>
        </p:nvSpPr>
        <p:spPr/>
        <p:txBody>
          <a:bodyPr/>
          <a:lstStyle/>
          <a:p>
            <a:r>
              <a:rPr lang="zh-TW" altLang="en-US" dirty="0">
                <a:latin typeface="+mj-ea"/>
              </a:rPr>
              <a:t>案例二：露天拍賣標錯價</a:t>
            </a:r>
            <a:endParaRPr lang="zh-TW" altLang="en-US" dirty="0"/>
          </a:p>
        </p:txBody>
      </p:sp>
      <p:sp>
        <p:nvSpPr>
          <p:cNvPr id="3" name="內容版面配置區 2">
            <a:extLst>
              <a:ext uri="{FF2B5EF4-FFF2-40B4-BE49-F238E27FC236}">
                <a16:creationId xmlns:a16="http://schemas.microsoft.com/office/drawing/2014/main" id="{E831DFA7-7F0B-4C7D-957C-9E861EFF5914}"/>
              </a:ext>
            </a:extLst>
          </p:cNvPr>
          <p:cNvSpPr>
            <a:spLocks noGrp="1"/>
          </p:cNvSpPr>
          <p:nvPr>
            <p:ph idx="1"/>
          </p:nvPr>
        </p:nvSpPr>
        <p:spPr>
          <a:xfrm>
            <a:off x="1251678" y="1330960"/>
            <a:ext cx="10178322" cy="5212079"/>
          </a:xfrm>
        </p:spPr>
        <p:txBody>
          <a:bodyPr>
            <a:normAutofit/>
          </a:bodyPr>
          <a:lstStyle/>
          <a:p>
            <a:r>
              <a:rPr lang="zh-TW" altLang="en-US" dirty="0"/>
              <a:t>查系爭商品原售價應為每瓶</a:t>
            </a:r>
            <a:r>
              <a:rPr lang="en-US" altLang="zh-TW" dirty="0"/>
              <a:t>1,680</a:t>
            </a:r>
            <a:r>
              <a:rPr lang="zh-TW" altLang="en-US" dirty="0"/>
              <a:t>元，與原告下標時之價格每瓶</a:t>
            </a:r>
            <a:r>
              <a:rPr lang="en-US" altLang="zh-TW" dirty="0"/>
              <a:t>8</a:t>
            </a:r>
            <a:r>
              <a:rPr lang="zh-TW" altLang="en-US" dirty="0"/>
              <a:t>元，價差達</a:t>
            </a:r>
            <a:r>
              <a:rPr lang="en-US" altLang="zh-TW" dirty="0"/>
              <a:t>210</a:t>
            </a:r>
            <a:r>
              <a:rPr lang="zh-TW" altLang="en-US" dirty="0"/>
              <a:t>倍，顯已非一般合理商業促銷，縱認係商家特別優惠活動，亦多會採取限量、限時或每人限購數量等方式為之，然觀諸原告下標時之網頁內容，並無特別標示系爭商品為出清促銷或特價拍賣，復未限制購買數量，則一般正常、理性消費者對於系爭商品標價均可能產生懷疑，如欲購買者，應當先以訊息或電子郵件聯絡賣家確認售價，以免衍生交易糾紛，何況原告之下單數量為</a:t>
            </a:r>
            <a:r>
              <a:rPr lang="en-US" altLang="zh-TW" dirty="0"/>
              <a:t>101</a:t>
            </a:r>
            <a:r>
              <a:rPr lang="zh-TW" altLang="en-US" dirty="0"/>
              <a:t>瓶，一般情形亦會先確認賣家是否有足夠庫存數量可供販售，否則貨量不足時，仍須等待到貨或是事後變更交易數量或退款，然原告均捨此不為，即逕自下標，</a:t>
            </a:r>
            <a:r>
              <a:rPr lang="zh-TW" altLang="en-US" sz="2400" b="1" dirty="0">
                <a:solidFill>
                  <a:srgbClr val="FF0000"/>
                </a:solidFill>
              </a:rPr>
              <a:t>顯已有利用被告標價錯誤之僥倖心態</a:t>
            </a:r>
            <a:r>
              <a:rPr lang="zh-TW" altLang="en-US" dirty="0"/>
              <a:t>，況原告自陳另有合購人；當初伊是用手機下單，僅有顯示價格，伊完全不知道系爭商品的功能、時效等語（見本院</a:t>
            </a:r>
            <a:r>
              <a:rPr lang="en-US" altLang="zh-TW" dirty="0"/>
              <a:t>105</a:t>
            </a:r>
            <a:r>
              <a:rPr lang="zh-TW" altLang="en-US" dirty="0"/>
              <a:t>年</a:t>
            </a:r>
            <a:r>
              <a:rPr lang="en-US" altLang="zh-TW" dirty="0"/>
              <a:t>10</a:t>
            </a:r>
            <a:r>
              <a:rPr lang="zh-TW" altLang="en-US" dirty="0"/>
              <a:t>月</a:t>
            </a:r>
            <a:r>
              <a:rPr lang="en-US" altLang="zh-TW" dirty="0"/>
              <a:t>6</a:t>
            </a:r>
            <a:r>
              <a:rPr lang="zh-TW" altLang="en-US" dirty="0"/>
              <a:t>日言詞辯論筆錄第</a:t>
            </a:r>
            <a:r>
              <a:rPr lang="en-US" altLang="zh-TW" dirty="0"/>
              <a:t>2</a:t>
            </a:r>
            <a:r>
              <a:rPr lang="zh-TW" altLang="en-US" dirty="0"/>
              <a:t>頁），</a:t>
            </a:r>
            <a:r>
              <a:rPr lang="zh-TW" altLang="en-US" sz="2400" dirty="0">
                <a:solidFill>
                  <a:srgbClr val="FF0000"/>
                </a:solidFill>
              </a:rPr>
              <a:t>是原告在不知系爭商品保存期限、實際功能的情形下，猶與他人一起大量訂購系爭商品，顯屬惡意以圖利自己，而有違誠實及信用方法，是原告請求被告依約履行，不符交易之公平正義，應屬權利濫用而不得主張其權利，則原告訴請被告交付系爭商品</a:t>
            </a:r>
            <a:r>
              <a:rPr lang="en-US" altLang="zh-TW" sz="2400" dirty="0">
                <a:solidFill>
                  <a:srgbClr val="FF0000"/>
                </a:solidFill>
              </a:rPr>
              <a:t>101</a:t>
            </a:r>
            <a:r>
              <a:rPr lang="zh-TW" altLang="en-US" sz="2400" dirty="0">
                <a:solidFill>
                  <a:srgbClr val="FF0000"/>
                </a:solidFill>
              </a:rPr>
              <a:t>瓶，要屬無據。</a:t>
            </a:r>
            <a:endParaRPr lang="zh-TW" altLang="en-US" dirty="0">
              <a:solidFill>
                <a:srgbClr val="FF0000"/>
              </a:solidFill>
            </a:endParaRPr>
          </a:p>
        </p:txBody>
      </p:sp>
    </p:spTree>
    <p:extLst>
      <p:ext uri="{BB962C8B-B14F-4D97-AF65-F5344CB8AC3E}">
        <p14:creationId xmlns:p14="http://schemas.microsoft.com/office/powerpoint/2010/main" val="4118279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F57761-47A5-4DF3-94F1-53E59C54617E}"/>
              </a:ext>
            </a:extLst>
          </p:cNvPr>
          <p:cNvSpPr>
            <a:spLocks noGrp="1"/>
          </p:cNvSpPr>
          <p:nvPr>
            <p:ph type="title"/>
          </p:nvPr>
        </p:nvSpPr>
        <p:spPr/>
        <p:txBody>
          <a:bodyPr/>
          <a:lstStyle/>
          <a:p>
            <a:r>
              <a:rPr lang="zh-TW" altLang="en-US" dirty="0"/>
              <a:t>最美麗的風景是</a:t>
            </a:r>
            <a:r>
              <a:rPr lang="en-US" altLang="zh-TW" dirty="0"/>
              <a:t>…….</a:t>
            </a:r>
            <a:endParaRPr lang="zh-TW" altLang="en-US" dirty="0"/>
          </a:p>
        </p:txBody>
      </p:sp>
      <p:sp>
        <p:nvSpPr>
          <p:cNvPr id="3" name="內容版面配置區 2">
            <a:extLst>
              <a:ext uri="{FF2B5EF4-FFF2-40B4-BE49-F238E27FC236}">
                <a16:creationId xmlns:a16="http://schemas.microsoft.com/office/drawing/2014/main" id="{9ECE1E2C-008C-4E58-9242-3438C2346327}"/>
              </a:ext>
            </a:extLst>
          </p:cNvPr>
          <p:cNvSpPr>
            <a:spLocks noGrp="1"/>
          </p:cNvSpPr>
          <p:nvPr>
            <p:ph idx="1"/>
          </p:nvPr>
        </p:nvSpPr>
        <p:spPr>
          <a:xfrm>
            <a:off x="1251678" y="1717040"/>
            <a:ext cx="10178322" cy="4389119"/>
          </a:xfrm>
        </p:spPr>
        <p:txBody>
          <a:bodyPr>
            <a:normAutofit/>
          </a:bodyPr>
          <a:lstStyle/>
          <a:p>
            <a:r>
              <a:rPr lang="zh-TW" altLang="en-US" sz="2400" dirty="0"/>
              <a:t>一個平常人，買東西誰會一次買個幾十幾百個，這種時候想也知道是想利用別人不小心犯的錯誤坑一筆，</a:t>
            </a:r>
            <a:r>
              <a:rPr lang="en-US" altLang="zh-TW" sz="2400" dirty="0"/>
              <a:t>”</a:t>
            </a:r>
            <a:r>
              <a:rPr lang="zh-TW" altLang="en-US" sz="2400" dirty="0"/>
              <a:t>台灣最美的風景是人</a:t>
            </a:r>
            <a:r>
              <a:rPr lang="en-US" altLang="zh-TW" sz="2400" dirty="0"/>
              <a:t>”</a:t>
            </a:r>
            <a:r>
              <a:rPr lang="zh-TW" altLang="en-US" sz="2400" dirty="0"/>
              <a:t>。</a:t>
            </a:r>
            <a:endParaRPr lang="en-US" altLang="zh-TW" sz="2400" dirty="0"/>
          </a:p>
          <a:p>
            <a:r>
              <a:rPr lang="zh-TW" altLang="en-US" sz="2400" dirty="0"/>
              <a:t>但一切未必盡如消費者意，畢竟賣家不出貨，你就是得上法院打官司，法院也不是沒腦，你買一、二個還可以說是自己要用，你一次買一堆，擺明就是權利濫用。</a:t>
            </a:r>
            <a:endParaRPr lang="en-US" altLang="zh-TW" sz="2400" dirty="0"/>
          </a:p>
        </p:txBody>
      </p:sp>
    </p:spTree>
    <p:extLst>
      <p:ext uri="{BB962C8B-B14F-4D97-AF65-F5344CB8AC3E}">
        <p14:creationId xmlns:p14="http://schemas.microsoft.com/office/powerpoint/2010/main" val="359743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5654A3-658D-4B33-A72E-C7F703B8F3DD}"/>
              </a:ext>
            </a:extLst>
          </p:cNvPr>
          <p:cNvSpPr>
            <a:spLocks noGrp="1"/>
          </p:cNvSpPr>
          <p:nvPr>
            <p:ph type="title"/>
          </p:nvPr>
        </p:nvSpPr>
        <p:spPr>
          <a:xfrm>
            <a:off x="1251678" y="382385"/>
            <a:ext cx="10178322" cy="948575"/>
          </a:xfrm>
        </p:spPr>
        <p:txBody>
          <a:bodyPr/>
          <a:lstStyle/>
          <a:p>
            <a:r>
              <a:rPr lang="zh-TW" altLang="en-US" dirty="0"/>
              <a:t>要約之引誘</a:t>
            </a:r>
          </a:p>
        </p:txBody>
      </p:sp>
      <p:sp>
        <p:nvSpPr>
          <p:cNvPr id="3" name="內容版面配置區 2">
            <a:extLst>
              <a:ext uri="{FF2B5EF4-FFF2-40B4-BE49-F238E27FC236}">
                <a16:creationId xmlns:a16="http://schemas.microsoft.com/office/drawing/2014/main" id="{49029577-193A-414D-97BD-AD3A2546B879}"/>
              </a:ext>
            </a:extLst>
          </p:cNvPr>
          <p:cNvSpPr>
            <a:spLocks noGrp="1"/>
          </p:cNvSpPr>
          <p:nvPr>
            <p:ph idx="1"/>
          </p:nvPr>
        </p:nvSpPr>
        <p:spPr>
          <a:xfrm>
            <a:off x="1251678" y="1503680"/>
            <a:ext cx="10178322" cy="5181599"/>
          </a:xfrm>
        </p:spPr>
        <p:txBody>
          <a:bodyPr/>
          <a:lstStyle/>
          <a:p>
            <a:r>
              <a:rPr lang="zh-TW" altLang="en-US" dirty="0"/>
              <a:t>最高法院</a:t>
            </a:r>
            <a:r>
              <a:rPr lang="en-US" altLang="zh-TW" dirty="0"/>
              <a:t>33</a:t>
            </a:r>
            <a:r>
              <a:rPr lang="zh-TW" altLang="en-US" dirty="0"/>
              <a:t>年永上字第</a:t>
            </a:r>
            <a:r>
              <a:rPr lang="en-US" altLang="zh-TW" dirty="0"/>
              <a:t>531</a:t>
            </a:r>
            <a:r>
              <a:rPr lang="zh-TW" altLang="en-US" dirty="0"/>
              <a:t>號民事判例：</a:t>
            </a:r>
            <a:endParaRPr lang="en-US" altLang="zh-TW" dirty="0"/>
          </a:p>
          <a:p>
            <a:pPr marL="0" indent="0">
              <a:buNone/>
            </a:pPr>
            <a:r>
              <a:rPr lang="zh-TW" altLang="en-US" dirty="0"/>
              <a:t>「標賣之表示，究為要約之引誘抑為要約，法律無明文規定，應解釋標賣人之意思定之。</a:t>
            </a:r>
            <a:endParaRPr lang="en-US" altLang="zh-TW" dirty="0"/>
          </a:p>
          <a:p>
            <a:pPr marL="0" indent="0">
              <a:buNone/>
            </a:pPr>
            <a:r>
              <a:rPr lang="zh-TW" altLang="en-US" dirty="0"/>
              <a:t>    依普通情形而論，標賣人無以之為要約之意思，應解為要約之引誘，但標賣之表示，如</a:t>
            </a:r>
            <a:endParaRPr lang="en-US" altLang="zh-TW" dirty="0"/>
          </a:p>
          <a:p>
            <a:pPr marL="0" indent="0">
              <a:buNone/>
            </a:pPr>
            <a:r>
              <a:rPr lang="zh-TW" altLang="en-US" dirty="0"/>
              <a:t>    明示與出價最高之投標人訂約者，除別有保留外，則應視為要約，出價最高之投標即為</a:t>
            </a:r>
            <a:endParaRPr lang="en-US" altLang="zh-TW" dirty="0"/>
          </a:p>
          <a:p>
            <a:pPr marL="0" indent="0">
              <a:buNone/>
            </a:pPr>
            <a:r>
              <a:rPr lang="zh-TW" altLang="en-US" dirty="0"/>
              <a:t>    承諾，買賣契約因之成立，標賣人自負有出賣人之義務。」</a:t>
            </a:r>
            <a:endParaRPr lang="en-US" altLang="zh-TW" dirty="0"/>
          </a:p>
          <a:p>
            <a:r>
              <a:rPr lang="zh-TW" altLang="en-US" dirty="0"/>
              <a:t>臺北市政府法規委員會發文字號：北市法二字第</a:t>
            </a:r>
            <a:r>
              <a:rPr lang="en-US" altLang="zh-TW" dirty="0"/>
              <a:t>09530758400</a:t>
            </a:r>
            <a:r>
              <a:rPr lang="zh-TW" altLang="en-US" dirty="0"/>
              <a:t>號</a:t>
            </a:r>
          </a:p>
          <a:p>
            <a:pPr marL="0" indent="0">
              <a:buNone/>
            </a:pPr>
            <a:r>
              <a:rPr lang="zh-TW" altLang="en-US" dirty="0"/>
              <a:t> 「</a:t>
            </a:r>
            <a:r>
              <a:rPr lang="zh-TW" altLang="en-US" dirty="0">
                <a:solidFill>
                  <a:srgbClr val="0070C0"/>
                </a:solidFill>
              </a:rPr>
              <a:t>出賣人於網路商店上作貨品之圖片、價格及商品介紹之展示，性質上應屬價目表之寄送，    </a:t>
            </a:r>
            <a:endParaRPr lang="en-US" altLang="zh-TW" dirty="0">
              <a:solidFill>
                <a:srgbClr val="0070C0"/>
              </a:solidFill>
            </a:endParaRPr>
          </a:p>
          <a:p>
            <a:pPr marL="0" indent="0">
              <a:buNone/>
            </a:pPr>
            <a:r>
              <a:rPr lang="zh-TW" altLang="en-US" dirty="0">
                <a:solidFill>
                  <a:srgbClr val="0070C0"/>
                </a:solidFill>
              </a:rPr>
              <a:t>    為要約之誘引</a:t>
            </a:r>
            <a:r>
              <a:rPr lang="zh-TW" altLang="en-US" dirty="0"/>
              <a:t>，</a:t>
            </a:r>
            <a:r>
              <a:rPr lang="zh-TW" altLang="en-US" dirty="0">
                <a:solidFill>
                  <a:srgbClr val="0070C0"/>
                </a:solidFill>
              </a:rPr>
              <a:t>消費者按鍵點選後，於購買清單上記載有「保留接受訂單與否之權利」，</a:t>
            </a:r>
            <a:endParaRPr lang="en-US" altLang="zh-TW" dirty="0">
              <a:solidFill>
                <a:srgbClr val="0070C0"/>
              </a:solidFill>
            </a:endParaRPr>
          </a:p>
          <a:p>
            <a:pPr marL="0" indent="0">
              <a:buNone/>
            </a:pPr>
            <a:r>
              <a:rPr lang="zh-TW" altLang="en-US" dirty="0">
                <a:solidFill>
                  <a:srgbClr val="0070C0"/>
                </a:solidFill>
              </a:rPr>
              <a:t>    應屬載明出賣人保留是否承諾之權限</a:t>
            </a:r>
            <a:r>
              <a:rPr lang="zh-TW" altLang="en-US" dirty="0"/>
              <a:t>。」</a:t>
            </a:r>
            <a:endParaRPr lang="en-US" altLang="zh-TW" dirty="0"/>
          </a:p>
          <a:p>
            <a:pPr marL="0" indent="0">
              <a:buNone/>
            </a:pPr>
            <a:endParaRPr lang="en-US" altLang="zh-TW" dirty="0"/>
          </a:p>
          <a:p>
            <a:pPr marL="0" indent="0">
              <a:buNone/>
            </a:pPr>
            <a:r>
              <a:rPr lang="en-US" altLang="zh-TW" sz="2400" b="1" dirty="0">
                <a:solidFill>
                  <a:srgbClr val="FF0000"/>
                </a:solidFill>
              </a:rPr>
              <a:t>※</a:t>
            </a:r>
            <a:r>
              <a:rPr lang="zh-TW" altLang="en-US" sz="2400" b="1" dirty="0">
                <a:solidFill>
                  <a:srgbClr val="FF0000"/>
                </a:solidFill>
              </a:rPr>
              <a:t> 通常法院判決的見解，亦皆認為網路商店的展示、陳列屬於要約的引誘</a:t>
            </a:r>
          </a:p>
          <a:p>
            <a:pPr marL="0" indent="0">
              <a:buNone/>
            </a:pPr>
            <a:endParaRPr lang="zh-TW" altLang="en-US" dirty="0"/>
          </a:p>
          <a:p>
            <a:endParaRPr lang="zh-TW" altLang="en-US" dirty="0"/>
          </a:p>
        </p:txBody>
      </p:sp>
    </p:spTree>
    <p:extLst>
      <p:ext uri="{BB962C8B-B14F-4D97-AF65-F5344CB8AC3E}">
        <p14:creationId xmlns:p14="http://schemas.microsoft.com/office/powerpoint/2010/main" val="425841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A4E9FB7F-880A-4AF7-8990-665A62825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735" y="1319107"/>
            <a:ext cx="5706746" cy="4945846"/>
          </a:xfrm>
          <a:prstGeom prst="rect">
            <a:avLst/>
          </a:prstGeom>
        </p:spPr>
      </p:pic>
      <p:sp>
        <p:nvSpPr>
          <p:cNvPr id="6" name="文字方塊 5">
            <a:extLst>
              <a:ext uri="{FF2B5EF4-FFF2-40B4-BE49-F238E27FC236}">
                <a16:creationId xmlns:a16="http://schemas.microsoft.com/office/drawing/2014/main" id="{412806FA-909D-42EA-8A24-72B00AAD6F83}"/>
              </a:ext>
            </a:extLst>
          </p:cNvPr>
          <p:cNvSpPr txBox="1"/>
          <p:nvPr/>
        </p:nvSpPr>
        <p:spPr>
          <a:xfrm>
            <a:off x="1656080" y="132080"/>
            <a:ext cx="1210588" cy="5016758"/>
          </a:xfrm>
          <a:prstGeom prst="rect">
            <a:avLst/>
          </a:prstGeom>
          <a:noFill/>
        </p:spPr>
        <p:txBody>
          <a:bodyPr wrap="none" rtlCol="0">
            <a:spAutoFit/>
          </a:bodyPr>
          <a:lstStyle/>
          <a:p>
            <a:r>
              <a:rPr lang="zh-TW" altLang="en-US" sz="8000" dirty="0"/>
              <a:t>網</a:t>
            </a:r>
            <a:endParaRPr lang="en-US" altLang="zh-TW" sz="8000" dirty="0"/>
          </a:p>
          <a:p>
            <a:r>
              <a:rPr lang="zh-TW" altLang="en-US" sz="8000" dirty="0"/>
              <a:t>路</a:t>
            </a:r>
            <a:endParaRPr lang="en-US" altLang="zh-TW" sz="8000" dirty="0"/>
          </a:p>
          <a:p>
            <a:r>
              <a:rPr lang="zh-TW" altLang="en-US" sz="8000" dirty="0"/>
              <a:t>交</a:t>
            </a:r>
            <a:endParaRPr lang="en-US" altLang="zh-TW" sz="8000" dirty="0"/>
          </a:p>
          <a:p>
            <a:r>
              <a:rPr lang="zh-TW" altLang="en-US" sz="8000" dirty="0"/>
              <a:t>易</a:t>
            </a:r>
          </a:p>
        </p:txBody>
      </p:sp>
      <p:sp>
        <p:nvSpPr>
          <p:cNvPr id="7" name="文字方塊 6">
            <a:extLst>
              <a:ext uri="{FF2B5EF4-FFF2-40B4-BE49-F238E27FC236}">
                <a16:creationId xmlns:a16="http://schemas.microsoft.com/office/drawing/2014/main" id="{3D8F5085-1D63-4F62-9396-97D7259BE11D}"/>
              </a:ext>
            </a:extLst>
          </p:cNvPr>
          <p:cNvSpPr txBox="1"/>
          <p:nvPr/>
        </p:nvSpPr>
        <p:spPr>
          <a:xfrm>
            <a:off x="9936480" y="668098"/>
            <a:ext cx="1210588" cy="6247864"/>
          </a:xfrm>
          <a:prstGeom prst="rect">
            <a:avLst/>
          </a:prstGeom>
          <a:noFill/>
        </p:spPr>
        <p:txBody>
          <a:bodyPr wrap="none" rtlCol="0">
            <a:spAutoFit/>
          </a:bodyPr>
          <a:lstStyle/>
          <a:p>
            <a:r>
              <a:rPr lang="zh-TW" altLang="en-US" sz="8000" dirty="0"/>
              <a:t>七</a:t>
            </a:r>
            <a:endParaRPr lang="en-US" altLang="zh-TW" sz="8000" dirty="0"/>
          </a:p>
          <a:p>
            <a:r>
              <a:rPr lang="zh-TW" altLang="en-US" sz="8000" dirty="0"/>
              <a:t>天</a:t>
            </a:r>
            <a:endParaRPr lang="en-US" altLang="zh-TW" sz="8000" dirty="0"/>
          </a:p>
          <a:p>
            <a:r>
              <a:rPr lang="zh-TW" altLang="en-US" sz="8000" dirty="0"/>
              <a:t>鑑</a:t>
            </a:r>
            <a:endParaRPr lang="en-US" altLang="zh-TW" sz="8000" dirty="0"/>
          </a:p>
          <a:p>
            <a:r>
              <a:rPr lang="zh-TW" altLang="en-US" sz="8000" dirty="0"/>
              <a:t>賞</a:t>
            </a:r>
            <a:endParaRPr lang="en-US" altLang="zh-TW" sz="8000" dirty="0"/>
          </a:p>
          <a:p>
            <a:r>
              <a:rPr lang="zh-TW" altLang="en-US" sz="8000" dirty="0"/>
              <a:t>期</a:t>
            </a:r>
          </a:p>
        </p:txBody>
      </p:sp>
    </p:spTree>
    <p:extLst>
      <p:ext uri="{BB962C8B-B14F-4D97-AF65-F5344CB8AC3E}">
        <p14:creationId xmlns:p14="http://schemas.microsoft.com/office/powerpoint/2010/main" val="90043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CD8D2E-7D97-43A6-9745-2A106DA419CF}"/>
              </a:ext>
            </a:extLst>
          </p:cNvPr>
          <p:cNvSpPr>
            <a:spLocks noGrp="1"/>
          </p:cNvSpPr>
          <p:nvPr>
            <p:ph type="title"/>
          </p:nvPr>
        </p:nvSpPr>
        <p:spPr>
          <a:xfrm>
            <a:off x="1251678" y="382385"/>
            <a:ext cx="10178322" cy="1151775"/>
          </a:xfrm>
        </p:spPr>
        <p:txBody>
          <a:bodyPr/>
          <a:lstStyle/>
          <a:p>
            <a:r>
              <a:rPr lang="zh-TW" altLang="en-US" dirty="0"/>
              <a:t>網路交易與七天鑑賞期</a:t>
            </a:r>
          </a:p>
        </p:txBody>
      </p:sp>
      <p:sp>
        <p:nvSpPr>
          <p:cNvPr id="3" name="內容版面配置區 2">
            <a:extLst>
              <a:ext uri="{FF2B5EF4-FFF2-40B4-BE49-F238E27FC236}">
                <a16:creationId xmlns:a16="http://schemas.microsoft.com/office/drawing/2014/main" id="{FB9CA43C-C9B3-44A8-AC61-F7410E974AAB}"/>
              </a:ext>
            </a:extLst>
          </p:cNvPr>
          <p:cNvSpPr>
            <a:spLocks noGrp="1"/>
          </p:cNvSpPr>
          <p:nvPr>
            <p:ph idx="1"/>
          </p:nvPr>
        </p:nvSpPr>
        <p:spPr>
          <a:xfrm>
            <a:off x="1251678" y="1605280"/>
            <a:ext cx="10178322" cy="5252720"/>
          </a:xfrm>
        </p:spPr>
        <p:txBody>
          <a:bodyPr>
            <a:normAutofit fontScale="92500" lnSpcReduction="20000"/>
          </a:bodyPr>
          <a:lstStyle/>
          <a:p>
            <a:r>
              <a:rPr lang="zh-TW" altLang="en-US" b="1" dirty="0"/>
              <a:t>消費者保護法第</a:t>
            </a:r>
            <a:r>
              <a:rPr lang="en-US" altLang="zh-TW" b="1" dirty="0"/>
              <a:t>1</a:t>
            </a:r>
            <a:r>
              <a:rPr lang="zh-TW" altLang="en-US" b="1" dirty="0"/>
              <a:t>條</a:t>
            </a:r>
            <a:endParaRPr lang="en-US" altLang="zh-TW" b="1" dirty="0"/>
          </a:p>
          <a:p>
            <a:pPr marL="0" indent="0">
              <a:buNone/>
            </a:pPr>
            <a:r>
              <a:rPr lang="zh-TW" altLang="en-US" dirty="0"/>
              <a:t>   「為保護消費者權益，促進國民消費生活安全，提昇國民消費生活品質，特制定本法。</a:t>
            </a:r>
          </a:p>
          <a:p>
            <a:pPr marL="0" indent="0">
              <a:buNone/>
            </a:pPr>
            <a:r>
              <a:rPr lang="zh-TW" altLang="en-US" dirty="0"/>
              <a:t>       有關消費者之保護，依本法之規定，本法未規定者，適用其他法律。」</a:t>
            </a:r>
            <a:endParaRPr lang="en-US" altLang="zh-TW" dirty="0"/>
          </a:p>
          <a:p>
            <a:r>
              <a:rPr lang="zh-TW" altLang="en-US" b="1" dirty="0"/>
              <a:t>消費者保護法第</a:t>
            </a:r>
            <a:r>
              <a:rPr lang="en-US" altLang="zh-TW" b="1" dirty="0"/>
              <a:t>2</a:t>
            </a:r>
            <a:r>
              <a:rPr lang="zh-TW" altLang="en-US" b="1" dirty="0"/>
              <a:t>條第</a:t>
            </a:r>
            <a:r>
              <a:rPr lang="en-US" altLang="zh-TW" b="1" dirty="0"/>
              <a:t>10</a:t>
            </a:r>
            <a:r>
              <a:rPr lang="zh-TW" altLang="en-US" b="1" dirty="0"/>
              <a:t>款 </a:t>
            </a:r>
            <a:r>
              <a:rPr lang="en-US" altLang="zh-TW" dirty="0"/>
              <a:t>(94</a:t>
            </a:r>
            <a:r>
              <a:rPr lang="zh-TW" altLang="en-US" dirty="0"/>
              <a:t>年舊法</a:t>
            </a:r>
            <a:r>
              <a:rPr lang="en-US" altLang="zh-TW" dirty="0"/>
              <a:t>)</a:t>
            </a:r>
          </a:p>
          <a:p>
            <a:pPr marL="0" indent="0">
              <a:buNone/>
            </a:pPr>
            <a:r>
              <a:rPr lang="zh-TW" altLang="en-US" dirty="0"/>
              <a:t>   「郵購買賣：指企業經營者以廣播、電視、電話、傳真、型錄、報紙、雜誌、</a:t>
            </a:r>
            <a:r>
              <a:rPr lang="zh-TW" altLang="en-US" sz="2200" b="1" dirty="0">
                <a:solidFill>
                  <a:srgbClr val="FF0000"/>
                </a:solidFill>
              </a:rPr>
              <a:t>網際網路</a:t>
            </a:r>
            <a:r>
              <a:rPr lang="zh-TW" altLang="en-US" dirty="0"/>
              <a:t>、</a:t>
            </a:r>
            <a:endParaRPr lang="en-US" altLang="zh-TW" dirty="0"/>
          </a:p>
          <a:p>
            <a:pPr marL="0" indent="0">
              <a:buNone/>
            </a:pPr>
            <a:r>
              <a:rPr lang="zh-TW" altLang="en-US" dirty="0"/>
              <a:t>                         傳單或其他類似之方法，使消費者未能檢視商品而與企業經營者所為之買 </a:t>
            </a:r>
            <a:endParaRPr lang="en-US" altLang="zh-TW" dirty="0"/>
          </a:p>
          <a:p>
            <a:pPr marL="0" indent="0">
              <a:buNone/>
            </a:pPr>
            <a:r>
              <a:rPr lang="zh-TW" altLang="en-US" dirty="0"/>
              <a:t>                         賣。」</a:t>
            </a:r>
            <a:endParaRPr lang="en-US" altLang="zh-TW" dirty="0"/>
          </a:p>
          <a:p>
            <a:r>
              <a:rPr lang="zh-TW" altLang="en-US" b="1" dirty="0"/>
              <a:t>消費者保護法第</a:t>
            </a:r>
            <a:r>
              <a:rPr lang="en-US" altLang="zh-TW" b="1" dirty="0"/>
              <a:t>19</a:t>
            </a:r>
            <a:r>
              <a:rPr lang="zh-TW" altLang="en-US" b="1" dirty="0"/>
              <a:t>條 </a:t>
            </a:r>
            <a:r>
              <a:rPr lang="en-US" altLang="zh-TW" dirty="0"/>
              <a:t>(94</a:t>
            </a:r>
            <a:r>
              <a:rPr lang="zh-TW" altLang="en-US" dirty="0"/>
              <a:t>年舊法</a:t>
            </a:r>
            <a:r>
              <a:rPr lang="en-US" altLang="zh-TW" dirty="0"/>
              <a:t>)</a:t>
            </a:r>
          </a:p>
          <a:p>
            <a:pPr marL="0" indent="0">
              <a:buNone/>
            </a:pPr>
            <a:r>
              <a:rPr lang="en-US" altLang="zh-TW" dirty="0"/>
              <a:t>   </a:t>
            </a:r>
            <a:r>
              <a:rPr lang="zh-TW" altLang="en-US" dirty="0"/>
              <a:t>「</a:t>
            </a:r>
            <a:r>
              <a:rPr lang="en-US" altLang="zh-TW" dirty="0"/>
              <a:t>1. </a:t>
            </a:r>
            <a:r>
              <a:rPr lang="zh-TW" altLang="en-US" dirty="0"/>
              <a:t>郵購或訪問買賣之消費者，對所收受之商品不願買受時，得於</a:t>
            </a:r>
            <a:r>
              <a:rPr lang="zh-TW" altLang="en-US" dirty="0">
                <a:solidFill>
                  <a:srgbClr val="FF0000"/>
                </a:solidFill>
              </a:rPr>
              <a:t>收受商品後</a:t>
            </a:r>
            <a:r>
              <a:rPr lang="zh-TW" altLang="en-US" sz="2400" b="1" dirty="0">
                <a:solidFill>
                  <a:srgbClr val="FF0000"/>
                </a:solidFill>
              </a:rPr>
              <a:t>七日內</a:t>
            </a:r>
            <a:r>
              <a:rPr lang="zh-TW" altLang="en-US" dirty="0"/>
              <a:t>，</a:t>
            </a:r>
          </a:p>
          <a:p>
            <a:pPr marL="0" indent="0">
              <a:buNone/>
            </a:pPr>
            <a:r>
              <a:rPr lang="zh-TW" altLang="en-US" dirty="0">
                <a:solidFill>
                  <a:srgbClr val="FF0000"/>
                </a:solidFill>
              </a:rPr>
              <a:t>          退回商品或以書面通知企業經營者解除買賣契約</a:t>
            </a:r>
            <a:r>
              <a:rPr lang="zh-TW" altLang="en-US" dirty="0"/>
              <a:t>，無須說明理由及負擔任何費用或</a:t>
            </a:r>
          </a:p>
          <a:p>
            <a:pPr marL="0" indent="0">
              <a:buNone/>
            </a:pPr>
            <a:r>
              <a:rPr lang="zh-TW" altLang="en-US" dirty="0"/>
              <a:t>          價款。</a:t>
            </a:r>
          </a:p>
          <a:p>
            <a:pPr marL="0" indent="0">
              <a:buNone/>
            </a:pPr>
            <a:r>
              <a:rPr lang="zh-TW" altLang="en-US" dirty="0"/>
              <a:t>       </a:t>
            </a:r>
            <a:r>
              <a:rPr lang="en-US" altLang="zh-TW" dirty="0"/>
              <a:t>2. </a:t>
            </a:r>
            <a:r>
              <a:rPr lang="zh-TW" altLang="en-US" dirty="0"/>
              <a:t>郵購或訪問買賣違反前項規定所為之約定無效。</a:t>
            </a:r>
          </a:p>
          <a:p>
            <a:pPr marL="0" indent="0">
              <a:buNone/>
            </a:pPr>
            <a:r>
              <a:rPr lang="zh-TW" altLang="en-US" dirty="0"/>
              <a:t>       </a:t>
            </a:r>
            <a:r>
              <a:rPr lang="en-US" altLang="zh-TW" dirty="0"/>
              <a:t>3. </a:t>
            </a:r>
            <a:r>
              <a:rPr lang="zh-TW" altLang="en-US" dirty="0"/>
              <a:t>契約經解除者，企業經營者與消費者間關於回復原狀之約定，對於消費者較民法第</a:t>
            </a:r>
          </a:p>
          <a:p>
            <a:pPr marL="0" indent="0">
              <a:buNone/>
            </a:pPr>
            <a:r>
              <a:rPr lang="zh-TW" altLang="en-US" dirty="0"/>
              <a:t>           </a:t>
            </a:r>
            <a:r>
              <a:rPr lang="en-US" altLang="zh-TW" dirty="0"/>
              <a:t>259</a:t>
            </a:r>
            <a:r>
              <a:rPr lang="zh-TW" altLang="en-US" dirty="0"/>
              <a:t>條之規定不利者，無效。」</a:t>
            </a:r>
          </a:p>
          <a:p>
            <a:pPr marL="0" indent="0">
              <a:buNone/>
            </a:pPr>
            <a:endParaRPr lang="en-US" altLang="zh-TW" dirty="0"/>
          </a:p>
        </p:txBody>
      </p:sp>
      <p:sp>
        <p:nvSpPr>
          <p:cNvPr id="4" name="文字方塊 3">
            <a:extLst>
              <a:ext uri="{FF2B5EF4-FFF2-40B4-BE49-F238E27FC236}">
                <a16:creationId xmlns:a16="http://schemas.microsoft.com/office/drawing/2014/main" id="{E2AC5A79-0564-4BFC-BDAF-53C81715C4E1}"/>
              </a:ext>
            </a:extLst>
          </p:cNvPr>
          <p:cNvSpPr txBox="1"/>
          <p:nvPr/>
        </p:nvSpPr>
        <p:spPr>
          <a:xfrm>
            <a:off x="8517656" y="681950"/>
            <a:ext cx="1681017" cy="923330"/>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zh-TW" altLang="en-US" dirty="0"/>
              <a:t>這就是</a:t>
            </a:r>
            <a:r>
              <a:rPr lang="zh-TW" altLang="en-US" b="1" dirty="0">
                <a:solidFill>
                  <a:srgbClr val="FF0000"/>
                </a:solidFill>
              </a:rPr>
              <a:t>七日鑑賞期</a:t>
            </a:r>
            <a:r>
              <a:rPr lang="zh-TW" altLang="en-US" dirty="0"/>
              <a:t>這個詞的由來</a:t>
            </a:r>
          </a:p>
        </p:txBody>
      </p:sp>
    </p:spTree>
    <p:extLst>
      <p:ext uri="{BB962C8B-B14F-4D97-AF65-F5344CB8AC3E}">
        <p14:creationId xmlns:p14="http://schemas.microsoft.com/office/powerpoint/2010/main" val="422404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9C4019-97A4-4CD0-8B73-CCA60484B39C}"/>
              </a:ext>
            </a:extLst>
          </p:cNvPr>
          <p:cNvSpPr>
            <a:spLocks noGrp="1"/>
          </p:cNvSpPr>
          <p:nvPr>
            <p:ph type="title"/>
          </p:nvPr>
        </p:nvSpPr>
        <p:spPr>
          <a:xfrm>
            <a:off x="1251678" y="382385"/>
            <a:ext cx="10178322" cy="1060336"/>
          </a:xfrm>
        </p:spPr>
        <p:txBody>
          <a:bodyPr/>
          <a:lstStyle/>
          <a:p>
            <a:r>
              <a:rPr lang="zh-TW" altLang="en-US" dirty="0"/>
              <a:t>網路交易標錯價</a:t>
            </a:r>
          </a:p>
        </p:txBody>
      </p:sp>
      <p:sp>
        <p:nvSpPr>
          <p:cNvPr id="3" name="內容版面配置區 2">
            <a:extLst>
              <a:ext uri="{FF2B5EF4-FFF2-40B4-BE49-F238E27FC236}">
                <a16:creationId xmlns:a16="http://schemas.microsoft.com/office/drawing/2014/main" id="{2D65D8DD-9ACD-41A1-84D0-864DD17EB49A}"/>
              </a:ext>
            </a:extLst>
          </p:cNvPr>
          <p:cNvSpPr>
            <a:spLocks noGrp="1"/>
          </p:cNvSpPr>
          <p:nvPr>
            <p:ph idx="1"/>
          </p:nvPr>
        </p:nvSpPr>
        <p:spPr>
          <a:xfrm>
            <a:off x="1251678" y="1879599"/>
            <a:ext cx="10178322" cy="4135121"/>
          </a:xfrm>
        </p:spPr>
        <p:txBody>
          <a:bodyPr/>
          <a:lstStyle/>
          <a:p>
            <a:r>
              <a:rPr lang="zh-TW" altLang="zh-TW" dirty="0"/>
              <a:t>電子商務時代的來臨，網際網路已成為企業經營者與消費者進行商業交易的新興管道，業者可以透過網頁購物機制提供商品與服務內容的介紹，直接與消費者在網路平台上進行交易；然而，網路交易畢竟與傳統實體商店陳列商品進行買賣時消費者得以實際檢視商品的情況不同，一旦網路業者因標價錯誤衍生消費爭議，業者往往因顧慮大額損失而不願承認契約</a:t>
            </a:r>
            <a:r>
              <a:rPr lang="zh-TW" altLang="en-US" dirty="0"/>
              <a:t>。</a:t>
            </a:r>
            <a:r>
              <a:rPr lang="zh-TW" altLang="zh-TW" dirty="0"/>
              <a:t>若干法律爭議涉及網路購物交易網頁之性質究竟是要約或要約之引誘？其定性是否影響交易契約之成立？消費者雖有其應享之權益，但若明知標價錯誤而仍訂購，是否值得保護？</a:t>
            </a:r>
            <a:endParaRPr lang="en-US" altLang="zh-TW" dirty="0"/>
          </a:p>
          <a:p>
            <a:pPr marL="0" indent="0">
              <a:buNone/>
            </a:pPr>
            <a:endParaRPr lang="en-US" altLang="zh-TW" dirty="0"/>
          </a:p>
          <a:p>
            <a:r>
              <a:rPr lang="zh-TW" altLang="en-US" dirty="0"/>
              <a:t>網路交易標錯價，引起廣泛討論的，是</a:t>
            </a:r>
            <a:r>
              <a:rPr lang="en-US" altLang="zh-TW" dirty="0"/>
              <a:t>Dell</a:t>
            </a:r>
            <a:r>
              <a:rPr lang="zh-TW" altLang="en-US" dirty="0"/>
              <a:t>案，這個案件充分的讓大家體會到什麼叫做”台灣最美的風景是人”</a:t>
            </a:r>
            <a:r>
              <a:rPr lang="en-US" altLang="zh-TW" dirty="0"/>
              <a:t>(</a:t>
            </a:r>
            <a:r>
              <a:rPr lang="zh-TW" altLang="en-US" dirty="0"/>
              <a:t>誤</a:t>
            </a:r>
            <a:r>
              <a:rPr lang="en-US" altLang="zh-TW" dirty="0"/>
              <a:t>)</a:t>
            </a:r>
          </a:p>
          <a:p>
            <a:endParaRPr lang="en-US" altLang="zh-TW" dirty="0"/>
          </a:p>
          <a:p>
            <a:endParaRPr lang="zh-TW" altLang="en-US" dirty="0"/>
          </a:p>
        </p:txBody>
      </p:sp>
    </p:spTree>
    <p:extLst>
      <p:ext uri="{BB962C8B-B14F-4D97-AF65-F5344CB8AC3E}">
        <p14:creationId xmlns:p14="http://schemas.microsoft.com/office/powerpoint/2010/main" val="142417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25" name="Freeform 6" title="scalloped circle">
            <a:extLst>
              <a:ext uri="{FF2B5EF4-FFF2-40B4-BE49-F238E27FC236}">
                <a16:creationId xmlns:a16="http://schemas.microsoft.com/office/drawing/2014/main" id="{BB8C1D0E-0B06-46C9-A8BD-A8E13FF993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6" name="Rectangle 16" title="left edge border">
            <a:extLst>
              <a:ext uri="{FF2B5EF4-FFF2-40B4-BE49-F238E27FC236}">
                <a16:creationId xmlns:a16="http://schemas.microsoft.com/office/drawing/2014/main" id="{7D1ADC4A-8537-4084-99C7-F8D378A640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圖片 6" descr="一張含有 電子用品, 電腦 的圖片&#10;&#10;產生非常高可信度的描述">
            <a:extLst>
              <a:ext uri="{FF2B5EF4-FFF2-40B4-BE49-F238E27FC236}">
                <a16:creationId xmlns:a16="http://schemas.microsoft.com/office/drawing/2014/main" id="{4F310C3D-B10C-42C8-BDEF-B4764B45FE6D}"/>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t="13350" b="12808"/>
          <a:stretch/>
        </p:blipFill>
        <p:spPr>
          <a:xfrm>
            <a:off x="20" y="-1"/>
            <a:ext cx="12191980" cy="6864691"/>
          </a:xfrm>
          <a:prstGeom prst="rect">
            <a:avLst/>
          </a:prstGeom>
        </p:spPr>
      </p:pic>
      <p:sp>
        <p:nvSpPr>
          <p:cNvPr id="27" name="Rectangle 18">
            <a:extLst>
              <a:ext uri="{FF2B5EF4-FFF2-40B4-BE49-F238E27FC236}">
                <a16:creationId xmlns:a16="http://schemas.microsoft.com/office/drawing/2014/main" id="{DE7D9958-ED1E-4EB9-A889-3A0DDD9BCC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prstGeom prst="rect">
            <a:avLst/>
          </a:prstGeom>
          <a:solidFill>
            <a:schemeClr val="tx2">
              <a:alpha val="75000"/>
            </a:schemeClr>
          </a:solidFill>
          <a:ln w="0">
            <a:noFill/>
            <a:prstDash val="solid"/>
            <a:round/>
            <a:headEnd/>
            <a:tailEn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8" name="Freeform 6" title="scalloped circle">
            <a:extLst>
              <a:ext uri="{FF2B5EF4-FFF2-40B4-BE49-F238E27FC236}">
                <a16:creationId xmlns:a16="http://schemas.microsoft.com/office/drawing/2014/main" id="{8D3CADA7-D234-4FD0-9151-ECFF642126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3" name="Rectangle 22" title="left edge border">
            <a:extLst>
              <a:ext uri="{FF2B5EF4-FFF2-40B4-BE49-F238E27FC236}">
                <a16:creationId xmlns:a16="http://schemas.microsoft.com/office/drawing/2014/main" id="{B90A20A5-2045-4D33-9357-1485CAF55E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文字方塊 7">
            <a:extLst>
              <a:ext uri="{FF2B5EF4-FFF2-40B4-BE49-F238E27FC236}">
                <a16:creationId xmlns:a16="http://schemas.microsoft.com/office/drawing/2014/main" id="{E5003265-1D85-467B-B4F8-836F88030EA5}"/>
              </a:ext>
            </a:extLst>
          </p:cNvPr>
          <p:cNvSpPr txBox="1"/>
          <p:nvPr/>
        </p:nvSpPr>
        <p:spPr>
          <a:xfrm>
            <a:off x="1078523" y="1098388"/>
            <a:ext cx="10318418" cy="4394988"/>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altLang="zh-TW" sz="10000" cap="all" spc="800" dirty="0">
                <a:solidFill>
                  <a:schemeClr val="tx2">
                    <a:lumMod val="50000"/>
                    <a:lumOff val="50000"/>
                  </a:schemeClr>
                </a:solidFill>
                <a:latin typeface="+mj-ea"/>
                <a:ea typeface="+mj-ea"/>
                <a:cs typeface="+mj-cs"/>
              </a:rPr>
              <a:t>Dell</a:t>
            </a:r>
            <a:r>
              <a:rPr lang="zh-TW" altLang="en-US" sz="10000" cap="all" spc="800" dirty="0">
                <a:solidFill>
                  <a:schemeClr val="tx2">
                    <a:lumMod val="50000"/>
                    <a:lumOff val="50000"/>
                  </a:schemeClr>
                </a:solidFill>
                <a:latin typeface="+mj-lt"/>
                <a:ea typeface="+mj-ea"/>
                <a:cs typeface="+mj-cs"/>
              </a:rPr>
              <a:t>價格標錯案</a:t>
            </a:r>
          </a:p>
        </p:txBody>
      </p:sp>
    </p:spTree>
    <p:extLst>
      <p:ext uri="{BB962C8B-B14F-4D97-AF65-F5344CB8AC3E}">
        <p14:creationId xmlns:p14="http://schemas.microsoft.com/office/powerpoint/2010/main" val="281837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52DFD3-4EDE-422E-856F-CCAF020D5371}"/>
              </a:ext>
            </a:extLst>
          </p:cNvPr>
          <p:cNvSpPr>
            <a:spLocks noGrp="1"/>
          </p:cNvSpPr>
          <p:nvPr>
            <p:ph type="title"/>
          </p:nvPr>
        </p:nvSpPr>
        <p:spPr>
          <a:xfrm>
            <a:off x="1251678" y="382385"/>
            <a:ext cx="10178322" cy="1121295"/>
          </a:xfrm>
        </p:spPr>
        <p:txBody>
          <a:bodyPr/>
          <a:lstStyle/>
          <a:p>
            <a:r>
              <a:rPr lang="zh-TW" altLang="en-US" dirty="0"/>
              <a:t>案例一：</a:t>
            </a:r>
            <a:r>
              <a:rPr lang="en-US" altLang="zh-TW" dirty="0">
                <a:latin typeface="+mj-ea"/>
              </a:rPr>
              <a:t>dell</a:t>
            </a:r>
            <a:r>
              <a:rPr lang="zh-TW" altLang="en-US" dirty="0">
                <a:latin typeface="+mj-ea"/>
              </a:rPr>
              <a:t>標錯價</a:t>
            </a:r>
          </a:p>
        </p:txBody>
      </p:sp>
      <p:sp>
        <p:nvSpPr>
          <p:cNvPr id="3" name="內容版面配置區 2">
            <a:extLst>
              <a:ext uri="{FF2B5EF4-FFF2-40B4-BE49-F238E27FC236}">
                <a16:creationId xmlns:a16="http://schemas.microsoft.com/office/drawing/2014/main" id="{D159132E-305F-4456-A4A0-D3231838CA6A}"/>
              </a:ext>
            </a:extLst>
          </p:cNvPr>
          <p:cNvSpPr>
            <a:spLocks noGrp="1"/>
          </p:cNvSpPr>
          <p:nvPr>
            <p:ph idx="1"/>
          </p:nvPr>
        </p:nvSpPr>
        <p:spPr>
          <a:xfrm>
            <a:off x="1251678" y="1503680"/>
            <a:ext cx="10178322" cy="5140959"/>
          </a:xfrm>
        </p:spPr>
        <p:txBody>
          <a:bodyPr/>
          <a:lstStyle/>
          <a:p>
            <a:r>
              <a:rPr lang="zh-TW" altLang="en-US" dirty="0"/>
              <a:t>以下引用</a:t>
            </a:r>
            <a:r>
              <a:rPr lang="en-US" altLang="zh-TW" dirty="0"/>
              <a:t>Wiki</a:t>
            </a:r>
            <a:r>
              <a:rPr lang="zh-TW" altLang="en-US" dirty="0"/>
              <a:t>對案件的簡介</a:t>
            </a:r>
            <a:r>
              <a:rPr lang="en-US" altLang="zh-TW" dirty="0"/>
              <a:t>:</a:t>
            </a:r>
          </a:p>
          <a:p>
            <a:r>
              <a:rPr lang="zh-TW" altLang="en-US" dirty="0"/>
              <a:t>戴爾電腦在</a:t>
            </a:r>
            <a:r>
              <a:rPr lang="en-US" altLang="zh-TW" dirty="0"/>
              <a:t>2009</a:t>
            </a:r>
            <a:r>
              <a:rPr lang="zh-TW" altLang="en-US" dirty="0"/>
              <a:t>年</a:t>
            </a:r>
            <a:r>
              <a:rPr lang="en-US" altLang="zh-TW" dirty="0"/>
              <a:t>6</a:t>
            </a:r>
            <a:r>
              <a:rPr lang="zh-TW" altLang="en-US" dirty="0"/>
              <a:t>月與</a:t>
            </a:r>
            <a:r>
              <a:rPr lang="en-US" altLang="zh-TW" dirty="0"/>
              <a:t>7</a:t>
            </a:r>
            <a:r>
              <a:rPr lang="zh-TW" altLang="en-US" dirty="0"/>
              <a:t>月，在台灣版的銷售網站連續發生了非常大規模的網路標價優惠折扣事件，首先是在</a:t>
            </a:r>
            <a:r>
              <a:rPr lang="en-US" altLang="zh-TW" dirty="0"/>
              <a:t>6</a:t>
            </a:r>
            <a:r>
              <a:rPr lang="zh-TW" altLang="en-US" dirty="0"/>
              <a:t>月</a:t>
            </a:r>
            <a:r>
              <a:rPr lang="en-US" altLang="zh-TW" dirty="0"/>
              <a:t>25</a:t>
            </a:r>
            <a:r>
              <a:rPr lang="zh-TW" altLang="en-US" dirty="0"/>
              <a:t>號晚間</a:t>
            </a:r>
            <a:r>
              <a:rPr lang="en-US" altLang="zh-TW" dirty="0"/>
              <a:t>9</a:t>
            </a:r>
            <a:r>
              <a:rPr lang="zh-TW" altLang="en-US" dirty="0"/>
              <a:t>點至</a:t>
            </a:r>
            <a:r>
              <a:rPr lang="en-US" altLang="zh-TW" dirty="0"/>
              <a:t>26</a:t>
            </a:r>
            <a:r>
              <a:rPr lang="zh-TW" altLang="en-US" dirty="0"/>
              <a:t>號早晨</a:t>
            </a:r>
            <a:r>
              <a:rPr lang="en-US" altLang="zh-TW" dirty="0"/>
              <a:t>6</a:t>
            </a:r>
            <a:r>
              <a:rPr lang="zh-TW" altLang="en-US" dirty="0"/>
              <a:t>點期間發生全站產品折扣七千新台幣的事件，導致湧入</a:t>
            </a:r>
            <a:r>
              <a:rPr lang="en-US" altLang="zh-TW" dirty="0"/>
              <a:t>4</a:t>
            </a:r>
            <a:r>
              <a:rPr lang="zh-TW" altLang="en-US" dirty="0"/>
              <a:t>萬</a:t>
            </a:r>
            <a:r>
              <a:rPr lang="en-US" altLang="zh-TW" dirty="0"/>
              <a:t>3</a:t>
            </a:r>
            <a:r>
              <a:rPr lang="zh-TW" altLang="en-US" dirty="0"/>
              <a:t>千多筆訂單，訂購將近</a:t>
            </a:r>
            <a:r>
              <a:rPr lang="en-US" altLang="zh-TW" dirty="0"/>
              <a:t>14</a:t>
            </a:r>
            <a:r>
              <a:rPr lang="zh-TW" altLang="en-US" dirty="0"/>
              <a:t>萬台平面顯示器，戴爾在長達一星期的磋商後，拒絕消保會至少按價每人出貨一台的建議，僅願意提供一千至三千新台幣左右的不等的折扣券補償。</a:t>
            </a:r>
            <a:endParaRPr lang="en-US" altLang="zh-TW" dirty="0"/>
          </a:p>
          <a:p>
            <a:pPr marL="0" indent="0">
              <a:buNone/>
            </a:pPr>
            <a:endParaRPr lang="en-US" altLang="zh-TW" dirty="0"/>
          </a:p>
          <a:p>
            <a:r>
              <a:rPr lang="zh-TW" altLang="en-US" dirty="0"/>
              <a:t>然而，多數消費者表示其折扣券與誠意不足無法接受，而爭議尚未結束之時，又於</a:t>
            </a:r>
            <a:r>
              <a:rPr lang="en-US" altLang="zh-TW" dirty="0"/>
              <a:t>7</a:t>
            </a:r>
            <a:r>
              <a:rPr lang="zh-TW" altLang="en-US" dirty="0"/>
              <a:t>月</a:t>
            </a:r>
            <a:r>
              <a:rPr lang="en-US" altLang="zh-TW" dirty="0"/>
              <a:t>5</a:t>
            </a:r>
            <a:r>
              <a:rPr lang="zh-TW" altLang="en-US" dirty="0"/>
              <a:t>日凌晨</a:t>
            </a:r>
            <a:r>
              <a:rPr lang="en-US" altLang="zh-TW" dirty="0"/>
              <a:t>12</a:t>
            </a:r>
            <a:r>
              <a:rPr lang="zh-TW" altLang="en-US" dirty="0"/>
              <a:t>點至早晨</a:t>
            </a:r>
            <a:r>
              <a:rPr lang="en-US" altLang="zh-TW" dirty="0"/>
              <a:t>10</a:t>
            </a:r>
            <a:r>
              <a:rPr lang="zh-TW" altLang="en-US" dirty="0"/>
              <a:t>點之間發生筆記型電腦更換顏色即可多折價四萬多元新台幣的狀況，再度導致了約近一萬五千筆，共近五萬台筆記型電腦的極大量訂單湧入，導致消費者開始質疑戴爾是否有意圖藉機宣傳、惡意騙取消費者個人資料或對於網路銷售的管理十分無能。消費者因而不滿戴爾公司處置而向法院提告。</a:t>
            </a:r>
          </a:p>
          <a:p>
            <a:endParaRPr lang="zh-TW" altLang="en-US" dirty="0"/>
          </a:p>
        </p:txBody>
      </p:sp>
    </p:spTree>
    <p:extLst>
      <p:ext uri="{BB962C8B-B14F-4D97-AF65-F5344CB8AC3E}">
        <p14:creationId xmlns:p14="http://schemas.microsoft.com/office/powerpoint/2010/main" val="232027042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TM10001106[[fn=徽章]]</Template>
  <TotalTime>4395</TotalTime>
  <Words>7727</Words>
  <Application>Microsoft Office PowerPoint</Application>
  <PresentationFormat>寬螢幕</PresentationFormat>
  <Paragraphs>161</Paragraphs>
  <Slides>33</Slides>
  <Notes>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33</vt:i4>
      </vt:variant>
    </vt:vector>
  </HeadingPairs>
  <TitlesOfParts>
    <vt:vector size="41" baseType="lpstr">
      <vt:lpstr>微軟正黑體</vt:lpstr>
      <vt:lpstr>新細明體</vt:lpstr>
      <vt:lpstr>Arial</vt:lpstr>
      <vt:lpstr>Calibri</vt:lpstr>
      <vt:lpstr>Gill Sans MT</vt:lpstr>
      <vt:lpstr>Impact</vt:lpstr>
      <vt:lpstr>Wingdings</vt:lpstr>
      <vt:lpstr>Badge</vt:lpstr>
      <vt:lpstr>PowerPoint 簡報</vt:lpstr>
      <vt:lpstr>要約引誘之判斷</vt:lpstr>
      <vt:lpstr>要約引誘之判斷</vt:lpstr>
      <vt:lpstr>要約之引誘</vt:lpstr>
      <vt:lpstr>PowerPoint 簡報</vt:lpstr>
      <vt:lpstr>網路交易與七天鑑賞期</vt:lpstr>
      <vt:lpstr>網路交易標錯價</vt:lpstr>
      <vt:lpstr>PowerPoint 簡報</vt:lpstr>
      <vt:lpstr>案例一：dell標錯價</vt:lpstr>
      <vt:lpstr>案例一：dell標錯價</vt:lpstr>
      <vt:lpstr>案例一：dell標錯價</vt:lpstr>
      <vt:lpstr>案例一：dell標錯價(一審)</vt:lpstr>
      <vt:lpstr>案例一：dell標錯價(一審)</vt:lpstr>
      <vt:lpstr>案例一：dell標錯價(一審)</vt:lpstr>
      <vt:lpstr>案例一：dell標錯價(一審)</vt:lpstr>
      <vt:lpstr>案例一：dell標錯價(一審)</vt:lpstr>
      <vt:lpstr>案例一：dell標錯價(一審)</vt:lpstr>
      <vt:lpstr>案例一：dell標錯價(一審)</vt:lpstr>
      <vt:lpstr>案例一：dell標錯價(二審)</vt:lpstr>
      <vt:lpstr>案例一：dell標錯價(二審)</vt:lpstr>
      <vt:lpstr>案例一：dell標錯價(二審)</vt:lpstr>
      <vt:lpstr>案例一：dell標錯價(二審)</vt:lpstr>
      <vt:lpstr>案例一：dell標錯價(二審)</vt:lpstr>
      <vt:lpstr>案例一：dell標錯價(二審)</vt:lpstr>
      <vt:lpstr>案例一：dell標錯價(二審)</vt:lpstr>
      <vt:lpstr>案例一：dell標錯價(二審)</vt:lpstr>
      <vt:lpstr>案例一：dell標錯價後續效應</vt:lpstr>
      <vt:lpstr>案例一：dell標錯價後續效應</vt:lpstr>
      <vt:lpstr>PowerPoint 簡報</vt:lpstr>
      <vt:lpstr>案例二：露天拍賣標錯價</vt:lpstr>
      <vt:lpstr>案例二：露天拍賣標錯價</vt:lpstr>
      <vt:lpstr>案例二：露天拍賣標錯價</vt:lpstr>
      <vt:lpstr>最美麗的風景是…….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astrid</dc:creator>
  <cp:lastModifiedBy>仁樵 張</cp:lastModifiedBy>
  <cp:revision>341</cp:revision>
  <dcterms:created xsi:type="dcterms:W3CDTF">2017-10-09T03:57:06Z</dcterms:created>
  <dcterms:modified xsi:type="dcterms:W3CDTF">2019-10-03T03:42:24Z</dcterms:modified>
</cp:coreProperties>
</file>