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335" r:id="rId2"/>
    <p:sldId id="336" r:id="rId3"/>
    <p:sldId id="258" r:id="rId4"/>
    <p:sldId id="289" r:id="rId5"/>
    <p:sldId id="302" r:id="rId6"/>
    <p:sldId id="304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34" r:id="rId24"/>
    <p:sldId id="337" r:id="rId25"/>
    <p:sldId id="322" r:id="rId26"/>
    <p:sldId id="323" r:id="rId27"/>
    <p:sldId id="321" r:id="rId28"/>
    <p:sldId id="324" r:id="rId29"/>
    <p:sldId id="340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8" r:id="rId38"/>
    <p:sldId id="333" r:id="rId39"/>
    <p:sldId id="339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B3"/>
    <a:srgbClr val="595959"/>
    <a:srgbClr val="B7BDC7"/>
    <a:srgbClr val="006FBB"/>
    <a:srgbClr val="00C8AF"/>
    <a:srgbClr val="E8EAED"/>
    <a:srgbClr val="333435"/>
    <a:srgbClr val="714296"/>
    <a:srgbClr val="FF3494"/>
    <a:srgbClr val="F5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2" autoAdjust="0"/>
    <p:restoredTop sz="76503" autoAdjust="0"/>
  </p:normalViewPr>
  <p:slideViewPr>
    <p:cSldViewPr snapToGrid="0" showGuides="1">
      <p:cViewPr varScale="1">
        <p:scale>
          <a:sx n="52" d="100"/>
          <a:sy n="52" d="100"/>
        </p:scale>
        <p:origin x="12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AC62-A483-4C29-86ED-7BFAA0427EE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81227-AB64-4AF5-8976-FA5E4337E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2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2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4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8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5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那麼接著我要來講結果與討論的部分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2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首先這邊作者把資料分為</a:t>
            </a:r>
            <a:r>
              <a:rPr lang="en-US" altLang="zh-TW" dirty="0" smtClean="0"/>
              <a:t>80%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20%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r>
              <a:rPr lang="zh-TW" altLang="en-US" dirty="0" smtClean="0"/>
              <a:t>並採用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倍交叉驗證進行訓練</a:t>
            </a:r>
            <a:endParaRPr lang="en-US" altLang="zh-TW" dirty="0" smtClean="0"/>
          </a:p>
          <a:p>
            <a:r>
              <a:rPr lang="zh-TW" altLang="en-US" dirty="0" smtClean="0"/>
              <a:t>那甚麼是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倍交叉驗證</a:t>
            </a:r>
            <a:r>
              <a:rPr lang="en-US" altLang="zh-TW" dirty="0" smtClean="0"/>
              <a:t>?</a:t>
            </a:r>
            <a:r>
              <a:rPr lang="zh-TW" altLang="en-US" dirty="0" smtClean="0"/>
              <a:t>如這張圖所示</a:t>
            </a:r>
            <a:endParaRPr lang="en-US" altLang="zh-TW" dirty="0" smtClean="0"/>
          </a:p>
          <a:p>
            <a:r>
              <a:rPr lang="zh-TW" altLang="en-US" dirty="0" smtClean="0"/>
              <a:t>這張圖</a:t>
            </a:r>
            <a:r>
              <a:rPr lang="en-US" altLang="zh-TW" dirty="0" smtClean="0"/>
              <a:t>9:1</a:t>
            </a:r>
            <a:r>
              <a:rPr lang="zh-TW" altLang="en-US" dirty="0" smtClean="0"/>
              <a:t>的交叉驗證</a:t>
            </a:r>
            <a:endParaRPr lang="en-US" altLang="zh-TW" dirty="0" smtClean="0"/>
          </a:p>
          <a:p>
            <a:r>
              <a:rPr lang="zh-TW" altLang="en-US" dirty="0" smtClean="0"/>
              <a:t>就是每次取不同的測試集出來驗證</a:t>
            </a:r>
            <a:endParaRPr lang="en-US" altLang="zh-TW" dirty="0" smtClean="0"/>
          </a:p>
          <a:p>
            <a:r>
              <a:rPr lang="zh-TW" altLang="en-US" dirty="0" smtClean="0"/>
              <a:t>做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次最後把結果平均</a:t>
            </a:r>
            <a:endParaRPr lang="en-US" altLang="zh-TW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20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線性判別分析                 </a:t>
            </a:r>
            <a:r>
              <a:rPr lang="en-US" altLang="zh-TW" dirty="0" smtClean="0"/>
              <a:t>7.KNN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支援向量機                     </a:t>
            </a:r>
            <a:r>
              <a:rPr lang="en-US" altLang="zh-TW" dirty="0" smtClean="0"/>
              <a:t>8.</a:t>
            </a:r>
            <a:r>
              <a:rPr lang="zh-TW" altLang="en-US" dirty="0" smtClean="0"/>
              <a:t>單純貝式分類機器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極大梯度提升                 </a:t>
            </a:r>
            <a:r>
              <a:rPr lang="en-US" altLang="zh-TW" dirty="0" smtClean="0"/>
              <a:t>9.</a:t>
            </a:r>
            <a:r>
              <a:rPr lang="zh-TW" altLang="en-US" dirty="0" smtClean="0"/>
              <a:t>分類與回歸</a:t>
            </a:r>
            <a:r>
              <a:rPr lang="zh-TW" altLang="en-US" dirty="0" smtClean="0"/>
              <a:t>樹</a:t>
            </a:r>
            <a:r>
              <a:rPr lang="en-US" altLang="zh-TW" dirty="0" smtClean="0"/>
              <a:t>(CART)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隨機森林                         </a:t>
            </a:r>
            <a:r>
              <a:rPr lang="en-US" altLang="zh-TW" dirty="0" smtClean="0"/>
              <a:t>10.C5.0</a:t>
            </a:r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邏輯回歸                         </a:t>
            </a:r>
            <a:r>
              <a:rPr lang="en-US" altLang="zh-TW" dirty="0" smtClean="0"/>
              <a:t>11.</a:t>
            </a:r>
            <a:r>
              <a:rPr lang="zh-TW" altLang="en-US" dirty="0" smtClean="0"/>
              <a:t>梯度增強機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 用於廣義線性模型        </a:t>
            </a:r>
            <a:r>
              <a:rPr lang="en-US" altLang="zh-TW" dirty="0" smtClean="0"/>
              <a:t>12.Bagged</a:t>
            </a:r>
            <a:r>
              <a:rPr lang="zh-TW" altLang="en-US" dirty="0" smtClean="0"/>
              <a:t>回歸樹</a:t>
            </a:r>
            <a:endParaRPr lang="en-US" altLang="zh-TW" dirty="0" smtClean="0"/>
          </a:p>
          <a:p>
            <a:endParaRPr lang="en-US" altLang="zh-CN" dirty="0" smtClean="0"/>
          </a:p>
          <a:p>
            <a:r>
              <a:rPr lang="en-US" altLang="zh-TW" dirty="0" smtClean="0"/>
              <a:t>Bagging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Boosting</a:t>
            </a:r>
            <a:r>
              <a:rPr lang="zh-TW" altLang="en-US" dirty="0" smtClean="0"/>
              <a:t>的區別是前者樹沒有關聯 後者有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0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TW" dirty="0" smtClean="0"/>
              <a:t>K-mean</a:t>
            </a:r>
            <a:r>
              <a:rPr lang="en-US" altLang="zh-TW" dirty="0" smtClean="0">
                <a:sym typeface="Wingdings" panose="05000000000000000000" pitchFamily="2" charset="2"/>
              </a:rPr>
              <a:t>K</a:t>
            </a:r>
            <a:r>
              <a:rPr lang="zh-TW" altLang="en-US" dirty="0" smtClean="0">
                <a:sym typeface="Wingdings" panose="05000000000000000000" pitchFamily="2" charset="2"/>
              </a:rPr>
              <a:t>平均演算法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 clustering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是一種聚類分析法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發現一天講超過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分鐘的電話、或一天平均有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通以上的電話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後來發現這跟他們的工作有關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所以沒有刪掉這些異常值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2.PCA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主成分分析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analysis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是一種統計分析、簡化數據的方法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b="0" dirty="0" smtClean="0"/>
              <a:t>結果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加快了模型的執行，但並沒有改善模型的結果</a:t>
            </a:r>
            <a:endParaRPr lang="en-US" altLang="zh-TW" b="0" dirty="0" smtClean="0"/>
          </a:p>
          <a:p>
            <a:r>
              <a:rPr lang="en-US" altLang="zh-TW" b="0" dirty="0" smtClean="0"/>
              <a:t>3.Z-Score:</a:t>
            </a:r>
            <a:r>
              <a:rPr lang="zh-TW" altLang="en-US" b="0" dirty="0" smtClean="0"/>
              <a:t> </a:t>
            </a:r>
            <a:r>
              <a:rPr lang="en-US" altLang="zh-TW" b="0" dirty="0" smtClean="0"/>
              <a:t>(x-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母體平均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母體標準差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結果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稍微改善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模型而已，並沒有改善我們的最佳模型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22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軸為</a:t>
            </a:r>
            <a:r>
              <a:rPr lang="en-US" altLang="zh-TW" dirty="0" smtClean="0"/>
              <a:t>100-</a:t>
            </a:r>
            <a:r>
              <a:rPr lang="zh-TW" altLang="en-US" dirty="0" smtClean="0"/>
              <a:t>特異性</a:t>
            </a:r>
            <a:r>
              <a:rPr lang="en-US" altLang="zh-TW" dirty="0" smtClean="0"/>
              <a:t>:FP/(FP+TN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所有實際沒病的，你預測成有病的比例 </a:t>
            </a:r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軸為</a:t>
            </a:r>
            <a:r>
              <a:rPr lang="zh-TW" altLang="en-US" dirty="0" smtClean="0"/>
              <a:t>敏感性</a:t>
            </a:r>
            <a:r>
              <a:rPr lang="en-US" altLang="zh-TW" dirty="0" smtClean="0"/>
              <a:t>(Recall):</a:t>
            </a:r>
            <a:r>
              <a:rPr lang="en-US" altLang="zh-TW" dirty="0" smtClean="0"/>
              <a:t>TP/(TP+FN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所有實際有病的，你預測成有病的比例</a:t>
            </a:r>
            <a:endParaRPr lang="en-US" altLang="zh-TW" dirty="0" smtClean="0"/>
          </a:p>
          <a:p>
            <a:r>
              <a:rPr lang="en-US" altLang="zh-TW" dirty="0" smtClean="0"/>
              <a:t>Precision : TP/(TP+FP)</a:t>
            </a:r>
          </a:p>
          <a:p>
            <a:r>
              <a:rPr lang="en-US" altLang="zh-CN" dirty="0" smtClean="0"/>
              <a:t>Recall : TP/(TP+FN)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56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你感興趣的東西，我們在這邊假設為你有沒有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有病且預測也有病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有病但預測沒病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沒病但是預測有病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沒病且預測也沒病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36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89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4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XGBoost</a:t>
            </a:r>
            <a:r>
              <a:rPr lang="en-US" altLang="zh-TW" dirty="0" smtClean="0"/>
              <a:t> model</a:t>
            </a:r>
            <a:r>
              <a:rPr lang="zh-TW" altLang="en-US" dirty="0" smtClean="0"/>
              <a:t>放入我們的框架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1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每當我們將樹添加到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模型中時，都會在訓練和測試集上測試錯誤率，如果測試集上的錯誤率沒有降低，那麼即使訓練集的錯誤率持續下降，因為該模型很可能會過擬合。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最後性別的模型不超過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棵樹，年齡則是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78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表示通過獲取模型中每棵樹的每個特徵的貢獻而計算出的相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應特徵對模型的相對貢獻。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簡單的說就是這個特徵在這個模型的相對貢獻。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，此指標的值越高，表示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這個特徵在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生成預測就越重要。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Entropy_in_duration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接聽電話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持續時間通話的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推論出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在保守社會中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男性通常要承擔比女性更多的責任，因此男性可以處理幾種類型的聯繫（業務，家庭，朋友等）。這證明了其電信行為的熵是合理的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5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Entropy_duration</a:t>
            </a:r>
            <a:r>
              <a:rPr lang="en-US" altLang="zh-TW" dirty="0" smtClean="0"/>
              <a:t> 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所有通話時長的熵</a:t>
            </a:r>
            <a:endParaRPr lang="en-US" altLang="zh-TW" dirty="0" smtClean="0"/>
          </a:p>
          <a:p>
            <a:r>
              <a:rPr lang="zh-TW" altLang="en-US" dirty="0" smtClean="0"/>
              <a:t>推論出</a:t>
            </a:r>
            <a:endParaRPr lang="en-US" altLang="zh-TW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由於接觸類型較少，包含大學年齡年輕人的（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）群體的熵較小。年齡越大，與他們的電信行為相比，其熵越大分組（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0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CDR</a:t>
            </a:r>
            <a:r>
              <a:rPr lang="zh-TW" altLang="en-US" dirty="0" smtClean="0"/>
              <a:t> </a:t>
            </a:r>
            <a:r>
              <a:rPr lang="en-US" altLang="zh-TW" dirty="0" smtClean="0"/>
              <a:t>SMS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1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48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3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85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2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6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3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2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5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81227-AB64-4AF5-8976-FA5E4337E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1237"/>
            <a:ext cx="12193057" cy="685552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528" y="123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72258" y="2832470"/>
            <a:ext cx="1181100" cy="1181100"/>
          </a:xfrm>
          <a:custGeom>
            <a:avLst/>
            <a:gdLst>
              <a:gd name="connsiteX0" fmla="*/ 590550 w 1181100"/>
              <a:gd name="connsiteY0" fmla="*/ 0 h 1181100"/>
              <a:gd name="connsiteX1" fmla="*/ 1181100 w 1181100"/>
              <a:gd name="connsiteY1" fmla="*/ 590550 h 1181100"/>
              <a:gd name="connsiteX2" fmla="*/ 590550 w 1181100"/>
              <a:gd name="connsiteY2" fmla="*/ 1181100 h 1181100"/>
              <a:gd name="connsiteX3" fmla="*/ 0 w 1181100"/>
              <a:gd name="connsiteY3" fmla="*/ 590550 h 1181100"/>
              <a:gd name="connsiteX4" fmla="*/ 590550 w 1181100"/>
              <a:gd name="connsiteY4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590550" y="0"/>
                </a:moveTo>
                <a:cubicBezTo>
                  <a:pt x="916702" y="0"/>
                  <a:pt x="1181100" y="264398"/>
                  <a:pt x="1181100" y="590550"/>
                </a:cubicBezTo>
                <a:cubicBezTo>
                  <a:pt x="1181100" y="916702"/>
                  <a:pt x="916702" y="1181100"/>
                  <a:pt x="590550" y="1181100"/>
                </a:cubicBezTo>
                <a:cubicBezTo>
                  <a:pt x="264398" y="1181100"/>
                  <a:pt x="0" y="916702"/>
                  <a:pt x="0" y="590550"/>
                </a:cubicBezTo>
                <a:cubicBezTo>
                  <a:pt x="0" y="264398"/>
                  <a:pt x="264398" y="0"/>
                  <a:pt x="590550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61053" y="2832470"/>
            <a:ext cx="1181100" cy="1181100"/>
          </a:xfrm>
          <a:custGeom>
            <a:avLst/>
            <a:gdLst>
              <a:gd name="connsiteX0" fmla="*/ 590550 w 1181100"/>
              <a:gd name="connsiteY0" fmla="*/ 0 h 1181100"/>
              <a:gd name="connsiteX1" fmla="*/ 1181100 w 1181100"/>
              <a:gd name="connsiteY1" fmla="*/ 590550 h 1181100"/>
              <a:gd name="connsiteX2" fmla="*/ 590550 w 1181100"/>
              <a:gd name="connsiteY2" fmla="*/ 1181100 h 1181100"/>
              <a:gd name="connsiteX3" fmla="*/ 0 w 1181100"/>
              <a:gd name="connsiteY3" fmla="*/ 590550 h 1181100"/>
              <a:gd name="connsiteX4" fmla="*/ 590550 w 1181100"/>
              <a:gd name="connsiteY4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590550" y="0"/>
                </a:moveTo>
                <a:cubicBezTo>
                  <a:pt x="916702" y="0"/>
                  <a:pt x="1181100" y="264398"/>
                  <a:pt x="1181100" y="590550"/>
                </a:cubicBezTo>
                <a:cubicBezTo>
                  <a:pt x="1181100" y="916702"/>
                  <a:pt x="916702" y="1181100"/>
                  <a:pt x="590550" y="1181100"/>
                </a:cubicBezTo>
                <a:cubicBezTo>
                  <a:pt x="264398" y="1181100"/>
                  <a:pt x="0" y="916702"/>
                  <a:pt x="0" y="590550"/>
                </a:cubicBezTo>
                <a:cubicBezTo>
                  <a:pt x="0" y="264398"/>
                  <a:pt x="264398" y="0"/>
                  <a:pt x="590550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89294" y="2586192"/>
            <a:ext cx="1502206" cy="1502206"/>
          </a:xfrm>
          <a:custGeom>
            <a:avLst/>
            <a:gdLst>
              <a:gd name="connsiteX0" fmla="*/ 751103 w 1502206"/>
              <a:gd name="connsiteY0" fmla="*/ 0 h 1502206"/>
              <a:gd name="connsiteX1" fmla="*/ 1502206 w 1502206"/>
              <a:gd name="connsiteY1" fmla="*/ 751103 h 1502206"/>
              <a:gd name="connsiteX2" fmla="*/ 751103 w 1502206"/>
              <a:gd name="connsiteY2" fmla="*/ 1502206 h 1502206"/>
              <a:gd name="connsiteX3" fmla="*/ 0 w 1502206"/>
              <a:gd name="connsiteY3" fmla="*/ 751103 h 1502206"/>
              <a:gd name="connsiteX4" fmla="*/ 751103 w 1502206"/>
              <a:gd name="connsiteY4" fmla="*/ 0 h 150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206" h="1502206">
                <a:moveTo>
                  <a:pt x="751103" y="0"/>
                </a:moveTo>
                <a:cubicBezTo>
                  <a:pt x="1165926" y="0"/>
                  <a:pt x="1502206" y="336280"/>
                  <a:pt x="1502206" y="751103"/>
                </a:cubicBezTo>
                <a:cubicBezTo>
                  <a:pt x="1502206" y="1165926"/>
                  <a:pt x="1165926" y="1502206"/>
                  <a:pt x="751103" y="1502206"/>
                </a:cubicBezTo>
                <a:cubicBezTo>
                  <a:pt x="336280" y="1502206"/>
                  <a:pt x="0" y="1165926"/>
                  <a:pt x="0" y="751103"/>
                </a:cubicBezTo>
                <a:cubicBezTo>
                  <a:pt x="0" y="336280"/>
                  <a:pt x="336280" y="0"/>
                  <a:pt x="751103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538642" y="2832470"/>
            <a:ext cx="1181100" cy="1181100"/>
          </a:xfrm>
          <a:custGeom>
            <a:avLst/>
            <a:gdLst>
              <a:gd name="connsiteX0" fmla="*/ 590550 w 1181100"/>
              <a:gd name="connsiteY0" fmla="*/ 0 h 1181100"/>
              <a:gd name="connsiteX1" fmla="*/ 1181100 w 1181100"/>
              <a:gd name="connsiteY1" fmla="*/ 590550 h 1181100"/>
              <a:gd name="connsiteX2" fmla="*/ 590550 w 1181100"/>
              <a:gd name="connsiteY2" fmla="*/ 1181100 h 1181100"/>
              <a:gd name="connsiteX3" fmla="*/ 0 w 1181100"/>
              <a:gd name="connsiteY3" fmla="*/ 590550 h 1181100"/>
              <a:gd name="connsiteX4" fmla="*/ 590550 w 1181100"/>
              <a:gd name="connsiteY4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590550" y="0"/>
                </a:moveTo>
                <a:cubicBezTo>
                  <a:pt x="916702" y="0"/>
                  <a:pt x="1181100" y="264398"/>
                  <a:pt x="1181100" y="590550"/>
                </a:cubicBezTo>
                <a:cubicBezTo>
                  <a:pt x="1181100" y="916702"/>
                  <a:pt x="916702" y="1181100"/>
                  <a:pt x="590550" y="1181100"/>
                </a:cubicBezTo>
                <a:cubicBezTo>
                  <a:pt x="264398" y="1181100"/>
                  <a:pt x="0" y="916702"/>
                  <a:pt x="0" y="590550"/>
                </a:cubicBezTo>
                <a:cubicBezTo>
                  <a:pt x="0" y="264398"/>
                  <a:pt x="264398" y="0"/>
                  <a:pt x="590550" y="0"/>
                </a:cubicBezTo>
                <a:close/>
              </a:path>
            </a:pathLst>
          </a:cu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815071" y="1929097"/>
            <a:ext cx="2396160" cy="2396160"/>
          </a:xfrm>
          <a:custGeom>
            <a:avLst/>
            <a:gdLst>
              <a:gd name="connsiteX0" fmla="*/ 1198080 w 2396160"/>
              <a:gd name="connsiteY0" fmla="*/ 0 h 2396160"/>
              <a:gd name="connsiteX1" fmla="*/ 2396160 w 2396160"/>
              <a:gd name="connsiteY1" fmla="*/ 1198080 h 2396160"/>
              <a:gd name="connsiteX2" fmla="*/ 1198080 w 2396160"/>
              <a:gd name="connsiteY2" fmla="*/ 2396160 h 2396160"/>
              <a:gd name="connsiteX3" fmla="*/ 0 w 2396160"/>
              <a:gd name="connsiteY3" fmla="*/ 1198080 h 2396160"/>
              <a:gd name="connsiteX4" fmla="*/ 1198080 w 2396160"/>
              <a:gd name="connsiteY4" fmla="*/ 0 h 23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160" h="2396160">
                <a:moveTo>
                  <a:pt x="1198080" y="0"/>
                </a:moveTo>
                <a:cubicBezTo>
                  <a:pt x="1859761" y="0"/>
                  <a:pt x="2396160" y="536399"/>
                  <a:pt x="2396160" y="1198080"/>
                </a:cubicBezTo>
                <a:cubicBezTo>
                  <a:pt x="2396160" y="1859761"/>
                  <a:pt x="1859761" y="2396160"/>
                  <a:pt x="1198080" y="2396160"/>
                </a:cubicBezTo>
                <a:cubicBezTo>
                  <a:pt x="536399" y="2396160"/>
                  <a:pt x="0" y="1859761"/>
                  <a:pt x="0" y="1198080"/>
                </a:cubicBezTo>
                <a:cubicBezTo>
                  <a:pt x="0" y="536399"/>
                  <a:pt x="536399" y="0"/>
                  <a:pt x="1198080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009797" y="1929097"/>
            <a:ext cx="2396160" cy="2396160"/>
          </a:xfrm>
          <a:custGeom>
            <a:avLst/>
            <a:gdLst>
              <a:gd name="connsiteX0" fmla="*/ 1198080 w 2396160"/>
              <a:gd name="connsiteY0" fmla="*/ 0 h 2396160"/>
              <a:gd name="connsiteX1" fmla="*/ 2396160 w 2396160"/>
              <a:gd name="connsiteY1" fmla="*/ 1198080 h 2396160"/>
              <a:gd name="connsiteX2" fmla="*/ 1198080 w 2396160"/>
              <a:gd name="connsiteY2" fmla="*/ 2396160 h 2396160"/>
              <a:gd name="connsiteX3" fmla="*/ 0 w 2396160"/>
              <a:gd name="connsiteY3" fmla="*/ 1198080 h 2396160"/>
              <a:gd name="connsiteX4" fmla="*/ 1198080 w 2396160"/>
              <a:gd name="connsiteY4" fmla="*/ 0 h 23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160" h="2396160">
                <a:moveTo>
                  <a:pt x="1198080" y="0"/>
                </a:moveTo>
                <a:cubicBezTo>
                  <a:pt x="1859761" y="0"/>
                  <a:pt x="2396160" y="536399"/>
                  <a:pt x="2396160" y="1198080"/>
                </a:cubicBezTo>
                <a:cubicBezTo>
                  <a:pt x="2396160" y="1859761"/>
                  <a:pt x="1859761" y="2396160"/>
                  <a:pt x="1198080" y="2396160"/>
                </a:cubicBezTo>
                <a:cubicBezTo>
                  <a:pt x="536399" y="2396160"/>
                  <a:pt x="0" y="1859761"/>
                  <a:pt x="0" y="1198080"/>
                </a:cubicBezTo>
                <a:cubicBezTo>
                  <a:pt x="0" y="536399"/>
                  <a:pt x="536399" y="0"/>
                  <a:pt x="1198080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6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57282" y="2365800"/>
            <a:ext cx="1860597" cy="3111687"/>
          </a:xfrm>
          <a:custGeom>
            <a:avLst/>
            <a:gdLst>
              <a:gd name="connsiteX0" fmla="*/ 0 w 1860597"/>
              <a:gd name="connsiteY0" fmla="*/ 0 h 3111687"/>
              <a:gd name="connsiteX1" fmla="*/ 1860597 w 1860597"/>
              <a:gd name="connsiteY1" fmla="*/ 0 h 3111687"/>
              <a:gd name="connsiteX2" fmla="*/ 1860597 w 1860597"/>
              <a:gd name="connsiteY2" fmla="*/ 3111687 h 3111687"/>
              <a:gd name="connsiteX3" fmla="*/ 0 w 1860597"/>
              <a:gd name="connsiteY3" fmla="*/ 3111687 h 31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597" h="3111687">
                <a:moveTo>
                  <a:pt x="0" y="0"/>
                </a:moveTo>
                <a:lnTo>
                  <a:pt x="1860597" y="0"/>
                </a:lnTo>
                <a:lnTo>
                  <a:pt x="1860597" y="3111687"/>
                </a:lnTo>
                <a:lnTo>
                  <a:pt x="0" y="3111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01015" y="2360448"/>
            <a:ext cx="1722933" cy="3078385"/>
          </a:xfrm>
          <a:custGeom>
            <a:avLst/>
            <a:gdLst>
              <a:gd name="connsiteX0" fmla="*/ 0 w 1722933"/>
              <a:gd name="connsiteY0" fmla="*/ 0 h 3078385"/>
              <a:gd name="connsiteX1" fmla="*/ 1722933 w 1722933"/>
              <a:gd name="connsiteY1" fmla="*/ 0 h 3078385"/>
              <a:gd name="connsiteX2" fmla="*/ 1722933 w 1722933"/>
              <a:gd name="connsiteY2" fmla="*/ 3078385 h 3078385"/>
              <a:gd name="connsiteX3" fmla="*/ 0 w 1722933"/>
              <a:gd name="connsiteY3" fmla="*/ 3078385 h 307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933" h="3078385">
                <a:moveTo>
                  <a:pt x="0" y="0"/>
                </a:moveTo>
                <a:lnTo>
                  <a:pt x="1722933" y="0"/>
                </a:lnTo>
                <a:lnTo>
                  <a:pt x="1722933" y="3078385"/>
                </a:lnTo>
                <a:lnTo>
                  <a:pt x="0" y="307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5680102" y="2360448"/>
            <a:ext cx="1722933" cy="3078385"/>
          </a:xfrm>
          <a:custGeom>
            <a:avLst/>
            <a:gdLst>
              <a:gd name="connsiteX0" fmla="*/ 0 w 1722933"/>
              <a:gd name="connsiteY0" fmla="*/ 0 h 3078385"/>
              <a:gd name="connsiteX1" fmla="*/ 1722933 w 1722933"/>
              <a:gd name="connsiteY1" fmla="*/ 0 h 3078385"/>
              <a:gd name="connsiteX2" fmla="*/ 1722933 w 1722933"/>
              <a:gd name="connsiteY2" fmla="*/ 3078385 h 3078385"/>
              <a:gd name="connsiteX3" fmla="*/ 0 w 1722933"/>
              <a:gd name="connsiteY3" fmla="*/ 3078385 h 307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933" h="3078385">
                <a:moveTo>
                  <a:pt x="0" y="0"/>
                </a:moveTo>
                <a:lnTo>
                  <a:pt x="1722933" y="0"/>
                </a:lnTo>
                <a:lnTo>
                  <a:pt x="1722933" y="3078385"/>
                </a:lnTo>
                <a:lnTo>
                  <a:pt x="0" y="307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3107057"/>
            <a:ext cx="12192000" cy="2509027"/>
          </a:xfrm>
          <a:custGeom>
            <a:avLst/>
            <a:gdLst>
              <a:gd name="connsiteX0" fmla="*/ 0 w 12192000"/>
              <a:gd name="connsiteY0" fmla="*/ 0 h 2509027"/>
              <a:gd name="connsiteX1" fmla="*/ 12192000 w 12192000"/>
              <a:gd name="connsiteY1" fmla="*/ 0 h 2509027"/>
              <a:gd name="connsiteX2" fmla="*/ 12192000 w 12192000"/>
              <a:gd name="connsiteY2" fmla="*/ 2509027 h 2509027"/>
              <a:gd name="connsiteX3" fmla="*/ 0 w 12192000"/>
              <a:gd name="connsiteY3" fmla="*/ 2509027 h 250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9027">
                <a:moveTo>
                  <a:pt x="0" y="0"/>
                </a:moveTo>
                <a:lnTo>
                  <a:pt x="12192000" y="0"/>
                </a:lnTo>
                <a:lnTo>
                  <a:pt x="12192000" y="2509027"/>
                </a:lnTo>
                <a:lnTo>
                  <a:pt x="0" y="25090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408149" y="2292219"/>
            <a:ext cx="2879180" cy="2879118"/>
          </a:xfrm>
          <a:custGeom>
            <a:avLst/>
            <a:gdLst>
              <a:gd name="connsiteX0" fmla="*/ 1439590 w 2879180"/>
              <a:gd name="connsiteY0" fmla="*/ 0 h 2879118"/>
              <a:gd name="connsiteX1" fmla="*/ 2879180 w 2879180"/>
              <a:gd name="connsiteY1" fmla="*/ 1439559 h 2879118"/>
              <a:gd name="connsiteX2" fmla="*/ 1439590 w 2879180"/>
              <a:gd name="connsiteY2" fmla="*/ 2879118 h 2879118"/>
              <a:gd name="connsiteX3" fmla="*/ 0 w 2879180"/>
              <a:gd name="connsiteY3" fmla="*/ 1439559 h 2879118"/>
              <a:gd name="connsiteX4" fmla="*/ 1439590 w 2879180"/>
              <a:gd name="connsiteY4" fmla="*/ 0 h 28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180" h="2879118">
                <a:moveTo>
                  <a:pt x="1439590" y="0"/>
                </a:moveTo>
                <a:cubicBezTo>
                  <a:pt x="2234654" y="0"/>
                  <a:pt x="2879180" y="644512"/>
                  <a:pt x="2879180" y="1439559"/>
                </a:cubicBezTo>
                <a:cubicBezTo>
                  <a:pt x="2879180" y="2234606"/>
                  <a:pt x="2234654" y="2879118"/>
                  <a:pt x="1439590" y="2879118"/>
                </a:cubicBezTo>
                <a:cubicBezTo>
                  <a:pt x="644526" y="2879118"/>
                  <a:pt x="0" y="2234606"/>
                  <a:pt x="0" y="1439559"/>
                </a:cubicBezTo>
                <a:cubicBezTo>
                  <a:pt x="0" y="644512"/>
                  <a:pt x="644526" y="0"/>
                  <a:pt x="1439590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rgbClr val="E8EAED"/>
                </a:gs>
                <a:gs pos="100000">
                  <a:srgbClr val="B7BDC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483099" y="2187100"/>
            <a:ext cx="3225800" cy="3204524"/>
          </a:xfrm>
          <a:custGeom>
            <a:avLst/>
            <a:gdLst>
              <a:gd name="connsiteX0" fmla="*/ 1754534 w 3225800"/>
              <a:gd name="connsiteY0" fmla="*/ 1618065 h 3204524"/>
              <a:gd name="connsiteX1" fmla="*/ 3110607 w 3225800"/>
              <a:gd name="connsiteY1" fmla="*/ 1618065 h 3204524"/>
              <a:gd name="connsiteX2" fmla="*/ 3225800 w 3225800"/>
              <a:gd name="connsiteY2" fmla="*/ 1733258 h 3204524"/>
              <a:gd name="connsiteX3" fmla="*/ 3225800 w 3225800"/>
              <a:gd name="connsiteY3" fmla="*/ 3089331 h 3204524"/>
              <a:gd name="connsiteX4" fmla="*/ 3110607 w 3225800"/>
              <a:gd name="connsiteY4" fmla="*/ 3204524 h 3204524"/>
              <a:gd name="connsiteX5" fmla="*/ 1754534 w 3225800"/>
              <a:gd name="connsiteY5" fmla="*/ 3204524 h 3204524"/>
              <a:gd name="connsiteX6" fmla="*/ 1639341 w 3225800"/>
              <a:gd name="connsiteY6" fmla="*/ 3089331 h 3204524"/>
              <a:gd name="connsiteX7" fmla="*/ 1639341 w 3225800"/>
              <a:gd name="connsiteY7" fmla="*/ 1733258 h 3204524"/>
              <a:gd name="connsiteX8" fmla="*/ 1754534 w 3225800"/>
              <a:gd name="connsiteY8" fmla="*/ 1618065 h 3204524"/>
              <a:gd name="connsiteX9" fmla="*/ 115193 w 3225800"/>
              <a:gd name="connsiteY9" fmla="*/ 1618065 h 3204524"/>
              <a:gd name="connsiteX10" fmla="*/ 1471266 w 3225800"/>
              <a:gd name="connsiteY10" fmla="*/ 1618065 h 3204524"/>
              <a:gd name="connsiteX11" fmla="*/ 1586459 w 3225800"/>
              <a:gd name="connsiteY11" fmla="*/ 1733258 h 3204524"/>
              <a:gd name="connsiteX12" fmla="*/ 1586459 w 3225800"/>
              <a:gd name="connsiteY12" fmla="*/ 3089331 h 3204524"/>
              <a:gd name="connsiteX13" fmla="*/ 1471266 w 3225800"/>
              <a:gd name="connsiteY13" fmla="*/ 3204524 h 3204524"/>
              <a:gd name="connsiteX14" fmla="*/ 115193 w 3225800"/>
              <a:gd name="connsiteY14" fmla="*/ 3204524 h 3204524"/>
              <a:gd name="connsiteX15" fmla="*/ 0 w 3225800"/>
              <a:gd name="connsiteY15" fmla="*/ 3089331 h 3204524"/>
              <a:gd name="connsiteX16" fmla="*/ 0 w 3225800"/>
              <a:gd name="connsiteY16" fmla="*/ 1733258 h 3204524"/>
              <a:gd name="connsiteX17" fmla="*/ 115193 w 3225800"/>
              <a:gd name="connsiteY17" fmla="*/ 1618065 h 3204524"/>
              <a:gd name="connsiteX18" fmla="*/ 1754534 w 3225800"/>
              <a:gd name="connsiteY18" fmla="*/ 0 h 3204524"/>
              <a:gd name="connsiteX19" fmla="*/ 3110607 w 3225800"/>
              <a:gd name="connsiteY19" fmla="*/ 0 h 3204524"/>
              <a:gd name="connsiteX20" fmla="*/ 3225800 w 3225800"/>
              <a:gd name="connsiteY20" fmla="*/ 115193 h 3204524"/>
              <a:gd name="connsiteX21" fmla="*/ 3225800 w 3225800"/>
              <a:gd name="connsiteY21" fmla="*/ 1471266 h 3204524"/>
              <a:gd name="connsiteX22" fmla="*/ 3110607 w 3225800"/>
              <a:gd name="connsiteY22" fmla="*/ 1586459 h 3204524"/>
              <a:gd name="connsiteX23" fmla="*/ 1754534 w 3225800"/>
              <a:gd name="connsiteY23" fmla="*/ 1586459 h 3204524"/>
              <a:gd name="connsiteX24" fmla="*/ 1639341 w 3225800"/>
              <a:gd name="connsiteY24" fmla="*/ 1471266 h 3204524"/>
              <a:gd name="connsiteX25" fmla="*/ 1639341 w 3225800"/>
              <a:gd name="connsiteY25" fmla="*/ 115193 h 3204524"/>
              <a:gd name="connsiteX26" fmla="*/ 1754534 w 3225800"/>
              <a:gd name="connsiteY26" fmla="*/ 0 h 3204524"/>
              <a:gd name="connsiteX27" fmla="*/ 115193 w 3225800"/>
              <a:gd name="connsiteY27" fmla="*/ 0 h 3204524"/>
              <a:gd name="connsiteX28" fmla="*/ 1471266 w 3225800"/>
              <a:gd name="connsiteY28" fmla="*/ 0 h 3204524"/>
              <a:gd name="connsiteX29" fmla="*/ 1586459 w 3225800"/>
              <a:gd name="connsiteY29" fmla="*/ 115193 h 3204524"/>
              <a:gd name="connsiteX30" fmla="*/ 1586459 w 3225800"/>
              <a:gd name="connsiteY30" fmla="*/ 1471266 h 3204524"/>
              <a:gd name="connsiteX31" fmla="*/ 1471266 w 3225800"/>
              <a:gd name="connsiteY31" fmla="*/ 1586459 h 3204524"/>
              <a:gd name="connsiteX32" fmla="*/ 115193 w 3225800"/>
              <a:gd name="connsiteY32" fmla="*/ 1586459 h 3204524"/>
              <a:gd name="connsiteX33" fmla="*/ 0 w 3225800"/>
              <a:gd name="connsiteY33" fmla="*/ 1471266 h 3204524"/>
              <a:gd name="connsiteX34" fmla="*/ 0 w 3225800"/>
              <a:gd name="connsiteY34" fmla="*/ 115193 h 3204524"/>
              <a:gd name="connsiteX35" fmla="*/ 115193 w 3225800"/>
              <a:gd name="connsiteY35" fmla="*/ 0 h 320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25800" h="3204524">
                <a:moveTo>
                  <a:pt x="1754534" y="1618065"/>
                </a:moveTo>
                <a:lnTo>
                  <a:pt x="3110607" y="1618065"/>
                </a:lnTo>
                <a:cubicBezTo>
                  <a:pt x="3174226" y="1618065"/>
                  <a:pt x="3225800" y="1669639"/>
                  <a:pt x="3225800" y="1733258"/>
                </a:cubicBezTo>
                <a:lnTo>
                  <a:pt x="3225800" y="3089331"/>
                </a:lnTo>
                <a:cubicBezTo>
                  <a:pt x="3225800" y="3152950"/>
                  <a:pt x="3174226" y="3204524"/>
                  <a:pt x="3110607" y="3204524"/>
                </a:cubicBezTo>
                <a:lnTo>
                  <a:pt x="1754534" y="3204524"/>
                </a:lnTo>
                <a:cubicBezTo>
                  <a:pt x="1690915" y="3204524"/>
                  <a:pt x="1639341" y="3152950"/>
                  <a:pt x="1639341" y="3089331"/>
                </a:cubicBezTo>
                <a:lnTo>
                  <a:pt x="1639341" y="1733258"/>
                </a:lnTo>
                <a:cubicBezTo>
                  <a:pt x="1639341" y="1669639"/>
                  <a:pt x="1690915" y="1618065"/>
                  <a:pt x="1754534" y="1618065"/>
                </a:cubicBezTo>
                <a:close/>
                <a:moveTo>
                  <a:pt x="115193" y="1618065"/>
                </a:moveTo>
                <a:lnTo>
                  <a:pt x="1471266" y="1618065"/>
                </a:lnTo>
                <a:cubicBezTo>
                  <a:pt x="1534885" y="1618065"/>
                  <a:pt x="1586459" y="1669639"/>
                  <a:pt x="1586459" y="1733258"/>
                </a:cubicBezTo>
                <a:lnTo>
                  <a:pt x="1586459" y="3089331"/>
                </a:lnTo>
                <a:cubicBezTo>
                  <a:pt x="1586459" y="3152950"/>
                  <a:pt x="1534885" y="3204524"/>
                  <a:pt x="1471266" y="3204524"/>
                </a:cubicBezTo>
                <a:lnTo>
                  <a:pt x="115193" y="3204524"/>
                </a:lnTo>
                <a:cubicBezTo>
                  <a:pt x="51574" y="3204524"/>
                  <a:pt x="0" y="3152950"/>
                  <a:pt x="0" y="3089331"/>
                </a:cubicBezTo>
                <a:lnTo>
                  <a:pt x="0" y="1733258"/>
                </a:lnTo>
                <a:cubicBezTo>
                  <a:pt x="0" y="1669639"/>
                  <a:pt x="51574" y="1618065"/>
                  <a:pt x="115193" y="1618065"/>
                </a:cubicBezTo>
                <a:close/>
                <a:moveTo>
                  <a:pt x="1754534" y="0"/>
                </a:moveTo>
                <a:lnTo>
                  <a:pt x="3110607" y="0"/>
                </a:lnTo>
                <a:cubicBezTo>
                  <a:pt x="3174226" y="0"/>
                  <a:pt x="3225800" y="51574"/>
                  <a:pt x="3225800" y="115193"/>
                </a:cubicBezTo>
                <a:lnTo>
                  <a:pt x="3225800" y="1471266"/>
                </a:lnTo>
                <a:cubicBezTo>
                  <a:pt x="3225800" y="1534885"/>
                  <a:pt x="3174226" y="1586459"/>
                  <a:pt x="3110607" y="1586459"/>
                </a:cubicBezTo>
                <a:lnTo>
                  <a:pt x="1754534" y="1586459"/>
                </a:lnTo>
                <a:cubicBezTo>
                  <a:pt x="1690915" y="1586459"/>
                  <a:pt x="1639341" y="1534885"/>
                  <a:pt x="1639341" y="1471266"/>
                </a:cubicBezTo>
                <a:lnTo>
                  <a:pt x="1639341" y="115193"/>
                </a:lnTo>
                <a:cubicBezTo>
                  <a:pt x="1639341" y="51574"/>
                  <a:pt x="1690915" y="0"/>
                  <a:pt x="1754534" y="0"/>
                </a:cubicBezTo>
                <a:close/>
                <a:moveTo>
                  <a:pt x="115193" y="0"/>
                </a:moveTo>
                <a:lnTo>
                  <a:pt x="1471266" y="0"/>
                </a:lnTo>
                <a:cubicBezTo>
                  <a:pt x="1534885" y="0"/>
                  <a:pt x="1586459" y="51574"/>
                  <a:pt x="1586459" y="115193"/>
                </a:cubicBezTo>
                <a:lnTo>
                  <a:pt x="1586459" y="1471266"/>
                </a:lnTo>
                <a:cubicBezTo>
                  <a:pt x="1586459" y="1534885"/>
                  <a:pt x="1534885" y="1586459"/>
                  <a:pt x="1471266" y="1586459"/>
                </a:cubicBezTo>
                <a:lnTo>
                  <a:pt x="115193" y="1586459"/>
                </a:lnTo>
                <a:cubicBezTo>
                  <a:pt x="51574" y="1586459"/>
                  <a:pt x="0" y="1534885"/>
                  <a:pt x="0" y="1471266"/>
                </a:cubicBezTo>
                <a:lnTo>
                  <a:pt x="0" y="115193"/>
                </a:lnTo>
                <a:cubicBezTo>
                  <a:pt x="0" y="51574"/>
                  <a:pt x="51574" y="0"/>
                  <a:pt x="1151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74713" y="3893867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3203407" y="3893867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3" y="1892721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203407" y="1892721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874712" y="1969676"/>
            <a:ext cx="3213358" cy="1670818"/>
          </a:xfrm>
          <a:custGeom>
            <a:avLst/>
            <a:gdLst>
              <a:gd name="connsiteX0" fmla="*/ 0 w 3213358"/>
              <a:gd name="connsiteY0" fmla="*/ 0 h 1670818"/>
              <a:gd name="connsiteX1" fmla="*/ 3213358 w 3213358"/>
              <a:gd name="connsiteY1" fmla="*/ 0 h 1670818"/>
              <a:gd name="connsiteX2" fmla="*/ 3213358 w 3213358"/>
              <a:gd name="connsiteY2" fmla="*/ 1670818 h 1670818"/>
              <a:gd name="connsiteX3" fmla="*/ 0 w 3213358"/>
              <a:gd name="connsiteY3" fmla="*/ 1670818 h 16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358" h="1670818">
                <a:moveTo>
                  <a:pt x="0" y="0"/>
                </a:moveTo>
                <a:lnTo>
                  <a:pt x="3213358" y="0"/>
                </a:lnTo>
                <a:lnTo>
                  <a:pt x="3213358" y="1670818"/>
                </a:lnTo>
                <a:lnTo>
                  <a:pt x="0" y="1670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89320" y="1969676"/>
            <a:ext cx="3213358" cy="1670818"/>
          </a:xfrm>
          <a:custGeom>
            <a:avLst/>
            <a:gdLst>
              <a:gd name="connsiteX0" fmla="*/ 0 w 3213358"/>
              <a:gd name="connsiteY0" fmla="*/ 0 h 1670818"/>
              <a:gd name="connsiteX1" fmla="*/ 3213358 w 3213358"/>
              <a:gd name="connsiteY1" fmla="*/ 0 h 1670818"/>
              <a:gd name="connsiteX2" fmla="*/ 3213358 w 3213358"/>
              <a:gd name="connsiteY2" fmla="*/ 1670818 h 1670818"/>
              <a:gd name="connsiteX3" fmla="*/ 0 w 3213358"/>
              <a:gd name="connsiteY3" fmla="*/ 1670818 h 16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358" h="1670818">
                <a:moveTo>
                  <a:pt x="0" y="0"/>
                </a:moveTo>
                <a:lnTo>
                  <a:pt x="3213358" y="0"/>
                </a:lnTo>
                <a:lnTo>
                  <a:pt x="3213358" y="1670818"/>
                </a:lnTo>
                <a:lnTo>
                  <a:pt x="0" y="1670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03930" y="1969676"/>
            <a:ext cx="3213358" cy="1670818"/>
          </a:xfrm>
          <a:custGeom>
            <a:avLst/>
            <a:gdLst>
              <a:gd name="connsiteX0" fmla="*/ 0 w 3213358"/>
              <a:gd name="connsiteY0" fmla="*/ 0 h 1670818"/>
              <a:gd name="connsiteX1" fmla="*/ 3213358 w 3213358"/>
              <a:gd name="connsiteY1" fmla="*/ 0 h 1670818"/>
              <a:gd name="connsiteX2" fmla="*/ 3213358 w 3213358"/>
              <a:gd name="connsiteY2" fmla="*/ 1670818 h 1670818"/>
              <a:gd name="connsiteX3" fmla="*/ 0 w 3213358"/>
              <a:gd name="connsiteY3" fmla="*/ 1670818 h 167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358" h="1670818">
                <a:moveTo>
                  <a:pt x="0" y="0"/>
                </a:moveTo>
                <a:lnTo>
                  <a:pt x="3213358" y="0"/>
                </a:lnTo>
                <a:lnTo>
                  <a:pt x="3213358" y="1670818"/>
                </a:lnTo>
                <a:lnTo>
                  <a:pt x="0" y="16708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9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63507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52302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41097" y="1969676"/>
            <a:ext cx="2376191" cy="1645516"/>
          </a:xfrm>
          <a:custGeom>
            <a:avLst/>
            <a:gdLst>
              <a:gd name="connsiteX0" fmla="*/ 0 w 2376191"/>
              <a:gd name="connsiteY0" fmla="*/ 0 h 1645516"/>
              <a:gd name="connsiteX1" fmla="*/ 2376191 w 2376191"/>
              <a:gd name="connsiteY1" fmla="*/ 0 h 1645516"/>
              <a:gd name="connsiteX2" fmla="*/ 2376191 w 2376191"/>
              <a:gd name="connsiteY2" fmla="*/ 1645516 h 1645516"/>
              <a:gd name="connsiteX3" fmla="*/ 0 w 2376191"/>
              <a:gd name="connsiteY3" fmla="*/ 1645516 h 16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191" h="1645516">
                <a:moveTo>
                  <a:pt x="0" y="0"/>
                </a:moveTo>
                <a:lnTo>
                  <a:pt x="2376191" y="0"/>
                </a:lnTo>
                <a:lnTo>
                  <a:pt x="2376191" y="1645516"/>
                </a:lnTo>
                <a:lnTo>
                  <a:pt x="0" y="1645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-297"/>
            <a:ext cx="12193056" cy="685859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527" y="-29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1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82" r:id="rId8"/>
    <p:sldLayoutId id="2147483676" r:id="rId9"/>
    <p:sldLayoutId id="2147483675" r:id="rId10"/>
    <p:sldLayoutId id="2147483674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OX3cu02Iuc" TargetMode="External"/><Relationship Id="rId6" Type="http://schemas.openxmlformats.org/officeDocument/2006/relationships/hyperlink" Target="https://www.youtube.com/watch?v=bOX3cu02Iuc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984" y="336330"/>
            <a:ext cx="7184030" cy="6098662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977040" y="5527757"/>
            <a:ext cx="4144894" cy="1178823"/>
            <a:chOff x="4223238" y="4504898"/>
            <a:chExt cx="4144894" cy="1178823"/>
          </a:xfrm>
        </p:grpSpPr>
        <p:sp>
          <p:nvSpPr>
            <p:cNvPr id="7" name="圆角矩形 6"/>
            <p:cNvSpPr/>
            <p:nvPr/>
          </p:nvSpPr>
          <p:spPr>
            <a:xfrm>
              <a:off x="4223238" y="4504898"/>
              <a:ext cx="4144894" cy="1178823"/>
            </a:xfrm>
            <a:prstGeom prst="roundRect">
              <a:avLst>
                <a:gd name="adj" fmla="val 39248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30327" y="4632644"/>
              <a:ext cx="27751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 smtClean="0">
                  <a:solidFill>
                    <a:prstClr val="black"/>
                  </a:solidFill>
                  <a:latin typeface="Arial"/>
                  <a:ea typeface="微软雅黑"/>
                </a:rPr>
                <a:t>組員</a:t>
              </a:r>
              <a:r>
                <a:rPr lang="en-US" altLang="zh-TW" dirty="0" smtClean="0">
                  <a:solidFill>
                    <a:prstClr val="black"/>
                  </a:solidFill>
                  <a:latin typeface="Arial"/>
                  <a:ea typeface="微软雅黑"/>
                </a:rPr>
                <a:t>:</a:t>
              </a:r>
              <a:r>
                <a:rPr lang="zh-TW" altLang="en-US" dirty="0" smtClean="0">
                  <a:solidFill>
                    <a:prstClr val="black"/>
                  </a:solidFill>
                  <a:latin typeface="Arial"/>
                  <a:ea typeface="微软雅黑"/>
                </a:rPr>
                <a:t>   資財碩一 </a:t>
              </a:r>
              <a:r>
                <a:rPr lang="zh-TW" altLang="en-US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TW" altLang="en-US" dirty="0" smtClean="0">
                  <a:solidFill>
                    <a:prstClr val="black"/>
                  </a:solidFill>
                  <a:latin typeface="Arial"/>
                  <a:ea typeface="微软雅黑"/>
                </a:rPr>
                <a:t>  張仁樵</a:t>
              </a:r>
              <a:endParaRPr lang="en-US" altLang="zh-TW" dirty="0" smtClean="0">
                <a:solidFill>
                  <a:prstClr val="black"/>
                </a:solidFill>
                <a:latin typeface="Arial"/>
                <a:ea typeface="微软雅黑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 smtClean="0">
                  <a:solidFill>
                    <a:prstClr val="black"/>
                  </a:solidFill>
                  <a:latin typeface="Arial"/>
                  <a:ea typeface="微软雅黑"/>
                </a:rPr>
                <a:t>          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資財碩一    陳易辰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TW" altLang="en-US" dirty="0" smtClean="0">
                  <a:solidFill>
                    <a:prstClr val="black"/>
                  </a:solidFill>
                  <a:latin typeface="Arial"/>
                  <a:ea typeface="微软雅黑"/>
                </a:rPr>
                <a:t>          資財碩一    鄭宇倫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6" name="文本框 11"/>
          <p:cNvSpPr txBox="1"/>
          <p:nvPr/>
        </p:nvSpPr>
        <p:spPr>
          <a:xfrm>
            <a:off x="3884220" y="2699238"/>
            <a:ext cx="4092820" cy="1538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prstClr val="white">
                    <a:lumMod val="50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Predicting customer’s gender and age depending on mobile phone data</a:t>
            </a:r>
          </a:p>
          <a:p>
            <a:pPr lvl="0" algn="ctr">
              <a:lnSpc>
                <a:spcPct val="120000"/>
              </a:lnSpc>
              <a:defRPr/>
            </a:pPr>
            <a:endParaRPr lang="en-US" altLang="zh-CN" sz="2000" dirty="0">
              <a:solidFill>
                <a:prstClr val="white">
                  <a:lumMod val="50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0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49"/>
          <p:cNvGrpSpPr/>
          <p:nvPr/>
        </p:nvGrpSpPr>
        <p:grpSpPr>
          <a:xfrm>
            <a:off x="347913" y="224310"/>
            <a:ext cx="6056533" cy="1159989"/>
            <a:chOff x="347913" y="224310"/>
            <a:chExt cx="6056533" cy="1159989"/>
          </a:xfrm>
        </p:grpSpPr>
        <p:pic>
          <p:nvPicPr>
            <p:cNvPr id="26" name="图片 5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27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02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grpSp>
          <p:nvGrpSpPr>
            <p:cNvPr id="28" name="组合 52"/>
            <p:cNvGrpSpPr/>
            <p:nvPr/>
          </p:nvGrpSpPr>
          <p:grpSpPr>
            <a:xfrm>
              <a:off x="1518453" y="442643"/>
              <a:ext cx="4885993" cy="632939"/>
              <a:chOff x="1456842" y="306332"/>
              <a:chExt cx="4885993" cy="632939"/>
            </a:xfrm>
          </p:grpSpPr>
          <p:sp>
            <p:nvSpPr>
              <p:cNvPr id="29" name="文本框 53"/>
              <p:cNvSpPr txBox="1"/>
              <p:nvPr/>
            </p:nvSpPr>
            <p:spPr>
              <a:xfrm>
                <a:off x="1456842" y="306332"/>
                <a:ext cx="329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參考文獻</a:t>
                </a:r>
                <a:endPara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0" name="文本框 54"/>
              <p:cNvSpPr txBox="1"/>
              <p:nvPr/>
            </p:nvSpPr>
            <p:spPr>
              <a:xfrm>
                <a:off x="1456843" y="669454"/>
                <a:ext cx="4885992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Related Work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657699" y="1747421"/>
            <a:ext cx="1108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Inferring user demographics and social strategies in mobile social networks.</a:t>
            </a:r>
            <a:r>
              <a:rPr lang="en-US" altLang="zh-TW" dirty="0" smtClean="0"/>
              <a:t> </a:t>
            </a:r>
          </a:p>
          <a:p>
            <a:pPr marL="252000"/>
            <a:r>
              <a:rPr lang="en-US" altLang="zh-TW" dirty="0" smtClean="0"/>
              <a:t>(</a:t>
            </a:r>
            <a:r>
              <a:rPr lang="en-US" altLang="zh-TW" dirty="0"/>
              <a:t>Proceedings of the 20th ACM SIGKDD international conference on knowledge discovery and data </a:t>
            </a:r>
            <a:r>
              <a:rPr lang="en-US" altLang="zh-TW" dirty="0" smtClean="0"/>
              <a:t>mining. ACM</a:t>
            </a:r>
            <a:r>
              <a:rPr lang="en-US" altLang="zh-TW" dirty="0"/>
              <a:t>; 2014, p. </a:t>
            </a:r>
            <a:r>
              <a:rPr lang="en-US" altLang="zh-TW" dirty="0" smtClean="0"/>
              <a:t>15–24.)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s-ES" altLang="zh-TW" dirty="0"/>
              <a:t>Dong Y, Yang Y, Tang J, Yang Y, Chawla NV</a:t>
            </a:r>
            <a:r>
              <a:rPr lang="es-E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    Result : gender </a:t>
            </a:r>
            <a:r>
              <a:rPr lang="en-US" altLang="zh-TW" dirty="0" err="1" smtClean="0"/>
              <a:t>prodiction</a:t>
            </a:r>
            <a:r>
              <a:rPr lang="en-US" altLang="zh-TW" dirty="0" smtClean="0"/>
              <a:t> 80.63%, age </a:t>
            </a:r>
            <a:r>
              <a:rPr lang="en-US" altLang="zh-TW" dirty="0" err="1" smtClean="0"/>
              <a:t>prodiction</a:t>
            </a:r>
            <a:r>
              <a:rPr lang="en-US" altLang="zh-TW" dirty="0" smtClean="0"/>
              <a:t> 71.32%</a:t>
            </a:r>
          </a:p>
          <a:p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57699" y="4214771"/>
            <a:ext cx="1082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Improving official statistics in emerging </a:t>
            </a:r>
            <a:r>
              <a:rPr lang="en-US" altLang="zh-TW" dirty="0" smtClean="0"/>
              <a:t>markets using </a:t>
            </a:r>
            <a:r>
              <a:rPr lang="en-US" altLang="zh-TW" dirty="0"/>
              <a:t>machine learning and mobile phone </a:t>
            </a:r>
            <a:r>
              <a:rPr lang="en-US" altLang="zh-TW" dirty="0" smtClean="0"/>
              <a:t>data.</a:t>
            </a:r>
          </a:p>
          <a:p>
            <a:pPr marL="252000"/>
            <a:r>
              <a:rPr lang="en-US" altLang="zh-TW" dirty="0" smtClean="0"/>
              <a:t>(</a:t>
            </a:r>
            <a:r>
              <a:rPr lang="it-IT" altLang="zh-TW" dirty="0"/>
              <a:t>EPJ Data Sci. 2017;6(1):</a:t>
            </a:r>
            <a:r>
              <a:rPr lang="it-IT" altLang="zh-TW" dirty="0" smtClean="0"/>
              <a:t>3</a:t>
            </a:r>
            <a:r>
              <a:rPr lang="en-US" altLang="zh-TW" dirty="0" smtClean="0"/>
              <a:t>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/>
              <a:t>Jahani</a:t>
            </a:r>
            <a:r>
              <a:rPr lang="en-US" altLang="zh-TW" dirty="0"/>
              <a:t> E, </a:t>
            </a:r>
            <a:r>
              <a:rPr lang="en-US" altLang="zh-TW" dirty="0" err="1"/>
              <a:t>Sundsoy</a:t>
            </a:r>
            <a:r>
              <a:rPr lang="en-US" altLang="zh-TW" dirty="0"/>
              <a:t> P, </a:t>
            </a:r>
            <a:r>
              <a:rPr lang="en-US" altLang="zh-TW" dirty="0" err="1"/>
              <a:t>Bjelland</a:t>
            </a:r>
            <a:r>
              <a:rPr lang="en-US" altLang="zh-TW" dirty="0"/>
              <a:t> J, </a:t>
            </a:r>
            <a:r>
              <a:rPr lang="en-US" altLang="zh-TW" dirty="0" err="1"/>
              <a:t>Bengtsson</a:t>
            </a:r>
            <a:r>
              <a:rPr lang="en-US" altLang="zh-TW" dirty="0"/>
              <a:t> L, de </a:t>
            </a:r>
            <a:r>
              <a:rPr lang="en-US" altLang="zh-TW" dirty="0" err="1"/>
              <a:t>Montjoye</a:t>
            </a:r>
            <a:r>
              <a:rPr lang="en-US" altLang="zh-TW" dirty="0"/>
              <a:t> Y-A, et al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 Result : gender </a:t>
            </a:r>
            <a:r>
              <a:rPr lang="en-US" altLang="zh-TW" dirty="0" err="1"/>
              <a:t>prodiction</a:t>
            </a:r>
            <a:r>
              <a:rPr lang="en-US" altLang="zh-TW" dirty="0"/>
              <a:t> </a:t>
            </a:r>
            <a:r>
              <a:rPr lang="en-US" altLang="zh-TW" dirty="0" smtClean="0"/>
              <a:t>79.7%</a:t>
            </a:r>
            <a:endParaRPr lang="zh-TW" altLang="en-US" dirty="0"/>
          </a:p>
        </p:txBody>
      </p:sp>
      <p:sp>
        <p:nvSpPr>
          <p:cNvPr id="10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10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385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36" y="1524000"/>
            <a:ext cx="3905528" cy="38703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7937" y="2583483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kumimoji="0" lang="en-US" altLang="zh-TW" sz="6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4353" y="2813524"/>
            <a:ext cx="4885993" cy="1029549"/>
            <a:chOff x="1456842" y="306332"/>
            <a:chExt cx="4885993" cy="1029549"/>
          </a:xfrm>
        </p:grpSpPr>
        <p:sp>
          <p:nvSpPr>
            <p:cNvPr id="9" name="文本框 8"/>
            <p:cNvSpPr txBox="1"/>
            <p:nvPr/>
          </p:nvSpPr>
          <p:spPr>
            <a:xfrm>
              <a:off x="1456842" y="306332"/>
              <a:ext cx="465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6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方法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56843" y="1006945"/>
              <a:ext cx="488599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8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115494" y="3276556"/>
            <a:ext cx="1886057" cy="1893739"/>
            <a:chOff x="3631384" y="2809037"/>
            <a:chExt cx="2021118" cy="2029349"/>
          </a:xfrm>
          <a:solidFill>
            <a:schemeClr val="accent6"/>
          </a:solidFill>
        </p:grpSpPr>
        <p:sp>
          <p:nvSpPr>
            <p:cNvPr id="34" name="任意多边形: 形状 6"/>
            <p:cNvSpPr>
              <a:spLocks/>
            </p:cNvSpPr>
            <p:nvPr/>
          </p:nvSpPr>
          <p:spPr bwMode="auto">
            <a:xfrm>
              <a:off x="3631384" y="2856374"/>
              <a:ext cx="2021118" cy="1982012"/>
            </a:xfrm>
            <a:custGeom>
              <a:avLst/>
              <a:gdLst>
                <a:gd name="T0" fmla="*/ 321 w 350"/>
                <a:gd name="T1" fmla="*/ 184 h 343"/>
                <a:gd name="T2" fmla="*/ 176 w 350"/>
                <a:gd name="T3" fmla="*/ 314 h 343"/>
                <a:gd name="T4" fmla="*/ 30 w 350"/>
                <a:gd name="T5" fmla="*/ 167 h 343"/>
                <a:gd name="T6" fmla="*/ 122 w 350"/>
                <a:gd name="T7" fmla="*/ 31 h 343"/>
                <a:gd name="T8" fmla="*/ 125 w 350"/>
                <a:gd name="T9" fmla="*/ 7 h 343"/>
                <a:gd name="T10" fmla="*/ 125 w 350"/>
                <a:gd name="T11" fmla="*/ 0 h 343"/>
                <a:gd name="T12" fmla="*/ 0 w 350"/>
                <a:gd name="T13" fmla="*/ 167 h 343"/>
                <a:gd name="T14" fmla="*/ 176 w 350"/>
                <a:gd name="T15" fmla="*/ 343 h 343"/>
                <a:gd name="T16" fmla="*/ 350 w 350"/>
                <a:gd name="T17" fmla="*/ 189 h 343"/>
                <a:gd name="T18" fmla="*/ 321 w 350"/>
                <a:gd name="T19" fmla="*/ 18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43">
                  <a:moveTo>
                    <a:pt x="321" y="184"/>
                  </a:moveTo>
                  <a:cubicBezTo>
                    <a:pt x="313" y="257"/>
                    <a:pt x="251" y="314"/>
                    <a:pt x="176" y="314"/>
                  </a:cubicBezTo>
                  <a:cubicBezTo>
                    <a:pt x="95" y="314"/>
                    <a:pt x="30" y="248"/>
                    <a:pt x="30" y="167"/>
                  </a:cubicBezTo>
                  <a:cubicBezTo>
                    <a:pt x="30" y="106"/>
                    <a:pt x="68" y="53"/>
                    <a:pt x="122" y="31"/>
                  </a:cubicBezTo>
                  <a:cubicBezTo>
                    <a:pt x="124" y="23"/>
                    <a:pt x="125" y="16"/>
                    <a:pt x="125" y="7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52" y="21"/>
                    <a:pt x="0" y="89"/>
                    <a:pt x="0" y="167"/>
                  </a:cubicBezTo>
                  <a:cubicBezTo>
                    <a:pt x="0" y="265"/>
                    <a:pt x="79" y="343"/>
                    <a:pt x="176" y="343"/>
                  </a:cubicBezTo>
                  <a:cubicBezTo>
                    <a:pt x="266" y="343"/>
                    <a:pt x="340" y="276"/>
                    <a:pt x="350" y="189"/>
                  </a:cubicBezTo>
                  <a:cubicBezTo>
                    <a:pt x="340" y="188"/>
                    <a:pt x="330" y="187"/>
                    <a:pt x="321" y="184"/>
                  </a:cubicBezTo>
                </a:path>
              </a:pathLst>
            </a:cu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任意多边形: 形状 7"/>
            <p:cNvSpPr>
              <a:spLocks/>
            </p:cNvSpPr>
            <p:nvPr/>
          </p:nvSpPr>
          <p:spPr bwMode="auto">
            <a:xfrm>
              <a:off x="4600779" y="2809037"/>
              <a:ext cx="1051722" cy="885011"/>
            </a:xfrm>
            <a:custGeom>
              <a:avLst/>
              <a:gdLst>
                <a:gd name="T0" fmla="*/ 0 w 182"/>
                <a:gd name="T1" fmla="*/ 29 h 153"/>
                <a:gd name="T2" fmla="*/ 8 w 182"/>
                <a:gd name="T3" fmla="*/ 29 h 153"/>
                <a:gd name="T4" fmla="*/ 151 w 182"/>
                <a:gd name="T5" fmla="*/ 145 h 153"/>
                <a:gd name="T6" fmla="*/ 182 w 182"/>
                <a:gd name="T7" fmla="*/ 153 h 153"/>
                <a:gd name="T8" fmla="*/ 8 w 182"/>
                <a:gd name="T9" fmla="*/ 0 h 153"/>
                <a:gd name="T10" fmla="*/ 0 w 182"/>
                <a:gd name="T11" fmla="*/ 0 h 153"/>
                <a:gd name="T12" fmla="*/ 1 w 182"/>
                <a:gd name="T13" fmla="*/ 15 h 153"/>
                <a:gd name="T14" fmla="*/ 0 w 182"/>
                <a:gd name="T15" fmla="*/ 2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53">
                  <a:moveTo>
                    <a:pt x="0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78" y="29"/>
                    <a:pt x="137" y="79"/>
                    <a:pt x="151" y="145"/>
                  </a:cubicBezTo>
                  <a:cubicBezTo>
                    <a:pt x="161" y="149"/>
                    <a:pt x="171" y="152"/>
                    <a:pt x="182" y="153"/>
                  </a:cubicBezTo>
                  <a:cubicBezTo>
                    <a:pt x="171" y="67"/>
                    <a:pt x="97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1" y="10"/>
                    <a:pt x="1" y="15"/>
                  </a:cubicBezTo>
                  <a:cubicBezTo>
                    <a:pt x="1" y="20"/>
                    <a:pt x="1" y="24"/>
                    <a:pt x="0" y="29"/>
                  </a:cubicBezTo>
                </a:path>
              </a:pathLst>
            </a:cu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" name="任意多边形: 形状 8"/>
          <p:cNvSpPr>
            <a:spLocks/>
          </p:cNvSpPr>
          <p:nvPr/>
        </p:nvSpPr>
        <p:spPr bwMode="auto">
          <a:xfrm>
            <a:off x="3091801" y="2408431"/>
            <a:ext cx="1891818" cy="1893741"/>
          </a:xfrm>
          <a:custGeom>
            <a:avLst/>
            <a:gdLst>
              <a:gd name="T0" fmla="*/ 183 w 351"/>
              <a:gd name="T1" fmla="*/ 336 h 351"/>
              <a:gd name="T2" fmla="*/ 184 w 351"/>
              <a:gd name="T3" fmla="*/ 322 h 351"/>
              <a:gd name="T4" fmla="*/ 176 w 351"/>
              <a:gd name="T5" fmla="*/ 322 h 351"/>
              <a:gd name="T6" fmla="*/ 29 w 351"/>
              <a:gd name="T7" fmla="*/ 176 h 351"/>
              <a:gd name="T8" fmla="*/ 176 w 351"/>
              <a:gd name="T9" fmla="*/ 29 h 351"/>
              <a:gd name="T10" fmla="*/ 322 w 351"/>
              <a:gd name="T11" fmla="*/ 176 h 351"/>
              <a:gd name="T12" fmla="*/ 229 w 351"/>
              <a:gd name="T13" fmla="*/ 312 h 351"/>
              <a:gd name="T14" fmla="*/ 227 w 351"/>
              <a:gd name="T15" fmla="*/ 336 h 351"/>
              <a:gd name="T16" fmla="*/ 227 w 351"/>
              <a:gd name="T17" fmla="*/ 344 h 351"/>
              <a:gd name="T18" fmla="*/ 351 w 351"/>
              <a:gd name="T19" fmla="*/ 176 h 351"/>
              <a:gd name="T20" fmla="*/ 176 w 351"/>
              <a:gd name="T21" fmla="*/ 0 h 351"/>
              <a:gd name="T22" fmla="*/ 0 w 351"/>
              <a:gd name="T23" fmla="*/ 176 h 351"/>
              <a:gd name="T24" fmla="*/ 176 w 351"/>
              <a:gd name="T25" fmla="*/ 351 h 351"/>
              <a:gd name="T26" fmla="*/ 184 w 351"/>
              <a:gd name="T27" fmla="*/ 351 h 351"/>
              <a:gd name="T28" fmla="*/ 183 w 351"/>
              <a:gd name="T29" fmla="*/ 33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1" h="351">
                <a:moveTo>
                  <a:pt x="183" y="336"/>
                </a:moveTo>
                <a:cubicBezTo>
                  <a:pt x="183" y="331"/>
                  <a:pt x="183" y="326"/>
                  <a:pt x="184" y="322"/>
                </a:cubicBezTo>
                <a:cubicBezTo>
                  <a:pt x="176" y="322"/>
                  <a:pt x="176" y="322"/>
                  <a:pt x="176" y="322"/>
                </a:cubicBezTo>
                <a:cubicBezTo>
                  <a:pt x="95" y="322"/>
                  <a:pt x="29" y="256"/>
                  <a:pt x="29" y="176"/>
                </a:cubicBezTo>
                <a:cubicBezTo>
                  <a:pt x="29" y="94"/>
                  <a:pt x="95" y="29"/>
                  <a:pt x="176" y="29"/>
                </a:cubicBezTo>
                <a:cubicBezTo>
                  <a:pt x="256" y="29"/>
                  <a:pt x="322" y="94"/>
                  <a:pt x="322" y="176"/>
                </a:cubicBezTo>
                <a:cubicBezTo>
                  <a:pt x="322" y="237"/>
                  <a:pt x="283" y="290"/>
                  <a:pt x="229" y="312"/>
                </a:cubicBezTo>
                <a:cubicBezTo>
                  <a:pt x="228" y="320"/>
                  <a:pt x="227" y="328"/>
                  <a:pt x="227" y="336"/>
                </a:cubicBezTo>
                <a:cubicBezTo>
                  <a:pt x="227" y="344"/>
                  <a:pt x="227" y="344"/>
                  <a:pt x="227" y="344"/>
                </a:cubicBezTo>
                <a:cubicBezTo>
                  <a:pt x="299" y="322"/>
                  <a:pt x="351" y="255"/>
                  <a:pt x="351" y="176"/>
                </a:cubicBezTo>
                <a:cubicBezTo>
                  <a:pt x="351" y="79"/>
                  <a:pt x="273" y="0"/>
                  <a:pt x="176" y="0"/>
                </a:cubicBezTo>
                <a:cubicBezTo>
                  <a:pt x="78" y="0"/>
                  <a:pt x="0" y="79"/>
                  <a:pt x="0" y="176"/>
                </a:cubicBezTo>
                <a:cubicBezTo>
                  <a:pt x="0" y="273"/>
                  <a:pt x="78" y="351"/>
                  <a:pt x="176" y="351"/>
                </a:cubicBezTo>
                <a:cubicBezTo>
                  <a:pt x="184" y="351"/>
                  <a:pt x="184" y="351"/>
                  <a:pt x="184" y="351"/>
                </a:cubicBezTo>
                <a:cubicBezTo>
                  <a:pt x="183" y="346"/>
                  <a:pt x="183" y="341"/>
                  <a:pt x="183" y="336"/>
                </a:cubicBezTo>
              </a:path>
            </a:pathLst>
          </a:custGeom>
          <a:gradFill flip="none" rotWithShape="1">
            <a:gsLst>
              <a:gs pos="0">
                <a:srgbClr val="00C8AF"/>
              </a:gs>
              <a:gs pos="100000">
                <a:srgbClr val="006FBB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rgbClr val="E8EAED"/>
                </a:gs>
                <a:gs pos="100000">
                  <a:srgbClr val="B7BDC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48792" y="2408431"/>
            <a:ext cx="1886057" cy="1893741"/>
            <a:chOff x="4738677" y="1878746"/>
            <a:chExt cx="2021118" cy="2029351"/>
          </a:xfrm>
          <a:solidFill>
            <a:schemeClr val="accent2"/>
          </a:solidFill>
        </p:grpSpPr>
        <p:sp>
          <p:nvSpPr>
            <p:cNvPr id="32" name="任意多边形: 形状 9"/>
            <p:cNvSpPr>
              <a:spLocks/>
            </p:cNvSpPr>
            <p:nvPr/>
          </p:nvSpPr>
          <p:spPr bwMode="auto">
            <a:xfrm>
              <a:off x="4738677" y="1878746"/>
              <a:ext cx="2021118" cy="1988187"/>
            </a:xfrm>
            <a:custGeom>
              <a:avLst/>
              <a:gdLst>
                <a:gd name="T0" fmla="*/ 29 w 350"/>
                <a:gd name="T1" fmla="*/ 159 h 344"/>
                <a:gd name="T2" fmla="*/ 174 w 350"/>
                <a:gd name="T3" fmla="*/ 29 h 344"/>
                <a:gd name="T4" fmla="*/ 320 w 350"/>
                <a:gd name="T5" fmla="*/ 176 h 344"/>
                <a:gd name="T6" fmla="*/ 228 w 350"/>
                <a:gd name="T7" fmla="*/ 312 h 344"/>
                <a:gd name="T8" fmla="*/ 225 w 350"/>
                <a:gd name="T9" fmla="*/ 336 h 344"/>
                <a:gd name="T10" fmla="*/ 225 w 350"/>
                <a:gd name="T11" fmla="*/ 344 h 344"/>
                <a:gd name="T12" fmla="*/ 350 w 350"/>
                <a:gd name="T13" fmla="*/ 176 h 344"/>
                <a:gd name="T14" fmla="*/ 174 w 350"/>
                <a:gd name="T15" fmla="*/ 0 h 344"/>
                <a:gd name="T16" fmla="*/ 0 w 350"/>
                <a:gd name="T17" fmla="*/ 154 h 344"/>
                <a:gd name="T18" fmla="*/ 29 w 350"/>
                <a:gd name="T19" fmla="*/ 15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44">
                  <a:moveTo>
                    <a:pt x="29" y="159"/>
                  </a:moveTo>
                  <a:cubicBezTo>
                    <a:pt x="37" y="86"/>
                    <a:pt x="99" y="29"/>
                    <a:pt x="174" y="29"/>
                  </a:cubicBezTo>
                  <a:cubicBezTo>
                    <a:pt x="255" y="29"/>
                    <a:pt x="320" y="94"/>
                    <a:pt x="320" y="176"/>
                  </a:cubicBezTo>
                  <a:cubicBezTo>
                    <a:pt x="320" y="237"/>
                    <a:pt x="282" y="290"/>
                    <a:pt x="228" y="312"/>
                  </a:cubicBezTo>
                  <a:cubicBezTo>
                    <a:pt x="226" y="320"/>
                    <a:pt x="225" y="328"/>
                    <a:pt x="225" y="336"/>
                  </a:cubicBezTo>
                  <a:cubicBezTo>
                    <a:pt x="225" y="344"/>
                    <a:pt x="225" y="344"/>
                    <a:pt x="225" y="344"/>
                  </a:cubicBezTo>
                  <a:cubicBezTo>
                    <a:pt x="298" y="322"/>
                    <a:pt x="350" y="255"/>
                    <a:pt x="350" y="176"/>
                  </a:cubicBezTo>
                  <a:cubicBezTo>
                    <a:pt x="350" y="79"/>
                    <a:pt x="271" y="0"/>
                    <a:pt x="174" y="0"/>
                  </a:cubicBezTo>
                  <a:cubicBezTo>
                    <a:pt x="84" y="0"/>
                    <a:pt x="10" y="67"/>
                    <a:pt x="0" y="154"/>
                  </a:cubicBezTo>
                  <a:cubicBezTo>
                    <a:pt x="10" y="155"/>
                    <a:pt x="20" y="157"/>
                    <a:pt x="29" y="159"/>
                  </a:cubicBezTo>
                </a:path>
              </a:pathLst>
            </a:cu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" name="任意多边形: 形状 10"/>
            <p:cNvSpPr>
              <a:spLocks/>
            </p:cNvSpPr>
            <p:nvPr/>
          </p:nvSpPr>
          <p:spPr bwMode="auto">
            <a:xfrm>
              <a:off x="4738677" y="3023086"/>
              <a:ext cx="1051722" cy="885011"/>
            </a:xfrm>
            <a:custGeom>
              <a:avLst/>
              <a:gdLst>
                <a:gd name="T0" fmla="*/ 181 w 182"/>
                <a:gd name="T1" fmla="*/ 138 h 153"/>
                <a:gd name="T2" fmla="*/ 182 w 182"/>
                <a:gd name="T3" fmla="*/ 124 h 153"/>
                <a:gd name="T4" fmla="*/ 174 w 182"/>
                <a:gd name="T5" fmla="*/ 124 h 153"/>
                <a:gd name="T6" fmla="*/ 31 w 182"/>
                <a:gd name="T7" fmla="*/ 8 h 153"/>
                <a:gd name="T8" fmla="*/ 0 w 182"/>
                <a:gd name="T9" fmla="*/ 0 h 153"/>
                <a:gd name="T10" fmla="*/ 174 w 182"/>
                <a:gd name="T11" fmla="*/ 153 h 153"/>
                <a:gd name="T12" fmla="*/ 182 w 182"/>
                <a:gd name="T13" fmla="*/ 153 h 153"/>
                <a:gd name="T14" fmla="*/ 181 w 182"/>
                <a:gd name="T15" fmla="*/ 1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53">
                  <a:moveTo>
                    <a:pt x="181" y="138"/>
                  </a:moveTo>
                  <a:cubicBezTo>
                    <a:pt x="181" y="133"/>
                    <a:pt x="181" y="128"/>
                    <a:pt x="182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04" y="124"/>
                    <a:pt x="45" y="75"/>
                    <a:pt x="31" y="8"/>
                  </a:cubicBezTo>
                  <a:cubicBezTo>
                    <a:pt x="21" y="4"/>
                    <a:pt x="11" y="2"/>
                    <a:pt x="0" y="0"/>
                  </a:cubicBezTo>
                  <a:cubicBezTo>
                    <a:pt x="11" y="86"/>
                    <a:pt x="85" y="153"/>
                    <a:pt x="174" y="153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1" y="148"/>
                    <a:pt x="181" y="143"/>
                    <a:pt x="181" y="138"/>
                  </a:cubicBezTo>
                </a:path>
              </a:pathLst>
            </a:cu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66725" y="3276556"/>
            <a:ext cx="1886057" cy="1893739"/>
            <a:chOff x="5829504" y="2809037"/>
            <a:chExt cx="2021118" cy="2029349"/>
          </a:xfrm>
          <a:solidFill>
            <a:schemeClr val="accent5"/>
          </a:solidFill>
        </p:grpSpPr>
        <p:sp>
          <p:nvSpPr>
            <p:cNvPr id="30" name="任意多边形: 形状 11"/>
            <p:cNvSpPr>
              <a:spLocks/>
            </p:cNvSpPr>
            <p:nvPr/>
          </p:nvSpPr>
          <p:spPr bwMode="auto">
            <a:xfrm>
              <a:off x="5829504" y="2856374"/>
              <a:ext cx="2021118" cy="1982012"/>
            </a:xfrm>
            <a:custGeom>
              <a:avLst/>
              <a:gdLst>
                <a:gd name="T0" fmla="*/ 321 w 350"/>
                <a:gd name="T1" fmla="*/ 184 h 343"/>
                <a:gd name="T2" fmla="*/ 175 w 350"/>
                <a:gd name="T3" fmla="*/ 314 h 343"/>
                <a:gd name="T4" fmla="*/ 30 w 350"/>
                <a:gd name="T5" fmla="*/ 167 h 343"/>
                <a:gd name="T6" fmla="*/ 122 w 350"/>
                <a:gd name="T7" fmla="*/ 31 h 343"/>
                <a:gd name="T8" fmla="*/ 124 w 350"/>
                <a:gd name="T9" fmla="*/ 7 h 343"/>
                <a:gd name="T10" fmla="*/ 124 w 350"/>
                <a:gd name="T11" fmla="*/ 0 h 343"/>
                <a:gd name="T12" fmla="*/ 0 w 350"/>
                <a:gd name="T13" fmla="*/ 167 h 343"/>
                <a:gd name="T14" fmla="*/ 175 w 350"/>
                <a:gd name="T15" fmla="*/ 343 h 343"/>
                <a:gd name="T16" fmla="*/ 350 w 350"/>
                <a:gd name="T17" fmla="*/ 189 h 343"/>
                <a:gd name="T18" fmla="*/ 321 w 350"/>
                <a:gd name="T19" fmla="*/ 18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43">
                  <a:moveTo>
                    <a:pt x="321" y="184"/>
                  </a:moveTo>
                  <a:cubicBezTo>
                    <a:pt x="312" y="257"/>
                    <a:pt x="251" y="314"/>
                    <a:pt x="175" y="314"/>
                  </a:cubicBezTo>
                  <a:cubicBezTo>
                    <a:pt x="95" y="314"/>
                    <a:pt x="30" y="248"/>
                    <a:pt x="30" y="167"/>
                  </a:cubicBezTo>
                  <a:cubicBezTo>
                    <a:pt x="30" y="106"/>
                    <a:pt x="68" y="53"/>
                    <a:pt x="122" y="31"/>
                  </a:cubicBezTo>
                  <a:cubicBezTo>
                    <a:pt x="123" y="23"/>
                    <a:pt x="124" y="16"/>
                    <a:pt x="124" y="7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52" y="21"/>
                    <a:pt x="0" y="89"/>
                    <a:pt x="0" y="167"/>
                  </a:cubicBezTo>
                  <a:cubicBezTo>
                    <a:pt x="0" y="265"/>
                    <a:pt x="78" y="343"/>
                    <a:pt x="175" y="343"/>
                  </a:cubicBezTo>
                  <a:cubicBezTo>
                    <a:pt x="265" y="343"/>
                    <a:pt x="340" y="276"/>
                    <a:pt x="350" y="189"/>
                  </a:cubicBezTo>
                  <a:cubicBezTo>
                    <a:pt x="340" y="188"/>
                    <a:pt x="330" y="187"/>
                    <a:pt x="321" y="184"/>
                  </a:cubicBezTo>
                </a:path>
              </a:pathLst>
            </a:cu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任意多边形: 形状 12"/>
            <p:cNvSpPr>
              <a:spLocks/>
            </p:cNvSpPr>
            <p:nvPr/>
          </p:nvSpPr>
          <p:spPr bwMode="auto">
            <a:xfrm>
              <a:off x="6800958" y="2809037"/>
              <a:ext cx="1049664" cy="885011"/>
            </a:xfrm>
            <a:custGeom>
              <a:avLst/>
              <a:gdLst>
                <a:gd name="T0" fmla="*/ 1 w 182"/>
                <a:gd name="T1" fmla="*/ 15 h 153"/>
                <a:gd name="T2" fmla="*/ 0 w 182"/>
                <a:gd name="T3" fmla="*/ 29 h 153"/>
                <a:gd name="T4" fmla="*/ 7 w 182"/>
                <a:gd name="T5" fmla="*/ 29 h 153"/>
                <a:gd name="T6" fmla="*/ 151 w 182"/>
                <a:gd name="T7" fmla="*/ 146 h 153"/>
                <a:gd name="T8" fmla="*/ 182 w 182"/>
                <a:gd name="T9" fmla="*/ 153 h 153"/>
                <a:gd name="T10" fmla="*/ 7 w 182"/>
                <a:gd name="T11" fmla="*/ 0 h 153"/>
                <a:gd name="T12" fmla="*/ 0 w 182"/>
                <a:gd name="T13" fmla="*/ 0 h 153"/>
                <a:gd name="T14" fmla="*/ 1 w 182"/>
                <a:gd name="T15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53">
                  <a:moveTo>
                    <a:pt x="1" y="15"/>
                  </a:moveTo>
                  <a:cubicBezTo>
                    <a:pt x="1" y="20"/>
                    <a:pt x="1" y="24"/>
                    <a:pt x="0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8" y="29"/>
                    <a:pt x="137" y="79"/>
                    <a:pt x="151" y="146"/>
                  </a:cubicBezTo>
                  <a:cubicBezTo>
                    <a:pt x="161" y="149"/>
                    <a:pt x="171" y="152"/>
                    <a:pt x="182" y="153"/>
                  </a:cubicBezTo>
                  <a:cubicBezTo>
                    <a:pt x="171" y="67"/>
                    <a:pt x="96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1" y="10"/>
                    <a:pt x="1" y="15"/>
                  </a:cubicBezTo>
                </a:path>
              </a:pathLst>
            </a:cu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9" name="任意多边形: 形状 13"/>
          <p:cNvSpPr>
            <a:spLocks/>
          </p:cNvSpPr>
          <p:nvPr/>
        </p:nvSpPr>
        <p:spPr bwMode="auto">
          <a:xfrm>
            <a:off x="7201942" y="2408431"/>
            <a:ext cx="1880295" cy="1893741"/>
          </a:xfrm>
          <a:custGeom>
            <a:avLst/>
            <a:gdLst>
              <a:gd name="T0" fmla="*/ 174 w 349"/>
              <a:gd name="T1" fmla="*/ 0 h 351"/>
              <a:gd name="T2" fmla="*/ 0 w 349"/>
              <a:gd name="T3" fmla="*/ 154 h 351"/>
              <a:gd name="T4" fmla="*/ 28 w 349"/>
              <a:gd name="T5" fmla="*/ 159 h 351"/>
              <a:gd name="T6" fmla="*/ 174 w 349"/>
              <a:gd name="T7" fmla="*/ 29 h 351"/>
              <a:gd name="T8" fmla="*/ 320 w 349"/>
              <a:gd name="T9" fmla="*/ 176 h 351"/>
              <a:gd name="T10" fmla="*/ 174 w 349"/>
              <a:gd name="T11" fmla="*/ 322 h 351"/>
              <a:gd name="T12" fmla="*/ 30 w 349"/>
              <a:gd name="T13" fmla="*/ 206 h 351"/>
              <a:gd name="T14" fmla="*/ 0 w 349"/>
              <a:gd name="T15" fmla="*/ 198 h 351"/>
              <a:gd name="T16" fmla="*/ 174 w 349"/>
              <a:gd name="T17" fmla="*/ 351 h 351"/>
              <a:gd name="T18" fmla="*/ 349 w 349"/>
              <a:gd name="T19" fmla="*/ 176 h 351"/>
              <a:gd name="T20" fmla="*/ 174 w 349"/>
              <a:gd name="T21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51">
                <a:moveTo>
                  <a:pt x="174" y="0"/>
                </a:moveTo>
                <a:cubicBezTo>
                  <a:pt x="84" y="0"/>
                  <a:pt x="10" y="67"/>
                  <a:pt x="0" y="154"/>
                </a:cubicBezTo>
                <a:cubicBezTo>
                  <a:pt x="10" y="155"/>
                  <a:pt x="20" y="157"/>
                  <a:pt x="28" y="159"/>
                </a:cubicBezTo>
                <a:cubicBezTo>
                  <a:pt x="37" y="86"/>
                  <a:pt x="99" y="29"/>
                  <a:pt x="174" y="29"/>
                </a:cubicBezTo>
                <a:cubicBezTo>
                  <a:pt x="255" y="29"/>
                  <a:pt x="320" y="94"/>
                  <a:pt x="320" y="176"/>
                </a:cubicBezTo>
                <a:cubicBezTo>
                  <a:pt x="320" y="256"/>
                  <a:pt x="255" y="322"/>
                  <a:pt x="174" y="322"/>
                </a:cubicBezTo>
                <a:cubicBezTo>
                  <a:pt x="104" y="322"/>
                  <a:pt x="45" y="273"/>
                  <a:pt x="30" y="206"/>
                </a:cubicBezTo>
                <a:cubicBezTo>
                  <a:pt x="21" y="202"/>
                  <a:pt x="11" y="200"/>
                  <a:pt x="0" y="198"/>
                </a:cubicBezTo>
                <a:cubicBezTo>
                  <a:pt x="11" y="284"/>
                  <a:pt x="85" y="351"/>
                  <a:pt x="174" y="351"/>
                </a:cubicBezTo>
                <a:cubicBezTo>
                  <a:pt x="271" y="351"/>
                  <a:pt x="349" y="273"/>
                  <a:pt x="349" y="176"/>
                </a:cubicBezTo>
                <a:cubicBezTo>
                  <a:pt x="349" y="79"/>
                  <a:pt x="271" y="0"/>
                  <a:pt x="174" y="0"/>
                </a:cubicBezTo>
              </a:path>
            </a:pathLst>
          </a:custGeom>
          <a:gradFill flip="none" rotWithShape="1">
            <a:gsLst>
              <a:gs pos="0">
                <a:srgbClr val="595959"/>
              </a:gs>
              <a:gs pos="100000">
                <a:srgbClr val="333435"/>
              </a:gs>
            </a:gsLst>
            <a:lin ang="8100000" scaled="1"/>
            <a:tileRect/>
          </a:gradFill>
          <a:ln w="57150">
            <a:gradFill flip="none" rotWithShape="1">
              <a:gsLst>
                <a:gs pos="0">
                  <a:srgbClr val="E8EAED"/>
                </a:gs>
                <a:gs pos="100000">
                  <a:srgbClr val="B7BDC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資料的描述與準備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43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3012434" y="1913678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通話聯絡紀錄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87323" y="191367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顧客合約資訊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10668" y="191367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年齡分布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4601" y="530119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衛星基地台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37710" y="530119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顧客服務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9" name="文本框 51"/>
          <p:cNvSpPr txBox="1"/>
          <p:nvPr/>
        </p:nvSpPr>
        <p:spPr>
          <a:xfrm>
            <a:off x="11369944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12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47" grpId="0"/>
      <p:bldP spid="48" grpId="0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通話聯絡紀錄</a:t>
              </a:r>
              <a:r>
                <a: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(CDR)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850312" y="2958828"/>
            <a:ext cx="4599593" cy="558367"/>
            <a:chOff x="7727479" y="3464575"/>
            <a:chExt cx="4599593" cy="558367"/>
          </a:xfrm>
        </p:grpSpPr>
        <p:sp>
          <p:nvSpPr>
            <p:cNvPr id="62" name="矩形 61"/>
            <p:cNvSpPr/>
            <p:nvPr/>
          </p:nvSpPr>
          <p:spPr>
            <a:xfrm>
              <a:off x="7727479" y="3747033"/>
              <a:ext cx="4599593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Global System for Mobile 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Communications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(GSM)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727480" y="3464575"/>
              <a:ext cx="2050552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全球移動通訊系統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850312" y="4032087"/>
            <a:ext cx="4063783" cy="558367"/>
            <a:chOff x="7727479" y="3464575"/>
            <a:chExt cx="4063783" cy="558367"/>
          </a:xfrm>
        </p:grpSpPr>
        <p:sp>
          <p:nvSpPr>
            <p:cNvPr id="65" name="矩形 64"/>
            <p:cNvSpPr/>
            <p:nvPr/>
          </p:nvSpPr>
          <p:spPr>
            <a:xfrm>
              <a:off x="7727479" y="3747033"/>
              <a:ext cx="4063783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Cell identifier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衛星編號</a:t>
              </a:r>
              <a:endParaRPr lang="zh-CN" altLang="en-US" sz="1600" b="1" dirty="0">
                <a:latin typeface="+mn-ea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6" y="2603894"/>
            <a:ext cx="7224402" cy="2143951"/>
          </a:xfrm>
          <a:prstGeom prst="rect">
            <a:avLst/>
          </a:prstGeom>
        </p:spPr>
      </p:pic>
      <p:sp>
        <p:nvSpPr>
          <p:cNvPr id="18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13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33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顧客服務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6" y="2622941"/>
            <a:ext cx="7224402" cy="2105857"/>
          </a:xfrm>
          <a:prstGeom prst="rect">
            <a:avLst/>
          </a:prstGeom>
        </p:spPr>
      </p:pic>
      <p:grpSp>
        <p:nvGrpSpPr>
          <p:cNvPr id="19" name="组合 60"/>
          <p:cNvGrpSpPr/>
          <p:nvPr/>
        </p:nvGrpSpPr>
        <p:grpSpPr>
          <a:xfrm>
            <a:off x="7850312" y="2958828"/>
            <a:ext cx="4599593" cy="619473"/>
            <a:chOff x="7727479" y="3464575"/>
            <a:chExt cx="4599593" cy="619473"/>
          </a:xfrm>
        </p:grpSpPr>
        <p:sp>
          <p:nvSpPr>
            <p:cNvPr id="20" name="矩形 19"/>
            <p:cNvSpPr/>
            <p:nvPr/>
          </p:nvSpPr>
          <p:spPr>
            <a:xfrm>
              <a:off x="7727479" y="3747033"/>
              <a:ext cx="4599593" cy="3370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Horoscopes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>
                  <a:latin typeface="+mn-ea"/>
                </a:rPr>
                <a:t>星座</a:t>
              </a:r>
              <a:endParaRPr lang="zh-CN" altLang="en-US" sz="1600" b="1" dirty="0">
                <a:latin typeface="+mn-ea"/>
              </a:endParaRPr>
            </a:p>
          </p:txBody>
        </p:sp>
      </p:grpSp>
      <p:sp>
        <p:nvSpPr>
          <p:cNvPr id="15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14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965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顧客合約資訊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763722" y="1798244"/>
            <a:ext cx="6145816" cy="30772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性別</a:t>
            </a:r>
            <a:endParaRPr lang="en-US" altLang="zh-TW" sz="20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年齡</a:t>
            </a:r>
            <a:endParaRPr lang="en-US" altLang="zh-TW" sz="20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地點</a:t>
            </a:r>
            <a:endParaRPr lang="en-US" altLang="zh-TW" sz="20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門號</a:t>
            </a:r>
            <a:endParaRPr lang="en-US" altLang="zh-TW" sz="20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合約方案</a:t>
            </a:r>
            <a:r>
              <a:rPr lang="en-US" altLang="zh-TW" sz="2000" b="1" dirty="0" smtClean="0">
                <a:latin typeface="+mn-ea"/>
              </a:rPr>
              <a:t>(</a:t>
            </a:r>
            <a:r>
              <a:rPr lang="zh-TW" altLang="en-US" sz="2000" b="1" dirty="0" smtClean="0">
                <a:latin typeface="+mn-ea"/>
              </a:rPr>
              <a:t>預付、後付、</a:t>
            </a:r>
            <a:r>
              <a:rPr lang="en-US" altLang="zh-TW" sz="2000" b="1" dirty="0" smtClean="0">
                <a:latin typeface="+mn-ea"/>
              </a:rPr>
              <a:t>3G</a:t>
            </a:r>
            <a:r>
              <a:rPr lang="zh-TW" altLang="en-US" sz="2000" b="1" dirty="0" smtClean="0">
                <a:latin typeface="+mn-ea"/>
              </a:rPr>
              <a:t>、</a:t>
            </a:r>
            <a:r>
              <a:rPr lang="en-US" altLang="zh-TW" sz="2000" b="1" dirty="0" smtClean="0">
                <a:latin typeface="+mn-ea"/>
              </a:rPr>
              <a:t>4G)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2" name="文本框 51"/>
          <p:cNvSpPr txBox="1"/>
          <p:nvPr/>
        </p:nvSpPr>
        <p:spPr>
          <a:xfrm>
            <a:off x="11369944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</a:t>
            </a:r>
            <a:r>
              <a:rPr lang="en-US" altLang="zh-TW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5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962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衛星基地台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850312" y="2985211"/>
            <a:ext cx="4599593" cy="558367"/>
            <a:chOff x="7727479" y="3068922"/>
            <a:chExt cx="4599593" cy="558367"/>
          </a:xfrm>
        </p:grpSpPr>
        <p:sp>
          <p:nvSpPr>
            <p:cNvPr id="62" name="矩形 61"/>
            <p:cNvSpPr/>
            <p:nvPr/>
          </p:nvSpPr>
          <p:spPr>
            <a:xfrm>
              <a:off x="7727479" y="3351380"/>
              <a:ext cx="4599593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Cell identifier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727480" y="3068922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衛星編號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850312" y="3610062"/>
            <a:ext cx="4063783" cy="576769"/>
            <a:chOff x="7727479" y="2620514"/>
            <a:chExt cx="4063783" cy="576769"/>
          </a:xfrm>
        </p:grpSpPr>
        <p:sp>
          <p:nvSpPr>
            <p:cNvPr id="65" name="矩形 64"/>
            <p:cNvSpPr/>
            <p:nvPr/>
          </p:nvSpPr>
          <p:spPr>
            <a:xfrm>
              <a:off x="7727479" y="2902972"/>
              <a:ext cx="4063783" cy="2943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Site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identifier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727480" y="2620514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基地</a:t>
              </a:r>
              <a:r>
                <a:rPr lang="zh-TW" altLang="en-US" sz="1600" b="1" dirty="0">
                  <a:latin typeface="+mn-ea"/>
                </a:rPr>
                <a:t>台</a:t>
              </a:r>
              <a:r>
                <a:rPr lang="zh-TW" altLang="en-US" sz="1600" b="1" dirty="0" smtClean="0">
                  <a:latin typeface="+mn-ea"/>
                </a:rPr>
                <a:t>編號</a:t>
              </a:r>
              <a:endParaRPr lang="zh-CN" altLang="en-US" sz="1600" b="1" dirty="0">
                <a:latin typeface="+mn-ea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6" y="2766433"/>
            <a:ext cx="7224402" cy="18188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853246" y="4502121"/>
            <a:ext cx="4063783" cy="2759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Longitude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53247" y="4219663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1600" b="1" dirty="0" smtClean="0">
                <a:latin typeface="+mn-ea"/>
              </a:rPr>
              <a:t>經</a:t>
            </a:r>
            <a:r>
              <a:rPr lang="zh-TW" altLang="en-US" sz="1600" b="1" dirty="0">
                <a:latin typeface="+mn-ea"/>
              </a:rPr>
              <a:t>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56180" y="5058973"/>
            <a:ext cx="4063783" cy="2759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Latitude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6181" y="4776515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ea"/>
              </a:rPr>
              <a:t>緯</a:t>
            </a:r>
            <a:r>
              <a:rPr lang="zh-TW" altLang="en-US" sz="1600" b="1" dirty="0" smtClean="0">
                <a:latin typeface="+mn-ea"/>
              </a:rPr>
              <a:t>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2" name="文本框 51"/>
          <p:cNvSpPr txBox="1"/>
          <p:nvPr/>
        </p:nvSpPr>
        <p:spPr>
          <a:xfrm>
            <a:off x="11369944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</a:t>
            </a:r>
            <a:r>
              <a:rPr lang="en-US" altLang="zh-TW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6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54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年齡分布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7850313" y="3117090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latin typeface="+mn-ea"/>
              </a:rPr>
              <a:t>64%  </a:t>
            </a:r>
            <a:r>
              <a:rPr lang="zh-TW" altLang="en-US" sz="1600" b="1" dirty="0" smtClean="0">
                <a:latin typeface="+mn-ea"/>
              </a:rPr>
              <a:t>男性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50313" y="3469377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 smtClean="0">
                <a:latin typeface="+mn-ea"/>
              </a:rPr>
              <a:t>36%</a:t>
            </a:r>
            <a:r>
              <a:rPr lang="zh-TW" altLang="en-US" sz="1600" b="1" dirty="0" smtClean="0">
                <a:latin typeface="+mn-ea"/>
              </a:rPr>
              <a:t>  女性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7" y="2766433"/>
            <a:ext cx="6811300" cy="1818873"/>
          </a:xfrm>
          <a:prstGeom prst="rect">
            <a:avLst/>
          </a:prstGeom>
        </p:spPr>
      </p:pic>
      <p:sp>
        <p:nvSpPr>
          <p:cNvPr id="14" name="文本框 51"/>
          <p:cNvSpPr txBox="1"/>
          <p:nvPr/>
        </p:nvSpPr>
        <p:spPr>
          <a:xfrm>
            <a:off x="11369944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</a:t>
            </a:r>
            <a:r>
              <a:rPr lang="en-US" altLang="zh-TW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7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92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4239695" y="2378482"/>
            <a:ext cx="3723204" cy="2845245"/>
            <a:chOff x="4239695" y="2378482"/>
            <a:chExt cx="3723204" cy="2845245"/>
          </a:xfrm>
        </p:grpSpPr>
        <p:sp>
          <p:nvSpPr>
            <p:cNvPr id="30" name="任意多边形: 形状 89"/>
            <p:cNvSpPr>
              <a:spLocks/>
            </p:cNvSpPr>
            <p:nvPr/>
          </p:nvSpPr>
          <p:spPr bwMode="auto">
            <a:xfrm>
              <a:off x="5173024" y="2874236"/>
              <a:ext cx="1870708" cy="1866876"/>
            </a:xfrm>
            <a:custGeom>
              <a:avLst/>
              <a:gdLst>
                <a:gd name="T0" fmla="*/ 2147483646 w 19678"/>
                <a:gd name="T1" fmla="*/ 2147483646 h 19678"/>
                <a:gd name="T2" fmla="*/ 2147483646 w 19678"/>
                <a:gd name="T3" fmla="*/ 2147483646 h 19678"/>
                <a:gd name="T4" fmla="*/ 2147483646 w 19678"/>
                <a:gd name="T5" fmla="*/ 2147483646 h 19678"/>
                <a:gd name="T6" fmla="*/ 2147483646 w 19678"/>
                <a:gd name="T7" fmla="*/ 2147483646 h 19678"/>
                <a:gd name="T8" fmla="*/ 2147483646 w 19678"/>
                <a:gd name="T9" fmla="*/ 2147483646 h 196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8" h="19678">
                  <a:moveTo>
                    <a:pt x="16797" y="2885"/>
                  </a:moveTo>
                  <a:cubicBezTo>
                    <a:pt x="20640" y="6729"/>
                    <a:pt x="20641" y="12958"/>
                    <a:pt x="16800" y="16800"/>
                  </a:cubicBezTo>
                  <a:cubicBezTo>
                    <a:pt x="12958" y="20641"/>
                    <a:pt x="6729" y="20640"/>
                    <a:pt x="2885" y="16797"/>
                  </a:cubicBezTo>
                  <a:cubicBezTo>
                    <a:pt x="-958" y="12953"/>
                    <a:pt x="-959" y="6724"/>
                    <a:pt x="2882" y="2882"/>
                  </a:cubicBezTo>
                  <a:cubicBezTo>
                    <a:pt x="6724" y="-959"/>
                    <a:pt x="12953" y="-958"/>
                    <a:pt x="16797" y="2885"/>
                  </a:cubicBezTo>
                </a:path>
              </a:pathLst>
            </a:cu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" name="任意多边形: 形状 90"/>
            <p:cNvSpPr>
              <a:spLocks/>
            </p:cNvSpPr>
            <p:nvPr/>
          </p:nvSpPr>
          <p:spPr bwMode="auto">
            <a:xfrm>
              <a:off x="5789005" y="3455544"/>
              <a:ext cx="639848" cy="707556"/>
            </a:xfrm>
            <a:custGeom>
              <a:avLst/>
              <a:gdLst>
                <a:gd name="connsiteX0" fmla="*/ 195118 w 300038"/>
                <a:gd name="connsiteY0" fmla="*/ 173038 h 331788"/>
                <a:gd name="connsiteX1" fmla="*/ 215900 w 300038"/>
                <a:gd name="connsiteY1" fmla="*/ 193820 h 331788"/>
                <a:gd name="connsiteX2" fmla="*/ 210705 w 300038"/>
                <a:gd name="connsiteY2" fmla="*/ 209407 h 331788"/>
                <a:gd name="connsiteX3" fmla="*/ 195118 w 300038"/>
                <a:gd name="connsiteY3" fmla="*/ 215901 h 331788"/>
                <a:gd name="connsiteX4" fmla="*/ 173037 w 300038"/>
                <a:gd name="connsiteY4" fmla="*/ 193820 h 331788"/>
                <a:gd name="connsiteX5" fmla="*/ 178233 w 300038"/>
                <a:gd name="connsiteY5" fmla="*/ 179533 h 331788"/>
                <a:gd name="connsiteX6" fmla="*/ 195118 w 300038"/>
                <a:gd name="connsiteY6" fmla="*/ 173038 h 331788"/>
                <a:gd name="connsiteX7" fmla="*/ 195111 w 300038"/>
                <a:gd name="connsiteY7" fmla="*/ 153988 h 331788"/>
                <a:gd name="connsiteX8" fmla="*/ 164268 w 300038"/>
                <a:gd name="connsiteY8" fmla="*/ 165699 h 331788"/>
                <a:gd name="connsiteX9" fmla="*/ 153987 w 300038"/>
                <a:gd name="connsiteY9" fmla="*/ 193025 h 331788"/>
                <a:gd name="connsiteX10" fmla="*/ 195111 w 300038"/>
                <a:gd name="connsiteY10" fmla="*/ 233363 h 331788"/>
                <a:gd name="connsiteX11" fmla="*/ 224669 w 300038"/>
                <a:gd name="connsiteY11" fmla="*/ 220351 h 331788"/>
                <a:gd name="connsiteX12" fmla="*/ 234950 w 300038"/>
                <a:gd name="connsiteY12" fmla="*/ 193025 h 331788"/>
                <a:gd name="connsiteX13" fmla="*/ 195111 w 300038"/>
                <a:gd name="connsiteY13" fmla="*/ 153988 h 331788"/>
                <a:gd name="connsiteX14" fmla="*/ 107950 w 300038"/>
                <a:gd name="connsiteY14" fmla="*/ 76200 h 331788"/>
                <a:gd name="connsiteX15" fmla="*/ 130175 w 300038"/>
                <a:gd name="connsiteY15" fmla="*/ 98281 h 331788"/>
                <a:gd name="connsiteX16" fmla="*/ 124946 w 300038"/>
                <a:gd name="connsiteY16" fmla="*/ 112569 h 331788"/>
                <a:gd name="connsiteX17" fmla="*/ 107950 w 300038"/>
                <a:gd name="connsiteY17" fmla="*/ 119063 h 331788"/>
                <a:gd name="connsiteX18" fmla="*/ 85725 w 300038"/>
                <a:gd name="connsiteY18" fmla="*/ 96982 h 331788"/>
                <a:gd name="connsiteX19" fmla="*/ 107950 w 300038"/>
                <a:gd name="connsiteY19" fmla="*/ 76200 h 331788"/>
                <a:gd name="connsiteX20" fmla="*/ 203200 w 300038"/>
                <a:gd name="connsiteY20" fmla="*/ 73025 h 331788"/>
                <a:gd name="connsiteX21" fmla="*/ 73025 w 300038"/>
                <a:gd name="connsiteY21" fmla="*/ 217488 h 331788"/>
                <a:gd name="connsiteX22" fmla="*/ 98425 w 300038"/>
                <a:gd name="connsiteY22" fmla="*/ 217488 h 331788"/>
                <a:gd name="connsiteX23" fmla="*/ 230188 w 300038"/>
                <a:gd name="connsiteY23" fmla="*/ 73025 h 331788"/>
                <a:gd name="connsiteX24" fmla="*/ 107950 w 300038"/>
                <a:gd name="connsiteY24" fmla="*/ 58738 h 331788"/>
                <a:gd name="connsiteX25" fmla="*/ 76994 w 300038"/>
                <a:gd name="connsiteY25" fmla="*/ 70491 h 331788"/>
                <a:gd name="connsiteX26" fmla="*/ 66675 w 300038"/>
                <a:gd name="connsiteY26" fmla="*/ 99220 h 331788"/>
                <a:gd name="connsiteX27" fmla="*/ 107950 w 300038"/>
                <a:gd name="connsiteY27" fmla="*/ 139701 h 331788"/>
                <a:gd name="connsiteX28" fmla="*/ 138906 w 300038"/>
                <a:gd name="connsiteY28" fmla="*/ 126643 h 331788"/>
                <a:gd name="connsiteX29" fmla="*/ 149225 w 300038"/>
                <a:gd name="connsiteY29" fmla="*/ 99220 h 331788"/>
                <a:gd name="connsiteX30" fmla="*/ 107950 w 300038"/>
                <a:gd name="connsiteY30" fmla="*/ 58738 h 331788"/>
                <a:gd name="connsiteX31" fmla="*/ 27159 w 300038"/>
                <a:gd name="connsiteY31" fmla="*/ 0 h 331788"/>
                <a:gd name="connsiteX32" fmla="*/ 275466 w 300038"/>
                <a:gd name="connsiteY32" fmla="*/ 0 h 331788"/>
                <a:gd name="connsiteX33" fmla="*/ 300038 w 300038"/>
                <a:gd name="connsiteY33" fmla="*/ 25921 h 331788"/>
                <a:gd name="connsiteX34" fmla="*/ 300038 w 300038"/>
                <a:gd name="connsiteY34" fmla="*/ 305867 h 331788"/>
                <a:gd name="connsiteX35" fmla="*/ 287105 w 300038"/>
                <a:gd name="connsiteY35" fmla="*/ 331788 h 331788"/>
                <a:gd name="connsiteX36" fmla="*/ 263827 w 300038"/>
                <a:gd name="connsiteY36" fmla="*/ 317532 h 331788"/>
                <a:gd name="connsiteX37" fmla="*/ 253480 w 300038"/>
                <a:gd name="connsiteY37" fmla="*/ 305867 h 331788"/>
                <a:gd name="connsiteX38" fmla="*/ 245721 w 300038"/>
                <a:gd name="connsiteY38" fmla="*/ 303275 h 331788"/>
                <a:gd name="connsiteX39" fmla="*/ 239254 w 300038"/>
                <a:gd name="connsiteY39" fmla="*/ 305867 h 331788"/>
                <a:gd name="connsiteX40" fmla="*/ 227615 w 300038"/>
                <a:gd name="connsiteY40" fmla="*/ 317532 h 331788"/>
                <a:gd name="connsiteX41" fmla="*/ 199163 w 300038"/>
                <a:gd name="connsiteY41" fmla="*/ 331788 h 331788"/>
                <a:gd name="connsiteX42" fmla="*/ 169418 w 300038"/>
                <a:gd name="connsiteY42" fmla="*/ 317532 h 331788"/>
                <a:gd name="connsiteX43" fmla="*/ 159072 w 300038"/>
                <a:gd name="connsiteY43" fmla="*/ 305867 h 331788"/>
                <a:gd name="connsiteX44" fmla="*/ 151312 w 300038"/>
                <a:gd name="connsiteY44" fmla="*/ 303275 h 331788"/>
                <a:gd name="connsiteX45" fmla="*/ 144846 w 300038"/>
                <a:gd name="connsiteY45" fmla="*/ 305867 h 331788"/>
                <a:gd name="connsiteX46" fmla="*/ 133207 w 300038"/>
                <a:gd name="connsiteY46" fmla="*/ 317532 h 331788"/>
                <a:gd name="connsiteX47" fmla="*/ 103461 w 300038"/>
                <a:gd name="connsiteY47" fmla="*/ 331788 h 331788"/>
                <a:gd name="connsiteX48" fmla="*/ 75009 w 300038"/>
                <a:gd name="connsiteY48" fmla="*/ 317532 h 331788"/>
                <a:gd name="connsiteX49" fmla="*/ 63370 w 300038"/>
                <a:gd name="connsiteY49" fmla="*/ 305867 h 331788"/>
                <a:gd name="connsiteX50" fmla="*/ 56904 w 300038"/>
                <a:gd name="connsiteY50" fmla="*/ 303275 h 331788"/>
                <a:gd name="connsiteX51" fmla="*/ 49144 w 300038"/>
                <a:gd name="connsiteY51" fmla="*/ 305867 h 331788"/>
                <a:gd name="connsiteX52" fmla="*/ 37505 w 300038"/>
                <a:gd name="connsiteY52" fmla="*/ 317532 h 331788"/>
                <a:gd name="connsiteX53" fmla="*/ 14226 w 300038"/>
                <a:gd name="connsiteY53" fmla="*/ 331788 h 331788"/>
                <a:gd name="connsiteX54" fmla="*/ 0 w 300038"/>
                <a:gd name="connsiteY54" fmla="*/ 305867 h 331788"/>
                <a:gd name="connsiteX55" fmla="*/ 0 w 300038"/>
                <a:gd name="connsiteY55" fmla="*/ 25921 h 331788"/>
                <a:gd name="connsiteX56" fmla="*/ 27159 w 300038"/>
                <a:gd name="connsiteY56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00038" h="331788">
                  <a:moveTo>
                    <a:pt x="195118" y="173038"/>
                  </a:moveTo>
                  <a:cubicBezTo>
                    <a:pt x="209406" y="173038"/>
                    <a:pt x="215900" y="183429"/>
                    <a:pt x="215900" y="193820"/>
                  </a:cubicBezTo>
                  <a:cubicBezTo>
                    <a:pt x="215900" y="200315"/>
                    <a:pt x="214601" y="205510"/>
                    <a:pt x="210705" y="209407"/>
                  </a:cubicBezTo>
                  <a:cubicBezTo>
                    <a:pt x="206808" y="213303"/>
                    <a:pt x="201612" y="215901"/>
                    <a:pt x="195118" y="215901"/>
                  </a:cubicBezTo>
                  <a:cubicBezTo>
                    <a:pt x="179531" y="215901"/>
                    <a:pt x="173037" y="204211"/>
                    <a:pt x="173037" y="193820"/>
                  </a:cubicBezTo>
                  <a:cubicBezTo>
                    <a:pt x="173037" y="188625"/>
                    <a:pt x="174336" y="183429"/>
                    <a:pt x="178233" y="179533"/>
                  </a:cubicBezTo>
                  <a:cubicBezTo>
                    <a:pt x="182129" y="174337"/>
                    <a:pt x="187325" y="173038"/>
                    <a:pt x="195118" y="173038"/>
                  </a:cubicBezTo>
                  <a:close/>
                  <a:moveTo>
                    <a:pt x="195111" y="153988"/>
                  </a:moveTo>
                  <a:cubicBezTo>
                    <a:pt x="182260" y="153988"/>
                    <a:pt x="171979" y="157892"/>
                    <a:pt x="164268" y="165699"/>
                  </a:cubicBezTo>
                  <a:cubicBezTo>
                    <a:pt x="157842" y="173507"/>
                    <a:pt x="153987" y="182615"/>
                    <a:pt x="153987" y="193025"/>
                  </a:cubicBezTo>
                  <a:cubicBezTo>
                    <a:pt x="153987" y="212543"/>
                    <a:pt x="168123" y="233363"/>
                    <a:pt x="195111" y="233363"/>
                  </a:cubicBezTo>
                  <a:cubicBezTo>
                    <a:pt x="206677" y="233363"/>
                    <a:pt x="216958" y="229459"/>
                    <a:pt x="224669" y="220351"/>
                  </a:cubicBezTo>
                  <a:cubicBezTo>
                    <a:pt x="231095" y="213845"/>
                    <a:pt x="234950" y="203435"/>
                    <a:pt x="234950" y="193025"/>
                  </a:cubicBezTo>
                  <a:cubicBezTo>
                    <a:pt x="234950" y="173507"/>
                    <a:pt x="220814" y="153988"/>
                    <a:pt x="195111" y="153988"/>
                  </a:cubicBezTo>
                  <a:close/>
                  <a:moveTo>
                    <a:pt x="107950" y="76200"/>
                  </a:moveTo>
                  <a:cubicBezTo>
                    <a:pt x="123638" y="76200"/>
                    <a:pt x="130175" y="87890"/>
                    <a:pt x="130175" y="98281"/>
                  </a:cubicBezTo>
                  <a:cubicBezTo>
                    <a:pt x="130175" y="103477"/>
                    <a:pt x="127560" y="108672"/>
                    <a:pt x="124946" y="112569"/>
                  </a:cubicBezTo>
                  <a:cubicBezTo>
                    <a:pt x="121024" y="116465"/>
                    <a:pt x="114487" y="119063"/>
                    <a:pt x="107950" y="119063"/>
                  </a:cubicBezTo>
                  <a:cubicBezTo>
                    <a:pt x="92262" y="119063"/>
                    <a:pt x="85725" y="108672"/>
                    <a:pt x="85725" y="96982"/>
                  </a:cubicBezTo>
                  <a:cubicBezTo>
                    <a:pt x="85725" y="86591"/>
                    <a:pt x="92262" y="76200"/>
                    <a:pt x="107950" y="76200"/>
                  </a:cubicBezTo>
                  <a:close/>
                  <a:moveTo>
                    <a:pt x="203200" y="73025"/>
                  </a:moveTo>
                  <a:lnTo>
                    <a:pt x="73025" y="217488"/>
                  </a:lnTo>
                  <a:lnTo>
                    <a:pt x="98425" y="217488"/>
                  </a:lnTo>
                  <a:lnTo>
                    <a:pt x="230188" y="73025"/>
                  </a:lnTo>
                  <a:close/>
                  <a:moveTo>
                    <a:pt x="107950" y="58738"/>
                  </a:moveTo>
                  <a:cubicBezTo>
                    <a:pt x="95052" y="58738"/>
                    <a:pt x="84733" y="62655"/>
                    <a:pt x="76994" y="70491"/>
                  </a:cubicBezTo>
                  <a:cubicBezTo>
                    <a:pt x="70544" y="78326"/>
                    <a:pt x="66675" y="88773"/>
                    <a:pt x="66675" y="99220"/>
                  </a:cubicBezTo>
                  <a:cubicBezTo>
                    <a:pt x="66675" y="118807"/>
                    <a:pt x="80863" y="139701"/>
                    <a:pt x="107950" y="139701"/>
                  </a:cubicBezTo>
                  <a:cubicBezTo>
                    <a:pt x="120848" y="139701"/>
                    <a:pt x="131167" y="134478"/>
                    <a:pt x="138906" y="126643"/>
                  </a:cubicBezTo>
                  <a:cubicBezTo>
                    <a:pt x="145356" y="118807"/>
                    <a:pt x="149225" y="109666"/>
                    <a:pt x="149225" y="99220"/>
                  </a:cubicBezTo>
                  <a:cubicBezTo>
                    <a:pt x="149225" y="78326"/>
                    <a:pt x="135037" y="58738"/>
                    <a:pt x="107950" y="58738"/>
                  </a:cubicBezTo>
                  <a:close/>
                  <a:moveTo>
                    <a:pt x="27159" y="0"/>
                  </a:moveTo>
                  <a:cubicBezTo>
                    <a:pt x="27159" y="0"/>
                    <a:pt x="27159" y="0"/>
                    <a:pt x="275466" y="0"/>
                  </a:cubicBezTo>
                  <a:cubicBezTo>
                    <a:pt x="289692" y="0"/>
                    <a:pt x="300038" y="11664"/>
                    <a:pt x="300038" y="25921"/>
                  </a:cubicBezTo>
                  <a:cubicBezTo>
                    <a:pt x="300038" y="25921"/>
                    <a:pt x="300038" y="25921"/>
                    <a:pt x="300038" y="305867"/>
                  </a:cubicBezTo>
                  <a:cubicBezTo>
                    <a:pt x="300038" y="322716"/>
                    <a:pt x="296158" y="331788"/>
                    <a:pt x="287105" y="331788"/>
                  </a:cubicBezTo>
                  <a:cubicBezTo>
                    <a:pt x="280639" y="331788"/>
                    <a:pt x="270293" y="322716"/>
                    <a:pt x="263827" y="317532"/>
                  </a:cubicBezTo>
                  <a:cubicBezTo>
                    <a:pt x="263827" y="317532"/>
                    <a:pt x="263827" y="317532"/>
                    <a:pt x="253480" y="305867"/>
                  </a:cubicBezTo>
                  <a:cubicBezTo>
                    <a:pt x="250894" y="304571"/>
                    <a:pt x="248307" y="303275"/>
                    <a:pt x="245721" y="303275"/>
                  </a:cubicBezTo>
                  <a:cubicBezTo>
                    <a:pt x="243134" y="303275"/>
                    <a:pt x="240548" y="304571"/>
                    <a:pt x="239254" y="305867"/>
                  </a:cubicBezTo>
                  <a:cubicBezTo>
                    <a:pt x="239254" y="305867"/>
                    <a:pt x="239254" y="305867"/>
                    <a:pt x="227615" y="317532"/>
                  </a:cubicBezTo>
                  <a:cubicBezTo>
                    <a:pt x="221149" y="324012"/>
                    <a:pt x="208216" y="331788"/>
                    <a:pt x="199163" y="331788"/>
                  </a:cubicBezTo>
                  <a:cubicBezTo>
                    <a:pt x="190110" y="331788"/>
                    <a:pt x="177178" y="324012"/>
                    <a:pt x="169418" y="317532"/>
                  </a:cubicBezTo>
                  <a:cubicBezTo>
                    <a:pt x="169418" y="317532"/>
                    <a:pt x="169418" y="317532"/>
                    <a:pt x="159072" y="305867"/>
                  </a:cubicBezTo>
                  <a:cubicBezTo>
                    <a:pt x="156485" y="304571"/>
                    <a:pt x="153899" y="303275"/>
                    <a:pt x="151312" y="303275"/>
                  </a:cubicBezTo>
                  <a:cubicBezTo>
                    <a:pt x="148726" y="303275"/>
                    <a:pt x="146139" y="304571"/>
                    <a:pt x="144846" y="305867"/>
                  </a:cubicBezTo>
                  <a:cubicBezTo>
                    <a:pt x="144846" y="305867"/>
                    <a:pt x="144846" y="305867"/>
                    <a:pt x="133207" y="317532"/>
                  </a:cubicBezTo>
                  <a:cubicBezTo>
                    <a:pt x="125447" y="324012"/>
                    <a:pt x="112514" y="331788"/>
                    <a:pt x="103461" y="331788"/>
                  </a:cubicBezTo>
                  <a:cubicBezTo>
                    <a:pt x="94409" y="331788"/>
                    <a:pt x="81476" y="324012"/>
                    <a:pt x="75009" y="317532"/>
                  </a:cubicBezTo>
                  <a:cubicBezTo>
                    <a:pt x="75009" y="317532"/>
                    <a:pt x="75009" y="317532"/>
                    <a:pt x="63370" y="305867"/>
                  </a:cubicBezTo>
                  <a:cubicBezTo>
                    <a:pt x="62077" y="304571"/>
                    <a:pt x="59490" y="303275"/>
                    <a:pt x="56904" y="303275"/>
                  </a:cubicBezTo>
                  <a:cubicBezTo>
                    <a:pt x="54317" y="303275"/>
                    <a:pt x="51731" y="304571"/>
                    <a:pt x="49144" y="305867"/>
                  </a:cubicBezTo>
                  <a:cubicBezTo>
                    <a:pt x="49144" y="305867"/>
                    <a:pt x="49144" y="305867"/>
                    <a:pt x="37505" y="317532"/>
                  </a:cubicBezTo>
                  <a:cubicBezTo>
                    <a:pt x="36211" y="318828"/>
                    <a:pt x="21986" y="331788"/>
                    <a:pt x="14226" y="331788"/>
                  </a:cubicBezTo>
                  <a:cubicBezTo>
                    <a:pt x="3880" y="331788"/>
                    <a:pt x="0" y="317532"/>
                    <a:pt x="0" y="305867"/>
                  </a:cubicBezTo>
                  <a:cubicBezTo>
                    <a:pt x="0" y="305867"/>
                    <a:pt x="0" y="305867"/>
                    <a:pt x="0" y="25921"/>
                  </a:cubicBezTo>
                  <a:cubicBezTo>
                    <a:pt x="0" y="11664"/>
                    <a:pt x="12933" y="0"/>
                    <a:pt x="27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椭圆 31"/>
            <p:cNvSpPr/>
            <p:nvPr/>
          </p:nvSpPr>
          <p:spPr>
            <a:xfrm>
              <a:off x="4692326" y="2391620"/>
              <a:ext cx="2832105" cy="283210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/>
            <p:cNvSpPr/>
            <p:nvPr/>
          </p:nvSpPr>
          <p:spPr>
            <a:xfrm>
              <a:off x="6846447" y="2391620"/>
              <a:ext cx="677984" cy="677984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>
              <a:off x="7284915" y="3468681"/>
              <a:ext cx="677984" cy="677984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4678163" y="2378482"/>
              <a:ext cx="677984" cy="677984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4678165" y="4532603"/>
              <a:ext cx="677984" cy="677984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" name="椭圆 40"/>
            <p:cNvSpPr/>
            <p:nvPr/>
          </p:nvSpPr>
          <p:spPr>
            <a:xfrm>
              <a:off x="6846446" y="4545742"/>
              <a:ext cx="677984" cy="677984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4239695" y="3455543"/>
              <a:ext cx="677984" cy="677984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5715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特徵萃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取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57056" y="6334125"/>
            <a:ext cx="877888" cy="128231"/>
            <a:chOff x="1670731" y="2023448"/>
            <a:chExt cx="8576128" cy="1252698"/>
          </a:xfrm>
        </p:grpSpPr>
        <p:sp>
          <p:nvSpPr>
            <p:cNvPr id="52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18987" y="2328099"/>
            <a:ext cx="3485697" cy="778748"/>
            <a:chOff x="7727480" y="3464575"/>
            <a:chExt cx="3255830" cy="778748"/>
          </a:xfrm>
        </p:grpSpPr>
        <p:sp>
          <p:nvSpPr>
            <p:cNvPr id="57" name="矩形 56"/>
            <p:cNvSpPr/>
            <p:nvPr/>
          </p:nvSpPr>
          <p:spPr>
            <a:xfrm>
              <a:off x="7727480" y="3747033"/>
              <a:ext cx="3255830" cy="4962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每個工作日、每個假日、每個白天時間、每個夜晚時間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頻率特徵</a:t>
              </a:r>
              <a:r>
                <a:rPr lang="en-US" altLang="zh-TW" sz="1600" b="1" dirty="0" smtClean="0">
                  <a:latin typeface="+mn-ea"/>
                </a:rPr>
                <a:t>(165)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618988" y="4494495"/>
            <a:ext cx="3255830" cy="558367"/>
            <a:chOff x="7727480" y="3464575"/>
            <a:chExt cx="3255830" cy="558367"/>
          </a:xfrm>
        </p:grpSpPr>
        <p:sp>
          <p:nvSpPr>
            <p:cNvPr id="60" name="矩形 59"/>
            <p:cNvSpPr/>
            <p:nvPr/>
          </p:nvSpPr>
          <p:spPr>
            <a:xfrm>
              <a:off x="7727480" y="3747033"/>
              <a:ext cx="3255830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稅率種類、通訊種類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合約資訊</a:t>
              </a:r>
              <a:r>
                <a:rPr lang="en-US" altLang="zh-TW" sz="1600" b="1" dirty="0" smtClean="0">
                  <a:latin typeface="+mn-ea"/>
                </a:rPr>
                <a:t>(2)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061458" y="3410380"/>
            <a:ext cx="3255830" cy="558367"/>
            <a:chOff x="7727480" y="3464575"/>
            <a:chExt cx="3255830" cy="558367"/>
          </a:xfrm>
        </p:grpSpPr>
        <p:sp>
          <p:nvSpPr>
            <p:cNvPr id="63" name="矩形 62"/>
            <p:cNvSpPr/>
            <p:nvPr/>
          </p:nvSpPr>
          <p:spPr>
            <a:xfrm>
              <a:off x="7727480" y="3747033"/>
              <a:ext cx="3255830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教育、運動新聞、政治新聞、娛樂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服務種類</a:t>
              </a:r>
              <a:r>
                <a:rPr lang="en-US" altLang="zh-TW" sz="1600" b="1" dirty="0" smtClean="0">
                  <a:latin typeface="+mn-ea"/>
                </a:rPr>
                <a:t>(13)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03652" y="2328099"/>
            <a:ext cx="3255830" cy="778748"/>
            <a:chOff x="7727480" y="3464575"/>
            <a:chExt cx="3255830" cy="778748"/>
          </a:xfrm>
        </p:grpSpPr>
        <p:sp>
          <p:nvSpPr>
            <p:cNvPr id="66" name="矩形 65"/>
            <p:cNvSpPr/>
            <p:nvPr/>
          </p:nvSpPr>
          <p:spPr>
            <a:xfrm>
              <a:off x="7727480" y="3747033"/>
              <a:ext cx="3255830" cy="4962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每日平均通話時間、每日白天平均接電話時間、每晚平均接電話時間、每日工作時間使用簡訊的標準差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932758" y="3464575"/>
              <a:ext cx="2050552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行為個體特徵</a:t>
              </a:r>
              <a:r>
                <a:rPr lang="en-US" altLang="zh-TW" sz="1600" b="1" dirty="0" smtClean="0">
                  <a:latin typeface="+mn-ea"/>
                </a:rPr>
                <a:t>(200)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3652" y="4494495"/>
            <a:ext cx="3255830" cy="558367"/>
            <a:chOff x="7727480" y="3464575"/>
            <a:chExt cx="3255830" cy="558367"/>
          </a:xfrm>
        </p:grpSpPr>
        <p:sp>
          <p:nvSpPr>
            <p:cNvPr id="69" name="矩形 68"/>
            <p:cNvSpPr/>
            <p:nvPr/>
          </p:nvSpPr>
          <p:spPr>
            <a:xfrm>
              <a:off x="7727480" y="3747033"/>
              <a:ext cx="3255830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平均流動性、假日平均流動性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932758" y="3464575"/>
              <a:ext cx="2050552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空間和流動性</a:t>
              </a:r>
              <a:r>
                <a:rPr lang="en-US" altLang="zh-TW" sz="1600" b="1" dirty="0" smtClean="0">
                  <a:latin typeface="+mn-ea"/>
                </a:rPr>
                <a:t>(21)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59169" y="3410380"/>
            <a:ext cx="3255830" cy="558367"/>
            <a:chOff x="7727480" y="3464575"/>
            <a:chExt cx="3255830" cy="558367"/>
          </a:xfrm>
        </p:grpSpPr>
        <p:sp>
          <p:nvSpPr>
            <p:cNvPr id="72" name="矩形 71"/>
            <p:cNvSpPr/>
            <p:nvPr/>
          </p:nvSpPr>
          <p:spPr>
            <a:xfrm>
              <a:off x="7727480" y="3747033"/>
              <a:ext cx="3255830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TW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聯絡次數、聯絡的熵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932758" y="3464575"/>
              <a:ext cx="2050552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TW" altLang="en-US" sz="1600" b="1" dirty="0" smtClean="0">
                  <a:latin typeface="+mn-ea"/>
                </a:rPr>
                <a:t>社交行為特徵</a:t>
              </a:r>
              <a:r>
                <a:rPr lang="en-US" altLang="zh-TW" sz="1600" b="1" dirty="0" smtClean="0">
                  <a:latin typeface="+mn-ea"/>
                </a:rPr>
                <a:t>(20)</a:t>
              </a:r>
              <a:endParaRPr lang="zh-CN" altLang="en-US" sz="1600" b="1" dirty="0">
                <a:latin typeface="+mn-ea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013785" y="5665493"/>
            <a:ext cx="3784637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TW" altLang="en-US" sz="2400" b="1" dirty="0" smtClean="0">
                <a:latin typeface="+mn-ea"/>
              </a:rPr>
              <a:t>全部</a:t>
            </a:r>
            <a:r>
              <a:rPr lang="en-US" altLang="zh-TW" sz="2400" b="1" dirty="0" smtClean="0">
                <a:latin typeface="+mn-ea"/>
              </a:rPr>
              <a:t>441</a:t>
            </a:r>
            <a:r>
              <a:rPr lang="zh-TW" altLang="en-US" sz="2400" b="1" dirty="0" smtClean="0">
                <a:latin typeface="+mn-ea"/>
              </a:rPr>
              <a:t>種 → 真正</a:t>
            </a:r>
            <a:r>
              <a:rPr lang="en-US" altLang="zh-TW" sz="2400" b="1" dirty="0" smtClean="0">
                <a:latin typeface="+mn-ea"/>
              </a:rPr>
              <a:t>220</a:t>
            </a:r>
            <a:r>
              <a:rPr lang="zh-TW" altLang="en-US" sz="2400" b="1" dirty="0" smtClean="0">
                <a:latin typeface="+mn-ea"/>
              </a:rPr>
              <a:t>種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0" name="文本框 51"/>
          <p:cNvSpPr txBox="1"/>
          <p:nvPr/>
        </p:nvSpPr>
        <p:spPr>
          <a:xfrm>
            <a:off x="11369944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</a:t>
            </a:r>
            <a:r>
              <a:rPr lang="en-US" altLang="zh-TW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8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5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3" name="图片 4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4" name="文本框 46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" name="文本框 48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特徵萃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取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63722" y="1411383"/>
            <a:ext cx="11246570" cy="47705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種類性的特徵</a:t>
            </a:r>
            <a:endParaRPr lang="en-US" altLang="zh-TW" sz="20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統計性的特徵</a:t>
            </a:r>
            <a:endParaRPr lang="en-US" altLang="zh-TW" sz="2000" b="1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sz="1600" dirty="0" smtClean="0">
                <a:latin typeface="+mn-ea"/>
              </a:rPr>
              <a:t>機率 </a:t>
            </a:r>
            <a:r>
              <a:rPr lang="en-US" altLang="zh-TW" sz="1600" dirty="0" smtClean="0">
                <a:latin typeface="+mn-ea"/>
              </a:rPr>
              <a:t>:</a:t>
            </a:r>
            <a:r>
              <a:rPr lang="zh-TW" altLang="en-US" sz="1600" dirty="0" smtClean="0">
                <a:latin typeface="+mn-ea"/>
              </a:rPr>
              <a:t>  假日使用簡訊的機率 </a:t>
            </a:r>
            <a:r>
              <a:rPr lang="en-US" altLang="zh-TW" sz="1600" dirty="0" smtClean="0">
                <a:latin typeface="+mn-ea"/>
              </a:rPr>
              <a:t>=</a:t>
            </a:r>
            <a:r>
              <a:rPr lang="zh-TW" altLang="en-US" sz="1600" dirty="0" smtClean="0">
                <a:latin typeface="+mn-ea"/>
              </a:rPr>
              <a:t> 假日使用簡訊的總量 </a:t>
            </a:r>
            <a:r>
              <a:rPr lang="en-US" altLang="zh-TW" sz="1600" dirty="0" smtClean="0">
                <a:latin typeface="+mn-ea"/>
              </a:rPr>
              <a:t>/</a:t>
            </a:r>
            <a:r>
              <a:rPr lang="zh-TW" altLang="en-US" sz="1600" dirty="0" smtClean="0">
                <a:latin typeface="+mn-ea"/>
              </a:rPr>
              <a:t> 全部簡訊的總量</a:t>
            </a:r>
            <a:endParaRPr lang="en-US" altLang="zh-TW" sz="1600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sz="1600" dirty="0" smtClean="0">
                <a:latin typeface="+mn-ea"/>
              </a:rPr>
              <a:t>標準差 </a:t>
            </a:r>
            <a:r>
              <a:rPr lang="en-US" altLang="zh-TW" sz="1600" dirty="0" smtClean="0">
                <a:latin typeface="+mn-ea"/>
              </a:rPr>
              <a:t>: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/>
            </a:r>
            <a:br>
              <a:rPr lang="en-US" altLang="zh-TW" sz="1600" dirty="0" smtClean="0">
                <a:latin typeface="+mn-ea"/>
              </a:rPr>
            </a:br>
            <a:r>
              <a:rPr lang="en-US" altLang="zh-TW" sz="1600" dirty="0" smtClean="0">
                <a:latin typeface="+mn-ea"/>
              </a:rPr>
              <a:t/>
            </a:r>
            <a:br>
              <a:rPr lang="en-US" altLang="zh-TW" sz="1600" dirty="0" smtClean="0">
                <a:latin typeface="+mn-ea"/>
              </a:rPr>
            </a:br>
            <a:endParaRPr lang="en-US" altLang="zh-TW" sz="1600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sz="1600" dirty="0" smtClean="0">
                <a:latin typeface="+mn-ea"/>
              </a:rPr>
              <a:t>百分比 </a:t>
            </a:r>
            <a:r>
              <a:rPr lang="en-US" altLang="zh-TW" sz="1600" dirty="0" smtClean="0">
                <a:latin typeface="+mn-ea"/>
              </a:rPr>
              <a:t>:</a:t>
            </a:r>
            <a:r>
              <a:rPr lang="zh-TW" altLang="en-US" sz="1600" dirty="0" smtClean="0">
                <a:latin typeface="+mn-ea"/>
              </a:rPr>
              <a:t> 百分比 </a:t>
            </a:r>
            <a:r>
              <a:rPr lang="en-US" altLang="zh-TW" sz="1600" dirty="0" smtClean="0">
                <a:latin typeface="+mn-ea"/>
              </a:rPr>
              <a:t>=</a:t>
            </a:r>
            <a:r>
              <a:rPr lang="zh-TW" altLang="en-US" sz="1600" dirty="0" smtClean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(</a:t>
            </a:r>
            <a:r>
              <a:rPr lang="zh-TW" altLang="en-US" sz="1600" dirty="0" smtClean="0">
                <a:latin typeface="+mn-ea"/>
              </a:rPr>
              <a:t>顧客不在家鄉時交易的數量 </a:t>
            </a:r>
            <a:r>
              <a:rPr lang="en-US" altLang="zh-TW" sz="1600" dirty="0" smtClean="0">
                <a:latin typeface="+mn-ea"/>
              </a:rPr>
              <a:t>/ </a:t>
            </a:r>
            <a:r>
              <a:rPr lang="zh-TW" altLang="en-US" sz="1600" dirty="0" smtClean="0">
                <a:latin typeface="+mn-ea"/>
              </a:rPr>
              <a:t>所有交易數量</a:t>
            </a:r>
            <a:r>
              <a:rPr lang="en-US" altLang="zh-TW" sz="1600" dirty="0" smtClean="0">
                <a:latin typeface="+mn-ea"/>
              </a:rPr>
              <a:t>)</a:t>
            </a:r>
            <a:r>
              <a:rPr lang="zh-TW" altLang="en-US" sz="1600" dirty="0" smtClean="0">
                <a:latin typeface="+mn-ea"/>
              </a:rPr>
              <a:t> * </a:t>
            </a:r>
            <a:r>
              <a:rPr lang="en-US" altLang="zh-TW" sz="1600" dirty="0" smtClean="0">
                <a:latin typeface="+mn-ea"/>
              </a:rPr>
              <a:t>100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sz="1600" dirty="0" smtClean="0">
                <a:latin typeface="+mn-ea"/>
              </a:rPr>
              <a:t>熵 </a:t>
            </a:r>
            <a:r>
              <a:rPr lang="en-US" altLang="zh-TW" sz="1600" dirty="0" smtClean="0">
                <a:latin typeface="+mn-ea"/>
              </a:rPr>
              <a:t>:</a:t>
            </a:r>
            <a:r>
              <a:rPr lang="zh-TW" altLang="en-US" sz="1600" dirty="0" smtClean="0">
                <a:latin typeface="+mn-ea"/>
              </a:rPr>
              <a:t> </a:t>
            </a:r>
            <a:endParaRPr lang="en-US" altLang="zh-TW" sz="1600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endParaRPr lang="en-US" altLang="zh-TW" sz="1600" b="1" dirty="0"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47" y="3295650"/>
            <a:ext cx="2124075" cy="952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10" y="5157592"/>
            <a:ext cx="3257550" cy="1552575"/>
          </a:xfrm>
          <a:prstGeom prst="rect">
            <a:avLst/>
          </a:prstGeom>
        </p:spPr>
      </p:pic>
      <p:sp>
        <p:nvSpPr>
          <p:cNvPr id="9" name="文本框 51"/>
          <p:cNvSpPr txBox="1"/>
          <p:nvPr/>
        </p:nvSpPr>
        <p:spPr>
          <a:xfrm>
            <a:off x="11369944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1</a:t>
            </a:r>
            <a:r>
              <a:rPr lang="en-US" altLang="zh-TW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9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92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593298" y="4244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目錄</a:t>
            </a:r>
            <a:endParaRPr lang="zh-CN" altLang="en-US" sz="3200" b="1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57056" y="1074911"/>
            <a:ext cx="877888" cy="128231"/>
            <a:chOff x="1670731" y="2023448"/>
            <a:chExt cx="8576128" cy="1252698"/>
          </a:xfrm>
        </p:grpSpPr>
        <p:sp>
          <p:nvSpPr>
            <p:cNvPr id="17" name="矩形 11"/>
            <p:cNvSpPr/>
            <p:nvPr/>
          </p:nvSpPr>
          <p:spPr>
            <a:xfrm>
              <a:off x="6536645" y="2023449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2"/>
            <p:cNvSpPr/>
            <p:nvPr/>
          </p:nvSpPr>
          <p:spPr>
            <a:xfrm>
              <a:off x="1670731" y="2023451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00C8AF"/>
                </a:gs>
                <a:gs pos="100000">
                  <a:srgbClr val="006FBB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3"/>
            <p:cNvSpPr/>
            <p:nvPr/>
          </p:nvSpPr>
          <p:spPr>
            <a:xfrm>
              <a:off x="4103688" y="2023450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A11E"/>
                </a:gs>
                <a:gs pos="100000">
                  <a:srgbClr val="F54B3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4"/>
            <p:cNvSpPr/>
            <p:nvPr/>
          </p:nvSpPr>
          <p:spPr>
            <a:xfrm>
              <a:off x="8969602" y="2023448"/>
              <a:ext cx="1277257" cy="1252695"/>
            </a:xfrm>
            <a:prstGeom prst="ellipse">
              <a:avLst/>
            </a:prstGeom>
            <a:gradFill flip="none" rotWithShape="1">
              <a:gsLst>
                <a:gs pos="0">
                  <a:srgbClr val="FF3494"/>
                </a:gs>
                <a:gs pos="100000">
                  <a:srgbClr val="714296"/>
                </a:gs>
              </a:gsLst>
              <a:lin ang="8100000" scaled="1"/>
              <a:tileRect/>
            </a:gradFill>
            <a:ln w="12700">
              <a:gradFill flip="none" rotWithShape="1"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621610" y="2194363"/>
            <a:ext cx="8803767" cy="2421532"/>
            <a:chOff x="1711854" y="2194363"/>
            <a:chExt cx="8803767" cy="242153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9799" y="2194363"/>
              <a:ext cx="2040345" cy="20014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28486" y="2194363"/>
              <a:ext cx="2040425" cy="2001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7253" y="2194363"/>
              <a:ext cx="2018368" cy="20014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11854" y="2194363"/>
              <a:ext cx="2019603" cy="200140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839679" y="4246563"/>
              <a:ext cx="176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期刊摘要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97995" y="4246563"/>
              <a:ext cx="176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參考文獻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56311" y="4246563"/>
              <a:ext cx="176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TW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</a:rPr>
                <a:t>方法</a:t>
              </a:r>
              <a:endPara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14627" y="4246563"/>
              <a:ext cx="176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結果與討論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20630" y="2640025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b="1" dirty="0">
                  <a:gradFill>
                    <a:gsLst>
                      <a:gs pos="0">
                        <a:srgbClr val="595959"/>
                      </a:gs>
                      <a:gs pos="100000">
                        <a:srgbClr val="333435"/>
                      </a:gs>
                    </a:gsLst>
                    <a:lin ang="8100000" scaled="1"/>
                  </a:gradFill>
                </a:rPr>
                <a:t>01</a:t>
              </a:r>
              <a:endParaRPr lang="zh-CN" altLang="en-US" sz="4400" b="1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55930" y="2640025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b="1" dirty="0">
                  <a:gradFill>
                    <a:gsLst>
                      <a:gs pos="0">
                        <a:srgbClr val="595959"/>
                      </a:gs>
                      <a:gs pos="100000">
                        <a:srgbClr val="333435"/>
                      </a:gs>
                    </a:gsLst>
                    <a:lin ang="8100000" scaled="1"/>
                  </a:gradFill>
                </a:rPr>
                <a:t>02</a:t>
              </a:r>
              <a:endParaRPr lang="zh-CN" altLang="en-US" sz="4400" b="1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42865" y="2640025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b="1" dirty="0">
                  <a:gradFill>
                    <a:gsLst>
                      <a:gs pos="0">
                        <a:srgbClr val="595959"/>
                      </a:gs>
                      <a:gs pos="100000">
                        <a:srgbClr val="333435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4400" b="1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026581" y="2640025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b="1" dirty="0">
                  <a:gradFill>
                    <a:gsLst>
                      <a:gs pos="0">
                        <a:srgbClr val="595959"/>
                      </a:gs>
                      <a:gs pos="100000">
                        <a:srgbClr val="333435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4400" b="1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9741644" y="2198700"/>
            <a:ext cx="2019603" cy="2421532"/>
            <a:chOff x="184925" y="3797494"/>
            <a:chExt cx="2019603" cy="2421532"/>
          </a:xfrm>
        </p:grpSpPr>
        <p:pic>
          <p:nvPicPr>
            <p:cNvPr id="31" name="图片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925" y="3797494"/>
              <a:ext cx="2019603" cy="2001400"/>
            </a:xfrm>
            <a:prstGeom prst="rect">
              <a:avLst/>
            </a:prstGeom>
          </p:spPr>
        </p:pic>
        <p:sp>
          <p:nvSpPr>
            <p:cNvPr id="32" name="文本框 21"/>
            <p:cNvSpPr txBox="1"/>
            <p:nvPr/>
          </p:nvSpPr>
          <p:spPr>
            <a:xfrm>
              <a:off x="312750" y="5849694"/>
              <a:ext cx="176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TW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</a:rPr>
                <a:t>結論</a:t>
              </a:r>
              <a:endPara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</a:endParaRPr>
            </a:p>
          </p:txBody>
        </p:sp>
        <p:sp>
          <p:nvSpPr>
            <p:cNvPr id="33" name="文本框 25"/>
            <p:cNvSpPr txBox="1"/>
            <p:nvPr/>
          </p:nvSpPr>
          <p:spPr>
            <a:xfrm>
              <a:off x="693701" y="4243156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b="1" dirty="0" smtClean="0">
                  <a:gradFill>
                    <a:gsLst>
                      <a:gs pos="0">
                        <a:srgbClr val="595959"/>
                      </a:gs>
                      <a:gs pos="100000">
                        <a:srgbClr val="333435"/>
                      </a:gs>
                    </a:gsLst>
                    <a:lin ang="8100000" scaled="1"/>
                  </a:gradFill>
                </a:rPr>
                <a:t>0</a:t>
              </a:r>
              <a:r>
                <a:rPr lang="en-US" altLang="zh-TW" sz="4400" b="1" dirty="0" smtClean="0">
                  <a:gradFill>
                    <a:gsLst>
                      <a:gs pos="0">
                        <a:srgbClr val="595959"/>
                      </a:gs>
                      <a:gs pos="100000">
                        <a:srgbClr val="333435"/>
                      </a:gs>
                    </a:gsLst>
                    <a:lin ang="8100000" scaled="1"/>
                  </a:gradFill>
                </a:rPr>
                <a:t>5</a:t>
              </a:r>
              <a:endParaRPr lang="zh-CN" altLang="en-US" sz="4400" b="1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5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3" name="图片 4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4" name="文本框 46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" name="文本框 48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特徵萃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取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04" y="1469048"/>
            <a:ext cx="10058400" cy="4917024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20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6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3" name="图片 4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4" name="文本框 46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" name="文本框 48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特徵萃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取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00" y="1266825"/>
            <a:ext cx="9281961" cy="4917024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21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29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3" name="图片 4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4" name="文本框 46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" name="文本框 48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Big Data </a:t>
              </a:r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生命週期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63722" y="1798244"/>
            <a:ext cx="6145816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非監督</a:t>
            </a:r>
            <a:r>
              <a:rPr lang="zh-TW" altLang="en-US" sz="2000" b="1" dirty="0">
                <a:latin typeface="+mn-ea"/>
              </a:rPr>
              <a:t>式</a:t>
            </a:r>
            <a:r>
              <a:rPr lang="zh-TW" altLang="en-US" sz="2000" b="1" dirty="0" smtClean="0">
                <a:latin typeface="+mn-ea"/>
              </a:rPr>
              <a:t>學習</a:t>
            </a:r>
            <a:endParaRPr lang="en-US" altLang="zh-TW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dirty="0" smtClean="0">
                <a:latin typeface="+mn-ea"/>
              </a:rPr>
              <a:t>偵測異常值和降維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altLang="zh-TW" dirty="0" smtClean="0">
                <a:latin typeface="+mn-ea"/>
              </a:rPr>
              <a:t>K-means clustering  </a:t>
            </a:r>
            <a:r>
              <a:rPr lang="zh-TW" altLang="en-US" dirty="0" smtClean="0">
                <a:latin typeface="+mn-ea"/>
              </a:rPr>
              <a:t>和  </a:t>
            </a:r>
            <a:r>
              <a:rPr lang="en-US" altLang="zh-TW" dirty="0" smtClean="0">
                <a:latin typeface="+mn-ea"/>
              </a:rPr>
              <a:t>PCA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監督式學習</a:t>
            </a:r>
            <a:endParaRPr lang="en-US" altLang="zh-TW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zh-TW" altLang="en-US" dirty="0" smtClean="0">
                <a:latin typeface="+mn-ea"/>
              </a:rPr>
              <a:t>預測顧客年齡、性別的分類方法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22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974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3" name="图片 4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4" name="文本框 46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03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5" name="文本框 48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Big Data </a:t>
              </a:r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生命週期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7" y="1044982"/>
            <a:ext cx="6081129" cy="58205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7699" y="1230667"/>
            <a:ext cx="6145816" cy="12618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+mn-ea"/>
              </a:rPr>
              <a:t>監督式學習</a:t>
            </a:r>
            <a:endParaRPr lang="en-US" altLang="zh-TW" sz="2000" b="1" dirty="0" smtClean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 startAt="2"/>
            </a:pPr>
            <a:r>
              <a:rPr lang="zh-TW" altLang="en-US" dirty="0" smtClean="0">
                <a:latin typeface="+mn-ea"/>
              </a:rPr>
              <a:t>生命週期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50469" y="196371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Apache Flume </a:t>
            </a:r>
            <a:r>
              <a:rPr lang="zh-TW" altLang="en-US" dirty="0" smtClean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Apache </a:t>
            </a:r>
            <a:r>
              <a:rPr lang="en-US" altLang="zh-TW" dirty="0" err="1" smtClean="0">
                <a:solidFill>
                  <a:srgbClr val="FF0000"/>
                </a:solidFill>
              </a:rPr>
              <a:t>Nifi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99956" y="395523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Apache Spark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92915" y="60726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HBASE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23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696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36" y="1524000"/>
            <a:ext cx="3905528" cy="38703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7937" y="2583483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lang="en-US" altLang="zh-CN" sz="6600" b="1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  <a:latin typeface="Arial"/>
                <a:ea typeface="微软雅黑"/>
              </a:rPr>
              <a:t>4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4353" y="2813524"/>
            <a:ext cx="4885993" cy="1029549"/>
            <a:chOff x="1456842" y="306332"/>
            <a:chExt cx="4885993" cy="1029549"/>
          </a:xfrm>
        </p:grpSpPr>
        <p:sp>
          <p:nvSpPr>
            <p:cNvPr id="9" name="文本框 8"/>
            <p:cNvSpPr txBox="1"/>
            <p:nvPr/>
          </p:nvSpPr>
          <p:spPr>
            <a:xfrm>
              <a:off x="1456842" y="306332"/>
              <a:ext cx="465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6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結果與討論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56843" y="1006945"/>
              <a:ext cx="488599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4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訓練與驗證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883403" y="1596325"/>
            <a:ext cx="7640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訓練</a:t>
            </a:r>
            <a:r>
              <a:rPr lang="en-US" altLang="zh-TW" sz="2400" b="1" dirty="0" smtClean="0"/>
              <a:t>:</a:t>
            </a:r>
            <a:r>
              <a:rPr lang="zh-TW" altLang="en-US" sz="2400" dirty="0" smtClean="0"/>
              <a:t>驗證</a:t>
            </a:r>
            <a:r>
              <a:rPr lang="en-US" altLang="zh-TW" sz="2400" dirty="0" smtClean="0"/>
              <a:t>=80%</a:t>
            </a:r>
            <a:r>
              <a:rPr lang="en-US" altLang="zh-TW" sz="2400" b="1" dirty="0" smtClean="0"/>
              <a:t>:</a:t>
            </a:r>
            <a:r>
              <a:rPr lang="en-US" altLang="zh-TW" sz="2400" dirty="0" smtClean="0"/>
              <a:t>20%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採用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倍交叉驗證進行訓練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81" y="3008680"/>
            <a:ext cx="7933841" cy="3801632"/>
          </a:xfrm>
          <a:prstGeom prst="rect">
            <a:avLst/>
          </a:prstGeom>
        </p:spPr>
      </p:pic>
      <p:sp>
        <p:nvSpPr>
          <p:cNvPr id="8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26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7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分類演算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法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50889"/>
              </p:ext>
            </p:extLst>
          </p:nvPr>
        </p:nvGraphicFramePr>
        <p:xfrm>
          <a:off x="892699" y="1384295"/>
          <a:ext cx="10328073" cy="5016504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610637">
                  <a:extLst>
                    <a:ext uri="{9D8B030D-6E8A-4147-A177-3AD203B41FA5}">
                      <a16:colId xmlns:a16="http://schemas.microsoft.com/office/drawing/2014/main" val="860258651"/>
                    </a:ext>
                  </a:extLst>
                </a:gridCol>
                <a:gridCol w="3781586">
                  <a:extLst>
                    <a:ext uri="{9D8B030D-6E8A-4147-A177-3AD203B41FA5}">
                      <a16:colId xmlns:a16="http://schemas.microsoft.com/office/drawing/2014/main" val="1136220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87978683"/>
                    </a:ext>
                  </a:extLst>
                </a:gridCol>
                <a:gridCol w="5021450">
                  <a:extLst>
                    <a:ext uri="{9D8B030D-6E8A-4147-A177-3AD203B41FA5}">
                      <a16:colId xmlns:a16="http://schemas.microsoft.com/office/drawing/2014/main" val="2072516708"/>
                    </a:ext>
                  </a:extLst>
                </a:gridCol>
              </a:tblGrid>
              <a:tr h="83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Linear Discriminant</a:t>
                      </a:r>
                      <a:r>
                        <a:rPr lang="en-US" altLang="zh-TW" baseline="0" dirty="0" smtClean="0"/>
                        <a:t> Analysis(LDA)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KNN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887833"/>
                  </a:ext>
                </a:extLst>
              </a:tr>
              <a:tr h="83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Support Vector Machine(SVM)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Naïve Bayes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44619"/>
                  </a:ext>
                </a:extLst>
              </a:tr>
              <a:tr h="83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700" dirty="0" err="1" smtClean="0">
                          <a:solidFill>
                            <a:srgbClr val="FF0000"/>
                          </a:solidFill>
                        </a:rPr>
                        <a:t>eXtreme</a:t>
                      </a:r>
                      <a:r>
                        <a:rPr lang="en-US" altLang="zh-TW" sz="1700" baseline="0" dirty="0" smtClean="0">
                          <a:solidFill>
                            <a:srgbClr val="FF0000"/>
                          </a:solidFill>
                        </a:rPr>
                        <a:t> Gradient Boosting(</a:t>
                      </a:r>
                      <a:r>
                        <a:rPr lang="en-US" altLang="zh-TW" sz="1700" baseline="0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r>
                        <a:rPr lang="en-US" altLang="zh-TW" sz="17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Classification</a:t>
                      </a:r>
                      <a:r>
                        <a:rPr lang="en-US" altLang="zh-TW" baseline="0" dirty="0" smtClean="0"/>
                        <a:t> And Regression Tree(</a:t>
                      </a:r>
                      <a:r>
                        <a:rPr lang="en-US" altLang="zh-TW" dirty="0" smtClean="0"/>
                        <a:t>CART)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542797"/>
                  </a:ext>
                </a:extLst>
              </a:tr>
              <a:tr h="83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Random Forest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C5.0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929421"/>
                  </a:ext>
                </a:extLst>
              </a:tr>
              <a:tr h="83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Logistic Regression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Gradient Boosting Machine(GBM)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99914"/>
                  </a:ext>
                </a:extLst>
              </a:tr>
              <a:tr h="836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GLMNET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Bagged</a:t>
                      </a:r>
                      <a:r>
                        <a:rPr lang="en-US" altLang="zh-TW" baseline="0" dirty="0" smtClean="0"/>
                        <a:t> CART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859489"/>
                  </a:ext>
                </a:extLst>
              </a:tr>
            </a:tbl>
          </a:graphicData>
        </a:graphic>
      </p:graphicFrame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27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9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偵測異常與降維</a:t>
              </a:r>
              <a:endParaRPr lang="en-US" altLang="zh-TW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25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7699" y="1637721"/>
            <a:ext cx="96958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1.K-mean</a:t>
            </a:r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</a:t>
            </a:r>
            <a:r>
              <a:rPr lang="zh-TW" altLang="en-US" sz="3200" dirty="0" smtClean="0">
                <a:sym typeface="Wingdings" panose="05000000000000000000" pitchFamily="2" charset="2"/>
              </a:rPr>
              <a:t>發現一天講超過</a:t>
            </a:r>
            <a:r>
              <a:rPr lang="en-US" altLang="zh-TW" sz="3200" dirty="0" smtClean="0">
                <a:sym typeface="Wingdings" panose="05000000000000000000" pitchFamily="2" charset="2"/>
              </a:rPr>
              <a:t>120</a:t>
            </a:r>
            <a:r>
              <a:rPr lang="zh-TW" altLang="en-US" sz="3200" dirty="0" smtClean="0">
                <a:sym typeface="Wingdings" panose="05000000000000000000" pitchFamily="2" charset="2"/>
              </a:rPr>
              <a:t>分鐘的電話、一天平均有</a:t>
            </a:r>
            <a:r>
              <a:rPr lang="en-US" altLang="zh-TW" sz="3200" dirty="0" smtClean="0">
                <a:sym typeface="Wingdings" panose="05000000000000000000" pitchFamily="2" charset="2"/>
              </a:rPr>
              <a:t>60</a:t>
            </a:r>
            <a:r>
              <a:rPr lang="zh-TW" altLang="en-US" sz="3200" dirty="0" smtClean="0">
                <a:sym typeface="Wingdings" panose="05000000000000000000" pitchFamily="2" charset="2"/>
              </a:rPr>
              <a:t>通以上的電話的異常值</a:t>
            </a:r>
            <a:endParaRPr lang="en-US" altLang="zh-TW" sz="3200" dirty="0" smtClean="0">
              <a:sym typeface="Wingdings" panose="05000000000000000000" pitchFamily="2" charset="2"/>
            </a:endParaRPr>
          </a:p>
          <a:p>
            <a:endParaRPr lang="en-US" altLang="zh-TW" sz="3200" dirty="0" smtClean="0">
              <a:sym typeface="Wingdings" panose="05000000000000000000" pitchFamily="2" charset="2"/>
            </a:endParaRPr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2.Principal components analysis(PCA)</a:t>
            </a:r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</a:t>
            </a:r>
            <a:r>
              <a:rPr lang="zh-TW" altLang="en-US" sz="3200" dirty="0" smtClean="0">
                <a:sym typeface="Wingdings" panose="05000000000000000000" pitchFamily="2" charset="2"/>
              </a:rPr>
              <a:t>加快了模型的執行，但並沒有改善模型的結果</a:t>
            </a:r>
            <a:endParaRPr lang="en-US" altLang="zh-TW" sz="3200" dirty="0" smtClean="0">
              <a:sym typeface="Wingdings" panose="05000000000000000000" pitchFamily="2" charset="2"/>
            </a:endParaRPr>
          </a:p>
          <a:p>
            <a:endParaRPr lang="en-US" altLang="zh-TW" sz="3200" dirty="0" smtClean="0">
              <a:sym typeface="Wingdings" panose="05000000000000000000" pitchFamily="2" charset="2"/>
            </a:endParaRPr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3.Z-Score</a:t>
            </a:r>
          </a:p>
          <a:p>
            <a:r>
              <a:rPr lang="en-US" altLang="zh-TW" sz="3200" dirty="0" smtClean="0">
                <a:sym typeface="Wingdings" panose="05000000000000000000" pitchFamily="2" charset="2"/>
              </a:rPr>
              <a:t></a:t>
            </a:r>
            <a:r>
              <a:rPr lang="zh-TW" altLang="en-US" sz="3200" dirty="0" smtClean="0">
                <a:sym typeface="Wingdings" panose="05000000000000000000" pitchFamily="2" charset="2"/>
              </a:rPr>
              <a:t>稍微改善</a:t>
            </a:r>
            <a:r>
              <a:rPr lang="en-US" altLang="zh-TW" sz="3200" dirty="0" smtClean="0">
                <a:sym typeface="Wingdings" panose="05000000000000000000" pitchFamily="2" charset="2"/>
              </a:rPr>
              <a:t>SVM</a:t>
            </a:r>
            <a:r>
              <a:rPr lang="zh-TW" altLang="en-US" sz="3200" dirty="0" smtClean="0">
                <a:sym typeface="Wingdings" panose="05000000000000000000" pitchFamily="2" charset="2"/>
              </a:rPr>
              <a:t>模型而已，並沒有改善其他模型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6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</a:t>
              </a:r>
              <a:r>
                <a:rPr lang="en-US" altLang="zh-TW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模型評估指標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836908" y="1627322"/>
            <a:ext cx="9887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800" dirty="0" smtClean="0"/>
              <a:t>Accuracy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800" dirty="0" smtClean="0"/>
              <a:t>Area under the curve(AUC)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800" dirty="0" smtClean="0"/>
              <a:t>F1-Measure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77" y="1170930"/>
            <a:ext cx="4943960" cy="47728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2" y="3735331"/>
            <a:ext cx="6159070" cy="1565866"/>
          </a:xfrm>
          <a:prstGeom prst="rect">
            <a:avLst/>
          </a:prstGeom>
        </p:spPr>
      </p:pic>
      <p:sp>
        <p:nvSpPr>
          <p:cNvPr id="9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28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36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99" y="804304"/>
            <a:ext cx="8706766" cy="5858759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</a:t>
              </a:r>
              <a:r>
                <a:rPr lang="en-US" altLang="zh-TW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模型評估指標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28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03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36" y="1524000"/>
            <a:ext cx="3905528" cy="38703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7937" y="2583483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01</a:t>
            </a:r>
            <a:endParaRPr lang="zh-CN" altLang="en-US" sz="6600" b="1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4353" y="2813524"/>
            <a:ext cx="4885993" cy="1008390"/>
            <a:chOff x="1456842" y="306332"/>
            <a:chExt cx="4885993" cy="1008390"/>
          </a:xfrm>
        </p:grpSpPr>
        <p:sp>
          <p:nvSpPr>
            <p:cNvPr id="9" name="文本框 8"/>
            <p:cNvSpPr txBox="1"/>
            <p:nvPr/>
          </p:nvSpPr>
          <p:spPr>
            <a:xfrm>
              <a:off x="1456842" y="306332"/>
              <a:ext cx="465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期刊摘要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56843" y="1006945"/>
              <a:ext cx="48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Abstract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2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性別預測結果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80" y="1239272"/>
            <a:ext cx="9293554" cy="5248301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29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72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齡</a:t>
              </a:r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預測結果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9" y="2098577"/>
            <a:ext cx="10477104" cy="3232839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30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113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框架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1" y="2284557"/>
            <a:ext cx="10389296" cy="3046860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31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474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XGBoost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bOX3cu02Iuc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59797" y="1046136"/>
            <a:ext cx="9562454" cy="5378880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32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27873" y="6440862"/>
            <a:ext cx="959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參考來源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hlinkClick r:id="rId6"/>
              </a:rPr>
              <a:t>https://www.youtube.com/watch?v=bOX3cu02Iuc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性別中最重要的特徵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85" y="1384299"/>
            <a:ext cx="9606223" cy="4931698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33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37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年</a:t>
              </a:r>
              <a:r>
                <a:rPr lang="zh-TW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齡</a:t>
              </a:r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中最重要的特徵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99" y="1201552"/>
            <a:ext cx="10031081" cy="5267538"/>
          </a:xfrm>
          <a:prstGeom prst="rect">
            <a:avLst/>
          </a:prstGeom>
        </p:spPr>
      </p:pic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34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21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</a:t>
              </a:r>
              <a:r>
                <a:rPr lang="en-US" altLang="zh-TW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4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限制與未來發展方向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65021" y="2014047"/>
            <a:ext cx="4076051" cy="1561446"/>
            <a:chOff x="1631633" y="2035017"/>
            <a:chExt cx="4076051" cy="1561446"/>
          </a:xfrm>
        </p:grpSpPr>
        <p:sp>
          <p:nvSpPr>
            <p:cNvPr id="27" name="Rectangle: Rounded Corners 3"/>
            <p:cNvSpPr/>
            <p:nvPr/>
          </p:nvSpPr>
          <p:spPr>
            <a:xfrm>
              <a:off x="1631634" y="2035017"/>
              <a:ext cx="4076050" cy="1561446"/>
            </a:xfrm>
            <a:prstGeom prst="roundRect">
              <a:avLst/>
            </a:prstGeom>
            <a:solidFill>
              <a:schemeClr val="bg1"/>
            </a:solidFill>
            <a:ln w="19050">
              <a:gradFill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3"/>
            <p:cNvSpPr/>
            <p:nvPr/>
          </p:nvSpPr>
          <p:spPr>
            <a:xfrm>
              <a:off x="1631633" y="2323024"/>
              <a:ext cx="1864583" cy="412797"/>
            </a:xfrm>
            <a:custGeom>
              <a:avLst/>
              <a:gdLst>
                <a:gd name="connsiteX0" fmla="*/ 12386 w 3852419"/>
                <a:gd name="connsiteY0" fmla="*/ 0 h 425302"/>
                <a:gd name="connsiteX1" fmla="*/ 3639768 w 3852419"/>
                <a:gd name="connsiteY1" fmla="*/ 0 h 425302"/>
                <a:gd name="connsiteX2" fmla="*/ 3852419 w 3852419"/>
                <a:gd name="connsiteY2" fmla="*/ 212651 h 425302"/>
                <a:gd name="connsiteX3" fmla="*/ 3639768 w 3852419"/>
                <a:gd name="connsiteY3" fmla="*/ 425302 h 425302"/>
                <a:gd name="connsiteX4" fmla="*/ 12386 w 3852419"/>
                <a:gd name="connsiteY4" fmla="*/ 425302 h 425302"/>
                <a:gd name="connsiteX5" fmla="*/ 0 w 3852419"/>
                <a:gd name="connsiteY5" fmla="*/ 424054 h 425302"/>
                <a:gd name="connsiteX6" fmla="*/ 0 w 3852419"/>
                <a:gd name="connsiteY6" fmla="*/ 1249 h 4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2419" h="425302">
                  <a:moveTo>
                    <a:pt x="12386" y="0"/>
                  </a:moveTo>
                  <a:lnTo>
                    <a:pt x="3639768" y="0"/>
                  </a:lnTo>
                  <a:cubicBezTo>
                    <a:pt x="3757212" y="0"/>
                    <a:pt x="3852419" y="95207"/>
                    <a:pt x="3852419" y="212651"/>
                  </a:cubicBezTo>
                  <a:cubicBezTo>
                    <a:pt x="3852419" y="330095"/>
                    <a:pt x="3757212" y="425302"/>
                    <a:pt x="3639768" y="425302"/>
                  </a:cubicBezTo>
                  <a:lnTo>
                    <a:pt x="12386" y="425302"/>
                  </a:lnTo>
                  <a:lnTo>
                    <a:pt x="0" y="424054"/>
                  </a:lnTo>
                  <a:lnTo>
                    <a:pt x="0" y="12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" name="矩形 39"/>
            <p:cNvSpPr/>
            <p:nvPr/>
          </p:nvSpPr>
          <p:spPr>
            <a:xfrm>
              <a:off x="1838657" y="2836522"/>
              <a:ext cx="3626961" cy="5118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18000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個客戶費時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個月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22242" y="2354197"/>
              <a:ext cx="1773974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solidFill>
                    <a:schemeClr val="bg1"/>
                  </a:solidFill>
                  <a:latin typeface="+mn-ea"/>
                </a:rPr>
                <a:t>費時費力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31633" y="3982263"/>
            <a:ext cx="4076051" cy="1561446"/>
            <a:chOff x="1631633" y="3982263"/>
            <a:chExt cx="4076051" cy="1561446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1631634" y="3982263"/>
              <a:ext cx="4076050" cy="1561446"/>
            </a:xfrm>
            <a:prstGeom prst="roundRect">
              <a:avLst/>
            </a:prstGeom>
            <a:solidFill>
              <a:schemeClr val="bg1"/>
            </a:solidFill>
            <a:ln w="19050">
              <a:gradFill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9"/>
            <p:cNvSpPr/>
            <p:nvPr/>
          </p:nvSpPr>
          <p:spPr>
            <a:xfrm>
              <a:off x="1631633" y="4259786"/>
              <a:ext cx="1864583" cy="412797"/>
            </a:xfrm>
            <a:custGeom>
              <a:avLst/>
              <a:gdLst>
                <a:gd name="connsiteX0" fmla="*/ 12386 w 3852419"/>
                <a:gd name="connsiteY0" fmla="*/ 0 h 425302"/>
                <a:gd name="connsiteX1" fmla="*/ 3639768 w 3852419"/>
                <a:gd name="connsiteY1" fmla="*/ 0 h 425302"/>
                <a:gd name="connsiteX2" fmla="*/ 3852419 w 3852419"/>
                <a:gd name="connsiteY2" fmla="*/ 212651 h 425302"/>
                <a:gd name="connsiteX3" fmla="*/ 3639768 w 3852419"/>
                <a:gd name="connsiteY3" fmla="*/ 425302 h 425302"/>
                <a:gd name="connsiteX4" fmla="*/ 12386 w 3852419"/>
                <a:gd name="connsiteY4" fmla="*/ 425302 h 425302"/>
                <a:gd name="connsiteX5" fmla="*/ 0 w 3852419"/>
                <a:gd name="connsiteY5" fmla="*/ 424054 h 425302"/>
                <a:gd name="connsiteX6" fmla="*/ 0 w 3852419"/>
                <a:gd name="connsiteY6" fmla="*/ 1249 h 4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2419" h="425302">
                  <a:moveTo>
                    <a:pt x="12386" y="0"/>
                  </a:moveTo>
                  <a:lnTo>
                    <a:pt x="3639768" y="0"/>
                  </a:lnTo>
                  <a:cubicBezTo>
                    <a:pt x="3757212" y="0"/>
                    <a:pt x="3852419" y="95207"/>
                    <a:pt x="3852419" y="212651"/>
                  </a:cubicBezTo>
                  <a:cubicBezTo>
                    <a:pt x="3852419" y="330095"/>
                    <a:pt x="3757212" y="425302"/>
                    <a:pt x="3639768" y="425302"/>
                  </a:cubicBezTo>
                  <a:lnTo>
                    <a:pt x="12386" y="425302"/>
                  </a:lnTo>
                  <a:lnTo>
                    <a:pt x="0" y="424054"/>
                  </a:lnTo>
                  <a:lnTo>
                    <a:pt x="0" y="12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矩形 41"/>
            <p:cNvSpPr/>
            <p:nvPr/>
          </p:nvSpPr>
          <p:spPr>
            <a:xfrm>
              <a:off x="1722242" y="4290959"/>
              <a:ext cx="1773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600" b="1" dirty="0" smtClean="0">
                  <a:solidFill>
                    <a:schemeClr val="bg1"/>
                  </a:solidFill>
                  <a:latin typeface="+mn-ea"/>
                </a:rPr>
                <a:t>CDR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+mn-ea"/>
                </a:rPr>
                <a:t>型態的增加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838657" y="4791406"/>
              <a:ext cx="3626961" cy="5118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Internet usage CDR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89066" y="2035017"/>
            <a:ext cx="4076050" cy="1561446"/>
            <a:chOff x="6489066" y="2035017"/>
            <a:chExt cx="4076050" cy="1561446"/>
          </a:xfrm>
        </p:grpSpPr>
        <p:sp>
          <p:nvSpPr>
            <p:cNvPr id="23" name="Rectangle: Rounded Corners 9"/>
            <p:cNvSpPr/>
            <p:nvPr/>
          </p:nvSpPr>
          <p:spPr>
            <a:xfrm>
              <a:off x="6489066" y="2035017"/>
              <a:ext cx="4076050" cy="1561446"/>
            </a:xfrm>
            <a:prstGeom prst="roundRect">
              <a:avLst/>
            </a:prstGeom>
            <a:solidFill>
              <a:schemeClr val="bg1"/>
            </a:solidFill>
            <a:ln w="19050">
              <a:gradFill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矩形 45"/>
            <p:cNvSpPr/>
            <p:nvPr/>
          </p:nvSpPr>
          <p:spPr>
            <a:xfrm>
              <a:off x="6701602" y="2836522"/>
              <a:ext cx="3863514" cy="553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增加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18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歲以下、</a:t>
              </a:r>
              <a:r>
                <a:rPr lang="en-US" altLang="zh-TW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歲以上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89065" y="3982263"/>
            <a:ext cx="4076051" cy="1561446"/>
            <a:chOff x="6489065" y="3982263"/>
            <a:chExt cx="4076051" cy="1561446"/>
          </a:xfrm>
        </p:grpSpPr>
        <p:sp>
          <p:nvSpPr>
            <p:cNvPr id="21" name="Rectangle: Rounded Corners 12"/>
            <p:cNvSpPr/>
            <p:nvPr/>
          </p:nvSpPr>
          <p:spPr>
            <a:xfrm>
              <a:off x="6489066" y="3982263"/>
              <a:ext cx="4076050" cy="1561446"/>
            </a:xfrm>
            <a:prstGeom prst="roundRect">
              <a:avLst/>
            </a:prstGeom>
            <a:solidFill>
              <a:schemeClr val="bg1"/>
            </a:solidFill>
            <a:ln w="19050">
              <a:gradFill>
                <a:gsLst>
                  <a:gs pos="0">
                    <a:srgbClr val="E8EAED"/>
                  </a:gs>
                  <a:gs pos="100000">
                    <a:srgbClr val="B7BDC7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0"/>
            <p:cNvSpPr/>
            <p:nvPr/>
          </p:nvSpPr>
          <p:spPr>
            <a:xfrm>
              <a:off x="6489065" y="4259786"/>
              <a:ext cx="1864583" cy="412797"/>
            </a:xfrm>
            <a:custGeom>
              <a:avLst/>
              <a:gdLst>
                <a:gd name="connsiteX0" fmla="*/ 12386 w 3852419"/>
                <a:gd name="connsiteY0" fmla="*/ 0 h 425302"/>
                <a:gd name="connsiteX1" fmla="*/ 3639768 w 3852419"/>
                <a:gd name="connsiteY1" fmla="*/ 0 h 425302"/>
                <a:gd name="connsiteX2" fmla="*/ 3852419 w 3852419"/>
                <a:gd name="connsiteY2" fmla="*/ 212651 h 425302"/>
                <a:gd name="connsiteX3" fmla="*/ 3639768 w 3852419"/>
                <a:gd name="connsiteY3" fmla="*/ 425302 h 425302"/>
                <a:gd name="connsiteX4" fmla="*/ 12386 w 3852419"/>
                <a:gd name="connsiteY4" fmla="*/ 425302 h 425302"/>
                <a:gd name="connsiteX5" fmla="*/ 0 w 3852419"/>
                <a:gd name="connsiteY5" fmla="*/ 424054 h 425302"/>
                <a:gd name="connsiteX6" fmla="*/ 0 w 3852419"/>
                <a:gd name="connsiteY6" fmla="*/ 1249 h 4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2419" h="425302">
                  <a:moveTo>
                    <a:pt x="12386" y="0"/>
                  </a:moveTo>
                  <a:lnTo>
                    <a:pt x="3639768" y="0"/>
                  </a:lnTo>
                  <a:cubicBezTo>
                    <a:pt x="3757212" y="0"/>
                    <a:pt x="3852419" y="95207"/>
                    <a:pt x="3852419" y="212651"/>
                  </a:cubicBezTo>
                  <a:cubicBezTo>
                    <a:pt x="3852419" y="330095"/>
                    <a:pt x="3757212" y="425302"/>
                    <a:pt x="3639768" y="425302"/>
                  </a:cubicBezTo>
                  <a:lnTo>
                    <a:pt x="12386" y="425302"/>
                  </a:lnTo>
                  <a:lnTo>
                    <a:pt x="0" y="424054"/>
                  </a:lnTo>
                  <a:lnTo>
                    <a:pt x="0" y="12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95959"/>
                </a:gs>
                <a:gs pos="100000">
                  <a:srgbClr val="333435"/>
                </a:gs>
              </a:gsLst>
              <a:lin ang="8100000" scaled="1"/>
              <a:tileRect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" name="矩形 43"/>
            <p:cNvSpPr/>
            <p:nvPr/>
          </p:nvSpPr>
          <p:spPr>
            <a:xfrm>
              <a:off x="6560003" y="4290959"/>
              <a:ext cx="1773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600" b="1" dirty="0" smtClean="0">
                  <a:solidFill>
                    <a:schemeClr val="bg1"/>
                  </a:solidFill>
                  <a:latin typeface="+mn-ea"/>
                </a:rPr>
                <a:t>別的國家</a:t>
              </a:r>
              <a:r>
                <a:rPr lang="zh-TW" altLang="en-US" sz="1600" b="1" dirty="0">
                  <a:solidFill>
                    <a:schemeClr val="bg1"/>
                  </a:solidFill>
                  <a:latin typeface="+mn-ea"/>
                </a:rPr>
                <a:t>嘗試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01602" y="4791406"/>
              <a:ext cx="3626961" cy="5118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本文是在敘利亞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39" name="Freeform: Shape 13"/>
          <p:cNvSpPr/>
          <p:nvPr/>
        </p:nvSpPr>
        <p:spPr>
          <a:xfrm>
            <a:off x="6489065" y="2333227"/>
            <a:ext cx="1864583" cy="412797"/>
          </a:xfrm>
          <a:custGeom>
            <a:avLst/>
            <a:gdLst>
              <a:gd name="connsiteX0" fmla="*/ 12386 w 3852419"/>
              <a:gd name="connsiteY0" fmla="*/ 0 h 425302"/>
              <a:gd name="connsiteX1" fmla="*/ 3639768 w 3852419"/>
              <a:gd name="connsiteY1" fmla="*/ 0 h 425302"/>
              <a:gd name="connsiteX2" fmla="*/ 3852419 w 3852419"/>
              <a:gd name="connsiteY2" fmla="*/ 212651 h 425302"/>
              <a:gd name="connsiteX3" fmla="*/ 3639768 w 3852419"/>
              <a:gd name="connsiteY3" fmla="*/ 425302 h 425302"/>
              <a:gd name="connsiteX4" fmla="*/ 12386 w 3852419"/>
              <a:gd name="connsiteY4" fmla="*/ 425302 h 425302"/>
              <a:gd name="connsiteX5" fmla="*/ 0 w 3852419"/>
              <a:gd name="connsiteY5" fmla="*/ 424054 h 425302"/>
              <a:gd name="connsiteX6" fmla="*/ 0 w 3852419"/>
              <a:gd name="connsiteY6" fmla="*/ 1249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2419" h="425302">
                <a:moveTo>
                  <a:pt x="12386" y="0"/>
                </a:moveTo>
                <a:lnTo>
                  <a:pt x="3639768" y="0"/>
                </a:lnTo>
                <a:cubicBezTo>
                  <a:pt x="3757212" y="0"/>
                  <a:pt x="3852419" y="95207"/>
                  <a:pt x="3852419" y="212651"/>
                </a:cubicBezTo>
                <a:cubicBezTo>
                  <a:pt x="3852419" y="330095"/>
                  <a:pt x="3757212" y="425302"/>
                  <a:pt x="3639768" y="425302"/>
                </a:cubicBezTo>
                <a:lnTo>
                  <a:pt x="12386" y="425302"/>
                </a:lnTo>
                <a:lnTo>
                  <a:pt x="0" y="424054"/>
                </a:lnTo>
                <a:lnTo>
                  <a:pt x="0" y="1249"/>
                </a:lnTo>
                <a:close/>
              </a:path>
            </a:pathLst>
          </a:custGeom>
          <a:gradFill flip="none" rotWithShape="1">
            <a:gsLst>
              <a:gs pos="0">
                <a:srgbClr val="595959"/>
              </a:gs>
              <a:gs pos="100000">
                <a:srgbClr val="333435"/>
              </a:gs>
            </a:gsLst>
            <a:lin ang="81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52" name="矩形 51"/>
          <p:cNvSpPr/>
          <p:nvPr/>
        </p:nvSpPr>
        <p:spPr>
          <a:xfrm>
            <a:off x="6534369" y="2345726"/>
            <a:ext cx="1773974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1600" b="1" dirty="0" smtClean="0">
                <a:solidFill>
                  <a:schemeClr val="bg1"/>
                </a:solidFill>
                <a:latin typeface="+mn-ea"/>
              </a:rPr>
              <a:t>年齡組群的增加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35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83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36" y="1524000"/>
            <a:ext cx="3905528" cy="38703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7937" y="2583483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05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4353" y="2813524"/>
            <a:ext cx="4885993" cy="1029549"/>
            <a:chOff x="1456842" y="306332"/>
            <a:chExt cx="4885993" cy="1029549"/>
          </a:xfrm>
        </p:grpSpPr>
        <p:sp>
          <p:nvSpPr>
            <p:cNvPr id="9" name="文本框 8"/>
            <p:cNvSpPr txBox="1"/>
            <p:nvPr/>
          </p:nvSpPr>
          <p:spPr>
            <a:xfrm>
              <a:off x="1456842" y="306332"/>
              <a:ext cx="465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6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結論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56843" y="1006945"/>
              <a:ext cx="4885992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2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7913" y="224310"/>
            <a:ext cx="4465857" cy="1159989"/>
            <a:chOff x="347913" y="224310"/>
            <a:chExt cx="4465857" cy="115998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</a:t>
              </a:r>
              <a:r>
                <a:rPr lang="en-US" altLang="zh-TW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6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結論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960895" y="1642820"/>
            <a:ext cx="97484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2400" dirty="0"/>
              <a:t>這</a:t>
            </a:r>
            <a:r>
              <a:rPr lang="zh-TW" altLang="zh-TW" sz="2400" dirty="0" smtClean="0"/>
              <a:t>項</a:t>
            </a:r>
            <a:r>
              <a:rPr lang="zh-TW" altLang="en-US" sz="2400" dirty="0" smtClean="0"/>
              <a:t>研</a:t>
            </a:r>
            <a:r>
              <a:rPr lang="zh-TW" altLang="en-US" sz="2400" dirty="0"/>
              <a:t>究</a:t>
            </a:r>
            <a:r>
              <a:rPr lang="zh-TW" altLang="zh-TW" sz="2400" dirty="0" smtClean="0"/>
              <a:t>需要</a:t>
            </a:r>
            <a:r>
              <a:rPr lang="zh-TW" altLang="zh-TW" sz="2400" dirty="0" smtClean="0"/>
              <a:t>大量</a:t>
            </a:r>
            <a:r>
              <a:rPr lang="zh-TW" altLang="en-US" sz="2400" dirty="0" smtClean="0"/>
              <a:t>的</a:t>
            </a:r>
            <a:r>
              <a:rPr lang="zh-TW" altLang="en-US" sz="2400" dirty="0" smtClean="0"/>
              <a:t>人力</a:t>
            </a:r>
            <a:r>
              <a:rPr lang="zh-TW" altLang="zh-TW" sz="2400" dirty="0" smtClean="0"/>
              <a:t>來</a:t>
            </a:r>
            <a:r>
              <a:rPr lang="zh-TW" altLang="zh-TW" sz="2400" dirty="0"/>
              <a:t>根據電信客戶的</a:t>
            </a:r>
            <a:r>
              <a:rPr lang="zh-TW" altLang="zh-TW" sz="2400" dirty="0" smtClean="0"/>
              <a:t>行為</a:t>
            </a:r>
            <a:r>
              <a:rPr lang="zh-TW" altLang="en-US" sz="2400" dirty="0" smtClean="0"/>
              <a:t>、</a:t>
            </a:r>
            <a:r>
              <a:rPr lang="zh-TW" altLang="zh-TW" sz="2400" dirty="0" smtClean="0"/>
              <a:t>服務</a:t>
            </a:r>
            <a:r>
              <a:rPr lang="zh-TW" altLang="zh-TW" sz="2400" dirty="0"/>
              <a:t>和</a:t>
            </a:r>
            <a:r>
              <a:rPr lang="zh-TW" altLang="zh-TW" sz="2400" dirty="0" smtClean="0"/>
              <a:t>合</a:t>
            </a:r>
            <a:r>
              <a:rPr lang="zh-TW" altLang="en-US" sz="2400" dirty="0" smtClean="0"/>
              <a:t>約資</a:t>
            </a:r>
            <a:r>
              <a:rPr lang="zh-TW" altLang="en-US" sz="2400" dirty="0"/>
              <a:t>料</a:t>
            </a:r>
            <a:r>
              <a:rPr lang="zh-TW" altLang="zh-TW" sz="2400" dirty="0" smtClean="0"/>
              <a:t>來</a:t>
            </a:r>
            <a:r>
              <a:rPr lang="zh-TW" altLang="zh-TW" sz="2400" dirty="0"/>
              <a:t>對其進行分析。這</a:t>
            </a:r>
            <a:r>
              <a:rPr lang="zh-TW" altLang="zh-TW" sz="2400" dirty="0" smtClean="0"/>
              <a:t>項</a:t>
            </a:r>
            <a:r>
              <a:rPr lang="zh-TW" altLang="en-US" sz="2400" dirty="0"/>
              <a:t>研究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主要貢獻是端到端解決方案，該解決方案從電信領域的多個方面著手處理客戶數據。從創建大量具有不同類型（行為，社會，空間，移動性，時間，服務和</a:t>
            </a:r>
            <a:r>
              <a:rPr lang="zh-TW" altLang="zh-TW" sz="2400" dirty="0" smtClean="0"/>
              <a:t>合</a:t>
            </a:r>
            <a:r>
              <a:rPr lang="zh-TW" altLang="en-US" sz="2400" dirty="0" smtClean="0"/>
              <a:t>約</a:t>
            </a:r>
            <a:r>
              <a:rPr lang="zh-TW" altLang="zh-TW" sz="2400" dirty="0" smtClean="0"/>
              <a:t>特徵</a:t>
            </a:r>
            <a:r>
              <a:rPr lang="zh-TW" altLang="zh-TW" sz="2400" dirty="0"/>
              <a:t>）的特徵開始。這使我們有機會深入了解客戶。然後根據統計特性研究了年齡和性別之間具有多種信息屬性的關係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TW" altLang="zh-TW" sz="2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2400" dirty="0"/>
              <a:t>另一個研究方向是探索與客戶相關的更多屬性，並使用這些結果來創建動態報價系統，該系統具有足夠高的智能來推薦和定制個性化報價</a:t>
            </a:r>
            <a:r>
              <a:rPr lang="zh-TW" altLang="zh-TW" sz="2400" dirty="0" smtClean="0"/>
              <a:t>。</a:t>
            </a:r>
            <a:endParaRPr lang="zh-TW" altLang="zh-TW" sz="2400" dirty="0"/>
          </a:p>
        </p:txBody>
      </p:sp>
      <p:sp>
        <p:nvSpPr>
          <p:cNvPr id="7" name="文本框 51"/>
          <p:cNvSpPr txBox="1"/>
          <p:nvPr/>
        </p:nvSpPr>
        <p:spPr>
          <a:xfrm>
            <a:off x="11369943" y="62254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37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1416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985" y="327538"/>
            <a:ext cx="7184030" cy="60986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82123" y="28821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TW" altLang="en-US" sz="3600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rPr>
              <a:t>感</a:t>
            </a:r>
            <a:r>
              <a:rPr lang="zh-CN" altLang="en-US" sz="3600" dirty="0" smtClean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rPr>
              <a:t>谢</a:t>
            </a:r>
            <a:r>
              <a:rPr lang="zh-CN" altLang="en-US" sz="3600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rPr>
              <a:t>您</a:t>
            </a:r>
            <a:r>
              <a:rPr lang="zh-CN" altLang="en-US" sz="3600" dirty="0" smtClean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rPr>
              <a:t>的</a:t>
            </a:r>
            <a:r>
              <a:rPr lang="zh-TW" altLang="en-US" sz="3600" dirty="0">
                <a:gradFill>
                  <a:gsLst>
                    <a:gs pos="0">
                      <a:srgbClr val="595959"/>
                    </a:gs>
                    <a:gs pos="100000">
                      <a:srgbClr val="333435"/>
                    </a:gs>
                  </a:gsLst>
                  <a:lin ang="8100000" scaled="1"/>
                </a:gradFill>
              </a:rPr>
              <a:t>聆聽</a:t>
            </a:r>
            <a:endParaRPr lang="zh-CN" altLang="en-US" sz="3600" dirty="0">
              <a:gradFill>
                <a:gsLst>
                  <a:gs pos="0">
                    <a:srgbClr val="595959"/>
                  </a:gs>
                  <a:gs pos="100000">
                    <a:srgbClr val="333435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6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占位符 7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84839" y="2123470"/>
            <a:ext cx="2879180" cy="2879118"/>
          </a:xfrm>
        </p:spPr>
      </p:pic>
      <p:grpSp>
        <p:nvGrpSpPr>
          <p:cNvPr id="50" name="组合 49"/>
          <p:cNvGrpSpPr/>
          <p:nvPr/>
        </p:nvGrpSpPr>
        <p:grpSpPr>
          <a:xfrm>
            <a:off x="347913" y="224310"/>
            <a:ext cx="6056533" cy="1159989"/>
            <a:chOff x="347913" y="224310"/>
            <a:chExt cx="6056533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01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518453" y="442643"/>
              <a:ext cx="4885993" cy="632939"/>
              <a:chOff x="1456842" y="306332"/>
              <a:chExt cx="4885993" cy="632939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456842" y="306332"/>
                <a:ext cx="329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摘要 </a:t>
                </a:r>
                <a:r>
                  <a:rPr lang="en-US" altLang="zh-TW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- </a:t>
                </a:r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來源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456843" y="669454"/>
                <a:ext cx="4885992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</a:rPr>
                  <a:t>Abstract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323747" y="2010108"/>
            <a:ext cx="5166505" cy="816365"/>
            <a:chOff x="7727479" y="3369250"/>
            <a:chExt cx="5166505" cy="816365"/>
          </a:xfrm>
        </p:grpSpPr>
        <p:sp>
          <p:nvSpPr>
            <p:cNvPr id="62" name="矩形 61"/>
            <p:cNvSpPr/>
            <p:nvPr/>
          </p:nvSpPr>
          <p:spPr>
            <a:xfrm>
              <a:off x="7727479" y="3747033"/>
              <a:ext cx="5166505" cy="4385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dirty="0"/>
                <a:t>Journal of Big Data </a:t>
              </a:r>
              <a:r>
                <a:rPr lang="en-US" altLang="zh-TW" dirty="0" smtClean="0"/>
                <a:t>- Article</a:t>
              </a:r>
              <a:r>
                <a:rPr lang="en-US" altLang="zh-TW" dirty="0"/>
                <a:t> number: 18 (2019) 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727479" y="3369250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latin typeface="+mn-ea"/>
                </a:rPr>
                <a:t>期刊來源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42406" y="3327964"/>
            <a:ext cx="6996524" cy="808810"/>
            <a:chOff x="7727478" y="3376805"/>
            <a:chExt cx="6996524" cy="808810"/>
          </a:xfrm>
        </p:grpSpPr>
        <p:sp>
          <p:nvSpPr>
            <p:cNvPr id="68" name="矩形 67"/>
            <p:cNvSpPr/>
            <p:nvPr/>
          </p:nvSpPr>
          <p:spPr>
            <a:xfrm>
              <a:off x="7727479" y="3747033"/>
              <a:ext cx="6996523" cy="4385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dirty="0"/>
                <a:t>Ibrahim </a:t>
              </a:r>
              <a:r>
                <a:rPr lang="en-US" altLang="zh-TW" dirty="0" err="1"/>
                <a:t>Mousa</a:t>
              </a:r>
              <a:r>
                <a:rPr lang="en-US" altLang="zh-TW" dirty="0"/>
                <a:t> </a:t>
              </a:r>
              <a:r>
                <a:rPr lang="en-US" altLang="zh-TW" dirty="0" smtClean="0"/>
                <a:t>Al‑</a:t>
              </a:r>
              <a:r>
                <a:rPr lang="en-US" altLang="zh-TW" dirty="0" err="1" smtClean="0"/>
                <a:t>Zuabi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, </a:t>
              </a:r>
              <a:r>
                <a:rPr lang="en-US" altLang="zh-TW" dirty="0" err="1"/>
                <a:t>Assef</a:t>
              </a:r>
              <a:r>
                <a:rPr lang="en-US" altLang="zh-TW" dirty="0"/>
                <a:t> </a:t>
              </a:r>
              <a:r>
                <a:rPr lang="en-US" altLang="zh-TW" dirty="0" err="1" smtClean="0"/>
                <a:t>Jafar</a:t>
              </a:r>
              <a:r>
                <a:rPr lang="en-US" altLang="zh-TW" dirty="0" smtClean="0"/>
                <a:t>, </a:t>
              </a:r>
              <a:r>
                <a:rPr lang="en-US" altLang="zh-TW" dirty="0" err="1"/>
                <a:t>Kadan</a:t>
              </a:r>
              <a:r>
                <a:rPr lang="en-US" altLang="zh-TW" dirty="0"/>
                <a:t> </a:t>
              </a:r>
              <a:r>
                <a:rPr lang="en-US" altLang="zh-TW" dirty="0" err="1"/>
                <a:t>Aljoumaa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727478" y="3376805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>
                  <a:latin typeface="+mn-ea"/>
                </a:rPr>
                <a:t>作者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9" name="组合 66"/>
          <p:cNvGrpSpPr/>
          <p:nvPr/>
        </p:nvGrpSpPr>
        <p:grpSpPr>
          <a:xfrm>
            <a:off x="1323747" y="4678565"/>
            <a:ext cx="6996524" cy="776750"/>
            <a:chOff x="7727478" y="3376805"/>
            <a:chExt cx="6996524" cy="776750"/>
          </a:xfrm>
        </p:grpSpPr>
        <p:sp>
          <p:nvSpPr>
            <p:cNvPr id="30" name="矩形 29"/>
            <p:cNvSpPr/>
            <p:nvPr/>
          </p:nvSpPr>
          <p:spPr>
            <a:xfrm>
              <a:off x="7727479" y="3747033"/>
              <a:ext cx="6996523" cy="4065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dirty="0"/>
                <a:t>https://doi.org/10.1186/s40537-019-0180-9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27478" y="3376805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latin typeface="+mn-ea"/>
                </a:rPr>
                <a:t>連</a:t>
              </a:r>
              <a:r>
                <a:rPr lang="zh-TW" altLang="en-US" sz="2000" b="1" dirty="0">
                  <a:latin typeface="+mn-ea"/>
                </a:rPr>
                <a:t>結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18" name="文本框 51"/>
          <p:cNvSpPr txBox="1"/>
          <p:nvPr/>
        </p:nvSpPr>
        <p:spPr>
          <a:xfrm>
            <a:off x="11441276" y="62254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4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47913" y="224310"/>
            <a:ext cx="6056533" cy="1159989"/>
            <a:chOff x="347913" y="224310"/>
            <a:chExt cx="6056533" cy="1159989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01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518453" y="442643"/>
              <a:ext cx="4885993" cy="632939"/>
              <a:chOff x="1456842" y="306332"/>
              <a:chExt cx="4885993" cy="632939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456842" y="306332"/>
                <a:ext cx="329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摘要 </a:t>
                </a:r>
                <a:r>
                  <a:rPr lang="en-US" altLang="zh-TW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– </a:t>
                </a:r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關鍵字</a:t>
                </a:r>
                <a:endPara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456843" y="669454"/>
                <a:ext cx="4885992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Abstract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" name="文字方塊 2"/>
          <p:cNvSpPr txBox="1"/>
          <p:nvPr/>
        </p:nvSpPr>
        <p:spPr>
          <a:xfrm>
            <a:off x="1452110" y="1747421"/>
            <a:ext cx="5227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Gender </a:t>
            </a:r>
            <a:r>
              <a:rPr lang="en-US" altLang="zh-TW" dirty="0" smtClean="0"/>
              <a:t>prediction – </a:t>
            </a:r>
            <a:r>
              <a:rPr lang="zh-TW" altLang="en-US" dirty="0" smtClean="0"/>
              <a:t>性別預測</a:t>
            </a:r>
            <a:endParaRPr lang="en-US" altLang="zh-TW" dirty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Age prediction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年齡預測</a:t>
            </a:r>
            <a:endParaRPr lang="en-US" altLang="zh-TW" dirty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Customer behavior – </a:t>
            </a:r>
            <a:r>
              <a:rPr lang="zh-TW" altLang="en-US" dirty="0" smtClean="0"/>
              <a:t>客戶行為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Machine learning – </a:t>
            </a:r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Big </a:t>
            </a:r>
            <a:r>
              <a:rPr lang="en-US" altLang="zh-TW" dirty="0" smtClean="0"/>
              <a:t>data – </a:t>
            </a:r>
            <a:r>
              <a:rPr lang="zh-TW" altLang="en-US" dirty="0" smtClean="0"/>
              <a:t>大數據</a:t>
            </a:r>
            <a:endParaRPr lang="en-US" altLang="zh-TW" dirty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Classification – </a:t>
            </a:r>
            <a:r>
              <a:rPr lang="zh-TW" altLang="en-US" dirty="0" smtClean="0"/>
              <a:t>分類</a:t>
            </a:r>
            <a:endParaRPr lang="en-US" altLang="zh-TW" dirty="0"/>
          </a:p>
          <a:p>
            <a:r>
              <a:rPr lang="en-US" altLang="zh-TW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CDR(Call </a:t>
            </a:r>
            <a:r>
              <a:rPr lang="en-US" altLang="zh-TW" dirty="0"/>
              <a:t>D</a:t>
            </a:r>
            <a:r>
              <a:rPr lang="en-US" altLang="zh-TW" dirty="0" smtClean="0"/>
              <a:t>etail Records)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通聯紀錄</a:t>
            </a:r>
            <a:endParaRPr lang="zh-TW" altLang="en-US" dirty="0"/>
          </a:p>
        </p:txBody>
      </p:sp>
      <p:sp>
        <p:nvSpPr>
          <p:cNvPr id="9" name="文本框 51"/>
          <p:cNvSpPr txBox="1"/>
          <p:nvPr/>
        </p:nvSpPr>
        <p:spPr>
          <a:xfrm>
            <a:off x="11441276" y="62254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5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43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36" y="1524000"/>
            <a:ext cx="3905528" cy="38703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7937" y="2583483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02</a:t>
            </a:r>
            <a:endParaRPr lang="zh-CN" altLang="en-US" sz="6600" b="1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4353" y="2813524"/>
            <a:ext cx="4885993" cy="1008390"/>
            <a:chOff x="1456842" y="306332"/>
            <a:chExt cx="4885993" cy="1008390"/>
          </a:xfrm>
        </p:grpSpPr>
        <p:sp>
          <p:nvSpPr>
            <p:cNvPr id="9" name="文本框 8"/>
            <p:cNvSpPr txBox="1"/>
            <p:nvPr/>
          </p:nvSpPr>
          <p:spPr>
            <a:xfrm>
              <a:off x="1456842" y="306332"/>
              <a:ext cx="465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參考文獻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56843" y="1006945"/>
              <a:ext cx="48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Related Work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49"/>
          <p:cNvGrpSpPr/>
          <p:nvPr/>
        </p:nvGrpSpPr>
        <p:grpSpPr>
          <a:xfrm>
            <a:off x="347913" y="224310"/>
            <a:ext cx="6056533" cy="1159989"/>
            <a:chOff x="347913" y="224310"/>
            <a:chExt cx="6056533" cy="1159989"/>
          </a:xfrm>
        </p:grpSpPr>
        <p:pic>
          <p:nvPicPr>
            <p:cNvPr id="26" name="图片 5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27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02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grpSp>
          <p:nvGrpSpPr>
            <p:cNvPr id="28" name="组合 52"/>
            <p:cNvGrpSpPr/>
            <p:nvPr/>
          </p:nvGrpSpPr>
          <p:grpSpPr>
            <a:xfrm>
              <a:off x="1518453" y="442643"/>
              <a:ext cx="4885993" cy="632939"/>
              <a:chOff x="1456842" y="306332"/>
              <a:chExt cx="4885993" cy="632939"/>
            </a:xfrm>
          </p:grpSpPr>
          <p:sp>
            <p:nvSpPr>
              <p:cNvPr id="29" name="文本框 53"/>
              <p:cNvSpPr txBox="1"/>
              <p:nvPr/>
            </p:nvSpPr>
            <p:spPr>
              <a:xfrm>
                <a:off x="1456842" y="306332"/>
                <a:ext cx="329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參考文獻</a:t>
                </a:r>
                <a:endPara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0" name="文本框 54"/>
              <p:cNvSpPr txBox="1"/>
              <p:nvPr/>
            </p:nvSpPr>
            <p:spPr>
              <a:xfrm>
                <a:off x="1456843" y="669454"/>
                <a:ext cx="4885992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Related Work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657699" y="1747421"/>
            <a:ext cx="81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Understanding </a:t>
            </a:r>
            <a:r>
              <a:rPr lang="en-US" altLang="zh-TW" dirty="0"/>
              <a:t>the demographics of twitter users</a:t>
            </a:r>
            <a:r>
              <a:rPr lang="en-US" altLang="zh-TW" dirty="0" smtClean="0"/>
              <a:t>. (ICWSM. 2011;11(5th</a:t>
            </a:r>
            <a:r>
              <a:rPr lang="en-US" altLang="zh-TW" dirty="0"/>
              <a:t>):25</a:t>
            </a:r>
            <a:r>
              <a:rPr lang="en-US" altLang="zh-TW" dirty="0" smtClean="0"/>
              <a:t>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Mislove</a:t>
            </a:r>
            <a:r>
              <a:rPr lang="en-US" altLang="zh-TW" dirty="0" smtClean="0"/>
              <a:t> </a:t>
            </a:r>
            <a:r>
              <a:rPr lang="en-US" altLang="zh-TW" dirty="0"/>
              <a:t>A, Lehmann S, </a:t>
            </a:r>
            <a:r>
              <a:rPr lang="en-US" altLang="zh-TW" dirty="0" err="1"/>
              <a:t>Ahn</a:t>
            </a:r>
            <a:r>
              <a:rPr lang="en-US" altLang="zh-TW" dirty="0"/>
              <a:t> YY, </a:t>
            </a:r>
            <a:r>
              <a:rPr lang="en-US" altLang="zh-TW" dirty="0" err="1"/>
              <a:t>Onnela</a:t>
            </a:r>
            <a:r>
              <a:rPr lang="en-US" altLang="zh-TW" dirty="0"/>
              <a:t> JP, </a:t>
            </a:r>
            <a:r>
              <a:rPr lang="en-US" altLang="zh-TW" dirty="0" err="1"/>
              <a:t>Rosenquist</a:t>
            </a:r>
            <a:r>
              <a:rPr lang="en-US" altLang="zh-TW" dirty="0"/>
              <a:t> JN.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57698" y="3254642"/>
            <a:ext cx="9968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gender prediction based on semantic analysis of </a:t>
            </a:r>
            <a:r>
              <a:rPr lang="en-US" altLang="zh-TW" dirty="0" smtClean="0"/>
              <a:t>social media images. (IEEE</a:t>
            </a:r>
            <a:r>
              <a:rPr lang="en-US" altLang="zh-TW" dirty="0"/>
              <a:t>; 2015, p. 1–6</a:t>
            </a:r>
            <a:r>
              <a:rPr lang="en-US" altLang="zh-TW" dirty="0" smtClean="0"/>
              <a:t>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/>
              <a:t>Merler</a:t>
            </a:r>
            <a:r>
              <a:rPr lang="en-US" altLang="zh-TW" dirty="0"/>
              <a:t> M, Cao L, Smith JR.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57698" y="4761863"/>
            <a:ext cx="11388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Predicting age and gender in online social networks</a:t>
            </a:r>
            <a:r>
              <a:rPr lang="en-US" altLang="zh-TW" dirty="0" smtClean="0"/>
              <a:t>. </a:t>
            </a:r>
          </a:p>
          <a:p>
            <a:pPr marL="360000"/>
            <a:r>
              <a:rPr lang="en-US" altLang="zh-TW" dirty="0" smtClean="0"/>
              <a:t>(Proceedings of the 3rd international workshop on search and mining user-generated contents. ACM; 2011,    p. 37–44.)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nl-NL" altLang="zh-TW" dirty="0"/>
              <a:t>Peersman C, Daelemans W, Van Vaerenbergh </a:t>
            </a:r>
            <a:r>
              <a:rPr lang="nl-NL" altLang="zh-TW" dirty="0" smtClean="0"/>
              <a:t>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1" name="文本框 51"/>
          <p:cNvSpPr txBox="1"/>
          <p:nvPr/>
        </p:nvSpPr>
        <p:spPr>
          <a:xfrm>
            <a:off x="11441276" y="62254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7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49"/>
          <p:cNvGrpSpPr/>
          <p:nvPr/>
        </p:nvGrpSpPr>
        <p:grpSpPr>
          <a:xfrm>
            <a:off x="347913" y="224310"/>
            <a:ext cx="6056533" cy="1159989"/>
            <a:chOff x="347913" y="224310"/>
            <a:chExt cx="6056533" cy="1159989"/>
          </a:xfrm>
        </p:grpSpPr>
        <p:pic>
          <p:nvPicPr>
            <p:cNvPr id="26" name="图片 5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27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02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grpSp>
          <p:nvGrpSpPr>
            <p:cNvPr id="28" name="组合 52"/>
            <p:cNvGrpSpPr/>
            <p:nvPr/>
          </p:nvGrpSpPr>
          <p:grpSpPr>
            <a:xfrm>
              <a:off x="1518453" y="442643"/>
              <a:ext cx="4885993" cy="632939"/>
              <a:chOff x="1456842" y="306332"/>
              <a:chExt cx="4885993" cy="632939"/>
            </a:xfrm>
          </p:grpSpPr>
          <p:sp>
            <p:nvSpPr>
              <p:cNvPr id="29" name="文本框 53"/>
              <p:cNvSpPr txBox="1"/>
              <p:nvPr/>
            </p:nvSpPr>
            <p:spPr>
              <a:xfrm>
                <a:off x="1456842" y="306332"/>
                <a:ext cx="329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參考文獻</a:t>
                </a:r>
                <a:endPara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0" name="文本框 54"/>
              <p:cNvSpPr txBox="1"/>
              <p:nvPr/>
            </p:nvSpPr>
            <p:spPr>
              <a:xfrm>
                <a:off x="1456843" y="669454"/>
                <a:ext cx="4885992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Related Work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657699" y="1747421"/>
            <a:ext cx="11080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Demographic prediction based on user’s browsing behavior.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(</a:t>
            </a:r>
            <a:r>
              <a:rPr lang="en-US" altLang="zh-TW" dirty="0"/>
              <a:t>Proceedings </a:t>
            </a:r>
            <a:r>
              <a:rPr lang="en-US" altLang="zh-TW" dirty="0" smtClean="0"/>
              <a:t>of the </a:t>
            </a:r>
            <a:r>
              <a:rPr lang="en-US" altLang="zh-TW" dirty="0"/>
              <a:t>16th international conference on World Wide Web. ACM; 2007, p. </a:t>
            </a:r>
            <a:r>
              <a:rPr lang="en-US" altLang="zh-TW" dirty="0" smtClean="0"/>
              <a:t>151–60.)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pt-BR" altLang="zh-TW" dirty="0"/>
              <a:t>Hu J, Zeng H-J, Li H, Niu C, Chen Z.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57698" y="3254642"/>
            <a:ext cx="9968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User’s gender prediction based on smartphone applications installed.</a:t>
            </a:r>
            <a:r>
              <a:rPr lang="en-US" altLang="zh-TW" dirty="0" smtClean="0"/>
              <a:t> </a:t>
            </a:r>
          </a:p>
          <a:p>
            <a:pPr marL="252000"/>
            <a:r>
              <a:rPr lang="en-US" altLang="zh-TW" dirty="0" smtClean="0"/>
              <a:t>(</a:t>
            </a:r>
            <a:r>
              <a:rPr lang="en-US" altLang="zh-TW" dirty="0"/>
              <a:t>Analysis from real world data to simulation. </a:t>
            </a:r>
            <a:r>
              <a:rPr lang="en-US" altLang="zh-TW" dirty="0" err="1"/>
              <a:t>DEStech</a:t>
            </a:r>
            <a:r>
              <a:rPr lang="en-US" altLang="zh-TW" dirty="0"/>
              <a:t> Transactions on Computer Science and Engineering (</a:t>
            </a:r>
            <a:r>
              <a:rPr lang="en-US" altLang="zh-TW" dirty="0" err="1"/>
              <a:t>cmsam</a:t>
            </a:r>
            <a:r>
              <a:rPr lang="en-US" altLang="zh-TW" dirty="0" smtClean="0"/>
              <a:t>).2017</a:t>
            </a:r>
            <a:r>
              <a:rPr lang="en-US" altLang="zh-TW" dirty="0"/>
              <a:t>.</a:t>
            </a:r>
            <a:r>
              <a:rPr lang="en-US" altLang="zh-TW" dirty="0" smtClean="0"/>
              <a:t>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/>
              <a:t>WANG </a:t>
            </a:r>
            <a:r>
              <a:rPr lang="en-US" altLang="zh-TW" dirty="0" smtClean="0"/>
              <a:t>X-k, FU </a:t>
            </a:r>
            <a:r>
              <a:rPr lang="en-US" altLang="zh-TW" dirty="0"/>
              <a:t>W-y, HUANG Q-n</a:t>
            </a:r>
            <a:r>
              <a:rPr lang="en-US" altLang="zh-TW" dirty="0" smtClean="0"/>
              <a:t>, </a:t>
            </a:r>
            <a:r>
              <a:rPr lang="en-US" altLang="zh-TW" dirty="0"/>
              <a:t>et al.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57699" y="4761863"/>
            <a:ext cx="1082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Demographic information prediction based on </a:t>
            </a:r>
            <a:r>
              <a:rPr lang="en-US" altLang="zh-TW" dirty="0" smtClean="0"/>
              <a:t>smartphone application </a:t>
            </a:r>
            <a:r>
              <a:rPr lang="en-US" altLang="zh-TW" dirty="0"/>
              <a:t>usage.</a:t>
            </a:r>
            <a:r>
              <a:rPr lang="en-US" altLang="zh-TW" dirty="0" smtClean="0"/>
              <a:t> </a:t>
            </a:r>
          </a:p>
          <a:p>
            <a:pPr marL="252000"/>
            <a:r>
              <a:rPr lang="en-US" altLang="zh-TW" dirty="0" smtClean="0"/>
              <a:t>(</a:t>
            </a:r>
            <a:r>
              <a:rPr lang="en-US" altLang="zh-TW" dirty="0"/>
              <a:t>2014 International Conference on Smart Computing (SMARTCOMP). 2014, p. </a:t>
            </a:r>
            <a:r>
              <a:rPr lang="en-US" altLang="zh-TW" dirty="0" smtClean="0"/>
              <a:t>183–90.)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/>
              <a:t>Cheng H</a:t>
            </a:r>
            <a:r>
              <a:rPr lang="en-US" altLang="zh-TW" dirty="0" smtClean="0"/>
              <a:t>, Qin </a:t>
            </a:r>
            <a:r>
              <a:rPr lang="en-US" altLang="zh-TW" dirty="0"/>
              <a:t>Z, Wang Y, Xia Y, </a:t>
            </a:r>
            <a:r>
              <a:rPr lang="en-US" altLang="zh-TW" dirty="0" smtClean="0"/>
              <a:t>Zhou </a:t>
            </a:r>
            <a:r>
              <a:rPr lang="en-US" altLang="zh-TW" dirty="0"/>
              <a:t>Y, Sheng Z, Leung VC.</a:t>
            </a:r>
            <a:endParaRPr lang="zh-TW" altLang="en-US" dirty="0"/>
          </a:p>
        </p:txBody>
      </p:sp>
      <p:sp>
        <p:nvSpPr>
          <p:cNvPr id="11" name="文本框 51"/>
          <p:cNvSpPr txBox="1"/>
          <p:nvPr/>
        </p:nvSpPr>
        <p:spPr>
          <a:xfrm>
            <a:off x="11441276" y="62254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8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110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49"/>
          <p:cNvGrpSpPr/>
          <p:nvPr/>
        </p:nvGrpSpPr>
        <p:grpSpPr>
          <a:xfrm>
            <a:off x="347913" y="224310"/>
            <a:ext cx="6056533" cy="1159989"/>
            <a:chOff x="347913" y="224310"/>
            <a:chExt cx="6056533" cy="1159989"/>
          </a:xfrm>
        </p:grpSpPr>
        <p:pic>
          <p:nvPicPr>
            <p:cNvPr id="26" name="图片 5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913" y="224310"/>
              <a:ext cx="1170540" cy="1159989"/>
            </a:xfrm>
            <a:prstGeom prst="rect">
              <a:avLst/>
            </a:prstGeom>
          </p:spPr>
        </p:pic>
        <p:sp>
          <p:nvSpPr>
            <p:cNvPr id="27" name="文本框 51"/>
            <p:cNvSpPr txBox="1"/>
            <p:nvPr/>
          </p:nvSpPr>
          <p:spPr>
            <a:xfrm>
              <a:off x="657699" y="5128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gradFill>
                    <a:gsLst>
                      <a:gs pos="0">
                        <a:srgbClr val="00C8AF"/>
                      </a:gs>
                      <a:gs pos="100000">
                        <a:srgbClr val="006FBB"/>
                      </a:gs>
                    </a:gsLst>
                    <a:lin ang="8100000" scaled="1"/>
                  </a:gradFill>
                </a:rPr>
                <a:t>02</a:t>
              </a:r>
              <a:endParaRPr lang="zh-CN" altLang="en-US" sz="2000" dirty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endParaRPr>
            </a:p>
          </p:txBody>
        </p:sp>
        <p:grpSp>
          <p:nvGrpSpPr>
            <p:cNvPr id="28" name="组合 52"/>
            <p:cNvGrpSpPr/>
            <p:nvPr/>
          </p:nvGrpSpPr>
          <p:grpSpPr>
            <a:xfrm>
              <a:off x="1518453" y="442643"/>
              <a:ext cx="4885993" cy="632939"/>
              <a:chOff x="1456842" y="306332"/>
              <a:chExt cx="4885993" cy="632939"/>
            </a:xfrm>
          </p:grpSpPr>
          <p:sp>
            <p:nvSpPr>
              <p:cNvPr id="29" name="文本框 53"/>
              <p:cNvSpPr txBox="1"/>
              <p:nvPr/>
            </p:nvSpPr>
            <p:spPr>
              <a:xfrm>
                <a:off x="1456842" y="306332"/>
                <a:ext cx="329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參考文獻</a:t>
                </a:r>
                <a:endParaRPr lang="en-US" altLang="zh-TW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0" name="文本框 54"/>
              <p:cNvSpPr txBox="1"/>
              <p:nvPr/>
            </p:nvSpPr>
            <p:spPr>
              <a:xfrm>
                <a:off x="1456843" y="669454"/>
                <a:ext cx="4885992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Related Work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657699" y="1747421"/>
            <a:ext cx="1108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Modeling the temporal nature of human behavior for </a:t>
            </a:r>
            <a:r>
              <a:rPr lang="en-US" altLang="zh-TW" dirty="0" smtClean="0"/>
              <a:t>demographics prediction. </a:t>
            </a:r>
          </a:p>
          <a:p>
            <a:pPr marL="252000"/>
            <a:r>
              <a:rPr lang="en-US" altLang="zh-TW" dirty="0" smtClean="0"/>
              <a:t>(</a:t>
            </a:r>
            <a:r>
              <a:rPr lang="en-US" altLang="zh-TW" dirty="0"/>
              <a:t>Joint European conference on machine learning and knowledge discovery in </a:t>
            </a:r>
            <a:r>
              <a:rPr lang="en-US" altLang="zh-TW" dirty="0" smtClean="0"/>
              <a:t>databases. Springer</a:t>
            </a:r>
            <a:r>
              <a:rPr lang="en-US" altLang="zh-TW" dirty="0"/>
              <a:t>; 2017, p. 140–52</a:t>
            </a:r>
            <a:r>
              <a:rPr lang="en-US" altLang="zh-TW" dirty="0" smtClean="0"/>
              <a:t>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/>
              <a:t>Felbo</a:t>
            </a:r>
            <a:r>
              <a:rPr lang="en-US" altLang="zh-TW" dirty="0"/>
              <a:t> B, </a:t>
            </a:r>
            <a:r>
              <a:rPr lang="en-US" altLang="zh-TW" dirty="0" err="1"/>
              <a:t>Sundsoy</a:t>
            </a:r>
            <a:r>
              <a:rPr lang="en-US" altLang="zh-TW" dirty="0"/>
              <a:t> P, Lehmann S, de </a:t>
            </a:r>
            <a:r>
              <a:rPr lang="en-US" altLang="zh-TW" dirty="0" err="1"/>
              <a:t>Montjoye</a:t>
            </a:r>
            <a:r>
              <a:rPr lang="en-US" altLang="zh-TW" dirty="0"/>
              <a:t> Y-A, </a:t>
            </a:r>
            <a:r>
              <a:rPr lang="en-US" altLang="zh-TW" i="1" dirty="0"/>
              <a:t>et al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    Result : gender </a:t>
            </a:r>
            <a:r>
              <a:rPr lang="en-US" altLang="zh-TW" dirty="0" err="1" smtClean="0"/>
              <a:t>prodiction</a:t>
            </a:r>
            <a:r>
              <a:rPr lang="en-US" altLang="zh-TW" dirty="0" smtClean="0"/>
              <a:t> 79%, age </a:t>
            </a:r>
            <a:r>
              <a:rPr lang="en-US" altLang="zh-TW" dirty="0" err="1" smtClean="0"/>
              <a:t>prodiction</a:t>
            </a:r>
            <a:r>
              <a:rPr lang="en-US" altLang="zh-TW" dirty="0" smtClean="0"/>
              <a:t> 63.1%</a:t>
            </a:r>
          </a:p>
          <a:p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57699" y="4214771"/>
            <a:ext cx="10823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study of age and gender seen through mobile phone usage patterns in </a:t>
            </a:r>
            <a:r>
              <a:rPr lang="en-US" altLang="zh-TW" dirty="0" err="1"/>
              <a:t>mexico</a:t>
            </a:r>
            <a:r>
              <a:rPr lang="en-US" altLang="zh-TW" dirty="0" smtClean="0"/>
              <a:t>.</a:t>
            </a:r>
          </a:p>
          <a:p>
            <a:pPr marL="252000"/>
            <a:r>
              <a:rPr lang="en-US" altLang="zh-TW" dirty="0" smtClean="0"/>
              <a:t>(</a:t>
            </a:r>
            <a:r>
              <a:rPr lang="en-US" altLang="zh-TW" dirty="0"/>
              <a:t>2014 IEEE/ACM international conference on advances in social networks analysis and mining (ASONAM). IEEE; </a:t>
            </a:r>
            <a:r>
              <a:rPr lang="en-US" altLang="zh-TW" dirty="0" smtClean="0"/>
              <a:t>2014, p</a:t>
            </a:r>
            <a:r>
              <a:rPr lang="en-US" altLang="zh-TW" dirty="0"/>
              <a:t>. </a:t>
            </a:r>
            <a:r>
              <a:rPr lang="en-US" altLang="zh-TW" dirty="0" smtClean="0"/>
              <a:t>836–43.)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fr-FR" altLang="zh-TW" dirty="0"/>
              <a:t>Sarraute C, Blanc P, Burroni J</a:t>
            </a:r>
            <a:r>
              <a:rPr lang="fr-FR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 Result : gender </a:t>
            </a:r>
            <a:r>
              <a:rPr lang="en-US" altLang="zh-TW" dirty="0" err="1"/>
              <a:t>prodiction</a:t>
            </a:r>
            <a:r>
              <a:rPr lang="en-US" altLang="zh-TW" dirty="0"/>
              <a:t> </a:t>
            </a:r>
            <a:r>
              <a:rPr lang="en-US" altLang="zh-TW" dirty="0" smtClean="0"/>
              <a:t>81.4%, </a:t>
            </a:r>
            <a:r>
              <a:rPr lang="en-US" altLang="zh-TW" dirty="0"/>
              <a:t>age </a:t>
            </a:r>
            <a:r>
              <a:rPr lang="en-US" altLang="zh-TW" dirty="0" err="1"/>
              <a:t>prodiction</a:t>
            </a:r>
            <a:r>
              <a:rPr lang="en-US" altLang="zh-TW" dirty="0"/>
              <a:t> </a:t>
            </a:r>
            <a:r>
              <a:rPr lang="en-US" altLang="zh-TW" dirty="0" smtClean="0"/>
              <a:t>62.3%</a:t>
            </a:r>
            <a:endParaRPr lang="zh-TW" altLang="en-US" dirty="0"/>
          </a:p>
        </p:txBody>
      </p:sp>
      <p:sp>
        <p:nvSpPr>
          <p:cNvPr id="10" name="文本框 51"/>
          <p:cNvSpPr txBox="1"/>
          <p:nvPr/>
        </p:nvSpPr>
        <p:spPr>
          <a:xfrm>
            <a:off x="11441276" y="62254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2000" dirty="0" smtClean="0">
                <a:gradFill>
                  <a:gsLst>
                    <a:gs pos="0">
                      <a:srgbClr val="00C8AF"/>
                    </a:gs>
                    <a:gs pos="100000">
                      <a:srgbClr val="006FBB"/>
                    </a:gs>
                  </a:gsLst>
                  <a:lin ang="8100000" scaled="1"/>
                </a:gradFill>
              </a:rPr>
              <a:t>9</a:t>
            </a:r>
            <a:endParaRPr lang="zh-CN" altLang="en-US" sz="2000" dirty="0">
              <a:gradFill>
                <a:gsLst>
                  <a:gs pos="0">
                    <a:srgbClr val="00C8AF"/>
                  </a:gs>
                  <a:gs pos="100000">
                    <a:srgbClr val="006FBB"/>
                  </a:gs>
                </a:gsLst>
                <a:lin ang="81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20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1724</Words>
  <Application>Microsoft Office PowerPoint</Application>
  <PresentationFormat>寬螢幕</PresentationFormat>
  <Paragraphs>373</Paragraphs>
  <Slides>39</Slides>
  <Notes>30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等线</vt:lpstr>
      <vt:lpstr>Microsoft JhengHei UI</vt:lpstr>
      <vt:lpstr>微软雅黑</vt:lpstr>
      <vt:lpstr>宋体</vt:lpstr>
      <vt:lpstr>PMingLiU</vt:lpstr>
      <vt:lpstr>PMingLiU</vt:lpstr>
      <vt:lpstr>Arial</vt:lpstr>
      <vt:lpstr>Calibri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仁樵 張</cp:lastModifiedBy>
  <cp:revision>72</cp:revision>
  <dcterms:created xsi:type="dcterms:W3CDTF">2017-07-26T01:36:55Z</dcterms:created>
  <dcterms:modified xsi:type="dcterms:W3CDTF">2019-11-27T03:11:27Z</dcterms:modified>
</cp:coreProperties>
</file>