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79" r:id="rId9"/>
    <p:sldId id="263" r:id="rId10"/>
    <p:sldId id="264" r:id="rId11"/>
    <p:sldId id="265" r:id="rId12"/>
    <p:sldId id="280" r:id="rId13"/>
    <p:sldId id="266" r:id="rId14"/>
    <p:sldId id="268" r:id="rId15"/>
    <p:sldId id="269" r:id="rId16"/>
    <p:sldId id="270" r:id="rId17"/>
    <p:sldId id="271" r:id="rId18"/>
    <p:sldId id="272" r:id="rId19"/>
    <p:sldId id="273" r:id="rId20"/>
    <p:sldId id="275" r:id="rId21"/>
    <p:sldId id="276" r:id="rId22"/>
    <p:sldId id="277" r:id="rId23"/>
    <p:sldId id="278" r:id="rId24"/>
    <p:sldId id="281" r:id="rId25"/>
    <p:sldId id="282" r:id="rId26"/>
    <p:sldId id="283" r:id="rId27"/>
    <p:sldId id="284" r:id="rId28"/>
    <p:sldId id="285" r:id="rId29"/>
    <p:sldId id="286" r:id="rId30"/>
    <p:sldId id="267" r:id="rId31"/>
    <p:sldId id="287" r:id="rId32"/>
    <p:sldId id="288" r:id="rId33"/>
    <p:sldId id="289" r:id="rId34"/>
    <p:sldId id="290" r:id="rId35"/>
    <p:sldId id="291" r:id="rId36"/>
    <p:sldId id="292" r:id="rId37"/>
    <p:sldId id="293" r:id="rId38"/>
    <p:sldId id="294" r:id="rId39"/>
    <p:sldId id="274" r:id="rId40"/>
    <p:sldId id="295" r:id="rId41"/>
    <p:sldId id="296" r:id="rId42"/>
    <p:sldId id="297" r:id="rId43"/>
    <p:sldId id="298" r:id="rId44"/>
    <p:sldId id="299" r:id="rId45"/>
    <p:sldId id="322" r:id="rId46"/>
    <p:sldId id="323"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24" r:id="rId63"/>
    <p:sldId id="325" r:id="rId64"/>
    <p:sldId id="320" r:id="rId65"/>
    <p:sldId id="315" r:id="rId66"/>
    <p:sldId id="316" r:id="rId67"/>
    <p:sldId id="317" r:id="rId68"/>
    <p:sldId id="318" r:id="rId69"/>
    <p:sldId id="319" r:id="rId70"/>
    <p:sldId id="321" r:id="rId7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6"/>
    <p:restoredTop sz="76238"/>
  </p:normalViewPr>
  <p:slideViewPr>
    <p:cSldViewPr snapToGrid="0" snapToObjects="1">
      <p:cViewPr>
        <p:scale>
          <a:sx n="125" d="100"/>
          <a:sy n="125" d="100"/>
        </p:scale>
        <p:origin x="-6" y="-36"/>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icrosoft JhengHei" panose="020B0604030504040204" pitchFamily="34" charset="-120"/>
              </a:defRPr>
            </a:lvl1pPr>
          </a:lstStyle>
          <a:p>
            <a:endParaRPr kumimoji="1"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icrosoft JhengHei" panose="020B0604030504040204" pitchFamily="34" charset="-120"/>
              </a:defRPr>
            </a:lvl1pPr>
          </a:lstStyle>
          <a:p>
            <a:fld id="{EAD050A1-B4B4-2B43-828A-44C88A41C678}" type="datetimeFigureOut">
              <a:rPr kumimoji="1" lang="zh-TW" altLang="en-US" smtClean="0"/>
              <a:pPr/>
              <a:t>2019/10/15</a:t>
            </a:fld>
            <a:endParaRPr kumimoji="1"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icrosoft JhengHei" panose="020B0604030504040204" pitchFamily="34" charset="-120"/>
              </a:defRPr>
            </a:lvl1pPr>
          </a:lstStyle>
          <a:p>
            <a:endParaRPr kumimoji="1"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icrosoft JhengHei" panose="020B0604030504040204" pitchFamily="34" charset="-120"/>
              </a:defRPr>
            </a:lvl1pPr>
          </a:lstStyle>
          <a:p>
            <a:fld id="{4A4C94F3-3A89-A24A-A10E-BBFB3EE10740}" type="slidenum">
              <a:rPr kumimoji="1" lang="zh-TW" altLang="en-US" smtClean="0"/>
              <a:pPr/>
              <a:t>‹#›</a:t>
            </a:fld>
            <a:endParaRPr kumimoji="1" lang="zh-TW" altLang="en-US" dirty="0"/>
          </a:p>
        </p:txBody>
      </p:sp>
    </p:spTree>
    <p:extLst>
      <p:ext uri="{BB962C8B-B14F-4D97-AF65-F5344CB8AC3E}">
        <p14:creationId xmlns:p14="http://schemas.microsoft.com/office/powerpoint/2010/main" val="256227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JhengHei" panose="020B0604030504040204" pitchFamily="34" charset="-120"/>
        <a:ea typeface="+mn-ea"/>
        <a:cs typeface="+mn-cs"/>
      </a:defRPr>
    </a:lvl1pPr>
    <a:lvl2pPr marL="457200" algn="l" defTabSz="914400" rtl="0" eaLnBrk="1" latinLnBrk="0" hangingPunct="1">
      <a:defRPr sz="1200" b="0" i="0" kern="1200">
        <a:solidFill>
          <a:schemeClr val="tx1"/>
        </a:solidFill>
        <a:latin typeface="Microsoft JhengHei" panose="020B0604030504040204" pitchFamily="34" charset="-120"/>
        <a:ea typeface="+mn-ea"/>
        <a:cs typeface="+mn-cs"/>
      </a:defRPr>
    </a:lvl2pPr>
    <a:lvl3pPr marL="914400" algn="l" defTabSz="914400" rtl="0" eaLnBrk="1" latinLnBrk="0" hangingPunct="1">
      <a:defRPr sz="1200" b="0" i="0" kern="1200">
        <a:solidFill>
          <a:schemeClr val="tx1"/>
        </a:solidFill>
        <a:latin typeface="Microsoft JhengHei" panose="020B0604030504040204" pitchFamily="34" charset="-120"/>
        <a:ea typeface="+mn-ea"/>
        <a:cs typeface="+mn-cs"/>
      </a:defRPr>
    </a:lvl3pPr>
    <a:lvl4pPr marL="1371600" algn="l" defTabSz="914400" rtl="0" eaLnBrk="1" latinLnBrk="0" hangingPunct="1">
      <a:defRPr sz="1200" b="0" i="0" kern="1200">
        <a:solidFill>
          <a:schemeClr val="tx1"/>
        </a:solidFill>
        <a:latin typeface="Microsoft JhengHei" panose="020B0604030504040204" pitchFamily="34" charset="-120"/>
        <a:ea typeface="+mn-ea"/>
        <a:cs typeface="+mn-cs"/>
      </a:defRPr>
    </a:lvl4pPr>
    <a:lvl5pPr marL="1828800" algn="l" defTabSz="914400" rtl="0" eaLnBrk="1" latinLnBrk="0" hangingPunct="1">
      <a:defRPr sz="1200" b="0" i="0" kern="1200">
        <a:solidFill>
          <a:schemeClr val="tx1"/>
        </a:solidFill>
        <a:latin typeface="Microsoft JhengHei"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這一章節我們要跟大家講的是</a:t>
            </a:r>
            <a:r>
              <a:rPr kumimoji="1" lang="en-US" altLang="zh-TW" dirty="0"/>
              <a:t>Fundamentals of Capital Budgeting</a:t>
            </a:r>
            <a:r>
              <a:rPr kumimoji="1" lang="zh-TW" altLang="en-US" dirty="0"/>
              <a:t>，也就是資本預算決策</a:t>
            </a:r>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a:t>
            </a:fld>
            <a:endParaRPr kumimoji="1" lang="zh-TW" altLang="en-US"/>
          </a:p>
        </p:txBody>
      </p:sp>
    </p:spTree>
    <p:extLst>
      <p:ext uri="{BB962C8B-B14F-4D97-AF65-F5344CB8AC3E}">
        <p14:creationId xmlns:p14="http://schemas.microsoft.com/office/powerpoint/2010/main" val="26764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a:t>稅</a:t>
            </a:r>
            <a:endParaRPr kumimoji="1" lang="en-US" altLang="zh-TW" b="1" dirty="0"/>
          </a:p>
          <a:p>
            <a:endParaRPr kumimoji="1"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b="0" dirty="0"/>
              <a:t>我必須考慮的最後一個費用是公司稅，使用的稅率是邊際公司稅率（</a:t>
            </a:r>
            <a:r>
              <a:rPr lang="en-US" altLang="en-US" dirty="0"/>
              <a:t>Marginal Corporate Tax Rate）</a:t>
            </a:r>
            <a:r>
              <a:rPr kumimoji="1" lang="zh-TW" altLang="en-US" b="0" dirty="0"/>
              <a:t>，也就是公司為增加的稅前收入所將要支付的稅率。</a:t>
            </a:r>
            <a:endParaRPr kumimoji="1"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b="0" dirty="0"/>
              <a:t>在表</a:t>
            </a:r>
            <a:r>
              <a:rPr kumimoji="1" lang="en-US" altLang="zh-TW" b="0" dirty="0"/>
              <a:t>8.1</a:t>
            </a:r>
            <a:r>
              <a:rPr kumimoji="1" lang="zh-CN" altLang="en-US" b="0" dirty="0"/>
              <a:t>中，我們假設</a:t>
            </a:r>
            <a:r>
              <a:rPr kumimoji="1" lang="en-US" altLang="zh-CN" b="0" dirty="0" err="1"/>
              <a:t>HomeNet</a:t>
            </a:r>
            <a:r>
              <a:rPr kumimoji="1" lang="zh-CN" altLang="en-US" b="0" dirty="0"/>
              <a:t>項目的邊際公司稅率為每年</a:t>
            </a:r>
            <a:r>
              <a:rPr kumimoji="1" lang="en-US" altLang="zh-CN" b="0" dirty="0"/>
              <a:t>40%</a:t>
            </a:r>
            <a:r>
              <a:rPr kumimoji="1" lang="zh-CN" altLang="en-US" b="0" dirty="0"/>
              <a:t>，而稅的費用算式是底下這行公式，也就是</a:t>
            </a:r>
            <a:r>
              <a:rPr kumimoji="1" lang="en-US" altLang="zh-CN" b="0" dirty="0"/>
              <a:t>EBIT</a:t>
            </a:r>
            <a:r>
              <a:rPr kumimoji="1" lang="zh-CN" altLang="en-US" b="0" dirty="0"/>
              <a:t>（税前息前的利潤）</a:t>
            </a:r>
            <a:r>
              <a:rPr kumimoji="1" lang="en-US" altLang="zh-CN" b="0" dirty="0"/>
              <a:t> * </a:t>
            </a:r>
            <a:r>
              <a:rPr kumimoji="1" lang="zh-CN" altLang="en-US" b="0" dirty="0"/>
              <a:t>掏（邊際公司稅率）</a:t>
            </a:r>
            <a:endParaRPr kumimoji="1"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這邊額外要說的是，如果稅支出是負的，則等同於稅收抵免。</a:t>
            </a:r>
            <a:endParaRPr lang="en-US"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10</a:t>
            </a:fld>
            <a:endParaRPr kumimoji="1" lang="zh-TW" altLang="en-US"/>
          </a:p>
        </p:txBody>
      </p:sp>
    </p:spTree>
    <p:extLst>
      <p:ext uri="{BB962C8B-B14F-4D97-AF65-F5344CB8AC3E}">
        <p14:creationId xmlns:p14="http://schemas.microsoft.com/office/powerpoint/2010/main" val="292379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t>非槓桿淨收入的簡寫公式</a:t>
            </a:r>
            <a:endParaRPr lang="en-US" altLang="zh-TW" b="1" dirty="0"/>
          </a:p>
          <a:p>
            <a:endParaRPr lang="en-US" altLang="zh-TW" b="1" dirty="0"/>
          </a:p>
          <a:p>
            <a:r>
              <a:rPr lang="zh-TW" altLang="en-US" dirty="0"/>
              <a:t>而前面所提到的無槓桿淨收入簡寫的公式就可以推導為 息稅前利潤 *（</a:t>
            </a:r>
            <a:r>
              <a:rPr lang="en-US" altLang="zh-TW" dirty="0"/>
              <a:t>1-tc</a:t>
            </a:r>
            <a:r>
              <a:rPr lang="zh-TW" altLang="en-US" dirty="0"/>
              <a:t>）</a:t>
            </a:r>
            <a:r>
              <a:rPr lang="en-US" altLang="zh-TW" dirty="0"/>
              <a:t>=</a:t>
            </a:r>
            <a:r>
              <a:rPr lang="zh-TW" altLang="en-US" dirty="0"/>
              <a:t>（收入 </a:t>
            </a:r>
            <a:r>
              <a:rPr lang="en-US" altLang="zh-TW" dirty="0"/>
              <a:t>-</a:t>
            </a:r>
            <a:r>
              <a:rPr lang="zh-TW" altLang="en-US" dirty="0"/>
              <a:t> 成本 </a:t>
            </a:r>
            <a:r>
              <a:rPr lang="en-US" altLang="zh-TW" dirty="0"/>
              <a:t>-</a:t>
            </a:r>
            <a:r>
              <a:rPr lang="zh-TW" altLang="en-US" dirty="0"/>
              <a:t> 折舊）*（</a:t>
            </a:r>
            <a:r>
              <a:rPr lang="en-US" altLang="zh-TW" dirty="0"/>
              <a:t>1</a:t>
            </a:r>
            <a:r>
              <a:rPr lang="zh-TW" altLang="en-US" dirty="0"/>
              <a:t> </a:t>
            </a:r>
            <a:r>
              <a:rPr lang="en-US" altLang="zh-TW" dirty="0"/>
              <a:t>-</a:t>
            </a:r>
            <a:r>
              <a:rPr lang="zh-TW" altLang="en-US" dirty="0"/>
              <a:t> </a:t>
            </a:r>
            <a:r>
              <a:rPr lang="en-US" altLang="zh-TW" dirty="0" err="1"/>
              <a:t>tc</a:t>
            </a:r>
            <a:r>
              <a:rPr lang="zh-TW" altLang="en-US" dirty="0"/>
              <a:t>）（</a:t>
            </a:r>
            <a:r>
              <a:rPr lang="en-US" altLang="zh-TW" dirty="0"/>
              <a:t>8.2</a:t>
            </a:r>
            <a:r>
              <a:rPr lang="zh-TW" altLang="en-US" dirty="0"/>
              <a:t>） </a:t>
            </a:r>
            <a:endParaRPr lang="en-US" altLang="zh-TW" dirty="0"/>
          </a:p>
          <a:p>
            <a:r>
              <a:rPr lang="zh-TW" altLang="en-US" dirty="0"/>
              <a:t>也就是說，根據稅後評估，項目的無槓桿淨收入等於其增量收入減去成本和折舊</a:t>
            </a:r>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11</a:t>
            </a:fld>
            <a:endParaRPr kumimoji="1" lang="zh-TW" altLang="en-US"/>
          </a:p>
        </p:txBody>
      </p:sp>
    </p:spTree>
    <p:extLst>
      <p:ext uri="{BB962C8B-B14F-4D97-AF65-F5344CB8AC3E}">
        <p14:creationId xmlns:p14="http://schemas.microsoft.com/office/powerpoint/2010/main" val="2225506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接下來我們看回表</a:t>
            </a:r>
            <a:r>
              <a:rPr kumimoji="1" lang="en-US" altLang="zh-CN" dirty="0"/>
              <a:t>8.1</a:t>
            </a:r>
            <a:r>
              <a:rPr kumimoji="1" lang="zh-CN" altLang="en-US" dirty="0"/>
              <a:t>，在第一年，</a:t>
            </a:r>
            <a:r>
              <a:rPr kumimoji="1" lang="en-US" altLang="zh-CN" dirty="0"/>
              <a:t>EBIT</a:t>
            </a:r>
            <a:r>
              <a:rPr kumimoji="1" lang="zh-CN" altLang="en-US" dirty="0"/>
              <a:t>（息税前利潤）是</a:t>
            </a:r>
            <a:r>
              <a:rPr kumimoji="1" lang="en-US" altLang="zh-CN" dirty="0"/>
              <a:t>1070w</a:t>
            </a:r>
            <a:r>
              <a:rPr kumimoji="1" lang="zh-CN" altLang="en-US" dirty="0"/>
              <a:t>美元，這將產生</a:t>
            </a:r>
            <a:r>
              <a:rPr kumimoji="1" lang="en-US" altLang="zh-CN" dirty="0"/>
              <a:t>1070w * 40% = 428w</a:t>
            </a:r>
            <a:r>
              <a:rPr kumimoji="1" lang="zh-CN" altLang="en-US" dirty="0"/>
              <a:t>的公司稅，因此我們扣除此金額得到無槓桿淨收入（</a:t>
            </a:r>
            <a:r>
              <a:rPr kumimoji="1" lang="en-US" altLang="zh-CN" dirty="0"/>
              <a:t>Unlevered Net Income</a:t>
            </a:r>
            <a:r>
              <a:rPr kumimoji="1" lang="zh-CN" altLang="en-US" dirty="0"/>
              <a:t>）是</a:t>
            </a:r>
            <a:r>
              <a:rPr kumimoji="1" lang="en-US" altLang="zh-CN" dirty="0"/>
              <a:t>642w</a:t>
            </a:r>
            <a:r>
              <a:rPr kumimoji="1" lang="zh-CN" altLang="en-US" dirty="0"/>
              <a:t>美元。</a:t>
            </a:r>
            <a:endParaRPr kumimoji="1" lang="en-US" altLang="zh-CN" dirty="0"/>
          </a:p>
          <a:p>
            <a:r>
              <a:rPr kumimoji="1" lang="zh-CN" altLang="en-US" dirty="0"/>
              <a:t>但是在第</a:t>
            </a:r>
            <a:r>
              <a:rPr kumimoji="1" lang="en-US" altLang="zh-CN" dirty="0"/>
              <a:t>0</a:t>
            </a:r>
            <a:r>
              <a:rPr kumimoji="1" lang="zh-CN" altLang="en-US" dirty="0"/>
              <a:t>年，</a:t>
            </a:r>
            <a:r>
              <a:rPr kumimoji="1" lang="en-US" altLang="zh-CN" dirty="0"/>
              <a:t>EBIT</a:t>
            </a:r>
            <a:r>
              <a:rPr kumimoji="1" lang="zh-CN" altLang="en-US" dirty="0"/>
              <a:t>是負的，因此稅則是以稅收抵免的方式存在，在第</a:t>
            </a:r>
            <a:r>
              <a:rPr kumimoji="1" lang="en-US" altLang="zh-CN" dirty="0"/>
              <a:t>0</a:t>
            </a:r>
            <a:r>
              <a:rPr kumimoji="1" lang="zh-CN" altLang="en-US" dirty="0"/>
              <a:t>年就將有</a:t>
            </a:r>
            <a:r>
              <a:rPr kumimoji="1" lang="en-US" altLang="zh-CN" dirty="0"/>
              <a:t>1500w</a:t>
            </a:r>
            <a:r>
              <a:rPr kumimoji="1" lang="zh-CN" altLang="en-US" dirty="0"/>
              <a:t>美元</a:t>
            </a:r>
            <a:r>
              <a:rPr kumimoji="1" lang="en-US" altLang="zh-CN" dirty="0"/>
              <a:t> * 40% = 600w</a:t>
            </a:r>
            <a:r>
              <a:rPr kumimoji="1" lang="zh-CN" altLang="en-US" dirty="0"/>
              <a:t>美元的稅收抵免。第五年因為只有折舊費用，也是類似的情況。</a:t>
            </a:r>
            <a:endParaRPr kumimoji="1" lang="en-US" altLang="zh-CN" dirty="0"/>
          </a:p>
          <a:p>
            <a:r>
              <a:rPr kumimoji="1" lang="zh-CN" altLang="en-US" dirty="0"/>
              <a:t>到這邊為止就估算出了收入、成本、折舊以及稅收，最後得出每年的無槓桿淨收入了</a:t>
            </a:r>
            <a:endParaRPr kumimoji="1" lang="en-US" altLang="zh-CN"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12</a:t>
            </a:fld>
            <a:endParaRPr kumimoji="1" lang="zh-TW" altLang="en-US"/>
          </a:p>
        </p:txBody>
      </p:sp>
    </p:spTree>
    <p:extLst>
      <p:ext uri="{BB962C8B-B14F-4D97-AF65-F5344CB8AC3E}">
        <p14:creationId xmlns:p14="http://schemas.microsoft.com/office/powerpoint/2010/main" val="1774656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ea typeface="+mn-ea"/>
                <a:cs typeface="+mn-cs"/>
              </a:rPr>
              <a:t>這邊範例</a:t>
            </a:r>
            <a:r>
              <a:rPr lang="en-US" altLang="zh-TW" sz="1200" kern="1200" dirty="0">
                <a:solidFill>
                  <a:schemeClr val="tx1"/>
                </a:solidFill>
                <a:effectLst/>
                <a:ea typeface="+mn-ea"/>
                <a:cs typeface="+mn-cs"/>
              </a:rPr>
              <a:t>8.1</a:t>
            </a:r>
            <a:r>
              <a:rPr lang="zh-CN" altLang="en-US" sz="1200" kern="1200" dirty="0">
                <a:solidFill>
                  <a:schemeClr val="tx1"/>
                </a:solidFill>
                <a:effectLst/>
                <a:ea typeface="+mn-ea"/>
                <a:cs typeface="+mn-cs"/>
              </a:rPr>
              <a:t>帶我們探討一個跟前面表格不相關的問題，我們先看一下題目內容哦</a:t>
            </a:r>
            <a:endParaRPr lang="en-US" altLang="zh-CN" sz="1200" kern="1200" dirty="0">
              <a:solidFill>
                <a:schemeClr val="tx1"/>
              </a:solidFill>
              <a:effectLst/>
              <a:ea typeface="+mn-ea"/>
              <a:cs typeface="+mn-cs"/>
            </a:endParaRPr>
          </a:p>
          <a:p>
            <a:endParaRPr lang="en-US" altLang="zh-CN" sz="1200" kern="1200" dirty="0">
              <a:solidFill>
                <a:schemeClr val="tx1"/>
              </a:solidFill>
              <a:effectLst/>
              <a:ea typeface="+mn-ea"/>
              <a:cs typeface="+mn-cs"/>
            </a:endParaRPr>
          </a:p>
          <a:p>
            <a:r>
              <a:rPr lang="zh-CN" altLang="en-US" sz="1200" kern="1200" dirty="0">
                <a:solidFill>
                  <a:schemeClr val="tx1"/>
                </a:solidFill>
                <a:effectLst/>
                <a:ea typeface="+mn-ea"/>
                <a:cs typeface="+mn-cs"/>
              </a:rPr>
              <a:t>這邊就是我們練習題的內容，帶著我們看了一下稅收抵免計算的方法。</a:t>
            </a:r>
            <a:endParaRPr lang="en-US" altLang="zh-CN" sz="1200" kern="1200" dirty="0">
              <a:solidFill>
                <a:schemeClr val="tx1"/>
              </a:solidFill>
              <a:effectLst/>
              <a:ea typeface="+mn-ea"/>
              <a:cs typeface="+mn-cs"/>
            </a:endParaRPr>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13</a:t>
            </a:fld>
            <a:endParaRPr kumimoji="1" lang="zh-TW" altLang="en-US"/>
          </a:p>
        </p:txBody>
      </p:sp>
    </p:spTree>
    <p:extLst>
      <p:ext uri="{BB962C8B-B14F-4D97-AF65-F5344CB8AC3E}">
        <p14:creationId xmlns:p14="http://schemas.microsoft.com/office/powerpoint/2010/main" val="84668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接下來要講的是對增量收益的間接影響項目</a:t>
            </a:r>
            <a:endParaRPr kumimoji="1" lang="en-US" altLang="zh-TW" dirty="0"/>
          </a:p>
          <a:p>
            <a:endParaRPr kumimoji="1" lang="en-US" altLang="zh-TW" dirty="0"/>
          </a:p>
          <a:p>
            <a:r>
              <a:rPr kumimoji="1" lang="zh-TW" altLang="en-US" dirty="0"/>
              <a:t>首先我們要談的是機會成本，機會成本就是在講「某個資源除了目前的使用方式之外，還有一些可能的替代用途，這些替代用途中能提供最好價值的那個價值，即為機會成本」</a:t>
            </a:r>
            <a:endParaRPr kumimoji="1" lang="en-US" altLang="zh-TW" dirty="0"/>
          </a:p>
          <a:p>
            <a:r>
              <a:rPr lang="zh-TW" altLang="en-US" dirty="0"/>
              <a:t>對於</a:t>
            </a:r>
            <a:r>
              <a:rPr lang="en-US" altLang="zh-TW" dirty="0" err="1"/>
              <a:t>HomeNet</a:t>
            </a:r>
            <a:r>
              <a:rPr lang="zh-TW" altLang="en-US" dirty="0"/>
              <a:t>項目，假設該項目將需要用於新實驗室的空間。 即使實驗室將設在本來就有的設施中，我們也必須將算該設施空間的機會成本。</a:t>
            </a:r>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14</a:t>
            </a:fld>
            <a:endParaRPr kumimoji="1" lang="zh-TW" altLang="en-US"/>
          </a:p>
        </p:txBody>
      </p:sp>
    </p:spTree>
    <p:extLst>
      <p:ext uri="{BB962C8B-B14F-4D97-AF65-F5344CB8AC3E}">
        <p14:creationId xmlns:p14="http://schemas.microsoft.com/office/powerpoint/2010/main" val="78419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這邊再帶大家探討一下機會成本的計算方式</a:t>
            </a:r>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15</a:t>
            </a:fld>
            <a:endParaRPr kumimoji="1" lang="zh-TW" altLang="en-US"/>
          </a:p>
        </p:txBody>
      </p:sp>
    </p:spTree>
    <p:extLst>
      <p:ext uri="{BB962C8B-B14F-4D97-AF65-F5344CB8AC3E}">
        <p14:creationId xmlns:p14="http://schemas.microsoft.com/office/powerpoint/2010/main" val="1061437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a:t>對增量收益的間接影響</a:t>
            </a:r>
            <a:endParaRPr kumimoji="1" lang="en-US" altLang="zh-TW" b="1" dirty="0"/>
          </a:p>
          <a:p>
            <a:endParaRPr kumimoji="1" lang="en-US" altLang="zh-TW" b="1" dirty="0"/>
          </a:p>
          <a:p>
            <a:r>
              <a:rPr kumimoji="1" lang="zh-CN" altLang="en-US" b="0" dirty="0"/>
              <a:t>探討完機會成本之後，我們再來談談其他會對增量收益影響的項目</a:t>
            </a:r>
            <a:endParaRPr kumimoji="1" lang="en-US" altLang="zh-TW" b="0" dirty="0"/>
          </a:p>
          <a:p>
            <a:r>
              <a:rPr kumimoji="1" lang="zh-TW" altLang="en-US" b="0" dirty="0"/>
              <a:t>首先我們要談的是「項目外部性」，在這邊指的是投資計畫</a:t>
            </a:r>
            <a:r>
              <a:rPr kumimoji="1" lang="zh-CN" altLang="en-US" b="0" dirty="0"/>
              <a:t>可能會影響公司，原有產品或者其他業務活動的利潤，</a:t>
            </a:r>
            <a:endParaRPr kumimoji="1" lang="en-US" altLang="zh-CN" b="0" dirty="0"/>
          </a:p>
          <a:p>
            <a:r>
              <a:rPr kumimoji="1" lang="zh-CN" altLang="en-US" b="0" dirty="0"/>
              <a:t>這種新產品取代舊產品的銷售的效應，也稱作「侵蝕效應」</a:t>
            </a:r>
            <a:endParaRPr kumimoji="1" lang="en-US" altLang="zh-CN" b="0"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16</a:t>
            </a:fld>
            <a:endParaRPr kumimoji="1" lang="zh-TW" altLang="en-US"/>
          </a:p>
        </p:txBody>
      </p:sp>
    </p:spTree>
    <p:extLst>
      <p:ext uri="{BB962C8B-B14F-4D97-AF65-F5344CB8AC3E}">
        <p14:creationId xmlns:p14="http://schemas.microsoft.com/office/powerpoint/2010/main" val="1551643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en-US" altLang="zh-TW" dirty="0" err="1"/>
              <a:t>HomeNet</a:t>
            </a:r>
            <a:r>
              <a:rPr lang="zh-CN" altLang="en-US" dirty="0"/>
              <a:t>會有</a:t>
            </a:r>
            <a:r>
              <a:rPr lang="zh-TW" altLang="en-US" dirty="0"/>
              <a:t>約</a:t>
            </a:r>
            <a:r>
              <a:rPr lang="en-US" altLang="zh-TW" dirty="0"/>
              <a:t>25</a:t>
            </a:r>
            <a:r>
              <a:rPr lang="zh-TW" altLang="en-US" dirty="0"/>
              <a:t>％的銷售額來自購買了現有</a:t>
            </a:r>
            <a:r>
              <a:rPr lang="en-US" altLang="zh-TW" dirty="0"/>
              <a:t>Linksys</a:t>
            </a:r>
            <a:r>
              <a:rPr lang="zh-TW" altLang="en-US" dirty="0"/>
              <a:t>無線路由器的客戶。 如果現有無線路由器銷量的下降是開發</a:t>
            </a:r>
            <a:r>
              <a:rPr lang="en-US" altLang="zh-TW" dirty="0" err="1"/>
              <a:t>HomeNet</a:t>
            </a:r>
            <a:r>
              <a:rPr lang="zh-TW" altLang="en-US" dirty="0"/>
              <a:t>的這個投資決策造成的結果，那麼我們在計算</a:t>
            </a:r>
            <a:r>
              <a:rPr lang="en-US" altLang="zh-TW" dirty="0" err="1"/>
              <a:t>HomeNet</a:t>
            </a:r>
            <a:r>
              <a:rPr lang="zh-TW" altLang="en-US" dirty="0"/>
              <a:t>的增量收入時必須將這個外部性包括在內。</a:t>
            </a:r>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17</a:t>
            </a:fld>
            <a:endParaRPr kumimoji="1" lang="zh-TW" altLang="en-US"/>
          </a:p>
        </p:txBody>
      </p:sp>
    </p:spTree>
    <p:extLst>
      <p:ext uri="{BB962C8B-B14F-4D97-AF65-F5344CB8AC3E}">
        <p14:creationId xmlns:p14="http://schemas.microsoft.com/office/powerpoint/2010/main" val="1829673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表</a:t>
            </a:r>
            <a:r>
              <a:rPr lang="en-US" altLang="zh-TW" dirty="0"/>
              <a:t>8.2</a:t>
            </a:r>
            <a:r>
              <a:rPr lang="zh-TW" altLang="en-US" dirty="0"/>
              <a:t>中重新計算了</a:t>
            </a:r>
            <a:r>
              <a:rPr lang="en-US" altLang="zh-TW" dirty="0" err="1"/>
              <a:t>HomeNet</a:t>
            </a:r>
            <a:r>
              <a:rPr lang="zh-TW" altLang="en-US" dirty="0"/>
              <a:t>的增量收益預測，包括實驗室空間的機會成本和現有產品的預期侵蝕效應。 </a:t>
            </a:r>
            <a:endParaRPr lang="en-US" altLang="zh-TW" dirty="0"/>
          </a:p>
          <a:p>
            <a:r>
              <a:rPr lang="zh-TW" altLang="en-US" dirty="0"/>
              <a:t>實驗室空間的機會成本讓第</a:t>
            </a:r>
            <a:r>
              <a:rPr lang="en-US" altLang="zh-TW" dirty="0"/>
              <a:t>4</a:t>
            </a:r>
            <a:r>
              <a:rPr lang="zh-CN" altLang="en-US" dirty="0"/>
              <a:t>行</a:t>
            </a:r>
            <a:r>
              <a:rPr lang="en-US" altLang="zh-TW" dirty="0" err="1"/>
              <a:t>Selling,General,and</a:t>
            </a:r>
            <a:r>
              <a:rPr lang="en-US" altLang="zh-TW" dirty="0"/>
              <a:t> Administrative</a:t>
            </a:r>
            <a:r>
              <a:rPr lang="zh-TW" altLang="en-US" dirty="0"/>
              <a:t>從</a:t>
            </a:r>
            <a:r>
              <a:rPr lang="en-US" altLang="zh-TW" dirty="0"/>
              <a:t>280</a:t>
            </a:r>
            <a:r>
              <a:rPr lang="zh-TW" altLang="en-US" dirty="0"/>
              <a:t>萬美元增加到</a:t>
            </a:r>
            <a:r>
              <a:rPr lang="en-US" altLang="zh-TW" dirty="0"/>
              <a:t>300</a:t>
            </a:r>
            <a:r>
              <a:rPr lang="zh-TW" altLang="en-US" dirty="0"/>
              <a:t>萬美元。</a:t>
            </a:r>
            <a:endParaRPr lang="en-US" altLang="zh-TW" dirty="0"/>
          </a:p>
          <a:p>
            <a:r>
              <a:rPr lang="zh-TW" altLang="en-US" dirty="0"/>
              <a:t>對於同類產品，假設現有路由器的批發價為</a:t>
            </a:r>
            <a:r>
              <a:rPr lang="en-US" altLang="zh-TW" dirty="0"/>
              <a:t>100</a:t>
            </a:r>
            <a:r>
              <a:rPr lang="zh-TW" altLang="en-US" dirty="0"/>
              <a:t>美元，那麼預期的銷售損失為</a:t>
            </a:r>
            <a:r>
              <a:rPr lang="en-US" altLang="zh-TW" dirty="0"/>
              <a:t>$25% * 100,000</a:t>
            </a:r>
            <a:r>
              <a:rPr lang="zh-CN" altLang="en-US" dirty="0"/>
              <a:t>單位</a:t>
            </a:r>
            <a:r>
              <a:rPr lang="zh-TW" altLang="en-US" dirty="0"/>
              <a:t> </a:t>
            </a:r>
            <a:r>
              <a:rPr lang="en-US" altLang="zh-CN" dirty="0"/>
              <a:t>*</a:t>
            </a:r>
            <a:r>
              <a:rPr lang="zh-TW" altLang="en-US" dirty="0"/>
              <a:t> </a:t>
            </a:r>
            <a:r>
              <a:rPr lang="en-US" altLang="zh-CN" dirty="0"/>
              <a:t>$100/</a:t>
            </a:r>
            <a:r>
              <a:rPr lang="zh-CN" altLang="en-US" dirty="0"/>
              <a:t>單位</a:t>
            </a:r>
            <a:r>
              <a:rPr lang="en-US" altLang="zh-CN" dirty="0"/>
              <a:t>= 250w</a:t>
            </a:r>
            <a:r>
              <a:rPr lang="zh-CN" altLang="en-US" dirty="0"/>
              <a:t>美元</a:t>
            </a:r>
            <a:endParaRPr lang="en-US" altLang="zh-CN" dirty="0"/>
          </a:p>
          <a:p>
            <a:r>
              <a:rPr lang="zh-TW" altLang="en-US" dirty="0"/>
              <a:t>因此銷售預期從</a:t>
            </a:r>
            <a:r>
              <a:rPr lang="en-US" altLang="zh-TW" dirty="0"/>
              <a:t>2600</a:t>
            </a:r>
            <a:r>
              <a:rPr lang="zh-TW" altLang="en-US" dirty="0"/>
              <a:t>萬美元扣掉</a:t>
            </a:r>
            <a:r>
              <a:rPr lang="en-US" altLang="zh-TW" dirty="0"/>
              <a:t>250w</a:t>
            </a:r>
            <a:r>
              <a:rPr lang="zh-CN" altLang="en-US" dirty="0"/>
              <a:t>美元後</a:t>
            </a:r>
            <a:r>
              <a:rPr lang="zh-TW" altLang="en-US" dirty="0"/>
              <a:t>下降至</a:t>
            </a:r>
            <a:r>
              <a:rPr lang="en-US" altLang="zh-TW" dirty="0"/>
              <a:t>2350</a:t>
            </a:r>
            <a:r>
              <a:rPr lang="zh-TW" altLang="en-US" dirty="0"/>
              <a:t>萬美元。 </a:t>
            </a:r>
            <a:endParaRPr lang="en-US" altLang="zh-TW" dirty="0"/>
          </a:p>
          <a:p>
            <a:r>
              <a:rPr lang="zh-TW" altLang="en-US" dirty="0"/>
              <a:t>另外，假設現有路由器的成本為每台</a:t>
            </a:r>
            <a:r>
              <a:rPr lang="en-US" altLang="zh-TW" dirty="0"/>
              <a:t>60</a:t>
            </a:r>
            <a:r>
              <a:rPr lang="zh-TW" altLang="en-US" dirty="0"/>
              <a:t>美元。 然後，由於思科將不再需要生產那麼多現有的無線路由器，因此為</a:t>
            </a:r>
            <a:r>
              <a:rPr lang="en-US" altLang="zh-TW" dirty="0" err="1"/>
              <a:t>HomeNet</a:t>
            </a:r>
            <a:r>
              <a:rPr lang="zh-TW" altLang="en-US" dirty="0"/>
              <a:t>項目出售的商品的增量成本減少了</a:t>
            </a:r>
            <a:endParaRPr lang="en-US" altLang="zh-TW" dirty="0"/>
          </a:p>
          <a:p>
            <a:r>
              <a:rPr kumimoji="1" lang="en-US" altLang="zh-TW" dirty="0"/>
              <a:t>25% * 100,000</a:t>
            </a:r>
            <a:r>
              <a:rPr kumimoji="1" lang="zh-CN" altLang="en-US" dirty="0"/>
              <a:t>單位</a:t>
            </a:r>
            <a:r>
              <a:rPr kumimoji="1" lang="zh-TW" altLang="en-US" dirty="0"/>
              <a:t> </a:t>
            </a:r>
            <a:r>
              <a:rPr kumimoji="1" lang="en-US" altLang="zh-TW" dirty="0"/>
              <a:t>* 60</a:t>
            </a:r>
            <a:r>
              <a:rPr kumimoji="1" lang="zh-CN" altLang="en-US" dirty="0"/>
              <a:t>成本</a:t>
            </a:r>
            <a:r>
              <a:rPr kumimoji="1" lang="en-US" altLang="zh-CN" dirty="0"/>
              <a:t>/</a:t>
            </a:r>
            <a:r>
              <a:rPr kumimoji="1" lang="zh-CN" altLang="en-US" dirty="0"/>
              <a:t>單位</a:t>
            </a:r>
            <a:r>
              <a:rPr kumimoji="1" lang="en-US" altLang="zh-CN" dirty="0"/>
              <a:t> = 150w</a:t>
            </a:r>
            <a:r>
              <a:rPr kumimoji="1" lang="zh-CN" altLang="en-US" dirty="0"/>
              <a:t>美元</a:t>
            </a:r>
            <a:endParaRPr kumimoji="1" lang="en-US" altLang="zh-CN" dirty="0"/>
          </a:p>
          <a:p>
            <a:r>
              <a:rPr lang="zh-TW" altLang="en-US" dirty="0"/>
              <a:t>成本將從</a:t>
            </a:r>
            <a:r>
              <a:rPr lang="en-US" altLang="zh-TW" dirty="0"/>
              <a:t>1100</a:t>
            </a:r>
            <a:r>
              <a:rPr lang="zh-TW" altLang="en-US" dirty="0"/>
              <a:t>萬美元扣掉</a:t>
            </a:r>
            <a:r>
              <a:rPr lang="en-US" altLang="zh-TW" dirty="0"/>
              <a:t>150w</a:t>
            </a:r>
            <a:r>
              <a:rPr lang="zh-CN" altLang="en-US" dirty="0"/>
              <a:t>美元</a:t>
            </a:r>
            <a:r>
              <a:rPr lang="zh-TW" altLang="en-US" dirty="0"/>
              <a:t>降為</a:t>
            </a:r>
            <a:r>
              <a:rPr lang="en-US" altLang="zh-TW" dirty="0"/>
              <a:t>950</a:t>
            </a:r>
            <a:r>
              <a:rPr lang="zh-TW" altLang="en-US" dirty="0"/>
              <a:t>萬美元。 </a:t>
            </a:r>
            <a:endParaRPr lang="en-US" altLang="zh-TW" dirty="0"/>
          </a:p>
          <a:p>
            <a:r>
              <a:rPr lang="zh-TW" altLang="en-US" dirty="0"/>
              <a:t>因此，一旦考慮到這種外部性，</a:t>
            </a:r>
            <a:r>
              <a:rPr lang="en-US" altLang="zh-TW" dirty="0" err="1"/>
              <a:t>HomeNet</a:t>
            </a:r>
            <a:r>
              <a:rPr lang="zh-TW" altLang="en-US" dirty="0"/>
              <a:t>的增量毛利將減少</a:t>
            </a:r>
            <a:r>
              <a:rPr lang="en-US" altLang="zh-TW" dirty="0"/>
              <a:t>250</a:t>
            </a:r>
            <a:r>
              <a:rPr lang="zh-TW" altLang="en-US" dirty="0"/>
              <a:t>萬美元</a:t>
            </a:r>
            <a:r>
              <a:rPr lang="en-US" altLang="zh-TW" dirty="0"/>
              <a:t>-150</a:t>
            </a:r>
            <a:r>
              <a:rPr lang="zh-TW" altLang="en-US" dirty="0"/>
              <a:t>萬美元</a:t>
            </a:r>
            <a:r>
              <a:rPr lang="en-US" altLang="zh-TW" dirty="0"/>
              <a:t>= 100</a:t>
            </a:r>
            <a:r>
              <a:rPr lang="zh-TW" altLang="en-US" dirty="0"/>
              <a:t>萬美元。</a:t>
            </a:r>
            <a:endParaRPr lang="en-US" altLang="zh-TW" dirty="0"/>
          </a:p>
          <a:p>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因此總結一下，由於實驗室空間的租金損失和現有路由器的銷售損失，我們對</a:t>
            </a:r>
            <a:r>
              <a:rPr lang="en-US" altLang="zh-TW" dirty="0" err="1"/>
              <a:t>HomeNet</a:t>
            </a:r>
            <a:r>
              <a:rPr lang="en-US" altLang="zh-TW" dirty="0"/>
              <a:t> 1-4</a:t>
            </a:r>
            <a:r>
              <a:rPr lang="zh-TW" altLang="en-US" dirty="0"/>
              <a:t>年無槓桿淨收入的預測從</a:t>
            </a:r>
            <a:r>
              <a:rPr lang="en-US" altLang="zh-TW" dirty="0"/>
              <a:t>642</a:t>
            </a:r>
            <a:r>
              <a:rPr lang="zh-TW" altLang="en-US" dirty="0"/>
              <a:t>萬美元下降到</a:t>
            </a:r>
            <a:r>
              <a:rPr lang="en-US" altLang="zh-TW" dirty="0"/>
              <a:t>570</a:t>
            </a:r>
            <a:r>
              <a:rPr lang="zh-TW" altLang="en-US" dirty="0"/>
              <a:t>萬美元。</a:t>
            </a:r>
          </a:p>
          <a:p>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18</a:t>
            </a:fld>
            <a:endParaRPr kumimoji="1" lang="zh-TW" altLang="en-US"/>
          </a:p>
        </p:txBody>
      </p:sp>
    </p:spTree>
    <p:extLst>
      <p:ext uri="{BB962C8B-B14F-4D97-AF65-F5344CB8AC3E}">
        <p14:creationId xmlns:p14="http://schemas.microsoft.com/office/powerpoint/2010/main" val="1122675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t>沉沒成本與增量收益的關係</a:t>
            </a:r>
            <a:endParaRPr lang="en-US" altLang="zh-TW" b="1" dirty="0"/>
          </a:p>
          <a:p>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看完表</a:t>
            </a:r>
            <a:r>
              <a:rPr lang="en-US" altLang="zh-CN" b="0" dirty="0"/>
              <a:t>8.2</a:t>
            </a:r>
            <a:r>
              <a:rPr lang="zh-CN" altLang="en-US" b="0" dirty="0"/>
              <a:t>之後，我們繼續往下講，接下來是</a:t>
            </a:r>
            <a:r>
              <a:rPr lang="zh-TW" altLang="en-US" b="1" dirty="0"/>
              <a:t>沉沒成本與增量收益的關係</a:t>
            </a:r>
            <a:endParaRPr lang="en-US" altLang="zh-TW" b="1" dirty="0"/>
          </a:p>
          <a:p>
            <a:endParaRPr lang="en-US" altLang="zh-TW" b="0" dirty="0"/>
          </a:p>
          <a:p>
            <a:r>
              <a:rPr lang="zh-TW" altLang="en-US" dirty="0"/>
              <a:t>沉沒成本（</a:t>
            </a:r>
            <a:r>
              <a:rPr lang="en-US" altLang="zh-TW" dirty="0"/>
              <a:t>sunk cost</a:t>
            </a:r>
            <a:r>
              <a:rPr lang="zh-TW" altLang="en-US" dirty="0"/>
              <a:t>）是企業已經承擔的任何不可收回的成本，對於當前的投資決策並沒有影響，因此不應將其包含在其分析中</a:t>
            </a:r>
            <a:endParaRPr lang="en-US" altLang="zh-TW" dirty="0"/>
          </a:p>
          <a:p>
            <a:endParaRPr lang="en-US" altLang="zh-TW" dirty="0"/>
          </a:p>
          <a:p>
            <a:r>
              <a:rPr lang="zh-TW" altLang="en-US" dirty="0"/>
              <a:t>接下來帶大家看一下常見的沉沒成本有哪些</a:t>
            </a:r>
            <a:endParaRPr lang="en-US" altLang="zh-TW" dirty="0"/>
          </a:p>
          <a:p>
            <a:endParaRPr lang="en-US" altLang="zh-TW" dirty="0"/>
          </a:p>
          <a:p>
            <a:r>
              <a:rPr kumimoji="1" lang="zh-TW" altLang="en-US" dirty="0"/>
              <a:t>第一個是</a:t>
            </a:r>
            <a:r>
              <a:rPr lang="zh-TW" altLang="en-US" dirty="0"/>
              <a:t>固定的間接費用（</a:t>
            </a:r>
            <a:r>
              <a:rPr lang="en-US" altLang="zh-TW" dirty="0"/>
              <a:t>Fixed Overhead Expenses</a:t>
            </a:r>
            <a:r>
              <a:rPr lang="zh-TW" altLang="en-US" dirty="0"/>
              <a:t>），這些間接費用是固定的，並且在任何情況下都可能會發生，則這些費用不會因為投資計畫的進行與否而增加或減少，因此不應包括在投資計畫的評估之內</a:t>
            </a:r>
            <a:endParaRPr lang="en-US" altLang="zh-TW"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19</a:t>
            </a:fld>
            <a:endParaRPr kumimoji="1" lang="zh-TW" altLang="en-US"/>
          </a:p>
        </p:txBody>
      </p:sp>
    </p:spTree>
    <p:extLst>
      <p:ext uri="{BB962C8B-B14F-4D97-AF65-F5344CB8AC3E}">
        <p14:creationId xmlns:p14="http://schemas.microsoft.com/office/powerpoint/2010/main" val="104629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8.1</a:t>
            </a:r>
            <a:r>
              <a:rPr kumimoji="1" lang="zh-TW" altLang="en-US" dirty="0"/>
              <a:t> 如何預測收益</a:t>
            </a:r>
          </a:p>
          <a:p>
            <a:r>
              <a:rPr kumimoji="1" lang="en-US" altLang="zh-TW" dirty="0"/>
              <a:t>8.2</a:t>
            </a:r>
            <a:r>
              <a:rPr kumimoji="1" lang="zh-TW" altLang="en-US" dirty="0"/>
              <a:t> 如何測定自由現金流量和淨現值</a:t>
            </a:r>
          </a:p>
          <a:p>
            <a:r>
              <a:rPr kumimoji="1" lang="en-US" altLang="zh-TW" dirty="0"/>
              <a:t>8.3</a:t>
            </a:r>
            <a:r>
              <a:rPr kumimoji="1" lang="zh-TW" altLang="en-US" dirty="0"/>
              <a:t> 如何選擇替代方案</a:t>
            </a:r>
          </a:p>
          <a:p>
            <a:r>
              <a:rPr kumimoji="1" lang="en-US" altLang="zh-TW" dirty="0"/>
              <a:t>8.4</a:t>
            </a:r>
            <a:r>
              <a:rPr kumimoji="1" lang="zh-TW" altLang="en-US" dirty="0"/>
              <a:t> 如何進一步調整自由現金流</a:t>
            </a:r>
          </a:p>
          <a:p>
            <a:r>
              <a:rPr kumimoji="1" lang="en-US" altLang="zh-TW" dirty="0"/>
              <a:t>8.5</a:t>
            </a:r>
            <a:r>
              <a:rPr kumimoji="1" lang="zh-TW" altLang="en-US" dirty="0"/>
              <a:t> 分析投資計畫</a:t>
            </a:r>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2</a:t>
            </a:fld>
            <a:endParaRPr kumimoji="1" lang="zh-TW" altLang="en-US"/>
          </a:p>
        </p:txBody>
      </p:sp>
    </p:spTree>
    <p:extLst>
      <p:ext uri="{BB962C8B-B14F-4D97-AF65-F5344CB8AC3E}">
        <p14:creationId xmlns:p14="http://schemas.microsoft.com/office/powerpoint/2010/main" val="2259114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第二個是過去的研發支出</a:t>
            </a:r>
            <a:r>
              <a:rPr lang="en-US" altLang="zh-TW" dirty="0"/>
              <a:t>(</a:t>
            </a:r>
            <a:r>
              <a:rPr lang="en-US" altLang="en-US" dirty="0"/>
              <a:t>Past Research and Development Expenditures</a:t>
            </a:r>
            <a:r>
              <a:rPr lang="en-US" altLang="zh-TW" dirty="0"/>
              <a:t>)</a:t>
            </a:r>
            <a:r>
              <a:rPr lang="zh-TW" altLang="en-US" dirty="0"/>
              <a:t>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在判斷是否要繼續投資進行投資計畫的決定應該取決於未來的收益及成本，而不是過去已經投資了多少研發費用，這些過去的研發費用已經是沈沒成本了。</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第三個是不可避免的競爭影響</a:t>
            </a:r>
            <a:r>
              <a:rPr lang="en-US" altLang="zh-TW" dirty="0"/>
              <a:t>(</a:t>
            </a:r>
            <a:r>
              <a:rPr lang="en-US" altLang="en-US" dirty="0"/>
              <a:t>Unavoidable Competitive Effects</a:t>
            </a:r>
            <a:r>
              <a:rPr lang="en-US" altLang="zh-TW" dirty="0"/>
              <a:t>)</a:t>
            </a:r>
            <a:r>
              <a:rPr lang="zh-TW" altLang="en-US" dirty="0"/>
              <a:t>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前面有提到自己公司發行新產品都會有侵蝕效應，而如果這個侵蝕效應是同業競爭造成的，那這些損失應該算為沈沒成本</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以上這三個部分都應該算為</a:t>
            </a:r>
            <a:r>
              <a:rPr lang="zh-TW" altLang="en-US" dirty="0"/>
              <a:t>沈沒成本</a:t>
            </a:r>
            <a:r>
              <a:rPr kumimoji="1" lang="zh-TW" altLang="en-US" dirty="0"/>
              <a:t>，不該列入投資決策分析中</a:t>
            </a:r>
            <a:endParaRPr lang="en-US" altLang="zh-TW"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20</a:t>
            </a:fld>
            <a:endParaRPr kumimoji="1" lang="zh-TW" altLang="en-US"/>
          </a:p>
        </p:txBody>
      </p:sp>
    </p:spTree>
    <p:extLst>
      <p:ext uri="{BB962C8B-B14F-4D97-AF65-F5344CB8AC3E}">
        <p14:creationId xmlns:p14="http://schemas.microsoft.com/office/powerpoint/2010/main" val="2426268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在前面提到的</a:t>
            </a:r>
            <a:r>
              <a:rPr kumimoji="1" lang="en-US" altLang="zh-TW" dirty="0" err="1"/>
              <a:t>HomeNet</a:t>
            </a:r>
            <a:r>
              <a:rPr kumimoji="1" lang="zh-CN" altLang="en-US" dirty="0"/>
              <a:t>案例中，我們其實忽略了很多現實生活中需要考慮的細節</a:t>
            </a:r>
            <a:r>
              <a:rPr kumimoji="1" lang="zh-TW" altLang="en-US" dirty="0"/>
              <a:t> </a:t>
            </a:r>
            <a:endParaRPr kumimoji="1" lang="en-US" altLang="zh-TW" dirty="0"/>
          </a:p>
          <a:p>
            <a:r>
              <a:rPr kumimoji="1" lang="zh-TW" altLang="en-US" dirty="0"/>
              <a:t>包括 「銷售量其實每年都會變化，不可能每年都是固定</a:t>
            </a:r>
            <a:r>
              <a:rPr kumimoji="1" lang="en-US" altLang="zh-TW" dirty="0"/>
              <a:t>10w</a:t>
            </a:r>
            <a:r>
              <a:rPr kumimoji="1" lang="zh-CN" altLang="en-US" dirty="0"/>
              <a:t>單位</a:t>
            </a:r>
            <a:r>
              <a:rPr kumimoji="1" lang="zh-TW" altLang="en-US" dirty="0"/>
              <a:t>」、「平均售價也會變化，不會一直是</a:t>
            </a:r>
            <a:r>
              <a:rPr kumimoji="1" lang="en-US" altLang="zh-TW" dirty="0"/>
              <a:t>260/unit</a:t>
            </a:r>
            <a:r>
              <a:rPr kumimoji="1" lang="zh-TW" altLang="en-US" dirty="0"/>
              <a:t>」、「每單位的平均成本也會變化」</a:t>
            </a:r>
            <a:endParaRPr kumimoji="1" lang="en-US" altLang="zh-CN"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21</a:t>
            </a:fld>
            <a:endParaRPr kumimoji="1" lang="zh-TW" altLang="en-US"/>
          </a:p>
        </p:txBody>
      </p:sp>
    </p:spTree>
    <p:extLst>
      <p:ext uri="{BB962C8B-B14F-4D97-AF65-F5344CB8AC3E}">
        <p14:creationId xmlns:p14="http://schemas.microsoft.com/office/powerpoint/2010/main" val="3446607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因此在範例</a:t>
            </a:r>
            <a:r>
              <a:rPr kumimoji="1" lang="en-US" altLang="zh-TW" dirty="0"/>
              <a:t>8.3</a:t>
            </a:r>
            <a:r>
              <a:rPr kumimoji="1" lang="zh-CN" altLang="en-US" dirty="0"/>
              <a:t>中我們帶大家看一下考慮了現實世界的一些變動之後會如何去評估投資計畫</a:t>
            </a:r>
            <a:endParaRPr kumimoji="1" lang="en-US" altLang="zh-CN"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22</a:t>
            </a:fld>
            <a:endParaRPr kumimoji="1" lang="zh-TW" altLang="en-US"/>
          </a:p>
        </p:txBody>
      </p:sp>
    </p:spTree>
    <p:extLst>
      <p:ext uri="{BB962C8B-B14F-4D97-AF65-F5344CB8AC3E}">
        <p14:creationId xmlns:p14="http://schemas.microsoft.com/office/powerpoint/2010/main" val="1260918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effectLst/>
              </a:rPr>
              <a:t>「解」 </a:t>
            </a:r>
            <a:endParaRPr lang="en-US" altLang="zh-TW" b="1" dirty="0">
              <a:effectLst/>
            </a:endParaRPr>
          </a:p>
          <a:p>
            <a:r>
              <a:rPr lang="zh-TW" altLang="en-US" b="1" dirty="0">
                <a:effectLst/>
              </a:rPr>
              <a:t>在以下電子表格中顯示了具有這些新假設的</a:t>
            </a:r>
            <a:r>
              <a:rPr lang="en-US" altLang="zh-TW" b="1" dirty="0" err="1">
                <a:effectLst/>
              </a:rPr>
              <a:t>HomeNet</a:t>
            </a:r>
            <a:r>
              <a:rPr lang="zh-TW" altLang="en-US" b="1" dirty="0">
                <a:effectLst/>
              </a:rPr>
              <a:t>的增量收入：</a:t>
            </a:r>
            <a:endParaRPr lang="en-US" altLang="zh-TW" b="1" dirty="0">
              <a:effectLst/>
            </a:endParaRPr>
          </a:p>
          <a:p>
            <a:r>
              <a:rPr lang="zh-TW" altLang="en-US" dirty="0"/>
              <a:t>對於</a:t>
            </a:r>
            <a:r>
              <a:rPr lang="en-US" altLang="zh-TW" dirty="0" err="1"/>
              <a:t>HomeNet</a:t>
            </a:r>
            <a:r>
              <a:rPr lang="zh-TW" altLang="en-US" dirty="0"/>
              <a:t>，第二年的銷售價格將為</a:t>
            </a:r>
            <a:r>
              <a:rPr lang="en-US" altLang="zh-TW" dirty="0"/>
              <a:t>$ 260 * 0.90 =</a:t>
            </a:r>
            <a:r>
              <a:rPr lang="zh-TW" altLang="en-US" dirty="0"/>
              <a:t>每單位</a:t>
            </a:r>
            <a:r>
              <a:rPr lang="en-US" altLang="zh-TW" dirty="0"/>
              <a:t>234</a:t>
            </a:r>
            <a:r>
              <a:rPr lang="zh-TW" altLang="en-US" dirty="0"/>
              <a:t>美元，而同類產品的銷售價格將為</a:t>
            </a:r>
            <a:r>
              <a:rPr lang="en-US" altLang="zh-TW" dirty="0"/>
              <a:t>$ 100 * 0.90 =</a:t>
            </a:r>
            <a:r>
              <a:rPr lang="zh-TW" altLang="en-US" dirty="0"/>
              <a:t>每單位</a:t>
            </a:r>
            <a:r>
              <a:rPr lang="en-US" altLang="zh-TW" dirty="0"/>
              <a:t>$ 90</a:t>
            </a:r>
            <a:r>
              <a:rPr lang="zh-TW" altLang="en-US" dirty="0"/>
              <a:t>。 </a:t>
            </a:r>
            <a:endParaRPr lang="en-US" altLang="zh-TW" dirty="0"/>
          </a:p>
          <a:p>
            <a:r>
              <a:rPr lang="zh-TW" altLang="en-US" dirty="0"/>
              <a:t>因此，第二年的增量銷售額等於</a:t>
            </a:r>
            <a:r>
              <a:rPr lang="en-US" altLang="zh-TW" dirty="0"/>
              <a:t>125,000</a:t>
            </a:r>
            <a:r>
              <a:rPr lang="zh-TW" altLang="en-US" dirty="0"/>
              <a:t>個單位*（每單位</a:t>
            </a:r>
            <a:r>
              <a:rPr lang="en-US" altLang="zh-TW" dirty="0"/>
              <a:t>234</a:t>
            </a:r>
            <a:r>
              <a:rPr lang="zh-TW" altLang="en-US" dirty="0"/>
              <a:t>美元）</a:t>
            </a:r>
            <a:r>
              <a:rPr lang="en-US" altLang="zh-TW" dirty="0"/>
              <a:t>-31,250</a:t>
            </a:r>
            <a:r>
              <a:rPr lang="zh-TW" altLang="en-US" dirty="0"/>
              <a:t>個被侵蝕效應所影響的單位</a:t>
            </a:r>
            <a:r>
              <a:rPr lang="en-US" altLang="zh-TW" dirty="0"/>
              <a:t>(125,000*0.25)</a:t>
            </a:r>
            <a:r>
              <a:rPr lang="zh-TW" altLang="en-US" dirty="0"/>
              <a:t>*（每單位</a:t>
            </a:r>
            <a:r>
              <a:rPr lang="en-US" altLang="zh-TW" dirty="0"/>
              <a:t>90</a:t>
            </a:r>
            <a:r>
              <a:rPr lang="zh-TW" altLang="en-US" dirty="0"/>
              <a:t>美元）</a:t>
            </a:r>
            <a:r>
              <a:rPr lang="en-US" altLang="zh-TW" dirty="0"/>
              <a:t>= 2643.8</a:t>
            </a:r>
            <a:r>
              <a:rPr lang="zh-TW" altLang="en-US" dirty="0"/>
              <a:t>萬美元。</a:t>
            </a:r>
            <a:endParaRPr lang="en-US" altLang="zh-TW" dirty="0"/>
          </a:p>
          <a:p>
            <a:r>
              <a:rPr kumimoji="1" lang="zh-CN" altLang="en-US" dirty="0"/>
              <a:t>第</a:t>
            </a:r>
            <a:r>
              <a:rPr kumimoji="1" lang="en-US" altLang="zh-CN" dirty="0"/>
              <a:t>3</a:t>
            </a:r>
            <a:r>
              <a:rPr kumimoji="1" lang="zh-CN" altLang="en-US" dirty="0"/>
              <a:t>年、第</a:t>
            </a:r>
            <a:r>
              <a:rPr kumimoji="1" lang="en-US" altLang="zh-CN" dirty="0"/>
              <a:t>4</a:t>
            </a:r>
            <a:r>
              <a:rPr kumimoji="1" lang="zh-CN" altLang="en-US" dirty="0"/>
              <a:t>年也以此類推</a:t>
            </a:r>
            <a:endParaRPr kumimoji="1" lang="en-US" altLang="zh-CN" dirty="0"/>
          </a:p>
          <a:p>
            <a:endParaRPr kumimoji="1" lang="en-US" altLang="zh-CN" dirty="0"/>
          </a:p>
          <a:p>
            <a:r>
              <a:rPr kumimoji="1" lang="zh-CN" altLang="en-US" dirty="0"/>
              <a:t>而製造成本則是每年下降</a:t>
            </a:r>
            <a:r>
              <a:rPr kumimoji="1" lang="en-US" altLang="zh-CN" dirty="0"/>
              <a:t>10%</a:t>
            </a:r>
            <a:r>
              <a:rPr kumimoji="1" lang="zh-CN" altLang="en-US" dirty="0"/>
              <a:t>，將為</a:t>
            </a:r>
            <a:r>
              <a:rPr kumimoji="1" lang="en-US" altLang="zh-CN" dirty="0"/>
              <a:t>$110 * 0.90 = </a:t>
            </a:r>
            <a:r>
              <a:rPr kumimoji="1" lang="zh-CN" altLang="en-US" dirty="0"/>
              <a:t>每單位</a:t>
            </a:r>
            <a:r>
              <a:rPr kumimoji="1" lang="en-US" altLang="zh-CN" dirty="0"/>
              <a:t>99</a:t>
            </a:r>
            <a:r>
              <a:rPr kumimoji="1" lang="zh-CN" altLang="en-US" dirty="0"/>
              <a:t>美元，同類產品的成本價格將為</a:t>
            </a:r>
            <a:r>
              <a:rPr kumimoji="1" lang="en-US" altLang="zh-CN" dirty="0"/>
              <a:t>$60 * 0.90 = </a:t>
            </a:r>
            <a:r>
              <a:rPr kumimoji="1" lang="zh-CN" altLang="en-US" dirty="0"/>
              <a:t>每單位</a:t>
            </a:r>
            <a:r>
              <a:rPr kumimoji="1" lang="en-US" altLang="zh-CN" dirty="0"/>
              <a:t>$54</a:t>
            </a:r>
          </a:p>
          <a:p>
            <a:r>
              <a:rPr kumimoji="1" lang="zh-CN" altLang="en-US" dirty="0"/>
              <a:t>第二年的成本等於</a:t>
            </a:r>
            <a:r>
              <a:rPr kumimoji="1" lang="zh-TW" altLang="en-US" dirty="0"/>
              <a:t> </a:t>
            </a:r>
            <a:r>
              <a:rPr kumimoji="1" lang="en-US" altLang="zh-TW" dirty="0"/>
              <a:t>125000 * 99 – 31250 * 54 = 12,375,000 – 1,687,500 = 10,687,500</a:t>
            </a:r>
            <a:r>
              <a:rPr kumimoji="1" lang="zh-TW" altLang="en-US" dirty="0"/>
              <a:t>，</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a:t>
            </a:r>
            <a:r>
              <a:rPr kumimoji="1" lang="en-US" altLang="zh-CN" dirty="0"/>
              <a:t>3</a:t>
            </a:r>
            <a:r>
              <a:rPr kumimoji="1" lang="zh-CN" altLang="en-US" dirty="0"/>
              <a:t>年、第</a:t>
            </a:r>
            <a:r>
              <a:rPr kumimoji="1" lang="en-US" altLang="zh-CN" dirty="0"/>
              <a:t>4</a:t>
            </a:r>
            <a:r>
              <a:rPr kumimoji="1" lang="zh-CN" altLang="en-US" dirty="0"/>
              <a:t>年也以此類推</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zh-CN" altLang="en-US" dirty="0"/>
              <a:t>最後每年因為會通貨膨脹</a:t>
            </a:r>
            <a:r>
              <a:rPr kumimoji="1" lang="en-US" altLang="zh-CN" dirty="0"/>
              <a:t>4%</a:t>
            </a:r>
            <a:r>
              <a:rPr kumimoji="1" lang="zh-CN" altLang="en-US" dirty="0"/>
              <a:t>，因此第</a:t>
            </a:r>
            <a:r>
              <a:rPr kumimoji="1" lang="en-US" altLang="zh-CN" dirty="0"/>
              <a:t>2</a:t>
            </a:r>
            <a:r>
              <a:rPr kumimoji="1" lang="zh-CN" altLang="en-US" dirty="0"/>
              <a:t>年的一般費用會從</a:t>
            </a:r>
            <a:r>
              <a:rPr kumimoji="1" lang="en-US" altLang="zh-CN" dirty="0"/>
              <a:t>3000 * 1.04 = 321w</a:t>
            </a:r>
            <a:r>
              <a:rPr kumimoji="1" lang="zh-CN" altLang="en-US" dirty="0"/>
              <a:t>美元</a:t>
            </a:r>
            <a:endParaRPr kumimoji="1" lang="en-US" altLang="zh-TW"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23</a:t>
            </a:fld>
            <a:endParaRPr kumimoji="1" lang="zh-TW" altLang="en-US"/>
          </a:p>
        </p:txBody>
      </p:sp>
    </p:spTree>
    <p:extLst>
      <p:ext uri="{BB962C8B-B14F-4D97-AF65-F5344CB8AC3E}">
        <p14:creationId xmlns:p14="http://schemas.microsoft.com/office/powerpoint/2010/main" val="4027389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0B976EF-3A60-4854-96BF-BCA606CE43E3}" type="slidenum">
              <a:rPr lang="zh-TW" altLang="en-US" smtClean="0"/>
              <a:t>24</a:t>
            </a:fld>
            <a:endParaRPr lang="zh-TW" altLang="en-US"/>
          </a:p>
        </p:txBody>
      </p:sp>
    </p:spTree>
    <p:extLst>
      <p:ext uri="{BB962C8B-B14F-4D97-AF65-F5344CB8AC3E}">
        <p14:creationId xmlns:p14="http://schemas.microsoft.com/office/powerpoint/2010/main" val="3783177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首先要向大家介紹如何區分收益跟自由現金流量。收益是衡量公司業績的會計指標。 它們不代表實際利潤：公司不能使用收益來購買商品，支付員工薪資，為新投資提供資金或向股東支付股息。 為了做到這些，公司需要現金。 因此，要評估資本預算決策，我們必須確定其對公司可用現金的影響。</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我們將</a:t>
            </a:r>
            <a:r>
              <a:rPr lang="en-US" altLang="zh-TW" dirty="0"/>
              <a:t>8.1</a:t>
            </a:r>
            <a:r>
              <a:rPr lang="zh-TW" altLang="en-US" dirty="0"/>
              <a:t>小節</a:t>
            </a:r>
            <a:r>
              <a:rPr lang="en-US" altLang="zh-TW" dirty="0" err="1"/>
              <a:t>HomeNet</a:t>
            </a:r>
            <a:r>
              <a:rPr lang="zh-TW" altLang="en-US" dirty="0"/>
              <a:t>的盈利預測來去預測自由現金流量。然後我們使用此預測來計算計畫中的</a:t>
            </a:r>
            <a:r>
              <a:rPr lang="en-US" altLang="zh-TW" dirty="0"/>
              <a:t>NPV</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從前面我剛剛的介紹。收益與現金流量之間存在重要差異。 收益包括折舊等非現金費用，但不包括資本投資成本。 為了從</a:t>
            </a:r>
            <a:r>
              <a:rPr lang="en-US" altLang="zh-TW" dirty="0" err="1"/>
              <a:t>HomeNet</a:t>
            </a:r>
            <a:r>
              <a:rPr lang="zh-TW" altLang="en-US" dirty="0"/>
              <a:t>的增量收入中確定其自由現金流，我們必須針對這些差異進行調整。</a:t>
            </a:r>
            <a:endParaRPr lang="en-US" altLang="zh-TW" dirty="0"/>
          </a:p>
          <a:p>
            <a:endParaRPr lang="en-US" altLang="zh-TW" dirty="0"/>
          </a:p>
          <a:p>
            <a:r>
              <a:rPr lang="en-US" altLang="zh-TW" dirty="0"/>
              <a:t>earnings are an accounting measure of the firm’s performance. They do not represent real profits: The firm cannot use its earnings to buy goods, pay employees, fund new investments, or pay dividends to shareholders. To do those things, a firm needs cash. Thus, to evaluate a capital budgeting decision, we must determine its consequences for the firm’s available cash. The incremental effect of a project on the firm’s available cash is the project’s free cash flow.</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0B976EF-3A60-4854-96BF-BCA606CE43E3}" type="slidenum">
              <a:rPr lang="zh-TW" altLang="en-US" smtClean="0"/>
              <a:t>25</a:t>
            </a:fld>
            <a:endParaRPr lang="zh-TW" altLang="en-US"/>
          </a:p>
        </p:txBody>
      </p:sp>
    </p:spTree>
    <p:extLst>
      <p:ext uri="{BB962C8B-B14F-4D97-AF65-F5344CB8AC3E}">
        <p14:creationId xmlns:p14="http://schemas.microsoft.com/office/powerpoint/2010/main" val="2470334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DAEBA776-77DD-4C28-B2F4-59F8AFB3DE64}" type="slidenum">
              <a:rPr lang="en-US" altLang="en-US" smtClean="0"/>
              <a:pPr/>
              <a:t>26</a:t>
            </a:fld>
            <a:endParaRPr lang="en-US" altLang="en-US"/>
          </a:p>
        </p:txBody>
      </p:sp>
      <p:sp>
        <p:nvSpPr>
          <p:cNvPr id="129027" name="Rectangle 2"/>
          <p:cNvSpPr>
            <a:spLocks noGrp="1" noRot="1" noChangeAspect="1" noChangeArrowheads="1" noTextEdit="1"/>
          </p:cNvSpPr>
          <p:nvPr>
            <p:ph type="sldImg"/>
          </p:nvPr>
        </p:nvSpPr>
        <p:spPr>
          <a:solidFill>
            <a:srgbClr val="FFFFFF"/>
          </a:solidFill>
          <a:ln/>
        </p:spPr>
      </p:sp>
      <p:sp>
        <p:nvSpPr>
          <p:cNvPr id="12902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接下來要跟大家介紹資本支出和折舊</a:t>
            </a:r>
          </a:p>
          <a:p>
            <a:pPr eaLnBrk="1" hangingPunct="1"/>
            <a:r>
              <a:rPr lang="zh-TW" altLang="en-US" dirty="0">
                <a:latin typeface="Arial" charset="0"/>
              </a:rPr>
              <a:t>資本支出是購買資產時的實際現金流出。實際上我們在做計算淨利的時候，不包括資本支出。這些現金流出必須包括在計算自由現金流量中。</a:t>
            </a:r>
          </a:p>
          <a:p>
            <a:pPr eaLnBrk="1" hangingPunct="1"/>
            <a:r>
              <a:rPr lang="zh-TW" altLang="en-US" dirty="0">
                <a:latin typeface="Arial" charset="0"/>
              </a:rPr>
              <a:t>折舊因為是營業費用，所以在計算淨利時必須扣除。但是折舊是非現金費用。實際上現金並沒有流出，所以針對此非現金費用調整了自由現金流量</a:t>
            </a:r>
            <a:endParaRPr lang="en-US" altLang="en-US" dirty="0">
              <a:latin typeface="Arial" charset="0"/>
            </a:endParaRPr>
          </a:p>
        </p:txBody>
      </p:sp>
    </p:spTree>
    <p:extLst>
      <p:ext uri="{BB962C8B-B14F-4D97-AF65-F5344CB8AC3E}">
        <p14:creationId xmlns:p14="http://schemas.microsoft.com/office/powerpoint/2010/main" val="3032492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F0E9D45E-D255-4FDB-904F-9FF5BF605250}" type="slidenum">
              <a:rPr lang="en-US" altLang="en-US" smtClean="0"/>
              <a:pPr/>
              <a:t>27</a:t>
            </a:fld>
            <a:endParaRPr lang="en-US" altLang="en-US"/>
          </a:p>
        </p:txBody>
      </p:sp>
      <p:sp>
        <p:nvSpPr>
          <p:cNvPr id="130051" name="Rectangle 2"/>
          <p:cNvSpPr>
            <a:spLocks noGrp="1" noRot="1" noChangeAspect="1" noChangeArrowheads="1" noTextEdit="1"/>
          </p:cNvSpPr>
          <p:nvPr>
            <p:ph type="sldImg"/>
          </p:nvPr>
        </p:nvSpPr>
        <p:spPr>
          <a:solidFill>
            <a:srgbClr val="FFFFFF"/>
          </a:solidFill>
          <a:ln/>
        </p:spPr>
      </p:sp>
      <p:sp>
        <p:nvSpPr>
          <p:cNvPr id="1300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這張圖我們承</a:t>
            </a:r>
            <a:r>
              <a:rPr lang="en-US" altLang="en-US" dirty="0"/>
              <a:t>8.3</a:t>
            </a:r>
            <a:r>
              <a:rPr lang="zh-TW" altLang="en-US" dirty="0"/>
              <a:t>的例子，是包含侵蝕效應及機會成本的淨利，在算自由現金流量的時，是淨利扣除資本支出加上折舊，</a:t>
            </a:r>
            <a:endParaRPr lang="en-US" altLang="zh-TW" dirty="0"/>
          </a:p>
          <a:p>
            <a:pPr eaLnBrk="1" hangingPunct="1"/>
            <a:r>
              <a:rPr lang="zh-TW" altLang="en-US" dirty="0"/>
              <a:t>此計畫第一年產生資本支出</a:t>
            </a:r>
            <a:r>
              <a:rPr lang="en-US" altLang="zh-TW" dirty="0"/>
              <a:t>750</a:t>
            </a:r>
            <a:r>
              <a:rPr lang="zh-TW" altLang="en-US" dirty="0"/>
              <a:t>萬，並在之後</a:t>
            </a:r>
            <a:r>
              <a:rPr lang="en-US" altLang="zh-TW" dirty="0"/>
              <a:t>5</a:t>
            </a:r>
            <a:r>
              <a:rPr lang="zh-TW" altLang="en-US" dirty="0"/>
              <a:t>年產生每年</a:t>
            </a:r>
            <a:r>
              <a:rPr lang="en-US" altLang="zh-TW" dirty="0"/>
              <a:t>150</a:t>
            </a:r>
            <a:r>
              <a:rPr lang="zh-TW" altLang="en-US" dirty="0"/>
              <a:t>萬的折舊，從這張圖我們可以發現我們該如何計算自由現金流量</a:t>
            </a:r>
            <a:endParaRPr lang="en-US" altLang="en-US" dirty="0">
              <a:latin typeface="Arial" charset="0"/>
            </a:endParaRPr>
          </a:p>
        </p:txBody>
      </p:sp>
    </p:spTree>
    <p:extLst>
      <p:ext uri="{BB962C8B-B14F-4D97-AF65-F5344CB8AC3E}">
        <p14:creationId xmlns:p14="http://schemas.microsoft.com/office/powerpoint/2010/main" val="3374873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6D9C3FC-F404-476E-BB99-C0BFB3CEA269}" type="slidenum">
              <a:rPr lang="en-US" altLang="en-US" smtClean="0"/>
              <a:pPr/>
              <a:t>28</a:t>
            </a:fld>
            <a:endParaRPr lang="en-US" altLang="en-US"/>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接下來要向大家介紹淨營運資金是會如何影響自由現金流量。淨營運資金是流動資產</a:t>
            </a:r>
            <a:r>
              <a:rPr lang="en-US" altLang="zh-TW" dirty="0">
                <a:latin typeface="Arial" charset="0"/>
              </a:rPr>
              <a:t>CA</a:t>
            </a:r>
            <a:r>
              <a:rPr lang="zh-TW" altLang="en-US" dirty="0">
                <a:latin typeface="Arial" charset="0"/>
              </a:rPr>
              <a:t>扣除流動負債</a:t>
            </a:r>
            <a:r>
              <a:rPr lang="en-US" altLang="zh-TW" dirty="0">
                <a:latin typeface="Arial" charset="0"/>
              </a:rPr>
              <a:t>CL</a:t>
            </a:r>
            <a:r>
              <a:rPr lang="zh-TW" altLang="en-US" dirty="0">
                <a:latin typeface="Arial" charset="0"/>
              </a:rPr>
              <a:t>，也就是現金</a:t>
            </a:r>
            <a:r>
              <a:rPr lang="en-US" altLang="zh-TW" dirty="0">
                <a:latin typeface="Arial" charset="0"/>
              </a:rPr>
              <a:t>+</a:t>
            </a:r>
            <a:r>
              <a:rPr lang="zh-TW" altLang="en-US" dirty="0">
                <a:latin typeface="Arial" charset="0"/>
              </a:rPr>
              <a:t>存貨</a:t>
            </a:r>
            <a:r>
              <a:rPr lang="en-US" altLang="zh-TW" dirty="0">
                <a:latin typeface="Arial" charset="0"/>
              </a:rPr>
              <a:t>+</a:t>
            </a:r>
            <a:r>
              <a:rPr lang="zh-TW" altLang="en-US" dirty="0">
                <a:latin typeface="Arial" charset="0"/>
              </a:rPr>
              <a:t>應收帳款</a:t>
            </a:r>
            <a:r>
              <a:rPr lang="en-US" altLang="zh-TW" dirty="0">
                <a:latin typeface="Arial" charset="0"/>
              </a:rPr>
              <a:t>-</a:t>
            </a:r>
            <a:r>
              <a:rPr lang="zh-TW" altLang="en-US" dirty="0">
                <a:latin typeface="Arial" charset="0"/>
              </a:rPr>
              <a:t>應付帳款，</a:t>
            </a:r>
            <a:endParaRPr lang="en-US" altLang="zh-TW" dirty="0">
              <a:latin typeface="Arial" charset="0"/>
            </a:endParaRPr>
          </a:p>
          <a:p>
            <a:pPr eaLnBrk="1" hangingPunct="1"/>
            <a:r>
              <a:rPr lang="zh-TW" altLang="en-US" dirty="0">
                <a:latin typeface="Arial" charset="0"/>
              </a:rPr>
              <a:t>企業營運時，可能需要保持最低現金餘額以支付意外費用，以及原材料和製成品的庫存以適應生產的不確定性和需求的波動。 </a:t>
            </a:r>
            <a:endParaRPr lang="en-US" altLang="zh-TW" dirty="0">
              <a:latin typeface="Arial" charset="0"/>
            </a:endParaRPr>
          </a:p>
          <a:p>
            <a:pPr eaLnBrk="1" hangingPunct="1"/>
            <a:r>
              <a:rPr lang="zh-TW" altLang="en-US" dirty="0">
                <a:latin typeface="Arial" charset="0"/>
              </a:rPr>
              <a:t>而且，客戶在向我們購買產品時不會立即付款。 儘管銷售立即計入收益，但在客戶實際付款之前，公司不會收到任何現金。</a:t>
            </a:r>
            <a:endParaRPr lang="en-US" altLang="zh-TW" dirty="0">
              <a:latin typeface="Arial" charset="0"/>
            </a:endParaRPr>
          </a:p>
          <a:p>
            <a:pPr eaLnBrk="1" hangingPunct="1"/>
            <a:r>
              <a:rPr lang="zh-TW" altLang="en-US" dirty="0">
                <a:latin typeface="Arial" charset="0"/>
              </a:rPr>
              <a:t>在此期間，公司將應收客戶欠款包括在應收賬款中。 因此，公司的應收款衡量了公司向其客戶提供的總信用。</a:t>
            </a:r>
            <a:endParaRPr lang="en-US" altLang="zh-TW" dirty="0">
              <a:latin typeface="Arial" charset="0"/>
            </a:endParaRPr>
          </a:p>
          <a:p>
            <a:pPr eaLnBrk="1" hangingPunct="1"/>
            <a:r>
              <a:rPr lang="zh-TW" altLang="en-US" dirty="0">
                <a:latin typeface="Arial" charset="0"/>
              </a:rPr>
              <a:t>同樣地，應付賬款衡量公司從供應商那裡獲得的信用。 應收賬款和應付賬款之間的差額是信用交易而被稱為貿易信用</a:t>
            </a:r>
            <a:endParaRPr lang="en-US" altLang="zh-TW" dirty="0">
              <a:latin typeface="Arial" charset="0"/>
            </a:endParaRPr>
          </a:p>
          <a:p>
            <a:pPr eaLnBrk="1" hangingPunct="1"/>
            <a:r>
              <a:rPr lang="zh-TW" altLang="en-US" dirty="0">
                <a:latin typeface="Arial" charset="0"/>
              </a:rPr>
              <a:t>在計算每年增加的</a:t>
            </a:r>
            <a:r>
              <a:rPr lang="en-US" altLang="zh-TW" dirty="0">
                <a:latin typeface="Arial" charset="0"/>
              </a:rPr>
              <a:t>NWC</a:t>
            </a:r>
            <a:r>
              <a:rPr lang="zh-TW" altLang="en-US" dirty="0">
                <a:latin typeface="Arial" charset="0"/>
              </a:rPr>
              <a:t>是今年</a:t>
            </a:r>
            <a:r>
              <a:rPr lang="en-US" altLang="zh-TW" dirty="0">
                <a:latin typeface="Arial" charset="0"/>
              </a:rPr>
              <a:t>NWC</a:t>
            </a:r>
            <a:r>
              <a:rPr lang="zh-TW" altLang="en-US" dirty="0">
                <a:latin typeface="Arial" charset="0"/>
              </a:rPr>
              <a:t>扣除去年</a:t>
            </a:r>
            <a:r>
              <a:rPr lang="en-US" altLang="zh-TW" dirty="0">
                <a:latin typeface="Arial" charset="0"/>
              </a:rPr>
              <a:t>NWC</a:t>
            </a:r>
            <a:endParaRPr lang="en-US" altLang="en-US" dirty="0">
              <a:latin typeface="Arial" charset="0"/>
            </a:endParaRPr>
          </a:p>
        </p:txBody>
      </p:sp>
    </p:spTree>
    <p:extLst>
      <p:ext uri="{BB962C8B-B14F-4D97-AF65-F5344CB8AC3E}">
        <p14:creationId xmlns:p14="http://schemas.microsoft.com/office/powerpoint/2010/main" val="3001540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391BE356-101E-4483-8485-81C94C0212F4}" type="slidenum">
              <a:rPr lang="en-US" altLang="en-US" smtClean="0"/>
              <a:pPr/>
              <a:t>29</a:t>
            </a:fld>
            <a:endParaRPr lang="en-US" altLang="en-US"/>
          </a:p>
        </p:txBody>
      </p:sp>
      <p:sp>
        <p:nvSpPr>
          <p:cNvPr id="132099" name="Rectangle 2"/>
          <p:cNvSpPr>
            <a:spLocks noGrp="1" noRot="1" noChangeAspect="1" noChangeArrowheads="1" noTextEdit="1"/>
          </p:cNvSpPr>
          <p:nvPr>
            <p:ph type="sldImg"/>
          </p:nvPr>
        </p:nvSpPr>
        <p:spPr>
          <a:solidFill>
            <a:srgbClr val="FFFFFF"/>
          </a:solidFill>
          <a:ln/>
        </p:spPr>
      </p:sp>
      <p:sp>
        <p:nvSpPr>
          <p:cNvPr id="1321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前面的例子中銷貨收入是</a:t>
            </a:r>
            <a:r>
              <a:rPr lang="en-US" altLang="zh-TW" dirty="0">
                <a:latin typeface="Arial" charset="0"/>
              </a:rPr>
              <a:t>2350</a:t>
            </a:r>
            <a:r>
              <a:rPr lang="zh-TW" altLang="en-US" dirty="0">
                <a:latin typeface="Arial" charset="0"/>
              </a:rPr>
              <a:t>萬，銷貨成本是</a:t>
            </a:r>
            <a:r>
              <a:rPr lang="en-US" altLang="zh-TW" dirty="0">
                <a:latin typeface="Arial" charset="0"/>
              </a:rPr>
              <a:t>950</a:t>
            </a:r>
            <a:r>
              <a:rPr lang="zh-TW" altLang="en-US" dirty="0">
                <a:latin typeface="Arial" charset="0"/>
              </a:rPr>
              <a:t>萬，但由於我們是在評估資本預算，這個例子假設此計畫應收帳款是銷貨收入的</a:t>
            </a:r>
            <a:r>
              <a:rPr lang="en-US" altLang="zh-TW" dirty="0">
                <a:latin typeface="Arial" charset="0"/>
              </a:rPr>
              <a:t>15%</a:t>
            </a:r>
            <a:r>
              <a:rPr lang="zh-TW" altLang="en-US" dirty="0">
                <a:latin typeface="Arial" charset="0"/>
              </a:rPr>
              <a:t>，應付帳款則為銷貨成本的</a:t>
            </a:r>
            <a:r>
              <a:rPr lang="en-US" altLang="zh-TW" dirty="0">
                <a:latin typeface="Arial" charset="0"/>
              </a:rPr>
              <a:t>15%</a:t>
            </a:r>
          </a:p>
          <a:p>
            <a:pPr eaLnBrk="1" hangingPunct="1"/>
            <a:r>
              <a:rPr lang="zh-TW" altLang="en-US" dirty="0">
                <a:latin typeface="Arial" charset="0"/>
              </a:rPr>
              <a:t>那計算出來第</a:t>
            </a:r>
            <a:r>
              <a:rPr lang="en-US" altLang="zh-TW" dirty="0">
                <a:latin typeface="Arial" charset="0"/>
              </a:rPr>
              <a:t>1-4</a:t>
            </a:r>
            <a:r>
              <a:rPr lang="zh-TW" altLang="en-US" dirty="0">
                <a:latin typeface="Arial" charset="0"/>
              </a:rPr>
              <a:t>年的淨營運資金皆為</a:t>
            </a:r>
            <a:r>
              <a:rPr lang="en-US" altLang="zh-TW" dirty="0">
                <a:latin typeface="Arial" charset="0"/>
              </a:rPr>
              <a:t>2100</a:t>
            </a:r>
            <a:r>
              <a:rPr lang="zh-TW" altLang="en-US" dirty="0">
                <a:latin typeface="Arial" charset="0"/>
              </a:rPr>
              <a:t>，所以在計算每年增加的</a:t>
            </a:r>
            <a:r>
              <a:rPr lang="en-US" altLang="zh-TW" dirty="0">
                <a:latin typeface="Arial" charset="0"/>
              </a:rPr>
              <a:t>NWC</a:t>
            </a:r>
            <a:r>
              <a:rPr lang="zh-TW" altLang="en-US" dirty="0">
                <a:latin typeface="Arial" charset="0"/>
              </a:rPr>
              <a:t>時，第一年就是</a:t>
            </a:r>
            <a:r>
              <a:rPr lang="en-US" altLang="zh-TW" dirty="0">
                <a:latin typeface="Arial" charset="0"/>
              </a:rPr>
              <a:t>2100</a:t>
            </a:r>
            <a:r>
              <a:rPr lang="zh-TW" altLang="en-US" dirty="0">
                <a:latin typeface="Arial" charset="0"/>
              </a:rPr>
              <a:t>，第二年到第五年則為</a:t>
            </a:r>
            <a:r>
              <a:rPr lang="en-US" altLang="zh-TW" dirty="0">
                <a:latin typeface="Arial" charset="0"/>
              </a:rPr>
              <a:t>0</a:t>
            </a:r>
          </a:p>
        </p:txBody>
      </p:sp>
    </p:spTree>
    <p:extLst>
      <p:ext uri="{BB962C8B-B14F-4D97-AF65-F5344CB8AC3E}">
        <p14:creationId xmlns:p14="http://schemas.microsoft.com/office/powerpoint/2010/main" val="213472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1" i="0" dirty="0"/>
              <a:t>預測收益</a:t>
            </a:r>
            <a:endParaRPr lang="en-US" altLang="zh-CN" sz="1200" b="1" i="0" dirty="0"/>
          </a:p>
          <a:p>
            <a:endParaRPr lang="en-US" altLang="zh-CN" sz="1200" b="1" i="0" dirty="0"/>
          </a:p>
          <a:p>
            <a:r>
              <a:rPr lang="zh-CN" altLang="en-US" sz="1200" b="0" i="0" dirty="0"/>
              <a:t>我們這個章節叫做資本預算決策，而在做資本預算評估，也就是</a:t>
            </a:r>
            <a:r>
              <a:rPr lang="en-US" altLang="zh-CN" sz="1200" b="0" i="0" dirty="0"/>
              <a:t>Capital Budget</a:t>
            </a:r>
            <a:r>
              <a:rPr lang="zh-CN" altLang="en-US" sz="1200" b="0" i="0" dirty="0"/>
              <a:t>的時候，我們總是會</a:t>
            </a:r>
            <a:r>
              <a:rPr lang="zh-TW" altLang="en-US" dirty="0"/>
              <a:t>列出公司計劃要進行哪些投資計畫</a:t>
            </a:r>
          </a:p>
          <a:p>
            <a:r>
              <a:rPr lang="zh-TW" altLang="en-US" dirty="0"/>
              <a:t>而為了可以列出這些的投資計畫，因此要進行</a:t>
            </a:r>
            <a:r>
              <a:rPr lang="en-US" altLang="zh-TW" dirty="0"/>
              <a:t>Capital Budgeting</a:t>
            </a:r>
            <a:r>
              <a:rPr lang="zh-TW" altLang="en-US" dirty="0"/>
              <a:t>，也就是分析替代投資方案並決定要接受哪些投資方案的一個流程</a:t>
            </a:r>
            <a:endParaRPr lang="en-US" altLang="zh-TW" dirty="0"/>
          </a:p>
          <a:p>
            <a:r>
              <a:rPr lang="zh-TW" altLang="en-US" dirty="0"/>
              <a:t>之前有講過 收入不算是實際的現金流量，因此為了要得出投資計畫的預測現金流量，通常我們會從預測收益開始。</a:t>
            </a:r>
          </a:p>
          <a:p>
            <a:r>
              <a:rPr kumimoji="1" lang="zh-CN" altLang="en-US" dirty="0"/>
              <a:t>而我們這</a:t>
            </a:r>
            <a:r>
              <a:rPr kumimoji="1" lang="en-US" altLang="zh-CN" dirty="0"/>
              <a:t>8.1</a:t>
            </a:r>
            <a:r>
              <a:rPr kumimoji="1" lang="zh-CN" altLang="en-US" dirty="0"/>
              <a:t>章節會先著重在如何計算投資計畫的增量收益</a:t>
            </a:r>
            <a:r>
              <a:rPr lang="en-US" altLang="zh-TW" dirty="0"/>
              <a:t>Incremental Earnings</a:t>
            </a:r>
            <a:r>
              <a:rPr kumimoji="1" lang="zh-CN" altLang="en-US" dirty="0"/>
              <a:t>，也就是公司的收益因為投資計畫的進行與否，而變化的金額是多少，之後</a:t>
            </a:r>
            <a:r>
              <a:rPr kumimoji="1" lang="en-US" altLang="zh-CN" dirty="0"/>
              <a:t>8.2</a:t>
            </a:r>
            <a:r>
              <a:rPr kumimoji="1" lang="zh-CN" altLang="en-US" dirty="0"/>
              <a:t>節會在使用</a:t>
            </a:r>
            <a:r>
              <a:rPr lang="en-US" altLang="zh-TW" dirty="0"/>
              <a:t>Incremental Earnings</a:t>
            </a:r>
            <a:r>
              <a:rPr kumimoji="1" lang="zh-CN" altLang="en-US" dirty="0"/>
              <a:t>來預測投資計畫的自由現金流量，也就是</a:t>
            </a:r>
            <a:r>
              <a:rPr kumimoji="1" lang="en-US" altLang="zh-CN" dirty="0"/>
              <a:t>Free Cash Flow</a:t>
            </a:r>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3</a:t>
            </a:fld>
            <a:endParaRPr kumimoji="1" lang="zh-TW" altLang="en-US"/>
          </a:p>
        </p:txBody>
      </p:sp>
    </p:spTree>
    <p:extLst>
      <p:ext uri="{BB962C8B-B14F-4D97-AF65-F5344CB8AC3E}">
        <p14:creationId xmlns:p14="http://schemas.microsoft.com/office/powerpoint/2010/main" val="1318544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3ABAAB68-B7E4-44AD-8E89-84CD36AB5774}" type="slidenum">
              <a:rPr lang="en-US" altLang="en-US" smtClean="0"/>
              <a:pPr/>
              <a:t>30</a:t>
            </a:fld>
            <a:endParaRPr lang="en-US" altLang="en-US"/>
          </a:p>
        </p:txBody>
      </p:sp>
      <p:sp>
        <p:nvSpPr>
          <p:cNvPr id="133123" name="Rectangle 2"/>
          <p:cNvSpPr>
            <a:spLocks noGrp="1" noRot="1" noChangeAspect="1" noChangeArrowheads="1" noTextEdit="1"/>
          </p:cNvSpPr>
          <p:nvPr>
            <p:ph type="sldImg"/>
          </p:nvPr>
        </p:nvSpPr>
        <p:spPr>
          <a:solidFill>
            <a:srgbClr val="FFFFFF"/>
          </a:solidFill>
          <a:ln/>
        </p:spPr>
      </p:sp>
      <p:sp>
        <p:nvSpPr>
          <p:cNvPr id="13312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還記得前面章節有介紹真實世界的複雜性嗎？實際上銷售量、售價、平均成本都會有變化，所以我們承該章節的例子來去計算淨營運資金，</a:t>
            </a:r>
            <a:endParaRPr lang="en-US" altLang="zh-TW" dirty="0">
              <a:latin typeface="Arial" charset="0"/>
            </a:endParaRPr>
          </a:p>
          <a:p>
            <a:pPr eaLnBrk="1" hangingPunct="1"/>
            <a:r>
              <a:rPr lang="zh-TW" altLang="en-US" dirty="0">
                <a:latin typeface="Arial" charset="0"/>
              </a:rPr>
              <a:t>這些應收帳款及應付帳款的金額是分別用上面銷貨收入及銷貨成本的金額來去做</a:t>
            </a:r>
            <a:r>
              <a:rPr lang="en-US" altLang="zh-TW" dirty="0">
                <a:latin typeface="Arial" charset="0"/>
              </a:rPr>
              <a:t>15%</a:t>
            </a:r>
            <a:r>
              <a:rPr lang="zh-TW" altLang="en-US" dirty="0">
                <a:latin typeface="Arial" charset="0"/>
              </a:rPr>
              <a:t>的預測，並求出淨營運資金</a:t>
            </a:r>
            <a:endParaRPr lang="en-US" altLang="en-US" dirty="0">
              <a:latin typeface="Arial" charset="0"/>
            </a:endParaRPr>
          </a:p>
        </p:txBody>
      </p:sp>
    </p:spTree>
    <p:extLst>
      <p:ext uri="{BB962C8B-B14F-4D97-AF65-F5344CB8AC3E}">
        <p14:creationId xmlns:p14="http://schemas.microsoft.com/office/powerpoint/2010/main" val="1855393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65CF5E53-1007-472C-B3A8-95DA2E269243}" type="slidenum">
              <a:rPr lang="en-US" altLang="en-US" smtClean="0"/>
              <a:pPr/>
              <a:t>31</a:t>
            </a:fld>
            <a:endParaRPr lang="en-US" altLang="en-US"/>
          </a:p>
        </p:txBody>
      </p:sp>
      <p:sp>
        <p:nvSpPr>
          <p:cNvPr id="134147" name="Rectangle 2"/>
          <p:cNvSpPr>
            <a:spLocks noGrp="1" noRot="1" noChangeAspect="1" noChangeArrowheads="1" noTextEdit="1"/>
          </p:cNvSpPr>
          <p:nvPr>
            <p:ph type="sldImg"/>
          </p:nvPr>
        </p:nvSpPr>
        <p:spPr>
          <a:solidFill>
            <a:srgbClr val="FFFFFF"/>
          </a:solidFill>
          <a:ln/>
        </p:spPr>
      </p:sp>
      <p:sp>
        <p:nvSpPr>
          <p:cNvPr id="1341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dirty="0">
              <a:latin typeface="Arial" charset="0"/>
            </a:endParaRPr>
          </a:p>
        </p:txBody>
      </p:sp>
    </p:spTree>
    <p:extLst>
      <p:ext uri="{BB962C8B-B14F-4D97-AF65-F5344CB8AC3E}">
        <p14:creationId xmlns:p14="http://schemas.microsoft.com/office/powerpoint/2010/main" val="552805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6DF0262D-1970-493C-86A0-35B180F02A49}" type="slidenum">
              <a:rPr lang="en-US" altLang="en-US" smtClean="0"/>
              <a:pPr/>
              <a:t>32</a:t>
            </a:fld>
            <a:endParaRPr lang="en-US" altLang="en-US"/>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所以我們在計算自由現金流量時，是先算出淨收益，再加上折舊，並扣除資本支出及淨營運資金</a:t>
            </a:r>
            <a:endParaRPr lang="en-US" altLang="zh-TW" dirty="0">
              <a:latin typeface="Arial" charset="0"/>
            </a:endParaRPr>
          </a:p>
          <a:p>
            <a:pPr eaLnBrk="1" hangingPunct="1"/>
            <a:r>
              <a:rPr lang="zh-TW" altLang="en-US" dirty="0">
                <a:latin typeface="Arial" charset="0"/>
              </a:rPr>
              <a:t>當我們整理這個公式時可以發現最後算淨收益的時候折舊就不見了，反而加上折舊*稅率，這代表折舊對自由現金流量是有正向影響的，也稱為折舊稅盾。</a:t>
            </a:r>
            <a:endParaRPr lang="en-US" altLang="zh-TW" dirty="0">
              <a:latin typeface="Arial" charset="0"/>
            </a:endParaRPr>
          </a:p>
        </p:txBody>
      </p:sp>
    </p:spTree>
    <p:extLst>
      <p:ext uri="{BB962C8B-B14F-4D97-AF65-F5344CB8AC3E}">
        <p14:creationId xmlns:p14="http://schemas.microsoft.com/office/powerpoint/2010/main" val="913278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6DF0262D-1970-493C-86A0-35B180F02A49}" type="slidenum">
              <a:rPr lang="en-US" altLang="en-US" smtClean="0"/>
              <a:pPr/>
              <a:t>33</a:t>
            </a:fld>
            <a:endParaRPr lang="en-US" altLang="en-US"/>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現在我們已經針對折舊，資本支出和淨營運資金的增長調整了</a:t>
            </a:r>
            <a:r>
              <a:rPr lang="en-US" altLang="zh-TW" dirty="0" err="1">
                <a:latin typeface="Arial" charset="0"/>
              </a:rPr>
              <a:t>HomeNet</a:t>
            </a:r>
            <a:r>
              <a:rPr lang="zh-TW" altLang="en-US" dirty="0">
                <a:latin typeface="Arial" charset="0"/>
              </a:rPr>
              <a:t>的淨收入，現在我們可以計算</a:t>
            </a:r>
            <a:r>
              <a:rPr lang="en-US" altLang="zh-TW" dirty="0" err="1">
                <a:latin typeface="Arial" charset="0"/>
              </a:rPr>
              <a:t>HomeNet</a:t>
            </a:r>
            <a:r>
              <a:rPr lang="zh-TW" altLang="en-US" dirty="0">
                <a:latin typeface="Arial" charset="0"/>
              </a:rPr>
              <a:t>的自由現金流，請注意，在頭兩年，自由現金流低於無槓桿淨收入，這反映了項目所需的設備前期投資和淨營運資金。 在以後的幾年中，自由現金流量超過了無槓桿淨收入，因為折舊不是現金費用。 去年，該公司最終收回了淨營運資金的投資，進一步增加了自由現金流。</a:t>
            </a:r>
            <a:endParaRPr lang="en-US" altLang="en-US" dirty="0">
              <a:latin typeface="Arial" charset="0"/>
            </a:endParaRPr>
          </a:p>
        </p:txBody>
      </p:sp>
    </p:spTree>
    <p:extLst>
      <p:ext uri="{BB962C8B-B14F-4D97-AF65-F5344CB8AC3E}">
        <p14:creationId xmlns:p14="http://schemas.microsoft.com/office/powerpoint/2010/main" val="1485326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2DEC3AFC-14B5-4ED5-A423-0F3F54E2E40F}" type="slidenum">
              <a:rPr lang="en-US" altLang="en-US" smtClean="0"/>
              <a:pPr/>
              <a:t>34</a:t>
            </a:fld>
            <a:endParaRPr lang="en-US" altLang="en-US"/>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625816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A19A037-5E4C-4281-90B1-8A52E913DAB2}" type="slidenum">
              <a:rPr lang="en-US" altLang="en-US" smtClean="0"/>
              <a:pPr/>
              <a:t>35</a:t>
            </a:fld>
            <a:endParaRPr lang="en-US" altLang="en-US"/>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如果我們是以單一計畫來看，我們必須選擇</a:t>
            </a:r>
            <a:r>
              <a:rPr lang="en-US" altLang="zh-TW" dirty="0">
                <a:latin typeface="Arial" charset="0"/>
              </a:rPr>
              <a:t>NPV&gt;0</a:t>
            </a:r>
          </a:p>
          <a:p>
            <a:pPr eaLnBrk="1" hangingPunct="1"/>
            <a:r>
              <a:rPr lang="zh-TW" altLang="en-US" dirty="0">
                <a:latin typeface="Arial" charset="0"/>
              </a:rPr>
              <a:t>所以實施</a:t>
            </a:r>
            <a:r>
              <a:rPr lang="en-US" altLang="zh-TW" dirty="0">
                <a:latin typeface="Arial" charset="0"/>
              </a:rPr>
              <a:t>HOMENET</a:t>
            </a:r>
            <a:r>
              <a:rPr lang="zh-TW" altLang="en-US" dirty="0">
                <a:latin typeface="Arial" charset="0"/>
              </a:rPr>
              <a:t>計畫會產生正的淨現值</a:t>
            </a:r>
            <a:r>
              <a:rPr lang="en-US" altLang="zh-TW" dirty="0">
                <a:latin typeface="Arial" charset="0"/>
              </a:rPr>
              <a:t>5027</a:t>
            </a:r>
            <a:r>
              <a:rPr lang="zh-TW" altLang="en-US" dirty="0">
                <a:latin typeface="Arial" charset="0"/>
              </a:rPr>
              <a:t>，沒有實施的話就會產生</a:t>
            </a:r>
            <a:r>
              <a:rPr lang="en-US" altLang="zh-TW" dirty="0">
                <a:latin typeface="Arial" charset="0"/>
              </a:rPr>
              <a:t>0</a:t>
            </a:r>
            <a:r>
              <a:rPr lang="zh-TW" altLang="en-US" dirty="0">
                <a:latin typeface="Arial" charset="0"/>
              </a:rPr>
              <a:t>淨現值。</a:t>
            </a:r>
            <a:endParaRPr lang="en-US" altLang="en-US" dirty="0">
              <a:latin typeface="Arial" charset="0"/>
            </a:endParaRPr>
          </a:p>
        </p:txBody>
      </p:sp>
    </p:spTree>
    <p:extLst>
      <p:ext uri="{BB962C8B-B14F-4D97-AF65-F5344CB8AC3E}">
        <p14:creationId xmlns:p14="http://schemas.microsoft.com/office/powerpoint/2010/main" val="93334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2C21F814-1E5E-49A6-8BF8-915CA2569FEC}" type="slidenum">
              <a:rPr lang="en-US" altLang="en-US" smtClean="0"/>
              <a:pPr/>
              <a:t>36</a:t>
            </a:fld>
            <a:endParaRPr lang="en-US" altLang="en-US"/>
          </a:p>
        </p:txBody>
      </p:sp>
      <p:sp>
        <p:nvSpPr>
          <p:cNvPr id="138243" name="Rectangle 2"/>
          <p:cNvSpPr>
            <a:spLocks noGrp="1" noRot="1" noChangeAspect="1" noChangeArrowheads="1" noTextEdit="1"/>
          </p:cNvSpPr>
          <p:nvPr>
            <p:ph type="sldImg"/>
          </p:nvPr>
        </p:nvSpPr>
        <p:spPr>
          <a:solidFill>
            <a:srgbClr val="FFFFFF"/>
          </a:solidFill>
          <a:ln/>
        </p:spPr>
      </p:sp>
      <p:sp>
        <p:nvSpPr>
          <p:cNvPr id="1382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評估製造方案</a:t>
            </a:r>
            <a:endParaRPr lang="en-US" altLang="zh-TW" dirty="0">
              <a:latin typeface="Arial" charset="0"/>
            </a:endParaRPr>
          </a:p>
          <a:p>
            <a:pPr eaLnBrk="1" hangingPunct="1"/>
            <a:r>
              <a:rPr lang="zh-TW" altLang="en-US" dirty="0">
                <a:latin typeface="Arial" charset="0"/>
              </a:rPr>
              <a:t>兩種互斥計畫</a:t>
            </a:r>
          </a:p>
          <a:p>
            <a:pPr eaLnBrk="1" hangingPunct="1"/>
            <a:r>
              <a:rPr lang="zh-TW" altLang="en-US" dirty="0">
                <a:latin typeface="Arial" charset="0"/>
              </a:rPr>
              <a:t>在</a:t>
            </a:r>
            <a:r>
              <a:rPr lang="en-US" altLang="zh-TW" dirty="0" err="1">
                <a:latin typeface="Arial" charset="0"/>
              </a:rPr>
              <a:t>HomeNet</a:t>
            </a:r>
            <a:r>
              <a:rPr lang="zh-TW" altLang="en-US" dirty="0">
                <a:latin typeface="Arial" charset="0"/>
              </a:rPr>
              <a:t>的示例中，假設該公司如果花</a:t>
            </a:r>
            <a:r>
              <a:rPr lang="en-US" altLang="zh-TW" dirty="0">
                <a:latin typeface="Arial" charset="0"/>
              </a:rPr>
              <a:t>500</a:t>
            </a:r>
            <a:r>
              <a:rPr lang="zh-TW" altLang="en-US" dirty="0">
                <a:latin typeface="Arial" charset="0"/>
              </a:rPr>
              <a:t>萬美元用於更換組裝設施，則可以以</a:t>
            </a:r>
            <a:r>
              <a:rPr lang="en-US" altLang="zh-TW" dirty="0">
                <a:latin typeface="Arial" charset="0"/>
              </a:rPr>
              <a:t>95</a:t>
            </a:r>
            <a:r>
              <a:rPr lang="zh-TW" altLang="en-US" dirty="0">
                <a:latin typeface="Arial" charset="0"/>
              </a:rPr>
              <a:t>美元的價格在內部生產每個部件（如果外包，則為</a:t>
            </a:r>
            <a:r>
              <a:rPr lang="en-US" altLang="zh-TW" dirty="0">
                <a:latin typeface="Arial" charset="0"/>
              </a:rPr>
              <a:t>110</a:t>
            </a:r>
            <a:r>
              <a:rPr lang="zh-TW" altLang="en-US" dirty="0">
                <a:latin typeface="Arial" charset="0"/>
              </a:rPr>
              <a:t>美元）。 內部製造方法還需要在庫存上追加投資，相當於一個月的生產價值。</a:t>
            </a:r>
            <a:endParaRPr lang="en-US" altLang="en-US" dirty="0">
              <a:latin typeface="Arial" charset="0"/>
            </a:endParaRPr>
          </a:p>
        </p:txBody>
      </p:sp>
    </p:spTree>
    <p:extLst>
      <p:ext uri="{BB962C8B-B14F-4D97-AF65-F5344CB8AC3E}">
        <p14:creationId xmlns:p14="http://schemas.microsoft.com/office/powerpoint/2010/main" val="2375546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992CF90-D147-457D-AC68-B6B8C729C5D9}" type="slidenum">
              <a:rPr lang="en-US" altLang="en-US" smtClean="0"/>
              <a:pPr/>
              <a:t>37</a:t>
            </a:fld>
            <a:endParaRPr lang="en-US" altLang="en-US"/>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外包</a:t>
            </a:r>
          </a:p>
          <a:p>
            <a:pPr eaLnBrk="1" hangingPunct="1"/>
            <a:r>
              <a:rPr lang="zh-TW" altLang="en-US" dirty="0">
                <a:latin typeface="Arial" charset="0"/>
              </a:rPr>
              <a:t>每單位成本</a:t>
            </a:r>
            <a:r>
              <a:rPr lang="en-US" altLang="zh-TW" dirty="0">
                <a:latin typeface="Arial" charset="0"/>
              </a:rPr>
              <a:t>= $ 110</a:t>
            </a:r>
          </a:p>
          <a:p>
            <a:pPr eaLnBrk="1" hangingPunct="1"/>
            <a:r>
              <a:rPr lang="zh-TW" altLang="en-US" dirty="0">
                <a:latin typeface="Arial" charset="0"/>
              </a:rPr>
              <a:t>應付帳款投資</a:t>
            </a:r>
            <a:r>
              <a:rPr lang="en-US" altLang="zh-TW" dirty="0">
                <a:latin typeface="Arial" charset="0"/>
              </a:rPr>
              <a:t>= COGS</a:t>
            </a:r>
            <a:r>
              <a:rPr lang="zh-TW" altLang="en-US" dirty="0">
                <a:latin typeface="Arial" charset="0"/>
              </a:rPr>
              <a:t>的</a:t>
            </a:r>
            <a:r>
              <a:rPr lang="en-US" altLang="zh-TW" dirty="0">
                <a:latin typeface="Arial" charset="0"/>
              </a:rPr>
              <a:t>15</a:t>
            </a:r>
            <a:r>
              <a:rPr lang="zh-TW" altLang="en-US" dirty="0">
                <a:latin typeface="Arial" charset="0"/>
              </a:rPr>
              <a:t>％</a:t>
            </a:r>
          </a:p>
          <a:p>
            <a:pPr eaLnBrk="1" hangingPunct="1"/>
            <a:r>
              <a:rPr lang="zh-TW" altLang="en-US" dirty="0">
                <a:latin typeface="Arial" charset="0"/>
              </a:rPr>
              <a:t>銷貨成本</a:t>
            </a:r>
            <a:r>
              <a:rPr lang="en-US" altLang="zh-TW" dirty="0">
                <a:latin typeface="Arial" charset="0"/>
              </a:rPr>
              <a:t>= 100,000</a:t>
            </a:r>
            <a:r>
              <a:rPr lang="zh-TW" altLang="en-US" dirty="0">
                <a:latin typeface="Arial" charset="0"/>
              </a:rPr>
              <a:t>個</a:t>
            </a:r>
            <a:r>
              <a:rPr lang="en-US" altLang="zh-TW" dirty="0">
                <a:latin typeface="Arial" charset="0"/>
              </a:rPr>
              <a:t>×110</a:t>
            </a:r>
            <a:r>
              <a:rPr lang="zh-TW" altLang="en-US" dirty="0">
                <a:latin typeface="Arial" charset="0"/>
              </a:rPr>
              <a:t>美元</a:t>
            </a:r>
            <a:r>
              <a:rPr lang="en-US" altLang="zh-TW" dirty="0">
                <a:latin typeface="Arial" charset="0"/>
              </a:rPr>
              <a:t>= 1100</a:t>
            </a:r>
            <a:r>
              <a:rPr lang="zh-TW" altLang="en-US" dirty="0">
                <a:latin typeface="Arial" charset="0"/>
              </a:rPr>
              <a:t>萬美元</a:t>
            </a:r>
          </a:p>
          <a:p>
            <a:pPr eaLnBrk="1" hangingPunct="1"/>
            <a:r>
              <a:rPr lang="zh-TW" altLang="en-US" dirty="0">
                <a:latin typeface="Arial" charset="0"/>
              </a:rPr>
              <a:t>應付賬款投資</a:t>
            </a:r>
            <a:r>
              <a:rPr lang="en-US" altLang="zh-TW" dirty="0">
                <a:latin typeface="Arial" charset="0"/>
              </a:rPr>
              <a:t>= 15</a:t>
            </a:r>
            <a:r>
              <a:rPr lang="zh-TW" altLang="en-US" dirty="0">
                <a:latin typeface="Arial" charset="0"/>
              </a:rPr>
              <a:t>％</a:t>
            </a:r>
            <a:r>
              <a:rPr lang="en-US" altLang="zh-TW" dirty="0">
                <a:latin typeface="Arial" charset="0"/>
              </a:rPr>
              <a:t>×1100</a:t>
            </a:r>
            <a:r>
              <a:rPr lang="zh-TW" altLang="en-US" dirty="0">
                <a:latin typeface="Arial" charset="0"/>
              </a:rPr>
              <a:t>萬美元</a:t>
            </a:r>
            <a:r>
              <a:rPr lang="en-US" altLang="zh-TW" dirty="0">
                <a:latin typeface="Arial" charset="0"/>
              </a:rPr>
              <a:t>= 165</a:t>
            </a:r>
            <a:r>
              <a:rPr lang="zh-TW" altLang="en-US" dirty="0">
                <a:latin typeface="Arial" charset="0"/>
              </a:rPr>
              <a:t>萬美元</a:t>
            </a:r>
          </a:p>
          <a:p>
            <a:pPr eaLnBrk="1" hangingPunct="1"/>
            <a:r>
              <a:rPr lang="en-US" altLang="zh-TW" dirty="0">
                <a:latin typeface="Arial" charset="0"/>
              </a:rPr>
              <a:t>ΔNWC= –</a:t>
            </a:r>
            <a:r>
              <a:rPr lang="zh-TW" altLang="en-US" dirty="0">
                <a:latin typeface="Arial" charset="0"/>
              </a:rPr>
              <a:t>第一年</a:t>
            </a:r>
            <a:r>
              <a:rPr lang="en-US" altLang="zh-TW" dirty="0">
                <a:latin typeface="Arial" charset="0"/>
              </a:rPr>
              <a:t>– 165</a:t>
            </a:r>
            <a:r>
              <a:rPr lang="zh-TW" altLang="en-US" dirty="0">
                <a:latin typeface="Arial" charset="0"/>
              </a:rPr>
              <a:t>萬美元，第五年將增加</a:t>
            </a:r>
            <a:r>
              <a:rPr lang="en-US" altLang="zh-TW" dirty="0">
                <a:latin typeface="Arial" charset="0"/>
              </a:rPr>
              <a:t>165</a:t>
            </a:r>
            <a:r>
              <a:rPr lang="zh-TW" altLang="en-US" dirty="0">
                <a:latin typeface="Arial" charset="0"/>
              </a:rPr>
              <a:t>萬美元</a:t>
            </a:r>
          </a:p>
        </p:txBody>
      </p:sp>
    </p:spTree>
    <p:extLst>
      <p:ext uri="{BB962C8B-B14F-4D97-AF65-F5344CB8AC3E}">
        <p14:creationId xmlns:p14="http://schemas.microsoft.com/office/powerpoint/2010/main" val="274350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110678FC-3D01-4158-AABC-EE4D5E7A6C9F}" type="slidenum">
              <a:rPr lang="en-US" altLang="en-US" smtClean="0"/>
              <a:pPr/>
              <a:t>38</a:t>
            </a:fld>
            <a:endParaRPr lang="en-US" altLang="en-US"/>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內務</a:t>
            </a:r>
          </a:p>
          <a:p>
            <a:pPr eaLnBrk="1" hangingPunct="1"/>
            <a:r>
              <a:rPr lang="zh-TW" altLang="en-US" dirty="0">
                <a:latin typeface="Arial" charset="0"/>
              </a:rPr>
              <a:t>每單位成本</a:t>
            </a:r>
            <a:r>
              <a:rPr lang="en-US" altLang="zh-TW" dirty="0">
                <a:latin typeface="Arial" charset="0"/>
              </a:rPr>
              <a:t>= $ 95</a:t>
            </a:r>
          </a:p>
          <a:p>
            <a:pPr eaLnBrk="1" hangingPunct="1"/>
            <a:r>
              <a:rPr lang="zh-TW" altLang="en-US" dirty="0">
                <a:latin typeface="Arial" charset="0"/>
              </a:rPr>
              <a:t>前期成本</a:t>
            </a:r>
            <a:r>
              <a:rPr lang="en-US" altLang="zh-TW" dirty="0">
                <a:latin typeface="Arial" charset="0"/>
              </a:rPr>
              <a:t>$ 5,000,000</a:t>
            </a:r>
          </a:p>
          <a:p>
            <a:pPr eaLnBrk="1" hangingPunct="1"/>
            <a:r>
              <a:rPr lang="en-US" altLang="zh-TW" dirty="0">
                <a:latin typeface="Arial" charset="0"/>
              </a:rPr>
              <a:t>A / P</a:t>
            </a:r>
            <a:r>
              <a:rPr lang="zh-TW" altLang="en-US" dirty="0">
                <a:latin typeface="Arial" charset="0"/>
              </a:rPr>
              <a:t>投資</a:t>
            </a:r>
            <a:r>
              <a:rPr lang="en-US" altLang="zh-TW" dirty="0">
                <a:latin typeface="Arial" charset="0"/>
              </a:rPr>
              <a:t>= COGS</a:t>
            </a:r>
            <a:r>
              <a:rPr lang="zh-TW" altLang="en-US" dirty="0">
                <a:latin typeface="Arial" charset="0"/>
              </a:rPr>
              <a:t>的</a:t>
            </a:r>
            <a:r>
              <a:rPr lang="en-US" altLang="zh-TW" dirty="0">
                <a:latin typeface="Arial" charset="0"/>
              </a:rPr>
              <a:t>15</a:t>
            </a:r>
            <a:r>
              <a:rPr lang="zh-TW" altLang="en-US" dirty="0">
                <a:latin typeface="Arial" charset="0"/>
              </a:rPr>
              <a:t>％</a:t>
            </a:r>
          </a:p>
          <a:p>
            <a:pPr eaLnBrk="1" hangingPunct="1"/>
            <a:r>
              <a:rPr lang="zh-TW" altLang="en-US" dirty="0">
                <a:latin typeface="Arial" charset="0"/>
              </a:rPr>
              <a:t>銷貨成本</a:t>
            </a:r>
            <a:r>
              <a:rPr lang="en-US" altLang="zh-TW" dirty="0">
                <a:latin typeface="Arial" charset="0"/>
              </a:rPr>
              <a:t>= 100,000</a:t>
            </a:r>
            <a:r>
              <a:rPr lang="zh-TW" altLang="en-US" dirty="0">
                <a:latin typeface="Arial" charset="0"/>
              </a:rPr>
              <a:t>個</a:t>
            </a:r>
            <a:r>
              <a:rPr lang="en-US" altLang="zh-TW" dirty="0">
                <a:latin typeface="Arial" charset="0"/>
              </a:rPr>
              <a:t>×95</a:t>
            </a:r>
            <a:r>
              <a:rPr lang="zh-TW" altLang="en-US" dirty="0">
                <a:latin typeface="Arial" charset="0"/>
              </a:rPr>
              <a:t>美元</a:t>
            </a:r>
            <a:r>
              <a:rPr lang="en-US" altLang="zh-TW" dirty="0">
                <a:latin typeface="Arial" charset="0"/>
              </a:rPr>
              <a:t>= 950</a:t>
            </a:r>
            <a:r>
              <a:rPr lang="zh-TW" altLang="en-US" dirty="0">
                <a:latin typeface="Arial" charset="0"/>
              </a:rPr>
              <a:t>萬美元</a:t>
            </a:r>
          </a:p>
          <a:p>
            <a:pPr eaLnBrk="1" hangingPunct="1"/>
            <a:r>
              <a:rPr lang="zh-TW" altLang="en-US" dirty="0">
                <a:latin typeface="Arial" charset="0"/>
              </a:rPr>
              <a:t>應付賬款投資</a:t>
            </a:r>
            <a:r>
              <a:rPr lang="en-US" altLang="zh-TW" dirty="0">
                <a:latin typeface="Arial" charset="0"/>
              </a:rPr>
              <a:t>= 15</a:t>
            </a:r>
            <a:r>
              <a:rPr lang="zh-TW" altLang="en-US" dirty="0">
                <a:latin typeface="Arial" charset="0"/>
              </a:rPr>
              <a:t>％</a:t>
            </a:r>
            <a:r>
              <a:rPr lang="en-US" altLang="zh-TW" dirty="0">
                <a:latin typeface="Arial" charset="0"/>
              </a:rPr>
              <a:t>×950</a:t>
            </a:r>
            <a:r>
              <a:rPr lang="zh-TW" altLang="en-US" dirty="0">
                <a:latin typeface="Arial" charset="0"/>
              </a:rPr>
              <a:t>萬美元</a:t>
            </a:r>
            <a:r>
              <a:rPr lang="en-US" altLang="zh-TW" dirty="0">
                <a:latin typeface="Arial" charset="0"/>
              </a:rPr>
              <a:t>= 142.5</a:t>
            </a:r>
            <a:r>
              <a:rPr lang="zh-TW" altLang="en-US" dirty="0">
                <a:latin typeface="Arial" charset="0"/>
              </a:rPr>
              <a:t>萬美元</a:t>
            </a:r>
          </a:p>
          <a:p>
            <a:pPr eaLnBrk="1" hangingPunct="1"/>
            <a:r>
              <a:rPr lang="zh-TW" altLang="en-US" dirty="0">
                <a:latin typeface="Arial" charset="0"/>
              </a:rPr>
              <a:t>庫存投資</a:t>
            </a:r>
            <a:r>
              <a:rPr lang="en-US" altLang="zh-TW" dirty="0">
                <a:latin typeface="Arial" charset="0"/>
              </a:rPr>
              <a:t>= 950</a:t>
            </a:r>
            <a:r>
              <a:rPr lang="zh-TW" altLang="en-US" dirty="0">
                <a:latin typeface="Arial" charset="0"/>
              </a:rPr>
              <a:t>萬美元</a:t>
            </a:r>
            <a:r>
              <a:rPr lang="en-US" altLang="zh-TW" dirty="0">
                <a:latin typeface="Arial" charset="0"/>
              </a:rPr>
              <a:t>/ 12 = 79.2</a:t>
            </a:r>
            <a:r>
              <a:rPr lang="zh-TW" altLang="en-US" dirty="0">
                <a:latin typeface="Arial" charset="0"/>
              </a:rPr>
              <a:t>萬美元</a:t>
            </a:r>
          </a:p>
          <a:p>
            <a:pPr eaLnBrk="1" hangingPunct="1"/>
            <a:r>
              <a:rPr lang="zh-TW" altLang="en-US" dirty="0">
                <a:latin typeface="Arial" charset="0"/>
              </a:rPr>
              <a:t>第一年的</a:t>
            </a:r>
            <a:r>
              <a:rPr lang="en-US" altLang="zh-TW" dirty="0">
                <a:latin typeface="Arial" charset="0"/>
              </a:rPr>
              <a:t>ΔNWC= 79.2</a:t>
            </a:r>
            <a:r>
              <a:rPr lang="zh-TW" altLang="en-US" dirty="0">
                <a:latin typeface="Arial" charset="0"/>
              </a:rPr>
              <a:t>萬美元</a:t>
            </a:r>
            <a:r>
              <a:rPr lang="en-US" altLang="zh-TW" dirty="0">
                <a:latin typeface="Arial" charset="0"/>
              </a:rPr>
              <a:t>– 142.5</a:t>
            </a:r>
            <a:r>
              <a:rPr lang="zh-TW" altLang="en-US" dirty="0">
                <a:latin typeface="Arial" charset="0"/>
              </a:rPr>
              <a:t>萬美元</a:t>
            </a:r>
            <a:r>
              <a:rPr lang="en-US" altLang="zh-TW" dirty="0">
                <a:latin typeface="Arial" charset="0"/>
              </a:rPr>
              <a:t>= – 63.3</a:t>
            </a:r>
            <a:r>
              <a:rPr lang="zh-TW" altLang="en-US" dirty="0">
                <a:latin typeface="Arial" charset="0"/>
              </a:rPr>
              <a:t>萬美元</a:t>
            </a:r>
          </a:p>
          <a:p>
            <a:pPr eaLnBrk="1" hangingPunct="1"/>
            <a:r>
              <a:rPr lang="zh-TW" altLang="en-US" dirty="0">
                <a:latin typeface="Arial" charset="0"/>
              </a:rPr>
              <a:t>第一年的</a:t>
            </a:r>
            <a:r>
              <a:rPr lang="en-US" altLang="zh-TW" dirty="0">
                <a:latin typeface="Arial" charset="0"/>
              </a:rPr>
              <a:t>NWC</a:t>
            </a:r>
            <a:r>
              <a:rPr lang="zh-TW" altLang="en-US" dirty="0">
                <a:latin typeface="Arial" charset="0"/>
              </a:rPr>
              <a:t>將減少</a:t>
            </a:r>
            <a:r>
              <a:rPr lang="en-US" altLang="zh-TW" dirty="0">
                <a:latin typeface="Arial" charset="0"/>
              </a:rPr>
              <a:t>63.3</a:t>
            </a:r>
            <a:r>
              <a:rPr lang="zh-TW" altLang="en-US" dirty="0">
                <a:latin typeface="Arial" charset="0"/>
              </a:rPr>
              <a:t>萬美元，第五年將增加</a:t>
            </a:r>
            <a:r>
              <a:rPr lang="en-US" altLang="zh-TW" dirty="0">
                <a:latin typeface="Arial" charset="0"/>
              </a:rPr>
              <a:t>63.3</a:t>
            </a:r>
            <a:r>
              <a:rPr lang="zh-TW" altLang="en-US" dirty="0">
                <a:latin typeface="Arial" charset="0"/>
              </a:rPr>
              <a:t>萬美元</a:t>
            </a:r>
            <a:endParaRPr lang="en-US" altLang="en-US" dirty="0">
              <a:latin typeface="Arial" charset="0"/>
            </a:endParaRPr>
          </a:p>
        </p:txBody>
      </p:sp>
    </p:spTree>
    <p:extLst>
      <p:ext uri="{BB962C8B-B14F-4D97-AF65-F5344CB8AC3E}">
        <p14:creationId xmlns:p14="http://schemas.microsoft.com/office/powerpoint/2010/main" val="98563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F6572242-E32E-40E3-8520-48187F27A7EC}" type="slidenum">
              <a:rPr lang="en-US" altLang="en-US" smtClean="0"/>
              <a:pPr/>
              <a:t>39</a:t>
            </a:fld>
            <a:endParaRPr lang="en-US" altLang="en-US"/>
          </a:p>
        </p:txBody>
      </p:sp>
      <p:sp>
        <p:nvSpPr>
          <p:cNvPr id="141315" name="Rectangle 2"/>
          <p:cNvSpPr>
            <a:spLocks noGrp="1" noRot="1" noChangeAspect="1" noChangeArrowheads="1" noTextEdit="1"/>
          </p:cNvSpPr>
          <p:nvPr>
            <p:ph type="sldImg"/>
          </p:nvPr>
        </p:nvSpPr>
        <p:spPr>
          <a:solidFill>
            <a:srgbClr val="FFFFFF"/>
          </a:solidFill>
          <a:ln/>
        </p:spPr>
      </p:sp>
      <p:sp>
        <p:nvSpPr>
          <p:cNvPr id="14131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TW" altLang="en-US" dirty="0">
                <a:latin typeface="Arial" charset="0"/>
              </a:rPr>
              <a:t>上禮拜報告組別有報告當我們面臨兩種互斥計畫我們該去做什麼選擇，所以我們在這兩種計畫找出最大的</a:t>
            </a:r>
            <a:r>
              <a:rPr lang="en-US" altLang="zh-TW" dirty="0">
                <a:latin typeface="Arial" charset="0"/>
              </a:rPr>
              <a:t>NPV</a:t>
            </a:r>
            <a:r>
              <a:rPr lang="zh-TW" altLang="en-US" dirty="0">
                <a:latin typeface="Arial" charset="0"/>
              </a:rPr>
              <a:t>，所以我們會在這兩種計劃選擇外包</a:t>
            </a:r>
            <a:r>
              <a:rPr lang="en-US" altLang="zh-TW" dirty="0">
                <a:latin typeface="Arial" charset="0"/>
              </a:rPr>
              <a:t>(</a:t>
            </a:r>
            <a:r>
              <a:rPr lang="zh-TW" altLang="en-US" dirty="0">
                <a:latin typeface="Arial" charset="0"/>
              </a:rPr>
              <a:t>負的</a:t>
            </a:r>
            <a:r>
              <a:rPr lang="en-US" altLang="zh-TW" dirty="0">
                <a:latin typeface="Arial" charset="0"/>
              </a:rPr>
              <a:t>NPV</a:t>
            </a:r>
            <a:r>
              <a:rPr lang="zh-TW" altLang="en-US" dirty="0">
                <a:latin typeface="Arial" charset="0"/>
              </a:rPr>
              <a:t>最小</a:t>
            </a:r>
            <a:r>
              <a:rPr lang="en-US" altLang="zh-TW" dirty="0">
                <a:latin typeface="Arial" charset="0"/>
              </a:rPr>
              <a:t>)</a:t>
            </a:r>
            <a:endParaRPr lang="en-US" altLang="en-US" dirty="0">
              <a:latin typeface="Arial" charset="0"/>
            </a:endParaRPr>
          </a:p>
        </p:txBody>
      </p:sp>
    </p:spTree>
    <p:extLst>
      <p:ext uri="{BB962C8B-B14F-4D97-AF65-F5344CB8AC3E}">
        <p14:creationId xmlns:p14="http://schemas.microsoft.com/office/powerpoint/2010/main" val="201972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t>收入和成本估算</a:t>
            </a:r>
            <a:endParaRPr lang="en-US" altLang="zh-TW" b="1" dirty="0"/>
          </a:p>
          <a:p>
            <a:endParaRPr lang="en-US" altLang="zh-TW" b="1" dirty="0"/>
          </a:p>
          <a:p>
            <a:r>
              <a:rPr lang="zh-TW" altLang="en-US" dirty="0"/>
              <a:t>首先我們預測收益的第一個環節，會進行收入和成本的預估，以下會用一個範例來帶著大家一步一步進行預測收益</a:t>
            </a:r>
            <a:endParaRPr lang="en-US" altLang="zh-TW" dirty="0"/>
          </a:p>
          <a:p>
            <a:r>
              <a:rPr lang="zh-TW" altLang="en-US" dirty="0"/>
              <a:t>有一家叫做</a:t>
            </a:r>
            <a:r>
              <a:rPr lang="en-US" altLang="zh-TW" dirty="0"/>
              <a:t>Cisco</a:t>
            </a:r>
            <a:r>
              <a:rPr lang="zh-TW" altLang="en-US" dirty="0"/>
              <a:t>系統公司，他裡面的</a:t>
            </a:r>
            <a:r>
              <a:rPr lang="en-US" altLang="zh-TW" dirty="0"/>
              <a:t>Linksys</a:t>
            </a:r>
            <a:r>
              <a:rPr lang="zh-TW" altLang="en-US" dirty="0"/>
              <a:t>部門正在考慮開發一種稱為</a:t>
            </a:r>
            <a:r>
              <a:rPr lang="en-US" altLang="zh-TW" dirty="0" err="1"/>
              <a:t>HomeNet</a:t>
            </a:r>
            <a:r>
              <a:rPr lang="zh-TW" altLang="en-US" dirty="0"/>
              <a:t>的無線家庭聯網設備，已經花了</a:t>
            </a:r>
            <a:r>
              <a:rPr lang="en-US" altLang="zh-TW" dirty="0"/>
              <a:t>30</a:t>
            </a:r>
            <a:r>
              <a:rPr lang="zh-TW" altLang="en-US" dirty="0"/>
              <a:t>萬美元進行深入的產品可行性研究，去研究</a:t>
            </a:r>
            <a:r>
              <a:rPr lang="en-US" altLang="zh-TW" dirty="0" err="1"/>
              <a:t>HomeNet</a:t>
            </a:r>
            <a:r>
              <a:rPr lang="zh-CN" altLang="en-US" dirty="0"/>
              <a:t>這個產品是否具有吸引力</a:t>
            </a:r>
            <a:r>
              <a:rPr lang="zh-TW" altLang="en-US" dirty="0"/>
              <a:t>。</a:t>
            </a:r>
            <a:endParaRPr lang="en-US" altLang="zh-TW" dirty="0"/>
          </a:p>
          <a:p>
            <a:r>
              <a:rPr lang="zh-TW" altLang="en-US" dirty="0"/>
              <a:t>我們首先來看一下</a:t>
            </a:r>
            <a:r>
              <a:rPr lang="en-US" altLang="zh-TW" dirty="0" err="1"/>
              <a:t>HomeNet</a:t>
            </a:r>
            <a:r>
              <a:rPr lang="zh-TW" altLang="en-US" dirty="0"/>
              <a:t>的收入估算</a:t>
            </a:r>
            <a:endParaRPr lang="en-US" altLang="zh-TW" dirty="0"/>
          </a:p>
          <a:p>
            <a:pPr marL="171450" indent="-171450">
              <a:buFont typeface="Arial" panose="020B0604020202020204" pitchFamily="34" charset="0"/>
              <a:buChar char="•"/>
            </a:pPr>
            <a:r>
              <a:rPr lang="en-US" altLang="zh-TW" dirty="0" err="1"/>
              <a:t>HomeNet</a:t>
            </a:r>
            <a:r>
              <a:rPr lang="zh-TW" altLang="en-US" dirty="0"/>
              <a:t>預測每年會賣出</a:t>
            </a:r>
            <a:r>
              <a:rPr lang="en-US" altLang="zh-TW" dirty="0"/>
              <a:t>100,000</a:t>
            </a:r>
            <a:r>
              <a:rPr lang="zh-TW" altLang="en-US" dirty="0"/>
              <a:t>單位的產品</a:t>
            </a:r>
            <a:endParaRPr lang="en-US" altLang="zh-TW" dirty="0"/>
          </a:p>
          <a:p>
            <a:pPr marL="171450" indent="-171450">
              <a:buFont typeface="Arial" panose="020B0604020202020204" pitchFamily="34" charset="0"/>
              <a:buChar char="•"/>
            </a:pPr>
            <a:r>
              <a:rPr lang="zh-TW" altLang="en-US" dirty="0"/>
              <a:t>零售價為</a:t>
            </a:r>
            <a:r>
              <a:rPr lang="en-US" altLang="zh-TW" dirty="0"/>
              <a:t>375</a:t>
            </a:r>
            <a:r>
              <a:rPr lang="zh-TW" altLang="en-US" dirty="0"/>
              <a:t>美元，預期批發價為</a:t>
            </a:r>
            <a:r>
              <a:rPr lang="en-US" altLang="zh-TW" dirty="0"/>
              <a:t>260</a:t>
            </a:r>
            <a:r>
              <a:rPr lang="zh-TW" altLang="en-US" dirty="0"/>
              <a:t>美元</a:t>
            </a:r>
            <a:endParaRPr lang="en-US" altLang="zh-TW"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zh-CN" altLang="en-US" dirty="0"/>
              <a:t>另外</a:t>
            </a:r>
            <a:endParaRPr lang="en-US" altLang="zh-TW" dirty="0"/>
          </a:p>
          <a:p>
            <a:pPr marL="171450" indent="-171450">
              <a:buFont typeface="Arial" panose="020B0604020202020204" pitchFamily="34" charset="0"/>
              <a:buChar char="•"/>
            </a:pPr>
            <a:r>
              <a:rPr lang="zh-TW" altLang="en-US" dirty="0"/>
              <a:t>預計該產品將具有四年的使用壽命</a:t>
            </a:r>
            <a:endParaRPr lang="en-US" altLang="zh-TW" dirty="0"/>
          </a:p>
          <a:p>
            <a:pPr marL="171450" indent="-171450">
              <a:buFont typeface="Arial" panose="020B0604020202020204" pitchFamily="34" charset="0"/>
              <a:buChar char="•"/>
            </a:pPr>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4</a:t>
            </a:fld>
            <a:endParaRPr kumimoji="1" lang="zh-TW" altLang="en-US"/>
          </a:p>
        </p:txBody>
      </p:sp>
    </p:spTree>
    <p:extLst>
      <p:ext uri="{BB962C8B-B14F-4D97-AF65-F5344CB8AC3E}">
        <p14:creationId xmlns:p14="http://schemas.microsoft.com/office/powerpoint/2010/main" val="1921287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接下來要介紹的是自由現金流量的一些調整</a:t>
            </a:r>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40</a:t>
            </a:fld>
            <a:endParaRPr lang="zh-TW" altLang="en-US"/>
          </a:p>
        </p:txBody>
      </p:sp>
    </p:spTree>
    <p:extLst>
      <p:ext uri="{BB962C8B-B14F-4D97-AF65-F5344CB8AC3E}">
        <p14:creationId xmlns:p14="http://schemas.microsoft.com/office/powerpoint/2010/main" val="413622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在本節中，我們考慮了估算項目的自由現金流時可能會出現的許多複雜情況，例如非現金費用，替代折舊方法，清算或連續價值以及稅項虧損結轉。</a:t>
            </a:r>
            <a:endParaRPr lang="en-US" altLang="zh-TW" sz="1200" kern="1200" dirty="0">
              <a:solidFill>
                <a:schemeClr val="tx1"/>
              </a:solidFill>
              <a:effectLst/>
              <a:latin typeface="+mn-lt"/>
              <a:ea typeface="+mn-ea"/>
              <a:cs typeface="+mn-cs"/>
            </a:endParaRPr>
          </a:p>
          <a:p>
            <a:r>
              <a:rPr lang="zh-TW" altLang="zh-TW" sz="1200" b="1" kern="1200" dirty="0">
                <a:solidFill>
                  <a:schemeClr val="tx1"/>
                </a:solidFill>
                <a:effectLst/>
                <a:latin typeface="+mn-lt"/>
                <a:ea typeface="+mn-ea"/>
                <a:cs typeface="+mn-cs"/>
              </a:rPr>
              <a:t>其他非現金項目。</a:t>
            </a:r>
            <a:r>
              <a:rPr lang="zh-TW" altLang="zh-TW" sz="1200" kern="1200" dirty="0">
                <a:solidFill>
                  <a:schemeClr val="tx1"/>
                </a:solidFill>
                <a:effectLst/>
                <a:latin typeface="+mn-lt"/>
                <a:ea typeface="+mn-ea"/>
                <a:cs typeface="+mn-cs"/>
              </a:rPr>
              <a:t>通常，作為增量收入一部分出現的其他非現金項目不應計入項目的自由現金流。 公司應僅包括實際現金收入或支出。 例如，公司在計算自由現金流量時會將無形資產（例如專利）的任何攤銷加回無槓桿淨收入。</a:t>
            </a:r>
          </a:p>
          <a:p>
            <a:r>
              <a:rPr lang="zh-TW" altLang="zh-TW" sz="1200" b="1" kern="1200" dirty="0">
                <a:solidFill>
                  <a:schemeClr val="tx1"/>
                </a:solidFill>
                <a:effectLst/>
                <a:latin typeface="+mn-lt"/>
                <a:ea typeface="+mn-ea"/>
                <a:cs typeface="+mn-cs"/>
              </a:rPr>
              <a:t>現金流量的時間安排</a:t>
            </a:r>
            <a:r>
              <a:rPr lang="zh-TW" altLang="zh-TW" sz="1200" kern="1200" dirty="0">
                <a:solidFill>
                  <a:schemeClr val="tx1"/>
                </a:solidFill>
                <a:effectLst/>
                <a:latin typeface="+mn-lt"/>
                <a:ea typeface="+mn-ea"/>
                <a:cs typeface="+mn-cs"/>
              </a:rPr>
              <a:t>為簡單起見，我們將</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的現金流量視作每年年底發生。 實際上，現金流量將全年分散。 當需要更高的準確性時，我們可以按季度，每月甚至連續預測自由現金流量。</a:t>
            </a:r>
          </a:p>
          <a:p>
            <a:r>
              <a:rPr lang="zh-TW" altLang="zh-TW" sz="1200" b="1" kern="1200" dirty="0">
                <a:solidFill>
                  <a:schemeClr val="tx1"/>
                </a:solidFill>
                <a:effectLst/>
                <a:latin typeface="+mn-lt"/>
                <a:ea typeface="+mn-ea"/>
                <a:cs typeface="+mn-cs"/>
              </a:rPr>
              <a:t>加速折舊</a:t>
            </a:r>
            <a:r>
              <a:rPr lang="zh-TW" altLang="zh-TW" sz="1200" kern="1200" dirty="0">
                <a:solidFill>
                  <a:schemeClr val="tx1"/>
                </a:solidFill>
                <a:effectLst/>
                <a:latin typeface="+mn-lt"/>
                <a:ea typeface="+mn-ea"/>
                <a:cs typeface="+mn-cs"/>
              </a:rPr>
              <a:t>由於折舊通過折舊稅盾對公司的現金流產生了正向貢獻，因此，使用最大的加速折舊方法（出於稅收目的）符合公司的最大利益。 這樣，公司將加快節稅並增加其現值。 在美國，</a:t>
            </a:r>
            <a:r>
              <a:rPr lang="en-US" altLang="zh-TW" sz="1200" kern="1200" dirty="0">
                <a:solidFill>
                  <a:schemeClr val="tx1"/>
                </a:solidFill>
                <a:effectLst/>
                <a:latin typeface="+mn-lt"/>
                <a:ea typeface="+mn-ea"/>
                <a:cs typeface="+mn-cs"/>
              </a:rPr>
              <a:t>IRS</a:t>
            </a:r>
            <a:r>
              <a:rPr lang="zh-TW" altLang="zh-TW" sz="1200" kern="1200" dirty="0">
                <a:solidFill>
                  <a:schemeClr val="tx1"/>
                </a:solidFill>
                <a:effectLst/>
                <a:latin typeface="+mn-lt"/>
                <a:ea typeface="+mn-ea"/>
                <a:cs typeface="+mn-cs"/>
              </a:rPr>
              <a:t>允許的最加速折舊方法是</a:t>
            </a:r>
            <a:r>
              <a:rPr lang="en-US" altLang="zh-TW" sz="1200" kern="1200" dirty="0">
                <a:solidFill>
                  <a:schemeClr val="tx1"/>
                </a:solidFill>
                <a:effectLst/>
                <a:latin typeface="+mn-lt"/>
                <a:ea typeface="+mn-ea"/>
                <a:cs typeface="+mn-cs"/>
              </a:rPr>
              <a:t>MACRS</a:t>
            </a:r>
            <a:r>
              <a:rPr lang="zh-TW" altLang="zh-TW" sz="1200" kern="1200" dirty="0">
                <a:solidFill>
                  <a:schemeClr val="tx1"/>
                </a:solidFill>
                <a:effectLst/>
                <a:latin typeface="+mn-lt"/>
                <a:ea typeface="+mn-ea"/>
                <a:cs typeface="+mn-cs"/>
              </a:rPr>
              <a:t>（改進的加速成本回收系統）折舊。 對於</a:t>
            </a:r>
            <a:r>
              <a:rPr lang="en-US" altLang="zh-TW" sz="1200" kern="1200" dirty="0">
                <a:solidFill>
                  <a:schemeClr val="tx1"/>
                </a:solidFill>
                <a:effectLst/>
                <a:latin typeface="+mn-lt"/>
                <a:ea typeface="+mn-ea"/>
                <a:cs typeface="+mn-cs"/>
              </a:rPr>
              <a:t>MACRS</a:t>
            </a:r>
            <a:r>
              <a:rPr lang="zh-TW" altLang="zh-TW" sz="1200" kern="1200" dirty="0">
                <a:solidFill>
                  <a:schemeClr val="tx1"/>
                </a:solidFill>
                <a:effectLst/>
                <a:latin typeface="+mn-lt"/>
                <a:ea typeface="+mn-ea"/>
                <a:cs typeface="+mn-cs"/>
              </a:rPr>
              <a:t>折舊，公司首先根據資產的回收期對其進行分類。 根據恢復期，</a:t>
            </a:r>
            <a:r>
              <a:rPr lang="en-US" altLang="zh-TW" sz="1200" kern="1200" dirty="0">
                <a:solidFill>
                  <a:schemeClr val="tx1"/>
                </a:solidFill>
                <a:effectLst/>
                <a:latin typeface="+mn-lt"/>
                <a:ea typeface="+mn-ea"/>
                <a:cs typeface="+mn-cs"/>
              </a:rPr>
              <a:t>MACRS</a:t>
            </a:r>
            <a:r>
              <a:rPr lang="zh-TW" altLang="zh-TW" sz="1200" kern="1200" dirty="0">
                <a:solidFill>
                  <a:schemeClr val="tx1"/>
                </a:solidFill>
                <a:effectLst/>
                <a:latin typeface="+mn-lt"/>
                <a:ea typeface="+mn-ea"/>
                <a:cs typeface="+mn-cs"/>
              </a:rPr>
              <a:t>折舊表分配了公司每年可以恢復的購買價格的一部分。 我們在附錄中提供了</a:t>
            </a:r>
            <a:r>
              <a:rPr lang="en-US" altLang="zh-TW" sz="1200" kern="1200" dirty="0">
                <a:solidFill>
                  <a:schemeClr val="tx1"/>
                </a:solidFill>
                <a:effectLst/>
                <a:latin typeface="+mn-lt"/>
                <a:ea typeface="+mn-ea"/>
                <a:cs typeface="+mn-cs"/>
              </a:rPr>
              <a:t>MACRS</a:t>
            </a:r>
            <a:r>
              <a:rPr lang="zh-TW" altLang="zh-TW" sz="1200" kern="1200" dirty="0">
                <a:solidFill>
                  <a:schemeClr val="tx1"/>
                </a:solidFill>
                <a:effectLst/>
                <a:latin typeface="+mn-lt"/>
                <a:ea typeface="+mn-ea"/>
                <a:cs typeface="+mn-cs"/>
              </a:rPr>
              <a:t>表和常見資產的恢復期。</a:t>
            </a: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41</a:t>
            </a:fld>
            <a:endParaRPr lang="zh-TW" altLang="en-US"/>
          </a:p>
        </p:txBody>
      </p:sp>
    </p:spTree>
    <p:extLst>
      <p:ext uri="{BB962C8B-B14F-4D97-AF65-F5344CB8AC3E}">
        <p14:creationId xmlns:p14="http://schemas.microsoft.com/office/powerpoint/2010/main" val="613447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假設</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的設備在第</a:t>
            </a:r>
            <a:r>
              <a:rPr lang="en-US" altLang="zh-TW" sz="1200" kern="1200" dirty="0">
                <a:solidFill>
                  <a:schemeClr val="tx1"/>
                </a:solidFill>
                <a:effectLst/>
                <a:latin typeface="+mn-lt"/>
                <a:ea typeface="+mn-ea"/>
                <a:cs typeface="+mn-cs"/>
              </a:rPr>
              <a:t>0</a:t>
            </a:r>
            <a:r>
              <a:rPr lang="zh-TW" altLang="zh-TW" sz="1200" kern="1200" dirty="0">
                <a:solidFill>
                  <a:schemeClr val="tx1"/>
                </a:solidFill>
                <a:effectLst/>
                <a:latin typeface="+mn-lt"/>
                <a:ea typeface="+mn-ea"/>
                <a:cs typeface="+mn-cs"/>
              </a:rPr>
              <a:t>年投入使用並指定為具有五年的恢復期，則可以使用</a:t>
            </a:r>
            <a:r>
              <a:rPr lang="en-US" altLang="zh-TW" sz="1200" kern="1200" dirty="0">
                <a:solidFill>
                  <a:schemeClr val="tx1"/>
                </a:solidFill>
                <a:effectLst/>
                <a:latin typeface="+mn-lt"/>
                <a:ea typeface="+mn-ea"/>
                <a:cs typeface="+mn-cs"/>
              </a:rPr>
              <a:t>MACRS</a:t>
            </a:r>
            <a:r>
              <a:rPr lang="zh-TW" altLang="zh-TW" sz="1200" kern="1200" dirty="0">
                <a:solidFill>
                  <a:schemeClr val="tx1"/>
                </a:solidFill>
                <a:effectLst/>
                <a:latin typeface="+mn-lt"/>
                <a:ea typeface="+mn-ea"/>
                <a:cs typeface="+mn-cs"/>
              </a:rPr>
              <a:t>方法對</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的設備進行哪些折舊扣除？</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42</a:t>
            </a:fld>
            <a:endParaRPr lang="zh-TW" altLang="en-US"/>
          </a:p>
        </p:txBody>
      </p:sp>
    </p:spTree>
    <p:extLst>
      <p:ext uri="{BB962C8B-B14F-4D97-AF65-F5344CB8AC3E}">
        <p14:creationId xmlns:p14="http://schemas.microsoft.com/office/powerpoint/2010/main" val="1149302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附錄中的表</a:t>
            </a:r>
            <a:r>
              <a:rPr lang="en-US" altLang="zh-TW" sz="1200" kern="1200" dirty="0">
                <a:solidFill>
                  <a:schemeClr val="tx1"/>
                </a:solidFill>
                <a:effectLst/>
                <a:latin typeface="+mn-lt"/>
                <a:ea typeface="+mn-ea"/>
                <a:cs typeface="+mn-cs"/>
              </a:rPr>
              <a:t>8A.1</a:t>
            </a:r>
            <a:r>
              <a:rPr lang="zh-TW" altLang="zh-TW" sz="1200" kern="1200" dirty="0">
                <a:solidFill>
                  <a:schemeClr val="tx1"/>
                </a:solidFill>
                <a:effectLst/>
                <a:latin typeface="+mn-lt"/>
                <a:ea typeface="+mn-ea"/>
                <a:cs typeface="+mn-cs"/>
              </a:rPr>
              <a:t>提供了每年可以折舊的成本百分比。 根據該表，實驗室設備的允許折舊費用如下所示（以千美元計）：</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43</a:t>
            </a:fld>
            <a:endParaRPr lang="zh-TW" altLang="en-US"/>
          </a:p>
        </p:txBody>
      </p:sp>
    </p:spTree>
    <p:extLst>
      <p:ext uri="{BB962C8B-B14F-4D97-AF65-F5344CB8AC3E}">
        <p14:creationId xmlns:p14="http://schemas.microsoft.com/office/powerpoint/2010/main" val="1551658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請注意，只要設備在第</a:t>
            </a:r>
            <a:r>
              <a:rPr lang="en-US" altLang="zh-TW" sz="1200" kern="1200" dirty="0">
                <a:solidFill>
                  <a:schemeClr val="tx1"/>
                </a:solidFill>
                <a:effectLst/>
                <a:latin typeface="+mn-lt"/>
                <a:ea typeface="+mn-ea"/>
                <a:cs typeface="+mn-cs"/>
              </a:rPr>
              <a:t>0</a:t>
            </a:r>
            <a:r>
              <a:rPr lang="zh-TW" altLang="zh-TW" sz="1200" kern="1200" dirty="0">
                <a:solidFill>
                  <a:schemeClr val="tx1"/>
                </a:solidFill>
                <a:effectLst/>
                <a:latin typeface="+mn-lt"/>
                <a:ea typeface="+mn-ea"/>
                <a:cs typeface="+mn-cs"/>
              </a:rPr>
              <a:t>年年底投入使用，稅法允許我們在第</a:t>
            </a:r>
            <a:r>
              <a:rPr lang="en-US" altLang="zh-TW" sz="1200" kern="1200" dirty="0">
                <a:solidFill>
                  <a:schemeClr val="tx1"/>
                </a:solidFill>
                <a:effectLst/>
                <a:latin typeface="+mn-lt"/>
                <a:ea typeface="+mn-ea"/>
                <a:cs typeface="+mn-cs"/>
              </a:rPr>
              <a:t>0</a:t>
            </a:r>
            <a:r>
              <a:rPr lang="zh-TW" altLang="zh-TW" sz="1200" kern="1200" dirty="0">
                <a:solidFill>
                  <a:schemeClr val="tx1"/>
                </a:solidFill>
                <a:effectLst/>
                <a:latin typeface="+mn-lt"/>
                <a:ea typeface="+mn-ea"/>
                <a:cs typeface="+mn-cs"/>
              </a:rPr>
              <a:t>年收取第一筆折舊費用。與直線折舊相比，</a:t>
            </a:r>
            <a:r>
              <a:rPr lang="en-US" altLang="zh-TW" sz="1200" kern="1200" dirty="0">
                <a:solidFill>
                  <a:schemeClr val="tx1"/>
                </a:solidFill>
                <a:effectLst/>
                <a:latin typeface="+mn-lt"/>
                <a:ea typeface="+mn-ea"/>
                <a:cs typeface="+mn-cs"/>
              </a:rPr>
              <a:t>MACRS</a:t>
            </a:r>
            <a:r>
              <a:rPr lang="zh-TW" altLang="zh-TW" sz="1200" kern="1200" dirty="0">
                <a:solidFill>
                  <a:schemeClr val="tx1"/>
                </a:solidFill>
                <a:effectLst/>
                <a:latin typeface="+mn-lt"/>
                <a:ea typeface="+mn-ea"/>
                <a:cs typeface="+mn-cs"/>
              </a:rPr>
              <a:t>方法允許在更早的時候進行較大的折舊扣除。 資產的壽命，從而增加折舊稅盾的現值，從而提高項目的淨現值。 以</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為例，使用</a:t>
            </a:r>
            <a:r>
              <a:rPr lang="en-US" altLang="zh-TW" sz="1200" kern="1200" dirty="0">
                <a:solidFill>
                  <a:schemeClr val="tx1"/>
                </a:solidFill>
                <a:effectLst/>
                <a:latin typeface="+mn-lt"/>
                <a:ea typeface="+mn-ea"/>
                <a:cs typeface="+mn-cs"/>
              </a:rPr>
              <a:t>MACRS</a:t>
            </a:r>
            <a:r>
              <a:rPr lang="zh-TW" altLang="zh-TW" sz="1200" kern="1200" dirty="0">
                <a:solidFill>
                  <a:schemeClr val="tx1"/>
                </a:solidFill>
                <a:effectLst/>
                <a:latin typeface="+mn-lt"/>
                <a:ea typeface="+mn-ea"/>
                <a:cs typeface="+mn-cs"/>
              </a:rPr>
              <a:t>折舊計算淨現值導致淨現值為</a:t>
            </a:r>
            <a:r>
              <a:rPr lang="en-US" altLang="zh-TW" sz="1200" kern="1200" dirty="0">
                <a:solidFill>
                  <a:schemeClr val="tx1"/>
                </a:solidFill>
                <a:effectLst/>
                <a:latin typeface="+mn-lt"/>
                <a:ea typeface="+mn-ea"/>
                <a:cs typeface="+mn-cs"/>
              </a:rPr>
              <a:t>534</a:t>
            </a:r>
            <a:r>
              <a:rPr lang="zh-TW" altLang="zh-TW" sz="1200" kern="1200" dirty="0">
                <a:solidFill>
                  <a:schemeClr val="tx1"/>
                </a:solidFill>
                <a:effectLst/>
                <a:latin typeface="+mn-lt"/>
                <a:ea typeface="+mn-ea"/>
                <a:cs typeface="+mn-cs"/>
              </a:rPr>
              <a:t>萬美元。</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44</a:t>
            </a:fld>
            <a:endParaRPr lang="zh-TW" altLang="en-US"/>
          </a:p>
        </p:txBody>
      </p:sp>
    </p:spTree>
    <p:extLst>
      <p:ext uri="{BB962C8B-B14F-4D97-AF65-F5344CB8AC3E}">
        <p14:creationId xmlns:p14="http://schemas.microsoft.com/office/powerpoint/2010/main" val="4135911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不再需要的資產通常具有轉售價值</a:t>
            </a:r>
            <a:r>
              <a:rPr lang="zh-TW" altLang="en-US" sz="1200" kern="1200" dirty="0">
                <a:solidFill>
                  <a:schemeClr val="tx1"/>
                </a:solidFill>
                <a:effectLst/>
                <a:latin typeface="+mn-lt"/>
                <a:ea typeface="+mn-ea"/>
                <a:cs typeface="+mn-cs"/>
              </a:rPr>
              <a:t>殘值</a:t>
            </a:r>
            <a:r>
              <a:rPr lang="zh-TW" altLang="zh-TW" sz="1200" kern="1200" dirty="0">
                <a:solidFill>
                  <a:schemeClr val="tx1"/>
                </a:solidFill>
                <a:effectLst/>
                <a:latin typeface="+mn-lt"/>
                <a:ea typeface="+mn-ea"/>
                <a:cs typeface="+mn-cs"/>
              </a:rPr>
              <a:t>，或者如果零件以廢品出售則具有某些殘值。 一些資產的清算價值可能為負。 例如，移除和處置用過的設備可能會花費金錢。</a:t>
            </a:r>
          </a:p>
          <a:p>
            <a:r>
              <a:rPr lang="zh-TW" altLang="zh-TW" sz="1200" kern="1200" dirty="0">
                <a:solidFill>
                  <a:schemeClr val="tx1"/>
                </a:solidFill>
                <a:effectLst/>
                <a:latin typeface="+mn-lt"/>
                <a:ea typeface="+mn-ea"/>
                <a:cs typeface="+mn-cs"/>
              </a:rPr>
              <a:t>在計算自由現金流量時，我們包括不再需要並可能處置的任何資產的清算價值。 資產清算後，任何出售收益都應徵稅。</a:t>
            </a:r>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47</a:t>
            </a:fld>
            <a:endParaRPr lang="zh-TW" altLang="en-US"/>
          </a:p>
        </p:txBody>
      </p:sp>
    </p:spTree>
    <p:extLst>
      <p:ext uri="{BB962C8B-B14F-4D97-AF65-F5344CB8AC3E}">
        <p14:creationId xmlns:p14="http://schemas.microsoft.com/office/powerpoint/2010/main" val="26595303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針對清算價值，課本一共列舉了以下公式，我來簡單為大家介紹</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solidFill>
                  <a:srgbClr val="FF0000"/>
                </a:solidFill>
              </a:rPr>
              <a:t>我們計算出售收益，作為出售價格與資產賬面價值之間的差額</a:t>
            </a:r>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48</a:t>
            </a:fld>
            <a:endParaRPr lang="zh-TW" altLang="en-US"/>
          </a:p>
        </p:txBody>
      </p:sp>
    </p:spTree>
    <p:extLst>
      <p:ext uri="{BB962C8B-B14F-4D97-AF65-F5344CB8AC3E}">
        <p14:creationId xmlns:p14="http://schemas.microsoft.com/office/powerpoint/2010/main" val="3776074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假設除了</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所需的</a:t>
            </a:r>
            <a:r>
              <a:rPr lang="en-US" altLang="zh-TW" sz="1200" kern="1200" dirty="0">
                <a:solidFill>
                  <a:schemeClr val="tx1"/>
                </a:solidFill>
                <a:effectLst/>
                <a:latin typeface="+mn-lt"/>
                <a:ea typeface="+mn-ea"/>
                <a:cs typeface="+mn-cs"/>
              </a:rPr>
              <a:t>750</a:t>
            </a:r>
            <a:r>
              <a:rPr lang="zh-TW" altLang="zh-TW" sz="1200" kern="1200" dirty="0">
                <a:solidFill>
                  <a:schemeClr val="tx1"/>
                </a:solidFill>
                <a:effectLst/>
                <a:latin typeface="+mn-lt"/>
                <a:ea typeface="+mn-ea"/>
                <a:cs typeface="+mn-cs"/>
              </a:rPr>
              <a:t>萬美元的新設備外，還有一些設備將從</a:t>
            </a:r>
            <a:r>
              <a:rPr lang="en-US" altLang="zh-TW" sz="1200" kern="1200" dirty="0">
                <a:solidFill>
                  <a:schemeClr val="tx1"/>
                </a:solidFill>
                <a:effectLst/>
                <a:latin typeface="+mn-lt"/>
                <a:ea typeface="+mn-ea"/>
                <a:cs typeface="+mn-cs"/>
              </a:rPr>
              <a:t>Linksys</a:t>
            </a:r>
            <a:r>
              <a:rPr lang="zh-TW" altLang="zh-TW" sz="1200" kern="1200" dirty="0">
                <a:solidFill>
                  <a:schemeClr val="tx1"/>
                </a:solidFill>
                <a:effectLst/>
                <a:latin typeface="+mn-lt"/>
                <a:ea typeface="+mn-ea"/>
                <a:cs typeface="+mn-cs"/>
              </a:rPr>
              <a:t>的另一家工廠轉移到實驗室。 該設備的轉售價為</a:t>
            </a:r>
            <a:r>
              <a:rPr lang="en-US" altLang="zh-TW" sz="1200" kern="1200" dirty="0">
                <a:solidFill>
                  <a:schemeClr val="tx1"/>
                </a:solidFill>
                <a:effectLst/>
                <a:latin typeface="+mn-lt"/>
                <a:ea typeface="+mn-ea"/>
                <a:cs typeface="+mn-cs"/>
              </a:rPr>
              <a:t>200</a:t>
            </a:r>
            <a:r>
              <a:rPr lang="zh-TW" altLang="zh-TW" sz="1200" kern="1200" dirty="0">
                <a:solidFill>
                  <a:schemeClr val="tx1"/>
                </a:solidFill>
                <a:effectLst/>
                <a:latin typeface="+mn-lt"/>
                <a:ea typeface="+mn-ea"/>
                <a:cs typeface="+mn-cs"/>
              </a:rPr>
              <a:t>萬美元，賬面價值為</a:t>
            </a:r>
            <a:r>
              <a:rPr lang="en-US" altLang="zh-TW" sz="1200" kern="1200" dirty="0">
                <a:solidFill>
                  <a:schemeClr val="tx1"/>
                </a:solidFill>
                <a:effectLst/>
                <a:latin typeface="+mn-lt"/>
                <a:ea typeface="+mn-ea"/>
                <a:cs typeface="+mn-cs"/>
              </a:rPr>
              <a:t>100</a:t>
            </a:r>
            <a:r>
              <a:rPr lang="zh-TW" altLang="zh-TW" sz="1200" kern="1200" dirty="0">
                <a:solidFill>
                  <a:schemeClr val="tx1"/>
                </a:solidFill>
                <a:effectLst/>
                <a:latin typeface="+mn-lt"/>
                <a:ea typeface="+mn-ea"/>
                <a:cs typeface="+mn-cs"/>
              </a:rPr>
              <a:t>萬美元。 如果設備是保留而不是出售，則其剩餘賬面價值可在明年折舊。 當實驗室在第</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年關閉時，設備的殘值將為</a:t>
            </a:r>
            <a:r>
              <a:rPr lang="en-US" altLang="zh-TW" sz="1200" kern="1200" dirty="0">
                <a:solidFill>
                  <a:schemeClr val="tx1"/>
                </a:solidFill>
                <a:effectLst/>
                <a:latin typeface="+mn-lt"/>
                <a:ea typeface="+mn-ea"/>
                <a:cs typeface="+mn-cs"/>
              </a:rPr>
              <a:t>$ 800,000</a:t>
            </a:r>
            <a:r>
              <a:rPr lang="zh-TW" altLang="zh-TW" sz="1200" kern="1200" dirty="0">
                <a:solidFill>
                  <a:schemeClr val="tx1"/>
                </a:solidFill>
                <a:effectLst/>
                <a:latin typeface="+mn-lt"/>
                <a:ea typeface="+mn-ea"/>
                <a:cs typeface="+mn-cs"/>
              </a:rPr>
              <a:t>。 在這種情況下，我們必須對</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的自由現金流量進行哪些調整？</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49</a:t>
            </a:fld>
            <a:endParaRPr lang="zh-TW" altLang="en-US"/>
          </a:p>
        </p:txBody>
      </p:sp>
    </p:spTree>
    <p:extLst>
      <p:ext uri="{BB962C8B-B14F-4D97-AF65-F5344CB8AC3E}">
        <p14:creationId xmlns:p14="http://schemas.microsoft.com/office/powerpoint/2010/main" val="1027782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現有設備本來可以賣到</a:t>
            </a:r>
            <a:r>
              <a:rPr lang="en-US" altLang="zh-TW" sz="1200" kern="1200" dirty="0">
                <a:solidFill>
                  <a:schemeClr val="tx1"/>
                </a:solidFill>
                <a:effectLst/>
                <a:latin typeface="+mn-lt"/>
                <a:ea typeface="+mn-ea"/>
                <a:cs typeface="+mn-cs"/>
              </a:rPr>
              <a:t>200</a:t>
            </a:r>
            <a:r>
              <a:rPr lang="zh-TW" altLang="zh-TW" sz="1200" kern="1200" dirty="0">
                <a:solidFill>
                  <a:schemeClr val="tx1"/>
                </a:solidFill>
                <a:effectLst/>
                <a:latin typeface="+mn-lt"/>
                <a:ea typeface="+mn-ea"/>
                <a:cs typeface="+mn-cs"/>
              </a:rPr>
              <a:t>萬美元。 此次出售產生的稅後收益是在</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實驗室中使用設備的機會成本。 因此，我們必須將</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在第</a:t>
            </a:r>
            <a:r>
              <a:rPr lang="en-US" altLang="zh-TW" sz="1200" kern="1200" dirty="0">
                <a:solidFill>
                  <a:schemeClr val="tx1"/>
                </a:solidFill>
                <a:effectLst/>
                <a:latin typeface="+mn-lt"/>
                <a:ea typeface="+mn-ea"/>
                <a:cs typeface="+mn-cs"/>
              </a:rPr>
              <a:t>0</a:t>
            </a:r>
            <a:r>
              <a:rPr lang="zh-TW" altLang="zh-TW" sz="1200" kern="1200" dirty="0">
                <a:solidFill>
                  <a:schemeClr val="tx1"/>
                </a:solidFill>
                <a:effectLst/>
                <a:latin typeface="+mn-lt"/>
                <a:ea typeface="+mn-ea"/>
                <a:cs typeface="+mn-cs"/>
              </a:rPr>
              <a:t>年的自由現金流減去銷售價格減去銷售發生時應繳的任何稅款：</a:t>
            </a:r>
            <a:r>
              <a:rPr lang="en-US" altLang="zh-TW" sz="1200" kern="1200" dirty="0">
                <a:solidFill>
                  <a:schemeClr val="tx1"/>
                </a:solidFill>
                <a:effectLst/>
                <a:latin typeface="+mn-lt"/>
                <a:ea typeface="+mn-ea"/>
                <a:cs typeface="+mn-cs"/>
              </a:rPr>
              <a:t>200</a:t>
            </a:r>
            <a:r>
              <a:rPr lang="zh-TW" altLang="zh-TW" sz="1200" kern="1200" dirty="0">
                <a:solidFill>
                  <a:schemeClr val="tx1"/>
                </a:solidFill>
                <a:effectLst/>
                <a:latin typeface="+mn-lt"/>
                <a:ea typeface="+mn-ea"/>
                <a:cs typeface="+mn-cs"/>
              </a:rPr>
              <a:t>萬美元</a:t>
            </a:r>
            <a:r>
              <a:rPr lang="en-US" altLang="zh-TW" sz="1200" kern="1200" dirty="0">
                <a:solidFill>
                  <a:schemeClr val="tx1"/>
                </a:solidFill>
                <a:effectLst/>
                <a:latin typeface="+mn-lt"/>
                <a:ea typeface="+mn-ea"/>
                <a:cs typeface="+mn-cs"/>
              </a:rPr>
              <a:t>-40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200</a:t>
            </a:r>
            <a:r>
              <a:rPr lang="zh-TW" altLang="zh-TW" sz="1200" kern="1200" dirty="0">
                <a:solidFill>
                  <a:schemeClr val="tx1"/>
                </a:solidFill>
                <a:effectLst/>
                <a:latin typeface="+mn-lt"/>
                <a:ea typeface="+mn-ea"/>
                <a:cs typeface="+mn-cs"/>
              </a:rPr>
              <a:t>萬美元</a:t>
            </a:r>
            <a:r>
              <a:rPr lang="en-US" altLang="zh-TW" sz="1200" kern="1200" dirty="0">
                <a:solidFill>
                  <a:schemeClr val="tx1"/>
                </a:solidFill>
                <a:effectLst/>
                <a:latin typeface="+mn-lt"/>
                <a:ea typeface="+mn-ea"/>
                <a:cs typeface="+mn-cs"/>
              </a:rPr>
              <a:t>-100</a:t>
            </a:r>
            <a:r>
              <a:rPr lang="zh-TW" altLang="zh-TW" sz="1200" kern="1200" dirty="0">
                <a:solidFill>
                  <a:schemeClr val="tx1"/>
                </a:solidFill>
                <a:effectLst/>
                <a:latin typeface="+mn-lt"/>
                <a:ea typeface="+mn-ea"/>
                <a:cs typeface="+mn-cs"/>
              </a:rPr>
              <a:t>萬美元）</a:t>
            </a:r>
            <a:r>
              <a:rPr lang="en-US" altLang="zh-TW" sz="1200" kern="1200" dirty="0">
                <a:solidFill>
                  <a:schemeClr val="tx1"/>
                </a:solidFill>
                <a:effectLst/>
                <a:latin typeface="+mn-lt"/>
                <a:ea typeface="+mn-ea"/>
                <a:cs typeface="+mn-cs"/>
              </a:rPr>
              <a:t>= 160</a:t>
            </a:r>
            <a:r>
              <a:rPr lang="zh-TW" altLang="zh-TW" sz="1200" kern="1200" dirty="0">
                <a:solidFill>
                  <a:schemeClr val="tx1"/>
                </a:solidFill>
                <a:effectLst/>
                <a:latin typeface="+mn-lt"/>
                <a:ea typeface="+mn-ea"/>
                <a:cs typeface="+mn-cs"/>
              </a:rPr>
              <a:t>萬美元。 在第</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年，可以對設備的剩餘一百萬美元賬面價值進行折舊，從而產生</a:t>
            </a:r>
            <a:r>
              <a:rPr lang="en-US" altLang="zh-TW" sz="1200" kern="1200" dirty="0">
                <a:solidFill>
                  <a:schemeClr val="tx1"/>
                </a:solidFill>
                <a:effectLst/>
                <a:latin typeface="+mn-lt"/>
                <a:ea typeface="+mn-ea"/>
                <a:cs typeface="+mn-cs"/>
              </a:rPr>
              <a:t>40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100</a:t>
            </a:r>
            <a:r>
              <a:rPr lang="zh-TW" altLang="zh-TW" sz="1200" kern="1200" dirty="0">
                <a:solidFill>
                  <a:schemeClr val="tx1"/>
                </a:solidFill>
                <a:effectLst/>
                <a:latin typeface="+mn-lt"/>
                <a:ea typeface="+mn-ea"/>
                <a:cs typeface="+mn-cs"/>
              </a:rPr>
              <a:t>萬美元</a:t>
            </a:r>
            <a:r>
              <a:rPr lang="en-US" altLang="zh-TW" sz="1200" kern="1200" dirty="0">
                <a:solidFill>
                  <a:schemeClr val="tx1"/>
                </a:solidFill>
                <a:effectLst/>
                <a:latin typeface="+mn-lt"/>
                <a:ea typeface="+mn-ea"/>
                <a:cs typeface="+mn-cs"/>
              </a:rPr>
              <a:t>= 40</a:t>
            </a:r>
            <a:r>
              <a:rPr lang="zh-TW" altLang="zh-TW" sz="1200" kern="1200" dirty="0">
                <a:solidFill>
                  <a:schemeClr val="tx1"/>
                </a:solidFill>
                <a:effectLst/>
                <a:latin typeface="+mn-lt"/>
                <a:ea typeface="+mn-ea"/>
                <a:cs typeface="+mn-cs"/>
              </a:rPr>
              <a:t>萬美元的折舊稅盾。 在第</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年，該公司將以殘值</a:t>
            </a:r>
            <a:r>
              <a:rPr lang="en-US" altLang="zh-TW" sz="1200" kern="1200" dirty="0">
                <a:solidFill>
                  <a:schemeClr val="tx1"/>
                </a:solidFill>
                <a:effectLst/>
                <a:latin typeface="+mn-lt"/>
                <a:ea typeface="+mn-ea"/>
                <a:cs typeface="+mn-cs"/>
              </a:rPr>
              <a:t>80</a:t>
            </a:r>
            <a:r>
              <a:rPr lang="zh-TW" altLang="zh-TW" sz="1200" kern="1200" dirty="0">
                <a:solidFill>
                  <a:schemeClr val="tx1"/>
                </a:solidFill>
                <a:effectLst/>
                <a:latin typeface="+mn-lt"/>
                <a:ea typeface="+mn-ea"/>
                <a:cs typeface="+mn-cs"/>
              </a:rPr>
              <a:t>萬美元出售該設備。 由於設備將在那時全部折舊，因此全部金額都應作為資本收益徵稅，因此，出售產生的稅後現金流量為</a:t>
            </a:r>
            <a:r>
              <a:rPr lang="en-US" altLang="zh-TW" sz="1200" kern="1200" dirty="0">
                <a:solidFill>
                  <a:schemeClr val="tx1"/>
                </a:solidFill>
                <a:effectLst/>
                <a:latin typeface="+mn-lt"/>
                <a:ea typeface="+mn-ea"/>
                <a:cs typeface="+mn-cs"/>
              </a:rPr>
              <a:t>800,000</a:t>
            </a:r>
            <a:r>
              <a:rPr lang="zh-TW" altLang="zh-TW" sz="1200" kern="1200" dirty="0">
                <a:solidFill>
                  <a:schemeClr val="tx1"/>
                </a:solidFill>
                <a:effectLst/>
                <a:latin typeface="+mn-lt"/>
                <a:ea typeface="+mn-ea"/>
                <a:cs typeface="+mn-cs"/>
              </a:rPr>
              <a:t>美元</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1-40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480,000</a:t>
            </a:r>
            <a:r>
              <a:rPr lang="zh-TW" altLang="zh-TW" sz="1200" kern="1200" dirty="0">
                <a:solidFill>
                  <a:schemeClr val="tx1"/>
                </a:solidFill>
                <a:effectLst/>
                <a:latin typeface="+mn-lt"/>
                <a:ea typeface="+mn-ea"/>
                <a:cs typeface="+mn-cs"/>
              </a:rPr>
              <a:t>美元。 下面的電子表格在表</a:t>
            </a:r>
            <a:r>
              <a:rPr lang="en-US" altLang="zh-TW" sz="1200" kern="1200" dirty="0">
                <a:solidFill>
                  <a:schemeClr val="tx1"/>
                </a:solidFill>
                <a:effectLst/>
                <a:latin typeface="+mn-lt"/>
                <a:ea typeface="+mn-ea"/>
                <a:cs typeface="+mn-cs"/>
              </a:rPr>
              <a:t>8.3</a:t>
            </a:r>
            <a:r>
              <a:rPr lang="zh-TW" altLang="zh-TW" sz="1200" kern="1200" dirty="0">
                <a:solidFill>
                  <a:schemeClr val="tx1"/>
                </a:solidFill>
                <a:effectLst/>
                <a:latin typeface="+mn-lt"/>
                <a:ea typeface="+mn-ea"/>
                <a:cs typeface="+mn-cs"/>
              </a:rPr>
              <a:t>中顯示了對電子表格中自由現金流量的這些調整，並在這種情況下重新計算了</a:t>
            </a:r>
            <a:r>
              <a:rPr lang="en-US" altLang="zh-TW" sz="1200" kern="1200" dirty="0" err="1">
                <a:solidFill>
                  <a:schemeClr val="tx1"/>
                </a:solidFill>
                <a:effectLst/>
                <a:latin typeface="+mn-lt"/>
                <a:ea typeface="+mn-ea"/>
                <a:cs typeface="+mn-cs"/>
              </a:rPr>
              <a:t>HomeNet</a:t>
            </a:r>
            <a:r>
              <a:rPr lang="zh-TW" altLang="zh-TW" sz="1200" kern="1200" dirty="0">
                <a:solidFill>
                  <a:schemeClr val="tx1"/>
                </a:solidFill>
                <a:effectLst/>
                <a:latin typeface="+mn-lt"/>
                <a:ea typeface="+mn-ea"/>
                <a:cs typeface="+mn-cs"/>
              </a:rPr>
              <a:t>的自由現金流量和</a:t>
            </a:r>
            <a:r>
              <a:rPr lang="en-US" altLang="zh-TW" sz="1200" kern="1200" dirty="0">
                <a:solidFill>
                  <a:schemeClr val="tx1"/>
                </a:solidFill>
                <a:effectLst/>
                <a:latin typeface="+mn-lt"/>
                <a:ea typeface="+mn-ea"/>
                <a:cs typeface="+mn-cs"/>
              </a:rPr>
              <a:t>NPV</a:t>
            </a:r>
            <a:r>
              <a:rPr lang="zh-TW" altLang="zh-TW" sz="1200" kern="1200" dirty="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50</a:t>
            </a:fld>
            <a:endParaRPr lang="zh-TW" altLang="en-US"/>
          </a:p>
        </p:txBody>
      </p:sp>
    </p:spTree>
    <p:extLst>
      <p:ext uri="{BB962C8B-B14F-4D97-AF65-F5344CB8AC3E}">
        <p14:creationId xmlns:p14="http://schemas.microsoft.com/office/powerpoint/2010/main" val="1306740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有時，公司會明確預測在比項目或投資的整個範圍更短的範圍內的自由現金流。 對於無限期的投資（例如公司的擴張），這確實是正確的。 在這種情況下，我們通過在預測範圍結束時添加一個額外的一次性現金流（稱為項目的最終價值或延續價值）來估計超出預測範圍的剩餘自由現金流的價值。 該金額代表該項目在所有未來日期的自由現金流的市場價值（截至最後一個預測期）。 根據設置，我們使用不同的方法來估算投資的持續價值。 例如，在分析具有長壽命的投資時，通常會在短期內顯式計算自由現金流，然後假定現金流以一定的恆定速度增長超出預測範圍。</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51</a:t>
            </a:fld>
            <a:endParaRPr lang="zh-TW" altLang="en-US"/>
          </a:p>
        </p:txBody>
      </p:sp>
    </p:spTree>
    <p:extLst>
      <p:ext uri="{BB962C8B-B14F-4D97-AF65-F5344CB8AC3E}">
        <p14:creationId xmlns:p14="http://schemas.microsoft.com/office/powerpoint/2010/main" val="2687163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dirty="0"/>
              <a:t>收入和成本估算</a:t>
            </a:r>
            <a:endParaRPr kumimoji="1" lang="en-US" altLang="zh-TW" dirty="0"/>
          </a:p>
          <a:p>
            <a:endParaRPr kumimoji="1" lang="en-US" altLang="zh-TW" dirty="0"/>
          </a:p>
          <a:p>
            <a:r>
              <a:rPr kumimoji="1" lang="zh-CN" altLang="en-US" dirty="0"/>
              <a:t>那接下來我們來看成本估算的部分</a:t>
            </a:r>
            <a:endParaRPr kumimoji="1" lang="en-US" altLang="zh-TW" dirty="0"/>
          </a:p>
          <a:p>
            <a:r>
              <a:rPr kumimoji="1" lang="en-US" altLang="zh-TW" dirty="0" err="1"/>
              <a:t>HomeNet</a:t>
            </a:r>
            <a:r>
              <a:rPr kumimoji="1" lang="zh-CN" altLang="en-US" dirty="0"/>
              <a:t>產品在前期階段有兩個成本</a:t>
            </a:r>
            <a:endParaRPr kumimoji="1" lang="en-US" altLang="zh-CN" dirty="0"/>
          </a:p>
          <a:p>
            <a:pPr marL="171450" indent="-171450">
              <a:buFont typeface="Arial" panose="020B0604020202020204" pitchFamily="34" charset="0"/>
              <a:buChar char="•"/>
            </a:pPr>
            <a:r>
              <a:rPr kumimoji="1" lang="zh-CN" altLang="en-US" dirty="0"/>
              <a:t>研發產品費用是</a:t>
            </a:r>
            <a:r>
              <a:rPr kumimoji="1" lang="en-US" altLang="zh-CN" dirty="0"/>
              <a:t>1500</a:t>
            </a:r>
            <a:r>
              <a:rPr kumimoji="1" lang="zh-CN" altLang="en-US" dirty="0"/>
              <a:t>萬美元</a:t>
            </a:r>
            <a:endParaRPr kumimoji="1" lang="en-US" altLang="zh-CN" dirty="0"/>
          </a:p>
          <a:p>
            <a:pPr marL="171450" indent="-171450">
              <a:buFont typeface="Arial" panose="020B0604020202020204" pitchFamily="34" charset="0"/>
              <a:buChar char="•"/>
            </a:pPr>
            <a:r>
              <a:rPr kumimoji="1" lang="zh-CN" altLang="en-US" dirty="0"/>
              <a:t>新設備費用是</a:t>
            </a:r>
            <a:r>
              <a:rPr kumimoji="1" lang="en-US" altLang="zh-CN" dirty="0"/>
              <a:t>750</a:t>
            </a:r>
            <a:r>
              <a:rPr kumimoji="1" lang="zh-CN" altLang="en-US" dirty="0"/>
              <a:t>萬美元</a:t>
            </a:r>
            <a:endParaRPr kumimoji="1" lang="en-US" altLang="zh-CN" dirty="0"/>
          </a:p>
          <a:p>
            <a:pPr marL="0" indent="0">
              <a:buFont typeface="Arial" panose="020B0604020202020204" pitchFamily="34" charset="0"/>
              <a:buNone/>
            </a:pPr>
            <a:endParaRPr kumimoji="1" lang="en-US" altLang="zh-CN" dirty="0"/>
          </a:p>
          <a:p>
            <a:pPr marL="0" indent="0">
              <a:buFont typeface="Arial" panose="020B0604020202020204" pitchFamily="34" charset="0"/>
              <a:buNone/>
            </a:pPr>
            <a:r>
              <a:rPr kumimoji="1" lang="zh-CN" altLang="en-US" dirty="0"/>
              <a:t>特別提及</a:t>
            </a:r>
            <a:endParaRPr kumimoji="1" lang="en-US" altLang="zh-CN" dirty="0"/>
          </a:p>
          <a:p>
            <a:pPr marL="171450" indent="-171450">
              <a:buFont typeface="Arial" panose="020B0604020202020204" pitchFamily="34" charset="0"/>
              <a:buChar char="•"/>
            </a:pPr>
            <a:r>
              <a:rPr kumimoji="1" lang="zh-CN" altLang="en-US" dirty="0"/>
              <a:t>預計有</a:t>
            </a:r>
            <a:r>
              <a:rPr kumimoji="1" lang="en-US" altLang="zh-CN" dirty="0"/>
              <a:t>5</a:t>
            </a:r>
            <a:r>
              <a:rPr kumimoji="1" lang="zh-CN" altLang="en-US" dirty="0"/>
              <a:t>年的預期使用壽命</a:t>
            </a:r>
            <a:endParaRPr kumimoji="1" lang="en-US" altLang="zh-CN" dirty="0"/>
          </a:p>
          <a:p>
            <a:pPr marL="171450" indent="-171450">
              <a:buFont typeface="Arial" panose="020B0604020202020204" pitchFamily="34" charset="0"/>
              <a:buChar char="•"/>
            </a:pPr>
            <a:r>
              <a:rPr kumimoji="1" lang="zh-CN" altLang="en-US" dirty="0"/>
              <a:t>而</a:t>
            </a:r>
            <a:r>
              <a:rPr kumimoji="1" lang="en-US" altLang="zh-CN" dirty="0" err="1"/>
              <a:t>HomeNet</a:t>
            </a:r>
            <a:r>
              <a:rPr kumimoji="1" lang="zh-CN" altLang="en-US" dirty="0"/>
              <a:t>產品的實驗室據點會使用該公司原本就有的倉庫空間，這個部分我們在後面再談“機會成本”的時候會講到</a:t>
            </a:r>
            <a:endParaRPr kumimoji="1" lang="en-US" altLang="zh-CN" dirty="0"/>
          </a:p>
          <a:p>
            <a:pPr marL="0" indent="0">
              <a:buFont typeface="Arial" panose="020B0604020202020204" pitchFamily="34" charset="0"/>
              <a:buNone/>
            </a:pPr>
            <a:endParaRPr kumimoji="1" lang="en-US" altLang="zh-CN" dirty="0"/>
          </a:p>
          <a:p>
            <a:pPr marL="0" indent="0">
              <a:buFont typeface="Arial" panose="020B0604020202020204" pitchFamily="34" charset="0"/>
              <a:buNone/>
            </a:pPr>
            <a:r>
              <a:rPr kumimoji="1" lang="zh-CN" altLang="en-US" dirty="0"/>
              <a:t>接下來其他成本還有</a:t>
            </a:r>
            <a:endParaRPr kumimoji="1" lang="en-US" altLang="zh-TW" dirty="0"/>
          </a:p>
          <a:p>
            <a:pPr marL="171450" indent="-171450">
              <a:buFont typeface="Arial" panose="020B0604020202020204" pitchFamily="34" charset="0"/>
              <a:buChar char="•"/>
            </a:pPr>
            <a:r>
              <a:rPr kumimoji="1" lang="zh-TW" altLang="en-US" dirty="0"/>
              <a:t>產品上線後預計每年會花費</a:t>
            </a:r>
            <a:r>
              <a:rPr kumimoji="1" lang="en-US" altLang="zh-TW" dirty="0"/>
              <a:t>280</a:t>
            </a:r>
            <a:r>
              <a:rPr kumimoji="1" lang="zh-CN" altLang="en-US" dirty="0"/>
              <a:t>萬美元在營銷跟支援服務上</a:t>
            </a:r>
            <a:endParaRPr kumimoji="1" lang="en-US" altLang="zh-CN" dirty="0"/>
          </a:p>
          <a:p>
            <a:pPr marL="171450" indent="-171450">
              <a:buFont typeface="Arial" panose="020B0604020202020204" pitchFamily="34" charset="0"/>
              <a:buChar char="•"/>
            </a:pPr>
            <a:r>
              <a:rPr kumimoji="1" lang="zh-TW" altLang="en-US" dirty="0"/>
              <a:t>每單位</a:t>
            </a:r>
            <a:r>
              <a:rPr kumimoji="1" lang="en-US" altLang="zh-TW" dirty="0" err="1"/>
              <a:t>HomeNet</a:t>
            </a:r>
            <a:r>
              <a:rPr kumimoji="1" lang="zh-CN" altLang="en-US" dirty="0"/>
              <a:t>產品成本是</a:t>
            </a:r>
            <a:r>
              <a:rPr kumimoji="1" lang="en-US" altLang="zh-CN" dirty="0"/>
              <a:t>110</a:t>
            </a:r>
            <a:r>
              <a:rPr kumimoji="1" lang="zh-CN" altLang="en-US" dirty="0"/>
              <a:t>美元</a:t>
            </a:r>
            <a:endParaRPr kumimoji="1" lang="zh-TW" altLang="en-US"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5</a:t>
            </a:fld>
            <a:endParaRPr kumimoji="1" lang="zh-TW" altLang="en-US"/>
          </a:p>
        </p:txBody>
      </p:sp>
    </p:spTree>
    <p:extLst>
      <p:ext uri="{BB962C8B-B14F-4D97-AF65-F5344CB8AC3E}">
        <p14:creationId xmlns:p14="http://schemas.microsoft.com/office/powerpoint/2010/main" val="26961221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Base Hardware</a:t>
            </a:r>
            <a:r>
              <a:rPr lang="zh-TW" altLang="zh-TW" sz="1200" kern="1200" dirty="0">
                <a:solidFill>
                  <a:schemeClr val="tx1"/>
                </a:solidFill>
                <a:effectLst/>
                <a:latin typeface="+mn-lt"/>
                <a:ea typeface="+mn-ea"/>
                <a:cs typeface="+mn-cs"/>
              </a:rPr>
              <a:t>正在考慮開設一組新的零售商店。 新商店的自由現金流量預測如下（以百萬美元為單位）：</a:t>
            </a:r>
          </a:p>
          <a:p>
            <a:r>
              <a:rPr lang="zh-TW" altLang="zh-TW" sz="1200" kern="1200" dirty="0">
                <a:solidFill>
                  <a:schemeClr val="tx1"/>
                </a:solidFill>
                <a:effectLst/>
                <a:latin typeface="+mn-lt"/>
                <a:ea typeface="+mn-ea"/>
                <a:cs typeface="+mn-cs"/>
              </a:rPr>
              <a:t>在第</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年之後，</a:t>
            </a:r>
            <a:r>
              <a:rPr lang="en-US" altLang="zh-TW" sz="1200" kern="1200" dirty="0">
                <a:solidFill>
                  <a:schemeClr val="tx1"/>
                </a:solidFill>
                <a:effectLst/>
                <a:latin typeface="+mn-lt"/>
                <a:ea typeface="+mn-ea"/>
                <a:cs typeface="+mn-cs"/>
              </a:rPr>
              <a:t>Base Hardware</a:t>
            </a:r>
            <a:r>
              <a:rPr lang="zh-TW" altLang="zh-TW" sz="1200" kern="1200" dirty="0">
                <a:solidFill>
                  <a:schemeClr val="tx1"/>
                </a:solidFill>
                <a:effectLst/>
                <a:latin typeface="+mn-lt"/>
                <a:ea typeface="+mn-ea"/>
                <a:cs typeface="+mn-cs"/>
              </a:rPr>
              <a:t>希望商店的自由現金流以每年</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％的速度增長。 如果此投資的適當資本成本為</a:t>
            </a:r>
            <a:r>
              <a:rPr lang="en-US" altLang="zh-TW" sz="1200" kern="1200" dirty="0">
                <a:solidFill>
                  <a:schemeClr val="tx1"/>
                </a:solidFill>
                <a:effectLst/>
                <a:latin typeface="+mn-lt"/>
                <a:ea typeface="+mn-ea"/>
                <a:cs typeface="+mn-cs"/>
              </a:rPr>
              <a:t>10</a:t>
            </a:r>
            <a:r>
              <a:rPr lang="zh-TW" altLang="zh-TW" sz="1200" kern="1200" dirty="0">
                <a:solidFill>
                  <a:schemeClr val="tx1"/>
                </a:solidFill>
                <a:effectLst/>
                <a:latin typeface="+mn-lt"/>
                <a:ea typeface="+mn-ea"/>
                <a:cs typeface="+mn-cs"/>
              </a:rPr>
              <a:t>％，則第</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年的延續價值是什麼，在第</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年及以後獲得的未來自由現金流的價值？ 新店的淨現值是多少？</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52</a:t>
            </a:fld>
            <a:endParaRPr lang="zh-TW" altLang="en-US"/>
          </a:p>
        </p:txBody>
      </p:sp>
    </p:spTree>
    <p:extLst>
      <p:ext uri="{BB962C8B-B14F-4D97-AF65-F5344CB8AC3E}">
        <p14:creationId xmlns:p14="http://schemas.microsoft.com/office/powerpoint/2010/main" val="3963178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由於預計第</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年以後的未來自由現金流量將以每年</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％的速度增長，因此可以將第</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年及以後的第</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年的自由現金流量在第</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年的延續價值計算為恆定的永續年金：</a:t>
            </a:r>
          </a:p>
          <a:p>
            <a:r>
              <a:rPr lang="en-US" altLang="zh-TW" dirty="0"/>
              <a:t>NPV</a:t>
            </a:r>
            <a:r>
              <a:rPr lang="zh-TW" altLang="en-US" dirty="0"/>
              <a:t>公式</a:t>
            </a:r>
            <a:r>
              <a:rPr lang="en-US" altLang="zh-TW" dirty="0"/>
              <a:t>=FCF/(1+</a:t>
            </a:r>
            <a:r>
              <a:rPr lang="zh-TW" altLang="en-US" dirty="0"/>
              <a:t>報酬率</a:t>
            </a:r>
            <a:r>
              <a:rPr lang="en-US" altLang="zh-TW" dirty="0"/>
              <a:t>)</a:t>
            </a:r>
            <a:r>
              <a:rPr lang="zh-TW" altLang="en-US" dirty="0"/>
              <a:t>  預期報酬率公式</a:t>
            </a:r>
            <a:r>
              <a:rPr lang="en-US" altLang="zh-TW" dirty="0"/>
              <a:t>=FCF</a:t>
            </a:r>
            <a:r>
              <a:rPr lang="zh-TW" altLang="en-US" dirty="0"/>
              <a:t>*</a:t>
            </a:r>
            <a:r>
              <a:rPr lang="en-US" altLang="zh-TW" dirty="0"/>
              <a:t>(</a:t>
            </a:r>
            <a:r>
              <a:rPr lang="zh-TW" altLang="en-US" dirty="0"/>
              <a:t>要求</a:t>
            </a:r>
            <a:r>
              <a:rPr lang="en-US" altLang="zh-TW" dirty="0"/>
              <a:t>+</a:t>
            </a:r>
            <a:r>
              <a:rPr lang="zh-TW" altLang="en-US" dirty="0"/>
              <a:t>成長率</a:t>
            </a:r>
            <a:r>
              <a:rPr lang="en-US" altLang="zh-TW" dirty="0"/>
              <a:t>)/(</a:t>
            </a:r>
            <a:r>
              <a:rPr lang="zh-TW" altLang="en-US" dirty="0"/>
              <a:t>要求</a:t>
            </a:r>
            <a:r>
              <a:rPr lang="en-US" altLang="zh-TW" dirty="0"/>
              <a:t>-</a:t>
            </a:r>
            <a:r>
              <a:rPr lang="zh-TW" altLang="en-US" dirty="0"/>
              <a:t>成長率</a:t>
            </a:r>
            <a:r>
              <a:rPr lang="en-US" altLang="zh-TW" dirty="0"/>
              <a:t>)</a:t>
            </a:r>
          </a:p>
          <a:p>
            <a:r>
              <a:rPr lang="zh-TW" altLang="zh-TW" sz="1200" kern="1200" dirty="0">
                <a:solidFill>
                  <a:schemeClr val="tx1"/>
                </a:solidFill>
                <a:effectLst/>
                <a:latin typeface="+mn-lt"/>
                <a:ea typeface="+mn-ea"/>
                <a:cs typeface="+mn-cs"/>
              </a:rPr>
              <a:t>請注意，在持續增長的假設下，我們可以將延續價值計算為項目最終自由現金流量的倍數。 我們可以按以下方式重述投資的自由現金流（以千美元計）：</a:t>
            </a: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53</a:t>
            </a:fld>
            <a:endParaRPr lang="zh-TW" altLang="en-US"/>
          </a:p>
        </p:txBody>
      </p:sp>
    </p:spTree>
    <p:extLst>
      <p:ext uri="{BB962C8B-B14F-4D97-AF65-F5344CB8AC3E}">
        <p14:creationId xmlns:p14="http://schemas.microsoft.com/office/powerpoint/2010/main" val="6283758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企業通常通過根據其稅前收入的總體水平確定其所屬的稅級來確定其邊際稅率。稅法的另外兩個功能，稱為稅收虧損結轉和結轉，使公司可以在當年承擔虧損，並用附近年度的收益抵銷虧損。自</a:t>
            </a:r>
            <a:r>
              <a:rPr lang="en-US" altLang="zh-TW" sz="1200" kern="1200" dirty="0">
                <a:solidFill>
                  <a:schemeClr val="tx1"/>
                </a:solidFill>
                <a:effectLst/>
                <a:latin typeface="+mn-lt"/>
                <a:ea typeface="+mn-ea"/>
                <a:cs typeface="+mn-cs"/>
              </a:rPr>
              <a:t>1997</a:t>
            </a:r>
            <a:r>
              <a:rPr lang="zh-TW" altLang="zh-TW" sz="1200" kern="1200" dirty="0">
                <a:solidFill>
                  <a:schemeClr val="tx1"/>
                </a:solidFill>
                <a:effectLst/>
                <a:latin typeface="+mn-lt"/>
                <a:ea typeface="+mn-ea"/>
                <a:cs typeface="+mn-cs"/>
              </a:rPr>
              <a:t>年以來，公司可以“虧損”兩年，“虧損”二十年。該稅法意味著該公司可以用過去兩年的收入抵消一年內的損失，或者保存下一個</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年要抵消收入的損失。當一家公司可以結轉虧損時，它會在當年獲得退款的退款。否則，公司必須結轉虧損，並用其來抵消未來的應稅收入。當一家公司的稅前虧損結轉額遠遠超過其當前稅前收入時，那麼，當日所賺取的額外收入將在用盡其結轉額之後才增加其應繳稅款。此延遲會減少應納稅額的現值。</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54</a:t>
            </a:fld>
            <a:endParaRPr lang="zh-TW" altLang="en-US"/>
          </a:p>
        </p:txBody>
      </p:sp>
    </p:spTree>
    <p:extLst>
      <p:ext uri="{BB962C8B-B14F-4D97-AF65-F5344CB8AC3E}">
        <p14:creationId xmlns:p14="http://schemas.microsoft.com/office/powerpoint/2010/main" val="14990336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err="1">
                <a:solidFill>
                  <a:schemeClr val="tx1"/>
                </a:solidFill>
                <a:effectLst/>
                <a:latin typeface="+mn-lt"/>
                <a:ea typeface="+mn-ea"/>
                <a:cs typeface="+mn-cs"/>
              </a:rPr>
              <a:t>Verian</a:t>
            </a:r>
            <a:r>
              <a:rPr lang="en-US" altLang="zh-TW" sz="1200" kern="1200" dirty="0">
                <a:solidFill>
                  <a:schemeClr val="tx1"/>
                </a:solidFill>
                <a:effectLst/>
                <a:latin typeface="+mn-lt"/>
                <a:ea typeface="+mn-ea"/>
                <a:cs typeface="+mn-cs"/>
              </a:rPr>
              <a:t> Industries</a:t>
            </a:r>
            <a:r>
              <a:rPr lang="zh-TW" altLang="zh-TW" sz="1200" kern="1200" dirty="0">
                <a:solidFill>
                  <a:schemeClr val="tx1"/>
                </a:solidFill>
                <a:effectLst/>
                <a:latin typeface="+mn-lt"/>
                <a:ea typeface="+mn-ea"/>
                <a:cs typeface="+mn-cs"/>
              </a:rPr>
              <a:t>在過去六年中有</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億美元的未結稅收損失結轉。 如果</a:t>
            </a:r>
            <a:r>
              <a:rPr lang="en-US" altLang="zh-TW" sz="1200" kern="1200" dirty="0" err="1">
                <a:solidFill>
                  <a:schemeClr val="tx1"/>
                </a:solidFill>
                <a:effectLst/>
                <a:latin typeface="+mn-lt"/>
                <a:ea typeface="+mn-ea"/>
                <a:cs typeface="+mn-cs"/>
              </a:rPr>
              <a:t>Verian</a:t>
            </a:r>
            <a:r>
              <a:rPr lang="zh-TW" altLang="zh-TW" sz="1200" kern="1200" dirty="0">
                <a:solidFill>
                  <a:schemeClr val="tx1"/>
                </a:solidFill>
                <a:effectLst/>
                <a:latin typeface="+mn-lt"/>
                <a:ea typeface="+mn-ea"/>
                <a:cs typeface="+mn-cs"/>
              </a:rPr>
              <a:t>從現在開始每年賺取</a:t>
            </a:r>
            <a:r>
              <a:rPr lang="en-US" altLang="zh-TW" sz="1200" kern="1200" dirty="0">
                <a:solidFill>
                  <a:schemeClr val="tx1"/>
                </a:solidFill>
                <a:effectLst/>
                <a:latin typeface="+mn-lt"/>
                <a:ea typeface="+mn-ea"/>
                <a:cs typeface="+mn-cs"/>
              </a:rPr>
              <a:t>3000</a:t>
            </a:r>
            <a:r>
              <a:rPr lang="zh-TW" altLang="zh-TW" sz="1200" kern="1200" dirty="0">
                <a:solidFill>
                  <a:schemeClr val="tx1"/>
                </a:solidFill>
                <a:effectLst/>
                <a:latin typeface="+mn-lt"/>
                <a:ea typeface="+mn-ea"/>
                <a:cs typeface="+mn-cs"/>
              </a:rPr>
              <a:t>萬美元的稅前收入，它將在什麼時候首次納稅？ 如果</a:t>
            </a:r>
            <a:r>
              <a:rPr lang="en-US" altLang="zh-TW" sz="1200" kern="1200" dirty="0" err="1">
                <a:solidFill>
                  <a:schemeClr val="tx1"/>
                </a:solidFill>
                <a:effectLst/>
                <a:latin typeface="+mn-lt"/>
                <a:ea typeface="+mn-ea"/>
                <a:cs typeface="+mn-cs"/>
              </a:rPr>
              <a:t>Verian</a:t>
            </a:r>
            <a:r>
              <a:rPr lang="zh-TW" altLang="zh-TW" sz="1200" kern="1200" dirty="0">
                <a:solidFill>
                  <a:schemeClr val="tx1"/>
                </a:solidFill>
                <a:effectLst/>
                <a:latin typeface="+mn-lt"/>
                <a:ea typeface="+mn-ea"/>
                <a:cs typeface="+mn-cs"/>
              </a:rPr>
              <a:t>明年能多賺</a:t>
            </a:r>
            <a:r>
              <a:rPr lang="en-US" altLang="zh-TW" sz="1200" kern="1200" dirty="0">
                <a:solidFill>
                  <a:schemeClr val="tx1"/>
                </a:solidFill>
                <a:effectLst/>
                <a:latin typeface="+mn-lt"/>
                <a:ea typeface="+mn-ea"/>
                <a:cs typeface="+mn-cs"/>
              </a:rPr>
              <a:t>500</a:t>
            </a:r>
            <a:r>
              <a:rPr lang="zh-TW" altLang="zh-TW" sz="1200" kern="1200" dirty="0">
                <a:solidFill>
                  <a:schemeClr val="tx1"/>
                </a:solidFill>
                <a:effectLst/>
                <a:latin typeface="+mn-lt"/>
                <a:ea typeface="+mn-ea"/>
                <a:cs typeface="+mn-cs"/>
              </a:rPr>
              <a:t>萬美元，那麼它的稅收將在哪一年增加？</a:t>
            </a:r>
          </a:p>
          <a:p>
            <a:r>
              <a:rPr lang="zh-TW" altLang="en-US" dirty="0"/>
              <a:t>稅收損失結轉</a:t>
            </a:r>
            <a:endParaRPr lang="en-US" altLang="zh-TW" dirty="0"/>
          </a:p>
          <a:p>
            <a:r>
              <a:rPr lang="zh-TW" altLang="en-US" sz="1200" b="0" i="0" kern="1200" dirty="0">
                <a:solidFill>
                  <a:schemeClr val="tx1"/>
                </a:solidFill>
                <a:effectLst/>
                <a:latin typeface="+mn-lt"/>
                <a:ea typeface="+mn-ea"/>
                <a:cs typeface="+mn-cs"/>
              </a:rPr>
              <a:t>准許企業或個人可以以本年度的虧損抵銷前一年或前幾年、後一年或後幾年的利潤，從而減少應納稅額</a:t>
            </a:r>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55</a:t>
            </a:fld>
            <a:endParaRPr lang="zh-TW" altLang="en-US"/>
          </a:p>
        </p:txBody>
      </p:sp>
    </p:spTree>
    <p:extLst>
      <p:ext uri="{BB962C8B-B14F-4D97-AF65-F5344CB8AC3E}">
        <p14:creationId xmlns:p14="http://schemas.microsoft.com/office/powerpoint/2010/main" val="7843396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b="1" kern="1200" dirty="0">
                <a:solidFill>
                  <a:schemeClr val="tx1"/>
                </a:solidFill>
                <a:effectLst/>
                <a:latin typeface="+mn-lt"/>
                <a:ea typeface="+mn-ea"/>
                <a:cs typeface="+mn-cs"/>
              </a:rPr>
              <a:t>憑藉每年</a:t>
            </a:r>
            <a:r>
              <a:rPr lang="en-US" altLang="zh-TW" sz="1200" b="1" kern="1200" dirty="0">
                <a:solidFill>
                  <a:schemeClr val="tx1"/>
                </a:solidFill>
                <a:effectLst/>
                <a:latin typeface="+mn-lt"/>
                <a:ea typeface="+mn-ea"/>
                <a:cs typeface="+mn-cs"/>
              </a:rPr>
              <a:t>3000</a:t>
            </a:r>
            <a:r>
              <a:rPr lang="zh-TW" altLang="zh-TW" sz="1200" b="1" kern="1200" dirty="0">
                <a:solidFill>
                  <a:schemeClr val="tx1"/>
                </a:solidFill>
                <a:effectLst/>
                <a:latin typeface="+mn-lt"/>
                <a:ea typeface="+mn-ea"/>
                <a:cs typeface="+mn-cs"/>
              </a:rPr>
              <a:t>萬美元的稅前收入，</a:t>
            </a:r>
            <a:r>
              <a:rPr lang="en-US" altLang="zh-TW" sz="1200" b="1" kern="1200" dirty="0" err="1">
                <a:solidFill>
                  <a:schemeClr val="tx1"/>
                </a:solidFill>
                <a:effectLst/>
                <a:latin typeface="+mn-lt"/>
                <a:ea typeface="+mn-ea"/>
                <a:cs typeface="+mn-cs"/>
              </a:rPr>
              <a:t>Verian</a:t>
            </a:r>
            <a:r>
              <a:rPr lang="zh-TW" altLang="zh-TW" sz="1200" b="1" kern="1200" dirty="0">
                <a:solidFill>
                  <a:schemeClr val="tx1"/>
                </a:solidFill>
                <a:effectLst/>
                <a:latin typeface="+mn-lt"/>
                <a:ea typeface="+mn-ea"/>
                <a:cs typeface="+mn-cs"/>
              </a:rPr>
              <a:t>將能夠使用其稅前虧損結轉以避免在第四年之前納稅（以百萬美元計）：</a:t>
            </a:r>
            <a:endParaRPr lang="zh-TW" altLang="zh-TW" sz="1200" kern="1200" dirty="0">
              <a:solidFill>
                <a:schemeClr val="tx1"/>
              </a:solidFill>
              <a:effectLst/>
              <a:latin typeface="+mn-lt"/>
              <a:ea typeface="+mn-ea"/>
              <a:cs typeface="+mn-cs"/>
            </a:endParaRPr>
          </a:p>
          <a:p>
            <a:r>
              <a:rPr lang="zh-TW" altLang="zh-TW" sz="1200" b="1" kern="1200" dirty="0">
                <a:solidFill>
                  <a:schemeClr val="tx1"/>
                </a:solidFill>
                <a:effectLst/>
                <a:latin typeface="+mn-lt"/>
                <a:ea typeface="+mn-ea"/>
                <a:cs typeface="+mn-cs"/>
              </a:rPr>
              <a:t>如果</a:t>
            </a:r>
            <a:r>
              <a:rPr lang="en-US" altLang="zh-TW" sz="1200" b="1" kern="1200" dirty="0" err="1">
                <a:solidFill>
                  <a:schemeClr val="tx1"/>
                </a:solidFill>
                <a:effectLst/>
                <a:latin typeface="+mn-lt"/>
                <a:ea typeface="+mn-ea"/>
                <a:cs typeface="+mn-cs"/>
              </a:rPr>
              <a:t>Verian</a:t>
            </a:r>
            <a:r>
              <a:rPr lang="zh-TW" altLang="zh-TW" sz="1200" b="1" kern="1200" dirty="0">
                <a:solidFill>
                  <a:schemeClr val="tx1"/>
                </a:solidFill>
                <a:effectLst/>
                <a:latin typeface="+mn-lt"/>
                <a:ea typeface="+mn-ea"/>
                <a:cs typeface="+mn-cs"/>
              </a:rPr>
              <a:t>在第一年額外賺取</a:t>
            </a:r>
            <a:r>
              <a:rPr lang="en-US" altLang="zh-TW" sz="1200" b="1" kern="1200" dirty="0">
                <a:solidFill>
                  <a:schemeClr val="tx1"/>
                </a:solidFill>
                <a:effectLst/>
                <a:latin typeface="+mn-lt"/>
                <a:ea typeface="+mn-ea"/>
                <a:cs typeface="+mn-cs"/>
              </a:rPr>
              <a:t>500</a:t>
            </a:r>
            <a:r>
              <a:rPr lang="zh-TW" altLang="zh-TW" sz="1200" b="1" kern="1200" dirty="0">
                <a:solidFill>
                  <a:schemeClr val="tx1"/>
                </a:solidFill>
                <a:effectLst/>
                <a:latin typeface="+mn-lt"/>
                <a:ea typeface="+mn-ea"/>
                <a:cs typeface="+mn-cs"/>
              </a:rPr>
              <a:t>萬美元，那麼它將在第</a:t>
            </a:r>
            <a:r>
              <a:rPr lang="en-US" altLang="zh-TW" sz="1200" b="1" kern="1200" dirty="0">
                <a:solidFill>
                  <a:schemeClr val="tx1"/>
                </a:solidFill>
                <a:effectLst/>
                <a:latin typeface="+mn-lt"/>
                <a:ea typeface="+mn-ea"/>
                <a:cs typeface="+mn-cs"/>
              </a:rPr>
              <a:t>4</a:t>
            </a:r>
            <a:r>
              <a:rPr lang="zh-TW" altLang="zh-TW" sz="1200" b="1" kern="1200" dirty="0">
                <a:solidFill>
                  <a:schemeClr val="tx1"/>
                </a:solidFill>
                <a:effectLst/>
                <a:latin typeface="+mn-lt"/>
                <a:ea typeface="+mn-ea"/>
                <a:cs typeface="+mn-cs"/>
              </a:rPr>
              <a:t>年額外欠下</a:t>
            </a:r>
            <a:r>
              <a:rPr lang="en-US" altLang="zh-TW" sz="1200" b="1" kern="1200" dirty="0">
                <a:solidFill>
                  <a:schemeClr val="tx1"/>
                </a:solidFill>
                <a:effectLst/>
                <a:latin typeface="+mn-lt"/>
                <a:ea typeface="+mn-ea"/>
                <a:cs typeface="+mn-cs"/>
              </a:rPr>
              <a:t>500</a:t>
            </a:r>
            <a:r>
              <a:rPr lang="zh-TW" altLang="zh-TW" sz="1200" b="1" kern="1200" dirty="0">
                <a:solidFill>
                  <a:schemeClr val="tx1"/>
                </a:solidFill>
                <a:effectLst/>
                <a:latin typeface="+mn-lt"/>
                <a:ea typeface="+mn-ea"/>
                <a:cs typeface="+mn-cs"/>
              </a:rPr>
              <a:t>萬美元的稅款：</a:t>
            </a:r>
            <a:endParaRPr lang="zh-TW" altLang="zh-TW" sz="1200" kern="1200" dirty="0">
              <a:solidFill>
                <a:schemeClr val="tx1"/>
              </a:solidFill>
              <a:effectLst/>
              <a:latin typeface="+mn-lt"/>
              <a:ea typeface="+mn-ea"/>
              <a:cs typeface="+mn-cs"/>
            </a:endParaRPr>
          </a:p>
          <a:p>
            <a:r>
              <a:rPr lang="zh-TW" altLang="zh-TW" sz="1200" b="1" kern="1200" dirty="0">
                <a:solidFill>
                  <a:schemeClr val="tx1"/>
                </a:solidFill>
                <a:effectLst/>
                <a:latin typeface="+mn-lt"/>
                <a:ea typeface="+mn-ea"/>
                <a:cs typeface="+mn-cs"/>
              </a:rPr>
              <a:t>因此，當一個公司有稅收虧損結轉時，當前收益的稅收影響將被延遲，直到結轉完為止。 這種延遲降低了稅收影響的現值，並且企業有時會通過使用較低的邊際稅率來近似稅收損失結轉的影響。</a:t>
            </a:r>
            <a:endParaRPr lang="zh-TW" altLang="zh-TW" sz="1200" kern="1200" dirty="0">
              <a:solidFill>
                <a:schemeClr val="tx1"/>
              </a:solidFill>
              <a:effectLst/>
              <a:latin typeface="+mn-lt"/>
              <a:ea typeface="+mn-ea"/>
              <a:cs typeface="+mn-cs"/>
            </a:endParaRPr>
          </a:p>
          <a:p>
            <a:r>
              <a:rPr lang="en-US" altLang="zh-TW" sz="1200" b="1"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56</a:t>
            </a:fld>
            <a:endParaRPr lang="zh-TW" altLang="en-US"/>
          </a:p>
        </p:txBody>
      </p:sp>
    </p:spTree>
    <p:extLst>
      <p:ext uri="{BB962C8B-B14F-4D97-AF65-F5344CB8AC3E}">
        <p14:creationId xmlns:p14="http://schemas.microsoft.com/office/powerpoint/2010/main" val="31295054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2009</a:t>
            </a:r>
            <a:r>
              <a:rPr lang="zh-TW" altLang="zh-TW" dirty="0"/>
              <a:t>年</a:t>
            </a:r>
            <a:r>
              <a:rPr lang="en-US" altLang="zh-TW" dirty="0"/>
              <a:t>2</a:t>
            </a:r>
            <a:r>
              <a:rPr lang="zh-TW" altLang="zh-TW" dirty="0"/>
              <a:t>月</a:t>
            </a:r>
            <a:r>
              <a:rPr lang="en-US" altLang="zh-TW" dirty="0"/>
              <a:t>17</a:t>
            </a:r>
            <a:r>
              <a:rPr lang="zh-TW" altLang="zh-TW" dirty="0"/>
              <a:t>日，奧巴馬總統簽署了《美國復甦與再投資法案》，成為法律。該法案與早期的</a:t>
            </a:r>
            <a:r>
              <a:rPr lang="en-US" altLang="zh-TW" dirty="0"/>
              <a:t>2008</a:t>
            </a:r>
            <a:r>
              <a:rPr lang="zh-TW" altLang="zh-TW" dirty="0"/>
              <a:t>年《經濟刺激法案》一樣，包括旨在幫助企業和刺激投資的一些稅收變化：紅利折舊。該法案擴展了一項臨時規則（作為</a:t>
            </a:r>
            <a:r>
              <a:rPr lang="en-US" altLang="zh-TW" dirty="0"/>
              <a:t>2008</a:t>
            </a:r>
            <a:r>
              <a:rPr lang="zh-TW" altLang="zh-TW" dirty="0"/>
              <a:t>年經濟刺激法案的一部分首次通過），允許第一年額外折舊</a:t>
            </a:r>
            <a:r>
              <a:rPr lang="en-US" altLang="zh-TW" dirty="0"/>
              <a:t>50</a:t>
            </a:r>
            <a:r>
              <a:rPr lang="zh-TW" altLang="zh-TW" dirty="0"/>
              <a:t>％的資產成本。通過進一步加速折舊免稅額，該措施增加了與新資本支出相關的折舊稅盾的現值，從而提高了此類投資的淨現值。增加了第</a:t>
            </a:r>
            <a:r>
              <a:rPr lang="en-US" altLang="zh-TW" dirty="0"/>
              <a:t>179</a:t>
            </a:r>
            <a:r>
              <a:rPr lang="zh-TW" altLang="zh-TW" dirty="0"/>
              <a:t>條的資本支出。稅法典第</a:t>
            </a:r>
            <a:r>
              <a:rPr lang="en-US" altLang="zh-TW" dirty="0"/>
              <a:t>179</a:t>
            </a:r>
            <a:r>
              <a:rPr lang="zh-TW" altLang="zh-TW" dirty="0"/>
              <a:t>條允許中小型企業立即扣除資本設備的全額購買價格，而不是隨著時間的流逝貶值。國會在</a:t>
            </a:r>
            <a:r>
              <a:rPr lang="en-US" altLang="zh-TW" dirty="0"/>
              <a:t>2008</a:t>
            </a:r>
            <a:r>
              <a:rPr lang="zh-TW" altLang="zh-TW" dirty="0"/>
              <a:t>年將該抵扣額的上限增加了一倍，最高達到</a:t>
            </a:r>
            <a:r>
              <a:rPr lang="en-US" altLang="zh-TW" dirty="0"/>
              <a:t>250,000</a:t>
            </a:r>
            <a:r>
              <a:rPr lang="zh-TW" altLang="zh-TW" dirty="0"/>
              <a:t>美元，該法案將該抵免額的上限延長至</a:t>
            </a:r>
            <a:r>
              <a:rPr lang="en-US" altLang="zh-TW" dirty="0"/>
              <a:t>2009</a:t>
            </a:r>
            <a:r>
              <a:rPr lang="zh-TW" altLang="zh-TW" dirty="0"/>
              <a:t>年。同樣，能夠獲得此類開支的稅收抵免會立即增加其現值，並使投資更具吸引力。小型企業的擴展損失回扣。根據該法案，小企業可以將最多</a:t>
            </a:r>
            <a:r>
              <a:rPr lang="en-US" altLang="zh-TW" dirty="0"/>
              <a:t>2008</a:t>
            </a:r>
            <a:r>
              <a:rPr lang="zh-TW" altLang="zh-TW" dirty="0"/>
              <a:t>年的損失結轉至五年而不是兩年。儘管這一擴展並沒有直接影響新投資的淨現值，但這意味著陷入困境的企業更有可能獲得已繳稅款的退款，從而在金融危機期間提供了急需的現金。</a:t>
            </a:r>
          </a:p>
          <a:p>
            <a:endParaRPr lang="zh-TW" altLang="en-US" dirty="0"/>
          </a:p>
        </p:txBody>
      </p:sp>
      <p:sp>
        <p:nvSpPr>
          <p:cNvPr id="4" name="投影片編號版面配置區 3"/>
          <p:cNvSpPr>
            <a:spLocks noGrp="1"/>
          </p:cNvSpPr>
          <p:nvPr>
            <p:ph type="sldNum" sz="quarter" idx="5"/>
          </p:nvPr>
        </p:nvSpPr>
        <p:spPr/>
        <p:txBody>
          <a:bodyPr/>
          <a:lstStyle/>
          <a:p>
            <a:fld id="{1A50FC04-8399-40C1-BB92-D6CFF91220F2}" type="slidenum">
              <a:rPr lang="zh-TW" altLang="en-US" smtClean="0"/>
              <a:t>57</a:t>
            </a:fld>
            <a:endParaRPr lang="zh-TW" altLang="en-US"/>
          </a:p>
        </p:txBody>
      </p:sp>
    </p:spTree>
    <p:extLst>
      <p:ext uri="{BB962C8B-B14F-4D97-AF65-F5344CB8AC3E}">
        <p14:creationId xmlns:p14="http://schemas.microsoft.com/office/powerpoint/2010/main" val="793732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NPV</a:t>
            </a:r>
            <a:r>
              <a:rPr lang="zh-TW" altLang="en-US" dirty="0"/>
              <a:t>的計算相對簡單。資本預算中最困難的部分為</a:t>
            </a:r>
            <a:r>
              <a:rPr lang="zh-TW" altLang="en-US" dirty="0">
                <a:solidFill>
                  <a:srgbClr val="FF0000"/>
                </a:solidFill>
              </a:rPr>
              <a:t>決定如何估算現金流量和資本成本。因為這些估計通常是受到很大的不確定性。</a:t>
            </a:r>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58</a:t>
            </a:fld>
            <a:endParaRPr lang="zh-TW" altLang="en-US"/>
          </a:p>
        </p:txBody>
      </p:sp>
    </p:spTree>
    <p:extLst>
      <p:ext uri="{BB962C8B-B14F-4D97-AF65-F5344CB8AC3E}">
        <p14:creationId xmlns:p14="http://schemas.microsoft.com/office/powerpoint/2010/main" val="13924231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損益兩平點為當我們不確定需要投入多少資本預算的時候所可以分析的指標。當</a:t>
            </a:r>
            <a:r>
              <a:rPr lang="en-US" altLang="zh-TW" dirty="0"/>
              <a:t>NPV=0</a:t>
            </a:r>
            <a:r>
              <a:rPr lang="zh-TW" altLang="en-US" dirty="0"/>
              <a:t>時即為損益兩平點。</a:t>
            </a:r>
            <a:endParaRPr lang="en-US" altLang="zh-TW" dirty="0"/>
          </a:p>
          <a:p>
            <a:endParaRPr lang="en-US" altLang="zh-TW" dirty="0"/>
          </a:p>
          <a:p>
            <a:r>
              <a:rPr lang="zh-TW" altLang="en-US" dirty="0"/>
              <a:t>而損益兩平的公式為售價*數量</a:t>
            </a:r>
            <a:r>
              <a:rPr lang="en-US" altLang="zh-TW" dirty="0"/>
              <a:t>=</a:t>
            </a:r>
            <a:r>
              <a:rPr lang="zh-TW" altLang="en-US" dirty="0"/>
              <a:t>總變動成本</a:t>
            </a:r>
            <a:r>
              <a:rPr lang="en-US" altLang="zh-TW" dirty="0"/>
              <a:t>+</a:t>
            </a:r>
            <a:r>
              <a:rPr lang="zh-TW" altLang="en-US" dirty="0"/>
              <a:t>總固定成本，由此可算出其中的售價與預銷售數量。</a:t>
            </a:r>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59</a:t>
            </a:fld>
            <a:endParaRPr lang="zh-TW" altLang="en-US"/>
          </a:p>
        </p:txBody>
      </p:sp>
    </p:spTree>
    <p:extLst>
      <p:ext uri="{BB962C8B-B14F-4D97-AF65-F5344CB8AC3E}">
        <p14:creationId xmlns:p14="http://schemas.microsoft.com/office/powerpoint/2010/main" val="860301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當資本成本為公司所評估的的</a:t>
            </a:r>
            <a:r>
              <a:rPr lang="en-US" altLang="zh-TW" dirty="0"/>
              <a:t>12%</a:t>
            </a:r>
            <a:r>
              <a:rPr lang="zh-TW" altLang="en-US" dirty="0"/>
              <a:t>時，他的</a:t>
            </a:r>
            <a:r>
              <a:rPr lang="en-US" altLang="zh-TW" dirty="0"/>
              <a:t>NPV</a:t>
            </a:r>
            <a:r>
              <a:rPr lang="zh-TW" altLang="en-US" dirty="0"/>
              <a:t>為正</a:t>
            </a:r>
            <a:r>
              <a:rPr lang="en-US" altLang="zh-TW" dirty="0"/>
              <a:t>(5027)</a:t>
            </a:r>
            <a:r>
              <a:rPr lang="zh-TW" altLang="en-US" dirty="0"/>
              <a:t>，以損益兩平分析的觀點來看</a:t>
            </a:r>
            <a:r>
              <a:rPr lang="en-US" altLang="zh-TW" dirty="0"/>
              <a:t>(</a:t>
            </a:r>
            <a:r>
              <a:rPr lang="zh-TW" altLang="en-US" dirty="0"/>
              <a:t>當</a:t>
            </a:r>
            <a:r>
              <a:rPr lang="en-US" altLang="zh-TW" dirty="0"/>
              <a:t>NPV=0)</a:t>
            </a:r>
            <a:r>
              <a:rPr lang="zh-TW" altLang="en-US" dirty="0"/>
              <a:t>時，所算出來自由現金流計算的</a:t>
            </a:r>
            <a:r>
              <a:rPr lang="en-US" altLang="zh-TW" dirty="0"/>
              <a:t>IRR(</a:t>
            </a:r>
            <a:r>
              <a:rPr lang="zh-TW" altLang="en-US" dirty="0"/>
              <a:t>內部報酬率</a:t>
            </a:r>
            <a:r>
              <a:rPr lang="en-US" altLang="zh-TW" dirty="0"/>
              <a:t>)</a:t>
            </a:r>
            <a:r>
              <a:rPr lang="zh-TW" altLang="en-US" dirty="0"/>
              <a:t>為</a:t>
            </a:r>
            <a:r>
              <a:rPr lang="en-US" altLang="zh-TW" dirty="0"/>
              <a:t>24.1%</a:t>
            </a:r>
            <a:r>
              <a:rPr lang="zh-TW" altLang="en-US" dirty="0"/>
              <a:t>，會使公司未來的收益折現到今日與成本相同</a:t>
            </a:r>
            <a:r>
              <a:rPr lang="en-US" altLang="zh-TW" dirty="0"/>
              <a:t>(</a:t>
            </a:r>
            <a:r>
              <a:rPr lang="zh-TW" altLang="en-US" dirty="0"/>
              <a:t>即為損益兩平</a:t>
            </a:r>
            <a:r>
              <a:rPr lang="en-US" altLang="zh-TW" dirty="0"/>
              <a:t>)</a:t>
            </a:r>
            <a:r>
              <a:rPr lang="zh-TW" altLang="en-US" dirty="0"/>
              <a:t>所以當公司預估的資本成本大於或小於</a:t>
            </a:r>
            <a:r>
              <a:rPr lang="en-US" altLang="zh-TW" dirty="0"/>
              <a:t>24.1%</a:t>
            </a:r>
            <a:r>
              <a:rPr lang="zh-TW" altLang="en-US" dirty="0"/>
              <a:t>時，損益則不會兩平，但</a:t>
            </a:r>
            <a:r>
              <a:rPr lang="en-US" altLang="zh-TW" dirty="0"/>
              <a:t>NPV</a:t>
            </a:r>
            <a:r>
              <a:rPr lang="zh-TW" altLang="en-US" dirty="0"/>
              <a:t>都為正的，所以可以接受此方案。</a:t>
            </a:r>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60</a:t>
            </a:fld>
            <a:endParaRPr lang="zh-TW" altLang="en-US"/>
          </a:p>
        </p:txBody>
      </p:sp>
    </p:spTree>
    <p:extLst>
      <p:ext uri="{BB962C8B-B14F-4D97-AF65-F5344CB8AC3E}">
        <p14:creationId xmlns:p14="http://schemas.microsoft.com/office/powerpoint/2010/main" val="29115399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TABLE8.8</a:t>
            </a:r>
            <a:r>
              <a:rPr lang="zh-TW" altLang="en-US" dirty="0"/>
              <a:t> 我們在分析一個方案的時候</a:t>
            </a:r>
            <a:r>
              <a:rPr lang="zh-TW" altLang="en-US" b="0" dirty="0">
                <a:solidFill>
                  <a:srgbClr val="FF0000"/>
                </a:solidFill>
              </a:rPr>
              <a:t>不可能只有資本成本具有不確定性</a:t>
            </a:r>
            <a:r>
              <a:rPr lang="zh-TW" altLang="en-US" dirty="0"/>
              <a:t>。而此圖我們分別計算，當</a:t>
            </a:r>
            <a:r>
              <a:rPr lang="en-US" altLang="zh-TW" dirty="0"/>
              <a:t>NPV=0</a:t>
            </a:r>
            <a:r>
              <a:rPr lang="zh-TW" altLang="en-US" dirty="0"/>
              <a:t>的時候在銷售單位、批發價格、商品的成本以及資本成本上，各要到達多少。像是批發價格要達到每一個商品</a:t>
            </a:r>
            <a:r>
              <a:rPr lang="en-US" altLang="zh-TW" dirty="0"/>
              <a:t>232</a:t>
            </a:r>
            <a:r>
              <a:rPr lang="zh-TW" altLang="en-US" dirty="0"/>
              <a:t>元的時候才會損益兩平，但</a:t>
            </a:r>
            <a:r>
              <a:rPr lang="zh-TW" altLang="en-US" b="0" dirty="0"/>
              <a:t>此時他要銷售出</a:t>
            </a:r>
            <a:r>
              <a:rPr lang="en-US" altLang="zh-TW" b="0" dirty="0"/>
              <a:t>100000</a:t>
            </a:r>
            <a:r>
              <a:rPr lang="zh-TW" altLang="en-US" b="0" dirty="0"/>
              <a:t>個商品。而若他只銷售出</a:t>
            </a:r>
            <a:r>
              <a:rPr lang="en-US" altLang="zh-TW" b="0" dirty="0"/>
              <a:t>79759</a:t>
            </a:r>
            <a:r>
              <a:rPr lang="zh-TW" altLang="en-US" b="0" dirty="0"/>
              <a:t>個，他的批發價格則要大於</a:t>
            </a:r>
            <a:r>
              <a:rPr lang="en-US" altLang="zh-TW" b="0" dirty="0"/>
              <a:t>232</a:t>
            </a:r>
            <a:r>
              <a:rPr lang="zh-TW" altLang="en-US" b="0" dirty="0"/>
              <a:t>元。</a:t>
            </a:r>
            <a:endParaRPr lang="en-US" altLang="zh-TW" b="0" dirty="0"/>
          </a:p>
          <a:p>
            <a:endParaRPr lang="en-US" altLang="zh-TW" b="0" dirty="0"/>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61</a:t>
            </a:fld>
            <a:endParaRPr lang="zh-TW" altLang="en-US"/>
          </a:p>
        </p:txBody>
      </p:sp>
    </p:spTree>
    <p:extLst>
      <p:ext uri="{BB962C8B-B14F-4D97-AF65-F5344CB8AC3E}">
        <p14:creationId xmlns:p14="http://schemas.microsoft.com/office/powerpoint/2010/main" val="58855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b="1" dirty="0"/>
              <a:t>增量收益預測</a:t>
            </a:r>
            <a:endParaRPr kumimoji="1" lang="en-US" altLang="zh-TW" b="1" dirty="0"/>
          </a:p>
          <a:p>
            <a:endParaRPr kumimoji="1" lang="en-US" altLang="zh-TW" dirty="0"/>
          </a:p>
          <a:p>
            <a:r>
              <a:rPr kumimoji="1" lang="zh-TW" altLang="en-US" dirty="0"/>
              <a:t>從這個表</a:t>
            </a:r>
            <a:r>
              <a:rPr kumimoji="1" lang="en-US" altLang="zh-TW" dirty="0"/>
              <a:t>8.1</a:t>
            </a:r>
            <a:r>
              <a:rPr kumimoji="1" lang="zh-CN" altLang="en-US" dirty="0"/>
              <a:t>來看，可以看到在第</a:t>
            </a:r>
            <a:r>
              <a:rPr kumimoji="1" lang="en-US" altLang="zh-CN" dirty="0"/>
              <a:t>0</a:t>
            </a:r>
            <a:r>
              <a:rPr kumimoji="1" lang="zh-CN" altLang="en-US" dirty="0"/>
              <a:t>年開發該產品後，接下來四年每年將產生</a:t>
            </a:r>
            <a:r>
              <a:rPr kumimoji="1" lang="en-US" altLang="zh-CN" dirty="0"/>
              <a:t>100,000</a:t>
            </a:r>
            <a:r>
              <a:rPr kumimoji="1" lang="zh-CN" altLang="en-US" dirty="0"/>
              <a:t>單位</a:t>
            </a:r>
            <a:r>
              <a:rPr kumimoji="1" lang="en-US" altLang="zh-CN" dirty="0"/>
              <a:t>*260</a:t>
            </a:r>
            <a:r>
              <a:rPr kumimoji="1" lang="zh-CN" altLang="en-US" dirty="0"/>
              <a:t>美元的銷售額，也就是</a:t>
            </a:r>
            <a:r>
              <a:rPr kumimoji="1" lang="en-US" altLang="zh-CN" dirty="0"/>
              <a:t>2600w</a:t>
            </a:r>
            <a:r>
              <a:rPr kumimoji="1" lang="zh-CN" altLang="en-US" dirty="0"/>
              <a:t>美元</a:t>
            </a:r>
            <a:endParaRPr kumimoji="1" lang="en-US" altLang="zh-CN" dirty="0"/>
          </a:p>
          <a:p>
            <a:r>
              <a:rPr kumimoji="1" lang="zh-TW" altLang="en-US" dirty="0"/>
              <a:t>生產成本則是</a:t>
            </a:r>
            <a:r>
              <a:rPr kumimoji="1" lang="en-US" altLang="zh-TW" dirty="0"/>
              <a:t>100,000*110</a:t>
            </a:r>
            <a:r>
              <a:rPr kumimoji="1" lang="zh-CN" altLang="en-US" dirty="0"/>
              <a:t>美元＝</a:t>
            </a:r>
            <a:r>
              <a:rPr kumimoji="1" lang="en-US" altLang="zh-CN" dirty="0"/>
              <a:t>1100w</a:t>
            </a:r>
            <a:r>
              <a:rPr kumimoji="1" lang="zh-CN" altLang="en-US" dirty="0"/>
              <a:t>美元的成本，因此，看到表</a:t>
            </a:r>
            <a:r>
              <a:rPr kumimoji="1" lang="en-US" altLang="zh-CN" dirty="0"/>
              <a:t>8.1</a:t>
            </a:r>
            <a:r>
              <a:rPr kumimoji="1" lang="zh-CN" altLang="en-US" dirty="0"/>
              <a:t>的第三行，</a:t>
            </a:r>
            <a:r>
              <a:rPr kumimoji="1" lang="en-US" altLang="zh-CN" dirty="0" err="1"/>
              <a:t>HomeNet</a:t>
            </a:r>
            <a:r>
              <a:rPr kumimoji="1" lang="zh-CN" altLang="en-US" dirty="0"/>
              <a:t>每年將產生</a:t>
            </a:r>
            <a:r>
              <a:rPr kumimoji="1" lang="en-US" altLang="zh-CN" dirty="0"/>
              <a:t>2600</a:t>
            </a:r>
            <a:r>
              <a:rPr kumimoji="1" lang="zh-CN" altLang="en-US" dirty="0"/>
              <a:t>萬美元</a:t>
            </a:r>
            <a:r>
              <a:rPr kumimoji="1" lang="en-US" altLang="zh-CN" dirty="0"/>
              <a:t>-1100</a:t>
            </a:r>
            <a:r>
              <a:rPr kumimoji="1" lang="zh-CN" altLang="en-US" dirty="0"/>
              <a:t>萬美元</a:t>
            </a:r>
            <a:r>
              <a:rPr kumimoji="1" lang="en-US" altLang="zh-CN" dirty="0"/>
              <a:t>=1500w</a:t>
            </a:r>
            <a:r>
              <a:rPr kumimoji="1" lang="zh-CN" altLang="en-US" dirty="0"/>
              <a:t>美元的毛利</a:t>
            </a:r>
            <a:endParaRPr kumimoji="1" lang="en-US" altLang="zh-CN" dirty="0"/>
          </a:p>
          <a:p>
            <a:r>
              <a:rPr kumimoji="1" lang="zh-CN" altLang="en-US" dirty="0"/>
              <a:t>這邊的計算方式是在收入和成本發生的年末才計算該年總額，如果需要更高精確度通常是會按照季度或是每月來估算。</a:t>
            </a:r>
            <a:endParaRPr kumimoji="1" lang="en-US" altLang="zh-CN" dirty="0"/>
          </a:p>
          <a:p>
            <a:r>
              <a:rPr kumimoji="1" lang="zh-CN" altLang="en-US" dirty="0"/>
              <a:t>而</a:t>
            </a:r>
            <a:r>
              <a:rPr kumimoji="1" lang="en-US" altLang="zh-CN" dirty="0" err="1"/>
              <a:t>HomeNet</a:t>
            </a:r>
            <a:r>
              <a:rPr kumimoji="1" lang="zh-TW" altLang="en-US" dirty="0"/>
              <a:t>營運費用包括每年</a:t>
            </a:r>
            <a:r>
              <a:rPr lang="en-US" altLang="zh-TW" dirty="0"/>
              <a:t>280</a:t>
            </a:r>
            <a:r>
              <a:rPr lang="zh-TW" altLang="en-US" dirty="0"/>
              <a:t>萬美元的市場營銷和支持費用，列為</a:t>
            </a:r>
            <a:r>
              <a:rPr lang="en-US" altLang="zh-TW" dirty="0" err="1"/>
              <a:t>Selling,General,and</a:t>
            </a:r>
            <a:r>
              <a:rPr lang="en-US" altLang="zh-TW" dirty="0"/>
              <a:t> Administrative</a:t>
            </a:r>
            <a:r>
              <a:rPr lang="zh-CN" altLang="en-US" dirty="0"/>
              <a:t>的費用，在第</a:t>
            </a:r>
            <a:r>
              <a:rPr lang="en-US" altLang="zh-CN" dirty="0"/>
              <a:t>0</a:t>
            </a:r>
            <a:r>
              <a:rPr lang="zh-CN" altLang="en-US" dirty="0"/>
              <a:t>年會在設計和工程上花費</a:t>
            </a:r>
            <a:r>
              <a:rPr lang="en-US" altLang="zh-CN" dirty="0"/>
              <a:t>500w</a:t>
            </a:r>
            <a:r>
              <a:rPr lang="zh-CN" altLang="en-US" dirty="0"/>
              <a:t>美元，在軟體上花費</a:t>
            </a:r>
            <a:r>
              <a:rPr lang="en-US" altLang="zh-CN" dirty="0"/>
              <a:t>50*200,000=1000w</a:t>
            </a:r>
            <a:r>
              <a:rPr lang="zh-CN" altLang="en-US" dirty="0"/>
              <a:t>美元，總共是</a:t>
            </a:r>
            <a:r>
              <a:rPr lang="en-US" altLang="zh-CN" dirty="0"/>
              <a:t>1500w</a:t>
            </a:r>
            <a:r>
              <a:rPr lang="zh-CN" altLang="en-US" dirty="0"/>
              <a:t>美元。</a:t>
            </a:r>
            <a:endParaRPr lang="en-US" altLang="zh-CN" dirty="0"/>
          </a:p>
          <a:p>
            <a:r>
              <a:rPr kumimoji="1" lang="zh-CN" altLang="en-US" dirty="0"/>
              <a:t>那前面我們講到的收益跟成本，就可以得出剛剛這些表格上的數字，接下來我們再接下去講，會再帶大家從這張表格繼續探討下面的數字</a:t>
            </a:r>
            <a:endParaRPr kumimoji="1" lang="en-US" altLang="zh-CN"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6</a:t>
            </a:fld>
            <a:endParaRPr kumimoji="1" lang="zh-TW" altLang="en-US"/>
          </a:p>
        </p:txBody>
      </p:sp>
    </p:spTree>
    <p:extLst>
      <p:ext uri="{BB962C8B-B14F-4D97-AF65-F5344CB8AC3E}">
        <p14:creationId xmlns:p14="http://schemas.microsoft.com/office/powerpoint/2010/main" val="15324003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A4C94F3-3A89-A24A-A10E-BBFB3EE10740}" type="slidenum">
              <a:rPr kumimoji="1" lang="zh-TW" altLang="en-US" smtClean="0"/>
              <a:pPr/>
              <a:t>62</a:t>
            </a:fld>
            <a:endParaRPr kumimoji="1" lang="zh-TW" altLang="en-US" dirty="0"/>
          </a:p>
        </p:txBody>
      </p:sp>
    </p:spTree>
    <p:extLst>
      <p:ext uri="{BB962C8B-B14F-4D97-AF65-F5344CB8AC3E}">
        <p14:creationId xmlns:p14="http://schemas.microsoft.com/office/powerpoint/2010/main" val="6976412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a:t>另一段說 大多數的損益兩平都是以</a:t>
            </a:r>
            <a:r>
              <a:rPr lang="en-US" altLang="zh-TW" b="0" dirty="0"/>
              <a:t>NPV=0</a:t>
            </a:r>
            <a:r>
              <a:rPr lang="zh-TW" altLang="en-US" b="0" dirty="0"/>
              <a:t>的方式去估計，而若是以會計的方式進行評估時，則是假設</a:t>
            </a:r>
            <a:r>
              <a:rPr lang="en-US" altLang="zh-TW" b="0" dirty="0"/>
              <a:t>EBIT=0</a:t>
            </a:r>
            <a:r>
              <a:rPr lang="zh-TW" altLang="en-US" b="0" dirty="0"/>
              <a:t>時來進行估算，用</a:t>
            </a:r>
            <a:r>
              <a:rPr lang="en-US" altLang="zh-TW" b="0" dirty="0" err="1"/>
              <a:t>ebit</a:t>
            </a:r>
            <a:r>
              <a:rPr lang="zh-TW" altLang="en-US" b="0" dirty="0"/>
              <a:t>算的話，只需要賣</a:t>
            </a:r>
            <a:r>
              <a:rPr lang="en-US" altLang="zh-TW" b="0" dirty="0"/>
              <a:t>3</a:t>
            </a:r>
            <a:r>
              <a:rPr lang="zh-TW" altLang="en-US" b="0" dirty="0"/>
              <a:t>萬</a:t>
            </a:r>
            <a:r>
              <a:rPr lang="en-US" altLang="zh-TW" b="0" dirty="0"/>
              <a:t>2000</a:t>
            </a:r>
            <a:r>
              <a:rPr lang="zh-TW" altLang="en-US" b="0" dirty="0"/>
              <a:t>個即</a:t>
            </a:r>
            <a:r>
              <a:rPr lang="en-US" altLang="zh-TW" b="0" dirty="0" err="1"/>
              <a:t>ebit</a:t>
            </a:r>
            <a:r>
              <a:rPr lang="zh-TW" altLang="en-US" b="0" dirty="0"/>
              <a:t>會</a:t>
            </a:r>
            <a:r>
              <a:rPr lang="en-US" altLang="zh-TW" b="0" dirty="0"/>
              <a:t>=0</a:t>
            </a:r>
            <a:r>
              <a:rPr lang="zh-TW" altLang="en-US" b="0" dirty="0"/>
              <a:t>，但</a:t>
            </a:r>
            <a:r>
              <a:rPr lang="en-US" altLang="zh-TW" b="0" dirty="0" err="1"/>
              <a:t>npv</a:t>
            </a:r>
            <a:r>
              <a:rPr lang="zh-TW" altLang="en-US" b="0" dirty="0"/>
              <a:t>會變成</a:t>
            </a:r>
            <a:r>
              <a:rPr lang="en-US" altLang="zh-TW" b="0" dirty="0"/>
              <a:t>-1180</a:t>
            </a:r>
            <a:r>
              <a:rPr lang="zh-TW" altLang="en-US" b="0" dirty="0"/>
              <a:t>萬美元</a:t>
            </a:r>
          </a:p>
          <a:p>
            <a:endParaRPr lang="zh-TW" altLang="en-US" dirty="0"/>
          </a:p>
        </p:txBody>
      </p:sp>
      <p:sp>
        <p:nvSpPr>
          <p:cNvPr id="4" name="投影片編號版面配置區 3"/>
          <p:cNvSpPr>
            <a:spLocks noGrp="1"/>
          </p:cNvSpPr>
          <p:nvPr>
            <p:ph type="sldNum" sz="quarter" idx="10"/>
          </p:nvPr>
        </p:nvSpPr>
        <p:spPr/>
        <p:txBody>
          <a:bodyPr/>
          <a:lstStyle/>
          <a:p>
            <a:fld id="{4A4C94F3-3A89-A24A-A10E-BBFB3EE10740}" type="slidenum">
              <a:rPr kumimoji="1" lang="zh-TW" altLang="en-US" smtClean="0"/>
              <a:pPr/>
              <a:t>64</a:t>
            </a:fld>
            <a:endParaRPr kumimoji="1" lang="zh-TW" altLang="en-US" dirty="0"/>
          </a:p>
        </p:txBody>
      </p:sp>
    </p:spTree>
    <p:extLst>
      <p:ext uri="{BB962C8B-B14F-4D97-AF65-F5344CB8AC3E}">
        <p14:creationId xmlns:p14="http://schemas.microsoft.com/office/powerpoint/2010/main" val="37129368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敏感性分析顯示，在其他假設不變的情況下</a:t>
            </a:r>
            <a:r>
              <a:rPr lang="en-US" altLang="zh-TW" dirty="0"/>
              <a:t>(</a:t>
            </a:r>
            <a:r>
              <a:rPr lang="zh-TW" altLang="en-US" dirty="0"/>
              <a:t>當其他變數維持不變，改變某一投入變數在預期值得某一個百分點上移動</a:t>
            </a:r>
            <a:r>
              <a:rPr lang="en-US" altLang="zh-TW" dirty="0"/>
              <a:t>)</a:t>
            </a:r>
            <a:r>
              <a:rPr lang="zh-TW" altLang="en-US" dirty="0"/>
              <a:t>，看</a:t>
            </a:r>
            <a:r>
              <a:rPr lang="en-US" altLang="zh-TW" dirty="0"/>
              <a:t>NPV</a:t>
            </a:r>
            <a:r>
              <a:rPr lang="zh-TW" altLang="en-US" dirty="0"/>
              <a:t>如何隨著其中一種假設的變化而變化。</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敏感性分析使我們能夠探索項目淨現值估算中誤差的影響。通過進行敏感性分析，我們了解哪些假設最重要；然後，我們可以投入更多的資源和精力來完善這些假設。</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還揭示了當我們實際管理方案時，方案的哪些方面最關鍵。</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table8.9</a:t>
            </a:r>
            <a:r>
              <a:rPr lang="zh-TW" altLang="en-US" dirty="0"/>
              <a:t>是在說 這裡有兩個情境，一個是較樂觀</a:t>
            </a:r>
            <a:r>
              <a:rPr lang="en-US" altLang="zh-TW" dirty="0"/>
              <a:t>(best)</a:t>
            </a:r>
            <a:r>
              <a:rPr lang="zh-TW" altLang="en-US" dirty="0"/>
              <a:t>的情境另一個則是較悲觀</a:t>
            </a:r>
            <a:r>
              <a:rPr lang="en-US" altLang="zh-TW" dirty="0"/>
              <a:t>(worse)</a:t>
            </a:r>
            <a:r>
              <a:rPr lang="zh-TW" altLang="en-US" dirty="0"/>
              <a:t>的情境，分別計算兩個情境的</a:t>
            </a:r>
            <a:r>
              <a:rPr lang="en-US" altLang="zh-TW" dirty="0"/>
              <a:t>NPV</a:t>
            </a:r>
            <a:r>
              <a:rPr lang="zh-TW" altLang="en-US" dirty="0"/>
              <a:t> 。當我原本預設要售出</a:t>
            </a:r>
            <a:r>
              <a:rPr lang="en-US" altLang="zh-TW" dirty="0"/>
              <a:t>100000</a:t>
            </a:r>
            <a:r>
              <a:rPr lang="zh-TW" altLang="en-US" dirty="0"/>
              <a:t>個，現在預估最好能賣</a:t>
            </a:r>
            <a:r>
              <a:rPr lang="en-US" altLang="zh-TW" dirty="0"/>
              <a:t>130000</a:t>
            </a:r>
            <a:r>
              <a:rPr lang="zh-TW" altLang="en-US" dirty="0"/>
              <a:t>個，最差賣</a:t>
            </a:r>
            <a:r>
              <a:rPr lang="en-US" altLang="zh-TW" dirty="0"/>
              <a:t>70</a:t>
            </a:r>
            <a:r>
              <a:rPr lang="zh-TW" altLang="en-US" dirty="0"/>
              <a:t>個；或預設一個賣</a:t>
            </a:r>
            <a:r>
              <a:rPr lang="en-US" altLang="zh-TW" dirty="0"/>
              <a:t>260</a:t>
            </a:r>
            <a:r>
              <a:rPr lang="zh-TW" altLang="en-US" dirty="0"/>
              <a:t>元，預估最好的時候賣</a:t>
            </a:r>
            <a:r>
              <a:rPr lang="en-US" altLang="zh-TW" dirty="0"/>
              <a:t>280</a:t>
            </a:r>
            <a:r>
              <a:rPr lang="zh-TW" altLang="en-US" dirty="0"/>
              <a:t>最差賣</a:t>
            </a:r>
            <a:r>
              <a:rPr lang="en-US" altLang="zh-TW" dirty="0"/>
              <a:t>240</a:t>
            </a:r>
            <a:r>
              <a:rPr lang="zh-TW" altLang="en-US" dirty="0"/>
              <a:t>，他們分別對</a:t>
            </a:r>
            <a:r>
              <a:rPr lang="en-US" altLang="zh-TW" dirty="0" err="1"/>
              <a:t>npv</a:t>
            </a:r>
            <a:r>
              <a:rPr lang="zh-TW" altLang="en-US" dirty="0"/>
              <a:t>的影響。</a:t>
            </a:r>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65</a:t>
            </a:fld>
            <a:endParaRPr lang="zh-TW" altLang="en-US"/>
          </a:p>
        </p:txBody>
      </p:sp>
    </p:spTree>
    <p:extLst>
      <p:ext uri="{BB962C8B-B14F-4D97-AF65-F5344CB8AC3E}">
        <p14:creationId xmlns:p14="http://schemas.microsoft.com/office/powerpoint/2010/main" val="18899577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後圖</a:t>
            </a:r>
            <a:r>
              <a:rPr lang="en-US" altLang="zh-TW" dirty="0"/>
              <a:t>8.1</a:t>
            </a:r>
            <a:r>
              <a:rPr lang="zh-TW" altLang="en-US" dirty="0"/>
              <a:t>畫出當賣</a:t>
            </a:r>
            <a:r>
              <a:rPr lang="en-US" altLang="zh-TW" dirty="0"/>
              <a:t>70000</a:t>
            </a:r>
            <a:r>
              <a:rPr lang="zh-TW" altLang="en-US" dirty="0"/>
              <a:t>個和</a:t>
            </a:r>
            <a:r>
              <a:rPr lang="en-US" altLang="zh-TW" dirty="0"/>
              <a:t>130000</a:t>
            </a:r>
            <a:r>
              <a:rPr lang="zh-TW" altLang="en-US" dirty="0"/>
              <a:t>個各別</a:t>
            </a:r>
            <a:r>
              <a:rPr lang="en-US" altLang="zh-TW" dirty="0" err="1"/>
              <a:t>npv</a:t>
            </a:r>
            <a:r>
              <a:rPr lang="zh-TW" altLang="en-US" dirty="0"/>
              <a:t>的變化。他</a:t>
            </a:r>
            <a:r>
              <a:rPr lang="en-US" altLang="zh-TW" dirty="0"/>
              <a:t>NPV</a:t>
            </a:r>
            <a:r>
              <a:rPr lang="zh-TW" altLang="en-US" dirty="0"/>
              <a:t>的差距越大，代表斜率越大，斜率越大則他的敏感度也會越大。由其中看出銷售數量對於</a:t>
            </a:r>
            <a:r>
              <a:rPr lang="en-US" altLang="zh-TW" dirty="0"/>
              <a:t>NPV</a:t>
            </a:r>
            <a:r>
              <a:rPr lang="zh-TW" altLang="en-US" dirty="0"/>
              <a:t>的變化是最大的，其次是銷售價格。所以表示該方案銷售數的敏感程度是最大的。</a:t>
            </a:r>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66</a:t>
            </a:fld>
            <a:endParaRPr lang="zh-TW" altLang="en-US"/>
          </a:p>
        </p:txBody>
      </p:sp>
    </p:spTree>
    <p:extLst>
      <p:ext uri="{BB962C8B-B14F-4D97-AF65-F5344CB8AC3E}">
        <p14:creationId xmlns:p14="http://schemas.microsoft.com/office/powerpoint/2010/main" val="2681558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目前對</a:t>
            </a:r>
            <a:r>
              <a:rPr lang="en-US" altLang="zh-TW" dirty="0" err="1"/>
              <a:t>HomeNet</a:t>
            </a:r>
            <a:r>
              <a:rPr lang="zh-TW" altLang="en-US" dirty="0"/>
              <a:t>的營銷和支持成本的預測是在</a:t>
            </a:r>
            <a:r>
              <a:rPr lang="en-US" altLang="zh-TW" dirty="0"/>
              <a:t>1-4</a:t>
            </a:r>
            <a:r>
              <a:rPr lang="zh-TW" altLang="en-US" dirty="0"/>
              <a:t>年內每年</a:t>
            </a:r>
            <a:r>
              <a:rPr lang="en-US" altLang="zh-TW" dirty="0"/>
              <a:t>300</a:t>
            </a:r>
            <a:r>
              <a:rPr lang="zh-TW" altLang="en-US" dirty="0"/>
              <a:t>萬美元。 假設營銷和支持成本每年可能高達</a:t>
            </a:r>
            <a:r>
              <a:rPr lang="en-US" altLang="zh-TW" dirty="0"/>
              <a:t>400</a:t>
            </a:r>
            <a:r>
              <a:rPr lang="zh-TW" altLang="en-US" dirty="0"/>
              <a:t>萬美元。 在這種情況下，</a:t>
            </a:r>
            <a:r>
              <a:rPr lang="en-US" altLang="zh-TW" dirty="0" err="1"/>
              <a:t>HomeNet</a:t>
            </a:r>
            <a:r>
              <a:rPr lang="zh-TW" altLang="en-US" dirty="0"/>
              <a:t>的</a:t>
            </a:r>
            <a:r>
              <a:rPr lang="en-US" altLang="zh-TW" dirty="0"/>
              <a:t>NPV</a:t>
            </a:r>
            <a:r>
              <a:rPr lang="zh-TW" altLang="en-US" dirty="0"/>
              <a:t>是多少？</a:t>
            </a:r>
            <a:endParaRPr lang="en-US" altLang="zh-TW" dirty="0"/>
          </a:p>
          <a:p>
            <a:endParaRPr lang="en-US" altLang="zh-TW" dirty="0"/>
          </a:p>
          <a:p>
            <a:r>
              <a:rPr lang="zh-TW" altLang="en-US" dirty="0"/>
              <a:t>一般和管理費用更改為</a:t>
            </a:r>
            <a:r>
              <a:rPr lang="en-US" altLang="zh-TW" dirty="0"/>
              <a:t>400</a:t>
            </a:r>
            <a:r>
              <a:rPr lang="zh-TW" altLang="en-US" dirty="0"/>
              <a:t>萬美元併計算所得自由現金流的淨現值來回答此問題。</a:t>
            </a:r>
            <a:r>
              <a:rPr lang="en-US" altLang="zh-TW" dirty="0"/>
              <a:t>(</a:t>
            </a:r>
            <a:r>
              <a:rPr lang="zh-TW" altLang="en-US" dirty="0"/>
              <a:t>是當她得費用比之前的例子還要增加他</a:t>
            </a:r>
            <a:r>
              <a:rPr lang="en-US" altLang="zh-TW" dirty="0"/>
              <a:t>100</a:t>
            </a:r>
            <a:r>
              <a:rPr lang="zh-TW" altLang="en-US" dirty="0"/>
              <a:t>萬的時候他的</a:t>
            </a:r>
            <a:r>
              <a:rPr lang="en-US" altLang="zh-TW" dirty="0" err="1"/>
              <a:t>fcf</a:t>
            </a:r>
            <a:r>
              <a:rPr lang="zh-TW" altLang="en-US" dirty="0"/>
              <a:t>會等於</a:t>
            </a:r>
            <a:r>
              <a:rPr lang="en-US" altLang="zh-TW" dirty="0"/>
              <a:t>-1.8M)</a:t>
            </a:r>
            <a:r>
              <a:rPr lang="zh-TW" altLang="en-US" dirty="0"/>
              <a:t>營銷和支持成本增加</a:t>
            </a:r>
            <a:r>
              <a:rPr lang="en-US" altLang="zh-TW" dirty="0"/>
              <a:t>100</a:t>
            </a:r>
            <a:r>
              <a:rPr lang="zh-TW" altLang="en-US" dirty="0"/>
              <a:t>萬美元將使</a:t>
            </a:r>
            <a:r>
              <a:rPr lang="en-US" altLang="zh-TW" dirty="0"/>
              <a:t>EBIT</a:t>
            </a:r>
            <a:r>
              <a:rPr lang="zh-TW" altLang="en-US" dirty="0"/>
              <a:t>減少</a:t>
            </a:r>
            <a:r>
              <a:rPr lang="en-US" altLang="zh-TW" dirty="0"/>
              <a:t>100</a:t>
            </a:r>
            <a:r>
              <a:rPr lang="zh-TW" altLang="en-US" dirty="0"/>
              <a:t>萬美元，因此，</a:t>
            </a:r>
            <a:r>
              <a:rPr lang="en-US" altLang="zh-TW" dirty="0" err="1"/>
              <a:t>HomeNet</a:t>
            </a:r>
            <a:r>
              <a:rPr lang="zh-TW" altLang="en-US" dirty="0"/>
              <a:t>的自由現金流將減少</a:t>
            </a:r>
            <a:r>
              <a:rPr lang="en-US" altLang="zh-TW" dirty="0"/>
              <a:t>100</a:t>
            </a:r>
            <a:r>
              <a:rPr lang="zh-TW" altLang="en-US" dirty="0"/>
              <a:t>萬美元的稅後金額*（</a:t>
            </a:r>
            <a:r>
              <a:rPr lang="en-US" altLang="zh-TW" dirty="0"/>
              <a:t>1- 40</a:t>
            </a:r>
            <a:r>
              <a:rPr lang="zh-TW" altLang="en-US" dirty="0"/>
              <a:t>％）</a:t>
            </a:r>
            <a:r>
              <a:rPr lang="en-US" altLang="zh-TW" dirty="0"/>
              <a:t>=</a:t>
            </a:r>
            <a:r>
              <a:rPr lang="zh-TW" altLang="en-US" dirty="0"/>
              <a:t>每年</a:t>
            </a:r>
            <a:r>
              <a:rPr lang="en-US" altLang="zh-TW" dirty="0"/>
              <a:t>60</a:t>
            </a:r>
            <a:r>
              <a:rPr lang="zh-TW" altLang="en-US" dirty="0"/>
              <a:t>萬美元。該下降的現值為</a:t>
            </a:r>
            <a:r>
              <a:rPr lang="en-US" altLang="zh-TW" dirty="0"/>
              <a:t>180</a:t>
            </a:r>
            <a:r>
              <a:rPr lang="zh-TW" altLang="en-US" dirty="0"/>
              <a:t>萬，其</a:t>
            </a:r>
            <a:r>
              <a:rPr lang="en-US" altLang="zh-TW" dirty="0" err="1"/>
              <a:t>npv</a:t>
            </a:r>
            <a:r>
              <a:rPr lang="zh-TW" altLang="en-US" dirty="0"/>
              <a:t>會變成</a:t>
            </a:r>
            <a:r>
              <a:rPr lang="en-US" altLang="zh-TW" dirty="0"/>
              <a:t>320</a:t>
            </a:r>
            <a:r>
              <a:rPr lang="zh-TW" altLang="en-US" dirty="0"/>
              <a:t>萬</a:t>
            </a:r>
            <a:r>
              <a:rPr lang="en-US" altLang="zh-TW" dirty="0"/>
              <a:t>(</a:t>
            </a:r>
            <a:r>
              <a:rPr lang="zh-TW" altLang="en-US" dirty="0"/>
              <a:t>費用的變化對</a:t>
            </a:r>
            <a:r>
              <a:rPr lang="en-US" altLang="zh-TW" dirty="0" err="1"/>
              <a:t>npv</a:t>
            </a:r>
            <a:r>
              <a:rPr lang="zh-TW" altLang="en-US" dirty="0"/>
              <a:t>的影響</a:t>
            </a:r>
            <a:r>
              <a:rPr lang="en-US" altLang="zh-TW" dirty="0"/>
              <a:t>)</a:t>
            </a:r>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67</a:t>
            </a:fld>
            <a:endParaRPr lang="zh-TW" altLang="en-US"/>
          </a:p>
        </p:txBody>
      </p:sp>
    </p:spTree>
    <p:extLst>
      <p:ext uri="{BB962C8B-B14F-4D97-AF65-F5344CB8AC3E}">
        <p14:creationId xmlns:p14="http://schemas.microsoft.com/office/powerpoint/2010/main" val="376603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在到目前為止的分析中，我們考慮了一次僅更改一個參數的後果。實際上，某些因素可能會影響多個參數。</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我們可以使用情景分析來評估表</a:t>
            </a:r>
            <a:r>
              <a:rPr lang="en-US" altLang="zh-TW" dirty="0"/>
              <a:t>8.10</a:t>
            </a:r>
            <a:r>
              <a:rPr lang="zh-TW" altLang="en-US" dirty="0"/>
              <a:t>中</a:t>
            </a:r>
            <a:r>
              <a:rPr lang="en-US" altLang="zh-TW" dirty="0" err="1"/>
              <a:t>HomeNet</a:t>
            </a:r>
            <a:r>
              <a:rPr lang="zh-TW" altLang="en-US" dirty="0"/>
              <a:t>產品的替代定價策略。由剛才的敏感度分析法知道，銷售數量與價格對於</a:t>
            </a:r>
            <a:r>
              <a:rPr lang="en-US" altLang="zh-TW" dirty="0" err="1"/>
              <a:t>npv</a:t>
            </a:r>
            <a:r>
              <a:rPr lang="zh-TW" altLang="en-US" dirty="0"/>
              <a:t>的變化是最大的。所以我們這邊用這兩個變數看他們的變動對</a:t>
            </a:r>
            <a:r>
              <a:rPr lang="en-US" altLang="zh-TW" dirty="0" err="1"/>
              <a:t>npv</a:t>
            </a:r>
            <a:r>
              <a:rPr lang="zh-TW" altLang="en-US" dirty="0"/>
              <a:t>的影響。</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像是他降低了價格</a:t>
            </a:r>
            <a:r>
              <a:rPr lang="en-US" altLang="zh-TW" dirty="0"/>
              <a:t>(</a:t>
            </a:r>
            <a:r>
              <a:rPr lang="zh-TW" altLang="en-US" dirty="0"/>
              <a:t>降價去賣</a:t>
            </a:r>
            <a:r>
              <a:rPr lang="en-US" altLang="zh-TW" dirty="0"/>
              <a:t>)</a:t>
            </a:r>
            <a:r>
              <a:rPr lang="zh-TW" altLang="en-US" dirty="0"/>
              <a:t>，可能會增加銷售數量，但他的</a:t>
            </a:r>
            <a:r>
              <a:rPr lang="en-US" altLang="zh-TW" dirty="0" err="1"/>
              <a:t>npv</a:t>
            </a:r>
            <a:r>
              <a:rPr lang="zh-TW" altLang="en-US" dirty="0"/>
              <a:t>卻小於一開始的</a:t>
            </a:r>
            <a:r>
              <a:rPr lang="en-US" altLang="zh-TW" dirty="0"/>
              <a:t>5027</a:t>
            </a:r>
            <a:r>
              <a:rPr lang="zh-TW" altLang="en-US" dirty="0"/>
              <a:t>；而他增加售價</a:t>
            </a:r>
            <a:r>
              <a:rPr lang="en-US" altLang="zh-TW" dirty="0"/>
              <a:t>(</a:t>
            </a:r>
            <a:r>
              <a:rPr lang="zh-TW" altLang="en-US" dirty="0"/>
              <a:t>漲價去賣</a:t>
            </a:r>
            <a:r>
              <a:rPr lang="en-US" altLang="zh-TW" dirty="0"/>
              <a:t>)</a:t>
            </a:r>
            <a:r>
              <a:rPr lang="zh-TW" altLang="en-US" dirty="0"/>
              <a:t>，降低了銷售數量，他的</a:t>
            </a:r>
            <a:r>
              <a:rPr lang="en-US" altLang="zh-TW" dirty="0" err="1"/>
              <a:t>npv</a:t>
            </a:r>
            <a:r>
              <a:rPr lang="zh-TW" altLang="en-US" dirty="0"/>
              <a:t>雖然比降低價格的</a:t>
            </a:r>
            <a:r>
              <a:rPr lang="en-US" altLang="zh-TW" dirty="0" err="1"/>
              <a:t>npv</a:t>
            </a:r>
            <a:r>
              <a:rPr lang="zh-TW" altLang="en-US" dirty="0"/>
              <a:t>高，但還是小於</a:t>
            </a:r>
            <a:r>
              <a:rPr lang="en-US" altLang="zh-TW" dirty="0"/>
              <a:t>5027</a:t>
            </a:r>
            <a:r>
              <a:rPr lang="zh-TW" altLang="en-US" dirty="0"/>
              <a:t>。由此發現當前假設的策略 </a:t>
            </a:r>
            <a:r>
              <a:rPr lang="en-US" altLang="zh-TW" dirty="0"/>
              <a:t>(</a:t>
            </a:r>
            <a:r>
              <a:rPr lang="zh-TW" altLang="en-US" dirty="0"/>
              <a:t>售價</a:t>
            </a:r>
            <a:r>
              <a:rPr lang="en-US" altLang="zh-TW" dirty="0"/>
              <a:t>260</a:t>
            </a:r>
            <a:r>
              <a:rPr lang="zh-TW" altLang="en-US" dirty="0"/>
              <a:t>賣出</a:t>
            </a:r>
            <a:r>
              <a:rPr lang="en-US" altLang="zh-TW" dirty="0"/>
              <a:t>10</a:t>
            </a:r>
            <a:r>
              <a:rPr lang="zh-TW" altLang="en-US" dirty="0"/>
              <a:t>萬個</a:t>
            </a:r>
            <a:r>
              <a:rPr lang="en-US" altLang="zh-TW" dirty="0"/>
              <a:t>)</a:t>
            </a:r>
            <a:r>
              <a:rPr lang="zh-TW" altLang="en-US" dirty="0"/>
              <a:t>是最好的。</a:t>
            </a:r>
            <a:endParaRPr lang="en-US" altLang="zh-TW" dirty="0"/>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68</a:t>
            </a:fld>
            <a:endParaRPr lang="zh-TW" altLang="en-US"/>
          </a:p>
        </p:txBody>
      </p:sp>
    </p:spTree>
    <p:extLst>
      <p:ext uri="{BB962C8B-B14F-4D97-AF65-F5344CB8AC3E}">
        <p14:creationId xmlns:p14="http://schemas.microsoft.com/office/powerpoint/2010/main" val="20207936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圖</a:t>
            </a:r>
            <a:r>
              <a:rPr lang="en-US" altLang="zh-TW" dirty="0"/>
              <a:t>8.2</a:t>
            </a:r>
            <a:r>
              <a:rPr lang="zh-TW" altLang="en-US" dirty="0"/>
              <a:t>顯示了價格和數量的組合，與當前策略相比，</a:t>
            </a:r>
            <a:r>
              <a:rPr lang="en-US" altLang="zh-TW" dirty="0" err="1"/>
              <a:t>HomeNet</a:t>
            </a:r>
            <a:r>
              <a:rPr lang="zh-TW" altLang="en-US" dirty="0"/>
              <a:t>的</a:t>
            </a:r>
            <a:r>
              <a:rPr lang="en-US" altLang="zh-TW" dirty="0"/>
              <a:t>NPV</a:t>
            </a:r>
            <a:r>
              <a:rPr lang="zh-TW" altLang="en-US" dirty="0"/>
              <a:t>為</a:t>
            </a:r>
            <a:r>
              <a:rPr lang="en-US" altLang="zh-TW" dirty="0"/>
              <a:t>500</a:t>
            </a:r>
            <a:r>
              <a:rPr lang="zh-TW" altLang="en-US" dirty="0"/>
              <a:t>萬美元。只有價格和數量組合高於該水平的策略才會導致更高的</a:t>
            </a:r>
            <a:r>
              <a:rPr lang="en-US" altLang="zh-TW" dirty="0"/>
              <a:t>NPV</a:t>
            </a:r>
            <a:r>
              <a:rPr lang="zh-TW" altLang="en-US" dirty="0"/>
              <a:t>。</a:t>
            </a:r>
          </a:p>
        </p:txBody>
      </p:sp>
      <p:sp>
        <p:nvSpPr>
          <p:cNvPr id="4" name="投影片編號版面配置區 3"/>
          <p:cNvSpPr>
            <a:spLocks noGrp="1"/>
          </p:cNvSpPr>
          <p:nvPr>
            <p:ph type="sldNum" sz="quarter" idx="10"/>
          </p:nvPr>
        </p:nvSpPr>
        <p:spPr/>
        <p:txBody>
          <a:bodyPr/>
          <a:lstStyle/>
          <a:p>
            <a:fld id="{6C11C3EB-30E8-4FE0-A3A9-C5166758469C}" type="slidenum">
              <a:rPr lang="zh-TW" altLang="en-US" smtClean="0"/>
              <a:t>69</a:t>
            </a:fld>
            <a:endParaRPr lang="zh-TW" altLang="en-US"/>
          </a:p>
        </p:txBody>
      </p:sp>
    </p:spTree>
    <p:extLst>
      <p:ext uri="{BB962C8B-B14F-4D97-AF65-F5344CB8AC3E}">
        <p14:creationId xmlns:p14="http://schemas.microsoft.com/office/powerpoint/2010/main" val="313829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a:t>資本支出和折舊</a:t>
            </a:r>
            <a:endParaRPr kumimoji="1" lang="en-US" altLang="zh-TW" b="1" dirty="0"/>
          </a:p>
          <a:p>
            <a:endParaRPr kumimoji="1" lang="en-US" altLang="zh-TW" b="1" dirty="0"/>
          </a:p>
          <a:p>
            <a:r>
              <a:rPr kumimoji="1" lang="zh-CN" altLang="en-US" b="1" dirty="0"/>
              <a:t>接下來要講的是資本支出和折舊</a:t>
            </a:r>
            <a:endParaRPr kumimoji="1" lang="en-US" altLang="zh-TW" b="1" dirty="0"/>
          </a:p>
          <a:p>
            <a:r>
              <a:rPr kumimoji="1" lang="zh-TW" altLang="en-US" b="1" dirty="0"/>
              <a:t>在剛剛提到的前提條件中，</a:t>
            </a:r>
            <a:r>
              <a:rPr kumimoji="1" lang="en-US" altLang="zh-TW" b="1" dirty="0" err="1"/>
              <a:t>HomeNet</a:t>
            </a:r>
            <a:r>
              <a:rPr kumimoji="1" lang="zh-CN" altLang="en-US" b="1" dirty="0"/>
              <a:t>還需要</a:t>
            </a:r>
            <a:r>
              <a:rPr kumimoji="1" lang="en-US" altLang="zh-CN" b="1" dirty="0"/>
              <a:t>750w</a:t>
            </a:r>
            <a:r>
              <a:rPr kumimoji="1" lang="zh-CN" altLang="en-US" b="1" dirty="0"/>
              <a:t>美元的新設備投資，這筆費用不會直接列為投資，而是每年以折舊費用來扣除</a:t>
            </a:r>
            <a:endParaRPr kumimoji="1" lang="en-US" altLang="zh-CN" b="1" dirty="0"/>
          </a:p>
          <a:p>
            <a:r>
              <a:rPr kumimoji="1" lang="zh-TW" altLang="en-US" b="1" dirty="0"/>
              <a:t>課本中使用的是直線折舊法，也就是將設備總成本</a:t>
            </a:r>
            <a:r>
              <a:rPr kumimoji="1" lang="en-US" altLang="zh-TW" b="1" dirty="0"/>
              <a:t>750w</a:t>
            </a:r>
            <a:r>
              <a:rPr kumimoji="1" lang="zh-CN" altLang="en-US" b="1" dirty="0"/>
              <a:t>美元，在預估的使用期限，也就是</a:t>
            </a:r>
            <a:r>
              <a:rPr kumimoji="1" lang="en-US" altLang="zh-CN" b="1" dirty="0"/>
              <a:t>5</a:t>
            </a:r>
            <a:r>
              <a:rPr kumimoji="1" lang="zh-CN" altLang="en-US" b="1" dirty="0"/>
              <a:t>年內，進行平均分配。那每年的折舊費用就是</a:t>
            </a:r>
            <a:r>
              <a:rPr kumimoji="1" lang="en-US" altLang="zh-CN" b="1" dirty="0"/>
              <a:t>150w</a:t>
            </a:r>
            <a:r>
              <a:rPr kumimoji="1" lang="zh-CN" altLang="en-US" b="1" dirty="0"/>
              <a:t>美元</a:t>
            </a:r>
            <a:endParaRPr kumimoji="1" lang="zh-TW" altLang="en-US" b="1"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7</a:t>
            </a:fld>
            <a:endParaRPr kumimoji="1" lang="zh-TW" altLang="en-US"/>
          </a:p>
        </p:txBody>
      </p:sp>
    </p:spTree>
    <p:extLst>
      <p:ext uri="{BB962C8B-B14F-4D97-AF65-F5344CB8AC3E}">
        <p14:creationId xmlns:p14="http://schemas.microsoft.com/office/powerpoint/2010/main" val="14413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表</a:t>
            </a:r>
            <a:r>
              <a:rPr kumimoji="1" lang="en-US" altLang="zh-CN" dirty="0"/>
              <a:t>8.1</a:t>
            </a:r>
            <a:r>
              <a:rPr kumimoji="1" lang="zh-CN" altLang="en-US" dirty="0"/>
              <a:t>中的第六行每年的</a:t>
            </a:r>
            <a:r>
              <a:rPr kumimoji="1" lang="en-US" altLang="zh-CN" dirty="0"/>
              <a:t>150w</a:t>
            </a:r>
            <a:r>
              <a:rPr kumimoji="1" lang="zh-CN" altLang="en-US" dirty="0"/>
              <a:t>美元費用就是這樣來的</a:t>
            </a:r>
            <a:endParaRPr kumimoji="1" lang="en-US" altLang="zh-CN"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8</a:t>
            </a:fld>
            <a:endParaRPr kumimoji="1" lang="zh-TW" altLang="en-US"/>
          </a:p>
        </p:txBody>
      </p:sp>
    </p:spTree>
    <p:extLst>
      <p:ext uri="{BB962C8B-B14F-4D97-AF65-F5344CB8AC3E}">
        <p14:creationId xmlns:p14="http://schemas.microsoft.com/office/powerpoint/2010/main" val="6904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1" dirty="0"/>
              <a:t>利息支出</a:t>
            </a:r>
            <a:endParaRPr kumimoji="1" lang="en-US" altLang="zh-TW" b="1" dirty="0"/>
          </a:p>
          <a:p>
            <a:endParaRPr kumimoji="1" lang="en-US" altLang="zh-TW" b="1" dirty="0"/>
          </a:p>
          <a:p>
            <a:r>
              <a:rPr lang="zh-TW" altLang="en-US" dirty="0"/>
              <a:t>在評估</a:t>
            </a:r>
            <a:r>
              <a:rPr lang="en-US" altLang="zh-TW" dirty="0" err="1"/>
              <a:t>HomeNet</a:t>
            </a:r>
            <a:r>
              <a:rPr lang="zh-TW" altLang="en-US" dirty="0"/>
              <a:t>項目的資本預算決策時，</a:t>
            </a:r>
            <a:r>
              <a:rPr kumimoji="1" lang="zh-TW" altLang="en-US" b="0" dirty="0"/>
              <a:t>我們希望在評估投資計畫時不包括融資決策，因此</a:t>
            </a:r>
            <a:r>
              <a:rPr lang="zh-TW" altLang="en-US" dirty="0"/>
              <a:t>我們通常不會將利息支出包括進去。</a:t>
            </a:r>
            <a:endParaRPr kumimoji="1"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b="0" dirty="0"/>
              <a:t>我們把表</a:t>
            </a:r>
            <a:r>
              <a:rPr kumimoji="1" lang="en-US" altLang="zh-TW" b="0" dirty="0"/>
              <a:t>8.1</a:t>
            </a:r>
            <a:r>
              <a:rPr kumimoji="1" lang="zh-CN" altLang="en-US" b="0" dirty="0"/>
              <a:t>中算出來的淨收入稱為該項目的非槓桿淨收入（</a:t>
            </a:r>
            <a:r>
              <a:rPr lang="en-US" altLang="zh-TW" sz="1200" kern="1200" dirty="0">
                <a:solidFill>
                  <a:schemeClr val="tx1"/>
                </a:solidFill>
                <a:effectLst/>
                <a:ea typeface="+mn-ea"/>
                <a:cs typeface="+mn-cs"/>
              </a:rPr>
              <a:t>unlevered net income</a:t>
            </a:r>
            <a:r>
              <a:rPr kumimoji="1" lang="zh-CN" altLang="en-US" b="0" dirty="0"/>
              <a:t>），也就是不包括債務相關的任何利息收入</a:t>
            </a:r>
            <a:endParaRPr kumimoji="1"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b="0" dirty="0"/>
          </a:p>
          <a:p>
            <a:endParaRPr kumimoji="1" lang="zh-TW" altLang="en-US" b="0" dirty="0"/>
          </a:p>
        </p:txBody>
      </p:sp>
      <p:sp>
        <p:nvSpPr>
          <p:cNvPr id="4" name="投影片編號版面配置區 3"/>
          <p:cNvSpPr>
            <a:spLocks noGrp="1"/>
          </p:cNvSpPr>
          <p:nvPr>
            <p:ph type="sldNum" sz="quarter" idx="5"/>
          </p:nvPr>
        </p:nvSpPr>
        <p:spPr/>
        <p:txBody>
          <a:bodyPr/>
          <a:lstStyle/>
          <a:p>
            <a:fld id="{4A4C94F3-3A89-A24A-A10E-BBFB3EE10740}" type="slidenum">
              <a:rPr kumimoji="1" lang="zh-TW" altLang="en-US" smtClean="0"/>
              <a:t>9</a:t>
            </a:fld>
            <a:endParaRPr kumimoji="1" lang="zh-TW" altLang="en-US"/>
          </a:p>
        </p:txBody>
      </p:sp>
    </p:spTree>
    <p:extLst>
      <p:ext uri="{BB962C8B-B14F-4D97-AF65-F5344CB8AC3E}">
        <p14:creationId xmlns:p14="http://schemas.microsoft.com/office/powerpoint/2010/main" val="421530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4976D2E-09A1-224C-9665-0C8FDA1B1336}"/>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xmlns="" id="{30DB3DC6-51F1-014B-8973-09472B11E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xmlns="" id="{493C8D88-1484-6A4D-B59A-33D99FCE1DDF}"/>
              </a:ext>
            </a:extLst>
          </p:cNvPr>
          <p:cNvSpPr>
            <a:spLocks noGrp="1"/>
          </p:cNvSpPr>
          <p:nvPr>
            <p:ph type="dt" sz="half" idx="10"/>
          </p:nvPr>
        </p:nvSpPr>
        <p:spPr/>
        <p:txBody>
          <a:bodyPr/>
          <a:lstStyle/>
          <a:p>
            <a:fld id="{6CADC069-74EB-6446-9E25-6F3C9A838BB8}" type="datetime1">
              <a:rPr kumimoji="1" lang="zh-TW" altLang="en-US" smtClean="0"/>
              <a:t>2019/10/15</a:t>
            </a:fld>
            <a:endParaRPr kumimoji="1" lang="zh-TW" altLang="en-US"/>
          </a:p>
        </p:txBody>
      </p:sp>
      <p:sp>
        <p:nvSpPr>
          <p:cNvPr id="5" name="頁尾版面配置區 4">
            <a:extLst>
              <a:ext uri="{FF2B5EF4-FFF2-40B4-BE49-F238E27FC236}">
                <a16:creationId xmlns:a16="http://schemas.microsoft.com/office/drawing/2014/main" xmlns="" id="{2813535D-75FA-1446-BD88-D82FCC90D9E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xmlns="" id="{EDCB1B68-5002-584C-8094-9DBE772E03AF}"/>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dirty="0"/>
          </a:p>
        </p:txBody>
      </p:sp>
    </p:spTree>
    <p:extLst>
      <p:ext uri="{BB962C8B-B14F-4D97-AF65-F5344CB8AC3E}">
        <p14:creationId xmlns:p14="http://schemas.microsoft.com/office/powerpoint/2010/main" val="22427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05183CE-8A68-7A43-81B8-9426B0010197}"/>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xmlns="" id="{B73C83EE-33ED-574B-A449-C1CA7924EDDC}"/>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xmlns="" id="{4AE02770-7607-8643-89FE-107895CCD92C}"/>
              </a:ext>
            </a:extLst>
          </p:cNvPr>
          <p:cNvSpPr>
            <a:spLocks noGrp="1"/>
          </p:cNvSpPr>
          <p:nvPr>
            <p:ph type="dt" sz="half" idx="10"/>
          </p:nvPr>
        </p:nvSpPr>
        <p:spPr/>
        <p:txBody>
          <a:bodyPr/>
          <a:lstStyle/>
          <a:p>
            <a:fld id="{09954FE0-5D31-D94D-82FC-164A094C679D}" type="datetime1">
              <a:rPr kumimoji="1" lang="zh-TW" altLang="en-US" smtClean="0"/>
              <a:t>2019/10/15</a:t>
            </a:fld>
            <a:endParaRPr kumimoji="1" lang="zh-TW" altLang="en-US"/>
          </a:p>
        </p:txBody>
      </p:sp>
      <p:sp>
        <p:nvSpPr>
          <p:cNvPr id="5" name="頁尾版面配置區 4">
            <a:extLst>
              <a:ext uri="{FF2B5EF4-FFF2-40B4-BE49-F238E27FC236}">
                <a16:creationId xmlns:a16="http://schemas.microsoft.com/office/drawing/2014/main" xmlns="" id="{9A900EA7-A32F-2342-85FF-278953B0CD7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xmlns="" id="{E0DB4DD2-6ADA-3B47-A1F7-4B5A9864C6C3}"/>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298029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24D31652-676D-2D46-A9FF-1EBE3A788B41}"/>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xmlns="" id="{3092F2FD-1771-F741-BD73-DBED05800CD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xmlns="" id="{BB2F9056-C5D4-E447-B6F7-D62970DBB70A}"/>
              </a:ext>
            </a:extLst>
          </p:cNvPr>
          <p:cNvSpPr>
            <a:spLocks noGrp="1"/>
          </p:cNvSpPr>
          <p:nvPr>
            <p:ph type="dt" sz="half" idx="10"/>
          </p:nvPr>
        </p:nvSpPr>
        <p:spPr/>
        <p:txBody>
          <a:bodyPr/>
          <a:lstStyle/>
          <a:p>
            <a:fld id="{0D59FCF8-CAFB-8440-A938-E55FF81128F3}" type="datetime1">
              <a:rPr kumimoji="1" lang="zh-TW" altLang="en-US" smtClean="0"/>
              <a:t>2019/10/15</a:t>
            </a:fld>
            <a:endParaRPr kumimoji="1" lang="zh-TW" altLang="en-US"/>
          </a:p>
        </p:txBody>
      </p:sp>
      <p:sp>
        <p:nvSpPr>
          <p:cNvPr id="5" name="頁尾版面配置區 4">
            <a:extLst>
              <a:ext uri="{FF2B5EF4-FFF2-40B4-BE49-F238E27FC236}">
                <a16:creationId xmlns:a16="http://schemas.microsoft.com/office/drawing/2014/main" xmlns="" id="{A0163330-2600-3045-9D47-DE45DB511B3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xmlns="" id="{DFEA4B4C-39A3-7C4A-B74A-66F3771F470A}"/>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276197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DAAE072-FB74-ED4C-8B8A-79B5F08CAD0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xmlns="" id="{2DBACA95-FBAC-A749-BEC9-12BE4CE47ADB}"/>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xmlns="" id="{B3232067-9A69-8E46-995E-1AF12E876368}"/>
              </a:ext>
            </a:extLst>
          </p:cNvPr>
          <p:cNvSpPr>
            <a:spLocks noGrp="1"/>
          </p:cNvSpPr>
          <p:nvPr>
            <p:ph type="dt" sz="half" idx="10"/>
          </p:nvPr>
        </p:nvSpPr>
        <p:spPr/>
        <p:txBody>
          <a:bodyPr/>
          <a:lstStyle/>
          <a:p>
            <a:fld id="{0C9EC20B-0002-044F-B88C-F1D58FC3456F}" type="datetime1">
              <a:rPr kumimoji="1" lang="zh-TW" altLang="en-US" smtClean="0"/>
              <a:t>2019/10/15</a:t>
            </a:fld>
            <a:endParaRPr kumimoji="1" lang="zh-TW" altLang="en-US"/>
          </a:p>
        </p:txBody>
      </p:sp>
      <p:sp>
        <p:nvSpPr>
          <p:cNvPr id="5" name="頁尾版面配置區 4">
            <a:extLst>
              <a:ext uri="{FF2B5EF4-FFF2-40B4-BE49-F238E27FC236}">
                <a16:creationId xmlns:a16="http://schemas.microsoft.com/office/drawing/2014/main" xmlns="" id="{64AB7726-F83C-854D-BACF-877651E4BB7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xmlns="" id="{3847A87C-5F3C-0046-A3B5-ADF9B5C5E471}"/>
              </a:ext>
            </a:extLst>
          </p:cNvPr>
          <p:cNvSpPr>
            <a:spLocks noGrp="1"/>
          </p:cNvSpPr>
          <p:nvPr>
            <p:ph type="sldNum" sz="quarter" idx="12"/>
          </p:nvPr>
        </p:nvSpPr>
        <p:spPr/>
        <p:txBody>
          <a:bodyPr/>
          <a:lstStyle>
            <a:lvl1pPr>
              <a:defRPr sz="2000" b="1">
                <a:solidFill>
                  <a:schemeClr val="tx1"/>
                </a:solidFill>
              </a:defRPr>
            </a:lvl1pPr>
          </a:lstStyle>
          <a:p>
            <a:fld id="{02902CFF-EF4C-314F-AD28-175F388F83B3}" type="slidenum">
              <a:rPr kumimoji="1" lang="zh-TW" altLang="en-US" smtClean="0"/>
              <a:pPr/>
              <a:t>‹#›</a:t>
            </a:fld>
            <a:endParaRPr kumimoji="1" lang="zh-TW" altLang="en-US" dirty="0"/>
          </a:p>
        </p:txBody>
      </p:sp>
    </p:spTree>
    <p:extLst>
      <p:ext uri="{BB962C8B-B14F-4D97-AF65-F5344CB8AC3E}">
        <p14:creationId xmlns:p14="http://schemas.microsoft.com/office/powerpoint/2010/main" val="206658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95868D2-0C4B-FE44-8E90-7EB3ED8776BB}"/>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xmlns="" id="{2478EBA8-12CC-5C49-A483-7A8A4AE56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xmlns="" id="{23E58A62-379D-044D-9B41-818ADE52F5F0}"/>
              </a:ext>
            </a:extLst>
          </p:cNvPr>
          <p:cNvSpPr>
            <a:spLocks noGrp="1"/>
          </p:cNvSpPr>
          <p:nvPr>
            <p:ph type="dt" sz="half" idx="10"/>
          </p:nvPr>
        </p:nvSpPr>
        <p:spPr/>
        <p:txBody>
          <a:bodyPr/>
          <a:lstStyle/>
          <a:p>
            <a:fld id="{091C6E37-5AA0-AC4B-A201-CF0BB807B46C}" type="datetime1">
              <a:rPr kumimoji="1" lang="zh-TW" altLang="en-US" smtClean="0"/>
              <a:t>2019/10/15</a:t>
            </a:fld>
            <a:endParaRPr kumimoji="1" lang="zh-TW" altLang="en-US"/>
          </a:p>
        </p:txBody>
      </p:sp>
      <p:sp>
        <p:nvSpPr>
          <p:cNvPr id="5" name="頁尾版面配置區 4">
            <a:extLst>
              <a:ext uri="{FF2B5EF4-FFF2-40B4-BE49-F238E27FC236}">
                <a16:creationId xmlns:a16="http://schemas.microsoft.com/office/drawing/2014/main" xmlns="" id="{9BC52662-A7BD-834C-8D2F-4B1ABD3033D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xmlns="" id="{0C002A35-D43B-6440-8D27-033D9F6DF966}"/>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140337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A07F323-6D71-AF42-BD25-D340F816FAF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xmlns="" id="{B14DCA2C-54B1-3C41-8FE9-B7B2E2F7499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xmlns="" id="{22A3DF6C-09EB-5E46-8451-566F54057827}"/>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xmlns="" id="{560B7039-86BC-4740-A68F-B262793DEB92}"/>
              </a:ext>
            </a:extLst>
          </p:cNvPr>
          <p:cNvSpPr>
            <a:spLocks noGrp="1"/>
          </p:cNvSpPr>
          <p:nvPr>
            <p:ph type="dt" sz="half" idx="10"/>
          </p:nvPr>
        </p:nvSpPr>
        <p:spPr/>
        <p:txBody>
          <a:bodyPr/>
          <a:lstStyle/>
          <a:p>
            <a:fld id="{A62A092A-EAEF-2A4E-84FA-8BF8BB400FA2}" type="datetime1">
              <a:rPr kumimoji="1" lang="zh-TW" altLang="en-US" smtClean="0"/>
              <a:t>2019/10/15</a:t>
            </a:fld>
            <a:endParaRPr kumimoji="1" lang="zh-TW" altLang="en-US"/>
          </a:p>
        </p:txBody>
      </p:sp>
      <p:sp>
        <p:nvSpPr>
          <p:cNvPr id="6" name="頁尾版面配置區 5">
            <a:extLst>
              <a:ext uri="{FF2B5EF4-FFF2-40B4-BE49-F238E27FC236}">
                <a16:creationId xmlns:a16="http://schemas.microsoft.com/office/drawing/2014/main" xmlns="" id="{19984479-7C42-9D48-93BD-7C8061726B2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xmlns="" id="{A2F1E858-70F2-0146-8440-3361E48A6A20}"/>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7065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0015F47-4CB2-2E4C-ADA7-F684C67F9B54}"/>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xmlns="" id="{B1AFABAA-2D19-1B4B-9667-3D9F8E86C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xmlns="" id="{FADE3C4E-81BA-4745-88FF-EB6C2E68FB15}"/>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xmlns="" id="{1803E290-741C-3441-A1F1-816F0F06B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xmlns="" id="{CF454ED5-7202-1A48-9A61-EBB07E3D0D6A}"/>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xmlns="" id="{4E932E27-A07E-7544-AD76-1E1F16BF2E7D}"/>
              </a:ext>
            </a:extLst>
          </p:cNvPr>
          <p:cNvSpPr>
            <a:spLocks noGrp="1"/>
          </p:cNvSpPr>
          <p:nvPr>
            <p:ph type="dt" sz="half" idx="10"/>
          </p:nvPr>
        </p:nvSpPr>
        <p:spPr/>
        <p:txBody>
          <a:bodyPr/>
          <a:lstStyle/>
          <a:p>
            <a:fld id="{826732CC-F14C-6346-A459-7729CC43F9B8}" type="datetime1">
              <a:rPr kumimoji="1" lang="zh-TW" altLang="en-US" smtClean="0"/>
              <a:t>2019/10/15</a:t>
            </a:fld>
            <a:endParaRPr kumimoji="1" lang="zh-TW" altLang="en-US"/>
          </a:p>
        </p:txBody>
      </p:sp>
      <p:sp>
        <p:nvSpPr>
          <p:cNvPr id="8" name="頁尾版面配置區 7">
            <a:extLst>
              <a:ext uri="{FF2B5EF4-FFF2-40B4-BE49-F238E27FC236}">
                <a16:creationId xmlns:a16="http://schemas.microsoft.com/office/drawing/2014/main" xmlns="" id="{2F427446-7A0D-A744-9E67-631FD2F1CB06}"/>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xmlns="" id="{6A01CD2A-4629-7E45-8C67-92652D7D5BBB}"/>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290703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2ABC962-17C4-2B49-8522-5E2F4DCCA2EF}"/>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xmlns="" id="{C1844E4B-D746-5043-9C1F-9FE4570F2ECB}"/>
              </a:ext>
            </a:extLst>
          </p:cNvPr>
          <p:cNvSpPr>
            <a:spLocks noGrp="1"/>
          </p:cNvSpPr>
          <p:nvPr>
            <p:ph type="dt" sz="half" idx="10"/>
          </p:nvPr>
        </p:nvSpPr>
        <p:spPr/>
        <p:txBody>
          <a:bodyPr/>
          <a:lstStyle/>
          <a:p>
            <a:fld id="{AF24C6BA-3105-8349-A3F2-16DB9A8EBBEF}" type="datetime1">
              <a:rPr kumimoji="1" lang="zh-TW" altLang="en-US" smtClean="0"/>
              <a:t>2019/10/15</a:t>
            </a:fld>
            <a:endParaRPr kumimoji="1" lang="zh-TW" altLang="en-US"/>
          </a:p>
        </p:txBody>
      </p:sp>
      <p:sp>
        <p:nvSpPr>
          <p:cNvPr id="4" name="頁尾版面配置區 3">
            <a:extLst>
              <a:ext uri="{FF2B5EF4-FFF2-40B4-BE49-F238E27FC236}">
                <a16:creationId xmlns:a16="http://schemas.microsoft.com/office/drawing/2014/main" xmlns="" id="{FAB8732E-E11E-EB4D-BFA3-0CEA91931C89}"/>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xmlns="" id="{A7C59C95-6230-6C4D-BAB3-B6B1E691F53B}"/>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95900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DAA6DE1B-966D-F94E-B110-A7199635053D}"/>
              </a:ext>
            </a:extLst>
          </p:cNvPr>
          <p:cNvSpPr>
            <a:spLocks noGrp="1"/>
          </p:cNvSpPr>
          <p:nvPr>
            <p:ph type="dt" sz="half" idx="10"/>
          </p:nvPr>
        </p:nvSpPr>
        <p:spPr/>
        <p:txBody>
          <a:bodyPr/>
          <a:lstStyle/>
          <a:p>
            <a:fld id="{C9889E0A-C22C-3D42-BA61-FBA87146AA97}" type="datetime1">
              <a:rPr kumimoji="1" lang="zh-TW" altLang="en-US" smtClean="0"/>
              <a:t>2019/10/15</a:t>
            </a:fld>
            <a:endParaRPr kumimoji="1" lang="zh-TW" altLang="en-US"/>
          </a:p>
        </p:txBody>
      </p:sp>
      <p:sp>
        <p:nvSpPr>
          <p:cNvPr id="3" name="頁尾版面配置區 2">
            <a:extLst>
              <a:ext uri="{FF2B5EF4-FFF2-40B4-BE49-F238E27FC236}">
                <a16:creationId xmlns:a16="http://schemas.microsoft.com/office/drawing/2014/main" xmlns="" id="{709A50BC-166E-F749-9D6B-3E14833AAB2F}"/>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xmlns="" id="{C7E9222C-BE92-B043-884A-48B122D6B667}"/>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dirty="0"/>
          </a:p>
        </p:txBody>
      </p:sp>
    </p:spTree>
    <p:extLst>
      <p:ext uri="{BB962C8B-B14F-4D97-AF65-F5344CB8AC3E}">
        <p14:creationId xmlns:p14="http://schemas.microsoft.com/office/powerpoint/2010/main" val="22680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46E155F-DB96-7D40-9B3F-4B0935C57A7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xmlns="" id="{7F97A4AB-E32E-2A40-8FC7-109ED1B71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xmlns="" id="{03CD9387-F91A-2F49-B12D-0DA1CA7BF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xmlns="" id="{C33CDC4B-CA6C-1840-9C9E-9E7161EC11C9}"/>
              </a:ext>
            </a:extLst>
          </p:cNvPr>
          <p:cNvSpPr>
            <a:spLocks noGrp="1"/>
          </p:cNvSpPr>
          <p:nvPr>
            <p:ph type="dt" sz="half" idx="10"/>
          </p:nvPr>
        </p:nvSpPr>
        <p:spPr/>
        <p:txBody>
          <a:bodyPr/>
          <a:lstStyle/>
          <a:p>
            <a:fld id="{34C1CB56-2240-754D-95C3-F386F68422AB}" type="datetime1">
              <a:rPr kumimoji="1" lang="zh-TW" altLang="en-US" smtClean="0"/>
              <a:t>2019/10/15</a:t>
            </a:fld>
            <a:endParaRPr kumimoji="1" lang="zh-TW" altLang="en-US"/>
          </a:p>
        </p:txBody>
      </p:sp>
      <p:sp>
        <p:nvSpPr>
          <p:cNvPr id="6" name="頁尾版面配置區 5">
            <a:extLst>
              <a:ext uri="{FF2B5EF4-FFF2-40B4-BE49-F238E27FC236}">
                <a16:creationId xmlns:a16="http://schemas.microsoft.com/office/drawing/2014/main" xmlns="" id="{1101822F-BB16-1743-B82D-264B433D274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xmlns="" id="{84AF9A84-A0E9-FE40-A1EB-D7CD880B5C11}"/>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38756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37B79FA-9F1B-EA4B-B813-B2CA9149053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xmlns="" id="{91843A08-98F7-C74C-9EB8-9857A9852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xmlns="" id="{62734C47-DA56-6342-A74C-2B2BFBDE9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xmlns="" id="{2431456F-2967-7144-A327-E160332EAF2F}"/>
              </a:ext>
            </a:extLst>
          </p:cNvPr>
          <p:cNvSpPr>
            <a:spLocks noGrp="1"/>
          </p:cNvSpPr>
          <p:nvPr>
            <p:ph type="dt" sz="half" idx="10"/>
          </p:nvPr>
        </p:nvSpPr>
        <p:spPr/>
        <p:txBody>
          <a:bodyPr/>
          <a:lstStyle/>
          <a:p>
            <a:fld id="{771B6792-C48B-0744-A5E2-6F0436322E27}" type="datetime1">
              <a:rPr kumimoji="1" lang="zh-TW" altLang="en-US" smtClean="0"/>
              <a:t>2019/10/15</a:t>
            </a:fld>
            <a:endParaRPr kumimoji="1" lang="zh-TW" altLang="en-US"/>
          </a:p>
        </p:txBody>
      </p:sp>
      <p:sp>
        <p:nvSpPr>
          <p:cNvPr id="6" name="頁尾版面配置區 5">
            <a:extLst>
              <a:ext uri="{FF2B5EF4-FFF2-40B4-BE49-F238E27FC236}">
                <a16:creationId xmlns:a16="http://schemas.microsoft.com/office/drawing/2014/main" xmlns="" id="{8E104F1A-3FF1-EA43-973E-B10BA8568CF7}"/>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xmlns="" id="{C6F120AB-F764-0E48-B864-094D9C3CFD25}"/>
              </a:ext>
            </a:extLst>
          </p:cNvPr>
          <p:cNvSpPr>
            <a:spLocks noGrp="1"/>
          </p:cNvSpPr>
          <p:nvPr>
            <p:ph type="sldNum" sz="quarter" idx="12"/>
          </p:nvPr>
        </p:nvSpPr>
        <p:spPr/>
        <p:txBody>
          <a:bodyPr/>
          <a:lstStyle/>
          <a:p>
            <a:fld id="{02902CFF-EF4C-314F-AD28-175F388F83B3}" type="slidenum">
              <a:rPr kumimoji="1" lang="zh-TW" altLang="en-US" smtClean="0"/>
              <a:t>‹#›</a:t>
            </a:fld>
            <a:endParaRPr kumimoji="1" lang="zh-TW" altLang="en-US"/>
          </a:p>
        </p:txBody>
      </p:sp>
    </p:spTree>
    <p:extLst>
      <p:ext uri="{BB962C8B-B14F-4D97-AF65-F5344CB8AC3E}">
        <p14:creationId xmlns:p14="http://schemas.microsoft.com/office/powerpoint/2010/main" val="194439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A15DA756-2D5A-624B-81F2-A0C15F26B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dirty="0"/>
              <a:t>按一下以編輯母片標題樣式</a:t>
            </a:r>
          </a:p>
        </p:txBody>
      </p:sp>
      <p:sp>
        <p:nvSpPr>
          <p:cNvPr id="3" name="文字版面配置區 2">
            <a:extLst>
              <a:ext uri="{FF2B5EF4-FFF2-40B4-BE49-F238E27FC236}">
                <a16:creationId xmlns:a16="http://schemas.microsoft.com/office/drawing/2014/main" xmlns="" id="{B7D73D22-4D60-7A43-BE85-3686DFAF5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dirty="0"/>
              <a:t>按一下以編輯母片文字樣式</a:t>
            </a:r>
          </a:p>
          <a:p>
            <a:pPr lvl="1"/>
            <a:r>
              <a:rPr kumimoji="1" lang="zh-TW" altLang="en-US" dirty="0"/>
              <a:t>第二層</a:t>
            </a:r>
          </a:p>
          <a:p>
            <a:pPr lvl="2"/>
            <a:r>
              <a:rPr kumimoji="1" lang="zh-TW" altLang="en-US" dirty="0"/>
              <a:t>第三層</a:t>
            </a:r>
          </a:p>
          <a:p>
            <a:pPr lvl="3"/>
            <a:r>
              <a:rPr kumimoji="1" lang="zh-TW" altLang="en-US" dirty="0"/>
              <a:t>第四層</a:t>
            </a:r>
          </a:p>
          <a:p>
            <a:pPr lvl="4"/>
            <a:r>
              <a:rPr kumimoji="1" lang="zh-TW" altLang="en-US" dirty="0"/>
              <a:t>第五層</a:t>
            </a:r>
          </a:p>
        </p:txBody>
      </p:sp>
      <p:sp>
        <p:nvSpPr>
          <p:cNvPr id="4" name="日期版面配置區 3">
            <a:extLst>
              <a:ext uri="{FF2B5EF4-FFF2-40B4-BE49-F238E27FC236}">
                <a16:creationId xmlns:a16="http://schemas.microsoft.com/office/drawing/2014/main" xmlns="" id="{C5221709-91D7-9B42-9A12-54EDB3858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Microsoft JhengHei" panose="020B0604030504040204" pitchFamily="34" charset="-120"/>
              </a:defRPr>
            </a:lvl1pPr>
          </a:lstStyle>
          <a:p>
            <a:fld id="{1F118CD6-56DD-BB42-A828-71282EAD5245}" type="datetime1">
              <a:rPr kumimoji="1" lang="zh-TW" altLang="en-US" smtClean="0"/>
              <a:t>2019/10/15</a:t>
            </a:fld>
            <a:endParaRPr kumimoji="1" lang="zh-TW" altLang="en-US" dirty="0"/>
          </a:p>
        </p:txBody>
      </p:sp>
      <p:sp>
        <p:nvSpPr>
          <p:cNvPr id="5" name="頁尾版面配置區 4">
            <a:extLst>
              <a:ext uri="{FF2B5EF4-FFF2-40B4-BE49-F238E27FC236}">
                <a16:creationId xmlns:a16="http://schemas.microsoft.com/office/drawing/2014/main" xmlns="" id="{D75377F4-5476-E045-B253-908304AA6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Microsoft JhengHei" panose="020B0604030504040204" pitchFamily="34" charset="-120"/>
              </a:defRPr>
            </a:lvl1pPr>
          </a:lstStyle>
          <a:p>
            <a:endParaRPr kumimoji="1" lang="zh-TW" altLang="en-US" dirty="0"/>
          </a:p>
        </p:txBody>
      </p:sp>
      <p:sp>
        <p:nvSpPr>
          <p:cNvPr id="6" name="投影片編號版面配置區 5">
            <a:extLst>
              <a:ext uri="{FF2B5EF4-FFF2-40B4-BE49-F238E27FC236}">
                <a16:creationId xmlns:a16="http://schemas.microsoft.com/office/drawing/2014/main" xmlns="" id="{DA0E8956-E9A8-C448-82BB-E82E8695D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kumimoji="1" lang="zh-TW" altLang="en-US" sz="2000" b="1" i="0" kern="1200" smtClean="0">
                <a:solidFill>
                  <a:schemeClr val="tx1"/>
                </a:solidFill>
                <a:latin typeface="Microsoft JhengHei" panose="020B0604030504040204" pitchFamily="34" charset="-120"/>
                <a:ea typeface="+mn-ea"/>
                <a:cs typeface="+mn-cs"/>
              </a:defRPr>
            </a:lvl1pPr>
          </a:lstStyle>
          <a:p>
            <a:fld id="{02902CFF-EF4C-314F-AD28-175F388F83B3}" type="slidenum">
              <a:rPr lang="en-US" altLang="zh-TW" smtClean="0"/>
              <a:pPr/>
              <a:t>‹#›</a:t>
            </a:fld>
            <a:endParaRPr lang="en-US" dirty="0"/>
          </a:p>
        </p:txBody>
      </p:sp>
    </p:spTree>
    <p:extLst>
      <p:ext uri="{BB962C8B-B14F-4D97-AF65-F5344CB8AC3E}">
        <p14:creationId xmlns:p14="http://schemas.microsoft.com/office/powerpoint/2010/main" val="402259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0" i="0" kern="1200">
          <a:solidFill>
            <a:schemeClr val="tx1"/>
          </a:solidFill>
          <a:latin typeface="Microsoft JhengHei" panose="020B0604030504040204" pitchFamily="34" charset="-12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icrosoft JhengHei" panose="020B0604030504040204" pitchFamily="34" charset="-12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icrosoft JhengHei" panose="020B0604030504040204" pitchFamily="34" charset="-12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icrosoft JhengHei" panose="020B0604030504040204" pitchFamily="34" charset="-12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JhengHei" panose="020B0604030504040204" pitchFamily="34" charset="-12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JhengHei"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0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7.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34.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0.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6.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9.wmf"/><Relationship Id="rId4" Type="http://schemas.openxmlformats.org/officeDocument/2006/relationships/oleObject" Target="../embeddings/oleObject9.bin"/><Relationship Id="rId9" Type="http://schemas.openxmlformats.org/officeDocument/2006/relationships/image" Target="../media/image31.wmf"/></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2B407D7-1D74-B545-8B08-C198E8DE2345}"/>
              </a:ext>
            </a:extLst>
          </p:cNvPr>
          <p:cNvSpPr>
            <a:spLocks noGrp="1"/>
          </p:cNvSpPr>
          <p:nvPr>
            <p:ph type="ctrTitle"/>
          </p:nvPr>
        </p:nvSpPr>
        <p:spPr/>
        <p:txBody>
          <a:bodyPr>
            <a:normAutofit/>
          </a:bodyPr>
          <a:lstStyle/>
          <a:p>
            <a:r>
              <a:rPr kumimoji="1" lang="en-US" altLang="zh-TW" sz="5400" b="1" dirty="0">
                <a:latin typeface="Microsoft JhengHei" panose="020B0604030504040204" pitchFamily="34" charset="-120"/>
                <a:ea typeface="Microsoft JhengHei" panose="020B0604030504040204" pitchFamily="34" charset="-120"/>
              </a:rPr>
              <a:t>Chapter 8 </a:t>
            </a:r>
            <a:br>
              <a:rPr kumimoji="1" lang="en-US" altLang="zh-TW" sz="5400" b="1" dirty="0">
                <a:latin typeface="Microsoft JhengHei" panose="020B0604030504040204" pitchFamily="34" charset="-120"/>
                <a:ea typeface="Microsoft JhengHei" panose="020B0604030504040204" pitchFamily="34" charset="-120"/>
              </a:rPr>
            </a:br>
            <a:r>
              <a:rPr lang="en-US" altLang="en-US" sz="4000" b="1" dirty="0">
                <a:latin typeface="Microsoft JhengHei" panose="020B0604030504040204" pitchFamily="34" charset="-120"/>
                <a:ea typeface="Microsoft JhengHei" panose="020B0604030504040204" pitchFamily="34" charset="-120"/>
              </a:rPr>
              <a:t>Fundamentals of Capital Budgeting</a:t>
            </a:r>
            <a:endParaRPr kumimoji="1" lang="zh-TW" altLang="en-US" sz="5400" b="1" dirty="0">
              <a:latin typeface="Microsoft JhengHei" panose="020B0604030504040204" pitchFamily="34" charset="-120"/>
              <a:ea typeface="Microsoft JhengHei" panose="020B0604030504040204" pitchFamily="34" charset="-120"/>
            </a:endParaRPr>
          </a:p>
        </p:txBody>
      </p:sp>
      <p:sp>
        <p:nvSpPr>
          <p:cNvPr id="3" name="副標題 2">
            <a:extLst>
              <a:ext uri="{FF2B5EF4-FFF2-40B4-BE49-F238E27FC236}">
                <a16:creationId xmlns:a16="http://schemas.microsoft.com/office/drawing/2014/main" xmlns="" id="{39F0029B-DDA6-EA4E-B687-939B12642BE0}"/>
              </a:ext>
            </a:extLst>
          </p:cNvPr>
          <p:cNvSpPr>
            <a:spLocks noGrp="1"/>
          </p:cNvSpPr>
          <p:nvPr>
            <p:ph type="subTitle" idx="1"/>
          </p:nvPr>
        </p:nvSpPr>
        <p:spPr>
          <a:xfrm>
            <a:off x="1524000" y="3841523"/>
            <a:ext cx="9144000" cy="1655762"/>
          </a:xfrm>
        </p:spPr>
        <p:txBody>
          <a:bodyPr>
            <a:normAutofit lnSpcReduction="10000"/>
          </a:bodyPr>
          <a:lstStyle/>
          <a:p>
            <a:r>
              <a:rPr kumimoji="1" lang="zh-TW" altLang="en-US" dirty="0"/>
              <a:t>資財碩一 </a:t>
            </a:r>
            <a:r>
              <a:rPr kumimoji="1" lang="en-US" altLang="zh-TW" dirty="0"/>
              <a:t>108AB8022</a:t>
            </a:r>
            <a:r>
              <a:rPr kumimoji="1" lang="zh-TW" altLang="en-US" dirty="0"/>
              <a:t> 黃豊凱</a:t>
            </a:r>
            <a:endParaRPr kumimoji="1" lang="en-US" altLang="zh-TW" dirty="0"/>
          </a:p>
          <a:p>
            <a:r>
              <a:rPr kumimoji="1" lang="zh-TW" altLang="en-US" dirty="0"/>
              <a:t>資財碩一 </a:t>
            </a:r>
            <a:r>
              <a:rPr kumimoji="1" lang="en-US" altLang="zh-TW" dirty="0"/>
              <a:t>108AB8017</a:t>
            </a:r>
            <a:r>
              <a:rPr kumimoji="1" lang="zh-TW" altLang="en-US" dirty="0"/>
              <a:t> 林子勤</a:t>
            </a:r>
            <a:endParaRPr kumimoji="1" lang="en-US" altLang="zh-TW" dirty="0"/>
          </a:p>
          <a:p>
            <a:r>
              <a:rPr kumimoji="1" lang="zh-TW" altLang="en-US" dirty="0"/>
              <a:t>資財四甲 </a:t>
            </a:r>
            <a:r>
              <a:rPr kumimoji="1" lang="en-US" altLang="zh-TW" dirty="0"/>
              <a:t>105AB0028 </a:t>
            </a:r>
            <a:r>
              <a:rPr kumimoji="1" lang="zh-TW" altLang="en-US" dirty="0"/>
              <a:t>彭楚峻</a:t>
            </a:r>
            <a:endParaRPr kumimoji="1" lang="en-US" altLang="zh-TW" dirty="0"/>
          </a:p>
          <a:p>
            <a:r>
              <a:rPr kumimoji="1" lang="zh-TW" altLang="en-US" dirty="0"/>
              <a:t>資財四甲 </a:t>
            </a:r>
            <a:r>
              <a:rPr kumimoji="1" lang="en-US" altLang="zh-TW" dirty="0"/>
              <a:t>105AB0026 </a:t>
            </a:r>
            <a:r>
              <a:rPr kumimoji="1" lang="zh-TW" altLang="en-US" dirty="0"/>
              <a:t>吳芸瑋</a:t>
            </a:r>
          </a:p>
        </p:txBody>
      </p:sp>
      <p:sp>
        <p:nvSpPr>
          <p:cNvPr id="4" name="投影片編號版面配置區 3">
            <a:extLst>
              <a:ext uri="{FF2B5EF4-FFF2-40B4-BE49-F238E27FC236}">
                <a16:creationId xmlns:a16="http://schemas.microsoft.com/office/drawing/2014/main" xmlns="" id="{E29DAB22-852A-C341-B8BF-E2DFEC9482BD}"/>
              </a:ext>
            </a:extLst>
          </p:cNvPr>
          <p:cNvSpPr>
            <a:spLocks noGrp="1"/>
          </p:cNvSpPr>
          <p:nvPr>
            <p:ph type="sldNum" sz="quarter" idx="12"/>
          </p:nvPr>
        </p:nvSpPr>
        <p:spPr/>
        <p:txBody>
          <a:bodyPr/>
          <a:lstStyle/>
          <a:p>
            <a:fld id="{02902CFF-EF4C-314F-AD28-175F388F83B3}" type="slidenum">
              <a:rPr kumimoji="1" lang="zh-TW" altLang="en-US" smtClean="0"/>
              <a:t>1</a:t>
            </a:fld>
            <a:endParaRPr kumimoji="1" lang="zh-TW" altLang="en-US"/>
          </a:p>
        </p:txBody>
      </p:sp>
    </p:spTree>
    <p:extLst>
      <p:ext uri="{BB962C8B-B14F-4D97-AF65-F5344CB8AC3E}">
        <p14:creationId xmlns:p14="http://schemas.microsoft.com/office/powerpoint/2010/main" val="10672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6973644-142E-7648-83B2-256879E31B85}"/>
              </a:ext>
            </a:extLst>
          </p:cNvPr>
          <p:cNvSpPr>
            <a:spLocks noGrp="1"/>
          </p:cNvSpPr>
          <p:nvPr>
            <p:ph type="title"/>
          </p:nvPr>
        </p:nvSpPr>
        <p:spPr/>
        <p:txBody>
          <a:bodyPr/>
          <a:lstStyle/>
          <a:p>
            <a:r>
              <a:rPr lang="en-US" altLang="en-US" dirty="0"/>
              <a:t>Taxes </a:t>
            </a:r>
            <a:r>
              <a:rPr lang="zh-CN" altLang="en-US" dirty="0"/>
              <a:t>稅</a:t>
            </a:r>
            <a:endParaRPr kumimoji="1" lang="zh-TW" altLang="en-US" dirty="0"/>
          </a:p>
        </p:txBody>
      </p:sp>
      <p:sp>
        <p:nvSpPr>
          <p:cNvPr id="3" name="內容版面配置區 2">
            <a:extLst>
              <a:ext uri="{FF2B5EF4-FFF2-40B4-BE49-F238E27FC236}">
                <a16:creationId xmlns:a16="http://schemas.microsoft.com/office/drawing/2014/main" xmlns="" id="{1D7A5B46-51DC-304B-A046-EB92A8C3B2D8}"/>
              </a:ext>
            </a:extLst>
          </p:cNvPr>
          <p:cNvSpPr>
            <a:spLocks noGrp="1"/>
          </p:cNvSpPr>
          <p:nvPr>
            <p:ph idx="1"/>
          </p:nvPr>
        </p:nvSpPr>
        <p:spPr/>
        <p:txBody>
          <a:bodyPr/>
          <a:lstStyle/>
          <a:p>
            <a:r>
              <a:rPr lang="en-US" altLang="en-US" dirty="0"/>
              <a:t>Marginal Corporate Tax Rate</a:t>
            </a:r>
          </a:p>
          <a:p>
            <a:pPr lvl="1"/>
            <a:r>
              <a:rPr lang="en-US" altLang="en-US" dirty="0"/>
              <a:t>The tax rate on the marginal or </a:t>
            </a:r>
            <a:r>
              <a:rPr lang="en-US" altLang="en-US" i="1" dirty="0"/>
              <a:t>incremental</a:t>
            </a:r>
            <a:r>
              <a:rPr lang="en-US" altLang="en-US" dirty="0"/>
              <a:t> dollar of pre-tax income. </a:t>
            </a:r>
          </a:p>
          <a:p>
            <a:pPr lvl="1"/>
            <a:r>
              <a:rPr lang="en-US" altLang="en-US" dirty="0"/>
              <a:t>Note: </a:t>
            </a:r>
            <a:r>
              <a:rPr lang="en-US" altLang="en-US" dirty="0">
                <a:solidFill>
                  <a:srgbClr val="FF0000"/>
                </a:solidFill>
              </a:rPr>
              <a:t>A negative tax is equal to a tax credit.</a:t>
            </a:r>
          </a:p>
          <a:p>
            <a:endParaRPr kumimoji="1" lang="zh-TW" altLang="en-US" dirty="0"/>
          </a:p>
        </p:txBody>
      </p:sp>
      <p:graphicFrame>
        <p:nvGraphicFramePr>
          <p:cNvPr id="4" name="Object 4">
            <a:extLst>
              <a:ext uri="{FF2B5EF4-FFF2-40B4-BE49-F238E27FC236}">
                <a16:creationId xmlns:a16="http://schemas.microsoft.com/office/drawing/2014/main" xmlns="" id="{609E543A-E506-7142-B3FE-9D2C154959F9}"/>
              </a:ext>
            </a:extLst>
          </p:cNvPr>
          <p:cNvGraphicFramePr>
            <a:graphicFrameLocks noChangeAspect="1"/>
          </p:cNvGraphicFramePr>
          <p:nvPr/>
        </p:nvGraphicFramePr>
        <p:xfrm>
          <a:off x="4175918" y="3742531"/>
          <a:ext cx="3840163" cy="517525"/>
        </p:xfrm>
        <a:graphic>
          <a:graphicData uri="http://schemas.openxmlformats.org/presentationml/2006/ole">
            <mc:AlternateContent xmlns:mc="http://schemas.openxmlformats.org/markup-compatibility/2006">
              <mc:Choice xmlns:v="urn:schemas-microsoft-com:vml" Requires="v">
                <p:oleObj spid="_x0000_s13346" name="Equation" r:id="rId4" imgW="1701800" imgH="228600" progId="Equation.DSMT4">
                  <p:embed/>
                </p:oleObj>
              </mc:Choice>
              <mc:Fallback>
                <p:oleObj name="Equation" r:id="rId4" imgW="1701800" imgH="228600" progId="Equation.DSMT4">
                  <p:embed/>
                  <p:pic>
                    <p:nvPicPr>
                      <p:cNvPr id="4" name="Object 4">
                        <a:extLst>
                          <a:ext uri="{FF2B5EF4-FFF2-40B4-BE49-F238E27FC236}">
                            <a16:creationId xmlns:a16="http://schemas.microsoft.com/office/drawing/2014/main" xmlns="" id="{609E543A-E506-7142-B3FE-9D2C154959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918" y="3742531"/>
                        <a:ext cx="3840163"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xmlns="" id="{6B20ACA8-0CE5-8846-9DD9-8598D9C876E0}"/>
              </a:ext>
            </a:extLst>
          </p:cNvPr>
          <p:cNvSpPr/>
          <p:nvPr/>
        </p:nvSpPr>
        <p:spPr>
          <a:xfrm>
            <a:off x="3990754" y="3742531"/>
            <a:ext cx="4143153" cy="5175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6" name="投影片編號版面配置區 5">
            <a:extLst>
              <a:ext uri="{FF2B5EF4-FFF2-40B4-BE49-F238E27FC236}">
                <a16:creationId xmlns:a16="http://schemas.microsoft.com/office/drawing/2014/main" xmlns="" id="{8658D84C-0913-8B44-8AEB-24AD5971A417}"/>
              </a:ext>
            </a:extLst>
          </p:cNvPr>
          <p:cNvSpPr>
            <a:spLocks noGrp="1"/>
          </p:cNvSpPr>
          <p:nvPr>
            <p:ph type="sldNum" sz="quarter" idx="12"/>
          </p:nvPr>
        </p:nvSpPr>
        <p:spPr/>
        <p:txBody>
          <a:bodyPr/>
          <a:lstStyle/>
          <a:p>
            <a:fld id="{02902CFF-EF4C-314F-AD28-175F388F83B3}" type="slidenum">
              <a:rPr kumimoji="1" lang="zh-TW" altLang="en-US" smtClean="0"/>
              <a:t>10</a:t>
            </a:fld>
            <a:endParaRPr kumimoji="1" lang="zh-TW" altLang="en-US"/>
          </a:p>
        </p:txBody>
      </p:sp>
    </p:spTree>
    <p:extLst>
      <p:ext uri="{BB962C8B-B14F-4D97-AF65-F5344CB8AC3E}">
        <p14:creationId xmlns:p14="http://schemas.microsoft.com/office/powerpoint/2010/main" val="5375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F226A82-64EC-8545-B5D7-4EF25BFE21F9}"/>
              </a:ext>
            </a:extLst>
          </p:cNvPr>
          <p:cNvSpPr>
            <a:spLocks noGrp="1"/>
          </p:cNvSpPr>
          <p:nvPr>
            <p:ph type="title"/>
          </p:nvPr>
        </p:nvSpPr>
        <p:spPr/>
        <p:txBody>
          <a:bodyPr/>
          <a:lstStyle/>
          <a:p>
            <a:r>
              <a:rPr lang="en-US" altLang="en-US" dirty="0"/>
              <a:t>Taxes </a:t>
            </a:r>
            <a:r>
              <a:rPr lang="zh-CN" altLang="en-US" dirty="0"/>
              <a:t>稅</a:t>
            </a:r>
            <a:r>
              <a:rPr lang="zh-TW" altLang="en-US" dirty="0"/>
              <a:t>（續）</a:t>
            </a:r>
            <a:endParaRPr kumimoji="1" lang="zh-TW" altLang="en-US" dirty="0"/>
          </a:p>
        </p:txBody>
      </p:sp>
      <p:sp>
        <p:nvSpPr>
          <p:cNvPr id="3" name="內容版面配置區 2">
            <a:extLst>
              <a:ext uri="{FF2B5EF4-FFF2-40B4-BE49-F238E27FC236}">
                <a16:creationId xmlns:a16="http://schemas.microsoft.com/office/drawing/2014/main" xmlns="" id="{C63DECE6-6B6A-B14F-94D1-A0C53F21E986}"/>
              </a:ext>
            </a:extLst>
          </p:cNvPr>
          <p:cNvSpPr>
            <a:spLocks noGrp="1"/>
          </p:cNvSpPr>
          <p:nvPr>
            <p:ph idx="1"/>
          </p:nvPr>
        </p:nvSpPr>
        <p:spPr/>
        <p:txBody>
          <a:bodyPr/>
          <a:lstStyle/>
          <a:p>
            <a:r>
              <a:rPr lang="en-US" altLang="en-US" dirty="0"/>
              <a:t>Unlevered Net Income Calculation</a:t>
            </a:r>
          </a:p>
          <a:p>
            <a:endParaRPr kumimoji="1" lang="zh-TW" altLang="en-US" dirty="0"/>
          </a:p>
        </p:txBody>
      </p:sp>
      <p:graphicFrame>
        <p:nvGraphicFramePr>
          <p:cNvPr id="4" name="Object 5">
            <a:extLst>
              <a:ext uri="{FF2B5EF4-FFF2-40B4-BE49-F238E27FC236}">
                <a16:creationId xmlns:a16="http://schemas.microsoft.com/office/drawing/2014/main" xmlns="" id="{70784659-EBE2-5544-B39D-EAC80651F11C}"/>
              </a:ext>
            </a:extLst>
          </p:cNvPr>
          <p:cNvGraphicFramePr>
            <a:graphicFrameLocks noChangeAspect="1"/>
          </p:cNvGraphicFramePr>
          <p:nvPr/>
        </p:nvGraphicFramePr>
        <p:xfrm>
          <a:off x="1999456" y="2367059"/>
          <a:ext cx="8193088" cy="793750"/>
        </p:xfrm>
        <a:graphic>
          <a:graphicData uri="http://schemas.openxmlformats.org/presentationml/2006/ole">
            <mc:AlternateContent xmlns:mc="http://schemas.openxmlformats.org/markup-compatibility/2006">
              <mc:Choice xmlns:v="urn:schemas-microsoft-com:vml" Requires="v">
                <p:oleObj spid="_x0000_s14370" name="Equation" r:id="rId4" imgW="4737100" imgH="457200" progId="Equation.DSMT4">
                  <p:embed/>
                </p:oleObj>
              </mc:Choice>
              <mc:Fallback>
                <p:oleObj name="Equation" r:id="rId4" imgW="4737100" imgH="457200" progId="Equation.DSMT4">
                  <p:embed/>
                  <p:pic>
                    <p:nvPicPr>
                      <p:cNvPr id="4" name="Object 5">
                        <a:extLst>
                          <a:ext uri="{FF2B5EF4-FFF2-40B4-BE49-F238E27FC236}">
                            <a16:creationId xmlns:a16="http://schemas.microsoft.com/office/drawing/2014/main" xmlns="" id="{70784659-EBE2-5544-B39D-EAC80651F1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9456" y="2367059"/>
                        <a:ext cx="8193088" cy="79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投影片編號版面配置區 4">
            <a:extLst>
              <a:ext uri="{FF2B5EF4-FFF2-40B4-BE49-F238E27FC236}">
                <a16:creationId xmlns:a16="http://schemas.microsoft.com/office/drawing/2014/main" xmlns="" id="{AC029A31-CE44-854F-9F69-9EBD76CFBB5D}"/>
              </a:ext>
            </a:extLst>
          </p:cNvPr>
          <p:cNvSpPr>
            <a:spLocks noGrp="1"/>
          </p:cNvSpPr>
          <p:nvPr>
            <p:ph type="sldNum" sz="quarter" idx="12"/>
          </p:nvPr>
        </p:nvSpPr>
        <p:spPr/>
        <p:txBody>
          <a:bodyPr/>
          <a:lstStyle/>
          <a:p>
            <a:fld id="{02902CFF-EF4C-314F-AD28-175F388F83B3}" type="slidenum">
              <a:rPr kumimoji="1" lang="zh-TW" altLang="en-US" smtClean="0"/>
              <a:t>11</a:t>
            </a:fld>
            <a:endParaRPr kumimoji="1" lang="zh-TW" altLang="en-US"/>
          </a:p>
        </p:txBody>
      </p:sp>
    </p:spTree>
    <p:extLst>
      <p:ext uri="{BB962C8B-B14F-4D97-AF65-F5344CB8AC3E}">
        <p14:creationId xmlns:p14="http://schemas.microsoft.com/office/powerpoint/2010/main" val="14631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05B5895-CE3A-CD4D-ADC9-C14D3A89995D}"/>
              </a:ext>
            </a:extLst>
          </p:cNvPr>
          <p:cNvSpPr>
            <a:spLocks noGrp="1"/>
          </p:cNvSpPr>
          <p:nvPr>
            <p:ph type="title"/>
          </p:nvPr>
        </p:nvSpPr>
        <p:spPr/>
        <p:txBody>
          <a:bodyPr>
            <a:normAutofit/>
          </a:bodyPr>
          <a:lstStyle/>
          <a:p>
            <a:r>
              <a:rPr lang="en-US" altLang="en-US" sz="2800" dirty="0"/>
              <a:t>Capital Expenditures and </a:t>
            </a:r>
            <a:r>
              <a:rPr lang="en-US" altLang="en-US" sz="2800" dirty="0" err="1"/>
              <a:t>Depreciation資本支出和折舊</a:t>
            </a:r>
            <a:r>
              <a:rPr lang="zh-TW" altLang="en-US" sz="2800" dirty="0"/>
              <a:t> （續）</a:t>
            </a:r>
            <a:endParaRPr kumimoji="1" lang="zh-TW" altLang="en-US" sz="2800" dirty="0"/>
          </a:p>
        </p:txBody>
      </p:sp>
      <p:sp>
        <p:nvSpPr>
          <p:cNvPr id="3" name="內容版面配置區 2">
            <a:extLst>
              <a:ext uri="{FF2B5EF4-FFF2-40B4-BE49-F238E27FC236}">
                <a16:creationId xmlns:a16="http://schemas.microsoft.com/office/drawing/2014/main" xmlns="" id="{30717B92-8B4F-5549-B879-D56B73D7BD23}"/>
              </a:ext>
            </a:extLst>
          </p:cNvPr>
          <p:cNvSpPr>
            <a:spLocks noGrp="1"/>
          </p:cNvSpPr>
          <p:nvPr>
            <p:ph idx="1"/>
          </p:nvPr>
        </p:nvSpPr>
        <p:spPr/>
        <p:txBody>
          <a:bodyPr/>
          <a:lstStyle/>
          <a:p>
            <a:r>
              <a:rPr lang="en-US" altLang="en-US" b="1" dirty="0"/>
              <a:t>Table 8.1 Spreadsheet  </a:t>
            </a:r>
            <a:r>
              <a:rPr lang="en-US" altLang="en-US" dirty="0" err="1"/>
              <a:t>HomeNet’s</a:t>
            </a:r>
            <a:r>
              <a:rPr lang="en-US" altLang="en-US" dirty="0"/>
              <a:t> Incremental Earnings Forecast</a:t>
            </a:r>
          </a:p>
          <a:p>
            <a:endParaRPr kumimoji="1" lang="zh-TW" altLang="en-US" dirty="0"/>
          </a:p>
        </p:txBody>
      </p:sp>
      <p:pic>
        <p:nvPicPr>
          <p:cNvPr id="4" name="Picture 6" descr="tbl08_01.gif">
            <a:extLst>
              <a:ext uri="{FF2B5EF4-FFF2-40B4-BE49-F238E27FC236}">
                <a16:creationId xmlns:a16="http://schemas.microsoft.com/office/drawing/2014/main" xmlns="" id="{7838BE21-C17A-4D43-B005-00AA5D020165}"/>
              </a:ext>
            </a:extLst>
          </p:cNvPr>
          <p:cNvPicPr>
            <a:picLocks noChangeAspect="1"/>
          </p:cNvPicPr>
          <p:nvPr/>
        </p:nvPicPr>
        <p:blipFill>
          <a:blip r:embed="rId3" cstate="print"/>
          <a:srcRect/>
          <a:stretch>
            <a:fillRect/>
          </a:stretch>
        </p:blipFill>
        <p:spPr bwMode="auto">
          <a:xfrm>
            <a:off x="1866900" y="2566988"/>
            <a:ext cx="8458200" cy="2868612"/>
          </a:xfrm>
          <a:prstGeom prst="rect">
            <a:avLst/>
          </a:prstGeom>
          <a:noFill/>
          <a:ln w="9525">
            <a:noFill/>
            <a:miter lim="800000"/>
            <a:headEnd/>
            <a:tailEnd/>
          </a:ln>
        </p:spPr>
      </p:pic>
      <p:sp>
        <p:nvSpPr>
          <p:cNvPr id="5" name="矩形 4">
            <a:extLst>
              <a:ext uri="{FF2B5EF4-FFF2-40B4-BE49-F238E27FC236}">
                <a16:creationId xmlns:a16="http://schemas.microsoft.com/office/drawing/2014/main" xmlns="" id="{F2844401-16B4-504B-A643-9A0206F3C5F5}"/>
              </a:ext>
            </a:extLst>
          </p:cNvPr>
          <p:cNvSpPr/>
          <p:nvPr/>
        </p:nvSpPr>
        <p:spPr>
          <a:xfrm>
            <a:off x="6096000" y="4614529"/>
            <a:ext cx="3345712"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6" name="矩形 5">
            <a:extLst>
              <a:ext uri="{FF2B5EF4-FFF2-40B4-BE49-F238E27FC236}">
                <a16:creationId xmlns:a16="http://schemas.microsoft.com/office/drawing/2014/main" xmlns="" id="{1E6588F8-C990-EA44-B3A9-603184765C24}"/>
              </a:ext>
            </a:extLst>
          </p:cNvPr>
          <p:cNvSpPr/>
          <p:nvPr/>
        </p:nvSpPr>
        <p:spPr>
          <a:xfrm>
            <a:off x="5212612" y="4614528"/>
            <a:ext cx="883388" cy="4890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7" name="矩形 6">
            <a:extLst>
              <a:ext uri="{FF2B5EF4-FFF2-40B4-BE49-F238E27FC236}">
                <a16:creationId xmlns:a16="http://schemas.microsoft.com/office/drawing/2014/main" xmlns="" id="{990EA02A-C100-4342-A002-D0D9CFFF09B6}"/>
              </a:ext>
            </a:extLst>
          </p:cNvPr>
          <p:cNvSpPr/>
          <p:nvPr/>
        </p:nvSpPr>
        <p:spPr>
          <a:xfrm>
            <a:off x="9441712" y="4607439"/>
            <a:ext cx="883388" cy="4890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9" name="矩形 8">
            <a:extLst>
              <a:ext uri="{FF2B5EF4-FFF2-40B4-BE49-F238E27FC236}">
                <a16:creationId xmlns:a16="http://schemas.microsoft.com/office/drawing/2014/main" xmlns="" id="{C5E63AD3-0429-054C-80CE-8F8582A3D247}"/>
              </a:ext>
            </a:extLst>
          </p:cNvPr>
          <p:cNvSpPr/>
          <p:nvPr/>
        </p:nvSpPr>
        <p:spPr>
          <a:xfrm>
            <a:off x="6096000" y="4871777"/>
            <a:ext cx="3345712"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10" name="矩形 9">
            <a:extLst>
              <a:ext uri="{FF2B5EF4-FFF2-40B4-BE49-F238E27FC236}">
                <a16:creationId xmlns:a16="http://schemas.microsoft.com/office/drawing/2014/main" xmlns="" id="{FCD4AA09-A7F7-3D4C-9355-8F371219C95D}"/>
              </a:ext>
            </a:extLst>
          </p:cNvPr>
          <p:cNvSpPr/>
          <p:nvPr/>
        </p:nvSpPr>
        <p:spPr>
          <a:xfrm>
            <a:off x="6096000" y="5099009"/>
            <a:ext cx="3345712"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8" name="投影片編號版面配置區 7">
            <a:extLst>
              <a:ext uri="{FF2B5EF4-FFF2-40B4-BE49-F238E27FC236}">
                <a16:creationId xmlns:a16="http://schemas.microsoft.com/office/drawing/2014/main" xmlns="" id="{275C11BB-68D6-544F-A156-BB4D8D12B3D4}"/>
              </a:ext>
            </a:extLst>
          </p:cNvPr>
          <p:cNvSpPr>
            <a:spLocks noGrp="1"/>
          </p:cNvSpPr>
          <p:nvPr>
            <p:ph type="sldNum" sz="quarter" idx="12"/>
          </p:nvPr>
        </p:nvSpPr>
        <p:spPr/>
        <p:txBody>
          <a:bodyPr/>
          <a:lstStyle/>
          <a:p>
            <a:fld id="{02902CFF-EF4C-314F-AD28-175F388F83B3}" type="slidenum">
              <a:rPr kumimoji="1" lang="zh-TW" altLang="en-US" smtClean="0"/>
              <a:t>12</a:t>
            </a:fld>
            <a:endParaRPr kumimoji="1" lang="zh-TW" altLang="en-US"/>
          </a:p>
        </p:txBody>
      </p:sp>
    </p:spTree>
    <p:extLst>
      <p:ext uri="{BB962C8B-B14F-4D97-AF65-F5344CB8AC3E}">
        <p14:creationId xmlns:p14="http://schemas.microsoft.com/office/powerpoint/2010/main" val="345536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9" grpId="0" animBg="1"/>
      <p:bldP spid="9" grpId="1"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7D13755-5847-E94D-91D5-6B2C4E4B75FD}"/>
              </a:ext>
            </a:extLst>
          </p:cNvPr>
          <p:cNvSpPr>
            <a:spLocks noGrp="1"/>
          </p:cNvSpPr>
          <p:nvPr>
            <p:ph type="title"/>
          </p:nvPr>
        </p:nvSpPr>
        <p:spPr/>
        <p:txBody>
          <a:bodyPr/>
          <a:lstStyle/>
          <a:p>
            <a:r>
              <a:rPr lang="en-US" altLang="en-US" dirty="0"/>
              <a:t>Textbook Example 8.1</a:t>
            </a:r>
            <a:endParaRPr kumimoji="1" lang="zh-TW" altLang="en-US" dirty="0"/>
          </a:p>
        </p:txBody>
      </p:sp>
      <p:pic>
        <p:nvPicPr>
          <p:cNvPr id="4" name="Picture 5" descr="Y:\Graphics\Powerpoint\PEARSON\BERK\Final files\ch08\c08p001.jpg">
            <a:extLst>
              <a:ext uri="{FF2B5EF4-FFF2-40B4-BE49-F238E27FC236}">
                <a16:creationId xmlns:a16="http://schemas.microsoft.com/office/drawing/2014/main" xmlns="" id="{606CF53A-1D62-1C46-BAF9-CE7E3103DD03}"/>
              </a:ext>
            </a:extLst>
          </p:cNvPr>
          <p:cNvPicPr>
            <a:picLocks noChangeAspect="1" noChangeArrowheads="1"/>
          </p:cNvPicPr>
          <p:nvPr/>
        </p:nvPicPr>
        <p:blipFill>
          <a:blip r:embed="rId3" cstate="print"/>
          <a:srcRect/>
          <a:stretch>
            <a:fillRect/>
          </a:stretch>
        </p:blipFill>
        <p:spPr bwMode="auto">
          <a:xfrm>
            <a:off x="113267" y="1644540"/>
            <a:ext cx="6521449" cy="2095169"/>
          </a:xfrm>
          <a:prstGeom prst="rect">
            <a:avLst/>
          </a:prstGeom>
          <a:noFill/>
          <a:ln w="9525">
            <a:noFill/>
            <a:miter lim="800000"/>
            <a:headEnd/>
            <a:tailEnd/>
          </a:ln>
        </p:spPr>
      </p:pic>
      <p:pic>
        <p:nvPicPr>
          <p:cNvPr id="5" name="Picture 3" descr="ex08_01b.gif">
            <a:extLst>
              <a:ext uri="{FF2B5EF4-FFF2-40B4-BE49-F238E27FC236}">
                <a16:creationId xmlns:a16="http://schemas.microsoft.com/office/drawing/2014/main" xmlns="" id="{04A6ACFB-A9F6-4944-A056-39803FD8040E}"/>
              </a:ext>
            </a:extLst>
          </p:cNvPr>
          <p:cNvPicPr>
            <a:picLocks noChangeAspect="1"/>
          </p:cNvPicPr>
          <p:nvPr/>
        </p:nvPicPr>
        <p:blipFill>
          <a:blip r:embed="rId4" cstate="print"/>
          <a:srcRect/>
          <a:stretch>
            <a:fillRect/>
          </a:stretch>
        </p:blipFill>
        <p:spPr bwMode="auto">
          <a:xfrm>
            <a:off x="113267" y="4411219"/>
            <a:ext cx="6521449" cy="1517547"/>
          </a:xfrm>
          <a:prstGeom prst="rect">
            <a:avLst/>
          </a:prstGeom>
          <a:noFill/>
          <a:ln w="9525">
            <a:noFill/>
            <a:miter lim="800000"/>
            <a:headEnd/>
            <a:tailEnd/>
          </a:ln>
        </p:spPr>
      </p:pic>
      <p:sp>
        <p:nvSpPr>
          <p:cNvPr id="3" name="矩形 2">
            <a:extLst>
              <a:ext uri="{FF2B5EF4-FFF2-40B4-BE49-F238E27FC236}">
                <a16:creationId xmlns:a16="http://schemas.microsoft.com/office/drawing/2014/main" xmlns="" id="{9C4C8273-6CF0-AE4F-BA01-B7425C67AB06}"/>
              </a:ext>
            </a:extLst>
          </p:cNvPr>
          <p:cNvSpPr/>
          <p:nvPr/>
        </p:nvSpPr>
        <p:spPr>
          <a:xfrm>
            <a:off x="6634716" y="1644540"/>
            <a:ext cx="5557284" cy="2031325"/>
          </a:xfrm>
          <a:prstGeom prst="rect">
            <a:avLst/>
          </a:prstGeom>
        </p:spPr>
        <p:txBody>
          <a:bodyPr wrap="square">
            <a:spAutoFit/>
          </a:bodyPr>
          <a:lstStyle/>
          <a:p>
            <a:r>
              <a:rPr lang="zh-TW" altLang="en-US" dirty="0">
                <a:latin typeface="Microsoft JhengHei" panose="020B0604030504040204" pitchFamily="34" charset="-120"/>
                <a:ea typeface="Microsoft JhengHei" panose="020B0604030504040204" pitchFamily="34" charset="-120"/>
              </a:rPr>
              <a:t>家樂氏公司計劃推出新系列的高纖維，零反式脂肪早餐糕點。 與新產品發布相關的沉重</a:t>
            </a:r>
            <a:r>
              <a:rPr lang="zh-TW" altLang="en-US" dirty="0">
                <a:solidFill>
                  <a:srgbClr val="FF0000"/>
                </a:solidFill>
                <a:latin typeface="Microsoft JhengHei" panose="020B0604030504040204" pitchFamily="34" charset="-120"/>
                <a:ea typeface="Microsoft JhengHei" panose="020B0604030504040204" pitchFamily="34" charset="-120"/>
              </a:rPr>
              <a:t>廣告費用</a:t>
            </a:r>
            <a:r>
              <a:rPr lang="zh-TW" altLang="en-US" dirty="0">
                <a:latin typeface="Microsoft JhengHei" panose="020B0604030504040204" pitchFamily="34" charset="-120"/>
                <a:ea typeface="Microsoft JhengHei" panose="020B0604030504040204" pitchFamily="34" charset="-120"/>
              </a:rPr>
              <a:t>將在明年為該產品產生</a:t>
            </a:r>
            <a:r>
              <a:rPr lang="en-US" altLang="zh-TW" dirty="0">
                <a:solidFill>
                  <a:srgbClr val="FF0000"/>
                </a:solidFill>
                <a:latin typeface="Microsoft JhengHei" panose="020B0604030504040204" pitchFamily="34" charset="-120"/>
                <a:ea typeface="Microsoft JhengHei" panose="020B0604030504040204" pitchFamily="34" charset="-120"/>
              </a:rPr>
              <a:t>1500</a:t>
            </a:r>
            <a:r>
              <a:rPr lang="zh-TW" altLang="en-US" dirty="0">
                <a:solidFill>
                  <a:srgbClr val="FF0000"/>
                </a:solidFill>
                <a:latin typeface="Microsoft JhengHei" panose="020B0604030504040204" pitchFamily="34" charset="-120"/>
                <a:ea typeface="Microsoft JhengHei" panose="020B0604030504040204" pitchFamily="34" charset="-120"/>
              </a:rPr>
              <a:t>萬美元</a:t>
            </a:r>
            <a:r>
              <a:rPr lang="zh-TW" altLang="en-US" dirty="0">
                <a:latin typeface="Microsoft JhengHei" panose="020B0604030504040204" pitchFamily="34" charset="-120"/>
                <a:ea typeface="Microsoft JhengHei" panose="020B0604030504040204" pitchFamily="34" charset="-120"/>
              </a:rPr>
              <a:t>的運營虧損</a:t>
            </a:r>
            <a:r>
              <a:rPr lang="zh-TW" altLang="en-US" dirty="0">
                <a:latin typeface="Microsoft JhengHei" panose="020B0604030504040204" pitchFamily="34" charset="-120"/>
                <a:ea typeface="Microsoft JhengHei" panose="020B0604030504040204" pitchFamily="34" charset="-120"/>
              </a:rPr>
              <a:t>。家樂氏預計</a:t>
            </a:r>
            <a:r>
              <a:rPr lang="zh-TW" altLang="en-US" dirty="0">
                <a:latin typeface="Microsoft JhengHei" panose="020B0604030504040204" pitchFamily="34" charset="-120"/>
                <a:ea typeface="Microsoft JhengHei" panose="020B0604030504040204" pitchFamily="34" charset="-120"/>
              </a:rPr>
              <a:t>明年</a:t>
            </a:r>
            <a:r>
              <a:rPr lang="zh-TW" altLang="en-US" dirty="0">
                <a:solidFill>
                  <a:srgbClr val="FF0000"/>
                </a:solidFill>
                <a:latin typeface="Microsoft JhengHei" panose="020B0604030504040204" pitchFamily="34" charset="-120"/>
                <a:ea typeface="Microsoft JhengHei" panose="020B0604030504040204" pitchFamily="34" charset="-120"/>
              </a:rPr>
              <a:t>除新糕點外的其他業務</a:t>
            </a:r>
            <a:r>
              <a:rPr lang="zh-TW" altLang="en-US" dirty="0">
                <a:latin typeface="Microsoft JhengHei" panose="020B0604030504040204" pitchFamily="34" charset="-120"/>
                <a:ea typeface="Microsoft JhengHei" panose="020B0604030504040204" pitchFamily="34" charset="-120"/>
              </a:rPr>
              <a:t>將獲得</a:t>
            </a:r>
            <a:r>
              <a:rPr lang="en-US" altLang="zh-TW" dirty="0">
                <a:solidFill>
                  <a:srgbClr val="FF0000"/>
                </a:solidFill>
                <a:latin typeface="Microsoft JhengHei" panose="020B0604030504040204" pitchFamily="34" charset="-120"/>
                <a:ea typeface="Microsoft JhengHei" panose="020B0604030504040204" pitchFamily="34" charset="-120"/>
              </a:rPr>
              <a:t>4.6</a:t>
            </a:r>
            <a:r>
              <a:rPr lang="zh-TW" altLang="en-US" dirty="0">
                <a:solidFill>
                  <a:srgbClr val="FF0000"/>
                </a:solidFill>
                <a:latin typeface="Microsoft JhengHei" panose="020B0604030504040204" pitchFamily="34" charset="-120"/>
                <a:ea typeface="Microsoft JhengHei" panose="020B0604030504040204" pitchFamily="34" charset="-120"/>
              </a:rPr>
              <a:t>億美元的稅前收入</a:t>
            </a:r>
            <a:r>
              <a:rPr lang="zh-TW" altLang="en-US" dirty="0">
                <a:latin typeface="Microsoft JhengHei" panose="020B0604030504040204" pitchFamily="34" charset="-120"/>
                <a:ea typeface="Microsoft JhengHei" panose="020B0604030504040204" pitchFamily="34" charset="-120"/>
              </a:rPr>
              <a:t>。 如果家樂氏（</a:t>
            </a:r>
            <a:r>
              <a:rPr lang="en-US" altLang="zh-TW" dirty="0">
                <a:latin typeface="Microsoft JhengHei" panose="020B0604030504040204" pitchFamily="34" charset="-120"/>
                <a:ea typeface="Microsoft JhengHei" panose="020B0604030504040204" pitchFamily="34" charset="-120"/>
              </a:rPr>
              <a:t>Kellogg</a:t>
            </a:r>
            <a:r>
              <a:rPr lang="zh-TW" altLang="en-US" dirty="0">
                <a:latin typeface="Microsoft JhengHei" panose="020B0604030504040204" pitchFamily="34" charset="-120"/>
                <a:ea typeface="Microsoft JhengHei" panose="020B0604030504040204" pitchFamily="34" charset="-120"/>
              </a:rPr>
              <a:t>）對其稅前收入繳納</a:t>
            </a:r>
            <a:r>
              <a:rPr lang="en-US" altLang="zh-TW" dirty="0">
                <a:solidFill>
                  <a:srgbClr val="FF0000"/>
                </a:solidFill>
                <a:latin typeface="Microsoft JhengHei" panose="020B0604030504040204" pitchFamily="34" charset="-120"/>
                <a:ea typeface="Microsoft JhengHei" panose="020B0604030504040204" pitchFamily="34" charset="-120"/>
              </a:rPr>
              <a:t>40</a:t>
            </a:r>
            <a:r>
              <a:rPr lang="zh-TW" altLang="en-US" dirty="0">
                <a:solidFill>
                  <a:srgbClr val="FF0000"/>
                </a:solidFill>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的稅率，那麼如果沒有新的糕點產品，明年它應繳納的稅款是多少？ 這些新糕點會欠什麼呢？</a:t>
            </a:r>
            <a:endParaRPr lang="en-US" altLang="zh-TW" dirty="0">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xmlns="" id="{0E8FEB20-A5E0-BF49-97C9-FC44CD809AE5}"/>
              </a:ext>
            </a:extLst>
          </p:cNvPr>
          <p:cNvSpPr/>
          <p:nvPr/>
        </p:nvSpPr>
        <p:spPr>
          <a:xfrm>
            <a:off x="6634716" y="4463041"/>
            <a:ext cx="5557284" cy="2031325"/>
          </a:xfrm>
          <a:prstGeom prst="rect">
            <a:avLst/>
          </a:prstGeom>
        </p:spPr>
        <p:txBody>
          <a:bodyPr wrap="square">
            <a:spAutoFit/>
          </a:bodyPr>
          <a:lstStyle/>
          <a:p>
            <a:r>
              <a:rPr lang="zh-TW" altLang="en-US" dirty="0">
                <a:latin typeface="Microsoft JhengHei" panose="020B0604030504040204" pitchFamily="34" charset="-120"/>
                <a:ea typeface="Microsoft JhengHei" panose="020B0604030504040204" pitchFamily="34" charset="-120"/>
              </a:rPr>
              <a:t>如果沒有新的糕點，家樂氏明年將欠下</a:t>
            </a:r>
            <a:r>
              <a:rPr lang="en-US" altLang="zh-TW" dirty="0">
                <a:solidFill>
                  <a:srgbClr val="FF0000"/>
                </a:solidFill>
                <a:latin typeface="Microsoft JhengHei" panose="020B0604030504040204" pitchFamily="34" charset="-120"/>
                <a:ea typeface="Microsoft JhengHei" panose="020B0604030504040204" pitchFamily="34" charset="-120"/>
              </a:rPr>
              <a:t>4.6</a:t>
            </a:r>
            <a:r>
              <a:rPr lang="zh-TW" altLang="en-US" dirty="0">
                <a:solidFill>
                  <a:srgbClr val="FF0000"/>
                </a:solidFill>
                <a:latin typeface="Microsoft JhengHei" panose="020B0604030504040204" pitchFamily="34" charset="-120"/>
                <a:ea typeface="Microsoft JhengHei" panose="020B0604030504040204" pitchFamily="34" charset="-120"/>
              </a:rPr>
              <a:t>億美元* </a:t>
            </a:r>
            <a:r>
              <a:rPr lang="en-US" altLang="zh-TW" dirty="0">
                <a:solidFill>
                  <a:srgbClr val="FF0000"/>
                </a:solidFill>
                <a:latin typeface="Microsoft JhengHei" panose="020B0604030504040204" pitchFamily="34" charset="-120"/>
                <a:ea typeface="Microsoft JhengHei" panose="020B0604030504040204" pitchFamily="34" charset="-120"/>
              </a:rPr>
              <a:t>40</a:t>
            </a:r>
            <a:r>
              <a:rPr lang="zh-TW" altLang="en-US" dirty="0">
                <a:solidFill>
                  <a:srgbClr val="FF0000"/>
                </a:solidFill>
                <a:latin typeface="Microsoft JhengHei" panose="020B0604030504040204" pitchFamily="34" charset="-120"/>
                <a:ea typeface="Microsoft JhengHei" panose="020B0604030504040204" pitchFamily="34" charset="-120"/>
              </a:rPr>
              <a:t>％</a:t>
            </a:r>
            <a:r>
              <a:rPr lang="en-US" altLang="zh-TW" dirty="0">
                <a:solidFill>
                  <a:srgbClr val="FF0000"/>
                </a:solidFill>
                <a:latin typeface="Microsoft JhengHei" panose="020B0604030504040204" pitchFamily="34" charset="-120"/>
                <a:ea typeface="Microsoft JhengHei" panose="020B0604030504040204" pitchFamily="34" charset="-120"/>
              </a:rPr>
              <a:t>= 1.84</a:t>
            </a:r>
            <a:r>
              <a:rPr lang="zh-TW" altLang="en-US" dirty="0">
                <a:solidFill>
                  <a:srgbClr val="FF0000"/>
                </a:solidFill>
                <a:latin typeface="Microsoft JhengHei" panose="020B0604030504040204" pitchFamily="34" charset="-120"/>
                <a:ea typeface="Microsoft JhengHei" panose="020B0604030504040204" pitchFamily="34" charset="-120"/>
              </a:rPr>
              <a:t>億美元</a:t>
            </a:r>
            <a:r>
              <a:rPr lang="zh-TW" altLang="en-US" dirty="0">
                <a:latin typeface="Microsoft JhengHei" panose="020B0604030504040204" pitchFamily="34" charset="-120"/>
                <a:ea typeface="Microsoft JhengHei" panose="020B0604030504040204" pitchFamily="34" charset="-120"/>
              </a:rPr>
              <a:t>的公司稅。 </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有了這些新的糕點，家樂氏明年的稅前收入將僅為</a:t>
            </a:r>
            <a:r>
              <a:rPr lang="en-US" altLang="zh-TW" dirty="0">
                <a:solidFill>
                  <a:srgbClr val="FF0000"/>
                </a:solidFill>
                <a:latin typeface="Microsoft JhengHei" panose="020B0604030504040204" pitchFamily="34" charset="-120"/>
                <a:ea typeface="Microsoft JhengHei" panose="020B0604030504040204" pitchFamily="34" charset="-120"/>
              </a:rPr>
              <a:t>4.6</a:t>
            </a:r>
            <a:r>
              <a:rPr lang="zh-TW" altLang="en-US" dirty="0">
                <a:solidFill>
                  <a:srgbClr val="FF0000"/>
                </a:solidFill>
                <a:latin typeface="Microsoft JhengHei" panose="020B0604030504040204" pitchFamily="34" charset="-120"/>
                <a:ea typeface="Microsoft JhengHei" panose="020B0604030504040204" pitchFamily="34" charset="-120"/>
              </a:rPr>
              <a:t>億美元</a:t>
            </a:r>
            <a:r>
              <a:rPr lang="en-US" altLang="zh-TW" dirty="0">
                <a:solidFill>
                  <a:srgbClr val="FF0000"/>
                </a:solidFill>
                <a:latin typeface="Microsoft JhengHei" panose="020B0604030504040204" pitchFamily="34" charset="-120"/>
                <a:ea typeface="Microsoft JhengHei" panose="020B0604030504040204" pitchFamily="34" charset="-120"/>
              </a:rPr>
              <a:t>-1500</a:t>
            </a:r>
            <a:r>
              <a:rPr lang="zh-TW" altLang="en-US" dirty="0">
                <a:solidFill>
                  <a:srgbClr val="FF0000"/>
                </a:solidFill>
                <a:latin typeface="Microsoft JhengHei" panose="020B0604030504040204" pitchFamily="34" charset="-120"/>
                <a:ea typeface="Microsoft JhengHei" panose="020B0604030504040204" pitchFamily="34" charset="-120"/>
              </a:rPr>
              <a:t>萬美元</a:t>
            </a:r>
            <a:r>
              <a:rPr lang="en-US" altLang="zh-TW" dirty="0">
                <a:solidFill>
                  <a:srgbClr val="FF0000"/>
                </a:solidFill>
                <a:latin typeface="Microsoft JhengHei" panose="020B0604030504040204" pitchFamily="34" charset="-120"/>
                <a:ea typeface="Microsoft JhengHei" panose="020B0604030504040204" pitchFamily="34" charset="-120"/>
              </a:rPr>
              <a:t>= 4.45</a:t>
            </a:r>
            <a:r>
              <a:rPr lang="zh-TW" altLang="en-US" dirty="0">
                <a:solidFill>
                  <a:srgbClr val="FF0000"/>
                </a:solidFill>
                <a:latin typeface="Microsoft JhengHei" panose="020B0604030504040204" pitchFamily="34" charset="-120"/>
                <a:ea typeface="Microsoft JhengHei" panose="020B0604030504040204" pitchFamily="34" charset="-120"/>
              </a:rPr>
              <a:t>億美元</a:t>
            </a:r>
            <a:r>
              <a:rPr lang="zh-TW" altLang="en-US" dirty="0">
                <a:latin typeface="Microsoft JhengHei" panose="020B0604030504040204" pitchFamily="34" charset="-120"/>
                <a:ea typeface="Microsoft JhengHei" panose="020B0604030504040204" pitchFamily="34" charset="-120"/>
              </a:rPr>
              <a:t>，並且將欠下</a:t>
            </a:r>
            <a:r>
              <a:rPr lang="en-US" altLang="zh-TW" dirty="0">
                <a:solidFill>
                  <a:srgbClr val="FF0000"/>
                </a:solidFill>
                <a:latin typeface="Microsoft JhengHei" panose="020B0604030504040204" pitchFamily="34" charset="-120"/>
                <a:ea typeface="Microsoft JhengHei" panose="020B0604030504040204" pitchFamily="34" charset="-120"/>
              </a:rPr>
              <a:t>4.45</a:t>
            </a:r>
            <a:r>
              <a:rPr lang="zh-TW" altLang="en-US" dirty="0">
                <a:solidFill>
                  <a:srgbClr val="FF0000"/>
                </a:solidFill>
                <a:latin typeface="Microsoft JhengHei" panose="020B0604030504040204" pitchFamily="34" charset="-120"/>
                <a:ea typeface="Microsoft JhengHei" panose="020B0604030504040204" pitchFamily="34" charset="-120"/>
              </a:rPr>
              <a:t>億美元* </a:t>
            </a:r>
            <a:r>
              <a:rPr lang="en-US" altLang="zh-TW" dirty="0">
                <a:solidFill>
                  <a:srgbClr val="FF0000"/>
                </a:solidFill>
                <a:latin typeface="Microsoft JhengHei" panose="020B0604030504040204" pitchFamily="34" charset="-120"/>
                <a:ea typeface="Microsoft JhengHei" panose="020B0604030504040204" pitchFamily="34" charset="-120"/>
              </a:rPr>
              <a:t>40</a:t>
            </a:r>
            <a:r>
              <a:rPr lang="zh-TW" altLang="en-US" dirty="0">
                <a:solidFill>
                  <a:srgbClr val="FF0000"/>
                </a:solidFill>
                <a:latin typeface="Microsoft JhengHei" panose="020B0604030504040204" pitchFamily="34" charset="-120"/>
                <a:ea typeface="Microsoft JhengHei" panose="020B0604030504040204" pitchFamily="34" charset="-120"/>
              </a:rPr>
              <a:t>％</a:t>
            </a:r>
            <a:r>
              <a:rPr lang="en-US" altLang="zh-TW" dirty="0">
                <a:solidFill>
                  <a:srgbClr val="FF0000"/>
                </a:solidFill>
                <a:latin typeface="Microsoft JhengHei" panose="020B0604030504040204" pitchFamily="34" charset="-120"/>
                <a:ea typeface="Microsoft JhengHei" panose="020B0604030504040204" pitchFamily="34" charset="-120"/>
              </a:rPr>
              <a:t>= 1.78</a:t>
            </a:r>
            <a:r>
              <a:rPr lang="zh-TW" altLang="en-US" dirty="0">
                <a:solidFill>
                  <a:srgbClr val="FF0000"/>
                </a:solidFill>
                <a:latin typeface="Microsoft JhengHei" panose="020B0604030504040204" pitchFamily="34" charset="-120"/>
                <a:ea typeface="Microsoft JhengHei" panose="020B0604030504040204" pitchFamily="34" charset="-120"/>
              </a:rPr>
              <a:t>億美元</a:t>
            </a:r>
            <a:r>
              <a:rPr lang="zh-TW" altLang="en-US" dirty="0">
                <a:latin typeface="Microsoft JhengHei" panose="020B0604030504040204" pitchFamily="34" charset="-120"/>
                <a:ea typeface="Microsoft JhengHei" panose="020B0604030504040204" pitchFamily="34" charset="-120"/>
              </a:rPr>
              <a:t>的稅款。</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 因此，新產品的推出使家樂氏明年的稅收減少了</a:t>
            </a:r>
            <a:r>
              <a:rPr lang="en-US" altLang="zh-TW" dirty="0">
                <a:solidFill>
                  <a:srgbClr val="FF0000"/>
                </a:solidFill>
                <a:latin typeface="Microsoft JhengHei" panose="020B0604030504040204" pitchFamily="34" charset="-120"/>
                <a:ea typeface="Microsoft JhengHei" panose="020B0604030504040204" pitchFamily="34" charset="-120"/>
              </a:rPr>
              <a:t>1.84</a:t>
            </a:r>
            <a:r>
              <a:rPr lang="zh-TW" altLang="en-US" dirty="0">
                <a:solidFill>
                  <a:srgbClr val="FF0000"/>
                </a:solidFill>
                <a:latin typeface="Microsoft JhengHei" panose="020B0604030504040204" pitchFamily="34" charset="-120"/>
                <a:ea typeface="Microsoft JhengHei" panose="020B0604030504040204" pitchFamily="34" charset="-120"/>
              </a:rPr>
              <a:t>億美元</a:t>
            </a:r>
            <a:r>
              <a:rPr lang="en-US" altLang="zh-TW" dirty="0">
                <a:solidFill>
                  <a:srgbClr val="FF0000"/>
                </a:solidFill>
                <a:latin typeface="Microsoft JhengHei" panose="020B0604030504040204" pitchFamily="34" charset="-120"/>
                <a:ea typeface="Microsoft JhengHei" panose="020B0604030504040204" pitchFamily="34" charset="-120"/>
              </a:rPr>
              <a:t>-1.78</a:t>
            </a:r>
            <a:r>
              <a:rPr lang="zh-TW" altLang="en-US" dirty="0">
                <a:solidFill>
                  <a:srgbClr val="FF0000"/>
                </a:solidFill>
                <a:latin typeface="Microsoft JhengHei" panose="020B0604030504040204" pitchFamily="34" charset="-120"/>
                <a:ea typeface="Microsoft JhengHei" panose="020B0604030504040204" pitchFamily="34" charset="-120"/>
              </a:rPr>
              <a:t>億美元</a:t>
            </a:r>
            <a:r>
              <a:rPr lang="en-US" altLang="zh-TW" dirty="0">
                <a:solidFill>
                  <a:srgbClr val="FF0000"/>
                </a:solidFill>
                <a:latin typeface="Microsoft JhengHei" panose="020B0604030504040204" pitchFamily="34" charset="-120"/>
                <a:ea typeface="Microsoft JhengHei" panose="020B0604030504040204" pitchFamily="34" charset="-120"/>
              </a:rPr>
              <a:t>= 600</a:t>
            </a:r>
            <a:r>
              <a:rPr lang="zh-TW" altLang="en-US" dirty="0">
                <a:solidFill>
                  <a:srgbClr val="FF0000"/>
                </a:solidFill>
                <a:latin typeface="Microsoft JhengHei" panose="020B0604030504040204" pitchFamily="34" charset="-120"/>
                <a:ea typeface="Microsoft JhengHei" panose="020B0604030504040204" pitchFamily="34" charset="-120"/>
              </a:rPr>
              <a:t>萬美元</a:t>
            </a:r>
            <a:r>
              <a:rPr lang="zh-TW" altLang="en-US" dirty="0">
                <a:latin typeface="Microsoft JhengHei" panose="020B0604030504040204" pitchFamily="34" charset="-120"/>
                <a:ea typeface="Microsoft JhengHei" panose="020B0604030504040204" pitchFamily="34" charset="-120"/>
              </a:rPr>
              <a:t>。</a:t>
            </a:r>
            <a:endParaRPr kumimoji="1" lang="zh-TW" altLang="en-US" dirty="0">
              <a:latin typeface="Microsoft JhengHei" panose="020B0604030504040204" pitchFamily="34" charset="-120"/>
              <a:ea typeface="Microsoft JhengHei" panose="020B0604030504040204" pitchFamily="34" charset="-120"/>
            </a:endParaRPr>
          </a:p>
        </p:txBody>
      </p:sp>
      <p:sp>
        <p:nvSpPr>
          <p:cNvPr id="7" name="投影片編號版面配置區 6">
            <a:extLst>
              <a:ext uri="{FF2B5EF4-FFF2-40B4-BE49-F238E27FC236}">
                <a16:creationId xmlns:a16="http://schemas.microsoft.com/office/drawing/2014/main" xmlns="" id="{3342DE3B-6B9A-7B45-BC36-E118F28D96B9}"/>
              </a:ext>
            </a:extLst>
          </p:cNvPr>
          <p:cNvSpPr>
            <a:spLocks noGrp="1"/>
          </p:cNvSpPr>
          <p:nvPr>
            <p:ph type="sldNum" sz="quarter" idx="12"/>
          </p:nvPr>
        </p:nvSpPr>
        <p:spPr/>
        <p:txBody>
          <a:bodyPr/>
          <a:lstStyle/>
          <a:p>
            <a:fld id="{02902CFF-EF4C-314F-AD28-175F388F83B3}" type="slidenum">
              <a:rPr kumimoji="1" lang="zh-TW" altLang="en-US" smtClean="0"/>
              <a:t>13</a:t>
            </a:fld>
            <a:endParaRPr kumimoji="1" lang="zh-TW" altLang="en-US"/>
          </a:p>
        </p:txBody>
      </p:sp>
    </p:spTree>
    <p:extLst>
      <p:ext uri="{BB962C8B-B14F-4D97-AF65-F5344CB8AC3E}">
        <p14:creationId xmlns:p14="http://schemas.microsoft.com/office/powerpoint/2010/main" val="223044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ECDB9F2-ADFD-8D49-98EA-50D160517289}"/>
              </a:ext>
            </a:extLst>
          </p:cNvPr>
          <p:cNvSpPr>
            <a:spLocks noGrp="1"/>
          </p:cNvSpPr>
          <p:nvPr>
            <p:ph type="title"/>
          </p:nvPr>
        </p:nvSpPr>
        <p:spPr/>
        <p:txBody>
          <a:bodyPr>
            <a:normAutofit/>
          </a:bodyPr>
          <a:lstStyle/>
          <a:p>
            <a:r>
              <a:rPr lang="en-US" altLang="en-US" sz="3600" dirty="0"/>
              <a:t>Indirect Effects on Incremental Earnings</a:t>
            </a:r>
            <a:br>
              <a:rPr lang="en-US" altLang="en-US" sz="3600" dirty="0"/>
            </a:br>
            <a:r>
              <a:rPr lang="zh-CN" altLang="en-US" sz="3600" dirty="0"/>
              <a:t>對增量收益的間接影響</a:t>
            </a:r>
            <a:endParaRPr kumimoji="1" lang="zh-TW" altLang="en-US" sz="3600" dirty="0"/>
          </a:p>
        </p:txBody>
      </p:sp>
      <p:sp>
        <p:nvSpPr>
          <p:cNvPr id="3" name="內容版面配置區 2">
            <a:extLst>
              <a:ext uri="{FF2B5EF4-FFF2-40B4-BE49-F238E27FC236}">
                <a16:creationId xmlns:a16="http://schemas.microsoft.com/office/drawing/2014/main" xmlns="" id="{CDC890DB-F7D7-B04E-8515-DC7E6511FDEB}"/>
              </a:ext>
            </a:extLst>
          </p:cNvPr>
          <p:cNvSpPr>
            <a:spLocks noGrp="1"/>
          </p:cNvSpPr>
          <p:nvPr>
            <p:ph idx="1"/>
          </p:nvPr>
        </p:nvSpPr>
        <p:spPr/>
        <p:txBody>
          <a:bodyPr/>
          <a:lstStyle/>
          <a:p>
            <a:pPr>
              <a:spcBef>
                <a:spcPct val="50000"/>
              </a:spcBef>
            </a:pPr>
            <a:r>
              <a:rPr lang="en-US" altLang="en-US" dirty="0"/>
              <a:t>Opportunity Cost</a:t>
            </a:r>
          </a:p>
          <a:p>
            <a:pPr lvl="1">
              <a:spcBef>
                <a:spcPct val="50000"/>
              </a:spcBef>
            </a:pPr>
            <a:r>
              <a:rPr lang="en-US" altLang="en-US" dirty="0"/>
              <a:t>The value a resource could have provided in </a:t>
            </a:r>
            <a:r>
              <a:rPr lang="en-US" altLang="en-US" dirty="0">
                <a:solidFill>
                  <a:srgbClr val="FF0000"/>
                </a:solidFill>
              </a:rPr>
              <a:t>its best alternative use</a:t>
            </a:r>
          </a:p>
          <a:p>
            <a:pPr lvl="1">
              <a:spcBef>
                <a:spcPct val="50000"/>
              </a:spcBef>
            </a:pPr>
            <a:r>
              <a:rPr lang="en-US" altLang="en-US" dirty="0"/>
              <a:t>In the </a:t>
            </a:r>
            <a:r>
              <a:rPr lang="en-US" altLang="en-US" dirty="0" err="1"/>
              <a:t>HomeNet</a:t>
            </a:r>
            <a:r>
              <a:rPr lang="en-US" altLang="en-US" dirty="0"/>
              <a:t> project example, space will be required for the investment. Even though the equipment will </a:t>
            </a:r>
            <a:r>
              <a:rPr lang="en-US" altLang="en-US" dirty="0">
                <a:solidFill>
                  <a:srgbClr val="FF0000"/>
                </a:solidFill>
              </a:rPr>
              <a:t>be housed in an existing lab</a:t>
            </a:r>
            <a:r>
              <a:rPr lang="en-US" altLang="en-US" dirty="0"/>
              <a:t>, the opportunity cost of not using the space in an alternative way (e.g., renting it out) must be considered.</a:t>
            </a:r>
          </a:p>
          <a:p>
            <a:endParaRPr kumimoji="1" lang="zh-TW" altLang="en-US" dirty="0"/>
          </a:p>
        </p:txBody>
      </p:sp>
      <p:sp>
        <p:nvSpPr>
          <p:cNvPr id="4" name="投影片編號版面配置區 3">
            <a:extLst>
              <a:ext uri="{FF2B5EF4-FFF2-40B4-BE49-F238E27FC236}">
                <a16:creationId xmlns:a16="http://schemas.microsoft.com/office/drawing/2014/main" xmlns="" id="{8B06F5F3-5383-5842-A829-66B68A676F97}"/>
              </a:ext>
            </a:extLst>
          </p:cNvPr>
          <p:cNvSpPr>
            <a:spLocks noGrp="1"/>
          </p:cNvSpPr>
          <p:nvPr>
            <p:ph type="sldNum" sz="quarter" idx="12"/>
          </p:nvPr>
        </p:nvSpPr>
        <p:spPr/>
        <p:txBody>
          <a:bodyPr/>
          <a:lstStyle/>
          <a:p>
            <a:fld id="{02902CFF-EF4C-314F-AD28-175F388F83B3}" type="slidenum">
              <a:rPr kumimoji="1" lang="zh-TW" altLang="en-US" smtClean="0"/>
              <a:t>14</a:t>
            </a:fld>
            <a:endParaRPr kumimoji="1" lang="zh-TW" altLang="en-US"/>
          </a:p>
        </p:txBody>
      </p:sp>
    </p:spTree>
    <p:extLst>
      <p:ext uri="{BB962C8B-B14F-4D97-AF65-F5344CB8AC3E}">
        <p14:creationId xmlns:p14="http://schemas.microsoft.com/office/powerpoint/2010/main" val="164411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B877CBE-374F-9645-80BA-3A9E57C271E7}"/>
              </a:ext>
            </a:extLst>
          </p:cNvPr>
          <p:cNvSpPr>
            <a:spLocks noGrp="1"/>
          </p:cNvSpPr>
          <p:nvPr>
            <p:ph type="title"/>
          </p:nvPr>
        </p:nvSpPr>
        <p:spPr/>
        <p:txBody>
          <a:bodyPr/>
          <a:lstStyle/>
          <a:p>
            <a:r>
              <a:rPr lang="en-US" altLang="en-US" dirty="0"/>
              <a:t>Textbook Example 8.2</a:t>
            </a:r>
            <a:endParaRPr kumimoji="1" lang="zh-TW" altLang="en-US" dirty="0"/>
          </a:p>
        </p:txBody>
      </p:sp>
      <p:pic>
        <p:nvPicPr>
          <p:cNvPr id="4" name="Picture 4" descr="ex08_02a.gif">
            <a:extLst>
              <a:ext uri="{FF2B5EF4-FFF2-40B4-BE49-F238E27FC236}">
                <a16:creationId xmlns:a16="http://schemas.microsoft.com/office/drawing/2014/main" xmlns="" id="{30C409C5-B9EF-0342-BD70-A52F61CA92BD}"/>
              </a:ext>
            </a:extLst>
          </p:cNvPr>
          <p:cNvPicPr>
            <a:picLocks noChangeAspect="1"/>
          </p:cNvPicPr>
          <p:nvPr/>
        </p:nvPicPr>
        <p:blipFill>
          <a:blip r:embed="rId3" cstate="print"/>
          <a:srcRect/>
          <a:stretch>
            <a:fillRect/>
          </a:stretch>
        </p:blipFill>
        <p:spPr bwMode="auto">
          <a:xfrm>
            <a:off x="190091" y="1690688"/>
            <a:ext cx="6636011" cy="1474251"/>
          </a:xfrm>
          <a:prstGeom prst="rect">
            <a:avLst/>
          </a:prstGeom>
          <a:noFill/>
          <a:ln w="9525">
            <a:noFill/>
            <a:miter lim="800000"/>
            <a:headEnd/>
            <a:tailEnd/>
          </a:ln>
        </p:spPr>
      </p:pic>
      <p:pic>
        <p:nvPicPr>
          <p:cNvPr id="5" name="Picture 3" descr="ex08_02b.gif">
            <a:extLst>
              <a:ext uri="{FF2B5EF4-FFF2-40B4-BE49-F238E27FC236}">
                <a16:creationId xmlns:a16="http://schemas.microsoft.com/office/drawing/2014/main" xmlns="" id="{F3B34856-3BB4-5342-B9F4-0005F20C835D}"/>
              </a:ext>
            </a:extLst>
          </p:cNvPr>
          <p:cNvPicPr>
            <a:picLocks noChangeAspect="1"/>
          </p:cNvPicPr>
          <p:nvPr/>
        </p:nvPicPr>
        <p:blipFill>
          <a:blip r:embed="rId4" cstate="print"/>
          <a:srcRect/>
          <a:stretch>
            <a:fillRect/>
          </a:stretch>
        </p:blipFill>
        <p:spPr bwMode="auto">
          <a:xfrm>
            <a:off x="190091" y="3778249"/>
            <a:ext cx="6636011" cy="1089811"/>
          </a:xfrm>
          <a:prstGeom prst="rect">
            <a:avLst/>
          </a:prstGeom>
          <a:noFill/>
          <a:ln w="9525">
            <a:noFill/>
            <a:miter lim="800000"/>
            <a:headEnd/>
            <a:tailEnd/>
          </a:ln>
        </p:spPr>
      </p:pic>
      <p:sp>
        <p:nvSpPr>
          <p:cNvPr id="3" name="矩形 2">
            <a:extLst>
              <a:ext uri="{FF2B5EF4-FFF2-40B4-BE49-F238E27FC236}">
                <a16:creationId xmlns:a16="http://schemas.microsoft.com/office/drawing/2014/main" xmlns="" id="{C6E49602-B148-104D-867F-5D9302BEA66E}"/>
              </a:ext>
            </a:extLst>
          </p:cNvPr>
          <p:cNvSpPr/>
          <p:nvPr/>
        </p:nvSpPr>
        <p:spPr>
          <a:xfrm>
            <a:off x="6922442" y="1690688"/>
            <a:ext cx="5174512" cy="923330"/>
          </a:xfrm>
          <a:prstGeom prst="rect">
            <a:avLst/>
          </a:prstGeom>
        </p:spPr>
        <p:txBody>
          <a:bodyPr wrap="square">
            <a:spAutoFit/>
          </a:bodyPr>
          <a:lstStyle/>
          <a:p>
            <a:r>
              <a:rPr lang="zh-TW" altLang="en-US" dirty="0">
                <a:latin typeface="Microsoft JhengHei" panose="020B0604030504040204" pitchFamily="34" charset="-120"/>
                <a:ea typeface="Microsoft JhengHei" panose="020B0604030504040204" pitchFamily="34" charset="-120"/>
              </a:rPr>
              <a:t>假設</a:t>
            </a:r>
            <a:r>
              <a:rPr lang="en-US" altLang="zh-TW" dirty="0" err="1">
                <a:latin typeface="Microsoft JhengHei" panose="020B0604030504040204" pitchFamily="34" charset="-120"/>
                <a:ea typeface="Microsoft JhengHei" panose="020B0604030504040204" pitchFamily="34" charset="-120"/>
              </a:rPr>
              <a:t>HomeNet</a:t>
            </a:r>
            <a:r>
              <a:rPr lang="zh-TW" altLang="en-US" dirty="0">
                <a:latin typeface="Microsoft JhengHei" panose="020B0604030504040204" pitchFamily="34" charset="-120"/>
                <a:ea typeface="Microsoft JhengHei" panose="020B0604030504040204" pitchFamily="34" charset="-120"/>
              </a:rPr>
              <a:t>的新實驗室將放置在倉庫空間中，原本該公司</a:t>
            </a:r>
            <a:r>
              <a:rPr lang="zh-TW" altLang="en-US" dirty="0">
                <a:solidFill>
                  <a:srgbClr val="FF0000"/>
                </a:solidFill>
                <a:latin typeface="Microsoft JhengHei" panose="020B0604030504040204" pitchFamily="34" charset="-120"/>
                <a:ea typeface="Microsoft JhengHei" panose="020B0604030504040204" pitchFamily="34" charset="-120"/>
              </a:rPr>
              <a:t>在</a:t>
            </a:r>
            <a:r>
              <a:rPr lang="en-US" altLang="zh-TW" dirty="0">
                <a:solidFill>
                  <a:srgbClr val="FF0000"/>
                </a:solidFill>
                <a:latin typeface="Microsoft JhengHei" panose="020B0604030504040204" pitchFamily="34" charset="-120"/>
                <a:ea typeface="Microsoft JhengHei" panose="020B0604030504040204" pitchFamily="34" charset="-120"/>
              </a:rPr>
              <a:t>1-4</a:t>
            </a:r>
            <a:r>
              <a:rPr lang="zh-TW" altLang="en-US" dirty="0">
                <a:solidFill>
                  <a:srgbClr val="FF0000"/>
                </a:solidFill>
                <a:latin typeface="Microsoft JhengHei" panose="020B0604030504040204" pitchFamily="34" charset="-120"/>
                <a:ea typeface="Microsoft JhengHei" panose="020B0604030504040204" pitchFamily="34" charset="-120"/>
              </a:rPr>
              <a:t>年內每年將以</a:t>
            </a:r>
            <a:r>
              <a:rPr lang="en-US" altLang="zh-TW" dirty="0">
                <a:solidFill>
                  <a:srgbClr val="FF0000"/>
                </a:solidFill>
                <a:latin typeface="Microsoft JhengHei" panose="020B0604030504040204" pitchFamily="34" charset="-120"/>
                <a:ea typeface="Microsoft JhengHei" panose="020B0604030504040204" pitchFamily="34" charset="-120"/>
              </a:rPr>
              <a:t>20</a:t>
            </a:r>
            <a:r>
              <a:rPr lang="zh-TW" altLang="en-US" dirty="0">
                <a:solidFill>
                  <a:srgbClr val="FF0000"/>
                </a:solidFill>
                <a:latin typeface="Microsoft JhengHei" panose="020B0604030504040204" pitchFamily="34" charset="-120"/>
                <a:ea typeface="Microsoft JhengHei" panose="020B0604030504040204" pitchFamily="34" charset="-120"/>
              </a:rPr>
              <a:t>萬美元的價格租出</a:t>
            </a:r>
            <a:r>
              <a:rPr lang="zh-TW" altLang="en-US" dirty="0">
                <a:latin typeface="Microsoft JhengHei" panose="020B0604030504040204" pitchFamily="34" charset="-120"/>
                <a:ea typeface="Microsoft JhengHei" panose="020B0604030504040204" pitchFamily="34" charset="-120"/>
              </a:rPr>
              <a:t>。 機會成本如何影響</a:t>
            </a:r>
            <a:r>
              <a:rPr lang="en-US" altLang="zh-TW" dirty="0" err="1">
                <a:latin typeface="Microsoft JhengHei" panose="020B0604030504040204" pitchFamily="34" charset="-120"/>
                <a:ea typeface="Microsoft JhengHei" panose="020B0604030504040204" pitchFamily="34" charset="-120"/>
              </a:rPr>
              <a:t>HomeNet</a:t>
            </a:r>
            <a:r>
              <a:rPr lang="zh-TW" altLang="en-US" dirty="0">
                <a:latin typeface="Microsoft JhengHei" panose="020B0604030504040204" pitchFamily="34" charset="-120"/>
                <a:ea typeface="Microsoft JhengHei" panose="020B0604030504040204" pitchFamily="34" charset="-120"/>
              </a:rPr>
              <a:t>的增量收入？ </a:t>
            </a:r>
            <a:endParaRPr lang="en-US" altLang="zh-TW" dirty="0">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xmlns="" id="{24561232-8A20-364A-9AD6-758BAA099468}"/>
              </a:ext>
            </a:extLst>
          </p:cNvPr>
          <p:cNvSpPr/>
          <p:nvPr/>
        </p:nvSpPr>
        <p:spPr>
          <a:xfrm>
            <a:off x="7017488" y="3778249"/>
            <a:ext cx="5174512" cy="1200329"/>
          </a:xfrm>
          <a:prstGeom prst="rect">
            <a:avLst/>
          </a:prstGeom>
        </p:spPr>
        <p:txBody>
          <a:bodyPr wrap="square">
            <a:spAutoFit/>
          </a:bodyPr>
          <a:lstStyle/>
          <a:p>
            <a:r>
              <a:rPr lang="zh-TW" altLang="en-US" dirty="0">
                <a:latin typeface="Microsoft JhengHei" panose="020B0604030504040204" pitchFamily="34" charset="-120"/>
                <a:ea typeface="Microsoft JhengHei" panose="020B0604030504040204" pitchFamily="34" charset="-120"/>
              </a:rPr>
              <a:t>在這種情況下，倉庫空間的機會成本就是放棄出租給別人的租金。 這筆費用將使</a:t>
            </a:r>
            <a:r>
              <a:rPr lang="en-US" altLang="zh-TW" dirty="0" err="1">
                <a:latin typeface="Microsoft JhengHei" panose="020B0604030504040204" pitchFamily="34" charset="-120"/>
                <a:ea typeface="Microsoft JhengHei" panose="020B0604030504040204" pitchFamily="34" charset="-120"/>
              </a:rPr>
              <a:t>HomeNet</a:t>
            </a:r>
            <a:r>
              <a:rPr lang="zh-TW" altLang="en-US" dirty="0">
                <a:latin typeface="Microsoft JhengHei" panose="020B0604030504040204" pitchFamily="34" charset="-120"/>
                <a:ea typeface="Microsoft JhengHei" panose="020B0604030504040204" pitchFamily="34" charset="-120"/>
              </a:rPr>
              <a:t>在</a:t>
            </a:r>
            <a:r>
              <a:rPr lang="en-US" altLang="zh-TW" dirty="0">
                <a:latin typeface="Microsoft JhengHei" panose="020B0604030504040204" pitchFamily="34" charset="-120"/>
                <a:ea typeface="Microsoft JhengHei" panose="020B0604030504040204" pitchFamily="34" charset="-120"/>
              </a:rPr>
              <a:t>1-4</a:t>
            </a:r>
            <a:r>
              <a:rPr lang="zh-TW" altLang="en-US" dirty="0">
                <a:latin typeface="Microsoft JhengHei" panose="020B0604030504040204" pitchFamily="34" charset="-120"/>
                <a:ea typeface="Microsoft JhengHei" panose="020B0604030504040204" pitchFamily="34" charset="-120"/>
              </a:rPr>
              <a:t>年內的增量收入減少</a:t>
            </a:r>
            <a:r>
              <a:rPr lang="en-US" altLang="zh-TW" dirty="0">
                <a:solidFill>
                  <a:srgbClr val="FF0000"/>
                </a:solidFill>
                <a:latin typeface="Microsoft JhengHei" panose="020B0604030504040204" pitchFamily="34" charset="-120"/>
                <a:ea typeface="Microsoft JhengHei" panose="020B0604030504040204" pitchFamily="34" charset="-120"/>
              </a:rPr>
              <a:t>200,000</a:t>
            </a:r>
            <a:r>
              <a:rPr lang="zh-TW" altLang="en-US" dirty="0">
                <a:solidFill>
                  <a:srgbClr val="FF0000"/>
                </a:solidFill>
                <a:latin typeface="Microsoft JhengHei" panose="020B0604030504040204" pitchFamily="34" charset="-120"/>
                <a:ea typeface="Microsoft JhengHei" panose="020B0604030504040204" pitchFamily="34" charset="-120"/>
              </a:rPr>
              <a:t>美元*（</a:t>
            </a:r>
            <a:r>
              <a:rPr lang="en-US" altLang="zh-TW" dirty="0">
                <a:solidFill>
                  <a:srgbClr val="FF0000"/>
                </a:solidFill>
                <a:latin typeface="Microsoft JhengHei" panose="020B0604030504040204" pitchFamily="34" charset="-120"/>
                <a:ea typeface="Microsoft JhengHei" panose="020B0604030504040204" pitchFamily="34" charset="-120"/>
              </a:rPr>
              <a:t>1-40</a:t>
            </a:r>
            <a:r>
              <a:rPr lang="zh-TW" altLang="en-US" dirty="0">
                <a:solidFill>
                  <a:srgbClr val="FF0000"/>
                </a:solidFill>
                <a:latin typeface="Microsoft JhengHei" panose="020B0604030504040204" pitchFamily="34" charset="-120"/>
                <a:ea typeface="Microsoft JhengHei" panose="020B0604030504040204" pitchFamily="34" charset="-120"/>
              </a:rPr>
              <a:t>％）</a:t>
            </a:r>
            <a:r>
              <a:rPr lang="en-US" altLang="zh-TW" dirty="0">
                <a:solidFill>
                  <a:srgbClr val="FF0000"/>
                </a:solidFill>
                <a:latin typeface="Microsoft JhengHei" panose="020B0604030504040204" pitchFamily="34" charset="-120"/>
                <a:ea typeface="Microsoft JhengHei" panose="020B0604030504040204" pitchFamily="34" charset="-120"/>
              </a:rPr>
              <a:t>= 120,000</a:t>
            </a:r>
            <a:r>
              <a:rPr lang="zh-TW" altLang="en-US" dirty="0">
                <a:solidFill>
                  <a:srgbClr val="FF0000"/>
                </a:solidFill>
                <a:latin typeface="Microsoft JhengHei" panose="020B0604030504040204" pitchFamily="34" charset="-120"/>
                <a:ea typeface="Microsoft JhengHei" panose="020B0604030504040204" pitchFamily="34" charset="-120"/>
              </a:rPr>
              <a:t>美元</a:t>
            </a:r>
            <a:r>
              <a:rPr lang="zh-TW" altLang="en-US" dirty="0">
                <a:latin typeface="Microsoft JhengHei" panose="020B0604030504040204" pitchFamily="34" charset="-120"/>
                <a:ea typeface="Microsoft JhengHei" panose="020B0604030504040204" pitchFamily="34" charset="-120"/>
              </a:rPr>
              <a:t>，這是出租倉庫空間的稅後收益。</a:t>
            </a:r>
            <a:endParaRPr kumimoji="1" lang="zh-TW" altLang="en-US" dirty="0">
              <a:latin typeface="Microsoft JhengHei" panose="020B0604030504040204" pitchFamily="34" charset="-120"/>
              <a:ea typeface="Microsoft JhengHei" panose="020B0604030504040204" pitchFamily="34" charset="-120"/>
            </a:endParaRPr>
          </a:p>
        </p:txBody>
      </p:sp>
      <p:sp>
        <p:nvSpPr>
          <p:cNvPr id="7" name="投影片編號版面配置區 6">
            <a:extLst>
              <a:ext uri="{FF2B5EF4-FFF2-40B4-BE49-F238E27FC236}">
                <a16:creationId xmlns:a16="http://schemas.microsoft.com/office/drawing/2014/main" xmlns="" id="{6F3D9E2C-A2DD-2149-8134-4631C0444937}"/>
              </a:ext>
            </a:extLst>
          </p:cNvPr>
          <p:cNvSpPr>
            <a:spLocks noGrp="1"/>
          </p:cNvSpPr>
          <p:nvPr>
            <p:ph type="sldNum" sz="quarter" idx="12"/>
          </p:nvPr>
        </p:nvSpPr>
        <p:spPr/>
        <p:txBody>
          <a:bodyPr/>
          <a:lstStyle/>
          <a:p>
            <a:fld id="{02902CFF-EF4C-314F-AD28-175F388F83B3}" type="slidenum">
              <a:rPr kumimoji="1" lang="zh-TW" altLang="en-US" smtClean="0"/>
              <a:t>15</a:t>
            </a:fld>
            <a:endParaRPr kumimoji="1" lang="zh-TW" altLang="en-US"/>
          </a:p>
        </p:txBody>
      </p:sp>
    </p:spTree>
    <p:extLst>
      <p:ext uri="{BB962C8B-B14F-4D97-AF65-F5344CB8AC3E}">
        <p14:creationId xmlns:p14="http://schemas.microsoft.com/office/powerpoint/2010/main" val="14674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7B0728E-3BC9-8B47-9612-89CA1036C4E9}"/>
              </a:ext>
            </a:extLst>
          </p:cNvPr>
          <p:cNvSpPr>
            <a:spLocks noGrp="1"/>
          </p:cNvSpPr>
          <p:nvPr>
            <p:ph type="title"/>
          </p:nvPr>
        </p:nvSpPr>
        <p:spPr/>
        <p:txBody>
          <a:bodyPr>
            <a:normAutofit/>
          </a:bodyPr>
          <a:lstStyle/>
          <a:p>
            <a:r>
              <a:rPr lang="en-US" altLang="en-US" sz="3600" dirty="0"/>
              <a:t>Indirect Effects on Incremental Earnings</a:t>
            </a:r>
            <a:br>
              <a:rPr lang="en-US" altLang="en-US" sz="3600" dirty="0"/>
            </a:br>
            <a:r>
              <a:rPr lang="zh-CN" altLang="en-US" sz="3600" dirty="0"/>
              <a:t>對增量收益的間接影響</a:t>
            </a:r>
            <a:r>
              <a:rPr lang="zh-TW" altLang="en-US" sz="3600" dirty="0"/>
              <a:t>（續）</a:t>
            </a:r>
            <a:endParaRPr kumimoji="1" lang="zh-TW" altLang="en-US" sz="3600" dirty="0"/>
          </a:p>
        </p:txBody>
      </p:sp>
      <p:sp>
        <p:nvSpPr>
          <p:cNvPr id="3" name="內容版面配置區 2">
            <a:extLst>
              <a:ext uri="{FF2B5EF4-FFF2-40B4-BE49-F238E27FC236}">
                <a16:creationId xmlns:a16="http://schemas.microsoft.com/office/drawing/2014/main" xmlns="" id="{028D19B9-6A3C-BE4E-A61F-3F60A0F762C0}"/>
              </a:ext>
            </a:extLst>
          </p:cNvPr>
          <p:cNvSpPr>
            <a:spLocks noGrp="1"/>
          </p:cNvSpPr>
          <p:nvPr>
            <p:ph idx="1"/>
          </p:nvPr>
        </p:nvSpPr>
        <p:spPr/>
        <p:txBody>
          <a:bodyPr/>
          <a:lstStyle/>
          <a:p>
            <a:pPr>
              <a:spcBef>
                <a:spcPct val="60000"/>
              </a:spcBef>
            </a:pPr>
            <a:r>
              <a:rPr lang="en-US" altLang="en-US" dirty="0"/>
              <a:t>Project Externalities</a:t>
            </a:r>
          </a:p>
          <a:p>
            <a:pPr lvl="1">
              <a:spcBef>
                <a:spcPct val="60000"/>
              </a:spcBef>
            </a:pPr>
            <a:r>
              <a:rPr lang="en-US" altLang="en-US" dirty="0"/>
              <a:t>Indirect effects of the project that may affect the profits of other business activities of the firm. </a:t>
            </a:r>
            <a:r>
              <a:rPr lang="en-US" altLang="en-US" b="1" dirty="0">
                <a:solidFill>
                  <a:srgbClr val="FF0000"/>
                </a:solidFill>
              </a:rPr>
              <a:t>Cannibalization</a:t>
            </a:r>
            <a:r>
              <a:rPr lang="en-US" altLang="en-US" dirty="0"/>
              <a:t> is when sales of a new product displaces sales of an existing product.</a:t>
            </a:r>
          </a:p>
          <a:p>
            <a:endParaRPr kumimoji="1" lang="zh-TW" altLang="en-US" dirty="0"/>
          </a:p>
        </p:txBody>
      </p:sp>
      <p:sp>
        <p:nvSpPr>
          <p:cNvPr id="4" name="投影片編號版面配置區 3">
            <a:extLst>
              <a:ext uri="{FF2B5EF4-FFF2-40B4-BE49-F238E27FC236}">
                <a16:creationId xmlns:a16="http://schemas.microsoft.com/office/drawing/2014/main" xmlns="" id="{313FBF0B-C101-E542-8163-E21C7883B2BF}"/>
              </a:ext>
            </a:extLst>
          </p:cNvPr>
          <p:cNvSpPr>
            <a:spLocks noGrp="1"/>
          </p:cNvSpPr>
          <p:nvPr>
            <p:ph type="sldNum" sz="quarter" idx="12"/>
          </p:nvPr>
        </p:nvSpPr>
        <p:spPr/>
        <p:txBody>
          <a:bodyPr/>
          <a:lstStyle/>
          <a:p>
            <a:fld id="{02902CFF-EF4C-314F-AD28-175F388F83B3}" type="slidenum">
              <a:rPr kumimoji="1" lang="zh-TW" altLang="en-US" smtClean="0"/>
              <a:t>16</a:t>
            </a:fld>
            <a:endParaRPr kumimoji="1" lang="zh-TW" altLang="en-US"/>
          </a:p>
        </p:txBody>
      </p:sp>
    </p:spTree>
    <p:extLst>
      <p:ext uri="{BB962C8B-B14F-4D97-AF65-F5344CB8AC3E}">
        <p14:creationId xmlns:p14="http://schemas.microsoft.com/office/powerpoint/2010/main" val="197603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7D7F958-1A9C-6242-A899-125F1ED04707}"/>
              </a:ext>
            </a:extLst>
          </p:cNvPr>
          <p:cNvSpPr>
            <a:spLocks noGrp="1"/>
          </p:cNvSpPr>
          <p:nvPr>
            <p:ph type="title"/>
          </p:nvPr>
        </p:nvSpPr>
        <p:spPr/>
        <p:txBody>
          <a:bodyPr>
            <a:normAutofit/>
          </a:bodyPr>
          <a:lstStyle/>
          <a:p>
            <a:r>
              <a:rPr lang="en-US" altLang="en-US" sz="3600" dirty="0"/>
              <a:t>Indirect Effects on Incremental Earnings</a:t>
            </a:r>
            <a:br>
              <a:rPr lang="en-US" altLang="en-US" sz="3600" dirty="0"/>
            </a:br>
            <a:r>
              <a:rPr lang="zh-CN" altLang="en-US" sz="3600" dirty="0"/>
              <a:t>對增量收益的間接影響</a:t>
            </a:r>
            <a:r>
              <a:rPr lang="zh-TW" altLang="en-US" sz="3600" dirty="0"/>
              <a:t>（續）</a:t>
            </a:r>
            <a:endParaRPr kumimoji="1" lang="zh-TW" altLang="en-US" sz="3600" dirty="0"/>
          </a:p>
        </p:txBody>
      </p:sp>
      <p:sp>
        <p:nvSpPr>
          <p:cNvPr id="3" name="內容版面配置區 2">
            <a:extLst>
              <a:ext uri="{FF2B5EF4-FFF2-40B4-BE49-F238E27FC236}">
                <a16:creationId xmlns:a16="http://schemas.microsoft.com/office/drawing/2014/main" xmlns="" id="{6C2E0C9A-851E-544A-BB18-A0DC1F6173EE}"/>
              </a:ext>
            </a:extLst>
          </p:cNvPr>
          <p:cNvSpPr>
            <a:spLocks noGrp="1"/>
          </p:cNvSpPr>
          <p:nvPr>
            <p:ph idx="1"/>
          </p:nvPr>
        </p:nvSpPr>
        <p:spPr/>
        <p:txBody>
          <a:bodyPr/>
          <a:lstStyle/>
          <a:p>
            <a:pPr>
              <a:spcBef>
                <a:spcPct val="60000"/>
              </a:spcBef>
            </a:pPr>
            <a:r>
              <a:rPr lang="en-US" altLang="en-US" dirty="0"/>
              <a:t>Project Externalities</a:t>
            </a:r>
          </a:p>
          <a:p>
            <a:pPr lvl="1">
              <a:spcBef>
                <a:spcPct val="60000"/>
              </a:spcBef>
            </a:pPr>
            <a:r>
              <a:rPr lang="en-US" altLang="en-US" dirty="0"/>
              <a:t>In the </a:t>
            </a:r>
            <a:r>
              <a:rPr lang="en-US" altLang="en-US" dirty="0" err="1"/>
              <a:t>HomeNet</a:t>
            </a:r>
            <a:r>
              <a:rPr lang="en-US" altLang="en-US" dirty="0"/>
              <a:t> project example, </a:t>
            </a:r>
            <a:r>
              <a:rPr lang="en-US" altLang="en-US" dirty="0">
                <a:solidFill>
                  <a:srgbClr val="FF0000"/>
                </a:solidFill>
              </a:rPr>
              <a:t>25%</a:t>
            </a:r>
            <a:r>
              <a:rPr lang="en-US" altLang="en-US" dirty="0"/>
              <a:t> of sales come from customers who would have purchased an existing Linksys wireless router if </a:t>
            </a:r>
            <a:r>
              <a:rPr lang="en-US" altLang="en-US" dirty="0" err="1"/>
              <a:t>HomeNet</a:t>
            </a:r>
            <a:r>
              <a:rPr lang="en-US" altLang="en-US" dirty="0"/>
              <a:t> were not available. Because this reduction in sales of the existing wireless router is a consequence of the decision to develop </a:t>
            </a:r>
            <a:r>
              <a:rPr lang="en-US" altLang="en-US" dirty="0" err="1"/>
              <a:t>HomeNet</a:t>
            </a:r>
            <a:r>
              <a:rPr lang="en-US" altLang="en-US" dirty="0"/>
              <a:t>, we must include it when calculating </a:t>
            </a:r>
            <a:r>
              <a:rPr lang="en-US" altLang="en-US" dirty="0" err="1"/>
              <a:t>HomeNet’s</a:t>
            </a:r>
            <a:r>
              <a:rPr lang="en-US" altLang="en-US" dirty="0"/>
              <a:t> incremental earnings.</a:t>
            </a:r>
          </a:p>
          <a:p>
            <a:endParaRPr kumimoji="1" lang="zh-TW" altLang="en-US" dirty="0"/>
          </a:p>
        </p:txBody>
      </p:sp>
      <p:sp>
        <p:nvSpPr>
          <p:cNvPr id="4" name="投影片編號版面配置區 3">
            <a:extLst>
              <a:ext uri="{FF2B5EF4-FFF2-40B4-BE49-F238E27FC236}">
                <a16:creationId xmlns:a16="http://schemas.microsoft.com/office/drawing/2014/main" xmlns="" id="{9F9DC86F-78AC-AF4C-B74E-FD7B0DF9A9B2}"/>
              </a:ext>
            </a:extLst>
          </p:cNvPr>
          <p:cNvSpPr>
            <a:spLocks noGrp="1"/>
          </p:cNvSpPr>
          <p:nvPr>
            <p:ph type="sldNum" sz="quarter" idx="12"/>
          </p:nvPr>
        </p:nvSpPr>
        <p:spPr/>
        <p:txBody>
          <a:bodyPr/>
          <a:lstStyle/>
          <a:p>
            <a:fld id="{02902CFF-EF4C-314F-AD28-175F388F83B3}" type="slidenum">
              <a:rPr kumimoji="1" lang="zh-TW" altLang="en-US" smtClean="0"/>
              <a:t>17</a:t>
            </a:fld>
            <a:endParaRPr kumimoji="1" lang="zh-TW" altLang="en-US"/>
          </a:p>
        </p:txBody>
      </p:sp>
    </p:spTree>
    <p:extLst>
      <p:ext uri="{BB962C8B-B14F-4D97-AF65-F5344CB8AC3E}">
        <p14:creationId xmlns:p14="http://schemas.microsoft.com/office/powerpoint/2010/main" val="74987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0183CD0-541E-604D-9548-5A1C93C555BE}"/>
              </a:ext>
            </a:extLst>
          </p:cNvPr>
          <p:cNvSpPr>
            <a:spLocks noGrp="1"/>
          </p:cNvSpPr>
          <p:nvPr>
            <p:ph type="title"/>
          </p:nvPr>
        </p:nvSpPr>
        <p:spPr/>
        <p:txBody>
          <a:bodyPr>
            <a:normAutofit/>
          </a:bodyPr>
          <a:lstStyle/>
          <a:p>
            <a:r>
              <a:rPr lang="en-US" altLang="en-US" sz="3600" dirty="0"/>
              <a:t>Indirect Effects on Incremental Earnings</a:t>
            </a:r>
            <a:br>
              <a:rPr lang="en-US" altLang="en-US" sz="3600" dirty="0"/>
            </a:br>
            <a:r>
              <a:rPr lang="zh-CN" altLang="en-US" sz="3600" dirty="0"/>
              <a:t>對增量收益的間接影響</a:t>
            </a:r>
            <a:r>
              <a:rPr lang="zh-TW" altLang="en-US" sz="3600" dirty="0"/>
              <a:t>（續）</a:t>
            </a:r>
            <a:endParaRPr kumimoji="1" lang="zh-TW" altLang="en-US" sz="3600" dirty="0"/>
          </a:p>
        </p:txBody>
      </p:sp>
      <p:sp>
        <p:nvSpPr>
          <p:cNvPr id="3" name="內容版面配置區 2">
            <a:extLst>
              <a:ext uri="{FF2B5EF4-FFF2-40B4-BE49-F238E27FC236}">
                <a16:creationId xmlns:a16="http://schemas.microsoft.com/office/drawing/2014/main" xmlns="" id="{0547A8EA-5133-274F-99C0-A87F60533B14}"/>
              </a:ext>
            </a:extLst>
          </p:cNvPr>
          <p:cNvSpPr>
            <a:spLocks noGrp="1"/>
          </p:cNvSpPr>
          <p:nvPr>
            <p:ph idx="1"/>
          </p:nvPr>
        </p:nvSpPr>
        <p:spPr/>
        <p:txBody>
          <a:bodyPr/>
          <a:lstStyle/>
          <a:p>
            <a:r>
              <a:rPr lang="en-US" altLang="en-US" b="1" dirty="0"/>
              <a:t>Table 8.2 Spreadsheet  </a:t>
            </a:r>
            <a:r>
              <a:rPr lang="en-US" altLang="en-US" dirty="0" err="1"/>
              <a:t>HomeNet’s</a:t>
            </a:r>
            <a:r>
              <a:rPr lang="en-US" altLang="en-US" dirty="0"/>
              <a:t> Incremental Earnings Forecast Including </a:t>
            </a:r>
            <a:r>
              <a:rPr lang="en-US" altLang="en-US" dirty="0">
                <a:solidFill>
                  <a:srgbClr val="000000"/>
                </a:solidFill>
              </a:rPr>
              <a:t>Cannibalization and Lost Rent</a:t>
            </a:r>
          </a:p>
          <a:p>
            <a:endParaRPr kumimoji="1" lang="zh-TW" altLang="en-US" dirty="0"/>
          </a:p>
        </p:txBody>
      </p:sp>
      <p:pic>
        <p:nvPicPr>
          <p:cNvPr id="4" name="Picture 4" descr="tbl08_02.gif">
            <a:extLst>
              <a:ext uri="{FF2B5EF4-FFF2-40B4-BE49-F238E27FC236}">
                <a16:creationId xmlns:a16="http://schemas.microsoft.com/office/drawing/2014/main" xmlns="" id="{93A506A7-68A1-E34D-A264-9D6E9F6103EE}"/>
              </a:ext>
            </a:extLst>
          </p:cNvPr>
          <p:cNvPicPr>
            <a:picLocks noChangeAspect="1"/>
          </p:cNvPicPr>
          <p:nvPr/>
        </p:nvPicPr>
        <p:blipFill>
          <a:blip r:embed="rId3" cstate="print"/>
          <a:srcRect/>
          <a:stretch>
            <a:fillRect/>
          </a:stretch>
        </p:blipFill>
        <p:spPr bwMode="auto">
          <a:xfrm>
            <a:off x="1981200" y="3854301"/>
            <a:ext cx="8229600" cy="2703513"/>
          </a:xfrm>
          <a:prstGeom prst="rect">
            <a:avLst/>
          </a:prstGeom>
          <a:noFill/>
          <a:ln w="9525">
            <a:noFill/>
            <a:miter lim="800000"/>
            <a:headEnd/>
            <a:tailEnd/>
          </a:ln>
        </p:spPr>
      </p:pic>
      <p:sp>
        <p:nvSpPr>
          <p:cNvPr id="5" name="矩形 4">
            <a:extLst>
              <a:ext uri="{FF2B5EF4-FFF2-40B4-BE49-F238E27FC236}">
                <a16:creationId xmlns:a16="http://schemas.microsoft.com/office/drawing/2014/main" xmlns="" id="{C9CA79DA-035D-5F42-9382-C335CCE727D7}"/>
              </a:ext>
            </a:extLst>
          </p:cNvPr>
          <p:cNvSpPr/>
          <p:nvPr/>
        </p:nvSpPr>
        <p:spPr>
          <a:xfrm>
            <a:off x="6170428" y="4410043"/>
            <a:ext cx="3345712"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6" name="矩形 5">
            <a:extLst>
              <a:ext uri="{FF2B5EF4-FFF2-40B4-BE49-F238E27FC236}">
                <a16:creationId xmlns:a16="http://schemas.microsoft.com/office/drawing/2014/main" xmlns="" id="{226EB51E-B2A4-9949-B08A-B9FC762BCB0E}"/>
              </a:ext>
            </a:extLst>
          </p:cNvPr>
          <p:cNvSpPr/>
          <p:nvPr/>
        </p:nvSpPr>
        <p:spPr>
          <a:xfrm>
            <a:off x="6170428" y="5096034"/>
            <a:ext cx="3345712"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7" name="矩形 6">
            <a:extLst>
              <a:ext uri="{FF2B5EF4-FFF2-40B4-BE49-F238E27FC236}">
                <a16:creationId xmlns:a16="http://schemas.microsoft.com/office/drawing/2014/main" xmlns="" id="{4141AD82-25A0-6D48-8593-EE4B58D96AC3}"/>
              </a:ext>
            </a:extLst>
          </p:cNvPr>
          <p:cNvSpPr/>
          <p:nvPr/>
        </p:nvSpPr>
        <p:spPr>
          <a:xfrm>
            <a:off x="6170428" y="4637819"/>
            <a:ext cx="3345712"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9" name="矩形 8">
            <a:extLst>
              <a:ext uri="{FF2B5EF4-FFF2-40B4-BE49-F238E27FC236}">
                <a16:creationId xmlns:a16="http://schemas.microsoft.com/office/drawing/2014/main" xmlns="" id="{78682D38-FED5-414D-9F65-A3B5F8FE0C56}"/>
              </a:ext>
            </a:extLst>
          </p:cNvPr>
          <p:cNvSpPr/>
          <p:nvPr/>
        </p:nvSpPr>
        <p:spPr>
          <a:xfrm>
            <a:off x="6117266" y="6234027"/>
            <a:ext cx="3420140"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8" name="投影片編號版面配置區 7">
            <a:extLst>
              <a:ext uri="{FF2B5EF4-FFF2-40B4-BE49-F238E27FC236}">
                <a16:creationId xmlns:a16="http://schemas.microsoft.com/office/drawing/2014/main" xmlns="" id="{55B87026-7DFD-F74B-92C4-A7240EB49647}"/>
              </a:ext>
            </a:extLst>
          </p:cNvPr>
          <p:cNvSpPr>
            <a:spLocks noGrp="1"/>
          </p:cNvSpPr>
          <p:nvPr>
            <p:ph type="sldNum" sz="quarter" idx="12"/>
          </p:nvPr>
        </p:nvSpPr>
        <p:spPr/>
        <p:txBody>
          <a:bodyPr/>
          <a:lstStyle/>
          <a:p>
            <a:fld id="{02902CFF-EF4C-314F-AD28-175F388F83B3}" type="slidenum">
              <a:rPr kumimoji="1" lang="zh-TW" altLang="en-US" smtClean="0"/>
              <a:t>18</a:t>
            </a:fld>
            <a:endParaRPr kumimoji="1" lang="zh-TW" altLang="en-US"/>
          </a:p>
        </p:txBody>
      </p:sp>
      <p:sp>
        <p:nvSpPr>
          <p:cNvPr id="10" name="矩形圖說文字 9"/>
          <p:cNvSpPr/>
          <p:nvPr/>
        </p:nvSpPr>
        <p:spPr>
          <a:xfrm>
            <a:off x="174171" y="2579914"/>
            <a:ext cx="4735286" cy="892629"/>
          </a:xfrm>
          <a:prstGeom prst="wedgeRectCallout">
            <a:avLst>
              <a:gd name="adj1" fmla="val 76355"/>
              <a:gd name="adj2" fmla="val 165150"/>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smtClean="0">
                <a:solidFill>
                  <a:schemeClr val="tx1"/>
                </a:solidFill>
              </a:rPr>
              <a:t>銷售損失</a:t>
            </a:r>
            <a:endParaRPr lang="en-US" altLang="zh-TW" dirty="0" smtClean="0">
              <a:solidFill>
                <a:schemeClr val="tx1"/>
              </a:solidFill>
            </a:endParaRPr>
          </a:p>
          <a:p>
            <a:r>
              <a:rPr lang="en-US" altLang="zh-TW" dirty="0" smtClean="0">
                <a:solidFill>
                  <a:schemeClr val="tx1"/>
                </a:solidFill>
              </a:rPr>
              <a:t>25% * 100,000unit * 100</a:t>
            </a:r>
            <a:r>
              <a:rPr lang="zh-TW" altLang="en-US" dirty="0" smtClean="0">
                <a:solidFill>
                  <a:schemeClr val="tx1"/>
                </a:solidFill>
              </a:rPr>
              <a:t>美元 </a:t>
            </a:r>
            <a:r>
              <a:rPr lang="en-US" altLang="zh-TW" dirty="0" smtClean="0">
                <a:solidFill>
                  <a:schemeClr val="tx1"/>
                </a:solidFill>
              </a:rPr>
              <a:t>= 250</a:t>
            </a:r>
            <a:r>
              <a:rPr lang="zh-TW" altLang="en-US" dirty="0" smtClean="0">
                <a:solidFill>
                  <a:schemeClr val="tx1"/>
                </a:solidFill>
              </a:rPr>
              <a:t>萬美元</a:t>
            </a:r>
            <a:endParaRPr lang="en-US" altLang="zh-TW" dirty="0" smtClean="0">
              <a:solidFill>
                <a:schemeClr val="tx1"/>
              </a:solidFill>
            </a:endParaRPr>
          </a:p>
          <a:p>
            <a:r>
              <a:rPr lang="en-US" altLang="zh-TW" dirty="0" smtClean="0">
                <a:solidFill>
                  <a:schemeClr val="tx1"/>
                </a:solidFill>
              </a:rPr>
              <a:t>2,600</a:t>
            </a:r>
            <a:r>
              <a:rPr lang="zh-TW" altLang="en-US" dirty="0" smtClean="0">
                <a:solidFill>
                  <a:schemeClr val="tx1"/>
                </a:solidFill>
              </a:rPr>
              <a:t>萬</a:t>
            </a:r>
            <a:r>
              <a:rPr lang="en-US" altLang="zh-TW" dirty="0" smtClean="0">
                <a:solidFill>
                  <a:schemeClr val="tx1"/>
                </a:solidFill>
              </a:rPr>
              <a:t>-250</a:t>
            </a:r>
            <a:r>
              <a:rPr lang="zh-TW" altLang="en-US" dirty="0" smtClean="0">
                <a:solidFill>
                  <a:schemeClr val="tx1"/>
                </a:solidFill>
              </a:rPr>
              <a:t>萬</a:t>
            </a:r>
            <a:r>
              <a:rPr lang="en-US" altLang="zh-TW" dirty="0" smtClean="0">
                <a:solidFill>
                  <a:schemeClr val="tx1"/>
                </a:solidFill>
              </a:rPr>
              <a:t>=2,350</a:t>
            </a:r>
            <a:r>
              <a:rPr lang="zh-TW" altLang="en-US" dirty="0" smtClean="0">
                <a:solidFill>
                  <a:schemeClr val="tx1"/>
                </a:solidFill>
              </a:rPr>
              <a:t>萬美元</a:t>
            </a:r>
            <a:endParaRPr lang="zh-TW" altLang="en-US" dirty="0">
              <a:solidFill>
                <a:schemeClr val="tx1"/>
              </a:solidFill>
            </a:endParaRPr>
          </a:p>
        </p:txBody>
      </p:sp>
      <p:sp>
        <p:nvSpPr>
          <p:cNvPr id="11" name="矩形圖說文字 10"/>
          <p:cNvSpPr/>
          <p:nvPr/>
        </p:nvSpPr>
        <p:spPr>
          <a:xfrm>
            <a:off x="174171" y="2596583"/>
            <a:ext cx="4735286" cy="892629"/>
          </a:xfrm>
          <a:prstGeom prst="wedgeRectCallout">
            <a:avLst>
              <a:gd name="adj1" fmla="val 76125"/>
              <a:gd name="adj2" fmla="val 190885"/>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smtClean="0">
                <a:solidFill>
                  <a:schemeClr val="tx1"/>
                </a:solidFill>
              </a:rPr>
              <a:t>成本減少</a:t>
            </a:r>
            <a:endParaRPr lang="en-US" altLang="zh-TW" dirty="0" smtClean="0">
              <a:solidFill>
                <a:schemeClr val="tx1"/>
              </a:solidFill>
            </a:endParaRPr>
          </a:p>
          <a:p>
            <a:r>
              <a:rPr lang="en-US" altLang="zh-TW" dirty="0" smtClean="0">
                <a:solidFill>
                  <a:schemeClr val="tx1"/>
                </a:solidFill>
              </a:rPr>
              <a:t>25% * 100,000unit * 60</a:t>
            </a:r>
            <a:r>
              <a:rPr lang="zh-TW" altLang="en-US" dirty="0" smtClean="0">
                <a:solidFill>
                  <a:schemeClr val="tx1"/>
                </a:solidFill>
              </a:rPr>
              <a:t>美元 </a:t>
            </a:r>
            <a:r>
              <a:rPr lang="en-US" altLang="zh-TW" dirty="0" smtClean="0">
                <a:solidFill>
                  <a:schemeClr val="tx1"/>
                </a:solidFill>
              </a:rPr>
              <a:t>= 150</a:t>
            </a:r>
            <a:r>
              <a:rPr lang="zh-TW" altLang="en-US" dirty="0" smtClean="0">
                <a:solidFill>
                  <a:schemeClr val="tx1"/>
                </a:solidFill>
              </a:rPr>
              <a:t>萬美元</a:t>
            </a:r>
            <a:endParaRPr lang="en-US" altLang="zh-TW" dirty="0" smtClean="0">
              <a:solidFill>
                <a:schemeClr val="tx1"/>
              </a:solidFill>
            </a:endParaRPr>
          </a:p>
          <a:p>
            <a:r>
              <a:rPr lang="en-US" altLang="zh-TW" dirty="0" smtClean="0">
                <a:solidFill>
                  <a:schemeClr val="tx1"/>
                </a:solidFill>
              </a:rPr>
              <a:t>1,000</a:t>
            </a:r>
            <a:r>
              <a:rPr lang="zh-TW" altLang="en-US" dirty="0" smtClean="0">
                <a:solidFill>
                  <a:schemeClr val="tx1"/>
                </a:solidFill>
              </a:rPr>
              <a:t>萬</a:t>
            </a:r>
            <a:r>
              <a:rPr lang="en-US" altLang="zh-TW" dirty="0" smtClean="0">
                <a:solidFill>
                  <a:schemeClr val="tx1"/>
                </a:solidFill>
              </a:rPr>
              <a:t>-150</a:t>
            </a:r>
            <a:r>
              <a:rPr lang="zh-TW" altLang="en-US" dirty="0" smtClean="0">
                <a:solidFill>
                  <a:schemeClr val="tx1"/>
                </a:solidFill>
              </a:rPr>
              <a:t>萬</a:t>
            </a:r>
            <a:r>
              <a:rPr lang="en-US" altLang="zh-TW" dirty="0" smtClean="0">
                <a:solidFill>
                  <a:schemeClr val="tx1"/>
                </a:solidFill>
              </a:rPr>
              <a:t>=950</a:t>
            </a:r>
            <a:r>
              <a:rPr lang="zh-TW" altLang="en-US" dirty="0" smtClean="0">
                <a:solidFill>
                  <a:schemeClr val="tx1"/>
                </a:solidFill>
              </a:rPr>
              <a:t>萬美元</a:t>
            </a:r>
            <a:endParaRPr lang="zh-TW" altLang="en-US" dirty="0">
              <a:solidFill>
                <a:schemeClr val="tx1"/>
              </a:solidFill>
            </a:endParaRPr>
          </a:p>
        </p:txBody>
      </p:sp>
    </p:spTree>
    <p:extLst>
      <p:ext uri="{BB962C8B-B14F-4D97-AF65-F5344CB8AC3E}">
        <p14:creationId xmlns:p14="http://schemas.microsoft.com/office/powerpoint/2010/main" val="320670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2"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9" grpId="0" animBg="1"/>
      <p:bldP spid="10" grpId="0" animBg="1"/>
      <p:bldP spid="10" grpId="2" animBg="1"/>
      <p:bldP spid="11" grpId="0" animBg="1"/>
      <p:bldP spid="1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E4BD44B-0B00-E544-B494-B31383851BF6}"/>
              </a:ext>
            </a:extLst>
          </p:cNvPr>
          <p:cNvSpPr>
            <a:spLocks noGrp="1"/>
          </p:cNvSpPr>
          <p:nvPr>
            <p:ph type="title"/>
          </p:nvPr>
        </p:nvSpPr>
        <p:spPr/>
        <p:txBody>
          <a:bodyPr>
            <a:noAutofit/>
          </a:bodyPr>
          <a:lstStyle/>
          <a:p>
            <a:r>
              <a:rPr lang="en-US" altLang="en-US" sz="3600" dirty="0">
                <a:ea typeface="Microsoft JhengHei" panose="020B0604030504040204" pitchFamily="34" charset="-120"/>
              </a:rPr>
              <a:t>Sunk Costs and Incremental Earnings</a:t>
            </a:r>
            <a:br>
              <a:rPr lang="en-US" altLang="en-US" sz="3600" dirty="0">
                <a:ea typeface="Microsoft JhengHei" panose="020B0604030504040204" pitchFamily="34" charset="-120"/>
              </a:rPr>
            </a:br>
            <a:r>
              <a:rPr lang="zh-TW" altLang="en-US" sz="3600" dirty="0">
                <a:ea typeface="Microsoft JhengHei" panose="020B0604030504040204" pitchFamily="34" charset="-120"/>
              </a:rPr>
              <a:t>沉沒成本與增量收益的關係</a:t>
            </a:r>
            <a:endParaRPr kumimoji="1" lang="zh-TW" altLang="en-US" sz="3600" dirty="0">
              <a:ea typeface="Microsoft JhengHei" panose="020B0604030504040204" pitchFamily="34" charset="-120"/>
            </a:endParaRPr>
          </a:p>
        </p:txBody>
      </p:sp>
      <p:sp>
        <p:nvSpPr>
          <p:cNvPr id="3" name="內容版面配置區 2">
            <a:extLst>
              <a:ext uri="{FF2B5EF4-FFF2-40B4-BE49-F238E27FC236}">
                <a16:creationId xmlns:a16="http://schemas.microsoft.com/office/drawing/2014/main" xmlns="" id="{EB16B17C-9695-C44F-8524-858D60CE993C}"/>
              </a:ext>
            </a:extLst>
          </p:cNvPr>
          <p:cNvSpPr>
            <a:spLocks noGrp="1"/>
          </p:cNvSpPr>
          <p:nvPr>
            <p:ph idx="1"/>
          </p:nvPr>
        </p:nvSpPr>
        <p:spPr/>
        <p:txBody>
          <a:bodyPr>
            <a:normAutofit/>
          </a:bodyPr>
          <a:lstStyle/>
          <a:p>
            <a:pPr>
              <a:spcBef>
                <a:spcPct val="60000"/>
              </a:spcBef>
            </a:pPr>
            <a:r>
              <a:rPr lang="en-US" altLang="en-US" b="1" dirty="0"/>
              <a:t>Sunk</a:t>
            </a:r>
            <a:r>
              <a:rPr lang="en-US" altLang="en-US" dirty="0"/>
              <a:t> </a:t>
            </a:r>
            <a:r>
              <a:rPr lang="en-US" altLang="en-US" b="1" dirty="0"/>
              <a:t>costs</a:t>
            </a:r>
            <a:r>
              <a:rPr lang="en-US" altLang="en-US" dirty="0"/>
              <a:t> are costs that have been or will be paid regardless of the decision whether or not the investment is undertaken.</a:t>
            </a:r>
          </a:p>
          <a:p>
            <a:pPr lvl="1">
              <a:spcBef>
                <a:spcPct val="60000"/>
              </a:spcBef>
            </a:pPr>
            <a:r>
              <a:rPr lang="en-US" altLang="en-US" dirty="0"/>
              <a:t>Sunk costs should not be included in the incremental earnings analysis.</a:t>
            </a:r>
          </a:p>
          <a:p>
            <a:pPr>
              <a:spcBef>
                <a:spcPct val="60000"/>
              </a:spcBef>
            </a:pPr>
            <a:r>
              <a:rPr lang="en-US" altLang="en-US" dirty="0"/>
              <a:t>Fixed Overhead Expenses</a:t>
            </a:r>
          </a:p>
          <a:p>
            <a:pPr lvl="1">
              <a:spcBef>
                <a:spcPct val="60000"/>
              </a:spcBef>
            </a:pPr>
            <a:r>
              <a:rPr lang="en-US" altLang="en-US" dirty="0"/>
              <a:t>Typically overhead costs </a:t>
            </a:r>
            <a:r>
              <a:rPr lang="en-US" altLang="en-US" dirty="0">
                <a:solidFill>
                  <a:srgbClr val="FF0000"/>
                </a:solidFill>
              </a:rPr>
              <a:t>are fixed </a:t>
            </a:r>
            <a:r>
              <a:rPr lang="en-US" altLang="en-US" dirty="0"/>
              <a:t>and </a:t>
            </a:r>
            <a:r>
              <a:rPr lang="en-US" altLang="en-US" dirty="0">
                <a:solidFill>
                  <a:srgbClr val="FF0000"/>
                </a:solidFill>
              </a:rPr>
              <a:t>not incremental to the project</a:t>
            </a:r>
            <a:r>
              <a:rPr lang="en-US" altLang="en-US" dirty="0"/>
              <a:t> and should not be included in the calculation of incremental earnings.</a:t>
            </a:r>
          </a:p>
          <a:p>
            <a:endParaRPr kumimoji="1" lang="zh-TW" altLang="en-US" dirty="0"/>
          </a:p>
        </p:txBody>
      </p:sp>
      <p:sp>
        <p:nvSpPr>
          <p:cNvPr id="4" name="投影片編號版面配置區 3">
            <a:extLst>
              <a:ext uri="{FF2B5EF4-FFF2-40B4-BE49-F238E27FC236}">
                <a16:creationId xmlns:a16="http://schemas.microsoft.com/office/drawing/2014/main" xmlns="" id="{3A40EB07-5E72-714B-B27A-2E5514024FDB}"/>
              </a:ext>
            </a:extLst>
          </p:cNvPr>
          <p:cNvSpPr>
            <a:spLocks noGrp="1"/>
          </p:cNvSpPr>
          <p:nvPr>
            <p:ph type="sldNum" sz="quarter" idx="12"/>
          </p:nvPr>
        </p:nvSpPr>
        <p:spPr/>
        <p:txBody>
          <a:bodyPr/>
          <a:lstStyle/>
          <a:p>
            <a:fld id="{02902CFF-EF4C-314F-AD28-175F388F83B3}" type="slidenum">
              <a:rPr kumimoji="1" lang="zh-TW" altLang="en-US" smtClean="0"/>
              <a:t>19</a:t>
            </a:fld>
            <a:endParaRPr kumimoji="1" lang="zh-TW" altLang="en-US"/>
          </a:p>
        </p:txBody>
      </p:sp>
    </p:spTree>
    <p:extLst>
      <p:ext uri="{BB962C8B-B14F-4D97-AF65-F5344CB8AC3E}">
        <p14:creationId xmlns:p14="http://schemas.microsoft.com/office/powerpoint/2010/main" val="26463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72E3BDD-FF1A-EE48-8A0E-CEFDF7EE89AA}"/>
              </a:ext>
            </a:extLst>
          </p:cNvPr>
          <p:cNvSpPr>
            <a:spLocks noGrp="1"/>
          </p:cNvSpPr>
          <p:nvPr>
            <p:ph type="title"/>
          </p:nvPr>
        </p:nvSpPr>
        <p:spPr/>
        <p:txBody>
          <a:bodyPr/>
          <a:lstStyle/>
          <a:p>
            <a:r>
              <a:rPr lang="en-US" altLang="en-US" dirty="0"/>
              <a:t>Chapter Outline</a:t>
            </a:r>
            <a:endParaRPr kumimoji="1" lang="zh-TW" altLang="en-US" dirty="0"/>
          </a:p>
        </p:txBody>
      </p:sp>
      <p:sp>
        <p:nvSpPr>
          <p:cNvPr id="3" name="內容版面配置區 2">
            <a:extLst>
              <a:ext uri="{FF2B5EF4-FFF2-40B4-BE49-F238E27FC236}">
                <a16:creationId xmlns:a16="http://schemas.microsoft.com/office/drawing/2014/main" xmlns="" id="{B402E959-50B9-7940-BC54-262AA11E8427}"/>
              </a:ext>
            </a:extLst>
          </p:cNvPr>
          <p:cNvSpPr>
            <a:spLocks noGrp="1"/>
          </p:cNvSpPr>
          <p:nvPr>
            <p:ph idx="1"/>
          </p:nvPr>
        </p:nvSpPr>
        <p:spPr/>
        <p:txBody>
          <a:bodyPr>
            <a:normAutofit/>
          </a:bodyPr>
          <a:lstStyle/>
          <a:p>
            <a:r>
              <a:rPr kumimoji="1" lang="en-US" altLang="zh-TW" dirty="0"/>
              <a:t>8.1  Forecasting Earnings</a:t>
            </a:r>
          </a:p>
          <a:p>
            <a:r>
              <a:rPr kumimoji="1" lang="en-US" altLang="zh-TW" dirty="0"/>
              <a:t>8.2  Determining Free Cash Flow and NPV</a:t>
            </a:r>
          </a:p>
          <a:p>
            <a:r>
              <a:rPr kumimoji="1" lang="en-US" altLang="zh-TW" dirty="0"/>
              <a:t>8.3  Choosing Among Alternatives</a:t>
            </a:r>
          </a:p>
          <a:p>
            <a:r>
              <a:rPr kumimoji="1" lang="en-US" altLang="zh-TW" dirty="0"/>
              <a:t>8.4  Further Adjustments to Free Cash Flow</a:t>
            </a:r>
          </a:p>
          <a:p>
            <a:r>
              <a:rPr kumimoji="1" lang="en-US" altLang="zh-TW" dirty="0"/>
              <a:t>8.5  Analyzing the Project</a:t>
            </a:r>
          </a:p>
          <a:p>
            <a:endParaRPr kumimoji="1" lang="en-US" altLang="zh-TW" dirty="0"/>
          </a:p>
          <a:p>
            <a:endParaRPr kumimoji="1" lang="zh-TW" altLang="en-US" dirty="0"/>
          </a:p>
        </p:txBody>
      </p:sp>
      <p:sp>
        <p:nvSpPr>
          <p:cNvPr id="4" name="投影片編號版面配置區 3">
            <a:extLst>
              <a:ext uri="{FF2B5EF4-FFF2-40B4-BE49-F238E27FC236}">
                <a16:creationId xmlns:a16="http://schemas.microsoft.com/office/drawing/2014/main" xmlns="" id="{2399B391-935E-FD47-96C5-457F00B9D642}"/>
              </a:ext>
            </a:extLst>
          </p:cNvPr>
          <p:cNvSpPr>
            <a:spLocks noGrp="1"/>
          </p:cNvSpPr>
          <p:nvPr>
            <p:ph type="sldNum" sz="quarter" idx="12"/>
          </p:nvPr>
        </p:nvSpPr>
        <p:spPr/>
        <p:txBody>
          <a:bodyPr/>
          <a:lstStyle/>
          <a:p>
            <a:fld id="{02902CFF-EF4C-314F-AD28-175F388F83B3}" type="slidenum">
              <a:rPr kumimoji="1" lang="zh-TW" altLang="en-US" smtClean="0"/>
              <a:t>2</a:t>
            </a:fld>
            <a:endParaRPr kumimoji="1" lang="zh-TW" altLang="en-US"/>
          </a:p>
        </p:txBody>
      </p:sp>
    </p:spTree>
    <p:extLst>
      <p:ext uri="{BB962C8B-B14F-4D97-AF65-F5344CB8AC3E}">
        <p14:creationId xmlns:p14="http://schemas.microsoft.com/office/powerpoint/2010/main" val="247539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CF8DA9B-B18F-FD4B-82BD-2584018FE3C9}"/>
              </a:ext>
            </a:extLst>
          </p:cNvPr>
          <p:cNvSpPr>
            <a:spLocks noGrp="1"/>
          </p:cNvSpPr>
          <p:nvPr>
            <p:ph type="title"/>
          </p:nvPr>
        </p:nvSpPr>
        <p:spPr/>
        <p:txBody>
          <a:bodyPr>
            <a:normAutofit/>
          </a:bodyPr>
          <a:lstStyle/>
          <a:p>
            <a:r>
              <a:rPr lang="en-US" altLang="en-US" sz="3600" dirty="0">
                <a:ea typeface="Microsoft JhengHei" panose="020B0604030504040204" pitchFamily="34" charset="-120"/>
              </a:rPr>
              <a:t>Sunk Costs and Incremental Earnings</a:t>
            </a:r>
            <a:br>
              <a:rPr lang="en-US" altLang="en-US" sz="3600" dirty="0">
                <a:ea typeface="Microsoft JhengHei" panose="020B0604030504040204" pitchFamily="34" charset="-120"/>
              </a:rPr>
            </a:br>
            <a:r>
              <a:rPr lang="zh-TW" altLang="en-US" sz="3600" dirty="0">
                <a:ea typeface="Microsoft JhengHei" panose="020B0604030504040204" pitchFamily="34" charset="-120"/>
              </a:rPr>
              <a:t>沉沒成本與增量收益的關係（續）</a:t>
            </a:r>
            <a:endParaRPr kumimoji="1" lang="zh-TW" altLang="en-US" sz="3600" dirty="0">
              <a:ea typeface="Microsoft JhengHei" panose="020B0604030504040204" pitchFamily="34" charset="-120"/>
            </a:endParaRPr>
          </a:p>
        </p:txBody>
      </p:sp>
      <p:sp>
        <p:nvSpPr>
          <p:cNvPr id="3" name="內容版面配置區 2">
            <a:extLst>
              <a:ext uri="{FF2B5EF4-FFF2-40B4-BE49-F238E27FC236}">
                <a16:creationId xmlns:a16="http://schemas.microsoft.com/office/drawing/2014/main" xmlns="" id="{57B9689D-64E9-E140-B9E5-60248DA834DA}"/>
              </a:ext>
            </a:extLst>
          </p:cNvPr>
          <p:cNvSpPr>
            <a:spLocks noGrp="1"/>
          </p:cNvSpPr>
          <p:nvPr>
            <p:ph idx="1"/>
          </p:nvPr>
        </p:nvSpPr>
        <p:spPr/>
        <p:txBody>
          <a:bodyPr>
            <a:normAutofit lnSpcReduction="10000"/>
          </a:bodyPr>
          <a:lstStyle/>
          <a:p>
            <a:r>
              <a:rPr lang="en-US" altLang="en-US" dirty="0"/>
              <a:t>Past Research and Development Expenditures</a:t>
            </a:r>
          </a:p>
          <a:p>
            <a:pPr lvl="1"/>
            <a:r>
              <a:rPr lang="en-US" altLang="en-US" dirty="0"/>
              <a:t>Money that has </a:t>
            </a:r>
            <a:r>
              <a:rPr lang="en-US" altLang="en-US" dirty="0">
                <a:solidFill>
                  <a:srgbClr val="FF0000"/>
                </a:solidFill>
              </a:rPr>
              <a:t>already been spent on R&amp;D </a:t>
            </a:r>
            <a:r>
              <a:rPr lang="en-US" altLang="en-US" dirty="0"/>
              <a:t>is a </a:t>
            </a:r>
            <a:br>
              <a:rPr lang="en-US" altLang="en-US" dirty="0"/>
            </a:br>
            <a:r>
              <a:rPr lang="en-US" altLang="en-US" b="1" dirty="0"/>
              <a:t>sunk cost</a:t>
            </a:r>
            <a:r>
              <a:rPr lang="en-US" altLang="en-US" dirty="0"/>
              <a:t> and therefore irrelevant. The decision to continue or abandon a project should be based only on the incremental costs and benefits of the product going forward.</a:t>
            </a:r>
          </a:p>
          <a:p>
            <a:endParaRPr lang="en-US" altLang="en-US" dirty="0"/>
          </a:p>
          <a:p>
            <a:r>
              <a:rPr lang="en-US" altLang="en-US" dirty="0"/>
              <a:t>Unavoidable Competitive Effects</a:t>
            </a:r>
          </a:p>
          <a:p>
            <a:pPr lvl="1"/>
            <a:r>
              <a:rPr lang="en-US" altLang="en-US" dirty="0"/>
              <a:t>When developing a new product, firms may be concerned about the cannibalization of existing products. </a:t>
            </a:r>
          </a:p>
          <a:p>
            <a:pPr lvl="1"/>
            <a:r>
              <a:rPr lang="en-US" altLang="en-US" dirty="0"/>
              <a:t>However, if sales are likely to decline in any case as a result of new products introduced </a:t>
            </a:r>
            <a:r>
              <a:rPr lang="en-US" altLang="en-US" dirty="0">
                <a:solidFill>
                  <a:srgbClr val="FF0000"/>
                </a:solidFill>
              </a:rPr>
              <a:t>by competitors</a:t>
            </a:r>
            <a:r>
              <a:rPr lang="en-US" altLang="en-US" dirty="0"/>
              <a:t>, then these lost sales should be considered a sunk cost.</a:t>
            </a:r>
          </a:p>
          <a:p>
            <a:endParaRPr kumimoji="1" lang="zh-TW" altLang="en-US" dirty="0"/>
          </a:p>
        </p:txBody>
      </p:sp>
      <p:sp>
        <p:nvSpPr>
          <p:cNvPr id="4" name="投影片編號版面配置區 3">
            <a:extLst>
              <a:ext uri="{FF2B5EF4-FFF2-40B4-BE49-F238E27FC236}">
                <a16:creationId xmlns:a16="http://schemas.microsoft.com/office/drawing/2014/main" xmlns="" id="{87633A66-02AB-5947-BBAC-B50F2E3615FB}"/>
              </a:ext>
            </a:extLst>
          </p:cNvPr>
          <p:cNvSpPr>
            <a:spLocks noGrp="1"/>
          </p:cNvSpPr>
          <p:nvPr>
            <p:ph type="sldNum" sz="quarter" idx="12"/>
          </p:nvPr>
        </p:nvSpPr>
        <p:spPr/>
        <p:txBody>
          <a:bodyPr/>
          <a:lstStyle/>
          <a:p>
            <a:fld id="{02902CFF-EF4C-314F-AD28-175F388F83B3}" type="slidenum">
              <a:rPr kumimoji="1" lang="zh-TW" altLang="en-US" smtClean="0"/>
              <a:t>20</a:t>
            </a:fld>
            <a:endParaRPr kumimoji="1" lang="zh-TW" altLang="en-US"/>
          </a:p>
        </p:txBody>
      </p:sp>
    </p:spTree>
    <p:extLst>
      <p:ext uri="{BB962C8B-B14F-4D97-AF65-F5344CB8AC3E}">
        <p14:creationId xmlns:p14="http://schemas.microsoft.com/office/powerpoint/2010/main" val="101149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E0F3219-5761-C64B-8D32-A16865903FE7}"/>
              </a:ext>
            </a:extLst>
          </p:cNvPr>
          <p:cNvSpPr>
            <a:spLocks noGrp="1"/>
          </p:cNvSpPr>
          <p:nvPr>
            <p:ph type="title"/>
          </p:nvPr>
        </p:nvSpPr>
        <p:spPr/>
        <p:txBody>
          <a:bodyPr>
            <a:normAutofit/>
          </a:bodyPr>
          <a:lstStyle/>
          <a:p>
            <a:r>
              <a:rPr lang="en-US" altLang="en-US" sz="3600" dirty="0">
                <a:ea typeface="Microsoft JhengHei" panose="020B0604030504040204" pitchFamily="34" charset="-120"/>
              </a:rPr>
              <a:t>Real-World Complexities</a:t>
            </a:r>
            <a:br>
              <a:rPr lang="en-US" altLang="en-US" sz="3600" dirty="0">
                <a:ea typeface="Microsoft JhengHei" panose="020B0604030504040204" pitchFamily="34" charset="-120"/>
              </a:rPr>
            </a:br>
            <a:r>
              <a:rPr lang="zh-CN" altLang="en-US" sz="3600" dirty="0">
                <a:ea typeface="Microsoft JhengHei" panose="020B0604030504040204" pitchFamily="34" charset="-120"/>
              </a:rPr>
              <a:t>真實世界的複雜性</a:t>
            </a:r>
            <a:endParaRPr kumimoji="1" lang="zh-TW" altLang="en-US" sz="3600" dirty="0">
              <a:ea typeface="Microsoft JhengHei" panose="020B0604030504040204" pitchFamily="34" charset="-120"/>
            </a:endParaRPr>
          </a:p>
        </p:txBody>
      </p:sp>
      <p:sp>
        <p:nvSpPr>
          <p:cNvPr id="3" name="內容版面配置區 2">
            <a:extLst>
              <a:ext uri="{FF2B5EF4-FFF2-40B4-BE49-F238E27FC236}">
                <a16:creationId xmlns:a16="http://schemas.microsoft.com/office/drawing/2014/main" xmlns="" id="{321C1778-562C-8A4F-9FB7-36C825C1BE84}"/>
              </a:ext>
            </a:extLst>
          </p:cNvPr>
          <p:cNvSpPr>
            <a:spLocks noGrp="1"/>
          </p:cNvSpPr>
          <p:nvPr>
            <p:ph idx="1"/>
          </p:nvPr>
        </p:nvSpPr>
        <p:spPr/>
        <p:txBody>
          <a:bodyPr/>
          <a:lstStyle/>
          <a:p>
            <a:pPr>
              <a:spcBef>
                <a:spcPct val="60000"/>
              </a:spcBef>
            </a:pPr>
            <a:r>
              <a:rPr lang="en-US" altLang="en-US" dirty="0"/>
              <a:t>Typically,</a:t>
            </a:r>
          </a:p>
          <a:p>
            <a:pPr lvl="1">
              <a:spcBef>
                <a:spcPct val="60000"/>
              </a:spcBef>
            </a:pPr>
            <a:r>
              <a:rPr lang="en-US" altLang="en-US" dirty="0">
                <a:solidFill>
                  <a:srgbClr val="FF0000"/>
                </a:solidFill>
              </a:rPr>
              <a:t>sales</a:t>
            </a:r>
            <a:r>
              <a:rPr lang="en-US" altLang="en-US" dirty="0"/>
              <a:t> will change from year to year.</a:t>
            </a:r>
          </a:p>
          <a:p>
            <a:pPr lvl="1">
              <a:spcBef>
                <a:spcPct val="60000"/>
              </a:spcBef>
            </a:pPr>
            <a:r>
              <a:rPr lang="en-US" altLang="en-US" dirty="0"/>
              <a:t>the </a:t>
            </a:r>
            <a:r>
              <a:rPr lang="en-US" altLang="en-US" dirty="0">
                <a:solidFill>
                  <a:srgbClr val="FF0000"/>
                </a:solidFill>
              </a:rPr>
              <a:t>average selling price </a:t>
            </a:r>
            <a:r>
              <a:rPr lang="en-US" altLang="en-US" dirty="0"/>
              <a:t>will vary over time.</a:t>
            </a:r>
          </a:p>
          <a:p>
            <a:pPr lvl="1">
              <a:spcBef>
                <a:spcPct val="60000"/>
              </a:spcBef>
            </a:pPr>
            <a:r>
              <a:rPr lang="en-US" altLang="en-US" dirty="0"/>
              <a:t>the </a:t>
            </a:r>
            <a:r>
              <a:rPr lang="en-US" altLang="en-US" dirty="0">
                <a:solidFill>
                  <a:srgbClr val="FF0000"/>
                </a:solidFill>
              </a:rPr>
              <a:t>average cost </a:t>
            </a:r>
            <a:r>
              <a:rPr lang="en-US" altLang="en-US" dirty="0"/>
              <a:t>per unit will change over time.</a:t>
            </a:r>
          </a:p>
          <a:p>
            <a:endParaRPr kumimoji="1" lang="zh-TW" altLang="en-US" dirty="0"/>
          </a:p>
        </p:txBody>
      </p:sp>
      <p:sp>
        <p:nvSpPr>
          <p:cNvPr id="4" name="投影片編號版面配置區 3">
            <a:extLst>
              <a:ext uri="{FF2B5EF4-FFF2-40B4-BE49-F238E27FC236}">
                <a16:creationId xmlns:a16="http://schemas.microsoft.com/office/drawing/2014/main" xmlns="" id="{42DC99E7-57F0-4447-8F32-4ABED41E6B23}"/>
              </a:ext>
            </a:extLst>
          </p:cNvPr>
          <p:cNvSpPr>
            <a:spLocks noGrp="1"/>
          </p:cNvSpPr>
          <p:nvPr>
            <p:ph type="sldNum" sz="quarter" idx="12"/>
          </p:nvPr>
        </p:nvSpPr>
        <p:spPr/>
        <p:txBody>
          <a:bodyPr/>
          <a:lstStyle/>
          <a:p>
            <a:fld id="{02902CFF-EF4C-314F-AD28-175F388F83B3}" type="slidenum">
              <a:rPr kumimoji="1" lang="zh-TW" altLang="en-US" smtClean="0"/>
              <a:t>21</a:t>
            </a:fld>
            <a:endParaRPr kumimoji="1" lang="zh-TW" altLang="en-US"/>
          </a:p>
        </p:txBody>
      </p:sp>
    </p:spTree>
    <p:extLst>
      <p:ext uri="{BB962C8B-B14F-4D97-AF65-F5344CB8AC3E}">
        <p14:creationId xmlns:p14="http://schemas.microsoft.com/office/powerpoint/2010/main" val="130657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36AD1A3-29AB-A44B-989D-9D4BE6EFAAAD}"/>
              </a:ext>
            </a:extLst>
          </p:cNvPr>
          <p:cNvSpPr>
            <a:spLocks noGrp="1"/>
          </p:cNvSpPr>
          <p:nvPr>
            <p:ph type="title"/>
          </p:nvPr>
        </p:nvSpPr>
        <p:spPr/>
        <p:txBody>
          <a:bodyPr/>
          <a:lstStyle/>
          <a:p>
            <a:r>
              <a:rPr lang="en-US" altLang="en-US" dirty="0"/>
              <a:t>Textbook Example 8.3</a:t>
            </a:r>
            <a:endParaRPr kumimoji="1" lang="zh-TW" altLang="en-US" dirty="0"/>
          </a:p>
        </p:txBody>
      </p:sp>
      <p:pic>
        <p:nvPicPr>
          <p:cNvPr id="4" name="Picture 3" descr="ex08_03a.gif">
            <a:extLst>
              <a:ext uri="{FF2B5EF4-FFF2-40B4-BE49-F238E27FC236}">
                <a16:creationId xmlns:a16="http://schemas.microsoft.com/office/drawing/2014/main" xmlns="" id="{EB2536E4-D339-B045-8BC0-8CB3E841021C}"/>
              </a:ext>
            </a:extLst>
          </p:cNvPr>
          <p:cNvPicPr>
            <a:picLocks noChangeAspect="1"/>
          </p:cNvPicPr>
          <p:nvPr/>
        </p:nvPicPr>
        <p:blipFill>
          <a:blip r:embed="rId3" cstate="print"/>
          <a:srcRect/>
          <a:stretch>
            <a:fillRect/>
          </a:stretch>
        </p:blipFill>
        <p:spPr bwMode="auto">
          <a:xfrm>
            <a:off x="229486" y="2419214"/>
            <a:ext cx="6341435" cy="1800787"/>
          </a:xfrm>
          <a:prstGeom prst="rect">
            <a:avLst/>
          </a:prstGeom>
          <a:noFill/>
          <a:ln w="9525">
            <a:noFill/>
            <a:miter lim="800000"/>
            <a:headEnd/>
            <a:tailEnd/>
          </a:ln>
        </p:spPr>
      </p:pic>
      <p:sp>
        <p:nvSpPr>
          <p:cNvPr id="3" name="矩形 2">
            <a:extLst>
              <a:ext uri="{FF2B5EF4-FFF2-40B4-BE49-F238E27FC236}">
                <a16:creationId xmlns:a16="http://schemas.microsoft.com/office/drawing/2014/main" xmlns="" id="{24DBBB27-1CA3-9C4D-AA36-C2F591443BBB}"/>
              </a:ext>
            </a:extLst>
          </p:cNvPr>
          <p:cNvSpPr/>
          <p:nvPr/>
        </p:nvSpPr>
        <p:spPr>
          <a:xfrm>
            <a:off x="6570921" y="2362143"/>
            <a:ext cx="5486400" cy="2308324"/>
          </a:xfrm>
          <a:prstGeom prst="rect">
            <a:avLst/>
          </a:prstGeom>
        </p:spPr>
        <p:txBody>
          <a:bodyPr wrap="square">
            <a:spAutoFit/>
          </a:bodyPr>
          <a:lstStyle/>
          <a:p>
            <a:r>
              <a:rPr lang="zh-TW" altLang="en-US" dirty="0">
                <a:latin typeface="Microsoft JhengHei" panose="020B0604030504040204" pitchFamily="34" charset="-120"/>
                <a:ea typeface="Microsoft JhengHei" panose="020B0604030504040204" pitchFamily="34" charset="-120"/>
              </a:rPr>
              <a:t>假設第一年的</a:t>
            </a:r>
            <a:r>
              <a:rPr lang="en-US" altLang="zh-TW" dirty="0" err="1">
                <a:latin typeface="Microsoft JhengHei" panose="020B0604030504040204" pitchFamily="34" charset="-120"/>
                <a:ea typeface="Microsoft JhengHei" panose="020B0604030504040204" pitchFamily="34" charset="-120"/>
              </a:rPr>
              <a:t>HomeNet</a:t>
            </a:r>
            <a:r>
              <a:rPr lang="zh-TW" altLang="en-US" dirty="0">
                <a:latin typeface="Microsoft JhengHei" panose="020B0604030504040204" pitchFamily="34" charset="-120"/>
                <a:ea typeface="Microsoft JhengHei" panose="020B0604030504040204" pitchFamily="34" charset="-120"/>
              </a:rPr>
              <a:t>銷量為</a:t>
            </a:r>
            <a:r>
              <a:rPr lang="en-US" altLang="zh-TW" dirty="0">
                <a:solidFill>
                  <a:srgbClr val="FF0000"/>
                </a:solidFill>
                <a:latin typeface="Microsoft JhengHei" panose="020B0604030504040204" pitchFamily="34" charset="-120"/>
                <a:ea typeface="Microsoft JhengHei" panose="020B0604030504040204" pitchFamily="34" charset="-120"/>
              </a:rPr>
              <a:t>100,000</a:t>
            </a:r>
            <a:r>
              <a:rPr lang="zh-TW" altLang="en-US" dirty="0">
                <a:solidFill>
                  <a:srgbClr val="FF0000"/>
                </a:solidFill>
                <a:latin typeface="Microsoft JhengHei" panose="020B0604030504040204" pitchFamily="34" charset="-120"/>
                <a:ea typeface="Microsoft JhengHei" panose="020B0604030504040204" pitchFamily="34" charset="-120"/>
              </a:rPr>
              <a:t>件</a:t>
            </a:r>
            <a:r>
              <a:rPr lang="zh-TW" altLang="en-US" dirty="0">
                <a:latin typeface="Microsoft JhengHei" panose="020B0604030504040204" pitchFamily="34" charset="-120"/>
                <a:ea typeface="Microsoft JhengHei" panose="020B0604030504040204" pitchFamily="34" charset="-120"/>
              </a:rPr>
              <a:t>，第二年和第三年的銷量為</a:t>
            </a:r>
            <a:r>
              <a:rPr lang="en-US" altLang="zh-TW" dirty="0">
                <a:solidFill>
                  <a:srgbClr val="FF0000"/>
                </a:solidFill>
                <a:latin typeface="Microsoft JhengHei" panose="020B0604030504040204" pitchFamily="34" charset="-120"/>
                <a:ea typeface="Microsoft JhengHei" panose="020B0604030504040204" pitchFamily="34" charset="-120"/>
              </a:rPr>
              <a:t>125,000</a:t>
            </a:r>
            <a:r>
              <a:rPr lang="zh-TW" altLang="en-US" dirty="0">
                <a:solidFill>
                  <a:srgbClr val="FF0000"/>
                </a:solidFill>
                <a:latin typeface="Microsoft JhengHei" panose="020B0604030504040204" pitchFamily="34" charset="-120"/>
                <a:ea typeface="Microsoft JhengHei" panose="020B0604030504040204" pitchFamily="34" charset="-120"/>
              </a:rPr>
              <a:t>件</a:t>
            </a:r>
            <a:r>
              <a:rPr lang="zh-TW" altLang="en-US" dirty="0">
                <a:latin typeface="Microsoft JhengHei" panose="020B0604030504040204" pitchFamily="34" charset="-120"/>
                <a:ea typeface="Microsoft JhengHei" panose="020B0604030504040204" pitchFamily="34" charset="-120"/>
              </a:rPr>
              <a:t>，第四年的銷量為</a:t>
            </a:r>
            <a:r>
              <a:rPr lang="en-US" altLang="zh-TW" dirty="0">
                <a:solidFill>
                  <a:srgbClr val="FF0000"/>
                </a:solidFill>
                <a:latin typeface="Microsoft JhengHei" panose="020B0604030504040204" pitchFamily="34" charset="-120"/>
                <a:ea typeface="Microsoft JhengHei" panose="020B0604030504040204" pitchFamily="34" charset="-120"/>
              </a:rPr>
              <a:t>50,000</a:t>
            </a:r>
            <a:r>
              <a:rPr lang="zh-TW" altLang="en-US" dirty="0">
                <a:solidFill>
                  <a:srgbClr val="FF0000"/>
                </a:solidFill>
                <a:latin typeface="Microsoft JhengHei" panose="020B0604030504040204" pitchFamily="34" charset="-120"/>
                <a:ea typeface="Microsoft JhengHei" panose="020B0604030504040204" pitchFamily="34" charset="-120"/>
              </a:rPr>
              <a:t>件</a:t>
            </a:r>
            <a:r>
              <a:rPr lang="zh-TW" altLang="en-US" dirty="0">
                <a:latin typeface="Microsoft JhengHei" panose="020B0604030504040204" pitchFamily="34" charset="-120"/>
                <a:ea typeface="Microsoft JhengHei" panose="020B0604030504040204" pitchFamily="34" charset="-120"/>
              </a:rPr>
              <a:t>。</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還假設</a:t>
            </a:r>
            <a:r>
              <a:rPr lang="en-US" altLang="zh-TW" dirty="0" err="1">
                <a:latin typeface="Microsoft JhengHei" panose="020B0604030504040204" pitchFamily="34" charset="-120"/>
                <a:ea typeface="Microsoft JhengHei" panose="020B0604030504040204" pitchFamily="34" charset="-120"/>
              </a:rPr>
              <a:t>HomeNet</a:t>
            </a:r>
            <a:r>
              <a:rPr lang="zh-TW" altLang="en-US" dirty="0">
                <a:latin typeface="Microsoft JhengHei" panose="020B0604030504040204" pitchFamily="34" charset="-120"/>
                <a:ea typeface="Microsoft JhengHei" panose="020B0604030504040204" pitchFamily="34" charset="-120"/>
              </a:rPr>
              <a:t>的銷售價格和製造成本</a:t>
            </a:r>
            <a:r>
              <a:rPr lang="zh-TW" altLang="en-US" dirty="0">
                <a:solidFill>
                  <a:srgbClr val="FF0000"/>
                </a:solidFill>
                <a:latin typeface="Microsoft JhengHei" panose="020B0604030504040204" pitchFamily="34" charset="-120"/>
                <a:ea typeface="Microsoft JhengHei" panose="020B0604030504040204" pitchFamily="34" charset="-120"/>
              </a:rPr>
              <a:t>每年將下降</a:t>
            </a:r>
            <a:r>
              <a:rPr lang="en-US" altLang="zh-TW" dirty="0">
                <a:solidFill>
                  <a:srgbClr val="FF0000"/>
                </a:solidFill>
                <a:latin typeface="Microsoft JhengHei" panose="020B0604030504040204" pitchFamily="34" charset="-120"/>
                <a:ea typeface="Microsoft JhengHei" panose="020B0604030504040204" pitchFamily="34" charset="-120"/>
              </a:rPr>
              <a:t>10</a:t>
            </a:r>
            <a:r>
              <a:rPr lang="zh-TW" altLang="en-US" dirty="0">
                <a:solidFill>
                  <a:srgbClr val="FF0000"/>
                </a:solidFill>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，與 其他網絡產品。 </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相比之下，隨著通貨膨脹，每年的銷售，</a:t>
            </a:r>
            <a:r>
              <a:rPr lang="zh-TW" altLang="en-US" dirty="0">
                <a:solidFill>
                  <a:srgbClr val="FF0000"/>
                </a:solidFill>
                <a:latin typeface="Microsoft JhengHei" panose="020B0604030504040204" pitchFamily="34" charset="-120"/>
                <a:ea typeface="Microsoft JhengHei" panose="020B0604030504040204" pitchFamily="34" charset="-120"/>
              </a:rPr>
              <a:t>一般和管理費用預計每年會增加</a:t>
            </a:r>
            <a:r>
              <a:rPr lang="en-US" altLang="zh-TW" dirty="0">
                <a:solidFill>
                  <a:srgbClr val="FF0000"/>
                </a:solidFill>
                <a:latin typeface="Microsoft JhengHei" panose="020B0604030504040204" pitchFamily="34" charset="-120"/>
                <a:ea typeface="Microsoft JhengHei" panose="020B0604030504040204" pitchFamily="34" charset="-120"/>
              </a:rPr>
              <a:t>4</a:t>
            </a:r>
            <a:r>
              <a:rPr lang="zh-TW" altLang="en-US" dirty="0">
                <a:solidFill>
                  <a:srgbClr val="FF0000"/>
                </a:solidFill>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為了解決這些影響，請更新表</a:t>
            </a:r>
            <a:r>
              <a:rPr lang="en-US" altLang="zh-TW" dirty="0">
                <a:latin typeface="Microsoft JhengHei" panose="020B0604030504040204" pitchFamily="34" charset="-120"/>
                <a:ea typeface="Microsoft JhengHei" panose="020B0604030504040204" pitchFamily="34" charset="-120"/>
              </a:rPr>
              <a:t>8.2</a:t>
            </a:r>
            <a:r>
              <a:rPr lang="zh-TW" altLang="en-US" dirty="0">
                <a:latin typeface="Microsoft JhengHei" panose="020B0604030504040204" pitchFamily="34" charset="-120"/>
                <a:ea typeface="Microsoft JhengHei" panose="020B0604030504040204" pitchFamily="34" charset="-120"/>
              </a:rPr>
              <a:t>中的增量收入預測。</a:t>
            </a:r>
            <a:endParaRPr kumimoji="1" lang="zh-TW" altLang="en-US" dirty="0">
              <a:latin typeface="Microsoft JhengHei" panose="020B0604030504040204" pitchFamily="34" charset="-120"/>
              <a:ea typeface="Microsoft JhengHei" panose="020B0604030504040204" pitchFamily="34" charset="-120"/>
            </a:endParaRPr>
          </a:p>
        </p:txBody>
      </p:sp>
      <p:sp>
        <p:nvSpPr>
          <p:cNvPr id="5" name="投影片編號版面配置區 4">
            <a:extLst>
              <a:ext uri="{FF2B5EF4-FFF2-40B4-BE49-F238E27FC236}">
                <a16:creationId xmlns:a16="http://schemas.microsoft.com/office/drawing/2014/main" xmlns="" id="{42851665-F21D-F94E-B39D-4D2B14DB8977}"/>
              </a:ext>
            </a:extLst>
          </p:cNvPr>
          <p:cNvSpPr>
            <a:spLocks noGrp="1"/>
          </p:cNvSpPr>
          <p:nvPr>
            <p:ph type="sldNum" sz="quarter" idx="12"/>
          </p:nvPr>
        </p:nvSpPr>
        <p:spPr/>
        <p:txBody>
          <a:bodyPr/>
          <a:lstStyle/>
          <a:p>
            <a:fld id="{02902CFF-EF4C-314F-AD28-175F388F83B3}" type="slidenum">
              <a:rPr kumimoji="1" lang="zh-TW" altLang="en-US" smtClean="0"/>
              <a:t>22</a:t>
            </a:fld>
            <a:endParaRPr kumimoji="1" lang="zh-TW" altLang="en-US"/>
          </a:p>
        </p:txBody>
      </p:sp>
    </p:spTree>
    <p:extLst>
      <p:ext uri="{BB962C8B-B14F-4D97-AF65-F5344CB8AC3E}">
        <p14:creationId xmlns:p14="http://schemas.microsoft.com/office/powerpoint/2010/main" val="223850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B0A952E-6708-7B47-962E-4FF19F62925F}"/>
              </a:ext>
            </a:extLst>
          </p:cNvPr>
          <p:cNvSpPr>
            <a:spLocks noGrp="1"/>
          </p:cNvSpPr>
          <p:nvPr>
            <p:ph type="title"/>
          </p:nvPr>
        </p:nvSpPr>
        <p:spPr/>
        <p:txBody>
          <a:bodyPr/>
          <a:lstStyle/>
          <a:p>
            <a:r>
              <a:rPr lang="en-US" altLang="en-US" dirty="0"/>
              <a:t>Textbook Example 8.3 </a:t>
            </a:r>
            <a:r>
              <a:rPr lang="zh-TW" altLang="en-US" dirty="0"/>
              <a:t>（續）</a:t>
            </a:r>
            <a:endParaRPr kumimoji="1" lang="zh-TW" altLang="en-US" dirty="0"/>
          </a:p>
        </p:txBody>
      </p:sp>
      <p:pic>
        <p:nvPicPr>
          <p:cNvPr id="4" name="Picture 3" descr="ex08_03b.gif">
            <a:extLst>
              <a:ext uri="{FF2B5EF4-FFF2-40B4-BE49-F238E27FC236}">
                <a16:creationId xmlns:a16="http://schemas.microsoft.com/office/drawing/2014/main" xmlns="" id="{031D7842-73D1-0D4C-B26B-B658AD43175D}"/>
              </a:ext>
            </a:extLst>
          </p:cNvPr>
          <p:cNvPicPr>
            <a:picLocks noChangeAspect="1"/>
          </p:cNvPicPr>
          <p:nvPr/>
        </p:nvPicPr>
        <p:blipFill>
          <a:blip r:embed="rId3" cstate="print"/>
          <a:srcRect/>
          <a:stretch>
            <a:fillRect/>
          </a:stretch>
        </p:blipFill>
        <p:spPr bwMode="auto">
          <a:xfrm>
            <a:off x="2004218" y="1443162"/>
            <a:ext cx="8183563" cy="4910138"/>
          </a:xfrm>
          <a:prstGeom prst="rect">
            <a:avLst/>
          </a:prstGeom>
          <a:noFill/>
          <a:ln w="9525">
            <a:noFill/>
            <a:miter lim="800000"/>
            <a:headEnd/>
            <a:tailEnd/>
          </a:ln>
        </p:spPr>
      </p:pic>
      <p:sp>
        <p:nvSpPr>
          <p:cNvPr id="5" name="矩形 4">
            <a:extLst>
              <a:ext uri="{FF2B5EF4-FFF2-40B4-BE49-F238E27FC236}">
                <a16:creationId xmlns:a16="http://schemas.microsoft.com/office/drawing/2014/main" xmlns="" id="{2163A05A-9AB4-4144-9739-FAA54107ECC0}"/>
              </a:ext>
            </a:extLst>
          </p:cNvPr>
          <p:cNvSpPr/>
          <p:nvPr/>
        </p:nvSpPr>
        <p:spPr>
          <a:xfrm>
            <a:off x="6879265" y="2966484"/>
            <a:ext cx="861237" cy="255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6" name="矩形 5">
            <a:extLst>
              <a:ext uri="{FF2B5EF4-FFF2-40B4-BE49-F238E27FC236}">
                <a16:creationId xmlns:a16="http://schemas.microsoft.com/office/drawing/2014/main" xmlns="" id="{0CCD2DFF-8FFB-4147-BCBF-19E2AF038944}"/>
              </a:ext>
            </a:extLst>
          </p:cNvPr>
          <p:cNvSpPr/>
          <p:nvPr/>
        </p:nvSpPr>
        <p:spPr>
          <a:xfrm>
            <a:off x="6879265" y="3173818"/>
            <a:ext cx="861237" cy="255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7" name="矩形 6">
            <a:extLst>
              <a:ext uri="{FF2B5EF4-FFF2-40B4-BE49-F238E27FC236}">
                <a16:creationId xmlns:a16="http://schemas.microsoft.com/office/drawing/2014/main" xmlns="" id="{E06CBEBE-ED3C-2E42-870C-4823F45B0890}"/>
              </a:ext>
            </a:extLst>
          </p:cNvPr>
          <p:cNvSpPr/>
          <p:nvPr/>
        </p:nvSpPr>
        <p:spPr>
          <a:xfrm>
            <a:off x="6900531" y="3593802"/>
            <a:ext cx="861237" cy="255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3" name="投影片編號版面配置區 2">
            <a:extLst>
              <a:ext uri="{FF2B5EF4-FFF2-40B4-BE49-F238E27FC236}">
                <a16:creationId xmlns:a16="http://schemas.microsoft.com/office/drawing/2014/main" xmlns="" id="{45654E58-6374-0348-9BF4-99517875DF20}"/>
              </a:ext>
            </a:extLst>
          </p:cNvPr>
          <p:cNvSpPr>
            <a:spLocks noGrp="1"/>
          </p:cNvSpPr>
          <p:nvPr>
            <p:ph type="sldNum" sz="quarter" idx="12"/>
          </p:nvPr>
        </p:nvSpPr>
        <p:spPr/>
        <p:txBody>
          <a:bodyPr/>
          <a:lstStyle/>
          <a:p>
            <a:fld id="{02902CFF-EF4C-314F-AD28-175F388F83B3}" type="slidenum">
              <a:rPr kumimoji="1" lang="zh-TW" altLang="en-US" smtClean="0"/>
              <a:t>23</a:t>
            </a:fld>
            <a:endParaRPr kumimoji="1" lang="zh-TW" altLang="en-US"/>
          </a:p>
        </p:txBody>
      </p:sp>
      <p:sp>
        <p:nvSpPr>
          <p:cNvPr id="8" name="矩形圖說文字 7"/>
          <p:cNvSpPr/>
          <p:nvPr/>
        </p:nvSpPr>
        <p:spPr>
          <a:xfrm>
            <a:off x="174171" y="1728435"/>
            <a:ext cx="5442858" cy="703818"/>
          </a:xfrm>
          <a:prstGeom prst="wedgeRectCallout">
            <a:avLst>
              <a:gd name="adj1" fmla="val 72155"/>
              <a:gd name="adj2" fmla="val 143497"/>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smtClean="0">
                <a:solidFill>
                  <a:schemeClr val="tx1"/>
                </a:solidFill>
              </a:rPr>
              <a:t>第二年銷售</a:t>
            </a:r>
            <a:endParaRPr lang="en-US" altLang="zh-TW" dirty="0" smtClean="0">
              <a:solidFill>
                <a:schemeClr val="tx1"/>
              </a:solidFill>
            </a:endParaRPr>
          </a:p>
          <a:p>
            <a:r>
              <a:rPr lang="en-US" altLang="zh-TW" dirty="0" smtClean="0">
                <a:solidFill>
                  <a:schemeClr val="tx1"/>
                </a:solidFill>
              </a:rPr>
              <a:t>125,000 * 234</a:t>
            </a:r>
            <a:r>
              <a:rPr lang="zh-TW" altLang="en-US" dirty="0" smtClean="0">
                <a:solidFill>
                  <a:schemeClr val="tx1"/>
                </a:solidFill>
              </a:rPr>
              <a:t>美元 </a:t>
            </a:r>
            <a:r>
              <a:rPr lang="en-US" altLang="zh-TW" dirty="0" smtClean="0">
                <a:solidFill>
                  <a:schemeClr val="tx1"/>
                </a:solidFill>
              </a:rPr>
              <a:t>– 31,250</a:t>
            </a:r>
            <a:r>
              <a:rPr lang="zh-TW" altLang="en-US" dirty="0" smtClean="0">
                <a:solidFill>
                  <a:schemeClr val="tx1"/>
                </a:solidFill>
              </a:rPr>
              <a:t> </a:t>
            </a:r>
            <a:r>
              <a:rPr lang="en-US" altLang="zh-TW" dirty="0" smtClean="0">
                <a:solidFill>
                  <a:schemeClr val="tx1"/>
                </a:solidFill>
              </a:rPr>
              <a:t>* 90</a:t>
            </a:r>
            <a:r>
              <a:rPr lang="zh-TW" altLang="en-US" dirty="0" smtClean="0">
                <a:solidFill>
                  <a:schemeClr val="tx1"/>
                </a:solidFill>
              </a:rPr>
              <a:t>美元 </a:t>
            </a:r>
            <a:r>
              <a:rPr lang="en-US" altLang="zh-TW" dirty="0" smtClean="0">
                <a:solidFill>
                  <a:schemeClr val="tx1"/>
                </a:solidFill>
              </a:rPr>
              <a:t>= 2643.8</a:t>
            </a:r>
            <a:r>
              <a:rPr lang="zh-TW" altLang="en-US" dirty="0" smtClean="0">
                <a:solidFill>
                  <a:schemeClr val="tx1"/>
                </a:solidFill>
              </a:rPr>
              <a:t>萬美元</a:t>
            </a:r>
            <a:endParaRPr lang="en-US" altLang="zh-TW" dirty="0" smtClean="0">
              <a:solidFill>
                <a:schemeClr val="tx1"/>
              </a:solidFill>
            </a:endParaRPr>
          </a:p>
        </p:txBody>
      </p:sp>
      <p:sp>
        <p:nvSpPr>
          <p:cNvPr id="9" name="矩形圖說文字 8"/>
          <p:cNvSpPr/>
          <p:nvPr/>
        </p:nvSpPr>
        <p:spPr>
          <a:xfrm>
            <a:off x="159225" y="1693220"/>
            <a:ext cx="5442858" cy="703818"/>
          </a:xfrm>
          <a:prstGeom prst="wedgeRectCallout">
            <a:avLst>
              <a:gd name="adj1" fmla="val 71955"/>
              <a:gd name="adj2" fmla="val 180617"/>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smtClean="0">
                <a:solidFill>
                  <a:schemeClr val="tx1"/>
                </a:solidFill>
              </a:rPr>
              <a:t>第二年成本</a:t>
            </a:r>
            <a:endParaRPr lang="en-US" altLang="zh-TW" dirty="0" smtClean="0">
              <a:solidFill>
                <a:schemeClr val="tx1"/>
              </a:solidFill>
            </a:endParaRPr>
          </a:p>
          <a:p>
            <a:r>
              <a:rPr lang="en-US" altLang="zh-TW" dirty="0" smtClean="0">
                <a:solidFill>
                  <a:schemeClr val="tx1"/>
                </a:solidFill>
              </a:rPr>
              <a:t>125,000 * 99</a:t>
            </a:r>
            <a:r>
              <a:rPr lang="zh-TW" altLang="en-US" dirty="0" smtClean="0">
                <a:solidFill>
                  <a:schemeClr val="tx1"/>
                </a:solidFill>
              </a:rPr>
              <a:t>美元</a:t>
            </a:r>
            <a:r>
              <a:rPr lang="en-US" altLang="zh-TW" dirty="0" smtClean="0">
                <a:solidFill>
                  <a:schemeClr val="tx1"/>
                </a:solidFill>
              </a:rPr>
              <a:t> – 31,250 * 54</a:t>
            </a:r>
            <a:r>
              <a:rPr lang="zh-TW" altLang="en-US" dirty="0" smtClean="0">
                <a:solidFill>
                  <a:schemeClr val="tx1"/>
                </a:solidFill>
              </a:rPr>
              <a:t>美元</a:t>
            </a:r>
            <a:r>
              <a:rPr lang="en-US" altLang="zh-TW" dirty="0" smtClean="0">
                <a:solidFill>
                  <a:schemeClr val="tx1"/>
                </a:solidFill>
              </a:rPr>
              <a:t> = 1068.8</a:t>
            </a:r>
            <a:r>
              <a:rPr lang="zh-TW" altLang="en-US" dirty="0" smtClean="0">
                <a:solidFill>
                  <a:schemeClr val="tx1"/>
                </a:solidFill>
              </a:rPr>
              <a:t>萬美元</a:t>
            </a:r>
            <a:endParaRPr lang="en-US" altLang="zh-TW" dirty="0" smtClean="0">
              <a:solidFill>
                <a:schemeClr val="tx1"/>
              </a:solidFill>
            </a:endParaRPr>
          </a:p>
        </p:txBody>
      </p:sp>
    </p:spTree>
    <p:extLst>
      <p:ext uri="{BB962C8B-B14F-4D97-AF65-F5344CB8AC3E}">
        <p14:creationId xmlns:p14="http://schemas.microsoft.com/office/powerpoint/2010/main" val="341858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P spid="9" grpId="0" animBg="1"/>
      <p:bldP spid="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8.2</a:t>
            </a:r>
            <a:endParaRPr lang="zh-TW" altLang="en-US" dirty="0"/>
          </a:p>
        </p:txBody>
      </p:sp>
      <p:sp>
        <p:nvSpPr>
          <p:cNvPr id="3" name="副標題 2"/>
          <p:cNvSpPr>
            <a:spLocks noGrp="1"/>
          </p:cNvSpPr>
          <p:nvPr>
            <p:ph type="subTitle" idx="1"/>
          </p:nvPr>
        </p:nvSpPr>
        <p:spPr/>
        <p:txBody>
          <a:bodyPr>
            <a:normAutofit/>
          </a:bodyPr>
          <a:lstStyle/>
          <a:p>
            <a:r>
              <a:rPr lang="en-US" altLang="zh-TW" sz="3200" b="1" dirty="0"/>
              <a:t>Determining Free Cash Flow and NPV</a:t>
            </a:r>
            <a:endParaRPr lang="zh-TW" altLang="en-US" sz="3200" b="1" dirty="0"/>
          </a:p>
        </p:txBody>
      </p:sp>
      <p:sp>
        <p:nvSpPr>
          <p:cNvPr id="4" name="投影片編號版面配置區 3">
            <a:extLst>
              <a:ext uri="{FF2B5EF4-FFF2-40B4-BE49-F238E27FC236}">
                <a16:creationId xmlns:a16="http://schemas.microsoft.com/office/drawing/2014/main" xmlns="" id="{B98459CF-0EE9-1441-AB5C-D765B8A0FF35}"/>
              </a:ext>
            </a:extLst>
          </p:cNvPr>
          <p:cNvSpPr>
            <a:spLocks noGrp="1"/>
          </p:cNvSpPr>
          <p:nvPr>
            <p:ph type="sldNum" sz="quarter" idx="12"/>
          </p:nvPr>
        </p:nvSpPr>
        <p:spPr/>
        <p:txBody>
          <a:bodyPr/>
          <a:lstStyle/>
          <a:p>
            <a:fld id="{02902CFF-EF4C-314F-AD28-175F388F83B3}" type="slidenum">
              <a:rPr kumimoji="1" lang="zh-TW" altLang="en-US" smtClean="0"/>
              <a:t>24</a:t>
            </a:fld>
            <a:endParaRPr kumimoji="1" lang="zh-TW" altLang="en-US"/>
          </a:p>
        </p:txBody>
      </p:sp>
    </p:spTree>
    <p:extLst>
      <p:ext uri="{BB962C8B-B14F-4D97-AF65-F5344CB8AC3E}">
        <p14:creationId xmlns:p14="http://schemas.microsoft.com/office/powerpoint/2010/main" val="325830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3539834" y="1803557"/>
            <a:ext cx="5237069" cy="1569660"/>
          </a:xfrm>
          <a:prstGeom prst="rect">
            <a:avLst/>
          </a:prstGeom>
          <a:noFill/>
        </p:spPr>
        <p:txBody>
          <a:bodyPr wrap="square" rtlCol="0">
            <a:spAutoFit/>
          </a:bodyPr>
          <a:lstStyle/>
          <a:p>
            <a:r>
              <a:rPr lang="en-US" altLang="zh-TW" sz="9600" b="1" dirty="0">
                <a:ln w="34925" cmpd="dbl">
                  <a:solidFill>
                    <a:schemeClr val="accent6">
                      <a:lumMod val="75000"/>
                      <a:alpha val="65000"/>
                    </a:schemeClr>
                  </a:solidFill>
                  <a:prstDash val="sysDash"/>
                  <a:miter lim="800000"/>
                </a:ln>
                <a:solidFill>
                  <a:schemeClr val="accent6">
                    <a:lumMod val="75000"/>
                  </a:schemeClr>
                </a:solidFill>
              </a:rPr>
              <a:t>REVENUE</a:t>
            </a:r>
            <a:endParaRPr lang="zh-TW" altLang="en-US" sz="9600" b="1" dirty="0">
              <a:ln w="34925" cmpd="dbl">
                <a:solidFill>
                  <a:schemeClr val="accent6">
                    <a:lumMod val="75000"/>
                    <a:alpha val="65000"/>
                  </a:schemeClr>
                </a:solidFill>
                <a:prstDash val="sysDash"/>
                <a:miter lim="800000"/>
              </a:ln>
              <a:solidFill>
                <a:schemeClr val="accent6">
                  <a:lumMod val="75000"/>
                </a:schemeClr>
              </a:solidFill>
            </a:endParaRPr>
          </a:p>
        </p:txBody>
      </p:sp>
      <p:sp>
        <p:nvSpPr>
          <p:cNvPr id="7" name="矩形 6"/>
          <p:cNvSpPr/>
          <p:nvPr/>
        </p:nvSpPr>
        <p:spPr>
          <a:xfrm>
            <a:off x="1679323" y="3373217"/>
            <a:ext cx="8958093" cy="1569660"/>
          </a:xfrm>
          <a:prstGeom prst="rect">
            <a:avLst/>
          </a:prstGeom>
        </p:spPr>
        <p:txBody>
          <a:bodyPr wrap="none">
            <a:spAutoFit/>
          </a:bodyPr>
          <a:lstStyle/>
          <a:p>
            <a:r>
              <a:rPr lang="en-US" altLang="zh-TW" sz="9600" b="1" dirty="0">
                <a:ln w="34925" cmpd="dbl">
                  <a:solidFill>
                    <a:srgbClr val="C00000">
                      <a:alpha val="65000"/>
                    </a:srgbClr>
                  </a:solidFill>
                  <a:prstDash val="sysDash"/>
                  <a:miter lim="800000"/>
                </a:ln>
                <a:solidFill>
                  <a:srgbClr val="C00000"/>
                </a:solidFill>
              </a:rPr>
              <a:t>FREE</a:t>
            </a:r>
            <a:r>
              <a:rPr lang="zh-TW" altLang="en-US" sz="9600" b="1" dirty="0">
                <a:ln w="34925" cmpd="dbl">
                  <a:solidFill>
                    <a:srgbClr val="C00000">
                      <a:alpha val="65000"/>
                    </a:srgbClr>
                  </a:solidFill>
                  <a:prstDash val="sysDash"/>
                  <a:miter lim="800000"/>
                </a:ln>
                <a:solidFill>
                  <a:srgbClr val="C00000"/>
                </a:solidFill>
              </a:rPr>
              <a:t> </a:t>
            </a:r>
            <a:r>
              <a:rPr lang="en-US" altLang="zh-TW" sz="9600" b="1" dirty="0">
                <a:ln w="34925" cmpd="dbl">
                  <a:solidFill>
                    <a:srgbClr val="C00000">
                      <a:alpha val="65000"/>
                    </a:srgbClr>
                  </a:solidFill>
                  <a:prstDash val="sysDash"/>
                  <a:miter lim="800000"/>
                </a:ln>
                <a:solidFill>
                  <a:srgbClr val="C00000"/>
                </a:solidFill>
              </a:rPr>
              <a:t>CASH</a:t>
            </a:r>
            <a:r>
              <a:rPr lang="zh-TW" altLang="en-US" sz="9600" b="1" dirty="0">
                <a:ln w="34925" cmpd="dbl">
                  <a:solidFill>
                    <a:srgbClr val="C00000">
                      <a:alpha val="65000"/>
                    </a:srgbClr>
                  </a:solidFill>
                  <a:prstDash val="sysDash"/>
                  <a:miter lim="800000"/>
                </a:ln>
                <a:solidFill>
                  <a:srgbClr val="C00000"/>
                </a:solidFill>
              </a:rPr>
              <a:t> </a:t>
            </a:r>
            <a:r>
              <a:rPr lang="en-US" altLang="zh-TW" sz="9600" b="1" dirty="0">
                <a:ln w="34925" cmpd="dbl">
                  <a:solidFill>
                    <a:srgbClr val="C00000">
                      <a:alpha val="65000"/>
                    </a:srgbClr>
                  </a:solidFill>
                  <a:prstDash val="sysDash"/>
                  <a:miter lim="800000"/>
                </a:ln>
                <a:solidFill>
                  <a:srgbClr val="C00000"/>
                </a:solidFill>
              </a:rPr>
              <a:t>FLOW</a:t>
            </a:r>
            <a:endParaRPr lang="zh-TW" altLang="en-US" sz="9600" b="1" dirty="0">
              <a:ln w="34925" cmpd="dbl">
                <a:solidFill>
                  <a:srgbClr val="C00000">
                    <a:alpha val="65000"/>
                  </a:srgbClr>
                </a:solidFill>
                <a:prstDash val="sysDash"/>
                <a:miter lim="800000"/>
              </a:ln>
              <a:solidFill>
                <a:srgbClr val="C00000"/>
              </a:solidFill>
            </a:endParaRPr>
          </a:p>
        </p:txBody>
      </p:sp>
      <p:sp>
        <p:nvSpPr>
          <p:cNvPr id="10" name="矩形 9"/>
          <p:cNvSpPr/>
          <p:nvPr/>
        </p:nvSpPr>
        <p:spPr>
          <a:xfrm>
            <a:off x="903469" y="2588387"/>
            <a:ext cx="10743647" cy="1569660"/>
          </a:xfrm>
          <a:prstGeom prst="rect">
            <a:avLst/>
          </a:prstGeom>
        </p:spPr>
        <p:txBody>
          <a:bodyPr wrap="none">
            <a:spAutoFit/>
          </a:bodyPr>
          <a:lstStyle/>
          <a:p>
            <a:r>
              <a:rPr lang="en-US" altLang="zh-TW" sz="9600" dirty="0">
                <a:ln w="34925" cmpd="dbl">
                  <a:solidFill>
                    <a:schemeClr val="tx1">
                      <a:alpha val="65000"/>
                    </a:schemeClr>
                  </a:solidFill>
                  <a:prstDash val="sysDash"/>
                  <a:miter lim="800000"/>
                </a:ln>
              </a:rPr>
              <a:t>?-------------------------?</a:t>
            </a:r>
            <a:endParaRPr lang="zh-TW" altLang="en-US" sz="9600" dirty="0">
              <a:ln w="34925" cmpd="dbl">
                <a:solidFill>
                  <a:schemeClr val="tx1">
                    <a:alpha val="65000"/>
                  </a:schemeClr>
                </a:solidFill>
                <a:prstDash val="sysDash"/>
                <a:miter lim="800000"/>
              </a:ln>
            </a:endParaRPr>
          </a:p>
        </p:txBody>
      </p:sp>
      <p:sp>
        <p:nvSpPr>
          <p:cNvPr id="2" name="投影片編號版面配置區 1">
            <a:extLst>
              <a:ext uri="{FF2B5EF4-FFF2-40B4-BE49-F238E27FC236}">
                <a16:creationId xmlns:a16="http://schemas.microsoft.com/office/drawing/2014/main" xmlns="" id="{71DD9114-9A58-7F46-B683-8BBA676A1468}"/>
              </a:ext>
            </a:extLst>
          </p:cNvPr>
          <p:cNvSpPr>
            <a:spLocks noGrp="1"/>
          </p:cNvSpPr>
          <p:nvPr>
            <p:ph type="sldNum" sz="quarter" idx="12"/>
          </p:nvPr>
        </p:nvSpPr>
        <p:spPr/>
        <p:txBody>
          <a:bodyPr/>
          <a:lstStyle/>
          <a:p>
            <a:fld id="{02902CFF-EF4C-314F-AD28-175F388F83B3}" type="slidenum">
              <a:rPr kumimoji="1" lang="zh-TW" altLang="en-US" smtClean="0"/>
              <a:t>25</a:t>
            </a:fld>
            <a:endParaRPr kumimoji="1" lang="zh-TW" altLang="en-US"/>
          </a:p>
        </p:txBody>
      </p:sp>
    </p:spTree>
    <p:extLst>
      <p:ext uri="{BB962C8B-B14F-4D97-AF65-F5344CB8AC3E}">
        <p14:creationId xmlns:p14="http://schemas.microsoft.com/office/powerpoint/2010/main" val="39783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8253" y="296862"/>
            <a:ext cx="10226566" cy="1143000"/>
          </a:xfrm>
        </p:spPr>
        <p:txBody>
          <a:bodyPr>
            <a:noAutofit/>
          </a:bodyPr>
          <a:lstStyle/>
          <a:p>
            <a:r>
              <a:rPr lang="en-US" altLang="en-US" b="1" dirty="0"/>
              <a:t>Calculating the Free Cash Flow from</a:t>
            </a:r>
            <a:r>
              <a:rPr lang="zh-TW" altLang="en-US" b="1" dirty="0"/>
              <a:t> </a:t>
            </a:r>
            <a:r>
              <a:rPr lang="en-US" altLang="en-US" b="1" dirty="0"/>
              <a:t>Earnings</a:t>
            </a:r>
          </a:p>
        </p:txBody>
      </p:sp>
      <p:sp>
        <p:nvSpPr>
          <p:cNvPr id="48131" name="Rectangle 3"/>
          <p:cNvSpPr>
            <a:spLocks noGrp="1" noChangeArrowheads="1"/>
          </p:cNvSpPr>
          <p:nvPr>
            <p:ph idx="1"/>
          </p:nvPr>
        </p:nvSpPr>
        <p:spPr>
          <a:xfrm>
            <a:off x="835571" y="1439862"/>
            <a:ext cx="10851931" cy="5464629"/>
          </a:xfrm>
        </p:spPr>
        <p:txBody>
          <a:bodyPr>
            <a:normAutofit fontScale="85000" lnSpcReduction="20000"/>
          </a:bodyPr>
          <a:lstStyle/>
          <a:p>
            <a:pPr>
              <a:lnSpc>
                <a:spcPct val="120000"/>
              </a:lnSpc>
              <a:spcBef>
                <a:spcPct val="60000"/>
              </a:spcBef>
            </a:pPr>
            <a:r>
              <a:rPr lang="en-US" altLang="en-US" sz="3600" b="1" dirty="0">
                <a:solidFill>
                  <a:srgbClr val="FF0000"/>
                </a:solidFill>
              </a:rPr>
              <a:t>Capital Expenditures </a:t>
            </a:r>
            <a:r>
              <a:rPr lang="en-US" altLang="en-US" sz="3600" dirty="0"/>
              <a:t>and </a:t>
            </a:r>
            <a:r>
              <a:rPr lang="en-US" altLang="en-US" sz="3600" b="1" dirty="0">
                <a:solidFill>
                  <a:schemeClr val="accent5"/>
                </a:solidFill>
              </a:rPr>
              <a:t>Depreciation</a:t>
            </a:r>
          </a:p>
          <a:p>
            <a:pPr marL="0" indent="0">
              <a:lnSpc>
                <a:spcPct val="120000"/>
              </a:lnSpc>
              <a:spcBef>
                <a:spcPct val="60000"/>
              </a:spcBef>
              <a:buNone/>
            </a:pPr>
            <a:r>
              <a:rPr lang="en-US" altLang="en-US" sz="3600" dirty="0"/>
              <a:t> (</a:t>
            </a:r>
            <a:r>
              <a:rPr lang="zh-TW" altLang="en-US" sz="3600" dirty="0"/>
              <a:t>資本支出與折舊</a:t>
            </a:r>
            <a:r>
              <a:rPr lang="en-US" altLang="zh-TW" sz="3600" dirty="0"/>
              <a:t>)</a:t>
            </a:r>
            <a:endParaRPr lang="en-US" altLang="en-US" sz="3600" dirty="0"/>
          </a:p>
          <a:p>
            <a:pPr lvl="1">
              <a:lnSpc>
                <a:spcPct val="120000"/>
              </a:lnSpc>
              <a:spcBef>
                <a:spcPct val="60000"/>
              </a:spcBef>
            </a:pPr>
            <a:r>
              <a:rPr lang="en-US" altLang="en-US" sz="3200" b="1" dirty="0">
                <a:solidFill>
                  <a:srgbClr val="FF0000"/>
                </a:solidFill>
              </a:rPr>
              <a:t>Capital Expenditures </a:t>
            </a:r>
            <a:r>
              <a:rPr lang="en-US" altLang="en-US" sz="3200" dirty="0"/>
              <a:t>are the actual cash outflows when an asset is purchased. These cash outflows are included in calculating free cash flow.</a:t>
            </a:r>
          </a:p>
          <a:p>
            <a:pPr marL="457200" lvl="1" indent="0">
              <a:lnSpc>
                <a:spcPct val="120000"/>
              </a:lnSpc>
              <a:spcBef>
                <a:spcPct val="60000"/>
              </a:spcBef>
              <a:buNone/>
            </a:pPr>
            <a:r>
              <a:rPr lang="zh-TW" altLang="en-US" sz="3200" dirty="0">
                <a:latin typeface="Arial" charset="0"/>
              </a:rPr>
              <a:t>資本支出是購買資產時的實際現金流出，包括在計算自由現金流中。</a:t>
            </a:r>
            <a:endParaRPr lang="en-US" altLang="en-US" sz="3200" dirty="0"/>
          </a:p>
          <a:p>
            <a:pPr lvl="1">
              <a:lnSpc>
                <a:spcPct val="120000"/>
              </a:lnSpc>
              <a:spcBef>
                <a:spcPct val="60000"/>
              </a:spcBef>
            </a:pPr>
            <a:r>
              <a:rPr lang="en-US" altLang="en-US" sz="3200" b="1" dirty="0">
                <a:solidFill>
                  <a:schemeClr val="accent5"/>
                </a:solidFill>
              </a:rPr>
              <a:t>Depreciation</a:t>
            </a:r>
            <a:r>
              <a:rPr lang="en-US" altLang="en-US" sz="3200" dirty="0"/>
              <a:t> is a non-cash expense. The free cash flow estimate is adjusted for this non-cash expense.</a:t>
            </a:r>
          </a:p>
          <a:p>
            <a:pPr marL="457200" lvl="1" indent="0">
              <a:lnSpc>
                <a:spcPct val="120000"/>
              </a:lnSpc>
              <a:spcBef>
                <a:spcPct val="60000"/>
              </a:spcBef>
              <a:buNone/>
            </a:pPr>
            <a:r>
              <a:rPr lang="zh-TW" altLang="en-US" sz="3200" dirty="0">
                <a:latin typeface="Arial" charset="0"/>
              </a:rPr>
              <a:t>折舊是非現金費用。針對此非現金費用調整了自由現金流量估算</a:t>
            </a:r>
            <a:endParaRPr lang="en-US" altLang="en-US" sz="3200" dirty="0">
              <a:latin typeface="Arial" charset="0"/>
            </a:endParaRPr>
          </a:p>
          <a:p>
            <a:pPr lvl="1">
              <a:spcBef>
                <a:spcPct val="60000"/>
              </a:spcBef>
            </a:pPr>
            <a:endParaRPr lang="en-US" altLang="en-US" sz="3200" dirty="0"/>
          </a:p>
        </p:txBody>
      </p:sp>
      <p:sp>
        <p:nvSpPr>
          <p:cNvPr id="2" name="投影片編號版面配置區 1">
            <a:extLst>
              <a:ext uri="{FF2B5EF4-FFF2-40B4-BE49-F238E27FC236}">
                <a16:creationId xmlns:a16="http://schemas.microsoft.com/office/drawing/2014/main" xmlns="" id="{D047D88A-8C2F-EA40-843D-D827D6EF07CB}"/>
              </a:ext>
            </a:extLst>
          </p:cNvPr>
          <p:cNvSpPr>
            <a:spLocks noGrp="1"/>
          </p:cNvSpPr>
          <p:nvPr>
            <p:ph type="sldNum" sz="quarter" idx="12"/>
          </p:nvPr>
        </p:nvSpPr>
        <p:spPr/>
        <p:txBody>
          <a:bodyPr/>
          <a:lstStyle/>
          <a:p>
            <a:fld id="{02902CFF-EF4C-314F-AD28-175F388F83B3}" type="slidenum">
              <a:rPr kumimoji="1" lang="zh-TW" altLang="en-US" smtClean="0"/>
              <a:t>26</a:t>
            </a:fld>
            <a:endParaRPr kumimoji="1" lang="zh-TW" altLang="en-US"/>
          </a:p>
        </p:txBody>
      </p:sp>
    </p:spTree>
    <p:extLst>
      <p:ext uri="{BB962C8B-B14F-4D97-AF65-F5344CB8AC3E}">
        <p14:creationId xmlns:p14="http://schemas.microsoft.com/office/powerpoint/2010/main" val="110227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42848" y="296863"/>
            <a:ext cx="9438289" cy="1143000"/>
          </a:xfrm>
        </p:spPr>
        <p:txBody>
          <a:bodyPr>
            <a:normAutofit fontScale="90000"/>
          </a:bodyPr>
          <a:lstStyle/>
          <a:p>
            <a:r>
              <a:rPr lang="en-US" altLang="en-US" dirty="0"/>
              <a:t>Calculating the Free Cash Flow from Earnings</a:t>
            </a:r>
          </a:p>
        </p:txBody>
      </p:sp>
      <p:sp>
        <p:nvSpPr>
          <p:cNvPr id="49155" name="Rectangle 3"/>
          <p:cNvSpPr>
            <a:spLocks noGrp="1" noChangeArrowheads="1"/>
          </p:cNvSpPr>
          <p:nvPr>
            <p:ph idx="1"/>
          </p:nvPr>
        </p:nvSpPr>
        <p:spPr>
          <a:xfrm>
            <a:off x="1981200" y="1439863"/>
            <a:ext cx="8382000" cy="4648200"/>
          </a:xfrm>
        </p:spPr>
        <p:txBody>
          <a:bodyPr/>
          <a:lstStyle/>
          <a:p>
            <a:r>
              <a:rPr lang="en-US" altLang="en-US"/>
              <a:t>Capital Expenditures and Depreciation</a:t>
            </a:r>
          </a:p>
        </p:txBody>
      </p:sp>
      <p:sp>
        <p:nvSpPr>
          <p:cNvPr id="49156" name="Content Placeholder 8"/>
          <p:cNvSpPr>
            <a:spLocks/>
          </p:cNvSpPr>
          <p:nvPr/>
        </p:nvSpPr>
        <p:spPr bwMode="auto">
          <a:xfrm>
            <a:off x="1981200" y="5826126"/>
            <a:ext cx="7961586" cy="609600"/>
          </a:xfrm>
          <a:prstGeom prst="rect">
            <a:avLst/>
          </a:prstGeom>
          <a:noFill/>
          <a:ln w="9525">
            <a:noFill/>
            <a:miter lim="800000"/>
            <a:headEnd/>
            <a:tailEnd/>
          </a:ln>
        </p:spPr>
        <p:txBody>
          <a:bodyPr/>
          <a:lstStyle/>
          <a:p>
            <a:pPr indent="3175">
              <a:spcBef>
                <a:spcPct val="20000"/>
              </a:spcBef>
            </a:pPr>
            <a:r>
              <a:rPr lang="en-US" altLang="en-US" b="1" dirty="0">
                <a:latin typeface="Verdana" pitchFamily="34" charset="0"/>
              </a:rPr>
              <a:t>Table 8.3 Spreadsheet  </a:t>
            </a:r>
            <a:r>
              <a:rPr lang="en-US" altLang="en-US" dirty="0">
                <a:latin typeface="Verdana" pitchFamily="34" charset="0"/>
              </a:rPr>
              <a:t>Calculation of </a:t>
            </a:r>
            <a:r>
              <a:rPr lang="en-US" altLang="en-US" dirty="0" err="1">
                <a:latin typeface="Verdana" pitchFamily="34" charset="0"/>
              </a:rPr>
              <a:t>HomeNet’s</a:t>
            </a:r>
            <a:r>
              <a:rPr lang="en-US" altLang="en-US" dirty="0">
                <a:latin typeface="Verdana" pitchFamily="34" charset="0"/>
              </a:rPr>
              <a:t> Free Cash Flow (Including Cannibalization and Lost Rent)</a:t>
            </a:r>
          </a:p>
        </p:txBody>
      </p:sp>
      <p:pic>
        <p:nvPicPr>
          <p:cNvPr id="49157" name="Picture 5" descr="tbl08_03.gif"/>
          <p:cNvPicPr>
            <a:picLocks noChangeAspect="1"/>
          </p:cNvPicPr>
          <p:nvPr/>
        </p:nvPicPr>
        <p:blipFill>
          <a:blip r:embed="rId3" cstate="print"/>
          <a:srcRect/>
          <a:stretch>
            <a:fillRect/>
          </a:stretch>
        </p:blipFill>
        <p:spPr bwMode="auto">
          <a:xfrm>
            <a:off x="1825844" y="1897063"/>
            <a:ext cx="7917873" cy="3733800"/>
          </a:xfrm>
          <a:prstGeom prst="rect">
            <a:avLst/>
          </a:prstGeom>
          <a:noFill/>
          <a:ln w="9525">
            <a:noFill/>
            <a:miter lim="800000"/>
            <a:headEnd/>
            <a:tailEnd/>
          </a:ln>
        </p:spPr>
      </p:pic>
      <p:sp>
        <p:nvSpPr>
          <p:cNvPr id="2" name="矩形 1"/>
          <p:cNvSpPr/>
          <p:nvPr/>
        </p:nvSpPr>
        <p:spPr>
          <a:xfrm>
            <a:off x="1981199" y="4635062"/>
            <a:ext cx="7667297" cy="4519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xmlns="" id="{A9273723-4C31-7B44-8B3B-B558F1956A23}"/>
              </a:ext>
            </a:extLst>
          </p:cNvPr>
          <p:cNvSpPr>
            <a:spLocks noGrp="1"/>
          </p:cNvSpPr>
          <p:nvPr>
            <p:ph type="sldNum" sz="quarter" idx="12"/>
          </p:nvPr>
        </p:nvSpPr>
        <p:spPr/>
        <p:txBody>
          <a:bodyPr/>
          <a:lstStyle/>
          <a:p>
            <a:fld id="{02902CFF-EF4C-314F-AD28-175F388F83B3}" type="slidenum">
              <a:rPr kumimoji="1" lang="zh-TW" altLang="en-US" smtClean="0"/>
              <a:t>27</a:t>
            </a:fld>
            <a:endParaRPr kumimoji="1" lang="zh-TW" altLang="en-US"/>
          </a:p>
        </p:txBody>
      </p:sp>
    </p:spTree>
    <p:extLst>
      <p:ext uri="{BB962C8B-B14F-4D97-AF65-F5344CB8AC3E}">
        <p14:creationId xmlns:p14="http://schemas.microsoft.com/office/powerpoint/2010/main" val="194785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987972" y="254000"/>
            <a:ext cx="9392691" cy="1143000"/>
          </a:xfrm>
        </p:spPr>
        <p:txBody>
          <a:bodyPr rtlCol="0">
            <a:normAutofit fontScale="90000"/>
          </a:bodyPr>
          <a:lstStyle/>
          <a:p>
            <a:pPr>
              <a:defRPr/>
            </a:pPr>
            <a:r>
              <a:rPr lang="en-US" altLang="en-US" dirty="0"/>
              <a:t>Calculating the Free Cash Flow from Earnings</a:t>
            </a:r>
          </a:p>
        </p:txBody>
      </p:sp>
      <p:sp>
        <p:nvSpPr>
          <p:cNvPr id="4101" name="Rectangle 3"/>
          <p:cNvSpPr>
            <a:spLocks noGrp="1" noChangeArrowheads="1"/>
          </p:cNvSpPr>
          <p:nvPr>
            <p:ph idx="1"/>
          </p:nvPr>
        </p:nvSpPr>
        <p:spPr>
          <a:xfrm>
            <a:off x="877613" y="1514420"/>
            <a:ext cx="10767849" cy="5012503"/>
          </a:xfrm>
        </p:spPr>
        <p:txBody>
          <a:bodyPr>
            <a:normAutofit/>
          </a:bodyPr>
          <a:lstStyle/>
          <a:p>
            <a:r>
              <a:rPr lang="en-US" altLang="en-US" sz="3200" b="1" dirty="0">
                <a:solidFill>
                  <a:srgbClr val="FF0000"/>
                </a:solidFill>
              </a:rPr>
              <a:t>Net Working Capital </a:t>
            </a:r>
            <a:r>
              <a:rPr lang="en-US" altLang="en-US" sz="3200" dirty="0"/>
              <a:t>(NWC) </a:t>
            </a:r>
            <a:r>
              <a:rPr lang="zh-TW" altLang="en-US" sz="3200" dirty="0"/>
              <a:t>淨營運資金</a:t>
            </a:r>
            <a:endParaRPr lang="en-US" altLang="en-US" sz="3200" dirty="0"/>
          </a:p>
          <a:p>
            <a:pPr lvl="1">
              <a:spcBef>
                <a:spcPct val="300000"/>
              </a:spcBef>
            </a:pPr>
            <a:r>
              <a:rPr lang="en-US" altLang="en-US" sz="2800" dirty="0"/>
              <a:t>Most projects will require an investment in </a:t>
            </a:r>
            <a:r>
              <a:rPr lang="en-US" altLang="en-US" sz="2800" b="1" dirty="0">
                <a:solidFill>
                  <a:srgbClr val="FF0000"/>
                </a:solidFill>
              </a:rPr>
              <a:t>net working capital.</a:t>
            </a:r>
          </a:p>
          <a:p>
            <a:pPr marL="457200" lvl="1" indent="0">
              <a:lnSpc>
                <a:spcPct val="100000"/>
              </a:lnSpc>
              <a:spcBef>
                <a:spcPts val="0"/>
              </a:spcBef>
              <a:buNone/>
            </a:pPr>
            <a:r>
              <a:rPr lang="zh-TW" altLang="en-US" dirty="0">
                <a:latin typeface="Arial" charset="0"/>
              </a:rPr>
              <a:t>大多數計畫將需要用淨營運資金進行投資。</a:t>
            </a:r>
            <a:endParaRPr lang="en-US" altLang="en-US" dirty="0"/>
          </a:p>
          <a:p>
            <a:pPr lvl="2"/>
            <a:r>
              <a:rPr lang="en-US" altLang="en-US" sz="2400" b="1" dirty="0"/>
              <a:t>Trade credit</a:t>
            </a:r>
            <a:r>
              <a:rPr lang="en-US" altLang="en-US" sz="2400" dirty="0"/>
              <a:t> is the difference between </a:t>
            </a:r>
            <a:r>
              <a:rPr lang="en-US" altLang="en-US" sz="2400" b="1" dirty="0"/>
              <a:t>receivables and payables</a:t>
            </a:r>
            <a:r>
              <a:rPr lang="en-US" altLang="en-US" sz="2400" dirty="0"/>
              <a:t>.</a:t>
            </a:r>
          </a:p>
          <a:p>
            <a:pPr marL="914400" lvl="2" indent="0">
              <a:buNone/>
            </a:pPr>
            <a:r>
              <a:rPr lang="zh-TW" altLang="en-US" sz="2400" dirty="0">
                <a:latin typeface="Arial" charset="0"/>
              </a:rPr>
              <a:t>貿易信貸是應收款項和應付款項之差。</a:t>
            </a:r>
            <a:endParaRPr lang="en-US" altLang="en-US" sz="2400" dirty="0"/>
          </a:p>
          <a:p>
            <a:pPr lvl="1"/>
            <a:r>
              <a:rPr lang="en-US" altLang="en-US" sz="2800" dirty="0"/>
              <a:t>The increase in net working capital is defined as</a:t>
            </a:r>
          </a:p>
        </p:txBody>
      </p:sp>
      <p:graphicFrame>
        <p:nvGraphicFramePr>
          <p:cNvPr id="4098" name="Object 0"/>
          <p:cNvGraphicFramePr>
            <a:graphicFrameLocks noChangeAspect="1"/>
          </p:cNvGraphicFramePr>
          <p:nvPr/>
        </p:nvGraphicFramePr>
        <p:xfrm>
          <a:off x="877613" y="2210811"/>
          <a:ext cx="9914260" cy="963313"/>
        </p:xfrm>
        <a:graphic>
          <a:graphicData uri="http://schemas.openxmlformats.org/presentationml/2006/ole">
            <mc:AlternateContent xmlns:mc="http://schemas.openxmlformats.org/markup-compatibility/2006">
              <mc:Choice xmlns:v="urn:schemas-microsoft-com:vml" Requires="v">
                <p:oleObj spid="_x0000_s3204" name="Equation" r:id="rId4" imgW="4457700" imgH="431800" progId="Equation.DSMT4">
                  <p:embed/>
                </p:oleObj>
              </mc:Choice>
              <mc:Fallback>
                <p:oleObj name="Equation" r:id="rId4" imgW="4457700" imgH="431800" progId="Equation.DSMT4">
                  <p:embed/>
                  <p:pic>
                    <p:nvPicPr>
                      <p:cNvPr id="4098"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613" y="2210811"/>
                        <a:ext cx="9914260" cy="963313"/>
                      </a:xfrm>
                      <a:prstGeom prst="rect">
                        <a:avLst/>
                      </a:prstGeom>
                      <a:noFill/>
                      <a:ln>
                        <a:noFill/>
                      </a:ln>
                    </p:spPr>
                  </p:pic>
                </p:oleObj>
              </mc:Fallback>
            </mc:AlternateContent>
          </a:graphicData>
        </a:graphic>
      </p:graphicFrame>
      <p:graphicFrame>
        <p:nvGraphicFramePr>
          <p:cNvPr id="4099" name="Object 1"/>
          <p:cNvGraphicFramePr>
            <a:graphicFrameLocks noChangeAspect="1"/>
          </p:cNvGraphicFramePr>
          <p:nvPr>
            <p:extLst>
              <p:ext uri="{D42A27DB-BD31-4B8C-83A1-F6EECF244321}">
                <p14:modId xmlns:p14="http://schemas.microsoft.com/office/powerpoint/2010/main" val="1029805593"/>
              </p:ext>
            </p:extLst>
          </p:nvPr>
        </p:nvGraphicFramePr>
        <p:xfrm>
          <a:off x="1984812" y="5656345"/>
          <a:ext cx="4276725" cy="515938"/>
        </p:xfrm>
        <a:graphic>
          <a:graphicData uri="http://schemas.openxmlformats.org/presentationml/2006/ole">
            <mc:AlternateContent xmlns:mc="http://schemas.openxmlformats.org/markup-compatibility/2006">
              <mc:Choice xmlns:v="urn:schemas-microsoft-com:vml" Requires="v">
                <p:oleObj spid="_x0000_s3205" name="Equation" r:id="rId6" imgW="1905000" imgH="228600" progId="Equation.DSMT4">
                  <p:embed/>
                </p:oleObj>
              </mc:Choice>
              <mc:Fallback>
                <p:oleObj name="Equation" r:id="rId6" imgW="1905000" imgH="228600" progId="Equation.DSMT4">
                  <p:embed/>
                  <p:pic>
                    <p:nvPicPr>
                      <p:cNvPr id="4099"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812" y="5656345"/>
                        <a:ext cx="4276725" cy="51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文字方塊 1"/>
          <p:cNvSpPr txBox="1"/>
          <p:nvPr/>
        </p:nvSpPr>
        <p:spPr>
          <a:xfrm>
            <a:off x="3541985" y="6182678"/>
            <a:ext cx="3184635" cy="461665"/>
          </a:xfrm>
          <a:prstGeom prst="rect">
            <a:avLst/>
          </a:prstGeom>
          <a:noFill/>
          <a:ln>
            <a:solidFill>
              <a:schemeClr val="tx1"/>
            </a:solidFill>
          </a:ln>
        </p:spPr>
        <p:txBody>
          <a:bodyPr wrap="square" rtlCol="0">
            <a:spAutoFit/>
          </a:bodyPr>
          <a:lstStyle/>
          <a:p>
            <a:r>
              <a:rPr lang="zh-TW" altLang="en-US" sz="2400" b="1" dirty="0">
                <a:solidFill>
                  <a:srgbClr val="FF0000"/>
                </a:solidFill>
              </a:rPr>
              <a:t>今年</a:t>
            </a:r>
            <a:r>
              <a:rPr lang="en-US" altLang="zh-TW" sz="2400" b="1" dirty="0">
                <a:solidFill>
                  <a:srgbClr val="FF0000"/>
                </a:solidFill>
              </a:rPr>
              <a:t>NWC</a:t>
            </a:r>
            <a:r>
              <a:rPr lang="zh-TW" altLang="en-US" sz="2400" b="1" dirty="0">
                <a:solidFill>
                  <a:srgbClr val="FF0000"/>
                </a:solidFill>
              </a:rPr>
              <a:t>－去年</a:t>
            </a:r>
            <a:r>
              <a:rPr lang="en-US" altLang="zh-TW" sz="2400" b="1" dirty="0">
                <a:solidFill>
                  <a:srgbClr val="FF0000"/>
                </a:solidFill>
              </a:rPr>
              <a:t>NWC</a:t>
            </a:r>
            <a:endParaRPr lang="zh-TW" altLang="en-US" sz="2400" b="1" dirty="0">
              <a:solidFill>
                <a:srgbClr val="FF0000"/>
              </a:solidFill>
            </a:endParaRPr>
          </a:p>
        </p:txBody>
      </p:sp>
      <p:sp>
        <p:nvSpPr>
          <p:cNvPr id="3" name="投影片編號版面配置區 2">
            <a:extLst>
              <a:ext uri="{FF2B5EF4-FFF2-40B4-BE49-F238E27FC236}">
                <a16:creationId xmlns:a16="http://schemas.microsoft.com/office/drawing/2014/main" xmlns="" id="{013EA808-560C-5B40-9AAF-84FF3178F6F0}"/>
              </a:ext>
            </a:extLst>
          </p:cNvPr>
          <p:cNvSpPr>
            <a:spLocks noGrp="1"/>
          </p:cNvSpPr>
          <p:nvPr>
            <p:ph type="sldNum" sz="quarter" idx="12"/>
          </p:nvPr>
        </p:nvSpPr>
        <p:spPr/>
        <p:txBody>
          <a:bodyPr/>
          <a:lstStyle/>
          <a:p>
            <a:fld id="{02902CFF-EF4C-314F-AD28-175F388F83B3}" type="slidenum">
              <a:rPr kumimoji="1" lang="zh-TW" altLang="en-US" smtClean="0"/>
              <a:t>28</a:t>
            </a:fld>
            <a:endParaRPr kumimoji="1" lang="zh-TW" altLang="en-US"/>
          </a:p>
        </p:txBody>
      </p:sp>
    </p:spTree>
    <p:extLst>
      <p:ext uri="{BB962C8B-B14F-4D97-AF65-F5344CB8AC3E}">
        <p14:creationId xmlns:p14="http://schemas.microsoft.com/office/powerpoint/2010/main" val="196174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22578" y="371891"/>
            <a:ext cx="10163504" cy="1143000"/>
          </a:xfrm>
        </p:spPr>
        <p:txBody>
          <a:bodyPr rtlCol="0">
            <a:noAutofit/>
          </a:bodyPr>
          <a:lstStyle/>
          <a:p>
            <a:pPr>
              <a:defRPr/>
            </a:pPr>
            <a:r>
              <a:rPr lang="en-US" altLang="en-US" b="1" dirty="0"/>
              <a:t>Calculating the Free Cash Flow from Earnings</a:t>
            </a:r>
          </a:p>
        </p:txBody>
      </p:sp>
      <p:sp>
        <p:nvSpPr>
          <p:cNvPr id="50179" name="Rectangle 7"/>
          <p:cNvSpPr>
            <a:spLocks noChangeArrowheads="1"/>
          </p:cNvSpPr>
          <p:nvPr/>
        </p:nvSpPr>
        <p:spPr bwMode="auto">
          <a:xfrm>
            <a:off x="1032642" y="1775601"/>
            <a:ext cx="9130862" cy="369332"/>
          </a:xfrm>
          <a:prstGeom prst="rect">
            <a:avLst/>
          </a:prstGeom>
          <a:noFill/>
          <a:ln w="9525">
            <a:noFill/>
            <a:miter lim="800000"/>
            <a:headEnd/>
            <a:tailEnd/>
          </a:ln>
        </p:spPr>
        <p:txBody>
          <a:bodyPr wrap="square">
            <a:spAutoFit/>
          </a:bodyPr>
          <a:lstStyle/>
          <a:p>
            <a:pPr eaLnBrk="1" hangingPunct="1">
              <a:spcBef>
                <a:spcPct val="20000"/>
              </a:spcBef>
            </a:pPr>
            <a:r>
              <a:rPr lang="en-US" altLang="en-US" b="1" dirty="0">
                <a:solidFill>
                  <a:srgbClr val="000000"/>
                </a:solidFill>
                <a:latin typeface="Verdana" pitchFamily="34" charset="0"/>
              </a:rPr>
              <a:t>Table 8.4 Spreadsheet</a:t>
            </a:r>
            <a:r>
              <a:rPr lang="en-US" altLang="en-US" dirty="0">
                <a:solidFill>
                  <a:srgbClr val="000000"/>
                </a:solidFill>
                <a:latin typeface="Verdana" pitchFamily="34" charset="0"/>
              </a:rPr>
              <a:t>  </a:t>
            </a:r>
            <a:r>
              <a:rPr lang="en-US" altLang="en-US" dirty="0" err="1">
                <a:solidFill>
                  <a:srgbClr val="000000"/>
                </a:solidFill>
                <a:latin typeface="Verdana" pitchFamily="34" charset="0"/>
              </a:rPr>
              <a:t>HomeNet’s</a:t>
            </a:r>
            <a:r>
              <a:rPr lang="en-US" altLang="en-US" dirty="0">
                <a:solidFill>
                  <a:srgbClr val="000000"/>
                </a:solidFill>
                <a:latin typeface="Verdana" pitchFamily="34" charset="0"/>
              </a:rPr>
              <a:t> Net Working Capital Requirements </a:t>
            </a:r>
            <a:endParaRPr lang="en-US" altLang="en-US" b="1" dirty="0">
              <a:solidFill>
                <a:srgbClr val="000000"/>
              </a:solidFill>
              <a:latin typeface="Verdana" pitchFamily="34" charset="0"/>
            </a:endParaRPr>
          </a:p>
        </p:txBody>
      </p:sp>
      <p:pic>
        <p:nvPicPr>
          <p:cNvPr id="50180" name="Picture 5" descr="tbl08_04.gif"/>
          <p:cNvPicPr>
            <a:picLocks noChangeAspect="1"/>
          </p:cNvPicPr>
          <p:nvPr/>
        </p:nvPicPr>
        <p:blipFill>
          <a:blip r:embed="rId3" cstate="print"/>
          <a:srcRect/>
          <a:stretch>
            <a:fillRect/>
          </a:stretch>
        </p:blipFill>
        <p:spPr bwMode="auto">
          <a:xfrm>
            <a:off x="1032642" y="2144933"/>
            <a:ext cx="10343376" cy="2283372"/>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文字方塊 1"/>
              <p:cNvSpPr txBox="1"/>
              <p:nvPr/>
            </p:nvSpPr>
            <p:spPr>
              <a:xfrm>
                <a:off x="1032642" y="4596682"/>
                <a:ext cx="39913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b="1" i="1" smtClean="0">
                          <a:solidFill>
                            <a:srgbClr val="FF0000"/>
                          </a:solidFill>
                          <a:latin typeface="Cambria Math" panose="02040503050406030204" pitchFamily="18" charset="0"/>
                        </a:rPr>
                        <m:t>∆</m:t>
                      </m:r>
                      <m:r>
                        <a:rPr lang="en-US" altLang="zh-TW" sz="2400" b="1" i="1" smtClean="0">
                          <a:solidFill>
                            <a:srgbClr val="FF0000"/>
                          </a:solidFill>
                          <a:latin typeface="Cambria Math" panose="02040503050406030204" pitchFamily="18" charset="0"/>
                        </a:rPr>
                        <m:t>𝑵𝑾𝑪</m:t>
                      </m:r>
                      <m:r>
                        <a:rPr lang="en-US" altLang="zh-TW" sz="2400" b="1" i="1" smtClean="0">
                          <a:solidFill>
                            <a:srgbClr val="FF0000"/>
                          </a:solidFill>
                          <a:latin typeface="Cambria Math" panose="02040503050406030204" pitchFamily="18" charset="0"/>
                        </a:rPr>
                        <m:t>=</m:t>
                      </m:r>
                      <m:sSub>
                        <m:sSubPr>
                          <m:ctrlPr>
                            <a:rPr lang="en-US" altLang="zh-TW" sz="2400" b="1" i="1" smtClean="0">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𝑵𝑾𝑪</m:t>
                          </m:r>
                        </m:e>
                        <m:sub>
                          <m:r>
                            <a:rPr lang="en-US" altLang="zh-TW" sz="2400" b="1" i="1" smtClean="0">
                              <a:solidFill>
                                <a:srgbClr val="FF0000"/>
                              </a:solidFill>
                              <a:latin typeface="Cambria Math" panose="02040503050406030204" pitchFamily="18" charset="0"/>
                            </a:rPr>
                            <m:t>𝒕</m:t>
                          </m:r>
                        </m:sub>
                      </m:sSub>
                      <m:r>
                        <a:rPr lang="en-US" altLang="zh-TW" sz="2400" b="1" i="1" smtClean="0">
                          <a:solidFill>
                            <a:srgbClr val="FF0000"/>
                          </a:solidFill>
                          <a:latin typeface="Cambria Math" panose="02040503050406030204" pitchFamily="18" charset="0"/>
                        </a:rPr>
                        <m:t>−</m:t>
                      </m:r>
                      <m:sSub>
                        <m:sSubPr>
                          <m:ctrlPr>
                            <a:rPr lang="en-US"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𝑵𝑾𝑪</m:t>
                          </m:r>
                        </m:e>
                        <m:sub>
                          <m:r>
                            <a:rPr lang="en-US" altLang="zh-TW" sz="2400" b="1" i="1">
                              <a:solidFill>
                                <a:srgbClr val="FF0000"/>
                              </a:solidFill>
                              <a:latin typeface="Cambria Math" panose="02040503050406030204" pitchFamily="18" charset="0"/>
                            </a:rPr>
                            <m:t>𝒕</m:t>
                          </m:r>
                          <m:r>
                            <a:rPr lang="en-US" altLang="zh-TW" sz="2400" b="1" i="1" smtClean="0">
                              <a:solidFill>
                                <a:srgbClr val="FF0000"/>
                              </a:solidFill>
                              <a:latin typeface="Cambria Math" panose="02040503050406030204" pitchFamily="18" charset="0"/>
                            </a:rPr>
                            <m:t>−</m:t>
                          </m:r>
                          <m:r>
                            <a:rPr lang="en-US" altLang="zh-TW" sz="2400" b="1" i="1" smtClean="0">
                              <a:solidFill>
                                <a:srgbClr val="FF0000"/>
                              </a:solidFill>
                              <a:latin typeface="Cambria Math" panose="02040503050406030204" pitchFamily="18" charset="0"/>
                            </a:rPr>
                            <m:t>𝟏</m:t>
                          </m:r>
                        </m:sub>
                      </m:sSub>
                    </m:oMath>
                  </m:oMathPara>
                </a14:m>
                <a:endParaRPr lang="zh-TW" altLang="en-US" sz="2400" b="1" dirty="0">
                  <a:solidFill>
                    <a:srgbClr val="FF0000"/>
                  </a:solidFill>
                </a:endParaRPr>
              </a:p>
            </p:txBody>
          </p:sp>
        </mc:Choice>
        <mc:Fallback xmlns="">
          <p:sp>
            <p:nvSpPr>
              <p:cNvPr id="2" name="文字方塊 1"/>
              <p:cNvSpPr txBox="1">
                <a:spLocks noRot="1" noChangeAspect="1" noMove="1" noResize="1" noEditPoints="1" noAdjustHandles="1" noChangeArrowheads="1" noChangeShapeType="1" noTextEdit="1"/>
              </p:cNvSpPr>
              <p:nvPr/>
            </p:nvSpPr>
            <p:spPr>
              <a:xfrm>
                <a:off x="1032642" y="4596682"/>
                <a:ext cx="3991304" cy="461665"/>
              </a:xfrm>
              <a:prstGeom prst="rect">
                <a:avLst/>
              </a:prstGeom>
              <a:blipFill rotWithShape="0">
                <a:blip r:embed="rId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122578" y="5226724"/>
                <a:ext cx="6665588" cy="83099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TW" sz="2400" b="1" i="1" smtClean="0">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smtClean="0">
                              <a:latin typeface="Cambria Math" panose="02040503050406030204" pitchFamily="18" charset="0"/>
                            </a:rPr>
                            <m:t>𝟏</m:t>
                          </m:r>
                        </m:sub>
                      </m:sSub>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𝟐𝟏𝟎𝟎</m:t>
                      </m:r>
                    </m:oMath>
                  </m:oMathPara>
                </a14:m>
                <a:endParaRPr lang="en-US" altLang="zh-TW" sz="2400" dirty="0"/>
              </a:p>
              <a:p>
                <a:pPr/>
                <a14:m>
                  <m:oMathPara xmlns:m="http://schemas.openxmlformats.org/officeDocument/2006/math">
                    <m:oMathParaPr>
                      <m:jc m:val="left"/>
                    </m:oMathParaPr>
                    <m:oMath xmlns:m="http://schemas.openxmlformats.org/officeDocument/2006/math">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a:latin typeface="Cambria Math" panose="02040503050406030204" pitchFamily="18" charset="0"/>
                            </a:rPr>
                            <m:t>𝟐</m:t>
                          </m:r>
                        </m:sub>
                      </m:sSub>
                      <m:r>
                        <a:rPr lang="en-US" altLang="zh-TW" sz="2400" b="1" i="1">
                          <a:latin typeface="Cambria Math" panose="02040503050406030204" pitchFamily="18" charset="0"/>
                        </a:rPr>
                        <m:t>=</m:t>
                      </m:r>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a:latin typeface="Cambria Math" panose="02040503050406030204" pitchFamily="18" charset="0"/>
                            </a:rPr>
                            <m:t>𝟑</m:t>
                          </m:r>
                        </m:sub>
                      </m:sSub>
                      <m:r>
                        <a:rPr lang="en-US" altLang="zh-TW" sz="2400" b="1" i="1">
                          <a:latin typeface="Cambria Math" panose="02040503050406030204" pitchFamily="18" charset="0"/>
                        </a:rPr>
                        <m:t>=</m:t>
                      </m:r>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a:latin typeface="Cambria Math" panose="02040503050406030204" pitchFamily="18" charset="0"/>
                            </a:rPr>
                            <m:t>𝟒</m:t>
                          </m:r>
                        </m:sub>
                      </m:sSub>
                      <m:r>
                        <a:rPr lang="en-US" altLang="zh-TW" sz="2400" b="1" i="1" smtClean="0">
                          <a:latin typeface="Cambria Math" panose="02040503050406030204" pitchFamily="18" charset="0"/>
                        </a:rPr>
                        <m:t>=</m:t>
                      </m:r>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smtClean="0">
                              <a:latin typeface="Cambria Math" panose="02040503050406030204" pitchFamily="18" charset="0"/>
                            </a:rPr>
                            <m:t>𝟓</m:t>
                          </m:r>
                        </m:sub>
                      </m:sSub>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𝟎</m:t>
                      </m:r>
                    </m:oMath>
                  </m:oMathPara>
                </a14:m>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122578" y="5226724"/>
                <a:ext cx="6665588" cy="830997"/>
              </a:xfrm>
              <a:prstGeom prst="rect">
                <a:avLst/>
              </a:prstGeom>
              <a:blipFill rotWithShape="0">
                <a:blip r:embed="rId5"/>
                <a:stretch>
                  <a:fillRect l="-183" b="-730"/>
                </a:stretch>
              </a:blipFill>
            </p:spPr>
            <p:txBody>
              <a:bodyPr/>
              <a:lstStyle/>
              <a:p>
                <a:r>
                  <a:rPr lang="zh-TW" altLang="en-US">
                    <a:noFill/>
                  </a:rPr>
                  <a:t> </a:t>
                </a:r>
              </a:p>
            </p:txBody>
          </p:sp>
        </mc:Fallback>
      </mc:AlternateContent>
      <p:sp>
        <p:nvSpPr>
          <p:cNvPr id="8" name="文字方塊 7"/>
          <p:cNvSpPr txBox="1"/>
          <p:nvPr/>
        </p:nvSpPr>
        <p:spPr>
          <a:xfrm>
            <a:off x="5318233" y="4596681"/>
            <a:ext cx="3184635" cy="461665"/>
          </a:xfrm>
          <a:prstGeom prst="rect">
            <a:avLst/>
          </a:prstGeom>
          <a:noFill/>
          <a:ln>
            <a:solidFill>
              <a:schemeClr val="tx1"/>
            </a:solidFill>
          </a:ln>
        </p:spPr>
        <p:txBody>
          <a:bodyPr wrap="square" rtlCol="0">
            <a:spAutoFit/>
          </a:bodyPr>
          <a:lstStyle/>
          <a:p>
            <a:r>
              <a:rPr lang="zh-TW" altLang="en-US" sz="2400" b="1" dirty="0">
                <a:solidFill>
                  <a:srgbClr val="FF0000"/>
                </a:solidFill>
              </a:rPr>
              <a:t>今年</a:t>
            </a:r>
            <a:r>
              <a:rPr lang="en-US" altLang="zh-TW" sz="2400" b="1" dirty="0">
                <a:solidFill>
                  <a:srgbClr val="FF0000"/>
                </a:solidFill>
              </a:rPr>
              <a:t>NWC</a:t>
            </a:r>
            <a:r>
              <a:rPr lang="zh-TW" altLang="en-US" sz="2400" b="1" dirty="0">
                <a:solidFill>
                  <a:srgbClr val="FF0000"/>
                </a:solidFill>
              </a:rPr>
              <a:t>－去年</a:t>
            </a:r>
            <a:r>
              <a:rPr lang="en-US" altLang="zh-TW" sz="2400" b="1" dirty="0">
                <a:solidFill>
                  <a:srgbClr val="FF0000"/>
                </a:solidFill>
              </a:rPr>
              <a:t>NWC</a:t>
            </a:r>
            <a:endParaRPr lang="zh-TW" altLang="en-US" sz="2400" b="1" dirty="0">
              <a:solidFill>
                <a:srgbClr val="FF0000"/>
              </a:solidFill>
            </a:endParaRPr>
          </a:p>
        </p:txBody>
      </p:sp>
      <p:sp>
        <p:nvSpPr>
          <p:cNvPr id="4" name="矩形 3"/>
          <p:cNvSpPr/>
          <p:nvPr/>
        </p:nvSpPr>
        <p:spPr>
          <a:xfrm>
            <a:off x="4530556" y="3378823"/>
            <a:ext cx="1851251" cy="646331"/>
          </a:xfrm>
          <a:prstGeom prst="rect">
            <a:avLst/>
          </a:prstGeom>
        </p:spPr>
        <p:txBody>
          <a:bodyPr wrap="square">
            <a:spAutoFit/>
          </a:bodyPr>
          <a:lstStyle/>
          <a:p>
            <a:r>
              <a:rPr lang="en-US" altLang="en-US" b="1" dirty="0">
                <a:solidFill>
                  <a:srgbClr val="FF0000"/>
                </a:solidFill>
                <a:latin typeface="Arial" charset="0"/>
              </a:rPr>
              <a:t>Sales</a:t>
            </a:r>
            <a:r>
              <a:rPr lang="zh-TW" altLang="en-US" b="1" dirty="0">
                <a:solidFill>
                  <a:srgbClr val="FF0000"/>
                </a:solidFill>
                <a:latin typeface="Arial" charset="0"/>
              </a:rPr>
              <a:t> </a:t>
            </a:r>
            <a:r>
              <a:rPr lang="en-US" altLang="en-US" b="1" dirty="0">
                <a:solidFill>
                  <a:srgbClr val="FF0000"/>
                </a:solidFill>
                <a:latin typeface="Arial" charset="0"/>
              </a:rPr>
              <a:t>23,500 </a:t>
            </a:r>
          </a:p>
          <a:p>
            <a:r>
              <a:rPr lang="en-US" altLang="en-US" b="1" dirty="0">
                <a:solidFill>
                  <a:srgbClr val="FF0000"/>
                </a:solidFill>
                <a:latin typeface="Arial" charset="0"/>
              </a:rPr>
              <a:t>COGS</a:t>
            </a:r>
            <a:r>
              <a:rPr lang="zh-TW" altLang="en-US" b="1" dirty="0">
                <a:solidFill>
                  <a:srgbClr val="FF0000"/>
                </a:solidFill>
                <a:latin typeface="Arial" charset="0"/>
              </a:rPr>
              <a:t> </a:t>
            </a:r>
            <a:r>
              <a:rPr lang="en-US" altLang="en-US" b="1" dirty="0">
                <a:solidFill>
                  <a:srgbClr val="FF0000"/>
                </a:solidFill>
                <a:latin typeface="Arial" charset="0"/>
              </a:rPr>
              <a:t>9,500 </a:t>
            </a:r>
          </a:p>
        </p:txBody>
      </p:sp>
      <p:sp>
        <p:nvSpPr>
          <p:cNvPr id="5" name="投影片編號版面配置區 4">
            <a:extLst>
              <a:ext uri="{FF2B5EF4-FFF2-40B4-BE49-F238E27FC236}">
                <a16:creationId xmlns:a16="http://schemas.microsoft.com/office/drawing/2014/main" xmlns="" id="{2A4FDFDF-367F-3F4D-A2C5-80214B64C720}"/>
              </a:ext>
            </a:extLst>
          </p:cNvPr>
          <p:cNvSpPr>
            <a:spLocks noGrp="1"/>
          </p:cNvSpPr>
          <p:nvPr>
            <p:ph type="sldNum" sz="quarter" idx="12"/>
          </p:nvPr>
        </p:nvSpPr>
        <p:spPr/>
        <p:txBody>
          <a:bodyPr/>
          <a:lstStyle/>
          <a:p>
            <a:fld id="{02902CFF-EF4C-314F-AD28-175F388F83B3}" type="slidenum">
              <a:rPr kumimoji="1" lang="zh-TW" altLang="en-US" smtClean="0"/>
              <a:t>29</a:t>
            </a:fld>
            <a:endParaRPr kumimoji="1" lang="zh-TW" altLang="en-US"/>
          </a:p>
        </p:txBody>
      </p:sp>
    </p:spTree>
    <p:extLst>
      <p:ext uri="{BB962C8B-B14F-4D97-AF65-F5344CB8AC3E}">
        <p14:creationId xmlns:p14="http://schemas.microsoft.com/office/powerpoint/2010/main" val="315863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7157BD6-D24D-BB48-83D6-46293DFE95FA}"/>
              </a:ext>
            </a:extLst>
          </p:cNvPr>
          <p:cNvSpPr>
            <a:spLocks noGrp="1"/>
          </p:cNvSpPr>
          <p:nvPr>
            <p:ph type="title"/>
          </p:nvPr>
        </p:nvSpPr>
        <p:spPr/>
        <p:txBody>
          <a:bodyPr/>
          <a:lstStyle/>
          <a:p>
            <a:r>
              <a:rPr lang="en-US" altLang="en-US" dirty="0"/>
              <a:t>8.1 Forecasting Earnings</a:t>
            </a:r>
            <a:r>
              <a:rPr lang="zh-TW" altLang="en-US" dirty="0"/>
              <a:t> 預測收益</a:t>
            </a:r>
            <a:endParaRPr kumimoji="1" lang="zh-TW" altLang="en-US" dirty="0"/>
          </a:p>
        </p:txBody>
      </p:sp>
      <p:sp>
        <p:nvSpPr>
          <p:cNvPr id="3" name="內容版面配置區 2">
            <a:extLst>
              <a:ext uri="{FF2B5EF4-FFF2-40B4-BE49-F238E27FC236}">
                <a16:creationId xmlns:a16="http://schemas.microsoft.com/office/drawing/2014/main" xmlns="" id="{189C6BFE-B12A-CE4E-869D-83F0887A89F8}"/>
              </a:ext>
            </a:extLst>
          </p:cNvPr>
          <p:cNvSpPr>
            <a:spLocks noGrp="1"/>
          </p:cNvSpPr>
          <p:nvPr>
            <p:ph idx="1"/>
          </p:nvPr>
        </p:nvSpPr>
        <p:spPr/>
        <p:txBody>
          <a:bodyPr/>
          <a:lstStyle/>
          <a:p>
            <a:pPr>
              <a:defRPr/>
            </a:pPr>
            <a:r>
              <a:rPr lang="en-US" altLang="en-US" dirty="0"/>
              <a:t>Capital Budget</a:t>
            </a:r>
          </a:p>
          <a:p>
            <a:pPr lvl="1">
              <a:spcBef>
                <a:spcPct val="30000"/>
              </a:spcBef>
              <a:buFont typeface="Arial" pitchFamily="34" charset="0"/>
              <a:buChar char="–"/>
              <a:defRPr/>
            </a:pPr>
            <a:r>
              <a:rPr lang="en-US" altLang="en-US" dirty="0"/>
              <a:t>Lists the investments that a company plans to undertake</a:t>
            </a:r>
          </a:p>
          <a:p>
            <a:pPr>
              <a:spcBef>
                <a:spcPct val="50000"/>
              </a:spcBef>
              <a:defRPr/>
            </a:pPr>
            <a:r>
              <a:rPr lang="en-US" altLang="en-US" dirty="0"/>
              <a:t>Capital Budgeting</a:t>
            </a:r>
          </a:p>
          <a:p>
            <a:pPr lvl="1">
              <a:spcBef>
                <a:spcPct val="30000"/>
              </a:spcBef>
              <a:buFont typeface="Arial" pitchFamily="34" charset="0"/>
              <a:buChar char="–"/>
              <a:defRPr/>
            </a:pPr>
            <a:r>
              <a:rPr lang="en-US" altLang="en-US" dirty="0"/>
              <a:t>Process used to analyze alternate investments and decide which ones to accept</a:t>
            </a:r>
          </a:p>
          <a:p>
            <a:pPr>
              <a:spcBef>
                <a:spcPct val="50000"/>
              </a:spcBef>
              <a:defRPr/>
            </a:pPr>
            <a:r>
              <a:rPr lang="en-US" altLang="en-US" dirty="0"/>
              <a:t>Incremental Earnings</a:t>
            </a:r>
          </a:p>
          <a:p>
            <a:pPr lvl="1">
              <a:spcBef>
                <a:spcPct val="30000"/>
              </a:spcBef>
              <a:buFont typeface="Arial" pitchFamily="34" charset="0"/>
              <a:buChar char="–"/>
              <a:defRPr/>
            </a:pPr>
            <a:r>
              <a:rPr lang="en-US" altLang="en-US" dirty="0"/>
              <a:t>The amount by which the firm’s earnings are expected to </a:t>
            </a:r>
            <a:r>
              <a:rPr lang="en-US" altLang="en-US" dirty="0">
                <a:solidFill>
                  <a:srgbClr val="FF0000"/>
                </a:solidFill>
              </a:rPr>
              <a:t>change as a result of the investment decision</a:t>
            </a:r>
          </a:p>
          <a:p>
            <a:pPr marL="0" indent="0">
              <a:buNone/>
            </a:pPr>
            <a:endParaRPr kumimoji="1" lang="zh-TW" altLang="en-US" dirty="0"/>
          </a:p>
        </p:txBody>
      </p:sp>
      <p:sp>
        <p:nvSpPr>
          <p:cNvPr id="4" name="投影片編號版面配置區 3">
            <a:extLst>
              <a:ext uri="{FF2B5EF4-FFF2-40B4-BE49-F238E27FC236}">
                <a16:creationId xmlns:a16="http://schemas.microsoft.com/office/drawing/2014/main" xmlns="" id="{C3E50F96-9106-E84F-9BBD-7A9BDA10B9EE}"/>
              </a:ext>
            </a:extLst>
          </p:cNvPr>
          <p:cNvSpPr>
            <a:spLocks noGrp="1"/>
          </p:cNvSpPr>
          <p:nvPr>
            <p:ph type="sldNum" sz="quarter" idx="12"/>
          </p:nvPr>
        </p:nvSpPr>
        <p:spPr/>
        <p:txBody>
          <a:bodyPr/>
          <a:lstStyle/>
          <a:p>
            <a:fld id="{02902CFF-EF4C-314F-AD28-175F388F83B3}" type="slidenum">
              <a:rPr kumimoji="1" lang="zh-TW" altLang="en-US" smtClean="0"/>
              <a:t>3</a:t>
            </a:fld>
            <a:endParaRPr kumimoji="1" lang="zh-TW" altLang="en-US"/>
          </a:p>
        </p:txBody>
      </p:sp>
    </p:spTree>
    <p:extLst>
      <p:ext uri="{BB962C8B-B14F-4D97-AF65-F5344CB8AC3E}">
        <p14:creationId xmlns:p14="http://schemas.microsoft.com/office/powerpoint/2010/main" val="1693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2102068" y="0"/>
            <a:ext cx="8208580" cy="6858000"/>
            <a:chOff x="1881351" y="0"/>
            <a:chExt cx="8208580" cy="6858000"/>
          </a:xfrm>
        </p:grpSpPr>
        <p:pic>
          <p:nvPicPr>
            <p:cNvPr id="6" name="Picture 3" descr="ex08_03b.gif"/>
            <p:cNvPicPr>
              <a:picLocks noChangeAspect="1"/>
            </p:cNvPicPr>
            <p:nvPr/>
          </p:nvPicPr>
          <p:blipFill rotWithShape="1">
            <a:blip r:embed="rId3" cstate="print"/>
            <a:srcRect t="20870" b="26687"/>
            <a:stretch/>
          </p:blipFill>
          <p:spPr bwMode="auto">
            <a:xfrm>
              <a:off x="1881351" y="0"/>
              <a:ext cx="8208579" cy="2433145"/>
            </a:xfrm>
            <a:prstGeom prst="rect">
              <a:avLst/>
            </a:prstGeom>
            <a:noFill/>
            <a:ln w="9525">
              <a:noFill/>
              <a:miter lim="800000"/>
              <a:headEnd/>
              <a:tailEnd/>
            </a:ln>
          </p:spPr>
        </p:pic>
        <p:grpSp>
          <p:nvGrpSpPr>
            <p:cNvPr id="2" name="群組 1"/>
            <p:cNvGrpSpPr/>
            <p:nvPr/>
          </p:nvGrpSpPr>
          <p:grpSpPr>
            <a:xfrm>
              <a:off x="1881352" y="2322786"/>
              <a:ext cx="8208579" cy="4535214"/>
              <a:chOff x="1526628" y="1312863"/>
              <a:chExt cx="8458200" cy="4844503"/>
            </a:xfrm>
          </p:grpSpPr>
          <p:pic>
            <p:nvPicPr>
              <p:cNvPr id="51203" name="Picture 3" descr="ex08_04a.gif"/>
              <p:cNvPicPr>
                <a:picLocks noChangeAspect="1"/>
              </p:cNvPicPr>
              <p:nvPr/>
            </p:nvPicPr>
            <p:blipFill>
              <a:blip r:embed="rId4" cstate="print"/>
              <a:srcRect/>
              <a:stretch>
                <a:fillRect/>
              </a:stretch>
            </p:blipFill>
            <p:spPr bwMode="auto">
              <a:xfrm>
                <a:off x="1526628" y="1312863"/>
                <a:ext cx="8458200" cy="1565275"/>
              </a:xfrm>
              <a:prstGeom prst="rect">
                <a:avLst/>
              </a:prstGeom>
              <a:noFill/>
              <a:ln w="9525">
                <a:noFill/>
                <a:miter lim="800000"/>
                <a:headEnd/>
                <a:tailEnd/>
              </a:ln>
            </p:spPr>
          </p:pic>
          <p:pic>
            <p:nvPicPr>
              <p:cNvPr id="4" name="Picture 3" descr="ex08_04b.gif"/>
              <p:cNvPicPr>
                <a:picLocks noChangeAspect="1"/>
              </p:cNvPicPr>
              <p:nvPr/>
            </p:nvPicPr>
            <p:blipFill>
              <a:blip r:embed="rId5" cstate="print"/>
              <a:srcRect/>
              <a:stretch>
                <a:fillRect/>
              </a:stretch>
            </p:blipFill>
            <p:spPr bwMode="auto">
              <a:xfrm>
                <a:off x="1526628" y="2804566"/>
                <a:ext cx="8458200" cy="3352800"/>
              </a:xfrm>
              <a:prstGeom prst="rect">
                <a:avLst/>
              </a:prstGeom>
              <a:noFill/>
              <a:ln w="9525">
                <a:noFill/>
                <a:miter lim="800000"/>
                <a:headEnd/>
                <a:tailEnd/>
              </a:ln>
            </p:spPr>
          </p:pic>
        </p:grpSp>
      </p:grpSp>
      <p:sp>
        <p:nvSpPr>
          <p:cNvPr id="21" name="矩形 20"/>
          <p:cNvSpPr/>
          <p:nvPr/>
        </p:nvSpPr>
        <p:spPr>
          <a:xfrm>
            <a:off x="2280746" y="483476"/>
            <a:ext cx="7872248" cy="4099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2280746" y="4979645"/>
            <a:ext cx="7704082" cy="4099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xmlns="" id="{92FBFE08-83A5-F646-9A8F-C97F79D3080F}"/>
              </a:ext>
            </a:extLst>
          </p:cNvPr>
          <p:cNvSpPr>
            <a:spLocks noGrp="1"/>
          </p:cNvSpPr>
          <p:nvPr>
            <p:ph type="sldNum" sz="quarter" idx="12"/>
          </p:nvPr>
        </p:nvSpPr>
        <p:spPr/>
        <p:txBody>
          <a:bodyPr/>
          <a:lstStyle/>
          <a:p>
            <a:fld id="{02902CFF-EF4C-314F-AD28-175F388F83B3}" type="slidenum">
              <a:rPr kumimoji="1" lang="zh-TW" altLang="en-US" smtClean="0"/>
              <a:t>30</a:t>
            </a:fld>
            <a:endParaRPr kumimoji="1" lang="zh-TW" altLang="en-US"/>
          </a:p>
        </p:txBody>
      </p:sp>
    </p:spTree>
    <p:extLst>
      <p:ext uri="{BB962C8B-B14F-4D97-AF65-F5344CB8AC3E}">
        <p14:creationId xmlns:p14="http://schemas.microsoft.com/office/powerpoint/2010/main" val="40061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ex08_04b.gif"/>
          <p:cNvPicPr>
            <a:picLocks noChangeAspect="1"/>
          </p:cNvPicPr>
          <p:nvPr/>
        </p:nvPicPr>
        <p:blipFill>
          <a:blip r:embed="rId3" cstate="print"/>
          <a:srcRect/>
          <a:stretch>
            <a:fillRect/>
          </a:stretch>
        </p:blipFill>
        <p:spPr bwMode="auto">
          <a:xfrm>
            <a:off x="1001110" y="162911"/>
            <a:ext cx="10024240" cy="4009696"/>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5" name="矩形 4"/>
              <p:cNvSpPr/>
              <p:nvPr/>
            </p:nvSpPr>
            <p:spPr>
              <a:xfrm>
                <a:off x="1001110" y="4312324"/>
                <a:ext cx="5288731" cy="193899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TW" sz="2400" b="1" i="1" smtClean="0">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smtClean="0">
                              <a:latin typeface="Cambria Math" panose="02040503050406030204" pitchFamily="18" charset="0"/>
                            </a:rPr>
                            <m:t>𝟏</m:t>
                          </m:r>
                        </m:sub>
                      </m:sSub>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𝟐𝟏𝟎𝟎</m:t>
                      </m:r>
                    </m:oMath>
                  </m:oMathPara>
                </a14:m>
                <a:endParaRPr lang="en-US" altLang="zh-TW" sz="2400" dirty="0"/>
              </a:p>
              <a:p>
                <a:pPr/>
                <a14:m>
                  <m:oMathPara xmlns:m="http://schemas.openxmlformats.org/officeDocument/2006/math">
                    <m:oMathParaPr>
                      <m:jc m:val="left"/>
                    </m:oMathParaPr>
                    <m:oMath xmlns:m="http://schemas.openxmlformats.org/officeDocument/2006/math">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a:latin typeface="Cambria Math" panose="02040503050406030204" pitchFamily="18" charset="0"/>
                            </a:rPr>
                            <m:t>𝟐</m:t>
                          </m:r>
                        </m:sub>
                      </m:sSub>
                      <m:r>
                        <a:rPr lang="en-US" altLang="zh-TW" sz="2400" b="1" i="1">
                          <a:latin typeface="Cambria Math" panose="02040503050406030204" pitchFamily="18" charset="0"/>
                        </a:rPr>
                        <m:t>=</m:t>
                      </m:r>
                      <m:r>
                        <a:rPr lang="en-US" altLang="zh-TW" sz="2400" b="1" i="1" smtClean="0">
                          <a:latin typeface="Cambria Math" panose="02040503050406030204" pitchFamily="18" charset="0"/>
                        </a:rPr>
                        <m:t>𝟐𝟑𝟔𝟑</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𝟐𝟏𝟎𝟎</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𝟐𝟔𝟑</m:t>
                      </m:r>
                    </m:oMath>
                  </m:oMathPara>
                </a14:m>
                <a:endParaRPr lang="en-US" altLang="zh-TW" sz="2400" b="1" dirty="0"/>
              </a:p>
              <a:p>
                <a:pPr/>
                <a14:m>
                  <m:oMathPara xmlns:m="http://schemas.openxmlformats.org/officeDocument/2006/math">
                    <m:oMathParaPr>
                      <m:jc m:val="left"/>
                    </m:oMathParaPr>
                    <m:oMath xmlns:m="http://schemas.openxmlformats.org/officeDocument/2006/math">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a:latin typeface="Cambria Math" panose="02040503050406030204" pitchFamily="18" charset="0"/>
                            </a:rPr>
                            <m:t>𝟑</m:t>
                          </m:r>
                        </m:sub>
                      </m:sSub>
                      <m:r>
                        <a:rPr lang="en-US" altLang="zh-TW" sz="2400" b="1" i="1">
                          <a:latin typeface="Cambria Math" panose="02040503050406030204" pitchFamily="18" charset="0"/>
                        </a:rPr>
                        <m:t>=</m:t>
                      </m:r>
                      <m:r>
                        <a:rPr lang="en-US" altLang="zh-TW" sz="2400" b="1" i="1" smtClean="0">
                          <a:latin typeface="Cambria Math" panose="02040503050406030204" pitchFamily="18" charset="0"/>
                        </a:rPr>
                        <m:t>𝟐𝟏𝟐𝟔</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𝟐𝟑𝟔𝟑</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𝟐𝟑𝟕</m:t>
                      </m:r>
                    </m:oMath>
                  </m:oMathPara>
                </a14:m>
                <a:endParaRPr lang="en-US" altLang="zh-TW" sz="2400" dirty="0"/>
              </a:p>
              <a:p>
                <a:pPr/>
                <a14:m>
                  <m:oMathPara xmlns:m="http://schemas.openxmlformats.org/officeDocument/2006/math">
                    <m:oMathParaPr>
                      <m:jc m:val="left"/>
                    </m:oMathParaPr>
                    <m:oMath xmlns:m="http://schemas.openxmlformats.org/officeDocument/2006/math">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a:latin typeface="Cambria Math" panose="02040503050406030204" pitchFamily="18" charset="0"/>
                            </a:rPr>
                            <m:t>𝟒</m:t>
                          </m:r>
                        </m:sub>
                      </m:sSub>
                      <m:r>
                        <a:rPr lang="en-US" altLang="zh-TW" sz="2400" b="1" i="1">
                          <a:latin typeface="Cambria Math" panose="02040503050406030204" pitchFamily="18" charset="0"/>
                        </a:rPr>
                        <m:t>=</m:t>
                      </m:r>
                      <m:r>
                        <a:rPr lang="en-US" altLang="zh-TW" sz="2400" b="1" i="1" smtClean="0">
                          <a:latin typeface="Cambria Math" panose="02040503050406030204" pitchFamily="18" charset="0"/>
                        </a:rPr>
                        <m:t>𝟕𝟔𝟓</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𝟐𝟏𝟐𝟔</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𝟏𝟑𝟔𝟏</m:t>
                      </m:r>
                    </m:oMath>
                  </m:oMathPara>
                </a14:m>
                <a:endParaRPr lang="en-US" altLang="zh-TW" sz="2400" dirty="0"/>
              </a:p>
              <a:p>
                <a:pPr/>
                <a14:m>
                  <m:oMathPara xmlns:m="http://schemas.openxmlformats.org/officeDocument/2006/math">
                    <m:oMathParaPr>
                      <m:jc m:val="left"/>
                    </m:oMathParaPr>
                    <m:oMath xmlns:m="http://schemas.openxmlformats.org/officeDocument/2006/math">
                      <m:sSub>
                        <m:sSubPr>
                          <m:ctrlPr>
                            <a:rPr lang="en-US" altLang="zh-TW" sz="2400" b="1" i="1">
                              <a:latin typeface="Cambria Math" panose="02040503050406030204" pitchFamily="18" charset="0"/>
                            </a:rPr>
                          </m:ctrlPr>
                        </m:sSubPr>
                        <m:e>
                          <m:r>
                            <a:rPr lang="zh-TW" altLang="en-US" sz="2400" b="1" i="1">
                              <a:latin typeface="Cambria Math" panose="02040503050406030204" pitchFamily="18" charset="0"/>
                            </a:rPr>
                            <m:t>∆</m:t>
                          </m:r>
                          <m:r>
                            <a:rPr lang="en-US" altLang="zh-TW" sz="2400" b="1" i="1">
                              <a:latin typeface="Cambria Math" panose="02040503050406030204" pitchFamily="18" charset="0"/>
                            </a:rPr>
                            <m:t>𝑵𝑾𝑪</m:t>
                          </m:r>
                        </m:e>
                        <m:sub>
                          <m:r>
                            <a:rPr lang="en-US" altLang="zh-TW" sz="2400" b="1" i="1" smtClean="0">
                              <a:latin typeface="Cambria Math" panose="02040503050406030204" pitchFamily="18" charset="0"/>
                            </a:rPr>
                            <m:t>𝟓</m:t>
                          </m:r>
                        </m:sub>
                      </m:sSub>
                      <m:r>
                        <a:rPr lang="en-US" altLang="zh-TW" sz="2400" b="1" i="1">
                          <a:latin typeface="Cambria Math" panose="02040503050406030204" pitchFamily="18" charset="0"/>
                        </a:rPr>
                        <m:t>=</m:t>
                      </m:r>
                      <m:r>
                        <a:rPr lang="en-US" altLang="zh-TW" sz="2400" b="1" i="1" smtClean="0">
                          <a:latin typeface="Cambria Math" panose="02040503050406030204" pitchFamily="18" charset="0"/>
                        </a:rPr>
                        <m:t>𝟎</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𝟕𝟔𝟓</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𝟕𝟔𝟓</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001110" y="4312324"/>
                <a:ext cx="5288731" cy="1938992"/>
              </a:xfrm>
              <a:prstGeom prst="rect">
                <a:avLst/>
              </a:prstGeom>
              <a:blipFill rotWithShape="0">
                <a:blip r:embed="rId4"/>
                <a:stretch>
                  <a:fillRect l="-23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xmlns="" id="{F35CB40F-BD10-8B42-BB6B-CB43E5B0BCDF}"/>
              </a:ext>
            </a:extLst>
          </p:cNvPr>
          <p:cNvSpPr>
            <a:spLocks noGrp="1"/>
          </p:cNvSpPr>
          <p:nvPr>
            <p:ph type="sldNum" sz="quarter" idx="12"/>
          </p:nvPr>
        </p:nvSpPr>
        <p:spPr/>
        <p:txBody>
          <a:bodyPr/>
          <a:lstStyle/>
          <a:p>
            <a:fld id="{02902CFF-EF4C-314F-AD28-175F388F83B3}" type="slidenum">
              <a:rPr kumimoji="1" lang="zh-TW" altLang="en-US" smtClean="0"/>
              <a:t>31</a:t>
            </a:fld>
            <a:endParaRPr kumimoji="1" lang="zh-TW" altLang="en-US"/>
          </a:p>
        </p:txBody>
      </p:sp>
    </p:spTree>
    <p:extLst>
      <p:ext uri="{BB962C8B-B14F-4D97-AF65-F5344CB8AC3E}">
        <p14:creationId xmlns:p14="http://schemas.microsoft.com/office/powerpoint/2010/main" val="290065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334813" y="192883"/>
            <a:ext cx="9760857" cy="1143000"/>
          </a:xfrm>
        </p:spPr>
        <p:txBody>
          <a:bodyPr rtlCol="0">
            <a:noAutofit/>
          </a:bodyPr>
          <a:lstStyle/>
          <a:p>
            <a:pPr>
              <a:defRPr/>
            </a:pPr>
            <a:r>
              <a:rPr lang="en-US" altLang="en-US" b="1" dirty="0"/>
              <a:t>Calculating Free Cash Flow Directly</a:t>
            </a:r>
          </a:p>
        </p:txBody>
      </p:sp>
      <p:sp>
        <p:nvSpPr>
          <p:cNvPr id="6149" name="Rectangle 3"/>
          <p:cNvSpPr>
            <a:spLocks noGrp="1" noChangeArrowheads="1"/>
          </p:cNvSpPr>
          <p:nvPr>
            <p:ph idx="1"/>
          </p:nvPr>
        </p:nvSpPr>
        <p:spPr>
          <a:xfrm>
            <a:off x="1334813" y="1430338"/>
            <a:ext cx="9438289" cy="4648200"/>
          </a:xfrm>
        </p:spPr>
        <p:txBody>
          <a:bodyPr rtlCol="0">
            <a:normAutofit/>
          </a:bodyPr>
          <a:lstStyle/>
          <a:p>
            <a:pPr>
              <a:defRPr/>
            </a:pPr>
            <a:r>
              <a:rPr lang="en-US" altLang="en-US" dirty="0"/>
              <a:t>Free Cash Flow</a:t>
            </a:r>
            <a:endParaRPr lang="en-US" altLang="en-US" dirty="0">
              <a:solidFill>
                <a:srgbClr val="FF0000"/>
              </a:solidFill>
            </a:endParaRPr>
          </a:p>
          <a:p>
            <a:pPr lvl="1">
              <a:spcBef>
                <a:spcPct val="800000"/>
              </a:spcBef>
              <a:buFont typeface="Arial" pitchFamily="34" charset="0"/>
              <a:buChar char="–"/>
              <a:defRPr/>
            </a:pPr>
            <a:r>
              <a:rPr lang="en-US" altLang="en-US" dirty="0"/>
              <a:t>The term </a:t>
            </a:r>
            <a:r>
              <a:rPr lang="en-US" altLang="en-US" i="1" dirty="0" err="1">
                <a:latin typeface="Symbol" pitchFamily="34" charset="2"/>
                <a:cs typeface="Arial" charset="0"/>
              </a:rPr>
              <a:t>t</a:t>
            </a:r>
            <a:r>
              <a:rPr lang="en-US" altLang="en-US" i="1" baseline="-25000" dirty="0" err="1">
                <a:cs typeface="Arial" charset="0"/>
              </a:rPr>
              <a:t>c</a:t>
            </a:r>
            <a:r>
              <a:rPr lang="en-US" altLang="en-US" i="1" dirty="0">
                <a:cs typeface="Arial" charset="0"/>
              </a:rPr>
              <a:t> </a:t>
            </a:r>
            <a:r>
              <a:rPr lang="en-US" altLang="en-US" dirty="0">
                <a:cs typeface="Arial" charset="0"/>
              </a:rPr>
              <a:t>×</a:t>
            </a:r>
            <a:r>
              <a:rPr lang="en-US" altLang="en-US" i="1" dirty="0">
                <a:cs typeface="Arial" charset="0"/>
              </a:rPr>
              <a:t> Depreciation</a:t>
            </a:r>
            <a:r>
              <a:rPr lang="en-US" altLang="en-US" dirty="0">
                <a:cs typeface="Arial" charset="0"/>
              </a:rPr>
              <a:t> is called the depreciation tax shield.</a:t>
            </a:r>
          </a:p>
          <a:p>
            <a:pPr lvl="1">
              <a:lnSpc>
                <a:spcPct val="100000"/>
              </a:lnSpc>
              <a:spcBef>
                <a:spcPts val="0"/>
              </a:spcBef>
              <a:buFont typeface="Arial" pitchFamily="34" charset="0"/>
              <a:buChar char="–"/>
              <a:defRPr/>
            </a:pPr>
            <a:r>
              <a:rPr lang="zh-TW" altLang="en-US" dirty="0">
                <a:latin typeface="Arial" charset="0"/>
              </a:rPr>
              <a:t>折舊稅盾。 我們可以發現折舊支出是對</a:t>
            </a:r>
            <a:r>
              <a:rPr lang="en-US" altLang="zh-TW" dirty="0">
                <a:latin typeface="Arial" charset="0"/>
              </a:rPr>
              <a:t>FCF</a:t>
            </a:r>
            <a:r>
              <a:rPr lang="zh-TW" altLang="en-US" dirty="0">
                <a:latin typeface="Arial" charset="0"/>
              </a:rPr>
              <a:t>有正向影響</a:t>
            </a:r>
            <a:endParaRPr lang="en-US" altLang="en-US" dirty="0">
              <a:latin typeface="Arial" charset="0"/>
            </a:endParaRPr>
          </a:p>
        </p:txBody>
      </p:sp>
      <p:graphicFrame>
        <p:nvGraphicFramePr>
          <p:cNvPr id="6146" name="Object 4"/>
          <p:cNvGraphicFramePr>
            <a:graphicFrameLocks noChangeAspect="1"/>
          </p:cNvGraphicFramePr>
          <p:nvPr/>
        </p:nvGraphicFramePr>
        <p:xfrm>
          <a:off x="1653843" y="2152650"/>
          <a:ext cx="9036713" cy="1271862"/>
        </p:xfrm>
        <a:graphic>
          <a:graphicData uri="http://schemas.openxmlformats.org/presentationml/2006/ole">
            <mc:AlternateContent xmlns:mc="http://schemas.openxmlformats.org/markup-compatibility/2006">
              <mc:Choice xmlns:v="urn:schemas-microsoft-com:vml" Requires="v">
                <p:oleObj spid="_x0000_s4228" name="Equation" r:id="rId4" imgW="4343400" imgH="609600" progId="Equation.DSMT4">
                  <p:embed/>
                </p:oleObj>
              </mc:Choice>
              <mc:Fallback>
                <p:oleObj name="Equation" r:id="rId4" imgW="4343400" imgH="609600" progId="Equation.DSMT4">
                  <p:embed/>
                  <p:pic>
                    <p:nvPicPr>
                      <p:cNvPr id="614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843" y="2152650"/>
                        <a:ext cx="9036713" cy="1271862"/>
                      </a:xfrm>
                      <a:prstGeom prst="rect">
                        <a:avLst/>
                      </a:prstGeom>
                      <a:noFill/>
                      <a:ln>
                        <a:noFill/>
                      </a:ln>
                    </p:spPr>
                  </p:pic>
                </p:oleObj>
              </mc:Fallback>
            </mc:AlternateContent>
          </a:graphicData>
        </a:graphic>
      </p:graphicFrame>
      <p:graphicFrame>
        <p:nvGraphicFramePr>
          <p:cNvPr id="6147" name="Object 5"/>
          <p:cNvGraphicFramePr>
            <a:graphicFrameLocks noChangeAspect="1"/>
          </p:cNvGraphicFramePr>
          <p:nvPr/>
        </p:nvGraphicFramePr>
        <p:xfrm>
          <a:off x="1662253" y="3857297"/>
          <a:ext cx="9028304" cy="894228"/>
        </p:xfrm>
        <a:graphic>
          <a:graphicData uri="http://schemas.openxmlformats.org/presentationml/2006/ole">
            <mc:AlternateContent xmlns:mc="http://schemas.openxmlformats.org/markup-compatibility/2006">
              <mc:Choice xmlns:v="urn:schemas-microsoft-com:vml" Requires="v">
                <p:oleObj spid="_x0000_s4229" name="Equation" r:id="rId6" imgW="4622800" imgH="457200" progId="Equation.DSMT4">
                  <p:embed/>
                </p:oleObj>
              </mc:Choice>
              <mc:Fallback>
                <p:oleObj name="Equation" r:id="rId6" imgW="4622800" imgH="457200" progId="Equation.DSMT4">
                  <p:embed/>
                  <p:pic>
                    <p:nvPicPr>
                      <p:cNvPr id="614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2253" y="3857297"/>
                        <a:ext cx="9028304" cy="894228"/>
                      </a:xfrm>
                      <a:prstGeom prst="rect">
                        <a:avLst/>
                      </a:prstGeom>
                      <a:noFill/>
                      <a:ln>
                        <a:noFill/>
                      </a:ln>
                    </p:spPr>
                  </p:pic>
                </p:oleObj>
              </mc:Fallback>
            </mc:AlternateContent>
          </a:graphicData>
        </a:graphic>
      </p:graphicFrame>
      <p:sp>
        <p:nvSpPr>
          <p:cNvPr id="2" name="投影片編號版面配置區 1">
            <a:extLst>
              <a:ext uri="{FF2B5EF4-FFF2-40B4-BE49-F238E27FC236}">
                <a16:creationId xmlns:a16="http://schemas.microsoft.com/office/drawing/2014/main" xmlns="" id="{1C205EF2-C4AB-6E4B-91B9-6A86056E3BD8}"/>
              </a:ext>
            </a:extLst>
          </p:cNvPr>
          <p:cNvSpPr>
            <a:spLocks noGrp="1"/>
          </p:cNvSpPr>
          <p:nvPr>
            <p:ph type="sldNum" sz="quarter" idx="12"/>
          </p:nvPr>
        </p:nvSpPr>
        <p:spPr/>
        <p:txBody>
          <a:bodyPr/>
          <a:lstStyle/>
          <a:p>
            <a:fld id="{02902CFF-EF4C-314F-AD28-175F388F83B3}" type="slidenum">
              <a:rPr kumimoji="1" lang="zh-TW" altLang="en-US" smtClean="0"/>
              <a:t>32</a:t>
            </a:fld>
            <a:endParaRPr kumimoji="1" lang="zh-TW" altLang="en-US"/>
          </a:p>
        </p:txBody>
      </p:sp>
    </p:spTree>
    <p:extLst>
      <p:ext uri="{BB962C8B-B14F-4D97-AF65-F5344CB8AC3E}">
        <p14:creationId xmlns:p14="http://schemas.microsoft.com/office/powerpoint/2010/main" val="86883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306285" y="192883"/>
            <a:ext cx="9794399" cy="1143000"/>
          </a:xfrm>
        </p:spPr>
        <p:txBody>
          <a:bodyPr rtlCol="0">
            <a:noAutofit/>
          </a:bodyPr>
          <a:lstStyle/>
          <a:p>
            <a:pPr>
              <a:defRPr/>
            </a:pPr>
            <a:r>
              <a:rPr lang="en-US" altLang="en-US" b="1" dirty="0"/>
              <a:t>Calculating Free Cash Flow Directly</a:t>
            </a:r>
          </a:p>
        </p:txBody>
      </p:sp>
      <p:pic>
        <p:nvPicPr>
          <p:cNvPr id="3" name="圖片 2"/>
          <p:cNvPicPr>
            <a:picLocks noChangeAspect="1"/>
          </p:cNvPicPr>
          <p:nvPr/>
        </p:nvPicPr>
        <p:blipFill rotWithShape="1">
          <a:blip r:embed="rId3"/>
          <a:srcRect l="7921" t="19976" r="7702" b="32912"/>
          <a:stretch/>
        </p:blipFill>
        <p:spPr>
          <a:xfrm>
            <a:off x="2143126" y="1571625"/>
            <a:ext cx="7715250" cy="4622009"/>
          </a:xfrm>
          <a:prstGeom prst="rect">
            <a:avLst/>
          </a:prstGeom>
        </p:spPr>
      </p:pic>
      <p:sp>
        <p:nvSpPr>
          <p:cNvPr id="2" name="投影片編號版面配置區 1">
            <a:extLst>
              <a:ext uri="{FF2B5EF4-FFF2-40B4-BE49-F238E27FC236}">
                <a16:creationId xmlns:a16="http://schemas.microsoft.com/office/drawing/2014/main" xmlns="" id="{E4334C64-CC0C-7F43-8272-35CF8797ED9D}"/>
              </a:ext>
            </a:extLst>
          </p:cNvPr>
          <p:cNvSpPr>
            <a:spLocks noGrp="1"/>
          </p:cNvSpPr>
          <p:nvPr>
            <p:ph type="sldNum" sz="quarter" idx="12"/>
          </p:nvPr>
        </p:nvSpPr>
        <p:spPr/>
        <p:txBody>
          <a:bodyPr/>
          <a:lstStyle/>
          <a:p>
            <a:fld id="{02902CFF-EF4C-314F-AD28-175F388F83B3}" type="slidenum">
              <a:rPr kumimoji="1" lang="zh-TW" altLang="en-US" smtClean="0"/>
              <a:t>33</a:t>
            </a:fld>
            <a:endParaRPr kumimoji="1" lang="zh-TW" altLang="en-US"/>
          </a:p>
        </p:txBody>
      </p:sp>
    </p:spTree>
    <p:extLst>
      <p:ext uri="{BB962C8B-B14F-4D97-AF65-F5344CB8AC3E}">
        <p14:creationId xmlns:p14="http://schemas.microsoft.com/office/powerpoint/2010/main" val="5616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684463" y="160338"/>
            <a:ext cx="7696200" cy="1143000"/>
          </a:xfrm>
        </p:spPr>
        <p:txBody>
          <a:bodyPr/>
          <a:lstStyle/>
          <a:p>
            <a:r>
              <a:rPr lang="en-US" altLang="en-US"/>
              <a:t>Calculating the NPV</a:t>
            </a:r>
          </a:p>
        </p:txBody>
      </p:sp>
      <p:sp>
        <p:nvSpPr>
          <p:cNvPr id="7173" name="Rectangle 3"/>
          <p:cNvSpPr>
            <a:spLocks noGrp="1" noChangeArrowheads="1"/>
          </p:cNvSpPr>
          <p:nvPr>
            <p:ph idx="1"/>
          </p:nvPr>
        </p:nvSpPr>
        <p:spPr>
          <a:xfrm>
            <a:off x="1905000" y="2514600"/>
            <a:ext cx="8382000" cy="3581400"/>
          </a:xfrm>
        </p:spPr>
        <p:txBody>
          <a:bodyPr/>
          <a:lstStyle/>
          <a:p>
            <a:r>
              <a:rPr lang="en-US" altLang="en-US" sz="2400"/>
              <a:t>HomeNet NPV (WACC = 12%)</a:t>
            </a:r>
          </a:p>
        </p:txBody>
      </p:sp>
      <p:graphicFrame>
        <p:nvGraphicFramePr>
          <p:cNvPr id="7170" name="Object 4"/>
          <p:cNvGraphicFramePr>
            <a:graphicFrameLocks noChangeAspect="1"/>
          </p:cNvGraphicFramePr>
          <p:nvPr/>
        </p:nvGraphicFramePr>
        <p:xfrm>
          <a:off x="2224088" y="1420813"/>
          <a:ext cx="5981700" cy="1104900"/>
        </p:xfrm>
        <a:graphic>
          <a:graphicData uri="http://schemas.openxmlformats.org/presentationml/2006/ole">
            <mc:AlternateContent xmlns:mc="http://schemas.openxmlformats.org/markup-compatibility/2006">
              <mc:Choice xmlns:v="urn:schemas-microsoft-com:vml" Requires="v">
                <p:oleObj spid="_x0000_s5248" name="Equation" r:id="rId4" imgW="3238500" imgH="596900" progId="Equation.DSMT4">
                  <p:embed/>
                </p:oleObj>
              </mc:Choice>
              <mc:Fallback>
                <p:oleObj name="Equation" r:id="rId4" imgW="3238500" imgH="596900" progId="Equation.DSMT4">
                  <p:embed/>
                  <p:pic>
                    <p:nvPicPr>
                      <p:cNvPr id="71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088" y="1420813"/>
                        <a:ext cx="5981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171" name="Object 5"/>
          <p:cNvGraphicFramePr>
            <a:graphicFrameLocks noChangeAspect="1"/>
          </p:cNvGraphicFramePr>
          <p:nvPr/>
        </p:nvGraphicFramePr>
        <p:xfrm>
          <a:off x="2586039" y="3071813"/>
          <a:ext cx="6804025" cy="709612"/>
        </p:xfrm>
        <a:graphic>
          <a:graphicData uri="http://schemas.openxmlformats.org/presentationml/2006/ole">
            <mc:AlternateContent xmlns:mc="http://schemas.openxmlformats.org/markup-compatibility/2006">
              <mc:Choice xmlns:v="urn:schemas-microsoft-com:vml" Requires="v">
                <p:oleObj spid="_x0000_s5249" name="Equation" r:id="rId6" imgW="3898900" imgH="406400" progId="Equation.DSMT4">
                  <p:embed/>
                </p:oleObj>
              </mc:Choice>
              <mc:Fallback>
                <p:oleObj name="Equation" r:id="rId6" imgW="3898900" imgH="406400" progId="Equation.DSMT4">
                  <p:embed/>
                  <p:pic>
                    <p:nvPicPr>
                      <p:cNvPr id="717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6039" y="3071813"/>
                        <a:ext cx="6804025" cy="709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4" name="Rectangle 8"/>
          <p:cNvSpPr>
            <a:spLocks noChangeArrowheads="1"/>
          </p:cNvSpPr>
          <p:nvPr/>
        </p:nvSpPr>
        <p:spPr bwMode="auto">
          <a:xfrm>
            <a:off x="1752601" y="3886200"/>
            <a:ext cx="4970015" cy="369332"/>
          </a:xfrm>
          <a:prstGeom prst="rect">
            <a:avLst/>
          </a:prstGeom>
          <a:noFill/>
          <a:ln w="9525">
            <a:noFill/>
            <a:miter lim="800000"/>
            <a:headEnd/>
            <a:tailEnd/>
          </a:ln>
        </p:spPr>
        <p:txBody>
          <a:bodyPr wrap="none">
            <a:spAutoFit/>
          </a:bodyPr>
          <a:lstStyle/>
          <a:p>
            <a:r>
              <a:rPr lang="en-US" altLang="en-US" b="1"/>
              <a:t>Table 8.5 Spreadsheet  </a:t>
            </a:r>
            <a:r>
              <a:rPr lang="en-US" altLang="en-US"/>
              <a:t>Computing HomeNet’s NPV</a:t>
            </a:r>
          </a:p>
        </p:txBody>
      </p:sp>
      <p:pic>
        <p:nvPicPr>
          <p:cNvPr id="7175" name="Picture 7" descr="tbl08_05.gif"/>
          <p:cNvPicPr>
            <a:picLocks noChangeAspect="1"/>
          </p:cNvPicPr>
          <p:nvPr/>
        </p:nvPicPr>
        <p:blipFill>
          <a:blip r:embed="rId8" cstate="print"/>
          <a:srcRect/>
          <a:stretch>
            <a:fillRect/>
          </a:stretch>
        </p:blipFill>
        <p:spPr bwMode="auto">
          <a:xfrm>
            <a:off x="2057400" y="4446589"/>
            <a:ext cx="8153400" cy="1836737"/>
          </a:xfrm>
          <a:prstGeom prst="rect">
            <a:avLst/>
          </a:prstGeom>
          <a:noFill/>
          <a:ln w="9525">
            <a:noFill/>
            <a:miter lim="800000"/>
            <a:headEnd/>
            <a:tailEnd/>
          </a:ln>
        </p:spPr>
      </p:pic>
      <p:sp>
        <p:nvSpPr>
          <p:cNvPr id="2" name="投影片編號版面配置區 1">
            <a:extLst>
              <a:ext uri="{FF2B5EF4-FFF2-40B4-BE49-F238E27FC236}">
                <a16:creationId xmlns:a16="http://schemas.microsoft.com/office/drawing/2014/main" xmlns="" id="{993F6559-C6C2-004A-BC73-44DBAD40CA00}"/>
              </a:ext>
            </a:extLst>
          </p:cNvPr>
          <p:cNvSpPr>
            <a:spLocks noGrp="1"/>
          </p:cNvSpPr>
          <p:nvPr>
            <p:ph type="sldNum" sz="quarter" idx="12"/>
          </p:nvPr>
        </p:nvSpPr>
        <p:spPr/>
        <p:txBody>
          <a:bodyPr/>
          <a:lstStyle/>
          <a:p>
            <a:fld id="{02902CFF-EF4C-314F-AD28-175F388F83B3}" type="slidenum">
              <a:rPr kumimoji="1" lang="zh-TW" altLang="en-US" smtClean="0"/>
              <a:t>34</a:t>
            </a:fld>
            <a:endParaRPr kumimoji="1" lang="zh-TW" altLang="en-US"/>
          </a:p>
        </p:txBody>
      </p:sp>
    </p:spTree>
    <p:extLst>
      <p:ext uri="{BB962C8B-B14F-4D97-AF65-F5344CB8AC3E}">
        <p14:creationId xmlns:p14="http://schemas.microsoft.com/office/powerpoint/2010/main" val="398649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160338"/>
            <a:ext cx="8399463" cy="1143000"/>
          </a:xfrm>
        </p:spPr>
        <p:txBody>
          <a:bodyPr rtlCol="0">
            <a:normAutofit fontScale="90000"/>
          </a:bodyPr>
          <a:lstStyle/>
          <a:p>
            <a:pPr>
              <a:defRPr/>
            </a:pPr>
            <a:r>
              <a:rPr lang="en-US" altLang="en-US"/>
              <a:t>8.3 Choosing Among Alternatives</a:t>
            </a:r>
          </a:p>
        </p:txBody>
      </p:sp>
      <p:sp>
        <p:nvSpPr>
          <p:cNvPr id="54275" name="Rectangle 3"/>
          <p:cNvSpPr>
            <a:spLocks noGrp="1" noChangeArrowheads="1"/>
          </p:cNvSpPr>
          <p:nvPr>
            <p:ph idx="1"/>
          </p:nvPr>
        </p:nvSpPr>
        <p:spPr>
          <a:xfrm>
            <a:off x="1981200" y="1430338"/>
            <a:ext cx="8382000" cy="4648200"/>
          </a:xfrm>
        </p:spPr>
        <p:txBody>
          <a:bodyPr/>
          <a:lstStyle/>
          <a:p>
            <a:pPr>
              <a:spcBef>
                <a:spcPct val="60000"/>
              </a:spcBef>
            </a:pPr>
            <a:r>
              <a:rPr lang="en-US" altLang="en-US" dirty="0"/>
              <a:t>Launching the </a:t>
            </a:r>
            <a:r>
              <a:rPr lang="en-US" altLang="en-US" dirty="0" err="1"/>
              <a:t>HomeNet</a:t>
            </a:r>
            <a:r>
              <a:rPr lang="en-US" altLang="en-US" dirty="0"/>
              <a:t> project produces a positive NPV, while not launching the project produces a 0 NPV.</a:t>
            </a:r>
          </a:p>
          <a:p>
            <a:pPr>
              <a:spcBef>
                <a:spcPct val="60000"/>
              </a:spcBef>
            </a:pPr>
            <a:r>
              <a:rPr lang="zh-TW" altLang="en-US" dirty="0">
                <a:latin typeface="Arial" charset="0"/>
              </a:rPr>
              <a:t>實施</a:t>
            </a:r>
            <a:r>
              <a:rPr lang="en-US" altLang="zh-TW" dirty="0">
                <a:latin typeface="Arial" charset="0"/>
              </a:rPr>
              <a:t>HOMENET</a:t>
            </a:r>
            <a:r>
              <a:rPr lang="zh-TW" altLang="en-US" dirty="0">
                <a:latin typeface="Arial" charset="0"/>
              </a:rPr>
              <a:t>計畫會產生正的淨現值，沒有實施的話就會產生</a:t>
            </a:r>
            <a:r>
              <a:rPr lang="en-US" altLang="zh-TW" dirty="0">
                <a:latin typeface="Arial" charset="0"/>
              </a:rPr>
              <a:t>0</a:t>
            </a:r>
            <a:r>
              <a:rPr lang="zh-TW" altLang="en-US" dirty="0">
                <a:latin typeface="Arial" charset="0"/>
              </a:rPr>
              <a:t>淨現值。</a:t>
            </a:r>
            <a:endParaRPr lang="en-US" altLang="en-US" dirty="0">
              <a:latin typeface="Arial" charset="0"/>
            </a:endParaRPr>
          </a:p>
        </p:txBody>
      </p:sp>
      <p:sp>
        <p:nvSpPr>
          <p:cNvPr id="2" name="投影片編號版面配置區 1">
            <a:extLst>
              <a:ext uri="{FF2B5EF4-FFF2-40B4-BE49-F238E27FC236}">
                <a16:creationId xmlns:a16="http://schemas.microsoft.com/office/drawing/2014/main" xmlns="" id="{8BE380F5-B829-554C-86F8-1FC9CE4B8390}"/>
              </a:ext>
            </a:extLst>
          </p:cNvPr>
          <p:cNvSpPr>
            <a:spLocks noGrp="1"/>
          </p:cNvSpPr>
          <p:nvPr>
            <p:ph type="sldNum" sz="quarter" idx="12"/>
          </p:nvPr>
        </p:nvSpPr>
        <p:spPr/>
        <p:txBody>
          <a:bodyPr/>
          <a:lstStyle/>
          <a:p>
            <a:fld id="{02902CFF-EF4C-314F-AD28-175F388F83B3}" type="slidenum">
              <a:rPr kumimoji="1" lang="zh-TW" altLang="en-US" smtClean="0"/>
              <a:t>35</a:t>
            </a:fld>
            <a:endParaRPr kumimoji="1" lang="zh-TW" altLang="en-US"/>
          </a:p>
        </p:txBody>
      </p:sp>
    </p:spTree>
    <p:extLst>
      <p:ext uri="{BB962C8B-B14F-4D97-AF65-F5344CB8AC3E}">
        <p14:creationId xmlns:p14="http://schemas.microsoft.com/office/powerpoint/2010/main" val="54417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204686" y="287338"/>
            <a:ext cx="10330542" cy="1143000"/>
          </a:xfrm>
        </p:spPr>
        <p:txBody>
          <a:bodyPr rtlCol="0">
            <a:normAutofit/>
          </a:bodyPr>
          <a:lstStyle/>
          <a:p>
            <a:pPr>
              <a:defRPr/>
            </a:pPr>
            <a:r>
              <a:rPr lang="en-US" altLang="en-US" b="1" dirty="0"/>
              <a:t>8.3 Choosing Among Alternatives</a:t>
            </a:r>
          </a:p>
        </p:txBody>
      </p:sp>
      <p:sp>
        <p:nvSpPr>
          <p:cNvPr id="55299" name="Rectangle 3"/>
          <p:cNvSpPr>
            <a:spLocks noGrp="1" noChangeArrowheads="1"/>
          </p:cNvSpPr>
          <p:nvPr>
            <p:ph idx="1"/>
          </p:nvPr>
        </p:nvSpPr>
        <p:spPr>
          <a:xfrm>
            <a:off x="986971" y="1430338"/>
            <a:ext cx="10653486" cy="5275262"/>
          </a:xfrm>
        </p:spPr>
        <p:txBody>
          <a:bodyPr>
            <a:normAutofit fontScale="92500" lnSpcReduction="20000"/>
          </a:bodyPr>
          <a:lstStyle/>
          <a:p>
            <a:pPr>
              <a:lnSpc>
                <a:spcPct val="110000"/>
              </a:lnSpc>
              <a:spcBef>
                <a:spcPct val="60000"/>
              </a:spcBef>
            </a:pPr>
            <a:r>
              <a:rPr lang="en-US" altLang="en-US" sz="3200" dirty="0"/>
              <a:t>Evaluating Manufacturing Alternatives </a:t>
            </a:r>
            <a:r>
              <a:rPr lang="zh-TW" altLang="en-US" sz="3200" dirty="0"/>
              <a:t>（選擇兩種互斥計畫）</a:t>
            </a:r>
            <a:endParaRPr lang="en-US" altLang="en-US" sz="3200" dirty="0"/>
          </a:p>
          <a:p>
            <a:pPr lvl="1">
              <a:lnSpc>
                <a:spcPct val="110000"/>
              </a:lnSpc>
              <a:spcBef>
                <a:spcPct val="60000"/>
              </a:spcBef>
            </a:pPr>
            <a:r>
              <a:rPr lang="en-US" altLang="en-US" sz="2800" dirty="0"/>
              <a:t>In the </a:t>
            </a:r>
            <a:r>
              <a:rPr lang="en-US" altLang="en-US" sz="2800" dirty="0" err="1"/>
              <a:t>HomeNet</a:t>
            </a:r>
            <a:r>
              <a:rPr lang="en-US" altLang="en-US" sz="2800" dirty="0"/>
              <a:t> example, assume the company </a:t>
            </a:r>
            <a:br>
              <a:rPr lang="en-US" altLang="en-US" sz="2800" dirty="0"/>
            </a:br>
            <a:r>
              <a:rPr lang="en-US" altLang="en-US" sz="2800" dirty="0"/>
              <a:t>could produce each unit in-house for $95 if it spends $5 million upfront to change the assembly facility (versus $110 per unit if outsourced). The in-house manufacturing method would also require an additional investment in inventory equal to one month’s worth of production.</a:t>
            </a:r>
          </a:p>
          <a:p>
            <a:pPr lvl="1">
              <a:lnSpc>
                <a:spcPct val="110000"/>
              </a:lnSpc>
              <a:spcBef>
                <a:spcPct val="60000"/>
              </a:spcBef>
            </a:pPr>
            <a:r>
              <a:rPr lang="zh-TW" altLang="en-US" sz="2800" dirty="0"/>
              <a:t>在</a:t>
            </a:r>
            <a:r>
              <a:rPr lang="en-US" altLang="zh-TW" sz="2800" dirty="0" err="1"/>
              <a:t>HomeNet</a:t>
            </a:r>
            <a:r>
              <a:rPr lang="zh-TW" altLang="en-US" sz="2800" dirty="0"/>
              <a:t>的案例中，假設該公司如果花</a:t>
            </a:r>
            <a:r>
              <a:rPr lang="en-US" altLang="zh-TW" sz="2800" dirty="0"/>
              <a:t>500</a:t>
            </a:r>
            <a:r>
              <a:rPr lang="zh-TW" altLang="en-US" sz="2800" dirty="0"/>
              <a:t>萬美元用於更換組裝設施，則可以以</a:t>
            </a:r>
            <a:r>
              <a:rPr lang="en-US" altLang="zh-TW" sz="2800" dirty="0"/>
              <a:t>95</a:t>
            </a:r>
            <a:r>
              <a:rPr lang="zh-TW" altLang="en-US" sz="2800" dirty="0"/>
              <a:t>美元的價格在內部生產每個部件（如果外包，則為</a:t>
            </a:r>
            <a:r>
              <a:rPr lang="en-US" altLang="zh-TW" sz="2800" dirty="0"/>
              <a:t>110</a:t>
            </a:r>
            <a:r>
              <a:rPr lang="zh-TW" altLang="en-US" sz="2800" dirty="0"/>
              <a:t>美元）。 內部生產還需要在庫存上追加投資，相當於一個月的生產價值。</a:t>
            </a:r>
          </a:p>
          <a:p>
            <a:pPr lvl="1">
              <a:spcBef>
                <a:spcPct val="60000"/>
              </a:spcBef>
            </a:pPr>
            <a:endParaRPr lang="en-US" altLang="en-US" sz="2800" dirty="0"/>
          </a:p>
        </p:txBody>
      </p:sp>
      <p:sp>
        <p:nvSpPr>
          <p:cNvPr id="2" name="投影片編號版面配置區 1">
            <a:extLst>
              <a:ext uri="{FF2B5EF4-FFF2-40B4-BE49-F238E27FC236}">
                <a16:creationId xmlns:a16="http://schemas.microsoft.com/office/drawing/2014/main" xmlns="" id="{1204EEB2-FC83-3B4D-923B-B9868EEC7FFD}"/>
              </a:ext>
            </a:extLst>
          </p:cNvPr>
          <p:cNvSpPr>
            <a:spLocks noGrp="1"/>
          </p:cNvSpPr>
          <p:nvPr>
            <p:ph type="sldNum" sz="quarter" idx="12"/>
          </p:nvPr>
        </p:nvSpPr>
        <p:spPr/>
        <p:txBody>
          <a:bodyPr/>
          <a:lstStyle/>
          <a:p>
            <a:fld id="{02902CFF-EF4C-314F-AD28-175F388F83B3}" type="slidenum">
              <a:rPr kumimoji="1" lang="zh-TW" altLang="en-US" smtClean="0"/>
              <a:t>36</a:t>
            </a:fld>
            <a:endParaRPr kumimoji="1" lang="zh-TW" altLang="en-US"/>
          </a:p>
        </p:txBody>
      </p:sp>
    </p:spTree>
    <p:extLst>
      <p:ext uri="{BB962C8B-B14F-4D97-AF65-F5344CB8AC3E}">
        <p14:creationId xmlns:p14="http://schemas.microsoft.com/office/powerpoint/2010/main" val="139046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924387" y="3437145"/>
            <a:ext cx="10784114" cy="3420855"/>
          </a:xfrm>
        </p:spPr>
        <p:txBody>
          <a:bodyPr>
            <a:noAutofit/>
          </a:bodyPr>
          <a:lstStyle/>
          <a:p>
            <a:pPr lvl="1">
              <a:lnSpc>
                <a:spcPct val="100000"/>
              </a:lnSpc>
              <a:spcBef>
                <a:spcPct val="50000"/>
              </a:spcBef>
            </a:pPr>
            <a:r>
              <a:rPr lang="en-US" altLang="en-US" b="1" dirty="0"/>
              <a:t>Outsource</a:t>
            </a:r>
            <a:r>
              <a:rPr lang="zh-TW" altLang="en-US" b="1" dirty="0"/>
              <a:t>（外包）</a:t>
            </a:r>
            <a:endParaRPr lang="en-US" altLang="en-US" b="1" dirty="0"/>
          </a:p>
          <a:p>
            <a:pPr lvl="2">
              <a:lnSpc>
                <a:spcPct val="100000"/>
              </a:lnSpc>
              <a:spcBef>
                <a:spcPct val="35000"/>
              </a:spcBef>
            </a:pPr>
            <a:r>
              <a:rPr lang="en-US" altLang="en-US" sz="2400" dirty="0"/>
              <a:t>Cost per unit = $110</a:t>
            </a:r>
            <a:r>
              <a:rPr lang="zh-TW" altLang="en-US" sz="2400" dirty="0"/>
              <a:t>（成本每單位</a:t>
            </a:r>
            <a:r>
              <a:rPr lang="en-US" altLang="zh-TW" sz="2400" dirty="0"/>
              <a:t>$110</a:t>
            </a:r>
            <a:r>
              <a:rPr lang="zh-TW" altLang="en-US" sz="2400" dirty="0"/>
              <a:t>）</a:t>
            </a:r>
            <a:endParaRPr lang="en-US" altLang="en-US" sz="2400" dirty="0"/>
          </a:p>
          <a:p>
            <a:pPr lvl="2">
              <a:lnSpc>
                <a:spcPct val="100000"/>
              </a:lnSpc>
              <a:spcBef>
                <a:spcPct val="35000"/>
              </a:spcBef>
            </a:pPr>
            <a:r>
              <a:rPr lang="en-US" altLang="en-US" sz="2400" dirty="0"/>
              <a:t>Investment in A/P = 15% of COGS</a:t>
            </a:r>
            <a:r>
              <a:rPr lang="zh-TW" altLang="en-US" sz="2400" dirty="0"/>
              <a:t>（銷貨成本</a:t>
            </a:r>
            <a:r>
              <a:rPr lang="en-US" altLang="zh-TW" sz="2400" dirty="0"/>
              <a:t>15%</a:t>
            </a:r>
            <a:r>
              <a:rPr lang="zh-TW" altLang="en-US" sz="2400" dirty="0"/>
              <a:t>）</a:t>
            </a:r>
            <a:endParaRPr lang="en-US" altLang="en-US" sz="2400" dirty="0"/>
          </a:p>
          <a:p>
            <a:pPr lvl="3">
              <a:lnSpc>
                <a:spcPct val="100000"/>
              </a:lnSpc>
              <a:spcBef>
                <a:spcPct val="25000"/>
              </a:spcBef>
            </a:pPr>
            <a:r>
              <a:rPr lang="en-US" altLang="en-US" sz="2000" dirty="0"/>
              <a:t>COGS = 100,000 units </a:t>
            </a:r>
            <a:r>
              <a:rPr lang="en-US" altLang="en-US" sz="2000" dirty="0">
                <a:cs typeface="Arial" charset="0"/>
              </a:rPr>
              <a:t>×</a:t>
            </a:r>
            <a:r>
              <a:rPr lang="en-US" altLang="en-US" sz="2000" dirty="0"/>
              <a:t> $110 = $11 million</a:t>
            </a:r>
          </a:p>
          <a:p>
            <a:pPr lvl="3">
              <a:lnSpc>
                <a:spcPct val="100000"/>
              </a:lnSpc>
              <a:spcBef>
                <a:spcPct val="25000"/>
              </a:spcBef>
            </a:pPr>
            <a:r>
              <a:rPr lang="en-US" altLang="en-US" sz="2000" dirty="0"/>
              <a:t>Investment in A/P = 15% </a:t>
            </a:r>
            <a:r>
              <a:rPr lang="en-US" altLang="en-US" sz="2000" dirty="0">
                <a:cs typeface="Arial" charset="0"/>
              </a:rPr>
              <a:t>×</a:t>
            </a:r>
            <a:r>
              <a:rPr lang="en-US" altLang="en-US" sz="2000" i="1" dirty="0">
                <a:cs typeface="Arial" charset="0"/>
              </a:rPr>
              <a:t> </a:t>
            </a:r>
            <a:r>
              <a:rPr lang="en-US" altLang="en-US" sz="2000" dirty="0">
                <a:cs typeface="Arial" charset="0"/>
              </a:rPr>
              <a:t>$11 million</a:t>
            </a:r>
            <a:r>
              <a:rPr lang="en-US" altLang="en-US" sz="2000" i="1" dirty="0">
                <a:cs typeface="Arial" charset="0"/>
              </a:rPr>
              <a:t> </a:t>
            </a:r>
            <a:r>
              <a:rPr lang="en-US" altLang="en-US" sz="2000" dirty="0">
                <a:cs typeface="Arial" charset="0"/>
              </a:rPr>
              <a:t>= $1.65 million</a:t>
            </a:r>
          </a:p>
          <a:p>
            <a:pPr lvl="4">
              <a:lnSpc>
                <a:spcPct val="100000"/>
              </a:lnSpc>
            </a:pPr>
            <a:r>
              <a:rPr lang="el-GR" altLang="en-US" sz="2000" dirty="0">
                <a:latin typeface="Lucida Grande" pitchFamily="-1" charset="0"/>
                <a:cs typeface="Arial" charset="0"/>
              </a:rPr>
              <a:t>Δ</a:t>
            </a:r>
            <a:r>
              <a:rPr lang="en-US" altLang="en-US" sz="2000" dirty="0">
                <a:cs typeface="Arial" charset="0"/>
              </a:rPr>
              <a:t>NWC = –$1.65 million in Year 1 and will increase by $1.65 million in Year 5</a:t>
            </a:r>
          </a:p>
          <a:p>
            <a:pPr lvl="4">
              <a:lnSpc>
                <a:spcPct val="100000"/>
              </a:lnSpc>
            </a:pPr>
            <a:r>
              <a:rPr lang="en-US" altLang="en-US" sz="2000" dirty="0">
                <a:cs typeface="Arial" charset="0"/>
              </a:rPr>
              <a:t>NWC falls since this A/P is financed by suppliers</a:t>
            </a:r>
            <a:endParaRPr lang="en-US" altLang="en-US" sz="2000" dirty="0"/>
          </a:p>
        </p:txBody>
      </p:sp>
      <p:grpSp>
        <p:nvGrpSpPr>
          <p:cNvPr id="11" name="群組 10"/>
          <p:cNvGrpSpPr/>
          <p:nvPr/>
        </p:nvGrpSpPr>
        <p:grpSpPr>
          <a:xfrm>
            <a:off x="1534510" y="179295"/>
            <a:ext cx="9012621" cy="5722883"/>
            <a:chOff x="1123769" y="3077132"/>
            <a:chExt cx="6858000" cy="3123326"/>
          </a:xfrm>
        </p:grpSpPr>
        <p:grpSp>
          <p:nvGrpSpPr>
            <p:cNvPr id="10" name="群組 9"/>
            <p:cNvGrpSpPr/>
            <p:nvPr/>
          </p:nvGrpSpPr>
          <p:grpSpPr>
            <a:xfrm>
              <a:off x="1123769" y="3077132"/>
              <a:ext cx="6858000" cy="1772609"/>
              <a:chOff x="1123769" y="3077132"/>
              <a:chExt cx="6858000" cy="1772609"/>
            </a:xfrm>
          </p:grpSpPr>
          <p:grpSp>
            <p:nvGrpSpPr>
              <p:cNvPr id="9" name="群組 8"/>
              <p:cNvGrpSpPr/>
              <p:nvPr/>
            </p:nvGrpSpPr>
            <p:grpSpPr>
              <a:xfrm>
                <a:off x="1123769" y="3077132"/>
                <a:ext cx="6858000" cy="1772609"/>
                <a:chOff x="1123769" y="3077132"/>
                <a:chExt cx="6858000" cy="1772609"/>
              </a:xfrm>
            </p:grpSpPr>
            <p:grpSp>
              <p:nvGrpSpPr>
                <p:cNvPr id="6" name="群組 5"/>
                <p:cNvGrpSpPr/>
                <p:nvPr/>
              </p:nvGrpSpPr>
              <p:grpSpPr>
                <a:xfrm>
                  <a:off x="1123769" y="3077132"/>
                  <a:ext cx="6858000" cy="1772609"/>
                  <a:chOff x="1123769" y="3077132"/>
                  <a:chExt cx="6858000" cy="1772609"/>
                </a:xfrm>
              </p:grpSpPr>
              <p:pic>
                <p:nvPicPr>
                  <p:cNvPr id="5" name="Picture 5" descr="tbl08_06.gif"/>
                  <p:cNvPicPr>
                    <a:picLocks noChangeAspect="1"/>
                  </p:cNvPicPr>
                  <p:nvPr/>
                </p:nvPicPr>
                <p:blipFill rotWithShape="1">
                  <a:blip r:embed="rId3" cstate="print"/>
                  <a:srcRect b="51261"/>
                  <a:stretch/>
                </p:blipFill>
                <p:spPr bwMode="auto">
                  <a:xfrm>
                    <a:off x="1123769" y="3077132"/>
                    <a:ext cx="6858000" cy="1772609"/>
                  </a:xfrm>
                  <a:prstGeom prst="rect">
                    <a:avLst/>
                  </a:prstGeom>
                  <a:noFill/>
                  <a:ln w="9525">
                    <a:noFill/>
                    <a:miter lim="800000"/>
                    <a:headEnd/>
                    <a:tailEnd/>
                  </a:ln>
                </p:spPr>
              </p:pic>
              <p:sp>
                <p:nvSpPr>
                  <p:cNvPr id="2" name="左右括弧 1"/>
                  <p:cNvSpPr/>
                  <p:nvPr/>
                </p:nvSpPr>
                <p:spPr>
                  <a:xfrm>
                    <a:off x="4762500" y="4152900"/>
                    <a:ext cx="449580" cy="152400"/>
                  </a:xfrm>
                  <a:prstGeom prst="bracketPair">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grpSp>
            <p:sp>
              <p:nvSpPr>
                <p:cNvPr id="8" name="矩形 7"/>
                <p:cNvSpPr/>
                <p:nvPr/>
              </p:nvSpPr>
              <p:spPr>
                <a:xfrm>
                  <a:off x="7360920" y="4152900"/>
                  <a:ext cx="9906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2" name="矩形 11"/>
              <p:cNvSpPr/>
              <p:nvPr/>
            </p:nvSpPr>
            <p:spPr>
              <a:xfrm>
                <a:off x="7856220" y="4152900"/>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矩形 13"/>
            <p:cNvSpPr/>
            <p:nvPr/>
          </p:nvSpPr>
          <p:spPr>
            <a:xfrm>
              <a:off x="7856220" y="6048058"/>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7543800" y="6042660"/>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投影片編號版面配置區 2">
            <a:extLst>
              <a:ext uri="{FF2B5EF4-FFF2-40B4-BE49-F238E27FC236}">
                <a16:creationId xmlns:a16="http://schemas.microsoft.com/office/drawing/2014/main" xmlns="" id="{DC518C32-B310-0D44-95F1-D992D1E3EA7C}"/>
              </a:ext>
            </a:extLst>
          </p:cNvPr>
          <p:cNvSpPr>
            <a:spLocks noGrp="1"/>
          </p:cNvSpPr>
          <p:nvPr>
            <p:ph type="sldNum" sz="quarter" idx="12"/>
          </p:nvPr>
        </p:nvSpPr>
        <p:spPr/>
        <p:txBody>
          <a:bodyPr/>
          <a:lstStyle/>
          <a:p>
            <a:fld id="{02902CFF-EF4C-314F-AD28-175F388F83B3}" type="slidenum">
              <a:rPr kumimoji="1" lang="zh-TW" altLang="en-US" smtClean="0"/>
              <a:t>37</a:t>
            </a:fld>
            <a:endParaRPr kumimoji="1" lang="zh-TW" altLang="en-US"/>
          </a:p>
        </p:txBody>
      </p:sp>
    </p:spTree>
    <p:extLst>
      <p:ext uri="{BB962C8B-B14F-4D97-AF65-F5344CB8AC3E}">
        <p14:creationId xmlns:p14="http://schemas.microsoft.com/office/powerpoint/2010/main" val="232256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783771" y="3231932"/>
            <a:ext cx="10927971" cy="2889440"/>
          </a:xfrm>
        </p:spPr>
        <p:txBody>
          <a:bodyPr rtlCol="0">
            <a:noAutofit/>
          </a:bodyPr>
          <a:lstStyle/>
          <a:p>
            <a:pPr lvl="1">
              <a:spcBef>
                <a:spcPct val="55000"/>
              </a:spcBef>
              <a:defRPr/>
            </a:pPr>
            <a:r>
              <a:rPr lang="en-US" altLang="en-US" sz="2800" b="1" dirty="0"/>
              <a:t>In-House</a:t>
            </a:r>
            <a:r>
              <a:rPr lang="zh-TW" altLang="en-US" sz="2800" b="1" dirty="0"/>
              <a:t>（內部生產）</a:t>
            </a:r>
            <a:endParaRPr lang="en-US" altLang="en-US" sz="2800" b="1" dirty="0"/>
          </a:p>
          <a:p>
            <a:pPr lvl="2">
              <a:spcBef>
                <a:spcPct val="40000"/>
              </a:spcBef>
              <a:defRPr/>
            </a:pPr>
            <a:r>
              <a:rPr lang="en-US" altLang="en-US" sz="2400" dirty="0"/>
              <a:t>Cost per unit = $95</a:t>
            </a:r>
          </a:p>
          <a:p>
            <a:pPr lvl="2">
              <a:spcBef>
                <a:spcPct val="40000"/>
              </a:spcBef>
              <a:defRPr/>
            </a:pPr>
            <a:r>
              <a:rPr lang="en-US" altLang="en-US" sz="2400" dirty="0"/>
              <a:t>Up-front cost of $5,000,000</a:t>
            </a:r>
          </a:p>
          <a:p>
            <a:pPr lvl="2">
              <a:spcBef>
                <a:spcPct val="40000"/>
              </a:spcBef>
              <a:defRPr/>
            </a:pPr>
            <a:r>
              <a:rPr lang="en-US" altLang="en-US" sz="2400" dirty="0"/>
              <a:t>Investment in A/P = 15% of COGS</a:t>
            </a:r>
          </a:p>
          <a:p>
            <a:pPr lvl="3">
              <a:spcBef>
                <a:spcPct val="35000"/>
              </a:spcBef>
              <a:buFont typeface="Arial" pitchFamily="34" charset="0"/>
              <a:buChar char="–"/>
              <a:defRPr/>
            </a:pPr>
            <a:r>
              <a:rPr lang="en-US" altLang="en-US" dirty="0"/>
              <a:t>COGS = 100,000 units </a:t>
            </a:r>
            <a:r>
              <a:rPr lang="en-US" altLang="en-US" dirty="0">
                <a:cs typeface="Arial" charset="0"/>
              </a:rPr>
              <a:t>×</a:t>
            </a:r>
            <a:r>
              <a:rPr lang="en-US" altLang="en-US" dirty="0"/>
              <a:t> $95 = $9.5 million</a:t>
            </a:r>
          </a:p>
          <a:p>
            <a:pPr lvl="3">
              <a:spcBef>
                <a:spcPct val="35000"/>
              </a:spcBef>
              <a:buFont typeface="Arial" pitchFamily="34" charset="0"/>
              <a:buChar char="–"/>
              <a:defRPr/>
            </a:pPr>
            <a:r>
              <a:rPr lang="en-US" altLang="en-US" dirty="0"/>
              <a:t>Investment in A/P = 15% </a:t>
            </a:r>
            <a:r>
              <a:rPr lang="en-US" altLang="en-US" dirty="0">
                <a:cs typeface="Arial" charset="0"/>
              </a:rPr>
              <a:t>×</a:t>
            </a:r>
            <a:r>
              <a:rPr lang="en-US" altLang="en-US" i="1" dirty="0">
                <a:cs typeface="Arial" charset="0"/>
              </a:rPr>
              <a:t> </a:t>
            </a:r>
            <a:r>
              <a:rPr lang="en-US" altLang="en-US" dirty="0">
                <a:cs typeface="Arial" charset="0"/>
              </a:rPr>
              <a:t>$9.5 million</a:t>
            </a:r>
            <a:r>
              <a:rPr lang="en-US" altLang="en-US" i="1" dirty="0">
                <a:cs typeface="Arial" charset="0"/>
              </a:rPr>
              <a:t> </a:t>
            </a:r>
            <a:r>
              <a:rPr lang="en-US" altLang="en-US" dirty="0">
                <a:cs typeface="Arial" charset="0"/>
              </a:rPr>
              <a:t>= $1.425 million</a:t>
            </a:r>
          </a:p>
          <a:p>
            <a:pPr lvl="3">
              <a:spcBef>
                <a:spcPct val="35000"/>
              </a:spcBef>
              <a:buFont typeface="Arial" pitchFamily="34" charset="0"/>
              <a:buChar char="–"/>
              <a:defRPr/>
            </a:pPr>
            <a:r>
              <a:rPr lang="en-US" altLang="en-US" dirty="0">
                <a:cs typeface="Arial" charset="0"/>
              </a:rPr>
              <a:t>Investment in Inventory = $9.5 million / 12 = $0.792 million</a:t>
            </a:r>
          </a:p>
          <a:p>
            <a:pPr lvl="3">
              <a:spcBef>
                <a:spcPct val="35000"/>
              </a:spcBef>
              <a:buFont typeface="Arial" pitchFamily="34" charset="0"/>
              <a:buChar char="–"/>
              <a:defRPr/>
            </a:pPr>
            <a:r>
              <a:rPr lang="el-GR" altLang="en-US" dirty="0">
                <a:latin typeface="Lucida Grande" pitchFamily="-1" charset="0"/>
                <a:cs typeface="Arial" charset="0"/>
              </a:rPr>
              <a:t>Δ</a:t>
            </a:r>
            <a:r>
              <a:rPr lang="en-US" altLang="en-US" dirty="0">
                <a:cs typeface="Arial" charset="0"/>
              </a:rPr>
              <a:t>NWC in Year 1 = $0.792 million – $1.425 million = –$0.633 million</a:t>
            </a:r>
          </a:p>
          <a:p>
            <a:pPr lvl="4">
              <a:spcBef>
                <a:spcPct val="25000"/>
              </a:spcBef>
              <a:buFont typeface="Arial" pitchFamily="34" charset="0"/>
              <a:buChar char="»"/>
              <a:defRPr/>
            </a:pPr>
            <a:r>
              <a:rPr lang="en-US" altLang="en-US" dirty="0">
                <a:cs typeface="Arial" charset="0"/>
              </a:rPr>
              <a:t>NWC will fall by $0.633 million in Year 1 and increase by $0.633 million in Year 5</a:t>
            </a:r>
            <a:endParaRPr lang="en-US" altLang="en-US" dirty="0"/>
          </a:p>
        </p:txBody>
      </p:sp>
      <p:grpSp>
        <p:nvGrpSpPr>
          <p:cNvPr id="19" name="群組 18"/>
          <p:cNvGrpSpPr/>
          <p:nvPr/>
        </p:nvGrpSpPr>
        <p:grpSpPr>
          <a:xfrm>
            <a:off x="1466195" y="-1087820"/>
            <a:ext cx="9427542" cy="4319752"/>
            <a:chOff x="1123769" y="4152900"/>
            <a:chExt cx="6858000" cy="2561193"/>
          </a:xfrm>
        </p:grpSpPr>
        <p:grpSp>
          <p:nvGrpSpPr>
            <p:cNvPr id="20" name="群組 19"/>
            <p:cNvGrpSpPr/>
            <p:nvPr/>
          </p:nvGrpSpPr>
          <p:grpSpPr>
            <a:xfrm>
              <a:off x="1123769" y="4152900"/>
              <a:ext cx="6858000" cy="2561193"/>
              <a:chOff x="1123769" y="4152900"/>
              <a:chExt cx="6858000" cy="2561193"/>
            </a:xfrm>
          </p:grpSpPr>
          <p:grpSp>
            <p:nvGrpSpPr>
              <p:cNvPr id="23" name="群組 22"/>
              <p:cNvGrpSpPr/>
              <p:nvPr/>
            </p:nvGrpSpPr>
            <p:grpSpPr>
              <a:xfrm>
                <a:off x="1123769" y="4152900"/>
                <a:ext cx="6858000" cy="2561193"/>
                <a:chOff x="1123769" y="4152900"/>
                <a:chExt cx="6858000" cy="2561193"/>
              </a:xfrm>
            </p:grpSpPr>
            <p:grpSp>
              <p:nvGrpSpPr>
                <p:cNvPr id="25" name="群組 24"/>
                <p:cNvGrpSpPr/>
                <p:nvPr/>
              </p:nvGrpSpPr>
              <p:grpSpPr>
                <a:xfrm>
                  <a:off x="1123769" y="4867177"/>
                  <a:ext cx="6858000" cy="1846916"/>
                  <a:chOff x="1123769" y="4867177"/>
                  <a:chExt cx="6858000" cy="1846916"/>
                </a:xfrm>
              </p:grpSpPr>
              <p:pic>
                <p:nvPicPr>
                  <p:cNvPr id="27" name="Picture 5" descr="tbl08_06.gif"/>
                  <p:cNvPicPr>
                    <a:picLocks noChangeAspect="1"/>
                  </p:cNvPicPr>
                  <p:nvPr/>
                </p:nvPicPr>
                <p:blipFill rotWithShape="1">
                  <a:blip r:embed="rId3" cstate="print"/>
                  <a:srcRect t="49218"/>
                  <a:stretch/>
                </p:blipFill>
                <p:spPr bwMode="auto">
                  <a:xfrm>
                    <a:off x="1123769" y="4867177"/>
                    <a:ext cx="6858000" cy="1846916"/>
                  </a:xfrm>
                  <a:prstGeom prst="rect">
                    <a:avLst/>
                  </a:prstGeom>
                  <a:noFill/>
                  <a:ln w="9525">
                    <a:noFill/>
                    <a:miter lim="800000"/>
                    <a:headEnd/>
                    <a:tailEnd/>
                  </a:ln>
                </p:spPr>
              </p:pic>
              <p:sp>
                <p:nvSpPr>
                  <p:cNvPr id="30" name="左右括弧 29"/>
                  <p:cNvSpPr/>
                  <p:nvPr/>
                </p:nvSpPr>
                <p:spPr>
                  <a:xfrm>
                    <a:off x="4892040" y="6048058"/>
                    <a:ext cx="320040" cy="147002"/>
                  </a:xfrm>
                  <a:prstGeom prst="bracketPair">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grpSp>
            <p:sp>
              <p:nvSpPr>
                <p:cNvPr id="26" name="矩形 25"/>
                <p:cNvSpPr/>
                <p:nvPr/>
              </p:nvSpPr>
              <p:spPr>
                <a:xfrm>
                  <a:off x="7360920" y="4152900"/>
                  <a:ext cx="9906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矩形 23"/>
              <p:cNvSpPr/>
              <p:nvPr/>
            </p:nvSpPr>
            <p:spPr>
              <a:xfrm>
                <a:off x="7856220" y="4152900"/>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1" name="矩形 20"/>
            <p:cNvSpPr/>
            <p:nvPr/>
          </p:nvSpPr>
          <p:spPr>
            <a:xfrm>
              <a:off x="7856220" y="6048058"/>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7543800" y="6042660"/>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投影片編號版面配置區 1">
            <a:extLst>
              <a:ext uri="{FF2B5EF4-FFF2-40B4-BE49-F238E27FC236}">
                <a16:creationId xmlns:a16="http://schemas.microsoft.com/office/drawing/2014/main" xmlns="" id="{562D10D2-8541-E144-8C2F-44B410E19D35}"/>
              </a:ext>
            </a:extLst>
          </p:cNvPr>
          <p:cNvSpPr>
            <a:spLocks noGrp="1"/>
          </p:cNvSpPr>
          <p:nvPr>
            <p:ph type="sldNum" sz="quarter" idx="12"/>
          </p:nvPr>
        </p:nvSpPr>
        <p:spPr>
          <a:xfrm>
            <a:off x="9412398" y="6492875"/>
            <a:ext cx="2743200" cy="365125"/>
          </a:xfrm>
        </p:spPr>
        <p:txBody>
          <a:bodyPr/>
          <a:lstStyle/>
          <a:p>
            <a:fld id="{02902CFF-EF4C-314F-AD28-175F388F83B3}" type="slidenum">
              <a:rPr kumimoji="1" lang="zh-TW" altLang="en-US" smtClean="0"/>
              <a:t>38</a:t>
            </a:fld>
            <a:endParaRPr kumimoji="1" lang="zh-TW" altLang="en-US" dirty="0"/>
          </a:p>
        </p:txBody>
      </p:sp>
    </p:spTree>
    <p:extLst>
      <p:ext uri="{BB962C8B-B14F-4D97-AF65-F5344CB8AC3E}">
        <p14:creationId xmlns:p14="http://schemas.microsoft.com/office/powerpoint/2010/main" val="324703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667000" y="254000"/>
            <a:ext cx="7696200" cy="1143000"/>
          </a:xfrm>
        </p:spPr>
        <p:txBody>
          <a:bodyPr rtlCol="0">
            <a:normAutofit fontScale="90000"/>
          </a:bodyPr>
          <a:lstStyle/>
          <a:p>
            <a:pPr>
              <a:defRPr/>
            </a:pPr>
            <a:r>
              <a:rPr lang="en-US" altLang="en-US" b="1" dirty="0"/>
              <a:t>8.3 Choosing Among Alternatives</a:t>
            </a:r>
          </a:p>
        </p:txBody>
      </p:sp>
      <p:sp>
        <p:nvSpPr>
          <p:cNvPr id="58371" name="Rectangle 3"/>
          <p:cNvSpPr>
            <a:spLocks noGrp="1" noChangeArrowheads="1"/>
          </p:cNvSpPr>
          <p:nvPr>
            <p:ph idx="1"/>
          </p:nvPr>
        </p:nvSpPr>
        <p:spPr>
          <a:xfrm>
            <a:off x="1905000" y="1295400"/>
            <a:ext cx="8382000" cy="4648200"/>
          </a:xfrm>
        </p:spPr>
        <p:txBody>
          <a:bodyPr/>
          <a:lstStyle/>
          <a:p>
            <a:r>
              <a:rPr lang="en-US" altLang="en-US" sz="2400"/>
              <a:t>Evaluating Manufacturing Alternatives</a:t>
            </a:r>
          </a:p>
        </p:txBody>
      </p:sp>
      <p:sp>
        <p:nvSpPr>
          <p:cNvPr id="58372" name="Rectangle 8"/>
          <p:cNvSpPr>
            <a:spLocks noChangeArrowheads="1"/>
          </p:cNvSpPr>
          <p:nvPr/>
        </p:nvSpPr>
        <p:spPr bwMode="auto">
          <a:xfrm>
            <a:off x="1905000" y="1749473"/>
            <a:ext cx="8229600" cy="646331"/>
          </a:xfrm>
          <a:prstGeom prst="rect">
            <a:avLst/>
          </a:prstGeom>
          <a:noFill/>
          <a:ln w="9525">
            <a:noFill/>
            <a:miter lim="800000"/>
            <a:headEnd/>
            <a:tailEnd/>
          </a:ln>
        </p:spPr>
        <p:txBody>
          <a:bodyPr>
            <a:spAutoFit/>
          </a:bodyPr>
          <a:lstStyle/>
          <a:p>
            <a:r>
              <a:rPr lang="en-US" altLang="en-US" b="1" dirty="0"/>
              <a:t>Table 8.6 Spreadsheet  </a:t>
            </a:r>
            <a:r>
              <a:rPr lang="en-US" altLang="en-US" dirty="0">
                <a:solidFill>
                  <a:srgbClr val="000000"/>
                </a:solidFill>
              </a:rPr>
              <a:t>NPV Cost of Outsourced Versus In-House Assembly of </a:t>
            </a:r>
            <a:r>
              <a:rPr lang="en-US" altLang="en-US" dirty="0" err="1">
                <a:solidFill>
                  <a:srgbClr val="000000"/>
                </a:solidFill>
              </a:rPr>
              <a:t>HomeNet</a:t>
            </a:r>
            <a:endParaRPr lang="en-US" altLang="en-US" dirty="0">
              <a:solidFill>
                <a:srgbClr val="000000"/>
              </a:solidFill>
            </a:endParaRPr>
          </a:p>
        </p:txBody>
      </p:sp>
      <p:grpSp>
        <p:nvGrpSpPr>
          <p:cNvPr id="6" name="群組 5"/>
          <p:cNvGrpSpPr/>
          <p:nvPr/>
        </p:nvGrpSpPr>
        <p:grpSpPr>
          <a:xfrm>
            <a:off x="2350951" y="2351221"/>
            <a:ext cx="6858000" cy="3636962"/>
            <a:chOff x="1123769" y="3077132"/>
            <a:chExt cx="6858000" cy="3636962"/>
          </a:xfrm>
        </p:grpSpPr>
        <p:grpSp>
          <p:nvGrpSpPr>
            <p:cNvPr id="7" name="群組 6"/>
            <p:cNvGrpSpPr/>
            <p:nvPr/>
          </p:nvGrpSpPr>
          <p:grpSpPr>
            <a:xfrm>
              <a:off x="1123769" y="3077132"/>
              <a:ext cx="6858000" cy="3636962"/>
              <a:chOff x="1123769" y="3077132"/>
              <a:chExt cx="6858000" cy="3636962"/>
            </a:xfrm>
          </p:grpSpPr>
          <p:grpSp>
            <p:nvGrpSpPr>
              <p:cNvPr id="10" name="群組 9"/>
              <p:cNvGrpSpPr/>
              <p:nvPr/>
            </p:nvGrpSpPr>
            <p:grpSpPr>
              <a:xfrm>
                <a:off x="1123769" y="3077132"/>
                <a:ext cx="6858000" cy="3636962"/>
                <a:chOff x="1123769" y="3077132"/>
                <a:chExt cx="6858000" cy="3636962"/>
              </a:xfrm>
            </p:grpSpPr>
            <p:grpSp>
              <p:nvGrpSpPr>
                <p:cNvPr id="12" name="群組 11"/>
                <p:cNvGrpSpPr/>
                <p:nvPr/>
              </p:nvGrpSpPr>
              <p:grpSpPr>
                <a:xfrm>
                  <a:off x="1123769" y="3077132"/>
                  <a:ext cx="6858000" cy="3636962"/>
                  <a:chOff x="1123769" y="3077132"/>
                  <a:chExt cx="6858000" cy="3636962"/>
                </a:xfrm>
              </p:grpSpPr>
              <p:pic>
                <p:nvPicPr>
                  <p:cNvPr id="14" name="Picture 5" descr="tbl08_06.gif"/>
                  <p:cNvPicPr>
                    <a:picLocks noChangeAspect="1"/>
                  </p:cNvPicPr>
                  <p:nvPr/>
                </p:nvPicPr>
                <p:blipFill>
                  <a:blip r:embed="rId3" cstate="print"/>
                  <a:srcRect/>
                  <a:stretch>
                    <a:fillRect/>
                  </a:stretch>
                </p:blipFill>
                <p:spPr bwMode="auto">
                  <a:xfrm>
                    <a:off x="1123769" y="3077132"/>
                    <a:ext cx="6858000" cy="3636962"/>
                  </a:xfrm>
                  <a:prstGeom prst="rect">
                    <a:avLst/>
                  </a:prstGeom>
                  <a:noFill/>
                  <a:ln w="9525">
                    <a:noFill/>
                    <a:miter lim="800000"/>
                    <a:headEnd/>
                    <a:tailEnd/>
                  </a:ln>
                </p:spPr>
              </p:pic>
              <p:grpSp>
                <p:nvGrpSpPr>
                  <p:cNvPr id="15" name="群組 14"/>
                  <p:cNvGrpSpPr/>
                  <p:nvPr/>
                </p:nvGrpSpPr>
                <p:grpSpPr>
                  <a:xfrm>
                    <a:off x="4762500" y="4152900"/>
                    <a:ext cx="449580" cy="2042160"/>
                    <a:chOff x="4762500" y="4152900"/>
                    <a:chExt cx="449580" cy="2042160"/>
                  </a:xfrm>
                </p:grpSpPr>
                <p:sp>
                  <p:nvSpPr>
                    <p:cNvPr id="16" name="左右括弧 15"/>
                    <p:cNvSpPr/>
                    <p:nvPr/>
                  </p:nvSpPr>
                  <p:spPr>
                    <a:xfrm>
                      <a:off x="4762500" y="4152900"/>
                      <a:ext cx="449580" cy="152400"/>
                    </a:xfrm>
                    <a:prstGeom prst="bracketPair">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sp>
                  <p:nvSpPr>
                    <p:cNvPr id="17" name="左右括弧 16"/>
                    <p:cNvSpPr/>
                    <p:nvPr/>
                  </p:nvSpPr>
                  <p:spPr>
                    <a:xfrm>
                      <a:off x="4892040" y="6048058"/>
                      <a:ext cx="320040" cy="147002"/>
                    </a:xfrm>
                    <a:prstGeom prst="bracketPair">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grpSp>
            </p:grpSp>
            <p:sp>
              <p:nvSpPr>
                <p:cNvPr id="13" name="矩形 12"/>
                <p:cNvSpPr/>
                <p:nvPr/>
              </p:nvSpPr>
              <p:spPr>
                <a:xfrm>
                  <a:off x="7360920" y="4152900"/>
                  <a:ext cx="9906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矩形 10"/>
              <p:cNvSpPr/>
              <p:nvPr/>
            </p:nvSpPr>
            <p:spPr>
              <a:xfrm>
                <a:off x="7856220" y="4152900"/>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矩形 7"/>
            <p:cNvSpPr/>
            <p:nvPr/>
          </p:nvSpPr>
          <p:spPr>
            <a:xfrm>
              <a:off x="7856220" y="6048058"/>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543800" y="6042660"/>
              <a:ext cx="4572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1"/>
          <p:cNvSpPr/>
          <p:nvPr/>
        </p:nvSpPr>
        <p:spPr>
          <a:xfrm>
            <a:off x="1169851" y="5943600"/>
            <a:ext cx="9220200" cy="830997"/>
          </a:xfrm>
          <a:prstGeom prst="rect">
            <a:avLst/>
          </a:prstGeom>
        </p:spPr>
        <p:txBody>
          <a:bodyPr wrap="square">
            <a:spAutoFit/>
          </a:bodyPr>
          <a:lstStyle/>
          <a:p>
            <a:r>
              <a:rPr lang="en-US" altLang="en-US" sz="2400" b="1" dirty="0"/>
              <a:t>Comparing Free Cash Flows Cisco’s Alternatives. </a:t>
            </a:r>
            <a:r>
              <a:rPr lang="en-US" altLang="en-US" sz="2400" b="1" dirty="0">
                <a:solidFill>
                  <a:srgbClr val="FF0000"/>
                </a:solidFill>
              </a:rPr>
              <a:t>Outsourcing</a:t>
            </a:r>
            <a:r>
              <a:rPr lang="en-US" altLang="en-US" sz="2400" b="1" dirty="0"/>
              <a:t> is the less expensive alternative.   </a:t>
            </a:r>
          </a:p>
        </p:txBody>
      </p:sp>
      <mc:AlternateContent xmlns:mc="http://schemas.openxmlformats.org/markup-compatibility/2006" xmlns:a14="http://schemas.microsoft.com/office/drawing/2010/main">
        <mc:Choice Requires="a14">
          <p:sp>
            <p:nvSpPr>
              <p:cNvPr id="3" name="矩形 2"/>
              <p:cNvSpPr/>
              <p:nvPr/>
            </p:nvSpPr>
            <p:spPr>
              <a:xfrm>
                <a:off x="9129122" y="3923778"/>
                <a:ext cx="29572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400" b="1" i="1">
                          <a:latin typeface="Cambria Math" panose="02040503050406030204" pitchFamily="18" charset="0"/>
                        </a:rPr>
                        <m:t>−</m:t>
                      </m:r>
                      <m:r>
                        <a:rPr lang="en-US" altLang="en-US" sz="2400" b="1" i="1">
                          <a:latin typeface="Cambria Math" panose="02040503050406030204" pitchFamily="18" charset="0"/>
                        </a:rPr>
                        <m:t>𝟏𝟗𝟓𝟏𝟎</m:t>
                      </m:r>
                      <m:r>
                        <a:rPr lang="en-US" altLang="en-US" sz="2400" b="1" i="1">
                          <a:latin typeface="Cambria Math" panose="02040503050406030204" pitchFamily="18" charset="0"/>
                        </a:rPr>
                        <m:t>&gt;−</m:t>
                      </m:r>
                      <m:r>
                        <a:rPr lang="en-US" altLang="en-US" sz="2400" b="1" i="1">
                          <a:latin typeface="Cambria Math" panose="02040503050406030204" pitchFamily="18" charset="0"/>
                        </a:rPr>
                        <m:t>𝟐𝟎𝟏𝟎𝟕</m:t>
                      </m:r>
                    </m:oMath>
                  </m:oMathPara>
                </a14:m>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9129122" y="3923778"/>
                <a:ext cx="2957284" cy="461665"/>
              </a:xfrm>
              <a:prstGeom prst="rect">
                <a:avLst/>
              </a:prstGeom>
              <a:blipFill rotWithShape="0">
                <a:blip r:embed="rId4"/>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xmlns="" id="{C4E88EBD-51FA-FF4C-948B-9E6A746824B8}"/>
              </a:ext>
            </a:extLst>
          </p:cNvPr>
          <p:cNvSpPr>
            <a:spLocks noGrp="1"/>
          </p:cNvSpPr>
          <p:nvPr>
            <p:ph type="sldNum" sz="quarter" idx="12"/>
          </p:nvPr>
        </p:nvSpPr>
        <p:spPr/>
        <p:txBody>
          <a:bodyPr/>
          <a:lstStyle/>
          <a:p>
            <a:fld id="{02902CFF-EF4C-314F-AD28-175F388F83B3}" type="slidenum">
              <a:rPr kumimoji="1" lang="zh-TW" altLang="en-US" smtClean="0"/>
              <a:t>39</a:t>
            </a:fld>
            <a:endParaRPr kumimoji="1" lang="zh-TW" altLang="en-US"/>
          </a:p>
        </p:txBody>
      </p:sp>
    </p:spTree>
    <p:extLst>
      <p:ext uri="{BB962C8B-B14F-4D97-AF65-F5344CB8AC3E}">
        <p14:creationId xmlns:p14="http://schemas.microsoft.com/office/powerpoint/2010/main" val="109175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11F05CC-6E75-2A41-AFFF-E0F5E67426D1}"/>
              </a:ext>
            </a:extLst>
          </p:cNvPr>
          <p:cNvSpPr>
            <a:spLocks noGrp="1"/>
          </p:cNvSpPr>
          <p:nvPr>
            <p:ph type="title"/>
          </p:nvPr>
        </p:nvSpPr>
        <p:spPr/>
        <p:txBody>
          <a:bodyPr>
            <a:normAutofit/>
          </a:bodyPr>
          <a:lstStyle/>
          <a:p>
            <a:r>
              <a:rPr lang="en-US" altLang="en-US" sz="3600" dirty="0"/>
              <a:t>Revenue and Cost Estimates</a:t>
            </a:r>
            <a:r>
              <a:rPr lang="zh-TW" altLang="en-US" sz="3600" dirty="0"/>
              <a:t> 收入和成本預估</a:t>
            </a:r>
            <a:endParaRPr kumimoji="1" lang="zh-TW" altLang="en-US" sz="3600" dirty="0"/>
          </a:p>
        </p:txBody>
      </p:sp>
      <p:sp>
        <p:nvSpPr>
          <p:cNvPr id="3" name="內容版面配置區 2">
            <a:extLst>
              <a:ext uri="{FF2B5EF4-FFF2-40B4-BE49-F238E27FC236}">
                <a16:creationId xmlns:a16="http://schemas.microsoft.com/office/drawing/2014/main" xmlns="" id="{9E8C8159-5E2C-754E-8D08-430CC76C63F2}"/>
              </a:ext>
            </a:extLst>
          </p:cNvPr>
          <p:cNvSpPr>
            <a:spLocks noGrp="1"/>
          </p:cNvSpPr>
          <p:nvPr>
            <p:ph idx="1"/>
          </p:nvPr>
        </p:nvSpPr>
        <p:spPr/>
        <p:txBody>
          <a:bodyPr/>
          <a:lstStyle/>
          <a:p>
            <a:r>
              <a:rPr lang="en-US" altLang="en-US" dirty="0"/>
              <a:t>Example</a:t>
            </a:r>
          </a:p>
          <a:p>
            <a:pPr lvl="1">
              <a:spcBef>
                <a:spcPct val="50000"/>
              </a:spcBef>
            </a:pPr>
            <a:r>
              <a:rPr lang="en-US" altLang="en-US" dirty="0"/>
              <a:t>Linksys has completed a $300,000 feasibility study to assess the attractiveness of a new product, </a:t>
            </a:r>
            <a:r>
              <a:rPr lang="en-US" altLang="en-US" dirty="0" err="1"/>
              <a:t>HomeNet</a:t>
            </a:r>
            <a:r>
              <a:rPr lang="en-US" altLang="en-US" dirty="0"/>
              <a:t>. The project has an estimated life of four years.</a:t>
            </a:r>
          </a:p>
          <a:p>
            <a:pPr lvl="1">
              <a:spcBef>
                <a:spcPct val="50000"/>
              </a:spcBef>
            </a:pPr>
            <a:r>
              <a:rPr lang="en-US" altLang="en-US" dirty="0"/>
              <a:t>Revenue Estimates</a:t>
            </a:r>
          </a:p>
          <a:p>
            <a:pPr lvl="2">
              <a:spcBef>
                <a:spcPct val="30000"/>
              </a:spcBef>
            </a:pPr>
            <a:r>
              <a:rPr lang="en-US" altLang="en-US" dirty="0"/>
              <a:t>Sales = </a:t>
            </a:r>
            <a:r>
              <a:rPr lang="en-US" altLang="en-US" dirty="0">
                <a:solidFill>
                  <a:srgbClr val="FF0000"/>
                </a:solidFill>
              </a:rPr>
              <a:t>100,000 units/year</a:t>
            </a:r>
          </a:p>
          <a:p>
            <a:pPr lvl="2">
              <a:spcBef>
                <a:spcPct val="30000"/>
              </a:spcBef>
            </a:pPr>
            <a:r>
              <a:rPr lang="en-US" altLang="en-US" dirty="0"/>
              <a:t>Per Unit Price = </a:t>
            </a:r>
            <a:r>
              <a:rPr lang="en-US" altLang="en-US" dirty="0">
                <a:solidFill>
                  <a:srgbClr val="FF0000"/>
                </a:solidFill>
              </a:rPr>
              <a:t>$260</a:t>
            </a:r>
          </a:p>
          <a:p>
            <a:pPr marL="0" indent="0">
              <a:buNone/>
            </a:pPr>
            <a:endParaRPr kumimoji="1" lang="zh-TW" altLang="en-US" dirty="0"/>
          </a:p>
        </p:txBody>
      </p:sp>
      <p:sp>
        <p:nvSpPr>
          <p:cNvPr id="4" name="投影片編號版面配置區 3">
            <a:extLst>
              <a:ext uri="{FF2B5EF4-FFF2-40B4-BE49-F238E27FC236}">
                <a16:creationId xmlns:a16="http://schemas.microsoft.com/office/drawing/2014/main" xmlns="" id="{6D6C499C-F3F2-8A48-AAAC-7BFD65A03EE4}"/>
              </a:ext>
            </a:extLst>
          </p:cNvPr>
          <p:cNvSpPr>
            <a:spLocks noGrp="1"/>
          </p:cNvSpPr>
          <p:nvPr>
            <p:ph type="sldNum" sz="quarter" idx="12"/>
          </p:nvPr>
        </p:nvSpPr>
        <p:spPr/>
        <p:txBody>
          <a:bodyPr/>
          <a:lstStyle/>
          <a:p>
            <a:fld id="{02902CFF-EF4C-314F-AD28-175F388F83B3}" type="slidenum">
              <a:rPr kumimoji="1" lang="zh-TW" altLang="en-US" smtClean="0"/>
              <a:t>4</a:t>
            </a:fld>
            <a:endParaRPr kumimoji="1" lang="zh-TW" altLang="en-US"/>
          </a:p>
        </p:txBody>
      </p:sp>
    </p:spTree>
    <p:extLst>
      <p:ext uri="{BB962C8B-B14F-4D97-AF65-F5344CB8AC3E}">
        <p14:creationId xmlns:p14="http://schemas.microsoft.com/office/powerpoint/2010/main" val="202756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0AE484E-F697-4805-A4C1-8C5B36C97324}"/>
              </a:ext>
            </a:extLst>
          </p:cNvPr>
          <p:cNvSpPr>
            <a:spLocks noGrp="1"/>
          </p:cNvSpPr>
          <p:nvPr>
            <p:ph type="ctrTitle"/>
          </p:nvPr>
        </p:nvSpPr>
        <p:spPr>
          <a:xfrm>
            <a:off x="1524000" y="1959760"/>
            <a:ext cx="9144000" cy="2387600"/>
          </a:xfrm>
        </p:spPr>
        <p:txBody>
          <a:bodyPr/>
          <a:lstStyle/>
          <a:p>
            <a:r>
              <a:rPr lang="en-US" altLang="en-US" dirty="0"/>
              <a:t>8.4 Further Adjustments to Free Cash Flow</a:t>
            </a:r>
            <a:endParaRPr lang="zh-TW" altLang="en-US" dirty="0"/>
          </a:p>
        </p:txBody>
      </p:sp>
      <p:sp>
        <p:nvSpPr>
          <p:cNvPr id="3" name="副標題 2">
            <a:extLst>
              <a:ext uri="{FF2B5EF4-FFF2-40B4-BE49-F238E27FC236}">
                <a16:creationId xmlns:a16="http://schemas.microsoft.com/office/drawing/2014/main" xmlns="" id="{0EEFE168-8C2E-4E2D-9ADB-4BE79C94399B}"/>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328D4047-72A1-754E-A569-6C71F26E7D8D}"/>
              </a:ext>
            </a:extLst>
          </p:cNvPr>
          <p:cNvSpPr>
            <a:spLocks noGrp="1"/>
          </p:cNvSpPr>
          <p:nvPr>
            <p:ph type="sldNum" sz="quarter" idx="12"/>
          </p:nvPr>
        </p:nvSpPr>
        <p:spPr/>
        <p:txBody>
          <a:bodyPr/>
          <a:lstStyle/>
          <a:p>
            <a:fld id="{02902CFF-EF4C-314F-AD28-175F388F83B3}" type="slidenum">
              <a:rPr kumimoji="1" lang="zh-TW" altLang="en-US" smtClean="0"/>
              <a:t>40</a:t>
            </a:fld>
            <a:endParaRPr kumimoji="1" lang="zh-TW" altLang="en-US"/>
          </a:p>
        </p:txBody>
      </p:sp>
    </p:spTree>
    <p:extLst>
      <p:ext uri="{BB962C8B-B14F-4D97-AF65-F5344CB8AC3E}">
        <p14:creationId xmlns:p14="http://schemas.microsoft.com/office/powerpoint/2010/main" val="118537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B6AF517-9D71-4A29-9AFC-43C4FD24A238}"/>
              </a:ext>
            </a:extLst>
          </p:cNvPr>
          <p:cNvSpPr>
            <a:spLocks noGrp="1"/>
          </p:cNvSpPr>
          <p:nvPr>
            <p:ph type="title"/>
          </p:nvPr>
        </p:nvSpPr>
        <p:spPr/>
        <p:txBody>
          <a:bodyPr/>
          <a:lstStyle/>
          <a:p>
            <a:r>
              <a:rPr lang="en-US" altLang="en-US" dirty="0"/>
              <a:t>Further Adjustments to Free Cash Flow</a:t>
            </a:r>
            <a:endParaRPr lang="zh-TW" altLang="en-US" dirty="0"/>
          </a:p>
        </p:txBody>
      </p:sp>
      <p:sp>
        <p:nvSpPr>
          <p:cNvPr id="3" name="內容版面配置區 2">
            <a:extLst>
              <a:ext uri="{FF2B5EF4-FFF2-40B4-BE49-F238E27FC236}">
                <a16:creationId xmlns:a16="http://schemas.microsoft.com/office/drawing/2014/main" xmlns="" id="{30EF9A65-1B72-4788-846B-88F7760FC62C}"/>
              </a:ext>
            </a:extLst>
          </p:cNvPr>
          <p:cNvSpPr>
            <a:spLocks noGrp="1"/>
          </p:cNvSpPr>
          <p:nvPr>
            <p:ph idx="1"/>
          </p:nvPr>
        </p:nvSpPr>
        <p:spPr/>
        <p:txBody>
          <a:bodyPr/>
          <a:lstStyle/>
          <a:p>
            <a:pPr marL="514350" indent="-514350">
              <a:buFont typeface="+mj-lt"/>
              <a:buAutoNum type="arabicPeriod"/>
            </a:pPr>
            <a:r>
              <a:rPr lang="zh-TW" altLang="zh-TW" b="1" dirty="0"/>
              <a:t>其他非現金項目</a:t>
            </a:r>
            <a:r>
              <a:rPr lang="en-US" altLang="zh-TW" b="1" dirty="0"/>
              <a:t>(</a:t>
            </a:r>
            <a:r>
              <a:rPr lang="en-US" altLang="en-US" dirty="0"/>
              <a:t>Other Non-cash Items</a:t>
            </a:r>
            <a:r>
              <a:rPr lang="en-US" altLang="zh-TW" b="1" dirty="0"/>
              <a:t>)</a:t>
            </a:r>
          </a:p>
          <a:p>
            <a:pPr marL="0" indent="0">
              <a:buNone/>
            </a:pPr>
            <a:r>
              <a:rPr lang="zh-TW" altLang="en-US" b="1" dirty="0"/>
              <a:t>要將非現金收入及現金費用的項目撇除，例如：將無形資產的攤銷加回無槓桿淨收入</a:t>
            </a:r>
            <a:endParaRPr lang="en-US" altLang="zh-TW" b="1" dirty="0"/>
          </a:p>
          <a:p>
            <a:pPr marL="0" indent="0">
              <a:buNone/>
            </a:pPr>
            <a:r>
              <a:rPr lang="en-US" altLang="zh-TW" b="1" dirty="0"/>
              <a:t>2.   </a:t>
            </a:r>
            <a:r>
              <a:rPr lang="zh-TW" altLang="zh-TW" b="1" dirty="0"/>
              <a:t>現金流量的時間安排</a:t>
            </a:r>
            <a:r>
              <a:rPr lang="en-US" altLang="zh-TW" b="1" dirty="0"/>
              <a:t>(</a:t>
            </a:r>
            <a:r>
              <a:rPr lang="en-US" altLang="en-US" dirty="0"/>
              <a:t>Timing of Cash Flows</a:t>
            </a:r>
            <a:r>
              <a:rPr lang="en-US" altLang="zh-TW" b="1" dirty="0"/>
              <a:t>)</a:t>
            </a:r>
          </a:p>
          <a:p>
            <a:pPr marL="0" indent="0">
              <a:buNone/>
            </a:pPr>
            <a:r>
              <a:rPr lang="zh-TW" altLang="en-US" b="1" dirty="0"/>
              <a:t>當需要更高準確性時，可以按季、月或是其他期間預測</a:t>
            </a:r>
            <a:r>
              <a:rPr lang="en-US" altLang="zh-TW" b="1" dirty="0"/>
              <a:t>FCF</a:t>
            </a:r>
          </a:p>
          <a:p>
            <a:pPr marL="514350" indent="-514350">
              <a:buFont typeface="Arial" panose="020B0604020202020204" pitchFamily="34" charset="0"/>
              <a:buAutoNum type="arabicPeriod" startAt="3"/>
            </a:pPr>
            <a:r>
              <a:rPr lang="zh-TW" altLang="zh-TW" b="1" dirty="0"/>
              <a:t>加速折舊</a:t>
            </a:r>
            <a:r>
              <a:rPr lang="en-US" altLang="zh-TW" b="1" dirty="0"/>
              <a:t>(</a:t>
            </a:r>
            <a:r>
              <a:rPr lang="en-US" altLang="en-US" dirty="0"/>
              <a:t>Accelerated Depreciation</a:t>
            </a:r>
            <a:r>
              <a:rPr lang="en-US" altLang="zh-TW" b="1" dirty="0"/>
              <a:t>)</a:t>
            </a:r>
          </a:p>
          <a:p>
            <a:pPr marL="0" indent="0">
              <a:buNone/>
            </a:pPr>
            <a:r>
              <a:rPr lang="zh-TW" altLang="en-US" b="1" dirty="0"/>
              <a:t>透過加速折舊法會產生折舊稅盾，公司能節稅並增加其現值。</a:t>
            </a:r>
            <a:endParaRPr lang="en-US" altLang="zh-TW" b="1" dirty="0"/>
          </a:p>
        </p:txBody>
      </p:sp>
      <p:sp>
        <p:nvSpPr>
          <p:cNvPr id="4" name="投影片編號版面配置區 3">
            <a:extLst>
              <a:ext uri="{FF2B5EF4-FFF2-40B4-BE49-F238E27FC236}">
                <a16:creationId xmlns:a16="http://schemas.microsoft.com/office/drawing/2014/main" xmlns="" id="{39E84BCF-7F40-C74A-B084-4459E4454D2F}"/>
              </a:ext>
            </a:extLst>
          </p:cNvPr>
          <p:cNvSpPr>
            <a:spLocks noGrp="1"/>
          </p:cNvSpPr>
          <p:nvPr>
            <p:ph type="sldNum" sz="quarter" idx="12"/>
          </p:nvPr>
        </p:nvSpPr>
        <p:spPr/>
        <p:txBody>
          <a:bodyPr/>
          <a:lstStyle/>
          <a:p>
            <a:fld id="{02902CFF-EF4C-314F-AD28-175F388F83B3}" type="slidenum">
              <a:rPr kumimoji="1" lang="zh-TW" altLang="en-US" smtClean="0"/>
              <a:t>41</a:t>
            </a:fld>
            <a:endParaRPr kumimoji="1" lang="zh-TW" altLang="en-US"/>
          </a:p>
        </p:txBody>
      </p:sp>
    </p:spTree>
    <p:extLst>
      <p:ext uri="{BB962C8B-B14F-4D97-AF65-F5344CB8AC3E}">
        <p14:creationId xmlns:p14="http://schemas.microsoft.com/office/powerpoint/2010/main" val="150635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B704E17-8A22-4D1D-876E-ACFB735163B9}"/>
              </a:ext>
            </a:extLst>
          </p:cNvPr>
          <p:cNvSpPr>
            <a:spLocks noGrp="1"/>
          </p:cNvSpPr>
          <p:nvPr>
            <p:ph type="title"/>
          </p:nvPr>
        </p:nvSpPr>
        <p:spPr/>
        <p:txBody>
          <a:bodyPr/>
          <a:lstStyle/>
          <a:p>
            <a:r>
              <a:rPr lang="en-US" altLang="zh-TW" dirty="0"/>
              <a:t>Example 8.5</a:t>
            </a:r>
            <a:endParaRPr lang="zh-TW" altLang="en-US" dirty="0"/>
          </a:p>
        </p:txBody>
      </p:sp>
      <p:sp>
        <p:nvSpPr>
          <p:cNvPr id="3" name="內容版面配置區 2">
            <a:extLst>
              <a:ext uri="{FF2B5EF4-FFF2-40B4-BE49-F238E27FC236}">
                <a16:creationId xmlns:a16="http://schemas.microsoft.com/office/drawing/2014/main" xmlns="" id="{FD75BDA5-BC0F-4FF1-ACEF-52D900CB0571}"/>
              </a:ext>
            </a:extLst>
          </p:cNvPr>
          <p:cNvSpPr>
            <a:spLocks noGrp="1"/>
          </p:cNvSpPr>
          <p:nvPr>
            <p:ph idx="1"/>
          </p:nvPr>
        </p:nvSpPr>
        <p:spPr/>
        <p:txBody>
          <a:bodyPr/>
          <a:lstStyle/>
          <a:p>
            <a:endParaRPr lang="zh-TW" altLang="en-US" dirty="0"/>
          </a:p>
        </p:txBody>
      </p:sp>
      <p:pic>
        <p:nvPicPr>
          <p:cNvPr id="4" name="Picture 4" descr="Y:\Graphics\Powerpoint\PEARSON\BERK\Final files\ch08\c08p005.jpg">
            <a:extLst>
              <a:ext uri="{FF2B5EF4-FFF2-40B4-BE49-F238E27FC236}">
                <a16:creationId xmlns:a16="http://schemas.microsoft.com/office/drawing/2014/main" xmlns="" id="{C0FD3E8D-C7BE-42EF-A75D-9E3BAA9AD5AE}"/>
              </a:ext>
            </a:extLst>
          </p:cNvPr>
          <p:cNvPicPr>
            <a:picLocks noChangeAspect="1" noChangeArrowheads="1"/>
          </p:cNvPicPr>
          <p:nvPr/>
        </p:nvPicPr>
        <p:blipFill>
          <a:blip r:embed="rId3" cstate="print"/>
          <a:srcRect/>
          <a:stretch>
            <a:fillRect/>
          </a:stretch>
        </p:blipFill>
        <p:spPr bwMode="auto">
          <a:xfrm>
            <a:off x="838200" y="1393139"/>
            <a:ext cx="10273443" cy="2384649"/>
          </a:xfrm>
          <a:prstGeom prst="rect">
            <a:avLst/>
          </a:prstGeom>
          <a:noFill/>
          <a:ln w="9525">
            <a:noFill/>
            <a:miter lim="800000"/>
            <a:headEnd/>
            <a:tailEnd/>
          </a:ln>
        </p:spPr>
      </p:pic>
      <p:sp>
        <p:nvSpPr>
          <p:cNvPr id="5" name="文字方塊 4">
            <a:extLst>
              <a:ext uri="{FF2B5EF4-FFF2-40B4-BE49-F238E27FC236}">
                <a16:creationId xmlns:a16="http://schemas.microsoft.com/office/drawing/2014/main" xmlns="" id="{817E839C-62EC-40AF-975B-473DD6474A8A}"/>
              </a:ext>
            </a:extLst>
          </p:cNvPr>
          <p:cNvSpPr txBox="1"/>
          <p:nvPr/>
        </p:nvSpPr>
        <p:spPr>
          <a:xfrm>
            <a:off x="641950" y="4177156"/>
            <a:ext cx="10665942" cy="1600438"/>
          </a:xfrm>
          <a:prstGeom prst="rect">
            <a:avLst/>
          </a:prstGeom>
          <a:noFill/>
        </p:spPr>
        <p:txBody>
          <a:bodyPr wrap="square" rtlCol="0">
            <a:spAutoFit/>
          </a:bodyPr>
          <a:lstStyle/>
          <a:p>
            <a:r>
              <a:rPr lang="zh-TW" altLang="en-US" sz="4000" dirty="0">
                <a:latin typeface="微軟正黑體" panose="020B0604030504040204" pitchFamily="34" charset="-120"/>
                <a:ea typeface="微軟正黑體" panose="020B0604030504040204" pitchFamily="34" charset="-120"/>
              </a:rPr>
              <a:t>假設設備在第</a:t>
            </a:r>
            <a:r>
              <a:rPr lang="en-US" altLang="zh-TW" sz="4000" dirty="0">
                <a:latin typeface="微軟正黑體" panose="020B0604030504040204" pitchFamily="34" charset="-120"/>
                <a:ea typeface="微軟正黑體" panose="020B0604030504040204" pitchFamily="34" charset="-120"/>
              </a:rPr>
              <a:t>0</a:t>
            </a:r>
            <a:r>
              <a:rPr lang="zh-TW" altLang="en-US" sz="4000" dirty="0">
                <a:latin typeface="微軟正黑體" panose="020B0604030504040204" pitchFamily="34" charset="-120"/>
                <a:ea typeface="微軟正黑體" panose="020B0604030504040204" pitchFamily="34" charset="-120"/>
              </a:rPr>
              <a:t>年投入使用並具有</a:t>
            </a:r>
            <a:r>
              <a:rPr lang="en-US" altLang="zh-TW" sz="4000" dirty="0">
                <a:latin typeface="微軟正黑體" panose="020B0604030504040204" pitchFamily="34" charset="-120"/>
                <a:ea typeface="微軟正黑體" panose="020B0604030504040204" pitchFamily="34" charset="-120"/>
              </a:rPr>
              <a:t>5</a:t>
            </a:r>
            <a:r>
              <a:rPr lang="zh-TW" altLang="en-US" sz="4000" dirty="0">
                <a:latin typeface="微軟正黑體" panose="020B0604030504040204" pitchFamily="34" charset="-120"/>
                <a:ea typeface="微軟正黑體" panose="020B0604030504040204" pitchFamily="34" charset="-120"/>
              </a:rPr>
              <a:t>年回收期間，使用</a:t>
            </a:r>
            <a:r>
              <a:rPr lang="en-US" altLang="zh-TW" sz="4000" dirty="0">
                <a:latin typeface="微軟正黑體" panose="020B0604030504040204" pitchFamily="34" charset="-120"/>
                <a:ea typeface="微軟正黑體" panose="020B0604030504040204" pitchFamily="34" charset="-120"/>
              </a:rPr>
              <a:t>MACRS</a:t>
            </a:r>
            <a:r>
              <a:rPr lang="zh-TW" altLang="en-US" sz="4000" dirty="0">
                <a:latin typeface="微軟正黑體" panose="020B0604030504040204" pitchFamily="34" charset="-120"/>
                <a:ea typeface="微軟正黑體" panose="020B0604030504040204" pitchFamily="34" charset="-120"/>
              </a:rPr>
              <a:t>加速折舊法可以提列多少折舊</a:t>
            </a:r>
            <a:r>
              <a:rPr lang="en-US" altLang="zh-TW" sz="4000" dirty="0">
                <a:latin typeface="微軟正黑體" panose="020B0604030504040204" pitchFamily="34" charset="-120"/>
                <a:ea typeface="微軟正黑體" panose="020B0604030504040204" pitchFamily="34" charset="-120"/>
              </a:rPr>
              <a:t>?</a:t>
            </a:r>
          </a:p>
          <a:p>
            <a:endParaRPr lang="zh-TW" altLang="en-US" dirty="0"/>
          </a:p>
        </p:txBody>
      </p:sp>
      <p:sp>
        <p:nvSpPr>
          <p:cNvPr id="6" name="投影片編號版面配置區 5">
            <a:extLst>
              <a:ext uri="{FF2B5EF4-FFF2-40B4-BE49-F238E27FC236}">
                <a16:creationId xmlns:a16="http://schemas.microsoft.com/office/drawing/2014/main" xmlns="" id="{04369D77-DD0F-8343-9DD0-725A06F4700E}"/>
              </a:ext>
            </a:extLst>
          </p:cNvPr>
          <p:cNvSpPr>
            <a:spLocks noGrp="1"/>
          </p:cNvSpPr>
          <p:nvPr>
            <p:ph type="sldNum" sz="quarter" idx="12"/>
          </p:nvPr>
        </p:nvSpPr>
        <p:spPr/>
        <p:txBody>
          <a:bodyPr/>
          <a:lstStyle/>
          <a:p>
            <a:fld id="{02902CFF-EF4C-314F-AD28-175F388F83B3}" type="slidenum">
              <a:rPr kumimoji="1" lang="zh-TW" altLang="en-US" smtClean="0"/>
              <a:t>42</a:t>
            </a:fld>
            <a:endParaRPr kumimoji="1" lang="zh-TW" altLang="en-US"/>
          </a:p>
        </p:txBody>
      </p:sp>
    </p:spTree>
    <p:extLst>
      <p:ext uri="{BB962C8B-B14F-4D97-AF65-F5344CB8AC3E}">
        <p14:creationId xmlns:p14="http://schemas.microsoft.com/office/powerpoint/2010/main" val="35451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6E772F3-33D9-4746-A087-C452BDE3874B}"/>
              </a:ext>
            </a:extLst>
          </p:cNvPr>
          <p:cNvSpPr>
            <a:spLocks noGrp="1"/>
          </p:cNvSpPr>
          <p:nvPr>
            <p:ph type="title"/>
          </p:nvPr>
        </p:nvSpPr>
        <p:spPr/>
        <p:txBody>
          <a:bodyPr/>
          <a:lstStyle/>
          <a:p>
            <a:r>
              <a:rPr lang="en-US" altLang="zh-TW" b="1" dirty="0"/>
              <a:t>MACRS</a:t>
            </a:r>
            <a:r>
              <a:rPr lang="zh-TW" altLang="en-US" b="1" dirty="0"/>
              <a:t>折舊表</a:t>
            </a:r>
          </a:p>
        </p:txBody>
      </p:sp>
      <p:sp>
        <p:nvSpPr>
          <p:cNvPr id="3" name="內容版面配置區 2">
            <a:extLst>
              <a:ext uri="{FF2B5EF4-FFF2-40B4-BE49-F238E27FC236}">
                <a16:creationId xmlns:a16="http://schemas.microsoft.com/office/drawing/2014/main" xmlns="" id="{99D8E803-957F-4B81-9BFB-B2221E467341}"/>
              </a:ext>
            </a:extLst>
          </p:cNvPr>
          <p:cNvSpPr>
            <a:spLocks noGrp="1"/>
          </p:cNvSpPr>
          <p:nvPr>
            <p:ph idx="1"/>
          </p:nvPr>
        </p:nvSpPr>
        <p:spPr/>
        <p:txBody>
          <a:bodyPr/>
          <a:lstStyle/>
          <a:p>
            <a:endParaRPr lang="zh-TW" altLang="en-US" dirty="0"/>
          </a:p>
        </p:txBody>
      </p:sp>
      <p:grpSp>
        <p:nvGrpSpPr>
          <p:cNvPr id="7" name="群組 6">
            <a:extLst>
              <a:ext uri="{FF2B5EF4-FFF2-40B4-BE49-F238E27FC236}">
                <a16:creationId xmlns:a16="http://schemas.microsoft.com/office/drawing/2014/main" xmlns="" id="{1C1EBC5E-2DAF-4202-BEC3-9DF64EB517E0}"/>
              </a:ext>
            </a:extLst>
          </p:cNvPr>
          <p:cNvGrpSpPr/>
          <p:nvPr/>
        </p:nvGrpSpPr>
        <p:grpSpPr>
          <a:xfrm>
            <a:off x="5221136" y="107859"/>
            <a:ext cx="6544149" cy="6642282"/>
            <a:chOff x="2823925" y="107859"/>
            <a:chExt cx="6544149" cy="6642282"/>
          </a:xfrm>
        </p:grpSpPr>
        <p:pic>
          <p:nvPicPr>
            <p:cNvPr id="4" name="Picture 4" descr="Y:\Graphics\Powerpoint\PEARSON\BERK\Final files\ch08\c08t008A.1.jpg">
              <a:extLst>
                <a:ext uri="{FF2B5EF4-FFF2-40B4-BE49-F238E27FC236}">
                  <a16:creationId xmlns:a16="http://schemas.microsoft.com/office/drawing/2014/main" xmlns="" id="{7386429A-3C08-45F7-ABAF-2FE03E280EBF}"/>
                </a:ext>
              </a:extLst>
            </p:cNvPr>
            <p:cNvPicPr>
              <a:picLocks noChangeAspect="1" noChangeArrowheads="1"/>
            </p:cNvPicPr>
            <p:nvPr/>
          </p:nvPicPr>
          <p:blipFill>
            <a:blip r:embed="rId3" cstate="print"/>
            <a:srcRect/>
            <a:stretch>
              <a:fillRect/>
            </a:stretch>
          </p:blipFill>
          <p:spPr bwMode="auto">
            <a:xfrm>
              <a:off x="2823925" y="107859"/>
              <a:ext cx="6544149" cy="6642282"/>
            </a:xfrm>
            <a:prstGeom prst="rect">
              <a:avLst/>
            </a:prstGeom>
            <a:noFill/>
            <a:ln w="9525">
              <a:noFill/>
              <a:miter lim="800000"/>
              <a:headEnd/>
              <a:tailEnd/>
            </a:ln>
          </p:spPr>
        </p:pic>
        <p:sp>
          <p:nvSpPr>
            <p:cNvPr id="5" name="矩形 4">
              <a:extLst>
                <a:ext uri="{FF2B5EF4-FFF2-40B4-BE49-F238E27FC236}">
                  <a16:creationId xmlns:a16="http://schemas.microsoft.com/office/drawing/2014/main" xmlns="" id="{F18D8037-6655-4625-A798-D034FA702E5F}"/>
                </a:ext>
              </a:extLst>
            </p:cNvPr>
            <p:cNvSpPr/>
            <p:nvPr/>
          </p:nvSpPr>
          <p:spPr>
            <a:xfrm>
              <a:off x="4609070" y="745396"/>
              <a:ext cx="753762" cy="189058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grpSp>
      <p:sp>
        <p:nvSpPr>
          <p:cNvPr id="6" name="投影片編號版面配置區 5">
            <a:extLst>
              <a:ext uri="{FF2B5EF4-FFF2-40B4-BE49-F238E27FC236}">
                <a16:creationId xmlns:a16="http://schemas.microsoft.com/office/drawing/2014/main" xmlns="" id="{38B71BC3-0AE7-3247-901C-9F7E9C618322}"/>
              </a:ext>
            </a:extLst>
          </p:cNvPr>
          <p:cNvSpPr>
            <a:spLocks noGrp="1"/>
          </p:cNvSpPr>
          <p:nvPr>
            <p:ph type="sldNum" sz="quarter" idx="12"/>
          </p:nvPr>
        </p:nvSpPr>
        <p:spPr>
          <a:xfrm>
            <a:off x="9022085" y="6452484"/>
            <a:ext cx="2743200" cy="365125"/>
          </a:xfrm>
        </p:spPr>
        <p:txBody>
          <a:bodyPr/>
          <a:lstStyle/>
          <a:p>
            <a:fld id="{02902CFF-EF4C-314F-AD28-175F388F83B3}" type="slidenum">
              <a:rPr lang="zh-TW" altLang="en-US"/>
              <a:t>43</a:t>
            </a:fld>
            <a:endParaRPr lang="zh-TW" altLang="en-US" dirty="0"/>
          </a:p>
        </p:txBody>
      </p:sp>
    </p:spTree>
    <p:extLst>
      <p:ext uri="{BB962C8B-B14F-4D97-AF65-F5344CB8AC3E}">
        <p14:creationId xmlns:p14="http://schemas.microsoft.com/office/powerpoint/2010/main" val="248572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24A5A8-9A80-4381-A1AF-72C59627D30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932B6336-670B-4A03-983C-843A8F7BAE76}"/>
              </a:ext>
            </a:extLst>
          </p:cNvPr>
          <p:cNvSpPr>
            <a:spLocks noGrp="1"/>
          </p:cNvSpPr>
          <p:nvPr>
            <p:ph idx="1"/>
          </p:nvPr>
        </p:nvSpPr>
        <p:spPr>
          <a:xfrm>
            <a:off x="838200" y="3669957"/>
            <a:ext cx="10515600" cy="2507006"/>
          </a:xfrm>
        </p:spPr>
        <p:txBody>
          <a:bodyPr/>
          <a:lstStyle/>
          <a:p>
            <a:pPr marL="0" indent="0">
              <a:buNone/>
            </a:pPr>
            <a:r>
              <a:rPr lang="en-US" altLang="zh-TW" dirty="0"/>
              <a:t>1.</a:t>
            </a:r>
            <a:r>
              <a:rPr lang="zh-TW" altLang="en-US" dirty="0"/>
              <a:t>只要設備在第</a:t>
            </a:r>
            <a:r>
              <a:rPr lang="en-US" altLang="zh-TW" dirty="0"/>
              <a:t>0</a:t>
            </a:r>
            <a:r>
              <a:rPr lang="zh-TW" altLang="en-US" dirty="0"/>
              <a:t>年投入使用，稅法允許企業在第</a:t>
            </a:r>
            <a:r>
              <a:rPr lang="en-US" altLang="zh-TW" dirty="0"/>
              <a:t>0</a:t>
            </a:r>
            <a:r>
              <a:rPr lang="zh-TW" altLang="en-US" dirty="0"/>
              <a:t>年開始收取折舊</a:t>
            </a:r>
            <a:endParaRPr lang="en-US" altLang="zh-TW" dirty="0"/>
          </a:p>
          <a:p>
            <a:pPr marL="0" indent="0">
              <a:buNone/>
            </a:pPr>
            <a:r>
              <a:rPr lang="en-US" altLang="zh-TW" dirty="0"/>
              <a:t>2.</a:t>
            </a:r>
            <a:r>
              <a:rPr lang="zh-TW" altLang="en-US" dirty="0"/>
              <a:t>與直線法相比，</a:t>
            </a:r>
            <a:r>
              <a:rPr lang="en-US" altLang="zh-TW" dirty="0"/>
              <a:t>MACRS</a:t>
            </a:r>
            <a:r>
              <a:rPr lang="zh-TW" altLang="en-US" dirty="0"/>
              <a:t>方法會在早期提列較多的折舊，增加其折舊稅盾，進而增加該企業的</a:t>
            </a:r>
            <a:r>
              <a:rPr lang="en-US" altLang="zh-TW" dirty="0"/>
              <a:t>NPV</a:t>
            </a:r>
            <a:endParaRPr lang="zh-TW" altLang="en-US" dirty="0"/>
          </a:p>
        </p:txBody>
      </p:sp>
      <p:pic>
        <p:nvPicPr>
          <p:cNvPr id="4" name="Picture 3" descr="ex08_05b.gif">
            <a:extLst>
              <a:ext uri="{FF2B5EF4-FFF2-40B4-BE49-F238E27FC236}">
                <a16:creationId xmlns:a16="http://schemas.microsoft.com/office/drawing/2014/main" xmlns="" id="{4246EDA1-6AF0-4AA7-89B7-EE581D4B0C0D}"/>
              </a:ext>
            </a:extLst>
          </p:cNvPr>
          <p:cNvPicPr>
            <a:picLocks noChangeAspect="1"/>
          </p:cNvPicPr>
          <p:nvPr/>
        </p:nvPicPr>
        <p:blipFill rotWithShape="1">
          <a:blip r:embed="rId3" cstate="print"/>
          <a:srcRect b="36754"/>
          <a:stretch/>
        </p:blipFill>
        <p:spPr bwMode="auto">
          <a:xfrm>
            <a:off x="1060620" y="368515"/>
            <a:ext cx="9295441" cy="2953265"/>
          </a:xfrm>
          <a:prstGeom prst="rect">
            <a:avLst/>
          </a:prstGeom>
          <a:noFill/>
          <a:ln w="9525">
            <a:noFill/>
            <a:miter lim="800000"/>
            <a:headEnd/>
            <a:tailEnd/>
          </a:ln>
        </p:spPr>
      </p:pic>
      <p:sp>
        <p:nvSpPr>
          <p:cNvPr id="5" name="投影片編號版面配置區 4">
            <a:extLst>
              <a:ext uri="{FF2B5EF4-FFF2-40B4-BE49-F238E27FC236}">
                <a16:creationId xmlns:a16="http://schemas.microsoft.com/office/drawing/2014/main" xmlns="" id="{1370B8EC-58CF-D44D-AB62-67B7606C3E65}"/>
              </a:ext>
            </a:extLst>
          </p:cNvPr>
          <p:cNvSpPr>
            <a:spLocks noGrp="1"/>
          </p:cNvSpPr>
          <p:nvPr>
            <p:ph type="sldNum" sz="quarter" idx="12"/>
          </p:nvPr>
        </p:nvSpPr>
        <p:spPr/>
        <p:txBody>
          <a:bodyPr/>
          <a:lstStyle/>
          <a:p>
            <a:fld id="{02902CFF-EF4C-314F-AD28-175F388F83B3}" type="slidenum">
              <a:rPr kumimoji="1" lang="zh-TW" altLang="en-US" smtClean="0"/>
              <a:t>44</a:t>
            </a:fld>
            <a:endParaRPr kumimoji="1" lang="zh-TW" altLang="en-US"/>
          </a:p>
        </p:txBody>
      </p:sp>
    </p:spTree>
    <p:extLst>
      <p:ext uri="{BB962C8B-B14F-4D97-AF65-F5344CB8AC3E}">
        <p14:creationId xmlns:p14="http://schemas.microsoft.com/office/powerpoint/2010/main" val="59468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2654009-38A1-4520-A51C-F6379794E0C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xmlns="" id="{BEA2E946-A4A1-4EE9-9998-A9DB9C060CE2}"/>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xmlns="" id="{35CD6120-0950-422F-B87A-49D8DF7AE540}"/>
              </a:ext>
            </a:extLst>
          </p:cNvPr>
          <p:cNvSpPr>
            <a:spLocks noGrp="1"/>
          </p:cNvSpPr>
          <p:nvPr>
            <p:ph type="sldNum" sz="quarter" idx="12"/>
          </p:nvPr>
        </p:nvSpPr>
        <p:spPr/>
        <p:txBody>
          <a:bodyPr/>
          <a:lstStyle/>
          <a:p>
            <a:fld id="{02902CFF-EF4C-314F-AD28-175F388F83B3}" type="slidenum">
              <a:rPr kumimoji="1" lang="zh-TW" altLang="en-US" smtClean="0"/>
              <a:pPr/>
              <a:t>45</a:t>
            </a:fld>
            <a:endParaRPr kumimoji="1" lang="zh-TW" altLang="en-US" dirty="0"/>
          </a:p>
        </p:txBody>
      </p:sp>
      <p:grpSp>
        <p:nvGrpSpPr>
          <p:cNvPr id="9" name="群組 8">
            <a:extLst>
              <a:ext uri="{FF2B5EF4-FFF2-40B4-BE49-F238E27FC236}">
                <a16:creationId xmlns:a16="http://schemas.microsoft.com/office/drawing/2014/main" xmlns="" id="{F23DD454-663C-446A-A719-55DC3498794F}"/>
              </a:ext>
            </a:extLst>
          </p:cNvPr>
          <p:cNvGrpSpPr/>
          <p:nvPr/>
        </p:nvGrpSpPr>
        <p:grpSpPr>
          <a:xfrm>
            <a:off x="838200" y="956440"/>
            <a:ext cx="8826500" cy="4945119"/>
            <a:chOff x="355600" y="943740"/>
            <a:chExt cx="8826500" cy="4945119"/>
          </a:xfrm>
        </p:grpSpPr>
        <p:pic>
          <p:nvPicPr>
            <p:cNvPr id="7" name="圖片 6">
              <a:extLst>
                <a:ext uri="{FF2B5EF4-FFF2-40B4-BE49-F238E27FC236}">
                  <a16:creationId xmlns:a16="http://schemas.microsoft.com/office/drawing/2014/main" xmlns="" id="{2AC7C887-6BA0-4942-B417-116DCD1D2644}"/>
                </a:ext>
              </a:extLst>
            </p:cNvPr>
            <p:cNvPicPr>
              <a:picLocks noChangeAspect="1"/>
            </p:cNvPicPr>
            <p:nvPr/>
          </p:nvPicPr>
          <p:blipFill rotWithShape="1">
            <a:blip r:embed="rId2"/>
            <a:srcRect t="38148" r="56354" b="15370"/>
            <a:stretch/>
          </p:blipFill>
          <p:spPr>
            <a:xfrm>
              <a:off x="927100" y="943740"/>
              <a:ext cx="8255000" cy="4945119"/>
            </a:xfrm>
            <a:prstGeom prst="rect">
              <a:avLst/>
            </a:prstGeom>
          </p:spPr>
        </p:pic>
        <p:sp>
          <p:nvSpPr>
            <p:cNvPr id="8" name="矩形 7">
              <a:extLst>
                <a:ext uri="{FF2B5EF4-FFF2-40B4-BE49-F238E27FC236}">
                  <a16:creationId xmlns:a16="http://schemas.microsoft.com/office/drawing/2014/main" xmlns="" id="{3274EC39-9BC6-4347-8FF2-7598296BDF8E}"/>
                </a:ext>
              </a:extLst>
            </p:cNvPr>
            <p:cNvSpPr/>
            <p:nvPr/>
          </p:nvSpPr>
          <p:spPr>
            <a:xfrm>
              <a:off x="355600" y="1304103"/>
              <a:ext cx="927100" cy="1930400"/>
            </a:xfrm>
            <a:prstGeom prst="rect">
              <a:avLst/>
            </a:prstGeom>
            <a:solidFill>
              <a:schemeClr val="accent2">
                <a:lumMod val="60000"/>
                <a:lumOff val="40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無槓桿淨收入</a:t>
              </a:r>
            </a:p>
          </p:txBody>
        </p:sp>
      </p:grpSp>
    </p:spTree>
    <p:extLst>
      <p:ext uri="{BB962C8B-B14F-4D97-AF65-F5344CB8AC3E}">
        <p14:creationId xmlns:p14="http://schemas.microsoft.com/office/powerpoint/2010/main" val="19624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2E44A85-7FE6-4B4F-9886-1BA0403269A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D54FC13F-A0D9-42C9-95B2-D6C3CE4E5DFB}"/>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0E6E5942-6009-4EFC-8107-55151059AEAB}"/>
              </a:ext>
            </a:extLst>
          </p:cNvPr>
          <p:cNvSpPr>
            <a:spLocks noGrp="1"/>
          </p:cNvSpPr>
          <p:nvPr>
            <p:ph type="sldNum" sz="quarter" idx="12"/>
          </p:nvPr>
        </p:nvSpPr>
        <p:spPr/>
        <p:txBody>
          <a:bodyPr/>
          <a:lstStyle/>
          <a:p>
            <a:fld id="{02902CFF-EF4C-314F-AD28-175F388F83B3}" type="slidenum">
              <a:rPr kumimoji="1" lang="zh-TW" altLang="en-US" smtClean="0"/>
              <a:pPr/>
              <a:t>46</a:t>
            </a:fld>
            <a:endParaRPr kumimoji="1" lang="zh-TW" altLang="en-US" dirty="0"/>
          </a:p>
        </p:txBody>
      </p:sp>
      <p:grpSp>
        <p:nvGrpSpPr>
          <p:cNvPr id="14" name="群組 13">
            <a:extLst>
              <a:ext uri="{FF2B5EF4-FFF2-40B4-BE49-F238E27FC236}">
                <a16:creationId xmlns:a16="http://schemas.microsoft.com/office/drawing/2014/main" xmlns="" id="{1A637A6A-0AF6-44C6-B51F-A22B5DFBC767}"/>
              </a:ext>
            </a:extLst>
          </p:cNvPr>
          <p:cNvGrpSpPr/>
          <p:nvPr/>
        </p:nvGrpSpPr>
        <p:grpSpPr>
          <a:xfrm>
            <a:off x="1384300" y="969169"/>
            <a:ext cx="8902700" cy="4800600"/>
            <a:chOff x="977900" y="969169"/>
            <a:chExt cx="8902700" cy="4800600"/>
          </a:xfrm>
        </p:grpSpPr>
        <p:grpSp>
          <p:nvGrpSpPr>
            <p:cNvPr id="10" name="群組 9">
              <a:extLst>
                <a:ext uri="{FF2B5EF4-FFF2-40B4-BE49-F238E27FC236}">
                  <a16:creationId xmlns:a16="http://schemas.microsoft.com/office/drawing/2014/main" xmlns="" id="{12F60288-BF93-4FC8-A11D-5E174E0531F0}"/>
                </a:ext>
              </a:extLst>
            </p:cNvPr>
            <p:cNvGrpSpPr/>
            <p:nvPr/>
          </p:nvGrpSpPr>
          <p:grpSpPr>
            <a:xfrm>
              <a:off x="1559560" y="969169"/>
              <a:ext cx="8321040" cy="4800600"/>
              <a:chOff x="962660" y="1027906"/>
              <a:chExt cx="8321040" cy="4800600"/>
            </a:xfrm>
          </p:grpSpPr>
          <p:grpSp>
            <p:nvGrpSpPr>
              <p:cNvPr id="8" name="群組 7">
                <a:extLst>
                  <a:ext uri="{FF2B5EF4-FFF2-40B4-BE49-F238E27FC236}">
                    <a16:creationId xmlns:a16="http://schemas.microsoft.com/office/drawing/2014/main" xmlns="" id="{91067C80-1E5A-4881-A154-D1A27CEE729A}"/>
                  </a:ext>
                </a:extLst>
              </p:cNvPr>
              <p:cNvGrpSpPr/>
              <p:nvPr/>
            </p:nvGrpSpPr>
            <p:grpSpPr>
              <a:xfrm>
                <a:off x="962660" y="1027906"/>
                <a:ext cx="8321040" cy="4800600"/>
                <a:chOff x="962660" y="681037"/>
                <a:chExt cx="8321040" cy="4800600"/>
              </a:xfrm>
            </p:grpSpPr>
            <p:pic>
              <p:nvPicPr>
                <p:cNvPr id="5" name="圖片 4">
                  <a:extLst>
                    <a:ext uri="{FF2B5EF4-FFF2-40B4-BE49-F238E27FC236}">
                      <a16:creationId xmlns:a16="http://schemas.microsoft.com/office/drawing/2014/main" xmlns="" id="{3993342A-4321-406C-809B-0F91A36719EA}"/>
                    </a:ext>
                  </a:extLst>
                </p:cNvPr>
                <p:cNvPicPr>
                  <a:picLocks noChangeAspect="1"/>
                </p:cNvPicPr>
                <p:nvPr/>
              </p:nvPicPr>
              <p:blipFill rotWithShape="1">
                <a:blip r:embed="rId2"/>
                <a:srcRect t="38518" r="56667" b="17037"/>
                <a:stretch/>
              </p:blipFill>
              <p:spPr>
                <a:xfrm>
                  <a:off x="962660" y="681037"/>
                  <a:ext cx="8321040" cy="4800600"/>
                </a:xfrm>
                <a:prstGeom prst="rect">
                  <a:avLst/>
                </a:prstGeom>
              </p:spPr>
            </p:pic>
            <p:sp>
              <p:nvSpPr>
                <p:cNvPr id="6" name="矩形 5">
                  <a:extLst>
                    <a:ext uri="{FF2B5EF4-FFF2-40B4-BE49-F238E27FC236}">
                      <a16:creationId xmlns:a16="http://schemas.microsoft.com/office/drawing/2014/main" xmlns="" id="{EED78976-E05E-4518-A6AE-135D6341C14A}"/>
                    </a:ext>
                  </a:extLst>
                </p:cNvPr>
                <p:cNvSpPr/>
                <p:nvPr/>
              </p:nvSpPr>
              <p:spPr>
                <a:xfrm>
                  <a:off x="3060700" y="2311400"/>
                  <a:ext cx="5854700" cy="406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
              <p:nvSpPr>
                <p:cNvPr id="7" name="矩形 6">
                  <a:extLst>
                    <a:ext uri="{FF2B5EF4-FFF2-40B4-BE49-F238E27FC236}">
                      <a16:creationId xmlns:a16="http://schemas.microsoft.com/office/drawing/2014/main" xmlns="" id="{83AEF770-DCBE-4FB1-B225-5B44D1AFA6D8}"/>
                    </a:ext>
                  </a:extLst>
                </p:cNvPr>
                <p:cNvSpPr/>
                <p:nvPr/>
              </p:nvSpPr>
              <p:spPr>
                <a:xfrm>
                  <a:off x="3060700" y="3022600"/>
                  <a:ext cx="5854700" cy="406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grpSp>
          <p:sp>
            <p:nvSpPr>
              <p:cNvPr id="9" name="矩形 8">
                <a:extLst>
                  <a:ext uri="{FF2B5EF4-FFF2-40B4-BE49-F238E27FC236}">
                    <a16:creationId xmlns:a16="http://schemas.microsoft.com/office/drawing/2014/main" xmlns="" id="{CA17F02A-1630-4161-B9C3-A2C229879E3D}"/>
                  </a:ext>
                </a:extLst>
              </p:cNvPr>
              <p:cNvSpPr/>
              <p:nvPr/>
            </p:nvSpPr>
            <p:spPr>
              <a:xfrm>
                <a:off x="2908300" y="5063729"/>
                <a:ext cx="1295400" cy="406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grpSp>
        <p:sp>
          <p:nvSpPr>
            <p:cNvPr id="11" name="矩形 10">
              <a:extLst>
                <a:ext uri="{FF2B5EF4-FFF2-40B4-BE49-F238E27FC236}">
                  <a16:creationId xmlns:a16="http://schemas.microsoft.com/office/drawing/2014/main" xmlns="" id="{01A87D7B-11E5-41EF-A065-2EE13AB600AD}"/>
                </a:ext>
              </a:extLst>
            </p:cNvPr>
            <p:cNvSpPr/>
            <p:nvPr/>
          </p:nvSpPr>
          <p:spPr>
            <a:xfrm>
              <a:off x="977900" y="1329532"/>
              <a:ext cx="927100" cy="1930400"/>
            </a:xfrm>
            <a:prstGeom prst="rect">
              <a:avLst/>
            </a:prstGeom>
            <a:solidFill>
              <a:schemeClr val="accent2">
                <a:lumMod val="60000"/>
                <a:lumOff val="40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b="1" dirty="0">
                  <a:latin typeface="微軟正黑體" panose="020B0604030504040204" pitchFamily="34" charset="-120"/>
                  <a:ea typeface="微軟正黑體" panose="020B0604030504040204" pitchFamily="34" charset="-120"/>
                </a:rPr>
                <a:t>無槓桿淨收入</a:t>
              </a:r>
            </a:p>
          </p:txBody>
        </p:sp>
      </p:grpSp>
    </p:spTree>
    <p:extLst>
      <p:ext uri="{BB962C8B-B14F-4D97-AF65-F5344CB8AC3E}">
        <p14:creationId xmlns:p14="http://schemas.microsoft.com/office/powerpoint/2010/main" val="309813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4C94B2F-57C0-4C33-90CE-A9CD6B2A2A13}"/>
              </a:ext>
            </a:extLst>
          </p:cNvPr>
          <p:cNvSpPr>
            <a:spLocks noGrp="1"/>
          </p:cNvSpPr>
          <p:nvPr>
            <p:ph type="title"/>
          </p:nvPr>
        </p:nvSpPr>
        <p:spPr/>
        <p:txBody>
          <a:bodyPr/>
          <a:lstStyle/>
          <a:p>
            <a:r>
              <a:rPr lang="zh-TW" altLang="zh-TW" b="1" dirty="0"/>
              <a:t>清算或殘值</a:t>
            </a:r>
            <a:r>
              <a:rPr lang="en-US" altLang="zh-TW" b="1" dirty="0"/>
              <a:t>(</a:t>
            </a:r>
            <a:r>
              <a:rPr lang="en-US" altLang="en-US" dirty="0"/>
              <a:t>Liquidation or Salvage Value</a:t>
            </a:r>
            <a:r>
              <a:rPr lang="en-US" altLang="zh-TW" b="1" dirty="0"/>
              <a:t>)</a:t>
            </a:r>
            <a:endParaRPr lang="zh-TW" altLang="en-US" dirty="0"/>
          </a:p>
        </p:txBody>
      </p:sp>
      <p:sp>
        <p:nvSpPr>
          <p:cNvPr id="3" name="內容版面配置區 2">
            <a:extLst>
              <a:ext uri="{FF2B5EF4-FFF2-40B4-BE49-F238E27FC236}">
                <a16:creationId xmlns:a16="http://schemas.microsoft.com/office/drawing/2014/main" xmlns="" id="{D8112E8E-5F02-4522-896A-4DC611CA9A1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不再利用的資產通常擁有轉售價值，將機器報廢出售零件也可能會產生殘值。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有些資產會產生負的殘值</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例如：處分設備產生的費用</a:t>
            </a:r>
            <a:r>
              <a:rPr lang="en-US" altLang="zh-TW" dirty="0">
                <a:latin typeface="微軟正黑體" panose="020B0604030504040204" pitchFamily="34" charset="-120"/>
                <a:ea typeface="微軟正黑體" panose="020B0604030504040204" pitchFamily="34" charset="-120"/>
              </a:rPr>
              <a:t>)</a:t>
            </a:r>
          </a:p>
          <a:p>
            <a:r>
              <a:rPr lang="zh-TW" altLang="en-US" dirty="0">
                <a:latin typeface="微軟正黑體" panose="020B0604030504040204" pitchFamily="34" charset="-120"/>
                <a:ea typeface="微軟正黑體" panose="020B0604030504040204" pitchFamily="34" charset="-120"/>
              </a:rPr>
              <a:t>在計算</a:t>
            </a:r>
            <a:r>
              <a:rPr lang="en-US" altLang="zh-TW" dirty="0">
                <a:latin typeface="微軟正黑體" panose="020B0604030504040204" pitchFamily="34" charset="-120"/>
                <a:ea typeface="微軟正黑體" panose="020B0604030504040204" pitchFamily="34" charset="-120"/>
              </a:rPr>
              <a:t>FCF</a:t>
            </a:r>
            <a:r>
              <a:rPr lang="zh-TW" altLang="en-US" dirty="0">
                <a:latin typeface="微軟正黑體" panose="020B0604030504040204" pitchFamily="34" charset="-120"/>
                <a:ea typeface="微軟正黑體" panose="020B0604030504040204" pitchFamily="34" charset="-120"/>
              </a:rPr>
              <a:t>時，我們包含了所有不再使用、可能被處分之資產的清算價值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當資產被清算，出售收益會被課稅</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xmlns="" id="{2F004EDF-8FD7-2D48-A0AC-05BB99EA0E4A}"/>
              </a:ext>
            </a:extLst>
          </p:cNvPr>
          <p:cNvSpPr>
            <a:spLocks noGrp="1"/>
          </p:cNvSpPr>
          <p:nvPr>
            <p:ph type="sldNum" sz="quarter" idx="12"/>
          </p:nvPr>
        </p:nvSpPr>
        <p:spPr/>
        <p:txBody>
          <a:bodyPr/>
          <a:lstStyle/>
          <a:p>
            <a:fld id="{02902CFF-EF4C-314F-AD28-175F388F83B3}" type="slidenum">
              <a:rPr kumimoji="1" lang="zh-TW" altLang="en-US" smtClean="0"/>
              <a:t>47</a:t>
            </a:fld>
            <a:endParaRPr kumimoji="1" lang="zh-TW" altLang="en-US"/>
          </a:p>
        </p:txBody>
      </p:sp>
    </p:spTree>
    <p:extLst>
      <p:ext uri="{BB962C8B-B14F-4D97-AF65-F5344CB8AC3E}">
        <p14:creationId xmlns:p14="http://schemas.microsoft.com/office/powerpoint/2010/main" val="183577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024">
            <a:extLst>
              <a:ext uri="{FF2B5EF4-FFF2-40B4-BE49-F238E27FC236}">
                <a16:creationId xmlns:a16="http://schemas.microsoft.com/office/drawing/2014/main" xmlns="" id="{C3A5411F-EDEE-4940-B9EC-167F2451EAF2}"/>
              </a:ext>
            </a:extLst>
          </p:cNvPr>
          <p:cNvGraphicFramePr>
            <a:graphicFrameLocks noChangeAspect="1"/>
          </p:cNvGraphicFramePr>
          <p:nvPr/>
        </p:nvGraphicFramePr>
        <p:xfrm>
          <a:off x="374864" y="890375"/>
          <a:ext cx="9874035" cy="718112"/>
        </p:xfrm>
        <a:graphic>
          <a:graphicData uri="http://schemas.openxmlformats.org/presentationml/2006/ole">
            <mc:AlternateContent xmlns:mc="http://schemas.openxmlformats.org/markup-compatibility/2006">
              <mc:Choice xmlns:v="urn:schemas-microsoft-com:vml" Requires="v">
                <p:oleObj spid="_x0000_s6335" name="Equation" r:id="rId4" imgW="2654300" imgH="203200" progId="Equation.DSMT4">
                  <p:embed/>
                </p:oleObj>
              </mc:Choice>
              <mc:Fallback>
                <p:oleObj name="Equation" r:id="rId4" imgW="2654300" imgH="203200" progId="Equation.DSMT4">
                  <p:embed/>
                  <p:pic>
                    <p:nvPicPr>
                      <p:cNvPr id="4" name="Object 1024">
                        <a:extLst>
                          <a:ext uri="{FF2B5EF4-FFF2-40B4-BE49-F238E27FC236}">
                            <a16:creationId xmlns:a16="http://schemas.microsoft.com/office/drawing/2014/main" xmlns="" id="{C3A5411F-EDEE-4940-B9EC-167F2451EA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864" y="890375"/>
                        <a:ext cx="9874035" cy="718112"/>
                      </a:xfrm>
                      <a:prstGeom prst="rect">
                        <a:avLst/>
                      </a:prstGeom>
                      <a:noFill/>
                      <a:ln>
                        <a:noFill/>
                      </a:ln>
                    </p:spPr>
                  </p:pic>
                </p:oleObj>
              </mc:Fallback>
            </mc:AlternateContent>
          </a:graphicData>
        </a:graphic>
      </p:graphicFrame>
      <p:graphicFrame>
        <p:nvGraphicFramePr>
          <p:cNvPr id="5" name="Object 1025">
            <a:extLst>
              <a:ext uri="{FF2B5EF4-FFF2-40B4-BE49-F238E27FC236}">
                <a16:creationId xmlns:a16="http://schemas.microsoft.com/office/drawing/2014/main" xmlns="" id="{276C3591-7086-4B3E-B878-BB28851B91E8}"/>
              </a:ext>
            </a:extLst>
          </p:cNvPr>
          <p:cNvGraphicFramePr>
            <a:graphicFrameLocks noChangeAspect="1"/>
          </p:cNvGraphicFramePr>
          <p:nvPr/>
        </p:nvGraphicFramePr>
        <p:xfrm>
          <a:off x="374864" y="2670079"/>
          <a:ext cx="11252843" cy="603851"/>
        </p:xfrm>
        <a:graphic>
          <a:graphicData uri="http://schemas.openxmlformats.org/presentationml/2006/ole">
            <mc:AlternateContent xmlns:mc="http://schemas.openxmlformats.org/markup-compatibility/2006">
              <mc:Choice xmlns:v="urn:schemas-microsoft-com:vml" Requires="v">
                <p:oleObj spid="_x0000_s6336" name="Equation" r:id="rId6" imgW="3797300" imgH="203200" progId="Equation.DSMT4">
                  <p:embed/>
                </p:oleObj>
              </mc:Choice>
              <mc:Fallback>
                <p:oleObj name="Equation" r:id="rId6" imgW="3797300" imgH="203200" progId="Equation.DSMT4">
                  <p:embed/>
                  <p:pic>
                    <p:nvPicPr>
                      <p:cNvPr id="5" name="Object 1025">
                        <a:extLst>
                          <a:ext uri="{FF2B5EF4-FFF2-40B4-BE49-F238E27FC236}">
                            <a16:creationId xmlns:a16="http://schemas.microsoft.com/office/drawing/2014/main" xmlns="" id="{276C3591-7086-4B3E-B878-BB28851B91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864" y="2670079"/>
                        <a:ext cx="11252843" cy="603851"/>
                      </a:xfrm>
                      <a:prstGeom prst="rect">
                        <a:avLst/>
                      </a:prstGeom>
                      <a:noFill/>
                      <a:ln>
                        <a:noFill/>
                      </a:ln>
                    </p:spPr>
                  </p:pic>
                </p:oleObj>
              </mc:Fallback>
            </mc:AlternateContent>
          </a:graphicData>
        </a:graphic>
      </p:graphicFrame>
      <p:graphicFrame>
        <p:nvGraphicFramePr>
          <p:cNvPr id="6" name="Object 1026">
            <a:extLst>
              <a:ext uri="{FF2B5EF4-FFF2-40B4-BE49-F238E27FC236}">
                <a16:creationId xmlns:a16="http://schemas.microsoft.com/office/drawing/2014/main" xmlns="" id="{3CCB08D5-BE54-4174-98F7-2559F1F0EB16}"/>
              </a:ext>
            </a:extLst>
          </p:cNvPr>
          <p:cNvGraphicFramePr>
            <a:graphicFrameLocks noChangeAspect="1"/>
          </p:cNvGraphicFramePr>
          <p:nvPr/>
        </p:nvGraphicFramePr>
        <p:xfrm>
          <a:off x="374864" y="4514483"/>
          <a:ext cx="11678329" cy="571847"/>
        </p:xfrm>
        <a:graphic>
          <a:graphicData uri="http://schemas.openxmlformats.org/presentationml/2006/ole">
            <mc:AlternateContent xmlns:mc="http://schemas.openxmlformats.org/markup-compatibility/2006">
              <mc:Choice xmlns:v="urn:schemas-microsoft-com:vml" Requires="v">
                <p:oleObj spid="_x0000_s6337" name="Equation" r:id="rId8" imgW="4673600" imgH="228600" progId="Equation.DSMT4">
                  <p:embed/>
                </p:oleObj>
              </mc:Choice>
              <mc:Fallback>
                <p:oleObj name="Equation" r:id="rId8" imgW="4673600" imgH="228600" progId="Equation.DSMT4">
                  <p:embed/>
                  <p:pic>
                    <p:nvPicPr>
                      <p:cNvPr id="6" name="Object 1026">
                        <a:extLst>
                          <a:ext uri="{FF2B5EF4-FFF2-40B4-BE49-F238E27FC236}">
                            <a16:creationId xmlns:a16="http://schemas.microsoft.com/office/drawing/2014/main" xmlns="" id="{3CCB08D5-BE54-4174-98F7-2559F1F0EB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864" y="4514483"/>
                        <a:ext cx="11678329" cy="571847"/>
                      </a:xfrm>
                      <a:prstGeom prst="rect">
                        <a:avLst/>
                      </a:prstGeom>
                      <a:noFill/>
                      <a:ln>
                        <a:noFill/>
                      </a:ln>
                    </p:spPr>
                  </p:pic>
                </p:oleObj>
              </mc:Fallback>
            </mc:AlternateContent>
          </a:graphicData>
        </a:graphic>
      </p:graphicFrame>
      <p:sp>
        <p:nvSpPr>
          <p:cNvPr id="7" name="文字方塊 6">
            <a:extLst>
              <a:ext uri="{FF2B5EF4-FFF2-40B4-BE49-F238E27FC236}">
                <a16:creationId xmlns:a16="http://schemas.microsoft.com/office/drawing/2014/main" xmlns="" id="{89E256AC-77FB-42B8-A779-0CD25F06690C}"/>
              </a:ext>
            </a:extLst>
          </p:cNvPr>
          <p:cNvSpPr txBox="1"/>
          <p:nvPr/>
        </p:nvSpPr>
        <p:spPr>
          <a:xfrm>
            <a:off x="847725" y="1608487"/>
            <a:ext cx="4916731" cy="954107"/>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資本收益</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銷售價格</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帳面價值</a:t>
            </a:r>
            <a:endParaRPr lang="en-US" altLang="zh-TW" sz="2800" b="1" dirty="0">
              <a:latin typeface="微軟正黑體" panose="020B0604030504040204" pitchFamily="34" charset="-120"/>
              <a:ea typeface="微軟正黑體" panose="020B0604030504040204" pitchFamily="34" charset="-120"/>
            </a:endParaRPr>
          </a:p>
          <a:p>
            <a:endParaRPr lang="zh-TW" altLang="en-US" sz="2800" b="1"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xmlns="" id="{FB348BAA-C5F7-4EE8-A7E6-C20767319D16}"/>
              </a:ext>
            </a:extLst>
          </p:cNvPr>
          <p:cNvSpPr/>
          <p:nvPr/>
        </p:nvSpPr>
        <p:spPr>
          <a:xfrm>
            <a:off x="782638" y="3230534"/>
            <a:ext cx="6288901" cy="954107"/>
          </a:xfrm>
          <a:prstGeom prst="rect">
            <a:avLst/>
          </a:prstGeom>
        </p:spPr>
        <p:txBody>
          <a:bodyPr wrap="none">
            <a:spAutoFit/>
          </a:bodyPr>
          <a:lstStyle/>
          <a:p>
            <a:r>
              <a:rPr lang="zh-TW" altLang="zh-TW" sz="2800" b="1" dirty="0">
                <a:latin typeface="微軟正黑體" panose="020B0604030504040204" pitchFamily="34" charset="-120"/>
                <a:ea typeface="微軟正黑體" panose="020B0604030504040204" pitchFamily="34" charset="-120"/>
              </a:rPr>
              <a:t>帳面價值</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購買價格</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累計折舊</a:t>
            </a:r>
            <a:endParaRPr lang="en-US" altLang="zh-TW" sz="2800" b="1" dirty="0">
              <a:latin typeface="微軟正黑體" panose="020B0604030504040204" pitchFamily="34" charset="-120"/>
              <a:ea typeface="微軟正黑體" panose="020B0604030504040204" pitchFamily="34" charset="-120"/>
            </a:endParaRPr>
          </a:p>
          <a:p>
            <a:r>
              <a:rPr lang="zh-TW" altLang="en-US" sz="2800" b="1" dirty="0">
                <a:latin typeface="微軟正黑體" panose="020B0604030504040204" pitchFamily="34" charset="-120"/>
                <a:ea typeface="微軟正黑體" panose="020B0604030504040204" pitchFamily="34" charset="-120"/>
              </a:rPr>
              <a:t>購買價格包含一切必要且合理之支出。</a:t>
            </a:r>
          </a:p>
        </p:txBody>
      </p:sp>
      <p:sp>
        <p:nvSpPr>
          <p:cNvPr id="9" name="矩形 8">
            <a:extLst>
              <a:ext uri="{FF2B5EF4-FFF2-40B4-BE49-F238E27FC236}">
                <a16:creationId xmlns:a16="http://schemas.microsoft.com/office/drawing/2014/main" xmlns="" id="{8B6C2F15-75CE-4982-934A-9209F08BA52A}"/>
              </a:ext>
            </a:extLst>
          </p:cNvPr>
          <p:cNvSpPr/>
          <p:nvPr/>
        </p:nvSpPr>
        <p:spPr>
          <a:xfrm>
            <a:off x="622000" y="5224817"/>
            <a:ext cx="10293158" cy="523220"/>
          </a:xfrm>
          <a:prstGeom prst="rect">
            <a:avLst/>
          </a:prstGeom>
        </p:spPr>
        <p:txBody>
          <a:bodyPr wrap="square">
            <a:spAutoFit/>
          </a:bodyPr>
          <a:lstStyle/>
          <a:p>
            <a:r>
              <a:rPr lang="zh-TW" altLang="zh-TW" sz="2800" b="1" dirty="0">
                <a:latin typeface="微軟正黑體" panose="020B0604030504040204" pitchFamily="34" charset="-120"/>
                <a:ea typeface="微軟正黑體" panose="020B0604030504040204" pitchFamily="34" charset="-120"/>
              </a:rPr>
              <a:t>資產出售產生的稅後現金流量</a:t>
            </a:r>
            <a:r>
              <a:rPr lang="en-US" altLang="zh-TW"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銷售價格</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稅率</a:t>
            </a:r>
            <a:r>
              <a:rPr lang="en-US" altLang="zh-TW" sz="2800" b="1" dirty="0">
                <a:latin typeface="微軟正黑體" panose="020B0604030504040204" pitchFamily="34" charset="-120"/>
                <a:ea typeface="微軟正黑體" panose="020B0604030504040204" pitchFamily="34" charset="-120"/>
              </a:rPr>
              <a:t> *</a:t>
            </a:r>
            <a:r>
              <a:rPr lang="zh-TW" altLang="en-US" sz="2800" b="1" dirty="0">
                <a:latin typeface="微軟正黑體" panose="020B0604030504040204" pitchFamily="34" charset="-120"/>
                <a:ea typeface="微軟正黑體" panose="020B0604030504040204" pitchFamily="34" charset="-120"/>
              </a:rPr>
              <a:t>資本收益</a:t>
            </a:r>
            <a:r>
              <a:rPr lang="zh-TW" altLang="zh-TW" sz="2800" b="1" dirty="0">
                <a:latin typeface="微軟正黑體" panose="020B0604030504040204" pitchFamily="34" charset="-120"/>
                <a:ea typeface="微軟正黑體" panose="020B0604030504040204" pitchFamily="34" charset="-120"/>
              </a:rPr>
              <a:t>）</a:t>
            </a:r>
            <a:endParaRPr lang="zh-TW" altLang="en-US" sz="2800" b="1" dirty="0">
              <a:latin typeface="微軟正黑體" panose="020B0604030504040204" pitchFamily="34" charset="-120"/>
              <a:ea typeface="微軟正黑體" panose="020B0604030504040204" pitchFamily="34" charset="-120"/>
            </a:endParaRPr>
          </a:p>
        </p:txBody>
      </p:sp>
      <p:sp>
        <p:nvSpPr>
          <p:cNvPr id="2" name="投影片編號版面配置區 1">
            <a:extLst>
              <a:ext uri="{FF2B5EF4-FFF2-40B4-BE49-F238E27FC236}">
                <a16:creationId xmlns:a16="http://schemas.microsoft.com/office/drawing/2014/main" xmlns="" id="{15CF37C2-C539-AE43-B230-E6BCB86E1970}"/>
              </a:ext>
            </a:extLst>
          </p:cNvPr>
          <p:cNvSpPr>
            <a:spLocks noGrp="1"/>
          </p:cNvSpPr>
          <p:nvPr>
            <p:ph type="sldNum" sz="quarter" idx="12"/>
          </p:nvPr>
        </p:nvSpPr>
        <p:spPr/>
        <p:txBody>
          <a:bodyPr/>
          <a:lstStyle/>
          <a:p>
            <a:fld id="{02902CFF-EF4C-314F-AD28-175F388F83B3}" type="slidenum">
              <a:rPr kumimoji="1" lang="zh-TW" altLang="en-US" smtClean="0"/>
              <a:t>48</a:t>
            </a:fld>
            <a:endParaRPr kumimoji="1" lang="zh-TW" altLang="en-US"/>
          </a:p>
        </p:txBody>
      </p:sp>
    </p:spTree>
    <p:extLst>
      <p:ext uri="{BB962C8B-B14F-4D97-AF65-F5344CB8AC3E}">
        <p14:creationId xmlns:p14="http://schemas.microsoft.com/office/powerpoint/2010/main" val="49729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557DAE3-FB9B-4C1D-A32E-A9B6FDD06EFA}"/>
              </a:ext>
            </a:extLst>
          </p:cNvPr>
          <p:cNvSpPr>
            <a:spLocks noGrp="1"/>
          </p:cNvSpPr>
          <p:nvPr>
            <p:ph type="title"/>
          </p:nvPr>
        </p:nvSpPr>
        <p:spPr/>
        <p:txBody>
          <a:bodyPr/>
          <a:lstStyle/>
          <a:p>
            <a:r>
              <a:rPr lang="en-US" altLang="zh-TW" dirty="0"/>
              <a:t>Example 8.6</a:t>
            </a:r>
            <a:endParaRPr lang="zh-TW" altLang="en-US" dirty="0"/>
          </a:p>
        </p:txBody>
      </p:sp>
      <p:pic>
        <p:nvPicPr>
          <p:cNvPr id="4" name="Picture 4" descr="ex08_06a.gif">
            <a:extLst>
              <a:ext uri="{FF2B5EF4-FFF2-40B4-BE49-F238E27FC236}">
                <a16:creationId xmlns:a16="http://schemas.microsoft.com/office/drawing/2014/main" xmlns="" id="{A2B88E30-6986-4711-8025-18B28A0656FD}"/>
              </a:ext>
            </a:extLst>
          </p:cNvPr>
          <p:cNvPicPr>
            <a:picLocks noChangeAspect="1"/>
          </p:cNvPicPr>
          <p:nvPr/>
        </p:nvPicPr>
        <p:blipFill>
          <a:blip r:embed="rId3" cstate="print"/>
          <a:srcRect/>
          <a:stretch>
            <a:fillRect/>
          </a:stretch>
        </p:blipFill>
        <p:spPr bwMode="auto">
          <a:xfrm>
            <a:off x="891746" y="1441621"/>
            <a:ext cx="9899822" cy="2982097"/>
          </a:xfrm>
          <a:prstGeom prst="rect">
            <a:avLst/>
          </a:prstGeom>
          <a:noFill/>
          <a:ln w="9525">
            <a:noFill/>
            <a:miter lim="800000"/>
            <a:headEnd/>
            <a:tailEnd/>
          </a:ln>
        </p:spPr>
      </p:pic>
      <p:sp>
        <p:nvSpPr>
          <p:cNvPr id="5" name="文字方塊 4">
            <a:extLst>
              <a:ext uri="{FF2B5EF4-FFF2-40B4-BE49-F238E27FC236}">
                <a16:creationId xmlns:a16="http://schemas.microsoft.com/office/drawing/2014/main" xmlns="" id="{6BA9F776-B5F9-4A90-BC49-7A75BF64E12F}"/>
              </a:ext>
            </a:extLst>
          </p:cNvPr>
          <p:cNvSpPr txBox="1"/>
          <p:nvPr/>
        </p:nvSpPr>
        <p:spPr>
          <a:xfrm>
            <a:off x="387336" y="4423718"/>
            <a:ext cx="10966464" cy="1938992"/>
          </a:xfrm>
          <a:prstGeom prst="rect">
            <a:avLst/>
          </a:prstGeom>
          <a:noFill/>
        </p:spPr>
        <p:txBody>
          <a:bodyPr wrap="none" rtlCol="0">
            <a:spAutoFit/>
          </a:bodyPr>
          <a:lstStyle/>
          <a:p>
            <a:r>
              <a:rPr lang="zh-TW" altLang="en-US" sz="2400" b="1" dirty="0"/>
              <a:t>有一些設備會從別的工廠轉移過來，轉售價</a:t>
            </a:r>
            <a:r>
              <a:rPr lang="en-US" altLang="zh-TW" sz="2400" b="1" dirty="0"/>
              <a:t>200</a:t>
            </a:r>
            <a:r>
              <a:rPr lang="zh-TW" altLang="en-US" sz="2400" b="1" dirty="0"/>
              <a:t>萬美元，帳面價值為</a:t>
            </a:r>
            <a:r>
              <a:rPr lang="en-US" altLang="zh-TW" sz="2400" b="1" dirty="0"/>
              <a:t>100</a:t>
            </a:r>
            <a:r>
              <a:rPr lang="zh-TW" altLang="en-US" sz="2400" b="1" dirty="0"/>
              <a:t>萬美元，</a:t>
            </a:r>
            <a:endParaRPr lang="en-US" altLang="zh-TW" sz="2400" b="1" dirty="0"/>
          </a:p>
          <a:p>
            <a:r>
              <a:rPr lang="zh-TW" altLang="en-US" sz="2400" b="1" dirty="0"/>
              <a:t>若選擇保留該設備而非出售則可於明年依剩餘帳面價值提列折舊，稅率</a:t>
            </a:r>
            <a:r>
              <a:rPr lang="en-US" altLang="zh-TW" sz="2400" b="1" dirty="0"/>
              <a:t>40%</a:t>
            </a:r>
          </a:p>
          <a:p>
            <a:r>
              <a:rPr lang="zh-TW" altLang="en-US" sz="2400" b="1" dirty="0"/>
              <a:t>當實驗室在第</a:t>
            </a:r>
            <a:r>
              <a:rPr lang="en-US" altLang="zh-TW" sz="2400" b="1" dirty="0"/>
              <a:t>5</a:t>
            </a:r>
            <a:r>
              <a:rPr lang="zh-TW" altLang="en-US" sz="2400" b="1" dirty="0"/>
              <a:t>年關閉時，機器尚有</a:t>
            </a:r>
            <a:r>
              <a:rPr lang="en-US" altLang="zh-TW" sz="2400" b="1" dirty="0"/>
              <a:t>80</a:t>
            </a:r>
            <a:r>
              <a:rPr lang="zh-TW" altLang="en-US" sz="2400" b="1" dirty="0"/>
              <a:t>萬美元的殘值，</a:t>
            </a:r>
            <a:endParaRPr lang="en-US" altLang="zh-TW" sz="2400" b="1" dirty="0"/>
          </a:p>
          <a:p>
            <a:endParaRPr lang="en-US" altLang="zh-TW" sz="2400" b="1" dirty="0"/>
          </a:p>
          <a:p>
            <a:r>
              <a:rPr lang="zh-TW" altLang="en-US" sz="2400" b="1" dirty="0"/>
              <a:t>此時該對</a:t>
            </a:r>
            <a:r>
              <a:rPr lang="en-US" altLang="zh-TW" sz="2400" b="1" dirty="0" err="1"/>
              <a:t>HomeNet</a:t>
            </a:r>
            <a:r>
              <a:rPr lang="zh-TW" altLang="en-US" sz="2400" b="1" dirty="0"/>
              <a:t>的</a:t>
            </a:r>
            <a:r>
              <a:rPr lang="en-US" altLang="zh-TW" sz="2400" b="1" dirty="0"/>
              <a:t>FCF</a:t>
            </a:r>
            <a:r>
              <a:rPr lang="zh-TW" altLang="en-US" sz="2400" b="1" dirty="0"/>
              <a:t>進行那些調整</a:t>
            </a:r>
            <a:r>
              <a:rPr lang="en-US" altLang="zh-TW" sz="2400" b="1" dirty="0"/>
              <a:t>?</a:t>
            </a:r>
            <a:endParaRPr lang="zh-TW" altLang="en-US" sz="2400" b="1" dirty="0"/>
          </a:p>
        </p:txBody>
      </p:sp>
      <p:sp>
        <p:nvSpPr>
          <p:cNvPr id="3" name="投影片編號版面配置區 2">
            <a:extLst>
              <a:ext uri="{FF2B5EF4-FFF2-40B4-BE49-F238E27FC236}">
                <a16:creationId xmlns:a16="http://schemas.microsoft.com/office/drawing/2014/main" xmlns="" id="{C9D92906-63B8-904D-BBDF-EE2CAA00AF44}"/>
              </a:ext>
            </a:extLst>
          </p:cNvPr>
          <p:cNvSpPr>
            <a:spLocks noGrp="1"/>
          </p:cNvSpPr>
          <p:nvPr>
            <p:ph type="sldNum" sz="quarter" idx="12"/>
          </p:nvPr>
        </p:nvSpPr>
        <p:spPr/>
        <p:txBody>
          <a:bodyPr/>
          <a:lstStyle/>
          <a:p>
            <a:fld id="{02902CFF-EF4C-314F-AD28-175F388F83B3}" type="slidenum">
              <a:rPr kumimoji="1" lang="zh-TW" altLang="en-US" smtClean="0"/>
              <a:t>49</a:t>
            </a:fld>
            <a:endParaRPr kumimoji="1" lang="zh-TW" altLang="en-US"/>
          </a:p>
        </p:txBody>
      </p:sp>
    </p:spTree>
    <p:extLst>
      <p:ext uri="{BB962C8B-B14F-4D97-AF65-F5344CB8AC3E}">
        <p14:creationId xmlns:p14="http://schemas.microsoft.com/office/powerpoint/2010/main" val="224702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3A65609-1DAC-0449-9AB8-620533F4AC9A}"/>
              </a:ext>
            </a:extLst>
          </p:cNvPr>
          <p:cNvSpPr>
            <a:spLocks noGrp="1"/>
          </p:cNvSpPr>
          <p:nvPr>
            <p:ph type="title"/>
          </p:nvPr>
        </p:nvSpPr>
        <p:spPr/>
        <p:txBody>
          <a:bodyPr>
            <a:normAutofit/>
          </a:bodyPr>
          <a:lstStyle/>
          <a:p>
            <a:r>
              <a:rPr lang="en-US" altLang="en-US" sz="3600" dirty="0"/>
              <a:t>Revenue and Cost Estimates</a:t>
            </a:r>
            <a:r>
              <a:rPr lang="zh-TW" altLang="en-US" sz="3600" dirty="0"/>
              <a:t> 收入和成本預估（續）</a:t>
            </a:r>
            <a:endParaRPr kumimoji="1" lang="zh-TW" altLang="en-US" sz="3600" dirty="0"/>
          </a:p>
        </p:txBody>
      </p:sp>
      <p:sp>
        <p:nvSpPr>
          <p:cNvPr id="3" name="內容版面配置區 2">
            <a:extLst>
              <a:ext uri="{FF2B5EF4-FFF2-40B4-BE49-F238E27FC236}">
                <a16:creationId xmlns:a16="http://schemas.microsoft.com/office/drawing/2014/main" xmlns="" id="{228492C6-055B-D24C-B4BA-B73C0D181DA0}"/>
              </a:ext>
            </a:extLst>
          </p:cNvPr>
          <p:cNvSpPr>
            <a:spLocks noGrp="1"/>
          </p:cNvSpPr>
          <p:nvPr>
            <p:ph idx="1"/>
          </p:nvPr>
        </p:nvSpPr>
        <p:spPr/>
        <p:txBody>
          <a:bodyPr/>
          <a:lstStyle/>
          <a:p>
            <a:r>
              <a:rPr lang="en-US" altLang="en-US" dirty="0"/>
              <a:t>Example</a:t>
            </a:r>
          </a:p>
          <a:p>
            <a:pPr lvl="1">
              <a:spcBef>
                <a:spcPct val="60000"/>
              </a:spcBef>
            </a:pPr>
            <a:r>
              <a:rPr lang="en-US" altLang="en-US" dirty="0"/>
              <a:t>Cost Estimates</a:t>
            </a:r>
          </a:p>
          <a:p>
            <a:pPr lvl="2">
              <a:spcBef>
                <a:spcPct val="40000"/>
              </a:spcBef>
            </a:pPr>
            <a:r>
              <a:rPr lang="en-US" altLang="en-US" dirty="0"/>
              <a:t>Up-Front R&amp;D = </a:t>
            </a:r>
            <a:r>
              <a:rPr lang="en-US" altLang="en-US" dirty="0">
                <a:solidFill>
                  <a:srgbClr val="FF0000"/>
                </a:solidFill>
              </a:rPr>
              <a:t>$15,000,000</a:t>
            </a:r>
          </a:p>
          <a:p>
            <a:pPr lvl="2">
              <a:spcBef>
                <a:spcPct val="40000"/>
              </a:spcBef>
            </a:pPr>
            <a:r>
              <a:rPr lang="en-US" altLang="en-US" dirty="0"/>
              <a:t>Up-Front New Equipment = </a:t>
            </a:r>
            <a:r>
              <a:rPr lang="en-US" altLang="en-US" dirty="0">
                <a:solidFill>
                  <a:srgbClr val="FF0000"/>
                </a:solidFill>
              </a:rPr>
              <a:t>$7,500,000</a:t>
            </a:r>
          </a:p>
          <a:p>
            <a:pPr lvl="3">
              <a:spcBef>
                <a:spcPct val="25000"/>
              </a:spcBef>
            </a:pPr>
            <a:r>
              <a:rPr lang="en-US" altLang="en-US" sz="1600" dirty="0"/>
              <a:t>Expected life of the new equipment is </a:t>
            </a:r>
            <a:r>
              <a:rPr lang="en-US" altLang="en-US" sz="1600" dirty="0">
                <a:solidFill>
                  <a:srgbClr val="FF0000"/>
                </a:solidFill>
              </a:rPr>
              <a:t>five years</a:t>
            </a:r>
            <a:r>
              <a:rPr lang="en-US" altLang="en-US" sz="1600" dirty="0"/>
              <a:t>.</a:t>
            </a:r>
          </a:p>
          <a:p>
            <a:pPr lvl="3">
              <a:spcBef>
                <a:spcPct val="25000"/>
              </a:spcBef>
            </a:pPr>
            <a:r>
              <a:rPr lang="en-US" altLang="en-US" sz="1600" dirty="0"/>
              <a:t>Housed in </a:t>
            </a:r>
            <a:r>
              <a:rPr lang="en-US" altLang="en-US" sz="1600" dirty="0">
                <a:solidFill>
                  <a:srgbClr val="FF0000"/>
                </a:solidFill>
              </a:rPr>
              <a:t>existing lab</a:t>
            </a:r>
          </a:p>
          <a:p>
            <a:pPr lvl="2">
              <a:spcBef>
                <a:spcPct val="40000"/>
              </a:spcBef>
            </a:pPr>
            <a:r>
              <a:rPr lang="en-US" altLang="en-US" dirty="0"/>
              <a:t>Annual Overhead = </a:t>
            </a:r>
            <a:r>
              <a:rPr lang="en-US" altLang="en-US" dirty="0">
                <a:solidFill>
                  <a:srgbClr val="FF0000"/>
                </a:solidFill>
              </a:rPr>
              <a:t>$2,800,000</a:t>
            </a:r>
          </a:p>
          <a:p>
            <a:pPr lvl="2">
              <a:spcBef>
                <a:spcPct val="40000"/>
              </a:spcBef>
            </a:pPr>
            <a:r>
              <a:rPr lang="en-US" altLang="en-US" dirty="0"/>
              <a:t>Per Unit Cost = </a:t>
            </a:r>
            <a:r>
              <a:rPr lang="en-US" altLang="en-US" dirty="0">
                <a:solidFill>
                  <a:srgbClr val="FF0000"/>
                </a:solidFill>
              </a:rPr>
              <a:t>$110</a:t>
            </a:r>
          </a:p>
          <a:p>
            <a:endParaRPr kumimoji="1" lang="zh-TW" altLang="en-US" dirty="0"/>
          </a:p>
        </p:txBody>
      </p:sp>
      <p:sp>
        <p:nvSpPr>
          <p:cNvPr id="4" name="投影片編號版面配置區 3">
            <a:extLst>
              <a:ext uri="{FF2B5EF4-FFF2-40B4-BE49-F238E27FC236}">
                <a16:creationId xmlns:a16="http://schemas.microsoft.com/office/drawing/2014/main" xmlns="" id="{9EC5FA3F-C910-5442-A14D-580869ED9B2C}"/>
              </a:ext>
            </a:extLst>
          </p:cNvPr>
          <p:cNvSpPr>
            <a:spLocks noGrp="1"/>
          </p:cNvSpPr>
          <p:nvPr>
            <p:ph type="sldNum" sz="quarter" idx="12"/>
          </p:nvPr>
        </p:nvSpPr>
        <p:spPr/>
        <p:txBody>
          <a:bodyPr/>
          <a:lstStyle/>
          <a:p>
            <a:fld id="{02902CFF-EF4C-314F-AD28-175F388F83B3}" type="slidenum">
              <a:rPr kumimoji="1" lang="zh-TW" altLang="en-US" smtClean="0"/>
              <a:t>5</a:t>
            </a:fld>
            <a:endParaRPr kumimoji="1" lang="zh-TW" altLang="en-US"/>
          </a:p>
        </p:txBody>
      </p:sp>
    </p:spTree>
    <p:extLst>
      <p:ext uri="{BB962C8B-B14F-4D97-AF65-F5344CB8AC3E}">
        <p14:creationId xmlns:p14="http://schemas.microsoft.com/office/powerpoint/2010/main" val="41534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43B2039-4ECA-4945-A688-482D144DE683}"/>
              </a:ext>
            </a:extLst>
          </p:cNvPr>
          <p:cNvSpPr>
            <a:spLocks noGrp="1"/>
          </p:cNvSpPr>
          <p:nvPr>
            <p:ph type="title"/>
          </p:nvPr>
        </p:nvSpPr>
        <p:spPr/>
        <p:txBody>
          <a:bodyPr/>
          <a:lstStyle/>
          <a:p>
            <a:r>
              <a:rPr lang="en-US" altLang="zh-TW" dirty="0"/>
              <a:t>Solution for 8.6</a:t>
            </a:r>
            <a:endParaRPr lang="zh-TW" altLang="en-US" dirty="0"/>
          </a:p>
        </p:txBody>
      </p:sp>
      <p:pic>
        <p:nvPicPr>
          <p:cNvPr id="4" name="Picture 3" descr="ex08_06b.gif">
            <a:extLst>
              <a:ext uri="{FF2B5EF4-FFF2-40B4-BE49-F238E27FC236}">
                <a16:creationId xmlns:a16="http://schemas.microsoft.com/office/drawing/2014/main" xmlns="" id="{48FC8CA1-0A1A-48CE-AA2D-1DB8B0601452}"/>
              </a:ext>
            </a:extLst>
          </p:cNvPr>
          <p:cNvPicPr>
            <a:picLocks noChangeAspect="1"/>
          </p:cNvPicPr>
          <p:nvPr/>
        </p:nvPicPr>
        <p:blipFill rotWithShape="1">
          <a:blip r:embed="rId3" cstate="print"/>
          <a:srcRect t="61059"/>
          <a:stretch/>
        </p:blipFill>
        <p:spPr bwMode="auto">
          <a:xfrm>
            <a:off x="961767" y="1356068"/>
            <a:ext cx="8664146" cy="2257392"/>
          </a:xfrm>
          <a:prstGeom prst="rect">
            <a:avLst/>
          </a:prstGeom>
          <a:noFill/>
          <a:ln w="9525">
            <a:noFill/>
            <a:miter lim="800000"/>
            <a:headEnd/>
            <a:tailEnd/>
          </a:ln>
        </p:spPr>
      </p:pic>
      <p:sp>
        <p:nvSpPr>
          <p:cNvPr id="5" name="文字方塊 4">
            <a:extLst>
              <a:ext uri="{FF2B5EF4-FFF2-40B4-BE49-F238E27FC236}">
                <a16:creationId xmlns:a16="http://schemas.microsoft.com/office/drawing/2014/main" xmlns="" id="{203E1564-4AF9-46E2-98F6-25AC6D56F16A}"/>
              </a:ext>
            </a:extLst>
          </p:cNvPr>
          <p:cNvSpPr txBox="1"/>
          <p:nvPr/>
        </p:nvSpPr>
        <p:spPr>
          <a:xfrm>
            <a:off x="961767" y="3613460"/>
            <a:ext cx="7662675" cy="2677656"/>
          </a:xfrm>
          <a:prstGeom prst="rect">
            <a:avLst/>
          </a:prstGeom>
          <a:noFill/>
        </p:spPr>
        <p:txBody>
          <a:bodyPr wrap="none" rtlCol="0">
            <a:spAutoFit/>
          </a:bodyPr>
          <a:lstStyle/>
          <a:p>
            <a:r>
              <a:rPr lang="zh-TW" altLang="en-US" sz="2400" dirty="0">
                <a:latin typeface="微軟正黑體" panose="020B0604030504040204" pitchFamily="34" charset="-120"/>
                <a:ea typeface="微軟正黑體" panose="020B0604030504040204" pitchFamily="34" charset="-120"/>
              </a:rPr>
              <a:t>保留該設備的機會成本是銷售設備產生的稅後利益，</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我們必須將第</a:t>
            </a:r>
            <a:r>
              <a:rPr lang="en-US" altLang="zh-TW" sz="2400" dirty="0">
                <a:latin typeface="微軟正黑體" panose="020B0604030504040204" pitchFamily="34" charset="-120"/>
                <a:ea typeface="微軟正黑體" panose="020B0604030504040204" pitchFamily="34" charset="-120"/>
              </a:rPr>
              <a:t>0</a:t>
            </a:r>
            <a:r>
              <a:rPr lang="zh-TW" altLang="en-US" sz="2400" dirty="0">
                <a:latin typeface="微軟正黑體" panose="020B0604030504040204" pitchFamily="34" charset="-120"/>
                <a:ea typeface="微軟正黑體" panose="020B0604030504040204" pitchFamily="34" charset="-120"/>
              </a:rPr>
              <a:t>年的</a:t>
            </a:r>
            <a:r>
              <a:rPr lang="en-US" altLang="zh-TW" sz="2400" dirty="0">
                <a:latin typeface="微軟正黑體" panose="020B0604030504040204" pitchFamily="34" charset="-120"/>
                <a:ea typeface="微軟正黑體" panose="020B0604030504040204" pitchFamily="34" charset="-120"/>
              </a:rPr>
              <a:t>FCF</a:t>
            </a:r>
            <a:r>
              <a:rPr lang="zh-TW" altLang="en-US" sz="2400" dirty="0">
                <a:latin typeface="微軟正黑體" panose="020B0604030504040204" pitchFamily="34" charset="-120"/>
                <a:ea typeface="微軟正黑體" panose="020B0604030504040204" pitchFamily="34" charset="-120"/>
              </a:rPr>
              <a:t>減去銷售發生時應繳的各項稅款</a:t>
            </a:r>
            <a:endParaRPr lang="en-US" altLang="zh-TW" sz="24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[200-40*(200-100)]=160</a:t>
            </a:r>
            <a:r>
              <a:rPr lang="zh-TW" altLang="en-US" sz="2400" dirty="0">
                <a:latin typeface="微軟正黑體" panose="020B0604030504040204" pitchFamily="34" charset="-120"/>
                <a:ea typeface="微軟正黑體" panose="020B0604030504040204" pitchFamily="34" charset="-120"/>
              </a:rPr>
              <a:t>萬美元</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第</a:t>
            </a:r>
            <a:r>
              <a:rPr lang="en-US" altLang="zh-TW" sz="2400" dirty="0">
                <a:latin typeface="微軟正黑體" panose="020B0604030504040204" pitchFamily="34" charset="-120"/>
                <a:ea typeface="微軟正黑體" panose="020B0604030504040204" pitchFamily="34" charset="-120"/>
              </a:rPr>
              <a:t>1</a:t>
            </a:r>
            <a:r>
              <a:rPr lang="zh-TW" altLang="en-US" sz="2400" dirty="0">
                <a:latin typeface="微軟正黑體" panose="020B0604030504040204" pitchFamily="34" charset="-120"/>
                <a:ea typeface="微軟正黑體" panose="020B0604030504040204" pitchFamily="34" charset="-120"/>
              </a:rPr>
              <a:t>年提列折舊</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產生</a:t>
            </a:r>
            <a:r>
              <a:rPr lang="en-US" altLang="zh-TW" sz="2400" dirty="0">
                <a:latin typeface="微軟正黑體" panose="020B0604030504040204" pitchFamily="34" charset="-120"/>
                <a:ea typeface="微軟正黑體" panose="020B0604030504040204" pitchFamily="34" charset="-120"/>
              </a:rPr>
              <a:t>100*40=40</a:t>
            </a:r>
            <a:r>
              <a:rPr lang="zh-TW" altLang="en-US" sz="2400" dirty="0">
                <a:latin typeface="微軟正黑體" panose="020B0604030504040204" pitchFamily="34" charset="-120"/>
                <a:ea typeface="微軟正黑體" panose="020B0604030504040204" pitchFamily="34" charset="-120"/>
              </a:rPr>
              <a:t>萬美元  折舊稅盾</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第</a:t>
            </a:r>
            <a:r>
              <a:rPr lang="en-US" altLang="zh-TW" sz="2400" dirty="0">
                <a:latin typeface="微軟正黑體" panose="020B0604030504040204" pitchFamily="34" charset="-120"/>
                <a:ea typeface="微軟正黑體" panose="020B0604030504040204" pitchFamily="34" charset="-120"/>
              </a:rPr>
              <a:t>5</a:t>
            </a:r>
            <a:r>
              <a:rPr lang="zh-TW" altLang="en-US" sz="2400" dirty="0">
                <a:latin typeface="微軟正黑體" panose="020B0604030504040204" pitchFamily="34" charset="-120"/>
                <a:ea typeface="微軟正黑體" panose="020B0604030504040204" pitchFamily="34" charset="-120"/>
              </a:rPr>
              <a:t>年以殘值</a:t>
            </a:r>
            <a:r>
              <a:rPr lang="en-US" altLang="zh-TW" sz="2400" dirty="0">
                <a:latin typeface="微軟正黑體" panose="020B0604030504040204" pitchFamily="34" charset="-120"/>
                <a:ea typeface="微軟正黑體" panose="020B0604030504040204" pitchFamily="34" charset="-120"/>
              </a:rPr>
              <a:t>80</a:t>
            </a:r>
            <a:r>
              <a:rPr lang="zh-TW" altLang="en-US" sz="2400" dirty="0">
                <a:latin typeface="微軟正黑體" panose="020B0604030504040204" pitchFamily="34" charset="-120"/>
                <a:ea typeface="微軟正黑體" panose="020B0604030504040204" pitchFamily="34" charset="-120"/>
              </a:rPr>
              <a:t>萬售出</a:t>
            </a:r>
            <a:endParaRPr lang="en-US" altLang="zh-TW" sz="24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80*(1-40%)=48</a:t>
            </a:r>
            <a:r>
              <a:rPr lang="zh-TW" altLang="en-US" sz="2400" dirty="0">
                <a:latin typeface="微軟正黑體" panose="020B0604030504040204" pitchFamily="34" charset="-120"/>
                <a:ea typeface="微軟正黑體" panose="020B0604030504040204" pitchFamily="34" charset="-120"/>
              </a:rPr>
              <a:t>萬美元</a:t>
            </a:r>
          </a:p>
        </p:txBody>
      </p:sp>
      <p:sp>
        <p:nvSpPr>
          <p:cNvPr id="3" name="投影片編號版面配置區 2">
            <a:extLst>
              <a:ext uri="{FF2B5EF4-FFF2-40B4-BE49-F238E27FC236}">
                <a16:creationId xmlns:a16="http://schemas.microsoft.com/office/drawing/2014/main" xmlns="" id="{BAB232D1-6E0A-D842-A46C-526ECB73C266}"/>
              </a:ext>
            </a:extLst>
          </p:cNvPr>
          <p:cNvSpPr>
            <a:spLocks noGrp="1"/>
          </p:cNvSpPr>
          <p:nvPr>
            <p:ph type="sldNum" sz="quarter" idx="12"/>
          </p:nvPr>
        </p:nvSpPr>
        <p:spPr/>
        <p:txBody>
          <a:bodyPr/>
          <a:lstStyle/>
          <a:p>
            <a:fld id="{02902CFF-EF4C-314F-AD28-175F388F83B3}" type="slidenum">
              <a:rPr kumimoji="1" lang="zh-TW" altLang="en-US" smtClean="0"/>
              <a:t>50</a:t>
            </a:fld>
            <a:endParaRPr kumimoji="1" lang="zh-TW" altLang="en-US"/>
          </a:p>
        </p:txBody>
      </p:sp>
    </p:spTree>
    <p:extLst>
      <p:ext uri="{BB962C8B-B14F-4D97-AF65-F5344CB8AC3E}">
        <p14:creationId xmlns:p14="http://schemas.microsoft.com/office/powerpoint/2010/main" val="36939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07B6B0B-45F3-45B4-9571-D87F58A338CE}"/>
              </a:ext>
            </a:extLst>
          </p:cNvPr>
          <p:cNvSpPr>
            <a:spLocks noGrp="1"/>
          </p:cNvSpPr>
          <p:nvPr>
            <p:ph type="title"/>
          </p:nvPr>
        </p:nvSpPr>
        <p:spPr>
          <a:xfrm>
            <a:off x="838200" y="500062"/>
            <a:ext cx="11147854" cy="1325563"/>
          </a:xfrm>
        </p:spPr>
        <p:txBody>
          <a:bodyPr>
            <a:normAutofit/>
          </a:bodyPr>
          <a:lstStyle/>
          <a:p>
            <a:r>
              <a:rPr lang="zh-TW" altLang="zh-TW" sz="4000" dirty="0"/>
              <a:t>終值或延續價值</a:t>
            </a:r>
            <a:r>
              <a:rPr lang="en-US" altLang="zh-TW" sz="4000" dirty="0"/>
              <a:t>(Terminal or Continuation Value)</a:t>
            </a:r>
            <a:endParaRPr lang="zh-TW" altLang="en-US" sz="4000" dirty="0"/>
          </a:p>
        </p:txBody>
      </p:sp>
      <p:sp>
        <p:nvSpPr>
          <p:cNvPr id="3" name="內容版面配置區 2">
            <a:extLst>
              <a:ext uri="{FF2B5EF4-FFF2-40B4-BE49-F238E27FC236}">
                <a16:creationId xmlns:a16="http://schemas.microsoft.com/office/drawing/2014/main" xmlns="" id="{F2C4263D-E193-4274-BB05-559FEADBB273}"/>
              </a:ext>
            </a:extLst>
          </p:cNvPr>
          <p:cNvSpPr>
            <a:spLocks noGrp="1"/>
          </p:cNvSpPr>
          <p:nvPr>
            <p:ph idx="1"/>
          </p:nvPr>
        </p:nvSpPr>
        <p:spPr/>
        <p:txBody>
          <a:bodyPr/>
          <a:lstStyle/>
          <a:p>
            <a:pPr marL="0" indent="0">
              <a:buNone/>
            </a:pPr>
            <a:r>
              <a:rPr lang="en-US" altLang="zh-TW" dirty="0"/>
              <a:t>1.</a:t>
            </a:r>
            <a:r>
              <a:rPr lang="zh-TW" altLang="zh-TW" dirty="0"/>
              <a:t>我們通過在預測範圍結束時添加一個額外的一次性現金流（稱為項目的最終價值或延續價值）來估計超出預測範圍的剩餘自由現金流的價值。 </a:t>
            </a:r>
            <a:endParaRPr lang="en-US" altLang="zh-TW" dirty="0"/>
          </a:p>
          <a:p>
            <a:pPr marL="0" indent="0">
              <a:buNone/>
            </a:pPr>
            <a:r>
              <a:rPr lang="en-US" altLang="zh-TW" dirty="0"/>
              <a:t>2.</a:t>
            </a:r>
            <a:r>
              <a:rPr lang="zh-TW" altLang="zh-TW" dirty="0"/>
              <a:t>該金額代表該項目在所有未來日期的自由現金流的市場價值（截至最後一個預測期）。 </a:t>
            </a:r>
            <a:endParaRPr lang="en-US" altLang="zh-TW" dirty="0"/>
          </a:p>
          <a:p>
            <a:pPr marL="0" indent="0">
              <a:buNone/>
            </a:pPr>
            <a:r>
              <a:rPr lang="en-US" altLang="zh-TW" dirty="0"/>
              <a:t>3.</a:t>
            </a:r>
            <a:r>
              <a:rPr lang="zh-TW" altLang="zh-TW" dirty="0"/>
              <a:t>根據設置，我們使用不同的方法來估算投資的持續價值。 例如</a:t>
            </a:r>
            <a:r>
              <a:rPr lang="zh-TW" altLang="en-US" dirty="0"/>
              <a:t>：</a:t>
            </a:r>
            <a:r>
              <a:rPr lang="zh-TW" altLang="zh-TW" dirty="0"/>
              <a:t>在分析長</a:t>
            </a:r>
            <a:r>
              <a:rPr lang="zh-TW" altLang="en-US" dirty="0"/>
              <a:t>存續期間</a:t>
            </a:r>
            <a:r>
              <a:rPr lang="zh-TW" altLang="zh-TW" dirty="0"/>
              <a:t>的投資時，通常會在短期內計算自由現金流，然後</a:t>
            </a:r>
            <a:r>
              <a:rPr lang="zh-TW" altLang="en-US" dirty="0"/>
              <a:t>假設現金流量以超出預測範圍的恆定速度增長。</a:t>
            </a:r>
          </a:p>
        </p:txBody>
      </p:sp>
      <p:sp>
        <p:nvSpPr>
          <p:cNvPr id="4" name="投影片編號版面配置區 3">
            <a:extLst>
              <a:ext uri="{FF2B5EF4-FFF2-40B4-BE49-F238E27FC236}">
                <a16:creationId xmlns:a16="http://schemas.microsoft.com/office/drawing/2014/main" xmlns="" id="{5B66E19C-226C-3E4B-96EE-C32114A584B4}"/>
              </a:ext>
            </a:extLst>
          </p:cNvPr>
          <p:cNvSpPr>
            <a:spLocks noGrp="1"/>
          </p:cNvSpPr>
          <p:nvPr>
            <p:ph type="sldNum" sz="quarter" idx="12"/>
          </p:nvPr>
        </p:nvSpPr>
        <p:spPr/>
        <p:txBody>
          <a:bodyPr/>
          <a:lstStyle/>
          <a:p>
            <a:fld id="{02902CFF-EF4C-314F-AD28-175F388F83B3}" type="slidenum">
              <a:rPr kumimoji="1" lang="zh-TW" altLang="en-US" smtClean="0"/>
              <a:t>51</a:t>
            </a:fld>
            <a:endParaRPr kumimoji="1" lang="zh-TW" altLang="en-US"/>
          </a:p>
        </p:txBody>
      </p:sp>
    </p:spTree>
    <p:extLst>
      <p:ext uri="{BB962C8B-B14F-4D97-AF65-F5344CB8AC3E}">
        <p14:creationId xmlns:p14="http://schemas.microsoft.com/office/powerpoint/2010/main" val="382596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6D127DB-7D2A-4CEF-81AC-56EEE1BAB797}"/>
              </a:ext>
            </a:extLst>
          </p:cNvPr>
          <p:cNvSpPr>
            <a:spLocks noGrp="1"/>
          </p:cNvSpPr>
          <p:nvPr>
            <p:ph type="title"/>
          </p:nvPr>
        </p:nvSpPr>
        <p:spPr/>
        <p:txBody>
          <a:bodyPr/>
          <a:lstStyle/>
          <a:p>
            <a:r>
              <a:rPr lang="en-US" altLang="zh-TW" dirty="0"/>
              <a:t>Example 8.7</a:t>
            </a:r>
            <a:endParaRPr lang="zh-TW" altLang="en-US" dirty="0"/>
          </a:p>
        </p:txBody>
      </p:sp>
      <p:pic>
        <p:nvPicPr>
          <p:cNvPr id="4" name="Picture 3" descr="ex08_07a.gif">
            <a:extLst>
              <a:ext uri="{FF2B5EF4-FFF2-40B4-BE49-F238E27FC236}">
                <a16:creationId xmlns:a16="http://schemas.microsoft.com/office/drawing/2014/main" xmlns="" id="{9264B52B-32D5-4097-95D1-762EA5268E93}"/>
              </a:ext>
            </a:extLst>
          </p:cNvPr>
          <p:cNvPicPr>
            <a:picLocks noChangeAspect="1"/>
          </p:cNvPicPr>
          <p:nvPr/>
        </p:nvPicPr>
        <p:blipFill>
          <a:blip r:embed="rId3" cstate="print"/>
          <a:srcRect/>
          <a:stretch>
            <a:fillRect/>
          </a:stretch>
        </p:blipFill>
        <p:spPr bwMode="auto">
          <a:xfrm>
            <a:off x="838200" y="1553776"/>
            <a:ext cx="7589108" cy="2680343"/>
          </a:xfrm>
          <a:prstGeom prst="rect">
            <a:avLst/>
          </a:prstGeom>
          <a:noFill/>
          <a:ln w="9525">
            <a:noFill/>
            <a:miter lim="800000"/>
            <a:headEnd/>
            <a:tailEnd/>
          </a:ln>
        </p:spPr>
      </p:pic>
      <p:sp>
        <p:nvSpPr>
          <p:cNvPr id="5" name="文字方塊 4">
            <a:extLst>
              <a:ext uri="{FF2B5EF4-FFF2-40B4-BE49-F238E27FC236}">
                <a16:creationId xmlns:a16="http://schemas.microsoft.com/office/drawing/2014/main" xmlns="" id="{4E404DB2-7B2D-4CF5-9251-80FCF361662D}"/>
              </a:ext>
            </a:extLst>
          </p:cNvPr>
          <p:cNvSpPr txBox="1"/>
          <p:nvPr/>
        </p:nvSpPr>
        <p:spPr>
          <a:xfrm>
            <a:off x="924698" y="4348813"/>
            <a:ext cx="6886885" cy="2246769"/>
          </a:xfrm>
          <a:prstGeom prst="rect">
            <a:avLst/>
          </a:prstGeom>
          <a:noFill/>
        </p:spPr>
        <p:txBody>
          <a:bodyPr wrap="none" rtlCol="0">
            <a:spAutoFit/>
          </a:bodyPr>
          <a:lstStyle/>
          <a:p>
            <a:r>
              <a:rPr lang="zh-TW" altLang="en-US" sz="2800" dirty="0"/>
              <a:t>第四年之後，商店</a:t>
            </a:r>
            <a:r>
              <a:rPr lang="en-US" altLang="zh-TW" sz="2800" dirty="0"/>
              <a:t>FCF</a:t>
            </a:r>
            <a:r>
              <a:rPr lang="zh-TW" altLang="en-US" sz="2800" dirty="0"/>
              <a:t>以每年</a:t>
            </a:r>
            <a:r>
              <a:rPr lang="en-US" altLang="zh-TW" sz="2800" dirty="0"/>
              <a:t>5%</a:t>
            </a:r>
            <a:r>
              <a:rPr lang="zh-TW" altLang="en-US" sz="2800" dirty="0"/>
              <a:t>的速度增長</a:t>
            </a:r>
            <a:endParaRPr lang="en-US" altLang="zh-TW" sz="2800" dirty="0"/>
          </a:p>
          <a:p>
            <a:r>
              <a:rPr lang="zh-TW" altLang="en-US" sz="2800" dirty="0"/>
              <a:t>投資適當成本</a:t>
            </a:r>
            <a:r>
              <a:rPr lang="en-US" altLang="zh-TW" sz="2800" dirty="0"/>
              <a:t>(</a:t>
            </a:r>
            <a:r>
              <a:rPr lang="zh-TW" altLang="en-US" sz="2800" dirty="0"/>
              <a:t>要求報酬率</a:t>
            </a:r>
            <a:r>
              <a:rPr lang="en-US" altLang="zh-TW" sz="2800" dirty="0"/>
              <a:t>)</a:t>
            </a:r>
            <a:r>
              <a:rPr lang="zh-TW" altLang="en-US" sz="2800" dirty="0"/>
              <a:t>為</a:t>
            </a:r>
            <a:r>
              <a:rPr lang="en-US" altLang="zh-TW" sz="2800" dirty="0"/>
              <a:t>10%</a:t>
            </a:r>
          </a:p>
          <a:p>
            <a:r>
              <a:rPr lang="zh-TW" altLang="en-US" sz="2800" dirty="0"/>
              <a:t>求第四年延續價值</a:t>
            </a:r>
            <a:r>
              <a:rPr lang="en-US" altLang="zh-TW" sz="2800" dirty="0"/>
              <a:t>?</a:t>
            </a:r>
          </a:p>
          <a:p>
            <a:r>
              <a:rPr lang="zh-TW" altLang="en-US" sz="2800" dirty="0"/>
              <a:t>第五年及未來的自由現金流量價值</a:t>
            </a:r>
            <a:r>
              <a:rPr lang="en-US" altLang="zh-TW" sz="2800" dirty="0"/>
              <a:t>?</a:t>
            </a:r>
          </a:p>
          <a:p>
            <a:r>
              <a:rPr lang="zh-TW" altLang="en-US" sz="2800" dirty="0"/>
              <a:t>新店的</a:t>
            </a:r>
            <a:r>
              <a:rPr lang="en-US" altLang="zh-TW" sz="2800" dirty="0"/>
              <a:t>NPV?</a:t>
            </a:r>
            <a:endParaRPr lang="zh-TW" altLang="en-US" sz="2800" dirty="0"/>
          </a:p>
        </p:txBody>
      </p:sp>
      <p:sp>
        <p:nvSpPr>
          <p:cNvPr id="3" name="投影片編號版面配置區 2">
            <a:extLst>
              <a:ext uri="{FF2B5EF4-FFF2-40B4-BE49-F238E27FC236}">
                <a16:creationId xmlns:a16="http://schemas.microsoft.com/office/drawing/2014/main" xmlns="" id="{51D69529-4FC0-294A-AA22-F11277FBEF7E}"/>
              </a:ext>
            </a:extLst>
          </p:cNvPr>
          <p:cNvSpPr>
            <a:spLocks noGrp="1"/>
          </p:cNvSpPr>
          <p:nvPr>
            <p:ph type="sldNum" sz="quarter" idx="12"/>
          </p:nvPr>
        </p:nvSpPr>
        <p:spPr/>
        <p:txBody>
          <a:bodyPr/>
          <a:lstStyle/>
          <a:p>
            <a:fld id="{02902CFF-EF4C-314F-AD28-175F388F83B3}" type="slidenum">
              <a:rPr kumimoji="1" lang="zh-TW" altLang="en-US" smtClean="0"/>
              <a:t>52</a:t>
            </a:fld>
            <a:endParaRPr kumimoji="1" lang="zh-TW" altLang="en-US"/>
          </a:p>
        </p:txBody>
      </p:sp>
    </p:spTree>
    <p:extLst>
      <p:ext uri="{BB962C8B-B14F-4D97-AF65-F5344CB8AC3E}">
        <p14:creationId xmlns:p14="http://schemas.microsoft.com/office/powerpoint/2010/main" val="74846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B2F0F8D-C3C0-4FF4-9A26-A05F4C126C9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D3E12F4E-07EF-4259-9772-354BF272148B}"/>
              </a:ext>
            </a:extLst>
          </p:cNvPr>
          <p:cNvSpPr>
            <a:spLocks noGrp="1"/>
          </p:cNvSpPr>
          <p:nvPr>
            <p:ph idx="1"/>
          </p:nvPr>
        </p:nvSpPr>
        <p:spPr/>
        <p:txBody>
          <a:bodyPr/>
          <a:lstStyle/>
          <a:p>
            <a:endParaRPr lang="zh-TW" altLang="en-US"/>
          </a:p>
        </p:txBody>
      </p:sp>
      <p:pic>
        <p:nvPicPr>
          <p:cNvPr id="4" name="Picture 3" descr="ex08_07b.gif">
            <a:extLst>
              <a:ext uri="{FF2B5EF4-FFF2-40B4-BE49-F238E27FC236}">
                <a16:creationId xmlns:a16="http://schemas.microsoft.com/office/drawing/2014/main" xmlns="" id="{D303E78D-2D0E-403E-94BB-A16938835F0F}"/>
              </a:ext>
            </a:extLst>
          </p:cNvPr>
          <p:cNvPicPr>
            <a:picLocks noChangeAspect="1"/>
          </p:cNvPicPr>
          <p:nvPr/>
        </p:nvPicPr>
        <p:blipFill>
          <a:blip r:embed="rId3" cstate="print"/>
          <a:srcRect/>
          <a:stretch>
            <a:fillRect/>
          </a:stretch>
        </p:blipFill>
        <p:spPr bwMode="auto">
          <a:xfrm>
            <a:off x="1812618" y="99592"/>
            <a:ext cx="8321981" cy="6625285"/>
          </a:xfrm>
          <a:prstGeom prst="rect">
            <a:avLst/>
          </a:prstGeom>
          <a:noFill/>
          <a:ln w="9525">
            <a:noFill/>
            <a:miter lim="800000"/>
            <a:headEnd/>
            <a:tailEnd/>
          </a:ln>
        </p:spPr>
      </p:pic>
      <p:sp>
        <p:nvSpPr>
          <p:cNvPr id="5" name="投影片編號版面配置區 4">
            <a:extLst>
              <a:ext uri="{FF2B5EF4-FFF2-40B4-BE49-F238E27FC236}">
                <a16:creationId xmlns:a16="http://schemas.microsoft.com/office/drawing/2014/main" xmlns="" id="{8A6E5B61-1D97-A947-9D0B-970245B0E382}"/>
              </a:ext>
            </a:extLst>
          </p:cNvPr>
          <p:cNvSpPr>
            <a:spLocks noGrp="1"/>
          </p:cNvSpPr>
          <p:nvPr>
            <p:ph type="sldNum" sz="quarter" idx="12"/>
          </p:nvPr>
        </p:nvSpPr>
        <p:spPr/>
        <p:txBody>
          <a:bodyPr/>
          <a:lstStyle/>
          <a:p>
            <a:fld id="{02902CFF-EF4C-314F-AD28-175F388F83B3}" type="slidenum">
              <a:rPr kumimoji="1" lang="zh-TW" altLang="en-US" smtClean="0"/>
              <a:t>53</a:t>
            </a:fld>
            <a:endParaRPr kumimoji="1" lang="zh-TW" altLang="en-US"/>
          </a:p>
        </p:txBody>
      </p:sp>
      <p:sp>
        <p:nvSpPr>
          <p:cNvPr id="6" name="矩形 5"/>
          <p:cNvSpPr/>
          <p:nvPr/>
        </p:nvSpPr>
        <p:spPr>
          <a:xfrm>
            <a:off x="2841172" y="1687630"/>
            <a:ext cx="2013857" cy="3841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solidFill>
                  <a:schemeClr val="tx1"/>
                </a:solidFill>
              </a:rPr>
              <a:t>下</a:t>
            </a:r>
            <a:r>
              <a:rPr lang="zh-TW" altLang="en-US" dirty="0">
                <a:solidFill>
                  <a:schemeClr val="tx1"/>
                </a:solidFill>
              </a:rPr>
              <a:t>期</a:t>
            </a:r>
            <a:r>
              <a:rPr lang="zh-TW" altLang="en-US" dirty="0" smtClean="0">
                <a:solidFill>
                  <a:schemeClr val="tx1"/>
                </a:solidFill>
              </a:rPr>
              <a:t>預期現金流量</a:t>
            </a:r>
            <a:endParaRPr lang="zh-TW" altLang="en-US" dirty="0">
              <a:solidFill>
                <a:schemeClr val="tx1"/>
              </a:solidFill>
            </a:endParaRPr>
          </a:p>
        </p:txBody>
      </p:sp>
      <p:sp>
        <p:nvSpPr>
          <p:cNvPr id="7" name="矩形 6"/>
          <p:cNvSpPr/>
          <p:nvPr/>
        </p:nvSpPr>
        <p:spPr>
          <a:xfrm>
            <a:off x="2601685" y="2153675"/>
            <a:ext cx="2492829" cy="3841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smtClean="0">
                <a:solidFill>
                  <a:schemeClr val="tx1"/>
                </a:solidFill>
              </a:rPr>
              <a:t>成本率</a:t>
            </a:r>
            <a:r>
              <a:rPr lang="en-US" altLang="zh-TW" b="1" dirty="0" smtClean="0">
                <a:solidFill>
                  <a:schemeClr val="tx1"/>
                </a:solidFill>
              </a:rPr>
              <a:t>-</a:t>
            </a:r>
            <a:r>
              <a:rPr lang="zh-TW" altLang="en-US" dirty="0" smtClean="0">
                <a:solidFill>
                  <a:schemeClr val="tx1"/>
                </a:solidFill>
              </a:rPr>
              <a:t>每期遞增比率</a:t>
            </a:r>
            <a:endParaRPr lang="zh-TW" altLang="en-US" dirty="0">
              <a:solidFill>
                <a:schemeClr val="tx1"/>
              </a:solidFill>
            </a:endParaRPr>
          </a:p>
        </p:txBody>
      </p:sp>
    </p:spTree>
    <p:extLst>
      <p:ext uri="{BB962C8B-B14F-4D97-AF65-F5344CB8AC3E}">
        <p14:creationId xmlns:p14="http://schemas.microsoft.com/office/powerpoint/2010/main" val="29245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4D50BAE-B104-4EEA-8591-B33D8ECC24FC}"/>
              </a:ext>
            </a:extLst>
          </p:cNvPr>
          <p:cNvSpPr>
            <a:spLocks noGrp="1"/>
          </p:cNvSpPr>
          <p:nvPr>
            <p:ph type="title"/>
          </p:nvPr>
        </p:nvSpPr>
        <p:spPr/>
        <p:txBody>
          <a:bodyPr/>
          <a:lstStyle/>
          <a:p>
            <a:r>
              <a:rPr lang="zh-TW" altLang="zh-TW" b="1" dirty="0"/>
              <a:t>稅收結轉</a:t>
            </a:r>
            <a:r>
              <a:rPr lang="en-US" altLang="zh-TW" b="1" dirty="0"/>
              <a:t>(</a:t>
            </a:r>
            <a:r>
              <a:rPr lang="en-US" altLang="en-US" dirty="0"/>
              <a:t>Tax Carryforwards</a:t>
            </a:r>
            <a:r>
              <a:rPr lang="en-US" altLang="zh-TW" b="1" dirty="0"/>
              <a:t>)</a:t>
            </a:r>
            <a:endParaRPr lang="zh-TW" altLang="en-US" dirty="0"/>
          </a:p>
        </p:txBody>
      </p:sp>
      <p:sp>
        <p:nvSpPr>
          <p:cNvPr id="3" name="內容版面配置區 2">
            <a:extLst>
              <a:ext uri="{FF2B5EF4-FFF2-40B4-BE49-F238E27FC236}">
                <a16:creationId xmlns:a16="http://schemas.microsoft.com/office/drawing/2014/main" xmlns="" id="{5A92FAB9-0F55-4337-93B2-07BFEFB30100}"/>
              </a:ext>
            </a:extLst>
          </p:cNvPr>
          <p:cNvSpPr>
            <a:spLocks noGrp="1"/>
          </p:cNvSpPr>
          <p:nvPr>
            <p:ph idx="1"/>
          </p:nvPr>
        </p:nvSpPr>
        <p:spPr/>
        <p:txBody>
          <a:bodyPr/>
          <a:lstStyle/>
          <a:p>
            <a:r>
              <a:rPr lang="zh-TW" altLang="zh-TW" dirty="0"/>
              <a:t>企業通常通過根據其稅前收入的總體水平確定其所屬的稅級來確定其邊際稅率。</a:t>
            </a:r>
            <a:endParaRPr lang="en-US" altLang="zh-TW" dirty="0"/>
          </a:p>
          <a:p>
            <a:r>
              <a:rPr lang="zh-TW" altLang="zh-TW" dirty="0"/>
              <a:t>稅法的另外兩個功能，稱為稅收虧損結轉和結轉，使公司可以在當年承擔虧損，並用附近年度的收益抵銷虧損。</a:t>
            </a:r>
            <a:endParaRPr lang="en-US" altLang="zh-TW" dirty="0"/>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xmlns="" id="{5A469F24-B1D3-AA48-9F2B-92EB46E4788D}"/>
              </a:ext>
            </a:extLst>
          </p:cNvPr>
          <p:cNvSpPr>
            <a:spLocks noGrp="1"/>
          </p:cNvSpPr>
          <p:nvPr>
            <p:ph type="sldNum" sz="quarter" idx="12"/>
          </p:nvPr>
        </p:nvSpPr>
        <p:spPr/>
        <p:txBody>
          <a:bodyPr/>
          <a:lstStyle/>
          <a:p>
            <a:fld id="{02902CFF-EF4C-314F-AD28-175F388F83B3}" type="slidenum">
              <a:rPr kumimoji="1" lang="zh-TW" altLang="en-US" smtClean="0"/>
              <a:t>54</a:t>
            </a:fld>
            <a:endParaRPr kumimoji="1" lang="zh-TW" altLang="en-US"/>
          </a:p>
        </p:txBody>
      </p:sp>
    </p:spTree>
    <p:extLst>
      <p:ext uri="{BB962C8B-B14F-4D97-AF65-F5344CB8AC3E}">
        <p14:creationId xmlns:p14="http://schemas.microsoft.com/office/powerpoint/2010/main" val="377357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81FA500-07C6-4750-B577-035EB9CB873D}"/>
              </a:ext>
            </a:extLst>
          </p:cNvPr>
          <p:cNvSpPr>
            <a:spLocks noGrp="1"/>
          </p:cNvSpPr>
          <p:nvPr>
            <p:ph type="title"/>
          </p:nvPr>
        </p:nvSpPr>
        <p:spPr/>
        <p:txBody>
          <a:bodyPr/>
          <a:lstStyle/>
          <a:p>
            <a:r>
              <a:rPr lang="en-US" altLang="zh-TW" dirty="0"/>
              <a:t>Example 8.8</a:t>
            </a:r>
            <a:endParaRPr lang="zh-TW" altLang="en-US" dirty="0"/>
          </a:p>
        </p:txBody>
      </p:sp>
      <p:pic>
        <p:nvPicPr>
          <p:cNvPr id="4" name="Picture 3" descr="ex08_08a.gif">
            <a:extLst>
              <a:ext uri="{FF2B5EF4-FFF2-40B4-BE49-F238E27FC236}">
                <a16:creationId xmlns:a16="http://schemas.microsoft.com/office/drawing/2014/main" xmlns="" id="{C358B0D9-8B67-4DB2-ACD6-207A115DD2D4}"/>
              </a:ext>
            </a:extLst>
          </p:cNvPr>
          <p:cNvPicPr>
            <a:picLocks noChangeAspect="1"/>
          </p:cNvPicPr>
          <p:nvPr/>
        </p:nvPicPr>
        <p:blipFill>
          <a:blip r:embed="rId3" cstate="print"/>
          <a:srcRect/>
          <a:stretch>
            <a:fillRect/>
          </a:stretch>
        </p:blipFill>
        <p:spPr bwMode="auto">
          <a:xfrm>
            <a:off x="667265" y="1690688"/>
            <a:ext cx="8382000" cy="2101850"/>
          </a:xfrm>
          <a:prstGeom prst="rect">
            <a:avLst/>
          </a:prstGeom>
          <a:noFill/>
          <a:ln w="9525">
            <a:noFill/>
            <a:miter lim="800000"/>
            <a:headEnd/>
            <a:tailEnd/>
          </a:ln>
        </p:spPr>
      </p:pic>
      <p:sp>
        <p:nvSpPr>
          <p:cNvPr id="5" name="矩形 4">
            <a:extLst>
              <a:ext uri="{FF2B5EF4-FFF2-40B4-BE49-F238E27FC236}">
                <a16:creationId xmlns:a16="http://schemas.microsoft.com/office/drawing/2014/main" xmlns="" id="{24B5EE65-BDA6-4D5A-8FD2-D48E2EE641A9}"/>
              </a:ext>
            </a:extLst>
          </p:cNvPr>
          <p:cNvSpPr/>
          <p:nvPr/>
        </p:nvSpPr>
        <p:spPr>
          <a:xfrm>
            <a:off x="661086" y="4011093"/>
            <a:ext cx="10692714" cy="1815882"/>
          </a:xfrm>
          <a:prstGeom prst="rect">
            <a:avLst/>
          </a:prstGeom>
        </p:spPr>
        <p:txBody>
          <a:bodyPr wrap="square">
            <a:spAutoFit/>
          </a:bodyPr>
          <a:lstStyle/>
          <a:p>
            <a:pPr>
              <a:spcAft>
                <a:spcPts val="0"/>
              </a:spcAft>
            </a:pPr>
            <a:r>
              <a:rPr lang="zh-TW" altLang="zh-TW" sz="2800" kern="100" dirty="0">
                <a:latin typeface="Calibri" panose="020F0502020204030204" pitchFamily="34" charset="0"/>
                <a:cs typeface="Times New Roman" panose="02020603050405020304" pitchFamily="18" charset="0"/>
              </a:rPr>
              <a:t>在過去六年中有</a:t>
            </a:r>
            <a:r>
              <a:rPr lang="en-US" altLang="zh-TW" sz="2800" kern="100" dirty="0">
                <a:latin typeface="Calibri" panose="020F0502020204030204" pitchFamily="34" charset="0"/>
                <a:cs typeface="Times New Roman" panose="02020603050405020304" pitchFamily="18" charset="0"/>
              </a:rPr>
              <a:t>1</a:t>
            </a:r>
            <a:r>
              <a:rPr lang="zh-TW" altLang="zh-TW" sz="2800" kern="100" dirty="0">
                <a:latin typeface="Calibri" panose="020F0502020204030204" pitchFamily="34" charset="0"/>
                <a:cs typeface="Times New Roman" panose="02020603050405020304" pitchFamily="18" charset="0"/>
              </a:rPr>
              <a:t>億美元的稅損結轉。 </a:t>
            </a:r>
            <a:endParaRPr lang="en-US" altLang="zh-TW" sz="2800" kern="100" dirty="0">
              <a:latin typeface="Calibri" panose="020F0502020204030204" pitchFamily="34" charset="0"/>
              <a:cs typeface="Times New Roman" panose="02020603050405020304" pitchFamily="18" charset="0"/>
            </a:endParaRPr>
          </a:p>
          <a:p>
            <a:pPr>
              <a:spcAft>
                <a:spcPts val="0"/>
              </a:spcAft>
            </a:pPr>
            <a:r>
              <a:rPr lang="en-US" altLang="zh-TW" sz="2800" kern="100" dirty="0">
                <a:latin typeface="Calibri" panose="020F0502020204030204" pitchFamily="34" charset="0"/>
                <a:cs typeface="Times New Roman" panose="02020603050405020304" pitchFamily="18" charset="0"/>
              </a:rPr>
              <a:t>1.</a:t>
            </a:r>
            <a:r>
              <a:rPr lang="zh-TW" altLang="zh-TW" sz="2800" kern="100" dirty="0">
                <a:latin typeface="Calibri" panose="020F0502020204030204" pitchFamily="34" charset="0"/>
                <a:cs typeface="Times New Roman" panose="02020603050405020304" pitchFamily="18" charset="0"/>
              </a:rPr>
              <a:t>如果從現在開始每年賺取</a:t>
            </a:r>
            <a:r>
              <a:rPr lang="en-US" altLang="zh-TW" sz="2800" kern="100" dirty="0">
                <a:latin typeface="Calibri" panose="020F0502020204030204" pitchFamily="34" charset="0"/>
                <a:cs typeface="Times New Roman" panose="02020603050405020304" pitchFamily="18" charset="0"/>
              </a:rPr>
              <a:t>3000</a:t>
            </a:r>
            <a:r>
              <a:rPr lang="zh-TW" altLang="zh-TW" sz="2800" kern="100" dirty="0">
                <a:latin typeface="Calibri" panose="020F0502020204030204" pitchFamily="34" charset="0"/>
                <a:cs typeface="Times New Roman" panose="02020603050405020304" pitchFamily="18" charset="0"/>
              </a:rPr>
              <a:t>萬美元的稅前收入，</a:t>
            </a:r>
            <a:endParaRPr lang="en-US" altLang="zh-TW" sz="2800" kern="100" dirty="0">
              <a:latin typeface="Calibri" panose="020F0502020204030204" pitchFamily="34" charset="0"/>
              <a:cs typeface="Times New Roman" panose="02020603050405020304" pitchFamily="18" charset="0"/>
            </a:endParaRPr>
          </a:p>
          <a:p>
            <a:pPr>
              <a:spcAft>
                <a:spcPts val="0"/>
              </a:spcAft>
            </a:pPr>
            <a:r>
              <a:rPr lang="zh-TW" altLang="zh-TW" sz="2800" kern="100" dirty="0">
                <a:latin typeface="Calibri" panose="020F0502020204030204" pitchFamily="34" charset="0"/>
                <a:cs typeface="Times New Roman" panose="02020603050405020304" pitchFamily="18" charset="0"/>
              </a:rPr>
              <a:t>它將在什麼時候首次納稅？ </a:t>
            </a:r>
            <a:endParaRPr lang="en-US" altLang="zh-TW" sz="2800" kern="100" dirty="0">
              <a:latin typeface="Calibri" panose="020F0502020204030204" pitchFamily="34" charset="0"/>
              <a:cs typeface="Times New Roman" panose="02020603050405020304" pitchFamily="18" charset="0"/>
            </a:endParaRPr>
          </a:p>
          <a:p>
            <a:pPr>
              <a:spcAft>
                <a:spcPts val="0"/>
              </a:spcAft>
            </a:pPr>
            <a:r>
              <a:rPr lang="en-US" altLang="zh-TW" sz="2800" kern="100" dirty="0">
                <a:latin typeface="Calibri" panose="020F0502020204030204" pitchFamily="34" charset="0"/>
                <a:cs typeface="Times New Roman" panose="02020603050405020304" pitchFamily="18" charset="0"/>
              </a:rPr>
              <a:t>2.</a:t>
            </a:r>
            <a:r>
              <a:rPr lang="zh-TW" altLang="zh-TW" sz="2800" kern="100" dirty="0">
                <a:latin typeface="Calibri" panose="020F0502020204030204" pitchFamily="34" charset="0"/>
                <a:cs typeface="Times New Roman" panose="02020603050405020304" pitchFamily="18" charset="0"/>
              </a:rPr>
              <a:t>如果</a:t>
            </a:r>
            <a:r>
              <a:rPr lang="zh-TW" altLang="en-US" sz="2800" kern="100" dirty="0">
                <a:latin typeface="Calibri" panose="020F0502020204030204" pitchFamily="34" charset="0"/>
                <a:cs typeface="Times New Roman" panose="02020603050405020304" pitchFamily="18" charset="0"/>
              </a:rPr>
              <a:t>今</a:t>
            </a:r>
            <a:r>
              <a:rPr lang="zh-TW" altLang="zh-TW" sz="2800" kern="100" dirty="0">
                <a:latin typeface="Calibri" panose="020F0502020204030204" pitchFamily="34" charset="0"/>
                <a:cs typeface="Times New Roman" panose="02020603050405020304" pitchFamily="18" charset="0"/>
              </a:rPr>
              <a:t>年能多賺</a:t>
            </a:r>
            <a:r>
              <a:rPr lang="en-US" altLang="zh-TW" sz="2800" kern="100" dirty="0">
                <a:latin typeface="Calibri" panose="020F0502020204030204" pitchFamily="34" charset="0"/>
                <a:cs typeface="Times New Roman" panose="02020603050405020304" pitchFamily="18" charset="0"/>
              </a:rPr>
              <a:t>500</a:t>
            </a:r>
            <a:r>
              <a:rPr lang="zh-TW" altLang="zh-TW" sz="2800" kern="100" dirty="0">
                <a:latin typeface="Calibri" panose="020F0502020204030204" pitchFamily="34" charset="0"/>
                <a:cs typeface="Times New Roman" panose="02020603050405020304" pitchFamily="18" charset="0"/>
              </a:rPr>
              <a:t>萬美元，那麼它的稅收將在哪一年增加？</a:t>
            </a:r>
          </a:p>
        </p:txBody>
      </p:sp>
      <p:sp>
        <p:nvSpPr>
          <p:cNvPr id="3" name="投影片編號版面配置區 2">
            <a:extLst>
              <a:ext uri="{FF2B5EF4-FFF2-40B4-BE49-F238E27FC236}">
                <a16:creationId xmlns:a16="http://schemas.microsoft.com/office/drawing/2014/main" xmlns="" id="{14D12194-E364-1B47-9CE2-40D0A27EF8D9}"/>
              </a:ext>
            </a:extLst>
          </p:cNvPr>
          <p:cNvSpPr>
            <a:spLocks noGrp="1"/>
          </p:cNvSpPr>
          <p:nvPr>
            <p:ph type="sldNum" sz="quarter" idx="12"/>
          </p:nvPr>
        </p:nvSpPr>
        <p:spPr/>
        <p:txBody>
          <a:bodyPr/>
          <a:lstStyle/>
          <a:p>
            <a:fld id="{02902CFF-EF4C-314F-AD28-175F388F83B3}" type="slidenum">
              <a:rPr kumimoji="1" lang="zh-TW" altLang="en-US" smtClean="0"/>
              <a:t>55</a:t>
            </a:fld>
            <a:endParaRPr kumimoji="1" lang="zh-TW" altLang="en-US"/>
          </a:p>
        </p:txBody>
      </p:sp>
    </p:spTree>
    <p:extLst>
      <p:ext uri="{BB962C8B-B14F-4D97-AF65-F5344CB8AC3E}">
        <p14:creationId xmlns:p14="http://schemas.microsoft.com/office/powerpoint/2010/main" val="427407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C547C50-6930-4277-ADBD-9F30F538B61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xmlns="" id="{73928D24-0926-40BC-8F4B-559BC309EAA1}"/>
              </a:ext>
            </a:extLst>
          </p:cNvPr>
          <p:cNvSpPr>
            <a:spLocks noGrp="1"/>
          </p:cNvSpPr>
          <p:nvPr>
            <p:ph idx="1"/>
          </p:nvPr>
        </p:nvSpPr>
        <p:spPr/>
        <p:txBody>
          <a:bodyPr/>
          <a:lstStyle/>
          <a:p>
            <a:endParaRPr lang="zh-TW" altLang="en-US"/>
          </a:p>
        </p:txBody>
      </p:sp>
      <p:pic>
        <p:nvPicPr>
          <p:cNvPr id="4" name="Picture 3" descr="ex08_08b.gif">
            <a:extLst>
              <a:ext uri="{FF2B5EF4-FFF2-40B4-BE49-F238E27FC236}">
                <a16:creationId xmlns:a16="http://schemas.microsoft.com/office/drawing/2014/main" xmlns="" id="{A605FC34-E5CD-4663-8E85-068946914CF8}"/>
              </a:ext>
            </a:extLst>
          </p:cNvPr>
          <p:cNvPicPr>
            <a:picLocks noChangeAspect="1"/>
          </p:cNvPicPr>
          <p:nvPr/>
        </p:nvPicPr>
        <p:blipFill>
          <a:blip r:embed="rId3" cstate="print"/>
          <a:srcRect/>
          <a:stretch>
            <a:fillRect/>
          </a:stretch>
        </p:blipFill>
        <p:spPr bwMode="auto">
          <a:xfrm>
            <a:off x="2504303" y="531340"/>
            <a:ext cx="7361250" cy="5462587"/>
          </a:xfrm>
          <a:prstGeom prst="rect">
            <a:avLst/>
          </a:prstGeom>
          <a:noFill/>
          <a:ln w="9525">
            <a:noFill/>
            <a:miter lim="800000"/>
            <a:headEnd/>
            <a:tailEnd/>
          </a:ln>
        </p:spPr>
      </p:pic>
      <p:sp>
        <p:nvSpPr>
          <p:cNvPr id="5" name="投影片編號版面配置區 4">
            <a:extLst>
              <a:ext uri="{FF2B5EF4-FFF2-40B4-BE49-F238E27FC236}">
                <a16:creationId xmlns:a16="http://schemas.microsoft.com/office/drawing/2014/main" xmlns="" id="{12CB4284-4002-654F-907E-F731BE4BD7B9}"/>
              </a:ext>
            </a:extLst>
          </p:cNvPr>
          <p:cNvSpPr>
            <a:spLocks noGrp="1"/>
          </p:cNvSpPr>
          <p:nvPr>
            <p:ph type="sldNum" sz="quarter" idx="12"/>
          </p:nvPr>
        </p:nvSpPr>
        <p:spPr/>
        <p:txBody>
          <a:bodyPr/>
          <a:lstStyle/>
          <a:p>
            <a:fld id="{02902CFF-EF4C-314F-AD28-175F388F83B3}" type="slidenum">
              <a:rPr kumimoji="1" lang="zh-TW" altLang="en-US" smtClean="0"/>
              <a:t>56</a:t>
            </a:fld>
            <a:endParaRPr kumimoji="1" lang="zh-TW" altLang="en-US"/>
          </a:p>
        </p:txBody>
      </p:sp>
    </p:spTree>
    <p:extLst>
      <p:ext uri="{BB962C8B-B14F-4D97-AF65-F5344CB8AC3E}">
        <p14:creationId xmlns:p14="http://schemas.microsoft.com/office/powerpoint/2010/main" val="47906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4070E27-83AB-42FF-8F89-EB279B43E83E}"/>
              </a:ext>
            </a:extLst>
          </p:cNvPr>
          <p:cNvSpPr>
            <a:spLocks noGrp="1"/>
          </p:cNvSpPr>
          <p:nvPr>
            <p:ph type="title"/>
          </p:nvPr>
        </p:nvSpPr>
        <p:spPr/>
        <p:txBody>
          <a:bodyPr>
            <a:normAutofit/>
          </a:bodyPr>
          <a:lstStyle/>
          <a:p>
            <a:r>
              <a:rPr lang="zh-TW" altLang="zh-TW" sz="3600" dirty="0"/>
              <a:t>全球財務危機</a:t>
            </a:r>
            <a:r>
              <a:rPr lang="en-US" altLang="zh-TW" sz="3600" dirty="0"/>
              <a:t>-2009</a:t>
            </a:r>
            <a:r>
              <a:rPr lang="zh-TW" altLang="zh-TW" sz="3600" dirty="0"/>
              <a:t>年美國復甦與再投資法案</a:t>
            </a:r>
            <a:endParaRPr lang="zh-TW" altLang="en-US" sz="3600" dirty="0"/>
          </a:p>
        </p:txBody>
      </p:sp>
      <p:sp>
        <p:nvSpPr>
          <p:cNvPr id="3" name="內容版面配置區 2">
            <a:extLst>
              <a:ext uri="{FF2B5EF4-FFF2-40B4-BE49-F238E27FC236}">
                <a16:creationId xmlns:a16="http://schemas.microsoft.com/office/drawing/2014/main" xmlns="" id="{40E85203-72BB-4925-98D5-F4A38C704F14}"/>
              </a:ext>
            </a:extLst>
          </p:cNvPr>
          <p:cNvSpPr>
            <a:spLocks noGrp="1"/>
          </p:cNvSpPr>
          <p:nvPr>
            <p:ph idx="1"/>
          </p:nvPr>
        </p:nvSpPr>
        <p:spPr/>
        <p:txBody>
          <a:bodyPr>
            <a:normAutofit/>
          </a:bodyPr>
          <a:lstStyle/>
          <a:p>
            <a:r>
              <a:rPr lang="zh-TW" altLang="en-US" dirty="0"/>
              <a:t>歐巴馬於</a:t>
            </a:r>
            <a:r>
              <a:rPr lang="en-US" altLang="zh-TW" dirty="0"/>
              <a:t>2009</a:t>
            </a:r>
            <a:r>
              <a:rPr lang="zh-TW" altLang="en-US" dirty="0"/>
              <a:t>年簽署</a:t>
            </a:r>
            <a:endParaRPr lang="en-US" altLang="zh-TW" dirty="0"/>
          </a:p>
          <a:p>
            <a:r>
              <a:rPr lang="zh-TW" altLang="zh-TW" dirty="0"/>
              <a:t>旨在幫助企業和刺激投資的一些稅收變化：紅利折舊</a:t>
            </a:r>
            <a:r>
              <a:rPr lang="en-US" altLang="zh-TW" dirty="0"/>
              <a:t>(</a:t>
            </a:r>
            <a:r>
              <a:rPr lang="zh-TW" altLang="zh-TW" dirty="0"/>
              <a:t>允許第一年額外折舊</a:t>
            </a:r>
            <a:r>
              <a:rPr lang="en-US" altLang="zh-TW" dirty="0"/>
              <a:t>50</a:t>
            </a:r>
            <a:r>
              <a:rPr lang="zh-TW" altLang="zh-TW" dirty="0"/>
              <a:t>％的資產成本</a:t>
            </a:r>
            <a:r>
              <a:rPr lang="en-US" altLang="zh-TW" dirty="0"/>
              <a:t>)</a:t>
            </a:r>
            <a:r>
              <a:rPr lang="zh-TW" altLang="zh-TW" dirty="0"/>
              <a:t>。</a:t>
            </a:r>
            <a:endParaRPr lang="en-US" altLang="zh-TW" dirty="0"/>
          </a:p>
          <a:p>
            <a:r>
              <a:rPr lang="zh-TW" altLang="en-US" dirty="0"/>
              <a:t>通過加速折舊免稅額，</a:t>
            </a:r>
            <a:r>
              <a:rPr lang="zh-TW" altLang="zh-TW" dirty="0"/>
              <a:t>增加了與新資本支出相關的折舊稅盾的現值，從而提高了此類投資的淨現值。</a:t>
            </a:r>
            <a:endParaRPr lang="en-US" altLang="zh-TW" dirty="0"/>
          </a:p>
          <a:p>
            <a:r>
              <a:rPr lang="zh-TW" altLang="en-US" dirty="0"/>
              <a:t>此手法</a:t>
            </a:r>
            <a:r>
              <a:rPr lang="zh-TW" altLang="zh-TW" dirty="0"/>
              <a:t>能夠獲得此類開支的稅收抵免會立即增加其現值，並使投資更具吸引力。</a:t>
            </a:r>
            <a:endParaRPr lang="en-US" altLang="zh-TW" dirty="0"/>
          </a:p>
          <a:p>
            <a:r>
              <a:rPr lang="zh-TW" altLang="zh-TW" dirty="0"/>
              <a:t>這意味著陷入困境的企業更有可能獲得已繳稅款的退款，從而在金融危機期間提供了急需的現金。</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xmlns="" id="{446B47BA-D453-904F-A112-5DDD9ADBAB19}"/>
              </a:ext>
            </a:extLst>
          </p:cNvPr>
          <p:cNvSpPr>
            <a:spLocks noGrp="1"/>
          </p:cNvSpPr>
          <p:nvPr>
            <p:ph type="sldNum" sz="quarter" idx="12"/>
          </p:nvPr>
        </p:nvSpPr>
        <p:spPr/>
        <p:txBody>
          <a:bodyPr/>
          <a:lstStyle/>
          <a:p>
            <a:fld id="{02902CFF-EF4C-314F-AD28-175F388F83B3}" type="slidenum">
              <a:rPr kumimoji="1" lang="zh-TW" altLang="en-US" smtClean="0"/>
              <a:t>57</a:t>
            </a:fld>
            <a:endParaRPr kumimoji="1" lang="zh-TW" altLang="en-US"/>
          </a:p>
        </p:txBody>
      </p:sp>
    </p:spTree>
    <p:extLst>
      <p:ext uri="{BB962C8B-B14F-4D97-AF65-F5344CB8AC3E}">
        <p14:creationId xmlns:p14="http://schemas.microsoft.com/office/powerpoint/2010/main" val="373925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2614863"/>
            <a:ext cx="9144000" cy="895100"/>
          </a:xfrm>
        </p:spPr>
        <p:txBody>
          <a:bodyPr>
            <a:normAutofit fontScale="90000"/>
          </a:bodyPr>
          <a:lstStyle/>
          <a:p>
            <a:r>
              <a:rPr lang="en-US" altLang="zh-TW" dirty="0">
                <a:latin typeface="微軟正黑體" panose="020B0604030504040204" pitchFamily="34" charset="-120"/>
                <a:ea typeface="微軟正黑體" panose="020B0604030504040204" pitchFamily="34" charset="-120"/>
              </a:rPr>
              <a:t>8.5</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Analyzing the Project</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xmlns="" id="{AE10D7E8-752C-E643-ADE5-FEE2EB348150}"/>
              </a:ext>
            </a:extLst>
          </p:cNvPr>
          <p:cNvSpPr>
            <a:spLocks noGrp="1"/>
          </p:cNvSpPr>
          <p:nvPr>
            <p:ph type="sldNum" sz="quarter" idx="12"/>
          </p:nvPr>
        </p:nvSpPr>
        <p:spPr/>
        <p:txBody>
          <a:bodyPr/>
          <a:lstStyle/>
          <a:p>
            <a:fld id="{02902CFF-EF4C-314F-AD28-175F388F83B3}" type="slidenum">
              <a:rPr kumimoji="1" lang="zh-TW" altLang="en-US" smtClean="0"/>
              <a:t>58</a:t>
            </a:fld>
            <a:endParaRPr kumimoji="1" lang="zh-TW" altLang="en-US"/>
          </a:p>
        </p:txBody>
      </p:sp>
    </p:spTree>
    <p:extLst>
      <p:ext uri="{BB962C8B-B14F-4D97-AF65-F5344CB8AC3E}">
        <p14:creationId xmlns:p14="http://schemas.microsoft.com/office/powerpoint/2010/main" val="402987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431"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Break-Even Analysis </a:t>
            </a:r>
            <a:r>
              <a:rPr lang="zh-TW" altLang="en-US" sz="3200" b="1" dirty="0">
                <a:latin typeface="微軟正黑體" panose="020B0604030504040204" pitchFamily="34" charset="-120"/>
                <a:ea typeface="微軟正黑體" panose="020B0604030504040204" pitchFamily="34" charset="-120"/>
              </a:rPr>
              <a:t>損益兩平點分析法</a:t>
            </a:r>
          </a:p>
        </p:txBody>
      </p:sp>
      <p:sp>
        <p:nvSpPr>
          <p:cNvPr id="3" name="內容版面配置區 2"/>
          <p:cNvSpPr>
            <a:spLocks noGrp="1"/>
          </p:cNvSpPr>
          <p:nvPr>
            <p:ph idx="1"/>
          </p:nvPr>
        </p:nvSpPr>
        <p:spPr>
          <a:xfrm>
            <a:off x="497305" y="2258761"/>
            <a:ext cx="10856495" cy="2377407"/>
          </a:xfrm>
        </p:spPr>
        <p:txBody>
          <a:bodyPr>
            <a:normAutofit/>
          </a:bodyPr>
          <a:lstStyle/>
          <a:p>
            <a:pPr>
              <a:buFontTx/>
              <a:buChar char="-"/>
            </a:pPr>
            <a:r>
              <a:rPr lang="en-US" altLang="zh-TW" sz="2400" dirty="0">
                <a:latin typeface="微軟正黑體" panose="020B0604030504040204" pitchFamily="34" charset="-120"/>
                <a:ea typeface="微軟正黑體" panose="020B0604030504040204" pitchFamily="34" charset="-120"/>
              </a:rPr>
              <a:t>the break-even level of an input is the level that causes the NPV of  the </a:t>
            </a:r>
          </a:p>
          <a:p>
            <a:pPr marL="0" indent="0">
              <a:buNone/>
            </a:pPr>
            <a:r>
              <a:rPr lang="en-US" altLang="zh-TW" sz="2400" dirty="0">
                <a:latin typeface="微軟正黑體" panose="020B0604030504040204" pitchFamily="34" charset="-120"/>
                <a:ea typeface="微軟正黑體" panose="020B0604030504040204" pitchFamily="34" charset="-120"/>
              </a:rPr>
              <a:t>   investment to equal zero.</a:t>
            </a:r>
            <a:r>
              <a:rPr lang="en-US" altLang="zh-TW" sz="2400" dirty="0">
                <a:solidFill>
                  <a:srgbClr val="FF0000"/>
                </a:solidFill>
                <a:latin typeface="微軟正黑體" panose="020B0604030504040204" pitchFamily="34" charset="-120"/>
                <a:ea typeface="微軟正黑體" panose="020B0604030504040204" pitchFamily="34" charset="-120"/>
              </a:rPr>
              <a:t>(NPV</a:t>
            </a:r>
            <a:r>
              <a:rPr lang="zh-TW" altLang="en-US" sz="2400" dirty="0">
                <a:solidFill>
                  <a:srgbClr val="FF0000"/>
                </a:solidFill>
                <a:latin typeface="微軟正黑體" panose="020B0604030504040204" pitchFamily="34" charset="-120"/>
                <a:ea typeface="微軟正黑體" panose="020B0604030504040204" pitchFamily="34" charset="-120"/>
              </a:rPr>
              <a:t> </a:t>
            </a:r>
            <a:r>
              <a:rPr lang="en-US" altLang="zh-TW" sz="2400" dirty="0">
                <a:solidFill>
                  <a:srgbClr val="FF0000"/>
                </a:solidFill>
                <a:latin typeface="微軟正黑體" panose="020B0604030504040204" pitchFamily="34" charset="-120"/>
                <a:ea typeface="微軟正黑體" panose="020B0604030504040204" pitchFamily="34" charset="-120"/>
              </a:rPr>
              <a:t>=</a:t>
            </a:r>
            <a:r>
              <a:rPr lang="zh-TW" altLang="en-US" sz="2400" dirty="0">
                <a:solidFill>
                  <a:srgbClr val="FF0000"/>
                </a:solidFill>
                <a:latin typeface="微軟正黑體" panose="020B0604030504040204" pitchFamily="34" charset="-120"/>
                <a:ea typeface="微軟正黑體" panose="020B0604030504040204" pitchFamily="34" charset="-120"/>
              </a:rPr>
              <a:t> </a:t>
            </a:r>
            <a:r>
              <a:rPr lang="en-US" altLang="zh-TW" sz="2400" dirty="0">
                <a:solidFill>
                  <a:srgbClr val="FF0000"/>
                </a:solidFill>
                <a:latin typeface="微軟正黑體" panose="020B0604030504040204" pitchFamily="34" charset="-120"/>
                <a:ea typeface="微軟正黑體" panose="020B0604030504040204" pitchFamily="34" charset="-120"/>
              </a:rPr>
              <a:t>0</a:t>
            </a:r>
            <a:r>
              <a:rPr lang="zh-TW" altLang="en-US" sz="2400" dirty="0">
                <a:solidFill>
                  <a:srgbClr val="FF0000"/>
                </a:solidFill>
                <a:latin typeface="微軟正黑體" panose="020B0604030504040204" pitchFamily="34" charset="-120"/>
                <a:ea typeface="微軟正黑體" panose="020B0604030504040204" pitchFamily="34" charset="-120"/>
              </a:rPr>
              <a:t>時，即為損益兩平點</a:t>
            </a:r>
            <a:r>
              <a:rPr lang="en-US" altLang="zh-TW" sz="2400" dirty="0">
                <a:solidFill>
                  <a:srgbClr val="FF0000"/>
                </a:solidFill>
                <a:latin typeface="微軟正黑體" panose="020B0604030504040204" pitchFamily="34" charset="-120"/>
                <a:ea typeface="微軟正黑體" panose="020B0604030504040204" pitchFamily="34" charset="-120"/>
              </a:rPr>
              <a:t>)</a:t>
            </a:r>
          </a:p>
          <a:p>
            <a:pPr marL="0" indent="0">
              <a:buNone/>
            </a:pP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損益兩平點公式</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售價*數量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總變動成本</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總固定成本</a:t>
            </a:r>
          </a:p>
        </p:txBody>
      </p:sp>
      <p:sp>
        <p:nvSpPr>
          <p:cNvPr id="4" name="投影片編號版面配置區 3">
            <a:extLst>
              <a:ext uri="{FF2B5EF4-FFF2-40B4-BE49-F238E27FC236}">
                <a16:creationId xmlns:a16="http://schemas.microsoft.com/office/drawing/2014/main" xmlns="" id="{FCCB2E78-844D-4741-9406-086F65956284}"/>
              </a:ext>
            </a:extLst>
          </p:cNvPr>
          <p:cNvSpPr>
            <a:spLocks noGrp="1"/>
          </p:cNvSpPr>
          <p:nvPr>
            <p:ph type="sldNum" sz="quarter" idx="12"/>
          </p:nvPr>
        </p:nvSpPr>
        <p:spPr/>
        <p:txBody>
          <a:bodyPr/>
          <a:lstStyle/>
          <a:p>
            <a:fld id="{02902CFF-EF4C-314F-AD28-175F388F83B3}" type="slidenum">
              <a:rPr kumimoji="1" lang="zh-TW" altLang="en-US" smtClean="0"/>
              <a:t>59</a:t>
            </a:fld>
            <a:endParaRPr kumimoji="1" lang="zh-TW" altLang="en-US"/>
          </a:p>
        </p:txBody>
      </p:sp>
    </p:spTree>
    <p:extLst>
      <p:ext uri="{BB962C8B-B14F-4D97-AF65-F5344CB8AC3E}">
        <p14:creationId xmlns:p14="http://schemas.microsoft.com/office/powerpoint/2010/main" val="426183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05B5895-CE3A-CD4D-ADC9-C14D3A89995D}"/>
              </a:ext>
            </a:extLst>
          </p:cNvPr>
          <p:cNvSpPr>
            <a:spLocks noGrp="1"/>
          </p:cNvSpPr>
          <p:nvPr>
            <p:ph type="title"/>
          </p:nvPr>
        </p:nvSpPr>
        <p:spPr/>
        <p:txBody>
          <a:bodyPr>
            <a:normAutofit/>
          </a:bodyPr>
          <a:lstStyle/>
          <a:p>
            <a:r>
              <a:rPr lang="en-US" altLang="en-US" sz="4000" dirty="0"/>
              <a:t>Incremental Earnings </a:t>
            </a:r>
            <a:r>
              <a:rPr lang="en-US" altLang="en-US" sz="4000" dirty="0" err="1"/>
              <a:t>Forecast增量收益預測</a:t>
            </a:r>
            <a:endParaRPr kumimoji="1" lang="zh-TW" altLang="en-US" sz="4000" dirty="0"/>
          </a:p>
        </p:txBody>
      </p:sp>
      <p:sp>
        <p:nvSpPr>
          <p:cNvPr id="3" name="內容版面配置區 2">
            <a:extLst>
              <a:ext uri="{FF2B5EF4-FFF2-40B4-BE49-F238E27FC236}">
                <a16:creationId xmlns:a16="http://schemas.microsoft.com/office/drawing/2014/main" xmlns="" id="{30717B92-8B4F-5549-B879-D56B73D7BD23}"/>
              </a:ext>
            </a:extLst>
          </p:cNvPr>
          <p:cNvSpPr>
            <a:spLocks noGrp="1"/>
          </p:cNvSpPr>
          <p:nvPr>
            <p:ph idx="1"/>
          </p:nvPr>
        </p:nvSpPr>
        <p:spPr/>
        <p:txBody>
          <a:bodyPr/>
          <a:lstStyle/>
          <a:p>
            <a:r>
              <a:rPr lang="en-US" altLang="en-US" b="1" dirty="0"/>
              <a:t>Table 8.1 Spreadsheet  </a:t>
            </a:r>
            <a:r>
              <a:rPr lang="en-US" altLang="en-US" dirty="0" err="1"/>
              <a:t>HomeNet’s</a:t>
            </a:r>
            <a:r>
              <a:rPr lang="en-US" altLang="en-US" dirty="0"/>
              <a:t> Incremental Earnings Forecast</a:t>
            </a:r>
          </a:p>
          <a:p>
            <a:endParaRPr kumimoji="1" lang="zh-TW" altLang="en-US" dirty="0"/>
          </a:p>
        </p:txBody>
      </p:sp>
      <p:pic>
        <p:nvPicPr>
          <p:cNvPr id="4" name="Picture 6" descr="tbl08_01.gif">
            <a:extLst>
              <a:ext uri="{FF2B5EF4-FFF2-40B4-BE49-F238E27FC236}">
                <a16:creationId xmlns:a16="http://schemas.microsoft.com/office/drawing/2014/main" xmlns="" id="{7838BE21-C17A-4D43-B005-00AA5D020165}"/>
              </a:ext>
            </a:extLst>
          </p:cNvPr>
          <p:cNvPicPr>
            <a:picLocks noChangeAspect="1"/>
          </p:cNvPicPr>
          <p:nvPr/>
        </p:nvPicPr>
        <p:blipFill>
          <a:blip r:embed="rId3" cstate="print"/>
          <a:srcRect/>
          <a:stretch>
            <a:fillRect/>
          </a:stretch>
        </p:blipFill>
        <p:spPr bwMode="auto">
          <a:xfrm>
            <a:off x="1866900" y="2566988"/>
            <a:ext cx="8458200" cy="2868612"/>
          </a:xfrm>
          <a:prstGeom prst="rect">
            <a:avLst/>
          </a:prstGeom>
          <a:noFill/>
          <a:ln w="9525">
            <a:noFill/>
            <a:miter lim="800000"/>
            <a:headEnd/>
            <a:tailEnd/>
          </a:ln>
        </p:spPr>
      </p:pic>
      <p:sp>
        <p:nvSpPr>
          <p:cNvPr id="5" name="矩形 4">
            <a:extLst>
              <a:ext uri="{FF2B5EF4-FFF2-40B4-BE49-F238E27FC236}">
                <a16:creationId xmlns:a16="http://schemas.microsoft.com/office/drawing/2014/main" xmlns="" id="{F2844401-16B4-504B-A643-9A0206F3C5F5}"/>
              </a:ext>
            </a:extLst>
          </p:cNvPr>
          <p:cNvSpPr/>
          <p:nvPr/>
        </p:nvSpPr>
        <p:spPr>
          <a:xfrm>
            <a:off x="6096000" y="3136603"/>
            <a:ext cx="3441405"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6" name="矩形 5">
            <a:extLst>
              <a:ext uri="{FF2B5EF4-FFF2-40B4-BE49-F238E27FC236}">
                <a16:creationId xmlns:a16="http://schemas.microsoft.com/office/drawing/2014/main" xmlns="" id="{27179DDB-AB14-8A40-875D-D342AE01071D}"/>
              </a:ext>
            </a:extLst>
          </p:cNvPr>
          <p:cNvSpPr/>
          <p:nvPr/>
        </p:nvSpPr>
        <p:spPr>
          <a:xfrm>
            <a:off x="6095999" y="3395329"/>
            <a:ext cx="3441405"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7" name="矩形 6">
            <a:extLst>
              <a:ext uri="{FF2B5EF4-FFF2-40B4-BE49-F238E27FC236}">
                <a16:creationId xmlns:a16="http://schemas.microsoft.com/office/drawing/2014/main" xmlns="" id="{406A57F3-1BB1-984B-8DAD-CD3218F78BA0}"/>
              </a:ext>
            </a:extLst>
          </p:cNvPr>
          <p:cNvSpPr/>
          <p:nvPr/>
        </p:nvSpPr>
        <p:spPr>
          <a:xfrm>
            <a:off x="6095998" y="3869916"/>
            <a:ext cx="3441405"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8" name="矩形 7">
            <a:extLst>
              <a:ext uri="{FF2B5EF4-FFF2-40B4-BE49-F238E27FC236}">
                <a16:creationId xmlns:a16="http://schemas.microsoft.com/office/drawing/2014/main" xmlns="" id="{F4335131-7084-344B-B300-E50A0E4E6EF5}"/>
              </a:ext>
            </a:extLst>
          </p:cNvPr>
          <p:cNvSpPr/>
          <p:nvPr/>
        </p:nvSpPr>
        <p:spPr>
          <a:xfrm>
            <a:off x="5195775" y="4118379"/>
            <a:ext cx="900223" cy="2788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9" name="矩形 8">
            <a:extLst>
              <a:ext uri="{FF2B5EF4-FFF2-40B4-BE49-F238E27FC236}">
                <a16:creationId xmlns:a16="http://schemas.microsoft.com/office/drawing/2014/main" xmlns="" id="{FEB064E8-5971-3D4D-B08F-1BCB4E7C8353}"/>
              </a:ext>
            </a:extLst>
          </p:cNvPr>
          <p:cNvSpPr/>
          <p:nvPr/>
        </p:nvSpPr>
        <p:spPr>
          <a:xfrm>
            <a:off x="6095997" y="3654055"/>
            <a:ext cx="3441405"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10" name="投影片編號版面配置區 9">
            <a:extLst>
              <a:ext uri="{FF2B5EF4-FFF2-40B4-BE49-F238E27FC236}">
                <a16:creationId xmlns:a16="http://schemas.microsoft.com/office/drawing/2014/main" xmlns="" id="{94D95239-5C50-F340-920D-5A67787E3103}"/>
              </a:ext>
            </a:extLst>
          </p:cNvPr>
          <p:cNvSpPr>
            <a:spLocks noGrp="1"/>
          </p:cNvSpPr>
          <p:nvPr>
            <p:ph type="sldNum" sz="quarter" idx="12"/>
          </p:nvPr>
        </p:nvSpPr>
        <p:spPr/>
        <p:txBody>
          <a:bodyPr/>
          <a:lstStyle/>
          <a:p>
            <a:fld id="{02902CFF-EF4C-314F-AD28-175F388F83B3}" type="slidenum">
              <a:rPr kumimoji="1" lang="zh-TW" altLang="en-US" smtClean="0"/>
              <a:t>6</a:t>
            </a:fld>
            <a:endParaRPr kumimoji="1" lang="zh-TW" altLang="en-US"/>
          </a:p>
        </p:txBody>
      </p:sp>
    </p:spTree>
    <p:extLst>
      <p:ext uri="{BB962C8B-B14F-4D97-AF65-F5344CB8AC3E}">
        <p14:creationId xmlns:p14="http://schemas.microsoft.com/office/powerpoint/2010/main" val="225277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9" grpId="0" animBg="1"/>
      <p:bldP spid="9"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042736" y="1690689"/>
            <a:ext cx="9865895" cy="2700422"/>
          </a:xfrm>
          <a:prstGeom prst="rect">
            <a:avLst/>
          </a:prstGeom>
        </p:spPr>
      </p:pic>
      <p:sp>
        <p:nvSpPr>
          <p:cNvPr id="5" name="標題 1"/>
          <p:cNvSpPr>
            <a:spLocks noGrp="1"/>
          </p:cNvSpPr>
          <p:nvPr>
            <p:ph type="title"/>
          </p:nvPr>
        </p:nvSpPr>
        <p:spPr>
          <a:xfrm>
            <a:off x="153091"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Break-Even Analysis </a:t>
            </a:r>
            <a:r>
              <a:rPr lang="zh-TW" altLang="en-US" sz="3200" b="1" dirty="0">
                <a:latin typeface="微軟正黑體" panose="020B0604030504040204" pitchFamily="34" charset="-120"/>
                <a:ea typeface="微軟正黑體" panose="020B0604030504040204" pitchFamily="34" charset="-120"/>
              </a:rPr>
              <a:t>損益兩平點分析法</a:t>
            </a:r>
          </a:p>
        </p:txBody>
      </p:sp>
      <p:cxnSp>
        <p:nvCxnSpPr>
          <p:cNvPr id="10" name="直線單箭頭接點 9"/>
          <p:cNvCxnSpPr/>
          <p:nvPr/>
        </p:nvCxnSpPr>
        <p:spPr>
          <a:xfrm>
            <a:off x="1992086" y="4110374"/>
            <a:ext cx="272143" cy="578563"/>
          </a:xfrm>
          <a:prstGeom prst="straightConnector1">
            <a:avLst/>
          </a:prstGeom>
          <a:ln w="28575">
            <a:solidFill>
              <a:srgbClr val="FF0000"/>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 name="文字方塊 10"/>
              <p:cNvSpPr txBox="1"/>
              <p:nvPr/>
            </p:nvSpPr>
            <p:spPr>
              <a:xfrm>
                <a:off x="32428" y="4688937"/>
                <a:ext cx="11886509" cy="4036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i="1" smtClean="0">
                          <a:latin typeface="Cambria Math" panose="02040503050406030204" pitchFamily="18" charset="0"/>
                        </a:rPr>
                        <m:t>16500=5100</m:t>
                      </m:r>
                      <m:r>
                        <a:rPr lang="en-US" altLang="zh-TW" sz="2000" b="0" i="1" smtClean="0">
                          <a:latin typeface="Cambria Math" panose="02040503050406030204" pitchFamily="18" charset="0"/>
                        </a:rPr>
                        <m:t>/</m:t>
                      </m:r>
                      <m:d>
                        <m:dPr>
                          <m:ctrlPr>
                            <a:rPr lang="en-US" altLang="zh-TW" sz="2000" i="1">
                              <a:latin typeface="Cambria Math" panose="02040503050406030204" pitchFamily="18" charset="0"/>
                            </a:rPr>
                          </m:ctrlPr>
                        </m:dPr>
                        <m:e>
                          <m:r>
                            <a:rPr lang="en-US" altLang="zh-TW" sz="2000" i="1">
                              <a:latin typeface="Cambria Math" panose="02040503050406030204" pitchFamily="18" charset="0"/>
                            </a:rPr>
                            <m:t>1+</m:t>
                          </m:r>
                          <m:r>
                            <a:rPr lang="en-US" altLang="zh-TW" sz="2000" i="1">
                              <a:latin typeface="Cambria Math" panose="02040503050406030204" pitchFamily="18" charset="0"/>
                            </a:rPr>
                            <m:t>𝑟</m:t>
                          </m:r>
                        </m:e>
                      </m:d>
                      <m:r>
                        <a:rPr lang="en-US" altLang="zh-TW" sz="2000" i="1" smtClean="0">
                          <a:latin typeface="Cambria Math" panose="02040503050406030204" pitchFamily="18" charset="0"/>
                        </a:rPr>
                        <m:t>+7200</m:t>
                      </m:r>
                      <m:r>
                        <a:rPr lang="en-US" altLang="zh-TW" sz="2000" b="0" i="1" smtClean="0">
                          <a:latin typeface="Cambria Math" panose="02040503050406030204" pitchFamily="18" charset="0"/>
                        </a:rPr>
                        <m:t>/</m:t>
                      </m:r>
                      <m:sSup>
                        <m:sSupPr>
                          <m:ctrlPr>
                            <a:rPr lang="en-US" altLang="zh-TW" sz="2000" i="1">
                              <a:latin typeface="Cambria Math" panose="02040503050406030204" pitchFamily="18" charset="0"/>
                            </a:rPr>
                          </m:ctrlPr>
                        </m:sSupPr>
                        <m:e>
                          <m:d>
                            <m:dPr>
                              <m:ctrlPr>
                                <a:rPr lang="en-US" altLang="zh-TW" sz="2000" i="1">
                                  <a:latin typeface="Cambria Math" panose="02040503050406030204" pitchFamily="18" charset="0"/>
                                </a:rPr>
                              </m:ctrlPr>
                            </m:dPr>
                            <m:e>
                              <m:r>
                                <a:rPr lang="en-US" altLang="zh-TW" sz="2000" i="1">
                                  <a:latin typeface="Cambria Math" panose="02040503050406030204" pitchFamily="18" charset="0"/>
                                </a:rPr>
                                <m:t>1+</m:t>
                              </m:r>
                              <m:r>
                                <a:rPr lang="en-US" altLang="zh-TW" sz="2000" i="1">
                                  <a:latin typeface="Cambria Math" panose="02040503050406030204" pitchFamily="18" charset="0"/>
                                </a:rPr>
                                <m:t>𝑟</m:t>
                              </m:r>
                            </m:e>
                          </m:d>
                        </m:e>
                        <m:sup>
                          <m:r>
                            <a:rPr lang="en-US" altLang="zh-TW" sz="2000" i="1">
                              <a:latin typeface="Cambria Math" panose="02040503050406030204" pitchFamily="18" charset="0"/>
                            </a:rPr>
                            <m:t>2</m:t>
                          </m:r>
                        </m:sup>
                      </m:sSup>
                      <m:r>
                        <a:rPr lang="en-US" altLang="zh-TW" sz="2000" i="1" smtClean="0">
                          <a:latin typeface="Cambria Math" panose="02040503050406030204" pitchFamily="18" charset="0"/>
                        </a:rPr>
                        <m:t>+7200</m:t>
                      </m:r>
                      <m:sSup>
                        <m:sSupPr>
                          <m:ctrlPr>
                            <a:rPr lang="en-US" altLang="zh-TW" sz="2000" i="1">
                              <a:latin typeface="Cambria Math" panose="02040503050406030204" pitchFamily="18" charset="0"/>
                            </a:rPr>
                          </m:ctrlPr>
                        </m:sSupPr>
                        <m:e>
                          <m:r>
                            <a:rPr lang="en-US" altLang="zh-TW" sz="2000" b="0" i="1" smtClean="0">
                              <a:latin typeface="Cambria Math" panose="02040503050406030204" pitchFamily="18" charset="0"/>
                            </a:rPr>
                            <m:t>/</m:t>
                          </m:r>
                          <m:d>
                            <m:dPr>
                              <m:ctrlPr>
                                <a:rPr lang="en-US" altLang="zh-TW" sz="2000" i="1">
                                  <a:latin typeface="Cambria Math" panose="02040503050406030204" pitchFamily="18" charset="0"/>
                                </a:rPr>
                              </m:ctrlPr>
                            </m:dPr>
                            <m:e>
                              <m:r>
                                <a:rPr lang="en-US" altLang="zh-TW" sz="2000" i="1">
                                  <a:latin typeface="Cambria Math" panose="02040503050406030204" pitchFamily="18" charset="0"/>
                                </a:rPr>
                                <m:t>1+</m:t>
                              </m:r>
                              <m:r>
                                <a:rPr lang="en-US" altLang="zh-TW" sz="2000" i="1">
                                  <a:latin typeface="Cambria Math" panose="02040503050406030204" pitchFamily="18" charset="0"/>
                                </a:rPr>
                                <m:t>𝑟</m:t>
                              </m:r>
                            </m:e>
                          </m:d>
                        </m:e>
                        <m:sup>
                          <m:r>
                            <a:rPr lang="en-US" altLang="zh-TW" sz="2000" i="1">
                              <a:latin typeface="Cambria Math" panose="02040503050406030204" pitchFamily="18" charset="0"/>
                            </a:rPr>
                            <m:t>3</m:t>
                          </m:r>
                        </m:sup>
                      </m:sSup>
                      <m:r>
                        <a:rPr lang="en-US" altLang="zh-TW" sz="2000" i="1" smtClean="0">
                          <a:latin typeface="Cambria Math" panose="02040503050406030204" pitchFamily="18" charset="0"/>
                        </a:rPr>
                        <m:t>+7200</m:t>
                      </m:r>
                      <m:sSup>
                        <m:sSupPr>
                          <m:ctrlPr>
                            <a:rPr lang="en-US" altLang="zh-TW" sz="2000" i="1">
                              <a:latin typeface="Cambria Math" panose="02040503050406030204" pitchFamily="18" charset="0"/>
                            </a:rPr>
                          </m:ctrlPr>
                        </m:sSupPr>
                        <m:e>
                          <m:r>
                            <a:rPr lang="en-US" altLang="zh-TW" sz="2000" b="0" i="1" smtClean="0">
                              <a:latin typeface="Cambria Math" panose="02040503050406030204" pitchFamily="18" charset="0"/>
                            </a:rPr>
                            <m:t>/</m:t>
                          </m:r>
                          <m:d>
                            <m:dPr>
                              <m:ctrlPr>
                                <a:rPr lang="en-US" altLang="zh-TW" sz="2000" i="1">
                                  <a:latin typeface="Cambria Math" panose="02040503050406030204" pitchFamily="18" charset="0"/>
                                </a:rPr>
                              </m:ctrlPr>
                            </m:dPr>
                            <m:e>
                              <m:r>
                                <a:rPr lang="en-US" altLang="zh-TW" sz="2000" i="1">
                                  <a:latin typeface="Cambria Math" panose="02040503050406030204" pitchFamily="18" charset="0"/>
                                </a:rPr>
                                <m:t>1+</m:t>
                              </m:r>
                              <m:r>
                                <a:rPr lang="en-US" altLang="zh-TW" sz="2000" i="1">
                                  <a:latin typeface="Cambria Math" panose="02040503050406030204" pitchFamily="18" charset="0"/>
                                </a:rPr>
                                <m:t>𝑟</m:t>
                              </m:r>
                            </m:e>
                          </m:d>
                        </m:e>
                        <m:sup>
                          <m:r>
                            <a:rPr lang="en-US" altLang="zh-TW" sz="2000" i="1">
                              <a:latin typeface="Cambria Math" panose="02040503050406030204" pitchFamily="18" charset="0"/>
                            </a:rPr>
                            <m:t>4</m:t>
                          </m:r>
                        </m:sup>
                      </m:sSup>
                      <m:r>
                        <a:rPr lang="en-US" altLang="zh-TW" sz="2000" i="1" smtClean="0">
                          <a:latin typeface="Cambria Math" panose="02040503050406030204" pitchFamily="18" charset="0"/>
                        </a:rPr>
                        <m:t>+2700</m:t>
                      </m:r>
                      <m:sSup>
                        <m:sSupPr>
                          <m:ctrlPr>
                            <a:rPr lang="en-US" altLang="zh-TW" sz="2000" i="1">
                              <a:latin typeface="Cambria Math" panose="02040503050406030204" pitchFamily="18" charset="0"/>
                            </a:rPr>
                          </m:ctrlPr>
                        </m:sSupPr>
                        <m:e>
                          <m:r>
                            <a:rPr lang="en-US" altLang="zh-TW" sz="2000" b="0" i="1" smtClean="0">
                              <a:latin typeface="Cambria Math" panose="02040503050406030204" pitchFamily="18" charset="0"/>
                            </a:rPr>
                            <m:t>/</m:t>
                          </m:r>
                          <m:d>
                            <m:dPr>
                              <m:ctrlPr>
                                <a:rPr lang="en-US" altLang="zh-TW" sz="2000" i="1">
                                  <a:latin typeface="Cambria Math" panose="02040503050406030204" pitchFamily="18" charset="0"/>
                                </a:rPr>
                              </m:ctrlPr>
                            </m:dPr>
                            <m:e>
                              <m:r>
                                <a:rPr lang="en-US" altLang="zh-TW" sz="2000" i="1">
                                  <a:latin typeface="Cambria Math" panose="02040503050406030204" pitchFamily="18" charset="0"/>
                                </a:rPr>
                                <m:t>1+</m:t>
                              </m:r>
                              <m:r>
                                <a:rPr lang="en-US" altLang="zh-TW" sz="2000" i="1">
                                  <a:latin typeface="Cambria Math" panose="02040503050406030204" pitchFamily="18" charset="0"/>
                                </a:rPr>
                                <m:t>𝑟</m:t>
                              </m:r>
                            </m:e>
                          </m:d>
                        </m:e>
                        <m:sup>
                          <m:r>
                            <a:rPr lang="en-US" altLang="zh-TW" sz="2000" i="1">
                              <a:latin typeface="Cambria Math" panose="02040503050406030204" pitchFamily="18" charset="0"/>
                            </a:rPr>
                            <m:t>5</m:t>
                          </m:r>
                        </m:sup>
                      </m:sSup>
                    </m:oMath>
                  </m:oMathPara>
                </a14:m>
                <a:endParaRPr lang="zh-TW" altLang="en-US" sz="2400" dirty="0"/>
              </a:p>
            </p:txBody>
          </p:sp>
        </mc:Choice>
        <mc:Fallback>
          <p:sp>
            <p:nvSpPr>
              <p:cNvPr id="11" name="文字方塊 10"/>
              <p:cNvSpPr txBox="1">
                <a:spLocks noRot="1" noChangeAspect="1" noMove="1" noResize="1" noEditPoints="1" noAdjustHandles="1" noChangeArrowheads="1" noChangeShapeType="1" noTextEdit="1"/>
              </p:cNvSpPr>
              <p:nvPr/>
            </p:nvSpPr>
            <p:spPr>
              <a:xfrm>
                <a:off x="32428" y="4688937"/>
                <a:ext cx="11886509" cy="403637"/>
              </a:xfrm>
              <a:prstGeom prst="rect">
                <a:avLst/>
              </a:prstGeom>
              <a:blipFill rotWithShape="0">
                <a:blip r:embed="rId4"/>
                <a:stretch>
                  <a:fillRect b="-15152"/>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xmlns="" id="{83E74E63-43C9-D547-9BE2-81F113E026BB}"/>
              </a:ext>
            </a:extLst>
          </p:cNvPr>
          <p:cNvSpPr>
            <a:spLocks noGrp="1"/>
          </p:cNvSpPr>
          <p:nvPr>
            <p:ph type="sldNum" sz="quarter" idx="12"/>
          </p:nvPr>
        </p:nvSpPr>
        <p:spPr/>
        <p:txBody>
          <a:bodyPr/>
          <a:lstStyle/>
          <a:p>
            <a:fld id="{02902CFF-EF4C-314F-AD28-175F388F83B3}" type="slidenum">
              <a:rPr kumimoji="1" lang="zh-TW" altLang="en-US" smtClean="0"/>
              <a:t>60</a:t>
            </a:fld>
            <a:endParaRPr kumimoji="1" lang="zh-TW" altLang="en-US"/>
          </a:p>
        </p:txBody>
      </p:sp>
      <p:sp>
        <p:nvSpPr>
          <p:cNvPr id="3" name="橢圓 2"/>
          <p:cNvSpPr/>
          <p:nvPr/>
        </p:nvSpPr>
        <p:spPr>
          <a:xfrm>
            <a:off x="5130350" y="3762796"/>
            <a:ext cx="833480" cy="46124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6" name="文字方塊 5"/>
          <p:cNvSpPr txBox="1"/>
          <p:nvPr/>
        </p:nvSpPr>
        <p:spPr>
          <a:xfrm>
            <a:off x="4458711" y="5390400"/>
            <a:ext cx="6684022" cy="1200329"/>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當資本成本為</a:t>
            </a:r>
            <a:r>
              <a:rPr lang="en-US" altLang="zh-TW" sz="2400" dirty="0">
                <a:latin typeface="微軟正黑體" panose="020B0604030504040204" pitchFamily="34" charset="-120"/>
                <a:ea typeface="微軟正黑體" panose="020B0604030504040204" pitchFamily="34" charset="-120"/>
              </a:rPr>
              <a:t>24.1%</a:t>
            </a:r>
            <a:r>
              <a:rPr lang="zh-TW" altLang="en-US" sz="2400" dirty="0">
                <a:latin typeface="微軟正黑體" panose="020B0604030504040204" pitchFamily="34" charset="-120"/>
                <a:ea typeface="微軟正黑體" panose="020B0604030504040204" pitchFamily="34" charset="-120"/>
              </a:rPr>
              <a:t>時，</a:t>
            </a:r>
            <a:r>
              <a:rPr lang="zh-TW" altLang="en-US" sz="2400" dirty="0">
                <a:solidFill>
                  <a:srgbClr val="FF0000"/>
                </a:solidFill>
                <a:latin typeface="微軟正黑體" panose="020B0604030504040204" pitchFamily="34" charset="-120"/>
                <a:ea typeface="微軟正黑體" panose="020B0604030504040204" pitchFamily="34" charset="-120"/>
              </a:rPr>
              <a:t>損益兩平</a:t>
            </a:r>
            <a:endParaRPr lang="en-US" altLang="zh-TW" sz="2400" dirty="0">
              <a:solidFill>
                <a:srgbClr val="FF0000"/>
              </a:solidFill>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當資本成本</a:t>
            </a:r>
            <a:r>
              <a:rPr lang="zh-TW" altLang="en-US" sz="2400" dirty="0">
                <a:solidFill>
                  <a:srgbClr val="FF0000"/>
                </a:solidFill>
                <a:latin typeface="微軟正黑體" panose="020B0604030504040204" pitchFamily="34" charset="-120"/>
                <a:ea typeface="微軟正黑體" panose="020B0604030504040204" pitchFamily="34" charset="-120"/>
              </a:rPr>
              <a:t>小於</a:t>
            </a:r>
            <a:r>
              <a:rPr lang="en-US" altLang="zh-TW" sz="2400" dirty="0">
                <a:latin typeface="微軟正黑體" panose="020B0604030504040204" pitchFamily="34" charset="-120"/>
                <a:ea typeface="微軟正黑體" panose="020B0604030504040204" pitchFamily="34" charset="-120"/>
              </a:rPr>
              <a:t>24.1%</a:t>
            </a:r>
            <a:r>
              <a:rPr lang="zh-TW" altLang="en-US" sz="2400" dirty="0">
                <a:latin typeface="微軟正黑體" panose="020B0604030504040204" pitchFamily="34" charset="-120"/>
                <a:ea typeface="微軟正黑體" panose="020B0604030504040204" pitchFamily="34" charset="-120"/>
              </a:rPr>
              <a:t>時，</a:t>
            </a:r>
            <a:r>
              <a:rPr lang="en-US" altLang="zh-TW" sz="2400" dirty="0">
                <a:latin typeface="微軟正黑體" panose="020B0604030504040204" pitchFamily="34" charset="-120"/>
                <a:ea typeface="微軟正黑體" panose="020B0604030504040204" pitchFamily="34" charset="-120"/>
              </a:rPr>
              <a:t>NPV</a:t>
            </a:r>
            <a:r>
              <a:rPr lang="zh-TW" altLang="en-US" sz="2400" dirty="0">
                <a:latin typeface="微軟正黑體" panose="020B0604030504040204" pitchFamily="34" charset="-120"/>
                <a:ea typeface="微軟正黑體" panose="020B0604030504040204" pitchFamily="34" charset="-120"/>
              </a:rPr>
              <a:t>為</a:t>
            </a:r>
            <a:r>
              <a:rPr lang="zh-TW" altLang="en-US" sz="2400" dirty="0">
                <a:solidFill>
                  <a:srgbClr val="FF0000"/>
                </a:solidFill>
                <a:latin typeface="微軟正黑體" panose="020B0604030504040204" pitchFamily="34" charset="-120"/>
                <a:ea typeface="微軟正黑體" panose="020B0604030504040204" pitchFamily="34" charset="-120"/>
              </a:rPr>
              <a:t>正值</a:t>
            </a:r>
            <a:endParaRPr lang="en-US" altLang="zh-TW" sz="2400" dirty="0">
              <a:solidFill>
                <a:srgbClr val="FF0000"/>
              </a:solidFill>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當</a:t>
            </a:r>
            <a:r>
              <a:rPr lang="zh-TW" altLang="en-US" sz="2400" dirty="0" smtClean="0">
                <a:latin typeface="微軟正黑體" panose="020B0604030504040204" pitchFamily="34" charset="-120"/>
                <a:ea typeface="微軟正黑體" panose="020B0604030504040204" pitchFamily="34" charset="-120"/>
              </a:rPr>
              <a:t>資本</a:t>
            </a:r>
            <a:r>
              <a:rPr lang="zh-TW" altLang="en-US" sz="2400" dirty="0" smtClean="0">
                <a:latin typeface="微軟正黑體" panose="020B0604030504040204" pitchFamily="34" charset="-120"/>
                <a:ea typeface="微軟正黑體" panose="020B0604030504040204" pitchFamily="34" charset="-120"/>
              </a:rPr>
              <a:t>成</a:t>
            </a:r>
            <a:r>
              <a:rPr lang="zh-TW" altLang="en-US" sz="2400" dirty="0">
                <a:latin typeface="微軟正黑體" panose="020B0604030504040204" pitchFamily="34" charset="-120"/>
                <a:ea typeface="微軟正黑體" panose="020B0604030504040204" pitchFamily="34" charset="-120"/>
              </a:rPr>
              <a:t>本</a:t>
            </a:r>
            <a:r>
              <a:rPr lang="zh-TW" altLang="en-US" sz="2400" dirty="0" smtClean="0">
                <a:solidFill>
                  <a:srgbClr val="FF0000"/>
                </a:solidFill>
                <a:latin typeface="微軟正黑體" panose="020B0604030504040204" pitchFamily="34" charset="-120"/>
                <a:ea typeface="微軟正黑體" panose="020B0604030504040204" pitchFamily="34" charset="-120"/>
              </a:rPr>
              <a:t>大於</a:t>
            </a:r>
            <a:r>
              <a:rPr lang="en-US" altLang="zh-TW" sz="2400" dirty="0">
                <a:latin typeface="微軟正黑體" panose="020B0604030504040204" pitchFamily="34" charset="-120"/>
                <a:ea typeface="微軟正黑體" panose="020B0604030504040204" pitchFamily="34" charset="-120"/>
              </a:rPr>
              <a:t>24.1%</a:t>
            </a:r>
            <a:r>
              <a:rPr lang="zh-TW" altLang="en-US" sz="2400" dirty="0">
                <a:latin typeface="微軟正黑體" panose="020B0604030504040204" pitchFamily="34" charset="-120"/>
                <a:ea typeface="微軟正黑體" panose="020B0604030504040204" pitchFamily="34" charset="-120"/>
              </a:rPr>
              <a:t>時，</a:t>
            </a:r>
            <a:r>
              <a:rPr lang="en-US" altLang="zh-TW" sz="2400" dirty="0">
                <a:latin typeface="微軟正黑體" panose="020B0604030504040204" pitchFamily="34" charset="-120"/>
                <a:ea typeface="微軟正黑體" panose="020B0604030504040204" pitchFamily="34" charset="-120"/>
              </a:rPr>
              <a:t>NPV</a:t>
            </a:r>
            <a:r>
              <a:rPr lang="zh-TW" altLang="en-US" sz="2400" dirty="0">
                <a:latin typeface="微軟正黑體" panose="020B0604030504040204" pitchFamily="34" charset="-120"/>
                <a:ea typeface="微軟正黑體" panose="020B0604030504040204" pitchFamily="34" charset="-120"/>
              </a:rPr>
              <a:t>為</a:t>
            </a:r>
            <a:r>
              <a:rPr lang="zh-TW" altLang="en-US" sz="2400" dirty="0">
                <a:solidFill>
                  <a:srgbClr val="FF0000"/>
                </a:solidFill>
                <a:latin typeface="微軟正黑體" panose="020B0604030504040204" pitchFamily="34" charset="-120"/>
                <a:ea typeface="微軟正黑體" panose="020B0604030504040204" pitchFamily="34" charset="-120"/>
              </a:rPr>
              <a:t>負值</a:t>
            </a:r>
            <a:endParaRPr lang="en-US" altLang="zh-TW" sz="2400"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0882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28863"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Break-Even Analysis </a:t>
            </a:r>
            <a:r>
              <a:rPr lang="zh-TW" altLang="en-US" sz="3200" b="1" dirty="0">
                <a:latin typeface="微軟正黑體" panose="020B0604030504040204" pitchFamily="34" charset="-120"/>
                <a:ea typeface="微軟正黑體" panose="020B0604030504040204" pitchFamily="34" charset="-120"/>
              </a:rPr>
              <a:t>損益兩平點分析法</a:t>
            </a:r>
          </a:p>
        </p:txBody>
      </p:sp>
      <p:pic>
        <p:nvPicPr>
          <p:cNvPr id="6" name="圖片 5"/>
          <p:cNvPicPr>
            <a:picLocks noChangeAspect="1"/>
          </p:cNvPicPr>
          <p:nvPr/>
        </p:nvPicPr>
        <p:blipFill>
          <a:blip r:embed="rId3"/>
          <a:stretch>
            <a:fillRect/>
          </a:stretch>
        </p:blipFill>
        <p:spPr>
          <a:xfrm>
            <a:off x="610119" y="1711602"/>
            <a:ext cx="11020177" cy="3181239"/>
          </a:xfrm>
          <a:prstGeom prst="rect">
            <a:avLst/>
          </a:prstGeom>
        </p:spPr>
      </p:pic>
      <p:sp>
        <p:nvSpPr>
          <p:cNvPr id="2" name="投影片編號版面配置區 1">
            <a:extLst>
              <a:ext uri="{FF2B5EF4-FFF2-40B4-BE49-F238E27FC236}">
                <a16:creationId xmlns:a16="http://schemas.microsoft.com/office/drawing/2014/main" xmlns="" id="{8B59487B-AD8E-6943-8666-908FE0702397}"/>
              </a:ext>
            </a:extLst>
          </p:cNvPr>
          <p:cNvSpPr>
            <a:spLocks noGrp="1"/>
          </p:cNvSpPr>
          <p:nvPr>
            <p:ph type="sldNum" sz="quarter" idx="12"/>
          </p:nvPr>
        </p:nvSpPr>
        <p:spPr/>
        <p:txBody>
          <a:bodyPr/>
          <a:lstStyle/>
          <a:p>
            <a:fld id="{02902CFF-EF4C-314F-AD28-175F388F83B3}" type="slidenum">
              <a:rPr kumimoji="1" lang="zh-TW" altLang="en-US" smtClean="0"/>
              <a:t>61</a:t>
            </a:fld>
            <a:endParaRPr kumimoji="1" lang="zh-TW" altLang="en-US"/>
          </a:p>
        </p:txBody>
      </p:sp>
    </p:spTree>
    <p:extLst>
      <p:ext uri="{BB962C8B-B14F-4D97-AF65-F5344CB8AC3E}">
        <p14:creationId xmlns:p14="http://schemas.microsoft.com/office/powerpoint/2010/main" val="268483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2902CFF-EF4C-314F-AD28-175F388F83B3}" type="slidenum">
              <a:rPr kumimoji="1" lang="zh-TW" altLang="en-US" smtClean="0"/>
              <a:pPr/>
              <a:t>62</a:t>
            </a:fld>
            <a:endParaRPr kumimoji="1" lang="zh-TW" altLang="en-US" dirty="0"/>
          </a:p>
        </p:txBody>
      </p:sp>
      <p:pic>
        <p:nvPicPr>
          <p:cNvPr id="5" name="圖片 4"/>
          <p:cNvPicPr>
            <a:picLocks noChangeAspect="1"/>
          </p:cNvPicPr>
          <p:nvPr/>
        </p:nvPicPr>
        <p:blipFill>
          <a:blip r:embed="rId3"/>
          <a:stretch>
            <a:fillRect/>
          </a:stretch>
        </p:blipFill>
        <p:spPr>
          <a:xfrm>
            <a:off x="232866" y="1533025"/>
            <a:ext cx="5827919" cy="3442827"/>
          </a:xfrm>
          <a:prstGeom prst="rect">
            <a:avLst/>
          </a:prstGeom>
        </p:spPr>
      </p:pic>
      <p:sp>
        <p:nvSpPr>
          <p:cNvPr id="6" name="標題 1"/>
          <p:cNvSpPr>
            <a:spLocks noGrp="1"/>
          </p:cNvSpPr>
          <p:nvPr>
            <p:ph type="title"/>
          </p:nvPr>
        </p:nvSpPr>
        <p:spPr>
          <a:xfrm>
            <a:off x="328863"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Break-Even Analysis </a:t>
            </a:r>
            <a:r>
              <a:rPr lang="zh-TW" altLang="en-US" sz="3200" b="1" dirty="0">
                <a:latin typeface="微軟正黑體" panose="020B0604030504040204" pitchFamily="34" charset="-120"/>
                <a:ea typeface="微軟正黑體" panose="020B0604030504040204" pitchFamily="34" charset="-120"/>
              </a:rPr>
              <a:t>損益兩平點分析法</a:t>
            </a:r>
          </a:p>
        </p:txBody>
      </p:sp>
      <p:pic>
        <p:nvPicPr>
          <p:cNvPr id="7" name="圖片 6"/>
          <p:cNvPicPr>
            <a:picLocks noChangeAspect="1"/>
          </p:cNvPicPr>
          <p:nvPr/>
        </p:nvPicPr>
        <p:blipFill>
          <a:blip r:embed="rId4"/>
          <a:stretch>
            <a:fillRect/>
          </a:stretch>
        </p:blipFill>
        <p:spPr>
          <a:xfrm>
            <a:off x="6156199" y="1567543"/>
            <a:ext cx="5391902" cy="3353268"/>
          </a:xfrm>
          <a:prstGeom prst="rect">
            <a:avLst/>
          </a:prstGeom>
        </p:spPr>
      </p:pic>
      <p:sp>
        <p:nvSpPr>
          <p:cNvPr id="8" name="橢圓 7"/>
          <p:cNvSpPr/>
          <p:nvPr/>
        </p:nvSpPr>
        <p:spPr>
          <a:xfrm>
            <a:off x="1482546" y="4495800"/>
            <a:ext cx="948234" cy="2590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005840" y="1367488"/>
            <a:ext cx="1723549"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課本銷售數</a:t>
            </a:r>
            <a:r>
              <a:rPr lang="zh-TW" altLang="en-US" sz="2000" dirty="0">
                <a:latin typeface="微軟正黑體" panose="020B0604030504040204" pitchFamily="34" charset="-120"/>
                <a:ea typeface="微軟正黑體" panose="020B0604030504040204" pitchFamily="34" charset="-120"/>
              </a:rPr>
              <a:t>量</a:t>
            </a:r>
          </a:p>
        </p:txBody>
      </p:sp>
      <p:sp>
        <p:nvSpPr>
          <p:cNvPr id="10" name="橢圓 9"/>
          <p:cNvSpPr/>
          <p:nvPr/>
        </p:nvSpPr>
        <p:spPr>
          <a:xfrm>
            <a:off x="7310465" y="4495800"/>
            <a:ext cx="948234" cy="2590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128601" y="1443167"/>
            <a:ext cx="2749471"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常</a:t>
            </a:r>
            <a:r>
              <a:rPr lang="zh-TW" altLang="en-US" sz="2000" dirty="0">
                <a:latin typeface="微軟正黑體" panose="020B0604030504040204" pitchFamily="34" charset="-120"/>
                <a:ea typeface="微軟正黑體" panose="020B0604030504040204" pitchFamily="34" charset="-120"/>
              </a:rPr>
              <a:t>誤</a:t>
            </a:r>
            <a:r>
              <a:rPr lang="zh-TW" altLang="en-US" sz="2000" dirty="0" smtClean="0">
                <a:latin typeface="微軟正黑體" panose="020B0604030504040204" pitchFamily="34" charset="-120"/>
                <a:ea typeface="微軟正黑體" panose="020B0604030504040204" pitchFamily="34" charset="-120"/>
              </a:rPr>
              <a:t>近似解的銷售數量</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09169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2902CFF-EF4C-314F-AD28-175F388F83B3}" type="slidenum">
              <a:rPr kumimoji="1" lang="zh-TW" altLang="en-US" smtClean="0"/>
              <a:pPr/>
              <a:t>63</a:t>
            </a:fld>
            <a:endParaRPr kumimoji="1" lang="zh-TW" altLang="en-US" dirty="0"/>
          </a:p>
        </p:txBody>
      </p:sp>
      <p:pic>
        <p:nvPicPr>
          <p:cNvPr id="5" name="圖片 4"/>
          <p:cNvPicPr>
            <a:picLocks noChangeAspect="1"/>
          </p:cNvPicPr>
          <p:nvPr/>
        </p:nvPicPr>
        <p:blipFill rotWithShape="1">
          <a:blip r:embed="rId2"/>
          <a:srcRect t="14516"/>
          <a:stretch/>
        </p:blipFill>
        <p:spPr>
          <a:xfrm>
            <a:off x="389823" y="1870681"/>
            <a:ext cx="4887007" cy="3249242"/>
          </a:xfrm>
          <a:prstGeom prst="rect">
            <a:avLst/>
          </a:prstGeom>
        </p:spPr>
      </p:pic>
      <p:pic>
        <p:nvPicPr>
          <p:cNvPr id="6" name="圖片 5"/>
          <p:cNvPicPr>
            <a:picLocks noChangeAspect="1"/>
          </p:cNvPicPr>
          <p:nvPr/>
        </p:nvPicPr>
        <p:blipFill>
          <a:blip r:embed="rId3"/>
          <a:stretch>
            <a:fillRect/>
          </a:stretch>
        </p:blipFill>
        <p:spPr>
          <a:xfrm>
            <a:off x="6096000" y="1738076"/>
            <a:ext cx="4915586" cy="3381847"/>
          </a:xfrm>
          <a:prstGeom prst="rect">
            <a:avLst/>
          </a:prstGeom>
        </p:spPr>
      </p:pic>
      <p:sp>
        <p:nvSpPr>
          <p:cNvPr id="7" name="標題 1"/>
          <p:cNvSpPr>
            <a:spLocks noGrp="1"/>
          </p:cNvSpPr>
          <p:nvPr>
            <p:ph type="title"/>
          </p:nvPr>
        </p:nvSpPr>
        <p:spPr>
          <a:xfrm>
            <a:off x="328863"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Break-Even Analysis </a:t>
            </a:r>
            <a:r>
              <a:rPr lang="zh-TW" altLang="en-US" sz="3200" b="1" dirty="0">
                <a:latin typeface="微軟正黑體" panose="020B0604030504040204" pitchFamily="34" charset="-120"/>
                <a:ea typeface="微軟正黑體" panose="020B0604030504040204" pitchFamily="34" charset="-120"/>
              </a:rPr>
              <a:t>損益兩平點分析法</a:t>
            </a:r>
          </a:p>
        </p:txBody>
      </p:sp>
      <p:sp>
        <p:nvSpPr>
          <p:cNvPr id="8" name="橢圓 7"/>
          <p:cNvSpPr/>
          <p:nvPr/>
        </p:nvSpPr>
        <p:spPr>
          <a:xfrm>
            <a:off x="1078686" y="4625340"/>
            <a:ext cx="948234" cy="2590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005840" y="1670626"/>
            <a:ext cx="1723549"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課本</a:t>
            </a:r>
            <a:r>
              <a:rPr lang="zh-TW" altLang="en-US" sz="2000" dirty="0" smtClean="0">
                <a:latin typeface="微軟正黑體" panose="020B0604030504040204" pitchFamily="34" charset="-120"/>
                <a:ea typeface="微軟正黑體" panose="020B0604030504040204" pitchFamily="34" charset="-120"/>
              </a:rPr>
              <a:t>銷售金額</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7139940" y="1670626"/>
            <a:ext cx="2749471"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常誤近似解的銷售金額</a:t>
            </a:r>
            <a:endParaRPr lang="zh-TW" altLang="en-US" sz="2000" dirty="0">
              <a:latin typeface="微軟正黑體" panose="020B0604030504040204" pitchFamily="34" charset="-120"/>
              <a:ea typeface="微軟正黑體" panose="020B0604030504040204" pitchFamily="34" charset="-120"/>
            </a:endParaRPr>
          </a:p>
        </p:txBody>
      </p:sp>
      <p:sp>
        <p:nvSpPr>
          <p:cNvPr id="11" name="橢圓 10"/>
          <p:cNvSpPr/>
          <p:nvPr/>
        </p:nvSpPr>
        <p:spPr>
          <a:xfrm>
            <a:off x="6854646" y="4648200"/>
            <a:ext cx="948234" cy="2590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98808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02902CFF-EF4C-314F-AD28-175F388F83B3}" type="slidenum">
              <a:rPr kumimoji="1" lang="zh-TW" altLang="en-US" smtClean="0"/>
              <a:pPr/>
              <a:t>64</a:t>
            </a:fld>
            <a:endParaRPr kumimoji="1" lang="zh-TW" altLang="en-US" dirty="0"/>
          </a:p>
        </p:txBody>
      </p:sp>
      <p:sp>
        <p:nvSpPr>
          <p:cNvPr id="5" name="文字方塊 4"/>
          <p:cNvSpPr txBox="1"/>
          <p:nvPr/>
        </p:nvSpPr>
        <p:spPr>
          <a:xfrm>
            <a:off x="994242" y="2013383"/>
            <a:ext cx="9951442" cy="461665"/>
          </a:xfrm>
          <a:prstGeom prst="rect">
            <a:avLst/>
          </a:prstGeom>
          <a:noFill/>
        </p:spPr>
        <p:txBody>
          <a:bodyPr wrap="none" rtlCol="0">
            <a:spAutoFit/>
          </a:bodyPr>
          <a:lstStyle/>
          <a:p>
            <a:r>
              <a:rPr lang="en-US" altLang="zh-TW" sz="2400" dirty="0">
                <a:latin typeface="微軟正黑體" panose="020B0604030504040204" pitchFamily="34" charset="-120"/>
                <a:ea typeface="微軟正黑體" panose="020B0604030504040204" pitchFamily="34" charset="-120"/>
              </a:rPr>
              <a:t>EBIT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break-even level : </a:t>
            </a:r>
            <a:r>
              <a:rPr lang="zh-TW" altLang="en-US" sz="2400" dirty="0">
                <a:latin typeface="微軟正黑體" panose="020B0604030504040204" pitchFamily="34" charset="-120"/>
                <a:ea typeface="微軟正黑體" panose="020B0604030504040204" pitchFamily="34" charset="-120"/>
              </a:rPr>
              <a:t>銷售量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固定成本</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折舊費用</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售價</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變動成本</a:t>
            </a:r>
            <a:r>
              <a:rPr lang="en-US" altLang="zh-TW" sz="2400" dirty="0">
                <a:latin typeface="微軟正黑體" panose="020B0604030504040204" pitchFamily="34" charset="-120"/>
                <a:ea typeface="微軟正黑體" panose="020B0604030504040204" pitchFamily="34" charset="-120"/>
              </a:rPr>
              <a:t>)</a:t>
            </a:r>
          </a:p>
        </p:txBody>
      </p:sp>
      <p:sp>
        <p:nvSpPr>
          <p:cNvPr id="6" name="標題 1"/>
          <p:cNvSpPr>
            <a:spLocks noGrp="1"/>
          </p:cNvSpPr>
          <p:nvPr>
            <p:ph type="title"/>
          </p:nvPr>
        </p:nvSpPr>
        <p:spPr>
          <a:xfrm>
            <a:off x="328863"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Break-Even Analysis </a:t>
            </a:r>
            <a:r>
              <a:rPr lang="zh-TW" altLang="en-US" sz="3200" b="1" dirty="0">
                <a:latin typeface="微軟正黑體" panose="020B0604030504040204" pitchFamily="34" charset="-120"/>
                <a:ea typeface="微軟正黑體" panose="020B0604030504040204" pitchFamily="34" charset="-120"/>
              </a:rPr>
              <a:t>損益兩平點分析法</a:t>
            </a:r>
          </a:p>
        </p:txBody>
      </p:sp>
      <p:graphicFrame>
        <p:nvGraphicFramePr>
          <p:cNvPr id="8" name="表格 7"/>
          <p:cNvGraphicFramePr>
            <a:graphicFrameLocks noGrp="1"/>
          </p:cNvGraphicFramePr>
          <p:nvPr>
            <p:extLst>
              <p:ext uri="{D42A27DB-BD31-4B8C-83A1-F6EECF244321}">
                <p14:modId xmlns:p14="http://schemas.microsoft.com/office/powerpoint/2010/main" val="1132418625"/>
              </p:ext>
            </p:extLst>
          </p:nvPr>
        </p:nvGraphicFramePr>
        <p:xfrm>
          <a:off x="1522663" y="3157389"/>
          <a:ext cx="8127999" cy="1828800"/>
        </p:xfrm>
        <a:graphic>
          <a:graphicData uri="http://schemas.openxmlformats.org/drawingml/2006/table">
            <a:tbl>
              <a:tblPr firstRow="1" bandRow="1">
                <a:tableStyleId>{EB9631B5-78F2-41C9-869B-9F39066F8104}</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zh-TW" altLang="en-US" sz="2400" dirty="0">
                          <a:solidFill>
                            <a:srgbClr val="FF0000"/>
                          </a:solidFill>
                          <a:latin typeface="微軟正黑體" panose="020B0604030504040204" pitchFamily="34" charset="-120"/>
                          <a:ea typeface="微軟正黑體" panose="020B0604030504040204" pitchFamily="34" charset="-120"/>
                        </a:rPr>
                        <a:t>會計</a:t>
                      </a:r>
                      <a:r>
                        <a:rPr lang="zh-TW" altLang="en-US" sz="2400" dirty="0">
                          <a:latin typeface="微軟正黑體" panose="020B0604030504040204" pitchFamily="34" charset="-120"/>
                          <a:ea typeface="微軟正黑體" panose="020B0604030504040204" pitchFamily="34" charset="-120"/>
                        </a:rPr>
                        <a:t>損益兩平</a:t>
                      </a:r>
                    </a:p>
                  </a:txBody>
                  <a:tcPr/>
                </a:tc>
                <a:tc>
                  <a:txBody>
                    <a:bodyPr/>
                    <a:lstStyle/>
                    <a:p>
                      <a:r>
                        <a:rPr lang="zh-TW" altLang="en-US" sz="2400" dirty="0">
                          <a:latin typeface="微軟正黑體" panose="020B0604030504040204" pitchFamily="34" charset="-120"/>
                          <a:ea typeface="微軟正黑體" panose="020B0604030504040204" pitchFamily="34" charset="-120"/>
                        </a:rPr>
                        <a:t>損益兩平法</a:t>
                      </a:r>
                    </a:p>
                  </a:txBody>
                  <a:tcPr/>
                </a:tc>
                <a:extLst>
                  <a:ext uri="{0D108BD9-81ED-4DB2-BD59-A6C34878D82A}">
                    <a16:rowId xmlns:a16="http://schemas.microsoft.com/office/drawing/2014/main" xmlns="" val="10000"/>
                  </a:ext>
                </a:extLst>
              </a:tr>
              <a:tr h="370840">
                <a:tc>
                  <a:txBody>
                    <a:bodyPr/>
                    <a:lstStyle/>
                    <a:p>
                      <a:r>
                        <a:rPr lang="zh-TW" altLang="en-US" sz="2400" dirty="0">
                          <a:latin typeface="微軟正黑體" panose="020B0604030504040204" pitchFamily="34" charset="-120"/>
                          <a:ea typeface="微軟正黑體" panose="020B0604030504040204" pitchFamily="34" charset="-120"/>
                        </a:rPr>
                        <a:t>銷售量</a:t>
                      </a:r>
                    </a:p>
                  </a:txBody>
                  <a:tcPr/>
                </a:tc>
                <a:tc>
                  <a:txBody>
                    <a:bodyPr/>
                    <a:lstStyle/>
                    <a:p>
                      <a:r>
                        <a:rPr lang="en-US" altLang="zh-TW" sz="2400" dirty="0">
                          <a:latin typeface="微軟正黑體" panose="020B0604030504040204" pitchFamily="34" charset="-120"/>
                          <a:ea typeface="微軟正黑體" panose="020B0604030504040204" pitchFamily="34" charset="-120"/>
                        </a:rPr>
                        <a:t>32000</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endParaRPr lang="zh-TW" altLang="en-US" sz="24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10001"/>
                  </a:ext>
                </a:extLst>
              </a:tr>
              <a:tr h="370840">
                <a:tc>
                  <a:txBody>
                    <a:bodyPr/>
                    <a:lstStyle/>
                    <a:p>
                      <a:r>
                        <a:rPr lang="en-US" altLang="zh-TW" sz="2400" dirty="0">
                          <a:latin typeface="微軟正黑體" panose="020B0604030504040204" pitchFamily="34" charset="-120"/>
                          <a:ea typeface="微軟正黑體" panose="020B0604030504040204" pitchFamily="34" charset="-120"/>
                        </a:rPr>
                        <a:t>EBIT</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en-US" altLang="zh-TW" sz="2400" dirty="0">
                          <a:latin typeface="微軟正黑體" panose="020B0604030504040204" pitchFamily="34" charset="-120"/>
                          <a:ea typeface="微軟正黑體" panose="020B0604030504040204" pitchFamily="34" charset="-120"/>
                        </a:rPr>
                        <a:t> 0</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endParaRPr lang="zh-TW" altLang="en-US" sz="24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10002"/>
                  </a:ext>
                </a:extLst>
              </a:tr>
              <a:tr h="370840">
                <a:tc>
                  <a:txBody>
                    <a:bodyPr/>
                    <a:lstStyle/>
                    <a:p>
                      <a:r>
                        <a:rPr lang="en-US" altLang="zh-TW" sz="2400" dirty="0">
                          <a:latin typeface="微軟正黑體" panose="020B0604030504040204" pitchFamily="34" charset="-120"/>
                          <a:ea typeface="微軟正黑體" panose="020B0604030504040204" pitchFamily="34" charset="-120"/>
                        </a:rPr>
                        <a:t>NPV</a:t>
                      </a:r>
                      <a:endParaRPr lang="zh-TW" altLang="en-US" sz="2400" dirty="0">
                        <a:latin typeface="微軟正黑體" panose="020B0604030504040204" pitchFamily="34" charset="-120"/>
                        <a:ea typeface="微軟正黑體" panose="020B0604030504040204" pitchFamily="34" charset="-120"/>
                      </a:endParaRPr>
                    </a:p>
                  </a:txBody>
                  <a:tcPr/>
                </a:tc>
                <a:tc>
                  <a:txBody>
                    <a:bodyPr/>
                    <a:lstStyle/>
                    <a:p>
                      <a:r>
                        <a:rPr lang="en-US" altLang="zh-TW" sz="2400" dirty="0">
                          <a:latin typeface="微軟正黑體" panose="020B0604030504040204" pitchFamily="34" charset="-120"/>
                          <a:ea typeface="微軟正黑體" panose="020B0604030504040204" pitchFamily="34" charset="-120"/>
                        </a:rPr>
                        <a:t>-1180</a:t>
                      </a:r>
                      <a:r>
                        <a:rPr lang="zh-TW" altLang="en-US" sz="2400" dirty="0">
                          <a:latin typeface="微軟正黑體" panose="020B0604030504040204" pitchFamily="34" charset="-120"/>
                          <a:ea typeface="微軟正黑體" panose="020B0604030504040204" pitchFamily="34" charset="-120"/>
                        </a:rPr>
                        <a:t>萬美元</a:t>
                      </a:r>
                    </a:p>
                  </a:txBody>
                  <a:tcPr/>
                </a:tc>
                <a:tc>
                  <a:txBody>
                    <a:bodyPr/>
                    <a:lstStyle/>
                    <a:p>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0</a:t>
                      </a:r>
                      <a:endParaRPr lang="zh-TW" altLang="en-US" sz="24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xmlns="" val="10003"/>
                  </a:ext>
                </a:extLst>
              </a:tr>
            </a:tbl>
          </a:graphicData>
        </a:graphic>
      </p:graphicFrame>
      <p:sp>
        <p:nvSpPr>
          <p:cNvPr id="9" name="橢圓 8"/>
          <p:cNvSpPr/>
          <p:nvPr/>
        </p:nvSpPr>
        <p:spPr>
          <a:xfrm>
            <a:off x="4070294" y="4450619"/>
            <a:ext cx="2265770" cy="75624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06267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74032" y="1325563"/>
            <a:ext cx="10515600" cy="949659"/>
          </a:xfrm>
        </p:spPr>
        <p:txBody>
          <a:bodyPr>
            <a:normAutofit/>
          </a:bodyPr>
          <a:lstStyle/>
          <a:p>
            <a:pPr marL="0" indent="0">
              <a:buNone/>
            </a:pPr>
            <a:r>
              <a:rPr lang="en-US" altLang="zh-TW" sz="2400" dirty="0">
                <a:latin typeface="微軟正黑體" panose="020B0604030504040204" pitchFamily="34" charset="-120"/>
                <a:ea typeface="微軟正黑體" panose="020B0604030504040204" pitchFamily="34" charset="-120"/>
              </a:rPr>
              <a:t>- Sensitivity analysis shows how the NPV varies with a change in one of</a:t>
            </a:r>
          </a:p>
          <a:p>
            <a:pPr marL="0" indent="0">
              <a:buNone/>
            </a:pP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the assumptions,</a:t>
            </a:r>
            <a:r>
              <a:rPr lang="zh-TW" altLang="en-US" sz="2400" dirty="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holdding</a:t>
            </a:r>
            <a:r>
              <a:rPr lang="en-US" altLang="zh-TW" sz="2400" dirty="0">
                <a:latin typeface="微軟正黑體" panose="020B0604030504040204" pitchFamily="34" charset="-120"/>
                <a:ea typeface="微軟正黑體" panose="020B0604030504040204" pitchFamily="34" charset="-120"/>
              </a:rPr>
              <a:t> the </a:t>
            </a:r>
            <a:r>
              <a:rPr lang="en-US" altLang="zh-TW" sz="2400" dirty="0" err="1">
                <a:latin typeface="微軟正黑體" panose="020B0604030504040204" pitchFamily="34" charset="-120"/>
                <a:ea typeface="微軟正黑體" panose="020B0604030504040204" pitchFamily="34" charset="-120"/>
              </a:rPr>
              <a:t>orther</a:t>
            </a:r>
            <a:r>
              <a:rPr lang="en-US" altLang="zh-TW" sz="2400" dirty="0">
                <a:latin typeface="微軟正黑體" panose="020B0604030504040204" pitchFamily="34" charset="-120"/>
                <a:ea typeface="微軟正黑體" panose="020B0604030504040204" pitchFamily="34" charset="-120"/>
              </a:rPr>
              <a:t> assumptions constant.</a:t>
            </a:r>
            <a:endParaRPr lang="zh-TW" altLang="en-US" sz="2400" dirty="0">
              <a:latin typeface="微軟正黑體" panose="020B0604030504040204" pitchFamily="34" charset="-120"/>
              <a:ea typeface="微軟正黑體" panose="020B0604030504040204" pitchFamily="34" charset="-120"/>
            </a:endParaRPr>
          </a:p>
        </p:txBody>
      </p:sp>
      <p:sp>
        <p:nvSpPr>
          <p:cNvPr id="4" name="標題 1"/>
          <p:cNvSpPr>
            <a:spLocks noGrp="1"/>
          </p:cNvSpPr>
          <p:nvPr>
            <p:ph type="title"/>
          </p:nvPr>
        </p:nvSpPr>
        <p:spPr>
          <a:xfrm>
            <a:off x="328863"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Sensitivity Analysis </a:t>
            </a:r>
            <a:r>
              <a:rPr lang="zh-TW" altLang="en-US" sz="3200" b="1" dirty="0">
                <a:latin typeface="微軟正黑體" panose="020B0604030504040204" pitchFamily="34" charset="-120"/>
                <a:ea typeface="微軟正黑體" panose="020B0604030504040204" pitchFamily="34" charset="-120"/>
              </a:rPr>
              <a:t>敏感度分析法</a:t>
            </a:r>
          </a:p>
        </p:txBody>
      </p:sp>
      <p:pic>
        <p:nvPicPr>
          <p:cNvPr id="5" name="圖片 4"/>
          <p:cNvPicPr>
            <a:picLocks noChangeAspect="1"/>
          </p:cNvPicPr>
          <p:nvPr/>
        </p:nvPicPr>
        <p:blipFill>
          <a:blip r:embed="rId3"/>
          <a:stretch>
            <a:fillRect/>
          </a:stretch>
        </p:blipFill>
        <p:spPr>
          <a:xfrm>
            <a:off x="1765140" y="2651126"/>
            <a:ext cx="8533384" cy="3627270"/>
          </a:xfrm>
          <a:prstGeom prst="rect">
            <a:avLst/>
          </a:prstGeom>
        </p:spPr>
      </p:pic>
      <p:sp>
        <p:nvSpPr>
          <p:cNvPr id="2" name="投影片編號版面配置區 1">
            <a:extLst>
              <a:ext uri="{FF2B5EF4-FFF2-40B4-BE49-F238E27FC236}">
                <a16:creationId xmlns:a16="http://schemas.microsoft.com/office/drawing/2014/main" xmlns="" id="{CD014EC7-7CBA-6744-9FB3-F92A0AC79138}"/>
              </a:ext>
            </a:extLst>
          </p:cNvPr>
          <p:cNvSpPr>
            <a:spLocks noGrp="1"/>
          </p:cNvSpPr>
          <p:nvPr>
            <p:ph type="sldNum" sz="quarter" idx="12"/>
          </p:nvPr>
        </p:nvSpPr>
        <p:spPr/>
        <p:txBody>
          <a:bodyPr/>
          <a:lstStyle/>
          <a:p>
            <a:fld id="{02902CFF-EF4C-314F-AD28-175F388F83B3}" type="slidenum">
              <a:rPr kumimoji="1" lang="zh-TW" altLang="en-US" smtClean="0"/>
              <a:t>65</a:t>
            </a:fld>
            <a:endParaRPr kumimoji="1" lang="zh-TW" altLang="en-US"/>
          </a:p>
        </p:txBody>
      </p:sp>
    </p:spTree>
    <p:extLst>
      <p:ext uri="{BB962C8B-B14F-4D97-AF65-F5344CB8AC3E}">
        <p14:creationId xmlns:p14="http://schemas.microsoft.com/office/powerpoint/2010/main" val="292280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406316" y="1204023"/>
            <a:ext cx="7684170" cy="5653977"/>
          </a:xfrm>
          <a:prstGeom prst="rect">
            <a:avLst/>
          </a:prstGeom>
        </p:spPr>
      </p:pic>
      <p:sp>
        <p:nvSpPr>
          <p:cNvPr id="5" name="標題 1"/>
          <p:cNvSpPr>
            <a:spLocks noGrp="1"/>
          </p:cNvSpPr>
          <p:nvPr>
            <p:ph type="title"/>
          </p:nvPr>
        </p:nvSpPr>
        <p:spPr>
          <a:xfrm>
            <a:off x="328863"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Sensitivity Analysis </a:t>
            </a:r>
            <a:r>
              <a:rPr lang="zh-TW" altLang="en-US" sz="3200" b="1" dirty="0">
                <a:latin typeface="微軟正黑體" panose="020B0604030504040204" pitchFamily="34" charset="-120"/>
                <a:ea typeface="微軟正黑體" panose="020B0604030504040204" pitchFamily="34" charset="-120"/>
              </a:rPr>
              <a:t>敏感度分析法</a:t>
            </a:r>
          </a:p>
        </p:txBody>
      </p:sp>
      <p:sp>
        <p:nvSpPr>
          <p:cNvPr id="2" name="投影片編號版面配置區 1">
            <a:extLst>
              <a:ext uri="{FF2B5EF4-FFF2-40B4-BE49-F238E27FC236}">
                <a16:creationId xmlns:a16="http://schemas.microsoft.com/office/drawing/2014/main" xmlns="" id="{3DD3D608-5C6C-9641-8D86-CACD886E8355}"/>
              </a:ext>
            </a:extLst>
          </p:cNvPr>
          <p:cNvSpPr>
            <a:spLocks noGrp="1"/>
          </p:cNvSpPr>
          <p:nvPr>
            <p:ph type="sldNum" sz="quarter" idx="12"/>
          </p:nvPr>
        </p:nvSpPr>
        <p:spPr/>
        <p:txBody>
          <a:bodyPr/>
          <a:lstStyle/>
          <a:p>
            <a:fld id="{02902CFF-EF4C-314F-AD28-175F388F83B3}" type="slidenum">
              <a:rPr kumimoji="1" lang="zh-TW" altLang="en-US" smtClean="0"/>
              <a:t>66</a:t>
            </a:fld>
            <a:endParaRPr kumimoji="1" lang="zh-TW" altLang="en-US"/>
          </a:p>
        </p:txBody>
      </p:sp>
    </p:spTree>
    <p:extLst>
      <p:ext uri="{BB962C8B-B14F-4D97-AF65-F5344CB8AC3E}">
        <p14:creationId xmlns:p14="http://schemas.microsoft.com/office/powerpoint/2010/main" val="402280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61040" y="1264275"/>
            <a:ext cx="11481356" cy="5312988"/>
          </a:xfrm>
          <a:prstGeom prst="rect">
            <a:avLst/>
          </a:prstGeom>
        </p:spPr>
      </p:pic>
      <p:sp>
        <p:nvSpPr>
          <p:cNvPr id="6" name="標題 1"/>
          <p:cNvSpPr>
            <a:spLocks noGrp="1"/>
          </p:cNvSpPr>
          <p:nvPr>
            <p:ph type="title"/>
          </p:nvPr>
        </p:nvSpPr>
        <p:spPr>
          <a:xfrm>
            <a:off x="328863" y="0"/>
            <a:ext cx="10515600" cy="1325563"/>
          </a:xfrm>
        </p:spPr>
        <p:txBody>
          <a:bodyPr>
            <a:normAutofit/>
          </a:bodyPr>
          <a:lstStyle/>
          <a:p>
            <a:r>
              <a:rPr lang="en-US" altLang="zh-TW" sz="3200" b="1" dirty="0">
                <a:latin typeface="微軟正黑體" panose="020B0604030504040204" pitchFamily="34" charset="-120"/>
                <a:ea typeface="微軟正黑體" panose="020B0604030504040204" pitchFamily="34" charset="-120"/>
              </a:rPr>
              <a:t>Sensitivity Analysis </a:t>
            </a:r>
            <a:r>
              <a:rPr lang="zh-TW" altLang="en-US" sz="3200" b="1" dirty="0">
                <a:latin typeface="微軟正黑體" panose="020B0604030504040204" pitchFamily="34" charset="-120"/>
                <a:ea typeface="微軟正黑體" panose="020B0604030504040204" pitchFamily="34" charset="-120"/>
              </a:rPr>
              <a:t>敏感度分析法</a:t>
            </a:r>
          </a:p>
        </p:txBody>
      </p:sp>
      <p:sp>
        <p:nvSpPr>
          <p:cNvPr id="2" name="投影片編號版面配置區 1">
            <a:extLst>
              <a:ext uri="{FF2B5EF4-FFF2-40B4-BE49-F238E27FC236}">
                <a16:creationId xmlns:a16="http://schemas.microsoft.com/office/drawing/2014/main" xmlns="" id="{CDE6FBDF-4BD6-6A45-BC06-456A86EF88CB}"/>
              </a:ext>
            </a:extLst>
          </p:cNvPr>
          <p:cNvSpPr>
            <a:spLocks noGrp="1"/>
          </p:cNvSpPr>
          <p:nvPr>
            <p:ph type="sldNum" sz="quarter" idx="12"/>
          </p:nvPr>
        </p:nvSpPr>
        <p:spPr/>
        <p:txBody>
          <a:bodyPr/>
          <a:lstStyle/>
          <a:p>
            <a:fld id="{02902CFF-EF4C-314F-AD28-175F388F83B3}" type="slidenum">
              <a:rPr kumimoji="1" lang="zh-TW" altLang="en-US" smtClean="0"/>
              <a:t>67</a:t>
            </a:fld>
            <a:endParaRPr kumimoji="1" lang="zh-TW" altLang="en-US"/>
          </a:p>
        </p:txBody>
      </p:sp>
    </p:spTree>
    <p:extLst>
      <p:ext uri="{BB962C8B-B14F-4D97-AF65-F5344CB8AC3E}">
        <p14:creationId xmlns:p14="http://schemas.microsoft.com/office/powerpoint/2010/main" val="208811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28863"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b="1" dirty="0">
                <a:latin typeface="微軟正黑體" panose="020B0604030504040204" pitchFamily="34" charset="-120"/>
                <a:ea typeface="微軟正黑體" panose="020B0604030504040204" pitchFamily="34" charset="-120"/>
              </a:rPr>
              <a:t>Scenario Analysis </a:t>
            </a:r>
            <a:r>
              <a:rPr lang="zh-TW" altLang="en-US" sz="3200" b="1" dirty="0">
                <a:latin typeface="微軟正黑體" panose="020B0604030504040204" pitchFamily="34" charset="-120"/>
                <a:ea typeface="微軟正黑體" panose="020B0604030504040204" pitchFamily="34" charset="-120"/>
              </a:rPr>
              <a:t>情境分析法</a:t>
            </a:r>
          </a:p>
        </p:txBody>
      </p:sp>
      <p:sp>
        <p:nvSpPr>
          <p:cNvPr id="5" name="矩形 4"/>
          <p:cNvSpPr/>
          <p:nvPr/>
        </p:nvSpPr>
        <p:spPr>
          <a:xfrm>
            <a:off x="657725" y="1469540"/>
            <a:ext cx="10539664" cy="830997"/>
          </a:xfrm>
          <a:prstGeom prst="rect">
            <a:avLst/>
          </a:prstGeom>
        </p:spPr>
        <p:txBody>
          <a:bodyPr wrap="square">
            <a:spAutoFit/>
          </a:bodyPr>
          <a:lstStyle/>
          <a:p>
            <a:pPr marL="342900" indent="-342900">
              <a:buFontTx/>
              <a:buChar char="-"/>
            </a:pPr>
            <a:r>
              <a:rPr lang="en-US" altLang="zh-TW" sz="2400" dirty="0">
                <a:latin typeface="微軟正黑體" panose="020B0604030504040204" pitchFamily="34" charset="-120"/>
                <a:ea typeface="微軟正黑體" panose="020B0604030504040204" pitchFamily="34" charset="-120"/>
              </a:rPr>
              <a:t>Scenario analysis </a:t>
            </a:r>
            <a:r>
              <a:rPr lang="zh-TW" altLang="en-US" sz="2400" dirty="0">
                <a:latin typeface="微軟正黑體" panose="020B0604030504040204" pitchFamily="34" charset="-120"/>
                <a:ea typeface="微軟正黑體" panose="020B0604030504040204" pitchFamily="34" charset="-120"/>
              </a:rPr>
              <a:t>consider the effent on the NPV of simultaneously changing multiple assumptions.</a:t>
            </a:r>
          </a:p>
        </p:txBody>
      </p:sp>
      <p:pic>
        <p:nvPicPr>
          <p:cNvPr id="6" name="圖片 5"/>
          <p:cNvPicPr>
            <a:picLocks noChangeAspect="1"/>
          </p:cNvPicPr>
          <p:nvPr/>
        </p:nvPicPr>
        <p:blipFill>
          <a:blip r:embed="rId3"/>
          <a:stretch>
            <a:fillRect/>
          </a:stretch>
        </p:blipFill>
        <p:spPr>
          <a:xfrm>
            <a:off x="1312963" y="3005219"/>
            <a:ext cx="9410362" cy="3283286"/>
          </a:xfrm>
          <a:prstGeom prst="rect">
            <a:avLst/>
          </a:prstGeom>
        </p:spPr>
      </p:pic>
      <p:sp>
        <p:nvSpPr>
          <p:cNvPr id="2" name="投影片編號版面配置區 1">
            <a:extLst>
              <a:ext uri="{FF2B5EF4-FFF2-40B4-BE49-F238E27FC236}">
                <a16:creationId xmlns:a16="http://schemas.microsoft.com/office/drawing/2014/main" xmlns="" id="{844F1FEC-537B-F84B-83B3-47F35F2AB38F}"/>
              </a:ext>
            </a:extLst>
          </p:cNvPr>
          <p:cNvSpPr>
            <a:spLocks noGrp="1"/>
          </p:cNvSpPr>
          <p:nvPr>
            <p:ph type="sldNum" sz="quarter" idx="12"/>
          </p:nvPr>
        </p:nvSpPr>
        <p:spPr/>
        <p:txBody>
          <a:bodyPr/>
          <a:lstStyle/>
          <a:p>
            <a:fld id="{02902CFF-EF4C-314F-AD28-175F388F83B3}" type="slidenum">
              <a:rPr kumimoji="1" lang="zh-TW" altLang="en-US" smtClean="0"/>
              <a:t>68</a:t>
            </a:fld>
            <a:endParaRPr kumimoji="1" lang="zh-TW" altLang="en-US"/>
          </a:p>
        </p:txBody>
      </p:sp>
      <p:sp>
        <p:nvSpPr>
          <p:cNvPr id="3" name="文字方塊 2"/>
          <p:cNvSpPr txBox="1"/>
          <p:nvPr/>
        </p:nvSpPr>
        <p:spPr>
          <a:xfrm>
            <a:off x="2964180" y="5446365"/>
            <a:ext cx="697627"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降</a:t>
            </a:r>
            <a:r>
              <a:rPr lang="zh-TW" altLang="en-US" sz="2000" dirty="0">
                <a:latin typeface="微軟正黑體" panose="020B0604030504040204" pitchFamily="34" charset="-120"/>
                <a:ea typeface="微軟正黑體" panose="020B0604030504040204" pitchFamily="34" charset="-120"/>
              </a:rPr>
              <a:t>價</a:t>
            </a:r>
          </a:p>
        </p:txBody>
      </p:sp>
      <p:sp>
        <p:nvSpPr>
          <p:cNvPr id="7" name="文字方塊 6"/>
          <p:cNvSpPr txBox="1"/>
          <p:nvPr/>
        </p:nvSpPr>
        <p:spPr>
          <a:xfrm>
            <a:off x="2773680" y="5842605"/>
            <a:ext cx="697627"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漲價</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9431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463842" y="1181185"/>
            <a:ext cx="8245642" cy="5395161"/>
          </a:xfrm>
          <a:prstGeom prst="rect">
            <a:avLst/>
          </a:prstGeom>
        </p:spPr>
      </p:pic>
      <p:sp>
        <p:nvSpPr>
          <p:cNvPr id="5" name="標題 1"/>
          <p:cNvSpPr txBox="1">
            <a:spLocks/>
          </p:cNvSpPr>
          <p:nvPr/>
        </p:nvSpPr>
        <p:spPr>
          <a:xfrm>
            <a:off x="328863"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b="1" dirty="0">
                <a:latin typeface="微軟正黑體" panose="020B0604030504040204" pitchFamily="34" charset="-120"/>
                <a:ea typeface="微軟正黑體" panose="020B0604030504040204" pitchFamily="34" charset="-120"/>
              </a:rPr>
              <a:t>Scenario Analysis </a:t>
            </a:r>
            <a:r>
              <a:rPr lang="zh-TW" altLang="en-US" sz="3200" b="1" dirty="0">
                <a:latin typeface="微軟正黑體" panose="020B0604030504040204" pitchFamily="34" charset="-120"/>
                <a:ea typeface="微軟正黑體" panose="020B0604030504040204" pitchFamily="34" charset="-120"/>
              </a:rPr>
              <a:t>情境分析法</a:t>
            </a:r>
          </a:p>
        </p:txBody>
      </p:sp>
      <p:sp>
        <p:nvSpPr>
          <p:cNvPr id="8" name="文字方塊 7"/>
          <p:cNvSpPr txBox="1"/>
          <p:nvPr/>
        </p:nvSpPr>
        <p:spPr>
          <a:xfrm>
            <a:off x="4812633" y="2802170"/>
            <a:ext cx="2558714" cy="461665"/>
          </a:xfrm>
          <a:prstGeom prst="rect">
            <a:avLst/>
          </a:prstGeom>
          <a:noFill/>
        </p:spPr>
        <p:txBody>
          <a:bodyPr wrap="none" rtlCol="0">
            <a:spAutoFit/>
          </a:bodyPr>
          <a:lstStyle/>
          <a:p>
            <a:r>
              <a:rPr lang="en-US" altLang="zh-TW" sz="2400" dirty="0">
                <a:solidFill>
                  <a:schemeClr val="accent1">
                    <a:lumMod val="75000"/>
                  </a:schemeClr>
                </a:solidFill>
                <a:latin typeface="微軟正黑體" panose="020B0604030504040204" pitchFamily="34" charset="-120"/>
                <a:ea typeface="微軟正黑體" panose="020B0604030504040204" pitchFamily="34" charset="-120"/>
              </a:rPr>
              <a:t>NPV</a:t>
            </a:r>
            <a:r>
              <a:rPr lang="zh-TW" altLang="en-US" sz="2400" dirty="0">
                <a:solidFill>
                  <a:schemeClr val="accent1">
                    <a:lumMod val="75000"/>
                  </a:schemeClr>
                </a:solidFill>
                <a:latin typeface="微軟正黑體" panose="020B0604030504040204" pitchFamily="34" charset="-120"/>
                <a:ea typeface="微軟正黑體" panose="020B0604030504040204" pitchFamily="34" charset="-120"/>
              </a:rPr>
              <a:t> </a:t>
            </a:r>
            <a:r>
              <a:rPr lang="en-US" altLang="zh-TW" sz="2400" dirty="0">
                <a:solidFill>
                  <a:schemeClr val="accent1">
                    <a:lumMod val="75000"/>
                  </a:schemeClr>
                </a:solidFill>
                <a:latin typeface="微軟正黑體" panose="020B0604030504040204" pitchFamily="34" charset="-120"/>
                <a:ea typeface="微軟正黑體" panose="020B0604030504040204" pitchFamily="34" charset="-120"/>
              </a:rPr>
              <a:t>&gt;</a:t>
            </a:r>
            <a:r>
              <a:rPr lang="zh-TW" altLang="en-US" sz="2400" dirty="0">
                <a:solidFill>
                  <a:schemeClr val="accent1">
                    <a:lumMod val="75000"/>
                  </a:schemeClr>
                </a:solidFill>
                <a:latin typeface="微軟正黑體" panose="020B0604030504040204" pitchFamily="34" charset="-120"/>
                <a:ea typeface="微軟正黑體" panose="020B0604030504040204" pitchFamily="34" charset="-120"/>
              </a:rPr>
              <a:t> </a:t>
            </a:r>
            <a:r>
              <a:rPr lang="en-US" altLang="zh-TW" sz="2400" dirty="0">
                <a:solidFill>
                  <a:schemeClr val="accent1">
                    <a:lumMod val="75000"/>
                  </a:schemeClr>
                </a:solidFill>
                <a:latin typeface="微軟正黑體" panose="020B0604030504040204" pitchFamily="34" charset="-120"/>
                <a:ea typeface="微軟正黑體" panose="020B0604030504040204" pitchFamily="34" charset="-120"/>
              </a:rPr>
              <a:t>$5Million</a:t>
            </a:r>
            <a:endParaRPr lang="zh-TW" altLang="en-US" sz="2400" dirty="0">
              <a:solidFill>
                <a:schemeClr val="accent1">
                  <a:lumMod val="75000"/>
                </a:schemeClr>
              </a:solidFill>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3184360" y="4740442"/>
            <a:ext cx="2558714" cy="461665"/>
          </a:xfrm>
          <a:prstGeom prst="rect">
            <a:avLst/>
          </a:prstGeom>
          <a:noFill/>
        </p:spPr>
        <p:txBody>
          <a:bodyPr wrap="none" rtlCol="0">
            <a:spAutoFit/>
          </a:bodyPr>
          <a:lstStyle/>
          <a:p>
            <a:r>
              <a:rPr lang="en-US" altLang="zh-TW" sz="2400" dirty="0">
                <a:solidFill>
                  <a:schemeClr val="accent2">
                    <a:lumMod val="75000"/>
                  </a:schemeClr>
                </a:solidFill>
                <a:latin typeface="微軟正黑體" panose="020B0604030504040204" pitchFamily="34" charset="-120"/>
                <a:ea typeface="微軟正黑體" panose="020B0604030504040204" pitchFamily="34" charset="-120"/>
              </a:rPr>
              <a:t>NPV</a:t>
            </a:r>
            <a:r>
              <a:rPr lang="zh-TW" altLang="en-US" sz="2400" dirty="0">
                <a:solidFill>
                  <a:schemeClr val="accent2">
                    <a:lumMod val="75000"/>
                  </a:schemeClr>
                </a:solidFill>
                <a:latin typeface="微軟正黑體" panose="020B0604030504040204" pitchFamily="34" charset="-120"/>
                <a:ea typeface="微軟正黑體" panose="020B0604030504040204" pitchFamily="34" charset="-120"/>
              </a:rPr>
              <a:t> </a:t>
            </a:r>
            <a:r>
              <a:rPr lang="en-US" altLang="zh-TW" sz="2400" dirty="0">
                <a:solidFill>
                  <a:schemeClr val="accent2">
                    <a:lumMod val="75000"/>
                  </a:schemeClr>
                </a:solidFill>
                <a:latin typeface="微軟正黑體" panose="020B0604030504040204" pitchFamily="34" charset="-120"/>
                <a:ea typeface="微軟正黑體" panose="020B0604030504040204" pitchFamily="34" charset="-120"/>
              </a:rPr>
              <a:t>&lt;</a:t>
            </a:r>
            <a:r>
              <a:rPr lang="zh-TW" altLang="en-US" sz="2400" dirty="0">
                <a:solidFill>
                  <a:schemeClr val="accent2">
                    <a:lumMod val="75000"/>
                  </a:schemeClr>
                </a:solidFill>
                <a:latin typeface="微軟正黑體" panose="020B0604030504040204" pitchFamily="34" charset="-120"/>
                <a:ea typeface="微軟正黑體" panose="020B0604030504040204" pitchFamily="34" charset="-120"/>
              </a:rPr>
              <a:t> </a:t>
            </a:r>
            <a:r>
              <a:rPr lang="en-US" altLang="zh-TW" sz="2400" dirty="0">
                <a:solidFill>
                  <a:schemeClr val="accent2">
                    <a:lumMod val="75000"/>
                  </a:schemeClr>
                </a:solidFill>
                <a:latin typeface="微軟正黑體" panose="020B0604030504040204" pitchFamily="34" charset="-120"/>
                <a:ea typeface="微軟正黑體" panose="020B0604030504040204" pitchFamily="34" charset="-120"/>
              </a:rPr>
              <a:t>$5Million</a:t>
            </a:r>
            <a:endParaRPr lang="zh-TW" altLang="en-US" sz="2400" dirty="0">
              <a:solidFill>
                <a:schemeClr val="accent2">
                  <a:lumMod val="75000"/>
                </a:schemeClr>
              </a:solidFill>
              <a:latin typeface="微軟正黑體" panose="020B0604030504040204" pitchFamily="34" charset="-120"/>
              <a:ea typeface="微軟正黑體" panose="020B0604030504040204" pitchFamily="34" charset="-120"/>
            </a:endParaRPr>
          </a:p>
        </p:txBody>
      </p:sp>
      <p:sp>
        <p:nvSpPr>
          <p:cNvPr id="2" name="投影片編號版面配置區 1">
            <a:extLst>
              <a:ext uri="{FF2B5EF4-FFF2-40B4-BE49-F238E27FC236}">
                <a16:creationId xmlns:a16="http://schemas.microsoft.com/office/drawing/2014/main" xmlns="" id="{98AF7B26-2FCD-F448-9589-F8DF16DE77C5}"/>
              </a:ext>
            </a:extLst>
          </p:cNvPr>
          <p:cNvSpPr>
            <a:spLocks noGrp="1"/>
          </p:cNvSpPr>
          <p:nvPr>
            <p:ph type="sldNum" sz="quarter" idx="12"/>
          </p:nvPr>
        </p:nvSpPr>
        <p:spPr/>
        <p:txBody>
          <a:bodyPr/>
          <a:lstStyle/>
          <a:p>
            <a:fld id="{02902CFF-EF4C-314F-AD28-175F388F83B3}" type="slidenum">
              <a:rPr kumimoji="1" lang="zh-TW" altLang="en-US" smtClean="0"/>
              <a:t>69</a:t>
            </a:fld>
            <a:endParaRPr kumimoji="1" lang="zh-TW" altLang="en-US"/>
          </a:p>
        </p:txBody>
      </p:sp>
    </p:spTree>
    <p:extLst>
      <p:ext uri="{BB962C8B-B14F-4D97-AF65-F5344CB8AC3E}">
        <p14:creationId xmlns:p14="http://schemas.microsoft.com/office/powerpoint/2010/main" val="15698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93EF964-93C2-E74C-A922-5FC5D1213727}"/>
              </a:ext>
            </a:extLst>
          </p:cNvPr>
          <p:cNvSpPr>
            <a:spLocks noGrp="1"/>
          </p:cNvSpPr>
          <p:nvPr>
            <p:ph type="title"/>
          </p:nvPr>
        </p:nvSpPr>
        <p:spPr/>
        <p:txBody>
          <a:bodyPr>
            <a:normAutofit/>
          </a:bodyPr>
          <a:lstStyle/>
          <a:p>
            <a:r>
              <a:rPr lang="en-US" altLang="en-US" sz="3200" dirty="0"/>
              <a:t>Capital Expenditures and Depreciation</a:t>
            </a:r>
            <a:r>
              <a:rPr lang="zh-CN" altLang="en-US" sz="3200" dirty="0"/>
              <a:t>資本支出和折舊</a:t>
            </a:r>
            <a:endParaRPr kumimoji="1" lang="zh-TW" altLang="en-US" sz="3200" dirty="0"/>
          </a:p>
        </p:txBody>
      </p:sp>
      <p:sp>
        <p:nvSpPr>
          <p:cNvPr id="3" name="內容版面配置區 2">
            <a:extLst>
              <a:ext uri="{FF2B5EF4-FFF2-40B4-BE49-F238E27FC236}">
                <a16:creationId xmlns:a16="http://schemas.microsoft.com/office/drawing/2014/main" xmlns="" id="{162D066D-CB6F-034F-8EDA-2B2640155327}"/>
              </a:ext>
            </a:extLst>
          </p:cNvPr>
          <p:cNvSpPr>
            <a:spLocks noGrp="1"/>
          </p:cNvSpPr>
          <p:nvPr>
            <p:ph idx="1"/>
          </p:nvPr>
        </p:nvSpPr>
        <p:spPr/>
        <p:txBody>
          <a:bodyPr/>
          <a:lstStyle/>
          <a:p>
            <a:r>
              <a:rPr lang="en-US" altLang="en-US" dirty="0"/>
              <a:t>The </a:t>
            </a:r>
            <a:r>
              <a:rPr lang="en-US" altLang="en-US" dirty="0">
                <a:solidFill>
                  <a:srgbClr val="FF0000"/>
                </a:solidFill>
              </a:rPr>
              <a:t>$7.5 million </a:t>
            </a:r>
            <a:r>
              <a:rPr lang="en-US" altLang="en-US" dirty="0"/>
              <a:t>in new equipment is a cash expense, but it is not directly listed as an expense when calculating earnings. Instead, the firm deducts a fraction of the cost of these items each year as </a:t>
            </a:r>
            <a:r>
              <a:rPr lang="en-US" altLang="en-US" dirty="0">
                <a:solidFill>
                  <a:srgbClr val="FF0000"/>
                </a:solidFill>
              </a:rPr>
              <a:t>depreciation</a:t>
            </a:r>
            <a:r>
              <a:rPr lang="en-US" altLang="en-US" dirty="0"/>
              <a:t>.</a:t>
            </a:r>
          </a:p>
          <a:p>
            <a:pPr>
              <a:spcBef>
                <a:spcPct val="60000"/>
              </a:spcBef>
            </a:pPr>
            <a:r>
              <a:rPr lang="en-US" altLang="en-US" dirty="0"/>
              <a:t>Straight Line Depreciation</a:t>
            </a:r>
          </a:p>
          <a:p>
            <a:pPr lvl="1">
              <a:spcBef>
                <a:spcPct val="35000"/>
              </a:spcBef>
            </a:pPr>
            <a:r>
              <a:rPr lang="en-US" altLang="en-US" dirty="0"/>
              <a:t>The asset’s cost is divided equally over its life.</a:t>
            </a:r>
          </a:p>
          <a:p>
            <a:pPr lvl="1">
              <a:buFontTx/>
              <a:buNone/>
            </a:pPr>
            <a:r>
              <a:rPr lang="en-US" altLang="en-US" dirty="0"/>
              <a:t>	</a:t>
            </a:r>
            <a:r>
              <a:rPr lang="en-US" altLang="en-US" sz="2000" dirty="0"/>
              <a:t>Annual Depreciation = $7.5 million ÷ 5 years = </a:t>
            </a:r>
            <a:r>
              <a:rPr lang="en-US" altLang="en-US" sz="2000" dirty="0">
                <a:solidFill>
                  <a:srgbClr val="FF0000"/>
                </a:solidFill>
              </a:rPr>
              <a:t>$1.5 million/year</a:t>
            </a:r>
          </a:p>
          <a:p>
            <a:pPr marL="0" indent="0">
              <a:buNone/>
            </a:pPr>
            <a:endParaRPr kumimoji="1" lang="zh-TW" altLang="en-US" dirty="0"/>
          </a:p>
        </p:txBody>
      </p:sp>
      <p:sp>
        <p:nvSpPr>
          <p:cNvPr id="4" name="投影片編號版面配置區 3">
            <a:extLst>
              <a:ext uri="{FF2B5EF4-FFF2-40B4-BE49-F238E27FC236}">
                <a16:creationId xmlns:a16="http://schemas.microsoft.com/office/drawing/2014/main" xmlns="" id="{D2A9179A-81AA-3642-B28E-E68BD1737B7A}"/>
              </a:ext>
            </a:extLst>
          </p:cNvPr>
          <p:cNvSpPr>
            <a:spLocks noGrp="1"/>
          </p:cNvSpPr>
          <p:nvPr>
            <p:ph type="sldNum" sz="quarter" idx="12"/>
          </p:nvPr>
        </p:nvSpPr>
        <p:spPr/>
        <p:txBody>
          <a:bodyPr/>
          <a:lstStyle/>
          <a:p>
            <a:fld id="{02902CFF-EF4C-314F-AD28-175F388F83B3}" type="slidenum">
              <a:rPr kumimoji="1" lang="zh-TW" altLang="en-US" smtClean="0"/>
              <a:t>7</a:t>
            </a:fld>
            <a:endParaRPr kumimoji="1" lang="zh-TW" altLang="en-US"/>
          </a:p>
        </p:txBody>
      </p:sp>
    </p:spTree>
    <p:extLst>
      <p:ext uri="{BB962C8B-B14F-4D97-AF65-F5344CB8AC3E}">
        <p14:creationId xmlns:p14="http://schemas.microsoft.com/office/powerpoint/2010/main" val="388993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463430" y="1822450"/>
            <a:ext cx="3062161" cy="1297901"/>
          </a:xfrm>
        </p:spPr>
        <p:txBody>
          <a:bodyPr>
            <a:normAutofit fontScale="92500"/>
          </a:bodyPr>
          <a:lstStyle/>
          <a:p>
            <a:pPr marL="0" indent="0">
              <a:buNone/>
            </a:pPr>
            <a:r>
              <a:rPr lang="en-US" altLang="zh-TW" sz="8000" dirty="0">
                <a:latin typeface="STCaiyun" panose="02010800040101010101" pitchFamily="2" charset="-122"/>
                <a:ea typeface="STCaiyun" panose="02010800040101010101" pitchFamily="2" charset="-122"/>
              </a:rPr>
              <a:t>Q</a:t>
            </a:r>
            <a:r>
              <a:rPr lang="zh-TW" altLang="en-US" sz="8000" dirty="0">
                <a:latin typeface="STCaiyun" panose="02010800040101010101" pitchFamily="2" charset="-122"/>
                <a:ea typeface="STCaiyun" panose="02010800040101010101" pitchFamily="2" charset="-122"/>
              </a:rPr>
              <a:t> </a:t>
            </a:r>
            <a:r>
              <a:rPr lang="en-US" altLang="zh-TW" sz="8000" dirty="0">
                <a:latin typeface="STCaiyun" panose="02010800040101010101" pitchFamily="2" charset="-122"/>
                <a:ea typeface="STCaiyun" panose="02010800040101010101" pitchFamily="2" charset="-122"/>
              </a:rPr>
              <a:t>&amp; A</a:t>
            </a:r>
            <a:endParaRPr lang="zh-TW" altLang="en-US" sz="8000" dirty="0">
              <a:latin typeface="STCaiyun" panose="02010800040101010101" pitchFamily="2" charset="-122"/>
              <a:ea typeface="STCaiyun" panose="02010800040101010101" pitchFamily="2" charset="-122"/>
            </a:endParaRPr>
          </a:p>
        </p:txBody>
      </p:sp>
      <p:sp>
        <p:nvSpPr>
          <p:cNvPr id="4" name="投影片編號版面配置區 3"/>
          <p:cNvSpPr>
            <a:spLocks noGrp="1"/>
          </p:cNvSpPr>
          <p:nvPr>
            <p:ph type="sldNum" sz="quarter" idx="12"/>
          </p:nvPr>
        </p:nvSpPr>
        <p:spPr/>
        <p:txBody>
          <a:bodyPr/>
          <a:lstStyle/>
          <a:p>
            <a:fld id="{02902CFF-EF4C-314F-AD28-175F388F83B3}" type="slidenum">
              <a:rPr kumimoji="1" lang="zh-TW" altLang="en-US" smtClean="0"/>
              <a:pPr/>
              <a:t>70</a:t>
            </a:fld>
            <a:endParaRPr kumimoji="1"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430" y="3183427"/>
            <a:ext cx="4609538" cy="2360305"/>
          </a:xfrm>
          <a:prstGeom prst="rect">
            <a:avLst/>
          </a:prstGeom>
        </p:spPr>
      </p:pic>
    </p:spTree>
    <p:extLst>
      <p:ext uri="{BB962C8B-B14F-4D97-AF65-F5344CB8AC3E}">
        <p14:creationId xmlns:p14="http://schemas.microsoft.com/office/powerpoint/2010/main" val="87114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05B5895-CE3A-CD4D-ADC9-C14D3A89995D}"/>
              </a:ext>
            </a:extLst>
          </p:cNvPr>
          <p:cNvSpPr>
            <a:spLocks noGrp="1"/>
          </p:cNvSpPr>
          <p:nvPr>
            <p:ph type="title"/>
          </p:nvPr>
        </p:nvSpPr>
        <p:spPr/>
        <p:txBody>
          <a:bodyPr>
            <a:normAutofit/>
          </a:bodyPr>
          <a:lstStyle/>
          <a:p>
            <a:r>
              <a:rPr lang="en-US" altLang="en-US" sz="2800" dirty="0"/>
              <a:t>Capital Expenditures and Depreciation</a:t>
            </a:r>
            <a:r>
              <a:rPr lang="zh-CN" altLang="en-US" sz="2800" dirty="0"/>
              <a:t>資本支出和折舊</a:t>
            </a:r>
            <a:r>
              <a:rPr lang="zh-TW" altLang="en-US" sz="2800" dirty="0"/>
              <a:t>（續）</a:t>
            </a:r>
            <a:endParaRPr kumimoji="1" lang="zh-TW" altLang="en-US" sz="2800" dirty="0"/>
          </a:p>
        </p:txBody>
      </p:sp>
      <p:sp>
        <p:nvSpPr>
          <p:cNvPr id="3" name="內容版面配置區 2">
            <a:extLst>
              <a:ext uri="{FF2B5EF4-FFF2-40B4-BE49-F238E27FC236}">
                <a16:creationId xmlns:a16="http://schemas.microsoft.com/office/drawing/2014/main" xmlns="" id="{30717B92-8B4F-5549-B879-D56B73D7BD23}"/>
              </a:ext>
            </a:extLst>
          </p:cNvPr>
          <p:cNvSpPr>
            <a:spLocks noGrp="1"/>
          </p:cNvSpPr>
          <p:nvPr>
            <p:ph idx="1"/>
          </p:nvPr>
        </p:nvSpPr>
        <p:spPr/>
        <p:txBody>
          <a:bodyPr/>
          <a:lstStyle/>
          <a:p>
            <a:r>
              <a:rPr lang="en-US" altLang="en-US" b="1" dirty="0"/>
              <a:t>Table 8.1 Spreadsheet  </a:t>
            </a:r>
            <a:r>
              <a:rPr lang="en-US" altLang="en-US" dirty="0" err="1"/>
              <a:t>HomeNet’s</a:t>
            </a:r>
            <a:r>
              <a:rPr lang="en-US" altLang="en-US" dirty="0"/>
              <a:t> Incremental Earnings Forecast</a:t>
            </a:r>
          </a:p>
          <a:p>
            <a:endParaRPr kumimoji="1" lang="zh-TW" altLang="en-US" dirty="0"/>
          </a:p>
        </p:txBody>
      </p:sp>
      <p:pic>
        <p:nvPicPr>
          <p:cNvPr id="4" name="Picture 6" descr="tbl08_01.gif">
            <a:extLst>
              <a:ext uri="{FF2B5EF4-FFF2-40B4-BE49-F238E27FC236}">
                <a16:creationId xmlns:a16="http://schemas.microsoft.com/office/drawing/2014/main" xmlns="" id="{7838BE21-C17A-4D43-B005-00AA5D020165}"/>
              </a:ext>
            </a:extLst>
          </p:cNvPr>
          <p:cNvPicPr>
            <a:picLocks noChangeAspect="1"/>
          </p:cNvPicPr>
          <p:nvPr/>
        </p:nvPicPr>
        <p:blipFill>
          <a:blip r:embed="rId3" cstate="print"/>
          <a:srcRect/>
          <a:stretch>
            <a:fillRect/>
          </a:stretch>
        </p:blipFill>
        <p:spPr bwMode="auto">
          <a:xfrm>
            <a:off x="1866900" y="2566988"/>
            <a:ext cx="8458200" cy="2868612"/>
          </a:xfrm>
          <a:prstGeom prst="rect">
            <a:avLst/>
          </a:prstGeom>
          <a:noFill/>
          <a:ln w="9525">
            <a:noFill/>
            <a:miter lim="800000"/>
            <a:headEnd/>
            <a:tailEnd/>
          </a:ln>
        </p:spPr>
      </p:pic>
      <p:sp>
        <p:nvSpPr>
          <p:cNvPr id="5" name="矩形 4">
            <a:extLst>
              <a:ext uri="{FF2B5EF4-FFF2-40B4-BE49-F238E27FC236}">
                <a16:creationId xmlns:a16="http://schemas.microsoft.com/office/drawing/2014/main" xmlns="" id="{F2844401-16B4-504B-A643-9A0206F3C5F5}"/>
              </a:ext>
            </a:extLst>
          </p:cNvPr>
          <p:cNvSpPr/>
          <p:nvPr/>
        </p:nvSpPr>
        <p:spPr>
          <a:xfrm>
            <a:off x="6096000" y="4359348"/>
            <a:ext cx="4121888" cy="260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Microsoft JhengHei" panose="020B0604030504040204" pitchFamily="34" charset="-120"/>
            </a:endParaRPr>
          </a:p>
        </p:txBody>
      </p:sp>
      <p:sp>
        <p:nvSpPr>
          <p:cNvPr id="6" name="投影片編號版面配置區 5">
            <a:extLst>
              <a:ext uri="{FF2B5EF4-FFF2-40B4-BE49-F238E27FC236}">
                <a16:creationId xmlns:a16="http://schemas.microsoft.com/office/drawing/2014/main" xmlns="" id="{2F8B2673-8EAB-5440-8CD3-5127DF8ED504}"/>
              </a:ext>
            </a:extLst>
          </p:cNvPr>
          <p:cNvSpPr>
            <a:spLocks noGrp="1"/>
          </p:cNvSpPr>
          <p:nvPr>
            <p:ph type="sldNum" sz="quarter" idx="12"/>
          </p:nvPr>
        </p:nvSpPr>
        <p:spPr/>
        <p:txBody>
          <a:bodyPr/>
          <a:lstStyle/>
          <a:p>
            <a:fld id="{02902CFF-EF4C-314F-AD28-175F388F83B3}" type="slidenum">
              <a:rPr kumimoji="1" lang="zh-TW" altLang="en-US" smtClean="0"/>
              <a:t>8</a:t>
            </a:fld>
            <a:endParaRPr kumimoji="1" lang="zh-TW" altLang="en-US"/>
          </a:p>
        </p:txBody>
      </p:sp>
    </p:spTree>
    <p:extLst>
      <p:ext uri="{BB962C8B-B14F-4D97-AF65-F5344CB8AC3E}">
        <p14:creationId xmlns:p14="http://schemas.microsoft.com/office/powerpoint/2010/main" val="88189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0A8FE2A-7FA5-0641-AB34-F0FAF44CD4C3}"/>
              </a:ext>
            </a:extLst>
          </p:cNvPr>
          <p:cNvSpPr>
            <a:spLocks noGrp="1"/>
          </p:cNvSpPr>
          <p:nvPr>
            <p:ph type="title"/>
          </p:nvPr>
        </p:nvSpPr>
        <p:spPr/>
        <p:txBody>
          <a:bodyPr/>
          <a:lstStyle/>
          <a:p>
            <a:r>
              <a:rPr lang="en-US" altLang="en-US" dirty="0"/>
              <a:t>Interest Expense</a:t>
            </a:r>
            <a:r>
              <a:rPr lang="zh-CN" altLang="en-US" dirty="0"/>
              <a:t>利息支出</a:t>
            </a:r>
            <a:endParaRPr kumimoji="1" lang="zh-TW" altLang="en-US" dirty="0"/>
          </a:p>
        </p:txBody>
      </p:sp>
      <p:sp>
        <p:nvSpPr>
          <p:cNvPr id="3" name="內容版面配置區 2">
            <a:extLst>
              <a:ext uri="{FF2B5EF4-FFF2-40B4-BE49-F238E27FC236}">
                <a16:creationId xmlns:a16="http://schemas.microsoft.com/office/drawing/2014/main" xmlns="" id="{4ED4F2C9-3E17-C249-988A-5FDA0C6BE51D}"/>
              </a:ext>
            </a:extLst>
          </p:cNvPr>
          <p:cNvSpPr>
            <a:spLocks noGrp="1"/>
          </p:cNvSpPr>
          <p:nvPr>
            <p:ph idx="1"/>
          </p:nvPr>
        </p:nvSpPr>
        <p:spPr/>
        <p:txBody>
          <a:bodyPr/>
          <a:lstStyle/>
          <a:p>
            <a:r>
              <a:rPr lang="en-US" altLang="en-US" dirty="0"/>
              <a:t>In capital budgeting decisions, </a:t>
            </a:r>
            <a:r>
              <a:rPr lang="en-US" altLang="en-US" i="1" dirty="0">
                <a:solidFill>
                  <a:srgbClr val="FF0000"/>
                </a:solidFill>
              </a:rPr>
              <a:t>interest expense is typically not included</a:t>
            </a:r>
            <a:r>
              <a:rPr lang="en-US" altLang="en-US" dirty="0"/>
              <a:t>. The rationale is that the project should be judged on its own, not on how it will be financed.</a:t>
            </a:r>
          </a:p>
          <a:p>
            <a:pPr marL="0" indent="0">
              <a:buNone/>
            </a:pPr>
            <a:endParaRPr kumimoji="1" lang="zh-TW" altLang="en-US" dirty="0"/>
          </a:p>
        </p:txBody>
      </p:sp>
      <p:sp>
        <p:nvSpPr>
          <p:cNvPr id="4" name="投影片編號版面配置區 3">
            <a:extLst>
              <a:ext uri="{FF2B5EF4-FFF2-40B4-BE49-F238E27FC236}">
                <a16:creationId xmlns:a16="http://schemas.microsoft.com/office/drawing/2014/main" xmlns="" id="{AAD3B9FC-EF05-6A46-BF7E-58DE632BF677}"/>
              </a:ext>
            </a:extLst>
          </p:cNvPr>
          <p:cNvSpPr>
            <a:spLocks noGrp="1"/>
          </p:cNvSpPr>
          <p:nvPr>
            <p:ph type="sldNum" sz="quarter" idx="12"/>
          </p:nvPr>
        </p:nvSpPr>
        <p:spPr/>
        <p:txBody>
          <a:bodyPr/>
          <a:lstStyle/>
          <a:p>
            <a:fld id="{02902CFF-EF4C-314F-AD28-175F388F83B3}" type="slidenum">
              <a:rPr kumimoji="1" lang="zh-TW" altLang="en-US" smtClean="0"/>
              <a:t>9</a:t>
            </a:fld>
            <a:endParaRPr kumimoji="1" lang="zh-TW" altLang="en-US"/>
          </a:p>
        </p:txBody>
      </p:sp>
    </p:spTree>
    <p:extLst>
      <p:ext uri="{BB962C8B-B14F-4D97-AF65-F5344CB8AC3E}">
        <p14:creationId xmlns:p14="http://schemas.microsoft.com/office/powerpoint/2010/main" val="75984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4567</TotalTime>
  <Words>9206</Words>
  <Application>Microsoft Office PowerPoint</Application>
  <PresentationFormat>寬螢幕</PresentationFormat>
  <Paragraphs>639</Paragraphs>
  <Slides>70</Slides>
  <Notes>66</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70</vt:i4>
      </vt:variant>
    </vt:vector>
  </HeadingPairs>
  <TitlesOfParts>
    <vt:vector size="85" baseType="lpstr">
      <vt:lpstr>Lucida Grande</vt:lpstr>
      <vt:lpstr>STCaiyun</vt:lpstr>
      <vt:lpstr>等线</vt:lpstr>
      <vt:lpstr>等线 Light</vt:lpstr>
      <vt:lpstr>Microsoft JhengHei</vt:lpstr>
      <vt:lpstr>Microsoft JhengHei</vt:lpstr>
      <vt:lpstr>新細明體</vt:lpstr>
      <vt:lpstr>Arial</vt:lpstr>
      <vt:lpstr>Calibri</vt:lpstr>
      <vt:lpstr>Cambria Math</vt:lpstr>
      <vt:lpstr>Symbol</vt:lpstr>
      <vt:lpstr>Times New Roman</vt:lpstr>
      <vt:lpstr>Verdana</vt:lpstr>
      <vt:lpstr>Office 佈景主題</vt:lpstr>
      <vt:lpstr>Equation</vt:lpstr>
      <vt:lpstr>Chapter 8  Fundamentals of Capital Budgeting</vt:lpstr>
      <vt:lpstr>Chapter Outline</vt:lpstr>
      <vt:lpstr>8.1 Forecasting Earnings 預測收益</vt:lpstr>
      <vt:lpstr>Revenue and Cost Estimates 收入和成本預估</vt:lpstr>
      <vt:lpstr>Revenue and Cost Estimates 收入和成本預估（續）</vt:lpstr>
      <vt:lpstr>Incremental Earnings Forecast增量收益預測</vt:lpstr>
      <vt:lpstr>Capital Expenditures and Depreciation資本支出和折舊</vt:lpstr>
      <vt:lpstr>Capital Expenditures and Depreciation資本支出和折舊（續）</vt:lpstr>
      <vt:lpstr>Interest Expense利息支出</vt:lpstr>
      <vt:lpstr>Taxes 稅</vt:lpstr>
      <vt:lpstr>Taxes 稅（續）</vt:lpstr>
      <vt:lpstr>Capital Expenditures and Depreciation資本支出和折舊 （續）</vt:lpstr>
      <vt:lpstr>Textbook Example 8.1</vt:lpstr>
      <vt:lpstr>Indirect Effects on Incremental Earnings 對增量收益的間接影響</vt:lpstr>
      <vt:lpstr>Textbook Example 8.2</vt:lpstr>
      <vt:lpstr>Indirect Effects on Incremental Earnings 對增量收益的間接影響（續）</vt:lpstr>
      <vt:lpstr>Indirect Effects on Incremental Earnings 對增量收益的間接影響（續）</vt:lpstr>
      <vt:lpstr>Indirect Effects on Incremental Earnings 對增量收益的間接影響（續）</vt:lpstr>
      <vt:lpstr>Sunk Costs and Incremental Earnings 沉沒成本與增量收益的關係</vt:lpstr>
      <vt:lpstr>Sunk Costs and Incremental Earnings 沉沒成本與增量收益的關係（續）</vt:lpstr>
      <vt:lpstr>Real-World Complexities 真實世界的複雜性</vt:lpstr>
      <vt:lpstr>Textbook Example 8.3</vt:lpstr>
      <vt:lpstr>Textbook Example 8.3 （續）</vt:lpstr>
      <vt:lpstr>8.2</vt:lpstr>
      <vt:lpstr>PowerPoint 簡報</vt:lpstr>
      <vt:lpstr>Calculating the Free Cash Flow from Earnings</vt:lpstr>
      <vt:lpstr>Calculating the Free Cash Flow from Earnings</vt:lpstr>
      <vt:lpstr>Calculating the Free Cash Flow from Earnings</vt:lpstr>
      <vt:lpstr>Calculating the Free Cash Flow from Earnings</vt:lpstr>
      <vt:lpstr>PowerPoint 簡報</vt:lpstr>
      <vt:lpstr>PowerPoint 簡報</vt:lpstr>
      <vt:lpstr>Calculating Free Cash Flow Directly</vt:lpstr>
      <vt:lpstr>Calculating Free Cash Flow Directly</vt:lpstr>
      <vt:lpstr>Calculating the NPV</vt:lpstr>
      <vt:lpstr>8.3 Choosing Among Alternatives</vt:lpstr>
      <vt:lpstr>8.3 Choosing Among Alternatives</vt:lpstr>
      <vt:lpstr>PowerPoint 簡報</vt:lpstr>
      <vt:lpstr>PowerPoint 簡報</vt:lpstr>
      <vt:lpstr>8.3 Choosing Among Alternatives</vt:lpstr>
      <vt:lpstr>8.4 Further Adjustments to Free Cash Flow</vt:lpstr>
      <vt:lpstr>Further Adjustments to Free Cash Flow</vt:lpstr>
      <vt:lpstr>Example 8.5</vt:lpstr>
      <vt:lpstr>MACRS折舊表</vt:lpstr>
      <vt:lpstr>PowerPoint 簡報</vt:lpstr>
      <vt:lpstr>PowerPoint 簡報</vt:lpstr>
      <vt:lpstr>PowerPoint 簡報</vt:lpstr>
      <vt:lpstr>清算或殘值(Liquidation or Salvage Value)</vt:lpstr>
      <vt:lpstr>PowerPoint 簡報</vt:lpstr>
      <vt:lpstr>Example 8.6</vt:lpstr>
      <vt:lpstr>Solution for 8.6</vt:lpstr>
      <vt:lpstr>終值或延續價值(Terminal or Continuation Value)</vt:lpstr>
      <vt:lpstr>Example 8.7</vt:lpstr>
      <vt:lpstr>PowerPoint 簡報</vt:lpstr>
      <vt:lpstr>稅收結轉(Tax Carryforwards)</vt:lpstr>
      <vt:lpstr>Example 8.8</vt:lpstr>
      <vt:lpstr>PowerPoint 簡報</vt:lpstr>
      <vt:lpstr>全球財務危機-2009年美國復甦與再投資法案</vt:lpstr>
      <vt:lpstr>8.5 Analyzing the Project</vt:lpstr>
      <vt:lpstr>Break-Even Analysis 損益兩平點分析法</vt:lpstr>
      <vt:lpstr>Break-Even Analysis 損益兩平點分析法</vt:lpstr>
      <vt:lpstr>Break-Even Analysis 損益兩平點分析法</vt:lpstr>
      <vt:lpstr>Break-Even Analysis 損益兩平點分析法</vt:lpstr>
      <vt:lpstr>Break-Even Analysis 損益兩平點分析法</vt:lpstr>
      <vt:lpstr>Break-Even Analysis 損益兩平點分析法</vt:lpstr>
      <vt:lpstr>Sensitivity Analysis 敏感度分析法</vt:lpstr>
      <vt:lpstr>Sensitivity Analysis 敏感度分析法</vt:lpstr>
      <vt:lpstr>Sensitivity Analysis 敏感度分析法</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Fundamentals of Capital Budgeting</dc:title>
  <dc:creator>豊凱 黃</dc:creator>
  <cp:lastModifiedBy>楚峻 彭</cp:lastModifiedBy>
  <cp:revision>365</cp:revision>
  <dcterms:created xsi:type="dcterms:W3CDTF">2019-10-10T06:07:53Z</dcterms:created>
  <dcterms:modified xsi:type="dcterms:W3CDTF">2019-10-15T08:24:15Z</dcterms:modified>
</cp:coreProperties>
</file>