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84"/>
  </p:notesMasterIdLst>
  <p:sldIdLst>
    <p:sldId id="285" r:id="rId2"/>
    <p:sldId id="286" r:id="rId3"/>
    <p:sldId id="270" r:id="rId4"/>
    <p:sldId id="271" r:id="rId5"/>
    <p:sldId id="272" r:id="rId6"/>
    <p:sldId id="273" r:id="rId7"/>
    <p:sldId id="274" r:id="rId8"/>
    <p:sldId id="275" r:id="rId9"/>
    <p:sldId id="276" r:id="rId10"/>
    <p:sldId id="277" r:id="rId11"/>
    <p:sldId id="278" r:id="rId12"/>
    <p:sldId id="287" r:id="rId13"/>
    <p:sldId id="279" r:id="rId14"/>
    <p:sldId id="280" r:id="rId15"/>
    <p:sldId id="281" r:id="rId16"/>
    <p:sldId id="283" r:id="rId17"/>
    <p:sldId id="284" r:id="rId18"/>
    <p:sldId id="264" r:id="rId19"/>
    <p:sldId id="265" r:id="rId20"/>
    <p:sldId id="267" r:id="rId21"/>
    <p:sldId id="268" r:id="rId22"/>
    <p:sldId id="269" r:id="rId23"/>
    <p:sldId id="288" r:id="rId24"/>
    <p:sldId id="289" r:id="rId25"/>
    <p:sldId id="290" r:id="rId26"/>
    <p:sldId id="291" r:id="rId27"/>
    <p:sldId id="292" r:id="rId28"/>
    <p:sldId id="293" r:id="rId29"/>
    <p:sldId id="294" r:id="rId30"/>
    <p:sldId id="295" r:id="rId31"/>
    <p:sldId id="296" r:id="rId32"/>
    <p:sldId id="351" r:id="rId33"/>
    <p:sldId id="352" r:id="rId34"/>
    <p:sldId id="256" r:id="rId35"/>
    <p:sldId id="259" r:id="rId36"/>
    <p:sldId id="261" r:id="rId37"/>
    <p:sldId id="262" r:id="rId38"/>
    <p:sldId id="353" r:id="rId39"/>
    <p:sldId id="354" r:id="rId40"/>
    <p:sldId id="355" r:id="rId41"/>
    <p:sldId id="356" r:id="rId42"/>
    <p:sldId id="300" r:id="rId43"/>
    <p:sldId id="301" r:id="rId44"/>
    <p:sldId id="357" r:id="rId45"/>
    <p:sldId id="358" r:id="rId46"/>
    <p:sldId id="359" r:id="rId47"/>
    <p:sldId id="297" r:id="rId48"/>
    <p:sldId id="360" r:id="rId49"/>
    <p:sldId id="361" r:id="rId50"/>
    <p:sldId id="362" r:id="rId51"/>
    <p:sldId id="298" r:id="rId52"/>
    <p:sldId id="363" r:id="rId53"/>
    <p:sldId id="364" r:id="rId54"/>
    <p:sldId id="302" r:id="rId55"/>
    <p:sldId id="306" r:id="rId56"/>
    <p:sldId id="304" r:id="rId57"/>
    <p:sldId id="365" r:id="rId58"/>
    <p:sldId id="366" r:id="rId59"/>
    <p:sldId id="282" r:id="rId60"/>
    <p:sldId id="367" r:id="rId61"/>
    <p:sldId id="368" r:id="rId62"/>
    <p:sldId id="307" r:id="rId63"/>
    <p:sldId id="369" r:id="rId64"/>
    <p:sldId id="370" r:id="rId65"/>
    <p:sldId id="371" r:id="rId66"/>
    <p:sldId id="372" r:id="rId67"/>
    <p:sldId id="373" r:id="rId68"/>
    <p:sldId id="340" r:id="rId69"/>
    <p:sldId id="257" r:id="rId70"/>
    <p:sldId id="258" r:id="rId71"/>
    <p:sldId id="341" r:id="rId72"/>
    <p:sldId id="260" r:id="rId73"/>
    <p:sldId id="342" r:id="rId74"/>
    <p:sldId id="343" r:id="rId75"/>
    <p:sldId id="263" r:id="rId76"/>
    <p:sldId id="344" r:id="rId77"/>
    <p:sldId id="345" r:id="rId78"/>
    <p:sldId id="346" r:id="rId79"/>
    <p:sldId id="347" r:id="rId80"/>
    <p:sldId id="348" r:id="rId81"/>
    <p:sldId id="349" r:id="rId82"/>
    <p:sldId id="350" r:id="rId8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y" initials="A" lastIdx="1" clrIdx="0">
    <p:extLst>
      <p:ext uri="{19B8F6BF-5375-455C-9EA6-DF929625EA0E}">
        <p15:presenceInfo xmlns:p15="http://schemas.microsoft.com/office/powerpoint/2012/main" userId="Ann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64569" autoAdjust="0"/>
  </p:normalViewPr>
  <p:slideViewPr>
    <p:cSldViewPr snapToGrid="0">
      <p:cViewPr varScale="1">
        <p:scale>
          <a:sx n="56" d="100"/>
          <a:sy n="56" d="100"/>
        </p:scale>
        <p:origin x="1269"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FC768-A2A5-4125-A3F9-5B8898755385}" type="doc">
      <dgm:prSet loTypeId="urn:microsoft.com/office/officeart/2005/8/layout/chevron1" loCatId="process" qsTypeId="urn:microsoft.com/office/officeart/2005/8/quickstyle/simple1" qsCatId="simple" csTypeId="urn:microsoft.com/office/officeart/2005/8/colors/accent5_3" csCatId="accent5" phldr="1"/>
      <dgm:spPr/>
    </dgm:pt>
    <dgm:pt modelId="{8318619E-8168-4FDB-AE24-62B536CB9BD5}">
      <dgm:prSet phldrT="[文字]" custT="1"/>
      <dgm:spPr>
        <a:ln w="28575">
          <a:solidFill>
            <a:schemeClr val="tx1"/>
          </a:solidFill>
        </a:ln>
      </dgm:spPr>
      <dgm:t>
        <a:bodyPr/>
        <a:lstStyle/>
        <a:p>
          <a:r>
            <a:rPr lang="en-US" altLang="zh-TW" sz="2500" dirty="0"/>
            <a:t>risk</a:t>
          </a:r>
          <a:r>
            <a:rPr lang="zh-TW" altLang="en-US" sz="2500" dirty="0"/>
            <a:t> ↑</a:t>
          </a:r>
        </a:p>
      </dgm:t>
    </dgm:pt>
    <dgm:pt modelId="{304148EE-4FE1-4FF7-BBCB-21250C3C5E9C}" type="parTrans" cxnId="{9AFACA37-E283-416D-8CF5-7DB143418E64}">
      <dgm:prSet/>
      <dgm:spPr/>
      <dgm:t>
        <a:bodyPr/>
        <a:lstStyle/>
        <a:p>
          <a:endParaRPr lang="zh-TW" altLang="en-US"/>
        </a:p>
      </dgm:t>
    </dgm:pt>
    <dgm:pt modelId="{1FF80B79-08CB-4BAF-B284-5FE3112E80C7}" type="sibTrans" cxnId="{9AFACA37-E283-416D-8CF5-7DB143418E64}">
      <dgm:prSet/>
      <dgm:spPr/>
      <dgm:t>
        <a:bodyPr/>
        <a:lstStyle/>
        <a:p>
          <a:endParaRPr lang="zh-TW" altLang="en-US"/>
        </a:p>
      </dgm:t>
    </dgm:pt>
    <dgm:pt modelId="{EF37E1F4-4AA9-4755-9D55-8DF490A147ED}">
      <dgm:prSet phldrT="[文字]" custT="1"/>
      <dgm:spPr>
        <a:ln w="28575">
          <a:solidFill>
            <a:schemeClr val="tx1"/>
          </a:solidFill>
        </a:ln>
      </dgm:spPr>
      <dgm:t>
        <a:bodyPr/>
        <a:lstStyle/>
        <a:p>
          <a:r>
            <a:rPr lang="en-US" altLang="zh-TW" sz="2500" dirty="0"/>
            <a:t>risk</a:t>
          </a:r>
          <a:r>
            <a:rPr lang="zh-TW" altLang="en-US" sz="2500" dirty="0"/>
            <a:t> </a:t>
          </a:r>
          <a:r>
            <a:rPr lang="en-US" altLang="zh-TW" sz="2500" dirty="0"/>
            <a:t>premium</a:t>
          </a:r>
          <a:r>
            <a:rPr lang="zh-TW" altLang="en-US" sz="2500" dirty="0"/>
            <a:t> ↑</a:t>
          </a:r>
        </a:p>
      </dgm:t>
    </dgm:pt>
    <dgm:pt modelId="{FF95C4DF-78EC-446C-85B8-A3D80F73D81A}" type="parTrans" cxnId="{F7B23686-19D2-43DB-81B2-71554285E69F}">
      <dgm:prSet/>
      <dgm:spPr/>
      <dgm:t>
        <a:bodyPr/>
        <a:lstStyle/>
        <a:p>
          <a:endParaRPr lang="zh-TW" altLang="en-US"/>
        </a:p>
      </dgm:t>
    </dgm:pt>
    <dgm:pt modelId="{6B425182-8F03-48D2-984E-56A2F093604D}" type="sibTrans" cxnId="{F7B23686-19D2-43DB-81B2-71554285E69F}">
      <dgm:prSet/>
      <dgm:spPr/>
      <dgm:t>
        <a:bodyPr/>
        <a:lstStyle/>
        <a:p>
          <a:endParaRPr lang="zh-TW" altLang="en-US"/>
        </a:p>
      </dgm:t>
    </dgm:pt>
    <dgm:pt modelId="{495F6C1D-F791-4D43-8FAC-20533A95BA18}">
      <dgm:prSet phldrT="[文字]" custT="1"/>
      <dgm:spPr>
        <a:ln w="28575">
          <a:solidFill>
            <a:schemeClr val="tx1"/>
          </a:solidFill>
        </a:ln>
      </dgm:spPr>
      <dgm:t>
        <a:bodyPr/>
        <a:lstStyle/>
        <a:p>
          <a:r>
            <a:rPr lang="en-US" altLang="zh-TW" sz="2500" dirty="0"/>
            <a:t>expected</a:t>
          </a:r>
          <a:r>
            <a:rPr lang="zh-TW" altLang="en-US" sz="2500" dirty="0"/>
            <a:t> </a:t>
          </a:r>
          <a:r>
            <a:rPr lang="en-US" altLang="zh-TW" sz="2500" dirty="0"/>
            <a:t>return</a:t>
          </a:r>
          <a:r>
            <a:rPr lang="zh-TW" altLang="en-US" sz="2500" dirty="0"/>
            <a:t> ↑</a:t>
          </a:r>
        </a:p>
      </dgm:t>
    </dgm:pt>
    <dgm:pt modelId="{93D5FE3B-8BAA-4126-9F5F-2D6BDF8ADD0E}" type="parTrans" cxnId="{1F86DA4E-7ECB-441E-8CD1-2520843F8F68}">
      <dgm:prSet/>
      <dgm:spPr/>
      <dgm:t>
        <a:bodyPr/>
        <a:lstStyle/>
        <a:p>
          <a:endParaRPr lang="zh-TW" altLang="en-US"/>
        </a:p>
      </dgm:t>
    </dgm:pt>
    <dgm:pt modelId="{B82AAB71-FFA4-4EB0-9C34-A94C9728785B}" type="sibTrans" cxnId="{1F86DA4E-7ECB-441E-8CD1-2520843F8F68}">
      <dgm:prSet/>
      <dgm:spPr/>
      <dgm:t>
        <a:bodyPr/>
        <a:lstStyle/>
        <a:p>
          <a:endParaRPr lang="zh-TW" altLang="en-US"/>
        </a:p>
      </dgm:t>
    </dgm:pt>
    <dgm:pt modelId="{0974F6A0-9048-4F68-B48C-16FA09A71D5D}" type="pres">
      <dgm:prSet presAssocID="{615FC768-A2A5-4125-A3F9-5B8898755385}" presName="Name0" presStyleCnt="0">
        <dgm:presLayoutVars>
          <dgm:dir/>
          <dgm:animLvl val="lvl"/>
          <dgm:resizeHandles val="exact"/>
        </dgm:presLayoutVars>
      </dgm:prSet>
      <dgm:spPr/>
    </dgm:pt>
    <dgm:pt modelId="{C1727932-7CE0-4FEA-ADCC-4BD8C702D273}" type="pres">
      <dgm:prSet presAssocID="{8318619E-8168-4FDB-AE24-62B536CB9BD5}" presName="parTxOnly" presStyleLbl="node1" presStyleIdx="0" presStyleCnt="3" custLinFactNeighborX="-97125" custLinFactNeighborY="-2522">
        <dgm:presLayoutVars>
          <dgm:chMax val="0"/>
          <dgm:chPref val="0"/>
          <dgm:bulletEnabled val="1"/>
        </dgm:presLayoutVars>
      </dgm:prSet>
      <dgm:spPr/>
      <dgm:t>
        <a:bodyPr/>
        <a:lstStyle/>
        <a:p>
          <a:endParaRPr lang="zh-TW" altLang="en-US"/>
        </a:p>
      </dgm:t>
    </dgm:pt>
    <dgm:pt modelId="{FF8F9A30-3322-4164-9B42-B75858E1EB8A}" type="pres">
      <dgm:prSet presAssocID="{1FF80B79-08CB-4BAF-B284-5FE3112E80C7}" presName="parTxOnlySpace" presStyleCnt="0"/>
      <dgm:spPr/>
    </dgm:pt>
    <dgm:pt modelId="{176B798C-9DA5-400F-887B-E7BA119791C7}" type="pres">
      <dgm:prSet presAssocID="{EF37E1F4-4AA9-4755-9D55-8DF490A147ED}" presName="parTxOnly" presStyleLbl="node1" presStyleIdx="1" presStyleCnt="3" custLinFactNeighborX="0">
        <dgm:presLayoutVars>
          <dgm:chMax val="0"/>
          <dgm:chPref val="0"/>
          <dgm:bulletEnabled val="1"/>
        </dgm:presLayoutVars>
      </dgm:prSet>
      <dgm:spPr/>
      <dgm:t>
        <a:bodyPr/>
        <a:lstStyle/>
        <a:p>
          <a:endParaRPr lang="zh-TW" altLang="en-US"/>
        </a:p>
      </dgm:t>
    </dgm:pt>
    <dgm:pt modelId="{39800143-FCB2-49BB-8672-7370503EDB73}" type="pres">
      <dgm:prSet presAssocID="{6B425182-8F03-48D2-984E-56A2F093604D}" presName="parTxOnlySpace" presStyleCnt="0"/>
      <dgm:spPr/>
    </dgm:pt>
    <dgm:pt modelId="{5A75A47D-A639-4A91-B2DE-B69720C60B6F}" type="pres">
      <dgm:prSet presAssocID="{495F6C1D-F791-4D43-8FAC-20533A95BA18}" presName="parTxOnly" presStyleLbl="node1" presStyleIdx="2" presStyleCnt="3" custLinFactNeighborX="68789">
        <dgm:presLayoutVars>
          <dgm:chMax val="0"/>
          <dgm:chPref val="0"/>
          <dgm:bulletEnabled val="1"/>
        </dgm:presLayoutVars>
      </dgm:prSet>
      <dgm:spPr/>
      <dgm:t>
        <a:bodyPr/>
        <a:lstStyle/>
        <a:p>
          <a:endParaRPr lang="zh-TW" altLang="en-US"/>
        </a:p>
      </dgm:t>
    </dgm:pt>
  </dgm:ptLst>
  <dgm:cxnLst>
    <dgm:cxn modelId="{1F86DA4E-7ECB-441E-8CD1-2520843F8F68}" srcId="{615FC768-A2A5-4125-A3F9-5B8898755385}" destId="{495F6C1D-F791-4D43-8FAC-20533A95BA18}" srcOrd="2" destOrd="0" parTransId="{93D5FE3B-8BAA-4126-9F5F-2D6BDF8ADD0E}" sibTransId="{B82AAB71-FFA4-4EB0-9C34-A94C9728785B}"/>
    <dgm:cxn modelId="{FEA1003C-9C55-40E3-8D3A-644C4B0E314E}" type="presOf" srcId="{615FC768-A2A5-4125-A3F9-5B8898755385}" destId="{0974F6A0-9048-4F68-B48C-16FA09A71D5D}" srcOrd="0" destOrd="0" presId="urn:microsoft.com/office/officeart/2005/8/layout/chevron1"/>
    <dgm:cxn modelId="{F7B23686-19D2-43DB-81B2-71554285E69F}" srcId="{615FC768-A2A5-4125-A3F9-5B8898755385}" destId="{EF37E1F4-4AA9-4755-9D55-8DF490A147ED}" srcOrd="1" destOrd="0" parTransId="{FF95C4DF-78EC-446C-85B8-A3D80F73D81A}" sibTransId="{6B425182-8F03-48D2-984E-56A2F093604D}"/>
    <dgm:cxn modelId="{E28AB9B6-26D4-4530-BAD6-DD92A846CC96}" type="presOf" srcId="{495F6C1D-F791-4D43-8FAC-20533A95BA18}" destId="{5A75A47D-A639-4A91-B2DE-B69720C60B6F}" srcOrd="0" destOrd="0" presId="urn:microsoft.com/office/officeart/2005/8/layout/chevron1"/>
    <dgm:cxn modelId="{9AFACA37-E283-416D-8CF5-7DB143418E64}" srcId="{615FC768-A2A5-4125-A3F9-5B8898755385}" destId="{8318619E-8168-4FDB-AE24-62B536CB9BD5}" srcOrd="0" destOrd="0" parTransId="{304148EE-4FE1-4FF7-BBCB-21250C3C5E9C}" sibTransId="{1FF80B79-08CB-4BAF-B284-5FE3112E80C7}"/>
    <dgm:cxn modelId="{5C4A82CD-B03A-4E4E-9866-6FA93C25E87A}" type="presOf" srcId="{8318619E-8168-4FDB-AE24-62B536CB9BD5}" destId="{C1727932-7CE0-4FEA-ADCC-4BD8C702D273}" srcOrd="0" destOrd="0" presId="urn:microsoft.com/office/officeart/2005/8/layout/chevron1"/>
    <dgm:cxn modelId="{0326A925-C0A2-412E-98C5-3ECA7E2E123A}" type="presOf" srcId="{EF37E1F4-4AA9-4755-9D55-8DF490A147ED}" destId="{176B798C-9DA5-400F-887B-E7BA119791C7}" srcOrd="0" destOrd="0" presId="urn:microsoft.com/office/officeart/2005/8/layout/chevron1"/>
    <dgm:cxn modelId="{4723C8F7-51B4-47DF-82C0-7BBE41016C5B}" type="presParOf" srcId="{0974F6A0-9048-4F68-B48C-16FA09A71D5D}" destId="{C1727932-7CE0-4FEA-ADCC-4BD8C702D273}" srcOrd="0" destOrd="0" presId="urn:microsoft.com/office/officeart/2005/8/layout/chevron1"/>
    <dgm:cxn modelId="{EA06A3A6-DB23-428F-BD08-783C4E47A34D}" type="presParOf" srcId="{0974F6A0-9048-4F68-B48C-16FA09A71D5D}" destId="{FF8F9A30-3322-4164-9B42-B75858E1EB8A}" srcOrd="1" destOrd="0" presId="urn:microsoft.com/office/officeart/2005/8/layout/chevron1"/>
    <dgm:cxn modelId="{29A2D744-96A1-4987-8BCF-FDBFC448D792}" type="presParOf" srcId="{0974F6A0-9048-4F68-B48C-16FA09A71D5D}" destId="{176B798C-9DA5-400F-887B-E7BA119791C7}" srcOrd="2" destOrd="0" presId="urn:microsoft.com/office/officeart/2005/8/layout/chevron1"/>
    <dgm:cxn modelId="{28760F6B-B2F6-4754-9EA9-BAC74809573C}" type="presParOf" srcId="{0974F6A0-9048-4F68-B48C-16FA09A71D5D}" destId="{39800143-FCB2-49BB-8672-7370503EDB73}" srcOrd="3" destOrd="0" presId="urn:microsoft.com/office/officeart/2005/8/layout/chevron1"/>
    <dgm:cxn modelId="{73A3EDF5-97C1-4C84-A457-10590BF3E408}" type="presParOf" srcId="{0974F6A0-9048-4F68-B48C-16FA09A71D5D}" destId="{5A75A47D-A639-4A91-B2DE-B69720C60B6F}" srcOrd="4" destOrd="0" presId="urn:microsoft.com/office/officeart/2005/8/layout/chevron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27932-7CE0-4FEA-ADCC-4BD8C702D273}">
      <dsp:nvSpPr>
        <dsp:cNvPr id="0" name=""/>
        <dsp:cNvSpPr/>
      </dsp:nvSpPr>
      <dsp:spPr>
        <a:xfrm>
          <a:off x="0" y="0"/>
          <a:ext cx="3619428" cy="863703"/>
        </a:xfrm>
        <a:prstGeom prst="chevron">
          <a:avLst/>
        </a:prstGeom>
        <a:solidFill>
          <a:schemeClr val="accent5">
            <a:shade val="80000"/>
            <a:hueOff val="0"/>
            <a:satOff val="0"/>
            <a:lumOff val="0"/>
            <a:alphaOff val="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altLang="zh-TW" sz="2500" kern="1200" dirty="0"/>
            <a:t>risk</a:t>
          </a:r>
          <a:r>
            <a:rPr lang="zh-TW" altLang="en-US" sz="2500" kern="1200" dirty="0"/>
            <a:t> ↑</a:t>
          </a:r>
        </a:p>
      </dsp:txBody>
      <dsp:txXfrm>
        <a:off x="431852" y="0"/>
        <a:ext cx="2755725" cy="863703"/>
      </dsp:txXfrm>
    </dsp:sp>
    <dsp:sp modelId="{176B798C-9DA5-400F-887B-E7BA119791C7}">
      <dsp:nvSpPr>
        <dsp:cNvPr id="0" name=""/>
        <dsp:cNvSpPr/>
      </dsp:nvSpPr>
      <dsp:spPr>
        <a:xfrm>
          <a:off x="3260456" y="0"/>
          <a:ext cx="3619428" cy="863703"/>
        </a:xfrm>
        <a:prstGeom prst="chevron">
          <a:avLst/>
        </a:prstGeom>
        <a:solidFill>
          <a:schemeClr val="accent5">
            <a:shade val="80000"/>
            <a:hueOff val="135632"/>
            <a:satOff val="2588"/>
            <a:lumOff val="11428"/>
            <a:alphaOff val="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altLang="zh-TW" sz="2500" kern="1200" dirty="0"/>
            <a:t>risk</a:t>
          </a:r>
          <a:r>
            <a:rPr lang="zh-TW" altLang="en-US" sz="2500" kern="1200" dirty="0"/>
            <a:t> </a:t>
          </a:r>
          <a:r>
            <a:rPr lang="en-US" altLang="zh-TW" sz="2500" kern="1200" dirty="0"/>
            <a:t>premium</a:t>
          </a:r>
          <a:r>
            <a:rPr lang="zh-TW" altLang="en-US" sz="2500" kern="1200" dirty="0"/>
            <a:t> ↑</a:t>
          </a:r>
        </a:p>
      </dsp:txBody>
      <dsp:txXfrm>
        <a:off x="3692308" y="0"/>
        <a:ext cx="2755725" cy="863703"/>
      </dsp:txXfrm>
    </dsp:sp>
    <dsp:sp modelId="{5A75A47D-A639-4A91-B2DE-B69720C60B6F}">
      <dsp:nvSpPr>
        <dsp:cNvPr id="0" name=""/>
        <dsp:cNvSpPr/>
      </dsp:nvSpPr>
      <dsp:spPr>
        <a:xfrm>
          <a:off x="6520913" y="0"/>
          <a:ext cx="3619428" cy="863703"/>
        </a:xfrm>
        <a:prstGeom prst="chevron">
          <a:avLst/>
        </a:prstGeom>
        <a:solidFill>
          <a:schemeClr val="accent5">
            <a:shade val="80000"/>
            <a:hueOff val="271263"/>
            <a:satOff val="5175"/>
            <a:lumOff val="22855"/>
            <a:alphaOff val="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altLang="zh-TW" sz="2500" kern="1200" dirty="0"/>
            <a:t>expected</a:t>
          </a:r>
          <a:r>
            <a:rPr lang="zh-TW" altLang="en-US" sz="2500" kern="1200" dirty="0"/>
            <a:t> </a:t>
          </a:r>
          <a:r>
            <a:rPr lang="en-US" altLang="zh-TW" sz="2500" kern="1200" dirty="0"/>
            <a:t>return</a:t>
          </a:r>
          <a:r>
            <a:rPr lang="zh-TW" altLang="en-US" sz="2500" kern="1200" dirty="0"/>
            <a:t> ↑</a:t>
          </a:r>
        </a:p>
      </dsp:txBody>
      <dsp:txXfrm>
        <a:off x="6952765" y="0"/>
        <a:ext cx="2755725" cy="8637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04C18-251A-4F68-838A-6BF9E33EDE2A}" type="datetimeFigureOut">
              <a:rPr lang="zh-TW" altLang="en-US" smtClean="0"/>
              <a:t>2019/11/19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F8990-0B36-4CA5-90C3-F9BEE4C83A04}" type="slidenum">
              <a:rPr lang="zh-TW" altLang="en-US" smtClean="0"/>
              <a:t>‹#›</a:t>
            </a:fld>
            <a:endParaRPr lang="zh-TW" altLang="en-US"/>
          </a:p>
        </p:txBody>
      </p:sp>
    </p:spTree>
    <p:extLst>
      <p:ext uri="{BB962C8B-B14F-4D97-AF65-F5344CB8AC3E}">
        <p14:creationId xmlns:p14="http://schemas.microsoft.com/office/powerpoint/2010/main" val="263130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完美市場中的資本結構</a:t>
            </a:r>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a:t>
            </a:fld>
            <a:endParaRPr lang="zh-TW" altLang="en-US"/>
          </a:p>
        </p:txBody>
      </p:sp>
    </p:spTree>
    <p:extLst>
      <p:ext uri="{BB962C8B-B14F-4D97-AF65-F5344CB8AC3E}">
        <p14:creationId xmlns:p14="http://schemas.microsoft.com/office/powerpoint/2010/main" val="357116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zh-TW" dirty="0"/>
              <a:t>在一篇重要論文中，研究人員莫迪格利安尼和米勒認為，在完美的資本市場中，公司的總價值不應依賴于公司的資本結構。</a:t>
            </a:r>
          </a:p>
          <a:p>
            <a:pPr marL="628650" lvl="1" indent="-171450">
              <a:buFont typeface="Arial" panose="020B0604020202020204" pitchFamily="34" charset="0"/>
              <a:buChar char="•"/>
            </a:pPr>
            <a:r>
              <a:rPr lang="zh-TW" altLang="zh-TW" dirty="0"/>
              <a:t>他們的推論：公司的總現金流 </a:t>
            </a:r>
            <a:r>
              <a:rPr lang="en-US" altLang="zh-TW" dirty="0"/>
              <a:t>(</a:t>
            </a:r>
            <a:r>
              <a:rPr lang="zh-TW" altLang="zh-TW" dirty="0"/>
              <a:t>槓桿權益</a:t>
            </a:r>
            <a:r>
              <a:rPr lang="en-US" altLang="zh-TW" dirty="0"/>
              <a:t>) </a:t>
            </a:r>
            <a:r>
              <a:rPr lang="zh-TW" altLang="zh-TW" dirty="0"/>
              <a:t>仍然等於項目的現金流，因此兩者具有相同的現值。</a:t>
            </a:r>
          </a:p>
          <a:p>
            <a:pPr marL="171450" indent="-171450">
              <a:buFont typeface="Arial" panose="020B0604020202020204" pitchFamily="34" charset="0"/>
              <a:buChar char="•"/>
            </a:pPr>
            <a:r>
              <a:rPr lang="zh-TW" altLang="zh-TW" dirty="0"/>
              <a:t>因為債務和股權的現金流之和等於項目的現金流，</a:t>
            </a:r>
            <a:r>
              <a:rPr lang="zh-TW" altLang="en-US" dirty="0"/>
              <a:t>  </a:t>
            </a:r>
            <a:r>
              <a:rPr lang="zh-TW" altLang="zh-TW" dirty="0"/>
              <a:t>根據一價定律，債務和股權的價值必為</a:t>
            </a:r>
            <a:r>
              <a:rPr lang="en-US" altLang="zh-TW" dirty="0"/>
              <a:t>500</a:t>
            </a:r>
            <a:r>
              <a:rPr lang="zh-TW" altLang="zh-TW" dirty="0"/>
              <a:t>美元。</a:t>
            </a:r>
          </a:p>
          <a:p>
            <a:pPr marL="628650" lvl="1" indent="-171450">
              <a:buFont typeface="Arial" panose="020B0604020202020204" pitchFamily="34" charset="0"/>
              <a:buChar char="•"/>
            </a:pPr>
            <a:r>
              <a:rPr lang="en-US" altLang="zh-TW" dirty="0"/>
              <a:t>E=$1000-$500=$500</a:t>
            </a:r>
            <a:r>
              <a:rPr lang="zh-TW" altLang="zh-TW" dirty="0"/>
              <a:t>。</a:t>
            </a:r>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10</a:t>
            </a:fld>
            <a:endParaRPr lang="zh-TW" altLang="en-US"/>
          </a:p>
        </p:txBody>
      </p:sp>
    </p:spTree>
    <p:extLst>
      <p:ext uri="{BB962C8B-B14F-4D97-AF65-F5344CB8AC3E}">
        <p14:creationId xmlns:p14="http://schemas.microsoft.com/office/powerpoint/2010/main" val="2907213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zh-TW" dirty="0"/>
              <a:t>因為杠杆權益的現金流小於無杠杆權益的現金流，</a:t>
            </a:r>
            <a:r>
              <a:rPr lang="en-US" altLang="zh-TW" dirty="0"/>
              <a:t/>
            </a:r>
            <a:br>
              <a:rPr lang="en-US" altLang="zh-TW" dirty="0"/>
            </a:br>
            <a:r>
              <a:rPr lang="zh-TW" altLang="zh-TW" dirty="0"/>
              <a:t>有杠杆股權將以較低的價格出售（</a:t>
            </a:r>
            <a:r>
              <a:rPr lang="en-US" altLang="zh-TW" dirty="0"/>
              <a:t>500</a:t>
            </a:r>
            <a:r>
              <a:rPr lang="zh-TW" altLang="zh-TW" dirty="0"/>
              <a:t>美元與</a:t>
            </a:r>
            <a:r>
              <a:rPr lang="en-US" altLang="zh-TW" dirty="0"/>
              <a:t>1000</a:t>
            </a:r>
            <a:r>
              <a:rPr lang="zh-TW" altLang="zh-TW" dirty="0"/>
              <a:t>美元）。</a:t>
            </a:r>
          </a:p>
          <a:p>
            <a:pPr marL="171450" indent="-171450">
              <a:buFont typeface="Arial" panose="020B0604020202020204" pitchFamily="34" charset="0"/>
              <a:buChar char="•"/>
            </a:pPr>
            <a:r>
              <a:rPr lang="zh-TW" altLang="zh-TW" dirty="0"/>
              <a:t>然而，事實上</a:t>
            </a:r>
            <a:r>
              <a:rPr lang="en-US" altLang="zh-TW" dirty="0"/>
              <a:t/>
            </a:r>
            <a:br>
              <a:rPr lang="en-US" altLang="zh-TW" dirty="0"/>
            </a:br>
            <a:r>
              <a:rPr lang="zh-TW" altLang="zh-TW" dirty="0"/>
              <a:t>股票在杠杆作用下價值降低並不意味著企業家的境况更糟。她</a:t>
            </a:r>
            <a:r>
              <a:rPr lang="en-US" altLang="zh-TW" dirty="0"/>
              <a:t/>
            </a:r>
            <a:br>
              <a:rPr lang="en-US" altLang="zh-TW" dirty="0"/>
            </a:br>
            <a:r>
              <a:rPr lang="zh-TW" altLang="zh-TW" dirty="0"/>
              <a:t>仍將通過發行債務和杠杆股權籌集</a:t>
            </a:r>
            <a:r>
              <a:rPr lang="en-US" altLang="zh-TW" dirty="0"/>
              <a:t>1000</a:t>
            </a:r>
            <a:r>
              <a:rPr lang="zh-TW" altLang="zh-TW" dirty="0"/>
              <a:t>美元，因此，她不在乎在這兩種公司資本結構之間的選擇。</a:t>
            </a:r>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11</a:t>
            </a:fld>
            <a:endParaRPr lang="zh-TW" altLang="en-US"/>
          </a:p>
        </p:txBody>
      </p:sp>
    </p:spTree>
    <p:extLst>
      <p:ext uri="{BB962C8B-B14F-4D97-AF65-F5344CB8AC3E}">
        <p14:creationId xmlns:p14="http://schemas.microsoft.com/office/powerpoint/2010/main" val="2289794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莫迪利亞尼和米勒的結論與普遍的觀點背道而馳，其中指出，</a:t>
            </a:r>
          </a:p>
          <a:p>
            <a:r>
              <a:rPr lang="zh-TW" altLang="zh-TW" sz="1200" kern="1200" dirty="0">
                <a:solidFill>
                  <a:schemeClr val="tx1"/>
                </a:solidFill>
                <a:effectLst/>
                <a:latin typeface="+mn-lt"/>
                <a:ea typeface="+mn-ea"/>
                <a:cs typeface="+mn-cs"/>
              </a:rPr>
              <a:t>即使在完美的資本市場，杠杆也會影響公司的價值。尤其是</a:t>
            </a:r>
            <a:r>
              <a:rPr lang="en-US" altLang="zh-TW" sz="1200" kern="1200" dirty="0">
                <a:solidFill>
                  <a:schemeClr val="tx1"/>
                </a:solidFill>
                <a:effectLst/>
                <a:latin typeface="+mn-lt"/>
                <a:ea typeface="+mn-ea"/>
                <a:cs typeface="+mn-cs"/>
              </a:rPr>
              <a:t/>
            </a:r>
            <a:br>
              <a:rPr lang="en-US" altLang="zh-TW" sz="1200" kern="1200" dirty="0">
                <a:solidFill>
                  <a:schemeClr val="tx1"/>
                </a:solidFill>
                <a:effectLst/>
                <a:latin typeface="+mn-lt"/>
                <a:ea typeface="+mn-ea"/>
                <a:cs typeface="+mn-cs"/>
              </a:rPr>
            </a:br>
            <a:r>
              <a:rPr lang="zh-TW" altLang="zh-TW" sz="1200" kern="1200" dirty="0">
                <a:solidFill>
                  <a:schemeClr val="tx1"/>
                </a:solidFill>
                <a:effectLst/>
                <a:latin typeface="+mn-lt"/>
                <a:ea typeface="+mn-ea"/>
                <a:cs typeface="+mn-cs"/>
              </a:rPr>
              <a:t>認為杠杆權益的價值將超過</a:t>
            </a:r>
            <a:r>
              <a:rPr lang="en-US" altLang="zh-TW" sz="1200" kern="1200" dirty="0">
                <a:solidFill>
                  <a:schemeClr val="tx1"/>
                </a:solidFill>
                <a:effectLst/>
                <a:latin typeface="+mn-lt"/>
                <a:ea typeface="+mn-ea"/>
                <a:cs typeface="+mn-cs"/>
              </a:rPr>
              <a:t>500</a:t>
            </a:r>
            <a:r>
              <a:rPr lang="zh-TW" altLang="zh-TW" sz="1200" kern="1200" dirty="0">
                <a:solidFill>
                  <a:schemeClr val="tx1"/>
                </a:solidFill>
                <a:effectLst/>
                <a:latin typeface="+mn-lt"/>
                <a:ea typeface="+mn-ea"/>
                <a:cs typeface="+mn-cs"/>
              </a:rPr>
              <a:t>美元，因為</a:t>
            </a:r>
            <a:r>
              <a:rPr lang="en-US" altLang="zh-TW" sz="1200" kern="1200" dirty="0">
                <a:solidFill>
                  <a:schemeClr val="tx1"/>
                </a:solidFill>
                <a:effectLst/>
                <a:latin typeface="+mn-lt"/>
                <a:ea typeface="+mn-ea"/>
                <a:cs typeface="+mn-cs"/>
              </a:rPr>
              <a:t/>
            </a:r>
            <a:br>
              <a:rPr lang="en-US" altLang="zh-TW" sz="1200" kern="1200" dirty="0">
                <a:solidFill>
                  <a:schemeClr val="tx1"/>
                </a:solidFill>
                <a:effectLst/>
                <a:latin typeface="+mn-lt"/>
                <a:ea typeface="+mn-ea"/>
                <a:cs typeface="+mn-cs"/>
              </a:rPr>
            </a:br>
            <a:r>
              <a:rPr lang="zh-TW" altLang="zh-TW" sz="1200" kern="1200" dirty="0">
                <a:solidFill>
                  <a:schemeClr val="tx1"/>
                </a:solidFill>
                <a:effectLst/>
                <a:latin typeface="+mn-lt"/>
                <a:ea typeface="+mn-ea"/>
                <a:cs typeface="+mn-cs"/>
              </a:rPr>
              <a:t>預計</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的現金流是</a:t>
            </a:r>
            <a:r>
              <a:rPr lang="en-US" altLang="zh-TW" sz="1200" kern="1200" dirty="0">
                <a:solidFill>
                  <a:schemeClr val="tx1"/>
                </a:solidFill>
                <a:effectLst/>
                <a:latin typeface="+mn-lt"/>
                <a:ea typeface="+mn-ea"/>
                <a:cs typeface="+mn-cs"/>
              </a:rPr>
              <a:t>$543</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之所以這種邏輯是不正確的是，</a:t>
            </a:r>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12</a:t>
            </a:fld>
            <a:endParaRPr lang="zh-TW" altLang="en-US"/>
          </a:p>
        </p:txBody>
      </p:sp>
    </p:spTree>
    <p:extLst>
      <p:ext uri="{BB962C8B-B14F-4D97-AF65-F5344CB8AC3E}">
        <p14:creationId xmlns:p14="http://schemas.microsoft.com/office/powerpoint/2010/main" val="91156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dirty="0"/>
              <a:t>財務槓桿對風險和回報的影響</a:t>
            </a:r>
            <a:r>
              <a:rPr lang="en-US" altLang="zh-TW" dirty="0"/>
              <a:t>:</a:t>
            </a:r>
          </a:p>
          <a:p>
            <a:pPr marL="171450" indent="-171450">
              <a:buFont typeface="Arial" panose="020B0604020202020204" pitchFamily="34" charset="0"/>
              <a:buChar char="•"/>
            </a:pPr>
            <a:r>
              <a:rPr lang="zh-TW" altLang="zh-TW" dirty="0"/>
              <a:t>財務槓桿增加了公司權益的風險。</a:t>
            </a:r>
          </a:p>
          <a:p>
            <a:pPr marL="628650" lvl="1" indent="-171450">
              <a:buFont typeface="Arial" panose="020B0604020202020204" pitchFamily="34" charset="0"/>
              <a:buChar char="•"/>
            </a:pPr>
            <a:r>
              <a:rPr lang="zh-TW" altLang="zh-TW" dirty="0"/>
              <a:t>因此，以適用於無杠杆權益的折現率</a:t>
            </a:r>
            <a:r>
              <a:rPr lang="en-US" altLang="zh-TW" dirty="0"/>
              <a:t>15%</a:t>
            </a:r>
            <a:r>
              <a:rPr lang="zh-TW" altLang="zh-TW" dirty="0"/>
              <a:t>折現有槓桿股權的現金流是不恰當的。</a:t>
            </a:r>
            <a:endParaRPr lang="en-US" altLang="zh-TW" dirty="0"/>
          </a:p>
          <a:p>
            <a:pPr marL="457200" lvl="1" indent="0">
              <a:buFont typeface="Arial" panose="020B0604020202020204" pitchFamily="34" charset="0"/>
              <a:buNone/>
            </a:pPr>
            <a:r>
              <a:rPr lang="zh-TW" altLang="zh-TW" dirty="0"/>
              <a:t>有杠杆股權的投資者將要求一個更高的預期回報率以補償增加的風險。</a:t>
            </a:r>
            <a:endParaRPr lang="en-US" altLang="zh-TW" dirty="0"/>
          </a:p>
          <a:p>
            <a:pPr marL="457200" lvl="1" indent="0">
              <a:buFont typeface="Arial" panose="020B0604020202020204" pitchFamily="34" charset="0"/>
              <a:buNone/>
            </a:pPr>
            <a:endParaRPr lang="en-US" altLang="zh-TW" dirty="0"/>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zh-TW" sz="1200" kern="1200" dirty="0">
                <a:solidFill>
                  <a:schemeClr val="tx1"/>
                </a:solidFill>
                <a:effectLst/>
                <a:latin typeface="+mn-lt"/>
                <a:ea typeface="+mn-ea"/>
                <a:cs typeface="+mn-cs"/>
              </a:rPr>
              <a:t>之所以這種邏輯是不正確的是，槓桿增加了權益的風險</a:t>
            </a:r>
            <a:r>
              <a:rPr lang="en-US" altLang="zh-TW" sz="1200" kern="1200" dirty="0">
                <a:solidFill>
                  <a:schemeClr val="tx1"/>
                </a:solidFill>
                <a:effectLst/>
                <a:latin typeface="+mn-lt"/>
                <a:ea typeface="+mn-ea"/>
                <a:cs typeface="+mn-cs"/>
              </a:rPr>
              <a:t/>
            </a:r>
            <a:br>
              <a:rPr lang="en-US" altLang="zh-TW" sz="1200" kern="1200" dirty="0">
                <a:solidFill>
                  <a:schemeClr val="tx1"/>
                </a:solidFill>
                <a:effectLst/>
                <a:latin typeface="+mn-lt"/>
                <a:ea typeface="+mn-ea"/>
                <a:cs typeface="+mn-cs"/>
              </a:rPr>
            </a:br>
            <a:r>
              <a:rPr lang="zh-TW" altLang="zh-TW" sz="1200" kern="1200" dirty="0">
                <a:solidFill>
                  <a:schemeClr val="tx1"/>
                </a:solidFill>
                <a:effectLst/>
                <a:latin typeface="+mn-lt"/>
                <a:ea typeface="+mn-ea"/>
                <a:cs typeface="+mn-cs"/>
              </a:rPr>
              <a:t>公司。</a:t>
            </a:r>
            <a:r>
              <a:rPr lang="zh-TW" altLang="en-US" sz="1200" kern="1200" dirty="0">
                <a:solidFill>
                  <a:schemeClr val="tx1"/>
                </a:solidFill>
                <a:effectLst/>
                <a:latin typeface="+mn-lt"/>
                <a:ea typeface="+mn-ea"/>
                <a:cs typeface="+mn-cs"/>
              </a:rPr>
              <a:t>因</a:t>
            </a:r>
            <a:r>
              <a:rPr lang="zh-TW" altLang="zh-TW" sz="1200" kern="1200" dirty="0">
                <a:solidFill>
                  <a:schemeClr val="tx1"/>
                </a:solidFill>
                <a:effectLst/>
                <a:latin typeface="+mn-lt"/>
                <a:ea typeface="+mn-ea"/>
                <a:cs typeface="+mn-cs"/>
              </a:rPr>
              <a:t>此，同時對杠杆權益的現金流量進行折現是不合適的</a:t>
            </a:r>
            <a:r>
              <a:rPr lang="en-US" altLang="zh-TW" sz="1200" kern="1200" dirty="0">
                <a:solidFill>
                  <a:schemeClr val="tx1"/>
                </a:solidFill>
                <a:effectLst/>
                <a:latin typeface="+mn-lt"/>
                <a:ea typeface="+mn-ea"/>
                <a:cs typeface="+mn-cs"/>
              </a:rPr>
              <a:t/>
            </a:r>
            <a:br>
              <a:rPr lang="en-US" altLang="zh-TW" sz="1200" kern="1200" dirty="0">
                <a:solidFill>
                  <a:schemeClr val="tx1"/>
                </a:solidFill>
                <a:effectLst/>
                <a:latin typeface="+mn-lt"/>
                <a:ea typeface="+mn-ea"/>
                <a:cs typeface="+mn-cs"/>
              </a:rPr>
            </a:br>
            <a:r>
              <a:rPr lang="zh-TW" altLang="zh-TW" sz="1200" kern="1200" dirty="0">
                <a:solidFill>
                  <a:schemeClr val="tx1"/>
                </a:solidFill>
                <a:effectLst/>
                <a:latin typeface="+mn-lt"/>
                <a:ea typeface="+mn-ea"/>
                <a:cs typeface="+mn-cs"/>
              </a:rPr>
              <a:t>我們用於無杠杆權益的</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的折現率。杠杆股權投資者要求</a:t>
            </a:r>
            <a:r>
              <a:rPr lang="en-US" altLang="zh-TW" sz="1200" kern="1200" dirty="0">
                <a:solidFill>
                  <a:schemeClr val="tx1"/>
                </a:solidFill>
                <a:effectLst/>
                <a:latin typeface="+mn-lt"/>
                <a:ea typeface="+mn-ea"/>
                <a:cs typeface="+mn-cs"/>
              </a:rPr>
              <a:t/>
            </a:r>
            <a:br>
              <a:rPr lang="en-US" altLang="zh-TW" sz="1200" kern="1200" dirty="0">
                <a:solidFill>
                  <a:schemeClr val="tx1"/>
                </a:solidFill>
                <a:effectLst/>
                <a:latin typeface="+mn-lt"/>
                <a:ea typeface="+mn-ea"/>
                <a:cs typeface="+mn-cs"/>
              </a:rPr>
            </a:br>
            <a:r>
              <a:rPr lang="zh-TW" altLang="zh-TW" sz="1200" kern="1200" dirty="0">
                <a:solidFill>
                  <a:schemeClr val="tx1"/>
                </a:solidFill>
                <a:effectLst/>
                <a:latin typeface="+mn-lt"/>
                <a:ea typeface="+mn-ea"/>
                <a:cs typeface="+mn-cs"/>
              </a:rPr>
              <a:t>更高的預期回報以補償其新增的風險</a:t>
            </a:r>
          </a:p>
          <a:p>
            <a:pPr marL="628650" lvl="1" indent="-171450">
              <a:buFont typeface="Wingdings" panose="05000000000000000000" pitchFamily="2" charset="2"/>
              <a:buChar char="Ø"/>
            </a:pPr>
            <a:endParaRPr lang="zh-TW" altLang="zh-TW" dirty="0"/>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13</a:t>
            </a:fld>
            <a:endParaRPr lang="zh-TW" altLang="en-US"/>
          </a:p>
        </p:txBody>
      </p:sp>
    </p:spTree>
    <p:extLst>
      <p:ext uri="{BB962C8B-B14F-4D97-AF65-F5344CB8AC3E}">
        <p14:creationId xmlns:p14="http://schemas.microsoft.com/office/powerpoint/2010/main" val="3164324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zh-TW" dirty="0"/>
              <a:t>有槓桿時和無槓桿時股權持有者的回報率非常不同。</a:t>
            </a:r>
          </a:p>
          <a:p>
            <a:pPr marL="628650" lvl="1" indent="-171450">
              <a:buFont typeface="Arial" panose="020B0604020202020204" pitchFamily="34" charset="0"/>
              <a:buChar char="•"/>
            </a:pPr>
            <a:r>
              <a:rPr lang="zh-TW" altLang="zh-TW" dirty="0"/>
              <a:t>無杠杆權益的回報率為</a:t>
            </a:r>
            <a:r>
              <a:rPr lang="en-US" altLang="zh-TW" dirty="0"/>
              <a:t> 40% </a:t>
            </a:r>
            <a:r>
              <a:rPr lang="zh-TW" altLang="zh-TW" dirty="0"/>
              <a:t>或</a:t>
            </a:r>
            <a:r>
              <a:rPr lang="en-US" altLang="zh-TW" dirty="0"/>
              <a:t> -10%</a:t>
            </a:r>
            <a:r>
              <a:rPr lang="zh-TW" altLang="zh-TW" dirty="0"/>
              <a:t>，預期回報率為</a:t>
            </a:r>
            <a:r>
              <a:rPr lang="en-US" altLang="zh-TW" dirty="0"/>
              <a:t>15%</a:t>
            </a:r>
            <a:r>
              <a:rPr lang="zh-TW" altLang="zh-TW" dirty="0"/>
              <a:t>。</a:t>
            </a:r>
          </a:p>
          <a:p>
            <a:pPr marL="628650" lvl="1" indent="-171450">
              <a:buFont typeface="Arial" panose="020B0604020202020204" pitchFamily="34" charset="0"/>
              <a:buChar char="•"/>
            </a:pPr>
            <a:r>
              <a:rPr lang="zh-TW" altLang="zh-TW" dirty="0"/>
              <a:t>有杠杆股權的風險較高，回報率為</a:t>
            </a:r>
            <a:r>
              <a:rPr lang="en-US" altLang="zh-TW" dirty="0"/>
              <a:t>75%</a:t>
            </a:r>
            <a:r>
              <a:rPr lang="zh-TW" altLang="zh-TW" dirty="0"/>
              <a:t>或</a:t>
            </a:r>
            <a:r>
              <a:rPr lang="en-US" altLang="zh-TW" dirty="0"/>
              <a:t>-25%</a:t>
            </a:r>
            <a:r>
              <a:rPr lang="zh-TW" altLang="zh-TW" dirty="0"/>
              <a:t>。</a:t>
            </a:r>
          </a:p>
          <a:p>
            <a:pPr marL="1085850" lvl="2" indent="-171450">
              <a:buFont typeface="Arial" panose="020B0604020202020204" pitchFamily="34" charset="0"/>
              <a:buChar char="•"/>
            </a:pPr>
            <a:r>
              <a:rPr lang="zh-TW" altLang="zh-TW" dirty="0"/>
              <a:t>為了彌補這種風險，有槓桿股權的持有者獲得更高的期望回報率</a:t>
            </a:r>
            <a:r>
              <a:rPr lang="en-US" altLang="zh-TW" dirty="0"/>
              <a:t>25%</a:t>
            </a:r>
            <a:r>
              <a:rPr lang="zh-TW" altLang="zh-TW" dirty="0"/>
              <a:t>。</a:t>
            </a:r>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14</a:t>
            </a:fld>
            <a:endParaRPr lang="zh-TW" altLang="en-US"/>
          </a:p>
        </p:txBody>
      </p:sp>
    </p:spTree>
    <p:extLst>
      <p:ext uri="{BB962C8B-B14F-4D97-AF65-F5344CB8AC3E}">
        <p14:creationId xmlns:p14="http://schemas.microsoft.com/office/powerpoint/2010/main" val="2105596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t>通過計算每種證券的回報率對經濟中的系統性風險的敏感度，可以更正式地評估風險與回報之間的關係。</a:t>
            </a:r>
            <a:endParaRPr lang="en-US" altLang="zh-TW"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dirty="0"/>
              <a:t>14.5</a:t>
            </a:r>
            <a:r>
              <a:rPr lang="zh-TW" altLang="en-US" dirty="0"/>
              <a:t>顯示了每種證券的回報敏感性</a:t>
            </a:r>
            <a:r>
              <a:rPr lang="en-US" altLang="zh-TW" dirty="0"/>
              <a:t>&amp;</a:t>
            </a:r>
            <a:r>
              <a:rPr lang="zh-TW" altLang="en-US" dirty="0"/>
              <a:t>風險溢價</a:t>
            </a:r>
            <a:endParaRPr lang="en-US" altLang="zh-TW" dirty="0"/>
          </a:p>
          <a:p>
            <a:pPr marL="171450" indent="-171450">
              <a:buFont typeface="Arial" panose="020B0604020202020204" pitchFamily="34" charset="0"/>
              <a:buChar char="•"/>
            </a:pPr>
            <a:r>
              <a:rPr lang="zh-TW" altLang="zh-TW" dirty="0"/>
              <a:t>因為債務的回報沒有系統性風險，所以它的風險溢價是零。</a:t>
            </a:r>
          </a:p>
          <a:p>
            <a:pPr marL="171450" indent="-171450">
              <a:buFont typeface="Arial" panose="020B0604020202020204" pitchFamily="34" charset="0"/>
              <a:buChar char="•"/>
            </a:pPr>
            <a:r>
              <a:rPr lang="zh-TW" altLang="zh-TW" dirty="0"/>
              <a:t>然而，在這種特殊情况下，有杠杆權益的系統性風險是無杠杆權益的兩倍。因此，有杠杆股東獲得的風險溢價是無槓桿的兩倍。</a:t>
            </a:r>
          </a:p>
          <a:p>
            <a:pPr marL="171450" indent="-171450">
              <a:buFont typeface="Arial" panose="020B0604020202020204" pitchFamily="34" charset="0"/>
              <a:buChar char="•"/>
            </a:pPr>
            <a:r>
              <a:rPr lang="en-US" altLang="zh-TW" dirty="0"/>
              <a:t> </a:t>
            </a:r>
            <a:r>
              <a:rPr lang="zh-TW" altLang="en-US" dirty="0"/>
              <a:t>總之</a:t>
            </a:r>
            <a:r>
              <a:rPr lang="en-US" altLang="zh-TW" dirty="0"/>
              <a:t>:</a:t>
            </a:r>
            <a:endParaRPr lang="zh-TW" altLang="zh-TW" dirty="0"/>
          </a:p>
          <a:p>
            <a:pPr marL="628650" lvl="1" indent="-171450">
              <a:buFont typeface="Arial" panose="020B0604020202020204" pitchFamily="34" charset="0"/>
              <a:buChar char="•"/>
            </a:pPr>
            <a:r>
              <a:rPr lang="zh-TW" altLang="zh-TW" dirty="0"/>
              <a:t>在完美資本市場的情況下，如果公司是</a:t>
            </a:r>
            <a:r>
              <a:rPr lang="en-US" altLang="zh-TW" dirty="0"/>
              <a:t>100</a:t>
            </a:r>
            <a:r>
              <a:rPr lang="zh-TW" altLang="zh-TW" dirty="0"/>
              <a:t>％股權融資，股權持有人將要求</a:t>
            </a:r>
            <a:r>
              <a:rPr lang="en-US" altLang="zh-TW" dirty="0"/>
              <a:t>15</a:t>
            </a:r>
            <a:r>
              <a:rPr lang="zh-TW" altLang="zh-TW" dirty="0"/>
              <a:t>％的期望回報率。</a:t>
            </a:r>
          </a:p>
          <a:p>
            <a:pPr marL="628650" lvl="1" indent="-171450">
              <a:buFont typeface="Arial" panose="020B0604020202020204" pitchFamily="34" charset="0"/>
              <a:buChar char="•"/>
            </a:pPr>
            <a:r>
              <a:rPr lang="zh-TW" altLang="zh-TW" dirty="0"/>
              <a:t>如果公司融資</a:t>
            </a:r>
            <a:r>
              <a:rPr lang="en-US" altLang="zh-TW" dirty="0"/>
              <a:t>50</a:t>
            </a:r>
            <a:r>
              <a:rPr lang="zh-TW" altLang="zh-TW" dirty="0"/>
              <a:t>％的債務和股權</a:t>
            </a:r>
            <a:r>
              <a:rPr lang="en-US" altLang="zh-TW" dirty="0"/>
              <a:t>50</a:t>
            </a:r>
            <a:r>
              <a:rPr lang="zh-TW" altLang="zh-TW" dirty="0"/>
              <a:t>％，債權人將獲得</a:t>
            </a:r>
            <a:r>
              <a:rPr lang="en-US" altLang="zh-TW" dirty="0"/>
              <a:t>5</a:t>
            </a:r>
            <a:r>
              <a:rPr lang="zh-TW" altLang="zh-TW" dirty="0"/>
              <a:t>％的回報率，</a:t>
            </a:r>
            <a:r>
              <a:rPr lang="zh-TW" altLang="en-US" dirty="0"/>
              <a:t>而有槓桿股權的持有者將要求</a:t>
            </a:r>
            <a:r>
              <a:rPr lang="en-US" altLang="zh-TW" dirty="0"/>
              <a:t>25%</a:t>
            </a:r>
            <a:r>
              <a:rPr lang="zh-TW" altLang="en-US" dirty="0"/>
              <a:t>的期望回報率</a:t>
            </a:r>
            <a:r>
              <a:rPr lang="en-US" altLang="zh-TW" dirty="0"/>
              <a:t>(</a:t>
            </a:r>
            <a:r>
              <a:rPr lang="zh-TW" altLang="en-US" dirty="0"/>
              <a:t>因為他們的風險增加了</a:t>
            </a:r>
            <a:r>
              <a:rPr lang="en-US" altLang="zh-TW" dirty="0"/>
              <a:t>)</a:t>
            </a:r>
            <a:br>
              <a:rPr lang="en-US" altLang="zh-TW" dirty="0"/>
            </a:br>
            <a:endParaRPr lang="zh-TW" alt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TW" altLang="zh-TW"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15</a:t>
            </a:fld>
            <a:endParaRPr lang="zh-TW" altLang="en-US"/>
          </a:p>
        </p:txBody>
      </p:sp>
    </p:spTree>
    <p:extLst>
      <p:ext uri="{BB962C8B-B14F-4D97-AF65-F5344CB8AC3E}">
        <p14:creationId xmlns:p14="http://schemas.microsoft.com/office/powerpoint/2010/main" val="151703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t>問題</a:t>
            </a:r>
            <a:r>
              <a:rPr lang="en-US" altLang="zh-TW" dirty="0"/>
              <a:t/>
            </a:r>
            <a:br>
              <a:rPr lang="en-US" altLang="zh-TW" dirty="0"/>
            </a:br>
            <a:r>
              <a:rPr lang="zh-TW" altLang="zh-TW" dirty="0"/>
              <a:t>假設企業家在為項目融資時只借款</a:t>
            </a:r>
            <a:r>
              <a:rPr lang="en-US" altLang="zh-TW" dirty="0"/>
              <a:t>200</a:t>
            </a:r>
            <a:r>
              <a:rPr lang="zh-TW" altLang="zh-TW" dirty="0"/>
              <a:t>美元。根據莫迪格利安尼和米勒的研究，股權的價值應該是多少？</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t>預期回報率是多少</a:t>
            </a:r>
            <a:r>
              <a:rPr lang="en-US" altLang="zh-TW" dirty="0"/>
              <a:t>?</a:t>
            </a:r>
            <a:endParaRPr lang="zh-TW" altLang="zh-TW" dirty="0"/>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16</a:t>
            </a:fld>
            <a:endParaRPr lang="zh-TW" altLang="en-US"/>
          </a:p>
        </p:txBody>
      </p:sp>
    </p:spTree>
    <p:extLst>
      <p:ext uri="{BB962C8B-B14F-4D97-AF65-F5344CB8AC3E}">
        <p14:creationId xmlns:p14="http://schemas.microsoft.com/office/powerpoint/2010/main" val="829332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dirty="0"/>
              <a:t>解答：</a:t>
            </a:r>
            <a:endParaRPr lang="en-US" altLang="zh-TW" dirty="0"/>
          </a:p>
          <a:p>
            <a:pPr marL="171450" indent="-171450">
              <a:buFont typeface="Arial" panose="020B0604020202020204" pitchFamily="34" charset="0"/>
              <a:buChar char="•"/>
            </a:pPr>
            <a:r>
              <a:rPr lang="zh-TW" altLang="zh-TW" dirty="0"/>
              <a:t>因為公司總現金流的價值仍然是</a:t>
            </a:r>
            <a:r>
              <a:rPr lang="en-US" altLang="zh-TW" dirty="0"/>
              <a:t>1000</a:t>
            </a:r>
            <a:r>
              <a:rPr lang="zh-TW" altLang="zh-TW" dirty="0"/>
              <a:t>美元，如果公司借</a:t>
            </a:r>
            <a:r>
              <a:rPr lang="en-US" altLang="zh-TW" dirty="0"/>
              <a:t>200</a:t>
            </a:r>
            <a:r>
              <a:rPr lang="zh-TW" altLang="zh-TW" dirty="0"/>
              <a:t>美元，它股權的價值將為</a:t>
            </a:r>
            <a:r>
              <a:rPr lang="en-US" altLang="zh-TW" dirty="0"/>
              <a:t>800</a:t>
            </a:r>
            <a:r>
              <a:rPr lang="zh-TW" altLang="zh-TW" dirty="0"/>
              <a:t>美元。</a:t>
            </a:r>
          </a:p>
          <a:p>
            <a:pPr marL="171450" indent="-171450">
              <a:buFont typeface="Arial" panose="020B0604020202020204" pitchFamily="34" charset="0"/>
              <a:buChar char="•"/>
            </a:pPr>
            <a:r>
              <a:rPr lang="zh-TW" altLang="zh-TW" dirty="0"/>
              <a:t>公司將在一年後將需要償還債權人</a:t>
            </a:r>
            <a:r>
              <a:rPr lang="en-US" altLang="zh-TW" dirty="0"/>
              <a:t>200*1.05=210</a:t>
            </a:r>
            <a:r>
              <a:rPr lang="zh-TW" altLang="zh-TW" dirty="0"/>
              <a:t>美元。因此，如果經濟</a:t>
            </a:r>
            <a:r>
              <a:rPr lang="en-US" altLang="zh-TW" dirty="0"/>
              <a:t/>
            </a:r>
            <a:br>
              <a:rPr lang="en-US" altLang="zh-TW" dirty="0"/>
            </a:br>
            <a:r>
              <a:rPr lang="zh-TW" altLang="zh-TW" dirty="0"/>
              <a:t>強勁，股東將獲得</a:t>
            </a:r>
            <a:r>
              <a:rPr lang="en-US" altLang="zh-TW" dirty="0"/>
              <a:t>1400</a:t>
            </a:r>
            <a:r>
              <a:rPr lang="zh-TW" altLang="zh-TW" dirty="0"/>
              <a:t>美元</a:t>
            </a:r>
            <a:r>
              <a:rPr lang="en-US" altLang="zh-TW" dirty="0"/>
              <a:t>-210</a:t>
            </a:r>
            <a:r>
              <a:rPr lang="zh-TW" altLang="zh-TW" dirty="0"/>
              <a:t>美元</a:t>
            </a:r>
            <a:r>
              <a:rPr lang="en-US" altLang="zh-TW" dirty="0"/>
              <a:t>=1190</a:t>
            </a:r>
            <a:r>
              <a:rPr lang="zh-TW" altLang="zh-TW" dirty="0"/>
              <a:t>美元，回報率為</a:t>
            </a:r>
            <a:r>
              <a:rPr lang="en-US" altLang="zh-TW" dirty="0"/>
              <a:t>1190/800(</a:t>
            </a:r>
            <a:r>
              <a:rPr lang="zh-TW" altLang="zh-TW" dirty="0"/>
              <a:t>權益</a:t>
            </a:r>
            <a:r>
              <a:rPr lang="en-US" altLang="zh-TW" dirty="0"/>
              <a:t>)-1</a:t>
            </a:r>
            <a:br>
              <a:rPr lang="en-US" altLang="zh-TW" dirty="0"/>
            </a:br>
            <a:r>
              <a:rPr lang="en-US" altLang="zh-TW" dirty="0"/>
              <a:t>=48.75%</a:t>
            </a:r>
            <a:r>
              <a:rPr lang="zh-TW" altLang="zh-TW" dirty="0"/>
              <a:t>。如果經濟衰弱，股東將獲得</a:t>
            </a:r>
            <a:r>
              <a:rPr lang="en-US" altLang="zh-TW" dirty="0"/>
              <a:t>900-210</a:t>
            </a:r>
            <a:r>
              <a:rPr lang="zh-TW" altLang="zh-TW" dirty="0"/>
              <a:t>美元</a:t>
            </a:r>
            <a:r>
              <a:rPr lang="en-US" altLang="zh-TW" dirty="0"/>
              <a:t>=690</a:t>
            </a:r>
            <a:r>
              <a:rPr lang="zh-TW" altLang="zh-TW" dirty="0"/>
              <a:t>，回報率為</a:t>
            </a:r>
            <a:r>
              <a:rPr lang="en-US" altLang="zh-TW" dirty="0"/>
              <a:t>690</a:t>
            </a:r>
            <a:r>
              <a:rPr lang="zh-TW" altLang="zh-TW" dirty="0"/>
              <a:t>美元</a:t>
            </a:r>
            <a:r>
              <a:rPr lang="en-US" altLang="zh-TW" dirty="0"/>
              <a:t>/800</a:t>
            </a:r>
            <a:r>
              <a:rPr lang="zh-TW" altLang="zh-TW" dirty="0"/>
              <a:t>美元</a:t>
            </a:r>
            <a:r>
              <a:rPr lang="en-US" altLang="zh-TW" dirty="0"/>
              <a:t>-1=-13.75%</a:t>
            </a:r>
            <a:r>
              <a:rPr lang="zh-TW" altLang="zh-TW" dirty="0"/>
              <a:t>。股權的預期回報率為</a:t>
            </a:r>
            <a:r>
              <a:rPr lang="en-US" altLang="zh-TW" dirty="0"/>
              <a:t>1/2</a:t>
            </a:r>
            <a:r>
              <a:rPr lang="zh-TW" altLang="zh-TW" dirty="0"/>
              <a:t>（</a:t>
            </a:r>
            <a:r>
              <a:rPr lang="en-US" altLang="zh-TW" dirty="0"/>
              <a:t>48.75%</a:t>
            </a:r>
            <a:r>
              <a:rPr lang="zh-TW" altLang="zh-TW" dirty="0"/>
              <a:t>）</a:t>
            </a:r>
            <a:r>
              <a:rPr lang="en-US" altLang="zh-TW" dirty="0"/>
              <a:t>+1/2</a:t>
            </a:r>
            <a:r>
              <a:rPr lang="zh-TW" altLang="zh-TW" dirty="0"/>
              <a:t>（</a:t>
            </a:r>
            <a:r>
              <a:rPr lang="en-US" altLang="zh-TW" dirty="0"/>
              <a:t>-13.75%</a:t>
            </a:r>
            <a:r>
              <a:rPr lang="zh-TW" altLang="zh-TW" dirty="0"/>
              <a:t>）</a:t>
            </a:r>
            <a:r>
              <a:rPr lang="en-US" altLang="zh-TW" dirty="0"/>
              <a:t>=17.5%</a:t>
            </a:r>
            <a:r>
              <a:rPr lang="zh-TW" altLang="zh-TW" dirty="0"/>
              <a:t>。</a:t>
            </a:r>
            <a:endParaRPr lang="en-US" altLang="zh-TW" dirty="0"/>
          </a:p>
          <a:p>
            <a:pPr marL="171450" indent="-171450">
              <a:buFont typeface="Arial" panose="020B0604020202020204" pitchFamily="34" charset="0"/>
              <a:buChar char="•"/>
            </a:pPr>
            <a:r>
              <a:rPr lang="zh-TW" altLang="zh-TW" dirty="0"/>
              <a:t>注意，有槓桿股權的回報率的敏感度為</a:t>
            </a:r>
            <a:r>
              <a:rPr lang="en-US" altLang="zh-TW" dirty="0"/>
              <a:t>48.75%-</a:t>
            </a:r>
            <a:r>
              <a:rPr lang="zh-TW" altLang="zh-TW" dirty="0"/>
              <a:t>（</a:t>
            </a:r>
            <a:r>
              <a:rPr lang="en-US" altLang="zh-TW" dirty="0"/>
              <a:t>-13.75%</a:t>
            </a:r>
            <a:r>
              <a:rPr lang="zh-TW" altLang="zh-TW" dirty="0"/>
              <a:t>）</a:t>
            </a:r>
            <a:r>
              <a:rPr lang="en-US" altLang="zh-TW" dirty="0"/>
              <a:t>=62.5%</a:t>
            </a:r>
            <a:r>
              <a:rPr lang="zh-TW" altLang="zh-TW" dirty="0"/>
              <a:t>，即無杠杆股權回報率敏感度的</a:t>
            </a:r>
            <a:r>
              <a:rPr lang="en-US" altLang="zh-TW" dirty="0"/>
              <a:t>62.5%/50%=125%</a:t>
            </a:r>
            <a:r>
              <a:rPr lang="zh-TW" altLang="zh-TW" dirty="0"/>
              <a:t>。</a:t>
            </a:r>
            <a:endParaRPr lang="en-US" altLang="zh-TW" dirty="0"/>
          </a:p>
          <a:p>
            <a:pPr marL="171450" indent="-171450">
              <a:buFont typeface="Arial" panose="020B0604020202020204" pitchFamily="34" charset="0"/>
              <a:buChar char="•"/>
            </a:pPr>
            <a:r>
              <a:rPr lang="zh-TW" altLang="zh-TW" dirty="0"/>
              <a:t>有槓桿股權的風險溢價為</a:t>
            </a:r>
            <a:r>
              <a:rPr lang="en-US" altLang="zh-TW" dirty="0"/>
              <a:t>17.5%-5%=12.5%</a:t>
            </a:r>
            <a:r>
              <a:rPr lang="zh-TW" altLang="en-US" dirty="0"/>
              <a:t>，也是無槓桿股權風險溢價的</a:t>
            </a:r>
            <a:r>
              <a:rPr lang="en-US" altLang="zh-TW" dirty="0"/>
              <a:t>125%</a:t>
            </a:r>
            <a:r>
              <a:rPr lang="zh-TW" altLang="en-US" dirty="0"/>
              <a:t>，所以他是對於風險的恰當補償。</a:t>
            </a:r>
            <a:r>
              <a:rPr lang="en-US" altLang="zh-TW" dirty="0"/>
              <a:t/>
            </a:r>
            <a:br>
              <a:rPr lang="en-US" altLang="zh-TW" dirty="0"/>
            </a:b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17</a:t>
            </a:fld>
            <a:endParaRPr lang="zh-TW" altLang="en-US"/>
          </a:p>
        </p:txBody>
      </p:sp>
    </p:spTree>
    <p:extLst>
      <p:ext uri="{BB962C8B-B14F-4D97-AF65-F5344CB8AC3E}">
        <p14:creationId xmlns:p14="http://schemas.microsoft.com/office/powerpoint/2010/main" val="2790383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MM</a:t>
            </a:r>
            <a:r>
              <a:rPr lang="zh-TW" altLang="en-US" dirty="0"/>
              <a:t>說：公司的資產決策不會影響其價值</a:t>
            </a:r>
            <a:endParaRPr lang="en-US" altLang="zh-TW" dirty="0"/>
          </a:p>
          <a:p>
            <a:endParaRPr lang="en-US" altLang="zh-TW" dirty="0"/>
          </a:p>
          <a:p>
            <a:r>
              <a:rPr lang="en-US" altLang="zh-TW" dirty="0"/>
              <a:t>(?)</a:t>
            </a:r>
            <a:r>
              <a:rPr lang="zh-TW" altLang="en-US" dirty="0"/>
              <a:t> 不同的有價證券的資本成本都不同</a:t>
            </a:r>
            <a:endParaRPr lang="en-US" altLang="zh-TW" dirty="0"/>
          </a:p>
          <a:p>
            <a:r>
              <a:rPr lang="zh-TW" altLang="en-US" dirty="0"/>
              <a:t>一項投資全部以發股籌資，資本成本為</a:t>
            </a:r>
            <a:r>
              <a:rPr lang="en-US" altLang="zh-TW" dirty="0"/>
              <a:t>15%</a:t>
            </a:r>
            <a:r>
              <a:rPr lang="zh-TW" altLang="en-US" dirty="0"/>
              <a:t>，若以</a:t>
            </a:r>
            <a:r>
              <a:rPr lang="en-US" altLang="zh-TW" dirty="0"/>
              <a:t>5%</a:t>
            </a:r>
            <a:r>
              <a:rPr lang="zh-TW" altLang="en-US" dirty="0"/>
              <a:t>的無風險利率舉債，不是更好嗎？</a:t>
            </a:r>
            <a:endParaRPr lang="en-US" altLang="zh-TW" dirty="0"/>
          </a:p>
          <a:p>
            <a:endParaRPr lang="en-US" altLang="zh-TW" dirty="0"/>
          </a:p>
          <a:p>
            <a:r>
              <a:rPr lang="zh-TW" altLang="en-US" dirty="0"/>
              <a:t>* 債雖然成本低，但會增加風險</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32</a:t>
            </a:fld>
            <a:endParaRPr lang="zh-TW" altLang="en-US"/>
          </a:p>
        </p:txBody>
      </p:sp>
    </p:spTree>
    <p:extLst>
      <p:ext uri="{BB962C8B-B14F-4D97-AF65-F5344CB8AC3E}">
        <p14:creationId xmlns:p14="http://schemas.microsoft.com/office/powerpoint/2010/main" val="3049637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本節目標</a:t>
            </a:r>
            <a:r>
              <a:rPr lang="zh-TW" altLang="en-US" dirty="0">
                <a:sym typeface="Wingdings" panose="05000000000000000000" pitchFamily="2" charset="2"/>
              </a:rPr>
              <a:t>：</a:t>
            </a:r>
            <a:endParaRPr lang="en-US" altLang="zh-TW" dirty="0">
              <a:sym typeface="Wingdings" panose="05000000000000000000" pitchFamily="2" charset="2"/>
            </a:endParaRPr>
          </a:p>
          <a:p>
            <a:pPr marL="228600" indent="-228600" algn="l">
              <a:buAutoNum type="arabicParenBoth"/>
            </a:pPr>
            <a:r>
              <a:rPr lang="zh-TW" altLang="en-US" dirty="0">
                <a:sym typeface="Wingdings" panose="05000000000000000000" pitchFamily="2" charset="2"/>
              </a:rPr>
              <a:t>計算 </a:t>
            </a:r>
            <a:r>
              <a:rPr lang="en-US" altLang="zh-TW" dirty="0">
                <a:sym typeface="Wingdings" panose="05000000000000000000" pitchFamily="2" charset="2"/>
              </a:rPr>
              <a:t>”</a:t>
            </a:r>
            <a:r>
              <a:rPr lang="zh-TW" altLang="en-US" dirty="0">
                <a:sym typeface="Wingdings" panose="05000000000000000000" pitchFamily="2" charset="2"/>
              </a:rPr>
              <a:t>舉債</a:t>
            </a:r>
            <a:r>
              <a:rPr lang="en-US" altLang="zh-TW" dirty="0">
                <a:sym typeface="Wingdings" panose="05000000000000000000" pitchFamily="2" charset="2"/>
              </a:rPr>
              <a:t>”</a:t>
            </a:r>
            <a:r>
              <a:rPr lang="zh-TW" altLang="en-US" dirty="0">
                <a:sym typeface="Wingdings" panose="05000000000000000000" pitchFamily="2" charset="2"/>
              </a:rPr>
              <a:t> 對 </a:t>
            </a:r>
            <a:r>
              <a:rPr lang="en-US" altLang="zh-TW" dirty="0">
                <a:sym typeface="Wingdings" panose="05000000000000000000" pitchFamily="2" charset="2"/>
              </a:rPr>
              <a:t>”</a:t>
            </a:r>
            <a:r>
              <a:rPr lang="zh-TW" altLang="en-US" dirty="0">
                <a:sym typeface="Wingdings" panose="05000000000000000000" pitchFamily="2" charset="2"/>
              </a:rPr>
              <a:t>公司股票預期報酬</a:t>
            </a:r>
            <a:r>
              <a:rPr lang="en-US" altLang="zh-TW" dirty="0">
                <a:sym typeface="Wingdings" panose="05000000000000000000" pitchFamily="2" charset="2"/>
              </a:rPr>
              <a:t>”</a:t>
            </a:r>
            <a:r>
              <a:rPr lang="zh-TW" altLang="en-US" dirty="0">
                <a:sym typeface="Wingdings" panose="05000000000000000000" pitchFamily="2" charset="2"/>
              </a:rPr>
              <a:t> 的影響</a:t>
            </a:r>
            <a:endParaRPr lang="en-US" altLang="zh-TW" dirty="0">
              <a:sym typeface="Wingdings" panose="05000000000000000000" pitchFamily="2" charset="2"/>
            </a:endParaRPr>
          </a:p>
          <a:p>
            <a:pPr marL="228600" indent="-228600" algn="l">
              <a:buAutoNum type="arabicParenBoth"/>
            </a:pPr>
            <a:r>
              <a:rPr lang="zh-TW" altLang="en-US" dirty="0">
                <a:sym typeface="Wingdings" panose="05000000000000000000" pitchFamily="2" charset="2"/>
              </a:rPr>
              <a:t>如何估計公司資產的資本成本，並證明它不會受槓桿影響</a:t>
            </a:r>
            <a:endParaRPr lang="en-US" altLang="zh-TW" dirty="0">
              <a:sym typeface="Wingdings" panose="05000000000000000000" pitchFamily="2" charset="2"/>
            </a:endParaRPr>
          </a:p>
          <a:p>
            <a:pPr marL="0" indent="0" algn="l">
              <a:buNone/>
            </a:pPr>
            <a:endParaRPr lang="en-US" altLang="zh-TW" dirty="0">
              <a:sym typeface="Wingdings" panose="05000000000000000000" pitchFamily="2" charset="2"/>
            </a:endParaRPr>
          </a:p>
          <a:p>
            <a:pPr marL="0" indent="0" algn="l">
              <a:buNone/>
            </a:pPr>
            <a:r>
              <a:rPr lang="zh-TW" altLang="en-US" dirty="0">
                <a:sym typeface="Wingdings" panose="05000000000000000000" pitchFamily="2" charset="2"/>
              </a:rPr>
              <a:t>最後會發現，</a:t>
            </a:r>
            <a:r>
              <a:rPr lang="en-US" altLang="zh-TW" dirty="0">
                <a:sym typeface="Wingdings" panose="05000000000000000000" pitchFamily="2" charset="2"/>
              </a:rPr>
              <a:t>”</a:t>
            </a:r>
            <a:r>
              <a:rPr lang="zh-TW" altLang="en-US" dirty="0">
                <a:sym typeface="Wingdings" panose="05000000000000000000" pitchFamily="2" charset="2"/>
              </a:rPr>
              <a:t>低資本成本的負債</a:t>
            </a:r>
            <a:r>
              <a:rPr lang="en-US" altLang="zh-TW" dirty="0">
                <a:sym typeface="Wingdings" panose="05000000000000000000" pitchFamily="2" charset="2"/>
              </a:rPr>
              <a:t>”</a:t>
            </a:r>
            <a:r>
              <a:rPr lang="zh-TW" altLang="en-US" dirty="0">
                <a:sym typeface="Wingdings" panose="05000000000000000000" pitchFamily="2" charset="2"/>
              </a:rPr>
              <a:t> 所省下來的部分，會剛好被 </a:t>
            </a:r>
            <a:r>
              <a:rPr lang="en-US" altLang="zh-TW" dirty="0">
                <a:sym typeface="Wingdings" panose="05000000000000000000" pitchFamily="2" charset="2"/>
              </a:rPr>
              <a:t>”</a:t>
            </a:r>
            <a:r>
              <a:rPr lang="zh-TW" altLang="en-US" dirty="0">
                <a:sym typeface="Wingdings" panose="05000000000000000000" pitchFamily="2" charset="2"/>
              </a:rPr>
              <a:t>較高的權益資本成本</a:t>
            </a:r>
            <a:r>
              <a:rPr lang="en-US" altLang="zh-TW" dirty="0">
                <a:sym typeface="Wingdings" panose="05000000000000000000" pitchFamily="2" charset="2"/>
              </a:rPr>
              <a:t>”</a:t>
            </a:r>
            <a:r>
              <a:rPr lang="zh-TW" altLang="en-US" dirty="0">
                <a:sym typeface="Wingdings" panose="05000000000000000000" pitchFamily="2" charset="2"/>
              </a:rPr>
              <a:t> 抵銷</a:t>
            </a:r>
            <a:endParaRPr lang="en-US" altLang="zh-TW" dirty="0">
              <a:sym typeface="Wingdings" panose="05000000000000000000" pitchFamily="2" charset="2"/>
            </a:endParaRPr>
          </a:p>
          <a:p>
            <a:pPr marL="0" indent="0" algn="l">
              <a:buNone/>
            </a:pPr>
            <a:r>
              <a:rPr lang="en-US" altLang="zh-TW" dirty="0"/>
              <a:t>The</a:t>
            </a:r>
            <a:r>
              <a:rPr lang="en-US" altLang="zh-TW" baseline="0" dirty="0"/>
              <a:t> </a:t>
            </a:r>
            <a:r>
              <a:rPr lang="en-US" altLang="zh-TW" dirty="0"/>
              <a:t>savings from the low expected return on debt are exactly offset by a higher equity cost of capital</a:t>
            </a:r>
          </a:p>
          <a:p>
            <a:pPr marL="0" indent="0" algn="l">
              <a:buNone/>
            </a:pPr>
            <a:endParaRPr lang="en-US" altLang="zh-TW"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33</a:t>
            </a:fld>
            <a:endParaRPr lang="zh-TW" altLang="en-US"/>
          </a:p>
        </p:txBody>
      </p:sp>
    </p:spTree>
    <p:extLst>
      <p:ext uri="{BB962C8B-B14F-4D97-AF65-F5344CB8AC3E}">
        <p14:creationId xmlns:p14="http://schemas.microsoft.com/office/powerpoint/2010/main" val="30876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14.1 </a:t>
            </a:r>
            <a:r>
              <a:rPr lang="zh-TW" altLang="en-US" dirty="0">
                <a:latin typeface="標楷體" panose="03000509000000000000" pitchFamily="65" charset="-120"/>
                <a:ea typeface="標楷體" panose="03000509000000000000" pitchFamily="65" charset="-120"/>
              </a:rPr>
              <a:t>股權融資與債務融資</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14.2 MM</a:t>
            </a:r>
            <a:r>
              <a:rPr lang="zh-TW" altLang="en-US" dirty="0">
                <a:latin typeface="標楷體" panose="03000509000000000000" pitchFamily="65" charset="-120"/>
                <a:ea typeface="標楷體" panose="03000509000000000000" pitchFamily="65" charset="-120"/>
              </a:rPr>
              <a:t>第一定理：財務槓桿、套利與公司價值</a:t>
            </a:r>
            <a:endParaRPr lang="en-US" altLang="zh-TW" dirty="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標楷體" panose="03000509000000000000" pitchFamily="65" charset="-120"/>
                <a:ea typeface="標楷體" panose="03000509000000000000" pitchFamily="65" charset="-120"/>
              </a:rPr>
              <a:t>14.3</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MM</a:t>
            </a:r>
            <a:r>
              <a:rPr lang="zh-TW" altLang="en-US" dirty="0">
                <a:latin typeface="標楷體" panose="03000509000000000000" pitchFamily="65" charset="-120"/>
                <a:ea typeface="標楷體" panose="03000509000000000000" pitchFamily="65" charset="-120"/>
              </a:rPr>
              <a:t>第二定理：財務槓桿、風險和資本成本</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14.4</a:t>
            </a:r>
            <a:r>
              <a:rPr lang="zh-TW" altLang="en-US" dirty="0">
                <a:latin typeface="標楷體" panose="03000509000000000000" pitchFamily="65" charset="-120"/>
                <a:ea typeface="標楷體" panose="03000509000000000000" pitchFamily="65" charset="-120"/>
              </a:rPr>
              <a:t> 資本結構謬論</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14.5</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MM:</a:t>
            </a:r>
            <a:r>
              <a:rPr lang="zh-TW" altLang="en-US" dirty="0">
                <a:latin typeface="標楷體" panose="03000509000000000000" pitchFamily="65" charset="-120"/>
                <a:ea typeface="標楷體" panose="03000509000000000000" pitchFamily="65" charset="-120"/>
              </a:rPr>
              <a:t>超越定理之外</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2</a:t>
            </a:fld>
            <a:endParaRPr lang="zh-TW" altLang="en-US"/>
          </a:p>
        </p:txBody>
      </p:sp>
    </p:spTree>
    <p:extLst>
      <p:ext uri="{BB962C8B-B14F-4D97-AF65-F5344CB8AC3E}">
        <p14:creationId xmlns:p14="http://schemas.microsoft.com/office/powerpoint/2010/main" val="1771224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槓桿和權益的資本成本</a:t>
            </a:r>
            <a:r>
              <a:rPr lang="en-US" altLang="zh-TW" dirty="0"/>
              <a:t>===</a:t>
            </a:r>
          </a:p>
          <a:p>
            <a:r>
              <a:rPr lang="zh-TW" altLang="en-US" dirty="0"/>
              <a:t>以</a:t>
            </a:r>
            <a:r>
              <a:rPr lang="en-US" altLang="zh-TW" dirty="0"/>
              <a:t>MM</a:t>
            </a:r>
            <a:r>
              <a:rPr lang="zh-TW" altLang="en-US" dirty="0"/>
              <a:t>第一定理表示 </a:t>
            </a:r>
            <a:r>
              <a:rPr lang="en-US" altLang="zh-TW" dirty="0"/>
              <a:t>”</a:t>
            </a:r>
            <a:r>
              <a:rPr lang="zh-TW" altLang="en-US" dirty="0"/>
              <a:t>槓桿</a:t>
            </a:r>
            <a:r>
              <a:rPr lang="en-US" altLang="zh-TW" dirty="0"/>
              <a:t>”</a:t>
            </a:r>
            <a:r>
              <a:rPr lang="zh-TW" altLang="en-US" dirty="0"/>
              <a:t> 和 </a:t>
            </a:r>
            <a:r>
              <a:rPr lang="en-US" altLang="zh-TW" dirty="0"/>
              <a:t>”</a:t>
            </a:r>
            <a:r>
              <a:rPr lang="zh-TW" altLang="en-US" dirty="0"/>
              <a:t>權益資本成本</a:t>
            </a:r>
            <a:r>
              <a:rPr lang="en-US" altLang="zh-TW" dirty="0"/>
              <a:t>”</a:t>
            </a:r>
            <a:r>
              <a:rPr lang="zh-TW" altLang="en-US" dirty="0"/>
              <a:t> 之間的關係</a:t>
            </a:r>
            <a:endParaRPr lang="en-US" altLang="zh-TW" dirty="0"/>
          </a:p>
          <a:p>
            <a:r>
              <a:rPr lang="en-US" altLang="zh-TW" dirty="0"/>
              <a:t>E</a:t>
            </a:r>
            <a:r>
              <a:rPr lang="zh-TW" altLang="en-US" dirty="0"/>
              <a:t>：公司有槓桿之 </a:t>
            </a:r>
            <a:r>
              <a:rPr lang="en-US" altLang="zh-TW" dirty="0"/>
              <a:t>”</a:t>
            </a:r>
            <a:r>
              <a:rPr lang="zh-TW" altLang="en-US" dirty="0"/>
              <a:t>權益市值</a:t>
            </a:r>
            <a:r>
              <a:rPr lang="en-US" altLang="zh-TW" dirty="0"/>
              <a:t>”</a:t>
            </a:r>
          </a:p>
          <a:p>
            <a:r>
              <a:rPr lang="en-US" altLang="zh-TW" dirty="0"/>
              <a:t>D</a:t>
            </a:r>
            <a:r>
              <a:rPr lang="zh-TW" altLang="en-US" dirty="0"/>
              <a:t>：公司有槓桿之 </a:t>
            </a:r>
            <a:r>
              <a:rPr lang="en-US" altLang="zh-TW" dirty="0"/>
              <a:t>”</a:t>
            </a:r>
            <a:r>
              <a:rPr lang="zh-TW" altLang="en-US" dirty="0"/>
              <a:t>負債市值</a:t>
            </a:r>
            <a:r>
              <a:rPr lang="en-US" altLang="zh-TW"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U</a:t>
            </a:r>
            <a:r>
              <a:rPr lang="zh-TW" altLang="en-US" dirty="0"/>
              <a:t>：公司無槓桿之 </a:t>
            </a:r>
            <a:r>
              <a:rPr lang="en-US" altLang="zh-TW" dirty="0"/>
              <a:t>”</a:t>
            </a:r>
            <a:r>
              <a:rPr lang="zh-TW" altLang="en-US" dirty="0"/>
              <a:t>權益市值</a:t>
            </a:r>
            <a:r>
              <a:rPr lang="en-US" altLang="zh-TW" dirty="0"/>
              <a:t>”</a:t>
            </a:r>
          </a:p>
          <a:p>
            <a:r>
              <a:rPr lang="en-US" altLang="zh-TW" dirty="0"/>
              <a:t>A</a:t>
            </a:r>
            <a:r>
              <a:rPr lang="zh-TW" altLang="en-US" dirty="0"/>
              <a:t>：公司之資產市值</a:t>
            </a:r>
            <a:endParaRPr lang="en-US" altLang="zh-TW" dirty="0"/>
          </a:p>
          <a:p>
            <a:r>
              <a:rPr lang="zh-TW" altLang="en-US" dirty="0"/>
              <a:t>公司舉債之權益市值 </a:t>
            </a:r>
            <a:r>
              <a:rPr lang="en-US" altLang="zh-TW" dirty="0"/>
              <a:t>+</a:t>
            </a:r>
            <a:r>
              <a:rPr lang="zh-TW" altLang="en-US" dirty="0"/>
              <a:t> 公司舉債之負債市值 </a:t>
            </a:r>
            <a:r>
              <a:rPr lang="en-US" altLang="zh-TW" dirty="0"/>
              <a:t>=</a:t>
            </a:r>
            <a:r>
              <a:rPr lang="zh-TW" altLang="en-US" dirty="0"/>
              <a:t> 公司無槓桿之權益市值 </a:t>
            </a:r>
            <a:r>
              <a:rPr lang="en-US" altLang="zh-TW" dirty="0"/>
              <a:t>=</a:t>
            </a:r>
            <a:r>
              <a:rPr lang="zh-TW" altLang="en-US" dirty="0"/>
              <a:t> 公司資產市值</a:t>
            </a:r>
            <a:endParaRPr lang="en-US" altLang="zh-TW" dirty="0"/>
          </a:p>
          <a:p>
            <a:r>
              <a:rPr lang="zh-TW" altLang="en-US" dirty="0"/>
              <a:t>→不管是否有槓桿，</a:t>
            </a:r>
            <a:r>
              <a:rPr lang="en-US" altLang="zh-TW" dirty="0"/>
              <a:t>”</a:t>
            </a:r>
            <a:r>
              <a:rPr lang="zh-TW" altLang="en-US" dirty="0"/>
              <a:t>公司有價證券市值</a:t>
            </a:r>
            <a:r>
              <a:rPr lang="en-US" altLang="zh-TW" dirty="0"/>
              <a:t>”</a:t>
            </a:r>
            <a:r>
              <a:rPr lang="zh-TW" altLang="en-US" dirty="0"/>
              <a:t> 與 </a:t>
            </a:r>
            <a:r>
              <a:rPr lang="en-US" altLang="zh-TW" dirty="0"/>
              <a:t>“</a:t>
            </a:r>
            <a:r>
              <a:rPr lang="zh-TW" altLang="en-US" dirty="0"/>
              <a:t>公司資產市值</a:t>
            </a:r>
            <a:r>
              <a:rPr lang="en-US" altLang="zh-TW" dirty="0"/>
              <a:t>”</a:t>
            </a:r>
            <a:r>
              <a:rPr lang="zh-TW" altLang="en-US" dirty="0"/>
              <a:t> 相等</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34</a:t>
            </a:fld>
            <a:endParaRPr lang="zh-TW" altLang="en-US"/>
          </a:p>
        </p:txBody>
      </p:sp>
    </p:spTree>
    <p:extLst>
      <p:ext uri="{BB962C8B-B14F-4D97-AF65-F5344CB8AC3E}">
        <p14:creationId xmlns:p14="http://schemas.microsoft.com/office/powerpoint/2010/main" val="3768102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藉由</a:t>
            </a:r>
            <a:r>
              <a:rPr lang="en-US" altLang="zh-TW" dirty="0"/>
              <a:t>homemade leverage</a:t>
            </a:r>
            <a:r>
              <a:rPr lang="zh-TW" altLang="en-US" dirty="0"/>
              <a:t>來表示</a:t>
            </a:r>
            <a:r>
              <a:rPr lang="en-US" altLang="zh-TW" dirty="0"/>
              <a:t>Eq.</a:t>
            </a:r>
            <a:r>
              <a:rPr lang="en-US" altLang="zh-TW" baseline="0" dirty="0"/>
              <a:t> </a:t>
            </a:r>
            <a:r>
              <a:rPr lang="en-US" altLang="zh-TW" dirty="0"/>
              <a:t>14.2</a:t>
            </a:r>
          </a:p>
          <a:p>
            <a:r>
              <a:rPr lang="en-US" altLang="zh-TW" dirty="0"/>
              <a:t>Homemade leverage</a:t>
            </a:r>
            <a:r>
              <a:rPr lang="zh-TW" altLang="en-US" dirty="0"/>
              <a:t>：利用持有該公司的權益和負債，複製出持有該公司 </a:t>
            </a:r>
            <a:r>
              <a:rPr lang="en-US" altLang="zh-TW" dirty="0"/>
              <a:t>”</a:t>
            </a:r>
            <a:r>
              <a:rPr lang="zh-TW" altLang="en-US" dirty="0"/>
              <a:t>無槓桿下的權益</a:t>
            </a:r>
            <a:r>
              <a:rPr lang="en-US" altLang="zh-TW" dirty="0"/>
              <a:t>”</a:t>
            </a:r>
            <a:r>
              <a:rPr lang="zh-TW" altLang="en-US" dirty="0"/>
              <a:t> 的現金流</a:t>
            </a:r>
            <a:endParaRPr lang="en-US" altLang="zh-TW" dirty="0"/>
          </a:p>
          <a:p>
            <a:r>
              <a:rPr lang="en-US" altLang="zh-TW" dirty="0"/>
              <a:t>Portfolio</a:t>
            </a:r>
            <a:r>
              <a:rPr lang="zh-TW" altLang="en-US" dirty="0"/>
              <a:t>的報酬 </a:t>
            </a:r>
            <a:r>
              <a:rPr lang="en-US" altLang="zh-TW" dirty="0"/>
              <a:t>=</a:t>
            </a:r>
            <a:r>
              <a:rPr lang="zh-TW" altLang="en-US" dirty="0"/>
              <a:t> 該</a:t>
            </a:r>
            <a:r>
              <a:rPr lang="en-US" altLang="zh-TW" dirty="0"/>
              <a:t>portfolio</a:t>
            </a:r>
            <a:r>
              <a:rPr lang="zh-TW" altLang="en-US" dirty="0"/>
              <a:t>內的有價證券加權平均之報酬</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35</a:t>
            </a:fld>
            <a:endParaRPr lang="zh-TW" altLang="en-US"/>
          </a:p>
        </p:txBody>
      </p:sp>
    </p:spTree>
    <p:extLst>
      <p:ext uri="{BB962C8B-B14F-4D97-AF65-F5344CB8AC3E}">
        <p14:creationId xmlns:p14="http://schemas.microsoft.com/office/powerpoint/2010/main" val="2943081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用</a:t>
                </a:r>
                <a:r>
                  <a:rPr lang="en-US" altLang="zh-TW" dirty="0"/>
                  <a:t>Eq.</a:t>
                </a:r>
                <a:r>
                  <a:rPr lang="en-US" altLang="zh-TW" baseline="0" dirty="0"/>
                  <a:t> 14.3</a:t>
                </a:r>
                <a:r>
                  <a:rPr lang="zh-TW" altLang="en-US" baseline="0" dirty="0"/>
                  <a:t>移項推導出</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zh-TW" altLang="en-US" i="1" dirty="0">
                            <a:latin typeface="Cambria Math" panose="02040503050406030204" pitchFamily="18" charset="0"/>
                          </a:rPr>
                          <m:t>𝐸</m:t>
                        </m:r>
                      </m:sub>
                    </m:sSub>
                  </m:oMath>
                </a14:m>
                <a:endParaRPr lang="en-US" altLang="zh-TW" baseline="0" dirty="0"/>
              </a:p>
              <a:p>
                <a:r>
                  <a:rPr lang="zh-TW" altLang="en-US" dirty="0"/>
                  <a:t>可發現公司有無槓桿之間的 </a:t>
                </a:r>
                <a:r>
                  <a:rPr lang="en-US" altLang="zh-TW" dirty="0"/>
                  <a:t>“</a:t>
                </a:r>
                <a:r>
                  <a:rPr lang="zh-TW" altLang="en-US" dirty="0"/>
                  <a:t>權益報酬</a:t>
                </a:r>
                <a:r>
                  <a:rPr lang="en-US" altLang="zh-TW" dirty="0"/>
                  <a:t>”</a:t>
                </a:r>
                <a:r>
                  <a:rPr lang="zh-TW" altLang="en-US" dirty="0"/>
                  <a:t>，差在</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𝐷</m:t>
                        </m:r>
                      </m:num>
                      <m:den>
                        <m:r>
                          <a:rPr lang="en-US" altLang="zh-TW" b="0" i="1" smtClean="0">
                            <a:latin typeface="Cambria Math" panose="02040503050406030204" pitchFamily="18" charset="0"/>
                          </a:rPr>
                          <m:t>𝐸</m:t>
                        </m:r>
                      </m:den>
                    </m:f>
                    <m:sSub>
                      <m:sSubPr>
                        <m:ctrlPr>
                          <a:rPr lang="zh-TW" altLang="en-US" i="1" dirty="0" smtClean="0">
                            <a:latin typeface="Cambria Math" panose="02040503050406030204" pitchFamily="18" charset="0"/>
                          </a:rPr>
                        </m:ctrlPr>
                      </m:sSubPr>
                      <m:e>
                        <m:r>
                          <a:rPr lang="en-US" altLang="zh-TW" b="0" i="1" dirty="0" smtClean="0">
                            <a:latin typeface="Cambria Math" panose="02040503050406030204" pitchFamily="18" charset="0"/>
                          </a:rPr>
                          <m:t>(</m:t>
                        </m:r>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𝑈</m:t>
                            </m:r>
                          </m:sub>
                        </m:sSub>
                        <m:r>
                          <a:rPr lang="en-US" altLang="zh-TW" b="0" i="1" dirty="0" smtClean="0">
                            <a:latin typeface="Cambria Math" panose="02040503050406030204" pitchFamily="18" charset="0"/>
                          </a:rPr>
                          <m:t>−</m:t>
                        </m:r>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𝐷</m:t>
                        </m:r>
                      </m:sub>
                    </m:sSub>
                    <m:r>
                      <a:rPr lang="en-US" altLang="zh-TW" b="0" i="1" dirty="0" smtClean="0">
                        <a:latin typeface="Cambria Math" panose="02040503050406030204" pitchFamily="18" charset="0"/>
                      </a:rPr>
                      <m:t>)</m:t>
                    </m:r>
                  </m:oMath>
                </a14:m>
                <a:r>
                  <a:rPr lang="en-US" altLang="zh-TW" dirty="0"/>
                  <a:t> (extra</a:t>
                </a:r>
                <a:r>
                  <a:rPr lang="en-US" altLang="zh-TW" baseline="0" dirty="0"/>
                  <a:t> kick</a:t>
                </a:r>
                <a:r>
                  <a:rPr lang="en-US" altLang="zh-TW" dirty="0"/>
                  <a:t>)</a:t>
                </a:r>
              </a:p>
              <a:p>
                <a:endParaRPr lang="en-US" altLang="zh-TW" dirty="0"/>
              </a:p>
              <a:p>
                <a:r>
                  <a:rPr lang="zh-TW" altLang="en-US" dirty="0"/>
                  <a:t>報酬率和風險有正向關係</a:t>
                </a:r>
                <a:endParaRPr lang="en-US" altLang="zh-TW" dirty="0"/>
              </a:p>
              <a:p>
                <a:r>
                  <a:rPr lang="zh-TW" altLang="en-US" dirty="0"/>
                  <a:t>所以</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𝑈</m:t>
                        </m:r>
                      </m:sub>
                    </m:sSub>
                  </m:oMath>
                </a14:m>
                <a:r>
                  <a:rPr lang="zh-TW" altLang="en-US" dirty="0"/>
                  <a:t>也可以說是無槓桿下的風險</a:t>
                </a:r>
                <a:r>
                  <a:rPr lang="en-US" altLang="zh-TW" dirty="0"/>
                  <a:t>(</a:t>
                </a:r>
                <a:r>
                  <a:rPr lang="zh-TW" altLang="en-US" dirty="0"/>
                  <a:t>系統風險</a:t>
                </a:r>
                <a:r>
                  <a:rPr lang="en-US" altLang="zh-TW" dirty="0"/>
                  <a:t>)</a:t>
                </a:r>
                <a:r>
                  <a:rPr lang="zh-TW" altLang="en-US" dirty="0"/>
                  <a:t>，</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𝐷</m:t>
                        </m:r>
                      </m:num>
                      <m:den>
                        <m:r>
                          <a:rPr lang="en-US" altLang="zh-TW" b="0" i="1" smtClean="0">
                            <a:latin typeface="Cambria Math" panose="02040503050406030204" pitchFamily="18" charset="0"/>
                          </a:rPr>
                          <m:t>𝐸</m:t>
                        </m:r>
                      </m:den>
                    </m:f>
                    <m:sSub>
                      <m:sSubPr>
                        <m:ctrlPr>
                          <a:rPr lang="zh-TW" altLang="en-US" i="1" dirty="0" smtClean="0">
                            <a:latin typeface="Cambria Math" panose="02040503050406030204" pitchFamily="18" charset="0"/>
                          </a:rPr>
                        </m:ctrlPr>
                      </m:sSubPr>
                      <m:e>
                        <m:r>
                          <a:rPr lang="en-US" altLang="zh-TW" b="0" i="1" dirty="0" smtClean="0">
                            <a:latin typeface="Cambria Math" panose="02040503050406030204" pitchFamily="18" charset="0"/>
                          </a:rPr>
                          <m:t>(</m:t>
                        </m:r>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𝑈</m:t>
                            </m:r>
                          </m:sub>
                        </m:sSub>
                        <m:r>
                          <a:rPr lang="en-US" altLang="zh-TW" b="0" i="1" dirty="0" smtClean="0">
                            <a:latin typeface="Cambria Math" panose="02040503050406030204" pitchFamily="18" charset="0"/>
                          </a:rPr>
                          <m:t>−</m:t>
                        </m:r>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𝐷</m:t>
                        </m:r>
                      </m:sub>
                    </m:sSub>
                    <m:r>
                      <a:rPr lang="en-US" altLang="zh-TW" b="0" i="1" dirty="0" smtClean="0">
                        <a:latin typeface="Cambria Math" panose="02040503050406030204" pitchFamily="18" charset="0"/>
                      </a:rPr>
                      <m:t>)</m:t>
                    </m:r>
                  </m:oMath>
                </a14:m>
                <a:r>
                  <a:rPr lang="zh-TW" altLang="en-US" dirty="0"/>
                  <a:t>就是因為舉債而多產生的風險</a:t>
                </a:r>
                <a:r>
                  <a:rPr lang="en-US" altLang="zh-TW" dirty="0"/>
                  <a:t>(</a:t>
                </a:r>
                <a:r>
                  <a:rPr lang="zh-TW" altLang="en-US" dirty="0"/>
                  <a:t>非系統風險</a:t>
                </a:r>
                <a:r>
                  <a:rPr lang="en-US" altLang="zh-TW" dirty="0"/>
                  <a:t>)</a:t>
                </a:r>
                <a:r>
                  <a:rPr lang="zh-TW" altLang="en-US" dirty="0"/>
                  <a:t>，兩者相加就會是總風險</a:t>
                </a:r>
                <a:endParaRPr lang="en-US" altLang="zh-TW" dirty="0"/>
              </a:p>
              <a:p>
                <a:r>
                  <a:rPr lang="en-US" altLang="zh-TW" dirty="0"/>
                  <a:t>”</a:t>
                </a:r>
                <a:r>
                  <a:rPr lang="zh-TW" altLang="en-US" dirty="0"/>
                  <a:t>公司的權益報酬</a:t>
                </a:r>
                <a:r>
                  <a:rPr lang="en-US" altLang="zh-TW" dirty="0"/>
                  <a:t>“</a:t>
                </a:r>
                <a:r>
                  <a:rPr lang="zh-TW" altLang="en-US" dirty="0"/>
                  <a:t> </a:t>
                </a:r>
                <a:r>
                  <a:rPr lang="en-US" altLang="zh-TW" dirty="0"/>
                  <a:t>=</a:t>
                </a:r>
                <a:r>
                  <a:rPr lang="zh-TW" altLang="en-US" dirty="0"/>
                  <a:t> </a:t>
                </a:r>
                <a:r>
                  <a:rPr lang="en-US" altLang="zh-TW" dirty="0"/>
                  <a:t>“</a:t>
                </a:r>
                <a:r>
                  <a:rPr lang="zh-TW" altLang="en-US" dirty="0"/>
                  <a:t>無槓桿下的權益報酬</a:t>
                </a:r>
                <a:r>
                  <a:rPr lang="en-US" altLang="zh-TW" dirty="0"/>
                  <a:t>”</a:t>
                </a:r>
                <a:r>
                  <a:rPr lang="zh-TW" altLang="en-US" dirty="0"/>
                  <a:t> </a:t>
                </a:r>
                <a:r>
                  <a:rPr lang="en-US" altLang="zh-TW" dirty="0"/>
                  <a:t>+</a:t>
                </a:r>
                <a:r>
                  <a:rPr lang="zh-TW" altLang="en-US" dirty="0"/>
                  <a:t> </a:t>
                </a:r>
                <a:r>
                  <a:rPr lang="en-US" altLang="zh-TW" dirty="0"/>
                  <a:t>“</a:t>
                </a:r>
                <a:r>
                  <a:rPr lang="zh-TW" altLang="en-US" dirty="0"/>
                  <a:t>風險所帶來的溢酬 </a:t>
                </a:r>
                <a:r>
                  <a:rPr lang="en-US" altLang="zh-TW" dirty="0"/>
                  <a:t>(extra</a:t>
                </a:r>
                <a:r>
                  <a:rPr lang="en-US" altLang="zh-TW" baseline="0" dirty="0"/>
                  <a:t> kick)</a:t>
                </a:r>
                <a:r>
                  <a:rPr lang="en-US" altLang="zh-TW" dirty="0"/>
                  <a:t>”</a:t>
                </a:r>
              </a:p>
              <a:p>
                <a:endParaRPr lang="en-US" altLang="zh-TW" dirty="0"/>
              </a:p>
              <a:p>
                <a:r>
                  <a:rPr lang="en-US" altLang="zh-TW" dirty="0"/>
                  <a:t>Extra</a:t>
                </a:r>
                <a:r>
                  <a:rPr lang="en-US" altLang="zh-TW" baseline="0" dirty="0"/>
                  <a:t> kick</a:t>
                </a:r>
                <a:r>
                  <a:rPr lang="zh-TW" altLang="en-US" baseline="0" dirty="0"/>
                  <a:t>之特性：</a:t>
                </a:r>
                <a:endParaRPr lang="en-US" altLang="zh-TW" baseline="0" dirty="0"/>
              </a:p>
              <a:p>
                <a:pPr marL="228600" indent="-228600">
                  <a:buAutoNum type="arabicParenBoth"/>
                </a:pPr>
                <a:r>
                  <a:rPr lang="zh-TW" altLang="en-US" baseline="0" dirty="0"/>
                  <a:t>對公司權益報酬有加成效果</a:t>
                </a:r>
                <a:endParaRPr lang="en-US" altLang="zh-TW" baseline="0" dirty="0"/>
              </a:p>
              <a:p>
                <a:pPr marL="457200" lvl="1" indent="0">
                  <a:buNone/>
                </a:pPr>
                <a:r>
                  <a:rPr lang="zh-TW" altLang="en-US" baseline="0" dirty="0"/>
                  <a:t>公司表現好</a:t>
                </a:r>
                <a:r>
                  <a:rPr lang="en-US" altLang="zh-TW" baseline="0" dirty="0"/>
                  <a:t>(</a:t>
                </a:r>
                <a:r>
                  <a:rPr lang="zh-TW" altLang="en-US" baseline="0" dirty="0"/>
                  <a:t>賺比較多</a:t>
                </a:r>
                <a:r>
                  <a:rPr lang="en-US" altLang="zh-TW" baseline="0" dirty="0"/>
                  <a:t>=&gt;</a:t>
                </a:r>
                <a:r>
                  <a:rPr lang="zh-TW" altLang="en-US" baseline="0" dirty="0"/>
                  <a:t>利潤分給股東</a:t>
                </a:r>
                <a:r>
                  <a:rPr lang="en-US" altLang="zh-TW" baseline="0" dirty="0"/>
                  <a:t>)</a:t>
                </a:r>
                <a:r>
                  <a:rPr lang="zh-TW" altLang="en-US" baseline="0" dirty="0"/>
                  <a: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𝑈</m:t>
                        </m:r>
                      </m:sub>
                    </m:sSub>
                  </m:oMath>
                </a14:m>
                <a:r>
                  <a:rPr lang="en-US" altLang="zh-TW" baseline="0" dirty="0"/>
                  <a:t>&gt;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i="1" dirty="0">
                            <a:latin typeface="Cambria Math" panose="02040503050406030204" pitchFamily="18" charset="0"/>
                          </a:rPr>
                          <m:t>𝐷</m:t>
                        </m:r>
                      </m:sub>
                    </m:sSub>
                    <m:r>
                      <a:rPr lang="en-US" altLang="zh-TW" i="1" dirty="0">
                        <a:latin typeface="Cambria Math" panose="02040503050406030204" pitchFamily="18" charset="0"/>
                      </a:rPr>
                      <m:t> </m:t>
                    </m:r>
                  </m:oMath>
                </a14:m>
                <a:r>
                  <a:rPr lang="en-US" altLang="zh-TW" baseline="0" dirty="0"/>
                  <a:t>(+)</a:t>
                </a:r>
                <a:r>
                  <a:rPr lang="en-US" altLang="zh-TW" baseline="0" dirty="0">
                    <a:sym typeface="Wingdings" panose="05000000000000000000" pitchFamily="2" charset="2"/>
                  </a:rPr>
                  <a: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zh-TW" altLang="en-US" i="1" dirty="0">
                            <a:latin typeface="Cambria Math" panose="02040503050406030204" pitchFamily="18" charset="0"/>
                          </a:rPr>
                          <m:t>𝐸</m:t>
                        </m:r>
                      </m:sub>
                    </m:sSub>
                  </m:oMath>
                </a14:m>
                <a:r>
                  <a:rPr lang="zh-TW" altLang="en-US" baseline="0" dirty="0">
                    <a:sym typeface="Wingdings" panose="05000000000000000000" pitchFamily="2" charset="2"/>
                  </a:rPr>
                  <a:t>更高</a:t>
                </a:r>
                <a:endParaRPr lang="en-US" altLang="zh-TW" baseline="0" dirty="0">
                  <a:sym typeface="Wingdings" panose="05000000000000000000" pitchFamily="2" charset="2"/>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zh-TW" altLang="en-US" baseline="0" dirty="0">
                    <a:sym typeface="Wingdings" panose="05000000000000000000" pitchFamily="2" charset="2"/>
                  </a:rPr>
                  <a:t>公司表現壞</a:t>
                </a:r>
                <a:r>
                  <a:rPr lang="en-US" altLang="zh-TW" baseline="0" dirty="0">
                    <a:sym typeface="Wingdings" panose="05000000000000000000" pitchFamily="2" charset="2"/>
                  </a:rPr>
                  <a:t>(</a:t>
                </a:r>
                <a:r>
                  <a:rPr lang="zh-TW" altLang="en-US" baseline="0" dirty="0">
                    <a:sym typeface="Wingdings" panose="05000000000000000000" pitchFamily="2" charset="2"/>
                  </a:rPr>
                  <a:t>賺比較少</a:t>
                </a:r>
                <a:r>
                  <a:rPr lang="en-US" altLang="zh-TW" baseline="0" dirty="0">
                    <a:sym typeface="Wingdings" panose="05000000000000000000" pitchFamily="2" charset="2"/>
                  </a:rPr>
                  <a:t>=&gt;</a:t>
                </a:r>
                <a:r>
                  <a:rPr lang="zh-TW" altLang="en-US" baseline="0" dirty="0">
                    <a:sym typeface="Wingdings" panose="05000000000000000000" pitchFamily="2" charset="2"/>
                  </a:rPr>
                  <a:t>沒有利潤分給股東</a:t>
                </a:r>
                <a:r>
                  <a:rPr lang="en-US" altLang="zh-TW" baseline="0" dirty="0">
                    <a:sym typeface="Wingdings" panose="05000000000000000000" pitchFamily="2" charset="2"/>
                  </a:rPr>
                  <a:t>)</a:t>
                </a:r>
                <a:r>
                  <a:rPr lang="zh-TW" altLang="en-US" baseline="0" dirty="0">
                    <a:sym typeface="Wingdings" panose="05000000000000000000" pitchFamily="2" charset="2"/>
                  </a:rPr>
                  <a: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𝑈</m:t>
                        </m:r>
                      </m:sub>
                    </m:sSub>
                  </m:oMath>
                </a14:m>
                <a:r>
                  <a:rPr lang="en-US" altLang="zh-TW" baseline="0" dirty="0"/>
                  <a:t>&lt;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i="1" dirty="0">
                            <a:latin typeface="Cambria Math" panose="02040503050406030204" pitchFamily="18" charset="0"/>
                          </a:rPr>
                          <m:t>𝐷</m:t>
                        </m:r>
                      </m:sub>
                    </m:sSub>
                    <m:r>
                      <a:rPr lang="en-US" altLang="zh-TW" i="1" dirty="0">
                        <a:latin typeface="Cambria Math" panose="02040503050406030204" pitchFamily="18" charset="0"/>
                      </a:rPr>
                      <m:t> </m:t>
                    </m:r>
                  </m:oMath>
                </a14:m>
                <a:r>
                  <a:rPr lang="en-US" altLang="zh-TW" baseline="0" dirty="0"/>
                  <a:t>(-)</a:t>
                </a:r>
                <a:r>
                  <a:rPr lang="en-US" altLang="zh-TW" baseline="0" dirty="0">
                    <a:sym typeface="Wingdings" panose="05000000000000000000" pitchFamily="2" charset="2"/>
                  </a:rPr>
                  <a: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zh-TW" altLang="en-US" i="1" dirty="0">
                            <a:latin typeface="Cambria Math" panose="02040503050406030204" pitchFamily="18" charset="0"/>
                          </a:rPr>
                          <m:t>𝐸</m:t>
                        </m:r>
                      </m:sub>
                    </m:sSub>
                  </m:oMath>
                </a14:m>
                <a:r>
                  <a:rPr lang="zh-TW" altLang="en-US" baseline="0" dirty="0">
                    <a:sym typeface="Wingdings" panose="05000000000000000000" pitchFamily="2" charset="2"/>
                  </a:rPr>
                  <a:t>更低</a:t>
                </a:r>
                <a:endParaRPr lang="en-US" altLang="zh-TW" baseline="0" dirty="0"/>
              </a:p>
              <a:p>
                <a:pPr marL="228600" indent="-228600">
                  <a:buAutoNum type="arabicParenBoth"/>
                </a:pPr>
                <a:r>
                  <a:rPr lang="zh-TW" altLang="en-US" dirty="0"/>
                  <a:t>加成效果由 </a:t>
                </a:r>
                <a:r>
                  <a:rPr lang="en-US" altLang="zh-TW" dirty="0"/>
                  <a:t>”</a:t>
                </a:r>
                <a:r>
                  <a:rPr lang="zh-TW" altLang="en-US" dirty="0"/>
                  <a:t>負債權益比</a:t>
                </a:r>
                <a:r>
                  <a:rPr lang="en-US" altLang="zh-TW" dirty="0"/>
                  <a:t>”</a:t>
                </a:r>
                <a:r>
                  <a:rPr lang="zh-TW" altLang="en-US" dirty="0"/>
                  <a:t> 決定</a:t>
                </a:r>
                <a:endParaRPr lang="en-US" altLang="zh-TW" dirty="0"/>
              </a:p>
              <a:p>
                <a:pPr marL="228600" indent="-228600">
                  <a:buAutoNum type="arabicParenBoth"/>
                </a:pPr>
                <a:endParaRPr lang="en-US" altLang="zh-TW" dirty="0"/>
              </a:p>
            </p:txBody>
          </p:sp>
        </mc:Choice>
        <mc:Fallback xmlns="">
          <p:sp>
            <p:nvSpPr>
              <p:cNvPr id="3" name="備忘稿版面配置區 2"/>
              <p:cNvSpPr>
                <a:spLocks noGrp="1"/>
              </p:cNvSpPr>
              <p:nvPr>
                <p:ph type="body" idx="1"/>
              </p:nvPr>
            </p:nvSpPr>
            <p:spPr/>
            <p:txBody>
              <a:bodyPr/>
              <a:lstStyle/>
              <a:p>
                <a:r>
                  <a:rPr lang="zh-TW" altLang="en-US" dirty="0" smtClean="0"/>
                  <a:t>用</a:t>
                </a:r>
                <a:r>
                  <a:rPr lang="en-US" altLang="zh-TW" dirty="0" smtClean="0"/>
                  <a:t>Eq.</a:t>
                </a:r>
                <a:r>
                  <a:rPr lang="en-US" altLang="zh-TW" baseline="0" dirty="0" smtClean="0"/>
                  <a:t> 14.3</a:t>
                </a:r>
                <a:r>
                  <a:rPr lang="zh-TW" altLang="en-US" baseline="0" dirty="0" smtClean="0"/>
                  <a:t>推出</a:t>
                </a:r>
                <a:r>
                  <a:rPr lang="zh-TW" altLang="en-US" i="0" dirty="0">
                    <a:latin typeface="Cambria Math" panose="02040503050406030204" pitchFamily="18" charset="0"/>
                  </a:rPr>
                  <a:t>𝑅</a:t>
                </a:r>
                <a:r>
                  <a:rPr lang="zh-TW" altLang="en-US" i="0" dirty="0" smtClean="0">
                    <a:latin typeface="Cambria Math" panose="02040503050406030204" pitchFamily="18" charset="0"/>
                  </a:rPr>
                  <a:t>_</a:t>
                </a:r>
                <a:r>
                  <a:rPr lang="zh-TW" altLang="en-US" i="0" dirty="0">
                    <a:latin typeface="Cambria Math" panose="02040503050406030204" pitchFamily="18" charset="0"/>
                  </a:rPr>
                  <a:t>𝐸</a:t>
                </a:r>
                <a:endParaRPr lang="en-US" altLang="zh-TW" baseline="0" dirty="0" smtClean="0"/>
              </a:p>
              <a:p>
                <a:r>
                  <a:rPr lang="zh-TW" altLang="en-US" dirty="0" smtClean="0"/>
                  <a:t>可發現公司，公司舉債與不舉債，他們之間的權益報酬差在</a:t>
                </a:r>
                <a:r>
                  <a:rPr lang="en-US" altLang="zh-TW" b="0" i="0" smtClean="0">
                    <a:latin typeface="Cambria Math" panose="02040503050406030204" pitchFamily="18" charset="0"/>
                  </a:rPr>
                  <a:t>𝐷</a:t>
                </a:r>
                <a:r>
                  <a:rPr lang="en-US" altLang="zh-TW" b="0" i="0" smtClean="0">
                    <a:latin typeface="Cambria Math" panose="02040503050406030204" pitchFamily="18" charset="0"/>
                  </a:rPr>
                  <a:t>/</a:t>
                </a:r>
                <a:r>
                  <a:rPr lang="en-US" altLang="zh-TW" b="0" i="0" smtClean="0">
                    <a:latin typeface="Cambria Math" panose="02040503050406030204" pitchFamily="18" charset="0"/>
                  </a:rPr>
                  <a:t>𝐸</a:t>
                </a:r>
                <a:r>
                  <a:rPr lang="zh-TW" altLang="en-US" b="0" i="0" dirty="0" smtClean="0">
                    <a:latin typeface="Cambria Math" panose="02040503050406030204" pitchFamily="18" charset="0"/>
                  </a:rPr>
                  <a:t> </a:t>
                </a:r>
                <a:r>
                  <a:rPr lang="zh-TW" altLang="en-US" i="0" dirty="0" smtClean="0">
                    <a:latin typeface="Cambria Math" panose="02040503050406030204" pitchFamily="18" charset="0"/>
                  </a:rPr>
                  <a:t>〖</a:t>
                </a:r>
                <a:r>
                  <a:rPr lang="en-US" altLang="zh-TW" b="0" i="0" dirty="0" smtClean="0">
                    <a:latin typeface="Cambria Math" panose="02040503050406030204" pitchFamily="18" charset="0"/>
                  </a:rPr>
                  <a:t>(</a:t>
                </a:r>
                <a:r>
                  <a:rPr lang="zh-TW" altLang="en-US" i="0" dirty="0">
                    <a:latin typeface="Cambria Math" panose="02040503050406030204" pitchFamily="18" charset="0"/>
                  </a:rPr>
                  <a:t>𝑅</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𝑈−</a:t>
                </a:r>
                <a:r>
                  <a:rPr lang="zh-TW" altLang="en-US" i="0" dirty="0">
                    <a:latin typeface="Cambria Math" panose="02040503050406030204" pitchFamily="18" charset="0"/>
                  </a:rPr>
                  <a:t>𝑅</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𝐷)</a:t>
                </a:r>
                <a:r>
                  <a:rPr lang="en-US" altLang="zh-TW" dirty="0"/>
                  <a:t> </a:t>
                </a:r>
                <a:endParaRPr lang="en-US" altLang="zh-TW" dirty="0" smtClean="0"/>
              </a:p>
              <a:p>
                <a:endParaRPr lang="en-US" altLang="zh-TW" dirty="0" smtClean="0"/>
              </a:p>
              <a:p>
                <a:r>
                  <a:rPr lang="zh-TW" altLang="en-US" dirty="0" smtClean="0"/>
                  <a:t>我們都知道，報酬率和風險有正向關係</a:t>
                </a:r>
                <a:endParaRPr lang="en-US" altLang="zh-TW" dirty="0" smtClean="0"/>
              </a:p>
              <a:p>
                <a:r>
                  <a:rPr lang="zh-TW" altLang="en-US" dirty="0" smtClean="0"/>
                  <a:t>所以</a:t>
                </a:r>
                <a:r>
                  <a:rPr lang="en-US" altLang="zh-TW" dirty="0" smtClean="0"/>
                  <a:t>RU</a:t>
                </a:r>
                <a:r>
                  <a:rPr lang="zh-TW" altLang="en-US" dirty="0" smtClean="0"/>
                  <a:t>也可以說是未舉債的風險，</a:t>
                </a:r>
                <a:r>
                  <a:rPr lang="en-US" altLang="zh-TW" b="0" i="0" smtClean="0">
                    <a:latin typeface="Cambria Math" panose="02040503050406030204" pitchFamily="18" charset="0"/>
                  </a:rPr>
                  <a:t>𝐷</a:t>
                </a:r>
                <a:r>
                  <a:rPr lang="en-US" altLang="zh-TW" b="0" i="0" smtClean="0">
                    <a:latin typeface="Cambria Math" panose="02040503050406030204" pitchFamily="18" charset="0"/>
                  </a:rPr>
                  <a:t>/</a:t>
                </a:r>
                <a:r>
                  <a:rPr lang="en-US" altLang="zh-TW" b="0" i="0" smtClean="0">
                    <a:latin typeface="Cambria Math" panose="02040503050406030204" pitchFamily="18" charset="0"/>
                  </a:rPr>
                  <a:t>𝐸</a:t>
                </a:r>
                <a:r>
                  <a:rPr lang="zh-TW" altLang="en-US" b="0" i="0" dirty="0" smtClean="0">
                    <a:latin typeface="Cambria Math" panose="02040503050406030204" pitchFamily="18" charset="0"/>
                  </a:rPr>
                  <a:t> </a:t>
                </a:r>
                <a:r>
                  <a:rPr lang="zh-TW" altLang="en-US" i="0" dirty="0" smtClean="0">
                    <a:latin typeface="Cambria Math" panose="02040503050406030204" pitchFamily="18" charset="0"/>
                  </a:rPr>
                  <a:t>〖</a:t>
                </a:r>
                <a:r>
                  <a:rPr lang="en-US" altLang="zh-TW" b="0" i="0" dirty="0" smtClean="0">
                    <a:latin typeface="Cambria Math" panose="02040503050406030204" pitchFamily="18" charset="0"/>
                  </a:rPr>
                  <a:t>(</a:t>
                </a:r>
                <a:r>
                  <a:rPr lang="zh-TW" altLang="en-US" i="0" dirty="0">
                    <a:latin typeface="Cambria Math" panose="02040503050406030204" pitchFamily="18" charset="0"/>
                  </a:rPr>
                  <a:t>𝑅</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𝑈−</a:t>
                </a:r>
                <a:r>
                  <a:rPr lang="zh-TW" altLang="en-US" i="0" dirty="0">
                    <a:latin typeface="Cambria Math" panose="02040503050406030204" pitchFamily="18" charset="0"/>
                  </a:rPr>
                  <a:t>𝑅</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𝐷)</a:t>
                </a:r>
                <a:r>
                  <a:rPr lang="zh-TW" altLang="en-US" dirty="0" smtClean="0"/>
                  <a:t>可以說是因為舉債多產生出來的風險，加起來就會是舉債的總風險</a:t>
                </a:r>
                <a:endParaRPr lang="en-US" altLang="zh-TW" dirty="0" smtClean="0"/>
              </a:p>
              <a:p>
                <a:r>
                  <a:rPr lang="en-US" altLang="zh-TW" dirty="0" smtClean="0"/>
                  <a:t>”</a:t>
                </a:r>
                <a:r>
                  <a:rPr lang="zh-TW" altLang="en-US" dirty="0" smtClean="0"/>
                  <a:t>公司有舉債下的權益報酬</a:t>
                </a:r>
                <a:r>
                  <a:rPr lang="en-US" altLang="zh-TW" dirty="0" smtClean="0"/>
                  <a:t>“</a:t>
                </a:r>
                <a:r>
                  <a:rPr lang="zh-TW" altLang="en-US" dirty="0" smtClean="0"/>
                  <a:t> </a:t>
                </a:r>
                <a:r>
                  <a:rPr lang="en-US" altLang="zh-TW" dirty="0" smtClean="0"/>
                  <a:t>=</a:t>
                </a:r>
                <a:r>
                  <a:rPr lang="zh-TW" altLang="en-US" dirty="0" smtClean="0"/>
                  <a:t> </a:t>
                </a:r>
                <a:r>
                  <a:rPr lang="en-US" altLang="zh-TW" dirty="0" smtClean="0"/>
                  <a:t>“</a:t>
                </a:r>
                <a:r>
                  <a:rPr lang="zh-TW" altLang="en-US" dirty="0" smtClean="0"/>
                  <a:t>未舉債下的權益報酬</a:t>
                </a:r>
                <a:r>
                  <a:rPr lang="en-US" altLang="zh-TW" dirty="0" smtClean="0"/>
                  <a:t>”</a:t>
                </a:r>
                <a:r>
                  <a:rPr lang="zh-TW" altLang="en-US" dirty="0" smtClean="0"/>
                  <a:t> </a:t>
                </a:r>
                <a:r>
                  <a:rPr lang="en-US" altLang="zh-TW" dirty="0" smtClean="0"/>
                  <a:t>+</a:t>
                </a:r>
                <a:r>
                  <a:rPr lang="zh-TW" altLang="en-US" dirty="0" smtClean="0"/>
                  <a:t> </a:t>
                </a:r>
                <a:r>
                  <a:rPr lang="en-US" altLang="zh-TW" dirty="0" smtClean="0"/>
                  <a:t>“extra</a:t>
                </a:r>
                <a:r>
                  <a:rPr lang="en-US" altLang="zh-TW" baseline="0" dirty="0" smtClean="0"/>
                  <a:t> kick</a:t>
                </a:r>
                <a:r>
                  <a:rPr lang="en-US" altLang="zh-TW" dirty="0" smtClean="0"/>
                  <a:t>”</a:t>
                </a:r>
              </a:p>
              <a:p>
                <a:endParaRPr lang="en-US" altLang="zh-TW" dirty="0" smtClean="0"/>
              </a:p>
              <a:p>
                <a:r>
                  <a:rPr lang="en-US" altLang="zh-TW" dirty="0" smtClean="0"/>
                  <a:t>Extra</a:t>
                </a:r>
                <a:r>
                  <a:rPr lang="en-US" altLang="zh-TW" baseline="0" dirty="0" smtClean="0"/>
                  <a:t> kick</a:t>
                </a:r>
                <a:r>
                  <a:rPr lang="zh-TW" altLang="en-US" baseline="0" dirty="0" smtClean="0"/>
                  <a:t>之特性：</a:t>
                </a:r>
                <a:endParaRPr lang="en-US" altLang="zh-TW" baseline="0" dirty="0" smtClean="0"/>
              </a:p>
              <a:p>
                <a:pPr marL="228600" indent="-228600">
                  <a:buAutoNum type="arabicParenBoth"/>
                </a:pPr>
                <a:r>
                  <a:rPr lang="zh-TW" altLang="en-US" baseline="0" dirty="0" smtClean="0"/>
                  <a:t>對公司權益報酬有加成效果</a:t>
                </a:r>
                <a:endParaRPr lang="en-US" altLang="zh-TW" baseline="0" dirty="0" smtClean="0"/>
              </a:p>
              <a:p>
                <a:pPr marL="457200" lvl="1" indent="0">
                  <a:buNone/>
                </a:pPr>
                <a:r>
                  <a:rPr lang="zh-TW" altLang="en-US" baseline="0" dirty="0" smtClean="0"/>
                  <a:t>公司表現好，</a:t>
                </a:r>
                <a:r>
                  <a:rPr lang="en-US" altLang="zh-TW" baseline="0" dirty="0" smtClean="0"/>
                  <a:t>RU&gt;RD(+)</a:t>
                </a:r>
                <a:r>
                  <a:rPr lang="en-US" altLang="zh-TW" baseline="0" dirty="0" smtClean="0">
                    <a:sym typeface="Wingdings" panose="05000000000000000000" pitchFamily="2" charset="2"/>
                  </a:rPr>
                  <a:t></a:t>
                </a:r>
                <a:r>
                  <a:rPr lang="zh-TW" altLang="en-US" i="0" dirty="0">
                    <a:latin typeface="Cambria Math" panose="02040503050406030204" pitchFamily="18" charset="0"/>
                  </a:rPr>
                  <a:t>𝑅</a:t>
                </a:r>
                <a:r>
                  <a:rPr lang="zh-TW" altLang="en-US" i="0" dirty="0" smtClean="0">
                    <a:latin typeface="Cambria Math" panose="02040503050406030204" pitchFamily="18" charset="0"/>
                  </a:rPr>
                  <a:t>_</a:t>
                </a:r>
                <a:r>
                  <a:rPr lang="zh-TW" altLang="en-US" i="0" dirty="0">
                    <a:latin typeface="Cambria Math" panose="02040503050406030204" pitchFamily="18" charset="0"/>
                  </a:rPr>
                  <a:t>𝐸</a:t>
                </a:r>
                <a:r>
                  <a:rPr lang="zh-TW" altLang="en-US" baseline="0" dirty="0" smtClean="0">
                    <a:sym typeface="Wingdings" panose="05000000000000000000" pitchFamily="2" charset="2"/>
                  </a:rPr>
                  <a:t>更高</a:t>
                </a:r>
                <a:endParaRPr lang="en-US" altLang="zh-TW" baseline="0" dirty="0" smtClean="0">
                  <a:sym typeface="Wingdings" panose="05000000000000000000" pitchFamily="2" charset="2"/>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zh-TW" altLang="en-US" baseline="0" dirty="0" smtClean="0">
                    <a:sym typeface="Wingdings" panose="05000000000000000000" pitchFamily="2" charset="2"/>
                  </a:rPr>
                  <a:t>公司表現壞，</a:t>
                </a:r>
                <a:r>
                  <a:rPr lang="en-US" altLang="zh-TW" baseline="0" dirty="0" smtClean="0"/>
                  <a:t>RU&lt;RD(1)</a:t>
                </a:r>
                <a:r>
                  <a:rPr lang="en-US" altLang="zh-TW" baseline="0" dirty="0" smtClean="0">
                    <a:sym typeface="Wingdings" panose="05000000000000000000" pitchFamily="2" charset="2"/>
                  </a:rPr>
                  <a:t></a:t>
                </a:r>
                <a:r>
                  <a:rPr lang="zh-TW" altLang="en-US" i="0" dirty="0">
                    <a:latin typeface="Cambria Math" panose="02040503050406030204" pitchFamily="18" charset="0"/>
                  </a:rPr>
                  <a:t>𝑅</a:t>
                </a:r>
                <a:r>
                  <a:rPr lang="zh-TW" altLang="en-US" i="0" dirty="0" smtClean="0">
                    <a:latin typeface="Cambria Math" panose="02040503050406030204" pitchFamily="18" charset="0"/>
                  </a:rPr>
                  <a:t>_</a:t>
                </a:r>
                <a:r>
                  <a:rPr lang="zh-TW" altLang="en-US" i="0" dirty="0">
                    <a:latin typeface="Cambria Math" panose="02040503050406030204" pitchFamily="18" charset="0"/>
                  </a:rPr>
                  <a:t>𝐸</a:t>
                </a:r>
                <a:r>
                  <a:rPr lang="zh-TW" altLang="en-US" baseline="0" dirty="0" smtClean="0">
                    <a:sym typeface="Wingdings" panose="05000000000000000000" pitchFamily="2" charset="2"/>
                  </a:rPr>
                  <a:t>更低</a:t>
                </a:r>
                <a:endParaRPr lang="en-US" altLang="zh-TW" baseline="0" dirty="0" smtClean="0"/>
              </a:p>
              <a:p>
                <a:pPr marL="228600" indent="-228600">
                  <a:buAutoNum type="arabicParenBoth"/>
                </a:pPr>
                <a:r>
                  <a:rPr lang="zh-TW" altLang="en-US" dirty="0" smtClean="0"/>
                  <a:t>加成效果由 </a:t>
                </a:r>
                <a:r>
                  <a:rPr lang="en-US" altLang="zh-TW" dirty="0" smtClean="0"/>
                  <a:t>”</a:t>
                </a:r>
                <a:r>
                  <a:rPr lang="zh-TW" altLang="en-US" dirty="0" smtClean="0"/>
                  <a:t>負債權益比</a:t>
                </a:r>
                <a:r>
                  <a:rPr lang="en-US" altLang="zh-TW" dirty="0" smtClean="0"/>
                  <a:t>”</a:t>
                </a:r>
                <a:r>
                  <a:rPr lang="zh-TW" altLang="en-US" dirty="0" smtClean="0"/>
                  <a:t> 決定</a:t>
                </a:r>
                <a:endParaRPr lang="en-US" altLang="zh-TW" dirty="0" smtClean="0"/>
              </a:p>
              <a:p>
                <a:pPr marL="228600" indent="-228600">
                  <a:buAutoNum type="arabicParenBoth"/>
                </a:pPr>
                <a:endParaRPr lang="en-US" altLang="zh-TW"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36</a:t>
            </a:fld>
            <a:endParaRPr lang="zh-TW" altLang="en-US"/>
          </a:p>
        </p:txBody>
      </p:sp>
    </p:spTree>
    <p:extLst>
      <p:ext uri="{BB962C8B-B14F-4D97-AF65-F5344CB8AC3E}">
        <p14:creationId xmlns:p14="http://schemas.microsoft.com/office/powerpoint/2010/main" val="1468925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Eq.14.4</a:t>
                </a:r>
                <a:r>
                  <a:rPr lang="zh-TW" altLang="en-US" dirty="0"/>
                  <a:t>中的</a:t>
                </a:r>
                <a:r>
                  <a:rPr lang="en-US" altLang="zh-TW" dirty="0"/>
                  <a:t>R</a:t>
                </a:r>
                <a:r>
                  <a:rPr lang="zh-TW" altLang="en-US" dirty="0"/>
                  <a:t> 代表 </a:t>
                </a:r>
                <a:r>
                  <a:rPr lang="en-US" altLang="zh-TW" dirty="0"/>
                  <a:t>“</a:t>
                </a:r>
                <a:r>
                  <a:rPr lang="zh-TW" altLang="en-US" dirty="0"/>
                  <a:t>實際產生的報酬</a:t>
                </a:r>
                <a:r>
                  <a:rPr lang="en-US" altLang="zh-TW"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換成</a:t>
                </a:r>
                <a:r>
                  <a:rPr lang="en-US" altLang="zh-TW" dirty="0"/>
                  <a:t>r</a:t>
                </a:r>
                <a:r>
                  <a:rPr lang="zh-TW" altLang="en-US" dirty="0"/>
                  <a:t> 代表 </a:t>
                </a:r>
                <a:r>
                  <a:rPr lang="en-US" altLang="zh-TW" dirty="0"/>
                  <a:t>”</a:t>
                </a:r>
                <a:r>
                  <a:rPr lang="zh-TW" altLang="en-US" dirty="0"/>
                  <a:t>預期報酬</a:t>
                </a:r>
                <a:r>
                  <a:rPr lang="en-US" altLang="zh-TW" dirty="0"/>
                  <a:t>”</a:t>
                </a:r>
                <a:r>
                  <a:rPr lang="zh-TW" altLang="en-US" dirty="0"/>
                  <a:t> </a:t>
                </a:r>
                <a:r>
                  <a:rPr lang="en-US" altLang="zh-TW" dirty="0"/>
                  <a:t>(</a:t>
                </a:r>
                <a:r>
                  <a:rPr lang="zh-TW" altLang="en-US" dirty="0"/>
                  <a:t>接下來我們要討論的</a:t>
                </a:r>
                <a:r>
                  <a:rPr lang="en-US" altLang="zh-TW" dirty="0"/>
                  <a:t>)</a:t>
                </a:r>
              </a:p>
              <a:p>
                <a:endParaRPr lang="en-US" altLang="zh-TW" dirty="0"/>
              </a:p>
              <a:p>
                <a:r>
                  <a:rPr lang="en-US" altLang="zh-TW" dirty="0"/>
                  <a:t>Eq14.5</a:t>
                </a:r>
                <a:r>
                  <a:rPr lang="zh-TW" altLang="en-US" dirty="0"/>
                  <a:t> 的</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zh-TW" altLang="en-US" sz="1200" i="1" dirty="0">
                            <a:latin typeface="Cambria Math" panose="02040503050406030204" pitchFamily="18" charset="0"/>
                          </a:rPr>
                          <m:t>𝐸</m:t>
                        </m:r>
                      </m:sub>
                    </m:sSub>
                  </m:oMath>
                </a14:m>
                <a:r>
                  <a:rPr lang="zh-TW" altLang="en-US" dirty="0"/>
                  <a:t> 是 </a:t>
                </a:r>
                <a:r>
                  <a:rPr lang="en-US" altLang="zh-TW" dirty="0"/>
                  <a:t>”</a:t>
                </a:r>
                <a:r>
                  <a:rPr lang="zh-TW" altLang="en-US" dirty="0"/>
                  <a:t>公司的權益預期報酬率</a:t>
                </a:r>
                <a:r>
                  <a:rPr lang="en-US" altLang="zh-TW" dirty="0"/>
                  <a:t>“</a:t>
                </a:r>
                <a:r>
                  <a:rPr lang="zh-TW" altLang="en-US" dirty="0"/>
                  <a:t> </a:t>
                </a:r>
                <a:r>
                  <a:rPr lang="en-US" altLang="zh-TW" dirty="0"/>
                  <a:t>(</a:t>
                </a:r>
                <a:r>
                  <a:rPr lang="zh-TW" altLang="en-US" dirty="0"/>
                  <a:t>投資人的角度</a:t>
                </a:r>
                <a:r>
                  <a:rPr lang="en-US" altLang="zh-TW" dirty="0"/>
                  <a:t>)</a:t>
                </a:r>
                <a:r>
                  <a:rPr lang="zh-TW" altLang="en-US" dirty="0"/>
                  <a:t>，也是 </a:t>
                </a:r>
                <a:r>
                  <a:rPr lang="en-US" altLang="zh-TW" dirty="0"/>
                  <a:t>”</a:t>
                </a:r>
                <a:r>
                  <a:rPr lang="zh-TW" altLang="en-US" dirty="0"/>
                  <a:t>公司的權益資本成本</a:t>
                </a:r>
                <a:r>
                  <a:rPr lang="en-US" altLang="zh-TW" dirty="0"/>
                  <a:t>”(</a:t>
                </a:r>
                <a:r>
                  <a:rPr lang="zh-TW" altLang="en-US" dirty="0"/>
                  <a:t>公司的角度</a:t>
                </a:r>
                <a:r>
                  <a:rPr lang="en-US" altLang="zh-TW" dirty="0"/>
                  <a:t>)</a:t>
                </a:r>
              </a:p>
              <a:p>
                <a:endParaRPr lang="en-US" altLang="zh-TW" dirty="0"/>
              </a:p>
              <a:p>
                <a:r>
                  <a:rPr lang="zh-TW" altLang="en-US" dirty="0"/>
                  <a:t>用</a:t>
                </a:r>
                <a:r>
                  <a:rPr lang="en-US" altLang="zh-TW" dirty="0"/>
                  <a:t>Eq.14.5</a:t>
                </a:r>
                <a:r>
                  <a:rPr lang="zh-TW" altLang="en-US" dirty="0"/>
                  <a:t>可說明</a:t>
                </a:r>
                <a:r>
                  <a:rPr lang="en-US" altLang="zh-TW" dirty="0"/>
                  <a:t>MM</a:t>
                </a:r>
                <a:r>
                  <a:rPr lang="zh-TW" altLang="en-US" dirty="0"/>
                  <a:t>第二定理</a:t>
                </a:r>
                <a:endParaRPr lang="en-US" altLang="zh-TW" dirty="0"/>
              </a:p>
              <a:p>
                <a:r>
                  <a:rPr lang="en-US" altLang="zh-TW" dirty="0"/>
                  <a:t>MM</a:t>
                </a:r>
                <a:r>
                  <a:rPr lang="zh-TW" altLang="en-US" dirty="0"/>
                  <a:t>第二定理：有槓桿下的 </a:t>
                </a:r>
                <a:r>
                  <a:rPr lang="en-US" altLang="zh-TW" dirty="0"/>
                  <a:t>”</a:t>
                </a:r>
                <a:r>
                  <a:rPr lang="zh-TW" altLang="en-US" dirty="0"/>
                  <a:t>公司資本成本</a:t>
                </a:r>
                <a:r>
                  <a:rPr lang="en-US" altLang="zh-TW" dirty="0"/>
                  <a:t>”</a:t>
                </a:r>
                <a:r>
                  <a:rPr lang="zh-TW" altLang="en-US" dirty="0"/>
                  <a:t>，會隨著 </a:t>
                </a:r>
                <a:r>
                  <a:rPr lang="en-US" altLang="zh-TW" dirty="0"/>
                  <a:t>”</a:t>
                </a:r>
                <a:r>
                  <a:rPr lang="zh-TW" altLang="en-US" dirty="0"/>
                  <a:t>負債權益比</a:t>
                </a:r>
                <a:r>
                  <a:rPr lang="en-US" altLang="zh-TW" dirty="0"/>
                  <a:t>”</a:t>
                </a:r>
                <a:r>
                  <a:rPr lang="zh-TW" altLang="en-US" dirty="0"/>
                  <a:t> 增加而增加</a:t>
                </a:r>
              </a:p>
            </p:txBody>
          </p:sp>
        </mc:Choice>
        <mc:Fallback xmlns="">
          <p:sp>
            <p:nvSpPr>
              <p:cNvPr id="3" name="備忘稿版面配置區 2"/>
              <p:cNvSpPr>
                <a:spLocks noGrp="1"/>
              </p:cNvSpPr>
              <p:nvPr>
                <p:ph type="body" idx="1"/>
              </p:nvPr>
            </p:nvSpPr>
            <p:spPr/>
            <p:txBody>
              <a:bodyPr/>
              <a:lstStyle/>
              <a:p>
                <a:r>
                  <a:rPr lang="en-US" altLang="zh-TW" dirty="0" smtClean="0"/>
                  <a:t>Eq.14.4</a:t>
                </a:r>
                <a:r>
                  <a:rPr lang="zh-TW" altLang="en-US" dirty="0" smtClean="0"/>
                  <a:t>中的</a:t>
                </a:r>
                <a:r>
                  <a:rPr lang="en-US" altLang="zh-TW" dirty="0" smtClean="0"/>
                  <a:t>R</a:t>
                </a:r>
                <a:r>
                  <a:rPr lang="zh-TW" altLang="en-US" dirty="0" smtClean="0"/>
                  <a:t> 代表 </a:t>
                </a:r>
                <a:r>
                  <a:rPr lang="en-US" altLang="zh-TW" dirty="0" smtClean="0"/>
                  <a:t>“</a:t>
                </a:r>
                <a:r>
                  <a:rPr lang="zh-TW" altLang="en-US" dirty="0" smtClean="0"/>
                  <a:t>實際</a:t>
                </a:r>
                <a:r>
                  <a:rPr lang="zh-TW" altLang="en-US" dirty="0" smtClean="0"/>
                  <a:t>產生的</a:t>
                </a:r>
                <a:r>
                  <a:rPr lang="zh-TW" altLang="en-US" dirty="0" smtClean="0"/>
                  <a:t>報酬</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換成</a:t>
                </a:r>
                <a:r>
                  <a:rPr lang="en-US" altLang="zh-TW" dirty="0" smtClean="0"/>
                  <a:t>r</a:t>
                </a:r>
                <a:r>
                  <a:rPr lang="zh-TW" altLang="en-US" dirty="0" smtClean="0"/>
                  <a:t> 代表 </a:t>
                </a:r>
                <a:r>
                  <a:rPr lang="en-US" altLang="zh-TW" dirty="0" smtClean="0"/>
                  <a:t>”</a:t>
                </a:r>
                <a:r>
                  <a:rPr lang="zh-TW" altLang="en-US" dirty="0" smtClean="0"/>
                  <a:t>預期報酬</a:t>
                </a:r>
                <a:r>
                  <a:rPr lang="en-US" altLang="zh-TW" dirty="0" smtClean="0"/>
                  <a:t>”</a:t>
                </a:r>
                <a:r>
                  <a:rPr lang="zh-TW" altLang="en-US" dirty="0" smtClean="0"/>
                  <a:t> </a:t>
                </a:r>
                <a:r>
                  <a:rPr lang="en-US" altLang="zh-TW" dirty="0" smtClean="0"/>
                  <a:t>(</a:t>
                </a:r>
                <a:r>
                  <a:rPr lang="zh-TW" altLang="en-US" dirty="0" smtClean="0"/>
                  <a:t>接下來我們要討論的</a:t>
                </a:r>
                <a:r>
                  <a:rPr lang="en-US" altLang="zh-TW" dirty="0" smtClean="0"/>
                  <a:t>)</a:t>
                </a:r>
              </a:p>
              <a:p>
                <a:endParaRPr lang="en-US" altLang="zh-TW" dirty="0" smtClean="0"/>
              </a:p>
              <a:p>
                <a:r>
                  <a:rPr lang="en-US" altLang="zh-TW" dirty="0" smtClean="0"/>
                  <a:t>Eq14.5</a:t>
                </a:r>
                <a:r>
                  <a:rPr lang="zh-TW" altLang="en-US" dirty="0" smtClean="0"/>
                  <a:t> 的</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zh-TW" altLang="en-US" sz="1200" i="0" dirty="0">
                    <a:latin typeface="Cambria Math" panose="02040503050406030204" pitchFamily="18" charset="0"/>
                  </a:rPr>
                  <a:t>𝐸</a:t>
                </a:r>
                <a:r>
                  <a:rPr lang="zh-TW" altLang="en-US" dirty="0" smtClean="0"/>
                  <a:t> 是 </a:t>
                </a:r>
                <a:r>
                  <a:rPr lang="en-US" altLang="zh-TW" dirty="0" smtClean="0"/>
                  <a:t>”</a:t>
                </a:r>
                <a:r>
                  <a:rPr lang="zh-TW" altLang="en-US" dirty="0" smtClean="0"/>
                  <a:t>公司的</a:t>
                </a:r>
                <a:r>
                  <a:rPr lang="zh-TW" altLang="en-US" dirty="0" smtClean="0"/>
                  <a:t>權益預期報酬</a:t>
                </a:r>
                <a:r>
                  <a:rPr lang="zh-TW" altLang="en-US" dirty="0" smtClean="0"/>
                  <a:t>率</a:t>
                </a:r>
                <a:r>
                  <a:rPr lang="en-US" altLang="zh-TW" dirty="0" smtClean="0"/>
                  <a:t>“</a:t>
                </a:r>
                <a:r>
                  <a:rPr lang="zh-TW" altLang="en-US" dirty="0" smtClean="0"/>
                  <a:t> </a:t>
                </a:r>
                <a:r>
                  <a:rPr lang="en-US" altLang="zh-TW" dirty="0" smtClean="0"/>
                  <a:t>(</a:t>
                </a:r>
                <a:r>
                  <a:rPr lang="zh-TW" altLang="en-US" dirty="0" smtClean="0"/>
                  <a:t>投資人的角度</a:t>
                </a:r>
                <a:r>
                  <a:rPr lang="en-US" altLang="zh-TW" dirty="0" smtClean="0"/>
                  <a:t>)</a:t>
                </a:r>
                <a:r>
                  <a:rPr lang="zh-TW" altLang="en-US" dirty="0" smtClean="0"/>
                  <a:t>，也是 </a:t>
                </a:r>
                <a:r>
                  <a:rPr lang="en-US" altLang="zh-TW" dirty="0" smtClean="0"/>
                  <a:t>”</a:t>
                </a:r>
                <a:r>
                  <a:rPr lang="zh-TW" altLang="en-US" dirty="0" smtClean="0"/>
                  <a:t>公司的</a:t>
                </a:r>
                <a:r>
                  <a:rPr lang="zh-TW" altLang="en-US" dirty="0" smtClean="0"/>
                  <a:t>權益資本成本</a:t>
                </a:r>
                <a:r>
                  <a:rPr lang="en-US" altLang="zh-TW" dirty="0" smtClean="0"/>
                  <a:t>”(</a:t>
                </a:r>
                <a:r>
                  <a:rPr lang="zh-TW" altLang="en-US" dirty="0" smtClean="0"/>
                  <a:t>公司的角度</a:t>
                </a:r>
                <a:r>
                  <a:rPr lang="en-US" altLang="zh-TW" dirty="0" smtClean="0"/>
                  <a:t>)</a:t>
                </a:r>
              </a:p>
              <a:p>
                <a:endParaRPr lang="en-US" altLang="zh-TW" dirty="0" smtClean="0"/>
              </a:p>
              <a:p>
                <a:r>
                  <a:rPr lang="zh-TW" altLang="en-US" dirty="0" smtClean="0"/>
                  <a:t>用</a:t>
                </a:r>
                <a:r>
                  <a:rPr lang="en-US" altLang="zh-TW" dirty="0" smtClean="0"/>
                  <a:t>Eq.14.5</a:t>
                </a:r>
                <a:r>
                  <a:rPr lang="zh-TW" altLang="en-US" dirty="0" smtClean="0"/>
                  <a:t>可說明</a:t>
                </a:r>
                <a:r>
                  <a:rPr lang="en-US" altLang="zh-TW" dirty="0" smtClean="0"/>
                  <a:t>MM</a:t>
                </a:r>
                <a:r>
                  <a:rPr lang="zh-TW" altLang="en-US" dirty="0" smtClean="0"/>
                  <a:t>第二定理</a:t>
                </a:r>
                <a:endParaRPr lang="en-US" altLang="zh-TW" dirty="0" smtClean="0"/>
              </a:p>
              <a:p>
                <a:r>
                  <a:rPr lang="en-US" altLang="zh-TW" dirty="0" smtClean="0"/>
                  <a:t>MM</a:t>
                </a:r>
                <a:r>
                  <a:rPr lang="zh-TW" altLang="en-US" dirty="0" smtClean="0"/>
                  <a:t>第二定理：</a:t>
                </a:r>
                <a:r>
                  <a:rPr lang="zh-TW" altLang="en-US" dirty="0" smtClean="0"/>
                  <a:t>有槓桿下的 </a:t>
                </a:r>
                <a:r>
                  <a:rPr lang="en-US" altLang="zh-TW" dirty="0" smtClean="0"/>
                  <a:t>”</a:t>
                </a:r>
                <a:r>
                  <a:rPr lang="zh-TW" altLang="en-US" dirty="0" smtClean="0"/>
                  <a:t>公司資本成本</a:t>
                </a:r>
                <a:r>
                  <a:rPr lang="en-US" altLang="zh-TW" dirty="0" smtClean="0"/>
                  <a:t>”</a:t>
                </a:r>
                <a:r>
                  <a:rPr lang="zh-TW" altLang="en-US" dirty="0" smtClean="0"/>
                  <a:t>，</a:t>
                </a:r>
                <a:r>
                  <a:rPr lang="zh-TW" altLang="en-US" dirty="0" smtClean="0"/>
                  <a:t>會</a:t>
                </a:r>
                <a:r>
                  <a:rPr lang="zh-TW" altLang="en-US" dirty="0" smtClean="0"/>
                  <a:t>隨著 </a:t>
                </a:r>
                <a:r>
                  <a:rPr lang="en-US" altLang="zh-TW" dirty="0" smtClean="0"/>
                  <a:t>”</a:t>
                </a:r>
                <a:r>
                  <a:rPr lang="zh-TW" altLang="en-US" dirty="0" smtClean="0"/>
                  <a:t>負債</a:t>
                </a:r>
                <a:r>
                  <a:rPr lang="zh-TW" altLang="en-US" dirty="0" smtClean="0"/>
                  <a:t>權益</a:t>
                </a:r>
                <a:r>
                  <a:rPr lang="zh-TW" altLang="en-US" dirty="0" smtClean="0"/>
                  <a:t>比</a:t>
                </a:r>
                <a:r>
                  <a:rPr lang="en-US" altLang="zh-TW" dirty="0" smtClean="0"/>
                  <a:t>”</a:t>
                </a:r>
                <a:r>
                  <a:rPr lang="zh-TW" altLang="en-US" dirty="0" smtClean="0"/>
                  <a:t> 增加</a:t>
                </a:r>
                <a:r>
                  <a:rPr lang="zh-TW" altLang="en-US" dirty="0" smtClean="0"/>
                  <a:t>而增加</a:t>
                </a:r>
                <a:endParaRPr lang="zh-TW" altLang="en-US" dirty="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37</a:t>
            </a:fld>
            <a:endParaRPr lang="zh-TW" altLang="en-US"/>
          </a:p>
        </p:txBody>
      </p:sp>
    </p:spTree>
    <p:extLst>
      <p:ext uri="{BB962C8B-B14F-4D97-AF65-F5344CB8AC3E}">
        <p14:creationId xmlns:p14="http://schemas.microsoft.com/office/powerpoint/2010/main" val="2044372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用</a:t>
                </a:r>
                <a:r>
                  <a:rPr lang="en-US" altLang="zh-TW" dirty="0"/>
                  <a:t>14.1</a:t>
                </a:r>
                <a:r>
                  <a:rPr lang="zh-TW" altLang="en-US" dirty="0"/>
                  <a:t>節的</a:t>
                </a:r>
                <a:r>
                  <a:rPr lang="en-US" altLang="zh-TW" dirty="0"/>
                  <a:t>case</a:t>
                </a:r>
                <a:r>
                  <a:rPr lang="zh-TW" altLang="en-US" dirty="0"/>
                  <a:t>來說明</a:t>
                </a:r>
                <a:r>
                  <a:rPr lang="en-US" altLang="zh-TW" dirty="0"/>
                  <a:t>MM</a:t>
                </a:r>
                <a:r>
                  <a:rPr lang="zh-TW" altLang="en-US" dirty="0"/>
                  <a:t>第二定理</a:t>
                </a:r>
                <a:endParaRPr lang="en-US" altLang="zh-TW" dirty="0"/>
              </a:p>
              <a:p>
                <a:endParaRPr lang="en-US" altLang="zh-TW" dirty="0"/>
              </a:p>
              <a:p>
                <a:r>
                  <a:rPr lang="zh-TW" altLang="en-US" dirty="0"/>
                  <a:t>原本該公司的資本結構</a:t>
                </a:r>
                <a:r>
                  <a:rPr lang="en-US" altLang="zh-TW" dirty="0"/>
                  <a:t>100%</a:t>
                </a:r>
                <a:r>
                  <a:rPr lang="zh-TW" altLang="en-US" dirty="0"/>
                  <a:t>都是權益，</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𝑈</m:t>
                        </m:r>
                      </m:sub>
                    </m:sSub>
                  </m:oMath>
                </a14:m>
                <a:r>
                  <a:rPr lang="en-US" altLang="zh-TW" dirty="0"/>
                  <a:t>=15%</a:t>
                </a:r>
              </a:p>
              <a:p>
                <a:r>
                  <a:rPr lang="zh-TW" altLang="en-US" dirty="0"/>
                  <a:t>如果該公司要用</a:t>
                </a:r>
                <a:r>
                  <a:rPr lang="en-US" altLang="zh-TW" dirty="0"/>
                  <a:t>500</a:t>
                </a:r>
                <a:r>
                  <a:rPr lang="zh-TW" altLang="en-US" dirty="0"/>
                  <a:t>美元的債務融資，</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𝐷</m:t>
                        </m:r>
                      </m:sub>
                    </m:sSub>
                  </m:oMath>
                </a14:m>
                <a:r>
                  <a:rPr lang="en-US" altLang="zh-TW" dirty="0"/>
                  <a:t>=5%</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根據</a:t>
                </a:r>
                <a:r>
                  <a:rPr lang="en-US" altLang="zh-TW" dirty="0"/>
                  <a:t>MM</a:t>
                </a:r>
                <a:r>
                  <a:rPr lang="zh-TW" altLang="en-US" dirty="0"/>
                  <a:t>第二定理，權益的預期報酬</a:t>
                </a:r>
                <a:r>
                  <a:rPr lang="en-US" altLang="zh-TW" dirty="0"/>
                  <a:t>(</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𝐸</m:t>
                        </m:r>
                      </m:sub>
                    </m:sSub>
                  </m:oMath>
                </a14:m>
                <a:r>
                  <a:rPr lang="en-US" altLang="zh-TW" dirty="0"/>
                  <a:t>)</a:t>
                </a:r>
                <a:r>
                  <a:rPr lang="zh-TW" altLang="en-US" dirty="0"/>
                  <a:t>是</a:t>
                </a:r>
                <a14:m>
                  <m:oMath xmlns:m="http://schemas.openxmlformats.org/officeDocument/2006/math">
                    <m:r>
                      <a:rPr lang="en-US" altLang="zh-TW" sz="1200" i="1" dirty="0" smtClean="0">
                        <a:latin typeface="Cambria Math" panose="02040503050406030204" pitchFamily="18" charset="0"/>
                      </a:rPr>
                      <m:t>15%</m:t>
                    </m:r>
                  </m:oMath>
                </a14:m>
                <a:r>
                  <a:rPr lang="en-US" altLang="zh-TW" sz="1200" dirty="0">
                    <a:latin typeface="Cambria Math" panose="02040503050406030204" pitchFamily="18" charset="0"/>
                  </a:rPr>
                  <a:t>+</a:t>
                </a:r>
                <a:r>
                  <a:rPr lang="en-US" altLang="zh-TW" sz="1200" i="1" dirty="0">
                    <a:latin typeface="Cambria Math" panose="02040503050406030204" pitchFamily="18" charset="0"/>
                  </a:rPr>
                  <a:t> </a:t>
                </a:r>
                <a14:m>
                  <m:oMath xmlns:m="http://schemas.openxmlformats.org/officeDocument/2006/math">
                    <m:f>
                      <m:fPr>
                        <m:ctrlPr>
                          <a:rPr lang="en-US" altLang="zh-TW" sz="1200" i="1">
                            <a:latin typeface="Cambria Math" panose="02040503050406030204" pitchFamily="18" charset="0"/>
                          </a:rPr>
                        </m:ctrlPr>
                      </m:fPr>
                      <m:num>
                        <m:r>
                          <a:rPr lang="en-US" altLang="zh-TW" sz="1200" i="1">
                            <a:latin typeface="Cambria Math" panose="02040503050406030204" pitchFamily="18" charset="0"/>
                          </a:rPr>
                          <m:t>500</m:t>
                        </m:r>
                      </m:num>
                      <m:den>
                        <m:r>
                          <a:rPr lang="en-US" altLang="zh-TW" sz="1200" i="1">
                            <a:latin typeface="Cambria Math" panose="02040503050406030204" pitchFamily="18" charset="0"/>
                          </a:rPr>
                          <m:t>500</m:t>
                        </m:r>
                      </m:den>
                    </m:f>
                    <m:d>
                      <m:dPr>
                        <m:ctrlPr>
                          <a:rPr lang="en-US" altLang="zh-TW" sz="1200" i="1">
                            <a:latin typeface="Cambria Math" panose="02040503050406030204" pitchFamily="18" charset="0"/>
                          </a:rPr>
                        </m:ctrlPr>
                      </m:dPr>
                      <m:e>
                        <m:r>
                          <a:rPr lang="en-US" altLang="zh-TW" sz="1200" i="1" dirty="0">
                            <a:latin typeface="Cambria Math" panose="02040503050406030204" pitchFamily="18" charset="0"/>
                          </a:rPr>
                          <m:t>15%−5%</m:t>
                        </m:r>
                      </m:e>
                    </m:d>
                    <m:r>
                      <a:rPr lang="en-US" altLang="zh-TW" sz="1200" i="1" dirty="0">
                        <a:latin typeface="Cambria Math" panose="02040503050406030204" pitchFamily="18" charset="0"/>
                      </a:rPr>
                      <m:t>=25%</m:t>
                    </m:r>
                  </m:oMath>
                </a14:m>
                <a:endParaRPr lang="zh-TW" altLang="en-US" sz="1200" i="1" dirty="0">
                  <a:latin typeface="Cambria Math" panose="02040503050406030204" pitchFamily="18" charset="0"/>
                </a:endParaRPr>
              </a:p>
            </p:txBody>
          </p:sp>
        </mc:Choice>
        <mc:Fallback xmlns="">
          <p:sp>
            <p:nvSpPr>
              <p:cNvPr id="3" name="備忘稿版面配置區 2"/>
              <p:cNvSpPr>
                <a:spLocks noGrp="1"/>
              </p:cNvSpPr>
              <p:nvPr>
                <p:ph type="body" idx="1"/>
              </p:nvPr>
            </p:nvSpPr>
            <p:spPr/>
            <p:txBody>
              <a:bodyPr/>
              <a:lstStyle/>
              <a:p>
                <a:r>
                  <a:rPr lang="zh-TW" altLang="en-US" dirty="0" smtClean="0"/>
                  <a:t>用</a:t>
                </a:r>
                <a:r>
                  <a:rPr lang="en-US" altLang="zh-TW" dirty="0" smtClean="0"/>
                  <a:t>14.1</a:t>
                </a:r>
                <a:r>
                  <a:rPr lang="zh-TW" altLang="en-US" dirty="0" smtClean="0"/>
                  <a:t>節的</a:t>
                </a:r>
                <a:r>
                  <a:rPr lang="en-US" altLang="zh-TW" dirty="0" smtClean="0"/>
                  <a:t>case</a:t>
                </a:r>
                <a:r>
                  <a:rPr lang="zh-TW" altLang="en-US" dirty="0" smtClean="0"/>
                  <a:t>來說明</a:t>
                </a:r>
                <a:r>
                  <a:rPr lang="en-US" altLang="zh-TW" dirty="0" smtClean="0"/>
                  <a:t>MM</a:t>
                </a:r>
                <a:r>
                  <a:rPr lang="zh-TW" altLang="en-US" dirty="0" smtClean="0"/>
                  <a:t>第二定理</a:t>
                </a:r>
                <a:endParaRPr lang="en-US" altLang="zh-TW" dirty="0" smtClean="0"/>
              </a:p>
              <a:p>
                <a:endParaRPr lang="en-US" altLang="zh-TW" dirty="0" smtClean="0"/>
              </a:p>
              <a:p>
                <a:r>
                  <a:rPr lang="zh-TW" altLang="en-US" dirty="0" smtClean="0"/>
                  <a:t>原本該</a:t>
                </a:r>
                <a:r>
                  <a:rPr lang="zh-TW" altLang="en-US" dirty="0" smtClean="0"/>
                  <a:t>公司的資本結構</a:t>
                </a:r>
                <a:r>
                  <a:rPr lang="en-US" altLang="zh-TW" dirty="0" smtClean="0"/>
                  <a:t>100%</a:t>
                </a:r>
                <a:r>
                  <a:rPr lang="zh-TW" altLang="en-US" dirty="0" smtClean="0"/>
                  <a:t>都是</a:t>
                </a:r>
                <a:r>
                  <a:rPr lang="zh-TW" altLang="en-US" dirty="0" smtClean="0"/>
                  <a:t>權益，</a:t>
                </a:r>
                <a:r>
                  <a:rPr lang="en-US" altLang="zh-TW" i="0" dirty="0">
                    <a:latin typeface="Cambria Math" panose="02040503050406030204" pitchFamily="18" charset="0"/>
                  </a:rPr>
                  <a:t>𝑟</a:t>
                </a:r>
                <a:r>
                  <a:rPr lang="zh-TW" altLang="en-US" i="0" dirty="0" smtClean="0">
                    <a:latin typeface="Cambria Math" panose="02040503050406030204" pitchFamily="18" charset="0"/>
                  </a:rPr>
                  <a:t>_</a:t>
                </a:r>
                <a:r>
                  <a:rPr lang="en-US" altLang="zh-TW" i="0" dirty="0">
                    <a:latin typeface="Cambria Math" panose="02040503050406030204" pitchFamily="18" charset="0"/>
                  </a:rPr>
                  <a:t>𝑈</a:t>
                </a:r>
                <a:r>
                  <a:rPr lang="en-US" altLang="zh-TW" dirty="0" smtClean="0"/>
                  <a:t>=15%</a:t>
                </a:r>
              </a:p>
              <a:p>
                <a:pPr/>
                <a:r>
                  <a:rPr lang="zh-TW" altLang="en-US" dirty="0" smtClean="0"/>
                  <a:t>如果該公司要用</a:t>
                </a:r>
                <a:r>
                  <a:rPr lang="en-US" altLang="zh-TW" dirty="0" smtClean="0"/>
                  <a:t>500</a:t>
                </a:r>
                <a:r>
                  <a:rPr lang="zh-TW" altLang="en-US" dirty="0" smtClean="0"/>
                  <a:t>美元的債務融資，</a:t>
                </a:r>
                <a:r>
                  <a:rPr lang="en-US" altLang="zh-TW" i="0" dirty="0">
                    <a:latin typeface="Cambria Math" panose="02040503050406030204" pitchFamily="18" charset="0"/>
                  </a:rPr>
                  <a:t>𝑟</a:t>
                </a:r>
                <a:r>
                  <a:rPr lang="zh-TW" altLang="en-US" i="0" dirty="0" smtClean="0">
                    <a:latin typeface="Cambria Math" panose="02040503050406030204" pitchFamily="18" charset="0"/>
                  </a:rPr>
                  <a:t>_</a:t>
                </a:r>
                <a:r>
                  <a:rPr lang="en-US" altLang="zh-TW" i="0" dirty="0">
                    <a:latin typeface="Cambria Math" panose="02040503050406030204" pitchFamily="18" charset="0"/>
                  </a:rPr>
                  <a:t>𝐷</a:t>
                </a:r>
                <a:r>
                  <a:rPr lang="en-US" altLang="zh-TW" dirty="0" smtClean="0"/>
                  <a:t>=5%</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根據</a:t>
                </a:r>
                <a:r>
                  <a:rPr lang="en-US" altLang="zh-TW" dirty="0" smtClean="0"/>
                  <a:t>MM</a:t>
                </a:r>
                <a:r>
                  <a:rPr lang="zh-TW" altLang="en-US" dirty="0" smtClean="0"/>
                  <a:t>第二定理，權益的預期報酬</a:t>
                </a:r>
                <a:r>
                  <a:rPr lang="en-US" altLang="zh-TW" dirty="0" smtClean="0"/>
                  <a:t>(</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𝐸</a:t>
                </a:r>
                <a:r>
                  <a:rPr lang="en-US" altLang="zh-TW" dirty="0" smtClean="0"/>
                  <a:t>)</a:t>
                </a:r>
                <a:r>
                  <a:rPr lang="zh-TW" altLang="en-US" dirty="0" smtClean="0"/>
                  <a:t>是</a:t>
                </a:r>
                <a:r>
                  <a:rPr lang="en-US" altLang="zh-TW" sz="1200" i="0" dirty="0" smtClean="0">
                    <a:latin typeface="Cambria Math" panose="02040503050406030204" pitchFamily="18" charset="0"/>
                  </a:rPr>
                  <a:t>15%</a:t>
                </a:r>
                <a:r>
                  <a:rPr lang="en-US" altLang="zh-TW" sz="1200" dirty="0">
                    <a:latin typeface="Cambria Math" panose="02040503050406030204" pitchFamily="18" charset="0"/>
                  </a:rPr>
                  <a:t>+</a:t>
                </a:r>
                <a:r>
                  <a:rPr lang="en-US" altLang="zh-TW" sz="1200" i="1" dirty="0">
                    <a:latin typeface="Cambria Math" panose="02040503050406030204" pitchFamily="18" charset="0"/>
                  </a:rPr>
                  <a:t> </a:t>
                </a:r>
                <a:r>
                  <a:rPr lang="en-US" altLang="zh-TW" sz="1200" i="0">
                    <a:latin typeface="Cambria Math" panose="02040503050406030204" pitchFamily="18" charset="0"/>
                  </a:rPr>
                  <a:t>500/500 (</a:t>
                </a:r>
                <a:r>
                  <a:rPr lang="en-US" altLang="zh-TW" sz="1200" i="0" dirty="0">
                    <a:latin typeface="Cambria Math" panose="02040503050406030204" pitchFamily="18" charset="0"/>
                  </a:rPr>
                  <a:t>15%−5%)=25%</a:t>
                </a:r>
                <a:endParaRPr lang="zh-TW" altLang="en-US" sz="1200" i="1" dirty="0">
                  <a:latin typeface="Cambria Math" panose="02040503050406030204" pitchFamily="18" charset="0"/>
                </a:endParaRPr>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38</a:t>
            </a:fld>
            <a:endParaRPr lang="zh-TW" altLang="en-US"/>
          </a:p>
        </p:txBody>
      </p:sp>
    </p:spTree>
    <p:extLst>
      <p:ext uri="{BB962C8B-B14F-4D97-AF65-F5344CB8AC3E}">
        <p14:creationId xmlns:p14="http://schemas.microsoft.com/office/powerpoint/2010/main" val="3407249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若</a:t>
                </a:r>
                <a:r>
                  <a:rPr lang="en-US" altLang="zh-TW" dirty="0"/>
                  <a:t>14.1</a:t>
                </a:r>
                <a:r>
                  <a:rPr lang="zh-TW" altLang="en-US" dirty="0"/>
                  <a:t>節中的</a:t>
                </a:r>
                <a:r>
                  <a:rPr lang="en-US" altLang="zh-TW" dirty="0"/>
                  <a:t>case</a:t>
                </a:r>
                <a:r>
                  <a:rPr lang="zh-TW" altLang="en-US" dirty="0"/>
                  <a:t>只借了</a:t>
                </a:r>
                <a:r>
                  <a:rPr lang="en-US" altLang="zh-TW" dirty="0"/>
                  <a:t>200</a:t>
                </a:r>
                <a:r>
                  <a:rPr lang="zh-TW" altLang="en-US" dirty="0"/>
                  <a:t>美元來進行這項計劃</a:t>
                </a:r>
                <a:endParaRPr lang="en-US" altLang="zh-TW" dirty="0"/>
              </a:p>
              <a:p>
                <a:r>
                  <a:rPr lang="zh-TW" altLang="en-US" dirty="0"/>
                  <a:t>根據</a:t>
                </a:r>
                <a:r>
                  <a:rPr lang="en-US" altLang="zh-TW" dirty="0"/>
                  <a:t>MM</a:t>
                </a:r>
                <a:r>
                  <a:rPr lang="zh-TW" altLang="en-US" dirty="0"/>
                  <a:t>第二定理，該公司 </a:t>
                </a:r>
                <a:r>
                  <a:rPr lang="en-US" altLang="zh-TW" dirty="0"/>
                  <a:t>“</a:t>
                </a:r>
                <a:r>
                  <a:rPr lang="zh-TW" altLang="en-US" dirty="0"/>
                  <a:t>權益的資本成本</a:t>
                </a:r>
                <a:r>
                  <a:rPr lang="en-US" altLang="zh-TW" dirty="0"/>
                  <a:t>”(</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𝐸</m:t>
                        </m:r>
                      </m:sub>
                    </m:sSub>
                  </m:oMath>
                </a14:m>
                <a:r>
                  <a:rPr lang="en-US" altLang="zh-TW" dirty="0"/>
                  <a:t>)</a:t>
                </a:r>
                <a:r>
                  <a:rPr lang="zh-TW" altLang="en-US" dirty="0"/>
                  <a:t> 會是多少？</a:t>
                </a:r>
                <a:endParaRPr lang="en-US" altLang="zh-TW" dirty="0"/>
              </a:p>
              <a:p>
                <a:endParaRPr lang="en-US" altLang="zh-TW" dirty="0"/>
              </a:p>
              <a:p>
                <a:r>
                  <a:rPr lang="zh-TW" altLang="en-US" dirty="0"/>
                  <a:t>因為公司資產市值為</a:t>
                </a:r>
                <a:r>
                  <a:rPr lang="en-US" altLang="zh-TW" dirty="0"/>
                  <a:t>1,000</a:t>
                </a:r>
                <a:r>
                  <a:rPr lang="zh-TW" altLang="en-US" dirty="0"/>
                  <a:t>，如果只借</a:t>
                </a:r>
                <a:r>
                  <a:rPr lang="en-US" altLang="zh-TW" dirty="0"/>
                  <a:t>200</a:t>
                </a:r>
                <a:r>
                  <a:rPr lang="zh-TW" altLang="en-US" dirty="0"/>
                  <a:t>的負債來融資，權益市值就會是</a:t>
                </a:r>
                <a:r>
                  <a:rPr lang="en-US" altLang="zh-TW" dirty="0"/>
                  <a:t>800</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zh-TW" altLang="en-US" sz="1200" i="1" dirty="0">
                            <a:latin typeface="Cambria Math" panose="02040503050406030204" pitchFamily="18" charset="0"/>
                          </a:rPr>
                          <m:t>𝐸</m:t>
                        </m:r>
                      </m:sub>
                    </m:sSub>
                    <m:r>
                      <a:rPr lang="en-US" altLang="zh-TW" sz="1200" dirty="0">
                        <a:latin typeface="Cambria Math" panose="02040503050406030204" pitchFamily="18" charset="0"/>
                      </a:rPr>
                      <m:t>=</m:t>
                    </m:r>
                    <m:sSub>
                      <m:sSubPr>
                        <m:ctrlPr>
                          <a:rPr lang="zh-TW" altLang="en-US" sz="1200" i="1" dirty="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𝑈</m:t>
                        </m:r>
                      </m:sub>
                    </m:sSub>
                    <m:r>
                      <a:rPr lang="en-US" altLang="zh-TW" sz="1200" i="1" dirty="0">
                        <a:latin typeface="Cambria Math" panose="02040503050406030204" pitchFamily="18" charset="0"/>
                      </a:rPr>
                      <m:t>+</m:t>
                    </m:r>
                  </m:oMath>
                </a14:m>
                <a:r>
                  <a:rPr lang="en-US" altLang="zh-TW" sz="1200" dirty="0"/>
                  <a:t> </a:t>
                </a:r>
                <a14:m>
                  <m:oMath xmlns:m="http://schemas.openxmlformats.org/officeDocument/2006/math">
                    <m:f>
                      <m:fPr>
                        <m:ctrlPr>
                          <a:rPr lang="en-US" altLang="zh-TW" sz="1200" i="1">
                            <a:latin typeface="Cambria Math" panose="02040503050406030204" pitchFamily="18" charset="0"/>
                          </a:rPr>
                        </m:ctrlPr>
                      </m:fPr>
                      <m:num>
                        <m:r>
                          <a:rPr lang="en-US" altLang="zh-TW" sz="1200" i="1">
                            <a:latin typeface="Cambria Math" panose="02040503050406030204" pitchFamily="18" charset="0"/>
                          </a:rPr>
                          <m:t>𝐷</m:t>
                        </m:r>
                      </m:num>
                      <m:den>
                        <m:r>
                          <a:rPr lang="en-US" altLang="zh-TW" sz="1200" i="1">
                            <a:latin typeface="Cambria Math" panose="02040503050406030204" pitchFamily="18" charset="0"/>
                          </a:rPr>
                          <m:t>𝐸</m:t>
                        </m:r>
                      </m:den>
                    </m:f>
                    <m:sSub>
                      <m:sSubPr>
                        <m:ctrlPr>
                          <a:rPr lang="zh-TW" altLang="en-US" sz="1200" i="1" dirty="0">
                            <a:latin typeface="Cambria Math" panose="02040503050406030204" pitchFamily="18" charset="0"/>
                          </a:rPr>
                        </m:ctrlPr>
                      </m:sSubPr>
                      <m:e>
                        <m:r>
                          <a:rPr lang="en-US" altLang="zh-TW" sz="1200" i="1" dirty="0">
                            <a:latin typeface="Cambria Math" panose="02040503050406030204" pitchFamily="18" charset="0"/>
                          </a:rPr>
                          <m:t>(</m:t>
                        </m:r>
                        <m:sSub>
                          <m:sSubPr>
                            <m:ctrlPr>
                              <a:rPr lang="zh-TW" altLang="en-US" sz="1200" i="1" dirty="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𝑈</m:t>
                            </m:r>
                          </m:sub>
                        </m:sSub>
                        <m:r>
                          <a:rPr lang="en-US" altLang="zh-TW" sz="1200" i="1" dirty="0">
                            <a:latin typeface="Cambria Math" panose="02040503050406030204" pitchFamily="18" charset="0"/>
                          </a:rPr>
                          <m:t>−</m:t>
                        </m:r>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𝐷</m:t>
                        </m:r>
                      </m:sub>
                    </m:sSub>
                    <m:r>
                      <a:rPr lang="en-US" altLang="zh-TW" sz="1200" i="1" dirty="0">
                        <a:latin typeface="Cambria Math" panose="02040503050406030204" pitchFamily="18" charset="0"/>
                      </a:rPr>
                      <m:t>)</m:t>
                    </m:r>
                  </m:oMath>
                </a14:m>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t>公司權益的資本成本為</a:t>
                </a:r>
                <a:r>
                  <a:rPr lang="en-US" altLang="zh-TW" sz="1200" dirty="0"/>
                  <a:t>17.5%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t>此結果符合</a:t>
                </a:r>
                <a:r>
                  <a:rPr lang="en-US" altLang="zh-TW" sz="1200" dirty="0"/>
                  <a:t>14.1</a:t>
                </a:r>
                <a:r>
                  <a:rPr lang="zh-TW" altLang="en-US" sz="1200" dirty="0"/>
                  <a:t>節中的結果</a:t>
                </a:r>
                <a:endParaRPr lang="en-US" altLang="zh-TW" sz="1200" dirty="0"/>
              </a:p>
            </p:txBody>
          </p:sp>
        </mc:Choice>
        <mc:Fallback xmlns="">
          <p:sp>
            <p:nvSpPr>
              <p:cNvPr id="3" name="備忘稿版面配置區 2"/>
              <p:cNvSpPr>
                <a:spLocks noGrp="1"/>
              </p:cNvSpPr>
              <p:nvPr>
                <p:ph type="body" idx="1"/>
              </p:nvPr>
            </p:nvSpPr>
            <p:spPr/>
            <p:txBody>
              <a:bodyPr/>
              <a:lstStyle/>
              <a:p>
                <a:r>
                  <a:rPr lang="zh-TW" altLang="en-US" dirty="0" smtClean="0"/>
                  <a:t>若</a:t>
                </a:r>
                <a:r>
                  <a:rPr lang="en-US" altLang="zh-TW" dirty="0" smtClean="0"/>
                  <a:t>14.1</a:t>
                </a:r>
                <a:r>
                  <a:rPr lang="zh-TW" altLang="en-US" dirty="0" smtClean="0"/>
                  <a:t>節中的</a:t>
                </a:r>
                <a:r>
                  <a:rPr lang="en-US" altLang="zh-TW" dirty="0" smtClean="0"/>
                  <a:t>case</a:t>
                </a:r>
                <a:r>
                  <a:rPr lang="zh-TW" altLang="en-US" dirty="0" smtClean="0"/>
                  <a:t>只借了</a:t>
                </a:r>
                <a:r>
                  <a:rPr lang="en-US" altLang="zh-TW" dirty="0" smtClean="0"/>
                  <a:t>200</a:t>
                </a:r>
                <a:r>
                  <a:rPr lang="zh-TW" altLang="en-US" dirty="0" smtClean="0"/>
                  <a:t>美元來進行這項計劃</a:t>
                </a:r>
                <a:endParaRPr lang="en-US" altLang="zh-TW" dirty="0" smtClean="0"/>
              </a:p>
              <a:p>
                <a:r>
                  <a:rPr lang="zh-TW" altLang="en-US" dirty="0" smtClean="0"/>
                  <a:t>根據</a:t>
                </a:r>
                <a:r>
                  <a:rPr lang="en-US" altLang="zh-TW" dirty="0" smtClean="0"/>
                  <a:t>MM</a:t>
                </a:r>
                <a:r>
                  <a:rPr lang="zh-TW" altLang="en-US" dirty="0" smtClean="0"/>
                  <a:t>第二定理，該公司 </a:t>
                </a:r>
                <a:r>
                  <a:rPr lang="en-US" altLang="zh-TW" dirty="0" smtClean="0"/>
                  <a:t>“</a:t>
                </a:r>
                <a:r>
                  <a:rPr lang="zh-TW" altLang="en-US" dirty="0" smtClean="0"/>
                  <a:t>權益的資本成本</a:t>
                </a:r>
                <a:r>
                  <a:rPr lang="en-US" altLang="zh-TW" dirty="0" smtClean="0"/>
                  <a:t>”(</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𝐸</a:t>
                </a:r>
                <a:r>
                  <a:rPr lang="en-US" altLang="zh-TW" dirty="0" smtClean="0"/>
                  <a:t>)</a:t>
                </a:r>
                <a:r>
                  <a:rPr lang="zh-TW" altLang="en-US" dirty="0" smtClean="0"/>
                  <a:t> 會是多少？</a:t>
                </a:r>
                <a:endParaRPr lang="en-US" altLang="zh-TW" dirty="0" smtClean="0"/>
              </a:p>
              <a:p>
                <a:endParaRPr lang="en-US" altLang="zh-TW" dirty="0" smtClean="0"/>
              </a:p>
              <a:p>
                <a:r>
                  <a:rPr lang="zh-TW" altLang="en-US" dirty="0" smtClean="0"/>
                  <a:t>因為公司資產市值為</a:t>
                </a:r>
                <a:r>
                  <a:rPr lang="en-US" altLang="zh-TW" dirty="0" smtClean="0"/>
                  <a:t>1,000</a:t>
                </a:r>
                <a:r>
                  <a:rPr lang="zh-TW" altLang="en-US" dirty="0" smtClean="0"/>
                  <a:t>，如果只借</a:t>
                </a:r>
                <a:r>
                  <a:rPr lang="en-US" altLang="zh-TW" dirty="0" smtClean="0"/>
                  <a:t>200</a:t>
                </a:r>
                <a:r>
                  <a:rPr lang="zh-TW" altLang="en-US" dirty="0" smtClean="0"/>
                  <a:t>的負債來融資，權益市值就會是</a:t>
                </a:r>
                <a:r>
                  <a:rPr lang="en-US" altLang="zh-TW" dirty="0" smtClean="0"/>
                  <a:t>800</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zh-TW" altLang="en-US" sz="1200" i="0" dirty="0">
                    <a:latin typeface="Cambria Math" panose="02040503050406030204" pitchFamily="18" charset="0"/>
                  </a:rPr>
                  <a:t>𝐸</a:t>
                </a:r>
                <a:r>
                  <a:rPr lang="en-US" altLang="zh-TW" sz="1200" i="0" dirty="0">
                    <a:latin typeface="Cambria Math" panose="02040503050406030204" pitchFamily="18" charset="0"/>
                  </a:rPr>
                  <a:t>=𝑟</a:t>
                </a:r>
                <a:r>
                  <a:rPr lang="zh-TW" altLang="en-US" sz="1200" i="0" dirty="0">
                    <a:latin typeface="Cambria Math" panose="02040503050406030204" pitchFamily="18" charset="0"/>
                  </a:rPr>
                  <a:t>_</a:t>
                </a:r>
                <a:r>
                  <a:rPr lang="en-US" altLang="zh-TW" sz="1200" i="0" dirty="0">
                    <a:latin typeface="Cambria Math" panose="02040503050406030204" pitchFamily="18" charset="0"/>
                  </a:rPr>
                  <a:t>𝑈+</a:t>
                </a:r>
                <a:r>
                  <a:rPr lang="en-US" altLang="zh-TW" sz="1200" dirty="0"/>
                  <a:t> </a:t>
                </a:r>
                <a:r>
                  <a:rPr lang="en-US" altLang="zh-TW" sz="1200" i="0">
                    <a:latin typeface="Cambria Math" panose="02040503050406030204" pitchFamily="18" charset="0"/>
                  </a:rPr>
                  <a:t>𝐷/𝐸</a:t>
                </a:r>
                <a:r>
                  <a:rPr lang="zh-TW" altLang="en-US" sz="1200" i="0" dirty="0">
                    <a:latin typeface="Cambria Math" panose="02040503050406030204" pitchFamily="18" charset="0"/>
                  </a:rPr>
                  <a:t> 〖</a:t>
                </a:r>
                <a:r>
                  <a:rPr lang="en-US" altLang="zh-TW" sz="1200" i="0" dirty="0">
                    <a:latin typeface="Cambria Math" panose="02040503050406030204" pitchFamily="18" charset="0"/>
                  </a:rPr>
                  <a:t>(𝑟</a:t>
                </a:r>
                <a:r>
                  <a:rPr lang="zh-TW" altLang="en-US" sz="1200" i="0" dirty="0">
                    <a:latin typeface="Cambria Math" panose="02040503050406030204" pitchFamily="18" charset="0"/>
                  </a:rPr>
                  <a:t>_</a:t>
                </a:r>
                <a:r>
                  <a:rPr lang="en-US" altLang="zh-TW" sz="1200" i="0" dirty="0">
                    <a:latin typeface="Cambria Math" panose="02040503050406030204" pitchFamily="18" charset="0"/>
                  </a:rPr>
                  <a:t>𝑈−𝑟</a:t>
                </a:r>
                <a:r>
                  <a:rPr lang="zh-TW" altLang="en-US" sz="1200" i="0" dirty="0">
                    <a:latin typeface="Cambria Math" panose="02040503050406030204" pitchFamily="18" charset="0"/>
                  </a:rPr>
                  <a:t>〗_</a:t>
                </a:r>
                <a:r>
                  <a:rPr lang="en-US" altLang="zh-TW" sz="1200" i="0" dirty="0">
                    <a:latin typeface="Cambria Math" panose="02040503050406030204" pitchFamily="18" charset="0"/>
                  </a:rPr>
                  <a:t>𝐷)</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公司權益的資本成本為</a:t>
                </a:r>
                <a:r>
                  <a:rPr lang="en-US" altLang="zh-TW" sz="1200" dirty="0" smtClean="0"/>
                  <a:t>17.5%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此結果符合</a:t>
                </a:r>
                <a:r>
                  <a:rPr lang="en-US" altLang="zh-TW" sz="1200" dirty="0" smtClean="0"/>
                  <a:t>14.1</a:t>
                </a:r>
                <a:r>
                  <a:rPr lang="zh-TW" altLang="en-US" sz="1200" dirty="0" smtClean="0"/>
                  <a:t>節中的</a:t>
                </a:r>
                <a:r>
                  <a:rPr lang="zh-TW" altLang="en-US" sz="1200" dirty="0" smtClean="0"/>
                  <a:t>結果</a:t>
                </a:r>
                <a:endParaRPr lang="en-US" altLang="zh-TW" sz="1200"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39</a:t>
            </a:fld>
            <a:endParaRPr lang="zh-TW" altLang="en-US"/>
          </a:p>
        </p:txBody>
      </p:sp>
    </p:spTree>
    <p:extLst>
      <p:ext uri="{BB962C8B-B14F-4D97-AF65-F5344CB8AC3E}">
        <p14:creationId xmlns:p14="http://schemas.microsoft.com/office/powerpoint/2010/main" val="431960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a:t>
                </a:r>
                <a:r>
                  <a:rPr lang="zh-TW" altLang="en-US" dirty="0"/>
                  <a:t>資本預算和加權平均資本成本</a:t>
                </a:r>
                <a:r>
                  <a:rPr lang="en-US" altLang="zh-TW" dirty="0"/>
                  <a:t>===</a:t>
                </a:r>
              </a:p>
              <a:p>
                <a:r>
                  <a:rPr lang="zh-TW" altLang="en-US" dirty="0"/>
                  <a:t>如果一間公司的透過 </a:t>
                </a:r>
                <a:r>
                  <a:rPr lang="en-US" altLang="zh-TW" dirty="0"/>
                  <a:t>“</a:t>
                </a:r>
                <a:r>
                  <a:rPr lang="zh-TW" altLang="en-US" dirty="0"/>
                  <a:t>負債</a:t>
                </a:r>
                <a:r>
                  <a:rPr lang="en-US" altLang="zh-TW" dirty="0"/>
                  <a:t>”</a:t>
                </a:r>
                <a:r>
                  <a:rPr lang="zh-TW" altLang="en-US" dirty="0"/>
                  <a:t> 和 </a:t>
                </a:r>
                <a:r>
                  <a:rPr lang="en-US" altLang="zh-TW" dirty="0"/>
                  <a:t>”</a:t>
                </a:r>
                <a:r>
                  <a:rPr lang="zh-TW" altLang="en-US" dirty="0"/>
                  <a:t>權益</a:t>
                </a:r>
                <a:r>
                  <a:rPr lang="en-US" altLang="zh-TW" dirty="0"/>
                  <a:t>”</a:t>
                </a:r>
                <a:r>
                  <a:rPr lang="zh-TW" altLang="en-US" dirty="0"/>
                  <a:t> 融資，</a:t>
                </a:r>
                <a:r>
                  <a:rPr lang="en-US" altLang="zh-TW" dirty="0"/>
                  <a:t>”</a:t>
                </a:r>
                <a:r>
                  <a:rPr lang="zh-TW" altLang="en-US" dirty="0"/>
                  <a:t>標的物資產的風險</a:t>
                </a:r>
                <a:r>
                  <a:rPr lang="en-US" altLang="zh-TW" dirty="0"/>
                  <a:t>”</a:t>
                </a:r>
                <a:r>
                  <a:rPr lang="zh-TW" altLang="en-US" dirty="0"/>
                  <a:t> 會符合 </a:t>
                </a:r>
                <a:r>
                  <a:rPr lang="en-US" altLang="zh-TW" dirty="0"/>
                  <a:t>“</a:t>
                </a:r>
                <a:r>
                  <a:rPr lang="zh-TW" altLang="en-US" dirty="0"/>
                  <a:t>以該公司權益和負債組成的投資組合的風險</a:t>
                </a:r>
                <a:r>
                  <a:rPr lang="en-US" altLang="zh-TW" dirty="0"/>
                  <a:t>”</a:t>
                </a:r>
              </a:p>
              <a:p>
                <a:endParaRPr lang="en-US" altLang="zh-TW" dirty="0"/>
              </a:p>
              <a:p>
                <a:r>
                  <a:rPr lang="zh-TW" altLang="en-US" dirty="0"/>
                  <a:t>所以，該公司</a:t>
                </a:r>
                <a:r>
                  <a:rPr lang="en-US" altLang="zh-TW" dirty="0"/>
                  <a:t>”</a:t>
                </a:r>
                <a:r>
                  <a:rPr lang="zh-TW" altLang="en-US" dirty="0"/>
                  <a:t>資產的成本</a:t>
                </a:r>
                <a:r>
                  <a:rPr lang="en-US" altLang="zh-TW" dirty="0"/>
                  <a:t>”</a:t>
                </a:r>
                <a:r>
                  <a:rPr lang="zh-TW" altLang="en-US" dirty="0"/>
                  <a:t> 就是 </a:t>
                </a:r>
                <a:r>
                  <a:rPr lang="en-US" altLang="zh-TW" dirty="0"/>
                  <a:t>“</a:t>
                </a:r>
                <a:r>
                  <a:rPr lang="zh-TW" altLang="en-US" dirty="0"/>
                  <a:t>以該公司權益和負債組成的投資組合的資本成本</a:t>
                </a:r>
                <a:r>
                  <a:rPr lang="en-US" altLang="zh-TW" dirty="0"/>
                  <a:t>”</a:t>
                </a:r>
              </a:p>
              <a:p>
                <a:endParaRPr lang="en-US" altLang="zh-TW" dirty="0"/>
              </a:p>
              <a:p>
                <a:r>
                  <a:rPr lang="zh-TW" altLang="en-US" dirty="0"/>
                  <a:t>寫成數學式</a:t>
                </a:r>
                <a:endParaRPr lang="en-US" altLang="zh-TW" dirty="0"/>
              </a:p>
              <a:p>
                <a:endParaRPr lang="en-US" altLang="zh-TW" dirty="0"/>
              </a:p>
              <a:p>
                <a:r>
                  <a:rPr lang="zh-TW" altLang="en-US" dirty="0"/>
                  <a:t>發現就是 </a:t>
                </a:r>
                <a:r>
                  <a:rPr lang="en-US" altLang="zh-TW" dirty="0"/>
                  <a:t>”</a:t>
                </a:r>
                <a:r>
                  <a:rPr lang="zh-TW" altLang="en-US" dirty="0"/>
                  <a:t>權益</a:t>
                </a:r>
                <a:r>
                  <a:rPr lang="en-US" altLang="zh-TW" dirty="0"/>
                  <a:t>”</a:t>
                </a:r>
                <a:r>
                  <a:rPr lang="zh-TW" altLang="en-US" dirty="0"/>
                  <a:t> 和 </a:t>
                </a:r>
                <a:r>
                  <a:rPr lang="en-US" altLang="zh-TW" dirty="0"/>
                  <a:t>“</a:t>
                </a:r>
                <a:r>
                  <a:rPr lang="zh-TW" altLang="en-US" dirty="0"/>
                  <a:t>負債</a:t>
                </a:r>
                <a:r>
                  <a:rPr lang="en-US" altLang="zh-TW" dirty="0"/>
                  <a:t>”</a:t>
                </a:r>
                <a:r>
                  <a:rPr lang="zh-TW" altLang="en-US" dirty="0"/>
                  <a:t> 個別資本成本的加權平均 </a:t>
                </a:r>
                <a:r>
                  <a:rPr lang="en-US" altLang="zh-TW" dirty="0"/>
                  <a:t>(WACC)</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WACC</a:t>
                </a:r>
                <a:r>
                  <a:rPr lang="zh-TW" altLang="en-US" dirty="0"/>
                  <a:t>就是資產的資本成本，因此也可以</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𝐴</m:t>
                        </m:r>
                      </m:sub>
                    </m:sSub>
                    <m:r>
                      <a:rPr lang="zh-TW" altLang="en-US" sz="1200" i="1" dirty="0">
                        <a:latin typeface="Cambria Math" panose="02040503050406030204" pitchFamily="18" charset="0"/>
                      </a:rPr>
                      <m:t>表示</m:t>
                    </m:r>
                  </m:oMath>
                </a14:m>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t>在</a:t>
                </a:r>
                <a:r>
                  <a:rPr lang="en-US" altLang="zh-TW" sz="1200" dirty="0"/>
                  <a:t>12</a:t>
                </a:r>
                <a:r>
                  <a:rPr lang="zh-TW" altLang="en-US" sz="1200" dirty="0"/>
                  <a:t>章中，我們用公司 </a:t>
                </a:r>
                <a:r>
                  <a:rPr lang="en-US" altLang="zh-TW" sz="1200" dirty="0"/>
                  <a:t>”</a:t>
                </a:r>
                <a:r>
                  <a:rPr lang="zh-TW" altLang="en-US" sz="1200" dirty="0"/>
                  <a:t>稅後的負債成本</a:t>
                </a:r>
                <a:r>
                  <a:rPr lang="en-US" altLang="zh-TW" sz="1200" dirty="0"/>
                  <a:t>”</a:t>
                </a:r>
                <a:r>
                  <a:rPr lang="zh-TW" altLang="en-US" sz="1200" dirty="0"/>
                  <a:t> 計算</a:t>
                </a:r>
                <a:r>
                  <a:rPr lang="en-US" altLang="zh-TW" sz="1200" dirty="0"/>
                  <a:t>WACC</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t>在完美資本市場中沒有稅，所以我們在本章利用 </a:t>
                </a:r>
                <a:r>
                  <a:rPr lang="en-US" altLang="zh-TW" sz="1200" dirty="0"/>
                  <a:t>“</a:t>
                </a:r>
                <a:r>
                  <a:rPr lang="zh-TW" altLang="en-US" sz="1200" dirty="0"/>
                  <a:t>未減稅的負債成本</a:t>
                </a:r>
                <a:r>
                  <a:rPr lang="en-US" altLang="zh-TW" sz="1200" dirty="0"/>
                  <a:t>”</a:t>
                </a:r>
                <a:r>
                  <a:rPr lang="zh-TW" altLang="en-US" sz="1200" dirty="0"/>
                  <a:t> 計算出的</a:t>
                </a:r>
                <a:r>
                  <a:rPr lang="en-US" altLang="zh-TW" sz="1200" dirty="0"/>
                  <a:t>WACC</a:t>
                </a:r>
                <a:r>
                  <a:rPr lang="zh-TW" altLang="en-US" sz="1200" dirty="0"/>
                  <a:t>，就是</a:t>
                </a:r>
                <a:r>
                  <a:rPr lang="en-US" altLang="zh-TW" sz="1200" dirty="0"/>
                  <a:t>12</a:t>
                </a:r>
                <a:r>
                  <a:rPr lang="zh-TW" altLang="en-US" sz="1200" dirty="0"/>
                  <a:t>章裡的</a:t>
                </a:r>
                <a:r>
                  <a:rPr lang="en-US" altLang="zh-TW" dirty="0"/>
                  <a:t>pretax</a:t>
                </a:r>
                <a:r>
                  <a:rPr lang="zh-TW" altLang="en-US" dirty="0"/>
                  <a:t> </a:t>
                </a:r>
                <a:r>
                  <a:rPr lang="en-US" altLang="zh-TW" dirty="0"/>
                  <a:t>WACC</a:t>
                </a:r>
              </a:p>
            </p:txBody>
          </p:sp>
        </mc:Choice>
        <mc:Fallback xmlns="">
          <p:sp>
            <p:nvSpPr>
              <p:cNvPr id="3" name="備忘稿版面配置區 2"/>
              <p:cNvSpPr>
                <a:spLocks noGrp="1"/>
              </p:cNvSpPr>
              <p:nvPr>
                <p:ph type="body" idx="1"/>
              </p:nvPr>
            </p:nvSpPr>
            <p:spPr/>
            <p:txBody>
              <a:bodyPr/>
              <a:lstStyle/>
              <a:p>
                <a:r>
                  <a:rPr lang="en-US" altLang="zh-TW" dirty="0" smtClean="0"/>
                  <a:t>===</a:t>
                </a:r>
                <a:r>
                  <a:rPr lang="zh-TW" altLang="en-US" dirty="0" smtClean="0"/>
                  <a:t>資本預算和加權平均資本成本</a:t>
                </a:r>
                <a:r>
                  <a:rPr lang="en-US" altLang="zh-TW" dirty="0" smtClean="0"/>
                  <a:t>===</a:t>
                </a:r>
              </a:p>
              <a:p>
                <a:r>
                  <a:rPr lang="zh-TW" altLang="en-US" dirty="0" smtClean="0"/>
                  <a:t>如果一間公司的透過 </a:t>
                </a:r>
                <a:r>
                  <a:rPr lang="en-US" altLang="zh-TW" dirty="0" smtClean="0"/>
                  <a:t>“</a:t>
                </a:r>
                <a:r>
                  <a:rPr lang="zh-TW" altLang="en-US" dirty="0" smtClean="0"/>
                  <a:t>負債</a:t>
                </a:r>
                <a:r>
                  <a:rPr lang="en-US" altLang="zh-TW" dirty="0" smtClean="0"/>
                  <a:t>”</a:t>
                </a:r>
                <a:r>
                  <a:rPr lang="zh-TW" altLang="en-US" dirty="0" smtClean="0"/>
                  <a:t> 和 </a:t>
                </a:r>
                <a:r>
                  <a:rPr lang="en-US" altLang="zh-TW" dirty="0" smtClean="0"/>
                  <a:t>”</a:t>
                </a:r>
                <a:r>
                  <a:rPr lang="zh-TW" altLang="en-US" dirty="0" smtClean="0"/>
                  <a:t>權益</a:t>
                </a:r>
                <a:r>
                  <a:rPr lang="en-US" altLang="zh-TW" dirty="0" smtClean="0"/>
                  <a:t>”</a:t>
                </a:r>
                <a:r>
                  <a:rPr lang="zh-TW" altLang="en-US" dirty="0" smtClean="0"/>
                  <a:t> 融資，</a:t>
                </a:r>
                <a:r>
                  <a:rPr lang="en-US" altLang="zh-TW" dirty="0" smtClean="0"/>
                  <a:t>”</a:t>
                </a:r>
                <a:r>
                  <a:rPr lang="zh-TW" altLang="en-US" dirty="0" smtClean="0"/>
                  <a:t>標的物資產的風險</a:t>
                </a:r>
                <a:r>
                  <a:rPr lang="en-US" altLang="zh-TW" dirty="0" smtClean="0"/>
                  <a:t>”</a:t>
                </a:r>
                <a:r>
                  <a:rPr lang="zh-TW" altLang="en-US" dirty="0" smtClean="0"/>
                  <a:t> 會符合 </a:t>
                </a:r>
                <a:r>
                  <a:rPr lang="en-US" altLang="zh-TW" dirty="0" smtClean="0"/>
                  <a:t>“</a:t>
                </a:r>
                <a:r>
                  <a:rPr lang="zh-TW" altLang="en-US" dirty="0" smtClean="0"/>
                  <a:t>以該公司權益和負債組成的投資組合的風險</a:t>
                </a:r>
                <a:r>
                  <a:rPr lang="en-US" altLang="zh-TW" dirty="0" smtClean="0"/>
                  <a:t>”</a:t>
                </a:r>
              </a:p>
              <a:p>
                <a:endParaRPr lang="en-US" altLang="zh-TW" dirty="0" smtClean="0"/>
              </a:p>
              <a:p>
                <a:r>
                  <a:rPr lang="zh-TW" altLang="en-US" dirty="0" smtClean="0"/>
                  <a:t>所以，該公司</a:t>
                </a:r>
                <a:r>
                  <a:rPr lang="en-US" altLang="zh-TW" dirty="0" smtClean="0"/>
                  <a:t>”</a:t>
                </a:r>
                <a:r>
                  <a:rPr lang="zh-TW" altLang="en-US" dirty="0" smtClean="0"/>
                  <a:t>資產的成本</a:t>
                </a:r>
                <a:r>
                  <a:rPr lang="en-US" altLang="zh-TW" dirty="0" smtClean="0"/>
                  <a:t>”</a:t>
                </a:r>
                <a:r>
                  <a:rPr lang="zh-TW" altLang="en-US" dirty="0" smtClean="0"/>
                  <a:t> 就是 </a:t>
                </a:r>
                <a:r>
                  <a:rPr lang="en-US" altLang="zh-TW" dirty="0" smtClean="0"/>
                  <a:t>“</a:t>
                </a:r>
                <a:r>
                  <a:rPr lang="zh-TW" altLang="en-US" dirty="0" smtClean="0"/>
                  <a:t>以該公司權益和負債組成的投資組合的資本成本</a:t>
                </a:r>
                <a:r>
                  <a:rPr lang="en-US" altLang="zh-TW" dirty="0" smtClean="0"/>
                  <a:t>”</a:t>
                </a:r>
              </a:p>
              <a:p>
                <a:endParaRPr lang="en-US" altLang="zh-TW" dirty="0" smtClean="0"/>
              </a:p>
              <a:p>
                <a:r>
                  <a:rPr lang="zh-TW" altLang="en-US" dirty="0" smtClean="0"/>
                  <a:t>寫成數學式</a:t>
                </a:r>
                <a:endParaRPr lang="en-US" altLang="zh-TW" dirty="0" smtClean="0"/>
              </a:p>
              <a:p>
                <a:endParaRPr lang="en-US" altLang="zh-TW" dirty="0" smtClean="0"/>
              </a:p>
              <a:p>
                <a:r>
                  <a:rPr lang="zh-TW" altLang="en-US" dirty="0" smtClean="0"/>
                  <a:t>發現就是 </a:t>
                </a:r>
                <a:r>
                  <a:rPr lang="en-US" altLang="zh-TW" dirty="0" smtClean="0"/>
                  <a:t>”</a:t>
                </a:r>
                <a:r>
                  <a:rPr lang="zh-TW" altLang="en-US" dirty="0" smtClean="0"/>
                  <a:t>權益</a:t>
                </a:r>
                <a:r>
                  <a:rPr lang="en-US" altLang="zh-TW" dirty="0" smtClean="0"/>
                  <a:t>”</a:t>
                </a:r>
                <a:r>
                  <a:rPr lang="zh-TW" altLang="en-US" dirty="0" smtClean="0"/>
                  <a:t> 和 </a:t>
                </a:r>
                <a:r>
                  <a:rPr lang="en-US" altLang="zh-TW" dirty="0" smtClean="0"/>
                  <a:t>“</a:t>
                </a:r>
                <a:r>
                  <a:rPr lang="zh-TW" altLang="en-US" dirty="0" smtClean="0"/>
                  <a:t>負債</a:t>
                </a:r>
                <a:r>
                  <a:rPr lang="en-US" altLang="zh-TW" dirty="0" smtClean="0"/>
                  <a:t>”</a:t>
                </a:r>
                <a:r>
                  <a:rPr lang="zh-TW" altLang="en-US" dirty="0" smtClean="0"/>
                  <a:t> 個別資本成本的加權平均 </a:t>
                </a:r>
                <a:r>
                  <a:rPr lang="en-US" altLang="zh-TW" dirty="0" smtClean="0"/>
                  <a:t>(WACC)</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WACC</a:t>
                </a:r>
                <a:r>
                  <a:rPr lang="zh-TW" altLang="en-US" dirty="0" smtClean="0"/>
                  <a:t>就是資產的資本成本，因此也可以</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𝐴</a:t>
                </a:r>
                <a:r>
                  <a:rPr lang="zh-TW" altLang="en-US" sz="1200" i="0" dirty="0">
                    <a:latin typeface="Cambria Math" panose="02040503050406030204" pitchFamily="18" charset="0"/>
                  </a:rPr>
                  <a:t> 表示</a:t>
                </a:r>
                <a:endParaRPr lang="en-US" altLang="zh-TW" dirty="0" smtClean="0"/>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在</a:t>
                </a:r>
                <a:r>
                  <a:rPr lang="en-US" altLang="zh-TW" sz="1200" dirty="0" smtClean="0"/>
                  <a:t>12</a:t>
                </a:r>
                <a:r>
                  <a:rPr lang="zh-TW" altLang="en-US" sz="1200" dirty="0" smtClean="0"/>
                  <a:t>章中，我們用公司 </a:t>
                </a:r>
                <a:r>
                  <a:rPr lang="en-US" altLang="zh-TW" sz="1200" dirty="0" smtClean="0"/>
                  <a:t>”</a:t>
                </a:r>
                <a:r>
                  <a:rPr lang="zh-TW" altLang="en-US" sz="1200" dirty="0" smtClean="0"/>
                  <a:t>稅後的負債成本</a:t>
                </a:r>
                <a:r>
                  <a:rPr lang="en-US" altLang="zh-TW" sz="1200" dirty="0" smtClean="0"/>
                  <a:t>”</a:t>
                </a:r>
                <a:r>
                  <a:rPr lang="zh-TW" altLang="en-US" sz="1200" dirty="0" smtClean="0"/>
                  <a:t> 計算</a:t>
                </a:r>
                <a:r>
                  <a:rPr lang="en-US" altLang="zh-TW" sz="1200" dirty="0" smtClean="0"/>
                  <a:t>WACC</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在完美資本市場中沒有稅，所以我們在本章利用 </a:t>
                </a:r>
                <a:r>
                  <a:rPr lang="en-US" altLang="zh-TW" sz="1200" dirty="0" smtClean="0"/>
                  <a:t>“</a:t>
                </a:r>
                <a:r>
                  <a:rPr lang="zh-TW" altLang="en-US" sz="1200" dirty="0" smtClean="0"/>
                  <a:t>未減稅的負債成本</a:t>
                </a:r>
                <a:r>
                  <a:rPr lang="en-US" altLang="zh-TW" sz="1200" dirty="0" smtClean="0"/>
                  <a:t>”</a:t>
                </a:r>
                <a:r>
                  <a:rPr lang="zh-TW" altLang="en-US" sz="1200" dirty="0" smtClean="0"/>
                  <a:t> 計算出的</a:t>
                </a:r>
                <a:r>
                  <a:rPr lang="en-US" altLang="zh-TW" sz="1200" dirty="0" smtClean="0"/>
                  <a:t>WACC</a:t>
                </a:r>
                <a:r>
                  <a:rPr lang="zh-TW" altLang="en-US" sz="1200" dirty="0" smtClean="0"/>
                  <a:t>，就是</a:t>
                </a:r>
                <a:r>
                  <a:rPr lang="en-US" altLang="zh-TW" sz="1200" dirty="0" smtClean="0"/>
                  <a:t>12</a:t>
                </a:r>
                <a:r>
                  <a:rPr lang="zh-TW" altLang="en-US" sz="1200" dirty="0" smtClean="0"/>
                  <a:t>章裡的</a:t>
                </a:r>
                <a:r>
                  <a:rPr lang="en-US" altLang="zh-TW" dirty="0" smtClean="0"/>
                  <a:t>pretax</a:t>
                </a:r>
                <a:r>
                  <a:rPr lang="zh-TW" altLang="en-US" dirty="0" smtClean="0"/>
                  <a:t> </a:t>
                </a:r>
                <a:r>
                  <a:rPr lang="en-US" altLang="zh-TW" dirty="0" smtClean="0"/>
                  <a:t>WACC</a:t>
                </a:r>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40</a:t>
            </a:fld>
            <a:endParaRPr lang="zh-TW" altLang="en-US"/>
          </a:p>
        </p:txBody>
      </p:sp>
    </p:spTree>
    <p:extLst>
      <p:ext uri="{BB962C8B-B14F-4D97-AF65-F5344CB8AC3E}">
        <p14:creationId xmlns:p14="http://schemas.microsoft.com/office/powerpoint/2010/main" val="2014349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不同槓桿比例下，權益和負債分別的資本成本和</a:t>
                </a:r>
                <a:r>
                  <a:rPr lang="en-US" altLang="zh-TW" dirty="0"/>
                  <a:t>WACC</a:t>
                </a:r>
              </a:p>
              <a:p>
                <a:r>
                  <a:rPr lang="zh-TW" altLang="en-US" dirty="0"/>
                  <a:t>槓桿程度以</a:t>
                </a:r>
                <a:r>
                  <a:rPr lang="en-US" altLang="zh-TW" dirty="0"/>
                  <a:t>debt-to-value</a:t>
                </a:r>
                <a:r>
                  <a:rPr lang="zh-TW" altLang="en-US" dirty="0"/>
                  <a:t> </a:t>
                </a:r>
                <a:r>
                  <a:rPr lang="en-US" altLang="zh-TW" dirty="0"/>
                  <a:t>ratio(D/(E+D))</a:t>
                </a:r>
                <a:r>
                  <a:rPr lang="zh-TW" altLang="en-US" dirty="0"/>
                  <a:t>衡量</a:t>
                </a:r>
                <a:endParaRPr lang="en-US" altLang="zh-TW" dirty="0"/>
              </a:p>
              <a:p>
                <a:endParaRPr lang="en-US" altLang="zh-TW" dirty="0"/>
              </a:p>
              <a:p>
                <a:r>
                  <a:rPr lang="zh-TW" altLang="en-US" dirty="0"/>
                  <a:t>隨著公司負債的比例變大</a:t>
                </a:r>
                <a:endParaRPr lang="en-US" altLang="zh-TW" dirty="0"/>
              </a:p>
              <a:p>
                <a:r>
                  <a:rPr lang="en-US" altLang="zh-TW" dirty="0"/>
                  <a:t>=&gt;</a:t>
                </a:r>
                <a:r>
                  <a:rPr lang="zh-TW" altLang="en-US" dirty="0"/>
                  <a:t>負債和權益的 </a:t>
                </a:r>
                <a:r>
                  <a:rPr lang="en-US" altLang="zh-TW" dirty="0"/>
                  <a:t>“</a:t>
                </a:r>
                <a:r>
                  <a:rPr lang="zh-TW" altLang="en-US" dirty="0"/>
                  <a:t>風險</a:t>
                </a:r>
                <a:r>
                  <a:rPr lang="en-US" altLang="zh-TW" dirty="0"/>
                  <a:t>”</a:t>
                </a:r>
                <a:r>
                  <a:rPr lang="zh-TW" altLang="en-US" dirty="0"/>
                  <a:t> 都會提高</a:t>
                </a:r>
                <a:endParaRPr lang="en-US" altLang="zh-TW" dirty="0"/>
              </a:p>
              <a:p>
                <a:r>
                  <a:rPr lang="en-US" altLang="zh-TW" dirty="0"/>
                  <a:t>=&gt;</a:t>
                </a:r>
                <a:r>
                  <a:rPr lang="zh-TW" altLang="en-US" dirty="0"/>
                  <a:t>兩者的 </a:t>
                </a:r>
                <a:r>
                  <a:rPr lang="en-US" altLang="zh-TW" dirty="0"/>
                  <a:t>“</a:t>
                </a:r>
                <a:r>
                  <a:rPr lang="zh-TW" altLang="en-US" dirty="0"/>
                  <a:t>資本成本</a:t>
                </a:r>
                <a:r>
                  <a:rPr lang="en-US" altLang="zh-TW" dirty="0"/>
                  <a:t>”</a:t>
                </a:r>
                <a:r>
                  <a:rPr lang="zh-TW" altLang="en-US" dirty="0"/>
                  <a:t> 都會增加</a:t>
                </a:r>
                <a:endParaRPr lang="en-US" altLang="zh-TW" dirty="0"/>
              </a:p>
              <a:p>
                <a:endParaRPr lang="en-US" altLang="zh-TW" dirty="0"/>
              </a:p>
              <a:p>
                <a:r>
                  <a:rPr lang="zh-TW" altLang="en-US" dirty="0"/>
                  <a:t>兩者的資本成本都會提高，但因為增加的是負債比例</a:t>
                </a:r>
                <a:r>
                  <a:rPr lang="en-US" altLang="zh-TW" dirty="0"/>
                  <a:t>(D/(D+E))</a:t>
                </a:r>
                <a:r>
                  <a:rPr lang="zh-TW" altLang="en-US" dirty="0"/>
                  <a:t>，負債的資本成本又比權益成本低，因此</a:t>
                </a:r>
                <a:r>
                  <a:rPr lang="en-US" altLang="zh-TW" dirty="0"/>
                  <a:t>WACC</a:t>
                </a:r>
                <a:r>
                  <a:rPr lang="zh-TW" altLang="en-US" dirty="0"/>
                  <a:t>不變 </a:t>
                </a:r>
                <a:r>
                  <a:rPr lang="en-US" altLang="zh-TW" dirty="0"/>
                  <a:t>(trade-off)</a:t>
                </a:r>
              </a:p>
              <a:p>
                <a:endParaRPr lang="en-US" altLang="zh-TW" dirty="0"/>
              </a:p>
              <a:p>
                <a14:m>
                  <m:oMath xmlns:m="http://schemas.openxmlformats.org/officeDocument/2006/math">
                    <m:sSub>
                      <m:sSubPr>
                        <m:ctrlPr>
                          <a:rPr lang="zh-TW" altLang="en-US" i="1" dirty="0" smtClean="0">
                            <a:latin typeface="Cambria Math" panose="02040503050406030204" pitchFamily="18" charset="0"/>
                          </a:rPr>
                        </m:ctrlPr>
                      </m:sSubPr>
                      <m:e>
                        <m:r>
                          <a:rPr lang="en-US" altLang="zh-TW" i="1" dirty="0">
                            <a:latin typeface="Cambria Math" panose="02040503050406030204" pitchFamily="18" charset="0"/>
                          </a:rPr>
                          <m:t>𝑟</m:t>
                        </m:r>
                      </m:e>
                      <m:sub>
                        <m:r>
                          <a:rPr lang="en-US" altLang="zh-TW" b="0" i="1" dirty="0" smtClean="0">
                            <a:latin typeface="Cambria Math" panose="02040503050406030204" pitchFamily="18" charset="0"/>
                          </a:rPr>
                          <m:t>𝐷</m:t>
                        </m:r>
                      </m:sub>
                    </m:sSub>
                  </m:oMath>
                </a14:m>
                <a:r>
                  <a:rPr lang="en-US" altLang="zh-TW" dirty="0"/>
                  <a:t> </a:t>
                </a:r>
                <a:r>
                  <a:rPr lang="zh-TW" altLang="en-US" dirty="0"/>
                  <a:t>和</a:t>
                </a:r>
                <a:r>
                  <a:rPr lang="en-US" altLang="zh-TW" dirty="0"/>
                  <a:t> </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a:latin typeface="Cambria Math" panose="02040503050406030204" pitchFamily="18" charset="0"/>
                          </a:rPr>
                          <m:t>𝑟</m:t>
                        </m:r>
                      </m:e>
                      <m:sub>
                        <m:r>
                          <a:rPr lang="en-US" altLang="zh-TW" b="0" i="1" dirty="0" smtClean="0">
                            <a:latin typeface="Cambria Math" panose="02040503050406030204" pitchFamily="18" charset="0"/>
                          </a:rPr>
                          <m:t>𝐸</m:t>
                        </m:r>
                      </m:sub>
                    </m:sSub>
                  </m:oMath>
                </a14:m>
                <a:r>
                  <a:rPr lang="zh-TW" altLang="en-US" dirty="0"/>
                  <a:t>上升的幅度取決於公司現金流量特性</a:t>
                </a:r>
                <a:endParaRPr lang="en-US" altLang="zh-TW" dirty="0"/>
              </a:p>
              <a:p>
                <a:endParaRPr lang="en-US" altLang="zh-TW" dirty="0"/>
              </a:p>
              <a:p>
                <a:endParaRPr lang="zh-TW" altLang="en-US" dirty="0"/>
              </a:p>
            </p:txBody>
          </p:sp>
        </mc:Choice>
        <mc:Fallback xmlns="">
          <p:sp>
            <p:nvSpPr>
              <p:cNvPr id="3" name="備忘稿版面配置區 2"/>
              <p:cNvSpPr>
                <a:spLocks noGrp="1"/>
              </p:cNvSpPr>
              <p:nvPr>
                <p:ph type="body" idx="1"/>
              </p:nvPr>
            </p:nvSpPr>
            <p:spPr/>
            <p:txBody>
              <a:bodyPr/>
              <a:lstStyle/>
              <a:p>
                <a:r>
                  <a:rPr lang="zh-TW" altLang="en-US" dirty="0" smtClean="0"/>
                  <a:t>不同槓桿比例下，權益和負債分別的資本成本和</a:t>
                </a:r>
                <a:r>
                  <a:rPr lang="en-US" altLang="zh-TW" dirty="0" smtClean="0"/>
                  <a:t>WACC</a:t>
                </a:r>
              </a:p>
              <a:p>
                <a:r>
                  <a:rPr lang="zh-TW" altLang="en-US" dirty="0" smtClean="0"/>
                  <a:t>槓桿 </a:t>
                </a:r>
                <a:r>
                  <a:rPr lang="en-US" altLang="zh-TW" dirty="0" smtClean="0"/>
                  <a:t>Leverage=D/(E+D)</a:t>
                </a:r>
              </a:p>
              <a:p>
                <a:endParaRPr lang="en-US" altLang="zh-TW" dirty="0" smtClean="0"/>
              </a:p>
              <a:p>
                <a:r>
                  <a:rPr lang="zh-TW" altLang="en-US" dirty="0" smtClean="0"/>
                  <a:t>當公司負債的比例變大，負債和權益的風險都會提高，因此資本成本都會增加</a:t>
                </a:r>
                <a:endParaRPr lang="en-US" altLang="zh-TW" dirty="0" smtClean="0"/>
              </a:p>
              <a:p>
                <a:r>
                  <a:rPr lang="en-US" altLang="zh-TW" dirty="0" smtClean="0"/>
                  <a:t>The fraction of the firm financed with debt</a:t>
                </a:r>
                <a:r>
                  <a:rPr lang="zh-TW" altLang="en-US" dirty="0" smtClean="0"/>
                  <a:t> </a:t>
                </a:r>
                <a:r>
                  <a:rPr lang="en-US" altLang="zh-TW" dirty="0" smtClean="0"/>
                  <a:t>increases</a:t>
                </a:r>
              </a:p>
              <a:p>
                <a:r>
                  <a:rPr lang="en-US" altLang="zh-TW" dirty="0" smtClean="0"/>
                  <a:t>=&gt; Both the equity and the debt become riskier</a:t>
                </a:r>
              </a:p>
              <a:p>
                <a:r>
                  <a:rPr lang="en-US" altLang="zh-TW" dirty="0" smtClean="0"/>
                  <a:t>=&gt; Their cost of capital rises</a:t>
                </a:r>
                <a:endParaRPr lang="en-US" altLang="zh-TW" dirty="0" smtClean="0"/>
              </a:p>
              <a:p>
                <a:endParaRPr lang="en-US" altLang="zh-TW" dirty="0" smtClean="0"/>
              </a:p>
              <a:p>
                <a:r>
                  <a:rPr lang="en-US" altLang="zh-TW" i="0" dirty="0">
                    <a:latin typeface="Cambria Math" panose="02040503050406030204" pitchFamily="18" charset="0"/>
                  </a:rPr>
                  <a:t>𝑟</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𝐷</a:t>
                </a:r>
                <a:r>
                  <a:rPr lang="en-US" altLang="zh-TW" dirty="0"/>
                  <a:t> </a:t>
                </a:r>
                <a:r>
                  <a:rPr lang="zh-TW" altLang="en-US" dirty="0" smtClean="0"/>
                  <a:t>和</a:t>
                </a:r>
                <a:r>
                  <a:rPr lang="en-US" altLang="zh-TW" dirty="0" smtClean="0"/>
                  <a:t> </a:t>
                </a:r>
                <a:r>
                  <a:rPr lang="en-US" altLang="zh-TW" i="0" dirty="0">
                    <a:latin typeface="Cambria Math" panose="02040503050406030204" pitchFamily="18" charset="0"/>
                  </a:rPr>
                  <a:t>𝑟</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𝐸</a:t>
                </a:r>
                <a:r>
                  <a:rPr lang="zh-TW" altLang="en-US" dirty="0" smtClean="0"/>
                  <a:t>上升的幅度取決於公司現金流的特質</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The </a:t>
                </a:r>
                <a:r>
                  <a:rPr lang="en-US" altLang="zh-TW" dirty="0"/>
                  <a:t>rate of increase of </a:t>
                </a:r>
                <a:r>
                  <a:rPr lang="en-US" altLang="zh-TW" i="0" dirty="0">
                    <a:latin typeface="Cambria Math" panose="02040503050406030204" pitchFamily="18" charset="0"/>
                  </a:rPr>
                  <a:t>𝑟</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𝐷</a:t>
                </a:r>
                <a:r>
                  <a:rPr lang="en-US" altLang="zh-TW" dirty="0"/>
                  <a:t> and </a:t>
                </a:r>
                <a:r>
                  <a:rPr lang="en-US" altLang="zh-TW" i="0" dirty="0">
                    <a:latin typeface="Cambria Math" panose="02040503050406030204" pitchFamily="18" charset="0"/>
                  </a:rPr>
                  <a:t>𝑟</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𝐸</a:t>
                </a:r>
                <a:r>
                  <a:rPr lang="en-US" altLang="zh-TW" dirty="0" smtClean="0"/>
                  <a:t> depends </a:t>
                </a:r>
                <a:r>
                  <a:rPr lang="en-US" altLang="zh-TW" dirty="0"/>
                  <a:t>on the characteristics of the firm’s cash </a:t>
                </a:r>
                <a:r>
                  <a:rPr lang="en-US" altLang="zh-TW" dirty="0" smtClean="0"/>
                  <a:t>flows</a:t>
                </a:r>
                <a:r>
                  <a:rPr lang="en-US" altLang="zh-TW" dirty="0" smtClean="0"/>
                  <a:t>.</a:t>
                </a:r>
                <a:endParaRPr lang="en-US" altLang="zh-TW" dirty="0" smtClean="0"/>
              </a:p>
              <a:p>
                <a:endParaRPr lang="en-US" altLang="zh-TW" dirty="0" smtClean="0"/>
              </a:p>
              <a:p>
                <a:r>
                  <a:rPr lang="en-US" altLang="zh-TW" dirty="0" smtClean="0"/>
                  <a:t>More weight is put on the lower-cost debt</a:t>
                </a:r>
              </a:p>
              <a:p>
                <a:r>
                  <a:rPr lang="en-US" altLang="zh-TW" dirty="0" smtClean="0"/>
                  <a:t>=&gt; The WACC remains constant</a:t>
                </a:r>
                <a:endParaRPr lang="zh-TW" altLang="en-US"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41</a:t>
            </a:fld>
            <a:endParaRPr lang="zh-TW" altLang="en-US"/>
          </a:p>
        </p:txBody>
      </p:sp>
    </p:spTree>
    <p:extLst>
      <p:ext uri="{BB962C8B-B14F-4D97-AF65-F5344CB8AC3E}">
        <p14:creationId xmlns:p14="http://schemas.microsoft.com/office/powerpoint/2010/main" val="298155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沒有負債：</a:t>
                </a:r>
                <a:r>
                  <a:rPr lang="en-US" altLang="zh-TW" dirty="0"/>
                  <a:t>=&gt;</a:t>
                </a:r>
                <a:r>
                  <a:rPr lang="zh-TW" altLang="en-US" dirty="0"/>
                  <a:t>沒有槓桿</a:t>
                </a:r>
                <a:endParaRPr lang="en-US" altLang="zh-TW" dirty="0"/>
              </a:p>
              <a:p>
                <a:r>
                  <a:rPr lang="en-US" altLang="zh-TW" dirty="0"/>
                  <a:t>	</a:t>
                </a:r>
                <a14:m>
                  <m:oMath xmlns:m="http://schemas.openxmlformats.org/officeDocument/2006/math">
                    <m:r>
                      <a:rPr lang="en-US" altLang="zh-TW" b="0" i="1" smtClean="0">
                        <a:latin typeface="Cambria Math" panose="02040503050406030204" pitchFamily="18" charset="0"/>
                      </a:rPr>
                      <m:t>𝑊𝐴𝐶𝐶</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𝑟</m:t>
                        </m:r>
                      </m:e>
                      <m:sub>
                        <m:r>
                          <a:rPr lang="en-US" altLang="zh-TW" b="0" i="1" smtClean="0">
                            <a:latin typeface="Cambria Math" panose="02040503050406030204" pitchFamily="18" charset="0"/>
                          </a:rPr>
                          <m:t>𝑈</m:t>
                        </m:r>
                      </m:sub>
                    </m:sSub>
                    <m:r>
                      <a:rPr lang="en-US" altLang="zh-TW" sz="1200" b="0" i="0" smtClean="0">
                        <a:latin typeface="Cambria Math" panose="02040503050406030204" pitchFamily="18" charset="0"/>
                      </a:rPr>
                      <m:t>=</m:t>
                    </m:r>
                    <m:sSub>
                      <m:sSubPr>
                        <m:ctrlPr>
                          <a:rPr lang="en-US" altLang="zh-TW" sz="1200" i="1">
                            <a:latin typeface="Cambria Math" panose="02040503050406030204" pitchFamily="18" charset="0"/>
                          </a:rPr>
                        </m:ctrlPr>
                      </m:sSubPr>
                      <m:e>
                        <m:r>
                          <a:rPr lang="en-US" altLang="zh-TW" sz="1200" i="1">
                            <a:latin typeface="Cambria Math" panose="02040503050406030204" pitchFamily="18" charset="0"/>
                          </a:rPr>
                          <m:t>𝑟</m:t>
                        </m:r>
                      </m:e>
                      <m:sub>
                        <m:r>
                          <a:rPr lang="en-US" altLang="zh-TW" sz="1200" i="1">
                            <a:latin typeface="Cambria Math" panose="02040503050406030204" pitchFamily="18" charset="0"/>
                          </a:rPr>
                          <m:t>𝐸</m:t>
                        </m:r>
                      </m:sub>
                    </m:sSub>
                  </m:oMath>
                </a14:m>
                <a:endParaRPr lang="en-US" altLang="zh-TW" dirty="0"/>
              </a:p>
              <a:p>
                <a:r>
                  <a:rPr lang="zh-TW" altLang="en-US" dirty="0"/>
                  <a:t>隨著負債增加：</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	</a:t>
                </a:r>
                <a14:m>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𝑟</m:t>
                        </m:r>
                      </m:e>
                      <m:sub>
                        <m:r>
                          <a:rPr lang="en-US" altLang="zh-TW" b="0" i="1" smtClean="0">
                            <a:latin typeface="Cambria Math" panose="02040503050406030204" pitchFamily="18" charset="0"/>
                          </a:rPr>
                          <m:t>𝐷</m:t>
                        </m:r>
                      </m:sub>
                    </m:sSub>
                    <m:r>
                      <m:rPr>
                        <m:nor/>
                      </m:rPr>
                      <a:rPr lang="zh-TW" altLang="en-US" dirty="0" smtClean="0"/>
                      <m:t>上升</m:t>
                    </m:r>
                  </m:oMath>
                </a14:m>
                <a:r>
                  <a:rPr lang="zh-TW" altLang="en-US" dirty="0"/>
                  <a:t> </a:t>
                </a:r>
                <a:r>
                  <a:rPr lang="en-US" altLang="zh-TW" dirty="0"/>
                  <a:t>(</a:t>
                </a:r>
                <a:r>
                  <a:rPr lang="zh-TW" altLang="en-US" dirty="0"/>
                  <a:t>因可能違約而增加</a:t>
                </a:r>
                <a:r>
                  <a:rPr lang="en-US" altLang="zh-TW" dirty="0"/>
                  <a:t>)</a:t>
                </a:r>
              </a:p>
              <a:p>
                <a:r>
                  <a:rPr lang="en-US" altLang="zh-TW" dirty="0"/>
                  <a: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𝑟</m:t>
                        </m:r>
                      </m:e>
                      <m:sub>
                        <m:r>
                          <a:rPr lang="en-US" altLang="zh-TW" b="0" i="1" smtClean="0">
                            <a:latin typeface="Cambria Math" panose="02040503050406030204" pitchFamily="18" charset="0"/>
                          </a:rPr>
                          <m:t>𝐸</m:t>
                        </m:r>
                      </m:sub>
                    </m:sSub>
                  </m:oMath>
                </a14:m>
                <a:r>
                  <a:rPr lang="zh-TW" altLang="en-US" dirty="0"/>
                  <a:t>隨之上升 </a:t>
                </a:r>
                <a:r>
                  <a:rPr lang="en-US" altLang="zh-TW" dirty="0"/>
                  <a:t>=&gt;</a:t>
                </a:r>
                <a:r>
                  <a:rPr lang="zh-TW" altLang="en-US" dirty="0"/>
                  <a:t>淨影響</a:t>
                </a:r>
                <a:r>
                  <a:rPr lang="en-US" altLang="zh-TW" dirty="0"/>
                  <a:t>:</a:t>
                </a:r>
                <a:r>
                  <a:rPr lang="zh-TW" altLang="en-US" dirty="0"/>
                  <a:t> </a:t>
                </a:r>
                <a:r>
                  <a:rPr lang="en-US" altLang="zh-TW" dirty="0"/>
                  <a:t>WACC</a:t>
                </a:r>
                <a:r>
                  <a:rPr lang="zh-TW" altLang="en-US" dirty="0"/>
                  <a:t>不變</a:t>
                </a:r>
                <a:endParaRPr lang="en-US" altLang="zh-TW" dirty="0"/>
              </a:p>
              <a:p>
                <a:r>
                  <a:rPr lang="en-US" altLang="zh-TW" dirty="0"/>
                  <a:t>100%</a:t>
                </a:r>
                <a:r>
                  <a:rPr lang="zh-TW" altLang="en-US" dirty="0"/>
                  <a:t>負債：</a:t>
                </a:r>
                <a:endParaRPr lang="en-US" altLang="zh-TW" dirty="0"/>
              </a:p>
              <a:p>
                <a:r>
                  <a:rPr lang="en-US" altLang="zh-TW" dirty="0"/>
                  <a:t>	</a:t>
                </a:r>
                <a:r>
                  <a:rPr lang="zh-TW" altLang="en-US" dirty="0"/>
                  <a:t>負債風險和資產本身一樣 </a:t>
                </a:r>
                <a:r>
                  <a:rPr lang="en-US" altLang="zh-TW" dirty="0"/>
                  <a:t>(</a:t>
                </a:r>
                <a:r>
                  <a:rPr lang="zh-TW" altLang="en-US" dirty="0"/>
                  <a:t>因為資產</a:t>
                </a:r>
                <a:r>
                  <a:rPr lang="en-US" altLang="zh-TW" dirty="0"/>
                  <a:t>=</a:t>
                </a:r>
                <a:r>
                  <a:rPr lang="zh-TW" altLang="en-US" dirty="0"/>
                  <a:t>負債</a:t>
                </a:r>
                <a:r>
                  <a:rPr lang="en-US" altLang="zh-TW" dirty="0"/>
                  <a:t>)</a:t>
                </a:r>
              </a:p>
            </p:txBody>
          </p:sp>
        </mc:Choice>
        <mc:Fallback xmlns="">
          <p:sp>
            <p:nvSpPr>
              <p:cNvPr id="3" name="備忘稿版面配置區 2"/>
              <p:cNvSpPr>
                <a:spLocks noGrp="1"/>
              </p:cNvSpPr>
              <p:nvPr>
                <p:ph type="body" idx="1"/>
              </p:nvPr>
            </p:nvSpPr>
            <p:spPr/>
            <p:txBody>
              <a:bodyPr/>
              <a:lstStyle/>
              <a:p>
                <a:r>
                  <a:rPr lang="zh-TW" altLang="en-US" dirty="0" smtClean="0"/>
                  <a:t>沒有負債：</a:t>
                </a:r>
                <a:r>
                  <a:rPr lang="en-US" altLang="zh-TW" dirty="0" smtClean="0"/>
                  <a:t>=&gt;</a:t>
                </a:r>
                <a:r>
                  <a:rPr lang="zh-TW" altLang="en-US" dirty="0" smtClean="0"/>
                  <a:t>沒有槓桿</a:t>
                </a:r>
                <a:endParaRPr lang="en-US" altLang="zh-TW" dirty="0" smtClean="0"/>
              </a:p>
              <a:p>
                <a:r>
                  <a:rPr lang="en-US" altLang="zh-TW" dirty="0" smtClean="0"/>
                  <a:t>	</a:t>
                </a:r>
                <a:r>
                  <a:rPr lang="en-US" altLang="zh-TW" b="0" i="0" smtClean="0">
                    <a:latin typeface="Cambria Math" panose="02040503050406030204" pitchFamily="18" charset="0"/>
                  </a:rPr>
                  <a:t>𝑊𝐴𝐶𝐶=</a:t>
                </a:r>
                <a:r>
                  <a:rPr lang="en-US" altLang="zh-TW" b="0" i="0" smtClean="0">
                    <a:latin typeface="Cambria Math" panose="02040503050406030204" pitchFamily="18" charset="0"/>
                  </a:rPr>
                  <a:t>𝑟_𝑈</a:t>
                </a:r>
                <a:endParaRPr lang="en-US" altLang="zh-TW" dirty="0" smtClean="0"/>
              </a:p>
              <a:p>
                <a:r>
                  <a:rPr lang="zh-TW" altLang="en-US" dirty="0" smtClean="0"/>
                  <a:t>用低成本舉債：</a:t>
                </a:r>
                <a:r>
                  <a:rPr lang="en-US" altLang="zh-TW" dirty="0" smtClean="0"/>
                  <a:t>=&gt;</a:t>
                </a:r>
                <a:r>
                  <a:rPr lang="zh-TW" altLang="en-US" dirty="0" smtClean="0"/>
                  <a:t>負債變多，</a:t>
                </a:r>
                <a:r>
                  <a:rPr lang="en-US" altLang="zh-TW" b="0" i="0" smtClean="0">
                    <a:latin typeface="Cambria Math" panose="02040503050406030204" pitchFamily="18" charset="0"/>
                  </a:rPr>
                  <a:t>𝑟</a:t>
                </a:r>
                <a:r>
                  <a:rPr lang="en-US" altLang="zh-TW" b="0" i="0" smtClean="0">
                    <a:latin typeface="Cambria Math" panose="02040503050406030204" pitchFamily="18" charset="0"/>
                  </a:rPr>
                  <a:t>_</a:t>
                </a:r>
                <a:r>
                  <a:rPr lang="en-US" altLang="zh-TW" b="0" i="0" smtClean="0">
                    <a:latin typeface="Cambria Math" panose="02040503050406030204" pitchFamily="18" charset="0"/>
                  </a:rPr>
                  <a:t>𝐸</a:t>
                </a:r>
                <a:r>
                  <a:rPr lang="zh-TW" altLang="en-US" dirty="0" smtClean="0"/>
                  <a:t>上升</a:t>
                </a:r>
                <a:endParaRPr lang="en-US" altLang="zh-TW" dirty="0" smtClean="0"/>
              </a:p>
              <a:p>
                <a:r>
                  <a:rPr lang="en-US" altLang="zh-TW" dirty="0" smtClean="0"/>
                  <a:t>	</a:t>
                </a:r>
                <a:r>
                  <a:rPr lang="en-US" altLang="zh-TW" b="0" i="0" smtClean="0">
                    <a:latin typeface="Cambria Math" panose="02040503050406030204" pitchFamily="18" charset="0"/>
                  </a:rPr>
                  <a:t>𝑟</a:t>
                </a:r>
                <a:r>
                  <a:rPr lang="en-US" altLang="zh-TW" b="0" i="0" smtClean="0">
                    <a:latin typeface="Cambria Math" panose="02040503050406030204" pitchFamily="18" charset="0"/>
                  </a:rPr>
                  <a:t>_</a:t>
                </a:r>
                <a:r>
                  <a:rPr lang="en-US" altLang="zh-TW" b="0" i="0" smtClean="0">
                    <a:latin typeface="Cambria Math" panose="02040503050406030204" pitchFamily="18" charset="0"/>
                  </a:rPr>
                  <a:t>𝐸</a:t>
                </a:r>
                <a:r>
                  <a:rPr lang="zh-TW" altLang="en-US" dirty="0" smtClean="0"/>
                  <a:t>隨之上升，淨影響</a:t>
                </a:r>
                <a:r>
                  <a:rPr lang="en-US" altLang="zh-TW" dirty="0" smtClean="0"/>
                  <a:t>:</a:t>
                </a:r>
                <a:r>
                  <a:rPr lang="zh-TW" altLang="en-US" dirty="0" smtClean="0"/>
                  <a:t> </a:t>
                </a:r>
                <a:r>
                  <a:rPr lang="en-US" altLang="zh-TW" dirty="0" smtClean="0"/>
                  <a:t>WACC</a:t>
                </a:r>
                <a:r>
                  <a:rPr lang="zh-TW" altLang="en-US" dirty="0" smtClean="0"/>
                  <a:t>不變</a:t>
                </a:r>
                <a:endParaRPr lang="en-US" altLang="zh-TW" dirty="0" smtClean="0"/>
              </a:p>
              <a:p>
                <a:r>
                  <a:rPr lang="zh-TW" altLang="en-US" dirty="0" smtClean="0"/>
                  <a:t>隨著負債增加：</a:t>
                </a:r>
                <a:endParaRPr lang="en-US" altLang="zh-TW" dirty="0" smtClean="0"/>
              </a:p>
              <a:p>
                <a:r>
                  <a:rPr lang="en-US" altLang="zh-TW" dirty="0" smtClean="0"/>
                  <a:t>	</a:t>
                </a:r>
                <a:r>
                  <a:rPr lang="zh-TW" altLang="en-US" dirty="0" smtClean="0"/>
                  <a:t>負債風險因可能違約而增加</a:t>
                </a:r>
                <a:r>
                  <a:rPr lang="en-US" altLang="zh-TW" dirty="0" smtClean="0"/>
                  <a:t>=&gt;</a:t>
                </a:r>
                <a:r>
                  <a:rPr lang="en-US" altLang="zh-TW" i="0">
                    <a:latin typeface="Cambria Math" panose="02040503050406030204" pitchFamily="18" charset="0"/>
                  </a:rPr>
                  <a:t>𝑟</a:t>
                </a:r>
                <a:r>
                  <a:rPr lang="en-US" altLang="zh-TW" i="0" smtClean="0">
                    <a:latin typeface="Cambria Math" panose="02040503050406030204" pitchFamily="18" charset="0"/>
                  </a:rPr>
                  <a:t>_</a:t>
                </a:r>
                <a:r>
                  <a:rPr lang="en-US" altLang="zh-TW" b="0" i="0" smtClean="0">
                    <a:latin typeface="Cambria Math" panose="02040503050406030204" pitchFamily="18" charset="0"/>
                  </a:rPr>
                  <a:t>𝐷</a:t>
                </a:r>
                <a:r>
                  <a:rPr lang="zh-TW" altLang="en-US" dirty="0" smtClean="0"/>
                  <a:t>上升</a:t>
                </a:r>
                <a:endParaRPr lang="en-US" altLang="zh-TW" dirty="0" smtClean="0"/>
              </a:p>
              <a:p>
                <a:r>
                  <a:rPr lang="en-US" altLang="zh-TW" dirty="0" smtClean="0"/>
                  <a:t>100%</a:t>
                </a:r>
                <a:r>
                  <a:rPr lang="zh-TW" altLang="en-US" dirty="0" smtClean="0"/>
                  <a:t>負債：</a:t>
                </a:r>
                <a:endParaRPr lang="en-US" altLang="zh-TW" dirty="0" smtClean="0"/>
              </a:p>
              <a:p>
                <a:r>
                  <a:rPr lang="en-US" altLang="zh-TW" dirty="0" smtClean="0"/>
                  <a:t>	</a:t>
                </a:r>
                <a:r>
                  <a:rPr lang="zh-TW" altLang="en-US" dirty="0" smtClean="0"/>
                  <a:t>負債風險和資產本身一樣 </a:t>
                </a:r>
                <a:r>
                  <a:rPr lang="en-US" altLang="zh-TW" dirty="0" smtClean="0"/>
                  <a:t>(</a:t>
                </a:r>
                <a:r>
                  <a:rPr lang="zh-TW" altLang="en-US" dirty="0" smtClean="0"/>
                  <a:t>因為資產</a:t>
                </a:r>
                <a:r>
                  <a:rPr lang="en-US" altLang="zh-TW" dirty="0" smtClean="0"/>
                  <a:t>=</a:t>
                </a:r>
                <a:r>
                  <a:rPr lang="zh-TW" altLang="en-US" dirty="0" smtClean="0"/>
                  <a:t>負債</a:t>
                </a:r>
                <a:r>
                  <a:rPr lang="en-US" altLang="zh-TW" dirty="0" smtClean="0"/>
                  <a:t>)</a:t>
                </a:r>
                <a:endParaRPr lang="zh-TW" altLang="en-US" dirty="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42</a:t>
            </a:fld>
            <a:endParaRPr lang="zh-TW" altLang="en-US"/>
          </a:p>
        </p:txBody>
      </p:sp>
    </p:spTree>
    <p:extLst>
      <p:ext uri="{BB962C8B-B14F-4D97-AF65-F5344CB8AC3E}">
        <p14:creationId xmlns:p14="http://schemas.microsoft.com/office/powerpoint/2010/main" val="162058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0" indent="0">
                  <a:buNone/>
                </a:pPr>
                <a:r>
                  <a:rPr lang="en-US" altLang="zh-TW" dirty="0" smtClean="0"/>
                  <a:t>Even though </a:t>
                </a:r>
                <a:r>
                  <a:rPr lang="en-US" altLang="zh-TW" i="0">
                    <a:latin typeface="Cambria Math" panose="02040503050406030204" pitchFamily="18" charset="0"/>
                  </a:rPr>
                  <a:t>𝑟_𝐸</a:t>
                </a:r>
                <a:r>
                  <a:rPr lang="en-US" altLang="zh-TW" dirty="0" smtClean="0"/>
                  <a:t> and </a:t>
                </a:r>
                <a:r>
                  <a:rPr lang="en-US" altLang="zh-TW" i="0">
                    <a:latin typeface="Cambria Math" panose="02040503050406030204" pitchFamily="18" charset="0"/>
                  </a:rPr>
                  <a:t>𝑟_</a:t>
                </a:r>
                <a:r>
                  <a:rPr lang="en-US" altLang="zh-TW" b="0" i="0" smtClean="0">
                    <a:latin typeface="Cambria Math" panose="02040503050406030204" pitchFamily="18" charset="0"/>
                  </a:rPr>
                  <a:t>𝐷</a:t>
                </a:r>
                <a:r>
                  <a:rPr lang="en-US" altLang="zh-TW" dirty="0" smtClean="0"/>
                  <a:t> both rise when leverage is high,</a:t>
                </a:r>
              </a:p>
              <a:p>
                <a:pPr marL="0" indent="0">
                  <a:buNone/>
                </a:pPr>
                <a:r>
                  <a:rPr lang="en-US" altLang="zh-TW" dirty="0" smtClean="0"/>
                  <a:t>Because more weight is put on the lower-cost debt,</a:t>
                </a:r>
              </a:p>
              <a:p>
                <a:pPr marL="0" indent="0">
                  <a:buNone/>
                </a:pPr>
                <a:r>
                  <a:rPr lang="en-US" altLang="zh-TW" dirty="0" smtClean="0"/>
                  <a:t>WACC remains constant</a:t>
                </a:r>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43</a:t>
            </a:fld>
            <a:endParaRPr lang="zh-TW" altLang="en-US"/>
          </a:p>
        </p:txBody>
      </p:sp>
    </p:spTree>
    <p:extLst>
      <p:ext uri="{BB962C8B-B14F-4D97-AF65-F5344CB8AC3E}">
        <p14:creationId xmlns:p14="http://schemas.microsoft.com/office/powerpoint/2010/main" val="104555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dirty="0">
                <a:latin typeface="標楷體" panose="03000509000000000000" pitchFamily="65" charset="-120"/>
                <a:ea typeface="標楷體" panose="03000509000000000000" pitchFamily="65" charset="-120"/>
              </a:rPr>
              <a:t>14.1</a:t>
            </a:r>
            <a:r>
              <a:rPr lang="zh-TW" altLang="en-US" dirty="0">
                <a:latin typeface="標楷體" panose="03000509000000000000" pitchFamily="65" charset="-120"/>
                <a:ea typeface="標楷體" panose="03000509000000000000" pitchFamily="65" charset="-120"/>
              </a:rPr>
              <a:t>股權與債務融資</a:t>
            </a:r>
            <a:endParaRPr lang="en-US" altLang="zh-TW" dirty="0">
              <a:latin typeface="標楷體" panose="03000509000000000000" pitchFamily="65" charset="-120"/>
              <a:ea typeface="標楷體" panose="03000509000000000000" pitchFamily="65"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latin typeface="標楷體" panose="03000509000000000000" pitchFamily="65" charset="-120"/>
                <a:ea typeface="標楷體" panose="03000509000000000000" pitchFamily="65" charset="-120"/>
              </a:rPr>
              <a:t>資本結構</a:t>
            </a:r>
            <a:r>
              <a:rPr lang="en-US" altLang="zh-TW" dirty="0">
                <a:latin typeface="標楷體" panose="03000509000000000000" pitchFamily="65" charset="-120"/>
                <a:ea typeface="標楷體" panose="03000509000000000000" pitchFamily="65" charset="-120"/>
              </a:rPr>
              <a:t>(</a:t>
            </a:r>
            <a:r>
              <a:rPr lang="en-US" altLang="zh-TW" dirty="0"/>
              <a:t>capital structure</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公司發行在外的債務、股權和其他證券的相對比例</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200" kern="1200" dirty="0">
                <a:solidFill>
                  <a:schemeClr val="tx1"/>
                </a:solidFill>
                <a:effectLst/>
                <a:latin typeface="+mn-lt"/>
                <a:ea typeface="+mn-ea"/>
                <a:cs typeface="+mn-cs"/>
              </a:rPr>
              <a:t>當公司從外部投資者那裡籌集資金時，他們必須選擇發行哪種類型的證券</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最常見的選擇是融資</a:t>
            </a:r>
            <a:r>
              <a:rPr lang="en-US" altLang="zh-TW" sz="1200" kern="1200" dirty="0">
                <a:solidFill>
                  <a:schemeClr val="tx1"/>
                </a:solidFill>
                <a:effectLst/>
                <a:latin typeface="+mn-lt"/>
                <a:ea typeface="+mn-ea"/>
                <a:cs typeface="+mn-cs"/>
              </a:rPr>
              <a:t/>
            </a:r>
            <a:br>
              <a:rPr lang="en-US" altLang="zh-TW" sz="1200" kern="1200" dirty="0">
                <a:solidFill>
                  <a:schemeClr val="tx1"/>
                </a:solidFill>
                <a:effectLst/>
                <a:latin typeface="+mn-lt"/>
                <a:ea typeface="+mn-ea"/>
                <a:cs typeface="+mn-cs"/>
              </a:rPr>
            </a:br>
            <a:r>
              <a:rPr lang="zh-TW" altLang="en-US" sz="1200" kern="1200" dirty="0">
                <a:solidFill>
                  <a:schemeClr val="tx1"/>
                </a:solidFill>
                <a:effectLst/>
                <a:latin typeface="+mn-lt"/>
                <a:ea typeface="+mn-ea"/>
                <a:cs typeface="+mn-cs"/>
              </a:rPr>
              <a:t>這一節</a:t>
            </a:r>
            <a:r>
              <a:rPr lang="zh-TW" altLang="zh-TW" sz="1200" kern="1200" dirty="0">
                <a:solidFill>
                  <a:schemeClr val="tx1"/>
                </a:solidFill>
                <a:effectLst/>
                <a:latin typeface="+mn-lt"/>
                <a:ea typeface="+mn-ea"/>
                <a:cs typeface="+mn-cs"/>
              </a:rPr>
              <a:t>我們</a:t>
            </a:r>
            <a:r>
              <a:rPr lang="zh-TW" altLang="en-US" sz="1200" kern="1200" dirty="0">
                <a:solidFill>
                  <a:schemeClr val="tx1"/>
                </a:solidFill>
                <a:effectLst/>
                <a:latin typeface="+mn-lt"/>
                <a:ea typeface="+mn-ea"/>
                <a:cs typeface="+mn-cs"/>
              </a:rPr>
              <a:t>開始用</a:t>
            </a:r>
            <a:r>
              <a:rPr lang="zh-TW" altLang="zh-TW" sz="1200" kern="1200" dirty="0">
                <a:solidFill>
                  <a:schemeClr val="tx1"/>
                </a:solidFill>
                <a:effectLst/>
                <a:latin typeface="+mn-lt"/>
                <a:ea typeface="+mn-ea"/>
                <a:cs typeface="+mn-cs"/>
              </a:rPr>
              <a:t>通過股權融資，通過債務和股權的組合融資</a:t>
            </a:r>
            <a:r>
              <a:rPr lang="zh-TW" altLang="en-US"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這兩種選擇。進行討論</a:t>
            </a:r>
            <a:r>
              <a:rPr lang="zh-TW" altLang="en-US"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3</a:t>
            </a:fld>
            <a:endParaRPr lang="zh-TW" altLang="en-US"/>
          </a:p>
        </p:txBody>
      </p:sp>
    </p:spTree>
    <p:extLst>
      <p:ext uri="{BB962C8B-B14F-4D97-AF65-F5344CB8AC3E}">
        <p14:creationId xmlns:p14="http://schemas.microsoft.com/office/powerpoint/2010/main" val="211699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同樣是</a:t>
            </a:r>
            <a:r>
              <a:rPr lang="en-US" altLang="zh-TW" dirty="0"/>
              <a:t>1,000</a:t>
            </a:r>
            <a:r>
              <a:rPr lang="zh-TW" altLang="en-US" dirty="0"/>
              <a:t>的資本額，在不同的資本結構下，</a:t>
            </a:r>
            <a:r>
              <a:rPr lang="en-US" altLang="zh-TW" dirty="0"/>
              <a:t>WACC</a:t>
            </a:r>
            <a:r>
              <a:rPr lang="zh-TW" altLang="en-US" dirty="0"/>
              <a:t>都是</a:t>
            </a:r>
            <a:r>
              <a:rPr lang="en-US" altLang="zh-TW" dirty="0"/>
              <a:t>15%</a:t>
            </a:r>
          </a:p>
          <a:p>
            <a:r>
              <a:rPr lang="zh-TW" altLang="en-US" dirty="0"/>
              <a:t>此結果與</a:t>
            </a:r>
            <a:r>
              <a:rPr lang="en-US" altLang="zh-TW" dirty="0"/>
              <a:t>14.1</a:t>
            </a:r>
            <a:r>
              <a:rPr lang="zh-TW" altLang="en-US" dirty="0"/>
              <a:t>節的範例相符</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44</a:t>
            </a:fld>
            <a:endParaRPr lang="zh-TW" altLang="en-US"/>
          </a:p>
        </p:txBody>
      </p:sp>
    </p:spTree>
    <p:extLst>
      <p:ext uri="{BB962C8B-B14F-4D97-AF65-F5344CB8AC3E}">
        <p14:creationId xmlns:p14="http://schemas.microsoft.com/office/powerpoint/2010/main" val="2061433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NRG</a:t>
            </a:r>
            <a:r>
              <a:rPr lang="zh-TW" altLang="en-US" dirty="0"/>
              <a:t>是一間能源公司</a:t>
            </a:r>
            <a:endParaRPr lang="en-US" altLang="zh-TW" dirty="0"/>
          </a:p>
          <a:p>
            <a:r>
              <a:rPr lang="zh-TW" altLang="en-US" dirty="0"/>
              <a:t>原本 負債權益比</a:t>
            </a:r>
            <a:r>
              <a:rPr lang="en-US" altLang="zh-TW" dirty="0"/>
              <a:t>=3</a:t>
            </a:r>
            <a:r>
              <a:rPr lang="zh-TW" altLang="en-US" dirty="0"/>
              <a:t>，負債的資本成本</a:t>
            </a:r>
            <a:r>
              <a:rPr lang="en-US" altLang="zh-TW" dirty="0"/>
              <a:t>=6%</a:t>
            </a:r>
            <a:r>
              <a:rPr lang="zh-TW" altLang="en-US" dirty="0"/>
              <a:t>，權益的資本成本</a:t>
            </a:r>
            <a:r>
              <a:rPr lang="en-US" altLang="zh-TW" dirty="0"/>
              <a:t>=14%</a:t>
            </a:r>
          </a:p>
          <a:p>
            <a:r>
              <a:rPr lang="zh-TW" altLang="en-US" dirty="0"/>
              <a:t>後來</a:t>
            </a:r>
            <a:r>
              <a:rPr lang="en-US" altLang="zh-TW" dirty="0"/>
              <a:t>NRG</a:t>
            </a:r>
            <a:r>
              <a:rPr lang="zh-TW" altLang="en-US" dirty="0"/>
              <a:t>利用 </a:t>
            </a:r>
            <a:r>
              <a:rPr lang="en-US" altLang="zh-TW" dirty="0"/>
              <a:t>“</a:t>
            </a:r>
            <a:r>
              <a:rPr lang="zh-TW" altLang="en-US" dirty="0"/>
              <a:t>發行股票</a:t>
            </a:r>
            <a:r>
              <a:rPr lang="en-US" altLang="zh-TW" dirty="0"/>
              <a:t>”</a:t>
            </a:r>
            <a:r>
              <a:rPr lang="zh-TW" altLang="en-US" dirty="0"/>
              <a:t> 償債，使負債權益比降至</a:t>
            </a:r>
            <a:r>
              <a:rPr lang="en-US" altLang="zh-TW" dirty="0"/>
              <a:t>2</a:t>
            </a:r>
            <a:r>
              <a:rPr lang="zh-TW" altLang="en-US" dirty="0"/>
              <a:t>，負債的資本成本</a:t>
            </a:r>
            <a:r>
              <a:rPr lang="en-US" altLang="zh-TW" dirty="0"/>
              <a:t>=5.5%</a:t>
            </a:r>
            <a:endParaRPr lang="zh-TW" altLang="en-US"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45</a:t>
            </a:fld>
            <a:endParaRPr lang="zh-TW" altLang="en-US"/>
          </a:p>
        </p:txBody>
      </p:sp>
    </p:spTree>
    <p:extLst>
      <p:ext uri="{BB962C8B-B14F-4D97-AF65-F5344CB8AC3E}">
        <p14:creationId xmlns:p14="http://schemas.microsoft.com/office/powerpoint/2010/main" val="1739375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indent="0">
                  <a:buNone/>
                </a:pPr>
                <a:r>
                  <a:rPr lang="en-US" altLang="zh-TW" sz="1200" dirty="0"/>
                  <a:t>[</a:t>
                </a:r>
                <a:r>
                  <a:rPr lang="zh-TW" altLang="en-US" sz="1200" dirty="0"/>
                  <a:t>問題</a:t>
                </a:r>
                <a:r>
                  <a:rPr lang="en-US" altLang="zh-TW" sz="1200" dirty="0"/>
                  <a:t>1]</a:t>
                </a:r>
                <a:r>
                  <a:rPr lang="en-US" altLang="zh-TW" sz="1200" baseline="0" dirty="0"/>
                  <a:t> </a:t>
                </a:r>
                <a:r>
                  <a:rPr lang="zh-TW" altLang="en-US" sz="1200" dirty="0"/>
                  <a:t>在完美資本市場中，這樣的變化對 </a:t>
                </a:r>
                <a:r>
                  <a:rPr lang="en-US" altLang="zh-TW" sz="1200" dirty="0"/>
                  <a:t>”NRG</a:t>
                </a:r>
                <a:r>
                  <a:rPr lang="zh-TW" altLang="en-US" sz="1200" dirty="0"/>
                  <a:t>的權益資本成本</a:t>
                </a:r>
                <a:r>
                  <a:rPr lang="en-US" altLang="zh-TW" sz="1200" dirty="0"/>
                  <a:t>(</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𝐸</m:t>
                        </m:r>
                      </m:sub>
                    </m:sSub>
                  </m:oMath>
                </a14:m>
                <a:r>
                  <a:rPr lang="en-US" altLang="zh-TW" sz="1200" dirty="0"/>
                  <a:t>)”</a:t>
                </a:r>
                <a:r>
                  <a:rPr lang="zh-TW" altLang="en-US" sz="1200" dirty="0"/>
                  <a:t> 和 </a:t>
                </a:r>
                <a:r>
                  <a:rPr lang="en-US" altLang="zh-TW" sz="1200" dirty="0"/>
                  <a:t>“WACC”</a:t>
                </a:r>
                <a:r>
                  <a:rPr lang="zh-TW" altLang="en-US" sz="1200" dirty="0"/>
                  <a:t> 有什麼影響？</a:t>
                </a:r>
                <a:endParaRPr lang="en-US" altLang="zh-TW" sz="1200" dirty="0"/>
              </a:p>
            </p:txBody>
          </p:sp>
        </mc:Choice>
        <mc:Fallback xmlns="">
          <p:sp>
            <p:nvSpPr>
              <p:cNvPr id="3" name="備忘稿版面配置區 2"/>
              <p:cNvSpPr>
                <a:spLocks noGrp="1"/>
              </p:cNvSpPr>
              <p:nvPr>
                <p:ph type="body" idx="1"/>
              </p:nvPr>
            </p:nvSpPr>
            <p:spPr/>
            <p:txBody>
              <a:bodyPr/>
              <a:lstStyle/>
              <a:p>
                <a:pPr marL="0" indent="0">
                  <a:buNone/>
                </a:pPr>
                <a:r>
                  <a:rPr lang="en-US" altLang="zh-TW" sz="1200" dirty="0" smtClean="0"/>
                  <a:t>[</a:t>
                </a:r>
                <a:r>
                  <a:rPr lang="zh-TW" altLang="en-US" sz="1200" dirty="0" smtClean="0"/>
                  <a:t>問題</a:t>
                </a:r>
                <a:r>
                  <a:rPr lang="en-US" altLang="zh-TW" sz="1200" dirty="0" smtClean="0"/>
                  <a:t>1]</a:t>
                </a:r>
                <a:r>
                  <a:rPr lang="en-US" altLang="zh-TW" sz="1200" baseline="0" dirty="0" smtClean="0"/>
                  <a:t> </a:t>
                </a:r>
                <a:r>
                  <a:rPr lang="zh-TW" altLang="en-US" sz="1200" dirty="0" smtClean="0"/>
                  <a:t>在</a:t>
                </a:r>
                <a:r>
                  <a:rPr lang="zh-TW" altLang="en-US" sz="1200" dirty="0" smtClean="0"/>
                  <a:t>完美資本市場中，這樣的變化</a:t>
                </a:r>
                <a:r>
                  <a:rPr lang="zh-TW" altLang="en-US" sz="1200" dirty="0" smtClean="0"/>
                  <a:t>對 </a:t>
                </a:r>
                <a:r>
                  <a:rPr lang="en-US" altLang="zh-TW" sz="1200" dirty="0" smtClean="0"/>
                  <a:t>”NRG</a:t>
                </a:r>
                <a:r>
                  <a:rPr lang="zh-TW" altLang="en-US" sz="1200" dirty="0" smtClean="0"/>
                  <a:t>的權益資本</a:t>
                </a:r>
                <a:r>
                  <a:rPr lang="zh-TW" altLang="en-US" sz="1200" dirty="0" smtClean="0"/>
                  <a:t>成本</a:t>
                </a:r>
                <a:r>
                  <a:rPr lang="en-US" altLang="zh-TW" sz="1200" dirty="0" smtClean="0"/>
                  <a:t>(</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𝐸</a:t>
                </a:r>
                <a:r>
                  <a:rPr lang="en-US" altLang="zh-TW" sz="1200" dirty="0" smtClean="0"/>
                  <a:t>)”</a:t>
                </a:r>
                <a:r>
                  <a:rPr lang="zh-TW" altLang="en-US" sz="1200" dirty="0" smtClean="0"/>
                  <a:t> 和 </a:t>
                </a:r>
                <a:r>
                  <a:rPr lang="en-US" altLang="zh-TW" sz="1200" dirty="0" smtClean="0"/>
                  <a:t>“WACC”</a:t>
                </a:r>
                <a:r>
                  <a:rPr lang="zh-TW" altLang="en-US" sz="1200" dirty="0" smtClean="0"/>
                  <a:t> 有</a:t>
                </a:r>
                <a:r>
                  <a:rPr lang="zh-TW" altLang="en-US" sz="1200" dirty="0" smtClean="0"/>
                  <a:t>什麼影響？</a:t>
                </a:r>
                <a:endParaRPr lang="en-US" altLang="zh-TW" sz="1200"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46</a:t>
            </a:fld>
            <a:endParaRPr lang="zh-TW" altLang="en-US"/>
          </a:p>
        </p:txBody>
      </p:sp>
    </p:spTree>
    <p:extLst>
      <p:ext uri="{BB962C8B-B14F-4D97-AF65-F5344CB8AC3E}">
        <p14:creationId xmlns:p14="http://schemas.microsoft.com/office/powerpoint/2010/main" val="330664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indent="0">
                  <a:buNone/>
                </a:pPr>
                <a:r>
                  <a:rPr lang="en-US" altLang="zh-TW" sz="1200" dirty="0"/>
                  <a:t>[</a:t>
                </a:r>
                <a:r>
                  <a:rPr lang="zh-TW" altLang="en-US" sz="1200" dirty="0"/>
                  <a:t>問題</a:t>
                </a:r>
                <a:r>
                  <a:rPr lang="en-US" altLang="zh-TW" sz="1200" dirty="0"/>
                  <a:t>1]</a:t>
                </a:r>
                <a:r>
                  <a:rPr lang="en-US" altLang="zh-TW" sz="1200" baseline="0" dirty="0"/>
                  <a:t> </a:t>
                </a:r>
                <a:r>
                  <a:rPr lang="zh-TW" altLang="en-US" sz="1200" dirty="0"/>
                  <a:t>在完美資本市場中，這樣的變化對</a:t>
                </a:r>
                <a:r>
                  <a:rPr lang="en-US" altLang="zh-TW" sz="1200" dirty="0"/>
                  <a:t>NRG</a:t>
                </a:r>
                <a:r>
                  <a:rPr lang="zh-TW" altLang="en-US" sz="1200" dirty="0"/>
                  <a:t>的權益資本成本</a:t>
                </a:r>
                <a:r>
                  <a:rPr lang="en-US" altLang="zh-TW" sz="1200" dirty="0"/>
                  <a:t>(</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𝐸</m:t>
                        </m:r>
                      </m:sub>
                    </m:sSub>
                  </m:oMath>
                </a14:m>
                <a:r>
                  <a:rPr lang="en-US" altLang="zh-TW" sz="1200" dirty="0"/>
                  <a:t>)</a:t>
                </a:r>
                <a:r>
                  <a:rPr lang="zh-TW" altLang="en-US" sz="1200" dirty="0"/>
                  <a:t>和</a:t>
                </a:r>
                <a:r>
                  <a:rPr lang="en-US" altLang="zh-TW" sz="1200" dirty="0"/>
                  <a:t>WACC</a:t>
                </a:r>
                <a:r>
                  <a:rPr lang="zh-TW" altLang="en-US" sz="1200" dirty="0"/>
                  <a:t>有什麼影響？</a:t>
                </a:r>
                <a:endParaRPr lang="en-US" altLang="zh-TW" sz="1200" dirty="0"/>
              </a:p>
              <a:p>
                <a:pPr marL="228600" indent="-228600">
                  <a:buAutoNum type="alphaLcPeriod"/>
                </a:pPr>
                <a:r>
                  <a:rPr lang="zh-TW" altLang="en-US" sz="1200" dirty="0"/>
                  <a:t>計算原本的</a:t>
                </a:r>
                <a:r>
                  <a:rPr lang="en-US" altLang="zh-TW" sz="1200" dirty="0"/>
                  <a:t>WACC</a:t>
                </a:r>
              </a:p>
              <a:p>
                <a:pPr marL="228600" indent="-228600">
                  <a:buAutoNum type="alphaLcPeriod"/>
                </a:pPr>
                <a:r>
                  <a:rPr lang="zh-TW" altLang="en-US" sz="1200" dirty="0"/>
                  <a:t>計算發股後的權益資本成本</a:t>
                </a:r>
                <a:r>
                  <a:rPr lang="en-US" altLang="zh-TW" sz="1200" dirty="0"/>
                  <a:t>(</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𝐸</m:t>
                        </m:r>
                      </m:sub>
                    </m:sSub>
                  </m:oMath>
                </a14:m>
                <a:r>
                  <a:rPr lang="en-US" altLang="zh-TW" sz="1200" dirty="0">
                    <a:sym typeface="Wingdings" panose="05000000000000000000" pitchFamily="2" charset="2"/>
                  </a:rPr>
                  <a:t>)</a:t>
                </a:r>
                <a:r>
                  <a:rPr lang="zh-TW" altLang="en-US" sz="1200" dirty="0">
                    <a:sym typeface="Wingdings" panose="05000000000000000000" pitchFamily="2" charset="2"/>
                  </a:rPr>
                  <a:t>  </a:t>
                </a:r>
                <a:r>
                  <a:rPr lang="en-US" altLang="zh-TW" sz="1200" dirty="0">
                    <a:sym typeface="Wingdings" panose="05000000000000000000" pitchFamily="2" charset="2"/>
                  </a:rPr>
                  <a:t></a:t>
                </a:r>
                <a:r>
                  <a:rPr lang="zh-TW" altLang="en-US" sz="1200" dirty="0">
                    <a:sym typeface="Wingdings" panose="05000000000000000000" pitchFamily="2" charset="2"/>
                  </a:rPr>
                  <a:t>從原本的</a:t>
                </a:r>
                <a:r>
                  <a:rPr lang="en-US" altLang="zh-TW" sz="1200" dirty="0">
                    <a:sym typeface="Wingdings" panose="05000000000000000000" pitchFamily="2" charset="2"/>
                  </a:rPr>
                  <a:t>15%</a:t>
                </a:r>
                <a:r>
                  <a:rPr lang="zh-TW" altLang="en-US" sz="1200" dirty="0">
                    <a:sym typeface="Wingdings" panose="05000000000000000000" pitchFamily="2" charset="2"/>
                  </a:rPr>
                  <a:t>下降到</a:t>
                </a:r>
                <a:r>
                  <a:rPr lang="en-US" altLang="zh-TW" sz="1200" dirty="0">
                    <a:sym typeface="Wingdings" panose="05000000000000000000" pitchFamily="2" charset="2"/>
                  </a:rPr>
                  <a:t>13%</a:t>
                </a:r>
                <a:endParaRPr lang="en-US" altLang="zh-TW" sz="1200" dirty="0"/>
              </a:p>
              <a:p>
                <a:pPr marL="228600" indent="-228600">
                  <a:buAutoNum type="alphaLcPeriod"/>
                </a:pPr>
                <a:r>
                  <a:rPr lang="zh-TW" altLang="en-US" sz="1200" dirty="0"/>
                  <a:t>計算發股後的</a:t>
                </a:r>
                <a:r>
                  <a:rPr lang="en-US" altLang="zh-TW" sz="1200" dirty="0"/>
                  <a:t>WACC</a:t>
                </a:r>
              </a:p>
              <a:p>
                <a:r>
                  <a:rPr lang="zh-TW" altLang="en-US" sz="1200" dirty="0"/>
                  <a:t>即便權益資本成本</a:t>
                </a:r>
                <a:r>
                  <a:rPr lang="en-US" altLang="zh-TW" sz="1200" dirty="0"/>
                  <a:t>(</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𝐸</m:t>
                        </m:r>
                      </m:sub>
                    </m:sSub>
                  </m:oMath>
                </a14:m>
                <a:r>
                  <a:rPr lang="en-US" altLang="zh-TW" sz="1200" dirty="0"/>
                  <a:t>)</a:t>
                </a:r>
                <a:r>
                  <a:rPr lang="zh-TW" altLang="en-US" sz="1200" dirty="0"/>
                  <a:t>下降至</a:t>
                </a:r>
                <a:r>
                  <a:rPr lang="en-US" altLang="zh-TW" sz="1200" dirty="0"/>
                  <a:t>13%</a:t>
                </a:r>
                <a:r>
                  <a:rPr lang="zh-TW" altLang="en-US" sz="1200" dirty="0"/>
                  <a:t>， </a:t>
                </a:r>
                <a:r>
                  <a:rPr lang="en-US" altLang="zh-TW" sz="1200" dirty="0"/>
                  <a:t>WACC</a:t>
                </a:r>
                <a:r>
                  <a:rPr lang="zh-TW" altLang="en-US" sz="1200" dirty="0"/>
                  <a:t>在完美資本市場中仍維持在</a:t>
                </a:r>
                <a:r>
                  <a:rPr lang="en-US" altLang="zh-TW" sz="1200" dirty="0"/>
                  <a:t>8%</a:t>
                </a:r>
                <a:r>
                  <a:rPr lang="zh-TW" altLang="en-US" sz="1200" dirty="0"/>
                  <a:t>，因此沒有賺到</a:t>
                </a:r>
                <a:endParaRPr lang="en-US" altLang="zh-TW" sz="1200" dirty="0"/>
              </a:p>
            </p:txBody>
          </p:sp>
        </mc:Choice>
        <mc:Fallback xmlns="">
          <p:sp>
            <p:nvSpPr>
              <p:cNvPr id="3" name="備忘稿版面配置區 2"/>
              <p:cNvSpPr>
                <a:spLocks noGrp="1"/>
              </p:cNvSpPr>
              <p:nvPr>
                <p:ph type="body" idx="1"/>
              </p:nvPr>
            </p:nvSpPr>
            <p:spPr/>
            <p:txBody>
              <a:bodyPr/>
              <a:lstStyle/>
              <a:p>
                <a:pPr marL="228600" indent="-228600">
                  <a:buAutoNum type="arabicParenR"/>
                </a:pPr>
                <a:r>
                  <a:rPr lang="zh-TW" altLang="en-US" sz="1200" dirty="0" smtClean="0"/>
                  <a:t>在完美資本市場中，這樣的變化對</a:t>
                </a:r>
                <a:r>
                  <a:rPr lang="en-US" altLang="zh-TW" sz="1200" dirty="0" smtClean="0"/>
                  <a:t>NRG</a:t>
                </a:r>
                <a:r>
                  <a:rPr lang="zh-TW" altLang="en-US" sz="1200" dirty="0" smtClean="0"/>
                  <a:t>的權益資本成本和</a:t>
                </a:r>
                <a:r>
                  <a:rPr lang="en-US" altLang="zh-TW" sz="1200" dirty="0" smtClean="0"/>
                  <a:t>WACC</a:t>
                </a:r>
                <a:r>
                  <a:rPr lang="zh-TW" altLang="en-US" sz="1200" dirty="0" smtClean="0"/>
                  <a:t>有什麼影響？</a:t>
                </a:r>
                <a:endParaRPr lang="en-US" altLang="zh-TW" sz="1200" dirty="0" smtClean="0"/>
              </a:p>
              <a:p>
                <a:pPr marL="228600" indent="-228600">
                  <a:buAutoNum type="alphaLcPeriod"/>
                </a:pPr>
                <a:r>
                  <a:rPr lang="zh-TW" altLang="en-US" sz="1200" dirty="0" smtClean="0"/>
                  <a:t>計算原本的</a:t>
                </a:r>
                <a:r>
                  <a:rPr lang="en-US" altLang="zh-TW" sz="1200" dirty="0" smtClean="0"/>
                  <a:t>WACC</a:t>
                </a:r>
              </a:p>
              <a:p>
                <a:pPr marL="228600" indent="-228600">
                  <a:buAutoNum type="alphaLcPeriod"/>
                </a:pPr>
                <a:r>
                  <a:rPr lang="zh-TW" altLang="en-US" sz="1200" dirty="0" smtClean="0"/>
                  <a:t>計算發股後的</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𝐸</a:t>
                </a:r>
                <a:r>
                  <a:rPr lang="zh-TW" altLang="en-US" sz="1200" dirty="0" smtClean="0">
                    <a:sym typeface="Wingdings" panose="05000000000000000000" pitchFamily="2" charset="2"/>
                  </a:rPr>
                  <a:t>  </a:t>
                </a:r>
                <a:r>
                  <a:rPr lang="en-US" altLang="zh-TW" sz="1200" dirty="0" smtClean="0">
                    <a:sym typeface="Wingdings" panose="05000000000000000000" pitchFamily="2" charset="2"/>
                  </a:rPr>
                  <a:t></a:t>
                </a:r>
                <a:r>
                  <a:rPr lang="zh-TW" altLang="en-US" sz="1200" dirty="0" smtClean="0">
                    <a:sym typeface="Wingdings" panose="05000000000000000000" pitchFamily="2" charset="2"/>
                  </a:rPr>
                  <a:t>從原本的</a:t>
                </a:r>
                <a:r>
                  <a:rPr lang="en-US" altLang="zh-TW" sz="1200" dirty="0" smtClean="0">
                    <a:sym typeface="Wingdings" panose="05000000000000000000" pitchFamily="2" charset="2"/>
                  </a:rPr>
                  <a:t>15%</a:t>
                </a:r>
                <a:r>
                  <a:rPr lang="zh-TW" altLang="en-US" sz="1200" dirty="0" smtClean="0">
                    <a:sym typeface="Wingdings" panose="05000000000000000000" pitchFamily="2" charset="2"/>
                  </a:rPr>
                  <a:t>下降到</a:t>
                </a:r>
                <a:r>
                  <a:rPr lang="en-US" altLang="zh-TW" sz="1200" dirty="0" smtClean="0">
                    <a:sym typeface="Wingdings" panose="05000000000000000000" pitchFamily="2" charset="2"/>
                  </a:rPr>
                  <a:t>13%</a:t>
                </a:r>
                <a:endParaRPr lang="en-US" altLang="zh-TW" sz="1200" dirty="0" smtClean="0"/>
              </a:p>
              <a:p>
                <a:pPr marL="228600" indent="-228600">
                  <a:buAutoNum type="alphaLcPeriod"/>
                </a:pPr>
                <a:r>
                  <a:rPr lang="zh-TW" altLang="en-US" sz="1200" dirty="0" smtClean="0"/>
                  <a:t>計算發股後的</a:t>
                </a:r>
                <a:r>
                  <a:rPr lang="en-US" altLang="zh-TW" sz="1200" dirty="0" smtClean="0"/>
                  <a:t>WACC</a:t>
                </a:r>
              </a:p>
              <a:p>
                <a:r>
                  <a:rPr lang="zh-TW" altLang="en-US" sz="1200" dirty="0" smtClean="0"/>
                  <a:t>即便</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𝐸</a:t>
                </a:r>
                <a:r>
                  <a:rPr lang="zh-TW" altLang="en-US" sz="1200" dirty="0" smtClean="0"/>
                  <a:t>下降至</a:t>
                </a:r>
                <a:r>
                  <a:rPr lang="en-US" altLang="zh-TW" sz="1200" dirty="0" smtClean="0"/>
                  <a:t>13%</a:t>
                </a:r>
                <a:r>
                  <a:rPr lang="zh-TW" altLang="en-US" sz="1200" dirty="0" smtClean="0"/>
                  <a:t>， </a:t>
                </a:r>
                <a:r>
                  <a:rPr lang="en-US" altLang="zh-TW" sz="1200" i="0">
                    <a:latin typeface="Cambria Math" panose="02040503050406030204" pitchFamily="18" charset="0"/>
                  </a:rPr>
                  <a:t>r</a:t>
                </a:r>
                <a:r>
                  <a:rPr lang="en-US" altLang="zh-TW" sz="1200" b="0" i="0" smtClean="0">
                    <a:latin typeface="Cambria Math" panose="02040503050406030204" pitchFamily="18" charset="0"/>
                  </a:rPr>
                  <a:t>_</a:t>
                </a:r>
                <a:r>
                  <a:rPr lang="en-US" altLang="zh-TW" sz="1200" i="0">
                    <a:latin typeface="Cambria Math" panose="02040503050406030204" pitchFamily="18" charset="0"/>
                  </a:rPr>
                  <a:t>W</a:t>
                </a:r>
                <a:r>
                  <a:rPr lang="en-US" altLang="zh-TW" sz="1200" i="0" smtClean="0">
                    <a:latin typeface="Cambria Math" panose="02040503050406030204" pitchFamily="18" charset="0"/>
                  </a:rPr>
                  <a:t>A</a:t>
                </a:r>
                <a:r>
                  <a:rPr lang="en-US" altLang="zh-TW" sz="1200" i="0">
                    <a:latin typeface="Cambria Math" panose="02040503050406030204" pitchFamily="18" charset="0"/>
                  </a:rPr>
                  <a:t>C</a:t>
                </a:r>
                <a:r>
                  <a:rPr lang="en-US" altLang="zh-TW" sz="1200" i="0" smtClean="0">
                    <a:latin typeface="Cambria Math" panose="02040503050406030204" pitchFamily="18" charset="0"/>
                  </a:rPr>
                  <a:t>C</a:t>
                </a:r>
                <a:r>
                  <a:rPr lang="zh-TW" altLang="en-US" sz="1200" dirty="0" smtClean="0"/>
                  <a:t>在完美資本市場中仍維持在</a:t>
                </a:r>
                <a:r>
                  <a:rPr lang="en-US" altLang="zh-TW" sz="1200" dirty="0" smtClean="0"/>
                  <a:t>8%</a:t>
                </a:r>
                <a:r>
                  <a:rPr lang="zh-TW" altLang="en-US" sz="1200" dirty="0" smtClean="0"/>
                  <a:t>，因此沒有賺到</a:t>
                </a:r>
                <a:endParaRPr lang="en-US" altLang="zh-TW" sz="1200"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47</a:t>
            </a:fld>
            <a:endParaRPr lang="zh-TW" altLang="en-US"/>
          </a:p>
        </p:txBody>
      </p:sp>
    </p:spTree>
    <p:extLst>
      <p:ext uri="{BB962C8B-B14F-4D97-AF65-F5344CB8AC3E}">
        <p14:creationId xmlns:p14="http://schemas.microsoft.com/office/powerpoint/2010/main" val="257512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問題</a:t>
            </a:r>
            <a:r>
              <a:rPr lang="en-US" altLang="zh-TW" dirty="0"/>
              <a:t>2]</a:t>
            </a:r>
            <a:r>
              <a:rPr lang="en-US" altLang="zh-TW" baseline="0" dirty="0"/>
              <a:t> </a:t>
            </a:r>
            <a:r>
              <a:rPr lang="zh-TW" altLang="en-US" dirty="0"/>
              <a:t>假設</a:t>
            </a:r>
            <a:r>
              <a:rPr lang="en-US" altLang="zh-TW" dirty="0"/>
              <a:t>NRG</a:t>
            </a:r>
            <a:r>
              <a:rPr lang="zh-TW" altLang="en-US" dirty="0"/>
              <a:t>發行股票把所有債務清償掉會發生什麼事？</a:t>
            </a:r>
            <a:endParaRPr lang="en-US" altLang="zh-TW" dirty="0"/>
          </a:p>
          <a:p>
            <a:r>
              <a:rPr lang="zh-TW" altLang="en-US" dirty="0"/>
              <a:t>假設公司把所有債務清償掉，就會變成無槓桿的狀態</a:t>
            </a:r>
            <a:endParaRPr lang="en-US" altLang="zh-TW" dirty="0"/>
          </a:p>
          <a:p>
            <a:r>
              <a:rPr lang="zh-TW" altLang="en-US" dirty="0"/>
              <a:t>因此，它的權益資本成本將會等於它的</a:t>
            </a:r>
            <a:r>
              <a:rPr lang="en-US" altLang="zh-TW" dirty="0"/>
              <a:t>WACC=8%</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48</a:t>
            </a:fld>
            <a:endParaRPr lang="zh-TW" altLang="en-US"/>
          </a:p>
        </p:txBody>
      </p:sp>
    </p:spTree>
    <p:extLst>
      <p:ext uri="{BB962C8B-B14F-4D97-AF65-F5344CB8AC3E}">
        <p14:creationId xmlns:p14="http://schemas.microsoft.com/office/powerpoint/2010/main" val="24562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問題</a:t>
            </a:r>
            <a:r>
              <a:rPr lang="en-US" altLang="zh-TW" dirty="0"/>
              <a:t>3]</a:t>
            </a:r>
            <a:r>
              <a:rPr lang="zh-TW" altLang="en-US" dirty="0"/>
              <a:t> 這些資本結構的改變，會對</a:t>
            </a:r>
            <a:r>
              <a:rPr lang="en-US" altLang="zh-TW" dirty="0"/>
              <a:t>NRG</a:t>
            </a:r>
            <a:r>
              <a:rPr lang="zh-TW" altLang="en-US" dirty="0"/>
              <a:t>的企業價值有什麼影響？</a:t>
            </a:r>
            <a:endParaRPr lang="en-US" altLang="zh-TW" dirty="0"/>
          </a:p>
          <a:p>
            <a:r>
              <a:rPr lang="zh-TW" altLang="en-US" dirty="0"/>
              <a:t>在完美資本市場下，公司企業價值不會受到資本結構改變影響</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49</a:t>
            </a:fld>
            <a:endParaRPr lang="zh-TW" altLang="en-US"/>
          </a:p>
        </p:txBody>
      </p:sp>
    </p:spTree>
    <p:extLst>
      <p:ext uri="{BB962C8B-B14F-4D97-AF65-F5344CB8AC3E}">
        <p14:creationId xmlns:p14="http://schemas.microsoft.com/office/powerpoint/2010/main" val="3823115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常見錯誤：舉債成本</a:t>
            </a:r>
            <a:r>
              <a:rPr lang="en-US" altLang="zh-TW" dirty="0"/>
              <a:t>&lt;</a:t>
            </a:r>
            <a:r>
              <a:rPr lang="zh-TW" altLang="en-US" dirty="0"/>
              <a:t> 發股成本，因此可以利用 </a:t>
            </a:r>
            <a:r>
              <a:rPr lang="en-US" altLang="zh-TW" dirty="0"/>
              <a:t>“</a:t>
            </a:r>
            <a:r>
              <a:rPr lang="zh-TW" altLang="en-US" dirty="0"/>
              <a:t>增加舉債融資的比例</a:t>
            </a:r>
            <a:r>
              <a:rPr lang="en-US" altLang="zh-TW" dirty="0"/>
              <a:t>” </a:t>
            </a:r>
            <a:r>
              <a:rPr lang="zh-TW" altLang="en-US" dirty="0"/>
              <a:t>降低</a:t>
            </a:r>
            <a:r>
              <a:rPr lang="en-US" altLang="zh-TW" dirty="0"/>
              <a:t>WACC</a:t>
            </a:r>
          </a:p>
          <a:p>
            <a:r>
              <a:rPr lang="zh-TW" altLang="en-US" dirty="0"/>
              <a:t>那大家都舉債就好了啊</a:t>
            </a:r>
            <a:r>
              <a:rPr lang="en-US" altLang="zh-TW" dirty="0"/>
              <a:t>!</a:t>
            </a:r>
          </a:p>
          <a:p>
            <a:endParaRPr lang="en-US" altLang="zh-TW" dirty="0"/>
          </a:p>
          <a:p>
            <a:r>
              <a:rPr lang="zh-TW" altLang="en-US" dirty="0"/>
              <a:t>事實：即便負債沒有風險，公司也不會違約，增加負債比例會增加權益的風險</a:t>
            </a:r>
            <a:endParaRPr lang="en-US" altLang="zh-TW"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50</a:t>
            </a:fld>
            <a:endParaRPr lang="zh-TW" altLang="en-US"/>
          </a:p>
        </p:txBody>
      </p:sp>
    </p:spTree>
    <p:extLst>
      <p:ext uri="{BB962C8B-B14F-4D97-AF65-F5344CB8AC3E}">
        <p14:creationId xmlns:p14="http://schemas.microsoft.com/office/powerpoint/2010/main" val="2823136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權益風險增加</a:t>
            </a:r>
            <a:r>
              <a:rPr lang="en-US" altLang="zh-TW" dirty="0"/>
              <a:t>=&gt;</a:t>
            </a:r>
            <a:r>
              <a:rPr lang="zh-TW" altLang="en-US" dirty="0"/>
              <a:t>需支付較高的風險溢酬</a:t>
            </a:r>
            <a:r>
              <a:rPr lang="en-US" altLang="zh-TW" dirty="0"/>
              <a:t>=&gt;</a:t>
            </a:r>
            <a:r>
              <a:rPr lang="zh-TW" altLang="en-US" dirty="0"/>
              <a:t>權益成本提高</a:t>
            </a:r>
            <a:endParaRPr lang="en-US" altLang="zh-TW" dirty="0"/>
          </a:p>
          <a:p>
            <a:endParaRPr lang="en-US" altLang="zh-TW" dirty="0"/>
          </a:p>
          <a:p>
            <a:r>
              <a:rPr lang="en-US" altLang="zh-TW" dirty="0"/>
              <a:t>“</a:t>
            </a:r>
            <a:r>
              <a:rPr lang="zh-TW" altLang="en-US" dirty="0"/>
              <a:t>權益的成本增加量</a:t>
            </a:r>
            <a:r>
              <a:rPr lang="en-US" altLang="zh-TW" dirty="0"/>
              <a:t>”</a:t>
            </a:r>
            <a:r>
              <a:rPr lang="zh-TW" altLang="en-US" dirty="0"/>
              <a:t> 抵銷了 </a:t>
            </a:r>
            <a:r>
              <a:rPr lang="en-US" altLang="zh-TW" dirty="0"/>
              <a:t>”</a:t>
            </a:r>
            <a:r>
              <a:rPr lang="zh-TW" altLang="en-US" dirty="0"/>
              <a:t>利用負債所降低的成本</a:t>
            </a:r>
            <a:r>
              <a:rPr lang="en-US" altLang="zh-TW" dirty="0"/>
              <a:t>”</a:t>
            </a:r>
            <a:r>
              <a:rPr lang="zh-TW" altLang="en-US" dirty="0">
                <a:sym typeface="Wingdings" panose="05000000000000000000" pitchFamily="2" charset="2"/>
              </a:rPr>
              <a:t> </a:t>
            </a:r>
            <a:r>
              <a:rPr lang="en-US" altLang="zh-TW" dirty="0">
                <a:sym typeface="Wingdings" panose="05000000000000000000" pitchFamily="2" charset="2"/>
              </a:rPr>
              <a:t>=&gt;</a:t>
            </a:r>
            <a:r>
              <a:rPr lang="zh-TW" altLang="en-US" dirty="0">
                <a:sym typeface="Wingdings" panose="05000000000000000000" pitchFamily="2" charset="2"/>
              </a:rPr>
              <a:t>整體</a:t>
            </a:r>
            <a:r>
              <a:rPr lang="zh-TW" altLang="en-US" dirty="0"/>
              <a:t>資本成本不變</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51</a:t>
            </a:fld>
            <a:endParaRPr lang="zh-TW" altLang="en-US"/>
          </a:p>
        </p:txBody>
      </p:sp>
    </p:spTree>
    <p:extLst>
      <p:ext uri="{BB962C8B-B14F-4D97-AF65-F5344CB8AC3E}">
        <p14:creationId xmlns:p14="http://schemas.microsoft.com/office/powerpoint/2010/main" val="2849782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計算公司有多種有價證券時的</a:t>
            </a:r>
            <a:r>
              <a:rPr lang="en-US" altLang="zh-TW" dirty="0"/>
              <a:t>WACC===</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前面我們都假設 </a:t>
            </a:r>
            <a:r>
              <a:rPr lang="en-US" altLang="zh-TW" dirty="0"/>
              <a:t>”</a:t>
            </a:r>
            <a:r>
              <a:rPr lang="zh-TW" altLang="en-US" dirty="0"/>
              <a:t>公司只發行兩種有價證券 </a:t>
            </a:r>
            <a:r>
              <a:rPr lang="en-US" altLang="zh-TW" dirty="0"/>
              <a:t>(</a:t>
            </a:r>
            <a:r>
              <a:rPr lang="zh-TW" altLang="en-US" dirty="0"/>
              <a:t>股票和債券</a:t>
            </a:r>
            <a:r>
              <a:rPr lang="en-US" altLang="zh-TW" dirty="0"/>
              <a:t>)”</a:t>
            </a:r>
            <a:r>
              <a:rPr lang="zh-TW" altLang="en-US" dirty="0"/>
              <a:t>，因此 </a:t>
            </a:r>
            <a:r>
              <a:rPr lang="en-US" altLang="zh-TW" dirty="0"/>
              <a:t>”</a:t>
            </a:r>
            <a:r>
              <a:rPr lang="zh-TW" altLang="en-US" dirty="0"/>
              <a:t>加權資本成本</a:t>
            </a:r>
            <a:r>
              <a:rPr lang="en-US" altLang="zh-TW" dirty="0"/>
              <a:t>”</a:t>
            </a:r>
            <a:r>
              <a:rPr lang="zh-TW" altLang="en-US" dirty="0"/>
              <a:t> 只需考慮 </a:t>
            </a:r>
            <a:r>
              <a:rPr lang="en-US" altLang="zh-TW" dirty="0"/>
              <a:t>”</a:t>
            </a:r>
            <a:r>
              <a:rPr lang="zh-TW" altLang="en-US" dirty="0"/>
              <a:t>股票</a:t>
            </a:r>
            <a:r>
              <a:rPr lang="en-US" altLang="zh-TW" dirty="0"/>
              <a:t>”</a:t>
            </a:r>
            <a:r>
              <a:rPr lang="zh-TW" altLang="en-US" dirty="0"/>
              <a:t> 和 </a:t>
            </a:r>
            <a:r>
              <a:rPr lang="en-US" altLang="zh-TW" dirty="0"/>
              <a:t>”</a:t>
            </a:r>
            <a:r>
              <a:rPr lang="zh-TW" altLang="en-US" dirty="0"/>
              <a:t>債券</a:t>
            </a:r>
            <a:r>
              <a:rPr lang="en-US" altLang="zh-TW" dirty="0"/>
              <a:t>”</a:t>
            </a:r>
            <a:r>
              <a:rPr lang="zh-TW" altLang="en-US" dirty="0"/>
              <a:t> 兩種</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如果公司資本結構更複雜，</a:t>
            </a:r>
            <a:r>
              <a:rPr lang="en-US" altLang="zh-TW" dirty="0"/>
              <a:t>WACC</a:t>
            </a:r>
            <a:r>
              <a:rPr lang="zh-TW" altLang="en-US" dirty="0"/>
              <a:t>就要 </a:t>
            </a:r>
            <a:r>
              <a:rPr lang="en-US" altLang="zh-TW" dirty="0"/>
              <a:t>“</a:t>
            </a:r>
            <a:r>
              <a:rPr lang="zh-TW" altLang="en-US" dirty="0"/>
              <a:t>用公司全部的有價證券的資本成本</a:t>
            </a:r>
            <a:r>
              <a:rPr lang="en-US" altLang="zh-TW" dirty="0"/>
              <a:t>” </a:t>
            </a:r>
            <a:r>
              <a:rPr lang="zh-TW" altLang="en-US" dirty="0"/>
              <a:t>加權計算</a:t>
            </a:r>
            <a:endParaRPr lang="en-US" altLang="zh-TW"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52</a:t>
            </a:fld>
            <a:endParaRPr lang="zh-TW" altLang="en-US"/>
          </a:p>
        </p:txBody>
      </p:sp>
    </p:spTree>
    <p:extLst>
      <p:ext uri="{BB962C8B-B14F-4D97-AF65-F5344CB8AC3E}">
        <p14:creationId xmlns:p14="http://schemas.microsoft.com/office/powerpoint/2010/main" val="426962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問題</a:t>
            </a:r>
            <a:r>
              <a:rPr lang="en-US" altLang="zh-TW" dirty="0"/>
              <a:t>]</a:t>
            </a:r>
            <a:r>
              <a:rPr lang="zh-TW" altLang="en-US" dirty="0"/>
              <a:t> 利用範例</a:t>
            </a:r>
            <a:r>
              <a:rPr lang="en-US" altLang="zh-TW" dirty="0"/>
              <a:t>14.3</a:t>
            </a:r>
            <a:r>
              <a:rPr lang="zh-TW" altLang="en-US" dirty="0"/>
              <a:t>的資本結構計算該公司的</a:t>
            </a:r>
            <a:r>
              <a:rPr lang="en-US" altLang="zh-TW" dirty="0"/>
              <a:t>WACC</a:t>
            </a:r>
          </a:p>
          <a:p>
            <a:r>
              <a:rPr lang="zh-TW" altLang="en-US" dirty="0"/>
              <a:t>權益</a:t>
            </a:r>
            <a:r>
              <a:rPr lang="en-US" altLang="zh-TW" dirty="0"/>
              <a:t>=440</a:t>
            </a:r>
          </a:p>
          <a:p>
            <a:r>
              <a:rPr lang="zh-TW" altLang="en-US" dirty="0"/>
              <a:t>負債</a:t>
            </a:r>
            <a:r>
              <a:rPr lang="en-US" altLang="zh-TW" dirty="0"/>
              <a:t>=500</a:t>
            </a:r>
          </a:p>
          <a:p>
            <a:r>
              <a:rPr lang="zh-TW" altLang="en-US" dirty="0"/>
              <a:t>權證</a:t>
            </a:r>
            <a:r>
              <a:rPr lang="en-US" altLang="zh-TW" dirty="0"/>
              <a:t>=60</a:t>
            </a:r>
            <a:endParaRPr lang="zh-TW" altLang="en-US"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53</a:t>
            </a:fld>
            <a:endParaRPr lang="zh-TW" altLang="en-US"/>
          </a:p>
        </p:txBody>
      </p:sp>
    </p:spTree>
    <p:extLst>
      <p:ext uri="{BB962C8B-B14F-4D97-AF65-F5344CB8AC3E}">
        <p14:creationId xmlns:p14="http://schemas.microsoft.com/office/powerpoint/2010/main" val="160714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以</a:t>
            </a:r>
            <a:r>
              <a:rPr lang="zh-TW" altLang="zh-TW" sz="1200" kern="1200" dirty="0">
                <a:solidFill>
                  <a:schemeClr val="tx1"/>
                </a:solidFill>
                <a:effectLst/>
                <a:latin typeface="+mn-lt"/>
                <a:ea typeface="+mn-ea"/>
                <a:cs typeface="+mn-cs"/>
              </a:rPr>
              <a:t>股權為公司融資</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kern="1200" dirty="0">
                <a:solidFill>
                  <a:schemeClr val="tx1"/>
                </a:solidFill>
                <a:effectLst/>
                <a:latin typeface="+mn-lt"/>
                <a:ea typeface="+mn-ea"/>
                <a:cs typeface="+mn-cs"/>
              </a:rPr>
              <a:t>考慮如下投資機會，</a:t>
            </a:r>
            <a:r>
              <a:rPr lang="zh-TW" altLang="zh-TW" sz="1200" kern="1200" dirty="0">
                <a:solidFill>
                  <a:schemeClr val="tx1"/>
                </a:solidFill>
                <a:effectLst/>
                <a:latin typeface="+mn-lt"/>
                <a:ea typeface="+mn-ea"/>
                <a:cs typeface="+mn-cs"/>
              </a:rPr>
              <a:t>今年初</a:t>
            </a:r>
            <a:r>
              <a:rPr lang="zh-TW" altLang="en-US" sz="1200" kern="1200" dirty="0">
                <a:solidFill>
                  <a:schemeClr val="tx1"/>
                </a:solidFill>
                <a:effectLst/>
                <a:latin typeface="+mn-lt"/>
                <a:ea typeface="+mn-ea"/>
                <a:cs typeface="+mn-cs"/>
              </a:rPr>
              <a:t>始</a:t>
            </a:r>
            <a:r>
              <a:rPr lang="zh-TW" altLang="zh-TW" sz="1200" kern="1200" dirty="0">
                <a:solidFill>
                  <a:schemeClr val="tx1"/>
                </a:solidFill>
                <a:effectLst/>
                <a:latin typeface="+mn-lt"/>
                <a:ea typeface="+mn-ea"/>
                <a:cs typeface="+mn-cs"/>
              </a:rPr>
              <a:t>投資</a:t>
            </a:r>
            <a:r>
              <a:rPr lang="en-US" altLang="zh-TW" sz="1200" kern="1200" dirty="0">
                <a:solidFill>
                  <a:schemeClr val="tx1"/>
                </a:solidFill>
                <a:effectLst/>
                <a:latin typeface="+mn-lt"/>
                <a:ea typeface="+mn-ea"/>
                <a:cs typeface="+mn-cs"/>
              </a:rPr>
              <a:t>800</a:t>
            </a:r>
            <a:r>
              <a:rPr lang="zh-TW" altLang="zh-TW" sz="1200" kern="1200" dirty="0">
                <a:solidFill>
                  <a:schemeClr val="tx1"/>
                </a:solidFill>
                <a:effectLst/>
                <a:latin typeface="+mn-lt"/>
                <a:ea typeface="+mn-ea"/>
                <a:cs typeface="+mn-cs"/>
              </a:rPr>
              <a:t>美元，預期明年產生的現金</a:t>
            </a:r>
            <a:r>
              <a:rPr lang="zh-TW" altLang="en-US" sz="1200" kern="1200" dirty="0">
                <a:solidFill>
                  <a:schemeClr val="tx1"/>
                </a:solidFill>
                <a:effectLst/>
                <a:latin typeface="+mn-lt"/>
                <a:ea typeface="+mn-ea"/>
                <a:cs typeface="+mn-cs"/>
              </a:rPr>
              <a:t>流</a:t>
            </a:r>
            <a:r>
              <a:rPr lang="zh-TW" altLang="zh-TW" sz="1200" kern="1200" dirty="0">
                <a:solidFill>
                  <a:schemeClr val="tx1"/>
                </a:solidFill>
                <a:effectLst/>
                <a:latin typeface="+mn-lt"/>
                <a:ea typeface="+mn-ea"/>
                <a:cs typeface="+mn-cs"/>
              </a:rPr>
              <a:t>為</a:t>
            </a:r>
            <a:r>
              <a:rPr lang="en-US" altLang="zh-TW" sz="1200" kern="1200" dirty="0">
                <a:solidFill>
                  <a:schemeClr val="tx1"/>
                </a:solidFill>
                <a:effectLst/>
                <a:latin typeface="+mn-lt"/>
                <a:ea typeface="+mn-ea"/>
                <a:cs typeface="+mn-cs"/>
              </a:rPr>
              <a:t>1400</a:t>
            </a:r>
            <a:r>
              <a:rPr lang="zh-TW" altLang="zh-TW" sz="1200" kern="1200" dirty="0">
                <a:solidFill>
                  <a:schemeClr val="tx1"/>
                </a:solidFill>
                <a:effectLst/>
                <a:latin typeface="+mn-lt"/>
                <a:ea typeface="+mn-ea"/>
                <a:cs typeface="+mn-cs"/>
              </a:rPr>
              <a:t>美元或</a:t>
            </a:r>
            <a:r>
              <a:rPr lang="en-US" altLang="zh-TW" sz="1200" kern="1200" dirty="0">
                <a:solidFill>
                  <a:schemeClr val="tx1"/>
                </a:solidFill>
                <a:effectLst/>
                <a:latin typeface="+mn-lt"/>
                <a:ea typeface="+mn-ea"/>
                <a:cs typeface="+mn-cs"/>
              </a:rPr>
              <a:t>900</a:t>
            </a:r>
            <a:r>
              <a:rPr lang="zh-TW" altLang="zh-TW" sz="1200" kern="1200" dirty="0">
                <a:solidFill>
                  <a:schemeClr val="tx1"/>
                </a:solidFill>
                <a:effectLst/>
                <a:latin typeface="+mn-lt"/>
                <a:ea typeface="+mn-ea"/>
                <a:cs typeface="+mn-cs"/>
              </a:rPr>
              <a:t>美元。現金流分別取決於經濟形勢的强或弱。</a:t>
            </a:r>
            <a:r>
              <a:rPr lang="zh-TW" altLang="en-US" sz="1200" kern="1200" dirty="0">
                <a:solidFill>
                  <a:schemeClr val="tx1"/>
                </a:solidFill>
                <a:effectLst/>
                <a:latin typeface="+mn-lt"/>
                <a:ea typeface="+mn-ea"/>
                <a:cs typeface="+mn-cs"/>
              </a:rPr>
              <a:t>出現</a:t>
            </a:r>
            <a:r>
              <a:rPr lang="zh-TW" altLang="zh-TW" sz="1200" kern="1200" dirty="0">
                <a:solidFill>
                  <a:schemeClr val="tx1"/>
                </a:solidFill>
                <a:effectLst/>
                <a:latin typeface="+mn-lt"/>
                <a:ea typeface="+mn-ea"/>
                <a:cs typeface="+mn-cs"/>
              </a:rPr>
              <a:t>兩者</a:t>
            </a:r>
            <a:r>
              <a:rPr lang="en-US" altLang="zh-TW" sz="1200" kern="1200" dirty="0">
                <a:solidFill>
                  <a:schemeClr val="tx1"/>
                </a:solidFill>
                <a:effectLst/>
                <a:latin typeface="+mn-lt"/>
                <a:ea typeface="+mn-ea"/>
                <a:cs typeface="+mn-cs"/>
              </a:rPr>
              <a:t/>
            </a:r>
            <a:br>
              <a:rPr lang="en-US" altLang="zh-TW" sz="1200" kern="1200" dirty="0">
                <a:solidFill>
                  <a:schemeClr val="tx1"/>
                </a:solidFill>
                <a:effectLst/>
                <a:latin typeface="+mn-lt"/>
                <a:ea typeface="+mn-ea"/>
                <a:cs typeface="+mn-cs"/>
              </a:rPr>
            </a:br>
            <a:r>
              <a:rPr lang="zh-TW" altLang="zh-TW" sz="1200" kern="1200" dirty="0">
                <a:solidFill>
                  <a:schemeClr val="tx1"/>
                </a:solidFill>
                <a:effectLst/>
                <a:latin typeface="+mn-lt"/>
                <a:ea typeface="+mn-ea"/>
                <a:cs typeface="+mn-cs"/>
              </a:rPr>
              <a:t>情形的概率相等，如表</a:t>
            </a:r>
            <a:r>
              <a:rPr lang="en-US" altLang="zh-TW" sz="1200" kern="1200" dirty="0">
                <a:solidFill>
                  <a:schemeClr val="tx1"/>
                </a:solidFill>
                <a:effectLst/>
                <a:latin typeface="+mn-lt"/>
                <a:ea typeface="+mn-ea"/>
                <a:cs typeface="+mn-cs"/>
              </a:rPr>
              <a:t>14.1</a:t>
            </a:r>
            <a:r>
              <a:rPr lang="zh-TW" altLang="zh-TW" sz="1200" kern="1200" dirty="0">
                <a:solidFill>
                  <a:schemeClr val="tx1"/>
                </a:solidFill>
                <a:effectLst/>
                <a:latin typeface="+mn-lt"/>
                <a:ea typeface="+mn-ea"/>
                <a:cs typeface="+mn-cs"/>
              </a:rPr>
              <a:t>所示</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項目的現金流</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171450" indent="-171450">
              <a:buFont typeface="Wingdings" panose="05000000000000000000" pitchFamily="2" charset="2"/>
              <a:buChar char="Ø"/>
            </a:pPr>
            <a:r>
              <a:rPr lang="zh-TW" altLang="zh-TW" sz="1200" kern="1200" dirty="0">
                <a:solidFill>
                  <a:schemeClr val="tx1"/>
                </a:solidFill>
                <a:effectLst/>
                <a:latin typeface="+mn-lt"/>
                <a:ea typeface="+mn-ea"/>
                <a:cs typeface="+mn-cs"/>
              </a:rPr>
              <a:t>如果經濟很好的話， 你就可以拿到</a:t>
            </a:r>
            <a:r>
              <a:rPr lang="en-US" altLang="zh-TW" sz="1200" kern="1200" dirty="0">
                <a:solidFill>
                  <a:schemeClr val="tx1"/>
                </a:solidFill>
                <a:effectLst/>
                <a:latin typeface="+mn-lt"/>
                <a:ea typeface="+mn-ea"/>
                <a:cs typeface="+mn-cs"/>
              </a:rPr>
              <a:t>1400</a:t>
            </a:r>
            <a:r>
              <a:rPr lang="zh-TW" altLang="zh-TW" sz="1200" kern="1200" dirty="0">
                <a:solidFill>
                  <a:schemeClr val="tx1"/>
                </a:solidFill>
                <a:effectLst/>
                <a:latin typeface="+mn-lt"/>
                <a:ea typeface="+mn-ea"/>
                <a:cs typeface="+mn-cs"/>
              </a:rPr>
              <a:t>塊 ，如果經濟不好的話，你可以拿到</a:t>
            </a:r>
            <a:r>
              <a:rPr lang="en-US" altLang="zh-TW" sz="1200" kern="1200" dirty="0">
                <a:solidFill>
                  <a:schemeClr val="tx1"/>
                </a:solidFill>
                <a:effectLst/>
                <a:latin typeface="+mn-lt"/>
                <a:ea typeface="+mn-ea"/>
                <a:cs typeface="+mn-cs"/>
              </a:rPr>
              <a:t>900</a:t>
            </a:r>
            <a:r>
              <a:rPr lang="zh-TW" altLang="zh-TW" sz="1200" kern="1200" dirty="0">
                <a:solidFill>
                  <a:schemeClr val="tx1"/>
                </a:solidFill>
                <a:effectLst/>
                <a:latin typeface="+mn-lt"/>
                <a:ea typeface="+mn-ea"/>
                <a:cs typeface="+mn-cs"/>
              </a:rPr>
              <a:t>塊， 就是不管怎樣你都會賺到錢，</a:t>
            </a:r>
            <a:r>
              <a:rPr lang="zh-TW" altLang="en-US"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然後他就折現，折現就是經濟好跟經濟不好各有</a:t>
            </a:r>
            <a:r>
              <a:rPr lang="en-US" altLang="zh-TW" sz="1200" kern="1200" dirty="0">
                <a:solidFill>
                  <a:schemeClr val="tx1"/>
                </a:solidFill>
                <a:effectLst/>
                <a:latin typeface="+mn-lt"/>
                <a:ea typeface="+mn-ea"/>
                <a:cs typeface="+mn-cs"/>
              </a:rPr>
              <a:t> 50percent</a:t>
            </a:r>
            <a:r>
              <a:rPr lang="zh-TW" altLang="zh-TW" sz="1200" kern="1200" dirty="0">
                <a:solidFill>
                  <a:schemeClr val="tx1"/>
                </a:solidFill>
                <a:effectLst/>
                <a:latin typeface="+mn-lt"/>
                <a:ea typeface="+mn-ea"/>
                <a:cs typeface="+mn-cs"/>
              </a:rPr>
              <a:t>的機會發生，所以我們就做一個折現，所以就發現說</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我們預期會流入的金流，是</a:t>
            </a:r>
            <a:r>
              <a:rPr lang="en-US" altLang="zh-TW" sz="1200" kern="1200" dirty="0">
                <a:solidFill>
                  <a:schemeClr val="tx1"/>
                </a:solidFill>
                <a:effectLst/>
                <a:latin typeface="+mn-lt"/>
                <a:ea typeface="+mn-ea"/>
                <a:cs typeface="+mn-cs"/>
              </a:rPr>
              <a:t>1150</a:t>
            </a:r>
            <a:r>
              <a:rPr lang="zh-TW" altLang="zh-TW" sz="1200" kern="1200" dirty="0">
                <a:solidFill>
                  <a:schemeClr val="tx1"/>
                </a:solidFill>
                <a:effectLst/>
                <a:latin typeface="+mn-lt"/>
                <a:ea typeface="+mn-ea"/>
                <a:cs typeface="+mn-cs"/>
              </a:rPr>
              <a:t>塊，</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4</a:t>
            </a:fld>
            <a:endParaRPr lang="zh-TW" altLang="en-US"/>
          </a:p>
        </p:txBody>
      </p:sp>
    </p:spTree>
    <p:extLst>
      <p:ext uri="{BB962C8B-B14F-4D97-AF65-F5344CB8AC3E}">
        <p14:creationId xmlns:p14="http://schemas.microsoft.com/office/powerpoint/2010/main" val="33739546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問題</a:t>
            </a:r>
            <a:r>
              <a:rPr lang="en-US" altLang="zh-TW" dirty="0"/>
              <a:t>]</a:t>
            </a:r>
            <a:r>
              <a:rPr lang="zh-TW" altLang="en-US" dirty="0"/>
              <a:t> 利用範例</a:t>
            </a:r>
            <a:r>
              <a:rPr lang="en-US" altLang="zh-TW" dirty="0"/>
              <a:t>14.3</a:t>
            </a:r>
            <a:r>
              <a:rPr lang="zh-TW" altLang="en-US" dirty="0"/>
              <a:t>的資本結構計算該公司的</a:t>
            </a:r>
            <a:r>
              <a:rPr lang="en-US" altLang="zh-TW" dirty="0"/>
              <a:t>WACC</a:t>
            </a:r>
          </a:p>
          <a:p>
            <a:pPr marL="228600" indent="-228600">
              <a:buAutoNum type="alphaLcPeriod"/>
            </a:pPr>
            <a:r>
              <a:rPr lang="zh-TW" altLang="en-US" dirty="0"/>
              <a:t>算出各有價證券的預期報酬</a:t>
            </a:r>
            <a:endParaRPr lang="en-US" altLang="zh-TW" dirty="0"/>
          </a:p>
          <a:p>
            <a:pPr marL="685800" lvl="1" indent="-228600">
              <a:buFont typeface="Wingdings" panose="05000000000000000000" pitchFamily="2" charset="2"/>
              <a:buAutoNum type="circleNumWdWhitePlain"/>
            </a:pPr>
            <a:r>
              <a:rPr lang="zh-TW" altLang="en-US" dirty="0"/>
              <a:t>負債</a:t>
            </a:r>
            <a:r>
              <a:rPr lang="en-US" altLang="zh-TW" dirty="0"/>
              <a:t>(D)</a:t>
            </a:r>
            <a:r>
              <a:rPr lang="zh-TW" altLang="en-US" dirty="0"/>
              <a:t>：給定公司的現金流，負債無風險，因此預期報酬</a:t>
            </a:r>
            <a:r>
              <a:rPr lang="en-US" altLang="zh-TW" dirty="0"/>
              <a:t>=5%</a:t>
            </a:r>
          </a:p>
          <a:p>
            <a:pPr marL="685800" lvl="1" indent="-228600">
              <a:buFont typeface="Wingdings" panose="05000000000000000000" pitchFamily="2" charset="2"/>
              <a:buAutoNum type="circleNumWdWhitePlain"/>
            </a:pPr>
            <a:endParaRPr lang="en-US" altLang="zh-TW" dirty="0"/>
          </a:p>
          <a:p>
            <a:pPr marL="685800" lvl="1" indent="-228600">
              <a:buFont typeface="Wingdings" panose="05000000000000000000" pitchFamily="2" charset="2"/>
              <a:buAutoNum type="circleNumWdWhitePlain"/>
            </a:pPr>
            <a:endParaRPr lang="en-US" altLang="zh-TW" dirty="0"/>
          </a:p>
          <a:p>
            <a:pPr marL="228600" indent="-228600">
              <a:buAutoNum type="alphaLcPeriod"/>
            </a:pPr>
            <a:endParaRPr lang="zh-TW" altLang="en-US"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54</a:t>
            </a:fld>
            <a:endParaRPr lang="zh-TW" altLang="en-US"/>
          </a:p>
        </p:txBody>
      </p:sp>
    </p:spTree>
    <p:extLst>
      <p:ext uri="{BB962C8B-B14F-4D97-AF65-F5344CB8AC3E}">
        <p14:creationId xmlns:p14="http://schemas.microsoft.com/office/powerpoint/2010/main" val="1068191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問題</a:t>
                </a:r>
                <a:r>
                  <a:rPr lang="en-US" altLang="zh-TW" dirty="0"/>
                  <a:t>]</a:t>
                </a:r>
                <a:r>
                  <a:rPr lang="zh-TW" altLang="en-US" dirty="0"/>
                  <a:t> 利用範例</a:t>
                </a:r>
                <a:r>
                  <a:rPr lang="en-US" altLang="zh-TW" dirty="0"/>
                  <a:t>14.3</a:t>
                </a:r>
                <a:r>
                  <a:rPr lang="zh-TW" altLang="en-US" dirty="0"/>
                  <a:t>的資本結構計算該公司的</a:t>
                </a:r>
                <a:r>
                  <a:rPr lang="en-US" altLang="zh-TW" dirty="0"/>
                  <a:t>WACC</a:t>
                </a:r>
              </a:p>
              <a:p>
                <a:pPr marL="228600" indent="-228600">
                  <a:buAutoNum type="alphaLcPeriod"/>
                </a:pPr>
                <a:r>
                  <a:rPr lang="zh-TW" altLang="en-US" dirty="0"/>
                  <a:t>算出各有價證券的預期報酬</a:t>
                </a:r>
                <a:endParaRPr lang="en-US" altLang="zh-TW" dirty="0"/>
              </a:p>
              <a:p>
                <a:pPr marL="685800" lvl="1" indent="-228600">
                  <a:buFont typeface="Wingdings" panose="05000000000000000000" pitchFamily="2" charset="2"/>
                  <a:buAutoNum type="circleNumWdWhitePlain"/>
                </a:pPr>
                <a:r>
                  <a:rPr lang="zh-TW" altLang="en-US" dirty="0"/>
                  <a:t>負債</a:t>
                </a:r>
                <a:r>
                  <a:rPr lang="en-US" altLang="zh-TW" dirty="0"/>
                  <a:t>(D)</a:t>
                </a:r>
                <a:r>
                  <a:rPr lang="zh-TW" altLang="en-US" dirty="0"/>
                  <a:t>：給定公司的現金流，負債無風險，因此預期報酬率</a:t>
                </a:r>
                <a:r>
                  <a:rPr lang="en-US" altLang="zh-TW" dirty="0"/>
                  <a:t>=5%</a:t>
                </a:r>
              </a:p>
              <a:p>
                <a:pPr marL="685800" lvl="1" indent="-228600">
                  <a:buFont typeface="Wingdings" panose="05000000000000000000" pitchFamily="2" charset="2"/>
                  <a:buAutoNum type="circleNumWdWhitePlain"/>
                </a:pPr>
                <a:r>
                  <a:rPr lang="zh-TW" altLang="en-US" dirty="0"/>
                  <a:t>權證</a:t>
                </a:r>
                <a:r>
                  <a:rPr lang="en-US" altLang="zh-TW" dirty="0"/>
                  <a:t>(W)</a:t>
                </a:r>
                <a:r>
                  <a:rPr lang="zh-TW" altLang="en-US" dirty="0"/>
                  <a:t>：</a:t>
                </a:r>
                <a:r>
                  <a:rPr lang="en-US" altLang="zh-TW" dirty="0"/>
                  <a:t>if </a:t>
                </a:r>
                <a:r>
                  <a:rPr lang="zh-TW" altLang="en-US" dirty="0"/>
                  <a:t>現金流高</a:t>
                </a:r>
                <a:r>
                  <a:rPr lang="en-US" altLang="zh-TW" dirty="0"/>
                  <a:t>, </a:t>
                </a:r>
                <a:r>
                  <a:rPr lang="zh-TW" altLang="en-US" dirty="0"/>
                  <a:t>得到 </a:t>
                </a:r>
                <a:r>
                  <a:rPr lang="en-US" altLang="zh-TW" dirty="0"/>
                  <a:t>210 / if </a:t>
                </a:r>
                <a:r>
                  <a:rPr lang="zh-TW" altLang="en-US" dirty="0"/>
                  <a:t>現金流低</a:t>
                </a:r>
                <a:r>
                  <a:rPr lang="en-US" altLang="zh-TW" dirty="0"/>
                  <a:t>,</a:t>
                </a:r>
                <a:r>
                  <a:rPr lang="zh-TW" altLang="en-US" dirty="0"/>
                  <a:t> 得到</a:t>
                </a:r>
                <a:r>
                  <a:rPr lang="en-US" altLang="zh-TW" dirty="0"/>
                  <a:t>0</a:t>
                </a:r>
                <a:r>
                  <a:rPr lang="zh-TW" altLang="en-US" dirty="0"/>
                  <a:t>，因此預期報酬</a:t>
                </a:r>
                <a:r>
                  <a:rPr lang="en-US" altLang="zh-TW" dirty="0"/>
                  <a:t>=</a:t>
                </a:r>
                <a14:m>
                  <m:oMath xmlns:m="http://schemas.openxmlformats.org/officeDocument/2006/math">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$210</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$0</m:t>
                        </m:r>
                      </m:e>
                    </m:d>
                    <m:r>
                      <a:rPr lang="en-US" altLang="zh-TW" i="1">
                        <a:latin typeface="Cambria Math" panose="02040503050406030204" pitchFamily="18" charset="0"/>
                      </a:rPr>
                      <m:t>=$105</m:t>
                    </m:r>
                  </m:oMath>
                </a14:m>
                <a:r>
                  <a:rPr lang="zh-TW" altLang="en-US" dirty="0"/>
                  <a:t>，預期報酬率</a:t>
                </a:r>
                <a:r>
                  <a:rPr lang="en-US" altLang="zh-TW" dirty="0"/>
                  <a:t>=</a:t>
                </a:r>
                <a14:m>
                  <m:oMath xmlns:m="http://schemas.openxmlformats.org/officeDocument/2006/math">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$105</m:t>
                        </m:r>
                      </m:num>
                      <m:den>
                        <m:r>
                          <a:rPr lang="en-US" altLang="zh-TW" i="1" smtClean="0">
                            <a:latin typeface="Cambria Math" panose="02040503050406030204" pitchFamily="18" charset="0"/>
                          </a:rPr>
                          <m:t>$60</m:t>
                        </m:r>
                      </m:den>
                    </m:f>
                    <m:r>
                      <a:rPr lang="en-US" altLang="zh-TW" i="1" smtClean="0">
                        <a:latin typeface="Cambria Math" panose="02040503050406030204" pitchFamily="18" charset="0"/>
                      </a:rPr>
                      <m:t>−</m:t>
                    </m:r>
                    <m:r>
                      <a:rPr lang="en-US" altLang="zh-TW" b="0" i="0" smtClean="0">
                        <a:latin typeface="Cambria Math" panose="02040503050406030204" pitchFamily="18" charset="0"/>
                      </a:rPr>
                      <m:t>1=75%</m:t>
                    </m:r>
                  </m:oMath>
                </a14:m>
                <a:endParaRPr lang="en-US" altLang="zh-TW"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zh-TW" altLang="en-US" dirty="0" smtClean="0"/>
                  <a:t>問題</a:t>
                </a:r>
                <a:r>
                  <a:rPr lang="en-US" altLang="zh-TW" dirty="0" smtClean="0"/>
                  <a:t>]</a:t>
                </a:r>
                <a:r>
                  <a:rPr lang="zh-TW" altLang="en-US" dirty="0" smtClean="0"/>
                  <a:t> 利用範例</a:t>
                </a:r>
                <a:r>
                  <a:rPr lang="en-US" altLang="zh-TW" dirty="0" smtClean="0"/>
                  <a:t>14.3</a:t>
                </a:r>
                <a:r>
                  <a:rPr lang="zh-TW" altLang="en-US" dirty="0" smtClean="0"/>
                  <a:t>的資本結構計算該公司的</a:t>
                </a:r>
                <a:r>
                  <a:rPr lang="en-US" altLang="zh-TW" dirty="0" smtClean="0"/>
                  <a:t>WACC</a:t>
                </a:r>
              </a:p>
              <a:p>
                <a:pPr marL="228600" indent="-228600">
                  <a:buAutoNum type="alphaLcPeriod"/>
                </a:pPr>
                <a:r>
                  <a:rPr lang="zh-TW" altLang="en-US" dirty="0" smtClean="0"/>
                  <a:t>算出各有價證券的預期報酬</a:t>
                </a:r>
                <a:endParaRPr lang="en-US" altLang="zh-TW" dirty="0" smtClean="0"/>
              </a:p>
              <a:p>
                <a:pPr marL="685800" lvl="1" indent="-228600">
                  <a:buFont typeface="Wingdings" panose="05000000000000000000" pitchFamily="2" charset="2"/>
                  <a:buAutoNum type="circleNumWdWhitePlain"/>
                </a:pPr>
                <a:r>
                  <a:rPr lang="zh-TW" altLang="en-US" dirty="0" smtClean="0"/>
                  <a:t>負債</a:t>
                </a:r>
                <a:r>
                  <a:rPr lang="en-US" altLang="zh-TW" dirty="0" smtClean="0"/>
                  <a:t>(D)</a:t>
                </a:r>
                <a:r>
                  <a:rPr lang="zh-TW" altLang="en-US" dirty="0" smtClean="0"/>
                  <a:t>：給定公司的現金流，負債無風險，因此預期報酬率</a:t>
                </a:r>
                <a:r>
                  <a:rPr lang="en-US" altLang="zh-TW" dirty="0" smtClean="0"/>
                  <a:t>=5%</a:t>
                </a:r>
                <a:endParaRPr lang="en-US" altLang="zh-TW" dirty="0"/>
              </a:p>
              <a:p>
                <a:pPr marL="685800" lvl="1" indent="-228600">
                  <a:buFont typeface="Wingdings" panose="05000000000000000000" pitchFamily="2" charset="2"/>
                  <a:buAutoNum type="circleNumWdWhitePlain"/>
                </a:pPr>
                <a:r>
                  <a:rPr lang="zh-TW" altLang="en-US" dirty="0" smtClean="0"/>
                  <a:t>權證</a:t>
                </a:r>
                <a:r>
                  <a:rPr lang="en-US" altLang="zh-TW" dirty="0" smtClean="0"/>
                  <a:t>(W)</a:t>
                </a:r>
                <a:r>
                  <a:rPr lang="zh-TW" altLang="en-US" dirty="0" smtClean="0"/>
                  <a:t>：</a:t>
                </a:r>
                <a:r>
                  <a:rPr lang="en-US" altLang="zh-TW" dirty="0" smtClean="0"/>
                  <a:t>if </a:t>
                </a:r>
                <a:r>
                  <a:rPr lang="zh-TW" altLang="en-US" dirty="0" smtClean="0"/>
                  <a:t>現金流高</a:t>
                </a:r>
                <a:r>
                  <a:rPr lang="en-US" altLang="zh-TW" dirty="0" smtClean="0"/>
                  <a:t>, </a:t>
                </a:r>
                <a:r>
                  <a:rPr lang="zh-TW" altLang="en-US" dirty="0" smtClean="0"/>
                  <a:t>得到 </a:t>
                </a:r>
                <a:r>
                  <a:rPr lang="en-US" altLang="zh-TW" dirty="0" smtClean="0"/>
                  <a:t>210 / if </a:t>
                </a:r>
                <a:r>
                  <a:rPr lang="zh-TW" altLang="en-US" dirty="0" smtClean="0"/>
                  <a:t>現金流低</a:t>
                </a:r>
                <a:r>
                  <a:rPr lang="en-US" altLang="zh-TW" dirty="0" smtClean="0"/>
                  <a:t>,</a:t>
                </a:r>
                <a:r>
                  <a:rPr lang="zh-TW" altLang="en-US" dirty="0" smtClean="0"/>
                  <a:t> 得到</a:t>
                </a:r>
                <a:r>
                  <a:rPr lang="en-US" altLang="zh-TW" dirty="0" smtClean="0"/>
                  <a:t>0</a:t>
                </a:r>
                <a:r>
                  <a:rPr lang="zh-TW" altLang="en-US" dirty="0" smtClean="0"/>
                  <a:t>，因此預期報酬</a:t>
                </a:r>
                <a:r>
                  <a:rPr lang="en-US" altLang="zh-TW" dirty="0" smtClean="0"/>
                  <a:t>=</a:t>
                </a:r>
                <a:r>
                  <a:rPr lang="en-US" altLang="zh-TW" i="0">
                    <a:latin typeface="Cambria Math" panose="02040503050406030204" pitchFamily="18" charset="0"/>
                  </a:rPr>
                  <a:t>1</a:t>
                </a:r>
                <a:r>
                  <a:rPr lang="en-US" altLang="zh-TW" i="0" smtClean="0">
                    <a:latin typeface="Cambria Math" panose="02040503050406030204" pitchFamily="18" charset="0"/>
                  </a:rPr>
                  <a:t>/</a:t>
                </a:r>
                <a:r>
                  <a:rPr lang="en-US" altLang="zh-TW" i="0">
                    <a:latin typeface="Cambria Math" panose="02040503050406030204" pitchFamily="18" charset="0"/>
                  </a:rPr>
                  <a:t>2 ($210)+1/2 ($0)=$105</a:t>
                </a:r>
                <a:r>
                  <a:rPr lang="zh-TW" altLang="en-US" dirty="0" smtClean="0"/>
                  <a:t>，預期報酬率</a:t>
                </a:r>
                <a:r>
                  <a:rPr lang="en-US" altLang="zh-TW" dirty="0" smtClean="0"/>
                  <a:t>=</a:t>
                </a:r>
                <a:r>
                  <a:rPr lang="en-US" altLang="zh-TW" i="0" smtClean="0">
                    <a:latin typeface="Cambria Math" panose="02040503050406030204" pitchFamily="18" charset="0"/>
                  </a:rPr>
                  <a:t>$105/$60−</a:t>
                </a:r>
                <a:r>
                  <a:rPr lang="en-US" altLang="zh-TW" b="0" i="0" smtClean="0">
                    <a:latin typeface="Cambria Math" panose="02040503050406030204" pitchFamily="18" charset="0"/>
                  </a:rPr>
                  <a:t>1=75%</a:t>
                </a:r>
                <a:endParaRPr lang="en-US" altLang="zh-TW"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55</a:t>
            </a:fld>
            <a:endParaRPr lang="zh-TW" altLang="en-US"/>
          </a:p>
        </p:txBody>
      </p:sp>
    </p:spTree>
    <p:extLst>
      <p:ext uri="{BB962C8B-B14F-4D97-AF65-F5344CB8AC3E}">
        <p14:creationId xmlns:p14="http://schemas.microsoft.com/office/powerpoint/2010/main" val="861489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問題</a:t>
                </a:r>
                <a:r>
                  <a:rPr lang="en-US" altLang="zh-TW" dirty="0"/>
                  <a:t>]</a:t>
                </a:r>
                <a:r>
                  <a:rPr lang="zh-TW" altLang="en-US" dirty="0"/>
                  <a:t> 利用範例</a:t>
                </a:r>
                <a:r>
                  <a:rPr lang="en-US" altLang="zh-TW" dirty="0"/>
                  <a:t>14.3</a:t>
                </a:r>
                <a:r>
                  <a:rPr lang="zh-TW" altLang="en-US" dirty="0"/>
                  <a:t>的資本結構計算該公司的</a:t>
                </a:r>
                <a:r>
                  <a:rPr lang="en-US" altLang="zh-TW" dirty="0"/>
                  <a:t>WACC</a:t>
                </a:r>
              </a:p>
              <a:p>
                <a:pPr marL="228600" indent="-228600">
                  <a:buAutoNum type="alphaLcPeriod"/>
                </a:pPr>
                <a:r>
                  <a:rPr lang="zh-TW" altLang="en-US" dirty="0"/>
                  <a:t>算出各有價證券的預期報酬</a:t>
                </a:r>
                <a:endParaRPr lang="en-US" altLang="zh-TW" dirty="0"/>
              </a:p>
              <a:p>
                <a:pPr marL="685800" lvl="1" indent="-228600">
                  <a:buFont typeface="Wingdings" panose="05000000000000000000" pitchFamily="2" charset="2"/>
                  <a:buAutoNum type="circleNumWdWhitePlain"/>
                </a:pPr>
                <a:r>
                  <a:rPr lang="zh-TW" altLang="en-US" dirty="0"/>
                  <a:t>負債</a:t>
                </a:r>
                <a:r>
                  <a:rPr lang="en-US" altLang="zh-TW" dirty="0"/>
                  <a:t>(D)</a:t>
                </a:r>
                <a:r>
                  <a:rPr lang="zh-TW" altLang="en-US" dirty="0"/>
                  <a:t>：給定公司的現金流，負債無風險，因此預期報酬率</a:t>
                </a:r>
                <a:r>
                  <a:rPr lang="en-US" altLang="zh-TW" dirty="0"/>
                  <a:t>=5%</a:t>
                </a:r>
              </a:p>
              <a:p>
                <a:pPr marL="685800" lvl="1" indent="-228600">
                  <a:buFont typeface="Wingdings" panose="05000000000000000000" pitchFamily="2" charset="2"/>
                  <a:buAutoNum type="circleNumWdWhitePlain"/>
                </a:pPr>
                <a:r>
                  <a:rPr lang="zh-TW" altLang="en-US" dirty="0"/>
                  <a:t>權證</a:t>
                </a:r>
                <a:r>
                  <a:rPr lang="en-US" altLang="zh-TW" dirty="0"/>
                  <a:t>(W)</a:t>
                </a:r>
                <a:r>
                  <a:rPr lang="zh-TW" altLang="en-US" dirty="0"/>
                  <a:t>：</a:t>
                </a:r>
                <a:r>
                  <a:rPr lang="en-US" altLang="zh-TW" dirty="0"/>
                  <a:t>if </a:t>
                </a:r>
                <a:r>
                  <a:rPr lang="zh-TW" altLang="en-US" dirty="0"/>
                  <a:t>現金流高</a:t>
                </a:r>
                <a:r>
                  <a:rPr lang="en-US" altLang="zh-TW" dirty="0"/>
                  <a:t>, </a:t>
                </a:r>
                <a:r>
                  <a:rPr lang="zh-TW" altLang="en-US" dirty="0"/>
                  <a:t>得到 </a:t>
                </a:r>
                <a:r>
                  <a:rPr lang="en-US" altLang="zh-TW" dirty="0"/>
                  <a:t>210 / if </a:t>
                </a:r>
                <a:r>
                  <a:rPr lang="zh-TW" altLang="en-US" dirty="0"/>
                  <a:t>現金流低</a:t>
                </a:r>
                <a:r>
                  <a:rPr lang="en-US" altLang="zh-TW" dirty="0"/>
                  <a:t>,</a:t>
                </a:r>
                <a:r>
                  <a:rPr lang="zh-TW" altLang="en-US" dirty="0"/>
                  <a:t> 得到</a:t>
                </a:r>
                <a:r>
                  <a:rPr lang="en-US" altLang="zh-TW" dirty="0"/>
                  <a:t>0</a:t>
                </a:r>
                <a:r>
                  <a:rPr lang="zh-TW" altLang="en-US" dirty="0"/>
                  <a:t>，因此預期報酬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$210</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$0</m:t>
                        </m:r>
                      </m:e>
                    </m:d>
                    <m:r>
                      <a:rPr lang="en-US" altLang="zh-TW" i="1">
                        <a:latin typeface="Cambria Math" panose="02040503050406030204" pitchFamily="18" charset="0"/>
                      </a:rPr>
                      <m:t>=$105</m:t>
                    </m:r>
                  </m:oMath>
                </a14:m>
                <a:r>
                  <a:rPr lang="zh-TW" altLang="en-US" dirty="0"/>
                  <a:t>，預期報酬率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$105</m:t>
                        </m:r>
                      </m:num>
                      <m:den>
                        <m:r>
                          <a:rPr lang="en-US" altLang="zh-TW" i="1" smtClean="0">
                            <a:latin typeface="Cambria Math" panose="02040503050406030204" pitchFamily="18" charset="0"/>
                          </a:rPr>
                          <m:t>$60</m:t>
                        </m:r>
                      </m:den>
                    </m:f>
                    <m:r>
                      <a:rPr lang="en-US" altLang="zh-TW" i="1" smtClean="0">
                        <a:latin typeface="Cambria Math" panose="02040503050406030204" pitchFamily="18" charset="0"/>
                      </a:rPr>
                      <m:t>−</m:t>
                    </m:r>
                    <m:r>
                      <a:rPr lang="en-US" altLang="zh-TW" b="0" i="0" smtClean="0">
                        <a:latin typeface="Cambria Math" panose="02040503050406030204" pitchFamily="18" charset="0"/>
                      </a:rPr>
                      <m:t>1=75%</m:t>
                    </m:r>
                  </m:oMath>
                </a14:m>
                <a:endParaRPr lang="en-US" altLang="zh-TW" b="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circleNumWdWhitePlain"/>
                  <a:tabLst/>
                  <a:defRPr/>
                </a:pPr>
                <a:r>
                  <a:rPr lang="zh-TW" altLang="en-US" dirty="0"/>
                  <a:t>權益</a:t>
                </a:r>
                <a:r>
                  <a:rPr lang="en-US" altLang="zh-TW" dirty="0"/>
                  <a:t>(E)</a:t>
                </a:r>
                <a:r>
                  <a:rPr lang="zh-TW" altLang="en-US" dirty="0"/>
                  <a:t>：</a:t>
                </a:r>
                <a:r>
                  <a:rPr lang="en-US" altLang="zh-TW" dirty="0"/>
                  <a:t>if </a:t>
                </a:r>
                <a:r>
                  <a:rPr lang="zh-TW" altLang="en-US" dirty="0"/>
                  <a:t>現金流高</a:t>
                </a:r>
                <a:r>
                  <a:rPr lang="en-US" altLang="zh-TW" dirty="0"/>
                  <a:t>, </a:t>
                </a:r>
                <a:r>
                  <a:rPr lang="zh-TW" altLang="en-US" dirty="0"/>
                  <a:t>賺到 </a:t>
                </a:r>
                <a:r>
                  <a:rPr lang="en-US" altLang="zh-TW" dirty="0"/>
                  <a:t>665 / if </a:t>
                </a:r>
                <a:r>
                  <a:rPr lang="zh-TW" altLang="en-US" dirty="0"/>
                  <a:t>現金流低</a:t>
                </a:r>
                <a:r>
                  <a:rPr lang="en-US" altLang="zh-TW" dirty="0"/>
                  <a:t>,</a:t>
                </a:r>
                <a:r>
                  <a:rPr lang="zh-TW" altLang="en-US" dirty="0"/>
                  <a:t> 得到</a:t>
                </a:r>
                <a:r>
                  <a:rPr lang="en-US" altLang="zh-TW" dirty="0"/>
                  <a:t>375</a:t>
                </a:r>
                <a:r>
                  <a:rPr lang="zh-TW" altLang="en-US" dirty="0"/>
                  <a:t>，因此預期報酬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$665</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$375</m:t>
                        </m:r>
                      </m:e>
                    </m:d>
                    <m:r>
                      <a:rPr lang="en-US" altLang="zh-TW" i="1">
                        <a:latin typeface="Cambria Math" panose="02040503050406030204" pitchFamily="18" charset="0"/>
                      </a:rPr>
                      <m:t>=$520</m:t>
                    </m:r>
                  </m:oMath>
                </a14:m>
                <a:r>
                  <a:rPr lang="zh-TW" altLang="en-US" dirty="0"/>
                  <a:t>，預期報酬率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m:t>
                        </m:r>
                        <m:r>
                          <a:rPr lang="en-US" altLang="zh-TW" b="0" i="1" smtClean="0">
                            <a:latin typeface="Cambria Math" panose="02040503050406030204" pitchFamily="18" charset="0"/>
                          </a:rPr>
                          <m:t>520</m:t>
                        </m:r>
                      </m:num>
                      <m:den>
                        <m:r>
                          <a:rPr lang="en-US" altLang="zh-TW" i="1" smtClean="0">
                            <a:latin typeface="Cambria Math" panose="02040503050406030204" pitchFamily="18" charset="0"/>
                          </a:rPr>
                          <m:t>$</m:t>
                        </m:r>
                        <m:r>
                          <a:rPr lang="en-US" altLang="zh-TW" b="0" i="1" smtClean="0">
                            <a:latin typeface="Cambria Math" panose="02040503050406030204" pitchFamily="18" charset="0"/>
                          </a:rPr>
                          <m:t>440</m:t>
                        </m:r>
                      </m:den>
                    </m:f>
                    <m:r>
                      <a:rPr lang="en-US" altLang="zh-TW" i="1" smtClean="0">
                        <a:latin typeface="Cambria Math" panose="02040503050406030204" pitchFamily="18" charset="0"/>
                      </a:rPr>
                      <m:t>−</m:t>
                    </m:r>
                    <m:r>
                      <a:rPr lang="en-US" altLang="zh-TW" b="0" i="0" smtClean="0">
                        <a:latin typeface="Cambria Math" panose="02040503050406030204" pitchFamily="18" charset="0"/>
                      </a:rPr>
                      <m:t>1=18.18%</m:t>
                    </m:r>
                  </m:oMath>
                </a14:m>
                <a:endParaRPr lang="en-US" altLang="zh-TW" b="0"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TW" dirty="0"/>
                  <a:t>//equity</a:t>
                </a:r>
                <a:r>
                  <a:rPr lang="zh-TW" altLang="en-US" dirty="0"/>
                  <a:t>賺到的</a:t>
                </a:r>
                <a:r>
                  <a:rPr lang="en-US" altLang="zh-TW" dirty="0"/>
                  <a:t>-</a:t>
                </a:r>
                <a:r>
                  <a:rPr lang="zh-TW" altLang="en-US" dirty="0"/>
                  <a:t>債息</a:t>
                </a:r>
                <a:r>
                  <a:rPr lang="en-US" altLang="zh-TW" dirty="0"/>
                  <a:t>(d</a:t>
                </a:r>
                <a:r>
                  <a:rPr lang="zh-TW" altLang="en-US" dirty="0"/>
                  <a:t>*</a:t>
                </a:r>
                <a:r>
                  <a:rPr lang="en-US" altLang="zh-TW" dirty="0"/>
                  <a:t>1.05)-</a:t>
                </a:r>
                <a:r>
                  <a:rPr lang="zh-TW" altLang="en-US" dirty="0"/>
                  <a:t>權證收益</a:t>
                </a:r>
                <a:endParaRPr lang="en-US" altLang="zh-TW" b="0"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zh-TW" altLang="en-US" dirty="0" smtClean="0"/>
                  <a:t>問題</a:t>
                </a:r>
                <a:r>
                  <a:rPr lang="en-US" altLang="zh-TW" dirty="0" smtClean="0"/>
                  <a:t>]</a:t>
                </a:r>
                <a:r>
                  <a:rPr lang="zh-TW" altLang="en-US" dirty="0" smtClean="0"/>
                  <a:t> 利用範例</a:t>
                </a:r>
                <a:r>
                  <a:rPr lang="en-US" altLang="zh-TW" dirty="0" smtClean="0"/>
                  <a:t>14.3</a:t>
                </a:r>
                <a:r>
                  <a:rPr lang="zh-TW" altLang="en-US" dirty="0" smtClean="0"/>
                  <a:t>的資本結構計算該公司的</a:t>
                </a:r>
                <a:r>
                  <a:rPr lang="en-US" altLang="zh-TW" dirty="0" smtClean="0"/>
                  <a:t>WACC</a:t>
                </a:r>
              </a:p>
              <a:p>
                <a:pPr marL="228600" indent="-228600">
                  <a:buAutoNum type="alphaLcPeriod"/>
                </a:pPr>
                <a:r>
                  <a:rPr lang="zh-TW" altLang="en-US" dirty="0" smtClean="0"/>
                  <a:t>算出各有價證券的預期報酬</a:t>
                </a:r>
                <a:endParaRPr lang="en-US" altLang="zh-TW" dirty="0" smtClean="0"/>
              </a:p>
              <a:p>
                <a:pPr marL="685800" lvl="1" indent="-228600">
                  <a:buFont typeface="Wingdings" panose="05000000000000000000" pitchFamily="2" charset="2"/>
                  <a:buAutoNum type="circleNumWdWhitePlain"/>
                </a:pPr>
                <a:r>
                  <a:rPr lang="zh-TW" altLang="en-US" dirty="0" smtClean="0"/>
                  <a:t>負債</a:t>
                </a:r>
                <a:r>
                  <a:rPr lang="en-US" altLang="zh-TW" dirty="0" smtClean="0"/>
                  <a:t>(D)</a:t>
                </a:r>
                <a:r>
                  <a:rPr lang="zh-TW" altLang="en-US" dirty="0" smtClean="0"/>
                  <a:t>：</a:t>
                </a:r>
                <a:r>
                  <a:rPr lang="zh-TW" altLang="en-US" dirty="0" smtClean="0"/>
                  <a:t>給定公司的現金流，負債無風險，因此預期報酬率</a:t>
                </a:r>
                <a:r>
                  <a:rPr lang="en-US" altLang="zh-TW" dirty="0" smtClean="0"/>
                  <a:t>=5%</a:t>
                </a:r>
                <a:endParaRPr lang="en-US" altLang="zh-TW" dirty="0"/>
              </a:p>
              <a:p>
                <a:pPr marL="685800" lvl="1" indent="-228600">
                  <a:buFont typeface="Wingdings" panose="05000000000000000000" pitchFamily="2" charset="2"/>
                  <a:buAutoNum type="circleNumWdWhitePlain"/>
                </a:pPr>
                <a:r>
                  <a:rPr lang="zh-TW" altLang="en-US" dirty="0" smtClean="0"/>
                  <a:t>權證</a:t>
                </a:r>
                <a:r>
                  <a:rPr lang="en-US" altLang="zh-TW" dirty="0" smtClean="0"/>
                  <a:t>(W)</a:t>
                </a:r>
                <a:r>
                  <a:rPr lang="zh-TW" altLang="en-US" dirty="0" smtClean="0"/>
                  <a:t>：</a:t>
                </a:r>
                <a:r>
                  <a:rPr lang="en-US" altLang="zh-TW" dirty="0" smtClean="0"/>
                  <a:t>if </a:t>
                </a:r>
                <a:r>
                  <a:rPr lang="zh-TW" altLang="en-US" dirty="0" smtClean="0"/>
                  <a:t>現金流高</a:t>
                </a:r>
                <a:r>
                  <a:rPr lang="en-US" altLang="zh-TW" dirty="0" smtClean="0"/>
                  <a:t>, </a:t>
                </a:r>
                <a:r>
                  <a:rPr lang="zh-TW" altLang="en-US" dirty="0" smtClean="0"/>
                  <a:t>得到 </a:t>
                </a:r>
                <a:r>
                  <a:rPr lang="en-US" altLang="zh-TW" dirty="0" smtClean="0"/>
                  <a:t>210 / if </a:t>
                </a:r>
                <a:r>
                  <a:rPr lang="zh-TW" altLang="en-US" dirty="0" smtClean="0"/>
                  <a:t>現金流低</a:t>
                </a:r>
                <a:r>
                  <a:rPr lang="en-US" altLang="zh-TW" dirty="0" smtClean="0"/>
                  <a:t>,</a:t>
                </a:r>
                <a:r>
                  <a:rPr lang="zh-TW" altLang="en-US" dirty="0" smtClean="0"/>
                  <a:t> 得到</a:t>
                </a:r>
                <a:r>
                  <a:rPr lang="en-US" altLang="zh-TW" dirty="0" smtClean="0"/>
                  <a:t>0</a:t>
                </a:r>
                <a:r>
                  <a:rPr lang="zh-TW" altLang="en-US" dirty="0" smtClean="0"/>
                  <a:t>，因此預期</a:t>
                </a:r>
                <a:r>
                  <a:rPr lang="zh-TW" altLang="en-US" dirty="0" smtClean="0"/>
                  <a:t>報酬 </a:t>
                </a:r>
                <a:r>
                  <a:rPr lang="en-US" altLang="zh-TW" dirty="0" smtClean="0"/>
                  <a:t>= </a:t>
                </a:r>
                <a:r>
                  <a:rPr lang="en-US" altLang="zh-TW" i="0">
                    <a:latin typeface="Cambria Math" panose="02040503050406030204" pitchFamily="18" charset="0"/>
                  </a:rPr>
                  <a:t>1</a:t>
                </a:r>
                <a:r>
                  <a:rPr lang="en-US" altLang="zh-TW" i="0" smtClean="0">
                    <a:latin typeface="Cambria Math" panose="02040503050406030204" pitchFamily="18" charset="0"/>
                  </a:rPr>
                  <a:t>/</a:t>
                </a:r>
                <a:r>
                  <a:rPr lang="en-US" altLang="zh-TW" i="0">
                    <a:latin typeface="Cambria Math" panose="02040503050406030204" pitchFamily="18" charset="0"/>
                  </a:rPr>
                  <a:t>2 ($210)+1/2 ($0)=$105</a:t>
                </a:r>
                <a:r>
                  <a:rPr lang="zh-TW" altLang="en-US" dirty="0" smtClean="0"/>
                  <a:t>，預期報酬</a:t>
                </a:r>
                <a:r>
                  <a:rPr lang="zh-TW" altLang="en-US" dirty="0" smtClean="0"/>
                  <a:t>率 </a:t>
                </a:r>
                <a:r>
                  <a:rPr lang="en-US" altLang="zh-TW" dirty="0" smtClean="0"/>
                  <a:t>= </a:t>
                </a:r>
                <a:r>
                  <a:rPr lang="en-US" altLang="zh-TW" i="0" smtClean="0">
                    <a:latin typeface="Cambria Math" panose="02040503050406030204" pitchFamily="18" charset="0"/>
                  </a:rPr>
                  <a:t>$105/$60−</a:t>
                </a:r>
                <a:r>
                  <a:rPr lang="en-US" altLang="zh-TW" b="0" i="0" smtClean="0">
                    <a:latin typeface="Cambria Math" panose="02040503050406030204" pitchFamily="18" charset="0"/>
                  </a:rPr>
                  <a:t>1=75%</a:t>
                </a:r>
                <a:endParaRPr lang="en-US" altLang="zh-TW" b="0" dirty="0" smtClean="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circleNumWdWhitePlain"/>
                  <a:tabLst/>
                  <a:defRPr/>
                </a:pPr>
                <a:r>
                  <a:rPr lang="zh-TW" altLang="en-US" dirty="0" smtClean="0"/>
                  <a:t>權益</a:t>
                </a:r>
                <a:r>
                  <a:rPr lang="en-US" altLang="zh-TW" dirty="0" smtClean="0"/>
                  <a:t>(E)</a:t>
                </a:r>
                <a:r>
                  <a:rPr lang="zh-TW" altLang="en-US" dirty="0" smtClean="0"/>
                  <a:t>：</a:t>
                </a:r>
                <a:r>
                  <a:rPr lang="en-US" altLang="zh-TW" dirty="0" smtClean="0"/>
                  <a:t>if </a:t>
                </a:r>
                <a:r>
                  <a:rPr lang="zh-TW" altLang="en-US" dirty="0" smtClean="0"/>
                  <a:t>現金流高</a:t>
                </a:r>
                <a:r>
                  <a:rPr lang="en-US" altLang="zh-TW" dirty="0" smtClean="0"/>
                  <a:t>, </a:t>
                </a:r>
                <a:r>
                  <a:rPr lang="zh-TW" altLang="en-US" dirty="0" smtClean="0"/>
                  <a:t>賺到 </a:t>
                </a:r>
                <a:r>
                  <a:rPr lang="en-US" altLang="zh-TW" dirty="0" smtClean="0"/>
                  <a:t>665 / if </a:t>
                </a:r>
                <a:r>
                  <a:rPr lang="zh-TW" altLang="en-US" dirty="0" smtClean="0"/>
                  <a:t>現金流低</a:t>
                </a:r>
                <a:r>
                  <a:rPr lang="en-US" altLang="zh-TW" dirty="0" smtClean="0"/>
                  <a:t>,</a:t>
                </a:r>
                <a:r>
                  <a:rPr lang="zh-TW" altLang="en-US" dirty="0" smtClean="0"/>
                  <a:t> 得到</a:t>
                </a:r>
                <a:r>
                  <a:rPr lang="en-US" altLang="zh-TW" dirty="0" smtClean="0"/>
                  <a:t>375</a:t>
                </a:r>
                <a:r>
                  <a:rPr lang="zh-TW" altLang="en-US" dirty="0" smtClean="0"/>
                  <a:t>，因此預期報酬 </a:t>
                </a:r>
                <a:r>
                  <a:rPr lang="en-US" altLang="zh-TW" dirty="0" smtClean="0"/>
                  <a:t>= </a:t>
                </a:r>
                <a:r>
                  <a:rPr lang="en-US" altLang="zh-TW" i="0">
                    <a:latin typeface="Cambria Math" panose="02040503050406030204" pitchFamily="18" charset="0"/>
                  </a:rPr>
                  <a:t>1</a:t>
                </a:r>
                <a:r>
                  <a:rPr lang="en-US" altLang="zh-TW" i="0" smtClean="0">
                    <a:latin typeface="Cambria Math" panose="02040503050406030204" pitchFamily="18" charset="0"/>
                  </a:rPr>
                  <a:t>/</a:t>
                </a:r>
                <a:r>
                  <a:rPr lang="en-US" altLang="zh-TW" i="0">
                    <a:latin typeface="Cambria Math" panose="02040503050406030204" pitchFamily="18" charset="0"/>
                  </a:rPr>
                  <a:t>2 ($665)+1/2 ($375)=$520</a:t>
                </a:r>
                <a:r>
                  <a:rPr lang="zh-TW" altLang="en-US" dirty="0" smtClean="0"/>
                  <a:t>，預期報酬率 </a:t>
                </a:r>
                <a:r>
                  <a:rPr lang="en-US" altLang="zh-TW" dirty="0" smtClean="0"/>
                  <a:t>= </a:t>
                </a:r>
                <a:r>
                  <a:rPr lang="en-US" altLang="zh-TW" i="0" smtClean="0">
                    <a:latin typeface="Cambria Math" panose="02040503050406030204" pitchFamily="18" charset="0"/>
                  </a:rPr>
                  <a:t>$</a:t>
                </a:r>
                <a:r>
                  <a:rPr lang="en-US" altLang="zh-TW" b="0" i="0" smtClean="0">
                    <a:latin typeface="Cambria Math" panose="02040503050406030204" pitchFamily="18" charset="0"/>
                  </a:rPr>
                  <a:t>520/</a:t>
                </a:r>
                <a:r>
                  <a:rPr lang="en-US" altLang="zh-TW" i="0" smtClean="0">
                    <a:latin typeface="Cambria Math" panose="02040503050406030204" pitchFamily="18" charset="0"/>
                  </a:rPr>
                  <a:t>$</a:t>
                </a:r>
                <a:r>
                  <a:rPr lang="en-US" altLang="zh-TW" b="0" i="0" smtClean="0">
                    <a:latin typeface="Cambria Math" panose="02040503050406030204" pitchFamily="18" charset="0"/>
                  </a:rPr>
                  <a:t>440</a:t>
                </a:r>
                <a:r>
                  <a:rPr lang="en-US" altLang="zh-TW" i="0" smtClean="0">
                    <a:latin typeface="Cambria Math" panose="02040503050406030204" pitchFamily="18" charset="0"/>
                  </a:rPr>
                  <a:t>−</a:t>
                </a:r>
                <a:r>
                  <a:rPr lang="en-US" altLang="zh-TW" b="0" i="0" smtClean="0">
                    <a:latin typeface="Cambria Math" panose="02040503050406030204" pitchFamily="18" charset="0"/>
                  </a:rPr>
                  <a:t>1=</a:t>
                </a:r>
                <a:r>
                  <a:rPr lang="en-US" altLang="zh-TW" b="0" i="0" smtClean="0">
                    <a:latin typeface="Cambria Math" panose="02040503050406030204" pitchFamily="18" charset="0"/>
                  </a:rPr>
                  <a:t>18.18</a:t>
                </a:r>
                <a:r>
                  <a:rPr lang="en-US" altLang="zh-TW" b="0" i="0" smtClean="0">
                    <a:latin typeface="Cambria Math" panose="02040503050406030204" pitchFamily="18" charset="0"/>
                  </a:rPr>
                  <a:t>%</a:t>
                </a:r>
                <a:endParaRPr lang="en-US" altLang="zh-TW" b="0" dirty="0" smtClean="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TW" dirty="0" smtClean="0"/>
                  <a:t>//equity</a:t>
                </a:r>
                <a:r>
                  <a:rPr lang="zh-TW" altLang="en-US" dirty="0" smtClean="0"/>
                  <a:t>賺到的</a:t>
                </a:r>
                <a:r>
                  <a:rPr lang="en-US" altLang="zh-TW" dirty="0" smtClean="0"/>
                  <a:t>-</a:t>
                </a:r>
                <a:r>
                  <a:rPr lang="zh-TW" altLang="en-US" dirty="0" smtClean="0"/>
                  <a:t>債息</a:t>
                </a:r>
                <a:r>
                  <a:rPr lang="en-US" altLang="zh-TW" dirty="0" smtClean="0"/>
                  <a:t>(d</a:t>
                </a:r>
                <a:r>
                  <a:rPr lang="zh-TW" altLang="en-US" dirty="0" smtClean="0"/>
                  <a:t>*</a:t>
                </a:r>
                <a:r>
                  <a:rPr lang="en-US" altLang="zh-TW" dirty="0" smtClean="0"/>
                  <a:t>1.05)-</a:t>
                </a:r>
                <a:r>
                  <a:rPr lang="zh-TW" altLang="en-US" dirty="0" smtClean="0"/>
                  <a:t>權證收益</a:t>
                </a:r>
                <a:endParaRPr lang="en-US" altLang="zh-TW" b="0"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56</a:t>
            </a:fld>
            <a:endParaRPr lang="zh-TW" altLang="en-US"/>
          </a:p>
        </p:txBody>
      </p:sp>
    </p:spTree>
    <p:extLst>
      <p:ext uri="{BB962C8B-B14F-4D97-AF65-F5344CB8AC3E}">
        <p14:creationId xmlns:p14="http://schemas.microsoft.com/office/powerpoint/2010/main" val="31288425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問題</a:t>
                </a:r>
                <a:r>
                  <a:rPr lang="en-US" altLang="zh-TW" dirty="0"/>
                  <a:t>]</a:t>
                </a:r>
                <a:r>
                  <a:rPr lang="zh-TW" altLang="en-US" dirty="0"/>
                  <a:t> 利用範例</a:t>
                </a:r>
                <a:r>
                  <a:rPr lang="en-US" altLang="zh-TW" dirty="0"/>
                  <a:t>14.3</a:t>
                </a:r>
                <a:r>
                  <a:rPr lang="zh-TW" altLang="en-US" dirty="0"/>
                  <a:t>的資本結構計算該公司的</a:t>
                </a:r>
                <a:r>
                  <a:rPr lang="en-US" altLang="zh-TW" dirty="0"/>
                  <a:t>WACC</a:t>
                </a:r>
              </a:p>
              <a:p>
                <a:pPr marL="228600" indent="-228600">
                  <a:buAutoNum type="alphaLcPeriod"/>
                </a:pPr>
                <a:r>
                  <a:rPr lang="zh-TW" altLang="en-US" dirty="0"/>
                  <a:t>算出各有價證券的預期報酬</a:t>
                </a:r>
                <a:endParaRPr lang="en-US" altLang="zh-TW" dirty="0"/>
              </a:p>
              <a:p>
                <a:pPr marL="685800" lvl="1" indent="-228600">
                  <a:buFont typeface="Wingdings" panose="05000000000000000000" pitchFamily="2" charset="2"/>
                  <a:buAutoNum type="circleNumWdWhitePlain"/>
                </a:pPr>
                <a:r>
                  <a:rPr lang="zh-TW" altLang="en-US" dirty="0"/>
                  <a:t>負債</a:t>
                </a:r>
                <a:r>
                  <a:rPr lang="en-US" altLang="zh-TW" dirty="0"/>
                  <a:t>(D)</a:t>
                </a:r>
                <a:r>
                  <a:rPr lang="zh-TW" altLang="en-US" dirty="0"/>
                  <a:t>：給定公司的現金流，負債無風險，因此預期報酬率</a:t>
                </a:r>
                <a:r>
                  <a:rPr lang="en-US" altLang="zh-TW" dirty="0"/>
                  <a:t>=5%</a:t>
                </a:r>
              </a:p>
              <a:p>
                <a:pPr marL="685800" lvl="1" indent="-228600">
                  <a:buFont typeface="Wingdings" panose="05000000000000000000" pitchFamily="2" charset="2"/>
                  <a:buAutoNum type="circleNumWdWhitePlain"/>
                </a:pPr>
                <a:r>
                  <a:rPr lang="zh-TW" altLang="en-US" dirty="0"/>
                  <a:t>權證</a:t>
                </a:r>
                <a:r>
                  <a:rPr lang="en-US" altLang="zh-TW" dirty="0"/>
                  <a:t>(W)</a:t>
                </a:r>
                <a:r>
                  <a:rPr lang="zh-TW" altLang="en-US" dirty="0"/>
                  <a:t>：</a:t>
                </a:r>
                <a:r>
                  <a:rPr lang="en-US" altLang="zh-TW" dirty="0"/>
                  <a:t>if </a:t>
                </a:r>
                <a:r>
                  <a:rPr lang="zh-TW" altLang="en-US" dirty="0"/>
                  <a:t>現金流高</a:t>
                </a:r>
                <a:r>
                  <a:rPr lang="en-US" altLang="zh-TW" dirty="0"/>
                  <a:t>, </a:t>
                </a:r>
                <a:r>
                  <a:rPr lang="zh-TW" altLang="en-US" dirty="0"/>
                  <a:t>得到 </a:t>
                </a:r>
                <a:r>
                  <a:rPr lang="en-US" altLang="zh-TW" dirty="0"/>
                  <a:t>210 / if </a:t>
                </a:r>
                <a:r>
                  <a:rPr lang="zh-TW" altLang="en-US" dirty="0"/>
                  <a:t>現金流低</a:t>
                </a:r>
                <a:r>
                  <a:rPr lang="en-US" altLang="zh-TW" dirty="0"/>
                  <a:t>,</a:t>
                </a:r>
                <a:r>
                  <a:rPr lang="zh-TW" altLang="en-US" dirty="0"/>
                  <a:t> 得到</a:t>
                </a:r>
                <a:r>
                  <a:rPr lang="en-US" altLang="zh-TW" dirty="0"/>
                  <a:t>0</a:t>
                </a:r>
                <a:r>
                  <a:rPr lang="zh-TW" altLang="en-US" dirty="0"/>
                  <a:t>，因此預期報酬</a:t>
                </a:r>
                <a:r>
                  <a:rPr lang="en-US" altLang="zh-TW" dirty="0"/>
                  <a:t>=</a:t>
                </a:r>
                <a14:m>
                  <m:oMath xmlns:m="http://schemas.openxmlformats.org/officeDocument/2006/math">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$210</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$0</m:t>
                        </m:r>
                      </m:e>
                    </m:d>
                    <m:r>
                      <a:rPr lang="en-US" altLang="zh-TW" i="1">
                        <a:latin typeface="Cambria Math" panose="02040503050406030204" pitchFamily="18" charset="0"/>
                      </a:rPr>
                      <m:t>=$105</m:t>
                    </m:r>
                  </m:oMath>
                </a14:m>
                <a:r>
                  <a:rPr lang="zh-TW" altLang="en-US" dirty="0"/>
                  <a:t>，預期報酬率</a:t>
                </a:r>
                <a:r>
                  <a:rPr lang="en-US" altLang="zh-TW" dirty="0"/>
                  <a:t>=</a:t>
                </a:r>
                <a14:m>
                  <m:oMath xmlns:m="http://schemas.openxmlformats.org/officeDocument/2006/math">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$105</m:t>
                        </m:r>
                      </m:num>
                      <m:den>
                        <m:r>
                          <a:rPr lang="en-US" altLang="zh-TW" i="1" smtClean="0">
                            <a:latin typeface="Cambria Math" panose="02040503050406030204" pitchFamily="18" charset="0"/>
                          </a:rPr>
                          <m:t>$60</m:t>
                        </m:r>
                      </m:den>
                    </m:f>
                    <m:r>
                      <a:rPr lang="en-US" altLang="zh-TW" i="1" smtClean="0">
                        <a:latin typeface="Cambria Math" panose="02040503050406030204" pitchFamily="18" charset="0"/>
                      </a:rPr>
                      <m:t>−</m:t>
                    </m:r>
                    <m:r>
                      <a:rPr lang="en-US" altLang="zh-TW" b="0" i="0" smtClean="0">
                        <a:latin typeface="Cambria Math" panose="02040503050406030204" pitchFamily="18" charset="0"/>
                      </a:rPr>
                      <m:t>1=75%</m:t>
                    </m:r>
                  </m:oMath>
                </a14:m>
                <a:endParaRPr lang="en-US" altLang="zh-TW" b="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circleNumWdWhitePlain"/>
                  <a:tabLst/>
                  <a:defRPr/>
                </a:pPr>
                <a:r>
                  <a:rPr lang="zh-TW" altLang="en-US" dirty="0"/>
                  <a:t>權益</a:t>
                </a:r>
                <a:r>
                  <a:rPr lang="en-US" altLang="zh-TW" dirty="0"/>
                  <a:t>(E)</a:t>
                </a:r>
                <a:r>
                  <a:rPr lang="zh-TW" altLang="en-US" dirty="0"/>
                  <a:t>：</a:t>
                </a:r>
                <a:r>
                  <a:rPr lang="en-US" altLang="zh-TW" dirty="0"/>
                  <a:t>if </a:t>
                </a:r>
                <a:r>
                  <a:rPr lang="zh-TW" altLang="en-US" dirty="0"/>
                  <a:t>現金流高</a:t>
                </a:r>
                <a:r>
                  <a:rPr lang="en-US" altLang="zh-TW" dirty="0"/>
                  <a:t>, </a:t>
                </a:r>
                <a:r>
                  <a:rPr lang="zh-TW" altLang="en-US" dirty="0"/>
                  <a:t>賺到 </a:t>
                </a:r>
                <a:r>
                  <a:rPr lang="en-US" altLang="zh-TW" dirty="0"/>
                  <a:t>665 / if </a:t>
                </a:r>
                <a:r>
                  <a:rPr lang="zh-TW" altLang="en-US" dirty="0"/>
                  <a:t>現金流低</a:t>
                </a:r>
                <a:r>
                  <a:rPr lang="en-US" altLang="zh-TW" dirty="0"/>
                  <a:t>,</a:t>
                </a:r>
                <a:r>
                  <a:rPr lang="zh-TW" altLang="en-US" dirty="0"/>
                  <a:t> 得到</a:t>
                </a:r>
                <a:r>
                  <a:rPr lang="en-US" altLang="zh-TW" dirty="0"/>
                  <a:t>375</a:t>
                </a:r>
                <a:r>
                  <a:rPr lang="zh-TW" altLang="en-US" dirty="0"/>
                  <a:t>，因此預期報酬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$665</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$375</m:t>
                        </m:r>
                      </m:e>
                    </m:d>
                    <m:r>
                      <a:rPr lang="en-US" altLang="zh-TW" i="1">
                        <a:latin typeface="Cambria Math" panose="02040503050406030204" pitchFamily="18" charset="0"/>
                      </a:rPr>
                      <m:t>=$520</m:t>
                    </m:r>
                  </m:oMath>
                </a14:m>
                <a:r>
                  <a:rPr lang="zh-TW" altLang="en-US" dirty="0"/>
                  <a:t>，預期報酬率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m:t>
                        </m:r>
                        <m:r>
                          <a:rPr lang="en-US" altLang="zh-TW" b="0" i="1" smtClean="0">
                            <a:latin typeface="Cambria Math" panose="02040503050406030204" pitchFamily="18" charset="0"/>
                          </a:rPr>
                          <m:t>520</m:t>
                        </m:r>
                      </m:num>
                      <m:den>
                        <m:r>
                          <a:rPr lang="en-US" altLang="zh-TW" i="1" smtClean="0">
                            <a:latin typeface="Cambria Math" panose="02040503050406030204" pitchFamily="18" charset="0"/>
                          </a:rPr>
                          <m:t>$</m:t>
                        </m:r>
                        <m:r>
                          <a:rPr lang="en-US" altLang="zh-TW" b="0" i="1" smtClean="0">
                            <a:latin typeface="Cambria Math" panose="02040503050406030204" pitchFamily="18" charset="0"/>
                          </a:rPr>
                          <m:t>440</m:t>
                        </m:r>
                      </m:den>
                    </m:f>
                    <m:r>
                      <a:rPr lang="en-US" altLang="zh-TW" i="1" smtClean="0">
                        <a:latin typeface="Cambria Math" panose="02040503050406030204" pitchFamily="18" charset="0"/>
                      </a:rPr>
                      <m:t>−</m:t>
                    </m:r>
                    <m:r>
                      <a:rPr lang="en-US" altLang="zh-TW" b="0" i="0" smtClean="0">
                        <a:latin typeface="Cambria Math" panose="02040503050406030204" pitchFamily="18" charset="0"/>
                      </a:rPr>
                      <m:t>1=18.18%</m:t>
                    </m:r>
                  </m:oMath>
                </a14:m>
                <a:endParaRPr lang="en-US" altLang="zh-TW" b="0" dirty="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TW" dirty="0"/>
              </a:p>
              <a:p>
                <a:pPr marL="228600" lvl="0" indent="-228600">
                  <a:buFont typeface="+mj-lt"/>
                  <a:buAutoNum type="alphaLcPeriod"/>
                </a:pPr>
                <a:r>
                  <a:rPr lang="zh-TW" altLang="en-US" dirty="0"/>
                  <a:t>計算</a:t>
                </a:r>
                <a:r>
                  <a:rPr lang="en-US" altLang="zh-TW" dirty="0"/>
                  <a:t>WACC</a:t>
                </a:r>
              </a:p>
              <a:p>
                <a:endParaRPr lang="en-US" altLang="zh-TW" dirty="0"/>
              </a:p>
              <a:p>
                <a:r>
                  <a:rPr lang="zh-TW" altLang="en-US" dirty="0"/>
                  <a:t>公司的 </a:t>
                </a:r>
                <a:r>
                  <a:rPr lang="en-US" altLang="zh-TW" dirty="0"/>
                  <a:t>“WACC”</a:t>
                </a:r>
                <a:r>
                  <a:rPr lang="zh-TW" altLang="en-US" dirty="0"/>
                  <a:t> 和 </a:t>
                </a:r>
                <a:r>
                  <a:rPr lang="en-US" altLang="zh-TW" dirty="0"/>
                  <a:t>”</a:t>
                </a:r>
                <a:r>
                  <a:rPr lang="zh-TW" altLang="en-US" dirty="0"/>
                  <a:t>無槓桿下的資本成本</a:t>
                </a:r>
                <a:r>
                  <a:rPr lang="en-US" altLang="zh-TW" dirty="0"/>
                  <a:t>”</a:t>
                </a:r>
                <a:r>
                  <a:rPr lang="zh-TW" altLang="en-US" dirty="0"/>
                  <a:t> </a:t>
                </a:r>
                <a:r>
                  <a:rPr lang="en-US" altLang="zh-TW" dirty="0"/>
                  <a:t>=15%</a:t>
                </a:r>
                <a:r>
                  <a:rPr lang="zh-TW" altLang="en-US" dirty="0"/>
                  <a:t>，和全部以權益融資時相同</a:t>
                </a:r>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zh-TW" altLang="en-US" dirty="0" smtClean="0"/>
                  <a:t>問題</a:t>
                </a:r>
                <a:r>
                  <a:rPr lang="en-US" altLang="zh-TW" dirty="0" smtClean="0"/>
                  <a:t>]</a:t>
                </a:r>
                <a:r>
                  <a:rPr lang="zh-TW" altLang="en-US" dirty="0" smtClean="0"/>
                  <a:t> 利用範例</a:t>
                </a:r>
                <a:r>
                  <a:rPr lang="en-US" altLang="zh-TW" dirty="0" smtClean="0"/>
                  <a:t>14.3</a:t>
                </a:r>
                <a:r>
                  <a:rPr lang="zh-TW" altLang="en-US" dirty="0" smtClean="0"/>
                  <a:t>的資本結構計算該公司的</a:t>
                </a:r>
                <a:r>
                  <a:rPr lang="en-US" altLang="zh-TW" dirty="0" smtClean="0"/>
                  <a:t>WACC</a:t>
                </a:r>
              </a:p>
              <a:p>
                <a:pPr marL="228600" indent="-228600">
                  <a:buAutoNum type="alphaLcPeriod"/>
                </a:pPr>
                <a:r>
                  <a:rPr lang="zh-TW" altLang="en-US" dirty="0" smtClean="0"/>
                  <a:t>算出各有價證券的預期報酬</a:t>
                </a:r>
                <a:endParaRPr lang="en-US" altLang="zh-TW" dirty="0" smtClean="0"/>
              </a:p>
              <a:p>
                <a:pPr marL="685800" lvl="1" indent="-228600">
                  <a:buFont typeface="Wingdings" panose="05000000000000000000" pitchFamily="2" charset="2"/>
                  <a:buAutoNum type="circleNumWdWhitePlain"/>
                </a:pPr>
                <a:r>
                  <a:rPr lang="zh-TW" altLang="en-US" dirty="0" smtClean="0"/>
                  <a:t>負債</a:t>
                </a:r>
                <a:r>
                  <a:rPr lang="en-US" altLang="zh-TW" dirty="0" smtClean="0"/>
                  <a:t>(D)</a:t>
                </a:r>
                <a:r>
                  <a:rPr lang="zh-TW" altLang="en-US" dirty="0" smtClean="0"/>
                  <a:t>：</a:t>
                </a:r>
                <a:r>
                  <a:rPr lang="zh-TW" altLang="en-US" dirty="0" smtClean="0"/>
                  <a:t>給定公司的現金流，負債無風險，因此預期報酬率</a:t>
                </a:r>
                <a:r>
                  <a:rPr lang="en-US" altLang="zh-TW" dirty="0" smtClean="0"/>
                  <a:t>=5%</a:t>
                </a:r>
                <a:endParaRPr lang="en-US" altLang="zh-TW" dirty="0"/>
              </a:p>
              <a:p>
                <a:pPr marL="685800" lvl="1" indent="-228600">
                  <a:buFont typeface="Wingdings" panose="05000000000000000000" pitchFamily="2" charset="2"/>
                  <a:buAutoNum type="circleNumWdWhitePlain"/>
                </a:pPr>
                <a:r>
                  <a:rPr lang="zh-TW" altLang="en-US" dirty="0" smtClean="0"/>
                  <a:t>權證</a:t>
                </a:r>
                <a:r>
                  <a:rPr lang="en-US" altLang="zh-TW" dirty="0" smtClean="0"/>
                  <a:t>(W)</a:t>
                </a:r>
                <a:r>
                  <a:rPr lang="zh-TW" altLang="en-US" dirty="0" smtClean="0"/>
                  <a:t>：</a:t>
                </a:r>
                <a:r>
                  <a:rPr lang="en-US" altLang="zh-TW" dirty="0" smtClean="0"/>
                  <a:t>if </a:t>
                </a:r>
                <a:r>
                  <a:rPr lang="zh-TW" altLang="en-US" dirty="0" smtClean="0"/>
                  <a:t>現金流高</a:t>
                </a:r>
                <a:r>
                  <a:rPr lang="en-US" altLang="zh-TW" dirty="0" smtClean="0"/>
                  <a:t>, </a:t>
                </a:r>
                <a:r>
                  <a:rPr lang="zh-TW" altLang="en-US" dirty="0" smtClean="0"/>
                  <a:t>得到 </a:t>
                </a:r>
                <a:r>
                  <a:rPr lang="en-US" altLang="zh-TW" dirty="0" smtClean="0"/>
                  <a:t>210 / if </a:t>
                </a:r>
                <a:r>
                  <a:rPr lang="zh-TW" altLang="en-US" dirty="0" smtClean="0"/>
                  <a:t>現金流低</a:t>
                </a:r>
                <a:r>
                  <a:rPr lang="en-US" altLang="zh-TW" dirty="0" smtClean="0"/>
                  <a:t>,</a:t>
                </a:r>
                <a:r>
                  <a:rPr lang="zh-TW" altLang="en-US" dirty="0" smtClean="0"/>
                  <a:t> 得到</a:t>
                </a:r>
                <a:r>
                  <a:rPr lang="en-US" altLang="zh-TW" dirty="0" smtClean="0"/>
                  <a:t>0</a:t>
                </a:r>
                <a:r>
                  <a:rPr lang="zh-TW" altLang="en-US" dirty="0" smtClean="0"/>
                  <a:t>，因此預期報酬</a:t>
                </a:r>
                <a:r>
                  <a:rPr lang="en-US" altLang="zh-TW" dirty="0" smtClean="0"/>
                  <a:t>=</a:t>
                </a:r>
                <a:r>
                  <a:rPr lang="en-US" altLang="zh-TW" i="0">
                    <a:latin typeface="Cambria Math" panose="02040503050406030204" pitchFamily="18" charset="0"/>
                  </a:rPr>
                  <a:t>1</a:t>
                </a:r>
                <a:r>
                  <a:rPr lang="en-US" altLang="zh-TW" i="0" smtClean="0">
                    <a:latin typeface="Cambria Math" panose="02040503050406030204" pitchFamily="18" charset="0"/>
                  </a:rPr>
                  <a:t>/</a:t>
                </a:r>
                <a:r>
                  <a:rPr lang="en-US" altLang="zh-TW" i="0">
                    <a:latin typeface="Cambria Math" panose="02040503050406030204" pitchFamily="18" charset="0"/>
                  </a:rPr>
                  <a:t>2 ($210)+1/2 ($0)=$105</a:t>
                </a:r>
                <a:r>
                  <a:rPr lang="zh-TW" altLang="en-US" dirty="0" smtClean="0"/>
                  <a:t>，預期報酬率</a:t>
                </a:r>
                <a:r>
                  <a:rPr lang="en-US" altLang="zh-TW" dirty="0" smtClean="0"/>
                  <a:t>=</a:t>
                </a:r>
                <a:r>
                  <a:rPr lang="en-US" altLang="zh-TW" i="0" smtClean="0">
                    <a:latin typeface="Cambria Math" panose="02040503050406030204" pitchFamily="18" charset="0"/>
                  </a:rPr>
                  <a:t>$105/$60−</a:t>
                </a:r>
                <a:r>
                  <a:rPr lang="en-US" altLang="zh-TW" b="0" i="0" smtClean="0">
                    <a:latin typeface="Cambria Math" panose="02040503050406030204" pitchFamily="18" charset="0"/>
                  </a:rPr>
                  <a:t>1=75%</a:t>
                </a:r>
                <a:endParaRPr lang="en-US" altLang="zh-TW" b="0" dirty="0" smtClean="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circleNumWdWhitePlain"/>
                  <a:tabLst/>
                  <a:defRPr/>
                </a:pPr>
                <a:r>
                  <a:rPr lang="zh-TW" altLang="en-US" dirty="0" smtClean="0"/>
                  <a:t>權益</a:t>
                </a:r>
                <a:r>
                  <a:rPr lang="en-US" altLang="zh-TW" dirty="0" smtClean="0"/>
                  <a:t>(E)</a:t>
                </a:r>
                <a:r>
                  <a:rPr lang="zh-TW" altLang="en-US" dirty="0" smtClean="0"/>
                  <a:t>：</a:t>
                </a:r>
                <a:r>
                  <a:rPr lang="en-US" altLang="zh-TW" dirty="0" smtClean="0"/>
                  <a:t>if </a:t>
                </a:r>
                <a:r>
                  <a:rPr lang="zh-TW" altLang="en-US" dirty="0" smtClean="0"/>
                  <a:t>現金流高</a:t>
                </a:r>
                <a:r>
                  <a:rPr lang="en-US" altLang="zh-TW" dirty="0" smtClean="0"/>
                  <a:t>, </a:t>
                </a:r>
                <a:r>
                  <a:rPr lang="zh-TW" altLang="en-US" dirty="0" smtClean="0"/>
                  <a:t>賺到 </a:t>
                </a:r>
                <a:r>
                  <a:rPr lang="en-US" altLang="zh-TW" dirty="0" smtClean="0"/>
                  <a:t>665 / if </a:t>
                </a:r>
                <a:r>
                  <a:rPr lang="zh-TW" altLang="en-US" dirty="0" smtClean="0"/>
                  <a:t>現金流低</a:t>
                </a:r>
                <a:r>
                  <a:rPr lang="en-US" altLang="zh-TW" dirty="0" smtClean="0"/>
                  <a:t>,</a:t>
                </a:r>
                <a:r>
                  <a:rPr lang="zh-TW" altLang="en-US" dirty="0" smtClean="0"/>
                  <a:t> 得到</a:t>
                </a:r>
                <a:r>
                  <a:rPr lang="en-US" altLang="zh-TW" dirty="0" smtClean="0"/>
                  <a:t>375</a:t>
                </a:r>
                <a:r>
                  <a:rPr lang="zh-TW" altLang="en-US" dirty="0" smtClean="0"/>
                  <a:t>，因此預期報酬 </a:t>
                </a:r>
                <a:r>
                  <a:rPr lang="en-US" altLang="zh-TW" dirty="0" smtClean="0"/>
                  <a:t>= </a:t>
                </a:r>
                <a:r>
                  <a:rPr lang="en-US" altLang="zh-TW" i="0">
                    <a:latin typeface="Cambria Math" panose="02040503050406030204" pitchFamily="18" charset="0"/>
                  </a:rPr>
                  <a:t>1</a:t>
                </a:r>
                <a:r>
                  <a:rPr lang="en-US" altLang="zh-TW" i="0" smtClean="0">
                    <a:latin typeface="Cambria Math" panose="02040503050406030204" pitchFamily="18" charset="0"/>
                  </a:rPr>
                  <a:t>/</a:t>
                </a:r>
                <a:r>
                  <a:rPr lang="en-US" altLang="zh-TW" i="0">
                    <a:latin typeface="Cambria Math" panose="02040503050406030204" pitchFamily="18" charset="0"/>
                  </a:rPr>
                  <a:t>2 ($665)+1/2 ($375)=$520</a:t>
                </a:r>
                <a:r>
                  <a:rPr lang="zh-TW" altLang="en-US" dirty="0" smtClean="0"/>
                  <a:t>，預期報酬率 </a:t>
                </a:r>
                <a:r>
                  <a:rPr lang="en-US" altLang="zh-TW" dirty="0" smtClean="0"/>
                  <a:t>= </a:t>
                </a:r>
                <a:r>
                  <a:rPr lang="en-US" altLang="zh-TW" i="0" smtClean="0">
                    <a:latin typeface="Cambria Math" panose="02040503050406030204" pitchFamily="18" charset="0"/>
                  </a:rPr>
                  <a:t>$</a:t>
                </a:r>
                <a:r>
                  <a:rPr lang="en-US" altLang="zh-TW" b="0" i="0" smtClean="0">
                    <a:latin typeface="Cambria Math" panose="02040503050406030204" pitchFamily="18" charset="0"/>
                  </a:rPr>
                  <a:t>520/</a:t>
                </a:r>
                <a:r>
                  <a:rPr lang="en-US" altLang="zh-TW" i="0" smtClean="0">
                    <a:latin typeface="Cambria Math" panose="02040503050406030204" pitchFamily="18" charset="0"/>
                  </a:rPr>
                  <a:t>$</a:t>
                </a:r>
                <a:r>
                  <a:rPr lang="en-US" altLang="zh-TW" b="0" i="0" smtClean="0">
                    <a:latin typeface="Cambria Math" panose="02040503050406030204" pitchFamily="18" charset="0"/>
                  </a:rPr>
                  <a:t>440</a:t>
                </a:r>
                <a:r>
                  <a:rPr lang="en-US" altLang="zh-TW" i="0" smtClean="0">
                    <a:latin typeface="Cambria Math" panose="02040503050406030204" pitchFamily="18" charset="0"/>
                  </a:rPr>
                  <a:t>−</a:t>
                </a:r>
                <a:r>
                  <a:rPr lang="en-US" altLang="zh-TW" b="0" i="0" smtClean="0">
                    <a:latin typeface="Cambria Math" panose="02040503050406030204" pitchFamily="18" charset="0"/>
                  </a:rPr>
                  <a:t>1=18.18%</a:t>
                </a:r>
                <a:endParaRPr lang="en-US" altLang="zh-TW" b="0" dirty="0" smtClean="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TW" dirty="0" smtClean="0"/>
              </a:p>
              <a:p>
                <a:pPr marL="228600" lvl="0" indent="-228600">
                  <a:buFont typeface="+mj-lt"/>
                  <a:buAutoNum type="alphaLcPeriod"/>
                </a:pPr>
                <a:r>
                  <a:rPr lang="zh-TW" altLang="en-US" dirty="0" smtClean="0"/>
                  <a:t>計算</a:t>
                </a:r>
                <a:r>
                  <a:rPr lang="en-US" altLang="zh-TW" dirty="0" smtClean="0"/>
                  <a:t>WACC</a:t>
                </a:r>
                <a:endParaRPr lang="en-US" altLang="zh-TW" dirty="0" smtClean="0"/>
              </a:p>
              <a:p>
                <a:endParaRPr lang="en-US" altLang="zh-TW" dirty="0" smtClean="0"/>
              </a:p>
              <a:p>
                <a:r>
                  <a:rPr lang="zh-TW" altLang="en-US" dirty="0" smtClean="0"/>
                  <a:t>公司的 </a:t>
                </a:r>
                <a:r>
                  <a:rPr lang="en-US" altLang="zh-TW" dirty="0" smtClean="0"/>
                  <a:t>“WACC”</a:t>
                </a:r>
                <a:r>
                  <a:rPr lang="zh-TW" altLang="en-US" dirty="0" smtClean="0"/>
                  <a:t> 和 </a:t>
                </a:r>
                <a:r>
                  <a:rPr lang="en-US" altLang="zh-TW" dirty="0" smtClean="0"/>
                  <a:t>”</a:t>
                </a:r>
                <a:r>
                  <a:rPr lang="zh-TW" altLang="en-US" dirty="0" smtClean="0"/>
                  <a:t>無槓桿下的資本成本</a:t>
                </a:r>
                <a:r>
                  <a:rPr lang="en-US" altLang="zh-TW" dirty="0" smtClean="0"/>
                  <a:t>”</a:t>
                </a:r>
                <a:r>
                  <a:rPr lang="zh-TW" altLang="en-US" dirty="0" smtClean="0"/>
                  <a:t> </a:t>
                </a:r>
                <a:r>
                  <a:rPr lang="en-US" altLang="zh-TW" dirty="0" smtClean="0"/>
                  <a:t>=15%</a:t>
                </a:r>
                <a:r>
                  <a:rPr lang="zh-TW" altLang="en-US" dirty="0" smtClean="0"/>
                  <a:t>，和全部以權益融資時相同</a:t>
                </a:r>
                <a:endParaRPr lang="zh-TW" altLang="en-US" dirty="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57</a:t>
            </a:fld>
            <a:endParaRPr lang="zh-TW" altLang="en-US"/>
          </a:p>
        </p:txBody>
      </p:sp>
    </p:spTree>
    <p:extLst>
      <p:ext uri="{BB962C8B-B14F-4D97-AF65-F5344CB8AC3E}">
        <p14:creationId xmlns:p14="http://schemas.microsoft.com/office/powerpoint/2010/main" val="3342575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===Levered</a:t>
            </a:r>
            <a:r>
              <a:rPr lang="en-US" altLang="zh-TW" baseline="0" dirty="0"/>
              <a:t> Beta </a:t>
            </a:r>
            <a:r>
              <a:rPr lang="zh-TW" altLang="en-US" baseline="0" dirty="0"/>
              <a:t>和 </a:t>
            </a:r>
            <a:r>
              <a:rPr lang="en-US" altLang="zh-TW" baseline="0" dirty="0"/>
              <a:t>Unlevered</a:t>
            </a:r>
            <a:r>
              <a:rPr lang="zh-TW" altLang="en-US" baseline="0" dirty="0"/>
              <a:t> </a:t>
            </a:r>
            <a:r>
              <a:rPr lang="en-US" altLang="zh-TW" baseline="0" dirty="0"/>
              <a:t>Beta===</a:t>
            </a:r>
            <a:endParaRPr lang="en-US" altLang="zh-TW" dirty="0"/>
          </a:p>
          <a:p>
            <a:r>
              <a:rPr lang="en-US" altLang="zh-TW" dirty="0"/>
              <a:t>Unlevered</a:t>
            </a:r>
            <a:r>
              <a:rPr lang="en-US" altLang="zh-TW" baseline="0" dirty="0"/>
              <a:t> beta</a:t>
            </a:r>
            <a:r>
              <a:rPr lang="zh-TW" altLang="en-US" baseline="0" dirty="0"/>
              <a:t>是</a:t>
            </a:r>
            <a:r>
              <a:rPr lang="en-US" altLang="zh-TW" baseline="0" dirty="0"/>
              <a:t>equity beta </a:t>
            </a:r>
            <a:r>
              <a:rPr lang="zh-TW" altLang="en-US" baseline="0" dirty="0"/>
              <a:t>和 </a:t>
            </a:r>
            <a:r>
              <a:rPr lang="en-US" altLang="zh-TW" baseline="0" dirty="0"/>
              <a:t>debt</a:t>
            </a:r>
            <a:r>
              <a:rPr lang="zh-TW" altLang="en-US" baseline="0" dirty="0"/>
              <a:t> </a:t>
            </a:r>
            <a:r>
              <a:rPr lang="en-US" altLang="zh-TW" baseline="0" dirty="0"/>
              <a:t>beta</a:t>
            </a:r>
            <a:r>
              <a:rPr lang="zh-TW" altLang="en-US" baseline="0" dirty="0"/>
              <a:t>的加權平均</a:t>
            </a:r>
            <a:endParaRPr lang="en-US" altLang="zh-TW" baseline="0" dirty="0"/>
          </a:p>
          <a:p>
            <a:endParaRPr lang="en-US" altLang="zh-TW" dirty="0"/>
          </a:p>
          <a:p>
            <a:pPr algn="l"/>
            <a:r>
              <a:rPr lang="en-US" altLang="zh-TW" dirty="0"/>
              <a:t>Unlevered</a:t>
            </a:r>
            <a:r>
              <a:rPr lang="en-US" altLang="zh-TW" baseline="0" dirty="0"/>
              <a:t> beta</a:t>
            </a:r>
            <a:r>
              <a:rPr lang="zh-TW" altLang="en-US" baseline="0" dirty="0"/>
              <a:t> 之特性：</a:t>
            </a:r>
            <a:endParaRPr lang="en-US" altLang="zh-TW" baseline="0" dirty="0"/>
          </a:p>
          <a:p>
            <a:pPr marL="228600" indent="-228600" algn="l">
              <a:buAutoNum type="arabicParenBoth"/>
            </a:pPr>
            <a:r>
              <a:rPr lang="zh-TW" altLang="en-US" baseline="0" dirty="0"/>
              <a:t>可衡量公司 </a:t>
            </a:r>
            <a:r>
              <a:rPr lang="en-US" altLang="zh-TW" baseline="0" dirty="0"/>
              <a:t>“</a:t>
            </a:r>
            <a:r>
              <a:rPr lang="zh-TW" altLang="en-US" baseline="0" dirty="0"/>
              <a:t>標的資產</a:t>
            </a:r>
            <a:r>
              <a:rPr lang="en-US" altLang="zh-TW" baseline="0" dirty="0"/>
              <a:t>”</a:t>
            </a:r>
            <a:r>
              <a:rPr lang="zh-TW" altLang="en-US" baseline="0" dirty="0"/>
              <a:t> 的市場風險，因此可用於估計 </a:t>
            </a:r>
            <a:r>
              <a:rPr lang="en-US" altLang="zh-TW" baseline="0" dirty="0"/>
              <a:t>”</a:t>
            </a:r>
            <a:r>
              <a:rPr lang="zh-TW" altLang="en-US" baseline="0" dirty="0"/>
              <a:t>不同投資組合</a:t>
            </a:r>
            <a:r>
              <a:rPr lang="en-US" altLang="zh-TW" baseline="0" dirty="0"/>
              <a:t>”</a:t>
            </a:r>
            <a:r>
              <a:rPr lang="zh-TW" altLang="en-US" baseline="0" dirty="0"/>
              <a:t> 的資本成本</a:t>
            </a:r>
            <a:endParaRPr lang="en-US" altLang="zh-TW" baseline="0" dirty="0"/>
          </a:p>
          <a:p>
            <a:pPr marL="228600" indent="-228600" algn="l">
              <a:buAutoNum type="arabicParenBoth"/>
            </a:pPr>
            <a:r>
              <a:rPr lang="zh-TW" altLang="en-US" baseline="0" dirty="0"/>
              <a:t>當公司在 </a:t>
            </a:r>
            <a:r>
              <a:rPr lang="en-US" altLang="zh-TW" baseline="0" dirty="0"/>
              <a:t>”</a:t>
            </a:r>
            <a:r>
              <a:rPr lang="zh-TW" altLang="en-US" baseline="0" dirty="0"/>
              <a:t>不改變總投資額</a:t>
            </a:r>
            <a:r>
              <a:rPr lang="en-US" altLang="zh-TW" baseline="0" dirty="0"/>
              <a:t>”</a:t>
            </a:r>
            <a:r>
              <a:rPr lang="zh-TW" altLang="en-US" baseline="0" dirty="0"/>
              <a:t> 的情況下調整資本結構，</a:t>
            </a:r>
            <a:r>
              <a:rPr lang="en-US" altLang="zh-TW" baseline="0" dirty="0"/>
              <a:t>unlevered beta</a:t>
            </a:r>
            <a:r>
              <a:rPr lang="zh-TW" altLang="en-US" baseline="0" dirty="0"/>
              <a:t>不會改變</a:t>
            </a:r>
            <a:endParaRPr lang="en-US" altLang="zh-TW" baseline="0" dirty="0"/>
          </a:p>
          <a:p>
            <a:pPr marL="228600" indent="-228600" algn="l">
              <a:buAutoNum type="arabicParenBoth"/>
            </a:pPr>
            <a:endParaRPr lang="en-US" altLang="zh-TW" baseline="0" dirty="0"/>
          </a:p>
          <a:p>
            <a:pPr marL="228600" indent="-228600" algn="l">
              <a:buAutoNum type="arabicParenBoth"/>
            </a:pPr>
            <a:endParaRPr lang="en-US" altLang="zh-TW" baseline="0"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58</a:t>
            </a:fld>
            <a:endParaRPr lang="zh-TW" altLang="en-US"/>
          </a:p>
        </p:txBody>
      </p:sp>
    </p:spTree>
    <p:extLst>
      <p:ext uri="{BB962C8B-B14F-4D97-AF65-F5344CB8AC3E}">
        <p14:creationId xmlns:p14="http://schemas.microsoft.com/office/powerpoint/2010/main" val="711608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a:t>
            </a:r>
            <a:r>
              <a:rPr lang="en-US" altLang="zh-TW" dirty="0"/>
              <a:t>Eq.14.8</a:t>
            </a:r>
            <a:r>
              <a:rPr lang="zh-TW" altLang="en-US" dirty="0"/>
              <a:t>移項推出</a:t>
            </a:r>
            <a:r>
              <a:rPr lang="en-US" altLang="zh-TW" dirty="0"/>
              <a:t>equity beta</a:t>
            </a:r>
          </a:p>
          <a:p>
            <a:endParaRPr lang="en-US" altLang="zh-TW" dirty="0"/>
          </a:p>
          <a:p>
            <a:r>
              <a:rPr lang="en-US" altLang="zh-TW" dirty="0"/>
              <a:t>Equity beta</a:t>
            </a:r>
            <a:r>
              <a:rPr lang="zh-TW" altLang="en-US" dirty="0"/>
              <a:t>之特性：</a:t>
            </a:r>
            <a:endParaRPr lang="en-US" altLang="zh-TW" baseline="0" dirty="0"/>
          </a:p>
          <a:p>
            <a:pPr marL="228600" indent="-228600">
              <a:buAutoNum type="arabicParenBoth"/>
            </a:pPr>
            <a:r>
              <a:rPr lang="zh-TW" altLang="en-US" dirty="0"/>
              <a:t>反映因 </a:t>
            </a:r>
            <a:r>
              <a:rPr lang="en-US" altLang="zh-TW" dirty="0"/>
              <a:t>“</a:t>
            </a:r>
            <a:r>
              <a:rPr lang="zh-TW" altLang="en-US" dirty="0"/>
              <a:t>資本結構改變</a:t>
            </a:r>
            <a:r>
              <a:rPr lang="en-US" altLang="zh-TW" dirty="0"/>
              <a:t>” </a:t>
            </a:r>
            <a:r>
              <a:rPr lang="zh-TW" altLang="en-US" dirty="0"/>
              <a:t>未權益帶來的風險</a:t>
            </a:r>
            <a:endParaRPr lang="en-US" altLang="zh-TW" dirty="0"/>
          </a:p>
          <a:p>
            <a:pPr marL="228600" indent="-228600">
              <a:buAutoNum type="arabicParenBoth"/>
            </a:pPr>
            <a:r>
              <a:rPr lang="zh-TW" altLang="en-US" dirty="0"/>
              <a:t>會隨著 </a:t>
            </a:r>
            <a:r>
              <a:rPr lang="en-US" altLang="zh-TW" dirty="0"/>
              <a:t>“</a:t>
            </a:r>
            <a:r>
              <a:rPr lang="zh-TW" altLang="en-US" dirty="0"/>
              <a:t>槓桿比例</a:t>
            </a:r>
            <a:r>
              <a:rPr lang="en-US" altLang="zh-TW" dirty="0"/>
              <a:t>”</a:t>
            </a:r>
            <a:r>
              <a:rPr lang="zh-TW" altLang="en-US" dirty="0"/>
              <a:t> 增加而增加</a:t>
            </a:r>
            <a:endParaRPr lang="en-US" altLang="zh-TW"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59</a:t>
            </a:fld>
            <a:endParaRPr lang="zh-TW" altLang="en-US"/>
          </a:p>
        </p:txBody>
      </p:sp>
    </p:spTree>
    <p:extLst>
      <p:ext uri="{BB962C8B-B14F-4D97-AF65-F5344CB8AC3E}">
        <p14:creationId xmlns:p14="http://schemas.microsoft.com/office/powerpoint/2010/main" val="863979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CVS</a:t>
                </a:r>
                <a:r>
                  <a:rPr lang="zh-TW" altLang="en-US" dirty="0"/>
                  <a:t>是一間一間藥品零售商</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原本</a:t>
                </a:r>
                <a:r>
                  <a:rPr lang="en-US" altLang="zh-TW" dirty="0"/>
                  <a:t>equity beta(</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𝐸</m:t>
                        </m:r>
                      </m:sub>
                    </m:sSub>
                  </m:oMath>
                </a14:m>
                <a:r>
                  <a:rPr lang="en-US" altLang="zh-TW" sz="1200" dirty="0"/>
                  <a:t>) = 0.8,</a:t>
                </a:r>
                <a:r>
                  <a:rPr lang="en-US" altLang="zh-TW" sz="1200" baseline="0" dirty="0"/>
                  <a:t> </a:t>
                </a:r>
                <a:r>
                  <a:rPr lang="zh-TW" altLang="en-US" sz="1200" baseline="0" dirty="0"/>
                  <a:t>負債權益比 </a:t>
                </a:r>
                <a:r>
                  <a:rPr lang="en-US" altLang="zh-TW" sz="1200" baseline="0" dirty="0"/>
                  <a:t>= 0.1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a:t>後來增加負債，使負債權益比 </a:t>
                </a:r>
                <a:r>
                  <a:rPr lang="en-US" altLang="zh-TW" sz="1200" baseline="0"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t>並假設</a:t>
                </a: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𝐷</m:t>
                        </m:r>
                      </m:sub>
                    </m:sSub>
                  </m:oMath>
                </a14:m>
                <a:r>
                  <a:rPr lang="en-US" altLang="zh-TW" sz="1200" dirty="0"/>
                  <a:t> = 0</a:t>
                </a:r>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CVS</a:t>
                </a:r>
                <a:r>
                  <a:rPr lang="zh-TW" altLang="en-US" dirty="0" smtClean="0"/>
                  <a:t>是一間一間藥品零售商</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原本</a:t>
                </a:r>
                <a:r>
                  <a:rPr lang="en-US" altLang="zh-TW" dirty="0" smtClean="0"/>
                  <a:t>equity beta(</a:t>
                </a:r>
                <a:r>
                  <a:rPr lang="en-US" altLang="zh-TW" sz="1200" i="0" dirty="0">
                    <a:latin typeface="Cambria Math" panose="02040503050406030204" pitchFamily="18" charset="0"/>
                  </a:rPr>
                  <a:t>𝛽</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𝐸</a:t>
                </a:r>
                <a:r>
                  <a:rPr lang="en-US" altLang="zh-TW" sz="1200" dirty="0" smtClean="0"/>
                  <a:t>) </a:t>
                </a:r>
                <a:r>
                  <a:rPr lang="en-US" altLang="zh-TW" sz="1200" dirty="0" smtClean="0"/>
                  <a:t>= </a:t>
                </a:r>
                <a:r>
                  <a:rPr lang="en-US" altLang="zh-TW" sz="1200" dirty="0" smtClean="0"/>
                  <a:t>0.8,</a:t>
                </a:r>
                <a:r>
                  <a:rPr lang="en-US" altLang="zh-TW" sz="1200" baseline="0" dirty="0" smtClean="0"/>
                  <a:t> </a:t>
                </a:r>
                <a:r>
                  <a:rPr lang="zh-TW" altLang="en-US" sz="1200" baseline="0" dirty="0" smtClean="0"/>
                  <a:t>負債權益比 </a:t>
                </a:r>
                <a:r>
                  <a:rPr lang="en-US" altLang="zh-TW" sz="1200" baseline="0" dirty="0" smtClean="0"/>
                  <a:t>= 0.1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smtClean="0"/>
                  <a:t>後來增加負債，使負債權益比 </a:t>
                </a:r>
                <a:r>
                  <a:rPr lang="en-US" altLang="zh-TW" sz="1200" baseline="0" dirty="0" smtClean="0"/>
                  <a:t>= 0.5</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並假設</a:t>
                </a:r>
                <a:r>
                  <a:rPr lang="en-US" altLang="zh-TW" sz="1200" i="0" dirty="0">
                    <a:latin typeface="Cambria Math" panose="02040503050406030204" pitchFamily="18" charset="0"/>
                  </a:rPr>
                  <a:t>𝛽</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𝐷</a:t>
                </a:r>
                <a:r>
                  <a:rPr lang="en-US" altLang="zh-TW" sz="1200" dirty="0"/>
                  <a:t> = </a:t>
                </a:r>
                <a:r>
                  <a:rPr lang="en-US" altLang="zh-TW" sz="1200" dirty="0" smtClean="0"/>
                  <a:t>0</a:t>
                </a:r>
                <a:endParaRPr lang="en-US" altLang="zh-TW" sz="1200" dirty="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60</a:t>
            </a:fld>
            <a:endParaRPr lang="zh-TW" altLang="en-US"/>
          </a:p>
        </p:txBody>
      </p:sp>
    </p:spTree>
    <p:extLst>
      <p:ext uri="{BB962C8B-B14F-4D97-AF65-F5344CB8AC3E}">
        <p14:creationId xmlns:p14="http://schemas.microsoft.com/office/powerpoint/2010/main" val="42197694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indent="0">
                  <a:buNone/>
                </a:pPr>
                <a:r>
                  <a:rPr lang="en-US" altLang="zh-TW" dirty="0"/>
                  <a:t>[</a:t>
                </a:r>
                <a:r>
                  <a:rPr lang="zh-TW" altLang="en-US" dirty="0"/>
                  <a:t>問題</a:t>
                </a:r>
                <a:r>
                  <a:rPr lang="en-US" altLang="zh-TW" dirty="0"/>
                  <a:t>1]</a:t>
                </a:r>
                <a:r>
                  <a:rPr lang="zh-TW" altLang="en-US" dirty="0"/>
                  <a:t> 假設</a:t>
                </a:r>
                <a:r>
                  <a:rPr lang="en-US" altLang="zh-TW" dirty="0"/>
                  <a:t>debt beta(</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a:latin typeface="Cambria Math" panose="02040503050406030204" pitchFamily="18" charset="0"/>
                          </a:rPr>
                          <m:t>𝛽</m:t>
                        </m:r>
                      </m:e>
                      <m:sub>
                        <m:r>
                          <a:rPr lang="en-US" altLang="zh-TW" i="1" dirty="0">
                            <a:latin typeface="Cambria Math" panose="02040503050406030204" pitchFamily="18" charset="0"/>
                          </a:rPr>
                          <m:t>𝐷</m:t>
                        </m:r>
                      </m:sub>
                    </m:sSub>
                  </m:oMath>
                </a14:m>
                <a:r>
                  <a:rPr lang="en-US" altLang="zh-TW" dirty="0"/>
                  <a:t>)</a:t>
                </a:r>
                <a:r>
                  <a:rPr lang="zh-TW" altLang="en-US" dirty="0"/>
                  <a:t> </a:t>
                </a:r>
                <a:r>
                  <a:rPr lang="en-US" altLang="zh-TW" dirty="0"/>
                  <a:t>=</a:t>
                </a:r>
                <a:r>
                  <a:rPr lang="zh-TW" altLang="en-US" dirty="0"/>
                  <a:t> </a:t>
                </a:r>
                <a:r>
                  <a:rPr lang="en-US" altLang="zh-TW" dirty="0"/>
                  <a:t>0</a:t>
                </a:r>
                <a:r>
                  <a:rPr lang="zh-TW" altLang="en-US" dirty="0"/>
                  <a:t>，求 </a:t>
                </a:r>
                <a:r>
                  <a:rPr lang="en-US" altLang="zh-TW" dirty="0"/>
                  <a:t>asset beta</a:t>
                </a:r>
              </a:p>
              <a:p>
                <a:pPr marL="0" indent="0">
                  <a:buNone/>
                </a:pPr>
                <a:endParaRPr lang="en-US" altLang="zh-TW" dirty="0"/>
              </a:p>
              <a:p>
                <a:pPr marL="0" indent="0">
                  <a:buNone/>
                </a:pPr>
                <a:r>
                  <a:rPr lang="en-US" altLang="zh-TW" dirty="0"/>
                  <a:t>asset beta </a:t>
                </a:r>
                <a:r>
                  <a:rPr lang="zh-TW" altLang="en-US" dirty="0"/>
                  <a:t>就是 </a:t>
                </a:r>
                <a:r>
                  <a:rPr lang="en-US" altLang="zh-TW" dirty="0"/>
                  <a:t>unlevered</a:t>
                </a:r>
                <a:r>
                  <a:rPr lang="zh-TW" altLang="en-US" dirty="0"/>
                  <a:t> </a:t>
                </a:r>
                <a:r>
                  <a:rPr lang="en-US" altLang="zh-TW" dirty="0"/>
                  <a:t>beta</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𝑈</m:t>
                        </m:r>
                      </m:sub>
                    </m:sSub>
                    <m:r>
                      <a:rPr lang="en-US" altLang="zh-TW" sz="1200" i="1" dirty="0">
                        <a:latin typeface="Cambria Math" panose="02040503050406030204" pitchFamily="18" charset="0"/>
                      </a:rPr>
                      <m:t>=</m:t>
                    </m:r>
                  </m:oMath>
                </a14:m>
                <a:r>
                  <a:rPr lang="en-US" altLang="zh-TW" sz="1200" dirty="0">
                    <a:latin typeface="Cambria Math" panose="02040503050406030204" pitchFamily="18" charset="0"/>
                  </a:rPr>
                  <a:t> </a:t>
                </a:r>
                <a14:m>
                  <m:oMath xmlns:m="http://schemas.openxmlformats.org/officeDocument/2006/math">
                    <m:f>
                      <m:fPr>
                        <m:ctrlPr>
                          <a:rPr lang="en-US" altLang="zh-TW" sz="1200" i="1">
                            <a:latin typeface="Cambria Math" panose="02040503050406030204" pitchFamily="18" charset="0"/>
                          </a:rPr>
                        </m:ctrlPr>
                      </m:fPr>
                      <m:num>
                        <m:r>
                          <a:rPr lang="en-US" altLang="zh-TW" sz="1200" i="1">
                            <a:latin typeface="Cambria Math" panose="02040503050406030204" pitchFamily="18" charset="0"/>
                          </a:rPr>
                          <m:t>𝐸</m:t>
                        </m:r>
                      </m:num>
                      <m:den>
                        <m:r>
                          <a:rPr lang="en-US" altLang="zh-TW" sz="1200" i="1">
                            <a:latin typeface="Cambria Math" panose="02040503050406030204" pitchFamily="18" charset="0"/>
                          </a:rPr>
                          <m:t>𝐸</m:t>
                        </m:r>
                        <m:r>
                          <a:rPr lang="en-US" altLang="zh-TW" sz="1200" i="1">
                            <a:latin typeface="Cambria Math" panose="02040503050406030204" pitchFamily="18" charset="0"/>
                          </a:rPr>
                          <m:t>+</m:t>
                        </m:r>
                        <m:r>
                          <a:rPr lang="en-US" altLang="zh-TW" sz="1200" i="1">
                            <a:latin typeface="Cambria Math" panose="02040503050406030204" pitchFamily="18" charset="0"/>
                          </a:rPr>
                          <m:t>𝐷</m:t>
                        </m:r>
                      </m:den>
                    </m:f>
                    <m:sSub>
                      <m:sSubPr>
                        <m:ctrlPr>
                          <a:rPr lang="zh-TW" altLang="en-US" sz="1200" i="1" dirty="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𝐸</m:t>
                        </m:r>
                      </m:sub>
                    </m:sSub>
                    <m:r>
                      <a:rPr lang="en-US" altLang="zh-TW" sz="1200" i="1" dirty="0">
                        <a:latin typeface="Cambria Math" panose="02040503050406030204" pitchFamily="18" charset="0"/>
                      </a:rPr>
                      <m:t>+</m:t>
                    </m:r>
                    <m:f>
                      <m:fPr>
                        <m:ctrlPr>
                          <a:rPr lang="en-US" altLang="zh-TW" sz="1200" i="1">
                            <a:latin typeface="Cambria Math" panose="02040503050406030204" pitchFamily="18" charset="0"/>
                          </a:rPr>
                        </m:ctrlPr>
                      </m:fPr>
                      <m:num>
                        <m:r>
                          <a:rPr lang="en-US" altLang="zh-TW" sz="1200" i="1">
                            <a:latin typeface="Cambria Math" panose="02040503050406030204" pitchFamily="18" charset="0"/>
                          </a:rPr>
                          <m:t>𝐷</m:t>
                        </m:r>
                      </m:num>
                      <m:den>
                        <m:r>
                          <a:rPr lang="en-US" altLang="zh-TW" sz="1200" i="1">
                            <a:latin typeface="Cambria Math" panose="02040503050406030204" pitchFamily="18" charset="0"/>
                          </a:rPr>
                          <m:t>𝐸</m:t>
                        </m:r>
                        <m:r>
                          <a:rPr lang="en-US" altLang="zh-TW" sz="1200" i="1">
                            <a:latin typeface="Cambria Math" panose="02040503050406030204" pitchFamily="18" charset="0"/>
                          </a:rPr>
                          <m:t>+</m:t>
                        </m:r>
                        <m:r>
                          <a:rPr lang="en-US" altLang="zh-TW" sz="1200" i="1">
                            <a:latin typeface="Cambria Math" panose="02040503050406030204" pitchFamily="18" charset="0"/>
                          </a:rPr>
                          <m:t>𝐷</m:t>
                        </m:r>
                      </m:den>
                    </m:f>
                    <m:sSub>
                      <m:sSubPr>
                        <m:ctrlPr>
                          <a:rPr lang="zh-TW" altLang="en-US" sz="1200" i="1" dirty="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𝐷</m:t>
                        </m:r>
                      </m:sub>
                    </m:sSub>
                  </m:oMath>
                </a14:m>
                <a:endParaRPr lang="en-US" altLang="zh-TW" sz="1200" dirty="0"/>
              </a:p>
            </p:txBody>
          </p:sp>
        </mc:Choice>
        <mc:Fallback xmlns="">
          <p:sp>
            <p:nvSpPr>
              <p:cNvPr id="3" name="備忘稿版面配置區 2"/>
              <p:cNvSpPr>
                <a:spLocks noGrp="1"/>
              </p:cNvSpPr>
              <p:nvPr>
                <p:ph type="body" idx="1"/>
              </p:nvPr>
            </p:nvSpPr>
            <p:spPr/>
            <p:txBody>
              <a:bodyPr/>
              <a:lstStyle/>
              <a:p>
                <a:pPr marL="0" indent="0">
                  <a:buNone/>
                </a:pPr>
                <a:r>
                  <a:rPr lang="en-US" altLang="zh-TW" i="0" dirty="0" smtClean="0">
                    <a:latin typeface="Cambria Math" panose="02040503050406030204" pitchFamily="18" charset="0"/>
                  </a:rPr>
                  <a:t>𝛽</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𝐸</a:t>
                </a:r>
                <a:r>
                  <a:rPr lang="zh-TW" altLang="en-US" dirty="0" smtClean="0"/>
                  <a:t>從原本</a:t>
                </a:r>
                <a:r>
                  <a:rPr lang="en-US" altLang="zh-TW" dirty="0" smtClean="0"/>
                  <a:t>0.8</a:t>
                </a:r>
                <a:r>
                  <a:rPr lang="zh-TW" altLang="en-US" dirty="0" smtClean="0"/>
                  <a:t>增加為</a:t>
                </a:r>
                <a:r>
                  <a:rPr lang="en-US" altLang="zh-TW" dirty="0" smtClean="0"/>
                  <a:t>1.09</a:t>
                </a:r>
                <a:r>
                  <a:rPr lang="zh-TW" altLang="en-US" dirty="0" smtClean="0"/>
                  <a:t> </a:t>
                </a:r>
                <a:r>
                  <a:rPr lang="en-US" altLang="zh-TW" dirty="0" smtClean="0">
                    <a:sym typeface="Wingdings" panose="05000000000000000000" pitchFamily="2" charset="2"/>
                  </a:rPr>
                  <a:t></a:t>
                </a:r>
                <a:r>
                  <a:rPr lang="zh-TW" altLang="en-US" dirty="0" smtClean="0"/>
                  <a:t>隨著</a:t>
                </a:r>
                <a:r>
                  <a:rPr lang="en-US" altLang="zh-TW" dirty="0" smtClean="0"/>
                  <a:t>leverage</a:t>
                </a:r>
                <a:r>
                  <a:rPr lang="zh-TW" altLang="en-US" dirty="0" smtClean="0"/>
                  <a:t>增加而增加</a:t>
                </a:r>
                <a:endParaRPr lang="en-US" altLang="zh-TW" dirty="0" smtClean="0"/>
              </a:p>
              <a:p>
                <a:pPr marL="0" indent="0">
                  <a:buNone/>
                </a:pPr>
                <a:r>
                  <a:rPr lang="zh-TW" altLang="en-US" dirty="0" smtClean="0"/>
                  <a:t>若</a:t>
                </a:r>
                <a:r>
                  <a:rPr lang="en-US" altLang="zh-TW" i="0" dirty="0" smtClean="0">
                    <a:latin typeface="Cambria Math" panose="02040503050406030204" pitchFamily="18" charset="0"/>
                  </a:rPr>
                  <a:t>𝛽</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𝐷</a:t>
                </a:r>
                <a:r>
                  <a:rPr lang="zh-TW" altLang="en-US" dirty="0" smtClean="0"/>
                  <a:t>增加，</a:t>
                </a:r>
                <a:r>
                  <a:rPr lang="en-US" altLang="zh-TW" i="0" dirty="0" smtClean="0">
                    <a:latin typeface="Cambria Math" panose="02040503050406030204" pitchFamily="18" charset="0"/>
                  </a:rPr>
                  <a:t>𝛽</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𝐸</a:t>
                </a:r>
                <a:r>
                  <a:rPr lang="zh-TW" altLang="en-US" dirty="0" smtClean="0"/>
                  <a:t>就會小一些，因為股東可以幫忙分擔市場風險，這樣債權人就不用承擔那麼多了</a:t>
                </a:r>
                <a:endParaRPr lang="en-US" altLang="zh-TW"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61</a:t>
            </a:fld>
            <a:endParaRPr lang="zh-TW" altLang="en-US"/>
          </a:p>
        </p:txBody>
      </p:sp>
    </p:spTree>
    <p:extLst>
      <p:ext uri="{BB962C8B-B14F-4D97-AF65-F5344CB8AC3E}">
        <p14:creationId xmlns:p14="http://schemas.microsoft.com/office/powerpoint/2010/main" val="362941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indent="0">
                  <a:buNone/>
                </a:pPr>
                <a:r>
                  <a:rPr lang="en-US" altLang="zh-TW" i="0" dirty="0">
                    <a:latin typeface="Cambria Math" panose="02040503050406030204" pitchFamily="18" charset="0"/>
                  </a:rPr>
                  <a:t>[</a:t>
                </a:r>
                <a:r>
                  <a:rPr lang="zh-TW" altLang="en-US" i="0" dirty="0">
                    <a:latin typeface="Cambria Math" panose="02040503050406030204" pitchFamily="18" charset="0"/>
                  </a:rPr>
                  <a:t>問題</a:t>
                </a:r>
                <a:r>
                  <a:rPr lang="en-US" altLang="zh-TW" i="0" dirty="0">
                    <a:latin typeface="Cambria Math" panose="02040503050406030204" pitchFamily="18" charset="0"/>
                  </a:rPr>
                  <a:t>2]</a:t>
                </a:r>
                <a:r>
                  <a:rPr lang="zh-TW" altLang="en-US" i="0" dirty="0">
                    <a:latin typeface="Cambria Math" panose="02040503050406030204" pitchFamily="18" charset="0"/>
                  </a:rPr>
                  <a:t> 假設</a:t>
                </a:r>
                <a:r>
                  <a:rPr lang="en-US" altLang="zh-TW" i="0" dirty="0">
                    <a:latin typeface="Cambria Math" panose="02040503050406030204" pitchFamily="18" charset="0"/>
                  </a:rPr>
                  <a:t>debt</a:t>
                </a:r>
                <a:r>
                  <a:rPr lang="zh-TW" altLang="en-US" i="0" dirty="0">
                    <a:latin typeface="Cambria Math" panose="02040503050406030204" pitchFamily="18" charset="0"/>
                  </a:rPr>
                  <a:t> </a:t>
                </a:r>
                <a:r>
                  <a:rPr lang="en-US" altLang="zh-TW" i="0" dirty="0">
                    <a:latin typeface="Cambria Math" panose="02040503050406030204" pitchFamily="18" charset="0"/>
                  </a:rPr>
                  <a:t>beta(</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a:latin typeface="Cambria Math" panose="02040503050406030204" pitchFamily="18" charset="0"/>
                          </a:rPr>
                          <m:t>𝛽</m:t>
                        </m:r>
                      </m:e>
                      <m:sub>
                        <m:r>
                          <a:rPr lang="en-US" altLang="zh-TW" i="1" dirty="0">
                            <a:latin typeface="Cambria Math" panose="02040503050406030204" pitchFamily="18" charset="0"/>
                          </a:rPr>
                          <m:t>𝐷</m:t>
                        </m:r>
                      </m:sub>
                    </m:sSub>
                  </m:oMath>
                </a14:m>
                <a:r>
                  <a:rPr lang="en-US" altLang="zh-TW" i="0" dirty="0">
                    <a:latin typeface="Cambria Math" panose="02040503050406030204" pitchFamily="18" charset="0"/>
                  </a:rPr>
                  <a:t>)</a:t>
                </a:r>
                <a:r>
                  <a:rPr lang="zh-TW" altLang="en-US" i="0" dirty="0">
                    <a:latin typeface="Cambria Math" panose="02040503050406030204" pitchFamily="18" charset="0"/>
                  </a:rPr>
                  <a:t> </a:t>
                </a:r>
                <a:r>
                  <a:rPr lang="en-US" altLang="zh-TW" i="0" dirty="0">
                    <a:latin typeface="Cambria Math" panose="02040503050406030204" pitchFamily="18" charset="0"/>
                  </a:rPr>
                  <a:t>=</a:t>
                </a:r>
                <a:r>
                  <a:rPr lang="zh-TW" altLang="en-US" i="0" dirty="0">
                    <a:latin typeface="Cambria Math" panose="02040503050406030204" pitchFamily="18" charset="0"/>
                  </a:rPr>
                  <a:t> </a:t>
                </a:r>
                <a:r>
                  <a:rPr lang="en-US" altLang="zh-TW" i="0" dirty="0">
                    <a:latin typeface="Cambria Math" panose="02040503050406030204" pitchFamily="18" charset="0"/>
                  </a:rPr>
                  <a:t>0</a:t>
                </a:r>
                <a:r>
                  <a:rPr lang="zh-TW" altLang="en-US" i="0" dirty="0">
                    <a:latin typeface="Cambria Math" panose="02040503050406030204" pitchFamily="18" charset="0"/>
                  </a:rPr>
                  <a:t>，求 </a:t>
                </a:r>
                <a:r>
                  <a:rPr lang="en-US" altLang="zh-TW" i="0" dirty="0">
                    <a:latin typeface="Cambria Math" panose="02040503050406030204" pitchFamily="18" charset="0"/>
                  </a:rPr>
                  <a:t>“</a:t>
                </a:r>
                <a:r>
                  <a:rPr lang="zh-TW" altLang="en-US" i="0" dirty="0">
                    <a:latin typeface="Cambria Math" panose="02040503050406030204" pitchFamily="18" charset="0"/>
                  </a:rPr>
                  <a:t>增加槓桿比例</a:t>
                </a:r>
                <a:r>
                  <a:rPr lang="en-US" altLang="zh-TW" i="0" dirty="0">
                    <a:latin typeface="Cambria Math" panose="02040503050406030204" pitchFamily="18" charset="0"/>
                  </a:rPr>
                  <a:t>”</a:t>
                </a:r>
                <a:r>
                  <a:rPr lang="zh-TW" altLang="en-US" i="0" dirty="0">
                    <a:latin typeface="Cambria Math" panose="02040503050406030204" pitchFamily="18" charset="0"/>
                  </a:rPr>
                  <a:t> 後的</a:t>
                </a:r>
                <a:r>
                  <a:rPr lang="en-US" altLang="zh-TW" i="0" dirty="0">
                    <a:latin typeface="Cambria Math" panose="02040503050406030204" pitchFamily="18" charset="0"/>
                  </a:rPr>
                  <a:t>equity beta</a:t>
                </a:r>
              </a:p>
              <a:p>
                <a:pPr marL="0" indent="0">
                  <a:buNone/>
                </a:pPr>
                <a:endParaRPr lang="en-US" altLang="zh-TW" i="0" dirty="0">
                  <a:latin typeface="Cambria Math" panose="02040503050406030204" pitchFamily="18" charset="0"/>
                </a:endParaRPr>
              </a:p>
              <a:p>
                <a:pPr marL="0" indent="0">
                  <a:buNone/>
                </a:pPr>
                <a:r>
                  <a:rPr lang="en-US" altLang="zh-TW" dirty="0"/>
                  <a:t>Equity beta</a:t>
                </a:r>
                <a:r>
                  <a:rPr lang="zh-TW" altLang="en-US" dirty="0"/>
                  <a:t> </a:t>
                </a:r>
                <a:r>
                  <a:rPr lang="en-US" altLang="zh-TW" dirty="0"/>
                  <a:t>(</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b="0" i="1" dirty="0" smtClean="0">
                            <a:latin typeface="Cambria Math" panose="02040503050406030204" pitchFamily="18" charset="0"/>
                          </a:rPr>
                          <m:t>𝐸</m:t>
                        </m:r>
                      </m:sub>
                    </m:sSub>
                  </m:oMath>
                </a14:m>
                <a:r>
                  <a:rPr lang="en-US" altLang="zh-TW" dirty="0"/>
                  <a:t>)</a:t>
                </a:r>
                <a:r>
                  <a:rPr lang="zh-TW" altLang="en-US" dirty="0"/>
                  <a:t>從原本</a:t>
                </a:r>
                <a:r>
                  <a:rPr lang="en-US" altLang="zh-TW" dirty="0"/>
                  <a:t>0.8</a:t>
                </a:r>
                <a:r>
                  <a:rPr lang="zh-TW" altLang="en-US" dirty="0"/>
                  <a:t>增加為</a:t>
                </a:r>
                <a:r>
                  <a:rPr lang="en-US" altLang="zh-TW" dirty="0"/>
                  <a:t>1.09</a:t>
                </a:r>
                <a:r>
                  <a:rPr lang="zh-TW" altLang="en-US" dirty="0"/>
                  <a:t>，證實剛剛所提到 </a:t>
                </a:r>
                <a:r>
                  <a:rPr lang="en-US" altLang="zh-TW" dirty="0"/>
                  <a:t>“equity beta</a:t>
                </a:r>
                <a:r>
                  <a:rPr lang="zh-TW" altLang="en-US" dirty="0"/>
                  <a:t>會隨著</a:t>
                </a:r>
                <a:r>
                  <a:rPr lang="en-US" altLang="zh-TW" dirty="0"/>
                  <a:t>leverage</a:t>
                </a:r>
                <a:r>
                  <a:rPr lang="zh-TW" altLang="en-US" dirty="0"/>
                  <a:t>增加而增加</a:t>
                </a:r>
                <a:r>
                  <a:rPr lang="en-US" altLang="zh-TW" dirty="0"/>
                  <a:t>”</a:t>
                </a:r>
              </a:p>
              <a:p>
                <a:pPr marL="0" indent="0">
                  <a:buNone/>
                </a:pPr>
                <a:endParaRPr lang="en-US" altLang="zh-TW" dirty="0"/>
              </a:p>
              <a:p>
                <a:pPr marL="0" indent="0">
                  <a:buNone/>
                </a:pPr>
                <a:r>
                  <a:rPr lang="zh-TW" altLang="en-US" dirty="0"/>
                  <a:t>若</a:t>
                </a:r>
                <a:r>
                  <a:rPr lang="en-US" altLang="zh-TW" dirty="0"/>
                  <a:t>debt beta (</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b="0" i="1" dirty="0" smtClean="0">
                            <a:latin typeface="Cambria Math" panose="02040503050406030204" pitchFamily="18" charset="0"/>
                          </a:rPr>
                          <m:t>𝐷</m:t>
                        </m:r>
                      </m:sub>
                    </m:sSub>
                  </m:oMath>
                </a14:m>
                <a:r>
                  <a:rPr lang="en-US" altLang="zh-TW" dirty="0"/>
                  <a:t>)</a:t>
                </a:r>
                <a:r>
                  <a:rPr lang="zh-TW" altLang="en-US" dirty="0"/>
                  <a:t>增加，</a:t>
                </a:r>
                <a:r>
                  <a:rPr lang="en-US" altLang="zh-TW" dirty="0"/>
                  <a:t>equity beta (</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b="0" i="1" dirty="0" smtClean="0">
                            <a:latin typeface="Cambria Math" panose="02040503050406030204" pitchFamily="18" charset="0"/>
                          </a:rPr>
                          <m:t>𝐸</m:t>
                        </m:r>
                      </m:sub>
                    </m:sSub>
                  </m:oMath>
                </a14:m>
                <a:r>
                  <a:rPr lang="en-US" altLang="zh-TW" dirty="0"/>
                  <a:t>)</a:t>
                </a:r>
                <a:r>
                  <a:rPr lang="zh-TW" altLang="en-US" dirty="0"/>
                  <a:t>就會小一些，因為股東可以幫忙分擔一些市場風險，這樣債權人就不用承擔那麼多了</a:t>
                </a:r>
                <a:endParaRPr lang="en-US" altLang="zh-TW" dirty="0"/>
              </a:p>
            </p:txBody>
          </p:sp>
        </mc:Choice>
        <mc:Fallback xmlns="">
          <p:sp>
            <p:nvSpPr>
              <p:cNvPr id="3" name="備忘稿版面配置區 2"/>
              <p:cNvSpPr>
                <a:spLocks noGrp="1"/>
              </p:cNvSpPr>
              <p:nvPr>
                <p:ph type="body" idx="1"/>
              </p:nvPr>
            </p:nvSpPr>
            <p:spPr/>
            <p:txBody>
              <a:bodyPr/>
              <a:lstStyle/>
              <a:p>
                <a:pPr marL="0" indent="0">
                  <a:buNone/>
                </a:pPr>
                <a:r>
                  <a:rPr lang="en-US" altLang="zh-TW" i="0" dirty="0" smtClean="0">
                    <a:latin typeface="Cambria Math" panose="02040503050406030204" pitchFamily="18" charset="0"/>
                  </a:rPr>
                  <a:t>𝛽</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𝐸</a:t>
                </a:r>
                <a:r>
                  <a:rPr lang="zh-TW" altLang="en-US" dirty="0" smtClean="0"/>
                  <a:t>從原本</a:t>
                </a:r>
                <a:r>
                  <a:rPr lang="en-US" altLang="zh-TW" dirty="0" smtClean="0"/>
                  <a:t>0.8</a:t>
                </a:r>
                <a:r>
                  <a:rPr lang="zh-TW" altLang="en-US" dirty="0" smtClean="0"/>
                  <a:t>增加為</a:t>
                </a:r>
                <a:r>
                  <a:rPr lang="en-US" altLang="zh-TW" dirty="0" smtClean="0"/>
                  <a:t>1.09</a:t>
                </a:r>
                <a:r>
                  <a:rPr lang="zh-TW" altLang="en-US" dirty="0" smtClean="0"/>
                  <a:t> </a:t>
                </a:r>
                <a:r>
                  <a:rPr lang="en-US" altLang="zh-TW" dirty="0" smtClean="0">
                    <a:sym typeface="Wingdings" panose="05000000000000000000" pitchFamily="2" charset="2"/>
                  </a:rPr>
                  <a:t></a:t>
                </a:r>
                <a:r>
                  <a:rPr lang="zh-TW" altLang="en-US" dirty="0" smtClean="0"/>
                  <a:t>隨著</a:t>
                </a:r>
                <a:r>
                  <a:rPr lang="en-US" altLang="zh-TW" dirty="0" smtClean="0"/>
                  <a:t>leverage</a:t>
                </a:r>
                <a:r>
                  <a:rPr lang="zh-TW" altLang="en-US" dirty="0" smtClean="0"/>
                  <a:t>增加而增加</a:t>
                </a:r>
                <a:endParaRPr lang="en-US" altLang="zh-TW" dirty="0" smtClean="0"/>
              </a:p>
              <a:p>
                <a:pPr marL="0" indent="0">
                  <a:buNone/>
                </a:pPr>
                <a:r>
                  <a:rPr lang="zh-TW" altLang="en-US" dirty="0" smtClean="0"/>
                  <a:t>若</a:t>
                </a:r>
                <a:r>
                  <a:rPr lang="en-US" altLang="zh-TW" i="0" dirty="0" smtClean="0">
                    <a:latin typeface="Cambria Math" panose="02040503050406030204" pitchFamily="18" charset="0"/>
                  </a:rPr>
                  <a:t>𝛽</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𝐷</a:t>
                </a:r>
                <a:r>
                  <a:rPr lang="zh-TW" altLang="en-US" dirty="0" smtClean="0"/>
                  <a:t>增加，</a:t>
                </a:r>
                <a:r>
                  <a:rPr lang="en-US" altLang="zh-TW" i="0" dirty="0" smtClean="0">
                    <a:latin typeface="Cambria Math" panose="02040503050406030204" pitchFamily="18" charset="0"/>
                  </a:rPr>
                  <a:t>𝛽</a:t>
                </a:r>
                <a:r>
                  <a:rPr lang="zh-TW" altLang="en-US" i="0" dirty="0" smtClean="0">
                    <a:latin typeface="Cambria Math" panose="02040503050406030204" pitchFamily="18" charset="0"/>
                  </a:rPr>
                  <a:t>_</a:t>
                </a:r>
                <a:r>
                  <a:rPr lang="en-US" altLang="zh-TW" b="0" i="0" dirty="0" smtClean="0">
                    <a:latin typeface="Cambria Math" panose="02040503050406030204" pitchFamily="18" charset="0"/>
                  </a:rPr>
                  <a:t>𝐸</a:t>
                </a:r>
                <a:r>
                  <a:rPr lang="zh-TW" altLang="en-US" dirty="0" smtClean="0"/>
                  <a:t>就會小一些，因為股東可以幫忙分擔市場風險，這樣債權人就不用承擔那麼多了</a:t>
                </a:r>
                <a:endParaRPr lang="en-US" altLang="zh-TW"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62</a:t>
            </a:fld>
            <a:endParaRPr lang="zh-TW" altLang="en-US"/>
          </a:p>
        </p:txBody>
      </p:sp>
    </p:spTree>
    <p:extLst>
      <p:ext uri="{BB962C8B-B14F-4D97-AF65-F5344CB8AC3E}">
        <p14:creationId xmlns:p14="http://schemas.microsoft.com/office/powerpoint/2010/main" val="172160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現金及無風險有價證券</a:t>
            </a:r>
            <a:r>
              <a:rPr lang="en-US" altLang="zh-TW" dirty="0"/>
              <a:t>”</a:t>
            </a:r>
            <a:r>
              <a:rPr lang="zh-TW" altLang="en-US" dirty="0"/>
              <a:t> 之特性：</a:t>
            </a:r>
            <a:endParaRPr lang="en-US" altLang="zh-TW" dirty="0"/>
          </a:p>
          <a:p>
            <a:pPr marL="228600" indent="-228600">
              <a:buAutoNum type="arabicParenBoth"/>
            </a:pPr>
            <a:r>
              <a:rPr lang="zh-TW" altLang="en-US" dirty="0"/>
              <a:t>由於沒有風險，他們降低了公司資產的風險，進而降低了投資人所要求的風險溢酬</a:t>
            </a:r>
            <a:endParaRPr lang="en-US" altLang="zh-TW" dirty="0"/>
          </a:p>
          <a:p>
            <a:pPr marL="228600" indent="-228600">
              <a:buAutoNum type="arabicParenBoth"/>
            </a:pPr>
            <a:r>
              <a:rPr lang="en-US" altLang="zh-TW" dirty="0"/>
              <a:t>“</a:t>
            </a:r>
            <a:r>
              <a:rPr lang="zh-TW" altLang="en-US" dirty="0"/>
              <a:t>持有自由現金流</a:t>
            </a:r>
            <a:r>
              <a:rPr lang="en-US" altLang="zh-TW" dirty="0"/>
              <a:t>”</a:t>
            </a:r>
            <a:r>
              <a:rPr lang="zh-TW" altLang="en-US" dirty="0"/>
              <a:t> 會對 </a:t>
            </a:r>
            <a:r>
              <a:rPr lang="en-US" altLang="zh-TW" dirty="0"/>
              <a:t>“</a:t>
            </a:r>
            <a:r>
              <a:rPr lang="zh-TW" altLang="en-US" dirty="0"/>
              <a:t>風險</a:t>
            </a:r>
            <a:r>
              <a:rPr lang="en-US" altLang="zh-TW" dirty="0"/>
              <a:t>”</a:t>
            </a:r>
            <a:r>
              <a:rPr lang="zh-TW" altLang="en-US" dirty="0"/>
              <a:t> 和 </a:t>
            </a:r>
            <a:r>
              <a:rPr lang="en-US" altLang="zh-TW" dirty="0"/>
              <a:t>“</a:t>
            </a:r>
            <a:r>
              <a:rPr lang="zh-TW" altLang="en-US" dirty="0"/>
              <a:t>報酬</a:t>
            </a:r>
            <a:r>
              <a:rPr lang="en-US" altLang="zh-TW" dirty="0"/>
              <a:t>”</a:t>
            </a:r>
            <a:r>
              <a:rPr lang="zh-TW" altLang="en-US" dirty="0"/>
              <a:t> 造成 </a:t>
            </a:r>
            <a:r>
              <a:rPr lang="en-US" altLang="zh-TW" dirty="0"/>
              <a:t>“</a:t>
            </a:r>
            <a:r>
              <a:rPr lang="zh-TW" altLang="en-US" dirty="0"/>
              <a:t>和槓桿相反</a:t>
            </a:r>
            <a:r>
              <a:rPr lang="en-US" altLang="zh-TW" dirty="0"/>
              <a:t>” </a:t>
            </a:r>
            <a:r>
              <a:rPr lang="zh-TW" altLang="en-US" dirty="0"/>
              <a:t>的效果，因此我們視 </a:t>
            </a:r>
            <a:r>
              <a:rPr lang="en-US" altLang="zh-TW" dirty="0"/>
              <a:t>“</a:t>
            </a:r>
            <a:r>
              <a:rPr lang="zh-TW" altLang="en-US" dirty="0"/>
              <a:t>現金</a:t>
            </a:r>
            <a:r>
              <a:rPr lang="en-US" altLang="zh-TW" dirty="0"/>
              <a:t>”</a:t>
            </a:r>
            <a:r>
              <a:rPr lang="zh-TW" altLang="en-US" dirty="0"/>
              <a:t> 為 </a:t>
            </a:r>
            <a:r>
              <a:rPr lang="en-US" altLang="zh-TW" dirty="0"/>
              <a:t>“</a:t>
            </a:r>
            <a:r>
              <a:rPr lang="zh-TW" altLang="en-US" dirty="0"/>
              <a:t>負債減項</a:t>
            </a:r>
            <a:r>
              <a:rPr lang="en-US" altLang="zh-TW" dirty="0"/>
              <a:t>”</a:t>
            </a:r>
          </a:p>
          <a:p>
            <a:pPr marL="457200" lvl="1" indent="0">
              <a:buNone/>
            </a:pPr>
            <a:r>
              <a:rPr lang="zh-TW" altLang="en-US" dirty="0"/>
              <a:t>槓桿</a:t>
            </a:r>
            <a:r>
              <a:rPr lang="en-US" altLang="zh-TW" dirty="0"/>
              <a:t>-</a:t>
            </a:r>
            <a:r>
              <a:rPr lang="zh-TW" altLang="en-US" dirty="0"/>
              <a:t> 風險高 報酬高</a:t>
            </a:r>
            <a:endParaRPr lang="en-US" altLang="zh-TW" dirty="0"/>
          </a:p>
          <a:p>
            <a:pPr marL="457200" lvl="1" indent="0">
              <a:buNone/>
            </a:pPr>
            <a:r>
              <a:rPr lang="zh-TW" altLang="en-US" dirty="0"/>
              <a:t>現金</a:t>
            </a:r>
            <a:r>
              <a:rPr lang="en-US" altLang="zh-TW" dirty="0"/>
              <a:t>-</a:t>
            </a:r>
            <a:r>
              <a:rPr lang="zh-TW" altLang="en-US" dirty="0"/>
              <a:t> 風險低 報酬低</a:t>
            </a:r>
            <a:endParaRPr lang="en-US" altLang="zh-TW" dirty="0"/>
          </a:p>
          <a:p>
            <a:pPr marL="228600" indent="-228600">
              <a:buAutoNum type="arabicParenBoth"/>
            </a:pPr>
            <a:r>
              <a:rPr lang="zh-TW" altLang="en-US" dirty="0"/>
              <a:t>以 </a:t>
            </a:r>
            <a:r>
              <a:rPr lang="en-US" altLang="zh-TW" dirty="0"/>
              <a:t>”</a:t>
            </a:r>
            <a:r>
              <a:rPr lang="zh-TW" altLang="en-US" dirty="0"/>
              <a:t>淨負債</a:t>
            </a:r>
            <a:r>
              <a:rPr lang="en-US" altLang="zh-TW" dirty="0"/>
              <a:t>”</a:t>
            </a:r>
            <a:r>
              <a:rPr lang="zh-TW" altLang="en-US" dirty="0"/>
              <a:t> 作為</a:t>
            </a:r>
            <a:r>
              <a:rPr lang="en-US" altLang="zh-TW" dirty="0"/>
              <a:t>leverage</a:t>
            </a:r>
            <a:r>
              <a:rPr lang="zh-TW" altLang="en-US" dirty="0"/>
              <a:t> 估計 </a:t>
            </a:r>
            <a:r>
              <a:rPr lang="en-US" altLang="zh-TW" dirty="0"/>
              <a:t>“</a:t>
            </a:r>
            <a:r>
              <a:rPr lang="zh-TW" altLang="en-US" dirty="0"/>
              <a:t>公司價值</a:t>
            </a:r>
            <a:r>
              <a:rPr lang="en-US" altLang="zh-TW" dirty="0"/>
              <a:t>”</a:t>
            </a:r>
            <a:r>
              <a:rPr lang="zh-TW" altLang="en-US" dirty="0"/>
              <a:t>，淨負債 </a:t>
            </a:r>
            <a:r>
              <a:rPr lang="en-US" altLang="zh-TW" dirty="0"/>
              <a:t>=</a:t>
            </a:r>
            <a:r>
              <a:rPr lang="zh-TW" altLang="en-US" dirty="0"/>
              <a:t> 負債 </a:t>
            </a:r>
            <a:r>
              <a:rPr lang="en-US" altLang="zh-TW" dirty="0"/>
              <a:t>–</a:t>
            </a:r>
            <a:r>
              <a:rPr lang="zh-TW" altLang="en-US" dirty="0"/>
              <a:t> 自由現金流或短期投資</a:t>
            </a:r>
            <a:endParaRPr lang="en-US" altLang="zh-TW"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63</a:t>
            </a:fld>
            <a:endParaRPr lang="zh-TW" altLang="en-US"/>
          </a:p>
        </p:txBody>
      </p:sp>
    </p:spTree>
    <p:extLst>
      <p:ext uri="{BB962C8B-B14F-4D97-AF65-F5344CB8AC3E}">
        <p14:creationId xmlns:p14="http://schemas.microsoft.com/office/powerpoint/2010/main" val="386672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以</a:t>
            </a:r>
            <a:r>
              <a:rPr lang="zh-TW" altLang="zh-TW" sz="1200" kern="1200" dirty="0">
                <a:solidFill>
                  <a:schemeClr val="tx1"/>
                </a:solidFill>
                <a:effectLst/>
                <a:latin typeface="+mn-lt"/>
                <a:ea typeface="+mn-ea"/>
                <a:cs typeface="+mn-cs"/>
              </a:rPr>
              <a:t>股權為公司融資</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標楷體" panose="03000509000000000000" pitchFamily="65" charset="-120"/>
                <a:ea typeface="標楷體" panose="03000509000000000000" pitchFamily="65" charset="-120"/>
              </a:rPr>
              <a:t>假設</a:t>
            </a:r>
            <a:r>
              <a:rPr lang="zh-TW" altLang="zh-TW" dirty="0">
                <a:latin typeface="標楷體" panose="03000509000000000000" pitchFamily="65" charset="-120"/>
                <a:ea typeface="標楷體" panose="03000509000000000000" pitchFamily="65" charset="-120"/>
              </a:rPr>
              <a:t>目前的無風險利率為</a:t>
            </a:r>
            <a:r>
              <a:rPr lang="en-US" altLang="zh-TW" dirty="0">
                <a:latin typeface="標楷體" panose="03000509000000000000" pitchFamily="65" charset="-120"/>
                <a:ea typeface="標楷體" panose="03000509000000000000" pitchFamily="65" charset="-120"/>
              </a:rPr>
              <a:t>5%</a:t>
            </a:r>
            <a:r>
              <a:rPr lang="zh-TW" altLang="zh-TW" dirty="0">
                <a:latin typeface="標楷體" panose="03000509000000000000" pitchFamily="65" charset="-120"/>
                <a:ea typeface="標楷體" panose="03000509000000000000" pitchFamily="65" charset="-120"/>
              </a:rPr>
              <a:t>，投資者要求的風險溢價為</a:t>
            </a:r>
            <a:r>
              <a:rPr lang="en-US" altLang="zh-TW" dirty="0">
                <a:latin typeface="標楷體" panose="03000509000000000000" pitchFamily="65" charset="-120"/>
                <a:ea typeface="標楷體" panose="03000509000000000000" pitchFamily="65" charset="-120"/>
              </a:rPr>
              <a:t>10%</a:t>
            </a:r>
            <a:r>
              <a:rPr lang="zh-TW"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zh-TW" altLang="zh-TW" dirty="0">
                <a:latin typeface="標楷體" panose="03000509000000000000" pitchFamily="65" charset="-120"/>
                <a:ea typeface="標楷體" panose="03000509000000000000" pitchFamily="65" charset="-120"/>
              </a:rPr>
              <a:t>此投資機會的淨現值是多少？</a:t>
            </a:r>
            <a:endParaRPr lang="en-US" altLang="zh-TW" dirty="0">
              <a:latin typeface="標楷體" panose="03000509000000000000" pitchFamily="65" charset="-120"/>
              <a:ea typeface="標楷體" panose="03000509000000000000" pitchFamily="65"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t>給予</a:t>
            </a:r>
            <a:r>
              <a:rPr lang="en-US" altLang="zh-TW" dirty="0"/>
              <a:t>5%</a:t>
            </a:r>
            <a:r>
              <a:rPr lang="zh-TW" altLang="zh-TW" dirty="0"/>
              <a:t>的無風險利率，風險溢價為</a:t>
            </a:r>
            <a:r>
              <a:rPr lang="en-US" altLang="zh-TW" dirty="0"/>
              <a:t>10%</a:t>
            </a:r>
            <a:r>
              <a:rPr lang="zh-TW" altLang="zh-TW" dirty="0"/>
              <a:t>，項目的資金成本為</a:t>
            </a:r>
            <a:r>
              <a:rPr lang="en-US" altLang="zh-TW" dirty="0"/>
              <a:t>15%</a:t>
            </a:r>
            <a:r>
              <a:rPr lang="zh-TW" altLang="zh-TW" dirty="0"/>
              <a:t>。</a:t>
            </a:r>
            <a:r>
              <a:rPr lang="en-US" altLang="zh-TW" dirty="0"/>
              <a:t>(</a:t>
            </a:r>
            <a:r>
              <a:rPr lang="zh-TW" altLang="en-US" sz="1200" kern="1200" dirty="0">
                <a:solidFill>
                  <a:schemeClr val="tx1"/>
                </a:solidFill>
                <a:effectLst/>
                <a:latin typeface="+mn-lt"/>
                <a:ea typeface="+mn-ea"/>
                <a:cs typeface="+mn-cs"/>
              </a:rPr>
              <a:t>出現</a:t>
            </a:r>
            <a:r>
              <a:rPr lang="zh-TW" altLang="zh-TW" sz="1200" kern="1200" dirty="0">
                <a:solidFill>
                  <a:schemeClr val="tx1"/>
                </a:solidFill>
                <a:effectLst/>
                <a:latin typeface="+mn-lt"/>
                <a:ea typeface="+mn-ea"/>
                <a:cs typeface="+mn-cs"/>
              </a:rPr>
              <a:t>兩者情形的概率相等</a:t>
            </a:r>
            <a:r>
              <a:rPr lang="en-US" altLang="zh-TW" sz="1200" kern="1200" dirty="0">
                <a:solidFill>
                  <a:schemeClr val="tx1"/>
                </a:solidFill>
                <a:effectLst/>
                <a:latin typeface="+mn-lt"/>
                <a:ea typeface="+mn-ea"/>
                <a:cs typeface="+mn-cs"/>
              </a:rPr>
              <a:t>)</a:t>
            </a:r>
            <a:endParaRPr lang="en-US" altLang="zh-TW" dirty="0">
              <a:latin typeface="標楷體" panose="03000509000000000000" pitchFamily="65" charset="-120"/>
              <a:ea typeface="標楷體" panose="03000509000000000000" pitchFamily="65" charset="-12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t>一年後的期望現金流為：</a:t>
            </a:r>
            <a:endParaRPr lang="en-US" altLang="zh-TW" dirty="0"/>
          </a:p>
          <a:p>
            <a:pPr marL="171450" indent="-171450">
              <a:buFont typeface="Wingdings" panose="05000000000000000000" pitchFamily="2" charset="2"/>
              <a:buChar char="Ø"/>
            </a:pPr>
            <a:r>
              <a:rPr lang="zh-TW" altLang="zh-TW" sz="1200" kern="1200" dirty="0">
                <a:solidFill>
                  <a:srgbClr val="FF0000"/>
                </a:solidFill>
                <a:effectLst/>
                <a:latin typeface="+mn-lt"/>
                <a:ea typeface="+mn-ea"/>
                <a:cs typeface="+mn-cs"/>
              </a:rPr>
              <a:t>如果經濟很好的話， 你就可以拿到</a:t>
            </a:r>
            <a:r>
              <a:rPr lang="en-US" altLang="zh-TW" sz="1200" kern="1200" dirty="0">
                <a:solidFill>
                  <a:srgbClr val="FF0000"/>
                </a:solidFill>
                <a:effectLst/>
                <a:latin typeface="+mn-lt"/>
                <a:ea typeface="+mn-ea"/>
                <a:cs typeface="+mn-cs"/>
              </a:rPr>
              <a:t>1400</a:t>
            </a:r>
            <a:r>
              <a:rPr lang="zh-TW" altLang="zh-TW" sz="1200" kern="1200" dirty="0">
                <a:solidFill>
                  <a:srgbClr val="FF0000"/>
                </a:solidFill>
                <a:effectLst/>
                <a:latin typeface="+mn-lt"/>
                <a:ea typeface="+mn-ea"/>
                <a:cs typeface="+mn-cs"/>
              </a:rPr>
              <a:t>塊 ，如果經濟不好的話，你可以拿到</a:t>
            </a:r>
            <a:r>
              <a:rPr lang="en-US" altLang="zh-TW" sz="1200" kern="1200" dirty="0">
                <a:solidFill>
                  <a:srgbClr val="FF0000"/>
                </a:solidFill>
                <a:effectLst/>
                <a:latin typeface="+mn-lt"/>
                <a:ea typeface="+mn-ea"/>
                <a:cs typeface="+mn-cs"/>
              </a:rPr>
              <a:t>900</a:t>
            </a:r>
            <a:r>
              <a:rPr lang="zh-TW" altLang="zh-TW" sz="1200" kern="1200" dirty="0">
                <a:solidFill>
                  <a:srgbClr val="FF0000"/>
                </a:solidFill>
                <a:effectLst/>
                <a:latin typeface="+mn-lt"/>
                <a:ea typeface="+mn-ea"/>
                <a:cs typeface="+mn-cs"/>
              </a:rPr>
              <a:t>塊， 就是不管怎樣你都會賺到錢，然後他就折現，折現就是經濟好跟經濟不好各有</a:t>
            </a:r>
            <a:r>
              <a:rPr lang="en-US" altLang="zh-TW" sz="1200" kern="1200" dirty="0">
                <a:solidFill>
                  <a:srgbClr val="FF0000"/>
                </a:solidFill>
                <a:effectLst/>
                <a:latin typeface="+mn-lt"/>
                <a:ea typeface="+mn-ea"/>
                <a:cs typeface="+mn-cs"/>
              </a:rPr>
              <a:t> 50percent</a:t>
            </a:r>
            <a:r>
              <a:rPr lang="zh-TW" altLang="zh-TW" sz="1200" kern="1200" dirty="0">
                <a:solidFill>
                  <a:srgbClr val="FF0000"/>
                </a:solidFill>
                <a:effectLst/>
                <a:latin typeface="+mn-lt"/>
                <a:ea typeface="+mn-ea"/>
                <a:cs typeface="+mn-cs"/>
              </a:rPr>
              <a:t>的機會發生，</a:t>
            </a:r>
            <a:r>
              <a:rPr lang="zh-TW" altLang="zh-TW" sz="1200" kern="1200" dirty="0">
                <a:solidFill>
                  <a:schemeClr val="tx1"/>
                </a:solidFill>
                <a:effectLst/>
                <a:latin typeface="+mn-lt"/>
                <a:ea typeface="+mn-ea"/>
                <a:cs typeface="+mn-cs"/>
              </a:rPr>
              <a:t>所以我們就做一個折現，所以就發現說</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我們預期會流入的金流，是</a:t>
            </a:r>
            <a:r>
              <a:rPr lang="en-US" altLang="zh-TW" sz="1200" kern="1200" dirty="0">
                <a:solidFill>
                  <a:schemeClr val="tx1"/>
                </a:solidFill>
                <a:effectLst/>
                <a:latin typeface="+mn-lt"/>
                <a:ea typeface="+mn-ea"/>
                <a:cs typeface="+mn-cs"/>
              </a:rPr>
              <a:t>1150</a:t>
            </a:r>
            <a:r>
              <a:rPr lang="zh-TW" altLang="zh-TW" sz="1200" kern="1200" dirty="0">
                <a:solidFill>
                  <a:schemeClr val="tx1"/>
                </a:solidFill>
                <a:effectLst/>
                <a:latin typeface="+mn-lt"/>
                <a:ea typeface="+mn-ea"/>
                <a:cs typeface="+mn-cs"/>
              </a:rPr>
              <a:t>塊</a:t>
            </a:r>
            <a:endParaRPr lang="en-US" altLang="zh-TW" dirty="0"/>
          </a:p>
          <a:p>
            <a:pPr marL="0" indent="0">
              <a:buNone/>
            </a:pPr>
            <a:r>
              <a:rPr lang="en-US" altLang="zh-TW" sz="1200" kern="1200" dirty="0">
                <a:solidFill>
                  <a:schemeClr val="tx1"/>
                </a:solidFill>
                <a:effectLst/>
                <a:latin typeface="+mn-lt"/>
                <a:ea typeface="+mn-ea"/>
                <a:cs typeface="+mn-cs"/>
              </a:rPr>
              <a:t>NPV(</a:t>
            </a:r>
            <a:r>
              <a:rPr lang="zh-TW" altLang="en-US" sz="1200" kern="1200" dirty="0">
                <a:solidFill>
                  <a:schemeClr val="tx1"/>
                </a:solidFill>
                <a:effectLst/>
                <a:latin typeface="+mn-lt"/>
                <a:ea typeface="+mn-ea"/>
                <a:cs typeface="+mn-cs"/>
              </a:rPr>
              <a:t>淨現值</a:t>
            </a:r>
            <a:r>
              <a:rPr lang="en-US" altLang="zh-TW" sz="1200" kern="1200" dirty="0">
                <a:solidFill>
                  <a:schemeClr val="tx1"/>
                </a:solidFill>
                <a:effectLst/>
                <a:latin typeface="+mn-lt"/>
                <a:ea typeface="+mn-ea"/>
                <a:cs typeface="+mn-cs"/>
              </a:rPr>
              <a:t>)</a:t>
            </a:r>
          </a:p>
          <a:p>
            <a:pPr marL="171450" indent="-171450">
              <a:buFont typeface="Wingdings" panose="05000000000000000000" pitchFamily="2" charset="2"/>
              <a:buChar char="Ø"/>
            </a:pPr>
            <a:r>
              <a:rPr lang="zh-TW" altLang="zh-TW" sz="1200" kern="1200" dirty="0">
                <a:solidFill>
                  <a:schemeClr val="tx1"/>
                </a:solidFill>
                <a:effectLst/>
                <a:latin typeface="+mn-lt"/>
                <a:ea typeface="+mn-ea"/>
                <a:cs typeface="+mn-cs"/>
              </a:rPr>
              <a:t>所以他就說這間公司呢就會把這兩百塊錢吞掉，然後把它拿一千塊錢去販售，因為一千塊錢是這個投資案的現值但是我可以用八百塊實現他，所以說我不用用八百塊去賣給大家，我要用一千塊的價格賣給大家，大家就會買</a:t>
            </a:r>
            <a:endParaRPr lang="zh-TW" altLang="zh-TW" dirty="0"/>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5</a:t>
            </a:fld>
            <a:endParaRPr lang="zh-TW" altLang="en-US"/>
          </a:p>
        </p:txBody>
      </p:sp>
    </p:spTree>
    <p:extLst>
      <p:ext uri="{BB962C8B-B14F-4D97-AF65-F5344CB8AC3E}">
        <p14:creationId xmlns:p14="http://schemas.microsoft.com/office/powerpoint/2010/main" val="13192532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a:t>Cisco</a:t>
            </a:r>
            <a:r>
              <a:rPr lang="en-US" altLang="zh-TW" baseline="0" dirty="0"/>
              <a:t> Systems</a:t>
            </a:r>
            <a:r>
              <a:rPr lang="zh-TW" altLang="en-US" baseline="0" dirty="0"/>
              <a:t>在</a:t>
            </a:r>
            <a:r>
              <a:rPr lang="en-US" altLang="zh-TW" baseline="0" dirty="0"/>
              <a:t>2015</a:t>
            </a:r>
            <a:r>
              <a:rPr lang="zh-TW" altLang="en-US" baseline="0" dirty="0"/>
              <a:t>年</a:t>
            </a:r>
            <a:r>
              <a:rPr lang="en-US" altLang="zh-TW" baseline="0" dirty="0"/>
              <a:t>8</a:t>
            </a:r>
            <a:r>
              <a:rPr lang="zh-TW" altLang="en-US" baseline="0" dirty="0"/>
              <a:t>月時，</a:t>
            </a:r>
            <a:endParaRPr lang="en-US" altLang="zh-TW" baseline="0" dirty="0"/>
          </a:p>
          <a:p>
            <a:pPr marL="0" indent="0">
              <a:buNone/>
            </a:pPr>
            <a:r>
              <a:rPr lang="zh-TW" altLang="en-US" dirty="0"/>
              <a:t>市值 </a:t>
            </a:r>
            <a:r>
              <a:rPr lang="en-US" altLang="zh-TW" dirty="0"/>
              <a:t>=</a:t>
            </a:r>
            <a:r>
              <a:rPr lang="zh-TW" altLang="en-US" dirty="0"/>
              <a:t> </a:t>
            </a:r>
            <a:r>
              <a:rPr lang="en-US" altLang="zh-TW" dirty="0"/>
              <a:t>140 billion</a:t>
            </a:r>
          </a:p>
          <a:p>
            <a:pPr marL="0" indent="0">
              <a:buNone/>
            </a:pPr>
            <a:r>
              <a:rPr lang="zh-TW" altLang="en-US" dirty="0"/>
              <a:t>負債 </a:t>
            </a:r>
            <a:r>
              <a:rPr lang="en-US" altLang="zh-TW" dirty="0"/>
              <a:t>=</a:t>
            </a:r>
            <a:r>
              <a:rPr lang="zh-TW" altLang="en-US" dirty="0"/>
              <a:t> </a:t>
            </a:r>
            <a:r>
              <a:rPr lang="en-US" altLang="zh-TW" dirty="0"/>
              <a:t>25.4</a:t>
            </a:r>
            <a:r>
              <a:rPr lang="zh-TW" altLang="en-US" dirty="0"/>
              <a:t> </a:t>
            </a:r>
            <a:r>
              <a:rPr lang="en-US" altLang="zh-TW" dirty="0"/>
              <a:t>billion</a:t>
            </a:r>
          </a:p>
          <a:p>
            <a:pPr marL="0" indent="0">
              <a:buNone/>
            </a:pPr>
            <a:r>
              <a:rPr lang="zh-TW" altLang="en-US" dirty="0"/>
              <a:t>現金和短期投資 </a:t>
            </a:r>
            <a:r>
              <a:rPr lang="en-US" altLang="zh-TW" dirty="0"/>
              <a:t>=</a:t>
            </a:r>
            <a:r>
              <a:rPr lang="zh-TW" altLang="en-US" dirty="0"/>
              <a:t> </a:t>
            </a:r>
            <a:r>
              <a:rPr lang="en-US" altLang="zh-TW" dirty="0"/>
              <a:t>60.4</a:t>
            </a:r>
            <a:r>
              <a:rPr lang="zh-TW" altLang="en-US" dirty="0"/>
              <a:t> </a:t>
            </a:r>
            <a:r>
              <a:rPr lang="en-US" altLang="zh-TW" dirty="0"/>
              <a:t>billion</a:t>
            </a:r>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64</a:t>
            </a:fld>
            <a:endParaRPr lang="zh-TW" altLang="en-US"/>
          </a:p>
        </p:txBody>
      </p:sp>
    </p:spTree>
    <p:extLst>
      <p:ext uri="{BB962C8B-B14F-4D97-AF65-F5344CB8AC3E}">
        <p14:creationId xmlns:p14="http://schemas.microsoft.com/office/powerpoint/2010/main" val="20810006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a:t>[</a:t>
            </a:r>
            <a:r>
              <a:rPr lang="zh-TW" altLang="en-US" dirty="0"/>
              <a:t>問題</a:t>
            </a:r>
            <a:r>
              <a:rPr lang="en-US" altLang="zh-TW" dirty="0"/>
              <a:t>1]</a:t>
            </a:r>
            <a:r>
              <a:rPr lang="zh-TW" altLang="en-US" dirty="0"/>
              <a:t> 求</a:t>
            </a:r>
            <a:r>
              <a:rPr lang="en-US" altLang="zh-TW" dirty="0"/>
              <a:t>Cisco</a:t>
            </a:r>
            <a:r>
              <a:rPr lang="zh-TW" altLang="en-US" dirty="0"/>
              <a:t>公司現在的價值</a:t>
            </a:r>
            <a:endParaRPr lang="en-US" altLang="zh-TW" dirty="0"/>
          </a:p>
          <a:p>
            <a:pPr marL="0" indent="0">
              <a:buNone/>
            </a:pPr>
            <a:r>
              <a:rPr lang="zh-TW" altLang="en-US" dirty="0"/>
              <a:t>淨負債</a:t>
            </a:r>
            <a:r>
              <a:rPr lang="en-US" altLang="zh-TW" dirty="0"/>
              <a:t>= debt – cash</a:t>
            </a:r>
          </a:p>
          <a:p>
            <a:pPr marL="0" indent="0">
              <a:buNone/>
            </a:pPr>
            <a:r>
              <a:rPr lang="zh-TW" altLang="en-US" dirty="0"/>
              <a:t>公司價值</a:t>
            </a:r>
            <a:r>
              <a:rPr lang="en-US" altLang="zh-TW" dirty="0"/>
              <a:t> = </a:t>
            </a:r>
            <a:r>
              <a:rPr lang="zh-TW" altLang="en-US" dirty="0"/>
              <a:t>公司市值</a:t>
            </a:r>
            <a:r>
              <a:rPr lang="en-US" altLang="zh-TW" baseline="0" dirty="0"/>
              <a:t> + net debt</a:t>
            </a:r>
            <a:endParaRPr lang="en-US" altLang="zh-TW"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65</a:t>
            </a:fld>
            <a:endParaRPr lang="zh-TW" altLang="en-US"/>
          </a:p>
        </p:txBody>
      </p:sp>
    </p:spTree>
    <p:extLst>
      <p:ext uri="{BB962C8B-B14F-4D97-AF65-F5344CB8AC3E}">
        <p14:creationId xmlns:p14="http://schemas.microsoft.com/office/powerpoint/2010/main" val="40580870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a:t>[</a:t>
            </a:r>
            <a:r>
              <a:rPr lang="zh-TW" altLang="en-US" dirty="0"/>
              <a:t>問題</a:t>
            </a:r>
            <a:r>
              <a:rPr lang="en-US" altLang="zh-TW" dirty="0"/>
              <a:t>2]</a:t>
            </a:r>
            <a:r>
              <a:rPr lang="en-US" altLang="zh-TW" baseline="0" dirty="0"/>
              <a:t> </a:t>
            </a:r>
            <a:r>
              <a:rPr lang="zh-TW" altLang="en-US" dirty="0"/>
              <a:t>給定無風險利率 </a:t>
            </a:r>
            <a:r>
              <a:rPr lang="en-US" altLang="zh-TW" dirty="0"/>
              <a:t>= 2%, </a:t>
            </a:r>
            <a:r>
              <a:rPr lang="zh-TW" altLang="en-US" dirty="0"/>
              <a:t>市場風險溢酬 </a:t>
            </a:r>
            <a:r>
              <a:rPr lang="en-US" altLang="zh-TW" dirty="0"/>
              <a:t>=</a:t>
            </a:r>
            <a:r>
              <a:rPr lang="zh-TW" altLang="en-US" dirty="0"/>
              <a:t> </a:t>
            </a:r>
            <a:r>
              <a:rPr lang="en-US" altLang="zh-TW" dirty="0"/>
              <a:t>5%, </a:t>
            </a:r>
            <a:r>
              <a:rPr lang="zh-TW" altLang="en-US" dirty="0"/>
              <a:t>求該公司在無槓桿下的權益資本成本</a:t>
            </a:r>
            <a:endParaRPr lang="en-US" altLang="zh-TW" dirty="0"/>
          </a:p>
        </p:txBody>
      </p:sp>
      <p:sp>
        <p:nvSpPr>
          <p:cNvPr id="4" name="投影片編號版面配置區 3"/>
          <p:cNvSpPr>
            <a:spLocks noGrp="1"/>
          </p:cNvSpPr>
          <p:nvPr>
            <p:ph type="sldNum" sz="quarter" idx="10"/>
          </p:nvPr>
        </p:nvSpPr>
        <p:spPr/>
        <p:txBody>
          <a:bodyPr/>
          <a:lstStyle/>
          <a:p>
            <a:fld id="{773C62A5-8606-4E83-A139-4093E20FFCF5}" type="slidenum">
              <a:rPr lang="zh-TW" altLang="en-US" smtClean="0"/>
              <a:t>66</a:t>
            </a:fld>
            <a:endParaRPr lang="zh-TW" altLang="en-US"/>
          </a:p>
        </p:txBody>
      </p:sp>
    </p:spTree>
    <p:extLst>
      <p:ext uri="{BB962C8B-B14F-4D97-AF65-F5344CB8AC3E}">
        <p14:creationId xmlns:p14="http://schemas.microsoft.com/office/powerpoint/2010/main" val="16865072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zh-TW" altLang="en-US" dirty="0" smtClean="0"/>
                  <a:t>問題</a:t>
                </a:r>
                <a:r>
                  <a:rPr lang="en-US" altLang="zh-TW" dirty="0" smtClean="0"/>
                  <a:t>2]</a:t>
                </a:r>
                <a:r>
                  <a:rPr lang="en-US" altLang="zh-TW" baseline="0" dirty="0" smtClean="0"/>
                  <a:t> </a:t>
                </a:r>
                <a:r>
                  <a:rPr lang="zh-TW" altLang="en-US" dirty="0" smtClean="0"/>
                  <a:t>給定無風險利率 </a:t>
                </a:r>
                <a:r>
                  <a:rPr lang="en-US" altLang="zh-TW" dirty="0" smtClean="0"/>
                  <a:t>= 2%, </a:t>
                </a:r>
                <a:r>
                  <a:rPr lang="zh-TW" altLang="en-US" dirty="0" smtClean="0"/>
                  <a:t>市場風險溢酬 </a:t>
                </a:r>
                <a:r>
                  <a:rPr lang="en-US" altLang="zh-TW" dirty="0" smtClean="0"/>
                  <a:t>=</a:t>
                </a:r>
                <a:r>
                  <a:rPr lang="zh-TW" altLang="en-US" dirty="0" smtClean="0"/>
                  <a:t> </a:t>
                </a:r>
                <a:r>
                  <a:rPr lang="en-US" altLang="zh-TW" dirty="0" smtClean="0"/>
                  <a:t>5%, </a:t>
                </a:r>
                <a:r>
                  <a:rPr lang="zh-TW" altLang="en-US" dirty="0" smtClean="0"/>
                  <a:t>求該公司在無槓桿下的權益資本成本</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𝑈</m:t>
                          </m:r>
                        </m:sub>
                      </m:sSub>
                      <m:r>
                        <a:rPr lang="en-US" altLang="zh-TW" sz="1200" i="1" dirty="0">
                          <a:latin typeface="Cambria Math" panose="02040503050406030204" pitchFamily="18" charset="0"/>
                        </a:rPr>
                        <m:t>=</m:t>
                      </m:r>
                      <m:f>
                        <m:fPr>
                          <m:ctrlPr>
                            <a:rPr lang="en-US" altLang="zh-TW" sz="1200" i="1">
                              <a:latin typeface="Cambria Math" panose="02040503050406030204" pitchFamily="18" charset="0"/>
                            </a:rPr>
                          </m:ctrlPr>
                        </m:fPr>
                        <m:num>
                          <m:r>
                            <a:rPr lang="en-US" altLang="zh-TW" sz="1200" i="1">
                              <a:latin typeface="Cambria Math" panose="02040503050406030204" pitchFamily="18" charset="0"/>
                            </a:rPr>
                            <m:t>𝐸</m:t>
                          </m:r>
                        </m:num>
                        <m:den>
                          <m:r>
                            <a:rPr lang="en-US" altLang="zh-TW" sz="1200" b="0" i="1" smtClean="0">
                              <a:latin typeface="Cambria Math" panose="02040503050406030204" pitchFamily="18" charset="0"/>
                            </a:rPr>
                            <m:t>𝑒𝑛𝑡𝑒𝑟𝑝𝑟𝑖𝑠𝑒</m:t>
                          </m:r>
                          <m:r>
                            <a:rPr lang="en-US" altLang="zh-TW" sz="1200" b="0" i="1" smtClean="0">
                              <a:latin typeface="Cambria Math" panose="02040503050406030204" pitchFamily="18" charset="0"/>
                            </a:rPr>
                            <m:t> </m:t>
                          </m:r>
                          <m:r>
                            <a:rPr lang="en-US" altLang="zh-TW" sz="1200" b="0" i="1" smtClean="0">
                              <a:latin typeface="Cambria Math" panose="02040503050406030204" pitchFamily="18" charset="0"/>
                            </a:rPr>
                            <m:t>𝑣𝑎𝑙𝑢𝑒</m:t>
                          </m:r>
                        </m:den>
                      </m:f>
                      <m:sSub>
                        <m:sSubPr>
                          <m:ctrlPr>
                            <a:rPr lang="zh-TW" altLang="en-US" sz="1200" i="1" dirty="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𝐸</m:t>
                          </m:r>
                        </m:sub>
                      </m:sSub>
                      <m:r>
                        <a:rPr lang="en-US" altLang="zh-TW" sz="1200" i="1" dirty="0">
                          <a:latin typeface="Cambria Math" panose="02040503050406030204" pitchFamily="18" charset="0"/>
                        </a:rPr>
                        <m:t>+</m:t>
                      </m:r>
                      <m:f>
                        <m:fPr>
                          <m:ctrlPr>
                            <a:rPr lang="en-US" altLang="zh-TW" sz="1200" i="1">
                              <a:latin typeface="Cambria Math" panose="02040503050406030204" pitchFamily="18" charset="0"/>
                            </a:rPr>
                          </m:ctrlPr>
                        </m:fPr>
                        <m:num>
                          <m:r>
                            <a:rPr lang="en-US" altLang="zh-TW" sz="1200" i="1">
                              <a:latin typeface="Cambria Math" panose="02040503050406030204" pitchFamily="18" charset="0"/>
                            </a:rPr>
                            <m:t>𝐷</m:t>
                          </m:r>
                        </m:num>
                        <m:den>
                          <m:r>
                            <a:rPr lang="en-US" altLang="zh-TW" sz="1200" b="0" i="1" smtClean="0">
                              <a:latin typeface="Cambria Math" panose="02040503050406030204" pitchFamily="18" charset="0"/>
                            </a:rPr>
                            <m:t>𝑒𝑛𝑡𝑒𝑟𝑝𝑟𝑖𝑠𝑒</m:t>
                          </m:r>
                          <m:r>
                            <a:rPr lang="en-US" altLang="zh-TW" sz="1200" b="0" i="1" smtClean="0">
                              <a:latin typeface="Cambria Math" panose="02040503050406030204" pitchFamily="18" charset="0"/>
                            </a:rPr>
                            <m:t> </m:t>
                          </m:r>
                          <m:r>
                            <a:rPr lang="en-US" altLang="zh-TW" sz="1200" b="0" i="1" smtClean="0">
                              <a:latin typeface="Cambria Math" panose="02040503050406030204" pitchFamily="18" charset="0"/>
                            </a:rPr>
                            <m:t>𝑣𝑎𝑙𝑢𝑒</m:t>
                          </m:r>
                        </m:den>
                      </m:f>
                      <m:sSub>
                        <m:sSubPr>
                          <m:ctrlPr>
                            <a:rPr lang="zh-TW" altLang="en-US" sz="1200" i="1" dirty="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𝐷</m:t>
                          </m:r>
                        </m:sub>
                      </m:sSub>
                    </m:oMath>
                  </m:oMathPara>
                </a14:m>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𝑈</m:t>
                        </m:r>
                      </m:sub>
                    </m:sSub>
                    <m:r>
                      <a:rPr lang="en-US" altLang="zh-TW" sz="1200" b="0" i="0" dirty="0" smtClean="0">
                        <a:latin typeface="Cambria Math" panose="02040503050406030204" pitchFamily="18" charset="0"/>
                      </a:rPr>
                      <m:t>=</m:t>
                    </m:r>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𝑟</m:t>
                        </m:r>
                      </m:e>
                      <m:sub>
                        <m:r>
                          <a:rPr lang="en-US" altLang="zh-TW" sz="1200" i="1" dirty="0">
                            <a:latin typeface="Cambria Math" panose="02040503050406030204" pitchFamily="18" charset="0"/>
                          </a:rPr>
                          <m:t>𝐷</m:t>
                        </m:r>
                      </m:sub>
                    </m:sSub>
                    <m:r>
                      <a:rPr lang="en-US" altLang="zh-TW" sz="1200" b="0" i="1" dirty="0" smtClean="0">
                        <a:latin typeface="Cambria Math" panose="02040503050406030204" pitchFamily="18" charset="0"/>
                      </a:rPr>
                      <m:t>+</m:t>
                    </m:r>
                    <m:sSub>
                      <m:sSubPr>
                        <m:ctrlPr>
                          <a:rPr lang="zh-TW" altLang="en-US" sz="1200" i="1" dirty="0" smtClean="0">
                            <a:latin typeface="Cambria Math" panose="02040503050406030204" pitchFamily="18" charset="0"/>
                          </a:rPr>
                        </m:ctrlPr>
                      </m:sSubPr>
                      <m:e>
                        <m:r>
                          <a:rPr lang="en-US" altLang="zh-TW" sz="1200" i="1" dirty="0">
                            <a:latin typeface="Cambria Math" panose="02040503050406030204" pitchFamily="18" charset="0"/>
                          </a:rPr>
                          <m:t>𝛽</m:t>
                        </m:r>
                      </m:e>
                      <m:sub>
                        <m:r>
                          <a:rPr lang="en-US" altLang="zh-TW" sz="1200" i="1" dirty="0">
                            <a:latin typeface="Cambria Math" panose="02040503050406030204" pitchFamily="18" charset="0"/>
                          </a:rPr>
                          <m:t>𝑈</m:t>
                        </m:r>
                      </m:sub>
                    </m:sSub>
                    <m:r>
                      <a:rPr lang="en-US" altLang="zh-TW" sz="1200" b="0" i="1" dirty="0" smtClean="0">
                        <a:latin typeface="Cambria Math" panose="02040503050406030204" pitchFamily="18" charset="0"/>
                      </a:rPr>
                      <m:t>∗</m:t>
                    </m:r>
                    <m:r>
                      <a:rPr lang="en-US" altLang="zh-TW" sz="1200" b="0" i="1" dirty="0" smtClean="0">
                        <a:latin typeface="Cambria Math" panose="02040503050406030204" pitchFamily="18" charset="0"/>
                      </a:rPr>
                      <m:t>𝑚𝑎𝑟𝑘𝑒𝑡</m:t>
                    </m:r>
                    <m:r>
                      <a:rPr lang="en-US" altLang="zh-TW" sz="1200" b="0" i="1" dirty="0" smtClean="0">
                        <a:latin typeface="Cambria Math" panose="02040503050406030204" pitchFamily="18" charset="0"/>
                      </a:rPr>
                      <m:t> </m:t>
                    </m:r>
                    <m:r>
                      <a:rPr lang="en-US" altLang="zh-TW" sz="1200" b="0" i="1" dirty="0" smtClean="0">
                        <a:latin typeface="Cambria Math" panose="02040503050406030204" pitchFamily="18" charset="0"/>
                      </a:rPr>
                      <m:t>𝑟𝑖𝑠𝑘</m:t>
                    </m:r>
                    <m:r>
                      <a:rPr lang="en-US" altLang="zh-TW" sz="1200" b="0" i="1" dirty="0" smtClean="0">
                        <a:latin typeface="Cambria Math" panose="02040503050406030204" pitchFamily="18" charset="0"/>
                      </a:rPr>
                      <m:t> </m:t>
                    </m:r>
                    <m:r>
                      <a:rPr lang="en-US" altLang="zh-TW" sz="1200" b="0" i="1" dirty="0" smtClean="0">
                        <a:latin typeface="Cambria Math" panose="02040503050406030204" pitchFamily="18" charset="0"/>
                      </a:rPr>
                      <m:t>𝑝𝑟𝑒𝑚𝑖𝑢𝑚</m:t>
                    </m:r>
                  </m:oMath>
                </a14:m>
                <a:r>
                  <a:rPr lang="en-US" altLang="zh-TW"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無槓桿權益的資本成本 </a:t>
                </a:r>
                <a:r>
                  <a:rPr lang="en-US" altLang="zh-TW" dirty="0" smtClean="0"/>
                  <a:t>=</a:t>
                </a:r>
                <a:r>
                  <a:rPr lang="zh-TW" altLang="en-US" dirty="0" smtClean="0"/>
                  <a:t> 負債資本成本</a:t>
                </a:r>
                <a:r>
                  <a:rPr lang="en-US" altLang="zh-TW" dirty="0" smtClean="0"/>
                  <a:t> + unlevered beta*</a:t>
                </a:r>
                <a:r>
                  <a:rPr lang="zh-TW" altLang="en-US" dirty="0" smtClean="0"/>
                  <a:t>市場風險溢酬 </a:t>
                </a:r>
                <a:endParaRPr lang="en-US" altLang="zh-TW" dirty="0" smtClean="0"/>
              </a:p>
            </p:txBody>
          </p:sp>
        </mc:Choice>
        <mc:Fallback>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zh-TW" altLang="en-US" dirty="0" smtClean="0"/>
                  <a:t>問題</a:t>
                </a:r>
                <a:r>
                  <a:rPr lang="en-US" altLang="zh-TW" dirty="0" smtClean="0"/>
                  <a:t>2]</a:t>
                </a:r>
                <a:r>
                  <a:rPr lang="en-US" altLang="zh-TW" baseline="0" dirty="0" smtClean="0"/>
                  <a:t> </a:t>
                </a:r>
                <a:r>
                  <a:rPr lang="zh-TW" altLang="en-US" dirty="0" smtClean="0"/>
                  <a:t>給定無風險利率 </a:t>
                </a:r>
                <a:r>
                  <a:rPr lang="en-US" altLang="zh-TW" dirty="0" smtClean="0"/>
                  <a:t>= 2%, </a:t>
                </a:r>
                <a:r>
                  <a:rPr lang="zh-TW" altLang="en-US" dirty="0" smtClean="0"/>
                  <a:t>市場風險溢酬 </a:t>
                </a:r>
                <a:r>
                  <a:rPr lang="en-US" altLang="zh-TW" dirty="0" smtClean="0"/>
                  <a:t>=</a:t>
                </a:r>
                <a:r>
                  <a:rPr lang="zh-TW" altLang="en-US" dirty="0" smtClean="0"/>
                  <a:t> </a:t>
                </a:r>
                <a:r>
                  <a:rPr lang="en-US" altLang="zh-TW" dirty="0" smtClean="0"/>
                  <a:t>5%, </a:t>
                </a:r>
                <a:r>
                  <a:rPr lang="zh-TW" altLang="en-US" dirty="0" smtClean="0"/>
                  <a:t>求該公司在無槓桿下的權益資本成本</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dirty="0">
                    <a:latin typeface="Cambria Math" panose="02040503050406030204" pitchFamily="18" charset="0"/>
                  </a:rPr>
                  <a:t>𝛽</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𝑈=</a:t>
                </a:r>
                <a:r>
                  <a:rPr lang="en-US" altLang="zh-TW" sz="1200" i="0">
                    <a:latin typeface="Cambria Math" panose="02040503050406030204" pitchFamily="18" charset="0"/>
                  </a:rPr>
                  <a:t>𝐸/(</a:t>
                </a:r>
                <a:r>
                  <a:rPr lang="en-US" altLang="zh-TW" sz="1200" b="0" i="0" smtClean="0">
                    <a:latin typeface="Cambria Math" panose="02040503050406030204" pitchFamily="18" charset="0"/>
                  </a:rPr>
                  <a:t>𝑒𝑛𝑡𝑒𝑟𝑝𝑟𝑖𝑠𝑒 𝑣𝑎𝑙𝑢𝑒</a:t>
                </a:r>
                <a:r>
                  <a:rPr lang="en-US" altLang="zh-TW" sz="1200" b="0" i="0">
                    <a:latin typeface="Cambria Math" panose="02040503050406030204" pitchFamily="18" charset="0"/>
                  </a:rPr>
                  <a:t>)</a:t>
                </a:r>
                <a:r>
                  <a:rPr lang="zh-TW" altLang="en-US" sz="1200" b="0" i="0" dirty="0">
                    <a:latin typeface="Cambria Math" panose="02040503050406030204" pitchFamily="18" charset="0"/>
                  </a:rPr>
                  <a:t> </a:t>
                </a:r>
                <a:r>
                  <a:rPr lang="en-US" altLang="zh-TW" sz="1200" i="0" dirty="0">
                    <a:latin typeface="Cambria Math" panose="02040503050406030204" pitchFamily="18" charset="0"/>
                  </a:rPr>
                  <a:t>𝛽</a:t>
                </a:r>
                <a:r>
                  <a:rPr lang="zh-TW" altLang="en-US" sz="1200" i="0" dirty="0">
                    <a:latin typeface="Cambria Math" panose="02040503050406030204" pitchFamily="18" charset="0"/>
                  </a:rPr>
                  <a:t>_</a:t>
                </a:r>
                <a:r>
                  <a:rPr lang="en-US" altLang="zh-TW" sz="1200" i="0" dirty="0">
                    <a:latin typeface="Cambria Math" panose="02040503050406030204" pitchFamily="18" charset="0"/>
                  </a:rPr>
                  <a:t>𝐸+</a:t>
                </a:r>
                <a:r>
                  <a:rPr lang="en-US" altLang="zh-TW" sz="1200" i="0">
                    <a:latin typeface="Cambria Math" panose="02040503050406030204" pitchFamily="18" charset="0"/>
                  </a:rPr>
                  <a:t>𝐷/(</a:t>
                </a:r>
                <a:r>
                  <a:rPr lang="en-US" altLang="zh-TW" sz="1200" b="0" i="0" smtClean="0">
                    <a:latin typeface="Cambria Math" panose="02040503050406030204" pitchFamily="18" charset="0"/>
                  </a:rPr>
                  <a:t>𝑒𝑛𝑡𝑒𝑟𝑝𝑟𝑖𝑠𝑒 𝑣𝑎𝑙𝑢𝑒</a:t>
                </a:r>
                <a:r>
                  <a:rPr lang="en-US" altLang="zh-TW" sz="1200" b="0" i="0">
                    <a:latin typeface="Cambria Math" panose="02040503050406030204" pitchFamily="18" charset="0"/>
                  </a:rPr>
                  <a:t>)</a:t>
                </a:r>
                <a:r>
                  <a:rPr lang="zh-TW" altLang="en-US" sz="1200" b="0" i="0" dirty="0">
                    <a:latin typeface="Cambria Math" panose="02040503050406030204" pitchFamily="18" charset="0"/>
                  </a:rPr>
                  <a:t> </a:t>
                </a:r>
                <a:r>
                  <a:rPr lang="en-US" altLang="zh-TW" sz="1200" i="0" dirty="0">
                    <a:latin typeface="Cambria Math" panose="02040503050406030204" pitchFamily="18" charset="0"/>
                  </a:rPr>
                  <a:t>𝛽</a:t>
                </a:r>
                <a:r>
                  <a:rPr lang="zh-TW" altLang="en-US" sz="1200" i="0" dirty="0">
                    <a:latin typeface="Cambria Math" panose="02040503050406030204" pitchFamily="18" charset="0"/>
                  </a:rPr>
                  <a:t>_</a:t>
                </a:r>
                <a:r>
                  <a:rPr lang="en-US" altLang="zh-TW" sz="1200" i="0" dirty="0">
                    <a:latin typeface="Cambria Math" panose="02040503050406030204" pitchFamily="18" charset="0"/>
                  </a:rPr>
                  <a:t>𝐷</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𝑈</a:t>
                </a:r>
                <a:r>
                  <a:rPr lang="en-US" altLang="zh-TW" sz="1200" b="0" i="0" dirty="0" smtClean="0">
                    <a:latin typeface="Cambria Math" panose="02040503050406030204" pitchFamily="18" charset="0"/>
                  </a:rPr>
                  <a:t>=</a:t>
                </a:r>
                <a:r>
                  <a:rPr lang="en-US" altLang="zh-TW" sz="1200" i="0" dirty="0">
                    <a:latin typeface="Cambria Math" panose="02040503050406030204" pitchFamily="18" charset="0"/>
                  </a:rPr>
                  <a:t>𝑟</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𝐷</a:t>
                </a:r>
                <a:r>
                  <a:rPr lang="en-US" altLang="zh-TW" sz="1200" b="0" i="0" dirty="0" smtClean="0">
                    <a:latin typeface="Cambria Math" panose="02040503050406030204" pitchFamily="18" charset="0"/>
                  </a:rPr>
                  <a:t>+</a:t>
                </a:r>
                <a:r>
                  <a:rPr lang="en-US" altLang="zh-TW" sz="1200" i="0" dirty="0">
                    <a:latin typeface="Cambria Math" panose="02040503050406030204" pitchFamily="18" charset="0"/>
                  </a:rPr>
                  <a:t>𝛽</a:t>
                </a:r>
                <a:r>
                  <a:rPr lang="zh-TW" altLang="en-US" sz="1200" i="0" dirty="0" smtClean="0">
                    <a:latin typeface="Cambria Math" panose="02040503050406030204" pitchFamily="18" charset="0"/>
                  </a:rPr>
                  <a:t>_</a:t>
                </a:r>
                <a:r>
                  <a:rPr lang="en-US" altLang="zh-TW" sz="1200" i="0" dirty="0">
                    <a:latin typeface="Cambria Math" panose="02040503050406030204" pitchFamily="18" charset="0"/>
                  </a:rPr>
                  <a:t>𝑈</a:t>
                </a:r>
                <a:r>
                  <a:rPr lang="en-US" altLang="zh-TW" sz="1200" b="0" i="0" dirty="0" smtClean="0">
                    <a:latin typeface="Cambria Math" panose="02040503050406030204" pitchFamily="18" charset="0"/>
                  </a:rPr>
                  <a:t>∗𝑚𝑎𝑟𝑘𝑒𝑡 𝑟𝑖𝑠𝑘 𝑝𝑟𝑒𝑚𝑖𝑢𝑚</a:t>
                </a:r>
                <a:r>
                  <a:rPr lang="en-US" altLang="zh-TW"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無槓桿權益的資本成本 </a:t>
                </a:r>
                <a:r>
                  <a:rPr lang="en-US" altLang="zh-TW" dirty="0" smtClean="0"/>
                  <a:t>=</a:t>
                </a:r>
                <a:r>
                  <a:rPr lang="zh-TW" altLang="en-US" dirty="0" smtClean="0"/>
                  <a:t> 負債資本成本</a:t>
                </a:r>
                <a:r>
                  <a:rPr lang="en-US" altLang="zh-TW" dirty="0" smtClean="0"/>
                  <a:t> + unlevered beta*</a:t>
                </a:r>
                <a:r>
                  <a:rPr lang="zh-TW" altLang="en-US" dirty="0" smtClean="0"/>
                  <a:t>市場風險溢酬 </a:t>
                </a:r>
                <a:endParaRPr lang="en-US" altLang="zh-TW" dirty="0" smtClean="0"/>
              </a:p>
            </p:txBody>
          </p:sp>
        </mc:Fallback>
      </mc:AlternateContent>
      <p:sp>
        <p:nvSpPr>
          <p:cNvPr id="4" name="投影片編號版面配置區 3"/>
          <p:cNvSpPr>
            <a:spLocks noGrp="1"/>
          </p:cNvSpPr>
          <p:nvPr>
            <p:ph type="sldNum" sz="quarter" idx="10"/>
          </p:nvPr>
        </p:nvSpPr>
        <p:spPr/>
        <p:txBody>
          <a:bodyPr/>
          <a:lstStyle/>
          <a:p>
            <a:fld id="{773C62A5-8606-4E83-A139-4093E20FFCF5}" type="slidenum">
              <a:rPr lang="zh-TW" altLang="en-US" smtClean="0"/>
              <a:t>67</a:t>
            </a:fld>
            <a:endParaRPr lang="zh-TW" altLang="en-US"/>
          </a:p>
        </p:txBody>
      </p:sp>
    </p:spTree>
    <p:extLst>
      <p:ext uri="{BB962C8B-B14F-4D97-AF65-F5344CB8AC3E}">
        <p14:creationId xmlns:p14="http://schemas.microsoft.com/office/powerpoint/2010/main" val="9775782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14.4</a:t>
            </a:r>
            <a:r>
              <a:rPr lang="zh-TW" altLang="en-US" b="1" dirty="0"/>
              <a:t>資本結構謬誤</a:t>
            </a:r>
            <a:endParaRPr lang="en-US" altLang="zh-TW" b="1" dirty="0"/>
          </a:p>
          <a:p>
            <a:r>
              <a:rPr lang="en-US" altLang="zh-TW" b="1" dirty="0"/>
              <a:t>MM</a:t>
            </a:r>
            <a:r>
              <a:rPr lang="zh-TW" altLang="en-US" b="1" dirty="0"/>
              <a:t>提議</a:t>
            </a:r>
            <a:r>
              <a:rPr lang="en-US" altLang="zh-TW" b="1" dirty="0"/>
              <a:t>I</a:t>
            </a:r>
            <a:r>
              <a:rPr lang="zh-TW" altLang="en-US" b="1" dirty="0"/>
              <a:t>和</a:t>
            </a:r>
            <a:r>
              <a:rPr lang="en-US" altLang="zh-TW" b="1" dirty="0"/>
              <a:t>II</a:t>
            </a:r>
            <a:r>
              <a:rPr lang="zh-TW" altLang="en-US" b="1" dirty="0"/>
              <a:t>指出，在完善的資本市場下，槓桿不會影響公司價值或公司的整體資本成本。 在這裡，我們對兩個不正確的論點進行批判性考察，有時會引用兩個不正確的論點來支持槓桿作用。</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68</a:t>
            </a:fld>
            <a:endParaRPr lang="zh-TW" altLang="en-US"/>
          </a:p>
        </p:txBody>
      </p:sp>
    </p:spTree>
    <p:extLst>
      <p:ext uri="{BB962C8B-B14F-4D97-AF65-F5344CB8AC3E}">
        <p14:creationId xmlns:p14="http://schemas.microsoft.com/office/powerpoint/2010/main" val="3377731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1" kern="1200" dirty="0">
                <a:solidFill>
                  <a:schemeClr val="tx1"/>
                </a:solidFill>
                <a:effectLst/>
                <a:latin typeface="+mn-lt"/>
                <a:ea typeface="+mn-ea"/>
                <a:cs typeface="+mn-cs"/>
              </a:rPr>
              <a:t>槓桿作用可以提高公司的預期每股收益（</a:t>
            </a:r>
            <a:r>
              <a:rPr lang="en-US" altLang="zh-TW" sz="1200" b="1" kern="1200" dirty="0">
                <a:solidFill>
                  <a:schemeClr val="tx1"/>
                </a:solidFill>
                <a:effectLst/>
                <a:latin typeface="+mn-lt"/>
                <a:ea typeface="+mn-ea"/>
                <a:cs typeface="+mn-cs"/>
              </a:rPr>
              <a:t>EPS</a:t>
            </a:r>
            <a:r>
              <a:rPr lang="zh-TW" altLang="zh-TW" sz="1200" b="1" kern="1200" dirty="0">
                <a:solidFill>
                  <a:schemeClr val="tx1"/>
                </a:solidFill>
                <a:effectLst/>
                <a:latin typeface="+mn-lt"/>
                <a:ea typeface="+mn-ea"/>
                <a:cs typeface="+mn-cs"/>
              </a:rPr>
              <a:t>）。 有時會提出這樣的論點，即這樣做還可以提高公司的股價。</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69</a:t>
            </a:fld>
            <a:endParaRPr lang="zh-TW" altLang="en-US"/>
          </a:p>
        </p:txBody>
      </p:sp>
    </p:spTree>
    <p:extLst>
      <p:ext uri="{BB962C8B-B14F-4D97-AF65-F5344CB8AC3E}">
        <p14:creationId xmlns:p14="http://schemas.microsoft.com/office/powerpoint/2010/main" val="20269217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LVI</a:t>
            </a:r>
            <a:r>
              <a:rPr lang="zh-TW" altLang="en-US" dirty="0"/>
              <a:t>目前是一家全資公司。 預計明年將產生</a:t>
            </a:r>
            <a:r>
              <a:rPr lang="en-US" altLang="zh-TW" dirty="0"/>
              <a:t>1000</a:t>
            </a:r>
            <a:r>
              <a:rPr lang="zh-TW" altLang="en-US" dirty="0"/>
              <a:t>萬美元的息稅前利潤（</a:t>
            </a:r>
            <a:r>
              <a:rPr lang="en-US" altLang="zh-TW" dirty="0"/>
              <a:t>EBIT</a:t>
            </a:r>
            <a:r>
              <a:rPr lang="zh-TW" altLang="en-US" dirty="0"/>
              <a:t>）。 目前，</a:t>
            </a:r>
            <a:r>
              <a:rPr lang="en-US" altLang="zh-TW" dirty="0"/>
              <a:t>LVI</a:t>
            </a:r>
            <a:r>
              <a:rPr lang="zh-TW" altLang="en-US" dirty="0"/>
              <a:t>已發行</a:t>
            </a:r>
            <a:r>
              <a:rPr lang="en-US" altLang="zh-TW" dirty="0"/>
              <a:t>1000</a:t>
            </a:r>
            <a:r>
              <a:rPr lang="zh-TW" altLang="en-US" dirty="0"/>
              <a:t>萬股股票，其股票交易價格為每股</a:t>
            </a:r>
            <a:r>
              <a:rPr lang="en-US" altLang="zh-TW" dirty="0"/>
              <a:t>7.50</a:t>
            </a:r>
            <a:r>
              <a:rPr lang="zh-TW" altLang="en-US" dirty="0"/>
              <a:t>美元。</a:t>
            </a:r>
          </a:p>
          <a:p>
            <a:r>
              <a:rPr lang="en-US" altLang="zh-TW" dirty="0"/>
              <a:t>LVI</a:t>
            </a:r>
            <a:r>
              <a:rPr lang="zh-TW" altLang="en-US" dirty="0"/>
              <a:t>以</a:t>
            </a:r>
            <a:r>
              <a:rPr lang="en-US" altLang="zh-TW" dirty="0"/>
              <a:t>8</a:t>
            </a:r>
            <a:r>
              <a:rPr lang="zh-TW" altLang="en-US" dirty="0"/>
              <a:t>％的利率借入</a:t>
            </a:r>
            <a:r>
              <a:rPr lang="en-US" altLang="zh-TW" dirty="0"/>
              <a:t>1500</a:t>
            </a:r>
            <a:r>
              <a:rPr lang="zh-TW" altLang="en-US" dirty="0"/>
              <a:t>萬美元，並用所得款項以每股</a:t>
            </a:r>
            <a:r>
              <a:rPr lang="en-US" altLang="zh-TW" dirty="0"/>
              <a:t>7.50</a:t>
            </a:r>
            <a:r>
              <a:rPr lang="zh-TW" altLang="en-US" dirty="0"/>
              <a:t>美元的價格回購</a:t>
            </a:r>
            <a:r>
              <a:rPr lang="en-US" altLang="zh-TW" dirty="0"/>
              <a:t>200</a:t>
            </a:r>
            <a:r>
              <a:rPr lang="zh-TW" altLang="en-US" dirty="0"/>
              <a:t>萬股。</a:t>
            </a:r>
          </a:p>
          <a:p>
            <a:r>
              <a:rPr lang="zh-TW" altLang="en-US" dirty="0"/>
              <a:t>完美資本市場中此交易的後果（不含稅）</a:t>
            </a:r>
          </a:p>
          <a:p>
            <a:r>
              <a:rPr lang="en-US" altLang="zh-TW" dirty="0"/>
              <a:t>LVI</a:t>
            </a:r>
            <a:r>
              <a:rPr lang="zh-TW" altLang="en-US" dirty="0"/>
              <a:t>的收益等於其</a:t>
            </a:r>
            <a:r>
              <a:rPr lang="en-US" altLang="zh-TW" dirty="0"/>
              <a:t>EBIT</a:t>
            </a:r>
            <a:r>
              <a:rPr lang="zh-TW" altLang="en-US" dirty="0"/>
              <a:t>（未計利息和稅項的收益）</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71</a:t>
            </a:fld>
            <a:endParaRPr lang="zh-TW" altLang="en-US"/>
          </a:p>
        </p:txBody>
      </p:sp>
    </p:spTree>
    <p:extLst>
      <p:ext uri="{BB962C8B-B14F-4D97-AF65-F5344CB8AC3E}">
        <p14:creationId xmlns:p14="http://schemas.microsoft.com/office/powerpoint/2010/main" val="10098627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答案是盈利風險</a:t>
            </a:r>
            <a:r>
              <a:rPr lang="en-US" altLang="zh-TW" dirty="0"/>
              <a:t>(risk of earnings)</a:t>
            </a:r>
            <a:r>
              <a:rPr lang="zh-TW" altLang="en-US" dirty="0"/>
              <a:t>已經改變。 到目前為止，我們僅考慮了每股預期收益。 我們尚未考慮此交易對</a:t>
            </a:r>
            <a:r>
              <a:rPr lang="en-US" altLang="zh-TW" dirty="0"/>
              <a:t>risk of the earnings</a:t>
            </a:r>
            <a:r>
              <a:rPr lang="zh-TW" altLang="en-US" dirty="0"/>
              <a:t>的影響。 為此，我們必須確定在各種情況下槓桿增加對每股收益的影響。</a:t>
            </a:r>
            <a:endParaRPr lang="en-US" altLang="zh-TW" dirty="0"/>
          </a:p>
          <a:p>
            <a:r>
              <a:rPr lang="zh-TW" altLang="en-US" dirty="0"/>
              <a:t>假設未付利息的收入只有</a:t>
            </a:r>
            <a:r>
              <a:rPr lang="en-US" altLang="zh-TW" dirty="0"/>
              <a:t>400</a:t>
            </a:r>
            <a:r>
              <a:rPr lang="zh-TW" altLang="en-US" dirty="0"/>
              <a:t>萬美元。 如果不增加槓桿作用，每股收益將為</a:t>
            </a:r>
            <a:r>
              <a:rPr lang="en-US" altLang="zh-TW" dirty="0"/>
              <a:t>400</a:t>
            </a:r>
            <a:r>
              <a:rPr lang="zh-TW" altLang="en-US" dirty="0"/>
              <a:t>萬美元，</a:t>
            </a:r>
            <a:r>
              <a:rPr lang="en-US" altLang="zh-TW" dirty="0"/>
              <a:t>1000</a:t>
            </a:r>
            <a:r>
              <a:rPr lang="zh-TW" altLang="en-US" dirty="0"/>
              <a:t>萬股</a:t>
            </a:r>
            <a:r>
              <a:rPr lang="en-US" altLang="zh-TW" dirty="0"/>
              <a:t>= 0.40</a:t>
            </a:r>
            <a:r>
              <a:rPr lang="zh-TW" altLang="en-US" dirty="0"/>
              <a:t>美元。 但是，有了新債務，付息後的收益將為</a:t>
            </a:r>
            <a:r>
              <a:rPr lang="en-US" altLang="zh-TW" dirty="0"/>
              <a:t>400</a:t>
            </a:r>
            <a:r>
              <a:rPr lang="zh-TW" altLang="en-US" dirty="0"/>
              <a:t>萬美元</a:t>
            </a:r>
            <a:r>
              <a:rPr lang="en-US" altLang="zh-TW" dirty="0"/>
              <a:t>-120</a:t>
            </a:r>
            <a:r>
              <a:rPr lang="zh-TW" altLang="en-US" dirty="0"/>
              <a:t>萬美元</a:t>
            </a:r>
            <a:r>
              <a:rPr lang="en-US" altLang="zh-TW" dirty="0"/>
              <a:t>= 280</a:t>
            </a:r>
            <a:r>
              <a:rPr lang="zh-TW" altLang="en-US" dirty="0"/>
              <a:t>萬美元，從而導致淨收益</a:t>
            </a:r>
            <a:r>
              <a:rPr lang="en-US" altLang="zh-TW" dirty="0"/>
              <a:t>280</a:t>
            </a:r>
            <a:r>
              <a:rPr lang="zh-TW" altLang="en-US" dirty="0"/>
              <a:t>萬美元，即</a:t>
            </a:r>
            <a:r>
              <a:rPr lang="en-US" altLang="zh-TW" dirty="0"/>
              <a:t>800</a:t>
            </a:r>
            <a:r>
              <a:rPr lang="zh-TW" altLang="en-US" dirty="0"/>
              <a:t>萬股</a:t>
            </a:r>
            <a:r>
              <a:rPr lang="en-US" altLang="zh-TW" dirty="0"/>
              <a:t>= 0.35</a:t>
            </a:r>
            <a:r>
              <a:rPr lang="zh-TW" altLang="en-US" dirty="0"/>
              <a:t>美元。</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73</a:t>
            </a:fld>
            <a:endParaRPr lang="zh-TW" altLang="en-US"/>
          </a:p>
        </p:txBody>
      </p:sp>
    </p:spTree>
    <p:extLst>
      <p:ext uri="{BB962C8B-B14F-4D97-AF65-F5344CB8AC3E}">
        <p14:creationId xmlns:p14="http://schemas.microsoft.com/office/powerpoint/2010/main" val="12368826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因此，當收益較低時，槓桿將導致</a:t>
            </a:r>
            <a:r>
              <a:rPr lang="en-US" altLang="zh-TW" dirty="0"/>
              <a:t>EPS</a:t>
            </a:r>
            <a:r>
              <a:rPr lang="zh-TW" altLang="en-US" dirty="0"/>
              <a:t>下降得比原本預期還要嚴重。</a:t>
            </a:r>
          </a:p>
          <a:p>
            <a:r>
              <a:rPr lang="zh-TW" altLang="en-US" dirty="0"/>
              <a:t>圖</a:t>
            </a:r>
            <a:r>
              <a:rPr lang="en-US" altLang="zh-TW" dirty="0"/>
              <a:t>14.2</a:t>
            </a:r>
            <a:r>
              <a:rPr lang="zh-TW" altLang="en-US" dirty="0"/>
              <a:t>提出了此例子的範圍。</a:t>
            </a:r>
            <a:endParaRPr lang="en-US" altLang="zh-TW" dirty="0"/>
          </a:p>
          <a:p>
            <a:r>
              <a:rPr lang="zh-TW" altLang="en-US" dirty="0"/>
              <a:t>如果未計利息前的收益超過</a:t>
            </a:r>
            <a:r>
              <a:rPr lang="en-US" altLang="zh-TW" dirty="0"/>
              <a:t>600</a:t>
            </a:r>
            <a:r>
              <a:rPr lang="zh-TW" altLang="en-US" dirty="0"/>
              <a:t>萬美元，則槓桿產生的</a:t>
            </a:r>
            <a:r>
              <a:rPr lang="en-US" altLang="zh-TW" dirty="0"/>
              <a:t>EPS</a:t>
            </a:r>
            <a:r>
              <a:rPr lang="zh-TW" altLang="en-US" dirty="0"/>
              <a:t>會更高。 但是，當收益降至</a:t>
            </a:r>
            <a:r>
              <a:rPr lang="en-US" altLang="zh-TW" dirty="0"/>
              <a:t>600</a:t>
            </a:r>
            <a:r>
              <a:rPr lang="zh-TW" altLang="en-US" dirty="0"/>
              <a:t>萬美元以下時，使用槓桿後的</a:t>
            </a:r>
            <a:r>
              <a:rPr lang="en-US" altLang="zh-TW" dirty="0"/>
              <a:t>EPS</a:t>
            </a:r>
            <a:r>
              <a:rPr lang="zh-TW" altLang="en-US" dirty="0"/>
              <a:t>會比不使用槓桿時的</a:t>
            </a:r>
            <a:r>
              <a:rPr lang="en-US" altLang="zh-TW" dirty="0"/>
              <a:t>EPS</a:t>
            </a:r>
            <a:r>
              <a:rPr lang="zh-TW" altLang="en-US" dirty="0"/>
              <a:t>低。 實際上，如果利息前收益低於</a:t>
            </a:r>
            <a:r>
              <a:rPr lang="en-US" altLang="zh-TW" dirty="0"/>
              <a:t>120</a:t>
            </a:r>
            <a:r>
              <a:rPr lang="zh-TW" altLang="en-US" dirty="0"/>
              <a:t>萬美元（利息支出水平），則利息後</a:t>
            </a:r>
            <a:r>
              <a:rPr lang="en-US" altLang="zh-TW" dirty="0"/>
              <a:t>LVI</a:t>
            </a:r>
            <a:r>
              <a:rPr lang="zh-TW" altLang="en-US" dirty="0"/>
              <a:t>的每股收益將為負。 因此，儘管</a:t>
            </a:r>
            <a:r>
              <a:rPr lang="en-US" altLang="zh-TW" dirty="0"/>
              <a:t>LVI</a:t>
            </a:r>
            <a:r>
              <a:rPr lang="zh-TW" altLang="en-US" dirty="0"/>
              <a:t>的預期每股收益會隨著槓桿作用而增加，但其每股收益的風險也會增加。 可以看到增加的風險，因為圖</a:t>
            </a:r>
            <a:r>
              <a:rPr lang="en-US" altLang="zh-TW" dirty="0"/>
              <a:t>14.2</a:t>
            </a:r>
            <a:r>
              <a:rPr lang="zh-TW" altLang="en-US" dirty="0"/>
              <a:t>中顯示有槓桿作用的</a:t>
            </a:r>
            <a:r>
              <a:rPr lang="en-US" altLang="zh-TW" dirty="0"/>
              <a:t>EPS</a:t>
            </a:r>
            <a:r>
              <a:rPr lang="zh-TW" altLang="en-US" dirty="0"/>
              <a:t>線比沒有槓桿作用的線陡峭，這意味著一旦引入槓桿作用，相同的</a:t>
            </a:r>
            <a:r>
              <a:rPr lang="en-US" altLang="zh-TW" dirty="0"/>
              <a:t>EBIT</a:t>
            </a:r>
            <a:r>
              <a:rPr lang="zh-TW" altLang="en-US" dirty="0"/>
              <a:t>波動將導致</a:t>
            </a:r>
            <a:r>
              <a:rPr lang="en-US" altLang="zh-TW" dirty="0"/>
              <a:t>EPS</a:t>
            </a:r>
            <a:r>
              <a:rPr lang="zh-TW" altLang="en-US" dirty="0"/>
              <a:t>出現較大波動。 綜上所述，這些觀察結果與</a:t>
            </a:r>
            <a:r>
              <a:rPr lang="en-US" altLang="zh-TW" dirty="0"/>
              <a:t>MM</a:t>
            </a:r>
            <a:r>
              <a:rPr lang="zh-TW" altLang="en-US" dirty="0"/>
              <a:t>主張</a:t>
            </a:r>
            <a:r>
              <a:rPr lang="en-US" altLang="zh-TW" dirty="0"/>
              <a:t>I</a:t>
            </a:r>
            <a:r>
              <a:rPr lang="zh-TW" altLang="en-US" dirty="0"/>
              <a:t>一致。雖然</a:t>
            </a:r>
            <a:r>
              <a:rPr lang="en-US" altLang="zh-TW" dirty="0"/>
              <a:t>EPS</a:t>
            </a:r>
            <a:r>
              <a:rPr lang="zh-TW" altLang="en-US" dirty="0"/>
              <a:t>平均增加，但這種增加對於補償股東承擔的額外風險是必要的，因此</a:t>
            </a:r>
            <a:r>
              <a:rPr lang="en-US" altLang="zh-TW" dirty="0"/>
              <a:t>LVI</a:t>
            </a:r>
            <a:r>
              <a:rPr lang="zh-TW" altLang="en-US" dirty="0"/>
              <a:t>的股價不會因交易而增加。 讓我們以示例的形式檢查此結果。</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74</a:t>
            </a:fld>
            <a:endParaRPr lang="zh-TW" altLang="en-US"/>
          </a:p>
        </p:txBody>
      </p:sp>
    </p:spTree>
    <p:extLst>
      <p:ext uri="{BB962C8B-B14F-4D97-AF65-F5344CB8AC3E}">
        <p14:creationId xmlns:p14="http://schemas.microsoft.com/office/powerpoint/2010/main" val="10239706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假設</a:t>
            </a:r>
            <a:r>
              <a:rPr lang="en-US" altLang="zh-TW" dirty="0"/>
              <a:t>LVI</a:t>
            </a:r>
            <a:r>
              <a:rPr lang="zh-TW" altLang="en-US" dirty="0"/>
              <a:t>的</a:t>
            </a:r>
            <a:r>
              <a:rPr lang="en-US" altLang="zh-TW" dirty="0"/>
              <a:t>EBIT</a:t>
            </a:r>
            <a:r>
              <a:rPr lang="zh-TW" altLang="en-US" dirty="0"/>
              <a:t>預期不會在未來增長，並且所有收益都將作為股息支付。 使用</a:t>
            </a:r>
            <a:r>
              <a:rPr lang="en-US" altLang="zh-TW" dirty="0"/>
              <a:t>MM</a:t>
            </a:r>
            <a:r>
              <a:rPr lang="zh-TW" altLang="en-US" dirty="0"/>
              <a:t>提議</a:t>
            </a:r>
            <a:r>
              <a:rPr lang="en-US" altLang="zh-TW" dirty="0"/>
              <a:t>I</a:t>
            </a:r>
            <a:r>
              <a:rPr lang="zh-TW" altLang="en-US" dirty="0"/>
              <a:t>和</a:t>
            </a:r>
            <a:r>
              <a:rPr lang="en-US" altLang="zh-TW" dirty="0"/>
              <a:t>MM II</a:t>
            </a:r>
            <a:r>
              <a:rPr lang="zh-TW" altLang="en-US" dirty="0"/>
              <a:t>來表明，</a:t>
            </a:r>
            <a:r>
              <a:rPr lang="en-US" altLang="zh-TW" dirty="0"/>
              <a:t>LVI</a:t>
            </a:r>
            <a:r>
              <a:rPr lang="zh-TW" altLang="en-US" dirty="0"/>
              <a:t>的預期每股收益的增加不會導致股價上漲。</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75</a:t>
            </a:fld>
            <a:endParaRPr lang="zh-TW" altLang="en-US"/>
          </a:p>
        </p:txBody>
      </p:sp>
    </p:spTree>
    <p:extLst>
      <p:ext uri="{BB962C8B-B14F-4D97-AF65-F5344CB8AC3E}">
        <p14:creationId xmlns:p14="http://schemas.microsoft.com/office/powerpoint/2010/main" val="346462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以</a:t>
                </a:r>
                <a:r>
                  <a:rPr lang="zh-TW" altLang="zh-TW" sz="1200" kern="1200" dirty="0">
                    <a:solidFill>
                      <a:schemeClr val="tx1"/>
                    </a:solidFill>
                    <a:effectLst/>
                    <a:latin typeface="+mn-lt"/>
                    <a:ea typeface="+mn-ea"/>
                    <a:cs typeface="+mn-cs"/>
                  </a:rPr>
                  <a:t>股權為公司融資</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t>如果這個項目僅用股權融資，投資者將願意為項目支付多少？</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i="1" dirty="0">
                    <a:latin typeface="Cambria Math" panose="02040503050406030204" pitchFamily="18" charset="0"/>
                  </a:rPr>
                  <a:t>              </a:t>
                </a:r>
                <a:r>
                  <a:rPr lang="en-US" altLang="zh-TW" i="1" dirty="0">
                    <a:latin typeface="Cambria Math" panose="02040503050406030204" pitchFamily="18" charset="0"/>
                  </a:rPr>
                  <a:t>PV </a:t>
                </a:r>
                <a:r>
                  <a:rPr lang="en-US" altLang="zh-TW" dirty="0">
                    <a:latin typeface="Cambria Math" panose="02040503050406030204" pitchFamily="18" charset="0"/>
                  </a:rPr>
                  <a:t>(</a:t>
                </a:r>
                <a:r>
                  <a:rPr lang="zh-TW" altLang="en-US" dirty="0">
                    <a:latin typeface="Cambria Math" panose="02040503050406030204" pitchFamily="18" charset="0"/>
                  </a:rPr>
                  <a:t>現值、股權現金流</a:t>
                </a:r>
                <a:r>
                  <a:rPr lang="en-US" altLang="zh-TW" dirty="0">
                    <a:latin typeface="Cambria Math" panose="02040503050406030204" pitchFamily="18" charset="0"/>
                  </a:rPr>
                  <a:t>) = </a:t>
                </a:r>
                <a14:m>
                  <m:oMath xmlns:m="http://schemas.openxmlformats.org/officeDocument/2006/math">
                    <m:f>
                      <m:fPr>
                        <m:ctrlPr>
                          <a:rPr lang="en-US" altLang="zh-TW" i="1" dirty="0">
                            <a:latin typeface="Cambria Math" panose="02040503050406030204" pitchFamily="18" charset="0"/>
                          </a:rPr>
                        </m:ctrlPr>
                      </m:fPr>
                      <m:num>
                        <m:r>
                          <a:rPr lang="en-US" altLang="zh-TW" i="0" dirty="0">
                            <a:latin typeface="Cambria Math" panose="02040503050406030204" pitchFamily="18" charset="0"/>
                          </a:rPr>
                          <m:t>$1150</m:t>
                        </m:r>
                      </m:num>
                      <m:den>
                        <m:r>
                          <a:rPr lang="en-US" altLang="zh-TW" i="0" dirty="0">
                            <a:latin typeface="Cambria Math" panose="02040503050406030204" pitchFamily="18" charset="0"/>
                          </a:rPr>
                          <m:t>1.15</m:t>
                        </m:r>
                      </m:den>
                    </m:f>
                    <m:r>
                      <a:rPr lang="en-US" altLang="zh-TW" i="0" dirty="0">
                        <a:latin typeface="Cambria Math" panose="02040503050406030204" pitchFamily="18" charset="0"/>
                      </a:rPr>
                      <m:t> </m:t>
                    </m:r>
                  </m:oMath>
                </a14:m>
                <a:r>
                  <a:rPr lang="en-US" altLang="zh-TW" dirty="0">
                    <a:latin typeface="Cambria Math" panose="02040503050406030204" pitchFamily="18" charset="0"/>
                  </a:rPr>
                  <a:t>= $1000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200" kern="1200" dirty="0">
                    <a:solidFill>
                      <a:schemeClr val="tx1"/>
                    </a:solidFill>
                    <a:effectLst/>
                    <a:latin typeface="+mn-lt"/>
                    <a:ea typeface="+mn-ea"/>
                    <a:cs typeface="+mn-cs"/>
                  </a:rPr>
                  <a:t>如果通過出售公司股權可以募集</a:t>
                </a:r>
                <a:r>
                  <a:rPr lang="en-US" altLang="zh-TW" sz="1200" kern="1200" dirty="0">
                    <a:solidFill>
                      <a:schemeClr val="tx1"/>
                    </a:solidFill>
                    <a:effectLst/>
                    <a:latin typeface="+mn-lt"/>
                    <a:ea typeface="+mn-ea"/>
                    <a:cs typeface="+mn-cs"/>
                  </a:rPr>
                  <a:t>1000</a:t>
                </a:r>
                <a:r>
                  <a:rPr lang="zh-TW" altLang="zh-TW" sz="1200" kern="1200" dirty="0">
                    <a:solidFill>
                      <a:schemeClr val="tx1"/>
                    </a:solidFill>
                    <a:effectLst/>
                    <a:latin typeface="+mn-lt"/>
                    <a:ea typeface="+mn-ea"/>
                    <a:cs typeface="+mn-cs"/>
                  </a:rPr>
                  <a:t>美元，在支付</a:t>
                </a:r>
                <a:endParaRPr lang="en-US" altLang="zh-TW" sz="1200" kern="1200" dirty="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kern="1200" dirty="0">
                    <a:solidFill>
                      <a:schemeClr val="tx1"/>
                    </a:solidFill>
                    <a:effectLst/>
                    <a:latin typeface="+mn-lt"/>
                    <a:ea typeface="+mn-ea"/>
                    <a:cs typeface="+mn-cs"/>
                  </a:rPr>
                  <a:t>800</a:t>
                </a:r>
                <a:r>
                  <a:rPr lang="zh-TW" altLang="zh-TW" sz="1200" kern="1200" dirty="0">
                    <a:solidFill>
                      <a:schemeClr val="tx1"/>
                    </a:solidFill>
                    <a:effectLst/>
                    <a:latin typeface="+mn-lt"/>
                    <a:ea typeface="+mn-ea"/>
                    <a:cs typeface="+mn-cs"/>
                  </a:rPr>
                  <a:t>美元的投資成本後，可以保留剩餘的</a:t>
                </a:r>
                <a:r>
                  <a:rPr lang="en-US" altLang="zh-TW" sz="1200" kern="1200" dirty="0">
                    <a:solidFill>
                      <a:schemeClr val="tx1"/>
                    </a:solidFill>
                    <a:effectLst/>
                    <a:latin typeface="+mn-lt"/>
                    <a:ea typeface="+mn-ea"/>
                    <a:cs typeface="+mn-cs"/>
                  </a:rPr>
                  <a:t>200</a:t>
                </a:r>
                <a:r>
                  <a:rPr lang="zh-TW" altLang="zh-TW" sz="1200" kern="1200" dirty="0">
                    <a:solidFill>
                      <a:schemeClr val="tx1"/>
                    </a:solidFill>
                    <a:effectLst/>
                    <a:latin typeface="+mn-lt"/>
                    <a:ea typeface="+mn-ea"/>
                    <a:cs typeface="+mn-cs"/>
                  </a:rPr>
                  <a:t>美元</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項目的</a:t>
                </a:r>
                <a:r>
                  <a:rPr lang="en-US" altLang="zh-TW" sz="1200" kern="1200" dirty="0">
                    <a:solidFill>
                      <a:schemeClr val="tx1"/>
                    </a:solidFill>
                    <a:effectLst/>
                    <a:latin typeface="+mn-lt"/>
                    <a:ea typeface="+mn-ea"/>
                    <a:cs typeface="+mn-cs"/>
                  </a:rPr>
                  <a:t>NPV)</a:t>
                </a:r>
                <a:r>
                  <a:rPr lang="zh-TW" altLang="zh-TW" sz="1200" kern="1200" dirty="0">
                    <a:solidFill>
                      <a:schemeClr val="tx1"/>
                    </a:solidFill>
                    <a:effectLst/>
                    <a:latin typeface="+mn-lt"/>
                    <a:ea typeface="+mn-ea"/>
                    <a:cs typeface="+mn-cs"/>
                  </a:rPr>
                  <a:t>作為利潤。</a:t>
                </a:r>
                <a:endParaRPr lang="en-US" altLang="zh-TW" sz="1200" kern="1200" dirty="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1200" kern="1200" dirty="0">
                  <a:solidFill>
                    <a:schemeClr val="tx1"/>
                  </a:solidFill>
                  <a:effectLst/>
                  <a:latin typeface="+mn-lt"/>
                  <a:ea typeface="+mn-ea"/>
                  <a:cs typeface="+mn-cs"/>
                </a:endParaRPr>
              </a:p>
              <a:p>
                <a:pPr marL="0" indent="0">
                  <a:buNone/>
                </a:pPr>
                <a:r>
                  <a:rPr lang="en-US" altLang="zh-TW" sz="1200" kern="1200" dirty="0">
                    <a:solidFill>
                      <a:schemeClr val="tx1"/>
                    </a:solidFill>
                    <a:effectLst/>
                    <a:latin typeface="+mn-lt"/>
                    <a:ea typeface="+mn-ea"/>
                    <a:cs typeface="+mn-cs"/>
                  </a:rPr>
                  <a:t>NPV(</a:t>
                </a:r>
                <a:r>
                  <a:rPr lang="zh-TW" altLang="en-US" sz="1200" kern="1200" dirty="0">
                    <a:solidFill>
                      <a:schemeClr val="tx1"/>
                    </a:solidFill>
                    <a:effectLst/>
                    <a:latin typeface="+mn-lt"/>
                    <a:ea typeface="+mn-ea"/>
                    <a:cs typeface="+mn-cs"/>
                  </a:rPr>
                  <a:t>淨現值</a:t>
                </a:r>
                <a:r>
                  <a:rPr lang="en-US" altLang="zh-TW" sz="1200" kern="1200" dirty="0">
                    <a:solidFill>
                      <a:schemeClr val="tx1"/>
                    </a:solidFill>
                    <a:effectLst/>
                    <a:latin typeface="+mn-lt"/>
                    <a:ea typeface="+mn-ea"/>
                    <a:cs typeface="+mn-cs"/>
                  </a:rPr>
                  <a:t>)</a:t>
                </a:r>
              </a:p>
              <a:p>
                <a:pPr marL="171450" indent="-171450">
                  <a:buFont typeface="Wingdings" panose="05000000000000000000" pitchFamily="2" charset="2"/>
                  <a:buChar char="Ø"/>
                </a:pPr>
                <a:r>
                  <a:rPr lang="zh-TW" altLang="zh-TW" sz="1200" kern="1200" dirty="0">
                    <a:solidFill>
                      <a:schemeClr val="tx1"/>
                    </a:solidFill>
                    <a:effectLst/>
                    <a:latin typeface="+mn-lt"/>
                    <a:ea typeface="+mn-ea"/>
                    <a:cs typeface="+mn-cs"/>
                  </a:rPr>
                  <a:t>所以他就說這間公司呢就會把這兩百塊錢吞掉，然後把它拿一千塊錢去販售，因為一千塊錢是這個投資案的現值但是我可以用八百塊實現他，所以說我不用用八百塊去賣給大家，我要用一千塊的價格賣給大家，大家就會買</a:t>
                </a:r>
                <a:endParaRPr lang="zh-TW" altLang="zh-TW" dirty="0"/>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TW" altLang="zh-TW" dirty="0">
                  <a:latin typeface="Cambria Math" panose="02040503050406030204" pitchFamily="18" charset="0"/>
                </a:endParaRPr>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以</a:t>
                </a:r>
                <a:r>
                  <a:rPr lang="zh-TW" altLang="zh-TW" sz="1200" kern="1200" dirty="0">
                    <a:solidFill>
                      <a:schemeClr val="tx1"/>
                    </a:solidFill>
                    <a:effectLst/>
                    <a:latin typeface="+mn-lt"/>
                    <a:ea typeface="+mn-ea"/>
                    <a:cs typeface="+mn-cs"/>
                  </a:rPr>
                  <a:t>股權為公司融資</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t>如果這個項目僅用股權融資，投資者將願意為項目支付多少？</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i="1" dirty="0">
                    <a:latin typeface="Cambria Math" panose="02040503050406030204" pitchFamily="18" charset="0"/>
                  </a:rPr>
                  <a:t>              </a:t>
                </a:r>
                <a:r>
                  <a:rPr lang="en-US" altLang="zh-TW" i="1" dirty="0">
                    <a:latin typeface="Cambria Math" panose="02040503050406030204" pitchFamily="18" charset="0"/>
                  </a:rPr>
                  <a:t>PV </a:t>
                </a:r>
                <a:r>
                  <a:rPr lang="en-US" altLang="zh-TW" dirty="0">
                    <a:latin typeface="Cambria Math" panose="02040503050406030204" pitchFamily="18" charset="0"/>
                  </a:rPr>
                  <a:t>(</a:t>
                </a:r>
                <a:r>
                  <a:rPr lang="zh-TW" altLang="en-US" dirty="0">
                    <a:latin typeface="Cambria Math" panose="02040503050406030204" pitchFamily="18" charset="0"/>
                  </a:rPr>
                  <a:t>現值、股權現金流</a:t>
                </a:r>
                <a:r>
                  <a:rPr lang="en-US" altLang="zh-TW" dirty="0">
                    <a:latin typeface="Cambria Math" panose="02040503050406030204" pitchFamily="18" charset="0"/>
                  </a:rPr>
                  <a:t>) = </a:t>
                </a:r>
                <a:r>
                  <a:rPr lang="en-US" altLang="zh-TW" i="0" dirty="0">
                    <a:latin typeface="Cambria Math" panose="02040503050406030204" pitchFamily="18" charset="0"/>
                  </a:rPr>
                  <a:t>$1150/1.15  </a:t>
                </a:r>
                <a:r>
                  <a:rPr lang="en-US" altLang="zh-TW" dirty="0">
                    <a:latin typeface="Cambria Math" panose="02040503050406030204" pitchFamily="18" charset="0"/>
                  </a:rPr>
                  <a:t>= $1000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200" kern="1200" dirty="0">
                    <a:solidFill>
                      <a:schemeClr val="tx1"/>
                    </a:solidFill>
                    <a:effectLst/>
                    <a:latin typeface="+mn-lt"/>
                    <a:ea typeface="+mn-ea"/>
                    <a:cs typeface="+mn-cs"/>
                  </a:rPr>
                  <a:t>如果通過出售公司股權可以募集</a:t>
                </a:r>
                <a:r>
                  <a:rPr lang="en-US" altLang="zh-TW" sz="1200" kern="1200" dirty="0">
                    <a:solidFill>
                      <a:schemeClr val="tx1"/>
                    </a:solidFill>
                    <a:effectLst/>
                    <a:latin typeface="+mn-lt"/>
                    <a:ea typeface="+mn-ea"/>
                    <a:cs typeface="+mn-cs"/>
                  </a:rPr>
                  <a:t>1000</a:t>
                </a:r>
                <a:r>
                  <a:rPr lang="zh-TW" altLang="zh-TW" sz="1200" kern="1200" dirty="0">
                    <a:solidFill>
                      <a:schemeClr val="tx1"/>
                    </a:solidFill>
                    <a:effectLst/>
                    <a:latin typeface="+mn-lt"/>
                    <a:ea typeface="+mn-ea"/>
                    <a:cs typeface="+mn-cs"/>
                  </a:rPr>
                  <a:t>美元，在支付</a:t>
                </a:r>
                <a:endParaRPr lang="en-US" altLang="zh-TW" sz="1200" kern="1200" dirty="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kern="1200" dirty="0">
                    <a:solidFill>
                      <a:schemeClr val="tx1"/>
                    </a:solidFill>
                    <a:effectLst/>
                    <a:latin typeface="+mn-lt"/>
                    <a:ea typeface="+mn-ea"/>
                    <a:cs typeface="+mn-cs"/>
                  </a:rPr>
                  <a:t>800</a:t>
                </a:r>
                <a:r>
                  <a:rPr lang="zh-TW" altLang="zh-TW" sz="1200" kern="1200" dirty="0">
                    <a:solidFill>
                      <a:schemeClr val="tx1"/>
                    </a:solidFill>
                    <a:effectLst/>
                    <a:latin typeface="+mn-lt"/>
                    <a:ea typeface="+mn-ea"/>
                    <a:cs typeface="+mn-cs"/>
                  </a:rPr>
                  <a:t>美元的投資成本後，可以保留剩餘的</a:t>
                </a:r>
                <a:r>
                  <a:rPr lang="en-US" altLang="zh-TW" sz="1200" kern="1200" dirty="0">
                    <a:solidFill>
                      <a:schemeClr val="tx1"/>
                    </a:solidFill>
                    <a:effectLst/>
                    <a:latin typeface="+mn-lt"/>
                    <a:ea typeface="+mn-ea"/>
                    <a:cs typeface="+mn-cs"/>
                  </a:rPr>
                  <a:t>200</a:t>
                </a:r>
                <a:r>
                  <a:rPr lang="zh-TW" altLang="zh-TW" sz="1200" kern="1200" dirty="0">
                    <a:solidFill>
                      <a:schemeClr val="tx1"/>
                    </a:solidFill>
                    <a:effectLst/>
                    <a:latin typeface="+mn-lt"/>
                    <a:ea typeface="+mn-ea"/>
                    <a:cs typeface="+mn-cs"/>
                  </a:rPr>
                  <a:t>美元</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項目的</a:t>
                </a:r>
                <a:r>
                  <a:rPr lang="en-US" altLang="zh-TW" sz="1200" kern="1200" dirty="0">
                    <a:solidFill>
                      <a:schemeClr val="tx1"/>
                    </a:solidFill>
                    <a:effectLst/>
                    <a:latin typeface="+mn-lt"/>
                    <a:ea typeface="+mn-ea"/>
                    <a:cs typeface="+mn-cs"/>
                  </a:rPr>
                  <a:t>NPV)</a:t>
                </a:r>
                <a:r>
                  <a:rPr lang="zh-TW" altLang="zh-TW" sz="1200" kern="1200" dirty="0">
                    <a:solidFill>
                      <a:schemeClr val="tx1"/>
                    </a:solidFill>
                    <a:effectLst/>
                    <a:latin typeface="+mn-lt"/>
                    <a:ea typeface="+mn-ea"/>
                    <a:cs typeface="+mn-cs"/>
                  </a:rPr>
                  <a:t>作為利潤。</a:t>
                </a:r>
                <a:endParaRPr lang="zh-TW" altLang="zh-TW" dirty="0">
                  <a:latin typeface="Cambria Math" panose="02040503050406030204" pitchFamily="18" charset="0"/>
                </a:endParaRPr>
              </a:p>
              <a:p>
                <a:endParaRPr lang="zh-TW" altLang="en-US" dirty="0"/>
              </a:p>
            </p:txBody>
          </p:sp>
        </mc:Fallback>
      </mc:AlternateContent>
      <p:sp>
        <p:nvSpPr>
          <p:cNvPr id="4" name="投影片編號版面配置區 3"/>
          <p:cNvSpPr>
            <a:spLocks noGrp="1"/>
          </p:cNvSpPr>
          <p:nvPr>
            <p:ph type="sldNum" sz="quarter" idx="5"/>
          </p:nvPr>
        </p:nvSpPr>
        <p:spPr/>
        <p:txBody>
          <a:bodyPr/>
          <a:lstStyle/>
          <a:p>
            <a:fld id="{D48F8990-0B36-4CA5-90C3-F9BEE4C83A04}" type="slidenum">
              <a:rPr lang="zh-TW" altLang="en-US" smtClean="0"/>
              <a:t>6</a:t>
            </a:fld>
            <a:endParaRPr lang="zh-TW" altLang="en-US"/>
          </a:p>
        </p:txBody>
      </p:sp>
    </p:spTree>
    <p:extLst>
      <p:ext uri="{BB962C8B-B14F-4D97-AF65-F5344CB8AC3E}">
        <p14:creationId xmlns:p14="http://schemas.microsoft.com/office/powerpoint/2010/main" val="7695375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i="0" dirty="0">
                    <a:latin typeface="Cambria Math" panose="02040503050406030204" pitchFamily="18" charset="0"/>
                  </a:rPr>
                  <a:t>如果沒有槓桿，則預期每股收益和股息每年為</a:t>
                </a:r>
                <a:r>
                  <a:rPr lang="en-US" altLang="zh-TW" i="0" dirty="0">
                    <a:latin typeface="Cambria Math" panose="02040503050406030204" pitchFamily="18" charset="0"/>
                  </a:rPr>
                  <a:t>1</a:t>
                </a:r>
                <a:r>
                  <a:rPr lang="zh-TW" altLang="en-US" i="0" dirty="0">
                    <a:latin typeface="Cambria Math" panose="02040503050406030204" pitchFamily="18" charset="0"/>
                  </a:rPr>
                  <a:t>美元。</a:t>
                </a:r>
                <a:r>
                  <a:rPr lang="en-US" altLang="zh-TW" i="0" dirty="0">
                    <a:latin typeface="Cambria Math" panose="02040503050406030204" pitchFamily="18" charset="0"/>
                  </a:rPr>
                  <a:t>P</a:t>
                </a:r>
                <a:r>
                  <a:rPr lang="zh-TW" altLang="en-US" i="0" dirty="0">
                    <a:latin typeface="Cambria Math" panose="02040503050406030204" pitchFamily="18" charset="0"/>
                  </a:rPr>
                  <a:t>是股票價格，</a:t>
                </a:r>
                <a:r>
                  <a:rPr lang="en-US" altLang="zh-TW" i="0" dirty="0" err="1">
                    <a:latin typeface="Cambria Math" panose="02040503050406030204" pitchFamily="18" charset="0"/>
                  </a:rPr>
                  <a:t>Div</a:t>
                </a:r>
                <a:r>
                  <a:rPr lang="zh-TW" altLang="en-US" i="0" dirty="0">
                    <a:latin typeface="Cambria Math" panose="02040503050406030204" pitchFamily="18" charset="0"/>
                  </a:rPr>
                  <a:t>是股利，</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𝑟</m:t>
                        </m:r>
                      </m:e>
                      <m:sub>
                        <m:r>
                          <a:rPr lang="en-US" altLang="zh-TW" b="0" i="1" smtClean="0">
                            <a:latin typeface="Cambria Math" panose="02040503050406030204" pitchFamily="18" charset="0"/>
                          </a:rPr>
                          <m:t>𝑈</m:t>
                        </m:r>
                      </m:sub>
                    </m:sSub>
                  </m:oMath>
                </a14:m>
                <a:r>
                  <a:rPr lang="en-US" altLang="zh-TW" dirty="0"/>
                  <a:t>=</a:t>
                </a:r>
                <a:r>
                  <a:rPr lang="zh-TW" altLang="en-US" dirty="0"/>
                  <a:t>無槓桿預期報酬。</a:t>
                </a:r>
                <a:endParaRPr lang="en-US" altLang="zh-TW" i="0" dirty="0">
                  <a:latin typeface="Cambria Math" panose="02040503050406030204" pitchFamily="18" charset="0"/>
                </a:endParaRPr>
              </a:p>
              <a:p>
                <a:r>
                  <a:rPr lang="zh-TW" altLang="en-US" dirty="0"/>
                  <a:t>將</a:t>
                </a:r>
                <a:r>
                  <a:rPr lang="en-US" altLang="zh-TW" dirty="0"/>
                  <a:t>LVI</a:t>
                </a:r>
                <a:r>
                  <a:rPr lang="zh-TW" altLang="en-US" dirty="0"/>
                  <a:t>市值視為不變的，預期報酬率是</a:t>
                </a:r>
                <a:r>
                  <a:rPr lang="en-US" altLang="zh-TW" dirty="0"/>
                  <a:t>1/7.5=13.33%</a:t>
                </a:r>
              </a:p>
              <a:p>
                <a:r>
                  <a:rPr lang="zh-TW" altLang="en-US" dirty="0"/>
                  <a:t>如果</a:t>
                </a:r>
                <a:r>
                  <a:rPr lang="en-US" altLang="zh-TW" dirty="0"/>
                  <a:t>LVI</a:t>
                </a:r>
                <a:r>
                  <a:rPr lang="zh-TW" altLang="en-US" dirty="0"/>
                  <a:t>用債將價值</a:t>
                </a:r>
                <a:r>
                  <a:rPr lang="en-US" altLang="zh-TW" dirty="0"/>
                  <a:t>1500</a:t>
                </a:r>
                <a:r>
                  <a:rPr lang="zh-TW" altLang="en-US" dirty="0"/>
                  <a:t>萬</a:t>
                </a:r>
                <a:r>
                  <a:rPr lang="en-US" altLang="zh-TW" dirty="0"/>
                  <a:t>(200</a:t>
                </a:r>
                <a:r>
                  <a:rPr lang="zh-TW" altLang="en-US" dirty="0"/>
                  <a:t>萬股份</a:t>
                </a:r>
                <a:r>
                  <a:rPr lang="en-US" altLang="zh-TW" dirty="0"/>
                  <a:t>)</a:t>
                </a:r>
                <a:r>
                  <a:rPr lang="zh-TW" altLang="en-US" dirty="0"/>
                  <a:t>買回，則剩下的權益將價值</a:t>
                </a:r>
                <a:r>
                  <a:rPr lang="en-US" altLang="zh-TW" dirty="0"/>
                  <a:t>7500</a:t>
                </a:r>
                <a:r>
                  <a:rPr lang="zh-TW" altLang="en-US" dirty="0"/>
                  <a:t>萬</a:t>
                </a:r>
                <a:r>
                  <a:rPr lang="en-US" altLang="zh-TW" dirty="0"/>
                  <a:t>-1500</a:t>
                </a:r>
                <a:r>
                  <a:rPr lang="zh-TW" altLang="en-US" dirty="0"/>
                  <a:t>萬</a:t>
                </a:r>
                <a:r>
                  <a:rPr lang="en-US" altLang="zh-TW" dirty="0"/>
                  <a:t>=6000</a:t>
                </a:r>
                <a:r>
                  <a:rPr lang="zh-TW" altLang="en-US" dirty="0"/>
                  <a:t>萬，交易後，</a:t>
                </a:r>
                <a:r>
                  <a:rPr lang="en-US" altLang="zh-TW" dirty="0"/>
                  <a:t>LVI</a:t>
                </a:r>
                <a:r>
                  <a:rPr lang="zh-TW" altLang="en-US" dirty="0"/>
                  <a:t>的債權比</a:t>
                </a:r>
                <a:r>
                  <a:rPr lang="en-US" altLang="zh-TW" dirty="0"/>
                  <a:t>(debt-equity ratio)=1500</a:t>
                </a:r>
                <a:r>
                  <a:rPr lang="zh-TW" altLang="en-US" dirty="0"/>
                  <a:t>萬</a:t>
                </a:r>
                <a:r>
                  <a:rPr lang="en-US" altLang="zh-TW" dirty="0"/>
                  <a:t>/6000</a:t>
                </a:r>
                <a:r>
                  <a:rPr lang="zh-TW" altLang="en-US" dirty="0"/>
                  <a:t>萬</a:t>
                </a:r>
                <a:r>
                  <a:rPr lang="en-US" altLang="zh-TW" dirty="0"/>
                  <a:t>=1/4</a:t>
                </a:r>
              </a:p>
              <a:p>
                <a:r>
                  <a:rPr lang="en-US" altLang="zh-TW" dirty="0"/>
                  <a:t>LVI</a:t>
                </a:r>
                <a:r>
                  <a:rPr lang="zh-TW" altLang="en-US" dirty="0"/>
                  <a:t>的權益資金成本</a:t>
                </a:r>
                <a:r>
                  <a:rPr lang="en-US" altLang="zh-TW" dirty="0"/>
                  <a:t>(equity cost of</a:t>
                </a:r>
                <a:r>
                  <a:rPr lang="en-US" altLang="zh-TW" baseline="0" dirty="0"/>
                  <a:t> capital</a:t>
                </a:r>
                <a:r>
                  <a:rPr lang="en-US" altLang="zh-TW" dirty="0"/>
                  <a:t>)</a:t>
                </a:r>
              </a:p>
              <a:p>
                <a:r>
                  <a:rPr lang="zh-TW" altLang="en-US" dirty="0"/>
                  <a:t>鑑於現在的預期每股收益為</a:t>
                </a:r>
                <a:r>
                  <a:rPr lang="en-US" altLang="zh-TW" dirty="0"/>
                  <a:t>1.10</a:t>
                </a:r>
                <a:r>
                  <a:rPr lang="zh-TW" altLang="en-US" dirty="0"/>
                  <a:t>美元，股票的新價值等於</a:t>
                </a:r>
                <a:r>
                  <a:rPr lang="en-US" altLang="zh-TW" dirty="0"/>
                  <a:t>$7.50</a:t>
                </a:r>
                <a:r>
                  <a:rPr lang="zh-TW" altLang="en-US" dirty="0"/>
                  <a:t>，因此，即使每股收益較高，由於額外的風險，股東將要求更高的回報。 這些影響被抵消，因此每股價格</a:t>
                </a:r>
                <a:r>
                  <a:rPr lang="en-US" altLang="zh-TW" dirty="0"/>
                  <a:t>(P)</a:t>
                </a:r>
                <a:r>
                  <a:rPr lang="zh-TW" altLang="en-US" dirty="0"/>
                  <a:t>不變。</a:t>
                </a:r>
                <a:endParaRPr lang="en-US" altLang="zh-TW" dirty="0"/>
              </a:p>
              <a:p>
                <a:r>
                  <a:rPr lang="zh-TW" altLang="en-US" dirty="0"/>
                  <a:t>由於公司的每股收益和本益比受槓桿影響，因此我們無法可靠地比較具有不同資本結構的公司的這些指標。 對於基於會計的績效指標，例如股本回報率（</a:t>
                </a:r>
                <a:r>
                  <a:rPr lang="en-US" altLang="zh-TW" dirty="0"/>
                  <a:t>ROE</a:t>
                </a:r>
                <a:r>
                  <a:rPr lang="zh-TW" altLang="en-US" dirty="0"/>
                  <a:t>），也是如此。</a:t>
                </a:r>
              </a:p>
              <a:p>
                <a:r>
                  <a:rPr lang="zh-TW" altLang="en-US" dirty="0"/>
                  <a:t>因此，大多數分析師傾向於使用基於公司扣除利息之前的收益的績效指標和估值倍數。 例如，在分析資本結構非常不同的公司時，企業價值與</a:t>
                </a:r>
                <a:r>
                  <a:rPr lang="en-US" altLang="zh-TW" dirty="0"/>
                  <a:t>EBIT</a:t>
                </a:r>
                <a:r>
                  <a:rPr lang="zh-TW" altLang="en-US" dirty="0"/>
                  <a:t>（或</a:t>
                </a:r>
                <a:r>
                  <a:rPr lang="en-US" altLang="zh-TW" dirty="0"/>
                  <a:t>EBITDA</a:t>
                </a:r>
                <a:r>
                  <a:rPr lang="zh-TW" altLang="en-US" dirty="0"/>
                  <a:t>）之比 比 比較其本益比更為有用。</a:t>
                </a:r>
                <a:endParaRPr lang="en-US" altLang="zh-TW" dirty="0"/>
              </a:p>
            </p:txBody>
          </p:sp>
        </mc:Choice>
        <mc:Fallback xmlns="">
          <p:sp>
            <p:nvSpPr>
              <p:cNvPr id="3" name="備忘稿版面配置區 2"/>
              <p:cNvSpPr>
                <a:spLocks noGrp="1"/>
              </p:cNvSpPr>
              <p:nvPr>
                <p:ph type="body" idx="1"/>
              </p:nvPr>
            </p:nvSpPr>
            <p:spPr/>
            <p:txBody>
              <a:bodyPr/>
              <a:lstStyle/>
              <a:p>
                <a:r>
                  <a:rPr lang="zh-TW" altLang="en-US" i="0" dirty="0">
                    <a:latin typeface="Cambria Math" panose="02040503050406030204" pitchFamily="18" charset="0"/>
                  </a:rPr>
                  <a:t>如果沒有槓桿，則預期每股收益和股息每年為</a:t>
                </a:r>
                <a:r>
                  <a:rPr lang="en-US" altLang="zh-TW" i="0" dirty="0">
                    <a:latin typeface="Cambria Math" panose="02040503050406030204" pitchFamily="18" charset="0"/>
                  </a:rPr>
                  <a:t>1</a:t>
                </a:r>
                <a:r>
                  <a:rPr lang="zh-TW" altLang="en-US" i="0" dirty="0">
                    <a:latin typeface="Cambria Math" panose="02040503050406030204" pitchFamily="18" charset="0"/>
                  </a:rPr>
                  <a:t>美元</a:t>
                </a:r>
                <a:r>
                  <a:rPr lang="zh-TW" altLang="en-US" i="0" dirty="0" smtClean="0">
                    <a:latin typeface="Cambria Math" panose="02040503050406030204" pitchFamily="18" charset="0"/>
                  </a:rPr>
                  <a:t>。</a:t>
                </a:r>
                <a:r>
                  <a:rPr lang="en-US" altLang="zh-TW" i="0" dirty="0" smtClean="0">
                    <a:latin typeface="Cambria Math" panose="02040503050406030204" pitchFamily="18" charset="0"/>
                  </a:rPr>
                  <a:t>P</a:t>
                </a:r>
                <a:r>
                  <a:rPr lang="zh-TW" altLang="en-US" i="0" dirty="0" smtClean="0">
                    <a:latin typeface="Cambria Math" panose="02040503050406030204" pitchFamily="18" charset="0"/>
                  </a:rPr>
                  <a:t>是股票價格，</a:t>
                </a:r>
                <a:r>
                  <a:rPr lang="en-US" altLang="zh-TW" i="0" dirty="0" err="1" smtClean="0">
                    <a:latin typeface="Cambria Math" panose="02040503050406030204" pitchFamily="18" charset="0"/>
                  </a:rPr>
                  <a:t>Div</a:t>
                </a:r>
                <a:r>
                  <a:rPr lang="zh-TW" altLang="en-US" i="0" dirty="0" smtClean="0">
                    <a:latin typeface="Cambria Math" panose="02040503050406030204" pitchFamily="18" charset="0"/>
                  </a:rPr>
                  <a:t>是股利，</a:t>
                </a:r>
                <a:r>
                  <a:rPr lang="en-US" altLang="zh-TW" b="0" i="0" smtClean="0">
                    <a:latin typeface="Cambria Math" panose="02040503050406030204" pitchFamily="18" charset="0"/>
                  </a:rPr>
                  <a:t>𝑟</a:t>
                </a:r>
                <a:r>
                  <a:rPr lang="en-US" altLang="zh-TW" b="0" i="0" smtClean="0">
                    <a:latin typeface="Cambria Math" panose="02040503050406030204" pitchFamily="18" charset="0"/>
                  </a:rPr>
                  <a:t>_</a:t>
                </a:r>
                <a:r>
                  <a:rPr lang="en-US" altLang="zh-TW" b="0" i="0" smtClean="0">
                    <a:latin typeface="Cambria Math" panose="02040503050406030204" pitchFamily="18" charset="0"/>
                  </a:rPr>
                  <a:t>𝑈</a:t>
                </a:r>
                <a:r>
                  <a:rPr lang="en-US" altLang="zh-TW" dirty="0"/>
                  <a:t>=</a:t>
                </a:r>
                <a:r>
                  <a:rPr lang="zh-TW" altLang="en-US" dirty="0"/>
                  <a:t>無槓桿預期</a:t>
                </a:r>
                <a:r>
                  <a:rPr lang="zh-TW" altLang="en-US" dirty="0" smtClean="0"/>
                  <a:t>報酬。</a:t>
                </a:r>
                <a:endParaRPr lang="en-US" altLang="zh-TW" i="0" dirty="0">
                  <a:latin typeface="Cambria Math" panose="02040503050406030204" pitchFamily="18" charset="0"/>
                </a:endParaRPr>
              </a:p>
              <a:p>
                <a:r>
                  <a:rPr lang="zh-TW" altLang="en-US" dirty="0" smtClean="0"/>
                  <a:t>將</a:t>
                </a:r>
                <a:r>
                  <a:rPr lang="en-US" altLang="zh-TW" dirty="0" smtClean="0"/>
                  <a:t>LVI</a:t>
                </a:r>
                <a:r>
                  <a:rPr lang="zh-TW" altLang="en-US" dirty="0" smtClean="0"/>
                  <a:t>市值視為</a:t>
                </a:r>
                <a:r>
                  <a:rPr lang="zh-TW" altLang="en-US" dirty="0"/>
                  <a:t>不變的，預期報酬率是</a:t>
                </a:r>
                <a:r>
                  <a:rPr lang="en-US" altLang="zh-TW" dirty="0" smtClean="0"/>
                  <a:t>1/7.5=13.33</a:t>
                </a:r>
                <a:r>
                  <a:rPr lang="en-US" altLang="zh-TW" dirty="0"/>
                  <a:t>%</a:t>
                </a:r>
              </a:p>
              <a:p>
                <a:r>
                  <a:rPr lang="zh-TW" altLang="en-US" dirty="0"/>
                  <a:t>如果</a:t>
                </a:r>
                <a:r>
                  <a:rPr lang="en-US" altLang="zh-TW" dirty="0"/>
                  <a:t>LVI</a:t>
                </a:r>
                <a:r>
                  <a:rPr lang="zh-TW" altLang="en-US" dirty="0"/>
                  <a:t>用債將價值</a:t>
                </a:r>
                <a:r>
                  <a:rPr lang="en-US" altLang="zh-TW" dirty="0"/>
                  <a:t>1500</a:t>
                </a:r>
                <a:r>
                  <a:rPr lang="zh-TW" altLang="en-US" dirty="0"/>
                  <a:t>萬</a:t>
                </a:r>
                <a:r>
                  <a:rPr lang="en-US" altLang="zh-TW" dirty="0"/>
                  <a:t>(200</a:t>
                </a:r>
                <a:r>
                  <a:rPr lang="zh-TW" altLang="en-US" dirty="0"/>
                  <a:t>萬股份</a:t>
                </a:r>
                <a:r>
                  <a:rPr lang="en-US" altLang="zh-TW" dirty="0"/>
                  <a:t>)</a:t>
                </a:r>
                <a:r>
                  <a:rPr lang="zh-TW" altLang="en-US" dirty="0"/>
                  <a:t>買回，則剩下的權益將價值</a:t>
                </a:r>
                <a:r>
                  <a:rPr lang="en-US" altLang="zh-TW" dirty="0"/>
                  <a:t>7500</a:t>
                </a:r>
                <a:r>
                  <a:rPr lang="zh-TW" altLang="en-US" dirty="0"/>
                  <a:t>萬</a:t>
                </a:r>
                <a:r>
                  <a:rPr lang="en-US" altLang="zh-TW" dirty="0"/>
                  <a:t>-1500</a:t>
                </a:r>
                <a:r>
                  <a:rPr lang="zh-TW" altLang="en-US" dirty="0"/>
                  <a:t>萬</a:t>
                </a:r>
                <a:r>
                  <a:rPr lang="en-US" altLang="zh-TW" dirty="0"/>
                  <a:t>=6000</a:t>
                </a:r>
                <a:r>
                  <a:rPr lang="zh-TW" altLang="en-US" dirty="0"/>
                  <a:t>萬，交易後，</a:t>
                </a:r>
                <a:r>
                  <a:rPr lang="en-US" altLang="zh-TW" dirty="0"/>
                  <a:t>LVI</a:t>
                </a:r>
                <a:r>
                  <a:rPr lang="zh-TW" altLang="en-US" dirty="0"/>
                  <a:t>的債權比</a:t>
                </a:r>
                <a:r>
                  <a:rPr lang="en-US" altLang="zh-TW" dirty="0"/>
                  <a:t>(debt-equity ratio)=1500</a:t>
                </a:r>
                <a:r>
                  <a:rPr lang="zh-TW" altLang="en-US" dirty="0"/>
                  <a:t>萬</a:t>
                </a:r>
                <a:r>
                  <a:rPr lang="en-US" altLang="zh-TW" dirty="0"/>
                  <a:t>/6000</a:t>
                </a:r>
                <a:r>
                  <a:rPr lang="zh-TW" altLang="en-US" dirty="0"/>
                  <a:t>萬</a:t>
                </a:r>
                <a:r>
                  <a:rPr lang="en-US" altLang="zh-TW" dirty="0"/>
                  <a:t>=1/4</a:t>
                </a:r>
              </a:p>
              <a:p>
                <a:r>
                  <a:rPr lang="en-US" altLang="zh-TW" dirty="0"/>
                  <a:t>LVI</a:t>
                </a:r>
                <a:r>
                  <a:rPr lang="zh-TW" altLang="en-US" dirty="0"/>
                  <a:t>的權益資金成本</a:t>
                </a:r>
                <a:r>
                  <a:rPr lang="en-US" altLang="zh-TW" dirty="0"/>
                  <a:t>(equity cost of</a:t>
                </a:r>
                <a:r>
                  <a:rPr lang="en-US" altLang="zh-TW" baseline="0" dirty="0"/>
                  <a:t> capital</a:t>
                </a:r>
                <a:r>
                  <a:rPr lang="en-US" altLang="zh-TW" dirty="0"/>
                  <a:t>)</a:t>
                </a:r>
              </a:p>
              <a:p>
                <a:r>
                  <a:rPr lang="zh-TW" altLang="en-US" dirty="0"/>
                  <a:t>鑑於現在的預期每股收益為</a:t>
                </a:r>
                <a:r>
                  <a:rPr lang="en-US" altLang="zh-TW" dirty="0"/>
                  <a:t>1.10</a:t>
                </a:r>
                <a:r>
                  <a:rPr lang="zh-TW" altLang="en-US" dirty="0"/>
                  <a:t>美元，股票的新價值等於</a:t>
                </a:r>
                <a:r>
                  <a:rPr lang="en-US" altLang="zh-TW" dirty="0"/>
                  <a:t>$7.50</a:t>
                </a:r>
                <a:r>
                  <a:rPr lang="zh-TW" altLang="en-US" dirty="0"/>
                  <a:t>，因此，即使每股收益較高，由於額外的風險，股東將要求更高的回報。 這些影響被抵消，因此每股</a:t>
                </a:r>
                <a:r>
                  <a:rPr lang="zh-TW" altLang="en-US" dirty="0" smtClean="0"/>
                  <a:t>價格</a:t>
                </a:r>
                <a:r>
                  <a:rPr lang="en-US" altLang="zh-TW" dirty="0" smtClean="0"/>
                  <a:t>(P)</a:t>
                </a:r>
                <a:r>
                  <a:rPr lang="zh-TW" altLang="en-US" dirty="0" smtClean="0"/>
                  <a:t>不變</a:t>
                </a:r>
                <a:r>
                  <a:rPr lang="zh-TW" altLang="en-US" dirty="0"/>
                  <a:t>。</a:t>
                </a:r>
                <a:endParaRPr lang="en-US" altLang="zh-TW" dirty="0"/>
              </a:p>
              <a:p>
                <a:r>
                  <a:rPr lang="zh-TW" altLang="en-US" dirty="0"/>
                  <a:t>由於公司的每股收益</a:t>
                </a:r>
                <a:r>
                  <a:rPr lang="zh-TW" altLang="en-US" dirty="0" smtClean="0"/>
                  <a:t>和本益比受</a:t>
                </a:r>
                <a:r>
                  <a:rPr lang="zh-TW" altLang="en-US" dirty="0"/>
                  <a:t>槓桿影響</a:t>
                </a:r>
                <a:r>
                  <a:rPr lang="zh-TW" altLang="en-US" dirty="0" smtClean="0"/>
                  <a:t>，因此</a:t>
                </a:r>
                <a:r>
                  <a:rPr lang="zh-TW" altLang="en-US" dirty="0"/>
                  <a:t>我們無法可靠地比較具有不同資本結構的公司的這些指標。 對於基於會計的績效指標，例如股本回報率（</a:t>
                </a:r>
                <a:r>
                  <a:rPr lang="en-US" altLang="zh-TW" dirty="0"/>
                  <a:t>ROE</a:t>
                </a:r>
                <a:r>
                  <a:rPr lang="zh-TW" altLang="en-US" dirty="0"/>
                  <a:t>），也是如此。</a:t>
                </a:r>
              </a:p>
              <a:p>
                <a:r>
                  <a:rPr lang="zh-TW" altLang="en-US" dirty="0"/>
                  <a:t>因此，大多數分析師傾向於使用基於公司扣除利息之前的收益的績效指標和估值倍數。 例如，在分析資本結構非常不同的公司時，企業價值與</a:t>
                </a:r>
                <a:r>
                  <a:rPr lang="en-US" altLang="zh-TW" dirty="0"/>
                  <a:t>EBIT</a:t>
                </a:r>
                <a:r>
                  <a:rPr lang="zh-TW" altLang="en-US" dirty="0"/>
                  <a:t>（或</a:t>
                </a:r>
                <a:r>
                  <a:rPr lang="en-US" altLang="zh-TW" dirty="0"/>
                  <a:t>EBITDA</a:t>
                </a:r>
                <a:r>
                  <a:rPr lang="zh-TW" altLang="en-US" dirty="0"/>
                  <a:t>）之</a:t>
                </a:r>
                <a:r>
                  <a:rPr lang="zh-TW" altLang="en-US" dirty="0" smtClean="0"/>
                  <a:t>比 比 比較其本益比更為</a:t>
                </a:r>
                <a:r>
                  <a:rPr lang="zh-TW" altLang="en-US" dirty="0"/>
                  <a:t>有用。</a:t>
                </a:r>
                <a:endParaRPr lang="en-US" altLang="zh-TW" dirty="0"/>
              </a:p>
            </p:txBody>
          </p:sp>
        </mc:Fallback>
      </mc:AlternateContent>
      <p:sp>
        <p:nvSpPr>
          <p:cNvPr id="4" name="投影片編號版面配置區 3"/>
          <p:cNvSpPr>
            <a:spLocks noGrp="1"/>
          </p:cNvSpPr>
          <p:nvPr>
            <p:ph type="sldNum" sz="quarter" idx="10"/>
          </p:nvPr>
        </p:nvSpPr>
        <p:spPr/>
        <p:txBody>
          <a:bodyPr/>
          <a:lstStyle/>
          <a:p>
            <a:fld id="{D48F8990-0B36-4CA5-90C3-F9BEE4C83A04}" type="slidenum">
              <a:rPr lang="zh-TW" altLang="en-US" smtClean="0"/>
              <a:t>76</a:t>
            </a:fld>
            <a:endParaRPr lang="zh-TW" altLang="en-US"/>
          </a:p>
        </p:txBody>
      </p:sp>
    </p:spTree>
    <p:extLst>
      <p:ext uri="{BB962C8B-B14F-4D97-AF65-F5344CB8AC3E}">
        <p14:creationId xmlns:p14="http://schemas.microsoft.com/office/powerpoint/2010/main" val="271255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77</a:t>
            </a:fld>
            <a:endParaRPr lang="zh-TW" altLang="en-US"/>
          </a:p>
        </p:txBody>
      </p:sp>
    </p:spTree>
    <p:extLst>
      <p:ext uri="{BB962C8B-B14F-4D97-AF65-F5344CB8AC3E}">
        <p14:creationId xmlns:p14="http://schemas.microsoft.com/office/powerpoint/2010/main" val="2634779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用銀行術語來說，“資本要求”規定銀行有義務以一定數量的最低股本為自身融資，以確保其債務權益比率保持在設定水平以下。允許的槓桿水平非常高</a:t>
            </a:r>
            <a:r>
              <a:rPr lang="en-US" altLang="zh-TW" dirty="0"/>
              <a:t>-</a:t>
            </a:r>
            <a:r>
              <a:rPr lang="zh-TW" altLang="en-US" dirty="0"/>
              <a:t>國際標准允許普通股本僅佔銀行總融資的</a:t>
            </a:r>
            <a:r>
              <a:rPr lang="en-US" altLang="zh-TW" dirty="0"/>
              <a:t>2</a:t>
            </a:r>
            <a:r>
              <a:rPr lang="zh-TW" altLang="en-US" dirty="0"/>
              <a:t>％。從這個角度來看，典型的非金融公司的股本超過了公司價值的</a:t>
            </a:r>
            <a:r>
              <a:rPr lang="en-US" altLang="zh-TW" dirty="0"/>
              <a:t>50</a:t>
            </a:r>
            <a:r>
              <a:rPr lang="zh-TW" altLang="en-US" dirty="0"/>
              <a:t>％ 。如此高的槓桿率使銀行股權具有很高的風險。</a:t>
            </a:r>
          </a:p>
          <a:p>
            <a:r>
              <a:rPr lang="zh-TW" altLang="en-US" dirty="0"/>
              <a:t>這些極高的銀行槓桿水平是導致</a:t>
            </a:r>
            <a:r>
              <a:rPr lang="en-US" altLang="zh-TW" dirty="0"/>
              <a:t>2008</a:t>
            </a:r>
            <a:r>
              <a:rPr lang="zh-TW" altLang="en-US" dirty="0"/>
              <a:t>年金融危機和隨後的經濟衰退的重要因素：憑藉如此小的股權緩衝，即使資產價值小幅下降也可能導致破產。危機後，隨著新的國際規則，銀行在降低杠桿作用方面承受的壓力越來越大，超過了股權融資所需比例的兩倍。許多決策者認為，應增加更多的資本要求，以減少金融部門的風險以及隨之而來的對整個經濟的溢出。</a:t>
            </a:r>
          </a:p>
          <a:p>
            <a:r>
              <a:rPr lang="zh-TW" altLang="en-US" dirty="0"/>
              <a:t>銀行家們反駁說，槓桿率下降將降低其股本回報率，從而限制其有效競爭的能力。</a:t>
            </a:r>
          </a:p>
          <a:p>
            <a:r>
              <a:rPr lang="zh-TW" altLang="en-US" dirty="0"/>
              <a:t>德意志銀行當時的首席執行官約瑟夫</a:t>
            </a:r>
            <a:r>
              <a:rPr lang="en-US" altLang="zh-TW" dirty="0"/>
              <a:t>·</a:t>
            </a:r>
            <a:r>
              <a:rPr lang="zh-TW" altLang="en-US" dirty="0"/>
              <a:t>阿克曼（</a:t>
            </a:r>
            <a:r>
              <a:rPr lang="en-US" altLang="zh-TW" dirty="0"/>
              <a:t>Josef Ackermann</a:t>
            </a:r>
            <a:r>
              <a:rPr lang="zh-TW" altLang="en-US" dirty="0"/>
              <a:t>）表示，新的資本要求將“將股本回報率降低至相對於其他業務領域而言，對銀行業的投資沒有吸引力的水平。”</a:t>
            </a:r>
          </a:p>
          <a:p>
            <a:r>
              <a:rPr lang="zh-TW" altLang="en-US" dirty="0"/>
              <a:t>股本回報率的確是公司槓桿作用的函數。與每股收益一樣，較低的槓桿率通常會降低公司的淨資產收益率，儘管這會在不利時期提高淨資產收益率。但是，平均股本回報率的下降可以通過降低股本風險以及因此所需的風險溢價來彌補。因此，從投資者的角度來看，僅由於槓桿率下降而導致的淨資產收益率下降並不會減少對公司投資的吸引力。</a:t>
            </a:r>
            <a:endParaRPr lang="en-US" altLang="zh-TW" dirty="0"/>
          </a:p>
          <a:p>
            <a:r>
              <a:rPr lang="zh-TW" altLang="en-US" dirty="0"/>
              <a:t>弗朗哥</a:t>
            </a:r>
            <a:r>
              <a:rPr lang="en-US" altLang="zh-TW" dirty="0"/>
              <a:t>·</a:t>
            </a:r>
            <a:r>
              <a:rPr lang="zh-TW" altLang="en-US" dirty="0"/>
              <a:t>莫迪利亞尼（</a:t>
            </a:r>
            <a:r>
              <a:rPr lang="en-US" altLang="zh-TW" dirty="0"/>
              <a:t>Franco Modigliani</a:t>
            </a:r>
            <a:r>
              <a:rPr lang="zh-TW" altLang="en-US" dirty="0"/>
              <a:t>）和默頓</a:t>
            </a:r>
            <a:r>
              <a:rPr lang="en-US" altLang="zh-TW" dirty="0"/>
              <a:t>·</a:t>
            </a:r>
            <a:r>
              <a:rPr lang="zh-TW" altLang="en-US" dirty="0"/>
              <a:t>米勒（</a:t>
            </a:r>
            <a:r>
              <a:rPr lang="en-US" altLang="zh-TW" dirty="0"/>
              <a:t>Merton Miller</a:t>
            </a:r>
            <a:r>
              <a:rPr lang="zh-TW" altLang="en-US" dirty="0"/>
              <a:t>）指出，在一個完美的市場中，銀行的資本結構不會影響其競爭力，因此獲得了諾貝爾獎。</a:t>
            </a:r>
          </a:p>
          <a:p>
            <a:r>
              <a:rPr lang="zh-TW" altLang="en-US" dirty="0"/>
              <a:t>槓桿率變化會影響股本的“吸引力”（以及銀行的競爭力）的唯一途徑是市場存在缺陷。在接下來的兩章中，我們將討論這些缺陷，並解釋為什麼它們確實會給銀行提供強大的動力來最大程度地發揮槓桿作用。不幸的是，最重要的缺陷來自政府補貼，因此銀行從槓桿中獲得的收益主要來自納稅人的費用。</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79</a:t>
            </a:fld>
            <a:endParaRPr lang="zh-TW" altLang="en-US"/>
          </a:p>
        </p:txBody>
      </p:sp>
    </p:spTree>
    <p:extLst>
      <p:ext uri="{BB962C8B-B14F-4D97-AF65-F5344CB8AC3E}">
        <p14:creationId xmlns:p14="http://schemas.microsoft.com/office/powerpoint/2010/main" val="30370652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另一個經常聽到的謬論是，發行股票會稀釋現有股東的所有權，因此應改用債務融資。 通過稀釋，這種謬論的支持者意味著，如果公司發行新股，則必須將公司產生的現金流量分配給更多股，從而降低每隻股票的價值。 這種推理的問題在於，它忽略了通過發行新股籌集的現金將增加公司資產的事實。 讓我們考慮一個例子。</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80</a:t>
            </a:fld>
            <a:endParaRPr lang="zh-TW" altLang="en-US"/>
          </a:p>
        </p:txBody>
      </p:sp>
    </p:spTree>
    <p:extLst>
      <p:ext uri="{BB962C8B-B14F-4D97-AF65-F5344CB8AC3E}">
        <p14:creationId xmlns:p14="http://schemas.microsoft.com/office/powerpoint/2010/main" val="41993656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JSA</a:t>
            </a:r>
            <a:r>
              <a:rPr lang="zh-TW" altLang="en-US" dirty="0"/>
              <a:t>是一家成功的廉航</a:t>
            </a:r>
            <a:endParaRPr lang="en-US" altLang="zh-TW" dirty="0"/>
          </a:p>
          <a:p>
            <a:r>
              <a:rPr lang="zh-TW" altLang="en-US" dirty="0"/>
              <a:t>根據公司的當前股價（發行前），公司的股權以及資產的市值為</a:t>
            </a:r>
            <a:r>
              <a:rPr lang="en-US" altLang="zh-TW" dirty="0"/>
              <a:t>5</a:t>
            </a:r>
            <a:r>
              <a:rPr lang="zh-TW" altLang="en-US" dirty="0"/>
              <a:t>億股*每股</a:t>
            </a:r>
            <a:r>
              <a:rPr lang="en-US" altLang="zh-TW" dirty="0"/>
              <a:t>16</a:t>
            </a:r>
            <a:r>
              <a:rPr lang="zh-TW" altLang="en-US" dirty="0"/>
              <a:t>美元</a:t>
            </a:r>
            <a:r>
              <a:rPr lang="en-US" altLang="zh-TW" dirty="0"/>
              <a:t>= 80</a:t>
            </a:r>
            <a:r>
              <a:rPr lang="zh-TW" altLang="en-US" dirty="0"/>
              <a:t>億美元。</a:t>
            </a:r>
          </a:p>
          <a:p>
            <a:r>
              <a:rPr lang="zh-TW" altLang="en-US" dirty="0"/>
              <a:t>由於已經做出並宣布了擴張決定，因此在完善的資本市場中，該價值包含了與擴張相關的淨現值。</a:t>
            </a:r>
          </a:p>
          <a:p>
            <a:r>
              <a:rPr lang="zh-TW" altLang="en-US" dirty="0"/>
              <a:t>假設</a:t>
            </a:r>
            <a:r>
              <a:rPr lang="en-US" altLang="zh-TW" dirty="0"/>
              <a:t>JSA</a:t>
            </a:r>
            <a:r>
              <a:rPr lang="zh-TW" altLang="en-US" dirty="0"/>
              <a:t>以當前每股</a:t>
            </a:r>
            <a:r>
              <a:rPr lang="en-US" altLang="zh-TW" dirty="0"/>
              <a:t>16</a:t>
            </a:r>
            <a:r>
              <a:rPr lang="zh-TW" altLang="en-US" dirty="0"/>
              <a:t>美元的價格出售</a:t>
            </a:r>
            <a:r>
              <a:rPr lang="en-US" altLang="zh-TW" dirty="0"/>
              <a:t>6250</a:t>
            </a:r>
            <a:r>
              <a:rPr lang="zh-TW" altLang="en-US" dirty="0"/>
              <a:t>萬股新股，以籌集購買飛機所需的額外</a:t>
            </a:r>
            <a:r>
              <a:rPr lang="en-US" altLang="zh-TW" dirty="0"/>
              <a:t>10</a:t>
            </a:r>
            <a:r>
              <a:rPr lang="zh-TW" altLang="en-US" dirty="0"/>
              <a:t>億美元。</a:t>
            </a:r>
            <a:endParaRPr lang="en-US" altLang="zh-TW" dirty="0"/>
          </a:p>
          <a:p>
            <a:r>
              <a:rPr lang="en-US" altLang="zh-TW" dirty="0"/>
              <a:t>JSA</a:t>
            </a:r>
            <a:r>
              <a:rPr lang="zh-TW" altLang="en-US" dirty="0"/>
              <a:t>發行股本時會發生兩件事。 首先，由於公司籌集了額外的</a:t>
            </a:r>
            <a:r>
              <a:rPr lang="en-US" altLang="zh-TW" dirty="0"/>
              <a:t>10</a:t>
            </a:r>
            <a:r>
              <a:rPr lang="zh-TW" altLang="en-US" dirty="0"/>
              <a:t>億美元現金，其資產的市值得以增長。 第二，股份數量增加。 儘管股票數量已增至</a:t>
            </a:r>
            <a:r>
              <a:rPr lang="en-US" altLang="zh-TW" dirty="0"/>
              <a:t>5.625</a:t>
            </a:r>
            <a:r>
              <a:rPr lang="zh-TW" altLang="en-US" dirty="0"/>
              <a:t>億股，但每股價值沒有變化：</a:t>
            </a:r>
            <a:r>
              <a:rPr lang="en-US" altLang="zh-TW" dirty="0"/>
              <a:t>90</a:t>
            </a:r>
            <a:r>
              <a:rPr lang="zh-TW" altLang="en-US" dirty="0"/>
              <a:t>億美元，</a:t>
            </a:r>
            <a:r>
              <a:rPr lang="en-US" altLang="zh-TW" dirty="0"/>
              <a:t>5.625</a:t>
            </a:r>
            <a:r>
              <a:rPr lang="zh-TW" altLang="en-US" dirty="0"/>
              <a:t>億股</a:t>
            </a:r>
            <a:r>
              <a:rPr lang="en-US" altLang="zh-TW" dirty="0"/>
              <a:t>=</a:t>
            </a:r>
            <a:r>
              <a:rPr lang="zh-TW" altLang="en-US" dirty="0"/>
              <a:t>每股</a:t>
            </a:r>
            <a:r>
              <a:rPr lang="en-US" altLang="zh-TW" dirty="0"/>
              <a:t>16</a:t>
            </a:r>
            <a:r>
              <a:rPr lang="zh-TW" altLang="en-US" dirty="0"/>
              <a:t>美元。</a:t>
            </a:r>
          </a:p>
          <a:p>
            <a:r>
              <a:rPr lang="zh-TW" altLang="en-US" dirty="0"/>
              <a:t>一般而言，只要公司以公平價格出售新股，與股本發行相關的股東就不會有損益。 公司因發行股票而獲得的資金恰好抵消了股票的攤薄。 與交易相關的任何損益將由公司利用募集資金進行的投資的淨現值產生。</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81</a:t>
            </a:fld>
            <a:endParaRPr lang="zh-TW" altLang="en-US"/>
          </a:p>
        </p:txBody>
      </p:sp>
    </p:spTree>
    <p:extLst>
      <p:ext uri="{BB962C8B-B14F-4D97-AF65-F5344CB8AC3E}">
        <p14:creationId xmlns:p14="http://schemas.microsoft.com/office/powerpoint/2010/main" val="31448287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自從他們的原始論文發表以來，莫迪利亞尼和米勒的想法極大地影響了金融研究和實踐。 </a:t>
            </a:r>
            <a:r>
              <a:rPr lang="en-US" altLang="zh-TW" dirty="0"/>
              <a:t>MM</a:t>
            </a:r>
            <a:r>
              <a:rPr lang="zh-TW" altLang="en-US" dirty="0"/>
              <a:t>所採用的方法也許比特定命題本身更重要。命題</a:t>
            </a:r>
            <a:r>
              <a:rPr lang="en-US" altLang="zh-TW" dirty="0"/>
              <a:t>I</a:t>
            </a:r>
            <a:r>
              <a:rPr lang="zh-TW" altLang="en-US" dirty="0"/>
              <a:t>是表明“一個價格定律”可能對競爭市場中的證券價格和公司價值產生重大影響的第一個論點。它標誌著現代公司財務理論的開始。</a:t>
            </a:r>
          </a:p>
          <a:p>
            <a:r>
              <a:rPr lang="en-US" altLang="zh-TW" dirty="0"/>
              <a:t>Modigliani</a:t>
            </a:r>
            <a:r>
              <a:rPr lang="zh-TW" altLang="en-US" dirty="0"/>
              <a:t>和</a:t>
            </a:r>
            <a:r>
              <a:rPr lang="en-US" altLang="zh-TW" dirty="0"/>
              <a:t>Miller</a:t>
            </a:r>
            <a:r>
              <a:rPr lang="zh-TW" altLang="en-US" dirty="0"/>
              <a:t>的工作正式確立了一種新的金融市場思維方式，該方式由約翰</a:t>
            </a:r>
            <a:r>
              <a:rPr lang="en-US" altLang="zh-TW" dirty="0"/>
              <a:t>·</a:t>
            </a:r>
            <a:r>
              <a:rPr lang="zh-TW" altLang="en-US" dirty="0"/>
              <a:t>伯勒</a:t>
            </a:r>
            <a:r>
              <a:rPr lang="en-US" altLang="zh-TW" dirty="0"/>
              <a:t>·</a:t>
            </a:r>
            <a:r>
              <a:rPr lang="zh-TW" altLang="en-US" dirty="0"/>
              <a:t>威廉姆斯（</a:t>
            </a:r>
            <a:r>
              <a:rPr lang="en-US" altLang="zh-TW" dirty="0"/>
              <a:t>John Burr Williams</a:t>
            </a:r>
            <a:r>
              <a:rPr lang="zh-TW" altLang="en-US" dirty="0"/>
              <a:t>）在</a:t>
            </a:r>
            <a:r>
              <a:rPr lang="en-US" altLang="zh-TW" dirty="0"/>
              <a:t>1938</a:t>
            </a:r>
            <a:r>
              <a:rPr lang="zh-TW" altLang="en-US" dirty="0"/>
              <a:t>年出版的</a:t>
            </a:r>
            <a:r>
              <a:rPr lang="en-US" altLang="zh-TW" dirty="0"/>
              <a:t>《</a:t>
            </a:r>
            <a:r>
              <a:rPr lang="zh-TW" altLang="en-US" dirty="0"/>
              <a:t>投資價值理論</a:t>
            </a:r>
            <a:r>
              <a:rPr lang="en-US" altLang="zh-TW" dirty="0"/>
              <a:t>》</a:t>
            </a:r>
            <a:r>
              <a:rPr lang="zh-TW" altLang="en-US" dirty="0"/>
              <a:t>中首次提出。威廉姆斯認為：</a:t>
            </a:r>
          </a:p>
          <a:p>
            <a:r>
              <a:rPr lang="zh-TW" altLang="en-US" dirty="0"/>
              <a:t>如果從定義上說，整個企業的投資價值是其所有未來分配給證券持有人的現值，無論是利息還是股利帳戶，那麼該價值絕對不取決於公司的資本金。顯然，如果一個人或一個機構投資者擁有公司發行的所有債券，股票和認股權證，那麼對於該投資者而言，公司的資本金是多少都沒有關係（關於所得稅的詳細信息除外）。作為利息收取的任何收益都不能作為股息收取。對於這樣的人來說，很明顯，總的支付利息和股息的能力絕不取決於發行給公司所有者的證券的種類。此外，企業總資本價值的變化不會導致整個企業投資價值的變化。可以通過發行股票來退回債券，或者可以將兩種初級證券合併為一種，而不會改變整個公司的投資價值。投資價值的這種恆定性類似於物質或能量的不可破壞性：它使我們談論投資價值守恆定律，就像物理學家談論物質守恆定律一樣。</a:t>
            </a:r>
          </a:p>
          <a:p>
            <a:r>
              <a:rPr lang="zh-TW" altLang="en-US" dirty="0">
                <a:solidFill>
                  <a:srgbClr val="FF0000"/>
                </a:solidFill>
              </a:rPr>
              <a:t>因此，本章中的結果可以更廣義地解釋為金融市場的價值守恆原則：在完善的資本市場中，金融交易既不會增加也不會破壞價值，而是代表了風險的重新包裝（並因此產生了回報）。</a:t>
            </a:r>
          </a:p>
          <a:p>
            <a:r>
              <a:rPr lang="zh-TW" altLang="en-US" dirty="0"/>
              <a:t>價值守恆原則遠遠超出了債務與股權甚至資本結構的問題。這意味著，就增值而言，看起來很不錯的任何金融交易要么太好以至於無法實現，要么正在利用某種類型的市場缺陷。為了確保價值不是虛幻的，確定作為價值來源的市場缺陷是很重要的。在接下來的幾章中，我們將研究不同類型的市場缺陷以及它們為公司的資本結構選擇和其他金融交易引入的潛在價值來源。</a:t>
            </a:r>
          </a:p>
        </p:txBody>
      </p:sp>
      <p:sp>
        <p:nvSpPr>
          <p:cNvPr id="4" name="投影片編號版面配置區 3"/>
          <p:cNvSpPr>
            <a:spLocks noGrp="1"/>
          </p:cNvSpPr>
          <p:nvPr>
            <p:ph type="sldNum" sz="quarter" idx="10"/>
          </p:nvPr>
        </p:nvSpPr>
        <p:spPr/>
        <p:txBody>
          <a:bodyPr/>
          <a:lstStyle/>
          <a:p>
            <a:fld id="{D48F8990-0B36-4CA5-90C3-F9BEE4C83A04}" type="slidenum">
              <a:rPr lang="zh-TW" altLang="en-US" smtClean="0"/>
              <a:t>82</a:t>
            </a:fld>
            <a:endParaRPr lang="zh-TW" altLang="en-US"/>
          </a:p>
        </p:txBody>
      </p:sp>
    </p:spTree>
    <p:extLst>
      <p:ext uri="{BB962C8B-B14F-4D97-AF65-F5344CB8AC3E}">
        <p14:creationId xmlns:p14="http://schemas.microsoft.com/office/powerpoint/2010/main" val="161056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t>無槓桿權益</a:t>
            </a:r>
            <a:r>
              <a:rPr lang="en-US" altLang="zh-TW" dirty="0"/>
              <a:t>(Unlevered Equity)—</a:t>
            </a:r>
            <a:r>
              <a:rPr lang="zh-TW" altLang="zh-TW" dirty="0"/>
              <a:t>無債務公司的股權</a:t>
            </a:r>
            <a:endParaRPr lang="en-US" altLang="zh-TW"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200" kern="1200" dirty="0">
                <a:solidFill>
                  <a:schemeClr val="tx1"/>
                </a:solidFill>
                <a:effectLst/>
                <a:latin typeface="+mn-lt"/>
                <a:ea typeface="+mn-ea"/>
                <a:cs typeface="+mn-cs"/>
              </a:rPr>
              <a:t>因為沒有債務，無槓桿股權的現金流就等於項目的現金流。</a:t>
            </a:r>
            <a:endParaRPr lang="en-US" altLang="zh-TW"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kern="1200" dirty="0">
                <a:solidFill>
                  <a:schemeClr val="tx1"/>
                </a:solidFill>
                <a:effectLst/>
                <a:latin typeface="+mn-lt"/>
                <a:ea typeface="+mn-ea"/>
                <a:cs typeface="+mn-cs"/>
              </a:rPr>
              <a:t>表</a:t>
            </a:r>
            <a:r>
              <a:rPr lang="en-US" altLang="zh-TW" sz="1200" kern="1200" dirty="0">
                <a:solidFill>
                  <a:schemeClr val="tx1"/>
                </a:solidFill>
                <a:effectLst/>
                <a:latin typeface="+mn-lt"/>
                <a:ea typeface="+mn-ea"/>
                <a:cs typeface="+mn-cs"/>
              </a:rPr>
              <a:t>14.2</a:t>
            </a:r>
            <a:r>
              <a:rPr lang="zh-TW" altLang="en-US" sz="1200" kern="1200" dirty="0">
                <a:solidFill>
                  <a:schemeClr val="tx1"/>
                </a:solidFill>
                <a:effectLst/>
                <a:latin typeface="+mn-lt"/>
                <a:ea typeface="+mn-ea"/>
                <a:cs typeface="+mn-cs"/>
              </a:rPr>
              <a:t>無槓桿股權的現金流和回報率。</a:t>
            </a:r>
            <a:endParaRPr lang="en-US" altLang="zh-TW"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TW" altLang="zh-TW" sz="1200" kern="1200" dirty="0">
                <a:solidFill>
                  <a:schemeClr val="tx1"/>
                </a:solidFill>
                <a:effectLst/>
                <a:latin typeface="+mn-lt"/>
                <a:ea typeface="+mn-ea"/>
                <a:cs typeface="+mn-cs"/>
              </a:rPr>
              <a:t>股本的初始價值為</a:t>
            </a:r>
            <a:r>
              <a:rPr lang="en-US" altLang="zh-TW" sz="1200" kern="1200" dirty="0">
                <a:solidFill>
                  <a:schemeClr val="tx1"/>
                </a:solidFill>
                <a:effectLst/>
                <a:latin typeface="+mn-lt"/>
                <a:ea typeface="+mn-ea"/>
                <a:cs typeface="+mn-cs"/>
              </a:rPr>
              <a:t>1000</a:t>
            </a:r>
            <a:r>
              <a:rPr lang="zh-TW" altLang="zh-TW" sz="1200" kern="1200" dirty="0">
                <a:solidFill>
                  <a:schemeClr val="tx1"/>
                </a:solidFill>
                <a:effectLst/>
                <a:latin typeface="+mn-lt"/>
                <a:ea typeface="+mn-ea"/>
                <a:cs typeface="+mn-cs"/>
              </a:rPr>
              <a:t>美元，股東的回報率為</a:t>
            </a:r>
            <a:r>
              <a:rPr lang="en-US" altLang="zh-TW" sz="1200" kern="1200" dirty="0">
                <a:solidFill>
                  <a:schemeClr val="tx1"/>
                </a:solidFill>
                <a:effectLst/>
                <a:latin typeface="+mn-lt"/>
                <a:ea typeface="+mn-ea"/>
                <a:cs typeface="+mn-cs"/>
              </a:rPr>
              <a:t>40%</a:t>
            </a:r>
            <a:r>
              <a:rPr lang="zh-TW" altLang="zh-TW" sz="1200" kern="1200" dirty="0">
                <a:solidFill>
                  <a:schemeClr val="tx1"/>
                </a:solidFill>
                <a:effectLst/>
                <a:latin typeface="+mn-lt"/>
                <a:ea typeface="+mn-ea"/>
                <a:cs typeface="+mn-cs"/>
              </a:rPr>
              <a:t>或</a:t>
            </a:r>
            <a:r>
              <a:rPr lang="en-US" altLang="zh-TW" sz="1200" kern="1200" dirty="0">
                <a:solidFill>
                  <a:schemeClr val="tx1"/>
                </a:solidFill>
                <a:effectLst/>
                <a:latin typeface="+mn-lt"/>
                <a:ea typeface="+mn-ea"/>
                <a:cs typeface="+mn-cs"/>
              </a:rPr>
              <a:t>-10%</a:t>
            </a:r>
            <a:endParaRPr lang="zh-TW" altLang="zh-TW"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zh-TW" altLang="zh-TW" sz="1200" kern="1200" dirty="0">
                <a:solidFill>
                  <a:schemeClr val="tx1"/>
                </a:solidFill>
                <a:effectLst/>
                <a:latin typeface="+mn-lt"/>
                <a:ea typeface="+mn-ea"/>
                <a:cs typeface="+mn-cs"/>
              </a:rPr>
              <a:t>無槓桿權益的期望回報率為：</a:t>
            </a:r>
            <a:endParaRPr lang="en-US" altLang="zh-TW" sz="1200"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altLang="zh-TW" sz="1200" kern="1200" dirty="0">
                <a:solidFill>
                  <a:schemeClr val="tx1"/>
                </a:solidFill>
                <a:effectLst/>
                <a:latin typeface="+mn-lt"/>
                <a:ea typeface="+mn-ea"/>
                <a:cs typeface="+mn-cs"/>
              </a:rPr>
              <a:t>1/2</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40%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+1/2</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-10%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=15%</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200" kern="1200" dirty="0">
                <a:solidFill>
                  <a:schemeClr val="tx1"/>
                </a:solidFill>
                <a:effectLst/>
                <a:latin typeface="+mn-lt"/>
                <a:ea typeface="+mn-ea"/>
                <a:cs typeface="+mn-cs"/>
              </a:rPr>
              <a:t>因為項目的資本成本為</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，股東對於他們所承擔的風險而言獲得了合理的回報。</a:t>
            </a:r>
          </a:p>
          <a:p>
            <a:pPr marL="1085850" lvl="2" indent="-171450">
              <a:buFont typeface="Arial" panose="020B0604020202020204" pitchFamily="34" charset="0"/>
              <a:buChar char="•"/>
            </a:pPr>
            <a:endParaRPr lang="zh-TW" altLang="zh-TW"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7</a:t>
            </a:fld>
            <a:endParaRPr lang="zh-TW" altLang="en-US"/>
          </a:p>
        </p:txBody>
      </p:sp>
    </p:spTree>
    <p:extLst>
      <p:ext uri="{BB962C8B-B14F-4D97-AF65-F5344CB8AC3E}">
        <p14:creationId xmlns:p14="http://schemas.microsoft.com/office/powerpoint/2010/main" val="2262285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以</a:t>
            </a:r>
            <a:r>
              <a:rPr lang="zh-TW" altLang="zh-TW" sz="1200" kern="1200" dirty="0">
                <a:solidFill>
                  <a:schemeClr val="tx1"/>
                </a:solidFill>
                <a:effectLst/>
                <a:latin typeface="+mn-lt"/>
                <a:ea typeface="+mn-ea"/>
                <a:cs typeface="+mn-cs"/>
              </a:rPr>
              <a:t>債務和股權為公司融資</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為公司提供股權融資並非企業家的唯一選擇。</a:t>
            </a:r>
            <a:endParaRPr lang="en-US" altLang="zh-TW"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dirty="0"/>
              <a:t>假設除了出售股權以外，還決定在最初借入</a:t>
            </a:r>
            <a:r>
              <a:rPr lang="en-US" altLang="zh-TW" dirty="0"/>
              <a:t>500</a:t>
            </a:r>
            <a:r>
              <a:rPr lang="zh-TW" altLang="zh-TW" dirty="0"/>
              <a:t>美元的債務。</a:t>
            </a:r>
            <a:endParaRPr lang="en-US" altLang="zh-TW" dirty="0"/>
          </a:p>
          <a:p>
            <a:pPr marL="0" indent="0">
              <a:buNone/>
            </a:pPr>
            <a:r>
              <a:rPr lang="zh-TW" altLang="zh-TW" dirty="0"/>
              <a:t>一年後將償還債權人：</a:t>
            </a:r>
            <a:r>
              <a:rPr lang="en-US" altLang="zh-TW" dirty="0">
                <a:latin typeface="Cambria Math" panose="02040503050406030204" pitchFamily="18" charset="0"/>
              </a:rPr>
              <a:t>$500*1.05=$525(</a:t>
            </a:r>
            <a:r>
              <a:rPr lang="zh-TW" altLang="zh-TW" dirty="0">
                <a:latin typeface="標楷體" panose="03000509000000000000" pitchFamily="65" charset="-120"/>
                <a:ea typeface="標楷體" panose="03000509000000000000" pitchFamily="65" charset="-120"/>
              </a:rPr>
              <a:t>無風險利率為</a:t>
            </a:r>
            <a:r>
              <a:rPr lang="en-US" altLang="zh-TW" dirty="0">
                <a:latin typeface="標楷體" panose="03000509000000000000" pitchFamily="65" charset="-120"/>
                <a:ea typeface="標楷體" panose="03000509000000000000" pitchFamily="65" charset="-120"/>
              </a:rPr>
              <a:t>5%</a:t>
            </a:r>
            <a:r>
              <a:rPr lang="en-US" altLang="zh-TW" dirty="0">
                <a:latin typeface="Cambria Math" panose="02040503050406030204" pitchFamily="18" charset="0"/>
              </a:rPr>
              <a:t>)</a:t>
            </a:r>
          </a:p>
          <a:p>
            <a:pPr marL="171450" indent="-171450">
              <a:buFont typeface="Arial" panose="020B0604020202020204" pitchFamily="34" charset="0"/>
              <a:buChar char="•"/>
            </a:pPr>
            <a:r>
              <a:rPr lang="zh-TW" altLang="zh-TW" dirty="0"/>
              <a:t>有槓桿權益</a:t>
            </a:r>
            <a:r>
              <a:rPr lang="en-US" altLang="zh-TW" dirty="0"/>
              <a:t>(Levered Equity)—</a:t>
            </a:r>
            <a:r>
              <a:rPr lang="zh-TW" altLang="zh-TW" dirty="0"/>
              <a:t>有未償付債務的公司的股權</a:t>
            </a:r>
            <a:endParaRPr lang="en-US" altLang="zh-TW" dirty="0"/>
          </a:p>
          <a:p>
            <a:pPr marL="171450" indent="-171450">
              <a:buFont typeface="Wingdings" panose="05000000000000000000" pitchFamily="2" charset="2"/>
              <a:buChar char="Ø"/>
            </a:pPr>
            <a:r>
              <a:rPr lang="zh-TW" altLang="zh-TW" sz="1200" kern="1200" dirty="0">
                <a:solidFill>
                  <a:schemeClr val="tx1"/>
                </a:solidFill>
                <a:effectLst/>
                <a:latin typeface="+mn-lt"/>
                <a:ea typeface="+mn-ea"/>
                <a:cs typeface="+mn-cs"/>
              </a:rPr>
              <a:t>因為我現在我的金流，就是我拿出來的這一千塊裡面有五百塊是債，所以說債的話呢， 就變成我不管怎麼樣我都會付給你的利息</a:t>
            </a:r>
            <a:r>
              <a:rPr lang="en-US" altLang="zh-TW" sz="1200" kern="1200" dirty="0">
                <a:solidFill>
                  <a:schemeClr val="tx1"/>
                </a:solidFill>
                <a:effectLst/>
                <a:latin typeface="+mn-lt"/>
                <a:ea typeface="+mn-ea"/>
                <a:cs typeface="+mn-cs"/>
              </a:rPr>
              <a:t>525</a:t>
            </a:r>
            <a:r>
              <a:rPr lang="zh-TW" altLang="zh-TW" sz="1200" kern="1200" dirty="0">
                <a:solidFill>
                  <a:schemeClr val="tx1"/>
                </a:solidFill>
                <a:effectLst/>
                <a:latin typeface="+mn-lt"/>
                <a:ea typeface="+mn-ea"/>
                <a:cs typeface="+mn-cs"/>
              </a:rPr>
              <a:t>塊 ，</a:t>
            </a:r>
            <a:endParaRPr lang="zh-TW" altLang="zh-TW" dirty="0"/>
          </a:p>
          <a:p>
            <a:pPr marL="0" indent="0">
              <a:buNone/>
            </a:pPr>
            <a:endParaRPr lang="zh-TW" altLang="zh-TW"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8</a:t>
            </a:fld>
            <a:endParaRPr lang="zh-TW" altLang="en-US"/>
          </a:p>
        </p:txBody>
      </p:sp>
    </p:spTree>
    <p:extLst>
      <p:ext uri="{BB962C8B-B14F-4D97-AF65-F5344CB8AC3E}">
        <p14:creationId xmlns:p14="http://schemas.microsoft.com/office/powerpoint/2010/main" val="4177866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200" kern="1200" dirty="0">
                <a:solidFill>
                  <a:schemeClr val="tx1"/>
                </a:solidFill>
                <a:effectLst/>
                <a:latin typeface="+mn-lt"/>
                <a:ea typeface="+mn-ea"/>
                <a:cs typeface="+mn-cs"/>
              </a:rPr>
              <a:t>給定公司</a:t>
            </a:r>
            <a:r>
              <a:rPr lang="en-US" altLang="zh-TW" sz="1200" kern="1200" dirty="0">
                <a:solidFill>
                  <a:schemeClr val="tx1"/>
                </a:solidFill>
                <a:effectLst/>
                <a:latin typeface="+mn-lt"/>
                <a:ea typeface="+mn-ea"/>
                <a:cs typeface="+mn-cs"/>
              </a:rPr>
              <a:t>525</a:t>
            </a:r>
            <a:r>
              <a:rPr lang="zh-TW" altLang="zh-TW" sz="1200" kern="1200" dirty="0">
                <a:solidFill>
                  <a:schemeClr val="tx1"/>
                </a:solidFill>
                <a:effectLst/>
                <a:latin typeface="+mn-lt"/>
                <a:ea typeface="+mn-ea"/>
                <a:cs typeface="+mn-cs"/>
              </a:rPr>
              <a:t>美元的債務支付義務，股東在經濟強勁時只能收到</a:t>
            </a:r>
            <a:r>
              <a:rPr lang="en-US" altLang="zh-TW" sz="1200" kern="1200" dirty="0">
                <a:solidFill>
                  <a:schemeClr val="tx1"/>
                </a:solidFill>
                <a:effectLst/>
                <a:latin typeface="+mn-lt"/>
                <a:ea typeface="+mn-ea"/>
                <a:cs typeface="+mn-cs"/>
              </a:rPr>
              <a:t>875 </a:t>
            </a:r>
            <a:r>
              <a:rPr lang="zh-TW" altLang="zh-TW" sz="1200" kern="1200" dirty="0">
                <a:solidFill>
                  <a:schemeClr val="tx1"/>
                </a:solidFill>
                <a:effectLst/>
                <a:latin typeface="+mn-lt"/>
                <a:ea typeface="+mn-ea"/>
                <a:cs typeface="+mn-cs"/>
              </a:rPr>
              <a:t>美元</a:t>
            </a:r>
            <a:r>
              <a:rPr lang="en-US" altLang="zh-TW" sz="1200" kern="1200" dirty="0">
                <a:solidFill>
                  <a:schemeClr val="tx1"/>
                </a:solidFill>
                <a:effectLst/>
                <a:latin typeface="+mn-lt"/>
                <a:ea typeface="+mn-ea"/>
                <a:cs typeface="+mn-cs"/>
              </a:rPr>
              <a:t>(1400 </a:t>
            </a:r>
            <a:r>
              <a:rPr lang="zh-TW" altLang="zh-TW" sz="1200" kern="1200" dirty="0">
                <a:solidFill>
                  <a:schemeClr val="tx1"/>
                </a:solidFill>
                <a:effectLst/>
                <a:latin typeface="+mn-lt"/>
                <a:ea typeface="+mn-ea"/>
                <a:cs typeface="+mn-cs"/>
              </a:rPr>
              <a:t>美元</a:t>
            </a:r>
            <a:r>
              <a:rPr lang="en-US" altLang="zh-TW" sz="1200" kern="1200" dirty="0">
                <a:solidFill>
                  <a:schemeClr val="tx1"/>
                </a:solidFill>
                <a:effectLst/>
                <a:latin typeface="+mn-lt"/>
                <a:ea typeface="+mn-ea"/>
                <a:cs typeface="+mn-cs"/>
              </a:rPr>
              <a:t> - 525 </a:t>
            </a:r>
            <a:r>
              <a:rPr lang="zh-TW" altLang="zh-TW" sz="1200" kern="1200" dirty="0">
                <a:solidFill>
                  <a:schemeClr val="tx1"/>
                </a:solidFill>
                <a:effectLst/>
                <a:latin typeface="+mn-lt"/>
                <a:ea typeface="+mn-ea"/>
                <a:cs typeface="+mn-cs"/>
              </a:rPr>
              <a:t>美元</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在經濟衰弱時只能收到</a:t>
            </a:r>
            <a:r>
              <a:rPr lang="en-US" altLang="zh-TW" sz="1200" kern="1200" dirty="0">
                <a:solidFill>
                  <a:schemeClr val="tx1"/>
                </a:solidFill>
                <a:effectLst/>
                <a:latin typeface="+mn-lt"/>
                <a:ea typeface="+mn-ea"/>
                <a:cs typeface="+mn-cs"/>
              </a:rPr>
              <a:t>375 </a:t>
            </a:r>
            <a:r>
              <a:rPr lang="zh-TW" altLang="zh-TW" sz="1200" kern="1200" dirty="0">
                <a:solidFill>
                  <a:schemeClr val="tx1"/>
                </a:solidFill>
                <a:effectLst/>
                <a:latin typeface="+mn-lt"/>
                <a:ea typeface="+mn-ea"/>
                <a:cs typeface="+mn-cs"/>
              </a:rPr>
              <a:t>美元</a:t>
            </a:r>
            <a:r>
              <a:rPr lang="en-US" altLang="zh-TW" sz="1200" kern="1200" dirty="0">
                <a:solidFill>
                  <a:schemeClr val="tx1"/>
                </a:solidFill>
                <a:effectLst/>
                <a:latin typeface="+mn-lt"/>
                <a:ea typeface="+mn-ea"/>
                <a:cs typeface="+mn-cs"/>
              </a:rPr>
              <a:t>($900 - $525 )</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171450" indent="-171450">
              <a:buFont typeface="Wingdings" panose="05000000000000000000" pitchFamily="2" charset="2"/>
              <a:buChar char="Ø"/>
            </a:pPr>
            <a:r>
              <a:rPr lang="zh-TW" altLang="zh-TW" sz="1200" kern="1200" dirty="0">
                <a:solidFill>
                  <a:schemeClr val="tx1"/>
                </a:solidFill>
                <a:effectLst/>
                <a:latin typeface="+mn-lt"/>
                <a:ea typeface="+mn-ea"/>
                <a:cs typeface="+mn-cs"/>
              </a:rPr>
              <a:t>因為我現在我的金流，就是我拿出來的這一千塊裡面有五百塊是債，所以說債的話呢， 就變成我不管怎麼樣我都會付給你的利息</a:t>
            </a:r>
            <a:r>
              <a:rPr lang="en-US" altLang="zh-TW" sz="1200" kern="1200" dirty="0">
                <a:solidFill>
                  <a:schemeClr val="tx1"/>
                </a:solidFill>
                <a:effectLst/>
                <a:latin typeface="+mn-lt"/>
                <a:ea typeface="+mn-ea"/>
                <a:cs typeface="+mn-cs"/>
              </a:rPr>
              <a:t>525</a:t>
            </a:r>
            <a:r>
              <a:rPr lang="zh-TW" altLang="zh-TW" sz="1200" kern="1200" dirty="0">
                <a:solidFill>
                  <a:schemeClr val="tx1"/>
                </a:solidFill>
                <a:effectLst/>
                <a:latin typeface="+mn-lt"/>
                <a:ea typeface="+mn-ea"/>
                <a:cs typeface="+mn-cs"/>
              </a:rPr>
              <a:t>塊 ，</a:t>
            </a:r>
            <a:endParaRPr lang="en-US" altLang="zh-TW"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TW" altLang="zh-TW" dirty="0"/>
              <a:t>有槓桿股權的出售價格</a:t>
            </a:r>
            <a:r>
              <a:rPr lang="en-US" altLang="zh-TW" dirty="0"/>
              <a:t>E</a:t>
            </a:r>
            <a:r>
              <a:rPr lang="zh-TW" altLang="zh-TW" dirty="0"/>
              <a:t>應該為多少</a:t>
            </a:r>
            <a:r>
              <a:rPr lang="en-US" altLang="zh-TW" dirty="0"/>
              <a:t>?</a:t>
            </a:r>
            <a:endParaRPr lang="zh-TW" altLang="zh-TW" dirty="0"/>
          </a:p>
          <a:p>
            <a:pPr marL="171450" indent="-171450">
              <a:buFont typeface="Arial" panose="020B0604020202020204" pitchFamily="34" charset="0"/>
              <a:buChar char="•"/>
            </a:pPr>
            <a:r>
              <a:rPr lang="zh-TW" altLang="zh-TW" dirty="0"/>
              <a:t>對企業家而言哪種是最優的資本結構選擇</a:t>
            </a:r>
            <a:r>
              <a:rPr lang="en-US" altLang="zh-TW" dirty="0"/>
              <a:t>?</a:t>
            </a:r>
            <a:endParaRPr lang="zh-TW" altLang="zh-TW" dirty="0"/>
          </a:p>
          <a:p>
            <a:pPr marL="171450" indent="-171450">
              <a:buFont typeface="Wingdings" panose="05000000000000000000" pitchFamily="2" charset="2"/>
              <a:buChar char="Ø"/>
            </a:pPr>
            <a:r>
              <a:rPr lang="zh-TW" altLang="zh-TW" sz="1200" kern="1200" dirty="0">
                <a:solidFill>
                  <a:schemeClr val="tx1"/>
                </a:solidFill>
                <a:effectLst/>
                <a:latin typeface="+mn-lt"/>
                <a:ea typeface="+mn-ea"/>
                <a:cs typeface="+mn-cs"/>
              </a:rPr>
              <a:t>但是如果說我剩下的</a:t>
            </a:r>
            <a:r>
              <a:rPr lang="en-US" altLang="zh-TW" sz="1200" kern="1200" dirty="0">
                <a:solidFill>
                  <a:schemeClr val="tx1"/>
                </a:solidFill>
                <a:effectLst/>
                <a:latin typeface="+mn-lt"/>
                <a:ea typeface="+mn-ea"/>
                <a:cs typeface="+mn-cs"/>
              </a:rPr>
              <a:t>50percent</a:t>
            </a:r>
            <a:r>
              <a:rPr lang="zh-TW" altLang="zh-TW" sz="1200" kern="1200" dirty="0">
                <a:solidFill>
                  <a:schemeClr val="tx1"/>
                </a:solidFill>
                <a:effectLst/>
                <a:latin typeface="+mn-lt"/>
                <a:ea typeface="+mn-ea"/>
                <a:cs typeface="+mn-cs"/>
              </a:rPr>
              <a:t>是權益 ，權益的話就他這裡就槓桿權益，剛剛前面這個是無槓桿權益，這個變成槓桿權益，就變成你現在承擔的就是個更多ㄉ，你要賺到更多的錢是</a:t>
            </a:r>
            <a:r>
              <a:rPr lang="en-US" altLang="zh-TW" sz="1200" kern="1200" dirty="0">
                <a:solidFill>
                  <a:schemeClr val="tx1"/>
                </a:solidFill>
                <a:effectLst/>
                <a:latin typeface="+mn-lt"/>
                <a:ea typeface="+mn-ea"/>
                <a:cs typeface="+mn-cs"/>
              </a:rPr>
              <a:t>500</a:t>
            </a:r>
            <a:r>
              <a:rPr lang="zh-TW" altLang="zh-TW" sz="1200" kern="1200" dirty="0">
                <a:solidFill>
                  <a:schemeClr val="tx1"/>
                </a:solidFill>
                <a:effectLst/>
                <a:latin typeface="+mn-lt"/>
                <a:ea typeface="+mn-ea"/>
                <a:cs typeface="+mn-cs"/>
              </a:rPr>
              <a:t>塊你的</a:t>
            </a:r>
            <a:r>
              <a:rPr lang="en-US" altLang="zh-TW" sz="1200" kern="1200" dirty="0">
                <a:solidFill>
                  <a:schemeClr val="tx1"/>
                </a:solidFill>
                <a:effectLst/>
                <a:latin typeface="+mn-lt"/>
                <a:ea typeface="+mn-ea"/>
                <a:cs typeface="+mn-cs"/>
              </a:rPr>
              <a:t>return</a:t>
            </a:r>
            <a:r>
              <a:rPr lang="zh-TW" altLang="zh-TW" sz="1200" kern="1200" dirty="0">
                <a:solidFill>
                  <a:schemeClr val="tx1"/>
                </a:solidFill>
                <a:effectLst/>
                <a:latin typeface="+mn-lt"/>
                <a:ea typeface="+mn-ea"/>
                <a:cs typeface="+mn-cs"/>
              </a:rPr>
              <a:t>變成了</a:t>
            </a:r>
            <a:r>
              <a:rPr lang="en-US" altLang="zh-TW" sz="1200" kern="1200" dirty="0">
                <a:solidFill>
                  <a:schemeClr val="tx1"/>
                </a:solidFill>
                <a:effectLst/>
                <a:latin typeface="+mn-lt"/>
                <a:ea typeface="+mn-ea"/>
                <a:cs typeface="+mn-cs"/>
              </a:rPr>
              <a:t>875</a:t>
            </a:r>
            <a:r>
              <a:rPr lang="zh-TW" altLang="zh-TW" sz="1200" kern="1200" dirty="0">
                <a:solidFill>
                  <a:schemeClr val="tx1"/>
                </a:solidFill>
                <a:effectLst/>
                <a:latin typeface="+mn-lt"/>
                <a:ea typeface="+mn-ea"/>
                <a:cs typeface="+mn-cs"/>
              </a:rPr>
              <a:t>塊， 是代表你</a:t>
            </a:r>
            <a:r>
              <a:rPr lang="zh-TW" altLang="en-US" sz="1200" kern="1200" dirty="0">
                <a:solidFill>
                  <a:schemeClr val="tx1"/>
                </a:solidFill>
                <a:effectLst/>
                <a:latin typeface="+mn-lt"/>
                <a:ea typeface="+mn-ea"/>
                <a:cs typeface="+mn-cs"/>
              </a:rPr>
              <a:t>賠</a:t>
            </a:r>
            <a:r>
              <a:rPr lang="zh-TW" altLang="zh-TW" sz="1200" kern="1200" dirty="0">
                <a:solidFill>
                  <a:schemeClr val="tx1"/>
                </a:solidFill>
                <a:effectLst/>
                <a:latin typeface="+mn-lt"/>
                <a:ea typeface="+mn-ea"/>
                <a:cs typeface="+mn-cs"/>
              </a:rPr>
              <a:t>也賠得更多，他從</a:t>
            </a:r>
            <a:r>
              <a:rPr lang="en-US" altLang="zh-TW" sz="1200" kern="1200" dirty="0">
                <a:solidFill>
                  <a:schemeClr val="tx1"/>
                </a:solidFill>
                <a:effectLst/>
                <a:latin typeface="+mn-lt"/>
                <a:ea typeface="+mn-ea"/>
                <a:cs typeface="+mn-cs"/>
              </a:rPr>
              <a:t>500</a:t>
            </a:r>
            <a:r>
              <a:rPr lang="zh-TW" altLang="zh-TW" sz="1200" kern="1200" dirty="0">
                <a:solidFill>
                  <a:schemeClr val="tx1"/>
                </a:solidFill>
                <a:effectLst/>
                <a:latin typeface="+mn-lt"/>
                <a:ea typeface="+mn-ea"/>
                <a:cs typeface="+mn-cs"/>
              </a:rPr>
              <a:t>塊如果經濟不好的話他就變成這個</a:t>
            </a:r>
            <a:r>
              <a:rPr lang="en-US" altLang="zh-TW" sz="1200" kern="1200" dirty="0">
                <a:solidFill>
                  <a:schemeClr val="tx1"/>
                </a:solidFill>
                <a:effectLst/>
                <a:latin typeface="+mn-lt"/>
                <a:ea typeface="+mn-ea"/>
                <a:cs typeface="+mn-cs"/>
              </a:rPr>
              <a:t>375</a:t>
            </a:r>
            <a:r>
              <a:rPr lang="zh-TW" altLang="zh-TW" sz="1200" kern="1200" dirty="0">
                <a:solidFill>
                  <a:schemeClr val="tx1"/>
                </a:solidFill>
                <a:effectLst/>
                <a:latin typeface="+mn-lt"/>
                <a:ea typeface="+mn-ea"/>
                <a:cs typeface="+mn-cs"/>
              </a:rPr>
              <a:t>塊，他就是說你可以用兩種既發債也發股票的方式去籌錢只是投資的人他們拿到的東西就很不一樣， 但是他們最後這個投資方案本身創造出來的現金流量是不變的，然後債的那個現金流出的不變， 就是我們要付給他們</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，這個不變的所以改變的就是權益的部分</a:t>
            </a:r>
          </a:p>
          <a:p>
            <a:pPr marL="171450" indent="-171450">
              <a:buFont typeface="Wingdings" panose="05000000000000000000" pitchFamily="2" charset="2"/>
              <a:buChar char="Ø"/>
            </a:pPr>
            <a:endParaRPr lang="zh-TW" altLang="en-US" dirty="0"/>
          </a:p>
        </p:txBody>
      </p:sp>
      <p:sp>
        <p:nvSpPr>
          <p:cNvPr id="4" name="投影片編號版面配置區 3"/>
          <p:cNvSpPr>
            <a:spLocks noGrp="1"/>
          </p:cNvSpPr>
          <p:nvPr>
            <p:ph type="sldNum" sz="quarter" idx="5"/>
          </p:nvPr>
        </p:nvSpPr>
        <p:spPr/>
        <p:txBody>
          <a:bodyPr/>
          <a:lstStyle/>
          <a:p>
            <a:fld id="{D48F8990-0B36-4CA5-90C3-F9BEE4C83A04}" type="slidenum">
              <a:rPr lang="zh-TW" altLang="en-US" smtClean="0"/>
              <a:t>9</a:t>
            </a:fld>
            <a:endParaRPr lang="zh-TW" altLang="en-US"/>
          </a:p>
        </p:txBody>
      </p:sp>
    </p:spTree>
    <p:extLst>
      <p:ext uri="{BB962C8B-B14F-4D97-AF65-F5344CB8AC3E}">
        <p14:creationId xmlns:p14="http://schemas.microsoft.com/office/powerpoint/2010/main" val="371439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73341-3E62-492E-98C0-57382364594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9AC3A32-03FB-4A9A-993B-EE6E8CC4C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9C06BE2-09F7-409B-AB12-91FF1B5EBAEB}"/>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5" name="頁尾版面配置區 4">
            <a:extLst>
              <a:ext uri="{FF2B5EF4-FFF2-40B4-BE49-F238E27FC236}">
                <a16:creationId xmlns:a16="http://schemas.microsoft.com/office/drawing/2014/main" id="{41E30CB0-20D7-4145-9E95-90BEE7058D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0FCD9E-CF9B-4433-B9B6-78E152A787C2}"/>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17197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C70C0E-4CAC-4B1F-96CA-3972991E6B1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C32BBE5-B65B-405B-90F5-3DDF8B99C7A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5195C9-3B89-4F67-A2A4-E72442E4E419}"/>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5" name="頁尾版面配置區 4">
            <a:extLst>
              <a:ext uri="{FF2B5EF4-FFF2-40B4-BE49-F238E27FC236}">
                <a16:creationId xmlns:a16="http://schemas.microsoft.com/office/drawing/2014/main" id="{C213CDB3-EFAC-4806-806D-E717F06EA51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D09ABC3-C4E1-45E8-BF58-E28E152E0BA8}"/>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325163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49B1205-6522-4F3C-BED0-13A34872DA4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1A2FA1E-08A2-4E32-8B5C-339F0A7C30F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9A3CED9-6D89-427E-ACF5-66F00463BF12}"/>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5" name="頁尾版面配置區 4">
            <a:extLst>
              <a:ext uri="{FF2B5EF4-FFF2-40B4-BE49-F238E27FC236}">
                <a16:creationId xmlns:a16="http://schemas.microsoft.com/office/drawing/2014/main" id="{971C275C-0BA0-42AC-8207-815EEB6A196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FBE9BB9-7CB6-4842-8BA2-8C6211DFABF7}"/>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336477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547E34-AA3C-479A-8171-6886EA53659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A0927E5-994E-475E-9697-E89C4B36066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EBA2028-F752-4896-9140-E4C72B7044A3}"/>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5" name="頁尾版面配置區 4">
            <a:extLst>
              <a:ext uri="{FF2B5EF4-FFF2-40B4-BE49-F238E27FC236}">
                <a16:creationId xmlns:a16="http://schemas.microsoft.com/office/drawing/2014/main" id="{FF0C41B4-182C-49B7-A2C5-4BDB311BB73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E3B011-1CFC-4621-87FE-8FAA6F6130E4}"/>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308306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CDDEB4-48B8-47F1-819B-0AAA09DC484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26AEA07-A901-44B7-8AA8-D04AB9CF0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9D01B99-8EBD-445B-B0B8-A39E48B5A6CB}"/>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5" name="頁尾版面配置區 4">
            <a:extLst>
              <a:ext uri="{FF2B5EF4-FFF2-40B4-BE49-F238E27FC236}">
                <a16:creationId xmlns:a16="http://schemas.microsoft.com/office/drawing/2014/main" id="{E28CCD7F-F020-48DD-9C04-A52B255781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51E88A8-843C-43C3-A49A-32459CEDC3AE}"/>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306039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81C30-E919-4BBF-9DB8-706BFF84E0F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042D7EF-68A4-490D-B4F0-F798C8FE749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104A062-948B-4FA5-89F2-68F91595505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0B1D142-1D42-4AB1-833A-0DBFC416FF46}"/>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6" name="頁尾版面配置區 5">
            <a:extLst>
              <a:ext uri="{FF2B5EF4-FFF2-40B4-BE49-F238E27FC236}">
                <a16:creationId xmlns:a16="http://schemas.microsoft.com/office/drawing/2014/main" id="{C13884D8-4B34-4252-8D1B-77D2D11ABC0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51652D-C217-4B33-A99A-9B1DAC399769}"/>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168007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B2F40-E02B-4FE1-BC08-5F41D498CBE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FFA6B87-3A23-4A89-BDEB-BDE6A4CDC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B978EC1-1E4B-484B-BA2D-B4F648B9E1E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769CE98-981D-4AC7-8D2A-056CF932A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15C568E-2462-4E0F-973B-738F2F88BDE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256A4B-FFD5-49DD-9AD5-135A866B0731}"/>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8" name="頁尾版面配置區 7">
            <a:extLst>
              <a:ext uri="{FF2B5EF4-FFF2-40B4-BE49-F238E27FC236}">
                <a16:creationId xmlns:a16="http://schemas.microsoft.com/office/drawing/2014/main" id="{0980DF28-1A5B-4184-A7D9-E35A4BE6367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8B963D1-7D04-4BCC-8BF6-2C29953533AF}"/>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393786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3ED83B-279D-43B6-90A7-3A36BE32484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1517C66-9D5D-4B3D-B88E-B51B6B9D5C10}"/>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4" name="頁尾版面配置區 3">
            <a:extLst>
              <a:ext uri="{FF2B5EF4-FFF2-40B4-BE49-F238E27FC236}">
                <a16:creationId xmlns:a16="http://schemas.microsoft.com/office/drawing/2014/main" id="{021C1635-6C39-4B98-84A2-BD1330FD7B1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6167020-997B-4D9E-811D-8FDC2487E199}"/>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91185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D2C7E67-3F67-4E33-87E3-4AF9EC1D90A4}"/>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3" name="頁尾版面配置區 2">
            <a:extLst>
              <a:ext uri="{FF2B5EF4-FFF2-40B4-BE49-F238E27FC236}">
                <a16:creationId xmlns:a16="http://schemas.microsoft.com/office/drawing/2014/main" id="{C46DF8AA-C551-4075-889E-F91838ED1C7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85C2BF6-AE8F-451C-B0F2-71060E325A16}"/>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342145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836065-5E06-4244-8779-810D6E658FE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4F983EB-08DA-4F9E-9146-C9B39DFF0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DD9AAA2-89EF-4410-9766-75440C21E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5A1E82C-CC71-4F11-858A-9BE649D13E86}"/>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6" name="頁尾版面配置區 5">
            <a:extLst>
              <a:ext uri="{FF2B5EF4-FFF2-40B4-BE49-F238E27FC236}">
                <a16:creationId xmlns:a16="http://schemas.microsoft.com/office/drawing/2014/main" id="{B124B9C5-82AD-42EB-BBF9-DAB6A776193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9884364-D9AC-45D3-9BAE-526DCC8FB577}"/>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199283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6AFDC8-4EE4-43A3-887A-5DEDBE26D6F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D4D60A9-7500-45DF-8D98-0537C171B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5971AE9-9C33-42CA-84B3-9A4257E82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4B4C65C-4768-41A1-9EC4-B94954B24A84}"/>
              </a:ext>
            </a:extLst>
          </p:cNvPr>
          <p:cNvSpPr>
            <a:spLocks noGrp="1"/>
          </p:cNvSpPr>
          <p:nvPr>
            <p:ph type="dt" sz="half" idx="10"/>
          </p:nvPr>
        </p:nvSpPr>
        <p:spPr/>
        <p:txBody>
          <a:bodyPr/>
          <a:lstStyle/>
          <a:p>
            <a:fld id="{66972D6F-7248-4569-BE25-2FFF5A60DB6D}" type="datetimeFigureOut">
              <a:rPr lang="zh-TW" altLang="en-US" smtClean="0"/>
              <a:t>2019/11/19</a:t>
            </a:fld>
            <a:endParaRPr lang="zh-TW" altLang="en-US"/>
          </a:p>
        </p:txBody>
      </p:sp>
      <p:sp>
        <p:nvSpPr>
          <p:cNvPr id="6" name="頁尾版面配置區 5">
            <a:extLst>
              <a:ext uri="{FF2B5EF4-FFF2-40B4-BE49-F238E27FC236}">
                <a16:creationId xmlns:a16="http://schemas.microsoft.com/office/drawing/2014/main" id="{26824191-9CA6-48C4-9CA5-F1E20AEA2C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E69281A-83AA-45DF-A56B-CB5E82579FED}"/>
              </a:ext>
            </a:extLst>
          </p:cNvPr>
          <p:cNvSpPr>
            <a:spLocks noGrp="1"/>
          </p:cNvSpPr>
          <p:nvPr>
            <p:ph type="sldNum" sz="quarter" idx="12"/>
          </p:nvPr>
        </p:nvSpPr>
        <p:spPr/>
        <p:txBody>
          <a:body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405270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2798860-141D-4B90-A45C-163287D97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E1EFA5C-167C-47A5-B1BA-C33EB758E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72F41B-8DE1-4F0C-8940-43B838701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72D6F-7248-4569-BE25-2FFF5A60DB6D}" type="datetimeFigureOut">
              <a:rPr lang="zh-TW" altLang="en-US" smtClean="0"/>
              <a:t>2019/11/19</a:t>
            </a:fld>
            <a:endParaRPr lang="zh-TW" altLang="en-US"/>
          </a:p>
        </p:txBody>
      </p:sp>
      <p:sp>
        <p:nvSpPr>
          <p:cNvPr id="5" name="頁尾版面配置區 4">
            <a:extLst>
              <a:ext uri="{FF2B5EF4-FFF2-40B4-BE49-F238E27FC236}">
                <a16:creationId xmlns:a16="http://schemas.microsoft.com/office/drawing/2014/main" id="{8EA95BB6-CFC1-43E5-A725-7F436FF86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6C486A4-D9FD-4B84-8B33-D08DDAD85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47D64-FF2B-48D2-9511-A6C94A427E74}" type="slidenum">
              <a:rPr lang="zh-TW" altLang="en-US" smtClean="0"/>
              <a:t>‹#›</a:t>
            </a:fld>
            <a:endParaRPr lang="zh-TW" altLang="en-US"/>
          </a:p>
        </p:txBody>
      </p:sp>
    </p:spTree>
    <p:extLst>
      <p:ext uri="{BB962C8B-B14F-4D97-AF65-F5344CB8AC3E}">
        <p14:creationId xmlns:p14="http://schemas.microsoft.com/office/powerpoint/2010/main" val="274826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NULL"/></Relationships>
</file>

<file path=ppt/slides/_rels/slide5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NUL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6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NUL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NULL"/></Relationships>
</file>

<file path=ppt/slides/_rels/slide6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D29FF6-49F9-4D37-81D7-BB662335DD27}"/>
              </a:ext>
            </a:extLst>
          </p:cNvPr>
          <p:cNvSpPr>
            <a:spLocks noGrp="1"/>
          </p:cNvSpPr>
          <p:nvPr>
            <p:ph type="ctrTitle"/>
          </p:nvPr>
        </p:nvSpPr>
        <p:spPr>
          <a:xfrm>
            <a:off x="762000" y="410862"/>
            <a:ext cx="10668000" cy="2378675"/>
          </a:xfrm>
        </p:spPr>
        <p:txBody>
          <a:bodyPr>
            <a:normAutofit fontScale="90000"/>
          </a:bodyPr>
          <a:lstStyle/>
          <a:p>
            <a:r>
              <a:rPr lang="en-US" altLang="zh-TW" dirty="0"/>
              <a:t>Chapter14</a:t>
            </a:r>
            <a:br>
              <a:rPr lang="en-US" altLang="zh-TW" dirty="0"/>
            </a:br>
            <a:r>
              <a:rPr lang="en-US" altLang="zh-TW" dirty="0"/>
              <a:t>Capital Structure in a Perfect </a:t>
            </a:r>
            <a:r>
              <a:rPr lang="en-US" altLang="zh-TW" dirty="0" err="1"/>
              <a:t>Marcket</a:t>
            </a:r>
            <a:r>
              <a:rPr lang="en-US" altLang="zh-TW" dirty="0"/>
              <a:t/>
            </a:r>
            <a:br>
              <a:rPr lang="en-US" altLang="zh-TW" dirty="0"/>
            </a:br>
            <a:endParaRPr lang="zh-TW" altLang="en-US" sz="4000" dirty="0"/>
          </a:p>
        </p:txBody>
      </p:sp>
      <p:sp>
        <p:nvSpPr>
          <p:cNvPr id="3" name="副標題 2">
            <a:extLst>
              <a:ext uri="{FF2B5EF4-FFF2-40B4-BE49-F238E27FC236}">
                <a16:creationId xmlns:a16="http://schemas.microsoft.com/office/drawing/2014/main" id="{013DE1E4-FC64-4660-B714-D2E8A974D155}"/>
              </a:ext>
            </a:extLst>
          </p:cNvPr>
          <p:cNvSpPr>
            <a:spLocks noGrp="1"/>
          </p:cNvSpPr>
          <p:nvPr>
            <p:ph type="subTitle" idx="1"/>
          </p:nvPr>
        </p:nvSpPr>
        <p:spPr>
          <a:xfrm>
            <a:off x="1524000" y="2789537"/>
            <a:ext cx="9144000" cy="3067566"/>
          </a:xfrm>
        </p:spPr>
        <p:txBody>
          <a:bodyPr>
            <a:normAutofit/>
          </a:bodyPr>
          <a:lstStyle/>
          <a:p>
            <a:r>
              <a:rPr lang="zh-TW" altLang="en-US" dirty="0"/>
              <a:t>第</a:t>
            </a:r>
            <a:r>
              <a:rPr lang="en-US" altLang="zh-TW" dirty="0"/>
              <a:t>6</a:t>
            </a:r>
            <a:r>
              <a:rPr lang="zh-TW" altLang="en-US" dirty="0"/>
              <a:t>組</a:t>
            </a:r>
            <a:endParaRPr lang="en-US" altLang="zh-TW" dirty="0"/>
          </a:p>
          <a:p>
            <a:r>
              <a:rPr lang="en-US" altLang="zh-TW" dirty="0"/>
              <a:t>108AB8012 </a:t>
            </a:r>
            <a:r>
              <a:rPr lang="zh-TW" altLang="en-US" dirty="0"/>
              <a:t>陳睿理</a:t>
            </a:r>
            <a:endParaRPr lang="en-US" altLang="zh-TW" dirty="0"/>
          </a:p>
          <a:p>
            <a:r>
              <a:rPr lang="en-US" altLang="zh-TW" dirty="0"/>
              <a:t>108AB8004 </a:t>
            </a:r>
            <a:r>
              <a:rPr lang="zh-TW" altLang="en-US" dirty="0"/>
              <a:t>尹宜蓁</a:t>
            </a:r>
            <a:endParaRPr lang="en-US" altLang="zh-TW" dirty="0"/>
          </a:p>
          <a:p>
            <a:r>
              <a:rPr lang="en-US" altLang="zh-TW" dirty="0"/>
              <a:t>108AB8011 </a:t>
            </a:r>
            <a:r>
              <a:rPr lang="zh-TW" altLang="en-US" dirty="0"/>
              <a:t>尹貽正</a:t>
            </a:r>
            <a:endParaRPr lang="en-US" altLang="zh-TW" dirty="0"/>
          </a:p>
          <a:p>
            <a:r>
              <a:rPr lang="en-US" altLang="zh-TW" dirty="0"/>
              <a:t>108AB8020</a:t>
            </a:r>
            <a:r>
              <a:rPr lang="zh-TW" altLang="en-US" dirty="0"/>
              <a:t> 黃怡瑄</a:t>
            </a:r>
          </a:p>
        </p:txBody>
      </p:sp>
    </p:spTree>
    <p:extLst>
      <p:ext uri="{BB962C8B-B14F-4D97-AF65-F5344CB8AC3E}">
        <p14:creationId xmlns:p14="http://schemas.microsoft.com/office/powerpoint/2010/main" val="306965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EC286A-FFE7-44A0-880D-40939B58F606}"/>
              </a:ext>
            </a:extLst>
          </p:cNvPr>
          <p:cNvSpPr>
            <a:spLocks noGrp="1"/>
          </p:cNvSpPr>
          <p:nvPr>
            <p:ph type="title"/>
          </p:nvPr>
        </p:nvSpPr>
        <p:spPr/>
        <p:txBody>
          <a:bodyPr/>
          <a:lstStyle/>
          <a:p>
            <a:r>
              <a:rPr lang="en-US" altLang="zh-TW" dirty="0"/>
              <a:t>Financing a Firm with Debt and Equity</a:t>
            </a:r>
            <a:endParaRPr lang="zh-TW" altLang="en-US" dirty="0"/>
          </a:p>
        </p:txBody>
      </p:sp>
      <p:sp>
        <p:nvSpPr>
          <p:cNvPr id="3" name="內容版面配置區 2">
            <a:extLst>
              <a:ext uri="{FF2B5EF4-FFF2-40B4-BE49-F238E27FC236}">
                <a16:creationId xmlns:a16="http://schemas.microsoft.com/office/drawing/2014/main" id="{116F58F8-C92E-48D4-B8A6-446801233F2E}"/>
              </a:ext>
            </a:extLst>
          </p:cNvPr>
          <p:cNvSpPr>
            <a:spLocks noGrp="1"/>
          </p:cNvSpPr>
          <p:nvPr>
            <p:ph idx="1"/>
          </p:nvPr>
        </p:nvSpPr>
        <p:spPr/>
        <p:txBody>
          <a:bodyPr>
            <a:normAutofit fontScale="92500"/>
          </a:bodyPr>
          <a:lstStyle/>
          <a:p>
            <a:r>
              <a:rPr lang="en-US" altLang="zh-TW" dirty="0"/>
              <a:t>In an important paper, researchers Franco Modigliani and Merton Miller proposed an answer to this question that surprised researchers and practitioners at the time. They argued that with perfect capital markets, the total value of a firm should not depend on its capital structure.</a:t>
            </a:r>
          </a:p>
          <a:p>
            <a:pPr lvl="1"/>
            <a:r>
              <a:rPr lang="en-US" altLang="zh-TW" dirty="0"/>
              <a:t>Their reasoning: The firm’s total cash flows still equal the cash flows of the project, and therefore have the same present value of $1000 calculated earlier.</a:t>
            </a:r>
          </a:p>
          <a:p>
            <a:r>
              <a:rPr lang="en-US" altLang="zh-TW" dirty="0"/>
              <a:t>Because the cash flows of the debt and equity sum to the cash flows of the project, by the Law of One Price the combined values of debt and equity must be $1000. </a:t>
            </a:r>
          </a:p>
          <a:p>
            <a:pPr lvl="1"/>
            <a:r>
              <a:rPr lang="en-US" altLang="zh-TW" dirty="0"/>
              <a:t>Therefore, if the value of the debt is $500, the value of the levered equity must be </a:t>
            </a:r>
          </a:p>
          <a:p>
            <a:pPr marL="457200" lvl="1" indent="0" algn="ctr">
              <a:buNone/>
            </a:pPr>
            <a:r>
              <a:rPr lang="en-US" altLang="zh-TW" dirty="0">
                <a:solidFill>
                  <a:srgbClr val="FF0000"/>
                </a:solidFill>
              </a:rPr>
              <a:t>E = $1000 - $500 = $500.</a:t>
            </a:r>
          </a:p>
          <a:p>
            <a:pPr marL="0" indent="0">
              <a:buNone/>
            </a:pPr>
            <a:endParaRPr lang="zh-TW" altLang="en-US" dirty="0"/>
          </a:p>
        </p:txBody>
      </p:sp>
    </p:spTree>
    <p:extLst>
      <p:ext uri="{BB962C8B-B14F-4D97-AF65-F5344CB8AC3E}">
        <p14:creationId xmlns:p14="http://schemas.microsoft.com/office/powerpoint/2010/main" val="211767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EC286A-FFE7-44A0-880D-40939B58F606}"/>
              </a:ext>
            </a:extLst>
          </p:cNvPr>
          <p:cNvSpPr>
            <a:spLocks noGrp="1"/>
          </p:cNvSpPr>
          <p:nvPr>
            <p:ph type="title"/>
          </p:nvPr>
        </p:nvSpPr>
        <p:spPr/>
        <p:txBody>
          <a:bodyPr/>
          <a:lstStyle/>
          <a:p>
            <a:r>
              <a:rPr lang="en-US" altLang="zh-TW" dirty="0"/>
              <a:t>Financing a Firm with Debt and Equity</a:t>
            </a:r>
            <a:endParaRPr lang="zh-TW" altLang="en-US" dirty="0"/>
          </a:p>
        </p:txBody>
      </p:sp>
      <p:sp>
        <p:nvSpPr>
          <p:cNvPr id="3" name="內容版面配置區 2">
            <a:extLst>
              <a:ext uri="{FF2B5EF4-FFF2-40B4-BE49-F238E27FC236}">
                <a16:creationId xmlns:a16="http://schemas.microsoft.com/office/drawing/2014/main" id="{116F58F8-C92E-48D4-B8A6-446801233F2E}"/>
              </a:ext>
            </a:extLst>
          </p:cNvPr>
          <p:cNvSpPr>
            <a:spLocks noGrp="1"/>
          </p:cNvSpPr>
          <p:nvPr>
            <p:ph idx="1"/>
          </p:nvPr>
        </p:nvSpPr>
        <p:spPr/>
        <p:txBody>
          <a:bodyPr/>
          <a:lstStyle/>
          <a:p>
            <a:r>
              <a:rPr lang="en-US" altLang="zh-TW" dirty="0"/>
              <a:t>Because the cash flows of levered equity are smaller than those of unlevered equity, levered equity will sell for a lower price ($500 versus $1000). </a:t>
            </a:r>
          </a:p>
          <a:p>
            <a:pPr lvl="1"/>
            <a:r>
              <a:rPr lang="en-US" altLang="zh-TW" dirty="0"/>
              <a:t>The equity is less valuable with leverage does not mean that the entrepreneur is worse off. She will still raise a total of $1000 by issuing both debt and levered equity, just as she did with unlevered equity alone. As a consequence, she will be indifferent between these two choices for the firm’s capital structure.</a:t>
            </a:r>
            <a:endParaRPr lang="zh-TW" altLang="en-US" dirty="0"/>
          </a:p>
        </p:txBody>
      </p:sp>
    </p:spTree>
    <p:extLst>
      <p:ext uri="{BB962C8B-B14F-4D97-AF65-F5344CB8AC3E}">
        <p14:creationId xmlns:p14="http://schemas.microsoft.com/office/powerpoint/2010/main" val="71120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DA7E3E-0F79-4779-91A2-9CA8E767E98B}"/>
              </a:ext>
            </a:extLst>
          </p:cNvPr>
          <p:cNvSpPr>
            <a:spLocks noGrp="1"/>
          </p:cNvSpPr>
          <p:nvPr>
            <p:ph type="title"/>
          </p:nvPr>
        </p:nvSpPr>
        <p:spPr/>
        <p:txBody>
          <a:bodyPr/>
          <a:lstStyle/>
          <a:p>
            <a:r>
              <a:rPr lang="en-US" altLang="zh-TW" dirty="0"/>
              <a:t>The Effect of Leverage on Risk and Return</a:t>
            </a:r>
            <a:endParaRPr lang="zh-TW" altLang="en-US" dirty="0"/>
          </a:p>
        </p:txBody>
      </p:sp>
      <p:sp>
        <p:nvSpPr>
          <p:cNvPr id="3" name="內容版面配置區 2">
            <a:extLst>
              <a:ext uri="{FF2B5EF4-FFF2-40B4-BE49-F238E27FC236}">
                <a16:creationId xmlns:a16="http://schemas.microsoft.com/office/drawing/2014/main" id="{6C81881B-9812-4901-BC48-16B1D1939484}"/>
              </a:ext>
            </a:extLst>
          </p:cNvPr>
          <p:cNvSpPr>
            <a:spLocks noGrp="1"/>
          </p:cNvSpPr>
          <p:nvPr>
            <p:ph idx="1"/>
          </p:nvPr>
        </p:nvSpPr>
        <p:spPr/>
        <p:txBody>
          <a:bodyPr/>
          <a:lstStyle/>
          <a:p>
            <a:r>
              <a:rPr lang="en-US" altLang="zh-TW" dirty="0"/>
              <a:t>Modigliani and Miller’s conclusion went against the common view, which stated that even with perfect capital markets, leverage would affect a firm’s value. In particular, it was thought that the value of the levered equity would exceed $500, because the present value of its expected cash flow at 15% is</a:t>
            </a:r>
            <a:endParaRPr lang="zh-TW" altLang="en-US" dirty="0"/>
          </a:p>
        </p:txBody>
      </p:sp>
      <p:pic>
        <p:nvPicPr>
          <p:cNvPr id="4" name="圖片 3">
            <a:extLst>
              <a:ext uri="{FF2B5EF4-FFF2-40B4-BE49-F238E27FC236}">
                <a16:creationId xmlns:a16="http://schemas.microsoft.com/office/drawing/2014/main" id="{E7D6AC59-81F6-4CB8-84F0-B4599C21D20D}"/>
              </a:ext>
            </a:extLst>
          </p:cNvPr>
          <p:cNvPicPr/>
          <p:nvPr/>
        </p:nvPicPr>
        <p:blipFill>
          <a:blip r:embed="rId3"/>
          <a:stretch>
            <a:fillRect/>
          </a:stretch>
        </p:blipFill>
        <p:spPr>
          <a:xfrm>
            <a:off x="3436594" y="4597701"/>
            <a:ext cx="5318811" cy="1579262"/>
          </a:xfrm>
          <a:prstGeom prst="rect">
            <a:avLst/>
          </a:prstGeom>
        </p:spPr>
      </p:pic>
    </p:spTree>
    <p:extLst>
      <p:ext uri="{BB962C8B-B14F-4D97-AF65-F5344CB8AC3E}">
        <p14:creationId xmlns:p14="http://schemas.microsoft.com/office/powerpoint/2010/main" val="415173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7F64A-6666-41A4-90A7-05268FDBE6E5}"/>
              </a:ext>
            </a:extLst>
          </p:cNvPr>
          <p:cNvSpPr>
            <a:spLocks noGrp="1"/>
          </p:cNvSpPr>
          <p:nvPr>
            <p:ph type="title"/>
          </p:nvPr>
        </p:nvSpPr>
        <p:spPr/>
        <p:txBody>
          <a:bodyPr/>
          <a:lstStyle/>
          <a:p>
            <a:r>
              <a:rPr lang="en-US" altLang="zh-TW" dirty="0"/>
              <a:t>The Effect of Leverage on Risk and Return</a:t>
            </a:r>
            <a:endParaRPr lang="zh-TW" altLang="en-US" dirty="0"/>
          </a:p>
        </p:txBody>
      </p:sp>
      <p:sp>
        <p:nvSpPr>
          <p:cNvPr id="3" name="內容版面配置區 2">
            <a:extLst>
              <a:ext uri="{FF2B5EF4-FFF2-40B4-BE49-F238E27FC236}">
                <a16:creationId xmlns:a16="http://schemas.microsoft.com/office/drawing/2014/main" id="{C6FF04E8-CC08-4842-9F28-3B93C09856AF}"/>
              </a:ext>
            </a:extLst>
          </p:cNvPr>
          <p:cNvSpPr>
            <a:spLocks noGrp="1"/>
          </p:cNvSpPr>
          <p:nvPr>
            <p:ph idx="1"/>
          </p:nvPr>
        </p:nvSpPr>
        <p:spPr/>
        <p:txBody>
          <a:bodyPr/>
          <a:lstStyle/>
          <a:p>
            <a:r>
              <a:rPr lang="en-US" altLang="zh-TW" dirty="0"/>
              <a:t>leverage increases the risk of the equity of a firm.</a:t>
            </a:r>
          </a:p>
          <a:p>
            <a:pPr marL="0" indent="0">
              <a:buNone/>
            </a:pPr>
            <a:r>
              <a:rPr lang="en-US" altLang="zh-TW" dirty="0"/>
              <a:t>Therefore, it is inappropriate to discount the cash flows of levered equity at the same discount rate of 15% that we used for unlevered equity. Investors in levered equity require a higher expected return to compensate for its increased risk.</a:t>
            </a:r>
            <a:endParaRPr lang="zh-TW" altLang="en-US" dirty="0"/>
          </a:p>
        </p:txBody>
      </p:sp>
    </p:spTree>
    <p:extLst>
      <p:ext uri="{BB962C8B-B14F-4D97-AF65-F5344CB8AC3E}">
        <p14:creationId xmlns:p14="http://schemas.microsoft.com/office/powerpoint/2010/main" val="164692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D03A7B-C0C6-4C69-AACB-9D24130EC65A}"/>
              </a:ext>
            </a:extLst>
          </p:cNvPr>
          <p:cNvSpPr>
            <a:spLocks noGrp="1"/>
          </p:cNvSpPr>
          <p:nvPr>
            <p:ph type="title"/>
          </p:nvPr>
        </p:nvSpPr>
        <p:spPr/>
        <p:txBody>
          <a:bodyPr/>
          <a:lstStyle/>
          <a:p>
            <a:r>
              <a:rPr lang="en-US" altLang="zh-TW" dirty="0"/>
              <a:t>The Effect of Leverage on Risk and Return</a:t>
            </a:r>
            <a:endParaRPr lang="zh-TW" altLang="en-US" dirty="0"/>
          </a:p>
        </p:txBody>
      </p:sp>
      <p:sp>
        <p:nvSpPr>
          <p:cNvPr id="3" name="內容版面配置區 2">
            <a:extLst>
              <a:ext uri="{FF2B5EF4-FFF2-40B4-BE49-F238E27FC236}">
                <a16:creationId xmlns:a16="http://schemas.microsoft.com/office/drawing/2014/main" id="{F11548FD-CBB9-4ED0-A48A-AC687FDEDC30}"/>
              </a:ext>
            </a:extLst>
          </p:cNvPr>
          <p:cNvSpPr>
            <a:spLocks noGrp="1"/>
          </p:cNvSpPr>
          <p:nvPr>
            <p:ph idx="1"/>
          </p:nvPr>
        </p:nvSpPr>
        <p:spPr/>
        <p:txBody>
          <a:bodyPr/>
          <a:lstStyle/>
          <a:p>
            <a:r>
              <a:rPr lang="en-US" altLang="zh-TW" dirty="0"/>
              <a:t>Note that the returns to equity holders are very different with and without leverage.</a:t>
            </a:r>
          </a:p>
          <a:p>
            <a:pPr lvl="1"/>
            <a:r>
              <a:rPr lang="en-US" altLang="zh-TW" dirty="0"/>
              <a:t> Unlevered equity has a return of either 40% or -10%, for an expected return of 15%.</a:t>
            </a:r>
          </a:p>
          <a:p>
            <a:pPr lvl="1"/>
            <a:r>
              <a:rPr lang="en-US" altLang="zh-TW" dirty="0"/>
              <a:t>levered equity has higher risk, with a return of either 75% or -25%.</a:t>
            </a:r>
          </a:p>
          <a:p>
            <a:pPr lvl="2"/>
            <a:r>
              <a:rPr lang="en-US" altLang="zh-TW" dirty="0"/>
              <a:t>To compensate for this risk, levered equity holders receive a higher expected return of 25%.</a:t>
            </a:r>
            <a:endParaRPr lang="zh-TW" altLang="en-US" dirty="0"/>
          </a:p>
        </p:txBody>
      </p:sp>
      <p:pic>
        <p:nvPicPr>
          <p:cNvPr id="4" name="圖片 3">
            <a:extLst>
              <a:ext uri="{FF2B5EF4-FFF2-40B4-BE49-F238E27FC236}">
                <a16:creationId xmlns:a16="http://schemas.microsoft.com/office/drawing/2014/main" id="{0A1A814E-F0DA-4E54-9919-9CFB38D8EB23}"/>
              </a:ext>
            </a:extLst>
          </p:cNvPr>
          <p:cNvPicPr/>
          <p:nvPr/>
        </p:nvPicPr>
        <p:blipFill>
          <a:blip r:embed="rId3"/>
          <a:stretch>
            <a:fillRect/>
          </a:stretch>
        </p:blipFill>
        <p:spPr>
          <a:xfrm>
            <a:off x="2265405" y="4505975"/>
            <a:ext cx="7661190" cy="2148660"/>
          </a:xfrm>
          <a:prstGeom prst="rect">
            <a:avLst/>
          </a:prstGeom>
        </p:spPr>
      </p:pic>
    </p:spTree>
    <p:extLst>
      <p:ext uri="{BB962C8B-B14F-4D97-AF65-F5344CB8AC3E}">
        <p14:creationId xmlns:p14="http://schemas.microsoft.com/office/powerpoint/2010/main" val="313274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BC9B15-4DB2-47D0-A533-B6F14CC3FE08}"/>
              </a:ext>
            </a:extLst>
          </p:cNvPr>
          <p:cNvSpPr>
            <a:spLocks noGrp="1"/>
          </p:cNvSpPr>
          <p:nvPr>
            <p:ph type="title"/>
          </p:nvPr>
        </p:nvSpPr>
        <p:spPr/>
        <p:txBody>
          <a:bodyPr/>
          <a:lstStyle/>
          <a:p>
            <a:r>
              <a:rPr lang="en-US" altLang="zh-TW" dirty="0"/>
              <a:t>The Effect of Leverage on Risk and Return</a:t>
            </a:r>
            <a:endParaRPr lang="zh-TW" altLang="en-US" dirty="0"/>
          </a:p>
        </p:txBody>
      </p:sp>
      <p:sp>
        <p:nvSpPr>
          <p:cNvPr id="3" name="內容版面配置區 2">
            <a:extLst>
              <a:ext uri="{FF2B5EF4-FFF2-40B4-BE49-F238E27FC236}">
                <a16:creationId xmlns:a16="http://schemas.microsoft.com/office/drawing/2014/main" id="{CA9A4E37-F7E5-487F-BAF0-B65A6FC0E0FD}"/>
              </a:ext>
            </a:extLst>
          </p:cNvPr>
          <p:cNvSpPr>
            <a:spLocks noGrp="1"/>
          </p:cNvSpPr>
          <p:nvPr>
            <p:ph idx="1"/>
          </p:nvPr>
        </p:nvSpPr>
        <p:spPr/>
        <p:txBody>
          <a:bodyPr/>
          <a:lstStyle/>
          <a:p>
            <a:r>
              <a:rPr lang="en-US" altLang="zh-TW" dirty="0"/>
              <a:t>We can evaluate the relationship between risk and return more formally by computing the sensitivity of each security’s return to the systematic risk of the economy.</a:t>
            </a:r>
            <a:endParaRPr lang="zh-TW" altLang="en-US" dirty="0"/>
          </a:p>
        </p:txBody>
      </p:sp>
      <p:pic>
        <p:nvPicPr>
          <p:cNvPr id="4" name="圖片 3">
            <a:extLst>
              <a:ext uri="{FF2B5EF4-FFF2-40B4-BE49-F238E27FC236}">
                <a16:creationId xmlns:a16="http://schemas.microsoft.com/office/drawing/2014/main" id="{A747A46B-8D48-455F-A0A5-B79F04B21ED2}"/>
              </a:ext>
            </a:extLst>
          </p:cNvPr>
          <p:cNvPicPr/>
          <p:nvPr/>
        </p:nvPicPr>
        <p:blipFill>
          <a:blip r:embed="rId3"/>
          <a:stretch>
            <a:fillRect/>
          </a:stretch>
        </p:blipFill>
        <p:spPr>
          <a:xfrm>
            <a:off x="3210392" y="3303267"/>
            <a:ext cx="5771216" cy="2742529"/>
          </a:xfrm>
          <a:prstGeom prst="rect">
            <a:avLst/>
          </a:prstGeom>
        </p:spPr>
      </p:pic>
    </p:spTree>
    <p:extLst>
      <p:ext uri="{BB962C8B-B14F-4D97-AF65-F5344CB8AC3E}">
        <p14:creationId xmlns:p14="http://schemas.microsoft.com/office/powerpoint/2010/main" val="173959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4567F5-86AB-4B4E-9781-A2447AC512A3}"/>
              </a:ext>
            </a:extLst>
          </p:cNvPr>
          <p:cNvSpPr>
            <a:spLocks noGrp="1"/>
          </p:cNvSpPr>
          <p:nvPr>
            <p:ph type="title"/>
          </p:nvPr>
        </p:nvSpPr>
        <p:spPr/>
        <p:txBody>
          <a:bodyPr/>
          <a:lstStyle/>
          <a:p>
            <a:r>
              <a:rPr lang="en-US" altLang="zh-TW" dirty="0"/>
              <a:t>EXAMPLE 14.1 </a:t>
            </a:r>
            <a:br>
              <a:rPr lang="en-US" altLang="zh-TW" dirty="0"/>
            </a:br>
            <a:r>
              <a:rPr lang="en-US" altLang="zh-TW" dirty="0"/>
              <a:t>Leverage and the Equity Cost of Capital</a:t>
            </a:r>
            <a:endParaRPr lang="zh-TW" altLang="en-US" dirty="0"/>
          </a:p>
        </p:txBody>
      </p:sp>
      <p:sp>
        <p:nvSpPr>
          <p:cNvPr id="3" name="內容版面配置區 2">
            <a:extLst>
              <a:ext uri="{FF2B5EF4-FFF2-40B4-BE49-F238E27FC236}">
                <a16:creationId xmlns:a16="http://schemas.microsoft.com/office/drawing/2014/main" id="{FD717A1F-772B-4568-95F8-27CA43AC2B1D}"/>
              </a:ext>
            </a:extLst>
          </p:cNvPr>
          <p:cNvSpPr>
            <a:spLocks noGrp="1"/>
          </p:cNvSpPr>
          <p:nvPr>
            <p:ph idx="1"/>
          </p:nvPr>
        </p:nvSpPr>
        <p:spPr/>
        <p:txBody>
          <a:bodyPr/>
          <a:lstStyle/>
          <a:p>
            <a:pPr marL="0" indent="0">
              <a:buNone/>
            </a:pPr>
            <a:r>
              <a:rPr lang="en-US" altLang="zh-TW" dirty="0"/>
              <a:t>Problem:</a:t>
            </a:r>
          </a:p>
          <a:p>
            <a:pPr marL="0" indent="0">
              <a:buNone/>
            </a:pPr>
            <a:r>
              <a:rPr lang="en-US" altLang="zh-TW" dirty="0"/>
              <a:t>Suppose the entrepreneur borrows only $200 when financing the project. According to Modigliani and Miller, what should the value of the equity be? What is the expected return?</a:t>
            </a:r>
            <a:endParaRPr lang="zh-TW" altLang="en-US" dirty="0"/>
          </a:p>
        </p:txBody>
      </p:sp>
    </p:spTree>
    <p:extLst>
      <p:ext uri="{BB962C8B-B14F-4D97-AF65-F5344CB8AC3E}">
        <p14:creationId xmlns:p14="http://schemas.microsoft.com/office/powerpoint/2010/main" val="323398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4B90C255-0369-47D8-97ED-6DFF8B1C254B}"/>
              </a:ext>
            </a:extLst>
          </p:cNvPr>
          <p:cNvSpPr>
            <a:spLocks noGrp="1"/>
          </p:cNvSpPr>
          <p:nvPr>
            <p:ph type="title"/>
          </p:nvPr>
        </p:nvSpPr>
        <p:spPr/>
        <p:txBody>
          <a:bodyPr/>
          <a:lstStyle/>
          <a:p>
            <a:r>
              <a:rPr lang="en-US" altLang="zh-TW" dirty="0"/>
              <a:t>Solution</a:t>
            </a:r>
            <a:endParaRPr lang="zh-TW" altLang="en-US"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80FEF7E2-0029-4C38-BC68-835858E71416}"/>
                  </a:ext>
                </a:extLst>
              </p:cNvPr>
              <p:cNvSpPr>
                <a:spLocks noGrp="1"/>
              </p:cNvSpPr>
              <p:nvPr>
                <p:ph idx="1"/>
              </p:nvPr>
            </p:nvSpPr>
            <p:spPr/>
            <p:txBody>
              <a:bodyPr>
                <a:normAutofit fontScale="92500" lnSpcReduction="20000"/>
              </a:bodyPr>
              <a:lstStyle/>
              <a:p>
                <a:r>
                  <a:rPr lang="en-US" altLang="zh-TW" dirty="0"/>
                  <a:t>Because the value of the firm’s total cash flows is still $1000, if the firm borrows $200, its equity will be worth $800.</a:t>
                </a:r>
              </a:p>
              <a:p>
                <a:r>
                  <a:rPr lang="en-US" altLang="zh-TW" dirty="0"/>
                  <a:t> The firm will owe $200 * 1.05 = $210 in one year. Thus, if the economy is strong, equity holders will receive $1400 - $210 = $1190, for a return of $1190/$800 - 1 = 48.75%. If the economy is weak, equity holders will receive $900 - $210 = $690, for a return of $690/$800 - 1 = -13.75%. The equity has an expected return of </a:t>
                </a:r>
              </a:p>
              <a:p>
                <a:pPr marL="0" indent="0">
                  <a:buNone/>
                </a:pPr>
                <a14:m>
                  <m:oMathPara xmlns:m="http://schemas.openxmlformats.org/officeDocument/2006/math">
                    <m:oMathParaPr>
                      <m:jc m:val="centerGroup"/>
                    </m:oMathParaPr>
                    <m:oMath xmlns:m="http://schemas.openxmlformats.org/officeDocument/2006/math">
                      <m:f>
                        <m:fPr>
                          <m:ctrlPr>
                            <a:rPr lang="zh-TW" altLang="en-US" i="1">
                              <a:latin typeface="Cambria Math" panose="02040503050406030204" pitchFamily="18" charset="0"/>
                            </a:rPr>
                          </m:ctrlPr>
                        </m:fPr>
                        <m:num>
                          <m:r>
                            <a:rPr lang="zh-TW" altLang="en-US">
                              <a:latin typeface="Cambria Math" panose="02040503050406030204" pitchFamily="18" charset="0"/>
                            </a:rPr>
                            <m:t>1</m:t>
                          </m:r>
                        </m:num>
                        <m:den>
                          <m:r>
                            <a:rPr lang="zh-TW" altLang="en-US">
                              <a:latin typeface="Cambria Math" panose="02040503050406030204" pitchFamily="18" charset="0"/>
                            </a:rPr>
                            <m:t>2</m:t>
                          </m:r>
                        </m:den>
                      </m:f>
                      <m:r>
                        <a:rPr lang="en-US" altLang="zh-TW">
                          <a:latin typeface="Cambria Math" panose="02040503050406030204" pitchFamily="18" charset="0"/>
                        </a:rPr>
                        <m:t>(</m:t>
                      </m:r>
                      <m:r>
                        <m:rPr>
                          <m:nor/>
                        </m:rPr>
                        <a:rPr lang="en-US" altLang="zh-TW" b="0" i="0" smtClean="0">
                          <a:latin typeface="Cambria Math" panose="02040503050406030204" pitchFamily="18" charset="0"/>
                        </a:rPr>
                        <m:t>48.75%</m:t>
                      </m:r>
                      <m:r>
                        <m:rPr>
                          <m:nor/>
                        </m:rPr>
                        <a:rPr lang="en-US" altLang="zh-TW" dirty="0">
                          <a:latin typeface="Cambria Math" panose="02040503050406030204" pitchFamily="18" charset="0"/>
                        </a:rPr>
                        <m:t>)+</m:t>
                      </m:r>
                      <m:r>
                        <m:rPr>
                          <m:nor/>
                        </m:rPr>
                        <a:rPr lang="zh-TW" altLang="en-US" dirty="0">
                          <a:latin typeface="Cambria Math" panose="02040503050406030204" pitchFamily="18" charset="0"/>
                        </a:rPr>
                        <m:t> </m:t>
                      </m:r>
                      <m:f>
                        <m:fPr>
                          <m:ctrlPr>
                            <a:rPr lang="zh-TW" altLang="en-US" i="1">
                              <a:latin typeface="Cambria Math" panose="02040503050406030204" pitchFamily="18" charset="0"/>
                            </a:rPr>
                          </m:ctrlPr>
                        </m:fPr>
                        <m:num>
                          <m:r>
                            <a:rPr lang="zh-TW" altLang="en-US">
                              <a:latin typeface="Cambria Math" panose="02040503050406030204" pitchFamily="18" charset="0"/>
                            </a:rPr>
                            <m:t>1</m:t>
                          </m:r>
                        </m:num>
                        <m:den>
                          <m:r>
                            <a:rPr lang="zh-TW" altLang="en-US">
                              <a:latin typeface="Cambria Math" panose="02040503050406030204" pitchFamily="18" charset="0"/>
                            </a:rPr>
                            <m:t>2</m:t>
                          </m:r>
                        </m:den>
                      </m:f>
                      <m:r>
                        <a:rPr lang="en-US" altLang="zh-TW">
                          <a:latin typeface="Cambria Math" panose="02040503050406030204" pitchFamily="18" charset="0"/>
                        </a:rPr>
                        <m:t>(</m:t>
                      </m:r>
                      <m:r>
                        <m:rPr>
                          <m:nor/>
                        </m:rPr>
                        <a:rPr lang="en-US" altLang="zh-TW" b="0" i="0" smtClean="0">
                          <a:latin typeface="Cambria Math" panose="02040503050406030204" pitchFamily="18" charset="0"/>
                        </a:rPr>
                        <m:t>−13.75%</m:t>
                      </m:r>
                      <m:r>
                        <m:rPr>
                          <m:nor/>
                        </m:rPr>
                        <a:rPr lang="en-US" altLang="zh-TW" dirty="0">
                          <a:latin typeface="Cambria Math" panose="02040503050406030204" pitchFamily="18" charset="0"/>
                        </a:rPr>
                        <m:t>) = </m:t>
                      </m:r>
                      <m:r>
                        <m:rPr>
                          <m:nor/>
                        </m:rPr>
                        <a:rPr lang="en-US" altLang="zh-TW" b="0" i="0" dirty="0" smtClean="0">
                          <a:latin typeface="Cambria Math" panose="02040503050406030204" pitchFamily="18" charset="0"/>
                        </a:rPr>
                        <m:t>17.5%</m:t>
                      </m:r>
                    </m:oMath>
                  </m:oMathPara>
                </a14:m>
                <a:endParaRPr lang="en-US" altLang="zh-TW" dirty="0"/>
              </a:p>
              <a:p>
                <a:r>
                  <a:rPr lang="en-US" altLang="zh-TW" dirty="0"/>
                  <a:t>Note that the equity has a return sensitivity of 48.75% </a:t>
                </a:r>
                <a14:m>
                  <m:oMath xmlns:m="http://schemas.openxmlformats.org/officeDocument/2006/math">
                    <m:r>
                      <a:rPr lang="en-US" altLang="zh-TW" i="1" dirty="0" smtClean="0">
                        <a:latin typeface="Cambria Math" panose="02040503050406030204" pitchFamily="18" charset="0"/>
                      </a:rPr>
                      <m:t>−</m:t>
                    </m:r>
                  </m:oMath>
                </a14:m>
                <a:r>
                  <a:rPr lang="en-US" altLang="zh-TW" dirty="0"/>
                  <a:t> (-13.75%) = 62.5%, which is 62.5%/50% = 125% of the sensitivity of unlevered equity. Its risk premium is 17.5% </a:t>
                </a:r>
                <a14:m>
                  <m:oMath xmlns:m="http://schemas.openxmlformats.org/officeDocument/2006/math">
                    <m:r>
                      <a:rPr lang="en-US" altLang="zh-TW" i="1" dirty="0" smtClean="0">
                        <a:latin typeface="Cambria Math" panose="02040503050406030204" pitchFamily="18" charset="0"/>
                      </a:rPr>
                      <m:t>−</m:t>
                    </m:r>
                  </m:oMath>
                </a14:m>
                <a:r>
                  <a:rPr lang="en-US" altLang="zh-TW" dirty="0"/>
                  <a:t> 5% = 12.5%, which is also 125% of the risk premium of the unlevered equity, so it is appropriate compensation for the risk.</a:t>
                </a:r>
                <a:endParaRPr lang="zh-TW" altLang="en-US" dirty="0"/>
              </a:p>
            </p:txBody>
          </p:sp>
        </mc:Choice>
        <mc:Fallback xmlns="">
          <p:sp>
            <p:nvSpPr>
              <p:cNvPr id="6" name="內容版面配置區 5">
                <a:extLst>
                  <a:ext uri="{FF2B5EF4-FFF2-40B4-BE49-F238E27FC236}">
                    <a16:creationId xmlns:a16="http://schemas.microsoft.com/office/drawing/2014/main" id="{80FEF7E2-0029-4C38-BC68-835858E71416}"/>
                  </a:ext>
                </a:extLst>
              </p:cNvPr>
              <p:cNvSpPr>
                <a:spLocks noGrp="1" noRot="1" noChangeAspect="1" noMove="1" noResize="1" noEditPoints="1" noAdjustHandles="1" noChangeArrowheads="1" noChangeShapeType="1" noTextEdit="1"/>
              </p:cNvSpPr>
              <p:nvPr>
                <p:ph idx="1"/>
              </p:nvPr>
            </p:nvSpPr>
            <p:spPr>
              <a:blipFill>
                <a:blip r:embed="rId3"/>
                <a:stretch>
                  <a:fillRect l="-928" t="-3501" r="-24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0629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14.2 Modigliani-Miller I: Leverage, Arbitrage, and Firm Value</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Leverage </a:t>
            </a:r>
            <a:r>
              <a:rPr lang="en-US" altLang="zh-TW" dirty="0">
                <a:solidFill>
                  <a:srgbClr val="FF0000"/>
                </a:solidFill>
              </a:rPr>
              <a:t>would not </a:t>
            </a:r>
            <a:r>
              <a:rPr lang="en-US" altLang="zh-TW" dirty="0"/>
              <a:t>affect the total value of the firm.</a:t>
            </a:r>
          </a:p>
          <a:p>
            <a:pPr marL="0" indent="0">
              <a:buNone/>
            </a:pPr>
            <a:endParaRPr lang="en-US" altLang="zh-TW" dirty="0"/>
          </a:p>
          <a:p>
            <a:pPr marL="0" indent="0">
              <a:buNone/>
            </a:pPr>
            <a:r>
              <a:rPr lang="en-US" altLang="zh-TW" dirty="0"/>
              <a:t>It merely changes the allocation of cash flows between debt and equity, without altering the total cash flows of the firm. </a:t>
            </a:r>
          </a:p>
          <a:p>
            <a:pPr marL="0" indent="0">
              <a:buNone/>
            </a:pPr>
            <a:endParaRPr lang="en-US" altLang="zh-TW" dirty="0"/>
          </a:p>
          <a:p>
            <a:pPr marL="0" indent="0">
              <a:buNone/>
            </a:pPr>
            <a:r>
              <a:rPr lang="en-US" altLang="zh-TW" dirty="0"/>
              <a:t>MM showed that this result holds more generally under a set of conditions referred to as perfect capital markets:</a:t>
            </a:r>
          </a:p>
          <a:p>
            <a:pPr marL="0" indent="0">
              <a:buNone/>
            </a:pPr>
            <a:endParaRPr lang="zh-TW" altLang="en-US" dirty="0"/>
          </a:p>
        </p:txBody>
      </p:sp>
    </p:spTree>
    <p:extLst>
      <p:ext uri="{BB962C8B-B14F-4D97-AF65-F5344CB8AC3E}">
        <p14:creationId xmlns:p14="http://schemas.microsoft.com/office/powerpoint/2010/main" val="407015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14.2 Modigliani-Miller I: Leverage, Arbitrage, and Firm Value</a:t>
            </a:r>
            <a:endParaRPr lang="zh-TW" altLang="en-US" dirty="0"/>
          </a:p>
        </p:txBody>
      </p:sp>
      <p:sp>
        <p:nvSpPr>
          <p:cNvPr id="3" name="內容版面配置區 2"/>
          <p:cNvSpPr>
            <a:spLocks noGrp="1"/>
          </p:cNvSpPr>
          <p:nvPr>
            <p:ph idx="1"/>
          </p:nvPr>
        </p:nvSpPr>
        <p:spPr/>
        <p:txBody>
          <a:bodyPr/>
          <a:lstStyle/>
          <a:p>
            <a:pPr marL="514350" indent="-514350">
              <a:buAutoNum type="arabicPeriod"/>
            </a:pPr>
            <a:r>
              <a:rPr lang="en-US" altLang="zh-TW" dirty="0"/>
              <a:t>Investors and firms can trade the same set of securities at competitive market prices equal to the present value of their future cash flows.</a:t>
            </a:r>
          </a:p>
          <a:p>
            <a:pPr marL="514350" indent="-514350">
              <a:buAutoNum type="arabicPeriod"/>
            </a:pPr>
            <a:r>
              <a:rPr lang="en-US" altLang="zh-TW" dirty="0"/>
              <a:t>There are no taxes, transaction costs, or issuance costs associated with security trading. </a:t>
            </a:r>
          </a:p>
          <a:p>
            <a:pPr marL="514350" indent="-514350">
              <a:buAutoNum type="arabicPeriod"/>
            </a:pPr>
            <a:r>
              <a:rPr lang="en-US" altLang="zh-TW" dirty="0"/>
              <a:t>A firm’s financing decisions do not change the cash flows generated by its investments, nor do they reveal new information about them.</a:t>
            </a:r>
          </a:p>
          <a:p>
            <a:pPr marL="514350" indent="-514350">
              <a:buAutoNum type="arabicPeriod"/>
            </a:pPr>
            <a:endParaRPr lang="en-US" altLang="zh-TW" dirty="0"/>
          </a:p>
          <a:p>
            <a:pPr marL="0" indent="0">
              <a:buNone/>
            </a:pPr>
            <a:endParaRPr lang="zh-TW" altLang="en-US" dirty="0"/>
          </a:p>
        </p:txBody>
      </p:sp>
    </p:spTree>
    <p:extLst>
      <p:ext uri="{BB962C8B-B14F-4D97-AF65-F5344CB8AC3E}">
        <p14:creationId xmlns:p14="http://schemas.microsoft.com/office/powerpoint/2010/main" val="145240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D8AD4E7-1750-426E-BCF6-33C85AF0A726}"/>
              </a:ext>
            </a:extLst>
          </p:cNvPr>
          <p:cNvSpPr>
            <a:spLocks noGrp="1"/>
          </p:cNvSpPr>
          <p:nvPr>
            <p:ph type="title"/>
          </p:nvPr>
        </p:nvSpPr>
        <p:spPr/>
        <p:txBody>
          <a:bodyPr/>
          <a:lstStyle/>
          <a:p>
            <a:r>
              <a:rPr lang="en-US" altLang="en-US" dirty="0"/>
              <a:t>Chapter Outline</a:t>
            </a:r>
            <a:endParaRPr lang="zh-TW" altLang="en-US" dirty="0"/>
          </a:p>
        </p:txBody>
      </p:sp>
      <p:sp>
        <p:nvSpPr>
          <p:cNvPr id="7" name="副標題 6">
            <a:extLst>
              <a:ext uri="{FF2B5EF4-FFF2-40B4-BE49-F238E27FC236}">
                <a16:creationId xmlns:a16="http://schemas.microsoft.com/office/drawing/2014/main" id="{493A8AED-F7E5-4FB0-9C86-9A41E56009E7}"/>
              </a:ext>
            </a:extLst>
          </p:cNvPr>
          <p:cNvSpPr>
            <a:spLocks noGrp="1"/>
          </p:cNvSpPr>
          <p:nvPr>
            <p:ph idx="1"/>
          </p:nvPr>
        </p:nvSpPr>
        <p:spPr/>
        <p:txBody>
          <a:bodyPr>
            <a:normAutofit/>
          </a:bodyPr>
          <a:lstStyle/>
          <a:p>
            <a:pPr algn="l"/>
            <a:r>
              <a:rPr lang="en-US" altLang="zh-TW" dirty="0"/>
              <a:t>14.1 Equity Versus Debt Financing</a:t>
            </a:r>
          </a:p>
          <a:p>
            <a:pPr algn="l"/>
            <a:r>
              <a:rPr lang="en-US" altLang="zh-TW" dirty="0"/>
              <a:t>14.2 Modigliani-Miller I: Leverage, Arbitrage, and Firm Value</a:t>
            </a:r>
          </a:p>
          <a:p>
            <a:pPr algn="l"/>
            <a:r>
              <a:rPr lang="en-US" altLang="zh-TW" dirty="0"/>
              <a:t>14.3 Modigliani-Miller II: Leverage, Risk, and the Cost of Capital </a:t>
            </a:r>
          </a:p>
          <a:p>
            <a:pPr algn="l"/>
            <a:r>
              <a:rPr lang="en-US" altLang="zh-TW" dirty="0"/>
              <a:t>14.4 Capital Structure Fallacies</a:t>
            </a:r>
          </a:p>
          <a:p>
            <a:pPr algn="l"/>
            <a:r>
              <a:rPr lang="en-US" altLang="zh-TW" dirty="0"/>
              <a:t>14.5 MM: Beyond the Propositions</a:t>
            </a:r>
            <a:endParaRPr lang="zh-TW" altLang="en-US" dirty="0"/>
          </a:p>
        </p:txBody>
      </p:sp>
    </p:spTree>
    <p:extLst>
      <p:ext uri="{BB962C8B-B14F-4D97-AF65-F5344CB8AC3E}">
        <p14:creationId xmlns:p14="http://schemas.microsoft.com/office/powerpoint/2010/main" val="130821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14.2 Modigliani-Miller I: Leverage, Arbitrage, and Firm Value</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Under these conditions, MM demonstrated the following result regarding the role of capital structure in determining firm value:</a:t>
            </a:r>
          </a:p>
          <a:p>
            <a:pPr marL="0" indent="0">
              <a:buNone/>
            </a:pPr>
            <a:endParaRPr lang="en-US" altLang="zh-TW" dirty="0"/>
          </a:p>
          <a:p>
            <a:pPr marL="0" indent="0">
              <a:buNone/>
            </a:pPr>
            <a:r>
              <a:rPr lang="en-US" altLang="zh-TW" dirty="0"/>
              <a:t>MM Proposition I: In a </a:t>
            </a:r>
            <a:r>
              <a:rPr lang="en-US" altLang="zh-TW" dirty="0">
                <a:solidFill>
                  <a:srgbClr val="FF0000"/>
                </a:solidFill>
              </a:rPr>
              <a:t>perfect capital market</a:t>
            </a:r>
            <a:r>
              <a:rPr lang="en-US" altLang="zh-TW" dirty="0"/>
              <a:t>, the total value of a firm is equal to the market value of the total cash flows generated by its assets and </a:t>
            </a:r>
            <a:r>
              <a:rPr lang="en-US" altLang="zh-TW" dirty="0">
                <a:solidFill>
                  <a:srgbClr val="FF0000"/>
                </a:solidFill>
              </a:rPr>
              <a:t>is not affected </a:t>
            </a:r>
            <a:r>
              <a:rPr lang="en-US" altLang="zh-TW" dirty="0"/>
              <a:t>by its choice of capital structure.</a:t>
            </a:r>
            <a:endParaRPr lang="zh-TW" altLang="en-US" dirty="0"/>
          </a:p>
        </p:txBody>
      </p:sp>
    </p:spTree>
    <p:extLst>
      <p:ext uri="{BB962C8B-B14F-4D97-AF65-F5344CB8AC3E}">
        <p14:creationId xmlns:p14="http://schemas.microsoft.com/office/powerpoint/2010/main" val="180588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14.2 Modigliani-Miller I: Leverage, Arbitrage, and Firm Value - MM and the Law of One Price </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In the absence of taxes or other transaction costs, the total cash flow paid out to all of a firm’s security holders is equal to the total cash flow generated by the firm’s assets. </a:t>
            </a:r>
          </a:p>
          <a:p>
            <a:pPr marL="0" indent="0">
              <a:buNone/>
            </a:pPr>
            <a:r>
              <a:rPr lang="en-US" altLang="zh-TW" dirty="0"/>
              <a:t>by the Law of One Price, the firm’s securities and its assets must have the same total market value.</a:t>
            </a:r>
          </a:p>
          <a:p>
            <a:pPr marL="0" indent="0">
              <a:buNone/>
            </a:pPr>
            <a:r>
              <a:rPr lang="en-US" altLang="zh-TW" dirty="0"/>
              <a:t>this decision will not change the total value of the firm or the amount of capital it can raise.</a:t>
            </a:r>
            <a:endParaRPr lang="zh-TW" altLang="en-US" dirty="0"/>
          </a:p>
        </p:txBody>
      </p:sp>
    </p:spTree>
    <p:extLst>
      <p:ext uri="{BB962C8B-B14F-4D97-AF65-F5344CB8AC3E}">
        <p14:creationId xmlns:p14="http://schemas.microsoft.com/office/powerpoint/2010/main" val="509928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14.2 Modigliani-Miller I: Leverage, Arbitrage, and Firm Value - Homemade Leverage </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investors would prefer an alternative capital structure to the one the firm has chosen.</a:t>
            </a:r>
          </a:p>
          <a:p>
            <a:pPr marL="0" indent="0">
              <a:buNone/>
            </a:pPr>
            <a:r>
              <a:rPr lang="en-US" altLang="zh-TW" dirty="0"/>
              <a:t>MM demonstrated that in this case, investors can borrow or lend on their own and achieve the same result.</a:t>
            </a:r>
          </a:p>
          <a:p>
            <a:pPr marL="0" indent="0">
              <a:buNone/>
            </a:pPr>
            <a:r>
              <a:rPr lang="en-US" altLang="zh-TW" dirty="0"/>
              <a:t>investor who would like more leverage than the firm has chosen can borrow and add leverage to his or her own portfolio</a:t>
            </a:r>
          </a:p>
          <a:p>
            <a:pPr marL="0" indent="0">
              <a:buNone/>
            </a:pPr>
            <a:r>
              <a:rPr lang="en-US" altLang="zh-TW" dirty="0"/>
              <a:t>When investors use leverage in their own portfolios to adjust the leverage choice made by the firm, we say that they are using homemade leverage.</a:t>
            </a:r>
            <a:endParaRPr lang="zh-TW" altLang="en-US" dirty="0"/>
          </a:p>
        </p:txBody>
      </p:sp>
    </p:spTree>
    <p:extLst>
      <p:ext uri="{BB962C8B-B14F-4D97-AF65-F5344CB8AC3E}">
        <p14:creationId xmlns:p14="http://schemas.microsoft.com/office/powerpoint/2010/main" val="410698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14.2 Modigliani-Miller I: Leverage, Arbitrage, and Firm Value - Homemade Leverage </a:t>
            </a:r>
            <a:endParaRPr lang="zh-TW" altLang="en-US" dirty="0"/>
          </a:p>
        </p:txBody>
      </p:sp>
      <p:sp>
        <p:nvSpPr>
          <p:cNvPr id="3" name="內容版面配置區 2"/>
          <p:cNvSpPr>
            <a:spLocks noGrp="1"/>
          </p:cNvSpPr>
          <p:nvPr>
            <p:ph idx="1"/>
          </p:nvPr>
        </p:nvSpPr>
        <p:spPr/>
        <p:txBody>
          <a:bodyPr>
            <a:normAutofit/>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dirty="0"/>
              <a:t>by using homemade leverage, the investor has replicated the payoffs to the levered equity illustrated in Table 14.3, for a cost of $500. Again, by the Law of One Price, the value of levered equity must also be $500.</a:t>
            </a:r>
            <a:endParaRPr lang="zh-TW" altLang="en-US" dirty="0"/>
          </a:p>
        </p:txBody>
      </p:sp>
      <p:pic>
        <p:nvPicPr>
          <p:cNvPr id="7" name="圖片 6"/>
          <p:cNvPicPr>
            <a:picLocks noChangeAspect="1"/>
          </p:cNvPicPr>
          <p:nvPr/>
        </p:nvPicPr>
        <p:blipFill>
          <a:blip r:embed="rId2"/>
          <a:stretch>
            <a:fillRect/>
          </a:stretch>
        </p:blipFill>
        <p:spPr>
          <a:xfrm>
            <a:off x="1515047" y="1825625"/>
            <a:ext cx="9161905" cy="2838095"/>
          </a:xfrm>
          <a:prstGeom prst="rect">
            <a:avLst/>
          </a:prstGeom>
        </p:spPr>
      </p:pic>
    </p:spTree>
    <p:extLst>
      <p:ext uri="{BB962C8B-B14F-4D97-AF65-F5344CB8AC3E}">
        <p14:creationId xmlns:p14="http://schemas.microsoft.com/office/powerpoint/2010/main" val="2384759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14.2 Modigliani-Miller I: Leverage, Arbitrage, and Firm Value - Homemade Leverage </a:t>
            </a:r>
            <a:endParaRPr lang="zh-TW" altLang="en-US" dirty="0"/>
          </a:p>
        </p:txBody>
      </p:sp>
      <p:sp>
        <p:nvSpPr>
          <p:cNvPr id="3" name="內容版面配置區 2"/>
          <p:cNvSpPr>
            <a:spLocks noGrp="1"/>
          </p:cNvSpPr>
          <p:nvPr>
            <p:ph idx="1"/>
          </p:nvPr>
        </p:nvSpPr>
        <p:spPr/>
        <p:txBody>
          <a:bodyPr>
            <a:normAutofit fontScale="925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endParaRPr lang="en-US" altLang="zh-TW" dirty="0"/>
          </a:p>
          <a:p>
            <a:pPr marL="0" indent="0">
              <a:buNone/>
            </a:pPr>
            <a:r>
              <a:rPr lang="en-US" altLang="zh-TW" dirty="0"/>
              <a:t>suppose the entrepreneur uses debt, but the investor would prefer to hold unlevered equity. The investor can replicate the payoffs of unlevered equity by buying both the debt and the equity of the firm</a:t>
            </a:r>
            <a:endParaRPr lang="zh-TW" altLang="en-US" dirty="0"/>
          </a:p>
        </p:txBody>
      </p:sp>
      <p:pic>
        <p:nvPicPr>
          <p:cNvPr id="4" name="圖片 3"/>
          <p:cNvPicPr>
            <a:picLocks noChangeAspect="1"/>
          </p:cNvPicPr>
          <p:nvPr/>
        </p:nvPicPr>
        <p:blipFill>
          <a:blip r:embed="rId2"/>
          <a:stretch>
            <a:fillRect/>
          </a:stretch>
        </p:blipFill>
        <p:spPr>
          <a:xfrm>
            <a:off x="1515047" y="1825625"/>
            <a:ext cx="9161905" cy="2800000"/>
          </a:xfrm>
          <a:prstGeom prst="rect">
            <a:avLst/>
          </a:prstGeom>
        </p:spPr>
      </p:pic>
    </p:spTree>
    <p:extLst>
      <p:ext uri="{BB962C8B-B14F-4D97-AF65-F5344CB8AC3E}">
        <p14:creationId xmlns:p14="http://schemas.microsoft.com/office/powerpoint/2010/main" val="319200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14.2 </a:t>
            </a:r>
            <a:br>
              <a:rPr lang="en-US" altLang="zh-TW" dirty="0"/>
            </a:br>
            <a:r>
              <a:rPr lang="en-US" altLang="zh-TW" dirty="0"/>
              <a:t>Homemade Leverage and Arbitrage </a:t>
            </a:r>
            <a:endParaRPr lang="zh-TW" altLang="en-US" dirty="0"/>
          </a:p>
        </p:txBody>
      </p:sp>
      <p:pic>
        <p:nvPicPr>
          <p:cNvPr id="4" name="圖片 3"/>
          <p:cNvPicPr>
            <a:picLocks noChangeAspect="1"/>
          </p:cNvPicPr>
          <p:nvPr/>
        </p:nvPicPr>
        <p:blipFill>
          <a:blip r:embed="rId2"/>
          <a:stretch>
            <a:fillRect/>
          </a:stretch>
        </p:blipFill>
        <p:spPr>
          <a:xfrm>
            <a:off x="340501" y="2841464"/>
            <a:ext cx="11510998" cy="2319660"/>
          </a:xfrm>
          <a:prstGeom prst="rect">
            <a:avLst/>
          </a:prstGeom>
        </p:spPr>
      </p:pic>
    </p:spTree>
    <p:extLst>
      <p:ext uri="{BB962C8B-B14F-4D97-AF65-F5344CB8AC3E}">
        <p14:creationId xmlns:p14="http://schemas.microsoft.com/office/powerpoint/2010/main" val="137761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457053" y="365125"/>
            <a:ext cx="9277893" cy="3397539"/>
          </a:xfrm>
          <a:prstGeom prst="rect">
            <a:avLst/>
          </a:prstGeom>
        </p:spPr>
      </p:pic>
      <p:pic>
        <p:nvPicPr>
          <p:cNvPr id="6" name="圖片 5"/>
          <p:cNvPicPr>
            <a:picLocks noChangeAspect="1"/>
          </p:cNvPicPr>
          <p:nvPr/>
        </p:nvPicPr>
        <p:blipFill>
          <a:blip r:embed="rId3"/>
          <a:stretch>
            <a:fillRect/>
          </a:stretch>
        </p:blipFill>
        <p:spPr>
          <a:xfrm>
            <a:off x="1705523" y="3897601"/>
            <a:ext cx="8780952" cy="2276190"/>
          </a:xfrm>
          <a:prstGeom prst="rect">
            <a:avLst/>
          </a:prstGeom>
        </p:spPr>
      </p:pic>
    </p:spTree>
    <p:extLst>
      <p:ext uri="{BB962C8B-B14F-4D97-AF65-F5344CB8AC3E}">
        <p14:creationId xmlns:p14="http://schemas.microsoft.com/office/powerpoint/2010/main" val="1098512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14.2 Modigliani-Miller I: Leverage, Arbitrage, and Firm Value - The Market Value Balance Sheet  </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a:t>A market value balance sheet is similar to an accounting balance sheet</a:t>
            </a:r>
          </a:p>
          <a:p>
            <a:pPr marL="0" indent="0">
              <a:buNone/>
            </a:pPr>
            <a:endParaRPr lang="en-US" altLang="zh-TW" dirty="0"/>
          </a:p>
          <a:p>
            <a:endParaRPr lang="en-US" altLang="zh-TW" dirty="0"/>
          </a:p>
          <a:p>
            <a:pPr marL="0" indent="0">
              <a:buNone/>
            </a:pPr>
            <a:r>
              <a:rPr lang="en-US" altLang="zh-TW" dirty="0"/>
              <a:t>Two distinctions:</a:t>
            </a:r>
          </a:p>
          <a:p>
            <a:pPr marL="0" indent="0">
              <a:buNone/>
            </a:pPr>
            <a:r>
              <a:rPr lang="en-US" altLang="zh-TW" dirty="0"/>
              <a:t>First, all assets and liabilities of the firm are included(intangible assets : reputation, brand name, or human capital). </a:t>
            </a:r>
          </a:p>
          <a:p>
            <a:pPr marL="0" indent="0">
              <a:buNone/>
            </a:pPr>
            <a:r>
              <a:rPr lang="en-US" altLang="zh-TW" dirty="0"/>
              <a:t>Second, all values are current market values rather than historical costs. </a:t>
            </a:r>
          </a:p>
        </p:txBody>
      </p:sp>
      <p:pic>
        <p:nvPicPr>
          <p:cNvPr id="5" name="圖片 4"/>
          <p:cNvPicPr>
            <a:picLocks noChangeAspect="1"/>
          </p:cNvPicPr>
          <p:nvPr/>
        </p:nvPicPr>
        <p:blipFill>
          <a:blip r:embed="rId2"/>
          <a:stretch>
            <a:fillRect/>
          </a:stretch>
        </p:blipFill>
        <p:spPr>
          <a:xfrm>
            <a:off x="826191" y="2482967"/>
            <a:ext cx="10539618" cy="833578"/>
          </a:xfrm>
          <a:prstGeom prst="rect">
            <a:avLst/>
          </a:prstGeom>
        </p:spPr>
      </p:pic>
    </p:spTree>
    <p:extLst>
      <p:ext uri="{BB962C8B-B14F-4D97-AF65-F5344CB8AC3E}">
        <p14:creationId xmlns:p14="http://schemas.microsoft.com/office/powerpoint/2010/main" val="3278823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EXAMPLE 14.3 </a:t>
            </a:r>
            <a:br>
              <a:rPr lang="en-US" altLang="zh-TW" dirty="0"/>
            </a:br>
            <a:r>
              <a:rPr lang="en-US" altLang="zh-TW" dirty="0"/>
              <a:t>Valuing Equity When There Are Multiple Securities</a:t>
            </a:r>
            <a:endParaRPr lang="zh-TW" altLang="en-US" dirty="0"/>
          </a:p>
        </p:txBody>
      </p:sp>
      <p:pic>
        <p:nvPicPr>
          <p:cNvPr id="4" name="圖片 3"/>
          <p:cNvPicPr>
            <a:picLocks noChangeAspect="1"/>
          </p:cNvPicPr>
          <p:nvPr/>
        </p:nvPicPr>
        <p:blipFill>
          <a:blip r:embed="rId2"/>
          <a:stretch>
            <a:fillRect/>
          </a:stretch>
        </p:blipFill>
        <p:spPr>
          <a:xfrm>
            <a:off x="416369" y="3035203"/>
            <a:ext cx="11359262" cy="1932182"/>
          </a:xfrm>
          <a:prstGeom prst="rect">
            <a:avLst/>
          </a:prstGeom>
        </p:spPr>
      </p:pic>
    </p:spTree>
    <p:extLst>
      <p:ext uri="{BB962C8B-B14F-4D97-AF65-F5344CB8AC3E}">
        <p14:creationId xmlns:p14="http://schemas.microsoft.com/office/powerpoint/2010/main" val="941988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291827" y="365125"/>
            <a:ext cx="11608346" cy="2361655"/>
          </a:xfrm>
          <a:prstGeom prst="rect">
            <a:avLst/>
          </a:prstGeom>
        </p:spPr>
      </p:pic>
      <p:pic>
        <p:nvPicPr>
          <p:cNvPr id="6" name="圖片 5"/>
          <p:cNvPicPr>
            <a:picLocks noChangeAspect="1"/>
          </p:cNvPicPr>
          <p:nvPr/>
        </p:nvPicPr>
        <p:blipFill>
          <a:blip r:embed="rId3"/>
          <a:stretch>
            <a:fillRect/>
          </a:stretch>
        </p:blipFill>
        <p:spPr>
          <a:xfrm>
            <a:off x="1510286" y="2861717"/>
            <a:ext cx="9171428" cy="3314286"/>
          </a:xfrm>
          <a:prstGeom prst="rect">
            <a:avLst/>
          </a:prstGeom>
        </p:spPr>
      </p:pic>
    </p:spTree>
    <p:extLst>
      <p:ext uri="{BB962C8B-B14F-4D97-AF65-F5344CB8AC3E}">
        <p14:creationId xmlns:p14="http://schemas.microsoft.com/office/powerpoint/2010/main" val="214830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BFF4C2-01F8-4BD9-B112-D18CE8825189}"/>
              </a:ext>
            </a:extLst>
          </p:cNvPr>
          <p:cNvSpPr>
            <a:spLocks noGrp="1"/>
          </p:cNvSpPr>
          <p:nvPr>
            <p:ph type="title"/>
          </p:nvPr>
        </p:nvSpPr>
        <p:spPr/>
        <p:txBody>
          <a:bodyPr/>
          <a:lstStyle/>
          <a:p>
            <a:r>
              <a:rPr lang="en-US" altLang="zh-TW" dirty="0"/>
              <a:t>14.1 Equity Versus Debt Financing</a:t>
            </a:r>
            <a:endParaRPr lang="zh-TW" altLang="en-US" dirty="0"/>
          </a:p>
        </p:txBody>
      </p:sp>
      <p:sp>
        <p:nvSpPr>
          <p:cNvPr id="3" name="內容版面配置區 2">
            <a:extLst>
              <a:ext uri="{FF2B5EF4-FFF2-40B4-BE49-F238E27FC236}">
                <a16:creationId xmlns:a16="http://schemas.microsoft.com/office/drawing/2014/main" id="{1C9A9FBA-5068-45B4-845F-2F544E49773E}"/>
              </a:ext>
            </a:extLst>
          </p:cNvPr>
          <p:cNvSpPr>
            <a:spLocks noGrp="1"/>
          </p:cNvSpPr>
          <p:nvPr>
            <p:ph idx="1"/>
          </p:nvPr>
        </p:nvSpPr>
        <p:spPr/>
        <p:txBody>
          <a:bodyPr/>
          <a:lstStyle/>
          <a:p>
            <a:r>
              <a:rPr lang="en-US" altLang="zh-TW" dirty="0"/>
              <a:t>The relative proportions of debt, equity, and other securities that a firm has outstanding constitute its capital structure.</a:t>
            </a:r>
            <a:endParaRPr lang="zh-TW" altLang="en-US" dirty="0"/>
          </a:p>
        </p:txBody>
      </p:sp>
    </p:spTree>
    <p:extLst>
      <p:ext uri="{BB962C8B-B14F-4D97-AF65-F5344CB8AC3E}">
        <p14:creationId xmlns:p14="http://schemas.microsoft.com/office/powerpoint/2010/main" val="3279344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14.2 Modigliani-Miller I: Leverage, Arbitrage, and Firm Value - Application: A Leveraged Recapitalization </a:t>
            </a:r>
            <a:endParaRPr lang="zh-TW" altLang="en-US" sz="3600" dirty="0"/>
          </a:p>
        </p:txBody>
      </p:sp>
      <p:pic>
        <p:nvPicPr>
          <p:cNvPr id="4" name="內容版面配置區 3"/>
          <p:cNvPicPr>
            <a:picLocks noGrp="1" noChangeAspect="1"/>
          </p:cNvPicPr>
          <p:nvPr>
            <p:ph idx="1"/>
          </p:nvPr>
        </p:nvPicPr>
        <p:blipFill>
          <a:blip r:embed="rId2"/>
          <a:stretch>
            <a:fillRect/>
          </a:stretch>
        </p:blipFill>
        <p:spPr>
          <a:xfrm>
            <a:off x="2508662" y="1690688"/>
            <a:ext cx="7174676" cy="4566383"/>
          </a:xfrm>
          <a:prstGeom prst="rect">
            <a:avLst/>
          </a:prstGeom>
        </p:spPr>
      </p:pic>
    </p:spTree>
    <p:extLst>
      <p:ext uri="{BB962C8B-B14F-4D97-AF65-F5344CB8AC3E}">
        <p14:creationId xmlns:p14="http://schemas.microsoft.com/office/powerpoint/2010/main" val="1082759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14.2 Modigliani-Miller I: Leverage, Arbitrage, and Firm Value - Application: A Leveraged Recapitalization </a:t>
            </a:r>
            <a:endParaRPr lang="zh-TW" altLang="en-US" sz="3600"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91238" y="1690688"/>
            <a:ext cx="11809524" cy="4561905"/>
          </a:xfrm>
          <a:prstGeom prst="rect">
            <a:avLst/>
          </a:prstGeom>
        </p:spPr>
      </p:pic>
    </p:spTree>
    <p:extLst>
      <p:ext uri="{BB962C8B-B14F-4D97-AF65-F5344CB8AC3E}">
        <p14:creationId xmlns:p14="http://schemas.microsoft.com/office/powerpoint/2010/main" val="91467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p:cNvSpPr>
            <a:spLocks noGrp="1"/>
          </p:cNvSpPr>
          <p:nvPr>
            <p:ph idx="1"/>
          </p:nvPr>
        </p:nvSpPr>
        <p:spPr>
          <a:xfrm>
            <a:off x="1257300" y="2415222"/>
            <a:ext cx="10815320" cy="4351338"/>
          </a:xfrm>
        </p:spPr>
        <p:txBody>
          <a:bodyPr>
            <a:normAutofit/>
          </a:bodyPr>
          <a:lstStyle/>
          <a:p>
            <a:pPr marL="0" indent="0">
              <a:buNone/>
            </a:pPr>
            <a:r>
              <a:rPr lang="en-US" altLang="zh-TW" dirty="0"/>
              <a:t>Modigliani and Miller: The firm’s finance choice does not affect its value</a:t>
            </a:r>
          </a:p>
          <a:p>
            <a:endParaRPr lang="en-US" altLang="zh-TW" dirty="0"/>
          </a:p>
          <a:p>
            <a:pPr marL="0" indent="0">
              <a:buNone/>
            </a:pPr>
            <a:r>
              <a:rPr lang="en-US" altLang="zh-TW" dirty="0"/>
              <a:t>The cost of capital differs for different securities</a:t>
            </a:r>
          </a:p>
          <a:p>
            <a:pPr marL="0" indent="0">
              <a:buNone/>
            </a:pPr>
            <a:r>
              <a:rPr lang="en-US" altLang="zh-TW" dirty="0"/>
              <a:t>Isn’t debt a cheaper and better</a:t>
            </a:r>
            <a:r>
              <a:rPr lang="zh-TW" altLang="en-US" dirty="0"/>
              <a:t> </a:t>
            </a:r>
            <a:r>
              <a:rPr lang="en-US" altLang="zh-TW" dirty="0"/>
              <a:t>source of capital than equity?</a:t>
            </a:r>
          </a:p>
          <a:p>
            <a:endParaRPr lang="en-US" altLang="zh-TW" dirty="0"/>
          </a:p>
          <a:p>
            <a:pPr marL="0" indent="0">
              <a:buNone/>
            </a:pPr>
            <a:r>
              <a:rPr lang="en-US" altLang="zh-TW" dirty="0"/>
              <a:t>While debt itself may be cheap, it increases the risk of the firm’s equity (the cost of capital of the firm’s equity)</a:t>
            </a:r>
          </a:p>
        </p:txBody>
      </p:sp>
      <p:pic>
        <p:nvPicPr>
          <p:cNvPr id="4" name="圖片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6069" y="3556000"/>
            <a:ext cx="784262" cy="784262"/>
          </a:xfrm>
          <a:prstGeom prst="rect">
            <a:avLst/>
          </a:prstGeom>
        </p:spPr>
      </p:pic>
      <p:pic>
        <p:nvPicPr>
          <p:cNvPr id="5" name="圖片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58538" y="4774114"/>
            <a:ext cx="1086803" cy="1086803"/>
          </a:xfrm>
          <a:prstGeom prst="rect">
            <a:avLst/>
          </a:prstGeom>
        </p:spPr>
      </p:pic>
      <p:pic>
        <p:nvPicPr>
          <p:cNvPr id="6" name="圖片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8538" y="1973526"/>
            <a:ext cx="1148622" cy="1148622"/>
          </a:xfrm>
          <a:prstGeom prst="rect">
            <a:avLst/>
          </a:prstGeom>
        </p:spPr>
      </p:pic>
    </p:spTree>
    <p:extLst>
      <p:ext uri="{BB962C8B-B14F-4D97-AF65-F5344CB8AC3E}">
        <p14:creationId xmlns:p14="http://schemas.microsoft.com/office/powerpoint/2010/main" val="245981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p:cNvSpPr>
            <a:spLocks noGrp="1"/>
          </p:cNvSpPr>
          <p:nvPr>
            <p:ph idx="1"/>
          </p:nvPr>
        </p:nvSpPr>
        <p:spPr>
          <a:xfrm>
            <a:off x="838200" y="3694262"/>
            <a:ext cx="10515600" cy="2506889"/>
          </a:xfrm>
        </p:spPr>
        <p:txBody>
          <a:bodyPr>
            <a:normAutofit/>
          </a:bodyPr>
          <a:lstStyle/>
          <a:p>
            <a:pPr marL="0" indent="0" algn="ctr">
              <a:buNone/>
            </a:pPr>
            <a:r>
              <a:rPr lang="en-US" altLang="zh-TW" dirty="0"/>
              <a:t>Objectives of this section</a:t>
            </a:r>
          </a:p>
          <a:p>
            <a:pPr marL="514350" indent="-514350">
              <a:buAutoNum type="arabicParenBoth"/>
            </a:pPr>
            <a:r>
              <a:rPr lang="en-US" altLang="zh-TW" dirty="0"/>
              <a:t>Calculate the impact of leverage on the expected return of a firm’s stock (the equity cost of capital)</a:t>
            </a:r>
          </a:p>
          <a:p>
            <a:pPr marL="514350" indent="-514350">
              <a:buAutoNum type="arabicParenBoth"/>
            </a:pPr>
            <a:r>
              <a:rPr lang="en-US" altLang="zh-TW" dirty="0"/>
              <a:t>Consider how to estimate the cost of capital of the firm’s assets and show that it is unaffected by leverage</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195" y="1783670"/>
            <a:ext cx="1817609" cy="1817609"/>
          </a:xfrm>
          <a:prstGeom prst="rect">
            <a:avLst/>
          </a:prstGeom>
        </p:spPr>
      </p:pic>
    </p:spTree>
    <p:extLst>
      <p:ext uri="{BB962C8B-B14F-4D97-AF65-F5344CB8AC3E}">
        <p14:creationId xmlns:p14="http://schemas.microsoft.com/office/powerpoint/2010/main" val="2504356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F7AEAD1-2D52-4012-BE37-65AE4EE53C7E}"/>
              </a:ext>
            </a:extLst>
          </p:cNvPr>
          <p:cNvSpPr>
            <a:spLocks noGrp="1"/>
          </p:cNvSpPr>
          <p:nvPr>
            <p:ph type="title"/>
          </p:nvPr>
        </p:nvSpPr>
        <p:spPr/>
        <p:txBody>
          <a:bodyPr>
            <a:normAutofit/>
          </a:bodyPr>
          <a:lstStyle/>
          <a:p>
            <a:r>
              <a:rPr lang="en-US" altLang="zh-TW" dirty="0"/>
              <a:t>14.3 Modigliani-Miller II: Leverage, Risk, and the Cost of Capital</a:t>
            </a:r>
            <a:endParaRPr lang="zh-TW" altLang="en-US" dirty="0"/>
          </a:p>
        </p:txBody>
      </p:sp>
      <p:sp>
        <p:nvSpPr>
          <p:cNvPr id="5" name="內容版面配置區 4">
            <a:extLst>
              <a:ext uri="{FF2B5EF4-FFF2-40B4-BE49-F238E27FC236}">
                <a16:creationId xmlns:a16="http://schemas.microsoft.com/office/drawing/2014/main" id="{21164B4C-AAD0-4A27-8E58-DE302CDC9A3F}"/>
              </a:ext>
            </a:extLst>
          </p:cNvPr>
          <p:cNvSpPr>
            <a:spLocks noGrp="1"/>
          </p:cNvSpPr>
          <p:nvPr>
            <p:ph idx="1"/>
          </p:nvPr>
        </p:nvSpPr>
        <p:spPr>
          <a:xfrm>
            <a:off x="838200" y="1825625"/>
            <a:ext cx="10515600" cy="4817452"/>
          </a:xfrm>
        </p:spPr>
        <p:txBody>
          <a:bodyPr>
            <a:normAutofit/>
          </a:bodyPr>
          <a:lstStyle/>
          <a:p>
            <a:pPr marL="0" indent="0">
              <a:buNone/>
            </a:pPr>
            <a:r>
              <a:rPr lang="en-US" altLang="zh-TW" b="1" dirty="0"/>
              <a:t>Leverage and the Equity Cost of Capital</a:t>
            </a:r>
          </a:p>
          <a:p>
            <a:pPr marL="0" indent="0">
              <a:buNone/>
            </a:pPr>
            <a:r>
              <a:rPr lang="en-US" altLang="zh-TW" dirty="0"/>
              <a:t>The relationship between leverage and the equity cost of capital</a:t>
            </a:r>
          </a:p>
          <a:p>
            <a:pPr marL="0" indent="0">
              <a:buNone/>
            </a:pPr>
            <a:r>
              <a:rPr lang="en-US" altLang="zh-TW" dirty="0"/>
              <a:t>MM Proposition I states that</a:t>
            </a:r>
          </a:p>
          <a:p>
            <a:pPr marL="0" indent="0" algn="ctr">
              <a:buNone/>
            </a:pPr>
            <a:r>
              <a:rPr lang="en-US" altLang="zh-TW" dirty="0"/>
              <a:t>E + D = U = A </a:t>
            </a:r>
            <a:r>
              <a:rPr lang="en-US" altLang="zh-TW" sz="1800" dirty="0"/>
              <a:t>(Eq.14.2)</a:t>
            </a:r>
            <a:endParaRPr lang="en-US" altLang="zh-TW" dirty="0"/>
          </a:p>
          <a:p>
            <a:pPr marL="0" indent="0" algn="ctr">
              <a:buNone/>
            </a:pPr>
            <a:endParaRPr lang="en-US" altLang="zh-TW" dirty="0"/>
          </a:p>
          <a:p>
            <a:pPr marL="0" indent="0">
              <a:buNone/>
            </a:pPr>
            <a:endParaRPr lang="en-US" altLang="zh-TW" dirty="0"/>
          </a:p>
          <a:p>
            <a:pPr marL="0" indent="0">
              <a:buNone/>
            </a:pPr>
            <a:r>
              <a:rPr lang="en-US" altLang="zh-TW" dirty="0"/>
              <a:t>The total market value of the firm’s securities is equal to the market value of its assets, whether the firm is unlevered or levered.</a:t>
            </a:r>
            <a:endParaRPr lang="zh-TW" altLang="en-US" dirty="0"/>
          </a:p>
        </p:txBody>
      </p:sp>
      <p:sp>
        <p:nvSpPr>
          <p:cNvPr id="2" name="文字方塊 1"/>
          <p:cNvSpPr txBox="1"/>
          <p:nvPr/>
        </p:nvSpPr>
        <p:spPr>
          <a:xfrm>
            <a:off x="4057589" y="3825576"/>
            <a:ext cx="4076822" cy="954107"/>
          </a:xfrm>
          <a:prstGeom prst="rect">
            <a:avLst/>
          </a:prstGeom>
          <a:noFill/>
        </p:spPr>
        <p:txBody>
          <a:bodyPr wrap="none" rtlCol="0">
            <a:spAutoFit/>
          </a:bodyPr>
          <a:lstStyle/>
          <a:p>
            <a:r>
              <a:rPr lang="en-US" altLang="zh-TW" sz="1400" dirty="0"/>
              <a:t>E:</a:t>
            </a:r>
            <a:r>
              <a:rPr lang="zh-TW" altLang="en-US" sz="1400" dirty="0"/>
              <a:t> </a:t>
            </a:r>
            <a:r>
              <a:rPr lang="en-US" altLang="zh-TW" sz="1400" dirty="0"/>
              <a:t>The market value of equity if the firm is levered.</a:t>
            </a:r>
          </a:p>
          <a:p>
            <a:r>
              <a:rPr lang="en-US" altLang="zh-TW" sz="1400" dirty="0"/>
              <a:t>D:</a:t>
            </a:r>
            <a:r>
              <a:rPr lang="zh-TW" altLang="en-US" sz="1400" dirty="0"/>
              <a:t> </a:t>
            </a:r>
            <a:r>
              <a:rPr lang="en-US" altLang="zh-TW" sz="1400" dirty="0"/>
              <a:t>The market value of debt if the firm is levered. </a:t>
            </a:r>
          </a:p>
          <a:p>
            <a:r>
              <a:rPr lang="en-US" altLang="zh-TW" sz="1400" dirty="0"/>
              <a:t>U:</a:t>
            </a:r>
            <a:r>
              <a:rPr lang="zh-TW" altLang="en-US" sz="1400" dirty="0"/>
              <a:t> </a:t>
            </a:r>
            <a:r>
              <a:rPr lang="en-US" altLang="zh-TW" sz="1400" dirty="0"/>
              <a:t>The market value of equity if the firm is unlevered.</a:t>
            </a:r>
          </a:p>
          <a:p>
            <a:r>
              <a:rPr lang="en-US" altLang="zh-TW" sz="1400" dirty="0"/>
              <a:t>A:</a:t>
            </a:r>
            <a:r>
              <a:rPr lang="zh-TW" altLang="en-US" sz="1400" dirty="0"/>
              <a:t> </a:t>
            </a:r>
            <a:r>
              <a:rPr lang="en-US" altLang="zh-TW" sz="1400" dirty="0"/>
              <a:t>The market value of the firm’s assets.</a:t>
            </a:r>
            <a:endParaRPr lang="zh-TW" altLang="en-US" sz="1400" dirty="0"/>
          </a:p>
        </p:txBody>
      </p:sp>
    </p:spTree>
    <p:extLst>
      <p:ext uri="{BB962C8B-B14F-4D97-AF65-F5344CB8AC3E}">
        <p14:creationId xmlns:p14="http://schemas.microsoft.com/office/powerpoint/2010/main" val="639416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圓角矩形 23"/>
          <p:cNvSpPr/>
          <p:nvPr/>
        </p:nvSpPr>
        <p:spPr>
          <a:xfrm>
            <a:off x="5127463" y="2345942"/>
            <a:ext cx="3078692" cy="445477"/>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862466" y="2008227"/>
            <a:ext cx="475405" cy="337715"/>
            <a:chOff x="7283509" y="2075682"/>
            <a:chExt cx="985738" cy="337715"/>
          </a:xfrm>
        </p:grpSpPr>
        <p:cxnSp>
          <p:nvCxnSpPr>
            <p:cNvPr id="12" name="直線接點 11"/>
            <p:cNvCxnSpPr/>
            <p:nvPr/>
          </p:nvCxnSpPr>
          <p:spPr>
            <a:xfrm flipV="1">
              <a:off x="7293769" y="2075683"/>
              <a:ext cx="556" cy="337714"/>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3" name="直線接點 12"/>
            <p:cNvCxnSpPr/>
            <p:nvPr/>
          </p:nvCxnSpPr>
          <p:spPr>
            <a:xfrm flipH="1">
              <a:off x="7283509" y="2075682"/>
              <a:ext cx="985738" cy="0"/>
            </a:xfrm>
            <a:prstGeom prst="line">
              <a:avLst/>
            </a:prstGeom>
            <a:ln w="28575">
              <a:prstDash val="sysDash"/>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9EFB3FE-FB01-4AB9-9D40-C1979AE0E836}"/>
                  </a:ext>
                </a:extLst>
              </p:cNvPr>
              <p:cNvSpPr>
                <a:spLocks noGrp="1"/>
              </p:cNvSpPr>
              <p:nvPr>
                <p:ph idx="1"/>
              </p:nvPr>
            </p:nvSpPr>
            <p:spPr>
              <a:xfrm>
                <a:off x="838200" y="1825625"/>
                <a:ext cx="10515600" cy="4705804"/>
              </a:xfrm>
            </p:spPr>
            <p:txBody>
              <a:bodyPr>
                <a:normAutofit/>
              </a:bodyPr>
              <a:lstStyle/>
              <a:p>
                <a:pPr marL="0" indent="0">
                  <a:buNone/>
                </a:pPr>
                <a:r>
                  <a:rPr lang="en-US" altLang="zh-TW" b="1" dirty="0"/>
                  <a:t>Leverage and the Equity Cost of Capital</a:t>
                </a:r>
              </a:p>
              <a:p>
                <a:pPr marL="0" indent="0">
                  <a:buNone/>
                </a:pPr>
                <a:r>
                  <a:rPr lang="en-US" altLang="zh-TW" dirty="0"/>
                  <a:t>Interpret Eq. 14.2 in terms of homemade leverage</a:t>
                </a:r>
                <a:endParaRPr lang="en-US" altLang="zh-TW" sz="1400" i="1" dirty="0">
                  <a:latin typeface="Cambria Math" panose="02040503050406030204" pitchFamily="18" charset="0"/>
                </a:endParaRPr>
              </a:p>
              <a:p>
                <a:pPr marL="0" indent="0" algn="ctr">
                  <a:buNone/>
                </a:pPr>
                <a14:m>
                  <m:oMath xmlns:m="http://schemas.openxmlformats.org/officeDocument/2006/math">
                    <m:f>
                      <m:fPr>
                        <m:ctrlPr>
                          <a:rPr lang="en-US" altLang="zh-TW" i="1" smtClean="0">
                            <a:latin typeface="Cambria Math" panose="02040503050406030204" pitchFamily="18" charset="0"/>
                          </a:rPr>
                        </m:ctrlPr>
                      </m:fPr>
                      <m:num>
                        <m:r>
                          <a:rPr lang="en-US" altLang="zh-TW" i="1">
                            <a:latin typeface="Cambria Math" panose="02040503050406030204" pitchFamily="18" charset="0"/>
                          </a:rPr>
                          <m:t>𝐸</m:t>
                        </m:r>
                      </m:num>
                      <m:den>
                        <m:r>
                          <a:rPr lang="en-US" altLang="zh-TW" i="1" smtClean="0">
                            <a:latin typeface="Cambria Math" panose="02040503050406030204" pitchFamily="18" charset="0"/>
                          </a:rPr>
                          <m:t>𝐸</m:t>
                        </m:r>
                        <m:r>
                          <a:rPr lang="en-US" altLang="zh-TW" i="1">
                            <a:latin typeface="Cambria Math" panose="02040503050406030204" pitchFamily="18" charset="0"/>
                          </a:rPr>
                          <m:t>+</m:t>
                        </m:r>
                        <m:r>
                          <a:rPr lang="en-US" altLang="zh-TW" i="1">
                            <a:latin typeface="Cambria Math" panose="02040503050406030204" pitchFamily="18" charset="0"/>
                          </a:rPr>
                          <m:t>𝐷</m:t>
                        </m:r>
                      </m:den>
                    </m:f>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𝑅</m:t>
                        </m:r>
                      </m:e>
                      <m:sub>
                        <m:r>
                          <a:rPr lang="zh-TW" altLang="en-US" i="1" dirty="0">
                            <a:latin typeface="Cambria Math" panose="02040503050406030204" pitchFamily="18" charset="0"/>
                          </a:rPr>
                          <m:t>𝐸</m:t>
                        </m:r>
                      </m:sub>
                    </m:sSub>
                    <m:r>
                      <a:rPr lang="en-US" altLang="zh-TW" i="1" dirty="0">
                        <a:latin typeface="Cambria Math" panose="02040503050406030204" pitchFamily="18" charset="0"/>
                      </a:rPr>
                      <m:t>+</m:t>
                    </m:r>
                  </m:oMath>
                </a14:m>
                <a:r>
                  <a:rPr lang="en-US" altLang="zh-TW" dirty="0"/>
                  <a:t>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𝐷</m:t>
                        </m:r>
                      </m:num>
                      <m:den>
                        <m:r>
                          <a:rPr lang="en-US" altLang="zh-TW" i="1">
                            <a:latin typeface="Cambria Math" panose="02040503050406030204" pitchFamily="18" charset="0"/>
                          </a:rPr>
                          <m:t>𝐸</m:t>
                        </m:r>
                        <m:r>
                          <a:rPr lang="en-US" altLang="zh-TW" i="1">
                            <a:latin typeface="Cambria Math" panose="02040503050406030204" pitchFamily="18" charset="0"/>
                          </a:rPr>
                          <m:t>+</m:t>
                        </m:r>
                        <m:r>
                          <a:rPr lang="en-US" altLang="zh-TW" i="1">
                            <a:latin typeface="Cambria Math" panose="02040503050406030204" pitchFamily="18" charset="0"/>
                          </a:rPr>
                          <m:t>𝐷</m:t>
                        </m:r>
                      </m:den>
                    </m:f>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𝑅</m:t>
                        </m:r>
                      </m:e>
                      <m:sub>
                        <m:r>
                          <a:rPr lang="en-US" altLang="zh-TW" i="1" dirty="0">
                            <a:latin typeface="Cambria Math" panose="02040503050406030204" pitchFamily="18" charset="0"/>
                          </a:rPr>
                          <m:t>𝐷</m:t>
                        </m:r>
                      </m:sub>
                    </m:sSub>
                    <m:r>
                      <a:rPr lang="en-US" altLang="zh-TW" i="1" dirty="0">
                        <a:latin typeface="Cambria Math" panose="02040503050406030204" pitchFamily="18" charset="0"/>
                      </a:rPr>
                      <m:t>=</m:t>
                    </m:r>
                  </m:oMath>
                </a14:m>
                <a:r>
                  <a:rPr lang="zh-TW" altLang="en-US" dirty="0"/>
                  <a:t> </a:t>
                </a:r>
                <a14:m>
                  <m:oMath xmlns:m="http://schemas.openxmlformats.org/officeDocument/2006/math">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𝑅</m:t>
                        </m:r>
                      </m:e>
                      <m:sub>
                        <m:r>
                          <a:rPr lang="en-US" altLang="zh-TW" i="1" dirty="0">
                            <a:latin typeface="Cambria Math" panose="02040503050406030204" pitchFamily="18" charset="0"/>
                          </a:rPr>
                          <m:t>𝑈</m:t>
                        </m:r>
                      </m:sub>
                    </m:sSub>
                  </m:oMath>
                </a14:m>
                <a:r>
                  <a:rPr lang="en-US" altLang="zh-TW" sz="1800" dirty="0"/>
                  <a:t> (Eq.14.3)</a:t>
                </a:r>
              </a:p>
              <a:p>
                <a:pPr marL="0" indent="0" algn="ctr">
                  <a:buNone/>
                </a:pPr>
                <a:endParaRPr lang="en-US" altLang="zh-TW" dirty="0"/>
              </a:p>
              <a:p>
                <a:pPr marL="0" indent="0" algn="ctr">
                  <a:buNone/>
                </a:pPr>
                <a:endParaRPr lang="en-US" altLang="zh-TW" dirty="0"/>
              </a:p>
              <a:p>
                <a:pPr marL="0" indent="0">
                  <a:lnSpc>
                    <a:spcPct val="100000"/>
                  </a:lnSpc>
                  <a:buNone/>
                </a:pPr>
                <a:r>
                  <a:rPr lang="en-US" altLang="zh-TW" dirty="0"/>
                  <a:t>The return of a portfolio is equal to the weighted average of the returns of the securities in it</a:t>
                </a:r>
              </a:p>
            </p:txBody>
          </p:sp>
        </mc:Choice>
        <mc:Fallback xmlns="">
          <p:sp>
            <p:nvSpPr>
              <p:cNvPr id="3" name="內容版面配置區 2">
                <a:extLst>
                  <a:ext uri="{FF2B5EF4-FFF2-40B4-BE49-F238E27FC236}">
                    <a16:creationId xmlns:a16="http://schemas.microsoft.com/office/drawing/2014/main" id="{B9EFB3FE-FB01-4AB9-9D40-C1979AE0E836}"/>
                  </a:ext>
                </a:extLst>
              </p:cNvPr>
              <p:cNvSpPr>
                <a:spLocks noGrp="1" noRot="1" noChangeAspect="1" noMove="1" noResize="1" noEditPoints="1" noAdjustHandles="1" noChangeArrowheads="1" noChangeShapeType="1" noTextEdit="1"/>
              </p:cNvSpPr>
              <p:nvPr>
                <p:ph idx="1"/>
              </p:nvPr>
            </p:nvSpPr>
            <p:spPr>
              <a:xfrm>
                <a:off x="838200" y="1825625"/>
                <a:ext cx="10515600" cy="4705804"/>
              </a:xfrm>
              <a:blipFill>
                <a:blip r:embed="rId3"/>
                <a:stretch>
                  <a:fillRect l="-1217" t="-2073" r="-1797"/>
                </a:stretch>
              </a:blipFill>
            </p:spPr>
            <p:txBody>
              <a:bodyPr/>
              <a:lstStyle/>
              <a:p>
                <a:r>
                  <a:rPr lang="zh-TW" altLang="en-US">
                    <a:noFill/>
                  </a:rPr>
                  <a:t> </a:t>
                </a:r>
              </a:p>
            </p:txBody>
          </p:sp>
        </mc:Fallback>
      </mc:AlternateContent>
      <p:sp>
        <p:nvSpPr>
          <p:cNvPr id="4" name="標題 3"/>
          <p:cNvSpPr>
            <a:spLocks noGrp="1"/>
          </p:cNvSpPr>
          <p:nvPr>
            <p:ph type="title"/>
          </p:nvPr>
        </p:nvSpPr>
        <p:spPr/>
        <p:txBody>
          <a:bodyPr>
            <a:normAutofit/>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7" name="文字方塊 6"/>
              <p:cNvSpPr txBox="1"/>
              <p:nvPr/>
            </p:nvSpPr>
            <p:spPr>
              <a:xfrm>
                <a:off x="4440001" y="3575979"/>
                <a:ext cx="3311997" cy="923330"/>
              </a:xfrm>
              <a:prstGeom prst="rect">
                <a:avLst/>
              </a:prstGeom>
              <a:noFill/>
            </p:spPr>
            <p:txBody>
              <a:bodyPr wrap="none" rtlCol="0">
                <a:spAutoFit/>
              </a:bodyPr>
              <a:lstStyle/>
              <a:p>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zh-TW" altLang="en-US" i="1" dirty="0">
                            <a:latin typeface="Cambria Math" panose="02040503050406030204" pitchFamily="18" charset="0"/>
                          </a:rPr>
                          <m:t>𝐸</m:t>
                        </m:r>
                      </m:sub>
                    </m:sSub>
                  </m:oMath>
                </a14:m>
                <a:r>
                  <a:rPr lang="en-US" altLang="zh-TW" dirty="0"/>
                  <a:t>: the returns of levered equity </a:t>
                </a:r>
              </a:p>
              <a:p>
                <a14:m>
                  <m:oMath xmlns:m="http://schemas.openxmlformats.org/officeDocument/2006/math">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𝑅</m:t>
                        </m:r>
                      </m:e>
                      <m:sub>
                        <m:r>
                          <a:rPr lang="en-US" altLang="zh-TW" i="1" dirty="0">
                            <a:latin typeface="Cambria Math" panose="02040503050406030204" pitchFamily="18" charset="0"/>
                          </a:rPr>
                          <m:t>𝐷</m:t>
                        </m:r>
                      </m:sub>
                    </m:sSub>
                  </m:oMath>
                </a14:m>
                <a:r>
                  <a:rPr lang="en-US" altLang="zh-TW" dirty="0"/>
                  <a:t>: the returns of levered debt</a:t>
                </a:r>
              </a:p>
              <a:p>
                <a14:m>
                  <m:oMath xmlns:m="http://schemas.openxmlformats.org/officeDocument/2006/math">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𝑅</m:t>
                        </m:r>
                      </m:e>
                      <m:sub>
                        <m:r>
                          <a:rPr lang="en-US" altLang="zh-TW" i="1" dirty="0">
                            <a:latin typeface="Cambria Math" panose="02040503050406030204" pitchFamily="18" charset="0"/>
                          </a:rPr>
                          <m:t>𝑈</m:t>
                        </m:r>
                      </m:sub>
                    </m:sSub>
                  </m:oMath>
                </a14:m>
                <a:r>
                  <a:rPr lang="en-US" altLang="zh-TW" dirty="0"/>
                  <a:t>: unlevered equity</a:t>
                </a:r>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440001" y="3575979"/>
                <a:ext cx="3311997" cy="923330"/>
              </a:xfrm>
              <a:prstGeom prst="rect">
                <a:avLst/>
              </a:prstGeom>
              <a:blipFill>
                <a:blip r:embed="rId4"/>
                <a:stretch>
                  <a:fillRect t="-3974" r="-551" b="-9934"/>
                </a:stretch>
              </a:blipFill>
            </p:spPr>
            <p:txBody>
              <a:bodyPr/>
              <a:lstStyle/>
              <a:p>
                <a:r>
                  <a:rPr lang="zh-TW" altLang="en-US">
                    <a:noFill/>
                  </a:rPr>
                  <a:t> </a:t>
                </a:r>
              </a:p>
            </p:txBody>
          </p:sp>
        </mc:Fallback>
      </mc:AlternateContent>
      <p:sp>
        <p:nvSpPr>
          <p:cNvPr id="6" name="文字方塊 5"/>
          <p:cNvSpPr txBox="1"/>
          <p:nvPr/>
        </p:nvSpPr>
        <p:spPr>
          <a:xfrm>
            <a:off x="8337871" y="1346507"/>
            <a:ext cx="3599380" cy="1323439"/>
          </a:xfrm>
          <a:prstGeom prst="rect">
            <a:avLst/>
          </a:prstGeom>
          <a:noFill/>
        </p:spPr>
        <p:txBody>
          <a:bodyPr wrap="square" rtlCol="0">
            <a:spAutoFit/>
          </a:bodyPr>
          <a:lstStyle/>
          <a:p>
            <a:r>
              <a:rPr lang="en-US" altLang="zh-TW" sz="2000" dirty="0"/>
              <a:t>replicate the cash flows from holding unlevered equity</a:t>
            </a:r>
            <a:r>
              <a:rPr lang="zh-TW" altLang="en-US" sz="2000" dirty="0"/>
              <a:t> </a:t>
            </a:r>
            <a:r>
              <a:rPr lang="en-US" altLang="zh-TW" sz="2000" dirty="0"/>
              <a:t>by holding a portfolio of the firm’s equity and debt</a:t>
            </a:r>
            <a:endParaRPr lang="zh-TW" altLang="en-US" sz="2000" dirty="0"/>
          </a:p>
        </p:txBody>
      </p:sp>
    </p:spTree>
    <p:extLst>
      <p:ext uri="{BB962C8B-B14F-4D97-AF65-F5344CB8AC3E}">
        <p14:creationId xmlns:p14="http://schemas.microsoft.com/office/powerpoint/2010/main" val="2912686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圓角矩形 6"/>
          <p:cNvSpPr/>
          <p:nvPr/>
        </p:nvSpPr>
        <p:spPr>
          <a:xfrm>
            <a:off x="5423876" y="2753852"/>
            <a:ext cx="1921803" cy="794360"/>
          </a:xfrm>
          <a:prstGeom prst="roundRect">
            <a:avLst/>
          </a:prstGeom>
          <a:solidFill>
            <a:schemeClr val="accent5">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B4DCBC8-D6FB-49D3-92D5-9C89B85BD8B9}"/>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A0EE115-B16E-40F1-80FB-5C002417AA01}"/>
                  </a:ext>
                </a:extLst>
              </p:cNvPr>
              <p:cNvSpPr>
                <a:spLocks noGrp="1"/>
              </p:cNvSpPr>
              <p:nvPr>
                <p:ph idx="1"/>
              </p:nvPr>
            </p:nvSpPr>
            <p:spPr>
              <a:xfrm>
                <a:off x="838200" y="1825625"/>
                <a:ext cx="10515600" cy="4771118"/>
              </a:xfrm>
            </p:spPr>
            <p:txBody>
              <a:bodyPr>
                <a:normAutofit/>
              </a:bodyPr>
              <a:lstStyle/>
              <a:p>
                <a:pPr marL="0" indent="0">
                  <a:buNone/>
                </a:pPr>
                <a:r>
                  <a:rPr lang="en-US" altLang="zh-TW" b="1" dirty="0"/>
                  <a:t>Leverage and the Equity Cost of Capital</a:t>
                </a:r>
              </a:p>
              <a:p>
                <a:pPr marL="0" indent="0">
                  <a:buNone/>
                </a:pPr>
                <a:r>
                  <a:rPr lang="en-US" altLang="zh-TW" dirty="0"/>
                  <a:t>Solve Eq. 14.3 for </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zh-TW" altLang="en-US" i="1" dirty="0">
                            <a:latin typeface="Cambria Math" panose="02040503050406030204" pitchFamily="18" charset="0"/>
                          </a:rPr>
                          <m:t>𝐸</m:t>
                        </m:r>
                      </m:sub>
                    </m:sSub>
                  </m:oMath>
                </a14:m>
                <a:r>
                  <a:rPr lang="en-US" altLang="zh-TW" dirty="0"/>
                  <a:t>:</a:t>
                </a:r>
              </a:p>
              <a:p>
                <a:pPr marL="0" indent="0" algn="ctr">
                  <a:buNone/>
                </a:pP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zh-TW" altLang="en-US" i="1" dirty="0">
                            <a:latin typeface="Cambria Math" panose="02040503050406030204" pitchFamily="18" charset="0"/>
                          </a:rPr>
                          <m:t>𝐸</m:t>
                        </m:r>
                      </m:sub>
                    </m:sSub>
                    <m:r>
                      <a:rPr lang="en-US" altLang="zh-TW" b="0" i="0" dirty="0" smtClean="0">
                        <a:latin typeface="Cambria Math" panose="02040503050406030204" pitchFamily="18" charset="0"/>
                      </a:rPr>
                      <m:t>=</m:t>
                    </m:r>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𝑈</m:t>
                        </m:r>
                      </m:sub>
                    </m:sSub>
                  </m:oMath>
                </a14:m>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𝐷</m:t>
                        </m:r>
                      </m:num>
                      <m:den>
                        <m:r>
                          <a:rPr lang="en-US" altLang="zh-TW" b="0" i="1" smtClean="0">
                            <a:latin typeface="Cambria Math" panose="02040503050406030204" pitchFamily="18" charset="0"/>
                          </a:rPr>
                          <m:t>𝐸</m:t>
                        </m:r>
                      </m:den>
                    </m:f>
                    <m:sSub>
                      <m:sSubPr>
                        <m:ctrlPr>
                          <a:rPr lang="zh-TW" altLang="en-US" i="1" dirty="0" smtClean="0">
                            <a:latin typeface="Cambria Math" panose="02040503050406030204" pitchFamily="18" charset="0"/>
                          </a:rPr>
                        </m:ctrlPr>
                      </m:sSubPr>
                      <m:e>
                        <m:r>
                          <a:rPr lang="en-US" altLang="zh-TW" b="0" i="1" dirty="0" smtClean="0">
                            <a:latin typeface="Cambria Math" panose="02040503050406030204" pitchFamily="18" charset="0"/>
                          </a:rPr>
                          <m:t>(</m:t>
                        </m:r>
                        <m:sSub>
                          <m:sSubPr>
                            <m:ctrlPr>
                              <a:rPr lang="zh-TW" altLang="en-US" i="1" dirty="0" smtClean="0">
                                <a:latin typeface="Cambria Math" panose="02040503050406030204" pitchFamily="18" charset="0"/>
                              </a:rPr>
                            </m:ctrlPr>
                          </m:sSubPr>
                          <m:e>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𝑈</m:t>
                            </m:r>
                          </m:sub>
                        </m:sSub>
                        <m:r>
                          <a:rPr lang="en-US" altLang="zh-TW" b="0" i="1" dirty="0" smtClean="0">
                            <a:latin typeface="Cambria Math" panose="02040503050406030204" pitchFamily="18" charset="0"/>
                          </a:rPr>
                          <m:t>−</m:t>
                        </m:r>
                        <m:r>
                          <a:rPr lang="zh-TW" altLang="en-US" i="1" dirty="0">
                            <a:latin typeface="Cambria Math" panose="02040503050406030204" pitchFamily="18" charset="0"/>
                          </a:rPr>
                          <m:t>𝑅</m:t>
                        </m:r>
                      </m:e>
                      <m:sub>
                        <m:r>
                          <a:rPr lang="en-US" altLang="zh-TW" b="0" i="1" dirty="0" smtClean="0">
                            <a:latin typeface="Cambria Math" panose="02040503050406030204" pitchFamily="18" charset="0"/>
                          </a:rPr>
                          <m:t>𝐷</m:t>
                        </m:r>
                      </m:sub>
                    </m:sSub>
                    <m:r>
                      <a:rPr lang="en-US" altLang="zh-TW" b="0" i="1" dirty="0" smtClean="0">
                        <a:latin typeface="Cambria Math" panose="02040503050406030204" pitchFamily="18" charset="0"/>
                      </a:rPr>
                      <m:t>)</m:t>
                    </m:r>
                  </m:oMath>
                </a14:m>
                <a:r>
                  <a:rPr lang="en-US" altLang="zh-TW" dirty="0"/>
                  <a:t> </a:t>
                </a:r>
                <a:r>
                  <a:rPr lang="en-US" altLang="zh-TW" sz="1800" dirty="0"/>
                  <a:t>(Eq.14.4)</a:t>
                </a:r>
                <a:endParaRPr lang="en-US" altLang="zh-TW" sz="2400" dirty="0"/>
              </a:p>
              <a:p>
                <a:pPr marL="0" indent="0">
                  <a:buNone/>
                </a:pPr>
                <a:r>
                  <a:rPr lang="en-US" altLang="zh-TW" dirty="0"/>
                  <a:t>“Extra kick”:</a:t>
                </a:r>
              </a:p>
              <a:p>
                <a:r>
                  <a:rPr lang="en-US" altLang="zh-TW" dirty="0"/>
                  <a:t>Having extra effect on the firm’s equity return based on the firm’s performance</a:t>
                </a:r>
              </a:p>
              <a:p>
                <a:r>
                  <a:rPr lang="en-US" altLang="zh-TW" dirty="0"/>
                  <a:t>The amount of additional risk depends on the amount of leverage</a:t>
                </a:r>
              </a:p>
            </p:txBody>
          </p:sp>
        </mc:Choice>
        <mc:Fallback xmlns="">
          <p:sp>
            <p:nvSpPr>
              <p:cNvPr id="3" name="內容版面配置區 2">
                <a:extLst>
                  <a:ext uri="{FF2B5EF4-FFF2-40B4-BE49-F238E27FC236}">
                    <a16:creationId xmlns:a16="http://schemas.microsoft.com/office/drawing/2014/main" id="{6A0EE115-B16E-40F1-80FB-5C002417AA01}"/>
                  </a:ext>
                </a:extLst>
              </p:cNvPr>
              <p:cNvSpPr>
                <a:spLocks noGrp="1" noRot="1" noChangeAspect="1" noMove="1" noResize="1" noEditPoints="1" noAdjustHandles="1" noChangeArrowheads="1" noChangeShapeType="1" noTextEdit="1"/>
              </p:cNvSpPr>
              <p:nvPr>
                <p:ph idx="1"/>
              </p:nvPr>
            </p:nvSpPr>
            <p:spPr>
              <a:xfrm>
                <a:off x="838200" y="1825625"/>
                <a:ext cx="10515600" cy="4771118"/>
              </a:xfrm>
              <a:blipFill>
                <a:blip r:embed="rId3"/>
                <a:stretch>
                  <a:fillRect l="-1217" t="-2043"/>
                </a:stretch>
              </a:blipFill>
            </p:spPr>
            <p:txBody>
              <a:bodyPr/>
              <a:lstStyle/>
              <a:p>
                <a:r>
                  <a:rPr lang="zh-TW" altLang="en-US">
                    <a:noFill/>
                  </a:rPr>
                  <a:t> </a:t>
                </a:r>
              </a:p>
            </p:txBody>
          </p:sp>
        </mc:Fallback>
      </mc:AlternateContent>
      <p:sp>
        <p:nvSpPr>
          <p:cNvPr id="9" name="文字方塊 8"/>
          <p:cNvSpPr txBox="1"/>
          <p:nvPr/>
        </p:nvSpPr>
        <p:spPr>
          <a:xfrm>
            <a:off x="5581865" y="3494340"/>
            <a:ext cx="1605824" cy="461665"/>
          </a:xfrm>
          <a:prstGeom prst="rect">
            <a:avLst/>
          </a:prstGeom>
          <a:noFill/>
        </p:spPr>
        <p:txBody>
          <a:bodyPr wrap="none" rtlCol="0">
            <a:spAutoFit/>
          </a:bodyPr>
          <a:lstStyle/>
          <a:p>
            <a:r>
              <a:rPr lang="en-US" altLang="zh-TW" sz="2400" dirty="0"/>
              <a:t>“extra kick”</a:t>
            </a:r>
            <a:endParaRPr lang="zh-TW" altLang="en-US" sz="2400" dirty="0"/>
          </a:p>
        </p:txBody>
      </p:sp>
    </p:spTree>
    <p:extLst>
      <p:ext uri="{BB962C8B-B14F-4D97-AF65-F5344CB8AC3E}">
        <p14:creationId xmlns:p14="http://schemas.microsoft.com/office/powerpoint/2010/main" val="2453867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2DBD9D-0AEC-47D9-9341-FAABF1595C11}"/>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075A276-97BB-429E-8EBF-1B10AEB5EE29}"/>
                  </a:ext>
                </a:extLst>
              </p:cNvPr>
              <p:cNvSpPr>
                <a:spLocks noGrp="1"/>
              </p:cNvSpPr>
              <p:nvPr>
                <p:ph idx="1"/>
              </p:nvPr>
            </p:nvSpPr>
            <p:spPr>
              <a:xfrm>
                <a:off x="838200" y="1825625"/>
                <a:ext cx="10515600" cy="4760232"/>
              </a:xfrm>
            </p:spPr>
            <p:txBody>
              <a:bodyPr/>
              <a:lstStyle/>
              <a:p>
                <a:pPr marL="0" indent="0">
                  <a:buNone/>
                </a:pPr>
                <a:r>
                  <a:rPr lang="en-US" altLang="zh-TW" b="1" dirty="0"/>
                  <a:t>Leverage and the Equity Cost of Capital</a:t>
                </a:r>
                <a:endParaRPr lang="en-US" altLang="zh-TW" dirty="0"/>
              </a:p>
              <a:p>
                <a:pPr marL="0" indent="0">
                  <a:buNone/>
                </a:pPr>
                <a:r>
                  <a:rPr lang="en-US" altLang="zh-TW" dirty="0"/>
                  <a:t>Replace </a:t>
                </a:r>
                <a14:m>
                  <m:oMath xmlns:m="http://schemas.openxmlformats.org/officeDocument/2006/math">
                    <m:r>
                      <a:rPr lang="zh-TW" altLang="en-US" i="1" dirty="0">
                        <a:latin typeface="Cambria Math" panose="02040503050406030204" pitchFamily="18" charset="0"/>
                      </a:rPr>
                      <m:t>𝑅</m:t>
                    </m:r>
                  </m:oMath>
                </a14:m>
                <a:r>
                  <a:rPr lang="zh-TW" altLang="en-US" dirty="0"/>
                  <a:t> </a:t>
                </a:r>
                <a:r>
                  <a:rPr lang="en-US" altLang="zh-TW" dirty="0"/>
                  <a:t>in Eq.14.4</a:t>
                </a:r>
                <a:r>
                  <a:rPr lang="zh-TW" altLang="en-US" dirty="0"/>
                  <a:t> </a:t>
                </a:r>
                <a:r>
                  <a:rPr lang="en-US" altLang="zh-TW" dirty="0"/>
                  <a:t>with </a:t>
                </a:r>
                <a14:m>
                  <m:oMath xmlns:m="http://schemas.openxmlformats.org/officeDocument/2006/math">
                    <m:r>
                      <a:rPr lang="en-US" altLang="zh-TW" i="1" dirty="0">
                        <a:latin typeface="Cambria Math" panose="02040503050406030204" pitchFamily="18" charset="0"/>
                      </a:rPr>
                      <m:t>𝑟</m:t>
                    </m:r>
                    <m:r>
                      <a:rPr lang="en-US" altLang="zh-TW" i="1" dirty="0">
                        <a:latin typeface="Cambria Math" panose="02040503050406030204" pitchFamily="18" charset="0"/>
                      </a:rPr>
                      <m:t> </m:t>
                    </m:r>
                  </m:oMath>
                </a14:m>
                <a:r>
                  <a:rPr lang="en-US" altLang="zh-TW" dirty="0"/>
                  <a:t>for expected returns</a:t>
                </a:r>
                <a:endParaRPr lang="en-US" altLang="zh-TW" sz="3200" i="1" dirty="0">
                  <a:latin typeface="Cambria Math" panose="02040503050406030204" pitchFamily="18" charset="0"/>
                </a:endParaRPr>
              </a:p>
              <a:p>
                <a:pPr marL="0" lvl="1" indent="0" algn="ctr">
                  <a:spcBef>
                    <a:spcPts val="1000"/>
                  </a:spcBef>
                  <a:buNone/>
                </a:pPr>
                <a14:m>
                  <m:oMath xmlns:m="http://schemas.openxmlformats.org/officeDocument/2006/math">
                    <m:sSub>
                      <m:sSubPr>
                        <m:ctrlPr>
                          <a:rPr lang="zh-TW" altLang="en-US" sz="3200" i="1" dirty="0">
                            <a:latin typeface="Cambria Math" panose="02040503050406030204" pitchFamily="18" charset="0"/>
                          </a:rPr>
                        </m:ctrlPr>
                      </m:sSubPr>
                      <m:e>
                        <m:r>
                          <a:rPr lang="en-US" altLang="zh-TW" sz="3200" i="1" dirty="0">
                            <a:latin typeface="Cambria Math" panose="02040503050406030204" pitchFamily="18" charset="0"/>
                          </a:rPr>
                          <m:t>𝑟</m:t>
                        </m:r>
                      </m:e>
                      <m:sub>
                        <m:r>
                          <a:rPr lang="zh-TW" altLang="en-US" sz="3200" i="1" dirty="0">
                            <a:latin typeface="Cambria Math" panose="02040503050406030204" pitchFamily="18" charset="0"/>
                          </a:rPr>
                          <m:t>𝐸</m:t>
                        </m:r>
                      </m:sub>
                    </m:sSub>
                    <m:r>
                      <a:rPr lang="en-US" altLang="zh-TW" sz="3200" i="1" dirty="0">
                        <a:latin typeface="Cambria Math" panose="02040503050406030204" pitchFamily="18" charset="0"/>
                      </a:rPr>
                      <m:t>=</m:t>
                    </m:r>
                    <m:sSub>
                      <m:sSubPr>
                        <m:ctrlPr>
                          <a:rPr lang="zh-TW" altLang="en-US" sz="3200" i="1" dirty="0">
                            <a:latin typeface="Cambria Math" panose="02040503050406030204" pitchFamily="18" charset="0"/>
                          </a:rPr>
                        </m:ctrlPr>
                      </m:sSubPr>
                      <m:e>
                        <m:r>
                          <a:rPr lang="en-US" altLang="zh-TW" sz="3200" i="1" dirty="0">
                            <a:latin typeface="Cambria Math" panose="02040503050406030204" pitchFamily="18" charset="0"/>
                          </a:rPr>
                          <m:t>𝑟</m:t>
                        </m:r>
                      </m:e>
                      <m:sub>
                        <m:r>
                          <a:rPr lang="en-US" altLang="zh-TW" sz="3200" i="1" dirty="0">
                            <a:latin typeface="Cambria Math" panose="02040503050406030204" pitchFamily="18" charset="0"/>
                          </a:rPr>
                          <m:t>𝑈</m:t>
                        </m:r>
                      </m:sub>
                    </m:sSub>
                    <m:r>
                      <a:rPr lang="en-US" altLang="zh-TW" sz="3200" b="0" i="1" dirty="0" smtClean="0">
                        <a:latin typeface="Cambria Math" panose="02040503050406030204" pitchFamily="18" charset="0"/>
                      </a:rPr>
                      <m:t>+</m:t>
                    </m:r>
                    <m:f>
                      <m:fPr>
                        <m:ctrlPr>
                          <a:rPr lang="en-US" altLang="zh-TW" sz="3200" i="1">
                            <a:latin typeface="Cambria Math" panose="02040503050406030204" pitchFamily="18" charset="0"/>
                          </a:rPr>
                        </m:ctrlPr>
                      </m:fPr>
                      <m:num>
                        <m:r>
                          <a:rPr lang="en-US" altLang="zh-TW" sz="3200" i="1">
                            <a:latin typeface="Cambria Math" panose="02040503050406030204" pitchFamily="18" charset="0"/>
                          </a:rPr>
                          <m:t>𝐷</m:t>
                        </m:r>
                      </m:num>
                      <m:den>
                        <m:r>
                          <a:rPr lang="en-US" altLang="zh-TW" sz="3200" i="1">
                            <a:latin typeface="Cambria Math" panose="02040503050406030204" pitchFamily="18" charset="0"/>
                          </a:rPr>
                          <m:t>𝐸</m:t>
                        </m:r>
                      </m:den>
                    </m:f>
                    <m:sSub>
                      <m:sSubPr>
                        <m:ctrlPr>
                          <a:rPr lang="zh-TW" altLang="en-US" sz="3200" i="1" dirty="0">
                            <a:latin typeface="Cambria Math" panose="02040503050406030204" pitchFamily="18" charset="0"/>
                          </a:rPr>
                        </m:ctrlPr>
                      </m:sSubPr>
                      <m:e>
                        <m:r>
                          <a:rPr lang="en-US" altLang="zh-TW" sz="3200" i="1" dirty="0">
                            <a:latin typeface="Cambria Math" panose="02040503050406030204" pitchFamily="18" charset="0"/>
                          </a:rPr>
                          <m:t>(</m:t>
                        </m:r>
                        <m:sSub>
                          <m:sSubPr>
                            <m:ctrlPr>
                              <a:rPr lang="zh-TW" altLang="en-US" sz="3200" i="1" dirty="0">
                                <a:latin typeface="Cambria Math" panose="02040503050406030204" pitchFamily="18" charset="0"/>
                              </a:rPr>
                            </m:ctrlPr>
                          </m:sSubPr>
                          <m:e>
                            <m:r>
                              <a:rPr lang="en-US" altLang="zh-TW" sz="3200" i="1" dirty="0">
                                <a:latin typeface="Cambria Math" panose="02040503050406030204" pitchFamily="18" charset="0"/>
                              </a:rPr>
                              <m:t>𝑟</m:t>
                            </m:r>
                          </m:e>
                          <m:sub>
                            <m:r>
                              <a:rPr lang="en-US" altLang="zh-TW" sz="3200" i="1" dirty="0">
                                <a:latin typeface="Cambria Math" panose="02040503050406030204" pitchFamily="18" charset="0"/>
                              </a:rPr>
                              <m:t>𝑈</m:t>
                            </m:r>
                          </m:sub>
                        </m:sSub>
                        <m:r>
                          <a:rPr lang="en-US" altLang="zh-TW" sz="3200" i="1" dirty="0">
                            <a:latin typeface="Cambria Math" panose="02040503050406030204" pitchFamily="18" charset="0"/>
                          </a:rPr>
                          <m:t>−</m:t>
                        </m:r>
                        <m:r>
                          <a:rPr lang="en-US" altLang="zh-TW" sz="3200" i="1" dirty="0">
                            <a:latin typeface="Cambria Math" panose="02040503050406030204" pitchFamily="18" charset="0"/>
                          </a:rPr>
                          <m:t>𝑟</m:t>
                        </m:r>
                      </m:e>
                      <m:sub>
                        <m:r>
                          <a:rPr lang="en-US" altLang="zh-TW" sz="3200" i="1" dirty="0">
                            <a:latin typeface="Cambria Math" panose="02040503050406030204" pitchFamily="18" charset="0"/>
                          </a:rPr>
                          <m:t>𝐷</m:t>
                        </m:r>
                      </m:sub>
                    </m:sSub>
                    <m:r>
                      <a:rPr lang="en-US" altLang="zh-TW" sz="3200" i="1" dirty="0">
                        <a:latin typeface="Cambria Math" panose="02040503050406030204" pitchFamily="18" charset="0"/>
                      </a:rPr>
                      <m:t>)</m:t>
                    </m:r>
                  </m:oMath>
                </a14:m>
                <a:r>
                  <a:rPr lang="en-US" altLang="zh-TW" sz="3200" dirty="0"/>
                  <a:t> </a:t>
                </a:r>
                <a:r>
                  <a:rPr lang="en-US" altLang="zh-TW" sz="1800" dirty="0"/>
                  <a:t>(Eq.14.5)</a:t>
                </a:r>
                <a:endParaRPr lang="en-US" altLang="zh-TW" dirty="0"/>
              </a:p>
              <a:p>
                <a:pPr marL="0" lvl="1" indent="0">
                  <a:spcBef>
                    <a:spcPts val="1000"/>
                  </a:spcBef>
                  <a:buNone/>
                </a:pPr>
                <a:endParaRPr lang="en-US" altLang="zh-TW" sz="4400" dirty="0"/>
              </a:p>
              <a:p>
                <a:pPr marL="0" lvl="1" indent="0">
                  <a:spcBef>
                    <a:spcPts val="1000"/>
                  </a:spcBef>
                  <a:buNone/>
                </a:pPr>
                <a:r>
                  <a:rPr lang="en-US" altLang="zh-TW" sz="2800" dirty="0"/>
                  <a:t>MM Proposition II: The cost of capital of levered equity increases with the firm’s market value debt-equity ratio</a:t>
                </a:r>
              </a:p>
            </p:txBody>
          </p:sp>
        </mc:Choice>
        <mc:Fallback xmlns="">
          <p:sp>
            <p:nvSpPr>
              <p:cNvPr id="3" name="內容版面配置區 2">
                <a:extLst>
                  <a:ext uri="{FF2B5EF4-FFF2-40B4-BE49-F238E27FC236}">
                    <a16:creationId xmlns:a16="http://schemas.microsoft.com/office/drawing/2014/main" id="{9075A276-97BB-429E-8EBF-1B10AEB5EE29}"/>
                  </a:ext>
                </a:extLst>
              </p:cNvPr>
              <p:cNvSpPr>
                <a:spLocks noGrp="1" noRot="1" noChangeAspect="1" noMove="1" noResize="1" noEditPoints="1" noAdjustHandles="1" noChangeArrowheads="1" noChangeShapeType="1" noTextEdit="1"/>
              </p:cNvSpPr>
              <p:nvPr>
                <p:ph idx="1"/>
              </p:nvPr>
            </p:nvSpPr>
            <p:spPr>
              <a:xfrm>
                <a:off x="838200" y="1825625"/>
                <a:ext cx="10515600" cy="4760232"/>
              </a:xfrm>
              <a:blipFill>
                <a:blip r:embed="rId3"/>
                <a:stretch>
                  <a:fillRect l="-1217" t="-2049"/>
                </a:stretch>
              </a:blipFill>
            </p:spPr>
            <p:txBody>
              <a:bodyPr/>
              <a:lstStyle/>
              <a:p>
                <a:r>
                  <a:rPr lang="zh-TW" altLang="en-US">
                    <a:noFill/>
                  </a:rPr>
                  <a:t> </a:t>
                </a:r>
              </a:p>
            </p:txBody>
          </p:sp>
        </mc:Fallback>
      </mc:AlternateContent>
      <p:sp>
        <p:nvSpPr>
          <p:cNvPr id="7" name="向下箭號 6"/>
          <p:cNvSpPr/>
          <p:nvPr/>
        </p:nvSpPr>
        <p:spPr>
          <a:xfrm flipV="1">
            <a:off x="3844269" y="3614448"/>
            <a:ext cx="347486" cy="449049"/>
          </a:xfrm>
          <a:prstGeom prst="down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向下箭號 13"/>
          <p:cNvSpPr/>
          <p:nvPr/>
        </p:nvSpPr>
        <p:spPr>
          <a:xfrm flipV="1">
            <a:off x="5517651" y="3614448"/>
            <a:ext cx="347486" cy="449049"/>
          </a:xfrm>
          <a:prstGeom prst="down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7456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750"/>
                                        <p:tgtEl>
                                          <p:spTgt spid="1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B8ADF3-9F8F-48AE-BD64-F11290DB31D2}"/>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100F87A-34B6-47FE-B975-6EC9A5A522C9}"/>
                  </a:ext>
                </a:extLst>
              </p:cNvPr>
              <p:cNvSpPr>
                <a:spLocks noGrp="1"/>
              </p:cNvSpPr>
              <p:nvPr>
                <p:ph idx="1"/>
              </p:nvPr>
            </p:nvSpPr>
            <p:spPr>
              <a:xfrm>
                <a:off x="838199" y="1825625"/>
                <a:ext cx="10759831" cy="4351338"/>
              </a:xfrm>
            </p:spPr>
            <p:txBody>
              <a:bodyPr>
                <a:noAutofit/>
              </a:bodyPr>
              <a:lstStyle/>
              <a:p>
                <a:pPr marL="0" indent="0">
                  <a:buNone/>
                </a:pPr>
                <a:r>
                  <a:rPr lang="en-US" altLang="zh-TW" b="1" dirty="0"/>
                  <a:t>Leverage and the Equity Cost of Capital</a:t>
                </a:r>
              </a:p>
              <a:p>
                <a:pPr marL="0" indent="0">
                  <a:buNone/>
                </a:pPr>
                <a:r>
                  <a:rPr lang="en-US" altLang="zh-TW" dirty="0"/>
                  <a:t>Illustrate MM Proposition II for the entrepreneur’s project in Section 14.1</a:t>
                </a:r>
              </a:p>
              <a:p>
                <a:r>
                  <a:rPr lang="en-US" altLang="zh-TW" dirty="0"/>
                  <a:t>all-equity financed,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𝑈</m:t>
                        </m:r>
                      </m:sub>
                    </m:sSub>
                  </m:oMath>
                </a14:m>
                <a:r>
                  <a:rPr lang="en-US" altLang="zh-TW" dirty="0"/>
                  <a:t> = 15%</a:t>
                </a:r>
              </a:p>
              <a:p>
                <a:r>
                  <a:rPr lang="en-US" altLang="zh-TW" dirty="0"/>
                  <a:t>If the firm is financed with $500 of debt, </a:t>
                </a: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𝐷</m:t>
                        </m:r>
                      </m:sub>
                    </m:sSub>
                  </m:oMath>
                </a14:m>
                <a:r>
                  <a:rPr lang="en-US" altLang="zh-TW" dirty="0"/>
                  <a:t> = 5% (risk-free interest rate)</a:t>
                </a:r>
              </a:p>
              <a:p>
                <a:pPr marL="0" indent="0">
                  <a:buNone/>
                </a:pPr>
                <a:r>
                  <a:rPr lang="en-US" altLang="zh-TW" dirty="0"/>
                  <a:t>According to MM Proposition II, the expected return on equity</a:t>
                </a:r>
                <a:r>
                  <a:rPr lang="zh-TW" altLang="en-US" dirty="0"/>
                  <a:t> </a:t>
                </a:r>
                <a:r>
                  <a:rPr lang="en-US" altLang="zh-TW" dirty="0"/>
                  <a:t>for the levered firm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𝐸</m:t>
                        </m:r>
                      </m:sub>
                    </m:sSub>
                  </m:oMath>
                </a14:m>
                <a:r>
                  <a:rPr lang="en-US" altLang="zh-TW" dirty="0"/>
                  <a:t>) is</a:t>
                </a:r>
              </a:p>
            </p:txBody>
          </p:sp>
        </mc:Choice>
        <mc:Fallback xmlns="">
          <p:sp>
            <p:nvSpPr>
              <p:cNvPr id="3" name="內容版面配置區 2">
                <a:extLst>
                  <a:ext uri="{FF2B5EF4-FFF2-40B4-BE49-F238E27FC236}">
                    <a16:creationId xmlns:a16="http://schemas.microsoft.com/office/drawing/2014/main" id="{0100F87A-34B6-47FE-B975-6EC9A5A522C9}"/>
                  </a:ext>
                </a:extLst>
              </p:cNvPr>
              <p:cNvSpPr>
                <a:spLocks noGrp="1" noRot="1" noChangeAspect="1" noMove="1" noResize="1" noEditPoints="1" noAdjustHandles="1" noChangeArrowheads="1" noChangeShapeType="1" noTextEdit="1"/>
              </p:cNvSpPr>
              <p:nvPr>
                <p:ph idx="1"/>
              </p:nvPr>
            </p:nvSpPr>
            <p:spPr>
              <a:xfrm>
                <a:off x="838199" y="1825625"/>
                <a:ext cx="10759831" cy="4351338"/>
              </a:xfrm>
              <a:blipFill>
                <a:blip r:embed="rId3"/>
                <a:stretch>
                  <a:fillRect l="-1133" t="-2241" r="-1019"/>
                </a:stretch>
              </a:blipFill>
            </p:spPr>
            <p:txBody>
              <a:bodyPr/>
              <a:lstStyle/>
              <a:p>
                <a:r>
                  <a:rPr lang="zh-TW" altLang="en-US">
                    <a:noFill/>
                  </a:rPr>
                  <a:t> </a:t>
                </a:r>
              </a:p>
            </p:txBody>
          </p:sp>
        </mc:Fallback>
      </mc:AlternateContent>
      <p:grpSp>
        <p:nvGrpSpPr>
          <p:cNvPr id="6" name="群組 5"/>
          <p:cNvGrpSpPr/>
          <p:nvPr/>
        </p:nvGrpSpPr>
        <p:grpSpPr>
          <a:xfrm>
            <a:off x="3538225" y="4633867"/>
            <a:ext cx="5697385" cy="1412310"/>
            <a:chOff x="3629764" y="4969788"/>
            <a:chExt cx="5697385" cy="1412310"/>
          </a:xfrm>
        </p:grpSpPr>
        <mc:AlternateContent xmlns:mc="http://schemas.openxmlformats.org/markup-compatibility/2006" xmlns:a14="http://schemas.microsoft.com/office/drawing/2010/main">
          <mc:Choice Requires="a14">
            <p:sp>
              <p:nvSpPr>
                <p:cNvPr id="4" name="文字方塊 3"/>
                <p:cNvSpPr txBox="1"/>
                <p:nvPr/>
              </p:nvSpPr>
              <p:spPr>
                <a:xfrm>
                  <a:off x="4052179" y="5671647"/>
                  <a:ext cx="5274970" cy="710451"/>
                </a:xfrm>
                <a:prstGeom prst="rect">
                  <a:avLst/>
                </a:prstGeom>
                <a:noFill/>
              </p:spPr>
              <p:txBody>
                <a:bodyPr wrap="none" rtlCol="0">
                  <a:spAutoFit/>
                </a:bodyPr>
                <a:lstStyle/>
                <a:p>
                  <a14:m>
                    <m:oMath xmlns:m="http://schemas.openxmlformats.org/officeDocument/2006/math">
                      <m:r>
                        <a:rPr lang="en-US" altLang="zh-TW" sz="2800" b="0" i="1" dirty="0" smtClean="0">
                          <a:latin typeface="Cambria Math" panose="02040503050406030204" pitchFamily="18" charset="0"/>
                        </a:rPr>
                        <m:t>=</m:t>
                      </m:r>
                      <m:r>
                        <a:rPr lang="en-US" altLang="zh-TW" sz="2800" i="1" dirty="0">
                          <a:latin typeface="Cambria Math" panose="02040503050406030204" pitchFamily="18" charset="0"/>
                        </a:rPr>
                        <m:t>15%</m:t>
                      </m:r>
                    </m:oMath>
                  </a14:m>
                  <a:r>
                    <a:rPr lang="en-US" altLang="zh-TW" sz="2800" dirty="0">
                      <a:latin typeface="Cambria Math" panose="02040503050406030204" pitchFamily="18" charset="0"/>
                    </a:rPr>
                    <a:t>+</a:t>
                  </a:r>
                  <a:r>
                    <a:rPr lang="en-US" altLang="zh-TW" sz="2800" i="1" dirty="0">
                      <a:latin typeface="Cambria Math" panose="02040503050406030204" pitchFamily="18" charset="0"/>
                    </a:rPr>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500</m:t>
                          </m:r>
                        </m:num>
                        <m:den>
                          <m:r>
                            <a:rPr lang="en-US" altLang="zh-TW" sz="2800" i="1">
                              <a:latin typeface="Cambria Math" panose="02040503050406030204" pitchFamily="18" charset="0"/>
                            </a:rPr>
                            <m:t>500</m:t>
                          </m:r>
                        </m:den>
                      </m:f>
                      <m:d>
                        <m:dPr>
                          <m:ctrlPr>
                            <a:rPr lang="en-US" altLang="zh-TW" sz="2800" i="1">
                              <a:latin typeface="Cambria Math" panose="02040503050406030204" pitchFamily="18" charset="0"/>
                            </a:rPr>
                          </m:ctrlPr>
                        </m:dPr>
                        <m:e>
                          <m:r>
                            <a:rPr lang="en-US" altLang="zh-TW" sz="2800" i="1" dirty="0">
                              <a:latin typeface="Cambria Math" panose="02040503050406030204" pitchFamily="18" charset="0"/>
                            </a:rPr>
                            <m:t>15%−5%</m:t>
                          </m:r>
                        </m:e>
                      </m:d>
                      <m:r>
                        <a:rPr lang="en-US" altLang="zh-TW" sz="2800" i="1" dirty="0">
                          <a:latin typeface="Cambria Math" panose="02040503050406030204" pitchFamily="18" charset="0"/>
                        </a:rPr>
                        <m:t>=25%</m:t>
                      </m:r>
                    </m:oMath>
                  </a14:m>
                  <a:endParaRPr lang="zh-TW" altLang="en-US" sz="2800" i="1" dirty="0">
                    <a:latin typeface="Cambria Math" panose="02040503050406030204" pitchFamily="18" charset="0"/>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4052179" y="5671647"/>
                  <a:ext cx="5274970" cy="710451"/>
                </a:xfrm>
                <a:prstGeom prst="rect">
                  <a:avLst/>
                </a:prstGeom>
                <a:blipFill>
                  <a:blip r:embed="rId4"/>
                  <a:stretch>
                    <a:fillRect b="-85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3629764" y="4969788"/>
                  <a:ext cx="3412281" cy="701859"/>
                </a:xfrm>
                <a:prstGeom prst="rect">
                  <a:avLst/>
                </a:prstGeom>
                <a:noFill/>
              </p:spPr>
              <p:txBody>
                <a:bodyPr wrap="none" rtlCol="0">
                  <a:spAutoFit/>
                </a:bodyPr>
                <a:lstStyle/>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zh-TW" altLang="en-US" sz="2800" i="1" dirty="0">
                              <a:latin typeface="Cambria Math" panose="02040503050406030204" pitchFamily="18" charset="0"/>
                            </a:rPr>
                            <m:t>𝐸</m:t>
                          </m:r>
                        </m:sub>
                      </m:sSub>
                      <m:r>
                        <a:rPr lang="en-US" altLang="zh-TW" sz="2800" dirty="0">
                          <a:latin typeface="Cambria Math" panose="02040503050406030204" pitchFamily="18" charset="0"/>
                        </a:rPr>
                        <m:t>=</m:t>
                      </m:r>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oMath>
                  </a14:m>
                  <a:r>
                    <a:rPr lang="en-US" altLang="zh-TW" sz="2800" dirty="0"/>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m:t>
                          </m:r>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𝐷</m:t>
                          </m:r>
                        </m:sub>
                      </m:sSub>
                      <m:r>
                        <a:rPr lang="en-US" altLang="zh-TW" sz="2800" i="1" dirty="0">
                          <a:latin typeface="Cambria Math" panose="02040503050406030204" pitchFamily="18" charset="0"/>
                        </a:rPr>
                        <m:t>)</m:t>
                      </m:r>
                    </m:oMath>
                  </a14:m>
                  <a:endParaRPr lang="en-US" altLang="zh-TW" sz="2800" i="1" dirty="0">
                    <a:latin typeface="Cambria Math" panose="02040503050406030204" pitchFamily="18" charset="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3629764" y="4969788"/>
                  <a:ext cx="3412281" cy="701859"/>
                </a:xfrm>
                <a:prstGeom prst="rect">
                  <a:avLst/>
                </a:prstGeom>
                <a:blipFill>
                  <a:blip r:embed="rId5"/>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834337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820482-ADFA-4979-A97E-2221C4FDC507}"/>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AACEC88-C6A7-43FB-9EC5-76FF30337DCE}"/>
                  </a:ext>
                </a:extLst>
              </p:cNvPr>
              <p:cNvSpPr>
                <a:spLocks noGrp="1"/>
              </p:cNvSpPr>
              <p:nvPr>
                <p:ph idx="1"/>
              </p:nvPr>
            </p:nvSpPr>
            <p:spPr/>
            <p:txBody>
              <a:bodyPr/>
              <a:lstStyle/>
              <a:p>
                <a:pPr marL="0" indent="0">
                  <a:buNone/>
                </a:pPr>
                <a:r>
                  <a:rPr lang="en-US" altLang="zh-TW" b="1" dirty="0"/>
                  <a:t>Leverage and the Equity Cost of Capital</a:t>
                </a:r>
                <a:endParaRPr lang="en-US" altLang="zh-TW" dirty="0"/>
              </a:p>
              <a:p>
                <a:pPr marL="0" indent="0">
                  <a:buNone/>
                </a:pPr>
                <a:r>
                  <a:rPr lang="en-US" altLang="zh-TW" dirty="0"/>
                  <a:t>Example 14.4 – Computing the Equity Cost of Capital</a:t>
                </a:r>
              </a:p>
              <a:p>
                <a:pPr marL="0" indent="0">
                  <a:buNone/>
                </a:pPr>
                <a:r>
                  <a:rPr lang="en-US" altLang="zh-TW" dirty="0"/>
                  <a:t>[Problem]</a:t>
                </a:r>
              </a:p>
              <a:p>
                <a:pPr marL="0" indent="0">
                  <a:buNone/>
                </a:pPr>
                <a:r>
                  <a:rPr lang="en-US" altLang="zh-TW" dirty="0"/>
                  <a:t>Suppose the entrepreneur of Section 14.1 borrows only $200 when financing the project. According to MM Proposition II, what will be the firm’s equity cost of capital</a:t>
                </a:r>
                <a:r>
                  <a:rPr lang="zh-TW" altLang="en-US" dirty="0"/>
                  <a:t> </a:t>
                </a:r>
                <a:r>
                  <a:rPr lang="en-US" altLang="zh-TW" dirty="0"/>
                  <a:t>(</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𝐸</m:t>
                        </m:r>
                      </m:sub>
                    </m:sSub>
                  </m:oMath>
                </a14:m>
                <a:r>
                  <a:rPr lang="en-US" altLang="zh-TW" dirty="0"/>
                  <a:t>)</a:t>
                </a:r>
                <a:r>
                  <a:rPr lang="zh-TW" altLang="en-US" dirty="0"/>
                  <a:t> </a:t>
                </a:r>
                <a:r>
                  <a:rPr lang="en-US" altLang="zh-TW" dirty="0"/>
                  <a:t>?</a:t>
                </a:r>
              </a:p>
              <a:p>
                <a:pPr marL="0" indent="0">
                  <a:buNone/>
                </a:pPr>
                <a:r>
                  <a:rPr lang="en-US" altLang="zh-TW" dirty="0"/>
                  <a:t>[Solution]</a:t>
                </a:r>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9AACEC88-C6A7-43FB-9EC5-76FF30337DCE}"/>
                  </a:ext>
                </a:extLst>
              </p:cNvPr>
              <p:cNvSpPr>
                <a:spLocks noGrp="1" noRot="1" noChangeAspect="1" noMove="1" noResize="1" noEditPoints="1" noAdjustHandles="1" noChangeArrowheads="1" noChangeShapeType="1" noTextEdit="1"/>
              </p:cNvSpPr>
              <p:nvPr>
                <p:ph idx="1"/>
              </p:nvPr>
            </p:nvSpPr>
            <p:spPr>
              <a:blipFill>
                <a:blip r:embed="rId3"/>
                <a:stretch>
                  <a:fillRect l="-1217" t="-2241" r="-174"/>
                </a:stretch>
              </a:blipFill>
            </p:spPr>
            <p:txBody>
              <a:bodyPr/>
              <a:lstStyle/>
              <a:p>
                <a:r>
                  <a:rPr lang="zh-TW" altLang="en-US">
                    <a:noFill/>
                  </a:rPr>
                  <a:t> </a:t>
                </a:r>
              </a:p>
            </p:txBody>
          </p:sp>
        </mc:Fallback>
      </mc:AlternateContent>
      <p:grpSp>
        <p:nvGrpSpPr>
          <p:cNvPr id="4" name="群組 3"/>
          <p:cNvGrpSpPr/>
          <p:nvPr/>
        </p:nvGrpSpPr>
        <p:grpSpPr>
          <a:xfrm>
            <a:off x="3075860" y="4679298"/>
            <a:ext cx="6040279" cy="1600695"/>
            <a:chOff x="-4636395" y="6709892"/>
            <a:chExt cx="6040279" cy="1600695"/>
          </a:xfrm>
        </p:grpSpPr>
        <mc:AlternateContent xmlns:mc="http://schemas.openxmlformats.org/markup-compatibility/2006" xmlns:a14="http://schemas.microsoft.com/office/drawing/2010/main">
          <mc:Choice Requires="a14">
            <p:sp>
              <p:nvSpPr>
                <p:cNvPr id="5" name="文字方塊 4"/>
                <p:cNvSpPr txBox="1"/>
                <p:nvPr/>
              </p:nvSpPr>
              <p:spPr>
                <a:xfrm>
                  <a:off x="-4636395" y="6709892"/>
                  <a:ext cx="3557064" cy="896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zh-TW" altLang="en-US" sz="2800" i="1" dirty="0">
                                <a:latin typeface="Cambria Math" panose="02040503050406030204" pitchFamily="18" charset="0"/>
                              </a:rPr>
                              <m:t>𝐸</m:t>
                            </m:r>
                          </m:sub>
                        </m:sSub>
                        <m:r>
                          <a:rPr lang="en-US" altLang="zh-TW" sz="2800" i="1" dirty="0">
                            <a:latin typeface="Cambria Math" panose="02040503050406030204" pitchFamily="18" charset="0"/>
                          </a:rPr>
                          <m:t>=</m:t>
                        </m:r>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m:t>
                            </m:r>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𝐷</m:t>
                            </m:r>
                          </m:sub>
                        </m:sSub>
                        <m:r>
                          <a:rPr lang="en-US" altLang="zh-TW" sz="2800" i="1" dirty="0">
                            <a:latin typeface="Cambria Math" panose="02040503050406030204" pitchFamily="18" charset="0"/>
                          </a:rPr>
                          <m:t>)</m:t>
                        </m:r>
                      </m:oMath>
                    </m:oMathPara>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636395" y="6709892"/>
                  <a:ext cx="3557064" cy="89614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4143597" y="7606035"/>
                  <a:ext cx="5547481" cy="704552"/>
                </a:xfrm>
                <a:prstGeom prst="rect">
                  <a:avLst/>
                </a:prstGeom>
                <a:noFill/>
              </p:spPr>
              <p:txBody>
                <a:bodyPr wrap="none" rtlCol="0">
                  <a:spAutoFit/>
                </a:bodyPr>
                <a:lstStyle/>
                <a:p>
                  <a14:m>
                    <m:oMath xmlns:m="http://schemas.openxmlformats.org/officeDocument/2006/math">
                      <m:r>
                        <a:rPr lang="en-US" altLang="zh-TW" sz="2800" i="1" dirty="0">
                          <a:latin typeface="Cambria Math" panose="02040503050406030204" pitchFamily="18" charset="0"/>
                        </a:rPr>
                        <m:t>=15%</m:t>
                      </m:r>
                    </m:oMath>
                  </a14:m>
                  <a:r>
                    <a:rPr lang="en-US" altLang="zh-TW" sz="2800" dirty="0">
                      <a:latin typeface="Cambria Math" panose="02040503050406030204" pitchFamily="18" charset="0"/>
                    </a:rPr>
                    <a:t>+</a:t>
                  </a:r>
                  <a:r>
                    <a:rPr lang="en-US" altLang="zh-TW" sz="2800" i="1" dirty="0">
                      <a:latin typeface="Cambria Math" panose="02040503050406030204" pitchFamily="18" charset="0"/>
                    </a:rPr>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200</m:t>
                          </m:r>
                        </m:num>
                        <m:den>
                          <m:r>
                            <a:rPr lang="en-US" altLang="zh-TW" sz="2800" i="1">
                              <a:latin typeface="Cambria Math" panose="02040503050406030204" pitchFamily="18" charset="0"/>
                            </a:rPr>
                            <m:t>800</m:t>
                          </m:r>
                        </m:den>
                      </m:f>
                      <m:d>
                        <m:dPr>
                          <m:ctrlPr>
                            <a:rPr lang="en-US" altLang="zh-TW" sz="2800" i="1">
                              <a:latin typeface="Cambria Math" panose="02040503050406030204" pitchFamily="18" charset="0"/>
                            </a:rPr>
                          </m:ctrlPr>
                        </m:dPr>
                        <m:e>
                          <m:r>
                            <a:rPr lang="en-US" altLang="zh-TW" sz="2800" i="1" dirty="0">
                              <a:latin typeface="Cambria Math" panose="02040503050406030204" pitchFamily="18" charset="0"/>
                            </a:rPr>
                            <m:t>15%−5%</m:t>
                          </m:r>
                        </m:e>
                      </m:d>
                      <m:r>
                        <a:rPr lang="en-US" altLang="zh-TW" sz="2800" i="1" dirty="0">
                          <a:latin typeface="Cambria Math" panose="02040503050406030204" pitchFamily="18" charset="0"/>
                        </a:rPr>
                        <m:t>=17.5%</m:t>
                      </m:r>
                    </m:oMath>
                  </a14:m>
                  <a:endParaRPr lang="zh-TW" altLang="en-US" sz="2800" i="1" dirty="0">
                    <a:latin typeface="Cambria Math" panose="02040503050406030204" pitchFamily="18" charset="0"/>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4143597" y="7606035"/>
                  <a:ext cx="5547481" cy="704552"/>
                </a:xfrm>
                <a:prstGeom prst="rect">
                  <a:avLst/>
                </a:prstGeom>
                <a:blipFill>
                  <a:blip r:embed="rId5"/>
                  <a:stretch>
                    <a:fillRect b="-9565"/>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95650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56DDD-9505-43C8-A592-F85C0A8D16A0}"/>
              </a:ext>
            </a:extLst>
          </p:cNvPr>
          <p:cNvSpPr>
            <a:spLocks noGrp="1"/>
          </p:cNvSpPr>
          <p:nvPr>
            <p:ph type="title"/>
          </p:nvPr>
        </p:nvSpPr>
        <p:spPr/>
        <p:txBody>
          <a:bodyPr/>
          <a:lstStyle/>
          <a:p>
            <a:r>
              <a:rPr lang="en-US" altLang="zh-TW" dirty="0"/>
              <a:t>Financing a Firm with Equity</a:t>
            </a:r>
            <a:endParaRPr lang="zh-TW" altLang="en-US" dirty="0"/>
          </a:p>
        </p:txBody>
      </p:sp>
      <p:sp>
        <p:nvSpPr>
          <p:cNvPr id="3" name="內容版面配置區 2">
            <a:extLst>
              <a:ext uri="{FF2B5EF4-FFF2-40B4-BE49-F238E27FC236}">
                <a16:creationId xmlns:a16="http://schemas.microsoft.com/office/drawing/2014/main" id="{1FAB19CF-E537-49E9-9C66-E532DD3D0BAD}"/>
              </a:ext>
            </a:extLst>
          </p:cNvPr>
          <p:cNvSpPr>
            <a:spLocks noGrp="1"/>
          </p:cNvSpPr>
          <p:nvPr>
            <p:ph idx="1"/>
          </p:nvPr>
        </p:nvSpPr>
        <p:spPr/>
        <p:txBody>
          <a:bodyPr/>
          <a:lstStyle/>
          <a:p>
            <a:r>
              <a:rPr lang="en-US" altLang="zh-TW" dirty="0"/>
              <a:t>For an initial investment of $800 this year, a project will generate cash flows of either $1400 or $900 next year. </a:t>
            </a:r>
            <a:endParaRPr lang="zh-TW" altLang="en-US" dirty="0"/>
          </a:p>
        </p:txBody>
      </p:sp>
      <p:pic>
        <p:nvPicPr>
          <p:cNvPr id="4" name="圖片 3">
            <a:extLst>
              <a:ext uri="{FF2B5EF4-FFF2-40B4-BE49-F238E27FC236}">
                <a16:creationId xmlns:a16="http://schemas.microsoft.com/office/drawing/2014/main" id="{25206238-EE59-4C1F-9798-9FEDE74380D4}"/>
              </a:ext>
            </a:extLst>
          </p:cNvPr>
          <p:cNvPicPr/>
          <p:nvPr/>
        </p:nvPicPr>
        <p:blipFill>
          <a:blip r:embed="rId3"/>
          <a:stretch>
            <a:fillRect/>
          </a:stretch>
        </p:blipFill>
        <p:spPr>
          <a:xfrm>
            <a:off x="2130397" y="3429000"/>
            <a:ext cx="7931206" cy="2362555"/>
          </a:xfrm>
          <a:prstGeom prst="rect">
            <a:avLst/>
          </a:prstGeom>
        </p:spPr>
      </p:pic>
    </p:spTree>
    <p:extLst>
      <p:ext uri="{BB962C8B-B14F-4D97-AF65-F5344CB8AC3E}">
        <p14:creationId xmlns:p14="http://schemas.microsoft.com/office/powerpoint/2010/main" val="3303324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A16A21-783B-430C-9BDF-B1B5049A2F4B}"/>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309F96EB-4871-4E0D-A62D-A69C4E5E7406}"/>
              </a:ext>
            </a:extLst>
          </p:cNvPr>
          <p:cNvSpPr>
            <a:spLocks noGrp="1"/>
          </p:cNvSpPr>
          <p:nvPr>
            <p:ph idx="1"/>
          </p:nvPr>
        </p:nvSpPr>
        <p:spPr>
          <a:xfrm>
            <a:off x="838200" y="1825625"/>
            <a:ext cx="10770220" cy="4937126"/>
          </a:xfrm>
        </p:spPr>
        <p:txBody>
          <a:bodyPr>
            <a:normAutofit/>
          </a:bodyPr>
          <a:lstStyle/>
          <a:p>
            <a:pPr marL="0" indent="0">
              <a:buNone/>
            </a:pPr>
            <a:r>
              <a:rPr lang="en-US" altLang="zh-TW" b="1" dirty="0"/>
              <a:t>Capital Budgeting and the Weighted Average Cost of Capital</a:t>
            </a:r>
          </a:p>
          <a:p>
            <a:r>
              <a:rPr lang="en-US" altLang="zh-TW" dirty="0"/>
              <a:t>If a firm is financed with both equity and debt, then the risk of its underlying assets will match the risk of a portfolio of its equity and debt</a:t>
            </a:r>
          </a:p>
          <a:p>
            <a:r>
              <a:rPr lang="en-US" altLang="zh-TW" dirty="0"/>
              <a:t>The appropriate cost of capital for the firm’s assets is the cost of capital of this portfolio</a:t>
            </a:r>
          </a:p>
        </p:txBody>
      </p:sp>
      <p:grpSp>
        <p:nvGrpSpPr>
          <p:cNvPr id="9" name="群組 8"/>
          <p:cNvGrpSpPr/>
          <p:nvPr/>
        </p:nvGrpSpPr>
        <p:grpSpPr>
          <a:xfrm>
            <a:off x="1093373" y="4617452"/>
            <a:ext cx="9826280" cy="1741268"/>
            <a:chOff x="1109003" y="4535274"/>
            <a:chExt cx="9826280" cy="1741268"/>
          </a:xfrm>
        </p:grpSpPr>
        <p:grpSp>
          <p:nvGrpSpPr>
            <p:cNvPr id="6" name="群組 5"/>
            <p:cNvGrpSpPr/>
            <p:nvPr/>
          </p:nvGrpSpPr>
          <p:grpSpPr>
            <a:xfrm>
              <a:off x="1109003" y="4535274"/>
              <a:ext cx="9826280" cy="1215750"/>
              <a:chOff x="274320" y="4679859"/>
              <a:chExt cx="9826280" cy="1215750"/>
            </a:xfrm>
          </p:grpSpPr>
          <mc:AlternateContent xmlns:mc="http://schemas.openxmlformats.org/markup-compatibility/2006" xmlns:a14="http://schemas.microsoft.com/office/drawing/2010/main">
            <mc:Choice Requires="a14">
              <p:sp>
                <p:nvSpPr>
                  <p:cNvPr id="4" name="文字方塊 3"/>
                  <p:cNvSpPr txBox="1"/>
                  <p:nvPr/>
                </p:nvSpPr>
                <p:spPr>
                  <a:xfrm>
                    <a:off x="601005" y="5278902"/>
                    <a:ext cx="2483500" cy="616707"/>
                  </a:xfrm>
                  <a:prstGeom prst="rect">
                    <a:avLst/>
                  </a:prstGeom>
                  <a:noFill/>
                </p:spPr>
                <p:txBody>
                  <a:bodyPr wrap="none" rtlCol="0">
                    <a:spAutoFit/>
                  </a:bodyPr>
                  <a:lstStyle/>
                  <a:p>
                    <a:r>
                      <a:rPr lang="en-US" altLang="zh-TW" sz="2400" dirty="0">
                        <a:latin typeface="Cambria Math" panose="02040503050406030204" pitchFamily="18" charset="0"/>
                      </a:rPr>
                      <a:t>= </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𝐸</m:t>
                            </m:r>
                          </m:num>
                          <m:den>
                            <m:r>
                              <a:rPr lang="en-US" altLang="zh-TW" sz="2400" i="1">
                                <a:latin typeface="Cambria Math" panose="02040503050406030204" pitchFamily="18" charset="0"/>
                              </a:rPr>
                              <m:t>𝐸</m:t>
                            </m:r>
                            <m:r>
                              <a:rPr lang="en-US" altLang="zh-TW" sz="2400" i="1">
                                <a:latin typeface="Cambria Math" panose="02040503050406030204" pitchFamily="18" charset="0"/>
                              </a:rPr>
                              <m:t>+</m:t>
                            </m:r>
                            <m:r>
                              <a:rPr lang="en-US" altLang="zh-TW" sz="2400" i="1">
                                <a:latin typeface="Cambria Math" panose="02040503050406030204" pitchFamily="18" charset="0"/>
                              </a:rPr>
                              <m:t>𝐷</m:t>
                            </m:r>
                          </m:den>
                        </m:f>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zh-TW" altLang="en-US" sz="2400" i="1" dirty="0">
                                <a:latin typeface="Cambria Math" panose="02040503050406030204" pitchFamily="18" charset="0"/>
                              </a:rPr>
                              <m:t>𝐸</m:t>
                            </m:r>
                          </m:sub>
                        </m:sSub>
                        <m:r>
                          <a:rPr lang="en-US" altLang="zh-TW" sz="2400" i="1" dirty="0">
                            <a:latin typeface="Cambria Math" panose="02040503050406030204" pitchFamily="18" charset="0"/>
                          </a:rPr>
                          <m:t>+</m:t>
                        </m:r>
                      </m:oMath>
                    </a14:m>
                    <a:r>
                      <a:rPr lang="en-US" altLang="zh-TW" sz="2400" dirty="0"/>
                      <a:t> </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𝐷</m:t>
                            </m:r>
                          </m:num>
                          <m:den>
                            <m:r>
                              <a:rPr lang="en-US" altLang="zh-TW" sz="2400" i="1">
                                <a:latin typeface="Cambria Math" panose="02040503050406030204" pitchFamily="18" charset="0"/>
                              </a:rPr>
                              <m:t>𝐸</m:t>
                            </m:r>
                            <m:r>
                              <a:rPr lang="en-US" altLang="zh-TW" sz="2400" i="1">
                                <a:latin typeface="Cambria Math" panose="02040503050406030204" pitchFamily="18" charset="0"/>
                              </a:rPr>
                              <m:t>+</m:t>
                            </m:r>
                            <m:r>
                              <a:rPr lang="en-US" altLang="zh-TW" sz="2400" i="1">
                                <a:latin typeface="Cambria Math" panose="02040503050406030204" pitchFamily="18" charset="0"/>
                              </a:rPr>
                              <m:t>𝐷</m:t>
                            </m:r>
                          </m:den>
                        </m:f>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𝐷</m:t>
                            </m:r>
                          </m:sub>
                        </m:sSub>
                      </m:oMath>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601005" y="5278902"/>
                    <a:ext cx="2483500" cy="616707"/>
                  </a:xfrm>
                  <a:prstGeom prst="rect">
                    <a:avLst/>
                  </a:prstGeom>
                  <a:blipFill>
                    <a:blip r:embed="rId3"/>
                    <a:stretch>
                      <a:fillRect l="-3931" b="-79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274320" y="4679859"/>
                    <a:ext cx="9826280" cy="636585"/>
                  </a:xfrm>
                  <a:prstGeom prst="rect">
                    <a:avLst/>
                  </a:prstGeom>
                  <a:noFill/>
                </p:spPr>
                <p:txBody>
                  <a:bodyPr wrap="none" rtlCol="0">
                    <a:spAutoFit/>
                  </a:bodyPr>
                  <a:lstStyle/>
                  <a:p>
                    <a14:m>
                      <m:oMath xmlns:m="http://schemas.openxmlformats.org/officeDocument/2006/math">
                        <m:sSub>
                          <m:sSubPr>
                            <m:ctrlPr>
                              <a:rPr lang="zh-TW" altLang="en-US" sz="2000" i="1" dirty="0">
                                <a:latin typeface="Cambria Math" panose="02040503050406030204" pitchFamily="18" charset="0"/>
                              </a:rPr>
                            </m:ctrlPr>
                          </m:sSubPr>
                          <m:e>
                            <m:r>
                              <a:rPr lang="en-US" altLang="zh-TW" sz="2000" i="1" dirty="0">
                                <a:latin typeface="Cambria Math" panose="02040503050406030204" pitchFamily="18" charset="0"/>
                              </a:rPr>
                              <m:t>𝑟</m:t>
                            </m:r>
                          </m:e>
                          <m:sub>
                            <m:r>
                              <a:rPr lang="en-US" altLang="zh-TW" sz="2000" i="1" dirty="0">
                                <a:latin typeface="Cambria Math" panose="02040503050406030204" pitchFamily="18" charset="0"/>
                              </a:rPr>
                              <m:t>𝑈</m:t>
                            </m:r>
                          </m:sub>
                        </m:sSub>
                        <m:r>
                          <a:rPr lang="en-US" altLang="zh-TW" sz="2000" i="1" dirty="0">
                            <a:latin typeface="Cambria Math" panose="02040503050406030204" pitchFamily="18" charset="0"/>
                            <a:ea typeface="Cambria Math" panose="02040503050406030204" pitchFamily="18" charset="0"/>
                          </a:rPr>
                          <m:t>≡</m:t>
                        </m:r>
                        <m:d>
                          <m:dPr>
                            <m:ctrlPr>
                              <a:rPr lang="en-US" altLang="zh-TW" sz="2000" i="1" dirty="0">
                                <a:latin typeface="Cambria Math" panose="02040503050406030204" pitchFamily="18" charset="0"/>
                              </a:rPr>
                            </m:ctrlPr>
                          </m:dPr>
                          <m:e>
                            <m:f>
                              <m:fPr>
                                <m:type m:val="noBar"/>
                                <m:ctrlPr>
                                  <a:rPr lang="en-US" altLang="zh-TW" sz="2000" i="1" dirty="0">
                                    <a:latin typeface="Cambria Math" panose="02040503050406030204" pitchFamily="18" charset="0"/>
                                  </a:rPr>
                                </m:ctrlPr>
                              </m:fPr>
                              <m:num>
                                <m:r>
                                  <m:rPr>
                                    <m:nor/>
                                  </m:rPr>
                                  <a:rPr lang="en-US" altLang="zh-TW" sz="2000"/>
                                  <m:t>Fraction</m:t>
                                </m:r>
                                <m:r>
                                  <m:rPr>
                                    <m:nor/>
                                  </m:rPr>
                                  <a:rPr lang="en-US" altLang="zh-TW" sz="2000"/>
                                  <m:t> </m:t>
                                </m:r>
                                <m:r>
                                  <m:rPr>
                                    <m:nor/>
                                  </m:rPr>
                                  <a:rPr lang="en-US" altLang="zh-TW" sz="2000"/>
                                  <m:t>of</m:t>
                                </m:r>
                                <m:r>
                                  <m:rPr>
                                    <m:nor/>
                                  </m:rPr>
                                  <a:rPr lang="en-US" altLang="zh-TW" sz="2000"/>
                                  <m:t> </m:t>
                                </m:r>
                                <m:r>
                                  <m:rPr>
                                    <m:nor/>
                                  </m:rPr>
                                  <a:rPr lang="en-US" altLang="zh-TW" sz="2000"/>
                                  <m:t>Firm</m:t>
                                </m:r>
                                <m:r>
                                  <m:rPr>
                                    <m:nor/>
                                  </m:rPr>
                                  <a:rPr lang="en-US" altLang="zh-TW" sz="2000"/>
                                  <m:t> </m:t>
                                </m:r>
                                <m:r>
                                  <m:rPr>
                                    <m:nor/>
                                  </m:rPr>
                                  <a:rPr lang="en-US" altLang="zh-TW" sz="2000"/>
                                  <m:t>Value</m:t>
                                </m:r>
                              </m:num>
                              <m:den>
                                <m:r>
                                  <m:rPr>
                                    <m:nor/>
                                  </m:rPr>
                                  <a:rPr lang="en-US" altLang="zh-TW" sz="2000"/>
                                  <m:t>Financed</m:t>
                                </m:r>
                                <m:r>
                                  <m:rPr>
                                    <m:nor/>
                                  </m:rPr>
                                  <a:rPr lang="en-US" altLang="zh-TW" sz="2000"/>
                                  <m:t> </m:t>
                                </m:r>
                                <m:r>
                                  <m:rPr>
                                    <m:nor/>
                                  </m:rPr>
                                  <a:rPr lang="en-US" altLang="zh-TW" sz="2000"/>
                                  <m:t>by</m:t>
                                </m:r>
                                <m:r>
                                  <m:rPr>
                                    <m:nor/>
                                  </m:rPr>
                                  <a:rPr lang="en-US" altLang="zh-TW" sz="2000"/>
                                  <m:t> </m:t>
                                </m:r>
                                <m:r>
                                  <m:rPr>
                                    <m:nor/>
                                  </m:rPr>
                                  <a:rPr lang="en-US" altLang="zh-TW" sz="2000"/>
                                  <m:t>Equity</m:t>
                                </m:r>
                              </m:den>
                            </m:f>
                          </m:e>
                        </m:d>
                      </m:oMath>
                    </a14:m>
                    <a:r>
                      <a:rPr lang="en-US" altLang="zh-TW" sz="2000" dirty="0"/>
                      <a:t> </a:t>
                    </a:r>
                    <a14:m>
                      <m:oMath xmlns:m="http://schemas.openxmlformats.org/officeDocument/2006/math">
                        <m:d>
                          <m:dPr>
                            <m:ctrlPr>
                              <a:rPr lang="en-US" altLang="zh-TW" sz="2000" i="1" dirty="0">
                                <a:latin typeface="Cambria Math" panose="02040503050406030204" pitchFamily="18" charset="0"/>
                              </a:rPr>
                            </m:ctrlPr>
                          </m:dPr>
                          <m:e>
                            <m:f>
                              <m:fPr>
                                <m:type m:val="noBar"/>
                                <m:ctrlPr>
                                  <a:rPr lang="en-US" altLang="zh-TW" sz="2000" i="1" dirty="0">
                                    <a:latin typeface="Cambria Math" panose="02040503050406030204" pitchFamily="18" charset="0"/>
                                  </a:rPr>
                                </m:ctrlPr>
                              </m:fPr>
                              <m:num>
                                <m:r>
                                  <m:rPr>
                                    <m:nor/>
                                  </m:rPr>
                                  <a:rPr lang="en-US" altLang="zh-TW" sz="2000"/>
                                  <m:t>Equity</m:t>
                                </m:r>
                              </m:num>
                              <m:den>
                                <m:r>
                                  <m:rPr>
                                    <m:nor/>
                                  </m:rPr>
                                  <a:rPr lang="en-US" altLang="zh-TW" sz="2000"/>
                                  <m:t>Cost</m:t>
                                </m:r>
                                <m:r>
                                  <m:rPr>
                                    <m:nor/>
                                  </m:rPr>
                                  <a:rPr lang="en-US" altLang="zh-TW" sz="2000"/>
                                  <m:t> </m:t>
                                </m:r>
                                <m:r>
                                  <m:rPr>
                                    <m:nor/>
                                  </m:rPr>
                                  <a:rPr lang="en-US" altLang="zh-TW" sz="2000"/>
                                  <m:t>of</m:t>
                                </m:r>
                                <m:r>
                                  <m:rPr>
                                    <m:nor/>
                                  </m:rPr>
                                  <a:rPr lang="en-US" altLang="zh-TW" sz="2000"/>
                                  <m:t> </m:t>
                                </m:r>
                                <m:r>
                                  <m:rPr>
                                    <m:nor/>
                                  </m:rPr>
                                  <a:rPr lang="en-US" altLang="zh-TW" sz="2000"/>
                                  <m:t>Capital</m:t>
                                </m:r>
                              </m:den>
                            </m:f>
                          </m:e>
                        </m:d>
                        <m:r>
                          <a:rPr lang="en-US" altLang="zh-TW" sz="2000" i="1">
                            <a:latin typeface="Cambria Math" panose="02040503050406030204" pitchFamily="18" charset="0"/>
                          </a:rPr>
                          <m:t> </m:t>
                        </m:r>
                      </m:oMath>
                    </a14:m>
                    <a:r>
                      <a:rPr lang="en-US" altLang="zh-TW" sz="2000" dirty="0">
                        <a:latin typeface="Cambria Math" panose="02040503050406030204" pitchFamily="18" charset="0"/>
                      </a:rPr>
                      <a:t>+</a:t>
                    </a:r>
                    <a:r>
                      <a:rPr lang="en-US" altLang="zh-TW" sz="2000" dirty="0"/>
                      <a:t> </a:t>
                    </a:r>
                    <a14:m>
                      <m:oMath xmlns:m="http://schemas.openxmlformats.org/officeDocument/2006/math">
                        <m:d>
                          <m:dPr>
                            <m:ctrlPr>
                              <a:rPr lang="en-US" altLang="zh-TW" sz="2000" i="1" dirty="0">
                                <a:latin typeface="Cambria Math" panose="02040503050406030204" pitchFamily="18" charset="0"/>
                              </a:rPr>
                            </m:ctrlPr>
                          </m:dPr>
                          <m:e>
                            <m:f>
                              <m:fPr>
                                <m:type m:val="noBar"/>
                                <m:ctrlPr>
                                  <a:rPr lang="en-US" altLang="zh-TW" sz="2000" i="1" dirty="0">
                                    <a:latin typeface="Cambria Math" panose="02040503050406030204" pitchFamily="18" charset="0"/>
                                  </a:rPr>
                                </m:ctrlPr>
                              </m:fPr>
                              <m:num>
                                <m:r>
                                  <m:rPr>
                                    <m:nor/>
                                  </m:rPr>
                                  <a:rPr lang="en-US" altLang="zh-TW" sz="2000"/>
                                  <m:t>Fraction</m:t>
                                </m:r>
                                <m:r>
                                  <m:rPr>
                                    <m:nor/>
                                  </m:rPr>
                                  <a:rPr lang="en-US" altLang="zh-TW" sz="2000"/>
                                  <m:t> </m:t>
                                </m:r>
                                <m:r>
                                  <m:rPr>
                                    <m:nor/>
                                  </m:rPr>
                                  <a:rPr lang="en-US" altLang="zh-TW" sz="2000"/>
                                  <m:t>of</m:t>
                                </m:r>
                                <m:r>
                                  <m:rPr>
                                    <m:nor/>
                                  </m:rPr>
                                  <a:rPr lang="en-US" altLang="zh-TW" sz="2000"/>
                                  <m:t> </m:t>
                                </m:r>
                                <m:r>
                                  <m:rPr>
                                    <m:nor/>
                                  </m:rPr>
                                  <a:rPr lang="en-US" altLang="zh-TW" sz="2000"/>
                                  <m:t>Firm</m:t>
                                </m:r>
                                <m:r>
                                  <m:rPr>
                                    <m:nor/>
                                  </m:rPr>
                                  <a:rPr lang="en-US" altLang="zh-TW" sz="2000"/>
                                  <m:t> </m:t>
                                </m:r>
                                <m:r>
                                  <m:rPr>
                                    <m:nor/>
                                  </m:rPr>
                                  <a:rPr lang="en-US" altLang="zh-TW" sz="2000"/>
                                  <m:t>Value</m:t>
                                </m:r>
                              </m:num>
                              <m:den>
                                <m:r>
                                  <m:rPr>
                                    <m:nor/>
                                  </m:rPr>
                                  <a:rPr lang="en-US" altLang="zh-TW" sz="2000"/>
                                  <m:t>Financed</m:t>
                                </m:r>
                                <m:r>
                                  <m:rPr>
                                    <m:nor/>
                                  </m:rPr>
                                  <a:rPr lang="en-US" altLang="zh-TW" sz="2000"/>
                                  <m:t> </m:t>
                                </m:r>
                                <m:r>
                                  <m:rPr>
                                    <m:nor/>
                                  </m:rPr>
                                  <a:rPr lang="en-US" altLang="zh-TW" sz="2000"/>
                                  <m:t>by</m:t>
                                </m:r>
                                <m:r>
                                  <m:rPr>
                                    <m:nor/>
                                  </m:rPr>
                                  <a:rPr lang="en-US" altLang="zh-TW" sz="2000"/>
                                  <m:t> </m:t>
                                </m:r>
                                <m:r>
                                  <m:rPr>
                                    <m:nor/>
                                  </m:rPr>
                                  <a:rPr lang="en-US" altLang="zh-TW" sz="2000"/>
                                  <m:t>Debt</m:t>
                                </m:r>
                              </m:den>
                            </m:f>
                          </m:e>
                        </m:d>
                      </m:oMath>
                    </a14:m>
                    <a:r>
                      <a:rPr lang="en-US" altLang="zh-TW" sz="2000" dirty="0"/>
                      <a:t> </a:t>
                    </a:r>
                    <a14:m>
                      <m:oMath xmlns:m="http://schemas.openxmlformats.org/officeDocument/2006/math">
                        <m:d>
                          <m:dPr>
                            <m:ctrlPr>
                              <a:rPr lang="en-US" altLang="zh-TW" sz="2000" i="1" dirty="0">
                                <a:latin typeface="Cambria Math" panose="02040503050406030204" pitchFamily="18" charset="0"/>
                              </a:rPr>
                            </m:ctrlPr>
                          </m:dPr>
                          <m:e>
                            <m:f>
                              <m:fPr>
                                <m:type m:val="noBar"/>
                                <m:ctrlPr>
                                  <a:rPr lang="en-US" altLang="zh-TW" sz="2000" i="1" dirty="0">
                                    <a:latin typeface="Cambria Math" panose="02040503050406030204" pitchFamily="18" charset="0"/>
                                  </a:rPr>
                                </m:ctrlPr>
                              </m:fPr>
                              <m:num>
                                <m:r>
                                  <m:rPr>
                                    <m:nor/>
                                  </m:rPr>
                                  <a:rPr lang="en-US" altLang="zh-TW" sz="2000"/>
                                  <m:t>Debt</m:t>
                                </m:r>
                              </m:num>
                              <m:den>
                                <m:r>
                                  <m:rPr>
                                    <m:nor/>
                                  </m:rPr>
                                  <a:rPr lang="en-US" altLang="zh-TW" sz="2000"/>
                                  <m:t>Cost</m:t>
                                </m:r>
                                <m:r>
                                  <m:rPr>
                                    <m:nor/>
                                  </m:rPr>
                                  <a:rPr lang="en-US" altLang="zh-TW" sz="2000"/>
                                  <m:t> </m:t>
                                </m:r>
                                <m:r>
                                  <m:rPr>
                                    <m:nor/>
                                  </m:rPr>
                                  <a:rPr lang="en-US" altLang="zh-TW" sz="2000"/>
                                  <m:t>of</m:t>
                                </m:r>
                                <m:r>
                                  <m:rPr>
                                    <m:nor/>
                                  </m:rPr>
                                  <a:rPr lang="en-US" altLang="zh-TW" sz="2000"/>
                                  <m:t> </m:t>
                                </m:r>
                                <m:r>
                                  <m:rPr>
                                    <m:nor/>
                                  </m:rPr>
                                  <a:rPr lang="en-US" altLang="zh-TW" sz="2000"/>
                                  <m:t>Capital</m:t>
                                </m:r>
                              </m:den>
                            </m:f>
                          </m:e>
                        </m:d>
                      </m:oMath>
                    </a14:m>
                    <a:endParaRPr lang="zh-TW" altLang="en-US" sz="20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74320" y="4679859"/>
                    <a:ext cx="9826280" cy="636585"/>
                  </a:xfrm>
                  <a:prstGeom prst="rect">
                    <a:avLst/>
                  </a:prstGeom>
                  <a:blipFill>
                    <a:blip r:embed="rId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8" name="文字方塊 7"/>
                <p:cNvSpPr txBox="1"/>
                <p:nvPr/>
              </p:nvSpPr>
              <p:spPr>
                <a:xfrm>
                  <a:off x="1398952" y="5814877"/>
                  <a:ext cx="18969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dirty="0" smtClean="0">
                            <a:solidFill>
                              <a:schemeClr val="tx1"/>
                            </a:solidFill>
                            <a:latin typeface="Cambria Math" panose="02040503050406030204" pitchFamily="18" charset="0"/>
                          </a:rPr>
                          <m:t>=</m:t>
                        </m:r>
                        <m:sSub>
                          <m:sSubPr>
                            <m:ctrlPr>
                              <a:rPr lang="zh-TW" altLang="en-US" sz="2400" i="1" dirty="0">
                                <a:solidFill>
                                  <a:schemeClr val="tx1"/>
                                </a:solidFill>
                                <a:latin typeface="Cambria Math" panose="02040503050406030204" pitchFamily="18" charset="0"/>
                              </a:rPr>
                            </m:ctrlPr>
                          </m:sSubPr>
                          <m:e>
                            <m:r>
                              <a:rPr lang="en-US" altLang="zh-TW" sz="2400" i="1" dirty="0">
                                <a:solidFill>
                                  <a:schemeClr val="tx1"/>
                                </a:solidFill>
                                <a:latin typeface="Cambria Math" panose="02040503050406030204" pitchFamily="18" charset="0"/>
                              </a:rPr>
                              <m:t>𝑟</m:t>
                            </m:r>
                          </m:e>
                          <m:sub>
                            <m:r>
                              <a:rPr lang="en-US" altLang="zh-TW" sz="2400" i="1" dirty="0">
                                <a:solidFill>
                                  <a:schemeClr val="tx1"/>
                                </a:solidFill>
                                <a:latin typeface="Cambria Math" panose="02040503050406030204" pitchFamily="18" charset="0"/>
                              </a:rPr>
                              <m:t>𝑤𝑎𝑐𝑐</m:t>
                            </m:r>
                          </m:sub>
                        </m:sSub>
                        <m:r>
                          <a:rPr lang="en-US" altLang="zh-TW" sz="2400" dirty="0">
                            <a:latin typeface="Cambria Math" panose="02040503050406030204" pitchFamily="18" charset="0"/>
                          </a:rPr>
                          <m:t>=</m:t>
                        </m:r>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𝐴</m:t>
                            </m:r>
                          </m:sub>
                        </m:sSub>
                      </m:oMath>
                    </m:oMathPara>
                  </a14:m>
                  <a:endParaRPr lang="zh-TW" altLang="en-US" sz="2400" dirty="0">
                    <a:solidFill>
                      <a:schemeClr val="tx1"/>
                    </a:solidFill>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1398952" y="5814877"/>
                  <a:ext cx="1896930" cy="461665"/>
                </a:xfrm>
                <a:prstGeom prst="rect">
                  <a:avLst/>
                </a:prstGeom>
                <a:blipFill>
                  <a:blip r:embed="rId5"/>
                  <a:stretch>
                    <a:fillRect b="-1316"/>
                  </a:stretch>
                </a:blipFill>
              </p:spPr>
              <p:txBody>
                <a:bodyPr/>
                <a:lstStyle/>
                <a:p>
                  <a:r>
                    <a:rPr lang="zh-TW" altLang="en-US">
                      <a:noFill/>
                    </a:rPr>
                    <a:t> </a:t>
                  </a:r>
                </a:p>
              </p:txBody>
            </p:sp>
          </mc:Fallback>
        </mc:AlternateContent>
      </p:grpSp>
      <p:sp>
        <p:nvSpPr>
          <p:cNvPr id="10" name="文字方塊 9"/>
          <p:cNvSpPr txBox="1"/>
          <p:nvPr/>
        </p:nvSpPr>
        <p:spPr>
          <a:xfrm>
            <a:off x="3612403" y="4053645"/>
            <a:ext cx="5221814" cy="461665"/>
          </a:xfrm>
          <a:prstGeom prst="rect">
            <a:avLst/>
          </a:prstGeom>
          <a:noFill/>
        </p:spPr>
        <p:txBody>
          <a:bodyPr wrap="none" rtlCol="0">
            <a:spAutoFit/>
          </a:bodyPr>
          <a:lstStyle/>
          <a:p>
            <a:r>
              <a:rPr lang="en-US" altLang="zh-TW" sz="2400" dirty="0"/>
              <a:t>Unlevered Cost of Capital (Pretax WACC)</a:t>
            </a:r>
            <a:endParaRPr lang="zh-TW" altLang="en-US" sz="2400" dirty="0"/>
          </a:p>
        </p:txBody>
      </p:sp>
    </p:spTree>
    <p:extLst>
      <p:ext uri="{BB962C8B-B14F-4D97-AF65-F5344CB8AC3E}">
        <p14:creationId xmlns:p14="http://schemas.microsoft.com/office/powerpoint/2010/main" val="243248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5585C-E98A-4E30-BE20-0E87E5418E61}"/>
              </a:ext>
            </a:extLst>
          </p:cNvPr>
          <p:cNvSpPr>
            <a:spLocks noGrp="1"/>
          </p:cNvSpPr>
          <p:nvPr>
            <p:ph type="title"/>
          </p:nvPr>
        </p:nvSpPr>
        <p:spPr/>
        <p:txBody>
          <a:bodyPr>
            <a:normAutofit/>
          </a:bodyPr>
          <a:lstStyle/>
          <a:p>
            <a:r>
              <a:rPr lang="en-US" altLang="zh-TW" dirty="0"/>
              <a:t>14.3 Modigliani-Miller II: Leverage, Risk, and the Cost of Capital</a:t>
            </a:r>
            <a:endParaRPr lang="zh-TW" altLang="en-US" dirty="0"/>
          </a:p>
        </p:txBody>
      </p:sp>
      <p:pic>
        <p:nvPicPr>
          <p:cNvPr id="4" name="內容版面配置區 3">
            <a:extLst>
              <a:ext uri="{FF2B5EF4-FFF2-40B4-BE49-F238E27FC236}">
                <a16:creationId xmlns:a16="http://schemas.microsoft.com/office/drawing/2014/main" id="{E794D71D-EC28-4631-B9E9-C6281610CDDC}"/>
              </a:ext>
            </a:extLst>
          </p:cNvPr>
          <p:cNvPicPr>
            <a:picLocks noGrp="1" noChangeAspect="1"/>
          </p:cNvPicPr>
          <p:nvPr>
            <p:ph idx="1"/>
          </p:nvPr>
        </p:nvPicPr>
        <p:blipFill>
          <a:blip r:embed="rId3"/>
          <a:stretch>
            <a:fillRect/>
          </a:stretch>
        </p:blipFill>
        <p:spPr>
          <a:xfrm>
            <a:off x="1074367" y="2858349"/>
            <a:ext cx="5646030" cy="3772240"/>
          </a:xfrm>
          <a:prstGeom prst="rect">
            <a:avLst/>
          </a:prstGeom>
        </p:spPr>
      </p:pic>
      <p:sp>
        <p:nvSpPr>
          <p:cNvPr id="5" name="矩形 4">
            <a:extLst>
              <a:ext uri="{FF2B5EF4-FFF2-40B4-BE49-F238E27FC236}">
                <a16:creationId xmlns:a16="http://schemas.microsoft.com/office/drawing/2014/main" id="{38B042DD-DBE9-48F1-9BE9-D6F29FC76D53}"/>
              </a:ext>
            </a:extLst>
          </p:cNvPr>
          <p:cNvSpPr/>
          <p:nvPr/>
        </p:nvSpPr>
        <p:spPr>
          <a:xfrm>
            <a:off x="1252887" y="6333495"/>
            <a:ext cx="4357275" cy="307777"/>
          </a:xfrm>
          <a:prstGeom prst="rect">
            <a:avLst/>
          </a:prstGeom>
        </p:spPr>
        <p:txBody>
          <a:bodyPr wrap="square">
            <a:spAutoFit/>
          </a:bodyPr>
          <a:lstStyle/>
          <a:p>
            <a:pPr algn="ctr"/>
            <a:r>
              <a:rPr lang="en-US" altLang="zh-TW" sz="1400" dirty="0"/>
              <a:t>Equity, debt, and WACC for different amounts of leverage</a:t>
            </a:r>
          </a:p>
        </p:txBody>
      </p:sp>
      <p:sp>
        <p:nvSpPr>
          <p:cNvPr id="6" name="內容版面配置區 2">
            <a:extLst>
              <a:ext uri="{FF2B5EF4-FFF2-40B4-BE49-F238E27FC236}">
                <a16:creationId xmlns:a16="http://schemas.microsoft.com/office/drawing/2014/main" id="{12DDC57F-64AE-408A-A312-1F7E0CB89FB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b="1" dirty="0"/>
              <a:t>Capital Budgeting and the Weighted Average Cost of Capital</a:t>
            </a:r>
          </a:p>
          <a:p>
            <a:pPr marL="0" indent="0">
              <a:buNone/>
            </a:pPr>
            <a:r>
              <a:rPr lang="en-US" altLang="zh-TW" dirty="0"/>
              <a:t>Figure 14.1 WACC and Leverage with Perfect Capital Markets</a:t>
            </a:r>
          </a:p>
        </p:txBody>
      </p:sp>
      <p:grpSp>
        <p:nvGrpSpPr>
          <p:cNvPr id="56" name="群組 55"/>
          <p:cNvGrpSpPr/>
          <p:nvPr/>
        </p:nvGrpSpPr>
        <p:grpSpPr>
          <a:xfrm>
            <a:off x="6146084" y="4351300"/>
            <a:ext cx="5443883" cy="803126"/>
            <a:chOff x="11250830" y="2149718"/>
            <a:chExt cx="5443883" cy="803126"/>
          </a:xfrm>
        </p:grpSpPr>
        <p:sp>
          <p:nvSpPr>
            <p:cNvPr id="17" name="圓角矩形 16"/>
            <p:cNvSpPr/>
            <p:nvPr/>
          </p:nvSpPr>
          <p:spPr>
            <a:xfrm>
              <a:off x="12411632" y="2149718"/>
              <a:ext cx="4283081" cy="803126"/>
            </a:xfrm>
            <a:prstGeom prst="round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sp>
          <p:nvSpPr>
            <p:cNvPr id="18" name="文字方塊 17"/>
            <p:cNvSpPr txBox="1"/>
            <p:nvPr/>
          </p:nvSpPr>
          <p:spPr>
            <a:xfrm>
              <a:off x="12478623" y="2229547"/>
              <a:ext cx="4144468" cy="646331"/>
            </a:xfrm>
            <a:prstGeom prst="rect">
              <a:avLst/>
            </a:prstGeom>
            <a:noFill/>
          </p:spPr>
          <p:txBody>
            <a:bodyPr wrap="none" rtlCol="0">
              <a:spAutoFit/>
            </a:bodyPr>
            <a:lstStyle/>
            <a:p>
              <a:r>
                <a:rPr lang="en-US" altLang="zh-TW" dirty="0"/>
                <a:t>More weight is put on the lower-cost debt</a:t>
              </a:r>
            </a:p>
            <a:p>
              <a:r>
                <a:rPr lang="en-US" altLang="zh-TW" dirty="0"/>
                <a:t>=&gt; The WACC remains constant</a:t>
              </a:r>
              <a:endParaRPr lang="zh-TW" altLang="en-US" dirty="0"/>
            </a:p>
          </p:txBody>
        </p:sp>
        <p:cxnSp>
          <p:nvCxnSpPr>
            <p:cNvPr id="29" name="直線接點 28"/>
            <p:cNvCxnSpPr>
              <a:stCxn id="17" idx="1"/>
            </p:cNvCxnSpPr>
            <p:nvPr/>
          </p:nvCxnSpPr>
          <p:spPr>
            <a:xfrm flipH="1">
              <a:off x="11250830" y="2551281"/>
              <a:ext cx="1160802" cy="4319"/>
            </a:xfrm>
            <a:prstGeom prst="line">
              <a:avLst/>
            </a:prstGeom>
            <a:ln w="28575">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31" name="直線接點 30"/>
            <p:cNvCxnSpPr/>
            <p:nvPr/>
          </p:nvCxnSpPr>
          <p:spPr>
            <a:xfrm>
              <a:off x="11250830" y="2546455"/>
              <a:ext cx="0" cy="21931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群組 54"/>
          <p:cNvGrpSpPr/>
          <p:nvPr/>
        </p:nvGrpSpPr>
        <p:grpSpPr>
          <a:xfrm>
            <a:off x="4627885" y="3059859"/>
            <a:ext cx="6962082" cy="2462236"/>
            <a:chOff x="4635062" y="3106145"/>
            <a:chExt cx="6962082" cy="2462236"/>
          </a:xfrm>
        </p:grpSpPr>
        <p:sp>
          <p:nvSpPr>
            <p:cNvPr id="13" name="圓角矩形 12"/>
            <p:cNvSpPr/>
            <p:nvPr/>
          </p:nvSpPr>
          <p:spPr>
            <a:xfrm>
              <a:off x="6437184" y="3106145"/>
              <a:ext cx="5159960" cy="1106434"/>
            </a:xfrm>
            <a:prstGeom prst="round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482410" y="3197697"/>
              <a:ext cx="5114734" cy="923330"/>
            </a:xfrm>
            <a:prstGeom prst="rect">
              <a:avLst/>
            </a:prstGeom>
            <a:noFill/>
          </p:spPr>
          <p:txBody>
            <a:bodyPr wrap="none" rtlCol="0">
              <a:spAutoFit/>
            </a:bodyPr>
            <a:lstStyle/>
            <a:p>
              <a:r>
                <a:rPr lang="en-US" altLang="zh-TW" dirty="0"/>
                <a:t>The fraction of the firm financed with debt</a:t>
              </a:r>
              <a:r>
                <a:rPr lang="zh-TW" altLang="en-US" dirty="0"/>
                <a:t> </a:t>
              </a:r>
              <a:r>
                <a:rPr lang="en-US" altLang="zh-TW" dirty="0"/>
                <a:t>increases</a:t>
              </a:r>
            </a:p>
            <a:p>
              <a:r>
                <a:rPr lang="en-US" altLang="zh-TW" dirty="0"/>
                <a:t>=&gt; Both the equity and the debt become riskier</a:t>
              </a:r>
            </a:p>
            <a:p>
              <a:r>
                <a:rPr lang="en-US" altLang="zh-TW" dirty="0"/>
                <a:t>=&gt; Their cost of capital rises</a:t>
              </a:r>
              <a:endParaRPr lang="zh-TW" altLang="en-US" dirty="0"/>
            </a:p>
          </p:txBody>
        </p:sp>
        <p:cxnSp>
          <p:nvCxnSpPr>
            <p:cNvPr id="35" name="直線接點 34"/>
            <p:cNvCxnSpPr>
              <a:stCxn id="13" idx="1"/>
            </p:cNvCxnSpPr>
            <p:nvPr/>
          </p:nvCxnSpPr>
          <p:spPr>
            <a:xfrm flipH="1">
              <a:off x="4635062" y="3659362"/>
              <a:ext cx="1802122" cy="552775"/>
            </a:xfrm>
            <a:prstGeom prst="line">
              <a:avLst/>
            </a:prstGeom>
            <a:ln w="28575">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36" name="直線接點 35"/>
            <p:cNvCxnSpPr/>
            <p:nvPr/>
          </p:nvCxnSpPr>
          <p:spPr>
            <a:xfrm flipH="1">
              <a:off x="4635063" y="4212137"/>
              <a:ext cx="1847347" cy="1356244"/>
            </a:xfrm>
            <a:prstGeom prst="line">
              <a:avLst/>
            </a:prstGeom>
            <a:ln w="28575">
              <a:solidFill>
                <a:schemeClr val="tx1"/>
              </a:solidFill>
              <a:prstDash val="sys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0602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54B59-EBD2-441C-B08D-844A973ED45A}"/>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12DDC57F-64AE-408A-A312-1F7E0CB89FBB}"/>
              </a:ext>
            </a:extLst>
          </p:cNvPr>
          <p:cNvSpPr>
            <a:spLocks noGrp="1"/>
          </p:cNvSpPr>
          <p:nvPr>
            <p:ph idx="1"/>
          </p:nvPr>
        </p:nvSpPr>
        <p:spPr>
          <a:xfrm>
            <a:off x="838200" y="1825624"/>
            <a:ext cx="10515600" cy="4973761"/>
          </a:xfrm>
        </p:spPr>
        <p:txBody>
          <a:bodyPr>
            <a:normAutofit/>
          </a:bodyPr>
          <a:lstStyle/>
          <a:p>
            <a:pPr marL="0" indent="0">
              <a:buNone/>
            </a:pPr>
            <a:r>
              <a:rPr lang="en-US" altLang="zh-TW" b="1" dirty="0"/>
              <a:t>Capital Budgeting and the Weighted Average Cost of Capital</a:t>
            </a:r>
            <a:endParaRPr lang="en-US" altLang="zh-TW" dirty="0"/>
          </a:p>
          <a:p>
            <a:pPr marL="0" indent="0">
              <a:buNone/>
            </a:pPr>
            <a:endParaRPr lang="en-US" altLang="zh-TW" dirty="0"/>
          </a:p>
        </p:txBody>
      </p:sp>
      <p:pic>
        <p:nvPicPr>
          <p:cNvPr id="4" name="內容版面配置區 3">
            <a:extLst>
              <a:ext uri="{FF2B5EF4-FFF2-40B4-BE49-F238E27FC236}">
                <a16:creationId xmlns:a16="http://schemas.microsoft.com/office/drawing/2014/main" id="{E794D71D-EC28-4631-B9E9-C6281610CDDC}"/>
              </a:ext>
            </a:extLst>
          </p:cNvPr>
          <p:cNvPicPr>
            <a:picLocks noChangeAspect="1"/>
          </p:cNvPicPr>
          <p:nvPr/>
        </p:nvPicPr>
        <p:blipFill>
          <a:blip r:embed="rId3"/>
          <a:stretch>
            <a:fillRect/>
          </a:stretch>
        </p:blipFill>
        <p:spPr>
          <a:xfrm>
            <a:off x="972766" y="2330028"/>
            <a:ext cx="6403393" cy="4278251"/>
          </a:xfrm>
          <a:prstGeom prst="rect">
            <a:avLst/>
          </a:prstGeom>
        </p:spPr>
      </p:pic>
      <p:sp>
        <p:nvSpPr>
          <p:cNvPr id="5" name="矩形 4">
            <a:extLst>
              <a:ext uri="{FF2B5EF4-FFF2-40B4-BE49-F238E27FC236}">
                <a16:creationId xmlns:a16="http://schemas.microsoft.com/office/drawing/2014/main" id="{38B042DD-DBE9-48F1-9BE9-D6F29FC76D53}"/>
              </a:ext>
            </a:extLst>
          </p:cNvPr>
          <p:cNvSpPr/>
          <p:nvPr/>
        </p:nvSpPr>
        <p:spPr>
          <a:xfrm>
            <a:off x="1181767" y="6262375"/>
            <a:ext cx="4941763" cy="338554"/>
          </a:xfrm>
          <a:prstGeom prst="rect">
            <a:avLst/>
          </a:prstGeom>
        </p:spPr>
        <p:txBody>
          <a:bodyPr wrap="square">
            <a:spAutoFit/>
          </a:bodyPr>
          <a:lstStyle/>
          <a:p>
            <a:pPr algn="ctr"/>
            <a:r>
              <a:rPr lang="en-US" altLang="zh-TW" sz="1600" dirty="0"/>
              <a:t>Equity, debt, and WACC for different amounts of leverage</a:t>
            </a:r>
          </a:p>
        </p:txBody>
      </p:sp>
      <p:sp>
        <p:nvSpPr>
          <p:cNvPr id="7" name="乘號 6"/>
          <p:cNvSpPr/>
          <p:nvPr/>
        </p:nvSpPr>
        <p:spPr>
          <a:xfrm>
            <a:off x="1786824" y="4603350"/>
            <a:ext cx="311560" cy="303059"/>
          </a:xfrm>
          <a:prstGeom prst="mathMultiply">
            <a:avLst>
              <a:gd name="adj1" fmla="val 203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p:cNvSpPr txBox="1"/>
              <p:nvPr/>
            </p:nvSpPr>
            <p:spPr>
              <a:xfrm>
                <a:off x="7604062" y="2509520"/>
                <a:ext cx="2359300" cy="830997"/>
              </a:xfrm>
              <a:prstGeom prst="rect">
                <a:avLst/>
              </a:prstGeom>
              <a:noFill/>
            </p:spPr>
            <p:txBody>
              <a:bodyPr wrap="none" rtlCol="0">
                <a:spAutoFit/>
              </a:bodyPr>
              <a:lstStyle/>
              <a:p>
                <a:r>
                  <a:rPr lang="en-US" altLang="zh-TW" sz="2400" dirty="0"/>
                  <a:t>With no debt,</a:t>
                </a:r>
              </a:p>
              <a:p>
                <a:pPr/>
                <a14:m>
                  <m:oMathPara xmlns:m="http://schemas.openxmlformats.org/officeDocument/2006/math">
                    <m:oMathParaPr>
                      <m:jc m:val="left"/>
                    </m:oMathParaPr>
                    <m:oMath xmlns:m="http://schemas.openxmlformats.org/officeDocument/2006/math">
                      <m:r>
                        <a:rPr lang="en-US" altLang="zh-TW" sz="2400" dirty="0" smtClean="0">
                          <a:latin typeface="Cambria Math" panose="02040503050406030204" pitchFamily="18" charset="0"/>
                        </a:rPr>
                        <m:t> </m:t>
                      </m:r>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𝑤𝑎𝑐𝑐</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𝑟</m:t>
                          </m:r>
                        </m:e>
                        <m:sub>
                          <m:r>
                            <a:rPr lang="en-US" altLang="zh-TW" sz="2400" i="1">
                              <a:latin typeface="Cambria Math" panose="02040503050406030204" pitchFamily="18" charset="0"/>
                            </a:rPr>
                            <m:t>𝑈</m:t>
                          </m:r>
                        </m:sub>
                      </m:sSub>
                      <m:r>
                        <a:rPr lang="en-US" altLang="zh-TW" sz="2400" b="0" i="0"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𝑟</m:t>
                          </m:r>
                        </m:e>
                        <m:sub>
                          <m:r>
                            <a:rPr lang="en-US" altLang="zh-TW" sz="2400" i="1">
                              <a:latin typeface="Cambria Math" panose="02040503050406030204" pitchFamily="18" charset="0"/>
                            </a:rPr>
                            <m:t>𝐸</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604062" y="2509520"/>
                <a:ext cx="2359300" cy="830997"/>
              </a:xfrm>
              <a:prstGeom prst="rect">
                <a:avLst/>
              </a:prstGeom>
              <a:blipFill>
                <a:blip r:embed="rId4"/>
                <a:stretch>
                  <a:fillRect l="-3876" t="-58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7604062" y="3545591"/>
                <a:ext cx="4297715" cy="1200329"/>
              </a:xfrm>
              <a:prstGeom prst="rect">
                <a:avLst/>
              </a:prstGeom>
              <a:noFill/>
            </p:spPr>
            <p:txBody>
              <a:bodyPr wrap="none" rtlCol="0">
                <a:spAutoFit/>
              </a:bodyPr>
              <a:lstStyle/>
              <a:p>
                <a:r>
                  <a:rPr lang="en-US" altLang="zh-TW" sz="2400" dirty="0"/>
                  <a:t>As the amount of debt increases,</a:t>
                </a:r>
              </a:p>
              <a:p>
                <a:r>
                  <a:rPr lang="en-US" altLang="zh-TW" sz="2400" dirty="0"/>
                  <a:t>both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𝑟</m:t>
                        </m:r>
                      </m:e>
                      <m:sub>
                        <m:r>
                          <a:rPr lang="en-US" altLang="zh-TW" sz="2400" i="1">
                            <a:latin typeface="Cambria Math" panose="02040503050406030204" pitchFamily="18" charset="0"/>
                          </a:rPr>
                          <m:t>𝐷</m:t>
                        </m:r>
                      </m:sub>
                    </m:sSub>
                  </m:oMath>
                </a14:m>
                <a:r>
                  <a:rPr lang="en-US" altLang="zh-TW" sz="2400" dirty="0"/>
                  <a:t> and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𝑟</m:t>
                        </m:r>
                      </m:e>
                      <m:sub>
                        <m:r>
                          <a:rPr lang="en-US" altLang="zh-TW" sz="2400" i="1">
                            <a:latin typeface="Cambria Math" panose="02040503050406030204" pitchFamily="18" charset="0"/>
                          </a:rPr>
                          <m:t>𝐸</m:t>
                        </m:r>
                      </m:sub>
                    </m:sSub>
                  </m:oMath>
                </a14:m>
                <a:r>
                  <a:rPr lang="zh-TW" altLang="en-US" sz="2400" dirty="0"/>
                  <a:t> </a:t>
                </a:r>
                <a:r>
                  <a:rPr lang="en-US" altLang="zh-TW" sz="2400" dirty="0"/>
                  <a:t>rise</a:t>
                </a:r>
              </a:p>
              <a:p>
                <a:r>
                  <a:rPr lang="en-US" altLang="zh-TW" sz="2400" dirty="0"/>
                  <a:t>Net effect: </a:t>
                </a:r>
                <a14:m>
                  <m:oMath xmlns:m="http://schemas.openxmlformats.org/officeDocument/2006/math">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𝑤𝑎𝑐𝑐</m:t>
                        </m:r>
                      </m:sub>
                    </m:sSub>
                  </m:oMath>
                </a14:m>
                <a:r>
                  <a:rPr lang="zh-TW" altLang="en-US" sz="2400" dirty="0"/>
                  <a:t> </a:t>
                </a:r>
                <a:r>
                  <a:rPr lang="en-US" altLang="zh-TW" sz="2400" dirty="0"/>
                  <a:t>is unchanged</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7604062" y="3545591"/>
                <a:ext cx="4297715" cy="1200329"/>
              </a:xfrm>
              <a:prstGeom prst="rect">
                <a:avLst/>
              </a:prstGeom>
              <a:blipFill>
                <a:blip r:embed="rId5"/>
                <a:stretch>
                  <a:fillRect l="-2128" t="-4061" r="-1135" b="-10660"/>
                </a:stretch>
              </a:blipFill>
            </p:spPr>
            <p:txBody>
              <a:bodyPr/>
              <a:lstStyle/>
              <a:p>
                <a:r>
                  <a:rPr lang="zh-TW" altLang="en-US">
                    <a:noFill/>
                  </a:rPr>
                  <a:t> </a:t>
                </a:r>
              </a:p>
            </p:txBody>
          </p:sp>
        </mc:Fallback>
      </mc:AlternateContent>
      <p:sp>
        <p:nvSpPr>
          <p:cNvPr id="10" name="文字方塊 9"/>
          <p:cNvSpPr txBox="1"/>
          <p:nvPr/>
        </p:nvSpPr>
        <p:spPr>
          <a:xfrm>
            <a:off x="7604062" y="4947920"/>
            <a:ext cx="4197175" cy="830997"/>
          </a:xfrm>
          <a:prstGeom prst="rect">
            <a:avLst/>
          </a:prstGeom>
          <a:noFill/>
        </p:spPr>
        <p:txBody>
          <a:bodyPr wrap="none" rtlCol="0">
            <a:spAutoFit/>
          </a:bodyPr>
          <a:lstStyle/>
          <a:p>
            <a:r>
              <a:rPr lang="en-US" altLang="zh-TW" sz="2400" dirty="0"/>
              <a:t>100% debt,</a:t>
            </a:r>
          </a:p>
          <a:p>
            <a:r>
              <a:rPr lang="en-US" altLang="zh-TW" sz="2400" dirty="0"/>
              <a:t>The debt is as risky as the assets</a:t>
            </a:r>
            <a:endParaRPr lang="zh-TW" altLang="en-US" sz="2400" dirty="0"/>
          </a:p>
        </p:txBody>
      </p:sp>
      <p:sp>
        <p:nvSpPr>
          <p:cNvPr id="13" name="乘號 12"/>
          <p:cNvSpPr/>
          <p:nvPr/>
        </p:nvSpPr>
        <p:spPr>
          <a:xfrm>
            <a:off x="6729953" y="4603349"/>
            <a:ext cx="311560" cy="303059"/>
          </a:xfrm>
          <a:prstGeom prst="mathMultiply">
            <a:avLst>
              <a:gd name="adj1" fmla="val 203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flipV="1">
            <a:off x="1914384" y="5680091"/>
            <a:ext cx="4977399" cy="45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7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75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7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5"/>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9"/>
                                        </p:tgtEl>
                                        <p:attrNameLst>
                                          <p:attrName>style.visibility</p:attrName>
                                        </p:attrNameLst>
                                      </p:cBhvr>
                                      <p:to>
                                        <p:strVal val="hidden"/>
                                      </p:to>
                                    </p:set>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2" presetClass="entr" presetSubtype="8" fill="hold" grpId="0" nodeType="withEffect">
                                  <p:stCondLst>
                                    <p:cond delay="75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p:bldP spid="9" grpId="1"/>
      <p:bldP spid="10" grpId="0"/>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54B59-EBD2-441C-B08D-844A973ED45A}"/>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12DDC57F-64AE-408A-A312-1F7E0CB89FBB}"/>
              </a:ext>
            </a:extLst>
          </p:cNvPr>
          <p:cNvSpPr>
            <a:spLocks noGrp="1"/>
          </p:cNvSpPr>
          <p:nvPr>
            <p:ph idx="1"/>
          </p:nvPr>
        </p:nvSpPr>
        <p:spPr>
          <a:xfrm>
            <a:off x="838200" y="1825624"/>
            <a:ext cx="10515600" cy="4740546"/>
          </a:xfrm>
        </p:spPr>
        <p:txBody>
          <a:bodyPr>
            <a:normAutofit/>
          </a:bodyPr>
          <a:lstStyle/>
          <a:p>
            <a:pPr marL="0" indent="0">
              <a:buNone/>
            </a:pPr>
            <a:r>
              <a:rPr lang="en-US" altLang="zh-TW" b="1" dirty="0"/>
              <a:t>Capital Budgeting and the Weighted Average Cost of Capital</a:t>
            </a:r>
            <a:endParaRPr lang="en-US" altLang="zh-TW" dirty="0"/>
          </a:p>
          <a:p>
            <a:r>
              <a:rPr lang="en-US" altLang="zh-TW" dirty="0"/>
              <a:t>The enterprise value of the firm is its future free cash flow discounted by WACC – CH9</a:t>
            </a:r>
          </a:p>
          <a:p>
            <a:r>
              <a:rPr lang="zh-TW" altLang="en-US" dirty="0"/>
              <a:t> </a:t>
            </a:r>
            <a:r>
              <a:rPr lang="en-US" altLang="zh-TW" dirty="0"/>
              <a:t>Although debt has a lower cost of capital than equity, leverage does not lower a firm’s WACC</a:t>
            </a:r>
            <a:r>
              <a:rPr lang="zh-TW" altLang="en-US" dirty="0"/>
              <a:t> </a:t>
            </a:r>
            <a:r>
              <a:rPr lang="en-US" altLang="zh-TW" dirty="0"/>
              <a:t>– MM I</a:t>
            </a:r>
          </a:p>
          <a:p>
            <a:pPr marL="0" indent="0">
              <a:buNone/>
            </a:pPr>
            <a:r>
              <a:rPr lang="en-US" altLang="zh-TW" dirty="0">
                <a:sym typeface="Wingdings" panose="05000000000000000000" pitchFamily="2" charset="2"/>
              </a:rPr>
              <a:t></a:t>
            </a:r>
            <a:r>
              <a:rPr lang="en-US" altLang="zh-TW" dirty="0"/>
              <a:t>The value of the firm’s free cash flow evaluated using the WACC does not change, so the enterprise value does not depend on its financing choices</a:t>
            </a:r>
            <a:endParaRPr lang="zh-TW" altLang="en-US" dirty="0"/>
          </a:p>
        </p:txBody>
      </p:sp>
    </p:spTree>
    <p:extLst>
      <p:ext uri="{BB962C8B-B14F-4D97-AF65-F5344CB8AC3E}">
        <p14:creationId xmlns:p14="http://schemas.microsoft.com/office/powerpoint/2010/main" val="2273757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285AF3-4B95-47DE-B963-67B9FC013970}"/>
              </a:ext>
            </a:extLst>
          </p:cNvPr>
          <p:cNvSpPr>
            <a:spLocks noGrp="1"/>
          </p:cNvSpPr>
          <p:nvPr>
            <p:ph type="title"/>
          </p:nvPr>
        </p:nvSpPr>
        <p:spPr/>
        <p:txBody>
          <a:bodyPr>
            <a:normAutofit/>
          </a:bodyPr>
          <a:lstStyle/>
          <a:p>
            <a:r>
              <a:rPr lang="en-US" altLang="zh-TW" dirty="0"/>
              <a:t>14.3 Modigliani-Miller II: Leverage, Risk, and the Cost of Capital</a:t>
            </a:r>
            <a:endParaRPr lang="zh-TW" altLang="en-US" dirty="0"/>
          </a:p>
        </p:txBody>
      </p:sp>
      <p:pic>
        <p:nvPicPr>
          <p:cNvPr id="4" name="內容版面配置區 3">
            <a:extLst>
              <a:ext uri="{FF2B5EF4-FFF2-40B4-BE49-F238E27FC236}">
                <a16:creationId xmlns:a16="http://schemas.microsoft.com/office/drawing/2014/main" id="{F77A146F-CE64-4F1C-B99E-D3A329958129}"/>
              </a:ext>
            </a:extLst>
          </p:cNvPr>
          <p:cNvPicPr>
            <a:picLocks noGrp="1" noChangeAspect="1"/>
          </p:cNvPicPr>
          <p:nvPr>
            <p:ph idx="1"/>
          </p:nvPr>
        </p:nvPicPr>
        <p:blipFill>
          <a:blip r:embed="rId3"/>
          <a:stretch>
            <a:fillRect/>
          </a:stretch>
        </p:blipFill>
        <p:spPr>
          <a:xfrm>
            <a:off x="2795587" y="3130096"/>
            <a:ext cx="6600825" cy="1962150"/>
          </a:xfrm>
          <a:prstGeom prst="rect">
            <a:avLst/>
          </a:prstGeom>
        </p:spPr>
      </p:pic>
      <p:sp>
        <p:nvSpPr>
          <p:cNvPr id="5" name="矩形 4">
            <a:extLst>
              <a:ext uri="{FF2B5EF4-FFF2-40B4-BE49-F238E27FC236}">
                <a16:creationId xmlns:a16="http://schemas.microsoft.com/office/drawing/2014/main" id="{01AB3D2F-6FDD-4BE9-9B19-16BE9BE405BC}"/>
              </a:ext>
            </a:extLst>
          </p:cNvPr>
          <p:cNvSpPr/>
          <p:nvPr/>
        </p:nvSpPr>
        <p:spPr>
          <a:xfrm>
            <a:off x="3093267" y="4786339"/>
            <a:ext cx="4185719" cy="305908"/>
          </a:xfrm>
          <a:prstGeom prst="rect">
            <a:avLst/>
          </a:prstGeom>
        </p:spPr>
        <p:txBody>
          <a:bodyPr wrap="square">
            <a:spAutoFit/>
          </a:bodyPr>
          <a:lstStyle/>
          <a:p>
            <a:r>
              <a:rPr lang="en-US" altLang="zh-TW" sz="1400" dirty="0"/>
              <a:t>Calculating the WACC for alternative capital structures</a:t>
            </a:r>
            <a:endParaRPr lang="zh-TW" altLang="en-US" sz="1400" dirty="0"/>
          </a:p>
        </p:txBody>
      </p:sp>
      <p:sp>
        <p:nvSpPr>
          <p:cNvPr id="6" name="內容版面配置區 2">
            <a:extLst>
              <a:ext uri="{FF2B5EF4-FFF2-40B4-BE49-F238E27FC236}">
                <a16:creationId xmlns:a16="http://schemas.microsoft.com/office/drawing/2014/main" id="{12DDC57F-64AE-408A-A312-1F7E0CB89FB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b="1" dirty="0"/>
              <a:t>Capital Budgeting and the Weighted Average Cost of Capital</a:t>
            </a:r>
          </a:p>
          <a:p>
            <a:pPr marL="0" indent="0">
              <a:buNone/>
            </a:pPr>
            <a:r>
              <a:rPr lang="en-US" altLang="zh-TW" dirty="0"/>
              <a:t>Figure 14.1 WACC and Leverage with Perfect Capital Markets</a:t>
            </a:r>
          </a:p>
        </p:txBody>
      </p:sp>
      <p:sp>
        <p:nvSpPr>
          <p:cNvPr id="7" name="矩形 6">
            <a:extLst>
              <a:ext uri="{FF2B5EF4-FFF2-40B4-BE49-F238E27FC236}">
                <a16:creationId xmlns:a16="http://schemas.microsoft.com/office/drawing/2014/main" id="{01AB3D2F-6FDD-4BE9-9B19-16BE9BE405BC}"/>
              </a:ext>
            </a:extLst>
          </p:cNvPr>
          <p:cNvSpPr/>
          <p:nvPr/>
        </p:nvSpPr>
        <p:spPr>
          <a:xfrm>
            <a:off x="1650205" y="5372994"/>
            <a:ext cx="8891588" cy="523220"/>
          </a:xfrm>
          <a:prstGeom prst="rect">
            <a:avLst/>
          </a:prstGeom>
        </p:spPr>
        <p:txBody>
          <a:bodyPr wrap="square">
            <a:spAutoFit/>
          </a:bodyPr>
          <a:lstStyle/>
          <a:p>
            <a:r>
              <a:rPr lang="en-US" altLang="zh-TW" sz="2800" dirty="0"/>
              <a:t>Data in this table correspond to the example in Section 14.1.</a:t>
            </a:r>
            <a:endParaRPr lang="zh-TW" altLang="en-US" sz="2800" dirty="0"/>
          </a:p>
        </p:txBody>
      </p:sp>
    </p:spTree>
    <p:extLst>
      <p:ext uri="{BB962C8B-B14F-4D97-AF65-F5344CB8AC3E}">
        <p14:creationId xmlns:p14="http://schemas.microsoft.com/office/powerpoint/2010/main" val="688972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DAE477-7144-4791-A810-7D8A50C01712}"/>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3453D85E-CC25-4A85-920A-1E2A6EC87D12}"/>
              </a:ext>
            </a:extLst>
          </p:cNvPr>
          <p:cNvSpPr>
            <a:spLocks noGrp="1"/>
          </p:cNvSpPr>
          <p:nvPr>
            <p:ph idx="1"/>
          </p:nvPr>
        </p:nvSpPr>
        <p:spPr/>
        <p:txBody>
          <a:bodyPr>
            <a:noAutofit/>
          </a:bodyPr>
          <a:lstStyle/>
          <a:p>
            <a:pPr marL="0" indent="0">
              <a:buNone/>
            </a:pPr>
            <a:r>
              <a:rPr lang="en-US" altLang="zh-TW" b="1" dirty="0"/>
              <a:t>Capital Budgeting and the Weighted Average Cost of Capital</a:t>
            </a:r>
          </a:p>
          <a:p>
            <a:pPr marL="0" indent="0">
              <a:buNone/>
            </a:pPr>
            <a:r>
              <a:rPr lang="en-US" altLang="zh-TW" dirty="0"/>
              <a:t>Example 14.5 – Reducing Leverage and the Cost of Capital</a:t>
            </a:r>
          </a:p>
          <a:p>
            <a:pPr marL="0" indent="0">
              <a:buNone/>
            </a:pPr>
            <a:r>
              <a:rPr lang="en-US" altLang="zh-TW" dirty="0"/>
              <a:t>[Problem]</a:t>
            </a:r>
          </a:p>
        </p:txBody>
      </p:sp>
      <mc:AlternateContent xmlns:mc="http://schemas.openxmlformats.org/markup-compatibility/2006" xmlns:a14="http://schemas.microsoft.com/office/drawing/2010/main">
        <mc:Choice Requires="a14">
          <p:sp>
            <p:nvSpPr>
              <p:cNvPr id="4" name="文字方塊 3"/>
              <p:cNvSpPr txBox="1"/>
              <p:nvPr/>
            </p:nvSpPr>
            <p:spPr>
              <a:xfrm>
                <a:off x="9303243" y="3989571"/>
                <a:ext cx="1581972" cy="1563633"/>
              </a:xfrm>
              <a:prstGeom prst="rect">
                <a:avLst/>
              </a:prstGeom>
              <a:noFill/>
            </p:spPr>
            <p:txBody>
              <a:bodyPr wrap="none" rtlCol="0">
                <a:spAutoFit/>
              </a:bodyPr>
              <a:lstStyle/>
              <a:p>
                <a:pPr algn="ctr"/>
                <a:r>
                  <a:rPr lang="en-US" altLang="zh-TW" sz="2800" dirty="0"/>
                  <a:t>After</a:t>
                </a:r>
              </a:p>
              <a:p>
                <a:r>
                  <a:rPr lang="en-US" altLang="zh-TW" sz="2800" dirty="0"/>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den>
                    </m:f>
                  </m:oMath>
                </a14:m>
                <a:r>
                  <a:rPr lang="en-US" altLang="zh-TW" sz="2800" dirty="0"/>
                  <a:t> = 2</a:t>
                </a:r>
              </a:p>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𝐷</m:t>
                        </m:r>
                      </m:sub>
                    </m:sSub>
                  </m:oMath>
                </a14:m>
                <a:r>
                  <a:rPr lang="en-US" altLang="zh-TW" sz="2800" dirty="0"/>
                  <a:t> = 5.5%</a:t>
                </a:r>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9303243" y="3989571"/>
                <a:ext cx="1581972" cy="1563633"/>
              </a:xfrm>
              <a:prstGeom prst="rect">
                <a:avLst/>
              </a:prstGeom>
              <a:blipFill>
                <a:blip r:embed="rId3"/>
                <a:stretch>
                  <a:fillRect t="-3502" r="-6154" b="-101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882881" y="3989571"/>
                <a:ext cx="1475147" cy="1994520"/>
              </a:xfrm>
              <a:prstGeom prst="rect">
                <a:avLst/>
              </a:prstGeom>
              <a:noFill/>
            </p:spPr>
            <p:txBody>
              <a:bodyPr wrap="none" rtlCol="0">
                <a:spAutoFit/>
              </a:bodyPr>
              <a:lstStyle/>
              <a:p>
                <a:pPr algn="ctr"/>
                <a:r>
                  <a:rPr lang="en-US" altLang="zh-TW" sz="2800" dirty="0"/>
                  <a:t>Before</a:t>
                </a:r>
              </a:p>
              <a:p>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den>
                    </m:f>
                  </m:oMath>
                </a14:m>
                <a:r>
                  <a:rPr lang="en-US" altLang="zh-TW" sz="2800" dirty="0"/>
                  <a:t> = 3</a:t>
                </a:r>
              </a:p>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𝐷</m:t>
                        </m:r>
                      </m:sub>
                    </m:sSub>
                  </m:oMath>
                </a14:m>
                <a:r>
                  <a:rPr lang="en-US" altLang="zh-TW" sz="2800" dirty="0"/>
                  <a:t> = 6%</a:t>
                </a:r>
              </a:p>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𝐸</m:t>
                        </m:r>
                      </m:sub>
                    </m:sSub>
                  </m:oMath>
                </a14:m>
                <a:r>
                  <a:rPr lang="en-US" altLang="zh-TW" sz="2800" dirty="0"/>
                  <a:t> = 14%</a:t>
                </a:r>
              </a:p>
            </p:txBody>
          </p:sp>
        </mc:Choice>
        <mc:Fallback xmlns="">
          <p:sp>
            <p:nvSpPr>
              <p:cNvPr id="6" name="文字方塊 5"/>
              <p:cNvSpPr txBox="1">
                <a:spLocks noRot="1" noChangeAspect="1" noMove="1" noResize="1" noEditPoints="1" noAdjustHandles="1" noChangeArrowheads="1" noChangeShapeType="1" noTextEdit="1"/>
              </p:cNvSpPr>
              <p:nvPr/>
            </p:nvSpPr>
            <p:spPr>
              <a:xfrm>
                <a:off x="1882881" y="3989571"/>
                <a:ext cx="1475147" cy="1994520"/>
              </a:xfrm>
              <a:prstGeom prst="rect">
                <a:avLst/>
              </a:prstGeom>
              <a:blipFill>
                <a:blip r:embed="rId4"/>
                <a:stretch>
                  <a:fillRect t="-2744" r="-6612" b="-7622"/>
                </a:stretch>
              </a:blipFill>
            </p:spPr>
            <p:txBody>
              <a:bodyPr/>
              <a:lstStyle/>
              <a:p>
                <a:r>
                  <a:rPr lang="zh-TW" altLang="en-US">
                    <a:noFill/>
                  </a:rPr>
                  <a:t> </a:t>
                </a:r>
              </a:p>
            </p:txBody>
          </p:sp>
        </mc:Fallback>
      </mc:AlternateContent>
      <p:grpSp>
        <p:nvGrpSpPr>
          <p:cNvPr id="9" name="群組 8"/>
          <p:cNvGrpSpPr/>
          <p:nvPr/>
        </p:nvGrpSpPr>
        <p:grpSpPr>
          <a:xfrm>
            <a:off x="3726744" y="4141278"/>
            <a:ext cx="5318413" cy="1275848"/>
            <a:chOff x="3534641" y="4231182"/>
            <a:chExt cx="5318413" cy="1275848"/>
          </a:xfrm>
        </p:grpSpPr>
        <p:sp>
          <p:nvSpPr>
            <p:cNvPr id="7" name="文字方塊 6"/>
            <p:cNvSpPr txBox="1"/>
            <p:nvPr/>
          </p:nvSpPr>
          <p:spPr>
            <a:xfrm>
              <a:off x="3713986" y="4231182"/>
              <a:ext cx="4653396" cy="830997"/>
            </a:xfrm>
            <a:prstGeom prst="rect">
              <a:avLst/>
            </a:prstGeom>
            <a:noFill/>
          </p:spPr>
          <p:txBody>
            <a:bodyPr wrap="square" rtlCol="0">
              <a:spAutoFit/>
            </a:bodyPr>
            <a:lstStyle/>
            <a:p>
              <a:pPr algn="ctr"/>
              <a:r>
                <a:rPr lang="en-US" altLang="zh-TW" sz="2400" dirty="0"/>
                <a:t>issues equity and</a:t>
              </a:r>
              <a:br>
                <a:rPr lang="en-US" altLang="zh-TW" sz="2400" dirty="0"/>
              </a:br>
              <a:r>
                <a:rPr lang="en-US" altLang="zh-TW" sz="2400" dirty="0"/>
                <a:t>uses the proceeds to repay its debt</a:t>
              </a:r>
              <a:endParaRPr lang="zh-TW" altLang="en-US" sz="2400" dirty="0"/>
            </a:p>
          </p:txBody>
        </p:sp>
        <p:sp>
          <p:nvSpPr>
            <p:cNvPr id="8" name="向右箭號 7"/>
            <p:cNvSpPr/>
            <p:nvPr/>
          </p:nvSpPr>
          <p:spPr>
            <a:xfrm>
              <a:off x="3534641" y="5131425"/>
              <a:ext cx="5318413" cy="375605"/>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 name="文字方塊 9"/>
          <p:cNvSpPr txBox="1"/>
          <p:nvPr/>
        </p:nvSpPr>
        <p:spPr>
          <a:xfrm>
            <a:off x="4580968" y="3329640"/>
            <a:ext cx="3609963" cy="523220"/>
          </a:xfrm>
          <a:prstGeom prst="rect">
            <a:avLst/>
          </a:prstGeom>
          <a:noFill/>
        </p:spPr>
        <p:txBody>
          <a:bodyPr wrap="none" rtlCol="0">
            <a:spAutoFit/>
          </a:bodyPr>
          <a:lstStyle/>
          <a:p>
            <a:r>
              <a:rPr lang="en-US" altLang="zh-TW" sz="2800" dirty="0"/>
              <a:t>NRG Energy, Inc. (NRG) </a:t>
            </a:r>
          </a:p>
        </p:txBody>
      </p:sp>
    </p:spTree>
    <p:extLst>
      <p:ext uri="{BB962C8B-B14F-4D97-AF65-F5344CB8AC3E}">
        <p14:creationId xmlns:p14="http://schemas.microsoft.com/office/powerpoint/2010/main" val="1949919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DAE477-7144-4791-A810-7D8A50C01712}"/>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453D85E-CC25-4A85-920A-1E2A6EC87D12}"/>
                  </a:ext>
                </a:extLst>
              </p:cNvPr>
              <p:cNvSpPr>
                <a:spLocks noGrp="1"/>
              </p:cNvSpPr>
              <p:nvPr>
                <p:ph idx="1"/>
              </p:nvPr>
            </p:nvSpPr>
            <p:spPr/>
            <p:txBody>
              <a:bodyPr>
                <a:noAutofit/>
              </a:bodyPr>
              <a:lstStyle/>
              <a:p>
                <a:pPr marL="0" indent="0">
                  <a:buNone/>
                </a:pPr>
                <a:r>
                  <a:rPr lang="en-US" altLang="zh-TW" b="1" dirty="0"/>
                  <a:t>Capital Budgeting and the Weighted Average Cost of Capital</a:t>
                </a:r>
              </a:p>
              <a:p>
                <a:pPr marL="0" indent="0">
                  <a:buNone/>
                </a:pPr>
                <a:r>
                  <a:rPr lang="en-US" altLang="zh-TW" dirty="0"/>
                  <a:t>Example 14.5 – Reducing Leverage and the Cost of Capital</a:t>
                </a:r>
              </a:p>
              <a:p>
                <a:pPr marL="0" indent="0">
                  <a:buNone/>
                </a:pPr>
                <a:r>
                  <a:rPr lang="en-US" altLang="zh-TW" dirty="0"/>
                  <a:t>[Problem</a:t>
                </a:r>
                <a:r>
                  <a:rPr lang="zh-TW" altLang="en-US" dirty="0"/>
                  <a:t> </a:t>
                </a:r>
                <a:r>
                  <a:rPr lang="en-US" altLang="zh-TW" dirty="0"/>
                  <a:t>1]</a:t>
                </a:r>
              </a:p>
              <a:p>
                <a:pPr marL="0" indent="0">
                  <a:buNone/>
                </a:pPr>
                <a:r>
                  <a:rPr lang="en-US" altLang="zh-TW" dirty="0"/>
                  <a:t>With perfect capital markets, what effect will this transaction have on NRG’s equity cost of capital</a:t>
                </a:r>
                <a:r>
                  <a:rPr lang="zh-TW" altLang="en-US" dirty="0"/>
                  <a:t> </a:t>
                </a:r>
                <a:r>
                  <a:rPr lang="en-US" altLang="zh-TW" dirty="0"/>
                  <a:t>(</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𝐸</m:t>
                        </m:r>
                      </m:sub>
                    </m:sSub>
                  </m:oMath>
                </a14:m>
                <a:r>
                  <a:rPr lang="en-US" altLang="zh-TW" dirty="0"/>
                  <a:t>) and WACC? </a:t>
                </a:r>
              </a:p>
              <a:p>
                <a:pPr marL="514350" indent="-514350">
                  <a:buAutoNum type="arabicParenR"/>
                </a:pPr>
                <a:endParaRPr lang="en-US" altLang="zh-TW" dirty="0"/>
              </a:p>
            </p:txBody>
          </p:sp>
        </mc:Choice>
        <mc:Fallback xmlns="">
          <p:sp>
            <p:nvSpPr>
              <p:cNvPr id="3" name="內容版面配置區 2">
                <a:extLst>
                  <a:ext uri="{FF2B5EF4-FFF2-40B4-BE49-F238E27FC236}">
                    <a16:creationId xmlns:a16="http://schemas.microsoft.com/office/drawing/2014/main" id="{3453D85E-CC25-4A85-920A-1E2A6EC87D12}"/>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44466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DAE477-7144-4791-A810-7D8A50C01712}"/>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3453D85E-CC25-4A85-920A-1E2A6EC87D12}"/>
              </a:ext>
            </a:extLst>
          </p:cNvPr>
          <p:cNvSpPr>
            <a:spLocks noGrp="1"/>
          </p:cNvSpPr>
          <p:nvPr>
            <p:ph idx="1"/>
          </p:nvPr>
        </p:nvSpPr>
        <p:spPr/>
        <p:txBody>
          <a:bodyPr>
            <a:noAutofit/>
          </a:bodyPr>
          <a:lstStyle/>
          <a:p>
            <a:pPr marL="0" indent="0">
              <a:buNone/>
            </a:pPr>
            <a:r>
              <a:rPr lang="en-US" altLang="zh-TW" b="1" dirty="0"/>
              <a:t>Capital Budgeting and the Weighted Average Cost of Capital</a:t>
            </a:r>
          </a:p>
          <a:p>
            <a:pPr marL="0" indent="0">
              <a:buNone/>
            </a:pPr>
            <a:r>
              <a:rPr lang="en-US" altLang="zh-TW" dirty="0"/>
              <a:t>Example 14.5 – Reducing Leverage and the Cost of Capital</a:t>
            </a:r>
          </a:p>
          <a:p>
            <a:pPr marL="0" indent="0">
              <a:buNone/>
            </a:pPr>
            <a:r>
              <a:rPr lang="en-US" altLang="zh-TW" dirty="0"/>
              <a:t>[Solution]</a:t>
            </a:r>
            <a:r>
              <a:rPr lang="zh-TW" altLang="en-US" dirty="0"/>
              <a:t> </a:t>
            </a:r>
            <a:endParaRPr lang="en-US" altLang="zh-TW" dirty="0"/>
          </a:p>
        </p:txBody>
      </p:sp>
      <p:grpSp>
        <p:nvGrpSpPr>
          <p:cNvPr id="5" name="群組 4"/>
          <p:cNvGrpSpPr/>
          <p:nvPr/>
        </p:nvGrpSpPr>
        <p:grpSpPr>
          <a:xfrm>
            <a:off x="2301955" y="3293183"/>
            <a:ext cx="7023650" cy="1383995"/>
            <a:chOff x="838200" y="3609277"/>
            <a:chExt cx="7023650" cy="1383995"/>
          </a:xfrm>
        </p:grpSpPr>
        <mc:AlternateContent xmlns:mc="http://schemas.openxmlformats.org/markup-compatibility/2006" xmlns:a14="http://schemas.microsoft.com/office/drawing/2010/main">
          <mc:Choice Requires="a14">
            <p:sp>
              <p:nvSpPr>
                <p:cNvPr id="9" name="文字方塊 8"/>
                <p:cNvSpPr txBox="1"/>
                <p:nvPr/>
              </p:nvSpPr>
              <p:spPr>
                <a:xfrm flipH="1">
                  <a:off x="838200" y="3609277"/>
                  <a:ext cx="4683226" cy="616707"/>
                </a:xfrm>
                <a:prstGeom prst="rect">
                  <a:avLst/>
                </a:prstGeom>
                <a:noFill/>
              </p:spPr>
              <p:txBody>
                <a:bodyPr wrap="square" rtlCol="0">
                  <a:spAutoFit/>
                </a:bodyPr>
                <a:lstStyle/>
                <a:p>
                  <a:r>
                    <a:rPr lang="en-US" altLang="zh-TW" sz="2400" dirty="0"/>
                    <a:t>initial</a:t>
                  </a:r>
                  <a:r>
                    <a:rPr lang="zh-TW" altLang="en-US" sz="2400" dirty="0"/>
                    <a:t> </a:t>
                  </a:r>
                  <a14:m>
                    <m:oMath xmlns:m="http://schemas.openxmlformats.org/officeDocument/2006/math">
                      <m:sSub>
                        <m:sSubPr>
                          <m:ctrlPr>
                            <a:rPr lang="zh-TW" altLang="en-US" sz="2400" i="1" dirty="0" smtClean="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𝑤𝑎𝑐𝑐</m:t>
                          </m:r>
                        </m:sub>
                      </m:sSub>
                      <m:r>
                        <a:rPr lang="en-US" altLang="zh-TW" sz="2400" b="0" i="1" dirty="0" smtClean="0">
                          <a:latin typeface="Cambria Math" panose="02040503050406030204" pitchFamily="18" charset="0"/>
                        </a:rPr>
                        <m:t> </m:t>
                      </m:r>
                    </m:oMath>
                  </a14:m>
                  <a:r>
                    <a:rPr lang="en-US" altLang="zh-TW" sz="2400" dirty="0">
                      <a:latin typeface="Cambria Math" panose="02040503050406030204" pitchFamily="18" charset="0"/>
                    </a:rPr>
                    <a:t>=</a:t>
                  </a:r>
                  <a:r>
                    <a:rPr lang="zh-TW" altLang="en-US" sz="2400" dirty="0"/>
                    <a:t> </a:t>
                  </a:r>
                  <a14:m>
                    <m:oMath xmlns:m="http://schemas.openxmlformats.org/officeDocument/2006/math">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𝑈</m:t>
                          </m:r>
                        </m:sub>
                      </m:sSub>
                      <m:r>
                        <a:rPr lang="en-US" altLang="zh-TW" sz="2400" i="1" dirty="0">
                          <a:latin typeface="Cambria Math" panose="02040503050406030204" pitchFamily="18" charset="0"/>
                        </a:rPr>
                        <m:t>=</m:t>
                      </m:r>
                    </m:oMath>
                  </a14:m>
                  <a:r>
                    <a:rPr lang="en-US" altLang="zh-TW" sz="2400" dirty="0">
                      <a:latin typeface="Cambria Math" panose="02040503050406030204" pitchFamily="18" charset="0"/>
                    </a:rPr>
                    <a:t> </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𝐸</m:t>
                          </m:r>
                        </m:num>
                        <m:den>
                          <m:r>
                            <a:rPr lang="en-US" altLang="zh-TW" sz="2400" i="1">
                              <a:latin typeface="Cambria Math" panose="02040503050406030204" pitchFamily="18" charset="0"/>
                            </a:rPr>
                            <m:t>𝐸</m:t>
                          </m:r>
                          <m:r>
                            <a:rPr lang="en-US" altLang="zh-TW" sz="2400" i="1">
                              <a:latin typeface="Cambria Math" panose="02040503050406030204" pitchFamily="18" charset="0"/>
                            </a:rPr>
                            <m:t>+</m:t>
                          </m:r>
                          <m:r>
                            <a:rPr lang="en-US" altLang="zh-TW" sz="2400" i="1">
                              <a:latin typeface="Cambria Math" panose="02040503050406030204" pitchFamily="18" charset="0"/>
                            </a:rPr>
                            <m:t>𝐷</m:t>
                          </m:r>
                        </m:den>
                      </m:f>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zh-TW" altLang="en-US" sz="2400" i="1" dirty="0">
                              <a:latin typeface="Cambria Math" panose="02040503050406030204" pitchFamily="18" charset="0"/>
                            </a:rPr>
                            <m:t>𝐸</m:t>
                          </m:r>
                        </m:sub>
                      </m:sSub>
                      <m:r>
                        <a:rPr lang="en-US" altLang="zh-TW" sz="2400" i="1" dirty="0">
                          <a:latin typeface="Cambria Math" panose="02040503050406030204" pitchFamily="18" charset="0"/>
                        </a:rPr>
                        <m:t>+</m:t>
                      </m:r>
                    </m:oMath>
                  </a14:m>
                  <a:r>
                    <a:rPr lang="en-US" altLang="zh-TW" sz="2400" dirty="0"/>
                    <a:t> </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𝐷</m:t>
                          </m:r>
                        </m:num>
                        <m:den>
                          <m:r>
                            <a:rPr lang="en-US" altLang="zh-TW" sz="2400" i="1">
                              <a:latin typeface="Cambria Math" panose="02040503050406030204" pitchFamily="18" charset="0"/>
                            </a:rPr>
                            <m:t>𝐸</m:t>
                          </m:r>
                          <m:r>
                            <a:rPr lang="en-US" altLang="zh-TW" sz="2400" i="1">
                              <a:latin typeface="Cambria Math" panose="02040503050406030204" pitchFamily="18" charset="0"/>
                            </a:rPr>
                            <m:t>+</m:t>
                          </m:r>
                          <m:r>
                            <a:rPr lang="en-US" altLang="zh-TW" sz="2400" i="1">
                              <a:latin typeface="Cambria Math" panose="02040503050406030204" pitchFamily="18" charset="0"/>
                            </a:rPr>
                            <m:t>𝐷</m:t>
                          </m:r>
                        </m:den>
                      </m:f>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𝐷</m:t>
                          </m:r>
                        </m:sub>
                      </m:sSub>
                    </m:oMath>
                  </a14:m>
                  <a:endParaRPr lang="en-US" altLang="zh-TW" sz="1600" i="1" dirty="0">
                    <a:latin typeface="Cambria Math" panose="02040503050406030204" pitchFamily="18" charset="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flipH="1">
                  <a:off x="838200" y="3609277"/>
                  <a:ext cx="4683226" cy="616707"/>
                </a:xfrm>
                <a:prstGeom prst="rect">
                  <a:avLst/>
                </a:prstGeom>
                <a:blipFill>
                  <a:blip r:embed="rId3"/>
                  <a:stretch>
                    <a:fillRect l="-2083" b="-990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flipH="1">
                  <a:off x="2902100" y="4200876"/>
                  <a:ext cx="4959750" cy="7923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0" dirty="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0">
                                <a:latin typeface="Cambria Math" panose="02040503050406030204" pitchFamily="18" charset="0"/>
                              </a:rPr>
                              <m:t>1</m:t>
                            </m:r>
                          </m:num>
                          <m:den>
                            <m:r>
                              <a:rPr lang="en-US" altLang="zh-TW" sz="2400" i="0">
                                <a:latin typeface="Cambria Math" panose="02040503050406030204" pitchFamily="18" charset="0"/>
                              </a:rPr>
                              <m:t>1+3</m:t>
                            </m:r>
                          </m:den>
                        </m:f>
                        <m:d>
                          <m:dPr>
                            <m:ctrlPr>
                              <a:rPr lang="en-US" altLang="zh-TW" sz="2400" i="1" dirty="0">
                                <a:latin typeface="Cambria Math" panose="02040503050406030204" pitchFamily="18" charset="0"/>
                              </a:rPr>
                            </m:ctrlPr>
                          </m:dPr>
                          <m:e>
                            <m:r>
                              <a:rPr lang="en-US" altLang="zh-TW" sz="2400" i="0" dirty="0">
                                <a:latin typeface="Cambria Math" panose="02040503050406030204" pitchFamily="18" charset="0"/>
                              </a:rPr>
                              <m:t>14%</m:t>
                            </m:r>
                          </m:e>
                        </m:d>
                        <m:r>
                          <a:rPr lang="en-US" altLang="zh-TW" sz="2400" i="0" dirty="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0">
                                <a:latin typeface="Cambria Math" panose="02040503050406030204" pitchFamily="18" charset="0"/>
                              </a:rPr>
                              <m:t>3</m:t>
                            </m:r>
                          </m:num>
                          <m:den>
                            <m:r>
                              <a:rPr lang="en-US" altLang="zh-TW" sz="2400" i="0">
                                <a:latin typeface="Cambria Math" panose="02040503050406030204" pitchFamily="18" charset="0"/>
                              </a:rPr>
                              <m:t>1+3</m:t>
                            </m:r>
                          </m:den>
                        </m:f>
                        <m:d>
                          <m:dPr>
                            <m:ctrlPr>
                              <a:rPr lang="en-US" altLang="zh-TW" sz="2400" i="1" dirty="0">
                                <a:latin typeface="Cambria Math" panose="02040503050406030204" pitchFamily="18" charset="0"/>
                              </a:rPr>
                            </m:ctrlPr>
                          </m:dPr>
                          <m:e>
                            <m:r>
                              <a:rPr lang="en-US" altLang="zh-TW" sz="2400" i="0" dirty="0">
                                <a:latin typeface="Cambria Math" panose="02040503050406030204" pitchFamily="18" charset="0"/>
                              </a:rPr>
                              <m:t>6%</m:t>
                            </m:r>
                          </m:e>
                        </m:d>
                        <m:r>
                          <a:rPr lang="en-US" altLang="zh-TW" sz="2400" i="0" dirty="0">
                            <a:latin typeface="Cambria Math" panose="02040503050406030204" pitchFamily="18" charset="0"/>
                          </a:rPr>
                          <m:t>=8%</m:t>
                        </m:r>
                      </m:oMath>
                    </m:oMathPara>
                  </a14:m>
                  <a:endParaRPr lang="en-US" altLang="zh-TW" sz="2400" dirty="0">
                    <a:latin typeface="Cambria Math" panose="02040503050406030204" pitchFamily="18" charset="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flipH="1">
                  <a:off x="2902100" y="4200876"/>
                  <a:ext cx="4959750" cy="792396"/>
                </a:xfrm>
                <a:prstGeom prst="rect">
                  <a:avLst/>
                </a:prstGeom>
                <a:blipFill>
                  <a:blip r:embed="rId4"/>
                  <a:stretch>
                    <a:fillRect/>
                  </a:stretch>
                </a:blipFill>
              </p:spPr>
              <p:txBody>
                <a:bodyPr/>
                <a:lstStyle/>
                <a:p>
                  <a:r>
                    <a:rPr lang="zh-TW" altLang="en-US">
                      <a:noFill/>
                    </a:rPr>
                    <a:t> </a:t>
                  </a:r>
                </a:p>
              </p:txBody>
            </p:sp>
          </mc:Fallback>
        </mc:AlternateContent>
      </p:grpSp>
      <p:grpSp>
        <p:nvGrpSpPr>
          <p:cNvPr id="12" name="群組 11"/>
          <p:cNvGrpSpPr/>
          <p:nvPr/>
        </p:nvGrpSpPr>
        <p:grpSpPr>
          <a:xfrm>
            <a:off x="1448968" y="4768813"/>
            <a:ext cx="4574721" cy="1316514"/>
            <a:chOff x="4520120" y="4816829"/>
            <a:chExt cx="4574721" cy="1316514"/>
          </a:xfrm>
        </p:grpSpPr>
        <mc:AlternateContent xmlns:mc="http://schemas.openxmlformats.org/markup-compatibility/2006" xmlns:a14="http://schemas.microsoft.com/office/drawing/2010/main">
          <mc:Choice Requires="a14">
            <p:sp>
              <p:nvSpPr>
                <p:cNvPr id="13" name="文字方塊 12"/>
                <p:cNvSpPr txBox="1"/>
                <p:nvPr/>
              </p:nvSpPr>
              <p:spPr>
                <a:xfrm>
                  <a:off x="4847588" y="5518688"/>
                  <a:ext cx="4247253" cy="614655"/>
                </a:xfrm>
                <a:prstGeom prst="rect">
                  <a:avLst/>
                </a:prstGeom>
                <a:noFill/>
              </p:spPr>
              <p:txBody>
                <a:bodyPr wrap="none" rtlCol="0">
                  <a:spAutoFit/>
                </a:bodyPr>
                <a:lstStyle/>
                <a:p>
                  <a14:m>
                    <m:oMath xmlns:m="http://schemas.openxmlformats.org/officeDocument/2006/math">
                      <m:r>
                        <a:rPr lang="en-US" altLang="zh-TW" sz="2400" b="0" i="1" dirty="0" smtClean="0">
                          <a:latin typeface="Cambria Math" panose="02040503050406030204" pitchFamily="18" charset="0"/>
                        </a:rPr>
                        <m:t>=8</m:t>
                      </m:r>
                      <m:r>
                        <a:rPr lang="en-US" altLang="zh-TW" sz="2400" i="1" dirty="0">
                          <a:latin typeface="Cambria Math" panose="02040503050406030204" pitchFamily="18" charset="0"/>
                        </a:rPr>
                        <m:t>%+</m:t>
                      </m:r>
                    </m:oMath>
                  </a14:m>
                  <a:r>
                    <a:rPr lang="en-US" altLang="zh-TW" sz="2400" dirty="0"/>
                    <a:t> </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2</m:t>
                          </m:r>
                        </m:num>
                        <m:den>
                          <m:r>
                            <a:rPr lang="en-US" altLang="zh-TW" sz="2400" i="1">
                              <a:latin typeface="Cambria Math" panose="02040503050406030204" pitchFamily="18" charset="0"/>
                            </a:rPr>
                            <m:t>1</m:t>
                          </m:r>
                        </m:den>
                      </m:f>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8%−5.5%</m:t>
                          </m:r>
                        </m:e>
                      </m:d>
                      <m:r>
                        <a:rPr lang="en-US" altLang="zh-TW" sz="2400" i="1" dirty="0">
                          <a:latin typeface="Cambria Math" panose="02040503050406030204" pitchFamily="18" charset="0"/>
                        </a:rPr>
                        <m:t>=13%</m:t>
                      </m:r>
                    </m:oMath>
                  </a14:m>
                  <a:endParaRPr lang="en-US" altLang="zh-TW" sz="2400" i="1" dirty="0">
                    <a:latin typeface="Cambria Math" panose="02040503050406030204" pitchFamily="18" charset="0"/>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4847588" y="5518688"/>
                  <a:ext cx="4247253" cy="61465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520120" y="4816829"/>
                  <a:ext cx="2703945" cy="614848"/>
                </a:xfrm>
                <a:prstGeom prst="rect">
                  <a:avLst/>
                </a:prstGeom>
                <a:noFill/>
              </p:spPr>
              <p:txBody>
                <a:bodyPr wrap="none" rtlCol="0">
                  <a:spAutoFit/>
                </a:bodyPr>
                <a:lstStyle/>
                <a:p>
                  <a14:m>
                    <m:oMath xmlns:m="http://schemas.openxmlformats.org/officeDocument/2006/math">
                      <m:sSub>
                        <m:sSubPr>
                          <m:ctrlPr>
                            <a:rPr lang="zh-TW" altLang="en-US" sz="2400" i="1" dirty="0" smtClean="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𝐸</m:t>
                          </m:r>
                        </m:sub>
                      </m:sSub>
                    </m:oMath>
                  </a14:m>
                  <a:r>
                    <a:rPr lang="en-US" altLang="zh-TW" sz="2400" dirty="0">
                      <a:latin typeface="Cambria Math" panose="02040503050406030204" pitchFamily="18" charset="0"/>
                    </a:rPr>
                    <a:t>=</a:t>
                  </a:r>
                  <a:r>
                    <a:rPr lang="zh-TW" altLang="en-US" sz="2400" dirty="0"/>
                    <a:t> </a:t>
                  </a:r>
                  <a14:m>
                    <m:oMath xmlns:m="http://schemas.openxmlformats.org/officeDocument/2006/math">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𝑈</m:t>
                          </m:r>
                        </m:sub>
                      </m:sSub>
                      <m:r>
                        <a:rPr lang="en-US" altLang="zh-TW" sz="2400" b="0" i="1" dirty="0" smtClean="0">
                          <a:latin typeface="Cambria Math" panose="02040503050406030204" pitchFamily="18" charset="0"/>
                        </a:rPr>
                        <m:t>+</m:t>
                      </m:r>
                    </m:oMath>
                  </a14:m>
                  <a:r>
                    <a:rPr lang="en-US" altLang="zh-TW" sz="2400" dirty="0">
                      <a:latin typeface="Cambria Math" panose="02040503050406030204" pitchFamily="18" charset="0"/>
                    </a:rPr>
                    <a:t> </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𝐷</m:t>
                          </m:r>
                        </m:num>
                        <m:den>
                          <m:r>
                            <a:rPr lang="en-US" altLang="zh-TW" sz="2400" i="1">
                              <a:latin typeface="Cambria Math" panose="02040503050406030204" pitchFamily="18" charset="0"/>
                            </a:rPr>
                            <m:t>𝐸</m:t>
                          </m:r>
                        </m:den>
                      </m:f>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m:t>
                          </m:r>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𝑈</m:t>
                          </m:r>
                        </m:sub>
                      </m:sSub>
                      <m:r>
                        <a:rPr lang="en-US" altLang="zh-TW" sz="2400" i="1" dirty="0">
                          <a:latin typeface="Cambria Math" panose="02040503050406030204" pitchFamily="18" charset="0"/>
                        </a:rPr>
                        <m:t>−</m:t>
                      </m:r>
                      <m:sSub>
                        <m:sSubPr>
                          <m:ctrlPr>
                            <a:rPr lang="zh-TW" altLang="en-US" sz="2400" i="1" dirty="0">
                              <a:latin typeface="Cambria Math" panose="02040503050406030204" pitchFamily="18" charset="0"/>
                            </a:rPr>
                          </m:ctrlPr>
                        </m:sSubPr>
                        <m:e>
                          <m:r>
                            <a:rPr lang="en-US" altLang="zh-TW" sz="2400" i="1" dirty="0">
                              <a:latin typeface="Cambria Math" panose="02040503050406030204" pitchFamily="18" charset="0"/>
                            </a:rPr>
                            <m:t>𝑟</m:t>
                          </m:r>
                        </m:e>
                        <m:sub>
                          <m:r>
                            <a:rPr lang="en-US" altLang="zh-TW" sz="2400" i="1" dirty="0">
                              <a:latin typeface="Cambria Math" panose="02040503050406030204" pitchFamily="18" charset="0"/>
                            </a:rPr>
                            <m:t>𝐷</m:t>
                          </m:r>
                        </m:sub>
                      </m:sSub>
                      <m:r>
                        <a:rPr lang="en-US" altLang="zh-TW" sz="2400" i="1" dirty="0">
                          <a:latin typeface="Cambria Math" panose="02040503050406030204" pitchFamily="18" charset="0"/>
                        </a:rPr>
                        <m:t>)</m:t>
                      </m:r>
                    </m:oMath>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520120" y="4816829"/>
                  <a:ext cx="2703945" cy="614848"/>
                </a:xfrm>
                <a:prstGeom prst="rect">
                  <a:avLst/>
                </a:prstGeom>
                <a:blipFill>
                  <a:blip r:embed="rId6"/>
                  <a:stretch>
                    <a:fillRect b="-7921"/>
                  </a:stretch>
                </a:blipFill>
              </p:spPr>
              <p:txBody>
                <a:bodyPr/>
                <a:lstStyle/>
                <a:p>
                  <a:r>
                    <a:rPr lang="zh-TW" altLang="en-US">
                      <a:noFill/>
                    </a:rPr>
                    <a:t> </a:t>
                  </a:r>
                </a:p>
              </p:txBody>
            </p:sp>
          </mc:Fallback>
        </mc:AlternateContent>
      </p:grpSp>
      <p:sp>
        <p:nvSpPr>
          <p:cNvPr id="22" name="文字方塊 21"/>
          <p:cNvSpPr txBox="1"/>
          <p:nvPr/>
        </p:nvSpPr>
        <p:spPr>
          <a:xfrm>
            <a:off x="7956497" y="5701940"/>
            <a:ext cx="1859227" cy="523220"/>
          </a:xfrm>
          <a:prstGeom prst="rect">
            <a:avLst/>
          </a:prstGeom>
          <a:noFill/>
        </p:spPr>
        <p:txBody>
          <a:bodyPr wrap="none" rtlCol="0">
            <a:spAutoFit/>
          </a:bodyPr>
          <a:lstStyle/>
          <a:p>
            <a:r>
              <a:rPr lang="en-US" altLang="zh-TW" sz="2800" dirty="0">
                <a:sym typeface="Wingdings" panose="05000000000000000000" pitchFamily="2" charset="2"/>
              </a:rPr>
              <a:t>No</a:t>
            </a:r>
            <a:r>
              <a:rPr lang="zh-TW" altLang="en-US" sz="2800" dirty="0">
                <a:sym typeface="Wingdings" panose="05000000000000000000" pitchFamily="2" charset="2"/>
              </a:rPr>
              <a:t> </a:t>
            </a:r>
            <a:r>
              <a:rPr lang="en-US" altLang="zh-TW" sz="2800" dirty="0">
                <a:sym typeface="Wingdings" panose="05000000000000000000" pitchFamily="2" charset="2"/>
              </a:rPr>
              <a:t>net</a:t>
            </a:r>
            <a:r>
              <a:rPr lang="zh-TW" altLang="en-US" sz="2800" dirty="0">
                <a:sym typeface="Wingdings" panose="05000000000000000000" pitchFamily="2" charset="2"/>
              </a:rPr>
              <a:t> </a:t>
            </a:r>
            <a:r>
              <a:rPr lang="en-US" altLang="zh-TW" sz="2800" dirty="0">
                <a:sym typeface="Wingdings" panose="05000000000000000000" pitchFamily="2" charset="2"/>
              </a:rPr>
              <a:t>gain</a:t>
            </a:r>
          </a:p>
        </p:txBody>
      </p:sp>
      <mc:AlternateContent xmlns:mc="http://schemas.openxmlformats.org/markup-compatibility/2006" xmlns:a14="http://schemas.microsoft.com/office/drawing/2010/main">
        <mc:Choice Requires="a14">
          <p:sp>
            <p:nvSpPr>
              <p:cNvPr id="23" name="文字方塊 22"/>
              <p:cNvSpPr txBox="1"/>
              <p:nvPr/>
            </p:nvSpPr>
            <p:spPr>
              <a:xfrm>
                <a:off x="6230924" y="4771172"/>
                <a:ext cx="4915640"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m:rPr>
                              <m:sty m:val="p"/>
                            </m:rPr>
                            <a:rPr lang="en-US" altLang="zh-TW" sz="2400" i="1">
                              <a:latin typeface="Cambria Math" panose="02040503050406030204" pitchFamily="18" charset="0"/>
                            </a:rPr>
                            <m:t>r</m:t>
                          </m:r>
                        </m:e>
                        <m:sub>
                          <m:r>
                            <m:rPr>
                              <m:sty m:val="p"/>
                            </m:rPr>
                            <a:rPr lang="en-US" altLang="zh-TW" sz="2400" i="1">
                              <a:latin typeface="Cambria Math" panose="02040503050406030204" pitchFamily="18" charset="0"/>
                            </a:rPr>
                            <m:t>W</m:t>
                          </m:r>
                          <m:r>
                            <m:rPr>
                              <m:sty m:val="p"/>
                            </m:rPr>
                            <a:rPr lang="en-US" altLang="zh-TW" sz="2400" i="1" smtClean="0">
                              <a:latin typeface="Cambria Math" panose="02040503050406030204" pitchFamily="18" charset="0"/>
                            </a:rPr>
                            <m:t>A</m:t>
                          </m:r>
                          <m:r>
                            <m:rPr>
                              <m:sty m:val="p"/>
                            </m:rPr>
                            <a:rPr lang="en-US" altLang="zh-TW" sz="2400" i="1">
                              <a:latin typeface="Cambria Math" panose="02040503050406030204" pitchFamily="18" charset="0"/>
                            </a:rPr>
                            <m:t>C</m:t>
                          </m:r>
                          <m:r>
                            <m:rPr>
                              <m:sty m:val="p"/>
                            </m:rPr>
                            <a:rPr lang="en-US" altLang="zh-TW" sz="2400" i="1" smtClean="0">
                              <a:latin typeface="Cambria Math" panose="02040503050406030204" pitchFamily="18" charset="0"/>
                            </a:rPr>
                            <m:t>C</m:t>
                          </m:r>
                        </m:sub>
                      </m:sSub>
                      <m:r>
                        <a:rPr lang="en-US" altLang="zh-TW" sz="2400" i="1">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13%</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2</m:t>
                          </m:r>
                        </m:num>
                        <m:den>
                          <m:r>
                            <a:rPr lang="en-US" altLang="zh-TW" sz="2400" b="0" i="1" smtClean="0">
                              <a:latin typeface="Cambria Math" panose="02040503050406030204" pitchFamily="18" charset="0"/>
                            </a:rPr>
                            <m:t>3</m:t>
                          </m:r>
                        </m:den>
                      </m:f>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5.5%</m:t>
                          </m:r>
                        </m:e>
                      </m:d>
                      <m:r>
                        <a:rPr lang="en-US" altLang="zh-TW" sz="2400" i="1">
                          <a:latin typeface="Cambria Math" panose="02040503050406030204" pitchFamily="18" charset="0"/>
                        </a:rPr>
                        <m:t>=</m:t>
                      </m:r>
                      <m:r>
                        <a:rPr lang="en-US" altLang="zh-TW" sz="2400" i="1" smtClean="0">
                          <a:latin typeface="Cambria Math" panose="02040503050406030204" pitchFamily="18" charset="0"/>
                        </a:rPr>
                        <m:t>8</m:t>
                      </m:r>
                      <m:r>
                        <a:rPr lang="en-US" altLang="zh-TW" sz="2400" i="1">
                          <a:latin typeface="Cambria Math" panose="02040503050406030204" pitchFamily="18" charset="0"/>
                        </a:rPr>
                        <m:t>%</m:t>
                      </m:r>
                    </m:oMath>
                  </m:oMathPara>
                </a14:m>
                <a:endParaRPr lang="zh-TW" altLang="en-US" sz="16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30924" y="4771172"/>
                <a:ext cx="4915640" cy="786177"/>
              </a:xfrm>
              <a:prstGeom prst="rect">
                <a:avLst/>
              </a:prstGeom>
              <a:blipFill>
                <a:blip r:embed="rId7"/>
                <a:stretch>
                  <a:fillRect/>
                </a:stretch>
              </a:blipFill>
            </p:spPr>
            <p:txBody>
              <a:bodyPr/>
              <a:lstStyle/>
              <a:p>
                <a:r>
                  <a:rPr lang="zh-TW" altLang="en-US">
                    <a:noFill/>
                  </a:rPr>
                  <a:t> </a:t>
                </a:r>
              </a:p>
            </p:txBody>
          </p:sp>
        </mc:Fallback>
      </mc:AlternateContent>
      <p:sp>
        <p:nvSpPr>
          <p:cNvPr id="6" name="橢圓 5"/>
          <p:cNvSpPr/>
          <p:nvPr/>
        </p:nvSpPr>
        <p:spPr>
          <a:xfrm>
            <a:off x="8554720" y="3972341"/>
            <a:ext cx="662782" cy="66278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10439550" y="4853492"/>
            <a:ext cx="662782" cy="66278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6095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DAE477-7144-4791-A810-7D8A50C01712}"/>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3453D85E-CC25-4A85-920A-1E2A6EC87D12}"/>
              </a:ext>
            </a:extLst>
          </p:cNvPr>
          <p:cNvSpPr>
            <a:spLocks noGrp="1"/>
          </p:cNvSpPr>
          <p:nvPr>
            <p:ph idx="1"/>
          </p:nvPr>
        </p:nvSpPr>
        <p:spPr/>
        <p:txBody>
          <a:bodyPr>
            <a:noAutofit/>
          </a:bodyPr>
          <a:lstStyle/>
          <a:p>
            <a:pPr marL="0" indent="0">
              <a:buNone/>
            </a:pPr>
            <a:r>
              <a:rPr lang="en-US" altLang="zh-TW" b="1" dirty="0"/>
              <a:t>Capital Budgeting and the Weighted Average Cost of Capital</a:t>
            </a:r>
          </a:p>
          <a:p>
            <a:pPr marL="0" indent="0">
              <a:buNone/>
            </a:pPr>
            <a:r>
              <a:rPr lang="en-US" altLang="zh-TW" dirty="0"/>
              <a:t>Example 14.5 – Reducing Leverage and the Cost of Capital</a:t>
            </a:r>
          </a:p>
          <a:p>
            <a:pPr marL="0" indent="0">
              <a:buNone/>
            </a:pPr>
            <a:r>
              <a:rPr lang="en-US" altLang="zh-TW" dirty="0"/>
              <a:t>[Problem</a:t>
            </a:r>
            <a:r>
              <a:rPr lang="zh-TW" altLang="en-US" dirty="0"/>
              <a:t> </a:t>
            </a:r>
            <a:r>
              <a:rPr lang="en-US" altLang="zh-TW" dirty="0"/>
              <a:t>2]</a:t>
            </a:r>
          </a:p>
          <a:p>
            <a:pPr marL="0" indent="0">
              <a:buNone/>
            </a:pPr>
            <a:r>
              <a:rPr lang="en-US" altLang="zh-TW" dirty="0"/>
              <a:t>What would happen if NRG issues even more equity and pays off its debt completely?</a:t>
            </a:r>
          </a:p>
          <a:p>
            <a:pPr marL="0" indent="0">
              <a:buNone/>
            </a:pPr>
            <a:r>
              <a:rPr lang="en-US" altLang="zh-TW" dirty="0"/>
              <a:t>[Solution]</a:t>
            </a:r>
          </a:p>
          <a:p>
            <a:pPr marL="0" indent="0">
              <a:buNone/>
            </a:pPr>
            <a:endParaRPr lang="en-US" altLang="zh-TW" dirty="0"/>
          </a:p>
        </p:txBody>
      </p:sp>
      <mc:AlternateContent xmlns:mc="http://schemas.openxmlformats.org/markup-compatibility/2006" xmlns:a14="http://schemas.microsoft.com/office/drawing/2010/main">
        <mc:Choice Requires="a14">
          <p:sp>
            <p:nvSpPr>
              <p:cNvPr id="8" name="文字方塊 7"/>
              <p:cNvSpPr txBox="1"/>
              <p:nvPr/>
            </p:nvSpPr>
            <p:spPr>
              <a:xfrm>
                <a:off x="4675547" y="4749489"/>
                <a:ext cx="28409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en-US" sz="2800" i="1" dirty="0" smtClean="0">
                              <a:latin typeface="Cambria Math" panose="02040503050406030204" pitchFamily="18" charset="0"/>
                            </a:rPr>
                          </m:ctrlPr>
                        </m:sSubPr>
                        <m:e>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𝑤𝑎𝑐𝑐</m:t>
                          </m:r>
                        </m:sub>
                      </m:sSub>
                      <m:r>
                        <a:rPr lang="en-US" altLang="zh-TW" sz="2800" b="0" i="1" dirty="0" smtClean="0">
                          <a:latin typeface="Cambria Math" panose="02040503050406030204" pitchFamily="18" charset="0"/>
                        </a:rPr>
                        <m:t>=8%</m:t>
                      </m:r>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675547" y="4749489"/>
                <a:ext cx="2840906" cy="523220"/>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64718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DAE477-7144-4791-A810-7D8A50C01712}"/>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3453D85E-CC25-4A85-920A-1E2A6EC87D12}"/>
              </a:ext>
            </a:extLst>
          </p:cNvPr>
          <p:cNvSpPr>
            <a:spLocks noGrp="1"/>
          </p:cNvSpPr>
          <p:nvPr>
            <p:ph idx="1"/>
          </p:nvPr>
        </p:nvSpPr>
        <p:spPr/>
        <p:txBody>
          <a:bodyPr>
            <a:noAutofit/>
          </a:bodyPr>
          <a:lstStyle/>
          <a:p>
            <a:pPr marL="0" indent="0">
              <a:buNone/>
            </a:pPr>
            <a:r>
              <a:rPr lang="en-US" altLang="zh-TW" b="1" dirty="0"/>
              <a:t>Capital Budgeting and the Weighted Average Cost of Capital</a:t>
            </a:r>
          </a:p>
          <a:p>
            <a:pPr marL="0" indent="0">
              <a:buNone/>
            </a:pPr>
            <a:r>
              <a:rPr lang="en-US" altLang="zh-TW" dirty="0"/>
              <a:t>Example 14.5 – Reducing Leverage and the Cost of Capital</a:t>
            </a:r>
          </a:p>
          <a:p>
            <a:pPr marL="0" indent="0">
              <a:buNone/>
            </a:pPr>
            <a:r>
              <a:rPr lang="en-US" altLang="zh-TW" dirty="0"/>
              <a:t>[Problem</a:t>
            </a:r>
            <a:r>
              <a:rPr lang="zh-TW" altLang="en-US" dirty="0"/>
              <a:t> </a:t>
            </a:r>
            <a:r>
              <a:rPr lang="en-US" altLang="zh-TW" dirty="0"/>
              <a:t>3]</a:t>
            </a:r>
          </a:p>
          <a:p>
            <a:pPr marL="0" indent="0">
              <a:buNone/>
            </a:pPr>
            <a:r>
              <a:rPr lang="en-US" altLang="zh-TW" dirty="0"/>
              <a:t>How would these alternative capital structures affect NRG’s enterprise value?</a:t>
            </a:r>
          </a:p>
          <a:p>
            <a:pPr marL="0" indent="0">
              <a:buNone/>
            </a:pPr>
            <a:r>
              <a:rPr lang="en-US" altLang="zh-TW" dirty="0"/>
              <a:t>[Solution]</a:t>
            </a:r>
          </a:p>
        </p:txBody>
      </p:sp>
      <p:sp>
        <p:nvSpPr>
          <p:cNvPr id="8" name="文字方塊 7"/>
          <p:cNvSpPr txBox="1"/>
          <p:nvPr/>
        </p:nvSpPr>
        <p:spPr>
          <a:xfrm>
            <a:off x="1129147" y="4789294"/>
            <a:ext cx="10224653" cy="954107"/>
          </a:xfrm>
          <a:prstGeom prst="rect">
            <a:avLst/>
          </a:prstGeom>
          <a:noFill/>
        </p:spPr>
        <p:txBody>
          <a:bodyPr wrap="square" rtlCol="0">
            <a:spAutoFit/>
          </a:bodyPr>
          <a:lstStyle/>
          <a:p>
            <a:r>
              <a:rPr lang="en-US" altLang="zh-TW" sz="2800" dirty="0">
                <a:solidFill>
                  <a:srgbClr val="C00000"/>
                </a:solidFill>
                <a:sym typeface="Wingdings" panose="05000000000000000000" pitchFamily="2" charset="2"/>
              </a:rPr>
              <a:t>With perfect capital markets, its enterprise value will not be affected by these different capital structure choices.</a:t>
            </a:r>
            <a:endParaRPr lang="zh-TW" altLang="en-US" sz="2800" dirty="0">
              <a:solidFill>
                <a:srgbClr val="C00000"/>
              </a:solidFill>
            </a:endParaRPr>
          </a:p>
        </p:txBody>
      </p:sp>
    </p:spTree>
    <p:extLst>
      <p:ext uri="{BB962C8B-B14F-4D97-AF65-F5344CB8AC3E}">
        <p14:creationId xmlns:p14="http://schemas.microsoft.com/office/powerpoint/2010/main" val="2095820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03B594-A941-4F9D-8D94-B60CB69B8F30}"/>
              </a:ext>
            </a:extLst>
          </p:cNvPr>
          <p:cNvSpPr>
            <a:spLocks noGrp="1"/>
          </p:cNvSpPr>
          <p:nvPr>
            <p:ph type="title"/>
          </p:nvPr>
        </p:nvSpPr>
        <p:spPr/>
        <p:txBody>
          <a:bodyPr/>
          <a:lstStyle/>
          <a:p>
            <a:r>
              <a:rPr lang="en-US" altLang="zh-TW" dirty="0"/>
              <a:t>Financing a Firm with Equity</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B7F58B0-23A3-435F-95C2-46DD6F73A8EE}"/>
                  </a:ext>
                </a:extLst>
              </p:cNvPr>
              <p:cNvSpPr>
                <a:spLocks noGrp="1"/>
              </p:cNvSpPr>
              <p:nvPr>
                <p:ph idx="1"/>
              </p:nvPr>
            </p:nvSpPr>
            <p:spPr/>
            <p:txBody>
              <a:bodyPr>
                <a:normAutofit/>
              </a:bodyPr>
              <a:lstStyle/>
              <a:p>
                <a:r>
                  <a:rPr lang="en-US" altLang="zh-TW" dirty="0"/>
                  <a:t>The current risk-free interest rate is 5%, and suppose that given the market risk of the investment the appropriate risk premium is 10%. </a:t>
                </a:r>
              </a:p>
              <a:p>
                <a:pPr marL="0" indent="0">
                  <a:buNone/>
                </a:pPr>
                <a:r>
                  <a:rPr lang="en-US" altLang="zh-TW" dirty="0"/>
                  <a:t>What is the NPV of this investment opportunity? </a:t>
                </a:r>
              </a:p>
              <a:p>
                <a:pPr lvl="1"/>
                <a:r>
                  <a:rPr lang="en-US" altLang="zh-TW" dirty="0"/>
                  <a:t>Given a risk-free interest rate of 5% and a risk premium of 10%, the cost of capital for this project is 15%. </a:t>
                </a:r>
              </a:p>
              <a:p>
                <a:pPr lvl="1"/>
                <a:r>
                  <a:rPr lang="en-US" altLang="zh-TW" dirty="0"/>
                  <a:t>The expected cash flow in one year is</a:t>
                </a:r>
              </a:p>
              <a:p>
                <a:pPr marL="0" indent="0">
                  <a:buNone/>
                </a:pPr>
                <a:endParaRPr lang="en-US" altLang="zh-TW" dirty="0"/>
              </a:p>
              <a:p>
                <a:pPr marL="0" indent="0">
                  <a:buNone/>
                </a:pPr>
                <a14:m>
                  <m:oMathPara xmlns:m="http://schemas.openxmlformats.org/officeDocument/2006/math">
                    <m:oMathParaPr>
                      <m:jc m:val="centerGroup"/>
                    </m:oMathParaPr>
                    <m:oMath xmlns:m="http://schemas.openxmlformats.org/officeDocument/2006/math">
                      <m:f>
                        <m:fPr>
                          <m:ctrlPr>
                            <a:rPr lang="zh-TW" altLang="en-US" i="1">
                              <a:latin typeface="Cambria Math" panose="02040503050406030204" pitchFamily="18" charset="0"/>
                            </a:rPr>
                          </m:ctrlPr>
                        </m:fPr>
                        <m:num>
                          <m:r>
                            <a:rPr lang="zh-TW" altLang="en-US">
                              <a:latin typeface="Cambria Math" panose="02040503050406030204" pitchFamily="18" charset="0"/>
                            </a:rPr>
                            <m:t>1</m:t>
                          </m:r>
                        </m:num>
                        <m:den>
                          <m:r>
                            <a:rPr lang="zh-TW" altLang="en-US">
                              <a:latin typeface="Cambria Math" panose="02040503050406030204" pitchFamily="18" charset="0"/>
                            </a:rPr>
                            <m:t>2</m:t>
                          </m:r>
                        </m:den>
                      </m:f>
                      <m:r>
                        <a:rPr lang="en-US" altLang="zh-TW">
                          <a:latin typeface="Cambria Math" panose="02040503050406030204" pitchFamily="18" charset="0"/>
                        </a:rPr>
                        <m:t>(</m:t>
                      </m:r>
                      <m:r>
                        <m:rPr>
                          <m:nor/>
                        </m:rPr>
                        <a:rPr lang="en-US" altLang="zh-TW" dirty="0">
                          <a:latin typeface="Cambria Math" panose="02040503050406030204" pitchFamily="18" charset="0"/>
                        </a:rPr>
                        <m:t>$1400)+</m:t>
                      </m:r>
                      <m:r>
                        <m:rPr>
                          <m:nor/>
                        </m:rPr>
                        <a:rPr lang="zh-TW" altLang="en-US" dirty="0">
                          <a:latin typeface="Cambria Math" panose="02040503050406030204" pitchFamily="18" charset="0"/>
                        </a:rPr>
                        <m:t> </m:t>
                      </m:r>
                      <m:f>
                        <m:fPr>
                          <m:ctrlPr>
                            <a:rPr lang="zh-TW" altLang="en-US" i="1">
                              <a:latin typeface="Cambria Math" panose="02040503050406030204" pitchFamily="18" charset="0"/>
                            </a:rPr>
                          </m:ctrlPr>
                        </m:fPr>
                        <m:num>
                          <m:r>
                            <a:rPr lang="zh-TW" altLang="en-US">
                              <a:latin typeface="Cambria Math" panose="02040503050406030204" pitchFamily="18" charset="0"/>
                            </a:rPr>
                            <m:t>1</m:t>
                          </m:r>
                        </m:num>
                        <m:den>
                          <m:r>
                            <a:rPr lang="zh-TW" altLang="en-US">
                              <a:latin typeface="Cambria Math" panose="02040503050406030204" pitchFamily="18" charset="0"/>
                            </a:rPr>
                            <m:t>2</m:t>
                          </m:r>
                        </m:den>
                      </m:f>
                      <m:r>
                        <a:rPr lang="en-US" altLang="zh-TW">
                          <a:latin typeface="Cambria Math" panose="02040503050406030204" pitchFamily="18" charset="0"/>
                        </a:rPr>
                        <m:t>(</m:t>
                      </m:r>
                      <m:r>
                        <m:rPr>
                          <m:nor/>
                        </m:rPr>
                        <a:rPr lang="en-US" altLang="zh-TW" dirty="0">
                          <a:latin typeface="Cambria Math" panose="02040503050406030204" pitchFamily="18" charset="0"/>
                        </a:rPr>
                        <m:t>$900) = $1150</m:t>
                      </m:r>
                    </m:oMath>
                  </m:oMathPara>
                </a14:m>
                <a:endParaRPr lang="en-US" altLang="zh-TW" dirty="0">
                  <a:latin typeface="Cambria Math" panose="02040503050406030204" pitchFamily="18" charset="0"/>
                </a:endParaRPr>
              </a:p>
              <a:p>
                <a:pPr marL="0" indent="0">
                  <a:buNone/>
                </a:pPr>
                <a:endParaRPr lang="en-US" altLang="zh-TW" dirty="0">
                  <a:latin typeface="Cambria Math" panose="02040503050406030204" pitchFamily="18" charset="0"/>
                </a:endParaRPr>
              </a:p>
              <a:p>
                <a:pPr marL="0" indent="0">
                  <a:buNone/>
                </a:pPr>
                <a:endParaRPr lang="en-US" altLang="zh-TW" dirty="0">
                  <a:latin typeface="Cambria Math" panose="02040503050406030204" pitchFamily="18" charset="0"/>
                </a:endParaRPr>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1B7F58B0-23A3-435F-95C2-46DD6F73A8EE}"/>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24360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p:cNvSpPr>
            <a:spLocks noGrp="1"/>
          </p:cNvSpPr>
          <p:nvPr>
            <p:ph idx="1"/>
          </p:nvPr>
        </p:nvSpPr>
        <p:spPr>
          <a:xfrm>
            <a:off x="838199" y="1825625"/>
            <a:ext cx="10709635" cy="4886260"/>
          </a:xfrm>
        </p:spPr>
        <p:txBody>
          <a:bodyPr>
            <a:normAutofit/>
          </a:bodyPr>
          <a:lstStyle/>
          <a:p>
            <a:pPr marL="0" indent="0">
              <a:buNone/>
            </a:pPr>
            <a:r>
              <a:rPr lang="en-US" altLang="zh-TW" b="1" dirty="0"/>
              <a:t>Capital Budgeting and the Weighted Average Cost of Capital</a:t>
            </a:r>
            <a:endParaRPr lang="en-US" altLang="zh-TW" dirty="0"/>
          </a:p>
          <a:p>
            <a:pPr marL="0" indent="0" algn="ctr">
              <a:buNone/>
            </a:pPr>
            <a:r>
              <a:rPr lang="en-US" altLang="zh-TW" dirty="0"/>
              <a:t>Is Debt Better Than Equity?</a:t>
            </a:r>
          </a:p>
        </p:txBody>
      </p:sp>
      <p:grpSp>
        <p:nvGrpSpPr>
          <p:cNvPr id="10" name="群組 9"/>
          <p:cNvGrpSpPr/>
          <p:nvPr/>
        </p:nvGrpSpPr>
        <p:grpSpPr>
          <a:xfrm>
            <a:off x="274125" y="2866975"/>
            <a:ext cx="11623429" cy="1618443"/>
            <a:chOff x="274125" y="2866975"/>
            <a:chExt cx="11623429" cy="1618443"/>
          </a:xfrm>
        </p:grpSpPr>
        <p:pic>
          <p:nvPicPr>
            <p:cNvPr id="4" name="圖片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39103" y="2866975"/>
              <a:ext cx="682136" cy="682136"/>
            </a:xfrm>
            <a:prstGeom prst="rect">
              <a:avLst/>
            </a:prstGeom>
          </p:spPr>
        </p:pic>
        <p:sp>
          <p:nvSpPr>
            <p:cNvPr id="7" name="文字方塊 6"/>
            <p:cNvSpPr txBox="1"/>
            <p:nvPr/>
          </p:nvSpPr>
          <p:spPr>
            <a:xfrm>
              <a:off x="274125" y="3531311"/>
              <a:ext cx="11623429" cy="954107"/>
            </a:xfrm>
            <a:prstGeom prst="rect">
              <a:avLst/>
            </a:prstGeom>
            <a:noFill/>
          </p:spPr>
          <p:txBody>
            <a:bodyPr wrap="square" rtlCol="0">
              <a:spAutoFit/>
            </a:bodyPr>
            <a:lstStyle/>
            <a:p>
              <a:pPr algn="ctr"/>
              <a:r>
                <a:rPr lang="en-US" altLang="zh-TW" sz="2800" dirty="0"/>
                <a:t>Common Mistake</a:t>
              </a:r>
            </a:p>
            <a:p>
              <a:r>
                <a:rPr lang="en-US" altLang="zh-TW" sz="2800" dirty="0"/>
                <a:t>A</a:t>
              </a:r>
              <a:r>
                <a:rPr lang="zh-TW" altLang="en-US" sz="2800" dirty="0"/>
                <a:t> </a:t>
              </a:r>
              <a:r>
                <a:rPr lang="en-US" altLang="zh-TW" sz="2800" dirty="0"/>
                <a:t>firm</a:t>
              </a:r>
              <a:r>
                <a:rPr lang="zh-TW" altLang="en-US" sz="2800" dirty="0"/>
                <a:t> </a:t>
              </a:r>
              <a:r>
                <a:rPr lang="en-US" altLang="zh-TW" sz="2800" dirty="0"/>
                <a:t>can</a:t>
              </a:r>
              <a:r>
                <a:rPr lang="zh-TW" altLang="en-US" sz="2800" dirty="0"/>
                <a:t> </a:t>
              </a:r>
              <a:r>
                <a:rPr lang="en-US" altLang="zh-TW" sz="2800" dirty="0"/>
                <a:t>reduce</a:t>
              </a:r>
              <a:r>
                <a:rPr lang="zh-TW" altLang="en-US" sz="2800" dirty="0"/>
                <a:t> </a:t>
              </a:r>
              <a:r>
                <a:rPr lang="en-US" altLang="zh-TW" sz="2800" dirty="0"/>
                <a:t>its</a:t>
              </a:r>
              <a:r>
                <a:rPr lang="zh-TW" altLang="en-US" sz="2800" dirty="0"/>
                <a:t> </a:t>
              </a:r>
              <a:r>
                <a:rPr lang="en-US" altLang="zh-TW" sz="2800" dirty="0"/>
                <a:t>overall</a:t>
              </a:r>
              <a:r>
                <a:rPr lang="zh-TW" altLang="en-US" sz="2800" dirty="0"/>
                <a:t> </a:t>
              </a:r>
              <a:r>
                <a:rPr lang="en-US" altLang="zh-TW" sz="2800" dirty="0"/>
                <a:t>WACC</a:t>
              </a:r>
              <a:r>
                <a:rPr lang="zh-TW" altLang="en-US" sz="2800" dirty="0"/>
                <a:t> </a:t>
              </a:r>
              <a:r>
                <a:rPr lang="en-US" altLang="zh-TW" sz="2800" dirty="0"/>
                <a:t>by</a:t>
              </a:r>
              <a:r>
                <a:rPr lang="zh-TW" altLang="en-US" sz="2800" dirty="0"/>
                <a:t> </a:t>
              </a:r>
              <a:r>
                <a:rPr lang="en-US" altLang="zh-TW" sz="2800" dirty="0"/>
                <a:t>increasing</a:t>
              </a:r>
              <a:r>
                <a:rPr lang="zh-TW" altLang="en-US" sz="2800" dirty="0"/>
                <a:t> </a:t>
              </a:r>
              <a:r>
                <a:rPr lang="en-US" altLang="zh-TW" sz="2800" dirty="0"/>
                <a:t>the</a:t>
              </a:r>
              <a:r>
                <a:rPr lang="zh-TW" altLang="en-US" sz="2800" dirty="0"/>
                <a:t> </a:t>
              </a:r>
              <a:r>
                <a:rPr lang="en-US" altLang="zh-TW" sz="2800" dirty="0"/>
                <a:t>amount</a:t>
              </a:r>
              <a:r>
                <a:rPr lang="zh-TW" altLang="en-US" sz="2800" dirty="0"/>
                <a:t> </a:t>
              </a:r>
              <a:r>
                <a:rPr lang="en-US" altLang="zh-TW" sz="2800" dirty="0"/>
                <a:t>of</a:t>
              </a:r>
              <a:r>
                <a:rPr lang="zh-TW" altLang="en-US" sz="2800" dirty="0"/>
                <a:t> </a:t>
              </a:r>
              <a:r>
                <a:rPr lang="en-US" altLang="zh-TW" sz="2800" dirty="0"/>
                <a:t>debt</a:t>
              </a:r>
              <a:r>
                <a:rPr lang="zh-TW" altLang="en-US" sz="2800" dirty="0"/>
                <a:t> </a:t>
              </a:r>
              <a:r>
                <a:rPr lang="en-US" altLang="zh-TW" sz="2800" dirty="0"/>
                <a:t>financing</a:t>
              </a:r>
            </a:p>
          </p:txBody>
        </p:sp>
      </p:grpSp>
      <p:grpSp>
        <p:nvGrpSpPr>
          <p:cNvPr id="9" name="群組 8"/>
          <p:cNvGrpSpPr/>
          <p:nvPr/>
        </p:nvGrpSpPr>
        <p:grpSpPr>
          <a:xfrm>
            <a:off x="2566488" y="4620355"/>
            <a:ext cx="7038702" cy="1829076"/>
            <a:chOff x="2566488" y="4620355"/>
            <a:chExt cx="7038702" cy="1829076"/>
          </a:xfrm>
        </p:grpSpPr>
        <p:pic>
          <p:nvPicPr>
            <p:cNvPr id="5" name="圖片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5569887" y="4620355"/>
              <a:ext cx="756000" cy="756000"/>
            </a:xfrm>
            <a:prstGeom prst="rect">
              <a:avLst/>
            </a:prstGeom>
          </p:spPr>
        </p:pic>
        <p:sp>
          <p:nvSpPr>
            <p:cNvPr id="8" name="文字方塊 7"/>
            <p:cNvSpPr txBox="1"/>
            <p:nvPr/>
          </p:nvSpPr>
          <p:spPr>
            <a:xfrm>
              <a:off x="2566488" y="5495324"/>
              <a:ext cx="7038702" cy="954107"/>
            </a:xfrm>
            <a:prstGeom prst="rect">
              <a:avLst/>
            </a:prstGeom>
            <a:noFill/>
          </p:spPr>
          <p:txBody>
            <a:bodyPr wrap="square" rtlCol="0">
              <a:spAutoFit/>
            </a:bodyPr>
            <a:lstStyle/>
            <a:p>
              <a:pPr algn="ctr"/>
              <a:r>
                <a:rPr lang="en-US" altLang="zh-TW" sz="2800" dirty="0"/>
                <a:t>The</a:t>
              </a:r>
              <a:r>
                <a:rPr lang="zh-TW" altLang="en-US" sz="2800" dirty="0"/>
                <a:t> </a:t>
              </a:r>
              <a:r>
                <a:rPr lang="en-US" altLang="zh-TW" sz="2800" dirty="0"/>
                <a:t>Fact</a:t>
              </a:r>
            </a:p>
            <a:p>
              <a:r>
                <a:rPr lang="en-US" altLang="zh-TW" sz="2800" dirty="0"/>
                <a:t>Adding</a:t>
              </a:r>
              <a:r>
                <a:rPr lang="zh-TW" altLang="en-US" sz="2800" dirty="0"/>
                <a:t> </a:t>
              </a:r>
              <a:r>
                <a:rPr lang="en-US" altLang="zh-TW" sz="2800" dirty="0"/>
                <a:t>leverage</a:t>
              </a:r>
              <a:r>
                <a:rPr lang="zh-TW" altLang="en-US" sz="2800" dirty="0"/>
                <a:t> </a:t>
              </a:r>
              <a:r>
                <a:rPr lang="en-US" altLang="zh-TW" sz="2800" dirty="0"/>
                <a:t>increases</a:t>
              </a:r>
              <a:r>
                <a:rPr lang="zh-TW" altLang="en-US" sz="2800" dirty="0"/>
                <a:t> </a:t>
              </a:r>
              <a:r>
                <a:rPr lang="en-US" altLang="zh-TW" sz="2800" dirty="0"/>
                <a:t>the</a:t>
              </a:r>
              <a:r>
                <a:rPr lang="zh-TW" altLang="en-US" sz="2800" dirty="0"/>
                <a:t> </a:t>
              </a:r>
              <a:r>
                <a:rPr lang="en-US" altLang="zh-TW" sz="2800" dirty="0"/>
                <a:t>risk</a:t>
              </a:r>
              <a:r>
                <a:rPr lang="zh-TW" altLang="en-US" sz="2800" dirty="0"/>
                <a:t> </a:t>
              </a:r>
              <a:r>
                <a:rPr lang="en-US" altLang="zh-TW" sz="2800" dirty="0"/>
                <a:t>of</a:t>
              </a:r>
              <a:r>
                <a:rPr lang="zh-TW" altLang="en-US" sz="2800" dirty="0"/>
                <a:t> </a:t>
              </a:r>
              <a:r>
                <a:rPr lang="en-US" altLang="zh-TW" sz="2800" dirty="0"/>
                <a:t>the</a:t>
              </a:r>
              <a:r>
                <a:rPr lang="zh-TW" altLang="en-US" sz="2800" dirty="0"/>
                <a:t> </a:t>
              </a:r>
              <a:r>
                <a:rPr lang="en-US" altLang="zh-TW" sz="2800" dirty="0"/>
                <a:t>equity</a:t>
              </a:r>
            </a:p>
          </p:txBody>
        </p:sp>
      </p:grpSp>
    </p:spTree>
    <p:extLst>
      <p:ext uri="{BB962C8B-B14F-4D97-AF65-F5344CB8AC3E}">
        <p14:creationId xmlns:p14="http://schemas.microsoft.com/office/powerpoint/2010/main" val="401130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p:cNvSpPr>
            <a:spLocks noGrp="1"/>
          </p:cNvSpPr>
          <p:nvPr>
            <p:ph idx="1"/>
          </p:nvPr>
        </p:nvSpPr>
        <p:spPr>
          <a:xfrm>
            <a:off x="838199" y="1825625"/>
            <a:ext cx="10709635" cy="4886260"/>
          </a:xfrm>
        </p:spPr>
        <p:txBody>
          <a:bodyPr>
            <a:normAutofit/>
          </a:bodyPr>
          <a:lstStyle/>
          <a:p>
            <a:pPr marL="0" indent="0">
              <a:buNone/>
            </a:pPr>
            <a:r>
              <a:rPr lang="en-US" altLang="zh-TW" b="1" dirty="0"/>
              <a:t>Capital Budgeting and the Weighted Average Cost of Capital</a:t>
            </a:r>
            <a:endParaRPr lang="en-US" altLang="zh-TW" dirty="0"/>
          </a:p>
          <a:p>
            <a:pPr marL="0" indent="0" algn="ctr">
              <a:buNone/>
            </a:pPr>
            <a:r>
              <a:rPr lang="en-US" altLang="zh-TW" dirty="0"/>
              <a:t>Is Debt Better Than Equity?</a:t>
            </a:r>
          </a:p>
        </p:txBody>
      </p:sp>
      <p:graphicFrame>
        <p:nvGraphicFramePr>
          <p:cNvPr id="6" name="資料庫圖表 5"/>
          <p:cNvGraphicFramePr/>
          <p:nvPr/>
        </p:nvGraphicFramePr>
        <p:xfrm>
          <a:off x="1025829" y="3332624"/>
          <a:ext cx="10140342" cy="863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4" name="文字方塊 3"/>
              <p:cNvSpPr txBox="1"/>
              <p:nvPr/>
            </p:nvSpPr>
            <p:spPr>
              <a:xfrm>
                <a:off x="1443913" y="4503918"/>
                <a:ext cx="9304174" cy="1384995"/>
              </a:xfrm>
              <a:prstGeom prst="rect">
                <a:avLst/>
              </a:prstGeom>
              <a:noFill/>
            </p:spPr>
            <p:txBody>
              <a:bodyPr wrap="square" rtlCol="0">
                <a:spAutoFit/>
              </a:bodyPr>
              <a:lstStyle/>
              <a:p>
                <a:r>
                  <a:rPr lang="en-US" altLang="zh-TW" sz="2800" dirty="0">
                    <a:solidFill>
                      <a:srgbClr val="C00000"/>
                    </a:solidFill>
                  </a:rPr>
                  <a:t>The</a:t>
                </a:r>
                <a:r>
                  <a:rPr lang="zh-TW" altLang="en-US" sz="2800" dirty="0">
                    <a:solidFill>
                      <a:srgbClr val="C00000"/>
                    </a:solidFill>
                  </a:rPr>
                  <a:t> </a:t>
                </a:r>
                <a:r>
                  <a:rPr lang="en-US" altLang="zh-TW" sz="2800" dirty="0">
                    <a:solidFill>
                      <a:srgbClr val="C00000"/>
                    </a:solidFill>
                  </a:rPr>
                  <a:t>increase</a:t>
                </a:r>
                <a:r>
                  <a:rPr lang="zh-TW" altLang="en-US" sz="2800" dirty="0">
                    <a:solidFill>
                      <a:srgbClr val="C00000"/>
                    </a:solidFill>
                  </a:rPr>
                  <a:t> </a:t>
                </a:r>
                <a:r>
                  <a:rPr lang="en-US" altLang="zh-TW" sz="2800" dirty="0">
                    <a:solidFill>
                      <a:srgbClr val="C00000"/>
                    </a:solidFill>
                  </a:rPr>
                  <a:t>in</a:t>
                </a:r>
                <a:r>
                  <a:rPr lang="zh-TW" altLang="en-US" sz="2800" dirty="0">
                    <a:solidFill>
                      <a:srgbClr val="C00000"/>
                    </a:solidFill>
                  </a:rPr>
                  <a:t> </a:t>
                </a:r>
                <a14:m>
                  <m:oMath xmlns:m="http://schemas.openxmlformats.org/officeDocument/2006/math">
                    <m:sSub>
                      <m:sSubPr>
                        <m:ctrlPr>
                          <a:rPr lang="zh-TW" altLang="en-US" sz="2800" i="1" dirty="0">
                            <a:solidFill>
                              <a:srgbClr val="C00000"/>
                            </a:solidFill>
                            <a:latin typeface="Cambria Math" panose="02040503050406030204" pitchFamily="18" charset="0"/>
                          </a:rPr>
                        </m:ctrlPr>
                      </m:sSubPr>
                      <m:e>
                        <m:r>
                          <a:rPr lang="en-US" altLang="zh-TW" sz="2800" i="1" dirty="0">
                            <a:solidFill>
                              <a:srgbClr val="C00000"/>
                            </a:solidFill>
                            <a:latin typeface="Cambria Math" panose="02040503050406030204" pitchFamily="18" charset="0"/>
                          </a:rPr>
                          <m:t>𝑟</m:t>
                        </m:r>
                      </m:e>
                      <m:sub>
                        <m:r>
                          <a:rPr lang="en-US" altLang="zh-TW" sz="2800" i="1" dirty="0">
                            <a:solidFill>
                              <a:srgbClr val="C00000"/>
                            </a:solidFill>
                            <a:latin typeface="Cambria Math" panose="02040503050406030204" pitchFamily="18" charset="0"/>
                          </a:rPr>
                          <m:t>𝐸</m:t>
                        </m:r>
                      </m:sub>
                    </m:sSub>
                  </m:oMath>
                </a14:m>
                <a:r>
                  <a:rPr lang="en-US" altLang="zh-TW" sz="2800" dirty="0">
                    <a:solidFill>
                      <a:srgbClr val="C00000"/>
                    </a:solidFill>
                  </a:rPr>
                  <a:t> offsets</a:t>
                </a:r>
                <a:r>
                  <a:rPr lang="zh-TW" altLang="en-US" sz="2800" dirty="0">
                    <a:solidFill>
                      <a:srgbClr val="C00000"/>
                    </a:solidFill>
                  </a:rPr>
                  <a:t> </a:t>
                </a:r>
                <a:r>
                  <a:rPr lang="en-US" altLang="zh-TW" sz="2800" dirty="0">
                    <a:solidFill>
                      <a:srgbClr val="C00000"/>
                    </a:solidFill>
                  </a:rPr>
                  <a:t>the</a:t>
                </a:r>
                <a:r>
                  <a:rPr lang="zh-TW" altLang="en-US" sz="2800" dirty="0">
                    <a:solidFill>
                      <a:srgbClr val="C00000"/>
                    </a:solidFill>
                  </a:rPr>
                  <a:t> </a:t>
                </a:r>
                <a:r>
                  <a:rPr lang="en-US" altLang="zh-TW" sz="2800" dirty="0">
                    <a:solidFill>
                      <a:srgbClr val="C00000"/>
                    </a:solidFill>
                  </a:rPr>
                  <a:t>benefit</a:t>
                </a:r>
                <a:r>
                  <a:rPr lang="zh-TW" altLang="en-US" sz="2800" dirty="0">
                    <a:solidFill>
                      <a:srgbClr val="C00000"/>
                    </a:solidFill>
                  </a:rPr>
                  <a:t> </a:t>
                </a:r>
                <a:r>
                  <a:rPr lang="en-US" altLang="zh-TW" sz="2800" dirty="0">
                    <a:solidFill>
                      <a:srgbClr val="C00000"/>
                    </a:solidFill>
                  </a:rPr>
                  <a:t>of</a:t>
                </a:r>
                <a:r>
                  <a:rPr lang="zh-TW" altLang="en-US" sz="2800" dirty="0">
                    <a:solidFill>
                      <a:srgbClr val="C00000"/>
                    </a:solidFill>
                  </a:rPr>
                  <a:t> </a:t>
                </a:r>
                <a:r>
                  <a:rPr lang="en-US" altLang="zh-TW" sz="2800" dirty="0">
                    <a:solidFill>
                      <a:srgbClr val="C00000"/>
                    </a:solidFill>
                  </a:rPr>
                  <a:t>a</a:t>
                </a:r>
                <a:r>
                  <a:rPr lang="zh-TW" altLang="en-US" sz="2800" dirty="0">
                    <a:solidFill>
                      <a:srgbClr val="C00000"/>
                    </a:solidFill>
                  </a:rPr>
                  <a:t> </a:t>
                </a:r>
                <a:r>
                  <a:rPr lang="en-US" altLang="zh-TW" sz="2800" dirty="0">
                    <a:solidFill>
                      <a:srgbClr val="C00000"/>
                    </a:solidFill>
                  </a:rPr>
                  <a:t>greater</a:t>
                </a:r>
                <a:r>
                  <a:rPr lang="zh-TW" altLang="en-US" sz="2800" dirty="0">
                    <a:solidFill>
                      <a:srgbClr val="C00000"/>
                    </a:solidFill>
                  </a:rPr>
                  <a:t> </a:t>
                </a:r>
                <a:r>
                  <a:rPr lang="en-US" altLang="zh-TW" sz="2800" dirty="0">
                    <a:solidFill>
                      <a:srgbClr val="C00000"/>
                    </a:solidFill>
                  </a:rPr>
                  <a:t>reliance</a:t>
                </a:r>
                <a:r>
                  <a:rPr lang="zh-TW" altLang="en-US" sz="2800" dirty="0">
                    <a:solidFill>
                      <a:srgbClr val="C00000"/>
                    </a:solidFill>
                  </a:rPr>
                  <a:t> </a:t>
                </a:r>
                <a:r>
                  <a:rPr lang="en-US" altLang="zh-TW" sz="2800" dirty="0">
                    <a:solidFill>
                      <a:srgbClr val="C00000"/>
                    </a:solidFill>
                  </a:rPr>
                  <a:t>on</a:t>
                </a:r>
                <a:r>
                  <a:rPr lang="zh-TW" altLang="en-US" sz="2800" dirty="0">
                    <a:solidFill>
                      <a:srgbClr val="C00000"/>
                    </a:solidFill>
                  </a:rPr>
                  <a:t> </a:t>
                </a:r>
                <a:r>
                  <a:rPr lang="en-US" altLang="zh-TW" sz="2800" dirty="0">
                    <a:solidFill>
                      <a:srgbClr val="C00000"/>
                    </a:solidFill>
                  </a:rPr>
                  <a:t>the</a:t>
                </a:r>
                <a:r>
                  <a:rPr lang="zh-TW" altLang="en-US" sz="2800" dirty="0">
                    <a:solidFill>
                      <a:srgbClr val="C00000"/>
                    </a:solidFill>
                  </a:rPr>
                  <a:t> </a:t>
                </a:r>
                <a:r>
                  <a:rPr lang="en-US" altLang="zh-TW" sz="2800" dirty="0">
                    <a:solidFill>
                      <a:srgbClr val="C00000"/>
                    </a:solidFill>
                  </a:rPr>
                  <a:t>cheaper</a:t>
                </a:r>
                <a:r>
                  <a:rPr lang="zh-TW" altLang="en-US" sz="2800" dirty="0">
                    <a:solidFill>
                      <a:srgbClr val="C00000"/>
                    </a:solidFill>
                  </a:rPr>
                  <a:t> </a:t>
                </a:r>
                <a:r>
                  <a:rPr lang="en-US" altLang="zh-TW" sz="2800" dirty="0">
                    <a:solidFill>
                      <a:srgbClr val="C00000"/>
                    </a:solidFill>
                  </a:rPr>
                  <a:t>debt</a:t>
                </a:r>
                <a:r>
                  <a:rPr lang="zh-TW" altLang="en-US" sz="2800" dirty="0">
                    <a:solidFill>
                      <a:srgbClr val="C00000"/>
                    </a:solidFill>
                  </a:rPr>
                  <a:t> </a:t>
                </a:r>
                <a:r>
                  <a:rPr lang="en-US" altLang="zh-TW" sz="2800" dirty="0">
                    <a:solidFill>
                      <a:srgbClr val="C00000"/>
                    </a:solidFill>
                  </a:rPr>
                  <a:t>capital</a:t>
                </a:r>
              </a:p>
              <a:p>
                <a:r>
                  <a:rPr lang="en-US" altLang="zh-TW" sz="2800" dirty="0">
                    <a:solidFill>
                      <a:srgbClr val="C00000"/>
                    </a:solidFill>
                  </a:rPr>
                  <a:t>=&gt; The</a:t>
                </a:r>
                <a:r>
                  <a:rPr lang="zh-TW" altLang="en-US" sz="2800" dirty="0">
                    <a:solidFill>
                      <a:srgbClr val="C00000"/>
                    </a:solidFill>
                  </a:rPr>
                  <a:t> </a:t>
                </a:r>
                <a:r>
                  <a:rPr lang="en-US" altLang="zh-TW" sz="2800" dirty="0">
                    <a:solidFill>
                      <a:srgbClr val="C00000"/>
                    </a:solidFill>
                  </a:rPr>
                  <a:t>firm’s</a:t>
                </a:r>
                <a:r>
                  <a:rPr lang="zh-TW" altLang="en-US" sz="2800" dirty="0">
                    <a:solidFill>
                      <a:srgbClr val="C00000"/>
                    </a:solidFill>
                  </a:rPr>
                  <a:t> </a:t>
                </a:r>
                <a:r>
                  <a:rPr lang="en-US" altLang="zh-TW" sz="2800" dirty="0">
                    <a:solidFill>
                      <a:srgbClr val="C00000"/>
                    </a:solidFill>
                  </a:rPr>
                  <a:t>overall</a:t>
                </a:r>
                <a:r>
                  <a:rPr lang="zh-TW" altLang="en-US" sz="2800" dirty="0">
                    <a:solidFill>
                      <a:srgbClr val="C00000"/>
                    </a:solidFill>
                  </a:rPr>
                  <a:t> </a:t>
                </a:r>
                <a:r>
                  <a:rPr lang="en-US" altLang="zh-TW" sz="2800" dirty="0">
                    <a:solidFill>
                      <a:srgbClr val="C00000"/>
                    </a:solidFill>
                  </a:rPr>
                  <a:t>cost</a:t>
                </a:r>
                <a:r>
                  <a:rPr lang="zh-TW" altLang="en-US" sz="2800" dirty="0">
                    <a:solidFill>
                      <a:srgbClr val="C00000"/>
                    </a:solidFill>
                  </a:rPr>
                  <a:t> </a:t>
                </a:r>
                <a:r>
                  <a:rPr lang="en-US" altLang="zh-TW" sz="2800" dirty="0">
                    <a:solidFill>
                      <a:srgbClr val="C00000"/>
                    </a:solidFill>
                  </a:rPr>
                  <a:t>of</a:t>
                </a:r>
                <a:r>
                  <a:rPr lang="zh-TW" altLang="en-US" sz="2800" dirty="0">
                    <a:solidFill>
                      <a:srgbClr val="C00000"/>
                    </a:solidFill>
                  </a:rPr>
                  <a:t> </a:t>
                </a:r>
                <a:r>
                  <a:rPr lang="en-US" altLang="zh-TW" sz="2800" dirty="0">
                    <a:solidFill>
                      <a:srgbClr val="C00000"/>
                    </a:solidFill>
                  </a:rPr>
                  <a:t>capital</a:t>
                </a:r>
                <a:r>
                  <a:rPr lang="zh-TW" altLang="en-US" sz="2800" dirty="0">
                    <a:solidFill>
                      <a:srgbClr val="C00000"/>
                    </a:solidFill>
                  </a:rPr>
                  <a:t> </a:t>
                </a:r>
                <a:r>
                  <a:rPr lang="en-US" altLang="zh-TW" sz="2800" dirty="0">
                    <a:solidFill>
                      <a:srgbClr val="C00000"/>
                    </a:solidFill>
                  </a:rPr>
                  <a:t>remains</a:t>
                </a:r>
                <a:r>
                  <a:rPr lang="zh-TW" altLang="en-US" sz="2800" dirty="0">
                    <a:solidFill>
                      <a:srgbClr val="C00000"/>
                    </a:solidFill>
                  </a:rPr>
                  <a:t> </a:t>
                </a:r>
                <a:r>
                  <a:rPr lang="en-US" altLang="zh-TW" sz="2800" dirty="0">
                    <a:solidFill>
                      <a:srgbClr val="C00000"/>
                    </a:solidFill>
                  </a:rPr>
                  <a:t>unchanged</a:t>
                </a:r>
              </a:p>
            </p:txBody>
          </p:sp>
        </mc:Choice>
        <mc:Fallback xmlns="">
          <p:sp>
            <p:nvSpPr>
              <p:cNvPr id="4" name="文字方塊 3"/>
              <p:cNvSpPr txBox="1">
                <a:spLocks noRot="1" noChangeAspect="1" noMove="1" noResize="1" noEditPoints="1" noAdjustHandles="1" noChangeArrowheads="1" noChangeShapeType="1" noTextEdit="1"/>
              </p:cNvSpPr>
              <p:nvPr/>
            </p:nvSpPr>
            <p:spPr>
              <a:xfrm>
                <a:off x="1443913" y="4503918"/>
                <a:ext cx="9304174" cy="1384995"/>
              </a:xfrm>
              <a:prstGeom prst="rect">
                <a:avLst/>
              </a:prstGeom>
              <a:blipFill>
                <a:blip r:embed="rId8"/>
                <a:stretch>
                  <a:fillRect l="-1376" t="-4405" b="-118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12293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259CEB-DB3F-4D27-A791-F341F6D986EB}"/>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1EE02E36-C7C6-48DF-B9F9-4F211DAB480A}"/>
              </a:ext>
            </a:extLst>
          </p:cNvPr>
          <p:cNvSpPr>
            <a:spLocks noGrp="1"/>
          </p:cNvSpPr>
          <p:nvPr>
            <p:ph idx="1"/>
          </p:nvPr>
        </p:nvSpPr>
        <p:spPr>
          <a:xfrm>
            <a:off x="838200" y="1825625"/>
            <a:ext cx="10799618" cy="4351338"/>
          </a:xfrm>
        </p:spPr>
        <p:txBody>
          <a:bodyPr/>
          <a:lstStyle/>
          <a:p>
            <a:pPr marL="0" indent="0">
              <a:buNone/>
            </a:pPr>
            <a:r>
              <a:rPr lang="en-US" altLang="zh-TW" b="1" dirty="0"/>
              <a:t>Computing the WACC with Multiple Securities</a:t>
            </a:r>
          </a:p>
          <a:p>
            <a:pPr marL="0" indent="0">
              <a:buNone/>
            </a:pPr>
            <a:endParaRPr lang="en-US" altLang="zh-TW" dirty="0"/>
          </a:p>
          <a:p>
            <a:pPr marL="0" indent="0">
              <a:buNone/>
            </a:pPr>
            <a:r>
              <a:rPr lang="en-US" altLang="zh-TW" dirty="0"/>
              <a:t>If the firm’s capital structure is more complex,</a:t>
            </a:r>
          </a:p>
        </p:txBody>
      </p:sp>
      <p:grpSp>
        <p:nvGrpSpPr>
          <p:cNvPr id="6" name="群組 5"/>
          <p:cNvGrpSpPr/>
          <p:nvPr/>
        </p:nvGrpSpPr>
        <p:grpSpPr>
          <a:xfrm>
            <a:off x="1008841" y="3548444"/>
            <a:ext cx="10458335" cy="1166734"/>
            <a:chOff x="1320800" y="2947017"/>
            <a:chExt cx="10458335" cy="1166734"/>
          </a:xfrm>
        </p:grpSpPr>
        <p:sp>
          <p:nvSpPr>
            <p:cNvPr id="4" name="文字方塊 3"/>
            <p:cNvSpPr txBox="1"/>
            <p:nvPr/>
          </p:nvSpPr>
          <p:spPr>
            <a:xfrm>
              <a:off x="1859281" y="3590531"/>
              <a:ext cx="9919854" cy="523220"/>
            </a:xfrm>
            <a:prstGeom prst="rect">
              <a:avLst/>
            </a:prstGeom>
            <a:noFill/>
          </p:spPr>
          <p:txBody>
            <a:bodyPr wrap="square" rtlCol="0">
              <a:spAutoFit/>
            </a:bodyPr>
            <a:lstStyle/>
            <a:p>
              <a:r>
                <a:rPr lang="en-US" altLang="zh-TW" sz="2800" dirty="0"/>
                <a:t>= the weighted average cost of capital of all of the firm’s securities</a:t>
              </a:r>
              <a:endParaRPr lang="zh-TW" altLang="en-US" sz="2800" dirty="0"/>
            </a:p>
          </p:txBody>
        </p:sp>
        <mc:AlternateContent xmlns:mc="http://schemas.openxmlformats.org/markup-compatibility/2006" xmlns:a14="http://schemas.microsoft.com/office/drawing/2010/main">
          <mc:Choice Requires="a14">
            <p:sp>
              <p:nvSpPr>
                <p:cNvPr id="5" name="文字方塊 4"/>
                <p:cNvSpPr txBox="1"/>
                <p:nvPr/>
              </p:nvSpPr>
              <p:spPr>
                <a:xfrm>
                  <a:off x="1320800" y="2947017"/>
                  <a:ext cx="19211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𝑤𝑎𝑐𝑐</m:t>
                            </m:r>
                          </m:sub>
                        </m:sSub>
                      </m:oMath>
                    </m:oMathPara>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320800" y="2947017"/>
                  <a:ext cx="1921164" cy="523220"/>
                </a:xfrm>
                <a:prstGeom prst="rect">
                  <a:avLst/>
                </a:prstGeom>
                <a:blipFill>
                  <a:blip r:embed="rId3"/>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3855998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2E77ED-9A78-428F-AE3A-05C0487366C5}"/>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453D6120-F635-44A4-B056-46E833430C30}"/>
              </a:ext>
            </a:extLst>
          </p:cNvPr>
          <p:cNvSpPr>
            <a:spLocks noGrp="1"/>
          </p:cNvSpPr>
          <p:nvPr>
            <p:ph idx="1"/>
          </p:nvPr>
        </p:nvSpPr>
        <p:spPr/>
        <p:txBody>
          <a:bodyPr>
            <a:normAutofit/>
          </a:bodyPr>
          <a:lstStyle/>
          <a:p>
            <a:pPr marL="0" indent="0">
              <a:buNone/>
            </a:pPr>
            <a:r>
              <a:rPr lang="en-US" altLang="zh-TW" b="1" dirty="0"/>
              <a:t>Computing the WACC with Multiple Securities</a:t>
            </a:r>
          </a:p>
          <a:p>
            <a:pPr marL="0" indent="0">
              <a:buNone/>
            </a:pPr>
            <a:r>
              <a:rPr lang="en-US" altLang="zh-TW" dirty="0"/>
              <a:t>Example 14.6 – WACC with Multiple Securities</a:t>
            </a:r>
          </a:p>
          <a:p>
            <a:pPr marL="0" indent="0">
              <a:buNone/>
            </a:pPr>
            <a:r>
              <a:rPr lang="en-US" altLang="zh-TW" dirty="0"/>
              <a:t>[Problem]</a:t>
            </a:r>
          </a:p>
          <a:p>
            <a:pPr marL="0" indent="0">
              <a:buNone/>
            </a:pPr>
            <a:endParaRPr lang="en-US" altLang="zh-TW" dirty="0"/>
          </a:p>
        </p:txBody>
      </p:sp>
      <p:grpSp>
        <p:nvGrpSpPr>
          <p:cNvPr id="10" name="群組 9"/>
          <p:cNvGrpSpPr/>
          <p:nvPr/>
        </p:nvGrpSpPr>
        <p:grpSpPr>
          <a:xfrm>
            <a:off x="1795316" y="3520289"/>
            <a:ext cx="8887498" cy="2282706"/>
            <a:chOff x="1679406" y="3018624"/>
            <a:chExt cx="8887498" cy="2282706"/>
          </a:xfrm>
        </p:grpSpPr>
        <p:grpSp>
          <p:nvGrpSpPr>
            <p:cNvPr id="8" name="群組 7"/>
            <p:cNvGrpSpPr/>
            <p:nvPr/>
          </p:nvGrpSpPr>
          <p:grpSpPr>
            <a:xfrm>
              <a:off x="1679406" y="3453577"/>
              <a:ext cx="8887498" cy="1847753"/>
              <a:chOff x="1679406" y="3453577"/>
              <a:chExt cx="8887498" cy="1847753"/>
            </a:xfrm>
          </p:grpSpPr>
          <p:sp>
            <p:nvSpPr>
              <p:cNvPr id="4" name="文字方塊 3"/>
              <p:cNvSpPr txBox="1"/>
              <p:nvPr/>
            </p:nvSpPr>
            <p:spPr>
              <a:xfrm>
                <a:off x="1679406" y="3453577"/>
                <a:ext cx="8887498" cy="1384995"/>
              </a:xfrm>
              <a:prstGeom prst="rect">
                <a:avLst/>
              </a:prstGeom>
              <a:noFill/>
            </p:spPr>
            <p:txBody>
              <a:bodyPr wrap="none" rtlCol="0">
                <a:spAutoFit/>
              </a:bodyPr>
              <a:lstStyle/>
              <a:p>
                <a:r>
                  <a:rPr lang="en-US" altLang="zh-TW" sz="2800" dirty="0"/>
                  <a:t>Equity = 440</a:t>
                </a:r>
              </a:p>
              <a:p>
                <a:r>
                  <a:rPr lang="en-US" altLang="zh-TW" sz="2800" dirty="0"/>
                  <a:t>Debt = 500 </a:t>
                </a:r>
              </a:p>
              <a:p>
                <a:r>
                  <a:rPr lang="en-US" altLang="zh-TW" sz="2800" dirty="0"/>
                  <a:t>Warrant = 60, when the firm’s cash flows are high, pay $210</a:t>
                </a:r>
              </a:p>
            </p:txBody>
          </p:sp>
          <p:sp>
            <p:nvSpPr>
              <p:cNvPr id="5" name="文字方塊 4"/>
              <p:cNvSpPr txBox="1"/>
              <p:nvPr/>
            </p:nvSpPr>
            <p:spPr>
              <a:xfrm>
                <a:off x="3732119" y="4778110"/>
                <a:ext cx="6310382" cy="523220"/>
              </a:xfrm>
              <a:prstGeom prst="rect">
                <a:avLst/>
              </a:prstGeom>
              <a:noFill/>
            </p:spPr>
            <p:txBody>
              <a:bodyPr wrap="none" rtlCol="0">
                <a:spAutoFit/>
              </a:bodyPr>
              <a:lstStyle/>
              <a:p>
                <a:r>
                  <a:rPr lang="en-US" altLang="zh-TW" sz="2800" dirty="0"/>
                  <a:t>when the firm’s cash flows are low, pay $0</a:t>
                </a:r>
              </a:p>
            </p:txBody>
          </p:sp>
        </p:grpSp>
        <p:sp>
          <p:nvSpPr>
            <p:cNvPr id="9" name="文字方塊 8"/>
            <p:cNvSpPr txBox="1"/>
            <p:nvPr/>
          </p:nvSpPr>
          <p:spPr>
            <a:xfrm>
              <a:off x="4258704" y="3018624"/>
              <a:ext cx="2832644" cy="523220"/>
            </a:xfrm>
            <a:prstGeom prst="rect">
              <a:avLst/>
            </a:prstGeom>
            <a:noFill/>
          </p:spPr>
          <p:txBody>
            <a:bodyPr wrap="square" rtlCol="0">
              <a:spAutoFit/>
            </a:bodyPr>
            <a:lstStyle/>
            <a:p>
              <a:r>
                <a:rPr lang="en-US" altLang="zh-TW" sz="2800" dirty="0"/>
                <a:t>The entrepreneur</a:t>
              </a:r>
            </a:p>
          </p:txBody>
        </p:sp>
      </p:grpSp>
    </p:spTree>
    <p:extLst>
      <p:ext uri="{BB962C8B-B14F-4D97-AF65-F5344CB8AC3E}">
        <p14:creationId xmlns:p14="http://schemas.microsoft.com/office/powerpoint/2010/main" val="2108323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2E77ED-9A78-428F-AE3A-05C0487366C5}"/>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53D6120-F635-44A4-B056-46E833430C30}"/>
                  </a:ext>
                </a:extLst>
              </p:cNvPr>
              <p:cNvSpPr>
                <a:spLocks noGrp="1"/>
              </p:cNvSpPr>
              <p:nvPr>
                <p:ph idx="1"/>
              </p:nvPr>
            </p:nvSpPr>
            <p:spPr>
              <a:xfrm>
                <a:off x="838200" y="1825625"/>
                <a:ext cx="11093388" cy="4549417"/>
              </a:xfrm>
            </p:spPr>
            <p:txBody>
              <a:bodyPr>
                <a:noAutofit/>
              </a:bodyPr>
              <a:lstStyle/>
              <a:p>
                <a:pPr marL="0" indent="0">
                  <a:buNone/>
                </a:pPr>
                <a:r>
                  <a:rPr lang="en-US" altLang="zh-TW" b="1" dirty="0"/>
                  <a:t>Computing the WACC with Multiple Securities</a:t>
                </a:r>
              </a:p>
              <a:p>
                <a:pPr marL="0" indent="0">
                  <a:buNone/>
                </a:pPr>
                <a:r>
                  <a:rPr lang="en-US" altLang="zh-TW" dirty="0"/>
                  <a:t>Example 14.6 – WACC with Multiple Securities</a:t>
                </a:r>
              </a:p>
              <a:p>
                <a:pPr marL="0" indent="0">
                  <a:buNone/>
                </a:pPr>
                <a:r>
                  <a:rPr lang="en-US" altLang="zh-TW" dirty="0"/>
                  <a:t>[Problem]</a:t>
                </a:r>
              </a:p>
              <a:p>
                <a:pPr marL="0" indent="0">
                  <a:buNone/>
                </a:pPr>
                <a:r>
                  <a:rPr lang="en-US" altLang="zh-TW" dirty="0"/>
                  <a:t>Compute the WACC for the entrepreneur’s project with the capital structure described in Example 14.3.</a:t>
                </a:r>
              </a:p>
              <a:p>
                <a:pPr marL="0" indent="0">
                  <a:buNone/>
                </a:pPr>
                <a:r>
                  <a:rPr lang="en-US" altLang="zh-TW" dirty="0"/>
                  <a:t>[Solution]</a:t>
                </a:r>
              </a:p>
              <a:p>
                <a:pPr marL="0" indent="0">
                  <a:buNone/>
                </a:pPr>
                <a:r>
                  <a:rPr lang="en-US" altLang="zh-TW" dirty="0"/>
                  <a:t>The expected returns for each security – Debt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𝐷</m:t>
                        </m:r>
                      </m:sub>
                    </m:sSub>
                  </m:oMath>
                </a14:m>
                <a:r>
                  <a:rPr lang="en-US" altLang="zh-TW" dirty="0"/>
                  <a:t>)</a:t>
                </a:r>
              </a:p>
              <a:p>
                <a:pPr marL="0" indent="0">
                  <a:buNone/>
                </a:pPr>
                <a:r>
                  <a:rPr lang="en-US" altLang="zh-TW" dirty="0">
                    <a:solidFill>
                      <a:schemeClr val="tx1"/>
                    </a:solidFill>
                  </a:rPr>
                  <a:t>Given the risk-free interest rate = 5% and the debt is risk free</a:t>
                </a:r>
              </a:p>
              <a:p>
                <a:pPr marL="0" indent="0">
                  <a:buNone/>
                </a:pPr>
                <a:r>
                  <a:rPr lang="en-US" altLang="zh-TW" dirty="0">
                    <a:solidFill>
                      <a:schemeClr val="tx1"/>
                    </a:solidFill>
                  </a:rPr>
                  <a:t>so it has an expected return of 5%.</a:t>
                </a:r>
              </a:p>
            </p:txBody>
          </p:sp>
        </mc:Choice>
        <mc:Fallback xmlns="">
          <p:sp>
            <p:nvSpPr>
              <p:cNvPr id="3" name="內容版面配置區 2">
                <a:extLst>
                  <a:ext uri="{FF2B5EF4-FFF2-40B4-BE49-F238E27FC236}">
                    <a16:creationId xmlns:a16="http://schemas.microsoft.com/office/drawing/2014/main" id="{453D6120-F635-44A4-B056-46E833430C30}"/>
                  </a:ext>
                </a:extLst>
              </p:cNvPr>
              <p:cNvSpPr>
                <a:spLocks noGrp="1" noRot="1" noChangeAspect="1" noMove="1" noResize="1" noEditPoints="1" noAdjustHandles="1" noChangeArrowheads="1" noChangeShapeType="1" noTextEdit="1"/>
              </p:cNvSpPr>
              <p:nvPr>
                <p:ph idx="1"/>
              </p:nvPr>
            </p:nvSpPr>
            <p:spPr>
              <a:xfrm>
                <a:off x="838200" y="1825625"/>
                <a:ext cx="11093388" cy="4549417"/>
              </a:xfrm>
              <a:blipFill>
                <a:blip r:embed="rId3"/>
                <a:stretch>
                  <a:fillRect l="-1154" t="-2142" b="-12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720337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2E77ED-9A78-428F-AE3A-05C0487366C5}"/>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53D6120-F635-44A4-B056-46E833430C30}"/>
                  </a:ext>
                </a:extLst>
              </p:cNvPr>
              <p:cNvSpPr>
                <a:spLocks noGrp="1"/>
              </p:cNvSpPr>
              <p:nvPr>
                <p:ph idx="1"/>
              </p:nvPr>
            </p:nvSpPr>
            <p:spPr>
              <a:xfrm>
                <a:off x="838200" y="1825625"/>
                <a:ext cx="11093388" cy="4351338"/>
              </a:xfrm>
            </p:spPr>
            <p:txBody>
              <a:bodyPr>
                <a:noAutofit/>
              </a:bodyPr>
              <a:lstStyle/>
              <a:p>
                <a:pPr marL="0" indent="0">
                  <a:buNone/>
                </a:pPr>
                <a:r>
                  <a:rPr lang="en-US" altLang="zh-TW" b="1" dirty="0"/>
                  <a:t>Computing the WACC with Multiple Securities</a:t>
                </a:r>
              </a:p>
              <a:p>
                <a:pPr marL="0" indent="0">
                  <a:buNone/>
                </a:pPr>
                <a:r>
                  <a:rPr lang="en-US" altLang="zh-TW" dirty="0"/>
                  <a:t>Example 14.6 – WACC with Multiple Securities</a:t>
                </a:r>
              </a:p>
              <a:p>
                <a:pPr marL="0" indent="0">
                  <a:buNone/>
                </a:pPr>
                <a:r>
                  <a:rPr lang="en-US" altLang="zh-TW" dirty="0"/>
                  <a:t>[Solution]</a:t>
                </a:r>
              </a:p>
              <a:p>
                <a:pPr marL="0" indent="0">
                  <a:buNone/>
                </a:pPr>
                <a:r>
                  <a:rPr lang="en-US" altLang="zh-TW" dirty="0"/>
                  <a:t>The expected returns for each security – Warrant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𝑊</m:t>
                        </m:r>
                      </m:sub>
                    </m:sSub>
                  </m:oMath>
                </a14:m>
                <a:r>
                  <a:rPr lang="en-US" altLang="zh-TW" dirty="0"/>
                  <a:t>)</a:t>
                </a:r>
              </a:p>
              <a:p>
                <a:pPr marL="0" indent="0">
                  <a:buNone/>
                </a:pPr>
                <a:r>
                  <a:rPr lang="en-US" altLang="zh-TW" dirty="0"/>
                  <a:t>The warrant has an expected payoff of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$210</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2</m:t>
                        </m:r>
                      </m:den>
                    </m:f>
                    <m:d>
                      <m:dPr>
                        <m:ctrlPr>
                          <a:rPr lang="en-US" altLang="zh-TW" i="1">
                            <a:latin typeface="Cambria Math" panose="02040503050406030204" pitchFamily="18" charset="0"/>
                          </a:rPr>
                        </m:ctrlPr>
                      </m:dPr>
                      <m:e>
                        <m:r>
                          <a:rPr lang="en-US" altLang="zh-TW" i="1">
                            <a:latin typeface="Cambria Math" panose="02040503050406030204" pitchFamily="18" charset="0"/>
                          </a:rPr>
                          <m:t>$0</m:t>
                        </m:r>
                      </m:e>
                    </m:d>
                    <m:r>
                      <a:rPr lang="en-US" altLang="zh-TW" i="1">
                        <a:latin typeface="Cambria Math" panose="02040503050406030204" pitchFamily="18" charset="0"/>
                      </a:rPr>
                      <m:t>=$105</m:t>
                    </m:r>
                  </m:oMath>
                </a14:m>
                <a:endParaRPr lang="en-US" altLang="zh-TW" dirty="0"/>
              </a:p>
              <a:p>
                <a:pPr marL="0" indent="0">
                  <a:buNone/>
                </a:pPr>
                <a:r>
                  <a:rPr lang="en-US" altLang="zh-TW" dirty="0"/>
                  <a:t>so its expected return is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$105</m:t>
                        </m:r>
                      </m:num>
                      <m:den>
                        <m:r>
                          <a:rPr lang="en-US" altLang="zh-TW" b="0" i="1" smtClean="0">
                            <a:latin typeface="Cambria Math" panose="02040503050406030204" pitchFamily="18" charset="0"/>
                          </a:rPr>
                          <m:t>$60</m:t>
                        </m:r>
                      </m:den>
                    </m:f>
                    <m:r>
                      <a:rPr lang="en-US" altLang="zh-TW" b="0" i="1" smtClean="0">
                        <a:latin typeface="Cambria Math" panose="02040503050406030204" pitchFamily="18" charset="0"/>
                      </a:rPr>
                      <m:t>−1=75%</m:t>
                    </m:r>
                  </m:oMath>
                </a14:m>
                <a:endParaRPr lang="en-US" altLang="zh-TW" dirty="0"/>
              </a:p>
            </p:txBody>
          </p:sp>
        </mc:Choice>
        <mc:Fallback xmlns="">
          <p:sp>
            <p:nvSpPr>
              <p:cNvPr id="3" name="內容版面配置區 2">
                <a:extLst>
                  <a:ext uri="{FF2B5EF4-FFF2-40B4-BE49-F238E27FC236}">
                    <a16:creationId xmlns:a16="http://schemas.microsoft.com/office/drawing/2014/main" id="{453D6120-F635-44A4-B056-46E833430C30}"/>
                  </a:ext>
                </a:extLst>
              </p:cNvPr>
              <p:cNvSpPr>
                <a:spLocks noGrp="1" noRot="1" noChangeAspect="1" noMove="1" noResize="1" noEditPoints="1" noAdjustHandles="1" noChangeArrowheads="1" noChangeShapeType="1" noTextEdit="1"/>
              </p:cNvSpPr>
              <p:nvPr>
                <p:ph idx="1"/>
              </p:nvPr>
            </p:nvSpPr>
            <p:spPr>
              <a:xfrm>
                <a:off x="838200" y="1825625"/>
                <a:ext cx="11093388" cy="4351338"/>
              </a:xfrm>
              <a:blipFill>
                <a:blip r:embed="rId3"/>
                <a:stretch>
                  <a:fillRect l="-1154"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863145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2E77ED-9A78-428F-AE3A-05C0487366C5}"/>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453D6120-F635-44A4-B056-46E833430C30}"/>
              </a:ext>
            </a:extLst>
          </p:cNvPr>
          <p:cNvSpPr>
            <a:spLocks noGrp="1"/>
          </p:cNvSpPr>
          <p:nvPr>
            <p:ph idx="1"/>
          </p:nvPr>
        </p:nvSpPr>
        <p:spPr>
          <a:xfrm>
            <a:off x="838199" y="1825624"/>
            <a:ext cx="11976279" cy="5032375"/>
          </a:xfrm>
        </p:spPr>
        <p:txBody>
          <a:bodyPr>
            <a:noAutofit/>
          </a:bodyPr>
          <a:lstStyle/>
          <a:p>
            <a:pPr marL="0" indent="0">
              <a:buNone/>
            </a:pPr>
            <a:r>
              <a:rPr lang="en-US" altLang="zh-TW" b="1" dirty="0"/>
              <a:t>Computing the WACC with Multiple Securities</a:t>
            </a:r>
          </a:p>
          <a:p>
            <a:pPr marL="0" indent="0">
              <a:buNone/>
            </a:pPr>
            <a:r>
              <a:rPr lang="en-US" altLang="zh-TW" dirty="0"/>
              <a:t>Example 14.6 – WACC with Multiple Securities</a:t>
            </a:r>
          </a:p>
          <a:p>
            <a:pPr marL="0" indent="0">
              <a:buNone/>
            </a:pPr>
            <a:r>
              <a:rPr lang="en-US" altLang="zh-TW" dirty="0"/>
              <a:t>[Solution]</a:t>
            </a:r>
          </a:p>
        </p:txBody>
      </p:sp>
      <p:grpSp>
        <p:nvGrpSpPr>
          <p:cNvPr id="6" name="群組 5"/>
          <p:cNvGrpSpPr/>
          <p:nvPr/>
        </p:nvGrpSpPr>
        <p:grpSpPr>
          <a:xfrm>
            <a:off x="838200" y="3588107"/>
            <a:ext cx="10971728" cy="2746778"/>
            <a:chOff x="838199" y="3330527"/>
            <a:chExt cx="11167673" cy="2746778"/>
          </a:xfrm>
        </p:grpSpPr>
        <mc:AlternateContent xmlns:mc="http://schemas.openxmlformats.org/markup-compatibility/2006" xmlns:a14="http://schemas.microsoft.com/office/drawing/2010/main">
          <mc:Choice Requires="a14">
            <p:sp>
              <p:nvSpPr>
                <p:cNvPr id="4" name="文字方塊 3"/>
                <p:cNvSpPr txBox="1"/>
                <p:nvPr/>
              </p:nvSpPr>
              <p:spPr>
                <a:xfrm>
                  <a:off x="838199" y="3330527"/>
                  <a:ext cx="11167673" cy="2746778"/>
                </a:xfrm>
                <a:prstGeom prst="rect">
                  <a:avLst/>
                </a:prstGeom>
                <a:noFill/>
              </p:spPr>
              <p:txBody>
                <a:bodyPr wrap="none" rtlCol="0">
                  <a:spAutoFit/>
                </a:bodyPr>
                <a:lstStyle/>
                <a:p>
                  <a:r>
                    <a:rPr lang="en-US" altLang="zh-TW" sz="2600" dirty="0"/>
                    <a:t>The expected returns for each security – Equity (</a:t>
                  </a:r>
                  <a14:m>
                    <m:oMath xmlns:m="http://schemas.openxmlformats.org/officeDocument/2006/math">
                      <m:sSub>
                        <m:sSubPr>
                          <m:ctrlPr>
                            <a:rPr lang="zh-TW" altLang="en-US" sz="2600" i="1" dirty="0">
                              <a:latin typeface="Cambria Math" panose="02040503050406030204" pitchFamily="18" charset="0"/>
                            </a:rPr>
                          </m:ctrlPr>
                        </m:sSubPr>
                        <m:e>
                          <m:r>
                            <a:rPr lang="en-US" altLang="zh-TW" sz="2600" i="1" dirty="0">
                              <a:latin typeface="Cambria Math" panose="02040503050406030204" pitchFamily="18" charset="0"/>
                            </a:rPr>
                            <m:t>𝑟</m:t>
                          </m:r>
                        </m:e>
                        <m:sub>
                          <m:r>
                            <a:rPr lang="zh-TW" altLang="en-US" sz="2600" i="1" dirty="0">
                              <a:latin typeface="Cambria Math" panose="02040503050406030204" pitchFamily="18" charset="0"/>
                            </a:rPr>
                            <m:t>𝐸</m:t>
                          </m:r>
                        </m:sub>
                      </m:sSub>
                    </m:oMath>
                  </a14:m>
                  <a:r>
                    <a:rPr lang="en-US" altLang="zh-TW" sz="2600" dirty="0"/>
                    <a:t>)</a:t>
                  </a:r>
                </a:p>
                <a:p>
                  <a:r>
                    <a:rPr lang="en-US" altLang="zh-TW" sz="2600" dirty="0"/>
                    <a:t>Equity has a payoff of </a:t>
                  </a:r>
                  <a:r>
                    <a:rPr lang="en-US" altLang="zh-TW" sz="2600" dirty="0">
                      <a:latin typeface="Cambria Math" panose="02040503050406030204" pitchFamily="18" charset="0"/>
                    </a:rPr>
                    <a:t>($1400 </a:t>
                  </a:r>
                  <a14:m>
                    <m:oMath xmlns:m="http://schemas.openxmlformats.org/officeDocument/2006/math">
                      <m:r>
                        <a:rPr lang="en-US" altLang="zh-TW" sz="2600" i="1">
                          <a:latin typeface="Cambria Math" panose="02040503050406030204" pitchFamily="18" charset="0"/>
                        </a:rPr>
                        <m:t>−</m:t>
                      </m:r>
                    </m:oMath>
                  </a14:m>
                  <a:r>
                    <a:rPr lang="en-US" altLang="zh-TW" sz="2600" dirty="0">
                      <a:latin typeface="Cambria Math" panose="02040503050406030204" pitchFamily="18" charset="0"/>
                    </a:rPr>
                    <a:t> $525 </a:t>
                  </a:r>
                  <a14:m>
                    <m:oMath xmlns:m="http://schemas.openxmlformats.org/officeDocument/2006/math">
                      <m:r>
                        <a:rPr lang="en-US" altLang="zh-TW" sz="2600" i="1">
                          <a:latin typeface="Cambria Math" panose="02040503050406030204" pitchFamily="18" charset="0"/>
                        </a:rPr>
                        <m:t>−</m:t>
                      </m:r>
                    </m:oMath>
                  </a14:m>
                  <a:r>
                    <a:rPr lang="en-US" altLang="zh-TW" sz="2600" dirty="0">
                      <a:latin typeface="Cambria Math" panose="02040503050406030204" pitchFamily="18" charset="0"/>
                    </a:rPr>
                    <a:t> $210) = $665 </a:t>
                  </a:r>
                  <a:r>
                    <a:rPr lang="en-US" altLang="zh-TW" sz="2600" dirty="0"/>
                    <a:t>when cash flows are high</a:t>
                  </a:r>
                </a:p>
                <a:p>
                  <a:endParaRPr lang="en-US" altLang="zh-TW" sz="2600" dirty="0"/>
                </a:p>
                <a:p>
                  <a:endParaRPr lang="en-US" altLang="zh-TW" sz="1400" dirty="0"/>
                </a:p>
                <a:p>
                  <a:r>
                    <a:rPr lang="en-US" altLang="zh-TW" sz="2600" dirty="0"/>
                    <a:t> thus, its expected payoff is </a:t>
                  </a:r>
                  <a14:m>
                    <m:oMath xmlns:m="http://schemas.openxmlformats.org/officeDocument/2006/math">
                      <m:f>
                        <m:fPr>
                          <m:ctrlPr>
                            <a:rPr lang="en-US" altLang="zh-TW" sz="2600" i="1">
                              <a:latin typeface="Cambria Math" panose="02040503050406030204" pitchFamily="18" charset="0"/>
                            </a:rPr>
                          </m:ctrlPr>
                        </m:fPr>
                        <m:num>
                          <m:r>
                            <a:rPr lang="en-US" altLang="zh-TW" sz="2600" i="1">
                              <a:latin typeface="Cambria Math" panose="02040503050406030204" pitchFamily="18" charset="0"/>
                            </a:rPr>
                            <m:t>1</m:t>
                          </m:r>
                        </m:num>
                        <m:den>
                          <m:r>
                            <a:rPr lang="en-US" altLang="zh-TW" sz="2600" i="1">
                              <a:latin typeface="Cambria Math" panose="02040503050406030204" pitchFamily="18" charset="0"/>
                            </a:rPr>
                            <m:t>2</m:t>
                          </m:r>
                        </m:den>
                      </m:f>
                      <m:d>
                        <m:dPr>
                          <m:ctrlPr>
                            <a:rPr lang="en-US" altLang="zh-TW" sz="2600" i="1">
                              <a:latin typeface="Cambria Math" panose="02040503050406030204" pitchFamily="18" charset="0"/>
                            </a:rPr>
                          </m:ctrlPr>
                        </m:dPr>
                        <m:e>
                          <m:r>
                            <a:rPr lang="en-US" altLang="zh-TW" sz="2600" i="1">
                              <a:latin typeface="Cambria Math" panose="02040503050406030204" pitchFamily="18" charset="0"/>
                            </a:rPr>
                            <m:t>$665</m:t>
                          </m:r>
                        </m:e>
                      </m:d>
                      <m:r>
                        <a:rPr lang="en-US" altLang="zh-TW" sz="2600" i="1">
                          <a:latin typeface="Cambria Math" panose="02040503050406030204" pitchFamily="18" charset="0"/>
                        </a:rPr>
                        <m:t>+</m:t>
                      </m:r>
                      <m:f>
                        <m:fPr>
                          <m:ctrlPr>
                            <a:rPr lang="en-US" altLang="zh-TW" sz="2600" i="1">
                              <a:latin typeface="Cambria Math" panose="02040503050406030204" pitchFamily="18" charset="0"/>
                            </a:rPr>
                          </m:ctrlPr>
                        </m:fPr>
                        <m:num>
                          <m:r>
                            <a:rPr lang="en-US" altLang="zh-TW" sz="2600" i="1">
                              <a:latin typeface="Cambria Math" panose="02040503050406030204" pitchFamily="18" charset="0"/>
                            </a:rPr>
                            <m:t>1</m:t>
                          </m:r>
                        </m:num>
                        <m:den>
                          <m:r>
                            <a:rPr lang="en-US" altLang="zh-TW" sz="2600" i="1">
                              <a:latin typeface="Cambria Math" panose="02040503050406030204" pitchFamily="18" charset="0"/>
                            </a:rPr>
                            <m:t>2</m:t>
                          </m:r>
                        </m:den>
                      </m:f>
                      <m:d>
                        <m:dPr>
                          <m:ctrlPr>
                            <a:rPr lang="en-US" altLang="zh-TW" sz="2600" i="1">
                              <a:latin typeface="Cambria Math" panose="02040503050406030204" pitchFamily="18" charset="0"/>
                            </a:rPr>
                          </m:ctrlPr>
                        </m:dPr>
                        <m:e>
                          <m:r>
                            <a:rPr lang="en-US" altLang="zh-TW" sz="2600" i="1">
                              <a:latin typeface="Cambria Math" panose="02040503050406030204" pitchFamily="18" charset="0"/>
                            </a:rPr>
                            <m:t>$375</m:t>
                          </m:r>
                        </m:e>
                      </m:d>
                      <m:r>
                        <a:rPr lang="en-US" altLang="zh-TW" sz="2600" i="1">
                          <a:latin typeface="Cambria Math" panose="02040503050406030204" pitchFamily="18" charset="0"/>
                        </a:rPr>
                        <m:t>=$520</m:t>
                      </m:r>
                    </m:oMath>
                  </a14:m>
                  <a:endParaRPr lang="en-US" altLang="zh-TW" sz="2600" dirty="0"/>
                </a:p>
                <a:p>
                  <a:r>
                    <a:rPr lang="en-US" altLang="zh-TW" sz="2600" dirty="0"/>
                    <a:t> The expected return for equity is then </a:t>
                  </a:r>
                  <a14:m>
                    <m:oMath xmlns:m="http://schemas.openxmlformats.org/officeDocument/2006/math">
                      <m:sSub>
                        <m:sSubPr>
                          <m:ctrlPr>
                            <a:rPr lang="zh-TW" altLang="en-US" sz="2600" i="1" dirty="0">
                              <a:latin typeface="Cambria Math" panose="02040503050406030204" pitchFamily="18" charset="0"/>
                            </a:rPr>
                          </m:ctrlPr>
                        </m:sSubPr>
                        <m:e>
                          <m:r>
                            <a:rPr lang="en-US" altLang="zh-TW" sz="2600" i="1" dirty="0">
                              <a:latin typeface="Cambria Math" panose="02040503050406030204" pitchFamily="18" charset="0"/>
                            </a:rPr>
                            <m:t>𝑟</m:t>
                          </m:r>
                        </m:e>
                        <m:sub>
                          <m:r>
                            <a:rPr lang="zh-TW" altLang="en-US" sz="2600" i="1" dirty="0">
                              <a:latin typeface="Cambria Math" panose="02040503050406030204" pitchFamily="18" charset="0"/>
                            </a:rPr>
                            <m:t>𝐸</m:t>
                          </m:r>
                        </m:sub>
                      </m:sSub>
                    </m:oMath>
                  </a14:m>
                  <a:r>
                    <a:rPr lang="en-US" altLang="zh-TW" sz="2600" dirty="0"/>
                    <a:t> </a:t>
                  </a:r>
                  <a:r>
                    <a:rPr lang="en-US" altLang="zh-TW" sz="2600" dirty="0">
                      <a:latin typeface="Cambria Math" panose="02040503050406030204" pitchFamily="18" charset="0"/>
                    </a:rPr>
                    <a:t>= </a:t>
                  </a:r>
                  <a14:m>
                    <m:oMath xmlns:m="http://schemas.openxmlformats.org/officeDocument/2006/math">
                      <m:f>
                        <m:fPr>
                          <m:ctrlPr>
                            <a:rPr lang="en-US" altLang="zh-TW" sz="2600" i="1">
                              <a:latin typeface="Cambria Math" panose="02040503050406030204" pitchFamily="18" charset="0"/>
                            </a:rPr>
                          </m:ctrlPr>
                        </m:fPr>
                        <m:num>
                          <m:r>
                            <a:rPr lang="en-US" altLang="zh-TW" sz="2600" i="1">
                              <a:latin typeface="Cambria Math" panose="02040503050406030204" pitchFamily="18" charset="0"/>
                            </a:rPr>
                            <m:t>$520</m:t>
                          </m:r>
                        </m:num>
                        <m:den>
                          <m:r>
                            <a:rPr lang="en-US" altLang="zh-TW" sz="2600" i="1">
                              <a:latin typeface="Cambria Math" panose="02040503050406030204" pitchFamily="18" charset="0"/>
                            </a:rPr>
                            <m:t>$440</m:t>
                          </m:r>
                        </m:den>
                      </m:f>
                      <m:r>
                        <a:rPr lang="en-US" altLang="zh-TW" sz="2600" i="1">
                          <a:latin typeface="Cambria Math" panose="02040503050406030204" pitchFamily="18" charset="0"/>
                        </a:rPr>
                        <m:t>−1=18.18%</m:t>
                      </m:r>
                    </m:oMath>
                  </a14:m>
                  <a:endParaRPr lang="en-US" altLang="zh-TW" sz="26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838199" y="3330527"/>
                  <a:ext cx="11167673" cy="2746778"/>
                </a:xfrm>
                <a:prstGeom prst="rect">
                  <a:avLst/>
                </a:prstGeom>
                <a:blipFill>
                  <a:blip r:embed="rId3"/>
                  <a:stretch>
                    <a:fillRect l="-1001" t="-2000" r="-16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3851934" y="4236287"/>
                  <a:ext cx="6795578" cy="492443"/>
                </a:xfrm>
                <a:prstGeom prst="rect">
                  <a:avLst/>
                </a:prstGeom>
                <a:noFill/>
              </p:spPr>
              <p:txBody>
                <a:bodyPr wrap="none" rtlCol="0">
                  <a:spAutoFit/>
                </a:bodyPr>
                <a:lstStyle/>
                <a:p>
                  <a:r>
                    <a:rPr lang="en-US" altLang="zh-TW" sz="2600" dirty="0">
                      <a:latin typeface="Cambria Math" panose="02040503050406030204" pitchFamily="18" charset="0"/>
                    </a:rPr>
                    <a:t>($900 </a:t>
                  </a:r>
                  <a14:m>
                    <m:oMath xmlns:m="http://schemas.openxmlformats.org/officeDocument/2006/math">
                      <m:r>
                        <a:rPr lang="en-US" altLang="zh-TW" sz="2600" i="1">
                          <a:latin typeface="Cambria Math" panose="02040503050406030204" pitchFamily="18" charset="0"/>
                        </a:rPr>
                        <m:t>−</m:t>
                      </m:r>
                    </m:oMath>
                  </a14:m>
                  <a:r>
                    <a:rPr lang="en-US" altLang="zh-TW" sz="2600" dirty="0">
                      <a:latin typeface="Cambria Math" panose="02040503050406030204" pitchFamily="18" charset="0"/>
                    </a:rPr>
                    <a:t> $525) = $375 </a:t>
                  </a:r>
                  <a:r>
                    <a:rPr lang="en-US" altLang="zh-TW" sz="2600" dirty="0"/>
                    <a:t>when cash flows are low</a:t>
                  </a:r>
                  <a:endParaRPr lang="zh-TW" altLang="en-US" sz="26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851934" y="4236287"/>
                  <a:ext cx="6795578" cy="492443"/>
                </a:xfrm>
                <a:prstGeom prst="rect">
                  <a:avLst/>
                </a:prstGeom>
                <a:blipFill>
                  <a:blip r:embed="rId4"/>
                  <a:stretch>
                    <a:fillRect l="-1644" t="-13580" r="-2374" b="-32099"/>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11519427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F12780-EDC1-4440-90A0-B2BBE09CF8BC}"/>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CA04FB25-502C-48F4-9D15-88D8D941C4B9}"/>
              </a:ext>
            </a:extLst>
          </p:cNvPr>
          <p:cNvSpPr>
            <a:spLocks noGrp="1"/>
          </p:cNvSpPr>
          <p:nvPr>
            <p:ph idx="1"/>
          </p:nvPr>
        </p:nvSpPr>
        <p:spPr>
          <a:xfrm>
            <a:off x="838199" y="1580226"/>
            <a:ext cx="10764915" cy="4598632"/>
          </a:xfrm>
        </p:spPr>
        <p:txBody>
          <a:bodyPr>
            <a:noAutofit/>
          </a:bodyPr>
          <a:lstStyle/>
          <a:p>
            <a:pPr marL="0" indent="0">
              <a:buNone/>
            </a:pPr>
            <a:r>
              <a:rPr lang="en-US" altLang="zh-TW" sz="2400" b="1" dirty="0"/>
              <a:t>Computing the WACC with Multiple Securities</a:t>
            </a:r>
          </a:p>
          <a:p>
            <a:pPr marL="0" indent="0">
              <a:buNone/>
            </a:pPr>
            <a:r>
              <a:rPr lang="en-US" altLang="zh-TW" dirty="0"/>
              <a:t>Example 14.6 – WACC with Multiple Securities</a:t>
            </a:r>
          </a:p>
          <a:p>
            <a:pPr marL="0" indent="0">
              <a:buNone/>
            </a:pPr>
            <a:r>
              <a:rPr lang="en-US" altLang="zh-TW" dirty="0"/>
              <a:t>[Solution]</a:t>
            </a:r>
          </a:p>
          <a:p>
            <a:pPr marL="0" indent="0">
              <a:buNone/>
            </a:pPr>
            <a:r>
              <a:rPr lang="en-US" altLang="zh-TW" dirty="0"/>
              <a:t>compute the WACC</a:t>
            </a:r>
          </a:p>
          <a:p>
            <a:pPr marL="0" indent="0">
              <a:buNone/>
            </a:pPr>
            <a:endParaRPr lang="en-US" altLang="zh-TW" dirty="0"/>
          </a:p>
          <a:p>
            <a:pPr marL="0" indent="0">
              <a:buNone/>
            </a:pPr>
            <a:endParaRPr lang="en-US" altLang="zh-TW" dirty="0"/>
          </a:p>
          <a:p>
            <a:pPr marL="0" indent="0">
              <a:buNone/>
            </a:pPr>
            <a:endParaRPr lang="en-US" altLang="zh-TW" sz="3200" dirty="0"/>
          </a:p>
          <a:p>
            <a:pPr marL="0" indent="0">
              <a:buNone/>
            </a:pPr>
            <a:r>
              <a:rPr lang="en-US" altLang="zh-TW" dirty="0"/>
              <a:t>Once again, the firm’s WACC and unlevered cost of capital is 15%, the same as if it were all-equity financed.</a:t>
            </a:r>
            <a:endParaRPr lang="en-US" altLang="zh-TW" i="1" dirty="0">
              <a:latin typeface="Cambria Math" panose="02040503050406030204" pitchFamily="18" charset="0"/>
            </a:endParaRPr>
          </a:p>
        </p:txBody>
      </p:sp>
      <p:grpSp>
        <p:nvGrpSpPr>
          <p:cNvPr id="6" name="群組 5"/>
          <p:cNvGrpSpPr/>
          <p:nvPr/>
        </p:nvGrpSpPr>
        <p:grpSpPr>
          <a:xfrm>
            <a:off x="1217834" y="3470914"/>
            <a:ext cx="10005644" cy="1545680"/>
            <a:chOff x="-1656862" y="4666668"/>
            <a:chExt cx="10005644" cy="1545680"/>
          </a:xfrm>
        </p:grpSpPr>
        <mc:AlternateContent xmlns:mc="http://schemas.openxmlformats.org/markup-compatibility/2006" xmlns:a14="http://schemas.microsoft.com/office/drawing/2010/main">
          <mc:Choice Requires="a14">
            <p:sp>
              <p:nvSpPr>
                <p:cNvPr id="4" name="文字方塊 3"/>
                <p:cNvSpPr txBox="1"/>
                <p:nvPr/>
              </p:nvSpPr>
              <p:spPr>
                <a:xfrm>
                  <a:off x="-89425" y="5460860"/>
                  <a:ext cx="8438207" cy="751488"/>
                </a:xfrm>
                <a:prstGeom prst="rect">
                  <a:avLst/>
                </a:prstGeom>
                <a:noFill/>
              </p:spPr>
              <p:txBody>
                <a:bodyPr wrap="none" rtlCol="0">
                  <a:spAutoFit/>
                </a:bodyPr>
                <a:lstStyle/>
                <a:p>
                  <a:r>
                    <a:rPr lang="en-US" altLang="zh-TW" sz="2800" dirty="0">
                      <a:latin typeface="Cambria Math" panose="02040503050406030204" pitchFamily="18" charset="0"/>
                    </a:rPr>
                    <a:t>=</a:t>
                  </a:r>
                  <a:r>
                    <a:rPr lang="zh-TW" altLang="en-US" sz="2800" dirty="0"/>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$440</m:t>
                          </m:r>
                        </m:num>
                        <m:den>
                          <m:r>
                            <a:rPr lang="en-US" altLang="zh-TW" sz="2800" i="1">
                              <a:latin typeface="Cambria Math" panose="02040503050406030204" pitchFamily="18" charset="0"/>
                            </a:rPr>
                            <m:t>$1000</m:t>
                          </m:r>
                        </m:den>
                      </m:f>
                      <m:d>
                        <m:dPr>
                          <m:ctrlPr>
                            <a:rPr lang="en-US" altLang="zh-TW" sz="2800" i="1" dirty="0">
                              <a:latin typeface="Cambria Math" panose="02040503050406030204" pitchFamily="18" charset="0"/>
                            </a:rPr>
                          </m:ctrlPr>
                        </m:dPr>
                        <m:e>
                          <m:r>
                            <a:rPr lang="en-US" altLang="zh-TW" sz="2800" i="1" dirty="0">
                              <a:latin typeface="Cambria Math" panose="02040503050406030204" pitchFamily="18" charset="0"/>
                            </a:rPr>
                            <m:t>18.18%</m:t>
                          </m:r>
                        </m:e>
                      </m:d>
                      <m:r>
                        <a:rPr lang="en-US" altLang="zh-TW" sz="2800" i="1" dirty="0">
                          <a:latin typeface="Cambria Math" panose="02040503050406030204" pitchFamily="18" charset="0"/>
                        </a:rPr>
                        <m:t>+</m:t>
                      </m:r>
                    </m:oMath>
                  </a14:m>
                  <a:r>
                    <a:rPr lang="en-US" altLang="zh-TW" sz="2800" dirty="0"/>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$500</m:t>
                          </m:r>
                        </m:num>
                        <m:den>
                          <m:r>
                            <a:rPr lang="en-US" altLang="zh-TW" sz="2800" i="1">
                              <a:latin typeface="Cambria Math" panose="02040503050406030204" pitchFamily="18" charset="0"/>
                            </a:rPr>
                            <m:t>$1000</m:t>
                          </m:r>
                        </m:den>
                      </m:f>
                      <m:d>
                        <m:dPr>
                          <m:ctrlPr>
                            <a:rPr lang="en-US" altLang="zh-TW" sz="2800" i="1" dirty="0">
                              <a:latin typeface="Cambria Math" panose="02040503050406030204" pitchFamily="18" charset="0"/>
                            </a:rPr>
                          </m:ctrlPr>
                        </m:dPr>
                        <m:e>
                          <m:r>
                            <a:rPr lang="en-US" altLang="zh-TW" sz="2800" i="1" dirty="0">
                              <a:latin typeface="Cambria Math" panose="02040503050406030204" pitchFamily="18" charset="0"/>
                            </a:rPr>
                            <m:t>5%</m:t>
                          </m:r>
                        </m:e>
                      </m:d>
                      <m:r>
                        <a:rPr lang="en-US" altLang="zh-TW" sz="2800" i="1" dirty="0">
                          <a:latin typeface="Cambria Math" panose="02040503050406030204" pitchFamily="18" charset="0"/>
                        </a:rPr>
                        <m:t>+</m:t>
                      </m:r>
                      <m:r>
                        <m:rPr>
                          <m:nor/>
                        </m:rPr>
                        <a:rPr lang="en-US" altLang="zh-TW" sz="2800" dirty="0"/>
                        <m:t> </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$60</m:t>
                          </m:r>
                        </m:num>
                        <m:den>
                          <m:r>
                            <a:rPr lang="en-US" altLang="zh-TW" sz="2800" i="1">
                              <a:latin typeface="Cambria Math" panose="02040503050406030204" pitchFamily="18" charset="0"/>
                            </a:rPr>
                            <m:t>$1000</m:t>
                          </m:r>
                        </m:den>
                      </m:f>
                      <m:d>
                        <m:dPr>
                          <m:ctrlPr>
                            <a:rPr lang="en-US" altLang="zh-TW" sz="2800" i="1" dirty="0">
                              <a:latin typeface="Cambria Math" panose="02040503050406030204" pitchFamily="18" charset="0"/>
                            </a:rPr>
                          </m:ctrlPr>
                        </m:dPr>
                        <m:e>
                          <m:r>
                            <a:rPr lang="en-US" altLang="zh-TW" sz="2800" i="1" dirty="0">
                              <a:latin typeface="Cambria Math" panose="02040503050406030204" pitchFamily="18" charset="0"/>
                            </a:rPr>
                            <m:t>75%</m:t>
                          </m:r>
                        </m:e>
                      </m:d>
                      <m:r>
                        <a:rPr lang="en-US" altLang="zh-TW" sz="2800" i="1" dirty="0">
                          <a:latin typeface="Cambria Math" panose="02040503050406030204" pitchFamily="18" charset="0"/>
                        </a:rPr>
                        <m:t>=15%</m:t>
                      </m:r>
                    </m:oMath>
                  </a14:m>
                  <a:endParaRPr lang="en-US" altLang="zh-TW" sz="2800" i="1" dirty="0">
                    <a:latin typeface="Cambria Math" panose="02040503050406030204" pitchFamily="18" charset="0"/>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89425" y="5460860"/>
                  <a:ext cx="8438207" cy="751488"/>
                </a:xfrm>
                <a:prstGeom prst="rect">
                  <a:avLst/>
                </a:prstGeom>
                <a:blipFill>
                  <a:blip r:embed="rId3"/>
                  <a:stretch>
                    <a:fillRect l="-1517" b="-650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656862" y="4666668"/>
                  <a:ext cx="7463693" cy="704039"/>
                </a:xfrm>
                <a:prstGeom prst="rect">
                  <a:avLst/>
                </a:prstGeom>
                <a:noFill/>
              </p:spPr>
              <p:txBody>
                <a:bodyPr wrap="square" rtlCol="0">
                  <a:spAutoFit/>
                </a:bodyPr>
                <a:lstStyle/>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𝑤𝑎𝑐𝑐</m:t>
                          </m:r>
                        </m:sub>
                      </m:sSub>
                    </m:oMath>
                  </a14:m>
                  <a:r>
                    <a:rPr lang="en-US" altLang="zh-TW" sz="2800" dirty="0">
                      <a:latin typeface="Cambria Math" panose="02040503050406030204" pitchFamily="18" charset="0"/>
                    </a:rPr>
                    <a:t>=</a:t>
                  </a:r>
                  <a:r>
                    <a:rPr lang="zh-TW" altLang="en-US" sz="2800" dirty="0"/>
                    <a:t> </a:t>
                  </a:r>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oMath>
                  </a14:m>
                  <a:r>
                    <a:rPr lang="en-US" altLang="zh-TW" sz="2800" dirty="0">
                      <a:latin typeface="Cambria Math" panose="02040503050406030204" pitchFamily="18" charset="0"/>
                    </a:rPr>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𝐸</m:t>
                          </m:r>
                        </m:num>
                        <m:den>
                          <m:r>
                            <a:rPr lang="en-US" altLang="zh-TW" sz="2800" i="1">
                              <a:latin typeface="Cambria Math" panose="02040503050406030204" pitchFamily="18" charset="0"/>
                            </a:rPr>
                            <m:t>𝐸</m:t>
                          </m:r>
                          <m:r>
                            <a:rPr lang="en-US" altLang="zh-TW" sz="2800" i="1">
                              <a:latin typeface="Cambria Math" panose="02040503050406030204" pitchFamily="18" charset="0"/>
                            </a:rPr>
                            <m:t>+</m:t>
                          </m:r>
                          <m:r>
                            <a:rPr lang="en-US" altLang="zh-TW" sz="2800" i="1">
                              <a:latin typeface="Cambria Math" panose="02040503050406030204" pitchFamily="18" charset="0"/>
                            </a:rPr>
                            <m:t>𝐷</m:t>
                          </m:r>
                          <m:r>
                            <a:rPr lang="en-US" altLang="zh-TW" sz="2800" i="1">
                              <a:latin typeface="Cambria Math" panose="02040503050406030204" pitchFamily="18" charset="0"/>
                            </a:rPr>
                            <m:t>+</m:t>
                          </m:r>
                          <m:r>
                            <a:rPr lang="en-US" altLang="zh-TW" sz="2800" i="1">
                              <a:latin typeface="Cambria Math" panose="02040503050406030204" pitchFamily="18" charset="0"/>
                            </a:rPr>
                            <m:t>𝑊</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zh-TW" altLang="en-US" sz="2800" i="1" dirty="0">
                              <a:latin typeface="Cambria Math" panose="02040503050406030204" pitchFamily="18" charset="0"/>
                            </a:rPr>
                            <m:t>𝐸</m:t>
                          </m:r>
                        </m:sub>
                      </m:sSub>
                      <m:r>
                        <a:rPr lang="en-US" altLang="zh-TW" sz="2800" i="1" dirty="0">
                          <a:latin typeface="Cambria Math" panose="02040503050406030204" pitchFamily="18" charset="0"/>
                        </a:rPr>
                        <m:t>+</m:t>
                      </m:r>
                    </m:oMath>
                  </a14:m>
                  <a:r>
                    <a:rPr lang="en-US" altLang="zh-TW" sz="2800" dirty="0"/>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r>
                            <a:rPr lang="en-US" altLang="zh-TW" sz="2800" i="1">
                              <a:latin typeface="Cambria Math" panose="02040503050406030204" pitchFamily="18" charset="0"/>
                            </a:rPr>
                            <m:t>+</m:t>
                          </m:r>
                          <m:r>
                            <a:rPr lang="en-US" altLang="zh-TW" sz="2800" i="1">
                              <a:latin typeface="Cambria Math" panose="02040503050406030204" pitchFamily="18" charset="0"/>
                            </a:rPr>
                            <m:t>𝐷</m:t>
                          </m:r>
                          <m:r>
                            <a:rPr lang="en-US" altLang="zh-TW" sz="2800" i="1">
                              <a:latin typeface="Cambria Math" panose="02040503050406030204" pitchFamily="18" charset="0"/>
                            </a:rPr>
                            <m:t>+</m:t>
                          </m:r>
                          <m:r>
                            <a:rPr lang="en-US" altLang="zh-TW" sz="2800" i="1">
                              <a:latin typeface="Cambria Math" panose="02040503050406030204" pitchFamily="18" charset="0"/>
                            </a:rPr>
                            <m:t>𝑊</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𝐷</m:t>
                          </m:r>
                        </m:sub>
                      </m:sSub>
                      <m:r>
                        <a:rPr lang="en-US" altLang="zh-TW" sz="2800" i="1" dirty="0">
                          <a:latin typeface="Cambria Math" panose="02040503050406030204" pitchFamily="18" charset="0"/>
                        </a:rPr>
                        <m:t>+</m:t>
                      </m:r>
                      <m:r>
                        <m:rPr>
                          <m:nor/>
                        </m:rPr>
                        <a:rPr lang="en-US" altLang="zh-TW" sz="2800" dirty="0"/>
                        <m:t> </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𝑊</m:t>
                          </m:r>
                        </m:num>
                        <m:den>
                          <m:r>
                            <a:rPr lang="en-US" altLang="zh-TW" sz="2800" i="1">
                              <a:latin typeface="Cambria Math" panose="02040503050406030204" pitchFamily="18" charset="0"/>
                            </a:rPr>
                            <m:t>𝐸</m:t>
                          </m:r>
                          <m:r>
                            <a:rPr lang="en-US" altLang="zh-TW" sz="2800" i="1">
                              <a:latin typeface="Cambria Math" panose="02040503050406030204" pitchFamily="18" charset="0"/>
                            </a:rPr>
                            <m:t>+</m:t>
                          </m:r>
                          <m:r>
                            <a:rPr lang="en-US" altLang="zh-TW" sz="2800" i="1">
                              <a:latin typeface="Cambria Math" panose="02040503050406030204" pitchFamily="18" charset="0"/>
                            </a:rPr>
                            <m:t>𝐷</m:t>
                          </m:r>
                          <m:r>
                            <a:rPr lang="en-US" altLang="zh-TW" sz="2800" i="1">
                              <a:latin typeface="Cambria Math" panose="02040503050406030204" pitchFamily="18" charset="0"/>
                            </a:rPr>
                            <m:t>+</m:t>
                          </m:r>
                          <m:r>
                            <a:rPr lang="en-US" altLang="zh-TW" sz="2800" i="1">
                              <a:latin typeface="Cambria Math" panose="02040503050406030204" pitchFamily="18" charset="0"/>
                            </a:rPr>
                            <m:t>𝑊</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𝑊</m:t>
                          </m:r>
                        </m:sub>
                      </m:sSub>
                    </m:oMath>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656862" y="4666668"/>
                  <a:ext cx="7463693" cy="704039"/>
                </a:xfrm>
                <a:prstGeom prst="rect">
                  <a:avLst/>
                </a:prstGeom>
                <a:blipFill>
                  <a:blip r:embed="rId4"/>
                  <a:stretch>
                    <a:fillRect b="-8621"/>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977919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67A65-3CA2-4082-8610-6070D02B6EFE}"/>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BAF4C0D-F375-4229-A4B5-EA8DF0F6A352}"/>
                  </a:ext>
                </a:extLst>
              </p:cNvPr>
              <p:cNvSpPr>
                <a:spLocks noGrp="1"/>
              </p:cNvSpPr>
              <p:nvPr>
                <p:ph idx="1"/>
              </p:nvPr>
            </p:nvSpPr>
            <p:spPr/>
            <p:txBody>
              <a:bodyPr>
                <a:normAutofit/>
              </a:bodyPr>
              <a:lstStyle/>
              <a:p>
                <a:pPr marL="0" indent="0">
                  <a:buNone/>
                </a:pPr>
                <a:r>
                  <a:rPr lang="en-US" altLang="zh-TW" b="1" dirty="0"/>
                  <a:t>Levered and Unlevered Betas</a:t>
                </a:r>
              </a:p>
              <a:p>
                <a:pPr marL="0" indent="0">
                  <a:buNone/>
                </a:pPr>
                <a:r>
                  <a:rPr lang="en-US" altLang="zh-TW" dirty="0"/>
                  <a:t>A firm’s unlevered beta (asset beta) is the weighted average of its equity and debt beta:</a:t>
                </a:r>
              </a:p>
              <a:p>
                <a:pPr marL="0" indent="0" algn="ctr">
                  <a:buNone/>
                </a:pP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b="0" i="1" dirty="0" smtClean="0">
                            <a:latin typeface="Cambria Math" panose="02040503050406030204" pitchFamily="18" charset="0"/>
                          </a:rPr>
                          <m:t>𝑈</m:t>
                        </m:r>
                      </m:sub>
                    </m:sSub>
                    <m:r>
                      <a:rPr lang="en-US" altLang="zh-TW" b="0" i="1" dirty="0" smtClean="0">
                        <a:latin typeface="Cambria Math" panose="02040503050406030204" pitchFamily="18" charset="0"/>
                      </a:rPr>
                      <m:t>=</m:t>
                    </m:r>
                  </m:oMath>
                </a14:m>
                <a:r>
                  <a:rPr lang="en-US" altLang="zh-TW" dirty="0">
                    <a:latin typeface="Cambria Math" panose="02040503050406030204" pitchFamily="18" charset="0"/>
                  </a:rPr>
                  <a:t>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𝐸</m:t>
                        </m:r>
                      </m:num>
                      <m:den>
                        <m:r>
                          <a:rPr lang="en-US" altLang="zh-TW" i="1">
                            <a:latin typeface="Cambria Math" panose="02040503050406030204" pitchFamily="18" charset="0"/>
                          </a:rPr>
                          <m:t>𝐸</m:t>
                        </m:r>
                        <m:r>
                          <a:rPr lang="en-US" altLang="zh-TW" i="1">
                            <a:latin typeface="Cambria Math" panose="02040503050406030204" pitchFamily="18" charset="0"/>
                          </a:rPr>
                          <m:t>+</m:t>
                        </m:r>
                        <m:r>
                          <a:rPr lang="en-US" altLang="zh-TW" i="1">
                            <a:latin typeface="Cambria Math" panose="02040503050406030204" pitchFamily="18" charset="0"/>
                          </a:rPr>
                          <m:t>𝐷</m:t>
                        </m:r>
                      </m:den>
                    </m:f>
                    <m:sSub>
                      <m:sSubPr>
                        <m:ctrlPr>
                          <a:rPr lang="zh-TW" altLang="en-US" i="1" dirty="0">
                            <a:latin typeface="Cambria Math" panose="02040503050406030204" pitchFamily="18" charset="0"/>
                          </a:rPr>
                        </m:ctrlPr>
                      </m:sSubPr>
                      <m:e>
                        <m:r>
                          <a:rPr lang="en-US" altLang="zh-TW" i="1" dirty="0" smtClean="0">
                            <a:latin typeface="Cambria Math" panose="02040503050406030204" pitchFamily="18" charset="0"/>
                          </a:rPr>
                          <m:t>𝛽</m:t>
                        </m:r>
                      </m:e>
                      <m:sub>
                        <m:r>
                          <a:rPr lang="zh-TW" altLang="en-US" i="1" dirty="0">
                            <a:latin typeface="Cambria Math" panose="02040503050406030204" pitchFamily="18" charset="0"/>
                          </a:rPr>
                          <m:t>𝐸</m:t>
                        </m:r>
                      </m:sub>
                    </m:sSub>
                    <m:r>
                      <a:rPr lang="en-US" altLang="zh-TW" i="1" dirty="0" smtClean="0">
                        <a:latin typeface="Cambria Math" panose="02040503050406030204" pitchFamily="18" charset="0"/>
                      </a:rPr>
                      <m:t>+</m:t>
                    </m:r>
                  </m:oMath>
                </a14:m>
                <a:r>
                  <a:rPr lang="en-US" altLang="zh-TW" dirty="0"/>
                  <a:t>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𝐷</m:t>
                        </m:r>
                      </m:num>
                      <m:den>
                        <m:r>
                          <a:rPr lang="en-US" altLang="zh-TW" i="1">
                            <a:latin typeface="Cambria Math" panose="02040503050406030204" pitchFamily="18" charset="0"/>
                          </a:rPr>
                          <m:t>𝐸</m:t>
                        </m:r>
                        <m:r>
                          <a:rPr lang="en-US" altLang="zh-TW" i="1">
                            <a:latin typeface="Cambria Math" panose="02040503050406030204" pitchFamily="18" charset="0"/>
                          </a:rPr>
                          <m:t>+</m:t>
                        </m:r>
                        <m:r>
                          <a:rPr lang="en-US" altLang="zh-TW" i="1">
                            <a:latin typeface="Cambria Math" panose="02040503050406030204" pitchFamily="18" charset="0"/>
                          </a:rPr>
                          <m:t>𝐷</m:t>
                        </m:r>
                      </m:den>
                    </m:f>
                    <m:sSub>
                      <m:sSubPr>
                        <m:ctrlPr>
                          <a:rPr lang="zh-TW" altLang="en-US" i="1" dirty="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i="1" dirty="0">
                            <a:latin typeface="Cambria Math" panose="02040503050406030204" pitchFamily="18" charset="0"/>
                          </a:rPr>
                          <m:t>𝐷</m:t>
                        </m:r>
                      </m:sub>
                    </m:sSub>
                  </m:oMath>
                </a14:m>
                <a:r>
                  <a:rPr lang="en-US" altLang="zh-TW" sz="1800" dirty="0"/>
                  <a:t>(Eq.14.8)</a:t>
                </a:r>
                <a:endParaRPr lang="en-US" altLang="zh-TW" dirty="0"/>
              </a:p>
              <a:p>
                <a:pPr marL="0" indent="0">
                  <a:buNone/>
                </a:pPr>
                <a:r>
                  <a:rPr lang="en-US" altLang="zh-TW" dirty="0"/>
                  <a:t>Unlevered beta:</a:t>
                </a:r>
              </a:p>
              <a:p>
                <a:r>
                  <a:rPr lang="en-US" altLang="zh-TW" dirty="0"/>
                  <a:t>Measures the market risk of the firm’s underlying assets, and thus can be used to assess the cost of capital for comparable investments</a:t>
                </a:r>
              </a:p>
              <a:p>
                <a:r>
                  <a:rPr lang="en-US" altLang="zh-TW" dirty="0"/>
                  <a:t>Remained unaltered when a firm changes its capital structure without changing its investments</a:t>
                </a:r>
              </a:p>
            </p:txBody>
          </p:sp>
        </mc:Choice>
        <mc:Fallback xmlns="">
          <p:sp>
            <p:nvSpPr>
              <p:cNvPr id="3" name="內容版面配置區 2">
                <a:extLst>
                  <a:ext uri="{FF2B5EF4-FFF2-40B4-BE49-F238E27FC236}">
                    <a16:creationId xmlns:a16="http://schemas.microsoft.com/office/drawing/2014/main" id="{BBAF4C0D-F375-4229-A4B5-EA8DF0F6A352}"/>
                  </a:ext>
                </a:extLst>
              </p:cNvPr>
              <p:cNvSpPr>
                <a:spLocks noGrp="1" noRot="1" noChangeAspect="1" noMove="1" noResize="1" noEditPoints="1" noAdjustHandles="1" noChangeArrowheads="1" noChangeShapeType="1" noTextEdit="1"/>
              </p:cNvSpPr>
              <p:nvPr>
                <p:ph idx="1"/>
              </p:nvPr>
            </p:nvSpPr>
            <p:spPr>
              <a:blipFill>
                <a:blip r:embed="rId3"/>
                <a:stretch>
                  <a:fillRect l="-1217" t="-2241" r="-1797" b="-378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05179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85E13-BC8F-4C80-A0AF-196494F84F77}"/>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05720F5-3EF8-45FF-82FB-3D3DDDC3F177}"/>
                  </a:ext>
                </a:extLst>
              </p:cNvPr>
              <p:cNvSpPr>
                <a:spLocks noGrp="1"/>
              </p:cNvSpPr>
              <p:nvPr>
                <p:ph idx="1"/>
              </p:nvPr>
            </p:nvSpPr>
            <p:spPr/>
            <p:txBody>
              <a:bodyPr>
                <a:normAutofit/>
              </a:bodyPr>
              <a:lstStyle/>
              <a:p>
                <a:pPr marL="0" indent="0">
                  <a:buNone/>
                </a:pPr>
                <a:r>
                  <a:rPr lang="en-US" altLang="zh-TW" b="1" dirty="0"/>
                  <a:t>Levered and Unlevered Betas</a:t>
                </a:r>
                <a:endParaRPr lang="en-US" altLang="zh-TW" i="1" dirty="0">
                  <a:latin typeface="Cambria Math" panose="02040503050406030204" pitchFamily="18" charset="0"/>
                </a:endParaRPr>
              </a:p>
              <a:p>
                <a:pPr marL="0" indent="0">
                  <a:buNone/>
                </a:pPr>
                <a:r>
                  <a:rPr lang="en-US" altLang="zh-TW" dirty="0"/>
                  <a:t>Rearrange Eq.14.8 to solve for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𝛽</m:t>
                        </m:r>
                      </m:e>
                      <m:sub>
                        <m:r>
                          <a:rPr lang="en-US" altLang="zh-TW" i="1" dirty="0">
                            <a:latin typeface="Cambria Math" panose="02040503050406030204" pitchFamily="18" charset="0"/>
                          </a:rPr>
                          <m:t>𝐸</m:t>
                        </m:r>
                      </m:sub>
                    </m:sSub>
                  </m:oMath>
                </a14:m>
                <a:endParaRPr lang="en-US" altLang="zh-TW" dirty="0"/>
              </a:p>
              <a:p>
                <a:pPr marL="0" indent="0" algn="ctr">
                  <a:buNone/>
                </a:pPr>
                <a14:m>
                  <m:oMath xmlns:m="http://schemas.openxmlformats.org/officeDocument/2006/math">
                    <m:sSub>
                      <m:sSubPr>
                        <m:ctrlPr>
                          <a:rPr lang="zh-TW" altLang="en-US" i="1" dirty="0" smtClean="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b="0" i="1" dirty="0" smtClean="0">
                            <a:latin typeface="Cambria Math" panose="02040503050406030204" pitchFamily="18" charset="0"/>
                          </a:rPr>
                          <m:t>𝐸</m:t>
                        </m:r>
                      </m:sub>
                    </m:sSub>
                    <m:r>
                      <a:rPr lang="en-US" altLang="zh-TW" b="0" i="1" dirty="0" smtClean="0">
                        <a:latin typeface="Cambria Math" panose="02040503050406030204" pitchFamily="18" charset="0"/>
                      </a:rPr>
                      <m:t>=</m:t>
                    </m:r>
                  </m:oMath>
                </a14:m>
                <a:r>
                  <a:rPr lang="en-US" altLang="zh-TW" dirty="0">
                    <a:latin typeface="Cambria Math" panose="02040503050406030204" pitchFamily="18" charset="0"/>
                  </a:rPr>
                  <a:t> </a:t>
                </a:r>
                <a14:m>
                  <m:oMath xmlns:m="http://schemas.openxmlformats.org/officeDocument/2006/math">
                    <m:sSub>
                      <m:sSubPr>
                        <m:ctrlPr>
                          <a:rPr lang="zh-TW" altLang="en-US" i="1" dirty="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b="0" i="1" dirty="0" smtClean="0">
                            <a:latin typeface="Cambria Math" panose="02040503050406030204" pitchFamily="18" charset="0"/>
                          </a:rPr>
                          <m:t>𝑈</m:t>
                        </m:r>
                      </m:sub>
                    </m:sSub>
                    <m:r>
                      <a:rPr lang="en-US" altLang="zh-TW" i="1" dirty="0" smtClean="0">
                        <a:latin typeface="Cambria Math" panose="02040503050406030204" pitchFamily="18" charset="0"/>
                      </a:rPr>
                      <m:t>+</m:t>
                    </m:r>
                  </m:oMath>
                </a14:m>
                <a:r>
                  <a:rPr lang="en-US" altLang="zh-TW" dirty="0"/>
                  <a:t>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𝐷</m:t>
                        </m:r>
                      </m:num>
                      <m:den>
                        <m:r>
                          <a:rPr lang="en-US" altLang="zh-TW" i="1">
                            <a:latin typeface="Cambria Math" panose="02040503050406030204" pitchFamily="18" charset="0"/>
                          </a:rPr>
                          <m:t>𝐸</m:t>
                        </m:r>
                      </m:den>
                    </m:f>
                    <m:d>
                      <m:dPr>
                        <m:ctrlPr>
                          <a:rPr lang="en-US" altLang="zh-TW" i="1" smtClean="0">
                            <a:latin typeface="Cambria Math" panose="02040503050406030204" pitchFamily="18" charset="0"/>
                          </a:rPr>
                        </m:ctrlPr>
                      </m:dPr>
                      <m:e>
                        <m:sSub>
                          <m:sSubPr>
                            <m:ctrlPr>
                              <a:rPr lang="zh-TW" altLang="en-US" i="1" dirty="0" smtClean="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b="0" i="1" dirty="0" smtClean="0">
                                <a:latin typeface="Cambria Math" panose="02040503050406030204" pitchFamily="18" charset="0"/>
                              </a:rPr>
                              <m:t>𝑈</m:t>
                            </m:r>
                          </m:sub>
                        </m:sSub>
                        <m:r>
                          <a:rPr lang="en-US" altLang="zh-TW" b="0" i="1" dirty="0" smtClean="0">
                            <a:latin typeface="Cambria Math" panose="02040503050406030204" pitchFamily="18" charset="0"/>
                          </a:rPr>
                          <m:t>−</m:t>
                        </m:r>
                        <m:sSub>
                          <m:sSubPr>
                            <m:ctrlPr>
                              <a:rPr lang="zh-TW" altLang="en-US" i="1" dirty="0" smtClean="0">
                                <a:latin typeface="Cambria Math" panose="02040503050406030204" pitchFamily="18" charset="0"/>
                              </a:rPr>
                            </m:ctrlPr>
                          </m:sSubPr>
                          <m:e>
                            <m:r>
                              <a:rPr lang="en-US" altLang="zh-TW" i="1" dirty="0" smtClean="0">
                                <a:latin typeface="Cambria Math" panose="02040503050406030204" pitchFamily="18" charset="0"/>
                              </a:rPr>
                              <m:t>𝛽</m:t>
                            </m:r>
                          </m:e>
                          <m:sub>
                            <m:r>
                              <a:rPr lang="en-US" altLang="zh-TW" i="1" dirty="0">
                                <a:latin typeface="Cambria Math" panose="02040503050406030204" pitchFamily="18" charset="0"/>
                              </a:rPr>
                              <m:t>𝐷</m:t>
                            </m:r>
                          </m:sub>
                        </m:sSub>
                      </m:e>
                    </m:d>
                  </m:oMath>
                </a14:m>
                <a:r>
                  <a:rPr lang="en-US" altLang="zh-TW" sz="1800" dirty="0"/>
                  <a:t>(Eq.14.9)</a:t>
                </a:r>
                <a:endParaRPr lang="en-US" altLang="zh-TW" dirty="0"/>
              </a:p>
              <a:p>
                <a:pPr marL="0" indent="0">
                  <a:buNone/>
                </a:pPr>
                <a:endParaRPr lang="en-US" altLang="zh-TW" dirty="0"/>
              </a:p>
              <a:p>
                <a:pPr marL="0" indent="0">
                  <a:buNone/>
                </a:pPr>
                <a:r>
                  <a:rPr lang="en-US" altLang="zh-TW" dirty="0"/>
                  <a:t>Equity beta: </a:t>
                </a:r>
              </a:p>
              <a:p>
                <a:r>
                  <a:rPr lang="en-US" altLang="zh-TW" dirty="0"/>
                  <a:t>Changes to reflect the capital structure change on its risk</a:t>
                </a:r>
              </a:p>
              <a:p>
                <a:r>
                  <a:rPr lang="en-US" altLang="zh-TW" dirty="0"/>
                  <a:t>Increases with leverage</a:t>
                </a:r>
                <a:endParaRPr lang="zh-TW" altLang="en-US" dirty="0"/>
              </a:p>
            </p:txBody>
          </p:sp>
        </mc:Choice>
        <mc:Fallback xmlns="">
          <p:sp>
            <p:nvSpPr>
              <p:cNvPr id="3" name="內容版面配置區 2">
                <a:extLst>
                  <a:ext uri="{FF2B5EF4-FFF2-40B4-BE49-F238E27FC236}">
                    <a16:creationId xmlns:a16="http://schemas.microsoft.com/office/drawing/2014/main" id="{B05720F5-3EF8-45FF-82FB-3D3DDDC3F177}"/>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TW" altLang="en-US">
                    <a:noFill/>
                  </a:rPr>
                  <a:t> </a:t>
                </a:r>
              </a:p>
            </p:txBody>
          </p:sp>
        </mc:Fallback>
      </mc:AlternateContent>
      <p:sp>
        <p:nvSpPr>
          <p:cNvPr id="8" name="向下箭號 7"/>
          <p:cNvSpPr/>
          <p:nvPr/>
        </p:nvSpPr>
        <p:spPr>
          <a:xfrm flipV="1">
            <a:off x="3952911" y="3552245"/>
            <a:ext cx="347486" cy="449049"/>
          </a:xfrm>
          <a:prstGeom prst="down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下箭號 12"/>
          <p:cNvSpPr/>
          <p:nvPr/>
        </p:nvSpPr>
        <p:spPr>
          <a:xfrm flipV="1">
            <a:off x="5535758" y="3552245"/>
            <a:ext cx="347486" cy="449049"/>
          </a:xfrm>
          <a:prstGeom prst="down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9534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750"/>
                                        <p:tgtEl>
                                          <p:spTgt spid="13"/>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832B16-5C5D-4FB0-AE4E-521FD98650CB}"/>
              </a:ext>
            </a:extLst>
          </p:cNvPr>
          <p:cNvSpPr>
            <a:spLocks noGrp="1"/>
          </p:cNvSpPr>
          <p:nvPr>
            <p:ph type="title"/>
          </p:nvPr>
        </p:nvSpPr>
        <p:spPr/>
        <p:txBody>
          <a:bodyPr/>
          <a:lstStyle/>
          <a:p>
            <a:r>
              <a:rPr lang="en-US" altLang="zh-TW" dirty="0"/>
              <a:t>Financing a Firm with Equity</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BA29AE8-6FB2-4574-A774-938428FA80E5}"/>
                  </a:ext>
                </a:extLst>
              </p:cNvPr>
              <p:cNvSpPr>
                <a:spLocks noGrp="1"/>
              </p:cNvSpPr>
              <p:nvPr>
                <p:ph idx="1"/>
              </p:nvPr>
            </p:nvSpPr>
            <p:spPr/>
            <p:txBody>
              <a:bodyPr/>
              <a:lstStyle/>
              <a:p>
                <a:r>
                  <a:rPr lang="en-US" altLang="zh-TW" dirty="0"/>
                  <a:t>If this project is financed using equity alone, how much would investors be willing to pay for the firm’s shares? </a:t>
                </a:r>
              </a:p>
              <a:p>
                <a:pPr marL="0" indent="0" algn="ctr">
                  <a:buNone/>
                </a:pPr>
                <a:endParaRPr lang="en-US" altLang="zh-TW" i="1" dirty="0">
                  <a:latin typeface="Cambria Math" panose="02040503050406030204" pitchFamily="18" charset="0"/>
                </a:endParaRPr>
              </a:p>
              <a:p>
                <a:pPr marL="0" indent="0" algn="ctr">
                  <a:buNone/>
                </a:pPr>
                <a:r>
                  <a:rPr lang="en-US" altLang="zh-TW" i="1" dirty="0">
                    <a:latin typeface="Cambria Math" panose="02040503050406030204" pitchFamily="18" charset="0"/>
                  </a:rPr>
                  <a:t>PV </a:t>
                </a:r>
                <a:r>
                  <a:rPr lang="en-US" altLang="zh-TW" dirty="0">
                    <a:latin typeface="Cambria Math" panose="02040503050406030204" pitchFamily="18" charset="0"/>
                  </a:rPr>
                  <a:t>(equity cash flows) = </a:t>
                </a:r>
                <a14:m>
                  <m:oMath xmlns:m="http://schemas.openxmlformats.org/officeDocument/2006/math">
                    <m:f>
                      <m:fPr>
                        <m:ctrlPr>
                          <a:rPr lang="en-US" altLang="zh-TW" i="1" dirty="0">
                            <a:latin typeface="Cambria Math" panose="02040503050406030204" pitchFamily="18" charset="0"/>
                          </a:rPr>
                        </m:ctrlPr>
                      </m:fPr>
                      <m:num>
                        <m:r>
                          <a:rPr lang="en-US" altLang="zh-TW" dirty="0">
                            <a:latin typeface="Cambria Math" panose="02040503050406030204" pitchFamily="18" charset="0"/>
                          </a:rPr>
                          <m:t>$1150</m:t>
                        </m:r>
                      </m:num>
                      <m:den>
                        <m:r>
                          <a:rPr lang="en-US" altLang="zh-TW" dirty="0">
                            <a:latin typeface="Cambria Math" panose="02040503050406030204" pitchFamily="18" charset="0"/>
                          </a:rPr>
                          <m:t>1.15</m:t>
                        </m:r>
                      </m:den>
                    </m:f>
                    <m:r>
                      <a:rPr lang="en-US" altLang="zh-TW" dirty="0">
                        <a:latin typeface="Cambria Math" panose="02040503050406030204" pitchFamily="18" charset="0"/>
                      </a:rPr>
                      <m:t> </m:t>
                    </m:r>
                  </m:oMath>
                </a14:m>
                <a:r>
                  <a:rPr lang="en-US" altLang="zh-TW" dirty="0">
                    <a:latin typeface="Cambria Math" panose="02040503050406030204" pitchFamily="18" charset="0"/>
                  </a:rPr>
                  <a:t>= $1000</a:t>
                </a:r>
                <a:endParaRPr lang="zh-TW" altLang="zh-TW" dirty="0">
                  <a:latin typeface="Cambria Math" panose="02040503050406030204" pitchFamily="18" charset="0"/>
                </a:endParaRPr>
              </a:p>
              <a:p>
                <a:endParaRPr lang="zh-TW" altLang="en-US" dirty="0"/>
              </a:p>
            </p:txBody>
          </p:sp>
        </mc:Choice>
        <mc:Fallback xmlns="">
          <p:sp>
            <p:nvSpPr>
              <p:cNvPr id="3" name="內容版面配置區 2">
                <a:extLst>
                  <a:ext uri="{FF2B5EF4-FFF2-40B4-BE49-F238E27FC236}">
                    <a16:creationId xmlns:a16="http://schemas.microsoft.com/office/drawing/2014/main" id="{4BA29AE8-6FB2-4574-A774-938428FA80E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4F6FF7D-BFDD-4D72-9406-D44B87697990}"/>
                  </a:ext>
                </a:extLst>
              </p:cNvPr>
              <p:cNvSpPr/>
              <p:nvPr/>
            </p:nvSpPr>
            <p:spPr>
              <a:xfrm>
                <a:off x="1706880" y="4001294"/>
                <a:ext cx="8778240" cy="9277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800" i="1" dirty="0">
                          <a:latin typeface="Cambria Math" panose="02040503050406030204" pitchFamily="18" charset="0"/>
                        </a:rPr>
                        <m:t>𝑁𝑃𝑉</m:t>
                      </m:r>
                      <m:r>
                        <a:rPr lang="en-US" altLang="zh-TW" sz="2800" dirty="0">
                          <a:latin typeface="Cambria Math" panose="02040503050406030204" pitchFamily="18" charset="0"/>
                        </a:rPr>
                        <m:t>=−$800+</m:t>
                      </m:r>
                      <m:f>
                        <m:fPr>
                          <m:ctrlPr>
                            <a:rPr lang="en-US" altLang="zh-TW" sz="2800" i="1" dirty="0">
                              <a:latin typeface="Cambria Math" panose="02040503050406030204" pitchFamily="18" charset="0"/>
                            </a:rPr>
                          </m:ctrlPr>
                        </m:fPr>
                        <m:num>
                          <m:r>
                            <a:rPr lang="en-US" altLang="zh-TW" sz="2800" i="1" dirty="0">
                              <a:latin typeface="Cambria Math" panose="02040503050406030204" pitchFamily="18" charset="0"/>
                            </a:rPr>
                            <m:t>$1150</m:t>
                          </m:r>
                        </m:num>
                        <m:den>
                          <m:r>
                            <a:rPr lang="en-US" altLang="zh-TW" sz="2800" i="1" dirty="0">
                              <a:latin typeface="Cambria Math" panose="02040503050406030204" pitchFamily="18" charset="0"/>
                            </a:rPr>
                            <m:t>1.15</m:t>
                          </m:r>
                        </m:den>
                      </m:f>
                      <m:r>
                        <a:rPr lang="en-US" altLang="zh-TW" sz="2800" i="1" dirty="0">
                          <a:latin typeface="Cambria Math" panose="02040503050406030204" pitchFamily="18" charset="0"/>
                        </a:rPr>
                        <m:t>=</m:t>
                      </m:r>
                      <m:r>
                        <a:rPr lang="en-US" altLang="zh-TW" sz="2800" dirty="0">
                          <a:latin typeface="Cambria Math" panose="02040503050406030204" pitchFamily="18" charset="0"/>
                        </a:rPr>
                        <m:t>−$800+$1000=$200</m:t>
                      </m:r>
                    </m:oMath>
                  </m:oMathPara>
                </a14:m>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A4F6FF7D-BFDD-4D72-9406-D44B87697990}"/>
                  </a:ext>
                </a:extLst>
              </p:cNvPr>
              <p:cNvSpPr>
                <a:spLocks noRot="1" noChangeAspect="1" noMove="1" noResize="1" noEditPoints="1" noAdjustHandles="1" noChangeArrowheads="1" noChangeShapeType="1" noTextEdit="1"/>
              </p:cNvSpPr>
              <p:nvPr/>
            </p:nvSpPr>
            <p:spPr>
              <a:xfrm>
                <a:off x="1706880" y="4001294"/>
                <a:ext cx="8778240" cy="927754"/>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932855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329D09-D232-488F-B2EE-7A888873E0FA}"/>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4C84D2EF-6EEC-416B-9676-5E120548443C}"/>
              </a:ext>
            </a:extLst>
          </p:cNvPr>
          <p:cNvSpPr>
            <a:spLocks noGrp="1"/>
          </p:cNvSpPr>
          <p:nvPr>
            <p:ph idx="1"/>
          </p:nvPr>
        </p:nvSpPr>
        <p:spPr/>
        <p:txBody>
          <a:bodyPr/>
          <a:lstStyle/>
          <a:p>
            <a:pPr marL="0" indent="0">
              <a:buNone/>
            </a:pPr>
            <a:r>
              <a:rPr lang="en-US" altLang="zh-TW" b="1" dirty="0"/>
              <a:t>Levered and Unlevered Betas</a:t>
            </a:r>
          </a:p>
          <a:p>
            <a:pPr marL="0" indent="0">
              <a:buNone/>
            </a:pPr>
            <a:r>
              <a:rPr lang="en-US" altLang="zh-TW" dirty="0"/>
              <a:t>Example 14.7 – Betas and Leverage</a:t>
            </a:r>
          </a:p>
          <a:p>
            <a:pPr marL="0" indent="0">
              <a:buNone/>
            </a:pPr>
            <a:r>
              <a:rPr lang="en-US" altLang="zh-TW" dirty="0"/>
              <a:t>[Problem]</a:t>
            </a:r>
          </a:p>
        </p:txBody>
      </p:sp>
      <mc:AlternateContent xmlns:mc="http://schemas.openxmlformats.org/markup-compatibility/2006" xmlns:a14="http://schemas.microsoft.com/office/drawing/2010/main">
        <mc:Choice Requires="a14">
          <p:sp>
            <p:nvSpPr>
              <p:cNvPr id="4" name="文字方塊 3"/>
              <p:cNvSpPr txBox="1"/>
              <p:nvPr/>
            </p:nvSpPr>
            <p:spPr>
              <a:xfrm>
                <a:off x="8194977" y="3657449"/>
                <a:ext cx="1260281" cy="1563633"/>
              </a:xfrm>
              <a:prstGeom prst="rect">
                <a:avLst/>
              </a:prstGeom>
              <a:noFill/>
            </p:spPr>
            <p:txBody>
              <a:bodyPr wrap="none" rtlCol="0">
                <a:spAutoFit/>
              </a:bodyPr>
              <a:lstStyle/>
              <a:p>
                <a:pPr algn="ctr"/>
                <a:r>
                  <a:rPr lang="en-US" altLang="zh-TW" sz="2800" dirty="0"/>
                  <a:t>After</a:t>
                </a:r>
              </a:p>
              <a:p>
                <a:r>
                  <a:rPr lang="en-US" altLang="zh-TW" sz="2800" dirty="0"/>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den>
                    </m:f>
                  </m:oMath>
                </a14:m>
                <a:r>
                  <a:rPr lang="en-US" altLang="zh-TW" sz="2800" dirty="0"/>
                  <a:t> = 0.5</a:t>
                </a:r>
              </a:p>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𝐷</m:t>
                        </m:r>
                      </m:sub>
                    </m:sSub>
                  </m:oMath>
                </a14:m>
                <a:r>
                  <a:rPr lang="en-US" altLang="zh-TW" sz="2800" dirty="0"/>
                  <a:t> = 0</a:t>
                </a:r>
              </a:p>
            </p:txBody>
          </p:sp>
        </mc:Choice>
        <mc:Fallback xmlns="">
          <p:sp>
            <p:nvSpPr>
              <p:cNvPr id="4" name="文字方塊 3"/>
              <p:cNvSpPr txBox="1">
                <a:spLocks noRot="1" noChangeAspect="1" noMove="1" noResize="1" noEditPoints="1" noAdjustHandles="1" noChangeArrowheads="1" noChangeShapeType="1" noTextEdit="1"/>
              </p:cNvSpPr>
              <p:nvPr/>
            </p:nvSpPr>
            <p:spPr>
              <a:xfrm>
                <a:off x="8194977" y="3657449"/>
                <a:ext cx="1260281" cy="1563633"/>
              </a:xfrm>
              <a:prstGeom prst="rect">
                <a:avLst/>
              </a:prstGeom>
              <a:blipFill>
                <a:blip r:embed="rId3"/>
                <a:stretch>
                  <a:fillRect t="-3906" r="-8696" b="-105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3008577" y="3659223"/>
                <a:ext cx="1373196" cy="1563633"/>
              </a:xfrm>
              <a:prstGeom prst="rect">
                <a:avLst/>
              </a:prstGeom>
              <a:noFill/>
            </p:spPr>
            <p:txBody>
              <a:bodyPr wrap="none" rtlCol="0">
                <a:spAutoFit/>
              </a:bodyPr>
              <a:lstStyle/>
              <a:p>
                <a:pPr algn="ctr"/>
                <a:r>
                  <a:rPr lang="en-US" altLang="zh-TW" sz="2800" dirty="0"/>
                  <a:t>Before</a:t>
                </a:r>
              </a:p>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𝐸</m:t>
                        </m:r>
                      </m:sub>
                    </m:sSub>
                  </m:oMath>
                </a14:m>
                <a:r>
                  <a:rPr lang="en-US" altLang="zh-TW" sz="2800" dirty="0"/>
                  <a:t> = 0.8</a:t>
                </a:r>
              </a:p>
              <a:p>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den>
                    </m:f>
                  </m:oMath>
                </a14:m>
                <a:r>
                  <a:rPr lang="en-US" altLang="zh-TW" sz="2800" dirty="0"/>
                  <a:t> = 0.1</a:t>
                </a:r>
              </a:p>
            </p:txBody>
          </p:sp>
        </mc:Choice>
        <mc:Fallback xmlns="">
          <p:sp>
            <p:nvSpPr>
              <p:cNvPr id="5" name="文字方塊 4"/>
              <p:cNvSpPr txBox="1">
                <a:spLocks noRot="1" noChangeAspect="1" noMove="1" noResize="1" noEditPoints="1" noAdjustHandles="1" noChangeArrowheads="1" noChangeShapeType="1" noTextEdit="1"/>
              </p:cNvSpPr>
              <p:nvPr/>
            </p:nvSpPr>
            <p:spPr>
              <a:xfrm>
                <a:off x="3008577" y="3659223"/>
                <a:ext cx="1373196" cy="1563633"/>
              </a:xfrm>
              <a:prstGeom prst="rect">
                <a:avLst/>
              </a:prstGeom>
              <a:blipFill>
                <a:blip r:embed="rId4"/>
                <a:stretch>
                  <a:fillRect l="-889" t="-3502" r="-7556" b="-4669"/>
                </a:stretch>
              </a:blipFill>
            </p:spPr>
            <p:txBody>
              <a:bodyPr/>
              <a:lstStyle/>
              <a:p>
                <a:r>
                  <a:rPr lang="zh-TW" altLang="en-US">
                    <a:noFill/>
                  </a:rPr>
                  <a:t> </a:t>
                </a:r>
              </a:p>
            </p:txBody>
          </p:sp>
        </mc:Fallback>
      </mc:AlternateContent>
      <p:grpSp>
        <p:nvGrpSpPr>
          <p:cNvPr id="6" name="群組 5"/>
          <p:cNvGrpSpPr/>
          <p:nvPr/>
        </p:nvGrpSpPr>
        <p:grpSpPr>
          <a:xfrm>
            <a:off x="4682836" y="4010568"/>
            <a:ext cx="3211078" cy="860942"/>
            <a:chOff x="3534641" y="4630458"/>
            <a:chExt cx="5318413" cy="860942"/>
          </a:xfrm>
        </p:grpSpPr>
        <p:sp>
          <p:nvSpPr>
            <p:cNvPr id="7" name="文字方塊 6"/>
            <p:cNvSpPr txBox="1"/>
            <p:nvPr/>
          </p:nvSpPr>
          <p:spPr>
            <a:xfrm>
              <a:off x="3763636" y="4630458"/>
              <a:ext cx="4653396" cy="461665"/>
            </a:xfrm>
            <a:prstGeom prst="rect">
              <a:avLst/>
            </a:prstGeom>
            <a:noFill/>
          </p:spPr>
          <p:txBody>
            <a:bodyPr wrap="square" rtlCol="0">
              <a:spAutoFit/>
            </a:bodyPr>
            <a:lstStyle/>
            <a:p>
              <a:pPr algn="ctr"/>
              <a:r>
                <a:rPr lang="en-US" altLang="zh-TW" sz="2400" dirty="0"/>
                <a:t>increase</a:t>
              </a:r>
              <a:r>
                <a:rPr lang="zh-TW" altLang="en-US" sz="2400" dirty="0"/>
                <a:t> </a:t>
              </a:r>
              <a:r>
                <a:rPr lang="en-US" altLang="zh-TW" sz="2400" dirty="0"/>
                <a:t>its</a:t>
              </a:r>
              <a:r>
                <a:rPr lang="zh-TW" altLang="en-US" sz="2400" dirty="0"/>
                <a:t> </a:t>
              </a:r>
              <a:r>
                <a:rPr lang="en-US" altLang="zh-TW" sz="2400" dirty="0"/>
                <a:t>leverage</a:t>
              </a:r>
              <a:endParaRPr lang="zh-TW" altLang="en-US" sz="2400" dirty="0"/>
            </a:p>
          </p:txBody>
        </p:sp>
        <p:sp>
          <p:nvSpPr>
            <p:cNvPr id="8" name="向右箭號 7"/>
            <p:cNvSpPr/>
            <p:nvPr/>
          </p:nvSpPr>
          <p:spPr>
            <a:xfrm>
              <a:off x="3534641" y="5115795"/>
              <a:ext cx="5318413" cy="375605"/>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文字方塊 8"/>
          <p:cNvSpPr txBox="1"/>
          <p:nvPr/>
        </p:nvSpPr>
        <p:spPr>
          <a:xfrm>
            <a:off x="4896185" y="3004685"/>
            <a:ext cx="2659382" cy="523220"/>
          </a:xfrm>
          <a:prstGeom prst="rect">
            <a:avLst/>
          </a:prstGeom>
          <a:noFill/>
        </p:spPr>
        <p:txBody>
          <a:bodyPr wrap="none" rtlCol="0">
            <a:spAutoFit/>
          </a:bodyPr>
          <a:lstStyle/>
          <a:p>
            <a:r>
              <a:rPr lang="en-US" altLang="zh-TW" sz="2800" dirty="0"/>
              <a:t>Drug retailer CVS</a:t>
            </a:r>
          </a:p>
        </p:txBody>
      </p:sp>
    </p:spTree>
    <p:extLst>
      <p:ext uri="{BB962C8B-B14F-4D97-AF65-F5344CB8AC3E}">
        <p14:creationId xmlns:p14="http://schemas.microsoft.com/office/powerpoint/2010/main" val="8763129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327E49-0B9A-4B11-B477-3783857D78E6}"/>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2D21C18-87DF-4105-AE61-9DFDAD884BDB}"/>
                  </a:ext>
                </a:extLst>
              </p:cNvPr>
              <p:cNvSpPr>
                <a:spLocks noGrp="1"/>
              </p:cNvSpPr>
              <p:nvPr>
                <p:ph idx="1"/>
              </p:nvPr>
            </p:nvSpPr>
            <p:spPr/>
            <p:txBody>
              <a:bodyPr>
                <a:normAutofit/>
              </a:bodyPr>
              <a:lstStyle/>
              <a:p>
                <a:pPr marL="0" indent="0">
                  <a:buNone/>
                </a:pPr>
                <a:r>
                  <a:rPr lang="en-US" altLang="zh-TW" b="1" dirty="0"/>
                  <a:t>Levered and Unlevered Betas</a:t>
                </a:r>
                <a:endParaRPr lang="en-US" altLang="zh-TW" dirty="0"/>
              </a:p>
              <a:p>
                <a:pPr marL="0" indent="0">
                  <a:buNone/>
                </a:pPr>
                <a:r>
                  <a:rPr lang="en-US" altLang="zh-TW" dirty="0"/>
                  <a:t>Example 14.7 – Betas and Leverage</a:t>
                </a:r>
              </a:p>
              <a:p>
                <a:pPr marL="0" indent="0">
                  <a:buNone/>
                </a:pPr>
                <a:r>
                  <a:rPr lang="en-US" altLang="zh-TW" dirty="0"/>
                  <a:t>[Problem 1]</a:t>
                </a:r>
              </a:p>
              <a:p>
                <a:pPr marL="0" indent="0">
                  <a:buNone/>
                </a:pPr>
                <a:r>
                  <a:rPr lang="en-US" altLang="zh-TW" dirty="0"/>
                  <a:t>Estimate its asset beta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𝛽</m:t>
                        </m:r>
                      </m:e>
                      <m:sub>
                        <m:r>
                          <a:rPr lang="en-US" altLang="zh-TW" i="1" dirty="0">
                            <a:latin typeface="Cambria Math" panose="02040503050406030204" pitchFamily="18" charset="0"/>
                          </a:rPr>
                          <m:t>𝑈</m:t>
                        </m:r>
                      </m:sub>
                    </m:sSub>
                  </m:oMath>
                </a14:m>
                <a:r>
                  <a:rPr lang="en-US" altLang="zh-TW" dirty="0"/>
                  <a:t>) assuming its debt beta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𝛽</m:t>
                        </m:r>
                      </m:e>
                      <m:sub>
                        <m:r>
                          <a:rPr lang="en-US" altLang="zh-TW" i="1" dirty="0">
                            <a:latin typeface="Cambria Math" panose="02040503050406030204" pitchFamily="18" charset="0"/>
                          </a:rPr>
                          <m:t>𝐷</m:t>
                        </m:r>
                      </m:sub>
                    </m:sSub>
                  </m:oMath>
                </a14:m>
                <a:r>
                  <a:rPr lang="en-US" altLang="zh-TW" dirty="0"/>
                  <a:t>) is zero.</a:t>
                </a:r>
              </a:p>
              <a:p>
                <a:pPr marL="0" indent="0">
                  <a:buNone/>
                </a:pPr>
                <a:r>
                  <a:rPr lang="en-US" altLang="zh-TW" dirty="0"/>
                  <a:t>[Solution]</a:t>
                </a:r>
              </a:p>
            </p:txBody>
          </p:sp>
        </mc:Choice>
        <mc:Fallback xmlns="">
          <p:sp>
            <p:nvSpPr>
              <p:cNvPr id="3" name="內容版面配置區 2">
                <a:extLst>
                  <a:ext uri="{FF2B5EF4-FFF2-40B4-BE49-F238E27FC236}">
                    <a16:creationId xmlns:a16="http://schemas.microsoft.com/office/drawing/2014/main" id="{82D21C18-87DF-4105-AE61-9DFDAD884BD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TW" altLang="en-US">
                    <a:noFill/>
                  </a:rPr>
                  <a:t> </a:t>
                </a:r>
              </a:p>
            </p:txBody>
          </p:sp>
        </mc:Fallback>
      </mc:AlternateContent>
      <p:grpSp>
        <p:nvGrpSpPr>
          <p:cNvPr id="4" name="群組 3"/>
          <p:cNvGrpSpPr/>
          <p:nvPr/>
        </p:nvGrpSpPr>
        <p:grpSpPr>
          <a:xfrm>
            <a:off x="3047411" y="4191683"/>
            <a:ext cx="6097177" cy="1613006"/>
            <a:chOff x="1099127" y="3290309"/>
            <a:chExt cx="6097177" cy="1613006"/>
          </a:xfrm>
        </p:grpSpPr>
        <mc:AlternateContent xmlns:mc="http://schemas.openxmlformats.org/markup-compatibility/2006" xmlns:a14="http://schemas.microsoft.com/office/drawing/2010/main">
          <mc:Choice Requires="a14">
            <p:sp>
              <p:nvSpPr>
                <p:cNvPr id="5" name="文字方塊 4"/>
                <p:cNvSpPr txBox="1"/>
                <p:nvPr/>
              </p:nvSpPr>
              <p:spPr>
                <a:xfrm>
                  <a:off x="1564762" y="3994348"/>
                  <a:ext cx="5631542" cy="908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800" i="1" dirty="0">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smtClean="0">
                                <a:latin typeface="Cambria Math" panose="02040503050406030204" pitchFamily="18" charset="0"/>
                              </a:rPr>
                              <m:t>1</m:t>
                            </m:r>
                            <m:r>
                              <a:rPr lang="en-US" altLang="zh-TW" sz="2800" i="1">
                                <a:latin typeface="Cambria Math" panose="02040503050406030204" pitchFamily="18" charset="0"/>
                              </a:rPr>
                              <m:t>0</m:t>
                            </m:r>
                          </m:num>
                          <m:den>
                            <m:r>
                              <a:rPr lang="en-US" altLang="zh-TW" sz="2800" i="1" smtClean="0">
                                <a:latin typeface="Cambria Math" panose="02040503050406030204" pitchFamily="18" charset="0"/>
                              </a:rPr>
                              <m:t>1</m:t>
                            </m:r>
                            <m:r>
                              <a:rPr lang="en-US" altLang="zh-TW" sz="2800" i="1">
                                <a:latin typeface="Cambria Math" panose="02040503050406030204" pitchFamily="18" charset="0"/>
                              </a:rPr>
                              <m:t>0+</m:t>
                            </m:r>
                            <m:r>
                              <a:rPr lang="en-US" altLang="zh-TW" sz="2800" i="1" smtClean="0">
                                <a:latin typeface="Cambria Math" panose="02040503050406030204" pitchFamily="18" charset="0"/>
                              </a:rPr>
                              <m:t>1</m:t>
                            </m:r>
                          </m:den>
                        </m:f>
                        <m:r>
                          <a:rPr lang="en-US" altLang="zh-TW" sz="2800" i="1" dirty="0" smtClean="0">
                            <a:latin typeface="Cambria Math" panose="02040503050406030204" pitchFamily="18" charset="0"/>
                          </a:rPr>
                          <m:t>(</m:t>
                        </m:r>
                        <m:r>
                          <a:rPr lang="en-US" altLang="zh-TW" sz="2800" i="1" dirty="0">
                            <a:latin typeface="Cambria Math" panose="02040503050406030204" pitchFamily="18" charset="0"/>
                          </a:rPr>
                          <m:t>0</m:t>
                        </m:r>
                        <m:r>
                          <a:rPr lang="en-US" altLang="zh-TW" sz="2800" i="1" dirty="0" smtClean="0">
                            <a:latin typeface="Cambria Math" panose="02040503050406030204" pitchFamily="18" charset="0"/>
                          </a:rPr>
                          <m:t>.</m:t>
                        </m:r>
                        <m:r>
                          <a:rPr lang="en-US" altLang="zh-TW" sz="2800" i="1" dirty="0">
                            <a:latin typeface="Cambria Math" panose="02040503050406030204" pitchFamily="18" charset="0"/>
                          </a:rPr>
                          <m:t>8)+</m:t>
                        </m:r>
                        <m:f>
                          <m:fPr>
                            <m:ctrlPr>
                              <a:rPr lang="en-US" altLang="zh-TW" sz="2800" i="1">
                                <a:latin typeface="Cambria Math" panose="02040503050406030204" pitchFamily="18" charset="0"/>
                              </a:rPr>
                            </m:ctrlPr>
                          </m:fPr>
                          <m:num>
                            <m:r>
                              <a:rPr lang="en-US" altLang="zh-TW" sz="2800" i="1" smtClean="0">
                                <a:latin typeface="Cambria Math" panose="02040503050406030204" pitchFamily="18" charset="0"/>
                              </a:rPr>
                              <m:t>1</m:t>
                            </m:r>
                          </m:num>
                          <m:den>
                            <m:r>
                              <a:rPr lang="en-US" altLang="zh-TW" sz="2800" i="1" smtClean="0">
                                <a:latin typeface="Cambria Math" panose="02040503050406030204" pitchFamily="18" charset="0"/>
                              </a:rPr>
                              <m:t>1</m:t>
                            </m:r>
                            <m:r>
                              <a:rPr lang="en-US" altLang="zh-TW" sz="2800" i="1">
                                <a:latin typeface="Cambria Math" panose="02040503050406030204" pitchFamily="18" charset="0"/>
                              </a:rPr>
                              <m:t>0+</m:t>
                            </m:r>
                            <m:r>
                              <a:rPr lang="en-US" altLang="zh-TW" sz="2800" i="1" smtClean="0">
                                <a:latin typeface="Cambria Math" panose="02040503050406030204" pitchFamily="18" charset="0"/>
                              </a:rPr>
                              <m:t>1</m:t>
                            </m:r>
                          </m:den>
                        </m:f>
                        <m:r>
                          <a:rPr lang="en-US" altLang="zh-TW" sz="2800" i="1" dirty="0" smtClean="0">
                            <a:latin typeface="Cambria Math" panose="02040503050406030204" pitchFamily="18" charset="0"/>
                          </a:rPr>
                          <m:t>(</m:t>
                        </m:r>
                        <m:r>
                          <a:rPr lang="en-US" altLang="zh-TW" sz="2800" i="1" dirty="0">
                            <a:latin typeface="Cambria Math" panose="02040503050406030204" pitchFamily="18" charset="0"/>
                          </a:rPr>
                          <m:t>0)</m:t>
                        </m:r>
                        <m:r>
                          <a:rPr lang="en-US" altLang="zh-TW" sz="2800" i="1">
                            <a:latin typeface="Cambria Math" panose="02040503050406030204" pitchFamily="18" charset="0"/>
                            <a:ea typeface="Cambria Math" panose="02040503050406030204" pitchFamily="18" charset="0"/>
                          </a:rPr>
                          <m:t>=0.73</m:t>
                        </m:r>
                      </m:oMath>
                    </m:oMathPara>
                  </a14:m>
                  <a:endParaRPr lang="en-US" altLang="zh-TW"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564762" y="3994348"/>
                  <a:ext cx="5631542" cy="90896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099127" y="3290309"/>
                  <a:ext cx="3502690" cy="704039"/>
                </a:xfrm>
                <a:prstGeom prst="rect">
                  <a:avLst/>
                </a:prstGeom>
                <a:noFill/>
              </p:spPr>
              <p:txBody>
                <a:bodyPr wrap="none" rtlCol="0">
                  <a:spAutoFit/>
                </a:bodyPr>
                <a:lstStyle/>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oMath>
                  </a14:m>
                  <a:r>
                    <a:rPr lang="en-US" altLang="zh-TW" sz="2800" dirty="0">
                      <a:latin typeface="Cambria Math" panose="02040503050406030204" pitchFamily="18" charset="0"/>
                    </a:rPr>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𝐸</m:t>
                          </m:r>
                        </m:num>
                        <m:den>
                          <m:r>
                            <a:rPr lang="en-US" altLang="zh-TW" sz="2800" i="1">
                              <a:latin typeface="Cambria Math" panose="02040503050406030204" pitchFamily="18" charset="0"/>
                            </a:rPr>
                            <m:t>𝐸</m:t>
                          </m:r>
                          <m:r>
                            <a:rPr lang="en-US" altLang="zh-TW" sz="2800" i="1">
                              <a:latin typeface="Cambria Math" panose="02040503050406030204" pitchFamily="18" charset="0"/>
                            </a:rPr>
                            <m:t>+</m:t>
                          </m:r>
                          <m:r>
                            <a:rPr lang="en-US" altLang="zh-TW" sz="2800" i="1">
                              <a:latin typeface="Cambria Math" panose="02040503050406030204" pitchFamily="18" charset="0"/>
                            </a:rPr>
                            <m:t>𝐷</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𝐸</m:t>
                          </m:r>
                        </m:sub>
                      </m:sSub>
                      <m:r>
                        <a:rPr lang="en-US" altLang="zh-TW" sz="2800" i="1" dirty="0">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r>
                            <a:rPr lang="en-US" altLang="zh-TW" sz="2800" i="1">
                              <a:latin typeface="Cambria Math" panose="02040503050406030204" pitchFamily="18" charset="0"/>
                            </a:rPr>
                            <m:t>+</m:t>
                          </m:r>
                          <m:r>
                            <a:rPr lang="en-US" altLang="zh-TW" sz="2800" i="1">
                              <a:latin typeface="Cambria Math" panose="02040503050406030204" pitchFamily="18" charset="0"/>
                            </a:rPr>
                            <m:t>𝐷</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𝐷</m:t>
                          </m:r>
                        </m:sub>
                      </m:sSub>
                    </m:oMath>
                  </a14:m>
                  <a:endParaRPr lang="en-US" altLang="zh-TW"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099127" y="3290309"/>
                  <a:ext cx="3502690" cy="704039"/>
                </a:xfrm>
                <a:prstGeom prst="rect">
                  <a:avLst/>
                </a:prstGeom>
                <a:blipFill>
                  <a:blip r:embed="rId5"/>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1434262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327E49-0B9A-4B11-B477-3783857D78E6}"/>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2D21C18-87DF-4105-AE61-9DFDAD884BDB}"/>
                  </a:ext>
                </a:extLst>
              </p:cNvPr>
              <p:cNvSpPr>
                <a:spLocks noGrp="1"/>
              </p:cNvSpPr>
              <p:nvPr>
                <p:ph idx="1"/>
              </p:nvPr>
            </p:nvSpPr>
            <p:spPr/>
            <p:txBody>
              <a:bodyPr>
                <a:normAutofit/>
              </a:bodyPr>
              <a:lstStyle/>
              <a:p>
                <a:pPr marL="0" indent="0">
                  <a:buNone/>
                </a:pPr>
                <a:r>
                  <a:rPr lang="en-US" altLang="zh-TW" b="1" dirty="0"/>
                  <a:t>Levered and Unlevered Betas</a:t>
                </a:r>
                <a:endParaRPr lang="en-US" altLang="zh-TW" dirty="0"/>
              </a:p>
              <a:p>
                <a:pPr marL="0" indent="0">
                  <a:buNone/>
                </a:pPr>
                <a:r>
                  <a:rPr lang="en-US" altLang="zh-TW" dirty="0"/>
                  <a:t>Example 14.7 – Betas and Leverage</a:t>
                </a:r>
              </a:p>
              <a:p>
                <a:pPr marL="0" indent="0">
                  <a:buNone/>
                </a:pPr>
                <a:r>
                  <a:rPr lang="en-US" altLang="zh-TW" dirty="0"/>
                  <a:t>[Problem 2]</a:t>
                </a:r>
              </a:p>
              <a:p>
                <a:pPr marL="0" indent="0">
                  <a:buNone/>
                </a:pPr>
                <a:r>
                  <a:rPr lang="en-US" altLang="zh-TW" dirty="0"/>
                  <a:t>Assuming its debt beta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𝛽</m:t>
                        </m:r>
                      </m:e>
                      <m:sub>
                        <m:r>
                          <a:rPr lang="en-US" altLang="zh-TW" i="1" dirty="0">
                            <a:latin typeface="Cambria Math" panose="02040503050406030204" pitchFamily="18" charset="0"/>
                          </a:rPr>
                          <m:t>𝐷</m:t>
                        </m:r>
                      </m:sub>
                    </m:sSub>
                  </m:oMath>
                </a14:m>
                <a:r>
                  <a:rPr lang="en-US" altLang="zh-TW" dirty="0"/>
                  <a:t>) is zero, what would you expect its equity beta</a:t>
                </a:r>
                <a:r>
                  <a:rPr lang="zh-TW" altLang="en-US" dirty="0"/>
                  <a:t> </a:t>
                </a:r>
                <a:r>
                  <a:rPr lang="en-US" altLang="zh-TW" dirty="0"/>
                  <a:t>(</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𝛽</m:t>
                        </m:r>
                      </m:e>
                      <m:sub>
                        <m:r>
                          <a:rPr lang="en-US" altLang="zh-TW" i="1" dirty="0">
                            <a:latin typeface="Cambria Math" panose="02040503050406030204" pitchFamily="18" charset="0"/>
                          </a:rPr>
                          <m:t>𝐸</m:t>
                        </m:r>
                      </m:sub>
                    </m:sSub>
                  </m:oMath>
                </a14:m>
                <a:r>
                  <a:rPr lang="en-US" altLang="zh-TW" dirty="0"/>
                  <a:t>) to be after the increase in leverage?</a:t>
                </a:r>
              </a:p>
              <a:p>
                <a:pPr marL="0" indent="0">
                  <a:buNone/>
                </a:pPr>
                <a:r>
                  <a:rPr lang="en-US" altLang="zh-TW" dirty="0"/>
                  <a:t>[Solution]</a:t>
                </a:r>
              </a:p>
            </p:txBody>
          </p:sp>
        </mc:Choice>
        <mc:Fallback xmlns="">
          <p:sp>
            <p:nvSpPr>
              <p:cNvPr id="3" name="內容版面配置區 2">
                <a:extLst>
                  <a:ext uri="{FF2B5EF4-FFF2-40B4-BE49-F238E27FC236}">
                    <a16:creationId xmlns:a16="http://schemas.microsoft.com/office/drawing/2014/main" id="{82D21C18-87DF-4105-AE61-9DFDAD884BD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zh-TW" altLang="en-US">
                    <a:noFill/>
                  </a:rPr>
                  <a:t> </a:t>
                </a:r>
              </a:p>
            </p:txBody>
          </p:sp>
        </mc:Fallback>
      </mc:AlternateContent>
      <p:grpSp>
        <p:nvGrpSpPr>
          <p:cNvPr id="4" name="群組 3"/>
          <p:cNvGrpSpPr/>
          <p:nvPr/>
        </p:nvGrpSpPr>
        <p:grpSpPr>
          <a:xfrm>
            <a:off x="3397038" y="4400249"/>
            <a:ext cx="5397924" cy="1348637"/>
            <a:chOff x="945687" y="5280820"/>
            <a:chExt cx="5397924" cy="1348637"/>
          </a:xfrm>
        </p:grpSpPr>
        <mc:AlternateContent xmlns:mc="http://schemas.openxmlformats.org/markup-compatibility/2006" xmlns:a14="http://schemas.microsoft.com/office/drawing/2010/main">
          <mc:Choice Requires="a14">
            <p:sp>
              <p:nvSpPr>
                <p:cNvPr id="5" name="文字方塊 4"/>
                <p:cNvSpPr txBox="1"/>
                <p:nvPr/>
              </p:nvSpPr>
              <p:spPr>
                <a:xfrm>
                  <a:off x="1409760" y="6106237"/>
                  <a:ext cx="49338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800" i="1" dirty="0">
                            <a:latin typeface="Cambria Math" panose="02040503050406030204" pitchFamily="18" charset="0"/>
                          </a:rPr>
                          <m:t>=</m:t>
                        </m:r>
                        <m:r>
                          <a:rPr lang="en-US" altLang="zh-TW" sz="2800" i="1">
                            <a:latin typeface="Cambria Math" panose="02040503050406030204" pitchFamily="18" charset="0"/>
                          </a:rPr>
                          <m:t>0.73+0.5</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0.73−0</m:t>
                            </m:r>
                          </m:e>
                        </m:d>
                        <m:r>
                          <a:rPr lang="en-US" altLang="zh-TW" sz="2800" i="1">
                            <a:latin typeface="Cambria Math" panose="02040503050406030204" pitchFamily="18" charset="0"/>
                          </a:rPr>
                          <m:t>=1.09</m:t>
                        </m:r>
                      </m:oMath>
                    </m:oMathPara>
                  </a14:m>
                  <a:endParaRPr lang="en-US" altLang="zh-TW"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409760" y="6106237"/>
                  <a:ext cx="4933851" cy="52322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945687" y="5280820"/>
                  <a:ext cx="3809569" cy="896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𝐸</m:t>
                            </m:r>
                          </m:sub>
                        </m:sSub>
                        <m:r>
                          <a:rPr lang="en-US" altLang="zh-TW" sz="2800" i="1" dirty="0">
                            <a:latin typeface="Cambria Math" panose="02040503050406030204" pitchFamily="18" charset="0"/>
                          </a:rPr>
                          <m:t>=</m:t>
                        </m:r>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den>
                        </m:f>
                        <m:d>
                          <m:dPr>
                            <m:ctrlPr>
                              <a:rPr lang="en-US" altLang="zh-TW" sz="2800" i="1" dirty="0">
                                <a:latin typeface="Cambria Math" panose="02040503050406030204" pitchFamily="18" charset="0"/>
                              </a:rPr>
                            </m:ctrlPr>
                          </m:dPr>
                          <m:e>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𝐷</m:t>
                                </m:r>
                              </m:sub>
                            </m:sSub>
                          </m:e>
                        </m:d>
                      </m:oMath>
                    </m:oMathPara>
                  </a14:m>
                  <a:endParaRPr lang="en-US" altLang="zh-TW" sz="28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945687" y="5280820"/>
                  <a:ext cx="3809569" cy="896143"/>
                </a:xfrm>
                <a:prstGeom prst="rect">
                  <a:avLst/>
                </a:prstGeom>
                <a:blipFill>
                  <a:blip r:embed="rId7"/>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 name="文字方塊 6"/>
              <p:cNvSpPr txBox="1"/>
              <p:nvPr/>
            </p:nvSpPr>
            <p:spPr>
              <a:xfrm>
                <a:off x="3397038" y="5710304"/>
                <a:ext cx="4488345" cy="523220"/>
              </a:xfrm>
              <a:prstGeom prst="rect">
                <a:avLst/>
              </a:prstGeom>
              <a:noFill/>
            </p:spPr>
            <p:txBody>
              <a:bodyPr wrap="none" rtlCol="0">
                <a:spAutoFit/>
              </a:bodyPr>
              <a:lstStyle/>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𝐸</m:t>
                        </m:r>
                      </m:sub>
                    </m:sSub>
                  </m:oMath>
                </a14:m>
                <a:r>
                  <a:rPr lang="zh-TW" altLang="en-US" sz="2800" dirty="0"/>
                  <a:t> </a:t>
                </a:r>
                <a:r>
                  <a:rPr lang="en-US" altLang="zh-TW" sz="2800" dirty="0"/>
                  <a:t>will increase with leverage</a:t>
                </a:r>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397038" y="5710304"/>
                <a:ext cx="4488345" cy="523220"/>
              </a:xfrm>
              <a:prstGeom prst="rect">
                <a:avLst/>
              </a:prstGeom>
              <a:blipFill>
                <a:blip r:embed="rId8"/>
                <a:stretch>
                  <a:fillRect t="-11628" r="-1764" b="-325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64746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t>Levered and Unlevered Betas</a:t>
            </a:r>
          </a:p>
          <a:p>
            <a:pPr marL="0" indent="0">
              <a:buNone/>
            </a:pPr>
            <a:r>
              <a:rPr lang="en-US" altLang="zh-TW" dirty="0"/>
              <a:t>Cash or risk-free securities</a:t>
            </a:r>
          </a:p>
          <a:p>
            <a:r>
              <a:rPr lang="en-US" altLang="zh-TW" dirty="0"/>
              <a:t>Reduce the risk of the firm’s asset</a:t>
            </a:r>
          </a:p>
          <a:p>
            <a:r>
              <a:rPr lang="en-US" altLang="zh-TW" dirty="0"/>
              <a:t>Holding excess cash has the opposite effect of leverage on risk and return </a:t>
            </a:r>
            <a:r>
              <a:rPr lang="en-US" altLang="zh-TW" dirty="0">
                <a:sym typeface="Wingdings" panose="05000000000000000000" pitchFamily="2" charset="2"/>
              </a:rPr>
              <a:t> negative debt</a:t>
            </a:r>
          </a:p>
          <a:p>
            <a:r>
              <a:rPr lang="en-US" altLang="zh-TW" dirty="0"/>
              <a:t>Assess a firm’s enterprise value with leverage in terms of net debt</a:t>
            </a:r>
          </a:p>
          <a:p>
            <a:endParaRPr lang="en-US" altLang="zh-TW" dirty="0"/>
          </a:p>
        </p:txBody>
      </p:sp>
      <p:grpSp>
        <p:nvGrpSpPr>
          <p:cNvPr id="6" name="群組 5"/>
          <p:cNvGrpSpPr/>
          <p:nvPr/>
        </p:nvGrpSpPr>
        <p:grpSpPr>
          <a:xfrm>
            <a:off x="2397660" y="4709439"/>
            <a:ext cx="8652845" cy="1084780"/>
            <a:chOff x="1374618" y="4754706"/>
            <a:chExt cx="8652845" cy="1084780"/>
          </a:xfrm>
        </p:grpSpPr>
        <p:sp>
          <p:nvSpPr>
            <p:cNvPr id="4" name="圓角矩形圖說文字 3"/>
            <p:cNvSpPr/>
            <p:nvPr/>
          </p:nvSpPr>
          <p:spPr>
            <a:xfrm>
              <a:off x="1374618" y="4754706"/>
              <a:ext cx="8652845" cy="1084780"/>
            </a:xfrm>
            <a:custGeom>
              <a:avLst/>
              <a:gdLst>
                <a:gd name="connsiteX0" fmla="*/ 0 w 9442764"/>
                <a:gd name="connsiteY0" fmla="*/ 193144 h 1158843"/>
                <a:gd name="connsiteX1" fmla="*/ 193144 w 9442764"/>
                <a:gd name="connsiteY1" fmla="*/ 0 h 1158843"/>
                <a:gd name="connsiteX2" fmla="*/ 5508279 w 9442764"/>
                <a:gd name="connsiteY2" fmla="*/ 0 h 1158843"/>
                <a:gd name="connsiteX3" fmla="*/ 8135036 w 9442764"/>
                <a:gd name="connsiteY3" fmla="*/ -398352 h 1158843"/>
                <a:gd name="connsiteX4" fmla="*/ 7868970 w 9442764"/>
                <a:gd name="connsiteY4" fmla="*/ 0 h 1158843"/>
                <a:gd name="connsiteX5" fmla="*/ 9249620 w 9442764"/>
                <a:gd name="connsiteY5" fmla="*/ 0 h 1158843"/>
                <a:gd name="connsiteX6" fmla="*/ 9442764 w 9442764"/>
                <a:gd name="connsiteY6" fmla="*/ 193144 h 1158843"/>
                <a:gd name="connsiteX7" fmla="*/ 9442764 w 9442764"/>
                <a:gd name="connsiteY7" fmla="*/ 193141 h 1158843"/>
                <a:gd name="connsiteX8" fmla="*/ 9442764 w 9442764"/>
                <a:gd name="connsiteY8" fmla="*/ 193141 h 1158843"/>
                <a:gd name="connsiteX9" fmla="*/ 9442764 w 9442764"/>
                <a:gd name="connsiteY9" fmla="*/ 482851 h 1158843"/>
                <a:gd name="connsiteX10" fmla="*/ 9442764 w 9442764"/>
                <a:gd name="connsiteY10" fmla="*/ 965699 h 1158843"/>
                <a:gd name="connsiteX11" fmla="*/ 9249620 w 9442764"/>
                <a:gd name="connsiteY11" fmla="*/ 1158843 h 1158843"/>
                <a:gd name="connsiteX12" fmla="*/ 7868970 w 9442764"/>
                <a:gd name="connsiteY12" fmla="*/ 1158843 h 1158843"/>
                <a:gd name="connsiteX13" fmla="*/ 5508279 w 9442764"/>
                <a:gd name="connsiteY13" fmla="*/ 1158843 h 1158843"/>
                <a:gd name="connsiteX14" fmla="*/ 5508279 w 9442764"/>
                <a:gd name="connsiteY14" fmla="*/ 1158843 h 1158843"/>
                <a:gd name="connsiteX15" fmla="*/ 193144 w 9442764"/>
                <a:gd name="connsiteY15" fmla="*/ 1158843 h 1158843"/>
                <a:gd name="connsiteX16" fmla="*/ 0 w 9442764"/>
                <a:gd name="connsiteY16" fmla="*/ 965699 h 1158843"/>
                <a:gd name="connsiteX17" fmla="*/ 0 w 9442764"/>
                <a:gd name="connsiteY17" fmla="*/ 482851 h 1158843"/>
                <a:gd name="connsiteX18" fmla="*/ 0 w 9442764"/>
                <a:gd name="connsiteY18" fmla="*/ 193141 h 1158843"/>
                <a:gd name="connsiteX19" fmla="*/ 0 w 9442764"/>
                <a:gd name="connsiteY19" fmla="*/ 193141 h 1158843"/>
                <a:gd name="connsiteX20" fmla="*/ 0 w 9442764"/>
                <a:gd name="connsiteY20" fmla="*/ 193144 h 1158843"/>
                <a:gd name="connsiteX0" fmla="*/ 0 w 9442764"/>
                <a:gd name="connsiteY0" fmla="*/ 591496 h 1557195"/>
                <a:gd name="connsiteX1" fmla="*/ 193144 w 9442764"/>
                <a:gd name="connsiteY1" fmla="*/ 398352 h 1557195"/>
                <a:gd name="connsiteX2" fmla="*/ 7300865 w 9442764"/>
                <a:gd name="connsiteY2" fmla="*/ 380245 h 1557195"/>
                <a:gd name="connsiteX3" fmla="*/ 8135036 w 9442764"/>
                <a:gd name="connsiteY3" fmla="*/ 0 h 1557195"/>
                <a:gd name="connsiteX4" fmla="*/ 7868970 w 9442764"/>
                <a:gd name="connsiteY4" fmla="*/ 398352 h 1557195"/>
                <a:gd name="connsiteX5" fmla="*/ 9249620 w 9442764"/>
                <a:gd name="connsiteY5" fmla="*/ 398352 h 1557195"/>
                <a:gd name="connsiteX6" fmla="*/ 9442764 w 9442764"/>
                <a:gd name="connsiteY6" fmla="*/ 591496 h 1557195"/>
                <a:gd name="connsiteX7" fmla="*/ 9442764 w 9442764"/>
                <a:gd name="connsiteY7" fmla="*/ 591493 h 1557195"/>
                <a:gd name="connsiteX8" fmla="*/ 9442764 w 9442764"/>
                <a:gd name="connsiteY8" fmla="*/ 591493 h 1557195"/>
                <a:gd name="connsiteX9" fmla="*/ 9442764 w 9442764"/>
                <a:gd name="connsiteY9" fmla="*/ 881203 h 1557195"/>
                <a:gd name="connsiteX10" fmla="*/ 9442764 w 9442764"/>
                <a:gd name="connsiteY10" fmla="*/ 1364051 h 1557195"/>
                <a:gd name="connsiteX11" fmla="*/ 9249620 w 9442764"/>
                <a:gd name="connsiteY11" fmla="*/ 1557195 h 1557195"/>
                <a:gd name="connsiteX12" fmla="*/ 7868970 w 9442764"/>
                <a:gd name="connsiteY12" fmla="*/ 1557195 h 1557195"/>
                <a:gd name="connsiteX13" fmla="*/ 5508279 w 9442764"/>
                <a:gd name="connsiteY13" fmla="*/ 1557195 h 1557195"/>
                <a:gd name="connsiteX14" fmla="*/ 5508279 w 9442764"/>
                <a:gd name="connsiteY14" fmla="*/ 1557195 h 1557195"/>
                <a:gd name="connsiteX15" fmla="*/ 193144 w 9442764"/>
                <a:gd name="connsiteY15" fmla="*/ 1557195 h 1557195"/>
                <a:gd name="connsiteX16" fmla="*/ 0 w 9442764"/>
                <a:gd name="connsiteY16" fmla="*/ 1364051 h 1557195"/>
                <a:gd name="connsiteX17" fmla="*/ 0 w 9442764"/>
                <a:gd name="connsiteY17" fmla="*/ 881203 h 1557195"/>
                <a:gd name="connsiteX18" fmla="*/ 0 w 9442764"/>
                <a:gd name="connsiteY18" fmla="*/ 591493 h 1557195"/>
                <a:gd name="connsiteX19" fmla="*/ 0 w 9442764"/>
                <a:gd name="connsiteY19" fmla="*/ 591493 h 1557195"/>
                <a:gd name="connsiteX20" fmla="*/ 0 w 9442764"/>
                <a:gd name="connsiteY20" fmla="*/ 591496 h 155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42764" h="1557195">
                  <a:moveTo>
                    <a:pt x="0" y="591496"/>
                  </a:moveTo>
                  <a:cubicBezTo>
                    <a:pt x="0" y="484826"/>
                    <a:pt x="86474" y="398352"/>
                    <a:pt x="193144" y="398352"/>
                  </a:cubicBezTo>
                  <a:lnTo>
                    <a:pt x="7300865" y="380245"/>
                  </a:lnTo>
                  <a:lnTo>
                    <a:pt x="8135036" y="0"/>
                  </a:lnTo>
                  <a:lnTo>
                    <a:pt x="7868970" y="398352"/>
                  </a:lnTo>
                  <a:lnTo>
                    <a:pt x="9249620" y="398352"/>
                  </a:lnTo>
                  <a:cubicBezTo>
                    <a:pt x="9356290" y="398352"/>
                    <a:pt x="9442764" y="484826"/>
                    <a:pt x="9442764" y="591496"/>
                  </a:cubicBezTo>
                  <a:lnTo>
                    <a:pt x="9442764" y="591493"/>
                  </a:lnTo>
                  <a:lnTo>
                    <a:pt x="9442764" y="591493"/>
                  </a:lnTo>
                  <a:lnTo>
                    <a:pt x="9442764" y="881203"/>
                  </a:lnTo>
                  <a:lnTo>
                    <a:pt x="9442764" y="1364051"/>
                  </a:lnTo>
                  <a:cubicBezTo>
                    <a:pt x="9442764" y="1470721"/>
                    <a:pt x="9356290" y="1557195"/>
                    <a:pt x="9249620" y="1557195"/>
                  </a:cubicBezTo>
                  <a:lnTo>
                    <a:pt x="7868970" y="1557195"/>
                  </a:lnTo>
                  <a:lnTo>
                    <a:pt x="5508279" y="1557195"/>
                  </a:lnTo>
                  <a:lnTo>
                    <a:pt x="5508279" y="1557195"/>
                  </a:lnTo>
                  <a:lnTo>
                    <a:pt x="193144" y="1557195"/>
                  </a:lnTo>
                  <a:cubicBezTo>
                    <a:pt x="86474" y="1557195"/>
                    <a:pt x="0" y="1470721"/>
                    <a:pt x="0" y="1364051"/>
                  </a:cubicBezTo>
                  <a:lnTo>
                    <a:pt x="0" y="881203"/>
                  </a:lnTo>
                  <a:lnTo>
                    <a:pt x="0" y="591493"/>
                  </a:lnTo>
                  <a:lnTo>
                    <a:pt x="0" y="591493"/>
                  </a:lnTo>
                  <a:lnTo>
                    <a:pt x="0" y="591496"/>
                  </a:lnTo>
                  <a:close/>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465906" y="5157299"/>
              <a:ext cx="8470267" cy="523220"/>
            </a:xfrm>
            <a:prstGeom prst="rect">
              <a:avLst/>
            </a:prstGeom>
            <a:noFill/>
          </p:spPr>
          <p:txBody>
            <a:bodyPr wrap="none" rtlCol="0">
              <a:spAutoFit/>
            </a:bodyPr>
            <a:lstStyle/>
            <a:p>
              <a:r>
                <a:rPr lang="en-US" altLang="zh-TW" sz="2800" dirty="0"/>
                <a:t>debt – holdings of excess cash or short-term investments</a:t>
              </a:r>
              <a:endParaRPr lang="zh-TW" altLang="en-US" sz="2800" dirty="0"/>
            </a:p>
          </p:txBody>
        </p:sp>
      </p:grpSp>
    </p:spTree>
    <p:extLst>
      <p:ext uri="{BB962C8B-B14F-4D97-AF65-F5344CB8AC3E}">
        <p14:creationId xmlns:p14="http://schemas.microsoft.com/office/powerpoint/2010/main" val="15066582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75B4C-58FA-4333-B27F-FA97F4C10587}"/>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2C236869-AD1F-434C-BDD5-F7B56663905B}"/>
              </a:ext>
            </a:extLst>
          </p:cNvPr>
          <p:cNvSpPr>
            <a:spLocks noGrp="1"/>
          </p:cNvSpPr>
          <p:nvPr>
            <p:ph idx="1"/>
          </p:nvPr>
        </p:nvSpPr>
        <p:spPr/>
        <p:txBody>
          <a:bodyPr>
            <a:normAutofit/>
          </a:bodyPr>
          <a:lstStyle/>
          <a:p>
            <a:pPr marL="0" indent="0">
              <a:buNone/>
            </a:pPr>
            <a:r>
              <a:rPr lang="en-US" altLang="zh-TW" b="1" dirty="0"/>
              <a:t>Levered and Unlevered Betas</a:t>
            </a:r>
          </a:p>
          <a:p>
            <a:pPr marL="0" indent="0">
              <a:buNone/>
            </a:pPr>
            <a:r>
              <a:rPr lang="en-US" altLang="zh-TW" dirty="0"/>
              <a:t>Example 14.8 – Cash and the Cost of Capital</a:t>
            </a:r>
          </a:p>
          <a:p>
            <a:pPr marL="0" indent="0">
              <a:buNone/>
            </a:pPr>
            <a:r>
              <a:rPr lang="en-US" altLang="zh-TW" dirty="0"/>
              <a:t>[Problem]</a:t>
            </a:r>
          </a:p>
          <a:p>
            <a:pPr marL="0" indent="0">
              <a:buNone/>
            </a:pPr>
            <a:endParaRPr lang="en-US" altLang="zh-TW" dirty="0"/>
          </a:p>
        </p:txBody>
      </p:sp>
      <mc:AlternateContent xmlns:mc="http://schemas.openxmlformats.org/markup-compatibility/2006" xmlns:a14="http://schemas.microsoft.com/office/drawing/2010/main">
        <mc:Choice Requires="a14">
          <p:sp>
            <p:nvSpPr>
              <p:cNvPr id="4" name="文字方塊 3"/>
              <p:cNvSpPr txBox="1"/>
              <p:nvPr/>
            </p:nvSpPr>
            <p:spPr>
              <a:xfrm>
                <a:off x="2643709" y="3068420"/>
                <a:ext cx="6904582" cy="3108543"/>
              </a:xfrm>
              <a:prstGeom prst="rect">
                <a:avLst/>
              </a:prstGeom>
              <a:noFill/>
            </p:spPr>
            <p:txBody>
              <a:bodyPr wrap="none" rtlCol="0">
                <a:spAutoFit/>
              </a:bodyPr>
              <a:lstStyle/>
              <a:p>
                <a:pPr algn="ctr"/>
                <a:r>
                  <a:rPr lang="en-US" altLang="zh-TW" sz="2800" dirty="0"/>
                  <a:t>Cisco</a:t>
                </a:r>
                <a:r>
                  <a:rPr lang="zh-TW" altLang="en-US" sz="2800" dirty="0"/>
                  <a:t> </a:t>
                </a:r>
                <a:r>
                  <a:rPr lang="en-US" altLang="zh-TW" sz="2800" dirty="0"/>
                  <a:t>Systems</a:t>
                </a:r>
              </a:p>
              <a:p>
                <a:pPr algn="r"/>
                <a:r>
                  <a:rPr lang="en-US" altLang="zh-TW" sz="2800" dirty="0"/>
                  <a:t>August,</a:t>
                </a:r>
                <a:r>
                  <a:rPr lang="zh-TW" altLang="en-US" sz="2800" dirty="0"/>
                  <a:t> </a:t>
                </a:r>
                <a:r>
                  <a:rPr lang="en-US" altLang="zh-TW" sz="2800" dirty="0"/>
                  <a:t>2015</a:t>
                </a:r>
              </a:p>
              <a:p>
                <a:r>
                  <a:rPr lang="en-US" altLang="zh-TW" sz="2800" dirty="0"/>
                  <a:t>Market capitalization</a:t>
                </a:r>
                <a:r>
                  <a:rPr lang="zh-TW" altLang="en-US" sz="2800" dirty="0"/>
                  <a:t> </a:t>
                </a:r>
                <a:r>
                  <a:rPr lang="en-US" altLang="zh-TW" sz="2800" dirty="0"/>
                  <a:t>$140</a:t>
                </a:r>
                <a:r>
                  <a:rPr lang="zh-TW" altLang="en-US" sz="2800" dirty="0"/>
                  <a:t> </a:t>
                </a:r>
                <a:r>
                  <a:rPr lang="en-US" altLang="zh-TW" sz="2800" dirty="0"/>
                  <a:t>billion</a:t>
                </a:r>
              </a:p>
              <a:p>
                <a:r>
                  <a:rPr lang="en-US" altLang="zh-TW" sz="2800" dirty="0"/>
                  <a:t>Debt</a:t>
                </a:r>
                <a:r>
                  <a:rPr lang="zh-TW" altLang="en-US" sz="2800" dirty="0"/>
                  <a:t> </a:t>
                </a:r>
                <a:r>
                  <a:rPr lang="en-US" altLang="zh-TW" sz="2800" dirty="0"/>
                  <a:t>$25.4</a:t>
                </a:r>
                <a:r>
                  <a:rPr lang="zh-TW" altLang="en-US" sz="2800" dirty="0"/>
                  <a:t> </a:t>
                </a:r>
                <a:r>
                  <a:rPr lang="en-US" altLang="zh-TW" sz="2800" dirty="0"/>
                  <a:t>billion</a:t>
                </a:r>
              </a:p>
              <a:p>
                <a:r>
                  <a:rPr lang="en-US" altLang="zh-TW" sz="2800" dirty="0"/>
                  <a:t>Cash</a:t>
                </a:r>
                <a:r>
                  <a:rPr lang="zh-TW" altLang="en-US" sz="2800" dirty="0"/>
                  <a:t> </a:t>
                </a:r>
                <a:r>
                  <a:rPr lang="en-US" altLang="zh-TW" sz="2800" dirty="0"/>
                  <a:t>and</a:t>
                </a:r>
                <a:r>
                  <a:rPr lang="zh-TW" altLang="en-US" sz="2800" dirty="0"/>
                  <a:t> </a:t>
                </a:r>
                <a:r>
                  <a:rPr lang="en-US" altLang="zh-TW" sz="2800" dirty="0"/>
                  <a:t>short-term</a:t>
                </a:r>
                <a:r>
                  <a:rPr lang="zh-TW" altLang="en-US" sz="2800" dirty="0"/>
                  <a:t> </a:t>
                </a:r>
                <a:r>
                  <a:rPr lang="en-US" altLang="zh-TW" sz="2800" dirty="0"/>
                  <a:t>investments</a:t>
                </a:r>
                <a:r>
                  <a:rPr lang="zh-TW" altLang="en-US" sz="2800" dirty="0"/>
                  <a:t> </a:t>
                </a:r>
                <a:r>
                  <a:rPr lang="en-US" altLang="zh-TW" sz="2800" dirty="0"/>
                  <a:t>$60.4</a:t>
                </a:r>
                <a:r>
                  <a:rPr lang="zh-TW" altLang="en-US" sz="2800" dirty="0"/>
                  <a:t> </a:t>
                </a:r>
                <a:r>
                  <a:rPr lang="en-US" altLang="zh-TW" sz="2800" dirty="0"/>
                  <a:t>billion</a:t>
                </a:r>
              </a:p>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𝐸</m:t>
                        </m:r>
                      </m:sub>
                    </m:sSub>
                  </m:oMath>
                </a14:m>
                <a:r>
                  <a:rPr lang="zh-TW" altLang="en-US" sz="2800" dirty="0"/>
                  <a:t> </a:t>
                </a:r>
                <a:r>
                  <a:rPr lang="en-US" altLang="zh-TW" sz="2800" dirty="0"/>
                  <a:t>=</a:t>
                </a:r>
                <a:r>
                  <a:rPr lang="zh-TW" altLang="en-US" sz="2800" dirty="0"/>
                  <a:t> </a:t>
                </a:r>
                <a:r>
                  <a:rPr lang="en-US" altLang="zh-TW" sz="2800" dirty="0"/>
                  <a:t>1.09</a:t>
                </a:r>
              </a:p>
              <a:p>
                <a14:m>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𝐷</m:t>
                        </m:r>
                      </m:sub>
                    </m:sSub>
                  </m:oMath>
                </a14:m>
                <a:r>
                  <a:rPr lang="zh-TW" altLang="en-US" sz="2800" dirty="0"/>
                  <a:t> </a:t>
                </a:r>
                <a:r>
                  <a:rPr lang="en-US" altLang="zh-TW" sz="2800" dirty="0"/>
                  <a:t>≈</a:t>
                </a:r>
                <a:r>
                  <a:rPr lang="zh-TW" altLang="en-US" sz="2800" dirty="0"/>
                  <a:t> </a:t>
                </a:r>
                <a:r>
                  <a:rPr lang="en-US" altLang="zh-TW" sz="2800" dirty="0"/>
                  <a:t>0</a:t>
                </a:r>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643709" y="3068420"/>
                <a:ext cx="6904582" cy="3108543"/>
              </a:xfrm>
              <a:prstGeom prst="rect">
                <a:avLst/>
              </a:prstGeom>
              <a:blipFill>
                <a:blip r:embed="rId3"/>
                <a:stretch>
                  <a:fillRect l="-1855" t="-1765" r="-1855" b="-470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923378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75B4C-58FA-4333-B27F-FA97F4C10587}"/>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2C236869-AD1F-434C-BDD5-F7B56663905B}"/>
              </a:ext>
            </a:extLst>
          </p:cNvPr>
          <p:cNvSpPr>
            <a:spLocks noGrp="1"/>
          </p:cNvSpPr>
          <p:nvPr>
            <p:ph idx="1"/>
          </p:nvPr>
        </p:nvSpPr>
        <p:spPr/>
        <p:txBody>
          <a:bodyPr>
            <a:normAutofit/>
          </a:bodyPr>
          <a:lstStyle/>
          <a:p>
            <a:pPr marL="0" indent="0">
              <a:buNone/>
            </a:pPr>
            <a:r>
              <a:rPr lang="en-US" altLang="zh-TW" b="1" dirty="0"/>
              <a:t>Levered and Unlevered Betas</a:t>
            </a:r>
          </a:p>
          <a:p>
            <a:pPr marL="0" indent="0">
              <a:buNone/>
            </a:pPr>
            <a:r>
              <a:rPr lang="en-US" altLang="zh-TW" dirty="0"/>
              <a:t>Example 14.8 – Cash and the Cost of Capital</a:t>
            </a:r>
          </a:p>
          <a:p>
            <a:pPr marL="0" indent="0">
              <a:buNone/>
            </a:pPr>
            <a:r>
              <a:rPr lang="en-US" altLang="zh-TW" dirty="0"/>
              <a:t>[Problem 1]</a:t>
            </a:r>
          </a:p>
          <a:p>
            <a:pPr marL="0" indent="0">
              <a:buNone/>
            </a:pPr>
            <a:r>
              <a:rPr lang="en-US" altLang="zh-TW" dirty="0"/>
              <a:t>What was Cisco’s enterprise value at the time? </a:t>
            </a:r>
          </a:p>
          <a:p>
            <a:pPr marL="0" indent="0">
              <a:buNone/>
            </a:pPr>
            <a:r>
              <a:rPr lang="en-US" altLang="zh-TW" dirty="0"/>
              <a:t>[Solution]</a:t>
            </a:r>
          </a:p>
          <a:p>
            <a:pPr marL="0" indent="0">
              <a:buNone/>
            </a:pPr>
            <a:r>
              <a:rPr lang="en-US" altLang="zh-TW" dirty="0"/>
              <a:t>net debt</a:t>
            </a:r>
            <a:r>
              <a:rPr lang="zh-TW" altLang="en-US" dirty="0"/>
              <a:t> </a:t>
            </a:r>
            <a:r>
              <a:rPr lang="en-US" altLang="zh-TW" dirty="0"/>
              <a:t>= debt – holdings of excess cash or short-term investments</a:t>
            </a:r>
            <a:endParaRPr lang="zh-TW" altLang="en-US" dirty="0"/>
          </a:p>
          <a:p>
            <a:pPr marL="0" indent="0">
              <a:buNone/>
            </a:pPr>
            <a:endParaRPr lang="en-US" altLang="zh-TW" dirty="0"/>
          </a:p>
          <a:p>
            <a:pPr marL="0" indent="0">
              <a:buNone/>
            </a:pPr>
            <a:r>
              <a:rPr lang="en-US" altLang="zh-TW" dirty="0"/>
              <a:t>enterprise value</a:t>
            </a:r>
            <a:r>
              <a:rPr lang="zh-TW" altLang="en-US" dirty="0"/>
              <a:t> </a:t>
            </a:r>
            <a:r>
              <a:rPr lang="en-US" altLang="zh-TW" dirty="0"/>
              <a:t>= firm’s market value</a:t>
            </a:r>
            <a:r>
              <a:rPr lang="en-US" altLang="zh-TW" dirty="0">
                <a:latin typeface="Cambria Math" panose="02040503050406030204" pitchFamily="18" charset="0"/>
              </a:rPr>
              <a:t> </a:t>
            </a:r>
            <a:r>
              <a:rPr lang="en-US" altLang="zh-TW" dirty="0"/>
              <a:t>– net debt</a:t>
            </a:r>
            <a:endParaRPr lang="en-US" altLang="zh-TW"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4" name="文字方塊 3"/>
              <p:cNvSpPr txBox="1"/>
              <p:nvPr/>
            </p:nvSpPr>
            <p:spPr>
              <a:xfrm>
                <a:off x="2150772" y="4829578"/>
                <a:ext cx="7463903" cy="523220"/>
              </a:xfrm>
              <a:prstGeom prst="rect">
                <a:avLst/>
              </a:prstGeom>
              <a:noFill/>
            </p:spPr>
            <p:txBody>
              <a:bodyPr wrap="none" rtlCol="0">
                <a:spAutoFit/>
              </a:bodyPr>
              <a:lstStyle/>
              <a:p>
                <a:r>
                  <a:rPr lang="en-US" altLang="zh-TW" sz="2800" dirty="0">
                    <a:latin typeface="Cambria Math" panose="02040503050406030204" pitchFamily="18" charset="0"/>
                  </a:rPr>
                  <a:t>= $25.4 billion </a:t>
                </a:r>
                <a14:m>
                  <m:oMath xmlns:m="http://schemas.openxmlformats.org/officeDocument/2006/math">
                    <m:r>
                      <a:rPr lang="en-US" altLang="zh-TW" sz="2800" i="1">
                        <a:latin typeface="Cambria Math" panose="02040503050406030204" pitchFamily="18" charset="0"/>
                      </a:rPr>
                      <m:t>− </m:t>
                    </m:r>
                  </m:oMath>
                </a14:m>
                <a:r>
                  <a:rPr lang="en-US" altLang="zh-TW" sz="2800" dirty="0">
                    <a:latin typeface="Cambria Math" panose="02040503050406030204" pitchFamily="18" charset="0"/>
                  </a:rPr>
                  <a:t>$60.4 billion = </a:t>
                </a:r>
                <a14:m>
                  <m:oMath xmlns:m="http://schemas.openxmlformats.org/officeDocument/2006/math">
                    <m:r>
                      <a:rPr lang="en-US" altLang="zh-TW" sz="2800" i="1">
                        <a:latin typeface="Cambria Math" panose="02040503050406030204" pitchFamily="18" charset="0"/>
                      </a:rPr>
                      <m:t>− </m:t>
                    </m:r>
                  </m:oMath>
                </a14:m>
                <a:r>
                  <a:rPr lang="en-US" altLang="zh-TW" sz="2800" dirty="0">
                    <a:latin typeface="Cambria Math" panose="02040503050406030204" pitchFamily="18" charset="0"/>
                  </a:rPr>
                  <a:t>$35.0 billion</a:t>
                </a:r>
              </a:p>
            </p:txBody>
          </p:sp>
        </mc:Choice>
        <mc:Fallback xmlns="">
          <p:sp>
            <p:nvSpPr>
              <p:cNvPr id="4" name="文字方塊 3"/>
              <p:cNvSpPr txBox="1">
                <a:spLocks noRot="1" noChangeAspect="1" noMove="1" noResize="1" noEditPoints="1" noAdjustHandles="1" noChangeArrowheads="1" noChangeShapeType="1" noTextEdit="1"/>
              </p:cNvSpPr>
              <p:nvPr/>
            </p:nvSpPr>
            <p:spPr>
              <a:xfrm>
                <a:off x="2150772" y="4829578"/>
                <a:ext cx="7463903" cy="523220"/>
              </a:xfrm>
              <a:prstGeom prst="rect">
                <a:avLst/>
              </a:prstGeom>
              <a:blipFill>
                <a:blip r:embed="rId3"/>
                <a:stretch>
                  <a:fillRect l="-1716" t="-11628" r="-572" b="-313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3232597" y="5825200"/>
                <a:ext cx="6697667" cy="523220"/>
              </a:xfrm>
              <a:prstGeom prst="rect">
                <a:avLst/>
              </a:prstGeom>
              <a:noFill/>
            </p:spPr>
            <p:txBody>
              <a:bodyPr wrap="none" rtlCol="0">
                <a:spAutoFit/>
              </a:bodyPr>
              <a:lstStyle/>
              <a:p>
                <a:r>
                  <a:rPr lang="en-US" altLang="zh-TW" sz="2800" dirty="0">
                    <a:latin typeface="Cambria Math" panose="02040503050406030204" pitchFamily="18" charset="0"/>
                  </a:rPr>
                  <a:t>= $140 billion </a:t>
                </a:r>
                <a14:m>
                  <m:oMath xmlns:m="http://schemas.openxmlformats.org/officeDocument/2006/math">
                    <m:r>
                      <a:rPr lang="en-US" altLang="zh-TW" sz="2800" i="1">
                        <a:latin typeface="Cambria Math" panose="02040503050406030204" pitchFamily="18" charset="0"/>
                      </a:rPr>
                      <m:t>−</m:t>
                    </m:r>
                  </m:oMath>
                </a14:m>
                <a:r>
                  <a:rPr lang="en-US" altLang="zh-TW" sz="2800" dirty="0">
                    <a:latin typeface="Cambria Math" panose="02040503050406030204" pitchFamily="18" charset="0"/>
                  </a:rPr>
                  <a:t> $35 billion = $105 billion</a:t>
                </a:r>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232597" y="5825200"/>
                <a:ext cx="6697667" cy="523220"/>
              </a:xfrm>
              <a:prstGeom prst="rect">
                <a:avLst/>
              </a:prstGeom>
              <a:blipFill>
                <a:blip r:embed="rId4"/>
                <a:stretch>
                  <a:fillRect l="-1820" t="-15294" r="-819" b="-3058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290177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75B4C-58FA-4333-B27F-FA97F4C10587}"/>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C236869-AD1F-434C-BDD5-F7B56663905B}"/>
                  </a:ext>
                </a:extLst>
              </p:cNvPr>
              <p:cNvSpPr>
                <a:spLocks noGrp="1"/>
              </p:cNvSpPr>
              <p:nvPr>
                <p:ph idx="1"/>
              </p:nvPr>
            </p:nvSpPr>
            <p:spPr/>
            <p:txBody>
              <a:bodyPr>
                <a:normAutofit/>
              </a:bodyPr>
              <a:lstStyle/>
              <a:p>
                <a:pPr marL="0" indent="0">
                  <a:buNone/>
                </a:pPr>
                <a:r>
                  <a:rPr lang="en-US" altLang="zh-TW" b="1" dirty="0"/>
                  <a:t>Levered and Unlevered Betas</a:t>
                </a:r>
              </a:p>
              <a:p>
                <a:pPr marL="0" indent="0">
                  <a:buNone/>
                </a:pPr>
                <a:r>
                  <a:rPr lang="en-US" altLang="zh-TW" dirty="0"/>
                  <a:t>Example 14.8 – Cash and the Cost of Capital</a:t>
                </a:r>
              </a:p>
              <a:p>
                <a:pPr marL="0" indent="0">
                  <a:buNone/>
                </a:pPr>
                <a:r>
                  <a:rPr lang="en-US" altLang="zh-TW" dirty="0"/>
                  <a:t>[Problem 2]</a:t>
                </a:r>
              </a:p>
              <a:p>
                <a:pPr marL="0" indent="0">
                  <a:buNone/>
                </a:pPr>
                <a:r>
                  <a:rPr lang="en-US" altLang="zh-TW" dirty="0"/>
                  <a:t>Given a risk-free rate of 2% and a market risk premium of 5%, estimate the unlevered cost of capital (</a:t>
                </a:r>
                <a14:m>
                  <m:oMath xmlns:m="http://schemas.openxmlformats.org/officeDocument/2006/math">
                    <m:sSub>
                      <m:sSubPr>
                        <m:ctrlPr>
                          <a:rPr lang="zh-TW" altLang="en-US" i="1" dirty="0">
                            <a:latin typeface="Cambria Math" panose="02040503050406030204" pitchFamily="18" charset="0"/>
                          </a:rPr>
                        </m:ctrlPr>
                      </m:sSubPr>
                      <m:e>
                        <m:r>
                          <a:rPr lang="en-US" altLang="zh-TW" i="1" dirty="0">
                            <a:latin typeface="Cambria Math" panose="02040503050406030204" pitchFamily="18" charset="0"/>
                          </a:rPr>
                          <m:t>𝑟</m:t>
                        </m:r>
                      </m:e>
                      <m:sub>
                        <m:r>
                          <a:rPr lang="en-US" altLang="zh-TW" i="1" dirty="0">
                            <a:latin typeface="Cambria Math" panose="02040503050406030204" pitchFamily="18" charset="0"/>
                          </a:rPr>
                          <m:t>𝑈</m:t>
                        </m:r>
                      </m:sub>
                    </m:sSub>
                  </m:oMath>
                </a14:m>
                <a:r>
                  <a:rPr lang="en-US" altLang="zh-TW" dirty="0"/>
                  <a:t>) of Cisco’s business.</a:t>
                </a:r>
              </a:p>
            </p:txBody>
          </p:sp>
        </mc:Choice>
        <mc:Fallback xmlns="">
          <p:sp>
            <p:nvSpPr>
              <p:cNvPr id="3" name="內容版面配置區 2">
                <a:extLst>
                  <a:ext uri="{FF2B5EF4-FFF2-40B4-BE49-F238E27FC236}">
                    <a16:creationId xmlns:a16="http://schemas.microsoft.com/office/drawing/2014/main" id="{2C236869-AD1F-434C-BDD5-F7B56663905B}"/>
                  </a:ext>
                </a:extLst>
              </p:cNvPr>
              <p:cNvSpPr>
                <a:spLocks noGrp="1" noRot="1" noChangeAspect="1" noMove="1" noResize="1" noEditPoints="1" noAdjustHandles="1" noChangeArrowheads="1" noChangeShapeType="1" noTextEdit="1"/>
              </p:cNvSpPr>
              <p:nvPr>
                <p:ph idx="1"/>
              </p:nvPr>
            </p:nvSpPr>
            <p:spPr>
              <a:blipFill>
                <a:blip r:embed="rId3"/>
                <a:stretch>
                  <a:fillRect l="-1217" t="-2241" r="-52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225026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75B4C-58FA-4333-B27F-FA97F4C10587}"/>
              </a:ext>
            </a:extLst>
          </p:cNvPr>
          <p:cNvSpPr>
            <a:spLocks noGrp="1"/>
          </p:cNvSpPr>
          <p:nvPr>
            <p:ph type="title"/>
          </p:nvPr>
        </p:nvSpPr>
        <p:spPr/>
        <p:txBody>
          <a:bodyPr/>
          <a:lstStyle/>
          <a:p>
            <a:r>
              <a:rPr lang="en-US" altLang="zh-TW" dirty="0"/>
              <a:t>14.3 Modigliani-Miller II: Leverage, Risk, and the Cost of Capital</a:t>
            </a:r>
            <a:endParaRPr lang="zh-TW" altLang="en-US" dirty="0"/>
          </a:p>
        </p:txBody>
      </p:sp>
      <p:sp>
        <p:nvSpPr>
          <p:cNvPr id="3" name="內容版面配置區 2">
            <a:extLst>
              <a:ext uri="{FF2B5EF4-FFF2-40B4-BE49-F238E27FC236}">
                <a16:creationId xmlns:a16="http://schemas.microsoft.com/office/drawing/2014/main" id="{2C236869-AD1F-434C-BDD5-F7B56663905B}"/>
              </a:ext>
            </a:extLst>
          </p:cNvPr>
          <p:cNvSpPr>
            <a:spLocks noGrp="1"/>
          </p:cNvSpPr>
          <p:nvPr>
            <p:ph idx="1"/>
          </p:nvPr>
        </p:nvSpPr>
        <p:spPr/>
        <p:txBody>
          <a:bodyPr>
            <a:normAutofit/>
          </a:bodyPr>
          <a:lstStyle/>
          <a:p>
            <a:pPr marL="0" indent="0">
              <a:buNone/>
            </a:pPr>
            <a:r>
              <a:rPr lang="en-US" altLang="zh-TW" b="1" dirty="0" smtClean="0"/>
              <a:t>Levered and Unlevered Betas</a:t>
            </a:r>
          </a:p>
          <a:p>
            <a:pPr marL="0" indent="0">
              <a:buNone/>
            </a:pPr>
            <a:r>
              <a:rPr lang="en-US" altLang="zh-TW" dirty="0" smtClean="0"/>
              <a:t>Example 14.8 – Cash and the Cost of Capital</a:t>
            </a:r>
          </a:p>
          <a:p>
            <a:pPr marL="0" indent="0">
              <a:buNone/>
            </a:pPr>
            <a:r>
              <a:rPr lang="en-US" altLang="zh-TW" dirty="0" smtClean="0"/>
              <a:t>[Solution]</a:t>
            </a:r>
          </a:p>
          <a:p>
            <a:pPr marL="0" indent="0">
              <a:buNone/>
            </a:pPr>
            <a:r>
              <a:rPr lang="en-US" altLang="zh-TW" dirty="0" smtClean="0"/>
              <a:t>Given </a:t>
            </a:r>
            <a:r>
              <a:rPr lang="en-US" altLang="zh-TW" dirty="0"/>
              <a:t>a zero beta for its net debt, Cisco’s unlevered beta </a:t>
            </a:r>
            <a:r>
              <a:rPr lang="en-US" altLang="zh-TW" dirty="0" smtClean="0"/>
              <a:t>was</a:t>
            </a:r>
            <a:endParaRPr lang="en-US" altLang="zh-TW" dirty="0"/>
          </a:p>
        </p:txBody>
      </p:sp>
      <p:grpSp>
        <p:nvGrpSpPr>
          <p:cNvPr id="6" name="群組 5"/>
          <p:cNvGrpSpPr/>
          <p:nvPr/>
        </p:nvGrpSpPr>
        <p:grpSpPr>
          <a:xfrm>
            <a:off x="1117600" y="3925412"/>
            <a:ext cx="5479018" cy="1657633"/>
            <a:chOff x="-3393440" y="2960212"/>
            <a:chExt cx="5479018" cy="1657633"/>
          </a:xfrm>
        </p:grpSpPr>
        <mc:AlternateContent xmlns:mc="http://schemas.openxmlformats.org/markup-compatibility/2006" xmlns:a14="http://schemas.microsoft.com/office/drawing/2010/main">
          <mc:Choice Requires="a14">
            <p:sp>
              <p:nvSpPr>
                <p:cNvPr id="4" name="文字方塊 3"/>
                <p:cNvSpPr txBox="1"/>
                <p:nvPr/>
              </p:nvSpPr>
              <p:spPr>
                <a:xfrm>
                  <a:off x="-2835897" y="3866357"/>
                  <a:ext cx="4921475" cy="751488"/>
                </a:xfrm>
                <a:prstGeom prst="rect">
                  <a:avLst/>
                </a:prstGeom>
                <a:noFill/>
              </p:spPr>
              <p:txBody>
                <a:bodyPr wrap="none" rtlCol="0">
                  <a:spAutoFit/>
                </a:bodyPr>
                <a:lstStyle/>
                <a:p>
                  <a14:m>
                    <m:oMath xmlns:m="http://schemas.openxmlformats.org/officeDocument/2006/math">
                      <m:r>
                        <a:rPr lang="en-US" altLang="zh-TW" sz="2800" i="1" dirty="0">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$140</m:t>
                          </m:r>
                        </m:num>
                        <m:den>
                          <m:r>
                            <a:rPr lang="en-US" altLang="zh-TW" sz="2800" i="1">
                              <a:latin typeface="Cambria Math" panose="02040503050406030204" pitchFamily="18" charset="0"/>
                            </a:rPr>
                            <m:t>$105</m:t>
                          </m:r>
                        </m:den>
                      </m:f>
                      <m:d>
                        <m:dPr>
                          <m:ctrlPr>
                            <a:rPr lang="en-US" altLang="zh-TW" sz="2800" i="1">
                              <a:latin typeface="Cambria Math" panose="02040503050406030204" pitchFamily="18" charset="0"/>
                            </a:rPr>
                          </m:ctrlPr>
                        </m:dPr>
                        <m:e>
                          <m:r>
                            <a:rPr lang="en-US" altLang="zh-TW" sz="2800" i="1">
                              <a:latin typeface="Cambria Math" panose="02040503050406030204" pitchFamily="18" charset="0"/>
                            </a:rPr>
                            <m:t>1.09</m:t>
                          </m:r>
                        </m:e>
                      </m:d>
                      <m:r>
                        <a:rPr lang="en-US" altLang="zh-TW" sz="2800" i="1">
                          <a:latin typeface="Cambria Math" panose="02040503050406030204" pitchFamily="18" charset="0"/>
                        </a:rPr>
                        <m:t>+</m:t>
                      </m:r>
                    </m:oMath>
                  </a14:m>
                  <a:r>
                    <a:rPr lang="en-US" altLang="zh-TW" sz="2800" dirty="0"/>
                    <a:t>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−$35</m:t>
                          </m:r>
                        </m:num>
                        <m:den>
                          <m:r>
                            <a:rPr lang="en-US" altLang="zh-TW" sz="2800" i="1">
                              <a:latin typeface="Cambria Math" panose="02040503050406030204" pitchFamily="18" charset="0"/>
                            </a:rPr>
                            <m:t>$105</m:t>
                          </m:r>
                        </m:den>
                      </m:f>
                      <m:d>
                        <m:dPr>
                          <m:ctrlPr>
                            <a:rPr lang="en-US" altLang="zh-TW" sz="2800" i="1">
                              <a:latin typeface="Cambria Math" panose="02040503050406030204" pitchFamily="18" charset="0"/>
                            </a:rPr>
                          </m:ctrlPr>
                        </m:dPr>
                        <m:e>
                          <m:r>
                            <a:rPr lang="en-US" altLang="zh-TW" sz="2800" i="1">
                              <a:latin typeface="Cambria Math" panose="02040503050406030204" pitchFamily="18" charset="0"/>
                            </a:rPr>
                            <m:t>0</m:t>
                          </m:r>
                        </m:e>
                      </m:d>
                      <m:r>
                        <a:rPr lang="en-US" altLang="zh-TW" sz="2800" i="1">
                          <a:latin typeface="Cambria Math" panose="02040503050406030204" pitchFamily="18" charset="0"/>
                        </a:rPr>
                        <m:t>=1.45</m:t>
                      </m:r>
                    </m:oMath>
                  </a14:m>
                  <a:endParaRPr lang="en-US" altLang="zh-TW"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35897" y="3866357"/>
                  <a:ext cx="4921475" cy="75148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3393440" y="2960212"/>
                  <a:ext cx="4328557" cy="9061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𝐸</m:t>
                            </m:r>
                          </m:num>
                          <m:den>
                            <m:r>
                              <a:rPr lang="en-US" altLang="zh-TW" sz="2800" i="1">
                                <a:latin typeface="Cambria Math" panose="02040503050406030204" pitchFamily="18" charset="0"/>
                              </a:rPr>
                              <m:t>𝐸</m:t>
                            </m:r>
                            <m:r>
                              <a:rPr lang="en-US" altLang="zh-TW" sz="2800" i="1">
                                <a:latin typeface="Cambria Math" panose="02040503050406030204" pitchFamily="18" charset="0"/>
                              </a:rPr>
                              <m:t>+</m:t>
                            </m:r>
                            <m:r>
                              <a:rPr lang="en-US" altLang="zh-TW" sz="2800" i="1">
                                <a:latin typeface="Cambria Math" panose="02040503050406030204" pitchFamily="18" charset="0"/>
                              </a:rPr>
                              <m:t>𝐷</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𝐸</m:t>
                            </m:r>
                          </m:sub>
                        </m:sSub>
                        <m:r>
                          <a:rPr lang="en-US" altLang="zh-TW" sz="2800" i="1" dirty="0">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𝐷</m:t>
                            </m:r>
                          </m:num>
                          <m:den>
                            <m:r>
                              <a:rPr lang="en-US" altLang="zh-TW" sz="2800" i="1">
                                <a:latin typeface="Cambria Math" panose="02040503050406030204" pitchFamily="18" charset="0"/>
                              </a:rPr>
                              <m:t>𝐸</m:t>
                            </m:r>
                            <m:r>
                              <a:rPr lang="en-US" altLang="zh-TW" sz="2800" i="1">
                                <a:latin typeface="Cambria Math" panose="02040503050406030204" pitchFamily="18" charset="0"/>
                              </a:rPr>
                              <m:t>+</m:t>
                            </m:r>
                            <m:r>
                              <a:rPr lang="en-US" altLang="zh-TW" sz="2800" i="1">
                                <a:latin typeface="Cambria Math" panose="02040503050406030204" pitchFamily="18" charset="0"/>
                              </a:rPr>
                              <m:t>𝐷</m:t>
                            </m:r>
                          </m:den>
                        </m:f>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𝛽</m:t>
                            </m:r>
                          </m:e>
                          <m:sub>
                            <m:r>
                              <a:rPr lang="en-US" altLang="zh-TW" sz="2800" i="1" dirty="0">
                                <a:latin typeface="Cambria Math" panose="02040503050406030204" pitchFamily="18" charset="0"/>
                              </a:rPr>
                              <m:t>𝐷</m:t>
                            </m:r>
                          </m:sub>
                        </m:sSub>
                      </m:oMath>
                    </m:oMathPara>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393440" y="2960212"/>
                  <a:ext cx="4328557" cy="906145"/>
                </a:xfrm>
                <a:prstGeom prst="rect">
                  <a:avLst/>
                </a:prstGeom>
                <a:blipFill>
                  <a:blip r:embed="rId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 name="文字方塊 6"/>
              <p:cNvSpPr txBox="1"/>
              <p:nvPr/>
            </p:nvSpPr>
            <p:spPr>
              <a:xfrm>
                <a:off x="1117600" y="5767877"/>
                <a:ext cx="49982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en-US" sz="2800" i="1" dirty="0">
                              <a:latin typeface="Cambria Math" panose="02040503050406030204" pitchFamily="18" charset="0"/>
                            </a:rPr>
                          </m:ctrlPr>
                        </m:sSubPr>
                        <m:e>
                          <m:r>
                            <a:rPr lang="en-US" altLang="zh-TW" sz="2800" i="1" dirty="0">
                              <a:latin typeface="Cambria Math" panose="02040503050406030204" pitchFamily="18" charset="0"/>
                            </a:rPr>
                            <m:t>𝑟</m:t>
                          </m:r>
                        </m:e>
                        <m:sub>
                          <m:r>
                            <a:rPr lang="en-US" altLang="zh-TW" sz="2800" i="1" dirty="0">
                              <a:latin typeface="Cambria Math" panose="02040503050406030204" pitchFamily="18" charset="0"/>
                            </a:rPr>
                            <m:t>𝑈</m:t>
                          </m:r>
                        </m:sub>
                      </m:sSub>
                      <m:r>
                        <a:rPr lang="en-US" altLang="zh-TW" sz="2800" i="1" dirty="0">
                          <a:latin typeface="Cambria Math" panose="02040503050406030204" pitchFamily="18" charset="0"/>
                        </a:rPr>
                        <m:t>=2%+1.45</m:t>
                      </m:r>
                      <m:r>
                        <a:rPr lang="zh-TW" altLang="en-US" sz="2800" i="1" dirty="0">
                          <a:latin typeface="Cambria Math" panose="02040503050406030204" pitchFamily="18" charset="0"/>
                        </a:rPr>
                        <m:t>∗</m:t>
                      </m:r>
                      <m:r>
                        <a:rPr lang="en-US" altLang="zh-TW" sz="2800" i="1" dirty="0">
                          <a:latin typeface="Cambria Math" panose="02040503050406030204" pitchFamily="18" charset="0"/>
                        </a:rPr>
                        <m:t>5%=9.25%</m:t>
                      </m:r>
                    </m:oMath>
                  </m:oMathPara>
                </a14:m>
                <a:endParaRPr lang="en-US" altLang="zh-TW"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117600" y="5767877"/>
                <a:ext cx="4998228" cy="523220"/>
              </a:xfrm>
              <a:prstGeom prst="rect">
                <a:avLst/>
              </a:prstGeom>
              <a:blipFill>
                <a:blip r:embed="rId5"/>
                <a:stretch>
                  <a:fillRect/>
                </a:stretch>
              </a:blipFill>
            </p:spPr>
            <p:txBody>
              <a:bodyPr/>
              <a:lstStyle/>
              <a:p>
                <a:r>
                  <a:rPr lang="zh-TW" altLang="en-US">
                    <a:noFill/>
                  </a:rPr>
                  <a:t> </a:t>
                </a:r>
              </a:p>
            </p:txBody>
          </p:sp>
        </mc:Fallback>
      </mc:AlternateContent>
      <p:sp>
        <p:nvSpPr>
          <p:cNvPr id="8" name="文字方塊 7"/>
          <p:cNvSpPr txBox="1"/>
          <p:nvPr/>
        </p:nvSpPr>
        <p:spPr>
          <a:xfrm>
            <a:off x="6673371" y="4514803"/>
            <a:ext cx="5293360" cy="1384995"/>
          </a:xfrm>
          <a:prstGeom prst="rect">
            <a:avLst/>
          </a:prstGeom>
          <a:noFill/>
        </p:spPr>
        <p:txBody>
          <a:bodyPr wrap="square" rtlCol="0">
            <a:spAutoFit/>
          </a:bodyPr>
          <a:lstStyle/>
          <a:p>
            <a:r>
              <a:rPr lang="en-US" altLang="zh-TW" sz="2800" dirty="0"/>
              <a:t>Note that because of its cash holdings, Cisco’s equity is less risky than its underlying business</a:t>
            </a:r>
            <a:r>
              <a:rPr lang="en-US" altLang="zh-TW" sz="2800" dirty="0" smtClean="0"/>
              <a:t>.</a:t>
            </a:r>
            <a:endParaRPr lang="en-US" altLang="zh-TW" sz="2800" dirty="0"/>
          </a:p>
        </p:txBody>
      </p:sp>
    </p:spTree>
    <p:extLst>
      <p:ext uri="{BB962C8B-B14F-4D97-AF65-F5344CB8AC3E}">
        <p14:creationId xmlns:p14="http://schemas.microsoft.com/office/powerpoint/2010/main" val="6082843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endParaRPr lang="zh-TW" altLang="en-US" dirty="0"/>
          </a:p>
        </p:txBody>
      </p:sp>
      <p:sp>
        <p:nvSpPr>
          <p:cNvPr id="3" name="內容版面配置區 2"/>
          <p:cNvSpPr>
            <a:spLocks noGrp="1"/>
          </p:cNvSpPr>
          <p:nvPr>
            <p:ph idx="1"/>
          </p:nvPr>
        </p:nvSpPr>
        <p:spPr/>
        <p:txBody>
          <a:bodyPr/>
          <a:lstStyle/>
          <a:p>
            <a:pPr marL="0" indent="0" algn="just">
              <a:buNone/>
            </a:pPr>
            <a:r>
              <a:rPr lang="en-US" altLang="zh-TW" dirty="0"/>
              <a:t>MM Propositions I and II state that with perfect capital markets, leverage </a:t>
            </a:r>
            <a:r>
              <a:rPr lang="en-US" altLang="zh-TW" dirty="0">
                <a:solidFill>
                  <a:srgbClr val="FF0000"/>
                </a:solidFill>
              </a:rPr>
              <a:t>has no effect</a:t>
            </a:r>
            <a:r>
              <a:rPr lang="en-US" altLang="zh-TW" dirty="0"/>
              <a:t> on firm value or the firm’s overall cost of capital. Here we take a critical look at two incorrect arguments that are sometimes cited in favor of leverage.</a:t>
            </a:r>
          </a:p>
        </p:txBody>
      </p:sp>
    </p:spTree>
    <p:extLst>
      <p:ext uri="{BB962C8B-B14F-4D97-AF65-F5344CB8AC3E}">
        <p14:creationId xmlns:p14="http://schemas.microsoft.com/office/powerpoint/2010/main" val="25576956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br>
              <a:rPr lang="en-US" altLang="zh-TW" dirty="0"/>
            </a:br>
            <a:r>
              <a:rPr lang="en-US" altLang="zh-TW" dirty="0"/>
              <a:t>- Leverage and Earnings per Share </a:t>
            </a:r>
            <a:endParaRPr lang="zh-TW" altLang="en-US" dirty="0"/>
          </a:p>
        </p:txBody>
      </p:sp>
      <p:sp>
        <p:nvSpPr>
          <p:cNvPr id="3" name="內容版面配置區 2"/>
          <p:cNvSpPr>
            <a:spLocks noGrp="1"/>
          </p:cNvSpPr>
          <p:nvPr>
            <p:ph idx="1"/>
          </p:nvPr>
        </p:nvSpPr>
        <p:spPr/>
        <p:txBody>
          <a:bodyPr/>
          <a:lstStyle/>
          <a:p>
            <a:pPr marL="0" indent="0" algn="just">
              <a:buNone/>
            </a:pPr>
            <a:r>
              <a:rPr lang="en-US" altLang="zh-TW" dirty="0"/>
              <a:t>Leverage can increase a firm’s expected earnings per share(EPS). An argument sometimes made is that by doing so, </a:t>
            </a:r>
            <a:r>
              <a:rPr lang="en-US" altLang="zh-TW" dirty="0">
                <a:solidFill>
                  <a:srgbClr val="FF0000"/>
                </a:solidFill>
              </a:rPr>
              <a:t>leverage should also increase the firm’s stock price</a:t>
            </a:r>
            <a:r>
              <a:rPr lang="en-US" altLang="zh-TW" dirty="0"/>
              <a:t>.</a:t>
            </a:r>
          </a:p>
          <a:p>
            <a:pPr marL="0" indent="0">
              <a:buNone/>
            </a:pPr>
            <a:endParaRPr lang="en-US" altLang="zh-TW" dirty="0"/>
          </a:p>
        </p:txBody>
      </p:sp>
    </p:spTree>
    <p:extLst>
      <p:ext uri="{BB962C8B-B14F-4D97-AF65-F5344CB8AC3E}">
        <p14:creationId xmlns:p14="http://schemas.microsoft.com/office/powerpoint/2010/main" val="276488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684648-9D7F-443D-910F-FF88F2FF964E}"/>
              </a:ext>
            </a:extLst>
          </p:cNvPr>
          <p:cNvSpPr>
            <a:spLocks noGrp="1"/>
          </p:cNvSpPr>
          <p:nvPr>
            <p:ph type="title"/>
          </p:nvPr>
        </p:nvSpPr>
        <p:spPr/>
        <p:txBody>
          <a:bodyPr/>
          <a:lstStyle/>
          <a:p>
            <a:r>
              <a:rPr lang="en-US" altLang="zh-TW" dirty="0"/>
              <a:t>Financing a Firm with Equity</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768142D-1664-4DA7-8BED-F519FCB6FFDC}"/>
                  </a:ext>
                </a:extLst>
              </p:cNvPr>
              <p:cNvSpPr>
                <a:spLocks noGrp="1"/>
              </p:cNvSpPr>
              <p:nvPr>
                <p:ph idx="1"/>
              </p:nvPr>
            </p:nvSpPr>
            <p:spPr/>
            <p:txBody>
              <a:bodyPr/>
              <a:lstStyle/>
              <a:p>
                <a:r>
                  <a:rPr lang="en-US" altLang="zh-TW" dirty="0"/>
                  <a:t>Equity in a firm with no debt is called </a:t>
                </a:r>
                <a:r>
                  <a:rPr lang="en-US" altLang="zh-TW" b="1" dirty="0"/>
                  <a:t>unlevered equity</a:t>
                </a:r>
                <a:r>
                  <a:rPr lang="en-US" altLang="zh-TW" dirty="0"/>
                  <a:t>.</a:t>
                </a:r>
              </a:p>
              <a:p>
                <a:endParaRPr lang="en-US" altLang="zh-TW" dirty="0"/>
              </a:p>
              <a:p>
                <a:endParaRPr lang="en-US" altLang="zh-TW" dirty="0"/>
              </a:p>
              <a:p>
                <a:endParaRPr lang="en-US" altLang="zh-TW" dirty="0"/>
              </a:p>
              <a:p>
                <a:r>
                  <a:rPr lang="en-US" altLang="zh-TW" dirty="0"/>
                  <a:t>Given equity’s initial value of $1000, shareholders’ returns are either 40% or -10%.</a:t>
                </a:r>
              </a:p>
              <a:p>
                <a:r>
                  <a:rPr lang="en-US" altLang="zh-TW" dirty="0"/>
                  <a:t>the expected return on the unlevered equity is</a:t>
                </a:r>
              </a:p>
              <a:p>
                <a:pPr marL="0" indent="0" algn="ctr">
                  <a:buNone/>
                </a:pPr>
                <a14:m>
                  <m:oMath xmlns:m="http://schemas.openxmlformats.org/officeDocument/2006/math">
                    <m:f>
                      <m:fPr>
                        <m:ctrlPr>
                          <a:rPr lang="zh-TW" altLang="en-US" i="1">
                            <a:latin typeface="Cambria Math" panose="02040503050406030204" pitchFamily="18" charset="0"/>
                          </a:rPr>
                        </m:ctrlPr>
                      </m:fPr>
                      <m:num>
                        <m:r>
                          <a:rPr lang="zh-TW" altLang="en-US">
                            <a:latin typeface="Cambria Math" panose="02040503050406030204" pitchFamily="18" charset="0"/>
                          </a:rPr>
                          <m:t>1</m:t>
                        </m:r>
                      </m:num>
                      <m:den>
                        <m:r>
                          <a:rPr lang="zh-TW" altLang="en-US">
                            <a:latin typeface="Cambria Math" panose="02040503050406030204" pitchFamily="18" charset="0"/>
                          </a:rPr>
                          <m:t>2</m:t>
                        </m:r>
                      </m:den>
                    </m:f>
                    <m:r>
                      <a:rPr lang="zh-TW" altLang="en-US">
                        <a:latin typeface="Cambria Math" panose="02040503050406030204" pitchFamily="18" charset="0"/>
                      </a:rPr>
                      <m:t> </m:t>
                    </m:r>
                  </m:oMath>
                </a14:m>
                <a:r>
                  <a:rPr lang="zh-TW" altLang="zh-TW" dirty="0">
                    <a:latin typeface="Cambria Math" panose="02040503050406030204" pitchFamily="18" charset="0"/>
                  </a:rPr>
                  <a:t>（</a:t>
                </a:r>
                <a:r>
                  <a:rPr lang="en-US" altLang="zh-TW" dirty="0">
                    <a:latin typeface="Cambria Math" panose="02040503050406030204" pitchFamily="18" charset="0"/>
                  </a:rPr>
                  <a:t>40%</a:t>
                </a:r>
                <a:r>
                  <a:rPr lang="zh-TW" altLang="zh-TW" dirty="0">
                    <a:latin typeface="Cambria Math" panose="02040503050406030204" pitchFamily="18" charset="0"/>
                  </a:rPr>
                  <a:t>）</a:t>
                </a:r>
                <a:r>
                  <a:rPr lang="en-US" altLang="zh-TW" dirty="0">
                    <a:latin typeface="Cambria Math" panose="02040503050406030204" pitchFamily="18" charset="0"/>
                  </a:rPr>
                  <a:t>+</a:t>
                </a:r>
                <a:r>
                  <a:rPr lang="zh-TW" altLang="en-US" dirty="0">
                    <a:latin typeface="Cambria Math" panose="02040503050406030204" pitchFamily="18" charset="0"/>
                  </a:rPr>
                  <a:t> </a:t>
                </a:r>
                <a14:m>
                  <m:oMath xmlns:m="http://schemas.openxmlformats.org/officeDocument/2006/math">
                    <m:f>
                      <m:fPr>
                        <m:ctrlPr>
                          <a:rPr lang="zh-TW" altLang="en-US" i="1">
                            <a:latin typeface="Cambria Math" panose="02040503050406030204" pitchFamily="18" charset="0"/>
                          </a:rPr>
                        </m:ctrlPr>
                      </m:fPr>
                      <m:num>
                        <m:r>
                          <a:rPr lang="zh-TW" altLang="en-US">
                            <a:latin typeface="Cambria Math" panose="02040503050406030204" pitchFamily="18" charset="0"/>
                          </a:rPr>
                          <m:t>1</m:t>
                        </m:r>
                      </m:num>
                      <m:den>
                        <m:r>
                          <a:rPr lang="zh-TW" altLang="en-US">
                            <a:latin typeface="Cambria Math" panose="02040503050406030204" pitchFamily="18" charset="0"/>
                          </a:rPr>
                          <m:t>2</m:t>
                        </m:r>
                      </m:den>
                    </m:f>
                    <m:r>
                      <a:rPr lang="zh-TW" altLang="en-US">
                        <a:latin typeface="Cambria Math" panose="02040503050406030204" pitchFamily="18" charset="0"/>
                      </a:rPr>
                      <m:t> </m:t>
                    </m:r>
                  </m:oMath>
                </a14:m>
                <a:r>
                  <a:rPr lang="zh-TW" altLang="zh-TW" dirty="0">
                    <a:latin typeface="Cambria Math" panose="02040503050406030204" pitchFamily="18" charset="0"/>
                  </a:rPr>
                  <a:t>（</a:t>
                </a:r>
                <a:r>
                  <a:rPr lang="en-US" altLang="zh-TW" dirty="0">
                    <a:latin typeface="Cambria Math" panose="02040503050406030204" pitchFamily="18" charset="0"/>
                  </a:rPr>
                  <a:t>-10%</a:t>
                </a:r>
                <a:r>
                  <a:rPr lang="zh-TW" altLang="zh-TW" dirty="0">
                    <a:latin typeface="Cambria Math" panose="02040503050406030204" pitchFamily="18" charset="0"/>
                  </a:rPr>
                  <a:t>）</a:t>
                </a:r>
                <a:r>
                  <a:rPr lang="en-US" altLang="zh-TW" dirty="0">
                    <a:latin typeface="Cambria Math" panose="02040503050406030204" pitchFamily="18" charset="0"/>
                  </a:rPr>
                  <a:t>=15%</a:t>
                </a:r>
                <a:endParaRPr lang="zh-TW" altLang="zh-TW" dirty="0">
                  <a:latin typeface="Cambria Math" panose="02040503050406030204" pitchFamily="18" charset="0"/>
                </a:endParaRPr>
              </a:p>
              <a:p>
                <a:pPr marL="0" indent="0" algn="ctr">
                  <a:buNone/>
                </a:pPr>
                <a:endParaRPr lang="zh-TW" altLang="en-US" dirty="0"/>
              </a:p>
            </p:txBody>
          </p:sp>
        </mc:Choice>
        <mc:Fallback xmlns="">
          <p:sp>
            <p:nvSpPr>
              <p:cNvPr id="3" name="內容版面配置區 2">
                <a:extLst>
                  <a:ext uri="{FF2B5EF4-FFF2-40B4-BE49-F238E27FC236}">
                    <a16:creationId xmlns:a16="http://schemas.microsoft.com/office/drawing/2014/main" id="{C768142D-1664-4DA7-8BED-F519FCB6FFD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186A24B4-A8D0-47B0-BD34-199CC9DAB653}"/>
              </a:ext>
            </a:extLst>
          </p:cNvPr>
          <p:cNvPicPr/>
          <p:nvPr/>
        </p:nvPicPr>
        <p:blipFill>
          <a:blip r:embed="rId4"/>
          <a:stretch>
            <a:fillRect/>
          </a:stretch>
        </p:blipFill>
        <p:spPr>
          <a:xfrm>
            <a:off x="2725337" y="2589282"/>
            <a:ext cx="6403975" cy="1204241"/>
          </a:xfrm>
          <a:prstGeom prst="rect">
            <a:avLst/>
          </a:prstGeom>
        </p:spPr>
      </p:pic>
    </p:spTree>
    <p:extLst>
      <p:ext uri="{BB962C8B-B14F-4D97-AF65-F5344CB8AC3E}">
        <p14:creationId xmlns:p14="http://schemas.microsoft.com/office/powerpoint/2010/main" val="1635055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EPS</a:t>
            </a:r>
            <a:endParaRPr lang="zh-TW" altLang="en-US" dirty="0"/>
          </a:p>
        </p:txBody>
      </p:sp>
      <p:sp>
        <p:nvSpPr>
          <p:cNvPr id="3" name="內容版面配置區 2"/>
          <p:cNvSpPr>
            <a:spLocks noGrp="1"/>
          </p:cNvSpPr>
          <p:nvPr>
            <p:ph idx="1"/>
          </p:nvPr>
        </p:nvSpPr>
        <p:spPr/>
        <p:txBody>
          <a:bodyPr/>
          <a:lstStyle/>
          <a:p>
            <a:pPr marL="0" indent="0">
              <a:buNone/>
            </a:pPr>
            <a:r>
              <a:rPr lang="zh-TW" altLang="zh-TW" b="1" dirty="0"/>
              <a:t>每股盈餘</a:t>
            </a:r>
            <a:r>
              <a:rPr lang="zh-TW" altLang="zh-TW" dirty="0"/>
              <a:t>（英文：</a:t>
            </a:r>
            <a:r>
              <a:rPr lang="zh-TW" altLang="zh-TW" b="1" dirty="0"/>
              <a:t>Earnings Per Share</a:t>
            </a:r>
            <a:r>
              <a:rPr lang="zh-TW" altLang="zh-TW" dirty="0"/>
              <a:t>，</a:t>
            </a:r>
            <a:r>
              <a:rPr lang="en-US" altLang="zh-TW" b="1" dirty="0"/>
              <a:t>EPS</a:t>
            </a:r>
            <a:r>
              <a:rPr lang="en-US" altLang="zh-TW" dirty="0"/>
              <a:t>)</a:t>
            </a:r>
            <a:r>
              <a:rPr lang="zh-TW" altLang="zh-TW" dirty="0"/>
              <a:t>，又稱</a:t>
            </a:r>
            <a:r>
              <a:rPr lang="zh-TW" altLang="zh-TW" b="1" dirty="0"/>
              <a:t>每股收益</a:t>
            </a:r>
            <a:r>
              <a:rPr lang="zh-TW" altLang="zh-TW" dirty="0"/>
              <a:t>或</a:t>
            </a:r>
            <a:r>
              <a:rPr lang="zh-TW" altLang="zh-TW" b="1" dirty="0"/>
              <a:t>每股盈利</a:t>
            </a:r>
            <a:r>
              <a:rPr lang="zh-TW" altLang="zh-TW" dirty="0"/>
              <a:t>，是指公開市場上，由於股價波動，每股給投資者</a:t>
            </a:r>
            <a:r>
              <a:rPr lang="en-US" altLang="zh-TW" dirty="0"/>
              <a:t>/</a:t>
            </a:r>
            <a:r>
              <a:rPr lang="zh-TW" altLang="zh-TW" dirty="0"/>
              <a:t>股東帶來的收益。它是公司的獲利指標，對於有公開市場股票交易的公司而言，每股盈餘和公司的股價都有一定的聯動性，因此這也是公司現有股東與潛在投資人衡量公司獲利的關鍵要素之一。這詞彙經常出現於財經刊物或報章的財經版。</a:t>
            </a:r>
            <a:endParaRPr lang="en-US" altLang="zh-TW" dirty="0"/>
          </a:p>
          <a:p>
            <a:pPr marL="0" indent="0">
              <a:buNone/>
            </a:pPr>
            <a:endParaRPr lang="en-US" altLang="zh-TW" dirty="0"/>
          </a:p>
          <a:p>
            <a:pPr marL="0" indent="0">
              <a:buNone/>
            </a:pPr>
            <a:r>
              <a:rPr lang="en-US" altLang="zh-TW" dirty="0"/>
              <a:t>'</a:t>
            </a:r>
            <a:r>
              <a:rPr lang="zh-TW" altLang="zh-TW" b="1" i="1" dirty="0"/>
              <a:t>每股盈餘</a:t>
            </a:r>
            <a:r>
              <a:rPr lang="en-US" altLang="zh-TW" b="1" i="1" dirty="0"/>
              <a:t>'</a:t>
            </a:r>
            <a:r>
              <a:rPr lang="zh-TW" altLang="zh-TW" b="1" dirty="0"/>
              <a:t>＝</a:t>
            </a:r>
            <a:r>
              <a:rPr lang="zh-TW" altLang="zh-TW" dirty="0"/>
              <a:t>稅後淨利</a:t>
            </a:r>
            <a:r>
              <a:rPr lang="en-US" altLang="zh-TW" dirty="0"/>
              <a:t>-</a:t>
            </a:r>
            <a:r>
              <a:rPr lang="zh-TW" altLang="zh-TW" dirty="0"/>
              <a:t>當年特別股股利</a:t>
            </a:r>
            <a:r>
              <a:rPr lang="zh-TW" altLang="zh-TW" b="1" dirty="0"/>
              <a:t>／加權平均流通在外普通股股數</a:t>
            </a:r>
            <a:endParaRPr lang="zh-TW" altLang="zh-TW" dirty="0"/>
          </a:p>
        </p:txBody>
      </p:sp>
    </p:spTree>
    <p:extLst>
      <p:ext uri="{BB962C8B-B14F-4D97-AF65-F5344CB8AC3E}">
        <p14:creationId xmlns:p14="http://schemas.microsoft.com/office/powerpoint/2010/main" val="42825550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br>
              <a:rPr lang="en-US" altLang="zh-TW" dirty="0"/>
            </a:br>
            <a:r>
              <a:rPr lang="en-US" altLang="zh-TW" dirty="0"/>
              <a:t>- Leverage and Earnings per Share </a:t>
            </a:r>
            <a:endParaRPr lang="zh-TW" altLang="en-US" dirty="0"/>
          </a:p>
        </p:txBody>
      </p:sp>
      <p:sp>
        <p:nvSpPr>
          <p:cNvPr id="3" name="內容版面配置區 2"/>
          <p:cNvSpPr>
            <a:spLocks noGrp="1"/>
          </p:cNvSpPr>
          <p:nvPr>
            <p:ph idx="1"/>
          </p:nvPr>
        </p:nvSpPr>
        <p:spPr/>
        <p:txBody>
          <a:bodyPr/>
          <a:lstStyle/>
          <a:p>
            <a:pPr marL="0" indent="0">
              <a:buNone/>
            </a:pPr>
            <a:r>
              <a:rPr lang="en-US" altLang="zh-TW" sz="2400" dirty="0"/>
              <a:t>LVI is currently an all-equity firm. It expects to generate earnings before interest and taxes (EBIT) of $10 million over the next year. Currently, LVI has 10 million shares outstanding, and its stock is trading for a price of $7.50 per share. </a:t>
            </a:r>
          </a:p>
          <a:p>
            <a:pPr marL="0" indent="0">
              <a:buNone/>
            </a:pPr>
            <a:r>
              <a:rPr lang="en-US" altLang="zh-TW" sz="2400" dirty="0"/>
              <a:t>LVI borrow $15 million at an interest rate of 8% and using the proceeds to repurchase 2 million shares at $7.50 per share.</a:t>
            </a:r>
          </a:p>
          <a:p>
            <a:pPr marL="0" indent="0">
              <a:buNone/>
            </a:pPr>
            <a:r>
              <a:rPr lang="en-US" altLang="zh-TW" sz="2400" dirty="0"/>
              <a:t>The consequences of this transaction in perfect capital market(</a:t>
            </a:r>
            <a:r>
              <a:rPr lang="en-US" altLang="zh-TW" sz="2400" dirty="0">
                <a:solidFill>
                  <a:srgbClr val="FF0000"/>
                </a:solidFill>
              </a:rPr>
              <a:t>no taxes</a:t>
            </a:r>
            <a:r>
              <a:rPr lang="en-US" altLang="zh-TW" sz="2400" dirty="0"/>
              <a:t>)</a:t>
            </a:r>
          </a:p>
          <a:p>
            <a:pPr marL="0" indent="0">
              <a:buNone/>
            </a:pPr>
            <a:r>
              <a:rPr lang="en-US" altLang="zh-TW" sz="2400" dirty="0"/>
              <a:t>LVI’s earnings equal to its EBIT(earing before interest and taxes)</a:t>
            </a:r>
          </a:p>
          <a:p>
            <a:pPr marL="0" indent="0">
              <a:buNone/>
            </a:pPr>
            <a:endParaRPr lang="en-US" altLang="zh-TW" dirty="0"/>
          </a:p>
        </p:txBody>
      </p:sp>
      <p:pic>
        <p:nvPicPr>
          <p:cNvPr id="5" name="圖片 4"/>
          <p:cNvPicPr>
            <a:picLocks noChangeAspect="1"/>
          </p:cNvPicPr>
          <p:nvPr/>
        </p:nvPicPr>
        <p:blipFill>
          <a:blip r:embed="rId3"/>
          <a:stretch>
            <a:fillRect/>
          </a:stretch>
        </p:blipFill>
        <p:spPr>
          <a:xfrm>
            <a:off x="2423917" y="5159518"/>
            <a:ext cx="7514286" cy="1142857"/>
          </a:xfrm>
          <a:prstGeom prst="rect">
            <a:avLst/>
          </a:prstGeom>
        </p:spPr>
      </p:pic>
    </p:spTree>
    <p:extLst>
      <p:ext uri="{BB962C8B-B14F-4D97-AF65-F5344CB8AC3E}">
        <p14:creationId xmlns:p14="http://schemas.microsoft.com/office/powerpoint/2010/main" val="783432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br>
              <a:rPr lang="en-US" altLang="zh-TW" dirty="0"/>
            </a:br>
            <a:r>
              <a:rPr lang="en-US" altLang="zh-TW" dirty="0"/>
              <a:t>- Leverage and Earnings per Share </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200" y="1825624"/>
                <a:ext cx="10515600" cy="4692133"/>
              </a:xfrm>
            </p:spPr>
            <p:txBody>
              <a:bodyPr>
                <a:normAutofit lnSpcReduction="10000"/>
              </a:bodyPr>
              <a:lstStyle/>
              <a:p>
                <a:pPr marL="0" indent="0">
                  <a:buNone/>
                </a:pPr>
                <a:r>
                  <a:rPr lang="en-US" altLang="zh-TW" sz="2400" dirty="0"/>
                  <a:t>The new debt will obligate LVI to make interest payment each year of</a:t>
                </a:r>
              </a:p>
              <a:p>
                <a:pPr marL="0" indent="0" algn="ctr">
                  <a:buNone/>
                </a:pPr>
                <a14:m>
                  <m:oMath xmlns:m="http://schemas.openxmlformats.org/officeDocument/2006/math">
                    <m:r>
                      <a:rPr lang="en-US" altLang="zh-TW" sz="2400" b="0" i="1" smtClean="0">
                        <a:solidFill>
                          <a:srgbClr val="FF0000"/>
                        </a:solidFill>
                        <a:latin typeface="Cambria Math" panose="02040503050406030204" pitchFamily="18" charset="0"/>
                      </a:rPr>
                      <m:t>$15</m:t>
                    </m:r>
                    <m:r>
                      <a:rPr lang="en-US" altLang="zh-TW" sz="2400" b="0" i="1" smtClean="0">
                        <a:solidFill>
                          <a:srgbClr val="FF0000"/>
                        </a:solidFill>
                        <a:latin typeface="Cambria Math" panose="02040503050406030204" pitchFamily="18" charset="0"/>
                      </a:rPr>
                      <m:t>𝑚𝑖𝑙𝑙𝑖𝑜𝑛</m:t>
                    </m:r>
                    <m:r>
                      <a:rPr lang="en-US" altLang="zh-TW" sz="2400" b="0" i="1" smtClean="0">
                        <a:solidFill>
                          <a:srgbClr val="FF0000"/>
                        </a:solidFill>
                        <a:latin typeface="Cambria Math" panose="02040503050406030204" pitchFamily="18" charset="0"/>
                        <a:ea typeface="Cambria Math" panose="02040503050406030204" pitchFamily="18" charset="0"/>
                      </a:rPr>
                      <m:t>×8%</m:t>
                    </m:r>
                    <m:r>
                      <a:rPr lang="en-US" altLang="zh-TW" sz="2400" b="0" i="1" smtClean="0">
                        <a:solidFill>
                          <a:srgbClr val="FF0000"/>
                        </a:solidFill>
                        <a:latin typeface="Cambria Math" panose="02040503050406030204" pitchFamily="18" charset="0"/>
                        <a:ea typeface="Cambria Math" panose="02040503050406030204" pitchFamily="18" charset="0"/>
                      </a:rPr>
                      <m:t>𝑖𝑛𝑡𝑒𝑟𝑒𝑠𝑡</m:t>
                    </m:r>
                  </m:oMath>
                </a14:m>
                <a:r>
                  <a:rPr lang="en-US" altLang="zh-TW" sz="2400" dirty="0">
                    <a:solidFill>
                      <a:srgbClr val="FF0000"/>
                    </a:solidFill>
                  </a:rPr>
                  <a:t>/</a:t>
                </a:r>
                <a14:m>
                  <m:oMath xmlns:m="http://schemas.openxmlformats.org/officeDocument/2006/math">
                    <m:r>
                      <a:rPr lang="en-US" altLang="zh-TW" sz="2400" b="0" i="1" dirty="0" smtClean="0">
                        <a:solidFill>
                          <a:srgbClr val="FF0000"/>
                        </a:solidFill>
                        <a:latin typeface="Cambria Math" panose="02040503050406030204" pitchFamily="18" charset="0"/>
                      </a:rPr>
                      <m:t>𝑦𝑒𝑎𝑟</m:t>
                    </m:r>
                    <m:r>
                      <a:rPr lang="en-US" altLang="zh-TW" sz="2400" b="0" i="1" dirty="0" smtClean="0">
                        <a:solidFill>
                          <a:srgbClr val="FF0000"/>
                        </a:solidFill>
                        <a:latin typeface="Cambria Math" panose="02040503050406030204" pitchFamily="18" charset="0"/>
                      </a:rPr>
                      <m:t>=$1.2</m:t>
                    </m:r>
                    <m:r>
                      <a:rPr lang="en-US" altLang="zh-TW" sz="2400" b="0" i="1" dirty="0" smtClean="0">
                        <a:solidFill>
                          <a:srgbClr val="FF0000"/>
                        </a:solidFill>
                        <a:latin typeface="Cambria Math" panose="02040503050406030204" pitchFamily="18" charset="0"/>
                      </a:rPr>
                      <m:t>𝑚𝑖𝑙𝑙𝑖𝑜𝑛</m:t>
                    </m:r>
                  </m:oMath>
                </a14:m>
                <a:r>
                  <a:rPr lang="en-US" altLang="zh-TW" sz="2400" dirty="0">
                    <a:solidFill>
                      <a:srgbClr val="FF0000"/>
                    </a:solidFill>
                  </a:rPr>
                  <a:t>/</a:t>
                </a:r>
                <a14:m>
                  <m:oMath xmlns:m="http://schemas.openxmlformats.org/officeDocument/2006/math">
                    <m:r>
                      <a:rPr lang="en-US" altLang="zh-TW" sz="2400" b="0" i="1" dirty="0" smtClean="0">
                        <a:solidFill>
                          <a:srgbClr val="FF0000"/>
                        </a:solidFill>
                        <a:latin typeface="Cambria Math" panose="02040503050406030204" pitchFamily="18" charset="0"/>
                      </a:rPr>
                      <m:t>𝑦𝑒𝑎𝑟</m:t>
                    </m:r>
                  </m:oMath>
                </a14:m>
                <a:endParaRPr lang="en-US" altLang="zh-TW" sz="2400" b="0" dirty="0">
                  <a:solidFill>
                    <a:srgbClr val="FF0000"/>
                  </a:solidFill>
                </a:endParaRPr>
              </a:p>
              <a:p>
                <a:pPr marL="0" indent="0">
                  <a:buNone/>
                </a:pPr>
                <a:r>
                  <a:rPr lang="en-US" altLang="zh-TW" sz="2400" dirty="0"/>
                  <a:t>As a result, LVI will have expected earnings after interest of</a:t>
                </a:r>
              </a:p>
              <a:p>
                <a:pPr marL="0" indent="0">
                  <a:buNone/>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𝑒𝑎𝑟𝑛𝑖𝑛𝑔𝑠</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𝐸𝐵𝐼𝑇</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𝐼𝑛𝑡𝑒𝑟𝑒𝑠𝑡</m:t>
                      </m:r>
                      <m:r>
                        <a:rPr lang="en-US" altLang="zh-TW" sz="2400" b="0" i="1" smtClean="0">
                          <a:solidFill>
                            <a:srgbClr val="FF0000"/>
                          </a:solidFill>
                          <a:latin typeface="Cambria Math" panose="02040503050406030204" pitchFamily="18" charset="0"/>
                        </a:rPr>
                        <m:t>=$10</m:t>
                      </m:r>
                      <m:r>
                        <a:rPr lang="en-US" altLang="zh-TW" sz="2400" b="0" i="1" smtClean="0">
                          <a:solidFill>
                            <a:srgbClr val="FF0000"/>
                          </a:solidFill>
                          <a:latin typeface="Cambria Math" panose="02040503050406030204" pitchFamily="18" charset="0"/>
                        </a:rPr>
                        <m:t>𝑚𝑖𝑙𝑙𝑖𝑜𝑛</m:t>
                      </m:r>
                      <m:r>
                        <a:rPr lang="en-US" altLang="zh-TW" sz="2400" b="0" i="1" smtClean="0">
                          <a:solidFill>
                            <a:srgbClr val="FF0000"/>
                          </a:solidFill>
                          <a:latin typeface="Cambria Math" panose="02040503050406030204" pitchFamily="18" charset="0"/>
                        </a:rPr>
                        <m:t>−$1.2</m:t>
                      </m:r>
                      <m:r>
                        <a:rPr lang="en-US" altLang="zh-TW" sz="2400" b="0" i="1" smtClean="0">
                          <a:solidFill>
                            <a:srgbClr val="FF0000"/>
                          </a:solidFill>
                          <a:latin typeface="Cambria Math" panose="02040503050406030204" pitchFamily="18" charset="0"/>
                        </a:rPr>
                        <m:t>𝑚𝑖𝑙𝑙𝑖𝑜𝑛</m:t>
                      </m:r>
                      <m:r>
                        <a:rPr lang="en-US" altLang="zh-TW" sz="2400" b="0" i="1" smtClean="0">
                          <a:solidFill>
                            <a:srgbClr val="FF0000"/>
                          </a:solidFill>
                          <a:latin typeface="Cambria Math" panose="02040503050406030204" pitchFamily="18" charset="0"/>
                        </a:rPr>
                        <m:t>=$8.8</m:t>
                      </m:r>
                      <m:r>
                        <a:rPr lang="en-US" altLang="zh-TW" sz="2400" b="0" i="1" smtClean="0">
                          <a:solidFill>
                            <a:srgbClr val="FF0000"/>
                          </a:solidFill>
                          <a:latin typeface="Cambria Math" panose="02040503050406030204" pitchFamily="18" charset="0"/>
                        </a:rPr>
                        <m:t>𝑚𝑖𝑙𝑙𝑖𝑜𝑛</m:t>
                      </m:r>
                    </m:oMath>
                  </m:oMathPara>
                </a14:m>
                <a:endParaRPr lang="en-US" altLang="zh-TW" sz="2400" dirty="0">
                  <a:solidFill>
                    <a:srgbClr val="FF0000"/>
                  </a:solidFill>
                </a:endParaRPr>
              </a:p>
              <a:p>
                <a:pPr marL="0" indent="0">
                  <a:buNone/>
                </a:pPr>
                <a:r>
                  <a:rPr lang="en-US" altLang="zh-TW" dirty="0"/>
                  <a:t>The interest payments on the debt will cause LVI’s total earnings to fall. But outstanding shares will also have fallen to 10 million - 2 million = 8 million shares after the share repurchase, LVI’s expected earnings per share is</a:t>
                </a: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𝐸𝑃𝑆</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$8.8</m:t>
                          </m:r>
                          <m:r>
                            <a:rPr lang="en-US" altLang="zh-TW" b="0" i="1" smtClean="0">
                              <a:latin typeface="Cambria Math" panose="02040503050406030204" pitchFamily="18" charset="0"/>
                            </a:rPr>
                            <m:t>𝑚𝑖𝑙𝑙𝑖𝑜𝑛</m:t>
                          </m:r>
                        </m:num>
                        <m:den>
                          <m:r>
                            <a:rPr lang="en-US" altLang="zh-TW" b="0" i="1" smtClean="0">
                              <a:latin typeface="Cambria Math" panose="02040503050406030204" pitchFamily="18" charset="0"/>
                            </a:rPr>
                            <m:t>8</m:t>
                          </m:r>
                          <m:r>
                            <a:rPr lang="en-US" altLang="zh-TW" b="0" i="1" smtClean="0">
                              <a:latin typeface="Cambria Math" panose="02040503050406030204" pitchFamily="18" charset="0"/>
                            </a:rPr>
                            <m:t>𝑚𝑖𝑙𝑙𝑖𝑜𝑛</m:t>
                          </m:r>
                        </m:den>
                      </m:f>
                      <m:r>
                        <a:rPr lang="en-US" altLang="zh-TW" b="0" i="1" smtClean="0">
                          <a:latin typeface="Cambria Math" panose="02040503050406030204" pitchFamily="18" charset="0"/>
                        </a:rPr>
                        <m:t>=$1.10</m:t>
                      </m:r>
                    </m:oMath>
                  </m:oMathPara>
                </a14:m>
                <a:endParaRPr lang="en-US" altLang="zh-TW" dirty="0"/>
              </a:p>
              <a:p>
                <a:pPr marL="0" indent="0">
                  <a:buNone/>
                </a:pPr>
                <a:r>
                  <a:rPr lang="en-US" altLang="zh-TW" dirty="0"/>
                  <a:t>As we can see, LVI’s expected earnings per share increases with leverage.</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200" y="1825624"/>
                <a:ext cx="10515600" cy="4692133"/>
              </a:xfrm>
              <a:blipFill>
                <a:blip r:embed="rId2"/>
                <a:stretch>
                  <a:fillRect l="-1217" t="-2468" r="-870" b="-19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850799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br>
              <a:rPr lang="en-US" altLang="zh-TW" dirty="0"/>
            </a:br>
            <a:r>
              <a:rPr lang="en-US" altLang="zh-TW" dirty="0"/>
              <a:t>- Leverage and Earnings per Share </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200" y="1825625"/>
                <a:ext cx="10515600" cy="4787826"/>
              </a:xfrm>
            </p:spPr>
            <p:txBody>
              <a:bodyPr>
                <a:normAutofit lnSpcReduction="10000"/>
              </a:bodyPr>
              <a:lstStyle/>
              <a:p>
                <a:pPr marL="0" indent="0">
                  <a:buNone/>
                </a:pPr>
                <a:r>
                  <a:rPr lang="en-US" altLang="zh-TW" dirty="0"/>
                  <a:t>This increase might appear to make shareholders better off and could potentially lead to an increase in the stock price.</a:t>
                </a:r>
              </a:p>
              <a:p>
                <a:pPr marL="0" indent="0">
                  <a:buNone/>
                </a:pPr>
                <a:r>
                  <a:rPr lang="en-US" altLang="zh-TW" dirty="0"/>
                  <a:t>Yet we know from MM Proposition I that as long as the securities are fairly priced, these financial transactions have an NPV of zero and offer no benefit to shareholders. How can we reconcile these seemingly contradictory results?</a:t>
                </a:r>
              </a:p>
              <a:p>
                <a:pPr marL="0" indent="0">
                  <a:buNone/>
                </a:pPr>
                <a:r>
                  <a:rPr lang="en-US" altLang="zh-TW" dirty="0"/>
                  <a:t>Suppose LVI’s earnings are only $4 million.</a:t>
                </a:r>
              </a:p>
              <a:p>
                <a:pPr marL="0" indent="0">
                  <a:buNone/>
                </a:pPr>
                <a:r>
                  <a:rPr lang="en-US" altLang="zh-TW" dirty="0"/>
                  <a:t>Without the increase in leverage </a:t>
                </a:r>
                <a14:m>
                  <m:oMath xmlns:m="http://schemas.openxmlformats.org/officeDocument/2006/math">
                    <m:r>
                      <a:rPr lang="en-US" altLang="zh-TW" b="0" i="1" smtClean="0">
                        <a:latin typeface="Cambria Math" panose="02040503050406030204" pitchFamily="18" charset="0"/>
                      </a:rPr>
                      <m:t>𝐸𝑃𝑆</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$4</m:t>
                        </m:r>
                        <m:r>
                          <a:rPr lang="en-US" altLang="zh-TW" b="0" i="1" smtClean="0">
                            <a:latin typeface="Cambria Math" panose="02040503050406030204" pitchFamily="18" charset="0"/>
                          </a:rPr>
                          <m:t>𝑚𝑖𝑙𝑙𝑖𝑜𝑛</m:t>
                        </m:r>
                      </m:num>
                      <m:den>
                        <m:r>
                          <a:rPr lang="en-US" altLang="zh-TW" b="0" i="1" smtClean="0">
                            <a:latin typeface="Cambria Math" panose="02040503050406030204" pitchFamily="18" charset="0"/>
                          </a:rPr>
                          <m:t>$10</m:t>
                        </m:r>
                        <m:r>
                          <a:rPr lang="en-US" altLang="zh-TW" b="0" i="1" smtClean="0">
                            <a:latin typeface="Cambria Math" panose="02040503050406030204" pitchFamily="18" charset="0"/>
                          </a:rPr>
                          <m:t>𝑚𝑖𝑙𝑙𝑖𝑜𝑛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𝑠h𝑎𝑟𝑒𝑠</m:t>
                        </m:r>
                      </m:den>
                    </m:f>
                    <m:r>
                      <a:rPr lang="en-US" altLang="zh-TW" b="0" i="1" smtClean="0">
                        <a:latin typeface="Cambria Math" panose="02040503050406030204" pitchFamily="18" charset="0"/>
                      </a:rPr>
                      <m:t>=$0.40</m:t>
                    </m:r>
                  </m:oMath>
                </a14:m>
                <a:endParaRPr lang="en-US" altLang="zh-TW" dirty="0"/>
              </a:p>
              <a:p>
                <a:pPr marL="0" indent="0">
                  <a:buNone/>
                </a:pPr>
                <a:r>
                  <a:rPr lang="en-US" altLang="zh-TW" dirty="0"/>
                  <a:t>With the new debt </a:t>
                </a:r>
                <a14:m>
                  <m:oMath xmlns:m="http://schemas.openxmlformats.org/officeDocument/2006/math">
                    <m:r>
                      <a:rPr lang="en-US" altLang="zh-TW" b="0" i="1" smtClean="0">
                        <a:latin typeface="Cambria Math" panose="02040503050406030204" pitchFamily="18" charset="0"/>
                      </a:rPr>
                      <m:t>𝐸𝑃𝑆</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𝑒𝑎𝑟𝑛𝑖𝑛𝑔𝑠</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𝑎𝑓𝑡𝑒𝑟</m:t>
                        </m:r>
                        <m:r>
                          <a:rPr lang="en-US" altLang="zh-TW" b="0" i="1" smtClean="0">
                            <a:latin typeface="Cambria Math" panose="02040503050406030204" pitchFamily="18" charset="0"/>
                          </a:rPr>
                          <m:t> </m:t>
                        </m:r>
                        <m:r>
                          <a:rPr lang="en-US" altLang="zh-TW" b="0" i="1" smtClean="0">
                            <a:latin typeface="Cambria Math" panose="02040503050406030204" pitchFamily="18" charset="0"/>
                          </a:rPr>
                          <m:t>𝑖𝑛𝑡𝑒𝑟𝑒𝑠𝑡</m:t>
                        </m:r>
                        <m:r>
                          <a:rPr lang="en-US" altLang="zh-TW" b="0" i="1" smtClean="0">
                            <a:latin typeface="Cambria Math" panose="02040503050406030204" pitchFamily="18" charset="0"/>
                          </a:rPr>
                          <m:t> </m:t>
                        </m:r>
                        <m:r>
                          <a:rPr lang="en-US" altLang="zh-TW" b="0" i="1" smtClean="0">
                            <a:latin typeface="Cambria Math" panose="02040503050406030204" pitchFamily="18" charset="0"/>
                          </a:rPr>
                          <m:t>𝑝𝑎𝑦𝑚𝑒𝑛𝑡</m:t>
                        </m:r>
                        <m:r>
                          <a:rPr lang="en-US" altLang="zh-TW" b="0" i="1" smtClean="0">
                            <a:latin typeface="Cambria Math" panose="02040503050406030204" pitchFamily="18" charset="0"/>
                          </a:rPr>
                          <m:t>=$4</m:t>
                        </m:r>
                        <m:r>
                          <a:rPr lang="en-US" altLang="zh-TW" b="0" i="1" smtClean="0">
                            <a:latin typeface="Cambria Math" panose="02040503050406030204" pitchFamily="18" charset="0"/>
                          </a:rPr>
                          <m:t>𝑚𝑖𝑙𝑙𝑖𝑜𝑛</m:t>
                        </m:r>
                        <m:r>
                          <a:rPr lang="en-US" altLang="zh-TW" b="0" i="1" smtClean="0">
                            <a:latin typeface="Cambria Math" panose="02040503050406030204" pitchFamily="18" charset="0"/>
                          </a:rPr>
                          <m:t>−$1.2</m:t>
                        </m:r>
                        <m:r>
                          <a:rPr lang="en-US" altLang="zh-TW" b="0" i="1" smtClean="0">
                            <a:latin typeface="Cambria Math" panose="02040503050406030204" pitchFamily="18" charset="0"/>
                          </a:rPr>
                          <m:t>𝑚𝑖𝑙𝑙𝑖𝑜𝑛</m:t>
                        </m:r>
                      </m:num>
                      <m:den>
                        <m:r>
                          <a:rPr lang="en-US" altLang="zh-TW" b="0" i="1" smtClean="0">
                            <a:latin typeface="Cambria Math" panose="02040503050406030204" pitchFamily="18" charset="0"/>
                          </a:rPr>
                          <m:t>$8</m:t>
                        </m:r>
                        <m:r>
                          <a:rPr lang="en-US" altLang="zh-TW" b="0" i="1" smtClean="0">
                            <a:latin typeface="Cambria Math" panose="02040503050406030204" pitchFamily="18" charset="0"/>
                          </a:rPr>
                          <m:t>𝑚𝑖𝑙𝑙𝑖𝑜𝑛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𝑠h𝑎𝑟𝑒𝑠</m:t>
                        </m:r>
                      </m:den>
                    </m:f>
                    <m:r>
                      <a:rPr lang="en-US" altLang="zh-TW" b="0" i="1" smtClean="0">
                        <a:latin typeface="Cambria Math" panose="02040503050406030204" pitchFamily="18" charset="0"/>
                      </a:rPr>
                      <m:t>=$0.35</m:t>
                    </m:r>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200" y="1825625"/>
                <a:ext cx="10515600" cy="4787826"/>
              </a:xfrm>
              <a:blipFill>
                <a:blip r:embed="rId3"/>
                <a:stretch>
                  <a:fillRect l="-1217" t="-2799" r="-52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72179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br>
              <a:rPr lang="en-US" altLang="zh-TW" dirty="0"/>
            </a:br>
            <a:r>
              <a:rPr lang="en-US" altLang="zh-TW" dirty="0"/>
              <a:t>- Leverage and Earnings per Share </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Leverage can increase a firm’s expected earnings per share. An argument sometimes made is that by doing so, leverage should also increase the firm’s stock price.</a:t>
            </a:r>
          </a:p>
          <a:p>
            <a:pPr marL="0" indent="0">
              <a:buNone/>
            </a:pPr>
            <a:endParaRPr lang="en-US" altLang="zh-TW" dirty="0"/>
          </a:p>
        </p:txBody>
      </p:sp>
      <p:pic>
        <p:nvPicPr>
          <p:cNvPr id="4" name="圖片 3"/>
          <p:cNvPicPr>
            <a:picLocks noChangeAspect="1"/>
          </p:cNvPicPr>
          <p:nvPr/>
        </p:nvPicPr>
        <p:blipFill>
          <a:blip r:embed="rId3"/>
          <a:stretch>
            <a:fillRect/>
          </a:stretch>
        </p:blipFill>
        <p:spPr>
          <a:xfrm>
            <a:off x="250804" y="1642287"/>
            <a:ext cx="11690392" cy="5215713"/>
          </a:xfrm>
          <a:prstGeom prst="rect">
            <a:avLst/>
          </a:prstGeom>
        </p:spPr>
      </p:pic>
    </p:spTree>
    <p:extLst>
      <p:ext uri="{BB962C8B-B14F-4D97-AF65-F5344CB8AC3E}">
        <p14:creationId xmlns:p14="http://schemas.microsoft.com/office/powerpoint/2010/main" val="331064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14.9 </a:t>
            </a:r>
            <a:br>
              <a:rPr lang="en-US" altLang="zh-TW" dirty="0"/>
            </a:br>
            <a:r>
              <a:rPr lang="en-US" altLang="zh-TW" dirty="0"/>
              <a:t>The MM Propositions and Earnings per Share</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626208" y="2958766"/>
            <a:ext cx="10939584" cy="1657195"/>
          </a:xfrm>
          <a:prstGeom prst="rect">
            <a:avLst/>
          </a:prstGeom>
        </p:spPr>
      </p:pic>
    </p:spTree>
    <p:extLst>
      <p:ext uri="{BB962C8B-B14F-4D97-AF65-F5344CB8AC3E}">
        <p14:creationId xmlns:p14="http://schemas.microsoft.com/office/powerpoint/2010/main" val="2237383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2015090" y="228123"/>
            <a:ext cx="8280910" cy="3212422"/>
          </a:xfrm>
          <a:prstGeom prst="rect">
            <a:avLst/>
          </a:prstGeom>
        </p:spPr>
      </p:pic>
      <p:pic>
        <p:nvPicPr>
          <p:cNvPr id="6" name="圖片 5"/>
          <p:cNvPicPr>
            <a:picLocks noChangeAspect="1"/>
          </p:cNvPicPr>
          <p:nvPr/>
        </p:nvPicPr>
        <p:blipFill>
          <a:blip r:embed="rId4"/>
          <a:stretch>
            <a:fillRect/>
          </a:stretch>
        </p:blipFill>
        <p:spPr>
          <a:xfrm>
            <a:off x="2015090" y="3211945"/>
            <a:ext cx="8323812" cy="3212422"/>
          </a:xfrm>
          <a:prstGeom prst="rect">
            <a:avLst/>
          </a:prstGeom>
        </p:spPr>
      </p:pic>
    </p:spTree>
    <p:extLst>
      <p:ext uri="{BB962C8B-B14F-4D97-AF65-F5344CB8AC3E}">
        <p14:creationId xmlns:p14="http://schemas.microsoft.com/office/powerpoint/2010/main" val="3155395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ROE</a:t>
            </a:r>
            <a:endParaRPr lang="zh-TW" altLang="en-US" dirty="0"/>
          </a:p>
        </p:txBody>
      </p:sp>
      <p:sp>
        <p:nvSpPr>
          <p:cNvPr id="3" name="內容版面配置區 2"/>
          <p:cNvSpPr>
            <a:spLocks noGrp="1"/>
          </p:cNvSpPr>
          <p:nvPr>
            <p:ph idx="1"/>
          </p:nvPr>
        </p:nvSpPr>
        <p:spPr/>
        <p:txBody>
          <a:bodyPr/>
          <a:lstStyle/>
          <a:p>
            <a:pPr marL="0" indent="0">
              <a:buNone/>
            </a:pPr>
            <a:r>
              <a:rPr lang="zh-TW" altLang="zh-TW" b="1" dirty="0"/>
              <a:t>股本報酬率</a:t>
            </a:r>
            <a:r>
              <a:rPr lang="zh-TW" altLang="zh-TW" dirty="0"/>
              <a:t>（又稱</a:t>
            </a:r>
            <a:r>
              <a:rPr lang="zh-TW" altLang="zh-TW" b="1" dirty="0"/>
              <a:t>股權收益率</a:t>
            </a:r>
            <a:r>
              <a:rPr lang="zh-TW" altLang="zh-TW" dirty="0"/>
              <a:t>、</a:t>
            </a:r>
            <a:r>
              <a:rPr lang="zh-TW" altLang="zh-TW" b="1" dirty="0"/>
              <a:t>股本收益率</a:t>
            </a:r>
            <a:r>
              <a:rPr lang="zh-TW" altLang="zh-TW" dirty="0"/>
              <a:t>或</a:t>
            </a:r>
            <a:r>
              <a:rPr lang="zh-TW" altLang="zh-TW" b="1" dirty="0"/>
              <a:t>股東權益報酬率</a:t>
            </a:r>
            <a:r>
              <a:rPr lang="zh-TW" altLang="zh-TW" dirty="0"/>
              <a:t>，英語：Return On Equity，</a:t>
            </a:r>
            <a:r>
              <a:rPr lang="en-US" altLang="zh-TW" dirty="0" err="1"/>
              <a:t>縮寫</a:t>
            </a:r>
            <a:r>
              <a:rPr lang="zh-TW" altLang="zh-TW" dirty="0"/>
              <a:t>：</a:t>
            </a:r>
            <a:r>
              <a:rPr lang="en-US" altLang="zh-TW" b="1" dirty="0"/>
              <a:t>ROE</a:t>
            </a:r>
            <a:r>
              <a:rPr lang="zh-TW" altLang="zh-TW" dirty="0"/>
              <a:t>），是衡量相對於股東權益的投資報酬之指標，反映公司利用資產淨值產生純利的能力。計算方法是將稅後淨利扣除</a:t>
            </a:r>
            <a:r>
              <a:rPr lang="en-US" altLang="zh-TW" dirty="0" err="1">
                <a:solidFill>
                  <a:srgbClr val="FF0000"/>
                </a:solidFill>
              </a:rPr>
              <a:t>優先股股息</a:t>
            </a:r>
            <a:r>
              <a:rPr lang="zh-TW" altLang="zh-TW" dirty="0"/>
              <a:t>和特殊收益後的淨收益除以</a:t>
            </a:r>
            <a:r>
              <a:rPr lang="en-US" altLang="zh-TW" dirty="0" err="1">
                <a:solidFill>
                  <a:srgbClr val="FF0000"/>
                </a:solidFill>
              </a:rPr>
              <a:t>股東權益</a:t>
            </a:r>
            <a:r>
              <a:rPr lang="zh-TW" altLang="zh-TW" dirty="0"/>
              <a:t>。此比例計算出公司普通股股東的投資報酬率，是</a:t>
            </a:r>
            <a:r>
              <a:rPr lang="en-US" altLang="zh-TW" dirty="0" err="1">
                <a:solidFill>
                  <a:srgbClr val="FF0000"/>
                </a:solidFill>
              </a:rPr>
              <a:t>上市公司</a:t>
            </a:r>
            <a:r>
              <a:rPr lang="zh-TW" altLang="zh-TW" dirty="0"/>
              <a:t>盈利能力的重要指標。</a:t>
            </a:r>
          </a:p>
          <a:p>
            <a:pPr marL="0" indent="0">
              <a:buNone/>
            </a:pPr>
            <a:endParaRPr lang="en-US" altLang="zh-TW" dirty="0"/>
          </a:p>
          <a:p>
            <a:pPr marL="0" indent="0">
              <a:buNone/>
            </a:pPr>
            <a:r>
              <a:rPr lang="en-US" altLang="zh-TW" dirty="0"/>
              <a:t>ROE = </a:t>
            </a:r>
            <a:r>
              <a:rPr lang="zh-TW" altLang="en-US" dirty="0"/>
              <a:t>淨收益 </a:t>
            </a:r>
            <a:r>
              <a:rPr lang="en-US" altLang="zh-TW" dirty="0"/>
              <a:t>/ </a:t>
            </a:r>
            <a:r>
              <a:rPr lang="zh-TW" altLang="en-US" dirty="0"/>
              <a:t>股東權益     </a:t>
            </a:r>
            <a:endParaRPr lang="en-US" altLang="zh-TW" dirty="0"/>
          </a:p>
          <a:p>
            <a:pPr marL="0" indent="0">
              <a:buNone/>
            </a:pPr>
            <a:r>
              <a:rPr lang="en-US" altLang="zh-TW" dirty="0"/>
              <a:t>※ </a:t>
            </a:r>
            <a:r>
              <a:rPr lang="zh-TW" altLang="en-US" dirty="0"/>
              <a:t>淨收益 </a:t>
            </a:r>
            <a:r>
              <a:rPr lang="en-US" altLang="zh-TW" dirty="0"/>
              <a:t>= </a:t>
            </a:r>
            <a:r>
              <a:rPr lang="zh-TW" altLang="en-US" dirty="0"/>
              <a:t>稅後淨利 </a:t>
            </a:r>
            <a:r>
              <a:rPr lang="en-US" altLang="zh-TW" dirty="0"/>
              <a:t>- </a:t>
            </a:r>
            <a:r>
              <a:rPr lang="zh-TW" altLang="en-US" dirty="0"/>
              <a:t>（優先股的股息 </a:t>
            </a:r>
            <a:r>
              <a:rPr lang="en-US" altLang="zh-TW" dirty="0"/>
              <a:t>+ </a:t>
            </a:r>
            <a:r>
              <a:rPr lang="zh-TW" altLang="en-US" dirty="0"/>
              <a:t>特殊收益）</a:t>
            </a:r>
          </a:p>
        </p:txBody>
      </p:sp>
    </p:spTree>
    <p:extLst>
      <p:ext uri="{BB962C8B-B14F-4D97-AF65-F5344CB8AC3E}">
        <p14:creationId xmlns:p14="http://schemas.microsoft.com/office/powerpoint/2010/main" val="1286845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本益比</a:t>
            </a:r>
          </a:p>
        </p:txBody>
      </p:sp>
      <p:sp>
        <p:nvSpPr>
          <p:cNvPr id="3" name="內容版面配置區 2"/>
          <p:cNvSpPr>
            <a:spLocks noGrp="1"/>
          </p:cNvSpPr>
          <p:nvPr>
            <p:ph idx="1"/>
          </p:nvPr>
        </p:nvSpPr>
        <p:spPr/>
        <p:txBody>
          <a:bodyPr/>
          <a:lstStyle/>
          <a:p>
            <a:pPr marL="0" indent="0">
              <a:buNone/>
            </a:pPr>
            <a:r>
              <a:rPr lang="zh-TW" altLang="zh-TW" dirty="0"/>
              <a:t>股票的</a:t>
            </a:r>
            <a:r>
              <a:rPr lang="zh-TW" altLang="zh-TW" b="1" dirty="0"/>
              <a:t>市盈率</a:t>
            </a:r>
            <a:r>
              <a:rPr lang="en-US" altLang="zh-TW" dirty="0"/>
              <a:t> (Price-to-Earning Ratio</a:t>
            </a:r>
            <a:r>
              <a:rPr lang="zh-TW" altLang="zh-TW" dirty="0"/>
              <a:t>，</a:t>
            </a:r>
            <a:r>
              <a:rPr lang="en-US" altLang="zh-TW" b="1" dirty="0"/>
              <a:t>P/E</a:t>
            </a:r>
            <a:r>
              <a:rPr lang="en-US" altLang="zh-TW" dirty="0"/>
              <a:t> </a:t>
            </a:r>
            <a:r>
              <a:rPr lang="zh-TW" altLang="zh-TW" dirty="0"/>
              <a:t>或</a:t>
            </a:r>
            <a:r>
              <a:rPr lang="en-US" altLang="zh-TW" dirty="0"/>
              <a:t> </a:t>
            </a:r>
            <a:r>
              <a:rPr lang="en-US" altLang="zh-TW" b="1" dirty="0"/>
              <a:t>PER</a:t>
            </a:r>
            <a:r>
              <a:rPr lang="en-US" altLang="zh-TW" dirty="0"/>
              <a:t>)</a:t>
            </a:r>
            <a:r>
              <a:rPr lang="zh-TW" altLang="zh-TW" dirty="0"/>
              <a:t>，又稱為</a:t>
            </a:r>
            <a:r>
              <a:rPr lang="zh-TW" altLang="zh-TW" b="1" dirty="0"/>
              <a:t>本益比</a:t>
            </a:r>
            <a:r>
              <a:rPr lang="zh-TW" altLang="zh-TW" dirty="0"/>
              <a:t>，指每股市價除以每股盈餘</a:t>
            </a:r>
            <a:r>
              <a:rPr lang="en-US" altLang="zh-TW" dirty="0"/>
              <a:t> (Earnings Per Share</a:t>
            </a:r>
            <a:r>
              <a:rPr lang="zh-TW" altLang="zh-TW" dirty="0"/>
              <a:t>，</a:t>
            </a:r>
            <a:r>
              <a:rPr lang="en-US" altLang="zh-TW" dirty="0"/>
              <a:t>EPS)</a:t>
            </a:r>
            <a:r>
              <a:rPr lang="zh-TW" altLang="zh-TW" dirty="0"/>
              <a:t>，通常作為股票是便宜抑或昂貴的指標</a:t>
            </a:r>
            <a:r>
              <a:rPr lang="en-US" altLang="zh-TW" dirty="0"/>
              <a:t> (</a:t>
            </a:r>
            <a:r>
              <a:rPr lang="zh-TW" altLang="zh-TW" dirty="0"/>
              <a:t>通貨膨脹會使每股收益虛增，從而扭曲本益比的比較價值</a:t>
            </a:r>
            <a:r>
              <a:rPr lang="en-US" altLang="zh-TW" dirty="0"/>
              <a:t>)</a:t>
            </a:r>
            <a:r>
              <a:rPr lang="zh-TW" altLang="zh-TW" dirty="0"/>
              <a:t>。本益比把企業的股價與其製造財富的能力聯繫起來。</a:t>
            </a:r>
          </a:p>
          <a:p>
            <a:pPr marL="0" indent="0">
              <a:buNone/>
            </a:pPr>
            <a:endParaRPr lang="en-US" altLang="zh-TW" dirty="0"/>
          </a:p>
          <a:p>
            <a:pPr marL="0" indent="0">
              <a:buNone/>
            </a:pPr>
            <a:r>
              <a:rPr lang="zh-TW" altLang="zh-TW" b="1" dirty="0"/>
              <a:t>本益比＝每股市價／每股盈餘</a:t>
            </a:r>
            <a:endParaRPr lang="zh-TW" altLang="zh-TW" dirty="0"/>
          </a:p>
          <a:p>
            <a:pPr marL="0" indent="0">
              <a:buNone/>
            </a:pPr>
            <a:endParaRPr lang="zh-TW" altLang="en-US" dirty="0"/>
          </a:p>
        </p:txBody>
      </p:sp>
    </p:spTree>
    <p:extLst>
      <p:ext uri="{BB962C8B-B14F-4D97-AF65-F5344CB8AC3E}">
        <p14:creationId xmlns:p14="http://schemas.microsoft.com/office/powerpoint/2010/main" val="5377367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Global Financial Crisis</a:t>
            </a:r>
            <a:br>
              <a:rPr lang="en-US" altLang="zh-TW" dirty="0"/>
            </a:br>
            <a:r>
              <a:rPr lang="en-US" altLang="zh-TW" dirty="0"/>
              <a:t>Bank Capital Regulation and the ROE Fallacy</a:t>
            </a:r>
            <a:endParaRPr lang="zh-TW" altLang="en-US" dirty="0"/>
          </a:p>
        </p:txBody>
      </p:sp>
      <p:pic>
        <p:nvPicPr>
          <p:cNvPr id="4" name="圖片 3"/>
          <p:cNvPicPr>
            <a:picLocks noChangeAspect="1"/>
          </p:cNvPicPr>
          <p:nvPr/>
        </p:nvPicPr>
        <p:blipFill>
          <a:blip r:embed="rId3"/>
          <a:stretch>
            <a:fillRect/>
          </a:stretch>
        </p:blipFill>
        <p:spPr>
          <a:xfrm>
            <a:off x="1741419" y="1690688"/>
            <a:ext cx="8709161" cy="5073422"/>
          </a:xfrm>
          <a:prstGeom prst="rect">
            <a:avLst/>
          </a:prstGeom>
        </p:spPr>
      </p:pic>
    </p:spTree>
    <p:extLst>
      <p:ext uri="{BB962C8B-B14F-4D97-AF65-F5344CB8AC3E}">
        <p14:creationId xmlns:p14="http://schemas.microsoft.com/office/powerpoint/2010/main" val="41319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F9B70B-F242-480E-BA40-BB757D06A5B2}"/>
              </a:ext>
            </a:extLst>
          </p:cNvPr>
          <p:cNvSpPr>
            <a:spLocks noGrp="1"/>
          </p:cNvSpPr>
          <p:nvPr>
            <p:ph type="title"/>
          </p:nvPr>
        </p:nvSpPr>
        <p:spPr/>
        <p:txBody>
          <a:bodyPr/>
          <a:lstStyle/>
          <a:p>
            <a:r>
              <a:rPr lang="en-US" altLang="zh-TW" dirty="0"/>
              <a:t>Financing a Firm with Debt and Equity</a:t>
            </a:r>
            <a:endParaRPr lang="zh-TW" altLang="en-US" dirty="0"/>
          </a:p>
        </p:txBody>
      </p:sp>
      <p:sp>
        <p:nvSpPr>
          <p:cNvPr id="3" name="內容版面配置區 2">
            <a:extLst>
              <a:ext uri="{FF2B5EF4-FFF2-40B4-BE49-F238E27FC236}">
                <a16:creationId xmlns:a16="http://schemas.microsoft.com/office/drawing/2014/main" id="{5517A223-2E83-428D-AAB7-0D29BFAA397E}"/>
              </a:ext>
            </a:extLst>
          </p:cNvPr>
          <p:cNvSpPr>
            <a:spLocks noGrp="1"/>
          </p:cNvSpPr>
          <p:nvPr>
            <p:ph idx="1"/>
          </p:nvPr>
        </p:nvSpPr>
        <p:spPr/>
        <p:txBody>
          <a:bodyPr/>
          <a:lstStyle/>
          <a:p>
            <a:r>
              <a:rPr lang="en-US" altLang="zh-TW" dirty="0"/>
              <a:t>Suppose she decides to borrow $500 initially, in addition to selling equity. </a:t>
            </a:r>
          </a:p>
          <a:p>
            <a:pPr>
              <a:buFont typeface="Wingdings" panose="05000000000000000000" pitchFamily="2" charset="2"/>
              <a:buChar char="Ø"/>
            </a:pPr>
            <a:r>
              <a:rPr lang="en-US" altLang="zh-TW" dirty="0"/>
              <a:t>It will owe the debt holders $ 500 * 1.05 = $525 in one year.</a:t>
            </a:r>
          </a:p>
          <a:p>
            <a:pPr marL="0" indent="0">
              <a:buNone/>
            </a:pPr>
            <a:endParaRPr lang="en-US" altLang="zh-TW" dirty="0"/>
          </a:p>
          <a:p>
            <a:r>
              <a:rPr lang="en-US" altLang="zh-TW" dirty="0"/>
              <a:t>Equity in a firm that also has debt outstanding is called </a:t>
            </a:r>
            <a:r>
              <a:rPr lang="en-US" altLang="zh-TW" b="1" dirty="0"/>
              <a:t>levered equity</a:t>
            </a:r>
            <a:r>
              <a:rPr lang="en-US" altLang="zh-TW" dirty="0"/>
              <a:t>.</a:t>
            </a:r>
          </a:p>
        </p:txBody>
      </p:sp>
    </p:spTree>
    <p:extLst>
      <p:ext uri="{BB962C8B-B14F-4D97-AF65-F5344CB8AC3E}">
        <p14:creationId xmlns:p14="http://schemas.microsoft.com/office/powerpoint/2010/main" val="25516538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br>
              <a:rPr lang="en-US" altLang="zh-TW" dirty="0"/>
            </a:br>
            <a:r>
              <a:rPr lang="en-US" altLang="zh-TW" dirty="0"/>
              <a:t>- Equity Issuances and Dilution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Another often-heard fallacy is that issuing equity will dilute existing shareholders’ ownership, so debt financing should be used instead. By dilution, the proponents of this fallacy mean that if the firm issues new shares, the cash flows generated by the firm must be divided among a larger number of shares, thereby reducing the value of each individual share.</a:t>
            </a:r>
          </a:p>
        </p:txBody>
      </p:sp>
    </p:spTree>
    <p:extLst>
      <p:ext uri="{BB962C8B-B14F-4D97-AF65-F5344CB8AC3E}">
        <p14:creationId xmlns:p14="http://schemas.microsoft.com/office/powerpoint/2010/main" val="31381369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14.4 Capital Structure Fallacies</a:t>
            </a:r>
            <a:br>
              <a:rPr lang="en-US" altLang="zh-TW" dirty="0"/>
            </a:br>
            <a:r>
              <a:rPr lang="en-US" altLang="zh-TW" dirty="0"/>
              <a:t>- Equity Issuances and Dilution</a:t>
            </a:r>
            <a:endParaRPr lang="zh-TW" altLang="en-US" dirty="0"/>
          </a:p>
        </p:txBody>
      </p:sp>
      <p:sp>
        <p:nvSpPr>
          <p:cNvPr id="3" name="內容版面配置區 2"/>
          <p:cNvSpPr>
            <a:spLocks noGrp="1"/>
          </p:cNvSpPr>
          <p:nvPr>
            <p:ph idx="1"/>
          </p:nvPr>
        </p:nvSpPr>
        <p:spPr>
          <a:xfrm>
            <a:off x="838200" y="1825624"/>
            <a:ext cx="10515600" cy="4962037"/>
          </a:xfrm>
        </p:spPr>
        <p:txBody>
          <a:bodyPr>
            <a:normAutofit fontScale="85000" lnSpcReduction="20000"/>
          </a:bodyPr>
          <a:lstStyle/>
          <a:p>
            <a:pPr marL="0" indent="0">
              <a:buNone/>
            </a:pPr>
            <a:r>
              <a:rPr lang="en-US" altLang="zh-TW" dirty="0"/>
              <a:t>Jet Sky Airlines (JSA) is a highly successful discount airline serving the southeastern United States. It currently has no debt and 500 million shares of stock outstanding. </a:t>
            </a:r>
          </a:p>
          <a:p>
            <a:pPr marL="0" indent="0">
              <a:buNone/>
            </a:pPr>
            <a:r>
              <a:rPr lang="en-US" altLang="zh-TW" dirty="0"/>
              <a:t>JSA announce an operation to northeast, the expansion will require the purchase of $1 billion of new planes, which will be financed by issuing new equity. How will the share price change when the new equity is issued today?</a:t>
            </a:r>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Any gain or loss associated with the transaction will result from the NPV of the investments the firm makes with the funds raised.</a:t>
            </a:r>
          </a:p>
          <a:p>
            <a:pPr marL="0" indent="0">
              <a:buNone/>
            </a:pPr>
            <a:endParaRPr lang="en-US" altLang="zh-TW" dirty="0"/>
          </a:p>
          <a:p>
            <a:pPr marL="0" indent="0">
              <a:buNone/>
            </a:pPr>
            <a:endParaRPr lang="en-US" altLang="zh-TW" dirty="0"/>
          </a:p>
        </p:txBody>
      </p:sp>
      <p:pic>
        <p:nvPicPr>
          <p:cNvPr id="5" name="圖片 4"/>
          <p:cNvPicPr>
            <a:picLocks noChangeAspect="1"/>
          </p:cNvPicPr>
          <p:nvPr/>
        </p:nvPicPr>
        <p:blipFill>
          <a:blip r:embed="rId3"/>
          <a:stretch>
            <a:fillRect/>
          </a:stretch>
        </p:blipFill>
        <p:spPr>
          <a:xfrm>
            <a:off x="1057905" y="3533802"/>
            <a:ext cx="10076190" cy="2171429"/>
          </a:xfrm>
          <a:prstGeom prst="rect">
            <a:avLst/>
          </a:prstGeom>
        </p:spPr>
      </p:pic>
    </p:spTree>
    <p:extLst>
      <p:ext uri="{BB962C8B-B14F-4D97-AF65-F5344CB8AC3E}">
        <p14:creationId xmlns:p14="http://schemas.microsoft.com/office/powerpoint/2010/main" val="33695241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14.5 MM: Beyond the Propositions</a:t>
            </a:r>
            <a:endParaRPr lang="zh-TW" altLang="en-US" dirty="0"/>
          </a:p>
        </p:txBody>
      </p:sp>
      <p:sp>
        <p:nvSpPr>
          <p:cNvPr id="3" name="內容版面配置區 2"/>
          <p:cNvSpPr>
            <a:spLocks noGrp="1"/>
          </p:cNvSpPr>
          <p:nvPr>
            <p:ph idx="1"/>
          </p:nvPr>
        </p:nvSpPr>
        <p:spPr/>
        <p:txBody>
          <a:bodyPr>
            <a:normAutofit fontScale="85000" lnSpcReduction="20000"/>
          </a:bodyPr>
          <a:lstStyle/>
          <a:p>
            <a:pPr marL="0" indent="0">
              <a:buNone/>
            </a:pPr>
            <a:r>
              <a:rPr lang="en-US" altLang="zh-TW" dirty="0"/>
              <a:t>Proposition I was one of the first arguments to show that the </a:t>
            </a:r>
            <a:r>
              <a:rPr lang="en-US" altLang="zh-TW" dirty="0">
                <a:solidFill>
                  <a:srgbClr val="FF0000"/>
                </a:solidFill>
              </a:rPr>
              <a:t>Law of One Price </a:t>
            </a:r>
            <a:r>
              <a:rPr lang="en-US" altLang="zh-TW" dirty="0"/>
              <a:t>could have strong implications for security prices and firm values in a competitive market; it marks the beginning of the modern theory of corporate finance.</a:t>
            </a:r>
          </a:p>
          <a:p>
            <a:pPr marL="0" indent="0">
              <a:buNone/>
            </a:pPr>
            <a:endParaRPr lang="en-US" altLang="zh-TW" dirty="0"/>
          </a:p>
          <a:p>
            <a:pPr marL="0" indent="0">
              <a:buNone/>
            </a:pPr>
            <a:r>
              <a:rPr lang="en-US" altLang="zh-TW" dirty="0"/>
              <a:t>Clearly, if a single individual or a single institutional investor owned </a:t>
            </a:r>
            <a:r>
              <a:rPr lang="en-US" altLang="zh-TW" dirty="0">
                <a:solidFill>
                  <a:srgbClr val="FF0000"/>
                </a:solidFill>
              </a:rPr>
              <a:t>all</a:t>
            </a:r>
            <a:r>
              <a:rPr lang="en-US" altLang="zh-TW" dirty="0"/>
              <a:t> of the bonds, stocks and warrants issued by the corporation, it would not matter to this investor what the company’s capitalization was (except for details concerning the income tax). Any earnings collected as interest could not be collected as dividends.</a:t>
            </a:r>
          </a:p>
          <a:p>
            <a:pPr marL="0" indent="0">
              <a:buNone/>
            </a:pPr>
            <a:endParaRPr lang="en-US" altLang="zh-TW" dirty="0"/>
          </a:p>
          <a:p>
            <a:pPr marL="0" indent="0">
              <a:buNone/>
            </a:pPr>
            <a:r>
              <a:rPr lang="en-US" altLang="zh-TW" dirty="0"/>
              <a:t>Thus, the results in this chapter can be interpreted more broadly as the conservation of value principle for financial markets: </a:t>
            </a:r>
            <a:r>
              <a:rPr lang="en-US" altLang="zh-TW" dirty="0">
                <a:solidFill>
                  <a:srgbClr val="FF0000"/>
                </a:solidFill>
              </a:rPr>
              <a:t>With perfect capital markets, financial transactions neither add nor destroy value, but instead represent a repackaging of risk (and therefore return).</a:t>
            </a:r>
            <a:endParaRPr lang="zh-TW" altLang="en-US" dirty="0">
              <a:solidFill>
                <a:srgbClr val="FF0000"/>
              </a:solidFill>
            </a:endParaRPr>
          </a:p>
        </p:txBody>
      </p:sp>
    </p:spTree>
    <p:extLst>
      <p:ext uri="{BB962C8B-B14F-4D97-AF65-F5344CB8AC3E}">
        <p14:creationId xmlns:p14="http://schemas.microsoft.com/office/powerpoint/2010/main" val="281638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08871E-5CA7-44AD-9082-C8655D12AD04}"/>
              </a:ext>
            </a:extLst>
          </p:cNvPr>
          <p:cNvSpPr>
            <a:spLocks noGrp="1"/>
          </p:cNvSpPr>
          <p:nvPr>
            <p:ph type="title"/>
          </p:nvPr>
        </p:nvSpPr>
        <p:spPr/>
        <p:txBody>
          <a:bodyPr/>
          <a:lstStyle/>
          <a:p>
            <a:r>
              <a:rPr lang="en-US" altLang="zh-TW" dirty="0"/>
              <a:t>Financing a Firm with Debt and Equity</a:t>
            </a:r>
            <a:endParaRPr lang="zh-TW" altLang="en-US" dirty="0"/>
          </a:p>
        </p:txBody>
      </p:sp>
      <p:sp>
        <p:nvSpPr>
          <p:cNvPr id="3" name="內容版面配置區 2">
            <a:extLst>
              <a:ext uri="{FF2B5EF4-FFF2-40B4-BE49-F238E27FC236}">
                <a16:creationId xmlns:a16="http://schemas.microsoft.com/office/drawing/2014/main" id="{D08ECBDE-0504-4957-B3D6-896CAFE1A75D}"/>
              </a:ext>
            </a:extLst>
          </p:cNvPr>
          <p:cNvSpPr>
            <a:spLocks noGrp="1"/>
          </p:cNvSpPr>
          <p:nvPr>
            <p:ph idx="1"/>
          </p:nvPr>
        </p:nvSpPr>
        <p:spPr/>
        <p:txBody>
          <a:bodyPr/>
          <a:lstStyle/>
          <a:p>
            <a:r>
              <a:rPr lang="en-US" altLang="zh-TW" dirty="0"/>
              <a:t>Given the firm’s $525 debt obligation, the shareholders will receive only $1400 - $525 = $875 if the economy is strong and $900 - $525 = $375 if the economy is weak.</a:t>
            </a:r>
            <a:endParaRPr lang="zh-TW" altLang="en-US" dirty="0"/>
          </a:p>
        </p:txBody>
      </p:sp>
      <p:pic>
        <p:nvPicPr>
          <p:cNvPr id="4" name="圖片 3">
            <a:extLst>
              <a:ext uri="{FF2B5EF4-FFF2-40B4-BE49-F238E27FC236}">
                <a16:creationId xmlns:a16="http://schemas.microsoft.com/office/drawing/2014/main" id="{6F140B74-0A9A-49BE-A727-97102FFE8C1F}"/>
              </a:ext>
            </a:extLst>
          </p:cNvPr>
          <p:cNvPicPr/>
          <p:nvPr/>
        </p:nvPicPr>
        <p:blipFill>
          <a:blip r:embed="rId3"/>
          <a:stretch>
            <a:fillRect/>
          </a:stretch>
        </p:blipFill>
        <p:spPr>
          <a:xfrm>
            <a:off x="3458845" y="4001294"/>
            <a:ext cx="5274310" cy="1719580"/>
          </a:xfrm>
          <a:prstGeom prst="rect">
            <a:avLst/>
          </a:prstGeom>
        </p:spPr>
      </p:pic>
    </p:spTree>
    <p:extLst>
      <p:ext uri="{BB962C8B-B14F-4D97-AF65-F5344CB8AC3E}">
        <p14:creationId xmlns:p14="http://schemas.microsoft.com/office/powerpoint/2010/main" val="10950930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TotalTime>
  <Words>9515</Words>
  <Application>Microsoft Office PowerPoint</Application>
  <PresentationFormat>寬螢幕</PresentationFormat>
  <Paragraphs>853</Paragraphs>
  <Slides>82</Slides>
  <Notes>65</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82</vt:i4>
      </vt:variant>
    </vt:vector>
  </HeadingPairs>
  <TitlesOfParts>
    <vt:vector size="91" baseType="lpstr">
      <vt:lpstr>新細明體</vt:lpstr>
      <vt:lpstr>標楷體</vt:lpstr>
      <vt:lpstr>Arial</vt:lpstr>
      <vt:lpstr>Calibri</vt:lpstr>
      <vt:lpstr>Calibri Light</vt:lpstr>
      <vt:lpstr>Cambria Math</vt:lpstr>
      <vt:lpstr>Times New Roman</vt:lpstr>
      <vt:lpstr>Wingdings</vt:lpstr>
      <vt:lpstr>Office 佈景主題</vt:lpstr>
      <vt:lpstr>Chapter14 Capital Structure in a Perfect Marcket </vt:lpstr>
      <vt:lpstr>Chapter Outline</vt:lpstr>
      <vt:lpstr>14.1 Equity Versus Debt Financing</vt:lpstr>
      <vt:lpstr>Financing a Firm with Equity</vt:lpstr>
      <vt:lpstr>Financing a Firm with Equity</vt:lpstr>
      <vt:lpstr>Financing a Firm with Equity</vt:lpstr>
      <vt:lpstr>Financing a Firm with Equity</vt:lpstr>
      <vt:lpstr>Financing a Firm with Debt and Equity</vt:lpstr>
      <vt:lpstr>Financing a Firm with Debt and Equity</vt:lpstr>
      <vt:lpstr>Financing a Firm with Debt and Equity</vt:lpstr>
      <vt:lpstr>Financing a Firm with Debt and Equity</vt:lpstr>
      <vt:lpstr>The Effect of Leverage on Risk and Return</vt:lpstr>
      <vt:lpstr>The Effect of Leverage on Risk and Return</vt:lpstr>
      <vt:lpstr>The Effect of Leverage on Risk and Return</vt:lpstr>
      <vt:lpstr>The Effect of Leverage on Risk and Return</vt:lpstr>
      <vt:lpstr>EXAMPLE 14.1  Leverage and the Equity Cost of Capital</vt:lpstr>
      <vt:lpstr>Solution</vt:lpstr>
      <vt:lpstr>14.2 Modigliani-Miller I: Leverage, Arbitrage, and Firm Value</vt:lpstr>
      <vt:lpstr>14.2 Modigliani-Miller I: Leverage, Arbitrage, and Firm Value</vt:lpstr>
      <vt:lpstr>14.2 Modigliani-Miller I: Leverage, Arbitrage, and Firm Value</vt:lpstr>
      <vt:lpstr>14.2 Modigliani-Miller I: Leverage, Arbitrage, and Firm Value - MM and the Law of One Price </vt:lpstr>
      <vt:lpstr>14.2 Modigliani-Miller I: Leverage, Arbitrage, and Firm Value - Homemade Leverage </vt:lpstr>
      <vt:lpstr>14.2 Modigliani-Miller I: Leverage, Arbitrage, and Firm Value - Homemade Leverage </vt:lpstr>
      <vt:lpstr>14.2 Modigliani-Miller I: Leverage, Arbitrage, and Firm Value - Homemade Leverage </vt:lpstr>
      <vt:lpstr>EXAMPLE 14.2  Homemade Leverage and Arbitrage </vt:lpstr>
      <vt:lpstr>PowerPoint 簡報</vt:lpstr>
      <vt:lpstr>14.2 Modigliani-Miller I: Leverage, Arbitrage, and Firm Value - The Market Value Balance Sheet  </vt:lpstr>
      <vt:lpstr>EXAMPLE 14.3  Valuing Equity When There Are Multiple Securities</vt:lpstr>
      <vt:lpstr>PowerPoint 簡報</vt:lpstr>
      <vt:lpstr>14.2 Modigliani-Miller I: Leverage, Arbitrage, and Firm Value - Application: A Leveraged Recapitalization </vt:lpstr>
      <vt:lpstr>14.2 Modigliani-Miller I: Leverage, Arbitrage, and Firm Value - Application: A Leveraged Recapitalization </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14.3 Modigliani-Miller II: Leverage, Risk, and the Cost of Capital</vt:lpstr>
      <vt:lpstr>14.4 Capital Structure Fallacies</vt:lpstr>
      <vt:lpstr>14.4 Capital Structure Fallacies - Leverage and Earnings per Share </vt:lpstr>
      <vt:lpstr>EPS</vt:lpstr>
      <vt:lpstr>14.4 Capital Structure Fallacies - Leverage and Earnings per Share </vt:lpstr>
      <vt:lpstr>14.4 Capital Structure Fallacies - Leverage and Earnings per Share </vt:lpstr>
      <vt:lpstr>14.4 Capital Structure Fallacies - Leverage and Earnings per Share </vt:lpstr>
      <vt:lpstr>14.4 Capital Structure Fallacies - Leverage and Earnings per Share </vt:lpstr>
      <vt:lpstr>EXAMPLE 14.9  The MM Propositions and Earnings per Share</vt:lpstr>
      <vt:lpstr>PowerPoint 簡報</vt:lpstr>
      <vt:lpstr>ROE</vt:lpstr>
      <vt:lpstr>本益比</vt:lpstr>
      <vt:lpstr>Global Financial Crisis Bank Capital Regulation and the ROE Fallacy</vt:lpstr>
      <vt:lpstr>14.4 Capital Structure Fallacies - Equity Issuances and Dilution</vt:lpstr>
      <vt:lpstr>14.4 Capital Structure Fallacies - Equity Issuances and Dilution</vt:lpstr>
      <vt:lpstr>14.5 MM: Beyond the Propositions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14.1股權融資與債務融資</dc:title>
  <dc:creator>Anny</dc:creator>
  <cp:lastModifiedBy>lab433</cp:lastModifiedBy>
  <cp:revision>83</cp:revision>
  <dcterms:created xsi:type="dcterms:W3CDTF">2019-11-16T04:13:34Z</dcterms:created>
  <dcterms:modified xsi:type="dcterms:W3CDTF">2019-11-19T09:41:08Z</dcterms:modified>
</cp:coreProperties>
</file>