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4" r:id="rId30"/>
    <p:sldId id="287" r:id="rId31"/>
    <p:sldId id="288" r:id="rId32"/>
    <p:sldId id="289" r:id="rId33"/>
    <p:sldId id="290" r:id="rId34"/>
    <p:sldId id="291" r:id="rId35"/>
    <p:sldId id="304" r:id="rId36"/>
    <p:sldId id="294" r:id="rId37"/>
    <p:sldId id="292" r:id="rId38"/>
    <p:sldId id="305" r:id="rId39"/>
    <p:sldId id="293" r:id="rId40"/>
    <p:sldId id="306" r:id="rId41"/>
    <p:sldId id="295" r:id="rId42"/>
    <p:sldId id="296" r:id="rId43"/>
    <p:sldId id="297" r:id="rId44"/>
    <p:sldId id="298" r:id="rId45"/>
    <p:sldId id="299" r:id="rId46"/>
    <p:sldId id="300" r:id="rId47"/>
    <p:sldId id="301" r:id="rId48"/>
    <p:sldId id="302" r:id="rId49"/>
    <p:sldId id="303" r:id="rId5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1D7FD-CB35-4729-8D67-7507EB60E7A1}" type="datetimeFigureOut">
              <a:rPr lang="zh-TW" altLang="en-US" smtClean="0"/>
              <a:t>2019/10/17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09C995-78B7-4FCF-95CD-87A2E4B2C9BD}" type="slidenum">
              <a:rPr lang="zh-TW" altLang="en-US" smtClean="0"/>
              <a:t>‹#›</a:t>
            </a:fld>
            <a:endParaRPr lang="zh-TW" altLang="en-US"/>
          </a:p>
        </p:txBody>
      </p:sp>
    </p:spTree>
    <p:extLst>
      <p:ext uri="{BB962C8B-B14F-4D97-AF65-F5344CB8AC3E}">
        <p14:creationId xmlns:p14="http://schemas.microsoft.com/office/powerpoint/2010/main" val="231845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809C995-78B7-4FCF-95CD-87A2E4B2C9BD}" type="slidenum">
              <a:rPr lang="zh-TW" altLang="en-US" smtClean="0"/>
              <a:t>48</a:t>
            </a:fld>
            <a:endParaRPr lang="zh-TW" altLang="en-US"/>
          </a:p>
        </p:txBody>
      </p:sp>
    </p:spTree>
    <p:extLst>
      <p:ext uri="{BB962C8B-B14F-4D97-AF65-F5344CB8AC3E}">
        <p14:creationId xmlns:p14="http://schemas.microsoft.com/office/powerpoint/2010/main" val="57031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ctrTitle"/>
          </p:nvPr>
        </p:nvSpPr>
        <p:spPr>
          <a:xfrm>
            <a:off x="685800" y="1676401"/>
            <a:ext cx="7772400" cy="1538286"/>
          </a:xfrm>
        </p:spPr>
        <p:txBody>
          <a:bodyPr anchor="b"/>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642F234B-DA9C-413B-B47F-344E5CD51764}" type="datetime1">
              <a:rPr lang="zh-TW" altLang="en-US" smtClean="0"/>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9EC0E088-0A99-4078-BCB7-327ED30DB99A}" type="datetime1">
              <a:rPr lang="zh-TW" altLang="en-US" smtClean="0"/>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B77969-B829-439D-BC5F-8F182D6F1082}" type="slidenum">
              <a:rPr lang="zh-TW" altLang="en-US" smtClean="0"/>
              <a:t>‹#›</a:t>
            </a:fld>
            <a:endParaRPr lang="zh-TW"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638"/>
            <a:ext cx="1471594" cy="6011882"/>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686568" cy="6011882"/>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1C304D9F-FC3B-4938-8F86-3768BDBDCBE9}" type="datetime1">
              <a:rPr lang="zh-TW" altLang="en-US" smtClean="0"/>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73152" y="6400800"/>
            <a:ext cx="3200400" cy="283800"/>
          </a:xfrm>
        </p:spPr>
        <p:txBody>
          <a:bodyPr/>
          <a:lstStyle/>
          <a:p>
            <a:fld id="{C62FCD37-865F-44DA-BA4D-48FC6143683C}" type="datetime1">
              <a:rPr lang="zh-TW" altLang="en-US" smtClean="0"/>
              <a:t>2019/10/17</a:t>
            </a:fld>
            <a:endParaRPr lang="zh-TW" altLang="en-US"/>
          </a:p>
        </p:txBody>
      </p:sp>
      <p:sp>
        <p:nvSpPr>
          <p:cNvPr id="5" name="頁尾版面配置區 4"/>
          <p:cNvSpPr>
            <a:spLocks noGrp="1"/>
          </p:cNvSpPr>
          <p:nvPr>
            <p:ph type="ftr" sz="quarter" idx="11"/>
          </p:nvPr>
        </p:nvSpPr>
        <p:spPr>
          <a:xfrm>
            <a:off x="5330952" y="6400800"/>
            <a:ext cx="3733800" cy="283800"/>
          </a:xfrm>
        </p:spPr>
        <p:txBody>
          <a:bodyPr/>
          <a:lstStyle/>
          <a:p>
            <a:endParaRPr lang="zh-TW" altLang="en-US"/>
          </a:p>
        </p:txBody>
      </p:sp>
      <p:sp>
        <p:nvSpPr>
          <p:cNvPr id="6" name="投影片編號版面配置區 5"/>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722313" y="3143248"/>
            <a:ext cx="7772400" cy="1362075"/>
          </a:xfrm>
        </p:spPr>
        <p:txBody>
          <a:bodyPr anchor="t"/>
          <a:lstStyle>
            <a:lvl1pPr algn="ctr">
              <a:defRPr sz="40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FF3D00A8-4405-4FD2-B41F-BF10D634A1B5}" type="datetime1">
              <a:rPr lang="zh-TW" altLang="en-US" smtClean="0"/>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E8D6DA2A-0F38-4BA0-829B-7B5B33AABF25}" type="datetime1">
              <a:rPr lang="zh-TW" altLang="en-US" smtClean="0"/>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65F43056-A1D2-4137-80DB-7A13728A11AF}" type="datetime1">
              <a:rPr lang="zh-TW" altLang="en-US" smtClean="0"/>
              <a:t>2019/10/17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855415A4-7868-4B31-9D23-12900B5D0FAF}" type="datetime1">
              <a:rPr lang="zh-TW" altLang="en-US" smtClean="0"/>
              <a:t>2019/10/17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80615D1-0644-4D84-8B67-4BDC96282F71}" type="datetime1">
              <a:rPr lang="zh-TW" altLang="en-US" smtClean="0"/>
              <a:t>2019/10/17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2786050" y="228600"/>
            <a:ext cx="5900752" cy="842946"/>
          </a:xfrm>
        </p:spPr>
        <p:txBody>
          <a:bodyPr anchor="b"/>
          <a:lstStyle>
            <a:lvl1pPr algn="ctr">
              <a:defRPr sz="2800" b="0"/>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B657733C-1FA5-4826-B17A-09751B92B492}" type="datetime1">
              <a:rPr lang="zh-TW" altLang="en-US" smtClean="0"/>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3400" y="304800"/>
            <a:ext cx="6400800" cy="685800"/>
          </a:xfrm>
        </p:spPr>
        <p:txBody>
          <a:bodyPr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E5E701B-70A5-4952-9C76-6A7C7AA275CA}" type="datetime1">
              <a:rPr lang="zh-TW" altLang="en-US" smtClean="0"/>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B77969-B829-439D-BC5F-8F182D6F1082}"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CE3138C4-0266-46DE-ADF8-C289C3933526}" type="datetime1">
              <a:rPr lang="zh-TW" altLang="en-US" smtClean="0"/>
              <a:t>2019/10/17</a:t>
            </a:fld>
            <a:endParaRPr lang="zh-TW" altLang="en-US"/>
          </a:p>
        </p:txBody>
      </p:sp>
      <p:sp>
        <p:nvSpPr>
          <p:cNvPr id="5" name="頁尾版面配置區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TW" altLang="en-US"/>
          </a:p>
        </p:txBody>
      </p:sp>
      <p:sp>
        <p:nvSpPr>
          <p:cNvPr id="6" name="投影片編號版面配置區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6BB77969-B829-439D-BC5F-8F182D6F1082}" type="slidenum">
              <a:rPr lang="zh-TW" altLang="en-US" smtClean="0"/>
              <a:t>‹#›</a:t>
            </a:fld>
            <a:endParaRPr lang="zh-TW"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0.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4.wmf"/><Relationship Id="rId5" Type="http://schemas.openxmlformats.org/officeDocument/2006/relationships/oleObject" Target="../embeddings/oleObject32.bin"/><Relationship Id="rId4" Type="http://schemas.openxmlformats.org/officeDocument/2006/relationships/image" Target="../media/image43.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image" Target="../media/image45.wmf"/><Relationship Id="rId4" Type="http://schemas.openxmlformats.org/officeDocument/2006/relationships/oleObject" Target="../embeddings/oleObject33.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財務管理與資訊應用</a:t>
            </a:r>
            <a:endParaRPr lang="zh-TW" altLang="en-US" dirty="0"/>
          </a:p>
        </p:txBody>
      </p:sp>
      <p:sp>
        <p:nvSpPr>
          <p:cNvPr id="3" name="副標題 2"/>
          <p:cNvSpPr>
            <a:spLocks noGrp="1"/>
          </p:cNvSpPr>
          <p:nvPr>
            <p:ph type="subTitle" idx="1"/>
          </p:nvPr>
        </p:nvSpPr>
        <p:spPr/>
        <p:txBody>
          <a:bodyPr/>
          <a:lstStyle/>
          <a:p>
            <a:endParaRPr lang="en-US" altLang="zh-TW" dirty="0" smtClean="0">
              <a:solidFill>
                <a:schemeClr val="tx1"/>
              </a:solidFill>
            </a:endParaRPr>
          </a:p>
          <a:p>
            <a:r>
              <a:rPr lang="zh-TW" altLang="zh-TW" dirty="0" smtClean="0">
                <a:solidFill>
                  <a:schemeClr val="tx1"/>
                </a:solidFill>
              </a:rPr>
              <a:t>第十</a:t>
            </a:r>
            <a:r>
              <a:rPr lang="zh-TW" altLang="zh-TW" dirty="0">
                <a:solidFill>
                  <a:schemeClr val="tx1"/>
                </a:solidFill>
              </a:rPr>
              <a:t>章 資本市場與風險定價</a:t>
            </a:r>
            <a:endParaRPr lang="zh-TW" altLang="en-US" dirty="0">
              <a:solidFill>
                <a:schemeClr val="tx1"/>
              </a:solidFill>
            </a:endParaRPr>
          </a:p>
        </p:txBody>
      </p:sp>
      <p:sp>
        <p:nvSpPr>
          <p:cNvPr id="6" name="投影片編號版面配置區 5"/>
          <p:cNvSpPr>
            <a:spLocks noGrp="1"/>
          </p:cNvSpPr>
          <p:nvPr>
            <p:ph type="sldNum" sz="quarter" idx="12"/>
          </p:nvPr>
        </p:nvSpPr>
        <p:spPr/>
        <p:txBody>
          <a:bodyPr/>
          <a:lstStyle/>
          <a:p>
            <a:fld id="{6BB77969-B829-439D-BC5F-8F182D6F1082}" type="slidenum">
              <a:rPr lang="zh-TW" altLang="en-US" smtClean="0"/>
              <a:t>1</a:t>
            </a:fld>
            <a:endParaRPr lang="zh-TW" altLang="en-US"/>
          </a:p>
        </p:txBody>
      </p:sp>
    </p:spTree>
    <p:extLst>
      <p:ext uri="{BB962C8B-B14F-4D97-AF65-F5344CB8AC3E}">
        <p14:creationId xmlns:p14="http://schemas.microsoft.com/office/powerpoint/2010/main" val="627976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10.3 </a:t>
            </a:r>
            <a:r>
              <a:rPr lang="zh-TW" altLang="zh-TW" dirty="0"/>
              <a:t>股票與債券的歷史</a:t>
            </a:r>
            <a:r>
              <a:rPr lang="zh-TW" altLang="zh-TW" dirty="0" smtClean="0"/>
              <a:t>報酬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t>資產報酬的真實分配可視為母體，並無法知道，一般會用樣本資料推估，故使用過去的歷史資料做為樣本，推估資產的預期報酬與波動是直接有用的手段。</a:t>
            </a:r>
          </a:p>
          <a:p>
            <a:pPr algn="just">
              <a:lnSpc>
                <a:spcPct val="120000"/>
              </a:lnSpc>
            </a:pPr>
            <a:r>
              <a:rPr lang="zh-TW" altLang="zh-TW" sz="2400" dirty="0"/>
              <a:t>如何計算股票的歷史報酬率</a:t>
            </a:r>
          </a:p>
          <a:p>
            <a:pPr lvl="1">
              <a:lnSpc>
                <a:spcPct val="120000"/>
              </a:lnSpc>
            </a:pPr>
            <a:r>
              <a:rPr lang="zh-TW" altLang="zh-TW" sz="2200" dirty="0"/>
              <a:t>假定投資股票一期，其</a:t>
            </a:r>
            <a:r>
              <a:rPr lang="zh-TW" altLang="zh-TW" sz="2200" b="1" dirty="0">
                <a:solidFill>
                  <a:srgbClr val="FF0000"/>
                </a:solidFill>
              </a:rPr>
              <a:t>已實現</a:t>
            </a:r>
            <a:r>
              <a:rPr lang="zh-TW" altLang="zh-TW" sz="2200" dirty="0"/>
              <a:t>報酬</a:t>
            </a:r>
            <a:r>
              <a:rPr lang="en-US" altLang="zh-TW" sz="2200" dirty="0">
                <a:latin typeface="Calibri" panose="020F0502020204030204" pitchFamily="34" charset="0"/>
              </a:rPr>
              <a:t>(realized return)</a:t>
            </a:r>
            <a:r>
              <a:rPr lang="zh-TW" altLang="zh-TW" sz="2200" dirty="0"/>
              <a:t>可書為：</a:t>
            </a:r>
            <a:endParaRPr lang="zh-TW" altLang="en-US" sz="2200"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708908466"/>
              </p:ext>
            </p:extLst>
          </p:nvPr>
        </p:nvGraphicFramePr>
        <p:xfrm>
          <a:off x="2051720" y="4221088"/>
          <a:ext cx="4615084" cy="1728192"/>
        </p:xfrm>
        <a:graphic>
          <a:graphicData uri="http://schemas.openxmlformats.org/presentationml/2006/ole">
            <mc:AlternateContent xmlns:mc="http://schemas.openxmlformats.org/markup-compatibility/2006">
              <mc:Choice xmlns:v="urn:schemas-microsoft-com:vml" Requires="v">
                <p:oleObj spid="_x0000_s7212" r:id="rId3" imgW="2971800" imgH="1117600" progId="Unknown">
                  <p:embed/>
                </p:oleObj>
              </mc:Choice>
              <mc:Fallback>
                <p:oleObj r:id="rId3" imgW="2971800" imgH="1117600" progId="Unknown">
                  <p:embed/>
                  <p:pic>
                    <p:nvPicPr>
                      <p:cNvPr id="0" name="物件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221088"/>
                        <a:ext cx="4615084" cy="17281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5892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fontScale="85000" lnSpcReduction="20000"/>
          </a:bodyPr>
          <a:lstStyle/>
          <a:p>
            <a:pPr lvl="1" algn="just">
              <a:lnSpc>
                <a:spcPct val="140000"/>
              </a:lnSpc>
            </a:pPr>
            <a:r>
              <a:rPr lang="zh-TW" altLang="zh-TW" sz="2200" dirty="0">
                <a:latin typeface="Calibri" panose="020F0502020204030204" pitchFamily="34" charset="0"/>
              </a:rPr>
              <a:t>若假設每期的期間為</a:t>
            </a:r>
            <a:r>
              <a:rPr lang="en-US" altLang="zh-TW" sz="2200" dirty="0">
                <a:latin typeface="Calibri" panose="020F0502020204030204" pitchFamily="34" charset="0"/>
              </a:rPr>
              <a:t>1</a:t>
            </a:r>
            <a:r>
              <a:rPr lang="zh-TW" altLang="zh-TW" sz="2200" dirty="0">
                <a:latin typeface="Calibri" panose="020F0502020204030204" pitchFamily="34" charset="0"/>
              </a:rPr>
              <a:t>季，每季結束後再持續投資，連續</a:t>
            </a:r>
            <a:r>
              <a:rPr lang="en-US" altLang="zh-TW" sz="2200" dirty="0">
                <a:latin typeface="Calibri" panose="020F0502020204030204" pitchFamily="34" charset="0"/>
              </a:rPr>
              <a:t>4</a:t>
            </a:r>
            <a:r>
              <a:rPr lang="zh-TW" altLang="zh-TW" sz="2200" dirty="0">
                <a:latin typeface="Calibri" panose="020F0502020204030204" pitchFamily="34" charset="0"/>
              </a:rPr>
              <a:t>季，則年度的報酬將為</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lvl="1" algn="just">
              <a:lnSpc>
                <a:spcPct val="140000"/>
              </a:lnSpc>
            </a:pPr>
            <a:endParaRPr lang="en-US" altLang="zh-TW" sz="2200" dirty="0">
              <a:latin typeface="Calibri" panose="020F0502020204030204" pitchFamily="34" charset="0"/>
            </a:endParaRPr>
          </a:p>
          <a:p>
            <a:pPr lvl="1" algn="just">
              <a:lnSpc>
                <a:spcPct val="140000"/>
              </a:lnSpc>
            </a:pPr>
            <a:endParaRPr lang="en-US" altLang="zh-TW" sz="2400" dirty="0" smtClean="0">
              <a:latin typeface="Calibri" panose="020F0502020204030204" pitchFamily="34" charset="0"/>
            </a:endParaRPr>
          </a:p>
          <a:p>
            <a:pPr lvl="1" algn="just">
              <a:lnSpc>
                <a:spcPct val="140000"/>
              </a:lnSpc>
            </a:pPr>
            <a:endParaRPr lang="en-US" altLang="zh-TW" sz="2400" dirty="0" smtClean="0">
              <a:latin typeface="Calibri" panose="020F0502020204030204" pitchFamily="34" charset="0"/>
            </a:endParaRPr>
          </a:p>
          <a:p>
            <a:pPr lvl="1" algn="just">
              <a:lnSpc>
                <a:spcPct val="140000"/>
              </a:lnSpc>
            </a:pPr>
            <a:r>
              <a:rPr lang="zh-TW" altLang="zh-TW" sz="2400" dirty="0" smtClean="0">
                <a:latin typeface="Calibri" panose="020F0502020204030204" pitchFamily="34" charset="0"/>
              </a:rPr>
              <a:t>同</a:t>
            </a:r>
            <a:r>
              <a:rPr lang="zh-TW" altLang="zh-TW" sz="2400" dirty="0">
                <a:latin typeface="Calibri" panose="020F0502020204030204" pitchFamily="34" charset="0"/>
              </a:rPr>
              <a:t>理，若每期的期間為</a:t>
            </a:r>
            <a:r>
              <a:rPr lang="en-US" altLang="zh-TW" sz="2400" dirty="0">
                <a:latin typeface="Calibri" panose="020F0502020204030204" pitchFamily="34" charset="0"/>
              </a:rPr>
              <a:t>1</a:t>
            </a:r>
            <a:r>
              <a:rPr lang="zh-TW" altLang="zh-TW" sz="2400" dirty="0">
                <a:latin typeface="Calibri" panose="020F0502020204030204" pitchFamily="34" charset="0"/>
              </a:rPr>
              <a:t>個月，每月結束後再持續投資，連續</a:t>
            </a:r>
            <a:r>
              <a:rPr lang="en-US" altLang="zh-TW" sz="2400" dirty="0">
                <a:latin typeface="Calibri" panose="020F0502020204030204" pitchFamily="34" charset="0"/>
              </a:rPr>
              <a:t>12</a:t>
            </a:r>
            <a:r>
              <a:rPr lang="zh-TW" altLang="zh-TW" sz="2400" dirty="0">
                <a:latin typeface="Calibri" panose="020F0502020204030204" pitchFamily="34" charset="0"/>
              </a:rPr>
              <a:t>個月，則年度的報酬將為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endParaRPr lang="en-US" altLang="zh-TW" sz="2400" dirty="0">
              <a:latin typeface="Calibri" panose="020F0502020204030204" pitchFamily="34" charset="0"/>
            </a:endParaRPr>
          </a:p>
          <a:p>
            <a:pPr lvl="1" algn="just">
              <a:lnSpc>
                <a:spcPct val="120000"/>
              </a:lnSpc>
            </a:pPr>
            <a:endParaRPr lang="en-US" altLang="zh-TW" sz="2400" dirty="0" smtClean="0">
              <a:latin typeface="Calibri" panose="020F0502020204030204" pitchFamily="34" charset="0"/>
            </a:endParaRPr>
          </a:p>
          <a:p>
            <a:pPr algn="just">
              <a:lnSpc>
                <a:spcPct val="120000"/>
              </a:lnSpc>
            </a:pPr>
            <a:endParaRPr lang="en-US" altLang="zh-TW" dirty="0" smtClean="0">
              <a:latin typeface="Calibri" panose="020F0502020204030204" pitchFamily="34" charset="0"/>
            </a:endParaRPr>
          </a:p>
          <a:p>
            <a:pPr marL="0" indent="0" algn="just">
              <a:lnSpc>
                <a:spcPct val="120000"/>
              </a:lnSpc>
              <a:buNone/>
            </a:pPr>
            <a:r>
              <a:rPr lang="zh-TW" altLang="en-US" dirty="0">
                <a:latin typeface="Calibri" panose="020F0502020204030204" pitchFamily="34" charset="0"/>
              </a:rPr>
              <a:t> </a:t>
            </a:r>
            <a:r>
              <a:rPr lang="zh-TW" altLang="en-US" dirty="0" smtClean="0">
                <a:latin typeface="Calibri" panose="020F0502020204030204" pitchFamily="34" charset="0"/>
              </a:rPr>
              <a:t>   </a:t>
            </a:r>
            <a:r>
              <a:rPr lang="zh-TW" altLang="zh-TW" dirty="0" smtClean="0">
                <a:latin typeface="Calibri" panose="020F0502020204030204" pitchFamily="34" charset="0"/>
              </a:rPr>
              <a:t>◎</a:t>
            </a:r>
            <a:r>
              <a:rPr lang="zh-TW" altLang="en-US" sz="3300" dirty="0" smtClean="0">
                <a:latin typeface="Calibri" panose="020F0502020204030204" pitchFamily="34" charset="0"/>
              </a:rPr>
              <a:t>注意</a:t>
            </a:r>
            <a:r>
              <a:rPr lang="zh-TW" altLang="zh-TW" sz="3300" dirty="0" smtClean="0">
                <a:latin typeface="Calibri" panose="020F0502020204030204" pitchFamily="34" charset="0"/>
              </a:rPr>
              <a:t>：</a:t>
            </a:r>
            <a:r>
              <a:rPr lang="zh-TW" altLang="en-US" sz="3300" dirty="0" smtClean="0">
                <a:latin typeface="Calibri" panose="020F0502020204030204" pitchFamily="34" charset="0"/>
              </a:rPr>
              <a:t>這種計算方式是以連續投資為條件</a:t>
            </a:r>
            <a:endParaRPr lang="zh-TW" altLang="zh-TW" sz="3300" dirty="0">
              <a:latin typeface="Calibri" panose="020F0502020204030204" pitchFamily="34" charset="0"/>
            </a:endParaRPr>
          </a:p>
          <a:p>
            <a:pPr lvl="1" algn="just">
              <a:lnSpc>
                <a:spcPct val="120000"/>
              </a:lnSpc>
            </a:pPr>
            <a:endParaRPr lang="zh-TW" altLang="zh-TW" sz="2200" dirty="0">
              <a:latin typeface="Calibri" panose="020F0502020204030204" pitchFamily="34" charset="0"/>
            </a:endParaRPr>
          </a:p>
          <a:p>
            <a:pPr lvl="1"/>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124945446"/>
              </p:ext>
            </p:extLst>
          </p:nvPr>
        </p:nvGraphicFramePr>
        <p:xfrm>
          <a:off x="1331640" y="2852936"/>
          <a:ext cx="4968552" cy="377264"/>
        </p:xfrm>
        <a:graphic>
          <a:graphicData uri="http://schemas.openxmlformats.org/presentationml/2006/ole">
            <mc:AlternateContent xmlns:mc="http://schemas.openxmlformats.org/markup-compatibility/2006">
              <mc:Choice xmlns:v="urn:schemas-microsoft-com:vml" Requires="v">
                <p:oleObj spid="_x0000_s8276" r:id="rId3" imgW="3213100" imgH="241300" progId="Unknown">
                  <p:embed/>
                </p:oleObj>
              </mc:Choice>
              <mc:Fallback>
                <p:oleObj r:id="rId3" imgW="3213100" imgH="241300" progId="Unknown">
                  <p:embed/>
                  <p:pic>
                    <p:nvPicPr>
                      <p:cNvPr id="0" name="物件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852936"/>
                        <a:ext cx="4968552" cy="37726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203256807"/>
              </p:ext>
            </p:extLst>
          </p:nvPr>
        </p:nvGraphicFramePr>
        <p:xfrm>
          <a:off x="1331640" y="4653136"/>
          <a:ext cx="4824536" cy="360040"/>
        </p:xfrm>
        <a:graphic>
          <a:graphicData uri="http://schemas.openxmlformats.org/presentationml/2006/ole">
            <mc:AlternateContent xmlns:mc="http://schemas.openxmlformats.org/markup-compatibility/2006">
              <mc:Choice xmlns:v="urn:schemas-microsoft-com:vml" Requires="v">
                <p:oleObj spid="_x0000_s8277" r:id="rId5" imgW="2921000" imgH="228600" progId="Unknown">
                  <p:embed/>
                </p:oleObj>
              </mc:Choice>
              <mc:Fallback>
                <p:oleObj r:id="rId5" imgW="2921000" imgH="228600" progId="Unknown">
                  <p:embed/>
                  <p:pic>
                    <p:nvPicPr>
                      <p:cNvPr id="0" name="物件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653136"/>
                        <a:ext cx="4824536"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6003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lstStyle/>
          <a:p>
            <a:pPr>
              <a:lnSpc>
                <a:spcPct val="120000"/>
              </a:lnSpc>
            </a:pPr>
            <a:r>
              <a:rPr lang="zh-TW" altLang="zh-TW" sz="2400" dirty="0">
                <a:latin typeface="Calibri" panose="020F0502020204030204" pitchFamily="34" charset="0"/>
              </a:rPr>
              <a:t>例</a:t>
            </a:r>
            <a:r>
              <a:rPr lang="en-US" altLang="zh-TW" sz="2400" dirty="0">
                <a:latin typeface="Calibri" panose="020F0502020204030204" pitchFamily="34" charset="0"/>
              </a:rPr>
              <a:t>10.2</a:t>
            </a:r>
            <a:endParaRPr lang="zh-TW" altLang="zh-TW" sz="2400" dirty="0">
              <a:latin typeface="Calibri" panose="020F0502020204030204" pitchFamily="34" charset="0"/>
            </a:endParaRPr>
          </a:p>
          <a:p>
            <a:pPr lvl="1" algn="just">
              <a:lnSpc>
                <a:spcPct val="120000"/>
              </a:lnSpc>
            </a:pPr>
            <a:r>
              <a:rPr lang="zh-TW" altLang="zh-TW" sz="2200" dirty="0">
                <a:latin typeface="Calibri" panose="020F0502020204030204" pitchFamily="34" charset="0"/>
              </a:rPr>
              <a:t>微軟在</a:t>
            </a:r>
            <a:r>
              <a:rPr lang="en-US" altLang="zh-TW" sz="2200" dirty="0">
                <a:latin typeface="Calibri" panose="020F0502020204030204" pitchFamily="34" charset="0"/>
              </a:rPr>
              <a:t>2003</a:t>
            </a:r>
            <a:r>
              <a:rPr lang="zh-TW" altLang="zh-TW" sz="2200" dirty="0">
                <a:latin typeface="Calibri" panose="020F0502020204030204" pitchFamily="34" charset="0"/>
              </a:rPr>
              <a:t>年底至</a:t>
            </a:r>
            <a:r>
              <a:rPr lang="en-US" altLang="zh-TW" sz="2200" dirty="0">
                <a:latin typeface="Calibri" panose="020F0502020204030204" pitchFamily="34" charset="0"/>
              </a:rPr>
              <a:t>2004</a:t>
            </a:r>
            <a:r>
              <a:rPr lang="zh-TW" altLang="zh-TW" sz="2200" dirty="0">
                <a:latin typeface="Calibri" panose="020F0502020204030204" pitchFamily="34" charset="0"/>
              </a:rPr>
              <a:t>年底的每股股價與每股現金股利資料如下，如果在</a:t>
            </a:r>
            <a:r>
              <a:rPr lang="en-US" altLang="zh-TW" sz="2200" dirty="0">
                <a:latin typeface="Calibri" panose="020F0502020204030204" pitchFamily="34" charset="0"/>
              </a:rPr>
              <a:t>2003</a:t>
            </a:r>
            <a:r>
              <a:rPr lang="zh-TW" altLang="zh-TW" sz="2200" dirty="0">
                <a:latin typeface="Calibri" panose="020F0502020204030204" pitchFamily="34" charset="0"/>
              </a:rPr>
              <a:t>年底買進，並將各時點收到的現金股利及資本利得</a:t>
            </a:r>
            <a:r>
              <a:rPr lang="en-US" altLang="zh-TW" sz="2200" dirty="0">
                <a:latin typeface="Calibri" panose="020F0502020204030204" pitchFamily="34" charset="0"/>
              </a:rPr>
              <a:t>(</a:t>
            </a:r>
            <a:r>
              <a:rPr lang="zh-TW" altLang="zh-TW" sz="2200" dirty="0">
                <a:latin typeface="Calibri" panose="020F0502020204030204" pitchFamily="34" charset="0"/>
              </a:rPr>
              <a:t>損</a:t>
            </a:r>
            <a:r>
              <a:rPr lang="en-US" altLang="zh-TW" sz="2200" dirty="0">
                <a:latin typeface="Calibri" panose="020F0502020204030204" pitchFamily="34" charset="0"/>
              </a:rPr>
              <a:t>)</a:t>
            </a:r>
            <a:r>
              <a:rPr lang="zh-TW" altLang="zh-TW" sz="2200" dirty="0">
                <a:latin typeface="Calibri" panose="020F0502020204030204" pitchFamily="34" charset="0"/>
              </a:rPr>
              <a:t>持續投資該股票，請計算該股票</a:t>
            </a:r>
            <a:r>
              <a:rPr lang="en-US" altLang="zh-TW" sz="2200" dirty="0">
                <a:latin typeface="Calibri" panose="020F0502020204030204" pitchFamily="34" charset="0"/>
              </a:rPr>
              <a:t>2004</a:t>
            </a:r>
            <a:r>
              <a:rPr lang="zh-TW" altLang="zh-TW" sz="2200" dirty="0">
                <a:latin typeface="Calibri" panose="020F0502020204030204" pitchFamily="34" charset="0"/>
              </a:rPr>
              <a:t>年的年報酬是多少</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lvl="1" algn="just">
              <a:lnSpc>
                <a:spcPct val="120000"/>
              </a:lnSpc>
            </a:pPr>
            <a:endParaRPr lang="en-US" altLang="zh-TW" sz="2200" dirty="0">
              <a:latin typeface="Calibri" panose="020F0502020204030204" pitchFamily="34" charset="0"/>
            </a:endParaRPr>
          </a:p>
          <a:p>
            <a:pPr lvl="1" algn="just">
              <a:lnSpc>
                <a:spcPct val="120000"/>
              </a:lnSpc>
            </a:pPr>
            <a:endParaRPr lang="en-US" altLang="zh-TW" sz="2200" dirty="0" smtClean="0">
              <a:latin typeface="Calibri" panose="020F0502020204030204" pitchFamily="34" charset="0"/>
            </a:endParaRPr>
          </a:p>
          <a:p>
            <a:pPr lvl="1" algn="just">
              <a:lnSpc>
                <a:spcPct val="120000"/>
              </a:lnSpc>
            </a:pPr>
            <a:endParaRPr lang="en-US" altLang="zh-TW" sz="2200" dirty="0">
              <a:latin typeface="Calibri" panose="020F0502020204030204" pitchFamily="34" charset="0"/>
            </a:endParaRPr>
          </a:p>
          <a:p>
            <a:pPr lvl="1" algn="just">
              <a:lnSpc>
                <a:spcPct val="120000"/>
              </a:lnSpc>
            </a:pPr>
            <a:endParaRPr lang="en-US" altLang="zh-TW" sz="2200" dirty="0" smtClean="0">
              <a:latin typeface="Calibri" panose="020F0502020204030204" pitchFamily="34" charset="0"/>
            </a:endParaRPr>
          </a:p>
          <a:p>
            <a:pPr lvl="1" algn="just">
              <a:lnSpc>
                <a:spcPct val="120000"/>
              </a:lnSpc>
            </a:pPr>
            <a:r>
              <a:rPr lang="zh-TW" altLang="en-US" sz="2200" dirty="0" smtClean="0">
                <a:latin typeface="Calibri" panose="020F0502020204030204" pitchFamily="34" charset="0"/>
              </a:rPr>
              <a:t>解 </a:t>
            </a:r>
            <a:endParaRPr lang="en-US" altLang="zh-TW" sz="1800" dirty="0" smtClean="0">
              <a:latin typeface="Calibri" panose="020F0502020204030204" pitchFamily="34" charset="0"/>
            </a:endParaRPr>
          </a:p>
          <a:p>
            <a:pPr lvl="1" algn="just">
              <a:lnSpc>
                <a:spcPct val="120000"/>
              </a:lnSpc>
            </a:pPr>
            <a:endParaRPr lang="zh-TW" altLang="zh-TW" sz="18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836353"/>
              </p:ext>
            </p:extLst>
          </p:nvPr>
        </p:nvGraphicFramePr>
        <p:xfrm>
          <a:off x="1835696" y="3789040"/>
          <a:ext cx="5688632" cy="2057400"/>
        </p:xfrm>
        <a:graphic>
          <a:graphicData uri="http://schemas.openxmlformats.org/drawingml/2006/table">
            <a:tbl>
              <a:tblPr firstRow="1" firstCol="1" bandRow="1">
                <a:tableStyleId>{5C22544A-7EE6-4342-B048-85BDC9FD1C3A}</a:tableStyleId>
              </a:tblPr>
              <a:tblGrid>
                <a:gridCol w="1421818"/>
                <a:gridCol w="1421818"/>
                <a:gridCol w="1422498"/>
                <a:gridCol w="1422498"/>
              </a:tblGrid>
              <a:tr h="0">
                <a:tc>
                  <a:txBody>
                    <a:bodyPr/>
                    <a:lstStyle/>
                    <a:p>
                      <a:pPr algn="ctr">
                        <a:lnSpc>
                          <a:spcPct val="150000"/>
                        </a:lnSpc>
                        <a:spcAft>
                          <a:spcPts val="0"/>
                        </a:spcAft>
                      </a:pPr>
                      <a:r>
                        <a:rPr lang="zh-TW" sz="1800" kern="100" dirty="0">
                          <a:effectLst/>
                        </a:rPr>
                        <a:t>日期</a:t>
                      </a:r>
                      <a:endParaRPr lang="zh-TW" sz="1800" kern="100" dirty="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800" kern="100">
                          <a:effectLst/>
                        </a:rPr>
                        <a:t>股價</a:t>
                      </a:r>
                      <a:endParaRPr lang="zh-TW" sz="1800" kern="10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800" kern="100">
                          <a:effectLst/>
                        </a:rPr>
                        <a:t>現金股利</a:t>
                      </a:r>
                      <a:endParaRPr lang="zh-TW" sz="1800" kern="100">
                        <a:effectLst/>
                        <a:latin typeface="Calibri"/>
                        <a:ea typeface="新細明體"/>
                        <a:cs typeface="Times New Roman"/>
                      </a:endParaRPr>
                    </a:p>
                  </a:txBody>
                  <a:tcPr marL="68580" marR="68580" marT="0" marB="0"/>
                </a:tc>
                <a:tc>
                  <a:txBody>
                    <a:bodyPr/>
                    <a:lstStyle/>
                    <a:p>
                      <a:pPr algn="ctr">
                        <a:lnSpc>
                          <a:spcPct val="150000"/>
                        </a:lnSpc>
                        <a:spcAft>
                          <a:spcPts val="0"/>
                        </a:spcAft>
                      </a:pPr>
                      <a:r>
                        <a:rPr lang="zh-TW" sz="1800" kern="100">
                          <a:effectLst/>
                        </a:rPr>
                        <a:t>報酬</a:t>
                      </a:r>
                      <a:endParaRPr lang="zh-TW" sz="1800" kern="100">
                        <a:effectLst/>
                        <a:latin typeface="Calibri"/>
                        <a:ea typeface="新細明體"/>
                        <a:cs typeface="Times New Roman"/>
                      </a:endParaRPr>
                    </a:p>
                  </a:txBody>
                  <a:tcPr marL="68580" marR="68580" marT="0" marB="0"/>
                </a:tc>
              </a:tr>
              <a:tr h="0">
                <a:tc>
                  <a:txBody>
                    <a:bodyPr/>
                    <a:lstStyle/>
                    <a:p>
                      <a:pPr algn="just">
                        <a:lnSpc>
                          <a:spcPct val="150000"/>
                        </a:lnSpc>
                        <a:spcAft>
                          <a:spcPts val="0"/>
                        </a:spcAft>
                      </a:pPr>
                      <a:r>
                        <a:rPr lang="en-US" sz="1800" kern="100">
                          <a:effectLst/>
                          <a:latin typeface="Calibri" panose="020F0502020204030204" pitchFamily="34" charset="0"/>
                        </a:rPr>
                        <a:t>2003/12/31</a:t>
                      </a:r>
                      <a:endParaRPr lang="zh-TW" sz="1800" kern="10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27.37</a:t>
                      </a:r>
                      <a:endParaRPr lang="zh-TW" sz="18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0</a:t>
                      </a:r>
                      <a:endParaRPr lang="zh-TW" sz="18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a:effectLst/>
                          <a:latin typeface="Calibri" panose="020F0502020204030204" pitchFamily="34" charset="0"/>
                        </a:rPr>
                        <a:t> </a:t>
                      </a:r>
                      <a:endParaRPr lang="zh-TW" sz="1800" kern="100">
                        <a:effectLst/>
                        <a:latin typeface="Calibri" panose="020F0502020204030204" pitchFamily="34" charset="0"/>
                        <a:ea typeface="新細明體"/>
                        <a:cs typeface="Times New Roman"/>
                      </a:endParaRPr>
                    </a:p>
                  </a:txBody>
                  <a:tcPr marL="68580" marR="68580" marT="0" marB="0"/>
                </a:tc>
              </a:tr>
              <a:tr h="0">
                <a:tc>
                  <a:txBody>
                    <a:bodyPr/>
                    <a:lstStyle/>
                    <a:p>
                      <a:pPr algn="just">
                        <a:lnSpc>
                          <a:spcPct val="150000"/>
                        </a:lnSpc>
                        <a:spcAft>
                          <a:spcPts val="0"/>
                        </a:spcAft>
                      </a:pPr>
                      <a:r>
                        <a:rPr lang="en-US" sz="1800" kern="100">
                          <a:effectLst/>
                          <a:latin typeface="Calibri" panose="020F0502020204030204" pitchFamily="34" charset="0"/>
                        </a:rPr>
                        <a:t>2004/08/23</a:t>
                      </a:r>
                      <a:endParaRPr lang="zh-TW" sz="1800" kern="10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a:effectLst/>
                          <a:latin typeface="Calibri" panose="020F0502020204030204" pitchFamily="34" charset="0"/>
                        </a:rPr>
                        <a:t>27.24</a:t>
                      </a:r>
                      <a:endParaRPr lang="zh-TW" sz="1800" kern="10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0.08</a:t>
                      </a:r>
                      <a:endParaRPr lang="zh-TW" sz="18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-0.18%</a:t>
                      </a:r>
                      <a:endParaRPr lang="zh-TW" sz="1800" kern="100" dirty="0">
                        <a:effectLst/>
                        <a:latin typeface="Calibri" panose="020F0502020204030204" pitchFamily="34" charset="0"/>
                        <a:ea typeface="新細明體"/>
                        <a:cs typeface="Times New Roman"/>
                      </a:endParaRPr>
                    </a:p>
                  </a:txBody>
                  <a:tcPr marL="68580" marR="68580" marT="0" marB="0"/>
                </a:tc>
              </a:tr>
              <a:tr h="0">
                <a:tc>
                  <a:txBody>
                    <a:bodyPr/>
                    <a:lstStyle/>
                    <a:p>
                      <a:pPr algn="just">
                        <a:lnSpc>
                          <a:spcPct val="150000"/>
                        </a:lnSpc>
                        <a:spcAft>
                          <a:spcPts val="0"/>
                        </a:spcAft>
                      </a:pPr>
                      <a:r>
                        <a:rPr lang="en-US" sz="1800" kern="100">
                          <a:effectLst/>
                          <a:latin typeface="Calibri" panose="020F0502020204030204" pitchFamily="34" charset="0"/>
                        </a:rPr>
                        <a:t>2004/11/15</a:t>
                      </a:r>
                      <a:endParaRPr lang="zh-TW" sz="1800" kern="10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27.39</a:t>
                      </a:r>
                      <a:endParaRPr lang="zh-TW" sz="18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3.08</a:t>
                      </a:r>
                      <a:endParaRPr lang="zh-TW" sz="18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11.86%</a:t>
                      </a:r>
                      <a:endParaRPr lang="zh-TW" sz="1800" kern="100" dirty="0">
                        <a:effectLst/>
                        <a:latin typeface="Calibri" panose="020F0502020204030204" pitchFamily="34" charset="0"/>
                        <a:ea typeface="新細明體"/>
                        <a:cs typeface="Times New Roman"/>
                      </a:endParaRPr>
                    </a:p>
                  </a:txBody>
                  <a:tcPr marL="68580" marR="68580" marT="0" marB="0"/>
                </a:tc>
              </a:tr>
              <a:tr h="0">
                <a:tc>
                  <a:txBody>
                    <a:bodyPr/>
                    <a:lstStyle/>
                    <a:p>
                      <a:pPr algn="just">
                        <a:lnSpc>
                          <a:spcPct val="150000"/>
                        </a:lnSpc>
                        <a:spcAft>
                          <a:spcPts val="0"/>
                        </a:spcAft>
                      </a:pPr>
                      <a:r>
                        <a:rPr lang="en-US" sz="1800" kern="100">
                          <a:effectLst/>
                          <a:latin typeface="Calibri" panose="020F0502020204030204" pitchFamily="34" charset="0"/>
                        </a:rPr>
                        <a:t>2004/12/31</a:t>
                      </a:r>
                      <a:endParaRPr lang="zh-TW" sz="1800" kern="10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26.72</a:t>
                      </a:r>
                      <a:endParaRPr lang="zh-TW" sz="1800" kern="100" dirty="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a:effectLst/>
                          <a:latin typeface="Calibri" panose="020F0502020204030204" pitchFamily="34" charset="0"/>
                        </a:rPr>
                        <a:t>0</a:t>
                      </a:r>
                      <a:endParaRPr lang="zh-TW" sz="1800" kern="100">
                        <a:effectLst/>
                        <a:latin typeface="Calibri" panose="020F0502020204030204" pitchFamily="34" charset="0"/>
                        <a:ea typeface="新細明體"/>
                        <a:cs typeface="Times New Roman"/>
                      </a:endParaRPr>
                    </a:p>
                  </a:txBody>
                  <a:tcPr marL="68580" marR="68580" marT="0" marB="0"/>
                </a:tc>
                <a:tc>
                  <a:txBody>
                    <a:bodyPr/>
                    <a:lstStyle/>
                    <a:p>
                      <a:pPr algn="ctr">
                        <a:lnSpc>
                          <a:spcPct val="150000"/>
                        </a:lnSpc>
                        <a:spcAft>
                          <a:spcPts val="0"/>
                        </a:spcAft>
                      </a:pPr>
                      <a:r>
                        <a:rPr lang="en-US" sz="1800" kern="100" dirty="0">
                          <a:effectLst/>
                          <a:latin typeface="Calibri" panose="020F0502020204030204" pitchFamily="34" charset="0"/>
                        </a:rPr>
                        <a:t>-2.45%</a:t>
                      </a:r>
                      <a:endParaRPr lang="zh-TW" sz="1800" kern="100" dirty="0">
                        <a:effectLst/>
                        <a:latin typeface="Calibri" panose="020F0502020204030204" pitchFamily="34" charset="0"/>
                        <a:ea typeface="新細明體"/>
                        <a:cs typeface="Times New Roman"/>
                      </a:endParaRPr>
                    </a:p>
                  </a:txBody>
                  <a:tcPr marL="68580" marR="68580" marT="0" marB="0"/>
                </a:tc>
              </a:tr>
            </a:tbl>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968613079"/>
              </p:ext>
            </p:extLst>
          </p:nvPr>
        </p:nvGraphicFramePr>
        <p:xfrm>
          <a:off x="1835696" y="5949280"/>
          <a:ext cx="5654675" cy="287337"/>
        </p:xfrm>
        <a:graphic>
          <a:graphicData uri="http://schemas.openxmlformats.org/presentationml/2006/ole">
            <mc:AlternateContent xmlns:mc="http://schemas.openxmlformats.org/markup-compatibility/2006">
              <mc:Choice xmlns:v="urn:schemas-microsoft-com:vml" Requires="v">
                <p:oleObj spid="_x0000_s9255" r:id="rId3" imgW="4597200" imgH="228600" progId="Unknown">
                  <p:embed/>
                </p:oleObj>
              </mc:Choice>
              <mc:Fallback>
                <p:oleObj r:id="rId3" imgW="4597200" imgH="228600" progId="Unknown">
                  <p:embed/>
                  <p:pic>
                    <p:nvPicPr>
                      <p:cNvPr id="0" name="物件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949280"/>
                        <a:ext cx="56546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04232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如果我們將</a:t>
            </a:r>
            <a:r>
              <a:rPr lang="en-US" altLang="zh-TW" sz="2400" dirty="0">
                <a:latin typeface="Calibri" panose="020F0502020204030204" pitchFamily="34" charset="0"/>
              </a:rPr>
              <a:t>2001</a:t>
            </a:r>
            <a:r>
              <a:rPr lang="zh-TW" altLang="zh-TW" sz="2400" dirty="0">
                <a:latin typeface="Calibri" panose="020F0502020204030204" pitchFamily="34" charset="0"/>
              </a:rPr>
              <a:t>年至</a:t>
            </a:r>
            <a:r>
              <a:rPr lang="en-US" altLang="zh-TW" sz="2400" dirty="0">
                <a:latin typeface="Calibri" panose="020F0502020204030204" pitchFamily="34" charset="0"/>
              </a:rPr>
              <a:t>2014</a:t>
            </a:r>
            <a:r>
              <a:rPr lang="zh-TW" altLang="zh-TW" sz="2400" dirty="0">
                <a:latin typeface="Calibri" panose="020F0502020204030204" pitchFamily="34" charset="0"/>
              </a:rPr>
              <a:t>年間，</a:t>
            </a:r>
            <a:r>
              <a:rPr lang="en-US" altLang="zh-TW" sz="2400" dirty="0">
                <a:latin typeface="Calibri" panose="020F0502020204030204" pitchFamily="34" charset="0"/>
              </a:rPr>
              <a:t>S&amp;P500</a:t>
            </a:r>
            <a:r>
              <a:rPr lang="zh-TW" altLang="zh-TW" sz="2400" dirty="0">
                <a:latin typeface="Calibri" panose="020F0502020204030204" pitchFamily="34" charset="0"/>
              </a:rPr>
              <a:t>指數每年底的指數及其成分股所發配的現金股利整理出來，則同樣也可以計算</a:t>
            </a:r>
            <a:r>
              <a:rPr lang="en-US" altLang="zh-TW" sz="2400" dirty="0">
                <a:latin typeface="Calibri" panose="020F0502020204030204" pitchFamily="34" charset="0"/>
              </a:rPr>
              <a:t>500</a:t>
            </a:r>
            <a:r>
              <a:rPr lang="zh-TW" altLang="zh-TW" sz="2400" dirty="0">
                <a:latin typeface="Calibri" panose="020F0502020204030204" pitchFamily="34" charset="0"/>
              </a:rPr>
              <a:t>檔股票所構成的資產組合的每年的年報酬；此外，我們也可將同一期間，</a:t>
            </a:r>
            <a:r>
              <a:rPr lang="en-US" altLang="zh-TW" sz="2400" dirty="0">
                <a:latin typeface="Calibri" panose="020F0502020204030204" pitchFamily="34" charset="0"/>
              </a:rPr>
              <a:t>1</a:t>
            </a:r>
            <a:r>
              <a:rPr lang="zh-TW" altLang="zh-TW" sz="2400" dirty="0">
                <a:latin typeface="Calibri" panose="020F0502020204030204" pitchFamily="34" charset="0"/>
              </a:rPr>
              <a:t>個月期的國庫券的每年報酬及微軟股票的年報酬整理出來，可彙整為下面的</a:t>
            </a:r>
            <a:r>
              <a:rPr lang="zh-TW" altLang="zh-TW" sz="2400" dirty="0" smtClean="0">
                <a:latin typeface="Calibri" panose="020F0502020204030204" pitchFamily="34" charset="0"/>
              </a:rPr>
              <a:t>表</a:t>
            </a:r>
            <a:r>
              <a:rPr lang="en-US" altLang="zh-TW" sz="2400" dirty="0" smtClean="0">
                <a:latin typeface="Calibri" panose="020F0502020204030204" pitchFamily="34" charset="0"/>
              </a:rPr>
              <a:t>10.2</a:t>
            </a:r>
            <a:r>
              <a:rPr lang="zh-TW" altLang="en-US" sz="24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13</a:t>
            </a:fld>
            <a:endParaRPr lang="zh-TW" altLang="en-US"/>
          </a:p>
        </p:txBody>
      </p:sp>
      <p:pic>
        <p:nvPicPr>
          <p:cNvPr id="5" name="Picture 4" descr="Y:\Graphics\Powerpoint\PEARSON\BERK\Final files\ch10\c10nt00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3925031"/>
            <a:ext cx="5274310" cy="2473325"/>
          </a:xfrm>
          <a:prstGeom prst="rect">
            <a:avLst/>
          </a:prstGeom>
          <a:noFill/>
          <a:ln>
            <a:noFill/>
          </a:ln>
          <a:extLst/>
        </p:spPr>
      </p:pic>
    </p:spTree>
    <p:extLst>
      <p:ext uri="{BB962C8B-B14F-4D97-AF65-F5344CB8AC3E}">
        <p14:creationId xmlns:p14="http://schemas.microsoft.com/office/powerpoint/2010/main" val="2208763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如果我們對於各類的金融資產都持續利用歷史資料長期計算其年報酬，則可以得到各種可能報酬的次數分配，稱之為資產報酬的實證分配</a:t>
            </a:r>
            <a:r>
              <a:rPr lang="en-US" altLang="zh-TW" sz="2400" dirty="0">
                <a:latin typeface="Calibri" panose="020F0502020204030204" pitchFamily="34" charset="0"/>
              </a:rPr>
              <a:t>(empirical distribution)</a:t>
            </a:r>
            <a:r>
              <a:rPr lang="zh-TW" altLang="zh-TW" sz="2400" dirty="0">
                <a:latin typeface="Calibri" panose="020F0502020204030204" pitchFamily="34" charset="0"/>
              </a:rPr>
              <a:t>，可以用以推估資產年報酬真實的機率分配</a:t>
            </a:r>
            <a:r>
              <a:rPr lang="zh-TW" altLang="zh-TW" sz="2400" dirty="0" smtClean="0">
                <a:latin typeface="Calibri" panose="020F0502020204030204" pitchFamily="34" charset="0"/>
              </a:rPr>
              <a:t>。</a:t>
            </a:r>
            <a:endParaRPr lang="en-US" altLang="zh-TW" dirty="0" smtClean="0"/>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利用</a:t>
            </a:r>
            <a:r>
              <a:rPr lang="en-US" altLang="zh-TW" sz="2400" dirty="0">
                <a:latin typeface="Calibri" panose="020F0502020204030204" pitchFamily="34" charset="0"/>
              </a:rPr>
              <a:t>1926-2014</a:t>
            </a:r>
            <a:r>
              <a:rPr lang="zh-TW" altLang="zh-TW" sz="2400" dirty="0">
                <a:latin typeface="Calibri" panose="020F0502020204030204" pitchFamily="34" charset="0"/>
              </a:rPr>
              <a:t>年的歷史資料，針對</a:t>
            </a:r>
            <a:r>
              <a:rPr lang="en-US" altLang="zh-TW" sz="2400" dirty="0">
                <a:latin typeface="Calibri" panose="020F0502020204030204" pitchFamily="34" charset="0"/>
              </a:rPr>
              <a:t>1</a:t>
            </a:r>
            <a:r>
              <a:rPr lang="zh-TW" altLang="zh-TW" sz="2400" dirty="0">
                <a:latin typeface="Calibri" panose="020F0502020204030204" pitchFamily="34" charset="0"/>
              </a:rPr>
              <a:t>個月期的國庫券、</a:t>
            </a:r>
            <a:r>
              <a:rPr lang="en-US" altLang="zh-TW" sz="2400" dirty="0">
                <a:latin typeface="Calibri" panose="020F0502020204030204" pitchFamily="34" charset="0"/>
              </a:rPr>
              <a:t>3A</a:t>
            </a:r>
            <a:r>
              <a:rPr lang="zh-TW" altLang="zh-TW" sz="2400" dirty="0">
                <a:latin typeface="Calibri" panose="020F0502020204030204" pitchFamily="34" charset="0"/>
              </a:rPr>
              <a:t>級公司債組合、</a:t>
            </a:r>
            <a:r>
              <a:rPr lang="en-US" altLang="zh-TW" sz="2400" dirty="0">
                <a:latin typeface="Calibri" panose="020F0502020204030204" pitchFamily="34" charset="0"/>
              </a:rPr>
              <a:t>S&amp;P500</a:t>
            </a:r>
            <a:r>
              <a:rPr lang="zh-TW" altLang="zh-TW" sz="2400" dirty="0">
                <a:latin typeface="Calibri" panose="020F0502020204030204" pitchFamily="34" charset="0"/>
              </a:rPr>
              <a:t>股票組合與小型股資產組合</a:t>
            </a:r>
            <a:r>
              <a:rPr lang="en-US" altLang="zh-TW" sz="2400" dirty="0">
                <a:latin typeface="Calibri" panose="020F0502020204030204" pitchFamily="34" charset="0"/>
              </a:rPr>
              <a:t>(</a:t>
            </a:r>
            <a:r>
              <a:rPr lang="zh-TW" altLang="zh-TW" sz="2400" dirty="0">
                <a:latin typeface="Calibri" panose="020F0502020204030204" pitchFamily="34" charset="0"/>
              </a:rPr>
              <a:t>在</a:t>
            </a:r>
            <a:r>
              <a:rPr lang="en-US" altLang="zh-TW" sz="2400" dirty="0">
                <a:latin typeface="Calibri" panose="020F0502020204030204" pitchFamily="34" charset="0"/>
              </a:rPr>
              <a:t>NYSE</a:t>
            </a:r>
            <a:r>
              <a:rPr lang="zh-TW" altLang="zh-TW" sz="2400" dirty="0">
                <a:latin typeface="Calibri" panose="020F0502020204030204" pitchFamily="34" charset="0"/>
              </a:rPr>
              <a:t>每年度市值在最底</a:t>
            </a:r>
            <a:r>
              <a:rPr lang="en-US" altLang="zh-TW" sz="2400" dirty="0">
                <a:latin typeface="Calibri" panose="020F0502020204030204" pitchFamily="34" charset="0"/>
              </a:rPr>
              <a:t>20%</a:t>
            </a:r>
            <a:r>
              <a:rPr lang="zh-TW" altLang="zh-TW" sz="2400" dirty="0">
                <a:latin typeface="Calibri" panose="020F0502020204030204" pitchFamily="34" charset="0"/>
              </a:rPr>
              <a:t>的股票組合，每年依照市值調整組合內容</a:t>
            </a:r>
            <a:r>
              <a:rPr lang="en-US" altLang="zh-TW" sz="2400" dirty="0">
                <a:latin typeface="Calibri" panose="020F0502020204030204" pitchFamily="34" charset="0"/>
              </a:rPr>
              <a:t>)</a:t>
            </a:r>
            <a:r>
              <a:rPr lang="zh-TW" altLang="zh-TW" sz="2400" dirty="0">
                <a:latin typeface="Calibri" panose="020F0502020204030204" pitchFamily="34" charset="0"/>
              </a:rPr>
              <a:t>所做成的次數分配圖：</a:t>
            </a: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14</a:t>
            </a:fld>
            <a:endParaRPr lang="zh-TW" altLang="en-US"/>
          </a:p>
        </p:txBody>
      </p:sp>
    </p:spTree>
    <p:extLst>
      <p:ext uri="{BB962C8B-B14F-4D97-AF65-F5344CB8AC3E}">
        <p14:creationId xmlns:p14="http://schemas.microsoft.com/office/powerpoint/2010/main" val="243367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15</a:t>
            </a:fld>
            <a:endParaRPr lang="zh-TW" altLang="en-US"/>
          </a:p>
        </p:txBody>
      </p:sp>
      <p:pic>
        <p:nvPicPr>
          <p:cNvPr id="5" name="Picture 4" descr="Y:\Graphics\Powerpoint\PEARSON\BERK\Final files\ch10\c10f005.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484784"/>
            <a:ext cx="5544616" cy="4824536"/>
          </a:xfrm>
          <a:prstGeom prst="rect">
            <a:avLst/>
          </a:prstGeom>
          <a:noFill/>
          <a:ln>
            <a:noFill/>
          </a:ln>
          <a:extLst/>
        </p:spPr>
      </p:pic>
    </p:spTree>
    <p:extLst>
      <p:ext uri="{BB962C8B-B14F-4D97-AF65-F5344CB8AC3E}">
        <p14:creationId xmlns:p14="http://schemas.microsoft.com/office/powerpoint/2010/main" val="168574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a:bodyPr>
          <a:lstStyle/>
          <a:p>
            <a:pPr algn="just">
              <a:lnSpc>
                <a:spcPct val="130000"/>
              </a:lnSpc>
            </a:pPr>
            <a:r>
              <a:rPr lang="zh-TW" altLang="zh-TW" sz="2800" dirty="0"/>
              <a:t>平均年報酬率與波動</a:t>
            </a:r>
          </a:p>
          <a:p>
            <a:pPr lvl="1" algn="just">
              <a:lnSpc>
                <a:spcPct val="130000"/>
              </a:lnSpc>
            </a:pPr>
            <a:r>
              <a:rPr lang="zh-TW" altLang="zh-TW" sz="2200" dirty="0"/>
              <a:t>由於報酬的真實分配</a:t>
            </a:r>
            <a:r>
              <a:rPr lang="en-US" altLang="zh-TW" sz="2200" dirty="0"/>
              <a:t>(</a:t>
            </a:r>
            <a:r>
              <a:rPr lang="zh-TW" altLang="zh-TW" sz="2200" dirty="0"/>
              <a:t>母體</a:t>
            </a:r>
            <a:r>
              <a:rPr lang="en-US" altLang="zh-TW" sz="2200" dirty="0"/>
              <a:t>)</a:t>
            </a:r>
            <a:r>
              <a:rPr lang="zh-TW" altLang="zh-TW" sz="2200" dirty="0"/>
              <a:t>很難完全掌握，但根據統計學的概念，我們可以用樣本平均數估計母體平均數、樣本標準差估計母體標準差；換言之，針對預期年報酬與年報酬標準差</a:t>
            </a:r>
            <a:r>
              <a:rPr lang="en-US" altLang="zh-TW" sz="2200" dirty="0"/>
              <a:t>(</a:t>
            </a:r>
            <a:r>
              <a:rPr lang="zh-TW" altLang="zh-TW" sz="2200" dirty="0"/>
              <a:t>波動</a:t>
            </a:r>
            <a:r>
              <a:rPr lang="en-US" altLang="zh-TW" sz="2200" dirty="0"/>
              <a:t>)</a:t>
            </a:r>
            <a:r>
              <a:rPr lang="zh-TW" altLang="zh-TW" sz="2200" dirty="0"/>
              <a:t>，我們可以分別</a:t>
            </a:r>
            <a:r>
              <a:rPr lang="zh-TW" altLang="zh-TW" sz="2200" dirty="0" smtClean="0"/>
              <a:t>利用</a:t>
            </a:r>
            <a:r>
              <a:rPr lang="en-US" altLang="zh-TW" sz="2200" dirty="0" smtClean="0"/>
              <a:t>T</a:t>
            </a:r>
            <a:r>
              <a:rPr lang="zh-TW" altLang="en-US" sz="2200" dirty="0" smtClean="0"/>
              <a:t>年</a:t>
            </a:r>
            <a:r>
              <a:rPr lang="zh-TW" altLang="zh-TW" sz="2200" dirty="0" smtClean="0"/>
              <a:t>歷史</a:t>
            </a:r>
            <a:r>
              <a:rPr lang="zh-TW" altLang="zh-TW" sz="2200" dirty="0"/>
              <a:t>資料的平均年報酬與其年標準差分別估計</a:t>
            </a:r>
            <a:r>
              <a:rPr lang="zh-TW" altLang="zh-TW" sz="2200" dirty="0" smtClean="0"/>
              <a:t>之</a:t>
            </a:r>
            <a:r>
              <a:rPr lang="zh-TW" altLang="zh-TW" sz="2000" dirty="0">
                <a:latin typeface="Calibri" panose="020F0502020204030204" pitchFamily="34" charset="0"/>
              </a:rPr>
              <a:t>。</a:t>
            </a:r>
            <a:endParaRPr lang="zh-TW" altLang="zh-TW" sz="2200" dirty="0"/>
          </a:p>
          <a:p>
            <a:pPr lvl="1"/>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01468001"/>
              </p:ext>
            </p:extLst>
          </p:nvPr>
        </p:nvGraphicFramePr>
        <p:xfrm>
          <a:off x="1331639" y="4509120"/>
          <a:ext cx="3295775" cy="648072"/>
        </p:xfrm>
        <a:graphic>
          <a:graphicData uri="http://schemas.openxmlformats.org/presentationml/2006/ole">
            <mc:AlternateContent xmlns:mc="http://schemas.openxmlformats.org/markup-compatibility/2006">
              <mc:Choice xmlns:v="urn:schemas-microsoft-com:vml" Requires="v">
                <p:oleObj spid="_x0000_s11340" r:id="rId3" imgW="2171700" imgH="431800" progId="Unknown">
                  <p:embed/>
                </p:oleObj>
              </mc:Choice>
              <mc:Fallback>
                <p:oleObj r:id="rId3" imgW="2171700" imgH="431800" progId="Unknown">
                  <p:embed/>
                  <p:pic>
                    <p:nvPicPr>
                      <p:cNvPr id="0" name="物件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39" y="4509120"/>
                        <a:ext cx="3295775"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587014214"/>
              </p:ext>
            </p:extLst>
          </p:nvPr>
        </p:nvGraphicFramePr>
        <p:xfrm>
          <a:off x="1331640" y="5301208"/>
          <a:ext cx="3445597" cy="720080"/>
        </p:xfrm>
        <a:graphic>
          <a:graphicData uri="http://schemas.openxmlformats.org/presentationml/2006/ole">
            <mc:AlternateContent xmlns:mc="http://schemas.openxmlformats.org/markup-compatibility/2006">
              <mc:Choice xmlns:v="urn:schemas-microsoft-com:vml" Requires="v">
                <p:oleObj spid="_x0000_s11341" r:id="rId5" imgW="2336800" imgH="482600" progId="Unknown">
                  <p:embed/>
                </p:oleObj>
              </mc:Choice>
              <mc:Fallback>
                <p:oleObj r:id="rId5" imgW="2336800" imgH="482600" progId="Unknown">
                  <p:embed/>
                  <p:pic>
                    <p:nvPicPr>
                      <p:cNvPr id="0" name="物件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301208"/>
                        <a:ext cx="3445597"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9860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lnSpcReduction="10000"/>
          </a:bodyPr>
          <a:lstStyle/>
          <a:p>
            <a:pPr algn="just">
              <a:lnSpc>
                <a:spcPct val="120000"/>
              </a:lnSpc>
            </a:pPr>
            <a:r>
              <a:rPr lang="zh-TW" altLang="zh-TW" sz="2400" dirty="0">
                <a:latin typeface="Calibri" panose="020F0502020204030204" pitchFamily="34" charset="0"/>
              </a:rPr>
              <a:t>以表</a:t>
            </a:r>
            <a:r>
              <a:rPr lang="en-US" altLang="zh-TW" sz="2400" dirty="0">
                <a:latin typeface="Calibri" panose="020F0502020204030204" pitchFamily="34" charset="0"/>
              </a:rPr>
              <a:t>10.2</a:t>
            </a:r>
            <a:r>
              <a:rPr lang="zh-TW" altLang="zh-TW" sz="2400" dirty="0">
                <a:latin typeface="Calibri" panose="020F0502020204030204" pitchFamily="34" charset="0"/>
              </a:rPr>
              <a:t>的歷史年報酬率，</a:t>
            </a:r>
            <a:r>
              <a:rPr lang="en-US" altLang="zh-TW" sz="2400" dirty="0">
                <a:latin typeface="Calibri" panose="020F0502020204030204" pitchFamily="34" charset="0"/>
              </a:rPr>
              <a:t>S&amp;P500</a:t>
            </a:r>
            <a:r>
              <a:rPr lang="zh-TW" altLang="zh-TW" sz="2400" dirty="0">
                <a:latin typeface="Calibri" panose="020F0502020204030204" pitchFamily="34" charset="0"/>
              </a:rPr>
              <a:t>股票組合在</a:t>
            </a:r>
            <a:r>
              <a:rPr lang="en-US" altLang="zh-TW" sz="2400" dirty="0">
                <a:latin typeface="Calibri" panose="020F0502020204030204" pitchFamily="34" charset="0"/>
              </a:rPr>
              <a:t>2002-2014</a:t>
            </a:r>
            <a:r>
              <a:rPr lang="zh-TW" altLang="zh-TW" sz="2400" dirty="0">
                <a:latin typeface="Calibri" panose="020F0502020204030204" pitchFamily="34" charset="0"/>
              </a:rPr>
              <a:t>的平均年報酬</a:t>
            </a:r>
            <a:r>
              <a:rPr lang="en-US" altLang="zh-TW" sz="2400" dirty="0">
                <a:latin typeface="Calibri" panose="020F0502020204030204" pitchFamily="34" charset="0"/>
              </a:rPr>
              <a:t>(</a:t>
            </a:r>
            <a:r>
              <a:rPr lang="zh-TW" altLang="zh-TW" sz="2400" dirty="0">
                <a:latin typeface="Calibri" panose="020F0502020204030204" pitchFamily="34" charset="0"/>
              </a:rPr>
              <a:t>預期年報酬估計值</a:t>
            </a:r>
            <a:r>
              <a:rPr lang="en-US" altLang="zh-TW" sz="2400" dirty="0">
                <a:latin typeface="Calibri" panose="020F0502020204030204" pitchFamily="34" charset="0"/>
              </a:rPr>
              <a:t>)</a:t>
            </a:r>
            <a:r>
              <a:rPr lang="zh-TW" altLang="zh-TW" sz="2400" dirty="0">
                <a:latin typeface="Calibri" panose="020F0502020204030204" pitchFamily="34" charset="0"/>
              </a:rPr>
              <a:t>與標準差</a:t>
            </a:r>
            <a:r>
              <a:rPr lang="en-US" altLang="zh-TW" sz="2400" dirty="0">
                <a:latin typeface="Calibri" panose="020F0502020204030204" pitchFamily="34" charset="0"/>
              </a:rPr>
              <a:t>(</a:t>
            </a:r>
            <a:r>
              <a:rPr lang="zh-TW" altLang="zh-TW" sz="2400" dirty="0">
                <a:latin typeface="Calibri" panose="020F0502020204030204" pitchFamily="34" charset="0"/>
              </a:rPr>
              <a:t>年波動估計值</a:t>
            </a:r>
            <a:r>
              <a:rPr lang="en-US" altLang="zh-TW" sz="2400" dirty="0">
                <a:latin typeface="Calibri" panose="020F0502020204030204" pitchFamily="34" charset="0"/>
              </a:rPr>
              <a:t>)</a:t>
            </a:r>
            <a:r>
              <a:rPr lang="zh-TW" altLang="zh-TW" sz="2400" dirty="0">
                <a:latin typeface="Calibri" panose="020F0502020204030204" pitchFamily="34" charset="0"/>
              </a:rPr>
              <a:t>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zh-TW" sz="2400" dirty="0">
                <a:latin typeface="Calibri" panose="020F0502020204030204" pitchFamily="34" charset="0"/>
              </a:rPr>
              <a:t>運用同樣的方法，我們可以用</a:t>
            </a:r>
            <a:r>
              <a:rPr lang="en-US" altLang="zh-TW" sz="2400" dirty="0">
                <a:latin typeface="Calibri" panose="020F0502020204030204" pitchFamily="34" charset="0"/>
              </a:rPr>
              <a:t>1926-2014</a:t>
            </a:r>
            <a:r>
              <a:rPr lang="zh-TW" altLang="zh-TW" sz="2400" dirty="0">
                <a:latin typeface="Calibri" panose="020F0502020204030204" pitchFamily="34" charset="0"/>
              </a:rPr>
              <a:t>年的歷史資料，針對</a:t>
            </a:r>
            <a:r>
              <a:rPr lang="en-US" altLang="zh-TW" sz="2400" dirty="0">
                <a:latin typeface="Calibri" panose="020F0502020204030204" pitchFamily="34" charset="0"/>
              </a:rPr>
              <a:t>1</a:t>
            </a:r>
            <a:r>
              <a:rPr lang="zh-TW" altLang="zh-TW" sz="2400" dirty="0">
                <a:latin typeface="Calibri" panose="020F0502020204030204" pitchFamily="34" charset="0"/>
              </a:rPr>
              <a:t>個月期的國庫券、</a:t>
            </a:r>
            <a:r>
              <a:rPr lang="en-US" altLang="zh-TW" sz="2400" dirty="0">
                <a:latin typeface="Calibri" panose="020F0502020204030204" pitchFamily="34" charset="0"/>
              </a:rPr>
              <a:t>3A</a:t>
            </a:r>
            <a:r>
              <a:rPr lang="zh-TW" altLang="zh-TW" sz="2400" dirty="0">
                <a:latin typeface="Calibri" panose="020F0502020204030204" pitchFamily="34" charset="0"/>
              </a:rPr>
              <a:t>級公司債組合、</a:t>
            </a:r>
            <a:r>
              <a:rPr lang="en-US" altLang="zh-TW" sz="2400" dirty="0">
                <a:latin typeface="Calibri" panose="020F0502020204030204" pitchFamily="34" charset="0"/>
              </a:rPr>
              <a:t>S&amp;P500</a:t>
            </a:r>
            <a:r>
              <a:rPr lang="zh-TW" altLang="zh-TW" sz="2400" dirty="0">
                <a:latin typeface="Calibri" panose="020F0502020204030204" pitchFamily="34" charset="0"/>
              </a:rPr>
              <a:t>股票組合與小型股資產組合計算歷史年平均報酬與歷史年標準</a:t>
            </a:r>
            <a:r>
              <a:rPr lang="zh-TW" altLang="zh-TW" sz="2400" dirty="0" smtClean="0">
                <a:latin typeface="Calibri" panose="020F0502020204030204" pitchFamily="34" charset="0"/>
              </a:rPr>
              <a:t>差</a:t>
            </a:r>
            <a:r>
              <a:rPr lang="zh-TW" altLang="zh-TW" sz="2400" dirty="0">
                <a:latin typeface="Calibri" panose="020F0502020204030204" pitchFamily="34" charset="0"/>
              </a:rPr>
              <a:t>， </a:t>
            </a:r>
            <a:r>
              <a:rPr lang="zh-TW" altLang="en-US" sz="2400" dirty="0" smtClean="0">
                <a:latin typeface="Calibri" panose="020F0502020204030204" pitchFamily="34" charset="0"/>
              </a:rPr>
              <a:t>整理為表</a:t>
            </a:r>
            <a:r>
              <a:rPr lang="en-US" altLang="zh-TW" sz="2400" dirty="0" smtClean="0">
                <a:latin typeface="Calibri" panose="020F0502020204030204" pitchFamily="34" charset="0"/>
              </a:rPr>
              <a:t>10.3</a:t>
            </a:r>
            <a:r>
              <a:rPr lang="zh-TW" altLang="en-US" sz="2400" dirty="0" smtClean="0">
                <a:latin typeface="Calibri" panose="020F0502020204030204" pitchFamily="34" charset="0"/>
              </a:rPr>
              <a:t>及表</a:t>
            </a:r>
            <a:r>
              <a:rPr lang="en-US" altLang="zh-TW" sz="2400" dirty="0" smtClean="0">
                <a:latin typeface="Calibri" panose="020F0502020204030204" pitchFamily="34" charset="0"/>
              </a:rPr>
              <a:t>10.4</a:t>
            </a:r>
            <a:r>
              <a:rPr lang="zh-TW" altLang="zh-TW" sz="2400" dirty="0" smtClean="0">
                <a:latin typeface="Calibri" panose="020F0502020204030204" pitchFamily="34" charset="0"/>
              </a:rPr>
              <a:t>：</a:t>
            </a:r>
            <a:endParaRPr lang="zh-TW" altLang="zh-TW" sz="2400" dirty="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771807611"/>
              </p:ext>
            </p:extLst>
          </p:nvPr>
        </p:nvGraphicFramePr>
        <p:xfrm>
          <a:off x="1331640" y="2996952"/>
          <a:ext cx="3725982" cy="504056"/>
        </p:xfrm>
        <a:graphic>
          <a:graphicData uri="http://schemas.openxmlformats.org/presentationml/2006/ole">
            <mc:AlternateContent xmlns:mc="http://schemas.openxmlformats.org/markup-compatibility/2006">
              <mc:Choice xmlns:v="urn:schemas-microsoft-com:vml" Requires="v">
                <p:oleObj spid="_x0000_s12364" r:id="rId3" imgW="2933700" imgH="393700" progId="Unknown">
                  <p:embed/>
                </p:oleObj>
              </mc:Choice>
              <mc:Fallback>
                <p:oleObj r:id="rId3" imgW="2933700" imgH="393700" progId="Unknown">
                  <p:embed/>
                  <p:pic>
                    <p:nvPicPr>
                      <p:cNvPr id="0" name="物件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996952"/>
                        <a:ext cx="3725982" cy="50405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468054105"/>
              </p:ext>
            </p:extLst>
          </p:nvPr>
        </p:nvGraphicFramePr>
        <p:xfrm>
          <a:off x="1331640" y="3717032"/>
          <a:ext cx="4234629" cy="648072"/>
        </p:xfrm>
        <a:graphic>
          <a:graphicData uri="http://schemas.openxmlformats.org/presentationml/2006/ole">
            <mc:AlternateContent xmlns:mc="http://schemas.openxmlformats.org/markup-compatibility/2006">
              <mc:Choice xmlns:v="urn:schemas-microsoft-com:vml" Requires="v">
                <p:oleObj spid="_x0000_s12365" r:id="rId5" imgW="3187700" imgH="482600" progId="Unknown">
                  <p:embed/>
                </p:oleObj>
              </mc:Choice>
              <mc:Fallback>
                <p:oleObj r:id="rId5" imgW="3187700" imgH="482600" progId="Unknown">
                  <p:embed/>
                  <p:pic>
                    <p:nvPicPr>
                      <p:cNvPr id="0" name="物件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717032"/>
                        <a:ext cx="4234629"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4160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a:xfrm>
            <a:off x="457200" y="1600200"/>
            <a:ext cx="8229600" cy="4853136"/>
          </a:xfrm>
        </p:spPr>
        <p:txBody>
          <a:bodyPr>
            <a:normAutofit lnSpcReduction="10000"/>
          </a:bodyPr>
          <a:lstStyle/>
          <a:p>
            <a:r>
              <a:rPr lang="zh-TW" altLang="zh-TW" sz="2400" dirty="0">
                <a:latin typeface="Calibri" panose="020F0502020204030204" pitchFamily="34" charset="0"/>
              </a:rPr>
              <a:t>表</a:t>
            </a:r>
            <a:r>
              <a:rPr lang="en-US" altLang="zh-TW" sz="2400" dirty="0" smtClean="0">
                <a:latin typeface="Calibri" panose="020F0502020204030204" pitchFamily="34" charset="0"/>
              </a:rPr>
              <a:t>10.3</a:t>
            </a:r>
          </a:p>
          <a:p>
            <a:endParaRPr lang="en-US" altLang="zh-TW" sz="2400" dirty="0">
              <a:latin typeface="Calibri" panose="020F0502020204030204" pitchFamily="34" charset="0"/>
            </a:endParaRPr>
          </a:p>
          <a:p>
            <a:endParaRPr lang="en-US" altLang="zh-TW" sz="2400" dirty="0" smtClean="0">
              <a:latin typeface="Calibri" panose="020F0502020204030204" pitchFamily="34" charset="0"/>
            </a:endParaRPr>
          </a:p>
          <a:p>
            <a:endParaRPr lang="zh-TW" altLang="zh-TW" sz="2400" dirty="0">
              <a:latin typeface="Calibri" panose="020F0502020204030204" pitchFamily="34" charset="0"/>
            </a:endParaRPr>
          </a:p>
          <a:p>
            <a:pPr marL="0" indent="0">
              <a:buNone/>
            </a:pPr>
            <a:endParaRPr lang="en-US" altLang="zh-TW" sz="2400" dirty="0">
              <a:latin typeface="Calibri" panose="020F0502020204030204" pitchFamily="34" charset="0"/>
            </a:endParaRPr>
          </a:p>
          <a:p>
            <a:r>
              <a:rPr lang="zh-TW" altLang="zh-TW" sz="2400" dirty="0" smtClean="0">
                <a:latin typeface="Calibri" panose="020F0502020204030204" pitchFamily="34" charset="0"/>
              </a:rPr>
              <a:t>表</a:t>
            </a:r>
            <a:r>
              <a:rPr lang="en-US" altLang="zh-TW" sz="2400" dirty="0" smtClean="0">
                <a:latin typeface="Calibri" panose="020F0502020204030204" pitchFamily="34" charset="0"/>
              </a:rPr>
              <a:t>10.4</a:t>
            </a:r>
          </a:p>
          <a:p>
            <a:endParaRPr lang="en-US" altLang="zh-TW" sz="2400" dirty="0">
              <a:latin typeface="Calibri" panose="020F0502020204030204" pitchFamily="34" charset="0"/>
            </a:endParaRPr>
          </a:p>
          <a:p>
            <a:endParaRPr lang="en-US" altLang="zh-TW" sz="2400" dirty="0" smtClean="0">
              <a:latin typeface="Calibri" panose="020F0502020204030204" pitchFamily="34" charset="0"/>
            </a:endParaRPr>
          </a:p>
          <a:p>
            <a:endParaRPr lang="en-US" altLang="zh-TW" sz="2400" dirty="0">
              <a:latin typeface="Calibri" panose="020F0502020204030204" pitchFamily="34" charset="0"/>
            </a:endParaRPr>
          </a:p>
          <a:p>
            <a:endParaRPr lang="en-US" altLang="zh-TW" sz="2400" dirty="0" smtClean="0">
              <a:latin typeface="Calibri" panose="020F0502020204030204" pitchFamily="34" charset="0"/>
            </a:endParaRPr>
          </a:p>
          <a:p>
            <a:r>
              <a:rPr lang="zh-TW" altLang="zh-TW" sz="2400" dirty="0"/>
              <a:t>由上面兩表大致可以發現：</a:t>
            </a:r>
            <a:r>
              <a:rPr lang="zh-TW" altLang="zh-TW" sz="2400" b="1" dirty="0">
                <a:solidFill>
                  <a:srgbClr val="FF0000"/>
                </a:solidFill>
              </a:rPr>
              <a:t>平均年報酬越高，則其波動也越高</a:t>
            </a:r>
            <a:r>
              <a:rPr lang="zh-TW" altLang="zh-TW" sz="2400" dirty="0"/>
              <a:t>。</a:t>
            </a:r>
          </a:p>
          <a:p>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18</a:t>
            </a:fld>
            <a:endParaRPr lang="zh-TW" altLang="en-US"/>
          </a:p>
        </p:txBody>
      </p:sp>
      <p:pic>
        <p:nvPicPr>
          <p:cNvPr id="5" name="Picture 4" descr="Y:\Graphics\Powerpoint\PEARSON\BERK\Final files\ch10\c10t00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792" y="2060848"/>
            <a:ext cx="5960963" cy="1512168"/>
          </a:xfrm>
          <a:prstGeom prst="rect">
            <a:avLst/>
          </a:prstGeom>
          <a:noFill/>
          <a:ln>
            <a:noFill/>
          </a:ln>
          <a:extLst/>
        </p:spPr>
      </p:pic>
      <p:pic>
        <p:nvPicPr>
          <p:cNvPr id="6" name="Picture 4" descr="Y:\Graphics\Powerpoint\PEARSON\BERK\Final files\ch10\c10t00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7656" y="4005064"/>
            <a:ext cx="5960963" cy="1440160"/>
          </a:xfrm>
          <a:prstGeom prst="rect">
            <a:avLst/>
          </a:prstGeom>
          <a:noFill/>
          <a:ln>
            <a:noFill/>
          </a:ln>
          <a:extLst/>
        </p:spPr>
      </p:pic>
    </p:spTree>
    <p:extLst>
      <p:ext uri="{BB962C8B-B14F-4D97-AF65-F5344CB8AC3E}">
        <p14:creationId xmlns:p14="http://schemas.microsoft.com/office/powerpoint/2010/main" val="2890681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a:bodyPr>
          <a:lstStyle/>
          <a:p>
            <a:r>
              <a:rPr lang="zh-TW" altLang="zh-TW" sz="2600" dirty="0"/>
              <a:t>使用歷史報酬預測未來報酬的</a:t>
            </a:r>
            <a:r>
              <a:rPr lang="zh-TW" altLang="zh-TW" sz="2600" dirty="0" smtClean="0"/>
              <a:t>誤差</a:t>
            </a:r>
            <a:endParaRPr lang="en-US" altLang="zh-TW" sz="2600" dirty="0" smtClean="0"/>
          </a:p>
          <a:p>
            <a:pPr lvl="1" algn="just">
              <a:lnSpc>
                <a:spcPct val="120000"/>
              </a:lnSpc>
            </a:pPr>
            <a:r>
              <a:rPr lang="zh-TW" altLang="zh-TW" sz="2200" dirty="0">
                <a:latin typeface="Calibri" panose="020F0502020204030204" pitchFamily="34" charset="0"/>
              </a:rPr>
              <a:t>利用過去的歷史資料所計算出的平均報酬預測未來報酬會遇到以下兩個難題：</a:t>
            </a:r>
          </a:p>
          <a:p>
            <a:pPr lvl="2" algn="just">
              <a:lnSpc>
                <a:spcPct val="120000"/>
              </a:lnSpc>
            </a:pPr>
            <a:r>
              <a:rPr lang="en-US" altLang="zh-TW" sz="1800" dirty="0">
                <a:latin typeface="Calibri" panose="020F0502020204030204" pitchFamily="34" charset="0"/>
              </a:rPr>
              <a:t>1.</a:t>
            </a:r>
            <a:r>
              <a:rPr lang="zh-TW" altLang="zh-TW" sz="1800" dirty="0">
                <a:latin typeface="Calibri" panose="020F0502020204030204" pitchFamily="34" charset="0"/>
              </a:rPr>
              <a:t>我們並不知道投資者過去的預期報酬，我們僅知道已經實現的真實報酬，例如在</a:t>
            </a:r>
            <a:r>
              <a:rPr lang="en-US" altLang="zh-TW" sz="1800" dirty="0">
                <a:latin typeface="Calibri" panose="020F0502020204030204" pitchFamily="34" charset="0"/>
              </a:rPr>
              <a:t>2007</a:t>
            </a:r>
            <a:r>
              <a:rPr lang="zh-TW" altLang="zh-TW" sz="1800" dirty="0">
                <a:latin typeface="Calibri" panose="020F0502020204030204" pitchFamily="34" charset="0"/>
              </a:rPr>
              <a:t>年金融海嘯</a:t>
            </a:r>
            <a:r>
              <a:rPr lang="en-US" altLang="zh-TW" sz="1800" dirty="0">
                <a:latin typeface="Calibri" panose="020F0502020204030204" pitchFamily="34" charset="0"/>
              </a:rPr>
              <a:t>S&amp;P500</a:t>
            </a:r>
            <a:r>
              <a:rPr lang="zh-TW" altLang="zh-TW" sz="1800" dirty="0">
                <a:latin typeface="Calibri" panose="020F0502020204030204" pitchFamily="34" charset="0"/>
              </a:rPr>
              <a:t>股票組合的真實年報酬為</a:t>
            </a:r>
            <a:r>
              <a:rPr lang="en-US" altLang="zh-TW" sz="1800" dirty="0">
                <a:latin typeface="Calibri" panose="020F0502020204030204" pitchFamily="34" charset="0"/>
              </a:rPr>
              <a:t>-37%</a:t>
            </a:r>
            <a:r>
              <a:rPr lang="zh-TW" altLang="zh-TW" sz="1800" dirty="0">
                <a:latin typeface="Calibri" panose="020F0502020204030204" pitchFamily="34" charset="0"/>
              </a:rPr>
              <a:t>，我們都相信，絕對不是每個投資人在</a:t>
            </a:r>
            <a:r>
              <a:rPr lang="en-US" altLang="zh-TW" sz="1800" dirty="0">
                <a:latin typeface="Calibri" panose="020F0502020204030204" pitchFamily="34" charset="0"/>
              </a:rPr>
              <a:t>2007</a:t>
            </a:r>
            <a:r>
              <a:rPr lang="zh-TW" altLang="zh-TW" sz="1800" dirty="0">
                <a:latin typeface="Calibri" panose="020F0502020204030204" pitchFamily="34" charset="0"/>
              </a:rPr>
              <a:t>的年初對當年度的預期報酬會是</a:t>
            </a:r>
            <a:r>
              <a:rPr lang="en-US" altLang="zh-TW" sz="1800" dirty="0">
                <a:latin typeface="Calibri" panose="020F0502020204030204" pitchFamily="34" charset="0"/>
              </a:rPr>
              <a:t>-37%</a:t>
            </a:r>
            <a:r>
              <a:rPr lang="zh-TW" altLang="zh-TW" sz="1800" dirty="0">
                <a:latin typeface="Calibri" panose="020F0502020204030204" pitchFamily="34" charset="0"/>
              </a:rPr>
              <a:t>，否則大家都去投資</a:t>
            </a:r>
            <a:r>
              <a:rPr lang="en-US" altLang="zh-TW" sz="1800" dirty="0">
                <a:latin typeface="Calibri" panose="020F0502020204030204" pitchFamily="34" charset="0"/>
              </a:rPr>
              <a:t>1</a:t>
            </a:r>
            <a:r>
              <a:rPr lang="zh-TW" altLang="zh-TW" sz="1800" dirty="0">
                <a:latin typeface="Calibri" panose="020F0502020204030204" pitchFamily="34" charset="0"/>
              </a:rPr>
              <a:t>個月期的國庫券了。</a:t>
            </a:r>
          </a:p>
          <a:p>
            <a:pPr lvl="2" algn="just">
              <a:lnSpc>
                <a:spcPct val="120000"/>
              </a:lnSpc>
            </a:pPr>
            <a:r>
              <a:rPr lang="en-US" altLang="zh-TW" sz="1800" dirty="0">
                <a:latin typeface="Calibri" panose="020F0502020204030204" pitchFamily="34" charset="0"/>
              </a:rPr>
              <a:t>2.</a:t>
            </a:r>
            <a:r>
              <a:rPr lang="zh-TW" altLang="zh-TW" sz="1800" dirty="0">
                <a:latin typeface="Calibri" panose="020F0502020204030204" pitchFamily="34" charset="0"/>
              </a:rPr>
              <a:t>歷史平均報酬是預期報酬的一種估計值，所以必然有估計誤差</a:t>
            </a:r>
            <a:r>
              <a:rPr lang="en-US" altLang="zh-TW" sz="1800" dirty="0">
                <a:latin typeface="Calibri" panose="020F0502020204030204" pitchFamily="34" charset="0"/>
              </a:rPr>
              <a:t>(estimate error)</a:t>
            </a:r>
            <a:r>
              <a:rPr lang="zh-TW" altLang="zh-TW" sz="1800" dirty="0">
                <a:latin typeface="Calibri" panose="020F0502020204030204" pitchFamily="34" charset="0"/>
              </a:rPr>
              <a:t>，假設年</a:t>
            </a:r>
            <a:r>
              <a:rPr lang="zh-TW" altLang="zh-TW" sz="1800" dirty="0" smtClean="0">
                <a:latin typeface="Calibri" panose="020F0502020204030204" pitchFamily="34" charset="0"/>
              </a:rPr>
              <a:t>報酬服從於</a:t>
            </a:r>
            <a:r>
              <a:rPr lang="zh-TW" altLang="zh-TW" sz="1800" dirty="0">
                <a:latin typeface="Calibri" panose="020F0502020204030204" pitchFamily="34" charset="0"/>
              </a:rPr>
              <a:t>常態分配，即</a:t>
            </a:r>
            <a:r>
              <a:rPr lang="zh-TW" altLang="zh-TW" sz="1800" dirty="0" smtClean="0">
                <a:latin typeface="Calibri" panose="020F0502020204030204" pitchFamily="34" charset="0"/>
              </a:rPr>
              <a:t>：</a:t>
            </a:r>
            <a:endParaRPr lang="en-US" altLang="zh-TW" sz="1800" dirty="0" smtClean="0">
              <a:latin typeface="Calibri" panose="020F0502020204030204" pitchFamily="34" charset="0"/>
            </a:endParaRPr>
          </a:p>
          <a:p>
            <a:pPr lvl="2" algn="just">
              <a:lnSpc>
                <a:spcPct val="120000"/>
              </a:lnSpc>
            </a:pPr>
            <a:endParaRPr lang="en-US" altLang="zh-TW" sz="1800" dirty="0">
              <a:latin typeface="Calibri" panose="020F0502020204030204" pitchFamily="34" charset="0"/>
            </a:endParaRPr>
          </a:p>
          <a:p>
            <a:pPr lvl="2" algn="just">
              <a:lnSpc>
                <a:spcPct val="120000"/>
              </a:lnSpc>
            </a:pPr>
            <a:r>
              <a:rPr lang="zh-TW" altLang="zh-TW" sz="1800" dirty="0" smtClean="0"/>
              <a:t>則歷史</a:t>
            </a:r>
            <a:r>
              <a:rPr lang="en-US" altLang="zh-TW" sz="1800" dirty="0"/>
              <a:t>(</a:t>
            </a:r>
            <a:r>
              <a:rPr lang="zh-TW" altLang="zh-TW" sz="1800" dirty="0"/>
              <a:t>樣本</a:t>
            </a:r>
            <a:r>
              <a:rPr lang="en-US" altLang="zh-TW" sz="1800" dirty="0"/>
              <a:t>)</a:t>
            </a:r>
            <a:r>
              <a:rPr lang="zh-TW" altLang="zh-TW" sz="1800" dirty="0"/>
              <a:t>平均數會服從於如下的常態分配：</a:t>
            </a:r>
            <a:endParaRPr lang="zh-TW" altLang="en-US" sz="18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19</a:t>
            </a:fld>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536682874"/>
              </p:ext>
            </p:extLst>
          </p:nvPr>
        </p:nvGraphicFramePr>
        <p:xfrm>
          <a:off x="1763688" y="5085184"/>
          <a:ext cx="1947092" cy="288032"/>
        </p:xfrm>
        <a:graphic>
          <a:graphicData uri="http://schemas.openxmlformats.org/presentationml/2006/ole">
            <mc:AlternateContent xmlns:mc="http://schemas.openxmlformats.org/markup-compatibility/2006">
              <mc:Choice xmlns:v="urn:schemas-microsoft-com:vml" Requires="v">
                <p:oleObj spid="_x0000_s13380" r:id="rId3" imgW="1346200" imgH="203200" progId="Unknown">
                  <p:embed/>
                </p:oleObj>
              </mc:Choice>
              <mc:Fallback>
                <p:oleObj r:id="rId3" imgW="1346200" imgH="203200" progId="Unknown">
                  <p:embed/>
                  <p:pic>
                    <p:nvPicPr>
                      <p:cNvPr id="0" name="物件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5085184"/>
                        <a:ext cx="1947092" cy="288032"/>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840889455"/>
              </p:ext>
            </p:extLst>
          </p:nvPr>
        </p:nvGraphicFramePr>
        <p:xfrm>
          <a:off x="1763688" y="5877272"/>
          <a:ext cx="2013920" cy="576064"/>
        </p:xfrm>
        <a:graphic>
          <a:graphicData uri="http://schemas.openxmlformats.org/presentationml/2006/ole">
            <mc:AlternateContent xmlns:mc="http://schemas.openxmlformats.org/markup-compatibility/2006">
              <mc:Choice xmlns:v="urn:schemas-microsoft-com:vml" Requires="v">
                <p:oleObj spid="_x0000_s13381" r:id="rId5" imgW="1384300" imgH="393700" progId="Unknown">
                  <p:embed/>
                </p:oleObj>
              </mc:Choice>
              <mc:Fallback>
                <p:oleObj r:id="rId5" imgW="1384300" imgH="393700" progId="Unknown">
                  <p:embed/>
                  <p:pic>
                    <p:nvPicPr>
                      <p:cNvPr id="0" name="物件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5877272"/>
                        <a:ext cx="2013920"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49599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本章概述</a:t>
            </a:r>
            <a:endParaRPr lang="zh-TW" altLang="en-US" dirty="0"/>
          </a:p>
        </p:txBody>
      </p:sp>
      <p:sp>
        <p:nvSpPr>
          <p:cNvPr id="3" name="內容版面配置區 2"/>
          <p:cNvSpPr>
            <a:spLocks noGrp="1"/>
          </p:cNvSpPr>
          <p:nvPr>
            <p:ph idx="1"/>
          </p:nvPr>
        </p:nvSpPr>
        <p:spPr/>
        <p:txBody>
          <a:bodyPr>
            <a:normAutofit fontScale="92500" lnSpcReduction="10000"/>
          </a:bodyPr>
          <a:lstStyle/>
          <a:p>
            <a:pPr indent="-468000" algn="just">
              <a:lnSpc>
                <a:spcPct val="130000"/>
              </a:lnSpc>
            </a:pPr>
            <a:r>
              <a:rPr lang="zh-TW" altLang="zh-TW" sz="2400" dirty="0">
                <a:latin typeface="Calibri" panose="020F0502020204030204" pitchFamily="34" charset="0"/>
              </a:rPr>
              <a:t>本章將思考不同金融資產的平均報酬與其報酬</a:t>
            </a:r>
            <a:r>
              <a:rPr lang="en-US" altLang="zh-TW" sz="2400" dirty="0">
                <a:latin typeface="Calibri" panose="020F0502020204030204" pitchFamily="34" charset="0"/>
              </a:rPr>
              <a:t>(</a:t>
            </a:r>
            <a:r>
              <a:rPr lang="zh-TW" altLang="zh-TW" sz="2400" dirty="0">
                <a:latin typeface="Calibri" panose="020F0502020204030204" pitchFamily="34" charset="0"/>
              </a:rPr>
              <a:t>率</a:t>
            </a:r>
            <a:r>
              <a:rPr lang="en-US" altLang="zh-TW" sz="2400" dirty="0">
                <a:latin typeface="Calibri" panose="020F0502020204030204" pitchFamily="34" charset="0"/>
              </a:rPr>
              <a:t>)</a:t>
            </a:r>
            <a:r>
              <a:rPr lang="zh-TW" altLang="zh-TW" sz="2400" dirty="0">
                <a:latin typeface="Calibri" panose="020F0502020204030204" pitchFamily="34" charset="0"/>
              </a:rPr>
              <a:t>的變動程度為何會有差異，其目的在於發展出一套平均報酬與其變動程度間的理論關係，並從而導出投資不同金融商品所要求的風險溢酬</a:t>
            </a:r>
            <a:r>
              <a:rPr lang="en-US" altLang="zh-TW" sz="2400" dirty="0">
                <a:latin typeface="Calibri" panose="020F0502020204030204" pitchFamily="34" charset="0"/>
              </a:rPr>
              <a:t>(</a:t>
            </a:r>
            <a:r>
              <a:rPr lang="zh-TW" altLang="zh-TW" sz="2400" dirty="0">
                <a:latin typeface="Calibri" panose="020F0502020204030204" pitchFamily="34" charset="0"/>
              </a:rPr>
              <a:t>風險定價</a:t>
            </a:r>
            <a:r>
              <a:rPr lang="en-US" altLang="zh-TW" sz="2400" dirty="0">
                <a:latin typeface="Calibri" panose="020F0502020204030204" pitchFamily="34" charset="0"/>
              </a:rPr>
              <a:t>)</a:t>
            </a:r>
            <a:r>
              <a:rPr lang="zh-TW" altLang="zh-TW" sz="2400" dirty="0">
                <a:latin typeface="Calibri" panose="020F0502020204030204" pitchFamily="34" charset="0"/>
              </a:rPr>
              <a:t>，最後並利用此一理論決定投資計劃之資金</a:t>
            </a:r>
            <a:r>
              <a:rPr lang="en-US" altLang="zh-TW" sz="2400" dirty="0">
                <a:latin typeface="Calibri" panose="020F0502020204030204" pitchFamily="34" charset="0"/>
              </a:rPr>
              <a:t>(</a:t>
            </a:r>
            <a:r>
              <a:rPr lang="zh-TW" altLang="zh-TW" sz="2400" dirty="0">
                <a:latin typeface="Calibri" panose="020F0502020204030204" pitchFamily="34" charset="0"/>
              </a:rPr>
              <a:t>本</a:t>
            </a:r>
            <a:r>
              <a:rPr lang="en-US" altLang="zh-TW" sz="2400" dirty="0">
                <a:latin typeface="Calibri" panose="020F0502020204030204" pitchFamily="34" charset="0"/>
              </a:rPr>
              <a:t>)</a:t>
            </a:r>
            <a:r>
              <a:rPr lang="zh-TW" altLang="zh-TW" sz="2400" dirty="0">
                <a:latin typeface="Calibri" panose="020F0502020204030204" pitchFamily="34" charset="0"/>
              </a:rPr>
              <a:t>成本。</a:t>
            </a:r>
          </a:p>
          <a:p>
            <a:pPr indent="-468000" algn="just">
              <a:lnSpc>
                <a:spcPct val="130000"/>
              </a:lnSpc>
            </a:pPr>
            <a:r>
              <a:rPr lang="zh-TW" altLang="zh-TW" sz="2400" dirty="0" smtClean="0">
                <a:latin typeface="Calibri" panose="020F0502020204030204" pitchFamily="34" charset="0"/>
              </a:rPr>
              <a:t>此外</a:t>
            </a:r>
            <a:r>
              <a:rPr lang="zh-TW" altLang="zh-TW" sz="2400" dirty="0">
                <a:latin typeface="Calibri" panose="020F0502020204030204" pitchFamily="34" charset="0"/>
              </a:rPr>
              <a:t>，本章也將介紹個別資產的風險包括其本身的特異風險</a:t>
            </a:r>
            <a:r>
              <a:rPr lang="en-US" altLang="zh-TW" sz="2400" dirty="0">
                <a:solidFill>
                  <a:srgbClr val="FF0000"/>
                </a:solidFill>
                <a:latin typeface="Calibri" panose="020F0502020204030204" pitchFamily="34" charset="0"/>
              </a:rPr>
              <a:t>(idiosyncratic risk)</a:t>
            </a:r>
            <a:r>
              <a:rPr lang="zh-TW" altLang="zh-TW" sz="2400" dirty="0">
                <a:latin typeface="Calibri" panose="020F0502020204030204" pitchFamily="34" charset="0"/>
              </a:rPr>
              <a:t>及與其他資產也有的共同風險</a:t>
            </a:r>
            <a:r>
              <a:rPr lang="en-US" altLang="zh-TW" sz="2400" dirty="0">
                <a:solidFill>
                  <a:srgbClr val="FF0000"/>
                </a:solidFill>
                <a:latin typeface="Calibri" panose="020F0502020204030204" pitchFamily="34" charset="0"/>
              </a:rPr>
              <a:t>(common risk)</a:t>
            </a:r>
            <a:r>
              <a:rPr lang="zh-TW" altLang="zh-TW" sz="2400" dirty="0">
                <a:latin typeface="Calibri" panose="020F0502020204030204" pitchFamily="34" charset="0"/>
              </a:rPr>
              <a:t>，透過投資資產的多元化可以除個別資產特異風險，投資者只會針對不可多元化消除的共同風險要求風險溢酬，此一概念將會引導我們重新定義風險，其衡量的方法，以及決定投資計劃之資金</a:t>
            </a:r>
            <a:r>
              <a:rPr lang="en-US" altLang="zh-TW" sz="2400" dirty="0">
                <a:latin typeface="Calibri" panose="020F0502020204030204" pitchFamily="34" charset="0"/>
              </a:rPr>
              <a:t>(</a:t>
            </a:r>
            <a:r>
              <a:rPr lang="zh-TW" altLang="zh-TW" sz="2400" dirty="0">
                <a:latin typeface="Calibri" panose="020F0502020204030204" pitchFamily="34" charset="0"/>
              </a:rPr>
              <a:t>本</a:t>
            </a:r>
            <a:r>
              <a:rPr lang="en-US" altLang="zh-TW" sz="2400" dirty="0">
                <a:latin typeface="Calibri" panose="020F0502020204030204" pitchFamily="34" charset="0"/>
              </a:rPr>
              <a:t>)</a:t>
            </a:r>
            <a:r>
              <a:rPr lang="zh-TW" altLang="zh-TW" sz="2400" dirty="0">
                <a:latin typeface="Calibri" panose="020F0502020204030204" pitchFamily="34" charset="0"/>
              </a:rPr>
              <a:t>成本。</a:t>
            </a:r>
            <a:endParaRPr lang="zh-TW" altLang="en-US" sz="2400" dirty="0">
              <a:latin typeface="Calibri" panose="020F0502020204030204" pitchFamily="34" charset="0"/>
            </a:endParaRPr>
          </a:p>
        </p:txBody>
      </p:sp>
      <p:sp>
        <p:nvSpPr>
          <p:cNvPr id="6" name="投影片編號版面配置區 5"/>
          <p:cNvSpPr>
            <a:spLocks noGrp="1"/>
          </p:cNvSpPr>
          <p:nvPr>
            <p:ph type="sldNum" sz="quarter" idx="12"/>
          </p:nvPr>
        </p:nvSpPr>
        <p:spPr/>
        <p:txBody>
          <a:bodyPr/>
          <a:lstStyle/>
          <a:p>
            <a:fld id="{6BB77969-B829-439D-BC5F-8F182D6F1082}" type="slidenum">
              <a:rPr lang="zh-TW" altLang="en-US" smtClean="0"/>
              <a:t>2</a:t>
            </a:fld>
            <a:endParaRPr lang="zh-TW" altLang="en-US"/>
          </a:p>
        </p:txBody>
      </p:sp>
    </p:spTree>
    <p:extLst>
      <p:ext uri="{BB962C8B-B14F-4D97-AF65-F5344CB8AC3E}">
        <p14:creationId xmlns:p14="http://schemas.microsoft.com/office/powerpoint/2010/main" val="1355988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a:bodyPr>
          <a:lstStyle/>
          <a:p>
            <a:pPr lvl="2" algn="just"/>
            <a:r>
              <a:rPr lang="zh-TW" altLang="zh-TW" sz="1800" dirty="0"/>
              <a:t>在大樣本時</a:t>
            </a:r>
            <a:r>
              <a:rPr lang="en-US" altLang="zh-TW" sz="1800" dirty="0"/>
              <a:t>(</a:t>
            </a:r>
            <a:r>
              <a:rPr lang="zh-TW" altLang="zh-TW" sz="1800" dirty="0"/>
              <a:t>歷史資料夠長</a:t>
            </a:r>
            <a:r>
              <a:rPr lang="en-US" altLang="zh-TW" sz="1800" dirty="0"/>
              <a:t>)</a:t>
            </a:r>
            <a:r>
              <a:rPr lang="zh-TW" altLang="zh-TW" sz="1800" dirty="0"/>
              <a:t>若變異數未知，可用樣本的變異數估計之，即</a:t>
            </a:r>
            <a:r>
              <a:rPr lang="zh-TW" altLang="zh-TW" sz="1800" dirty="0" smtClean="0"/>
              <a:t>：</a:t>
            </a:r>
            <a:endParaRPr lang="en-US" altLang="zh-TW" sz="1800" dirty="0" smtClean="0"/>
          </a:p>
          <a:p>
            <a:pPr lvl="2" algn="just"/>
            <a:endParaRPr lang="en-US" altLang="zh-TW" sz="1800" dirty="0"/>
          </a:p>
          <a:p>
            <a:pPr lvl="2" algn="just"/>
            <a:endParaRPr lang="en-US" altLang="zh-TW" sz="1800" dirty="0" smtClean="0"/>
          </a:p>
          <a:p>
            <a:pPr lvl="2" algn="just"/>
            <a:endParaRPr lang="en-US" altLang="zh-TW" sz="1800" dirty="0"/>
          </a:p>
          <a:p>
            <a:pPr lvl="2" algn="just"/>
            <a:r>
              <a:rPr lang="zh-TW" altLang="zh-TW" sz="1800" dirty="0"/>
              <a:t>則預期年報酬的</a:t>
            </a:r>
            <a:r>
              <a:rPr lang="en-US" altLang="zh-TW" sz="1800" dirty="0">
                <a:latin typeface="Calibri" panose="020F0502020204030204" pitchFamily="34" charset="0"/>
              </a:rPr>
              <a:t>95%</a:t>
            </a:r>
            <a:r>
              <a:rPr lang="zh-TW" altLang="zh-TW" sz="1800" dirty="0"/>
              <a:t>的信賴區間將為</a:t>
            </a:r>
            <a:r>
              <a:rPr lang="zh-TW" altLang="zh-TW" sz="1800" dirty="0" smtClean="0"/>
              <a:t>：</a:t>
            </a:r>
            <a:endParaRPr lang="en-US" altLang="zh-TW" sz="1800" dirty="0" smtClean="0"/>
          </a:p>
          <a:p>
            <a:pPr lvl="2" algn="just"/>
            <a:endParaRPr lang="en-US" altLang="zh-TW" sz="1800" dirty="0"/>
          </a:p>
          <a:p>
            <a:pPr lvl="2" algn="just"/>
            <a:endParaRPr lang="en-US" altLang="zh-TW" sz="1800" dirty="0" smtClean="0"/>
          </a:p>
          <a:p>
            <a:pPr lvl="2" algn="just"/>
            <a:r>
              <a:rPr lang="zh-TW" altLang="zh-TW" sz="1800" dirty="0"/>
              <a:t>即</a:t>
            </a:r>
            <a:r>
              <a:rPr lang="zh-TW" altLang="zh-TW" sz="1800" dirty="0" smtClean="0"/>
              <a:t>：</a:t>
            </a:r>
            <a:endParaRPr lang="en-US" altLang="zh-TW" sz="1800" dirty="0" smtClean="0"/>
          </a:p>
          <a:p>
            <a:pPr lvl="2" algn="just"/>
            <a:endParaRPr lang="en-US" altLang="zh-TW" sz="1800" dirty="0" smtClean="0"/>
          </a:p>
          <a:p>
            <a:pPr lvl="2" algn="just"/>
            <a:endParaRPr lang="en-US" altLang="zh-TW" sz="1800" dirty="0" smtClean="0"/>
          </a:p>
          <a:p>
            <a:pPr lvl="2" algn="just"/>
            <a:endParaRPr lang="en-US" altLang="zh-TW" sz="1800" dirty="0" smtClean="0"/>
          </a:p>
          <a:p>
            <a:pPr lvl="2" algn="just"/>
            <a:r>
              <a:rPr lang="zh-TW" altLang="en-US" sz="1800" dirty="0"/>
              <a:t> </a:t>
            </a:r>
            <a:r>
              <a:rPr lang="zh-TW" altLang="en-US" sz="1800" dirty="0" smtClean="0"/>
              <a:t>           稱為標準誤</a:t>
            </a:r>
            <a:r>
              <a:rPr lang="en-US" altLang="zh-TW" sz="1800" dirty="0" smtClean="0">
                <a:latin typeface="Calibri" panose="020F0502020204030204" pitchFamily="34" charset="0"/>
              </a:rPr>
              <a:t>(standard error)</a:t>
            </a:r>
            <a:r>
              <a:rPr lang="zh-TW" altLang="zh-TW" sz="1800" dirty="0"/>
              <a:t> ，即為估計誤差</a:t>
            </a:r>
            <a:endParaRPr lang="en-US" altLang="zh-TW" sz="1800"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526721975"/>
              </p:ext>
            </p:extLst>
          </p:nvPr>
        </p:nvGraphicFramePr>
        <p:xfrm>
          <a:off x="1691680" y="2276872"/>
          <a:ext cx="1584552" cy="720080"/>
        </p:xfrm>
        <a:graphic>
          <a:graphicData uri="http://schemas.openxmlformats.org/presentationml/2006/ole">
            <mc:AlternateContent xmlns:mc="http://schemas.openxmlformats.org/markup-compatibility/2006">
              <mc:Choice xmlns:v="urn:schemas-microsoft-com:vml" Requires="v">
                <p:oleObj spid="_x0000_s14474" r:id="rId3" imgW="1346200" imgH="609600" progId="Unknown">
                  <p:embed/>
                </p:oleObj>
              </mc:Choice>
              <mc:Fallback>
                <p:oleObj r:id="rId3" imgW="1346200" imgH="609600" progId="Unknown">
                  <p:embed/>
                  <p:pic>
                    <p:nvPicPr>
                      <p:cNvPr id="0" name="物件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276872"/>
                        <a:ext cx="1584552" cy="72008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122124531"/>
              </p:ext>
            </p:extLst>
          </p:nvPr>
        </p:nvGraphicFramePr>
        <p:xfrm>
          <a:off x="1691680" y="3645024"/>
          <a:ext cx="1685438" cy="648072"/>
        </p:xfrm>
        <a:graphic>
          <a:graphicData uri="http://schemas.openxmlformats.org/presentationml/2006/ole">
            <mc:AlternateContent xmlns:mc="http://schemas.openxmlformats.org/markup-compatibility/2006">
              <mc:Choice xmlns:v="urn:schemas-microsoft-com:vml" Requires="v">
                <p:oleObj spid="_x0000_s14475" r:id="rId5" imgW="1193800" imgH="457200" progId="Unknown">
                  <p:embed/>
                </p:oleObj>
              </mc:Choice>
              <mc:Fallback>
                <p:oleObj r:id="rId5" imgW="1193800" imgH="457200" progId="Unknown">
                  <p:embed/>
                  <p:pic>
                    <p:nvPicPr>
                      <p:cNvPr id="0" name="物件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3645024"/>
                        <a:ext cx="1685438" cy="648072"/>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335000449"/>
              </p:ext>
            </p:extLst>
          </p:nvPr>
        </p:nvGraphicFramePr>
        <p:xfrm>
          <a:off x="1691680" y="4581128"/>
          <a:ext cx="3724414" cy="576064"/>
        </p:xfrm>
        <a:graphic>
          <a:graphicData uri="http://schemas.openxmlformats.org/presentationml/2006/ole">
            <mc:AlternateContent xmlns:mc="http://schemas.openxmlformats.org/markup-compatibility/2006">
              <mc:Choice xmlns:v="urn:schemas-microsoft-com:vml" Requires="v">
                <p:oleObj spid="_x0000_s14476" r:id="rId7" imgW="2959100" imgH="457200" progId="Unknown">
                  <p:embed/>
                </p:oleObj>
              </mc:Choice>
              <mc:Fallback>
                <p:oleObj r:id="rId7" imgW="2959100" imgH="457200" progId="Unknown">
                  <p:embed/>
                  <p:pic>
                    <p:nvPicPr>
                      <p:cNvPr id="0" name="物件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4581128"/>
                        <a:ext cx="3724414" cy="576064"/>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214256199"/>
              </p:ext>
            </p:extLst>
          </p:nvPr>
        </p:nvGraphicFramePr>
        <p:xfrm>
          <a:off x="1619672" y="5229199"/>
          <a:ext cx="720080" cy="584177"/>
        </p:xfrm>
        <a:graphic>
          <a:graphicData uri="http://schemas.openxmlformats.org/presentationml/2006/ole">
            <mc:AlternateContent xmlns:mc="http://schemas.openxmlformats.org/markup-compatibility/2006">
              <mc:Choice xmlns:v="urn:schemas-microsoft-com:vml" Requires="v">
                <p:oleObj spid="_x0000_s14477" r:id="rId9" imgW="558800" imgH="457200" progId="Unknown">
                  <p:embed/>
                </p:oleObj>
              </mc:Choice>
              <mc:Fallback>
                <p:oleObj r:id="rId9" imgW="558800" imgH="457200" progId="Unknown">
                  <p:embed/>
                  <p:pic>
                    <p:nvPicPr>
                      <p:cNvPr id="0" name="物件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5229199"/>
                        <a:ext cx="720080" cy="58417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85031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a:bodyPr>
          <a:lstStyle/>
          <a:p>
            <a:pPr lvl="2" algn="just">
              <a:lnSpc>
                <a:spcPct val="120000"/>
              </a:lnSpc>
            </a:pPr>
            <a:r>
              <a:rPr lang="zh-TW" altLang="zh-TW" sz="1800" dirty="0">
                <a:latin typeface="Calibri" panose="020F0502020204030204" pitchFamily="34" charset="0"/>
              </a:rPr>
              <a:t>以</a:t>
            </a:r>
            <a:r>
              <a:rPr lang="en-US" altLang="zh-TW" sz="1800" dirty="0">
                <a:latin typeface="Calibri" panose="020F0502020204030204" pitchFamily="34" charset="0"/>
              </a:rPr>
              <a:t>1926-2014</a:t>
            </a:r>
            <a:r>
              <a:rPr lang="zh-TW" altLang="zh-TW" sz="1800" dirty="0">
                <a:latin typeface="Calibri" panose="020F0502020204030204" pitchFamily="34" charset="0"/>
              </a:rPr>
              <a:t>年的歷史資料所計算的</a:t>
            </a:r>
            <a:r>
              <a:rPr lang="en-US" altLang="zh-TW" sz="1800" dirty="0">
                <a:latin typeface="Calibri" panose="020F0502020204030204" pitchFamily="34" charset="0"/>
              </a:rPr>
              <a:t>S&amp;P500</a:t>
            </a:r>
            <a:r>
              <a:rPr lang="zh-TW" altLang="zh-TW" sz="1800" dirty="0">
                <a:latin typeface="Calibri" panose="020F0502020204030204" pitchFamily="34" charset="0"/>
              </a:rPr>
              <a:t>資產組合的</a:t>
            </a:r>
            <a:r>
              <a:rPr lang="en-US" altLang="zh-TW" sz="1800" dirty="0">
                <a:latin typeface="Calibri" panose="020F0502020204030204" pitchFamily="34" charset="0"/>
              </a:rPr>
              <a:t>(</a:t>
            </a:r>
            <a:r>
              <a:rPr lang="zh-TW" altLang="zh-TW" sz="1800" dirty="0">
                <a:latin typeface="Calibri" panose="020F0502020204030204" pitchFamily="34" charset="0"/>
              </a:rPr>
              <a:t>樣本</a:t>
            </a:r>
            <a:r>
              <a:rPr lang="en-US" altLang="zh-TW" sz="1800" dirty="0">
                <a:latin typeface="Calibri" panose="020F0502020204030204" pitchFamily="34" charset="0"/>
              </a:rPr>
              <a:t>)</a:t>
            </a:r>
            <a:r>
              <a:rPr lang="zh-TW" altLang="zh-TW" sz="1800" dirty="0">
                <a:latin typeface="Calibri" panose="020F0502020204030204" pitchFamily="34" charset="0"/>
              </a:rPr>
              <a:t>年報酬平均數與</a:t>
            </a:r>
            <a:r>
              <a:rPr lang="en-US" altLang="zh-TW" sz="1800" dirty="0">
                <a:latin typeface="Calibri" panose="020F0502020204030204" pitchFamily="34" charset="0"/>
              </a:rPr>
              <a:t>(</a:t>
            </a:r>
            <a:r>
              <a:rPr lang="zh-TW" altLang="zh-TW" sz="1800" dirty="0">
                <a:latin typeface="Calibri" panose="020F0502020204030204" pitchFamily="34" charset="0"/>
              </a:rPr>
              <a:t>樣本</a:t>
            </a:r>
            <a:r>
              <a:rPr lang="en-US" altLang="zh-TW" sz="1800" dirty="0">
                <a:latin typeface="Calibri" panose="020F0502020204030204" pitchFamily="34" charset="0"/>
              </a:rPr>
              <a:t>)</a:t>
            </a:r>
            <a:r>
              <a:rPr lang="zh-TW" altLang="zh-TW" sz="1800" dirty="0">
                <a:latin typeface="Calibri" panose="020F0502020204030204" pitchFamily="34" charset="0"/>
              </a:rPr>
              <a:t>變異數為例，則預期年報酬的</a:t>
            </a:r>
            <a:r>
              <a:rPr lang="en-US" altLang="zh-TW" sz="1800" dirty="0">
                <a:latin typeface="Calibri" panose="020F0502020204030204" pitchFamily="34" charset="0"/>
              </a:rPr>
              <a:t>95%</a:t>
            </a:r>
            <a:r>
              <a:rPr lang="zh-TW" altLang="zh-TW" sz="1800" dirty="0">
                <a:latin typeface="Calibri" panose="020F0502020204030204" pitchFamily="34" charset="0"/>
              </a:rPr>
              <a:t>的信賴區間將為</a:t>
            </a:r>
            <a:r>
              <a:rPr lang="zh-TW" altLang="zh-TW" sz="1800" dirty="0" smtClean="0">
                <a:latin typeface="Calibri" panose="020F0502020204030204" pitchFamily="34" charset="0"/>
              </a:rPr>
              <a:t>：</a:t>
            </a:r>
            <a:endParaRPr lang="en-US" altLang="zh-TW" sz="1800" dirty="0" smtClean="0">
              <a:latin typeface="Calibri" panose="020F0502020204030204" pitchFamily="34" charset="0"/>
            </a:endParaRPr>
          </a:p>
          <a:p>
            <a:pPr lvl="2" algn="just">
              <a:lnSpc>
                <a:spcPct val="120000"/>
              </a:lnSpc>
            </a:pPr>
            <a:endParaRPr lang="en-US" altLang="zh-TW" sz="1800" dirty="0">
              <a:latin typeface="Calibri" panose="020F0502020204030204" pitchFamily="34" charset="0"/>
            </a:endParaRPr>
          </a:p>
          <a:p>
            <a:pPr lvl="2" algn="just">
              <a:lnSpc>
                <a:spcPct val="120000"/>
              </a:lnSpc>
            </a:pPr>
            <a:endParaRPr lang="en-US" altLang="zh-TW" sz="1800" dirty="0" smtClean="0">
              <a:latin typeface="Calibri" panose="020F0502020204030204" pitchFamily="34" charset="0"/>
            </a:endParaRPr>
          </a:p>
          <a:p>
            <a:pPr lvl="2" algn="just">
              <a:lnSpc>
                <a:spcPct val="120000"/>
              </a:lnSpc>
            </a:pPr>
            <a:r>
              <a:rPr lang="zh-TW" altLang="zh-TW" sz="1800" dirty="0">
                <a:latin typeface="Calibri" panose="020F0502020204030204" pitchFamily="34" charset="0"/>
              </a:rPr>
              <a:t>亦即預期年報酬的</a:t>
            </a:r>
            <a:r>
              <a:rPr lang="en-US" altLang="zh-TW" sz="1800" dirty="0">
                <a:latin typeface="Calibri" panose="020F0502020204030204" pitchFamily="34" charset="0"/>
              </a:rPr>
              <a:t>95%</a:t>
            </a:r>
            <a:r>
              <a:rPr lang="zh-TW" altLang="zh-TW" sz="1800" dirty="0">
                <a:latin typeface="Calibri" panose="020F0502020204030204" pitchFamily="34" charset="0"/>
              </a:rPr>
              <a:t>的信賴區間將落在</a:t>
            </a:r>
            <a:r>
              <a:rPr lang="en-US" altLang="zh-TW" sz="1800" dirty="0">
                <a:latin typeface="Calibri" panose="020F0502020204030204" pitchFamily="34" charset="0"/>
              </a:rPr>
              <a:t>7.83%</a:t>
            </a:r>
            <a:r>
              <a:rPr lang="zh-TW" altLang="zh-TW" sz="1800" dirty="0">
                <a:latin typeface="Calibri" panose="020F0502020204030204" pitchFamily="34" charset="0"/>
              </a:rPr>
              <a:t>與</a:t>
            </a:r>
            <a:r>
              <a:rPr lang="en-US" altLang="zh-TW" sz="1800" dirty="0">
                <a:latin typeface="Calibri" panose="020F0502020204030204" pitchFamily="34" charset="0"/>
              </a:rPr>
              <a:t>16.17%</a:t>
            </a:r>
            <a:r>
              <a:rPr lang="zh-TW" altLang="zh-TW" sz="1800" dirty="0">
                <a:latin typeface="Calibri" panose="020F0502020204030204" pitchFamily="34" charset="0"/>
              </a:rPr>
              <a:t>之間，所以實際上是很難準確預測預期年報酬；相反的，如果我們認為越近期的資料越和未來相關，而僅使用近期的資料，則因歷史資料</a:t>
            </a:r>
            <a:r>
              <a:rPr lang="en-US" altLang="zh-TW" sz="1800" dirty="0">
                <a:latin typeface="Calibri" panose="020F0502020204030204" pitchFamily="34" charset="0"/>
              </a:rPr>
              <a:t>(</a:t>
            </a:r>
            <a:r>
              <a:rPr lang="zh-TW" altLang="zh-TW" sz="1800" dirty="0">
                <a:latin typeface="Calibri" panose="020F0502020204030204" pitchFamily="34" charset="0"/>
              </a:rPr>
              <a:t>樣本</a:t>
            </a:r>
            <a:r>
              <a:rPr lang="en-US" altLang="zh-TW" sz="1800" dirty="0">
                <a:latin typeface="Calibri" panose="020F0502020204030204" pitchFamily="34" charset="0"/>
              </a:rPr>
              <a:t>)</a:t>
            </a:r>
            <a:r>
              <a:rPr lang="zh-TW" altLang="zh-TW" sz="1800" dirty="0">
                <a:latin typeface="Calibri" panose="020F0502020204030204" pitchFamily="34" charset="0"/>
              </a:rPr>
              <a:t>較少、標準誤變大，使信賴區間的範圍反而會更大</a:t>
            </a:r>
            <a:r>
              <a:rPr lang="zh-TW" altLang="zh-TW" sz="1800" dirty="0" smtClean="0">
                <a:latin typeface="Calibri" panose="020F0502020204030204" pitchFamily="34" charset="0"/>
              </a:rPr>
              <a:t>。</a:t>
            </a:r>
            <a:endParaRPr lang="en-US" altLang="zh-TW" sz="1800" dirty="0" smtClean="0">
              <a:latin typeface="Calibri" panose="020F0502020204030204" pitchFamily="34" charset="0"/>
            </a:endParaRPr>
          </a:p>
          <a:p>
            <a:pPr lvl="2" algn="just">
              <a:lnSpc>
                <a:spcPct val="120000"/>
              </a:lnSpc>
            </a:pPr>
            <a:endParaRPr lang="en-US" altLang="zh-TW" sz="1800" dirty="0">
              <a:latin typeface="Calibri" panose="020F0502020204030204" pitchFamily="34" charset="0"/>
            </a:endParaRPr>
          </a:p>
          <a:p>
            <a:pPr lvl="2" algn="just">
              <a:lnSpc>
                <a:spcPct val="120000"/>
              </a:lnSpc>
            </a:pPr>
            <a:r>
              <a:rPr lang="zh-TW" altLang="zh-TW" sz="1800" dirty="0" smtClean="0">
                <a:latin typeface="Calibri" panose="020F0502020204030204" pitchFamily="34" charset="0"/>
              </a:rPr>
              <a:t>在</a:t>
            </a:r>
            <a:r>
              <a:rPr lang="zh-TW" altLang="zh-TW" sz="1800" dirty="0">
                <a:latin typeface="Calibri" panose="020F0502020204030204" pitchFamily="34" charset="0"/>
              </a:rPr>
              <a:t>後續的討論，我們將思考如何更準確衡量資產的風險及其與報酬間的關係，以使得預期報酬的估計更為精準。</a:t>
            </a:r>
          </a:p>
          <a:p>
            <a:pPr lvl="2" algn="just">
              <a:lnSpc>
                <a:spcPct val="120000"/>
              </a:lnSpc>
            </a:pPr>
            <a:endParaRPr lang="zh-TW" altLang="en-US" sz="18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906320975"/>
              </p:ext>
            </p:extLst>
          </p:nvPr>
        </p:nvGraphicFramePr>
        <p:xfrm>
          <a:off x="1691680" y="2492896"/>
          <a:ext cx="4795008" cy="576064"/>
        </p:xfrm>
        <a:graphic>
          <a:graphicData uri="http://schemas.openxmlformats.org/presentationml/2006/ole">
            <mc:AlternateContent xmlns:mc="http://schemas.openxmlformats.org/markup-compatibility/2006">
              <mc:Choice xmlns:v="urn:schemas-microsoft-com:vml" Requires="v">
                <p:oleObj spid="_x0000_s15396" r:id="rId3" imgW="3670300" imgH="444500" progId="Unknown">
                  <p:embed/>
                </p:oleObj>
              </mc:Choice>
              <mc:Fallback>
                <p:oleObj r:id="rId3" imgW="3670300" imgH="444500" progId="Unknown">
                  <p:embed/>
                  <p:pic>
                    <p:nvPicPr>
                      <p:cNvPr id="0" name="物件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492896"/>
                        <a:ext cx="4795008"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83621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lnSpcReduction="10000"/>
          </a:bodyPr>
          <a:lstStyle/>
          <a:p>
            <a:pPr algn="just">
              <a:lnSpc>
                <a:spcPct val="120000"/>
              </a:lnSpc>
            </a:pPr>
            <a:r>
              <a:rPr lang="zh-TW" altLang="zh-TW" sz="2400" dirty="0">
                <a:latin typeface="Calibri" panose="020F0502020204030204" pitchFamily="34" charset="0"/>
              </a:rPr>
              <a:t>算術平均</a:t>
            </a:r>
            <a:r>
              <a:rPr lang="en-US" altLang="zh-TW" sz="2400" dirty="0">
                <a:latin typeface="Calibri" panose="020F0502020204030204" pitchFamily="34" charset="0"/>
              </a:rPr>
              <a:t>(arithmetic average)</a:t>
            </a:r>
            <a:r>
              <a:rPr lang="zh-TW" altLang="zh-TW" sz="2400" dirty="0">
                <a:latin typeface="Calibri" panose="020F0502020204030204" pitchFamily="34" charset="0"/>
              </a:rPr>
              <a:t>報酬與幾何平均</a:t>
            </a:r>
            <a:r>
              <a:rPr lang="en-US" altLang="zh-TW" sz="2400" dirty="0">
                <a:latin typeface="Calibri" panose="020F0502020204030204" pitchFamily="34" charset="0"/>
              </a:rPr>
              <a:t>(geometric average)</a:t>
            </a:r>
            <a:r>
              <a:rPr lang="zh-TW" altLang="zh-TW" sz="2400" dirty="0" smtClean="0">
                <a:latin typeface="Calibri" panose="020F0502020204030204" pitchFamily="34" charset="0"/>
              </a:rPr>
              <a:t>報酬</a:t>
            </a:r>
            <a:endParaRPr lang="en-US" altLang="zh-TW" sz="2400" dirty="0" smtClean="0">
              <a:latin typeface="Calibri" panose="020F0502020204030204" pitchFamily="34" charset="0"/>
            </a:endParaRPr>
          </a:p>
          <a:p>
            <a:pPr lvl="1" algn="just">
              <a:lnSpc>
                <a:spcPct val="120000"/>
              </a:lnSpc>
            </a:pPr>
            <a:r>
              <a:rPr lang="zh-TW" altLang="zh-TW" sz="2200" dirty="0">
                <a:latin typeface="Calibri" panose="020F0502020204030204" pitchFamily="34" charset="0"/>
              </a:rPr>
              <a:t>假設某資產過去</a:t>
            </a:r>
            <a:r>
              <a:rPr lang="en-US" altLang="zh-TW" sz="2200" dirty="0">
                <a:latin typeface="Calibri" panose="020F0502020204030204" pitchFamily="34" charset="0"/>
              </a:rPr>
              <a:t>T</a:t>
            </a:r>
            <a:r>
              <a:rPr lang="zh-TW" altLang="zh-TW" sz="2200" dirty="0">
                <a:latin typeface="Calibri" panose="020F0502020204030204" pitchFamily="34" charset="0"/>
              </a:rPr>
              <a:t>年的每年報酬為</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lvl="1" algn="just">
              <a:lnSpc>
                <a:spcPct val="120000"/>
              </a:lnSpc>
            </a:pPr>
            <a:endParaRPr lang="zh-TW" altLang="zh-TW" sz="2200" dirty="0">
              <a:latin typeface="Calibri" panose="020F0502020204030204" pitchFamily="34" charset="0"/>
            </a:endParaRPr>
          </a:p>
          <a:p>
            <a:pPr lvl="1" algn="just">
              <a:lnSpc>
                <a:spcPct val="120000"/>
              </a:lnSpc>
            </a:pPr>
            <a:r>
              <a:rPr lang="zh-TW" altLang="zh-TW" sz="2200" dirty="0">
                <a:latin typeface="Calibri" panose="020F0502020204030204" pitchFamily="34" charset="0"/>
              </a:rPr>
              <a:t>則算數平均年報酬</a:t>
            </a:r>
            <a:r>
              <a:rPr lang="en-US" altLang="zh-TW" sz="2200" dirty="0">
                <a:latin typeface="Calibri" panose="020F0502020204030204" pitchFamily="34" charset="0"/>
              </a:rPr>
              <a:t>(arithmetic average of annual return)</a:t>
            </a:r>
            <a:r>
              <a:rPr lang="zh-TW" altLang="zh-TW" sz="2200" dirty="0">
                <a:latin typeface="Calibri" panose="020F0502020204030204" pitchFamily="34" charset="0"/>
              </a:rPr>
              <a:t>為</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marL="457200" lvl="1" indent="0" algn="just">
              <a:lnSpc>
                <a:spcPct val="120000"/>
              </a:lnSpc>
              <a:buNone/>
            </a:pPr>
            <a:endParaRPr lang="en-US" altLang="zh-TW" sz="2200" dirty="0" smtClean="0">
              <a:latin typeface="Calibri" panose="020F0502020204030204" pitchFamily="34" charset="0"/>
            </a:endParaRPr>
          </a:p>
          <a:p>
            <a:pPr lvl="2" algn="just">
              <a:lnSpc>
                <a:spcPct val="120000"/>
              </a:lnSpc>
            </a:pPr>
            <a:r>
              <a:rPr lang="zh-TW" altLang="zh-TW" sz="1800" dirty="0" smtClean="0">
                <a:latin typeface="Calibri" panose="020F0502020204030204" pitchFamily="34" charset="0"/>
              </a:rPr>
              <a:t>代表</a:t>
            </a:r>
            <a:r>
              <a:rPr lang="zh-TW" altLang="zh-TW" sz="1800" dirty="0">
                <a:latin typeface="Calibri" panose="020F0502020204030204" pitchFamily="34" charset="0"/>
              </a:rPr>
              <a:t>以一年投資期間，平均每一年的報酬率</a:t>
            </a:r>
            <a:r>
              <a:rPr lang="zh-TW" altLang="zh-TW" sz="1800" dirty="0" smtClean="0">
                <a:latin typeface="Calibri" panose="020F0502020204030204" pitchFamily="34" charset="0"/>
              </a:rPr>
              <a:t>。</a:t>
            </a:r>
            <a:r>
              <a:rPr lang="en-US" altLang="zh-TW" sz="1800" dirty="0" smtClean="0">
                <a:latin typeface="Calibri" panose="020F0502020204030204" pitchFamily="34" charset="0"/>
              </a:rPr>
              <a:t>	</a:t>
            </a:r>
          </a:p>
          <a:p>
            <a:pPr lvl="1" algn="just">
              <a:lnSpc>
                <a:spcPct val="120000"/>
              </a:lnSpc>
            </a:pPr>
            <a:r>
              <a:rPr lang="zh-TW" altLang="zh-TW" sz="2400" dirty="0">
                <a:latin typeface="Calibri" panose="020F0502020204030204" pitchFamily="34" charset="0"/>
              </a:rPr>
              <a:t>而幾何平均年</a:t>
            </a:r>
            <a:r>
              <a:rPr lang="zh-TW" altLang="zh-TW" sz="2400" dirty="0" smtClean="0">
                <a:latin typeface="Calibri" panose="020F0502020204030204" pitchFamily="34" charset="0"/>
              </a:rPr>
              <a:t>報酬</a:t>
            </a:r>
            <a:r>
              <a:rPr lang="en-US" altLang="zh-TW" sz="2400" dirty="0">
                <a:latin typeface="Calibri" panose="020F0502020204030204" pitchFamily="34" charset="0"/>
              </a:rPr>
              <a:t>(geometric average of annual return)</a:t>
            </a:r>
            <a:r>
              <a:rPr lang="zh-TW" altLang="zh-TW" sz="2400" dirty="0" smtClean="0">
                <a:latin typeface="Calibri" panose="020F0502020204030204" pitchFamily="34" charset="0"/>
              </a:rPr>
              <a:t>為：</a:t>
            </a:r>
            <a:endParaRPr lang="en-US" altLang="zh-TW" sz="2400" dirty="0" smtClean="0">
              <a:latin typeface="Calibri" panose="020F0502020204030204" pitchFamily="34" charset="0"/>
            </a:endParaRPr>
          </a:p>
          <a:p>
            <a:pPr lvl="1" algn="just">
              <a:lnSpc>
                <a:spcPct val="120000"/>
              </a:lnSpc>
            </a:pPr>
            <a:endParaRPr lang="en-US" altLang="zh-TW" sz="2400" dirty="0">
              <a:latin typeface="Calibri" panose="020F0502020204030204" pitchFamily="34" charset="0"/>
            </a:endParaRPr>
          </a:p>
          <a:p>
            <a:pPr lvl="2" algn="just">
              <a:lnSpc>
                <a:spcPct val="120000"/>
              </a:lnSpc>
            </a:pPr>
            <a:r>
              <a:rPr lang="zh-TW" altLang="zh-TW" sz="1800" dirty="0">
                <a:latin typeface="Calibri" panose="020F0502020204030204" pitchFamily="34" charset="0"/>
              </a:rPr>
              <a:t>又被稱為複合年報酬</a:t>
            </a:r>
            <a:r>
              <a:rPr lang="en-US" altLang="zh-TW" sz="1800" dirty="0">
                <a:latin typeface="Calibri" panose="020F0502020204030204" pitchFamily="34" charset="0"/>
              </a:rPr>
              <a:t>(compound annual return)</a:t>
            </a:r>
            <a:r>
              <a:rPr lang="zh-TW" altLang="zh-TW" sz="1800" dirty="0">
                <a:latin typeface="Calibri" panose="020F0502020204030204" pitchFamily="34" charset="0"/>
              </a:rPr>
              <a:t>或複合年成長率</a:t>
            </a:r>
            <a:r>
              <a:rPr lang="en-US" altLang="zh-TW" sz="1800" dirty="0">
                <a:latin typeface="Calibri" panose="020F0502020204030204" pitchFamily="34" charset="0"/>
              </a:rPr>
              <a:t>(compound annual growth rate)</a:t>
            </a:r>
            <a:r>
              <a:rPr lang="zh-TW" altLang="zh-TW" sz="1800" dirty="0">
                <a:latin typeface="Calibri" panose="020F0502020204030204" pitchFamily="34" charset="0"/>
              </a:rPr>
              <a:t>，代表連續投資下平均每年的報酬率。</a:t>
            </a: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779035114"/>
              </p:ext>
            </p:extLst>
          </p:nvPr>
        </p:nvGraphicFramePr>
        <p:xfrm>
          <a:off x="1331640" y="2996952"/>
          <a:ext cx="1152128" cy="349288"/>
        </p:xfrm>
        <a:graphic>
          <a:graphicData uri="http://schemas.openxmlformats.org/presentationml/2006/ole">
            <mc:AlternateContent xmlns:mc="http://schemas.openxmlformats.org/markup-compatibility/2006">
              <mc:Choice xmlns:v="urn:schemas-microsoft-com:vml" Requires="v">
                <p:oleObj spid="_x0000_s16488" r:id="rId3" imgW="698197" imgH="215806" progId="Unknown">
                  <p:embed/>
                </p:oleObj>
              </mc:Choice>
              <mc:Fallback>
                <p:oleObj r:id="rId3" imgW="698197" imgH="215806" progId="Unknown">
                  <p:embed/>
                  <p:pic>
                    <p:nvPicPr>
                      <p:cNvPr id="0" name="物件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996952"/>
                        <a:ext cx="1152128" cy="349288"/>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641820601"/>
              </p:ext>
            </p:extLst>
          </p:nvPr>
        </p:nvGraphicFramePr>
        <p:xfrm>
          <a:off x="1331640" y="3717032"/>
          <a:ext cx="2313663" cy="576065"/>
        </p:xfrm>
        <a:graphic>
          <a:graphicData uri="http://schemas.openxmlformats.org/presentationml/2006/ole">
            <mc:AlternateContent xmlns:mc="http://schemas.openxmlformats.org/markup-compatibility/2006">
              <mc:Choice xmlns:v="urn:schemas-microsoft-com:vml" Requires="v">
                <p:oleObj spid="_x0000_s16489" r:id="rId5" imgW="1562100" imgH="393700" progId="Unknown">
                  <p:embed/>
                </p:oleObj>
              </mc:Choice>
              <mc:Fallback>
                <p:oleObj r:id="rId5" imgW="1562100" imgH="393700" progId="Unknown">
                  <p:embed/>
                  <p:pic>
                    <p:nvPicPr>
                      <p:cNvPr id="0" name="物件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717032"/>
                        <a:ext cx="2313663" cy="576065"/>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754272235"/>
              </p:ext>
            </p:extLst>
          </p:nvPr>
        </p:nvGraphicFramePr>
        <p:xfrm>
          <a:off x="1331640" y="4941168"/>
          <a:ext cx="3831760" cy="504056"/>
        </p:xfrm>
        <a:graphic>
          <a:graphicData uri="http://schemas.openxmlformats.org/presentationml/2006/ole">
            <mc:AlternateContent xmlns:mc="http://schemas.openxmlformats.org/markup-compatibility/2006">
              <mc:Choice xmlns:v="urn:schemas-microsoft-com:vml" Requires="v">
                <p:oleObj spid="_x0000_s16490" r:id="rId7" imgW="2603500" imgH="342900" progId="Unknown">
                  <p:embed/>
                </p:oleObj>
              </mc:Choice>
              <mc:Fallback>
                <p:oleObj r:id="rId7" imgW="2603500" imgH="342900" progId="Unknown">
                  <p:embed/>
                  <p:pic>
                    <p:nvPicPr>
                      <p:cNvPr id="0" name="物件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941168"/>
                        <a:ext cx="3831760" cy="5040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21285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以</a:t>
            </a:r>
            <a:r>
              <a:rPr lang="en-US" altLang="zh-TW" sz="2400" dirty="0">
                <a:latin typeface="Calibri" panose="020F0502020204030204" pitchFamily="34" charset="0"/>
              </a:rPr>
              <a:t>1926-2004</a:t>
            </a:r>
            <a:r>
              <a:rPr lang="zh-TW" altLang="zh-TW" sz="2400" dirty="0">
                <a:latin typeface="Calibri" panose="020F0502020204030204" pitchFamily="34" charset="0"/>
              </a:rPr>
              <a:t>年資料為例，針對</a:t>
            </a:r>
            <a:r>
              <a:rPr lang="en-US" altLang="zh-TW" sz="2400" dirty="0">
                <a:latin typeface="Calibri" panose="020F0502020204030204" pitchFamily="34" charset="0"/>
              </a:rPr>
              <a:t>1</a:t>
            </a:r>
            <a:r>
              <a:rPr lang="zh-TW" altLang="zh-TW" sz="2400" dirty="0">
                <a:latin typeface="Calibri" panose="020F0502020204030204" pitchFamily="34" charset="0"/>
              </a:rPr>
              <a:t>個月期的國庫券、</a:t>
            </a:r>
            <a:r>
              <a:rPr lang="en-US" altLang="zh-TW" sz="2400" dirty="0">
                <a:latin typeface="Calibri" panose="020F0502020204030204" pitchFamily="34" charset="0"/>
              </a:rPr>
              <a:t>3A</a:t>
            </a:r>
            <a:r>
              <a:rPr lang="zh-TW" altLang="zh-TW" sz="2400" dirty="0">
                <a:latin typeface="Calibri" panose="020F0502020204030204" pitchFamily="34" charset="0"/>
              </a:rPr>
              <a:t>級公司債組合、</a:t>
            </a:r>
            <a:r>
              <a:rPr lang="en-US" altLang="zh-TW" sz="2400" dirty="0">
                <a:latin typeface="Calibri" panose="020F0502020204030204" pitchFamily="34" charset="0"/>
              </a:rPr>
              <a:t>S&amp;P500</a:t>
            </a:r>
            <a:r>
              <a:rPr lang="zh-TW" altLang="zh-TW" sz="2400" dirty="0">
                <a:latin typeface="Calibri" panose="020F0502020204030204" pitchFamily="34" charset="0"/>
              </a:rPr>
              <a:t>股票組合與小型股資產</a:t>
            </a:r>
            <a:r>
              <a:rPr lang="zh-TW" altLang="zh-TW" sz="2400" dirty="0" smtClean="0">
                <a:latin typeface="Calibri" panose="020F0502020204030204" pitchFamily="34" charset="0"/>
              </a:rPr>
              <a:t>組合</a:t>
            </a:r>
            <a:r>
              <a:rPr lang="zh-TW" altLang="zh-TW" sz="2400" dirty="0">
                <a:latin typeface="Calibri" panose="020F0502020204030204" pitchFamily="34" charset="0"/>
              </a:rPr>
              <a:t>，</a:t>
            </a:r>
            <a:r>
              <a:rPr lang="zh-TW" altLang="zh-TW" sz="2400" dirty="0" smtClean="0">
                <a:latin typeface="Calibri" panose="020F0502020204030204" pitchFamily="34" charset="0"/>
              </a:rPr>
              <a:t>計算</a:t>
            </a:r>
            <a:r>
              <a:rPr lang="zh-TW" altLang="zh-TW" sz="2400" dirty="0">
                <a:latin typeface="Calibri" panose="020F0502020204030204" pitchFamily="34" charset="0"/>
              </a:rPr>
              <a:t>歷史年幾何平均報酬</a:t>
            </a:r>
            <a:r>
              <a:rPr lang="zh-TW" altLang="zh-TW" sz="2400" dirty="0" smtClean="0">
                <a:latin typeface="Calibri" panose="020F0502020204030204" pitchFamily="34" charset="0"/>
              </a:rPr>
              <a:t>與算術平均</a:t>
            </a:r>
            <a:r>
              <a:rPr lang="zh-TW" altLang="en-US" sz="2400" dirty="0" smtClean="0">
                <a:latin typeface="Calibri" panose="020F0502020204030204" pitchFamily="34" charset="0"/>
              </a:rPr>
              <a:t>報酬</a:t>
            </a:r>
            <a:r>
              <a:rPr lang="zh-TW" altLang="zh-TW" sz="2400" dirty="0" smtClean="0">
                <a:latin typeface="Calibri" panose="020F0502020204030204" pitchFamily="34" charset="0"/>
              </a:rPr>
              <a:t>表</a:t>
            </a:r>
            <a:r>
              <a:rPr lang="zh-TW" altLang="en-US" sz="2400" dirty="0">
                <a:latin typeface="Calibri" panose="020F0502020204030204" pitchFamily="34" charset="0"/>
              </a:rPr>
              <a:t>可</a:t>
            </a:r>
            <a:r>
              <a:rPr lang="zh-TW" altLang="en-US" sz="2400" dirty="0" smtClean="0">
                <a:latin typeface="Calibri" panose="020F0502020204030204" pitchFamily="34" charset="0"/>
              </a:rPr>
              <a:t>得</a:t>
            </a:r>
            <a:r>
              <a:rPr lang="zh-TW" altLang="zh-TW" sz="2400" dirty="0" smtClean="0">
                <a:latin typeface="Calibri" panose="020F0502020204030204" pitchFamily="34" charset="0"/>
              </a:rPr>
              <a:t>下</a:t>
            </a:r>
            <a:r>
              <a:rPr lang="zh-TW" altLang="zh-TW" sz="2400" dirty="0">
                <a:latin typeface="Calibri" panose="020F0502020204030204" pitchFamily="34" charset="0"/>
              </a:rPr>
              <a:t>表</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lvl="1" algn="just">
              <a:lnSpc>
                <a:spcPct val="120000"/>
              </a:lnSpc>
            </a:pPr>
            <a:endParaRPr lang="en-US" altLang="zh-TW" sz="2000" dirty="0" smtClean="0"/>
          </a:p>
          <a:p>
            <a:pPr lvl="1" algn="just">
              <a:lnSpc>
                <a:spcPct val="120000"/>
              </a:lnSpc>
            </a:pPr>
            <a:r>
              <a:rPr lang="zh-TW" altLang="zh-TW" sz="2000" dirty="0" smtClean="0"/>
              <a:t>由</a:t>
            </a:r>
            <a:r>
              <a:rPr lang="zh-TW" altLang="zh-TW" sz="2000" dirty="0"/>
              <a:t>上表可以很清楚看到，</a:t>
            </a:r>
            <a:r>
              <a:rPr lang="zh-TW" altLang="zh-TW" sz="2000" b="1" dirty="0">
                <a:solidFill>
                  <a:srgbClr val="FF0000"/>
                </a:solidFill>
              </a:rPr>
              <a:t>不論何種資產，幾何平均年報酬都低於算術平均年報酬</a:t>
            </a:r>
            <a:r>
              <a:rPr lang="zh-TW" altLang="zh-TW" sz="2000" dirty="0" smtClean="0"/>
              <a:t>。</a:t>
            </a:r>
            <a:endParaRPr lang="zh-TW" altLang="zh-TW" sz="2000"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1272483"/>
              </p:ext>
            </p:extLst>
          </p:nvPr>
        </p:nvGraphicFramePr>
        <p:xfrm>
          <a:off x="1763688" y="3212976"/>
          <a:ext cx="5760638" cy="2057400"/>
        </p:xfrm>
        <a:graphic>
          <a:graphicData uri="http://schemas.openxmlformats.org/drawingml/2006/table">
            <a:tbl>
              <a:tblPr firstRow="1" firstCol="1" bandRow="1"/>
              <a:tblGrid>
                <a:gridCol w="1919983"/>
                <a:gridCol w="1919983"/>
                <a:gridCol w="1920672"/>
              </a:tblGrid>
              <a:tr h="0">
                <a:tc>
                  <a:txBody>
                    <a:bodyPr/>
                    <a:lstStyle/>
                    <a:p>
                      <a:pPr algn="just">
                        <a:lnSpc>
                          <a:spcPct val="150000"/>
                        </a:lnSpc>
                        <a:spcAft>
                          <a:spcPts val="0"/>
                        </a:spcAft>
                      </a:pPr>
                      <a:r>
                        <a:rPr lang="en-US" sz="1800" kern="100" dirty="0">
                          <a:effectLst/>
                          <a:latin typeface="Calibri"/>
                          <a:ea typeface="新細明體"/>
                          <a:cs typeface="Times New Roman"/>
                        </a:rPr>
                        <a:t> </a:t>
                      </a:r>
                      <a:endParaRPr lang="zh-TW" sz="18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800" kern="100" dirty="0">
                          <a:effectLst/>
                          <a:latin typeface="Calibri"/>
                          <a:ea typeface="新細明體"/>
                          <a:cs typeface="Times New Roman"/>
                        </a:rPr>
                        <a:t>算術平均年報酬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800" kern="100">
                          <a:effectLst/>
                          <a:latin typeface="Calibri"/>
                          <a:ea typeface="新細明體"/>
                          <a:cs typeface="Times New Roman"/>
                        </a:rPr>
                        <a:t>幾何平均年報酬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TW" sz="1800" kern="100">
                          <a:effectLst/>
                          <a:latin typeface="Calibri"/>
                          <a:ea typeface="新細明體"/>
                          <a:cs typeface="Times New Roman"/>
                        </a:rPr>
                        <a:t>小型股資產組合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Calibri"/>
                          <a:ea typeface="新細明體"/>
                          <a:cs typeface="Times New Roman"/>
                        </a:rPr>
                        <a:t>18.8%</a:t>
                      </a:r>
                      <a:endParaRPr lang="zh-TW" sz="18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Calibri"/>
                          <a:ea typeface="新細明體"/>
                          <a:cs typeface="Times New Roman"/>
                        </a:rPr>
                        <a:t>12.8%</a:t>
                      </a:r>
                      <a:endParaRPr lang="zh-TW" sz="18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en-US" sz="1800" kern="100">
                          <a:effectLst/>
                          <a:latin typeface="Calibri"/>
                          <a:ea typeface="新細明體"/>
                          <a:cs typeface="Times New Roman"/>
                        </a:rPr>
                        <a:t>S&amp;P500</a:t>
                      </a:r>
                      <a:r>
                        <a:rPr lang="zh-TW" sz="1800" kern="100">
                          <a:effectLst/>
                          <a:latin typeface="Calibri"/>
                          <a:ea typeface="新細明體"/>
                          <a:cs typeface="Times New Roman"/>
                        </a:rPr>
                        <a:t>股票組合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Calibri"/>
                          <a:ea typeface="新細明體"/>
                          <a:cs typeface="Times New Roman"/>
                        </a:rPr>
                        <a:t>12.0%</a:t>
                      </a:r>
                      <a:endParaRPr lang="zh-TW" sz="18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Calibri"/>
                          <a:ea typeface="新細明體"/>
                          <a:cs typeface="Times New Roman"/>
                        </a:rPr>
                        <a:t>9.99%</a:t>
                      </a:r>
                      <a:endParaRPr lang="zh-TW" sz="18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en-US" sz="1800" kern="100">
                          <a:effectLst/>
                          <a:latin typeface="Calibri"/>
                          <a:ea typeface="新細明體"/>
                          <a:cs typeface="Times New Roman"/>
                        </a:rPr>
                        <a:t>3A</a:t>
                      </a:r>
                      <a:r>
                        <a:rPr lang="zh-TW" sz="1800" kern="100">
                          <a:effectLst/>
                          <a:latin typeface="Calibri"/>
                          <a:ea typeface="新細明體"/>
                          <a:cs typeface="Times New Roman"/>
                        </a:rPr>
                        <a:t>級公司債組合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Calibri"/>
                          <a:ea typeface="新細明體"/>
                          <a:cs typeface="Times New Roman"/>
                        </a:rPr>
                        <a:t>6.5%</a:t>
                      </a:r>
                      <a:endParaRPr lang="zh-TW" sz="18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Calibri"/>
                          <a:ea typeface="新細明體"/>
                          <a:cs typeface="Times New Roman"/>
                        </a:rPr>
                        <a:t>6.3%</a:t>
                      </a:r>
                      <a:endParaRPr lang="zh-TW" sz="18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en-US" sz="1800" kern="100">
                          <a:effectLst/>
                          <a:latin typeface="Calibri"/>
                          <a:ea typeface="新細明體"/>
                          <a:cs typeface="Times New Roman"/>
                        </a:rPr>
                        <a:t>1</a:t>
                      </a:r>
                      <a:r>
                        <a:rPr lang="zh-TW" sz="1800" kern="100">
                          <a:effectLst/>
                          <a:latin typeface="Calibri"/>
                          <a:ea typeface="新細明體"/>
                          <a:cs typeface="Times New Roman"/>
                        </a:rPr>
                        <a:t>個月期的國庫券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Calibri"/>
                          <a:ea typeface="新細明體"/>
                          <a:cs typeface="Times New Roman"/>
                        </a:rPr>
                        <a:t>3.5%</a:t>
                      </a:r>
                      <a:endParaRPr lang="zh-TW" sz="18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Calibri"/>
                          <a:ea typeface="新細明體"/>
                          <a:cs typeface="Times New Roman"/>
                        </a:rPr>
                        <a:t>3.4%</a:t>
                      </a:r>
                      <a:endParaRPr lang="zh-TW" sz="18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5468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首先看一個簡單的例子。假定投資</a:t>
            </a:r>
            <a:r>
              <a:rPr lang="en-US" altLang="zh-TW" sz="2400" dirty="0">
                <a:latin typeface="Calibri" panose="020F0502020204030204" pitchFamily="34" charset="0"/>
              </a:rPr>
              <a:t>1</a:t>
            </a:r>
            <a:r>
              <a:rPr lang="zh-TW" altLang="zh-TW" sz="2400" dirty="0">
                <a:latin typeface="Calibri" panose="020F0502020204030204" pitchFamily="34" charset="0"/>
              </a:rPr>
              <a:t>元</a:t>
            </a:r>
            <a:r>
              <a:rPr lang="en-US" altLang="zh-TW" sz="2400" dirty="0">
                <a:latin typeface="Calibri" panose="020F0502020204030204" pitchFamily="34" charset="0"/>
              </a:rPr>
              <a:t>2</a:t>
            </a:r>
            <a:r>
              <a:rPr lang="zh-TW" altLang="zh-TW" sz="2400" dirty="0">
                <a:latin typeface="Calibri" panose="020F0502020204030204" pitchFamily="34" charset="0"/>
              </a:rPr>
              <a:t>年，第</a:t>
            </a:r>
            <a:r>
              <a:rPr lang="en-US" altLang="zh-TW" sz="2400" dirty="0">
                <a:latin typeface="Calibri" panose="020F0502020204030204" pitchFamily="34" charset="0"/>
              </a:rPr>
              <a:t>1</a:t>
            </a:r>
            <a:r>
              <a:rPr lang="zh-TW" altLang="zh-TW" sz="2400" dirty="0">
                <a:latin typeface="Calibri" panose="020F0502020204030204" pitchFamily="34" charset="0"/>
              </a:rPr>
              <a:t>年報酬為</a:t>
            </a:r>
            <a:r>
              <a:rPr lang="en-US" altLang="zh-TW" sz="2400" dirty="0">
                <a:latin typeface="Calibri" panose="020F0502020204030204" pitchFamily="34" charset="0"/>
              </a:rPr>
              <a:t>+20%</a:t>
            </a:r>
            <a:r>
              <a:rPr lang="zh-TW" altLang="zh-TW" sz="2400" dirty="0">
                <a:latin typeface="Calibri" panose="020F0502020204030204" pitchFamily="34" charset="0"/>
              </a:rPr>
              <a:t>，而第</a:t>
            </a:r>
            <a:r>
              <a:rPr lang="en-US" altLang="zh-TW" sz="2400" dirty="0">
                <a:latin typeface="Calibri" panose="020F0502020204030204" pitchFamily="34" charset="0"/>
              </a:rPr>
              <a:t>2</a:t>
            </a:r>
            <a:r>
              <a:rPr lang="zh-TW" altLang="zh-TW" sz="2400" dirty="0">
                <a:latin typeface="Calibri" panose="020F0502020204030204" pitchFamily="34" charset="0"/>
              </a:rPr>
              <a:t>年報酬為</a:t>
            </a:r>
            <a:r>
              <a:rPr lang="en-US" altLang="zh-TW" sz="2400" dirty="0">
                <a:latin typeface="Calibri" panose="020F0502020204030204" pitchFamily="34" charset="0"/>
              </a:rPr>
              <a:t>-20%</a:t>
            </a:r>
            <a:r>
              <a:rPr lang="zh-TW" altLang="zh-TW" sz="2400" dirty="0">
                <a:latin typeface="Calibri" panose="020F0502020204030204" pitchFamily="34" charset="0"/>
              </a:rPr>
              <a:t>，若算術年報酬為</a:t>
            </a:r>
            <a:r>
              <a:rPr lang="en-US" altLang="zh-TW" sz="2400" dirty="0">
                <a:latin typeface="Calibri" panose="020F0502020204030204" pitchFamily="34" charset="0"/>
              </a:rPr>
              <a:t>(+20%-20%)/</a:t>
            </a:r>
            <a:r>
              <a:rPr lang="en-US" altLang="zh-TW" sz="2400" dirty="0" smtClean="0">
                <a:latin typeface="Calibri" panose="020F0502020204030204" pitchFamily="34" charset="0"/>
              </a:rPr>
              <a:t>2</a:t>
            </a:r>
            <a:r>
              <a:rPr lang="zh-TW" altLang="en-US" sz="2400" dirty="0" smtClean="0">
                <a:latin typeface="Calibri" panose="020F0502020204030204" pitchFamily="34" charset="0"/>
              </a:rPr>
              <a:t> </a:t>
            </a:r>
            <a:r>
              <a:rPr lang="en-US" altLang="zh-TW" sz="2400" dirty="0" smtClean="0">
                <a:latin typeface="Calibri" panose="020F0502020204030204" pitchFamily="34" charset="0"/>
              </a:rPr>
              <a:t>=</a:t>
            </a:r>
            <a:r>
              <a:rPr lang="zh-TW" altLang="en-US" sz="2400" dirty="0" smtClean="0">
                <a:latin typeface="Calibri" panose="020F0502020204030204" pitchFamily="34" charset="0"/>
              </a:rPr>
              <a:t> </a:t>
            </a:r>
            <a:r>
              <a:rPr lang="en-US" altLang="zh-TW" sz="2400" dirty="0" smtClean="0">
                <a:latin typeface="Calibri" panose="020F0502020204030204" pitchFamily="34" charset="0"/>
              </a:rPr>
              <a:t>0</a:t>
            </a:r>
            <a:r>
              <a:rPr lang="en-US" altLang="zh-TW" sz="2400" dirty="0">
                <a:latin typeface="Calibri" panose="020F0502020204030204" pitchFamily="34" charset="0"/>
              </a:rPr>
              <a:t>%</a:t>
            </a:r>
            <a:r>
              <a:rPr lang="zh-TW" altLang="zh-TW" sz="2400" dirty="0">
                <a:latin typeface="Calibri" panose="020F0502020204030204" pitchFamily="34" charset="0"/>
              </a:rPr>
              <a:t>，而若是計算幾何平均年報酬則為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a:t>從以上的數字來看，幾何平均年報酬總是會比算術平均年報酬低，幾何平均年報酬低於算術平均年報酬的幅度會與資產波動程度同方向變動；亦即：</a:t>
            </a:r>
            <a:r>
              <a:rPr lang="zh-TW" altLang="zh-TW" sz="2400" b="1" dirty="0">
                <a:solidFill>
                  <a:srgbClr val="FF0000"/>
                </a:solidFill>
              </a:rPr>
              <a:t>資產波動程度愈大則幾何平均報酬低於算術平均年報酬的幅度也會越大</a:t>
            </a:r>
            <a:r>
              <a:rPr lang="zh-TW" altLang="zh-TW" sz="2400" dirty="0"/>
              <a:t>。</a:t>
            </a: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521270922"/>
              </p:ext>
            </p:extLst>
          </p:nvPr>
        </p:nvGraphicFramePr>
        <p:xfrm>
          <a:off x="971600" y="3068960"/>
          <a:ext cx="3895334" cy="792088"/>
        </p:xfrm>
        <a:graphic>
          <a:graphicData uri="http://schemas.openxmlformats.org/presentationml/2006/ole">
            <mc:AlternateContent xmlns:mc="http://schemas.openxmlformats.org/markup-compatibility/2006">
              <mc:Choice xmlns:v="urn:schemas-microsoft-com:vml" Requires="v">
                <p:oleObj spid="_x0000_s18465" r:id="rId3" imgW="2844800" imgH="584200" progId="Unknown">
                  <p:embed/>
                </p:oleObj>
              </mc:Choice>
              <mc:Fallback>
                <p:oleObj r:id="rId3" imgW="2844800" imgH="584200" progId="Unknown">
                  <p:embed/>
                  <p:pic>
                    <p:nvPicPr>
                      <p:cNvPr id="0" name="物件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068960"/>
                        <a:ext cx="3895334" cy="792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67295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10.3 </a:t>
            </a:r>
            <a:r>
              <a:rPr lang="zh-TW" altLang="zh-TW" dirty="0"/>
              <a:t>股票與債券的歷史報酬</a:t>
            </a:r>
            <a:endParaRPr lang="zh-TW" altLang="en-US" dirty="0"/>
          </a:p>
        </p:txBody>
      </p:sp>
      <p:sp>
        <p:nvSpPr>
          <p:cNvPr id="3" name="內容版面配置區 2"/>
          <p:cNvSpPr>
            <a:spLocks noGrp="1"/>
          </p:cNvSpPr>
          <p:nvPr>
            <p:ph idx="1"/>
          </p:nvPr>
        </p:nvSpPr>
        <p:spPr/>
        <p:txBody>
          <a:bodyPr>
            <a:normAutofit/>
          </a:bodyPr>
          <a:lstStyle/>
          <a:p>
            <a:pPr algn="just"/>
            <a:r>
              <a:rPr lang="zh-TW" altLang="zh-TW" sz="2600" dirty="0"/>
              <a:t>兩種平均數的適用時機</a:t>
            </a:r>
            <a:r>
              <a:rPr lang="zh-TW" altLang="zh-TW" sz="2600" dirty="0" smtClean="0"/>
              <a:t>：</a:t>
            </a:r>
            <a:endParaRPr lang="en-US" altLang="zh-TW" sz="2600" dirty="0" smtClean="0"/>
          </a:p>
          <a:p>
            <a:pPr algn="just"/>
            <a:endParaRPr lang="zh-TW" altLang="zh-TW" sz="2400" dirty="0"/>
          </a:p>
          <a:p>
            <a:pPr lvl="1" algn="just"/>
            <a:r>
              <a:rPr lang="zh-TW" altLang="zh-TW" sz="2400" dirty="0"/>
              <a:t>算術平均報酬：假若報酬為常態分配，則算術平均報酬是預期報酬的不偏估計式，故適用於估計預期報酬。</a:t>
            </a:r>
          </a:p>
          <a:p>
            <a:pPr lvl="1" algn="just"/>
            <a:endParaRPr lang="en-US" altLang="zh-TW" sz="2400" dirty="0" smtClean="0"/>
          </a:p>
          <a:p>
            <a:pPr lvl="1" algn="just"/>
            <a:r>
              <a:rPr lang="zh-TW" altLang="zh-TW" sz="2400" dirty="0" smtClean="0"/>
              <a:t>幾何</a:t>
            </a:r>
            <a:r>
              <a:rPr lang="zh-TW" altLang="zh-TW" sz="2400" dirty="0"/>
              <a:t>平均報酬：由於代表資產持續且長期投資的績效表現，故適用於不同資產間長期績效間的比較，例如：不同的共同基金就經常使用幾何平均年報酬來做為基金操作長期績效的比較。</a:t>
            </a:r>
            <a:endParaRPr lang="zh-TW" altLang="en-US" sz="2400"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25</a:t>
            </a:fld>
            <a:endParaRPr lang="zh-TW" altLang="en-US"/>
          </a:p>
        </p:txBody>
      </p:sp>
    </p:spTree>
    <p:extLst>
      <p:ext uri="{BB962C8B-B14F-4D97-AF65-F5344CB8AC3E}">
        <p14:creationId xmlns:p14="http://schemas.microsoft.com/office/powerpoint/2010/main" val="2185057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10.4 </a:t>
            </a:r>
            <a:r>
              <a:rPr lang="zh-TW" altLang="zh-TW" dirty="0"/>
              <a:t>從歷史資料</a:t>
            </a:r>
            <a:r>
              <a:rPr lang="zh-TW" altLang="zh-TW" dirty="0" smtClean="0"/>
              <a:t>了解</a:t>
            </a:r>
            <a:r>
              <a:rPr lang="en-US" altLang="zh-TW" dirty="0" smtClean="0"/>
              <a:t/>
            </a:r>
            <a:br>
              <a:rPr lang="en-US" altLang="zh-TW" dirty="0" smtClean="0"/>
            </a:br>
            <a:r>
              <a:rPr lang="zh-TW" altLang="zh-TW" dirty="0" smtClean="0"/>
              <a:t>風險</a:t>
            </a:r>
            <a:r>
              <a:rPr lang="zh-TW" altLang="zh-TW" dirty="0"/>
              <a:t>與報酬間的抵換關係</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延續</a:t>
            </a:r>
            <a:r>
              <a:rPr lang="zh-TW" altLang="zh-TW" sz="2400" dirty="0">
                <a:latin typeface="Calibri" panose="020F0502020204030204" pitchFamily="34" charset="0"/>
              </a:rPr>
              <a:t>第</a:t>
            </a:r>
            <a:r>
              <a:rPr lang="en-US" altLang="zh-TW" sz="2400" dirty="0">
                <a:latin typeface="Calibri" panose="020F0502020204030204" pitchFamily="34" charset="0"/>
              </a:rPr>
              <a:t>3</a:t>
            </a:r>
            <a:r>
              <a:rPr lang="zh-TW" altLang="zh-TW" sz="2400" dirty="0">
                <a:latin typeface="Calibri" panose="020F0502020204030204" pitchFamily="34" charset="0"/>
              </a:rPr>
              <a:t>章的討論，投資者為風險規避，對於要他承擔較高風險的投資，會要求風險溢酬，這節將討論如何估計風險溢酬，及風險與報酬間的抵換關係</a:t>
            </a:r>
            <a:r>
              <a:rPr lang="zh-TW" altLang="zh-TW" sz="2400" dirty="0" smtClean="0">
                <a:latin typeface="Calibri" panose="020F0502020204030204" pitchFamily="34" charset="0"/>
              </a:rPr>
              <a:t>。</a:t>
            </a:r>
            <a:endParaRPr lang="zh-TW" altLang="zh-TW"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26</a:t>
            </a:fld>
            <a:endParaRPr lang="zh-TW" altLang="en-US"/>
          </a:p>
        </p:txBody>
      </p:sp>
    </p:spTree>
    <p:extLst>
      <p:ext uri="{BB962C8B-B14F-4D97-AF65-F5344CB8AC3E}">
        <p14:creationId xmlns:p14="http://schemas.microsoft.com/office/powerpoint/2010/main" val="4058534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10.4 </a:t>
            </a:r>
            <a:r>
              <a:rPr lang="zh-TW" altLang="zh-TW" dirty="0"/>
              <a:t>從歷史資料了解</a:t>
            </a:r>
            <a:r>
              <a:rPr lang="en-US" altLang="zh-TW" dirty="0"/>
              <a:t/>
            </a:r>
            <a:br>
              <a:rPr lang="en-US" altLang="zh-TW" dirty="0"/>
            </a:br>
            <a:r>
              <a:rPr lang="zh-TW" altLang="zh-TW" dirty="0"/>
              <a:t>風險與報酬間的抵換關係</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大型資產組合的報酬</a:t>
            </a:r>
          </a:p>
          <a:p>
            <a:pPr lvl="1" algn="just">
              <a:lnSpc>
                <a:spcPct val="120000"/>
              </a:lnSpc>
            </a:pPr>
            <a:r>
              <a:rPr lang="zh-TW" altLang="zh-TW" sz="2000" dirty="0">
                <a:latin typeface="Calibri" panose="020F0502020204030204" pitchFamily="34" charset="0"/>
              </a:rPr>
              <a:t>本書將各種大型資產組合在</a:t>
            </a:r>
            <a:r>
              <a:rPr lang="en-US" altLang="zh-TW" sz="2000" dirty="0">
                <a:latin typeface="Calibri" panose="020F0502020204030204" pitchFamily="34" charset="0"/>
              </a:rPr>
              <a:t>1926-2014</a:t>
            </a:r>
            <a:r>
              <a:rPr lang="zh-TW" altLang="zh-TW" sz="2000" dirty="0">
                <a:latin typeface="Calibri" panose="020F0502020204030204" pitchFamily="34" charset="0"/>
              </a:rPr>
              <a:t>年的歷史資料計算出平均年報酬與波動</a:t>
            </a:r>
            <a:r>
              <a:rPr lang="en-US" altLang="zh-TW" sz="2000" dirty="0">
                <a:latin typeface="Calibri" panose="020F0502020204030204" pitchFamily="34" charset="0"/>
              </a:rPr>
              <a:t>(</a:t>
            </a:r>
            <a:r>
              <a:rPr lang="zh-TW" altLang="zh-TW" sz="2000" dirty="0">
                <a:latin typeface="Calibri" panose="020F0502020204030204" pitchFamily="34" charset="0"/>
              </a:rPr>
              <a:t>風險</a:t>
            </a:r>
            <a:r>
              <a:rPr lang="en-US" altLang="zh-TW" sz="2000" dirty="0">
                <a:latin typeface="Calibri" panose="020F0502020204030204" pitchFamily="34" charset="0"/>
              </a:rPr>
              <a:t>)</a:t>
            </a:r>
            <a:r>
              <a:rPr lang="zh-TW" altLang="zh-TW" sz="2000" dirty="0">
                <a:latin typeface="Calibri" panose="020F0502020204030204" pitchFamily="34" charset="0"/>
              </a:rPr>
              <a:t>後，繪製出如下的圖</a:t>
            </a:r>
            <a:r>
              <a:rPr lang="en-US" altLang="zh-TW" sz="2000" dirty="0">
                <a:latin typeface="Calibri" panose="020F0502020204030204" pitchFamily="34" charset="0"/>
              </a:rPr>
              <a:t>10.6</a:t>
            </a:r>
            <a:r>
              <a:rPr lang="zh-TW" altLang="zh-TW" sz="2000" dirty="0">
                <a:latin typeface="Calibri" panose="020F0502020204030204" pitchFamily="34" charset="0"/>
              </a:rPr>
              <a:t>。</a:t>
            </a: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27</a:t>
            </a:fld>
            <a:endParaRPr lang="zh-TW" altLang="en-US"/>
          </a:p>
        </p:txBody>
      </p:sp>
      <p:pic>
        <p:nvPicPr>
          <p:cNvPr id="6" name="Picture 5" descr="Y:\Graphics\Powerpoint\PEARSON\BERK\Final files\ch10\c10f00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2829" y="2924944"/>
            <a:ext cx="5274310" cy="3443605"/>
          </a:xfrm>
          <a:prstGeom prst="rect">
            <a:avLst/>
          </a:prstGeom>
          <a:noFill/>
          <a:ln>
            <a:noFill/>
          </a:ln>
          <a:extLst/>
        </p:spPr>
      </p:pic>
    </p:spTree>
    <p:extLst>
      <p:ext uri="{BB962C8B-B14F-4D97-AF65-F5344CB8AC3E}">
        <p14:creationId xmlns:p14="http://schemas.microsoft.com/office/powerpoint/2010/main" val="398716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10.4 </a:t>
            </a:r>
            <a:r>
              <a:rPr lang="zh-TW" altLang="zh-TW" dirty="0"/>
              <a:t>從歷史資料了解</a:t>
            </a:r>
            <a:r>
              <a:rPr lang="en-US" altLang="zh-TW" dirty="0"/>
              <a:t/>
            </a:r>
            <a:br>
              <a:rPr lang="en-US" altLang="zh-TW" dirty="0"/>
            </a:br>
            <a:r>
              <a:rPr lang="zh-TW" altLang="zh-TW" dirty="0"/>
              <a:t>風險與報酬間的抵換關係</a:t>
            </a:r>
            <a:endParaRPr lang="zh-TW" altLang="en-US" dirty="0"/>
          </a:p>
        </p:txBody>
      </p:sp>
      <p:sp>
        <p:nvSpPr>
          <p:cNvPr id="3" name="內容版面配置區 2"/>
          <p:cNvSpPr>
            <a:spLocks noGrp="1"/>
          </p:cNvSpPr>
          <p:nvPr>
            <p:ph idx="1"/>
          </p:nvPr>
        </p:nvSpPr>
        <p:spPr/>
        <p:txBody>
          <a:bodyPr>
            <a:normAutofit/>
          </a:bodyPr>
          <a:lstStyle/>
          <a:p>
            <a:pPr algn="just"/>
            <a:endParaRPr lang="en-US" altLang="zh-TW" sz="2400" dirty="0" smtClean="0"/>
          </a:p>
          <a:p>
            <a:pPr algn="just"/>
            <a:endParaRPr lang="en-US" altLang="zh-TW" sz="2400" dirty="0"/>
          </a:p>
          <a:p>
            <a:pPr algn="just"/>
            <a:r>
              <a:rPr lang="zh-TW" altLang="zh-TW" sz="2400" dirty="0" smtClean="0">
                <a:latin typeface="Calibri" panose="020F0502020204030204" pitchFamily="34" charset="0"/>
              </a:rPr>
              <a:t>基本上</a:t>
            </a:r>
            <a:r>
              <a:rPr lang="zh-TW" altLang="zh-TW" sz="2400" dirty="0">
                <a:latin typeface="Calibri" panose="020F0502020204030204" pitchFamily="34" charset="0"/>
              </a:rPr>
              <a:t>正如我們前面所討論的，報酬與風險呈現正相關的情況，亦即資產組合的風險越高則其平均報酬也越高。</a:t>
            </a:r>
            <a:endParaRPr lang="en-US" altLang="zh-TW" sz="2400" dirty="0">
              <a:latin typeface="Calibri" panose="020F0502020204030204" pitchFamily="34" charset="0"/>
            </a:endParaRPr>
          </a:p>
          <a:p>
            <a:pPr algn="just"/>
            <a:endParaRPr lang="en-US" altLang="zh-TW" sz="2400" dirty="0" smtClean="0">
              <a:latin typeface="Calibri" panose="020F0502020204030204" pitchFamily="34" charset="0"/>
            </a:endParaRPr>
          </a:p>
          <a:p>
            <a:pPr marL="0" indent="0" algn="just">
              <a:buNone/>
            </a:pPr>
            <a:endParaRPr lang="en-US" altLang="zh-TW" sz="2400" dirty="0" smtClean="0">
              <a:latin typeface="Calibri" panose="020F0502020204030204" pitchFamily="34" charset="0"/>
            </a:endParaRPr>
          </a:p>
          <a:p>
            <a:pPr marL="0" indent="0" algn="just">
              <a:buNone/>
            </a:pPr>
            <a:r>
              <a:rPr lang="zh-TW" altLang="zh-TW" sz="2400" dirty="0" smtClean="0">
                <a:latin typeface="Calibri" panose="020F0502020204030204" pitchFamily="34" charset="0"/>
              </a:rPr>
              <a:t>◎</a:t>
            </a:r>
            <a:r>
              <a:rPr lang="zh-TW" altLang="zh-TW" sz="2400" dirty="0">
                <a:latin typeface="Calibri" panose="020F0502020204030204" pitchFamily="34" charset="0"/>
              </a:rPr>
              <a:t>同學們會不會想要</a:t>
            </a:r>
            <a:r>
              <a:rPr lang="zh-TW" altLang="zh-TW" sz="2400" dirty="0" smtClean="0">
                <a:latin typeface="Calibri" panose="020F0502020204030204" pitchFamily="34" charset="0"/>
              </a:rPr>
              <a:t>知道圖</a:t>
            </a:r>
            <a:r>
              <a:rPr lang="en-US" altLang="zh-TW" sz="2400" dirty="0" smtClean="0">
                <a:latin typeface="Calibri" panose="020F0502020204030204" pitchFamily="34" charset="0"/>
              </a:rPr>
              <a:t>10.6</a:t>
            </a:r>
            <a:r>
              <a:rPr lang="zh-TW" altLang="zh-TW" sz="2400" dirty="0" smtClean="0">
                <a:latin typeface="Calibri" panose="020F0502020204030204" pitchFamily="34" charset="0"/>
              </a:rPr>
              <a:t>中的</a:t>
            </a:r>
            <a:r>
              <a:rPr lang="zh-TW" altLang="zh-TW" sz="2400" dirty="0">
                <a:latin typeface="Calibri" panose="020F0502020204030204" pitchFamily="34" charset="0"/>
              </a:rPr>
              <a:t>那條虛線是怎樣畫出來的嗎？</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28</a:t>
            </a:fld>
            <a:endParaRPr lang="zh-TW" altLang="en-US"/>
          </a:p>
        </p:txBody>
      </p:sp>
    </p:spTree>
    <p:extLst>
      <p:ext uri="{BB962C8B-B14F-4D97-AF65-F5344CB8AC3E}">
        <p14:creationId xmlns:p14="http://schemas.microsoft.com/office/powerpoint/2010/main" val="1564092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10.4 </a:t>
            </a:r>
            <a:r>
              <a:rPr lang="zh-TW" altLang="zh-TW" dirty="0"/>
              <a:t>從歷史資料了解</a:t>
            </a:r>
            <a:r>
              <a:rPr lang="en-US" altLang="zh-TW" dirty="0"/>
              <a:t/>
            </a:r>
            <a:br>
              <a:rPr lang="en-US" altLang="zh-TW" dirty="0"/>
            </a:br>
            <a:r>
              <a:rPr lang="zh-TW" altLang="zh-TW" dirty="0"/>
              <a:t>風險與報酬間的抵換關係</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進一步</a:t>
            </a:r>
            <a:r>
              <a:rPr lang="zh-TW" altLang="zh-TW" sz="2400" dirty="0">
                <a:latin typeface="Calibri" panose="020F0502020204030204" pitchFamily="34" charset="0"/>
              </a:rPr>
              <a:t>為了要了解風險溢酬與風險間的關係，我們可以將國庫券視為無風險資產，並將各種資產組合的平均報酬減去國庫券的平均報酬，此稱為超額報酬</a:t>
            </a:r>
            <a:r>
              <a:rPr lang="en-US" altLang="zh-TW" sz="2400" b="1" dirty="0">
                <a:solidFill>
                  <a:srgbClr val="FF0000"/>
                </a:solidFill>
                <a:latin typeface="Calibri" panose="020F0502020204030204" pitchFamily="34" charset="0"/>
              </a:rPr>
              <a:t>(excess return)</a:t>
            </a:r>
            <a:r>
              <a:rPr lang="zh-TW" altLang="zh-TW" sz="2400" dirty="0">
                <a:latin typeface="Calibri" panose="020F0502020204030204" pitchFamily="34" charset="0"/>
              </a:rPr>
              <a:t>，作為各種</a:t>
            </a:r>
            <a:r>
              <a:rPr lang="zh-TW" altLang="zh-TW" sz="2400" dirty="0" smtClean="0">
                <a:latin typeface="Calibri" panose="020F0502020204030204" pitchFamily="34" charset="0"/>
              </a:rPr>
              <a:t>資產組合</a:t>
            </a:r>
            <a:r>
              <a:rPr lang="zh-TW" altLang="zh-TW" sz="2400" dirty="0">
                <a:latin typeface="Calibri" panose="020F0502020204030204" pitchFamily="34" charset="0"/>
              </a:rPr>
              <a:t>風險溢酬的估計值，即</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marL="457200" lvl="1" indent="0">
              <a:buNone/>
            </a:pPr>
            <a:r>
              <a:rPr lang="zh-TW" altLang="zh-TW" sz="2200" dirty="0"/>
              <a:t>資產風險溢</a:t>
            </a:r>
            <a:r>
              <a:rPr lang="zh-TW" altLang="zh-TW" sz="2200" dirty="0" smtClean="0"/>
              <a:t>酬</a:t>
            </a:r>
            <a:r>
              <a:rPr lang="en-US" altLang="zh-TW" sz="2200" dirty="0" smtClean="0"/>
              <a:t> = </a:t>
            </a:r>
            <a:r>
              <a:rPr lang="zh-TW" altLang="zh-TW" sz="2200" dirty="0" smtClean="0"/>
              <a:t>資產</a:t>
            </a:r>
            <a:r>
              <a:rPr lang="zh-TW" altLang="zh-TW" sz="2200" dirty="0"/>
              <a:t>預期報酬</a:t>
            </a:r>
            <a:r>
              <a:rPr lang="zh-TW" altLang="zh-TW" sz="2200" dirty="0" smtClean="0"/>
              <a:t>率</a:t>
            </a:r>
            <a:r>
              <a:rPr lang="en-US" altLang="zh-TW" sz="2200" dirty="0" smtClean="0"/>
              <a:t> - </a:t>
            </a:r>
            <a:r>
              <a:rPr lang="zh-TW" altLang="zh-TW" sz="2200" dirty="0" smtClean="0"/>
              <a:t>無</a:t>
            </a:r>
            <a:r>
              <a:rPr lang="zh-TW" altLang="zh-TW" sz="2200" dirty="0"/>
              <a:t>風險利率，則：</a:t>
            </a:r>
          </a:p>
          <a:p>
            <a:pPr marL="457200" lvl="1" indent="0">
              <a:buNone/>
            </a:pPr>
            <a:endParaRPr lang="en-US" altLang="zh-TW" sz="2200" dirty="0" smtClean="0"/>
          </a:p>
          <a:p>
            <a:pPr marL="457200" lvl="1" indent="0">
              <a:buNone/>
            </a:pPr>
            <a:r>
              <a:rPr lang="zh-TW" altLang="zh-TW" sz="2200" dirty="0" smtClean="0"/>
              <a:t>資產</a:t>
            </a:r>
            <a:r>
              <a:rPr lang="zh-TW" altLang="zh-TW" sz="2200" dirty="0"/>
              <a:t>風險溢酬的估計值</a:t>
            </a:r>
          </a:p>
          <a:p>
            <a:pPr marL="457200" lvl="1" indent="0">
              <a:buNone/>
            </a:pPr>
            <a:r>
              <a:rPr lang="en-US" altLang="zh-TW" sz="2200" dirty="0" smtClean="0"/>
              <a:t>= </a:t>
            </a:r>
            <a:r>
              <a:rPr lang="zh-TW" altLang="zh-TW" sz="2200" dirty="0" smtClean="0"/>
              <a:t>資產</a:t>
            </a:r>
            <a:r>
              <a:rPr lang="zh-TW" altLang="zh-TW" sz="2200" dirty="0"/>
              <a:t>超額</a:t>
            </a:r>
            <a:r>
              <a:rPr lang="zh-TW" altLang="zh-TW" sz="2200" dirty="0" smtClean="0"/>
              <a:t>報酬</a:t>
            </a:r>
            <a:r>
              <a:rPr lang="zh-TW" altLang="en-US" sz="2200" dirty="0" smtClean="0"/>
              <a:t> </a:t>
            </a:r>
            <a:endParaRPr lang="en-US" altLang="zh-TW" sz="2200" dirty="0" smtClean="0"/>
          </a:p>
          <a:p>
            <a:pPr marL="457200" lvl="1" indent="0">
              <a:buNone/>
            </a:pPr>
            <a:r>
              <a:rPr lang="en-US" altLang="zh-TW" sz="2200" dirty="0" smtClean="0"/>
              <a:t>= </a:t>
            </a:r>
            <a:r>
              <a:rPr lang="zh-TW" altLang="zh-TW" sz="2200" dirty="0" smtClean="0"/>
              <a:t>資產</a:t>
            </a:r>
            <a:r>
              <a:rPr lang="zh-TW" altLang="zh-TW" sz="2200" dirty="0"/>
              <a:t>歷史平均</a:t>
            </a:r>
            <a:r>
              <a:rPr lang="zh-TW" altLang="zh-TW" sz="2200" dirty="0" smtClean="0"/>
              <a:t>報酬</a:t>
            </a:r>
            <a:r>
              <a:rPr lang="zh-TW" altLang="en-US" sz="2200" dirty="0" smtClean="0"/>
              <a:t> </a:t>
            </a:r>
            <a:r>
              <a:rPr lang="en-US" altLang="zh-TW" sz="2200" dirty="0" smtClean="0"/>
              <a:t>-</a:t>
            </a:r>
            <a:r>
              <a:rPr lang="zh-TW" altLang="en-US" sz="2200" dirty="0" smtClean="0"/>
              <a:t> </a:t>
            </a:r>
            <a:r>
              <a:rPr lang="zh-TW" altLang="zh-TW" sz="2200" dirty="0" smtClean="0"/>
              <a:t>無</a:t>
            </a:r>
            <a:r>
              <a:rPr lang="zh-TW" altLang="zh-TW" sz="2200" dirty="0"/>
              <a:t>風險資產的歷史平均報酬</a:t>
            </a:r>
            <a:endParaRPr lang="en-US" altLang="zh-TW" sz="2200" dirty="0" smtClean="0">
              <a:latin typeface="Calibri" panose="020F0502020204030204" pitchFamily="34" charset="0"/>
            </a:endParaRP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29</a:t>
            </a:fld>
            <a:endParaRPr lang="zh-TW" altLang="en-US"/>
          </a:p>
        </p:txBody>
      </p:sp>
    </p:spTree>
    <p:extLst>
      <p:ext uri="{BB962C8B-B14F-4D97-AF65-F5344CB8AC3E}">
        <p14:creationId xmlns:p14="http://schemas.microsoft.com/office/powerpoint/2010/main" val="53231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本章架構</a:t>
            </a:r>
            <a:endParaRPr lang="zh-TW" altLang="en-US" dirty="0"/>
          </a:p>
        </p:txBody>
      </p:sp>
      <p:sp>
        <p:nvSpPr>
          <p:cNvPr id="3" name="內容版面配置區 2"/>
          <p:cNvSpPr>
            <a:spLocks noGrp="1"/>
          </p:cNvSpPr>
          <p:nvPr>
            <p:ph idx="1"/>
          </p:nvPr>
        </p:nvSpPr>
        <p:spPr/>
        <p:txBody>
          <a:bodyPr>
            <a:normAutofit fontScale="85000" lnSpcReduction="10000"/>
          </a:bodyPr>
          <a:lstStyle/>
          <a:p>
            <a:pPr algn="just">
              <a:lnSpc>
                <a:spcPct val="150000"/>
              </a:lnSpc>
            </a:pPr>
            <a:r>
              <a:rPr lang="en-US" altLang="zh-TW" dirty="0">
                <a:latin typeface="Calibri" panose="020F0502020204030204" pitchFamily="34" charset="0"/>
              </a:rPr>
              <a:t>10.2 </a:t>
            </a:r>
            <a:r>
              <a:rPr lang="zh-TW" altLang="zh-TW" dirty="0">
                <a:latin typeface="Calibri" panose="020F0502020204030204" pitchFamily="34" charset="0"/>
              </a:rPr>
              <a:t>風險與報酬的衡量方法</a:t>
            </a:r>
          </a:p>
          <a:p>
            <a:pPr algn="just">
              <a:lnSpc>
                <a:spcPct val="150000"/>
              </a:lnSpc>
            </a:pPr>
            <a:r>
              <a:rPr lang="en-US" altLang="zh-TW" dirty="0">
                <a:latin typeface="Calibri" panose="020F0502020204030204" pitchFamily="34" charset="0"/>
              </a:rPr>
              <a:t>10.3 </a:t>
            </a:r>
            <a:r>
              <a:rPr lang="zh-TW" altLang="zh-TW" dirty="0">
                <a:latin typeface="Calibri" panose="020F0502020204030204" pitchFamily="34" charset="0"/>
              </a:rPr>
              <a:t>股票與債券之歷史報酬</a:t>
            </a:r>
          </a:p>
          <a:p>
            <a:pPr algn="just">
              <a:lnSpc>
                <a:spcPct val="150000"/>
              </a:lnSpc>
            </a:pPr>
            <a:r>
              <a:rPr lang="en-US" altLang="zh-TW" dirty="0">
                <a:latin typeface="Calibri" panose="020F0502020204030204" pitchFamily="34" charset="0"/>
              </a:rPr>
              <a:t>10.4 </a:t>
            </a:r>
            <a:r>
              <a:rPr lang="zh-TW" altLang="zh-TW" dirty="0">
                <a:latin typeface="Calibri" panose="020F0502020204030204" pitchFamily="34" charset="0"/>
              </a:rPr>
              <a:t>從歷史資料了解風險與報酬間的抵換</a:t>
            </a:r>
            <a:r>
              <a:rPr lang="en-US" altLang="zh-TW" dirty="0">
                <a:latin typeface="Calibri" panose="020F0502020204030204" pitchFamily="34" charset="0"/>
              </a:rPr>
              <a:t>(trade-off)</a:t>
            </a:r>
            <a:r>
              <a:rPr lang="zh-TW" altLang="zh-TW" dirty="0">
                <a:latin typeface="Calibri" panose="020F0502020204030204" pitchFamily="34" charset="0"/>
              </a:rPr>
              <a:t>關係</a:t>
            </a:r>
          </a:p>
          <a:p>
            <a:pPr algn="just">
              <a:lnSpc>
                <a:spcPct val="150000"/>
              </a:lnSpc>
            </a:pPr>
            <a:r>
              <a:rPr lang="en-US" altLang="zh-TW" dirty="0">
                <a:latin typeface="Calibri" panose="020F0502020204030204" pitchFamily="34" charset="0"/>
              </a:rPr>
              <a:t>10.6 </a:t>
            </a:r>
            <a:r>
              <a:rPr lang="zh-TW" altLang="zh-TW" dirty="0">
                <a:latin typeface="Calibri" panose="020F0502020204030204" pitchFamily="34" charset="0"/>
              </a:rPr>
              <a:t>多元化投資的股票資產組合</a:t>
            </a:r>
          </a:p>
          <a:p>
            <a:pPr algn="just">
              <a:lnSpc>
                <a:spcPct val="150000"/>
              </a:lnSpc>
            </a:pPr>
            <a:r>
              <a:rPr lang="en-US" altLang="zh-TW" dirty="0">
                <a:latin typeface="Calibri" panose="020F0502020204030204" pitchFamily="34" charset="0"/>
              </a:rPr>
              <a:t>10.7 </a:t>
            </a:r>
            <a:r>
              <a:rPr lang="zh-TW" altLang="zh-TW" dirty="0">
                <a:latin typeface="Calibri" panose="020F0502020204030204" pitchFamily="34" charset="0"/>
              </a:rPr>
              <a:t>如何衡量共同</a:t>
            </a:r>
            <a:r>
              <a:rPr lang="en-US" altLang="zh-TW" dirty="0">
                <a:latin typeface="Calibri" panose="020F0502020204030204" pitchFamily="34" charset="0"/>
              </a:rPr>
              <a:t>(</a:t>
            </a:r>
            <a:r>
              <a:rPr lang="zh-TW" altLang="zh-TW" dirty="0">
                <a:latin typeface="Calibri" panose="020F0502020204030204" pitchFamily="34" charset="0"/>
              </a:rPr>
              <a:t>系統</a:t>
            </a:r>
            <a:r>
              <a:rPr lang="en-US" altLang="zh-TW" dirty="0">
                <a:latin typeface="Calibri" panose="020F0502020204030204" pitchFamily="34" charset="0"/>
              </a:rPr>
              <a:t>)</a:t>
            </a:r>
            <a:r>
              <a:rPr lang="zh-TW" altLang="zh-TW" dirty="0">
                <a:latin typeface="Calibri" panose="020F0502020204030204" pitchFamily="34" charset="0"/>
              </a:rPr>
              <a:t>風險</a:t>
            </a:r>
          </a:p>
          <a:p>
            <a:pPr algn="just">
              <a:lnSpc>
                <a:spcPct val="150000"/>
              </a:lnSpc>
            </a:pPr>
            <a:r>
              <a:rPr lang="en-US" altLang="zh-TW" dirty="0">
                <a:latin typeface="Calibri" panose="020F0502020204030204" pitchFamily="34" charset="0"/>
              </a:rPr>
              <a:t>10.8 Beta</a:t>
            </a:r>
            <a:r>
              <a:rPr lang="zh-TW" altLang="zh-TW" dirty="0">
                <a:latin typeface="Calibri" panose="020F0502020204030204" pitchFamily="34" charset="0"/>
              </a:rPr>
              <a:t>係數與投資計畫之資金</a:t>
            </a:r>
            <a:r>
              <a:rPr lang="zh-TW" altLang="zh-TW" dirty="0" smtClean="0">
                <a:latin typeface="Calibri" panose="020F0502020204030204" pitchFamily="34" charset="0"/>
              </a:rPr>
              <a:t>成本</a:t>
            </a:r>
            <a:endParaRPr lang="zh-TW" altLang="zh-TW"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a:t>
            </a:fld>
            <a:endParaRPr lang="zh-TW" altLang="en-US"/>
          </a:p>
        </p:txBody>
      </p:sp>
    </p:spTree>
    <p:extLst>
      <p:ext uri="{BB962C8B-B14F-4D97-AF65-F5344CB8AC3E}">
        <p14:creationId xmlns:p14="http://schemas.microsoft.com/office/powerpoint/2010/main" val="3940601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10.4 </a:t>
            </a:r>
            <a:r>
              <a:rPr lang="zh-TW" altLang="zh-TW" dirty="0"/>
              <a:t>從歷史資料了解</a:t>
            </a:r>
            <a:r>
              <a:rPr lang="en-US" altLang="zh-TW" dirty="0"/>
              <a:t/>
            </a:r>
            <a:br>
              <a:rPr lang="en-US" altLang="zh-TW" dirty="0"/>
            </a:br>
            <a:r>
              <a:rPr lang="zh-TW" altLang="zh-TW" dirty="0"/>
              <a:t>風險與報酬間的抵換關係</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利用表</a:t>
            </a:r>
            <a:r>
              <a:rPr lang="en-US" altLang="zh-TW" sz="2400" dirty="0">
                <a:latin typeface="Calibri" panose="020F0502020204030204" pitchFamily="34" charset="0"/>
              </a:rPr>
              <a:t>10.3</a:t>
            </a:r>
            <a:r>
              <a:rPr lang="zh-TW" altLang="zh-TW" sz="2400" dirty="0">
                <a:latin typeface="Calibri" panose="020F0502020204030204" pitchFamily="34" charset="0"/>
              </a:rPr>
              <a:t>及表</a:t>
            </a:r>
            <a:r>
              <a:rPr lang="en-US" altLang="zh-TW" sz="2400" dirty="0">
                <a:latin typeface="Calibri" panose="020F0502020204030204" pitchFamily="34" charset="0"/>
              </a:rPr>
              <a:t>10.4</a:t>
            </a:r>
            <a:r>
              <a:rPr lang="zh-TW" altLang="zh-TW" sz="2400" dirty="0">
                <a:latin typeface="Calibri" panose="020F0502020204030204" pitchFamily="34" charset="0"/>
              </a:rPr>
              <a:t>的資料，我們可以整理出如下表</a:t>
            </a:r>
            <a:r>
              <a:rPr lang="en-US" altLang="zh-TW" sz="2400" dirty="0">
                <a:latin typeface="Calibri" panose="020F0502020204030204" pitchFamily="34" charset="0"/>
              </a:rPr>
              <a:t>10.5</a:t>
            </a:r>
            <a:r>
              <a:rPr lang="zh-TW" altLang="zh-TW" sz="2400" dirty="0">
                <a:latin typeface="Calibri" panose="020F0502020204030204" pitchFamily="34" charset="0"/>
              </a:rPr>
              <a:t>的資料</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a:latin typeface="Calibri" panose="020F0502020204030204" pitchFamily="34" charset="0"/>
              </a:rPr>
              <a:t>由表</a:t>
            </a:r>
            <a:r>
              <a:rPr lang="en-US" altLang="zh-TW" sz="2400" dirty="0">
                <a:latin typeface="Calibri" panose="020F0502020204030204" pitchFamily="34" charset="0"/>
              </a:rPr>
              <a:t>10.5</a:t>
            </a:r>
            <a:r>
              <a:rPr lang="zh-TW" altLang="zh-TW" sz="2400" dirty="0">
                <a:latin typeface="Calibri" panose="020F0502020204030204" pitchFamily="34" charset="0"/>
              </a:rPr>
              <a:t>我們可以再次發現，當資產的波動</a:t>
            </a:r>
            <a:r>
              <a:rPr lang="en-US" altLang="zh-TW" sz="2400" dirty="0">
                <a:latin typeface="Calibri" panose="020F0502020204030204" pitchFamily="34" charset="0"/>
              </a:rPr>
              <a:t>(</a:t>
            </a:r>
            <a:r>
              <a:rPr lang="zh-TW" altLang="zh-TW" sz="2400" dirty="0">
                <a:latin typeface="Calibri" panose="020F0502020204030204" pitchFamily="34" charset="0"/>
              </a:rPr>
              <a:t>風險</a:t>
            </a:r>
            <a:r>
              <a:rPr lang="en-US" altLang="zh-TW" sz="2400" dirty="0">
                <a:latin typeface="Calibri" panose="020F0502020204030204" pitchFamily="34" charset="0"/>
              </a:rPr>
              <a:t>)</a:t>
            </a:r>
            <a:r>
              <a:rPr lang="zh-TW" altLang="zh-TW" sz="2400" dirty="0">
                <a:latin typeface="Calibri" panose="020F0502020204030204" pitchFamily="34" charset="0"/>
              </a:rPr>
              <a:t>越大，則要求的風險溢酬也越高。</a:t>
            </a:r>
          </a:p>
          <a:p>
            <a:pPr algn="just">
              <a:lnSpc>
                <a:spcPct val="120000"/>
              </a:lnSpc>
            </a:pP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30</a:t>
            </a:fld>
            <a:endParaRPr lang="zh-TW" altLang="en-US"/>
          </a:p>
        </p:txBody>
      </p:sp>
      <p:pic>
        <p:nvPicPr>
          <p:cNvPr id="5" name="Picture 4" descr="Y:\Graphics\Powerpoint\PEARSON\BERK\Final files\ch10\c10t00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2739072"/>
            <a:ext cx="5661491" cy="1698040"/>
          </a:xfrm>
          <a:prstGeom prst="rect">
            <a:avLst/>
          </a:prstGeom>
          <a:noFill/>
          <a:ln>
            <a:noFill/>
          </a:ln>
          <a:extLst/>
        </p:spPr>
      </p:pic>
    </p:spTree>
    <p:extLst>
      <p:ext uri="{BB962C8B-B14F-4D97-AF65-F5344CB8AC3E}">
        <p14:creationId xmlns:p14="http://schemas.microsoft.com/office/powerpoint/2010/main" val="665006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10.4 </a:t>
            </a:r>
            <a:r>
              <a:rPr lang="zh-TW" altLang="zh-TW" dirty="0"/>
              <a:t>從歷史資料了解</a:t>
            </a:r>
            <a:r>
              <a:rPr lang="en-US" altLang="zh-TW" dirty="0"/>
              <a:t/>
            </a:r>
            <a:br>
              <a:rPr lang="en-US" altLang="zh-TW" dirty="0"/>
            </a:br>
            <a:r>
              <a:rPr lang="zh-TW" altLang="zh-TW" dirty="0"/>
              <a:t>風險與報酬間的抵換關係</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個別股票的報酬</a:t>
            </a:r>
          </a:p>
          <a:p>
            <a:pPr lvl="1" algn="just">
              <a:lnSpc>
                <a:spcPct val="120000"/>
              </a:lnSpc>
            </a:pPr>
            <a:r>
              <a:rPr lang="zh-TW" altLang="zh-TW" sz="2000" dirty="0">
                <a:latin typeface="Calibri" panose="020F0502020204030204" pitchFamily="34" charset="0"/>
              </a:rPr>
              <a:t>比照上述對大型資產組合計算方式，本書將</a:t>
            </a:r>
            <a:r>
              <a:rPr lang="en-US" altLang="zh-TW" sz="2000" dirty="0">
                <a:latin typeface="Calibri" panose="020F0502020204030204" pitchFamily="34" charset="0"/>
              </a:rPr>
              <a:t>S&amp;P500</a:t>
            </a:r>
            <a:r>
              <a:rPr lang="zh-TW" altLang="zh-TW" sz="2000" dirty="0">
                <a:latin typeface="Calibri" panose="020F0502020204030204" pitchFamily="34" charset="0"/>
              </a:rPr>
              <a:t>指數</a:t>
            </a:r>
            <a:r>
              <a:rPr lang="en-US" altLang="zh-TW" sz="2000" dirty="0">
                <a:latin typeface="Calibri" panose="020F0502020204030204" pitchFamily="34" charset="0"/>
              </a:rPr>
              <a:t>(</a:t>
            </a:r>
            <a:r>
              <a:rPr lang="zh-TW" altLang="zh-TW" sz="2000" dirty="0">
                <a:latin typeface="Calibri" panose="020F0502020204030204" pitchFamily="34" charset="0"/>
              </a:rPr>
              <a:t>大型資產組合</a:t>
            </a:r>
            <a:r>
              <a:rPr lang="en-US" altLang="zh-TW" sz="2000" dirty="0">
                <a:latin typeface="Calibri" panose="020F0502020204030204" pitchFamily="34" charset="0"/>
              </a:rPr>
              <a:t>)</a:t>
            </a:r>
            <a:r>
              <a:rPr lang="zh-TW" altLang="zh-TW" sz="2000" dirty="0">
                <a:latin typeface="Calibri" panose="020F0502020204030204" pitchFamily="34" charset="0"/>
              </a:rPr>
              <a:t>的成分股票，區分為大型股</a:t>
            </a:r>
            <a:r>
              <a:rPr lang="en-US" altLang="zh-TW" sz="2000" dirty="0">
                <a:latin typeface="Calibri" panose="020F0502020204030204" pitchFamily="34" charset="0"/>
              </a:rPr>
              <a:t>(</a:t>
            </a:r>
            <a:r>
              <a:rPr lang="zh-TW" altLang="zh-TW" sz="2000" dirty="0">
                <a:latin typeface="Calibri" panose="020F0502020204030204" pitchFamily="34" charset="0"/>
              </a:rPr>
              <a:t>市值在前面</a:t>
            </a:r>
            <a:r>
              <a:rPr lang="en-US" altLang="zh-TW" sz="2000" dirty="0">
                <a:latin typeface="Calibri" panose="020F0502020204030204" pitchFamily="34" charset="0"/>
              </a:rPr>
              <a:t>50</a:t>
            </a:r>
            <a:r>
              <a:rPr lang="zh-TW" altLang="zh-TW" sz="2000" dirty="0">
                <a:latin typeface="Calibri" panose="020F0502020204030204" pitchFamily="34" charset="0"/>
              </a:rPr>
              <a:t>家公司</a:t>
            </a:r>
            <a:r>
              <a:rPr lang="en-US" altLang="zh-TW" sz="2000" dirty="0">
                <a:latin typeface="Calibri" panose="020F0502020204030204" pitchFamily="34" charset="0"/>
              </a:rPr>
              <a:t>)</a:t>
            </a:r>
            <a:r>
              <a:rPr lang="zh-TW" altLang="zh-TW" sz="2000" dirty="0">
                <a:latin typeface="Calibri" panose="020F0502020204030204" pitchFamily="34" charset="0"/>
              </a:rPr>
              <a:t>、中型股</a:t>
            </a:r>
            <a:r>
              <a:rPr lang="en-US" altLang="zh-TW" sz="2000" dirty="0">
                <a:latin typeface="Calibri" panose="020F0502020204030204" pitchFamily="34" charset="0"/>
              </a:rPr>
              <a:t>(</a:t>
            </a:r>
            <a:r>
              <a:rPr lang="zh-TW" altLang="zh-TW" sz="2000" dirty="0">
                <a:latin typeface="Calibri" panose="020F0502020204030204" pitchFamily="34" charset="0"/>
              </a:rPr>
              <a:t>市值在第</a:t>
            </a:r>
            <a:r>
              <a:rPr lang="en-US" altLang="zh-TW" sz="2000" dirty="0">
                <a:latin typeface="Calibri" panose="020F0502020204030204" pitchFamily="34" charset="0"/>
              </a:rPr>
              <a:t>51</a:t>
            </a:r>
            <a:r>
              <a:rPr lang="zh-TW" altLang="zh-TW" sz="2000" dirty="0">
                <a:latin typeface="Calibri" panose="020F0502020204030204" pitchFamily="34" charset="0"/>
              </a:rPr>
              <a:t>到第</a:t>
            </a:r>
            <a:r>
              <a:rPr lang="en-US" altLang="zh-TW" sz="2000" dirty="0">
                <a:latin typeface="Calibri" panose="020F0502020204030204" pitchFamily="34" charset="0"/>
              </a:rPr>
              <a:t>400</a:t>
            </a:r>
            <a:r>
              <a:rPr lang="zh-TW" altLang="zh-TW" sz="2000" dirty="0">
                <a:latin typeface="Calibri" panose="020F0502020204030204" pitchFamily="34" charset="0"/>
              </a:rPr>
              <a:t>家公司</a:t>
            </a:r>
            <a:r>
              <a:rPr lang="en-US" altLang="zh-TW" sz="2000" dirty="0">
                <a:latin typeface="Calibri" panose="020F0502020204030204" pitchFamily="34" charset="0"/>
              </a:rPr>
              <a:t>)</a:t>
            </a:r>
            <a:r>
              <a:rPr lang="zh-TW" altLang="zh-TW" sz="2000" dirty="0">
                <a:latin typeface="Calibri" panose="020F0502020204030204" pitchFamily="34" charset="0"/>
              </a:rPr>
              <a:t>及小型股</a:t>
            </a:r>
            <a:r>
              <a:rPr lang="en-US" altLang="zh-TW" sz="2000" dirty="0">
                <a:latin typeface="Calibri" panose="020F0502020204030204" pitchFamily="34" charset="0"/>
              </a:rPr>
              <a:t>(</a:t>
            </a:r>
            <a:r>
              <a:rPr lang="zh-TW" altLang="zh-TW" sz="2000" dirty="0">
                <a:latin typeface="Calibri" panose="020F0502020204030204" pitchFamily="34" charset="0"/>
              </a:rPr>
              <a:t>市值在後面</a:t>
            </a:r>
            <a:r>
              <a:rPr lang="en-US" altLang="zh-TW" sz="2000" dirty="0">
                <a:latin typeface="Calibri" panose="020F0502020204030204" pitchFamily="34" charset="0"/>
              </a:rPr>
              <a:t>100</a:t>
            </a:r>
            <a:r>
              <a:rPr lang="zh-TW" altLang="zh-TW" sz="2000" dirty="0">
                <a:latin typeface="Calibri" panose="020F0502020204030204" pitchFamily="34" charset="0"/>
              </a:rPr>
              <a:t>家公司</a:t>
            </a:r>
            <a:r>
              <a:rPr lang="en-US" altLang="zh-TW" sz="2000" dirty="0">
                <a:latin typeface="Calibri" panose="020F0502020204030204" pitchFamily="34" charset="0"/>
              </a:rPr>
              <a:t>)</a:t>
            </a:r>
            <a:r>
              <a:rPr lang="zh-TW" altLang="zh-TW" sz="2000" dirty="0">
                <a:latin typeface="Calibri" panose="020F0502020204030204" pitchFamily="34" charset="0"/>
              </a:rPr>
              <a:t>，每檔股票用同樣的方法計算其歷史平均年報酬與波動，然後匯入圖</a:t>
            </a:r>
            <a:r>
              <a:rPr lang="en-US" altLang="zh-TW" sz="2000" dirty="0">
                <a:latin typeface="Calibri" panose="020F0502020204030204" pitchFamily="34" charset="0"/>
              </a:rPr>
              <a:t>10.6</a:t>
            </a:r>
            <a:r>
              <a:rPr lang="zh-TW" altLang="zh-TW" sz="2000" dirty="0">
                <a:latin typeface="Calibri" panose="020F0502020204030204" pitchFamily="34" charset="0"/>
              </a:rPr>
              <a:t>形成如下的圖</a:t>
            </a:r>
            <a:r>
              <a:rPr lang="en-US" altLang="zh-TW" sz="2000" dirty="0">
                <a:latin typeface="Calibri" panose="020F0502020204030204" pitchFamily="34" charset="0"/>
              </a:rPr>
              <a:t>10.7</a:t>
            </a:r>
            <a:r>
              <a:rPr lang="zh-TW" altLang="zh-TW" sz="20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31</a:t>
            </a:fld>
            <a:endParaRPr lang="zh-TW" altLang="en-US"/>
          </a:p>
        </p:txBody>
      </p:sp>
      <p:pic>
        <p:nvPicPr>
          <p:cNvPr id="5" name="Picture 4" descr="Y:\Graphics\Powerpoint\PEARSON\BERK\Final files\ch10\c10f007.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7464" y="4005064"/>
            <a:ext cx="4176464" cy="2376264"/>
          </a:xfrm>
          <a:prstGeom prst="rect">
            <a:avLst/>
          </a:prstGeom>
          <a:noFill/>
          <a:ln>
            <a:noFill/>
          </a:ln>
          <a:extLst/>
        </p:spPr>
      </p:pic>
    </p:spTree>
    <p:extLst>
      <p:ext uri="{BB962C8B-B14F-4D97-AF65-F5344CB8AC3E}">
        <p14:creationId xmlns:p14="http://schemas.microsoft.com/office/powerpoint/2010/main" val="179802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10.4 </a:t>
            </a:r>
            <a:r>
              <a:rPr lang="zh-TW" altLang="zh-TW" dirty="0"/>
              <a:t>從歷史資料了解</a:t>
            </a:r>
            <a:r>
              <a:rPr lang="en-US" altLang="zh-TW" dirty="0"/>
              <a:t/>
            </a:r>
            <a:br>
              <a:rPr lang="en-US" altLang="zh-TW" dirty="0"/>
            </a:br>
            <a:r>
              <a:rPr lang="zh-TW" altLang="zh-TW" dirty="0"/>
              <a:t>風險與報酬間的抵換關係</a:t>
            </a:r>
            <a:endParaRPr lang="zh-TW" altLang="en-US" dirty="0"/>
          </a:p>
        </p:txBody>
      </p:sp>
      <p:sp>
        <p:nvSpPr>
          <p:cNvPr id="3" name="內容版面配置區 2"/>
          <p:cNvSpPr>
            <a:spLocks noGrp="1"/>
          </p:cNvSpPr>
          <p:nvPr>
            <p:ph idx="1"/>
          </p:nvPr>
        </p:nvSpPr>
        <p:spPr>
          <a:xfrm>
            <a:off x="323528" y="1600200"/>
            <a:ext cx="8568952" cy="4781128"/>
          </a:xfrm>
        </p:spPr>
        <p:txBody>
          <a:bodyPr>
            <a:normAutofit lnSpcReduction="10000"/>
          </a:bodyPr>
          <a:lstStyle/>
          <a:p>
            <a:pPr algn="just">
              <a:lnSpc>
                <a:spcPct val="120000"/>
              </a:lnSpc>
            </a:pPr>
            <a:r>
              <a:rPr lang="zh-TW" altLang="en-US" sz="2400" dirty="0" smtClean="0">
                <a:latin typeface="Calibri" panose="020F0502020204030204" pitchFamily="34" charset="0"/>
              </a:rPr>
              <a:t>從圖</a:t>
            </a:r>
            <a:r>
              <a:rPr lang="en-US" altLang="zh-TW" sz="2400" dirty="0" smtClean="0">
                <a:latin typeface="Calibri" panose="020F0502020204030204" pitchFamily="34" charset="0"/>
              </a:rPr>
              <a:t>10.6</a:t>
            </a:r>
            <a:r>
              <a:rPr lang="zh-TW" altLang="en-US" sz="2400" dirty="0" smtClean="0">
                <a:latin typeface="Calibri" panose="020F0502020204030204" pitchFamily="34" charset="0"/>
              </a:rPr>
              <a:t>主要有</a:t>
            </a:r>
            <a:r>
              <a:rPr lang="zh-TW" altLang="zh-TW" sz="2400" dirty="0">
                <a:latin typeface="Calibri" panose="020F0502020204030204" pitchFamily="34" charset="0"/>
              </a:rPr>
              <a:t>以下</a:t>
            </a:r>
            <a:r>
              <a:rPr lang="en-US" altLang="zh-TW" sz="2400" dirty="0">
                <a:latin typeface="Calibri" panose="020F0502020204030204" pitchFamily="34" charset="0"/>
              </a:rPr>
              <a:t>3</a:t>
            </a:r>
            <a:r>
              <a:rPr lang="zh-TW" altLang="zh-TW" sz="2400" dirty="0">
                <a:latin typeface="Calibri" panose="020F0502020204030204" pitchFamily="34" charset="0"/>
              </a:rPr>
              <a:t>個主要的發現</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r>
              <a:rPr lang="en-US" altLang="zh-TW" sz="2000" dirty="0">
                <a:latin typeface="Calibri" panose="020F0502020204030204" pitchFamily="34" charset="0"/>
              </a:rPr>
              <a:t>1.</a:t>
            </a:r>
            <a:r>
              <a:rPr lang="zh-TW" altLang="zh-TW" sz="2000" dirty="0">
                <a:latin typeface="Calibri" panose="020F0502020204030204" pitchFamily="34" charset="0"/>
              </a:rPr>
              <a:t>大型股的風險與報酬確實存在抵換關係，且整體來說，大型股的風險普遍較低。</a:t>
            </a:r>
          </a:p>
          <a:p>
            <a:pPr lvl="1" algn="just">
              <a:lnSpc>
                <a:spcPct val="120000"/>
              </a:lnSpc>
            </a:pPr>
            <a:endParaRPr lang="en-US" altLang="zh-TW" sz="11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2</a:t>
            </a:r>
            <a:r>
              <a:rPr lang="en-US" altLang="zh-TW" sz="2000" dirty="0">
                <a:latin typeface="Calibri" panose="020F0502020204030204" pitchFamily="34" charset="0"/>
              </a:rPr>
              <a:t>.</a:t>
            </a:r>
            <a:r>
              <a:rPr lang="zh-TW" altLang="zh-TW" sz="2000" dirty="0">
                <a:latin typeface="Calibri" panose="020F0502020204030204" pitchFamily="34" charset="0"/>
              </a:rPr>
              <a:t>即使是大型股，其風險程度還是比</a:t>
            </a:r>
            <a:r>
              <a:rPr lang="en-US" altLang="zh-TW" sz="2000" dirty="0">
                <a:latin typeface="Calibri" panose="020F0502020204030204" pitchFamily="34" charset="0"/>
              </a:rPr>
              <a:t>S&amp;P500</a:t>
            </a:r>
            <a:r>
              <a:rPr lang="zh-TW" altLang="zh-TW" sz="2000" dirty="0">
                <a:latin typeface="Calibri" panose="020F0502020204030204" pitchFamily="34" charset="0"/>
              </a:rPr>
              <a:t>指數</a:t>
            </a:r>
            <a:r>
              <a:rPr lang="en-US" altLang="zh-TW" sz="2000" dirty="0">
                <a:latin typeface="Calibri" panose="020F0502020204030204" pitchFamily="34" charset="0"/>
              </a:rPr>
              <a:t>(</a:t>
            </a:r>
            <a:r>
              <a:rPr lang="zh-TW" altLang="zh-TW" sz="2000" dirty="0">
                <a:latin typeface="Calibri" panose="020F0502020204030204" pitchFamily="34" charset="0"/>
              </a:rPr>
              <a:t>大型資產組合</a:t>
            </a:r>
            <a:r>
              <a:rPr lang="en-US" altLang="zh-TW" sz="2000" dirty="0">
                <a:latin typeface="Calibri" panose="020F0502020204030204" pitchFamily="34" charset="0"/>
              </a:rPr>
              <a:t>)</a:t>
            </a:r>
            <a:r>
              <a:rPr lang="zh-TW" altLang="zh-TW" sz="2000" dirty="0">
                <a:latin typeface="Calibri" panose="020F0502020204030204" pitchFamily="34" charset="0"/>
              </a:rPr>
              <a:t>的風險高。</a:t>
            </a:r>
          </a:p>
          <a:p>
            <a:pPr lvl="1" algn="just">
              <a:lnSpc>
                <a:spcPct val="120000"/>
              </a:lnSpc>
            </a:pPr>
            <a:endParaRPr lang="en-US" altLang="zh-TW" sz="1100" dirty="0" smtClean="0">
              <a:latin typeface="Calibri" panose="020F0502020204030204" pitchFamily="34" charset="0"/>
            </a:endParaRPr>
          </a:p>
          <a:p>
            <a:pPr lvl="1" algn="just">
              <a:lnSpc>
                <a:spcPct val="120000"/>
              </a:lnSpc>
            </a:pPr>
            <a:r>
              <a:rPr lang="en-US" altLang="zh-TW" sz="2000" b="1" dirty="0" smtClean="0">
                <a:solidFill>
                  <a:srgbClr val="FF0000"/>
                </a:solidFill>
                <a:latin typeface="Calibri" panose="020F0502020204030204" pitchFamily="34" charset="0"/>
              </a:rPr>
              <a:t>3</a:t>
            </a:r>
            <a:r>
              <a:rPr lang="en-US" altLang="zh-TW" sz="2000" b="1" dirty="0">
                <a:solidFill>
                  <a:srgbClr val="FF0000"/>
                </a:solidFill>
                <a:latin typeface="Calibri" panose="020F0502020204030204" pitchFamily="34" charset="0"/>
              </a:rPr>
              <a:t>.</a:t>
            </a:r>
            <a:r>
              <a:rPr lang="zh-TW" altLang="zh-TW" sz="2000" b="1" dirty="0">
                <a:solidFill>
                  <a:srgbClr val="FF0000"/>
                </a:solidFill>
                <a:latin typeface="Calibri" panose="020F0502020204030204" pitchFamily="34" charset="0"/>
              </a:rPr>
              <a:t>將</a:t>
            </a:r>
            <a:r>
              <a:rPr lang="en-US" altLang="zh-TW" sz="2000" b="1" dirty="0">
                <a:solidFill>
                  <a:srgbClr val="FF0000"/>
                </a:solidFill>
                <a:latin typeface="Calibri" panose="020F0502020204030204" pitchFamily="34" charset="0"/>
              </a:rPr>
              <a:t>500</a:t>
            </a:r>
            <a:r>
              <a:rPr lang="zh-TW" altLang="zh-TW" sz="2000" b="1" dirty="0">
                <a:solidFill>
                  <a:srgbClr val="FF0000"/>
                </a:solidFill>
                <a:latin typeface="Calibri" panose="020F0502020204030204" pitchFamily="34" charset="0"/>
              </a:rPr>
              <a:t>檔個股作相互比較，有的股票高風險、低報酬，也有股票是低風險、高報酬，故實在看不出風險與報酬存在明顯的抵換關係</a:t>
            </a:r>
            <a:r>
              <a:rPr lang="zh-TW" altLang="zh-TW" sz="2000" dirty="0" smtClean="0">
                <a:latin typeface="Calibri" panose="020F0502020204030204" pitchFamily="34" charset="0"/>
              </a:rPr>
              <a:t>。</a:t>
            </a:r>
          </a:p>
          <a:p>
            <a:pPr marL="0" indent="0" algn="just">
              <a:lnSpc>
                <a:spcPct val="130000"/>
              </a:lnSpc>
              <a:buNone/>
            </a:pPr>
            <a:endParaRPr lang="en-US" altLang="zh-TW" sz="1100" dirty="0" smtClean="0">
              <a:latin typeface="Calibri" panose="020F0502020204030204" pitchFamily="34" charset="0"/>
            </a:endParaRPr>
          </a:p>
          <a:p>
            <a:pPr algn="just">
              <a:lnSpc>
                <a:spcPct val="120000"/>
              </a:lnSpc>
            </a:pPr>
            <a:r>
              <a:rPr lang="zh-TW" altLang="zh-TW" sz="2600" dirty="0" smtClean="0">
                <a:latin typeface="Calibri" panose="020F0502020204030204" pitchFamily="34" charset="0"/>
              </a:rPr>
              <a:t>由</a:t>
            </a:r>
            <a:r>
              <a:rPr lang="zh-TW" altLang="zh-TW" sz="2600" dirty="0">
                <a:latin typeface="Calibri" panose="020F0502020204030204" pitchFamily="34" charset="0"/>
              </a:rPr>
              <a:t>以上的討論，似乎對於大型資產組合，風險與報酬的抵換關係較明確，但對個別股票</a:t>
            </a:r>
            <a:r>
              <a:rPr lang="en-US" altLang="zh-TW" sz="2600" dirty="0">
                <a:latin typeface="Calibri" panose="020F0502020204030204" pitchFamily="34" charset="0"/>
              </a:rPr>
              <a:t>(</a:t>
            </a:r>
            <a:r>
              <a:rPr lang="zh-TW" altLang="zh-TW" sz="2600" dirty="0">
                <a:latin typeface="Calibri" panose="020F0502020204030204" pitchFamily="34" charset="0"/>
              </a:rPr>
              <a:t>資產</a:t>
            </a:r>
            <a:r>
              <a:rPr lang="en-US" altLang="zh-TW" sz="2600" dirty="0">
                <a:latin typeface="Calibri" panose="020F0502020204030204" pitchFamily="34" charset="0"/>
              </a:rPr>
              <a:t>)</a:t>
            </a:r>
            <a:r>
              <a:rPr lang="zh-TW" altLang="zh-TW" sz="2600" dirty="0">
                <a:latin typeface="Calibri" panose="020F0502020204030204" pitchFamily="34" charset="0"/>
              </a:rPr>
              <a:t>，風險與報酬的抵換關係可能並非如此，其原因必須被進一步探究。</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32</a:t>
            </a:fld>
            <a:endParaRPr lang="zh-TW" altLang="en-US"/>
          </a:p>
        </p:txBody>
      </p:sp>
    </p:spTree>
    <p:extLst>
      <p:ext uri="{BB962C8B-B14F-4D97-AF65-F5344CB8AC3E}">
        <p14:creationId xmlns:p14="http://schemas.microsoft.com/office/powerpoint/2010/main" val="2856142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10.6 </a:t>
            </a:r>
            <a:r>
              <a:rPr lang="zh-TW" altLang="zh-TW" dirty="0"/>
              <a:t>多元化投資的股票資產組合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股票的報酬由資本利得率與股利收益率所構成，而影響資本利得率與股利收益率變動的消息</a:t>
            </a:r>
            <a:r>
              <a:rPr lang="en-US" altLang="zh-TW" sz="2400" dirty="0">
                <a:latin typeface="Calibri" panose="020F0502020204030204" pitchFamily="34" charset="0"/>
              </a:rPr>
              <a:t>(news)</a:t>
            </a:r>
            <a:r>
              <a:rPr lang="zh-TW" altLang="zh-TW" sz="2400" dirty="0">
                <a:latin typeface="Calibri" panose="020F0502020204030204" pitchFamily="34" charset="0"/>
              </a:rPr>
              <a:t>可區分為兩類：</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1</a:t>
            </a:r>
            <a:r>
              <a:rPr lang="en-US" altLang="zh-TW" sz="2000" dirty="0">
                <a:latin typeface="Calibri" panose="020F0502020204030204" pitchFamily="34" charset="0"/>
              </a:rPr>
              <a:t>.</a:t>
            </a:r>
            <a:r>
              <a:rPr lang="zh-TW" altLang="zh-TW" sz="2000" dirty="0">
                <a:latin typeface="Calibri" panose="020F0502020204030204" pitchFamily="34" charset="0"/>
              </a:rPr>
              <a:t>針對某公司的特定消息：亦即對於個別某公司的好消息或壞消息，例如某公司獲得一筆大訂單等。</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2</a:t>
            </a:r>
            <a:r>
              <a:rPr lang="en-US" altLang="zh-TW" sz="2000" dirty="0">
                <a:latin typeface="Calibri" panose="020F0502020204030204" pitchFamily="34" charset="0"/>
              </a:rPr>
              <a:t>.</a:t>
            </a:r>
            <a:r>
              <a:rPr lang="zh-TW" altLang="zh-TW" sz="2000" dirty="0">
                <a:latin typeface="Calibri" panose="020F0502020204030204" pitchFamily="34" charset="0"/>
              </a:rPr>
              <a:t>影響整個市場的消息：亦即會影響整個市場所有股票的消息，例如失業率上升等。</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33</a:t>
            </a:fld>
            <a:endParaRPr lang="zh-TW" altLang="en-US"/>
          </a:p>
        </p:txBody>
      </p:sp>
    </p:spTree>
    <p:extLst>
      <p:ext uri="{BB962C8B-B14F-4D97-AF65-F5344CB8AC3E}">
        <p14:creationId xmlns:p14="http://schemas.microsoft.com/office/powerpoint/2010/main" val="2925182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10.6 </a:t>
            </a:r>
            <a:r>
              <a:rPr lang="zh-TW" altLang="zh-TW" dirty="0"/>
              <a:t>多元化投資的股票資產組合</a:t>
            </a:r>
            <a:endParaRPr lang="zh-TW" altLang="en-US" dirty="0"/>
          </a:p>
        </p:txBody>
      </p:sp>
      <p:sp>
        <p:nvSpPr>
          <p:cNvPr id="3" name="內容版面配置區 2"/>
          <p:cNvSpPr>
            <a:spLocks noGrp="1"/>
          </p:cNvSpPr>
          <p:nvPr>
            <p:ph idx="1"/>
          </p:nvPr>
        </p:nvSpPr>
        <p:spPr>
          <a:xfrm>
            <a:off x="323528" y="1600200"/>
            <a:ext cx="8568952" cy="4853136"/>
          </a:xfrm>
        </p:spPr>
        <p:txBody>
          <a:bodyPr>
            <a:normAutofit/>
          </a:bodyPr>
          <a:lstStyle/>
          <a:p>
            <a:pPr algn="just">
              <a:lnSpc>
                <a:spcPct val="140000"/>
              </a:lnSpc>
            </a:pPr>
            <a:r>
              <a:rPr lang="zh-TW" altLang="zh-TW" sz="2400" b="1" dirty="0">
                <a:solidFill>
                  <a:srgbClr val="FF0000"/>
                </a:solidFill>
                <a:latin typeface="Calibri" panose="020F0502020204030204" pitchFamily="34" charset="0"/>
              </a:rPr>
              <a:t>由針對某公司的特定消息而影響其股票報酬的變動稱為特異風險</a:t>
            </a:r>
            <a:r>
              <a:rPr lang="zh-TW" altLang="zh-TW" sz="2400" dirty="0">
                <a:latin typeface="Calibri" panose="020F0502020204030204" pitchFamily="34" charset="0"/>
              </a:rPr>
              <a:t>，亦即此一消息只會影響該公司不會影響其他公司股票報酬，故特異風險</a:t>
            </a:r>
            <a:r>
              <a:rPr lang="zh-TW" altLang="zh-TW" sz="2400" b="1" dirty="0">
                <a:solidFill>
                  <a:srgbClr val="FF0000"/>
                </a:solidFill>
                <a:latin typeface="Calibri" panose="020F0502020204030204" pitchFamily="34" charset="0"/>
              </a:rPr>
              <a:t>也稱為獨立風險</a:t>
            </a:r>
            <a:r>
              <a:rPr lang="en-US" altLang="zh-TW" sz="2400" b="1" dirty="0">
                <a:solidFill>
                  <a:srgbClr val="FF0000"/>
                </a:solidFill>
                <a:latin typeface="Calibri" panose="020F0502020204030204" pitchFamily="34" charset="0"/>
              </a:rPr>
              <a:t>(independent risk)</a:t>
            </a:r>
            <a:r>
              <a:rPr lang="zh-TW" altLang="zh-TW" sz="2400" b="1" dirty="0">
                <a:solidFill>
                  <a:srgbClr val="FF0000"/>
                </a:solidFill>
                <a:latin typeface="Calibri" panose="020F0502020204030204" pitchFamily="34" charset="0"/>
              </a:rPr>
              <a:t>、獨特風險</a:t>
            </a:r>
            <a:r>
              <a:rPr lang="en-US" altLang="zh-TW" sz="2400" b="1" dirty="0">
                <a:solidFill>
                  <a:srgbClr val="FF0000"/>
                </a:solidFill>
                <a:latin typeface="Calibri" panose="020F0502020204030204" pitchFamily="34" charset="0"/>
              </a:rPr>
              <a:t>(unique risk)</a:t>
            </a:r>
            <a:r>
              <a:rPr lang="zh-TW" altLang="zh-TW" sz="2400" b="1" dirty="0">
                <a:solidFill>
                  <a:srgbClr val="FF0000"/>
                </a:solidFill>
                <a:latin typeface="Calibri" panose="020F0502020204030204" pitchFamily="34" charset="0"/>
              </a:rPr>
              <a:t>、非市場風險</a:t>
            </a:r>
            <a:r>
              <a:rPr lang="en-US" altLang="zh-TW" sz="2400" b="1" dirty="0">
                <a:solidFill>
                  <a:srgbClr val="FF0000"/>
                </a:solidFill>
                <a:latin typeface="Calibri" panose="020F0502020204030204" pitchFamily="34" charset="0"/>
              </a:rPr>
              <a:t>(non-market risk)</a:t>
            </a:r>
            <a:r>
              <a:rPr lang="zh-TW" altLang="zh-TW" sz="2400" b="1" dirty="0">
                <a:solidFill>
                  <a:srgbClr val="FF0000"/>
                </a:solidFill>
                <a:latin typeface="Calibri" panose="020F0502020204030204" pitchFamily="34" charset="0"/>
              </a:rPr>
              <a:t>、可透過多元化投資不同股票消除的風險</a:t>
            </a:r>
            <a:r>
              <a:rPr lang="en-US" altLang="zh-TW" sz="2400" b="1" dirty="0">
                <a:solidFill>
                  <a:srgbClr val="FF0000"/>
                </a:solidFill>
                <a:latin typeface="Calibri" panose="020F0502020204030204" pitchFamily="34" charset="0"/>
              </a:rPr>
              <a:t>(diversifiable risk)</a:t>
            </a:r>
            <a:r>
              <a:rPr lang="zh-TW" altLang="zh-TW" sz="2400" b="1" dirty="0">
                <a:solidFill>
                  <a:srgbClr val="FF0000"/>
                </a:solidFill>
                <a:latin typeface="Calibri" panose="020F0502020204030204" pitchFamily="34" charset="0"/>
              </a:rPr>
              <a:t>，或非系統性風險</a:t>
            </a:r>
            <a:r>
              <a:rPr lang="en-US" altLang="zh-TW" sz="2400" b="1" dirty="0">
                <a:solidFill>
                  <a:srgbClr val="FF0000"/>
                </a:solidFill>
                <a:latin typeface="Calibri" panose="020F0502020204030204" pitchFamily="34" charset="0"/>
              </a:rPr>
              <a:t>(non-systematic risk)</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40000"/>
              </a:lnSpc>
            </a:pPr>
            <a:r>
              <a:rPr lang="zh-TW" altLang="zh-TW" sz="2400" dirty="0" smtClean="0">
                <a:latin typeface="Calibri" panose="020F0502020204030204" pitchFamily="34" charset="0"/>
              </a:rPr>
              <a:t>該</a:t>
            </a:r>
            <a:r>
              <a:rPr lang="zh-TW" altLang="zh-TW" sz="2400" dirty="0">
                <a:latin typeface="Calibri" panose="020F0502020204030204" pitchFamily="34" charset="0"/>
              </a:rPr>
              <a:t>種風險之所以可以透過多元化投資不同股票消除，主要是不同公司的好消息與壞消息對報酬所造成的正或負的影響，因為資產組合中都有投資而可相互抵銷</a:t>
            </a:r>
            <a:r>
              <a:rPr lang="zh-TW" altLang="zh-TW" sz="2400" dirty="0" smtClean="0">
                <a:latin typeface="Calibri" panose="020F0502020204030204" pitchFamily="34" charset="0"/>
              </a:rPr>
              <a:t>。</a:t>
            </a:r>
            <a:endParaRPr lang="zh-TW" altLang="zh-TW"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34</a:t>
            </a:fld>
            <a:endParaRPr lang="zh-TW" altLang="en-US"/>
          </a:p>
        </p:txBody>
      </p:sp>
    </p:spTree>
    <p:extLst>
      <p:ext uri="{BB962C8B-B14F-4D97-AF65-F5344CB8AC3E}">
        <p14:creationId xmlns:p14="http://schemas.microsoft.com/office/powerpoint/2010/main" val="614965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10.6 </a:t>
            </a:r>
            <a:r>
              <a:rPr lang="zh-TW" altLang="zh-TW" dirty="0"/>
              <a:t>多元化投資的股票資產組合</a:t>
            </a:r>
            <a:endParaRPr lang="zh-TW" altLang="en-US" dirty="0"/>
          </a:p>
        </p:txBody>
      </p:sp>
      <p:sp>
        <p:nvSpPr>
          <p:cNvPr id="3" name="內容版面配置區 2"/>
          <p:cNvSpPr>
            <a:spLocks noGrp="1"/>
          </p:cNvSpPr>
          <p:nvPr>
            <p:ph idx="1"/>
          </p:nvPr>
        </p:nvSpPr>
        <p:spPr>
          <a:xfrm>
            <a:off x="395536" y="1484784"/>
            <a:ext cx="8496944" cy="4968552"/>
          </a:xfrm>
        </p:spPr>
        <p:txBody>
          <a:bodyPr>
            <a:normAutofit fontScale="55000" lnSpcReduction="20000"/>
          </a:bodyPr>
          <a:lstStyle/>
          <a:p>
            <a:pPr algn="just">
              <a:lnSpc>
                <a:spcPct val="140000"/>
              </a:lnSpc>
            </a:pPr>
            <a:r>
              <a:rPr lang="zh-TW" altLang="zh-TW" sz="4400" dirty="0">
                <a:latin typeface="Calibri" panose="020F0502020204030204" pitchFamily="34" charset="0"/>
              </a:rPr>
              <a:t>而</a:t>
            </a:r>
            <a:r>
              <a:rPr lang="zh-TW" altLang="en-US" sz="4400" b="1" dirty="0">
                <a:solidFill>
                  <a:srgbClr val="FF0000"/>
                </a:solidFill>
                <a:latin typeface="Calibri" panose="020F0502020204030204" pitchFamily="34" charset="0"/>
              </a:rPr>
              <a:t>由</a:t>
            </a:r>
            <a:r>
              <a:rPr lang="zh-TW" altLang="zh-TW" sz="4400" b="1" dirty="0">
                <a:solidFill>
                  <a:srgbClr val="FF0000"/>
                </a:solidFill>
                <a:latin typeface="Calibri" panose="020F0502020204030204" pitchFamily="34" charset="0"/>
              </a:rPr>
              <a:t>影響整體市場的消息而影響所有股票報酬的變動稱為共同風險</a:t>
            </a:r>
            <a:r>
              <a:rPr lang="zh-TW" altLang="zh-TW" sz="4400" dirty="0">
                <a:latin typeface="Calibri" panose="020F0502020204030204" pitchFamily="34" charset="0"/>
              </a:rPr>
              <a:t>，亦即此一消息會影響所有的公司股票報酬，故共同風險</a:t>
            </a:r>
            <a:r>
              <a:rPr lang="zh-TW" altLang="zh-TW" sz="4400" b="1" dirty="0">
                <a:solidFill>
                  <a:srgbClr val="FF0000"/>
                </a:solidFill>
                <a:latin typeface="Calibri" panose="020F0502020204030204" pitchFamily="34" charset="0"/>
              </a:rPr>
              <a:t>又稱為市場風險</a:t>
            </a:r>
            <a:r>
              <a:rPr lang="en-US" altLang="zh-TW" sz="4400" b="1" dirty="0">
                <a:solidFill>
                  <a:srgbClr val="FF0000"/>
                </a:solidFill>
                <a:latin typeface="Calibri" panose="020F0502020204030204" pitchFamily="34" charset="0"/>
              </a:rPr>
              <a:t>(market risk)</a:t>
            </a:r>
            <a:r>
              <a:rPr lang="zh-TW" altLang="zh-TW" sz="4400" b="1" dirty="0">
                <a:solidFill>
                  <a:srgbClr val="FF0000"/>
                </a:solidFill>
                <a:latin typeface="Calibri" panose="020F0502020204030204" pitchFamily="34" charset="0"/>
              </a:rPr>
              <a:t>、不可透過多元化投資不同股票消除的風險</a:t>
            </a:r>
            <a:r>
              <a:rPr lang="en-US" altLang="zh-TW" sz="4400" b="1" dirty="0">
                <a:solidFill>
                  <a:srgbClr val="FF0000"/>
                </a:solidFill>
                <a:latin typeface="Calibri" panose="020F0502020204030204" pitchFamily="34" charset="0"/>
              </a:rPr>
              <a:t>(undiversifiable risk)</a:t>
            </a:r>
            <a:r>
              <a:rPr lang="zh-TW" altLang="zh-TW" sz="4400" b="1" dirty="0">
                <a:solidFill>
                  <a:srgbClr val="FF0000"/>
                </a:solidFill>
                <a:latin typeface="Calibri" panose="020F0502020204030204" pitchFamily="34" charset="0"/>
              </a:rPr>
              <a:t>，或系統風險</a:t>
            </a:r>
            <a:r>
              <a:rPr lang="en-US" altLang="zh-TW" sz="4400" b="1" dirty="0">
                <a:solidFill>
                  <a:srgbClr val="FF0000"/>
                </a:solidFill>
                <a:latin typeface="Calibri" panose="020F0502020204030204" pitchFamily="34" charset="0"/>
              </a:rPr>
              <a:t>(systematic risk)</a:t>
            </a:r>
            <a:r>
              <a:rPr lang="zh-TW" altLang="zh-TW" sz="4400" dirty="0" smtClean="0">
                <a:latin typeface="Calibri" panose="020F0502020204030204" pitchFamily="34" charset="0"/>
              </a:rPr>
              <a:t>。</a:t>
            </a:r>
            <a:endParaRPr lang="en-US" altLang="zh-TW" sz="4400" dirty="0" smtClean="0">
              <a:latin typeface="Calibri" panose="020F0502020204030204" pitchFamily="34" charset="0"/>
            </a:endParaRPr>
          </a:p>
          <a:p>
            <a:pPr algn="just">
              <a:lnSpc>
                <a:spcPct val="140000"/>
              </a:lnSpc>
            </a:pPr>
            <a:r>
              <a:rPr lang="zh-TW" altLang="zh-TW" sz="4400" dirty="0" smtClean="0">
                <a:latin typeface="Calibri" panose="020F0502020204030204" pitchFamily="34" charset="0"/>
              </a:rPr>
              <a:t>此</a:t>
            </a:r>
            <a:r>
              <a:rPr lang="zh-TW" altLang="zh-TW" sz="4400" dirty="0">
                <a:latin typeface="Calibri" panose="020F0502020204030204" pitchFamily="34" charset="0"/>
              </a:rPr>
              <a:t>種風險之所以無法透過多元化投資不同股票消除，主要是因為好消息都會以正方向影響所有的公司報酬，壞消息都會以或負方向影響所有的公司報酬，所以再怎麼多元化投資也不會消除。</a:t>
            </a:r>
            <a:endParaRPr lang="en-US" altLang="zh-TW" sz="4400" dirty="0">
              <a:latin typeface="Calibri" panose="020F0502020204030204" pitchFamily="34" charset="0"/>
            </a:endParaRPr>
          </a:p>
          <a:p>
            <a:pPr algn="just">
              <a:lnSpc>
                <a:spcPct val="140000"/>
              </a:lnSpc>
            </a:pPr>
            <a:endParaRPr lang="en-US" altLang="zh-TW" sz="1800" dirty="0" smtClean="0"/>
          </a:p>
          <a:p>
            <a:pPr algn="just">
              <a:lnSpc>
                <a:spcPct val="140000"/>
              </a:lnSpc>
            </a:pPr>
            <a:r>
              <a:rPr lang="zh-TW" altLang="en-US" sz="3800" dirty="0" smtClean="0"/>
              <a:t>為</a:t>
            </a:r>
            <a:r>
              <a:rPr lang="zh-TW" altLang="zh-TW" sz="3800" dirty="0"/>
              <a:t>討論</a:t>
            </a:r>
            <a:r>
              <a:rPr lang="zh-TW" altLang="en-US" sz="3800" dirty="0"/>
              <a:t>方便</a:t>
            </a:r>
            <a:r>
              <a:rPr lang="zh-TW" altLang="zh-TW" sz="3800" dirty="0">
                <a:latin typeface="Calibri" panose="020F0502020204030204" pitchFamily="34" charset="0"/>
              </a:rPr>
              <a:t>，</a:t>
            </a:r>
            <a:r>
              <a:rPr lang="zh-TW" altLang="en-US" sz="3800" dirty="0">
                <a:latin typeface="Calibri" panose="020F0502020204030204" pitchFamily="34" charset="0"/>
              </a:rPr>
              <a:t>以下</a:t>
            </a:r>
            <a:r>
              <a:rPr lang="zh-TW" altLang="zh-TW" sz="3800" dirty="0"/>
              <a:t>將統一使用</a:t>
            </a:r>
            <a:r>
              <a:rPr lang="zh-TW" altLang="zh-TW" sz="3800" b="1" dirty="0">
                <a:solidFill>
                  <a:srgbClr val="FF0000"/>
                </a:solidFill>
              </a:rPr>
              <a:t>資產風險等於非系統風險加系統風險</a:t>
            </a:r>
            <a:endParaRPr lang="zh-TW" altLang="zh-TW" sz="3800" b="1" dirty="0">
              <a:solidFill>
                <a:srgbClr val="FF0000"/>
              </a:solidFill>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35</a:t>
            </a:fld>
            <a:endParaRPr lang="zh-TW" altLang="en-US"/>
          </a:p>
        </p:txBody>
      </p:sp>
    </p:spTree>
    <p:extLst>
      <p:ext uri="{BB962C8B-B14F-4D97-AF65-F5344CB8AC3E}">
        <p14:creationId xmlns:p14="http://schemas.microsoft.com/office/powerpoint/2010/main" val="1451004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10.6 </a:t>
            </a:r>
            <a:r>
              <a:rPr lang="zh-TW" altLang="zh-TW" dirty="0"/>
              <a:t>多元化投資的股票資產組合</a:t>
            </a:r>
            <a:endParaRPr lang="zh-TW" altLang="en-US" dirty="0"/>
          </a:p>
        </p:txBody>
      </p:sp>
      <p:sp>
        <p:nvSpPr>
          <p:cNvPr id="3" name="內容版面配置區 2"/>
          <p:cNvSpPr>
            <a:spLocks noGrp="1"/>
          </p:cNvSpPr>
          <p:nvPr>
            <p:ph idx="1"/>
          </p:nvPr>
        </p:nvSpPr>
        <p:spPr/>
        <p:txBody>
          <a:bodyPr>
            <a:normAutofit/>
          </a:bodyPr>
          <a:lstStyle/>
          <a:p>
            <a:r>
              <a:rPr lang="zh-TW" altLang="zh-TW" sz="2400" dirty="0"/>
              <a:t>例</a:t>
            </a:r>
            <a:r>
              <a:rPr lang="en-US" altLang="zh-TW" sz="2400" dirty="0">
                <a:latin typeface="Calibri" panose="020F0502020204030204" pitchFamily="34" charset="0"/>
              </a:rPr>
              <a:t>10.7</a:t>
            </a:r>
            <a:r>
              <a:rPr lang="en-US" altLang="zh-TW" sz="2400" dirty="0"/>
              <a:t> </a:t>
            </a:r>
            <a:r>
              <a:rPr lang="zh-TW" altLang="zh-TW" sz="2400" dirty="0"/>
              <a:t>非系統風險與系統風險</a:t>
            </a:r>
          </a:p>
          <a:p>
            <a:pPr marL="457200" lvl="1" indent="0">
              <a:buNone/>
            </a:pPr>
            <a:endParaRPr lang="en-US" altLang="zh-TW" sz="2000" dirty="0" smtClean="0"/>
          </a:p>
          <a:p>
            <a:pPr marL="457200" lvl="1" indent="0">
              <a:lnSpc>
                <a:spcPct val="120000"/>
              </a:lnSpc>
              <a:buNone/>
            </a:pPr>
            <a:r>
              <a:rPr lang="zh-TW" altLang="zh-TW" sz="2000" dirty="0" smtClean="0">
                <a:latin typeface="Calibri" panose="020F0502020204030204" pitchFamily="34" charset="0"/>
              </a:rPr>
              <a:t>下面</a:t>
            </a:r>
            <a:r>
              <a:rPr lang="zh-TW" altLang="zh-TW" sz="2000" dirty="0">
                <a:latin typeface="Calibri" panose="020F0502020204030204" pitchFamily="34" charset="0"/>
              </a:rPr>
              <a:t>四種情境，請判定其為系統或非</a:t>
            </a:r>
            <a:r>
              <a:rPr lang="zh-TW" altLang="zh-TW" sz="2000" dirty="0" smtClean="0">
                <a:latin typeface="Calibri" panose="020F0502020204030204" pitchFamily="34" charset="0"/>
              </a:rPr>
              <a:t>系統風險</a:t>
            </a:r>
            <a:r>
              <a:rPr lang="zh-TW" altLang="en-US" sz="2000" dirty="0" smtClean="0">
                <a:latin typeface="Calibri" panose="020F0502020204030204" pitchFamily="34" charset="0"/>
                <a:ea typeface="標楷體"/>
              </a:rPr>
              <a:t>？</a:t>
            </a:r>
            <a:endParaRPr lang="zh-TW" altLang="zh-TW" sz="2000" dirty="0">
              <a:latin typeface="Calibri" panose="020F0502020204030204" pitchFamily="34" charset="0"/>
            </a:endParaRPr>
          </a:p>
          <a:p>
            <a:pPr lvl="1">
              <a:lnSpc>
                <a:spcPct val="120000"/>
              </a:lnSpc>
            </a:pPr>
            <a:r>
              <a:rPr lang="en-US" altLang="zh-TW" sz="2000" dirty="0">
                <a:latin typeface="Calibri" panose="020F0502020204030204" pitchFamily="34" charset="0"/>
              </a:rPr>
              <a:t>1.</a:t>
            </a:r>
            <a:r>
              <a:rPr lang="zh-TW" altLang="zh-TW" sz="2000" dirty="0">
                <a:latin typeface="Calibri" panose="020F0502020204030204" pitchFamily="34" charset="0"/>
              </a:rPr>
              <a:t>公司創辦人或</a:t>
            </a:r>
            <a:r>
              <a:rPr lang="en-US" altLang="zh-TW" sz="2000" dirty="0">
                <a:latin typeface="Calibri" panose="020F0502020204030204" pitchFamily="34" charset="0"/>
              </a:rPr>
              <a:t>CEO</a:t>
            </a:r>
            <a:r>
              <a:rPr lang="zh-TW" altLang="zh-TW" sz="2000" dirty="0">
                <a:latin typeface="Calibri" panose="020F0502020204030204" pitchFamily="34" charset="0"/>
              </a:rPr>
              <a:t>退休。</a:t>
            </a:r>
          </a:p>
          <a:p>
            <a:pPr lvl="1">
              <a:lnSpc>
                <a:spcPct val="120000"/>
              </a:lnSpc>
            </a:pPr>
            <a:r>
              <a:rPr lang="en-US" altLang="zh-TW" sz="2000" dirty="0">
                <a:latin typeface="Calibri" panose="020F0502020204030204" pitchFamily="34" charset="0"/>
              </a:rPr>
              <a:t>2.</a:t>
            </a:r>
            <a:r>
              <a:rPr lang="zh-TW" altLang="zh-TW" sz="2000" dirty="0">
                <a:latin typeface="Calibri" panose="020F0502020204030204" pitchFamily="34" charset="0"/>
              </a:rPr>
              <a:t>原油價格上升造成生產成本的上升。</a:t>
            </a:r>
          </a:p>
          <a:p>
            <a:pPr lvl="1">
              <a:lnSpc>
                <a:spcPct val="120000"/>
              </a:lnSpc>
            </a:pPr>
            <a:r>
              <a:rPr lang="en-US" altLang="zh-TW" sz="2000" dirty="0">
                <a:latin typeface="Calibri" panose="020F0502020204030204" pitchFamily="34" charset="0"/>
              </a:rPr>
              <a:t>3.</a:t>
            </a:r>
            <a:r>
              <a:rPr lang="zh-TW" altLang="zh-TW" sz="2000" dirty="0">
                <a:latin typeface="Calibri" panose="020F0502020204030204" pitchFamily="34" charset="0"/>
              </a:rPr>
              <a:t>公司產品設計不良以致必須召回。</a:t>
            </a:r>
          </a:p>
          <a:p>
            <a:pPr lvl="1">
              <a:lnSpc>
                <a:spcPct val="120000"/>
              </a:lnSpc>
            </a:pPr>
            <a:r>
              <a:rPr lang="en-US" altLang="zh-TW" sz="2000" dirty="0">
                <a:latin typeface="Calibri" panose="020F0502020204030204" pitchFamily="34" charset="0"/>
              </a:rPr>
              <a:t>4.</a:t>
            </a:r>
            <a:r>
              <a:rPr lang="zh-TW" altLang="zh-TW" sz="2000" dirty="0">
                <a:latin typeface="Calibri" panose="020F0502020204030204" pitchFamily="34" charset="0"/>
              </a:rPr>
              <a:t>經濟衰退造成產品需求下降。</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36</a:t>
            </a:fld>
            <a:endParaRPr lang="zh-TW" altLang="en-US"/>
          </a:p>
        </p:txBody>
      </p:sp>
    </p:spTree>
    <p:extLst>
      <p:ext uri="{BB962C8B-B14F-4D97-AF65-F5344CB8AC3E}">
        <p14:creationId xmlns:p14="http://schemas.microsoft.com/office/powerpoint/2010/main" val="4109573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10.6 </a:t>
            </a:r>
            <a:r>
              <a:rPr lang="zh-TW" altLang="zh-TW" dirty="0"/>
              <a:t>多元化投資的股票資產組合</a:t>
            </a:r>
            <a:endParaRPr lang="zh-TW" altLang="en-US" dirty="0"/>
          </a:p>
        </p:txBody>
      </p:sp>
      <p:sp>
        <p:nvSpPr>
          <p:cNvPr id="3" name="內容版面配置區 2"/>
          <p:cNvSpPr>
            <a:spLocks noGrp="1"/>
          </p:cNvSpPr>
          <p:nvPr>
            <p:ph idx="1"/>
          </p:nvPr>
        </p:nvSpPr>
        <p:spPr>
          <a:xfrm>
            <a:off x="457200" y="1484784"/>
            <a:ext cx="8229600" cy="5184576"/>
          </a:xfrm>
        </p:spPr>
        <p:txBody>
          <a:bodyPr>
            <a:normAutofit lnSpcReduction="10000"/>
          </a:bodyPr>
          <a:lstStyle/>
          <a:p>
            <a:pPr algn="just">
              <a:lnSpc>
                <a:spcPct val="140000"/>
              </a:lnSpc>
            </a:pPr>
            <a:r>
              <a:rPr lang="zh-TW" altLang="zh-TW" sz="2800" dirty="0"/>
              <a:t>無套利與風險溢酬</a:t>
            </a:r>
          </a:p>
          <a:p>
            <a:pPr lvl="1" algn="just">
              <a:lnSpc>
                <a:spcPct val="140000"/>
              </a:lnSpc>
            </a:pPr>
            <a:r>
              <a:rPr lang="zh-TW" altLang="zh-TW" sz="2400" dirty="0"/>
              <a:t>只包括非系統風險資產的大型資產組合，因為資產多元化故理論上可以消除掉所有非系統風險，故在此情況</a:t>
            </a:r>
            <a:r>
              <a:rPr lang="zh-TW" altLang="zh-TW" sz="2400" dirty="0" smtClean="0"/>
              <a:t>下，</a:t>
            </a:r>
            <a:r>
              <a:rPr lang="zh-TW" altLang="zh-TW" sz="2400" dirty="0"/>
              <a:t>其報酬率必為無風險利率，亦即並沒有風險溢酬</a:t>
            </a:r>
            <a:r>
              <a:rPr lang="zh-TW" altLang="zh-TW" sz="2400" dirty="0" smtClean="0"/>
              <a:t>。</a:t>
            </a:r>
            <a:endParaRPr lang="en-US" altLang="zh-TW" sz="2400" dirty="0" smtClean="0"/>
          </a:p>
          <a:p>
            <a:pPr lvl="1" algn="just">
              <a:lnSpc>
                <a:spcPct val="140000"/>
              </a:lnSpc>
            </a:pPr>
            <a:r>
              <a:rPr lang="zh-TW" altLang="zh-TW" sz="2400" dirty="0" smtClean="0"/>
              <a:t>由此</a:t>
            </a:r>
            <a:r>
              <a:rPr lang="zh-TW" altLang="zh-TW" sz="2400" dirty="0"/>
              <a:t>推論：</a:t>
            </a:r>
            <a:r>
              <a:rPr lang="zh-TW" altLang="zh-TW" sz="2400" b="1" dirty="0">
                <a:solidFill>
                  <a:srgbClr val="FF0000"/>
                </a:solidFill>
              </a:rPr>
              <a:t>非系統風險並沒有相對應的風險溢酬</a:t>
            </a:r>
            <a:r>
              <a:rPr lang="zh-TW" altLang="zh-TW" sz="2400" dirty="0"/>
              <a:t>，根據單一價格律，若此一大型資產</a:t>
            </a:r>
            <a:r>
              <a:rPr lang="zh-TW" altLang="zh-TW" sz="2400" dirty="0" smtClean="0"/>
              <a:t>組合</a:t>
            </a:r>
            <a:r>
              <a:rPr lang="zh-TW" altLang="en-US" sz="2400" dirty="0" smtClean="0">
                <a:latin typeface="+mn-ea"/>
              </a:rPr>
              <a:t>，</a:t>
            </a:r>
            <a:r>
              <a:rPr lang="zh-TW" altLang="en-US" sz="2400" dirty="0">
                <a:latin typeface="+mn-ea"/>
              </a:rPr>
              <a:t>每種</a:t>
            </a:r>
            <a:r>
              <a:rPr lang="zh-TW" altLang="en-US" sz="2400" dirty="0" smtClean="0">
                <a:latin typeface="+mn-ea"/>
              </a:rPr>
              <a:t>資產僅有非系統風險，則當該組合</a:t>
            </a:r>
            <a:r>
              <a:rPr lang="zh-TW" altLang="zh-TW" sz="2400" dirty="0" smtClean="0"/>
              <a:t>的</a:t>
            </a:r>
            <a:r>
              <a:rPr lang="zh-TW" altLang="zh-TW" sz="2400" dirty="0"/>
              <a:t>報酬偏離無風險</a:t>
            </a:r>
            <a:r>
              <a:rPr lang="zh-TW" altLang="zh-TW" sz="2400" dirty="0" smtClean="0"/>
              <a:t>利率</a:t>
            </a:r>
            <a:r>
              <a:rPr lang="zh-TW" altLang="en-US" sz="2400" dirty="0" smtClean="0"/>
              <a:t>時</a:t>
            </a:r>
            <a:r>
              <a:rPr lang="zh-TW" altLang="zh-TW" sz="2400" dirty="0" smtClean="0"/>
              <a:t>，市場</a:t>
            </a:r>
            <a:r>
              <a:rPr lang="zh-TW" altLang="zh-TW" sz="2400" dirty="0"/>
              <a:t>將會有套利交易，並使報酬回復到無風險利率的水準</a:t>
            </a:r>
            <a:r>
              <a:rPr lang="zh-TW" altLang="zh-TW" sz="2400" dirty="0" smtClean="0"/>
              <a:t>。</a:t>
            </a:r>
            <a:endParaRPr lang="en-US" altLang="zh-TW" sz="2400" dirty="0" smtClean="0"/>
          </a:p>
          <a:p>
            <a:pPr lvl="1" algn="just">
              <a:lnSpc>
                <a:spcPct val="140000"/>
              </a:lnSpc>
            </a:pPr>
            <a:endParaRPr lang="zh-TW" altLang="zh-TW" sz="2500"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37</a:t>
            </a:fld>
            <a:endParaRPr lang="zh-TW" altLang="en-US"/>
          </a:p>
        </p:txBody>
      </p:sp>
    </p:spTree>
    <p:extLst>
      <p:ext uri="{BB962C8B-B14F-4D97-AF65-F5344CB8AC3E}">
        <p14:creationId xmlns:p14="http://schemas.microsoft.com/office/powerpoint/2010/main" val="3512505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10.6 </a:t>
            </a:r>
            <a:r>
              <a:rPr lang="zh-TW" altLang="zh-TW" dirty="0"/>
              <a:t>多元化投資的股票資產組合</a:t>
            </a:r>
            <a:endParaRPr lang="zh-TW" altLang="en-US" dirty="0"/>
          </a:p>
        </p:txBody>
      </p:sp>
      <p:sp>
        <p:nvSpPr>
          <p:cNvPr id="3" name="內容版面配置區 2"/>
          <p:cNvSpPr>
            <a:spLocks noGrp="1"/>
          </p:cNvSpPr>
          <p:nvPr>
            <p:ph idx="1"/>
          </p:nvPr>
        </p:nvSpPr>
        <p:spPr/>
        <p:txBody>
          <a:bodyPr/>
          <a:lstStyle/>
          <a:p>
            <a:pPr lvl="1" algn="just">
              <a:lnSpc>
                <a:spcPct val="120000"/>
              </a:lnSpc>
            </a:pPr>
            <a:r>
              <a:rPr lang="zh-TW" altLang="zh-TW" sz="2400" dirty="0">
                <a:latin typeface="Calibri" panose="020F0502020204030204" pitchFamily="34" charset="0"/>
              </a:rPr>
              <a:t>通常一個大型的資產組合中，由於非系統風險可以因為投資的資產夠多而完全被消除掉，故基本上只剩下系統風險，故要降低系統風險必須以放棄部分預期報酬為代價；也因此，</a:t>
            </a:r>
            <a:r>
              <a:rPr lang="zh-TW" altLang="zh-TW" sz="2400" b="1" dirty="0">
                <a:solidFill>
                  <a:srgbClr val="FF0000"/>
                </a:solidFill>
                <a:latin typeface="Calibri" panose="020F0502020204030204" pitchFamily="34" charset="0"/>
              </a:rPr>
              <a:t>一般的大型資產組合的風險溢酬將決定於其所面對之系統風險的大小</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endParaRPr lang="en-US" altLang="zh-TW" sz="1000" dirty="0" smtClean="0">
              <a:latin typeface="Calibri" panose="020F0502020204030204" pitchFamily="34" charset="0"/>
            </a:endParaRPr>
          </a:p>
          <a:p>
            <a:pPr lvl="1" algn="just">
              <a:lnSpc>
                <a:spcPct val="120000"/>
              </a:lnSpc>
            </a:pPr>
            <a:r>
              <a:rPr lang="zh-TW" altLang="zh-TW" sz="2400" dirty="0" smtClean="0">
                <a:latin typeface="Calibri" panose="020F0502020204030204" pitchFamily="34" charset="0"/>
              </a:rPr>
              <a:t>同</a:t>
            </a:r>
            <a:r>
              <a:rPr lang="zh-TW" altLang="zh-TW" sz="2400" dirty="0">
                <a:latin typeface="Calibri" panose="020F0502020204030204" pitchFamily="34" charset="0"/>
              </a:rPr>
              <a:t>理，當我們要估計某一資產的風險溢酬時，必須先衡量其所面對之系統風險的大小，各種資產的系統風險不但在同一期間不一樣，即使是同一種資產在不同期間也可能會不一樣。</a:t>
            </a:r>
            <a:endParaRPr lang="en-US" altLang="zh-TW" sz="2400" dirty="0">
              <a:latin typeface="Calibri" panose="020F0502020204030204" pitchFamily="34" charset="0"/>
            </a:endParaRPr>
          </a:p>
          <a:p>
            <a:pPr lvl="1"/>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38</a:t>
            </a:fld>
            <a:endParaRPr lang="zh-TW" altLang="en-US"/>
          </a:p>
        </p:txBody>
      </p:sp>
    </p:spTree>
    <p:extLst>
      <p:ext uri="{BB962C8B-B14F-4D97-AF65-F5344CB8AC3E}">
        <p14:creationId xmlns:p14="http://schemas.microsoft.com/office/powerpoint/2010/main" val="1177247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3" name="內容版面配置區 2"/>
          <p:cNvSpPr>
            <a:spLocks noGrp="1"/>
          </p:cNvSpPr>
          <p:nvPr>
            <p:ph idx="1"/>
          </p:nvPr>
        </p:nvSpPr>
        <p:spPr>
          <a:xfrm>
            <a:off x="323528" y="1484784"/>
            <a:ext cx="8496944" cy="4896544"/>
          </a:xfrm>
        </p:spPr>
        <p:txBody>
          <a:bodyPr>
            <a:normAutofit fontScale="85000" lnSpcReduction="10000"/>
          </a:bodyPr>
          <a:lstStyle/>
          <a:p>
            <a:pPr algn="just">
              <a:lnSpc>
                <a:spcPct val="140000"/>
              </a:lnSpc>
            </a:pPr>
            <a:r>
              <a:rPr lang="zh-TW" altLang="zh-TW" sz="3300" dirty="0">
                <a:latin typeface="Calibri" panose="020F0502020204030204" pitchFamily="34" charset="0"/>
              </a:rPr>
              <a:t>認定系統風險：市場資產組合</a:t>
            </a:r>
            <a:r>
              <a:rPr lang="en-US" altLang="zh-TW" sz="3300" dirty="0">
                <a:latin typeface="Calibri" panose="020F0502020204030204" pitchFamily="34" charset="0"/>
              </a:rPr>
              <a:t>(the market portfolio)</a:t>
            </a:r>
            <a:endParaRPr lang="zh-TW" altLang="zh-TW" sz="3300" dirty="0">
              <a:latin typeface="Calibri" panose="020F0502020204030204" pitchFamily="34" charset="0"/>
            </a:endParaRPr>
          </a:p>
          <a:p>
            <a:pPr lvl="1" algn="just">
              <a:lnSpc>
                <a:spcPct val="140000"/>
              </a:lnSpc>
            </a:pPr>
            <a:r>
              <a:rPr lang="zh-TW" altLang="zh-TW" dirty="0">
                <a:latin typeface="Calibri" panose="020F0502020204030204" pitchFamily="34" charset="0"/>
              </a:rPr>
              <a:t>風險是影響資產未來報酬的不確定的大小，因此</a:t>
            </a:r>
            <a:r>
              <a:rPr lang="zh-TW" altLang="zh-TW" b="1" dirty="0">
                <a:solidFill>
                  <a:srgbClr val="FF0000"/>
                </a:solidFill>
                <a:latin typeface="Calibri" panose="020F0502020204030204" pitchFamily="34" charset="0"/>
              </a:rPr>
              <a:t>系統風險就是整個經濟環境變動對個別資產報酬不確定程度影響的大小</a:t>
            </a:r>
            <a:r>
              <a:rPr lang="zh-TW" altLang="zh-TW" dirty="0">
                <a:latin typeface="Calibri" panose="020F0502020204030204" pitchFamily="34" charset="0"/>
              </a:rPr>
              <a:t>，亦即我們可以衡量系統風險對個別資產報酬的敏感度</a:t>
            </a:r>
            <a:r>
              <a:rPr lang="zh-TW" altLang="zh-TW" dirty="0" smtClean="0">
                <a:latin typeface="Calibri" panose="020F0502020204030204" pitchFamily="34" charset="0"/>
              </a:rPr>
              <a:t>。</a:t>
            </a:r>
            <a:endParaRPr lang="en-US" altLang="zh-TW" dirty="0" smtClean="0">
              <a:latin typeface="Calibri" panose="020F0502020204030204" pitchFamily="34" charset="0"/>
            </a:endParaRPr>
          </a:p>
          <a:p>
            <a:pPr lvl="1" algn="just">
              <a:lnSpc>
                <a:spcPct val="140000"/>
              </a:lnSpc>
            </a:pPr>
            <a:r>
              <a:rPr lang="zh-TW" altLang="zh-TW" dirty="0" smtClean="0">
                <a:latin typeface="Calibri" panose="020F0502020204030204" pitchFamily="34" charset="0"/>
              </a:rPr>
              <a:t>前</a:t>
            </a:r>
            <a:r>
              <a:rPr lang="zh-TW" altLang="zh-TW" dirty="0">
                <a:latin typeface="Calibri" panose="020F0502020204030204" pitchFamily="34" charset="0"/>
              </a:rPr>
              <a:t>節中我們說明過：大型資產組合中只存在系統風險，故只要能夠找到一個只包括系統風險的資產組合</a:t>
            </a:r>
            <a:r>
              <a:rPr lang="en-US" altLang="zh-TW" dirty="0">
                <a:latin typeface="Calibri" panose="020F0502020204030204" pitchFamily="34" charset="0"/>
              </a:rPr>
              <a:t>(</a:t>
            </a:r>
            <a:r>
              <a:rPr lang="zh-TW" altLang="zh-TW" dirty="0">
                <a:latin typeface="Calibri" panose="020F0502020204030204" pitchFamily="34" charset="0"/>
              </a:rPr>
              <a:t>投資資產充分多元化的組合</a:t>
            </a:r>
            <a:r>
              <a:rPr lang="en-US" altLang="zh-TW" dirty="0">
                <a:latin typeface="Calibri" panose="020F0502020204030204" pitchFamily="34" charset="0"/>
              </a:rPr>
              <a:t>)</a:t>
            </a:r>
            <a:r>
              <a:rPr lang="zh-TW" altLang="zh-TW" dirty="0">
                <a:latin typeface="Calibri" panose="020F0502020204030204" pitchFamily="34" charset="0"/>
              </a:rPr>
              <a:t>，</a:t>
            </a:r>
            <a:r>
              <a:rPr lang="zh-TW" altLang="zh-TW" b="1" dirty="0">
                <a:solidFill>
                  <a:srgbClr val="FF0000"/>
                </a:solidFill>
                <a:latin typeface="Calibri" panose="020F0502020204030204" pitchFamily="34" charset="0"/>
              </a:rPr>
              <a:t>我們即可以評估該資產組合變動</a:t>
            </a:r>
            <a:r>
              <a:rPr lang="en-US" altLang="zh-TW" b="1" dirty="0">
                <a:solidFill>
                  <a:srgbClr val="FF0000"/>
                </a:solidFill>
                <a:latin typeface="Calibri" panose="020F0502020204030204" pitchFamily="34" charset="0"/>
              </a:rPr>
              <a:t>1%</a:t>
            </a:r>
            <a:r>
              <a:rPr lang="zh-TW" altLang="zh-TW" b="1" dirty="0">
                <a:solidFill>
                  <a:srgbClr val="FF0000"/>
                </a:solidFill>
                <a:latin typeface="Calibri" panose="020F0502020204030204" pitchFamily="34" charset="0"/>
              </a:rPr>
              <a:t>對個別資產的影響程度。</a:t>
            </a:r>
          </a:p>
          <a:p>
            <a:pPr lvl="1" algn="just">
              <a:lnSpc>
                <a:spcPct val="140000"/>
              </a:lnSpc>
            </a:pPr>
            <a:endParaRPr lang="en-US" altLang="zh-TW" sz="1800"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39</a:t>
            </a:fld>
            <a:endParaRPr lang="zh-TW" altLang="en-US"/>
          </a:p>
        </p:txBody>
      </p:sp>
    </p:spTree>
    <p:extLst>
      <p:ext uri="{BB962C8B-B14F-4D97-AF65-F5344CB8AC3E}">
        <p14:creationId xmlns:p14="http://schemas.microsoft.com/office/powerpoint/2010/main" val="215301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10.2 </a:t>
            </a:r>
            <a:r>
              <a:rPr lang="zh-TW" altLang="zh-TW" dirty="0"/>
              <a:t>風險與報酬的衡量方法</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zh-TW" sz="2600" dirty="0">
                <a:latin typeface="Calibri" panose="020F0502020204030204" pitchFamily="34" charset="0"/>
              </a:rPr>
              <a:t>為了比較不同資產間的投資績效與風險，本書將以報酬為主要討論的依據；投資風險性資產除獲取報酬外，無可避免面臨將面對報酬可能的不確定，此即其投資的風險</a:t>
            </a:r>
            <a:r>
              <a:rPr lang="zh-TW" altLang="zh-TW" sz="2600" dirty="0" smtClean="0">
                <a:latin typeface="Calibri" panose="020F0502020204030204" pitchFamily="34" charset="0"/>
              </a:rPr>
              <a:t>。</a:t>
            </a:r>
            <a:endParaRPr lang="en-US" altLang="zh-TW" sz="2600" dirty="0" smtClean="0">
              <a:latin typeface="Calibri" panose="020F0502020204030204" pitchFamily="34" charset="0"/>
            </a:endParaRPr>
          </a:p>
          <a:p>
            <a:pPr algn="just">
              <a:lnSpc>
                <a:spcPct val="120000"/>
              </a:lnSpc>
            </a:pPr>
            <a:r>
              <a:rPr lang="zh-TW" altLang="zh-TW" sz="2600" dirty="0">
                <a:latin typeface="Calibri" panose="020F0502020204030204" pitchFamily="34" charset="0"/>
              </a:rPr>
              <a:t>報酬的機率分配</a:t>
            </a:r>
            <a:r>
              <a:rPr lang="en-US" altLang="zh-TW" sz="2600" dirty="0">
                <a:latin typeface="Calibri" panose="020F0502020204030204" pitchFamily="34" charset="0"/>
              </a:rPr>
              <a:t>(probability distribution</a:t>
            </a:r>
            <a:r>
              <a:rPr lang="en-US" altLang="zh-TW" sz="2600" dirty="0" smtClean="0">
                <a:latin typeface="Calibri" panose="020F0502020204030204" pitchFamily="34" charset="0"/>
              </a:rPr>
              <a:t>)</a:t>
            </a:r>
          </a:p>
          <a:p>
            <a:pPr lvl="1" algn="just">
              <a:lnSpc>
                <a:spcPct val="120000"/>
              </a:lnSpc>
            </a:pPr>
            <a:r>
              <a:rPr lang="zh-TW" altLang="zh-TW" sz="2000" dirty="0">
                <a:latin typeface="Calibri" panose="020F0502020204030204" pitchFamily="34" charset="0"/>
              </a:rPr>
              <a:t>假定未來可能獲取的報酬會因為情境</a:t>
            </a:r>
            <a:r>
              <a:rPr lang="en-US" altLang="zh-TW" sz="2000" dirty="0">
                <a:latin typeface="Calibri" panose="020F0502020204030204" pitchFamily="34" charset="0"/>
              </a:rPr>
              <a:t>(</a:t>
            </a:r>
            <a:r>
              <a:rPr lang="zh-TW" altLang="zh-TW" sz="2000" dirty="0">
                <a:latin typeface="Calibri" panose="020F0502020204030204" pitchFamily="34" charset="0"/>
              </a:rPr>
              <a:t>例如產業景氣的榮枯等</a:t>
            </a:r>
            <a:r>
              <a:rPr lang="en-US" altLang="zh-TW" sz="2000" dirty="0">
                <a:latin typeface="Calibri" panose="020F0502020204030204" pitchFamily="34" charset="0"/>
              </a:rPr>
              <a:t>)</a:t>
            </a:r>
            <a:r>
              <a:rPr lang="zh-TW" altLang="zh-TW" sz="2000" dirty="0">
                <a:latin typeface="Calibri" panose="020F0502020204030204" pitchFamily="34" charset="0"/>
              </a:rPr>
              <a:t>不同而有所不同，以事前的</a:t>
            </a:r>
            <a:r>
              <a:rPr lang="en-US" altLang="zh-TW" sz="2000" dirty="0">
                <a:latin typeface="Calibri" panose="020F0502020204030204" pitchFamily="34" charset="0"/>
              </a:rPr>
              <a:t>(ex-ante)</a:t>
            </a:r>
            <a:r>
              <a:rPr lang="zh-TW" altLang="zh-TW" sz="2000" dirty="0">
                <a:latin typeface="Calibri" panose="020F0502020204030204" pitchFamily="34" charset="0"/>
              </a:rPr>
              <a:t>觀點，我們可以將報酬視為隨機變數，並在各種情境下評估可能的報酬及其發生的機率，匯集為報酬的</a:t>
            </a:r>
            <a:r>
              <a:rPr lang="en-US" altLang="zh-TW" sz="2000" dirty="0">
                <a:latin typeface="Calibri" panose="020F0502020204030204" pitchFamily="34" charset="0"/>
              </a:rPr>
              <a:t>(</a:t>
            </a:r>
            <a:r>
              <a:rPr lang="zh-TW" altLang="zh-TW" sz="2000" dirty="0">
                <a:latin typeface="Calibri" panose="020F0502020204030204" pitchFamily="34" charset="0"/>
              </a:rPr>
              <a:t>離散</a:t>
            </a:r>
            <a:r>
              <a:rPr lang="en-US" altLang="zh-TW" sz="2000" dirty="0">
                <a:latin typeface="Calibri" panose="020F0502020204030204" pitchFamily="34" charset="0"/>
              </a:rPr>
              <a:t>)</a:t>
            </a:r>
            <a:r>
              <a:rPr lang="zh-TW" altLang="zh-TW" sz="2000" dirty="0">
                <a:latin typeface="Calibri" panose="020F0502020204030204" pitchFamily="34" charset="0"/>
              </a:rPr>
              <a:t>機率</a:t>
            </a:r>
            <a:r>
              <a:rPr lang="zh-TW" altLang="zh-TW" sz="2000" dirty="0" smtClean="0">
                <a:latin typeface="Calibri" panose="020F0502020204030204" pitchFamily="34" charset="0"/>
              </a:rPr>
              <a:t>分配</a:t>
            </a:r>
            <a:r>
              <a:rPr lang="zh-TW" altLang="zh-TW" sz="2000" dirty="0">
                <a:latin typeface="Calibri" panose="020F0502020204030204" pitchFamily="34" charset="0"/>
              </a:rPr>
              <a:t>。</a:t>
            </a:r>
          </a:p>
          <a:p>
            <a:pPr lvl="1"/>
            <a:r>
              <a:rPr lang="zh-TW" altLang="zh-TW" sz="2000" dirty="0"/>
              <a:t>各種情境的可能報酬及其發生機率分別以如下的符號表示</a:t>
            </a:r>
            <a:r>
              <a:rPr lang="zh-TW" altLang="zh-TW" sz="2000" dirty="0" smtClean="0"/>
              <a:t>：</a:t>
            </a:r>
            <a:endParaRPr lang="en-US" altLang="zh-TW" sz="2000" dirty="0" smtClean="0"/>
          </a:p>
          <a:p>
            <a:pPr lvl="1"/>
            <a:r>
              <a:rPr lang="zh-TW" altLang="zh-TW" sz="2000" dirty="0">
                <a:latin typeface="Calibri" panose="020F0502020204030204" pitchFamily="34" charset="0"/>
              </a:rPr>
              <a:t>第</a:t>
            </a:r>
            <a:r>
              <a:rPr lang="en-US" altLang="zh-TW" sz="2000" dirty="0" err="1">
                <a:latin typeface="Calibri" panose="020F0502020204030204" pitchFamily="34" charset="0"/>
              </a:rPr>
              <a:t>i</a:t>
            </a:r>
            <a:r>
              <a:rPr lang="zh-TW" altLang="zh-TW" sz="2000" dirty="0">
                <a:latin typeface="Calibri" panose="020F0502020204030204" pitchFamily="34" charset="0"/>
              </a:rPr>
              <a:t>種情境的可能</a:t>
            </a:r>
            <a:r>
              <a:rPr lang="zh-TW" altLang="zh-TW" sz="2000" dirty="0" smtClean="0">
                <a:latin typeface="Calibri" panose="020F0502020204030204" pitchFamily="34" charset="0"/>
              </a:rPr>
              <a:t>報酬</a:t>
            </a:r>
            <a:r>
              <a:rPr lang="zh-TW" altLang="zh-TW" sz="2000" dirty="0">
                <a:latin typeface="Calibri" panose="020F0502020204030204" pitchFamily="34" charset="0"/>
              </a:rPr>
              <a:t>：</a:t>
            </a:r>
            <a:r>
              <a:rPr lang="en-US" altLang="zh-TW" sz="2000" dirty="0" smtClean="0">
                <a:latin typeface="Calibri" panose="020F0502020204030204" pitchFamily="34" charset="0"/>
              </a:rPr>
              <a:t>        </a:t>
            </a:r>
            <a:r>
              <a:rPr lang="zh-TW" altLang="zh-TW" sz="2000" dirty="0" smtClean="0">
                <a:latin typeface="Calibri" panose="020F0502020204030204" pitchFamily="34" charset="0"/>
              </a:rPr>
              <a:t>第</a:t>
            </a:r>
            <a:r>
              <a:rPr lang="en-US" altLang="zh-TW" sz="2000" dirty="0" err="1">
                <a:latin typeface="Calibri" panose="020F0502020204030204" pitchFamily="34" charset="0"/>
              </a:rPr>
              <a:t>i</a:t>
            </a:r>
            <a:r>
              <a:rPr lang="zh-TW" altLang="zh-TW" sz="2000" dirty="0">
                <a:latin typeface="Calibri" panose="020F0502020204030204" pitchFamily="34" charset="0"/>
              </a:rPr>
              <a:t>種情境的發生</a:t>
            </a:r>
            <a:r>
              <a:rPr lang="zh-TW" altLang="zh-TW" sz="2000" dirty="0" smtClean="0">
                <a:latin typeface="Calibri" panose="020F0502020204030204" pitchFamily="34" charset="0"/>
              </a:rPr>
              <a:t>機率</a:t>
            </a:r>
            <a:r>
              <a:rPr lang="zh-TW" altLang="zh-TW" sz="20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a:t>
            </a:fld>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548839552"/>
              </p:ext>
            </p:extLst>
          </p:nvPr>
        </p:nvGraphicFramePr>
        <p:xfrm>
          <a:off x="7020272" y="6021288"/>
          <a:ext cx="360363" cy="360363"/>
        </p:xfrm>
        <a:graphic>
          <a:graphicData uri="http://schemas.openxmlformats.org/presentationml/2006/ole">
            <mc:AlternateContent xmlns:mc="http://schemas.openxmlformats.org/markup-compatibility/2006">
              <mc:Choice xmlns:v="urn:schemas-microsoft-com:vml" Requires="v">
                <p:oleObj spid="_x0000_s2140" r:id="rId3" imgW="241195" imgH="241195" progId="Unknown">
                  <p:embed/>
                </p:oleObj>
              </mc:Choice>
              <mc:Fallback>
                <p:oleObj r:id="rId3" imgW="241195" imgH="241195"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6021288"/>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719032977"/>
              </p:ext>
            </p:extLst>
          </p:nvPr>
        </p:nvGraphicFramePr>
        <p:xfrm>
          <a:off x="3923928" y="6021288"/>
          <a:ext cx="287338" cy="360362"/>
        </p:xfrm>
        <a:graphic>
          <a:graphicData uri="http://schemas.openxmlformats.org/presentationml/2006/ole">
            <mc:AlternateContent xmlns:mc="http://schemas.openxmlformats.org/markup-compatibility/2006">
              <mc:Choice xmlns:v="urn:schemas-microsoft-com:vml" Requires="v">
                <p:oleObj spid="_x0000_s2141" r:id="rId5" imgW="177646" imgH="228402" progId="Unknown">
                  <p:embed/>
                </p:oleObj>
              </mc:Choice>
              <mc:Fallback>
                <p:oleObj r:id="rId5" imgW="177646" imgH="228402" progId="Unknown">
                  <p:embed/>
                  <p:pic>
                    <p:nvPicPr>
                      <p:cNvPr id="0" name="物件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6021288"/>
                        <a:ext cx="2873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42404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3" name="內容版面配置區 2"/>
          <p:cNvSpPr>
            <a:spLocks noGrp="1"/>
          </p:cNvSpPr>
          <p:nvPr>
            <p:ph idx="1"/>
          </p:nvPr>
        </p:nvSpPr>
        <p:spPr/>
        <p:txBody>
          <a:bodyPr>
            <a:normAutofit/>
          </a:bodyPr>
          <a:lstStyle/>
          <a:p>
            <a:pPr lvl="1" algn="just">
              <a:lnSpc>
                <a:spcPct val="120000"/>
              </a:lnSpc>
            </a:pPr>
            <a:r>
              <a:rPr lang="zh-TW" altLang="zh-TW" sz="2400" dirty="0" smtClean="0">
                <a:latin typeface="Calibri" panose="020F0502020204030204" pitchFamily="34" charset="0"/>
              </a:rPr>
              <a:t>我們</a:t>
            </a:r>
            <a:r>
              <a:rPr lang="zh-TW" altLang="zh-TW" sz="2400" dirty="0">
                <a:latin typeface="Calibri" panose="020F0502020204030204" pitchFamily="34" charset="0"/>
              </a:rPr>
              <a:t>定義</a:t>
            </a:r>
            <a:r>
              <a:rPr lang="zh-TW" altLang="zh-TW" sz="2400" b="1" dirty="0">
                <a:solidFill>
                  <a:srgbClr val="FF0000"/>
                </a:solidFill>
                <a:latin typeface="Calibri" panose="020F0502020204030204" pitchFamily="34" charset="0"/>
              </a:rPr>
              <a:t>只存在系統風險的大型資產組合稱之為效率組合</a:t>
            </a:r>
            <a:r>
              <a:rPr lang="en-US" altLang="zh-TW" sz="2400" b="1" dirty="0">
                <a:solidFill>
                  <a:srgbClr val="FF0000"/>
                </a:solidFill>
                <a:latin typeface="Calibri" panose="020F0502020204030204" pitchFamily="34" charset="0"/>
              </a:rPr>
              <a:t>(efficient portfolio)</a:t>
            </a:r>
            <a:r>
              <a:rPr lang="zh-TW" altLang="zh-TW" sz="2400" dirty="0">
                <a:latin typeface="Calibri" panose="020F0502020204030204" pitchFamily="34" charset="0"/>
              </a:rPr>
              <a:t>，最合於此一定義的組合應該就是所謂的市場組合，</a:t>
            </a:r>
            <a:r>
              <a:rPr lang="zh-TW" altLang="zh-TW" sz="2400" b="1" dirty="0">
                <a:solidFill>
                  <a:srgbClr val="FF0000"/>
                </a:solidFill>
                <a:latin typeface="Calibri" panose="020F0502020204030204" pitchFamily="34" charset="0"/>
              </a:rPr>
              <a:t>市場組合是指投資所有在資本市場中所有被交易的資產所形成的組合</a:t>
            </a:r>
            <a:r>
              <a:rPr lang="zh-TW" altLang="zh-TW" sz="2400" dirty="0">
                <a:latin typeface="Calibri" panose="020F0502020204030204" pitchFamily="34" charset="0"/>
              </a:rPr>
              <a:t>，也因此是最多元化投資的組合，故非系統風險都已被消除，只存在系統風險</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r>
              <a:rPr lang="zh-TW" altLang="zh-TW" sz="2400" b="1" dirty="0" smtClean="0">
                <a:solidFill>
                  <a:srgbClr val="FF0000"/>
                </a:solidFill>
                <a:latin typeface="Calibri" panose="020F0502020204030204" pitchFamily="34" charset="0"/>
              </a:rPr>
              <a:t>實務</a:t>
            </a:r>
            <a:r>
              <a:rPr lang="zh-TW" altLang="zh-TW" sz="2400" b="1" dirty="0">
                <a:solidFill>
                  <a:srgbClr val="FF0000"/>
                </a:solidFill>
                <a:latin typeface="Calibri" panose="020F0502020204030204" pitchFamily="34" charset="0"/>
              </a:rPr>
              <a:t>上通常以股票市場的廣基指數</a:t>
            </a:r>
            <a:r>
              <a:rPr lang="en-US" altLang="zh-TW" sz="2400" b="1" dirty="0">
                <a:solidFill>
                  <a:srgbClr val="FF0000"/>
                </a:solidFill>
                <a:latin typeface="Calibri" panose="020F0502020204030204" pitchFamily="34" charset="0"/>
              </a:rPr>
              <a:t>(widely-based stock index)</a:t>
            </a:r>
            <a:r>
              <a:rPr lang="zh-TW" altLang="zh-TW" sz="2400" b="1" dirty="0">
                <a:solidFill>
                  <a:srgbClr val="FF0000"/>
                </a:solidFill>
                <a:latin typeface="Calibri" panose="020F0502020204030204" pitchFamily="34" charset="0"/>
              </a:rPr>
              <a:t>代表市場組合，例如</a:t>
            </a:r>
            <a:r>
              <a:rPr lang="en-US" altLang="zh-TW" sz="2400" b="1" dirty="0">
                <a:solidFill>
                  <a:srgbClr val="FF0000"/>
                </a:solidFill>
                <a:latin typeface="Calibri" panose="020F0502020204030204" pitchFamily="34" charset="0"/>
              </a:rPr>
              <a:t>S&amp;P500</a:t>
            </a:r>
            <a:r>
              <a:rPr lang="zh-TW" altLang="zh-TW" sz="2400" b="1" dirty="0">
                <a:solidFill>
                  <a:srgbClr val="FF0000"/>
                </a:solidFill>
                <a:latin typeface="Calibri" panose="020F0502020204030204" pitchFamily="34" charset="0"/>
              </a:rPr>
              <a:t>指數</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原為市值加權，現為股票公眾可交易量股票市值加權</a:t>
            </a:r>
            <a:r>
              <a:rPr lang="en-US" altLang="zh-TW" sz="2400" b="1" dirty="0">
                <a:solidFill>
                  <a:srgbClr val="FF0000"/>
                </a:solidFill>
                <a:latin typeface="Calibri" panose="020F0502020204030204" pitchFamily="34" charset="0"/>
              </a:rPr>
              <a:t>)</a:t>
            </a:r>
            <a:r>
              <a:rPr lang="zh-TW" altLang="zh-TW" sz="2400" dirty="0">
                <a:latin typeface="Calibri" panose="020F0502020204030204" pitchFamily="34" charset="0"/>
              </a:rPr>
              <a:t>，利用指數的變動率估計市場組合的報酬與風險。</a:t>
            </a:r>
          </a:p>
          <a:p>
            <a:pPr lvl="1"/>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40</a:t>
            </a:fld>
            <a:endParaRPr lang="zh-TW" altLang="en-US"/>
          </a:p>
        </p:txBody>
      </p:sp>
    </p:spTree>
    <p:extLst>
      <p:ext uri="{BB962C8B-B14F-4D97-AF65-F5344CB8AC3E}">
        <p14:creationId xmlns:p14="http://schemas.microsoft.com/office/powerpoint/2010/main" val="4089215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000" dirty="0">
                <a:latin typeface="Calibri" panose="020F0502020204030204" pitchFamily="34" charset="0"/>
              </a:rPr>
              <a:t>倘若我們將</a:t>
            </a:r>
            <a:r>
              <a:rPr lang="en-US" altLang="zh-TW" sz="2000" dirty="0">
                <a:latin typeface="Calibri" panose="020F0502020204030204" pitchFamily="34" charset="0"/>
              </a:rPr>
              <a:t>S&amp;P500</a:t>
            </a:r>
            <a:r>
              <a:rPr lang="zh-TW" altLang="zh-TW" sz="2000" dirty="0">
                <a:latin typeface="Calibri" panose="020F0502020204030204" pitchFamily="34" charset="0"/>
              </a:rPr>
              <a:t>指數視為僅有系統風險的資產組合，另外將其</a:t>
            </a:r>
            <a:r>
              <a:rPr lang="en-US" altLang="zh-TW" sz="2000" dirty="0">
                <a:latin typeface="Calibri" panose="020F0502020204030204" pitchFamily="34" charset="0"/>
              </a:rPr>
              <a:t>500</a:t>
            </a:r>
            <a:r>
              <a:rPr lang="zh-TW" altLang="zh-TW" sz="2000" dirty="0">
                <a:latin typeface="Calibri" panose="020F0502020204030204" pitchFamily="34" charset="0"/>
              </a:rPr>
              <a:t>檔的成分股個別股票波動用公司股票發行量為權數計算平均波動，此一組合為非充分多元化投資的組合，故這個組合將同時有系統風險與非系統風險，以</a:t>
            </a:r>
            <a:r>
              <a:rPr lang="en-US" altLang="zh-TW" sz="2000" dirty="0">
                <a:latin typeface="Calibri" panose="020F0502020204030204" pitchFamily="34" charset="0"/>
              </a:rPr>
              <a:t>1970</a:t>
            </a:r>
            <a:r>
              <a:rPr lang="zh-TW" altLang="zh-TW" sz="2000" dirty="0">
                <a:latin typeface="Calibri" panose="020F0502020204030204" pitchFamily="34" charset="0"/>
              </a:rPr>
              <a:t>年</a:t>
            </a:r>
            <a:r>
              <a:rPr lang="en-US" altLang="zh-TW" sz="2000" dirty="0">
                <a:latin typeface="Calibri" panose="020F0502020204030204" pitchFamily="34" charset="0"/>
              </a:rPr>
              <a:t>-2015</a:t>
            </a:r>
            <a:r>
              <a:rPr lang="zh-TW" altLang="zh-TW" sz="2000" dirty="0">
                <a:latin typeface="Calibri" panose="020F0502020204030204" pitchFamily="34" charset="0"/>
              </a:rPr>
              <a:t>年資料，分別計算這兩組合的歷史波動程度後可繪製如下的圖：</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41</a:t>
            </a:fld>
            <a:endParaRPr lang="zh-TW" altLang="en-US"/>
          </a:p>
        </p:txBody>
      </p:sp>
      <p:pic>
        <p:nvPicPr>
          <p:cNvPr id="5" name="圖片 4"/>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645024"/>
            <a:ext cx="5976664" cy="2736304"/>
          </a:xfrm>
          <a:prstGeom prst="rect">
            <a:avLst/>
          </a:prstGeom>
          <a:noFill/>
          <a:ln>
            <a:noFill/>
          </a:ln>
        </p:spPr>
      </p:pic>
    </p:spTree>
    <p:extLst>
      <p:ext uri="{BB962C8B-B14F-4D97-AF65-F5344CB8AC3E}">
        <p14:creationId xmlns:p14="http://schemas.microsoft.com/office/powerpoint/2010/main" val="3230531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3" name="內容版面配置區 2"/>
          <p:cNvSpPr>
            <a:spLocks noGrp="1"/>
          </p:cNvSpPr>
          <p:nvPr>
            <p:ph idx="1"/>
          </p:nvPr>
        </p:nvSpPr>
        <p:spPr>
          <a:xfrm>
            <a:off x="457200" y="1600200"/>
            <a:ext cx="8229600" cy="4781128"/>
          </a:xfrm>
        </p:spPr>
        <p:txBody>
          <a:bodyPr>
            <a:noAutofit/>
          </a:bodyPr>
          <a:lstStyle/>
          <a:p>
            <a:pPr algn="just">
              <a:lnSpc>
                <a:spcPct val="120000"/>
              </a:lnSpc>
            </a:pPr>
            <a:r>
              <a:rPr lang="zh-TW" altLang="zh-TW" sz="2000" dirty="0">
                <a:latin typeface="Calibri" panose="020F0502020204030204" pitchFamily="34" charset="0"/>
              </a:rPr>
              <a:t>上圖中每一年度藍色與橘色的垂直相加即為另外一個組合的總風險，藍色部分為</a:t>
            </a:r>
            <a:r>
              <a:rPr lang="en-US" altLang="zh-TW" sz="2000" dirty="0">
                <a:latin typeface="Calibri" panose="020F0502020204030204" pitchFamily="34" charset="0"/>
              </a:rPr>
              <a:t>S&amp;P500</a:t>
            </a:r>
            <a:r>
              <a:rPr lang="zh-TW" altLang="zh-TW" sz="2000" dirty="0">
                <a:latin typeface="Calibri" panose="020F0502020204030204" pitchFamily="34" charset="0"/>
              </a:rPr>
              <a:t>指數的波動程度，代表系統風險；而橘色部分代表後一組合比系統風險額外多增的風險，故代表可被多元化所消除的非系統風險</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zh-TW" sz="2000" dirty="0" smtClean="0">
                <a:latin typeface="Calibri" panose="020F0502020204030204" pitchFamily="34" charset="0"/>
              </a:rPr>
              <a:t>由</a:t>
            </a:r>
            <a:r>
              <a:rPr lang="zh-TW" altLang="zh-TW" sz="2000" dirty="0">
                <a:latin typeface="Calibri" panose="020F0502020204030204" pitchFamily="34" charset="0"/>
              </a:rPr>
              <a:t>這圖觀測，平均而言，資產投資多元化可以被削除的非系統風險約占總風險的</a:t>
            </a:r>
            <a:r>
              <a:rPr lang="en-US" altLang="zh-TW" sz="2000" dirty="0">
                <a:latin typeface="Calibri" panose="020F0502020204030204" pitchFamily="34" charset="0"/>
              </a:rPr>
              <a:t>50%</a:t>
            </a:r>
            <a:r>
              <a:rPr lang="zh-TW" altLang="zh-TW" sz="2000" dirty="0">
                <a:latin typeface="Calibri" panose="020F0502020204030204" pitchFamily="34" charset="0"/>
              </a:rPr>
              <a:t>，但我們也可觀測到，在</a:t>
            </a:r>
            <a:r>
              <a:rPr lang="en-US" altLang="zh-TW" sz="2000" dirty="0">
                <a:latin typeface="Calibri" panose="020F0502020204030204" pitchFamily="34" charset="0"/>
              </a:rPr>
              <a:t>1987</a:t>
            </a:r>
            <a:r>
              <a:rPr lang="zh-TW" altLang="zh-TW" sz="2000" dirty="0">
                <a:latin typeface="Calibri" panose="020F0502020204030204" pitchFamily="34" charset="0"/>
              </a:rPr>
              <a:t>年的美國股市大崩盤、</a:t>
            </a:r>
            <a:r>
              <a:rPr lang="en-US" altLang="zh-TW" sz="2000" dirty="0">
                <a:latin typeface="Calibri" panose="020F0502020204030204" pitchFamily="34" charset="0"/>
              </a:rPr>
              <a:t>2008</a:t>
            </a:r>
            <a:r>
              <a:rPr lang="zh-TW" altLang="zh-TW" sz="2000" dirty="0">
                <a:latin typeface="Calibri" panose="020F0502020204030204" pitchFamily="34" charset="0"/>
              </a:rPr>
              <a:t>年的雷曼事件風暴</a:t>
            </a:r>
            <a:r>
              <a:rPr lang="en-US" altLang="zh-TW" sz="2000" dirty="0">
                <a:latin typeface="Calibri" panose="020F0502020204030204" pitchFamily="34" charset="0"/>
              </a:rPr>
              <a:t>(</a:t>
            </a:r>
            <a:r>
              <a:rPr lang="zh-TW" altLang="zh-TW" sz="2000" dirty="0">
                <a:latin typeface="Calibri" panose="020F0502020204030204" pitchFamily="34" charset="0"/>
              </a:rPr>
              <a:t>金融海嘯</a:t>
            </a:r>
            <a:r>
              <a:rPr lang="en-US" altLang="zh-TW" sz="2000" dirty="0">
                <a:latin typeface="Calibri" panose="020F0502020204030204" pitchFamily="34" charset="0"/>
              </a:rPr>
              <a:t>)</a:t>
            </a:r>
            <a:r>
              <a:rPr lang="zh-TW" altLang="zh-TW" sz="2000" dirty="0">
                <a:latin typeface="Calibri" panose="020F0502020204030204" pitchFamily="34" charset="0"/>
              </a:rPr>
              <a:t>及</a:t>
            </a:r>
            <a:r>
              <a:rPr lang="en-US" altLang="zh-TW" sz="2000" dirty="0">
                <a:latin typeface="Calibri" panose="020F0502020204030204" pitchFamily="34" charset="0"/>
              </a:rPr>
              <a:t>2010-2011</a:t>
            </a:r>
            <a:r>
              <a:rPr lang="zh-TW" altLang="zh-TW" sz="2000" dirty="0">
                <a:latin typeface="Calibri" panose="020F0502020204030204" pitchFamily="34" charset="0"/>
              </a:rPr>
              <a:t>年間的歐債危機期間，可被資產多元化消除的非系統風險大概只占總風險的</a:t>
            </a:r>
            <a:r>
              <a:rPr lang="en-US" altLang="zh-TW" sz="2000" dirty="0">
                <a:latin typeface="Calibri" panose="020F0502020204030204" pitchFamily="34" charset="0"/>
              </a:rPr>
              <a:t>20%</a:t>
            </a:r>
            <a:r>
              <a:rPr lang="zh-TW" altLang="zh-TW" sz="2000" dirty="0">
                <a:latin typeface="Calibri" panose="020F0502020204030204" pitchFamily="34" charset="0"/>
              </a:rPr>
              <a:t>，因此投資多元化消除非系統風險在不同期間，及在不同的經濟金融環境下也有所差異。由以上的討論，我們大致可以歸結出：</a:t>
            </a:r>
            <a:r>
              <a:rPr lang="zh-TW" altLang="zh-TW" sz="2000" b="1" dirty="0">
                <a:solidFill>
                  <a:srgbClr val="FF0000"/>
                </a:solidFill>
                <a:latin typeface="Calibri" panose="020F0502020204030204" pitchFamily="34" charset="0"/>
              </a:rPr>
              <a:t>在經濟金融環境高度動盪期間，資產多元化降低非系統風險的效果將會下降</a:t>
            </a:r>
            <a:r>
              <a:rPr lang="zh-TW" altLang="zh-TW" sz="2000" dirty="0" smtClean="0">
                <a:latin typeface="Calibri" panose="020F0502020204030204" pitchFamily="34" charset="0"/>
              </a:rPr>
              <a:t>。</a:t>
            </a:r>
            <a:endParaRPr lang="zh-TW" altLang="zh-TW"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42</a:t>
            </a:fld>
            <a:endParaRPr lang="zh-TW" altLang="en-US"/>
          </a:p>
        </p:txBody>
      </p:sp>
    </p:spTree>
    <p:extLst>
      <p:ext uri="{BB962C8B-B14F-4D97-AF65-F5344CB8AC3E}">
        <p14:creationId xmlns:p14="http://schemas.microsoft.com/office/powerpoint/2010/main" val="3172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3" name="內容版面配置區 2"/>
          <p:cNvSpPr>
            <a:spLocks noGrp="1"/>
          </p:cNvSpPr>
          <p:nvPr>
            <p:ph idx="1"/>
          </p:nvPr>
        </p:nvSpPr>
        <p:spPr>
          <a:xfrm>
            <a:off x="457200" y="1600200"/>
            <a:ext cx="8229600" cy="4781128"/>
          </a:xfrm>
        </p:spPr>
        <p:txBody>
          <a:bodyPr>
            <a:normAutofit fontScale="92500"/>
          </a:bodyPr>
          <a:lstStyle/>
          <a:p>
            <a:pPr algn="just">
              <a:lnSpc>
                <a:spcPct val="120000"/>
              </a:lnSpc>
            </a:pPr>
            <a:r>
              <a:rPr lang="zh-TW" altLang="zh-TW" sz="2400" dirty="0">
                <a:latin typeface="Calibri" panose="020F0502020204030204" pitchFamily="34" charset="0"/>
              </a:rPr>
              <a:t>個別資產對系統風險的敏感度：</a:t>
            </a:r>
            <a:r>
              <a:rPr lang="en-US" altLang="zh-TW" sz="2400" dirty="0">
                <a:latin typeface="Calibri" panose="020F0502020204030204" pitchFamily="34" charset="0"/>
              </a:rPr>
              <a:t>Beta</a:t>
            </a:r>
            <a:r>
              <a:rPr lang="zh-TW" altLang="zh-TW" sz="2400" dirty="0">
                <a:latin typeface="Calibri" panose="020F0502020204030204" pitchFamily="34" charset="0"/>
              </a:rPr>
              <a:t>係數</a:t>
            </a:r>
          </a:p>
          <a:p>
            <a:pPr lvl="1" algn="just">
              <a:lnSpc>
                <a:spcPct val="120000"/>
              </a:lnSpc>
            </a:pPr>
            <a:r>
              <a:rPr lang="zh-TW" altLang="zh-TW" sz="2000" dirty="0">
                <a:latin typeface="Calibri" panose="020F0502020204030204" pitchFamily="34" charset="0"/>
              </a:rPr>
              <a:t>我們將</a:t>
            </a:r>
            <a:r>
              <a:rPr lang="en-US" altLang="zh-TW" sz="2000" dirty="0">
                <a:latin typeface="Calibri" panose="020F0502020204030204" pitchFamily="34" charset="0"/>
              </a:rPr>
              <a:t>S&amp;P500</a:t>
            </a:r>
            <a:r>
              <a:rPr lang="zh-TW" altLang="zh-TW" sz="2000" dirty="0">
                <a:latin typeface="Calibri" panose="020F0502020204030204" pitchFamily="34" charset="0"/>
              </a:rPr>
              <a:t>指數視為市場組合，即其為僅有系統風險的效率資產組合，則其報酬的變動代表經濟體系所帶來的系統性衝擊，市場組合的報酬的變動對於個別資產報酬變動影響可用</a:t>
            </a:r>
            <a:r>
              <a:rPr lang="en-US" altLang="zh-TW" sz="2000" dirty="0">
                <a:latin typeface="Calibri" panose="020F0502020204030204" pitchFamily="34" charset="0"/>
              </a:rPr>
              <a:t>Beta</a:t>
            </a:r>
            <a:r>
              <a:rPr lang="zh-TW" altLang="zh-TW" sz="2000" dirty="0">
                <a:latin typeface="Calibri" panose="020F0502020204030204" pitchFamily="34" charset="0"/>
              </a:rPr>
              <a:t>係數衡量之</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r>
              <a:rPr lang="zh-TW" altLang="zh-TW" sz="2000" dirty="0">
                <a:latin typeface="Calibri" panose="020F0502020204030204" pitchFamily="34" charset="0"/>
              </a:rPr>
              <a:t>資產</a:t>
            </a:r>
            <a:r>
              <a:rPr lang="en-US" altLang="zh-TW" sz="2000" dirty="0">
                <a:latin typeface="Calibri" panose="020F0502020204030204" pitchFamily="34" charset="0"/>
              </a:rPr>
              <a:t>(</a:t>
            </a:r>
            <a:r>
              <a:rPr lang="zh-TW" altLang="zh-TW" sz="2000" dirty="0">
                <a:latin typeface="Calibri" panose="020F0502020204030204" pitchFamily="34" charset="0"/>
              </a:rPr>
              <a:t>或資產組合</a:t>
            </a:r>
            <a:r>
              <a:rPr lang="en-US" altLang="zh-TW" sz="2000" dirty="0">
                <a:latin typeface="Calibri" panose="020F0502020204030204" pitchFamily="34" charset="0"/>
              </a:rPr>
              <a:t>)</a:t>
            </a:r>
            <a:r>
              <a:rPr lang="zh-TW" altLang="zh-TW" sz="2000" dirty="0">
                <a:latin typeface="Calibri" panose="020F0502020204030204" pitchFamily="34" charset="0"/>
              </a:rPr>
              <a:t>的</a:t>
            </a:r>
            <a:r>
              <a:rPr lang="en-US" altLang="zh-TW" sz="2000" dirty="0">
                <a:latin typeface="Calibri" panose="020F0502020204030204" pitchFamily="34" charset="0"/>
              </a:rPr>
              <a:t>Beta</a:t>
            </a:r>
            <a:r>
              <a:rPr lang="zh-TW" altLang="zh-TW" sz="2000" dirty="0">
                <a:latin typeface="Calibri" panose="020F0502020204030204" pitchFamily="34" charset="0"/>
              </a:rPr>
              <a:t>係數</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2" algn="just">
              <a:lnSpc>
                <a:spcPct val="120000"/>
              </a:lnSpc>
            </a:pPr>
            <a:r>
              <a:rPr lang="zh-TW" altLang="zh-TW" sz="1800" dirty="0" smtClean="0">
                <a:latin typeface="Calibri" panose="020F0502020204030204" pitchFamily="34" charset="0"/>
              </a:rPr>
              <a:t>當</a:t>
            </a:r>
            <a:r>
              <a:rPr lang="zh-TW" altLang="zh-TW" sz="1800" dirty="0">
                <a:latin typeface="Calibri" panose="020F0502020204030204" pitchFamily="34" charset="0"/>
              </a:rPr>
              <a:t>市場組合預期報酬變動</a:t>
            </a:r>
            <a:r>
              <a:rPr lang="en-US" altLang="zh-TW" sz="1800" dirty="0">
                <a:latin typeface="Calibri" panose="020F0502020204030204" pitchFamily="34" charset="0"/>
              </a:rPr>
              <a:t>1%</a:t>
            </a:r>
            <a:r>
              <a:rPr lang="zh-TW" altLang="zh-TW" sz="1800" dirty="0">
                <a:latin typeface="Calibri" panose="020F0502020204030204" pitchFamily="34" charset="0"/>
              </a:rPr>
              <a:t>，則個別資產預期報酬會變動</a:t>
            </a:r>
            <a:r>
              <a:rPr lang="en-US" altLang="zh-TW" sz="1800" dirty="0">
                <a:latin typeface="Calibri" panose="020F0502020204030204" pitchFamily="34" charset="0"/>
              </a:rPr>
              <a:t>Beta%</a:t>
            </a:r>
            <a:r>
              <a:rPr lang="zh-TW" altLang="zh-TW" sz="1800" dirty="0">
                <a:latin typeface="Calibri" panose="020F0502020204030204" pitchFamily="34" charset="0"/>
              </a:rPr>
              <a:t>，可以用來衡量系統風險對個別資產預期報酬的影響程度。</a:t>
            </a:r>
          </a:p>
          <a:p>
            <a:pPr lvl="1" algn="just">
              <a:lnSpc>
                <a:spcPct val="120000"/>
              </a:lnSpc>
            </a:pPr>
            <a:r>
              <a:rPr lang="zh-TW" altLang="zh-TW" sz="2000" dirty="0">
                <a:latin typeface="Calibri" panose="020F0502020204030204" pitchFamily="34" charset="0"/>
              </a:rPr>
              <a:t>第</a:t>
            </a:r>
            <a:r>
              <a:rPr lang="en-US" altLang="zh-TW" sz="2000" dirty="0" err="1">
                <a:latin typeface="Calibri" panose="020F0502020204030204" pitchFamily="34" charset="0"/>
              </a:rPr>
              <a:t>i</a:t>
            </a:r>
            <a:r>
              <a:rPr lang="zh-TW" altLang="zh-TW" sz="2000" dirty="0">
                <a:latin typeface="Calibri" panose="020F0502020204030204" pitchFamily="34" charset="0"/>
              </a:rPr>
              <a:t>種資產的</a:t>
            </a:r>
            <a:r>
              <a:rPr lang="en-US" altLang="zh-TW" sz="2000" dirty="0">
                <a:latin typeface="Calibri" panose="020F0502020204030204" pitchFamily="34" charset="0"/>
              </a:rPr>
              <a:t>Beta</a:t>
            </a:r>
            <a:r>
              <a:rPr lang="zh-TW" altLang="zh-TW" sz="2000" dirty="0">
                <a:latin typeface="Calibri" panose="020F0502020204030204" pitchFamily="34" charset="0"/>
              </a:rPr>
              <a:t>係數可以下式表示之</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zh-TW" sz="2000" dirty="0">
                <a:latin typeface="Calibri" panose="020F0502020204030204" pitchFamily="34" charset="0"/>
              </a:rPr>
              <a:t>例如：</a:t>
            </a:r>
            <a:r>
              <a:rPr lang="en-US" altLang="zh-TW" sz="2000" dirty="0">
                <a:latin typeface="Calibri" panose="020F0502020204030204" pitchFamily="34" charset="0"/>
              </a:rPr>
              <a:t>A</a:t>
            </a:r>
            <a:r>
              <a:rPr lang="zh-TW" altLang="zh-TW" sz="2000" dirty="0">
                <a:latin typeface="Calibri" panose="020F0502020204030204" pitchFamily="34" charset="0"/>
              </a:rPr>
              <a:t>資產當市場組合預期報酬變動</a:t>
            </a:r>
            <a:r>
              <a:rPr lang="en-US" altLang="zh-TW" sz="2000" dirty="0">
                <a:latin typeface="Calibri" panose="020F0502020204030204" pitchFamily="34" charset="0"/>
              </a:rPr>
              <a:t>2%</a:t>
            </a:r>
            <a:r>
              <a:rPr lang="zh-TW" altLang="zh-TW" sz="2000" dirty="0">
                <a:latin typeface="Calibri" panose="020F0502020204030204" pitchFamily="34" charset="0"/>
              </a:rPr>
              <a:t>，則該資產預期報酬會變動</a:t>
            </a:r>
            <a:r>
              <a:rPr lang="en-US" altLang="zh-TW" sz="2000" dirty="0">
                <a:latin typeface="Calibri" panose="020F0502020204030204" pitchFamily="34" charset="0"/>
              </a:rPr>
              <a:t>3%</a:t>
            </a:r>
            <a:r>
              <a:rPr lang="zh-TW" altLang="zh-TW" sz="2000" dirty="0">
                <a:latin typeface="Calibri" panose="020F0502020204030204" pitchFamily="34" charset="0"/>
              </a:rPr>
              <a:t>，則</a:t>
            </a:r>
            <a:r>
              <a:rPr lang="zh-TW" altLang="zh-TW" sz="2000" dirty="0"/>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041494070"/>
              </p:ext>
            </p:extLst>
          </p:nvPr>
        </p:nvGraphicFramePr>
        <p:xfrm>
          <a:off x="1763688" y="4725144"/>
          <a:ext cx="1329871" cy="648072"/>
        </p:xfrm>
        <a:graphic>
          <a:graphicData uri="http://schemas.openxmlformats.org/presentationml/2006/ole">
            <mc:AlternateContent xmlns:mc="http://schemas.openxmlformats.org/markup-compatibility/2006">
              <mc:Choice xmlns:v="urn:schemas-microsoft-com:vml" Requires="v">
                <p:oleObj spid="_x0000_s20508" r:id="rId3" imgW="876300" imgH="431800" progId="Unknown">
                  <p:embed/>
                </p:oleObj>
              </mc:Choice>
              <mc:Fallback>
                <p:oleObj r:id="rId3" imgW="876300" imgH="431800"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725144"/>
                        <a:ext cx="1329871"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348496701"/>
              </p:ext>
            </p:extLst>
          </p:nvPr>
        </p:nvGraphicFramePr>
        <p:xfrm>
          <a:off x="2267744" y="5949280"/>
          <a:ext cx="2160240" cy="582270"/>
        </p:xfrm>
        <a:graphic>
          <a:graphicData uri="http://schemas.openxmlformats.org/presentationml/2006/ole">
            <mc:AlternateContent xmlns:mc="http://schemas.openxmlformats.org/markup-compatibility/2006">
              <mc:Choice xmlns:v="urn:schemas-microsoft-com:vml" Requires="v">
                <p:oleObj spid="_x0000_s20509" r:id="rId5" imgW="1587500" imgH="431800" progId="Unknown">
                  <p:embed/>
                </p:oleObj>
              </mc:Choice>
              <mc:Fallback>
                <p:oleObj r:id="rId5" imgW="1587500" imgH="431800" progId="Unknown">
                  <p:embed/>
                  <p:pic>
                    <p:nvPicPr>
                      <p:cNvPr id="0" name="物件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5949280"/>
                        <a:ext cx="2160240" cy="58227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29308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r>
              <a:rPr lang="en-US" altLang="zh-TW" sz="2400" dirty="0">
                <a:latin typeface="Calibri" panose="020F0502020204030204" pitchFamily="34" charset="0"/>
              </a:rPr>
              <a:t>Beta</a:t>
            </a:r>
            <a:r>
              <a:rPr lang="zh-TW" altLang="zh-TW" sz="2400" dirty="0" smtClean="0">
                <a:latin typeface="Calibri" panose="020F0502020204030204" pitchFamily="34" charset="0"/>
              </a:rPr>
              <a:t>係數</a:t>
            </a:r>
            <a:r>
              <a:rPr lang="zh-TW" altLang="en-US" sz="2400" dirty="0" smtClean="0">
                <a:latin typeface="Calibri" panose="020F0502020204030204" pitchFamily="34" charset="0"/>
              </a:rPr>
              <a:t>的解釋</a:t>
            </a:r>
            <a:r>
              <a:rPr lang="zh-TW" altLang="en-US" sz="2400" dirty="0" smtClean="0">
                <a:latin typeface="標楷體"/>
                <a:ea typeface="標楷體"/>
              </a:rPr>
              <a:t>：</a:t>
            </a:r>
            <a:endParaRPr lang="en-US" altLang="zh-TW" sz="2400" dirty="0" smtClean="0">
              <a:latin typeface="Calibri" panose="020F0502020204030204" pitchFamily="34" charset="0"/>
            </a:endParaRPr>
          </a:p>
          <a:p>
            <a:pPr lvl="1" algn="just"/>
            <a:r>
              <a:rPr lang="en-US" altLang="zh-TW" sz="2000" dirty="0">
                <a:latin typeface="Calibri" panose="020F0502020204030204" pitchFamily="34" charset="0"/>
              </a:rPr>
              <a:t>Beta</a:t>
            </a:r>
            <a:r>
              <a:rPr lang="zh-TW" altLang="zh-TW" sz="2000" dirty="0" smtClean="0">
                <a:latin typeface="Calibri" panose="020F0502020204030204" pitchFamily="34" charset="0"/>
              </a:rPr>
              <a:t>係數</a:t>
            </a:r>
            <a:r>
              <a:rPr lang="en-US" altLang="zh-TW" sz="2000" dirty="0" smtClean="0">
                <a:latin typeface="Calibri" panose="020F0502020204030204" pitchFamily="34" charset="0"/>
              </a:rPr>
              <a:t>&gt;1</a:t>
            </a:r>
            <a:r>
              <a:rPr lang="zh-TW" altLang="zh-TW" sz="2000" dirty="0" smtClean="0"/>
              <a:t>表示</a:t>
            </a:r>
            <a:r>
              <a:rPr lang="zh-TW" altLang="zh-TW" sz="2000" dirty="0"/>
              <a:t>系統風險</a:t>
            </a:r>
            <a:r>
              <a:rPr lang="zh-TW" altLang="zh-TW" sz="2000" dirty="0" smtClean="0"/>
              <a:t>對資產</a:t>
            </a:r>
            <a:r>
              <a:rPr lang="zh-TW" altLang="zh-TW" sz="2000" dirty="0"/>
              <a:t>預期報酬的影響力相對於市場組合預期報酬更</a:t>
            </a:r>
            <a:r>
              <a:rPr lang="zh-TW" altLang="zh-TW" sz="2000" dirty="0" smtClean="0"/>
              <a:t>大</a:t>
            </a:r>
            <a:r>
              <a:rPr lang="zh-TW" altLang="zh-TW" sz="2000" dirty="0"/>
              <a:t>。</a:t>
            </a:r>
            <a:endParaRPr lang="en-US" altLang="zh-TW" sz="2000" dirty="0" smtClean="0"/>
          </a:p>
          <a:p>
            <a:pPr lvl="1" algn="just"/>
            <a:endParaRPr lang="en-US" altLang="zh-TW" sz="1000" dirty="0" smtClean="0"/>
          </a:p>
          <a:p>
            <a:pPr lvl="1" algn="just"/>
            <a:r>
              <a:rPr lang="zh-TW" altLang="zh-TW" sz="2000" dirty="0" smtClean="0">
                <a:latin typeface="Calibri" panose="020F0502020204030204" pitchFamily="34" charset="0"/>
              </a:rPr>
              <a:t>同</a:t>
            </a:r>
            <a:r>
              <a:rPr lang="zh-TW" altLang="zh-TW" sz="2000" dirty="0">
                <a:latin typeface="Calibri" panose="020F0502020204030204" pitchFamily="34" charset="0"/>
              </a:rPr>
              <a:t>理，當某資產的</a:t>
            </a:r>
            <a:r>
              <a:rPr lang="en-US" altLang="zh-TW" sz="2000" dirty="0">
                <a:latin typeface="Calibri" panose="020F0502020204030204" pitchFamily="34" charset="0"/>
              </a:rPr>
              <a:t>Beta</a:t>
            </a:r>
            <a:r>
              <a:rPr lang="zh-TW" altLang="zh-TW" sz="2000" dirty="0" smtClean="0">
                <a:latin typeface="Calibri" panose="020F0502020204030204" pitchFamily="34" charset="0"/>
              </a:rPr>
              <a:t>係數</a:t>
            </a:r>
            <a:r>
              <a:rPr lang="en-US" altLang="zh-TW" sz="2000" dirty="0">
                <a:latin typeface="Calibri" panose="020F0502020204030204" pitchFamily="34" charset="0"/>
              </a:rPr>
              <a:t>&lt;</a:t>
            </a:r>
            <a:r>
              <a:rPr lang="en-US" altLang="zh-TW" sz="2000" dirty="0" smtClean="0">
                <a:latin typeface="Calibri" panose="020F0502020204030204" pitchFamily="34" charset="0"/>
              </a:rPr>
              <a:t>1</a:t>
            </a:r>
            <a:r>
              <a:rPr lang="zh-TW" altLang="zh-TW" sz="2000" dirty="0">
                <a:latin typeface="Calibri" panose="020F0502020204030204" pitchFamily="34" charset="0"/>
              </a:rPr>
              <a:t>，則表示系統風險對該資產預期報酬的影響相對小於市場組合預期報酬的影響</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endParaRPr lang="en-US" altLang="zh-TW" sz="1000" dirty="0" smtClean="0">
              <a:latin typeface="Calibri" panose="020F0502020204030204" pitchFamily="34" charset="0"/>
            </a:endParaRPr>
          </a:p>
          <a:p>
            <a:pPr lvl="1" algn="just"/>
            <a:r>
              <a:rPr lang="zh-TW" altLang="zh-TW" sz="2000" dirty="0" smtClean="0">
                <a:latin typeface="Calibri" panose="020F0502020204030204" pitchFamily="34" charset="0"/>
              </a:rPr>
              <a:t>當然</a:t>
            </a:r>
            <a:r>
              <a:rPr lang="zh-TW" altLang="zh-TW" sz="2000" dirty="0">
                <a:latin typeface="Calibri" panose="020F0502020204030204" pitchFamily="34" charset="0"/>
              </a:rPr>
              <a:t>，如果</a:t>
            </a:r>
            <a:r>
              <a:rPr lang="en-US" altLang="zh-TW" sz="2000" dirty="0">
                <a:latin typeface="Calibri" panose="020F0502020204030204" pitchFamily="34" charset="0"/>
              </a:rPr>
              <a:t>Beta</a:t>
            </a:r>
            <a:r>
              <a:rPr lang="zh-TW" altLang="zh-TW" sz="2000" dirty="0" smtClean="0">
                <a:latin typeface="Calibri" panose="020F0502020204030204" pitchFamily="34" charset="0"/>
              </a:rPr>
              <a:t>係數</a:t>
            </a:r>
            <a:r>
              <a:rPr lang="en-US" altLang="zh-TW" sz="2000" dirty="0">
                <a:latin typeface="Calibri" panose="020F0502020204030204" pitchFamily="34" charset="0"/>
              </a:rPr>
              <a:t>=</a:t>
            </a:r>
            <a:r>
              <a:rPr lang="en-US" altLang="zh-TW" sz="2000" dirty="0" smtClean="0">
                <a:latin typeface="Calibri" panose="020F0502020204030204" pitchFamily="34" charset="0"/>
              </a:rPr>
              <a:t>1</a:t>
            </a:r>
            <a:r>
              <a:rPr lang="zh-TW" altLang="zh-TW" sz="2000" dirty="0">
                <a:latin typeface="Calibri" panose="020F0502020204030204" pitchFamily="34" charset="0"/>
              </a:rPr>
              <a:t>，則表示系統風險對該資產預期報酬的影響與市場組合相同</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algn="just"/>
            <a:r>
              <a:rPr lang="zh-TW" altLang="zh-TW" sz="2400" dirty="0" smtClean="0">
                <a:latin typeface="Calibri" panose="020F0502020204030204" pitchFamily="34" charset="0"/>
              </a:rPr>
              <a:t>由於</a:t>
            </a:r>
            <a:r>
              <a:rPr lang="en-US" altLang="zh-TW" sz="2400" dirty="0">
                <a:latin typeface="Calibri" panose="020F0502020204030204" pitchFamily="34" charset="0"/>
              </a:rPr>
              <a:t>Beta</a:t>
            </a:r>
            <a:r>
              <a:rPr lang="zh-TW" altLang="zh-TW" sz="2400" dirty="0">
                <a:latin typeface="Calibri" panose="020F0502020204030204" pitchFamily="34" charset="0"/>
              </a:rPr>
              <a:t>係數有以下的特性，所以其也相當於投資於某</a:t>
            </a:r>
            <a:r>
              <a:rPr lang="en-US" altLang="zh-TW" sz="2400" dirty="0">
                <a:latin typeface="Calibri" panose="020F0502020204030204" pitchFamily="34" charset="0"/>
              </a:rPr>
              <a:t>A</a:t>
            </a:r>
            <a:r>
              <a:rPr lang="zh-TW" altLang="zh-TW" sz="2400" dirty="0">
                <a:latin typeface="Calibri" panose="020F0502020204030204" pitchFamily="34" charset="0"/>
              </a:rPr>
              <a:t>資產相對於投資於市場組合所要求之風險溢酬的相對倍數。</a:t>
            </a:r>
          </a:p>
          <a:p>
            <a:endParaRPr lang="zh-TW" altLang="zh-TW" sz="2400" dirty="0"/>
          </a:p>
          <a:p>
            <a:endParaRPr lang="zh-TW" altLang="zh-TW"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90005013"/>
              </p:ext>
            </p:extLst>
          </p:nvPr>
        </p:nvGraphicFramePr>
        <p:xfrm>
          <a:off x="2915816" y="5445224"/>
          <a:ext cx="3125824" cy="792088"/>
        </p:xfrm>
        <a:graphic>
          <a:graphicData uri="http://schemas.openxmlformats.org/presentationml/2006/ole">
            <mc:AlternateContent xmlns:mc="http://schemas.openxmlformats.org/markup-compatibility/2006">
              <mc:Choice xmlns:v="urn:schemas-microsoft-com:vml" Requires="v">
                <p:oleObj spid="_x0000_s21518" r:id="rId3" imgW="1866900" imgH="469900" progId="Unknown">
                  <p:embed/>
                </p:oleObj>
              </mc:Choice>
              <mc:Fallback>
                <p:oleObj r:id="rId3" imgW="1866900" imgH="469900"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445224"/>
                        <a:ext cx="3125824" cy="792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18420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3" name="內容版面配置區 2"/>
          <p:cNvSpPr>
            <a:spLocks noGrp="1"/>
          </p:cNvSpPr>
          <p:nvPr>
            <p:ph idx="1"/>
          </p:nvPr>
        </p:nvSpPr>
        <p:spPr>
          <a:xfrm>
            <a:off x="323528" y="1600200"/>
            <a:ext cx="8363272" cy="4686320"/>
          </a:xfrm>
        </p:spPr>
        <p:txBody>
          <a:bodyPr/>
          <a:lstStyle/>
          <a:p>
            <a:pPr algn="just">
              <a:lnSpc>
                <a:spcPct val="120000"/>
              </a:lnSpc>
            </a:pPr>
            <a:r>
              <a:rPr lang="zh-TW" altLang="zh-TW" sz="2400" dirty="0">
                <a:latin typeface="Calibri" panose="020F0502020204030204" pitchFamily="34" charset="0"/>
              </a:rPr>
              <a:t>利用</a:t>
            </a:r>
            <a:r>
              <a:rPr lang="en-US" altLang="zh-TW" sz="2400" dirty="0">
                <a:latin typeface="Calibri" panose="020F0502020204030204" pitchFamily="34" charset="0"/>
              </a:rPr>
              <a:t>2010-2015</a:t>
            </a:r>
            <a:r>
              <a:rPr lang="zh-TW" altLang="zh-TW" sz="2400" dirty="0">
                <a:latin typeface="Calibri" panose="020F0502020204030204" pitchFamily="34" charset="0"/>
              </a:rPr>
              <a:t>年的資料，並以</a:t>
            </a:r>
            <a:r>
              <a:rPr lang="en-US" altLang="zh-TW" sz="2400" dirty="0">
                <a:latin typeface="Calibri" panose="020F0502020204030204" pitchFamily="34" charset="0"/>
              </a:rPr>
              <a:t>S&amp;P500</a:t>
            </a:r>
            <a:r>
              <a:rPr lang="zh-TW" altLang="zh-TW" sz="2400" dirty="0">
                <a:latin typeface="Calibri" panose="020F0502020204030204" pitchFamily="34" charset="0"/>
              </a:rPr>
              <a:t>指數視為市場組合，表</a:t>
            </a:r>
            <a:r>
              <a:rPr lang="en-US" altLang="zh-TW" sz="2400" dirty="0">
                <a:latin typeface="Calibri" panose="020F0502020204030204" pitchFamily="34" charset="0"/>
              </a:rPr>
              <a:t>10.6</a:t>
            </a:r>
            <a:r>
              <a:rPr lang="zh-TW" altLang="zh-TW" sz="2400" dirty="0">
                <a:latin typeface="Calibri" panose="020F0502020204030204" pitchFamily="34" charset="0"/>
              </a:rPr>
              <a:t>整理出各種股票的</a:t>
            </a:r>
            <a:r>
              <a:rPr lang="en-US" altLang="zh-TW" sz="2400" dirty="0">
                <a:latin typeface="Calibri" panose="020F0502020204030204" pitchFamily="34" charset="0"/>
              </a:rPr>
              <a:t>Beta</a:t>
            </a:r>
            <a:r>
              <a:rPr lang="zh-TW" altLang="zh-TW" sz="2400" dirty="0">
                <a:latin typeface="Calibri" panose="020F0502020204030204" pitchFamily="34" charset="0"/>
              </a:rPr>
              <a:t>係數，例如：可口可樂為</a:t>
            </a:r>
            <a:r>
              <a:rPr lang="en-US" altLang="zh-TW" sz="2400" dirty="0">
                <a:latin typeface="Calibri" panose="020F0502020204030204" pitchFamily="34" charset="0"/>
              </a:rPr>
              <a:t>0.52</a:t>
            </a:r>
            <a:r>
              <a:rPr lang="zh-TW" altLang="zh-TW" sz="2400" dirty="0">
                <a:latin typeface="Calibri" panose="020F0502020204030204" pitchFamily="34" charset="0"/>
              </a:rPr>
              <a:t>，雅虎為</a:t>
            </a:r>
            <a:r>
              <a:rPr lang="en-US" altLang="zh-TW" sz="2400" dirty="0">
                <a:latin typeface="Calibri" panose="020F0502020204030204" pitchFamily="34" charset="0"/>
              </a:rPr>
              <a:t>1.21</a:t>
            </a:r>
            <a:r>
              <a:rPr lang="zh-TW" altLang="zh-TW" sz="2400" dirty="0">
                <a:latin typeface="Calibri" panose="020F0502020204030204" pitchFamily="34" charset="0"/>
              </a:rPr>
              <a:t>等，分別代表這些公司對於整體經濟金融環境的敏感程度。</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45</a:t>
            </a:fld>
            <a:endParaRPr lang="zh-TW" altLang="en-US"/>
          </a:p>
        </p:txBody>
      </p:sp>
    </p:spTree>
    <p:extLst>
      <p:ext uri="{BB962C8B-B14F-4D97-AF65-F5344CB8AC3E}">
        <p14:creationId xmlns:p14="http://schemas.microsoft.com/office/powerpoint/2010/main" val="1272928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10.7 </a:t>
            </a:r>
            <a:r>
              <a:rPr lang="zh-TW" altLang="zh-TW" dirty="0"/>
              <a:t>如何衡量系統風險</a:t>
            </a:r>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46</a:t>
            </a:fld>
            <a:endParaRPr lang="zh-TW" altLang="en-US"/>
          </a:p>
        </p:txBody>
      </p:sp>
      <p:pic>
        <p:nvPicPr>
          <p:cNvPr id="5" name="Picture 4" descr="Y:\Graphics\Powerpoint\PEARSON\BERK\Final files\ch10\c10nt006a.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988840"/>
            <a:ext cx="4104455" cy="3416531"/>
          </a:xfrm>
          <a:prstGeom prst="rect">
            <a:avLst/>
          </a:prstGeom>
          <a:noFill/>
          <a:ln>
            <a:noFill/>
          </a:ln>
          <a:extLst/>
        </p:spPr>
      </p:pic>
      <p:pic>
        <p:nvPicPr>
          <p:cNvPr id="6" name="Picture 4" descr="Y:\Graphics\Powerpoint\PEARSON\BERK\Final files\ch10\c10t006b.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082" y="2028190"/>
            <a:ext cx="4320480" cy="3456384"/>
          </a:xfrm>
          <a:prstGeom prst="rect">
            <a:avLst/>
          </a:prstGeom>
          <a:noFill/>
          <a:ln>
            <a:noFill/>
          </a:ln>
          <a:extLst/>
        </p:spPr>
      </p:pic>
      <p:sp>
        <p:nvSpPr>
          <p:cNvPr id="7" name="文字方塊 6"/>
          <p:cNvSpPr txBox="1"/>
          <p:nvPr/>
        </p:nvSpPr>
        <p:spPr>
          <a:xfrm>
            <a:off x="3781028" y="1516142"/>
            <a:ext cx="1224136" cy="369332"/>
          </a:xfrm>
          <a:prstGeom prst="rect">
            <a:avLst/>
          </a:prstGeom>
          <a:noFill/>
        </p:spPr>
        <p:txBody>
          <a:bodyPr wrap="square" rtlCol="0">
            <a:spAutoFit/>
          </a:bodyPr>
          <a:lstStyle/>
          <a:p>
            <a:pPr algn="ctr"/>
            <a:r>
              <a:rPr lang="zh-TW" altLang="zh-TW" dirty="0">
                <a:latin typeface="Calibri" panose="020F0502020204030204" pitchFamily="34" charset="0"/>
              </a:rPr>
              <a:t>表</a:t>
            </a:r>
            <a:r>
              <a:rPr lang="en-US" altLang="zh-TW" dirty="0">
                <a:latin typeface="Calibri" panose="020F0502020204030204" pitchFamily="34" charset="0"/>
              </a:rPr>
              <a:t>10.6</a:t>
            </a:r>
            <a:endParaRPr lang="zh-TW" altLang="en-US" dirty="0">
              <a:latin typeface="Calibri" panose="020F0502020204030204" pitchFamily="34" charset="0"/>
            </a:endParaRPr>
          </a:p>
        </p:txBody>
      </p:sp>
    </p:spTree>
    <p:extLst>
      <p:ext uri="{BB962C8B-B14F-4D97-AF65-F5344CB8AC3E}">
        <p14:creationId xmlns:p14="http://schemas.microsoft.com/office/powerpoint/2010/main" val="3874616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10.8 Beta</a:t>
            </a:r>
            <a:r>
              <a:rPr lang="zh-TW" altLang="zh-TW" dirty="0"/>
              <a:t>係數與投資</a:t>
            </a:r>
            <a:r>
              <a:rPr lang="zh-TW" altLang="zh-TW" dirty="0" smtClean="0"/>
              <a:t>計畫</a:t>
            </a:r>
            <a:r>
              <a:rPr lang="en-US" altLang="zh-TW" dirty="0" smtClean="0"/>
              <a:t/>
            </a:r>
            <a:br>
              <a:rPr lang="en-US" altLang="zh-TW" dirty="0" smtClean="0"/>
            </a:br>
            <a:r>
              <a:rPr lang="zh-TW" altLang="zh-TW" dirty="0" smtClean="0"/>
              <a:t>之</a:t>
            </a:r>
            <a:r>
              <a:rPr lang="zh-TW" altLang="zh-TW" dirty="0"/>
              <a:t>資金</a:t>
            </a:r>
            <a:r>
              <a:rPr lang="zh-TW" altLang="zh-TW" dirty="0" smtClean="0"/>
              <a:t>成本</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zh-TW" sz="2200" dirty="0">
                <a:latin typeface="Calibri" panose="020F0502020204030204" pitchFamily="34" charset="0"/>
              </a:rPr>
              <a:t>投資計畫之資金成本，等於其融通該計畫資金所支付給投資者的預期報酬。為說明上的方便，我們假設某</a:t>
            </a:r>
            <a:r>
              <a:rPr lang="en-US" altLang="zh-TW" sz="2200" dirty="0" err="1">
                <a:latin typeface="Calibri" panose="020F0502020204030204" pitchFamily="34" charset="0"/>
              </a:rPr>
              <a:t>i</a:t>
            </a:r>
            <a:r>
              <a:rPr lang="zh-TW" altLang="zh-TW" sz="2200" dirty="0">
                <a:latin typeface="Calibri" panose="020F0502020204030204" pitchFamily="34" charset="0"/>
              </a:rPr>
              <a:t>公司之某投資計畫所融通的資金源自發行股票，則我們可以評估該公司股票之預期報酬作為評估該計畫時的資金成本。</a:t>
            </a:r>
          </a:p>
          <a:p>
            <a:pPr algn="just">
              <a:lnSpc>
                <a:spcPct val="120000"/>
              </a:lnSpc>
            </a:pPr>
            <a:r>
              <a:rPr lang="zh-TW" altLang="zh-TW" sz="2200" dirty="0">
                <a:latin typeface="Calibri" panose="020F0502020204030204" pitchFamily="34" charset="0"/>
              </a:rPr>
              <a:t>透過第三章的討論，我們已經知道金融資產的預期報酬等於無風險利率加上其風險溢酬，另外我們已經知道市場資產組合的風險溢酬為，即：</a:t>
            </a:r>
          </a:p>
          <a:p>
            <a:endParaRPr lang="en-US" altLang="zh-TW" dirty="0" smtClean="0">
              <a:latin typeface="Calibri" panose="020F0502020204030204" pitchFamily="34" charset="0"/>
            </a:endParaRPr>
          </a:p>
          <a:p>
            <a:r>
              <a:rPr lang="zh-TW" altLang="zh-TW" sz="2200" dirty="0">
                <a:latin typeface="Calibri" panose="020F0502020204030204" pitchFamily="34" charset="0"/>
              </a:rPr>
              <a:t>而個別資產預期報酬對於市場資產組合預期報酬的敏感度為</a:t>
            </a:r>
            <a:r>
              <a:rPr lang="en-US" altLang="zh-TW" sz="2200" dirty="0">
                <a:latin typeface="Calibri" panose="020F0502020204030204" pitchFamily="34" charset="0"/>
              </a:rPr>
              <a:t>beta</a:t>
            </a:r>
            <a:r>
              <a:rPr lang="zh-TW" altLang="zh-TW" sz="2200" dirty="0">
                <a:latin typeface="Calibri" panose="020F0502020204030204" pitchFamily="34" charset="0"/>
              </a:rPr>
              <a:t>係數，故個別資產的風險溢酬將為：</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230687064"/>
              </p:ext>
            </p:extLst>
          </p:nvPr>
        </p:nvGraphicFramePr>
        <p:xfrm>
          <a:off x="899592" y="4653136"/>
          <a:ext cx="1296145" cy="437733"/>
        </p:xfrm>
        <a:graphic>
          <a:graphicData uri="http://schemas.openxmlformats.org/presentationml/2006/ole">
            <mc:AlternateContent xmlns:mc="http://schemas.openxmlformats.org/markup-compatibility/2006">
              <mc:Choice xmlns:v="urn:schemas-microsoft-com:vml" Requires="v">
                <p:oleObj spid="_x0000_s22546" r:id="rId3" imgW="723586" imgH="241195" progId="Unknown">
                  <p:embed/>
                </p:oleObj>
              </mc:Choice>
              <mc:Fallback>
                <p:oleObj r:id="rId3" imgW="723586" imgH="241195" progId="Unknown">
                  <p:embed/>
                  <p:pic>
                    <p:nvPicPr>
                      <p:cNvPr id="0" name="物件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653136"/>
                        <a:ext cx="1296145" cy="437733"/>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505539241"/>
              </p:ext>
            </p:extLst>
          </p:nvPr>
        </p:nvGraphicFramePr>
        <p:xfrm>
          <a:off x="899593" y="5949280"/>
          <a:ext cx="2016224" cy="449346"/>
        </p:xfrm>
        <a:graphic>
          <a:graphicData uri="http://schemas.openxmlformats.org/presentationml/2006/ole">
            <mc:AlternateContent xmlns:mc="http://schemas.openxmlformats.org/markup-compatibility/2006">
              <mc:Choice xmlns:v="urn:schemas-microsoft-com:vml" Requires="v">
                <p:oleObj spid="_x0000_s22547" r:id="rId5" imgW="1091726" imgH="241195" progId="Unknown">
                  <p:embed/>
                </p:oleObj>
              </mc:Choice>
              <mc:Fallback>
                <p:oleObj r:id="rId5" imgW="1091726" imgH="241195" progId="Unknown">
                  <p:embed/>
                  <p:pic>
                    <p:nvPicPr>
                      <p:cNvPr id="0" name="物件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3" y="5949280"/>
                        <a:ext cx="2016224" cy="44934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94418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10.8 Beta</a:t>
            </a:r>
            <a:r>
              <a:rPr lang="zh-TW" altLang="zh-TW" dirty="0"/>
              <a:t>係數與投資計畫</a:t>
            </a:r>
            <a:r>
              <a:rPr lang="en-US" altLang="zh-TW" dirty="0"/>
              <a:t/>
            </a:r>
            <a:br>
              <a:rPr lang="en-US" altLang="zh-TW" dirty="0"/>
            </a:br>
            <a:r>
              <a:rPr lang="zh-TW" altLang="zh-TW" dirty="0"/>
              <a:t>之資金成本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如此一來，</a:t>
            </a:r>
            <a:r>
              <a:rPr lang="en-US" altLang="zh-TW" sz="2400" dirty="0" err="1">
                <a:latin typeface="Calibri" panose="020F0502020204030204" pitchFamily="34" charset="0"/>
              </a:rPr>
              <a:t>i</a:t>
            </a:r>
            <a:r>
              <a:rPr lang="zh-TW" altLang="zh-TW" sz="2400" dirty="0">
                <a:latin typeface="Calibri" panose="020F0502020204030204" pitchFamily="34" charset="0"/>
              </a:rPr>
              <a:t>公司股票的預期報酬率將為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假設</a:t>
            </a:r>
            <a:r>
              <a:rPr lang="en-US" altLang="zh-TW" sz="2400" dirty="0" err="1">
                <a:latin typeface="Calibri" panose="020F0502020204030204" pitchFamily="34" charset="0"/>
              </a:rPr>
              <a:t>i</a:t>
            </a:r>
            <a:r>
              <a:rPr lang="zh-TW" altLang="zh-TW" sz="2400" dirty="0">
                <a:latin typeface="Calibri" panose="020F0502020204030204" pitchFamily="34" charset="0"/>
              </a:rPr>
              <a:t>公司的</a:t>
            </a:r>
            <a:r>
              <a:rPr lang="en-US" altLang="zh-TW" sz="2400" dirty="0">
                <a:latin typeface="Calibri" panose="020F0502020204030204" pitchFamily="34" charset="0"/>
              </a:rPr>
              <a:t>beta</a:t>
            </a:r>
            <a:r>
              <a:rPr lang="zh-TW" altLang="zh-TW" sz="2400" dirty="0">
                <a:latin typeface="Calibri" panose="020F0502020204030204" pitchFamily="34" charset="0"/>
              </a:rPr>
              <a:t>係數為</a:t>
            </a:r>
            <a:r>
              <a:rPr lang="en-US" altLang="zh-TW" sz="2400" dirty="0">
                <a:latin typeface="Calibri" panose="020F0502020204030204" pitchFamily="34" charset="0"/>
              </a:rPr>
              <a:t>2.48(</a:t>
            </a:r>
            <a:r>
              <a:rPr lang="zh-TW" altLang="zh-TW" sz="2400" dirty="0">
                <a:latin typeface="Calibri" panose="020F0502020204030204" pitchFamily="34" charset="0"/>
              </a:rPr>
              <a:t>投資</a:t>
            </a:r>
            <a:r>
              <a:rPr lang="en-US" altLang="zh-TW" sz="2400" dirty="0">
                <a:latin typeface="Calibri" panose="020F0502020204030204" pitchFamily="34" charset="0"/>
              </a:rPr>
              <a:t>A</a:t>
            </a:r>
            <a:r>
              <a:rPr lang="zh-TW" altLang="zh-TW" sz="2400" dirty="0">
                <a:latin typeface="Calibri" panose="020F0502020204030204" pitchFamily="34" charset="0"/>
              </a:rPr>
              <a:t>股票要求的風險溢酬是投資於市場組合所要求之風險溢酬的</a:t>
            </a:r>
            <a:r>
              <a:rPr lang="en-US" altLang="zh-TW" sz="2400" dirty="0">
                <a:latin typeface="Calibri" panose="020F0502020204030204" pitchFamily="34" charset="0"/>
              </a:rPr>
              <a:t>2.48</a:t>
            </a:r>
            <a:r>
              <a:rPr lang="zh-TW" altLang="zh-TW" sz="2400" dirty="0">
                <a:latin typeface="Calibri" panose="020F0502020204030204" pitchFamily="34" charset="0"/>
              </a:rPr>
              <a:t>倍</a:t>
            </a:r>
            <a:r>
              <a:rPr lang="en-US" altLang="zh-TW" sz="2400" dirty="0">
                <a:latin typeface="Calibri" panose="020F0502020204030204" pitchFamily="34" charset="0"/>
              </a:rPr>
              <a:t>)</a:t>
            </a:r>
            <a:r>
              <a:rPr lang="zh-TW" altLang="zh-TW" sz="2400" dirty="0">
                <a:latin typeface="Calibri" panose="020F0502020204030204" pitchFamily="34" charset="0"/>
              </a:rPr>
              <a:t>，無風險利率為</a:t>
            </a:r>
            <a:r>
              <a:rPr lang="en-US" altLang="zh-TW" sz="2400" dirty="0">
                <a:latin typeface="Calibri" panose="020F0502020204030204" pitchFamily="34" charset="0"/>
              </a:rPr>
              <a:t>3%</a:t>
            </a:r>
            <a:r>
              <a:rPr lang="zh-TW" altLang="zh-TW" sz="2400" dirty="0">
                <a:latin typeface="Calibri" panose="020F0502020204030204" pitchFamily="34" charset="0"/>
              </a:rPr>
              <a:t>，市場風險溢酬為</a:t>
            </a:r>
            <a:r>
              <a:rPr lang="en-US" altLang="zh-TW" sz="2400" dirty="0">
                <a:latin typeface="Calibri" panose="020F0502020204030204" pitchFamily="34" charset="0"/>
              </a:rPr>
              <a:t>6%</a:t>
            </a:r>
            <a:r>
              <a:rPr lang="zh-TW" altLang="zh-TW" sz="2400" dirty="0">
                <a:latin typeface="Calibri" panose="020F0502020204030204" pitchFamily="34" charset="0"/>
              </a:rPr>
              <a:t>，則投資計畫的資金成本將為：</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575014102"/>
              </p:ext>
            </p:extLst>
          </p:nvPr>
        </p:nvGraphicFramePr>
        <p:xfrm>
          <a:off x="899592" y="2204864"/>
          <a:ext cx="3865522" cy="504056"/>
        </p:xfrm>
        <a:graphic>
          <a:graphicData uri="http://schemas.openxmlformats.org/presentationml/2006/ole">
            <mc:AlternateContent xmlns:mc="http://schemas.openxmlformats.org/markup-compatibility/2006">
              <mc:Choice xmlns:v="urn:schemas-microsoft-com:vml" Requires="v">
                <p:oleObj spid="_x0000_s23568" r:id="rId4" imgW="1879600" imgH="241300" progId="Unknown">
                  <p:embed/>
                </p:oleObj>
              </mc:Choice>
              <mc:Fallback>
                <p:oleObj r:id="rId4" imgW="1879600" imgH="241300" progId="Unknown">
                  <p:embed/>
                  <p:pic>
                    <p:nvPicPr>
                      <p:cNvPr id="0" name="物件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204864"/>
                        <a:ext cx="3865522" cy="50405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879915241"/>
              </p:ext>
            </p:extLst>
          </p:nvPr>
        </p:nvGraphicFramePr>
        <p:xfrm>
          <a:off x="899592" y="4437112"/>
          <a:ext cx="3975443" cy="432048"/>
        </p:xfrm>
        <a:graphic>
          <a:graphicData uri="http://schemas.openxmlformats.org/presentationml/2006/ole">
            <mc:AlternateContent xmlns:mc="http://schemas.openxmlformats.org/markup-compatibility/2006">
              <mc:Choice xmlns:v="urn:schemas-microsoft-com:vml" Requires="v">
                <p:oleObj spid="_x0000_s23569" r:id="rId6" imgW="2108200" imgH="228600" progId="Unknown">
                  <p:embed/>
                </p:oleObj>
              </mc:Choice>
              <mc:Fallback>
                <p:oleObj r:id="rId6" imgW="2108200" imgH="228600" progId="Unknown">
                  <p:embed/>
                  <p:pic>
                    <p:nvPicPr>
                      <p:cNvPr id="0" name="物件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4437112"/>
                        <a:ext cx="3975443"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03303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10.8 Beta</a:t>
            </a:r>
            <a:r>
              <a:rPr lang="zh-TW" altLang="zh-TW" dirty="0"/>
              <a:t>係數與投資計畫</a:t>
            </a:r>
            <a:r>
              <a:rPr lang="en-US" altLang="zh-TW" dirty="0"/>
              <a:t/>
            </a:r>
            <a:br>
              <a:rPr lang="en-US" altLang="zh-TW" dirty="0"/>
            </a:br>
            <a:r>
              <a:rPr lang="zh-TW" altLang="zh-TW" dirty="0"/>
              <a:t>之資金成本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資本資產定價模型</a:t>
            </a:r>
            <a:r>
              <a:rPr lang="en-US" altLang="zh-TW" sz="2400" dirty="0">
                <a:latin typeface="Calibri" panose="020F0502020204030204" pitchFamily="34" charset="0"/>
              </a:rPr>
              <a:t>(Capital Asset Pricing Model; CAPM</a:t>
            </a:r>
            <a:r>
              <a:rPr lang="en-US" altLang="zh-TW" sz="2400" dirty="0" smtClean="0">
                <a:latin typeface="Calibri" panose="020F0502020204030204" pitchFamily="34" charset="0"/>
              </a:rPr>
              <a:t>)</a:t>
            </a:r>
          </a:p>
          <a:p>
            <a:pPr lvl="1" algn="just">
              <a:lnSpc>
                <a:spcPct val="120000"/>
              </a:lnSpc>
            </a:pPr>
            <a:r>
              <a:rPr lang="zh-TW" altLang="zh-TW" sz="2000" dirty="0">
                <a:latin typeface="Calibri" panose="020F0502020204030204" pitchFamily="34" charset="0"/>
              </a:rPr>
              <a:t>上面我們估計投資計畫資金成本採用的計算公式，稱為資本資產定價</a:t>
            </a:r>
            <a:r>
              <a:rPr lang="zh-TW" altLang="zh-TW" sz="2000" dirty="0" smtClean="0">
                <a:latin typeface="Calibri" panose="020F0502020204030204" pitchFamily="34" charset="0"/>
              </a:rPr>
              <a:t>模型</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本章中是用直覺與概念方式導出該公式，在第</a:t>
            </a:r>
            <a:r>
              <a:rPr lang="en-US" altLang="zh-TW" sz="2000" dirty="0">
                <a:latin typeface="Calibri" panose="020F0502020204030204" pitchFamily="34" charset="0"/>
              </a:rPr>
              <a:t>11</a:t>
            </a:r>
            <a:r>
              <a:rPr lang="zh-TW" altLang="zh-TW" sz="2000" dirty="0">
                <a:latin typeface="Calibri" panose="020F0502020204030204" pitchFamily="34" charset="0"/>
              </a:rPr>
              <a:t>章，將正式完整求導，第</a:t>
            </a:r>
            <a:r>
              <a:rPr lang="en-US" altLang="zh-TW" sz="2000" dirty="0">
                <a:latin typeface="Calibri" panose="020F0502020204030204" pitchFamily="34" charset="0"/>
              </a:rPr>
              <a:t>12</a:t>
            </a:r>
            <a:r>
              <a:rPr lang="zh-TW" altLang="zh-TW" sz="2000" dirty="0">
                <a:latin typeface="Calibri" panose="020F0502020204030204" pitchFamily="34" charset="0"/>
              </a:rPr>
              <a:t>章討論估計個別金融資產</a:t>
            </a:r>
            <a:r>
              <a:rPr lang="en-US" altLang="zh-TW" sz="2000" dirty="0">
                <a:latin typeface="Calibri" panose="020F0502020204030204" pitchFamily="34" charset="0"/>
              </a:rPr>
              <a:t>beta</a:t>
            </a:r>
            <a:r>
              <a:rPr lang="zh-TW" altLang="zh-TW" sz="2000" dirty="0">
                <a:latin typeface="Calibri" panose="020F0502020204030204" pitchFamily="34" charset="0"/>
              </a:rPr>
              <a:t>係數的統計估計方法，第</a:t>
            </a:r>
            <a:r>
              <a:rPr lang="en-US" altLang="zh-TW" sz="2000" dirty="0">
                <a:latin typeface="Calibri" panose="020F0502020204030204" pitchFamily="34" charset="0"/>
              </a:rPr>
              <a:t>13</a:t>
            </a:r>
            <a:r>
              <a:rPr lang="zh-TW" altLang="zh-TW" sz="2000" dirty="0">
                <a:latin typeface="Calibri" panose="020F0502020204030204" pitchFamily="34" charset="0"/>
              </a:rPr>
              <a:t>章則討論對</a:t>
            </a:r>
            <a:r>
              <a:rPr lang="en-US" altLang="zh-TW" sz="2000" dirty="0">
                <a:latin typeface="Calibri" panose="020F0502020204030204" pitchFamily="34" charset="0"/>
              </a:rPr>
              <a:t>CAPM</a:t>
            </a:r>
            <a:r>
              <a:rPr lang="zh-TW" altLang="zh-TW" sz="2000" dirty="0">
                <a:latin typeface="Calibri" panose="020F0502020204030204" pitchFamily="34" charset="0"/>
              </a:rPr>
              <a:t>有效性實際驗證在正反兩面的論辯，以及對</a:t>
            </a:r>
            <a:r>
              <a:rPr lang="en-US" altLang="zh-TW" sz="2000" dirty="0">
                <a:latin typeface="Calibri" panose="020F0502020204030204" pitchFamily="34" charset="0"/>
              </a:rPr>
              <a:t>CAPM</a:t>
            </a:r>
            <a:r>
              <a:rPr lang="zh-TW" altLang="zh-TW" sz="2000" dirty="0">
                <a:latin typeface="Calibri" panose="020F0502020204030204" pitchFamily="34" charset="0"/>
              </a:rPr>
              <a:t>的延伸。</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49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556677042"/>
              </p:ext>
            </p:extLst>
          </p:nvPr>
        </p:nvGraphicFramePr>
        <p:xfrm>
          <a:off x="2483768" y="2996952"/>
          <a:ext cx="4417739" cy="576064"/>
        </p:xfrm>
        <a:graphic>
          <a:graphicData uri="http://schemas.openxmlformats.org/presentationml/2006/ole">
            <mc:AlternateContent xmlns:mc="http://schemas.openxmlformats.org/markup-compatibility/2006">
              <mc:Choice xmlns:v="urn:schemas-microsoft-com:vml" Requires="v">
                <p:oleObj spid="_x0000_s24584" r:id="rId3" imgW="1879600" imgH="241300" progId="Unknown">
                  <p:embed/>
                </p:oleObj>
              </mc:Choice>
              <mc:Fallback>
                <p:oleObj r:id="rId3" imgW="1879600" imgH="241300" progId="Unknown">
                  <p:embed/>
                  <p:pic>
                    <p:nvPicPr>
                      <p:cNvPr id="0" name="物件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96952"/>
                        <a:ext cx="4417739"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7772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10.2 </a:t>
            </a:r>
            <a:r>
              <a:rPr lang="zh-TW" altLang="zh-TW" dirty="0"/>
              <a:t>風險與報酬的衡量方法</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某</a:t>
            </a:r>
            <a:r>
              <a:rPr lang="en-US" altLang="zh-TW" sz="2400" dirty="0">
                <a:latin typeface="Calibri" panose="020F0502020204030204" pitchFamily="34" charset="0"/>
              </a:rPr>
              <a:t>A</a:t>
            </a:r>
            <a:r>
              <a:rPr lang="zh-TW" altLang="zh-TW" sz="2400" dirty="0">
                <a:latin typeface="Calibri" panose="020F0502020204030204" pitchFamily="34" charset="0"/>
              </a:rPr>
              <a:t>股票的每股買進價格為</a:t>
            </a:r>
            <a:r>
              <a:rPr lang="en-US" altLang="zh-TW" sz="2400" dirty="0">
                <a:latin typeface="Calibri" panose="020F0502020204030204" pitchFamily="34" charset="0"/>
              </a:rPr>
              <a:t>100</a:t>
            </a:r>
            <a:r>
              <a:rPr lang="zh-TW" altLang="zh-TW" sz="2400" dirty="0">
                <a:latin typeface="Calibri" panose="020F0502020204030204" pitchFamily="34" charset="0"/>
              </a:rPr>
              <a:t>美元，未來有</a:t>
            </a:r>
            <a:r>
              <a:rPr lang="en-US" altLang="zh-TW" sz="2400" dirty="0">
                <a:latin typeface="Calibri" panose="020F0502020204030204" pitchFamily="34" charset="0"/>
              </a:rPr>
              <a:t>25%</a:t>
            </a:r>
            <a:r>
              <a:rPr lang="zh-TW" altLang="zh-TW" sz="2400" dirty="0">
                <a:latin typeface="Calibri" panose="020F0502020204030204" pitchFamily="34" charset="0"/>
              </a:rPr>
              <a:t>的機率上漲為</a:t>
            </a:r>
            <a:r>
              <a:rPr lang="en-US" altLang="zh-TW" sz="2400" dirty="0">
                <a:latin typeface="Calibri" panose="020F0502020204030204" pitchFamily="34" charset="0"/>
              </a:rPr>
              <a:t>140</a:t>
            </a:r>
            <a:r>
              <a:rPr lang="zh-TW" altLang="zh-TW" sz="2400" dirty="0">
                <a:latin typeface="Calibri" panose="020F0502020204030204" pitchFamily="34" charset="0"/>
              </a:rPr>
              <a:t>美元</a:t>
            </a:r>
            <a:r>
              <a:rPr lang="en-US" altLang="zh-TW" sz="2400" dirty="0">
                <a:latin typeface="Calibri" panose="020F0502020204030204" pitchFamily="34" charset="0"/>
              </a:rPr>
              <a:t>(</a:t>
            </a:r>
            <a:r>
              <a:rPr lang="zh-TW" altLang="zh-TW" sz="2400" dirty="0">
                <a:latin typeface="Calibri" panose="020F0502020204030204" pitchFamily="34" charset="0"/>
              </a:rPr>
              <a:t>亦即報酬為</a:t>
            </a:r>
            <a:r>
              <a:rPr lang="en-US" altLang="zh-TW" sz="2400" dirty="0">
                <a:latin typeface="Calibri" panose="020F0502020204030204" pitchFamily="34" charset="0"/>
              </a:rPr>
              <a:t>40%)</a:t>
            </a:r>
            <a:r>
              <a:rPr lang="zh-TW" altLang="zh-TW" sz="2400" dirty="0">
                <a:latin typeface="Calibri" panose="020F0502020204030204" pitchFamily="34" charset="0"/>
              </a:rPr>
              <a:t>；有</a:t>
            </a:r>
            <a:r>
              <a:rPr lang="en-US" altLang="zh-TW" sz="2400" dirty="0">
                <a:latin typeface="Calibri" panose="020F0502020204030204" pitchFamily="34" charset="0"/>
              </a:rPr>
              <a:t>50%</a:t>
            </a:r>
            <a:r>
              <a:rPr lang="zh-TW" altLang="zh-TW" sz="2400" dirty="0">
                <a:latin typeface="Calibri" panose="020F0502020204030204" pitchFamily="34" charset="0"/>
              </a:rPr>
              <a:t>的機率上漲為</a:t>
            </a:r>
            <a:r>
              <a:rPr lang="en-US" altLang="zh-TW" sz="2400" dirty="0">
                <a:latin typeface="Calibri" panose="020F0502020204030204" pitchFamily="34" charset="0"/>
              </a:rPr>
              <a:t>110</a:t>
            </a:r>
            <a:r>
              <a:rPr lang="zh-TW" altLang="zh-TW" sz="2400" dirty="0">
                <a:latin typeface="Calibri" panose="020F0502020204030204" pitchFamily="34" charset="0"/>
              </a:rPr>
              <a:t>美元</a:t>
            </a:r>
            <a:r>
              <a:rPr lang="en-US" altLang="zh-TW" sz="2400" dirty="0">
                <a:latin typeface="Calibri" panose="020F0502020204030204" pitchFamily="34" charset="0"/>
              </a:rPr>
              <a:t>(</a:t>
            </a:r>
            <a:r>
              <a:rPr lang="zh-TW" altLang="zh-TW" sz="2400" dirty="0">
                <a:latin typeface="Calibri" panose="020F0502020204030204" pitchFamily="34" charset="0"/>
              </a:rPr>
              <a:t>亦即報酬為</a:t>
            </a:r>
            <a:r>
              <a:rPr lang="en-US" altLang="zh-TW" sz="2400" dirty="0">
                <a:latin typeface="Calibri" panose="020F0502020204030204" pitchFamily="34" charset="0"/>
              </a:rPr>
              <a:t>10%)</a:t>
            </a:r>
            <a:r>
              <a:rPr lang="zh-TW" altLang="zh-TW" sz="2400" dirty="0">
                <a:latin typeface="Calibri" panose="020F0502020204030204" pitchFamily="34" charset="0"/>
              </a:rPr>
              <a:t>，也有</a:t>
            </a:r>
            <a:r>
              <a:rPr lang="en-US" altLang="zh-TW" sz="2400" dirty="0">
                <a:latin typeface="Calibri" panose="020F0502020204030204" pitchFamily="34" charset="0"/>
              </a:rPr>
              <a:t>25%</a:t>
            </a:r>
            <a:r>
              <a:rPr lang="zh-TW" altLang="zh-TW" sz="2400" dirty="0">
                <a:latin typeface="Calibri" panose="020F0502020204030204" pitchFamily="34" charset="0"/>
              </a:rPr>
              <a:t>的機率下跌為</a:t>
            </a:r>
            <a:r>
              <a:rPr lang="en-US" altLang="zh-TW" sz="2400" dirty="0">
                <a:latin typeface="Calibri" panose="020F0502020204030204" pitchFamily="34" charset="0"/>
              </a:rPr>
              <a:t>80</a:t>
            </a:r>
            <a:r>
              <a:rPr lang="zh-TW" altLang="zh-TW" sz="2400" dirty="0">
                <a:latin typeface="Calibri" panose="020F0502020204030204" pitchFamily="34" charset="0"/>
              </a:rPr>
              <a:t>美元</a:t>
            </a:r>
            <a:r>
              <a:rPr lang="en-US" altLang="zh-TW" sz="2400" dirty="0">
                <a:latin typeface="Calibri" panose="020F0502020204030204" pitchFamily="34" charset="0"/>
              </a:rPr>
              <a:t>(</a:t>
            </a:r>
            <a:r>
              <a:rPr lang="zh-TW" altLang="zh-TW" sz="2400" dirty="0">
                <a:latin typeface="Calibri" panose="020F0502020204030204" pitchFamily="34" charset="0"/>
              </a:rPr>
              <a:t>亦即報酬為</a:t>
            </a:r>
            <a:r>
              <a:rPr lang="en-US" altLang="zh-TW" sz="2400" dirty="0">
                <a:latin typeface="Calibri" panose="020F0502020204030204" pitchFamily="34" charset="0"/>
              </a:rPr>
              <a:t>-20%)</a:t>
            </a:r>
            <a:r>
              <a:rPr lang="zh-TW" altLang="zh-TW" sz="2400" dirty="0">
                <a:latin typeface="Calibri" panose="020F0502020204030204" pitchFamily="34" charset="0"/>
              </a:rPr>
              <a:t>，則該股票報酬的機率分配可整理為：</a:t>
            </a: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5</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72625790"/>
              </p:ext>
            </p:extLst>
          </p:nvPr>
        </p:nvGraphicFramePr>
        <p:xfrm>
          <a:off x="1547664" y="3766050"/>
          <a:ext cx="5688632" cy="2471260"/>
        </p:xfrm>
        <a:graphic>
          <a:graphicData uri="http://schemas.openxmlformats.org/drawingml/2006/table">
            <a:tbl>
              <a:tblPr firstRow="1" firstCol="1" bandRow="1"/>
              <a:tblGrid>
                <a:gridCol w="2844316"/>
                <a:gridCol w="2844316"/>
              </a:tblGrid>
              <a:tr h="494252">
                <a:tc gridSpan="2">
                  <a:txBody>
                    <a:bodyPr/>
                    <a:lstStyle/>
                    <a:p>
                      <a:pPr algn="ctr">
                        <a:lnSpc>
                          <a:spcPct val="150000"/>
                        </a:lnSpc>
                        <a:spcAft>
                          <a:spcPts val="0"/>
                        </a:spcAft>
                      </a:pPr>
                      <a:r>
                        <a:rPr lang="zh-TW" sz="2000" kern="100" dirty="0">
                          <a:effectLst/>
                          <a:latin typeface="Calibri"/>
                          <a:ea typeface="新細明體"/>
                          <a:cs typeface="Times New Roman"/>
                        </a:rPr>
                        <a:t>機率分配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r>
              <a:tr h="494252">
                <a:tc>
                  <a:txBody>
                    <a:bodyPr/>
                    <a:lstStyle/>
                    <a:p>
                      <a:pPr algn="ctr">
                        <a:lnSpc>
                          <a:spcPct val="150000"/>
                        </a:lnSpc>
                        <a:spcAft>
                          <a:spcPts val="0"/>
                        </a:spcAft>
                      </a:pPr>
                      <a:r>
                        <a:rPr lang="zh-TW" sz="2000" kern="100">
                          <a:effectLst/>
                          <a:latin typeface="Calibri"/>
                          <a:ea typeface="新細明體"/>
                          <a:cs typeface="Times New Roman"/>
                        </a:rPr>
                        <a:t>可能報酬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2000" kern="100" dirty="0">
                          <a:effectLst/>
                          <a:latin typeface="Calibri"/>
                          <a:ea typeface="新細明體"/>
                          <a:cs typeface="Times New Roman"/>
                        </a:rPr>
                        <a:t>發生機率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52">
                <a:tc>
                  <a:txBody>
                    <a:bodyPr/>
                    <a:lstStyle/>
                    <a:p>
                      <a:pPr algn="ctr">
                        <a:lnSpc>
                          <a:spcPct val="150000"/>
                        </a:lnSpc>
                        <a:spcAft>
                          <a:spcPts val="0"/>
                        </a:spcAft>
                      </a:pPr>
                      <a:r>
                        <a:rPr lang="en-US" sz="2000" kern="100">
                          <a:effectLst/>
                          <a:latin typeface="Calibri"/>
                          <a:ea typeface="新細明體"/>
                          <a:cs typeface="Times New Roman"/>
                        </a:rPr>
                        <a:t>40%</a:t>
                      </a:r>
                      <a:endParaRPr lang="zh-TW" sz="20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effectLst/>
                          <a:latin typeface="Calibri"/>
                          <a:ea typeface="新細明體"/>
                          <a:cs typeface="Times New Roman"/>
                        </a:rPr>
                        <a:t>25%</a:t>
                      </a:r>
                      <a:endParaRPr lang="zh-TW" sz="20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52">
                <a:tc>
                  <a:txBody>
                    <a:bodyPr/>
                    <a:lstStyle/>
                    <a:p>
                      <a:pPr algn="ctr">
                        <a:lnSpc>
                          <a:spcPct val="150000"/>
                        </a:lnSpc>
                        <a:spcAft>
                          <a:spcPts val="0"/>
                        </a:spcAft>
                      </a:pPr>
                      <a:r>
                        <a:rPr lang="en-US" sz="2000" kern="100">
                          <a:effectLst/>
                          <a:latin typeface="Calibri"/>
                          <a:ea typeface="新細明體"/>
                          <a:cs typeface="Times New Roman"/>
                        </a:rPr>
                        <a:t>10%</a:t>
                      </a:r>
                      <a:endParaRPr lang="zh-TW" sz="20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effectLst/>
                          <a:latin typeface="Calibri"/>
                          <a:ea typeface="新細明體"/>
                          <a:cs typeface="Times New Roman"/>
                        </a:rPr>
                        <a:t>50%</a:t>
                      </a:r>
                      <a:endParaRPr lang="zh-TW" sz="20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52">
                <a:tc>
                  <a:txBody>
                    <a:bodyPr/>
                    <a:lstStyle/>
                    <a:p>
                      <a:pPr algn="ctr">
                        <a:lnSpc>
                          <a:spcPct val="150000"/>
                        </a:lnSpc>
                        <a:spcAft>
                          <a:spcPts val="0"/>
                        </a:spcAft>
                      </a:pPr>
                      <a:r>
                        <a:rPr lang="en-US" sz="2000" kern="100">
                          <a:effectLst/>
                          <a:latin typeface="Calibri"/>
                          <a:ea typeface="新細明體"/>
                          <a:cs typeface="Times New Roman"/>
                        </a:rPr>
                        <a:t>-20%</a:t>
                      </a:r>
                      <a:endParaRPr lang="zh-TW" sz="20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effectLst/>
                          <a:latin typeface="Calibri"/>
                          <a:ea typeface="新細明體"/>
                          <a:cs typeface="Times New Roman"/>
                        </a:rPr>
                        <a:t>25%</a:t>
                      </a:r>
                      <a:endParaRPr lang="zh-TW" sz="20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740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10.2 </a:t>
            </a:r>
            <a:r>
              <a:rPr lang="zh-TW" altLang="zh-TW" dirty="0"/>
              <a:t>風險與報酬的衡量方法</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pPr>
              <a:lnSpc>
                <a:spcPct val="120000"/>
              </a:lnSpc>
            </a:pPr>
            <a:r>
              <a:rPr lang="zh-TW" altLang="en-US" sz="2400" dirty="0">
                <a:latin typeface="Calibri" panose="020F0502020204030204" pitchFamily="34" charset="0"/>
              </a:rPr>
              <a:t>預期報酬</a:t>
            </a:r>
            <a:r>
              <a:rPr lang="en-US" altLang="zh-TW" sz="2400" dirty="0">
                <a:latin typeface="Calibri" panose="020F0502020204030204" pitchFamily="34" charset="0"/>
              </a:rPr>
              <a:t>(expected return</a:t>
            </a:r>
            <a:r>
              <a:rPr lang="zh-TW" altLang="en-US" sz="2400" dirty="0">
                <a:latin typeface="Calibri" panose="020F0502020204030204" pitchFamily="34" charset="0"/>
              </a:rPr>
              <a:t>；報酬率的期望值</a:t>
            </a:r>
            <a:r>
              <a:rPr lang="en-US" altLang="zh-TW" sz="2400" dirty="0">
                <a:latin typeface="Calibri" panose="020F0502020204030204" pitchFamily="34" charset="0"/>
              </a:rPr>
              <a:t>)</a:t>
            </a:r>
          </a:p>
          <a:p>
            <a:pPr lvl="1">
              <a:lnSpc>
                <a:spcPct val="120000"/>
              </a:lnSpc>
            </a:pPr>
            <a:endParaRPr lang="en-US" altLang="zh-TW" sz="2200" dirty="0" smtClean="0">
              <a:latin typeface="Calibri" panose="020F0502020204030204" pitchFamily="34" charset="0"/>
            </a:endParaRPr>
          </a:p>
          <a:p>
            <a:pPr lvl="1">
              <a:lnSpc>
                <a:spcPct val="120000"/>
              </a:lnSpc>
            </a:pPr>
            <a:r>
              <a:rPr lang="zh-TW" altLang="en-US" sz="2200" dirty="0" smtClean="0">
                <a:latin typeface="Calibri" panose="020F0502020204030204" pitchFamily="34" charset="0"/>
              </a:rPr>
              <a:t>報酬</a:t>
            </a:r>
            <a:r>
              <a:rPr lang="zh-TW" altLang="en-US" sz="2200" dirty="0">
                <a:latin typeface="Calibri" panose="020F0502020204030204" pitchFamily="34" charset="0"/>
              </a:rPr>
              <a:t>機率分配的預期報酬為該分配的期望值，其定義為各種可能報酬以機率為權數所計算的平均報酬</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lvl="1">
              <a:lnSpc>
                <a:spcPct val="120000"/>
              </a:lnSpc>
            </a:pPr>
            <a:endParaRPr lang="zh-TW" altLang="en-US" sz="2200" dirty="0">
              <a:latin typeface="Calibri" panose="020F0502020204030204" pitchFamily="34" charset="0"/>
            </a:endParaRPr>
          </a:p>
          <a:p>
            <a:pPr lvl="1"/>
            <a:endParaRPr lang="en-US" altLang="zh-TW" sz="2200" dirty="0" smtClean="0">
              <a:latin typeface="Calibri" panose="020F0502020204030204" pitchFamily="34" charset="0"/>
            </a:endParaRPr>
          </a:p>
          <a:p>
            <a:pPr lvl="1"/>
            <a:endParaRPr lang="en-US" altLang="zh-TW" sz="2200" dirty="0" smtClean="0">
              <a:latin typeface="Calibri" panose="020F0502020204030204" pitchFamily="34" charset="0"/>
            </a:endParaRPr>
          </a:p>
          <a:p>
            <a:pPr lvl="1"/>
            <a:r>
              <a:rPr lang="zh-TW" altLang="zh-TW" sz="2200" dirty="0" smtClean="0">
                <a:latin typeface="Calibri" panose="020F0502020204030204" pitchFamily="34" charset="0"/>
              </a:rPr>
              <a:t>以</a:t>
            </a:r>
            <a:r>
              <a:rPr lang="en-US" altLang="zh-TW" sz="2200" dirty="0">
                <a:latin typeface="Calibri" panose="020F0502020204030204" pitchFamily="34" charset="0"/>
              </a:rPr>
              <a:t>A</a:t>
            </a:r>
            <a:r>
              <a:rPr lang="zh-TW" altLang="zh-TW" sz="2200" dirty="0">
                <a:latin typeface="Calibri" panose="020F0502020204030204" pitchFamily="34" charset="0"/>
              </a:rPr>
              <a:t>股票為例，其預期報酬即為</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lvl="1"/>
            <a:endParaRPr lang="zh-TW" altLang="zh-TW" sz="2200" dirty="0">
              <a:latin typeface="Calibri" panose="020F0502020204030204" pitchFamily="34" charset="0"/>
            </a:endParaRPr>
          </a:p>
          <a:p>
            <a:endParaRPr lang="en-US" altLang="zh-TW" sz="2400" dirty="0" smtClean="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164080623"/>
              </p:ext>
            </p:extLst>
          </p:nvPr>
        </p:nvGraphicFramePr>
        <p:xfrm>
          <a:off x="3491880" y="3717032"/>
          <a:ext cx="1781215" cy="648072"/>
        </p:xfrm>
        <a:graphic>
          <a:graphicData uri="http://schemas.openxmlformats.org/presentationml/2006/ole">
            <mc:AlternateContent xmlns:mc="http://schemas.openxmlformats.org/markup-compatibility/2006">
              <mc:Choice xmlns:v="urn:schemas-microsoft-com:vml" Requires="v">
                <p:oleObj spid="_x0000_s4186" r:id="rId3" imgW="1167893" imgH="431613" progId="Unknown">
                  <p:embed/>
                </p:oleObj>
              </mc:Choice>
              <mc:Fallback>
                <p:oleObj r:id="rId3" imgW="1167893" imgH="431613" progId="Unknown">
                  <p:embed/>
                  <p:pic>
                    <p:nvPicPr>
                      <p:cNvPr id="0" name="物件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717032"/>
                        <a:ext cx="1781215"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008990916"/>
              </p:ext>
            </p:extLst>
          </p:nvPr>
        </p:nvGraphicFramePr>
        <p:xfrm>
          <a:off x="2123728" y="5373216"/>
          <a:ext cx="5112568" cy="288032"/>
        </p:xfrm>
        <a:graphic>
          <a:graphicData uri="http://schemas.openxmlformats.org/presentationml/2006/ole">
            <mc:AlternateContent xmlns:mc="http://schemas.openxmlformats.org/markup-compatibility/2006">
              <mc:Choice xmlns:v="urn:schemas-microsoft-com:vml" Requires="v">
                <p:oleObj spid="_x0000_s4187" r:id="rId5" imgW="3479800" imgH="203200" progId="Unknown">
                  <p:embed/>
                </p:oleObj>
              </mc:Choice>
              <mc:Fallback>
                <p:oleObj r:id="rId5" imgW="3479800" imgH="203200" progId="Unknown">
                  <p:embed/>
                  <p:pic>
                    <p:nvPicPr>
                      <p:cNvPr id="0" name="物件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5373216"/>
                        <a:ext cx="5112568" cy="2880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3333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10.2 </a:t>
            </a:r>
            <a:r>
              <a:rPr lang="zh-TW" altLang="zh-TW" dirty="0"/>
              <a:t>風險與報酬的衡量方法</a:t>
            </a:r>
            <a:endParaRPr lang="zh-TW" altLang="en-US" dirty="0"/>
          </a:p>
        </p:txBody>
      </p:sp>
      <p:sp>
        <p:nvSpPr>
          <p:cNvPr id="3" name="內容版面配置區 2"/>
          <p:cNvSpPr>
            <a:spLocks noGrp="1"/>
          </p:cNvSpPr>
          <p:nvPr>
            <p:ph idx="1"/>
          </p:nvPr>
        </p:nvSpPr>
        <p:spPr>
          <a:xfrm>
            <a:off x="457200" y="1600200"/>
            <a:ext cx="8229600" cy="4853136"/>
          </a:xfrm>
        </p:spPr>
        <p:txBody>
          <a:bodyPr/>
          <a:lstStyle/>
          <a:p>
            <a:pPr>
              <a:lnSpc>
                <a:spcPct val="120000"/>
              </a:lnSpc>
            </a:pPr>
            <a:r>
              <a:rPr lang="zh-TW" altLang="zh-TW" sz="2400" dirty="0">
                <a:latin typeface="Calibri" panose="020F0502020204030204" pitchFamily="34" charset="0"/>
              </a:rPr>
              <a:t>報酬的變異數與標準差</a:t>
            </a:r>
            <a:r>
              <a:rPr lang="en-US" altLang="zh-TW" sz="2400" dirty="0">
                <a:latin typeface="Calibri" panose="020F0502020204030204" pitchFamily="34" charset="0"/>
              </a:rPr>
              <a:t>(variance</a:t>
            </a:r>
            <a:r>
              <a:rPr lang="zh-TW" altLang="zh-TW" sz="2400" dirty="0">
                <a:latin typeface="Calibri" panose="020F0502020204030204" pitchFamily="34" charset="0"/>
              </a:rPr>
              <a:t>，</a:t>
            </a:r>
            <a:r>
              <a:rPr lang="en-US" altLang="zh-TW" sz="2400" dirty="0" err="1">
                <a:latin typeface="Calibri" panose="020F0502020204030204" pitchFamily="34" charset="0"/>
              </a:rPr>
              <a:t>Var</a:t>
            </a:r>
            <a:r>
              <a:rPr lang="zh-TW" altLang="zh-TW" sz="2400" dirty="0">
                <a:latin typeface="Calibri" panose="020F0502020204030204" pitchFamily="34" charset="0"/>
              </a:rPr>
              <a:t>；</a:t>
            </a:r>
            <a:r>
              <a:rPr lang="en-US" altLang="zh-TW" sz="2400" dirty="0">
                <a:latin typeface="Calibri" panose="020F0502020204030204" pitchFamily="34" charset="0"/>
              </a:rPr>
              <a:t>standard deviation</a:t>
            </a:r>
            <a:r>
              <a:rPr lang="zh-TW" altLang="zh-TW" sz="2400" dirty="0">
                <a:latin typeface="Calibri" panose="020F0502020204030204" pitchFamily="34" charset="0"/>
              </a:rPr>
              <a:t>，</a:t>
            </a:r>
            <a:r>
              <a:rPr lang="en-US" altLang="zh-TW" sz="2400" dirty="0">
                <a:latin typeface="Calibri" panose="020F0502020204030204" pitchFamily="34" charset="0"/>
              </a:rPr>
              <a:t>SD)</a:t>
            </a:r>
            <a:endParaRPr lang="zh-TW" altLang="zh-TW" sz="2400" dirty="0">
              <a:latin typeface="Calibri" panose="020F0502020204030204" pitchFamily="34" charset="0"/>
            </a:endParaRPr>
          </a:p>
          <a:p>
            <a:pPr lvl="1">
              <a:lnSpc>
                <a:spcPct val="120000"/>
              </a:lnSpc>
            </a:pPr>
            <a:r>
              <a:rPr lang="zh-TW" altLang="zh-TW" sz="2000" dirty="0">
                <a:latin typeface="Calibri" panose="020F0502020204030204" pitchFamily="34" charset="0"/>
              </a:rPr>
              <a:t>不論是變異數或標準差都可以衡量隨機變數的變動程度；換言之，報酬的變動程度，也就是報酬的風險程度，此兩工具都可用來衡量之，其分別定義為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nSpc>
                <a:spcPct val="120000"/>
              </a:lnSpc>
            </a:pPr>
            <a:endParaRPr lang="en-US" altLang="zh-TW" sz="2000" dirty="0">
              <a:latin typeface="Calibri" panose="020F0502020204030204" pitchFamily="34" charset="0"/>
            </a:endParaRPr>
          </a:p>
          <a:p>
            <a:pPr lvl="1">
              <a:lnSpc>
                <a:spcPct val="120000"/>
              </a:lnSpc>
            </a:pPr>
            <a:endParaRPr lang="en-US" altLang="zh-TW" sz="2000" dirty="0" smtClean="0">
              <a:latin typeface="Calibri" panose="020F0502020204030204" pitchFamily="34" charset="0"/>
            </a:endParaRPr>
          </a:p>
          <a:p>
            <a:pPr lvl="1">
              <a:lnSpc>
                <a:spcPct val="120000"/>
              </a:lnSpc>
            </a:pPr>
            <a:r>
              <a:rPr lang="zh-TW" altLang="zh-TW" sz="2000" dirty="0">
                <a:latin typeface="Calibri" panose="020F0502020204030204" pitchFamily="34" charset="0"/>
              </a:rPr>
              <a:t>本書認為：</a:t>
            </a:r>
            <a:r>
              <a:rPr lang="zh-TW" altLang="zh-TW" sz="2000" b="1" dirty="0">
                <a:solidFill>
                  <a:srgbClr val="FF0000"/>
                </a:solidFill>
                <a:latin typeface="Calibri" panose="020F0502020204030204" pitchFamily="34" charset="0"/>
              </a:rPr>
              <a:t>標準差與報酬衡量為同一單位</a:t>
            </a:r>
            <a:r>
              <a:rPr lang="zh-TW" altLang="zh-TW" sz="2000" dirty="0">
                <a:latin typeface="Calibri" panose="020F0502020204030204" pitchFamily="34" charset="0"/>
              </a:rPr>
              <a:t>，較適宜做為風險衡量的工具，並稱之為報酬的波動程度</a:t>
            </a:r>
            <a:r>
              <a:rPr lang="en-US" altLang="zh-TW" sz="2000" dirty="0">
                <a:solidFill>
                  <a:srgbClr val="FF0000"/>
                </a:solidFill>
                <a:latin typeface="Calibri" panose="020F0502020204030204" pitchFamily="34" charset="0"/>
              </a:rPr>
              <a:t>(volatility)</a:t>
            </a:r>
          </a:p>
          <a:p>
            <a:pPr lvl="1">
              <a:lnSpc>
                <a:spcPct val="120000"/>
              </a:lnSpc>
            </a:pPr>
            <a:r>
              <a:rPr lang="zh-TW" altLang="zh-TW" sz="2000" dirty="0"/>
              <a:t>以</a:t>
            </a:r>
            <a:r>
              <a:rPr lang="en-US" altLang="zh-TW" sz="2000" dirty="0">
                <a:latin typeface="Calibri" panose="020F0502020204030204" pitchFamily="34" charset="0"/>
              </a:rPr>
              <a:t>A</a:t>
            </a:r>
            <a:r>
              <a:rPr lang="zh-TW" altLang="zh-TW" sz="2000" dirty="0"/>
              <a:t>股票為</a:t>
            </a:r>
            <a:r>
              <a:rPr lang="zh-TW" altLang="zh-TW" sz="2000" dirty="0" smtClean="0"/>
              <a:t>例</a:t>
            </a:r>
            <a:r>
              <a:rPr lang="zh-TW" altLang="zh-TW" sz="2000" dirty="0">
                <a:latin typeface="Calibri" panose="020F0502020204030204" pitchFamily="34" charset="0"/>
              </a:rPr>
              <a:t>：</a:t>
            </a:r>
            <a:endParaRPr lang="en-US" altLang="zh-TW" sz="2000" dirty="0" smtClean="0">
              <a:latin typeface="Calibri" panose="020F0502020204030204" pitchFamily="34" charset="0"/>
            </a:endParaRPr>
          </a:p>
          <a:p>
            <a:pPr lvl="1">
              <a:lnSpc>
                <a:spcPct val="120000"/>
              </a:lnSpc>
            </a:pPr>
            <a:endParaRPr lang="zh-TW" altLang="zh-TW"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737743201"/>
              </p:ext>
            </p:extLst>
          </p:nvPr>
        </p:nvGraphicFramePr>
        <p:xfrm>
          <a:off x="2555776" y="3645024"/>
          <a:ext cx="3946525" cy="936625"/>
        </p:xfrm>
        <a:graphic>
          <a:graphicData uri="http://schemas.openxmlformats.org/presentationml/2006/ole">
            <mc:AlternateContent xmlns:mc="http://schemas.openxmlformats.org/markup-compatibility/2006">
              <mc:Choice xmlns:v="urn:schemas-microsoft-com:vml" Requires="v">
                <p:oleObj spid="_x0000_s5207" r:id="rId3" imgW="3022600" imgH="711200" progId="Unknown">
                  <p:embed/>
                </p:oleObj>
              </mc:Choice>
              <mc:Fallback>
                <p:oleObj r:id="rId3" imgW="3022600" imgH="711200"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3645024"/>
                        <a:ext cx="39465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055801708"/>
              </p:ext>
            </p:extLst>
          </p:nvPr>
        </p:nvGraphicFramePr>
        <p:xfrm>
          <a:off x="2987824" y="5373216"/>
          <a:ext cx="5443517" cy="1080120"/>
        </p:xfrm>
        <a:graphic>
          <a:graphicData uri="http://schemas.openxmlformats.org/presentationml/2006/ole">
            <mc:AlternateContent xmlns:mc="http://schemas.openxmlformats.org/markup-compatibility/2006">
              <mc:Choice xmlns:v="urn:schemas-microsoft-com:vml" Requires="v">
                <p:oleObj spid="_x0000_s5208" r:id="rId5" imgW="4775040" imgH="952200" progId="Unknown">
                  <p:embed/>
                </p:oleObj>
              </mc:Choice>
              <mc:Fallback>
                <p:oleObj r:id="rId5" imgW="4775040" imgH="952200" progId="Unknown">
                  <p:embed/>
                  <p:pic>
                    <p:nvPicPr>
                      <p:cNvPr id="0" name="物件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5373216"/>
                        <a:ext cx="5443517" cy="10801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8915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10.2 </a:t>
            </a:r>
            <a:r>
              <a:rPr lang="zh-TW" altLang="zh-TW" dirty="0"/>
              <a:t>風險與報酬的衡量方法</a:t>
            </a:r>
            <a:endParaRPr lang="zh-TW" altLang="en-US" dirty="0"/>
          </a:p>
        </p:txBody>
      </p:sp>
      <p:sp>
        <p:nvSpPr>
          <p:cNvPr id="3" name="內容版面配置區 2"/>
          <p:cNvSpPr>
            <a:spLocks noGrp="1"/>
          </p:cNvSpPr>
          <p:nvPr>
            <p:ph idx="1"/>
          </p:nvPr>
        </p:nvSpPr>
        <p:spPr/>
        <p:txBody>
          <a:bodyPr/>
          <a:lstStyle/>
          <a:p>
            <a:endParaRPr lang="en-US" altLang="zh-TW" sz="2400" dirty="0" smtClean="0">
              <a:latin typeface="Calibri" panose="020F0502020204030204" pitchFamily="34" charset="0"/>
            </a:endParaRPr>
          </a:p>
          <a:p>
            <a:r>
              <a:rPr lang="zh-TW" altLang="en-US" sz="2400" dirty="0" smtClean="0">
                <a:latin typeface="Calibri" panose="020F0502020204030204" pitchFamily="34" charset="0"/>
              </a:rPr>
              <a:t>根據上面的計算</a:t>
            </a:r>
            <a:r>
              <a:rPr lang="zh-TW" altLang="en-US" sz="2400" dirty="0">
                <a:latin typeface="Calibri" panose="020F0502020204030204" pitchFamily="34" charset="0"/>
              </a:rPr>
              <a:t>可</a:t>
            </a:r>
            <a:r>
              <a:rPr lang="zh-TW" altLang="en-US" sz="2400" dirty="0" smtClean="0">
                <a:latin typeface="Calibri" panose="020F0502020204030204" pitchFamily="34" charset="0"/>
              </a:rPr>
              <a:t>得：</a:t>
            </a:r>
          </a:p>
          <a:p>
            <a:pPr marL="457200" lvl="1" indent="0">
              <a:buNone/>
            </a:pPr>
            <a:endParaRPr lang="en-US" altLang="zh-TW" dirty="0" smtClean="0">
              <a:latin typeface="Calibri" panose="020F0502020204030204" pitchFamily="34" charset="0"/>
            </a:endParaRPr>
          </a:p>
          <a:p>
            <a:pPr marL="457200" lvl="1" indent="0">
              <a:buNone/>
            </a:pPr>
            <a:r>
              <a:rPr lang="en-US" altLang="zh-TW" sz="2200" dirty="0" smtClean="0">
                <a:latin typeface="Calibri" panose="020F0502020204030204" pitchFamily="34" charset="0"/>
              </a:rPr>
              <a:t>A</a:t>
            </a:r>
            <a:r>
              <a:rPr lang="zh-TW" altLang="zh-TW" sz="2200" dirty="0">
                <a:latin typeface="Calibri" panose="020F0502020204030204" pitchFamily="34" charset="0"/>
              </a:rPr>
              <a:t>股票的預期報酬率為</a:t>
            </a:r>
            <a:r>
              <a:rPr lang="en-US" altLang="zh-TW" sz="2200" dirty="0">
                <a:latin typeface="Calibri" panose="020F0502020204030204" pitchFamily="34" charset="0"/>
              </a:rPr>
              <a:t>10%</a:t>
            </a:r>
            <a:r>
              <a:rPr lang="zh-TW" altLang="zh-TW" sz="2200" dirty="0">
                <a:latin typeface="Calibri" panose="020F0502020204030204" pitchFamily="34" charset="0"/>
              </a:rPr>
              <a:t>，而波動程度</a:t>
            </a:r>
            <a:r>
              <a:rPr lang="en-US" altLang="zh-TW" sz="2200" dirty="0">
                <a:latin typeface="Calibri" panose="020F0502020204030204" pitchFamily="34" charset="0"/>
              </a:rPr>
              <a:t>(</a:t>
            </a:r>
            <a:r>
              <a:rPr lang="zh-TW" altLang="zh-TW" sz="2200" dirty="0">
                <a:latin typeface="Calibri" panose="020F0502020204030204" pitchFamily="34" charset="0"/>
              </a:rPr>
              <a:t>風險</a:t>
            </a:r>
            <a:r>
              <a:rPr lang="en-US" altLang="zh-TW" sz="2200" dirty="0">
                <a:latin typeface="Calibri" panose="020F0502020204030204" pitchFamily="34" charset="0"/>
              </a:rPr>
              <a:t>)</a:t>
            </a:r>
            <a:r>
              <a:rPr lang="zh-TW" altLang="zh-TW" sz="2200" dirty="0">
                <a:latin typeface="Calibri" panose="020F0502020204030204" pitchFamily="34" charset="0"/>
              </a:rPr>
              <a:t>為</a:t>
            </a:r>
            <a:r>
              <a:rPr lang="en-US" altLang="zh-TW" sz="2200" dirty="0">
                <a:latin typeface="Calibri" panose="020F0502020204030204" pitchFamily="34" charset="0"/>
              </a:rPr>
              <a:t>21.20%</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marL="457200" lvl="1" indent="0">
              <a:buNone/>
            </a:pPr>
            <a:endParaRPr lang="en-US" altLang="zh-TW" dirty="0" smtClean="0"/>
          </a:p>
          <a:p>
            <a:pPr marL="457200" lvl="1" indent="0">
              <a:buNone/>
            </a:pPr>
            <a:r>
              <a:rPr lang="zh-TW" altLang="zh-TW" sz="2400" dirty="0">
                <a:latin typeface="Calibri" panose="020F0502020204030204" pitchFamily="34" charset="0"/>
              </a:rPr>
              <a:t>◎無風險利率資產的</a:t>
            </a:r>
            <a:r>
              <a:rPr lang="en-US" altLang="zh-TW" sz="2400" dirty="0">
                <a:latin typeface="Calibri" panose="020F0502020204030204" pitchFamily="34" charset="0"/>
              </a:rPr>
              <a:t>(</a:t>
            </a:r>
            <a:r>
              <a:rPr lang="zh-TW" altLang="zh-TW" sz="2400" dirty="0">
                <a:latin typeface="Calibri" panose="020F0502020204030204" pitchFamily="34" charset="0"/>
              </a:rPr>
              <a:t>預期</a:t>
            </a:r>
            <a:r>
              <a:rPr lang="en-US" altLang="zh-TW" sz="2400" dirty="0">
                <a:latin typeface="Calibri" panose="020F0502020204030204" pitchFamily="34" charset="0"/>
              </a:rPr>
              <a:t>)</a:t>
            </a:r>
            <a:r>
              <a:rPr lang="zh-TW" altLang="zh-TW" sz="2400" dirty="0">
                <a:latin typeface="Calibri" panose="020F0502020204030204" pitchFamily="34" charset="0"/>
              </a:rPr>
              <a:t>報酬</a:t>
            </a:r>
            <a:r>
              <a:rPr lang="en-US" altLang="zh-TW" sz="2400" dirty="0">
                <a:latin typeface="Calibri" panose="020F0502020204030204" pitchFamily="34" charset="0"/>
              </a:rPr>
              <a:t>100%</a:t>
            </a:r>
            <a:r>
              <a:rPr lang="zh-TW" altLang="zh-TW" sz="2400" dirty="0">
                <a:latin typeface="Calibri" panose="020F0502020204030204" pitchFamily="34" charset="0"/>
              </a:rPr>
              <a:t>固定，故變異數或標準差均為</a:t>
            </a:r>
            <a:r>
              <a:rPr lang="en-US" altLang="zh-TW" sz="2400" dirty="0">
                <a:latin typeface="Calibri" panose="020F0502020204030204" pitchFamily="34" charset="0"/>
              </a:rPr>
              <a:t>0</a:t>
            </a:r>
            <a:r>
              <a:rPr lang="zh-TW" altLang="zh-TW" sz="2400" dirty="0">
                <a:latin typeface="Calibri" panose="020F0502020204030204" pitchFamily="34" charset="0"/>
              </a:rPr>
              <a:t>，亦即無風險。</a:t>
            </a:r>
          </a:p>
          <a:p>
            <a:pPr marL="457200" lvl="1" indent="0">
              <a:buNone/>
            </a:pPr>
            <a:endParaRPr lang="en-US" altLang="zh-TW" dirty="0" smtClean="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8</a:t>
            </a:fld>
            <a:endParaRPr lang="zh-TW" altLang="en-US"/>
          </a:p>
        </p:txBody>
      </p:sp>
    </p:spTree>
    <p:extLst>
      <p:ext uri="{BB962C8B-B14F-4D97-AF65-F5344CB8AC3E}">
        <p14:creationId xmlns:p14="http://schemas.microsoft.com/office/powerpoint/2010/main" val="17986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10.2 </a:t>
            </a:r>
            <a:r>
              <a:rPr lang="zh-TW" altLang="zh-TW" dirty="0"/>
              <a:t>風險與報酬的衡量方法</a:t>
            </a:r>
            <a:endParaRPr lang="zh-TW" altLang="en-US" dirty="0"/>
          </a:p>
        </p:txBody>
      </p:sp>
      <p:sp>
        <p:nvSpPr>
          <p:cNvPr id="3" name="內容版面配置區 2"/>
          <p:cNvSpPr>
            <a:spLocks noGrp="1"/>
          </p:cNvSpPr>
          <p:nvPr>
            <p:ph idx="1"/>
          </p:nvPr>
        </p:nvSpPr>
        <p:spPr/>
        <p:txBody>
          <a:bodyPr/>
          <a:lstStyle/>
          <a:p>
            <a:pPr>
              <a:lnSpc>
                <a:spcPct val="120000"/>
              </a:lnSpc>
            </a:pPr>
            <a:r>
              <a:rPr lang="zh-TW" altLang="zh-TW" sz="2400" dirty="0"/>
              <a:t>例</a:t>
            </a:r>
            <a:r>
              <a:rPr lang="en-US" altLang="zh-TW" sz="2400" dirty="0">
                <a:latin typeface="Calibri" panose="020F0502020204030204" pitchFamily="34" charset="0"/>
              </a:rPr>
              <a:t>10.1</a:t>
            </a:r>
            <a:endParaRPr lang="zh-TW" altLang="zh-TW" sz="2400" dirty="0">
              <a:latin typeface="Calibri" panose="020F0502020204030204" pitchFamily="34" charset="0"/>
            </a:endParaRPr>
          </a:p>
          <a:p>
            <a:pPr lvl="1">
              <a:lnSpc>
                <a:spcPct val="120000"/>
              </a:lnSpc>
            </a:pPr>
            <a:r>
              <a:rPr lang="zh-TW" altLang="zh-TW" sz="2200" dirty="0">
                <a:latin typeface="Calibri" panose="020F0502020204030204" pitchFamily="34" charset="0"/>
              </a:rPr>
              <a:t>某</a:t>
            </a:r>
            <a:r>
              <a:rPr lang="en-US" altLang="zh-TW" sz="2200" dirty="0">
                <a:latin typeface="Calibri" panose="020F0502020204030204" pitchFamily="34" charset="0"/>
              </a:rPr>
              <a:t>B</a:t>
            </a:r>
            <a:r>
              <a:rPr lang="zh-TW" altLang="zh-TW" sz="2200" dirty="0">
                <a:latin typeface="Calibri" panose="020F0502020204030204" pitchFamily="34" charset="0"/>
              </a:rPr>
              <a:t>股票若未來報酬可能為</a:t>
            </a:r>
            <a:r>
              <a:rPr lang="en-US" altLang="zh-TW" sz="2200" dirty="0">
                <a:latin typeface="Calibri" panose="020F0502020204030204" pitchFamily="34" charset="0"/>
              </a:rPr>
              <a:t>45%</a:t>
            </a:r>
            <a:r>
              <a:rPr lang="zh-TW" altLang="zh-TW" sz="2200" dirty="0">
                <a:latin typeface="Calibri" panose="020F0502020204030204" pitchFamily="34" charset="0"/>
              </a:rPr>
              <a:t>或</a:t>
            </a:r>
            <a:r>
              <a:rPr lang="en-US" altLang="zh-TW" sz="2200" dirty="0">
                <a:latin typeface="Calibri" panose="020F0502020204030204" pitchFamily="34" charset="0"/>
              </a:rPr>
              <a:t>-25%</a:t>
            </a:r>
            <a:r>
              <a:rPr lang="zh-TW" altLang="zh-TW" sz="2200" dirty="0">
                <a:latin typeface="Calibri" panose="020F0502020204030204" pitchFamily="34" charset="0"/>
              </a:rPr>
              <a:t>，發生的機率各為</a:t>
            </a:r>
            <a:r>
              <a:rPr lang="en-US" altLang="zh-TW" sz="2200" dirty="0">
                <a:latin typeface="Calibri" panose="020F0502020204030204" pitchFamily="34" charset="0"/>
              </a:rPr>
              <a:t>50%</a:t>
            </a:r>
            <a:r>
              <a:rPr lang="zh-TW" altLang="zh-TW" sz="2200" dirty="0">
                <a:latin typeface="Calibri" panose="020F0502020204030204" pitchFamily="34" charset="0"/>
              </a:rPr>
              <a:t>，請問其預期報酬與波動程度各是多少？</a:t>
            </a:r>
          </a:p>
          <a:p>
            <a:pPr>
              <a:lnSpc>
                <a:spcPct val="120000"/>
              </a:lnSpc>
            </a:pPr>
            <a:r>
              <a:rPr lang="zh-TW" altLang="zh-TW" sz="2400" dirty="0" smtClean="0"/>
              <a:t>解</a:t>
            </a:r>
            <a:endParaRPr lang="en-US" altLang="zh-TW" sz="2400" dirty="0" smtClean="0"/>
          </a:p>
          <a:p>
            <a:pPr>
              <a:lnSpc>
                <a:spcPct val="120000"/>
              </a:lnSpc>
            </a:pPr>
            <a:endParaRPr lang="en-US" altLang="zh-TW" sz="2400" dirty="0"/>
          </a:p>
          <a:p>
            <a:pPr>
              <a:lnSpc>
                <a:spcPct val="120000"/>
              </a:lnSpc>
            </a:pPr>
            <a:endParaRPr lang="en-US" altLang="zh-TW" sz="2400" dirty="0" smtClean="0"/>
          </a:p>
          <a:p>
            <a:pPr>
              <a:lnSpc>
                <a:spcPct val="120000"/>
              </a:lnSpc>
            </a:pPr>
            <a:r>
              <a:rPr lang="zh-TW" altLang="zh-TW" sz="2400" dirty="0">
                <a:latin typeface="Calibri" panose="020F0502020204030204" pitchFamily="34" charset="0"/>
              </a:rPr>
              <a:t>◎</a:t>
            </a:r>
            <a:r>
              <a:rPr lang="zh-TW" altLang="zh-TW" sz="2400" dirty="0" smtClean="0">
                <a:latin typeface="Calibri" panose="020F0502020204030204" pitchFamily="34" charset="0"/>
              </a:rPr>
              <a:t>相</a:t>
            </a:r>
            <a:r>
              <a:rPr lang="zh-TW" altLang="zh-TW" sz="2400" dirty="0">
                <a:latin typeface="Calibri" panose="020F0502020204030204" pitchFamily="34" charset="0"/>
              </a:rPr>
              <a:t>較於</a:t>
            </a:r>
            <a:r>
              <a:rPr lang="en-US" altLang="zh-TW" sz="2400" dirty="0">
                <a:latin typeface="Calibri" panose="020F0502020204030204" pitchFamily="34" charset="0"/>
              </a:rPr>
              <a:t>A</a:t>
            </a:r>
            <a:r>
              <a:rPr lang="zh-TW" altLang="zh-TW" sz="2400" dirty="0">
                <a:latin typeface="Calibri" panose="020F0502020204030204" pitchFamily="34" charset="0"/>
              </a:rPr>
              <a:t>股票，雖然預期報酬相同，但</a:t>
            </a:r>
            <a:r>
              <a:rPr lang="en-US" altLang="zh-TW" sz="2400" dirty="0">
                <a:latin typeface="Calibri" panose="020F0502020204030204" pitchFamily="34" charset="0"/>
              </a:rPr>
              <a:t>B</a:t>
            </a:r>
            <a:r>
              <a:rPr lang="zh-TW" altLang="zh-TW" sz="2400" dirty="0">
                <a:latin typeface="Calibri" panose="020F0502020204030204" pitchFamily="34" charset="0"/>
              </a:rPr>
              <a:t>股票有較高的波動程度</a:t>
            </a:r>
            <a:r>
              <a:rPr lang="en-US" altLang="zh-TW" sz="2400" dirty="0">
                <a:latin typeface="Calibri" panose="020F0502020204030204" pitchFamily="34" charset="0"/>
              </a:rPr>
              <a:t>(</a:t>
            </a:r>
            <a:r>
              <a:rPr lang="zh-TW" altLang="zh-TW" sz="2400" dirty="0">
                <a:latin typeface="Calibri" panose="020F0502020204030204" pitchFamily="34" charset="0"/>
              </a:rPr>
              <a:t>風險</a:t>
            </a:r>
            <a:r>
              <a:rPr lang="en-US" altLang="zh-TW" sz="2400" dirty="0">
                <a:latin typeface="Calibri" panose="020F0502020204030204" pitchFamily="34" charset="0"/>
              </a:rPr>
              <a:t>)</a:t>
            </a:r>
            <a:r>
              <a:rPr lang="zh-TW" altLang="zh-TW" sz="2400" dirty="0">
                <a:latin typeface="Calibri" panose="020F0502020204030204" pitchFamily="34" charset="0"/>
              </a:rPr>
              <a:t>。</a:t>
            </a:r>
            <a:endParaRPr lang="en-US" altLang="zh-TW" sz="2400" dirty="0">
              <a:latin typeface="Calibri" panose="020F0502020204030204" pitchFamily="34" charset="0"/>
            </a:endParaRPr>
          </a:p>
          <a:p>
            <a:endParaRPr lang="zh-TW" altLang="zh-TW" dirty="0"/>
          </a:p>
          <a:p>
            <a:endParaRPr lang="zh-TW" altLang="en-US" dirty="0"/>
          </a:p>
        </p:txBody>
      </p:sp>
      <p:sp>
        <p:nvSpPr>
          <p:cNvPr id="4" name="投影片編號版面配置區 3"/>
          <p:cNvSpPr>
            <a:spLocks noGrp="1"/>
          </p:cNvSpPr>
          <p:nvPr>
            <p:ph type="sldNum" sz="quarter" idx="12"/>
          </p:nvPr>
        </p:nvSpPr>
        <p:spPr/>
        <p:txBody>
          <a:bodyPr/>
          <a:lstStyle/>
          <a:p>
            <a:fld id="{6BB77969-B829-439D-BC5F-8F182D6F1082}" type="slidenum">
              <a:rPr lang="zh-TW" altLang="en-US" smtClean="0"/>
              <a:t>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523678673"/>
              </p:ext>
            </p:extLst>
          </p:nvPr>
        </p:nvGraphicFramePr>
        <p:xfrm>
          <a:off x="1331640" y="3501008"/>
          <a:ext cx="3848098" cy="288032"/>
        </p:xfrm>
        <a:graphic>
          <a:graphicData uri="http://schemas.openxmlformats.org/presentationml/2006/ole">
            <mc:AlternateContent xmlns:mc="http://schemas.openxmlformats.org/markup-compatibility/2006">
              <mc:Choice xmlns:v="urn:schemas-microsoft-com:vml" Requires="v">
                <p:oleObj spid="_x0000_s6228" r:id="rId3" imgW="2654300" imgH="203200" progId="Unknown">
                  <p:embed/>
                </p:oleObj>
              </mc:Choice>
              <mc:Fallback>
                <p:oleObj r:id="rId3" imgW="2654300" imgH="203200" progId="Unknown">
                  <p:embed/>
                  <p:pic>
                    <p:nvPicPr>
                      <p:cNvPr id="0" name="物件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501008"/>
                        <a:ext cx="3848098" cy="28803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945311593"/>
              </p:ext>
            </p:extLst>
          </p:nvPr>
        </p:nvGraphicFramePr>
        <p:xfrm>
          <a:off x="1331640" y="3933055"/>
          <a:ext cx="7200800" cy="364463"/>
        </p:xfrm>
        <a:graphic>
          <a:graphicData uri="http://schemas.openxmlformats.org/presentationml/2006/ole">
            <mc:AlternateContent xmlns:mc="http://schemas.openxmlformats.org/markup-compatibility/2006">
              <mc:Choice xmlns:v="urn:schemas-microsoft-com:vml" Requires="v">
                <p:oleObj spid="_x0000_s6229" r:id="rId5" imgW="5422900" imgH="279400" progId="Unknown">
                  <p:embed/>
                </p:oleObj>
              </mc:Choice>
              <mc:Fallback>
                <p:oleObj r:id="rId5" imgW="5422900" imgH="279400" progId="Unknown">
                  <p:embed/>
                  <p:pic>
                    <p:nvPicPr>
                      <p:cNvPr id="0" name="物件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933055"/>
                        <a:ext cx="7200800" cy="3644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15689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撲面">
  <a:themeElements>
    <a:clrScheme name="暗香撲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撲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223</TotalTime>
  <Words>4643</Words>
  <Application>Microsoft Office PowerPoint</Application>
  <PresentationFormat>如螢幕大小 (4:3)</PresentationFormat>
  <Paragraphs>373</Paragraphs>
  <Slides>49</Slides>
  <Notes>1</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49</vt:i4>
      </vt:variant>
    </vt:vector>
  </HeadingPairs>
  <TitlesOfParts>
    <vt:vector size="51" baseType="lpstr">
      <vt:lpstr>暗香撲面</vt:lpstr>
      <vt:lpstr>Unknown</vt:lpstr>
      <vt:lpstr>財務管理與資訊應用</vt:lpstr>
      <vt:lpstr>本章概述</vt:lpstr>
      <vt:lpstr>本章架構</vt:lpstr>
      <vt:lpstr>10.2 風險與報酬的衡量方法</vt:lpstr>
      <vt:lpstr>10.2 風險與報酬的衡量方法</vt:lpstr>
      <vt:lpstr>10.2 風險與報酬的衡量方法</vt:lpstr>
      <vt:lpstr>10.2 風險與報酬的衡量方法</vt:lpstr>
      <vt:lpstr>10.2 風險與報酬的衡量方法</vt:lpstr>
      <vt:lpstr>10.2 風險與報酬的衡量方法</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10.3 股票與債券的歷史報酬</vt:lpstr>
      <vt:lpstr>10.4 從歷史資料了解 風險與報酬間的抵換關係</vt:lpstr>
      <vt:lpstr>10.4 從歷史資料了解 風險與報酬間的抵換關係</vt:lpstr>
      <vt:lpstr>10.4 從歷史資料了解 風險與報酬間的抵換關係</vt:lpstr>
      <vt:lpstr>10.4 從歷史資料了解 風險與報酬間的抵換關係</vt:lpstr>
      <vt:lpstr>10.4 從歷史資料了解 風險與報酬間的抵換關係</vt:lpstr>
      <vt:lpstr>10.4 從歷史資料了解 風險與報酬間的抵換關係</vt:lpstr>
      <vt:lpstr>10.4 從歷史資料了解 風險與報酬間的抵換關係</vt:lpstr>
      <vt:lpstr>10.6 多元化投資的股票資產組合</vt:lpstr>
      <vt:lpstr>10.6 多元化投資的股票資產組合</vt:lpstr>
      <vt:lpstr>10.6 多元化投資的股票資產組合</vt:lpstr>
      <vt:lpstr>10.6 多元化投資的股票資產組合</vt:lpstr>
      <vt:lpstr>10.6 多元化投資的股票資產組合</vt:lpstr>
      <vt:lpstr>10.6 多元化投資的股票資產組合</vt:lpstr>
      <vt:lpstr>10.7 如何衡量系統風險</vt:lpstr>
      <vt:lpstr>10.7 如何衡量系統風險</vt:lpstr>
      <vt:lpstr>10.7 如何衡量系統風險</vt:lpstr>
      <vt:lpstr>10.7 如何衡量系統風險</vt:lpstr>
      <vt:lpstr>10.7 如何衡量系統風險</vt:lpstr>
      <vt:lpstr>10.7 如何衡量系統風險</vt:lpstr>
      <vt:lpstr>10.7 如何衡量系統風險</vt:lpstr>
      <vt:lpstr>10.7 如何衡量系統風險</vt:lpstr>
      <vt:lpstr>10.8 Beta係數與投資計畫 之資金成本</vt:lpstr>
      <vt:lpstr>10.8 Beta係數與投資計畫 之資金成本</vt:lpstr>
      <vt:lpstr>10.8 Beta係數與投資計畫 之資金成本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財務管理與資訊應用</dc:title>
  <dc:creator>王甡</dc:creator>
  <cp:lastModifiedBy>王甡</cp:lastModifiedBy>
  <cp:revision>41</cp:revision>
  <dcterms:created xsi:type="dcterms:W3CDTF">2019-10-16T05:51:46Z</dcterms:created>
  <dcterms:modified xsi:type="dcterms:W3CDTF">2019-10-17T01:20:07Z</dcterms:modified>
</cp:coreProperties>
</file>