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256" r:id="rId2"/>
    <p:sldId id="257" r:id="rId3"/>
    <p:sldId id="258" r:id="rId4"/>
    <p:sldId id="259" r:id="rId5"/>
    <p:sldId id="261" r:id="rId6"/>
    <p:sldId id="262" r:id="rId7"/>
    <p:sldId id="263" r:id="rId8"/>
    <p:sldId id="264" r:id="rId9"/>
    <p:sldId id="266" r:id="rId10"/>
    <p:sldId id="265" r:id="rId11"/>
    <p:sldId id="267" r:id="rId12"/>
    <p:sldId id="268" r:id="rId13"/>
    <p:sldId id="269" r:id="rId14"/>
    <p:sldId id="270" r:id="rId15"/>
    <p:sldId id="336"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31" r:id="rId58"/>
    <p:sldId id="312" r:id="rId59"/>
    <p:sldId id="314" r:id="rId60"/>
    <p:sldId id="313"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2" r:id="rId78"/>
    <p:sldId id="333" r:id="rId79"/>
    <p:sldId id="335" r:id="rId8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4" Type="http://schemas.openxmlformats.org/officeDocument/2006/relationships/image" Target="../media/image7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76.wmf"/><Relationship Id="rId4" Type="http://schemas.openxmlformats.org/officeDocument/2006/relationships/image" Target="../media/image9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4" Type="http://schemas.openxmlformats.org/officeDocument/2006/relationships/image" Target="../media/image99.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970F8A-FD85-4C49-8DC6-47B872DC5481}" type="datetimeFigureOut">
              <a:rPr lang="zh-TW" altLang="en-US" smtClean="0"/>
              <a:t>2019/11/15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49DEE3-19BA-4682-9B17-D4092211111C}" type="slidenum">
              <a:rPr lang="zh-TW" altLang="en-US" smtClean="0"/>
              <a:t>‹#›</a:t>
            </a:fld>
            <a:endParaRPr lang="zh-TW" altLang="en-US"/>
          </a:p>
        </p:txBody>
      </p:sp>
    </p:spTree>
    <p:extLst>
      <p:ext uri="{BB962C8B-B14F-4D97-AF65-F5344CB8AC3E}">
        <p14:creationId xmlns:p14="http://schemas.microsoft.com/office/powerpoint/2010/main" val="1189922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ctrTitle"/>
          </p:nvPr>
        </p:nvSpPr>
        <p:spPr>
          <a:xfrm>
            <a:off x="685800" y="1676401"/>
            <a:ext cx="7772400" cy="1538286"/>
          </a:xfrm>
        </p:spPr>
        <p:txBody>
          <a:bodyPr anchor="b"/>
          <a:lstStyle/>
          <a:p>
            <a:r>
              <a:rPr kumimoji="0" lang="zh-TW" altLang="en-US" smtClean="0"/>
              <a:t>按一下以編輯母片標題樣式</a:t>
            </a:r>
            <a:endParaRPr kumimoji="0" lang="en-US"/>
          </a:p>
        </p:txBody>
      </p:sp>
      <p:sp>
        <p:nvSpPr>
          <p:cNvPr id="3" name="副標題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TW" altLang="en-US" smtClean="0"/>
              <a:t>按一下以編輯母片副標題樣式</a:t>
            </a:r>
            <a:endParaRPr kumimoji="0" lang="en-US"/>
          </a:p>
        </p:txBody>
      </p:sp>
      <p:sp>
        <p:nvSpPr>
          <p:cNvPr id="4" name="日期版面配置區 3"/>
          <p:cNvSpPr>
            <a:spLocks noGrp="1"/>
          </p:cNvSpPr>
          <p:nvPr>
            <p:ph type="dt" sz="half" idx="10"/>
          </p:nvPr>
        </p:nvSpPr>
        <p:spPr/>
        <p:txBody>
          <a:bodyPr/>
          <a:lstStyle/>
          <a:p>
            <a:fld id="{CDF44402-304A-4FFE-BA17-FAAC81BF739B}" type="datetime1">
              <a:rPr lang="zh-TW" altLang="en-US" smtClean="0"/>
              <a:t>2019/11/15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36CA9A2-AEF2-40B2-A2F7-D88C415674BA}"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44CD2C68-FA05-4DCA-80FC-D3C449773B7D}" type="datetime1">
              <a:rPr lang="zh-TW" altLang="en-US" smtClean="0"/>
              <a:t>2019/11/15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36CA9A2-AEF2-40B2-A2F7-D88C415674BA}" type="slidenum">
              <a:rPr lang="zh-TW" altLang="en-US" smtClean="0"/>
              <a:t>‹#›</a:t>
            </a:fld>
            <a:endParaRPr lang="zh-TW"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638"/>
            <a:ext cx="1471594" cy="6011882"/>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686568" cy="6011882"/>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168E4461-1C68-4307-BCBF-251F7C04732D}" type="datetime1">
              <a:rPr lang="zh-TW" altLang="en-US" smtClean="0"/>
              <a:t>2019/11/15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36CA9A2-AEF2-40B2-A2F7-D88C415674BA}"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73152" y="6400800"/>
            <a:ext cx="3200400" cy="283800"/>
          </a:xfrm>
        </p:spPr>
        <p:txBody>
          <a:bodyPr/>
          <a:lstStyle/>
          <a:p>
            <a:fld id="{FF869504-F2E9-452E-95A8-61C4462B5791}" type="datetime1">
              <a:rPr lang="zh-TW" altLang="en-US" smtClean="0"/>
              <a:t>2019/11/15</a:t>
            </a:fld>
            <a:endParaRPr lang="zh-TW" altLang="en-US"/>
          </a:p>
        </p:txBody>
      </p:sp>
      <p:sp>
        <p:nvSpPr>
          <p:cNvPr id="5" name="頁尾版面配置區 4"/>
          <p:cNvSpPr>
            <a:spLocks noGrp="1"/>
          </p:cNvSpPr>
          <p:nvPr>
            <p:ph type="ftr" sz="quarter" idx="11"/>
          </p:nvPr>
        </p:nvSpPr>
        <p:spPr>
          <a:xfrm>
            <a:off x="5330952" y="6400800"/>
            <a:ext cx="3733800" cy="283800"/>
          </a:xfrm>
        </p:spPr>
        <p:txBody>
          <a:bodyPr/>
          <a:lstStyle/>
          <a:p>
            <a:endParaRPr lang="zh-TW" altLang="en-US"/>
          </a:p>
        </p:txBody>
      </p:sp>
      <p:sp>
        <p:nvSpPr>
          <p:cNvPr id="6" name="投影片編號版面配置區 5"/>
          <p:cNvSpPr>
            <a:spLocks noGrp="1"/>
          </p:cNvSpPr>
          <p:nvPr>
            <p:ph type="sldNum" sz="quarter" idx="12"/>
          </p:nvPr>
        </p:nvSpPr>
        <p:spPr/>
        <p:txBody>
          <a:bodyPr/>
          <a:lstStyle/>
          <a:p>
            <a:fld id="{336CA9A2-AEF2-40B2-A2F7-D88C415674BA}"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a:xfrm>
            <a:off x="722313" y="3143248"/>
            <a:ext cx="7772400" cy="1362075"/>
          </a:xfrm>
        </p:spPr>
        <p:txBody>
          <a:bodyPr anchor="t"/>
          <a:lstStyle>
            <a:lvl1pPr algn="ctr">
              <a:defRPr sz="4000" b="0" cap="all"/>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6BF2EF57-1793-41D8-9C72-3464C71BE9F8}" type="datetime1">
              <a:rPr lang="zh-TW" altLang="en-US" smtClean="0"/>
              <a:t>2019/11/15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36CA9A2-AEF2-40B2-A2F7-D88C415674BA}"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5E181AB9-B401-47EA-A66B-97641F3D2FEB}" type="datetime1">
              <a:rPr lang="zh-TW" altLang="en-US" smtClean="0"/>
              <a:t>2019/11/15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36CA9A2-AEF2-40B2-A2F7-D88C415674BA}"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5800B1AD-3A8D-433C-ABF4-2AD84CF7E650}" type="datetime1">
              <a:rPr lang="zh-TW" altLang="en-US" smtClean="0"/>
              <a:t>2019/11/15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336CA9A2-AEF2-40B2-A2F7-D88C415674BA}"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B13A84BE-2CE3-44AD-8191-85BE90CE55AB}" type="datetime1">
              <a:rPr lang="zh-TW" altLang="en-US" smtClean="0"/>
              <a:t>2019/11/15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336CA9A2-AEF2-40B2-A2F7-D88C415674BA}"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2BDDF862-2B58-4014-92F6-7FE9E3DD86F2}" type="datetime1">
              <a:rPr lang="zh-TW" altLang="en-US" smtClean="0"/>
              <a:t>2019/11/15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 1"/>
          <p:cNvSpPr>
            <a:spLocks noGrp="1"/>
          </p:cNvSpPr>
          <p:nvPr>
            <p:ph type="title"/>
          </p:nvPr>
        </p:nvSpPr>
        <p:spPr>
          <a:xfrm>
            <a:off x="2786050" y="228600"/>
            <a:ext cx="5900752" cy="842946"/>
          </a:xfrm>
        </p:spPr>
        <p:txBody>
          <a:bodyPr anchor="b"/>
          <a:lstStyle>
            <a:lvl1pPr algn="ctr">
              <a:defRPr sz="2800" b="0"/>
            </a:lvl1pPr>
          </a:lstStyle>
          <a:p>
            <a:r>
              <a:rPr kumimoji="0" lang="zh-TW" altLang="en-US" smtClean="0"/>
              <a:t>按一下以編輯母片標題樣式</a:t>
            </a:r>
            <a:endParaRPr kumimoji="0" lang="en-US"/>
          </a:p>
        </p:txBody>
      </p:sp>
      <p:sp>
        <p:nvSpPr>
          <p:cNvPr id="3" name="內容版面配置區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文字版面配置區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EAA99917-C386-4C16-B5D6-40F7F785E7CE}" type="datetime1">
              <a:rPr lang="zh-TW" altLang="en-US" smtClean="0"/>
              <a:t>2019/11/15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36CA9A2-AEF2-40B2-A2F7-D88C415674BA}"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Ref idx="1002">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533400" y="304800"/>
            <a:ext cx="6400800" cy="685800"/>
          </a:xfrm>
        </p:spPr>
        <p:txBody>
          <a:bodyPr anchor="ctr"/>
          <a:lstStyle>
            <a:lvl1pPr algn="l">
              <a:defRPr sz="2400" b="0"/>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TW" altLang="en-US" smtClean="0"/>
              <a:t>按一下圖示以新增圖片</a:t>
            </a:r>
            <a:endParaRPr kumimoji="0" lang="en-US"/>
          </a:p>
        </p:txBody>
      </p:sp>
      <p:sp>
        <p:nvSpPr>
          <p:cNvPr id="4" name="文字版面配置區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2A04563B-A19F-4036-B50E-1B2152036FE8}" type="datetime1">
              <a:rPr lang="zh-TW" altLang="en-US" smtClean="0"/>
              <a:t>2019/11/15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36CA9A2-AEF2-40B2-A2F7-D88C415674BA}"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標題版面配置區 1"/>
          <p:cNvSpPr>
            <a:spLocks noGrp="1"/>
          </p:cNvSpPr>
          <p:nvPr>
            <p:ph type="title"/>
          </p:nvPr>
        </p:nvSpPr>
        <p:spPr>
          <a:xfrm>
            <a:off x="457200" y="274638"/>
            <a:ext cx="8229600" cy="1143000"/>
          </a:xfrm>
          <a:prstGeom prst="rect">
            <a:avLst/>
          </a:prstGeom>
        </p:spPr>
        <p:txBody>
          <a:bodyPr vert="horz" rtlCol="0" anchor="ctr">
            <a:normAutofit/>
          </a:body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4" name="日期版面配置區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EEAA4B5B-0DF7-4341-A1F4-8A9BFCA96DFB}" type="datetime1">
              <a:rPr lang="zh-TW" altLang="en-US" smtClean="0"/>
              <a:t>2019/11/15</a:t>
            </a:fld>
            <a:endParaRPr lang="zh-TW" altLang="en-US"/>
          </a:p>
        </p:txBody>
      </p:sp>
      <p:sp>
        <p:nvSpPr>
          <p:cNvPr id="5" name="頁尾版面配置區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TW" altLang="en-US"/>
          </a:p>
        </p:txBody>
      </p:sp>
      <p:sp>
        <p:nvSpPr>
          <p:cNvPr id="6" name="投影片編號版面配置區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336CA9A2-AEF2-40B2-A2F7-D88C415674BA}" type="slidenum">
              <a:rPr lang="zh-TW" altLang="en-US" smtClean="0"/>
              <a:t>‹#›</a:t>
            </a:fld>
            <a:endParaRPr lang="zh-TW"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9.jpeg"/><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0.wmf"/></Relationships>
</file>

<file path=ppt/slides/_rels/slide14.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2.wmf"/><Relationship Id="rId5" Type="http://schemas.openxmlformats.org/officeDocument/2006/relationships/oleObject" Target="../embeddings/oleObject19.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7.wmf"/><Relationship Id="rId5" Type="http://schemas.openxmlformats.org/officeDocument/2006/relationships/oleObject" Target="../embeddings/oleObject24.bin"/><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9.wmf"/><Relationship Id="rId5" Type="http://schemas.openxmlformats.org/officeDocument/2006/relationships/oleObject" Target="../embeddings/oleObject26.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1.wmf"/><Relationship Id="rId5" Type="http://schemas.openxmlformats.org/officeDocument/2006/relationships/oleObject" Target="../embeddings/oleObject28.bin"/><Relationship Id="rId4" Type="http://schemas.openxmlformats.org/officeDocument/2006/relationships/image" Target="../media/image30.wmf"/></Relationships>
</file>

<file path=ppt/slides/_rels/slide1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5.wmf"/><Relationship Id="rId5" Type="http://schemas.openxmlformats.org/officeDocument/2006/relationships/oleObject" Target="../embeddings/oleObject31.bin"/><Relationship Id="rId4" Type="http://schemas.openxmlformats.org/officeDocument/2006/relationships/image" Target="../media/image3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38.wmf"/><Relationship Id="rId5" Type="http://schemas.openxmlformats.org/officeDocument/2006/relationships/oleObject" Target="../embeddings/oleObject34.bin"/><Relationship Id="rId4" Type="http://schemas.openxmlformats.org/officeDocument/2006/relationships/image" Target="../media/image37.wmf"/></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3.wmf"/><Relationship Id="rId5" Type="http://schemas.openxmlformats.org/officeDocument/2006/relationships/oleObject" Target="../embeddings/oleObject36.bin"/><Relationship Id="rId4" Type="http://schemas.openxmlformats.org/officeDocument/2006/relationships/image" Target="../media/image4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6.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47.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49.wmf"/><Relationship Id="rId5" Type="http://schemas.openxmlformats.org/officeDocument/2006/relationships/oleObject" Target="../embeddings/oleObject40.bin"/><Relationship Id="rId4" Type="http://schemas.openxmlformats.org/officeDocument/2006/relationships/image" Target="../media/image48.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1.wmf"/><Relationship Id="rId5" Type="http://schemas.openxmlformats.org/officeDocument/2006/relationships/oleObject" Target="../embeddings/oleObject42.bin"/><Relationship Id="rId4" Type="http://schemas.openxmlformats.org/officeDocument/2006/relationships/image" Target="../media/image50.wmf"/></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53.wmf"/></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56.wmf"/><Relationship Id="rId5" Type="http://schemas.openxmlformats.org/officeDocument/2006/relationships/oleObject" Target="../embeddings/oleObject45.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47.bin"/></Relationships>
</file>

<file path=ppt/slides/_rels/slide42.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60.wmf"/><Relationship Id="rId5" Type="http://schemas.openxmlformats.org/officeDocument/2006/relationships/oleObject" Target="../embeddings/oleObject49.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51.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64.wmf"/><Relationship Id="rId5" Type="http://schemas.openxmlformats.org/officeDocument/2006/relationships/oleObject" Target="../embeddings/oleObject53.bin"/><Relationship Id="rId4" Type="http://schemas.openxmlformats.org/officeDocument/2006/relationships/image" Target="../media/image63.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67.wmf"/><Relationship Id="rId5" Type="http://schemas.openxmlformats.org/officeDocument/2006/relationships/oleObject" Target="../embeddings/oleObject56.bin"/><Relationship Id="rId4" Type="http://schemas.openxmlformats.org/officeDocument/2006/relationships/image" Target="../media/image66.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69.wmf"/><Relationship Id="rId5" Type="http://schemas.openxmlformats.org/officeDocument/2006/relationships/oleObject" Target="../embeddings/oleObject58.bin"/><Relationship Id="rId4" Type="http://schemas.openxmlformats.org/officeDocument/2006/relationships/image" Target="../media/image68.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71.wmf"/><Relationship Id="rId5" Type="http://schemas.openxmlformats.org/officeDocument/2006/relationships/oleObject" Target="../embeddings/oleObject60.bin"/><Relationship Id="rId4" Type="http://schemas.openxmlformats.org/officeDocument/2006/relationships/image" Target="../media/image70.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73.wmf"/><Relationship Id="rId5" Type="http://schemas.openxmlformats.org/officeDocument/2006/relationships/oleObject" Target="../embeddings/oleObject62.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64.bin"/></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76.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78.wmf"/><Relationship Id="rId5" Type="http://schemas.openxmlformats.org/officeDocument/2006/relationships/oleObject" Target="../embeddings/oleObject67.bin"/><Relationship Id="rId4" Type="http://schemas.openxmlformats.org/officeDocument/2006/relationships/image" Target="../media/image77.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80.wmf"/><Relationship Id="rId5" Type="http://schemas.openxmlformats.org/officeDocument/2006/relationships/oleObject" Target="../embeddings/oleObject69.bin"/><Relationship Id="rId4" Type="http://schemas.openxmlformats.org/officeDocument/2006/relationships/image" Target="../media/image79.wmf"/></Relationships>
</file>

<file path=ppt/slides/_rels/slide5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83.wmf"/><Relationship Id="rId5" Type="http://schemas.openxmlformats.org/officeDocument/2006/relationships/oleObject" Target="../embeddings/oleObject71.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73.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88.wmf"/><Relationship Id="rId5" Type="http://schemas.openxmlformats.org/officeDocument/2006/relationships/oleObject" Target="../embeddings/oleObject75.bin"/><Relationship Id="rId4" Type="http://schemas.openxmlformats.org/officeDocument/2006/relationships/image" Target="../media/image87.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90.wmf"/></Relationships>
</file>

<file path=ppt/slides/_rels/slide64.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91.wmf"/><Relationship Id="rId5" Type="http://schemas.openxmlformats.org/officeDocument/2006/relationships/oleObject" Target="../embeddings/oleObject79.bin"/><Relationship Id="rId10" Type="http://schemas.openxmlformats.org/officeDocument/2006/relationships/image" Target="../media/image93.wmf"/><Relationship Id="rId4" Type="http://schemas.openxmlformats.org/officeDocument/2006/relationships/image" Target="../media/image76.wmf"/><Relationship Id="rId9" Type="http://schemas.openxmlformats.org/officeDocument/2006/relationships/oleObject" Target="../embeddings/oleObject81.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95.wmf"/><Relationship Id="rId5" Type="http://schemas.openxmlformats.org/officeDocument/2006/relationships/oleObject" Target="../embeddings/oleObject83.bin"/><Relationship Id="rId4" Type="http://schemas.openxmlformats.org/officeDocument/2006/relationships/image" Target="../media/image94.wmf"/></Relationships>
</file>

<file path=ppt/slides/_rels/slide67.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97.wmf"/><Relationship Id="rId5" Type="http://schemas.openxmlformats.org/officeDocument/2006/relationships/oleObject" Target="../embeddings/oleObject85.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87.bin"/></Relationships>
</file>

<file path=ppt/slides/_rels/slide68.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01.wmf"/><Relationship Id="rId5" Type="http://schemas.openxmlformats.org/officeDocument/2006/relationships/oleObject" Target="../embeddings/oleObject89.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91.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05.wmf"/><Relationship Id="rId5" Type="http://schemas.openxmlformats.org/officeDocument/2006/relationships/oleObject" Target="../embeddings/oleObject93.bin"/><Relationship Id="rId4" Type="http://schemas.openxmlformats.org/officeDocument/2006/relationships/image" Target="../media/image104.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106.wmf"/></Relationships>
</file>

<file path=ppt/slides/_rels/slide73.xml.rels><?xml version="1.0" encoding="UTF-8" standalone="yes"?>
<Relationships xmlns="http://schemas.openxmlformats.org/package/2006/relationships"><Relationship Id="rId2" Type="http://schemas.openxmlformats.org/officeDocument/2006/relationships/image" Target="../media/image107.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09.wmf"/><Relationship Id="rId5" Type="http://schemas.openxmlformats.org/officeDocument/2006/relationships/oleObject" Target="../embeddings/oleObject96.bin"/><Relationship Id="rId4" Type="http://schemas.openxmlformats.org/officeDocument/2006/relationships/image" Target="../media/image108.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111.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112.wmf"/></Relationships>
</file>

<file path=ppt/slides/_rels/slide77.xml.rels><?xml version="1.0" encoding="UTF-8" standalone="yes"?>
<Relationships xmlns="http://schemas.openxmlformats.org/package/2006/relationships"><Relationship Id="rId2" Type="http://schemas.openxmlformats.org/officeDocument/2006/relationships/image" Target="../media/image113.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15.wmf"/><Relationship Id="rId5" Type="http://schemas.openxmlformats.org/officeDocument/2006/relationships/oleObject" Target="../embeddings/oleObject101.bin"/><Relationship Id="rId4" Type="http://schemas.openxmlformats.org/officeDocument/2006/relationships/image" Target="../media/image114.wmf"/></Relationships>
</file>

<file path=ppt/slides/_rels/slide79.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18.wmf"/><Relationship Id="rId5" Type="http://schemas.openxmlformats.org/officeDocument/2006/relationships/oleObject" Target="../embeddings/oleObject104.bin"/><Relationship Id="rId4" Type="http://schemas.openxmlformats.org/officeDocument/2006/relationships/image" Target="../media/image11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財務管理與資訊應用</a:t>
            </a:r>
          </a:p>
        </p:txBody>
      </p:sp>
      <p:sp>
        <p:nvSpPr>
          <p:cNvPr id="3" name="副標題 2"/>
          <p:cNvSpPr>
            <a:spLocks noGrp="1"/>
          </p:cNvSpPr>
          <p:nvPr>
            <p:ph type="subTitle" idx="1"/>
          </p:nvPr>
        </p:nvSpPr>
        <p:spPr/>
        <p:txBody>
          <a:bodyPr>
            <a:normAutofit lnSpcReduction="10000"/>
          </a:bodyPr>
          <a:lstStyle/>
          <a:p>
            <a:endParaRPr lang="en-US" altLang="zh-TW" dirty="0" smtClean="0">
              <a:solidFill>
                <a:schemeClr val="tx1"/>
              </a:solidFill>
            </a:endParaRPr>
          </a:p>
          <a:p>
            <a:pPr>
              <a:lnSpc>
                <a:spcPct val="120000"/>
              </a:lnSpc>
            </a:pPr>
            <a:r>
              <a:rPr lang="zh-TW" altLang="zh-TW" dirty="0" smtClean="0">
                <a:solidFill>
                  <a:schemeClr val="tx1"/>
                </a:solidFill>
              </a:rPr>
              <a:t>第十一</a:t>
            </a:r>
            <a:r>
              <a:rPr lang="zh-TW" altLang="zh-TW" dirty="0">
                <a:solidFill>
                  <a:schemeClr val="tx1"/>
                </a:solidFill>
              </a:rPr>
              <a:t>章 最適資產組合選擇與資本資產定價模型</a:t>
            </a:r>
            <a:endParaRPr lang="zh-TW" altLang="en-US" dirty="0">
              <a:solidFill>
                <a:schemeClr val="tx1"/>
              </a:solidFill>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1</a:t>
            </a:fld>
            <a:endParaRPr lang="zh-TW" altLang="en-US"/>
          </a:p>
        </p:txBody>
      </p:sp>
    </p:spTree>
    <p:extLst>
      <p:ext uri="{BB962C8B-B14F-4D97-AF65-F5344CB8AC3E}">
        <p14:creationId xmlns:p14="http://schemas.microsoft.com/office/powerpoint/2010/main" val="722295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11.2 </a:t>
            </a:r>
            <a:r>
              <a:rPr lang="zh-TW" altLang="zh-TW" dirty="0"/>
              <a:t>兩種資產構成組合的波動程度</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資產組合</a:t>
            </a:r>
            <a:r>
              <a:rPr lang="zh-TW" altLang="zh-TW" sz="2400" dirty="0" smtClean="0">
                <a:latin typeface="Calibri" panose="020F0502020204030204" pitchFamily="34" charset="0"/>
              </a:rPr>
              <a:t>的</a:t>
            </a:r>
            <a:r>
              <a:rPr lang="zh-TW" altLang="en-US" sz="2400" dirty="0">
                <a:latin typeface="Calibri" panose="020F0502020204030204" pitchFamily="34" charset="0"/>
              </a:rPr>
              <a:t>變異數</a:t>
            </a:r>
            <a:r>
              <a:rPr lang="zh-TW" altLang="zh-TW" sz="2400" dirty="0" smtClean="0">
                <a:latin typeface="Calibri" panose="020F0502020204030204" pitchFamily="34" charset="0"/>
              </a:rPr>
              <a:t>為：</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r>
              <a:rPr lang="zh-TW" altLang="zh-TW" sz="2400" dirty="0"/>
              <a:t>所以資產組合的</a:t>
            </a:r>
            <a:r>
              <a:rPr lang="zh-TW" altLang="zh-TW" sz="2400" dirty="0" smtClean="0"/>
              <a:t>波動為</a:t>
            </a:r>
            <a:r>
              <a:rPr lang="zh-TW" altLang="zh-TW" sz="2400" dirty="0"/>
              <a:t>：</a:t>
            </a:r>
          </a:p>
          <a:p>
            <a:pPr algn="just">
              <a:lnSpc>
                <a:spcPct val="120000"/>
              </a:lnSpc>
            </a:pP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10</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74535398"/>
              </p:ext>
            </p:extLst>
          </p:nvPr>
        </p:nvGraphicFramePr>
        <p:xfrm>
          <a:off x="1158875" y="2295525"/>
          <a:ext cx="6586538" cy="1012825"/>
        </p:xfrm>
        <a:graphic>
          <a:graphicData uri="http://schemas.openxmlformats.org/presentationml/2006/ole">
            <mc:AlternateContent xmlns:mc="http://schemas.openxmlformats.org/markup-compatibility/2006">
              <mc:Choice xmlns:v="urn:schemas-microsoft-com:vml" Requires="v">
                <p:oleObj spid="_x0000_s7399" r:id="rId3" imgW="4609800" imgH="698400" progId="Unknown">
                  <p:embed/>
                </p:oleObj>
              </mc:Choice>
              <mc:Fallback>
                <p:oleObj r:id="rId3" imgW="4609800" imgH="698400" progId="Unknown">
                  <p:embed/>
                  <p:pic>
                    <p:nvPicPr>
                      <p:cNvPr id="0" name="物件 19"/>
                      <p:cNvPicPr>
                        <a:picLocks noChangeAspect="1" noChangeArrowheads="1"/>
                      </p:cNvPicPr>
                      <p:nvPr/>
                    </p:nvPicPr>
                    <p:blipFill>
                      <a:blip r:embed="rId4"/>
                      <a:srcRect/>
                      <a:stretch>
                        <a:fillRect/>
                      </a:stretch>
                    </p:blipFill>
                    <p:spPr bwMode="auto">
                      <a:xfrm>
                        <a:off x="1158875" y="2295525"/>
                        <a:ext cx="6586538" cy="1012825"/>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716187622"/>
              </p:ext>
            </p:extLst>
          </p:nvPr>
        </p:nvGraphicFramePr>
        <p:xfrm>
          <a:off x="1187624" y="4293096"/>
          <a:ext cx="5534098" cy="360040"/>
        </p:xfrm>
        <a:graphic>
          <a:graphicData uri="http://schemas.openxmlformats.org/presentationml/2006/ole">
            <mc:AlternateContent xmlns:mc="http://schemas.openxmlformats.org/markup-compatibility/2006">
              <mc:Choice xmlns:v="urn:schemas-microsoft-com:vml" Requires="v">
                <p:oleObj spid="_x0000_s7400" r:id="rId5" imgW="4343400" imgH="279400" progId="Unknown">
                  <p:embed/>
                </p:oleObj>
              </mc:Choice>
              <mc:Fallback>
                <p:oleObj r:id="rId5" imgW="4343400" imgH="279400" progId="Unknown">
                  <p:embed/>
                  <p:pic>
                    <p:nvPicPr>
                      <p:cNvPr id="0" name="物件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4293096"/>
                        <a:ext cx="5534098" cy="360040"/>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609616041"/>
              </p:ext>
            </p:extLst>
          </p:nvPr>
        </p:nvGraphicFramePr>
        <p:xfrm>
          <a:off x="1835696" y="4941168"/>
          <a:ext cx="5576887" cy="365125"/>
        </p:xfrm>
        <a:graphic>
          <a:graphicData uri="http://schemas.openxmlformats.org/presentationml/2006/ole">
            <mc:AlternateContent xmlns:mc="http://schemas.openxmlformats.org/markup-compatibility/2006">
              <mc:Choice xmlns:v="urn:schemas-microsoft-com:vml" Requires="v">
                <p:oleObj spid="_x0000_s7401" r:id="rId7" imgW="4241520" imgH="279360" progId="Unknown">
                  <p:embed/>
                </p:oleObj>
              </mc:Choice>
              <mc:Fallback>
                <p:oleObj r:id="rId7" imgW="4241520" imgH="279360" progId="Unknown">
                  <p:embed/>
                  <p:pic>
                    <p:nvPicPr>
                      <p:cNvPr id="0" name="物件 27"/>
                      <p:cNvPicPr>
                        <a:picLocks noChangeAspect="1" noChangeArrowheads="1"/>
                      </p:cNvPicPr>
                      <p:nvPr/>
                    </p:nvPicPr>
                    <p:blipFill>
                      <a:blip r:embed="rId8"/>
                      <a:srcRect/>
                      <a:stretch>
                        <a:fillRect/>
                      </a:stretch>
                    </p:blipFill>
                    <p:spPr bwMode="auto">
                      <a:xfrm>
                        <a:off x="1835696" y="4941168"/>
                        <a:ext cx="5576887" cy="3651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57202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11.2 </a:t>
            </a:r>
            <a:r>
              <a:rPr lang="zh-TW" altLang="zh-TW" dirty="0"/>
              <a:t>兩種資產構成組合的波動程度</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實務上，我們會利用</a:t>
            </a:r>
            <a:r>
              <a:rPr lang="en-US" altLang="zh-TW" sz="2400" dirty="0">
                <a:latin typeface="Calibri" panose="020F0502020204030204" pitchFamily="34" charset="0"/>
              </a:rPr>
              <a:t>T</a:t>
            </a:r>
            <a:r>
              <a:rPr lang="zh-TW" altLang="zh-TW" sz="2400" dirty="0">
                <a:latin typeface="Calibri" panose="020F0502020204030204" pitchFamily="34" charset="0"/>
              </a:rPr>
              <a:t>個樣本</a:t>
            </a:r>
            <a:r>
              <a:rPr lang="en-US" altLang="zh-TW" sz="2400" dirty="0">
                <a:latin typeface="Calibri" panose="020F0502020204030204" pitchFamily="34" charset="0"/>
              </a:rPr>
              <a:t>(</a:t>
            </a:r>
            <a:r>
              <a:rPr lang="zh-TW" altLang="zh-TW" sz="2400" dirty="0">
                <a:latin typeface="Calibri" panose="020F0502020204030204" pitchFamily="34" charset="0"/>
              </a:rPr>
              <a:t>歷史</a:t>
            </a:r>
            <a:r>
              <a:rPr lang="en-US" altLang="zh-TW" sz="2400" dirty="0">
                <a:latin typeface="Calibri" panose="020F0502020204030204" pitchFamily="34" charset="0"/>
              </a:rPr>
              <a:t>)</a:t>
            </a:r>
            <a:r>
              <a:rPr lang="zh-TW" altLang="zh-TW" sz="2400" dirty="0">
                <a:latin typeface="Calibri" panose="020F0502020204030204" pitchFamily="34" charset="0"/>
              </a:rPr>
              <a:t>資料的變異數與共變異數</a:t>
            </a:r>
            <a:r>
              <a:rPr lang="en-US" altLang="zh-TW" sz="2400" dirty="0">
                <a:latin typeface="Calibri" panose="020F0502020204030204" pitchFamily="34" charset="0"/>
              </a:rPr>
              <a:t>(</a:t>
            </a:r>
            <a:r>
              <a:rPr lang="zh-TW" altLang="zh-TW" sz="2400" dirty="0">
                <a:latin typeface="Calibri" panose="020F0502020204030204" pitchFamily="34" charset="0"/>
              </a:rPr>
              <a:t>或相關係數</a:t>
            </a:r>
            <a:r>
              <a:rPr lang="en-US" altLang="zh-TW" sz="2400" dirty="0">
                <a:latin typeface="Calibri" panose="020F0502020204030204" pitchFamily="34" charset="0"/>
              </a:rPr>
              <a:t>)</a:t>
            </a:r>
            <a:r>
              <a:rPr lang="zh-TW" altLang="zh-TW" sz="2400" dirty="0">
                <a:latin typeface="Calibri" panose="020F0502020204030204" pitchFamily="34" charset="0"/>
              </a:rPr>
              <a:t>估計資產組合的變異數及波動，變異數、共變異數及相關係數的估計式分別為：</a:t>
            </a: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11</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976217472"/>
              </p:ext>
            </p:extLst>
          </p:nvPr>
        </p:nvGraphicFramePr>
        <p:xfrm>
          <a:off x="2146300" y="3211513"/>
          <a:ext cx="4906963" cy="2752725"/>
        </p:xfrm>
        <a:graphic>
          <a:graphicData uri="http://schemas.openxmlformats.org/presentationml/2006/ole">
            <mc:AlternateContent xmlns:mc="http://schemas.openxmlformats.org/markup-compatibility/2006">
              <mc:Choice xmlns:v="urn:schemas-microsoft-com:vml" Requires="v">
                <p:oleObj spid="_x0000_s9294" r:id="rId3" imgW="3288960" imgH="1917360" progId="Unknown">
                  <p:embed/>
                </p:oleObj>
              </mc:Choice>
              <mc:Fallback>
                <p:oleObj r:id="rId3" imgW="3288960" imgH="1917360" progId="Unknown">
                  <p:embed/>
                  <p:pic>
                    <p:nvPicPr>
                      <p:cNvPr id="0" name="物件 29"/>
                      <p:cNvPicPr>
                        <a:picLocks noChangeAspect="1" noChangeArrowheads="1"/>
                      </p:cNvPicPr>
                      <p:nvPr/>
                    </p:nvPicPr>
                    <p:blipFill>
                      <a:blip r:embed="rId4"/>
                      <a:srcRect/>
                      <a:stretch>
                        <a:fillRect/>
                      </a:stretch>
                    </p:blipFill>
                    <p:spPr bwMode="auto">
                      <a:xfrm>
                        <a:off x="2146300" y="3211513"/>
                        <a:ext cx="4906963" cy="27527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613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11.2 </a:t>
            </a:r>
            <a:r>
              <a:rPr lang="zh-TW" altLang="zh-TW" dirty="0"/>
              <a:t>兩種資產構成組合的波動程度</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所以資產組合的波動的估計式為</a:t>
            </a:r>
            <a:r>
              <a:rPr lang="zh-TW" altLang="zh-TW" sz="2400" dirty="0" smtClean="0">
                <a:latin typeface="Calibri" panose="020F0502020204030204" pitchFamily="34" charset="0"/>
              </a:rPr>
              <a:t>：</a:t>
            </a: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r>
              <a:rPr lang="zh-TW" altLang="zh-TW" sz="2400" dirty="0">
                <a:latin typeface="Calibri" panose="020F0502020204030204" pitchFamily="34" charset="0"/>
              </a:rPr>
              <a:t>根據此一估計方式，利用</a:t>
            </a:r>
            <a:r>
              <a:rPr lang="en-US" altLang="zh-TW" sz="2400" dirty="0">
                <a:latin typeface="Calibri" panose="020F0502020204030204" pitchFamily="34" charset="0"/>
              </a:rPr>
              <a:t>1996-2014</a:t>
            </a:r>
            <a:r>
              <a:rPr lang="zh-TW" altLang="zh-TW" sz="2400" dirty="0">
                <a:latin typeface="Calibri" panose="020F0502020204030204" pitchFamily="34" charset="0"/>
              </a:rPr>
              <a:t>年的歷史資料可以對數檔股票，求得個別股票波動的估計值，以及兩兩股票間相關係數估計值，結果整理為表</a:t>
            </a:r>
            <a:r>
              <a:rPr lang="en-US" altLang="zh-TW" sz="2400" dirty="0">
                <a:latin typeface="Calibri" panose="020F0502020204030204" pitchFamily="34" charset="0"/>
              </a:rPr>
              <a:t>11.3</a:t>
            </a:r>
            <a:r>
              <a:rPr lang="zh-TW" altLang="zh-TW" sz="2400" dirty="0">
                <a:latin typeface="Calibri" panose="020F0502020204030204" pitchFamily="34" charset="0"/>
              </a:rPr>
              <a:t>：</a:t>
            </a:r>
          </a:p>
          <a:p>
            <a:pPr algn="just">
              <a:lnSpc>
                <a:spcPct val="120000"/>
              </a:lnSpc>
            </a:pPr>
            <a:endParaRPr lang="zh-TW" altLang="zh-TW" sz="24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12</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042271425"/>
              </p:ext>
            </p:extLst>
          </p:nvPr>
        </p:nvGraphicFramePr>
        <p:xfrm>
          <a:off x="971600" y="2276872"/>
          <a:ext cx="5086489" cy="792088"/>
        </p:xfrm>
        <a:graphic>
          <a:graphicData uri="http://schemas.openxmlformats.org/presentationml/2006/ole">
            <mc:AlternateContent xmlns:mc="http://schemas.openxmlformats.org/markup-compatibility/2006">
              <mc:Choice xmlns:v="urn:schemas-microsoft-com:vml" Requires="v">
                <p:oleObj spid="_x0000_s10317" r:id="rId3" imgW="3771900" imgH="584200" progId="Unknown">
                  <p:embed/>
                </p:oleObj>
              </mc:Choice>
              <mc:Fallback>
                <p:oleObj r:id="rId3" imgW="3771900" imgH="584200" progId="Unknown">
                  <p:embed/>
                  <p:pic>
                    <p:nvPicPr>
                      <p:cNvPr id="0" name="物件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276872"/>
                        <a:ext cx="5086489" cy="792088"/>
                      </a:xfrm>
                      <a:prstGeom prst="rect">
                        <a:avLst/>
                      </a:prstGeom>
                      <a:noFill/>
                      <a:ln>
                        <a:noFill/>
                      </a:ln>
                    </p:spPr>
                  </p:pic>
                </p:oleObj>
              </mc:Fallback>
            </mc:AlternateContent>
          </a:graphicData>
        </a:graphic>
      </p:graphicFrame>
      <p:pic>
        <p:nvPicPr>
          <p:cNvPr id="6" name="Picture 4" descr="Y:\Graphics\Powerpoint\PEARSON\BERK\Final files\ch11\c11t003.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5696" y="4581128"/>
            <a:ext cx="5760640" cy="1728192"/>
          </a:xfrm>
          <a:prstGeom prst="rect">
            <a:avLst/>
          </a:prstGeom>
          <a:noFill/>
          <a:ln>
            <a:noFill/>
          </a:ln>
          <a:extLst/>
        </p:spPr>
      </p:pic>
    </p:spTree>
    <p:extLst>
      <p:ext uri="{BB962C8B-B14F-4D97-AF65-F5344CB8AC3E}">
        <p14:creationId xmlns:p14="http://schemas.microsoft.com/office/powerpoint/2010/main" val="3699967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zh-TW" dirty="0"/>
              <a:t>例</a:t>
            </a:r>
            <a:r>
              <a:rPr lang="en-US" altLang="zh-TW" dirty="0" smtClean="0"/>
              <a:t>11.6</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根據表</a:t>
            </a:r>
            <a:r>
              <a:rPr lang="en-US" altLang="zh-TW" sz="2400" dirty="0">
                <a:latin typeface="Calibri" panose="020F0502020204030204" pitchFamily="34" charset="0"/>
              </a:rPr>
              <a:t>11.3</a:t>
            </a:r>
            <a:r>
              <a:rPr lang="zh-TW" altLang="zh-TW" sz="2400" dirty="0">
                <a:latin typeface="Calibri" panose="020F0502020204030204" pitchFamily="34" charset="0"/>
              </a:rPr>
              <a:t>的估計資料，若有一資產組合投資微軟與</a:t>
            </a:r>
            <a:r>
              <a:rPr lang="en-US" altLang="zh-TW" sz="2400" dirty="0">
                <a:latin typeface="Calibri" panose="020F0502020204030204" pitchFamily="34" charset="0"/>
              </a:rPr>
              <a:t>HP</a:t>
            </a:r>
            <a:r>
              <a:rPr lang="zh-TW" altLang="zh-TW" sz="2400" dirty="0">
                <a:latin typeface="Calibri" panose="020F0502020204030204" pitchFamily="34" charset="0"/>
              </a:rPr>
              <a:t>股票，投資的權重各為</a:t>
            </a:r>
            <a:r>
              <a:rPr lang="en-US" altLang="zh-TW" sz="2400" dirty="0">
                <a:latin typeface="Calibri" panose="020F0502020204030204" pitchFamily="34" charset="0"/>
              </a:rPr>
              <a:t>50%</a:t>
            </a:r>
            <a:r>
              <a:rPr lang="zh-TW" altLang="zh-TW" sz="2400" dirty="0">
                <a:latin typeface="Calibri" panose="020F0502020204030204" pitchFamily="34" charset="0"/>
              </a:rPr>
              <a:t>，則該組合估計的波動應該是多少</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解</a:t>
            </a:r>
            <a:endParaRPr lang="zh-TW" altLang="zh-TW" sz="24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13</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558400959"/>
              </p:ext>
            </p:extLst>
          </p:nvPr>
        </p:nvGraphicFramePr>
        <p:xfrm>
          <a:off x="971600" y="3717032"/>
          <a:ext cx="6926570" cy="1008112"/>
        </p:xfrm>
        <a:graphic>
          <a:graphicData uri="http://schemas.openxmlformats.org/presentationml/2006/ole">
            <mc:AlternateContent xmlns:mc="http://schemas.openxmlformats.org/markup-compatibility/2006">
              <mc:Choice xmlns:v="urn:schemas-microsoft-com:vml" Requires="v">
                <p:oleObj spid="_x0000_s11340" r:id="rId3" imgW="5232400" imgH="762000" progId="Unknown">
                  <p:embed/>
                </p:oleObj>
              </mc:Choice>
              <mc:Fallback>
                <p:oleObj r:id="rId3" imgW="5232400" imgH="762000" progId="Unknown">
                  <p:embed/>
                  <p:pic>
                    <p:nvPicPr>
                      <p:cNvPr id="0" name="物件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717032"/>
                        <a:ext cx="6926570" cy="100811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40159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11.3 </a:t>
            </a:r>
            <a:r>
              <a:rPr lang="zh-TW" altLang="zh-TW" dirty="0"/>
              <a:t>兩種以上</a:t>
            </a:r>
            <a:r>
              <a:rPr lang="zh-TW" altLang="zh-TW" dirty="0" smtClean="0"/>
              <a:t>資產</a:t>
            </a:r>
            <a:r>
              <a:rPr lang="en-US" altLang="zh-TW" dirty="0" smtClean="0"/>
              <a:t/>
            </a:r>
            <a:br>
              <a:rPr lang="en-US" altLang="zh-TW" dirty="0" smtClean="0"/>
            </a:br>
            <a:r>
              <a:rPr lang="zh-TW" altLang="zh-TW" dirty="0" smtClean="0"/>
              <a:t>構成</a:t>
            </a:r>
            <a:r>
              <a:rPr lang="zh-TW" altLang="zh-TW" dirty="0"/>
              <a:t>組合的預期報酬與波動</a:t>
            </a:r>
            <a:endParaRPr lang="zh-TW" altLang="en-US" dirty="0"/>
          </a:p>
        </p:txBody>
      </p:sp>
      <p:sp>
        <p:nvSpPr>
          <p:cNvPr id="3" name="內容版面配置區 2"/>
          <p:cNvSpPr>
            <a:spLocks noGrp="1"/>
          </p:cNvSpPr>
          <p:nvPr>
            <p:ph idx="1"/>
          </p:nvPr>
        </p:nvSpPr>
        <p:spPr>
          <a:xfrm>
            <a:off x="457200" y="1484784"/>
            <a:ext cx="8229600" cy="4896544"/>
          </a:xfrm>
        </p:spPr>
        <p:txBody>
          <a:bodyPr/>
          <a:lstStyle/>
          <a:p>
            <a:pPr algn="just">
              <a:lnSpc>
                <a:spcPct val="120000"/>
              </a:lnSpc>
            </a:pPr>
            <a:r>
              <a:rPr lang="zh-TW" altLang="zh-TW" sz="2400" dirty="0">
                <a:latin typeface="Calibri" panose="020F0502020204030204" pitchFamily="34" charset="0"/>
              </a:rPr>
              <a:t>假定資產組合投資</a:t>
            </a:r>
            <a:r>
              <a:rPr lang="en-US" altLang="zh-TW" sz="2400" dirty="0">
                <a:latin typeface="Calibri" panose="020F0502020204030204" pitchFamily="34" charset="0"/>
              </a:rPr>
              <a:t>n</a:t>
            </a:r>
            <a:r>
              <a:rPr lang="zh-TW" altLang="zh-TW" sz="2400" dirty="0">
                <a:latin typeface="Calibri" panose="020F0502020204030204" pitchFamily="34" charset="0"/>
              </a:rPr>
              <a:t>種資產，報酬分別為：</a:t>
            </a:r>
          </a:p>
          <a:p>
            <a:pPr marL="0" indent="0" algn="just">
              <a:lnSpc>
                <a:spcPct val="120000"/>
              </a:lnSpc>
              <a:buNone/>
            </a:pPr>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而</a:t>
            </a:r>
            <a:r>
              <a:rPr lang="zh-TW" altLang="zh-TW" sz="2400" dirty="0">
                <a:latin typeface="Calibri" panose="020F0502020204030204" pitchFamily="34" charset="0"/>
              </a:rPr>
              <a:t>資</a:t>
            </a:r>
            <a:r>
              <a:rPr lang="en-US" altLang="zh-TW" sz="2400" dirty="0">
                <a:latin typeface="Calibri" panose="020F0502020204030204" pitchFamily="34" charset="0"/>
              </a:rPr>
              <a:t>n</a:t>
            </a:r>
            <a:r>
              <a:rPr lang="zh-TW" altLang="zh-TW" sz="2400" dirty="0">
                <a:latin typeface="Calibri" panose="020F0502020204030204" pitchFamily="34" charset="0"/>
              </a:rPr>
              <a:t>種資產投資權重分別為：</a:t>
            </a:r>
          </a:p>
          <a:p>
            <a:pPr marL="0" indent="0" algn="just">
              <a:lnSpc>
                <a:spcPct val="120000"/>
              </a:lnSpc>
              <a:buNone/>
            </a:pPr>
            <a:r>
              <a:rPr lang="en-US" altLang="zh-TW" sz="2400" dirty="0">
                <a:latin typeface="Calibri" panose="020F0502020204030204" pitchFamily="34" charset="0"/>
              </a:rPr>
              <a:t> </a:t>
            </a:r>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則</a:t>
            </a:r>
            <a:r>
              <a:rPr lang="zh-TW" altLang="zh-TW" sz="2400" dirty="0">
                <a:latin typeface="Calibri" panose="020F0502020204030204" pitchFamily="34" charset="0"/>
              </a:rPr>
              <a:t>資產組合的報酬為</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r>
              <a:rPr lang="zh-TW" altLang="zh-TW" sz="2400" dirty="0"/>
              <a:t>所以資產組合之預期報酬為</a:t>
            </a:r>
            <a:r>
              <a:rPr lang="zh-TW" altLang="zh-TW" sz="2400" dirty="0" smtClean="0"/>
              <a:t>：</a:t>
            </a:r>
            <a:endParaRPr lang="en-US" altLang="zh-TW" dirty="0"/>
          </a:p>
          <a:p>
            <a:endParaRPr lang="en-US" altLang="zh-TW" sz="2400" dirty="0" smtClean="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14</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175460018"/>
              </p:ext>
            </p:extLst>
          </p:nvPr>
        </p:nvGraphicFramePr>
        <p:xfrm>
          <a:off x="971600" y="2060848"/>
          <a:ext cx="1368152" cy="402069"/>
        </p:xfrm>
        <a:graphic>
          <a:graphicData uri="http://schemas.openxmlformats.org/presentationml/2006/ole">
            <mc:AlternateContent xmlns:mc="http://schemas.openxmlformats.org/markup-compatibility/2006">
              <mc:Choice xmlns:v="urn:schemas-microsoft-com:vml" Requires="v">
                <p:oleObj spid="_x0000_s13587" r:id="rId3" imgW="774364" imgH="228501" progId="Unknown">
                  <p:embed/>
                </p:oleObj>
              </mc:Choice>
              <mc:Fallback>
                <p:oleObj r:id="rId3" imgW="774364" imgH="228501" progId="Unknown">
                  <p:embed/>
                  <p:pic>
                    <p:nvPicPr>
                      <p:cNvPr id="0" name="物件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060848"/>
                        <a:ext cx="1368152" cy="402069"/>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146366872"/>
              </p:ext>
            </p:extLst>
          </p:nvPr>
        </p:nvGraphicFramePr>
        <p:xfrm>
          <a:off x="971600" y="3068960"/>
          <a:ext cx="1338149" cy="432048"/>
        </p:xfrm>
        <a:graphic>
          <a:graphicData uri="http://schemas.openxmlformats.org/presentationml/2006/ole">
            <mc:AlternateContent xmlns:mc="http://schemas.openxmlformats.org/markup-compatibility/2006">
              <mc:Choice xmlns:v="urn:schemas-microsoft-com:vml" Requires="v">
                <p:oleObj spid="_x0000_s13588" r:id="rId5" imgW="711200" imgH="228600" progId="Unknown">
                  <p:embed/>
                </p:oleObj>
              </mc:Choice>
              <mc:Fallback>
                <p:oleObj r:id="rId5" imgW="711200" imgH="228600" progId="Unknown">
                  <p:embed/>
                  <p:pic>
                    <p:nvPicPr>
                      <p:cNvPr id="0" name="物件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3068960"/>
                        <a:ext cx="1338149" cy="432048"/>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729219459"/>
              </p:ext>
            </p:extLst>
          </p:nvPr>
        </p:nvGraphicFramePr>
        <p:xfrm>
          <a:off x="899592" y="4149080"/>
          <a:ext cx="2675297" cy="360040"/>
        </p:xfrm>
        <a:graphic>
          <a:graphicData uri="http://schemas.openxmlformats.org/presentationml/2006/ole">
            <mc:AlternateContent xmlns:mc="http://schemas.openxmlformats.org/markup-compatibility/2006">
              <mc:Choice xmlns:v="urn:schemas-microsoft-com:vml" Requires="v">
                <p:oleObj spid="_x0000_s13589" r:id="rId7" imgW="1701800" imgH="228600" progId="Unknown">
                  <p:embed/>
                </p:oleObj>
              </mc:Choice>
              <mc:Fallback>
                <p:oleObj r:id="rId7" imgW="1701800" imgH="228600" progId="Unknown">
                  <p:embed/>
                  <p:pic>
                    <p:nvPicPr>
                      <p:cNvPr id="0" name="物件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592" y="4149080"/>
                        <a:ext cx="2675297" cy="360040"/>
                      </a:xfrm>
                      <a:prstGeom prst="rect">
                        <a:avLst/>
                      </a:prstGeom>
                      <a:noFill/>
                      <a:ln>
                        <a:noFill/>
                      </a:ln>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34275068"/>
              </p:ext>
            </p:extLst>
          </p:nvPr>
        </p:nvGraphicFramePr>
        <p:xfrm>
          <a:off x="899592" y="5229200"/>
          <a:ext cx="7101715" cy="360040"/>
        </p:xfrm>
        <a:graphic>
          <a:graphicData uri="http://schemas.openxmlformats.org/presentationml/2006/ole">
            <mc:AlternateContent xmlns:mc="http://schemas.openxmlformats.org/markup-compatibility/2006">
              <mc:Choice xmlns:v="urn:schemas-microsoft-com:vml" Requires="v">
                <p:oleObj spid="_x0000_s13590" r:id="rId9" imgW="4444920" imgH="228600" progId="Unknown">
                  <p:embed/>
                </p:oleObj>
              </mc:Choice>
              <mc:Fallback>
                <p:oleObj r:id="rId9" imgW="4444920" imgH="228600" progId="Unknown">
                  <p:embed/>
                  <p:pic>
                    <p:nvPicPr>
                      <p:cNvPr id="0" name="物件 17"/>
                      <p:cNvPicPr>
                        <a:picLocks noChangeAspect="1" noChangeArrowheads="1"/>
                      </p:cNvPicPr>
                      <p:nvPr/>
                    </p:nvPicPr>
                    <p:blipFill>
                      <a:blip r:embed="rId10"/>
                      <a:srcRect/>
                      <a:stretch>
                        <a:fillRect/>
                      </a:stretch>
                    </p:blipFill>
                    <p:spPr bwMode="auto">
                      <a:xfrm>
                        <a:off x="899592" y="5229200"/>
                        <a:ext cx="7101715" cy="3600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60445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note</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en-US" sz="2400" dirty="0" smtClean="0">
                <a:latin typeface="Calibri" panose="020F0502020204030204" pitchFamily="34" charset="0"/>
              </a:rPr>
              <a:t>兩種資產組合的變異數</a:t>
            </a: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15</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40297893"/>
              </p:ext>
            </p:extLst>
          </p:nvPr>
        </p:nvGraphicFramePr>
        <p:xfrm>
          <a:off x="1691680" y="2492896"/>
          <a:ext cx="5760640" cy="1900417"/>
        </p:xfrm>
        <a:graphic>
          <a:graphicData uri="http://schemas.openxmlformats.org/presentationml/2006/ole">
            <mc:AlternateContent xmlns:mc="http://schemas.openxmlformats.org/markup-compatibility/2006">
              <mc:Choice xmlns:v="urn:schemas-microsoft-com:vml" Requires="v">
                <p:oleObj spid="_x0000_s56330" name="方程式" r:id="rId3" imgW="3695400" imgH="1218960" progId="Equation.3">
                  <p:embed/>
                </p:oleObj>
              </mc:Choice>
              <mc:Fallback>
                <p:oleObj name="方程式" r:id="rId3" imgW="3695400" imgH="1218960" progId="Equation.3">
                  <p:embed/>
                  <p:pic>
                    <p:nvPicPr>
                      <p:cNvPr id="0" name=""/>
                      <p:cNvPicPr>
                        <a:picLocks noChangeAspect="1" noChangeArrowheads="1"/>
                      </p:cNvPicPr>
                      <p:nvPr/>
                    </p:nvPicPr>
                    <p:blipFill>
                      <a:blip r:embed="rId4"/>
                      <a:srcRect/>
                      <a:stretch>
                        <a:fillRect/>
                      </a:stretch>
                    </p:blipFill>
                    <p:spPr bwMode="auto">
                      <a:xfrm>
                        <a:off x="1691680" y="2492896"/>
                        <a:ext cx="5760640" cy="1900417"/>
                      </a:xfrm>
                      <a:prstGeom prst="rect">
                        <a:avLst/>
                      </a:prstGeom>
                      <a:noFill/>
                      <a:ln>
                        <a:noFill/>
                      </a:ln>
                    </p:spPr>
                  </p:pic>
                </p:oleObj>
              </mc:Fallback>
            </mc:AlternateContent>
          </a:graphicData>
        </a:graphic>
      </p:graphicFrame>
      <p:cxnSp>
        <p:nvCxnSpPr>
          <p:cNvPr id="7" name="直線單箭頭接點 6"/>
          <p:cNvCxnSpPr/>
          <p:nvPr/>
        </p:nvCxnSpPr>
        <p:spPr>
          <a:xfrm flipV="1">
            <a:off x="2483768" y="4293096"/>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2051720" y="4941168"/>
            <a:ext cx="864096" cy="369332"/>
          </a:xfrm>
          <a:prstGeom prst="rect">
            <a:avLst/>
          </a:prstGeom>
          <a:noFill/>
        </p:spPr>
        <p:txBody>
          <a:bodyPr wrap="square" rtlCol="0">
            <a:spAutoFit/>
          </a:bodyPr>
          <a:lstStyle/>
          <a:p>
            <a:r>
              <a:rPr lang="zh-TW" altLang="en-US" dirty="0" smtClean="0">
                <a:latin typeface="Calibri" panose="020F0502020204030204" pitchFamily="34" charset="0"/>
              </a:rPr>
              <a:t>共</a:t>
            </a:r>
            <a:r>
              <a:rPr lang="en-US" altLang="zh-TW" dirty="0" smtClean="0">
                <a:latin typeface="Calibri" panose="020F0502020204030204" pitchFamily="34" charset="0"/>
              </a:rPr>
              <a:t>2</a:t>
            </a:r>
            <a:r>
              <a:rPr lang="zh-TW" altLang="en-US" dirty="0" smtClean="0">
                <a:latin typeface="Calibri" panose="020F0502020204030204" pitchFamily="34" charset="0"/>
              </a:rPr>
              <a:t>項</a:t>
            </a:r>
            <a:endParaRPr lang="zh-TW" altLang="en-US" dirty="0">
              <a:latin typeface="Calibri" panose="020F0502020204030204" pitchFamily="34" charset="0"/>
            </a:endParaRPr>
          </a:p>
        </p:txBody>
      </p:sp>
      <p:cxnSp>
        <p:nvCxnSpPr>
          <p:cNvPr id="11" name="直線單箭頭接點 10"/>
          <p:cNvCxnSpPr/>
          <p:nvPr/>
        </p:nvCxnSpPr>
        <p:spPr>
          <a:xfrm flipV="1">
            <a:off x="4427984" y="4293096"/>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3851920" y="4941168"/>
            <a:ext cx="1296144" cy="369332"/>
          </a:xfrm>
          <a:prstGeom prst="rect">
            <a:avLst/>
          </a:prstGeom>
          <a:noFill/>
        </p:spPr>
        <p:txBody>
          <a:bodyPr wrap="square" rtlCol="0">
            <a:spAutoFit/>
          </a:bodyPr>
          <a:lstStyle/>
          <a:p>
            <a:r>
              <a:rPr lang="zh-TW" altLang="en-US" dirty="0" smtClean="0">
                <a:latin typeface="Calibri" panose="020F0502020204030204" pitchFamily="34" charset="0"/>
              </a:rPr>
              <a:t>共</a:t>
            </a:r>
            <a:r>
              <a:rPr lang="en-US" altLang="zh-TW" dirty="0" smtClean="0">
                <a:latin typeface="Calibri" panose="020F0502020204030204" pitchFamily="34" charset="0"/>
              </a:rPr>
              <a:t>2</a:t>
            </a:r>
            <a:r>
              <a:rPr lang="zh-TW" altLang="en-US" dirty="0" smtClean="0">
                <a:latin typeface="Calibri" panose="020F0502020204030204" pitchFamily="34" charset="0"/>
              </a:rPr>
              <a:t>*</a:t>
            </a:r>
            <a:r>
              <a:rPr lang="en-US" altLang="zh-TW" dirty="0" smtClean="0">
                <a:latin typeface="Calibri" panose="020F0502020204030204" pitchFamily="34" charset="0"/>
              </a:rPr>
              <a:t>2-2</a:t>
            </a:r>
            <a:r>
              <a:rPr lang="zh-TW" altLang="en-US" dirty="0" smtClean="0">
                <a:latin typeface="Calibri" panose="020F0502020204030204" pitchFamily="34" charset="0"/>
              </a:rPr>
              <a:t>項</a:t>
            </a:r>
            <a:endParaRPr lang="zh-TW" altLang="en-US" dirty="0">
              <a:latin typeface="Calibri" panose="020F0502020204030204" pitchFamily="34" charset="0"/>
            </a:endParaRPr>
          </a:p>
        </p:txBody>
      </p:sp>
    </p:spTree>
    <p:extLst>
      <p:ext uri="{BB962C8B-B14F-4D97-AF65-F5344CB8AC3E}">
        <p14:creationId xmlns:p14="http://schemas.microsoft.com/office/powerpoint/2010/main" val="3949160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11.3 </a:t>
            </a:r>
            <a:r>
              <a:rPr lang="zh-TW" altLang="zh-TW" dirty="0"/>
              <a:t>兩種以上資產</a:t>
            </a:r>
            <a:r>
              <a:rPr lang="en-US" altLang="zh-TW" dirty="0"/>
              <a:t/>
            </a:r>
            <a:br>
              <a:rPr lang="en-US" altLang="zh-TW" dirty="0"/>
            </a:br>
            <a:r>
              <a:rPr lang="zh-TW" altLang="zh-TW" dirty="0"/>
              <a:t>構成組合的預期報酬與波動</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而資產組合之變異數為：</a:t>
            </a: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故</a:t>
            </a:r>
            <a:r>
              <a:rPr lang="zh-TW" altLang="zh-TW" sz="2400" dirty="0">
                <a:latin typeface="Calibri" panose="020F0502020204030204" pitchFamily="34" charset="0"/>
              </a:rPr>
              <a:t>資產組合的波動即為：</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16</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714146184"/>
              </p:ext>
            </p:extLst>
          </p:nvPr>
        </p:nvGraphicFramePr>
        <p:xfrm>
          <a:off x="899592" y="2348880"/>
          <a:ext cx="4239939" cy="1224136"/>
        </p:xfrm>
        <a:graphic>
          <a:graphicData uri="http://schemas.openxmlformats.org/presentationml/2006/ole">
            <mc:AlternateContent xmlns:mc="http://schemas.openxmlformats.org/markup-compatibility/2006">
              <mc:Choice xmlns:v="urn:schemas-microsoft-com:vml" Requires="v">
                <p:oleObj spid="_x0000_s14474" r:id="rId3" imgW="2552400" imgH="761760" progId="Unknown">
                  <p:embed/>
                </p:oleObj>
              </mc:Choice>
              <mc:Fallback>
                <p:oleObj r:id="rId3" imgW="2552400" imgH="761760" progId="Unknown">
                  <p:embed/>
                  <p:pic>
                    <p:nvPicPr>
                      <p:cNvPr id="0" name="物件 25"/>
                      <p:cNvPicPr>
                        <a:picLocks noChangeAspect="1" noChangeArrowheads="1"/>
                      </p:cNvPicPr>
                      <p:nvPr/>
                    </p:nvPicPr>
                    <p:blipFill>
                      <a:blip r:embed="rId4"/>
                      <a:srcRect/>
                      <a:stretch>
                        <a:fillRect/>
                      </a:stretch>
                    </p:blipFill>
                    <p:spPr bwMode="auto">
                      <a:xfrm>
                        <a:off x="899592" y="2348880"/>
                        <a:ext cx="4239939" cy="1224136"/>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111887029"/>
              </p:ext>
            </p:extLst>
          </p:nvPr>
        </p:nvGraphicFramePr>
        <p:xfrm>
          <a:off x="899592" y="4365104"/>
          <a:ext cx="6388278" cy="936104"/>
        </p:xfrm>
        <a:graphic>
          <a:graphicData uri="http://schemas.openxmlformats.org/presentationml/2006/ole">
            <mc:AlternateContent xmlns:mc="http://schemas.openxmlformats.org/markup-compatibility/2006">
              <mc:Choice xmlns:v="urn:schemas-microsoft-com:vml" Requires="v">
                <p:oleObj spid="_x0000_s14475" r:id="rId5" imgW="4000500" imgH="584200" progId="Unknown">
                  <p:embed/>
                </p:oleObj>
              </mc:Choice>
              <mc:Fallback>
                <p:oleObj r:id="rId5" imgW="4000500" imgH="584200" progId="Unknown">
                  <p:embed/>
                  <p:pic>
                    <p:nvPicPr>
                      <p:cNvPr id="0" name="物件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4365104"/>
                        <a:ext cx="6388278" cy="93610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2848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11.3 </a:t>
            </a:r>
            <a:r>
              <a:rPr lang="zh-TW" altLang="zh-TW" dirty="0"/>
              <a:t>兩種以上資產</a:t>
            </a:r>
            <a:r>
              <a:rPr lang="en-US" altLang="zh-TW" dirty="0"/>
              <a:t/>
            </a:r>
            <a:br>
              <a:rPr lang="en-US" altLang="zh-TW" dirty="0"/>
            </a:br>
            <a:r>
              <a:rPr lang="zh-TW" altLang="zh-TW" dirty="0"/>
              <a:t>構成組合的預期報酬與波動</a:t>
            </a:r>
            <a:endParaRPr lang="zh-TW" altLang="en-US" dirty="0"/>
          </a:p>
        </p:txBody>
      </p:sp>
      <p:sp>
        <p:nvSpPr>
          <p:cNvPr id="3" name="內容版面配置區 2"/>
          <p:cNvSpPr>
            <a:spLocks noGrp="1"/>
          </p:cNvSpPr>
          <p:nvPr>
            <p:ph idx="1"/>
          </p:nvPr>
        </p:nvSpPr>
        <p:spPr/>
        <p:txBody>
          <a:bodyPr>
            <a:normAutofit lnSpcReduction="10000"/>
          </a:bodyPr>
          <a:lstStyle/>
          <a:p>
            <a:r>
              <a:rPr lang="zh-TW" altLang="zh-TW" sz="2400" dirty="0">
                <a:latin typeface="Calibri" panose="020F0502020204030204" pitchFamily="34" charset="0"/>
              </a:rPr>
              <a:t>每種資產均等投資的多元化之風險降低的效果</a:t>
            </a:r>
          </a:p>
          <a:p>
            <a:pPr lvl="1"/>
            <a:r>
              <a:rPr lang="zh-TW" altLang="zh-TW" sz="2000" dirty="0">
                <a:latin typeface="Calibri" panose="020F0502020204030204" pitchFamily="34" charset="0"/>
              </a:rPr>
              <a:t>如果</a:t>
            </a:r>
            <a:r>
              <a:rPr lang="en-US" altLang="zh-TW" sz="2000" dirty="0">
                <a:latin typeface="Calibri" panose="020F0502020204030204" pitchFamily="34" charset="0"/>
              </a:rPr>
              <a:t>n</a:t>
            </a:r>
            <a:r>
              <a:rPr lang="zh-TW" altLang="zh-TW" sz="2000" dirty="0">
                <a:latin typeface="Calibri" panose="020F0502020204030204" pitchFamily="34" charset="0"/>
              </a:rPr>
              <a:t>種資產的投資比重均為</a:t>
            </a:r>
            <a:r>
              <a:rPr lang="en-US" altLang="zh-TW" sz="2000" dirty="0">
                <a:latin typeface="Calibri" panose="020F0502020204030204" pitchFamily="34" charset="0"/>
              </a:rPr>
              <a:t>1/n</a:t>
            </a:r>
            <a:r>
              <a:rPr lang="zh-TW" altLang="zh-TW" sz="2000" dirty="0">
                <a:latin typeface="Calibri" panose="020F0502020204030204" pitchFamily="34" charset="0"/>
              </a:rPr>
              <a:t>，則資產組合之變異數為</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lvl="1"/>
            <a:endParaRPr lang="en-US" altLang="zh-TW" sz="2000" dirty="0">
              <a:latin typeface="Calibri" panose="020F0502020204030204" pitchFamily="34" charset="0"/>
            </a:endParaRPr>
          </a:p>
          <a:p>
            <a:pPr lvl="1"/>
            <a:endParaRPr lang="en-US" altLang="zh-TW" sz="2000" dirty="0" smtClean="0">
              <a:latin typeface="Calibri" panose="020F0502020204030204" pitchFamily="34" charset="0"/>
            </a:endParaRPr>
          </a:p>
          <a:p>
            <a:pPr lvl="1"/>
            <a:endParaRPr lang="en-US" altLang="zh-TW" sz="2000" dirty="0">
              <a:latin typeface="Calibri" panose="020F0502020204030204" pitchFamily="34" charset="0"/>
            </a:endParaRPr>
          </a:p>
          <a:p>
            <a:pPr lvl="1"/>
            <a:endParaRPr lang="en-US" altLang="zh-TW" sz="2000" dirty="0" smtClean="0">
              <a:latin typeface="Calibri" panose="020F0502020204030204" pitchFamily="34" charset="0"/>
            </a:endParaRPr>
          </a:p>
          <a:p>
            <a:pPr lvl="1"/>
            <a:endParaRPr lang="en-US" altLang="zh-TW" sz="2000" dirty="0">
              <a:latin typeface="Calibri" panose="020F0502020204030204" pitchFamily="34" charset="0"/>
            </a:endParaRPr>
          </a:p>
          <a:p>
            <a:pPr lvl="1"/>
            <a:endParaRPr lang="en-US" altLang="zh-TW" sz="2000" dirty="0" smtClean="0">
              <a:latin typeface="Calibri" panose="020F0502020204030204" pitchFamily="34" charset="0"/>
            </a:endParaRPr>
          </a:p>
          <a:p>
            <a:pPr lvl="1"/>
            <a:endParaRPr lang="en-US" altLang="zh-TW" sz="2000" dirty="0">
              <a:latin typeface="Calibri" panose="020F0502020204030204" pitchFamily="34" charset="0"/>
            </a:endParaRPr>
          </a:p>
          <a:p>
            <a:pPr lvl="1"/>
            <a:endParaRPr lang="en-US" altLang="zh-TW" sz="2000" dirty="0" smtClean="0">
              <a:latin typeface="Calibri" panose="020F0502020204030204" pitchFamily="34" charset="0"/>
            </a:endParaRPr>
          </a:p>
          <a:p>
            <a:pPr lvl="1"/>
            <a:endParaRPr lang="en-US" altLang="zh-TW" sz="2000" dirty="0">
              <a:latin typeface="Calibri" panose="020F0502020204030204" pitchFamily="34" charset="0"/>
            </a:endParaRPr>
          </a:p>
          <a:p>
            <a:pPr marL="457200" lvl="1" indent="0">
              <a:buNone/>
            </a:pPr>
            <a:r>
              <a:rPr lang="zh-TW" altLang="zh-TW" sz="2000" dirty="0">
                <a:latin typeface="Calibri" panose="020F0502020204030204" pitchFamily="34" charset="0"/>
              </a:rPr>
              <a:t>◎當投資的資產種類</a:t>
            </a:r>
            <a:r>
              <a:rPr lang="en-US" altLang="zh-TW" sz="2000" dirty="0">
                <a:latin typeface="Calibri" panose="020F0502020204030204" pitchFamily="34" charset="0"/>
              </a:rPr>
              <a:t>(n)</a:t>
            </a:r>
            <a:r>
              <a:rPr lang="zh-TW" altLang="zh-TW" sz="2000" dirty="0">
                <a:latin typeface="Calibri" panose="020F0502020204030204" pitchFamily="34" charset="0"/>
              </a:rPr>
              <a:t>趨近於無窮大，則資產組合之變異數趨</a:t>
            </a:r>
            <a:r>
              <a:rPr lang="zh-TW" altLang="zh-TW" sz="2000" dirty="0" smtClean="0">
                <a:latin typeface="Calibri" panose="020F0502020204030204" pitchFamily="34" charset="0"/>
              </a:rPr>
              <a:t>近於</a:t>
            </a:r>
            <a:r>
              <a:rPr lang="zh-TW" altLang="en-US" sz="2000" dirty="0" smtClean="0">
                <a:latin typeface="Calibri" panose="020F0502020204030204" pitchFamily="34" charset="0"/>
              </a:rPr>
              <a:t>共變異數</a:t>
            </a:r>
            <a:r>
              <a:rPr lang="zh-TW" altLang="zh-TW" sz="2000" dirty="0" smtClean="0">
                <a:latin typeface="Calibri" panose="020F0502020204030204" pitchFamily="34" charset="0"/>
              </a:rPr>
              <a:t>的</a:t>
            </a:r>
            <a:r>
              <a:rPr lang="zh-TW" altLang="zh-TW" sz="2000" dirty="0">
                <a:latin typeface="Calibri" panose="020F0502020204030204" pitchFamily="34" charset="0"/>
              </a:rPr>
              <a:t>平均數。</a:t>
            </a:r>
          </a:p>
          <a:p>
            <a:pPr lvl="1"/>
            <a:endParaRPr lang="en-US" altLang="zh-TW" sz="2000" dirty="0" smtClean="0"/>
          </a:p>
          <a:p>
            <a:pPr lvl="1"/>
            <a:endParaRPr lang="zh-TW" altLang="en-US" sz="2000"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17</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098866514"/>
              </p:ext>
            </p:extLst>
          </p:nvPr>
        </p:nvGraphicFramePr>
        <p:xfrm>
          <a:off x="2224088" y="2360613"/>
          <a:ext cx="5434012" cy="2959100"/>
        </p:xfrm>
        <a:graphic>
          <a:graphicData uri="http://schemas.openxmlformats.org/presentationml/2006/ole">
            <mc:AlternateContent xmlns:mc="http://schemas.openxmlformats.org/markup-compatibility/2006">
              <mc:Choice xmlns:v="urn:schemas-microsoft-com:vml" Requires="v">
                <p:oleObj spid="_x0000_s15496" name="方程式" r:id="rId3" imgW="3670200" imgH="2057400" progId="Equation.3">
                  <p:embed/>
                </p:oleObj>
              </mc:Choice>
              <mc:Fallback>
                <p:oleObj name="方程式" r:id="rId3" imgW="3670200" imgH="2057400" progId="Equation.3">
                  <p:embed/>
                  <p:pic>
                    <p:nvPicPr>
                      <p:cNvPr id="0" name="物件 33"/>
                      <p:cNvPicPr>
                        <a:picLocks noChangeAspect="1" noChangeArrowheads="1"/>
                      </p:cNvPicPr>
                      <p:nvPr/>
                    </p:nvPicPr>
                    <p:blipFill>
                      <a:blip r:embed="rId4"/>
                      <a:srcRect/>
                      <a:stretch>
                        <a:fillRect/>
                      </a:stretch>
                    </p:blipFill>
                    <p:spPr bwMode="auto">
                      <a:xfrm>
                        <a:off x="2224088" y="2360613"/>
                        <a:ext cx="5434012" cy="2959100"/>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102023403"/>
              </p:ext>
            </p:extLst>
          </p:nvPr>
        </p:nvGraphicFramePr>
        <p:xfrm>
          <a:off x="2123728" y="6021288"/>
          <a:ext cx="3534938" cy="360040"/>
        </p:xfrm>
        <a:graphic>
          <a:graphicData uri="http://schemas.openxmlformats.org/presentationml/2006/ole">
            <mc:AlternateContent xmlns:mc="http://schemas.openxmlformats.org/markup-compatibility/2006">
              <mc:Choice xmlns:v="urn:schemas-microsoft-com:vml" Requires="v">
                <p:oleObj spid="_x0000_s15497" r:id="rId5" imgW="2400300" imgH="241300" progId="Unknown">
                  <p:embed/>
                </p:oleObj>
              </mc:Choice>
              <mc:Fallback>
                <p:oleObj r:id="rId5" imgW="2400300" imgH="241300" progId="Unknown">
                  <p:embed/>
                  <p:pic>
                    <p:nvPicPr>
                      <p:cNvPr id="0" name="物件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6021288"/>
                        <a:ext cx="3534938" cy="3600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6781295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11.3 </a:t>
            </a:r>
            <a:r>
              <a:rPr lang="zh-TW" altLang="zh-TW" dirty="0"/>
              <a:t>兩種以上資產</a:t>
            </a:r>
            <a:r>
              <a:rPr lang="en-US" altLang="zh-TW" dirty="0"/>
              <a:t/>
            </a:r>
            <a:br>
              <a:rPr lang="en-US" altLang="zh-TW" dirty="0"/>
            </a:br>
            <a:r>
              <a:rPr lang="zh-TW" altLang="zh-TW" dirty="0"/>
              <a:t>構成組合的預期報酬與波動</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故資產組合的波動即為</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當</a:t>
            </a:r>
            <a:r>
              <a:rPr lang="zh-TW" altLang="zh-TW" sz="2400" dirty="0">
                <a:latin typeface="Calibri" panose="020F0502020204030204" pitchFamily="34" charset="0"/>
              </a:rPr>
              <a:t>投資的資產種類</a:t>
            </a:r>
            <a:r>
              <a:rPr lang="en-US" altLang="zh-TW" sz="2400" dirty="0">
                <a:latin typeface="Calibri" panose="020F0502020204030204" pitchFamily="34" charset="0"/>
              </a:rPr>
              <a:t>(n)</a:t>
            </a:r>
            <a:r>
              <a:rPr lang="zh-TW" altLang="zh-TW" sz="2400" dirty="0">
                <a:latin typeface="Calibri" panose="020F0502020204030204" pitchFamily="34" charset="0"/>
              </a:rPr>
              <a:t>趨近於無窮大，則資產組合的波動趨</a:t>
            </a:r>
            <a:r>
              <a:rPr lang="zh-TW" altLang="zh-TW" sz="2400" dirty="0" smtClean="0">
                <a:latin typeface="Calibri" panose="020F0502020204030204" pitchFamily="34" charset="0"/>
              </a:rPr>
              <a:t>近於</a:t>
            </a:r>
            <a:r>
              <a:rPr lang="zh-TW" altLang="en-US" sz="2400" dirty="0" smtClean="0">
                <a:latin typeface="Calibri" panose="020F0502020204030204" pitchFamily="34" charset="0"/>
              </a:rPr>
              <a:t>共變異數</a:t>
            </a:r>
            <a:r>
              <a:rPr lang="zh-TW" altLang="zh-TW" sz="2400" dirty="0" smtClean="0">
                <a:latin typeface="Calibri" panose="020F0502020204030204" pitchFamily="34" charset="0"/>
              </a:rPr>
              <a:t>的</a:t>
            </a:r>
            <a:r>
              <a:rPr lang="zh-TW" altLang="zh-TW" sz="2400" dirty="0">
                <a:latin typeface="Calibri" panose="020F0502020204030204" pitchFamily="34" charset="0"/>
              </a:rPr>
              <a:t>平均數的平方根。</a:t>
            </a:r>
          </a:p>
          <a:p>
            <a:pPr algn="just">
              <a:lnSpc>
                <a:spcPct val="120000"/>
              </a:lnSpc>
            </a:pPr>
            <a:endParaRPr lang="zh-TW" altLang="zh-TW" sz="24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18</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074398602"/>
              </p:ext>
            </p:extLst>
          </p:nvPr>
        </p:nvGraphicFramePr>
        <p:xfrm>
          <a:off x="971600" y="2276872"/>
          <a:ext cx="6401460" cy="648072"/>
        </p:xfrm>
        <a:graphic>
          <a:graphicData uri="http://schemas.openxmlformats.org/presentationml/2006/ole">
            <mc:AlternateContent xmlns:mc="http://schemas.openxmlformats.org/markup-compatibility/2006">
              <mc:Choice xmlns:v="urn:schemas-microsoft-com:vml" Requires="v">
                <p:oleObj spid="_x0000_s16518" r:id="rId3" imgW="4356100" imgH="444500" progId="Unknown">
                  <p:embed/>
                </p:oleObj>
              </mc:Choice>
              <mc:Fallback>
                <p:oleObj r:id="rId3" imgW="4356100" imgH="444500" progId="Unknown">
                  <p:embed/>
                  <p:pic>
                    <p:nvPicPr>
                      <p:cNvPr id="0" name="物件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276872"/>
                        <a:ext cx="6401460" cy="648072"/>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666609027"/>
              </p:ext>
            </p:extLst>
          </p:nvPr>
        </p:nvGraphicFramePr>
        <p:xfrm>
          <a:off x="971600" y="4293096"/>
          <a:ext cx="5102050" cy="432048"/>
        </p:xfrm>
        <a:graphic>
          <a:graphicData uri="http://schemas.openxmlformats.org/presentationml/2006/ole">
            <mc:AlternateContent xmlns:mc="http://schemas.openxmlformats.org/markup-compatibility/2006">
              <mc:Choice xmlns:v="urn:schemas-microsoft-com:vml" Requires="v">
                <p:oleObj spid="_x0000_s16519" r:id="rId5" imgW="3340100" imgH="279400" progId="Unknown">
                  <p:embed/>
                </p:oleObj>
              </mc:Choice>
              <mc:Fallback>
                <p:oleObj r:id="rId5" imgW="3340100" imgH="279400" progId="Unknown">
                  <p:embed/>
                  <p:pic>
                    <p:nvPicPr>
                      <p:cNvPr id="0" name="物件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4293096"/>
                        <a:ext cx="5102050" cy="43204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404200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11.3 </a:t>
            </a:r>
            <a:r>
              <a:rPr lang="zh-TW" altLang="zh-TW" dirty="0"/>
              <a:t>兩種以上資產</a:t>
            </a:r>
            <a:r>
              <a:rPr lang="en-US" altLang="zh-TW" dirty="0"/>
              <a:t/>
            </a:r>
            <a:br>
              <a:rPr lang="en-US" altLang="zh-TW" dirty="0"/>
            </a:br>
            <a:r>
              <a:rPr lang="zh-TW" altLang="zh-TW" dirty="0"/>
              <a:t>構成組合的預期報酬與波動</a:t>
            </a:r>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19</a:t>
            </a:fld>
            <a:endParaRPr lang="zh-TW" altLang="en-US"/>
          </a:p>
        </p:txBody>
      </p:sp>
      <p:pic>
        <p:nvPicPr>
          <p:cNvPr id="5" name="Picture 4" descr="Y:\Graphics\Powerpoint\PEARSON\BERK\Final files\ch11\c11f002.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916832"/>
            <a:ext cx="6840760" cy="3960440"/>
          </a:xfrm>
          <a:prstGeom prst="rect">
            <a:avLst/>
          </a:prstGeom>
          <a:noFill/>
          <a:ln>
            <a:noFill/>
          </a:ln>
          <a:extLst/>
        </p:spPr>
      </p:pic>
    </p:spTree>
    <p:extLst>
      <p:ext uri="{BB962C8B-B14F-4D97-AF65-F5344CB8AC3E}">
        <p14:creationId xmlns:p14="http://schemas.microsoft.com/office/powerpoint/2010/main" val="2499235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本章概述</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本章延續第十章，先討論一個包含多種資產的組合的預期報酬與波動，並透過平均數</a:t>
            </a:r>
            <a:r>
              <a:rPr lang="en-US" altLang="zh-TW" sz="2400" dirty="0">
                <a:latin typeface="Calibri" panose="020F0502020204030204" pitchFamily="34" charset="0"/>
              </a:rPr>
              <a:t>-</a:t>
            </a:r>
            <a:r>
              <a:rPr lang="zh-TW" altLang="zh-TW" sz="2400" dirty="0">
                <a:latin typeface="Calibri" panose="020F0502020204030204" pitchFamily="34" charset="0"/>
              </a:rPr>
              <a:t>變異數資產組合最適化</a:t>
            </a:r>
            <a:r>
              <a:rPr lang="en-US" altLang="zh-TW" sz="2400" b="1" dirty="0">
                <a:solidFill>
                  <a:srgbClr val="FF0000"/>
                </a:solidFill>
                <a:latin typeface="Calibri" panose="020F0502020204030204" pitchFamily="34" charset="0"/>
              </a:rPr>
              <a:t>(mean-variance portfolio optimization)</a:t>
            </a:r>
            <a:r>
              <a:rPr lang="zh-TW" altLang="zh-TW" sz="2400" dirty="0">
                <a:latin typeface="Calibri" panose="020F0502020204030204" pitchFamily="34" charset="0"/>
              </a:rPr>
              <a:t>的技術，解釋投資者如何在既定風險程度下選擇最高報酬的效率組合</a:t>
            </a:r>
            <a:r>
              <a:rPr lang="en-US" altLang="zh-TW" sz="2400" dirty="0">
                <a:latin typeface="Calibri" panose="020F0502020204030204" pitchFamily="34" charset="0"/>
              </a:rPr>
              <a:t>(efficient portfolio)</a:t>
            </a:r>
            <a:r>
              <a:rPr lang="zh-TW" altLang="zh-TW" sz="2400" dirty="0">
                <a:latin typeface="Calibri" panose="020F0502020204030204" pitchFamily="34" charset="0"/>
              </a:rPr>
              <a:t>。</a:t>
            </a:r>
          </a:p>
          <a:p>
            <a:pPr algn="just">
              <a:lnSpc>
                <a:spcPct val="120000"/>
              </a:lnSpc>
            </a:pPr>
            <a:r>
              <a:rPr lang="zh-TW" altLang="zh-TW" sz="2400" dirty="0">
                <a:latin typeface="Calibri" panose="020F0502020204030204" pitchFamily="34" charset="0"/>
              </a:rPr>
              <a:t>接著將討論資本資產定價模型</a:t>
            </a:r>
            <a:r>
              <a:rPr lang="en-US" altLang="zh-TW" sz="2400" dirty="0">
                <a:latin typeface="Calibri" panose="020F0502020204030204" pitchFamily="34" charset="0"/>
              </a:rPr>
              <a:t>(CAPM)</a:t>
            </a:r>
            <a:r>
              <a:rPr lang="zh-TW" altLang="zh-TW" sz="2400" dirty="0">
                <a:latin typeface="Calibri" panose="020F0502020204030204" pitchFamily="34" charset="0"/>
              </a:rPr>
              <a:t>的假設條件，在這些假設下，投資人所投資的效率組合將會是市場組合</a:t>
            </a:r>
            <a:r>
              <a:rPr lang="en-US" altLang="zh-TW" sz="2400" dirty="0">
                <a:latin typeface="Calibri" panose="020F0502020204030204" pitchFamily="34" charset="0"/>
              </a:rPr>
              <a:t>(market portfolio)</a:t>
            </a:r>
            <a:r>
              <a:rPr lang="zh-TW" altLang="zh-TW" sz="2400" dirty="0">
                <a:latin typeface="Calibri" panose="020F0502020204030204" pitchFamily="34" charset="0"/>
              </a:rPr>
              <a:t>，因此任何資產的</a:t>
            </a:r>
            <a:r>
              <a:rPr lang="en-US" altLang="zh-TW" sz="2400" dirty="0">
                <a:latin typeface="Calibri" panose="020F0502020204030204" pitchFamily="34" charset="0"/>
              </a:rPr>
              <a:t>beta</a:t>
            </a:r>
            <a:r>
              <a:rPr lang="zh-TW" altLang="zh-TW" sz="2400" dirty="0">
                <a:latin typeface="Calibri" panose="020F0502020204030204" pitchFamily="34" charset="0"/>
              </a:rPr>
              <a:t>係數將會決定其預期報酬的高低。正如在第</a:t>
            </a:r>
            <a:r>
              <a:rPr lang="en-US" altLang="zh-TW" sz="2400" dirty="0">
                <a:latin typeface="Calibri" panose="020F0502020204030204" pitchFamily="34" charset="0"/>
              </a:rPr>
              <a:t>10</a:t>
            </a:r>
            <a:r>
              <a:rPr lang="zh-TW" altLang="zh-TW" sz="2400" dirty="0">
                <a:latin typeface="Calibri" panose="020F0502020204030204" pitchFamily="34" charset="0"/>
              </a:rPr>
              <a:t>章所討論的，該預期報酬會是投資計畫的資本</a:t>
            </a:r>
            <a:r>
              <a:rPr lang="en-US" altLang="zh-TW" sz="2400" dirty="0">
                <a:latin typeface="Calibri" panose="020F0502020204030204" pitchFamily="34" charset="0"/>
              </a:rPr>
              <a:t>(</a:t>
            </a:r>
            <a:r>
              <a:rPr lang="zh-TW" altLang="zh-TW" sz="2400" dirty="0">
                <a:latin typeface="Calibri" panose="020F0502020204030204" pitchFamily="34" charset="0"/>
              </a:rPr>
              <a:t>金</a:t>
            </a:r>
            <a:r>
              <a:rPr lang="en-US" altLang="zh-TW" sz="2400" dirty="0">
                <a:latin typeface="Calibri" panose="020F0502020204030204" pitchFamily="34" charset="0"/>
              </a:rPr>
              <a:t>)</a:t>
            </a:r>
            <a:r>
              <a:rPr lang="zh-TW" altLang="zh-TW" sz="2400" dirty="0">
                <a:latin typeface="Calibri" panose="020F0502020204030204" pitchFamily="34" charset="0"/>
              </a:rPr>
              <a:t>成本。</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2</a:t>
            </a:fld>
            <a:endParaRPr lang="zh-TW" altLang="en-US"/>
          </a:p>
        </p:txBody>
      </p:sp>
    </p:spTree>
    <p:extLst>
      <p:ext uri="{BB962C8B-B14F-4D97-AF65-F5344CB8AC3E}">
        <p14:creationId xmlns:p14="http://schemas.microsoft.com/office/powerpoint/2010/main" val="1530862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11.3 </a:t>
            </a:r>
            <a:r>
              <a:rPr lang="zh-TW" altLang="zh-TW" dirty="0"/>
              <a:t>兩種以上資產</a:t>
            </a:r>
            <a:r>
              <a:rPr lang="en-US" altLang="zh-TW" dirty="0"/>
              <a:t/>
            </a:r>
            <a:br>
              <a:rPr lang="en-US" altLang="zh-TW" dirty="0"/>
            </a:br>
            <a:r>
              <a:rPr lang="zh-TW" altLang="zh-TW" dirty="0"/>
              <a:t>構成組合的預期報酬與波動</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例：</a:t>
            </a:r>
          </a:p>
          <a:p>
            <a:pPr lvl="1" algn="just">
              <a:lnSpc>
                <a:spcPct val="120000"/>
              </a:lnSpc>
            </a:pPr>
            <a:r>
              <a:rPr lang="zh-TW" altLang="zh-TW" sz="2000" dirty="0">
                <a:latin typeface="Calibri" panose="020F0502020204030204" pitchFamily="34" charset="0"/>
              </a:rPr>
              <a:t>假設有一個完全分散風險</a:t>
            </a:r>
            <a:r>
              <a:rPr lang="en-US" altLang="zh-TW" sz="2000" dirty="0">
                <a:latin typeface="Calibri" panose="020F0502020204030204" pitchFamily="34" charset="0"/>
              </a:rPr>
              <a:t>(</a:t>
            </a:r>
            <a:r>
              <a:rPr lang="zh-TW" altLang="zh-TW" sz="2000" dirty="0">
                <a:latin typeface="Calibri" panose="020F0502020204030204" pitchFamily="34" charset="0"/>
              </a:rPr>
              <a:t>投資比率都相同且資產種類很多</a:t>
            </a:r>
            <a:r>
              <a:rPr lang="en-US" altLang="zh-TW" sz="2000" dirty="0">
                <a:latin typeface="Calibri" panose="020F0502020204030204" pitchFamily="34" charset="0"/>
              </a:rPr>
              <a:t>)</a:t>
            </a:r>
            <a:r>
              <a:rPr lang="zh-TW" altLang="zh-TW" sz="2000" dirty="0">
                <a:latin typeface="Calibri" panose="020F0502020204030204" pitchFamily="34" charset="0"/>
              </a:rPr>
              <a:t>之資產組合，個別資產之平均標準差為</a:t>
            </a:r>
            <a:r>
              <a:rPr lang="en-US" altLang="zh-TW" sz="2000" dirty="0">
                <a:latin typeface="Calibri" panose="020F0502020204030204" pitchFamily="34" charset="0"/>
              </a:rPr>
              <a:t>0.4</a:t>
            </a:r>
            <a:r>
              <a:rPr lang="zh-TW" altLang="zh-TW" sz="2000" dirty="0">
                <a:latin typeface="Calibri" panose="020F0502020204030204" pitchFamily="34" charset="0"/>
              </a:rPr>
              <a:t>，而任兩資產之平均相關係數為</a:t>
            </a:r>
            <a:r>
              <a:rPr lang="en-US" altLang="zh-TW" sz="2000" dirty="0">
                <a:latin typeface="Calibri" panose="020F0502020204030204" pitchFamily="34" charset="0"/>
              </a:rPr>
              <a:t>0.60</a:t>
            </a:r>
            <a:r>
              <a:rPr lang="zh-TW" altLang="zh-TW" sz="2000" dirty="0">
                <a:latin typeface="Calibri" panose="020F0502020204030204" pitchFamily="34" charset="0"/>
              </a:rPr>
              <a:t>，請問該資產組合之波動為？</a:t>
            </a:r>
          </a:p>
          <a:p>
            <a:pPr lvl="1" algn="just">
              <a:lnSpc>
                <a:spcPct val="120000"/>
              </a:lnSpc>
            </a:pPr>
            <a:r>
              <a:rPr lang="zh-TW" altLang="zh-TW" sz="2000" dirty="0" smtClean="0">
                <a:latin typeface="Calibri" panose="020F0502020204030204" pitchFamily="34" charset="0"/>
              </a:rPr>
              <a:t>解</a:t>
            </a:r>
            <a:endParaRPr lang="en-US" altLang="zh-TW" sz="2000" dirty="0" smtClean="0">
              <a:latin typeface="Calibri" panose="020F0502020204030204" pitchFamily="34" charset="0"/>
            </a:endParaRPr>
          </a:p>
          <a:p>
            <a:pPr lvl="1" algn="just">
              <a:lnSpc>
                <a:spcPct val="120000"/>
              </a:lnSpc>
            </a:pPr>
            <a:endParaRPr lang="zh-TW" altLang="zh-TW" sz="20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20</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594396086"/>
              </p:ext>
            </p:extLst>
          </p:nvPr>
        </p:nvGraphicFramePr>
        <p:xfrm>
          <a:off x="1259632" y="4005064"/>
          <a:ext cx="6422335" cy="864096"/>
        </p:xfrm>
        <a:graphic>
          <a:graphicData uri="http://schemas.openxmlformats.org/presentationml/2006/ole">
            <mc:AlternateContent xmlns:mc="http://schemas.openxmlformats.org/markup-compatibility/2006">
              <mc:Choice xmlns:v="urn:schemas-microsoft-com:vml" Requires="v">
                <p:oleObj spid="_x0000_s17476" r:id="rId3" imgW="4368800" imgH="584200" progId="Unknown">
                  <p:embed/>
                </p:oleObj>
              </mc:Choice>
              <mc:Fallback>
                <p:oleObj r:id="rId3" imgW="4368800" imgH="584200" progId="Unknown">
                  <p:embed/>
                  <p:pic>
                    <p:nvPicPr>
                      <p:cNvPr id="0" name="物件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005064"/>
                        <a:ext cx="6422335" cy="86409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38824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11.3 </a:t>
            </a:r>
            <a:r>
              <a:rPr lang="zh-TW" altLang="zh-TW" dirty="0"/>
              <a:t>兩種以上資產</a:t>
            </a:r>
            <a:r>
              <a:rPr lang="en-US" altLang="zh-TW" dirty="0"/>
              <a:t/>
            </a:r>
            <a:br>
              <a:rPr lang="en-US" altLang="zh-TW" dirty="0"/>
            </a:br>
            <a:r>
              <a:rPr lang="zh-TW" altLang="zh-TW" dirty="0"/>
              <a:t>構成組合的預期報酬與波動</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每種資產並非均等投資多元化之風險降低的效果</a:t>
            </a:r>
          </a:p>
          <a:p>
            <a:pPr lvl="1" algn="just">
              <a:lnSpc>
                <a:spcPct val="120000"/>
              </a:lnSpc>
            </a:pPr>
            <a:r>
              <a:rPr lang="zh-TW" altLang="zh-TW" sz="2000" dirty="0">
                <a:latin typeface="Calibri" panose="020F0502020204030204" pitchFamily="34" charset="0"/>
              </a:rPr>
              <a:t>由於資產組合之變異數即為資產組合報酬對自己的共變異數，故可得如下結果</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r>
              <a:rPr lang="zh-TW" altLang="zh-TW" sz="2000" dirty="0"/>
              <a:t>等號兩邊同時除以資產組合的波動，進一步可得</a:t>
            </a:r>
            <a:r>
              <a:rPr lang="zh-TW" altLang="zh-TW" sz="2000" dirty="0" smtClean="0"/>
              <a:t>：</a:t>
            </a:r>
            <a:endParaRPr lang="en-US" altLang="zh-TW" sz="2000" dirty="0" smtClean="0">
              <a:latin typeface="Calibri" panose="020F0502020204030204" pitchFamily="34" charset="0"/>
            </a:endParaRPr>
          </a:p>
          <a:p>
            <a:pPr lvl="1" algn="just">
              <a:lnSpc>
                <a:spcPct val="120000"/>
              </a:lnSpc>
            </a:pP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21</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412295530"/>
              </p:ext>
            </p:extLst>
          </p:nvPr>
        </p:nvGraphicFramePr>
        <p:xfrm>
          <a:off x="815975" y="2852738"/>
          <a:ext cx="5827713" cy="2089150"/>
        </p:xfrm>
        <a:graphic>
          <a:graphicData uri="http://schemas.openxmlformats.org/presentationml/2006/ole">
            <mc:AlternateContent xmlns:mc="http://schemas.openxmlformats.org/markup-compatibility/2006">
              <mc:Choice xmlns:v="urn:schemas-microsoft-com:vml" Requires="v">
                <p:oleObj spid="_x0000_s18564" name="方程式" r:id="rId3" imgW="3670200" imgH="1320480" progId="Equation.3">
                  <p:embed/>
                </p:oleObj>
              </mc:Choice>
              <mc:Fallback>
                <p:oleObj name="方程式" r:id="rId3" imgW="3670200" imgH="1320480" progId="Equation.3">
                  <p:embed/>
                  <p:pic>
                    <p:nvPicPr>
                      <p:cNvPr id="0" name="物件 43"/>
                      <p:cNvPicPr>
                        <a:picLocks noChangeAspect="1" noChangeArrowheads="1"/>
                      </p:cNvPicPr>
                      <p:nvPr/>
                    </p:nvPicPr>
                    <p:blipFill>
                      <a:blip r:embed="rId4"/>
                      <a:srcRect/>
                      <a:stretch>
                        <a:fillRect/>
                      </a:stretch>
                    </p:blipFill>
                    <p:spPr bwMode="auto">
                      <a:xfrm>
                        <a:off x="815975" y="2852738"/>
                        <a:ext cx="5827713" cy="2089150"/>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448922366"/>
              </p:ext>
            </p:extLst>
          </p:nvPr>
        </p:nvGraphicFramePr>
        <p:xfrm>
          <a:off x="1331640" y="5517232"/>
          <a:ext cx="4699688" cy="648072"/>
        </p:xfrm>
        <a:graphic>
          <a:graphicData uri="http://schemas.openxmlformats.org/presentationml/2006/ole">
            <mc:AlternateContent xmlns:mc="http://schemas.openxmlformats.org/markup-compatibility/2006">
              <mc:Choice xmlns:v="urn:schemas-microsoft-com:vml" Requires="v">
                <p:oleObj spid="_x0000_s18565" r:id="rId5" imgW="3200400" imgH="444500" progId="Unknown">
                  <p:embed/>
                </p:oleObj>
              </mc:Choice>
              <mc:Fallback>
                <p:oleObj r:id="rId5" imgW="3200400" imgH="444500" progId="Unknown">
                  <p:embed/>
                  <p:pic>
                    <p:nvPicPr>
                      <p:cNvPr id="0" name="物件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5517232"/>
                        <a:ext cx="4699688" cy="6480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23155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11.3 </a:t>
            </a:r>
            <a:r>
              <a:rPr lang="zh-TW" altLang="zh-TW" dirty="0"/>
              <a:t>兩種以上資產</a:t>
            </a:r>
            <a:r>
              <a:rPr lang="en-US" altLang="zh-TW" dirty="0"/>
              <a:t/>
            </a:r>
            <a:br>
              <a:rPr lang="en-US" altLang="zh-TW" dirty="0"/>
            </a:br>
            <a:r>
              <a:rPr lang="zh-TW" altLang="zh-TW" dirty="0"/>
              <a:t>構成組合的預期報酬與波動</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由上式中，我們可以發現，資產組合的風險是每一種資產的投資比重，乘上該種資產的風險，再乘上該種資產與資產組合的相關係數的加總。只要每一種資產與資產組合的相關係數不全都是</a:t>
            </a:r>
            <a:r>
              <a:rPr lang="en-US" altLang="zh-TW" sz="2400" dirty="0">
                <a:latin typeface="Calibri" panose="020F0502020204030204" pitchFamily="34" charset="0"/>
              </a:rPr>
              <a:t>+1</a:t>
            </a:r>
            <a:r>
              <a:rPr lang="zh-TW" altLang="zh-TW" sz="2400" dirty="0">
                <a:latin typeface="Calibri" panose="020F0502020204030204" pitchFamily="34" charset="0"/>
              </a:rPr>
              <a:t>，則表示</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a:t>由此也可看出，資產多元化後的風險確實會比個別資產風險加權平均來得低，此也顯示出多元化之風險降低的效果。</a:t>
            </a:r>
          </a:p>
          <a:p>
            <a:pPr algn="just">
              <a:lnSpc>
                <a:spcPct val="120000"/>
              </a:lnSpc>
            </a:pP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22</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101565354"/>
              </p:ext>
            </p:extLst>
          </p:nvPr>
        </p:nvGraphicFramePr>
        <p:xfrm>
          <a:off x="899592" y="3573016"/>
          <a:ext cx="5302837" cy="648072"/>
        </p:xfrm>
        <a:graphic>
          <a:graphicData uri="http://schemas.openxmlformats.org/presentationml/2006/ole">
            <mc:AlternateContent xmlns:mc="http://schemas.openxmlformats.org/markup-compatibility/2006">
              <mc:Choice xmlns:v="urn:schemas-microsoft-com:vml" Requires="v">
                <p:oleObj spid="_x0000_s19522" r:id="rId3" imgW="3556000" imgH="431800" progId="Unknown">
                  <p:embed/>
                </p:oleObj>
              </mc:Choice>
              <mc:Fallback>
                <p:oleObj r:id="rId3" imgW="3556000" imgH="431800" progId="Unknown">
                  <p:embed/>
                  <p:pic>
                    <p:nvPicPr>
                      <p:cNvPr id="0" name="物件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573016"/>
                        <a:ext cx="5302837" cy="6480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677752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11.4 </a:t>
            </a:r>
            <a:r>
              <a:rPr lang="zh-TW" altLang="zh-TW" dirty="0"/>
              <a:t>風險與報酬</a:t>
            </a:r>
            <a:r>
              <a:rPr lang="zh-TW" altLang="zh-TW" dirty="0" smtClean="0"/>
              <a:t>：</a:t>
            </a:r>
            <a:r>
              <a:rPr lang="en-US" altLang="zh-TW" dirty="0" smtClean="0"/>
              <a:t/>
            </a:r>
            <a:br>
              <a:rPr lang="en-US" altLang="zh-TW" dirty="0" smtClean="0"/>
            </a:br>
            <a:r>
              <a:rPr lang="zh-TW" altLang="zh-TW" dirty="0" smtClean="0"/>
              <a:t>如何</a:t>
            </a:r>
            <a:r>
              <a:rPr lang="zh-TW" altLang="zh-TW" dirty="0"/>
              <a:t>選擇效率</a:t>
            </a:r>
            <a:r>
              <a:rPr lang="zh-TW" altLang="zh-TW" dirty="0" smtClean="0"/>
              <a:t>組合</a:t>
            </a:r>
            <a:endParaRPr lang="zh-TW" altLang="en-US" dirty="0"/>
          </a:p>
        </p:txBody>
      </p:sp>
      <p:sp>
        <p:nvSpPr>
          <p:cNvPr id="3" name="內容版面配置區 2"/>
          <p:cNvSpPr>
            <a:spLocks noGrp="1"/>
          </p:cNvSpPr>
          <p:nvPr>
            <p:ph idx="1"/>
          </p:nvPr>
        </p:nvSpPr>
        <p:spPr>
          <a:xfrm>
            <a:off x="457200" y="1600200"/>
            <a:ext cx="8229600" cy="4853136"/>
          </a:xfrm>
        </p:spPr>
        <p:txBody>
          <a:bodyPr>
            <a:normAutofit/>
          </a:bodyPr>
          <a:lstStyle/>
          <a:p>
            <a:pPr algn="just">
              <a:lnSpc>
                <a:spcPct val="120000"/>
              </a:lnSpc>
            </a:pPr>
            <a:r>
              <a:rPr lang="zh-TW" altLang="zh-TW" sz="2400" dirty="0">
                <a:latin typeface="Calibri" panose="020F0502020204030204" pitchFamily="34" charset="0"/>
              </a:rPr>
              <a:t>假設資產組合由可口可樂與英特爾兩種股票構成，兩種股票個別的預期報酬與波動資料如下，兩者報酬的相關係數為</a:t>
            </a:r>
            <a:r>
              <a:rPr lang="en-US" altLang="zh-TW" sz="2400" dirty="0">
                <a:latin typeface="Calibri" panose="020F0502020204030204" pitchFamily="34" charset="0"/>
              </a:rPr>
              <a:t>0</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r>
              <a:rPr lang="zh-TW" altLang="zh-TW" sz="2400" dirty="0"/>
              <a:t>若投資於可口可樂與英特爾的投資比重分別為</a:t>
            </a:r>
            <a:r>
              <a:rPr lang="zh-TW" altLang="zh-TW" sz="2400" dirty="0" smtClean="0"/>
              <a:t>：</a:t>
            </a:r>
            <a:endParaRPr lang="en-US" altLang="zh-TW" sz="2400" dirty="0" smtClean="0"/>
          </a:p>
          <a:p>
            <a:endParaRPr lang="zh-TW" altLang="zh-TW" sz="2400" dirty="0"/>
          </a:p>
          <a:p>
            <a:r>
              <a:rPr lang="zh-TW" altLang="zh-TW" sz="2400" dirty="0"/>
              <a:t>則資產組合之預期報酬及波動分別為：</a:t>
            </a:r>
          </a:p>
          <a:p>
            <a:pPr algn="just">
              <a:lnSpc>
                <a:spcPct val="120000"/>
              </a:lnSpc>
            </a:pPr>
            <a:endParaRPr lang="zh-TW" altLang="zh-TW"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23</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522117967"/>
              </p:ext>
            </p:extLst>
          </p:nvPr>
        </p:nvGraphicFramePr>
        <p:xfrm>
          <a:off x="2051720" y="2996952"/>
          <a:ext cx="5309870" cy="1371600"/>
        </p:xfrm>
        <a:graphic>
          <a:graphicData uri="http://schemas.openxmlformats.org/drawingml/2006/table">
            <a:tbl>
              <a:tblPr firstRow="1" firstCol="1" bandRow="1"/>
              <a:tblGrid>
                <a:gridCol w="1769745">
                  <a:extLst>
                    <a:ext uri="{9D8B030D-6E8A-4147-A177-3AD203B41FA5}">
                      <a16:colId xmlns:a16="http://schemas.microsoft.com/office/drawing/2014/main" val="20000"/>
                    </a:ext>
                  </a:extLst>
                </a:gridCol>
                <a:gridCol w="1769745">
                  <a:extLst>
                    <a:ext uri="{9D8B030D-6E8A-4147-A177-3AD203B41FA5}">
                      <a16:colId xmlns:a16="http://schemas.microsoft.com/office/drawing/2014/main" val="20001"/>
                    </a:ext>
                  </a:extLst>
                </a:gridCol>
                <a:gridCol w="1770380">
                  <a:extLst>
                    <a:ext uri="{9D8B030D-6E8A-4147-A177-3AD203B41FA5}">
                      <a16:colId xmlns:a16="http://schemas.microsoft.com/office/drawing/2014/main" val="20002"/>
                    </a:ext>
                  </a:extLst>
                </a:gridCol>
              </a:tblGrid>
              <a:tr h="0">
                <a:tc>
                  <a:txBody>
                    <a:bodyPr/>
                    <a:lstStyle/>
                    <a:p>
                      <a:pPr algn="ctr">
                        <a:lnSpc>
                          <a:spcPct val="150000"/>
                        </a:lnSpc>
                        <a:spcAft>
                          <a:spcPts val="0"/>
                        </a:spcAft>
                      </a:pPr>
                      <a:r>
                        <a:rPr lang="zh-TW" sz="2000" kern="100" dirty="0">
                          <a:effectLst/>
                          <a:latin typeface="Calibri"/>
                          <a:ea typeface="新細明體"/>
                          <a:cs typeface="Times New Roman"/>
                        </a:rPr>
                        <a:t>股票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TW" sz="2000" kern="100" dirty="0">
                          <a:effectLst/>
                          <a:latin typeface="Calibri"/>
                          <a:ea typeface="新細明體"/>
                          <a:cs typeface="Times New Roman"/>
                        </a:rPr>
                        <a:t>預期報酬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TW" sz="2000" kern="100" dirty="0">
                          <a:effectLst/>
                          <a:latin typeface="Calibri"/>
                          <a:ea typeface="新細明體"/>
                          <a:cs typeface="Times New Roman"/>
                        </a:rPr>
                        <a:t>波動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lnSpc>
                          <a:spcPct val="150000"/>
                        </a:lnSpc>
                        <a:spcAft>
                          <a:spcPts val="0"/>
                        </a:spcAft>
                      </a:pPr>
                      <a:r>
                        <a:rPr lang="zh-TW" sz="2000" kern="100">
                          <a:effectLst/>
                          <a:latin typeface="Calibri"/>
                          <a:ea typeface="新細明體"/>
                          <a:cs typeface="Times New Roman"/>
                        </a:rPr>
                        <a:t>英特爾</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effectLst/>
                          <a:latin typeface="Calibri"/>
                          <a:ea typeface="新細明體"/>
                          <a:cs typeface="Times New Roman"/>
                        </a:rPr>
                        <a:t>26%</a:t>
                      </a:r>
                      <a:endParaRPr lang="zh-TW" sz="20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effectLst/>
                          <a:latin typeface="Calibri"/>
                          <a:ea typeface="新細明體"/>
                          <a:cs typeface="Times New Roman"/>
                        </a:rPr>
                        <a:t>50%</a:t>
                      </a:r>
                      <a:endParaRPr lang="zh-TW" sz="20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50000"/>
                        </a:lnSpc>
                        <a:spcAft>
                          <a:spcPts val="0"/>
                        </a:spcAft>
                      </a:pPr>
                      <a:r>
                        <a:rPr lang="zh-TW" sz="2000" kern="100" dirty="0">
                          <a:effectLst/>
                          <a:latin typeface="Calibri"/>
                          <a:ea typeface="新細明體"/>
                          <a:cs typeface="Times New Roman"/>
                        </a:rPr>
                        <a:t>可口可樂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a:effectLst/>
                          <a:latin typeface="Calibri"/>
                          <a:ea typeface="新細明體"/>
                          <a:cs typeface="Times New Roman"/>
                        </a:rPr>
                        <a:t>6%</a:t>
                      </a:r>
                      <a:endParaRPr lang="zh-TW" sz="20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kern="100" dirty="0">
                          <a:effectLst/>
                          <a:latin typeface="Calibri"/>
                          <a:ea typeface="新細明體"/>
                          <a:cs typeface="Times New Roman"/>
                        </a:rPr>
                        <a:t>25%</a:t>
                      </a:r>
                      <a:endParaRPr lang="zh-TW" sz="20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4063133983"/>
              </p:ext>
            </p:extLst>
          </p:nvPr>
        </p:nvGraphicFramePr>
        <p:xfrm>
          <a:off x="971600" y="4869160"/>
          <a:ext cx="720080" cy="488108"/>
        </p:xfrm>
        <a:graphic>
          <a:graphicData uri="http://schemas.openxmlformats.org/presentationml/2006/ole">
            <mc:AlternateContent xmlns:mc="http://schemas.openxmlformats.org/markup-compatibility/2006">
              <mc:Choice xmlns:v="urn:schemas-microsoft-com:vml" Requires="v">
                <p:oleObj spid="_x0000_s20607" r:id="rId3" imgW="469696" imgH="317362" progId="Unknown">
                  <p:embed/>
                </p:oleObj>
              </mc:Choice>
              <mc:Fallback>
                <p:oleObj r:id="rId3" imgW="469696" imgH="317362" progId="Unknown">
                  <p:embed/>
                  <p:pic>
                    <p:nvPicPr>
                      <p:cNvPr id="0" name="物件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4869160"/>
                        <a:ext cx="720080" cy="488108"/>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3060976182"/>
              </p:ext>
            </p:extLst>
          </p:nvPr>
        </p:nvGraphicFramePr>
        <p:xfrm>
          <a:off x="971600" y="5877272"/>
          <a:ext cx="5526726" cy="648072"/>
        </p:xfrm>
        <a:graphic>
          <a:graphicData uri="http://schemas.openxmlformats.org/presentationml/2006/ole">
            <mc:AlternateContent xmlns:mc="http://schemas.openxmlformats.org/markup-compatibility/2006">
              <mc:Choice xmlns:v="urn:schemas-microsoft-com:vml" Requires="v">
                <p:oleObj spid="_x0000_s20608" r:id="rId5" imgW="4356100" imgH="508000" progId="Unknown">
                  <p:embed/>
                </p:oleObj>
              </mc:Choice>
              <mc:Fallback>
                <p:oleObj r:id="rId5" imgW="4356100" imgH="508000" progId="Unknown">
                  <p:embed/>
                  <p:pic>
                    <p:nvPicPr>
                      <p:cNvPr id="0" name="物件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5877272"/>
                        <a:ext cx="5526726" cy="6480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067620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11.4 </a:t>
            </a:r>
            <a:r>
              <a:rPr lang="zh-TW" altLang="zh-TW" dirty="0"/>
              <a:t>風險與報酬：</a:t>
            </a:r>
            <a:r>
              <a:rPr lang="en-US" altLang="zh-TW" dirty="0"/>
              <a:t/>
            </a:r>
            <a:br>
              <a:rPr lang="en-US" altLang="zh-TW" dirty="0"/>
            </a:br>
            <a:r>
              <a:rPr lang="zh-TW" altLang="zh-TW" dirty="0"/>
              <a:t>如何選擇效率組合</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則在不同的投資比重下，資產組合之預期報酬及波動可彙整為下表</a:t>
            </a:r>
            <a:r>
              <a:rPr lang="en-US" altLang="zh-TW" sz="2400" dirty="0">
                <a:latin typeface="Calibri" panose="020F0502020204030204" pitchFamily="34" charset="0"/>
              </a:rPr>
              <a:t>11.6</a:t>
            </a:r>
            <a:r>
              <a:rPr lang="zh-TW" altLang="zh-TW" sz="2400" dirty="0">
                <a:latin typeface="Calibri" panose="020F0502020204030204" pitchFamily="34" charset="0"/>
              </a:rPr>
              <a:t>：</a:t>
            </a: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24</a:t>
            </a:fld>
            <a:endParaRPr lang="zh-TW" altLang="en-US"/>
          </a:p>
        </p:txBody>
      </p:sp>
      <p:pic>
        <p:nvPicPr>
          <p:cNvPr id="5" name="Picture 5" descr="tbl11_04.gif"/>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996952"/>
            <a:ext cx="6120680" cy="2088232"/>
          </a:xfrm>
          <a:prstGeom prst="rect">
            <a:avLst/>
          </a:prstGeom>
          <a:noFill/>
          <a:ln>
            <a:noFill/>
          </a:ln>
          <a:extLst/>
        </p:spPr>
      </p:pic>
    </p:spTree>
    <p:extLst>
      <p:ext uri="{BB962C8B-B14F-4D97-AF65-F5344CB8AC3E}">
        <p14:creationId xmlns:p14="http://schemas.microsoft.com/office/powerpoint/2010/main" val="1046817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11.4 </a:t>
            </a:r>
            <a:r>
              <a:rPr lang="zh-TW" altLang="zh-TW" dirty="0"/>
              <a:t>風險與報酬：</a:t>
            </a:r>
            <a:r>
              <a:rPr lang="en-US" altLang="zh-TW" dirty="0"/>
              <a:t/>
            </a:r>
            <a:br>
              <a:rPr lang="en-US" altLang="zh-TW" dirty="0"/>
            </a:br>
            <a:r>
              <a:rPr lang="zh-TW" altLang="zh-TW" dirty="0"/>
              <a:t>如何選擇效率組合</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依照表</a:t>
            </a:r>
            <a:r>
              <a:rPr lang="en-US" altLang="zh-TW" sz="2400" dirty="0">
                <a:latin typeface="Calibri" panose="020F0502020204030204" pitchFamily="34" charset="0"/>
              </a:rPr>
              <a:t>11.6</a:t>
            </a:r>
            <a:r>
              <a:rPr lang="zh-TW" altLang="zh-TW" sz="2400" dirty="0">
                <a:latin typeface="Calibri" panose="020F0502020204030204" pitchFamily="34" charset="0"/>
              </a:rPr>
              <a:t>的資料，我們可繪製成下面的圖</a:t>
            </a:r>
            <a:r>
              <a:rPr lang="en-US" altLang="zh-TW" sz="2400" dirty="0">
                <a:latin typeface="Calibri" panose="020F0502020204030204" pitchFamily="34" charset="0"/>
              </a:rPr>
              <a:t>11.3</a:t>
            </a:r>
            <a:r>
              <a:rPr lang="zh-TW" altLang="zh-TW" sz="2400" dirty="0">
                <a:latin typeface="Calibri" panose="020F0502020204030204" pitchFamily="34" charset="0"/>
              </a:rPr>
              <a:t>：</a:t>
            </a: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25</a:t>
            </a:fld>
            <a:endParaRPr lang="zh-TW" altLang="en-US"/>
          </a:p>
        </p:txBody>
      </p:sp>
      <p:pic>
        <p:nvPicPr>
          <p:cNvPr id="5" name="Picture 4" descr="fig11_03.gif"/>
          <p:cNvPicPr/>
          <p:nvPr/>
        </p:nvPicPr>
        <p:blipFill>
          <a:blip r:embed="rId2">
            <a:extLst>
              <a:ext uri="{28A0092B-C50C-407E-A947-70E740481C1C}">
                <a14:useLocalDpi xmlns:a14="http://schemas.microsoft.com/office/drawing/2010/main" val="0"/>
              </a:ext>
            </a:extLst>
          </a:blip>
          <a:srcRect/>
          <a:stretch>
            <a:fillRect/>
          </a:stretch>
        </p:blipFill>
        <p:spPr bwMode="auto">
          <a:xfrm>
            <a:off x="611560" y="2276872"/>
            <a:ext cx="6408712" cy="3960440"/>
          </a:xfrm>
          <a:prstGeom prst="rect">
            <a:avLst/>
          </a:prstGeom>
          <a:noFill/>
          <a:ln>
            <a:noFill/>
          </a:ln>
          <a:extLst/>
        </p:spPr>
      </p:pic>
      <p:sp>
        <p:nvSpPr>
          <p:cNvPr id="6" name="文字方塊 5"/>
          <p:cNvSpPr txBox="1"/>
          <p:nvPr/>
        </p:nvSpPr>
        <p:spPr>
          <a:xfrm>
            <a:off x="7265911" y="1988840"/>
            <a:ext cx="1656184" cy="4801314"/>
          </a:xfrm>
          <a:prstGeom prst="rect">
            <a:avLst/>
          </a:prstGeom>
          <a:noFill/>
        </p:spPr>
        <p:txBody>
          <a:bodyPr wrap="square" rtlCol="0">
            <a:spAutoFit/>
          </a:bodyPr>
          <a:lstStyle/>
          <a:p>
            <a:pPr algn="just"/>
            <a:r>
              <a:rPr lang="zh-TW" altLang="zh-TW" dirty="0">
                <a:latin typeface="Calibri" panose="020F0502020204030204" pitchFamily="34" charset="0"/>
              </a:rPr>
              <a:t>效率組合：所有在既定的預期報酬下，風險較低組合；或所有在既定的風險下，報酬較高組合；不符合此條件的全都是無效率組合</a:t>
            </a:r>
            <a:r>
              <a:rPr lang="zh-TW" altLang="zh-TW" dirty="0" smtClean="0">
                <a:latin typeface="Calibri" panose="020F0502020204030204" pitchFamily="34" charset="0"/>
              </a:rPr>
              <a:t>。</a:t>
            </a:r>
            <a:endParaRPr lang="en-US" altLang="zh-TW" dirty="0" smtClean="0">
              <a:latin typeface="Calibri" panose="020F0502020204030204" pitchFamily="34" charset="0"/>
            </a:endParaRPr>
          </a:p>
          <a:p>
            <a:pPr algn="just"/>
            <a:r>
              <a:rPr lang="zh-TW" altLang="zh-TW" dirty="0" smtClean="0">
                <a:latin typeface="Calibri" panose="020F0502020204030204" pitchFamily="34" charset="0"/>
              </a:rPr>
              <a:t>在</a:t>
            </a:r>
            <a:r>
              <a:rPr lang="zh-TW" altLang="zh-TW" dirty="0">
                <a:latin typeface="Calibri" panose="020F0502020204030204" pitchFamily="34" charset="0"/>
              </a:rPr>
              <a:t>圖</a:t>
            </a:r>
            <a:r>
              <a:rPr lang="en-US" altLang="zh-TW" dirty="0">
                <a:latin typeface="Calibri" panose="020F0502020204030204" pitchFamily="34" charset="0"/>
              </a:rPr>
              <a:t>11.3</a:t>
            </a:r>
            <a:r>
              <a:rPr lang="zh-TW" altLang="zh-TW" dirty="0">
                <a:latin typeface="Calibri" panose="020F0502020204030204" pitchFamily="34" charset="0"/>
              </a:rPr>
              <a:t>中所有紅色線段的組合均為效率組合，整條紅色線稱為效率前緣</a:t>
            </a:r>
            <a:r>
              <a:rPr lang="en-US" altLang="zh-TW" b="1" dirty="0">
                <a:solidFill>
                  <a:srgbClr val="FF0000"/>
                </a:solidFill>
                <a:latin typeface="Calibri" panose="020F0502020204030204" pitchFamily="34" charset="0"/>
              </a:rPr>
              <a:t>(efficient frontier)</a:t>
            </a:r>
            <a:endParaRPr lang="zh-TW" altLang="en-US" b="1" dirty="0">
              <a:solidFill>
                <a:srgbClr val="FF0000"/>
              </a:solidFill>
              <a:latin typeface="Calibri" panose="020F0502020204030204" pitchFamily="34" charset="0"/>
            </a:endParaRPr>
          </a:p>
        </p:txBody>
      </p:sp>
    </p:spTree>
    <p:extLst>
      <p:ext uri="{BB962C8B-B14F-4D97-AF65-F5344CB8AC3E}">
        <p14:creationId xmlns:p14="http://schemas.microsoft.com/office/powerpoint/2010/main" val="3999833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11.4 </a:t>
            </a:r>
            <a:r>
              <a:rPr lang="zh-TW" altLang="zh-TW" dirty="0"/>
              <a:t>風險與報酬：</a:t>
            </a:r>
            <a:r>
              <a:rPr lang="en-US" altLang="zh-TW" dirty="0"/>
              <a:t/>
            </a:r>
            <a:br>
              <a:rPr lang="en-US" altLang="zh-TW" dirty="0"/>
            </a:br>
            <a:r>
              <a:rPr lang="zh-TW" altLang="zh-TW" dirty="0"/>
              <a:t>如何選擇效率組合</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000" dirty="0">
                <a:latin typeface="Calibri" panose="020F0502020204030204" pitchFamily="34" charset="0"/>
              </a:rPr>
              <a:t>在上面的例子中，我們假設兩種資產報酬的相關係數為</a:t>
            </a:r>
            <a:r>
              <a:rPr lang="en-US" altLang="zh-TW" sz="2000" dirty="0">
                <a:latin typeface="Calibri" panose="020F0502020204030204" pitchFamily="34" charset="0"/>
              </a:rPr>
              <a:t>0</a:t>
            </a:r>
            <a:r>
              <a:rPr lang="zh-TW" altLang="zh-TW" sz="2000" dirty="0">
                <a:latin typeface="Calibri" panose="020F0502020204030204" pitchFamily="34" charset="0"/>
              </a:rPr>
              <a:t>，則可以畫出圖</a:t>
            </a:r>
            <a:r>
              <a:rPr lang="en-US" altLang="zh-TW" sz="2000" dirty="0">
                <a:latin typeface="Calibri" panose="020F0502020204030204" pitchFamily="34" charset="0"/>
              </a:rPr>
              <a:t>11.3</a:t>
            </a:r>
            <a:r>
              <a:rPr lang="zh-TW" altLang="zh-TW" sz="2000" dirty="0">
                <a:latin typeface="Calibri" panose="020F0502020204030204" pitchFamily="34" charset="0"/>
              </a:rPr>
              <a:t>，而若如果兩種資產報酬的相關係數有多種可能，例如分別為</a:t>
            </a:r>
            <a:r>
              <a:rPr lang="en-US" altLang="zh-TW" sz="2000" dirty="0">
                <a:latin typeface="Calibri" panose="020F0502020204030204" pitchFamily="34" charset="0"/>
              </a:rPr>
              <a:t>+1, +0.5, 0, -0.5, -1</a:t>
            </a:r>
            <a:r>
              <a:rPr lang="zh-TW" altLang="zh-TW" sz="2000" dirty="0">
                <a:latin typeface="Calibri" panose="020F0502020204030204" pitchFamily="34" charset="0"/>
              </a:rPr>
              <a:t>，則我們可以彙整出下面的圖</a:t>
            </a:r>
            <a:r>
              <a:rPr lang="en-US" altLang="zh-TW" sz="2000" dirty="0">
                <a:latin typeface="Calibri" panose="020F0502020204030204" pitchFamily="34" charset="0"/>
              </a:rPr>
              <a:t>11.4</a:t>
            </a:r>
            <a:r>
              <a:rPr lang="zh-TW" altLang="zh-TW" sz="2000" dirty="0">
                <a:latin typeface="Calibri" panose="020F0502020204030204" pitchFamily="34" charset="0"/>
              </a:rPr>
              <a:t>：</a:t>
            </a: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26</a:t>
            </a:fld>
            <a:endParaRPr lang="zh-TW" altLang="en-US"/>
          </a:p>
        </p:txBody>
      </p:sp>
      <p:pic>
        <p:nvPicPr>
          <p:cNvPr id="5" name="Picture 3" descr="fig11_04.gif"/>
          <p:cNvPicPr/>
          <p:nvPr/>
        </p:nvPicPr>
        <p:blipFill>
          <a:blip r:embed="rId2">
            <a:extLst>
              <a:ext uri="{28A0092B-C50C-407E-A947-70E740481C1C}">
                <a14:useLocalDpi xmlns:a14="http://schemas.microsoft.com/office/drawing/2010/main" val="0"/>
              </a:ext>
            </a:extLst>
          </a:blip>
          <a:srcRect/>
          <a:stretch>
            <a:fillRect/>
          </a:stretch>
        </p:blipFill>
        <p:spPr bwMode="auto">
          <a:xfrm>
            <a:off x="1260444" y="2708920"/>
            <a:ext cx="6480719" cy="3744416"/>
          </a:xfrm>
          <a:prstGeom prst="rect">
            <a:avLst/>
          </a:prstGeom>
          <a:noFill/>
          <a:ln>
            <a:noFill/>
          </a:ln>
          <a:extLst/>
        </p:spPr>
      </p:pic>
    </p:spTree>
    <p:extLst>
      <p:ext uri="{BB962C8B-B14F-4D97-AF65-F5344CB8AC3E}">
        <p14:creationId xmlns:p14="http://schemas.microsoft.com/office/powerpoint/2010/main" val="3879597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11.4 </a:t>
            </a:r>
            <a:r>
              <a:rPr lang="zh-TW" altLang="zh-TW" dirty="0"/>
              <a:t>風險與報酬：</a:t>
            </a:r>
            <a:r>
              <a:rPr lang="en-US" altLang="zh-TW" dirty="0"/>
              <a:t/>
            </a:r>
            <a:br>
              <a:rPr lang="en-US" altLang="zh-TW" dirty="0"/>
            </a:br>
            <a:r>
              <a:rPr lang="zh-TW" altLang="zh-TW" dirty="0"/>
              <a:t>如何選擇效率組合</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由上圖可知，當相關係數為</a:t>
            </a:r>
            <a:r>
              <a:rPr lang="en-US" altLang="zh-TW" sz="2400" dirty="0">
                <a:latin typeface="Calibri" panose="020F0502020204030204" pitchFamily="34" charset="0"/>
              </a:rPr>
              <a:t>+1</a:t>
            </a:r>
            <a:r>
              <a:rPr lang="zh-TW" altLang="zh-TW" sz="2400" dirty="0">
                <a:latin typeface="Calibri" panose="020F0502020204030204" pitchFamily="34" charset="0"/>
              </a:rPr>
              <a:t>時，資產組合的風險是兩種資產個別風險的線性組合，完全沒有多元化消除資產組合風險的效果。在同一個預期報酬下，當相關係數小於</a:t>
            </a:r>
            <a:r>
              <a:rPr lang="en-US" altLang="zh-TW" sz="2400" dirty="0">
                <a:latin typeface="Calibri" panose="020F0502020204030204" pitchFamily="34" charset="0"/>
              </a:rPr>
              <a:t>+1</a:t>
            </a:r>
            <a:r>
              <a:rPr lang="zh-TW" altLang="zh-TW" sz="2400" dirty="0">
                <a:latin typeface="Calibri" panose="020F0502020204030204" pitchFamily="34" charset="0"/>
              </a:rPr>
              <a:t>時，開始有降低風險的效果，且相關係數越低，則降低風險的效果越大；當相關係數為</a:t>
            </a:r>
            <a:r>
              <a:rPr lang="en-US" altLang="zh-TW" sz="2400" dirty="0">
                <a:latin typeface="Calibri" panose="020F0502020204030204" pitchFamily="34" charset="0"/>
              </a:rPr>
              <a:t>-1</a:t>
            </a:r>
            <a:r>
              <a:rPr lang="zh-TW" altLang="zh-TW" sz="2400" dirty="0">
                <a:latin typeface="Calibri" panose="020F0502020204030204" pitchFamily="34" charset="0"/>
              </a:rPr>
              <a:t>時，降低風險的效果最大。</a:t>
            </a:r>
          </a:p>
          <a:p>
            <a:pPr lvl="1"/>
            <a:endParaRPr lang="en-US" altLang="zh-TW" sz="2000" dirty="0" smtClean="0">
              <a:latin typeface="Calibri" panose="020F0502020204030204" pitchFamily="34" charset="0"/>
            </a:endParaRPr>
          </a:p>
          <a:p>
            <a:pPr lvl="1"/>
            <a:r>
              <a:rPr lang="zh-TW" altLang="zh-TW" sz="2000" dirty="0" smtClean="0">
                <a:latin typeface="Calibri" panose="020F0502020204030204" pitchFamily="34" charset="0"/>
              </a:rPr>
              <a:t>◎</a:t>
            </a:r>
            <a:r>
              <a:rPr lang="zh-TW" altLang="zh-TW" sz="2000" dirty="0">
                <a:latin typeface="Calibri" panose="020F0502020204030204" pitchFamily="34" charset="0"/>
              </a:rPr>
              <a:t>同學們會不會想要知道上面各條線的數學方程式要如何計算？</a:t>
            </a:r>
            <a:r>
              <a:rPr lang="en-US" altLang="zh-TW" sz="2000" dirty="0">
                <a:latin typeface="Calibri" panose="020F0502020204030204" pitchFamily="34" charset="0"/>
              </a:rPr>
              <a:t>(</a:t>
            </a:r>
            <a:r>
              <a:rPr lang="zh-TW" altLang="zh-TW" sz="2000" dirty="0">
                <a:latin typeface="Calibri" panose="020F0502020204030204" pitchFamily="34" charset="0"/>
              </a:rPr>
              <a:t>當相關係數為</a:t>
            </a:r>
            <a:r>
              <a:rPr lang="en-US" altLang="zh-TW" sz="2000" dirty="0">
                <a:latin typeface="Calibri" panose="020F0502020204030204" pitchFamily="34" charset="0"/>
              </a:rPr>
              <a:t>-1</a:t>
            </a:r>
            <a:r>
              <a:rPr lang="zh-TW" altLang="zh-TW" sz="2000" dirty="0">
                <a:latin typeface="Calibri" panose="020F0502020204030204" pitchFamily="34" charset="0"/>
              </a:rPr>
              <a:t>時，居然是兩條斜率不同的直線喔</a:t>
            </a:r>
            <a:r>
              <a:rPr lang="en-US" altLang="zh-TW" sz="2000" dirty="0">
                <a:latin typeface="Calibri" panose="020F0502020204030204" pitchFamily="34" charset="0"/>
              </a:rPr>
              <a:t>!)</a:t>
            </a:r>
            <a:endParaRPr lang="zh-TW" altLang="zh-TW" sz="2000" dirty="0">
              <a:latin typeface="Calibri" panose="020F0502020204030204" pitchFamily="34" charset="0"/>
            </a:endParaRPr>
          </a:p>
          <a:p>
            <a:pPr lvl="1"/>
            <a:endParaRPr lang="en-US" altLang="zh-TW" sz="2000" dirty="0" smtClean="0">
              <a:latin typeface="Calibri" panose="020F0502020204030204" pitchFamily="34" charset="0"/>
            </a:endParaRPr>
          </a:p>
          <a:p>
            <a:pPr lvl="1"/>
            <a:r>
              <a:rPr lang="zh-TW" altLang="zh-TW" sz="2000" dirty="0" smtClean="0">
                <a:latin typeface="Calibri" panose="020F0502020204030204" pitchFamily="34" charset="0"/>
              </a:rPr>
              <a:t>◎</a:t>
            </a:r>
            <a:r>
              <a:rPr lang="zh-TW" altLang="zh-TW" sz="2000" dirty="0">
                <a:latin typeface="Calibri" panose="020F0502020204030204" pitchFamily="34" charset="0"/>
              </a:rPr>
              <a:t>如果圖</a:t>
            </a:r>
            <a:r>
              <a:rPr lang="en-US" altLang="zh-TW" sz="2000" dirty="0">
                <a:latin typeface="Calibri" panose="020F0502020204030204" pitchFamily="34" charset="0"/>
              </a:rPr>
              <a:t>11.3</a:t>
            </a:r>
            <a:r>
              <a:rPr lang="zh-TW" altLang="zh-TW" sz="2000" dirty="0">
                <a:latin typeface="Calibri" panose="020F0502020204030204" pitchFamily="34" charset="0"/>
              </a:rPr>
              <a:t>的方程式算得出來，則圖</a:t>
            </a:r>
            <a:r>
              <a:rPr lang="en-US" altLang="zh-TW" sz="2000" dirty="0">
                <a:latin typeface="Calibri" panose="020F0502020204030204" pitchFamily="34" charset="0"/>
              </a:rPr>
              <a:t>11.3</a:t>
            </a:r>
            <a:r>
              <a:rPr lang="zh-TW" altLang="zh-TW" sz="2000" dirty="0">
                <a:latin typeface="Calibri" panose="020F0502020204030204" pitchFamily="34" charset="0"/>
              </a:rPr>
              <a:t>中那個頂點的座標</a:t>
            </a:r>
            <a:r>
              <a:rPr lang="en-US" altLang="zh-TW" sz="2000" dirty="0">
                <a:latin typeface="Calibri" panose="020F0502020204030204" pitchFamily="34" charset="0"/>
              </a:rPr>
              <a:t>(</a:t>
            </a:r>
            <a:r>
              <a:rPr lang="zh-TW" altLang="zh-TW" sz="2000" dirty="0">
                <a:latin typeface="Calibri" panose="020F0502020204030204" pitchFamily="34" charset="0"/>
              </a:rPr>
              <a:t>效率組合中風險最小的一種資產配置</a:t>
            </a:r>
            <a:r>
              <a:rPr lang="en-US" altLang="zh-TW" sz="2000" dirty="0">
                <a:latin typeface="Calibri" panose="020F0502020204030204" pitchFamily="34" charset="0"/>
              </a:rPr>
              <a:t>)</a:t>
            </a:r>
            <a:r>
              <a:rPr lang="zh-TW" altLang="zh-TW" sz="2000" dirty="0">
                <a:latin typeface="Calibri" panose="020F0502020204030204" pitchFamily="34" charset="0"/>
              </a:rPr>
              <a:t>是怎樣算出來的？</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27</a:t>
            </a:fld>
            <a:endParaRPr lang="zh-TW" altLang="en-US"/>
          </a:p>
        </p:txBody>
      </p:sp>
    </p:spTree>
    <p:extLst>
      <p:ext uri="{BB962C8B-B14F-4D97-AF65-F5344CB8AC3E}">
        <p14:creationId xmlns:p14="http://schemas.microsoft.com/office/powerpoint/2010/main" val="1404995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11.4 </a:t>
            </a:r>
            <a:r>
              <a:rPr lang="zh-TW" altLang="zh-TW" dirty="0"/>
              <a:t>風險與報酬：</a:t>
            </a:r>
            <a:r>
              <a:rPr lang="en-US" altLang="zh-TW" dirty="0"/>
              <a:t/>
            </a:r>
            <a:br>
              <a:rPr lang="en-US" altLang="zh-TW" dirty="0"/>
            </a:br>
            <a:r>
              <a:rPr lang="zh-TW" altLang="zh-TW" dirty="0"/>
              <a:t>如何選擇效率組合</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允許放空交易</a:t>
            </a:r>
            <a:r>
              <a:rPr lang="en-US" altLang="zh-TW" sz="2400" dirty="0">
                <a:latin typeface="Calibri" panose="020F0502020204030204" pitchFamily="34" charset="0"/>
              </a:rPr>
              <a:t>(</a:t>
            </a:r>
            <a:r>
              <a:rPr lang="zh-TW" altLang="zh-TW" sz="2400" dirty="0">
                <a:latin typeface="Calibri" panose="020F0502020204030204" pitchFamily="34" charset="0"/>
              </a:rPr>
              <a:t>允許配置</a:t>
            </a:r>
            <a:r>
              <a:rPr lang="zh-TW" altLang="zh-TW" sz="2400" dirty="0" smtClean="0">
                <a:latin typeface="Calibri" panose="020F0502020204030204" pitchFamily="34" charset="0"/>
              </a:rPr>
              <a:t>空頭部位</a:t>
            </a:r>
            <a:r>
              <a:rPr lang="en-US" altLang="zh-TW" sz="2400" dirty="0" smtClean="0">
                <a:latin typeface="Calibri" panose="020F0502020204030204" pitchFamily="34" charset="0"/>
              </a:rPr>
              <a:t>)</a:t>
            </a:r>
          </a:p>
          <a:p>
            <a:pPr lvl="1" algn="just">
              <a:lnSpc>
                <a:spcPct val="120000"/>
              </a:lnSpc>
            </a:pPr>
            <a:r>
              <a:rPr lang="zh-TW" altLang="zh-TW" sz="2000" dirty="0">
                <a:latin typeface="Calibri" panose="020F0502020204030204" pitchFamily="34" charset="0"/>
              </a:rPr>
              <a:t>在表</a:t>
            </a:r>
            <a:r>
              <a:rPr lang="en-US" altLang="zh-TW" sz="2000" dirty="0">
                <a:latin typeface="Calibri" panose="020F0502020204030204" pitchFamily="34" charset="0"/>
              </a:rPr>
              <a:t>11.6</a:t>
            </a:r>
            <a:r>
              <a:rPr lang="zh-TW" altLang="zh-TW" sz="2000" dirty="0">
                <a:latin typeface="Calibri" panose="020F0502020204030204" pitchFamily="34" charset="0"/>
              </a:rPr>
              <a:t>中，我們投資兩種股票的比重總和為</a:t>
            </a:r>
            <a:r>
              <a:rPr lang="en-US" altLang="zh-TW" sz="2000" dirty="0">
                <a:latin typeface="Calibri" panose="020F0502020204030204" pitchFamily="34" charset="0"/>
              </a:rPr>
              <a:t>100%</a:t>
            </a:r>
            <a:r>
              <a:rPr lang="zh-TW" altLang="zh-TW" sz="2000" dirty="0">
                <a:latin typeface="Calibri" panose="020F0502020204030204" pitchFamily="34" charset="0"/>
              </a:rPr>
              <a:t>，但個別股票最少的配置是</a:t>
            </a:r>
            <a:r>
              <a:rPr lang="en-US" altLang="zh-TW" sz="2000" dirty="0">
                <a:latin typeface="Calibri" panose="020F0502020204030204" pitchFamily="34" charset="0"/>
              </a:rPr>
              <a:t>0%</a:t>
            </a:r>
            <a:r>
              <a:rPr lang="zh-TW" altLang="zh-TW" sz="2000" dirty="0">
                <a:latin typeface="Calibri" panose="020F0502020204030204" pitchFamily="34" charset="0"/>
              </a:rPr>
              <a:t>，不允許負值，其意思即不允許放空，我們從下面的例子維持兩種股票的比重總和為</a:t>
            </a:r>
            <a:r>
              <a:rPr lang="en-US" altLang="zh-TW" sz="2000" dirty="0">
                <a:latin typeface="Calibri" panose="020F0502020204030204" pitchFamily="34" charset="0"/>
              </a:rPr>
              <a:t>100%</a:t>
            </a:r>
            <a:r>
              <a:rPr lang="zh-TW" altLang="zh-TW" sz="2000" dirty="0">
                <a:latin typeface="Calibri" panose="020F0502020204030204" pitchFamily="34" charset="0"/>
              </a:rPr>
              <a:t>，理解放空的操作。</a:t>
            </a:r>
          </a:p>
          <a:p>
            <a:pPr lvl="2" algn="just">
              <a:lnSpc>
                <a:spcPct val="120000"/>
              </a:lnSpc>
            </a:pPr>
            <a:endParaRPr lang="zh-TW" altLang="en-US" sz="16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28</a:t>
            </a:fld>
            <a:endParaRPr lang="zh-TW" altLang="en-US"/>
          </a:p>
        </p:txBody>
      </p:sp>
    </p:spTree>
    <p:extLst>
      <p:ext uri="{BB962C8B-B14F-4D97-AF65-F5344CB8AC3E}">
        <p14:creationId xmlns:p14="http://schemas.microsoft.com/office/powerpoint/2010/main" val="2659562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11.4 </a:t>
            </a:r>
            <a:r>
              <a:rPr lang="zh-TW" altLang="zh-TW" dirty="0"/>
              <a:t>風險與報酬：</a:t>
            </a:r>
            <a:r>
              <a:rPr lang="en-US" altLang="zh-TW" dirty="0"/>
              <a:t/>
            </a:r>
            <a:br>
              <a:rPr lang="en-US" altLang="zh-TW" dirty="0"/>
            </a:br>
            <a:r>
              <a:rPr lang="zh-TW" altLang="zh-TW" dirty="0"/>
              <a:t>如何選擇效率組合</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例</a:t>
            </a:r>
            <a:r>
              <a:rPr lang="en-US" altLang="zh-TW" sz="2400" dirty="0">
                <a:latin typeface="Calibri" panose="020F0502020204030204" pitchFamily="34" charset="0"/>
              </a:rPr>
              <a:t>11.10</a:t>
            </a:r>
            <a:endParaRPr lang="zh-TW" altLang="zh-TW" sz="2400" dirty="0">
              <a:latin typeface="Calibri" panose="020F0502020204030204" pitchFamily="34" charset="0"/>
            </a:endParaRPr>
          </a:p>
          <a:p>
            <a:pPr lvl="1" algn="just">
              <a:lnSpc>
                <a:spcPct val="120000"/>
              </a:lnSpc>
            </a:pPr>
            <a:r>
              <a:rPr lang="zh-TW" altLang="zh-TW" sz="2000" dirty="0">
                <a:latin typeface="Calibri" panose="020F0502020204030204" pitchFamily="34" charset="0"/>
              </a:rPr>
              <a:t>假設其出財富為</a:t>
            </a:r>
            <a:r>
              <a:rPr lang="en-US" altLang="zh-TW" sz="2000" dirty="0">
                <a:latin typeface="Calibri" panose="020F0502020204030204" pitchFamily="34" charset="0"/>
              </a:rPr>
              <a:t>20,000</a:t>
            </a:r>
            <a:r>
              <a:rPr lang="zh-TW" altLang="zh-TW" sz="2000" dirty="0">
                <a:latin typeface="Calibri" panose="020F0502020204030204" pitchFamily="34" charset="0"/>
              </a:rPr>
              <a:t>美元，放空價值</a:t>
            </a:r>
            <a:r>
              <a:rPr lang="en-US" altLang="zh-TW" sz="2000" dirty="0">
                <a:latin typeface="Calibri" panose="020F0502020204030204" pitchFamily="34" charset="0"/>
              </a:rPr>
              <a:t>10,000</a:t>
            </a:r>
            <a:r>
              <a:rPr lang="zh-TW" altLang="zh-TW" sz="2000" dirty="0">
                <a:latin typeface="Calibri" panose="020F0502020204030204" pitchFamily="34" charset="0"/>
              </a:rPr>
              <a:t>美元的可口可樂股票，並將放空所得加碼投資英特爾股票共</a:t>
            </a:r>
            <a:r>
              <a:rPr lang="en-US" altLang="zh-TW" sz="2000" dirty="0">
                <a:latin typeface="Calibri" panose="020F0502020204030204" pitchFamily="34" charset="0"/>
              </a:rPr>
              <a:t>30,000</a:t>
            </a:r>
            <a:r>
              <a:rPr lang="zh-TW" altLang="zh-TW" sz="2000" dirty="0">
                <a:latin typeface="Calibri" panose="020F0502020204030204" pitchFamily="34" charset="0"/>
              </a:rPr>
              <a:t>美元，維持將期初財富總額完全投入，則兩種股票的投資比重是多少？該組合的預期報酬與波動各是多少？</a:t>
            </a:r>
          </a:p>
          <a:p>
            <a:pPr lvl="1"/>
            <a:r>
              <a:rPr lang="zh-TW" altLang="en-US" sz="2000" dirty="0" smtClean="0"/>
              <a:t>解</a:t>
            </a:r>
            <a:endParaRPr lang="en-US" altLang="zh-TW" sz="2000" dirty="0" smtClean="0"/>
          </a:p>
          <a:p>
            <a:pPr lvl="1"/>
            <a:endParaRPr lang="zh-TW" altLang="en-US" sz="2000"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29</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47539185"/>
              </p:ext>
            </p:extLst>
          </p:nvPr>
        </p:nvGraphicFramePr>
        <p:xfrm>
          <a:off x="1293813" y="4149725"/>
          <a:ext cx="3765550" cy="574675"/>
        </p:xfrm>
        <a:graphic>
          <a:graphicData uri="http://schemas.openxmlformats.org/presentationml/2006/ole">
            <mc:AlternateContent xmlns:mc="http://schemas.openxmlformats.org/markup-compatibility/2006">
              <mc:Choice xmlns:v="urn:schemas-microsoft-com:vml" Requires="v">
                <p:oleObj spid="_x0000_s21624" name="方程式" r:id="rId3" imgW="2743200" imgH="419040" progId="Equation.3">
                  <p:embed/>
                </p:oleObj>
              </mc:Choice>
              <mc:Fallback>
                <p:oleObj name="方程式" r:id="rId3" imgW="2743200" imgH="419040" progId="Equation.3">
                  <p:embed/>
                  <p:pic>
                    <p:nvPicPr>
                      <p:cNvPr id="0" name="物件 53"/>
                      <p:cNvPicPr>
                        <a:picLocks noChangeAspect="1" noChangeArrowheads="1"/>
                      </p:cNvPicPr>
                      <p:nvPr/>
                    </p:nvPicPr>
                    <p:blipFill>
                      <a:blip r:embed="rId4"/>
                      <a:srcRect/>
                      <a:stretch>
                        <a:fillRect/>
                      </a:stretch>
                    </p:blipFill>
                    <p:spPr bwMode="auto">
                      <a:xfrm>
                        <a:off x="1293813" y="4149725"/>
                        <a:ext cx="3765550" cy="574675"/>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543412837"/>
              </p:ext>
            </p:extLst>
          </p:nvPr>
        </p:nvGraphicFramePr>
        <p:xfrm>
          <a:off x="1292225" y="4868863"/>
          <a:ext cx="5857875" cy="1081087"/>
        </p:xfrm>
        <a:graphic>
          <a:graphicData uri="http://schemas.openxmlformats.org/presentationml/2006/ole">
            <mc:AlternateContent xmlns:mc="http://schemas.openxmlformats.org/markup-compatibility/2006">
              <mc:Choice xmlns:v="urn:schemas-microsoft-com:vml" Requires="v">
                <p:oleObj spid="_x0000_s21625" name="方程式" r:id="rId5" imgW="4330440" imgH="799920" progId="Equation.3">
                  <p:embed/>
                </p:oleObj>
              </mc:Choice>
              <mc:Fallback>
                <p:oleObj name="方程式" r:id="rId5" imgW="4330440" imgH="799920" progId="Equation.3">
                  <p:embed/>
                  <p:pic>
                    <p:nvPicPr>
                      <p:cNvPr id="0" name="物件 55"/>
                      <p:cNvPicPr>
                        <a:picLocks noChangeAspect="1" noChangeArrowheads="1"/>
                      </p:cNvPicPr>
                      <p:nvPr/>
                    </p:nvPicPr>
                    <p:blipFill>
                      <a:blip r:embed="rId6"/>
                      <a:srcRect/>
                      <a:stretch>
                        <a:fillRect/>
                      </a:stretch>
                    </p:blipFill>
                    <p:spPr bwMode="auto">
                      <a:xfrm>
                        <a:off x="1292225" y="4868863"/>
                        <a:ext cx="5857875" cy="10810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4171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本章架構</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en-US" altLang="zh-TW" sz="2400" dirty="0">
                <a:latin typeface="Calibri" panose="020F0502020204030204" pitchFamily="34" charset="0"/>
              </a:rPr>
              <a:t>11.1 </a:t>
            </a:r>
            <a:r>
              <a:rPr lang="zh-TW" altLang="zh-TW" sz="2400" dirty="0">
                <a:latin typeface="Calibri" panose="020F0502020204030204" pitchFamily="34" charset="0"/>
              </a:rPr>
              <a:t>兩種資產構成組合的預期報酬</a:t>
            </a:r>
          </a:p>
          <a:p>
            <a:pPr algn="just">
              <a:lnSpc>
                <a:spcPct val="120000"/>
              </a:lnSpc>
            </a:pPr>
            <a:r>
              <a:rPr lang="en-US" altLang="zh-TW" sz="2400" dirty="0">
                <a:latin typeface="Calibri" panose="020F0502020204030204" pitchFamily="34" charset="0"/>
              </a:rPr>
              <a:t>11.2 </a:t>
            </a:r>
            <a:r>
              <a:rPr lang="zh-TW" altLang="zh-TW" sz="2400" dirty="0">
                <a:latin typeface="Calibri" panose="020F0502020204030204" pitchFamily="34" charset="0"/>
              </a:rPr>
              <a:t>兩種資產構成組合的波動程度</a:t>
            </a:r>
          </a:p>
          <a:p>
            <a:pPr algn="just">
              <a:lnSpc>
                <a:spcPct val="120000"/>
              </a:lnSpc>
            </a:pPr>
            <a:r>
              <a:rPr lang="en-US" altLang="zh-TW" sz="2400" dirty="0">
                <a:latin typeface="Calibri" panose="020F0502020204030204" pitchFamily="34" charset="0"/>
              </a:rPr>
              <a:t>11.3 </a:t>
            </a:r>
            <a:r>
              <a:rPr lang="zh-TW" altLang="zh-TW" sz="2400" dirty="0">
                <a:latin typeface="Calibri" panose="020F0502020204030204" pitchFamily="34" charset="0"/>
              </a:rPr>
              <a:t>兩種以上資產構成組合的預期報酬與波動</a:t>
            </a:r>
          </a:p>
          <a:p>
            <a:pPr algn="just">
              <a:lnSpc>
                <a:spcPct val="120000"/>
              </a:lnSpc>
            </a:pPr>
            <a:r>
              <a:rPr lang="en-US" altLang="zh-TW" sz="2400" dirty="0">
                <a:latin typeface="Calibri" panose="020F0502020204030204" pitchFamily="34" charset="0"/>
              </a:rPr>
              <a:t>11.4 </a:t>
            </a:r>
            <a:r>
              <a:rPr lang="zh-TW" altLang="zh-TW" sz="2400" dirty="0">
                <a:latin typeface="Calibri" panose="020F0502020204030204" pitchFamily="34" charset="0"/>
              </a:rPr>
              <a:t>風險與報酬：如何選擇效率組合</a:t>
            </a:r>
          </a:p>
          <a:p>
            <a:pPr algn="just">
              <a:lnSpc>
                <a:spcPct val="120000"/>
              </a:lnSpc>
            </a:pPr>
            <a:r>
              <a:rPr lang="en-US" altLang="zh-TW" sz="2400" dirty="0">
                <a:latin typeface="Calibri" panose="020F0502020204030204" pitchFamily="34" charset="0"/>
              </a:rPr>
              <a:t>11.5 </a:t>
            </a:r>
            <a:r>
              <a:rPr lang="zh-TW" altLang="zh-TW" sz="2400" dirty="0">
                <a:latin typeface="Calibri" panose="020F0502020204030204" pitchFamily="34" charset="0"/>
              </a:rPr>
              <a:t>當金融市場提供無風險利率借貸時如何選擇效率組合</a:t>
            </a:r>
          </a:p>
          <a:p>
            <a:pPr algn="just">
              <a:lnSpc>
                <a:spcPct val="120000"/>
              </a:lnSpc>
            </a:pPr>
            <a:r>
              <a:rPr lang="en-US" altLang="zh-TW" sz="2400" dirty="0">
                <a:latin typeface="Calibri" panose="020F0502020204030204" pitchFamily="34" charset="0"/>
              </a:rPr>
              <a:t>11.6 </a:t>
            </a:r>
            <a:r>
              <a:rPr lang="zh-TW" altLang="zh-TW" sz="2400" dirty="0">
                <a:latin typeface="Calibri" panose="020F0502020204030204" pitchFamily="34" charset="0"/>
              </a:rPr>
              <a:t>效率組合與投資者要求的</a:t>
            </a:r>
            <a:r>
              <a:rPr lang="en-US" altLang="zh-TW" sz="2400" dirty="0">
                <a:latin typeface="Calibri" panose="020F0502020204030204" pitchFamily="34" charset="0"/>
              </a:rPr>
              <a:t>(</a:t>
            </a:r>
            <a:r>
              <a:rPr lang="zh-TW" altLang="zh-TW" sz="2400" dirty="0">
                <a:latin typeface="Calibri" panose="020F0502020204030204" pitchFamily="34" charset="0"/>
              </a:rPr>
              <a:t>預期</a:t>
            </a:r>
            <a:r>
              <a:rPr lang="en-US" altLang="zh-TW" sz="2400" dirty="0">
                <a:latin typeface="Calibri" panose="020F0502020204030204" pitchFamily="34" charset="0"/>
              </a:rPr>
              <a:t>)</a:t>
            </a:r>
            <a:r>
              <a:rPr lang="zh-TW" altLang="zh-TW" sz="2400" dirty="0">
                <a:latin typeface="Calibri" panose="020F0502020204030204" pitchFamily="34" charset="0"/>
              </a:rPr>
              <a:t>報酬</a:t>
            </a:r>
          </a:p>
          <a:p>
            <a:pPr algn="just">
              <a:lnSpc>
                <a:spcPct val="120000"/>
              </a:lnSpc>
            </a:pPr>
            <a:r>
              <a:rPr lang="en-US" altLang="zh-TW" sz="2400" dirty="0">
                <a:latin typeface="Calibri" panose="020F0502020204030204" pitchFamily="34" charset="0"/>
              </a:rPr>
              <a:t>11.7 </a:t>
            </a:r>
            <a:r>
              <a:rPr lang="zh-TW" altLang="zh-TW" sz="2400" dirty="0">
                <a:latin typeface="Calibri" panose="020F0502020204030204" pitchFamily="34" charset="0"/>
              </a:rPr>
              <a:t>資本資產定價模型</a:t>
            </a:r>
          </a:p>
          <a:p>
            <a:pPr algn="just">
              <a:lnSpc>
                <a:spcPct val="120000"/>
              </a:lnSpc>
            </a:pPr>
            <a:r>
              <a:rPr lang="en-US" altLang="zh-TW" sz="2400" dirty="0">
                <a:latin typeface="Calibri" panose="020F0502020204030204" pitchFamily="34" charset="0"/>
              </a:rPr>
              <a:t>11.8 </a:t>
            </a:r>
            <a:r>
              <a:rPr lang="zh-TW" altLang="zh-TW" sz="2400" dirty="0">
                <a:latin typeface="Calibri" panose="020F0502020204030204" pitchFamily="34" charset="0"/>
              </a:rPr>
              <a:t>決定個別資產的風險溢</a:t>
            </a:r>
            <a:r>
              <a:rPr lang="zh-TW" altLang="zh-TW" sz="2400" dirty="0" smtClean="0">
                <a:latin typeface="Calibri" panose="020F0502020204030204" pitchFamily="34" charset="0"/>
              </a:rPr>
              <a:t>酬</a:t>
            </a:r>
            <a:endParaRPr lang="zh-TW" altLang="zh-TW"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3</a:t>
            </a:fld>
            <a:endParaRPr lang="zh-TW" altLang="en-US"/>
          </a:p>
        </p:txBody>
      </p:sp>
    </p:spTree>
    <p:extLst>
      <p:ext uri="{BB962C8B-B14F-4D97-AF65-F5344CB8AC3E}">
        <p14:creationId xmlns:p14="http://schemas.microsoft.com/office/powerpoint/2010/main" val="87563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11.4 </a:t>
            </a:r>
            <a:r>
              <a:rPr lang="zh-TW" altLang="zh-TW" dirty="0"/>
              <a:t>風險與報酬：</a:t>
            </a:r>
            <a:r>
              <a:rPr lang="en-US" altLang="zh-TW" dirty="0"/>
              <a:t/>
            </a:r>
            <a:br>
              <a:rPr lang="en-US" altLang="zh-TW" dirty="0"/>
            </a:br>
            <a:r>
              <a:rPr lang="zh-TW" altLang="zh-TW" dirty="0"/>
              <a:t>如何選擇效率組合</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000" dirty="0">
                <a:latin typeface="Calibri" panose="020F0502020204030204" pitchFamily="34" charset="0"/>
              </a:rPr>
              <a:t>從這個例子，我們可以了解，允許放空時，將原來的可能的組合現往右上方延伸，亦即擴大了可能的選擇空間。在此概念下，我們將表</a:t>
            </a:r>
            <a:r>
              <a:rPr lang="en-US" altLang="zh-TW" sz="2000" dirty="0">
                <a:latin typeface="Calibri" panose="020F0502020204030204" pitchFamily="34" charset="0"/>
              </a:rPr>
              <a:t>11.6</a:t>
            </a:r>
            <a:r>
              <a:rPr lang="zh-TW" altLang="zh-TW" sz="2000" dirty="0">
                <a:latin typeface="Calibri" panose="020F0502020204030204" pitchFamily="34" charset="0"/>
              </a:rPr>
              <a:t>的資料擴增</a:t>
            </a:r>
            <a:r>
              <a:rPr lang="en-US" altLang="zh-TW" sz="2000" dirty="0">
                <a:latin typeface="Calibri" panose="020F0502020204030204" pitchFamily="34" charset="0"/>
              </a:rPr>
              <a:t>4</a:t>
            </a:r>
            <a:r>
              <a:rPr lang="zh-TW" altLang="zh-TW" sz="2000" dirty="0">
                <a:latin typeface="Calibri" panose="020F0502020204030204" pitchFamily="34" charset="0"/>
              </a:rPr>
              <a:t>種可能包含放空的組合：</a:t>
            </a:r>
            <a:r>
              <a:rPr lang="en-US" altLang="zh-TW" sz="2000" dirty="0">
                <a:latin typeface="Calibri" panose="020F0502020204030204" pitchFamily="34" charset="0"/>
              </a:rPr>
              <a:t>(150%, -50%)</a:t>
            </a:r>
            <a:r>
              <a:rPr lang="zh-TW" altLang="zh-TW" sz="2000" dirty="0">
                <a:latin typeface="Calibri" panose="020F0502020204030204" pitchFamily="34" charset="0"/>
              </a:rPr>
              <a:t>、</a:t>
            </a:r>
            <a:r>
              <a:rPr lang="en-US" altLang="zh-TW" sz="2000" dirty="0">
                <a:latin typeface="Calibri" panose="020F0502020204030204" pitchFamily="34" charset="0"/>
              </a:rPr>
              <a:t>(120%, -20%)</a:t>
            </a:r>
            <a:r>
              <a:rPr lang="zh-TW" altLang="zh-TW" sz="2000" dirty="0">
                <a:latin typeface="Calibri" panose="020F0502020204030204" pitchFamily="34" charset="0"/>
              </a:rPr>
              <a:t>、</a:t>
            </a:r>
            <a:r>
              <a:rPr lang="en-US" altLang="zh-TW" sz="2000" dirty="0">
                <a:latin typeface="Calibri" panose="020F0502020204030204" pitchFamily="34" charset="0"/>
              </a:rPr>
              <a:t>(-20%, 120%)</a:t>
            </a:r>
            <a:r>
              <a:rPr lang="zh-TW" altLang="zh-TW" sz="2000" dirty="0">
                <a:latin typeface="Calibri" panose="020F0502020204030204" pitchFamily="34" charset="0"/>
              </a:rPr>
              <a:t>及</a:t>
            </a:r>
            <a:r>
              <a:rPr lang="en-US" altLang="zh-TW" sz="2000" dirty="0">
                <a:latin typeface="Calibri" panose="020F0502020204030204" pitchFamily="34" charset="0"/>
              </a:rPr>
              <a:t>(-50%, 150%)</a:t>
            </a:r>
            <a:r>
              <a:rPr lang="zh-TW" altLang="zh-TW" sz="2000" dirty="0">
                <a:latin typeface="Calibri" panose="020F0502020204030204" pitchFamily="34" charset="0"/>
              </a:rPr>
              <a:t>，重新整理表</a:t>
            </a:r>
            <a:r>
              <a:rPr lang="en-US" altLang="zh-TW" sz="2000" dirty="0">
                <a:latin typeface="Calibri" panose="020F0502020204030204" pitchFamily="34" charset="0"/>
              </a:rPr>
              <a:t>11.6</a:t>
            </a:r>
            <a:r>
              <a:rPr lang="zh-TW" altLang="zh-TW" sz="2000" dirty="0">
                <a:latin typeface="Calibri" panose="020F0502020204030204" pitchFamily="34" charset="0"/>
              </a:rPr>
              <a:t>為如下的表</a:t>
            </a:r>
            <a:r>
              <a:rPr lang="en-US" altLang="zh-TW" sz="2000" dirty="0">
                <a:latin typeface="Calibri" panose="020F0502020204030204" pitchFamily="34" charset="0"/>
              </a:rPr>
              <a:t>11.6.1</a:t>
            </a:r>
            <a:r>
              <a:rPr lang="zh-TW" altLang="zh-TW" sz="2000" dirty="0">
                <a:latin typeface="Calibri" panose="020F0502020204030204" pitchFamily="34" charset="0"/>
              </a:rPr>
              <a:t>：</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30</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455389971"/>
              </p:ext>
            </p:extLst>
          </p:nvPr>
        </p:nvGraphicFramePr>
        <p:xfrm>
          <a:off x="1043608" y="3140968"/>
          <a:ext cx="6912768" cy="3520440"/>
        </p:xfrm>
        <a:graphic>
          <a:graphicData uri="http://schemas.openxmlformats.org/drawingml/2006/table">
            <a:tbl>
              <a:tblPr firstRow="1" firstCol="1" bandRow="1"/>
              <a:tblGrid>
                <a:gridCol w="1384154">
                  <a:extLst>
                    <a:ext uri="{9D8B030D-6E8A-4147-A177-3AD203B41FA5}">
                      <a16:colId xmlns:a16="http://schemas.microsoft.com/office/drawing/2014/main" val="20000"/>
                    </a:ext>
                  </a:extLst>
                </a:gridCol>
                <a:gridCol w="1418158">
                  <a:extLst>
                    <a:ext uri="{9D8B030D-6E8A-4147-A177-3AD203B41FA5}">
                      <a16:colId xmlns:a16="http://schemas.microsoft.com/office/drawing/2014/main" val="20001"/>
                    </a:ext>
                  </a:extLst>
                </a:gridCol>
                <a:gridCol w="2016224">
                  <a:extLst>
                    <a:ext uri="{9D8B030D-6E8A-4147-A177-3AD203B41FA5}">
                      <a16:colId xmlns:a16="http://schemas.microsoft.com/office/drawing/2014/main" val="20002"/>
                    </a:ext>
                  </a:extLst>
                </a:gridCol>
                <a:gridCol w="2094232">
                  <a:extLst>
                    <a:ext uri="{9D8B030D-6E8A-4147-A177-3AD203B41FA5}">
                      <a16:colId xmlns:a16="http://schemas.microsoft.com/office/drawing/2014/main" val="20003"/>
                    </a:ext>
                  </a:extLst>
                </a:gridCol>
              </a:tblGrid>
              <a:tr h="301124">
                <a:tc>
                  <a:txBody>
                    <a:bodyPr/>
                    <a:lstStyle/>
                    <a:p>
                      <a:pPr algn="ctr">
                        <a:lnSpc>
                          <a:spcPct val="150000"/>
                        </a:lnSpc>
                        <a:spcAft>
                          <a:spcPts val="0"/>
                        </a:spcAft>
                      </a:pPr>
                      <a:r>
                        <a:rPr lang="en-US" sz="1400" kern="100" dirty="0">
                          <a:effectLst/>
                          <a:latin typeface="Calibri"/>
                          <a:ea typeface="新細明體"/>
                          <a:cs typeface="Times New Roman"/>
                        </a:rPr>
                        <a:t>XI</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effectLst/>
                          <a:latin typeface="Calibri"/>
                          <a:ea typeface="新細明體"/>
                          <a:cs typeface="Times New Roman"/>
                        </a:rPr>
                        <a:t>XC</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dirty="0">
                          <a:effectLst/>
                          <a:latin typeface="Calibri"/>
                          <a:ea typeface="新細明體"/>
                          <a:cs typeface="Times New Roman"/>
                        </a:rPr>
                        <a:t>Expected Return</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effectLst/>
                          <a:latin typeface="Calibri"/>
                          <a:ea typeface="新細明體"/>
                          <a:cs typeface="Times New Roman"/>
                        </a:rPr>
                        <a:t>Volatility</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1124">
                <a:tc>
                  <a:txBody>
                    <a:bodyPr/>
                    <a:lstStyle/>
                    <a:p>
                      <a:pPr algn="ctr">
                        <a:lnSpc>
                          <a:spcPct val="150000"/>
                        </a:lnSpc>
                        <a:spcAft>
                          <a:spcPts val="0"/>
                        </a:spcAft>
                      </a:pPr>
                      <a:r>
                        <a:rPr lang="en-US" sz="1400" kern="100" dirty="0">
                          <a:solidFill>
                            <a:srgbClr val="FF0000"/>
                          </a:solidFill>
                          <a:effectLst/>
                          <a:latin typeface="Calibri"/>
                          <a:ea typeface="新細明體"/>
                          <a:cs typeface="Times New Roman"/>
                        </a:rPr>
                        <a:t>150%</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dirty="0">
                          <a:solidFill>
                            <a:srgbClr val="FF0000"/>
                          </a:solidFill>
                          <a:effectLst/>
                          <a:latin typeface="Calibri"/>
                          <a:ea typeface="新細明體"/>
                          <a:cs typeface="Times New Roman"/>
                        </a:rPr>
                        <a:t>-50%</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solidFill>
                            <a:srgbClr val="FF0000"/>
                          </a:solidFill>
                          <a:effectLst/>
                          <a:latin typeface="Calibri"/>
                          <a:ea typeface="新細明體"/>
                          <a:cs typeface="Times New Roman"/>
                        </a:rPr>
                        <a:t>36%</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solidFill>
                            <a:srgbClr val="FF0000"/>
                          </a:solidFill>
                          <a:effectLst/>
                          <a:latin typeface="Calibri"/>
                          <a:ea typeface="新細明體"/>
                          <a:cs typeface="Times New Roman"/>
                        </a:rPr>
                        <a:t>76%</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1124">
                <a:tc>
                  <a:txBody>
                    <a:bodyPr/>
                    <a:lstStyle/>
                    <a:p>
                      <a:pPr algn="ctr">
                        <a:lnSpc>
                          <a:spcPct val="150000"/>
                        </a:lnSpc>
                        <a:spcAft>
                          <a:spcPts val="0"/>
                        </a:spcAft>
                      </a:pPr>
                      <a:r>
                        <a:rPr lang="en-US" sz="1400" kern="100">
                          <a:solidFill>
                            <a:srgbClr val="FF0000"/>
                          </a:solidFill>
                          <a:effectLst/>
                          <a:latin typeface="Calibri"/>
                          <a:ea typeface="新細明體"/>
                          <a:cs typeface="Times New Roman"/>
                        </a:rPr>
                        <a:t>120%</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dirty="0">
                          <a:solidFill>
                            <a:srgbClr val="FF0000"/>
                          </a:solidFill>
                          <a:effectLst/>
                          <a:latin typeface="Calibri"/>
                          <a:ea typeface="新細明體"/>
                          <a:cs typeface="Times New Roman"/>
                        </a:rPr>
                        <a:t>-20%</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dirty="0">
                          <a:solidFill>
                            <a:srgbClr val="FF0000"/>
                          </a:solidFill>
                          <a:effectLst/>
                          <a:latin typeface="Calibri"/>
                          <a:ea typeface="新細明體"/>
                          <a:cs typeface="Times New Roman"/>
                        </a:rPr>
                        <a:t>30%</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solidFill>
                            <a:srgbClr val="FF0000"/>
                          </a:solidFill>
                          <a:effectLst/>
                          <a:latin typeface="Calibri"/>
                          <a:ea typeface="新細明體"/>
                          <a:cs typeface="Times New Roman"/>
                        </a:rPr>
                        <a:t>60%</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1124">
                <a:tc>
                  <a:txBody>
                    <a:bodyPr/>
                    <a:lstStyle/>
                    <a:p>
                      <a:pPr algn="ctr">
                        <a:lnSpc>
                          <a:spcPct val="150000"/>
                        </a:lnSpc>
                        <a:spcAft>
                          <a:spcPts val="0"/>
                        </a:spcAft>
                      </a:pPr>
                      <a:r>
                        <a:rPr lang="en-US" sz="1400" kern="100">
                          <a:effectLst/>
                          <a:latin typeface="Calibri"/>
                          <a:ea typeface="新細明體"/>
                          <a:cs typeface="Times New Roman"/>
                        </a:rPr>
                        <a:t>100%</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effectLst/>
                          <a:latin typeface="Calibri"/>
                          <a:ea typeface="新細明體"/>
                          <a:cs typeface="Times New Roman"/>
                        </a:rPr>
                        <a:t>0%</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dirty="0">
                          <a:effectLst/>
                          <a:latin typeface="Calibri"/>
                          <a:ea typeface="新細明體"/>
                          <a:cs typeface="Times New Roman"/>
                        </a:rPr>
                        <a:t>26%</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dirty="0">
                          <a:effectLst/>
                          <a:latin typeface="Calibri"/>
                          <a:ea typeface="新細明體"/>
                          <a:cs typeface="Times New Roman"/>
                        </a:rPr>
                        <a:t>50%</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1124">
                <a:tc>
                  <a:txBody>
                    <a:bodyPr/>
                    <a:lstStyle/>
                    <a:p>
                      <a:pPr algn="ctr">
                        <a:lnSpc>
                          <a:spcPct val="150000"/>
                        </a:lnSpc>
                        <a:spcAft>
                          <a:spcPts val="0"/>
                        </a:spcAft>
                      </a:pPr>
                      <a:r>
                        <a:rPr lang="en-US" sz="1400" kern="100">
                          <a:effectLst/>
                          <a:latin typeface="Calibri"/>
                          <a:ea typeface="新細明體"/>
                          <a:cs typeface="Times New Roman"/>
                        </a:rPr>
                        <a:t>80%</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effectLst/>
                          <a:latin typeface="Calibri"/>
                          <a:ea typeface="新細明體"/>
                          <a:cs typeface="Times New Roman"/>
                        </a:rPr>
                        <a:t>20%</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effectLst/>
                          <a:latin typeface="Calibri"/>
                          <a:ea typeface="新細明體"/>
                          <a:cs typeface="Times New Roman"/>
                        </a:rPr>
                        <a:t>22%</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dirty="0">
                          <a:effectLst/>
                          <a:latin typeface="Calibri"/>
                          <a:ea typeface="新細明體"/>
                          <a:cs typeface="Times New Roman"/>
                        </a:rPr>
                        <a:t>40%</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1124">
                <a:tc>
                  <a:txBody>
                    <a:bodyPr/>
                    <a:lstStyle/>
                    <a:p>
                      <a:pPr algn="ctr">
                        <a:lnSpc>
                          <a:spcPct val="150000"/>
                        </a:lnSpc>
                        <a:spcAft>
                          <a:spcPts val="0"/>
                        </a:spcAft>
                      </a:pPr>
                      <a:r>
                        <a:rPr lang="en-US" sz="1400" kern="100" dirty="0">
                          <a:effectLst/>
                          <a:latin typeface="Calibri"/>
                          <a:ea typeface="新細明體"/>
                          <a:cs typeface="Times New Roman"/>
                        </a:rPr>
                        <a:t>60%</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effectLst/>
                          <a:latin typeface="Calibri"/>
                          <a:ea typeface="新細明體"/>
                          <a:cs typeface="Times New Roman"/>
                        </a:rPr>
                        <a:t>40%</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effectLst/>
                          <a:latin typeface="Calibri"/>
                          <a:ea typeface="新細明體"/>
                          <a:cs typeface="Times New Roman"/>
                        </a:rPr>
                        <a:t>18%</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dirty="0">
                          <a:effectLst/>
                          <a:latin typeface="Calibri"/>
                          <a:ea typeface="新細明體"/>
                          <a:cs typeface="Times New Roman"/>
                        </a:rPr>
                        <a:t>32%</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1124">
                <a:tc>
                  <a:txBody>
                    <a:bodyPr/>
                    <a:lstStyle/>
                    <a:p>
                      <a:pPr algn="ctr">
                        <a:lnSpc>
                          <a:spcPct val="150000"/>
                        </a:lnSpc>
                        <a:spcAft>
                          <a:spcPts val="0"/>
                        </a:spcAft>
                      </a:pPr>
                      <a:r>
                        <a:rPr lang="en-US" sz="1400" kern="100">
                          <a:effectLst/>
                          <a:latin typeface="Calibri"/>
                          <a:ea typeface="新細明體"/>
                          <a:cs typeface="Times New Roman"/>
                        </a:rPr>
                        <a:t>40%</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effectLst/>
                          <a:latin typeface="Calibri"/>
                          <a:ea typeface="新細明體"/>
                          <a:cs typeface="Times New Roman"/>
                        </a:rPr>
                        <a:t>60%</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dirty="0">
                          <a:effectLst/>
                          <a:latin typeface="Calibri"/>
                          <a:ea typeface="新細明體"/>
                          <a:cs typeface="Times New Roman"/>
                        </a:rPr>
                        <a:t>14%</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dirty="0">
                          <a:effectLst/>
                          <a:latin typeface="Calibri"/>
                          <a:ea typeface="新細明體"/>
                          <a:cs typeface="Times New Roman"/>
                        </a:rPr>
                        <a:t>25%</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1124">
                <a:tc>
                  <a:txBody>
                    <a:bodyPr/>
                    <a:lstStyle/>
                    <a:p>
                      <a:pPr algn="ctr">
                        <a:lnSpc>
                          <a:spcPct val="150000"/>
                        </a:lnSpc>
                        <a:spcAft>
                          <a:spcPts val="0"/>
                        </a:spcAft>
                      </a:pPr>
                      <a:r>
                        <a:rPr lang="en-US" sz="1400" kern="100">
                          <a:effectLst/>
                          <a:latin typeface="Calibri"/>
                          <a:ea typeface="新細明體"/>
                          <a:cs typeface="Times New Roman"/>
                        </a:rPr>
                        <a:t>20%</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effectLst/>
                          <a:latin typeface="Calibri"/>
                          <a:ea typeface="新細明體"/>
                          <a:cs typeface="Times New Roman"/>
                        </a:rPr>
                        <a:t>80%</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dirty="0">
                          <a:effectLst/>
                          <a:latin typeface="Calibri"/>
                          <a:ea typeface="新細明體"/>
                          <a:cs typeface="Times New Roman"/>
                        </a:rPr>
                        <a:t>10%</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dirty="0">
                          <a:effectLst/>
                          <a:latin typeface="Calibri"/>
                          <a:ea typeface="新細明體"/>
                          <a:cs typeface="Times New Roman"/>
                        </a:rPr>
                        <a:t>22%</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1124">
                <a:tc>
                  <a:txBody>
                    <a:bodyPr/>
                    <a:lstStyle/>
                    <a:p>
                      <a:pPr algn="ctr">
                        <a:lnSpc>
                          <a:spcPct val="150000"/>
                        </a:lnSpc>
                        <a:spcAft>
                          <a:spcPts val="0"/>
                        </a:spcAft>
                      </a:pPr>
                      <a:r>
                        <a:rPr lang="en-US" sz="1400" kern="100">
                          <a:effectLst/>
                          <a:latin typeface="Calibri"/>
                          <a:ea typeface="新細明體"/>
                          <a:cs typeface="Times New Roman"/>
                        </a:rPr>
                        <a:t>0%</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effectLst/>
                          <a:latin typeface="Calibri"/>
                          <a:ea typeface="新細明體"/>
                          <a:cs typeface="Times New Roman"/>
                        </a:rPr>
                        <a:t>100%</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effectLst/>
                          <a:latin typeface="Calibri"/>
                          <a:ea typeface="新細明體"/>
                          <a:cs typeface="Times New Roman"/>
                        </a:rPr>
                        <a:t>6%</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dirty="0">
                          <a:effectLst/>
                          <a:latin typeface="Calibri"/>
                          <a:ea typeface="新細明體"/>
                          <a:cs typeface="Times New Roman"/>
                        </a:rPr>
                        <a:t>25%</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01124">
                <a:tc>
                  <a:txBody>
                    <a:bodyPr/>
                    <a:lstStyle/>
                    <a:p>
                      <a:pPr algn="ctr">
                        <a:lnSpc>
                          <a:spcPct val="150000"/>
                        </a:lnSpc>
                        <a:spcAft>
                          <a:spcPts val="0"/>
                        </a:spcAft>
                      </a:pPr>
                      <a:r>
                        <a:rPr lang="en-US" sz="1400" kern="100">
                          <a:solidFill>
                            <a:srgbClr val="0070C0"/>
                          </a:solidFill>
                          <a:effectLst/>
                          <a:latin typeface="Calibri"/>
                          <a:ea typeface="新細明體"/>
                          <a:cs typeface="Times New Roman"/>
                        </a:rPr>
                        <a:t>-20%</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solidFill>
                            <a:srgbClr val="0070C0"/>
                          </a:solidFill>
                          <a:effectLst/>
                          <a:latin typeface="Calibri"/>
                          <a:ea typeface="新細明體"/>
                          <a:cs typeface="Times New Roman"/>
                        </a:rPr>
                        <a:t>120%</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solidFill>
                            <a:srgbClr val="0070C0"/>
                          </a:solidFill>
                          <a:effectLst/>
                          <a:latin typeface="Calibri"/>
                          <a:ea typeface="新細明體"/>
                          <a:cs typeface="Times New Roman"/>
                        </a:rPr>
                        <a:t>2%</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dirty="0">
                          <a:solidFill>
                            <a:srgbClr val="0070C0"/>
                          </a:solidFill>
                          <a:effectLst/>
                          <a:latin typeface="Calibri"/>
                          <a:ea typeface="新細明體"/>
                          <a:cs typeface="Times New Roman"/>
                        </a:rPr>
                        <a:t>32%</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01124">
                <a:tc>
                  <a:txBody>
                    <a:bodyPr/>
                    <a:lstStyle/>
                    <a:p>
                      <a:pPr algn="ctr">
                        <a:lnSpc>
                          <a:spcPct val="150000"/>
                        </a:lnSpc>
                        <a:spcAft>
                          <a:spcPts val="0"/>
                        </a:spcAft>
                      </a:pPr>
                      <a:r>
                        <a:rPr lang="en-US" sz="1400" kern="100">
                          <a:solidFill>
                            <a:srgbClr val="0070C0"/>
                          </a:solidFill>
                          <a:effectLst/>
                          <a:latin typeface="Calibri"/>
                          <a:ea typeface="新細明體"/>
                          <a:cs typeface="Times New Roman"/>
                        </a:rPr>
                        <a:t>-50%</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solidFill>
                            <a:srgbClr val="0070C0"/>
                          </a:solidFill>
                          <a:effectLst/>
                          <a:latin typeface="Calibri"/>
                          <a:ea typeface="新細明體"/>
                          <a:cs typeface="Times New Roman"/>
                        </a:rPr>
                        <a:t>150%</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a:solidFill>
                            <a:srgbClr val="0070C0"/>
                          </a:solidFill>
                          <a:effectLst/>
                          <a:latin typeface="Calibri"/>
                          <a:ea typeface="新細明體"/>
                          <a:cs typeface="Times New Roman"/>
                        </a:rPr>
                        <a:t>-4%</a:t>
                      </a:r>
                      <a:endParaRPr lang="zh-TW" sz="1400" kern="10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kern="100" dirty="0">
                          <a:solidFill>
                            <a:srgbClr val="0070C0"/>
                          </a:solidFill>
                          <a:effectLst/>
                          <a:latin typeface="Calibri"/>
                          <a:ea typeface="新細明體"/>
                          <a:cs typeface="Times New Roman"/>
                        </a:rPr>
                        <a:t>45%</a:t>
                      </a:r>
                      <a:endParaRPr lang="zh-TW" sz="1400" kern="100" dirty="0">
                        <a:effectLst/>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671074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11.4 </a:t>
            </a:r>
            <a:r>
              <a:rPr lang="zh-TW" altLang="zh-TW" dirty="0"/>
              <a:t>風險與報酬：</a:t>
            </a:r>
            <a:r>
              <a:rPr lang="en-US" altLang="zh-TW" dirty="0"/>
              <a:t/>
            </a:r>
            <a:br>
              <a:rPr lang="en-US" altLang="zh-TW" dirty="0"/>
            </a:br>
            <a:r>
              <a:rPr lang="zh-TW" altLang="zh-TW" dirty="0"/>
              <a:t>如何選擇效率組合</a:t>
            </a:r>
            <a:endParaRPr lang="zh-TW" altLang="en-US" dirty="0"/>
          </a:p>
        </p:txBody>
      </p:sp>
      <p:sp>
        <p:nvSpPr>
          <p:cNvPr id="3" name="內容版面配置區 2"/>
          <p:cNvSpPr>
            <a:spLocks noGrp="1"/>
          </p:cNvSpPr>
          <p:nvPr>
            <p:ph idx="1"/>
          </p:nvPr>
        </p:nvSpPr>
        <p:spPr/>
        <p:txBody>
          <a:bodyPr>
            <a:normAutofit/>
          </a:bodyPr>
          <a:lstStyle/>
          <a:p>
            <a:r>
              <a:rPr lang="zh-TW" altLang="zh-TW" sz="2400" dirty="0"/>
              <a:t>依據上表，可繪得圖</a:t>
            </a:r>
            <a:r>
              <a:rPr lang="en-US" altLang="zh-TW" sz="2400" dirty="0"/>
              <a:t>11.5</a:t>
            </a:r>
            <a:r>
              <a:rPr lang="zh-TW" altLang="zh-TW" sz="2400" dirty="0" smtClean="0"/>
              <a:t>如下</a:t>
            </a:r>
            <a:r>
              <a:rPr lang="zh-TW" altLang="zh-TW" sz="2400" dirty="0"/>
              <a:t>：</a:t>
            </a:r>
            <a:endParaRPr lang="zh-TW" altLang="en-US" sz="2400"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31</a:t>
            </a:fld>
            <a:endParaRPr lang="zh-TW" altLang="en-US"/>
          </a:p>
        </p:txBody>
      </p:sp>
      <p:pic>
        <p:nvPicPr>
          <p:cNvPr id="5" name="Picture 3" descr="fig11_05.gif"/>
          <p:cNvPicPr/>
          <p:nvPr/>
        </p:nvPicPr>
        <p:blipFill>
          <a:blip r:embed="rId2">
            <a:extLst>
              <a:ext uri="{28A0092B-C50C-407E-A947-70E740481C1C}">
                <a14:useLocalDpi xmlns:a14="http://schemas.microsoft.com/office/drawing/2010/main" val="0"/>
              </a:ext>
            </a:extLst>
          </a:blip>
          <a:srcRect/>
          <a:stretch>
            <a:fillRect/>
          </a:stretch>
        </p:blipFill>
        <p:spPr bwMode="auto">
          <a:xfrm>
            <a:off x="611560" y="2253749"/>
            <a:ext cx="6120680" cy="3816424"/>
          </a:xfrm>
          <a:prstGeom prst="rect">
            <a:avLst/>
          </a:prstGeom>
          <a:noFill/>
          <a:ln>
            <a:noFill/>
          </a:ln>
          <a:extLst/>
        </p:spPr>
      </p:pic>
      <p:sp>
        <p:nvSpPr>
          <p:cNvPr id="9" name="文字方塊 8"/>
          <p:cNvSpPr txBox="1"/>
          <p:nvPr/>
        </p:nvSpPr>
        <p:spPr>
          <a:xfrm>
            <a:off x="6804248" y="2924944"/>
            <a:ext cx="2339752" cy="2308324"/>
          </a:xfrm>
          <a:prstGeom prst="rect">
            <a:avLst/>
          </a:prstGeom>
          <a:noFill/>
        </p:spPr>
        <p:txBody>
          <a:bodyPr wrap="square" rtlCol="0">
            <a:spAutoFit/>
          </a:bodyPr>
          <a:lstStyle/>
          <a:p>
            <a:pPr algn="just"/>
            <a:r>
              <a:rPr lang="zh-TW" altLang="zh-TW" dirty="0">
                <a:latin typeface="Calibri" panose="020F0502020204030204" pitchFamily="34" charset="0"/>
              </a:rPr>
              <a:t>由圖</a:t>
            </a:r>
            <a:r>
              <a:rPr lang="en-US" altLang="zh-TW" dirty="0">
                <a:latin typeface="Calibri" panose="020F0502020204030204" pitchFamily="34" charset="0"/>
              </a:rPr>
              <a:t>11.5</a:t>
            </a:r>
            <a:r>
              <a:rPr lang="zh-TW" altLang="zh-TW" dirty="0">
                <a:latin typeface="Calibri" panose="020F0502020204030204" pitchFamily="34" charset="0"/>
              </a:rPr>
              <a:t>可知，放空操作除了可以擴大效率組合，如紅色虛線段，提供了風險容忍程度較高投資者的較多資產配置的選擇，但也會擴大無效率組合，如藍色虛線段。</a:t>
            </a:r>
          </a:p>
        </p:txBody>
      </p:sp>
    </p:spTree>
    <p:extLst>
      <p:ext uri="{BB962C8B-B14F-4D97-AF65-F5344CB8AC3E}">
        <p14:creationId xmlns:p14="http://schemas.microsoft.com/office/powerpoint/2010/main" val="1278619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11.4 </a:t>
            </a:r>
            <a:r>
              <a:rPr lang="zh-TW" altLang="zh-TW" dirty="0"/>
              <a:t>風險與報酬：</a:t>
            </a:r>
            <a:r>
              <a:rPr lang="en-US" altLang="zh-TW" dirty="0"/>
              <a:t/>
            </a:r>
            <a:br>
              <a:rPr lang="en-US" altLang="zh-TW" dirty="0"/>
            </a:br>
            <a:r>
              <a:rPr lang="zh-TW" altLang="zh-TW" dirty="0"/>
              <a:t>如何選擇效率組合</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多種</a:t>
            </a:r>
            <a:r>
              <a:rPr lang="en-US" altLang="zh-TW" sz="2400" dirty="0">
                <a:latin typeface="Calibri" panose="020F0502020204030204" pitchFamily="34" charset="0"/>
              </a:rPr>
              <a:t>(</a:t>
            </a:r>
            <a:r>
              <a:rPr lang="zh-TW" altLang="zh-TW" sz="2400" dirty="0">
                <a:latin typeface="Calibri" panose="020F0502020204030204" pitchFamily="34" charset="0"/>
              </a:rPr>
              <a:t>包含</a:t>
            </a:r>
            <a:r>
              <a:rPr lang="en-US" altLang="zh-TW" sz="2400" dirty="0">
                <a:latin typeface="Calibri" panose="020F0502020204030204" pitchFamily="34" charset="0"/>
              </a:rPr>
              <a:t>3</a:t>
            </a:r>
            <a:r>
              <a:rPr lang="zh-TW" altLang="zh-TW" sz="2400" dirty="0">
                <a:latin typeface="Calibri" panose="020F0502020204030204" pitchFamily="34" charset="0"/>
              </a:rPr>
              <a:t>種以上</a:t>
            </a:r>
            <a:r>
              <a:rPr lang="en-US" altLang="zh-TW" sz="2400" dirty="0">
                <a:latin typeface="Calibri" panose="020F0502020204030204" pitchFamily="34" charset="0"/>
              </a:rPr>
              <a:t>)</a:t>
            </a:r>
            <a:r>
              <a:rPr lang="zh-TW" altLang="zh-TW" sz="2400" dirty="0">
                <a:latin typeface="Calibri" panose="020F0502020204030204" pitchFamily="34" charset="0"/>
              </a:rPr>
              <a:t>資產的效率組合</a:t>
            </a:r>
          </a:p>
          <a:p>
            <a:pPr lvl="1" algn="just">
              <a:lnSpc>
                <a:spcPct val="120000"/>
              </a:lnSpc>
            </a:pPr>
            <a:r>
              <a:rPr lang="zh-TW" altLang="zh-TW" sz="2000" dirty="0">
                <a:latin typeface="Calibri" panose="020F0502020204030204" pitchFamily="34" charset="0"/>
              </a:rPr>
              <a:t>如果我們將可選擇的投資標的儘量網羅，並利用歷史資料估計預期報酬、波動及倆倆資產間報酬的相關係數，用前述的方法繪製各種可能組合，則效率前緣可以不斷往左擴張，此隱含著資產組合的風險可以被多元化投資降低的效果。圖</a:t>
            </a:r>
            <a:r>
              <a:rPr lang="en-US" altLang="zh-TW" sz="2000" dirty="0">
                <a:latin typeface="Calibri" panose="020F0502020204030204" pitchFamily="34" charset="0"/>
              </a:rPr>
              <a:t>11.8</a:t>
            </a:r>
            <a:r>
              <a:rPr lang="zh-TW" altLang="zh-TW" sz="2000" dirty="0">
                <a:latin typeface="Calibri" panose="020F0502020204030204" pitchFamily="34" charset="0"/>
              </a:rPr>
              <a:t>是比較</a:t>
            </a:r>
            <a:r>
              <a:rPr lang="en-US" altLang="zh-TW" sz="2000" dirty="0">
                <a:latin typeface="Calibri" panose="020F0502020204030204" pitchFamily="34" charset="0"/>
              </a:rPr>
              <a:t>3</a:t>
            </a:r>
            <a:r>
              <a:rPr lang="zh-TW" altLang="zh-TW" sz="2000" dirty="0">
                <a:latin typeface="Calibri" panose="020F0502020204030204" pitchFamily="34" charset="0"/>
              </a:rPr>
              <a:t>種股票與</a:t>
            </a:r>
            <a:r>
              <a:rPr lang="en-US" altLang="zh-TW" sz="2000" dirty="0">
                <a:latin typeface="Calibri" panose="020F0502020204030204" pitchFamily="34" charset="0"/>
              </a:rPr>
              <a:t>10</a:t>
            </a:r>
            <a:r>
              <a:rPr lang="zh-TW" altLang="zh-TW" sz="2000" dirty="0">
                <a:latin typeface="Calibri" panose="020F0502020204030204" pitchFamily="34" charset="0"/>
              </a:rPr>
              <a:t>種股票的效率</a:t>
            </a:r>
            <a:r>
              <a:rPr lang="en-US" altLang="zh-TW" sz="2000" dirty="0">
                <a:latin typeface="Calibri" panose="020F0502020204030204" pitchFamily="34" charset="0"/>
              </a:rPr>
              <a:t>(</a:t>
            </a:r>
            <a:r>
              <a:rPr lang="zh-TW" altLang="zh-TW" sz="2000" dirty="0">
                <a:latin typeface="Calibri" panose="020F0502020204030204" pitchFamily="34" charset="0"/>
              </a:rPr>
              <a:t>與非效率</a:t>
            </a:r>
            <a:r>
              <a:rPr lang="en-US" altLang="zh-TW" sz="2000" dirty="0">
                <a:latin typeface="Calibri" panose="020F0502020204030204" pitchFamily="34" charset="0"/>
              </a:rPr>
              <a:t>)</a:t>
            </a:r>
            <a:r>
              <a:rPr lang="zh-TW" altLang="zh-TW" sz="2000" dirty="0">
                <a:latin typeface="Calibri" panose="020F0502020204030204" pitchFamily="34" charset="0"/>
              </a:rPr>
              <a:t>前緣：</a:t>
            </a: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32</a:t>
            </a:fld>
            <a:endParaRPr lang="zh-TW" altLang="en-US"/>
          </a:p>
        </p:txBody>
      </p:sp>
      <p:pic>
        <p:nvPicPr>
          <p:cNvPr id="5" name="Picture 4" descr="Y:\Graphics\Powerpoint\PEARSON\BERK\Final files\ch11\c11f008.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4005064"/>
            <a:ext cx="3456384" cy="2448272"/>
          </a:xfrm>
          <a:prstGeom prst="rect">
            <a:avLst/>
          </a:prstGeom>
          <a:noFill/>
          <a:ln>
            <a:noFill/>
          </a:ln>
          <a:extLst/>
        </p:spPr>
      </p:pic>
      <p:sp>
        <p:nvSpPr>
          <p:cNvPr id="6" name="文字方塊 5"/>
          <p:cNvSpPr txBox="1"/>
          <p:nvPr/>
        </p:nvSpPr>
        <p:spPr>
          <a:xfrm>
            <a:off x="5148064" y="4560644"/>
            <a:ext cx="3528392" cy="923330"/>
          </a:xfrm>
          <a:prstGeom prst="rect">
            <a:avLst/>
          </a:prstGeom>
          <a:noFill/>
        </p:spPr>
        <p:txBody>
          <a:bodyPr wrap="square" rtlCol="0">
            <a:spAutoFit/>
          </a:bodyPr>
          <a:lstStyle/>
          <a:p>
            <a:r>
              <a:rPr lang="zh-TW" altLang="zh-TW" b="1" dirty="0">
                <a:solidFill>
                  <a:srgbClr val="FF0000"/>
                </a:solidFill>
              </a:rPr>
              <a:t>◎效率前緣是否會往左擴張並不是看圖自己隨便判定的，有一套統計檢定的程序。</a:t>
            </a:r>
          </a:p>
        </p:txBody>
      </p:sp>
    </p:spTree>
    <p:extLst>
      <p:ext uri="{BB962C8B-B14F-4D97-AF65-F5344CB8AC3E}">
        <p14:creationId xmlns:p14="http://schemas.microsoft.com/office/powerpoint/2010/main" val="2260996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11.5 </a:t>
            </a:r>
            <a:r>
              <a:rPr lang="zh-TW" altLang="zh-TW" dirty="0" smtClean="0"/>
              <a:t>金融市場提供無</a:t>
            </a:r>
            <a:r>
              <a:rPr lang="zh-TW" altLang="zh-TW" dirty="0"/>
              <a:t>風險利率借貸時如何選擇效率</a:t>
            </a:r>
            <a:r>
              <a:rPr lang="zh-TW" altLang="zh-TW" dirty="0" smtClean="0"/>
              <a:t>組合</a:t>
            </a:r>
            <a:endParaRPr lang="zh-TW" altLang="en-US" dirty="0"/>
          </a:p>
        </p:txBody>
      </p:sp>
      <p:sp>
        <p:nvSpPr>
          <p:cNvPr id="3" name="內容版面配置區 2"/>
          <p:cNvSpPr>
            <a:spLocks noGrp="1"/>
          </p:cNvSpPr>
          <p:nvPr>
            <p:ph idx="1"/>
          </p:nvPr>
        </p:nvSpPr>
        <p:spPr/>
        <p:txBody>
          <a:bodyPr/>
          <a:lstStyle/>
          <a:p>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貸</a:t>
            </a:r>
            <a:r>
              <a:rPr lang="zh-TW" altLang="zh-TW" sz="2400" dirty="0">
                <a:latin typeface="Calibri" panose="020F0502020204030204" pitchFamily="34" charset="0"/>
              </a:rPr>
              <a:t>：投資於無風險資產相當於將資金以無風險利率貸放</a:t>
            </a:r>
          </a:p>
          <a:p>
            <a:pPr algn="just">
              <a:lnSpc>
                <a:spcPct val="120000"/>
              </a:lnSpc>
            </a:pPr>
            <a:endParaRPr lang="en-US" altLang="zh-TW" sz="10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借</a:t>
            </a:r>
            <a:r>
              <a:rPr lang="zh-TW" altLang="zh-TW" sz="2400" dirty="0">
                <a:latin typeface="Calibri" panose="020F0502020204030204" pitchFamily="34" charset="0"/>
              </a:rPr>
              <a:t>：以無風險利率為代價融資增加投資額度相當於發行無風險資產</a:t>
            </a:r>
            <a:r>
              <a:rPr lang="zh-TW" altLang="zh-TW" sz="2400" dirty="0" smtClean="0">
                <a:latin typeface="Calibri" panose="020F0502020204030204" pitchFamily="34" charset="0"/>
              </a:rPr>
              <a:t>融資</a:t>
            </a:r>
            <a:endParaRPr lang="en-US" altLang="zh-TW" sz="2400" dirty="0" smtClean="0">
              <a:latin typeface="Calibri" panose="020F0502020204030204" pitchFamily="34" charset="0"/>
            </a:endParaRPr>
          </a:p>
          <a:p>
            <a:pPr algn="just">
              <a:lnSpc>
                <a:spcPct val="120000"/>
              </a:lnSpc>
            </a:pPr>
            <a:endParaRPr lang="en-US" altLang="zh-TW" sz="1000" dirty="0">
              <a:latin typeface="Calibri" panose="020F0502020204030204" pitchFamily="34" charset="0"/>
            </a:endParaRPr>
          </a:p>
          <a:p>
            <a:pPr algn="just">
              <a:lnSpc>
                <a:spcPct val="120000"/>
              </a:lnSpc>
            </a:pPr>
            <a:r>
              <a:rPr lang="zh-TW" altLang="zh-TW" sz="2400" dirty="0">
                <a:latin typeface="Calibri" panose="020F0502020204030204" pitchFamily="34" charset="0"/>
              </a:rPr>
              <a:t>假設有一個完全由風險資產所構成的組合，另外存在一種無風險資產，期報酬固定，投資者將資金投資在風險資產組合及無風險資產的投資比重分別為：</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33</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879052005"/>
              </p:ext>
            </p:extLst>
          </p:nvPr>
        </p:nvGraphicFramePr>
        <p:xfrm>
          <a:off x="899592" y="5373216"/>
          <a:ext cx="1080120" cy="514598"/>
        </p:xfrm>
        <a:graphic>
          <a:graphicData uri="http://schemas.openxmlformats.org/presentationml/2006/ole">
            <mc:AlternateContent xmlns:mc="http://schemas.openxmlformats.org/markup-compatibility/2006">
              <mc:Choice xmlns:v="urn:schemas-microsoft-com:vml" Requires="v">
                <p:oleObj spid="_x0000_s23609" r:id="rId3" imgW="634725" imgH="304668" progId="Unknown">
                  <p:embed/>
                </p:oleObj>
              </mc:Choice>
              <mc:Fallback>
                <p:oleObj r:id="rId3" imgW="634725" imgH="304668" progId="Unknown">
                  <p:embed/>
                  <p:pic>
                    <p:nvPicPr>
                      <p:cNvPr id="0" name="物件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5373216"/>
                        <a:ext cx="1080120" cy="51459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403874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11.5 </a:t>
            </a:r>
            <a:r>
              <a:rPr lang="zh-TW" altLang="zh-TW" dirty="0"/>
              <a:t>金融市場提供無風險利率借貸時如何選擇效率組合</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則資產組合之預期報酬及波動分別為</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r>
              <a:rPr lang="zh-TW" altLang="zh-TW" sz="2400" dirty="0"/>
              <a:t>故該組合之風險程度其取決於投資於風險資產組合的投資比重與風險程度大小。</a:t>
            </a:r>
          </a:p>
          <a:p>
            <a:pPr algn="just">
              <a:lnSpc>
                <a:spcPct val="120000"/>
              </a:lnSpc>
            </a:pP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34</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644339285"/>
              </p:ext>
            </p:extLst>
          </p:nvPr>
        </p:nvGraphicFramePr>
        <p:xfrm>
          <a:off x="946150" y="2276475"/>
          <a:ext cx="6986588" cy="1223963"/>
        </p:xfrm>
        <a:graphic>
          <a:graphicData uri="http://schemas.openxmlformats.org/presentationml/2006/ole">
            <mc:AlternateContent xmlns:mc="http://schemas.openxmlformats.org/markup-compatibility/2006">
              <mc:Choice xmlns:v="urn:schemas-microsoft-com:vml" Requires="v">
                <p:oleObj spid="_x0000_s24633" name="方程式" r:id="rId3" imgW="4825800" imgH="838080" progId="Equation.3">
                  <p:embed/>
                </p:oleObj>
              </mc:Choice>
              <mc:Fallback>
                <p:oleObj name="方程式" r:id="rId3" imgW="4825800" imgH="838080" progId="Equation.3">
                  <p:embed/>
                  <p:pic>
                    <p:nvPicPr>
                      <p:cNvPr id="0" name="物件 59"/>
                      <p:cNvPicPr>
                        <a:picLocks noChangeAspect="1" noChangeArrowheads="1"/>
                      </p:cNvPicPr>
                      <p:nvPr/>
                    </p:nvPicPr>
                    <p:blipFill>
                      <a:blip r:embed="rId4"/>
                      <a:srcRect/>
                      <a:stretch>
                        <a:fillRect/>
                      </a:stretch>
                    </p:blipFill>
                    <p:spPr bwMode="auto">
                      <a:xfrm>
                        <a:off x="946150" y="2276475"/>
                        <a:ext cx="6986588" cy="122396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23339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11.5 </a:t>
            </a:r>
            <a:r>
              <a:rPr lang="zh-TW" altLang="zh-TW" dirty="0"/>
              <a:t>金融市場提供無風險利率借貸時如何選擇效率組合</a:t>
            </a:r>
            <a:endParaRPr lang="zh-TW" altLang="en-US" dirty="0"/>
          </a:p>
        </p:txBody>
      </p:sp>
      <p:sp>
        <p:nvSpPr>
          <p:cNvPr id="3" name="內容版面配置區 2"/>
          <p:cNvSpPr>
            <a:spLocks noGrp="1"/>
          </p:cNvSpPr>
          <p:nvPr>
            <p:ph idx="1"/>
          </p:nvPr>
        </p:nvSpPr>
        <p:spPr/>
        <p:txBody>
          <a:bodyPr/>
          <a:lstStyle/>
          <a:p>
            <a:pPr algn="just">
              <a:lnSpc>
                <a:spcPct val="120000"/>
              </a:lnSpc>
            </a:pPr>
            <a:r>
              <a:rPr lang="en-US" altLang="zh-TW" sz="2400" dirty="0">
                <a:latin typeface="Calibri" panose="020F0502020204030204" pitchFamily="34" charset="0"/>
              </a:rPr>
              <a:t>1.</a:t>
            </a:r>
            <a:r>
              <a:rPr lang="zh-TW" altLang="zh-TW" sz="2400" dirty="0">
                <a:latin typeface="Calibri" panose="020F0502020204030204" pitchFamily="34" charset="0"/>
              </a:rPr>
              <a:t>當該資產組合有投資於無風險資產，相當於兩種資產的投資比重分別為</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zh-TW" altLang="zh-TW" sz="2400" dirty="0">
              <a:latin typeface="Calibri" panose="020F0502020204030204" pitchFamily="34" charset="0"/>
            </a:endParaRPr>
          </a:p>
          <a:p>
            <a:pPr lvl="1" algn="just">
              <a:lnSpc>
                <a:spcPct val="120000"/>
              </a:lnSpc>
            </a:pPr>
            <a:r>
              <a:rPr lang="zh-TW" altLang="zh-TW" sz="2000" dirty="0">
                <a:latin typeface="Calibri" panose="020F0502020204030204" pitchFamily="34" charset="0"/>
              </a:rPr>
              <a:t>當是這種情況時，這個產組合的預期報酬率介於無風險資產與風險資產組合的預期報酬之間；風險程度小於完全投資於風險資產組合的風險，且和投資於風險資產組合的投資比重正相關。</a:t>
            </a:r>
          </a:p>
          <a:p>
            <a:pPr lvl="1" algn="just">
              <a:lnSpc>
                <a:spcPct val="120000"/>
              </a:lnSpc>
            </a:pPr>
            <a:r>
              <a:rPr lang="zh-TW" altLang="zh-TW" sz="2000" dirty="0">
                <a:latin typeface="Calibri" panose="020F0502020204030204" pitchFamily="34" charset="0"/>
              </a:rPr>
              <a:t>例如：兩種資產各投資</a:t>
            </a:r>
            <a:r>
              <a:rPr lang="en-US" altLang="zh-TW" sz="2000" dirty="0">
                <a:latin typeface="Calibri" panose="020F0502020204030204" pitchFamily="34" charset="0"/>
              </a:rPr>
              <a:t>50%</a:t>
            </a:r>
            <a:r>
              <a:rPr lang="zh-TW" altLang="zh-TW" sz="2000" dirty="0">
                <a:latin typeface="Calibri" panose="020F0502020204030204" pitchFamily="34" charset="0"/>
              </a:rPr>
              <a:t>，則</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35</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138575618"/>
              </p:ext>
            </p:extLst>
          </p:nvPr>
        </p:nvGraphicFramePr>
        <p:xfrm>
          <a:off x="2987824" y="2636912"/>
          <a:ext cx="2765100" cy="360040"/>
        </p:xfrm>
        <a:graphic>
          <a:graphicData uri="http://schemas.openxmlformats.org/presentationml/2006/ole">
            <mc:AlternateContent xmlns:mc="http://schemas.openxmlformats.org/markup-compatibility/2006">
              <mc:Choice xmlns:v="urn:schemas-microsoft-com:vml" Requires="v">
                <p:oleObj spid="_x0000_s25712" r:id="rId3" imgW="1524000" imgH="203200" progId="Unknown">
                  <p:embed/>
                </p:oleObj>
              </mc:Choice>
              <mc:Fallback>
                <p:oleObj r:id="rId3" imgW="1524000" imgH="203200" progId="Unknown">
                  <p:embed/>
                  <p:pic>
                    <p:nvPicPr>
                      <p:cNvPr id="0" name="物件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2636912"/>
                        <a:ext cx="2765100" cy="360040"/>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142296973"/>
              </p:ext>
            </p:extLst>
          </p:nvPr>
        </p:nvGraphicFramePr>
        <p:xfrm>
          <a:off x="2915816" y="4869160"/>
          <a:ext cx="3990443" cy="864096"/>
        </p:xfrm>
        <a:graphic>
          <a:graphicData uri="http://schemas.openxmlformats.org/presentationml/2006/ole">
            <mc:AlternateContent xmlns:mc="http://schemas.openxmlformats.org/markup-compatibility/2006">
              <mc:Choice xmlns:v="urn:schemas-microsoft-com:vml" Requires="v">
                <p:oleObj spid="_x0000_s25713" r:id="rId5" imgW="2108200" imgH="457200" progId="Unknown">
                  <p:embed/>
                </p:oleObj>
              </mc:Choice>
              <mc:Fallback>
                <p:oleObj r:id="rId5" imgW="2108200" imgH="457200" progId="Unknown">
                  <p:embed/>
                  <p:pic>
                    <p:nvPicPr>
                      <p:cNvPr id="0" name="物件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4869160"/>
                        <a:ext cx="3990443" cy="86409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2169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11.5 </a:t>
            </a:r>
            <a:r>
              <a:rPr lang="zh-TW" altLang="zh-TW" dirty="0"/>
              <a:t>金融市場提供無風險利率借貸時如何選擇效率組合</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en-US" altLang="zh-TW" sz="2400" dirty="0">
                <a:latin typeface="Calibri" panose="020F0502020204030204" pitchFamily="34" charset="0"/>
              </a:rPr>
              <a:t>2.</a:t>
            </a:r>
            <a:r>
              <a:rPr lang="zh-TW" altLang="zh-TW" sz="2400" dirty="0">
                <a:latin typeface="Calibri" panose="020F0502020204030204" pitchFamily="34" charset="0"/>
              </a:rPr>
              <a:t>當該資產組合以無風險資產融資，增加購買風險資產組合，則相當於兩種資產的投資比重分別為</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lvl="1" algn="just">
              <a:lnSpc>
                <a:spcPct val="120000"/>
              </a:lnSpc>
            </a:pPr>
            <a:r>
              <a:rPr lang="zh-TW" altLang="zh-TW" sz="2000" dirty="0">
                <a:latin typeface="Calibri" panose="020F0502020204030204" pitchFamily="34" charset="0"/>
              </a:rPr>
              <a:t>當是這種情況時，這個產組合的預期報酬率將大於風險資合的預期報酬，風險程度大於完全投資於風險資產組合的風險，且也和投資於風險資產組合的投資比重正相關。</a:t>
            </a:r>
          </a:p>
          <a:p>
            <a:pPr lvl="1" algn="just">
              <a:lnSpc>
                <a:spcPct val="120000"/>
              </a:lnSpc>
            </a:pPr>
            <a:r>
              <a:rPr lang="zh-TW" altLang="zh-TW" sz="2000" dirty="0">
                <a:latin typeface="Calibri" panose="020F0502020204030204" pitchFamily="34" charset="0"/>
              </a:rPr>
              <a:t>例如：無風險資產的投資比重為</a:t>
            </a:r>
            <a:r>
              <a:rPr lang="en-US" altLang="zh-TW" sz="2000" dirty="0">
                <a:latin typeface="Calibri" panose="020F0502020204030204" pitchFamily="34" charset="0"/>
              </a:rPr>
              <a:t>-50%</a:t>
            </a:r>
            <a:r>
              <a:rPr lang="zh-TW" altLang="zh-TW" sz="2000" dirty="0">
                <a:latin typeface="Calibri" panose="020F0502020204030204" pitchFamily="34" charset="0"/>
              </a:rPr>
              <a:t>、風險資產組合的投資比重為</a:t>
            </a:r>
            <a:r>
              <a:rPr lang="en-US" altLang="zh-TW" sz="2000" dirty="0">
                <a:latin typeface="Calibri" panose="020F0502020204030204" pitchFamily="34" charset="0"/>
              </a:rPr>
              <a:t>150%(</a:t>
            </a:r>
            <a:r>
              <a:rPr lang="zh-TW" altLang="zh-TW" sz="2000" dirty="0">
                <a:latin typeface="Calibri" panose="020F0502020204030204" pitchFamily="34" charset="0"/>
              </a:rPr>
              <a:t>此相當於以無風險利率融資並多增加買進風險組合，</a:t>
            </a:r>
            <a:r>
              <a:rPr lang="en-US" altLang="zh-TW" sz="2000" dirty="0">
                <a:latin typeface="Calibri" panose="020F0502020204030204" pitchFamily="34" charset="0"/>
              </a:rPr>
              <a:t>margin trading)</a:t>
            </a:r>
            <a:r>
              <a:rPr lang="zh-TW" altLang="zh-TW" sz="2000" dirty="0">
                <a:latin typeface="Calibri" panose="020F0502020204030204" pitchFamily="34" charset="0"/>
              </a:rPr>
              <a:t>，則</a:t>
            </a:r>
          </a:p>
          <a:p>
            <a:pPr algn="just">
              <a:lnSpc>
                <a:spcPct val="120000"/>
              </a:lnSpc>
            </a:pP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36</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214557648"/>
              </p:ext>
            </p:extLst>
          </p:nvPr>
        </p:nvGraphicFramePr>
        <p:xfrm>
          <a:off x="3203848" y="2636912"/>
          <a:ext cx="2088232" cy="382741"/>
        </p:xfrm>
        <a:graphic>
          <a:graphicData uri="http://schemas.openxmlformats.org/presentationml/2006/ole">
            <mc:AlternateContent xmlns:mc="http://schemas.openxmlformats.org/markup-compatibility/2006">
              <mc:Choice xmlns:v="urn:schemas-microsoft-com:vml" Requires="v">
                <p:oleObj spid="_x0000_s26736" r:id="rId3" imgW="1079032" imgH="203112" progId="Unknown">
                  <p:embed/>
                </p:oleObj>
              </mc:Choice>
              <mc:Fallback>
                <p:oleObj r:id="rId3" imgW="1079032" imgH="203112" progId="Unknown">
                  <p:embed/>
                  <p:pic>
                    <p:nvPicPr>
                      <p:cNvPr id="0" name="物件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2636912"/>
                        <a:ext cx="2088232" cy="382741"/>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944551086"/>
              </p:ext>
            </p:extLst>
          </p:nvPr>
        </p:nvGraphicFramePr>
        <p:xfrm>
          <a:off x="3059832" y="5373216"/>
          <a:ext cx="4026448" cy="792088"/>
        </p:xfrm>
        <a:graphic>
          <a:graphicData uri="http://schemas.openxmlformats.org/presentationml/2006/ole">
            <mc:AlternateContent xmlns:mc="http://schemas.openxmlformats.org/markup-compatibility/2006">
              <mc:Choice xmlns:v="urn:schemas-microsoft-com:vml" Requires="v">
                <p:oleObj spid="_x0000_s26737" r:id="rId5" imgW="2324100" imgH="457200" progId="Unknown">
                  <p:embed/>
                </p:oleObj>
              </mc:Choice>
              <mc:Fallback>
                <p:oleObj r:id="rId5" imgW="2324100" imgH="457200" progId="Unknown">
                  <p:embed/>
                  <p:pic>
                    <p:nvPicPr>
                      <p:cNvPr id="0" name="物件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5373216"/>
                        <a:ext cx="4026448" cy="7920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867775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11.5 </a:t>
            </a:r>
            <a:r>
              <a:rPr lang="zh-TW" altLang="zh-TW" dirty="0"/>
              <a:t>金融市場提供無風險利率借貸時如何選擇效率組合</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假設本例中的風險組合為效率前緣上的頂點，則我們可以繪製出如下的圖</a:t>
            </a:r>
            <a:r>
              <a:rPr lang="en-US" altLang="zh-TW" sz="2400" dirty="0">
                <a:latin typeface="Calibri" panose="020F0502020204030204" pitchFamily="34" charset="0"/>
              </a:rPr>
              <a:t>11.9</a:t>
            </a:r>
            <a:r>
              <a:rPr lang="zh-TW" altLang="zh-TW" sz="2400" dirty="0">
                <a:latin typeface="Calibri" panose="020F0502020204030204" pitchFamily="34" charset="0"/>
              </a:rPr>
              <a:t>：</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37</a:t>
            </a:fld>
            <a:endParaRPr lang="zh-TW" altLang="en-US"/>
          </a:p>
        </p:txBody>
      </p:sp>
      <p:pic>
        <p:nvPicPr>
          <p:cNvPr id="5" name="Picture 3" descr="fig11_09.gif"/>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768149"/>
            <a:ext cx="5274310" cy="3602355"/>
          </a:xfrm>
          <a:prstGeom prst="rect">
            <a:avLst/>
          </a:prstGeom>
          <a:noFill/>
          <a:ln>
            <a:noFill/>
          </a:ln>
          <a:extLst/>
        </p:spPr>
      </p:pic>
    </p:spTree>
    <p:extLst>
      <p:ext uri="{BB962C8B-B14F-4D97-AF65-F5344CB8AC3E}">
        <p14:creationId xmlns:p14="http://schemas.microsoft.com/office/powerpoint/2010/main" val="715752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11.5 </a:t>
            </a:r>
            <a:r>
              <a:rPr lang="zh-TW" altLang="zh-TW" dirty="0"/>
              <a:t>金融市場提供無風險利率借貸時如何選擇效率組合</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認定切點資產組合</a:t>
            </a:r>
            <a:r>
              <a:rPr lang="en-US" altLang="zh-TW" sz="2400" dirty="0">
                <a:latin typeface="Calibri" panose="020F0502020204030204" pitchFamily="34" charset="0"/>
              </a:rPr>
              <a:t>(tangent portfolio)</a:t>
            </a:r>
            <a:endParaRPr lang="zh-TW" altLang="zh-TW" sz="2400" dirty="0">
              <a:latin typeface="Calibri" panose="020F0502020204030204" pitchFamily="34" charset="0"/>
            </a:endParaRPr>
          </a:p>
          <a:p>
            <a:pPr algn="just">
              <a:lnSpc>
                <a:spcPct val="120000"/>
              </a:lnSpc>
            </a:pPr>
            <a:r>
              <a:rPr lang="zh-TW" altLang="zh-TW" sz="2400" dirty="0">
                <a:latin typeface="Calibri" panose="020F0502020204030204" pitchFamily="34" charset="0"/>
              </a:rPr>
              <a:t>在上面的圖</a:t>
            </a:r>
            <a:r>
              <a:rPr lang="en-US" altLang="zh-TW" sz="2400" dirty="0">
                <a:latin typeface="Calibri" panose="020F0502020204030204" pitchFamily="34" charset="0"/>
              </a:rPr>
              <a:t>11.9</a:t>
            </a:r>
            <a:r>
              <a:rPr lang="zh-TW" altLang="zh-TW" sz="2400" dirty="0">
                <a:latin typeface="Calibri" panose="020F0502020204030204" pitchFamily="34" charset="0"/>
              </a:rPr>
              <a:t>我們可以看到，如果要選擇一個完全風險的組合與無風險資產做組合，則頂點組合並不是一個最好的選擇，在效率前緣上越高的點是越好的選擇，因為這些點在既定的風險下有更高的預期報酬，效率組合這些點的斜率正好等於夏普比率：</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38</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953861443"/>
              </p:ext>
            </p:extLst>
          </p:nvPr>
        </p:nvGraphicFramePr>
        <p:xfrm>
          <a:off x="1763688" y="4797152"/>
          <a:ext cx="5573870" cy="648072"/>
        </p:xfrm>
        <a:graphic>
          <a:graphicData uri="http://schemas.openxmlformats.org/presentationml/2006/ole">
            <mc:AlternateContent xmlns:mc="http://schemas.openxmlformats.org/markup-compatibility/2006">
              <mc:Choice xmlns:v="urn:schemas-microsoft-com:vml" Requires="v">
                <p:oleObj spid="_x0000_s27703" r:id="rId3" imgW="3937000" imgH="457200" progId="Unknown">
                  <p:embed/>
                </p:oleObj>
              </mc:Choice>
              <mc:Fallback>
                <p:oleObj r:id="rId3" imgW="3937000" imgH="457200" progId="Unknown">
                  <p:embed/>
                  <p:pic>
                    <p:nvPicPr>
                      <p:cNvPr id="0" name="物件 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4797152"/>
                        <a:ext cx="5573870" cy="6480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65772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11.5 </a:t>
            </a:r>
            <a:r>
              <a:rPr lang="zh-TW" altLang="zh-TW" dirty="0"/>
              <a:t>金融市場提供無風險利率借貸時如何選擇效率組合</a:t>
            </a:r>
            <a:endParaRPr lang="zh-TW" altLang="en-US" dirty="0"/>
          </a:p>
        </p:txBody>
      </p:sp>
      <p:sp>
        <p:nvSpPr>
          <p:cNvPr id="3" name="內容版面配置區 2"/>
          <p:cNvSpPr>
            <a:spLocks noGrp="1"/>
          </p:cNvSpPr>
          <p:nvPr>
            <p:ph idx="1"/>
          </p:nvPr>
        </p:nvSpPr>
        <p:spPr>
          <a:xfrm>
            <a:off x="457200" y="1484784"/>
            <a:ext cx="8229600" cy="4801736"/>
          </a:xfrm>
        </p:spPr>
        <p:txBody>
          <a:bodyPr/>
          <a:lstStyle/>
          <a:p>
            <a:pPr algn="just">
              <a:lnSpc>
                <a:spcPct val="120000"/>
              </a:lnSpc>
            </a:pPr>
            <a:r>
              <a:rPr lang="zh-TW" altLang="zh-TW" sz="2000" dirty="0">
                <a:latin typeface="Calibri" panose="020F0502020204030204" pitchFamily="34" charset="0"/>
              </a:rPr>
              <a:t>夏普比率代表資產組合每一單位的風險所能獲得的風險溢酬，故可使夏普比率最高的資組合就是最有效率的資產組合。由無風險利率與效率前緣連線中</a:t>
            </a:r>
            <a:r>
              <a:rPr lang="en-US" altLang="zh-TW" sz="2000" dirty="0">
                <a:latin typeface="Calibri" panose="020F0502020204030204" pitchFamily="34" charset="0"/>
              </a:rPr>
              <a:t>(</a:t>
            </a:r>
            <a:r>
              <a:rPr lang="zh-TW" altLang="zh-TW" sz="2000" dirty="0">
                <a:latin typeface="Calibri" panose="020F0502020204030204" pitchFamily="34" charset="0"/>
              </a:rPr>
              <a:t>即由無風險資產與風險資產組合所構成的組合</a:t>
            </a:r>
            <a:r>
              <a:rPr lang="en-US" altLang="zh-TW" sz="2000" dirty="0">
                <a:latin typeface="Calibri" panose="020F0502020204030204" pitchFamily="34" charset="0"/>
              </a:rPr>
              <a:t>)</a:t>
            </a:r>
            <a:r>
              <a:rPr lang="zh-TW" altLang="zh-TW" sz="2000" dirty="0">
                <a:latin typeface="Calibri" panose="020F0502020204030204" pitchFamily="34" charset="0"/>
              </a:rPr>
              <a:t>，可使夏普比率最高</a:t>
            </a:r>
            <a:r>
              <a:rPr lang="en-US" altLang="zh-TW" sz="2000" dirty="0">
                <a:latin typeface="Calibri" panose="020F0502020204030204" pitchFamily="34" charset="0"/>
              </a:rPr>
              <a:t>(</a:t>
            </a:r>
            <a:r>
              <a:rPr lang="zh-TW" altLang="zh-TW" sz="2000" dirty="0">
                <a:latin typeface="Calibri" panose="020F0502020204030204" pitchFamily="34" charset="0"/>
              </a:rPr>
              <a:t>也就是連線斜率最高</a:t>
            </a:r>
            <a:r>
              <a:rPr lang="en-US" altLang="zh-TW" sz="2000" dirty="0">
                <a:latin typeface="Calibri" panose="020F0502020204030204" pitchFamily="34" charset="0"/>
              </a:rPr>
              <a:t>)</a:t>
            </a:r>
            <a:r>
              <a:rPr lang="zh-TW" altLang="zh-TW" sz="2000" dirty="0">
                <a:latin typeface="Calibri" panose="020F0502020204030204" pitchFamily="34" charset="0"/>
              </a:rPr>
              <a:t>組合且為投資可行的組合就是切點組合。即如下面的圖</a:t>
            </a:r>
            <a:r>
              <a:rPr lang="en-US" altLang="zh-TW" sz="2000" dirty="0">
                <a:latin typeface="Calibri" panose="020F0502020204030204" pitchFamily="34" charset="0"/>
              </a:rPr>
              <a:t>11.10</a:t>
            </a:r>
            <a:r>
              <a:rPr lang="zh-TW" altLang="zh-TW" sz="2000" dirty="0">
                <a:latin typeface="Calibri" panose="020F0502020204030204" pitchFamily="34" charset="0"/>
              </a:rPr>
              <a:t>：</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39</a:t>
            </a:fld>
            <a:endParaRPr lang="zh-TW" altLang="en-US"/>
          </a:p>
        </p:txBody>
      </p:sp>
      <p:pic>
        <p:nvPicPr>
          <p:cNvPr id="5" name="Picture 3" descr="fig11_10.gif"/>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395286"/>
            <a:ext cx="6336704" cy="3003560"/>
          </a:xfrm>
          <a:prstGeom prst="rect">
            <a:avLst/>
          </a:prstGeom>
          <a:noFill/>
          <a:ln>
            <a:noFill/>
          </a:ln>
          <a:extLst/>
        </p:spPr>
      </p:pic>
    </p:spTree>
    <p:extLst>
      <p:ext uri="{BB962C8B-B14F-4D97-AF65-F5344CB8AC3E}">
        <p14:creationId xmlns:p14="http://schemas.microsoft.com/office/powerpoint/2010/main" val="305695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11.1 </a:t>
            </a:r>
            <a:r>
              <a:rPr lang="zh-TW" altLang="zh-TW" dirty="0"/>
              <a:t>兩種資產構成組合的預期報酬</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假設期初的財富為</a:t>
            </a:r>
            <a:r>
              <a:rPr lang="en-US" altLang="zh-TW" sz="2400" dirty="0">
                <a:latin typeface="Calibri" panose="020F0502020204030204" pitchFamily="34" charset="0"/>
              </a:rPr>
              <a:t>10,000</a:t>
            </a:r>
            <a:r>
              <a:rPr lang="zh-TW" altLang="zh-TW" sz="2400" dirty="0">
                <a:latin typeface="Calibri" panose="020F0502020204030204" pitchFamily="34" charset="0"/>
              </a:rPr>
              <a:t>美元，打算投資兩種股票，其中</a:t>
            </a:r>
            <a:r>
              <a:rPr lang="en-US" altLang="zh-TW" sz="2400" dirty="0">
                <a:latin typeface="Calibri" panose="020F0502020204030204" pitchFamily="34" charset="0"/>
              </a:rPr>
              <a:t>A</a:t>
            </a:r>
            <a:r>
              <a:rPr lang="zh-TW" altLang="zh-TW" sz="2400" dirty="0">
                <a:latin typeface="Calibri" panose="020F0502020204030204" pitchFamily="34" charset="0"/>
              </a:rPr>
              <a:t>股票目前每股</a:t>
            </a:r>
            <a:r>
              <a:rPr lang="en-US" altLang="zh-TW" sz="2400" dirty="0">
                <a:latin typeface="Calibri" panose="020F0502020204030204" pitchFamily="34" charset="0"/>
              </a:rPr>
              <a:t>30</a:t>
            </a:r>
            <a:r>
              <a:rPr lang="zh-TW" altLang="zh-TW" sz="2400" dirty="0">
                <a:latin typeface="Calibri" panose="020F0502020204030204" pitchFamily="34" charset="0"/>
              </a:rPr>
              <a:t>美元，</a:t>
            </a:r>
            <a:r>
              <a:rPr lang="en-US" altLang="zh-TW" sz="2400" dirty="0">
                <a:latin typeface="Calibri" panose="020F0502020204030204" pitchFamily="34" charset="0"/>
              </a:rPr>
              <a:t>B</a:t>
            </a:r>
            <a:r>
              <a:rPr lang="zh-TW" altLang="zh-TW" sz="2400" dirty="0">
                <a:latin typeface="Calibri" panose="020F0502020204030204" pitchFamily="34" charset="0"/>
              </a:rPr>
              <a:t>股票目前每股</a:t>
            </a:r>
            <a:r>
              <a:rPr lang="en-US" altLang="zh-TW" sz="2400" dirty="0">
                <a:latin typeface="Calibri" panose="020F0502020204030204" pitchFamily="34" charset="0"/>
              </a:rPr>
              <a:t>40</a:t>
            </a:r>
            <a:r>
              <a:rPr lang="zh-TW" altLang="zh-TW" sz="2400" dirty="0">
                <a:latin typeface="Calibri" panose="020F0502020204030204" pitchFamily="34" charset="0"/>
              </a:rPr>
              <a:t>美元，決定投資</a:t>
            </a:r>
            <a:r>
              <a:rPr lang="en-US" altLang="zh-TW" sz="2400" dirty="0">
                <a:latin typeface="Calibri" panose="020F0502020204030204" pitchFamily="34" charset="0"/>
              </a:rPr>
              <a:t>A</a:t>
            </a:r>
            <a:r>
              <a:rPr lang="zh-TW" altLang="zh-TW" sz="2400" dirty="0">
                <a:latin typeface="Calibri" panose="020F0502020204030204" pitchFamily="34" charset="0"/>
              </a:rPr>
              <a:t>股票</a:t>
            </a:r>
            <a:r>
              <a:rPr lang="en-US" altLang="zh-TW" sz="2400" dirty="0">
                <a:latin typeface="Calibri" panose="020F0502020204030204" pitchFamily="34" charset="0"/>
              </a:rPr>
              <a:t>200</a:t>
            </a:r>
            <a:r>
              <a:rPr lang="zh-TW" altLang="zh-TW" sz="2400" dirty="0">
                <a:latin typeface="Calibri" panose="020F0502020204030204" pitchFamily="34" charset="0"/>
              </a:rPr>
              <a:t>股、</a:t>
            </a:r>
            <a:r>
              <a:rPr lang="en-US" altLang="zh-TW" sz="2400" dirty="0">
                <a:latin typeface="Calibri" panose="020F0502020204030204" pitchFamily="34" charset="0"/>
              </a:rPr>
              <a:t>B</a:t>
            </a:r>
            <a:r>
              <a:rPr lang="zh-TW" altLang="zh-TW" sz="2400" dirty="0">
                <a:latin typeface="Calibri" panose="020F0502020204030204" pitchFamily="34" charset="0"/>
              </a:rPr>
              <a:t>股票</a:t>
            </a:r>
            <a:r>
              <a:rPr lang="en-US" altLang="zh-TW" sz="2400" dirty="0">
                <a:latin typeface="Calibri" panose="020F0502020204030204" pitchFamily="34" charset="0"/>
              </a:rPr>
              <a:t>100</a:t>
            </a:r>
            <a:r>
              <a:rPr lang="zh-TW" altLang="zh-TW" sz="2400" dirty="0">
                <a:latin typeface="Calibri" panose="020F0502020204030204" pitchFamily="34" charset="0"/>
              </a:rPr>
              <a:t>股；亦即</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換言之</a:t>
            </a:r>
            <a:r>
              <a:rPr lang="zh-TW" altLang="zh-TW" sz="2400" dirty="0">
                <a:latin typeface="Calibri" panose="020F0502020204030204" pitchFamily="34" charset="0"/>
              </a:rPr>
              <a:t>，你對</a:t>
            </a:r>
            <a:r>
              <a:rPr lang="en-US" altLang="zh-TW" sz="2400" dirty="0">
                <a:latin typeface="Calibri" panose="020F0502020204030204" pitchFamily="34" charset="0"/>
              </a:rPr>
              <a:t>A</a:t>
            </a:r>
            <a:r>
              <a:rPr lang="zh-TW" altLang="zh-TW" sz="2400" dirty="0">
                <a:latin typeface="Calibri" panose="020F0502020204030204" pitchFamily="34" charset="0"/>
              </a:rPr>
              <a:t>股票的投資權重</a:t>
            </a:r>
            <a:r>
              <a:rPr lang="en-US" altLang="zh-TW" sz="2400" dirty="0">
                <a:latin typeface="Calibri" panose="020F0502020204030204" pitchFamily="34" charset="0"/>
              </a:rPr>
              <a:t>(portfolio weight)</a:t>
            </a:r>
            <a:r>
              <a:rPr lang="zh-TW" altLang="zh-TW" sz="2400" dirty="0">
                <a:latin typeface="Calibri" panose="020F0502020204030204" pitchFamily="34" charset="0"/>
              </a:rPr>
              <a:t>為</a:t>
            </a:r>
            <a:r>
              <a:rPr lang="en-US" altLang="zh-TW" sz="2400" dirty="0">
                <a:latin typeface="Calibri" panose="020F0502020204030204" pitchFamily="34" charset="0"/>
              </a:rPr>
              <a:t>60%</a:t>
            </a:r>
            <a:r>
              <a:rPr lang="zh-TW" altLang="zh-TW" sz="2400" dirty="0">
                <a:latin typeface="Calibri" panose="020F0502020204030204" pitchFamily="34" charset="0"/>
              </a:rPr>
              <a:t>，而</a:t>
            </a:r>
            <a:r>
              <a:rPr lang="en-US" altLang="zh-TW" sz="2400" dirty="0">
                <a:latin typeface="Calibri" panose="020F0502020204030204" pitchFamily="34" charset="0"/>
              </a:rPr>
              <a:t>B</a:t>
            </a:r>
            <a:r>
              <a:rPr lang="zh-TW" altLang="zh-TW" sz="2400" dirty="0">
                <a:latin typeface="Calibri" panose="020F0502020204030204" pitchFamily="34" charset="0"/>
              </a:rPr>
              <a:t>股票的投資權重為</a:t>
            </a:r>
            <a:r>
              <a:rPr lang="en-US" altLang="zh-TW" sz="2400" dirty="0">
                <a:latin typeface="Calibri" panose="020F0502020204030204" pitchFamily="34" charset="0"/>
              </a:rPr>
              <a:t>40%</a:t>
            </a:r>
            <a:r>
              <a:rPr lang="zh-TW" altLang="zh-TW" sz="2400" dirty="0">
                <a:latin typeface="Calibri" panose="020F0502020204030204" pitchFamily="34" charset="0"/>
              </a:rPr>
              <a:t>。</a:t>
            </a:r>
          </a:p>
          <a:p>
            <a:pPr algn="just">
              <a:lnSpc>
                <a:spcPct val="120000"/>
              </a:lnSpc>
            </a:pPr>
            <a:endParaRPr lang="zh-TW" altLang="en-US" sz="2400" dirty="0">
              <a:latin typeface="Calibri" panose="020F0502020204030204" pitchFamily="34" charset="0"/>
            </a:endParaRPr>
          </a:p>
        </p:txBody>
      </p:sp>
      <p:graphicFrame>
        <p:nvGraphicFramePr>
          <p:cNvPr id="4" name="物件 3"/>
          <p:cNvGraphicFramePr>
            <a:graphicFrameLocks noChangeAspect="1"/>
          </p:cNvGraphicFramePr>
          <p:nvPr>
            <p:extLst>
              <p:ext uri="{D42A27DB-BD31-4B8C-83A1-F6EECF244321}">
                <p14:modId xmlns:p14="http://schemas.microsoft.com/office/powerpoint/2010/main" val="601128858"/>
              </p:ext>
            </p:extLst>
          </p:nvPr>
        </p:nvGraphicFramePr>
        <p:xfrm>
          <a:off x="2483768" y="3356992"/>
          <a:ext cx="4037312" cy="1512168"/>
        </p:xfrm>
        <a:graphic>
          <a:graphicData uri="http://schemas.openxmlformats.org/presentationml/2006/ole">
            <mc:AlternateContent xmlns:mc="http://schemas.openxmlformats.org/markup-compatibility/2006">
              <mc:Choice xmlns:v="urn:schemas-microsoft-com:vml" Requires="v">
                <p:oleObj spid="_x0000_s2132" r:id="rId3" imgW="2171520" imgH="825480" progId="Unknown">
                  <p:embed/>
                </p:oleObj>
              </mc:Choice>
              <mc:Fallback>
                <p:oleObj r:id="rId3" imgW="2171520" imgH="825480" progId="Unknown">
                  <p:embed/>
                  <p:pic>
                    <p:nvPicPr>
                      <p:cNvPr id="0" name="物件 2"/>
                      <p:cNvPicPr>
                        <a:picLocks noChangeAspect="1" noChangeArrowheads="1"/>
                      </p:cNvPicPr>
                      <p:nvPr/>
                    </p:nvPicPr>
                    <p:blipFill>
                      <a:blip r:embed="rId4"/>
                      <a:srcRect/>
                      <a:stretch>
                        <a:fillRect/>
                      </a:stretch>
                    </p:blipFill>
                    <p:spPr bwMode="auto">
                      <a:xfrm>
                        <a:off x="2483768" y="3356992"/>
                        <a:ext cx="4037312" cy="1512168"/>
                      </a:xfrm>
                      <a:prstGeom prst="rect">
                        <a:avLst/>
                      </a:prstGeom>
                      <a:noFill/>
                      <a:ln>
                        <a:noFill/>
                      </a:ln>
                    </p:spPr>
                  </p:pic>
                </p:oleObj>
              </mc:Fallback>
            </mc:AlternateContent>
          </a:graphicData>
        </a:graphic>
      </p:graphicFrame>
      <p:sp>
        <p:nvSpPr>
          <p:cNvPr id="5" name="投影片編號版面配置區 4"/>
          <p:cNvSpPr>
            <a:spLocks noGrp="1"/>
          </p:cNvSpPr>
          <p:nvPr>
            <p:ph type="sldNum" sz="quarter" idx="12"/>
          </p:nvPr>
        </p:nvSpPr>
        <p:spPr/>
        <p:txBody>
          <a:bodyPr/>
          <a:lstStyle/>
          <a:p>
            <a:fld id="{336CA9A2-AEF2-40B2-A2F7-D88C415674BA}" type="slidenum">
              <a:rPr lang="zh-TW" altLang="en-US" smtClean="0"/>
              <a:t>4</a:t>
            </a:fld>
            <a:endParaRPr lang="zh-TW" altLang="en-US"/>
          </a:p>
        </p:txBody>
      </p:sp>
    </p:spTree>
    <p:extLst>
      <p:ext uri="{BB962C8B-B14F-4D97-AF65-F5344CB8AC3E}">
        <p14:creationId xmlns:p14="http://schemas.microsoft.com/office/powerpoint/2010/main" val="11617913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11.5 </a:t>
            </a:r>
            <a:r>
              <a:rPr lang="zh-TW" altLang="zh-TW" dirty="0"/>
              <a:t>金融市場提供無風險利率借貸時如何選擇效率組合</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例</a:t>
            </a:r>
            <a:r>
              <a:rPr lang="en-US" altLang="zh-TW" sz="2400" dirty="0">
                <a:latin typeface="Calibri" panose="020F0502020204030204" pitchFamily="34" charset="0"/>
              </a:rPr>
              <a:t>11.12</a:t>
            </a:r>
            <a:endParaRPr lang="zh-TW" altLang="zh-TW" sz="2400" dirty="0">
              <a:latin typeface="Calibri" panose="020F0502020204030204" pitchFamily="34" charset="0"/>
            </a:endParaRPr>
          </a:p>
          <a:p>
            <a:pPr lvl="1" algn="just">
              <a:lnSpc>
                <a:spcPct val="120000"/>
              </a:lnSpc>
            </a:pPr>
            <a:r>
              <a:rPr lang="zh-TW" altLang="zh-TW" sz="2000" dirty="0">
                <a:latin typeface="Calibri" panose="020F0502020204030204" pitchFamily="34" charset="0"/>
              </a:rPr>
              <a:t>假設你叔叔將</a:t>
            </a:r>
            <a:r>
              <a:rPr lang="en-US" altLang="zh-TW" sz="2000" dirty="0">
                <a:latin typeface="Calibri" panose="020F0502020204030204" pitchFamily="34" charset="0"/>
              </a:rPr>
              <a:t>100,000</a:t>
            </a:r>
            <a:r>
              <a:rPr lang="zh-TW" altLang="zh-TW" sz="2000" dirty="0">
                <a:latin typeface="Calibri" panose="020F0502020204030204" pitchFamily="34" charset="0"/>
              </a:rPr>
              <a:t>美元投資於</a:t>
            </a:r>
            <a:r>
              <a:rPr lang="en-US" altLang="zh-TW" sz="2000" dirty="0">
                <a:latin typeface="Calibri" panose="020F0502020204030204" pitchFamily="34" charset="0"/>
              </a:rPr>
              <a:t>11.10</a:t>
            </a:r>
            <a:r>
              <a:rPr lang="zh-TW" altLang="zh-TW" sz="2000" dirty="0">
                <a:latin typeface="Calibri" panose="020F0502020204030204" pitchFamily="34" charset="0"/>
              </a:rPr>
              <a:t>圖中的</a:t>
            </a:r>
            <a:r>
              <a:rPr lang="en-US" altLang="zh-TW" sz="2000" dirty="0">
                <a:latin typeface="Calibri" panose="020F0502020204030204" pitchFamily="34" charset="0"/>
              </a:rPr>
              <a:t>P</a:t>
            </a:r>
            <a:r>
              <a:rPr lang="zh-TW" altLang="zh-TW" sz="2000" dirty="0">
                <a:latin typeface="Calibri" panose="020F0502020204030204" pitchFamily="34" charset="0"/>
              </a:rPr>
              <a:t>點，預期報酬為</a:t>
            </a:r>
            <a:r>
              <a:rPr lang="en-US" altLang="zh-TW" sz="2000" dirty="0">
                <a:latin typeface="Calibri" panose="020F0502020204030204" pitchFamily="34" charset="0"/>
              </a:rPr>
              <a:t>10.5%</a:t>
            </a:r>
            <a:r>
              <a:rPr lang="zh-TW" altLang="zh-TW" sz="2000" dirty="0">
                <a:latin typeface="Calibri" panose="020F0502020204030204" pitchFamily="34" charset="0"/>
              </a:rPr>
              <a:t>、波動為</a:t>
            </a:r>
            <a:r>
              <a:rPr lang="en-US" altLang="zh-TW" sz="2000" dirty="0">
                <a:latin typeface="Calibri" panose="020F0502020204030204" pitchFamily="34" charset="0"/>
              </a:rPr>
              <a:t>8%</a:t>
            </a:r>
            <a:r>
              <a:rPr lang="zh-TW" altLang="zh-TW" sz="2000" dirty="0">
                <a:latin typeface="Calibri" panose="020F0502020204030204" pitchFamily="34" charset="0"/>
              </a:rPr>
              <a:t>。如果可以利用無風險借貸調整組合，且已知切點組合的預期報酬為</a:t>
            </a:r>
            <a:r>
              <a:rPr lang="en-US" altLang="zh-TW" sz="2000" dirty="0">
                <a:latin typeface="Calibri" panose="020F0502020204030204" pitchFamily="34" charset="0"/>
              </a:rPr>
              <a:t>18.5%</a:t>
            </a:r>
            <a:r>
              <a:rPr lang="zh-TW" altLang="zh-TW" sz="2000" dirty="0">
                <a:latin typeface="Calibri" panose="020F0502020204030204" pitchFamily="34" charset="0"/>
              </a:rPr>
              <a:t>、波動為</a:t>
            </a:r>
            <a:r>
              <a:rPr lang="en-US" altLang="zh-TW" sz="2000" dirty="0">
                <a:latin typeface="Calibri" panose="020F0502020204030204" pitchFamily="34" charset="0"/>
              </a:rPr>
              <a:t>13%</a:t>
            </a:r>
            <a:r>
              <a:rPr lang="zh-TW" altLang="zh-TW" sz="2000" dirty="0">
                <a:latin typeface="Calibri" panose="020F0502020204030204" pitchFamily="34" charset="0"/>
              </a:rPr>
              <a:t>，你的叔叔希望你幫他利用無風險借貸，在下面兩種情況調整組合，</a:t>
            </a:r>
            <a:r>
              <a:rPr lang="en-US" altLang="zh-TW" sz="2000" dirty="0">
                <a:latin typeface="Calibri" panose="020F0502020204030204" pitchFamily="34" charset="0"/>
              </a:rPr>
              <a:t>1.</a:t>
            </a:r>
            <a:r>
              <a:rPr lang="zh-TW" altLang="zh-TW" sz="2000" dirty="0">
                <a:latin typeface="Calibri" panose="020F0502020204030204" pitchFamily="34" charset="0"/>
              </a:rPr>
              <a:t>維持原來組合的波動</a:t>
            </a:r>
            <a:r>
              <a:rPr lang="en-US" altLang="zh-TW" sz="2000" dirty="0">
                <a:latin typeface="Calibri" panose="020F0502020204030204" pitchFamily="34" charset="0"/>
              </a:rPr>
              <a:t>(8%)</a:t>
            </a:r>
            <a:r>
              <a:rPr lang="zh-TW" altLang="zh-TW" sz="2000" dirty="0">
                <a:latin typeface="Calibri" panose="020F0502020204030204" pitchFamily="34" charset="0"/>
              </a:rPr>
              <a:t>但提高預期報酬；或</a:t>
            </a:r>
            <a:r>
              <a:rPr lang="en-US" altLang="zh-TW" sz="2000" dirty="0">
                <a:latin typeface="Calibri" panose="020F0502020204030204" pitchFamily="34" charset="0"/>
              </a:rPr>
              <a:t>2.</a:t>
            </a:r>
            <a:r>
              <a:rPr lang="zh-TW" altLang="zh-TW" sz="2000" dirty="0">
                <a:latin typeface="Calibri" panose="020F0502020204030204" pitchFamily="34" charset="0"/>
              </a:rPr>
              <a:t>維持原來的預期報酬</a:t>
            </a:r>
            <a:r>
              <a:rPr lang="en-US" altLang="zh-TW" sz="2000" dirty="0">
                <a:latin typeface="Calibri" panose="020F0502020204030204" pitchFamily="34" charset="0"/>
              </a:rPr>
              <a:t>(10.5%)</a:t>
            </a:r>
            <a:r>
              <a:rPr lang="zh-TW" altLang="zh-TW" sz="2000" dirty="0">
                <a:latin typeface="Calibri" panose="020F0502020204030204" pitchFamily="34" charset="0"/>
              </a:rPr>
              <a:t>但降低波動程度</a:t>
            </a:r>
            <a:r>
              <a:rPr lang="zh-TW" altLang="zh-TW" sz="2000" dirty="0" smtClean="0">
                <a:latin typeface="Calibri" panose="020F0502020204030204" pitchFamily="34" charset="0"/>
              </a:rPr>
              <a:t>。</a:t>
            </a:r>
            <a:endParaRPr lang="zh-TW" altLang="zh-TW"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40</a:t>
            </a:fld>
            <a:endParaRPr lang="zh-TW" altLang="en-US"/>
          </a:p>
        </p:txBody>
      </p:sp>
    </p:spTree>
    <p:extLst>
      <p:ext uri="{BB962C8B-B14F-4D97-AF65-F5344CB8AC3E}">
        <p14:creationId xmlns:p14="http://schemas.microsoft.com/office/powerpoint/2010/main" val="2726041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11.5 </a:t>
            </a:r>
            <a:r>
              <a:rPr lang="zh-TW" altLang="zh-TW" dirty="0"/>
              <a:t>金融市場提供無風險利率借貸時如何選擇效率組合</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sz="2400" dirty="0" smtClean="0"/>
              <a:t>解</a:t>
            </a:r>
            <a:endParaRPr lang="en-US" altLang="zh-TW" sz="2400" dirty="0" smtClean="0"/>
          </a:p>
          <a:p>
            <a:pPr marL="457200" lvl="1" indent="0" algn="just">
              <a:lnSpc>
                <a:spcPct val="120000"/>
              </a:lnSpc>
              <a:buNone/>
            </a:pPr>
            <a:r>
              <a:rPr lang="en-US" altLang="zh-TW" sz="2000" dirty="0" smtClean="0">
                <a:latin typeface="Calibri" panose="020F0502020204030204" pitchFamily="34" charset="0"/>
              </a:rPr>
              <a:t>1.</a:t>
            </a:r>
          </a:p>
          <a:p>
            <a:pPr lvl="1" algn="just">
              <a:lnSpc>
                <a:spcPct val="120000"/>
              </a:lnSpc>
            </a:pPr>
            <a:r>
              <a:rPr lang="zh-TW" altLang="zh-TW" sz="2000" dirty="0">
                <a:latin typeface="Calibri" panose="020F0502020204030204" pitchFamily="34" charset="0"/>
              </a:rPr>
              <a:t>利用無風險借貸所形成組合的預期報酬與波動分別為：</a:t>
            </a: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zh-TW" altLang="zh-TW" sz="2000" dirty="0" smtClean="0">
                <a:latin typeface="Calibri" panose="020F0502020204030204" pitchFamily="34" charset="0"/>
              </a:rPr>
              <a:t>當</a:t>
            </a:r>
            <a:r>
              <a:rPr lang="zh-TW" altLang="zh-TW" sz="2000" dirty="0">
                <a:latin typeface="Calibri" panose="020F0502020204030204" pitchFamily="34" charset="0"/>
              </a:rPr>
              <a:t>組合之波動為</a:t>
            </a:r>
            <a:r>
              <a:rPr lang="en-US" altLang="zh-TW" sz="2000" dirty="0">
                <a:latin typeface="Calibri" panose="020F0502020204030204" pitchFamily="34" charset="0"/>
              </a:rPr>
              <a:t>8%</a:t>
            </a:r>
            <a:r>
              <a:rPr lang="zh-TW" altLang="zh-TW" sz="2000" dirty="0">
                <a:latin typeface="Calibri" panose="020F0502020204030204" pitchFamily="34" charset="0"/>
              </a:rPr>
              <a:t>時</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marL="457200" lvl="1" indent="0" algn="just">
              <a:lnSpc>
                <a:spcPct val="120000"/>
              </a:lnSpc>
              <a:buNone/>
            </a:pPr>
            <a:endParaRPr lang="en-US" altLang="zh-TW" sz="2000" dirty="0" smtClean="0">
              <a:latin typeface="Calibri" panose="020F0502020204030204" pitchFamily="34" charset="0"/>
            </a:endParaRPr>
          </a:p>
          <a:p>
            <a:pPr lvl="1" algn="just">
              <a:lnSpc>
                <a:spcPct val="120000"/>
              </a:lnSpc>
            </a:pPr>
            <a:r>
              <a:rPr lang="zh-TW" altLang="zh-TW" sz="2000" dirty="0" smtClean="0">
                <a:latin typeface="Calibri" panose="020F0502020204030204" pitchFamily="34" charset="0"/>
              </a:rPr>
              <a:t>所以</a:t>
            </a:r>
            <a:r>
              <a:rPr lang="zh-TW" altLang="zh-TW" sz="2000" dirty="0">
                <a:latin typeface="Calibri" panose="020F0502020204030204" pitchFamily="34" charset="0"/>
              </a:rPr>
              <a:t>應該投資在切點組合及無風險資產的金額分別為：</a:t>
            </a: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zh-TW" altLang="zh-TW" sz="2000" dirty="0" smtClean="0">
                <a:latin typeface="Calibri" panose="020F0502020204030204" pitchFamily="34" charset="0"/>
              </a:rPr>
              <a:t>此</a:t>
            </a:r>
            <a:r>
              <a:rPr lang="zh-TW" altLang="zh-TW" sz="2000" dirty="0">
                <a:latin typeface="Calibri" panose="020F0502020204030204" pitchFamily="34" charset="0"/>
              </a:rPr>
              <a:t>組合的預期報酬為</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zh-TW" altLang="zh-TW" sz="2000" dirty="0">
              <a:latin typeface="Calibri" panose="020F0502020204030204" pitchFamily="34" charset="0"/>
            </a:endParaRPr>
          </a:p>
          <a:p>
            <a:pPr lvl="1" algn="just">
              <a:lnSpc>
                <a:spcPct val="120000"/>
              </a:lnSpc>
            </a:pPr>
            <a:r>
              <a:rPr lang="zh-TW" altLang="zh-TW" sz="2000" dirty="0">
                <a:latin typeface="Calibri" panose="020F0502020204030204" pitchFamily="34" charset="0"/>
              </a:rPr>
              <a:t>故可較原來的預期報酬</a:t>
            </a:r>
            <a:r>
              <a:rPr lang="en-US" altLang="zh-TW" sz="2000" dirty="0">
                <a:latin typeface="Calibri" panose="020F0502020204030204" pitchFamily="34" charset="0"/>
              </a:rPr>
              <a:t>10.5%</a:t>
            </a:r>
            <a:r>
              <a:rPr lang="zh-TW" altLang="zh-TW" sz="2000" dirty="0">
                <a:latin typeface="Calibri" panose="020F0502020204030204" pitchFamily="34" charset="0"/>
              </a:rPr>
              <a:t>提升。</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41</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225950770"/>
              </p:ext>
            </p:extLst>
          </p:nvPr>
        </p:nvGraphicFramePr>
        <p:xfrm>
          <a:off x="1403648" y="2708920"/>
          <a:ext cx="4473575" cy="441325"/>
        </p:xfrm>
        <a:graphic>
          <a:graphicData uri="http://schemas.openxmlformats.org/presentationml/2006/ole">
            <mc:AlternateContent xmlns:mc="http://schemas.openxmlformats.org/markup-compatibility/2006">
              <mc:Choice xmlns:v="urn:schemas-microsoft-com:vml" Requires="v">
                <p:oleObj spid="_x0000_s28882" r:id="rId3" imgW="3466800" imgH="330120" progId="Unknown">
                  <p:embed/>
                </p:oleObj>
              </mc:Choice>
              <mc:Fallback>
                <p:oleObj r:id="rId3" imgW="3466800" imgH="330120" progId="Unknown">
                  <p:embed/>
                  <p:pic>
                    <p:nvPicPr>
                      <p:cNvPr id="0" name="物件 71"/>
                      <p:cNvPicPr>
                        <a:picLocks noChangeAspect="1" noChangeArrowheads="1"/>
                      </p:cNvPicPr>
                      <p:nvPr/>
                    </p:nvPicPr>
                    <p:blipFill>
                      <a:blip r:embed="rId4"/>
                      <a:srcRect/>
                      <a:stretch>
                        <a:fillRect/>
                      </a:stretch>
                    </p:blipFill>
                    <p:spPr bwMode="auto">
                      <a:xfrm>
                        <a:off x="1403648" y="2708920"/>
                        <a:ext cx="4473575" cy="441325"/>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621041597"/>
              </p:ext>
            </p:extLst>
          </p:nvPr>
        </p:nvGraphicFramePr>
        <p:xfrm>
          <a:off x="1403648" y="3573016"/>
          <a:ext cx="4665542" cy="504056"/>
        </p:xfrm>
        <a:graphic>
          <a:graphicData uri="http://schemas.openxmlformats.org/presentationml/2006/ole">
            <mc:AlternateContent xmlns:mc="http://schemas.openxmlformats.org/markup-compatibility/2006">
              <mc:Choice xmlns:v="urn:schemas-microsoft-com:vml" Requires="v">
                <p:oleObj spid="_x0000_s28883" r:id="rId5" imgW="3670300" imgH="393700" progId="Unknown">
                  <p:embed/>
                </p:oleObj>
              </mc:Choice>
              <mc:Fallback>
                <p:oleObj r:id="rId5" imgW="3670300" imgH="393700" progId="Unknown">
                  <p:embed/>
                  <p:pic>
                    <p:nvPicPr>
                      <p:cNvPr id="0" name="物件 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3573016"/>
                        <a:ext cx="4665542" cy="504056"/>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2418641156"/>
              </p:ext>
            </p:extLst>
          </p:nvPr>
        </p:nvGraphicFramePr>
        <p:xfrm>
          <a:off x="1403648" y="4293096"/>
          <a:ext cx="5099067" cy="432048"/>
        </p:xfrm>
        <a:graphic>
          <a:graphicData uri="http://schemas.openxmlformats.org/presentationml/2006/ole">
            <mc:AlternateContent xmlns:mc="http://schemas.openxmlformats.org/markup-compatibility/2006">
              <mc:Choice xmlns:v="urn:schemas-microsoft-com:vml" Requires="v">
                <p:oleObj spid="_x0000_s28884" r:id="rId7" imgW="3594100" imgH="304800" progId="Unknown">
                  <p:embed/>
                </p:oleObj>
              </mc:Choice>
              <mc:Fallback>
                <p:oleObj r:id="rId7" imgW="3594100" imgH="304800" progId="Unknown">
                  <p:embed/>
                  <p:pic>
                    <p:nvPicPr>
                      <p:cNvPr id="0" name="物件 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4293096"/>
                        <a:ext cx="5099067" cy="432048"/>
                      </a:xfrm>
                      <a:prstGeom prst="rect">
                        <a:avLst/>
                      </a:prstGeom>
                      <a:noFill/>
                      <a:ln>
                        <a:noFill/>
                      </a:ln>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1458256600"/>
              </p:ext>
            </p:extLst>
          </p:nvPr>
        </p:nvGraphicFramePr>
        <p:xfrm>
          <a:off x="1403648" y="5229200"/>
          <a:ext cx="7037145" cy="360040"/>
        </p:xfrm>
        <a:graphic>
          <a:graphicData uri="http://schemas.openxmlformats.org/presentationml/2006/ole">
            <mc:AlternateContent xmlns:mc="http://schemas.openxmlformats.org/markup-compatibility/2006">
              <mc:Choice xmlns:v="urn:schemas-microsoft-com:vml" Requires="v">
                <p:oleObj spid="_x0000_s28885" r:id="rId9" imgW="4775200" imgH="241300" progId="Unknown">
                  <p:embed/>
                </p:oleObj>
              </mc:Choice>
              <mc:Fallback>
                <p:oleObj r:id="rId9" imgW="4775200" imgH="241300" progId="Unknown">
                  <p:embed/>
                  <p:pic>
                    <p:nvPicPr>
                      <p:cNvPr id="0" name="物件 7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648" y="5229200"/>
                        <a:ext cx="7037145" cy="3600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082844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11.5 </a:t>
            </a:r>
            <a:r>
              <a:rPr lang="zh-TW" altLang="zh-TW" dirty="0"/>
              <a:t>金融市場提供無風險利率借貸時如何選擇效率組合</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sz="2400" dirty="0">
                <a:latin typeface="Calibri" panose="020F0502020204030204" pitchFamily="34" charset="0"/>
              </a:rPr>
              <a:t>2.</a:t>
            </a:r>
            <a:endParaRPr lang="zh-TW" altLang="zh-TW" sz="2400" dirty="0">
              <a:latin typeface="Calibri" panose="020F0502020204030204" pitchFamily="34" charset="0"/>
            </a:endParaRPr>
          </a:p>
          <a:p>
            <a:pPr lvl="1" algn="just"/>
            <a:r>
              <a:rPr lang="zh-TW" altLang="zh-TW" sz="2000" dirty="0">
                <a:latin typeface="Calibri" panose="020F0502020204030204" pitchFamily="34" charset="0"/>
              </a:rPr>
              <a:t>利用無風險借貸所形成組合的預期報酬與波動分別為：</a:t>
            </a:r>
          </a:p>
          <a:p>
            <a:pPr lvl="1" algn="just"/>
            <a:endParaRPr lang="en-US" altLang="zh-TW" sz="2000" dirty="0" smtClean="0">
              <a:latin typeface="Calibri" panose="020F0502020204030204" pitchFamily="34" charset="0"/>
            </a:endParaRPr>
          </a:p>
          <a:p>
            <a:pPr lvl="1" algn="just"/>
            <a:endParaRPr lang="en-US" altLang="zh-TW" sz="2000" dirty="0" smtClean="0">
              <a:latin typeface="Calibri" panose="020F0502020204030204" pitchFamily="34" charset="0"/>
            </a:endParaRPr>
          </a:p>
          <a:p>
            <a:pPr lvl="1" algn="just"/>
            <a:r>
              <a:rPr lang="zh-TW" altLang="zh-TW" sz="2000" dirty="0" smtClean="0">
                <a:latin typeface="Calibri" panose="020F0502020204030204" pitchFamily="34" charset="0"/>
              </a:rPr>
              <a:t>當</a:t>
            </a:r>
            <a:r>
              <a:rPr lang="zh-TW" altLang="zh-TW" sz="2000" dirty="0">
                <a:latin typeface="Calibri" panose="020F0502020204030204" pitchFamily="34" charset="0"/>
              </a:rPr>
              <a:t>組合之預期報酬為</a:t>
            </a:r>
            <a:r>
              <a:rPr lang="en-US" altLang="zh-TW" sz="2000" dirty="0">
                <a:latin typeface="Calibri" panose="020F0502020204030204" pitchFamily="34" charset="0"/>
              </a:rPr>
              <a:t>10.5%</a:t>
            </a:r>
            <a:r>
              <a:rPr lang="zh-TW" altLang="zh-TW" sz="2000" dirty="0">
                <a:latin typeface="Calibri" panose="020F0502020204030204" pitchFamily="34" charset="0"/>
              </a:rPr>
              <a:t>時：</a:t>
            </a:r>
          </a:p>
          <a:p>
            <a:pPr lvl="1" algn="just"/>
            <a:endParaRPr lang="en-US" altLang="zh-TW" sz="2000" dirty="0" smtClean="0">
              <a:latin typeface="Calibri" panose="020F0502020204030204" pitchFamily="34" charset="0"/>
            </a:endParaRPr>
          </a:p>
          <a:p>
            <a:pPr lvl="1" algn="just"/>
            <a:endParaRPr lang="en-US" altLang="zh-TW" sz="2000" dirty="0" smtClean="0">
              <a:latin typeface="Calibri" panose="020F0502020204030204" pitchFamily="34" charset="0"/>
            </a:endParaRPr>
          </a:p>
          <a:p>
            <a:pPr lvl="1" algn="just"/>
            <a:r>
              <a:rPr lang="zh-TW" altLang="zh-TW" sz="2000" dirty="0" smtClean="0">
                <a:latin typeface="Calibri" panose="020F0502020204030204" pitchFamily="34" charset="0"/>
              </a:rPr>
              <a:t>所以</a:t>
            </a:r>
            <a:r>
              <a:rPr lang="zh-TW" altLang="zh-TW" sz="2000" dirty="0">
                <a:latin typeface="Calibri" panose="020F0502020204030204" pitchFamily="34" charset="0"/>
              </a:rPr>
              <a:t>應該投資在切點組合及無風險資產的金額分別為</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lvl="1" algn="just"/>
            <a:endParaRPr lang="zh-TW" altLang="zh-TW" sz="2000" dirty="0">
              <a:latin typeface="Calibri" panose="020F0502020204030204" pitchFamily="34" charset="0"/>
            </a:endParaRPr>
          </a:p>
          <a:p>
            <a:pPr lvl="1" algn="just"/>
            <a:endParaRPr lang="en-US" altLang="zh-TW" sz="2000" dirty="0" smtClean="0">
              <a:latin typeface="Calibri" panose="020F0502020204030204" pitchFamily="34" charset="0"/>
            </a:endParaRPr>
          </a:p>
          <a:p>
            <a:pPr lvl="1" algn="just"/>
            <a:r>
              <a:rPr lang="zh-TW" altLang="zh-TW" sz="2000" dirty="0" smtClean="0">
                <a:latin typeface="Calibri" panose="020F0502020204030204" pitchFamily="34" charset="0"/>
              </a:rPr>
              <a:t>此</a:t>
            </a:r>
            <a:r>
              <a:rPr lang="zh-TW" altLang="zh-TW" sz="2000" dirty="0">
                <a:latin typeface="Calibri" panose="020F0502020204030204" pitchFamily="34" charset="0"/>
              </a:rPr>
              <a:t>組合的波動為：</a:t>
            </a:r>
          </a:p>
          <a:p>
            <a:pPr lvl="1" algn="just"/>
            <a:endParaRPr lang="en-US" altLang="zh-TW" sz="2000" dirty="0" smtClean="0">
              <a:latin typeface="Calibri" panose="020F0502020204030204" pitchFamily="34" charset="0"/>
            </a:endParaRPr>
          </a:p>
          <a:p>
            <a:pPr lvl="1" algn="just"/>
            <a:endParaRPr lang="en-US" altLang="zh-TW" sz="2000" dirty="0" smtClean="0">
              <a:latin typeface="Calibri" panose="020F0502020204030204" pitchFamily="34" charset="0"/>
            </a:endParaRPr>
          </a:p>
          <a:p>
            <a:pPr lvl="1" algn="just"/>
            <a:r>
              <a:rPr lang="zh-TW" altLang="zh-TW" sz="2000" dirty="0" smtClean="0">
                <a:latin typeface="Calibri" panose="020F0502020204030204" pitchFamily="34" charset="0"/>
              </a:rPr>
              <a:t>故</a:t>
            </a:r>
            <a:r>
              <a:rPr lang="zh-TW" altLang="zh-TW" sz="2000" dirty="0">
                <a:latin typeface="Calibri" panose="020F0502020204030204" pitchFamily="34" charset="0"/>
              </a:rPr>
              <a:t>可較原來的波動</a:t>
            </a:r>
            <a:r>
              <a:rPr lang="en-US" altLang="zh-TW" sz="2000" dirty="0">
                <a:latin typeface="Calibri" panose="020F0502020204030204" pitchFamily="34" charset="0"/>
              </a:rPr>
              <a:t>8%</a:t>
            </a:r>
            <a:r>
              <a:rPr lang="zh-TW" altLang="zh-TW" sz="2000" dirty="0">
                <a:latin typeface="Calibri" panose="020F0502020204030204" pitchFamily="34" charset="0"/>
              </a:rPr>
              <a:t>下降。</a:t>
            </a: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42</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364831567"/>
              </p:ext>
            </p:extLst>
          </p:nvPr>
        </p:nvGraphicFramePr>
        <p:xfrm>
          <a:off x="1331640" y="2348880"/>
          <a:ext cx="5291422" cy="504056"/>
        </p:xfrm>
        <a:graphic>
          <a:graphicData uri="http://schemas.openxmlformats.org/presentationml/2006/ole">
            <mc:AlternateContent xmlns:mc="http://schemas.openxmlformats.org/markup-compatibility/2006">
              <mc:Choice xmlns:v="urn:schemas-microsoft-com:vml" Requires="v">
                <p:oleObj spid="_x0000_s29902" r:id="rId3" imgW="3492360" imgH="330120" progId="Unknown">
                  <p:embed/>
                </p:oleObj>
              </mc:Choice>
              <mc:Fallback>
                <p:oleObj r:id="rId3" imgW="3492360" imgH="330120" progId="Unknown">
                  <p:embed/>
                  <p:pic>
                    <p:nvPicPr>
                      <p:cNvPr id="0" name="物件 79"/>
                      <p:cNvPicPr>
                        <a:picLocks noChangeAspect="1" noChangeArrowheads="1"/>
                      </p:cNvPicPr>
                      <p:nvPr/>
                    </p:nvPicPr>
                    <p:blipFill>
                      <a:blip r:embed="rId4"/>
                      <a:srcRect/>
                      <a:stretch>
                        <a:fillRect/>
                      </a:stretch>
                    </p:blipFill>
                    <p:spPr bwMode="auto">
                      <a:xfrm>
                        <a:off x="1331640" y="2348880"/>
                        <a:ext cx="5291422" cy="504056"/>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613282951"/>
              </p:ext>
            </p:extLst>
          </p:nvPr>
        </p:nvGraphicFramePr>
        <p:xfrm>
          <a:off x="1259632" y="3429000"/>
          <a:ext cx="7373806" cy="360040"/>
        </p:xfrm>
        <a:graphic>
          <a:graphicData uri="http://schemas.openxmlformats.org/presentationml/2006/ole">
            <mc:AlternateContent xmlns:mc="http://schemas.openxmlformats.org/markup-compatibility/2006">
              <mc:Choice xmlns:v="urn:schemas-microsoft-com:vml" Requires="v">
                <p:oleObj spid="_x0000_s29903" r:id="rId5" imgW="5003800" imgH="241300" progId="Unknown">
                  <p:embed/>
                </p:oleObj>
              </mc:Choice>
              <mc:Fallback>
                <p:oleObj r:id="rId5" imgW="5003800" imgH="241300" progId="Unknown">
                  <p:embed/>
                  <p:pic>
                    <p:nvPicPr>
                      <p:cNvPr id="0" name="物件 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3429000"/>
                        <a:ext cx="7373806" cy="360040"/>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14687635"/>
              </p:ext>
            </p:extLst>
          </p:nvPr>
        </p:nvGraphicFramePr>
        <p:xfrm>
          <a:off x="1259632" y="4221088"/>
          <a:ext cx="5616624" cy="474018"/>
        </p:xfrm>
        <a:graphic>
          <a:graphicData uri="http://schemas.openxmlformats.org/presentationml/2006/ole">
            <mc:AlternateContent xmlns:mc="http://schemas.openxmlformats.org/markup-compatibility/2006">
              <mc:Choice xmlns:v="urn:schemas-microsoft-com:vml" Requires="v">
                <p:oleObj spid="_x0000_s29904" r:id="rId7" imgW="3606800" imgH="304800" progId="Unknown">
                  <p:embed/>
                </p:oleObj>
              </mc:Choice>
              <mc:Fallback>
                <p:oleObj r:id="rId7" imgW="3606800" imgH="304800" progId="Unknown">
                  <p:embed/>
                  <p:pic>
                    <p:nvPicPr>
                      <p:cNvPr id="0" name="物件 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9632" y="4221088"/>
                        <a:ext cx="5616624" cy="474018"/>
                      </a:xfrm>
                      <a:prstGeom prst="rect">
                        <a:avLst/>
                      </a:prstGeom>
                      <a:noFill/>
                      <a:ln>
                        <a:noFill/>
                      </a:ln>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1070546176"/>
              </p:ext>
            </p:extLst>
          </p:nvPr>
        </p:nvGraphicFramePr>
        <p:xfrm>
          <a:off x="1259632" y="5301208"/>
          <a:ext cx="4548006" cy="360040"/>
        </p:xfrm>
        <a:graphic>
          <a:graphicData uri="http://schemas.openxmlformats.org/presentationml/2006/ole">
            <mc:AlternateContent xmlns:mc="http://schemas.openxmlformats.org/markup-compatibility/2006">
              <mc:Choice xmlns:v="urn:schemas-microsoft-com:vml" Requires="v">
                <p:oleObj spid="_x0000_s29905" r:id="rId9" imgW="2882900" imgH="228600" progId="Unknown">
                  <p:embed/>
                </p:oleObj>
              </mc:Choice>
              <mc:Fallback>
                <p:oleObj r:id="rId9" imgW="2882900" imgH="228600" progId="Unknown">
                  <p:embed/>
                  <p:pic>
                    <p:nvPicPr>
                      <p:cNvPr id="0" name="物件 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632" y="5301208"/>
                        <a:ext cx="4548006" cy="3600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23925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11.6 </a:t>
            </a:r>
            <a:r>
              <a:rPr lang="zh-TW" altLang="zh-TW" dirty="0"/>
              <a:t>效率組合</a:t>
            </a:r>
            <a:r>
              <a:rPr lang="zh-TW" altLang="zh-TW" dirty="0" smtClean="0"/>
              <a:t>與</a:t>
            </a:r>
            <a:r>
              <a:rPr lang="en-US" altLang="zh-TW" dirty="0" smtClean="0"/>
              <a:t/>
            </a:r>
            <a:br>
              <a:rPr lang="en-US" altLang="zh-TW" dirty="0" smtClean="0"/>
            </a:br>
            <a:r>
              <a:rPr lang="zh-TW" altLang="zh-TW" dirty="0" smtClean="0"/>
              <a:t>投資者</a:t>
            </a:r>
            <a:r>
              <a:rPr lang="zh-TW" altLang="zh-TW" dirty="0"/>
              <a:t>要求的</a:t>
            </a:r>
            <a:r>
              <a:rPr lang="en-US" altLang="zh-TW" dirty="0"/>
              <a:t>(</a:t>
            </a:r>
            <a:r>
              <a:rPr lang="zh-TW" altLang="zh-TW" dirty="0"/>
              <a:t>預期</a:t>
            </a:r>
            <a:r>
              <a:rPr lang="en-US" altLang="zh-TW" dirty="0"/>
              <a:t>)</a:t>
            </a:r>
            <a:r>
              <a:rPr lang="zh-TW" altLang="zh-TW" dirty="0" smtClean="0"/>
              <a:t>報酬</a:t>
            </a:r>
            <a:endParaRPr lang="zh-TW" altLang="en-US" dirty="0"/>
          </a:p>
        </p:txBody>
      </p:sp>
      <p:sp>
        <p:nvSpPr>
          <p:cNvPr id="3" name="內容版面配置區 2"/>
          <p:cNvSpPr>
            <a:spLocks noGrp="1"/>
          </p:cNvSpPr>
          <p:nvPr>
            <p:ph idx="1"/>
          </p:nvPr>
        </p:nvSpPr>
        <p:spPr/>
        <p:txBody>
          <a:bodyPr>
            <a:normAutofit lnSpcReduction="10000"/>
          </a:bodyPr>
          <a:lstStyle/>
          <a:p>
            <a:pPr algn="just">
              <a:lnSpc>
                <a:spcPct val="120000"/>
              </a:lnSpc>
            </a:pPr>
            <a:r>
              <a:rPr lang="zh-TW" altLang="zh-TW" sz="2400" dirty="0">
                <a:latin typeface="Calibri" panose="020F0502020204030204" pitchFamily="34" charset="0"/>
              </a:rPr>
              <a:t>企業發行金融資產融通投資計畫的資金，其所付出的資金成本必須滿足投資人購置該種資產所要求的報酬率，這節將由投資人的角度分析，如果一個資產組合要增購某一資產，在何種條件下才會增進原有資產組合的績效；也就是投資者對此種資產的要求報酬率要在何種條件下，他才會因為可以增進原有資產組合的績效而增購此種資產。</a:t>
            </a:r>
          </a:p>
          <a:p>
            <a:pPr algn="just">
              <a:lnSpc>
                <a:spcPct val="130000"/>
              </a:lnSpc>
            </a:pPr>
            <a:r>
              <a:rPr lang="zh-TW" altLang="zh-TW" sz="2600" dirty="0">
                <a:latin typeface="Calibri" panose="020F0502020204030204" pitchFamily="34" charset="0"/>
              </a:rPr>
              <a:t>新增資產增進資產組合績效的條件</a:t>
            </a:r>
          </a:p>
          <a:p>
            <a:pPr lvl="1" algn="just">
              <a:lnSpc>
                <a:spcPct val="130000"/>
              </a:lnSpc>
            </a:pPr>
            <a:r>
              <a:rPr lang="zh-TW" altLang="zh-TW" sz="2200" dirty="0">
                <a:latin typeface="Calibri" panose="020F0502020204030204" pitchFamily="34" charset="0"/>
              </a:rPr>
              <a:t>如果原來的資產組合</a:t>
            </a:r>
            <a:r>
              <a:rPr lang="en-US" altLang="zh-TW" sz="2200" dirty="0">
                <a:latin typeface="Calibri" panose="020F0502020204030204" pitchFamily="34" charset="0"/>
              </a:rPr>
              <a:t>P (</a:t>
            </a:r>
            <a:r>
              <a:rPr lang="zh-TW" altLang="zh-TW" sz="2200" dirty="0">
                <a:latin typeface="Calibri" panose="020F0502020204030204" pitchFamily="34" charset="0"/>
              </a:rPr>
              <a:t>完全由風險性資產構成</a:t>
            </a:r>
            <a:r>
              <a:rPr lang="en-US" altLang="zh-TW" sz="2200" dirty="0">
                <a:latin typeface="Calibri" panose="020F0502020204030204" pitchFamily="34" charset="0"/>
              </a:rPr>
              <a:t>)</a:t>
            </a:r>
            <a:r>
              <a:rPr lang="zh-TW" altLang="zh-TW" sz="2200" dirty="0">
                <a:latin typeface="Calibri" panose="020F0502020204030204" pitchFamily="34" charset="0"/>
              </a:rPr>
              <a:t>，可以利用發行無風險資產融通的資金增購某一項新的風險資產</a:t>
            </a:r>
            <a:r>
              <a:rPr lang="en-US" altLang="zh-TW" sz="2200" dirty="0" err="1">
                <a:latin typeface="Calibri" panose="020F0502020204030204" pitchFamily="34" charset="0"/>
              </a:rPr>
              <a:t>i</a:t>
            </a:r>
            <a:r>
              <a:rPr lang="zh-TW" altLang="zh-TW" sz="2200" dirty="0">
                <a:latin typeface="Calibri" panose="020F0502020204030204" pitchFamily="34" charset="0"/>
              </a:rPr>
              <a:t>，則對原來的資產組合的預期報酬與風險將有如下的影響：</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43</a:t>
            </a:fld>
            <a:endParaRPr lang="zh-TW" altLang="en-US"/>
          </a:p>
        </p:txBody>
      </p:sp>
    </p:spTree>
    <p:extLst>
      <p:ext uri="{BB962C8B-B14F-4D97-AF65-F5344CB8AC3E}">
        <p14:creationId xmlns:p14="http://schemas.microsoft.com/office/powerpoint/2010/main" val="894107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11.6 </a:t>
            </a:r>
            <a:r>
              <a:rPr lang="zh-TW" altLang="zh-TW" dirty="0"/>
              <a:t>效率組合與</a:t>
            </a:r>
            <a:r>
              <a:rPr lang="en-US" altLang="zh-TW" dirty="0"/>
              <a:t/>
            </a:r>
            <a:br>
              <a:rPr lang="en-US" altLang="zh-TW" dirty="0"/>
            </a:br>
            <a:r>
              <a:rPr lang="zh-TW" altLang="zh-TW" dirty="0"/>
              <a:t>投資者要求的</a:t>
            </a:r>
            <a:r>
              <a:rPr lang="en-US" altLang="zh-TW" dirty="0"/>
              <a:t>(</a:t>
            </a:r>
            <a:r>
              <a:rPr lang="zh-TW" altLang="zh-TW" dirty="0"/>
              <a:t>預期</a:t>
            </a:r>
            <a:r>
              <a:rPr lang="en-US" altLang="zh-TW" dirty="0"/>
              <a:t>)</a:t>
            </a:r>
            <a:r>
              <a:rPr lang="zh-TW" altLang="zh-TW" dirty="0"/>
              <a:t>報酬</a:t>
            </a:r>
            <a:endParaRPr lang="zh-TW" altLang="en-US" dirty="0"/>
          </a:p>
        </p:txBody>
      </p:sp>
      <p:sp>
        <p:nvSpPr>
          <p:cNvPr id="3" name="內容版面配置區 2"/>
          <p:cNvSpPr>
            <a:spLocks noGrp="1"/>
          </p:cNvSpPr>
          <p:nvPr>
            <p:ph idx="1"/>
          </p:nvPr>
        </p:nvSpPr>
        <p:spPr/>
        <p:txBody>
          <a:bodyPr/>
          <a:lstStyle/>
          <a:p>
            <a:pPr algn="just">
              <a:lnSpc>
                <a:spcPct val="120000"/>
              </a:lnSpc>
            </a:pPr>
            <a:r>
              <a:rPr lang="en-US" altLang="zh-TW" sz="2400" dirty="0">
                <a:latin typeface="Calibri" panose="020F0502020204030204" pitchFamily="34" charset="0"/>
              </a:rPr>
              <a:t>1.</a:t>
            </a:r>
            <a:r>
              <a:rPr lang="zh-TW" altLang="zh-TW" sz="2400" dirty="0">
                <a:latin typeface="Calibri" panose="020F0502020204030204" pitchFamily="34" charset="0"/>
              </a:rPr>
              <a:t>預期報酬增量：每融通一元，需要付出無風險利率的代價，但可以獲得資產</a:t>
            </a:r>
            <a:r>
              <a:rPr lang="en-US" altLang="zh-TW" sz="2400" dirty="0" err="1">
                <a:latin typeface="Calibri" panose="020F0502020204030204" pitchFamily="34" charset="0"/>
              </a:rPr>
              <a:t>i</a:t>
            </a:r>
            <a:r>
              <a:rPr lang="zh-TW" altLang="zh-TW" sz="2400" dirty="0">
                <a:latin typeface="Calibri" panose="020F0502020204030204" pitchFamily="34" charset="0"/>
              </a:rPr>
              <a:t>的預期報酬，故資產組合預期報酬的淨增加為</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zh-TW" altLang="zh-TW" sz="2400" dirty="0">
              <a:latin typeface="Calibri" panose="020F0502020204030204" pitchFamily="34" charset="0"/>
            </a:endParaRPr>
          </a:p>
          <a:p>
            <a:pPr algn="just">
              <a:lnSpc>
                <a:spcPct val="120000"/>
              </a:lnSpc>
            </a:pPr>
            <a:r>
              <a:rPr lang="en-US" altLang="zh-TW" sz="2400" dirty="0">
                <a:latin typeface="Calibri" panose="020F0502020204030204" pitchFamily="34" charset="0"/>
              </a:rPr>
              <a:t>2.</a:t>
            </a:r>
            <a:r>
              <a:rPr lang="zh-TW" altLang="zh-TW" sz="2400" dirty="0">
                <a:latin typeface="Calibri" panose="020F0502020204030204" pitchFamily="34" charset="0"/>
              </a:rPr>
              <a:t>風險增量：我們已知：資產組合的風險可由下式表達</a:t>
            </a: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故</a:t>
            </a:r>
            <a:r>
              <a:rPr lang="zh-TW" altLang="zh-TW" sz="2400" dirty="0">
                <a:latin typeface="Calibri" panose="020F0502020204030204" pitchFamily="34" charset="0"/>
              </a:rPr>
              <a:t>每增加一元</a:t>
            </a:r>
            <a:r>
              <a:rPr lang="en-US" altLang="zh-TW" sz="2400" dirty="0" err="1">
                <a:latin typeface="Calibri" panose="020F0502020204030204" pitchFamily="34" charset="0"/>
              </a:rPr>
              <a:t>i</a:t>
            </a:r>
            <a:r>
              <a:rPr lang="zh-TW" altLang="zh-TW" sz="2400" dirty="0">
                <a:latin typeface="Calibri" panose="020F0502020204030204" pitchFamily="34" charset="0"/>
              </a:rPr>
              <a:t>資產的投資，對資產組合風險的增量將為：</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44</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421300662"/>
              </p:ext>
            </p:extLst>
          </p:nvPr>
        </p:nvGraphicFramePr>
        <p:xfrm>
          <a:off x="971601" y="3068960"/>
          <a:ext cx="1008112" cy="380513"/>
        </p:xfrm>
        <a:graphic>
          <a:graphicData uri="http://schemas.openxmlformats.org/presentationml/2006/ole">
            <mc:AlternateContent xmlns:mc="http://schemas.openxmlformats.org/markup-compatibility/2006">
              <mc:Choice xmlns:v="urn:schemas-microsoft-com:vml" Requires="v">
                <p:oleObj spid="_x0000_s30866" r:id="rId3" imgW="647700" imgH="241300" progId="Unknown">
                  <p:embed/>
                </p:oleObj>
              </mc:Choice>
              <mc:Fallback>
                <p:oleObj r:id="rId3" imgW="647700" imgH="241300" progId="Unknown">
                  <p:embed/>
                  <p:pic>
                    <p:nvPicPr>
                      <p:cNvPr id="0" name="物件 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1" y="3068960"/>
                        <a:ext cx="1008112" cy="380513"/>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948319466"/>
              </p:ext>
            </p:extLst>
          </p:nvPr>
        </p:nvGraphicFramePr>
        <p:xfrm>
          <a:off x="971600" y="4221088"/>
          <a:ext cx="3627367" cy="648072"/>
        </p:xfrm>
        <a:graphic>
          <a:graphicData uri="http://schemas.openxmlformats.org/presentationml/2006/ole">
            <mc:AlternateContent xmlns:mc="http://schemas.openxmlformats.org/markup-compatibility/2006">
              <mc:Choice xmlns:v="urn:schemas-microsoft-com:vml" Requires="v">
                <p:oleObj spid="_x0000_s30867" r:id="rId5" imgW="2514600" imgH="444500" progId="Unknown">
                  <p:embed/>
                </p:oleObj>
              </mc:Choice>
              <mc:Fallback>
                <p:oleObj r:id="rId5" imgW="2514600" imgH="444500" progId="Unknown">
                  <p:embed/>
                  <p:pic>
                    <p:nvPicPr>
                      <p:cNvPr id="0" name="物件 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4221088"/>
                        <a:ext cx="3627367" cy="648072"/>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184201520"/>
              </p:ext>
            </p:extLst>
          </p:nvPr>
        </p:nvGraphicFramePr>
        <p:xfrm>
          <a:off x="1043608" y="5661248"/>
          <a:ext cx="2185243" cy="360040"/>
        </p:xfrm>
        <a:graphic>
          <a:graphicData uri="http://schemas.openxmlformats.org/presentationml/2006/ole">
            <mc:AlternateContent xmlns:mc="http://schemas.openxmlformats.org/markup-compatibility/2006">
              <mc:Choice xmlns:v="urn:schemas-microsoft-com:vml" Requires="v">
                <p:oleObj spid="_x0000_s30868" r:id="rId7" imgW="1384300" imgH="228600" progId="Unknown">
                  <p:embed/>
                </p:oleObj>
              </mc:Choice>
              <mc:Fallback>
                <p:oleObj r:id="rId7" imgW="1384300" imgH="228600" progId="Unknown">
                  <p:embed/>
                  <p:pic>
                    <p:nvPicPr>
                      <p:cNvPr id="0" name="物件 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608" y="5661248"/>
                        <a:ext cx="2185243" cy="3600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12051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11.6 </a:t>
            </a:r>
            <a:r>
              <a:rPr lang="zh-TW" altLang="zh-TW" dirty="0"/>
              <a:t>效率組合與</a:t>
            </a:r>
            <a:r>
              <a:rPr lang="en-US" altLang="zh-TW" dirty="0"/>
              <a:t/>
            </a:r>
            <a:br>
              <a:rPr lang="en-US" altLang="zh-TW" dirty="0"/>
            </a:br>
            <a:r>
              <a:rPr lang="zh-TW" altLang="zh-TW" dirty="0"/>
              <a:t>投資者要求的</a:t>
            </a:r>
            <a:r>
              <a:rPr lang="en-US" altLang="zh-TW" dirty="0"/>
              <a:t>(</a:t>
            </a:r>
            <a:r>
              <a:rPr lang="zh-TW" altLang="zh-TW" dirty="0"/>
              <a:t>預期</a:t>
            </a:r>
            <a:r>
              <a:rPr lang="en-US" altLang="zh-TW" dirty="0"/>
              <a:t>)</a:t>
            </a:r>
            <a:r>
              <a:rPr lang="zh-TW" altLang="zh-TW" dirty="0"/>
              <a:t>報酬</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此外，我們也知道夏普比率代表每單位資產組合風險所能獲得的風險溢酬</a:t>
            </a:r>
            <a:r>
              <a:rPr lang="en-US" altLang="zh-TW" sz="2400" dirty="0">
                <a:latin typeface="Calibri" panose="020F0502020204030204" pitchFamily="34" charset="0"/>
              </a:rPr>
              <a:t>(</a:t>
            </a:r>
            <a:r>
              <a:rPr lang="zh-TW" altLang="zh-TW" sz="2400" dirty="0">
                <a:latin typeface="Calibri" panose="020F0502020204030204" pitchFamily="34" charset="0"/>
              </a:rPr>
              <a:t>所要求的額外補償</a:t>
            </a:r>
            <a:r>
              <a:rPr lang="en-US" altLang="zh-TW" sz="2400" dirty="0">
                <a:latin typeface="Calibri" panose="020F0502020204030204" pitchFamily="34" charset="0"/>
              </a:rPr>
              <a:t>)</a:t>
            </a:r>
            <a:r>
              <a:rPr lang="zh-TW" altLang="zh-TW" sz="2400" dirty="0">
                <a:latin typeface="Calibri" panose="020F0502020204030204" pitchFamily="34" charset="0"/>
              </a:rPr>
              <a:t>，其實就是每單位風險的價格，即</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zh-TW"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現在</a:t>
            </a:r>
            <a:r>
              <a:rPr lang="zh-TW" altLang="zh-TW" sz="2400" dirty="0">
                <a:latin typeface="Calibri" panose="020F0502020204030204" pitchFamily="34" charset="0"/>
              </a:rPr>
              <a:t>已知因投資</a:t>
            </a:r>
            <a:r>
              <a:rPr lang="en-US" altLang="zh-TW" sz="2400" dirty="0" err="1">
                <a:latin typeface="Calibri" panose="020F0502020204030204" pitchFamily="34" charset="0"/>
              </a:rPr>
              <a:t>i</a:t>
            </a:r>
            <a:r>
              <a:rPr lang="zh-TW" altLang="zh-TW" sz="2400" dirty="0">
                <a:latin typeface="Calibri" panose="020F0502020204030204" pitchFamily="34" charset="0"/>
              </a:rPr>
              <a:t>資產所產生的風險的增量及風險的價格，所以增購投資</a:t>
            </a:r>
            <a:r>
              <a:rPr lang="en-US" altLang="zh-TW" sz="2400" dirty="0" err="1">
                <a:latin typeface="Calibri" panose="020F0502020204030204" pitchFamily="34" charset="0"/>
              </a:rPr>
              <a:t>i</a:t>
            </a:r>
            <a:r>
              <a:rPr lang="zh-TW" altLang="zh-TW" sz="2400" dirty="0">
                <a:latin typeface="Calibri" panose="020F0502020204030204" pitchFamily="34" charset="0"/>
              </a:rPr>
              <a:t>資產的所增加的報酬將為：</a:t>
            </a: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45</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159177374"/>
              </p:ext>
            </p:extLst>
          </p:nvPr>
        </p:nvGraphicFramePr>
        <p:xfrm>
          <a:off x="3131840" y="3068960"/>
          <a:ext cx="2353762" cy="648072"/>
        </p:xfrm>
        <a:graphic>
          <a:graphicData uri="http://schemas.openxmlformats.org/presentationml/2006/ole">
            <mc:AlternateContent xmlns:mc="http://schemas.openxmlformats.org/markup-compatibility/2006">
              <mc:Choice xmlns:v="urn:schemas-microsoft-com:vml" Requires="v">
                <p:oleObj spid="_x0000_s31840" r:id="rId3" imgW="1663700" imgH="457200" progId="Unknown">
                  <p:embed/>
                </p:oleObj>
              </mc:Choice>
              <mc:Fallback>
                <p:oleObj r:id="rId3" imgW="1663700" imgH="457200" progId="Unknown">
                  <p:embed/>
                  <p:pic>
                    <p:nvPicPr>
                      <p:cNvPr id="0" name="物件 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3068960"/>
                        <a:ext cx="2353762" cy="648072"/>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382056146"/>
              </p:ext>
            </p:extLst>
          </p:nvPr>
        </p:nvGraphicFramePr>
        <p:xfrm>
          <a:off x="3131840" y="5157192"/>
          <a:ext cx="3333255" cy="648072"/>
        </p:xfrm>
        <a:graphic>
          <a:graphicData uri="http://schemas.openxmlformats.org/presentationml/2006/ole">
            <mc:AlternateContent xmlns:mc="http://schemas.openxmlformats.org/markup-compatibility/2006">
              <mc:Choice xmlns:v="urn:schemas-microsoft-com:vml" Requires="v">
                <p:oleObj spid="_x0000_s31841" r:id="rId5" imgW="2387600" imgH="457200" progId="Unknown">
                  <p:embed/>
                </p:oleObj>
              </mc:Choice>
              <mc:Fallback>
                <p:oleObj r:id="rId5" imgW="2387600" imgH="457200" progId="Unknown">
                  <p:embed/>
                  <p:pic>
                    <p:nvPicPr>
                      <p:cNvPr id="0" name="物件 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5157192"/>
                        <a:ext cx="3333255" cy="6480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11196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11.6 </a:t>
            </a:r>
            <a:r>
              <a:rPr lang="zh-TW" altLang="zh-TW" dirty="0"/>
              <a:t>效率組合與</a:t>
            </a:r>
            <a:r>
              <a:rPr lang="en-US" altLang="zh-TW" dirty="0"/>
              <a:t/>
            </a:r>
            <a:br>
              <a:rPr lang="en-US" altLang="zh-TW" dirty="0"/>
            </a:br>
            <a:r>
              <a:rPr lang="zh-TW" altLang="zh-TW" dirty="0"/>
              <a:t>投資者要求的</a:t>
            </a:r>
            <a:r>
              <a:rPr lang="en-US" altLang="zh-TW" dirty="0"/>
              <a:t>(</a:t>
            </a:r>
            <a:r>
              <a:rPr lang="zh-TW" altLang="zh-TW" dirty="0"/>
              <a:t>預期</a:t>
            </a:r>
            <a:r>
              <a:rPr lang="en-US" altLang="zh-TW" dirty="0"/>
              <a:t>)</a:t>
            </a:r>
            <a:r>
              <a:rPr lang="zh-TW" altLang="zh-TW" dirty="0"/>
              <a:t>報酬</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由於我們已知投資</a:t>
            </a:r>
            <a:r>
              <a:rPr lang="en-US" altLang="zh-TW" sz="2400" dirty="0" err="1">
                <a:latin typeface="Calibri" panose="020F0502020204030204" pitchFamily="34" charset="0"/>
              </a:rPr>
              <a:t>i</a:t>
            </a:r>
            <a:r>
              <a:rPr lang="zh-TW" altLang="zh-TW" sz="2400" dirty="0">
                <a:latin typeface="Calibri" panose="020F0502020204030204" pitchFamily="34" charset="0"/>
              </a:rPr>
              <a:t>資產新增的預期報酬，故唯有新增風險所額外要求的報酬仍小於預期報酬，才會增加第</a:t>
            </a:r>
            <a:r>
              <a:rPr lang="en-US" altLang="zh-TW" sz="2400" dirty="0" err="1">
                <a:latin typeface="Calibri" panose="020F0502020204030204" pitchFamily="34" charset="0"/>
              </a:rPr>
              <a:t>i</a:t>
            </a:r>
            <a:r>
              <a:rPr lang="zh-TW" altLang="zh-TW" sz="2400" dirty="0">
                <a:latin typeface="Calibri" panose="020F0502020204030204" pitchFamily="34" charset="0"/>
              </a:rPr>
              <a:t>種資產的投資，亦即下式成立時，才會在投資組合中增加第</a:t>
            </a:r>
            <a:r>
              <a:rPr lang="en-US" altLang="zh-TW" sz="2400" dirty="0" err="1">
                <a:latin typeface="Calibri" panose="020F0502020204030204" pitchFamily="34" charset="0"/>
              </a:rPr>
              <a:t>i</a:t>
            </a:r>
            <a:r>
              <a:rPr lang="zh-TW" altLang="zh-TW" sz="2400" dirty="0">
                <a:latin typeface="Calibri" panose="020F0502020204030204" pitchFamily="34" charset="0"/>
              </a:rPr>
              <a:t>種資產的投資</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r>
              <a:rPr lang="zh-TW" altLang="zh-TW" sz="2400" dirty="0"/>
              <a:t>也就是：</a:t>
            </a:r>
          </a:p>
          <a:p>
            <a:pPr algn="just">
              <a:lnSpc>
                <a:spcPct val="120000"/>
              </a:lnSpc>
            </a:pPr>
            <a:endParaRPr lang="zh-TW" altLang="zh-TW" sz="24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46</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4214994004"/>
              </p:ext>
            </p:extLst>
          </p:nvPr>
        </p:nvGraphicFramePr>
        <p:xfrm>
          <a:off x="2051720" y="3284984"/>
          <a:ext cx="4392487" cy="635058"/>
        </p:xfrm>
        <a:graphic>
          <a:graphicData uri="http://schemas.openxmlformats.org/presentationml/2006/ole">
            <mc:AlternateContent xmlns:mc="http://schemas.openxmlformats.org/markup-compatibility/2006">
              <mc:Choice xmlns:v="urn:schemas-microsoft-com:vml" Requires="v">
                <p:oleObj spid="_x0000_s32862" r:id="rId3" imgW="3162300" imgH="457200" progId="Unknown">
                  <p:embed/>
                </p:oleObj>
              </mc:Choice>
              <mc:Fallback>
                <p:oleObj r:id="rId3" imgW="3162300" imgH="457200" progId="Unknown">
                  <p:embed/>
                  <p:pic>
                    <p:nvPicPr>
                      <p:cNvPr id="0" name="物件 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284984"/>
                        <a:ext cx="4392487" cy="635058"/>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989103527"/>
              </p:ext>
            </p:extLst>
          </p:nvPr>
        </p:nvGraphicFramePr>
        <p:xfrm>
          <a:off x="1835696" y="4221088"/>
          <a:ext cx="6824354" cy="2160240"/>
        </p:xfrm>
        <a:graphic>
          <a:graphicData uri="http://schemas.openxmlformats.org/presentationml/2006/ole">
            <mc:AlternateContent xmlns:mc="http://schemas.openxmlformats.org/markup-compatibility/2006">
              <mc:Choice xmlns:v="urn:schemas-microsoft-com:vml" Requires="v">
                <p:oleObj spid="_x0000_s32863" r:id="rId5" imgW="5752800" imgH="1841400" progId="Unknown">
                  <p:embed/>
                </p:oleObj>
              </mc:Choice>
              <mc:Fallback>
                <p:oleObj r:id="rId5" imgW="5752800" imgH="1841400" progId="Unknown">
                  <p:embed/>
                  <p:pic>
                    <p:nvPicPr>
                      <p:cNvPr id="0" name="物件 99"/>
                      <p:cNvPicPr>
                        <a:picLocks noChangeAspect="1" noChangeArrowheads="1"/>
                      </p:cNvPicPr>
                      <p:nvPr/>
                    </p:nvPicPr>
                    <p:blipFill>
                      <a:blip r:embed="rId6"/>
                      <a:srcRect/>
                      <a:stretch>
                        <a:fillRect/>
                      </a:stretch>
                    </p:blipFill>
                    <p:spPr bwMode="auto">
                      <a:xfrm>
                        <a:off x="1835696" y="4221088"/>
                        <a:ext cx="6824354" cy="21602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336431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11.6 </a:t>
            </a:r>
            <a:r>
              <a:rPr lang="zh-TW" altLang="zh-TW" dirty="0"/>
              <a:t>效率組合與</a:t>
            </a:r>
            <a:r>
              <a:rPr lang="en-US" altLang="zh-TW" dirty="0"/>
              <a:t/>
            </a:r>
            <a:br>
              <a:rPr lang="en-US" altLang="zh-TW" dirty="0"/>
            </a:br>
            <a:r>
              <a:rPr lang="zh-TW" altLang="zh-TW" dirty="0"/>
              <a:t>投資者要求的</a:t>
            </a:r>
            <a:r>
              <a:rPr lang="en-US" altLang="zh-TW" dirty="0"/>
              <a:t>(</a:t>
            </a:r>
            <a:r>
              <a:rPr lang="zh-TW" altLang="zh-TW" dirty="0"/>
              <a:t>預期</a:t>
            </a:r>
            <a:r>
              <a:rPr lang="en-US" altLang="zh-TW" dirty="0"/>
              <a:t>)</a:t>
            </a:r>
            <a:r>
              <a:rPr lang="zh-TW" altLang="zh-TW" dirty="0"/>
              <a:t>報酬</a:t>
            </a:r>
            <a:endParaRPr lang="zh-TW" altLang="en-US" dirty="0"/>
          </a:p>
        </p:txBody>
      </p:sp>
      <p:sp>
        <p:nvSpPr>
          <p:cNvPr id="3" name="內容版面配置區 2"/>
          <p:cNvSpPr>
            <a:spLocks noGrp="1"/>
          </p:cNvSpPr>
          <p:nvPr>
            <p:ph idx="1"/>
          </p:nvPr>
        </p:nvSpPr>
        <p:spPr/>
        <p:txBody>
          <a:bodyPr>
            <a:normAutofit fontScale="85000" lnSpcReduction="10000"/>
          </a:bodyPr>
          <a:lstStyle/>
          <a:p>
            <a:pPr algn="just">
              <a:lnSpc>
                <a:spcPct val="130000"/>
              </a:lnSpc>
            </a:pPr>
            <a:r>
              <a:rPr lang="zh-TW" altLang="zh-TW" sz="2600" dirty="0">
                <a:latin typeface="Calibri" panose="020F0502020204030204" pitchFamily="34" charset="0"/>
              </a:rPr>
              <a:t>上式中</a:t>
            </a:r>
            <a:r>
              <a:rPr lang="en-US" altLang="zh-TW" sz="2600" dirty="0">
                <a:latin typeface="Calibri" panose="020F0502020204030204" pitchFamily="34" charset="0"/>
              </a:rPr>
              <a:t>beta</a:t>
            </a:r>
            <a:r>
              <a:rPr lang="zh-TW" altLang="zh-TW" sz="2600" dirty="0">
                <a:latin typeface="Calibri" panose="020F0502020204030204" pitchFamily="34" charset="0"/>
              </a:rPr>
              <a:t>係數代表第</a:t>
            </a:r>
            <a:r>
              <a:rPr lang="en-US" altLang="zh-TW" sz="2600" dirty="0" err="1">
                <a:latin typeface="Calibri" panose="020F0502020204030204" pitchFamily="34" charset="0"/>
              </a:rPr>
              <a:t>i</a:t>
            </a:r>
            <a:r>
              <a:rPr lang="en-US" altLang="zh-TW" sz="2600" dirty="0">
                <a:latin typeface="Calibri" panose="020F0502020204030204" pitchFamily="34" charset="0"/>
              </a:rPr>
              <a:t> </a:t>
            </a:r>
            <a:r>
              <a:rPr lang="zh-TW" altLang="zh-TW" sz="2600" dirty="0">
                <a:latin typeface="Calibri" panose="020F0502020204030204" pitchFamily="34" charset="0"/>
              </a:rPr>
              <a:t>種資產對原資產組合報酬變動的敏感度，即：資產組合</a:t>
            </a:r>
            <a:r>
              <a:rPr lang="en-US" altLang="zh-TW" sz="2600" dirty="0">
                <a:latin typeface="Calibri" panose="020F0502020204030204" pitchFamily="34" charset="0"/>
              </a:rPr>
              <a:t>P</a:t>
            </a:r>
            <a:r>
              <a:rPr lang="zh-TW" altLang="zh-TW" sz="2600" dirty="0">
                <a:latin typeface="Calibri" panose="020F0502020204030204" pitchFamily="34" charset="0"/>
              </a:rPr>
              <a:t>報酬變動</a:t>
            </a:r>
            <a:r>
              <a:rPr lang="en-US" altLang="zh-TW" sz="2600" dirty="0">
                <a:latin typeface="Calibri" panose="020F0502020204030204" pitchFamily="34" charset="0"/>
              </a:rPr>
              <a:t>1%</a:t>
            </a:r>
            <a:r>
              <a:rPr lang="zh-TW" altLang="zh-TW" sz="2600" dirty="0">
                <a:latin typeface="Calibri" panose="020F0502020204030204" pitchFamily="34" charset="0"/>
              </a:rPr>
              <a:t>，則</a:t>
            </a:r>
            <a:r>
              <a:rPr lang="en-US" altLang="zh-TW" sz="2600" dirty="0" err="1">
                <a:latin typeface="Calibri" panose="020F0502020204030204" pitchFamily="34" charset="0"/>
              </a:rPr>
              <a:t>i</a:t>
            </a:r>
            <a:r>
              <a:rPr lang="zh-TW" altLang="zh-TW" sz="2600" dirty="0">
                <a:latin typeface="Calibri" panose="020F0502020204030204" pitchFamily="34" charset="0"/>
              </a:rPr>
              <a:t>資產的報酬率將變動</a:t>
            </a:r>
            <a:r>
              <a:rPr lang="en-US" altLang="zh-TW" sz="2600" dirty="0">
                <a:latin typeface="Calibri" panose="020F0502020204030204" pitchFamily="34" charset="0"/>
              </a:rPr>
              <a:t>Beta%</a:t>
            </a:r>
            <a:r>
              <a:rPr lang="zh-TW" altLang="zh-TW" sz="2600" dirty="0" smtClean="0">
                <a:latin typeface="Calibri" panose="020F0502020204030204" pitchFamily="34" charset="0"/>
              </a:rPr>
              <a:t>。</a:t>
            </a:r>
            <a:endParaRPr lang="zh-TW" altLang="zh-TW" sz="2600" dirty="0">
              <a:latin typeface="Calibri" panose="020F0502020204030204" pitchFamily="34" charset="0"/>
            </a:endParaRPr>
          </a:p>
          <a:p>
            <a:pPr algn="just">
              <a:lnSpc>
                <a:spcPct val="130000"/>
              </a:lnSpc>
            </a:pPr>
            <a:r>
              <a:rPr lang="zh-TW" altLang="zh-TW" sz="2600" dirty="0">
                <a:latin typeface="Calibri" panose="020F0502020204030204" pitchFamily="34" charset="0"/>
              </a:rPr>
              <a:t>而上述不等式的整個右手邊，我們稱為：新增投資</a:t>
            </a:r>
            <a:r>
              <a:rPr lang="en-US" altLang="zh-TW" sz="2600" dirty="0" err="1">
                <a:latin typeface="Calibri" panose="020F0502020204030204" pitchFamily="34" charset="0"/>
              </a:rPr>
              <a:t>i</a:t>
            </a:r>
            <a:r>
              <a:rPr lang="zh-TW" altLang="zh-TW" sz="2600" dirty="0">
                <a:latin typeface="Calibri" panose="020F0502020204030204" pitchFamily="34" charset="0"/>
              </a:rPr>
              <a:t>資產所要求的報酬</a:t>
            </a:r>
            <a:r>
              <a:rPr lang="en-US" altLang="zh-TW" sz="2600" dirty="0">
                <a:latin typeface="Calibri" panose="020F0502020204030204" pitchFamily="34" charset="0"/>
              </a:rPr>
              <a:t>(required return)</a:t>
            </a:r>
            <a:r>
              <a:rPr lang="zh-TW" altLang="zh-TW" sz="2600" dirty="0">
                <a:latin typeface="Calibri" panose="020F0502020204030204" pitchFamily="34" charset="0"/>
              </a:rPr>
              <a:t>：</a:t>
            </a:r>
          </a:p>
          <a:p>
            <a:pPr marL="0" indent="0" algn="just">
              <a:lnSpc>
                <a:spcPct val="130000"/>
              </a:lnSpc>
              <a:buNone/>
            </a:pPr>
            <a:r>
              <a:rPr lang="en-US" altLang="zh-TW" sz="2600" dirty="0">
                <a:latin typeface="Calibri" panose="020F0502020204030204" pitchFamily="34" charset="0"/>
              </a:rPr>
              <a:t> </a:t>
            </a:r>
            <a:endParaRPr lang="zh-TW" altLang="zh-TW" sz="2600" dirty="0">
              <a:latin typeface="Calibri" panose="020F0502020204030204" pitchFamily="34" charset="0"/>
            </a:endParaRPr>
          </a:p>
          <a:p>
            <a:pPr algn="just">
              <a:lnSpc>
                <a:spcPct val="130000"/>
              </a:lnSpc>
            </a:pPr>
            <a:r>
              <a:rPr lang="zh-TW" altLang="zh-TW" sz="2600" dirty="0">
                <a:latin typeface="Calibri" panose="020F0502020204030204" pitchFamily="34" charset="0"/>
              </a:rPr>
              <a:t>因次要增加投資</a:t>
            </a:r>
            <a:r>
              <a:rPr lang="en-US" altLang="zh-TW" sz="2600" dirty="0" err="1">
                <a:latin typeface="Calibri" panose="020F0502020204030204" pitchFamily="34" charset="0"/>
              </a:rPr>
              <a:t>i</a:t>
            </a:r>
            <a:r>
              <a:rPr lang="zh-TW" altLang="zh-TW" sz="2600" dirty="0">
                <a:latin typeface="Calibri" panose="020F0502020204030204" pitchFamily="34" charset="0"/>
              </a:rPr>
              <a:t>資產的充分條件即該資產預期報酬必須大於其要求報酬：</a:t>
            </a:r>
          </a:p>
          <a:p>
            <a:pPr algn="just">
              <a:lnSpc>
                <a:spcPct val="130000"/>
              </a:lnSpc>
            </a:pPr>
            <a:endParaRPr lang="zh-TW" altLang="zh-TW" sz="2600" dirty="0">
              <a:latin typeface="Calibri" panose="020F0502020204030204" pitchFamily="34" charset="0"/>
            </a:endParaRPr>
          </a:p>
          <a:p>
            <a:pPr marL="0" indent="0" algn="just">
              <a:lnSpc>
                <a:spcPct val="130000"/>
              </a:lnSpc>
              <a:buNone/>
            </a:pPr>
            <a:r>
              <a:rPr lang="zh-TW" altLang="zh-TW" sz="2600" dirty="0">
                <a:latin typeface="Calibri" panose="020F0502020204030204" pitchFamily="34" charset="0"/>
              </a:rPr>
              <a:t>◎推論：當某資產預期報酬小於其要求報酬時，則投資者對該種投資的金額將會減少。</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47</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802409334"/>
              </p:ext>
            </p:extLst>
          </p:nvPr>
        </p:nvGraphicFramePr>
        <p:xfrm>
          <a:off x="971600" y="3356992"/>
          <a:ext cx="2722163" cy="432048"/>
        </p:xfrm>
        <a:graphic>
          <a:graphicData uri="http://schemas.openxmlformats.org/presentationml/2006/ole">
            <mc:AlternateContent xmlns:mc="http://schemas.openxmlformats.org/markup-compatibility/2006">
              <mc:Choice xmlns:v="urn:schemas-microsoft-com:vml" Requires="v">
                <p:oleObj spid="_x0000_s33884" r:id="rId3" imgW="1625600" imgH="254000" progId="Unknown">
                  <p:embed/>
                </p:oleObj>
              </mc:Choice>
              <mc:Fallback>
                <p:oleObj r:id="rId3" imgW="1625600" imgH="254000" progId="Unknown">
                  <p:embed/>
                  <p:pic>
                    <p:nvPicPr>
                      <p:cNvPr id="0" name="物件 1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356992"/>
                        <a:ext cx="2722163" cy="432048"/>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96183105"/>
              </p:ext>
            </p:extLst>
          </p:nvPr>
        </p:nvGraphicFramePr>
        <p:xfrm>
          <a:off x="971600" y="4797152"/>
          <a:ext cx="1008112" cy="360218"/>
        </p:xfrm>
        <a:graphic>
          <a:graphicData uri="http://schemas.openxmlformats.org/presentationml/2006/ole">
            <mc:AlternateContent xmlns:mc="http://schemas.openxmlformats.org/markup-compatibility/2006">
              <mc:Choice xmlns:v="urn:schemas-microsoft-com:vml" Requires="v">
                <p:oleObj spid="_x0000_s33885" r:id="rId5" imgW="634725" imgH="228501" progId="Unknown">
                  <p:embed/>
                </p:oleObj>
              </mc:Choice>
              <mc:Fallback>
                <p:oleObj r:id="rId5" imgW="634725" imgH="228501" progId="Unknown">
                  <p:embed/>
                  <p:pic>
                    <p:nvPicPr>
                      <p:cNvPr id="0" name="物件 1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4797152"/>
                        <a:ext cx="1008112" cy="36021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585317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11.6 </a:t>
            </a:r>
            <a:r>
              <a:rPr lang="zh-TW" altLang="zh-TW" dirty="0"/>
              <a:t>效率組合與</a:t>
            </a:r>
            <a:r>
              <a:rPr lang="en-US" altLang="zh-TW" dirty="0"/>
              <a:t/>
            </a:r>
            <a:br>
              <a:rPr lang="en-US" altLang="zh-TW" dirty="0"/>
            </a:br>
            <a:r>
              <a:rPr lang="zh-TW" altLang="zh-TW" dirty="0"/>
              <a:t>投資者要求的</a:t>
            </a:r>
            <a:r>
              <a:rPr lang="en-US" altLang="zh-TW" dirty="0"/>
              <a:t>(</a:t>
            </a:r>
            <a:r>
              <a:rPr lang="zh-TW" altLang="zh-TW" dirty="0"/>
              <a:t>預期</a:t>
            </a:r>
            <a:r>
              <a:rPr lang="en-US" altLang="zh-TW" dirty="0"/>
              <a:t>)</a:t>
            </a:r>
            <a:r>
              <a:rPr lang="zh-TW" altLang="zh-TW" dirty="0"/>
              <a:t>報酬</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800" dirty="0">
                <a:latin typeface="Calibri" panose="020F0502020204030204" pitchFamily="34" charset="0"/>
              </a:rPr>
              <a:t>例</a:t>
            </a:r>
            <a:r>
              <a:rPr lang="en-US" altLang="zh-TW" sz="2800" dirty="0">
                <a:latin typeface="Calibri" panose="020F0502020204030204" pitchFamily="34" charset="0"/>
              </a:rPr>
              <a:t>11.13</a:t>
            </a:r>
            <a:endParaRPr lang="zh-TW" altLang="zh-TW" sz="2800" dirty="0">
              <a:latin typeface="Calibri" panose="020F0502020204030204" pitchFamily="34" charset="0"/>
            </a:endParaRPr>
          </a:p>
          <a:p>
            <a:pPr lvl="1" algn="just">
              <a:lnSpc>
                <a:spcPct val="120000"/>
              </a:lnSpc>
            </a:pPr>
            <a:r>
              <a:rPr lang="zh-TW" altLang="zh-TW" sz="2400" dirty="0">
                <a:latin typeface="Calibri" panose="020F0502020204030204" pitchFamily="34" charset="0"/>
              </a:rPr>
              <a:t>假定你現在已經投資在某一資產充分多元化的</a:t>
            </a:r>
            <a:r>
              <a:rPr lang="en-US" altLang="zh-TW" sz="2400" dirty="0">
                <a:latin typeface="Calibri" panose="020F0502020204030204" pitchFamily="34" charset="0"/>
              </a:rPr>
              <a:t>O</a:t>
            </a:r>
            <a:r>
              <a:rPr lang="zh-TW" altLang="zh-TW" sz="2400" dirty="0">
                <a:latin typeface="Calibri" panose="020F0502020204030204" pitchFamily="34" charset="0"/>
              </a:rPr>
              <a:t>基金，其預期報酬與波動分別為</a:t>
            </a:r>
            <a:r>
              <a:rPr lang="en-US" altLang="zh-TW" sz="2400" dirty="0">
                <a:latin typeface="Calibri" panose="020F0502020204030204" pitchFamily="34" charset="0"/>
              </a:rPr>
              <a:t>15%</a:t>
            </a:r>
            <a:r>
              <a:rPr lang="zh-TW" altLang="zh-TW" sz="2400" dirty="0">
                <a:latin typeface="Calibri" panose="020F0502020204030204" pitchFamily="34" charset="0"/>
              </a:rPr>
              <a:t>及</a:t>
            </a:r>
            <a:r>
              <a:rPr lang="en-US" altLang="zh-TW" sz="2400" dirty="0">
                <a:latin typeface="Calibri" panose="020F0502020204030204" pitchFamily="34" charset="0"/>
              </a:rPr>
              <a:t>20%</a:t>
            </a:r>
            <a:r>
              <a:rPr lang="zh-TW" altLang="zh-TW" sz="2400" dirty="0">
                <a:latin typeface="Calibri" panose="020F0502020204030204" pitchFamily="34" charset="0"/>
              </a:rPr>
              <a:t>，另已知無風險利率為</a:t>
            </a:r>
            <a:r>
              <a:rPr lang="en-US" altLang="zh-TW" sz="2400" dirty="0">
                <a:latin typeface="Calibri" panose="020F0502020204030204" pitchFamily="34" charset="0"/>
              </a:rPr>
              <a:t>3%</a:t>
            </a:r>
            <a:r>
              <a:rPr lang="zh-TW" altLang="zh-TW" sz="2400" dirty="0">
                <a:latin typeface="Calibri" panose="020F0502020204030204" pitchFamily="34" charset="0"/>
              </a:rPr>
              <a:t>。你的理專建議你多增購一檔不動產</a:t>
            </a:r>
            <a:r>
              <a:rPr lang="en-US" altLang="zh-TW" sz="2400" dirty="0">
                <a:latin typeface="Calibri" panose="020F0502020204030204" pitchFamily="34" charset="0"/>
              </a:rPr>
              <a:t>re</a:t>
            </a:r>
            <a:r>
              <a:rPr lang="zh-TW" altLang="zh-TW" sz="2400" dirty="0">
                <a:latin typeface="Calibri" panose="020F0502020204030204" pitchFamily="34" charset="0"/>
              </a:rPr>
              <a:t>基金，該基金的預期報酬與波動分別為</a:t>
            </a:r>
            <a:r>
              <a:rPr lang="en-US" altLang="zh-TW" sz="2400" dirty="0">
                <a:latin typeface="Calibri" panose="020F0502020204030204" pitchFamily="34" charset="0"/>
              </a:rPr>
              <a:t>9%</a:t>
            </a:r>
            <a:r>
              <a:rPr lang="zh-TW" altLang="zh-TW" sz="2400" dirty="0">
                <a:latin typeface="Calibri" panose="020F0502020204030204" pitchFamily="34" charset="0"/>
              </a:rPr>
              <a:t>及</a:t>
            </a:r>
            <a:r>
              <a:rPr lang="en-US" altLang="zh-TW" sz="2400" dirty="0">
                <a:latin typeface="Calibri" panose="020F0502020204030204" pitchFamily="34" charset="0"/>
              </a:rPr>
              <a:t>35%</a:t>
            </a:r>
            <a:r>
              <a:rPr lang="zh-TW" altLang="zh-TW" sz="2400" dirty="0">
                <a:latin typeface="Calibri" panose="020F0502020204030204" pitchFamily="34" charset="0"/>
              </a:rPr>
              <a:t>，且其報酬與</a:t>
            </a:r>
            <a:r>
              <a:rPr lang="en-US" altLang="zh-TW" sz="2400" dirty="0">
                <a:latin typeface="Calibri" panose="020F0502020204030204" pitchFamily="34" charset="0"/>
              </a:rPr>
              <a:t>O</a:t>
            </a:r>
            <a:r>
              <a:rPr lang="zh-TW" altLang="zh-TW" sz="2400" dirty="0">
                <a:latin typeface="Calibri" panose="020F0502020204030204" pitchFamily="34" charset="0"/>
              </a:rPr>
              <a:t>基金報酬的相關係數為</a:t>
            </a:r>
            <a:r>
              <a:rPr lang="en-US" altLang="zh-TW" sz="2400" dirty="0">
                <a:latin typeface="Calibri" panose="020F0502020204030204" pitchFamily="34" charset="0"/>
              </a:rPr>
              <a:t>10%</a:t>
            </a:r>
            <a:r>
              <a:rPr lang="zh-TW" altLang="zh-TW" sz="2400" dirty="0">
                <a:latin typeface="Calibri" panose="020F0502020204030204" pitchFamily="34" charset="0"/>
              </a:rPr>
              <a:t>。請問你該增購這檔基金嗎？</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48</a:t>
            </a:fld>
            <a:endParaRPr lang="zh-TW" altLang="en-US"/>
          </a:p>
        </p:txBody>
      </p:sp>
    </p:spTree>
    <p:extLst>
      <p:ext uri="{BB962C8B-B14F-4D97-AF65-F5344CB8AC3E}">
        <p14:creationId xmlns:p14="http://schemas.microsoft.com/office/powerpoint/2010/main" val="5707847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11.6 </a:t>
            </a:r>
            <a:r>
              <a:rPr lang="zh-TW" altLang="zh-TW" dirty="0"/>
              <a:t>效率組合與</a:t>
            </a:r>
            <a:r>
              <a:rPr lang="en-US" altLang="zh-TW" dirty="0"/>
              <a:t/>
            </a:r>
            <a:br>
              <a:rPr lang="en-US" altLang="zh-TW" dirty="0"/>
            </a:br>
            <a:r>
              <a:rPr lang="zh-TW" altLang="zh-TW" dirty="0"/>
              <a:t>投資者要求的</a:t>
            </a:r>
            <a:r>
              <a:rPr lang="en-US" altLang="zh-TW" dirty="0"/>
              <a:t>(</a:t>
            </a:r>
            <a:r>
              <a:rPr lang="zh-TW" altLang="zh-TW" dirty="0"/>
              <a:t>預期</a:t>
            </a:r>
            <a:r>
              <a:rPr lang="en-US" altLang="zh-TW" dirty="0"/>
              <a:t>)</a:t>
            </a:r>
            <a:r>
              <a:rPr lang="zh-TW" altLang="zh-TW" dirty="0"/>
              <a:t>報酬</a:t>
            </a:r>
            <a:endParaRPr lang="zh-TW" altLang="en-US" dirty="0"/>
          </a:p>
        </p:txBody>
      </p:sp>
      <p:sp>
        <p:nvSpPr>
          <p:cNvPr id="3" name="內容版面配置區 2"/>
          <p:cNvSpPr>
            <a:spLocks noGrp="1"/>
          </p:cNvSpPr>
          <p:nvPr>
            <p:ph idx="1"/>
          </p:nvPr>
        </p:nvSpPr>
        <p:spPr>
          <a:xfrm>
            <a:off x="457200" y="1600200"/>
            <a:ext cx="8229600" cy="4925144"/>
          </a:xfrm>
        </p:spPr>
        <p:txBody>
          <a:bodyPr>
            <a:normAutofit/>
          </a:bodyPr>
          <a:lstStyle/>
          <a:p>
            <a:r>
              <a:rPr lang="zh-TW" altLang="zh-TW" sz="2400" dirty="0">
                <a:latin typeface="Calibri" panose="020F0502020204030204" pitchFamily="34" charset="0"/>
              </a:rPr>
              <a:t>根據前面的討論，要增購新基金的條件為：</a:t>
            </a:r>
          </a:p>
          <a:p>
            <a:endParaRPr lang="en-US" altLang="zh-TW" sz="2400" dirty="0" smtClean="0">
              <a:latin typeface="Calibri" panose="020F0502020204030204" pitchFamily="34" charset="0"/>
            </a:endParaRPr>
          </a:p>
          <a:p>
            <a:pPr lvl="1"/>
            <a:endParaRPr lang="en-US" altLang="zh-TW" sz="2000" dirty="0" smtClean="0">
              <a:latin typeface="Calibri" panose="020F0502020204030204" pitchFamily="34" charset="0"/>
            </a:endParaRPr>
          </a:p>
          <a:p>
            <a:pPr lvl="1"/>
            <a:r>
              <a:rPr lang="zh-TW" altLang="zh-TW" sz="2000" dirty="0" smtClean="0">
                <a:latin typeface="Calibri" panose="020F0502020204030204" pitchFamily="34" charset="0"/>
              </a:rPr>
              <a:t>先</a:t>
            </a:r>
            <a:r>
              <a:rPr lang="zh-TW" altLang="zh-TW" sz="2000" dirty="0">
                <a:latin typeface="Calibri" panose="020F0502020204030204" pitchFamily="34" charset="0"/>
              </a:rPr>
              <a:t>計算</a:t>
            </a:r>
            <a:r>
              <a:rPr lang="en-US" altLang="zh-TW" sz="2000" dirty="0">
                <a:latin typeface="Calibri" panose="020F0502020204030204" pitchFamily="34" charset="0"/>
              </a:rPr>
              <a:t>beta</a:t>
            </a:r>
            <a:r>
              <a:rPr lang="zh-TW" altLang="zh-TW" sz="2000" dirty="0">
                <a:latin typeface="Calibri" panose="020F0502020204030204" pitchFamily="34" charset="0"/>
              </a:rPr>
              <a:t>係數：</a:t>
            </a:r>
          </a:p>
          <a:p>
            <a:pPr lvl="1"/>
            <a:endParaRPr lang="en-US" altLang="zh-TW" sz="2000" dirty="0" smtClean="0">
              <a:latin typeface="Calibri" panose="020F0502020204030204" pitchFamily="34" charset="0"/>
            </a:endParaRPr>
          </a:p>
          <a:p>
            <a:pPr lvl="1"/>
            <a:endParaRPr lang="en-US" altLang="zh-TW" sz="2000" dirty="0" smtClean="0">
              <a:latin typeface="Calibri" panose="020F0502020204030204" pitchFamily="34" charset="0"/>
            </a:endParaRPr>
          </a:p>
          <a:p>
            <a:pPr lvl="1"/>
            <a:r>
              <a:rPr lang="zh-TW" altLang="zh-TW" sz="2000" dirty="0" smtClean="0">
                <a:latin typeface="Calibri" panose="020F0502020204030204" pitchFamily="34" charset="0"/>
              </a:rPr>
              <a:t>故</a:t>
            </a:r>
            <a:r>
              <a:rPr lang="zh-TW" altLang="zh-TW" sz="2000" dirty="0">
                <a:latin typeface="Calibri" panose="020F0502020204030204" pitchFamily="34" charset="0"/>
              </a:rPr>
              <a:t>：</a:t>
            </a:r>
          </a:p>
          <a:p>
            <a:pPr lvl="1"/>
            <a:endParaRPr lang="en-US" altLang="zh-TW" sz="2000" dirty="0" smtClean="0">
              <a:latin typeface="Calibri" panose="020F0502020204030204" pitchFamily="34" charset="0"/>
            </a:endParaRPr>
          </a:p>
          <a:p>
            <a:pPr lvl="1"/>
            <a:endParaRPr lang="en-US" altLang="zh-TW" sz="2000" dirty="0" smtClean="0">
              <a:latin typeface="Calibri" panose="020F0502020204030204" pitchFamily="34" charset="0"/>
            </a:endParaRPr>
          </a:p>
          <a:p>
            <a:pPr lvl="1"/>
            <a:r>
              <a:rPr lang="zh-TW" altLang="zh-TW" sz="2000" dirty="0" smtClean="0">
                <a:latin typeface="Calibri" panose="020F0502020204030204" pitchFamily="34" charset="0"/>
              </a:rPr>
              <a:t>因為</a:t>
            </a:r>
            <a:r>
              <a:rPr lang="zh-TW" altLang="zh-TW" sz="2000" dirty="0">
                <a:latin typeface="Calibri" panose="020F0502020204030204" pitchFamily="34" charset="0"/>
              </a:rPr>
              <a:t>：</a:t>
            </a:r>
          </a:p>
          <a:p>
            <a:pPr lvl="1"/>
            <a:endParaRPr lang="en-US" altLang="zh-TW" sz="2000" dirty="0" smtClean="0">
              <a:latin typeface="Calibri" panose="020F0502020204030204" pitchFamily="34" charset="0"/>
            </a:endParaRPr>
          </a:p>
          <a:p>
            <a:pPr lvl="1"/>
            <a:r>
              <a:rPr lang="zh-TW" altLang="zh-TW" sz="2000" dirty="0" smtClean="0">
                <a:latin typeface="Calibri" panose="020F0502020204030204" pitchFamily="34" charset="0"/>
              </a:rPr>
              <a:t>該</a:t>
            </a:r>
            <a:r>
              <a:rPr lang="zh-TW" altLang="zh-TW" sz="2000" dirty="0">
                <a:latin typeface="Calibri" panose="020F0502020204030204" pitchFamily="34" charset="0"/>
              </a:rPr>
              <a:t>預期報酬率大於要求報酬率，故你應該增加該檔不動產基金到你原有的投資組合中。</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49</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846912874"/>
              </p:ext>
            </p:extLst>
          </p:nvPr>
        </p:nvGraphicFramePr>
        <p:xfrm>
          <a:off x="971600" y="2276872"/>
          <a:ext cx="3127703" cy="360040"/>
        </p:xfrm>
        <a:graphic>
          <a:graphicData uri="http://schemas.openxmlformats.org/presentationml/2006/ole">
            <mc:AlternateContent xmlns:mc="http://schemas.openxmlformats.org/markup-compatibility/2006">
              <mc:Choice xmlns:v="urn:schemas-microsoft-com:vml" Requires="v">
                <p:oleObj spid="_x0000_s34994" r:id="rId3" imgW="2247900" imgH="254000" progId="Unknown">
                  <p:embed/>
                </p:oleObj>
              </mc:Choice>
              <mc:Fallback>
                <p:oleObj r:id="rId3" imgW="2247900" imgH="254000" progId="Unknown">
                  <p:embed/>
                  <p:pic>
                    <p:nvPicPr>
                      <p:cNvPr id="0" name="物件 1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276872"/>
                        <a:ext cx="3127703" cy="360040"/>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440952108"/>
              </p:ext>
            </p:extLst>
          </p:nvPr>
        </p:nvGraphicFramePr>
        <p:xfrm>
          <a:off x="971600" y="3356992"/>
          <a:ext cx="4338678" cy="576064"/>
        </p:xfrm>
        <a:graphic>
          <a:graphicData uri="http://schemas.openxmlformats.org/presentationml/2006/ole">
            <mc:AlternateContent xmlns:mc="http://schemas.openxmlformats.org/markup-compatibility/2006">
              <mc:Choice xmlns:v="urn:schemas-microsoft-com:vml" Requires="v">
                <p:oleObj spid="_x0000_s34995" r:id="rId5" imgW="3213100" imgH="431800" progId="Unknown">
                  <p:embed/>
                </p:oleObj>
              </mc:Choice>
              <mc:Fallback>
                <p:oleObj r:id="rId5" imgW="3213100" imgH="431800" progId="Unknown">
                  <p:embed/>
                  <p:pic>
                    <p:nvPicPr>
                      <p:cNvPr id="0" name="物件 1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3356992"/>
                        <a:ext cx="4338678" cy="576064"/>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475077268"/>
              </p:ext>
            </p:extLst>
          </p:nvPr>
        </p:nvGraphicFramePr>
        <p:xfrm>
          <a:off x="971600" y="4509120"/>
          <a:ext cx="5343161" cy="360040"/>
        </p:xfrm>
        <a:graphic>
          <a:graphicData uri="http://schemas.openxmlformats.org/presentationml/2006/ole">
            <mc:AlternateContent xmlns:mc="http://schemas.openxmlformats.org/markup-compatibility/2006">
              <mc:Choice xmlns:v="urn:schemas-microsoft-com:vml" Requires="v">
                <p:oleObj spid="_x0000_s34996" r:id="rId7" imgW="3835400" imgH="254000" progId="Unknown">
                  <p:embed/>
                </p:oleObj>
              </mc:Choice>
              <mc:Fallback>
                <p:oleObj r:id="rId7" imgW="3835400" imgH="254000" progId="Unknown">
                  <p:embed/>
                  <p:pic>
                    <p:nvPicPr>
                      <p:cNvPr id="0" name="物件 1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600" y="4509120"/>
                        <a:ext cx="5343161" cy="360040"/>
                      </a:xfrm>
                      <a:prstGeom prst="rect">
                        <a:avLst/>
                      </a:prstGeom>
                      <a:noFill/>
                      <a:ln>
                        <a:noFill/>
                      </a:ln>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4248725293"/>
              </p:ext>
            </p:extLst>
          </p:nvPr>
        </p:nvGraphicFramePr>
        <p:xfrm>
          <a:off x="971600" y="5445224"/>
          <a:ext cx="1080120" cy="305574"/>
        </p:xfrm>
        <a:graphic>
          <a:graphicData uri="http://schemas.openxmlformats.org/presentationml/2006/ole">
            <mc:AlternateContent xmlns:mc="http://schemas.openxmlformats.org/markup-compatibility/2006">
              <mc:Choice xmlns:v="urn:schemas-microsoft-com:vml" Requires="v">
                <p:oleObj spid="_x0000_s34997" r:id="rId9" imgW="812447" imgH="228501" progId="Unknown">
                  <p:embed/>
                </p:oleObj>
              </mc:Choice>
              <mc:Fallback>
                <p:oleObj r:id="rId9" imgW="812447" imgH="228501" progId="Unknown">
                  <p:embed/>
                  <p:pic>
                    <p:nvPicPr>
                      <p:cNvPr id="0" name="物件 1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600" y="5445224"/>
                        <a:ext cx="1080120" cy="30557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9358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11.1 </a:t>
            </a:r>
            <a:r>
              <a:rPr lang="zh-TW" altLang="zh-TW" dirty="0"/>
              <a:t>兩種資產構成組合的預期報酬</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假定</a:t>
            </a:r>
            <a:r>
              <a:rPr lang="en-US" altLang="zh-TW" sz="2400" dirty="0">
                <a:latin typeface="Calibri" panose="020F0502020204030204" pitchFamily="34" charset="0"/>
              </a:rPr>
              <a:t>A</a:t>
            </a:r>
            <a:r>
              <a:rPr lang="zh-TW" altLang="zh-TW" sz="2400" dirty="0">
                <a:latin typeface="Calibri" panose="020F0502020204030204" pitchFamily="34" charset="0"/>
              </a:rPr>
              <a:t>股票及</a:t>
            </a:r>
            <a:r>
              <a:rPr lang="en-US" altLang="zh-TW" sz="2400" dirty="0">
                <a:latin typeface="Calibri" panose="020F0502020204030204" pitchFamily="34" charset="0"/>
              </a:rPr>
              <a:t>B</a:t>
            </a:r>
            <a:r>
              <a:rPr lang="zh-TW" altLang="zh-TW" sz="2400" dirty="0">
                <a:latin typeface="Calibri" panose="020F0502020204030204" pitchFamily="34" charset="0"/>
              </a:rPr>
              <a:t>股票的報酬分別為</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zh-TW" altLang="zh-TW" sz="2400" dirty="0">
              <a:latin typeface="Calibri" panose="020F0502020204030204" pitchFamily="34" charset="0"/>
            </a:endParaRPr>
          </a:p>
          <a:p>
            <a:pPr algn="just">
              <a:lnSpc>
                <a:spcPct val="120000"/>
              </a:lnSpc>
            </a:pPr>
            <a:r>
              <a:rPr lang="zh-TW" altLang="zh-TW" sz="2400" dirty="0">
                <a:latin typeface="Calibri" panose="020F0502020204030204" pitchFamily="34" charset="0"/>
              </a:rPr>
              <a:t>而</a:t>
            </a:r>
            <a:r>
              <a:rPr lang="en-US" altLang="zh-TW" sz="2400" dirty="0">
                <a:latin typeface="Calibri" panose="020F0502020204030204" pitchFamily="34" charset="0"/>
              </a:rPr>
              <a:t>A</a:t>
            </a:r>
            <a:r>
              <a:rPr lang="zh-TW" altLang="zh-TW" sz="2400" dirty="0">
                <a:latin typeface="Calibri" panose="020F0502020204030204" pitchFamily="34" charset="0"/>
              </a:rPr>
              <a:t>股票及</a:t>
            </a:r>
            <a:r>
              <a:rPr lang="en-US" altLang="zh-TW" sz="2400" dirty="0">
                <a:latin typeface="Calibri" panose="020F0502020204030204" pitchFamily="34" charset="0"/>
              </a:rPr>
              <a:t>B</a:t>
            </a:r>
            <a:r>
              <a:rPr lang="zh-TW" altLang="zh-TW" sz="2400" dirty="0">
                <a:latin typeface="Calibri" panose="020F0502020204030204" pitchFamily="34" charset="0"/>
              </a:rPr>
              <a:t>股票的投資權重分別為</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zh-TW" altLang="zh-TW" sz="2400" dirty="0">
              <a:latin typeface="Calibri" panose="020F0502020204030204" pitchFamily="34" charset="0"/>
            </a:endParaRPr>
          </a:p>
          <a:p>
            <a:pPr algn="just">
              <a:lnSpc>
                <a:spcPct val="120000"/>
              </a:lnSpc>
            </a:pPr>
            <a:r>
              <a:rPr lang="zh-TW" altLang="zh-TW" sz="2400" dirty="0">
                <a:latin typeface="Calibri" panose="020F0502020204030204" pitchFamily="34" charset="0"/>
              </a:rPr>
              <a:t>則，由此兩資產所構成之資產組合的報酬為：</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5</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132786793"/>
              </p:ext>
            </p:extLst>
          </p:nvPr>
        </p:nvGraphicFramePr>
        <p:xfrm>
          <a:off x="971600" y="2060848"/>
          <a:ext cx="864096" cy="508916"/>
        </p:xfrm>
        <a:graphic>
          <a:graphicData uri="http://schemas.openxmlformats.org/presentationml/2006/ole">
            <mc:AlternateContent xmlns:mc="http://schemas.openxmlformats.org/markup-compatibility/2006">
              <mc:Choice xmlns:v="urn:schemas-microsoft-com:vml" Requires="v">
                <p:oleObj spid="_x0000_s3317" r:id="rId3" imgW="520474" imgH="304668" progId="Unknown">
                  <p:embed/>
                </p:oleObj>
              </mc:Choice>
              <mc:Fallback>
                <p:oleObj r:id="rId3" imgW="520474" imgH="304668" progId="Unknown">
                  <p:embed/>
                  <p:pic>
                    <p:nvPicPr>
                      <p:cNvPr id="0" name="物件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060848"/>
                        <a:ext cx="864096" cy="508916"/>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681444734"/>
              </p:ext>
            </p:extLst>
          </p:nvPr>
        </p:nvGraphicFramePr>
        <p:xfrm>
          <a:off x="971600" y="3068959"/>
          <a:ext cx="864096" cy="556733"/>
        </p:xfrm>
        <a:graphic>
          <a:graphicData uri="http://schemas.openxmlformats.org/presentationml/2006/ole">
            <mc:AlternateContent xmlns:mc="http://schemas.openxmlformats.org/markup-compatibility/2006">
              <mc:Choice xmlns:v="urn:schemas-microsoft-com:vml" Requires="v">
                <p:oleObj spid="_x0000_s3318" r:id="rId5" imgW="469696" imgH="304668" progId="Unknown">
                  <p:embed/>
                </p:oleObj>
              </mc:Choice>
              <mc:Fallback>
                <p:oleObj r:id="rId5" imgW="469696" imgH="304668" progId="Unknown">
                  <p:embed/>
                  <p:pic>
                    <p:nvPicPr>
                      <p:cNvPr id="0" name="物件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3068959"/>
                        <a:ext cx="864096" cy="556733"/>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2257442059"/>
              </p:ext>
            </p:extLst>
          </p:nvPr>
        </p:nvGraphicFramePr>
        <p:xfrm>
          <a:off x="971601" y="4437112"/>
          <a:ext cx="2016224" cy="382683"/>
        </p:xfrm>
        <a:graphic>
          <a:graphicData uri="http://schemas.openxmlformats.org/presentationml/2006/ole">
            <mc:AlternateContent xmlns:mc="http://schemas.openxmlformats.org/markup-compatibility/2006">
              <mc:Choice xmlns:v="urn:schemas-microsoft-com:vml" Requires="v">
                <p:oleObj spid="_x0000_s3319" r:id="rId7" imgW="1117115" imgH="215806" progId="Unknown">
                  <p:embed/>
                </p:oleObj>
              </mc:Choice>
              <mc:Fallback>
                <p:oleObj r:id="rId7" imgW="1117115" imgH="215806" progId="Unknown">
                  <p:embed/>
                  <p:pic>
                    <p:nvPicPr>
                      <p:cNvPr id="0" name="物件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601" y="4437112"/>
                        <a:ext cx="2016224" cy="38268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6145041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11.6 </a:t>
            </a:r>
            <a:r>
              <a:rPr lang="zh-TW" altLang="zh-TW" dirty="0"/>
              <a:t>效率組合與</a:t>
            </a:r>
            <a:r>
              <a:rPr lang="en-US" altLang="zh-TW" dirty="0"/>
              <a:t/>
            </a:r>
            <a:br>
              <a:rPr lang="en-US" altLang="zh-TW" dirty="0"/>
            </a:br>
            <a:r>
              <a:rPr lang="zh-TW" altLang="zh-TW" dirty="0"/>
              <a:t>投資者要求的</a:t>
            </a:r>
            <a:r>
              <a:rPr lang="en-US" altLang="zh-TW" dirty="0"/>
              <a:t>(</a:t>
            </a:r>
            <a:r>
              <a:rPr lang="zh-TW" altLang="zh-TW" dirty="0"/>
              <a:t>預期</a:t>
            </a:r>
            <a:r>
              <a:rPr lang="en-US" altLang="zh-TW" dirty="0"/>
              <a:t>)</a:t>
            </a:r>
            <a:r>
              <a:rPr lang="zh-TW" altLang="zh-TW" dirty="0"/>
              <a:t>報酬</a:t>
            </a:r>
            <a:endParaRPr lang="zh-TW" altLang="en-US" dirty="0"/>
          </a:p>
        </p:txBody>
      </p:sp>
      <p:sp>
        <p:nvSpPr>
          <p:cNvPr id="3" name="內容版面配置區 2"/>
          <p:cNvSpPr>
            <a:spLocks noGrp="1"/>
          </p:cNvSpPr>
          <p:nvPr>
            <p:ph idx="1"/>
          </p:nvPr>
        </p:nvSpPr>
        <p:spPr>
          <a:xfrm>
            <a:off x="457200" y="1484784"/>
            <a:ext cx="8229600" cy="5184576"/>
          </a:xfrm>
        </p:spPr>
        <p:txBody>
          <a:bodyPr>
            <a:normAutofit lnSpcReduction="10000"/>
          </a:bodyPr>
          <a:lstStyle/>
          <a:p>
            <a:pPr algn="just">
              <a:lnSpc>
                <a:spcPct val="120000"/>
              </a:lnSpc>
            </a:pPr>
            <a:r>
              <a:rPr lang="zh-TW" altLang="zh-TW" sz="2400" dirty="0">
                <a:latin typeface="Calibri" panose="020F0502020204030204" pitchFamily="34" charset="0"/>
              </a:rPr>
              <a:t>當增加</a:t>
            </a:r>
            <a:r>
              <a:rPr lang="en-US" altLang="zh-TW" sz="2400" dirty="0" err="1">
                <a:latin typeface="Calibri" panose="020F0502020204030204" pitchFamily="34" charset="0"/>
              </a:rPr>
              <a:t>i</a:t>
            </a:r>
            <a:r>
              <a:rPr lang="zh-TW" altLang="zh-TW" sz="2400" dirty="0">
                <a:latin typeface="Calibri" panose="020F0502020204030204" pitchFamily="34" charset="0"/>
              </a:rPr>
              <a:t>資產的投資持續增加，則其對資產組合的風險也逐漸上升</a:t>
            </a:r>
            <a:r>
              <a:rPr lang="en-US" altLang="zh-TW" sz="2400" dirty="0">
                <a:latin typeface="Calibri" panose="020F0502020204030204" pitchFamily="34" charset="0"/>
              </a:rPr>
              <a:t>(</a:t>
            </a:r>
            <a:r>
              <a:rPr lang="zh-TW" altLang="zh-TW" sz="2400" dirty="0">
                <a:latin typeface="Calibri" panose="020F0502020204030204" pitchFamily="34" charset="0"/>
              </a:rPr>
              <a:t>源自於該資產與原資產組合報酬之相關係數上升，從而</a:t>
            </a:r>
            <a:r>
              <a:rPr lang="en-US" altLang="zh-TW" sz="2400" dirty="0">
                <a:latin typeface="Calibri" panose="020F0502020204030204" pitchFamily="34" charset="0"/>
              </a:rPr>
              <a:t>Beta</a:t>
            </a:r>
            <a:r>
              <a:rPr lang="zh-TW" altLang="zh-TW" sz="2400" dirty="0">
                <a:latin typeface="Calibri" panose="020F0502020204030204" pitchFamily="34" charset="0"/>
              </a:rPr>
              <a:t>係數的上升</a:t>
            </a:r>
            <a:r>
              <a:rPr lang="en-US" altLang="zh-TW" sz="2400" dirty="0">
                <a:latin typeface="Calibri" panose="020F0502020204030204" pitchFamily="34" charset="0"/>
              </a:rPr>
              <a:t>)</a:t>
            </a:r>
            <a:r>
              <a:rPr lang="zh-TW" altLang="zh-TW" sz="2400" dirty="0">
                <a:latin typeface="Calibri" panose="020F0502020204030204" pitchFamily="34" charset="0"/>
              </a:rPr>
              <a:t>，故要求報酬也會上升，最後當</a:t>
            </a:r>
            <a:r>
              <a:rPr lang="en-US" altLang="zh-TW" sz="2400" dirty="0" err="1">
                <a:latin typeface="Calibri" panose="020F0502020204030204" pitchFamily="34" charset="0"/>
              </a:rPr>
              <a:t>i</a:t>
            </a:r>
            <a:r>
              <a:rPr lang="zh-TW" altLang="zh-TW" sz="2400" dirty="0">
                <a:latin typeface="Calibri" panose="020F0502020204030204" pitchFamily="34" charset="0"/>
              </a:rPr>
              <a:t>資產要求報酬等於預期報酬時，就會停止增加對</a:t>
            </a:r>
            <a:r>
              <a:rPr lang="en-US" altLang="zh-TW" sz="2400" dirty="0" err="1">
                <a:latin typeface="Calibri" panose="020F0502020204030204" pitchFamily="34" charset="0"/>
              </a:rPr>
              <a:t>i</a:t>
            </a:r>
            <a:r>
              <a:rPr lang="zh-TW" altLang="zh-TW" sz="2400" dirty="0">
                <a:latin typeface="Calibri" panose="020F0502020204030204" pitchFamily="34" charset="0"/>
              </a:rPr>
              <a:t>資產的投資。由此可以推論，每一種資產的最多投資額度的充分條件即為每種資產的要求報酬等於預期報酬時；所以，我們可以得到如下的結論</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lvl="1" algn="just">
              <a:lnSpc>
                <a:spcPct val="120000"/>
              </a:lnSpc>
            </a:pPr>
            <a:r>
              <a:rPr lang="zh-TW" altLang="zh-TW" sz="2000" dirty="0"/>
              <a:t>即：當每種資產的要求報酬都等於預期報酬時，則投資組合必為最有效率的</a:t>
            </a:r>
            <a:r>
              <a:rPr lang="en-US" altLang="zh-TW" sz="2000" dirty="0"/>
              <a:t>eff</a:t>
            </a:r>
            <a:r>
              <a:rPr lang="zh-TW" altLang="zh-TW" sz="2000" dirty="0"/>
              <a:t>組合，該最有效率的組合必可使夏普指標達到極大</a:t>
            </a:r>
            <a:r>
              <a:rPr lang="zh-TW" altLang="zh-TW" sz="2000" dirty="0" smtClean="0"/>
              <a:t>。</a:t>
            </a:r>
            <a:endParaRPr lang="zh-TW" altLang="zh-TW" sz="2000" dirty="0"/>
          </a:p>
          <a:p>
            <a:pPr marL="457200" lvl="1" indent="0" algn="just">
              <a:lnSpc>
                <a:spcPct val="120000"/>
              </a:lnSpc>
              <a:buNone/>
            </a:pPr>
            <a:endParaRPr lang="en-US" altLang="zh-TW" sz="1100" dirty="0" smtClean="0"/>
          </a:p>
          <a:p>
            <a:pPr marL="457200" lvl="1" indent="0" algn="just">
              <a:lnSpc>
                <a:spcPct val="120000"/>
              </a:lnSpc>
              <a:buNone/>
            </a:pPr>
            <a:r>
              <a:rPr lang="zh-TW" altLang="zh-TW" sz="2000" dirty="0" smtClean="0"/>
              <a:t>◎此</a:t>
            </a:r>
            <a:r>
              <a:rPr lang="zh-TW" altLang="zh-TW" sz="2000" dirty="0"/>
              <a:t>式也隱含當市場均衡時，每一種產的預期報酬可由最有效率之組合風險溢酬與該資產對最有效率組合的</a:t>
            </a:r>
            <a:r>
              <a:rPr lang="en-US" altLang="zh-TW" sz="2000" dirty="0"/>
              <a:t>beta</a:t>
            </a:r>
            <a:r>
              <a:rPr lang="zh-TW" altLang="zh-TW" sz="2000" dirty="0"/>
              <a:t>係數共同決定。</a:t>
            </a:r>
          </a:p>
          <a:p>
            <a:pPr algn="just">
              <a:lnSpc>
                <a:spcPct val="120000"/>
              </a:lnSpc>
            </a:pPr>
            <a:endParaRPr lang="zh-TW" altLang="zh-TW" sz="24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50</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653735508"/>
              </p:ext>
            </p:extLst>
          </p:nvPr>
        </p:nvGraphicFramePr>
        <p:xfrm>
          <a:off x="2843808" y="4365104"/>
          <a:ext cx="3739992" cy="432048"/>
        </p:xfrm>
        <a:graphic>
          <a:graphicData uri="http://schemas.openxmlformats.org/presentationml/2006/ole">
            <mc:AlternateContent xmlns:mc="http://schemas.openxmlformats.org/markup-compatibility/2006">
              <mc:Choice xmlns:v="urn:schemas-microsoft-com:vml" Requires="v">
                <p:oleObj spid="_x0000_s35885" r:id="rId3" imgW="2235200" imgH="254000" progId="Unknown">
                  <p:embed/>
                </p:oleObj>
              </mc:Choice>
              <mc:Fallback>
                <p:oleObj r:id="rId3" imgW="2235200" imgH="254000" progId="Unknown">
                  <p:embed/>
                  <p:pic>
                    <p:nvPicPr>
                      <p:cNvPr id="0" name="物件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4365104"/>
                        <a:ext cx="3739992" cy="43204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71682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11.6 </a:t>
            </a:r>
            <a:r>
              <a:rPr lang="zh-TW" altLang="zh-TW" dirty="0"/>
              <a:t>效率組合與</a:t>
            </a:r>
            <a:r>
              <a:rPr lang="en-US" altLang="zh-TW" dirty="0"/>
              <a:t/>
            </a:r>
            <a:br>
              <a:rPr lang="en-US" altLang="zh-TW" dirty="0"/>
            </a:br>
            <a:r>
              <a:rPr lang="zh-TW" altLang="zh-TW" dirty="0"/>
              <a:t>投資者要求的</a:t>
            </a:r>
            <a:r>
              <a:rPr lang="en-US" altLang="zh-TW" dirty="0"/>
              <a:t>(</a:t>
            </a:r>
            <a:r>
              <a:rPr lang="zh-TW" altLang="zh-TW" dirty="0"/>
              <a:t>預期</a:t>
            </a:r>
            <a:r>
              <a:rPr lang="en-US" altLang="zh-TW" dirty="0"/>
              <a:t>)</a:t>
            </a:r>
            <a:r>
              <a:rPr lang="zh-TW" altLang="zh-TW" dirty="0"/>
              <a:t>報酬</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800" dirty="0">
                <a:latin typeface="Calibri" panose="020F0502020204030204" pitchFamily="34" charset="0"/>
              </a:rPr>
              <a:t>例</a:t>
            </a:r>
            <a:r>
              <a:rPr lang="en-US" altLang="zh-TW" sz="2800" dirty="0">
                <a:latin typeface="Calibri" panose="020F0502020204030204" pitchFamily="34" charset="0"/>
              </a:rPr>
              <a:t>11.14</a:t>
            </a:r>
            <a:endParaRPr lang="zh-TW" altLang="zh-TW" sz="2800" dirty="0">
              <a:latin typeface="Calibri" panose="020F0502020204030204" pitchFamily="34" charset="0"/>
            </a:endParaRPr>
          </a:p>
          <a:p>
            <a:pPr lvl="1" algn="just">
              <a:lnSpc>
                <a:spcPct val="120000"/>
              </a:lnSpc>
            </a:pPr>
            <a:r>
              <a:rPr lang="zh-TW" altLang="zh-TW" sz="2400" dirty="0">
                <a:latin typeface="Calibri" panose="020F0502020204030204" pitchFamily="34" charset="0"/>
              </a:rPr>
              <a:t>假定你現在已經投資在某一資產充分多元化的</a:t>
            </a:r>
            <a:r>
              <a:rPr lang="en-US" altLang="zh-TW" sz="2400" dirty="0">
                <a:latin typeface="Calibri" panose="020F0502020204030204" pitchFamily="34" charset="0"/>
              </a:rPr>
              <a:t>O</a:t>
            </a:r>
            <a:r>
              <a:rPr lang="zh-TW" altLang="zh-TW" sz="2400" dirty="0">
                <a:latin typeface="Calibri" panose="020F0502020204030204" pitchFamily="34" charset="0"/>
              </a:rPr>
              <a:t>基金，其預期報酬與波動分別為</a:t>
            </a:r>
            <a:r>
              <a:rPr lang="en-US" altLang="zh-TW" sz="2400" dirty="0">
                <a:latin typeface="Calibri" panose="020F0502020204030204" pitchFamily="34" charset="0"/>
              </a:rPr>
              <a:t>15%</a:t>
            </a:r>
            <a:r>
              <a:rPr lang="zh-TW" altLang="zh-TW" sz="2400" dirty="0">
                <a:latin typeface="Calibri" panose="020F0502020204030204" pitchFamily="34" charset="0"/>
              </a:rPr>
              <a:t>及</a:t>
            </a:r>
            <a:r>
              <a:rPr lang="en-US" altLang="zh-TW" sz="2400" dirty="0">
                <a:latin typeface="Calibri" panose="020F0502020204030204" pitchFamily="34" charset="0"/>
              </a:rPr>
              <a:t>20%</a:t>
            </a:r>
            <a:r>
              <a:rPr lang="zh-TW" altLang="zh-TW" sz="2400" dirty="0">
                <a:latin typeface="Calibri" panose="020F0502020204030204" pitchFamily="34" charset="0"/>
              </a:rPr>
              <a:t>，另已知無風險利率為</a:t>
            </a:r>
            <a:r>
              <a:rPr lang="en-US" altLang="zh-TW" sz="2400" dirty="0">
                <a:latin typeface="Calibri" panose="020F0502020204030204" pitchFamily="34" charset="0"/>
              </a:rPr>
              <a:t>3%</a:t>
            </a:r>
            <a:r>
              <a:rPr lang="zh-TW" altLang="zh-TW" sz="2400" dirty="0">
                <a:latin typeface="Calibri" panose="020F0502020204030204" pitchFamily="34" charset="0"/>
              </a:rPr>
              <a:t>。多增購一檔不動產</a:t>
            </a:r>
            <a:r>
              <a:rPr lang="en-US" altLang="zh-TW" sz="2400" dirty="0">
                <a:latin typeface="Calibri" panose="020F0502020204030204" pitchFamily="34" charset="0"/>
              </a:rPr>
              <a:t>(re)</a:t>
            </a:r>
            <a:r>
              <a:rPr lang="zh-TW" altLang="zh-TW" sz="2400" dirty="0">
                <a:latin typeface="Calibri" panose="020F0502020204030204" pitchFamily="34" charset="0"/>
              </a:rPr>
              <a:t>基金，該基金的預期報酬與波動分別為</a:t>
            </a:r>
            <a:r>
              <a:rPr lang="en-US" altLang="zh-TW" sz="2400" dirty="0">
                <a:latin typeface="Calibri" panose="020F0502020204030204" pitchFamily="34" charset="0"/>
              </a:rPr>
              <a:t>9%</a:t>
            </a:r>
            <a:r>
              <a:rPr lang="zh-TW" altLang="zh-TW" sz="2400" dirty="0">
                <a:latin typeface="Calibri" panose="020F0502020204030204" pitchFamily="34" charset="0"/>
              </a:rPr>
              <a:t>及</a:t>
            </a:r>
            <a:r>
              <a:rPr lang="en-US" altLang="zh-TW" sz="2400" dirty="0">
                <a:latin typeface="Calibri" panose="020F0502020204030204" pitchFamily="34" charset="0"/>
              </a:rPr>
              <a:t>35%</a:t>
            </a:r>
            <a:r>
              <a:rPr lang="zh-TW" altLang="zh-TW" sz="2400" dirty="0">
                <a:latin typeface="Calibri" panose="020F0502020204030204" pitchFamily="34" charset="0"/>
              </a:rPr>
              <a:t>，且其報酬與</a:t>
            </a:r>
            <a:r>
              <a:rPr lang="en-US" altLang="zh-TW" sz="2400" dirty="0">
                <a:latin typeface="Calibri" panose="020F0502020204030204" pitchFamily="34" charset="0"/>
              </a:rPr>
              <a:t>O</a:t>
            </a:r>
            <a:r>
              <a:rPr lang="zh-TW" altLang="zh-TW" sz="2400" dirty="0">
                <a:latin typeface="Calibri" panose="020F0502020204030204" pitchFamily="34" charset="0"/>
              </a:rPr>
              <a:t>基金報酬的相關係數為</a:t>
            </a:r>
            <a:r>
              <a:rPr lang="en-US" altLang="zh-TW" sz="2400" dirty="0">
                <a:latin typeface="Calibri" panose="020F0502020204030204" pitchFamily="34" charset="0"/>
              </a:rPr>
              <a:t>10%</a:t>
            </a:r>
            <a:r>
              <a:rPr lang="zh-TW" altLang="zh-TW" sz="2400" dirty="0">
                <a:latin typeface="Calibri" panose="020F0502020204030204" pitchFamily="34" charset="0"/>
              </a:rPr>
              <a:t>。請問你應如何配置兩種資產的比重成為最有效率的組合</a:t>
            </a:r>
            <a:r>
              <a:rPr lang="en-US" altLang="zh-TW" sz="2400" dirty="0">
                <a:latin typeface="Calibri" panose="020F0502020204030204" pitchFamily="34" charset="0"/>
              </a:rPr>
              <a:t>(</a:t>
            </a:r>
            <a:r>
              <a:rPr lang="zh-TW" altLang="zh-TW" sz="2400" dirty="0">
                <a:latin typeface="Calibri" panose="020F0502020204030204" pitchFamily="34" charset="0"/>
              </a:rPr>
              <a:t>即可使夏普指標極大的組合</a:t>
            </a:r>
            <a:r>
              <a:rPr lang="en-US" altLang="zh-TW" sz="2400" dirty="0">
                <a:latin typeface="Calibri" panose="020F0502020204030204" pitchFamily="34" charset="0"/>
              </a:rPr>
              <a:t>)</a:t>
            </a:r>
            <a:r>
              <a:rPr lang="zh-TW" altLang="zh-TW" sz="2400" dirty="0" smtClean="0">
                <a:latin typeface="Calibri" panose="020F0502020204030204" pitchFamily="34" charset="0"/>
              </a:rPr>
              <a:t>？</a:t>
            </a:r>
            <a:endParaRPr lang="zh-TW" altLang="zh-TW" sz="24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51</a:t>
            </a:fld>
            <a:endParaRPr lang="zh-TW" altLang="en-US"/>
          </a:p>
        </p:txBody>
      </p:sp>
    </p:spTree>
    <p:extLst>
      <p:ext uri="{BB962C8B-B14F-4D97-AF65-F5344CB8AC3E}">
        <p14:creationId xmlns:p14="http://schemas.microsoft.com/office/powerpoint/2010/main" val="21841274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11.6 </a:t>
            </a:r>
            <a:r>
              <a:rPr lang="zh-TW" altLang="zh-TW" dirty="0"/>
              <a:t>效率組合與</a:t>
            </a:r>
            <a:r>
              <a:rPr lang="en-US" altLang="zh-TW" dirty="0"/>
              <a:t/>
            </a:r>
            <a:br>
              <a:rPr lang="en-US" altLang="zh-TW" dirty="0"/>
            </a:br>
            <a:r>
              <a:rPr lang="zh-TW" altLang="zh-TW" dirty="0"/>
              <a:t>投資者要求的</a:t>
            </a:r>
            <a:r>
              <a:rPr lang="en-US" altLang="zh-TW" dirty="0"/>
              <a:t>(</a:t>
            </a:r>
            <a:r>
              <a:rPr lang="zh-TW" altLang="zh-TW" dirty="0"/>
              <a:t>預期</a:t>
            </a:r>
            <a:r>
              <a:rPr lang="en-US" altLang="zh-TW" dirty="0"/>
              <a:t>)</a:t>
            </a:r>
            <a:r>
              <a:rPr lang="zh-TW" altLang="zh-TW" dirty="0"/>
              <a:t>報酬</a:t>
            </a:r>
            <a:endParaRPr lang="zh-TW" altLang="en-US" dirty="0"/>
          </a:p>
        </p:txBody>
      </p:sp>
      <p:sp>
        <p:nvSpPr>
          <p:cNvPr id="3" name="內容版面配置區 2"/>
          <p:cNvSpPr>
            <a:spLocks noGrp="1"/>
          </p:cNvSpPr>
          <p:nvPr>
            <p:ph idx="1"/>
          </p:nvPr>
        </p:nvSpPr>
        <p:spPr>
          <a:xfrm>
            <a:off x="457200" y="1600200"/>
            <a:ext cx="8229600" cy="4853136"/>
          </a:xfrm>
        </p:spPr>
        <p:txBody>
          <a:bodyPr/>
          <a:lstStyle/>
          <a:p>
            <a:pPr algn="just">
              <a:lnSpc>
                <a:spcPct val="120000"/>
              </a:lnSpc>
            </a:pPr>
            <a:r>
              <a:rPr lang="zh-TW" altLang="zh-TW" sz="2400" dirty="0">
                <a:latin typeface="Calibri" panose="020F0502020204030204" pitchFamily="34" charset="0"/>
              </a:rPr>
              <a:t>解</a:t>
            </a:r>
          </a:p>
          <a:p>
            <a:pPr lvl="1" algn="just">
              <a:lnSpc>
                <a:spcPct val="120000"/>
              </a:lnSpc>
            </a:pPr>
            <a:r>
              <a:rPr lang="zh-TW" altLang="zh-TW" sz="2000" dirty="0">
                <a:latin typeface="Calibri" panose="020F0502020204030204" pitchFamily="34" charset="0"/>
              </a:rPr>
              <a:t>假設投資</a:t>
            </a:r>
            <a:r>
              <a:rPr lang="en-US" altLang="zh-TW" sz="2000" dirty="0">
                <a:latin typeface="Calibri" panose="020F0502020204030204" pitchFamily="34" charset="0"/>
              </a:rPr>
              <a:t>1</a:t>
            </a:r>
            <a:r>
              <a:rPr lang="zh-TW" altLang="zh-TW" sz="2000" dirty="0">
                <a:latin typeface="Calibri" panose="020F0502020204030204" pitchFamily="34" charset="0"/>
              </a:rPr>
              <a:t>元在</a:t>
            </a:r>
            <a:r>
              <a:rPr lang="en-US" altLang="zh-TW" sz="2000" dirty="0">
                <a:latin typeface="Calibri" panose="020F0502020204030204" pitchFamily="34" charset="0"/>
              </a:rPr>
              <a:t>O</a:t>
            </a:r>
            <a:r>
              <a:rPr lang="zh-TW" altLang="zh-TW" sz="2000" dirty="0">
                <a:latin typeface="Calibri" panose="020F0502020204030204" pitchFamily="34" charset="0"/>
              </a:rPr>
              <a:t>基金，並以無風險利率融通</a:t>
            </a:r>
            <a:r>
              <a:rPr lang="en-US" altLang="zh-TW" sz="2000" dirty="0" err="1">
                <a:latin typeface="Calibri" panose="020F0502020204030204" pitchFamily="34" charset="0"/>
              </a:rPr>
              <a:t>Xre</a:t>
            </a:r>
            <a:r>
              <a:rPr lang="zh-TW" altLang="zh-TW" sz="2000" dirty="0">
                <a:latin typeface="Calibri" panose="020F0502020204030204" pitchFamily="34" charset="0"/>
              </a:rPr>
              <a:t>元投資於</a:t>
            </a:r>
            <a:r>
              <a:rPr lang="en-US" altLang="zh-TW" sz="2000" dirty="0">
                <a:latin typeface="Calibri" panose="020F0502020204030204" pitchFamily="34" charset="0"/>
              </a:rPr>
              <a:t>re</a:t>
            </a:r>
            <a:r>
              <a:rPr lang="zh-TW" altLang="zh-TW" sz="2000" dirty="0">
                <a:latin typeface="Calibri" panose="020F0502020204030204" pitchFamily="34" charset="0"/>
              </a:rPr>
              <a:t>基金，則資產組合的報酬為</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endParaRPr lang="en-US" altLang="zh-TW" sz="2000" dirty="0" smtClean="0"/>
          </a:p>
          <a:p>
            <a:pPr lvl="1"/>
            <a:r>
              <a:rPr lang="zh-TW" altLang="zh-TW" sz="2000" dirty="0" smtClean="0"/>
              <a:t>則</a:t>
            </a:r>
            <a:r>
              <a:rPr lang="zh-TW" altLang="zh-TW" sz="2000" dirty="0"/>
              <a:t>該組合之預期報酬、變異數與波動分別為：</a:t>
            </a:r>
          </a:p>
          <a:p>
            <a:pPr marL="457200" lvl="1" indent="0">
              <a:buNone/>
            </a:pPr>
            <a:r>
              <a:rPr lang="en-US" altLang="zh-TW" sz="2000" dirty="0"/>
              <a:t> </a:t>
            </a:r>
            <a:endParaRPr lang="zh-TW" altLang="zh-TW" sz="2000" dirty="0"/>
          </a:p>
          <a:p>
            <a:pPr lvl="1"/>
            <a:endParaRPr lang="en-US" altLang="zh-TW" sz="2000" dirty="0" smtClean="0"/>
          </a:p>
          <a:p>
            <a:pPr lvl="1"/>
            <a:endParaRPr lang="en-US" altLang="zh-TW" sz="2000" dirty="0"/>
          </a:p>
          <a:p>
            <a:pPr lvl="1"/>
            <a:endParaRPr lang="en-US" altLang="zh-TW" sz="2000" dirty="0" smtClean="0"/>
          </a:p>
          <a:p>
            <a:pPr lvl="1"/>
            <a:endParaRPr lang="en-US" altLang="zh-TW" sz="2000" dirty="0"/>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52</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270732983"/>
              </p:ext>
            </p:extLst>
          </p:nvPr>
        </p:nvGraphicFramePr>
        <p:xfrm>
          <a:off x="1331640" y="3140968"/>
          <a:ext cx="4982113" cy="360040"/>
        </p:xfrm>
        <a:graphic>
          <a:graphicData uri="http://schemas.openxmlformats.org/presentationml/2006/ole">
            <mc:AlternateContent xmlns:mc="http://schemas.openxmlformats.org/markup-compatibility/2006">
              <mc:Choice xmlns:v="urn:schemas-microsoft-com:vml" Requires="v">
                <p:oleObj spid="_x0000_s36950" r:id="rId3" imgW="3378200" imgH="241300" progId="Unknown">
                  <p:embed/>
                </p:oleObj>
              </mc:Choice>
              <mc:Fallback>
                <p:oleObj r:id="rId3" imgW="3378200" imgH="241300" progId="Unknown">
                  <p:embed/>
                  <p:pic>
                    <p:nvPicPr>
                      <p:cNvPr id="0" name="物件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3140968"/>
                        <a:ext cx="4982113" cy="360040"/>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4215567684"/>
              </p:ext>
            </p:extLst>
          </p:nvPr>
        </p:nvGraphicFramePr>
        <p:xfrm>
          <a:off x="1331639" y="4293096"/>
          <a:ext cx="7056785" cy="1944216"/>
        </p:xfrm>
        <a:graphic>
          <a:graphicData uri="http://schemas.openxmlformats.org/presentationml/2006/ole">
            <mc:AlternateContent xmlns:mc="http://schemas.openxmlformats.org/markup-compatibility/2006">
              <mc:Choice xmlns:v="urn:schemas-microsoft-com:vml" Requires="v">
                <p:oleObj spid="_x0000_s36951" r:id="rId5" imgW="5257800" imgH="1307880" progId="Unknown">
                  <p:embed/>
                </p:oleObj>
              </mc:Choice>
              <mc:Fallback>
                <p:oleObj r:id="rId5" imgW="5257800" imgH="1307880" progId="Unknown">
                  <p:embed/>
                  <p:pic>
                    <p:nvPicPr>
                      <p:cNvPr id="0" name="物件 117"/>
                      <p:cNvPicPr>
                        <a:picLocks noChangeAspect="1" noChangeArrowheads="1"/>
                      </p:cNvPicPr>
                      <p:nvPr/>
                    </p:nvPicPr>
                    <p:blipFill>
                      <a:blip r:embed="rId6"/>
                      <a:srcRect/>
                      <a:stretch>
                        <a:fillRect/>
                      </a:stretch>
                    </p:blipFill>
                    <p:spPr bwMode="auto">
                      <a:xfrm>
                        <a:off x="1331639" y="4293096"/>
                        <a:ext cx="7056785" cy="194421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9264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11.6 </a:t>
            </a:r>
            <a:r>
              <a:rPr lang="zh-TW" altLang="zh-TW" dirty="0"/>
              <a:t>效率組合與</a:t>
            </a:r>
            <a:r>
              <a:rPr lang="en-US" altLang="zh-TW" dirty="0"/>
              <a:t/>
            </a:r>
            <a:br>
              <a:rPr lang="en-US" altLang="zh-TW" dirty="0"/>
            </a:br>
            <a:r>
              <a:rPr lang="zh-TW" altLang="zh-TW" dirty="0"/>
              <a:t>投資者要求的</a:t>
            </a:r>
            <a:r>
              <a:rPr lang="en-US" altLang="zh-TW" dirty="0"/>
              <a:t>(</a:t>
            </a:r>
            <a:r>
              <a:rPr lang="zh-TW" altLang="zh-TW" dirty="0"/>
              <a:t>預期</a:t>
            </a:r>
            <a:r>
              <a:rPr lang="en-US" altLang="zh-TW" dirty="0"/>
              <a:t>)</a:t>
            </a:r>
            <a:r>
              <a:rPr lang="zh-TW" altLang="zh-TW" dirty="0"/>
              <a:t>報酬</a:t>
            </a:r>
            <a:endParaRPr lang="zh-TW" altLang="en-US" dirty="0"/>
          </a:p>
        </p:txBody>
      </p:sp>
      <p:sp>
        <p:nvSpPr>
          <p:cNvPr id="3" name="內容版面配置區 2"/>
          <p:cNvSpPr>
            <a:spLocks noGrp="1"/>
          </p:cNvSpPr>
          <p:nvPr>
            <p:ph idx="1"/>
          </p:nvPr>
        </p:nvSpPr>
        <p:spPr/>
        <p:txBody>
          <a:bodyPr/>
          <a:lstStyle/>
          <a:p>
            <a:pPr marL="742950" lvl="2" indent="-342900">
              <a:buFont typeface="Wingdings 2"/>
              <a:buChar char="ß"/>
            </a:pPr>
            <a:r>
              <a:rPr lang="zh-TW" altLang="zh-TW" dirty="0">
                <a:latin typeface="Calibri" panose="020F0502020204030204" pitchFamily="34" charset="0"/>
              </a:rPr>
              <a:t>現在的問題變成可使夏普指標為最大的</a:t>
            </a:r>
            <a:r>
              <a:rPr lang="en-US" altLang="zh-TW" dirty="0" err="1">
                <a:latin typeface="Calibri" panose="020F0502020204030204" pitchFamily="34" charset="0"/>
              </a:rPr>
              <a:t>Xre</a:t>
            </a:r>
            <a:r>
              <a:rPr lang="zh-TW" altLang="zh-TW" dirty="0">
                <a:latin typeface="Calibri" panose="020F0502020204030204" pitchFamily="34" charset="0"/>
              </a:rPr>
              <a:t>是多少：</a:t>
            </a:r>
          </a:p>
          <a:p>
            <a:endParaRPr lang="en-US" altLang="zh-TW" sz="2400" dirty="0" smtClean="0">
              <a:latin typeface="Calibri" panose="020F0502020204030204" pitchFamily="34" charset="0"/>
            </a:endParaRPr>
          </a:p>
          <a:p>
            <a:endParaRPr lang="en-US" altLang="zh-TW" sz="2400" dirty="0">
              <a:latin typeface="Calibri" panose="020F0502020204030204" pitchFamily="34" charset="0"/>
            </a:endParaRPr>
          </a:p>
          <a:p>
            <a:pPr lvl="1"/>
            <a:endParaRPr lang="en-US" altLang="zh-TW" sz="2400" dirty="0" smtClean="0">
              <a:latin typeface="Calibri" panose="020F0502020204030204" pitchFamily="34" charset="0"/>
            </a:endParaRPr>
          </a:p>
          <a:p>
            <a:pPr lvl="1"/>
            <a:endParaRPr lang="en-US" altLang="zh-TW" sz="2400" dirty="0">
              <a:latin typeface="Calibri" panose="020F0502020204030204" pitchFamily="34" charset="0"/>
            </a:endParaRPr>
          </a:p>
          <a:p>
            <a:pPr lvl="1"/>
            <a:endParaRPr lang="en-US" altLang="zh-TW" sz="2400" dirty="0" smtClean="0">
              <a:latin typeface="Calibri" panose="020F0502020204030204" pitchFamily="34" charset="0"/>
            </a:endParaRPr>
          </a:p>
          <a:p>
            <a:pPr lvl="1"/>
            <a:r>
              <a:rPr lang="zh-TW" altLang="zh-TW" sz="2400" dirty="0" smtClean="0">
                <a:latin typeface="Calibri" panose="020F0502020204030204" pitchFamily="34" charset="0"/>
              </a:rPr>
              <a:t>可</a:t>
            </a:r>
            <a:r>
              <a:rPr lang="zh-TW" altLang="zh-TW" sz="2400" dirty="0">
                <a:latin typeface="Calibri" panose="020F0502020204030204" pitchFamily="34" charset="0"/>
              </a:rPr>
              <a:t>直接以求極值的方法求解。</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53</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010884804"/>
              </p:ext>
            </p:extLst>
          </p:nvPr>
        </p:nvGraphicFramePr>
        <p:xfrm>
          <a:off x="1259632" y="2636912"/>
          <a:ext cx="6117553" cy="1080120"/>
        </p:xfrm>
        <a:graphic>
          <a:graphicData uri="http://schemas.openxmlformats.org/presentationml/2006/ole">
            <mc:AlternateContent xmlns:mc="http://schemas.openxmlformats.org/markup-compatibility/2006">
              <mc:Choice xmlns:v="urn:schemas-microsoft-com:vml" Requires="v">
                <p:oleObj spid="_x0000_s37972" r:id="rId3" imgW="4152900" imgH="736600" progId="Unknown">
                  <p:embed/>
                </p:oleObj>
              </mc:Choice>
              <mc:Fallback>
                <p:oleObj r:id="rId3" imgW="4152900" imgH="736600" progId="Unknown">
                  <p:embed/>
                  <p:pic>
                    <p:nvPicPr>
                      <p:cNvPr id="0" name="物件 1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636912"/>
                        <a:ext cx="6117553" cy="1080120"/>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471392561"/>
              </p:ext>
            </p:extLst>
          </p:nvPr>
        </p:nvGraphicFramePr>
        <p:xfrm>
          <a:off x="1331640" y="4797152"/>
          <a:ext cx="2370560" cy="504056"/>
        </p:xfrm>
        <a:graphic>
          <a:graphicData uri="http://schemas.openxmlformats.org/presentationml/2006/ole">
            <mc:AlternateContent xmlns:mc="http://schemas.openxmlformats.org/markup-compatibility/2006">
              <mc:Choice xmlns:v="urn:schemas-microsoft-com:vml" Requires="v">
                <p:oleObj spid="_x0000_s37973" r:id="rId5" imgW="1511300" imgH="317500" progId="Unknown">
                  <p:embed/>
                </p:oleObj>
              </mc:Choice>
              <mc:Fallback>
                <p:oleObj r:id="rId5" imgW="1511300" imgH="317500" progId="Unknown">
                  <p:embed/>
                  <p:pic>
                    <p:nvPicPr>
                      <p:cNvPr id="0" name="物件 1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4797152"/>
                        <a:ext cx="2370560" cy="50405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317972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11.6 </a:t>
            </a:r>
            <a:r>
              <a:rPr lang="zh-TW" altLang="zh-TW" dirty="0"/>
              <a:t>效率組合與</a:t>
            </a:r>
            <a:r>
              <a:rPr lang="en-US" altLang="zh-TW" dirty="0"/>
              <a:t/>
            </a:r>
            <a:br>
              <a:rPr lang="en-US" altLang="zh-TW" dirty="0"/>
            </a:br>
            <a:r>
              <a:rPr lang="zh-TW" altLang="zh-TW" dirty="0"/>
              <a:t>投資者要求的</a:t>
            </a:r>
            <a:r>
              <a:rPr lang="en-US" altLang="zh-TW" dirty="0"/>
              <a:t>(</a:t>
            </a:r>
            <a:r>
              <a:rPr lang="zh-TW" altLang="zh-TW" dirty="0"/>
              <a:t>預期</a:t>
            </a:r>
            <a:r>
              <a:rPr lang="en-US" altLang="zh-TW" dirty="0"/>
              <a:t>)</a:t>
            </a:r>
            <a:r>
              <a:rPr lang="zh-TW" altLang="zh-TW" dirty="0"/>
              <a:t>報酬</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如以</a:t>
            </a:r>
            <a:r>
              <a:rPr lang="en-US" altLang="zh-TW" sz="2400" dirty="0">
                <a:latin typeface="Calibri" panose="020F0502020204030204" pitchFamily="34" charset="0"/>
              </a:rPr>
              <a:t>EXCEL</a:t>
            </a:r>
            <a:r>
              <a:rPr lang="zh-TW" altLang="zh-TW" sz="2400" dirty="0">
                <a:latin typeface="Calibri" panose="020F0502020204030204" pitchFamily="34" charset="0"/>
              </a:rPr>
              <a:t>試誤法，可令</a:t>
            </a:r>
            <a:r>
              <a:rPr lang="en-US" altLang="zh-TW" sz="2400" dirty="0" err="1">
                <a:latin typeface="Calibri" panose="020F0502020204030204" pitchFamily="34" charset="0"/>
              </a:rPr>
              <a:t>Xre</a:t>
            </a:r>
            <a:r>
              <a:rPr lang="zh-TW" altLang="zh-TW" sz="2400" dirty="0">
                <a:latin typeface="Calibri" panose="020F0502020204030204" pitchFamily="34" charset="0"/>
              </a:rPr>
              <a:t>由</a:t>
            </a:r>
            <a:r>
              <a:rPr lang="en-US" altLang="zh-TW" sz="2400" dirty="0">
                <a:latin typeface="Calibri" panose="020F0502020204030204" pitchFamily="34" charset="0"/>
              </a:rPr>
              <a:t>0.01~0.50</a:t>
            </a:r>
            <a:r>
              <a:rPr lang="zh-TW" altLang="zh-TW" sz="2400" dirty="0">
                <a:latin typeface="Calibri" panose="020F0502020204030204" pitchFamily="34" charset="0"/>
              </a:rPr>
              <a:t>求近似解，本書得到如下表</a:t>
            </a:r>
            <a:r>
              <a:rPr lang="en-US" altLang="zh-TW" sz="2400" dirty="0">
                <a:latin typeface="Calibri" panose="020F0502020204030204" pitchFamily="34" charset="0"/>
              </a:rPr>
              <a:t>11.5</a:t>
            </a:r>
            <a:r>
              <a:rPr lang="zh-TW" altLang="zh-TW" sz="2400" dirty="0">
                <a:latin typeface="Calibri" panose="020F0502020204030204" pitchFamily="34" charset="0"/>
              </a:rPr>
              <a:t>的結果</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r>
              <a:rPr lang="zh-TW" altLang="zh-TW" sz="2400" dirty="0">
                <a:latin typeface="Calibri" panose="020F0502020204030204" pitchFamily="34" charset="0"/>
              </a:rPr>
              <a:t>當</a:t>
            </a:r>
            <a:r>
              <a:rPr lang="en-US" altLang="zh-TW" sz="2400" dirty="0" err="1">
                <a:latin typeface="Calibri" panose="020F0502020204030204" pitchFamily="34" charset="0"/>
              </a:rPr>
              <a:t>Xre</a:t>
            </a:r>
            <a:r>
              <a:rPr lang="en-US" altLang="zh-TW" sz="2400" dirty="0">
                <a:latin typeface="Calibri" panose="020F0502020204030204" pitchFamily="34" charset="0"/>
              </a:rPr>
              <a:t>=11%</a:t>
            </a:r>
            <a:r>
              <a:rPr lang="zh-TW" altLang="zh-TW" sz="2400" dirty="0">
                <a:latin typeface="Calibri" panose="020F0502020204030204" pitchFamily="34" charset="0"/>
              </a:rPr>
              <a:t>左右，可使夏普指標達到極大，此時</a:t>
            </a:r>
            <a:r>
              <a:rPr lang="en-US" altLang="zh-TW" sz="2400" dirty="0">
                <a:latin typeface="Calibri" panose="020F0502020204030204" pitchFamily="34" charset="0"/>
              </a:rPr>
              <a:t>re</a:t>
            </a:r>
            <a:r>
              <a:rPr lang="zh-TW" altLang="zh-TW" sz="2400" dirty="0">
                <a:latin typeface="Calibri" panose="020F0502020204030204" pitchFamily="34" charset="0"/>
              </a:rPr>
              <a:t>基金的要求報酬達到約</a:t>
            </a:r>
            <a:r>
              <a:rPr lang="en-US" altLang="zh-TW" sz="2400" dirty="0">
                <a:latin typeface="Calibri" panose="020F0502020204030204" pitchFamily="34" charset="0"/>
              </a:rPr>
              <a:t>9%</a:t>
            </a:r>
            <a:r>
              <a:rPr lang="zh-TW" altLang="zh-TW" sz="2400" dirty="0">
                <a:latin typeface="Calibri" panose="020F0502020204030204" pitchFamily="34" charset="0"/>
              </a:rPr>
              <a:t>，與其預期報酬率約當。</a:t>
            </a:r>
          </a:p>
          <a:p>
            <a:pPr algn="just">
              <a:lnSpc>
                <a:spcPct val="120000"/>
              </a:lnSpc>
            </a:pPr>
            <a:endParaRPr lang="zh-TW" altLang="zh-TW" sz="24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54</a:t>
            </a:fld>
            <a:endParaRPr lang="zh-TW" altLang="en-US"/>
          </a:p>
        </p:txBody>
      </p:sp>
      <p:pic>
        <p:nvPicPr>
          <p:cNvPr id="5" name="Picture 3" descr="tbl11_05.gif"/>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708920"/>
            <a:ext cx="6552728" cy="2230829"/>
          </a:xfrm>
          <a:prstGeom prst="rect">
            <a:avLst/>
          </a:prstGeom>
          <a:noFill/>
          <a:ln>
            <a:noFill/>
          </a:ln>
          <a:extLst/>
        </p:spPr>
      </p:pic>
    </p:spTree>
    <p:extLst>
      <p:ext uri="{BB962C8B-B14F-4D97-AF65-F5344CB8AC3E}">
        <p14:creationId xmlns:p14="http://schemas.microsoft.com/office/powerpoint/2010/main" val="206831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11.6 </a:t>
            </a:r>
            <a:r>
              <a:rPr lang="zh-TW" altLang="zh-TW" dirty="0"/>
              <a:t>效率組合與</a:t>
            </a:r>
            <a:r>
              <a:rPr lang="en-US" altLang="zh-TW" dirty="0"/>
              <a:t/>
            </a:r>
            <a:br>
              <a:rPr lang="en-US" altLang="zh-TW" dirty="0"/>
            </a:br>
            <a:r>
              <a:rPr lang="zh-TW" altLang="zh-TW" dirty="0"/>
              <a:t>投資者要求的</a:t>
            </a:r>
            <a:r>
              <a:rPr lang="en-US" altLang="zh-TW" dirty="0"/>
              <a:t>(</a:t>
            </a:r>
            <a:r>
              <a:rPr lang="zh-TW" altLang="zh-TW" dirty="0"/>
              <a:t>預期</a:t>
            </a:r>
            <a:r>
              <a:rPr lang="en-US" altLang="zh-TW" dirty="0"/>
              <a:t>)</a:t>
            </a:r>
            <a:r>
              <a:rPr lang="zh-TW" altLang="zh-TW" dirty="0"/>
              <a:t>報酬</a:t>
            </a:r>
            <a:endParaRPr lang="zh-TW" altLang="en-US" dirty="0"/>
          </a:p>
        </p:txBody>
      </p:sp>
      <p:sp>
        <p:nvSpPr>
          <p:cNvPr id="3" name="內容版面配置區 2"/>
          <p:cNvSpPr>
            <a:spLocks noGrp="1"/>
          </p:cNvSpPr>
          <p:nvPr>
            <p:ph idx="1"/>
          </p:nvPr>
        </p:nvSpPr>
        <p:spPr>
          <a:xfrm>
            <a:off x="457200" y="1600200"/>
            <a:ext cx="8229600" cy="4853136"/>
          </a:xfrm>
        </p:spPr>
        <p:txBody>
          <a:bodyPr>
            <a:normAutofit/>
          </a:bodyPr>
          <a:lstStyle/>
          <a:p>
            <a:r>
              <a:rPr lang="zh-TW" altLang="zh-TW" sz="2400" dirty="0"/>
              <a:t>上表中</a:t>
            </a:r>
            <a:r>
              <a:rPr lang="zh-TW" altLang="zh-TW" sz="2400" dirty="0" smtClean="0"/>
              <a:t>：</a:t>
            </a:r>
            <a:endParaRPr lang="en-US" altLang="zh-TW" sz="2400" dirty="0" smtClean="0"/>
          </a:p>
          <a:p>
            <a:endParaRPr lang="en-US" altLang="zh-TW" sz="2400" dirty="0"/>
          </a:p>
          <a:p>
            <a:endParaRPr lang="en-US" altLang="zh-TW" sz="2400" dirty="0" smtClean="0"/>
          </a:p>
          <a:p>
            <a:endParaRPr lang="en-US" altLang="zh-TW" sz="2400" dirty="0"/>
          </a:p>
          <a:p>
            <a:endParaRPr lang="en-US" altLang="zh-TW" sz="2400" dirty="0" smtClean="0"/>
          </a:p>
          <a:p>
            <a:endParaRPr lang="en-US" altLang="zh-TW" sz="2400" dirty="0"/>
          </a:p>
          <a:p>
            <a:endParaRPr lang="en-US" altLang="zh-TW" sz="2400" dirty="0" smtClean="0"/>
          </a:p>
          <a:p>
            <a:pPr lvl="1" algn="just">
              <a:lnSpc>
                <a:spcPct val="120000"/>
              </a:lnSpc>
            </a:pPr>
            <a:r>
              <a:rPr lang="zh-TW" altLang="zh-TW" sz="2000" dirty="0">
                <a:latin typeface="Calibri" panose="020F0502020204030204" pitchFamily="34" charset="0"/>
              </a:rPr>
              <a:t>根據表</a:t>
            </a:r>
            <a:r>
              <a:rPr lang="en-US" altLang="zh-TW" sz="2000" dirty="0">
                <a:latin typeface="Calibri" panose="020F0502020204030204" pitchFamily="34" charset="0"/>
              </a:rPr>
              <a:t>11.5</a:t>
            </a:r>
            <a:r>
              <a:rPr lang="zh-TW" altLang="zh-TW" sz="2000" dirty="0">
                <a:latin typeface="Calibri" panose="020F0502020204030204" pitchFamily="34" charset="0"/>
              </a:rPr>
              <a:t>，</a:t>
            </a:r>
            <a:r>
              <a:rPr lang="en-US" altLang="zh-TW" sz="2000" dirty="0" err="1">
                <a:latin typeface="Calibri" panose="020F0502020204030204" pitchFamily="34" charset="0"/>
              </a:rPr>
              <a:t>Xre</a:t>
            </a:r>
            <a:r>
              <a:rPr lang="en-US" altLang="zh-TW" sz="2000" dirty="0">
                <a:latin typeface="Calibri" panose="020F0502020204030204" pitchFamily="34" charset="0"/>
              </a:rPr>
              <a:t>=11%</a:t>
            </a:r>
            <a:r>
              <a:rPr lang="zh-TW" altLang="zh-TW" sz="2000" dirty="0">
                <a:latin typeface="Calibri" panose="020F0502020204030204" pitchFamily="34" charset="0"/>
              </a:rPr>
              <a:t>為最適解，則表示個別資產的投資比重應分別為</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zh-TW" altLang="zh-TW" sz="2000" dirty="0">
              <a:latin typeface="Calibri" panose="020F0502020204030204" pitchFamily="34" charset="0"/>
            </a:endParaRPr>
          </a:p>
          <a:p>
            <a:pPr lvl="1" algn="just">
              <a:lnSpc>
                <a:spcPct val="120000"/>
              </a:lnSpc>
            </a:pPr>
            <a:r>
              <a:rPr lang="zh-TW" altLang="zh-TW" sz="2000" dirty="0">
                <a:latin typeface="Calibri" panose="020F0502020204030204" pitchFamily="34" charset="0"/>
              </a:rPr>
              <a:t>投資於</a:t>
            </a:r>
            <a:r>
              <a:rPr lang="en-US" altLang="zh-TW" sz="2000" dirty="0">
                <a:latin typeface="Calibri" panose="020F0502020204030204" pitchFamily="34" charset="0"/>
              </a:rPr>
              <a:t>O</a:t>
            </a:r>
            <a:r>
              <a:rPr lang="zh-TW" altLang="zh-TW" sz="2000" dirty="0">
                <a:latin typeface="Calibri" panose="020F0502020204030204" pitchFamily="34" charset="0"/>
              </a:rPr>
              <a:t>基金得比重：</a:t>
            </a:r>
          </a:p>
          <a:p>
            <a:endParaRPr lang="en-US" altLang="zh-TW" sz="2400" dirty="0" smtClean="0"/>
          </a:p>
          <a:p>
            <a:endParaRPr lang="en-US" altLang="zh-TW" sz="2400" dirty="0"/>
          </a:p>
          <a:p>
            <a:endParaRPr lang="en-US" altLang="zh-TW" sz="2400" dirty="0" smtClean="0"/>
          </a:p>
          <a:p>
            <a:endParaRPr lang="en-US" altLang="zh-TW" sz="2400" dirty="0"/>
          </a:p>
          <a:p>
            <a:endParaRPr lang="en-US" altLang="zh-TW" sz="2400" dirty="0" smtClean="0"/>
          </a:p>
          <a:p>
            <a:endParaRPr lang="zh-TW" altLang="zh-TW" sz="2400" dirty="0"/>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55</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855184346"/>
              </p:ext>
            </p:extLst>
          </p:nvPr>
        </p:nvGraphicFramePr>
        <p:xfrm>
          <a:off x="1403648" y="2060848"/>
          <a:ext cx="5514185" cy="1800200"/>
        </p:xfrm>
        <a:graphic>
          <a:graphicData uri="http://schemas.openxmlformats.org/presentationml/2006/ole">
            <mc:AlternateContent xmlns:mc="http://schemas.openxmlformats.org/markup-compatibility/2006">
              <mc:Choice xmlns:v="urn:schemas-microsoft-com:vml" Requires="v">
                <p:oleObj spid="_x0000_s39074" r:id="rId3" imgW="4089400" imgH="1333500" progId="Unknown">
                  <p:embed/>
                </p:oleObj>
              </mc:Choice>
              <mc:Fallback>
                <p:oleObj r:id="rId3" imgW="4089400" imgH="1333500" progId="Unknown">
                  <p:embed/>
                  <p:pic>
                    <p:nvPicPr>
                      <p:cNvPr id="0" name="物件 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2060848"/>
                        <a:ext cx="5514185" cy="1800200"/>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101671097"/>
              </p:ext>
            </p:extLst>
          </p:nvPr>
        </p:nvGraphicFramePr>
        <p:xfrm>
          <a:off x="1475656" y="3933056"/>
          <a:ext cx="2952328" cy="675321"/>
        </p:xfrm>
        <a:graphic>
          <a:graphicData uri="http://schemas.openxmlformats.org/presentationml/2006/ole">
            <mc:AlternateContent xmlns:mc="http://schemas.openxmlformats.org/markup-compatibility/2006">
              <mc:Choice xmlns:v="urn:schemas-microsoft-com:vml" Requires="v">
                <p:oleObj spid="_x0000_s39075" r:id="rId5" imgW="1866900" imgH="431800" progId="Unknown">
                  <p:embed/>
                </p:oleObj>
              </mc:Choice>
              <mc:Fallback>
                <p:oleObj r:id="rId5" imgW="1866900" imgH="431800" progId="Unknown">
                  <p:embed/>
                  <p:pic>
                    <p:nvPicPr>
                      <p:cNvPr id="0" name="物件 1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3933056"/>
                        <a:ext cx="2952328" cy="675321"/>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2348653913"/>
              </p:ext>
            </p:extLst>
          </p:nvPr>
        </p:nvGraphicFramePr>
        <p:xfrm>
          <a:off x="2123728" y="5157192"/>
          <a:ext cx="1728192" cy="576064"/>
        </p:xfrm>
        <a:graphic>
          <a:graphicData uri="http://schemas.openxmlformats.org/presentationml/2006/ole">
            <mc:AlternateContent xmlns:mc="http://schemas.openxmlformats.org/markup-compatibility/2006">
              <mc:Choice xmlns:v="urn:schemas-microsoft-com:vml" Requires="v">
                <p:oleObj spid="_x0000_s39076" r:id="rId7" imgW="1257300" imgH="419100" progId="Unknown">
                  <p:embed/>
                </p:oleObj>
              </mc:Choice>
              <mc:Fallback>
                <p:oleObj r:id="rId7" imgW="1257300" imgH="419100" progId="Unknown">
                  <p:embed/>
                  <p:pic>
                    <p:nvPicPr>
                      <p:cNvPr id="0" name="物件 1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5157192"/>
                        <a:ext cx="1728192" cy="576064"/>
                      </a:xfrm>
                      <a:prstGeom prst="rect">
                        <a:avLst/>
                      </a:prstGeom>
                      <a:noFill/>
                      <a:ln>
                        <a:noFill/>
                      </a:ln>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3379811296"/>
              </p:ext>
            </p:extLst>
          </p:nvPr>
        </p:nvGraphicFramePr>
        <p:xfrm>
          <a:off x="3779912" y="5733256"/>
          <a:ext cx="1656184" cy="587678"/>
        </p:xfrm>
        <a:graphic>
          <a:graphicData uri="http://schemas.openxmlformats.org/presentationml/2006/ole">
            <mc:AlternateContent xmlns:mc="http://schemas.openxmlformats.org/markup-compatibility/2006">
              <mc:Choice xmlns:v="urn:schemas-microsoft-com:vml" Requires="v">
                <p:oleObj spid="_x0000_s39077" r:id="rId9" imgW="1180588" imgH="418918" progId="Unknown">
                  <p:embed/>
                </p:oleObj>
              </mc:Choice>
              <mc:Fallback>
                <p:oleObj r:id="rId9" imgW="1180588" imgH="418918" progId="Unknown">
                  <p:embed/>
                  <p:pic>
                    <p:nvPicPr>
                      <p:cNvPr id="0" name="物件 1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912" y="5733256"/>
                        <a:ext cx="1656184" cy="58767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867447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11.7 </a:t>
            </a:r>
            <a:r>
              <a:rPr lang="zh-TW" altLang="zh-TW" dirty="0" smtClean="0"/>
              <a:t>資本資產定價模型</a:t>
            </a:r>
            <a:endParaRPr lang="zh-TW" altLang="en-US" dirty="0"/>
          </a:p>
        </p:txBody>
      </p:sp>
      <p:sp>
        <p:nvSpPr>
          <p:cNvPr id="3" name="內容版面配置區 2"/>
          <p:cNvSpPr>
            <a:spLocks noGrp="1"/>
          </p:cNvSpPr>
          <p:nvPr>
            <p:ph idx="1"/>
          </p:nvPr>
        </p:nvSpPr>
        <p:spPr>
          <a:xfrm>
            <a:off x="457200" y="1600200"/>
            <a:ext cx="8229600" cy="4853136"/>
          </a:xfrm>
        </p:spPr>
        <p:txBody>
          <a:bodyPr>
            <a:normAutofit fontScale="77500" lnSpcReduction="20000"/>
          </a:bodyPr>
          <a:lstStyle/>
          <a:p>
            <a:pPr algn="just">
              <a:lnSpc>
                <a:spcPct val="140000"/>
              </a:lnSpc>
            </a:pPr>
            <a:r>
              <a:rPr lang="zh-TW" altLang="zh-TW" sz="3100" dirty="0">
                <a:latin typeface="Calibri" panose="020F0502020204030204" pitchFamily="34" charset="0"/>
              </a:rPr>
              <a:t>本節主要說明即：最有效率的組合即為市場組合，並導出</a:t>
            </a:r>
            <a:r>
              <a:rPr lang="en-US" altLang="zh-TW" sz="3100" dirty="0">
                <a:latin typeface="Calibri" panose="020F0502020204030204" pitchFamily="34" charset="0"/>
              </a:rPr>
              <a:t>CAPM</a:t>
            </a:r>
            <a:r>
              <a:rPr lang="zh-TW" altLang="zh-TW" sz="3100" dirty="0">
                <a:latin typeface="Calibri" panose="020F0502020204030204" pitchFamily="34" charset="0"/>
              </a:rPr>
              <a:t>。在</a:t>
            </a:r>
            <a:r>
              <a:rPr lang="en-US" altLang="zh-TW" sz="3100" dirty="0">
                <a:latin typeface="Calibri" panose="020F0502020204030204" pitchFamily="34" charset="0"/>
              </a:rPr>
              <a:t>CAPM</a:t>
            </a:r>
            <a:r>
              <a:rPr lang="zh-TW" altLang="zh-TW" sz="3100" dirty="0">
                <a:latin typeface="Calibri" panose="020F0502020204030204" pitchFamily="34" charset="0"/>
              </a:rPr>
              <a:t>模型中，利用投資者的集體最適資產組合選擇的概念認定最有效率的組合即為市場組合，為了要產生這樣的結果，基本上必須有以下</a:t>
            </a:r>
            <a:r>
              <a:rPr lang="zh-TW" altLang="zh-TW" sz="3100" b="1" dirty="0">
                <a:solidFill>
                  <a:srgbClr val="FF0000"/>
                </a:solidFill>
                <a:latin typeface="Calibri" panose="020F0502020204030204" pitchFamily="34" charset="0"/>
              </a:rPr>
              <a:t>三個假設條件</a:t>
            </a:r>
            <a:r>
              <a:rPr lang="zh-TW" altLang="zh-TW" sz="3100" dirty="0">
                <a:latin typeface="Calibri" panose="020F0502020204030204" pitchFamily="34" charset="0"/>
              </a:rPr>
              <a:t>：</a:t>
            </a:r>
          </a:p>
          <a:p>
            <a:pPr lvl="1" algn="just">
              <a:lnSpc>
                <a:spcPct val="140000"/>
              </a:lnSpc>
            </a:pPr>
            <a:r>
              <a:rPr lang="en-US" altLang="zh-TW" sz="2600" dirty="0">
                <a:latin typeface="Calibri" panose="020F0502020204030204" pitchFamily="34" charset="0"/>
              </a:rPr>
              <a:t>1.</a:t>
            </a:r>
            <a:r>
              <a:rPr lang="zh-TW" altLang="zh-TW" sz="2600" dirty="0">
                <a:latin typeface="Calibri" panose="020F0502020204030204" pitchFamily="34" charset="0"/>
              </a:rPr>
              <a:t>投資者在沒有交易成本的情況下以競爭市場價格交易所有資產，並得以用無風險利率借貸資金。</a:t>
            </a:r>
          </a:p>
          <a:p>
            <a:pPr lvl="1" algn="just">
              <a:lnSpc>
                <a:spcPct val="140000"/>
              </a:lnSpc>
            </a:pPr>
            <a:endParaRPr lang="en-US" altLang="zh-TW" sz="1300" dirty="0" smtClean="0">
              <a:latin typeface="Calibri" panose="020F0502020204030204" pitchFamily="34" charset="0"/>
            </a:endParaRPr>
          </a:p>
          <a:p>
            <a:pPr lvl="1" algn="just">
              <a:lnSpc>
                <a:spcPct val="140000"/>
              </a:lnSpc>
            </a:pPr>
            <a:r>
              <a:rPr lang="en-US" altLang="zh-TW" sz="2600" dirty="0" smtClean="0">
                <a:latin typeface="Calibri" panose="020F0502020204030204" pitchFamily="34" charset="0"/>
              </a:rPr>
              <a:t>2</a:t>
            </a:r>
            <a:r>
              <a:rPr lang="en-US" altLang="zh-TW" sz="2600" dirty="0">
                <a:latin typeface="Calibri" panose="020F0502020204030204" pitchFamily="34" charset="0"/>
              </a:rPr>
              <a:t>.</a:t>
            </a:r>
            <a:r>
              <a:rPr lang="zh-TW" altLang="zh-TW" sz="2600" dirty="0">
                <a:latin typeface="Calibri" panose="020F0502020204030204" pitchFamily="34" charset="0"/>
              </a:rPr>
              <a:t>投資者只會持有最有效率的組合，即若持有超過</a:t>
            </a:r>
            <a:r>
              <a:rPr lang="en-US" altLang="zh-TW" sz="2600" dirty="0">
                <a:latin typeface="Calibri" panose="020F0502020204030204" pitchFamily="34" charset="0"/>
              </a:rPr>
              <a:t>100%</a:t>
            </a:r>
            <a:r>
              <a:rPr lang="zh-TW" altLang="zh-TW" sz="2600" dirty="0">
                <a:latin typeface="Calibri" panose="020F0502020204030204" pitchFamily="34" charset="0"/>
              </a:rPr>
              <a:t>以上的最有效率的組合，表示其有用無風險利率融資增購最有效率的組合；而若持有低於</a:t>
            </a:r>
            <a:r>
              <a:rPr lang="en-US" altLang="zh-TW" sz="2600" dirty="0">
                <a:latin typeface="Calibri" panose="020F0502020204030204" pitchFamily="34" charset="0"/>
              </a:rPr>
              <a:t>100%</a:t>
            </a:r>
            <a:r>
              <a:rPr lang="zh-TW" altLang="zh-TW" sz="2600" dirty="0">
                <a:latin typeface="Calibri" panose="020F0502020204030204" pitchFamily="34" charset="0"/>
              </a:rPr>
              <a:t>的最有效率的組合，表示其有以無風險利率貸出資金，故非</a:t>
            </a:r>
            <a:r>
              <a:rPr lang="en-US" altLang="zh-TW" sz="2600" dirty="0">
                <a:latin typeface="Calibri" panose="020F0502020204030204" pitchFamily="34" charset="0"/>
              </a:rPr>
              <a:t>100%</a:t>
            </a:r>
            <a:r>
              <a:rPr lang="zh-TW" altLang="zh-TW" sz="2600" dirty="0">
                <a:latin typeface="Calibri" panose="020F0502020204030204" pitchFamily="34" charset="0"/>
              </a:rPr>
              <a:t>持有最有效率的組合</a:t>
            </a:r>
            <a:r>
              <a:rPr lang="zh-TW" altLang="zh-TW" sz="2700" dirty="0">
                <a:latin typeface="Calibri" panose="020F0502020204030204" pitchFamily="34" charset="0"/>
              </a:rPr>
              <a:t>。</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56</a:t>
            </a:fld>
            <a:endParaRPr lang="zh-TW" altLang="en-US"/>
          </a:p>
        </p:txBody>
      </p:sp>
    </p:spTree>
    <p:extLst>
      <p:ext uri="{BB962C8B-B14F-4D97-AF65-F5344CB8AC3E}">
        <p14:creationId xmlns:p14="http://schemas.microsoft.com/office/powerpoint/2010/main" val="19057550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11.7 </a:t>
            </a:r>
            <a:r>
              <a:rPr lang="zh-TW" altLang="zh-TW" dirty="0"/>
              <a:t>資本資產定價模型</a:t>
            </a:r>
            <a:endParaRPr lang="zh-TW" altLang="en-US" dirty="0"/>
          </a:p>
        </p:txBody>
      </p:sp>
      <p:sp>
        <p:nvSpPr>
          <p:cNvPr id="3" name="內容版面配置區 2"/>
          <p:cNvSpPr>
            <a:spLocks noGrp="1"/>
          </p:cNvSpPr>
          <p:nvPr>
            <p:ph idx="1"/>
          </p:nvPr>
        </p:nvSpPr>
        <p:spPr>
          <a:xfrm>
            <a:off x="395536" y="1628800"/>
            <a:ext cx="8229600" cy="4686320"/>
          </a:xfrm>
        </p:spPr>
        <p:txBody>
          <a:bodyPr/>
          <a:lstStyle/>
          <a:p>
            <a:pPr marL="742950" lvl="2" indent="-342900" algn="just">
              <a:lnSpc>
                <a:spcPct val="120000"/>
              </a:lnSpc>
              <a:buFont typeface="Wingdings 2"/>
              <a:buChar char="ß"/>
            </a:pPr>
            <a:r>
              <a:rPr lang="en-US" altLang="zh-TW" sz="2300" dirty="0">
                <a:latin typeface="Calibri" panose="020F0502020204030204" pitchFamily="34" charset="0"/>
              </a:rPr>
              <a:t>3.</a:t>
            </a:r>
            <a:r>
              <a:rPr lang="zh-TW" altLang="zh-TW" sz="2300" dirty="0">
                <a:latin typeface="Calibri" panose="020F0502020204030204" pitchFamily="34" charset="0"/>
              </a:rPr>
              <a:t>投資者對於所有資產的預期報酬、波動與兩兩資產間報酬的相關係數具有同質性預期</a:t>
            </a:r>
            <a:r>
              <a:rPr lang="en-US" altLang="zh-TW" sz="2300" b="1" dirty="0">
                <a:solidFill>
                  <a:srgbClr val="FF0000"/>
                </a:solidFill>
                <a:latin typeface="Calibri" panose="020F0502020204030204" pitchFamily="34" charset="0"/>
              </a:rPr>
              <a:t>(homogeneous expectation)</a:t>
            </a:r>
            <a:r>
              <a:rPr lang="zh-TW" altLang="zh-TW" sz="2300" dirty="0" smtClean="0">
                <a:latin typeface="Calibri" panose="020F0502020204030204" pitchFamily="34" charset="0"/>
              </a:rPr>
              <a:t>。</a:t>
            </a:r>
            <a:endParaRPr lang="en-US" altLang="zh-TW" sz="2300" dirty="0" smtClean="0">
              <a:latin typeface="Calibri" panose="020F0502020204030204" pitchFamily="34" charset="0"/>
            </a:endParaRPr>
          </a:p>
          <a:p>
            <a:pPr marL="742950" lvl="2" indent="-342900" algn="just">
              <a:lnSpc>
                <a:spcPct val="120000"/>
              </a:lnSpc>
              <a:buFont typeface="Wingdings 2"/>
              <a:buChar char="ß"/>
            </a:pPr>
            <a:endParaRPr lang="en-US" altLang="zh-TW" sz="2300" dirty="0">
              <a:latin typeface="Calibri" panose="020F0502020204030204" pitchFamily="34" charset="0"/>
            </a:endParaRPr>
          </a:p>
          <a:p>
            <a:pPr marL="742950" lvl="2" indent="-342900" algn="just">
              <a:lnSpc>
                <a:spcPct val="120000"/>
              </a:lnSpc>
              <a:buFont typeface="Wingdings 2"/>
              <a:buChar char="ß"/>
            </a:pPr>
            <a:endParaRPr lang="zh-TW" altLang="zh-TW" sz="2000" dirty="0">
              <a:latin typeface="Calibri" panose="020F0502020204030204" pitchFamily="34" charset="0"/>
            </a:endParaRPr>
          </a:p>
          <a:p>
            <a:pPr marL="457200" lvl="1" indent="0" algn="just">
              <a:lnSpc>
                <a:spcPct val="120000"/>
              </a:lnSpc>
              <a:buNone/>
            </a:pPr>
            <a:r>
              <a:rPr lang="zh-TW" altLang="zh-TW" sz="2000" dirty="0">
                <a:latin typeface="Calibri" panose="020F0502020204030204" pitchFamily="34" charset="0"/>
              </a:rPr>
              <a:t>◎同質性</a:t>
            </a:r>
            <a:r>
              <a:rPr lang="zh-TW" altLang="zh-TW" sz="2000" dirty="0" smtClean="0">
                <a:latin typeface="Calibri" panose="020F0502020204030204" pitchFamily="34" charset="0"/>
              </a:rPr>
              <a:t>預期：</a:t>
            </a:r>
            <a:r>
              <a:rPr lang="zh-TW" altLang="zh-TW" sz="2000" dirty="0">
                <a:latin typeface="Calibri" panose="020F0502020204030204" pitchFamily="34" charset="0"/>
              </a:rPr>
              <a:t>對於未來會發生的某些結果，</a:t>
            </a:r>
            <a:r>
              <a:rPr lang="zh-TW" altLang="zh-TW" sz="2000" dirty="0" smtClean="0">
                <a:latin typeface="Calibri" panose="020F0502020204030204" pitchFamily="34" charset="0"/>
              </a:rPr>
              <a:t>所有人</a:t>
            </a:r>
            <a:r>
              <a:rPr lang="zh-TW" altLang="en-US" sz="2000" dirty="0">
                <a:latin typeface="Calibri" panose="020F0502020204030204" pitchFamily="34" charset="0"/>
              </a:rPr>
              <a:t>有</a:t>
            </a:r>
            <a:r>
              <a:rPr lang="zh-TW" altLang="zh-TW" sz="2000" dirty="0" smtClean="0">
                <a:latin typeface="Calibri" panose="020F0502020204030204" pitchFamily="34" charset="0"/>
              </a:rPr>
              <a:t>相同</a:t>
            </a:r>
            <a:r>
              <a:rPr lang="zh-TW" altLang="zh-TW" sz="2000" dirty="0">
                <a:latin typeface="Calibri" panose="020F0502020204030204" pitchFamily="34" charset="0"/>
              </a:rPr>
              <a:t>的預期，如果結果是可以量化的</a:t>
            </a:r>
            <a:r>
              <a:rPr lang="zh-TW" altLang="zh-TW" sz="2000" dirty="0" smtClean="0">
                <a:latin typeface="Calibri" panose="020F0502020204030204" pitchFamily="34" charset="0"/>
              </a:rPr>
              <a:t>，</a:t>
            </a:r>
            <a:r>
              <a:rPr lang="zh-TW" altLang="en-US" sz="2000" dirty="0">
                <a:latin typeface="Calibri" panose="020F0502020204030204" pitchFamily="34" charset="0"/>
              </a:rPr>
              <a:t>則</a:t>
            </a:r>
            <a:r>
              <a:rPr lang="zh-TW" altLang="zh-TW" sz="2000" dirty="0" smtClean="0">
                <a:latin typeface="Calibri" panose="020F0502020204030204" pitchFamily="34" charset="0"/>
              </a:rPr>
              <a:t>他們</a:t>
            </a:r>
            <a:r>
              <a:rPr lang="zh-TW" altLang="zh-TW" sz="2000" dirty="0">
                <a:latin typeface="Calibri" panose="020F0502020204030204" pitchFamily="34" charset="0"/>
              </a:rPr>
              <a:t>也</a:t>
            </a:r>
            <a:r>
              <a:rPr lang="zh-TW" altLang="zh-TW" sz="2000" dirty="0" smtClean="0">
                <a:latin typeface="Calibri" panose="020F0502020204030204" pitchFamily="34" charset="0"/>
              </a:rPr>
              <a:t>會</a:t>
            </a:r>
            <a:r>
              <a:rPr lang="zh-TW" altLang="en-US" sz="2000" dirty="0" smtClean="0">
                <a:latin typeface="Calibri" panose="020F0502020204030204" pitchFamily="34" charset="0"/>
              </a:rPr>
              <a:t>有</a:t>
            </a:r>
            <a:r>
              <a:rPr lang="zh-TW" altLang="zh-TW" sz="2000" dirty="0" smtClean="0">
                <a:latin typeface="Calibri" panose="020F0502020204030204" pitchFamily="34" charset="0"/>
              </a:rPr>
              <a:t>相同</a:t>
            </a:r>
            <a:r>
              <a:rPr lang="zh-TW" altLang="zh-TW" sz="2000" dirty="0">
                <a:latin typeface="Calibri" panose="020F0502020204030204" pitchFamily="34" charset="0"/>
              </a:rPr>
              <a:t>的估計值。</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57</a:t>
            </a:fld>
            <a:endParaRPr lang="zh-TW" altLang="en-US"/>
          </a:p>
        </p:txBody>
      </p:sp>
    </p:spTree>
    <p:extLst>
      <p:ext uri="{BB962C8B-B14F-4D97-AF65-F5344CB8AC3E}">
        <p14:creationId xmlns:p14="http://schemas.microsoft.com/office/powerpoint/2010/main" val="2580278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11.7 </a:t>
            </a:r>
            <a:r>
              <a:rPr lang="zh-TW" altLang="zh-TW" dirty="0"/>
              <a:t>資本資產定價模型</a:t>
            </a:r>
            <a:endParaRPr lang="zh-TW" altLang="en-US" dirty="0"/>
          </a:p>
        </p:txBody>
      </p:sp>
      <p:sp>
        <p:nvSpPr>
          <p:cNvPr id="3" name="內容版面配置區 2"/>
          <p:cNvSpPr>
            <a:spLocks noGrp="1"/>
          </p:cNvSpPr>
          <p:nvPr>
            <p:ph idx="1"/>
          </p:nvPr>
        </p:nvSpPr>
        <p:spPr>
          <a:xfrm>
            <a:off x="457200" y="1600200"/>
            <a:ext cx="8229600" cy="4925144"/>
          </a:xfrm>
        </p:spPr>
        <p:txBody>
          <a:bodyPr>
            <a:normAutofit/>
          </a:bodyPr>
          <a:lstStyle/>
          <a:p>
            <a:pPr algn="just">
              <a:lnSpc>
                <a:spcPct val="140000"/>
              </a:lnSpc>
            </a:pPr>
            <a:r>
              <a:rPr lang="zh-TW" altLang="zh-TW" sz="2400" dirty="0">
                <a:latin typeface="Calibri" panose="020F0502020204030204" pitchFamily="34" charset="0"/>
              </a:rPr>
              <a:t>當所有的投資者對所有資產的預期報酬、波動與兩兩資產間報酬的相關係數都有相同的估計值時，則他們都會持有最有效率組合，也就是可以使夏普指標達到最大的風險性資產所構成的</a:t>
            </a:r>
            <a:r>
              <a:rPr lang="zh-TW" altLang="zh-TW" sz="2400" dirty="0" smtClean="0">
                <a:latin typeface="Calibri" panose="020F0502020204030204" pitchFamily="34" charset="0"/>
              </a:rPr>
              <a:t>組合</a:t>
            </a:r>
            <a:endParaRPr lang="en-US" altLang="zh-TW" sz="2400" dirty="0" smtClean="0">
              <a:latin typeface="Calibri" panose="020F0502020204030204" pitchFamily="34" charset="0"/>
            </a:endParaRPr>
          </a:p>
          <a:p>
            <a:pPr algn="just">
              <a:lnSpc>
                <a:spcPct val="140000"/>
              </a:lnSpc>
            </a:pPr>
            <a:r>
              <a:rPr lang="zh-TW" altLang="zh-TW" sz="2400" dirty="0" smtClean="0">
                <a:latin typeface="Calibri" panose="020F0502020204030204" pitchFamily="34" charset="0"/>
              </a:rPr>
              <a:t>也就是</a:t>
            </a:r>
            <a:r>
              <a:rPr lang="zh-TW" altLang="zh-TW" sz="2400" dirty="0">
                <a:latin typeface="Calibri" panose="020F0502020204030204" pitchFamily="34" charset="0"/>
              </a:rPr>
              <a:t>我們一直討論的切點組合，差別的只是每個投資者的風險偏好有差異而投資多少比重在該組合，超過</a:t>
            </a:r>
            <a:r>
              <a:rPr lang="en-US" altLang="zh-TW" sz="2400" dirty="0">
                <a:latin typeface="Calibri" panose="020F0502020204030204" pitchFamily="34" charset="0"/>
              </a:rPr>
              <a:t>100%</a:t>
            </a:r>
            <a:r>
              <a:rPr lang="zh-TW" altLang="zh-TW" sz="2400" dirty="0">
                <a:latin typeface="Calibri" panose="020F0502020204030204" pitchFamily="34" charset="0"/>
              </a:rPr>
              <a:t>以上的，表示其有利用無風險利率融資，而低於</a:t>
            </a:r>
            <a:r>
              <a:rPr lang="en-US" altLang="zh-TW" sz="2400" dirty="0">
                <a:latin typeface="Calibri" panose="020F0502020204030204" pitchFamily="34" charset="0"/>
              </a:rPr>
              <a:t>100%</a:t>
            </a:r>
            <a:r>
              <a:rPr lang="zh-TW" altLang="zh-TW" sz="2400" dirty="0">
                <a:latin typeface="Calibri" panose="020F0502020204030204" pitchFamily="34" charset="0"/>
              </a:rPr>
              <a:t>的表示其有部分資金以無風險利率貸放</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40000"/>
              </a:lnSpc>
            </a:pPr>
            <a:endParaRPr lang="en-US" altLang="zh-TW" sz="1600" dirty="0" smtClean="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58</a:t>
            </a:fld>
            <a:endParaRPr lang="zh-TW" altLang="en-US"/>
          </a:p>
        </p:txBody>
      </p:sp>
    </p:spTree>
    <p:extLst>
      <p:ext uri="{BB962C8B-B14F-4D97-AF65-F5344CB8AC3E}">
        <p14:creationId xmlns:p14="http://schemas.microsoft.com/office/powerpoint/2010/main" val="8386360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11.7 </a:t>
            </a:r>
            <a:r>
              <a:rPr lang="zh-TW" altLang="zh-TW" dirty="0"/>
              <a:t>資本資產定價模型</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由於每個投資者都僅會持有效率最大的切點組合，因此該組合包括了市場上每一種風險性資產，故該組合必然是市場組合，該組合中每一種資產之投資比率等於該種資產市值占所有資產總市值之比率</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1000" dirty="0">
              <a:latin typeface="Calibri" panose="020F0502020204030204" pitchFamily="34" charset="0"/>
            </a:endParaRPr>
          </a:p>
          <a:p>
            <a:pPr algn="just">
              <a:lnSpc>
                <a:spcPct val="120000"/>
              </a:lnSpc>
            </a:pPr>
            <a:r>
              <a:rPr lang="zh-TW" altLang="zh-TW" sz="2400" dirty="0" smtClean="0">
                <a:latin typeface="Calibri" panose="020F0502020204030204" pitchFamily="34" charset="0"/>
              </a:rPr>
              <a:t>換言之</a:t>
            </a:r>
            <a:r>
              <a:rPr lang="zh-TW" altLang="zh-TW" sz="2400" dirty="0">
                <a:latin typeface="Calibri" panose="020F0502020204030204" pitchFamily="34" charset="0"/>
              </a:rPr>
              <a:t>，效率最大的切點組合必然是市場組合，而既然有人買則必然有人賣，也就是供需兩者相等，故所有資產的價格勢必都處於均衡價格。</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59</a:t>
            </a:fld>
            <a:endParaRPr lang="zh-TW" altLang="en-US"/>
          </a:p>
        </p:txBody>
      </p:sp>
    </p:spTree>
    <p:extLst>
      <p:ext uri="{BB962C8B-B14F-4D97-AF65-F5344CB8AC3E}">
        <p14:creationId xmlns:p14="http://schemas.microsoft.com/office/powerpoint/2010/main" val="272902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例</a:t>
            </a:r>
            <a:r>
              <a:rPr lang="en-US" altLang="zh-TW" dirty="0"/>
              <a:t>11.1</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期初財富</a:t>
            </a:r>
            <a:r>
              <a:rPr lang="en-US" altLang="zh-TW" sz="2400" dirty="0">
                <a:latin typeface="Calibri" panose="020F0502020204030204" pitchFamily="34" charset="0"/>
              </a:rPr>
              <a:t>10,000</a:t>
            </a:r>
            <a:r>
              <a:rPr lang="zh-TW" altLang="zh-TW" sz="2400" dirty="0">
                <a:latin typeface="Calibri" panose="020F0502020204030204" pitchFamily="34" charset="0"/>
              </a:rPr>
              <a:t>美元，打算投資兩種股票，其中</a:t>
            </a:r>
            <a:r>
              <a:rPr lang="en-US" altLang="zh-TW" sz="2400" dirty="0">
                <a:latin typeface="Calibri" panose="020F0502020204030204" pitchFamily="34" charset="0"/>
              </a:rPr>
              <a:t>A</a:t>
            </a:r>
            <a:r>
              <a:rPr lang="zh-TW" altLang="zh-TW" sz="2400" dirty="0">
                <a:latin typeface="Calibri" panose="020F0502020204030204" pitchFamily="34" charset="0"/>
              </a:rPr>
              <a:t>股票目前每股</a:t>
            </a:r>
            <a:r>
              <a:rPr lang="en-US" altLang="zh-TW" sz="2400" dirty="0">
                <a:latin typeface="Calibri" panose="020F0502020204030204" pitchFamily="34" charset="0"/>
              </a:rPr>
              <a:t>30</a:t>
            </a:r>
            <a:r>
              <a:rPr lang="zh-TW" altLang="zh-TW" sz="2400" dirty="0">
                <a:latin typeface="Calibri" panose="020F0502020204030204" pitchFamily="34" charset="0"/>
              </a:rPr>
              <a:t>美元，</a:t>
            </a:r>
            <a:r>
              <a:rPr lang="en-US" altLang="zh-TW" sz="2400" dirty="0">
                <a:latin typeface="Calibri" panose="020F0502020204030204" pitchFamily="34" charset="0"/>
              </a:rPr>
              <a:t>B</a:t>
            </a:r>
            <a:r>
              <a:rPr lang="zh-TW" altLang="zh-TW" sz="2400" dirty="0">
                <a:latin typeface="Calibri" panose="020F0502020204030204" pitchFamily="34" charset="0"/>
              </a:rPr>
              <a:t>股票目前每股</a:t>
            </a:r>
            <a:r>
              <a:rPr lang="en-US" altLang="zh-TW" sz="2400" dirty="0">
                <a:latin typeface="Calibri" panose="020F0502020204030204" pitchFamily="34" charset="0"/>
              </a:rPr>
              <a:t>40</a:t>
            </a:r>
            <a:r>
              <a:rPr lang="zh-TW" altLang="zh-TW" sz="2400" dirty="0">
                <a:latin typeface="Calibri" panose="020F0502020204030204" pitchFamily="34" charset="0"/>
              </a:rPr>
              <a:t>美元，投資</a:t>
            </a:r>
            <a:r>
              <a:rPr lang="en-US" altLang="zh-TW" sz="2400" dirty="0">
                <a:latin typeface="Calibri" panose="020F0502020204030204" pitchFamily="34" charset="0"/>
              </a:rPr>
              <a:t>A</a:t>
            </a:r>
            <a:r>
              <a:rPr lang="zh-TW" altLang="zh-TW" sz="2400" dirty="0">
                <a:latin typeface="Calibri" panose="020F0502020204030204" pitchFamily="34" charset="0"/>
              </a:rPr>
              <a:t>股票</a:t>
            </a:r>
            <a:r>
              <a:rPr lang="en-US" altLang="zh-TW" sz="2400" dirty="0">
                <a:latin typeface="Calibri" panose="020F0502020204030204" pitchFamily="34" charset="0"/>
              </a:rPr>
              <a:t>200</a:t>
            </a:r>
            <a:r>
              <a:rPr lang="zh-TW" altLang="zh-TW" sz="2400" dirty="0">
                <a:latin typeface="Calibri" panose="020F0502020204030204" pitchFamily="34" charset="0"/>
              </a:rPr>
              <a:t>股、</a:t>
            </a:r>
            <a:r>
              <a:rPr lang="en-US" altLang="zh-TW" sz="2400" dirty="0">
                <a:latin typeface="Calibri" panose="020F0502020204030204" pitchFamily="34" charset="0"/>
              </a:rPr>
              <a:t>B</a:t>
            </a:r>
            <a:r>
              <a:rPr lang="zh-TW" altLang="zh-TW" sz="2400" dirty="0">
                <a:latin typeface="Calibri" panose="020F0502020204030204" pitchFamily="34" charset="0"/>
              </a:rPr>
              <a:t>股票</a:t>
            </a:r>
            <a:r>
              <a:rPr lang="en-US" altLang="zh-TW" sz="2400" dirty="0">
                <a:latin typeface="Calibri" panose="020F0502020204030204" pitchFamily="34" charset="0"/>
              </a:rPr>
              <a:t>100</a:t>
            </a:r>
            <a:r>
              <a:rPr lang="zh-TW" altLang="zh-TW" sz="2400" dirty="0">
                <a:latin typeface="Calibri" panose="020F0502020204030204" pitchFamily="34" charset="0"/>
              </a:rPr>
              <a:t>股。若</a:t>
            </a:r>
            <a:r>
              <a:rPr lang="en-US" altLang="zh-TW" sz="2400" dirty="0">
                <a:latin typeface="Calibri" panose="020F0502020204030204" pitchFamily="34" charset="0"/>
              </a:rPr>
              <a:t>A</a:t>
            </a:r>
            <a:r>
              <a:rPr lang="zh-TW" altLang="zh-TW" sz="2400" dirty="0">
                <a:latin typeface="Calibri" panose="020F0502020204030204" pitchFamily="34" charset="0"/>
              </a:rPr>
              <a:t>股票及</a:t>
            </a:r>
            <a:r>
              <a:rPr lang="en-US" altLang="zh-TW" sz="2400" dirty="0">
                <a:latin typeface="Calibri" panose="020F0502020204030204" pitchFamily="34" charset="0"/>
              </a:rPr>
              <a:t>B</a:t>
            </a:r>
            <a:r>
              <a:rPr lang="zh-TW" altLang="zh-TW" sz="2400" dirty="0">
                <a:latin typeface="Calibri" panose="020F0502020204030204" pitchFamily="34" charset="0"/>
              </a:rPr>
              <a:t>股票價格經過一期後，分別變動為</a:t>
            </a:r>
            <a:r>
              <a:rPr lang="en-US" altLang="zh-TW" sz="2400" dirty="0">
                <a:latin typeface="Calibri" panose="020F0502020204030204" pitchFamily="34" charset="0"/>
              </a:rPr>
              <a:t>36</a:t>
            </a:r>
            <a:r>
              <a:rPr lang="zh-TW" altLang="zh-TW" sz="2400" dirty="0">
                <a:latin typeface="Calibri" panose="020F0502020204030204" pitchFamily="34" charset="0"/>
              </a:rPr>
              <a:t>元及</a:t>
            </a:r>
            <a:r>
              <a:rPr lang="en-US" altLang="zh-TW" sz="2400" dirty="0">
                <a:latin typeface="Calibri" panose="020F0502020204030204" pitchFamily="34" charset="0"/>
              </a:rPr>
              <a:t>38</a:t>
            </a:r>
            <a:r>
              <a:rPr lang="zh-TW" altLang="zh-TW" sz="2400" dirty="0">
                <a:latin typeface="Calibri" panose="020F0502020204030204" pitchFamily="34" charset="0"/>
              </a:rPr>
              <a:t>元，請問該資產組合經過一期的實現報酬是多少？價格改變後兩種資產的投資比重分別改變成為多少？</a:t>
            </a:r>
          </a:p>
          <a:p>
            <a:pPr algn="just">
              <a:lnSpc>
                <a:spcPct val="120000"/>
              </a:lnSpc>
            </a:pPr>
            <a:r>
              <a:rPr lang="zh-TW" altLang="zh-TW" sz="2400" dirty="0">
                <a:latin typeface="Calibri" panose="020F0502020204030204" pitchFamily="34" charset="0"/>
              </a:rPr>
              <a:t>解</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6</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598634597"/>
              </p:ext>
            </p:extLst>
          </p:nvPr>
        </p:nvGraphicFramePr>
        <p:xfrm>
          <a:off x="1331640" y="4077072"/>
          <a:ext cx="4016190" cy="936104"/>
        </p:xfrm>
        <a:graphic>
          <a:graphicData uri="http://schemas.openxmlformats.org/presentationml/2006/ole">
            <mc:AlternateContent xmlns:mc="http://schemas.openxmlformats.org/markup-compatibility/2006">
              <mc:Choice xmlns:v="urn:schemas-microsoft-com:vml" Requires="v">
                <p:oleObj spid="_x0000_s4258" r:id="rId3" imgW="2717640" imgH="634680" progId="Unknown">
                  <p:embed/>
                </p:oleObj>
              </mc:Choice>
              <mc:Fallback>
                <p:oleObj r:id="rId3" imgW="2717640" imgH="634680" progId="Unknown">
                  <p:embed/>
                  <p:pic>
                    <p:nvPicPr>
                      <p:cNvPr id="0" name="物件 11"/>
                      <p:cNvPicPr>
                        <a:picLocks noChangeAspect="1" noChangeArrowheads="1"/>
                      </p:cNvPicPr>
                      <p:nvPr/>
                    </p:nvPicPr>
                    <p:blipFill>
                      <a:blip r:embed="rId4"/>
                      <a:srcRect/>
                      <a:stretch>
                        <a:fillRect/>
                      </a:stretch>
                    </p:blipFill>
                    <p:spPr bwMode="auto">
                      <a:xfrm>
                        <a:off x="1331640" y="4077072"/>
                        <a:ext cx="4016190" cy="936104"/>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422469762"/>
              </p:ext>
            </p:extLst>
          </p:nvPr>
        </p:nvGraphicFramePr>
        <p:xfrm>
          <a:off x="1331640" y="5301208"/>
          <a:ext cx="4809882" cy="936104"/>
        </p:xfrm>
        <a:graphic>
          <a:graphicData uri="http://schemas.openxmlformats.org/presentationml/2006/ole">
            <mc:AlternateContent xmlns:mc="http://schemas.openxmlformats.org/markup-compatibility/2006">
              <mc:Choice xmlns:v="urn:schemas-microsoft-com:vml" Requires="v">
                <p:oleObj spid="_x0000_s4259" r:id="rId5" imgW="3213000" imgH="634680" progId="Unknown">
                  <p:embed/>
                </p:oleObj>
              </mc:Choice>
              <mc:Fallback>
                <p:oleObj r:id="rId5" imgW="3213000" imgH="634680" progId="Unknown">
                  <p:embed/>
                  <p:pic>
                    <p:nvPicPr>
                      <p:cNvPr id="0" name="物件 13"/>
                      <p:cNvPicPr>
                        <a:picLocks noChangeAspect="1" noChangeArrowheads="1"/>
                      </p:cNvPicPr>
                      <p:nvPr/>
                    </p:nvPicPr>
                    <p:blipFill>
                      <a:blip r:embed="rId6"/>
                      <a:srcRect/>
                      <a:stretch>
                        <a:fillRect/>
                      </a:stretch>
                    </p:blipFill>
                    <p:spPr bwMode="auto">
                      <a:xfrm>
                        <a:off x="1331640" y="5301208"/>
                        <a:ext cx="4809882" cy="93610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88368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11.7 </a:t>
            </a:r>
            <a:r>
              <a:rPr lang="zh-TW" altLang="zh-TW" dirty="0"/>
              <a:t>資本資產定價模型</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smtClean="0">
                <a:latin typeface="Calibri" panose="020F0502020204030204" pitchFamily="34" charset="0"/>
              </a:rPr>
              <a:t>◎兩</a:t>
            </a:r>
            <a:r>
              <a:rPr lang="zh-TW" altLang="zh-TW" sz="2400" dirty="0">
                <a:latin typeface="Calibri" panose="020F0502020204030204" pitchFamily="34" charset="0"/>
              </a:rPr>
              <a:t>資金分割定理</a:t>
            </a:r>
            <a:r>
              <a:rPr lang="en-US" altLang="zh-TW" sz="2400" dirty="0">
                <a:latin typeface="Calibri" panose="020F0502020204030204" pitchFamily="34" charset="0"/>
              </a:rPr>
              <a:t>(two-fund separation theorem)</a:t>
            </a:r>
            <a:r>
              <a:rPr lang="zh-TW" altLang="zh-TW" sz="2400" dirty="0">
                <a:latin typeface="Calibri" panose="020F0502020204030204" pitchFamily="34" charset="0"/>
              </a:rPr>
              <a:t>：所有投資者僅持有市場組合，差異在於投資人因對</a:t>
            </a:r>
            <a:r>
              <a:rPr lang="zh-TW" altLang="zh-TW" sz="2400" b="1" dirty="0">
                <a:solidFill>
                  <a:srgbClr val="FF0000"/>
                </a:solidFill>
                <a:latin typeface="Calibri" panose="020F0502020204030204" pitchFamily="34" charset="0"/>
              </a:rPr>
              <a:t>風險偏好不同</a:t>
            </a:r>
            <a:r>
              <a:rPr lang="zh-TW" altLang="zh-TW" sz="2400" dirty="0">
                <a:latin typeface="Calibri" panose="020F0502020204030204" pitchFamily="34" charset="0"/>
              </a:rPr>
              <a:t>，而不一定持有</a:t>
            </a:r>
            <a:r>
              <a:rPr lang="en-US" altLang="zh-TW" sz="2400" dirty="0">
                <a:latin typeface="Calibri" panose="020F0502020204030204" pitchFamily="34" charset="0"/>
              </a:rPr>
              <a:t>100%</a:t>
            </a:r>
            <a:r>
              <a:rPr lang="zh-TW" altLang="zh-TW" sz="2400" dirty="0">
                <a:latin typeface="Calibri" panose="020F0502020204030204" pitchFamily="34" charset="0"/>
              </a:rPr>
              <a:t>的市場組合，亦即會將資金配置在市場組合與無風險資產，此相當於僅投資市場組合並以無風險利率融資或貸放資金。</a:t>
            </a:r>
            <a:r>
              <a:rPr lang="en-US" altLang="zh-TW" sz="2400" b="1" dirty="0">
                <a:solidFill>
                  <a:srgbClr val="FF0000"/>
                </a:solidFill>
                <a:latin typeface="Calibri" panose="020F0502020204030204" pitchFamily="34" charset="0"/>
              </a:rPr>
              <a:t>(</a:t>
            </a:r>
            <a:r>
              <a:rPr lang="zh-TW" altLang="zh-TW" sz="2400" b="1" dirty="0">
                <a:solidFill>
                  <a:srgbClr val="FF0000"/>
                </a:solidFill>
                <a:latin typeface="Calibri" panose="020F0502020204030204" pitchFamily="34" charset="0"/>
              </a:rPr>
              <a:t>風險偏好不同是啥意思？在圖</a:t>
            </a:r>
            <a:r>
              <a:rPr lang="en-US" altLang="zh-TW" sz="2400" b="1" dirty="0">
                <a:solidFill>
                  <a:srgbClr val="FF0000"/>
                </a:solidFill>
                <a:latin typeface="Calibri" panose="020F0502020204030204" pitchFamily="34" charset="0"/>
              </a:rPr>
              <a:t>11.11</a:t>
            </a:r>
            <a:r>
              <a:rPr lang="zh-TW" altLang="zh-TW" sz="2400" b="1" dirty="0">
                <a:solidFill>
                  <a:srgbClr val="FF0000"/>
                </a:solidFill>
                <a:latin typeface="Calibri" panose="020F0502020204030204" pitchFamily="34" charset="0"/>
              </a:rPr>
              <a:t>中應該如何表達？</a:t>
            </a:r>
            <a:r>
              <a:rPr lang="en-US" altLang="zh-TW" sz="2400" b="1" dirty="0">
                <a:solidFill>
                  <a:srgbClr val="FF0000"/>
                </a:solidFill>
                <a:latin typeface="Calibri" panose="020F0502020204030204" pitchFamily="34" charset="0"/>
              </a:rPr>
              <a:t>)</a:t>
            </a:r>
            <a:endParaRPr lang="zh-TW" altLang="zh-TW" sz="2400" dirty="0">
              <a:solidFill>
                <a:srgbClr val="FF0000"/>
              </a:solidFill>
              <a:latin typeface="Calibri" panose="020F0502020204030204" pitchFamily="34" charset="0"/>
            </a:endParaRPr>
          </a:p>
          <a:p>
            <a:pPr algn="just">
              <a:lnSpc>
                <a:spcPct val="120000"/>
              </a:lnSpc>
            </a:pPr>
            <a:endParaRPr lang="zh-TW" altLang="zh-TW" dirty="0" smtClean="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60</a:t>
            </a:fld>
            <a:endParaRPr lang="zh-TW" altLang="en-US"/>
          </a:p>
        </p:txBody>
      </p:sp>
    </p:spTree>
    <p:extLst>
      <p:ext uri="{BB962C8B-B14F-4D97-AF65-F5344CB8AC3E}">
        <p14:creationId xmlns:p14="http://schemas.microsoft.com/office/powerpoint/2010/main" val="24858989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11.7 </a:t>
            </a:r>
            <a:r>
              <a:rPr lang="zh-TW" altLang="zh-TW" dirty="0"/>
              <a:t>資本資產定價模型</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資本市場線</a:t>
            </a:r>
            <a:r>
              <a:rPr lang="en-US" altLang="zh-TW" sz="2400" dirty="0">
                <a:latin typeface="Calibri" panose="020F0502020204030204" pitchFamily="34" charset="0"/>
              </a:rPr>
              <a:t>(The Capital Market Line</a:t>
            </a:r>
            <a:r>
              <a:rPr lang="zh-TW" altLang="zh-TW" sz="2400" dirty="0">
                <a:latin typeface="Calibri" panose="020F0502020204030204" pitchFamily="34" charset="0"/>
              </a:rPr>
              <a:t>；</a:t>
            </a:r>
            <a:r>
              <a:rPr lang="en-US" altLang="zh-TW" sz="2400" dirty="0">
                <a:latin typeface="Calibri" panose="020F0502020204030204" pitchFamily="34" charset="0"/>
              </a:rPr>
              <a:t>CML)</a:t>
            </a:r>
            <a:endParaRPr lang="zh-TW" altLang="zh-TW" sz="2400" dirty="0">
              <a:latin typeface="Calibri" panose="020F0502020204030204" pitchFamily="34" charset="0"/>
            </a:endParaRPr>
          </a:p>
          <a:p>
            <a:pPr lvl="1" algn="just">
              <a:lnSpc>
                <a:spcPct val="120000"/>
              </a:lnSpc>
            </a:pPr>
            <a:r>
              <a:rPr lang="zh-TW" altLang="zh-TW" sz="2000" dirty="0">
                <a:latin typeface="Calibri" panose="020F0502020204030204" pitchFamily="34" charset="0"/>
              </a:rPr>
              <a:t>由無風險利率延伸到切點之市場組合所構成的切線，我們稱為資本市場線，代表因為存在資本市場，投資人得以利用無風險資產融資或貸放資金，也將投資者原來只能在效率前緣上選擇組合提升到這條線上做</a:t>
            </a:r>
            <a:r>
              <a:rPr lang="zh-TW" altLang="zh-TW" sz="2000" dirty="0" smtClean="0">
                <a:latin typeface="Calibri" panose="020F0502020204030204" pitchFamily="34" charset="0"/>
              </a:rPr>
              <a:t>選擇</a:t>
            </a:r>
            <a:r>
              <a:rPr lang="zh-TW" altLang="en-US" sz="2000" dirty="0" smtClean="0">
                <a:latin typeface="Calibri" panose="020F0502020204030204" pitchFamily="34" charset="0"/>
              </a:rPr>
              <a:t>，如圖</a:t>
            </a:r>
            <a:r>
              <a:rPr lang="en-US" altLang="zh-TW" sz="2000" dirty="0" smtClean="0">
                <a:latin typeface="Calibri" panose="020F0502020204030204" pitchFamily="34" charset="0"/>
              </a:rPr>
              <a:t>11.11</a:t>
            </a:r>
            <a:r>
              <a:rPr lang="zh-TW" altLang="zh-TW" sz="2000" dirty="0" smtClean="0">
                <a:latin typeface="Calibri" panose="020F0502020204030204" pitchFamily="34" charset="0"/>
              </a:rPr>
              <a:t>。</a:t>
            </a:r>
            <a:endParaRPr lang="zh-TW" altLang="en-US" sz="20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61</a:t>
            </a:fld>
            <a:endParaRPr lang="zh-TW" altLang="en-US"/>
          </a:p>
        </p:txBody>
      </p:sp>
      <p:pic>
        <p:nvPicPr>
          <p:cNvPr id="5" name="Picture 4" descr="Y:\Graphics\Powerpoint\PEARSON\BERK\Final files\ch11\c11f01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3645024"/>
            <a:ext cx="5634350" cy="2810014"/>
          </a:xfrm>
          <a:prstGeom prst="rect">
            <a:avLst/>
          </a:prstGeom>
          <a:noFill/>
          <a:ln>
            <a:noFill/>
          </a:ln>
          <a:extLst/>
        </p:spPr>
      </p:pic>
    </p:spTree>
    <p:extLst>
      <p:ext uri="{BB962C8B-B14F-4D97-AF65-F5344CB8AC3E}">
        <p14:creationId xmlns:p14="http://schemas.microsoft.com/office/powerpoint/2010/main" val="38836611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11.7 </a:t>
            </a:r>
            <a:r>
              <a:rPr lang="zh-TW" altLang="zh-TW" dirty="0"/>
              <a:t>資本資產定價模型</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接下來的問題是：我們如何求資本市場線的數學方程式呢？因為是直線，我們只需要知道截距項與該線的斜率，即可求出其方程式：</a:t>
            </a:r>
          </a:p>
          <a:p>
            <a:pPr lvl="1" algn="just">
              <a:lnSpc>
                <a:spcPct val="120000"/>
              </a:lnSpc>
            </a:pPr>
            <a:r>
              <a:rPr lang="zh-TW" altLang="zh-TW" sz="2000" dirty="0">
                <a:latin typeface="Calibri" panose="020F0502020204030204" pitchFamily="34" charset="0"/>
              </a:rPr>
              <a:t>截距項</a:t>
            </a:r>
            <a:r>
              <a:rPr lang="en-US" altLang="zh-TW" sz="2000" dirty="0">
                <a:latin typeface="Calibri" panose="020F0502020204030204" pitchFamily="34" charset="0"/>
              </a:rPr>
              <a:t>(</a:t>
            </a:r>
            <a:r>
              <a:rPr lang="zh-TW" altLang="zh-TW" sz="2000" dirty="0">
                <a:latin typeface="Calibri" panose="020F0502020204030204" pitchFamily="34" charset="0"/>
              </a:rPr>
              <a:t>無風險利率</a:t>
            </a:r>
            <a:r>
              <a:rPr lang="en-US" altLang="zh-TW" sz="2000" dirty="0">
                <a:latin typeface="Calibri" panose="020F0502020204030204" pitchFamily="34" charset="0"/>
              </a:rPr>
              <a:t>)</a:t>
            </a:r>
            <a:r>
              <a:rPr lang="zh-TW" altLang="zh-TW" sz="2000" dirty="0">
                <a:latin typeface="Calibri" panose="020F0502020204030204" pitchFamily="34" charset="0"/>
              </a:rPr>
              <a:t>：</a:t>
            </a: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zh-TW" altLang="zh-TW" sz="2000" dirty="0" smtClean="0">
                <a:latin typeface="Calibri" panose="020F0502020204030204" pitchFamily="34" charset="0"/>
              </a:rPr>
              <a:t>斜率</a:t>
            </a:r>
            <a:r>
              <a:rPr lang="zh-TW" altLang="zh-TW" sz="2000" dirty="0">
                <a:latin typeface="Calibri" panose="020F0502020204030204" pitchFamily="34" charset="0"/>
              </a:rPr>
              <a:t>：</a:t>
            </a:r>
          </a:p>
          <a:p>
            <a:pPr marL="0" indent="0" algn="just">
              <a:lnSpc>
                <a:spcPct val="120000"/>
              </a:lnSpc>
              <a:buNone/>
            </a:pPr>
            <a:endParaRPr lang="en-US" altLang="zh-TW" sz="2400" dirty="0" smtClean="0">
              <a:latin typeface="Calibri" panose="020F0502020204030204" pitchFamily="34" charset="0"/>
            </a:endParaRPr>
          </a:p>
          <a:p>
            <a:pPr lvl="1" algn="just">
              <a:lnSpc>
                <a:spcPct val="120000"/>
              </a:lnSpc>
            </a:pPr>
            <a:r>
              <a:rPr lang="zh-TW" altLang="zh-TW" sz="2000" dirty="0" smtClean="0">
                <a:latin typeface="Calibri" panose="020F0502020204030204" pitchFamily="34" charset="0"/>
              </a:rPr>
              <a:t>所以</a:t>
            </a:r>
            <a:r>
              <a:rPr lang="zh-TW" altLang="zh-TW" sz="2000" dirty="0">
                <a:latin typeface="Calibri" panose="020F0502020204030204" pitchFamily="34" charset="0"/>
              </a:rPr>
              <a:t>，資本市場線的方程式為：</a:t>
            </a:r>
          </a:p>
          <a:p>
            <a:endParaRPr lang="zh-TW" altLang="zh-TW"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62</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402402358"/>
              </p:ext>
            </p:extLst>
          </p:nvPr>
        </p:nvGraphicFramePr>
        <p:xfrm>
          <a:off x="1331640" y="3429001"/>
          <a:ext cx="224441" cy="360040"/>
        </p:xfrm>
        <a:graphic>
          <a:graphicData uri="http://schemas.openxmlformats.org/presentationml/2006/ole">
            <mc:AlternateContent xmlns:mc="http://schemas.openxmlformats.org/markup-compatibility/2006">
              <mc:Choice xmlns:v="urn:schemas-microsoft-com:vml" Requires="v">
                <p:oleObj spid="_x0000_s40046" r:id="rId3" imgW="152334" imgH="241195" progId="Unknown">
                  <p:embed/>
                </p:oleObj>
              </mc:Choice>
              <mc:Fallback>
                <p:oleObj r:id="rId3" imgW="152334" imgH="241195" progId="Unknown">
                  <p:embed/>
                  <p:pic>
                    <p:nvPicPr>
                      <p:cNvPr id="0" name="物件 1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3429001"/>
                        <a:ext cx="224441" cy="360040"/>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679912214"/>
              </p:ext>
            </p:extLst>
          </p:nvPr>
        </p:nvGraphicFramePr>
        <p:xfrm>
          <a:off x="1259632" y="4221088"/>
          <a:ext cx="1968219" cy="576064"/>
        </p:xfrm>
        <a:graphic>
          <a:graphicData uri="http://schemas.openxmlformats.org/presentationml/2006/ole">
            <mc:AlternateContent xmlns:mc="http://schemas.openxmlformats.org/markup-compatibility/2006">
              <mc:Choice xmlns:v="urn:schemas-microsoft-com:vml" Requires="v">
                <p:oleObj spid="_x0000_s40047" r:id="rId5" imgW="1562100" imgH="457200" progId="Unknown">
                  <p:embed/>
                </p:oleObj>
              </mc:Choice>
              <mc:Fallback>
                <p:oleObj r:id="rId5" imgW="1562100" imgH="457200" progId="Unknown">
                  <p:embed/>
                  <p:pic>
                    <p:nvPicPr>
                      <p:cNvPr id="0" name="物件 1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4221088"/>
                        <a:ext cx="1968219" cy="576064"/>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2974795195"/>
              </p:ext>
            </p:extLst>
          </p:nvPr>
        </p:nvGraphicFramePr>
        <p:xfrm>
          <a:off x="1259632" y="5301208"/>
          <a:ext cx="3294366" cy="648072"/>
        </p:xfrm>
        <a:graphic>
          <a:graphicData uri="http://schemas.openxmlformats.org/presentationml/2006/ole">
            <mc:AlternateContent xmlns:mc="http://schemas.openxmlformats.org/markup-compatibility/2006">
              <mc:Choice xmlns:v="urn:schemas-microsoft-com:vml" Requires="v">
                <p:oleObj spid="_x0000_s40048" r:id="rId7" imgW="2324100" imgH="457200" progId="Unknown">
                  <p:embed/>
                </p:oleObj>
              </mc:Choice>
              <mc:Fallback>
                <p:oleObj r:id="rId7" imgW="2324100" imgH="457200" progId="Unknown">
                  <p:embed/>
                  <p:pic>
                    <p:nvPicPr>
                      <p:cNvPr id="0" name="物件 1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9632" y="5301208"/>
                        <a:ext cx="3294366" cy="6480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969066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11.7 </a:t>
            </a:r>
            <a:r>
              <a:rPr lang="zh-TW" altLang="zh-TW" dirty="0"/>
              <a:t>資本資產定價模型</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例：</a:t>
            </a:r>
          </a:p>
          <a:p>
            <a:pPr lvl="1" algn="just">
              <a:lnSpc>
                <a:spcPct val="120000"/>
              </a:lnSpc>
            </a:pPr>
            <a:r>
              <a:rPr lang="zh-TW" altLang="zh-TW" sz="2000" dirty="0">
                <a:latin typeface="Calibri" panose="020F0502020204030204" pitchFamily="34" charset="0"/>
              </a:rPr>
              <a:t>某一投資組合為效率組合，若其預期報酬率與報酬率變異數分別為</a:t>
            </a:r>
            <a:r>
              <a:rPr lang="en-US" altLang="zh-TW" sz="2000" dirty="0">
                <a:latin typeface="Calibri" panose="020F0502020204030204" pitchFamily="34" charset="0"/>
              </a:rPr>
              <a:t>0.16</a:t>
            </a:r>
            <a:r>
              <a:rPr lang="zh-TW" altLang="zh-TW" sz="2000" dirty="0">
                <a:latin typeface="Calibri" panose="020F0502020204030204" pitchFamily="34" charset="0"/>
              </a:rPr>
              <a:t>及</a:t>
            </a:r>
            <a:r>
              <a:rPr lang="en-US" altLang="zh-TW" sz="2000" dirty="0">
                <a:latin typeface="Calibri" panose="020F0502020204030204" pitchFamily="34" charset="0"/>
              </a:rPr>
              <a:t>0.25</a:t>
            </a:r>
            <a:r>
              <a:rPr lang="zh-TW" altLang="zh-TW" sz="2000" dirty="0">
                <a:latin typeface="Calibri" panose="020F0502020204030204" pitchFamily="34" charset="0"/>
              </a:rPr>
              <a:t>，無風險利率為</a:t>
            </a:r>
            <a:r>
              <a:rPr lang="en-US" altLang="zh-TW" sz="2000" dirty="0">
                <a:latin typeface="Calibri" panose="020F0502020204030204" pitchFamily="34" charset="0"/>
              </a:rPr>
              <a:t>8%</a:t>
            </a:r>
            <a:r>
              <a:rPr lang="zh-TW" altLang="zh-TW" sz="2000" dirty="0">
                <a:latin typeface="Calibri" panose="020F0502020204030204" pitchFamily="34" charset="0"/>
              </a:rPr>
              <a:t>，市場組合之預期報酬率為</a:t>
            </a:r>
            <a:r>
              <a:rPr lang="en-US" altLang="zh-TW" sz="2000" dirty="0">
                <a:latin typeface="Calibri" panose="020F0502020204030204" pitchFamily="34" charset="0"/>
              </a:rPr>
              <a:t>0.12</a:t>
            </a:r>
            <a:r>
              <a:rPr lang="zh-TW" altLang="zh-TW" sz="2000" dirty="0">
                <a:latin typeface="Calibri" panose="020F0502020204030204" pitchFamily="34" charset="0"/>
              </a:rPr>
              <a:t>，則市場組合之波動為多少？</a:t>
            </a:r>
          </a:p>
          <a:p>
            <a:pPr lvl="1" algn="just">
              <a:lnSpc>
                <a:spcPct val="120000"/>
              </a:lnSpc>
            </a:pPr>
            <a:r>
              <a:rPr lang="zh-TW" altLang="zh-TW" sz="2000" dirty="0">
                <a:latin typeface="Calibri" panose="020F0502020204030204" pitchFamily="34" charset="0"/>
              </a:rPr>
              <a:t>解</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63</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713434833"/>
              </p:ext>
            </p:extLst>
          </p:nvPr>
        </p:nvGraphicFramePr>
        <p:xfrm>
          <a:off x="1259632" y="3861048"/>
          <a:ext cx="4996653" cy="648072"/>
        </p:xfrm>
        <a:graphic>
          <a:graphicData uri="http://schemas.openxmlformats.org/presentationml/2006/ole">
            <mc:AlternateContent xmlns:mc="http://schemas.openxmlformats.org/markup-compatibility/2006">
              <mc:Choice xmlns:v="urn:schemas-microsoft-com:vml" Requires="v">
                <p:oleObj spid="_x0000_s40998" r:id="rId3" imgW="3289300" imgH="431800" progId="Unknown">
                  <p:embed/>
                </p:oleObj>
              </mc:Choice>
              <mc:Fallback>
                <p:oleObj r:id="rId3" imgW="3289300" imgH="431800" progId="Unknown">
                  <p:embed/>
                  <p:pic>
                    <p:nvPicPr>
                      <p:cNvPr id="0" name="物件 1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3861048"/>
                        <a:ext cx="4996653" cy="6480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737043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11.8 </a:t>
            </a:r>
            <a:r>
              <a:rPr lang="zh-TW" altLang="zh-TW" dirty="0" smtClean="0"/>
              <a:t>決定個別資產的風險溢酬</a:t>
            </a:r>
            <a:endParaRPr lang="zh-TW" altLang="en-US" dirty="0"/>
          </a:p>
        </p:txBody>
      </p:sp>
      <p:sp>
        <p:nvSpPr>
          <p:cNvPr id="3" name="內容版面配置區 2"/>
          <p:cNvSpPr>
            <a:spLocks noGrp="1"/>
          </p:cNvSpPr>
          <p:nvPr>
            <p:ph idx="1"/>
          </p:nvPr>
        </p:nvSpPr>
        <p:spPr>
          <a:xfrm>
            <a:off x="457200" y="1600200"/>
            <a:ext cx="8229600" cy="4853136"/>
          </a:xfrm>
        </p:spPr>
        <p:txBody>
          <a:bodyPr/>
          <a:lstStyle/>
          <a:p>
            <a:pPr algn="just">
              <a:lnSpc>
                <a:spcPct val="120000"/>
              </a:lnSpc>
            </a:pPr>
            <a:r>
              <a:rPr lang="zh-TW" altLang="zh-TW" sz="2400" dirty="0">
                <a:latin typeface="Calibri" panose="020F0502020204030204" pitchFamily="34" charset="0"/>
              </a:rPr>
              <a:t>由前兩節的討論，我們彙整一下已經知道的</a:t>
            </a:r>
            <a:r>
              <a:rPr lang="zh-TW" altLang="zh-TW" sz="2400" dirty="0" smtClean="0">
                <a:latin typeface="Calibri" panose="020F0502020204030204" pitchFamily="34" charset="0"/>
              </a:rPr>
              <a:t>結果</a:t>
            </a:r>
            <a:endParaRPr lang="zh-TW" altLang="zh-TW" sz="2400" dirty="0">
              <a:latin typeface="Calibri" panose="020F0502020204030204" pitchFamily="34" charset="0"/>
            </a:endParaRPr>
          </a:p>
          <a:p>
            <a:pPr lvl="1" algn="just">
              <a:lnSpc>
                <a:spcPct val="120000"/>
              </a:lnSpc>
            </a:pPr>
            <a:r>
              <a:rPr lang="zh-TW" altLang="zh-TW" sz="2000" dirty="0">
                <a:latin typeface="Calibri" panose="020F0502020204030204" pitchFamily="34" charset="0"/>
              </a:rPr>
              <a:t>當市場均衡時</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r>
              <a:rPr lang="zh-TW" altLang="zh-TW" sz="2000" dirty="0">
                <a:latin typeface="Calibri" panose="020F0502020204030204" pitchFamily="34" charset="0"/>
              </a:rPr>
              <a:t>當滿足三項假設時，最有效率組合即為市場組合，所以可得</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r>
              <a:rPr lang="zh-TW" altLang="zh-TW" sz="2000" dirty="0">
                <a:latin typeface="Calibri" panose="020F0502020204030204" pitchFamily="34" charset="0"/>
              </a:rPr>
              <a:t>為簡化起見，我們改寫上式為一般常見的表達方式：</a:t>
            </a: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zh-TW" altLang="zh-TW" sz="2000" dirty="0">
                <a:latin typeface="Calibri" panose="020F0502020204030204" pitchFamily="34" charset="0"/>
              </a:rPr>
              <a:t>此即</a:t>
            </a:r>
            <a:r>
              <a:rPr lang="en-US" altLang="zh-TW" sz="2000" dirty="0">
                <a:latin typeface="Calibri" panose="020F0502020204030204" pitchFamily="34" charset="0"/>
              </a:rPr>
              <a:t>CAPM</a:t>
            </a:r>
            <a:r>
              <a:rPr lang="zh-TW" altLang="zh-TW" sz="2000" dirty="0">
                <a:latin typeface="Calibri" panose="020F0502020204030204" pitchFamily="34" charset="0"/>
              </a:rPr>
              <a:t>的方程式，代表市場均衡時，每種資產的預期報酬等於無風險利率加上該資產報酬對市場報酬的</a:t>
            </a:r>
            <a:r>
              <a:rPr lang="en-US" altLang="zh-TW" sz="2000" dirty="0">
                <a:latin typeface="Calibri" panose="020F0502020204030204" pitchFamily="34" charset="0"/>
              </a:rPr>
              <a:t>Beta</a:t>
            </a:r>
            <a:r>
              <a:rPr lang="zh-TW" altLang="zh-TW" sz="2000" dirty="0">
                <a:latin typeface="Calibri" panose="020F0502020204030204" pitchFamily="34" charset="0"/>
              </a:rPr>
              <a:t>係數乘市場</a:t>
            </a:r>
            <a:r>
              <a:rPr lang="en-US" altLang="zh-TW" sz="2000" dirty="0">
                <a:latin typeface="Calibri" panose="020F0502020204030204" pitchFamily="34" charset="0"/>
              </a:rPr>
              <a:t>(</a:t>
            </a:r>
            <a:r>
              <a:rPr lang="zh-TW" altLang="zh-TW" sz="2000" dirty="0">
                <a:latin typeface="Calibri" panose="020F0502020204030204" pitchFamily="34" charset="0"/>
              </a:rPr>
              <a:t>組合</a:t>
            </a:r>
            <a:r>
              <a:rPr lang="en-US" altLang="zh-TW" sz="2000" dirty="0">
                <a:latin typeface="Calibri" panose="020F0502020204030204" pitchFamily="34" charset="0"/>
              </a:rPr>
              <a:t>)</a:t>
            </a:r>
            <a:r>
              <a:rPr lang="zh-TW" altLang="zh-TW" sz="2000" dirty="0">
                <a:latin typeface="Calibri" panose="020F0502020204030204" pitchFamily="34" charset="0"/>
              </a:rPr>
              <a:t>的風險溢酬。亦即個別資產的風險溢酬只因系統風險而產生，再由</a:t>
            </a:r>
            <a:r>
              <a:rPr lang="en-US" altLang="zh-TW" sz="2000" dirty="0">
                <a:latin typeface="Calibri" panose="020F0502020204030204" pitchFamily="34" charset="0"/>
              </a:rPr>
              <a:t>Beta</a:t>
            </a:r>
            <a:r>
              <a:rPr lang="zh-TW" altLang="zh-TW" sz="2000" dirty="0">
                <a:latin typeface="Calibri" panose="020F0502020204030204" pitchFamily="34" charset="0"/>
              </a:rPr>
              <a:t>係數去做調整。</a:t>
            </a:r>
          </a:p>
          <a:p>
            <a:pPr lvl="1" algn="just">
              <a:lnSpc>
                <a:spcPct val="120000"/>
              </a:lnSpc>
            </a:pPr>
            <a:endParaRPr lang="zh-TW" altLang="zh-TW" sz="20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64</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447143187"/>
              </p:ext>
            </p:extLst>
          </p:nvPr>
        </p:nvGraphicFramePr>
        <p:xfrm>
          <a:off x="1331640" y="2564904"/>
          <a:ext cx="3116660" cy="360040"/>
        </p:xfrm>
        <a:graphic>
          <a:graphicData uri="http://schemas.openxmlformats.org/presentationml/2006/ole">
            <mc:AlternateContent xmlns:mc="http://schemas.openxmlformats.org/markup-compatibility/2006">
              <mc:Choice xmlns:v="urn:schemas-microsoft-com:vml" Requires="v">
                <p:oleObj spid="_x0000_s42122" r:id="rId3" imgW="2235200" imgH="254000" progId="Unknown">
                  <p:embed/>
                </p:oleObj>
              </mc:Choice>
              <mc:Fallback>
                <p:oleObj r:id="rId3" imgW="2235200" imgH="254000" progId="Unknown">
                  <p:embed/>
                  <p:pic>
                    <p:nvPicPr>
                      <p:cNvPr id="0" name="物件 1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564904"/>
                        <a:ext cx="3116660" cy="360040"/>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326815985"/>
              </p:ext>
            </p:extLst>
          </p:nvPr>
        </p:nvGraphicFramePr>
        <p:xfrm>
          <a:off x="1331640" y="3501008"/>
          <a:ext cx="5429304" cy="360040"/>
        </p:xfrm>
        <a:graphic>
          <a:graphicData uri="http://schemas.openxmlformats.org/presentationml/2006/ole">
            <mc:AlternateContent xmlns:mc="http://schemas.openxmlformats.org/markup-compatibility/2006">
              <mc:Choice xmlns:v="urn:schemas-microsoft-com:vml" Requires="v">
                <p:oleObj spid="_x0000_s42123" r:id="rId5" imgW="3898900" imgH="254000" progId="Unknown">
                  <p:embed/>
                </p:oleObj>
              </mc:Choice>
              <mc:Fallback>
                <p:oleObj r:id="rId5" imgW="3898900" imgH="254000" progId="Unknown">
                  <p:embed/>
                  <p:pic>
                    <p:nvPicPr>
                      <p:cNvPr id="0" name="物件 1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3501008"/>
                        <a:ext cx="5429304" cy="360040"/>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2974949940"/>
              </p:ext>
            </p:extLst>
          </p:nvPr>
        </p:nvGraphicFramePr>
        <p:xfrm>
          <a:off x="1331640" y="4149080"/>
          <a:ext cx="4058720" cy="504056"/>
        </p:xfrm>
        <a:graphic>
          <a:graphicData uri="http://schemas.openxmlformats.org/presentationml/2006/ole">
            <mc:AlternateContent xmlns:mc="http://schemas.openxmlformats.org/markup-compatibility/2006">
              <mc:Choice xmlns:v="urn:schemas-microsoft-com:vml" Requires="v">
                <p:oleObj spid="_x0000_s42124" r:id="rId7" imgW="2692400" imgH="330200" progId="Unknown">
                  <p:embed/>
                </p:oleObj>
              </mc:Choice>
              <mc:Fallback>
                <p:oleObj r:id="rId7" imgW="2692400" imgH="330200" progId="Unknown">
                  <p:embed/>
                  <p:pic>
                    <p:nvPicPr>
                      <p:cNvPr id="0" name="物件 1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40" y="4149080"/>
                        <a:ext cx="4058720" cy="504056"/>
                      </a:xfrm>
                      <a:prstGeom prst="rect">
                        <a:avLst/>
                      </a:prstGeom>
                      <a:noFill/>
                      <a:ln>
                        <a:noFill/>
                      </a:ln>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2062925003"/>
              </p:ext>
            </p:extLst>
          </p:nvPr>
        </p:nvGraphicFramePr>
        <p:xfrm>
          <a:off x="3635896" y="5805264"/>
          <a:ext cx="1800200" cy="650732"/>
        </p:xfrm>
        <a:graphic>
          <a:graphicData uri="http://schemas.openxmlformats.org/presentationml/2006/ole">
            <mc:AlternateContent xmlns:mc="http://schemas.openxmlformats.org/markup-compatibility/2006">
              <mc:Choice xmlns:v="urn:schemas-microsoft-com:vml" Requires="v">
                <p:oleObj spid="_x0000_s42125" r:id="rId9" imgW="1206500" imgH="431800" progId="Unknown">
                  <p:embed/>
                </p:oleObj>
              </mc:Choice>
              <mc:Fallback>
                <p:oleObj r:id="rId9" imgW="1206500" imgH="431800" progId="Unknown">
                  <p:embed/>
                  <p:pic>
                    <p:nvPicPr>
                      <p:cNvPr id="0" name="物件 1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896" y="5805264"/>
                        <a:ext cx="1800200" cy="65073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6846578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11.8 </a:t>
            </a:r>
            <a:r>
              <a:rPr lang="zh-TW" altLang="zh-TW" dirty="0"/>
              <a:t>決定個別資產的風險溢酬</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若我們將市場報酬的變異數解釋為系統</a:t>
            </a:r>
            <a:r>
              <a:rPr lang="en-US" altLang="zh-TW" sz="2400" dirty="0">
                <a:latin typeface="Calibri" panose="020F0502020204030204" pitchFamily="34" charset="0"/>
              </a:rPr>
              <a:t>(</a:t>
            </a:r>
            <a:r>
              <a:rPr lang="zh-TW" altLang="zh-TW" sz="2400" dirty="0">
                <a:latin typeface="Calibri" panose="020F0502020204030204" pitchFamily="34" charset="0"/>
              </a:rPr>
              <a:t>市場</a:t>
            </a:r>
            <a:r>
              <a:rPr lang="en-US" altLang="zh-TW" sz="2400" dirty="0">
                <a:latin typeface="Calibri" panose="020F0502020204030204" pitchFamily="34" charset="0"/>
              </a:rPr>
              <a:t>)</a:t>
            </a:r>
            <a:r>
              <a:rPr lang="zh-TW" altLang="zh-TW" sz="2400" dirty="0">
                <a:latin typeface="Calibri" panose="020F0502020204030204" pitchFamily="34" charset="0"/>
              </a:rPr>
              <a:t>風險，則</a:t>
            </a:r>
            <a:r>
              <a:rPr lang="en-US" altLang="zh-TW" sz="2400" dirty="0">
                <a:latin typeface="Calibri" panose="020F0502020204030204" pitchFamily="34" charset="0"/>
              </a:rPr>
              <a:t>Beta</a:t>
            </a:r>
            <a:r>
              <a:rPr lang="zh-TW" altLang="zh-TW" sz="2400" dirty="0">
                <a:latin typeface="Calibri" panose="020F0502020204030204" pitchFamily="34" charset="0"/>
              </a:rPr>
              <a:t>係數可解釋為：因為每單位系統風險</a:t>
            </a:r>
            <a:r>
              <a:rPr lang="en-US" altLang="zh-TW" sz="2400" dirty="0">
                <a:latin typeface="Calibri" panose="020F0502020204030204" pitchFamily="34" charset="0"/>
              </a:rPr>
              <a:t>(</a:t>
            </a:r>
            <a:r>
              <a:rPr lang="zh-TW" altLang="zh-TW" sz="2400" dirty="0">
                <a:latin typeface="Calibri" panose="020F0502020204030204" pitchFamily="34" charset="0"/>
              </a:rPr>
              <a:t>變異數</a:t>
            </a:r>
            <a:r>
              <a:rPr lang="en-US" altLang="zh-TW" sz="2400" dirty="0">
                <a:latin typeface="Calibri" panose="020F0502020204030204" pitchFamily="34" charset="0"/>
              </a:rPr>
              <a:t>)</a:t>
            </a:r>
            <a:r>
              <a:rPr lang="zh-TW" altLang="zh-TW" sz="2400" dirty="0">
                <a:latin typeface="Calibri" panose="020F0502020204030204" pitchFamily="34" charset="0"/>
              </a:rPr>
              <a:t>所聯動到個別資產所產生的風險程度</a:t>
            </a:r>
            <a:r>
              <a:rPr lang="en-US" altLang="zh-TW" sz="2400" dirty="0">
                <a:latin typeface="Calibri" panose="020F0502020204030204" pitchFamily="34" charset="0"/>
              </a:rPr>
              <a:t>(</a:t>
            </a:r>
            <a:r>
              <a:rPr lang="zh-TW" altLang="zh-TW" sz="2400" dirty="0">
                <a:latin typeface="Calibri" panose="020F0502020204030204" pitchFamily="34" charset="0"/>
              </a:rPr>
              <a:t>共變異數</a:t>
            </a:r>
            <a:r>
              <a:rPr lang="en-US" altLang="zh-TW" sz="2400" dirty="0">
                <a:latin typeface="Calibri" panose="020F0502020204030204" pitchFamily="34" charset="0"/>
              </a:rPr>
              <a:t>)</a:t>
            </a:r>
            <a:r>
              <a:rPr lang="zh-TW" altLang="zh-TW" sz="2400" dirty="0">
                <a:latin typeface="Calibri" panose="020F0502020204030204" pitchFamily="34" charset="0"/>
              </a:rPr>
              <a:t>，亦即個別資產風險對系統風險的敏感程度，亦即可以用來衡量個別資產所面對的市場風險的</a:t>
            </a:r>
            <a:r>
              <a:rPr lang="zh-TW" altLang="zh-TW" sz="2400" dirty="0" smtClean="0">
                <a:latin typeface="Calibri" panose="020F0502020204030204" pitchFamily="34" charset="0"/>
              </a:rPr>
              <a:t>程度</a:t>
            </a:r>
            <a:endParaRPr lang="en-US" altLang="zh-TW" sz="2400" dirty="0">
              <a:latin typeface="Calibri" panose="020F0502020204030204" pitchFamily="34" charset="0"/>
            </a:endParaRPr>
          </a:p>
          <a:p>
            <a:pPr algn="just">
              <a:lnSpc>
                <a:spcPct val="120000"/>
              </a:lnSpc>
            </a:pPr>
            <a:endParaRPr lang="en-US" altLang="zh-TW" sz="10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所以</a:t>
            </a:r>
            <a:r>
              <a:rPr lang="zh-TW" altLang="zh-TW" sz="2400" dirty="0">
                <a:latin typeface="Calibri" panose="020F0502020204030204" pitchFamily="34" charset="0"/>
              </a:rPr>
              <a:t>實際上，在</a:t>
            </a:r>
            <a:r>
              <a:rPr lang="en-US" altLang="zh-TW" sz="2400" dirty="0">
                <a:latin typeface="Calibri" panose="020F0502020204030204" pitchFamily="34" charset="0"/>
              </a:rPr>
              <a:t>CAPM</a:t>
            </a:r>
            <a:r>
              <a:rPr lang="zh-TW" altLang="zh-TW" sz="2400" dirty="0">
                <a:latin typeface="Calibri" panose="020F0502020204030204" pitchFamily="34" charset="0"/>
              </a:rPr>
              <a:t>所「承認」的風險只有系統風險，其他非系統風險都已經被資產多元化給排除了。我們可以利用</a:t>
            </a:r>
            <a:r>
              <a:rPr lang="en-US" altLang="zh-TW" sz="2400" dirty="0">
                <a:latin typeface="Calibri" panose="020F0502020204030204" pitchFamily="34" charset="0"/>
              </a:rPr>
              <a:t>CAPM</a:t>
            </a:r>
            <a:r>
              <a:rPr lang="zh-TW" altLang="zh-TW" sz="2400" dirty="0">
                <a:latin typeface="Calibri" panose="020F0502020204030204" pitchFamily="34" charset="0"/>
              </a:rPr>
              <a:t>評估該種資產的預期報酬，也就是發行該種資產融資時所要付出的資金成本。</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65</a:t>
            </a:fld>
            <a:endParaRPr lang="zh-TW" altLang="en-US"/>
          </a:p>
        </p:txBody>
      </p:sp>
    </p:spTree>
    <p:extLst>
      <p:ext uri="{BB962C8B-B14F-4D97-AF65-F5344CB8AC3E}">
        <p14:creationId xmlns:p14="http://schemas.microsoft.com/office/powerpoint/2010/main" val="22718872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11.8 </a:t>
            </a:r>
            <a:r>
              <a:rPr lang="zh-TW" altLang="zh-TW" dirty="0"/>
              <a:t>決定個別資產的風險溢酬</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例</a:t>
            </a:r>
            <a:r>
              <a:rPr lang="en-US" altLang="zh-TW" sz="2400" dirty="0">
                <a:latin typeface="Calibri" panose="020F0502020204030204" pitchFamily="34" charset="0"/>
              </a:rPr>
              <a:t>11.16</a:t>
            </a:r>
            <a:endParaRPr lang="zh-TW" altLang="zh-TW" sz="2400" dirty="0">
              <a:latin typeface="Calibri" panose="020F0502020204030204" pitchFamily="34" charset="0"/>
            </a:endParaRPr>
          </a:p>
          <a:p>
            <a:pPr lvl="1" algn="just">
              <a:lnSpc>
                <a:spcPct val="120000"/>
              </a:lnSpc>
            </a:pPr>
            <a:r>
              <a:rPr lang="zh-TW" altLang="zh-TW" sz="2000" dirty="0">
                <a:latin typeface="Calibri" panose="020F0502020204030204" pitchFamily="34" charset="0"/>
              </a:rPr>
              <a:t>假設無風險利率為</a:t>
            </a:r>
            <a:r>
              <a:rPr lang="en-US" altLang="zh-TW" sz="2000" dirty="0">
                <a:latin typeface="Calibri" panose="020F0502020204030204" pitchFamily="34" charset="0"/>
              </a:rPr>
              <a:t>4%</a:t>
            </a:r>
            <a:r>
              <a:rPr lang="zh-TW" altLang="zh-TW" sz="2000" dirty="0">
                <a:latin typeface="Calibri" panose="020F0502020204030204" pitchFamily="34" charset="0"/>
              </a:rPr>
              <a:t>，市場組合之預期報酬及波動分別為</a:t>
            </a:r>
            <a:r>
              <a:rPr lang="en-US" altLang="zh-TW" sz="2000" dirty="0">
                <a:latin typeface="Calibri" panose="020F0502020204030204" pitchFamily="34" charset="0"/>
              </a:rPr>
              <a:t>10%</a:t>
            </a:r>
            <a:r>
              <a:rPr lang="zh-TW" altLang="zh-TW" sz="2000" dirty="0">
                <a:latin typeface="Calibri" panose="020F0502020204030204" pitchFamily="34" charset="0"/>
              </a:rPr>
              <a:t>及</a:t>
            </a:r>
            <a:r>
              <a:rPr lang="en-US" altLang="zh-TW" sz="2000" dirty="0">
                <a:latin typeface="Calibri" panose="020F0502020204030204" pitchFamily="34" charset="0"/>
              </a:rPr>
              <a:t>16%</a:t>
            </a:r>
            <a:r>
              <a:rPr lang="zh-TW" altLang="zh-TW" sz="2000" dirty="0">
                <a:latin typeface="Calibri" panose="020F0502020204030204" pitchFamily="34" charset="0"/>
              </a:rPr>
              <a:t>。若</a:t>
            </a:r>
            <a:r>
              <a:rPr lang="en-US" altLang="zh-TW" sz="2000" dirty="0">
                <a:latin typeface="Calibri" panose="020F0502020204030204" pitchFamily="34" charset="0"/>
              </a:rPr>
              <a:t>3M</a:t>
            </a:r>
            <a:r>
              <a:rPr lang="zh-TW" altLang="zh-TW" sz="2000" dirty="0">
                <a:latin typeface="Calibri" panose="020F0502020204030204" pitchFamily="34" charset="0"/>
              </a:rPr>
              <a:t>股票之波動為</a:t>
            </a:r>
            <a:r>
              <a:rPr lang="en-US" altLang="zh-TW" sz="2000" dirty="0">
                <a:latin typeface="Calibri" panose="020F0502020204030204" pitchFamily="34" charset="0"/>
              </a:rPr>
              <a:t>22%</a:t>
            </a:r>
            <a:r>
              <a:rPr lang="zh-TW" altLang="zh-TW" sz="2000" dirty="0">
                <a:latin typeface="Calibri" panose="020F0502020204030204" pitchFamily="34" charset="0"/>
              </a:rPr>
              <a:t>，且其報酬與市場組合的報酬相關係數為</a:t>
            </a:r>
            <a:r>
              <a:rPr lang="en-US" altLang="zh-TW" sz="2000" dirty="0">
                <a:latin typeface="Calibri" panose="020F0502020204030204" pitchFamily="34" charset="0"/>
              </a:rPr>
              <a:t>50%</a:t>
            </a:r>
            <a:r>
              <a:rPr lang="zh-TW" altLang="zh-TW" sz="2000" dirty="0">
                <a:latin typeface="Calibri" panose="020F0502020204030204" pitchFamily="34" charset="0"/>
              </a:rPr>
              <a:t>，請問該股票之</a:t>
            </a:r>
            <a:r>
              <a:rPr lang="en-US" altLang="zh-TW" sz="2000" dirty="0">
                <a:latin typeface="Calibri" panose="020F0502020204030204" pitchFamily="34" charset="0"/>
              </a:rPr>
              <a:t>Beta</a:t>
            </a:r>
            <a:r>
              <a:rPr lang="zh-TW" altLang="zh-TW" sz="2000" dirty="0">
                <a:latin typeface="Calibri" panose="020F0502020204030204" pitchFamily="34" charset="0"/>
              </a:rPr>
              <a:t>係數及預期報酬各是多少？</a:t>
            </a:r>
          </a:p>
          <a:p>
            <a:pPr lvl="1" algn="just">
              <a:lnSpc>
                <a:spcPct val="120000"/>
              </a:lnSpc>
            </a:pPr>
            <a:r>
              <a:rPr lang="zh-TW" altLang="zh-TW" sz="2000" dirty="0">
                <a:latin typeface="Calibri" panose="020F0502020204030204" pitchFamily="34" charset="0"/>
              </a:rPr>
              <a:t>解</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66</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051802035"/>
              </p:ext>
            </p:extLst>
          </p:nvPr>
        </p:nvGraphicFramePr>
        <p:xfrm>
          <a:off x="1331640" y="3933056"/>
          <a:ext cx="5256584" cy="660450"/>
        </p:xfrm>
        <a:graphic>
          <a:graphicData uri="http://schemas.openxmlformats.org/presentationml/2006/ole">
            <mc:AlternateContent xmlns:mc="http://schemas.openxmlformats.org/markup-compatibility/2006">
              <mc:Choice xmlns:v="urn:schemas-microsoft-com:vml" Requires="v">
                <p:oleObj spid="_x0000_s43076" r:id="rId3" imgW="3403600" imgH="431800" progId="Unknown">
                  <p:embed/>
                </p:oleObj>
              </mc:Choice>
              <mc:Fallback>
                <p:oleObj r:id="rId3" imgW="3403600" imgH="431800" progId="Unknown">
                  <p:embed/>
                  <p:pic>
                    <p:nvPicPr>
                      <p:cNvPr id="0" name="物件 1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3933056"/>
                        <a:ext cx="5256584" cy="660450"/>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422346548"/>
              </p:ext>
            </p:extLst>
          </p:nvPr>
        </p:nvGraphicFramePr>
        <p:xfrm>
          <a:off x="1331640" y="4797152"/>
          <a:ext cx="3528392" cy="787315"/>
        </p:xfrm>
        <a:graphic>
          <a:graphicData uri="http://schemas.openxmlformats.org/presentationml/2006/ole">
            <mc:AlternateContent xmlns:mc="http://schemas.openxmlformats.org/markup-compatibility/2006">
              <mc:Choice xmlns:v="urn:schemas-microsoft-com:vml" Requires="v">
                <p:oleObj spid="_x0000_s43077" r:id="rId5" imgW="2171520" imgH="457200" progId="Unknown">
                  <p:embed/>
                </p:oleObj>
              </mc:Choice>
              <mc:Fallback>
                <p:oleObj r:id="rId5" imgW="2171520" imgH="457200" progId="Unknown">
                  <p:embed/>
                  <p:pic>
                    <p:nvPicPr>
                      <p:cNvPr id="0" name="物件 149"/>
                      <p:cNvPicPr>
                        <a:picLocks noChangeAspect="1" noChangeArrowheads="1"/>
                      </p:cNvPicPr>
                      <p:nvPr/>
                    </p:nvPicPr>
                    <p:blipFill>
                      <a:blip r:embed="rId6"/>
                      <a:srcRect/>
                      <a:stretch>
                        <a:fillRect/>
                      </a:stretch>
                    </p:blipFill>
                    <p:spPr bwMode="auto">
                      <a:xfrm>
                        <a:off x="1331640" y="4797152"/>
                        <a:ext cx="3528392" cy="78731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465977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11.8 </a:t>
            </a:r>
            <a:r>
              <a:rPr lang="zh-TW" altLang="zh-TW" dirty="0"/>
              <a:t>決定個別資產的風險溢酬</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200" dirty="0">
                <a:latin typeface="Calibri" panose="020F0502020204030204" pitchFamily="34" charset="0"/>
              </a:rPr>
              <a:t>思考一下，由</a:t>
            </a:r>
            <a:r>
              <a:rPr lang="en-US" altLang="zh-TW" sz="2200" dirty="0">
                <a:latin typeface="Calibri" panose="020F0502020204030204" pitchFamily="34" charset="0"/>
              </a:rPr>
              <a:t>3M</a:t>
            </a:r>
            <a:r>
              <a:rPr lang="zh-TW" altLang="zh-TW" sz="2200" dirty="0">
                <a:latin typeface="Calibri" panose="020F0502020204030204" pitchFamily="34" charset="0"/>
              </a:rPr>
              <a:t>股票與無風險資產所組合的預期報酬與波動將分別為</a:t>
            </a:r>
            <a:r>
              <a:rPr lang="zh-TW" altLang="zh-TW" sz="2200" dirty="0" smtClean="0">
                <a:latin typeface="Calibri" panose="020F0502020204030204" pitchFamily="34" charset="0"/>
              </a:rPr>
              <a:t>：</a:t>
            </a:r>
            <a:endParaRPr lang="en-US" altLang="zh-TW" sz="2200" dirty="0" smtClean="0">
              <a:latin typeface="Calibri" panose="020F0502020204030204" pitchFamily="34" charset="0"/>
            </a:endParaRPr>
          </a:p>
          <a:p>
            <a:pPr algn="just">
              <a:lnSpc>
                <a:spcPct val="120000"/>
              </a:lnSpc>
            </a:pPr>
            <a:endParaRPr lang="en-US" altLang="zh-TW" sz="2200" dirty="0">
              <a:latin typeface="Calibri" panose="020F0502020204030204" pitchFamily="34" charset="0"/>
            </a:endParaRPr>
          </a:p>
          <a:p>
            <a:pPr algn="just">
              <a:lnSpc>
                <a:spcPct val="120000"/>
              </a:lnSpc>
            </a:pPr>
            <a:endParaRPr lang="en-US" altLang="zh-TW" sz="2200" dirty="0" smtClean="0">
              <a:latin typeface="Calibri" panose="020F0502020204030204" pitchFamily="34" charset="0"/>
            </a:endParaRPr>
          </a:p>
          <a:p>
            <a:pPr algn="just">
              <a:lnSpc>
                <a:spcPct val="120000"/>
              </a:lnSpc>
            </a:pPr>
            <a:r>
              <a:rPr lang="zh-TW" altLang="zh-TW" sz="2200" dirty="0"/>
              <a:t>根據前述之資本市場線可得</a:t>
            </a:r>
            <a:r>
              <a:rPr lang="zh-TW" altLang="zh-TW" sz="2200" dirty="0" smtClean="0"/>
              <a:t>：</a:t>
            </a:r>
            <a:endParaRPr lang="en-US" altLang="zh-TW" sz="2200" dirty="0" smtClean="0"/>
          </a:p>
          <a:p>
            <a:pPr algn="just">
              <a:lnSpc>
                <a:spcPct val="120000"/>
              </a:lnSpc>
            </a:pPr>
            <a:endParaRPr lang="en-US" altLang="zh-TW" sz="2200" dirty="0"/>
          </a:p>
          <a:p>
            <a:pPr algn="just">
              <a:lnSpc>
                <a:spcPct val="120000"/>
              </a:lnSpc>
            </a:pPr>
            <a:endParaRPr lang="en-US" altLang="zh-TW" sz="2200" dirty="0" smtClean="0"/>
          </a:p>
          <a:p>
            <a:r>
              <a:rPr lang="zh-TW" altLang="zh-TW" sz="2200" dirty="0"/>
              <a:t>則當個別資產的風險等於市場組合風險時，即：</a:t>
            </a:r>
          </a:p>
          <a:p>
            <a:endParaRPr lang="zh-TW" altLang="zh-TW" sz="2200" dirty="0"/>
          </a:p>
          <a:p>
            <a:r>
              <a:rPr lang="zh-TW" altLang="zh-TW" sz="2200" dirty="0"/>
              <a:t>可得：</a:t>
            </a:r>
          </a:p>
          <a:p>
            <a:pPr algn="just">
              <a:lnSpc>
                <a:spcPct val="120000"/>
              </a:lnSpc>
            </a:pPr>
            <a:endParaRPr lang="zh-TW" altLang="zh-TW" sz="2400" dirty="0"/>
          </a:p>
          <a:p>
            <a:pPr algn="just">
              <a:lnSpc>
                <a:spcPct val="120000"/>
              </a:lnSpc>
            </a:pPr>
            <a:endParaRPr lang="zh-TW" altLang="zh-TW" sz="24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67</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623631403"/>
              </p:ext>
            </p:extLst>
          </p:nvPr>
        </p:nvGraphicFramePr>
        <p:xfrm>
          <a:off x="899592" y="2492896"/>
          <a:ext cx="5236834" cy="936104"/>
        </p:xfrm>
        <a:graphic>
          <a:graphicData uri="http://schemas.openxmlformats.org/presentationml/2006/ole">
            <mc:AlternateContent xmlns:mc="http://schemas.openxmlformats.org/markup-compatibility/2006">
              <mc:Choice xmlns:v="urn:schemas-microsoft-com:vml" Requires="v">
                <p:oleObj spid="_x0000_s44162" r:id="rId3" imgW="3111500" imgH="558800" progId="Unknown">
                  <p:embed/>
                </p:oleObj>
              </mc:Choice>
              <mc:Fallback>
                <p:oleObj r:id="rId3" imgW="3111500" imgH="558800" progId="Unknown">
                  <p:embed/>
                  <p:pic>
                    <p:nvPicPr>
                      <p:cNvPr id="0" name="物件 1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492896"/>
                        <a:ext cx="5236834" cy="936104"/>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072670939"/>
              </p:ext>
            </p:extLst>
          </p:nvPr>
        </p:nvGraphicFramePr>
        <p:xfrm>
          <a:off x="899592" y="3933056"/>
          <a:ext cx="7577092" cy="792088"/>
        </p:xfrm>
        <a:graphic>
          <a:graphicData uri="http://schemas.openxmlformats.org/presentationml/2006/ole">
            <mc:AlternateContent xmlns:mc="http://schemas.openxmlformats.org/markup-compatibility/2006">
              <mc:Choice xmlns:v="urn:schemas-microsoft-com:vml" Requires="v">
                <p:oleObj spid="_x0000_s44163" r:id="rId5" imgW="4368800" imgH="457200" progId="Unknown">
                  <p:embed/>
                </p:oleObj>
              </mc:Choice>
              <mc:Fallback>
                <p:oleObj r:id="rId5" imgW="4368800" imgH="457200" progId="Unknown">
                  <p:embed/>
                  <p:pic>
                    <p:nvPicPr>
                      <p:cNvPr id="0" name="物件 1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3933056"/>
                        <a:ext cx="7577092" cy="792088"/>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1927126603"/>
              </p:ext>
            </p:extLst>
          </p:nvPr>
        </p:nvGraphicFramePr>
        <p:xfrm>
          <a:off x="6804248" y="4869160"/>
          <a:ext cx="2087733" cy="360040"/>
        </p:xfrm>
        <a:graphic>
          <a:graphicData uri="http://schemas.openxmlformats.org/presentationml/2006/ole">
            <mc:AlternateContent xmlns:mc="http://schemas.openxmlformats.org/markup-compatibility/2006">
              <mc:Choice xmlns:v="urn:schemas-microsoft-com:vml" Requires="v">
                <p:oleObj spid="_x0000_s44164" r:id="rId7" imgW="1320800" imgH="228600" progId="Unknown">
                  <p:embed/>
                </p:oleObj>
              </mc:Choice>
              <mc:Fallback>
                <p:oleObj r:id="rId7" imgW="1320800" imgH="228600" progId="Unknown">
                  <p:embed/>
                  <p:pic>
                    <p:nvPicPr>
                      <p:cNvPr id="0" name="物件 1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248" y="4869160"/>
                        <a:ext cx="2087733" cy="360040"/>
                      </a:xfrm>
                      <a:prstGeom prst="rect">
                        <a:avLst/>
                      </a:prstGeom>
                      <a:noFill/>
                      <a:ln>
                        <a:noFill/>
                      </a:ln>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58408376"/>
              </p:ext>
            </p:extLst>
          </p:nvPr>
        </p:nvGraphicFramePr>
        <p:xfrm>
          <a:off x="1763688" y="5517232"/>
          <a:ext cx="6192688" cy="730043"/>
        </p:xfrm>
        <a:graphic>
          <a:graphicData uri="http://schemas.openxmlformats.org/presentationml/2006/ole">
            <mc:AlternateContent xmlns:mc="http://schemas.openxmlformats.org/markup-compatibility/2006">
              <mc:Choice xmlns:v="urn:schemas-microsoft-com:vml" Requires="v">
                <p:oleObj spid="_x0000_s44165" r:id="rId9" imgW="3873500" imgH="457200" progId="Unknown">
                  <p:embed/>
                </p:oleObj>
              </mc:Choice>
              <mc:Fallback>
                <p:oleObj r:id="rId9" imgW="3873500" imgH="457200" progId="Unknown">
                  <p:embed/>
                  <p:pic>
                    <p:nvPicPr>
                      <p:cNvPr id="0" name="物件 1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688" y="5517232"/>
                        <a:ext cx="6192688" cy="73004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211056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11.8 </a:t>
            </a:r>
            <a:r>
              <a:rPr lang="zh-TW" altLang="zh-TW" dirty="0"/>
              <a:t>決定個別資產的風險溢酬</a:t>
            </a:r>
            <a:endParaRPr lang="zh-TW" altLang="en-US" dirty="0"/>
          </a:p>
        </p:txBody>
      </p:sp>
      <p:sp>
        <p:nvSpPr>
          <p:cNvPr id="3" name="內容版面配置區 2"/>
          <p:cNvSpPr>
            <a:spLocks noGrp="1"/>
          </p:cNvSpPr>
          <p:nvPr>
            <p:ph idx="1"/>
          </p:nvPr>
        </p:nvSpPr>
        <p:spPr>
          <a:xfrm>
            <a:off x="457200" y="1600200"/>
            <a:ext cx="8229600" cy="4853136"/>
          </a:xfrm>
        </p:spPr>
        <p:txBody>
          <a:bodyPr>
            <a:normAutofit/>
          </a:bodyPr>
          <a:lstStyle/>
          <a:p>
            <a:pPr algn="just">
              <a:lnSpc>
                <a:spcPct val="120000"/>
              </a:lnSpc>
            </a:pPr>
            <a:r>
              <a:rPr lang="zh-TW" altLang="zh-TW" sz="2200" dirty="0">
                <a:latin typeface="Calibri" panose="020F0502020204030204" pitchFamily="34" charset="0"/>
              </a:rPr>
              <a:t>結合</a:t>
            </a:r>
            <a:r>
              <a:rPr lang="en-US" altLang="zh-TW" sz="2200" dirty="0">
                <a:latin typeface="Calibri" panose="020F0502020204030204" pitchFamily="34" charset="0"/>
              </a:rPr>
              <a:t>CAPM</a:t>
            </a:r>
            <a:r>
              <a:rPr lang="zh-TW" altLang="zh-TW" sz="2200" dirty="0">
                <a:latin typeface="Calibri" panose="020F0502020204030204" pitchFamily="34" charset="0"/>
              </a:rPr>
              <a:t>及單一價格律</a:t>
            </a:r>
            <a:r>
              <a:rPr lang="en-US" altLang="zh-TW" sz="2200" dirty="0">
                <a:latin typeface="Calibri" panose="020F0502020204030204" pitchFamily="34" charset="0"/>
              </a:rPr>
              <a:t>(</a:t>
            </a:r>
            <a:r>
              <a:rPr lang="zh-TW" altLang="zh-TW" sz="2200" dirty="0">
                <a:latin typeface="Calibri" panose="020F0502020204030204" pitchFamily="34" charset="0"/>
              </a:rPr>
              <a:t>相同風險的資產或組合，預期報酬將相等</a:t>
            </a:r>
            <a:r>
              <a:rPr lang="en-US" altLang="zh-TW" sz="2200" dirty="0">
                <a:latin typeface="Calibri" panose="020F0502020204030204" pitchFamily="34" charset="0"/>
              </a:rPr>
              <a:t>)</a:t>
            </a:r>
            <a:r>
              <a:rPr lang="zh-TW" altLang="zh-TW" sz="2200" dirty="0">
                <a:latin typeface="Calibri" panose="020F0502020204030204" pitchFamily="34" charset="0"/>
              </a:rPr>
              <a:t>，我們可得到如下結果</a:t>
            </a:r>
            <a:r>
              <a:rPr lang="zh-TW" altLang="zh-TW" sz="2200" dirty="0" smtClean="0">
                <a:latin typeface="Calibri" panose="020F0502020204030204" pitchFamily="34" charset="0"/>
              </a:rPr>
              <a:t>：</a:t>
            </a:r>
            <a:endParaRPr lang="en-US" altLang="zh-TW" sz="2200" dirty="0" smtClean="0">
              <a:latin typeface="Calibri" panose="020F0502020204030204" pitchFamily="34" charset="0"/>
            </a:endParaRPr>
          </a:p>
          <a:p>
            <a:pPr algn="just">
              <a:lnSpc>
                <a:spcPct val="120000"/>
              </a:lnSpc>
            </a:pPr>
            <a:endParaRPr lang="en-US" altLang="zh-TW" sz="2200" dirty="0">
              <a:latin typeface="Calibri" panose="020F0502020204030204" pitchFamily="34" charset="0"/>
            </a:endParaRPr>
          </a:p>
          <a:p>
            <a:pPr algn="just">
              <a:lnSpc>
                <a:spcPct val="120000"/>
              </a:lnSpc>
            </a:pPr>
            <a:r>
              <a:rPr lang="zh-TW" altLang="zh-TW" sz="2200" dirty="0">
                <a:latin typeface="Calibri" panose="020F0502020204030204" pitchFamily="34" charset="0"/>
              </a:rPr>
              <a:t>所以可得：</a:t>
            </a:r>
          </a:p>
          <a:p>
            <a:pPr algn="just">
              <a:lnSpc>
                <a:spcPct val="120000"/>
              </a:lnSpc>
            </a:pPr>
            <a:endParaRPr lang="en-US" altLang="zh-TW" sz="2200" dirty="0" smtClean="0">
              <a:latin typeface="Calibri" panose="020F0502020204030204" pitchFamily="34" charset="0"/>
            </a:endParaRPr>
          </a:p>
          <a:p>
            <a:pPr algn="just">
              <a:lnSpc>
                <a:spcPct val="120000"/>
              </a:lnSpc>
            </a:pPr>
            <a:r>
              <a:rPr lang="zh-TW" altLang="zh-TW" sz="2200" dirty="0">
                <a:latin typeface="Calibri" panose="020F0502020204030204" pitchFamily="34" charset="0"/>
              </a:rPr>
              <a:t>換言之，在上例中，我們可得</a:t>
            </a:r>
            <a:r>
              <a:rPr lang="zh-TW" altLang="zh-TW" sz="2200" dirty="0" smtClean="0">
                <a:latin typeface="Calibri" panose="020F0502020204030204" pitchFamily="34" charset="0"/>
              </a:rPr>
              <a:t>：</a:t>
            </a:r>
            <a:endParaRPr lang="en-US" altLang="zh-TW" sz="2200" dirty="0" smtClean="0">
              <a:latin typeface="Calibri" panose="020F0502020204030204" pitchFamily="34" charset="0"/>
            </a:endParaRPr>
          </a:p>
          <a:p>
            <a:pPr algn="just">
              <a:lnSpc>
                <a:spcPct val="120000"/>
              </a:lnSpc>
            </a:pPr>
            <a:endParaRPr lang="zh-TW" altLang="zh-TW" sz="2200" dirty="0">
              <a:latin typeface="Calibri" panose="020F0502020204030204" pitchFamily="34" charset="0"/>
            </a:endParaRPr>
          </a:p>
          <a:p>
            <a:pPr algn="just">
              <a:lnSpc>
                <a:spcPct val="120000"/>
              </a:lnSpc>
            </a:pPr>
            <a:r>
              <a:rPr lang="zh-TW" altLang="zh-TW" sz="2200" dirty="0">
                <a:latin typeface="Calibri" panose="020F0502020204030204" pitchFamily="34" charset="0"/>
              </a:rPr>
              <a:t>也就是投資於</a:t>
            </a:r>
            <a:r>
              <a:rPr lang="en-US" altLang="zh-TW" sz="2200" dirty="0">
                <a:latin typeface="Calibri" panose="020F0502020204030204" pitchFamily="34" charset="0"/>
              </a:rPr>
              <a:t>3M</a:t>
            </a:r>
            <a:r>
              <a:rPr lang="zh-TW" altLang="zh-TW" sz="2200" dirty="0">
                <a:latin typeface="Calibri" panose="020F0502020204030204" pitchFamily="34" charset="0"/>
              </a:rPr>
              <a:t>股票</a:t>
            </a:r>
            <a:r>
              <a:rPr lang="en-US" altLang="zh-TW" sz="2200" dirty="0">
                <a:latin typeface="Calibri" panose="020F0502020204030204" pitchFamily="34" charset="0"/>
              </a:rPr>
              <a:t>69%</a:t>
            </a:r>
            <a:r>
              <a:rPr lang="zh-TW" altLang="zh-TW" sz="2200" dirty="0">
                <a:latin typeface="Calibri" panose="020F0502020204030204" pitchFamily="34" charset="0"/>
              </a:rPr>
              <a:t>及無風險資產</a:t>
            </a:r>
            <a:r>
              <a:rPr lang="en-US" altLang="zh-TW" sz="2200" dirty="0">
                <a:latin typeface="Calibri" panose="020F0502020204030204" pitchFamily="34" charset="0"/>
              </a:rPr>
              <a:t>31%</a:t>
            </a:r>
            <a:r>
              <a:rPr lang="zh-TW" altLang="zh-TW" sz="2200" dirty="0">
                <a:latin typeface="Calibri" panose="020F0502020204030204" pitchFamily="34" charset="0"/>
              </a:rPr>
              <a:t>時，該組合之預期報酬將與</a:t>
            </a:r>
            <a:r>
              <a:rPr lang="en-US" altLang="zh-TW" sz="2200" dirty="0">
                <a:latin typeface="Calibri" panose="020F0502020204030204" pitchFamily="34" charset="0"/>
              </a:rPr>
              <a:t>3M</a:t>
            </a:r>
            <a:r>
              <a:rPr lang="zh-TW" altLang="zh-TW" sz="2200" dirty="0">
                <a:latin typeface="Calibri" panose="020F0502020204030204" pitchFamily="34" charset="0"/>
              </a:rPr>
              <a:t>股票預期報酬相同</a:t>
            </a:r>
            <a:r>
              <a:rPr lang="zh-TW" altLang="zh-TW" sz="2200" dirty="0" smtClean="0">
                <a:latin typeface="Calibri" panose="020F0502020204030204" pitchFamily="34" charset="0"/>
              </a:rPr>
              <a:t>：</a:t>
            </a:r>
            <a:endParaRPr lang="zh-TW" altLang="zh-TW" sz="22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68</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954019744"/>
              </p:ext>
            </p:extLst>
          </p:nvPr>
        </p:nvGraphicFramePr>
        <p:xfrm>
          <a:off x="899592" y="2492896"/>
          <a:ext cx="6408712" cy="400057"/>
        </p:xfrm>
        <a:graphic>
          <a:graphicData uri="http://schemas.openxmlformats.org/presentationml/2006/ole">
            <mc:AlternateContent xmlns:mc="http://schemas.openxmlformats.org/markup-compatibility/2006">
              <mc:Choice xmlns:v="urn:schemas-microsoft-com:vml" Requires="v">
                <p:oleObj spid="_x0000_s45182" r:id="rId3" imgW="3911600" imgH="241300" progId="Unknown">
                  <p:embed/>
                </p:oleObj>
              </mc:Choice>
              <mc:Fallback>
                <p:oleObj r:id="rId3" imgW="3911600" imgH="241300" progId="Unknown">
                  <p:embed/>
                  <p:pic>
                    <p:nvPicPr>
                      <p:cNvPr id="0" name="物件 1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492896"/>
                        <a:ext cx="6408712" cy="400057"/>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962108356"/>
              </p:ext>
            </p:extLst>
          </p:nvPr>
        </p:nvGraphicFramePr>
        <p:xfrm>
          <a:off x="971600" y="3501008"/>
          <a:ext cx="815091" cy="360040"/>
        </p:xfrm>
        <a:graphic>
          <a:graphicData uri="http://schemas.openxmlformats.org/presentationml/2006/ole">
            <mc:AlternateContent xmlns:mc="http://schemas.openxmlformats.org/markup-compatibility/2006">
              <mc:Choice xmlns:v="urn:schemas-microsoft-com:vml" Requires="v">
                <p:oleObj spid="_x0000_s45183" r:id="rId5" imgW="520700" imgH="228600" progId="Unknown">
                  <p:embed/>
                </p:oleObj>
              </mc:Choice>
              <mc:Fallback>
                <p:oleObj r:id="rId5" imgW="520700" imgH="228600" progId="Unknown">
                  <p:embed/>
                  <p:pic>
                    <p:nvPicPr>
                      <p:cNvPr id="0" name="物件 1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3501008"/>
                        <a:ext cx="815091" cy="360040"/>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1337043290"/>
              </p:ext>
            </p:extLst>
          </p:nvPr>
        </p:nvGraphicFramePr>
        <p:xfrm>
          <a:off x="971600" y="4437112"/>
          <a:ext cx="1500167" cy="360040"/>
        </p:xfrm>
        <a:graphic>
          <a:graphicData uri="http://schemas.openxmlformats.org/presentationml/2006/ole">
            <mc:AlternateContent xmlns:mc="http://schemas.openxmlformats.org/markup-compatibility/2006">
              <mc:Choice xmlns:v="urn:schemas-microsoft-com:vml" Requires="v">
                <p:oleObj spid="_x0000_s45184" r:id="rId7" imgW="952087" imgH="228501" progId="Unknown">
                  <p:embed/>
                </p:oleObj>
              </mc:Choice>
              <mc:Fallback>
                <p:oleObj r:id="rId7" imgW="952087" imgH="228501" progId="Unknown">
                  <p:embed/>
                  <p:pic>
                    <p:nvPicPr>
                      <p:cNvPr id="0" name="物件 1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600" y="4437112"/>
                        <a:ext cx="1500167" cy="360040"/>
                      </a:xfrm>
                      <a:prstGeom prst="rect">
                        <a:avLst/>
                      </a:prstGeom>
                      <a:noFill/>
                      <a:ln>
                        <a:noFill/>
                      </a:ln>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1475954357"/>
              </p:ext>
            </p:extLst>
          </p:nvPr>
        </p:nvGraphicFramePr>
        <p:xfrm>
          <a:off x="899592" y="5805264"/>
          <a:ext cx="7344816" cy="369400"/>
        </p:xfrm>
        <a:graphic>
          <a:graphicData uri="http://schemas.openxmlformats.org/presentationml/2006/ole">
            <mc:AlternateContent xmlns:mc="http://schemas.openxmlformats.org/markup-compatibility/2006">
              <mc:Choice xmlns:v="urn:schemas-microsoft-com:vml" Requires="v">
                <p:oleObj spid="_x0000_s45185" r:id="rId9" imgW="4864100" imgH="241300" progId="Unknown">
                  <p:embed/>
                </p:oleObj>
              </mc:Choice>
              <mc:Fallback>
                <p:oleObj r:id="rId9" imgW="4864100" imgH="241300" progId="Unknown">
                  <p:embed/>
                  <p:pic>
                    <p:nvPicPr>
                      <p:cNvPr id="0" name="物件 1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9592" y="5805264"/>
                        <a:ext cx="7344816" cy="3694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43153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11.8 </a:t>
            </a:r>
            <a:r>
              <a:rPr lang="zh-TW" altLang="zh-TW" dirty="0"/>
              <a:t>決定個別資產的風險溢酬</a:t>
            </a:r>
            <a:endParaRPr lang="zh-TW" altLang="en-US" dirty="0"/>
          </a:p>
        </p:txBody>
      </p:sp>
      <p:sp>
        <p:nvSpPr>
          <p:cNvPr id="3" name="內容版面配置區 2"/>
          <p:cNvSpPr>
            <a:spLocks noGrp="1"/>
          </p:cNvSpPr>
          <p:nvPr>
            <p:ph idx="1"/>
          </p:nvPr>
        </p:nvSpPr>
        <p:spPr/>
        <p:txBody>
          <a:bodyPr/>
          <a:lstStyle/>
          <a:p>
            <a:pPr algn="just">
              <a:lnSpc>
                <a:spcPct val="120000"/>
              </a:lnSpc>
            </a:pPr>
            <a:endParaRPr lang="en-US" altLang="zh-TW" sz="2400" b="1" dirty="0" smtClean="0"/>
          </a:p>
          <a:p>
            <a:pPr algn="just">
              <a:lnSpc>
                <a:spcPct val="120000"/>
              </a:lnSpc>
            </a:pPr>
            <a:r>
              <a:rPr lang="zh-TW" altLang="zh-TW" sz="2400" b="1" dirty="0" smtClean="0"/>
              <a:t>由</a:t>
            </a:r>
            <a:r>
              <a:rPr lang="zh-TW" altLang="zh-TW" sz="2400" b="1" dirty="0"/>
              <a:t>以上的例子，我們可以得到如下一般性的結論：</a:t>
            </a:r>
            <a:endParaRPr lang="zh-TW" altLang="zh-TW" sz="2400" dirty="0"/>
          </a:p>
          <a:p>
            <a:pPr marL="0" indent="0" algn="just">
              <a:lnSpc>
                <a:spcPct val="120000"/>
              </a:lnSpc>
              <a:buNone/>
            </a:pPr>
            <a:endParaRPr lang="zh-TW" altLang="zh-TW" sz="2400" dirty="0"/>
          </a:p>
          <a:p>
            <a:pPr algn="just">
              <a:lnSpc>
                <a:spcPct val="120000"/>
              </a:lnSpc>
            </a:pPr>
            <a:endParaRPr lang="en-US" altLang="zh-TW" sz="2400" b="1" dirty="0" smtClean="0"/>
          </a:p>
          <a:p>
            <a:pPr algn="just">
              <a:lnSpc>
                <a:spcPct val="120000"/>
              </a:lnSpc>
            </a:pPr>
            <a:r>
              <a:rPr lang="zh-TW" altLang="zh-TW" sz="2400" b="1" dirty="0" smtClean="0">
                <a:solidFill>
                  <a:srgbClr val="FF0000"/>
                </a:solidFill>
              </a:rPr>
              <a:t>依據</a:t>
            </a:r>
            <a:r>
              <a:rPr lang="en-US" altLang="zh-TW" sz="2400" b="1" dirty="0">
                <a:solidFill>
                  <a:srgbClr val="FF0000"/>
                </a:solidFill>
              </a:rPr>
              <a:t>CPAM</a:t>
            </a:r>
            <a:r>
              <a:rPr lang="zh-TW" altLang="zh-TW" sz="2400" b="1" dirty="0">
                <a:solidFill>
                  <a:srgbClr val="FF0000"/>
                </a:solidFill>
              </a:rPr>
              <a:t>的個別資產的預期報酬會等於資本市場線上具有相同市場風險之組合的預期報酬</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69</a:t>
            </a:fld>
            <a:endParaRPr lang="zh-TW" altLang="en-US"/>
          </a:p>
        </p:txBody>
      </p:sp>
    </p:spTree>
    <p:extLst>
      <p:ext uri="{BB962C8B-B14F-4D97-AF65-F5344CB8AC3E}">
        <p14:creationId xmlns:p14="http://schemas.microsoft.com/office/powerpoint/2010/main" val="135222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Reviews</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期望值的運算</a:t>
            </a:r>
            <a:r>
              <a:rPr lang="zh-TW" altLang="zh-TW" sz="2400" dirty="0" smtClean="0">
                <a:latin typeface="Calibri" panose="020F0502020204030204" pitchFamily="34" charset="0"/>
              </a:rPr>
              <a:t>規則</a:t>
            </a:r>
            <a:r>
              <a:rPr lang="zh-TW" altLang="zh-TW" sz="2400" dirty="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當</a:t>
            </a:r>
            <a:r>
              <a:rPr lang="zh-TW" altLang="zh-TW" sz="2400" dirty="0">
                <a:latin typeface="Calibri" panose="020F0502020204030204" pitchFamily="34" charset="0"/>
              </a:rPr>
              <a:t>以事前觀點來看時，資產組合的預期報酬即為：</a:t>
            </a: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7</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278785465"/>
              </p:ext>
            </p:extLst>
          </p:nvPr>
        </p:nvGraphicFramePr>
        <p:xfrm>
          <a:off x="899592" y="2492896"/>
          <a:ext cx="3440090" cy="792088"/>
        </p:xfrm>
        <a:graphic>
          <a:graphicData uri="http://schemas.openxmlformats.org/presentationml/2006/ole">
            <mc:AlternateContent xmlns:mc="http://schemas.openxmlformats.org/markup-compatibility/2006">
              <mc:Choice xmlns:v="urn:schemas-microsoft-com:vml" Requires="v">
                <p:oleObj spid="_x0000_s5279" r:id="rId3" imgW="1892300" imgH="431800" progId="Unknown">
                  <p:embed/>
                </p:oleObj>
              </mc:Choice>
              <mc:Fallback>
                <p:oleObj r:id="rId3" imgW="1892300" imgH="431800" progId="Unknown">
                  <p:embed/>
                  <p:pic>
                    <p:nvPicPr>
                      <p:cNvPr id="0" name="物件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492896"/>
                        <a:ext cx="3440090" cy="792088"/>
                      </a:xfrm>
                      <a:prstGeom prst="rect">
                        <a:avLst/>
                      </a:prstGeom>
                      <a:noFill/>
                      <a:ln>
                        <a:noFill/>
                      </a:ln>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7" name="物件 6"/>
          <p:cNvGraphicFramePr>
            <a:graphicFrameLocks noChangeAspect="1"/>
          </p:cNvGraphicFramePr>
          <p:nvPr>
            <p:extLst>
              <p:ext uri="{D42A27DB-BD31-4B8C-83A1-F6EECF244321}">
                <p14:modId xmlns:p14="http://schemas.microsoft.com/office/powerpoint/2010/main" val="3103258256"/>
              </p:ext>
            </p:extLst>
          </p:nvPr>
        </p:nvGraphicFramePr>
        <p:xfrm>
          <a:off x="971600" y="4509120"/>
          <a:ext cx="5121166" cy="360040"/>
        </p:xfrm>
        <a:graphic>
          <a:graphicData uri="http://schemas.openxmlformats.org/presentationml/2006/ole">
            <mc:AlternateContent xmlns:mc="http://schemas.openxmlformats.org/markup-compatibility/2006">
              <mc:Choice xmlns:v="urn:schemas-microsoft-com:vml" Requires="v">
                <p:oleObj spid="_x0000_s5280" r:id="rId5" imgW="3022600" imgH="215900" progId="Unknown">
                  <p:embed/>
                </p:oleObj>
              </mc:Choice>
              <mc:Fallback>
                <p:oleObj r:id="rId5" imgW="3022600" imgH="215900" progId="Unknown">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4509120"/>
                        <a:ext cx="5121166" cy="360040"/>
                      </a:xfrm>
                      <a:prstGeom prst="rect">
                        <a:avLst/>
                      </a:prstGeom>
                      <a:noFill/>
                    </p:spPr>
                  </p:pic>
                </p:oleObj>
              </mc:Fallback>
            </mc:AlternateContent>
          </a:graphicData>
        </a:graphic>
      </p:graphicFrame>
    </p:spTree>
    <p:extLst>
      <p:ext uri="{BB962C8B-B14F-4D97-AF65-F5344CB8AC3E}">
        <p14:creationId xmlns:p14="http://schemas.microsoft.com/office/powerpoint/2010/main" val="14234420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11.8 </a:t>
            </a:r>
            <a:r>
              <a:rPr lang="zh-TW" altLang="zh-TW" dirty="0"/>
              <a:t>決定個別資產的風險溢酬</a:t>
            </a:r>
            <a:endParaRPr lang="zh-TW" altLang="en-US" dirty="0"/>
          </a:p>
        </p:txBody>
      </p:sp>
      <p:sp>
        <p:nvSpPr>
          <p:cNvPr id="3" name="內容版面配置區 2"/>
          <p:cNvSpPr>
            <a:spLocks noGrp="1"/>
          </p:cNvSpPr>
          <p:nvPr>
            <p:ph idx="1"/>
          </p:nvPr>
        </p:nvSpPr>
        <p:spPr>
          <a:xfrm>
            <a:off x="457200" y="1600200"/>
            <a:ext cx="8229600" cy="4781128"/>
          </a:xfrm>
        </p:spPr>
        <p:txBody>
          <a:bodyPr>
            <a:normAutofit fontScale="92500" lnSpcReduction="20000"/>
          </a:bodyPr>
          <a:lstStyle/>
          <a:p>
            <a:pPr algn="just">
              <a:lnSpc>
                <a:spcPct val="120000"/>
              </a:lnSpc>
            </a:pPr>
            <a:r>
              <a:rPr lang="zh-TW" altLang="zh-TW" sz="2400" dirty="0">
                <a:latin typeface="Calibri" panose="020F0502020204030204" pitchFamily="34" charset="0"/>
              </a:rPr>
              <a:t>例</a:t>
            </a:r>
            <a:r>
              <a:rPr lang="en-US" altLang="zh-TW" sz="2400" dirty="0">
                <a:latin typeface="Calibri" panose="020F0502020204030204" pitchFamily="34" charset="0"/>
              </a:rPr>
              <a:t>11.17 (Beta</a:t>
            </a:r>
            <a:r>
              <a:rPr lang="zh-TW" altLang="zh-TW" sz="2400" dirty="0">
                <a:latin typeface="Calibri" panose="020F0502020204030204" pitchFamily="34" charset="0"/>
              </a:rPr>
              <a:t>係數為負值</a:t>
            </a:r>
            <a:r>
              <a:rPr lang="en-US" altLang="zh-TW" sz="2400" dirty="0">
                <a:latin typeface="Calibri" panose="020F0502020204030204" pitchFamily="34" charset="0"/>
              </a:rPr>
              <a:t>)</a:t>
            </a:r>
            <a:endParaRPr lang="zh-TW" altLang="zh-TW" sz="2400" dirty="0">
              <a:latin typeface="Calibri" panose="020F0502020204030204" pitchFamily="34" charset="0"/>
            </a:endParaRPr>
          </a:p>
          <a:p>
            <a:pPr lvl="1" algn="just">
              <a:lnSpc>
                <a:spcPct val="120000"/>
              </a:lnSpc>
            </a:pPr>
            <a:r>
              <a:rPr lang="zh-TW" altLang="zh-TW" sz="2000" dirty="0">
                <a:latin typeface="Calibri" panose="020F0502020204030204" pitchFamily="34" charset="0"/>
              </a:rPr>
              <a:t>假設無風險利率為</a:t>
            </a:r>
            <a:r>
              <a:rPr lang="en-US" altLang="zh-TW" sz="2000" dirty="0">
                <a:latin typeface="Calibri" panose="020F0502020204030204" pitchFamily="34" charset="0"/>
              </a:rPr>
              <a:t>4%</a:t>
            </a:r>
            <a:r>
              <a:rPr lang="zh-TW" altLang="zh-TW" sz="2000" dirty="0">
                <a:latin typeface="Calibri" panose="020F0502020204030204" pitchFamily="34" charset="0"/>
              </a:rPr>
              <a:t>，市場組合之預期報酬及波動分別為</a:t>
            </a:r>
            <a:r>
              <a:rPr lang="en-US" altLang="zh-TW" sz="2000" dirty="0">
                <a:latin typeface="Calibri" panose="020F0502020204030204" pitchFamily="34" charset="0"/>
              </a:rPr>
              <a:t>10%</a:t>
            </a:r>
            <a:r>
              <a:rPr lang="zh-TW" altLang="zh-TW" sz="2000" dirty="0">
                <a:latin typeface="Calibri" panose="020F0502020204030204" pitchFamily="34" charset="0"/>
              </a:rPr>
              <a:t>及</a:t>
            </a:r>
            <a:r>
              <a:rPr lang="en-US" altLang="zh-TW" sz="2000" dirty="0">
                <a:latin typeface="Calibri" panose="020F0502020204030204" pitchFamily="34" charset="0"/>
              </a:rPr>
              <a:t>16%</a:t>
            </a:r>
            <a:r>
              <a:rPr lang="zh-TW" altLang="zh-TW" sz="2000" dirty="0">
                <a:latin typeface="Calibri" panose="020F0502020204030204" pitchFamily="34" charset="0"/>
              </a:rPr>
              <a:t>。某</a:t>
            </a:r>
            <a:r>
              <a:rPr lang="en-US" altLang="zh-TW" sz="2000" dirty="0">
                <a:latin typeface="Calibri" panose="020F0502020204030204" pitchFamily="34" charset="0"/>
              </a:rPr>
              <a:t>BAS</a:t>
            </a:r>
            <a:r>
              <a:rPr lang="zh-TW" altLang="zh-TW" sz="2000" dirty="0">
                <a:latin typeface="Calibri" panose="020F0502020204030204" pitchFamily="34" charset="0"/>
              </a:rPr>
              <a:t>股票之</a:t>
            </a:r>
            <a:r>
              <a:rPr lang="en-US" altLang="zh-TW" sz="2000" dirty="0">
                <a:latin typeface="Calibri" panose="020F0502020204030204" pitchFamily="34" charset="0"/>
              </a:rPr>
              <a:t>Beta</a:t>
            </a:r>
            <a:r>
              <a:rPr lang="zh-TW" altLang="zh-TW" sz="2000" dirty="0">
                <a:latin typeface="Calibri" panose="020F0502020204030204" pitchFamily="34" charset="0"/>
              </a:rPr>
              <a:t>係數為</a:t>
            </a:r>
            <a:r>
              <a:rPr lang="en-US" altLang="zh-TW" sz="2000" dirty="0">
                <a:latin typeface="Calibri" panose="020F0502020204030204" pitchFamily="34" charset="0"/>
              </a:rPr>
              <a:t>-0.3</a:t>
            </a:r>
            <a:r>
              <a:rPr lang="zh-TW" altLang="zh-TW" sz="2000" dirty="0">
                <a:latin typeface="Calibri" panose="020F0502020204030204" pitchFamily="34" charset="0"/>
              </a:rPr>
              <a:t>，根據</a:t>
            </a:r>
            <a:r>
              <a:rPr lang="en-US" altLang="zh-TW" sz="2000" dirty="0">
                <a:latin typeface="Calibri" panose="020F0502020204030204" pitchFamily="34" charset="0"/>
              </a:rPr>
              <a:t>CAPM</a:t>
            </a:r>
            <a:r>
              <a:rPr lang="zh-TW" altLang="zh-TW" sz="2000" dirty="0">
                <a:latin typeface="Calibri" panose="020F0502020204030204" pitchFamily="34" charset="0"/>
              </a:rPr>
              <a:t>，其預期報酬為多少？該預期報酬率合理嗎？</a:t>
            </a:r>
          </a:p>
          <a:p>
            <a:pPr lvl="1" algn="just">
              <a:lnSpc>
                <a:spcPct val="120000"/>
              </a:lnSpc>
            </a:pPr>
            <a:r>
              <a:rPr lang="zh-TW" altLang="zh-TW" sz="2000" dirty="0" smtClean="0">
                <a:latin typeface="Calibri" panose="020F0502020204030204" pitchFamily="34" charset="0"/>
              </a:rPr>
              <a:t>解</a:t>
            </a: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r>
              <a:rPr lang="zh-TW" altLang="en-US" sz="2000" dirty="0" smtClean="0">
                <a:latin typeface="Calibri" panose="020F0502020204030204" pitchFamily="34" charset="0"/>
              </a:rPr>
              <a:t>即</a:t>
            </a: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zh-TW" altLang="zh-TW" sz="2000" dirty="0">
              <a:latin typeface="Calibri" panose="020F0502020204030204" pitchFamily="34" charset="0"/>
            </a:endParaRPr>
          </a:p>
          <a:p>
            <a:pPr algn="just">
              <a:lnSpc>
                <a:spcPct val="130000"/>
              </a:lnSpc>
            </a:pPr>
            <a:r>
              <a:rPr lang="zh-TW" altLang="zh-TW" sz="2400" dirty="0">
                <a:latin typeface="Calibri" panose="020F0502020204030204" pitchFamily="34" charset="0"/>
              </a:rPr>
              <a:t>根據第</a:t>
            </a:r>
            <a:r>
              <a:rPr lang="en-US" altLang="zh-TW" sz="2400" dirty="0">
                <a:latin typeface="Calibri" panose="020F0502020204030204" pitchFamily="34" charset="0"/>
              </a:rPr>
              <a:t>3</a:t>
            </a:r>
            <a:r>
              <a:rPr lang="zh-TW" altLang="zh-TW" sz="2400" dirty="0">
                <a:latin typeface="Calibri" panose="020F0502020204030204" pitchFamily="34" charset="0"/>
              </a:rPr>
              <a:t>章的解釋，這種資產的報酬與市場組合的報酬呈反方向變動，故風險溢酬為負值，亦即該資產是為降低資產組合風險所配置的避險性資產，願意犧牲的預期報酬</a:t>
            </a:r>
            <a:r>
              <a:rPr lang="en-US" altLang="zh-TW" sz="2400" dirty="0">
                <a:latin typeface="Calibri" panose="020F0502020204030204" pitchFamily="34" charset="0"/>
              </a:rPr>
              <a:t>(</a:t>
            </a:r>
            <a:r>
              <a:rPr lang="zh-TW" altLang="zh-TW" sz="2400" dirty="0">
                <a:latin typeface="Calibri" panose="020F0502020204030204" pitchFamily="34" charset="0"/>
              </a:rPr>
              <a:t>負的風險溢酬</a:t>
            </a:r>
            <a:r>
              <a:rPr lang="en-US" altLang="zh-TW" sz="2400" dirty="0">
                <a:latin typeface="Calibri" panose="020F0502020204030204" pitchFamily="34" charset="0"/>
              </a:rPr>
              <a:t>)</a:t>
            </a:r>
            <a:r>
              <a:rPr lang="zh-TW" altLang="zh-TW" sz="2400" dirty="0">
                <a:latin typeface="Calibri" panose="020F0502020204030204" pitchFamily="34" charset="0"/>
              </a:rPr>
              <a:t>即為降低資產組合風險所願意付出的保險費。</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70</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865643412"/>
              </p:ext>
            </p:extLst>
          </p:nvPr>
        </p:nvGraphicFramePr>
        <p:xfrm>
          <a:off x="1259632" y="3284984"/>
          <a:ext cx="6419934" cy="360040"/>
        </p:xfrm>
        <a:graphic>
          <a:graphicData uri="http://schemas.openxmlformats.org/presentationml/2006/ole">
            <mc:AlternateContent xmlns:mc="http://schemas.openxmlformats.org/markup-compatibility/2006">
              <mc:Choice xmlns:v="urn:schemas-microsoft-com:vml" Requires="v">
                <p:oleObj spid="_x0000_s46138" r:id="rId3" imgW="4356100" imgH="241300" progId="Unknown">
                  <p:embed/>
                </p:oleObj>
              </mc:Choice>
              <mc:Fallback>
                <p:oleObj r:id="rId3" imgW="4356100" imgH="241300" progId="Unknown">
                  <p:embed/>
                  <p:pic>
                    <p:nvPicPr>
                      <p:cNvPr id="0" name="物件 1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3284984"/>
                        <a:ext cx="6419934" cy="360040"/>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3957267335"/>
              </p:ext>
            </p:extLst>
          </p:nvPr>
        </p:nvGraphicFramePr>
        <p:xfrm>
          <a:off x="1259632" y="4077072"/>
          <a:ext cx="4926003" cy="360040"/>
        </p:xfrm>
        <a:graphic>
          <a:graphicData uri="http://schemas.openxmlformats.org/presentationml/2006/ole">
            <mc:AlternateContent xmlns:mc="http://schemas.openxmlformats.org/markup-compatibility/2006">
              <mc:Choice xmlns:v="urn:schemas-microsoft-com:vml" Requires="v">
                <p:oleObj spid="_x0000_s46139" r:id="rId5" imgW="3340100" imgH="241300" progId="Unknown">
                  <p:embed/>
                </p:oleObj>
              </mc:Choice>
              <mc:Fallback>
                <p:oleObj r:id="rId5" imgW="3340100" imgH="241300" progId="Unknown">
                  <p:embed/>
                  <p:pic>
                    <p:nvPicPr>
                      <p:cNvPr id="0" name="物件 1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4077072"/>
                        <a:ext cx="4926003" cy="3600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223840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11.8 </a:t>
            </a:r>
            <a:r>
              <a:rPr lang="zh-TW" altLang="zh-TW" dirty="0"/>
              <a:t>決定個別資產的風險溢酬</a:t>
            </a:r>
            <a:endParaRPr lang="zh-TW" altLang="en-US" dirty="0"/>
          </a:p>
        </p:txBody>
      </p:sp>
      <p:sp>
        <p:nvSpPr>
          <p:cNvPr id="3" name="內容版面配置區 2"/>
          <p:cNvSpPr>
            <a:spLocks noGrp="1"/>
          </p:cNvSpPr>
          <p:nvPr>
            <p:ph idx="1"/>
          </p:nvPr>
        </p:nvSpPr>
        <p:spPr/>
        <p:txBody>
          <a:bodyPr>
            <a:normAutofit/>
          </a:bodyPr>
          <a:lstStyle/>
          <a:p>
            <a:pPr marL="0" indent="0">
              <a:buNone/>
            </a:pPr>
            <a:r>
              <a:rPr lang="zh-TW" altLang="zh-TW" sz="2400" dirty="0"/>
              <a:t>◎在投資學的領域</a:t>
            </a:r>
            <a:r>
              <a:rPr lang="zh-TW" altLang="zh-TW" sz="2400" dirty="0" smtClean="0"/>
              <a:t>中</a:t>
            </a:r>
            <a:endParaRPr lang="zh-TW" altLang="zh-TW" sz="2400" dirty="0"/>
          </a:p>
          <a:p>
            <a:pPr algn="just">
              <a:lnSpc>
                <a:spcPct val="120000"/>
              </a:lnSpc>
            </a:pPr>
            <a:endParaRPr lang="en-US" altLang="zh-TW" sz="1000" dirty="0" smtClean="0">
              <a:latin typeface="Calibri" panose="020F0502020204030204" pitchFamily="34" charset="0"/>
            </a:endParaRPr>
          </a:p>
          <a:p>
            <a:pPr algn="just">
              <a:lnSpc>
                <a:spcPct val="120000"/>
              </a:lnSpc>
            </a:pPr>
            <a:r>
              <a:rPr lang="en-US" altLang="zh-TW" sz="2400" b="1" dirty="0" smtClean="0">
                <a:solidFill>
                  <a:srgbClr val="FF0000"/>
                </a:solidFill>
                <a:latin typeface="Calibri" panose="020F0502020204030204" pitchFamily="34" charset="0"/>
              </a:rPr>
              <a:t>1.Beta</a:t>
            </a:r>
            <a:r>
              <a:rPr lang="zh-TW" altLang="zh-TW" sz="2400" b="1" dirty="0">
                <a:solidFill>
                  <a:srgbClr val="FF0000"/>
                </a:solidFill>
                <a:latin typeface="Calibri" panose="020F0502020204030204" pitchFamily="34" charset="0"/>
              </a:rPr>
              <a:t>係數大於</a:t>
            </a:r>
            <a:r>
              <a:rPr lang="en-US" altLang="zh-TW" sz="2400" b="1" dirty="0">
                <a:solidFill>
                  <a:srgbClr val="FF0000"/>
                </a:solidFill>
                <a:latin typeface="Calibri" panose="020F0502020204030204" pitchFamily="34" charset="0"/>
              </a:rPr>
              <a:t>1</a:t>
            </a:r>
            <a:r>
              <a:rPr lang="zh-TW" altLang="zh-TW" sz="2400" b="1" dirty="0">
                <a:solidFill>
                  <a:srgbClr val="FF0000"/>
                </a:solidFill>
                <a:latin typeface="Calibri" panose="020F0502020204030204" pitchFamily="34" charset="0"/>
              </a:rPr>
              <a:t>的資產視為攻擊性的資產</a:t>
            </a:r>
            <a:r>
              <a:rPr lang="en-US" altLang="zh-TW" sz="2400" b="1" dirty="0">
                <a:solidFill>
                  <a:srgbClr val="FF0000"/>
                </a:solidFill>
                <a:latin typeface="Calibri" panose="020F0502020204030204" pitchFamily="34" charset="0"/>
              </a:rPr>
              <a:t>(</a:t>
            </a:r>
            <a:r>
              <a:rPr lang="zh-TW" altLang="zh-TW" sz="2400" b="1" dirty="0">
                <a:solidFill>
                  <a:srgbClr val="FF0000"/>
                </a:solidFill>
                <a:latin typeface="Calibri" panose="020F0502020204030204" pitchFamily="34" charset="0"/>
              </a:rPr>
              <a:t>認定市場景氣好，冒險賺高報酬</a:t>
            </a:r>
            <a:r>
              <a:rPr lang="en-US" altLang="zh-TW" sz="2400" b="1" dirty="0">
                <a:solidFill>
                  <a:srgbClr val="FF0000"/>
                </a:solidFill>
                <a:latin typeface="Calibri" panose="020F0502020204030204" pitchFamily="34" charset="0"/>
              </a:rPr>
              <a:t>)</a:t>
            </a:r>
            <a:r>
              <a:rPr lang="zh-TW" altLang="zh-TW" sz="2400" b="1" dirty="0">
                <a:solidFill>
                  <a:srgbClr val="FF0000"/>
                </a:solidFill>
                <a:latin typeface="Calibri" panose="020F0502020204030204" pitchFamily="34" charset="0"/>
              </a:rPr>
              <a:t>。</a:t>
            </a:r>
          </a:p>
          <a:p>
            <a:pPr algn="just">
              <a:lnSpc>
                <a:spcPct val="120000"/>
              </a:lnSpc>
            </a:pPr>
            <a:endParaRPr lang="en-US" altLang="zh-TW" sz="1000" b="1" dirty="0" smtClean="0">
              <a:solidFill>
                <a:srgbClr val="FF0000"/>
              </a:solidFill>
              <a:latin typeface="Calibri" panose="020F0502020204030204" pitchFamily="34" charset="0"/>
            </a:endParaRPr>
          </a:p>
          <a:p>
            <a:pPr algn="just">
              <a:lnSpc>
                <a:spcPct val="120000"/>
              </a:lnSpc>
            </a:pPr>
            <a:r>
              <a:rPr lang="en-US" altLang="zh-TW" sz="2400" b="1" dirty="0" smtClean="0">
                <a:solidFill>
                  <a:srgbClr val="FF0000"/>
                </a:solidFill>
                <a:latin typeface="Calibri" panose="020F0502020204030204" pitchFamily="34" charset="0"/>
              </a:rPr>
              <a:t>2.Beta</a:t>
            </a:r>
            <a:r>
              <a:rPr lang="zh-TW" altLang="zh-TW" sz="2400" b="1" dirty="0">
                <a:solidFill>
                  <a:srgbClr val="FF0000"/>
                </a:solidFill>
                <a:latin typeface="Calibri" panose="020F0502020204030204" pitchFamily="34" charset="0"/>
              </a:rPr>
              <a:t>係數小於</a:t>
            </a:r>
            <a:r>
              <a:rPr lang="en-US" altLang="zh-TW" sz="2400" b="1" dirty="0">
                <a:solidFill>
                  <a:srgbClr val="FF0000"/>
                </a:solidFill>
                <a:latin typeface="Calibri" panose="020F0502020204030204" pitchFamily="34" charset="0"/>
              </a:rPr>
              <a:t>1</a:t>
            </a:r>
            <a:r>
              <a:rPr lang="zh-TW" altLang="zh-TW" sz="2400" b="1" dirty="0">
                <a:solidFill>
                  <a:srgbClr val="FF0000"/>
                </a:solidFill>
                <a:latin typeface="Calibri" panose="020F0502020204030204" pitchFamily="34" charset="0"/>
              </a:rPr>
              <a:t>的資產視為防守性的資產</a:t>
            </a:r>
            <a:r>
              <a:rPr lang="en-US" altLang="zh-TW" sz="2400" b="1" dirty="0">
                <a:solidFill>
                  <a:srgbClr val="FF0000"/>
                </a:solidFill>
                <a:latin typeface="Calibri" panose="020F0502020204030204" pitchFamily="34" charset="0"/>
              </a:rPr>
              <a:t>(</a:t>
            </a:r>
            <a:r>
              <a:rPr lang="zh-TW" altLang="zh-TW" sz="2400" b="1" dirty="0">
                <a:solidFill>
                  <a:srgbClr val="FF0000"/>
                </a:solidFill>
                <a:latin typeface="Calibri" panose="020F0502020204030204" pitchFamily="34" charset="0"/>
              </a:rPr>
              <a:t>認定市場景氣弱，希望報酬的損失低於市場組合的報酬率</a:t>
            </a:r>
            <a:r>
              <a:rPr lang="en-US" altLang="zh-TW" sz="2400" b="1" dirty="0">
                <a:solidFill>
                  <a:srgbClr val="FF0000"/>
                </a:solidFill>
                <a:latin typeface="Calibri" panose="020F0502020204030204" pitchFamily="34" charset="0"/>
              </a:rPr>
              <a:t>)</a:t>
            </a:r>
            <a:r>
              <a:rPr lang="zh-TW" altLang="zh-TW" sz="2400" b="1" dirty="0">
                <a:solidFill>
                  <a:srgbClr val="FF0000"/>
                </a:solidFill>
                <a:latin typeface="Calibri" panose="020F0502020204030204" pitchFamily="34" charset="0"/>
              </a:rPr>
              <a:t>。</a:t>
            </a:r>
          </a:p>
          <a:p>
            <a:pPr algn="just">
              <a:lnSpc>
                <a:spcPct val="120000"/>
              </a:lnSpc>
            </a:pPr>
            <a:endParaRPr lang="en-US" altLang="zh-TW" sz="1000" b="1" dirty="0" smtClean="0">
              <a:solidFill>
                <a:srgbClr val="FF0000"/>
              </a:solidFill>
              <a:latin typeface="Calibri" panose="020F0502020204030204" pitchFamily="34" charset="0"/>
            </a:endParaRPr>
          </a:p>
          <a:p>
            <a:pPr algn="just">
              <a:lnSpc>
                <a:spcPct val="120000"/>
              </a:lnSpc>
            </a:pPr>
            <a:r>
              <a:rPr lang="en-US" altLang="zh-TW" sz="2400" b="1" dirty="0" smtClean="0">
                <a:solidFill>
                  <a:srgbClr val="FF0000"/>
                </a:solidFill>
                <a:latin typeface="Calibri" panose="020F0502020204030204" pitchFamily="34" charset="0"/>
              </a:rPr>
              <a:t>3.Beta</a:t>
            </a:r>
            <a:r>
              <a:rPr lang="zh-TW" altLang="zh-TW" sz="2400" b="1" dirty="0">
                <a:solidFill>
                  <a:srgbClr val="FF0000"/>
                </a:solidFill>
                <a:latin typeface="Calibri" panose="020F0502020204030204" pitchFamily="34" charset="0"/>
              </a:rPr>
              <a:t>係數小於</a:t>
            </a:r>
            <a:r>
              <a:rPr lang="en-US" altLang="zh-TW" sz="2400" b="1" dirty="0">
                <a:solidFill>
                  <a:srgbClr val="FF0000"/>
                </a:solidFill>
                <a:latin typeface="Calibri" panose="020F0502020204030204" pitchFamily="34" charset="0"/>
              </a:rPr>
              <a:t>0</a:t>
            </a:r>
            <a:r>
              <a:rPr lang="zh-TW" altLang="zh-TW" sz="2400" b="1" dirty="0">
                <a:solidFill>
                  <a:srgbClr val="FF0000"/>
                </a:solidFill>
                <a:latin typeface="Calibri" panose="020F0502020204030204" pitchFamily="34" charset="0"/>
              </a:rPr>
              <a:t>的資產則視為避險性的資產</a:t>
            </a:r>
            <a:r>
              <a:rPr lang="en-US" altLang="zh-TW" sz="2400" b="1" dirty="0">
                <a:solidFill>
                  <a:srgbClr val="FF0000"/>
                </a:solidFill>
                <a:latin typeface="Calibri" panose="020F0502020204030204" pitchFamily="34" charset="0"/>
              </a:rPr>
              <a:t>(</a:t>
            </a:r>
            <a:r>
              <a:rPr lang="zh-TW" altLang="zh-TW" sz="2400" b="1" dirty="0">
                <a:solidFill>
                  <a:srgbClr val="FF0000"/>
                </a:solidFill>
                <a:latin typeface="Calibri" panose="020F0502020204030204" pitchFamily="34" charset="0"/>
              </a:rPr>
              <a:t>資產報酬率走與市場完全相反</a:t>
            </a:r>
            <a:r>
              <a:rPr lang="en-US" altLang="zh-TW" sz="2400" b="1" dirty="0">
                <a:solidFill>
                  <a:srgbClr val="FF0000"/>
                </a:solidFill>
                <a:latin typeface="Calibri" panose="020F0502020204030204" pitchFamily="34" charset="0"/>
              </a:rPr>
              <a:t>)</a:t>
            </a:r>
            <a:r>
              <a:rPr lang="zh-TW" altLang="zh-TW" sz="2400" b="1" dirty="0">
                <a:solidFill>
                  <a:srgbClr val="FF0000"/>
                </a:solidFill>
                <a:latin typeface="Calibri" panose="020F0502020204030204" pitchFamily="34" charset="0"/>
              </a:rPr>
              <a:t>。</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71</a:t>
            </a:fld>
            <a:endParaRPr lang="zh-TW" altLang="en-US"/>
          </a:p>
        </p:txBody>
      </p:sp>
    </p:spTree>
    <p:extLst>
      <p:ext uri="{BB962C8B-B14F-4D97-AF65-F5344CB8AC3E}">
        <p14:creationId xmlns:p14="http://schemas.microsoft.com/office/powerpoint/2010/main" val="13146762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11.8 </a:t>
            </a:r>
            <a:r>
              <a:rPr lang="zh-TW" altLang="zh-TW" dirty="0"/>
              <a:t>決定個別資產的風險溢酬</a:t>
            </a:r>
            <a:endParaRPr lang="zh-TW" altLang="en-US" dirty="0"/>
          </a:p>
        </p:txBody>
      </p:sp>
      <p:sp>
        <p:nvSpPr>
          <p:cNvPr id="3" name="內容版面配置區 2"/>
          <p:cNvSpPr>
            <a:spLocks noGrp="1"/>
          </p:cNvSpPr>
          <p:nvPr>
            <p:ph idx="1"/>
          </p:nvPr>
        </p:nvSpPr>
        <p:spPr>
          <a:xfrm>
            <a:off x="457200" y="1600200"/>
            <a:ext cx="8229600" cy="4853136"/>
          </a:xfrm>
        </p:spPr>
        <p:txBody>
          <a:bodyPr>
            <a:normAutofit fontScale="77500" lnSpcReduction="20000"/>
          </a:bodyPr>
          <a:lstStyle/>
          <a:p>
            <a:pPr algn="just">
              <a:lnSpc>
                <a:spcPct val="140000"/>
              </a:lnSpc>
            </a:pPr>
            <a:r>
              <a:rPr lang="zh-TW" altLang="zh-TW" sz="3100" dirty="0">
                <a:latin typeface="Calibri" panose="020F0502020204030204" pitchFamily="34" charset="0"/>
              </a:rPr>
              <a:t>證券市場線</a:t>
            </a:r>
            <a:r>
              <a:rPr lang="en-US" altLang="zh-TW" sz="3100" dirty="0">
                <a:solidFill>
                  <a:srgbClr val="FF0000"/>
                </a:solidFill>
                <a:latin typeface="Calibri" panose="020F0502020204030204" pitchFamily="34" charset="0"/>
              </a:rPr>
              <a:t>(the Security Market Line</a:t>
            </a:r>
            <a:r>
              <a:rPr lang="zh-TW" altLang="zh-TW" sz="3100" dirty="0">
                <a:solidFill>
                  <a:srgbClr val="FF0000"/>
                </a:solidFill>
                <a:latin typeface="Calibri" panose="020F0502020204030204" pitchFamily="34" charset="0"/>
              </a:rPr>
              <a:t>，</a:t>
            </a:r>
            <a:r>
              <a:rPr lang="en-US" altLang="zh-TW" sz="3100" dirty="0">
                <a:solidFill>
                  <a:srgbClr val="FF0000"/>
                </a:solidFill>
                <a:latin typeface="Calibri" panose="020F0502020204030204" pitchFamily="34" charset="0"/>
              </a:rPr>
              <a:t>SML)</a:t>
            </a:r>
            <a:endParaRPr lang="zh-TW" altLang="zh-TW" sz="3100" dirty="0">
              <a:solidFill>
                <a:srgbClr val="FF0000"/>
              </a:solidFill>
              <a:latin typeface="Calibri" panose="020F0502020204030204" pitchFamily="34" charset="0"/>
            </a:endParaRPr>
          </a:p>
          <a:p>
            <a:pPr lvl="1">
              <a:lnSpc>
                <a:spcPct val="140000"/>
              </a:lnSpc>
            </a:pPr>
            <a:r>
              <a:rPr lang="zh-TW" altLang="zh-TW" sz="2600" dirty="0">
                <a:latin typeface="Calibri" panose="020F0502020204030204" pitchFamily="34" charset="0"/>
              </a:rPr>
              <a:t>如果我們改寫</a:t>
            </a:r>
            <a:r>
              <a:rPr lang="en-US" altLang="zh-TW" sz="2600" dirty="0">
                <a:latin typeface="Calibri" panose="020F0502020204030204" pitchFamily="34" charset="0"/>
              </a:rPr>
              <a:t>CAPM</a:t>
            </a:r>
            <a:r>
              <a:rPr lang="zh-TW" altLang="zh-TW" sz="2600" dirty="0">
                <a:latin typeface="Calibri" panose="020F0502020204030204" pitchFamily="34" charset="0"/>
              </a:rPr>
              <a:t>為</a:t>
            </a:r>
            <a:r>
              <a:rPr lang="zh-TW" altLang="zh-TW" sz="2600" dirty="0" smtClean="0">
                <a:latin typeface="Calibri" panose="020F0502020204030204" pitchFamily="34" charset="0"/>
              </a:rPr>
              <a:t>：</a:t>
            </a:r>
            <a:endParaRPr lang="en-US" altLang="zh-TW" sz="2600" dirty="0" smtClean="0">
              <a:latin typeface="Calibri" panose="020F0502020204030204" pitchFamily="34" charset="0"/>
            </a:endParaRPr>
          </a:p>
          <a:p>
            <a:pPr lvl="1"/>
            <a:endParaRPr lang="en-US" altLang="zh-TW" sz="2000" dirty="0">
              <a:latin typeface="Calibri" panose="020F0502020204030204" pitchFamily="34" charset="0"/>
            </a:endParaRPr>
          </a:p>
          <a:p>
            <a:pPr lvl="1"/>
            <a:endParaRPr lang="zh-TW" altLang="zh-TW" sz="2000" dirty="0">
              <a:latin typeface="Calibri" panose="020F0502020204030204" pitchFamily="34" charset="0"/>
            </a:endParaRPr>
          </a:p>
          <a:p>
            <a:pPr algn="just">
              <a:lnSpc>
                <a:spcPct val="140000"/>
              </a:lnSpc>
            </a:pPr>
            <a:endParaRPr lang="en-US" altLang="zh-TW" sz="2600" dirty="0" smtClean="0">
              <a:latin typeface="Calibri" panose="020F0502020204030204" pitchFamily="34" charset="0"/>
            </a:endParaRPr>
          </a:p>
          <a:p>
            <a:pPr algn="just">
              <a:lnSpc>
                <a:spcPct val="140000"/>
              </a:lnSpc>
            </a:pPr>
            <a:r>
              <a:rPr lang="zh-TW" altLang="zh-TW" sz="2600" dirty="0" smtClean="0">
                <a:latin typeface="Calibri" panose="020F0502020204030204" pitchFamily="34" charset="0"/>
              </a:rPr>
              <a:t>將</a:t>
            </a:r>
            <a:r>
              <a:rPr lang="zh-TW" altLang="zh-TW" sz="2600" dirty="0">
                <a:latin typeface="Calibri" panose="020F0502020204030204" pitchFamily="34" charset="0"/>
              </a:rPr>
              <a:t>預期報酬視為</a:t>
            </a:r>
            <a:r>
              <a:rPr lang="en-US" altLang="zh-TW" sz="2600" dirty="0">
                <a:latin typeface="Calibri" panose="020F0502020204030204" pitchFamily="34" charset="0"/>
              </a:rPr>
              <a:t>Y</a:t>
            </a:r>
            <a:r>
              <a:rPr lang="zh-TW" altLang="zh-TW" sz="2600" dirty="0">
                <a:latin typeface="Calibri" panose="020F0502020204030204" pitchFamily="34" charset="0"/>
              </a:rPr>
              <a:t>軸，</a:t>
            </a:r>
            <a:r>
              <a:rPr lang="en-US" altLang="zh-TW" sz="2600" dirty="0">
                <a:latin typeface="Calibri" panose="020F0502020204030204" pitchFamily="34" charset="0"/>
              </a:rPr>
              <a:t>Beta</a:t>
            </a:r>
            <a:r>
              <a:rPr lang="zh-TW" altLang="zh-TW" sz="2600" dirty="0">
                <a:latin typeface="Calibri" panose="020F0502020204030204" pitchFamily="34" charset="0"/>
              </a:rPr>
              <a:t>係數視為</a:t>
            </a:r>
            <a:r>
              <a:rPr lang="en-US" altLang="zh-TW" sz="2600" dirty="0">
                <a:latin typeface="Calibri" panose="020F0502020204030204" pitchFamily="34" charset="0"/>
              </a:rPr>
              <a:t>X</a:t>
            </a:r>
            <a:r>
              <a:rPr lang="zh-TW" altLang="zh-TW" sz="2600" dirty="0">
                <a:latin typeface="Calibri" panose="020F0502020204030204" pitchFamily="34" charset="0"/>
              </a:rPr>
              <a:t>軸，則預期報酬與</a:t>
            </a:r>
            <a:r>
              <a:rPr lang="en-US" altLang="zh-TW" sz="2600" dirty="0">
                <a:latin typeface="Calibri" panose="020F0502020204030204" pitchFamily="34" charset="0"/>
              </a:rPr>
              <a:t>Beta</a:t>
            </a:r>
            <a:r>
              <a:rPr lang="zh-TW" altLang="zh-TW" sz="2600" dirty="0">
                <a:latin typeface="Calibri" panose="020F0502020204030204" pitchFamily="34" charset="0"/>
              </a:rPr>
              <a:t>係數間將為線性關係，斜率即為市場風險溢酬。本書將資本市場線延伸為預期報酬與</a:t>
            </a:r>
            <a:r>
              <a:rPr lang="en-US" altLang="zh-TW" sz="2600" dirty="0">
                <a:latin typeface="Calibri" panose="020F0502020204030204" pitchFamily="34" charset="0"/>
              </a:rPr>
              <a:t>Beta</a:t>
            </a:r>
            <a:r>
              <a:rPr lang="zh-TW" altLang="zh-TW" sz="2600" dirty="0">
                <a:latin typeface="Calibri" panose="020F0502020204030204" pitchFamily="34" charset="0"/>
              </a:rPr>
              <a:t>係數間將為線性關係直線，繪製為圖</a:t>
            </a:r>
            <a:r>
              <a:rPr lang="en-US" altLang="zh-TW" sz="2600" dirty="0">
                <a:latin typeface="Calibri" panose="020F0502020204030204" pitchFamily="34" charset="0"/>
              </a:rPr>
              <a:t>11.12</a:t>
            </a:r>
            <a:r>
              <a:rPr lang="zh-TW" altLang="zh-TW" sz="2600" dirty="0">
                <a:latin typeface="Calibri" panose="020F0502020204030204" pitchFamily="34" charset="0"/>
              </a:rPr>
              <a:t>右手邊的圖形，描述個別股票預期報酬與其</a:t>
            </a:r>
            <a:r>
              <a:rPr lang="en-US" altLang="zh-TW" sz="2600" dirty="0">
                <a:latin typeface="Calibri" panose="020F0502020204030204" pitchFamily="34" charset="0"/>
              </a:rPr>
              <a:t>Beta</a:t>
            </a:r>
            <a:r>
              <a:rPr lang="zh-TW" altLang="zh-TW" sz="2600" dirty="0">
                <a:latin typeface="Calibri" panose="020F0502020204030204" pitchFamily="34" charset="0"/>
              </a:rPr>
              <a:t>係數的關係，該線稱之為證券市場線</a:t>
            </a:r>
            <a:r>
              <a:rPr lang="en-US" altLang="zh-TW" sz="2600" dirty="0">
                <a:latin typeface="Calibri" panose="020F0502020204030204" pitchFamily="34" charset="0"/>
              </a:rPr>
              <a:t>(SML)</a:t>
            </a:r>
            <a:r>
              <a:rPr lang="zh-TW" altLang="zh-TW" sz="2600" dirty="0">
                <a:latin typeface="Calibri" panose="020F0502020204030204" pitchFamily="34" charset="0"/>
              </a:rPr>
              <a:t>。在市場均衡狀況下，每一種資產預期報酬與</a:t>
            </a:r>
            <a:r>
              <a:rPr lang="en-US" altLang="zh-TW" sz="2600" dirty="0">
                <a:latin typeface="Calibri" panose="020F0502020204030204" pitchFamily="34" charset="0"/>
              </a:rPr>
              <a:t>Beta</a:t>
            </a:r>
            <a:r>
              <a:rPr lang="zh-TW" altLang="zh-TW" sz="2600" dirty="0">
                <a:latin typeface="Calibri" panose="020F0502020204030204" pitchFamily="34" charset="0"/>
              </a:rPr>
              <a:t>係數的關係都落在這條直線上。</a:t>
            </a:r>
          </a:p>
          <a:p>
            <a:pPr algn="just">
              <a:lnSpc>
                <a:spcPct val="140000"/>
              </a:lnSpc>
            </a:pPr>
            <a:endParaRPr lang="zh-TW" altLang="zh-TW" sz="1300" dirty="0">
              <a:latin typeface="Calibri" panose="020F0502020204030204" pitchFamily="34" charset="0"/>
            </a:endParaRPr>
          </a:p>
          <a:p>
            <a:pPr marL="0" indent="0" algn="just">
              <a:lnSpc>
                <a:spcPct val="140000"/>
              </a:lnSpc>
              <a:buNone/>
            </a:pPr>
            <a:r>
              <a:rPr lang="zh-TW" altLang="en-US" sz="2600" dirty="0" smtClean="0">
                <a:latin typeface="Calibri" panose="020F0502020204030204" pitchFamily="34" charset="0"/>
              </a:rPr>
              <a:t>      </a:t>
            </a:r>
            <a:r>
              <a:rPr lang="zh-TW" altLang="zh-TW" sz="2600" dirty="0" smtClean="0">
                <a:latin typeface="Calibri" panose="020F0502020204030204" pitchFamily="34" charset="0"/>
              </a:rPr>
              <a:t>◎</a:t>
            </a:r>
            <a:r>
              <a:rPr lang="zh-TW" altLang="zh-TW" sz="2600" dirty="0">
                <a:latin typeface="Calibri" panose="020F0502020204030204" pitchFamily="34" charset="0"/>
              </a:rPr>
              <a:t>這裡的證券應該視為金融資產，證券在法律上有一定嚴格的定義。</a:t>
            </a:r>
            <a:endParaRPr lang="zh-TW" altLang="en-US" sz="26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72</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217493076"/>
              </p:ext>
            </p:extLst>
          </p:nvPr>
        </p:nvGraphicFramePr>
        <p:xfrm>
          <a:off x="1331640" y="2852936"/>
          <a:ext cx="2828886" cy="360040"/>
        </p:xfrm>
        <a:graphic>
          <a:graphicData uri="http://schemas.openxmlformats.org/presentationml/2006/ole">
            <mc:AlternateContent xmlns:mc="http://schemas.openxmlformats.org/markup-compatibility/2006">
              <mc:Choice xmlns:v="urn:schemas-microsoft-com:vml" Requires="v">
                <p:oleObj spid="_x0000_s47132" r:id="rId3" imgW="1917700" imgH="241300" progId="Unknown">
                  <p:embed/>
                </p:oleObj>
              </mc:Choice>
              <mc:Fallback>
                <p:oleObj r:id="rId3" imgW="1917700" imgH="241300" progId="Unknown">
                  <p:embed/>
                  <p:pic>
                    <p:nvPicPr>
                      <p:cNvPr id="0" name="物件 1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852936"/>
                        <a:ext cx="2828886" cy="36004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0893218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11.8 </a:t>
            </a:r>
            <a:r>
              <a:rPr lang="zh-TW" altLang="zh-TW" dirty="0"/>
              <a:t>決定個別資產的風險溢酬</a:t>
            </a:r>
            <a:endParaRPr lang="zh-TW" altLang="en-US" dirty="0"/>
          </a:p>
        </p:txBody>
      </p:sp>
      <p:sp>
        <p:nvSpPr>
          <p:cNvPr id="3" name="內容版面配置區 2"/>
          <p:cNvSpPr>
            <a:spLocks noGrp="1"/>
          </p:cNvSpPr>
          <p:nvPr>
            <p:ph idx="1"/>
          </p:nvPr>
        </p:nvSpPr>
        <p:spPr>
          <a:xfrm>
            <a:off x="457200" y="1600200"/>
            <a:ext cx="8229600" cy="4853136"/>
          </a:xfrm>
        </p:spPr>
        <p:txBody>
          <a:bodyPr>
            <a:normAutofit lnSpcReduction="10000"/>
          </a:bodyPr>
          <a:lstStyle/>
          <a:p>
            <a:pPr marL="0" indent="0">
              <a:buNone/>
            </a:pPr>
            <a:r>
              <a:rPr lang="zh-TW" altLang="zh-TW" sz="2400" dirty="0">
                <a:latin typeface="Calibri" panose="020F0502020204030204" pitchFamily="34" charset="0"/>
              </a:rPr>
              <a:t>圖</a:t>
            </a:r>
            <a:r>
              <a:rPr lang="en-US" altLang="zh-TW" sz="2400" dirty="0" smtClean="0">
                <a:latin typeface="Calibri" panose="020F0502020204030204" pitchFamily="34" charset="0"/>
              </a:rPr>
              <a:t>11.12</a:t>
            </a:r>
          </a:p>
          <a:p>
            <a:endParaRPr lang="en-US" altLang="zh-TW" sz="2400" dirty="0">
              <a:latin typeface="Calibri" panose="020F0502020204030204" pitchFamily="34" charset="0"/>
            </a:endParaRPr>
          </a:p>
          <a:p>
            <a:endParaRPr lang="en-US" altLang="zh-TW" sz="2400" dirty="0" smtClean="0">
              <a:latin typeface="Calibri" panose="020F0502020204030204" pitchFamily="34" charset="0"/>
            </a:endParaRPr>
          </a:p>
          <a:p>
            <a:endParaRPr lang="en-US" altLang="zh-TW" sz="2400" dirty="0">
              <a:latin typeface="Calibri" panose="020F0502020204030204" pitchFamily="34" charset="0"/>
            </a:endParaRPr>
          </a:p>
          <a:p>
            <a:endParaRPr lang="en-US" altLang="zh-TW" sz="2400" dirty="0" smtClean="0">
              <a:latin typeface="Calibri" panose="020F0502020204030204" pitchFamily="34" charset="0"/>
            </a:endParaRPr>
          </a:p>
          <a:p>
            <a:endParaRPr lang="en-US" altLang="zh-TW" sz="2400" dirty="0">
              <a:latin typeface="Calibri" panose="020F0502020204030204" pitchFamily="34" charset="0"/>
            </a:endParaRPr>
          </a:p>
          <a:p>
            <a:endParaRPr lang="en-US" altLang="zh-TW" sz="2400" dirty="0" smtClean="0">
              <a:latin typeface="Calibri" panose="020F0502020204030204" pitchFamily="34" charset="0"/>
            </a:endParaRPr>
          </a:p>
          <a:p>
            <a:endParaRPr lang="en-US" altLang="zh-TW" sz="2400" dirty="0">
              <a:latin typeface="Calibri" panose="020F0502020204030204" pitchFamily="34" charset="0"/>
            </a:endParaRPr>
          </a:p>
          <a:p>
            <a:pPr marL="0" indent="0" algn="just">
              <a:lnSpc>
                <a:spcPct val="120000"/>
              </a:lnSpc>
              <a:buNone/>
            </a:pPr>
            <a:endParaRPr lang="en-US" altLang="zh-TW" sz="2400" dirty="0" smtClean="0"/>
          </a:p>
          <a:p>
            <a:pPr marL="0" indent="0" algn="just">
              <a:lnSpc>
                <a:spcPct val="120000"/>
              </a:lnSpc>
              <a:buNone/>
            </a:pPr>
            <a:r>
              <a:rPr lang="zh-TW" altLang="zh-TW" sz="2400" dirty="0" smtClean="0">
                <a:latin typeface="Calibri" panose="020F0502020204030204" pitchFamily="34" charset="0"/>
              </a:rPr>
              <a:t>◎</a:t>
            </a:r>
            <a:r>
              <a:rPr lang="zh-TW" altLang="zh-TW" sz="2400" dirty="0">
                <a:latin typeface="Calibri" panose="020F0502020204030204" pitchFamily="34" charset="0"/>
              </a:rPr>
              <a:t>思考一下，如果有某一資產之預期報酬與</a:t>
            </a:r>
            <a:r>
              <a:rPr lang="en-US" altLang="zh-TW" sz="2400" dirty="0">
                <a:latin typeface="Calibri" panose="020F0502020204030204" pitchFamily="34" charset="0"/>
              </a:rPr>
              <a:t>Beta</a:t>
            </a:r>
            <a:r>
              <a:rPr lang="zh-TW" altLang="zh-TW" sz="2400" dirty="0">
                <a:latin typeface="Calibri" panose="020F0502020204030204" pitchFamily="34" charset="0"/>
              </a:rPr>
              <a:t>係數的組合點落於</a:t>
            </a:r>
            <a:r>
              <a:rPr lang="en-US" altLang="zh-TW" sz="2400" dirty="0">
                <a:latin typeface="Calibri" panose="020F0502020204030204" pitchFamily="34" charset="0"/>
              </a:rPr>
              <a:t>SML</a:t>
            </a:r>
            <a:r>
              <a:rPr lang="zh-TW" altLang="zh-TW" sz="2400" dirty="0">
                <a:latin typeface="Calibri" panose="020F0502020204030204" pitchFamily="34" charset="0"/>
              </a:rPr>
              <a:t>的下方</a:t>
            </a:r>
            <a:r>
              <a:rPr lang="en-US" altLang="zh-TW" sz="2400" dirty="0">
                <a:latin typeface="Calibri" panose="020F0502020204030204" pitchFamily="34" charset="0"/>
              </a:rPr>
              <a:t>(</a:t>
            </a:r>
            <a:r>
              <a:rPr lang="zh-TW" altLang="zh-TW" sz="2400" dirty="0">
                <a:latin typeface="Calibri" panose="020F0502020204030204" pitchFamily="34" charset="0"/>
              </a:rPr>
              <a:t>或上方</a:t>
            </a:r>
            <a:r>
              <a:rPr lang="en-US" altLang="zh-TW" sz="2400" dirty="0">
                <a:latin typeface="Calibri" panose="020F0502020204030204" pitchFamily="34" charset="0"/>
              </a:rPr>
              <a:t>)</a:t>
            </a:r>
            <a:r>
              <a:rPr lang="zh-TW" altLang="zh-TW" sz="2400" dirty="0">
                <a:latin typeface="Calibri" panose="020F0502020204030204" pitchFamily="34" charset="0"/>
              </a:rPr>
              <a:t>，代表什麼意義？</a:t>
            </a: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73</a:t>
            </a:fld>
            <a:endParaRPr lang="zh-TW" altLang="en-US"/>
          </a:p>
        </p:txBody>
      </p:sp>
      <p:pic>
        <p:nvPicPr>
          <p:cNvPr id="5" name="Picture 5" descr="Y:\Graphics\Powerpoint\PEARSON\BERK\Final files\ch11\c11f01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132856"/>
            <a:ext cx="8280920" cy="3024336"/>
          </a:xfrm>
          <a:prstGeom prst="rect">
            <a:avLst/>
          </a:prstGeom>
          <a:noFill/>
          <a:ln>
            <a:noFill/>
          </a:ln>
          <a:extLst/>
        </p:spPr>
      </p:pic>
    </p:spTree>
    <p:extLst>
      <p:ext uri="{BB962C8B-B14F-4D97-AF65-F5344CB8AC3E}">
        <p14:creationId xmlns:p14="http://schemas.microsoft.com/office/powerpoint/2010/main" val="7016787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11.8 </a:t>
            </a:r>
            <a:r>
              <a:rPr lang="zh-TW" altLang="zh-TW" dirty="0"/>
              <a:t>決定個別資產的風險溢酬</a:t>
            </a:r>
            <a:endParaRPr lang="zh-TW" altLang="en-US" dirty="0"/>
          </a:p>
        </p:txBody>
      </p:sp>
      <p:sp>
        <p:nvSpPr>
          <p:cNvPr id="3" name="內容版面配置區 2"/>
          <p:cNvSpPr>
            <a:spLocks noGrp="1"/>
          </p:cNvSpPr>
          <p:nvPr>
            <p:ph idx="1"/>
          </p:nvPr>
        </p:nvSpPr>
        <p:spPr/>
        <p:txBody>
          <a:bodyPr>
            <a:normAutofit fontScale="92500" lnSpcReduction="20000"/>
          </a:bodyPr>
          <a:lstStyle/>
          <a:p>
            <a:pPr algn="just">
              <a:lnSpc>
                <a:spcPct val="120000"/>
              </a:lnSpc>
            </a:pPr>
            <a:r>
              <a:rPr lang="zh-TW" altLang="zh-TW" sz="2600" dirty="0">
                <a:latin typeface="Calibri" panose="020F0502020204030204" pitchFamily="34" charset="0"/>
              </a:rPr>
              <a:t>資產組合的</a:t>
            </a:r>
            <a:r>
              <a:rPr lang="en-US" altLang="zh-TW" sz="2600" dirty="0">
                <a:latin typeface="Calibri" panose="020F0502020204030204" pitchFamily="34" charset="0"/>
              </a:rPr>
              <a:t>Beta</a:t>
            </a:r>
            <a:r>
              <a:rPr lang="zh-TW" altLang="zh-TW" sz="2600" dirty="0">
                <a:latin typeface="Calibri" panose="020F0502020204030204" pitchFamily="34" charset="0"/>
              </a:rPr>
              <a:t>係數</a:t>
            </a:r>
          </a:p>
          <a:p>
            <a:pPr lvl="1" algn="just">
              <a:lnSpc>
                <a:spcPct val="120000"/>
              </a:lnSpc>
            </a:pPr>
            <a:r>
              <a:rPr lang="zh-TW" altLang="zh-TW" sz="2000" dirty="0">
                <a:latin typeface="Calibri" panose="020F0502020204030204" pitchFamily="34" charset="0"/>
              </a:rPr>
              <a:t>一個包含</a:t>
            </a:r>
            <a:r>
              <a:rPr lang="en-US" altLang="zh-TW" sz="2000" dirty="0">
                <a:latin typeface="Calibri" panose="020F0502020204030204" pitchFamily="34" charset="0"/>
              </a:rPr>
              <a:t>n</a:t>
            </a:r>
            <a:r>
              <a:rPr lang="zh-TW" altLang="zh-TW" sz="2000" dirty="0">
                <a:latin typeface="Calibri" panose="020F0502020204030204" pitchFamily="34" charset="0"/>
              </a:rPr>
              <a:t>種資產的資產組合，其報酬為</a:t>
            </a:r>
            <a:r>
              <a:rPr lang="zh-TW" altLang="zh-TW" sz="2000" dirty="0" smtClean="0">
                <a:latin typeface="Calibri" panose="020F0502020204030204" pitchFamily="34" charset="0"/>
              </a:rPr>
              <a:t>：</a:t>
            </a:r>
            <a:endParaRPr lang="en-US" altLang="zh-TW" sz="2000" dirty="0" smtClean="0">
              <a:latin typeface="Calibri" panose="020F0502020204030204" pitchFamily="34" charset="0"/>
            </a:endParaRPr>
          </a:p>
          <a:p>
            <a:pPr lvl="1" algn="just">
              <a:lnSpc>
                <a:spcPct val="120000"/>
              </a:lnSpc>
            </a:pPr>
            <a:endParaRPr lang="en-US" altLang="zh-TW" sz="2000" dirty="0">
              <a:latin typeface="Calibri" panose="020F0502020204030204" pitchFamily="34" charset="0"/>
            </a:endParaRPr>
          </a:p>
          <a:p>
            <a:pPr lvl="1" algn="just">
              <a:lnSpc>
                <a:spcPct val="120000"/>
              </a:lnSpc>
            </a:pPr>
            <a:endParaRPr lang="en-US" altLang="zh-TW" sz="2000" dirty="0" smtClean="0">
              <a:latin typeface="Calibri" panose="020F0502020204030204" pitchFamily="34" charset="0"/>
            </a:endParaRPr>
          </a:p>
          <a:p>
            <a:pPr lvl="1" algn="just">
              <a:lnSpc>
                <a:spcPct val="120000"/>
              </a:lnSpc>
            </a:pPr>
            <a:r>
              <a:rPr lang="zh-TW" altLang="zh-TW" sz="2000" dirty="0"/>
              <a:t>因為該資產組合之</a:t>
            </a:r>
            <a:r>
              <a:rPr lang="en-US" altLang="zh-TW" sz="2000" dirty="0">
                <a:latin typeface="Calibri" panose="020F0502020204030204" pitchFamily="34" charset="0"/>
              </a:rPr>
              <a:t>Beta</a:t>
            </a:r>
            <a:r>
              <a:rPr lang="zh-TW" altLang="zh-TW" sz="2000" dirty="0"/>
              <a:t>係數可定義為</a:t>
            </a:r>
            <a:r>
              <a:rPr lang="zh-TW" altLang="zh-TW" sz="2000" dirty="0" smtClean="0"/>
              <a:t>：</a:t>
            </a:r>
            <a:endParaRPr lang="en-US" altLang="zh-TW" sz="2000" dirty="0" smtClean="0"/>
          </a:p>
          <a:p>
            <a:pPr lvl="1" algn="just">
              <a:lnSpc>
                <a:spcPct val="120000"/>
              </a:lnSpc>
            </a:pPr>
            <a:endParaRPr lang="en-US" altLang="zh-TW" sz="2000" dirty="0"/>
          </a:p>
          <a:p>
            <a:pPr lvl="1" algn="just">
              <a:lnSpc>
                <a:spcPct val="120000"/>
              </a:lnSpc>
            </a:pPr>
            <a:endParaRPr lang="en-US" altLang="zh-TW" sz="2000" dirty="0" smtClean="0"/>
          </a:p>
          <a:p>
            <a:pPr lvl="1" algn="just">
              <a:lnSpc>
                <a:spcPct val="120000"/>
              </a:lnSpc>
            </a:pPr>
            <a:r>
              <a:rPr lang="zh-TW" altLang="zh-TW" sz="2000" dirty="0"/>
              <a:t>故可得</a:t>
            </a:r>
            <a:r>
              <a:rPr lang="zh-TW" altLang="zh-TW" sz="2000" dirty="0" smtClean="0"/>
              <a:t>：</a:t>
            </a:r>
            <a:endParaRPr lang="en-US" altLang="zh-TW" sz="2000" dirty="0" smtClean="0"/>
          </a:p>
          <a:p>
            <a:pPr lvl="1" algn="just">
              <a:lnSpc>
                <a:spcPct val="120000"/>
              </a:lnSpc>
            </a:pPr>
            <a:endParaRPr lang="en-US" altLang="zh-TW" sz="2000" dirty="0"/>
          </a:p>
          <a:p>
            <a:pPr lvl="1" algn="just">
              <a:lnSpc>
                <a:spcPct val="120000"/>
              </a:lnSpc>
            </a:pPr>
            <a:endParaRPr lang="en-US" altLang="zh-TW" sz="2000" dirty="0" smtClean="0"/>
          </a:p>
          <a:p>
            <a:pPr algn="just">
              <a:lnSpc>
                <a:spcPct val="140000"/>
              </a:lnSpc>
            </a:pPr>
            <a:r>
              <a:rPr lang="zh-TW" altLang="zh-TW" sz="2600" dirty="0">
                <a:latin typeface="Calibri" panose="020F0502020204030204" pitchFamily="34" charset="0"/>
              </a:rPr>
              <a:t>亦即</a:t>
            </a:r>
            <a:r>
              <a:rPr lang="zh-TW" altLang="zh-TW" sz="2600" dirty="0" smtClean="0">
                <a:latin typeface="Calibri" panose="020F0502020204030204" pitchFamily="34" charset="0"/>
              </a:rPr>
              <a:t>：資產</a:t>
            </a:r>
            <a:r>
              <a:rPr lang="zh-TW" altLang="zh-TW" sz="2600" dirty="0">
                <a:latin typeface="Calibri" panose="020F0502020204030204" pitchFamily="34" charset="0"/>
              </a:rPr>
              <a:t>組合之</a:t>
            </a:r>
            <a:r>
              <a:rPr lang="en-US" altLang="zh-TW" sz="2600" dirty="0">
                <a:latin typeface="Calibri" panose="020F0502020204030204" pitchFamily="34" charset="0"/>
              </a:rPr>
              <a:t>Beta</a:t>
            </a:r>
            <a:r>
              <a:rPr lang="zh-TW" altLang="zh-TW" sz="2600" dirty="0">
                <a:latin typeface="Calibri" panose="020F0502020204030204" pitchFamily="34" charset="0"/>
              </a:rPr>
              <a:t>係數為個別資產之</a:t>
            </a:r>
            <a:r>
              <a:rPr lang="en-US" altLang="zh-TW" sz="2600" dirty="0">
                <a:latin typeface="Calibri" panose="020F0502020204030204" pitchFamily="34" charset="0"/>
              </a:rPr>
              <a:t>Beta</a:t>
            </a:r>
            <a:r>
              <a:rPr lang="zh-TW" altLang="zh-TW" sz="2600" dirty="0">
                <a:latin typeface="Calibri" panose="020F0502020204030204" pitchFamily="34" charset="0"/>
              </a:rPr>
              <a:t>係數的加權平均，權數為個別資產的投資比重。</a:t>
            </a:r>
          </a:p>
          <a:p>
            <a:pPr lvl="1" algn="just">
              <a:lnSpc>
                <a:spcPct val="120000"/>
              </a:lnSpc>
            </a:pPr>
            <a:endParaRPr lang="zh-TW" altLang="zh-TW" sz="2000" dirty="0"/>
          </a:p>
          <a:p>
            <a:pPr lvl="1" algn="just">
              <a:lnSpc>
                <a:spcPct val="120000"/>
              </a:lnSpc>
            </a:pPr>
            <a:endParaRPr lang="en-US" altLang="zh-TW" sz="2000" dirty="0" smtClean="0">
              <a:latin typeface="Calibri" panose="020F0502020204030204" pitchFamily="34" charset="0"/>
            </a:endParaRPr>
          </a:p>
          <a:p>
            <a:pPr lvl="1" algn="just">
              <a:lnSpc>
                <a:spcPct val="120000"/>
              </a:lnSpc>
            </a:pPr>
            <a:endParaRPr lang="zh-TW" altLang="zh-TW" sz="20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74</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723614435"/>
              </p:ext>
            </p:extLst>
          </p:nvPr>
        </p:nvGraphicFramePr>
        <p:xfrm>
          <a:off x="1259632" y="2420888"/>
          <a:ext cx="1152128" cy="614926"/>
        </p:xfrm>
        <a:graphic>
          <a:graphicData uri="http://schemas.openxmlformats.org/presentationml/2006/ole">
            <mc:AlternateContent xmlns:mc="http://schemas.openxmlformats.org/markup-compatibility/2006">
              <mc:Choice xmlns:v="urn:schemas-microsoft-com:vml" Requires="v">
                <p:oleObj spid="_x0000_s48205" r:id="rId3" imgW="799753" imgH="431613" progId="Unknown">
                  <p:embed/>
                </p:oleObj>
              </mc:Choice>
              <mc:Fallback>
                <p:oleObj r:id="rId3" imgW="799753" imgH="431613" progId="Unknown">
                  <p:embed/>
                  <p:pic>
                    <p:nvPicPr>
                      <p:cNvPr id="0" name="物件 1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420888"/>
                        <a:ext cx="1152128" cy="614926"/>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726428730"/>
              </p:ext>
            </p:extLst>
          </p:nvPr>
        </p:nvGraphicFramePr>
        <p:xfrm>
          <a:off x="1259632" y="3501008"/>
          <a:ext cx="1666086" cy="576064"/>
        </p:xfrm>
        <a:graphic>
          <a:graphicData uri="http://schemas.openxmlformats.org/presentationml/2006/ole">
            <mc:AlternateContent xmlns:mc="http://schemas.openxmlformats.org/markup-compatibility/2006">
              <mc:Choice xmlns:v="urn:schemas-microsoft-com:vml" Requires="v">
                <p:oleObj spid="_x0000_s48206" r:id="rId5" imgW="1231366" imgH="431613" progId="Unknown">
                  <p:embed/>
                </p:oleObj>
              </mc:Choice>
              <mc:Fallback>
                <p:oleObj r:id="rId5" imgW="1231366" imgH="431613" progId="Unknown">
                  <p:embed/>
                  <p:pic>
                    <p:nvPicPr>
                      <p:cNvPr id="0" name="物件 17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3501008"/>
                        <a:ext cx="1666086" cy="576064"/>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2267352554"/>
              </p:ext>
            </p:extLst>
          </p:nvPr>
        </p:nvGraphicFramePr>
        <p:xfrm>
          <a:off x="1259632" y="4293096"/>
          <a:ext cx="5367950" cy="792088"/>
        </p:xfrm>
        <a:graphic>
          <a:graphicData uri="http://schemas.openxmlformats.org/presentationml/2006/ole">
            <mc:AlternateContent xmlns:mc="http://schemas.openxmlformats.org/markup-compatibility/2006">
              <mc:Choice xmlns:v="urn:schemas-microsoft-com:vml" Requires="v">
                <p:oleObj spid="_x0000_s48207" r:id="rId7" imgW="4381500" imgH="647700" progId="Unknown">
                  <p:embed/>
                </p:oleObj>
              </mc:Choice>
              <mc:Fallback>
                <p:oleObj r:id="rId7" imgW="4381500" imgH="647700" progId="Unknown">
                  <p:embed/>
                  <p:pic>
                    <p:nvPicPr>
                      <p:cNvPr id="0" name="物件 1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9632" y="4293096"/>
                        <a:ext cx="5367950" cy="7920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213128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11.8 </a:t>
            </a:r>
            <a:r>
              <a:rPr lang="zh-TW" altLang="zh-TW" dirty="0"/>
              <a:t>決定個別資產的風險溢酬</a:t>
            </a:r>
            <a:endParaRPr lang="zh-TW" altLang="en-US" dirty="0"/>
          </a:p>
        </p:txBody>
      </p:sp>
      <p:sp>
        <p:nvSpPr>
          <p:cNvPr id="3" name="內容版面配置區 2"/>
          <p:cNvSpPr>
            <a:spLocks noGrp="1"/>
          </p:cNvSpPr>
          <p:nvPr>
            <p:ph idx="1"/>
          </p:nvPr>
        </p:nvSpPr>
        <p:spPr/>
        <p:txBody>
          <a:bodyPr/>
          <a:lstStyle/>
          <a:p>
            <a:pPr marL="0" indent="0" algn="just">
              <a:lnSpc>
                <a:spcPct val="120000"/>
              </a:lnSpc>
              <a:buNone/>
            </a:pPr>
            <a:endParaRPr lang="en-US" altLang="zh-TW" sz="2400" dirty="0" smtClean="0"/>
          </a:p>
          <a:p>
            <a:pPr marL="0" indent="0" algn="just">
              <a:lnSpc>
                <a:spcPct val="120000"/>
              </a:lnSpc>
              <a:buNone/>
            </a:pPr>
            <a:r>
              <a:rPr lang="zh-TW" altLang="zh-TW" sz="2400" dirty="0" smtClean="0"/>
              <a:t>◎</a:t>
            </a:r>
            <a:r>
              <a:rPr lang="zh-TW" altLang="zh-TW" sz="2400" dirty="0" smtClean="0">
                <a:latin typeface="Calibri" panose="020F0502020204030204" pitchFamily="34" charset="0"/>
              </a:rPr>
              <a:t>市場組合之</a:t>
            </a:r>
            <a:r>
              <a:rPr lang="en-US" altLang="zh-TW" sz="2400" dirty="0" smtClean="0">
                <a:latin typeface="Calibri" panose="020F0502020204030204" pitchFamily="34" charset="0"/>
              </a:rPr>
              <a:t>Beta</a:t>
            </a:r>
            <a:r>
              <a:rPr lang="zh-TW" altLang="zh-TW" sz="2400" dirty="0" smtClean="0">
                <a:latin typeface="Calibri" panose="020F0502020204030204" pitchFamily="34" charset="0"/>
              </a:rPr>
              <a:t>係數為</a:t>
            </a:r>
            <a:r>
              <a:rPr lang="en-US" altLang="zh-TW" sz="2400" dirty="0" smtClean="0">
                <a:latin typeface="Calibri" panose="020F0502020204030204" pitchFamily="34" charset="0"/>
              </a:rPr>
              <a:t>1</a:t>
            </a:r>
            <a:endParaRPr lang="zh-TW" altLang="zh-TW" sz="2400" dirty="0" smtClean="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75</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632626300"/>
              </p:ext>
            </p:extLst>
          </p:nvPr>
        </p:nvGraphicFramePr>
        <p:xfrm>
          <a:off x="899592" y="3645024"/>
          <a:ext cx="4034050" cy="720080"/>
        </p:xfrm>
        <a:graphic>
          <a:graphicData uri="http://schemas.openxmlformats.org/presentationml/2006/ole">
            <mc:AlternateContent xmlns:mc="http://schemas.openxmlformats.org/markup-compatibility/2006">
              <mc:Choice xmlns:v="urn:schemas-microsoft-com:vml" Requires="v">
                <p:oleObj spid="_x0000_s49178" r:id="rId3" imgW="2387600" imgH="431800" progId="Unknown">
                  <p:embed/>
                </p:oleObj>
              </mc:Choice>
              <mc:Fallback>
                <p:oleObj r:id="rId3" imgW="2387600" imgH="431800" progId="Unknown">
                  <p:embed/>
                  <p:pic>
                    <p:nvPicPr>
                      <p:cNvPr id="0" name="物件 1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645024"/>
                        <a:ext cx="4034050" cy="72008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073914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11.8 </a:t>
            </a:r>
            <a:r>
              <a:rPr lang="zh-TW" altLang="zh-TW" dirty="0"/>
              <a:t>決定個別資產的風險溢酬</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例</a:t>
            </a:r>
            <a:r>
              <a:rPr lang="en-US" altLang="zh-TW" sz="2400" dirty="0">
                <a:latin typeface="Calibri" panose="020F0502020204030204" pitchFamily="34" charset="0"/>
              </a:rPr>
              <a:t>11.18 (</a:t>
            </a:r>
            <a:r>
              <a:rPr lang="zh-TW" altLang="zh-TW" sz="2400" dirty="0">
                <a:latin typeface="Calibri" panose="020F0502020204030204" pitchFamily="34" charset="0"/>
              </a:rPr>
              <a:t>依據</a:t>
            </a:r>
            <a:r>
              <a:rPr lang="en-US" altLang="zh-TW" sz="2400" dirty="0">
                <a:latin typeface="Calibri" panose="020F0502020204030204" pitchFamily="34" charset="0"/>
              </a:rPr>
              <a:t>CAPM</a:t>
            </a:r>
            <a:r>
              <a:rPr lang="zh-TW" altLang="zh-TW" sz="2400" dirty="0">
                <a:latin typeface="Calibri" panose="020F0502020204030204" pitchFamily="34" charset="0"/>
              </a:rPr>
              <a:t>計算資產組合之預期報酬</a:t>
            </a:r>
            <a:r>
              <a:rPr lang="en-US" altLang="zh-TW" sz="2400" dirty="0">
                <a:latin typeface="Calibri" panose="020F0502020204030204" pitchFamily="34" charset="0"/>
              </a:rPr>
              <a:t>)</a:t>
            </a:r>
            <a:endParaRPr lang="zh-TW" altLang="zh-TW" sz="2400" dirty="0">
              <a:latin typeface="Calibri" panose="020F0502020204030204" pitchFamily="34" charset="0"/>
            </a:endParaRPr>
          </a:p>
          <a:p>
            <a:pPr lvl="1" algn="just">
              <a:lnSpc>
                <a:spcPct val="120000"/>
              </a:lnSpc>
            </a:pPr>
            <a:r>
              <a:rPr lang="zh-TW" altLang="zh-TW" sz="2000" dirty="0">
                <a:latin typeface="Calibri" panose="020F0502020204030204" pitchFamily="34" charset="0"/>
              </a:rPr>
              <a:t>假設無風險利率為</a:t>
            </a:r>
            <a:r>
              <a:rPr lang="en-US" altLang="zh-TW" sz="2000" dirty="0">
                <a:latin typeface="Calibri" panose="020F0502020204030204" pitchFamily="34" charset="0"/>
              </a:rPr>
              <a:t>4%</a:t>
            </a:r>
            <a:r>
              <a:rPr lang="zh-TW" altLang="zh-TW" sz="2000" dirty="0">
                <a:latin typeface="Calibri" panose="020F0502020204030204" pitchFamily="34" charset="0"/>
              </a:rPr>
              <a:t>，市場組合之預期報酬及波動分別為</a:t>
            </a:r>
            <a:r>
              <a:rPr lang="en-US" altLang="zh-TW" sz="2000" dirty="0">
                <a:latin typeface="Calibri" panose="020F0502020204030204" pitchFamily="34" charset="0"/>
              </a:rPr>
              <a:t>10%</a:t>
            </a:r>
            <a:r>
              <a:rPr lang="zh-TW" altLang="zh-TW" sz="2000" dirty="0">
                <a:latin typeface="Calibri" panose="020F0502020204030204" pitchFamily="34" charset="0"/>
              </a:rPr>
              <a:t>及</a:t>
            </a:r>
            <a:r>
              <a:rPr lang="en-US" altLang="zh-TW" sz="2000" dirty="0">
                <a:latin typeface="Calibri" panose="020F0502020204030204" pitchFamily="34" charset="0"/>
              </a:rPr>
              <a:t>16%</a:t>
            </a:r>
            <a:r>
              <a:rPr lang="zh-TW" altLang="zh-TW" sz="2000" dirty="0">
                <a:latin typeface="Calibri" panose="020F0502020204030204" pitchFamily="34" charset="0"/>
              </a:rPr>
              <a:t>。如果</a:t>
            </a:r>
            <a:r>
              <a:rPr lang="en-US" altLang="zh-TW" sz="2000" dirty="0">
                <a:latin typeface="Calibri" panose="020F0502020204030204" pitchFamily="34" charset="0"/>
              </a:rPr>
              <a:t>A</a:t>
            </a:r>
            <a:r>
              <a:rPr lang="zh-TW" altLang="zh-TW" sz="2000" dirty="0">
                <a:latin typeface="Calibri" panose="020F0502020204030204" pitchFamily="34" charset="0"/>
              </a:rPr>
              <a:t>股票之</a:t>
            </a:r>
            <a:r>
              <a:rPr lang="en-US" altLang="zh-TW" sz="2000" dirty="0">
                <a:latin typeface="Calibri" panose="020F0502020204030204" pitchFamily="34" charset="0"/>
              </a:rPr>
              <a:t>Beta</a:t>
            </a:r>
            <a:r>
              <a:rPr lang="zh-TW" altLang="zh-TW" sz="2000" dirty="0">
                <a:latin typeface="Calibri" panose="020F0502020204030204" pitchFamily="34" charset="0"/>
              </a:rPr>
              <a:t>係數為</a:t>
            </a:r>
            <a:r>
              <a:rPr lang="en-US" altLang="zh-TW" sz="2000" dirty="0">
                <a:latin typeface="Calibri" panose="020F0502020204030204" pitchFamily="34" charset="0"/>
              </a:rPr>
              <a:t>0.5</a:t>
            </a:r>
            <a:r>
              <a:rPr lang="zh-TW" altLang="zh-TW" sz="2000" dirty="0">
                <a:latin typeface="Calibri" panose="020F0502020204030204" pitchFamily="34" charset="0"/>
              </a:rPr>
              <a:t>，</a:t>
            </a:r>
            <a:r>
              <a:rPr lang="en-US" altLang="zh-TW" sz="2000" dirty="0">
                <a:latin typeface="Calibri" panose="020F0502020204030204" pitchFamily="34" charset="0"/>
              </a:rPr>
              <a:t>B</a:t>
            </a:r>
            <a:r>
              <a:rPr lang="zh-TW" altLang="zh-TW" sz="2000" dirty="0">
                <a:latin typeface="Calibri" panose="020F0502020204030204" pitchFamily="34" charset="0"/>
              </a:rPr>
              <a:t>股票之</a:t>
            </a:r>
            <a:r>
              <a:rPr lang="en-US" altLang="zh-TW" sz="2000" dirty="0">
                <a:latin typeface="Calibri" panose="020F0502020204030204" pitchFamily="34" charset="0"/>
              </a:rPr>
              <a:t>Beta</a:t>
            </a:r>
            <a:r>
              <a:rPr lang="zh-TW" altLang="zh-TW" sz="2000" dirty="0">
                <a:latin typeface="Calibri" panose="020F0502020204030204" pitchFamily="34" charset="0"/>
              </a:rPr>
              <a:t>係數為</a:t>
            </a:r>
            <a:r>
              <a:rPr lang="en-US" altLang="zh-TW" sz="2000" dirty="0">
                <a:latin typeface="Calibri" panose="020F0502020204030204" pitchFamily="34" charset="0"/>
              </a:rPr>
              <a:t>1.25</a:t>
            </a:r>
            <a:r>
              <a:rPr lang="zh-TW" altLang="zh-TW" sz="2000" dirty="0">
                <a:latin typeface="Calibri" panose="020F0502020204030204" pitchFamily="34" charset="0"/>
              </a:rPr>
              <a:t>，如果有一資產組合為兩種股票各投資</a:t>
            </a:r>
            <a:r>
              <a:rPr lang="en-US" altLang="zh-TW" sz="2000" dirty="0">
                <a:latin typeface="Calibri" panose="020F0502020204030204" pitchFamily="34" charset="0"/>
              </a:rPr>
              <a:t>50%</a:t>
            </a:r>
            <a:r>
              <a:rPr lang="zh-TW" altLang="zh-TW" sz="2000" dirty="0">
                <a:latin typeface="Calibri" panose="020F0502020204030204" pitchFamily="34" charset="0"/>
              </a:rPr>
              <a:t>，則依據</a:t>
            </a:r>
            <a:r>
              <a:rPr lang="en-US" altLang="zh-TW" sz="2000" dirty="0">
                <a:latin typeface="Calibri" panose="020F0502020204030204" pitchFamily="34" charset="0"/>
              </a:rPr>
              <a:t>CAPM</a:t>
            </a:r>
            <a:r>
              <a:rPr lang="zh-TW" altLang="zh-TW" sz="2000" dirty="0">
                <a:latin typeface="Calibri" panose="020F0502020204030204" pitchFamily="34" charset="0"/>
              </a:rPr>
              <a:t>，該組合之預期報酬應該是多少？</a:t>
            </a:r>
          </a:p>
          <a:p>
            <a:pPr lvl="1" algn="just">
              <a:lnSpc>
                <a:spcPct val="120000"/>
              </a:lnSpc>
            </a:pPr>
            <a:r>
              <a:rPr lang="zh-TW" altLang="zh-TW" sz="2000" dirty="0">
                <a:latin typeface="Calibri" panose="020F0502020204030204" pitchFamily="34" charset="0"/>
              </a:rPr>
              <a:t>解</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76</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286857882"/>
              </p:ext>
            </p:extLst>
          </p:nvPr>
        </p:nvGraphicFramePr>
        <p:xfrm>
          <a:off x="2339752" y="4221088"/>
          <a:ext cx="3506787" cy="1114425"/>
        </p:xfrm>
        <a:graphic>
          <a:graphicData uri="http://schemas.openxmlformats.org/presentationml/2006/ole">
            <mc:AlternateContent xmlns:mc="http://schemas.openxmlformats.org/markup-compatibility/2006">
              <mc:Choice xmlns:v="urn:schemas-microsoft-com:vml" Requires="v">
                <p:oleObj spid="_x0000_s50202" r:id="rId3" imgW="2234880" imgH="698400" progId="Unknown">
                  <p:embed/>
                </p:oleObj>
              </mc:Choice>
              <mc:Fallback>
                <p:oleObj r:id="rId3" imgW="2234880" imgH="698400" progId="Unknown">
                  <p:embed/>
                  <p:pic>
                    <p:nvPicPr>
                      <p:cNvPr id="0" name="物件 181"/>
                      <p:cNvPicPr>
                        <a:picLocks noChangeAspect="1" noChangeArrowheads="1"/>
                      </p:cNvPicPr>
                      <p:nvPr/>
                    </p:nvPicPr>
                    <p:blipFill>
                      <a:blip r:embed="rId4"/>
                      <a:srcRect/>
                      <a:stretch>
                        <a:fillRect/>
                      </a:stretch>
                    </p:blipFill>
                    <p:spPr bwMode="auto">
                      <a:xfrm>
                        <a:off x="2339752" y="4221088"/>
                        <a:ext cx="3506787" cy="11144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923427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附錄 </a:t>
            </a:r>
            <a:r>
              <a:rPr lang="en-US" altLang="zh-TW" dirty="0" smtClean="0"/>
              <a:t>CAPM</a:t>
            </a:r>
            <a:r>
              <a:rPr lang="zh-TW" altLang="en-US" dirty="0" smtClean="0"/>
              <a:t>由</a:t>
            </a:r>
            <a:r>
              <a:rPr lang="en-US" altLang="zh-TW" dirty="0" smtClean="0"/>
              <a:t>CML</a:t>
            </a:r>
            <a:r>
              <a:rPr lang="zh-TW" altLang="en-US" dirty="0" smtClean="0"/>
              <a:t>及市場均衡求導</a:t>
            </a:r>
            <a:endParaRPr lang="zh-TW" altLang="en-US" dirty="0"/>
          </a:p>
        </p:txBody>
      </p:sp>
      <p:sp>
        <p:nvSpPr>
          <p:cNvPr id="3" name="內容版面配置區 2"/>
          <p:cNvSpPr>
            <a:spLocks noGrp="1"/>
          </p:cNvSpPr>
          <p:nvPr>
            <p:ph idx="1"/>
          </p:nvPr>
        </p:nvSpPr>
        <p:spPr/>
        <p:txBody>
          <a:bodyPr/>
          <a:lstStyle/>
          <a:p>
            <a:pPr algn="just">
              <a:lnSpc>
                <a:spcPct val="120000"/>
              </a:lnSpc>
            </a:pPr>
            <a:r>
              <a:rPr lang="zh-TW" altLang="zh-TW" sz="2400" dirty="0">
                <a:latin typeface="Calibri" panose="020F0502020204030204" pitchFamily="34" charset="0"/>
              </a:rPr>
              <a:t>利用資本市場線</a:t>
            </a:r>
            <a:r>
              <a:rPr lang="en-US" altLang="zh-TW" sz="2400" dirty="0">
                <a:latin typeface="Calibri" panose="020F0502020204030204" pitchFamily="34" charset="0"/>
              </a:rPr>
              <a:t>(CML)</a:t>
            </a:r>
            <a:r>
              <a:rPr lang="zh-TW" altLang="zh-TW" sz="2400" dirty="0">
                <a:latin typeface="Calibri" panose="020F0502020204030204" pitchFamily="34" charset="0"/>
              </a:rPr>
              <a:t>上的市場組合，與一個包括市場組合與風險資產所構成組合，兩者相切時形成股票市場均衡關係，評估風險資產之預期報酬率。</a:t>
            </a: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77</a:t>
            </a:fld>
            <a:endParaRPr lang="zh-TW" altLang="en-US"/>
          </a:p>
        </p:txBody>
      </p:sp>
      <p:pic>
        <p:nvPicPr>
          <p:cNvPr id="5" name="圖片 4" descr="D:\學務\財務管理\108年北科大碩士班\CPAM圖.jpg"/>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996952"/>
            <a:ext cx="5044283" cy="3168352"/>
          </a:xfrm>
          <a:prstGeom prst="rect">
            <a:avLst/>
          </a:prstGeom>
          <a:noFill/>
          <a:ln>
            <a:noFill/>
          </a:ln>
        </p:spPr>
      </p:pic>
    </p:spTree>
    <p:extLst>
      <p:ext uri="{BB962C8B-B14F-4D97-AF65-F5344CB8AC3E}">
        <p14:creationId xmlns:p14="http://schemas.microsoft.com/office/powerpoint/2010/main" val="18662199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附錄 </a:t>
            </a:r>
            <a:r>
              <a:rPr lang="en-US" altLang="zh-TW" dirty="0"/>
              <a:t>CAPM</a:t>
            </a:r>
            <a:r>
              <a:rPr lang="zh-TW" altLang="en-US" dirty="0"/>
              <a:t>由</a:t>
            </a:r>
            <a:r>
              <a:rPr lang="en-US" altLang="zh-TW" dirty="0"/>
              <a:t>CML</a:t>
            </a:r>
            <a:r>
              <a:rPr lang="zh-TW" altLang="en-US" dirty="0"/>
              <a:t>及市場均衡求導</a:t>
            </a:r>
          </a:p>
        </p:txBody>
      </p:sp>
      <p:sp>
        <p:nvSpPr>
          <p:cNvPr id="3" name="內容版面配置區 2"/>
          <p:cNvSpPr>
            <a:spLocks noGrp="1"/>
          </p:cNvSpPr>
          <p:nvPr>
            <p:ph idx="1"/>
          </p:nvPr>
        </p:nvSpPr>
        <p:spPr>
          <a:xfrm>
            <a:off x="457200" y="1484784"/>
            <a:ext cx="8229600" cy="4968552"/>
          </a:xfrm>
        </p:spPr>
        <p:txBody>
          <a:bodyPr/>
          <a:lstStyle/>
          <a:p>
            <a:pPr algn="just">
              <a:lnSpc>
                <a:spcPct val="120000"/>
              </a:lnSpc>
            </a:pPr>
            <a:r>
              <a:rPr lang="en-US" altLang="zh-TW" sz="2400" dirty="0">
                <a:latin typeface="Calibri" panose="020F0502020204030204" pitchFamily="34" charset="0"/>
              </a:rPr>
              <a:t>II</a:t>
            </a:r>
            <a:r>
              <a:rPr lang="zh-TW" altLang="zh-TW" sz="2400" dirty="0">
                <a:latin typeface="Calibri" panose="020F0502020204030204" pitchFamily="34" charset="0"/>
              </a:rPr>
              <a:t>段除了與</a:t>
            </a:r>
            <a:r>
              <a:rPr lang="en-US" altLang="zh-TW" sz="2400" dirty="0">
                <a:latin typeface="Calibri" panose="020F0502020204030204" pitchFamily="34" charset="0"/>
              </a:rPr>
              <a:t>CML</a:t>
            </a:r>
            <a:r>
              <a:rPr lang="zh-TW" altLang="zh-TW" sz="2400" dirty="0">
                <a:latin typeface="Calibri" panose="020F0502020204030204" pitchFamily="34" charset="0"/>
              </a:rPr>
              <a:t>切點外均為不均衡的組合前緣，要使市場完全均衡</a:t>
            </a:r>
            <a:r>
              <a:rPr lang="en-US" altLang="zh-TW" sz="2400" dirty="0">
                <a:latin typeface="Calibri" panose="020F0502020204030204" pitchFamily="34" charset="0"/>
              </a:rPr>
              <a:t>(</a:t>
            </a:r>
            <a:r>
              <a:rPr lang="zh-TW" altLang="zh-TW" sz="2400" dirty="0">
                <a:latin typeface="Calibri" panose="020F0502020204030204" pitchFamily="34" charset="0"/>
              </a:rPr>
              <a:t>即供給等於需求，市場清結</a:t>
            </a:r>
            <a:r>
              <a:rPr lang="en-US" altLang="zh-TW" sz="2400" dirty="0">
                <a:latin typeface="Calibri" panose="020F0502020204030204" pitchFamily="34" charset="0"/>
              </a:rPr>
              <a:t>)</a:t>
            </a:r>
            <a:r>
              <a:rPr lang="zh-TW" altLang="zh-TW" sz="2400" dirty="0">
                <a:latin typeface="Calibri" panose="020F0502020204030204" pitchFamily="34" charset="0"/>
              </a:rPr>
              <a:t>，必需與</a:t>
            </a:r>
            <a:r>
              <a:rPr lang="en-US" altLang="zh-TW" sz="2400" dirty="0">
                <a:latin typeface="Calibri" panose="020F0502020204030204" pitchFamily="34" charset="0"/>
              </a:rPr>
              <a:t>CML</a:t>
            </a:r>
            <a:r>
              <a:rPr lang="zh-TW" altLang="zh-TW" sz="2400" dirty="0">
                <a:latin typeface="Calibri" panose="020F0502020204030204" pitchFamily="34" charset="0"/>
              </a:rPr>
              <a:t>相切；在此均衡關係下，個別資產的預期報酬率可以評估出來</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en-US" altLang="zh-TW" sz="2400" dirty="0" smtClean="0">
                <a:latin typeface="Calibri" panose="020F0502020204030204" pitchFamily="34" charset="0"/>
              </a:rPr>
              <a:t>II</a:t>
            </a:r>
            <a:r>
              <a:rPr lang="zh-TW" altLang="en-US" sz="2400" dirty="0" smtClean="0">
                <a:latin typeface="Calibri" panose="020F0502020204030204" pitchFamily="34" charset="0"/>
              </a:rPr>
              <a:t>段</a:t>
            </a:r>
            <a:r>
              <a:rPr lang="zh-TW" altLang="zh-TW" sz="2400" dirty="0" smtClean="0">
                <a:latin typeface="Calibri" panose="020F0502020204030204" pitchFamily="34" charset="0"/>
              </a:rPr>
              <a:t>組合</a:t>
            </a:r>
            <a:r>
              <a:rPr lang="zh-TW" altLang="zh-TW" sz="2400" dirty="0">
                <a:latin typeface="Calibri" panose="020F0502020204030204" pitchFamily="34" charset="0"/>
              </a:rPr>
              <a:t>之斜率</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p>
          <a:p>
            <a:pPr algn="just">
              <a:lnSpc>
                <a:spcPct val="120000"/>
              </a:lnSpc>
            </a:pPr>
            <a:endParaRPr lang="en-US" altLang="zh-TW" sz="2400" dirty="0" smtClean="0"/>
          </a:p>
          <a:p>
            <a:pPr algn="just">
              <a:lnSpc>
                <a:spcPct val="120000"/>
              </a:lnSpc>
            </a:pPr>
            <a:r>
              <a:rPr lang="en-US" altLang="zh-TW" sz="2400" dirty="0">
                <a:latin typeface="Calibri" panose="020F0502020204030204" pitchFamily="34" charset="0"/>
              </a:rPr>
              <a:t>CML</a:t>
            </a:r>
            <a:r>
              <a:rPr lang="zh-TW" altLang="zh-TW" sz="2400" dirty="0">
                <a:latin typeface="Calibri" panose="020F0502020204030204" pitchFamily="34" charset="0"/>
              </a:rPr>
              <a:t>上面</a:t>
            </a:r>
            <a:r>
              <a:rPr lang="en-US" altLang="zh-TW" sz="2400" dirty="0">
                <a:latin typeface="Calibri" panose="020F0502020204030204" pitchFamily="34" charset="0"/>
              </a:rPr>
              <a:t>M</a:t>
            </a:r>
            <a:r>
              <a:rPr lang="zh-TW" altLang="zh-TW" sz="2400" dirty="0">
                <a:latin typeface="Calibri" panose="020F0502020204030204" pitchFamily="34" charset="0"/>
              </a:rPr>
              <a:t>點的斜率：</a:t>
            </a:r>
          </a:p>
          <a:p>
            <a:pPr algn="just">
              <a:lnSpc>
                <a:spcPct val="120000"/>
              </a:lnSpc>
            </a:pPr>
            <a:endParaRPr lang="zh-TW" altLang="zh-TW" sz="2400" dirty="0"/>
          </a:p>
          <a:p>
            <a:pPr algn="just">
              <a:lnSpc>
                <a:spcPct val="120000"/>
              </a:lnSpc>
            </a:pPr>
            <a:endParaRPr lang="zh-TW" altLang="zh-TW" sz="2400" dirty="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78</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479496545"/>
              </p:ext>
            </p:extLst>
          </p:nvPr>
        </p:nvGraphicFramePr>
        <p:xfrm>
          <a:off x="971600" y="3140968"/>
          <a:ext cx="3802022" cy="792088"/>
        </p:xfrm>
        <a:graphic>
          <a:graphicData uri="http://schemas.openxmlformats.org/presentationml/2006/ole">
            <mc:AlternateContent xmlns:mc="http://schemas.openxmlformats.org/markup-compatibility/2006">
              <mc:Choice xmlns:v="urn:schemas-microsoft-com:vml" Requires="v">
                <p:oleObj spid="_x0000_s52271" r:id="rId3" imgW="2819400" imgH="584200" progId="Unknown">
                  <p:embed/>
                </p:oleObj>
              </mc:Choice>
              <mc:Fallback>
                <p:oleObj r:id="rId3" imgW="2819400" imgH="584200" progId="Unknown">
                  <p:embed/>
                  <p:pic>
                    <p:nvPicPr>
                      <p:cNvPr id="0" name="物件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140968"/>
                        <a:ext cx="3802022" cy="792088"/>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4283737465"/>
              </p:ext>
            </p:extLst>
          </p:nvPr>
        </p:nvGraphicFramePr>
        <p:xfrm>
          <a:off x="1043608" y="4581128"/>
          <a:ext cx="4290795" cy="936104"/>
        </p:xfrm>
        <a:graphic>
          <a:graphicData uri="http://schemas.openxmlformats.org/presentationml/2006/ole">
            <mc:AlternateContent xmlns:mc="http://schemas.openxmlformats.org/markup-compatibility/2006">
              <mc:Choice xmlns:v="urn:schemas-microsoft-com:vml" Requires="v">
                <p:oleObj spid="_x0000_s52272" r:id="rId5" imgW="3568700" imgH="774700" progId="Unknown">
                  <p:embed/>
                </p:oleObj>
              </mc:Choice>
              <mc:Fallback>
                <p:oleObj r:id="rId5" imgW="3568700" imgH="774700" progId="Unknown">
                  <p:embed/>
                  <p:pic>
                    <p:nvPicPr>
                      <p:cNvPr id="0" name="物件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4581128"/>
                        <a:ext cx="4290795" cy="936104"/>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802479557"/>
              </p:ext>
            </p:extLst>
          </p:nvPr>
        </p:nvGraphicFramePr>
        <p:xfrm>
          <a:off x="1115616" y="5949280"/>
          <a:ext cx="936104" cy="516343"/>
        </p:xfrm>
        <a:graphic>
          <a:graphicData uri="http://schemas.openxmlformats.org/presentationml/2006/ole">
            <mc:AlternateContent xmlns:mc="http://schemas.openxmlformats.org/markup-compatibility/2006">
              <mc:Choice xmlns:v="urn:schemas-microsoft-com:vml" Requires="v">
                <p:oleObj spid="_x0000_s52273" r:id="rId7" imgW="799753" imgH="444307" progId="Unknown">
                  <p:embed/>
                </p:oleObj>
              </mc:Choice>
              <mc:Fallback>
                <p:oleObj r:id="rId7" imgW="799753" imgH="444307" progId="Unknown">
                  <p:embed/>
                  <p:pic>
                    <p:nvPicPr>
                      <p:cNvPr id="0" name="物件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5616" y="5949280"/>
                        <a:ext cx="936104" cy="51634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2294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附錄 </a:t>
            </a:r>
            <a:r>
              <a:rPr lang="en-US" altLang="zh-TW" dirty="0"/>
              <a:t>CAPM</a:t>
            </a:r>
            <a:r>
              <a:rPr lang="zh-TW" altLang="en-US" dirty="0"/>
              <a:t>由</a:t>
            </a:r>
            <a:r>
              <a:rPr lang="en-US" altLang="zh-TW" dirty="0"/>
              <a:t>CML</a:t>
            </a:r>
            <a:r>
              <a:rPr lang="zh-TW" altLang="en-US" dirty="0"/>
              <a:t>及市場均衡求導</a:t>
            </a:r>
          </a:p>
        </p:txBody>
      </p:sp>
      <p:sp>
        <p:nvSpPr>
          <p:cNvPr id="3" name="內容版面配置區 2"/>
          <p:cNvSpPr>
            <a:spLocks noGrp="1"/>
          </p:cNvSpPr>
          <p:nvPr>
            <p:ph idx="1"/>
          </p:nvPr>
        </p:nvSpPr>
        <p:spPr/>
        <p:txBody>
          <a:bodyPr/>
          <a:lstStyle/>
          <a:p>
            <a:pPr algn="just">
              <a:lnSpc>
                <a:spcPct val="120000"/>
              </a:lnSpc>
            </a:pPr>
            <a:r>
              <a:rPr lang="en-US" altLang="zh-TW" sz="2400" dirty="0">
                <a:latin typeface="Calibri" panose="020F0502020204030204" pitchFamily="34" charset="0"/>
              </a:rPr>
              <a:t>CML</a:t>
            </a:r>
            <a:r>
              <a:rPr lang="zh-TW" altLang="zh-TW" sz="2400" dirty="0">
                <a:latin typeface="Calibri" panose="020F0502020204030204" pitchFamily="34" charset="0"/>
              </a:rPr>
              <a:t>上面</a:t>
            </a:r>
            <a:r>
              <a:rPr lang="en-US" altLang="zh-TW" sz="2400" dirty="0">
                <a:latin typeface="Calibri" panose="020F0502020204030204" pitchFamily="34" charset="0"/>
              </a:rPr>
              <a:t>M</a:t>
            </a:r>
            <a:r>
              <a:rPr lang="zh-TW" altLang="zh-TW" sz="2400" dirty="0">
                <a:latin typeface="Calibri" panose="020F0502020204030204" pitchFamily="34" charset="0"/>
              </a:rPr>
              <a:t>點的斜率等於</a:t>
            </a:r>
            <a:r>
              <a:rPr lang="en-US" altLang="zh-TW" sz="2400" dirty="0">
                <a:latin typeface="Calibri" panose="020F0502020204030204" pitchFamily="34" charset="0"/>
              </a:rPr>
              <a:t>II</a:t>
            </a:r>
            <a:r>
              <a:rPr lang="zh-TW" altLang="zh-TW" sz="2400" dirty="0">
                <a:latin typeface="Calibri" panose="020F0502020204030204" pitchFamily="34" charset="0"/>
              </a:rPr>
              <a:t>組合之</a:t>
            </a:r>
            <a:r>
              <a:rPr lang="zh-TW" altLang="zh-TW" sz="2400" dirty="0" smtClean="0">
                <a:latin typeface="Calibri" panose="020F0502020204030204" pitchFamily="34" charset="0"/>
              </a:rPr>
              <a:t>斜率</a:t>
            </a:r>
            <a:r>
              <a:rPr lang="en-US" altLang="zh-TW" sz="2400" dirty="0" smtClean="0">
                <a:latin typeface="Calibri" panose="020F0502020204030204" pitchFamily="34" charset="0"/>
              </a:rPr>
              <a:t>(</a:t>
            </a:r>
            <a:r>
              <a:rPr lang="zh-TW" altLang="en-US" sz="2400" dirty="0" smtClean="0">
                <a:latin typeface="Calibri" panose="020F0502020204030204" pitchFamily="34" charset="0"/>
              </a:rPr>
              <a:t>市場均衡</a:t>
            </a:r>
            <a:r>
              <a:rPr lang="en-US" altLang="zh-TW" sz="2400" dirty="0" smtClean="0">
                <a:latin typeface="Calibri" panose="020F0502020204030204" pitchFamily="34" charset="0"/>
              </a:rPr>
              <a:t>)</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r>
              <a:rPr lang="zh-TW" altLang="en-US" sz="2400" dirty="0" smtClean="0">
                <a:latin typeface="Calibri" panose="020F0502020204030204" pitchFamily="34" charset="0"/>
              </a:rPr>
              <a:t>則</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en-US" sz="2400" dirty="0" smtClean="0">
                <a:latin typeface="Calibri" panose="020F0502020204030204" pitchFamily="34" charset="0"/>
              </a:rPr>
              <a:t>則</a:t>
            </a:r>
            <a:r>
              <a:rPr lang="zh-TW" altLang="zh-TW" sz="2400" dirty="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zh-TW" altLang="zh-TW" sz="2400" dirty="0" smtClean="0">
              <a:latin typeface="Calibri" panose="020F0502020204030204" pitchFamily="34" charset="0"/>
            </a:endParaRPr>
          </a:p>
          <a:p>
            <a:endParaRPr lang="zh-TW" altLang="en-US" dirty="0"/>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79</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1246691631"/>
              </p:ext>
            </p:extLst>
          </p:nvPr>
        </p:nvGraphicFramePr>
        <p:xfrm>
          <a:off x="899592" y="2060848"/>
          <a:ext cx="1724272" cy="504056"/>
        </p:xfrm>
        <a:graphic>
          <a:graphicData uri="http://schemas.openxmlformats.org/presentationml/2006/ole">
            <mc:AlternateContent xmlns:mc="http://schemas.openxmlformats.org/markup-compatibility/2006">
              <mc:Choice xmlns:v="urn:schemas-microsoft-com:vml" Requires="v">
                <p:oleObj spid="_x0000_s53292" r:id="rId3" imgW="1091726" imgH="317362" progId="Unknown">
                  <p:embed/>
                </p:oleObj>
              </mc:Choice>
              <mc:Fallback>
                <p:oleObj r:id="rId3" imgW="1091726" imgH="317362" progId="Unknown">
                  <p:embed/>
                  <p:pic>
                    <p:nvPicPr>
                      <p:cNvPr id="0" name="物件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060848"/>
                        <a:ext cx="1724272" cy="504056"/>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67051758"/>
              </p:ext>
            </p:extLst>
          </p:nvPr>
        </p:nvGraphicFramePr>
        <p:xfrm>
          <a:off x="827584" y="3429000"/>
          <a:ext cx="3089594" cy="648072"/>
        </p:xfrm>
        <a:graphic>
          <a:graphicData uri="http://schemas.openxmlformats.org/presentationml/2006/ole">
            <mc:AlternateContent xmlns:mc="http://schemas.openxmlformats.org/markup-compatibility/2006">
              <mc:Choice xmlns:v="urn:schemas-microsoft-com:vml" Requires="v">
                <p:oleObj spid="_x0000_s53293" r:id="rId5" imgW="2184400" imgH="457200" progId="Unknown">
                  <p:embed/>
                </p:oleObj>
              </mc:Choice>
              <mc:Fallback>
                <p:oleObj r:id="rId5" imgW="2184400" imgH="457200" progId="Unknown">
                  <p:embed/>
                  <p:pic>
                    <p:nvPicPr>
                      <p:cNvPr id="0" name="物件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3429000"/>
                        <a:ext cx="3089594" cy="648072"/>
                      </a:xfrm>
                      <a:prstGeom prst="rect">
                        <a:avLst/>
                      </a:prstGeom>
                      <a:noFill/>
                      <a:ln>
                        <a:noFill/>
                      </a:ln>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2058153139"/>
              </p:ext>
            </p:extLst>
          </p:nvPr>
        </p:nvGraphicFramePr>
        <p:xfrm>
          <a:off x="899592" y="4797152"/>
          <a:ext cx="5403708" cy="648072"/>
        </p:xfrm>
        <a:graphic>
          <a:graphicData uri="http://schemas.openxmlformats.org/presentationml/2006/ole">
            <mc:AlternateContent xmlns:mc="http://schemas.openxmlformats.org/markup-compatibility/2006">
              <mc:Choice xmlns:v="urn:schemas-microsoft-com:vml" Requires="v">
                <p:oleObj spid="_x0000_s53294" r:id="rId7" imgW="3683000" imgH="444500" progId="Unknown">
                  <p:embed/>
                </p:oleObj>
              </mc:Choice>
              <mc:Fallback>
                <p:oleObj r:id="rId7" imgW="3683000" imgH="444500" progId="Unknown">
                  <p:embed/>
                  <p:pic>
                    <p:nvPicPr>
                      <p:cNvPr id="0" name="物件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592" y="4797152"/>
                        <a:ext cx="5403708" cy="6480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3660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zh-TW" dirty="0"/>
              <a:t>例</a:t>
            </a:r>
            <a:r>
              <a:rPr lang="en-US" altLang="zh-TW" dirty="0"/>
              <a:t>11.2</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假設你投資</a:t>
            </a:r>
            <a:r>
              <a:rPr lang="en-US" altLang="zh-TW" sz="2400" dirty="0">
                <a:latin typeface="Calibri" panose="020F0502020204030204" pitchFamily="34" charset="0"/>
              </a:rPr>
              <a:t>A</a:t>
            </a:r>
            <a:r>
              <a:rPr lang="zh-TW" altLang="zh-TW" sz="2400" dirty="0">
                <a:latin typeface="Calibri" panose="020F0502020204030204" pitchFamily="34" charset="0"/>
              </a:rPr>
              <a:t>股票</a:t>
            </a:r>
            <a:r>
              <a:rPr lang="en-US" altLang="zh-TW" sz="2400" dirty="0">
                <a:latin typeface="Calibri" panose="020F0502020204030204" pitchFamily="34" charset="0"/>
              </a:rPr>
              <a:t>10,000</a:t>
            </a:r>
            <a:r>
              <a:rPr lang="zh-TW" altLang="zh-TW" sz="2400" dirty="0">
                <a:latin typeface="Calibri" panose="020F0502020204030204" pitchFamily="34" charset="0"/>
              </a:rPr>
              <a:t>美元，</a:t>
            </a:r>
            <a:r>
              <a:rPr lang="en-US" altLang="zh-TW" sz="2400" dirty="0">
                <a:latin typeface="Calibri" panose="020F0502020204030204" pitchFamily="34" charset="0"/>
              </a:rPr>
              <a:t>B</a:t>
            </a:r>
            <a:r>
              <a:rPr lang="zh-TW" altLang="zh-TW" sz="2400" dirty="0">
                <a:latin typeface="Calibri" panose="020F0502020204030204" pitchFamily="34" charset="0"/>
              </a:rPr>
              <a:t>股票</a:t>
            </a:r>
            <a:r>
              <a:rPr lang="en-US" altLang="zh-TW" sz="2400" dirty="0">
                <a:latin typeface="Calibri" panose="020F0502020204030204" pitchFamily="34" charset="0"/>
              </a:rPr>
              <a:t>30,000</a:t>
            </a:r>
            <a:r>
              <a:rPr lang="zh-TW" altLang="zh-TW" sz="2400" dirty="0">
                <a:latin typeface="Calibri" panose="020F0502020204030204" pitchFamily="34" charset="0"/>
              </a:rPr>
              <a:t>美元，兩種股票的預期報酬分別為</a:t>
            </a:r>
            <a:r>
              <a:rPr lang="en-US" altLang="zh-TW" sz="2400" dirty="0">
                <a:latin typeface="Calibri" panose="020F0502020204030204" pitchFamily="34" charset="0"/>
              </a:rPr>
              <a:t>10%</a:t>
            </a:r>
            <a:r>
              <a:rPr lang="zh-TW" altLang="zh-TW" sz="2400" dirty="0">
                <a:latin typeface="Calibri" panose="020F0502020204030204" pitchFamily="34" charset="0"/>
              </a:rPr>
              <a:t>及</a:t>
            </a:r>
            <a:r>
              <a:rPr lang="en-US" altLang="zh-TW" sz="2400" dirty="0">
                <a:latin typeface="Calibri" panose="020F0502020204030204" pitchFamily="34" charset="0"/>
              </a:rPr>
              <a:t>16%</a:t>
            </a:r>
            <a:r>
              <a:rPr lang="zh-TW" altLang="zh-TW" sz="2400" dirty="0">
                <a:latin typeface="Calibri" panose="020F0502020204030204" pitchFamily="34" charset="0"/>
              </a:rPr>
              <a:t>，則該資產組合的預期報酬是多少？</a:t>
            </a:r>
          </a:p>
          <a:p>
            <a:pPr algn="just">
              <a:lnSpc>
                <a:spcPct val="120000"/>
              </a:lnSpc>
            </a:pPr>
            <a:r>
              <a:rPr lang="zh-TW" altLang="zh-TW" sz="2400" dirty="0">
                <a:latin typeface="Calibri" panose="020F0502020204030204" pitchFamily="34" charset="0"/>
              </a:rPr>
              <a:t>解</a:t>
            </a: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8</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4114701369"/>
              </p:ext>
            </p:extLst>
          </p:nvPr>
        </p:nvGraphicFramePr>
        <p:xfrm>
          <a:off x="2339752" y="3789040"/>
          <a:ext cx="3711685" cy="648072"/>
        </p:xfrm>
        <a:graphic>
          <a:graphicData uri="http://schemas.openxmlformats.org/presentationml/2006/ole">
            <mc:AlternateContent xmlns:mc="http://schemas.openxmlformats.org/markup-compatibility/2006">
              <mc:Choice xmlns:v="urn:schemas-microsoft-com:vml" Requires="v">
                <p:oleObj spid="_x0000_s6224" r:id="rId3" imgW="2400300" imgH="419100" progId="Unknown">
                  <p:embed/>
                </p:oleObj>
              </mc:Choice>
              <mc:Fallback>
                <p:oleObj r:id="rId3" imgW="2400300" imgH="419100" progId="Unknown">
                  <p:embed/>
                  <p:pic>
                    <p:nvPicPr>
                      <p:cNvPr id="0" name="物件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789040"/>
                        <a:ext cx="3711685" cy="6480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97690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Reviews</a:t>
            </a:r>
            <a:endParaRPr lang="zh-TW" altLang="en-US" dirty="0"/>
          </a:p>
        </p:txBody>
      </p:sp>
      <p:sp>
        <p:nvSpPr>
          <p:cNvPr id="3" name="內容版面配置區 2"/>
          <p:cNvSpPr>
            <a:spLocks noGrp="1"/>
          </p:cNvSpPr>
          <p:nvPr>
            <p:ph idx="1"/>
          </p:nvPr>
        </p:nvSpPr>
        <p:spPr/>
        <p:txBody>
          <a:bodyPr>
            <a:normAutofit/>
          </a:bodyPr>
          <a:lstStyle/>
          <a:p>
            <a:pPr algn="just">
              <a:lnSpc>
                <a:spcPct val="120000"/>
              </a:lnSpc>
            </a:pPr>
            <a:r>
              <a:rPr lang="zh-TW" altLang="zh-TW" sz="2400" dirty="0">
                <a:latin typeface="Calibri" panose="020F0502020204030204" pitchFamily="34" charset="0"/>
              </a:rPr>
              <a:t>變異數與共變異數的定義為</a:t>
            </a:r>
            <a:r>
              <a:rPr lang="zh-TW" altLang="zh-TW" sz="2400" dirty="0" smtClean="0">
                <a:latin typeface="Calibri" panose="020F0502020204030204" pitchFamily="34" charset="0"/>
              </a:rPr>
              <a:t>：</a:t>
            </a:r>
            <a:endParaRPr lang="en-US" altLang="zh-TW" sz="2400" dirty="0" smtClean="0">
              <a:latin typeface="Calibri" panose="020F0502020204030204" pitchFamily="34" charset="0"/>
            </a:endParaRPr>
          </a:p>
          <a:p>
            <a:pPr algn="just">
              <a:lnSpc>
                <a:spcPct val="120000"/>
              </a:lnSpc>
            </a:pPr>
            <a:endParaRPr lang="en-US" altLang="zh-TW" sz="2400" dirty="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endParaRPr lang="en-US" altLang="zh-TW" sz="2400" dirty="0" smtClean="0">
              <a:latin typeface="Calibri" panose="020F0502020204030204" pitchFamily="34" charset="0"/>
            </a:endParaRPr>
          </a:p>
          <a:p>
            <a:pPr algn="just">
              <a:lnSpc>
                <a:spcPct val="120000"/>
              </a:lnSpc>
            </a:pPr>
            <a:r>
              <a:rPr lang="zh-TW" altLang="zh-TW" sz="2400" dirty="0" smtClean="0">
                <a:latin typeface="Calibri" panose="020F0502020204030204" pitchFamily="34" charset="0"/>
              </a:rPr>
              <a:t>變異</a:t>
            </a:r>
            <a:r>
              <a:rPr lang="zh-TW" altLang="zh-TW" sz="2400" dirty="0">
                <a:latin typeface="Calibri" panose="020F0502020204030204" pitchFamily="34" charset="0"/>
              </a:rPr>
              <a:t>數與共變異數的運算規則為：</a:t>
            </a:r>
            <a:endParaRPr lang="zh-TW" altLang="en-US" sz="2400" dirty="0">
              <a:latin typeface="Calibri" panose="020F0502020204030204" pitchFamily="34" charset="0"/>
            </a:endParaRPr>
          </a:p>
        </p:txBody>
      </p:sp>
      <p:sp>
        <p:nvSpPr>
          <p:cNvPr id="4" name="投影片編號版面配置區 3"/>
          <p:cNvSpPr>
            <a:spLocks noGrp="1"/>
          </p:cNvSpPr>
          <p:nvPr>
            <p:ph type="sldNum" sz="quarter" idx="12"/>
          </p:nvPr>
        </p:nvSpPr>
        <p:spPr/>
        <p:txBody>
          <a:bodyPr/>
          <a:lstStyle/>
          <a:p>
            <a:fld id="{336CA9A2-AEF2-40B2-A2F7-D88C415674BA}" type="slidenum">
              <a:rPr lang="zh-TW" altLang="en-US" smtClean="0"/>
              <a:t>9</a:t>
            </a:fld>
            <a:endParaRPr lang="zh-TW" altLang="en-US"/>
          </a:p>
        </p:txBody>
      </p:sp>
      <p:graphicFrame>
        <p:nvGraphicFramePr>
          <p:cNvPr id="5" name="物件 4"/>
          <p:cNvGraphicFramePr>
            <a:graphicFrameLocks noChangeAspect="1"/>
          </p:cNvGraphicFramePr>
          <p:nvPr>
            <p:extLst>
              <p:ext uri="{D42A27DB-BD31-4B8C-83A1-F6EECF244321}">
                <p14:modId xmlns:p14="http://schemas.microsoft.com/office/powerpoint/2010/main" val="3167885627"/>
              </p:ext>
            </p:extLst>
          </p:nvPr>
        </p:nvGraphicFramePr>
        <p:xfrm>
          <a:off x="1043608" y="2276872"/>
          <a:ext cx="6173788" cy="1093788"/>
        </p:xfrm>
        <a:graphic>
          <a:graphicData uri="http://schemas.openxmlformats.org/presentationml/2006/ole">
            <mc:AlternateContent xmlns:mc="http://schemas.openxmlformats.org/markup-compatibility/2006">
              <mc:Choice xmlns:v="urn:schemas-microsoft-com:vml" Requires="v">
                <p:oleObj spid="_x0000_s8348" r:id="rId3" imgW="4000320" imgH="711000" progId="Unknown">
                  <p:embed/>
                </p:oleObj>
              </mc:Choice>
              <mc:Fallback>
                <p:oleObj r:id="rId3" imgW="4000320" imgH="711000" progId="Unknown">
                  <p:embed/>
                  <p:pic>
                    <p:nvPicPr>
                      <p:cNvPr id="0" name="物件 21"/>
                      <p:cNvPicPr>
                        <a:picLocks noChangeAspect="1" noChangeArrowheads="1"/>
                      </p:cNvPicPr>
                      <p:nvPr/>
                    </p:nvPicPr>
                    <p:blipFill>
                      <a:blip r:embed="rId4"/>
                      <a:srcRect/>
                      <a:stretch>
                        <a:fillRect/>
                      </a:stretch>
                    </p:blipFill>
                    <p:spPr bwMode="auto">
                      <a:xfrm>
                        <a:off x="1043608" y="2276872"/>
                        <a:ext cx="6173788" cy="1093788"/>
                      </a:xfrm>
                      <a:prstGeom prst="rect">
                        <a:avLst/>
                      </a:prstGeom>
                      <a:noFill/>
                      <a:ln>
                        <a:noFill/>
                      </a:ln>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287805845"/>
              </p:ext>
            </p:extLst>
          </p:nvPr>
        </p:nvGraphicFramePr>
        <p:xfrm>
          <a:off x="1119188" y="4171950"/>
          <a:ext cx="7185025" cy="1520825"/>
        </p:xfrm>
        <a:graphic>
          <a:graphicData uri="http://schemas.openxmlformats.org/presentationml/2006/ole">
            <mc:AlternateContent xmlns:mc="http://schemas.openxmlformats.org/markup-compatibility/2006">
              <mc:Choice xmlns:v="urn:schemas-microsoft-com:vml" Requires="v">
                <p:oleObj spid="_x0000_s8349" r:id="rId5" imgW="4483080" imgH="939600" progId="Unknown">
                  <p:embed/>
                </p:oleObj>
              </mc:Choice>
              <mc:Fallback>
                <p:oleObj r:id="rId5" imgW="4483080" imgH="939600" progId="Unknown">
                  <p:embed/>
                  <p:pic>
                    <p:nvPicPr>
                      <p:cNvPr id="0" name="物件 23"/>
                      <p:cNvPicPr>
                        <a:picLocks noChangeAspect="1" noChangeArrowheads="1"/>
                      </p:cNvPicPr>
                      <p:nvPr/>
                    </p:nvPicPr>
                    <p:blipFill>
                      <a:blip r:embed="rId6"/>
                      <a:srcRect/>
                      <a:stretch>
                        <a:fillRect/>
                      </a:stretch>
                    </p:blipFill>
                    <p:spPr bwMode="auto">
                      <a:xfrm>
                        <a:off x="1119188" y="4171950"/>
                        <a:ext cx="7185025" cy="15208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4032084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撲面">
  <a:themeElements>
    <a:clrScheme name="暗香撲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撲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撲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271</TotalTime>
  <Words>5979</Words>
  <Application>Microsoft Office PowerPoint</Application>
  <PresentationFormat>如螢幕大小 (4:3)</PresentationFormat>
  <Paragraphs>592</Paragraphs>
  <Slides>79</Slides>
  <Notes>0</Notes>
  <HiddenSlides>0</HiddenSlides>
  <MMClips>0</MMClips>
  <ScaleCrop>false</ScaleCrop>
  <HeadingPairs>
    <vt:vector size="8" baseType="variant">
      <vt:variant>
        <vt:lpstr>使用字型</vt:lpstr>
      </vt:variant>
      <vt:variant>
        <vt:i4>9</vt:i4>
      </vt:variant>
      <vt:variant>
        <vt:lpstr>佈景主題</vt:lpstr>
      </vt:variant>
      <vt:variant>
        <vt:i4>1</vt:i4>
      </vt:variant>
      <vt:variant>
        <vt:lpstr>內嵌 OLE 伺服程式</vt:lpstr>
      </vt:variant>
      <vt:variant>
        <vt:i4>3</vt:i4>
      </vt:variant>
      <vt:variant>
        <vt:lpstr>投影片標題</vt:lpstr>
      </vt:variant>
      <vt:variant>
        <vt:i4>79</vt:i4>
      </vt:variant>
    </vt:vector>
  </HeadingPairs>
  <TitlesOfParts>
    <vt:vector size="92" baseType="lpstr">
      <vt:lpstr>黑体</vt:lpstr>
      <vt:lpstr>微軟正黑體</vt:lpstr>
      <vt:lpstr>新細明體</vt:lpstr>
      <vt:lpstr>Arial</vt:lpstr>
      <vt:lpstr>Calibri</vt:lpstr>
      <vt:lpstr>Franklin Gothic Book</vt:lpstr>
      <vt:lpstr>Franklin Gothic Medium</vt:lpstr>
      <vt:lpstr>Times New Roman</vt:lpstr>
      <vt:lpstr>Wingdings 2</vt:lpstr>
      <vt:lpstr>暗香撲面</vt:lpstr>
      <vt:lpstr>Unknown</vt:lpstr>
      <vt:lpstr>方程式</vt:lpstr>
      <vt:lpstr>Microsoft 方程式編輯器 3.0</vt:lpstr>
      <vt:lpstr>財務管理與資訊應用</vt:lpstr>
      <vt:lpstr>本章概述</vt:lpstr>
      <vt:lpstr>本章架構</vt:lpstr>
      <vt:lpstr>11.1 兩種資產構成組合的預期報酬</vt:lpstr>
      <vt:lpstr>11.1 兩種資產構成組合的預期報酬</vt:lpstr>
      <vt:lpstr>例11.1</vt:lpstr>
      <vt:lpstr>Reviews</vt:lpstr>
      <vt:lpstr>例11.2</vt:lpstr>
      <vt:lpstr>Reviews</vt:lpstr>
      <vt:lpstr>11.2 兩種資產構成組合的波動程度</vt:lpstr>
      <vt:lpstr>11.2 兩種資產構成組合的波動程度</vt:lpstr>
      <vt:lpstr>11.2 兩種資產構成組合的波動程度</vt:lpstr>
      <vt:lpstr>例11.6</vt:lpstr>
      <vt:lpstr>11.3 兩種以上資產 構成組合的預期報酬與波動</vt:lpstr>
      <vt:lpstr>note</vt:lpstr>
      <vt:lpstr>11.3 兩種以上資產 構成組合的預期報酬與波動</vt:lpstr>
      <vt:lpstr>11.3 兩種以上資產 構成組合的預期報酬與波動</vt:lpstr>
      <vt:lpstr>11.3 兩種以上資產 構成組合的預期報酬與波動</vt:lpstr>
      <vt:lpstr>11.3 兩種以上資產 構成組合的預期報酬與波動</vt:lpstr>
      <vt:lpstr>11.3 兩種以上資產 構成組合的預期報酬與波動</vt:lpstr>
      <vt:lpstr>11.3 兩種以上資產 構成組合的預期報酬與波動</vt:lpstr>
      <vt:lpstr>11.3 兩種以上資產 構成組合的預期報酬與波動</vt:lpstr>
      <vt:lpstr>11.4 風險與報酬： 如何選擇效率組合</vt:lpstr>
      <vt:lpstr>11.4 風險與報酬： 如何選擇效率組合</vt:lpstr>
      <vt:lpstr>11.4 風險與報酬： 如何選擇效率組合</vt:lpstr>
      <vt:lpstr>11.4 風險與報酬： 如何選擇效率組合</vt:lpstr>
      <vt:lpstr>11.4 風險與報酬： 如何選擇效率組合</vt:lpstr>
      <vt:lpstr>11.4 風險與報酬： 如何選擇效率組合</vt:lpstr>
      <vt:lpstr>11.4 風險與報酬： 如何選擇效率組合</vt:lpstr>
      <vt:lpstr>11.4 風險與報酬： 如何選擇效率組合</vt:lpstr>
      <vt:lpstr>11.4 風險與報酬： 如何選擇效率組合</vt:lpstr>
      <vt:lpstr>11.4 風險與報酬： 如何選擇效率組合</vt:lpstr>
      <vt:lpstr>11.5 金融市場提供無風險利率借貸時如何選擇效率組合</vt:lpstr>
      <vt:lpstr>11.5 金融市場提供無風險利率借貸時如何選擇效率組合</vt:lpstr>
      <vt:lpstr>11.5 金融市場提供無風險利率借貸時如何選擇效率組合</vt:lpstr>
      <vt:lpstr>11.5 金融市場提供無風險利率借貸時如何選擇效率組合</vt:lpstr>
      <vt:lpstr>11.5 金融市場提供無風險利率借貸時如何選擇效率組合</vt:lpstr>
      <vt:lpstr>11.5 金融市場提供無風險利率借貸時如何選擇效率組合</vt:lpstr>
      <vt:lpstr>11.5 金融市場提供無風險利率借貸時如何選擇效率組合</vt:lpstr>
      <vt:lpstr>11.5 金融市場提供無風險利率借貸時如何選擇效率組合</vt:lpstr>
      <vt:lpstr>11.5 金融市場提供無風險利率借貸時如何選擇效率組合</vt:lpstr>
      <vt:lpstr>11.5 金融市場提供無風險利率借貸時如何選擇效率組合</vt:lpstr>
      <vt:lpstr>11.6 效率組合與 投資者要求的(預期)報酬</vt:lpstr>
      <vt:lpstr>11.6 效率組合與 投資者要求的(預期)報酬</vt:lpstr>
      <vt:lpstr>11.6 效率組合與 投資者要求的(預期)報酬</vt:lpstr>
      <vt:lpstr>11.6 效率組合與 投資者要求的(預期)報酬</vt:lpstr>
      <vt:lpstr>11.6 效率組合與 投資者要求的(預期)報酬</vt:lpstr>
      <vt:lpstr>11.6 效率組合與 投資者要求的(預期)報酬</vt:lpstr>
      <vt:lpstr>11.6 效率組合與 投資者要求的(預期)報酬</vt:lpstr>
      <vt:lpstr>11.6 效率組合與 投資者要求的(預期)報酬</vt:lpstr>
      <vt:lpstr>11.6 效率組合與 投資者要求的(預期)報酬</vt:lpstr>
      <vt:lpstr>11.6 效率組合與 投資者要求的(預期)報酬</vt:lpstr>
      <vt:lpstr>11.6 效率組合與 投資者要求的(預期)報酬</vt:lpstr>
      <vt:lpstr>11.6 效率組合與 投資者要求的(預期)報酬</vt:lpstr>
      <vt:lpstr>11.6 效率組合與 投資者要求的(預期)報酬</vt:lpstr>
      <vt:lpstr>11.7 資本資產定價模型</vt:lpstr>
      <vt:lpstr>11.7 資本資產定價模型</vt:lpstr>
      <vt:lpstr>11.7 資本資產定價模型</vt:lpstr>
      <vt:lpstr>11.7 資本資產定價模型</vt:lpstr>
      <vt:lpstr>11.7 資本資產定價模型</vt:lpstr>
      <vt:lpstr>11.7 資本資產定價模型</vt:lpstr>
      <vt:lpstr>11.7 資本資產定價模型</vt:lpstr>
      <vt:lpstr>11.7 資本資產定價模型</vt:lpstr>
      <vt:lpstr>11.8 決定個別資產的風險溢酬</vt:lpstr>
      <vt:lpstr>11.8 決定個別資產的風險溢酬</vt:lpstr>
      <vt:lpstr>11.8 決定個別資產的風險溢酬</vt:lpstr>
      <vt:lpstr>11.8 決定個別資產的風險溢酬</vt:lpstr>
      <vt:lpstr>11.8 決定個別資產的風險溢酬</vt:lpstr>
      <vt:lpstr>11.8 決定個別資產的風險溢酬</vt:lpstr>
      <vt:lpstr>11.8 決定個別資產的風險溢酬</vt:lpstr>
      <vt:lpstr>11.8 決定個別資產的風險溢酬</vt:lpstr>
      <vt:lpstr>11.8 決定個別資產的風險溢酬</vt:lpstr>
      <vt:lpstr>11.8 決定個別資產的風險溢酬</vt:lpstr>
      <vt:lpstr>11.8 決定個別資產的風險溢酬</vt:lpstr>
      <vt:lpstr>11.8 決定個別資產的風險溢酬</vt:lpstr>
      <vt:lpstr>11.8 決定個別資產的風險溢酬</vt:lpstr>
      <vt:lpstr>附錄 CAPM由CML及市場均衡求導</vt:lpstr>
      <vt:lpstr>附錄 CAPM由CML及市場均衡求導</vt:lpstr>
      <vt:lpstr>附錄 CAPM由CML及市場均衡求導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財務管理與資訊應用</dc:title>
  <dc:creator>王甡</dc:creator>
  <cp:lastModifiedBy>仁樵 張</cp:lastModifiedBy>
  <cp:revision>75</cp:revision>
  <dcterms:created xsi:type="dcterms:W3CDTF">2019-10-21T10:19:06Z</dcterms:created>
  <dcterms:modified xsi:type="dcterms:W3CDTF">2019-11-15T04:57:20Z</dcterms:modified>
</cp:coreProperties>
</file>