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299" r:id="rId45"/>
    <p:sldId id="301" r:id="rId46"/>
    <p:sldId id="302" r:id="rId47"/>
    <p:sldId id="303" r:id="rId48"/>
    <p:sldId id="304" r:id="rId49"/>
    <p:sldId id="305" r:id="rId50"/>
    <p:sldId id="306" r:id="rId51"/>
    <p:sldId id="307"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09" r:id="rId6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577F44-0FE1-46CC-A466-12CDC0D6BA19}" type="datetimeFigureOut">
              <a:rPr lang="zh-TW" altLang="en-US" smtClean="0"/>
              <a:t>2019/11/7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F2201-BE42-4C6E-B568-00187878A662}" type="slidenum">
              <a:rPr lang="zh-TW" altLang="en-US" smtClean="0"/>
              <a:t>‹#›</a:t>
            </a:fld>
            <a:endParaRPr lang="zh-TW" altLang="en-US"/>
          </a:p>
        </p:txBody>
      </p:sp>
    </p:spTree>
    <p:extLst>
      <p:ext uri="{BB962C8B-B14F-4D97-AF65-F5344CB8AC3E}">
        <p14:creationId xmlns:p14="http://schemas.microsoft.com/office/powerpoint/2010/main" val="370361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B06E9FB8-DEC5-415B-BE64-AB74884051BD}" type="datetime1">
              <a:rPr lang="zh-TW" altLang="en-US" smtClean="0"/>
              <a:t>2019/11/7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A88FAF41-2367-44CF-A2FC-4ACC94579F02}" type="datetime1">
              <a:rPr lang="zh-TW" altLang="en-US" smtClean="0"/>
              <a:t>2019/11/7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FA15ED0-ECA0-4D57-98F0-8CEE68C16D38}" type="slidenum">
              <a:rPr lang="zh-TW" altLang="en-US" smtClean="0"/>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E0871F4F-68D2-4FCE-A9B2-A10FCE70DA74}" type="datetime1">
              <a:rPr lang="zh-TW" altLang="en-US" smtClean="0"/>
              <a:t>2019/11/7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576E2443-E264-488B-B765-4EA3CFA64E7B}" type="datetime1">
              <a:rPr lang="zh-TW" altLang="en-US" smtClean="0"/>
              <a:t>2019/11/7</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F44791E-5FB8-4D1A-B0D8-2A05BC2FB664}" type="datetime1">
              <a:rPr lang="zh-TW" altLang="en-US" smtClean="0"/>
              <a:t>2019/11/7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490563DA-37A5-450E-88E8-9B7CD1D7C9A1}" type="datetime1">
              <a:rPr lang="zh-TW" altLang="en-US" smtClean="0"/>
              <a:t>2019/11/7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EEFDE51E-579F-41B2-801A-ECF5B451EEB5}" type="datetime1">
              <a:rPr lang="zh-TW" altLang="en-US" smtClean="0"/>
              <a:t>2019/11/7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2DE0D396-490E-46FD-AB7F-E7DD188C2C73}" type="datetime1">
              <a:rPr lang="zh-TW" altLang="en-US" smtClean="0"/>
              <a:t>2019/11/7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803FDA-F952-4BB2-AE33-773FC797635D}" type="datetime1">
              <a:rPr lang="zh-TW" altLang="en-US" smtClean="0"/>
              <a:t>2019/11/7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1E557BA0-63AE-464B-904B-F80773DD77B5}" type="datetime1">
              <a:rPr lang="zh-TW" altLang="en-US" smtClean="0"/>
              <a:t>2019/11/7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2BA691B4-FBF9-43A6-8340-ECED080E3438}" type="datetime1">
              <a:rPr lang="zh-TW" altLang="en-US" smtClean="0"/>
              <a:t>2019/11/7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FA15ED0-ECA0-4D57-98F0-8CEE68C16D38}"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428F6924-3DAE-4628-B112-2A1065E27DDF}" type="datetime1">
              <a:rPr lang="zh-TW" altLang="en-US" smtClean="0"/>
              <a:t>2019/11/7</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7FA15ED0-ECA0-4D57-98F0-8CEE68C16D38}" type="slidenum">
              <a:rPr lang="zh-TW" altLang="en-US" smtClean="0"/>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0.bin"/><Relationship Id="rId4" Type="http://schemas.openxmlformats.org/officeDocument/2006/relationships/image" Target="../media/image37.wmf"/></Relationships>
</file>

<file path=ppt/slides/_rels/slide3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33.bin"/><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35.bin"/><Relationship Id="rId4" Type="http://schemas.openxmlformats.org/officeDocument/2006/relationships/image" Target="../media/image4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4.wmf"/></Relationships>
</file>

<file path=ppt/slides/_rels/slide5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6.wmf"/><Relationship Id="rId5" Type="http://schemas.openxmlformats.org/officeDocument/2006/relationships/oleObject" Target="../embeddings/oleObject4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7.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0.wmf"/><Relationship Id="rId5" Type="http://schemas.openxmlformats.org/officeDocument/2006/relationships/oleObject" Target="../embeddings/oleObject49.bin"/><Relationship Id="rId4" Type="http://schemas.openxmlformats.org/officeDocument/2006/relationships/image" Target="../media/image5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2.wmf"/><Relationship Id="rId5" Type="http://schemas.openxmlformats.org/officeDocument/2006/relationships/oleObject" Target="../embeddings/oleObject51.bin"/><Relationship Id="rId4" Type="http://schemas.openxmlformats.org/officeDocument/2006/relationships/image" Target="../media/image6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6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財務管理與資訊應用</a:t>
            </a:r>
          </a:p>
        </p:txBody>
      </p:sp>
      <p:sp>
        <p:nvSpPr>
          <p:cNvPr id="3" name="副標題 2"/>
          <p:cNvSpPr>
            <a:spLocks noGrp="1"/>
          </p:cNvSpPr>
          <p:nvPr>
            <p:ph type="subTitle" idx="1"/>
          </p:nvPr>
        </p:nvSpPr>
        <p:spPr/>
        <p:txBody>
          <a:bodyPr/>
          <a:lstStyle/>
          <a:p>
            <a:endParaRPr lang="en-US" altLang="zh-TW" dirty="0" smtClean="0">
              <a:solidFill>
                <a:schemeClr val="tx1">
                  <a:lumMod val="95000"/>
                  <a:lumOff val="5000"/>
                </a:schemeClr>
              </a:solidFill>
            </a:endParaRPr>
          </a:p>
          <a:p>
            <a:r>
              <a:rPr lang="zh-TW" altLang="zh-TW" dirty="0" smtClean="0">
                <a:solidFill>
                  <a:schemeClr val="tx1">
                    <a:lumMod val="95000"/>
                    <a:lumOff val="5000"/>
                  </a:schemeClr>
                </a:solidFill>
              </a:rPr>
              <a:t>第十二</a:t>
            </a:r>
            <a:r>
              <a:rPr lang="zh-TW" altLang="zh-TW" dirty="0">
                <a:solidFill>
                  <a:schemeClr val="tx1">
                    <a:lumMod val="95000"/>
                    <a:lumOff val="5000"/>
                  </a:schemeClr>
                </a:solidFill>
              </a:rPr>
              <a:t>章 估計資本成本</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a:t>
            </a:fld>
            <a:endParaRPr lang="zh-TW" altLang="en-US"/>
          </a:p>
        </p:txBody>
      </p:sp>
    </p:spTree>
    <p:extLst>
      <p:ext uri="{BB962C8B-B14F-4D97-AF65-F5344CB8AC3E}">
        <p14:creationId xmlns:p14="http://schemas.microsoft.com/office/powerpoint/2010/main" val="52699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a:xfrm>
            <a:off x="457200" y="1556792"/>
            <a:ext cx="8435280" cy="4896544"/>
          </a:xfrm>
        </p:spPr>
        <p:txBody>
          <a:bodyPr>
            <a:normAutofit fontScale="92500" lnSpcReduction="10000"/>
          </a:bodyPr>
          <a:lstStyle/>
          <a:p>
            <a:pPr algn="just">
              <a:lnSpc>
                <a:spcPct val="140000"/>
              </a:lnSpc>
            </a:pPr>
            <a:r>
              <a:rPr lang="zh-TW" altLang="zh-TW" sz="2600" dirty="0">
                <a:latin typeface="Calibri" panose="020F0502020204030204" pitchFamily="34" charset="0"/>
              </a:rPr>
              <a:t>雖然在運用</a:t>
            </a:r>
            <a:r>
              <a:rPr lang="en-US" altLang="zh-TW" sz="2600" dirty="0">
                <a:latin typeface="Calibri" panose="020F0502020204030204" pitchFamily="34" charset="0"/>
              </a:rPr>
              <a:t>CAPM</a:t>
            </a:r>
            <a:r>
              <a:rPr lang="zh-TW" altLang="zh-TW" sz="2600" dirty="0">
                <a:latin typeface="Calibri" panose="020F0502020204030204" pitchFamily="34" charset="0"/>
              </a:rPr>
              <a:t>時，實務上多以廣基型的市值加權股價指數的報酬作為市場組合報酬的替代工具，但實際上</a:t>
            </a:r>
            <a:r>
              <a:rPr lang="en-US" altLang="zh-TW" sz="2600" dirty="0">
                <a:latin typeface="Calibri" panose="020F0502020204030204" pitchFamily="34" charset="0"/>
              </a:rPr>
              <a:t>CAPM</a:t>
            </a:r>
            <a:r>
              <a:rPr lang="zh-TW" altLang="zh-TW" sz="2600" dirty="0">
                <a:latin typeface="Calibri" panose="020F0502020204030204" pitchFamily="34" charset="0"/>
              </a:rPr>
              <a:t>是建立在所有可交易資產所構成的市場組合，所以後續還有許多學術與實務上的</a:t>
            </a:r>
            <a:r>
              <a:rPr lang="zh-TW" altLang="zh-TW" sz="2600" dirty="0" smtClean="0">
                <a:latin typeface="Calibri" panose="020F0502020204030204" pitchFamily="34" charset="0"/>
              </a:rPr>
              <a:t>討論</a:t>
            </a:r>
            <a:r>
              <a:rPr lang="en-US" altLang="zh-TW" sz="2600" dirty="0" smtClean="0">
                <a:latin typeface="Calibri" panose="020F0502020204030204" pitchFamily="34" charset="0"/>
              </a:rPr>
              <a:t>(</a:t>
            </a:r>
            <a:r>
              <a:rPr lang="zh-TW" altLang="en-US" sz="2600" dirty="0" smtClean="0">
                <a:latin typeface="Calibri" panose="020F0502020204030204" pitchFamily="34" charset="0"/>
              </a:rPr>
              <a:t>爭辦</a:t>
            </a:r>
            <a:r>
              <a:rPr lang="en-US" altLang="zh-TW" sz="2600" dirty="0" smtClean="0">
                <a:latin typeface="Calibri" panose="020F0502020204030204" pitchFamily="34" charset="0"/>
              </a:rPr>
              <a:t>)</a:t>
            </a:r>
            <a:r>
              <a:rPr lang="zh-TW" altLang="zh-TW" sz="2600" dirty="0" smtClean="0">
                <a:latin typeface="Calibri" panose="020F0502020204030204" pitchFamily="34" charset="0"/>
              </a:rPr>
              <a:t>。</a:t>
            </a:r>
            <a:endParaRPr lang="zh-TW" altLang="zh-TW" sz="2600" dirty="0">
              <a:latin typeface="Calibri" panose="020F0502020204030204" pitchFamily="34" charset="0"/>
            </a:endParaRPr>
          </a:p>
          <a:p>
            <a:pPr algn="just">
              <a:lnSpc>
                <a:spcPct val="140000"/>
              </a:lnSpc>
            </a:pPr>
            <a:endParaRPr lang="zh-TW" altLang="zh-TW" sz="1400" dirty="0">
              <a:latin typeface="Calibri" panose="020F0502020204030204" pitchFamily="34" charset="0"/>
            </a:endParaRPr>
          </a:p>
          <a:p>
            <a:pPr marL="0" indent="0" algn="just">
              <a:lnSpc>
                <a:spcPct val="140000"/>
              </a:lnSpc>
              <a:buNone/>
            </a:pPr>
            <a:r>
              <a:rPr lang="zh-TW" altLang="zh-TW" sz="2400" dirty="0">
                <a:latin typeface="Calibri" panose="020F0502020204030204" pitchFamily="34" charset="0"/>
              </a:rPr>
              <a:t>◎</a:t>
            </a:r>
            <a:r>
              <a:rPr lang="zh-TW" altLang="zh-TW" sz="2200" dirty="0">
                <a:latin typeface="Calibri" panose="020F0502020204030204" pitchFamily="34" charset="0"/>
              </a:rPr>
              <a:t>指數型投資工具：由於股價指數的變動</a:t>
            </a:r>
            <a:r>
              <a:rPr lang="en-US" altLang="zh-TW" sz="2200" dirty="0">
                <a:latin typeface="Calibri" panose="020F0502020204030204" pitchFamily="34" charset="0"/>
              </a:rPr>
              <a:t>(</a:t>
            </a:r>
            <a:r>
              <a:rPr lang="zh-TW" altLang="zh-TW" sz="2200" dirty="0">
                <a:latin typeface="Calibri" panose="020F0502020204030204" pitchFamily="34" charset="0"/>
              </a:rPr>
              <a:t>指數報酬</a:t>
            </a:r>
            <a:r>
              <a:rPr lang="en-US" altLang="zh-TW" sz="2200" dirty="0">
                <a:latin typeface="Calibri" panose="020F0502020204030204" pitchFamily="34" charset="0"/>
              </a:rPr>
              <a:t>)</a:t>
            </a:r>
            <a:r>
              <a:rPr lang="zh-TW" altLang="zh-TW" sz="2200" dirty="0">
                <a:latin typeface="Calibri" panose="020F0502020204030204" pitchFamily="34" charset="0"/>
              </a:rPr>
              <a:t>代表股市整體的表現，為提供投資者可以追求獲得市場報酬，而非超越市場報酬，股市推出</a:t>
            </a:r>
            <a:r>
              <a:rPr lang="zh-TW" altLang="zh-TW" sz="2200" b="1" dirty="0">
                <a:solidFill>
                  <a:srgbClr val="FF0000"/>
                </a:solidFill>
                <a:latin typeface="Calibri" panose="020F0502020204030204" pitchFamily="34" charset="0"/>
              </a:rPr>
              <a:t>股票指數型基金</a:t>
            </a:r>
            <a:r>
              <a:rPr lang="en-US" altLang="zh-TW" sz="2200" b="1" dirty="0">
                <a:solidFill>
                  <a:srgbClr val="FF0000"/>
                </a:solidFill>
                <a:latin typeface="Calibri" panose="020F0502020204030204" pitchFamily="34" charset="0"/>
              </a:rPr>
              <a:t>(exchange-traded funds, ETF)</a:t>
            </a:r>
            <a:r>
              <a:rPr lang="zh-TW" altLang="zh-TW" sz="2200" dirty="0">
                <a:latin typeface="Calibri" panose="020F0502020204030204" pitchFamily="34" charset="0"/>
              </a:rPr>
              <a:t>，例如台灣</a:t>
            </a:r>
            <a:r>
              <a:rPr lang="en-US" altLang="zh-TW" sz="2200" dirty="0">
                <a:latin typeface="Calibri" panose="020F0502020204030204" pitchFamily="34" charset="0"/>
              </a:rPr>
              <a:t>50 ETF</a:t>
            </a:r>
            <a:r>
              <a:rPr lang="zh-TW" altLang="zh-TW" sz="2200" dirty="0">
                <a:latin typeface="Calibri" panose="020F0502020204030204" pitchFamily="34" charset="0"/>
              </a:rPr>
              <a:t>等，該類基金以追求特定指數的報酬為操作目標，都在股市中像股票交易，也可申購與贖回；近年來不僅以個別股價指數為追蹤對象，也有追蹤債券指數、黃金等的</a:t>
            </a:r>
            <a:r>
              <a:rPr lang="en-US" altLang="zh-TW" sz="2200" dirty="0">
                <a:latin typeface="Calibri" panose="020F0502020204030204" pitchFamily="34" charset="0"/>
              </a:rPr>
              <a:t>ETF</a:t>
            </a:r>
            <a:r>
              <a:rPr lang="zh-TW" altLang="zh-TW" sz="22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10</a:t>
            </a:fld>
            <a:endParaRPr lang="zh-TW" altLang="en-US"/>
          </a:p>
        </p:txBody>
      </p:sp>
    </p:spTree>
    <p:extLst>
      <p:ext uri="{BB962C8B-B14F-4D97-AF65-F5344CB8AC3E}">
        <p14:creationId xmlns:p14="http://schemas.microsoft.com/office/powerpoint/2010/main" val="32499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a:xfrm>
            <a:off x="323528" y="1484784"/>
            <a:ext cx="8568952" cy="4896544"/>
          </a:xfrm>
        </p:spPr>
        <p:txBody>
          <a:bodyPr>
            <a:normAutofit fontScale="62500" lnSpcReduction="20000"/>
          </a:bodyPr>
          <a:lstStyle/>
          <a:p>
            <a:pPr algn="just">
              <a:lnSpc>
                <a:spcPct val="140000"/>
              </a:lnSpc>
            </a:pPr>
            <a:r>
              <a:rPr lang="zh-TW" altLang="zh-TW" sz="3400" dirty="0"/>
              <a:t>估計市場風險溢酬</a:t>
            </a:r>
          </a:p>
          <a:p>
            <a:pPr lvl="1" algn="just">
              <a:lnSpc>
                <a:spcPct val="140000"/>
              </a:lnSpc>
            </a:pPr>
            <a:r>
              <a:rPr lang="zh-TW" altLang="zh-TW" sz="3000" dirty="0">
                <a:latin typeface="Calibri" panose="020F0502020204030204" pitchFamily="34" charset="0"/>
              </a:rPr>
              <a:t>要估計市場風險溢酬除了用股價指數報酬估計市場組合報酬外，還需要找到適合的無風險資產，並以其報酬率估計無風險利率。</a:t>
            </a:r>
          </a:p>
          <a:p>
            <a:pPr lvl="1" algn="just">
              <a:lnSpc>
                <a:spcPct val="140000"/>
              </a:lnSpc>
            </a:pPr>
            <a:r>
              <a:rPr lang="zh-TW" altLang="zh-TW" sz="3000" dirty="0">
                <a:latin typeface="Calibri" panose="020F0502020204030204" pitchFamily="34" charset="0"/>
              </a:rPr>
              <a:t>在</a:t>
            </a:r>
            <a:r>
              <a:rPr lang="en-US" altLang="zh-TW" sz="3000" dirty="0">
                <a:latin typeface="Calibri" panose="020F0502020204030204" pitchFamily="34" charset="0"/>
              </a:rPr>
              <a:t>CAPM</a:t>
            </a:r>
            <a:r>
              <a:rPr lang="zh-TW" altLang="zh-TW" sz="3000" dirty="0">
                <a:latin typeface="Calibri" panose="020F0502020204030204" pitchFamily="34" charset="0"/>
              </a:rPr>
              <a:t>中，無風險利率代表投資者可以以該利率無風險借貸，</a:t>
            </a:r>
            <a:r>
              <a:rPr lang="zh-TW" altLang="zh-TW" sz="3000" b="1" dirty="0">
                <a:solidFill>
                  <a:srgbClr val="FF0000"/>
                </a:solidFill>
                <a:latin typeface="Calibri" panose="020F0502020204030204" pitchFamily="34" charset="0"/>
              </a:rPr>
              <a:t>許多</a:t>
            </a:r>
            <a:r>
              <a:rPr lang="zh-TW" altLang="zh-TW" sz="3000" b="1" dirty="0" smtClean="0">
                <a:solidFill>
                  <a:srgbClr val="FF0000"/>
                </a:solidFill>
                <a:latin typeface="Calibri" panose="020F0502020204030204" pitchFamily="34" charset="0"/>
              </a:rPr>
              <a:t>學術界</a:t>
            </a:r>
            <a:r>
              <a:rPr lang="zh-TW" altLang="en-US" sz="3000" b="1" dirty="0" smtClean="0">
                <a:solidFill>
                  <a:srgbClr val="FF0000"/>
                </a:solidFill>
                <a:latin typeface="Calibri" panose="020F0502020204030204" pitchFamily="34" charset="0"/>
              </a:rPr>
              <a:t>人士</a:t>
            </a:r>
            <a:r>
              <a:rPr lang="zh-TW" altLang="zh-TW" sz="3000" b="1" dirty="0" smtClean="0">
                <a:solidFill>
                  <a:srgbClr val="FF0000"/>
                </a:solidFill>
                <a:latin typeface="Calibri" panose="020F0502020204030204" pitchFamily="34" charset="0"/>
              </a:rPr>
              <a:t>在</a:t>
            </a:r>
            <a:r>
              <a:rPr lang="zh-TW" altLang="zh-TW" sz="3000" b="1" dirty="0">
                <a:solidFill>
                  <a:srgbClr val="FF0000"/>
                </a:solidFill>
                <a:latin typeface="Calibri" panose="020F0502020204030204" pitchFamily="34" charset="0"/>
              </a:rPr>
              <a:t>運用</a:t>
            </a:r>
            <a:r>
              <a:rPr lang="en-US" altLang="zh-TW" sz="3000" b="1" dirty="0">
                <a:solidFill>
                  <a:srgbClr val="FF0000"/>
                </a:solidFill>
                <a:latin typeface="Calibri" panose="020F0502020204030204" pitchFamily="34" charset="0"/>
              </a:rPr>
              <a:t>CAPM</a:t>
            </a:r>
            <a:r>
              <a:rPr lang="zh-TW" altLang="zh-TW" sz="3000" b="1" dirty="0">
                <a:solidFill>
                  <a:srgbClr val="FF0000"/>
                </a:solidFill>
                <a:latin typeface="Calibri" panose="020F0502020204030204" pitchFamily="34" charset="0"/>
              </a:rPr>
              <a:t>時，多使用政府債務工具的殖利率，例如</a:t>
            </a:r>
            <a:r>
              <a:rPr lang="en-US" altLang="zh-TW" sz="3000" b="1" dirty="0">
                <a:solidFill>
                  <a:srgbClr val="FF0000"/>
                </a:solidFill>
                <a:latin typeface="Calibri" panose="020F0502020204030204" pitchFamily="34" charset="0"/>
              </a:rPr>
              <a:t>1</a:t>
            </a:r>
            <a:r>
              <a:rPr lang="zh-TW" altLang="zh-TW" sz="3000" b="1" dirty="0">
                <a:solidFill>
                  <a:srgbClr val="FF0000"/>
                </a:solidFill>
                <a:latin typeface="Calibri" panose="020F0502020204030204" pitchFamily="34" charset="0"/>
              </a:rPr>
              <a:t>個月期</a:t>
            </a:r>
            <a:r>
              <a:rPr lang="en-US" altLang="zh-TW" sz="3000" b="1" dirty="0">
                <a:solidFill>
                  <a:srgbClr val="FF0000"/>
                </a:solidFill>
                <a:latin typeface="Calibri" panose="020F0502020204030204" pitchFamily="34" charset="0"/>
              </a:rPr>
              <a:t>(</a:t>
            </a:r>
            <a:r>
              <a:rPr lang="zh-TW" altLang="zh-TW" sz="3000" b="1" dirty="0">
                <a:solidFill>
                  <a:srgbClr val="FF0000"/>
                </a:solidFill>
                <a:latin typeface="Calibri" panose="020F0502020204030204" pitchFamily="34" charset="0"/>
              </a:rPr>
              <a:t>或</a:t>
            </a:r>
            <a:r>
              <a:rPr lang="en-US" altLang="zh-TW" sz="3000" b="1" dirty="0">
                <a:solidFill>
                  <a:srgbClr val="FF0000"/>
                </a:solidFill>
                <a:latin typeface="Calibri" panose="020F0502020204030204" pitchFamily="34" charset="0"/>
              </a:rPr>
              <a:t>3</a:t>
            </a:r>
            <a:r>
              <a:rPr lang="zh-TW" altLang="zh-TW" sz="3000" b="1" dirty="0">
                <a:solidFill>
                  <a:srgbClr val="FF0000"/>
                </a:solidFill>
                <a:latin typeface="Calibri" panose="020F0502020204030204" pitchFamily="34" charset="0"/>
              </a:rPr>
              <a:t>個月期</a:t>
            </a:r>
            <a:r>
              <a:rPr lang="en-US" altLang="zh-TW" sz="3000" b="1" dirty="0">
                <a:solidFill>
                  <a:srgbClr val="FF0000"/>
                </a:solidFill>
                <a:latin typeface="Calibri" panose="020F0502020204030204" pitchFamily="34" charset="0"/>
              </a:rPr>
              <a:t>)</a:t>
            </a:r>
            <a:r>
              <a:rPr lang="zh-TW" altLang="zh-TW" sz="3000" b="1" dirty="0">
                <a:solidFill>
                  <a:srgbClr val="FF0000"/>
                </a:solidFill>
                <a:latin typeface="Calibri" panose="020F0502020204030204" pitchFamily="34" charset="0"/>
              </a:rPr>
              <a:t>的國庫券殖利率</a:t>
            </a:r>
            <a:r>
              <a:rPr lang="zh-TW" altLang="zh-TW" sz="3000" dirty="0">
                <a:latin typeface="Calibri" panose="020F0502020204030204" pitchFamily="34" charset="0"/>
              </a:rPr>
              <a:t>，但實際上，多數投資者的融資利率高於該殖利率，因此</a:t>
            </a:r>
            <a:r>
              <a:rPr lang="zh-TW" altLang="zh-TW" sz="3000" b="1" dirty="0">
                <a:solidFill>
                  <a:srgbClr val="FF0000"/>
                </a:solidFill>
                <a:latin typeface="Calibri" panose="020F0502020204030204" pitchFamily="34" charset="0"/>
              </a:rPr>
              <a:t>實務上也有以信用評等最高級</a:t>
            </a:r>
            <a:r>
              <a:rPr lang="en-US" altLang="zh-TW" sz="3000" b="1" dirty="0">
                <a:solidFill>
                  <a:srgbClr val="FF0000"/>
                </a:solidFill>
                <a:latin typeface="Calibri" panose="020F0502020204030204" pitchFamily="34" charset="0"/>
              </a:rPr>
              <a:t>(</a:t>
            </a:r>
            <a:r>
              <a:rPr lang="zh-TW" altLang="zh-TW" sz="3000" b="1" dirty="0">
                <a:solidFill>
                  <a:srgbClr val="FF0000"/>
                </a:solidFill>
                <a:latin typeface="Calibri" panose="020F0502020204030204" pitchFamily="34" charset="0"/>
              </a:rPr>
              <a:t>如</a:t>
            </a:r>
            <a:r>
              <a:rPr lang="en-US" altLang="zh-TW" sz="3000" b="1" dirty="0">
                <a:solidFill>
                  <a:srgbClr val="FF0000"/>
                </a:solidFill>
                <a:latin typeface="Calibri" panose="020F0502020204030204" pitchFamily="34" charset="0"/>
              </a:rPr>
              <a:t>AAA</a:t>
            </a:r>
            <a:r>
              <a:rPr lang="zh-TW" altLang="zh-TW" sz="3000" b="1" dirty="0">
                <a:solidFill>
                  <a:srgbClr val="FF0000"/>
                </a:solidFill>
                <a:latin typeface="Calibri" panose="020F0502020204030204" pitchFamily="34" charset="0"/>
              </a:rPr>
              <a:t>級或</a:t>
            </a:r>
            <a:r>
              <a:rPr lang="en-US" altLang="zh-TW" sz="3000" b="1" dirty="0">
                <a:solidFill>
                  <a:srgbClr val="FF0000"/>
                </a:solidFill>
                <a:latin typeface="Calibri" panose="020F0502020204030204" pitchFamily="34" charset="0"/>
              </a:rPr>
              <a:t>AAA+</a:t>
            </a:r>
            <a:r>
              <a:rPr lang="zh-TW" altLang="zh-TW" sz="3000" b="1" dirty="0">
                <a:solidFill>
                  <a:srgbClr val="FF0000"/>
                </a:solidFill>
                <a:latin typeface="Calibri" panose="020F0502020204030204" pitchFamily="34" charset="0"/>
              </a:rPr>
              <a:t>級</a:t>
            </a:r>
            <a:r>
              <a:rPr lang="en-US" altLang="zh-TW" sz="3000" b="1" dirty="0">
                <a:solidFill>
                  <a:srgbClr val="FF0000"/>
                </a:solidFill>
                <a:latin typeface="Calibri" panose="020F0502020204030204" pitchFamily="34" charset="0"/>
              </a:rPr>
              <a:t>)</a:t>
            </a:r>
            <a:r>
              <a:rPr lang="zh-TW" altLang="zh-TW" sz="3000" b="1" dirty="0">
                <a:solidFill>
                  <a:srgbClr val="FF0000"/>
                </a:solidFill>
                <a:latin typeface="Calibri" panose="020F0502020204030204" pitchFamily="34" charset="0"/>
              </a:rPr>
              <a:t>的公司債的殖利率估計無風險利率</a:t>
            </a:r>
            <a:r>
              <a:rPr lang="zh-TW" altLang="zh-TW" sz="3000" dirty="0">
                <a:latin typeface="Calibri" panose="020F0502020204030204" pitchFamily="34" charset="0"/>
              </a:rPr>
              <a:t>。</a:t>
            </a:r>
          </a:p>
          <a:p>
            <a:pPr lvl="1" algn="just">
              <a:lnSpc>
                <a:spcPct val="140000"/>
              </a:lnSpc>
            </a:pPr>
            <a:r>
              <a:rPr lang="zh-TW" altLang="zh-TW" sz="3000" dirty="0">
                <a:latin typeface="Calibri" panose="020F0502020204030204" pitchFamily="34" charset="0"/>
              </a:rPr>
              <a:t>此外，在使用政府債務工具的殖利率估計無風險利率時，尚須考量政府債務工具雖然沒有違約風險，但仍有利率風險，除非投資期間完全可以和債務工具的到期時間完全一樣；根據實際的調查報告，</a:t>
            </a:r>
            <a:r>
              <a:rPr lang="zh-TW" altLang="zh-TW" sz="3000" b="1" dirty="0">
                <a:solidFill>
                  <a:srgbClr val="FF0000"/>
                </a:solidFill>
                <a:latin typeface="Calibri" panose="020F0502020204030204" pitchFamily="34" charset="0"/>
              </a:rPr>
              <a:t>多數大型金融機構或主要的分析師所使用的無風險利率為</a:t>
            </a:r>
            <a:r>
              <a:rPr lang="en-US" altLang="zh-TW" sz="3000" b="1" dirty="0">
                <a:solidFill>
                  <a:srgbClr val="FF0000"/>
                </a:solidFill>
                <a:latin typeface="Calibri" panose="020F0502020204030204" pitchFamily="34" charset="0"/>
              </a:rPr>
              <a:t>10</a:t>
            </a:r>
            <a:r>
              <a:rPr lang="zh-TW" altLang="zh-TW" sz="3000" b="1" dirty="0">
                <a:solidFill>
                  <a:srgbClr val="FF0000"/>
                </a:solidFill>
                <a:latin typeface="Calibri" panose="020F0502020204030204" pitchFamily="34" charset="0"/>
              </a:rPr>
              <a:t>年</a:t>
            </a:r>
            <a:r>
              <a:rPr lang="en-US" altLang="zh-TW" sz="3000" b="1" dirty="0">
                <a:solidFill>
                  <a:srgbClr val="FF0000"/>
                </a:solidFill>
                <a:latin typeface="Calibri" panose="020F0502020204030204" pitchFamily="34" charset="0"/>
              </a:rPr>
              <a:t>-30</a:t>
            </a:r>
            <a:r>
              <a:rPr lang="zh-TW" altLang="zh-TW" sz="3000" b="1" dirty="0">
                <a:solidFill>
                  <a:srgbClr val="FF0000"/>
                </a:solidFill>
                <a:latin typeface="Calibri" panose="020F0502020204030204" pitchFamily="34" charset="0"/>
              </a:rPr>
              <a:t>年期的公債殖利率估計無風險利率</a:t>
            </a:r>
            <a:r>
              <a:rPr lang="zh-TW" altLang="zh-TW" sz="3000" dirty="0">
                <a:latin typeface="Calibri" panose="020F0502020204030204" pitchFamily="34" charset="0"/>
              </a:rPr>
              <a:t>，以讓投資期間與無風險資產的到期時間一致。</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11</a:t>
            </a:fld>
            <a:endParaRPr lang="zh-TW" altLang="en-US"/>
          </a:p>
        </p:txBody>
      </p:sp>
    </p:spTree>
    <p:extLst>
      <p:ext uri="{BB962C8B-B14F-4D97-AF65-F5344CB8AC3E}">
        <p14:creationId xmlns:p14="http://schemas.microsoft.com/office/powerpoint/2010/main" val="48770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a:xfrm>
            <a:off x="323528" y="1484784"/>
            <a:ext cx="8640960" cy="4968552"/>
          </a:xfrm>
        </p:spPr>
        <p:txBody>
          <a:bodyPr>
            <a:normAutofit fontScale="92500" lnSpcReduction="10000"/>
          </a:bodyPr>
          <a:lstStyle/>
          <a:p>
            <a:pPr algn="just">
              <a:lnSpc>
                <a:spcPct val="120000"/>
              </a:lnSpc>
            </a:pPr>
            <a:r>
              <a:rPr lang="zh-TW" altLang="zh-TW" sz="2400" dirty="0">
                <a:latin typeface="Calibri" panose="020F0502020204030204" pitchFamily="34" charset="0"/>
              </a:rPr>
              <a:t>以歷史資料估計的市場風險溢酬</a:t>
            </a:r>
          </a:p>
          <a:p>
            <a:pPr lvl="1" algn="just">
              <a:lnSpc>
                <a:spcPct val="120000"/>
              </a:lnSpc>
            </a:pPr>
            <a:r>
              <a:rPr lang="zh-TW" altLang="zh-TW" sz="2000" dirty="0">
                <a:latin typeface="Calibri" panose="020F0502020204030204" pitchFamily="34" charset="0"/>
              </a:rPr>
              <a:t>市場風險溢酬為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估計式為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algn="just">
              <a:lnSpc>
                <a:spcPct val="130000"/>
              </a:lnSpc>
            </a:pPr>
            <a:r>
              <a:rPr lang="zh-TW" altLang="zh-TW" sz="2400" dirty="0">
                <a:latin typeface="Calibri" panose="020F0502020204030204" pitchFamily="34" charset="0"/>
              </a:rPr>
              <a:t>若以</a:t>
            </a:r>
            <a:r>
              <a:rPr lang="en-US" altLang="zh-TW" sz="2400" dirty="0">
                <a:latin typeface="Calibri" panose="020F0502020204030204" pitchFamily="34" charset="0"/>
              </a:rPr>
              <a:t>S&amp;P 500</a:t>
            </a:r>
            <a:r>
              <a:rPr lang="zh-TW" altLang="zh-TW" sz="2400" dirty="0">
                <a:latin typeface="Calibri" panose="020F0502020204030204" pitchFamily="34" charset="0"/>
              </a:rPr>
              <a:t>指數報酬作為市場組合報酬，則預期報酬可用</a:t>
            </a:r>
            <a:r>
              <a:rPr lang="en-US" altLang="zh-TW" sz="2400" dirty="0">
                <a:latin typeface="Calibri" panose="020F0502020204030204" pitchFamily="34" charset="0"/>
              </a:rPr>
              <a:t>S&amp;P 500</a:t>
            </a:r>
            <a:r>
              <a:rPr lang="zh-TW" altLang="zh-TW" sz="2400" dirty="0">
                <a:latin typeface="Calibri" panose="020F0502020204030204" pitchFamily="34" charset="0"/>
              </a:rPr>
              <a:t>指數平均報酬估計，假設投資期間為</a:t>
            </a:r>
            <a:r>
              <a:rPr lang="en-US" altLang="zh-TW" sz="2400" dirty="0">
                <a:latin typeface="Calibri" panose="020F0502020204030204" pitchFamily="34" charset="0"/>
              </a:rPr>
              <a:t>1</a:t>
            </a:r>
            <a:r>
              <a:rPr lang="zh-TW" altLang="zh-TW" sz="2400" dirty="0">
                <a:latin typeface="Calibri" panose="020F0502020204030204" pitchFamily="34" charset="0"/>
              </a:rPr>
              <a:t>年，用</a:t>
            </a:r>
            <a:r>
              <a:rPr lang="en-US" altLang="zh-TW" sz="2400" dirty="0">
                <a:latin typeface="Calibri" panose="020F0502020204030204" pitchFamily="34" charset="0"/>
              </a:rPr>
              <a:t>S&amp;P 500</a:t>
            </a:r>
            <a:r>
              <a:rPr lang="zh-TW" altLang="zh-TW" sz="2400" dirty="0">
                <a:latin typeface="Calibri" panose="020F0502020204030204" pitchFamily="34" charset="0"/>
              </a:rPr>
              <a:t>指數平均年報酬估計市場組合預期年報酬；而若投資期間為</a:t>
            </a:r>
            <a:r>
              <a:rPr lang="en-US" altLang="zh-TW" sz="2400" dirty="0">
                <a:latin typeface="Calibri" panose="020F0502020204030204" pitchFamily="34" charset="0"/>
              </a:rPr>
              <a:t>10</a:t>
            </a:r>
            <a:r>
              <a:rPr lang="zh-TW" altLang="zh-TW" sz="2400" dirty="0">
                <a:latin typeface="Calibri" panose="020F0502020204030204" pitchFamily="34" charset="0"/>
              </a:rPr>
              <a:t>年，為了比較方便，我們也可以利用</a:t>
            </a:r>
            <a:r>
              <a:rPr lang="en-US" altLang="zh-TW" sz="2400" dirty="0">
                <a:latin typeface="Calibri" panose="020F0502020204030204" pitchFamily="34" charset="0"/>
              </a:rPr>
              <a:t>S&amp;P 500</a:t>
            </a:r>
            <a:r>
              <a:rPr lang="zh-TW" altLang="zh-TW" sz="2400" dirty="0">
                <a:latin typeface="Calibri" panose="020F0502020204030204" pitchFamily="34" charset="0"/>
              </a:rPr>
              <a:t>指數年報酬資料計算</a:t>
            </a:r>
            <a:r>
              <a:rPr lang="en-US" altLang="zh-TW" sz="2400" dirty="0">
                <a:latin typeface="Calibri" panose="020F0502020204030204" pitchFamily="34" charset="0"/>
              </a:rPr>
              <a:t>10</a:t>
            </a:r>
            <a:r>
              <a:rPr lang="zh-TW" altLang="zh-TW" sz="2400" dirty="0">
                <a:latin typeface="Calibri" panose="020F0502020204030204" pitchFamily="34" charset="0"/>
              </a:rPr>
              <a:t>年複合報酬估計市場組合預期</a:t>
            </a:r>
            <a:r>
              <a:rPr lang="en-US" altLang="zh-TW" sz="2400" dirty="0">
                <a:latin typeface="Calibri" panose="020F0502020204030204" pitchFamily="34" charset="0"/>
              </a:rPr>
              <a:t>10</a:t>
            </a:r>
            <a:r>
              <a:rPr lang="zh-TW" altLang="zh-TW" sz="2400" dirty="0">
                <a:latin typeface="Calibri" panose="020F0502020204030204" pitchFamily="34" charset="0"/>
              </a:rPr>
              <a:t>年報酬；接下來</a:t>
            </a:r>
            <a:r>
              <a:rPr lang="zh-TW" altLang="zh-TW" sz="2400" b="1" dirty="0">
                <a:solidFill>
                  <a:srgbClr val="FF0000"/>
                </a:solidFill>
                <a:latin typeface="Calibri" panose="020F0502020204030204" pitchFamily="34" charset="0"/>
              </a:rPr>
              <a:t>分別用</a:t>
            </a:r>
            <a:r>
              <a:rPr lang="en-US" altLang="zh-TW" sz="2400" b="1" dirty="0">
                <a:solidFill>
                  <a:srgbClr val="FF0000"/>
                </a:solidFill>
                <a:latin typeface="Calibri" panose="020F0502020204030204" pitchFamily="34" charset="0"/>
              </a:rPr>
              <a:t>1</a:t>
            </a:r>
            <a:r>
              <a:rPr lang="zh-TW" altLang="zh-TW" sz="2400" b="1" dirty="0">
                <a:solidFill>
                  <a:srgbClr val="FF0000"/>
                </a:solidFill>
                <a:latin typeface="Calibri" panose="020F0502020204030204" pitchFamily="34" charset="0"/>
              </a:rPr>
              <a:t>年期的政府債券殖利率與</a:t>
            </a:r>
            <a:r>
              <a:rPr lang="en-US" altLang="zh-TW" sz="2400" b="1" dirty="0">
                <a:solidFill>
                  <a:srgbClr val="FF0000"/>
                </a:solidFill>
                <a:latin typeface="Calibri" panose="020F0502020204030204" pitchFamily="34" charset="0"/>
              </a:rPr>
              <a:t>10</a:t>
            </a:r>
            <a:r>
              <a:rPr lang="zh-TW" altLang="zh-TW" sz="2400" b="1" dirty="0">
                <a:solidFill>
                  <a:srgbClr val="FF0000"/>
                </a:solidFill>
                <a:latin typeface="Calibri" panose="020F0502020204030204" pitchFamily="34" charset="0"/>
              </a:rPr>
              <a:t>年期政府債券殖利率估計</a:t>
            </a:r>
            <a:r>
              <a:rPr lang="en-US" altLang="zh-TW" sz="2400" b="1" dirty="0">
                <a:solidFill>
                  <a:srgbClr val="FF0000"/>
                </a:solidFill>
                <a:latin typeface="Calibri" panose="020F0502020204030204" pitchFamily="34" charset="0"/>
              </a:rPr>
              <a:t>1</a:t>
            </a:r>
            <a:r>
              <a:rPr lang="zh-TW" altLang="zh-TW" sz="2400" b="1" dirty="0">
                <a:solidFill>
                  <a:srgbClr val="FF0000"/>
                </a:solidFill>
                <a:latin typeface="Calibri" panose="020F0502020204030204" pitchFamily="34" charset="0"/>
              </a:rPr>
              <a:t>年與</a:t>
            </a:r>
            <a:r>
              <a:rPr lang="en-US" altLang="zh-TW" sz="2400" b="1" dirty="0">
                <a:solidFill>
                  <a:srgbClr val="FF0000"/>
                </a:solidFill>
                <a:latin typeface="Calibri" panose="020F0502020204030204" pitchFamily="34" charset="0"/>
              </a:rPr>
              <a:t>10</a:t>
            </a:r>
            <a:r>
              <a:rPr lang="zh-TW" altLang="zh-TW" sz="2400" b="1" dirty="0">
                <a:solidFill>
                  <a:srgbClr val="FF0000"/>
                </a:solidFill>
                <a:latin typeface="Calibri" panose="020F0502020204030204" pitchFamily="34" charset="0"/>
              </a:rPr>
              <a:t>年的無風險利率</a:t>
            </a:r>
            <a:r>
              <a:rPr lang="zh-TW" altLang="zh-TW" sz="2400" dirty="0">
                <a:latin typeface="Calibri" panose="020F0502020204030204" pitchFamily="34" charset="0"/>
              </a:rPr>
              <a:t>。利用</a:t>
            </a:r>
            <a:r>
              <a:rPr lang="en-US" altLang="zh-TW" sz="2400" dirty="0">
                <a:latin typeface="Calibri" panose="020F0502020204030204" pitchFamily="34" charset="0"/>
              </a:rPr>
              <a:t>1926-2015</a:t>
            </a:r>
            <a:r>
              <a:rPr lang="zh-TW" altLang="zh-TW" sz="2400" dirty="0">
                <a:latin typeface="Calibri" panose="020F0502020204030204" pitchFamily="34" charset="0"/>
              </a:rPr>
              <a:t>的資料，本書計算出如下表</a:t>
            </a:r>
            <a:r>
              <a:rPr lang="en-US" altLang="zh-TW" sz="2400" dirty="0">
                <a:latin typeface="Calibri" panose="020F0502020204030204" pitchFamily="34" charset="0"/>
              </a:rPr>
              <a:t>12.1</a:t>
            </a:r>
            <a:r>
              <a:rPr lang="zh-TW" altLang="zh-TW" sz="2400" dirty="0">
                <a:latin typeface="Calibri" panose="020F0502020204030204" pitchFamily="34" charset="0"/>
              </a:rPr>
              <a:t>的結果：</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1156072"/>
              </p:ext>
            </p:extLst>
          </p:nvPr>
        </p:nvGraphicFramePr>
        <p:xfrm>
          <a:off x="1187624" y="2348880"/>
          <a:ext cx="1080120" cy="333343"/>
        </p:xfrm>
        <a:graphic>
          <a:graphicData uri="http://schemas.openxmlformats.org/presentationml/2006/ole">
            <mc:AlternateContent xmlns:mc="http://schemas.openxmlformats.org/markup-compatibility/2006">
              <mc:Choice xmlns:v="urn:schemas-microsoft-com:vml" Requires="v">
                <p:oleObj spid="_x0000_s5240" r:id="rId3" imgW="787400" imgH="241300" progId="Unknown">
                  <p:embed/>
                </p:oleObj>
              </mc:Choice>
              <mc:Fallback>
                <p:oleObj r:id="rId3" imgW="787400" imgH="2413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348880"/>
                        <a:ext cx="1080120" cy="333343"/>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61420333"/>
              </p:ext>
            </p:extLst>
          </p:nvPr>
        </p:nvGraphicFramePr>
        <p:xfrm>
          <a:off x="1187624" y="3068960"/>
          <a:ext cx="792088" cy="368887"/>
        </p:xfrm>
        <a:graphic>
          <a:graphicData uri="http://schemas.openxmlformats.org/presentationml/2006/ole">
            <mc:AlternateContent xmlns:mc="http://schemas.openxmlformats.org/markup-compatibility/2006">
              <mc:Choice xmlns:v="urn:schemas-microsoft-com:vml" Requires="v">
                <p:oleObj spid="_x0000_s5241" r:id="rId5" imgW="558558" imgH="253890" progId="Unknown">
                  <p:embed/>
                </p:oleObj>
              </mc:Choice>
              <mc:Fallback>
                <p:oleObj r:id="rId5" imgW="558558" imgH="253890" progId="Unknown">
                  <p:embed/>
                  <p:pic>
                    <p:nvPicPr>
                      <p:cNvPr id="0" name="物件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3068960"/>
                        <a:ext cx="792088" cy="368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3681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a:xfrm>
            <a:off x="457200" y="1600200"/>
            <a:ext cx="8229600" cy="4853136"/>
          </a:xfrm>
        </p:spPr>
        <p:txBody>
          <a:bodyPr>
            <a:normAutofit lnSpcReduction="10000"/>
          </a:bodyPr>
          <a:lstStyle/>
          <a:p>
            <a:r>
              <a:rPr lang="zh-TW" altLang="en-US" sz="2000" dirty="0" smtClean="0">
                <a:latin typeface="Calibri" panose="020F0502020204030204" pitchFamily="34" charset="0"/>
              </a:rPr>
              <a:t>表</a:t>
            </a:r>
            <a:r>
              <a:rPr lang="en-US" altLang="zh-TW" sz="2000" dirty="0" smtClean="0">
                <a:latin typeface="Calibri" panose="020F0502020204030204" pitchFamily="34" charset="0"/>
              </a:rPr>
              <a:t>12.1</a:t>
            </a:r>
          </a:p>
          <a:p>
            <a:endParaRPr lang="en-US" altLang="zh-TW" sz="2000" dirty="0">
              <a:latin typeface="Calibri" panose="020F0502020204030204" pitchFamily="34" charset="0"/>
            </a:endParaRPr>
          </a:p>
          <a:p>
            <a:endParaRPr lang="en-US" altLang="zh-TW" sz="2000" dirty="0" smtClean="0">
              <a:latin typeface="Calibri" panose="020F0502020204030204" pitchFamily="34" charset="0"/>
            </a:endParaRPr>
          </a:p>
          <a:p>
            <a:endParaRPr lang="en-US" altLang="zh-TW" sz="2000" dirty="0">
              <a:latin typeface="Calibri" panose="020F0502020204030204" pitchFamily="34" charset="0"/>
            </a:endParaRPr>
          </a:p>
          <a:p>
            <a:endParaRPr lang="en-US" altLang="zh-TW" sz="2000" dirty="0" smtClean="0">
              <a:latin typeface="Calibri" panose="020F0502020204030204" pitchFamily="34" charset="0"/>
            </a:endParaRPr>
          </a:p>
          <a:p>
            <a:endParaRPr lang="en-US" altLang="zh-TW" sz="2000" dirty="0">
              <a:latin typeface="Calibri" panose="020F0502020204030204" pitchFamily="34" charset="0"/>
            </a:endParaRPr>
          </a:p>
          <a:p>
            <a:pPr algn="just">
              <a:lnSpc>
                <a:spcPct val="120000"/>
              </a:lnSpc>
            </a:pPr>
            <a:r>
              <a:rPr lang="zh-TW" altLang="en-US" sz="2000" dirty="0">
                <a:latin typeface="Calibri" panose="020F0502020204030204" pitchFamily="34" charset="0"/>
              </a:rPr>
              <a:t>由該表顯示：以</a:t>
            </a:r>
            <a:r>
              <a:rPr lang="en-US" altLang="zh-TW" sz="2000" dirty="0">
                <a:latin typeface="Calibri" panose="020F0502020204030204" pitchFamily="34" charset="0"/>
              </a:rPr>
              <a:t>1</a:t>
            </a:r>
            <a:r>
              <a:rPr lang="zh-TW" altLang="en-US" sz="2000" dirty="0">
                <a:latin typeface="Calibri" panose="020F0502020204030204" pitchFamily="34" charset="0"/>
              </a:rPr>
              <a:t>年期政府公債殖利率為無風險利率估計市場風險溢酬會高於以</a:t>
            </a:r>
            <a:r>
              <a:rPr lang="en-US" altLang="zh-TW" sz="2000" dirty="0">
                <a:latin typeface="Calibri" panose="020F0502020204030204" pitchFamily="34" charset="0"/>
              </a:rPr>
              <a:t>10</a:t>
            </a:r>
            <a:r>
              <a:rPr lang="zh-TW" altLang="en-US" sz="2000" dirty="0">
                <a:latin typeface="Calibri" panose="020F0502020204030204" pitchFamily="34" charset="0"/>
              </a:rPr>
              <a:t>年期政府公債殖利率為無風險利率的估計結果，這是反映出，在正常情況下，到期時間較長的公債有較高的殖利率</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algn="just">
              <a:lnSpc>
                <a:spcPct val="120000"/>
              </a:lnSpc>
            </a:pPr>
            <a:endParaRPr lang="en-US" altLang="zh-TW" sz="900" dirty="0" smtClean="0">
              <a:latin typeface="Calibri" panose="020F0502020204030204" pitchFamily="34" charset="0"/>
            </a:endParaRPr>
          </a:p>
          <a:p>
            <a:pPr algn="just">
              <a:lnSpc>
                <a:spcPct val="120000"/>
              </a:lnSpc>
            </a:pPr>
            <a:r>
              <a:rPr lang="zh-TW" altLang="en-US" sz="2000" dirty="0" smtClean="0">
                <a:latin typeface="Calibri" panose="020F0502020204030204" pitchFamily="34" charset="0"/>
              </a:rPr>
              <a:t>不管</a:t>
            </a:r>
            <a:r>
              <a:rPr lang="zh-TW" altLang="en-US" sz="2000" dirty="0">
                <a:latin typeface="Calibri" panose="020F0502020204030204" pitchFamily="34" charset="0"/>
              </a:rPr>
              <a:t>是以</a:t>
            </a:r>
            <a:r>
              <a:rPr lang="en-US" altLang="zh-TW" sz="2000" dirty="0">
                <a:latin typeface="Calibri" panose="020F0502020204030204" pitchFamily="34" charset="0"/>
              </a:rPr>
              <a:t>1</a:t>
            </a:r>
            <a:r>
              <a:rPr lang="zh-TW" altLang="en-US" sz="2000" dirty="0">
                <a:latin typeface="Calibri" panose="020F0502020204030204" pitchFamily="34" charset="0"/>
              </a:rPr>
              <a:t>年或</a:t>
            </a:r>
            <a:r>
              <a:rPr lang="en-US" altLang="zh-TW" sz="2000" dirty="0">
                <a:latin typeface="Calibri" panose="020F0502020204030204" pitchFamily="34" charset="0"/>
              </a:rPr>
              <a:t>10</a:t>
            </a:r>
            <a:r>
              <a:rPr lang="zh-TW" altLang="en-US" sz="2000" dirty="0">
                <a:latin typeface="Calibri" panose="020F0502020204030204" pitchFamily="34" charset="0"/>
              </a:rPr>
              <a:t>年投資期間為計算基礎，市場風險溢酬似乎有下降的</a:t>
            </a:r>
            <a:r>
              <a:rPr lang="zh-TW" altLang="en-US" sz="2000" dirty="0" smtClean="0">
                <a:latin typeface="Calibri" panose="020F0502020204030204" pitchFamily="34" charset="0"/>
              </a:rPr>
              <a:t>趨勢</a:t>
            </a:r>
            <a:r>
              <a:rPr lang="zh-TW" altLang="en-US" sz="2000" dirty="0">
                <a:latin typeface="Calibri" panose="020F0502020204030204" pitchFamily="34" charset="0"/>
              </a:rPr>
              <a:t>，</a:t>
            </a:r>
            <a:r>
              <a:rPr lang="zh-TW" altLang="en-US" sz="2000" dirty="0" smtClean="0">
                <a:latin typeface="Calibri" panose="020F0502020204030204" pitchFamily="34" charset="0"/>
              </a:rPr>
              <a:t>可能</a:t>
            </a:r>
            <a:r>
              <a:rPr lang="zh-TW" altLang="en-US" sz="2000" dirty="0">
                <a:latin typeface="Calibri" panose="020F0502020204030204" pitchFamily="34" charset="0"/>
              </a:rPr>
              <a:t>的原因大致有</a:t>
            </a:r>
            <a:r>
              <a:rPr lang="en-US" altLang="zh-TW" sz="2000" dirty="0">
                <a:latin typeface="Calibri" panose="020F0502020204030204" pitchFamily="34" charset="0"/>
              </a:rPr>
              <a:t>3</a:t>
            </a:r>
            <a:r>
              <a:rPr lang="zh-TW" altLang="en-US" sz="2000" dirty="0">
                <a:latin typeface="Calibri" panose="020F0502020204030204" pitchFamily="34" charset="0"/>
              </a:rPr>
              <a:t>個：</a:t>
            </a:r>
            <a:r>
              <a:rPr lang="en-US" altLang="zh-TW" sz="2000" dirty="0">
                <a:latin typeface="Calibri" panose="020F0502020204030204" pitchFamily="34" charset="0"/>
              </a:rPr>
              <a:t>1.</a:t>
            </a:r>
            <a:r>
              <a:rPr lang="zh-TW" altLang="en-US" sz="2000" dirty="0">
                <a:latin typeface="Calibri" panose="020F0502020204030204" pitchFamily="34" charset="0"/>
              </a:rPr>
              <a:t>投資股市的人數增加，分散了市場風險；</a:t>
            </a:r>
            <a:r>
              <a:rPr lang="en-US" altLang="zh-TW" sz="2000" dirty="0">
                <a:latin typeface="Calibri" panose="020F0502020204030204" pitchFamily="34" charset="0"/>
              </a:rPr>
              <a:t>2.</a:t>
            </a:r>
            <a:r>
              <a:rPr lang="zh-TW" altLang="en-US" sz="2000" dirty="0">
                <a:latin typeface="Calibri" panose="020F0502020204030204" pitchFamily="34" charset="0"/>
              </a:rPr>
              <a:t>指數型商品的導入市場，降低了分散非系統風險的成本；</a:t>
            </a:r>
            <a:r>
              <a:rPr lang="en-US" altLang="zh-TW" sz="2000" dirty="0">
                <a:latin typeface="Calibri" panose="020F0502020204030204" pitchFamily="34" charset="0"/>
              </a:rPr>
              <a:t>3.2008</a:t>
            </a:r>
            <a:r>
              <a:rPr lang="zh-TW" altLang="en-US" sz="2000" dirty="0">
                <a:latin typeface="Calibri" panose="020F0502020204030204" pitchFamily="34" charset="0"/>
              </a:rPr>
              <a:t>年金融海嘯後，市場波動持續下降。</a:t>
            </a:r>
            <a:endParaRPr lang="en-US" altLang="zh-TW" sz="2000" dirty="0" smtClean="0">
              <a:latin typeface="Calibri" panose="020F0502020204030204" pitchFamily="34" charset="0"/>
            </a:endParaRPr>
          </a:p>
          <a:p>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13</a:t>
            </a:fld>
            <a:endParaRPr lang="zh-TW" altLang="en-US"/>
          </a:p>
        </p:txBody>
      </p:sp>
      <p:pic>
        <p:nvPicPr>
          <p:cNvPr id="5" name="Picture 4" descr="Y:\Graphics\Powerpoint\PEARSON\BERK\Final files\ch12\c12t00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916832"/>
            <a:ext cx="6408712" cy="1584176"/>
          </a:xfrm>
          <a:prstGeom prst="rect">
            <a:avLst/>
          </a:prstGeom>
          <a:noFill/>
          <a:ln>
            <a:noFill/>
          </a:ln>
          <a:extLst/>
        </p:spPr>
      </p:pic>
    </p:spTree>
    <p:extLst>
      <p:ext uri="{BB962C8B-B14F-4D97-AF65-F5344CB8AC3E}">
        <p14:creationId xmlns:p14="http://schemas.microsoft.com/office/powerpoint/2010/main" val="116989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利用股票評價模型估計市場風險溢</a:t>
            </a:r>
            <a:r>
              <a:rPr lang="zh-TW" altLang="en-US" sz="2400" dirty="0" smtClean="0">
                <a:latin typeface="Calibri" panose="020F0502020204030204" pitchFamily="34" charset="0"/>
              </a:rPr>
              <a:t>酬</a:t>
            </a:r>
            <a:endParaRPr lang="en-US" altLang="zh-TW" sz="2400" dirty="0" smtClean="0">
              <a:latin typeface="Calibri" panose="020F0502020204030204" pitchFamily="34" charset="0"/>
            </a:endParaRPr>
          </a:p>
          <a:p>
            <a:pPr lvl="1" algn="just">
              <a:lnSpc>
                <a:spcPct val="120000"/>
              </a:lnSpc>
            </a:pPr>
            <a:r>
              <a:rPr lang="zh-TW" altLang="zh-TW" sz="2000" dirty="0">
                <a:latin typeface="Calibri" panose="020F0502020204030204" pitchFamily="34" charset="0"/>
              </a:rPr>
              <a:t>根據股利固定成長模型</a:t>
            </a:r>
            <a:r>
              <a:rPr lang="en-US" altLang="zh-TW" sz="2000" dirty="0">
                <a:latin typeface="Calibri" panose="020F0502020204030204" pitchFamily="34" charset="0"/>
              </a:rPr>
              <a:t>(Gordon model</a:t>
            </a:r>
            <a:r>
              <a:rPr lang="en-US" altLang="zh-TW" sz="2000" dirty="0" smtClean="0">
                <a:latin typeface="Calibri" panose="020F0502020204030204" pitchFamily="34" charset="0"/>
              </a:rPr>
              <a:t>)</a:t>
            </a:r>
          </a:p>
          <a:p>
            <a:pPr lvl="1" algn="just">
              <a:lnSpc>
                <a:spcPct val="120000"/>
              </a:lnSpc>
            </a:pPr>
            <a:endParaRPr lang="en-US" altLang="zh-TW" sz="2000" dirty="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則市場的預期報酬可以書為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換言之，我們可以利用長期下來的整體市場的股票殖利率及長期下來的股利平均成長率估計市場預期報酬，例如：整體市場的股票殖利率估計</a:t>
            </a:r>
            <a:r>
              <a:rPr lang="zh-TW" altLang="zh-TW" sz="2000" dirty="0" smtClean="0">
                <a:latin typeface="Calibri" panose="020F0502020204030204" pitchFamily="34" charset="0"/>
              </a:rPr>
              <a:t>值</a:t>
            </a:r>
            <a:r>
              <a:rPr lang="zh-TW" altLang="en-US" sz="2000" dirty="0" smtClean="0">
                <a:latin typeface="Calibri" panose="020F0502020204030204" pitchFamily="34" charset="0"/>
              </a:rPr>
              <a:t> </a:t>
            </a:r>
            <a:r>
              <a:rPr lang="en-US" altLang="zh-TW" sz="2000" dirty="0" smtClean="0">
                <a:latin typeface="Calibri" panose="020F0502020204030204" pitchFamily="34" charset="0"/>
              </a:rPr>
              <a:t>=</a:t>
            </a:r>
            <a:r>
              <a:rPr lang="zh-TW" altLang="en-US" sz="2000" dirty="0" smtClean="0">
                <a:latin typeface="Calibri" panose="020F0502020204030204" pitchFamily="34" charset="0"/>
              </a:rPr>
              <a:t> </a:t>
            </a:r>
            <a:r>
              <a:rPr lang="en-US" altLang="zh-TW" sz="2000" dirty="0" smtClean="0">
                <a:latin typeface="Calibri" panose="020F0502020204030204" pitchFamily="34" charset="0"/>
              </a:rPr>
              <a:t>2</a:t>
            </a:r>
            <a:r>
              <a:rPr lang="en-US" altLang="zh-TW" sz="2000" dirty="0">
                <a:latin typeface="Calibri" panose="020F0502020204030204" pitchFamily="34" charset="0"/>
              </a:rPr>
              <a:t>%</a:t>
            </a:r>
            <a:r>
              <a:rPr lang="zh-TW" altLang="zh-TW" sz="2000" dirty="0">
                <a:latin typeface="Calibri" panose="020F0502020204030204" pitchFamily="34" charset="0"/>
              </a:rPr>
              <a:t>，股利平均成長率估計</a:t>
            </a:r>
            <a:r>
              <a:rPr lang="zh-TW" altLang="zh-TW" sz="2000" dirty="0" smtClean="0">
                <a:latin typeface="Calibri" panose="020F0502020204030204" pitchFamily="34" charset="0"/>
              </a:rPr>
              <a:t>值</a:t>
            </a:r>
            <a:r>
              <a:rPr lang="zh-TW" altLang="en-US" sz="2000" dirty="0" smtClean="0">
                <a:latin typeface="Calibri" panose="020F0502020204030204" pitchFamily="34" charset="0"/>
              </a:rPr>
              <a:t> </a:t>
            </a:r>
            <a:r>
              <a:rPr lang="en-US" altLang="zh-TW" sz="2000" dirty="0" smtClean="0">
                <a:latin typeface="Calibri" panose="020F0502020204030204" pitchFamily="34" charset="0"/>
              </a:rPr>
              <a:t>=</a:t>
            </a:r>
            <a:r>
              <a:rPr lang="zh-TW" altLang="en-US" sz="2000" dirty="0" smtClean="0">
                <a:latin typeface="Calibri" panose="020F0502020204030204" pitchFamily="34" charset="0"/>
              </a:rPr>
              <a:t> </a:t>
            </a:r>
            <a:r>
              <a:rPr lang="en-US" altLang="zh-TW" sz="2000" dirty="0" smtClean="0">
                <a:latin typeface="Calibri" panose="020F0502020204030204" pitchFamily="34" charset="0"/>
              </a:rPr>
              <a:t>2</a:t>
            </a:r>
            <a:r>
              <a:rPr lang="en-US" altLang="zh-TW" sz="2000" dirty="0">
                <a:latin typeface="Calibri" panose="020F0502020204030204" pitchFamily="34" charset="0"/>
              </a:rPr>
              <a:t>%</a:t>
            </a:r>
            <a:r>
              <a:rPr lang="zh-TW" altLang="zh-TW" sz="2000" dirty="0">
                <a:latin typeface="Calibri" panose="020F0502020204030204" pitchFamily="34" charset="0"/>
              </a:rPr>
              <a:t>，則市場預期報酬的估計值</a:t>
            </a:r>
            <a:r>
              <a:rPr lang="zh-TW" altLang="zh-TW" sz="2000" dirty="0" smtClean="0">
                <a:latin typeface="Calibri" panose="020F0502020204030204" pitchFamily="34" charset="0"/>
              </a:rPr>
              <a:t>為</a:t>
            </a:r>
            <a:r>
              <a:rPr lang="zh-TW" altLang="en-US" sz="2000" dirty="0" smtClean="0">
                <a:latin typeface="Calibri" panose="020F0502020204030204" pitchFamily="34" charset="0"/>
              </a:rPr>
              <a:t> </a:t>
            </a:r>
            <a:r>
              <a:rPr lang="en-US" altLang="zh-TW" sz="2000" dirty="0" smtClean="0">
                <a:latin typeface="Calibri" panose="020F0502020204030204" pitchFamily="34" charset="0"/>
              </a:rPr>
              <a:t>4</a:t>
            </a:r>
            <a:r>
              <a:rPr lang="en-US" altLang="zh-TW" sz="2000" dirty="0">
                <a:latin typeface="Calibri" panose="020F0502020204030204" pitchFamily="34" charset="0"/>
              </a:rPr>
              <a:t>%</a:t>
            </a:r>
            <a:r>
              <a:rPr lang="zh-TW" altLang="zh-TW" sz="2000" dirty="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829821708"/>
              </p:ext>
            </p:extLst>
          </p:nvPr>
        </p:nvGraphicFramePr>
        <p:xfrm>
          <a:off x="1331640" y="2780928"/>
          <a:ext cx="5600856" cy="576064"/>
        </p:xfrm>
        <a:graphic>
          <a:graphicData uri="http://schemas.openxmlformats.org/presentationml/2006/ole">
            <mc:AlternateContent xmlns:mc="http://schemas.openxmlformats.org/markup-compatibility/2006">
              <mc:Choice xmlns:v="urn:schemas-microsoft-com:vml" Requires="v">
                <p:oleObj spid="_x0000_s6260" r:id="rId3" imgW="4229100" imgH="431800" progId="Unknown">
                  <p:embed/>
                </p:oleObj>
              </mc:Choice>
              <mc:Fallback>
                <p:oleObj r:id="rId3" imgW="4229100" imgH="431800"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780928"/>
                        <a:ext cx="5600856" cy="57606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533275088"/>
              </p:ext>
            </p:extLst>
          </p:nvPr>
        </p:nvGraphicFramePr>
        <p:xfrm>
          <a:off x="1403648" y="3933056"/>
          <a:ext cx="7140707" cy="576064"/>
        </p:xfrm>
        <a:graphic>
          <a:graphicData uri="http://schemas.openxmlformats.org/presentationml/2006/ole">
            <mc:AlternateContent xmlns:mc="http://schemas.openxmlformats.org/markup-compatibility/2006">
              <mc:Choice xmlns:v="urn:schemas-microsoft-com:vml" Requires="v">
                <p:oleObj spid="_x0000_s6261" r:id="rId5" imgW="5473700" imgH="444500" progId="Unknown">
                  <p:embed/>
                </p:oleObj>
              </mc:Choice>
              <mc:Fallback>
                <p:oleObj r:id="rId5" imgW="5473700" imgH="444500" progId="Unknown">
                  <p:embed/>
                  <p:pic>
                    <p:nvPicPr>
                      <p:cNvPr id="0" name="物件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933056"/>
                        <a:ext cx="7140707"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0752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en-US" altLang="zh-TW" sz="2400" dirty="0">
                <a:latin typeface="Calibri" panose="020F0502020204030204" pitchFamily="34" charset="0"/>
              </a:rPr>
              <a:t>Beta</a:t>
            </a:r>
            <a:r>
              <a:rPr lang="zh-TW" altLang="en-US" sz="2400" dirty="0">
                <a:latin typeface="Calibri" panose="020F0502020204030204" pitchFamily="34" charset="0"/>
              </a:rPr>
              <a:t>係數代表市場報酬變動</a:t>
            </a:r>
            <a:r>
              <a:rPr lang="en-US" altLang="zh-TW" sz="2400" dirty="0">
                <a:latin typeface="Calibri" panose="020F0502020204030204" pitchFamily="34" charset="0"/>
              </a:rPr>
              <a:t>1%</a:t>
            </a:r>
            <a:r>
              <a:rPr lang="zh-TW" altLang="en-US" sz="2400" dirty="0">
                <a:latin typeface="Calibri" panose="020F0502020204030204" pitchFamily="34" charset="0"/>
              </a:rPr>
              <a:t>，個別資產報酬將變動</a:t>
            </a:r>
            <a:r>
              <a:rPr lang="en-US" altLang="zh-TW" sz="2400" dirty="0">
                <a:latin typeface="Calibri" panose="020F0502020204030204" pitchFamily="34" charset="0"/>
              </a:rPr>
              <a:t>Beta%</a:t>
            </a:r>
            <a:r>
              <a:rPr lang="zh-TW" altLang="en-US" sz="2400" dirty="0">
                <a:latin typeface="Calibri" panose="020F0502020204030204" pitchFamily="34" charset="0"/>
              </a:rPr>
              <a:t>，亦即個別資產報酬對市場報酬的敏感度，可以用於判定個別資產面對</a:t>
            </a:r>
            <a:r>
              <a:rPr lang="zh-TW" altLang="en-US" sz="2400" dirty="0" smtClean="0">
                <a:latin typeface="Calibri" panose="020F0502020204030204" pitchFamily="34" charset="0"/>
              </a:rPr>
              <a:t>市場</a:t>
            </a:r>
            <a:r>
              <a:rPr lang="en-US" altLang="zh-TW" sz="2400" dirty="0" smtClean="0">
                <a:latin typeface="Calibri" panose="020F0502020204030204" pitchFamily="34" charset="0"/>
              </a:rPr>
              <a:t>(</a:t>
            </a:r>
            <a:r>
              <a:rPr lang="zh-TW" altLang="en-US" sz="2400" dirty="0" smtClean="0">
                <a:latin typeface="Calibri" panose="020F0502020204030204" pitchFamily="34" charset="0"/>
              </a:rPr>
              <a:t>系統</a:t>
            </a:r>
            <a:r>
              <a:rPr lang="en-US" altLang="zh-TW" sz="2400" dirty="0" smtClean="0">
                <a:latin typeface="Calibri" panose="020F0502020204030204" pitchFamily="34" charset="0"/>
              </a:rPr>
              <a:t>)</a:t>
            </a:r>
            <a:r>
              <a:rPr lang="zh-TW" altLang="en-US" sz="2400" dirty="0" smtClean="0">
                <a:latin typeface="Calibri" panose="020F0502020204030204" pitchFamily="34" charset="0"/>
              </a:rPr>
              <a:t>風險</a:t>
            </a:r>
            <a:r>
              <a:rPr lang="zh-TW" altLang="en-US" sz="2400" dirty="0">
                <a:latin typeface="Calibri" panose="020F0502020204030204" pitchFamily="34" charset="0"/>
              </a:rPr>
              <a:t>的大小</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1000" dirty="0">
              <a:latin typeface="Calibri" panose="020F0502020204030204" pitchFamily="34" charset="0"/>
            </a:endParaRPr>
          </a:p>
          <a:p>
            <a:pPr algn="just">
              <a:lnSpc>
                <a:spcPct val="120000"/>
              </a:lnSpc>
            </a:pPr>
            <a:r>
              <a:rPr lang="zh-TW" altLang="en-US" sz="2400" dirty="0" smtClean="0">
                <a:latin typeface="Calibri" panose="020F0502020204030204" pitchFamily="34" charset="0"/>
              </a:rPr>
              <a:t>有</a:t>
            </a:r>
            <a:r>
              <a:rPr lang="zh-TW" altLang="en-US" sz="2400" dirty="0">
                <a:latin typeface="Calibri" panose="020F0502020204030204" pitchFamily="34" charset="0"/>
              </a:rPr>
              <a:t>許多市場資訊供應商以週資料或月資料，並以</a:t>
            </a:r>
            <a:r>
              <a:rPr lang="en-US" altLang="zh-TW" sz="2400" dirty="0">
                <a:latin typeface="Calibri" panose="020F0502020204030204" pitchFamily="34" charset="0"/>
              </a:rPr>
              <a:t>S&amp;P 500</a:t>
            </a:r>
            <a:r>
              <a:rPr lang="zh-TW" altLang="en-US" sz="2400" dirty="0">
                <a:latin typeface="Calibri" panose="020F0502020204030204" pitchFamily="34" charset="0"/>
              </a:rPr>
              <a:t>指數報酬代表市場組合的報酬，估計個別資產的</a:t>
            </a:r>
            <a:r>
              <a:rPr lang="en-US" altLang="zh-TW" sz="2400" dirty="0">
                <a:latin typeface="Calibri" panose="020F0502020204030204" pitchFamily="34" charset="0"/>
              </a:rPr>
              <a:t>Beta</a:t>
            </a:r>
            <a:r>
              <a:rPr lang="zh-TW" altLang="en-US" sz="2400" dirty="0">
                <a:latin typeface="Calibri" panose="020F0502020204030204" pitchFamily="34" charset="0"/>
              </a:rPr>
              <a:t>係數，例如表</a:t>
            </a:r>
            <a:r>
              <a:rPr lang="en-US" altLang="zh-TW" sz="2400" dirty="0">
                <a:latin typeface="Calibri" panose="020F0502020204030204" pitchFamily="34" charset="0"/>
              </a:rPr>
              <a:t>10.6</a:t>
            </a:r>
            <a:r>
              <a:rPr lang="zh-TW" altLang="en-US" sz="2400" dirty="0">
                <a:latin typeface="Calibri" panose="020F0502020204030204" pitchFamily="34" charset="0"/>
              </a:rPr>
              <a:t>中估計的大型股票</a:t>
            </a:r>
            <a:r>
              <a:rPr lang="en-US" altLang="zh-TW" sz="2400" dirty="0">
                <a:latin typeface="Calibri" panose="020F0502020204030204" pitchFamily="34" charset="0"/>
              </a:rPr>
              <a:t>Beta</a:t>
            </a:r>
            <a:r>
              <a:rPr lang="zh-TW" altLang="en-US" sz="2400" dirty="0">
                <a:latin typeface="Calibri" panose="020F0502020204030204" pitchFamily="34" charset="0"/>
              </a:rPr>
              <a:t>係數</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15</a:t>
            </a:fld>
            <a:endParaRPr lang="zh-TW" altLang="en-US"/>
          </a:p>
        </p:txBody>
      </p:sp>
    </p:spTree>
    <p:extLst>
      <p:ext uri="{BB962C8B-B14F-4D97-AF65-F5344CB8AC3E}">
        <p14:creationId xmlns:p14="http://schemas.microsoft.com/office/powerpoint/2010/main" val="284344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200" dirty="0">
                <a:latin typeface="Calibri" panose="020F0502020204030204" pitchFamily="34" charset="0"/>
              </a:rPr>
              <a:t>以</a:t>
            </a:r>
            <a:r>
              <a:rPr lang="en-US" altLang="zh-TW" sz="2200" dirty="0">
                <a:latin typeface="Calibri" panose="020F0502020204030204" pitchFamily="34" charset="0"/>
              </a:rPr>
              <a:t>Cisco</a:t>
            </a:r>
            <a:r>
              <a:rPr lang="zh-TW" altLang="zh-TW" sz="2200" dirty="0">
                <a:latin typeface="Calibri" panose="020F0502020204030204" pitchFamily="34" charset="0"/>
              </a:rPr>
              <a:t>股票為例，利用</a:t>
            </a:r>
            <a:r>
              <a:rPr lang="en-US" altLang="zh-TW" sz="2200" dirty="0">
                <a:latin typeface="Calibri" panose="020F0502020204030204" pitchFamily="34" charset="0"/>
              </a:rPr>
              <a:t>2010-2015</a:t>
            </a:r>
            <a:r>
              <a:rPr lang="zh-TW" altLang="zh-TW" sz="2200" dirty="0">
                <a:latin typeface="Calibri" panose="020F0502020204030204" pitchFamily="34" charset="0"/>
              </a:rPr>
              <a:t>年</a:t>
            </a:r>
            <a:r>
              <a:rPr lang="zh-TW" altLang="zh-TW" sz="2200" dirty="0" smtClean="0">
                <a:latin typeface="Calibri" panose="020F0502020204030204" pitchFamily="34" charset="0"/>
              </a:rPr>
              <a:t>的</a:t>
            </a:r>
            <a:r>
              <a:rPr lang="zh-TW" altLang="en-US" sz="2200" dirty="0" smtClean="0">
                <a:latin typeface="Calibri" panose="020F0502020204030204" pitchFamily="34" charset="0"/>
              </a:rPr>
              <a:t>月</a:t>
            </a:r>
            <a:r>
              <a:rPr lang="zh-TW" altLang="zh-TW" sz="2200" dirty="0" smtClean="0">
                <a:latin typeface="Calibri" panose="020F0502020204030204" pitchFamily="34" charset="0"/>
              </a:rPr>
              <a:t>資料</a:t>
            </a:r>
            <a:r>
              <a:rPr lang="zh-TW" altLang="zh-TW" sz="2200" dirty="0">
                <a:latin typeface="Calibri" panose="020F0502020204030204" pitchFamily="34" charset="0"/>
              </a:rPr>
              <a:t>，</a:t>
            </a:r>
            <a:r>
              <a:rPr lang="en-US" altLang="zh-TW" sz="2200" dirty="0">
                <a:latin typeface="Calibri" panose="020F0502020204030204" pitchFamily="34" charset="0"/>
              </a:rPr>
              <a:t>S&amp;P 500</a:t>
            </a:r>
            <a:r>
              <a:rPr lang="zh-TW" altLang="zh-TW" sz="2200" dirty="0">
                <a:latin typeface="Calibri" panose="020F0502020204030204" pitchFamily="34" charset="0"/>
              </a:rPr>
              <a:t>指數與</a:t>
            </a:r>
            <a:r>
              <a:rPr lang="en-US" altLang="zh-TW" sz="2200" dirty="0">
                <a:latin typeface="Calibri" panose="020F0502020204030204" pitchFamily="34" charset="0"/>
              </a:rPr>
              <a:t>Cisco</a:t>
            </a:r>
            <a:r>
              <a:rPr lang="zh-TW" altLang="zh-TW" sz="2200" dirty="0">
                <a:latin typeface="Calibri" panose="020F0502020204030204" pitchFamily="34" charset="0"/>
              </a:rPr>
              <a:t>股票月報酬可彙整為圖</a:t>
            </a:r>
            <a:r>
              <a:rPr lang="en-US" altLang="zh-TW" sz="2200" dirty="0">
                <a:latin typeface="Calibri" panose="020F0502020204030204" pitchFamily="34" charset="0"/>
              </a:rPr>
              <a:t>12.1</a:t>
            </a:r>
            <a:r>
              <a:rPr lang="zh-TW" altLang="zh-TW" sz="2200" dirty="0" smtClean="0">
                <a:latin typeface="Calibri" panose="020F0502020204030204" pitchFamily="34" charset="0"/>
              </a:rPr>
              <a:t>。</a:t>
            </a:r>
            <a:r>
              <a:rPr lang="zh-TW" altLang="en-US" sz="2200" dirty="0">
                <a:latin typeface="Calibri" panose="020F0502020204030204" pitchFamily="34" charset="0"/>
              </a:rPr>
              <a:t>由該圖可以看出：</a:t>
            </a:r>
            <a:r>
              <a:rPr lang="en-US" altLang="zh-TW" sz="2200" dirty="0">
                <a:latin typeface="Calibri" panose="020F0502020204030204" pitchFamily="34" charset="0"/>
              </a:rPr>
              <a:t>Cisco</a:t>
            </a:r>
            <a:r>
              <a:rPr lang="zh-TW" altLang="en-US" sz="2200" dirty="0">
                <a:latin typeface="Calibri" panose="020F0502020204030204" pitchFamily="34" charset="0"/>
              </a:rPr>
              <a:t>股票月報酬變動幅度大於</a:t>
            </a:r>
            <a:r>
              <a:rPr lang="en-US" altLang="zh-TW" sz="2200" dirty="0">
                <a:latin typeface="Calibri" panose="020F0502020204030204" pitchFamily="34" charset="0"/>
              </a:rPr>
              <a:t>S&amp;P 500</a:t>
            </a:r>
            <a:r>
              <a:rPr lang="zh-TW" altLang="en-US" sz="2200" dirty="0">
                <a:latin typeface="Calibri" panose="020F0502020204030204" pitchFamily="34" charset="0"/>
              </a:rPr>
              <a:t>指數，此意味：</a:t>
            </a:r>
            <a:r>
              <a:rPr lang="en-US" altLang="zh-TW" sz="2200" dirty="0">
                <a:latin typeface="Calibri" panose="020F0502020204030204" pitchFamily="34" charset="0"/>
              </a:rPr>
              <a:t>Cisco</a:t>
            </a:r>
            <a:r>
              <a:rPr lang="zh-TW" altLang="en-US" sz="2200" dirty="0">
                <a:latin typeface="Calibri" panose="020F0502020204030204" pitchFamily="34" charset="0"/>
              </a:rPr>
              <a:t>股票的</a:t>
            </a:r>
            <a:r>
              <a:rPr lang="en-US" altLang="zh-TW" sz="2200" dirty="0">
                <a:latin typeface="Calibri" panose="020F0502020204030204" pitchFamily="34" charset="0"/>
              </a:rPr>
              <a:t>Beta</a:t>
            </a:r>
            <a:r>
              <a:rPr lang="zh-TW" altLang="en-US" sz="2200" dirty="0">
                <a:latin typeface="Calibri" panose="020F0502020204030204" pitchFamily="34" charset="0"/>
              </a:rPr>
              <a:t>係數大於</a:t>
            </a:r>
            <a:r>
              <a:rPr lang="en-US" altLang="zh-TW" sz="2200" dirty="0">
                <a:latin typeface="Calibri" panose="020F0502020204030204" pitchFamily="34" charset="0"/>
              </a:rPr>
              <a:t>1</a:t>
            </a:r>
            <a:r>
              <a:rPr lang="zh-TW" altLang="en-US" sz="22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16</a:t>
            </a:fld>
            <a:endParaRPr lang="zh-TW" altLang="en-US"/>
          </a:p>
        </p:txBody>
      </p:sp>
      <p:pic>
        <p:nvPicPr>
          <p:cNvPr id="5" name="Picture 4" descr="Y:\Graphics\Powerpoint\PEARSON\BERK\Final files\ch12\c12f00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284985"/>
            <a:ext cx="6408712" cy="3096344"/>
          </a:xfrm>
          <a:prstGeom prst="rect">
            <a:avLst/>
          </a:prstGeom>
          <a:noFill/>
          <a:ln>
            <a:noFill/>
          </a:ln>
          <a:extLst/>
        </p:spPr>
      </p:pic>
    </p:spTree>
    <p:extLst>
      <p:ext uri="{BB962C8B-B14F-4D97-AF65-F5344CB8AC3E}">
        <p14:creationId xmlns:p14="http://schemas.microsoft.com/office/powerpoint/2010/main" val="68426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200" dirty="0">
                <a:latin typeface="Calibri" panose="020F0502020204030204" pitchFamily="34" charset="0"/>
              </a:rPr>
              <a:t>進一步將</a:t>
            </a:r>
            <a:r>
              <a:rPr lang="en-US" altLang="zh-TW" sz="2200" dirty="0">
                <a:latin typeface="Calibri" panose="020F0502020204030204" pitchFamily="34" charset="0"/>
              </a:rPr>
              <a:t>2010-2015</a:t>
            </a:r>
            <a:r>
              <a:rPr lang="zh-TW" altLang="en-US" sz="2200" dirty="0">
                <a:latin typeface="Calibri" panose="020F0502020204030204" pitchFamily="34" charset="0"/>
              </a:rPr>
              <a:t>年</a:t>
            </a:r>
            <a:r>
              <a:rPr lang="en-US" altLang="zh-TW" sz="2200" dirty="0">
                <a:latin typeface="Calibri" panose="020F0502020204030204" pitchFamily="34" charset="0"/>
              </a:rPr>
              <a:t>S&amp;P 500</a:t>
            </a:r>
            <a:r>
              <a:rPr lang="zh-TW" altLang="en-US" sz="2200" dirty="0">
                <a:latin typeface="Calibri" panose="020F0502020204030204" pitchFamily="34" charset="0"/>
              </a:rPr>
              <a:t>指數與</a:t>
            </a:r>
            <a:r>
              <a:rPr lang="en-US" altLang="zh-TW" sz="2200" dirty="0">
                <a:latin typeface="Calibri" panose="020F0502020204030204" pitchFamily="34" charset="0"/>
              </a:rPr>
              <a:t>Cisco</a:t>
            </a:r>
            <a:r>
              <a:rPr lang="zh-TW" altLang="en-US" sz="2200" dirty="0">
                <a:latin typeface="Calibri" panose="020F0502020204030204" pitchFamily="34" charset="0"/>
              </a:rPr>
              <a:t>股票月報酬以政府債券殖利率為</a:t>
            </a:r>
            <a:r>
              <a:rPr lang="en-US" altLang="zh-TW" sz="2200" dirty="0">
                <a:latin typeface="Calibri" panose="020F0502020204030204" pitchFamily="34" charset="0"/>
              </a:rPr>
              <a:t>0.12%</a:t>
            </a:r>
            <a:r>
              <a:rPr lang="zh-TW" altLang="en-US" sz="2200" dirty="0">
                <a:latin typeface="Calibri" panose="020F0502020204030204" pitchFamily="34" charset="0"/>
              </a:rPr>
              <a:t>分別計算兩者的月超額報酬，以</a:t>
            </a:r>
            <a:r>
              <a:rPr lang="en-US" altLang="zh-TW" sz="2200" dirty="0">
                <a:latin typeface="Calibri" panose="020F0502020204030204" pitchFamily="34" charset="0"/>
              </a:rPr>
              <a:t>S&amp;P 500</a:t>
            </a:r>
            <a:r>
              <a:rPr lang="zh-TW" altLang="en-US" sz="2200" dirty="0">
                <a:latin typeface="Calibri" panose="020F0502020204030204" pitchFamily="34" charset="0"/>
              </a:rPr>
              <a:t>指數月超額報酬為橫軸，並以</a:t>
            </a:r>
            <a:r>
              <a:rPr lang="en-US" altLang="zh-TW" sz="2200" dirty="0">
                <a:latin typeface="Calibri" panose="020F0502020204030204" pitchFamily="34" charset="0"/>
              </a:rPr>
              <a:t>Cisco</a:t>
            </a:r>
            <a:r>
              <a:rPr lang="zh-TW" altLang="en-US" sz="2200" dirty="0">
                <a:latin typeface="Calibri" panose="020F0502020204030204" pitchFamily="34" charset="0"/>
              </a:rPr>
              <a:t>股票月超額報酬為縱軸，將兩變數的組合點點圖後可彙整為圖</a:t>
            </a:r>
            <a:r>
              <a:rPr lang="en-US" altLang="zh-TW" sz="2200" dirty="0">
                <a:latin typeface="Calibri" panose="020F0502020204030204" pitchFamily="34" charset="0"/>
              </a:rPr>
              <a:t>12.2</a:t>
            </a:r>
            <a:r>
              <a:rPr lang="zh-TW" altLang="en-US" sz="22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17</a:t>
            </a:fld>
            <a:endParaRPr lang="zh-TW" altLang="en-US"/>
          </a:p>
        </p:txBody>
      </p:sp>
      <p:pic>
        <p:nvPicPr>
          <p:cNvPr id="5" name="Picture 4" descr="Y:\Graphics\Powerpoint\PEARSON\BERK\Final files\ch12\c12f00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284984"/>
            <a:ext cx="4824536" cy="3096344"/>
          </a:xfrm>
          <a:prstGeom prst="rect">
            <a:avLst/>
          </a:prstGeom>
          <a:noFill/>
          <a:ln>
            <a:noFill/>
          </a:ln>
          <a:extLst/>
        </p:spPr>
      </p:pic>
      <p:sp>
        <p:nvSpPr>
          <p:cNvPr id="6" name="文字方塊 5"/>
          <p:cNvSpPr txBox="1"/>
          <p:nvPr/>
        </p:nvSpPr>
        <p:spPr>
          <a:xfrm>
            <a:off x="5940152" y="3284984"/>
            <a:ext cx="2664296" cy="1938992"/>
          </a:xfrm>
          <a:prstGeom prst="rect">
            <a:avLst/>
          </a:prstGeom>
          <a:noFill/>
        </p:spPr>
        <p:txBody>
          <a:bodyPr wrap="square" rtlCol="0">
            <a:spAutoFit/>
          </a:bodyPr>
          <a:lstStyle/>
          <a:p>
            <a:pPr algn="just"/>
            <a:r>
              <a:rPr lang="en-US" altLang="zh-TW" sz="2000" dirty="0">
                <a:latin typeface="Calibri" panose="020F0502020204030204" pitchFamily="34" charset="0"/>
              </a:rPr>
              <a:t>12.2</a:t>
            </a:r>
            <a:r>
              <a:rPr lang="zh-TW" altLang="en-US" sz="2000" dirty="0">
                <a:latin typeface="Calibri" panose="020F0502020204030204" pitchFamily="34" charset="0"/>
              </a:rPr>
              <a:t>圖中的紅線代表配適度最好的一條直線，即每一點到該直線的平均距離最小，則</a:t>
            </a:r>
            <a:r>
              <a:rPr lang="zh-TW" altLang="en-US" sz="2000" b="1" dirty="0">
                <a:solidFill>
                  <a:srgbClr val="FF0000"/>
                </a:solidFill>
                <a:latin typeface="Calibri" panose="020F0502020204030204" pitchFamily="34" charset="0"/>
              </a:rPr>
              <a:t>該線的斜率即為</a:t>
            </a:r>
            <a:r>
              <a:rPr lang="en-US" altLang="zh-TW" sz="2000" b="1" dirty="0">
                <a:solidFill>
                  <a:srgbClr val="FF0000"/>
                </a:solidFill>
                <a:latin typeface="Calibri" panose="020F0502020204030204" pitchFamily="34" charset="0"/>
              </a:rPr>
              <a:t>Cisco</a:t>
            </a:r>
            <a:r>
              <a:rPr lang="zh-TW" altLang="en-US" sz="2000" b="1" dirty="0">
                <a:solidFill>
                  <a:srgbClr val="FF0000"/>
                </a:solidFill>
                <a:latin typeface="Calibri" panose="020F0502020204030204" pitchFamily="34" charset="0"/>
              </a:rPr>
              <a:t>股票的</a:t>
            </a:r>
            <a:r>
              <a:rPr lang="en-US" altLang="zh-TW" sz="2000" b="1" dirty="0">
                <a:solidFill>
                  <a:srgbClr val="FF0000"/>
                </a:solidFill>
                <a:latin typeface="Calibri" panose="020F0502020204030204" pitchFamily="34" charset="0"/>
              </a:rPr>
              <a:t>Beta</a:t>
            </a:r>
            <a:r>
              <a:rPr lang="zh-TW" altLang="en-US" sz="2000" b="1" dirty="0">
                <a:solidFill>
                  <a:srgbClr val="FF0000"/>
                </a:solidFill>
                <a:latin typeface="Calibri" panose="020F0502020204030204" pitchFamily="34" charset="0"/>
              </a:rPr>
              <a:t>係數</a:t>
            </a:r>
            <a:r>
              <a:rPr lang="zh-TW" altLang="en-US" sz="2000" dirty="0">
                <a:latin typeface="Calibri" panose="020F0502020204030204" pitchFamily="34" charset="0"/>
              </a:rPr>
              <a:t>。</a:t>
            </a:r>
          </a:p>
        </p:txBody>
      </p:sp>
    </p:spTree>
    <p:extLst>
      <p:ext uri="{BB962C8B-B14F-4D97-AF65-F5344CB8AC3E}">
        <p14:creationId xmlns:p14="http://schemas.microsoft.com/office/powerpoint/2010/main" val="364713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配適度最好的一條直線可用統計中的簡單線性迴歸模型進行估計，估計模式為：</a:t>
            </a:r>
          </a:p>
          <a:p>
            <a:pPr algn="just">
              <a:lnSpc>
                <a:spcPct val="120000"/>
              </a:lnSpc>
            </a:pPr>
            <a:endParaRPr lang="zh-TW" altLang="en-US" sz="2400" dirty="0">
              <a:latin typeface="Calibri" panose="020F0502020204030204" pitchFamily="34" charset="0"/>
            </a:endParaRPr>
          </a:p>
          <a:p>
            <a:pPr marL="0" indent="0" algn="just">
              <a:lnSpc>
                <a:spcPct val="120000"/>
              </a:lnSpc>
              <a:buNone/>
            </a:pPr>
            <a:r>
              <a:rPr lang="zh-TW" altLang="en-US" sz="2400" dirty="0">
                <a:latin typeface="Calibri" panose="020F0502020204030204" pitchFamily="34" charset="0"/>
              </a:rPr>
              <a:t> </a:t>
            </a:r>
          </a:p>
          <a:p>
            <a:pPr algn="just">
              <a:lnSpc>
                <a:spcPct val="120000"/>
              </a:lnSpc>
            </a:pPr>
            <a:r>
              <a:rPr lang="zh-TW" altLang="en-US" sz="2400" dirty="0">
                <a:latin typeface="Calibri" panose="020F0502020204030204" pitchFamily="34" charset="0"/>
              </a:rPr>
              <a:t>隨機誤差項的機率分配假設為：</a:t>
            </a:r>
          </a:p>
          <a:p>
            <a:pPr algn="just">
              <a:lnSpc>
                <a:spcPct val="120000"/>
              </a:lnSpc>
            </a:pPr>
            <a:endParaRPr lang="zh-TW" altLang="en-US"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以普通最小平方法估計模型中的兩個參數：</a:t>
            </a:r>
          </a:p>
          <a:p>
            <a:pPr algn="just">
              <a:lnSpc>
                <a:spcPct val="120000"/>
              </a:lnSpc>
            </a:pPr>
            <a:endParaRPr lang="zh-TW" altLang="en-US"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623203161"/>
              </p:ext>
            </p:extLst>
          </p:nvPr>
        </p:nvGraphicFramePr>
        <p:xfrm>
          <a:off x="899592" y="2708920"/>
          <a:ext cx="4867938" cy="720080"/>
        </p:xfrm>
        <a:graphic>
          <a:graphicData uri="http://schemas.openxmlformats.org/presentationml/2006/ole">
            <mc:AlternateContent xmlns:mc="http://schemas.openxmlformats.org/markup-compatibility/2006">
              <mc:Choice xmlns:v="urn:schemas-microsoft-com:vml" Requires="v">
                <p:oleObj spid="_x0000_s8344" r:id="rId3" imgW="3022560" imgH="457200" progId="Unknown">
                  <p:embed/>
                </p:oleObj>
              </mc:Choice>
              <mc:Fallback>
                <p:oleObj r:id="rId3" imgW="3022560" imgH="457200" progId="Unknown">
                  <p:embed/>
                  <p:pic>
                    <p:nvPicPr>
                      <p:cNvPr id="0" name="物件 5"/>
                      <p:cNvPicPr>
                        <a:picLocks noChangeAspect="1" noChangeArrowheads="1"/>
                      </p:cNvPicPr>
                      <p:nvPr/>
                    </p:nvPicPr>
                    <p:blipFill>
                      <a:blip r:embed="rId4"/>
                      <a:srcRect/>
                      <a:stretch>
                        <a:fillRect/>
                      </a:stretch>
                    </p:blipFill>
                    <p:spPr bwMode="auto">
                      <a:xfrm>
                        <a:off x="899592" y="2708920"/>
                        <a:ext cx="4867938" cy="72008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826366159"/>
              </p:ext>
            </p:extLst>
          </p:nvPr>
        </p:nvGraphicFramePr>
        <p:xfrm>
          <a:off x="899592" y="4149080"/>
          <a:ext cx="1289764" cy="360040"/>
        </p:xfrm>
        <a:graphic>
          <a:graphicData uri="http://schemas.openxmlformats.org/presentationml/2006/ole">
            <mc:AlternateContent xmlns:mc="http://schemas.openxmlformats.org/markup-compatibility/2006">
              <mc:Choice xmlns:v="urn:schemas-microsoft-com:vml" Requires="v">
                <p:oleObj spid="_x0000_s8345" r:id="rId5" imgW="901309" imgH="253890" progId="Unknown">
                  <p:embed/>
                </p:oleObj>
              </mc:Choice>
              <mc:Fallback>
                <p:oleObj r:id="rId5" imgW="901309" imgH="253890" progId="Unknown">
                  <p:embed/>
                  <p:pic>
                    <p:nvPicPr>
                      <p:cNvPr id="0" name="物件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149080"/>
                        <a:ext cx="1289764" cy="36004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593322669"/>
              </p:ext>
            </p:extLst>
          </p:nvPr>
        </p:nvGraphicFramePr>
        <p:xfrm>
          <a:off x="899592" y="5157192"/>
          <a:ext cx="3384376" cy="1160357"/>
        </p:xfrm>
        <a:graphic>
          <a:graphicData uri="http://schemas.openxmlformats.org/presentationml/2006/ole">
            <mc:AlternateContent xmlns:mc="http://schemas.openxmlformats.org/markup-compatibility/2006">
              <mc:Choice xmlns:v="urn:schemas-microsoft-com:vml" Requires="v">
                <p:oleObj spid="_x0000_s8346" r:id="rId7" imgW="2438280" imgH="838080" progId="Unknown">
                  <p:embed/>
                </p:oleObj>
              </mc:Choice>
              <mc:Fallback>
                <p:oleObj r:id="rId7" imgW="2438280" imgH="838080" progId="Unknown">
                  <p:embed/>
                  <p:pic>
                    <p:nvPicPr>
                      <p:cNvPr id="0" name="物件 13"/>
                      <p:cNvPicPr>
                        <a:picLocks noChangeAspect="1" noChangeArrowheads="1"/>
                      </p:cNvPicPr>
                      <p:nvPr/>
                    </p:nvPicPr>
                    <p:blipFill>
                      <a:blip r:embed="rId8"/>
                      <a:srcRect/>
                      <a:stretch>
                        <a:fillRect/>
                      </a:stretch>
                    </p:blipFill>
                    <p:spPr bwMode="auto">
                      <a:xfrm>
                        <a:off x="899592" y="5157192"/>
                        <a:ext cx="3384376" cy="11603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9079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由迴歸模式，</a:t>
            </a:r>
            <a:r>
              <a:rPr lang="zh-TW" altLang="zh-TW" sz="2400" dirty="0" smtClean="0">
                <a:latin typeface="Calibri" panose="020F0502020204030204" pitchFamily="34" charset="0"/>
              </a:rPr>
              <a:t>如果</a:t>
            </a:r>
            <a:r>
              <a:rPr lang="zh-TW" altLang="zh-TW" sz="2400" dirty="0">
                <a:latin typeface="Calibri" panose="020F0502020204030204" pitchFamily="34" charset="0"/>
              </a:rPr>
              <a:t>等號兩邊同時取期望值，可得</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因此經過最小平方法估計後，我們除了估計到個別資產的</a:t>
            </a:r>
            <a:r>
              <a:rPr lang="en-US" altLang="zh-TW" sz="2400" dirty="0">
                <a:latin typeface="Calibri" panose="020F0502020204030204" pitchFamily="34" charset="0"/>
              </a:rPr>
              <a:t>Beta</a:t>
            </a:r>
            <a:r>
              <a:rPr lang="zh-TW" altLang="en-US" sz="2400" dirty="0">
                <a:latin typeface="Calibri" panose="020F0502020204030204" pitchFamily="34" charset="0"/>
              </a:rPr>
              <a:t>係數外，還會估計到個別資產的</a:t>
            </a:r>
            <a:r>
              <a:rPr lang="en-US" altLang="zh-TW" sz="2400" dirty="0">
                <a:latin typeface="Calibri" panose="020F0502020204030204" pitchFamily="34" charset="0"/>
              </a:rPr>
              <a:t>Alpha</a:t>
            </a:r>
            <a:r>
              <a:rPr lang="zh-TW" altLang="en-US" sz="2400" dirty="0">
                <a:latin typeface="Calibri" panose="020F0502020204030204" pitchFamily="34" charset="0"/>
              </a:rPr>
              <a:t>係數。</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19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335801237"/>
              </p:ext>
            </p:extLst>
          </p:nvPr>
        </p:nvGraphicFramePr>
        <p:xfrm>
          <a:off x="899592" y="2348880"/>
          <a:ext cx="5826841" cy="2088232"/>
        </p:xfrm>
        <a:graphic>
          <a:graphicData uri="http://schemas.openxmlformats.org/presentationml/2006/ole">
            <mc:AlternateContent xmlns:mc="http://schemas.openxmlformats.org/markup-compatibility/2006">
              <mc:Choice xmlns:v="urn:schemas-microsoft-com:vml" Requires="v">
                <p:oleObj spid="_x0000_s9267" r:id="rId3" imgW="3314520" imgH="1231560" progId="Unknown">
                  <p:embed/>
                </p:oleObj>
              </mc:Choice>
              <mc:Fallback>
                <p:oleObj r:id="rId3" imgW="3314520" imgH="1231560" progId="Unknown">
                  <p:embed/>
                  <p:pic>
                    <p:nvPicPr>
                      <p:cNvPr id="0" name="物件 17"/>
                      <p:cNvPicPr>
                        <a:picLocks noChangeAspect="1" noChangeArrowheads="1"/>
                      </p:cNvPicPr>
                      <p:nvPr/>
                    </p:nvPicPr>
                    <p:blipFill>
                      <a:blip r:embed="rId4"/>
                      <a:srcRect/>
                      <a:stretch>
                        <a:fillRect/>
                      </a:stretch>
                    </p:blipFill>
                    <p:spPr bwMode="auto">
                      <a:xfrm>
                        <a:off x="899592" y="2348880"/>
                        <a:ext cx="5826841" cy="20882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351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本章概述</a:t>
            </a:r>
            <a:endParaRPr lang="zh-TW" altLang="en-US" dirty="0"/>
          </a:p>
        </p:txBody>
      </p:sp>
      <p:sp>
        <p:nvSpPr>
          <p:cNvPr id="3" name="內容版面配置區 2"/>
          <p:cNvSpPr>
            <a:spLocks noGrp="1"/>
          </p:cNvSpPr>
          <p:nvPr>
            <p:ph idx="1"/>
          </p:nvPr>
        </p:nvSpPr>
        <p:spPr>
          <a:xfrm>
            <a:off x="457200" y="1484784"/>
            <a:ext cx="8363272" cy="4968552"/>
          </a:xfrm>
        </p:spPr>
        <p:txBody>
          <a:bodyPr>
            <a:normAutofit fontScale="92500"/>
          </a:bodyPr>
          <a:lstStyle/>
          <a:p>
            <a:pPr algn="just">
              <a:lnSpc>
                <a:spcPct val="120000"/>
              </a:lnSpc>
            </a:pPr>
            <a:r>
              <a:rPr lang="zh-TW" altLang="zh-TW" sz="2400" dirty="0">
                <a:latin typeface="Calibri" panose="020F0502020204030204" pitchFamily="34" charset="0"/>
              </a:rPr>
              <a:t>財務經理人在計算</a:t>
            </a:r>
            <a:r>
              <a:rPr lang="en-US" altLang="zh-TW" sz="2400" dirty="0">
                <a:latin typeface="Calibri" panose="020F0502020204030204" pitchFamily="34" charset="0"/>
              </a:rPr>
              <a:t>NPV</a:t>
            </a:r>
            <a:r>
              <a:rPr lang="zh-TW" altLang="zh-TW" sz="2400" dirty="0">
                <a:latin typeface="Calibri" panose="020F0502020204030204" pitchFamily="34" charset="0"/>
              </a:rPr>
              <a:t>時必須估算資本成本以作為計算現值時的折現率，而資金成本在市場均衡時，即為投資人購買企業所發行之融資性金融資產的預期報酬</a:t>
            </a:r>
            <a:r>
              <a:rPr lang="en-US" altLang="zh-TW" sz="2400" dirty="0">
                <a:latin typeface="Calibri" panose="020F0502020204030204" pitchFamily="34" charset="0"/>
              </a:rPr>
              <a:t>(</a:t>
            </a:r>
            <a:r>
              <a:rPr lang="zh-TW" altLang="zh-TW" sz="2400" dirty="0">
                <a:latin typeface="Calibri" panose="020F0502020204030204" pitchFamily="34" charset="0"/>
              </a:rPr>
              <a:t>及所要求的報酬率</a:t>
            </a:r>
            <a:r>
              <a:rPr lang="en-US" altLang="zh-TW" sz="2400" dirty="0" smtClean="0">
                <a:latin typeface="Calibri" panose="020F0502020204030204" pitchFamily="34" charset="0"/>
              </a:rPr>
              <a:t>)</a:t>
            </a:r>
          </a:p>
          <a:p>
            <a:pPr algn="just">
              <a:lnSpc>
                <a:spcPct val="120000"/>
              </a:lnSpc>
            </a:pPr>
            <a:r>
              <a:rPr lang="zh-TW" altLang="zh-TW" sz="2400" dirty="0" smtClean="0">
                <a:latin typeface="Calibri" panose="020F0502020204030204" pitchFamily="34" charset="0"/>
              </a:rPr>
              <a:t>本</a:t>
            </a:r>
            <a:r>
              <a:rPr lang="zh-TW" altLang="zh-TW" sz="2400" dirty="0">
                <a:latin typeface="Calibri" panose="020F0502020204030204" pitchFamily="34" charset="0"/>
              </a:rPr>
              <a:t>章將利用在前面兩章中所討論的</a:t>
            </a:r>
            <a:r>
              <a:rPr lang="en-US" altLang="zh-TW" sz="2400" dirty="0">
                <a:latin typeface="Calibri" panose="020F0502020204030204" pitchFamily="34" charset="0"/>
              </a:rPr>
              <a:t>CAPM</a:t>
            </a:r>
            <a:r>
              <a:rPr lang="zh-TW" altLang="zh-TW" sz="2400" dirty="0">
                <a:latin typeface="Calibri" panose="020F0502020204030204" pitchFamily="34" charset="0"/>
              </a:rPr>
              <a:t>作為工具，首先討論如何估計權益金融資產</a:t>
            </a:r>
            <a:r>
              <a:rPr lang="en-US" altLang="zh-TW" sz="2400" dirty="0">
                <a:latin typeface="Calibri" panose="020F0502020204030204" pitchFamily="34" charset="0"/>
              </a:rPr>
              <a:t>(</a:t>
            </a:r>
            <a:r>
              <a:rPr lang="zh-TW" altLang="zh-TW" sz="2400" dirty="0">
                <a:latin typeface="Calibri" panose="020F0502020204030204" pitchFamily="34" charset="0"/>
              </a:rPr>
              <a:t>如股票</a:t>
            </a:r>
            <a:r>
              <a:rPr lang="en-US" altLang="zh-TW" sz="2400" dirty="0">
                <a:latin typeface="Calibri" panose="020F0502020204030204" pitchFamily="34" charset="0"/>
              </a:rPr>
              <a:t>)</a:t>
            </a:r>
            <a:r>
              <a:rPr lang="zh-TW" altLang="zh-TW" sz="2400" dirty="0">
                <a:latin typeface="Calibri" panose="020F0502020204030204" pitchFamily="34" charset="0"/>
              </a:rPr>
              <a:t>的資本成本，其次將以</a:t>
            </a:r>
            <a:r>
              <a:rPr lang="en-US" altLang="zh-TW" sz="2400" dirty="0">
                <a:latin typeface="Calibri" panose="020F0502020204030204" pitchFamily="34" charset="0"/>
              </a:rPr>
              <a:t>beta</a:t>
            </a:r>
            <a:r>
              <a:rPr lang="zh-TW" altLang="zh-TW" sz="2400" dirty="0">
                <a:latin typeface="Calibri" panose="020F0502020204030204" pitchFamily="34" charset="0"/>
              </a:rPr>
              <a:t>係數及</a:t>
            </a:r>
            <a:r>
              <a:rPr lang="en-US" altLang="zh-TW" sz="2400" dirty="0">
                <a:latin typeface="Calibri" panose="020F0502020204030204" pitchFamily="34" charset="0"/>
              </a:rPr>
              <a:t>YTM</a:t>
            </a:r>
            <a:r>
              <a:rPr lang="zh-TW" altLang="zh-TW" sz="2400" dirty="0">
                <a:latin typeface="Calibri" panose="020F0502020204030204" pitchFamily="34" charset="0"/>
              </a:rPr>
              <a:t>為工具討論債務金融資產的資本成本</a:t>
            </a:r>
            <a:r>
              <a:rPr lang="zh-TW" altLang="zh-TW" sz="2400" dirty="0" smtClean="0">
                <a:latin typeface="Calibri" panose="020F0502020204030204" pitchFamily="34" charset="0"/>
              </a:rPr>
              <a:t>，</a:t>
            </a:r>
            <a:r>
              <a:rPr lang="zh-TW" altLang="en-US" sz="2400" dirty="0">
                <a:latin typeface="Calibri" panose="020F0502020204030204" pitchFamily="34" charset="0"/>
              </a:rPr>
              <a:t>接著討論未用負債融通投資計畫之資本成本如何估計</a:t>
            </a:r>
            <a:r>
              <a:rPr lang="zh-TW" altLang="zh-TW" sz="2400" dirty="0" smtClean="0">
                <a:latin typeface="Calibri" panose="020F0502020204030204" pitchFamily="34" charset="0"/>
              </a:rPr>
              <a:t>；</a:t>
            </a:r>
            <a:r>
              <a:rPr lang="zh-TW" altLang="zh-TW" sz="2400" dirty="0">
                <a:latin typeface="Calibri" panose="020F0502020204030204" pitchFamily="34" charset="0"/>
              </a:rPr>
              <a:t>最後，討論如何估計同時</a:t>
            </a:r>
            <a:r>
              <a:rPr lang="zh-TW" altLang="en-US" sz="2400" dirty="0">
                <a:latin typeface="Calibri" panose="020F0502020204030204" pitchFamily="34" charset="0"/>
              </a:rPr>
              <a:t>用</a:t>
            </a:r>
            <a:r>
              <a:rPr lang="zh-TW" altLang="zh-TW" sz="2400" dirty="0" smtClean="0">
                <a:latin typeface="Calibri" panose="020F0502020204030204" pitchFamily="34" charset="0"/>
              </a:rPr>
              <a:t>權益</a:t>
            </a:r>
            <a:r>
              <a:rPr lang="zh-TW" altLang="zh-TW" sz="2400" dirty="0">
                <a:latin typeface="Calibri" panose="020F0502020204030204" pitchFamily="34" charset="0"/>
              </a:rPr>
              <a:t>與負債融通之投資計畫的資本</a:t>
            </a:r>
            <a:r>
              <a:rPr lang="zh-TW" altLang="zh-TW" sz="2400" dirty="0" smtClean="0">
                <a:latin typeface="Calibri" panose="020F0502020204030204" pitchFamily="34" charset="0"/>
              </a:rPr>
              <a:t>成本。</a:t>
            </a:r>
            <a:endParaRPr lang="en-US" altLang="zh-TW" sz="2400" dirty="0" smtClean="0">
              <a:latin typeface="Calibri" panose="020F0502020204030204" pitchFamily="34" charset="0"/>
            </a:endParaRPr>
          </a:p>
          <a:p>
            <a:pPr algn="just">
              <a:lnSpc>
                <a:spcPct val="120000"/>
              </a:lnSpc>
            </a:pPr>
            <a:endParaRPr lang="en-US" altLang="zh-TW" sz="1100" dirty="0" smtClean="0">
              <a:latin typeface="Calibri" panose="020F0502020204030204" pitchFamily="34" charset="0"/>
            </a:endParaRPr>
          </a:p>
          <a:p>
            <a:pPr algn="just">
              <a:lnSpc>
                <a:spcPct val="120000"/>
              </a:lnSpc>
            </a:pPr>
            <a:r>
              <a:rPr lang="zh-TW" altLang="zh-TW" sz="2400" dirty="0"/>
              <a:t>◎長期資金的資金成本稱為資本成本，而資金成本代表資金使用者使用每一元每年所需要支付的代價</a:t>
            </a:r>
            <a:r>
              <a:rPr lang="zh-TW" altLang="zh-TW" sz="2400" dirty="0" smtClean="0"/>
              <a:t>。</a:t>
            </a:r>
            <a:endParaRPr lang="zh-TW" altLang="zh-TW" sz="2400"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a:t>
            </a:fld>
            <a:endParaRPr lang="zh-TW" altLang="en-US"/>
          </a:p>
        </p:txBody>
      </p:sp>
    </p:spTree>
    <p:extLst>
      <p:ext uri="{BB962C8B-B14F-4D97-AF65-F5344CB8AC3E}">
        <p14:creationId xmlns:p14="http://schemas.microsoft.com/office/powerpoint/2010/main" val="194956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有關</a:t>
            </a:r>
            <a:r>
              <a:rPr lang="en-US" altLang="zh-TW" sz="2400" dirty="0">
                <a:latin typeface="Calibri" panose="020F0502020204030204" pitchFamily="34" charset="0"/>
              </a:rPr>
              <a:t>Alpha</a:t>
            </a:r>
            <a:r>
              <a:rPr lang="zh-TW" altLang="en-US" sz="2400" dirty="0">
                <a:latin typeface="Calibri" panose="020F0502020204030204" pitchFamily="34" charset="0"/>
              </a:rPr>
              <a:t>係數：</a:t>
            </a:r>
          </a:p>
          <a:p>
            <a:pPr lvl="1" algn="just">
              <a:lnSpc>
                <a:spcPct val="120000"/>
              </a:lnSpc>
            </a:pPr>
            <a:endParaRPr lang="en-US" altLang="zh-TW" sz="2200" dirty="0" smtClean="0">
              <a:latin typeface="Calibri" panose="020F0502020204030204" pitchFamily="34" charset="0"/>
            </a:endParaRPr>
          </a:p>
          <a:p>
            <a:pPr lvl="1" algn="just">
              <a:lnSpc>
                <a:spcPct val="120000"/>
              </a:lnSpc>
            </a:pPr>
            <a:r>
              <a:rPr lang="en-US" altLang="zh-TW" sz="2200" dirty="0" smtClean="0">
                <a:latin typeface="Calibri" panose="020F0502020204030204" pitchFamily="34" charset="0"/>
              </a:rPr>
              <a:t>1</a:t>
            </a:r>
            <a:r>
              <a:rPr lang="en-US" altLang="zh-TW" sz="2200" dirty="0">
                <a:latin typeface="Calibri" panose="020F0502020204030204" pitchFamily="34" charset="0"/>
              </a:rPr>
              <a:t>.</a:t>
            </a:r>
            <a:r>
              <a:rPr lang="zh-TW" altLang="en-US" sz="2200" dirty="0">
                <a:latin typeface="Calibri" panose="020F0502020204030204" pitchFamily="34" charset="0"/>
              </a:rPr>
              <a:t>可能為正或負，代表個別資產平均報酬距離</a:t>
            </a:r>
            <a:r>
              <a:rPr lang="en-US" altLang="zh-TW" sz="2200" dirty="0">
                <a:latin typeface="Calibri" panose="020F0502020204030204" pitchFamily="34" charset="0"/>
              </a:rPr>
              <a:t>CAPM</a:t>
            </a:r>
            <a:r>
              <a:rPr lang="zh-TW" altLang="en-US" sz="2200" dirty="0">
                <a:latin typeface="Calibri" panose="020F0502020204030204" pitchFamily="34" charset="0"/>
              </a:rPr>
              <a:t>之縱向距離，可解釋為個別資產經風險調整後的歷史績效，在資產管理界評估基金績效時又稱為</a:t>
            </a:r>
            <a:r>
              <a:rPr lang="en-US" altLang="zh-TW" sz="2200" dirty="0">
                <a:latin typeface="Calibri" panose="020F0502020204030204" pitchFamily="34" charset="0"/>
              </a:rPr>
              <a:t>Jensen’s Alpha</a:t>
            </a:r>
            <a:r>
              <a:rPr lang="zh-TW" altLang="en-US" sz="2200" dirty="0">
                <a:latin typeface="Calibri" panose="020F0502020204030204" pitchFamily="34" charset="0"/>
              </a:rPr>
              <a:t>。</a:t>
            </a:r>
          </a:p>
          <a:p>
            <a:pPr lvl="1" algn="just">
              <a:lnSpc>
                <a:spcPct val="120000"/>
              </a:lnSpc>
            </a:pPr>
            <a:endParaRPr lang="en-US" altLang="zh-TW" sz="1000" dirty="0" smtClean="0">
              <a:latin typeface="Calibri" panose="020F0502020204030204" pitchFamily="34" charset="0"/>
            </a:endParaRPr>
          </a:p>
          <a:p>
            <a:pPr lvl="1" algn="just">
              <a:lnSpc>
                <a:spcPct val="120000"/>
              </a:lnSpc>
            </a:pPr>
            <a:r>
              <a:rPr lang="en-US" altLang="zh-TW" sz="2200" dirty="0" smtClean="0">
                <a:latin typeface="Calibri" panose="020F0502020204030204" pitchFamily="34" charset="0"/>
              </a:rPr>
              <a:t>2</a:t>
            </a:r>
            <a:r>
              <a:rPr lang="en-US" altLang="zh-TW" sz="2200" dirty="0">
                <a:latin typeface="Calibri" panose="020F0502020204030204" pitchFamily="34" charset="0"/>
              </a:rPr>
              <a:t>.</a:t>
            </a:r>
            <a:r>
              <a:rPr lang="zh-TW" altLang="en-US" sz="2200" dirty="0">
                <a:latin typeface="Calibri" panose="020F0502020204030204" pitchFamily="34" charset="0"/>
              </a:rPr>
              <a:t>根據</a:t>
            </a:r>
            <a:r>
              <a:rPr lang="en-US" altLang="zh-TW" sz="2200" dirty="0">
                <a:latin typeface="Calibri" panose="020F0502020204030204" pitchFamily="34" charset="0"/>
              </a:rPr>
              <a:t>CAPM</a:t>
            </a:r>
            <a:r>
              <a:rPr lang="zh-TW" altLang="en-US" sz="2200" dirty="0">
                <a:latin typeface="Calibri" panose="020F0502020204030204" pitchFamily="34" charset="0"/>
              </a:rPr>
              <a:t>完全正確，即市場處於完全均衡，則</a:t>
            </a:r>
            <a:r>
              <a:rPr lang="en-US" altLang="zh-TW" sz="2200" dirty="0">
                <a:latin typeface="Calibri" panose="020F0502020204030204" pitchFamily="34" charset="0"/>
              </a:rPr>
              <a:t>Alpha</a:t>
            </a:r>
            <a:r>
              <a:rPr lang="zh-TW" altLang="en-US" sz="2200" dirty="0">
                <a:latin typeface="Calibri" panose="020F0502020204030204" pitchFamily="34" charset="0"/>
              </a:rPr>
              <a:t>係數應預期為</a:t>
            </a:r>
            <a:r>
              <a:rPr lang="en-US" altLang="zh-TW" sz="2200" dirty="0">
                <a:latin typeface="Calibri" panose="020F0502020204030204" pitchFamily="34" charset="0"/>
              </a:rPr>
              <a:t>0</a:t>
            </a:r>
            <a:r>
              <a:rPr lang="zh-TW" altLang="en-US" sz="2200" dirty="0">
                <a:latin typeface="Calibri" panose="020F0502020204030204" pitchFamily="34" charset="0"/>
              </a:rPr>
              <a:t>。以統計術語：其估計值應不具統計的顯著性。</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20</a:t>
            </a:fld>
            <a:endParaRPr lang="zh-TW" altLang="en-US"/>
          </a:p>
        </p:txBody>
      </p:sp>
    </p:spTree>
    <p:extLst>
      <p:ext uri="{BB962C8B-B14F-4D97-AF65-F5344CB8AC3E}">
        <p14:creationId xmlns:p14="http://schemas.microsoft.com/office/powerpoint/2010/main" val="270035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a:xfrm>
            <a:off x="251520" y="1484784"/>
            <a:ext cx="8640960" cy="5112568"/>
          </a:xfrm>
        </p:spPr>
        <p:txBody>
          <a:bodyPr>
            <a:normAutofit fontScale="92500"/>
          </a:bodyPr>
          <a:lstStyle/>
          <a:p>
            <a:pPr algn="just">
              <a:lnSpc>
                <a:spcPct val="130000"/>
              </a:lnSpc>
            </a:pPr>
            <a:r>
              <a:rPr lang="zh-TW" altLang="en-US" sz="2400" dirty="0">
                <a:latin typeface="Calibri" panose="020F0502020204030204" pitchFamily="34" charset="0"/>
              </a:rPr>
              <a:t>利用</a:t>
            </a:r>
            <a:r>
              <a:rPr lang="en-US" altLang="zh-TW" sz="2400" dirty="0">
                <a:latin typeface="Calibri" panose="020F0502020204030204" pitchFamily="34" charset="0"/>
              </a:rPr>
              <a:t>2015</a:t>
            </a:r>
            <a:r>
              <a:rPr lang="zh-TW" altLang="en-US" sz="2400" dirty="0">
                <a:latin typeface="Calibri" panose="020F0502020204030204" pitchFamily="34" charset="0"/>
              </a:rPr>
              <a:t>年</a:t>
            </a:r>
            <a:r>
              <a:rPr lang="en-US" altLang="zh-TW" sz="2400" dirty="0">
                <a:latin typeface="Calibri" panose="020F0502020204030204" pitchFamily="34" charset="0"/>
              </a:rPr>
              <a:t>1</a:t>
            </a:r>
            <a:r>
              <a:rPr lang="zh-TW" altLang="en-US" sz="2400" dirty="0">
                <a:latin typeface="Calibri" panose="020F0502020204030204" pitchFamily="34" charset="0"/>
              </a:rPr>
              <a:t>月</a:t>
            </a:r>
            <a:r>
              <a:rPr lang="en-US" altLang="zh-TW" sz="2400" dirty="0">
                <a:latin typeface="Calibri" panose="020F0502020204030204" pitchFamily="34" charset="0"/>
              </a:rPr>
              <a:t>5</a:t>
            </a:r>
            <a:r>
              <a:rPr lang="zh-TW" altLang="en-US" sz="2400" dirty="0">
                <a:latin typeface="Calibri" panose="020F0502020204030204" pitchFamily="34" charset="0"/>
              </a:rPr>
              <a:t>日至</a:t>
            </a:r>
            <a:r>
              <a:rPr lang="en-US" altLang="zh-TW" sz="2400" dirty="0">
                <a:latin typeface="Calibri" panose="020F0502020204030204" pitchFamily="34" charset="0"/>
              </a:rPr>
              <a:t>2017</a:t>
            </a:r>
            <a:r>
              <a:rPr lang="zh-TW" altLang="en-US" sz="2400" dirty="0">
                <a:latin typeface="Calibri" panose="020F0502020204030204" pitchFamily="34" charset="0"/>
              </a:rPr>
              <a:t>年</a:t>
            </a:r>
            <a:r>
              <a:rPr lang="en-US" altLang="zh-TW" sz="2400" dirty="0">
                <a:latin typeface="Calibri" panose="020F0502020204030204" pitchFamily="34" charset="0"/>
              </a:rPr>
              <a:t>5</a:t>
            </a:r>
            <a:r>
              <a:rPr lang="zh-TW" altLang="en-US" sz="2400" dirty="0">
                <a:latin typeface="Calibri" panose="020F0502020204030204" pitchFamily="34" charset="0"/>
              </a:rPr>
              <a:t>月</a:t>
            </a:r>
            <a:r>
              <a:rPr lang="en-US" altLang="zh-TW" sz="2400" dirty="0">
                <a:latin typeface="Calibri" panose="020F0502020204030204" pitchFamily="34" charset="0"/>
              </a:rPr>
              <a:t>5</a:t>
            </a:r>
            <a:r>
              <a:rPr lang="zh-TW" altLang="en-US" sz="2400" dirty="0">
                <a:latin typeface="Calibri" panose="020F0502020204030204" pitchFamily="34" charset="0"/>
              </a:rPr>
              <a:t>日的安馳股票與發行量加權股價指數的日報酬資料，台銀一個月定期利率為無風險利率，估計</a:t>
            </a:r>
            <a:r>
              <a:rPr lang="en-US" altLang="zh-TW" sz="2400" dirty="0">
                <a:latin typeface="Calibri" panose="020F0502020204030204" pitchFamily="34" charset="0"/>
              </a:rPr>
              <a:t>Beta</a:t>
            </a:r>
            <a:r>
              <a:rPr lang="zh-TW" altLang="en-US" sz="2400" dirty="0">
                <a:latin typeface="Calibri" panose="020F0502020204030204" pitchFamily="34" charset="0"/>
              </a:rPr>
              <a:t>及</a:t>
            </a:r>
            <a:r>
              <a:rPr lang="en-US" altLang="zh-TW" sz="2400" dirty="0">
                <a:latin typeface="Calibri" panose="020F0502020204030204" pitchFamily="34" charset="0"/>
              </a:rPr>
              <a:t>Alpha</a:t>
            </a:r>
            <a:r>
              <a:rPr lang="zh-TW" altLang="en-US" sz="2400" dirty="0">
                <a:latin typeface="Calibri" panose="020F0502020204030204" pitchFamily="34" charset="0"/>
              </a:rPr>
              <a:t>係數，樣本數共</a:t>
            </a:r>
            <a:r>
              <a:rPr lang="en-US" altLang="zh-TW" sz="2400" dirty="0">
                <a:latin typeface="Calibri" panose="020F0502020204030204" pitchFamily="34" charset="0"/>
              </a:rPr>
              <a:t>567</a:t>
            </a:r>
            <a:r>
              <a:rPr lang="zh-TW" altLang="en-US" sz="2400" dirty="0">
                <a:latin typeface="Calibri" panose="020F0502020204030204" pitchFamily="34" charset="0"/>
              </a:rPr>
              <a:t>筆。以最小平方法估計結果彙整如下</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30000"/>
              </a:lnSpc>
            </a:pPr>
            <a:endParaRPr lang="en-US" altLang="zh-TW" sz="2400" dirty="0">
              <a:latin typeface="Calibri" panose="020F0502020204030204" pitchFamily="34" charset="0"/>
            </a:endParaRPr>
          </a:p>
          <a:p>
            <a:pPr algn="just">
              <a:lnSpc>
                <a:spcPct val="130000"/>
              </a:lnSpc>
            </a:pPr>
            <a:endParaRPr lang="en-US" altLang="zh-TW" sz="2400" dirty="0" smtClean="0">
              <a:latin typeface="Calibri" panose="020F0502020204030204" pitchFamily="34" charset="0"/>
            </a:endParaRPr>
          </a:p>
          <a:p>
            <a:pPr algn="just">
              <a:lnSpc>
                <a:spcPct val="130000"/>
              </a:lnSpc>
            </a:pPr>
            <a:endParaRPr lang="en-US" altLang="zh-TW" sz="2400" dirty="0">
              <a:latin typeface="Calibri" panose="020F0502020204030204" pitchFamily="34" charset="0"/>
            </a:endParaRPr>
          </a:p>
          <a:p>
            <a:pPr lvl="1" algn="just">
              <a:lnSpc>
                <a:spcPct val="130000"/>
              </a:lnSpc>
            </a:pPr>
            <a:r>
              <a:rPr lang="en-US" altLang="zh-TW" sz="2000" dirty="0">
                <a:latin typeface="Calibri" panose="020F0502020204030204" pitchFamily="34" charset="0"/>
              </a:rPr>
              <a:t>1.Beta</a:t>
            </a:r>
            <a:r>
              <a:rPr lang="zh-TW" altLang="en-US" sz="2000" dirty="0">
                <a:latin typeface="Calibri" panose="020F0502020204030204" pitchFamily="34" charset="0"/>
              </a:rPr>
              <a:t>係數估計值為</a:t>
            </a:r>
            <a:r>
              <a:rPr lang="en-US" altLang="zh-TW" sz="2000" dirty="0">
                <a:latin typeface="Calibri" panose="020F0502020204030204" pitchFamily="34" charset="0"/>
              </a:rPr>
              <a:t>0.7523</a:t>
            </a:r>
            <a:r>
              <a:rPr lang="zh-TW" altLang="en-US" sz="2000" dirty="0">
                <a:latin typeface="Calibri" panose="020F0502020204030204" pitchFamily="34" charset="0"/>
              </a:rPr>
              <a:t>，顯示當市場報酬變動</a:t>
            </a:r>
            <a:r>
              <a:rPr lang="en-US" altLang="zh-TW" sz="2000" dirty="0">
                <a:latin typeface="Calibri" panose="020F0502020204030204" pitchFamily="34" charset="0"/>
              </a:rPr>
              <a:t>1%</a:t>
            </a:r>
            <a:r>
              <a:rPr lang="zh-TW" altLang="en-US" sz="2000" dirty="0">
                <a:latin typeface="Calibri" panose="020F0502020204030204" pitchFamily="34" charset="0"/>
              </a:rPr>
              <a:t>時該股票的報酬將變動</a:t>
            </a:r>
            <a:r>
              <a:rPr lang="en-US" altLang="zh-TW" sz="2000" dirty="0">
                <a:latin typeface="Calibri" panose="020F0502020204030204" pitchFamily="34" charset="0"/>
              </a:rPr>
              <a:t>0.75%</a:t>
            </a:r>
            <a:r>
              <a:rPr lang="zh-TW" altLang="en-US" sz="2000" dirty="0">
                <a:latin typeface="Calibri" panose="020F0502020204030204" pitchFamily="34" charset="0"/>
              </a:rPr>
              <a:t>，</a:t>
            </a:r>
            <a:r>
              <a:rPr lang="en-US" altLang="zh-TW" sz="2000" dirty="0">
                <a:latin typeface="Calibri" panose="020F0502020204030204" pitchFamily="34" charset="0"/>
              </a:rPr>
              <a:t>T</a:t>
            </a:r>
            <a:r>
              <a:rPr lang="zh-TW" altLang="en-US" sz="2000" dirty="0">
                <a:latin typeface="Calibri" panose="020F0502020204030204" pitchFamily="34" charset="0"/>
              </a:rPr>
              <a:t>值與</a:t>
            </a:r>
            <a:r>
              <a:rPr lang="en-US" altLang="zh-TW" sz="2000" dirty="0">
                <a:latin typeface="Calibri" panose="020F0502020204030204" pitchFamily="34" charset="0"/>
              </a:rPr>
              <a:t>P</a:t>
            </a:r>
            <a:r>
              <a:rPr lang="zh-TW" altLang="en-US" sz="2000" dirty="0">
                <a:latin typeface="Calibri" panose="020F0502020204030204" pitchFamily="34" charset="0"/>
              </a:rPr>
              <a:t>值顯示該估計值顯著不為</a:t>
            </a:r>
            <a:r>
              <a:rPr lang="en-US" altLang="zh-TW" sz="2000" dirty="0">
                <a:latin typeface="Calibri" panose="020F0502020204030204" pitchFamily="34" charset="0"/>
              </a:rPr>
              <a:t>0</a:t>
            </a:r>
            <a:r>
              <a:rPr lang="zh-TW" altLang="en-US" sz="2000" dirty="0">
                <a:latin typeface="Calibri" panose="020F0502020204030204" pitchFamily="34" charset="0"/>
              </a:rPr>
              <a:t>；</a:t>
            </a:r>
            <a:r>
              <a:rPr lang="en-US" altLang="zh-TW" sz="2000" dirty="0">
                <a:latin typeface="Calibri" panose="020F0502020204030204" pitchFamily="34" charset="0"/>
              </a:rPr>
              <a:t>95%</a:t>
            </a:r>
            <a:r>
              <a:rPr lang="zh-TW" altLang="en-US" sz="2000" dirty="0">
                <a:latin typeface="Calibri" panose="020F0502020204030204" pitchFamily="34" charset="0"/>
              </a:rPr>
              <a:t>的信賴區間為：</a:t>
            </a:r>
            <a:r>
              <a:rPr lang="en-US" altLang="zh-TW" sz="2000" dirty="0">
                <a:latin typeface="Calibri" panose="020F0502020204030204" pitchFamily="34" charset="0"/>
              </a:rPr>
              <a:t>(0.7523-1.96*0.0561, 0.7523+1.96*0.0561 = (0.6423, 0.8623)</a:t>
            </a:r>
          </a:p>
          <a:p>
            <a:pPr lvl="1" algn="just">
              <a:lnSpc>
                <a:spcPct val="130000"/>
              </a:lnSpc>
            </a:pPr>
            <a:r>
              <a:rPr lang="en-US" altLang="zh-TW" sz="2000" dirty="0" smtClean="0">
                <a:latin typeface="Calibri" panose="020F0502020204030204" pitchFamily="34" charset="0"/>
              </a:rPr>
              <a:t>2.Alpha</a:t>
            </a:r>
            <a:r>
              <a:rPr lang="zh-TW" altLang="en-US" sz="2000" dirty="0">
                <a:latin typeface="Calibri" panose="020F0502020204030204" pitchFamily="34" charset="0"/>
              </a:rPr>
              <a:t>係數估計值為</a:t>
            </a:r>
            <a:r>
              <a:rPr lang="en-US" altLang="zh-TW" sz="2000" dirty="0">
                <a:latin typeface="Calibri" panose="020F0502020204030204" pitchFamily="34" charset="0"/>
              </a:rPr>
              <a:t>0.0171</a:t>
            </a:r>
            <a:r>
              <a:rPr lang="zh-TW" altLang="en-US" sz="2000" dirty="0">
                <a:latin typeface="Calibri" panose="020F0502020204030204" pitchFamily="34" charset="0"/>
              </a:rPr>
              <a:t>，</a:t>
            </a:r>
            <a:r>
              <a:rPr lang="en-US" altLang="zh-TW" sz="2000" dirty="0">
                <a:latin typeface="Calibri" panose="020F0502020204030204" pitchFamily="34" charset="0"/>
              </a:rPr>
              <a:t>T</a:t>
            </a:r>
            <a:r>
              <a:rPr lang="zh-TW" altLang="en-US" sz="2000" dirty="0">
                <a:latin typeface="Calibri" panose="020F0502020204030204" pitchFamily="34" charset="0"/>
              </a:rPr>
              <a:t>值與</a:t>
            </a:r>
            <a:r>
              <a:rPr lang="en-US" altLang="zh-TW" sz="2000" dirty="0">
                <a:latin typeface="Calibri" panose="020F0502020204030204" pitchFamily="34" charset="0"/>
              </a:rPr>
              <a:t>P</a:t>
            </a:r>
            <a:r>
              <a:rPr lang="zh-TW" altLang="en-US" sz="2000" dirty="0">
                <a:latin typeface="Calibri" panose="020F0502020204030204" pitchFamily="34" charset="0"/>
              </a:rPr>
              <a:t>值顯示該估計值不顯著，亦即沒有具體證據其不為</a:t>
            </a:r>
            <a:r>
              <a:rPr lang="en-US" altLang="zh-TW" sz="2000" dirty="0">
                <a:latin typeface="Calibri" panose="020F0502020204030204" pitchFamily="34" charset="0"/>
              </a:rPr>
              <a:t>0</a:t>
            </a:r>
            <a:r>
              <a:rPr lang="zh-TW" altLang="en-US" sz="2000" dirty="0">
                <a:latin typeface="Calibri" panose="020F0502020204030204" pitchFamily="34" charset="0"/>
              </a:rPr>
              <a:t>，我們可將此估計結果推測</a:t>
            </a:r>
            <a:r>
              <a:rPr lang="en-US" altLang="zh-TW" sz="2000" dirty="0">
                <a:latin typeface="Calibri" panose="020F0502020204030204" pitchFamily="34" charset="0"/>
              </a:rPr>
              <a:t>Alpha</a:t>
            </a:r>
            <a:r>
              <a:rPr lang="zh-TW" altLang="en-US" sz="2000" dirty="0">
                <a:latin typeface="Calibri" panose="020F0502020204030204" pitchFamily="34" charset="0"/>
              </a:rPr>
              <a:t>係數為</a:t>
            </a:r>
            <a:r>
              <a:rPr lang="en-US" altLang="zh-TW" sz="2000" dirty="0">
                <a:latin typeface="Calibri" panose="020F0502020204030204" pitchFamily="34" charset="0"/>
              </a:rPr>
              <a:t>0</a:t>
            </a:r>
            <a:r>
              <a:rPr lang="zh-TW" altLang="en-US" sz="20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21</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76979103"/>
              </p:ext>
            </p:extLst>
          </p:nvPr>
        </p:nvGraphicFramePr>
        <p:xfrm>
          <a:off x="1259632" y="2852936"/>
          <a:ext cx="6552728" cy="1584176"/>
        </p:xfrm>
        <a:graphic>
          <a:graphicData uri="http://schemas.openxmlformats.org/drawingml/2006/table">
            <a:tbl>
              <a:tblPr firstRow="1" firstCol="1" bandRow="1"/>
              <a:tblGrid>
                <a:gridCol w="1310232"/>
                <a:gridCol w="1310232"/>
                <a:gridCol w="1310232"/>
                <a:gridCol w="1311016"/>
                <a:gridCol w="1311016"/>
              </a:tblGrid>
              <a:tr h="396044">
                <a:tc>
                  <a:txBody>
                    <a:bodyPr/>
                    <a:lstStyle/>
                    <a:p>
                      <a:pPr algn="ctr">
                        <a:lnSpc>
                          <a:spcPct val="150000"/>
                        </a:lnSpc>
                        <a:spcAft>
                          <a:spcPts val="0"/>
                        </a:spcAft>
                      </a:pPr>
                      <a:r>
                        <a:rPr lang="zh-TW" sz="1600" kern="100" dirty="0">
                          <a:effectLst/>
                          <a:latin typeface="Calibri"/>
                          <a:ea typeface="新細明體"/>
                          <a:cs typeface="Times New Roman"/>
                        </a:rPr>
                        <a:t>參數名稱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a:effectLst/>
                          <a:latin typeface="Calibri"/>
                          <a:ea typeface="新細明體"/>
                          <a:cs typeface="Times New Roman"/>
                        </a:rPr>
                        <a:t>參數估計值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1600" kern="100" dirty="0">
                          <a:effectLst/>
                          <a:latin typeface="Calibri"/>
                          <a:ea typeface="新細明體"/>
                          <a:cs typeface="Times New Roman"/>
                        </a:rPr>
                        <a:t>標準誤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T</a:t>
                      </a:r>
                      <a:r>
                        <a:rPr lang="zh-TW" sz="1600" kern="100">
                          <a:effectLst/>
                          <a:latin typeface="Calibri"/>
                          <a:ea typeface="新細明體"/>
                          <a:cs typeface="Times New Roman"/>
                        </a:rPr>
                        <a:t>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P</a:t>
                      </a:r>
                      <a:r>
                        <a:rPr lang="zh-TW" sz="1600" kern="100">
                          <a:effectLst/>
                          <a:latin typeface="Calibri"/>
                          <a:ea typeface="新細明體"/>
                          <a:cs typeface="Times New Roman"/>
                        </a:rPr>
                        <a:t>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a:lnSpc>
                          <a:spcPct val="150000"/>
                        </a:lnSpc>
                        <a:spcAft>
                          <a:spcPts val="0"/>
                        </a:spcAft>
                      </a:pPr>
                      <a:r>
                        <a:rPr lang="en-US" sz="1600" kern="100">
                          <a:effectLst/>
                          <a:latin typeface="Calibri"/>
                          <a:ea typeface="新細明體"/>
                          <a:cs typeface="Times New Roman"/>
                        </a:rPr>
                        <a:t>Alpha</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Calibri"/>
                          <a:ea typeface="新細明體"/>
                          <a:cs typeface="Times New Roman"/>
                        </a:rPr>
                        <a:t>0.0171</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Calibri"/>
                          <a:ea typeface="新細明體"/>
                          <a:cs typeface="Times New Roman"/>
                        </a:rPr>
                        <a:t>0.0490</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0.3485</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0.7276</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a:lnSpc>
                          <a:spcPct val="150000"/>
                        </a:lnSpc>
                        <a:spcAft>
                          <a:spcPts val="0"/>
                        </a:spcAft>
                      </a:pPr>
                      <a:r>
                        <a:rPr lang="en-US" sz="1600" kern="100">
                          <a:effectLst/>
                          <a:latin typeface="Calibri"/>
                          <a:ea typeface="新細明體"/>
                          <a:cs typeface="Times New Roman"/>
                        </a:rPr>
                        <a:t>Beta</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0.7523</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Calibri"/>
                          <a:ea typeface="新細明體"/>
                          <a:cs typeface="Times New Roman"/>
                        </a:rPr>
                        <a:t>0.0561</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Calibri"/>
                          <a:ea typeface="新細明體"/>
                          <a:cs typeface="Times New Roman"/>
                        </a:rPr>
                        <a:t>13.3996</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effectLst/>
                          <a:latin typeface="Calibri"/>
                          <a:ea typeface="新細明體"/>
                          <a:cs typeface="Times New Roman"/>
                        </a:rPr>
                        <a:t>0.0000+</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a:lnSpc>
                          <a:spcPct val="150000"/>
                        </a:lnSpc>
                        <a:spcAft>
                          <a:spcPts val="0"/>
                        </a:spcAft>
                      </a:pPr>
                      <a:r>
                        <a:rPr lang="zh-TW" sz="1600" kern="100" dirty="0">
                          <a:effectLst/>
                          <a:latin typeface="Calibri"/>
                          <a:ea typeface="新細明體"/>
                          <a:cs typeface="Times New Roman"/>
                        </a:rPr>
                        <a:t>樣本數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effectLst/>
                          <a:latin typeface="Calibri"/>
                          <a:ea typeface="新細明體"/>
                          <a:cs typeface="Times New Roman"/>
                        </a:rPr>
                        <a:t>567</a:t>
                      </a:r>
                      <a:endParaRPr lang="zh-TW" sz="16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zh-TW" sz="1600" kern="100" dirty="0">
                          <a:effectLst/>
                          <a:latin typeface="Calibri"/>
                          <a:ea typeface="新細明體"/>
                          <a:cs typeface="Times New Roman"/>
                        </a:rPr>
                        <a:t>判定係數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1600" kern="100" dirty="0">
                          <a:effectLst/>
                          <a:latin typeface="Calibri"/>
                          <a:ea typeface="新細明體"/>
                          <a:cs typeface="Times New Roman"/>
                        </a:rPr>
                        <a:t>R^2=0.2398</a:t>
                      </a:r>
                      <a:endParaRPr lang="zh-TW" sz="16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r>
            </a:tbl>
          </a:graphicData>
        </a:graphic>
      </p:graphicFrame>
    </p:spTree>
    <p:extLst>
      <p:ext uri="{BB962C8B-B14F-4D97-AF65-F5344CB8AC3E}">
        <p14:creationId xmlns:p14="http://schemas.microsoft.com/office/powerpoint/2010/main" val="167942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12.4 </a:t>
            </a:r>
            <a:r>
              <a:rPr lang="zh-TW" altLang="zh-TW" dirty="0"/>
              <a:t>債務的資本</a:t>
            </a:r>
            <a:r>
              <a:rPr lang="zh-TW" altLang="zh-TW" dirty="0" smtClean="0"/>
              <a:t>成本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直到目前為止，我們都在討論使用</a:t>
            </a:r>
            <a:r>
              <a:rPr lang="en-US" altLang="zh-TW" sz="2400" dirty="0">
                <a:latin typeface="Calibri" panose="020F0502020204030204" pitchFamily="34" charset="0"/>
              </a:rPr>
              <a:t>CAPM</a:t>
            </a:r>
            <a:r>
              <a:rPr lang="zh-TW" altLang="en-US" sz="2400" dirty="0">
                <a:latin typeface="Calibri" panose="020F0502020204030204" pitchFamily="34" charset="0"/>
              </a:rPr>
              <a:t>推估權益資金的成本，在過去我們學習債務資金的成本時，通常是以其債券的到期殖利率作為企業債券的資本成本，在本節中，我們也將使用</a:t>
            </a:r>
            <a:r>
              <a:rPr lang="en-US" altLang="zh-TW" sz="2400" dirty="0">
                <a:latin typeface="Calibri" panose="020F0502020204030204" pitchFamily="34" charset="0"/>
              </a:rPr>
              <a:t>CAPM</a:t>
            </a:r>
            <a:r>
              <a:rPr lang="zh-TW" altLang="en-US" sz="2400" dirty="0">
                <a:latin typeface="Calibri" panose="020F0502020204030204" pitchFamily="34" charset="0"/>
              </a:rPr>
              <a:t>計算債務的資本成本</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債券</a:t>
            </a:r>
            <a:r>
              <a:rPr lang="zh-TW" altLang="en-US" sz="2400" dirty="0">
                <a:latin typeface="Calibri" panose="020F0502020204030204" pitchFamily="34" charset="0"/>
              </a:rPr>
              <a:t>的殖利率與其預期報酬率</a:t>
            </a:r>
          </a:p>
          <a:p>
            <a:pPr lvl="1" algn="just">
              <a:lnSpc>
                <a:spcPct val="120000"/>
              </a:lnSpc>
            </a:pPr>
            <a:r>
              <a:rPr lang="zh-TW" altLang="en-US" sz="2000" dirty="0">
                <a:latin typeface="Calibri" panose="020F0502020204030204" pitchFamily="34" charset="0"/>
              </a:rPr>
              <a:t>當債券沒有違約風險，債券的殖利率等於投資者的預期報酬，也就是企業發行公司債的資本成本，但在第</a:t>
            </a:r>
            <a:r>
              <a:rPr lang="en-US" altLang="zh-TW" sz="2000" dirty="0">
                <a:latin typeface="Calibri" panose="020F0502020204030204" pitchFamily="34" charset="0"/>
              </a:rPr>
              <a:t>6</a:t>
            </a:r>
            <a:r>
              <a:rPr lang="zh-TW" altLang="en-US" sz="2000" dirty="0">
                <a:latin typeface="Calibri" panose="020F0502020204030204" pitchFamily="34" charset="0"/>
              </a:rPr>
              <a:t>章</a:t>
            </a:r>
            <a:r>
              <a:rPr lang="en-US" altLang="zh-TW" sz="2000" dirty="0">
                <a:latin typeface="Calibri" panose="020F0502020204030204" pitchFamily="34" charset="0"/>
              </a:rPr>
              <a:t>(p221-223)</a:t>
            </a:r>
            <a:r>
              <a:rPr lang="zh-TW" altLang="en-US" sz="2000" dirty="0">
                <a:latin typeface="Calibri" panose="020F0502020204030204" pitchFamily="34" charset="0"/>
              </a:rPr>
              <a:t>，我們討論了當債券存在違約風險時，使用殖利率估計投資者的預期報酬將會有高估的情況，從而會高估發行公司債的資本成本。</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22</a:t>
            </a:fld>
            <a:endParaRPr lang="zh-TW" altLang="en-US"/>
          </a:p>
        </p:txBody>
      </p:sp>
    </p:spTree>
    <p:extLst>
      <p:ext uri="{BB962C8B-B14F-4D97-AF65-F5344CB8AC3E}">
        <p14:creationId xmlns:p14="http://schemas.microsoft.com/office/powerpoint/2010/main" val="341898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zh-TW" dirty="0"/>
              <a:t>估計</a:t>
            </a:r>
            <a:r>
              <a:rPr lang="en-US" altLang="zh-TW" dirty="0"/>
              <a:t>Beta</a:t>
            </a:r>
            <a:r>
              <a:rPr lang="zh-TW" altLang="zh-TW" dirty="0"/>
              <a:t>係數</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以上述結果，估計安馳股票的</a:t>
            </a:r>
            <a:r>
              <a:rPr lang="zh-TW" altLang="en-US" sz="2400" dirty="0" smtClean="0">
                <a:latin typeface="Calibri" panose="020F0502020204030204" pitchFamily="34" charset="0"/>
              </a:rPr>
              <a:t>資本成本</a:t>
            </a:r>
            <a:r>
              <a:rPr lang="zh-TW" altLang="en-US" sz="2400" dirty="0">
                <a:latin typeface="Calibri" panose="020F0502020204030204" pitchFamily="34" charset="0"/>
              </a:rPr>
              <a:t>即為：</a:t>
            </a:r>
          </a:p>
          <a:p>
            <a:pPr algn="just">
              <a:lnSpc>
                <a:spcPct val="120000"/>
              </a:lnSpc>
            </a:pPr>
            <a:endParaRPr lang="zh-TW" altLang="en-US" sz="2400" dirty="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安馳股票的</a:t>
            </a:r>
            <a:r>
              <a:rPr lang="zh-TW" altLang="en-US" sz="2400" dirty="0" smtClean="0">
                <a:latin typeface="Calibri" panose="020F0502020204030204" pitchFamily="34" charset="0"/>
              </a:rPr>
              <a:t>資本成本</a:t>
            </a:r>
            <a:r>
              <a:rPr lang="en-US" altLang="zh-TW" sz="2400" dirty="0">
                <a:latin typeface="Calibri" panose="020F0502020204030204" pitchFamily="34" charset="0"/>
              </a:rPr>
              <a:t>95%</a:t>
            </a:r>
            <a:r>
              <a:rPr lang="zh-TW" altLang="en-US" sz="2400" dirty="0">
                <a:latin typeface="Calibri" panose="020F0502020204030204" pitchFamily="34" charset="0"/>
              </a:rPr>
              <a:t>的信賴區間為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en-US" sz="1000" dirty="0">
              <a:latin typeface="Calibri" panose="020F0502020204030204" pitchFamily="34" charset="0"/>
            </a:endParaRPr>
          </a:p>
          <a:p>
            <a:pPr marL="457200" lvl="1" indent="0" algn="just">
              <a:lnSpc>
                <a:spcPct val="120000"/>
              </a:lnSpc>
              <a:buNone/>
            </a:pPr>
            <a:r>
              <a:rPr lang="en-US" altLang="zh-TW" sz="2000" dirty="0">
                <a:latin typeface="Calibri" panose="020F0502020204030204" pitchFamily="34" charset="0"/>
              </a:rPr>
              <a:t>(1%+0.6423*(1.47%-1%), 1%+0.8623*(1.47%-1%)) = (1.30%, 1.41%)</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969980166"/>
              </p:ext>
            </p:extLst>
          </p:nvPr>
        </p:nvGraphicFramePr>
        <p:xfrm>
          <a:off x="971600" y="2492896"/>
          <a:ext cx="3840427" cy="720080"/>
        </p:xfrm>
        <a:graphic>
          <a:graphicData uri="http://schemas.openxmlformats.org/presentationml/2006/ole">
            <mc:AlternateContent xmlns:mc="http://schemas.openxmlformats.org/markup-compatibility/2006">
              <mc:Choice xmlns:v="urn:schemas-microsoft-com:vml" Requires="v">
                <p:oleObj spid="_x0000_s11313" r:id="rId3" imgW="2438400" imgH="457200" progId="Unknown">
                  <p:embed/>
                </p:oleObj>
              </mc:Choice>
              <mc:Fallback>
                <p:oleObj r:id="rId3" imgW="2438400" imgH="457200" progId="Unknown">
                  <p:embed/>
                  <p:pic>
                    <p:nvPicPr>
                      <p:cNvPr id="0" name="物件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492896"/>
                        <a:ext cx="3840427"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0276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a:t>
            </a:r>
            <a:r>
              <a:rPr lang="zh-TW" altLang="zh-TW" dirty="0"/>
              <a:t>債務的資本成本</a:t>
            </a:r>
            <a:endParaRPr lang="zh-TW" altLang="en-US" dirty="0"/>
          </a:p>
        </p:txBody>
      </p:sp>
      <p:sp>
        <p:nvSpPr>
          <p:cNvPr id="3" name="內容版面配置區 2"/>
          <p:cNvSpPr>
            <a:spLocks noGrp="1"/>
          </p:cNvSpPr>
          <p:nvPr>
            <p:ph idx="1"/>
          </p:nvPr>
        </p:nvSpPr>
        <p:spPr>
          <a:xfrm>
            <a:off x="251520" y="1600200"/>
            <a:ext cx="8640960" cy="4997152"/>
          </a:xfrm>
        </p:spPr>
        <p:txBody>
          <a:bodyPr>
            <a:normAutofit/>
          </a:bodyPr>
          <a:lstStyle/>
          <a:p>
            <a:pPr algn="just">
              <a:lnSpc>
                <a:spcPct val="120000"/>
              </a:lnSpc>
            </a:pPr>
            <a:r>
              <a:rPr lang="zh-TW" altLang="en-US" sz="2400" dirty="0">
                <a:latin typeface="Calibri" panose="020F0502020204030204" pitchFamily="34" charset="0"/>
              </a:rPr>
              <a:t>假設一個一年期公司債券的殖利率為</a:t>
            </a:r>
            <a:r>
              <a:rPr lang="en-US" altLang="zh-TW" sz="2400" dirty="0">
                <a:latin typeface="Calibri" panose="020F0502020204030204" pitchFamily="34" charset="0"/>
              </a:rPr>
              <a:t>y</a:t>
            </a:r>
            <a:r>
              <a:rPr lang="zh-TW" altLang="en-US" sz="2400" dirty="0">
                <a:latin typeface="Calibri" panose="020F0502020204030204" pitchFamily="34" charset="0"/>
              </a:rPr>
              <a:t>，則若無違約可能，投資</a:t>
            </a:r>
            <a:r>
              <a:rPr lang="en-US" altLang="zh-TW" sz="2400" dirty="0">
                <a:latin typeface="Calibri" panose="020F0502020204030204" pitchFamily="34" charset="0"/>
              </a:rPr>
              <a:t>1</a:t>
            </a:r>
            <a:r>
              <a:rPr lang="zh-TW" altLang="en-US" sz="2400" dirty="0">
                <a:latin typeface="Calibri" panose="020F0502020204030204" pitchFamily="34" charset="0"/>
              </a:rPr>
              <a:t>元</a:t>
            </a:r>
            <a:r>
              <a:rPr lang="en-US" altLang="zh-TW" sz="2400" dirty="0">
                <a:latin typeface="Calibri" panose="020F0502020204030204" pitchFamily="34" charset="0"/>
              </a:rPr>
              <a:t>1</a:t>
            </a:r>
            <a:r>
              <a:rPr lang="zh-TW" altLang="en-US" sz="2400" dirty="0">
                <a:latin typeface="Calibri" panose="020F0502020204030204" pitchFamily="34" charset="0"/>
              </a:rPr>
              <a:t>年後確定可獲得</a:t>
            </a:r>
            <a:r>
              <a:rPr lang="en-US" altLang="zh-TW" sz="2400" dirty="0">
                <a:latin typeface="Calibri" panose="020F0502020204030204" pitchFamily="34" charset="0"/>
              </a:rPr>
              <a:t>(1+y)</a:t>
            </a:r>
            <a:r>
              <a:rPr lang="zh-TW" altLang="en-US" sz="2400" dirty="0">
                <a:latin typeface="Calibri" panose="020F0502020204030204" pitchFamily="34" charset="0"/>
              </a:rPr>
              <a:t>元，則預期報酬等於殖利率：</a:t>
            </a:r>
          </a:p>
          <a:p>
            <a:pPr marL="0" indent="0" algn="just">
              <a:lnSpc>
                <a:spcPct val="120000"/>
              </a:lnSpc>
              <a:buNone/>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倘若</a:t>
            </a:r>
            <a:r>
              <a:rPr lang="zh-TW" altLang="en-US" sz="2400" dirty="0">
                <a:latin typeface="Calibri" panose="020F0502020204030204" pitchFamily="34" charset="0"/>
              </a:rPr>
              <a:t>此債券的違約機率為</a:t>
            </a:r>
            <a:r>
              <a:rPr lang="en-US" altLang="zh-TW" sz="2400" dirty="0">
                <a:latin typeface="Calibri" panose="020F0502020204030204" pitchFamily="34" charset="0"/>
              </a:rPr>
              <a:t>p</a:t>
            </a:r>
            <a:r>
              <a:rPr lang="zh-TW" altLang="en-US" sz="2400" dirty="0">
                <a:latin typeface="Calibri" panose="020F0502020204030204" pitchFamily="34" charset="0"/>
              </a:rPr>
              <a:t>，當違約發生時，投資</a:t>
            </a:r>
            <a:r>
              <a:rPr lang="en-US" altLang="zh-TW" sz="2400" dirty="0">
                <a:latin typeface="Calibri" panose="020F0502020204030204" pitchFamily="34" charset="0"/>
              </a:rPr>
              <a:t>1</a:t>
            </a:r>
            <a:r>
              <a:rPr lang="zh-TW" altLang="en-US" sz="2400" dirty="0">
                <a:latin typeface="Calibri" panose="020F0502020204030204" pitchFamily="34" charset="0"/>
              </a:rPr>
              <a:t>元</a:t>
            </a:r>
            <a:r>
              <a:rPr lang="en-US" altLang="zh-TW" sz="2400" dirty="0">
                <a:latin typeface="Calibri" panose="020F0502020204030204" pitchFamily="34" charset="0"/>
              </a:rPr>
              <a:t>1</a:t>
            </a:r>
            <a:r>
              <a:rPr lang="zh-TW" altLang="en-US" sz="2400" dirty="0">
                <a:latin typeface="Calibri" panose="020F0502020204030204" pitchFamily="34" charset="0"/>
              </a:rPr>
              <a:t>年後僅能獲得可獲得</a:t>
            </a:r>
            <a:r>
              <a:rPr lang="en-US" altLang="zh-TW" sz="2400" dirty="0">
                <a:latin typeface="Calibri" panose="020F0502020204030204" pitchFamily="34" charset="0"/>
              </a:rPr>
              <a:t>(1+y-L)</a:t>
            </a:r>
            <a:r>
              <a:rPr lang="zh-TW" altLang="en-US" sz="2400" dirty="0">
                <a:latin typeface="Calibri" panose="020F0502020204030204" pitchFamily="34" charset="0"/>
              </a:rPr>
              <a:t>元，則預期收益為：</a:t>
            </a:r>
          </a:p>
          <a:p>
            <a:pPr marL="0" indent="0" algn="just">
              <a:lnSpc>
                <a:spcPct val="120000"/>
              </a:lnSpc>
              <a:buNone/>
            </a:pPr>
            <a:r>
              <a:rPr lang="zh-TW" altLang="en-US" sz="2400" dirty="0" smtClean="0">
                <a:latin typeface="Calibri" panose="020F0502020204030204" pitchFamily="34" charset="0"/>
              </a:rPr>
              <a:t> </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則</a:t>
            </a:r>
            <a:r>
              <a:rPr lang="zh-TW" altLang="en-US" sz="2400" dirty="0">
                <a:latin typeface="Calibri" panose="020F0502020204030204" pitchFamily="34" charset="0"/>
              </a:rPr>
              <a:t>預期報酬為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所以，當存在違約可能性時，使用殖利率估計投資者的預期報酬將會有高估的情況。</a:t>
            </a:r>
            <a:endParaRPr lang="en-US" altLang="zh-TW" sz="2400" dirty="0" smtClean="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901771715"/>
              </p:ext>
            </p:extLst>
          </p:nvPr>
        </p:nvGraphicFramePr>
        <p:xfrm>
          <a:off x="827584" y="2564904"/>
          <a:ext cx="2592288" cy="613705"/>
        </p:xfrm>
        <a:graphic>
          <a:graphicData uri="http://schemas.openxmlformats.org/presentationml/2006/ole">
            <mc:AlternateContent xmlns:mc="http://schemas.openxmlformats.org/markup-compatibility/2006">
              <mc:Choice xmlns:v="urn:schemas-microsoft-com:vml" Requires="v">
                <p:oleObj spid="_x0000_s12419" r:id="rId3" imgW="1675673" imgH="393529" progId="Unknown">
                  <p:embed/>
                </p:oleObj>
              </mc:Choice>
              <mc:Fallback>
                <p:oleObj r:id="rId3" imgW="1675673" imgH="393529" progId="Unknown">
                  <p:embed/>
                  <p:pic>
                    <p:nvPicPr>
                      <p:cNvPr id="0" name="物件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564904"/>
                        <a:ext cx="2592288" cy="613705"/>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316525270"/>
              </p:ext>
            </p:extLst>
          </p:nvPr>
        </p:nvGraphicFramePr>
        <p:xfrm>
          <a:off x="827584" y="4149080"/>
          <a:ext cx="3240360" cy="341367"/>
        </p:xfrm>
        <a:graphic>
          <a:graphicData uri="http://schemas.openxmlformats.org/presentationml/2006/ole">
            <mc:AlternateContent xmlns:mc="http://schemas.openxmlformats.org/markup-compatibility/2006">
              <mc:Choice xmlns:v="urn:schemas-microsoft-com:vml" Requires="v">
                <p:oleObj spid="_x0000_s12420" r:id="rId5" imgW="1955800" imgH="203200" progId="Unknown">
                  <p:embed/>
                </p:oleObj>
              </mc:Choice>
              <mc:Fallback>
                <p:oleObj r:id="rId5" imgW="1955800" imgH="203200" progId="Unknown">
                  <p:embed/>
                  <p:pic>
                    <p:nvPicPr>
                      <p:cNvPr id="0" name="物件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149080"/>
                        <a:ext cx="3240360" cy="341367"/>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382305272"/>
              </p:ext>
            </p:extLst>
          </p:nvPr>
        </p:nvGraphicFramePr>
        <p:xfrm>
          <a:off x="899592" y="5085184"/>
          <a:ext cx="7940466" cy="576064"/>
        </p:xfrm>
        <a:graphic>
          <a:graphicData uri="http://schemas.openxmlformats.org/presentationml/2006/ole">
            <mc:AlternateContent xmlns:mc="http://schemas.openxmlformats.org/markup-compatibility/2006">
              <mc:Choice xmlns:v="urn:schemas-microsoft-com:vml" Requires="v">
                <p:oleObj spid="_x0000_s12421" r:id="rId7" imgW="5473700" imgH="393700" progId="Unknown">
                  <p:embed/>
                </p:oleObj>
              </mc:Choice>
              <mc:Fallback>
                <p:oleObj r:id="rId7" imgW="5473700" imgH="393700" progId="Unknown">
                  <p:embed/>
                  <p:pic>
                    <p:nvPicPr>
                      <p:cNvPr id="0" name="物件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5085184"/>
                        <a:ext cx="7940466"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8619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a:t>
            </a:r>
            <a:r>
              <a:rPr lang="zh-TW" altLang="zh-TW" dirty="0"/>
              <a:t>債務的資本成本</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en-US" sz="2400" dirty="0">
                <a:latin typeface="Calibri" panose="020F0502020204030204" pitchFamily="34" charset="0"/>
              </a:rPr>
              <a:t>由第</a:t>
            </a:r>
            <a:r>
              <a:rPr lang="en-US" altLang="zh-TW" sz="2400" dirty="0">
                <a:latin typeface="Calibri" panose="020F0502020204030204" pitchFamily="34" charset="0"/>
              </a:rPr>
              <a:t>6</a:t>
            </a:r>
            <a:r>
              <a:rPr lang="zh-TW" altLang="en-US" sz="2400" dirty="0">
                <a:latin typeface="Calibri" panose="020F0502020204030204" pitchFamily="34" charset="0"/>
              </a:rPr>
              <a:t>章，我們知道債券評等機構會依據債券的違約程度評估公司債的債信，債信越好</a:t>
            </a:r>
            <a:r>
              <a:rPr lang="en-US" altLang="zh-TW" sz="2400" dirty="0">
                <a:latin typeface="Calibri" panose="020F0502020204030204" pitchFamily="34" charset="0"/>
              </a:rPr>
              <a:t>(</a:t>
            </a:r>
            <a:r>
              <a:rPr lang="zh-TW" altLang="en-US" sz="2400" dirty="0">
                <a:latin typeface="Calibri" panose="020F0502020204030204" pitchFamily="34" charset="0"/>
              </a:rPr>
              <a:t>信用評等越高</a:t>
            </a:r>
            <a:r>
              <a:rPr lang="en-US" altLang="zh-TW" sz="2400" dirty="0">
                <a:latin typeface="Calibri" panose="020F0502020204030204" pitchFamily="34" charset="0"/>
              </a:rPr>
              <a:t>)</a:t>
            </a:r>
            <a:r>
              <a:rPr lang="zh-TW" altLang="en-US" sz="2400" dirty="0">
                <a:latin typeface="Calibri" panose="020F0502020204030204" pitchFamily="34" charset="0"/>
              </a:rPr>
              <a:t>則違約機率越低，在表</a:t>
            </a:r>
            <a:r>
              <a:rPr lang="en-US" altLang="zh-TW" sz="2400" dirty="0">
                <a:latin typeface="Calibri" panose="020F0502020204030204" pitchFamily="34" charset="0"/>
              </a:rPr>
              <a:t>12.2</a:t>
            </a:r>
            <a:r>
              <a:rPr lang="zh-TW" altLang="en-US" sz="2400" dirty="0">
                <a:latin typeface="Calibri" panose="020F0502020204030204" pitchFamily="34" charset="0"/>
              </a:rPr>
              <a:t>中，本書彙整了不同信評等級的債券平均違約機率及經濟衰退時的違約機率</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假設某公司的債券被評為</a:t>
            </a:r>
            <a:r>
              <a:rPr lang="en-US" altLang="zh-TW" sz="2400" dirty="0">
                <a:latin typeface="Calibri" panose="020F0502020204030204" pitchFamily="34" charset="0"/>
              </a:rPr>
              <a:t>B</a:t>
            </a:r>
            <a:r>
              <a:rPr lang="zh-TW" altLang="en-US" sz="2400" dirty="0">
                <a:latin typeface="Calibri" panose="020F0502020204030204" pitchFamily="34" charset="0"/>
              </a:rPr>
              <a:t>級，則在平均違約的機率為</a:t>
            </a:r>
            <a:r>
              <a:rPr lang="en-US" altLang="zh-TW" sz="2400" dirty="0">
                <a:latin typeface="Calibri" panose="020F0502020204030204" pitchFamily="34" charset="0"/>
              </a:rPr>
              <a:t>5.5%</a:t>
            </a:r>
            <a:r>
              <a:rPr lang="zh-TW" altLang="en-US" sz="2400" dirty="0">
                <a:latin typeface="Calibri" panose="020F0502020204030204" pitchFamily="34" charset="0"/>
              </a:rPr>
              <a:t>，倘若當違約發生時，預期的損失率為</a:t>
            </a:r>
            <a:r>
              <a:rPr lang="en-US" altLang="zh-TW" sz="2400" dirty="0">
                <a:latin typeface="Calibri" panose="020F0502020204030204" pitchFamily="34" charset="0"/>
              </a:rPr>
              <a:t>60%</a:t>
            </a:r>
            <a:r>
              <a:rPr lang="zh-TW" altLang="en-US" sz="2400" dirty="0">
                <a:latin typeface="Calibri" panose="020F0502020204030204" pitchFamily="34" charset="0"/>
              </a:rPr>
              <a:t>，則該債券的預期報酬將會比期殖利率減少：</a:t>
            </a:r>
            <a:r>
              <a:rPr lang="en-US" altLang="zh-TW" sz="2400" dirty="0">
                <a:latin typeface="Calibri" panose="020F0502020204030204" pitchFamily="34" charset="0"/>
              </a:rPr>
              <a:t>5.5%*60%=3.3%</a:t>
            </a:r>
            <a:r>
              <a:rPr lang="zh-TW" altLang="en-US" sz="24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25</a:t>
            </a:fld>
            <a:endParaRPr lang="zh-TW" altLang="en-US"/>
          </a:p>
        </p:txBody>
      </p:sp>
      <p:pic>
        <p:nvPicPr>
          <p:cNvPr id="5" name="Picture 4" descr="tbl12_02.gif"/>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01008"/>
            <a:ext cx="6480720" cy="1440160"/>
          </a:xfrm>
          <a:prstGeom prst="rect">
            <a:avLst/>
          </a:prstGeom>
          <a:noFill/>
          <a:ln>
            <a:noFill/>
          </a:ln>
          <a:extLst/>
        </p:spPr>
      </p:pic>
    </p:spTree>
    <p:extLst>
      <p:ext uri="{BB962C8B-B14F-4D97-AF65-F5344CB8AC3E}">
        <p14:creationId xmlns:p14="http://schemas.microsoft.com/office/powerpoint/2010/main" val="246318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a:t>
            </a:r>
            <a:r>
              <a:rPr lang="zh-TW" altLang="zh-TW" dirty="0"/>
              <a:t>債務的資本成本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債務的</a:t>
            </a:r>
            <a:r>
              <a:rPr lang="en-US" altLang="zh-TW" sz="2400" dirty="0">
                <a:latin typeface="Calibri" panose="020F0502020204030204" pitchFamily="34" charset="0"/>
              </a:rPr>
              <a:t>Beta</a:t>
            </a:r>
            <a:r>
              <a:rPr lang="zh-TW" altLang="en-US" sz="2400" dirty="0">
                <a:latin typeface="Calibri" panose="020F0502020204030204" pitchFamily="34" charset="0"/>
              </a:rPr>
              <a:t>係數</a:t>
            </a:r>
          </a:p>
          <a:p>
            <a:pPr lvl="1" algn="just">
              <a:lnSpc>
                <a:spcPct val="120000"/>
              </a:lnSpc>
            </a:pPr>
            <a:r>
              <a:rPr lang="zh-TW" altLang="en-US" sz="2000" dirty="0">
                <a:latin typeface="Calibri" panose="020F0502020204030204" pitchFamily="34" charset="0"/>
              </a:rPr>
              <a:t>如果我們要使用</a:t>
            </a:r>
            <a:r>
              <a:rPr lang="en-US" altLang="zh-TW" sz="2000" dirty="0">
                <a:latin typeface="Calibri" panose="020F0502020204030204" pitchFamily="34" charset="0"/>
              </a:rPr>
              <a:t>CAPM</a:t>
            </a:r>
            <a:r>
              <a:rPr lang="zh-TW" altLang="en-US" sz="2000" dirty="0">
                <a:latin typeface="Calibri" panose="020F0502020204030204" pitchFamily="34" charset="0"/>
              </a:rPr>
              <a:t>估計債務的資金成本，我們勢必要先估計債務的</a:t>
            </a:r>
            <a:r>
              <a:rPr lang="en-US" altLang="zh-TW" sz="2000" dirty="0">
                <a:latin typeface="Calibri" panose="020F0502020204030204" pitchFamily="34" charset="0"/>
              </a:rPr>
              <a:t>Beta</a:t>
            </a:r>
            <a:r>
              <a:rPr lang="zh-TW" altLang="en-US" sz="2000" dirty="0">
                <a:latin typeface="Calibri" panose="020F0502020204030204" pitchFamily="34" charset="0"/>
              </a:rPr>
              <a:t>係數，但是不同於股票</a:t>
            </a:r>
            <a:r>
              <a:rPr lang="en-US" altLang="zh-TW" sz="2000" dirty="0">
                <a:latin typeface="Calibri" panose="020F0502020204030204" pitchFamily="34" charset="0"/>
              </a:rPr>
              <a:t>(</a:t>
            </a:r>
            <a:r>
              <a:rPr lang="zh-TW" altLang="en-US" sz="2000" dirty="0">
                <a:latin typeface="Calibri" panose="020F0502020204030204" pitchFamily="34" charset="0"/>
              </a:rPr>
              <a:t>權益資產</a:t>
            </a:r>
            <a:r>
              <a:rPr lang="en-US" altLang="zh-TW" sz="2000" dirty="0">
                <a:latin typeface="Calibri" panose="020F0502020204030204" pitchFamily="34" charset="0"/>
              </a:rPr>
              <a:t>)</a:t>
            </a:r>
            <a:r>
              <a:rPr lang="zh-TW" altLang="en-US" sz="2000" dirty="0">
                <a:latin typeface="Calibri" panose="020F0502020204030204" pitchFamily="34" charset="0"/>
              </a:rPr>
              <a:t>，許多銀行貸款或公司債並不在外流通，即使某些公司債有上市交易，但交易並不活絡，因此在直接對某檔債券計算其</a:t>
            </a:r>
            <a:r>
              <a:rPr lang="en-US" altLang="zh-TW" sz="2000" dirty="0">
                <a:latin typeface="Calibri" panose="020F0502020204030204" pitchFamily="34" charset="0"/>
              </a:rPr>
              <a:t>Beta</a:t>
            </a:r>
            <a:r>
              <a:rPr lang="zh-TW" altLang="en-US" sz="2000" dirty="0">
                <a:latin typeface="Calibri" panose="020F0502020204030204" pitchFamily="34" charset="0"/>
              </a:rPr>
              <a:t>係數並不容易，替代的方式是利用同一等級信評的債券指數進行估計，或者是利用同一等級信評但不同到期期間的債券指數進行估計，本書彙整為表</a:t>
            </a:r>
            <a:r>
              <a:rPr lang="en-US" altLang="zh-TW" sz="2000" dirty="0">
                <a:latin typeface="Calibri" panose="020F0502020204030204" pitchFamily="34" charset="0"/>
              </a:rPr>
              <a:t>12.3</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algn="just"/>
            <a:endParaRPr lang="zh-TW" altLang="en-US"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26</a:t>
            </a:fld>
            <a:endParaRPr lang="zh-TW" altLang="en-US"/>
          </a:p>
        </p:txBody>
      </p:sp>
    </p:spTree>
    <p:extLst>
      <p:ext uri="{BB962C8B-B14F-4D97-AF65-F5344CB8AC3E}">
        <p14:creationId xmlns:p14="http://schemas.microsoft.com/office/powerpoint/2010/main" val="307644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a:t>
            </a:r>
            <a:r>
              <a:rPr lang="zh-TW" altLang="zh-TW" dirty="0"/>
              <a:t>債務的資本成本</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en-US" sz="2400" dirty="0">
                <a:latin typeface="Calibri" panose="020F0502020204030204" pitchFamily="34" charset="0"/>
              </a:rPr>
              <a:t>表</a:t>
            </a:r>
            <a:r>
              <a:rPr lang="en-US" altLang="zh-TW" sz="2400" dirty="0" smtClean="0">
                <a:latin typeface="Calibri" panose="020F0502020204030204" pitchFamily="34" charset="0"/>
              </a:rPr>
              <a:t>12.3</a:t>
            </a: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在</a:t>
            </a:r>
            <a:r>
              <a:rPr lang="zh-TW" altLang="en-US" sz="2400" dirty="0">
                <a:latin typeface="Calibri" panose="020F0502020204030204" pitchFamily="34" charset="0"/>
              </a:rPr>
              <a:t>表</a:t>
            </a:r>
            <a:r>
              <a:rPr lang="en-US" altLang="zh-TW" sz="2400" dirty="0">
                <a:latin typeface="Calibri" panose="020F0502020204030204" pitchFamily="34" charset="0"/>
              </a:rPr>
              <a:t>12.3</a:t>
            </a:r>
            <a:r>
              <a:rPr lang="zh-TW" altLang="en-US" sz="2400" dirty="0">
                <a:latin typeface="Calibri" panose="020F0502020204030204" pitchFamily="34" charset="0"/>
              </a:rPr>
              <a:t>中，例如</a:t>
            </a:r>
            <a:r>
              <a:rPr lang="en-US" altLang="zh-TW" sz="2400" dirty="0">
                <a:latin typeface="Calibri" panose="020F0502020204030204" pitchFamily="34" charset="0"/>
              </a:rPr>
              <a:t>BB</a:t>
            </a:r>
            <a:r>
              <a:rPr lang="zh-TW" altLang="en-US" sz="2400" dirty="0">
                <a:latin typeface="Calibri" panose="020F0502020204030204" pitchFamily="34" charset="0"/>
              </a:rPr>
              <a:t>級債券的</a:t>
            </a:r>
            <a:r>
              <a:rPr lang="en-US" altLang="zh-TW" sz="2400" dirty="0">
                <a:latin typeface="Calibri" panose="020F0502020204030204" pitchFamily="34" charset="0"/>
              </a:rPr>
              <a:t>Beta</a:t>
            </a:r>
            <a:r>
              <a:rPr lang="zh-TW" altLang="en-US" sz="2400" dirty="0">
                <a:latin typeface="Calibri" panose="020F0502020204030204" pitchFamily="34" charset="0"/>
              </a:rPr>
              <a:t>係數為</a:t>
            </a:r>
            <a:r>
              <a:rPr lang="en-US" altLang="zh-TW" sz="2400" dirty="0">
                <a:latin typeface="Calibri" panose="020F0502020204030204" pitchFamily="34" charset="0"/>
              </a:rPr>
              <a:t>0.17</a:t>
            </a:r>
            <a:r>
              <a:rPr lang="zh-TW" altLang="en-US" sz="2400" dirty="0">
                <a:latin typeface="Calibri" panose="020F0502020204030204" pitchFamily="34" charset="0"/>
              </a:rPr>
              <a:t>，或投資級</a:t>
            </a:r>
            <a:r>
              <a:rPr lang="en-US" altLang="zh-TW" sz="2400" dirty="0">
                <a:latin typeface="Calibri" panose="020F0502020204030204" pitchFamily="34" charset="0"/>
              </a:rPr>
              <a:t>5-10</a:t>
            </a:r>
            <a:r>
              <a:rPr lang="zh-TW" altLang="en-US" sz="2400" dirty="0">
                <a:latin typeface="Calibri" panose="020F0502020204030204" pitchFamily="34" charset="0"/>
              </a:rPr>
              <a:t>年期債券的</a:t>
            </a:r>
            <a:r>
              <a:rPr lang="en-US" altLang="zh-TW" sz="2400" dirty="0">
                <a:latin typeface="Calibri" panose="020F0502020204030204" pitchFamily="34" charset="0"/>
              </a:rPr>
              <a:t>Beta</a:t>
            </a:r>
            <a:r>
              <a:rPr lang="zh-TW" altLang="en-US" sz="2400" dirty="0">
                <a:latin typeface="Calibri" panose="020F0502020204030204" pitchFamily="34" charset="0"/>
              </a:rPr>
              <a:t>係數為</a:t>
            </a:r>
            <a:r>
              <a:rPr lang="en-US" altLang="zh-TW" sz="2400" dirty="0">
                <a:latin typeface="Calibri" panose="020F0502020204030204" pitchFamily="34" charset="0"/>
              </a:rPr>
              <a:t>0.06</a:t>
            </a:r>
            <a:r>
              <a:rPr lang="zh-TW" altLang="en-US" sz="2400" dirty="0">
                <a:latin typeface="Calibri" panose="020F0502020204030204" pitchFamily="34" charset="0"/>
              </a:rPr>
              <a:t>。我們在表</a:t>
            </a:r>
            <a:r>
              <a:rPr lang="en-US" altLang="zh-TW" sz="2400" dirty="0">
                <a:latin typeface="Calibri" panose="020F0502020204030204" pitchFamily="34" charset="0"/>
              </a:rPr>
              <a:t>12.3</a:t>
            </a:r>
            <a:r>
              <a:rPr lang="zh-TW" altLang="en-US" sz="2400" dirty="0">
                <a:latin typeface="Calibri" panose="020F0502020204030204" pitchFamily="34" charset="0"/>
              </a:rPr>
              <a:t>中也可發現：信評等級越差或到期時間越長的債券有較高的</a:t>
            </a:r>
            <a:r>
              <a:rPr lang="en-US" altLang="zh-TW" sz="2400" dirty="0">
                <a:latin typeface="Calibri" panose="020F0502020204030204" pitchFamily="34" charset="0"/>
              </a:rPr>
              <a:t>Beta</a:t>
            </a:r>
            <a:r>
              <a:rPr lang="zh-TW" altLang="en-US" sz="2400" dirty="0">
                <a:latin typeface="Calibri" panose="020F0502020204030204" pitchFamily="34" charset="0"/>
              </a:rPr>
              <a:t>係數，但普遍來說，債券的</a:t>
            </a:r>
            <a:r>
              <a:rPr lang="en-US" altLang="zh-TW" sz="2400" dirty="0">
                <a:latin typeface="Calibri" panose="020F0502020204030204" pitchFamily="34" charset="0"/>
              </a:rPr>
              <a:t>Beta</a:t>
            </a:r>
            <a:r>
              <a:rPr lang="zh-TW" altLang="en-US" sz="2400" dirty="0">
                <a:latin typeface="Calibri" panose="020F0502020204030204" pitchFamily="34" charset="0"/>
              </a:rPr>
              <a:t>係數都相當低。</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27</a:t>
            </a:fld>
            <a:endParaRPr lang="zh-TW" altLang="en-US"/>
          </a:p>
        </p:txBody>
      </p:sp>
      <p:pic>
        <p:nvPicPr>
          <p:cNvPr id="5" name="Picture 4" descr="Y:\Graphics\Powerpoint\PEARSON\BERK\Final files\ch12\c12t00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132856"/>
            <a:ext cx="6696744" cy="2232248"/>
          </a:xfrm>
          <a:prstGeom prst="rect">
            <a:avLst/>
          </a:prstGeom>
          <a:noFill/>
          <a:ln>
            <a:noFill/>
          </a:ln>
          <a:extLst/>
        </p:spPr>
      </p:pic>
    </p:spTree>
    <p:extLst>
      <p:ext uri="{BB962C8B-B14F-4D97-AF65-F5344CB8AC3E}">
        <p14:creationId xmlns:p14="http://schemas.microsoft.com/office/powerpoint/2010/main" val="16233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a:t>
            </a:r>
            <a:r>
              <a:rPr lang="zh-TW" altLang="zh-TW" dirty="0"/>
              <a:t>債務的資本成本</a:t>
            </a:r>
            <a:endParaRPr lang="zh-TW" altLang="en-US" dirty="0"/>
          </a:p>
        </p:txBody>
      </p:sp>
      <p:sp>
        <p:nvSpPr>
          <p:cNvPr id="3" name="內容版面配置區 2"/>
          <p:cNvSpPr>
            <a:spLocks noGrp="1"/>
          </p:cNvSpPr>
          <p:nvPr>
            <p:ph idx="1"/>
          </p:nvPr>
        </p:nvSpPr>
        <p:spPr>
          <a:xfrm>
            <a:off x="251520" y="1600200"/>
            <a:ext cx="8640960" cy="4925144"/>
          </a:xfrm>
        </p:spPr>
        <p:txBody>
          <a:bodyPr>
            <a:normAutofit lnSpcReduction="10000"/>
          </a:bodyPr>
          <a:lstStyle/>
          <a:p>
            <a:pPr algn="just">
              <a:lnSpc>
                <a:spcPct val="120000"/>
              </a:lnSpc>
            </a:pPr>
            <a:r>
              <a:rPr lang="zh-TW" altLang="en-US" sz="2600" dirty="0">
                <a:latin typeface="Calibri" panose="020F0502020204030204" pitchFamily="34" charset="0"/>
              </a:rPr>
              <a:t>例</a:t>
            </a:r>
            <a:r>
              <a:rPr lang="en-US" altLang="zh-TW" sz="2600" dirty="0">
                <a:latin typeface="Calibri" panose="020F0502020204030204" pitchFamily="34" charset="0"/>
              </a:rPr>
              <a:t>12.3</a:t>
            </a:r>
          </a:p>
          <a:p>
            <a:pPr lvl="1" algn="just">
              <a:lnSpc>
                <a:spcPct val="120000"/>
              </a:lnSpc>
            </a:pPr>
            <a:r>
              <a:rPr lang="zh-TW" altLang="en-US" sz="2200" dirty="0">
                <a:latin typeface="Calibri" panose="020F0502020204030204" pitchFamily="34" charset="0"/>
              </a:rPr>
              <a:t>某公司有一檔流通在外</a:t>
            </a:r>
            <a:r>
              <a:rPr lang="en-US" altLang="zh-TW" sz="2200" dirty="0">
                <a:latin typeface="Calibri" panose="020F0502020204030204" pitchFamily="34" charset="0"/>
              </a:rPr>
              <a:t>6</a:t>
            </a:r>
            <a:r>
              <a:rPr lang="zh-TW" altLang="en-US" sz="2200" dirty="0">
                <a:latin typeface="Calibri" panose="020F0502020204030204" pitchFamily="34" charset="0"/>
              </a:rPr>
              <a:t>年期公司債，到期殖利率為</a:t>
            </a:r>
            <a:r>
              <a:rPr lang="en-US" altLang="zh-TW" sz="2200" dirty="0">
                <a:latin typeface="Calibri" panose="020F0502020204030204" pitchFamily="34" charset="0"/>
              </a:rPr>
              <a:t>6%</a:t>
            </a:r>
            <a:r>
              <a:rPr lang="zh-TW" altLang="en-US" sz="2200" dirty="0">
                <a:latin typeface="Calibri" panose="020F0502020204030204" pitchFamily="34" charset="0"/>
              </a:rPr>
              <a:t>，且信評等級為</a:t>
            </a:r>
            <a:r>
              <a:rPr lang="en-US" altLang="zh-TW" sz="2200" dirty="0">
                <a:latin typeface="Calibri" panose="020F0502020204030204" pitchFamily="34" charset="0"/>
              </a:rPr>
              <a:t>B</a:t>
            </a:r>
            <a:r>
              <a:rPr lang="zh-TW" altLang="en-US" sz="2200" dirty="0">
                <a:latin typeface="Calibri" panose="020F0502020204030204" pitchFamily="34" charset="0"/>
              </a:rPr>
              <a:t>級，即若以表</a:t>
            </a:r>
            <a:r>
              <a:rPr lang="en-US" altLang="zh-TW" sz="2200" dirty="0">
                <a:latin typeface="Calibri" panose="020F0502020204030204" pitchFamily="34" charset="0"/>
              </a:rPr>
              <a:t>12.2</a:t>
            </a:r>
            <a:r>
              <a:rPr lang="zh-TW" altLang="en-US" sz="2200" dirty="0">
                <a:latin typeface="Calibri" panose="020F0502020204030204" pitchFamily="34" charset="0"/>
              </a:rPr>
              <a:t>，違約率為</a:t>
            </a:r>
            <a:r>
              <a:rPr lang="en-US" altLang="zh-TW" sz="2200" dirty="0">
                <a:latin typeface="Calibri" panose="020F0502020204030204" pitchFamily="34" charset="0"/>
              </a:rPr>
              <a:t>5.5%</a:t>
            </a:r>
            <a:r>
              <a:rPr lang="zh-TW" altLang="en-US" sz="2200" dirty="0">
                <a:latin typeface="Calibri" panose="020F0502020204030204" pitchFamily="34" charset="0"/>
              </a:rPr>
              <a:t>，且預期損失率為</a:t>
            </a:r>
            <a:r>
              <a:rPr lang="en-US" altLang="zh-TW" sz="2200" dirty="0">
                <a:latin typeface="Calibri" panose="020F0502020204030204" pitchFamily="34" charset="0"/>
              </a:rPr>
              <a:t>60%</a:t>
            </a:r>
            <a:r>
              <a:rPr lang="zh-TW" altLang="en-US" sz="2200" dirty="0">
                <a:latin typeface="Calibri" panose="020F0502020204030204" pitchFamily="34" charset="0"/>
              </a:rPr>
              <a:t>；另根據表</a:t>
            </a:r>
            <a:r>
              <a:rPr lang="en-US" altLang="zh-TW" sz="2200" dirty="0">
                <a:latin typeface="Calibri" panose="020F0502020204030204" pitchFamily="34" charset="0"/>
              </a:rPr>
              <a:t>12.3</a:t>
            </a:r>
            <a:r>
              <a:rPr lang="zh-TW" altLang="en-US" sz="2200" dirty="0">
                <a:latin typeface="Calibri" panose="020F0502020204030204" pitchFamily="34" charset="0"/>
              </a:rPr>
              <a:t>，</a:t>
            </a:r>
            <a:r>
              <a:rPr lang="en-US" altLang="zh-TW" sz="2200" dirty="0">
                <a:latin typeface="Calibri" panose="020F0502020204030204" pitchFamily="34" charset="0"/>
              </a:rPr>
              <a:t>B</a:t>
            </a:r>
            <a:r>
              <a:rPr lang="zh-TW" altLang="en-US" sz="2200" dirty="0">
                <a:latin typeface="Calibri" panose="020F0502020204030204" pitchFamily="34" charset="0"/>
              </a:rPr>
              <a:t>級債券</a:t>
            </a:r>
            <a:r>
              <a:rPr lang="en-US" altLang="zh-TW" sz="2200" dirty="0">
                <a:latin typeface="Calibri" panose="020F0502020204030204" pitchFamily="34" charset="0"/>
              </a:rPr>
              <a:t>Beta</a:t>
            </a:r>
            <a:r>
              <a:rPr lang="zh-TW" altLang="en-US" sz="2200" dirty="0">
                <a:latin typeface="Calibri" panose="020F0502020204030204" pitchFamily="34" charset="0"/>
              </a:rPr>
              <a:t>係數為</a:t>
            </a:r>
            <a:r>
              <a:rPr lang="en-US" altLang="zh-TW" sz="2200" dirty="0">
                <a:latin typeface="Calibri" panose="020F0502020204030204" pitchFamily="34" charset="0"/>
              </a:rPr>
              <a:t>0.26</a:t>
            </a:r>
            <a:r>
              <a:rPr lang="zh-TW" altLang="en-US" sz="2200" dirty="0">
                <a:latin typeface="Calibri" panose="020F0502020204030204" pitchFamily="34" charset="0"/>
              </a:rPr>
              <a:t>，若無風險利率為</a:t>
            </a:r>
            <a:r>
              <a:rPr lang="en-US" altLang="zh-TW" sz="2200" dirty="0">
                <a:latin typeface="Calibri" panose="020F0502020204030204" pitchFamily="34" charset="0"/>
              </a:rPr>
              <a:t>1%</a:t>
            </a:r>
            <a:r>
              <a:rPr lang="zh-TW" altLang="en-US" sz="2200" dirty="0">
                <a:latin typeface="Calibri" panose="020F0502020204030204" pitchFamily="34" charset="0"/>
              </a:rPr>
              <a:t>，市場風險溢酬為</a:t>
            </a:r>
            <a:r>
              <a:rPr lang="en-US" altLang="zh-TW" sz="2200" dirty="0">
                <a:latin typeface="Calibri" panose="020F0502020204030204" pitchFamily="34" charset="0"/>
              </a:rPr>
              <a:t>5%</a:t>
            </a:r>
            <a:r>
              <a:rPr lang="zh-TW" altLang="en-US" sz="2200" dirty="0">
                <a:latin typeface="Calibri" panose="020F0502020204030204" pitchFamily="34" charset="0"/>
              </a:rPr>
              <a:t>，請分別用信評法與</a:t>
            </a:r>
            <a:r>
              <a:rPr lang="en-US" altLang="zh-TW" sz="2200" dirty="0">
                <a:latin typeface="Calibri" panose="020F0502020204030204" pitchFamily="34" charset="0"/>
              </a:rPr>
              <a:t>CAPM</a:t>
            </a:r>
            <a:r>
              <a:rPr lang="zh-TW" altLang="en-US" sz="2200" dirty="0">
                <a:latin typeface="Calibri" panose="020F0502020204030204" pitchFamily="34" charset="0"/>
              </a:rPr>
              <a:t>模型評估該債券的預期報酬率。</a:t>
            </a:r>
          </a:p>
          <a:p>
            <a:pPr marL="457200" lvl="1" indent="0" algn="just">
              <a:lnSpc>
                <a:spcPct val="120000"/>
              </a:lnSpc>
              <a:buNone/>
            </a:pPr>
            <a:r>
              <a:rPr lang="zh-TW" altLang="en-US" sz="2200" dirty="0">
                <a:latin typeface="Calibri" panose="020F0502020204030204" pitchFamily="34" charset="0"/>
              </a:rPr>
              <a:t>解</a:t>
            </a:r>
          </a:p>
          <a:p>
            <a:pPr lvl="1" algn="just">
              <a:lnSpc>
                <a:spcPct val="120000"/>
              </a:lnSpc>
            </a:pPr>
            <a:r>
              <a:rPr lang="zh-TW" altLang="en-US" sz="2200" dirty="0">
                <a:latin typeface="Calibri" panose="020F0502020204030204" pitchFamily="34" charset="0"/>
              </a:rPr>
              <a:t>信評法</a:t>
            </a:r>
            <a:r>
              <a:rPr lang="zh-TW" altLang="en-US" sz="2200" dirty="0" smtClean="0">
                <a:latin typeface="Calibri" panose="020F0502020204030204" pitchFamily="34" charset="0"/>
              </a:rPr>
              <a:t>：</a:t>
            </a:r>
            <a:endParaRPr lang="zh-TW" altLang="en-US" sz="2600" dirty="0">
              <a:latin typeface="Calibri" panose="020F0502020204030204" pitchFamily="34" charset="0"/>
            </a:endParaRPr>
          </a:p>
          <a:p>
            <a:pPr lvl="1" algn="just">
              <a:lnSpc>
                <a:spcPct val="120000"/>
              </a:lnSpc>
            </a:pPr>
            <a:r>
              <a:rPr lang="en-US" altLang="zh-TW" sz="2200" dirty="0">
                <a:latin typeface="Calibri" panose="020F0502020204030204" pitchFamily="34" charset="0"/>
              </a:rPr>
              <a:t>CAPM</a:t>
            </a:r>
            <a:r>
              <a:rPr lang="zh-TW" altLang="en-US" sz="2200" dirty="0">
                <a:latin typeface="Calibri" panose="020F0502020204030204" pitchFamily="34" charset="0"/>
              </a:rPr>
              <a:t>模型</a:t>
            </a:r>
            <a:r>
              <a:rPr lang="zh-TW" altLang="en-US"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endParaRPr lang="en-US" altLang="zh-TW" sz="1100" dirty="0" smtClean="0"/>
          </a:p>
          <a:p>
            <a:pPr marL="0" indent="0" algn="just">
              <a:lnSpc>
                <a:spcPct val="120000"/>
              </a:lnSpc>
              <a:buNone/>
            </a:pPr>
            <a:r>
              <a:rPr lang="zh-TW" altLang="en-US" sz="2400" dirty="0" smtClean="0"/>
              <a:t>◎</a:t>
            </a:r>
            <a:r>
              <a:rPr lang="zh-TW" altLang="en-US" sz="2400" dirty="0"/>
              <a:t>在這節中，我們尚未討論債務因利息費用可以抵稅所產生的節稅效果。</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37375784"/>
              </p:ext>
            </p:extLst>
          </p:nvPr>
        </p:nvGraphicFramePr>
        <p:xfrm>
          <a:off x="2195736" y="4509120"/>
          <a:ext cx="6265719" cy="360040"/>
        </p:xfrm>
        <a:graphic>
          <a:graphicData uri="http://schemas.openxmlformats.org/presentationml/2006/ole">
            <mc:AlternateContent xmlns:mc="http://schemas.openxmlformats.org/markup-compatibility/2006">
              <mc:Choice xmlns:v="urn:schemas-microsoft-com:vml" Requires="v">
                <p:oleObj spid="_x0000_s13390" r:id="rId3" imgW="3987800" imgH="228600" progId="Unknown">
                  <p:embed/>
                </p:oleObj>
              </mc:Choice>
              <mc:Fallback>
                <p:oleObj r:id="rId3" imgW="3987800" imgH="228600" progId="Unknown">
                  <p:embed/>
                  <p:pic>
                    <p:nvPicPr>
                      <p:cNvPr id="0" name="物件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509120"/>
                        <a:ext cx="6265719"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445919791"/>
              </p:ext>
            </p:extLst>
          </p:nvPr>
        </p:nvGraphicFramePr>
        <p:xfrm>
          <a:off x="2627784" y="4941168"/>
          <a:ext cx="4908046" cy="360040"/>
        </p:xfrm>
        <a:graphic>
          <a:graphicData uri="http://schemas.openxmlformats.org/presentationml/2006/ole">
            <mc:AlternateContent xmlns:mc="http://schemas.openxmlformats.org/markup-compatibility/2006">
              <mc:Choice xmlns:v="urn:schemas-microsoft-com:vml" Requires="v">
                <p:oleObj spid="_x0000_s13391" r:id="rId5" imgW="3238500" imgH="241300" progId="Unknown">
                  <p:embed/>
                </p:oleObj>
              </mc:Choice>
              <mc:Fallback>
                <p:oleObj r:id="rId5" imgW="3238500" imgH="241300" progId="Unknown">
                  <p:embed/>
                  <p:pic>
                    <p:nvPicPr>
                      <p:cNvPr id="0" name="物件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941168"/>
                        <a:ext cx="4908046"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92674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12.5</a:t>
            </a:r>
            <a:r>
              <a:rPr lang="zh-TW" altLang="zh-TW" dirty="0"/>
              <a:t>投資計畫的資金</a:t>
            </a:r>
            <a:r>
              <a:rPr lang="zh-TW" altLang="zh-TW" dirty="0" smtClean="0"/>
              <a:t>成本</a:t>
            </a:r>
            <a:endParaRPr lang="zh-TW" altLang="en-US" dirty="0"/>
          </a:p>
        </p:txBody>
      </p:sp>
      <p:sp>
        <p:nvSpPr>
          <p:cNvPr id="3" name="內容版面配置區 2"/>
          <p:cNvSpPr>
            <a:spLocks noGrp="1"/>
          </p:cNvSpPr>
          <p:nvPr>
            <p:ph idx="1"/>
          </p:nvPr>
        </p:nvSpPr>
        <p:spPr>
          <a:xfrm>
            <a:off x="251520" y="1600200"/>
            <a:ext cx="8640960" cy="4853136"/>
          </a:xfrm>
        </p:spPr>
        <p:txBody>
          <a:bodyPr>
            <a:normAutofit/>
          </a:bodyPr>
          <a:lstStyle/>
          <a:p>
            <a:pPr algn="just">
              <a:lnSpc>
                <a:spcPct val="120000"/>
              </a:lnSpc>
            </a:pPr>
            <a:r>
              <a:rPr lang="zh-TW" altLang="en-US" sz="2400" dirty="0">
                <a:latin typeface="Calibri" panose="020F0502020204030204" pitchFamily="34" charset="0"/>
              </a:rPr>
              <a:t>前面我們以</a:t>
            </a:r>
            <a:r>
              <a:rPr lang="en-US" altLang="zh-TW" sz="2400" dirty="0">
                <a:latin typeface="Calibri" panose="020F0502020204030204" pitchFamily="34" charset="0"/>
              </a:rPr>
              <a:t>CAPM</a:t>
            </a:r>
            <a:r>
              <a:rPr lang="zh-TW" altLang="en-US" sz="2400" dirty="0">
                <a:latin typeface="Calibri" panose="020F0502020204030204" pitchFamily="34" charset="0"/>
              </a:rPr>
              <a:t>估計金融資產的資本成本，投資者的預期報酬即為金融資產的資本成本，同理我們也可用</a:t>
            </a:r>
            <a:r>
              <a:rPr lang="en-US" altLang="zh-TW" sz="2400" dirty="0">
                <a:latin typeface="Calibri" panose="020F0502020204030204" pitchFamily="34" charset="0"/>
              </a:rPr>
              <a:t>CAPM</a:t>
            </a:r>
            <a:r>
              <a:rPr lang="zh-TW" altLang="en-US" sz="2400" dirty="0">
                <a:latin typeface="Calibri" panose="020F0502020204030204" pitchFamily="34" charset="0"/>
              </a:rPr>
              <a:t>估計一個投資計畫的資本成本，但投計畫並不像金融資產有公開市場交易，比較容易的方式是找到類似公司的且只有一種業務的投資計畫，用其資產的資金成本估計要投資計畫的資金成本。為簡化分析，本節先假設公司</a:t>
            </a:r>
            <a:r>
              <a:rPr lang="zh-TW" altLang="en-US" sz="2400" dirty="0" smtClean="0">
                <a:latin typeface="Calibri" panose="020F0502020204030204" pitchFamily="34" charset="0"/>
              </a:rPr>
              <a:t>的資金</a:t>
            </a:r>
            <a:r>
              <a:rPr lang="zh-TW" altLang="en-US" sz="2400" dirty="0">
                <a:latin typeface="Calibri" panose="020F0502020204030204" pitchFamily="34" charset="0"/>
              </a:rPr>
              <a:t>完全來自權益</a:t>
            </a:r>
            <a:r>
              <a:rPr lang="en-US" altLang="zh-TW" sz="2400" dirty="0">
                <a:latin typeface="Calibri" panose="020F0502020204030204" pitchFamily="34" charset="0"/>
              </a:rPr>
              <a:t>(</a:t>
            </a:r>
            <a:r>
              <a:rPr lang="zh-TW" altLang="en-US" sz="2400" dirty="0">
                <a:latin typeface="Calibri" panose="020F0502020204030204" pitchFamily="34" charset="0"/>
              </a:rPr>
              <a:t>股票</a:t>
            </a:r>
            <a:r>
              <a:rPr lang="en-US" altLang="zh-TW" sz="2400" dirty="0">
                <a:latin typeface="Calibri" panose="020F0502020204030204" pitchFamily="34" charset="0"/>
              </a:rPr>
              <a:t>)</a:t>
            </a:r>
            <a:r>
              <a:rPr lang="zh-TW" altLang="en-US" sz="2400" dirty="0">
                <a:latin typeface="Calibri" panose="020F0502020204030204" pitchFamily="34" charset="0"/>
              </a:rPr>
              <a:t>融通</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完全以股票融通資金的類似公司</a:t>
            </a:r>
          </a:p>
          <a:p>
            <a:pPr lvl="1" algn="just">
              <a:lnSpc>
                <a:spcPct val="120000"/>
              </a:lnSpc>
            </a:pPr>
            <a:r>
              <a:rPr lang="zh-TW" altLang="en-US" sz="2000" dirty="0">
                <a:latin typeface="Calibri" panose="020F0502020204030204" pitchFamily="34" charset="0"/>
              </a:rPr>
              <a:t>假設類似公司完全以股票融通資金，則持有公司股票相當於獲得其唯一一種業務之所有投資計畫的平均報酬，即平均投資計畫報酬即其股票的預期報酬，也就是股票的資本成本，所以我們可以用該類似公司的股票預期報酬作為我們投資計畫的資本成本。</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29</a:t>
            </a:fld>
            <a:endParaRPr lang="zh-TW" altLang="en-US"/>
          </a:p>
        </p:txBody>
      </p:sp>
    </p:spTree>
    <p:extLst>
      <p:ext uri="{BB962C8B-B14F-4D97-AF65-F5344CB8AC3E}">
        <p14:creationId xmlns:p14="http://schemas.microsoft.com/office/powerpoint/2010/main" val="22876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本章架構</a:t>
            </a:r>
            <a:endParaRPr lang="zh-TW" altLang="en-US" dirty="0"/>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12.1 </a:t>
            </a:r>
            <a:r>
              <a:rPr lang="zh-TW" altLang="zh-TW" sz="2400" dirty="0">
                <a:latin typeface="Calibri" panose="020F0502020204030204" pitchFamily="34" charset="0"/>
              </a:rPr>
              <a:t>權益的資本成本</a:t>
            </a:r>
          </a:p>
          <a:p>
            <a:pPr algn="just">
              <a:lnSpc>
                <a:spcPct val="120000"/>
              </a:lnSpc>
            </a:pPr>
            <a:r>
              <a:rPr lang="en-US" altLang="zh-TW" sz="2400" dirty="0">
                <a:latin typeface="Calibri" panose="020F0502020204030204" pitchFamily="34" charset="0"/>
              </a:rPr>
              <a:t>12.2 </a:t>
            </a:r>
            <a:r>
              <a:rPr lang="zh-TW" altLang="zh-TW" sz="2400" dirty="0">
                <a:latin typeface="Calibri" panose="020F0502020204030204" pitchFamily="34" charset="0"/>
              </a:rPr>
              <a:t>市場組合</a:t>
            </a:r>
          </a:p>
          <a:p>
            <a:pPr algn="just">
              <a:lnSpc>
                <a:spcPct val="120000"/>
              </a:lnSpc>
            </a:pPr>
            <a:r>
              <a:rPr lang="en-US" altLang="zh-TW" sz="2400" dirty="0">
                <a:latin typeface="Calibri" panose="020F0502020204030204" pitchFamily="34" charset="0"/>
              </a:rPr>
              <a:t>12.3 </a:t>
            </a:r>
            <a:r>
              <a:rPr lang="zh-TW" altLang="zh-TW" sz="2400" dirty="0">
                <a:latin typeface="Calibri" panose="020F0502020204030204" pitchFamily="34" charset="0"/>
              </a:rPr>
              <a:t>估計</a:t>
            </a:r>
            <a:r>
              <a:rPr lang="en-US" altLang="zh-TW" sz="2400" dirty="0">
                <a:latin typeface="Calibri" panose="020F0502020204030204" pitchFamily="34" charset="0"/>
              </a:rPr>
              <a:t>Beta</a:t>
            </a:r>
            <a:r>
              <a:rPr lang="zh-TW" altLang="zh-TW" sz="2400" dirty="0">
                <a:latin typeface="Calibri" panose="020F0502020204030204" pitchFamily="34" charset="0"/>
              </a:rPr>
              <a:t>係數</a:t>
            </a:r>
          </a:p>
          <a:p>
            <a:pPr algn="just">
              <a:lnSpc>
                <a:spcPct val="120000"/>
              </a:lnSpc>
            </a:pPr>
            <a:r>
              <a:rPr lang="en-US" altLang="zh-TW" sz="2400" dirty="0">
                <a:latin typeface="Calibri" panose="020F0502020204030204" pitchFamily="34" charset="0"/>
              </a:rPr>
              <a:t>12.4 </a:t>
            </a:r>
            <a:r>
              <a:rPr lang="zh-TW" altLang="zh-TW" sz="2400" dirty="0">
                <a:latin typeface="Calibri" panose="020F0502020204030204" pitchFamily="34" charset="0"/>
              </a:rPr>
              <a:t>債務的資本成本</a:t>
            </a:r>
          </a:p>
          <a:p>
            <a:pPr algn="just">
              <a:lnSpc>
                <a:spcPct val="120000"/>
              </a:lnSpc>
            </a:pPr>
            <a:r>
              <a:rPr lang="en-US" altLang="zh-TW" sz="2400" dirty="0">
                <a:latin typeface="Calibri" panose="020F0502020204030204" pitchFamily="34" charset="0"/>
              </a:rPr>
              <a:t>12.5 </a:t>
            </a:r>
            <a:r>
              <a:rPr lang="zh-TW" altLang="zh-TW" sz="2400" dirty="0">
                <a:latin typeface="Calibri" panose="020F0502020204030204" pitchFamily="34" charset="0"/>
              </a:rPr>
              <a:t>一個投資計畫的資本成本</a:t>
            </a:r>
          </a:p>
          <a:p>
            <a:pPr algn="just">
              <a:lnSpc>
                <a:spcPct val="120000"/>
              </a:lnSpc>
            </a:pPr>
            <a:r>
              <a:rPr lang="en-US" altLang="zh-TW" sz="2400" dirty="0">
                <a:latin typeface="Calibri" panose="020F0502020204030204" pitchFamily="34" charset="0"/>
              </a:rPr>
              <a:t>12.6 </a:t>
            </a:r>
            <a:r>
              <a:rPr lang="zh-TW" altLang="zh-TW" sz="2400" dirty="0">
                <a:latin typeface="Calibri" panose="020F0502020204030204" pitchFamily="34" charset="0"/>
              </a:rPr>
              <a:t>投資計畫的風險特性與資金融通</a:t>
            </a:r>
          </a:p>
          <a:p>
            <a:pPr algn="just">
              <a:lnSpc>
                <a:spcPct val="120000"/>
              </a:lnSpc>
            </a:pPr>
            <a:r>
              <a:rPr lang="en-US" altLang="zh-TW" sz="2400" dirty="0">
                <a:latin typeface="Calibri" panose="020F0502020204030204" pitchFamily="34" charset="0"/>
              </a:rPr>
              <a:t>12.7 </a:t>
            </a:r>
            <a:r>
              <a:rPr lang="zh-TW" altLang="zh-TW" sz="2400" dirty="0">
                <a:latin typeface="Calibri" panose="020F0502020204030204" pitchFamily="34" charset="0"/>
              </a:rPr>
              <a:t>使用</a:t>
            </a:r>
            <a:r>
              <a:rPr lang="en-US" altLang="zh-TW" sz="2400" dirty="0">
                <a:latin typeface="Calibri" panose="020F0502020204030204" pitchFamily="34" charset="0"/>
              </a:rPr>
              <a:t>CAPM</a:t>
            </a:r>
            <a:r>
              <a:rPr lang="zh-TW" altLang="zh-TW" sz="2400" dirty="0">
                <a:latin typeface="Calibri" panose="020F0502020204030204" pitchFamily="34" charset="0"/>
              </a:rPr>
              <a:t>估計資本成本的一些最後的思考</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a:t>
            </a:fld>
            <a:endParaRPr lang="zh-TW" altLang="en-US"/>
          </a:p>
        </p:txBody>
      </p:sp>
    </p:spTree>
    <p:extLst>
      <p:ext uri="{BB962C8B-B14F-4D97-AF65-F5344CB8AC3E}">
        <p14:creationId xmlns:p14="http://schemas.microsoft.com/office/powerpoint/2010/main" val="314658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zh-TW" dirty="0"/>
              <a:t>投資計畫的資金成本</a:t>
            </a:r>
            <a:endParaRPr lang="zh-TW" altLang="en-US" dirty="0"/>
          </a:p>
        </p:txBody>
      </p:sp>
      <p:sp>
        <p:nvSpPr>
          <p:cNvPr id="3" name="內容版面配置區 2"/>
          <p:cNvSpPr>
            <a:spLocks noGrp="1"/>
          </p:cNvSpPr>
          <p:nvPr>
            <p:ph idx="1"/>
          </p:nvPr>
        </p:nvSpPr>
        <p:spPr/>
        <p:txBody>
          <a:bodyPr>
            <a:normAutofit/>
          </a:bodyPr>
          <a:lstStyle/>
          <a:p>
            <a:pPr algn="just"/>
            <a:r>
              <a:rPr lang="zh-TW" altLang="en-US" sz="2400" dirty="0">
                <a:latin typeface="Calibri" panose="020F0502020204030204" pitchFamily="34" charset="0"/>
              </a:rPr>
              <a:t>例</a:t>
            </a:r>
            <a:r>
              <a:rPr lang="en-US" altLang="zh-TW" sz="2400" dirty="0">
                <a:latin typeface="Calibri" panose="020F0502020204030204" pitchFamily="34" charset="0"/>
              </a:rPr>
              <a:t>12.4</a:t>
            </a:r>
          </a:p>
          <a:p>
            <a:pPr lvl="1" algn="just">
              <a:lnSpc>
                <a:spcPct val="120000"/>
              </a:lnSpc>
            </a:pPr>
            <a:r>
              <a:rPr lang="zh-TW" altLang="en-US" sz="2000" dirty="0">
                <a:latin typeface="Calibri" panose="020F0502020204030204" pitchFamily="34" charset="0"/>
              </a:rPr>
              <a:t>假設你打算利用股票融資成立一個</a:t>
            </a:r>
            <a:r>
              <a:rPr lang="en-US" altLang="zh-TW" sz="2000" dirty="0">
                <a:latin typeface="Calibri" panose="020F0502020204030204" pitchFamily="34" charset="0"/>
              </a:rPr>
              <a:t>A</a:t>
            </a:r>
            <a:r>
              <a:rPr lang="zh-TW" altLang="en-US" sz="2000" dirty="0">
                <a:latin typeface="Calibri" panose="020F0502020204030204" pitchFamily="34" charset="0"/>
              </a:rPr>
              <a:t>公司，並新投入一個投資計畫，經過你的研究，你打算以</a:t>
            </a:r>
            <a:r>
              <a:rPr lang="en-US" altLang="zh-TW" sz="2000" dirty="0">
                <a:latin typeface="Calibri" panose="020F0502020204030204" pitchFamily="34" charset="0"/>
              </a:rPr>
              <a:t>B</a:t>
            </a:r>
            <a:r>
              <a:rPr lang="zh-TW" altLang="en-US" sz="2000" dirty="0">
                <a:latin typeface="Calibri" panose="020F0502020204030204" pitchFamily="34" charset="0"/>
              </a:rPr>
              <a:t>公司為標竿，該公司也是完全用股票融通資金，且單一業務性質也相同，該公司的</a:t>
            </a:r>
            <a:r>
              <a:rPr lang="en-US" altLang="zh-TW" sz="2000" dirty="0">
                <a:latin typeface="Calibri" panose="020F0502020204030204" pitchFamily="34" charset="0"/>
              </a:rPr>
              <a:t>Bata</a:t>
            </a:r>
            <a:r>
              <a:rPr lang="zh-TW" altLang="en-US" sz="2000" dirty="0">
                <a:latin typeface="Calibri" panose="020F0502020204030204" pitchFamily="34" charset="0"/>
              </a:rPr>
              <a:t>係數為</a:t>
            </a:r>
            <a:r>
              <a:rPr lang="en-US" altLang="zh-TW" sz="2000" dirty="0">
                <a:latin typeface="Calibri" panose="020F0502020204030204" pitchFamily="34" charset="0"/>
              </a:rPr>
              <a:t>1.13</a:t>
            </a:r>
            <a:r>
              <a:rPr lang="zh-TW" altLang="en-US" sz="2000" dirty="0">
                <a:latin typeface="Calibri" panose="020F0502020204030204" pitchFamily="34" charset="0"/>
              </a:rPr>
              <a:t>，無風險利率為</a:t>
            </a:r>
            <a:r>
              <a:rPr lang="en-US" altLang="zh-TW" sz="2000" dirty="0">
                <a:latin typeface="Calibri" panose="020F0502020204030204" pitchFamily="34" charset="0"/>
              </a:rPr>
              <a:t>3%</a:t>
            </a:r>
            <a:r>
              <a:rPr lang="zh-TW" altLang="en-US" sz="2000" dirty="0">
                <a:latin typeface="Calibri" panose="020F0502020204030204" pitchFamily="34" charset="0"/>
              </a:rPr>
              <a:t>，市場風險溢酬為</a:t>
            </a:r>
            <a:r>
              <a:rPr lang="en-US" altLang="zh-TW" sz="2000" dirty="0">
                <a:latin typeface="Calibri" panose="020F0502020204030204" pitchFamily="34" charset="0"/>
              </a:rPr>
              <a:t>5%</a:t>
            </a:r>
            <a:r>
              <a:rPr lang="zh-TW" altLang="en-US" sz="2000" dirty="0">
                <a:latin typeface="Calibri" panose="020F0502020204030204" pitchFamily="34" charset="0"/>
              </a:rPr>
              <a:t>，請問你的投資計劃的資本成本是多少？</a:t>
            </a:r>
          </a:p>
          <a:p>
            <a:pPr lvl="1" algn="just">
              <a:lnSpc>
                <a:spcPct val="120000"/>
              </a:lnSpc>
            </a:pPr>
            <a:r>
              <a:rPr lang="zh-TW" altLang="en-US" sz="2000" dirty="0" smtClean="0">
                <a:latin typeface="Calibri" panose="020F0502020204030204" pitchFamily="34" charset="0"/>
              </a:rPr>
              <a:t>解</a:t>
            </a:r>
            <a:endParaRPr lang="en-US" altLang="zh-TW" sz="2000" dirty="0" smtClean="0">
              <a:latin typeface="Calibri" panose="020F0502020204030204" pitchFamily="34" charset="0"/>
            </a:endParaRPr>
          </a:p>
          <a:p>
            <a:pPr marL="457200" lvl="1" indent="0" algn="just">
              <a:buNone/>
            </a:pPr>
            <a:r>
              <a:rPr lang="zh-TW" altLang="en-US" sz="2400" dirty="0" smtClean="0">
                <a:latin typeface="Calibri" panose="020F0502020204030204" pitchFamily="34" charset="0"/>
              </a:rPr>
              <a:t> </a:t>
            </a:r>
            <a:endParaRPr lang="en-US" altLang="zh-TW" sz="2400" dirty="0" smtClean="0">
              <a:latin typeface="Calibri" panose="020F0502020204030204" pitchFamily="34" charset="0"/>
            </a:endParaRPr>
          </a:p>
          <a:p>
            <a:pPr algn="just"/>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換言之</a:t>
            </a:r>
            <a:r>
              <a:rPr lang="zh-TW" altLang="en-US" sz="2400" dirty="0">
                <a:latin typeface="Calibri" panose="020F0502020204030204" pitchFamily="34" charset="0"/>
              </a:rPr>
              <a:t>，你的投資計劃的報酬必須高於</a:t>
            </a:r>
            <a:r>
              <a:rPr lang="en-US" altLang="zh-TW" sz="2400" dirty="0">
                <a:latin typeface="Calibri" panose="020F0502020204030204" pitchFamily="34" charset="0"/>
              </a:rPr>
              <a:t>8.65%</a:t>
            </a:r>
            <a:r>
              <a:rPr lang="zh-TW" altLang="en-US" sz="2400" dirty="0">
                <a:latin typeface="Calibri" panose="020F0502020204030204" pitchFamily="34" charset="0"/>
              </a:rPr>
              <a:t>，才有執行的價值。</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648303038"/>
              </p:ext>
            </p:extLst>
          </p:nvPr>
        </p:nvGraphicFramePr>
        <p:xfrm>
          <a:off x="1259632" y="4653136"/>
          <a:ext cx="5531524" cy="360040"/>
        </p:xfrm>
        <a:graphic>
          <a:graphicData uri="http://schemas.openxmlformats.org/presentationml/2006/ole">
            <mc:AlternateContent xmlns:mc="http://schemas.openxmlformats.org/markup-compatibility/2006">
              <mc:Choice xmlns:v="urn:schemas-microsoft-com:vml" Requires="v">
                <p:oleObj spid="_x0000_s14373" r:id="rId3" imgW="3759200" imgH="241300" progId="Unknown">
                  <p:embed/>
                </p:oleObj>
              </mc:Choice>
              <mc:Fallback>
                <p:oleObj r:id="rId3" imgW="3759200" imgH="241300" progId="Unknown">
                  <p:embed/>
                  <p:pic>
                    <p:nvPicPr>
                      <p:cNvPr id="0" name="物件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653136"/>
                        <a:ext cx="5531524"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57302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a:t>
            </a:r>
            <a:endParaRPr lang="zh-TW" altLang="en-US" dirty="0"/>
          </a:p>
        </p:txBody>
      </p:sp>
      <p:sp>
        <p:nvSpPr>
          <p:cNvPr id="3" name="內容版面配置區 2"/>
          <p:cNvSpPr>
            <a:spLocks noGrp="1"/>
          </p:cNvSpPr>
          <p:nvPr>
            <p:ph idx="1"/>
          </p:nvPr>
        </p:nvSpPr>
        <p:spPr/>
        <p:txBody>
          <a:bodyPr/>
          <a:lstStyle/>
          <a:p>
            <a:pPr marL="0" indent="0">
              <a:buNone/>
            </a:pPr>
            <a:r>
              <a:rPr lang="zh-TW" altLang="zh-TW" sz="2400" dirty="0"/>
              <a:t>◎本書使用的符號為</a:t>
            </a:r>
            <a:r>
              <a:rPr lang="zh-TW" altLang="zh-TW" sz="2400" dirty="0" smtClean="0"/>
              <a:t>：</a:t>
            </a:r>
            <a:endParaRPr lang="en-US" altLang="zh-TW" sz="2400" dirty="0" smtClean="0"/>
          </a:p>
          <a:p>
            <a:pPr marL="0" indent="0">
              <a:buNone/>
            </a:pPr>
            <a:endParaRPr lang="en-US" altLang="zh-TW" sz="2400" dirty="0"/>
          </a:p>
          <a:p>
            <a:pPr marL="0" indent="0">
              <a:buNone/>
            </a:pPr>
            <a:endParaRPr lang="en-US" altLang="zh-TW" sz="2400" dirty="0" smtClean="0"/>
          </a:p>
          <a:p>
            <a:pPr marL="0" indent="0">
              <a:buNone/>
            </a:pPr>
            <a:endParaRPr lang="en-US" altLang="zh-TW" sz="2400" dirty="0"/>
          </a:p>
          <a:p>
            <a:pPr marL="0" indent="0">
              <a:buNone/>
            </a:pPr>
            <a:endParaRPr lang="zh-TW" altLang="zh-TW" sz="2400" dirty="0"/>
          </a:p>
          <a:p>
            <a:r>
              <a:rPr lang="zh-TW" altLang="en-US" sz="2400" dirty="0" smtClean="0"/>
              <a:t>投資計畫的資本成本宜加上期望值符號</a:t>
            </a:r>
            <a:endParaRPr lang="zh-TW" altLang="en-US" sz="2400"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255460249"/>
              </p:ext>
            </p:extLst>
          </p:nvPr>
        </p:nvGraphicFramePr>
        <p:xfrm>
          <a:off x="2195736" y="2708920"/>
          <a:ext cx="4084817" cy="504056"/>
        </p:xfrm>
        <a:graphic>
          <a:graphicData uri="http://schemas.openxmlformats.org/presentationml/2006/ole">
            <mc:AlternateContent xmlns:mc="http://schemas.openxmlformats.org/markup-compatibility/2006">
              <mc:Choice xmlns:v="urn:schemas-microsoft-com:vml" Requires="v">
                <p:oleObj spid="_x0000_s15396" r:id="rId3" imgW="1981200" imgH="241300" progId="Unknown">
                  <p:embed/>
                </p:oleObj>
              </mc:Choice>
              <mc:Fallback>
                <p:oleObj r:id="rId3" imgW="1981200" imgH="241300" progId="Unknown">
                  <p:embed/>
                  <p:pic>
                    <p:nvPicPr>
                      <p:cNvPr id="0" name="物件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708920"/>
                        <a:ext cx="4084817"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1851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zh-TW" dirty="0"/>
              <a:t>投資計畫的資金成本</a:t>
            </a:r>
            <a:endParaRPr lang="zh-TW" altLang="en-US" dirty="0"/>
          </a:p>
        </p:txBody>
      </p:sp>
      <p:sp>
        <p:nvSpPr>
          <p:cNvPr id="3" name="內容版面配置區 2"/>
          <p:cNvSpPr>
            <a:spLocks noGrp="1"/>
          </p:cNvSpPr>
          <p:nvPr>
            <p:ph idx="1"/>
          </p:nvPr>
        </p:nvSpPr>
        <p:spPr>
          <a:xfrm>
            <a:off x="251520" y="1600200"/>
            <a:ext cx="8568952" cy="4925144"/>
          </a:xfrm>
        </p:spPr>
        <p:txBody>
          <a:bodyPr>
            <a:normAutofit/>
          </a:bodyPr>
          <a:lstStyle/>
          <a:p>
            <a:pPr algn="just">
              <a:lnSpc>
                <a:spcPct val="120000"/>
              </a:lnSpc>
            </a:pPr>
            <a:r>
              <a:rPr lang="zh-TW" altLang="zh-TW" sz="2400" dirty="0">
                <a:latin typeface="Calibri" panose="020F0502020204030204" pitchFamily="34" charset="0"/>
              </a:rPr>
              <a:t>同時有股票與舉債融通資金的類似公司</a:t>
            </a:r>
            <a:r>
              <a:rPr lang="en-US" altLang="zh-TW" sz="2400" dirty="0">
                <a:latin typeface="Calibri" panose="020F0502020204030204" pitchFamily="34" charset="0"/>
              </a:rPr>
              <a:t>(levered comparable firms)</a:t>
            </a:r>
            <a:endParaRPr lang="zh-TW" altLang="zh-TW" sz="2400" dirty="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仍假設</a:t>
            </a:r>
            <a:r>
              <a:rPr lang="zh-TW" altLang="zh-TW" sz="2000" dirty="0">
                <a:latin typeface="Calibri" panose="020F0502020204030204" pitchFamily="34" charset="0"/>
              </a:rPr>
              <a:t>類似公司只有一種業務，其資產的報酬仍為所有投資計畫的平均報酬，不同的是，如果融資來源同時有權益及負債，則資產的報酬即為來自權益與負債的報酬，其概念如圖</a:t>
            </a:r>
            <a:r>
              <a:rPr lang="en-US" altLang="zh-TW" sz="2000" dirty="0">
                <a:latin typeface="Calibri" panose="020F0502020204030204" pitchFamily="34" charset="0"/>
              </a:rPr>
              <a:t>12.3</a:t>
            </a:r>
            <a:r>
              <a:rPr lang="zh-TW" altLang="zh-TW" sz="2000" dirty="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32</a:t>
            </a:fld>
            <a:endParaRPr lang="zh-TW" altLang="en-US"/>
          </a:p>
        </p:txBody>
      </p:sp>
      <p:pic>
        <p:nvPicPr>
          <p:cNvPr id="5" name="Picture 3" descr="fig12_03.gif"/>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89040"/>
            <a:ext cx="6179300" cy="2559022"/>
          </a:xfrm>
          <a:prstGeom prst="rect">
            <a:avLst/>
          </a:prstGeom>
          <a:noFill/>
          <a:ln>
            <a:noFill/>
          </a:ln>
          <a:extLst/>
        </p:spPr>
      </p:pic>
    </p:spTree>
    <p:extLst>
      <p:ext uri="{BB962C8B-B14F-4D97-AF65-F5344CB8AC3E}">
        <p14:creationId xmlns:p14="http://schemas.microsoft.com/office/powerpoint/2010/main" val="932970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zh-TW" dirty="0"/>
              <a:t>投資計畫的資金成本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也就是平均每一個投資計畫的資本成本是資產的報酬，也就是權益與負債預期報酬的加權平均報酬，權數是個別資金市值占所有資金市值的比重：</a:t>
            </a:r>
          </a:p>
          <a:p>
            <a:pPr marL="0" indent="0" algn="just">
              <a:lnSpc>
                <a:spcPct val="120000"/>
              </a:lnSpc>
              <a:buNone/>
            </a:pPr>
            <a:r>
              <a:rPr lang="zh-TW" altLang="en-US" sz="2400" dirty="0" smtClean="0">
                <a:latin typeface="Calibri" panose="020F0502020204030204" pitchFamily="34" charset="0"/>
              </a:rPr>
              <a:t> </a:t>
            </a:r>
            <a:endParaRPr lang="zh-TW" altLang="en-US" sz="2400" dirty="0">
              <a:latin typeface="Calibri" panose="020F0502020204030204" pitchFamily="34" charset="0"/>
            </a:endParaRPr>
          </a:p>
          <a:p>
            <a:pPr algn="just">
              <a:lnSpc>
                <a:spcPct val="120000"/>
              </a:lnSpc>
            </a:pPr>
            <a:endParaRPr lang="zh-TW" altLang="en-US"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同時，平均每一個投資計畫的</a:t>
            </a:r>
            <a:r>
              <a:rPr lang="en-US" altLang="zh-TW" sz="2400" dirty="0">
                <a:latin typeface="Calibri" panose="020F0502020204030204" pitchFamily="34" charset="0"/>
              </a:rPr>
              <a:t>Beta</a:t>
            </a:r>
            <a:r>
              <a:rPr lang="zh-TW" altLang="en-US" sz="2400" dirty="0">
                <a:latin typeface="Calibri" panose="020F0502020204030204" pitchFamily="34" charset="0"/>
              </a:rPr>
              <a:t>係數也為權益與負債以市值比重計算的加權平均：</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709845546"/>
              </p:ext>
            </p:extLst>
          </p:nvPr>
        </p:nvGraphicFramePr>
        <p:xfrm>
          <a:off x="971600" y="3212976"/>
          <a:ext cx="3792805" cy="576064"/>
        </p:xfrm>
        <a:graphic>
          <a:graphicData uri="http://schemas.openxmlformats.org/presentationml/2006/ole">
            <mc:AlternateContent xmlns:mc="http://schemas.openxmlformats.org/markup-compatibility/2006">
              <mc:Choice xmlns:v="urn:schemas-microsoft-com:vml" Requires="v">
                <p:oleObj spid="_x0000_s16450" r:id="rId3" imgW="2616200" imgH="393700" progId="Unknown">
                  <p:embed/>
                </p:oleObj>
              </mc:Choice>
              <mc:Fallback>
                <p:oleObj r:id="rId3" imgW="2616200" imgH="393700" progId="Unknown">
                  <p:embed/>
                  <p:pic>
                    <p:nvPicPr>
                      <p:cNvPr id="0" name="物件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12976"/>
                        <a:ext cx="3792805" cy="57606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291288923"/>
              </p:ext>
            </p:extLst>
          </p:nvPr>
        </p:nvGraphicFramePr>
        <p:xfrm>
          <a:off x="1043608" y="5157192"/>
          <a:ext cx="3064660" cy="576064"/>
        </p:xfrm>
        <a:graphic>
          <a:graphicData uri="http://schemas.openxmlformats.org/presentationml/2006/ole">
            <mc:AlternateContent xmlns:mc="http://schemas.openxmlformats.org/markup-compatibility/2006">
              <mc:Choice xmlns:v="urn:schemas-microsoft-com:vml" Requires="v">
                <p:oleObj spid="_x0000_s16451" r:id="rId5" imgW="2108200" imgH="393700" progId="Unknown">
                  <p:embed/>
                </p:oleObj>
              </mc:Choice>
              <mc:Fallback>
                <p:oleObj r:id="rId5" imgW="2108200" imgH="393700" progId="Unknown">
                  <p:embed/>
                  <p:pic>
                    <p:nvPicPr>
                      <p:cNvPr id="0" name="物件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157192"/>
                        <a:ext cx="3064660"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39197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a:xfrm>
            <a:off x="323528" y="1600200"/>
            <a:ext cx="8568952" cy="4853136"/>
          </a:xfrm>
        </p:spPr>
        <p:txBody>
          <a:bodyPr>
            <a:normAutofit fontScale="92500"/>
          </a:bodyPr>
          <a:lstStyle/>
          <a:p>
            <a:pPr algn="just">
              <a:lnSpc>
                <a:spcPct val="120000"/>
              </a:lnSpc>
            </a:pPr>
            <a:r>
              <a:rPr lang="zh-TW" altLang="en-US" sz="2400" dirty="0">
                <a:latin typeface="Calibri" panose="020F0502020204030204" pitchFamily="34" charset="0"/>
              </a:rPr>
              <a:t>在本書中，上式被稱為無槓桿資本成本</a:t>
            </a:r>
            <a:r>
              <a:rPr lang="en-US" altLang="zh-TW" sz="2400" dirty="0">
                <a:latin typeface="Calibri" panose="020F0502020204030204" pitchFamily="34" charset="0"/>
              </a:rPr>
              <a:t>(unlevered cost of capital)</a:t>
            </a:r>
            <a:r>
              <a:rPr lang="zh-TW" altLang="en-US" sz="2400" dirty="0">
                <a:latin typeface="Calibri" panose="020F0502020204030204" pitchFamily="34" charset="0"/>
              </a:rPr>
              <a:t>或資產的資金成本</a:t>
            </a:r>
            <a:r>
              <a:rPr lang="en-US" altLang="zh-TW" sz="2400" dirty="0">
                <a:latin typeface="Calibri" panose="020F0502020204030204" pitchFamily="34" charset="0"/>
              </a:rPr>
              <a:t>(asset cost of capital)</a:t>
            </a:r>
            <a:r>
              <a:rPr lang="zh-TW" altLang="en-US" sz="2400" dirty="0">
                <a:latin typeface="Calibri" panose="020F0502020204030204" pitchFamily="34" charset="0"/>
              </a:rPr>
              <a:t>，所使用的符號為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儘管</a:t>
            </a:r>
            <a:r>
              <a:rPr lang="zh-TW" altLang="en-US" sz="2400" dirty="0">
                <a:latin typeface="Calibri" panose="020F0502020204030204" pitchFamily="34" charset="0"/>
              </a:rPr>
              <a:t>在上式中明明有使用負債資金，但本書仍稱之為「無槓桿」，本人雖覺得這樣稱法並不妥，但作者寫法的意義有兩個</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11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其一</a:t>
            </a:r>
            <a:r>
              <a:rPr lang="zh-TW" altLang="en-US" sz="2000" dirty="0" smtClean="0">
                <a:latin typeface="標楷體"/>
                <a:ea typeface="標楷體"/>
              </a:rPr>
              <a:t>：</a:t>
            </a:r>
            <a:r>
              <a:rPr lang="zh-TW" altLang="en-US" sz="2000" dirty="0" smtClean="0">
                <a:latin typeface="Calibri" panose="020F0502020204030204" pitchFamily="34" charset="0"/>
              </a:rPr>
              <a:t>是</a:t>
            </a:r>
            <a:r>
              <a:rPr lang="zh-TW" altLang="en-US" sz="2000" dirty="0">
                <a:latin typeface="Calibri" panose="020F0502020204030204" pitchFamily="34" charset="0"/>
              </a:rPr>
              <a:t>表示類似公司原來就有負債，但投資計畫並未使用負債資金</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其二</a:t>
            </a:r>
            <a:r>
              <a:rPr lang="zh-TW" altLang="en-US" sz="2000" dirty="0">
                <a:latin typeface="標楷體"/>
                <a:ea typeface="標楷體"/>
              </a:rPr>
              <a:t>：</a:t>
            </a:r>
            <a:r>
              <a:rPr lang="zh-TW" altLang="en-US" sz="2000" dirty="0" smtClean="0">
                <a:latin typeface="Calibri" panose="020F0502020204030204" pitchFamily="34" charset="0"/>
              </a:rPr>
              <a:t>是</a:t>
            </a:r>
            <a:r>
              <a:rPr lang="zh-TW" altLang="en-US" sz="2000" dirty="0">
                <a:latin typeface="Calibri" panose="020F0502020204030204" pitchFamily="34" charset="0"/>
              </a:rPr>
              <a:t>我們將在</a:t>
            </a:r>
            <a:r>
              <a:rPr lang="en-US" altLang="zh-TW" sz="2000" dirty="0">
                <a:latin typeface="Calibri" panose="020F0502020204030204" pitchFamily="34" charset="0"/>
              </a:rPr>
              <a:t>12.6</a:t>
            </a:r>
            <a:r>
              <a:rPr lang="zh-TW" altLang="en-US" sz="2000" dirty="0">
                <a:latin typeface="Calibri" panose="020F0502020204030204" pitchFamily="34" charset="0"/>
              </a:rPr>
              <a:t>節看到的，這節尚未考量利息費用的節稅效果</a:t>
            </a:r>
            <a:r>
              <a:rPr lang="en-US" altLang="zh-TW" sz="2000" dirty="0">
                <a:latin typeface="Calibri" panose="020F0502020204030204" pitchFamily="34" charset="0"/>
              </a:rPr>
              <a:t>(</a:t>
            </a:r>
            <a:r>
              <a:rPr lang="zh-TW" altLang="en-US" sz="2000" dirty="0">
                <a:latin typeface="Calibri" panose="020F0502020204030204" pitchFamily="34" charset="0"/>
              </a:rPr>
              <a:t>稅盾，</a:t>
            </a:r>
            <a:r>
              <a:rPr lang="en-US" altLang="zh-TW" sz="2000" dirty="0">
                <a:latin typeface="Calibri" panose="020F0502020204030204" pitchFamily="34" charset="0"/>
              </a:rPr>
              <a:t>tax shield)</a:t>
            </a:r>
            <a:r>
              <a:rPr lang="zh-TW" altLang="en-US" sz="2000" dirty="0">
                <a:latin typeface="Calibri" panose="020F0502020204030204" pitchFamily="34" charset="0"/>
              </a:rPr>
              <a:t>，即投資計畫稅前的資本成本，作者在</a:t>
            </a:r>
            <a:r>
              <a:rPr lang="en-US" altLang="zh-TW" sz="2000" dirty="0">
                <a:latin typeface="Calibri" panose="020F0502020204030204" pitchFamily="34" charset="0"/>
              </a:rPr>
              <a:t>12.6</a:t>
            </a:r>
            <a:r>
              <a:rPr lang="zh-TW" altLang="en-US" sz="2000" dirty="0">
                <a:latin typeface="Calibri" panose="020F0502020204030204" pitchFamily="34" charset="0"/>
              </a:rPr>
              <a:t>節的「有槓桿」的資本成本</a:t>
            </a:r>
            <a:r>
              <a:rPr lang="en-US" altLang="zh-TW" sz="2000" dirty="0">
                <a:latin typeface="Calibri" panose="020F0502020204030204" pitchFamily="34" charset="0"/>
              </a:rPr>
              <a:t>(levered cost of capital)</a:t>
            </a:r>
            <a:r>
              <a:rPr lang="zh-TW" altLang="en-US" sz="2000" dirty="0">
                <a:latin typeface="Calibri" panose="020F0502020204030204" pitchFamily="34" charset="0"/>
              </a:rPr>
              <a:t>，指的是考慮稅盾以後的稅後資本成本。</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524879072"/>
              </p:ext>
            </p:extLst>
          </p:nvPr>
        </p:nvGraphicFramePr>
        <p:xfrm>
          <a:off x="827584" y="2636912"/>
          <a:ext cx="2631460" cy="576064"/>
        </p:xfrm>
        <a:graphic>
          <a:graphicData uri="http://schemas.openxmlformats.org/presentationml/2006/ole">
            <mc:AlternateContent xmlns:mc="http://schemas.openxmlformats.org/markup-compatibility/2006">
              <mc:Choice xmlns:v="urn:schemas-microsoft-com:vml" Requires="v">
                <p:oleObj spid="_x0000_s17441" r:id="rId3" imgW="1815312" imgH="393529" progId="Unknown">
                  <p:embed/>
                </p:oleObj>
              </mc:Choice>
              <mc:Fallback>
                <p:oleObj r:id="rId3" imgW="1815312" imgH="393529" progId="Unknown">
                  <p:embed/>
                  <p:pic>
                    <p:nvPicPr>
                      <p:cNvPr id="0" name="物件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636912"/>
                        <a:ext cx="2631460"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78586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Notes</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類似地，投資計畫的</a:t>
            </a:r>
            <a:r>
              <a:rPr lang="en-US" altLang="zh-TW" sz="2400" dirty="0">
                <a:latin typeface="Calibri" panose="020F0502020204030204" pitchFamily="34" charset="0"/>
              </a:rPr>
              <a:t>Beta</a:t>
            </a:r>
            <a:r>
              <a:rPr lang="zh-TW" altLang="en-US" sz="2400" dirty="0">
                <a:latin typeface="Calibri" panose="020F0502020204030204" pitchFamily="34" charset="0"/>
              </a:rPr>
              <a:t>係數，本書所使用的符號為：</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937693569"/>
              </p:ext>
            </p:extLst>
          </p:nvPr>
        </p:nvGraphicFramePr>
        <p:xfrm>
          <a:off x="899593" y="2348880"/>
          <a:ext cx="2952328" cy="596189"/>
        </p:xfrm>
        <a:graphic>
          <a:graphicData uri="http://schemas.openxmlformats.org/presentationml/2006/ole">
            <mc:AlternateContent xmlns:mc="http://schemas.openxmlformats.org/markup-compatibility/2006">
              <mc:Choice xmlns:v="urn:schemas-microsoft-com:vml" Requires="v">
                <p:oleObj spid="_x0000_s18465" r:id="rId3" imgW="1968500" imgH="393700" progId="Unknown">
                  <p:embed/>
                </p:oleObj>
              </mc:Choice>
              <mc:Fallback>
                <p:oleObj r:id="rId3" imgW="1968500" imgH="393700" progId="Unknown">
                  <p:embed/>
                  <p:pic>
                    <p:nvPicPr>
                      <p:cNvPr id="0" name="物件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3" y="2348880"/>
                        <a:ext cx="2952328" cy="5961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13426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a:xfrm>
            <a:off x="457200" y="1600200"/>
            <a:ext cx="8229600" cy="4997152"/>
          </a:xfrm>
        </p:spPr>
        <p:txBody>
          <a:bodyPr>
            <a:normAutofit lnSpcReduction="10000"/>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12.5</a:t>
            </a:r>
          </a:p>
          <a:p>
            <a:pPr lvl="1" algn="just">
              <a:lnSpc>
                <a:spcPct val="120000"/>
              </a:lnSpc>
            </a:pPr>
            <a:r>
              <a:rPr lang="zh-TW" altLang="en-US" sz="2000" dirty="0">
                <a:latin typeface="Calibri" panose="020F0502020204030204" pitchFamily="34" charset="0"/>
              </a:rPr>
              <a:t>假設你有一個擴大家用產品部門的投資計畫，你認為寶僑公司最適合當作類比公司，該公司權益的市值為</a:t>
            </a:r>
            <a:r>
              <a:rPr lang="en-US" altLang="zh-TW" sz="2000" dirty="0">
                <a:latin typeface="Calibri" panose="020F0502020204030204" pitchFamily="34" charset="0"/>
              </a:rPr>
              <a:t>1440</a:t>
            </a:r>
            <a:r>
              <a:rPr lang="zh-TW" altLang="en-US" sz="2000" dirty="0">
                <a:latin typeface="Calibri" panose="020F0502020204030204" pitchFamily="34" charset="0"/>
              </a:rPr>
              <a:t>億美元、</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0.57</a:t>
            </a:r>
            <a:r>
              <a:rPr lang="zh-TW" altLang="en-US" sz="2000" dirty="0">
                <a:latin typeface="Calibri" panose="020F0502020204030204" pitchFamily="34" charset="0"/>
              </a:rPr>
              <a:t>；負債為</a:t>
            </a:r>
            <a:r>
              <a:rPr lang="en-US" altLang="zh-TW" sz="2000" dirty="0">
                <a:latin typeface="Calibri" panose="020F0502020204030204" pitchFamily="34" charset="0"/>
              </a:rPr>
              <a:t>AA</a:t>
            </a:r>
            <a:r>
              <a:rPr lang="zh-TW" altLang="en-US" sz="2000" dirty="0">
                <a:latin typeface="Calibri" panose="020F0502020204030204" pitchFamily="34" charset="0"/>
              </a:rPr>
              <a:t>及公司債</a:t>
            </a:r>
            <a:r>
              <a:rPr lang="en-US" altLang="zh-TW" sz="2000" dirty="0">
                <a:latin typeface="Calibri" panose="020F0502020204030204" pitchFamily="34" charset="0"/>
              </a:rPr>
              <a:t>(</a:t>
            </a:r>
            <a:r>
              <a:rPr lang="zh-TW" altLang="en-US" sz="2000" dirty="0">
                <a:latin typeface="Calibri" panose="020F0502020204030204" pitchFamily="34" charset="0"/>
              </a:rPr>
              <a:t>違約機率為</a:t>
            </a:r>
            <a:r>
              <a:rPr lang="en-US" altLang="zh-TW" sz="2000" dirty="0">
                <a:latin typeface="Calibri" panose="020F0502020204030204" pitchFamily="34" charset="0"/>
              </a:rPr>
              <a:t>0)</a:t>
            </a:r>
            <a:r>
              <a:rPr lang="zh-TW" altLang="en-US" sz="2000" dirty="0">
                <a:latin typeface="Calibri" panose="020F0502020204030204" pitchFamily="34" charset="0"/>
              </a:rPr>
              <a:t>、</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0</a:t>
            </a:r>
            <a:r>
              <a:rPr lang="zh-TW" altLang="en-US" sz="2000" dirty="0">
                <a:latin typeface="Calibri" panose="020F0502020204030204" pitchFamily="34" charset="0"/>
              </a:rPr>
              <a:t>，市值為</a:t>
            </a:r>
            <a:r>
              <a:rPr lang="en-US" altLang="zh-TW" sz="2000" dirty="0">
                <a:latin typeface="Calibri" panose="020F0502020204030204" pitchFamily="34" charset="0"/>
              </a:rPr>
              <a:t>370</a:t>
            </a:r>
            <a:r>
              <a:rPr lang="zh-TW" altLang="en-US" sz="2000" dirty="0">
                <a:latin typeface="Calibri" panose="020F0502020204030204" pitchFamily="34" charset="0"/>
              </a:rPr>
              <a:t>億美元、殖利率為</a:t>
            </a:r>
            <a:r>
              <a:rPr lang="en-US" altLang="zh-TW" sz="2000" dirty="0">
                <a:latin typeface="Calibri" panose="020F0502020204030204" pitchFamily="34" charset="0"/>
              </a:rPr>
              <a:t>3.1%</a:t>
            </a:r>
            <a:r>
              <a:rPr lang="zh-TW" altLang="en-US" sz="2000" dirty="0">
                <a:latin typeface="Calibri" panose="020F0502020204030204" pitchFamily="34" charset="0"/>
              </a:rPr>
              <a:t>。另無風險利率為</a:t>
            </a:r>
            <a:r>
              <a:rPr lang="en-US" altLang="zh-TW" sz="2000" dirty="0">
                <a:latin typeface="Calibri" panose="020F0502020204030204" pitchFamily="34" charset="0"/>
              </a:rPr>
              <a:t>3%</a:t>
            </a:r>
            <a:r>
              <a:rPr lang="zh-TW" altLang="en-US" sz="2000" dirty="0">
                <a:latin typeface="Calibri" panose="020F0502020204030204" pitchFamily="34" charset="0"/>
              </a:rPr>
              <a:t>，市場風險溢酬為</a:t>
            </a:r>
            <a:r>
              <a:rPr lang="en-US" altLang="zh-TW" sz="2000" dirty="0">
                <a:latin typeface="Calibri" panose="020F0502020204030204" pitchFamily="34" charset="0"/>
              </a:rPr>
              <a:t>5%</a:t>
            </a:r>
            <a:r>
              <a:rPr lang="zh-TW" altLang="en-US" sz="2000" dirty="0">
                <a:latin typeface="Calibri" panose="020F0502020204030204" pitchFamily="34" charset="0"/>
              </a:rPr>
              <a:t>，則你的擴廠投資計畫的資本成本是多少？</a:t>
            </a:r>
          </a:p>
          <a:p>
            <a:pPr marL="457200" lvl="1" indent="0" algn="just">
              <a:lnSpc>
                <a:spcPct val="120000"/>
              </a:lnSpc>
              <a:buNone/>
            </a:pPr>
            <a:r>
              <a:rPr lang="zh-TW" altLang="en-US" sz="2000" dirty="0" smtClean="0">
                <a:latin typeface="Calibri" panose="020F0502020204030204" pitchFamily="34" charset="0"/>
              </a:rPr>
              <a:t>     解</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兩者結果之主要差異源於兩種方式中，使用之負債的</a:t>
            </a:r>
            <a:r>
              <a:rPr lang="en-US" altLang="zh-TW" sz="2000" dirty="0">
                <a:latin typeface="Calibri" panose="020F0502020204030204" pitchFamily="34" charset="0"/>
              </a:rPr>
              <a:t>Beta</a:t>
            </a:r>
            <a:r>
              <a:rPr lang="zh-TW" altLang="en-US" sz="2000" dirty="0">
                <a:latin typeface="Calibri" panose="020F0502020204030204" pitchFamily="34" charset="0"/>
              </a:rPr>
              <a:t>係數不同；真實的資本成本可能介於兩者之間。</a:t>
            </a: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75123526"/>
              </p:ext>
            </p:extLst>
          </p:nvPr>
        </p:nvGraphicFramePr>
        <p:xfrm>
          <a:off x="755576" y="4365104"/>
          <a:ext cx="4060729" cy="1296144"/>
        </p:xfrm>
        <a:graphic>
          <a:graphicData uri="http://schemas.openxmlformats.org/presentationml/2006/ole">
            <mc:AlternateContent xmlns:mc="http://schemas.openxmlformats.org/markup-compatibility/2006">
              <mc:Choice xmlns:v="urn:schemas-microsoft-com:vml" Requires="v">
                <p:oleObj spid="_x0000_s19520" r:id="rId3" imgW="3289300" imgH="1054100" progId="Unknown">
                  <p:embed/>
                </p:oleObj>
              </mc:Choice>
              <mc:Fallback>
                <p:oleObj r:id="rId3" imgW="3289300" imgH="1054100" progId="Unknown">
                  <p:embed/>
                  <p:pic>
                    <p:nvPicPr>
                      <p:cNvPr id="0" name="物件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365104"/>
                        <a:ext cx="4060729" cy="129614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7548823"/>
              </p:ext>
            </p:extLst>
          </p:nvPr>
        </p:nvGraphicFramePr>
        <p:xfrm>
          <a:off x="5220072" y="4293096"/>
          <a:ext cx="3444811" cy="1296144"/>
        </p:xfrm>
        <a:graphic>
          <a:graphicData uri="http://schemas.openxmlformats.org/presentationml/2006/ole">
            <mc:AlternateContent xmlns:mc="http://schemas.openxmlformats.org/markup-compatibility/2006">
              <mc:Choice xmlns:v="urn:schemas-microsoft-com:vml" Requires="v">
                <p:oleObj spid="_x0000_s19521" r:id="rId5" imgW="2832100" imgH="1066800" progId="Unknown">
                  <p:embed/>
                </p:oleObj>
              </mc:Choice>
              <mc:Fallback>
                <p:oleObj r:id="rId5" imgW="2832100" imgH="1066800" progId="Unknown">
                  <p:embed/>
                  <p:pic>
                    <p:nvPicPr>
                      <p:cNvPr id="0" name="物件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293096"/>
                        <a:ext cx="3444811" cy="129614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99418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a:xfrm>
            <a:off x="323528" y="1600200"/>
            <a:ext cx="8568952" cy="4853136"/>
          </a:xfrm>
        </p:spPr>
        <p:txBody>
          <a:bodyPr>
            <a:normAutofit fontScale="92500"/>
          </a:bodyPr>
          <a:lstStyle/>
          <a:p>
            <a:pPr algn="just">
              <a:lnSpc>
                <a:spcPct val="130000"/>
              </a:lnSpc>
            </a:pPr>
            <a:r>
              <a:rPr lang="zh-TW" altLang="en-US" sz="2600" dirty="0">
                <a:latin typeface="Calibri" panose="020F0502020204030204" pitchFamily="34" charset="0"/>
              </a:rPr>
              <a:t>考量超額現金的可能性</a:t>
            </a:r>
          </a:p>
          <a:p>
            <a:pPr lvl="1" algn="just">
              <a:lnSpc>
                <a:spcPct val="130000"/>
              </a:lnSpc>
            </a:pPr>
            <a:r>
              <a:rPr lang="zh-TW" altLang="en-US" sz="2200" dirty="0">
                <a:latin typeface="Calibri" panose="020F0502020204030204" pitchFamily="34" charset="0"/>
              </a:rPr>
              <a:t>公司的價值是負債與權益市值的加總，但若公司持有超過其營運上所需要的現金，則我們可視該超額的現金為公司的無風險資產</a:t>
            </a:r>
            <a:r>
              <a:rPr lang="en-US" altLang="zh-TW" sz="2200" dirty="0">
                <a:latin typeface="Calibri" panose="020F0502020204030204" pitchFamily="34" charset="0"/>
              </a:rPr>
              <a:t>(</a:t>
            </a:r>
            <a:r>
              <a:rPr lang="zh-TW" altLang="en-US" sz="2200" dirty="0">
                <a:latin typeface="Calibri" panose="020F0502020204030204" pitchFamily="34" charset="0"/>
              </a:rPr>
              <a:t>或是為投資於無風險資產的約當現金</a:t>
            </a:r>
            <a:r>
              <a:rPr lang="en-US" altLang="zh-TW" sz="2200" dirty="0">
                <a:latin typeface="Calibri" panose="020F0502020204030204" pitchFamily="34" charset="0"/>
              </a:rPr>
              <a:t>)</a:t>
            </a:r>
            <a:r>
              <a:rPr lang="zh-TW" altLang="en-US" sz="2200" dirty="0">
                <a:latin typeface="Calibri" panose="020F0502020204030204" pitchFamily="34" charset="0"/>
              </a:rPr>
              <a:t>，在計算公司價值時必須要扣除掉該超額現金</a:t>
            </a:r>
            <a:r>
              <a:rPr lang="zh-TW" altLang="en-US" sz="2200" dirty="0" smtClean="0">
                <a:latin typeface="Calibri" panose="020F0502020204030204" pitchFamily="34" charset="0"/>
              </a:rPr>
              <a:t>：</a:t>
            </a:r>
            <a:endParaRPr lang="zh-TW" altLang="en-US" sz="2200" dirty="0">
              <a:latin typeface="Calibri" panose="020F0502020204030204" pitchFamily="34" charset="0"/>
            </a:endParaRPr>
          </a:p>
          <a:p>
            <a:pPr lvl="1" algn="just">
              <a:lnSpc>
                <a:spcPct val="130000"/>
              </a:lnSpc>
            </a:pPr>
            <a:endParaRPr lang="zh-TW" altLang="en-US" sz="2200" dirty="0">
              <a:latin typeface="Calibri" panose="020F0502020204030204" pitchFamily="34" charset="0"/>
            </a:endParaRPr>
          </a:p>
          <a:p>
            <a:pPr lvl="1" algn="just">
              <a:lnSpc>
                <a:spcPct val="130000"/>
              </a:lnSpc>
            </a:pPr>
            <a:endParaRPr lang="zh-TW" altLang="en-US" sz="2200" dirty="0">
              <a:latin typeface="Calibri" panose="020F0502020204030204" pitchFamily="34" charset="0"/>
            </a:endParaRPr>
          </a:p>
          <a:p>
            <a:pPr lvl="1" algn="just">
              <a:lnSpc>
                <a:spcPct val="130000"/>
              </a:lnSpc>
            </a:pPr>
            <a:r>
              <a:rPr lang="zh-TW" altLang="en-US" sz="2200" dirty="0">
                <a:latin typeface="Calibri" panose="020F0502020204030204" pitchFamily="34" charset="0"/>
              </a:rPr>
              <a:t>在前面我們的說明投資計畫的資本成本中，權益與負債的權數中是用未扣除超額現金的數據，當一家類似公司若超額現金很多，則淨負債的市值很可能是負數，其概念是降低資產的風險，從而降低了資產的資本成本。</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067238734"/>
              </p:ext>
            </p:extLst>
          </p:nvPr>
        </p:nvGraphicFramePr>
        <p:xfrm>
          <a:off x="2195736" y="3717032"/>
          <a:ext cx="5321011" cy="936104"/>
        </p:xfrm>
        <a:graphic>
          <a:graphicData uri="http://schemas.openxmlformats.org/presentationml/2006/ole">
            <mc:AlternateContent xmlns:mc="http://schemas.openxmlformats.org/markup-compatibility/2006">
              <mc:Choice xmlns:v="urn:schemas-microsoft-com:vml" Requires="v">
                <p:oleObj spid="_x0000_s20511" r:id="rId3" imgW="3771900" imgH="660400" progId="Unknown">
                  <p:embed/>
                </p:oleObj>
              </mc:Choice>
              <mc:Fallback>
                <p:oleObj r:id="rId3" imgW="3771900" imgH="660400" progId="Unknown">
                  <p:embed/>
                  <p:pic>
                    <p:nvPicPr>
                      <p:cNvPr id="0" name="物件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717032"/>
                        <a:ext cx="5321011" cy="9361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94714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a:xfrm>
            <a:off x="457200" y="1600200"/>
            <a:ext cx="8229600" cy="4853136"/>
          </a:xfrm>
        </p:spPr>
        <p:txBody>
          <a:bodyPr>
            <a:normAutofit lnSpcReduction="10000"/>
          </a:bodyPr>
          <a:lstStyle/>
          <a:p>
            <a:pPr algn="just">
              <a:lnSpc>
                <a:spcPct val="130000"/>
              </a:lnSpc>
            </a:pPr>
            <a:r>
              <a:rPr lang="zh-TW" altLang="en-US" sz="2400" dirty="0">
                <a:latin typeface="Calibri" panose="020F0502020204030204" pitchFamily="34" charset="0"/>
              </a:rPr>
              <a:t>例</a:t>
            </a:r>
            <a:r>
              <a:rPr lang="en-US" altLang="zh-TW" sz="2400" dirty="0">
                <a:latin typeface="Calibri" panose="020F0502020204030204" pitchFamily="34" charset="0"/>
              </a:rPr>
              <a:t>12.6</a:t>
            </a:r>
          </a:p>
          <a:p>
            <a:pPr lvl="1" algn="just">
              <a:lnSpc>
                <a:spcPct val="130000"/>
              </a:lnSpc>
            </a:pPr>
            <a:r>
              <a:rPr lang="zh-TW" altLang="en-US" sz="2000" dirty="0">
                <a:latin typeface="Calibri" panose="020F0502020204030204" pitchFamily="34" charset="0"/>
              </a:rPr>
              <a:t>在</a:t>
            </a:r>
            <a:r>
              <a:rPr lang="en-US" altLang="zh-TW" sz="2000" dirty="0">
                <a:latin typeface="Calibri" panose="020F0502020204030204" pitchFamily="34" charset="0"/>
              </a:rPr>
              <a:t>2015</a:t>
            </a:r>
            <a:r>
              <a:rPr lang="zh-TW" altLang="en-US" sz="2000" dirty="0">
                <a:latin typeface="Calibri" panose="020F0502020204030204" pitchFamily="34" charset="0"/>
              </a:rPr>
              <a:t>年中期，微軟公司的股票市值為</a:t>
            </a:r>
            <a:r>
              <a:rPr lang="en-US" altLang="zh-TW" sz="2000" dirty="0">
                <a:latin typeface="Calibri" panose="020F0502020204030204" pitchFamily="34" charset="0"/>
              </a:rPr>
              <a:t>3,400</a:t>
            </a:r>
            <a:r>
              <a:rPr lang="zh-TW" altLang="en-US" sz="2000" dirty="0">
                <a:latin typeface="Calibri" panose="020F0502020204030204" pitchFamily="34" charset="0"/>
              </a:rPr>
              <a:t>億美元，負債市值為</a:t>
            </a:r>
            <a:r>
              <a:rPr lang="en-US" altLang="zh-TW" sz="2000" dirty="0">
                <a:latin typeface="Calibri" panose="020F0502020204030204" pitchFamily="34" charset="0"/>
              </a:rPr>
              <a:t>350</a:t>
            </a:r>
            <a:r>
              <a:rPr lang="zh-TW" altLang="en-US" sz="2000" dirty="0">
                <a:latin typeface="Calibri" panose="020F0502020204030204" pitchFamily="34" charset="0"/>
              </a:rPr>
              <a:t>億美元，而超額現金為</a:t>
            </a:r>
            <a:r>
              <a:rPr lang="en-US" altLang="zh-TW" sz="2000" dirty="0">
                <a:latin typeface="Calibri" panose="020F0502020204030204" pitchFamily="34" charset="0"/>
              </a:rPr>
              <a:t>960</a:t>
            </a:r>
            <a:r>
              <a:rPr lang="zh-TW" altLang="en-US" sz="2000" dirty="0">
                <a:latin typeface="Calibri" panose="020F0502020204030204" pitchFamily="34" charset="0"/>
              </a:rPr>
              <a:t>億美元，若該公司股票之</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0.87</a:t>
            </a:r>
            <a:r>
              <a:rPr lang="zh-TW" altLang="en-US" sz="2000" dirty="0">
                <a:latin typeface="Calibri" panose="020F0502020204030204" pitchFamily="34" charset="0"/>
              </a:rPr>
              <a:t>， </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0</a:t>
            </a:r>
            <a:r>
              <a:rPr lang="zh-TW" altLang="en-US" sz="2000" dirty="0">
                <a:latin typeface="Calibri" panose="020F0502020204030204" pitchFamily="34" charset="0"/>
              </a:rPr>
              <a:t>，請計算考慮超額現金前後微軟公司資產之</a:t>
            </a:r>
            <a:r>
              <a:rPr lang="en-US" altLang="zh-TW" sz="2000" dirty="0">
                <a:latin typeface="Calibri" panose="020F0502020204030204" pitchFamily="34" charset="0"/>
              </a:rPr>
              <a:t>Beta</a:t>
            </a:r>
            <a:r>
              <a:rPr lang="zh-TW" altLang="en-US" sz="2000" dirty="0">
                <a:latin typeface="Calibri" panose="020F0502020204030204" pitchFamily="34" charset="0"/>
              </a:rPr>
              <a:t>係數各是多少？</a:t>
            </a:r>
          </a:p>
          <a:p>
            <a:pPr lvl="1" algn="just">
              <a:lnSpc>
                <a:spcPct val="130000"/>
              </a:lnSpc>
            </a:pPr>
            <a:r>
              <a:rPr lang="zh-TW" altLang="en-US" sz="2000" dirty="0" smtClean="0">
                <a:latin typeface="Calibri" panose="020F0502020204030204" pitchFamily="34" charset="0"/>
              </a:rPr>
              <a:t>解</a:t>
            </a:r>
            <a:endParaRPr lang="en-US" altLang="zh-TW" sz="2000" dirty="0" smtClean="0">
              <a:latin typeface="Calibri" panose="020F0502020204030204" pitchFamily="34" charset="0"/>
            </a:endParaRPr>
          </a:p>
          <a:p>
            <a:pPr lvl="1" algn="just">
              <a:lnSpc>
                <a:spcPct val="130000"/>
              </a:lnSpc>
            </a:pPr>
            <a:endParaRPr lang="en-US" altLang="zh-TW" sz="2000" dirty="0">
              <a:latin typeface="Calibri" panose="020F0502020204030204" pitchFamily="34" charset="0"/>
            </a:endParaRPr>
          </a:p>
          <a:p>
            <a:pPr lvl="1" algn="just">
              <a:lnSpc>
                <a:spcPct val="130000"/>
              </a:lnSpc>
            </a:pPr>
            <a:endParaRPr lang="en-US" altLang="zh-TW" sz="2000" dirty="0" smtClean="0">
              <a:latin typeface="Calibri" panose="020F0502020204030204" pitchFamily="34" charset="0"/>
            </a:endParaRPr>
          </a:p>
          <a:p>
            <a:pPr lvl="1" algn="just">
              <a:lnSpc>
                <a:spcPct val="130000"/>
              </a:lnSpc>
            </a:pPr>
            <a:endParaRPr lang="en-US" altLang="zh-TW" sz="2000" dirty="0">
              <a:latin typeface="Calibri" panose="020F0502020204030204" pitchFamily="34" charset="0"/>
            </a:endParaRPr>
          </a:p>
          <a:p>
            <a:pPr algn="just">
              <a:lnSpc>
                <a:spcPct val="130000"/>
              </a:lnSpc>
            </a:pPr>
            <a:r>
              <a:rPr lang="zh-TW" altLang="en-US" sz="2400" dirty="0">
                <a:latin typeface="Calibri" panose="020F0502020204030204" pitchFamily="34" charset="0"/>
              </a:rPr>
              <a:t>本例中，資產的</a:t>
            </a:r>
            <a:r>
              <a:rPr lang="en-US" altLang="zh-TW" sz="2400" dirty="0">
                <a:latin typeface="Calibri" panose="020F0502020204030204" pitchFamily="34" charset="0"/>
              </a:rPr>
              <a:t>Beta</a:t>
            </a:r>
            <a:r>
              <a:rPr lang="zh-TW" altLang="en-US" sz="2400" dirty="0">
                <a:latin typeface="Calibri" panose="020F0502020204030204" pitchFamily="34" charset="0"/>
              </a:rPr>
              <a:t>係數高於股票的</a:t>
            </a:r>
            <a:r>
              <a:rPr lang="en-US" altLang="zh-TW" sz="2400" dirty="0">
                <a:latin typeface="Calibri" panose="020F0502020204030204" pitchFamily="34" charset="0"/>
              </a:rPr>
              <a:t>Beta</a:t>
            </a:r>
            <a:r>
              <a:rPr lang="zh-TW" altLang="en-US" sz="2400" dirty="0">
                <a:latin typeface="Calibri" panose="020F0502020204030204" pitchFamily="34" charset="0"/>
              </a:rPr>
              <a:t>係數顯示因為公司有較多的現金，使其股票的市場風險較低。</a:t>
            </a:r>
            <a:endParaRPr lang="en-US" altLang="zh-TW" sz="24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035884161"/>
              </p:ext>
            </p:extLst>
          </p:nvPr>
        </p:nvGraphicFramePr>
        <p:xfrm>
          <a:off x="683568" y="4149080"/>
          <a:ext cx="3234476" cy="936104"/>
        </p:xfrm>
        <a:graphic>
          <a:graphicData uri="http://schemas.openxmlformats.org/presentationml/2006/ole">
            <mc:AlternateContent xmlns:mc="http://schemas.openxmlformats.org/markup-compatibility/2006">
              <mc:Choice xmlns:v="urn:schemas-microsoft-com:vml" Requires="v">
                <p:oleObj spid="_x0000_s21562" r:id="rId3" imgW="2819400" imgH="812800" progId="Unknown">
                  <p:embed/>
                </p:oleObj>
              </mc:Choice>
              <mc:Fallback>
                <p:oleObj r:id="rId3" imgW="2819400" imgH="812800" progId="Unknown">
                  <p:embed/>
                  <p:pic>
                    <p:nvPicPr>
                      <p:cNvPr id="0" name="物件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149080"/>
                        <a:ext cx="3234476" cy="93610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53394329"/>
              </p:ext>
            </p:extLst>
          </p:nvPr>
        </p:nvGraphicFramePr>
        <p:xfrm>
          <a:off x="4211960" y="4149080"/>
          <a:ext cx="4518170" cy="936104"/>
        </p:xfrm>
        <a:graphic>
          <a:graphicData uri="http://schemas.openxmlformats.org/presentationml/2006/ole">
            <mc:AlternateContent xmlns:mc="http://schemas.openxmlformats.org/markup-compatibility/2006">
              <mc:Choice xmlns:v="urn:schemas-microsoft-com:vml" Requires="v">
                <p:oleObj spid="_x0000_s21563" r:id="rId5" imgW="4152900" imgH="863600" progId="Unknown">
                  <p:embed/>
                </p:oleObj>
              </mc:Choice>
              <mc:Fallback>
                <p:oleObj r:id="rId5" imgW="4152900" imgH="863600" progId="Unknown">
                  <p:embed/>
                  <p:pic>
                    <p:nvPicPr>
                      <p:cNvPr id="0" name="物件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4149080"/>
                        <a:ext cx="4518170" cy="9361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866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美國各產業資產的</a:t>
            </a:r>
            <a:r>
              <a:rPr lang="en-US" altLang="zh-TW" sz="2400" dirty="0">
                <a:latin typeface="Calibri" panose="020F0502020204030204" pitchFamily="34" charset="0"/>
              </a:rPr>
              <a:t>Beta</a:t>
            </a:r>
            <a:r>
              <a:rPr lang="zh-TW" altLang="en-US" sz="2400" dirty="0">
                <a:latin typeface="Calibri" panose="020F0502020204030204" pitchFamily="34" charset="0"/>
              </a:rPr>
              <a:t>係數</a:t>
            </a:r>
          </a:p>
          <a:p>
            <a:pPr lvl="1" algn="just">
              <a:lnSpc>
                <a:spcPct val="120000"/>
              </a:lnSpc>
            </a:pPr>
            <a:r>
              <a:rPr lang="zh-TW" altLang="en-US" sz="2000" dirty="0">
                <a:latin typeface="Calibri" panose="020F0502020204030204" pitchFamily="34" charset="0"/>
              </a:rPr>
              <a:t>各產業由於負債比率</a:t>
            </a:r>
            <a:r>
              <a:rPr lang="en-US" altLang="zh-TW" sz="2000" dirty="0">
                <a:latin typeface="Calibri" panose="020F0502020204030204" pitchFamily="34" charset="0"/>
              </a:rPr>
              <a:t>(</a:t>
            </a:r>
            <a:r>
              <a:rPr lang="zh-TW" altLang="en-US" sz="2000" dirty="0">
                <a:latin typeface="Calibri" panose="020F0502020204030204" pitchFamily="34" charset="0"/>
              </a:rPr>
              <a:t>負債市值除以公司價值</a:t>
            </a:r>
            <a:r>
              <a:rPr lang="en-US" altLang="zh-TW" sz="2000" dirty="0">
                <a:latin typeface="Calibri" panose="020F0502020204030204" pitchFamily="34" charset="0"/>
              </a:rPr>
              <a:t>)</a:t>
            </a:r>
            <a:r>
              <a:rPr lang="zh-TW" altLang="en-US" sz="2000" dirty="0">
                <a:latin typeface="Calibri" panose="020F0502020204030204" pitchFamily="34" charset="0"/>
              </a:rPr>
              <a:t>差異很大，故各產業之資產的</a:t>
            </a:r>
            <a:r>
              <a:rPr lang="en-US" altLang="zh-TW" sz="2000" dirty="0">
                <a:latin typeface="Calibri" panose="020F0502020204030204" pitchFamily="34" charset="0"/>
              </a:rPr>
              <a:t>Beta</a:t>
            </a:r>
            <a:r>
              <a:rPr lang="zh-TW" altLang="en-US" sz="2000" dirty="0">
                <a:latin typeface="Calibri" panose="020F0502020204030204" pitchFamily="34" charset="0"/>
              </a:rPr>
              <a:t>係數也有所不同，估計的結果可作為投資計畫計算資本成本時的參考，本書先以美國的百貨業為</a:t>
            </a:r>
            <a:r>
              <a:rPr lang="zh-TW" altLang="en-US" sz="2000" dirty="0" smtClean="0">
                <a:latin typeface="Calibri" panose="020F0502020204030204" pitchFamily="34" charset="0"/>
              </a:rPr>
              <a:t>例</a:t>
            </a:r>
            <a:r>
              <a:rPr lang="en-US" altLang="zh-TW" sz="2000" dirty="0" smtClean="0">
                <a:latin typeface="Calibri" panose="020F0502020204030204" pitchFamily="34" charset="0"/>
              </a:rPr>
              <a:t>12.7</a:t>
            </a:r>
            <a:r>
              <a:rPr lang="zh-TW" altLang="en-US" sz="2000" dirty="0" smtClean="0">
                <a:latin typeface="標楷體"/>
                <a:ea typeface="標楷體"/>
              </a:rPr>
              <a:t>，</a:t>
            </a:r>
            <a:r>
              <a:rPr lang="zh-TW" altLang="en-US" sz="2000" dirty="0" smtClean="0">
                <a:latin typeface="Calibri" panose="020F0502020204030204" pitchFamily="34" charset="0"/>
              </a:rPr>
              <a:t>計算</a:t>
            </a:r>
            <a:r>
              <a:rPr lang="zh-TW" altLang="en-US" sz="2000" dirty="0">
                <a:latin typeface="Calibri" panose="020F0502020204030204" pitchFamily="34" charset="0"/>
              </a:rPr>
              <a:t>各上市公司之資產的</a:t>
            </a:r>
            <a:r>
              <a:rPr lang="en-US" altLang="zh-TW" sz="2000" dirty="0">
                <a:latin typeface="Calibri" panose="020F0502020204030204" pitchFamily="34" charset="0"/>
              </a:rPr>
              <a:t>Beta</a:t>
            </a:r>
            <a:r>
              <a:rPr lang="zh-TW" altLang="en-US" sz="2000" dirty="0">
                <a:latin typeface="Calibri" panose="020F0502020204030204" pitchFamily="34" charset="0"/>
              </a:rPr>
              <a:t>係數。</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39</a:t>
            </a:fld>
            <a:endParaRPr lang="zh-TW" altLang="en-US"/>
          </a:p>
        </p:txBody>
      </p:sp>
      <p:pic>
        <p:nvPicPr>
          <p:cNvPr id="5" name="Picture 4" descr="Y:\Graphics\Powerpoint\PEARSON\BERK\Final files\ch12\c12p00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717032"/>
            <a:ext cx="6696744" cy="2736304"/>
          </a:xfrm>
          <a:prstGeom prst="rect">
            <a:avLst/>
          </a:prstGeom>
          <a:noFill/>
          <a:ln>
            <a:noFill/>
          </a:ln>
          <a:extLst/>
        </p:spPr>
      </p:pic>
    </p:spTree>
    <p:extLst>
      <p:ext uri="{BB962C8B-B14F-4D97-AF65-F5344CB8AC3E}">
        <p14:creationId xmlns:p14="http://schemas.microsoft.com/office/powerpoint/2010/main" val="418154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12.1 </a:t>
            </a:r>
            <a:r>
              <a:rPr lang="zh-TW" altLang="zh-TW" dirty="0"/>
              <a:t>權益的資本</a:t>
            </a:r>
            <a:r>
              <a:rPr lang="zh-TW" altLang="zh-TW" dirty="0" smtClean="0"/>
              <a:t>成本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根據第</a:t>
            </a:r>
            <a:r>
              <a:rPr lang="en-US" altLang="zh-TW" sz="2400" dirty="0">
                <a:latin typeface="Calibri" panose="020F0502020204030204" pitchFamily="34" charset="0"/>
              </a:rPr>
              <a:t>11</a:t>
            </a:r>
            <a:r>
              <a:rPr lang="zh-TW" altLang="zh-TW" sz="2400" dirty="0">
                <a:latin typeface="Calibri" panose="020F0502020204030204" pitchFamily="34" charset="0"/>
              </a:rPr>
              <a:t>章的討論，在市場均衡時，資產的預期報酬等於投資者的要求</a:t>
            </a:r>
            <a:r>
              <a:rPr lang="zh-TW" altLang="zh-TW" sz="2400" dirty="0" smtClean="0">
                <a:latin typeface="Calibri" panose="020F0502020204030204" pitchFamily="34" charset="0"/>
              </a:rPr>
              <a:t>報酬，</a:t>
            </a:r>
            <a:r>
              <a:rPr lang="zh-TW" altLang="en-US" sz="2400" dirty="0">
                <a:latin typeface="Calibri" panose="020F0502020204030204" pitchFamily="34" charset="0"/>
              </a:rPr>
              <a:t>其即</a:t>
            </a:r>
            <a:r>
              <a:rPr lang="zh-TW" altLang="en-US" sz="2400" dirty="0" smtClean="0">
                <a:latin typeface="Calibri" panose="020F0502020204030204" pitchFamily="34" charset="0"/>
              </a:rPr>
              <a:t>為該種金融資產的資本成本</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個別</a:t>
            </a:r>
            <a:r>
              <a:rPr lang="zh-TW" altLang="zh-TW" sz="2400" dirty="0">
                <a:latin typeface="Calibri" panose="020F0502020204030204" pitchFamily="34" charset="0"/>
              </a:rPr>
              <a:t>資產的波動衡量其總風險，而個別資產的</a:t>
            </a:r>
            <a:r>
              <a:rPr lang="en-US" altLang="zh-TW" sz="2400" dirty="0">
                <a:latin typeface="Calibri" panose="020F0502020204030204" pitchFamily="34" charset="0"/>
              </a:rPr>
              <a:t>Beta</a:t>
            </a:r>
            <a:r>
              <a:rPr lang="zh-TW" altLang="zh-TW" sz="2400" dirty="0">
                <a:latin typeface="Calibri" panose="020F0502020204030204" pitchFamily="34" charset="0"/>
              </a:rPr>
              <a:t>係數則可用於衡量其面臨的系統風險，如果我們可以知道資產的</a:t>
            </a:r>
            <a:r>
              <a:rPr lang="en-US" altLang="zh-TW" sz="2400" dirty="0">
                <a:latin typeface="Calibri" panose="020F0502020204030204" pitchFamily="34" charset="0"/>
              </a:rPr>
              <a:t>Beta</a:t>
            </a:r>
            <a:r>
              <a:rPr lang="zh-TW" altLang="zh-TW" sz="2400" dirty="0" smtClean="0">
                <a:latin typeface="Calibri" panose="020F0502020204030204" pitchFamily="34" charset="0"/>
              </a:rPr>
              <a:t>係數</a:t>
            </a:r>
            <a:r>
              <a:rPr lang="zh-TW" altLang="en-US" sz="2400" dirty="0" smtClean="0">
                <a:latin typeface="新細明體"/>
                <a:ea typeface="新細明體"/>
              </a:rPr>
              <a:t>、市場預期報酬</a:t>
            </a:r>
            <a:r>
              <a:rPr lang="zh-TW" altLang="zh-TW" sz="2400" dirty="0" smtClean="0">
                <a:latin typeface="Calibri" panose="020F0502020204030204" pitchFamily="34" charset="0"/>
              </a:rPr>
              <a:t>，</a:t>
            </a:r>
            <a:r>
              <a:rPr lang="zh-TW" altLang="zh-TW" sz="2400" dirty="0">
                <a:latin typeface="Calibri" panose="020F0502020204030204" pitchFamily="34" charset="0"/>
              </a:rPr>
              <a:t>以及找到適當的無風險利率，則可以估算以該種該資產融資的</a:t>
            </a:r>
            <a:r>
              <a:rPr lang="zh-TW" altLang="zh-TW" sz="2400" dirty="0" smtClean="0">
                <a:latin typeface="Calibri" panose="020F0502020204030204" pitchFamily="34" charset="0"/>
              </a:rPr>
              <a:t>資金成本</a:t>
            </a:r>
            <a:r>
              <a:rPr lang="zh-TW" altLang="zh-TW" sz="2400" dirty="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083478190"/>
              </p:ext>
            </p:extLst>
          </p:nvPr>
        </p:nvGraphicFramePr>
        <p:xfrm>
          <a:off x="971600" y="2852936"/>
          <a:ext cx="3130478" cy="360040"/>
        </p:xfrm>
        <a:graphic>
          <a:graphicData uri="http://schemas.openxmlformats.org/presentationml/2006/ole">
            <mc:AlternateContent xmlns:mc="http://schemas.openxmlformats.org/markup-compatibility/2006">
              <mc:Choice xmlns:v="urn:schemas-microsoft-com:vml" Requires="v">
                <p:oleObj spid="_x0000_s2120" r:id="rId3" imgW="2120900" imgH="241300" progId="Unknown">
                  <p:embed/>
                </p:oleObj>
              </mc:Choice>
              <mc:Fallback>
                <p:oleObj r:id="rId3" imgW="2120900" imgH="241300" progId="Unknown">
                  <p:embed/>
                  <p:pic>
                    <p:nvPicPr>
                      <p:cNvPr id="0" name="物件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852936"/>
                        <a:ext cx="3130478"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812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p:txBody>
          <a:bodyPr>
            <a:normAutofit/>
          </a:bodyPr>
          <a:lstStyle/>
          <a:p>
            <a:r>
              <a:rPr lang="zh-TW" altLang="en-US" sz="2400" dirty="0"/>
              <a:t>解</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40</a:t>
            </a:fld>
            <a:endParaRPr lang="zh-TW" altLang="en-US"/>
          </a:p>
        </p:txBody>
      </p:sp>
      <p:pic>
        <p:nvPicPr>
          <p:cNvPr id="5" name="Picture 4" descr="Y:\Graphics\Powerpoint\PEARSON\BERK\Final files\ch12\c12s00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9734" y="2060848"/>
            <a:ext cx="5274310" cy="4422140"/>
          </a:xfrm>
          <a:prstGeom prst="rect">
            <a:avLst/>
          </a:prstGeom>
          <a:noFill/>
          <a:ln>
            <a:noFill/>
          </a:ln>
          <a:extLst/>
        </p:spPr>
      </p:pic>
      <p:sp>
        <p:nvSpPr>
          <p:cNvPr id="6" name="文字方塊 5"/>
          <p:cNvSpPr txBox="1"/>
          <p:nvPr/>
        </p:nvSpPr>
        <p:spPr>
          <a:xfrm>
            <a:off x="6305872" y="2971276"/>
            <a:ext cx="2520280" cy="2246769"/>
          </a:xfrm>
          <a:prstGeom prst="rect">
            <a:avLst/>
          </a:prstGeom>
          <a:noFill/>
        </p:spPr>
        <p:txBody>
          <a:bodyPr wrap="square" rtlCol="0">
            <a:spAutoFit/>
          </a:bodyPr>
          <a:lstStyle/>
          <a:p>
            <a:pPr algn="just"/>
            <a:r>
              <a:rPr lang="zh-TW" altLang="en-US" sz="2000" dirty="0">
                <a:latin typeface="Calibri" panose="020F0502020204030204" pitchFamily="34" charset="0"/>
              </a:rPr>
              <a:t>由上表中的最後一欄可知，這個產業之資產的</a:t>
            </a:r>
            <a:r>
              <a:rPr lang="en-US" altLang="zh-TW" sz="2000" dirty="0">
                <a:latin typeface="Calibri" panose="020F0502020204030204" pitchFamily="34" charset="0"/>
              </a:rPr>
              <a:t>Beta</a:t>
            </a:r>
            <a:r>
              <a:rPr lang="zh-TW" altLang="en-US" sz="2000" dirty="0">
                <a:latin typeface="Calibri" panose="020F0502020204030204" pitchFamily="34" charset="0"/>
              </a:rPr>
              <a:t>係數都很接近，且接近</a:t>
            </a:r>
            <a:r>
              <a:rPr lang="en-US" altLang="zh-TW" sz="2000" dirty="0">
                <a:latin typeface="Calibri" panose="020F0502020204030204" pitchFamily="34" charset="0"/>
              </a:rPr>
              <a:t>1</a:t>
            </a:r>
            <a:r>
              <a:rPr lang="zh-TW" altLang="en-US" sz="2000" dirty="0">
                <a:latin typeface="Calibri" panose="020F0502020204030204" pitchFamily="34" charset="0"/>
              </a:rPr>
              <a:t>，表示該產業的市場風險較低，對於經濟景氣較不敏感。</a:t>
            </a:r>
          </a:p>
        </p:txBody>
      </p:sp>
    </p:spTree>
    <p:extLst>
      <p:ext uri="{BB962C8B-B14F-4D97-AF65-F5344CB8AC3E}">
        <p14:creationId xmlns:p14="http://schemas.microsoft.com/office/powerpoint/2010/main" val="2774795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12.5</a:t>
            </a:r>
            <a:r>
              <a:rPr lang="zh-TW" altLang="en-US" dirty="0"/>
              <a:t>投資計畫的資金成本</a:t>
            </a:r>
          </a:p>
        </p:txBody>
      </p:sp>
      <p:sp>
        <p:nvSpPr>
          <p:cNvPr id="3" name="內容版面配置區 2"/>
          <p:cNvSpPr>
            <a:spLocks noGrp="1"/>
          </p:cNvSpPr>
          <p:nvPr>
            <p:ph idx="1"/>
          </p:nvPr>
        </p:nvSpPr>
        <p:spPr/>
        <p:txBody>
          <a:bodyPr>
            <a:normAutofit/>
          </a:bodyPr>
          <a:lstStyle/>
          <a:p>
            <a:pPr algn="just"/>
            <a:r>
              <a:rPr lang="zh-TW" altLang="en-US" sz="2400" dirty="0">
                <a:latin typeface="Calibri" panose="020F0502020204030204" pitchFamily="34" charset="0"/>
              </a:rPr>
              <a:t>圖</a:t>
            </a:r>
            <a:r>
              <a:rPr lang="en-US" altLang="zh-TW" sz="2400" dirty="0">
                <a:latin typeface="Calibri" panose="020F0502020204030204" pitchFamily="34" charset="0"/>
              </a:rPr>
              <a:t>12.4</a:t>
            </a:r>
            <a:r>
              <a:rPr lang="zh-TW" altLang="en-US" sz="2400" dirty="0">
                <a:latin typeface="Calibri" panose="020F0502020204030204" pitchFamily="34" charset="0"/>
              </a:rPr>
              <a:t>是美國各產業之資產的</a:t>
            </a:r>
            <a:r>
              <a:rPr lang="en-US" altLang="zh-TW" sz="2400" dirty="0">
                <a:latin typeface="Calibri" panose="020F0502020204030204" pitchFamily="34" charset="0"/>
              </a:rPr>
              <a:t>Beta</a:t>
            </a:r>
            <a:r>
              <a:rPr lang="zh-TW" altLang="en-US" sz="2400" dirty="0">
                <a:latin typeface="Calibri" panose="020F0502020204030204" pitchFamily="34" charset="0"/>
              </a:rPr>
              <a:t>係數估計值</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41</a:t>
            </a:fld>
            <a:endParaRPr lang="zh-TW" altLang="en-US"/>
          </a:p>
        </p:txBody>
      </p:sp>
      <p:pic>
        <p:nvPicPr>
          <p:cNvPr id="5" name="Picture 5" descr="Y:\Graphics\Powerpoint\PEARSON\BERK\Final files\ch12\c12f00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420888"/>
            <a:ext cx="7056784" cy="3456384"/>
          </a:xfrm>
          <a:prstGeom prst="rect">
            <a:avLst/>
          </a:prstGeom>
          <a:noFill/>
          <a:ln>
            <a:noFill/>
          </a:ln>
          <a:extLst/>
        </p:spPr>
      </p:pic>
    </p:spTree>
    <p:extLst>
      <p:ext uri="{BB962C8B-B14F-4D97-AF65-F5344CB8AC3E}">
        <p14:creationId xmlns:p14="http://schemas.microsoft.com/office/powerpoint/2010/main" val="2560642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zh-TW" dirty="0"/>
              <a:t>投資計畫</a:t>
            </a:r>
            <a:r>
              <a:rPr lang="zh-TW" altLang="zh-TW" dirty="0" smtClean="0"/>
              <a:t>的</a:t>
            </a:r>
            <a:r>
              <a:rPr lang="en-US" altLang="zh-TW" dirty="0" smtClean="0"/>
              <a:t/>
            </a:r>
            <a:br>
              <a:rPr lang="en-US" altLang="zh-TW" dirty="0" smtClean="0"/>
            </a:br>
            <a:r>
              <a:rPr lang="zh-TW" altLang="zh-TW" dirty="0" smtClean="0"/>
              <a:t>風險</a:t>
            </a:r>
            <a:r>
              <a:rPr lang="zh-TW" altLang="zh-TW" dirty="0"/>
              <a:t>特性與資金</a:t>
            </a:r>
            <a:r>
              <a:rPr lang="zh-TW" altLang="zh-TW" dirty="0" smtClean="0"/>
              <a:t>融通</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en-US" sz="2400" dirty="0">
                <a:latin typeface="Calibri" panose="020F0502020204030204" pitchFamily="34" charset="0"/>
              </a:rPr>
              <a:t>在</a:t>
            </a:r>
            <a:r>
              <a:rPr lang="en-US" altLang="zh-TW" sz="2400" dirty="0">
                <a:latin typeface="Calibri" panose="020F0502020204030204" pitchFamily="34" charset="0"/>
              </a:rPr>
              <a:t>12.5</a:t>
            </a:r>
            <a:r>
              <a:rPr lang="zh-TW" altLang="en-US" sz="2400" dirty="0">
                <a:latin typeface="Calibri" panose="020F0502020204030204" pitchFamily="34" charset="0"/>
              </a:rPr>
              <a:t>節中，我們假設投資計畫的資金來源僅為權益資金，且計算出來的是平均每一個投資計劃的資本成本，在本節中將考量每一個投資計畫存在不同的風險，且資金來源可能同時有權益與負債資金時應該如何修正</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個別投資計畫的風險差異</a:t>
            </a:r>
          </a:p>
          <a:p>
            <a:pPr lvl="1" algn="just">
              <a:lnSpc>
                <a:spcPct val="120000"/>
              </a:lnSpc>
            </a:pPr>
            <a:r>
              <a:rPr lang="zh-TW" altLang="en-US" sz="2000" dirty="0">
                <a:latin typeface="Calibri" panose="020F0502020204030204" pitchFamily="34" charset="0"/>
              </a:rPr>
              <a:t>個別投資計畫因為對於市場風險的敏感度不同</a:t>
            </a:r>
            <a:r>
              <a:rPr lang="en-US" altLang="zh-TW" sz="2000" dirty="0">
                <a:latin typeface="Calibri" panose="020F0502020204030204" pitchFamily="34" charset="0"/>
              </a:rPr>
              <a:t>(</a:t>
            </a:r>
            <a:r>
              <a:rPr lang="zh-TW" altLang="en-US" sz="2000" dirty="0">
                <a:latin typeface="Calibri" panose="020F0502020204030204" pitchFamily="34" charset="0"/>
              </a:rPr>
              <a:t>即</a:t>
            </a:r>
            <a:r>
              <a:rPr lang="en-US" altLang="zh-TW" sz="2000" dirty="0">
                <a:latin typeface="Calibri" panose="020F0502020204030204" pitchFamily="34" charset="0"/>
              </a:rPr>
              <a:t>Beta</a:t>
            </a:r>
            <a:r>
              <a:rPr lang="zh-TW" altLang="en-US" sz="2000" dirty="0">
                <a:latin typeface="Calibri" panose="020F0502020204030204" pitchFamily="34" charset="0"/>
              </a:rPr>
              <a:t>係數應該不同</a:t>
            </a:r>
            <a:r>
              <a:rPr lang="en-US" altLang="zh-TW" sz="2000" dirty="0">
                <a:latin typeface="Calibri" panose="020F0502020204030204" pitchFamily="34" charset="0"/>
              </a:rPr>
              <a:t>)</a:t>
            </a:r>
            <a:r>
              <a:rPr lang="zh-TW" altLang="en-US" sz="2000" dirty="0">
                <a:latin typeface="Calibri" panose="020F0502020204030204" pitchFamily="34" charset="0"/>
              </a:rPr>
              <a:t>，從而在計算資金成本時應該要考慮此一差異，例如投資計或可選擇自購資產或租賃，本書將於第</a:t>
            </a:r>
            <a:r>
              <a:rPr lang="en-US" altLang="zh-TW" sz="2000" dirty="0">
                <a:latin typeface="Calibri" panose="020F0502020204030204" pitchFamily="34" charset="0"/>
              </a:rPr>
              <a:t>25</a:t>
            </a:r>
            <a:r>
              <a:rPr lang="zh-TW" altLang="en-US" sz="2000" dirty="0">
                <a:latin typeface="Calibri" panose="020F0502020204030204" pitchFamily="34" charset="0"/>
              </a:rPr>
              <a:t>章進一步討論租賃與自購資產的差異；此外影響個別投資計畫的市場風險與其營運槓桿</a:t>
            </a:r>
            <a:r>
              <a:rPr lang="en-US" altLang="zh-TW" sz="2000" dirty="0">
                <a:latin typeface="Calibri" panose="020F0502020204030204" pitchFamily="34" charset="0"/>
              </a:rPr>
              <a:t>(operating leverage)</a:t>
            </a:r>
            <a:r>
              <a:rPr lang="zh-TW" altLang="en-US" sz="2000" dirty="0">
                <a:latin typeface="Calibri" panose="020F0502020204030204" pitchFamily="34" charset="0"/>
              </a:rPr>
              <a:t>有關，其主要反映在固定成本與變動成本的相對比重，固定成本越高的計畫，其現金流量對市場風險的敏感度將上升，亦即其</a:t>
            </a:r>
            <a:r>
              <a:rPr lang="en-US" altLang="zh-TW" sz="2000" dirty="0">
                <a:latin typeface="Calibri" panose="020F0502020204030204" pitchFamily="34" charset="0"/>
              </a:rPr>
              <a:t>Beta</a:t>
            </a:r>
            <a:r>
              <a:rPr lang="zh-TW" altLang="en-US" sz="2000" dirty="0">
                <a:latin typeface="Calibri" panose="020F0502020204030204" pitchFamily="34" charset="0"/>
              </a:rPr>
              <a:t>係數會變大，所以資本成本也會較高。</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42</a:t>
            </a:fld>
            <a:endParaRPr lang="zh-TW" altLang="en-US"/>
          </a:p>
        </p:txBody>
      </p:sp>
    </p:spTree>
    <p:extLst>
      <p:ext uri="{BB962C8B-B14F-4D97-AF65-F5344CB8AC3E}">
        <p14:creationId xmlns:p14="http://schemas.microsoft.com/office/powerpoint/2010/main" val="3185807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
            </a:r>
            <a:r>
              <a:rPr lang="en-US" altLang="zh-TW" dirty="0" smtClean="0"/>
              <a:t>ote</a:t>
            </a:r>
            <a:endParaRPr lang="zh-TW" altLang="en-US" dirty="0"/>
          </a:p>
        </p:txBody>
      </p:sp>
      <p:sp>
        <p:nvSpPr>
          <p:cNvPr id="3" name="內容版面配置區 2"/>
          <p:cNvSpPr>
            <a:spLocks noGrp="1"/>
          </p:cNvSpPr>
          <p:nvPr>
            <p:ph idx="1"/>
          </p:nvPr>
        </p:nvSpPr>
        <p:spPr/>
        <p:txBody>
          <a:bodyPr>
            <a:normAutofit/>
          </a:bodyPr>
          <a:lstStyle/>
          <a:p>
            <a:pPr marL="0" indent="0" algn="just">
              <a:lnSpc>
                <a:spcPct val="120000"/>
              </a:lnSpc>
              <a:buNone/>
            </a:pPr>
            <a:r>
              <a:rPr lang="zh-TW" altLang="en-US" sz="2400" dirty="0">
                <a:latin typeface="Calibri" panose="020F0502020204030204" pitchFamily="34" charset="0"/>
              </a:rPr>
              <a:t>◎營運槓桿如何衡量</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en-US"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29033274"/>
              </p:ext>
            </p:extLst>
          </p:nvPr>
        </p:nvGraphicFramePr>
        <p:xfrm>
          <a:off x="971550" y="2378075"/>
          <a:ext cx="7550150" cy="3211513"/>
        </p:xfrm>
        <a:graphic>
          <a:graphicData uri="http://schemas.openxmlformats.org/presentationml/2006/ole">
            <mc:AlternateContent xmlns:mc="http://schemas.openxmlformats.org/markup-compatibility/2006">
              <mc:Choice xmlns:v="urn:schemas-microsoft-com:vml" Requires="v">
                <p:oleObj spid="_x0000_s22555" name="Equation" r:id="rId3" imgW="4597200" imgH="1955520" progId="Equation.3">
                  <p:embed/>
                </p:oleObj>
              </mc:Choice>
              <mc:Fallback>
                <p:oleObj name="Equation" r:id="rId3" imgW="4597200" imgH="1955520" progId="Equation.3">
                  <p:embed/>
                  <p:pic>
                    <p:nvPicPr>
                      <p:cNvPr id="0" name="Object 4"/>
                      <p:cNvPicPr>
                        <a:picLocks noChangeAspect="1" noChangeArrowheads="1"/>
                      </p:cNvPicPr>
                      <p:nvPr/>
                    </p:nvPicPr>
                    <p:blipFill>
                      <a:blip r:embed="rId4"/>
                      <a:srcRect/>
                      <a:stretch>
                        <a:fillRect/>
                      </a:stretch>
                    </p:blipFill>
                    <p:spPr bwMode="auto">
                      <a:xfrm>
                        <a:off x="971550" y="2378075"/>
                        <a:ext cx="7550150" cy="321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24767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zh-TW" dirty="0"/>
              <a:t>投資計畫的</a:t>
            </a:r>
            <a:r>
              <a:rPr lang="en-US" altLang="zh-TW" dirty="0"/>
              <a:t/>
            </a:r>
            <a:br>
              <a:rPr lang="en-US" altLang="zh-TW" dirty="0"/>
            </a:br>
            <a:r>
              <a:rPr lang="zh-TW" altLang="zh-TW" dirty="0"/>
              <a:t>風險特性與資金融通</a:t>
            </a:r>
            <a:endParaRPr lang="zh-TW" altLang="en-US" dirty="0"/>
          </a:p>
        </p:txBody>
      </p:sp>
      <p:sp>
        <p:nvSpPr>
          <p:cNvPr id="3" name="內容版面配置區 2"/>
          <p:cNvSpPr>
            <a:spLocks noGrp="1"/>
          </p:cNvSpPr>
          <p:nvPr>
            <p:ph idx="1"/>
          </p:nvPr>
        </p:nvSpPr>
        <p:spPr/>
        <p:txBody>
          <a:bodyPr>
            <a:normAutofit/>
          </a:bodyPr>
          <a:lstStyle/>
          <a:p>
            <a:pPr algn="just">
              <a:lnSpc>
                <a:spcPct val="130000"/>
              </a:lnSpc>
            </a:pPr>
            <a:r>
              <a:rPr lang="zh-TW" altLang="en-US" sz="2400" dirty="0">
                <a:latin typeface="Calibri" panose="020F0502020204030204" pitchFamily="34" charset="0"/>
              </a:rPr>
              <a:t>例</a:t>
            </a:r>
            <a:r>
              <a:rPr lang="en-US" altLang="zh-TW" sz="2400" dirty="0">
                <a:latin typeface="Calibri" panose="020F0502020204030204" pitchFamily="34" charset="0"/>
              </a:rPr>
              <a:t>12.8</a:t>
            </a:r>
          </a:p>
          <a:p>
            <a:pPr lvl="1" algn="just">
              <a:lnSpc>
                <a:spcPct val="130000"/>
              </a:lnSpc>
            </a:pPr>
            <a:r>
              <a:rPr lang="zh-TW" altLang="en-US" sz="2000" dirty="0">
                <a:latin typeface="Calibri" panose="020F0502020204030204" pitchFamily="34" charset="0"/>
              </a:rPr>
              <a:t>假設有一個投資計畫為來可永久的每年產生</a:t>
            </a:r>
            <a:r>
              <a:rPr lang="en-US" altLang="zh-TW" sz="2000" dirty="0">
                <a:latin typeface="Calibri" panose="020F0502020204030204" pitchFamily="34" charset="0"/>
              </a:rPr>
              <a:t>120</a:t>
            </a:r>
            <a:r>
              <a:rPr lang="zh-TW" altLang="en-US" sz="2000" dirty="0">
                <a:latin typeface="Calibri" panose="020F0502020204030204" pitchFamily="34" charset="0"/>
              </a:rPr>
              <a:t>美元的預期收益，且預期各項成本與費用每年為</a:t>
            </a:r>
            <a:r>
              <a:rPr lang="en-US" altLang="zh-TW" sz="2000" dirty="0">
                <a:latin typeface="Calibri" panose="020F0502020204030204" pitchFamily="34" charset="0"/>
              </a:rPr>
              <a:t>50</a:t>
            </a:r>
            <a:r>
              <a:rPr lang="zh-TW" altLang="en-US" sz="2000" dirty="0">
                <a:latin typeface="Calibri" panose="020F0502020204030204" pitchFamily="34" charset="0"/>
              </a:rPr>
              <a:t>美元，若成本與費用完全為變動成本，亦即其會著收益的變動呈同比例的變動，故每年所產生的淨現金流入均為</a:t>
            </a:r>
            <a:r>
              <a:rPr lang="en-US" altLang="zh-TW" sz="2000" dirty="0">
                <a:latin typeface="Calibri" panose="020F0502020204030204" pitchFamily="34" charset="0"/>
              </a:rPr>
              <a:t>70</a:t>
            </a:r>
            <a:r>
              <a:rPr lang="zh-TW" altLang="en-US" sz="2000" dirty="0">
                <a:latin typeface="Calibri" panose="020F0502020204030204" pitchFamily="34" charset="0"/>
              </a:rPr>
              <a:t>美元，若該投資計畫之</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1.0</a:t>
            </a:r>
            <a:r>
              <a:rPr lang="zh-TW" altLang="en-US" sz="2000" dirty="0">
                <a:latin typeface="Calibri" panose="020F0502020204030204" pitchFamily="34" charset="0"/>
              </a:rPr>
              <a:t>，無風險利率為</a:t>
            </a:r>
            <a:r>
              <a:rPr lang="en-US" altLang="zh-TW" sz="2000" dirty="0">
                <a:latin typeface="Calibri" panose="020F0502020204030204" pitchFamily="34" charset="0"/>
              </a:rPr>
              <a:t>5%</a:t>
            </a:r>
            <a:r>
              <a:rPr lang="zh-TW" altLang="en-US" sz="2000" dirty="0">
                <a:latin typeface="Calibri" panose="020F0502020204030204" pitchFamily="34" charset="0"/>
              </a:rPr>
              <a:t>且市場風險預期報酬為</a:t>
            </a:r>
            <a:r>
              <a:rPr lang="en-US" altLang="zh-TW" sz="2000" dirty="0">
                <a:latin typeface="Calibri" panose="020F0502020204030204" pitchFamily="34" charset="0"/>
              </a:rPr>
              <a:t>10%</a:t>
            </a:r>
            <a:r>
              <a:rPr lang="zh-TW" altLang="en-US" sz="2000" dirty="0">
                <a:latin typeface="Calibri" panose="020F0502020204030204" pitchFamily="34" charset="0"/>
              </a:rPr>
              <a:t>，請計算該投資計畫價值。而若該計畫每年的收益隨其</a:t>
            </a:r>
            <a:r>
              <a:rPr lang="en-US" altLang="zh-TW" sz="2000" dirty="0">
                <a:latin typeface="Calibri" panose="020F0502020204030204" pitchFamily="34" charset="0"/>
              </a:rPr>
              <a:t>Beta</a:t>
            </a:r>
            <a:r>
              <a:rPr lang="zh-TW" altLang="en-US" sz="2000" dirty="0">
                <a:latin typeface="Calibri" panose="020F0502020204030204" pitchFamily="34" charset="0"/>
              </a:rPr>
              <a:t>係數為</a:t>
            </a:r>
            <a:r>
              <a:rPr lang="en-US" altLang="zh-TW" sz="2000" dirty="0">
                <a:latin typeface="Calibri" panose="020F0502020204030204" pitchFamily="34" charset="0"/>
              </a:rPr>
              <a:t>1.0</a:t>
            </a:r>
            <a:r>
              <a:rPr lang="zh-TW" altLang="en-US" sz="2000" dirty="0">
                <a:latin typeface="Calibri" panose="020F0502020204030204" pitchFamily="34" charset="0"/>
              </a:rPr>
              <a:t>變動，但預期各項成本與費用每年均固定為</a:t>
            </a:r>
            <a:r>
              <a:rPr lang="en-US" altLang="zh-TW" sz="2000" dirty="0">
                <a:latin typeface="Calibri" panose="020F0502020204030204" pitchFamily="34" charset="0"/>
              </a:rPr>
              <a:t>50</a:t>
            </a:r>
            <a:r>
              <a:rPr lang="zh-TW" altLang="en-US" sz="2000" dirty="0">
                <a:latin typeface="Calibri" panose="020F0502020204030204" pitchFamily="34" charset="0"/>
              </a:rPr>
              <a:t>美元，則該計畫價值又該是多少？整個投資計畫的資本成本又是多少</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44</a:t>
            </a:fld>
            <a:endParaRPr lang="zh-TW" altLang="en-US"/>
          </a:p>
        </p:txBody>
      </p:sp>
    </p:spTree>
    <p:extLst>
      <p:ext uri="{BB962C8B-B14F-4D97-AF65-F5344CB8AC3E}">
        <p14:creationId xmlns:p14="http://schemas.microsoft.com/office/powerpoint/2010/main" val="902538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zh-TW" dirty="0"/>
              <a:t>投資計畫的</a:t>
            </a:r>
            <a:r>
              <a:rPr lang="en-US" altLang="zh-TW" dirty="0"/>
              <a:t/>
            </a:r>
            <a:br>
              <a:rPr lang="en-US" altLang="zh-TW" dirty="0"/>
            </a:br>
            <a:r>
              <a:rPr lang="zh-TW" altLang="zh-TW" dirty="0"/>
              <a:t>風險特性與資金融通</a:t>
            </a:r>
            <a:endParaRPr lang="zh-TW" altLang="en-US" dirty="0"/>
          </a:p>
        </p:txBody>
      </p:sp>
      <p:sp>
        <p:nvSpPr>
          <p:cNvPr id="3" name="內容版面配置區 2"/>
          <p:cNvSpPr>
            <a:spLocks noGrp="1"/>
          </p:cNvSpPr>
          <p:nvPr>
            <p:ph idx="1"/>
          </p:nvPr>
        </p:nvSpPr>
        <p:spPr>
          <a:xfrm>
            <a:off x="251520" y="1600200"/>
            <a:ext cx="8640960" cy="4853136"/>
          </a:xfrm>
        </p:spPr>
        <p:txBody>
          <a:bodyPr>
            <a:normAutofit/>
          </a:bodyPr>
          <a:lstStyle/>
          <a:p>
            <a:pPr algn="just">
              <a:lnSpc>
                <a:spcPct val="120000"/>
              </a:lnSpc>
            </a:pPr>
            <a:r>
              <a:rPr lang="zh-TW" altLang="en-US" sz="2400" dirty="0">
                <a:latin typeface="Calibri" panose="020F0502020204030204" pitchFamily="34" charset="0"/>
              </a:rPr>
              <a:t>解</a:t>
            </a:r>
          </a:p>
          <a:p>
            <a:pPr lvl="1" algn="just">
              <a:lnSpc>
                <a:spcPct val="120000"/>
              </a:lnSpc>
            </a:pPr>
            <a:r>
              <a:rPr lang="en-US" altLang="zh-TW" sz="2000" dirty="0">
                <a:latin typeface="Calibri" panose="020F0502020204030204" pitchFamily="34" charset="0"/>
              </a:rPr>
              <a:t>1.</a:t>
            </a: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2</a:t>
            </a:r>
            <a:r>
              <a:rPr lang="en-US" altLang="zh-TW" sz="2000" dirty="0">
                <a:latin typeface="Calibri" panose="020F0502020204030204" pitchFamily="34" charset="0"/>
              </a:rPr>
              <a:t>.</a:t>
            </a:r>
          </a:p>
          <a:p>
            <a:pPr lvl="2" algn="just">
              <a:lnSpc>
                <a:spcPct val="120000"/>
              </a:lnSpc>
            </a:pPr>
            <a:r>
              <a:rPr lang="zh-TW" altLang="en-US" sz="1800" dirty="0">
                <a:latin typeface="Calibri" panose="020F0502020204030204" pitchFamily="34" charset="0"/>
              </a:rPr>
              <a:t>由於收益與成本</a:t>
            </a:r>
            <a:r>
              <a:rPr lang="en-US" altLang="zh-TW" sz="1800" dirty="0">
                <a:latin typeface="Calibri" panose="020F0502020204030204" pitchFamily="34" charset="0"/>
              </a:rPr>
              <a:t>(</a:t>
            </a:r>
            <a:r>
              <a:rPr lang="zh-TW" altLang="en-US" sz="1800" dirty="0">
                <a:latin typeface="Calibri" panose="020F0502020204030204" pitchFamily="34" charset="0"/>
              </a:rPr>
              <a:t>及費用</a:t>
            </a:r>
            <a:r>
              <a:rPr lang="en-US" altLang="zh-TW" sz="1800" dirty="0">
                <a:latin typeface="Calibri" panose="020F0502020204030204" pitchFamily="34" charset="0"/>
              </a:rPr>
              <a:t>)</a:t>
            </a:r>
            <a:r>
              <a:rPr lang="zh-TW" altLang="en-US" sz="1800" dirty="0">
                <a:latin typeface="Calibri" panose="020F0502020204030204" pitchFamily="34" charset="0"/>
              </a:rPr>
              <a:t>與市場風險的敏感度不同，因此收益的資本成本仍為</a:t>
            </a:r>
            <a:r>
              <a:rPr lang="en-US" altLang="zh-TW" sz="1800" dirty="0">
                <a:latin typeface="Calibri" panose="020F0502020204030204" pitchFamily="34" charset="0"/>
              </a:rPr>
              <a:t>10%</a:t>
            </a:r>
            <a:r>
              <a:rPr lang="zh-TW" altLang="en-US" sz="1800" dirty="0">
                <a:latin typeface="Calibri" panose="020F0502020204030204" pitchFamily="34" charset="0"/>
              </a:rPr>
              <a:t>，但成本及費用不受市場風險影響，故其資本成本為無風險利率，換言之，收益的價值為：</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265142547"/>
              </p:ext>
            </p:extLst>
          </p:nvPr>
        </p:nvGraphicFramePr>
        <p:xfrm>
          <a:off x="1331639" y="2564902"/>
          <a:ext cx="5379175" cy="1440161"/>
        </p:xfrm>
        <a:graphic>
          <a:graphicData uri="http://schemas.openxmlformats.org/presentationml/2006/ole">
            <mc:AlternateContent xmlns:mc="http://schemas.openxmlformats.org/markup-compatibility/2006">
              <mc:Choice xmlns:v="urn:schemas-microsoft-com:vml" Requires="v">
                <p:oleObj spid="_x0000_s24621" r:id="rId3" imgW="3987800" imgH="1066800" progId="Unknown">
                  <p:embed/>
                </p:oleObj>
              </mc:Choice>
              <mc:Fallback>
                <p:oleObj r:id="rId3" imgW="3987800" imgH="1066800" progId="Unknown">
                  <p:embed/>
                  <p:pic>
                    <p:nvPicPr>
                      <p:cNvPr id="0" name="物件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2564902"/>
                        <a:ext cx="5379175" cy="144016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181164663"/>
              </p:ext>
            </p:extLst>
          </p:nvPr>
        </p:nvGraphicFramePr>
        <p:xfrm>
          <a:off x="1475656" y="5301208"/>
          <a:ext cx="5417412" cy="1080120"/>
        </p:xfrm>
        <a:graphic>
          <a:graphicData uri="http://schemas.openxmlformats.org/presentationml/2006/ole">
            <mc:AlternateContent xmlns:mc="http://schemas.openxmlformats.org/markup-compatibility/2006">
              <mc:Choice xmlns:v="urn:schemas-microsoft-com:vml" Requires="v">
                <p:oleObj spid="_x0000_s24622" r:id="rId5" imgW="4089400" imgH="812800" progId="Unknown">
                  <p:embed/>
                </p:oleObj>
              </mc:Choice>
              <mc:Fallback>
                <p:oleObj r:id="rId5" imgW="4089400" imgH="812800" progId="Unknown">
                  <p:embed/>
                  <p:pic>
                    <p:nvPicPr>
                      <p:cNvPr id="0" name="物件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5301208"/>
                        <a:ext cx="5417412" cy="10801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61799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zh-TW" dirty="0"/>
              <a:t>投資計畫的</a:t>
            </a:r>
            <a:r>
              <a:rPr lang="en-US" altLang="zh-TW" dirty="0"/>
              <a:t/>
            </a:r>
            <a:br>
              <a:rPr lang="en-US" altLang="zh-TW" dirty="0"/>
            </a:br>
            <a:r>
              <a:rPr lang="zh-TW" altLang="zh-TW" dirty="0"/>
              <a:t>風險特性與資金融通</a:t>
            </a:r>
            <a:endParaRPr lang="zh-TW" altLang="en-US" dirty="0"/>
          </a:p>
        </p:txBody>
      </p:sp>
      <p:sp>
        <p:nvSpPr>
          <p:cNvPr id="3" name="內容版面配置區 2"/>
          <p:cNvSpPr>
            <a:spLocks noGrp="1"/>
          </p:cNvSpPr>
          <p:nvPr>
            <p:ph idx="1"/>
          </p:nvPr>
        </p:nvSpPr>
        <p:spPr>
          <a:xfrm>
            <a:off x="251520" y="1600200"/>
            <a:ext cx="8568952" cy="4781128"/>
          </a:xfrm>
        </p:spPr>
        <p:txBody>
          <a:bodyPr/>
          <a:lstStyle/>
          <a:p>
            <a:pPr lvl="2"/>
            <a:r>
              <a:rPr lang="zh-TW" altLang="en-US" sz="2000" dirty="0"/>
              <a:t>而成本與費用的價值為：</a:t>
            </a:r>
          </a:p>
          <a:p>
            <a:pPr lvl="2"/>
            <a:endParaRPr lang="en-US" altLang="zh-TW" sz="2000" dirty="0" smtClean="0"/>
          </a:p>
          <a:p>
            <a:pPr lvl="2"/>
            <a:endParaRPr lang="zh-TW" altLang="en-US" sz="2000" dirty="0"/>
          </a:p>
          <a:p>
            <a:pPr lvl="2"/>
            <a:endParaRPr lang="en-US" altLang="zh-TW" sz="2000" dirty="0" smtClean="0"/>
          </a:p>
          <a:p>
            <a:pPr lvl="2"/>
            <a:r>
              <a:rPr lang="zh-TW" altLang="en-US" sz="2000" dirty="0" smtClean="0"/>
              <a:t>所以</a:t>
            </a:r>
            <a:r>
              <a:rPr lang="zh-TW" altLang="en-US" sz="2000" dirty="0"/>
              <a:t>投計畫價值為：</a:t>
            </a:r>
          </a:p>
          <a:p>
            <a:pPr lvl="2"/>
            <a:endParaRPr lang="en-US" altLang="zh-TW" sz="2000" dirty="0" smtClean="0"/>
          </a:p>
          <a:p>
            <a:pPr lvl="2"/>
            <a:endParaRPr lang="zh-TW" altLang="en-US" sz="2000" dirty="0"/>
          </a:p>
          <a:p>
            <a:pPr lvl="2" algn="just">
              <a:lnSpc>
                <a:spcPct val="120000"/>
              </a:lnSpc>
            </a:pPr>
            <a:r>
              <a:rPr lang="zh-TW" altLang="en-US" sz="2000" dirty="0"/>
              <a:t>如果在此條件下，要計算該投資計畫的資本成本，我們可以採用逆算的方式：</a:t>
            </a:r>
          </a:p>
          <a:p>
            <a:pPr lvl="2"/>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91358506"/>
              </p:ext>
            </p:extLst>
          </p:nvPr>
        </p:nvGraphicFramePr>
        <p:xfrm>
          <a:off x="1475656" y="1916832"/>
          <a:ext cx="5218198" cy="1152128"/>
        </p:xfrm>
        <a:graphic>
          <a:graphicData uri="http://schemas.openxmlformats.org/presentationml/2006/ole">
            <mc:AlternateContent xmlns:mc="http://schemas.openxmlformats.org/markup-compatibility/2006">
              <mc:Choice xmlns:v="urn:schemas-microsoft-com:vml" Requires="v">
                <p:oleObj spid="_x0000_s25665" r:id="rId3" imgW="3695700" imgH="812800" progId="Unknown">
                  <p:embed/>
                </p:oleObj>
              </mc:Choice>
              <mc:Fallback>
                <p:oleObj r:id="rId3" imgW="3695700" imgH="812800" progId="Unknown">
                  <p:embed/>
                  <p:pic>
                    <p:nvPicPr>
                      <p:cNvPr id="0" name="物件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916832"/>
                        <a:ext cx="5218198" cy="115212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335598045"/>
              </p:ext>
            </p:extLst>
          </p:nvPr>
        </p:nvGraphicFramePr>
        <p:xfrm>
          <a:off x="1475656" y="3645024"/>
          <a:ext cx="4032448" cy="377277"/>
        </p:xfrm>
        <a:graphic>
          <a:graphicData uri="http://schemas.openxmlformats.org/presentationml/2006/ole">
            <mc:AlternateContent xmlns:mc="http://schemas.openxmlformats.org/markup-compatibility/2006">
              <mc:Choice xmlns:v="urn:schemas-microsoft-com:vml" Requires="v">
                <p:oleObj spid="_x0000_s25666" r:id="rId5" imgW="2616200" imgH="241300" progId="Unknown">
                  <p:embed/>
                </p:oleObj>
              </mc:Choice>
              <mc:Fallback>
                <p:oleObj r:id="rId5" imgW="2616200" imgH="241300" progId="Unknown">
                  <p:embed/>
                  <p:pic>
                    <p:nvPicPr>
                      <p:cNvPr id="0" name="物件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645024"/>
                        <a:ext cx="4032448" cy="377277"/>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3342731030"/>
              </p:ext>
            </p:extLst>
          </p:nvPr>
        </p:nvGraphicFramePr>
        <p:xfrm>
          <a:off x="1475656" y="4653136"/>
          <a:ext cx="5196669" cy="1872208"/>
        </p:xfrm>
        <a:graphic>
          <a:graphicData uri="http://schemas.openxmlformats.org/presentationml/2006/ole">
            <mc:AlternateContent xmlns:mc="http://schemas.openxmlformats.org/markup-compatibility/2006">
              <mc:Choice xmlns:v="urn:schemas-microsoft-com:vml" Requires="v">
                <p:oleObj spid="_x0000_s25667" r:id="rId7" imgW="3416040" imgH="1244520" progId="Unknown">
                  <p:embed/>
                </p:oleObj>
              </mc:Choice>
              <mc:Fallback>
                <p:oleObj r:id="rId7" imgW="3416040" imgH="1244520" progId="Unknown">
                  <p:embed/>
                  <p:pic>
                    <p:nvPicPr>
                      <p:cNvPr id="0" name="物件 30"/>
                      <p:cNvPicPr>
                        <a:picLocks noChangeAspect="1" noChangeArrowheads="1"/>
                      </p:cNvPicPr>
                      <p:nvPr/>
                    </p:nvPicPr>
                    <p:blipFill>
                      <a:blip r:embed="rId8"/>
                      <a:srcRect/>
                      <a:stretch>
                        <a:fillRect/>
                      </a:stretch>
                    </p:blipFill>
                    <p:spPr bwMode="auto">
                      <a:xfrm>
                        <a:off x="1475656" y="4653136"/>
                        <a:ext cx="5196669" cy="187220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3058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zh-TW" dirty="0"/>
              <a:t>投資計畫的</a:t>
            </a:r>
            <a:r>
              <a:rPr lang="en-US" altLang="zh-TW" dirty="0"/>
              <a:t/>
            </a:r>
            <a:br>
              <a:rPr lang="en-US" altLang="zh-TW" dirty="0"/>
            </a:br>
            <a:r>
              <a:rPr lang="zh-TW" altLang="zh-TW" dirty="0"/>
              <a:t>風險特性與資金融通</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在此例中，我們很清楚看到：成本與費用</a:t>
            </a:r>
            <a:r>
              <a:rPr lang="en-US" altLang="zh-TW" sz="2400" dirty="0">
                <a:latin typeface="Calibri" panose="020F0502020204030204" pitchFamily="34" charset="0"/>
              </a:rPr>
              <a:t>100%</a:t>
            </a:r>
            <a:r>
              <a:rPr lang="zh-TW" altLang="en-US" sz="2400" dirty="0">
                <a:latin typeface="Calibri" panose="020F0502020204030204" pitchFamily="34" charset="0"/>
              </a:rPr>
              <a:t>變動與成本與費用</a:t>
            </a:r>
            <a:r>
              <a:rPr lang="en-US" altLang="zh-TW" sz="2400" dirty="0">
                <a:latin typeface="Calibri" panose="020F0502020204030204" pitchFamily="34" charset="0"/>
              </a:rPr>
              <a:t>100%</a:t>
            </a:r>
            <a:r>
              <a:rPr lang="zh-TW" altLang="en-US" sz="2400" dirty="0">
                <a:latin typeface="Calibri" panose="020F0502020204030204" pitchFamily="34" charset="0"/>
              </a:rPr>
              <a:t>固定對資本成本的影響效果，所以我們基本上可以推測：</a:t>
            </a:r>
            <a:r>
              <a:rPr lang="zh-TW" altLang="en-US" sz="2400" b="1" dirty="0">
                <a:solidFill>
                  <a:srgbClr val="FF0000"/>
                </a:solidFill>
                <a:latin typeface="Calibri" panose="020F0502020204030204" pitchFamily="34" charset="0"/>
              </a:rPr>
              <a:t>投資計畫之固定成本所占比重越高，則其資本成本也將越高</a:t>
            </a:r>
            <a:r>
              <a:rPr lang="zh-TW" altLang="en-US" sz="2400" dirty="0">
                <a:latin typeface="Calibri" panose="020F0502020204030204" pitchFamily="34" charset="0"/>
              </a:rPr>
              <a:t>。</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47</a:t>
            </a:fld>
            <a:endParaRPr lang="zh-TW" altLang="en-US"/>
          </a:p>
        </p:txBody>
      </p:sp>
    </p:spTree>
    <p:extLst>
      <p:ext uri="{BB962C8B-B14F-4D97-AF65-F5344CB8AC3E}">
        <p14:creationId xmlns:p14="http://schemas.microsoft.com/office/powerpoint/2010/main" val="422514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en-US" dirty="0"/>
              <a:t>投資計畫的</a:t>
            </a:r>
            <a:br>
              <a:rPr lang="zh-TW" altLang="en-US" dirty="0"/>
            </a:br>
            <a:r>
              <a:rPr lang="zh-TW" altLang="en-US" dirty="0"/>
              <a:t>風險特性與資金融通</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同時使用權益與負債融通投資計畫</a:t>
            </a:r>
          </a:p>
          <a:p>
            <a:pPr lvl="1" algn="just">
              <a:lnSpc>
                <a:spcPct val="120000"/>
              </a:lnSpc>
            </a:pPr>
            <a:r>
              <a:rPr lang="zh-TW" altLang="en-US" sz="2000" dirty="0">
                <a:latin typeface="Calibri" panose="020F0502020204030204" pitchFamily="34" charset="0"/>
              </a:rPr>
              <a:t>由於稅法上，課徵營所稅</a:t>
            </a:r>
            <a:r>
              <a:rPr lang="en-US" altLang="zh-TW" sz="2000" dirty="0">
                <a:latin typeface="Calibri" panose="020F0502020204030204" pitchFamily="34" charset="0"/>
              </a:rPr>
              <a:t>(</a:t>
            </a:r>
            <a:r>
              <a:rPr lang="zh-TW" altLang="en-US" sz="2000" dirty="0">
                <a:latin typeface="Calibri" panose="020F0502020204030204" pitchFamily="34" charset="0"/>
              </a:rPr>
              <a:t>公司所得稅</a:t>
            </a:r>
            <a:r>
              <a:rPr lang="en-US" altLang="zh-TW" sz="2000" dirty="0">
                <a:latin typeface="Calibri" panose="020F0502020204030204" pitchFamily="34" charset="0"/>
              </a:rPr>
              <a:t>)</a:t>
            </a:r>
            <a:r>
              <a:rPr lang="zh-TW" altLang="en-US" sz="2000" dirty="0">
                <a:latin typeface="Calibri" panose="020F0502020204030204" pitchFamily="34" charset="0"/>
              </a:rPr>
              <a:t>是以扣除掉利息費用的所得為稅基，故採用負債融通時，將會有節稅效果，故負債的稅後資本成本將為</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則投資計畫若同時採用權益與負債融通，其實際的資本成本將為：</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82563612"/>
              </p:ext>
            </p:extLst>
          </p:nvPr>
        </p:nvGraphicFramePr>
        <p:xfrm>
          <a:off x="1331640" y="3501008"/>
          <a:ext cx="2637176" cy="360040"/>
        </p:xfrm>
        <a:graphic>
          <a:graphicData uri="http://schemas.openxmlformats.org/presentationml/2006/ole">
            <mc:AlternateContent xmlns:mc="http://schemas.openxmlformats.org/markup-compatibility/2006">
              <mc:Choice xmlns:v="urn:schemas-microsoft-com:vml" Requires="v">
                <p:oleObj spid="_x0000_s26664" r:id="rId3" imgW="1790700" imgH="241300" progId="Unknown">
                  <p:embed/>
                </p:oleObj>
              </mc:Choice>
              <mc:Fallback>
                <p:oleObj r:id="rId3" imgW="1790700" imgH="241300" progId="Unknown">
                  <p:embed/>
                  <p:pic>
                    <p:nvPicPr>
                      <p:cNvPr id="0" name="物件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501008"/>
                        <a:ext cx="2637176"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869050922"/>
              </p:ext>
            </p:extLst>
          </p:nvPr>
        </p:nvGraphicFramePr>
        <p:xfrm>
          <a:off x="1331640" y="4797152"/>
          <a:ext cx="4889631" cy="576064"/>
        </p:xfrm>
        <a:graphic>
          <a:graphicData uri="http://schemas.openxmlformats.org/presentationml/2006/ole">
            <mc:AlternateContent xmlns:mc="http://schemas.openxmlformats.org/markup-compatibility/2006">
              <mc:Choice xmlns:v="urn:schemas-microsoft-com:vml" Requires="v">
                <p:oleObj spid="_x0000_s26665" r:id="rId5" imgW="3365500" imgH="393700" progId="Unknown">
                  <p:embed/>
                </p:oleObj>
              </mc:Choice>
              <mc:Fallback>
                <p:oleObj r:id="rId5" imgW="3365500" imgH="393700" progId="Unknown">
                  <p:embed/>
                  <p:pic>
                    <p:nvPicPr>
                      <p:cNvPr id="0" name="物件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797152"/>
                        <a:ext cx="4889631" cy="576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03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本書直接稱上式為加權平均的資本成本</a:t>
            </a:r>
            <a:r>
              <a:rPr lang="en-US" altLang="zh-TW" sz="2400" dirty="0">
                <a:latin typeface="Calibri" panose="020F0502020204030204" pitchFamily="34" charset="0"/>
              </a:rPr>
              <a:t>(weighted average cost of capital</a:t>
            </a:r>
            <a:r>
              <a:rPr lang="zh-TW" altLang="en-US" sz="2400" dirty="0">
                <a:latin typeface="Calibri" panose="020F0502020204030204" pitchFamily="34" charset="0"/>
              </a:rPr>
              <a:t>，</a:t>
            </a:r>
            <a:r>
              <a:rPr lang="en-US" altLang="zh-TW" sz="2400" dirty="0">
                <a:latin typeface="Calibri" panose="020F0502020204030204" pitchFamily="34" charset="0"/>
              </a:rPr>
              <a:t>WACC)</a:t>
            </a:r>
            <a:r>
              <a:rPr lang="zh-TW" altLang="en-US" sz="2400" dirty="0">
                <a:latin typeface="Calibri" panose="020F0502020204030204" pitchFamily="34" charset="0"/>
              </a:rPr>
              <a:t>，其意義即為有槓桿之投資計畫的資本成本，使用的符號為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與未考慮節稅效果之差額為：</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49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126287241"/>
              </p:ext>
            </p:extLst>
          </p:nvPr>
        </p:nvGraphicFramePr>
        <p:xfrm>
          <a:off x="899593" y="3140968"/>
          <a:ext cx="4104456" cy="624917"/>
        </p:xfrm>
        <a:graphic>
          <a:graphicData uri="http://schemas.openxmlformats.org/presentationml/2006/ole">
            <mc:AlternateContent xmlns:mc="http://schemas.openxmlformats.org/markup-compatibility/2006">
              <mc:Choice xmlns:v="urn:schemas-microsoft-com:vml" Requires="v">
                <p:oleObj spid="_x0000_s27688" r:id="rId3" imgW="2603500" imgH="393700" progId="Unknown">
                  <p:embed/>
                </p:oleObj>
              </mc:Choice>
              <mc:Fallback>
                <p:oleObj r:id="rId3" imgW="2603500" imgH="393700" progId="Unknown">
                  <p:embed/>
                  <p:pic>
                    <p:nvPicPr>
                      <p:cNvPr id="0" name="物件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3" y="3140968"/>
                        <a:ext cx="4104456" cy="624917"/>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032798283"/>
              </p:ext>
            </p:extLst>
          </p:nvPr>
        </p:nvGraphicFramePr>
        <p:xfrm>
          <a:off x="899592" y="4725144"/>
          <a:ext cx="7070499" cy="1152128"/>
        </p:xfrm>
        <a:graphic>
          <a:graphicData uri="http://schemas.openxmlformats.org/presentationml/2006/ole">
            <mc:AlternateContent xmlns:mc="http://schemas.openxmlformats.org/markup-compatibility/2006">
              <mc:Choice xmlns:v="urn:schemas-microsoft-com:vml" Requires="v">
                <p:oleObj spid="_x0000_s27689" r:id="rId5" imgW="4711680" imgH="787320" progId="Unknown">
                  <p:embed/>
                </p:oleObj>
              </mc:Choice>
              <mc:Fallback>
                <p:oleObj r:id="rId5" imgW="4711680" imgH="787320" progId="Unknown">
                  <p:embed/>
                  <p:pic>
                    <p:nvPicPr>
                      <p:cNvPr id="0" name="物件 46"/>
                      <p:cNvPicPr>
                        <a:picLocks noChangeAspect="1" noChangeArrowheads="1"/>
                      </p:cNvPicPr>
                      <p:nvPr/>
                    </p:nvPicPr>
                    <p:blipFill>
                      <a:blip r:embed="rId6"/>
                      <a:srcRect/>
                      <a:stretch>
                        <a:fillRect/>
                      </a:stretch>
                    </p:blipFill>
                    <p:spPr bwMode="auto">
                      <a:xfrm>
                        <a:off x="899592" y="4725144"/>
                        <a:ext cx="7070499" cy="11521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4155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zh-TW" dirty="0"/>
              <a:t>權益的資本成本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12.1 </a:t>
            </a:r>
            <a:r>
              <a:rPr lang="zh-TW" altLang="zh-TW" sz="2400" dirty="0">
                <a:latin typeface="Calibri" panose="020F0502020204030204" pitchFamily="34" charset="0"/>
              </a:rPr>
              <a:t>權益的資本成本</a:t>
            </a:r>
          </a:p>
          <a:p>
            <a:pPr lvl="1" algn="just">
              <a:lnSpc>
                <a:spcPct val="120000"/>
              </a:lnSpc>
            </a:pPr>
            <a:r>
              <a:rPr lang="zh-TW" altLang="zh-TW" sz="2400" dirty="0">
                <a:latin typeface="Calibri" panose="020F0502020204030204" pitchFamily="34" charset="0"/>
              </a:rPr>
              <a:t>假設有</a:t>
            </a:r>
            <a:r>
              <a:rPr lang="en-US" altLang="zh-TW" sz="2400" dirty="0">
                <a:latin typeface="Calibri" panose="020F0502020204030204" pitchFamily="34" charset="0"/>
              </a:rPr>
              <a:t>A</a:t>
            </a:r>
            <a:r>
              <a:rPr lang="zh-TW" altLang="zh-TW" sz="2400" dirty="0">
                <a:latin typeface="Calibri" panose="020F0502020204030204" pitchFamily="34" charset="0"/>
              </a:rPr>
              <a:t>及</a:t>
            </a:r>
            <a:r>
              <a:rPr lang="en-US" altLang="zh-TW" sz="2400" dirty="0">
                <a:latin typeface="Calibri" panose="020F0502020204030204" pitchFamily="34" charset="0"/>
              </a:rPr>
              <a:t>B</a:t>
            </a:r>
            <a:r>
              <a:rPr lang="zh-TW" altLang="zh-TW" sz="2400" dirty="0">
                <a:latin typeface="Calibri" panose="020F0502020204030204" pitchFamily="34" charset="0"/>
              </a:rPr>
              <a:t>兩種股票，</a:t>
            </a:r>
            <a:r>
              <a:rPr lang="en-US" altLang="zh-TW" sz="2400" dirty="0">
                <a:latin typeface="Calibri" panose="020F0502020204030204" pitchFamily="34" charset="0"/>
              </a:rPr>
              <a:t>A</a:t>
            </a:r>
            <a:r>
              <a:rPr lang="zh-TW" altLang="zh-TW" sz="2400" dirty="0">
                <a:latin typeface="Calibri" panose="020F0502020204030204" pitchFamily="34" charset="0"/>
              </a:rPr>
              <a:t>股票的波動為</a:t>
            </a:r>
            <a:r>
              <a:rPr lang="en-US" altLang="zh-TW" sz="2400" dirty="0">
                <a:latin typeface="Calibri" panose="020F0502020204030204" pitchFamily="34" charset="0"/>
              </a:rPr>
              <a:t>20%</a:t>
            </a:r>
            <a:r>
              <a:rPr lang="zh-TW" altLang="zh-TW" sz="2400" dirty="0">
                <a:latin typeface="Calibri" panose="020F0502020204030204" pitchFamily="34" charset="0"/>
              </a:rPr>
              <a:t>、</a:t>
            </a:r>
            <a:r>
              <a:rPr lang="en-US" altLang="zh-TW" sz="2400" dirty="0">
                <a:latin typeface="Calibri" panose="020F0502020204030204" pitchFamily="34" charset="0"/>
              </a:rPr>
              <a:t>Beta</a:t>
            </a:r>
            <a:r>
              <a:rPr lang="zh-TW" altLang="zh-TW" sz="2400" dirty="0">
                <a:latin typeface="Calibri" panose="020F0502020204030204" pitchFamily="34" charset="0"/>
              </a:rPr>
              <a:t>係數為</a:t>
            </a:r>
            <a:r>
              <a:rPr lang="en-US" altLang="zh-TW" sz="2400" dirty="0">
                <a:latin typeface="Calibri" panose="020F0502020204030204" pitchFamily="34" charset="0"/>
              </a:rPr>
              <a:t>1.25</a:t>
            </a:r>
            <a:r>
              <a:rPr lang="zh-TW" altLang="zh-TW" sz="2400" dirty="0">
                <a:latin typeface="Calibri" panose="020F0502020204030204" pitchFamily="34" charset="0"/>
              </a:rPr>
              <a:t>，</a:t>
            </a:r>
            <a:r>
              <a:rPr lang="en-US" altLang="zh-TW" sz="2400" dirty="0">
                <a:latin typeface="Calibri" panose="020F0502020204030204" pitchFamily="34" charset="0"/>
              </a:rPr>
              <a:t>B</a:t>
            </a:r>
            <a:r>
              <a:rPr lang="zh-TW" altLang="zh-TW" sz="2400" dirty="0">
                <a:latin typeface="Calibri" panose="020F0502020204030204" pitchFamily="34" charset="0"/>
              </a:rPr>
              <a:t>股票的波動為</a:t>
            </a:r>
            <a:r>
              <a:rPr lang="en-US" altLang="zh-TW" sz="2400" dirty="0">
                <a:latin typeface="Calibri" panose="020F0502020204030204" pitchFamily="34" charset="0"/>
              </a:rPr>
              <a:t>30%</a:t>
            </a:r>
            <a:r>
              <a:rPr lang="zh-TW" altLang="zh-TW" sz="2400" dirty="0">
                <a:latin typeface="Calibri" panose="020F0502020204030204" pitchFamily="34" charset="0"/>
              </a:rPr>
              <a:t>、</a:t>
            </a:r>
            <a:r>
              <a:rPr lang="en-US" altLang="zh-TW" sz="2400" dirty="0">
                <a:latin typeface="Calibri" panose="020F0502020204030204" pitchFamily="34" charset="0"/>
              </a:rPr>
              <a:t>Beta</a:t>
            </a:r>
            <a:r>
              <a:rPr lang="zh-TW" altLang="zh-TW" sz="2400" dirty="0">
                <a:latin typeface="Calibri" panose="020F0502020204030204" pitchFamily="34" charset="0"/>
              </a:rPr>
              <a:t>係數為</a:t>
            </a:r>
            <a:r>
              <a:rPr lang="en-US" altLang="zh-TW" sz="2400" dirty="0">
                <a:latin typeface="Calibri" panose="020F0502020204030204" pitchFamily="34" charset="0"/>
              </a:rPr>
              <a:t>0.55</a:t>
            </a:r>
            <a:r>
              <a:rPr lang="zh-TW" altLang="zh-TW" sz="2400" dirty="0">
                <a:latin typeface="Calibri" panose="020F0502020204030204" pitchFamily="34" charset="0"/>
              </a:rPr>
              <a:t>；另已知無風險利率為</a:t>
            </a:r>
            <a:r>
              <a:rPr lang="en-US" altLang="zh-TW" sz="2400" dirty="0">
                <a:latin typeface="Calibri" panose="020F0502020204030204" pitchFamily="34" charset="0"/>
              </a:rPr>
              <a:t>3%</a:t>
            </a:r>
            <a:r>
              <a:rPr lang="zh-TW" altLang="zh-TW" sz="2400" dirty="0">
                <a:latin typeface="Calibri" panose="020F0502020204030204" pitchFamily="34" charset="0"/>
              </a:rPr>
              <a:t>，且市場風險溢酬為</a:t>
            </a:r>
            <a:r>
              <a:rPr lang="en-US" altLang="zh-TW" sz="2400" dirty="0">
                <a:latin typeface="Calibri" panose="020F0502020204030204" pitchFamily="34" charset="0"/>
              </a:rPr>
              <a:t>8%</a:t>
            </a:r>
            <a:r>
              <a:rPr lang="zh-TW" altLang="zh-TW" sz="2400" dirty="0">
                <a:latin typeface="Calibri" panose="020F0502020204030204" pitchFamily="34" charset="0"/>
              </a:rPr>
              <a:t>，則</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lvl="1" algn="just">
              <a:lnSpc>
                <a:spcPct val="120000"/>
              </a:lnSpc>
            </a:pPr>
            <a:endParaRPr lang="zh-TW" altLang="zh-TW" sz="1000" dirty="0">
              <a:latin typeface="Calibri" panose="020F0502020204030204" pitchFamily="34" charset="0"/>
            </a:endParaRPr>
          </a:p>
          <a:p>
            <a:pPr marL="457200" lvl="1" indent="0" algn="just">
              <a:lnSpc>
                <a:spcPct val="120000"/>
              </a:lnSpc>
              <a:buNone/>
            </a:pPr>
            <a:r>
              <a:rPr lang="en-US" altLang="zh-TW" sz="2200" dirty="0" smtClean="0">
                <a:latin typeface="Calibri" panose="020F0502020204030204" pitchFamily="34" charset="0"/>
              </a:rPr>
              <a:t>     1</a:t>
            </a:r>
            <a:r>
              <a:rPr lang="en-US" altLang="zh-TW" sz="2200" dirty="0">
                <a:latin typeface="Calibri" panose="020F0502020204030204" pitchFamily="34" charset="0"/>
              </a:rPr>
              <a:t>.</a:t>
            </a:r>
            <a:r>
              <a:rPr lang="zh-TW" altLang="zh-TW" sz="2200" dirty="0">
                <a:latin typeface="Calibri" panose="020F0502020204030204" pitchFamily="34" charset="0"/>
              </a:rPr>
              <a:t>何種股票之總風險較高？</a:t>
            </a:r>
          </a:p>
          <a:p>
            <a:pPr marL="457200" lvl="1" indent="0" algn="just">
              <a:lnSpc>
                <a:spcPct val="120000"/>
              </a:lnSpc>
              <a:buNone/>
            </a:pPr>
            <a:r>
              <a:rPr lang="en-US" altLang="zh-TW" sz="2200" dirty="0" smtClean="0">
                <a:latin typeface="Calibri" panose="020F0502020204030204" pitchFamily="34" charset="0"/>
              </a:rPr>
              <a:t>     2</a:t>
            </a:r>
            <a:r>
              <a:rPr lang="en-US" altLang="zh-TW" sz="2200" dirty="0">
                <a:latin typeface="Calibri" panose="020F0502020204030204" pitchFamily="34" charset="0"/>
              </a:rPr>
              <a:t>.</a:t>
            </a:r>
            <a:r>
              <a:rPr lang="zh-TW" altLang="zh-TW" sz="2200" dirty="0">
                <a:latin typeface="Calibri" panose="020F0502020204030204" pitchFamily="34" charset="0"/>
              </a:rPr>
              <a:t>何種股票之市場風險較高？</a:t>
            </a:r>
          </a:p>
          <a:p>
            <a:pPr marL="457200" lvl="1" indent="0" algn="just">
              <a:lnSpc>
                <a:spcPct val="120000"/>
              </a:lnSpc>
              <a:buNone/>
            </a:pPr>
            <a:r>
              <a:rPr lang="en-US" altLang="zh-TW" sz="2200" dirty="0" smtClean="0">
                <a:latin typeface="Calibri" panose="020F0502020204030204" pitchFamily="34" charset="0"/>
              </a:rPr>
              <a:t>     3</a:t>
            </a:r>
            <a:r>
              <a:rPr lang="en-US" altLang="zh-TW" sz="2200" dirty="0">
                <a:latin typeface="Calibri" panose="020F0502020204030204" pitchFamily="34" charset="0"/>
              </a:rPr>
              <a:t>.</a:t>
            </a:r>
            <a:r>
              <a:rPr lang="zh-TW" altLang="zh-TW" sz="2200" dirty="0">
                <a:latin typeface="Calibri" panose="020F0502020204030204" pitchFamily="34" charset="0"/>
              </a:rPr>
              <a:t>兩種股票之資本成本各是多少？何者較高？</a:t>
            </a:r>
          </a:p>
          <a:p>
            <a:pPr marL="0" indent="0" algn="just">
              <a:lnSpc>
                <a:spcPct val="120000"/>
              </a:lnSpc>
              <a:buNone/>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a:t>
            </a:fld>
            <a:endParaRPr lang="zh-TW" altLang="en-US"/>
          </a:p>
        </p:txBody>
      </p:sp>
    </p:spTree>
    <p:extLst>
      <p:ext uri="{BB962C8B-B14F-4D97-AF65-F5344CB8AC3E}">
        <p14:creationId xmlns:p14="http://schemas.microsoft.com/office/powerpoint/2010/main" val="2086567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12.6 </a:t>
            </a:r>
            <a:r>
              <a:rPr lang="zh-TW" altLang="en-US" dirty="0"/>
              <a:t>投資計畫的</a:t>
            </a:r>
            <a:br>
              <a:rPr lang="zh-TW" altLang="en-US" dirty="0"/>
            </a:br>
            <a:r>
              <a:rPr lang="zh-TW" altLang="en-US" dirty="0"/>
              <a:t>風險特性與資金融通</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12.9</a:t>
            </a:r>
          </a:p>
          <a:p>
            <a:pPr lvl="1" algn="just">
              <a:lnSpc>
                <a:spcPct val="120000"/>
              </a:lnSpc>
            </a:pPr>
            <a:r>
              <a:rPr lang="zh-TW" altLang="en-US" sz="2000" dirty="0">
                <a:latin typeface="Calibri" panose="020F0502020204030204" pitchFamily="34" charset="0"/>
              </a:rPr>
              <a:t>某公司之股票市值為</a:t>
            </a:r>
            <a:r>
              <a:rPr lang="en-US" altLang="zh-TW" sz="2000" dirty="0">
                <a:latin typeface="Calibri" panose="020F0502020204030204" pitchFamily="34" charset="0"/>
              </a:rPr>
              <a:t>1</a:t>
            </a:r>
            <a:r>
              <a:rPr lang="zh-TW" altLang="en-US" sz="2000" dirty="0">
                <a:latin typeface="Calibri" panose="020F0502020204030204" pitchFamily="34" charset="0"/>
              </a:rPr>
              <a:t>億美元、資本成本為</a:t>
            </a:r>
            <a:r>
              <a:rPr lang="en-US" altLang="zh-TW" sz="2000" dirty="0">
                <a:latin typeface="Calibri" panose="020F0502020204030204" pitchFamily="34" charset="0"/>
              </a:rPr>
              <a:t>10%</a:t>
            </a:r>
            <a:r>
              <a:rPr lang="zh-TW" altLang="en-US" sz="2000" dirty="0">
                <a:latin typeface="Calibri" panose="020F0502020204030204" pitchFamily="34" charset="0"/>
              </a:rPr>
              <a:t>，負債為</a:t>
            </a:r>
            <a:r>
              <a:rPr lang="en-US" altLang="zh-TW" sz="2000" dirty="0">
                <a:latin typeface="Calibri" panose="020F0502020204030204" pitchFamily="34" charset="0"/>
              </a:rPr>
              <a:t>2,500</a:t>
            </a:r>
            <a:r>
              <a:rPr lang="zh-TW" altLang="en-US" sz="2000" dirty="0">
                <a:latin typeface="Calibri" panose="020F0502020204030204" pitchFamily="34" charset="0"/>
              </a:rPr>
              <a:t>萬美元、資本成本為</a:t>
            </a:r>
            <a:r>
              <a:rPr lang="en-US" altLang="zh-TW" sz="2000" dirty="0">
                <a:latin typeface="Calibri" panose="020F0502020204030204" pitchFamily="34" charset="0"/>
              </a:rPr>
              <a:t>6%</a:t>
            </a:r>
            <a:r>
              <a:rPr lang="zh-TW" altLang="en-US" sz="2000" dirty="0">
                <a:latin typeface="Calibri" panose="020F0502020204030204" pitchFamily="34" charset="0"/>
              </a:rPr>
              <a:t>。若營所稅的稅率為</a:t>
            </a:r>
            <a:r>
              <a:rPr lang="en-US" altLang="zh-TW" sz="2000" dirty="0">
                <a:latin typeface="Calibri" panose="020F0502020204030204" pitchFamily="34" charset="0"/>
              </a:rPr>
              <a:t>40%</a:t>
            </a:r>
            <a:r>
              <a:rPr lang="zh-TW" altLang="en-US" sz="2000" dirty="0">
                <a:latin typeface="Calibri" panose="020F0502020204030204" pitchFamily="34" charset="0"/>
              </a:rPr>
              <a:t>，請分別計算若該公司某計畫完全使用權益資金，與部分使用負債資金時的資本成本。</a:t>
            </a:r>
          </a:p>
          <a:p>
            <a:pPr lvl="1" algn="just">
              <a:lnSpc>
                <a:spcPct val="120000"/>
              </a:lnSpc>
            </a:pPr>
            <a:r>
              <a:rPr lang="zh-TW" altLang="en-US" sz="2000" dirty="0" smtClean="0">
                <a:latin typeface="Calibri" panose="020F0502020204030204" pitchFamily="34" charset="0"/>
              </a:rPr>
              <a:t>解</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22537766"/>
              </p:ext>
            </p:extLst>
          </p:nvPr>
        </p:nvGraphicFramePr>
        <p:xfrm>
          <a:off x="1331640" y="3717032"/>
          <a:ext cx="4417144" cy="1080120"/>
        </p:xfrm>
        <a:graphic>
          <a:graphicData uri="http://schemas.openxmlformats.org/presentationml/2006/ole">
            <mc:AlternateContent xmlns:mc="http://schemas.openxmlformats.org/markup-compatibility/2006">
              <mc:Choice xmlns:v="urn:schemas-microsoft-com:vml" Requires="v">
                <p:oleObj spid="_x0000_s28712" r:id="rId3" imgW="3340100" imgH="812800" progId="Unknown">
                  <p:embed/>
                </p:oleObj>
              </mc:Choice>
              <mc:Fallback>
                <p:oleObj r:id="rId3" imgW="3340100" imgH="812800" progId="Unknown">
                  <p:embed/>
                  <p:pic>
                    <p:nvPicPr>
                      <p:cNvPr id="0" name="物件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17032"/>
                        <a:ext cx="4417144" cy="108012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03431708"/>
              </p:ext>
            </p:extLst>
          </p:nvPr>
        </p:nvGraphicFramePr>
        <p:xfrm>
          <a:off x="1331640" y="5013176"/>
          <a:ext cx="5518278" cy="1080120"/>
        </p:xfrm>
        <a:graphic>
          <a:graphicData uri="http://schemas.openxmlformats.org/presentationml/2006/ole">
            <mc:AlternateContent xmlns:mc="http://schemas.openxmlformats.org/markup-compatibility/2006">
              <mc:Choice xmlns:v="urn:schemas-microsoft-com:vml" Requires="v">
                <p:oleObj spid="_x0000_s28713" r:id="rId5" imgW="4165600" imgH="812800" progId="Unknown">
                  <p:embed/>
                </p:oleObj>
              </mc:Choice>
              <mc:Fallback>
                <p:oleObj r:id="rId5" imgW="4165600" imgH="812800" progId="Unknown">
                  <p:embed/>
                  <p:pic>
                    <p:nvPicPr>
                      <p:cNvPr id="0" name="物件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013176"/>
                        <a:ext cx="5518278" cy="108012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08881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12.7 </a:t>
            </a:r>
            <a:r>
              <a:rPr lang="zh-TW" altLang="en-US" dirty="0"/>
              <a:t>使用</a:t>
            </a:r>
            <a:r>
              <a:rPr lang="en-US" altLang="zh-TW" dirty="0"/>
              <a:t>CAPM</a:t>
            </a:r>
            <a:r>
              <a:rPr lang="zh-TW" altLang="en-US" dirty="0"/>
              <a:t>估計資本成本</a:t>
            </a:r>
            <a:r>
              <a:rPr lang="zh-TW" altLang="en-US" dirty="0" smtClean="0"/>
              <a:t>的</a:t>
            </a:r>
            <a:r>
              <a:rPr lang="en-US" altLang="zh-TW" dirty="0" smtClean="0"/>
              <a:t/>
            </a:r>
            <a:br>
              <a:rPr lang="en-US" altLang="zh-TW" dirty="0" smtClean="0"/>
            </a:br>
            <a:r>
              <a:rPr lang="zh-TW" altLang="en-US" dirty="0" smtClean="0"/>
              <a:t>一些</a:t>
            </a:r>
            <a:r>
              <a:rPr lang="zh-TW" altLang="en-US" dirty="0"/>
              <a:t>最後的思考</a:t>
            </a:r>
          </a:p>
        </p:txBody>
      </p:sp>
      <p:sp>
        <p:nvSpPr>
          <p:cNvPr id="3" name="內容版面配置區 2"/>
          <p:cNvSpPr>
            <a:spLocks noGrp="1"/>
          </p:cNvSpPr>
          <p:nvPr>
            <p:ph idx="1"/>
          </p:nvPr>
        </p:nvSpPr>
        <p:spPr>
          <a:xfrm>
            <a:off x="323528" y="1600200"/>
            <a:ext cx="8568952" cy="4781128"/>
          </a:xfrm>
        </p:spPr>
        <p:txBody>
          <a:bodyPr>
            <a:normAutofit fontScale="85000" lnSpcReduction="20000"/>
          </a:bodyPr>
          <a:lstStyle/>
          <a:p>
            <a:pPr algn="just">
              <a:lnSpc>
                <a:spcPct val="140000"/>
              </a:lnSpc>
            </a:pPr>
            <a:r>
              <a:rPr lang="zh-TW" altLang="en-US" sz="2800" dirty="0">
                <a:latin typeface="Calibri" panose="020F0502020204030204" pitchFamily="34" charset="0"/>
              </a:rPr>
              <a:t>當然</a:t>
            </a:r>
            <a:r>
              <a:rPr lang="en-US" altLang="zh-TW" sz="2800" dirty="0">
                <a:latin typeface="Calibri" panose="020F0502020204030204" pitchFamily="34" charset="0"/>
              </a:rPr>
              <a:t>CAPM</a:t>
            </a:r>
            <a:r>
              <a:rPr lang="zh-TW" altLang="en-US" sz="2800" dirty="0">
                <a:latin typeface="Calibri" panose="020F0502020204030204" pitchFamily="34" charset="0"/>
              </a:rPr>
              <a:t>是建立在某些不合於真實情況的假設下所導出的計算公式，那麼該模型倒底有多少的可信度？本書未直接回答此一問題，但舉出四個理由，說明</a:t>
            </a:r>
            <a:r>
              <a:rPr lang="en-US" altLang="zh-TW" sz="2800" dirty="0">
                <a:latin typeface="Calibri" panose="020F0502020204030204" pitchFamily="34" charset="0"/>
              </a:rPr>
              <a:t>CAPM</a:t>
            </a:r>
            <a:r>
              <a:rPr lang="zh-TW" altLang="en-US" sz="2800" dirty="0">
                <a:latin typeface="Calibri" panose="020F0502020204030204" pitchFamily="34" charset="0"/>
              </a:rPr>
              <a:t>仍然是實務上最廣為被應用的模型：</a:t>
            </a:r>
          </a:p>
          <a:p>
            <a:pPr lvl="1" algn="just">
              <a:lnSpc>
                <a:spcPct val="140000"/>
              </a:lnSpc>
            </a:pPr>
            <a:r>
              <a:rPr lang="en-US" altLang="zh-TW" sz="2400" dirty="0">
                <a:latin typeface="Calibri" panose="020F0502020204030204" pitchFamily="34" charset="0"/>
              </a:rPr>
              <a:t>1.</a:t>
            </a:r>
            <a:r>
              <a:rPr lang="zh-TW" altLang="en-US" sz="2400" dirty="0">
                <a:latin typeface="Calibri" panose="020F0502020204030204" pitchFamily="34" charset="0"/>
              </a:rPr>
              <a:t>與資本預算決策結合時對其決策結果影響不大：資本成本是決定資本預算決策結果時的重要影響因素，但相較於每一期的現金流量，現金流量的誤差對結果的影響可能更大。</a:t>
            </a:r>
          </a:p>
          <a:p>
            <a:pPr lvl="1" algn="just">
              <a:lnSpc>
                <a:spcPct val="140000"/>
              </a:lnSpc>
            </a:pPr>
            <a:r>
              <a:rPr lang="en-US" altLang="zh-TW" sz="2400" dirty="0">
                <a:latin typeface="Calibri" panose="020F0502020204030204" pitchFamily="34" charset="0"/>
              </a:rPr>
              <a:t>2.</a:t>
            </a:r>
            <a:r>
              <a:rPr lang="zh-TW" altLang="en-US" sz="2400" dirty="0">
                <a:latin typeface="Calibri" panose="020F0502020204030204" pitchFamily="34" charset="0"/>
              </a:rPr>
              <a:t>使用</a:t>
            </a:r>
            <a:r>
              <a:rPr lang="en-US" altLang="zh-TW" sz="2400" dirty="0">
                <a:latin typeface="Calibri" panose="020F0502020204030204" pitchFamily="34" charset="0"/>
              </a:rPr>
              <a:t>CAPM</a:t>
            </a:r>
            <a:r>
              <a:rPr lang="zh-TW" altLang="en-US" sz="2400" dirty="0">
                <a:latin typeface="Calibri" panose="020F0502020204030204" pitchFamily="34" charset="0"/>
              </a:rPr>
              <a:t>所產生的誤差比使用歷史資料所產生的誤差小。</a:t>
            </a:r>
          </a:p>
          <a:p>
            <a:pPr lvl="1" algn="just">
              <a:lnSpc>
                <a:spcPct val="140000"/>
              </a:lnSpc>
            </a:pPr>
            <a:r>
              <a:rPr lang="en-US" altLang="zh-TW" sz="2400" dirty="0">
                <a:latin typeface="Calibri" panose="020F0502020204030204" pitchFamily="34" charset="0"/>
              </a:rPr>
              <a:t>3.CAPM</a:t>
            </a:r>
            <a:r>
              <a:rPr lang="zh-TW" altLang="en-US" sz="2400" dirty="0">
                <a:latin typeface="Calibri" panose="020F0502020204030204" pitchFamily="34" charset="0"/>
              </a:rPr>
              <a:t>的參數不多，不易讓經理人操縱數據。</a:t>
            </a:r>
          </a:p>
          <a:p>
            <a:pPr lvl="1" algn="just">
              <a:lnSpc>
                <a:spcPct val="140000"/>
              </a:lnSpc>
            </a:pPr>
            <a:r>
              <a:rPr lang="en-US" altLang="zh-TW" sz="2400" dirty="0">
                <a:latin typeface="Calibri" panose="020F0502020204030204" pitchFamily="34" charset="0"/>
              </a:rPr>
              <a:t>4.</a:t>
            </a:r>
            <a:r>
              <a:rPr lang="zh-TW" altLang="en-US" sz="2400" dirty="0">
                <a:latin typeface="Calibri" panose="020F0502020204030204" pitchFamily="34" charset="0"/>
              </a:rPr>
              <a:t>利用</a:t>
            </a:r>
            <a:r>
              <a:rPr lang="en-US" altLang="zh-TW" sz="2400" dirty="0">
                <a:latin typeface="Calibri" panose="020F0502020204030204" pitchFamily="34" charset="0"/>
              </a:rPr>
              <a:t>CAPM</a:t>
            </a:r>
            <a:r>
              <a:rPr lang="zh-TW" altLang="en-US" sz="2400" dirty="0">
                <a:latin typeface="Calibri" panose="020F0502020204030204" pitchFamily="34" charset="0"/>
              </a:rPr>
              <a:t>的計算過程，可以讓經理人思考應該付多少風險溢酬給投資者。</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51</a:t>
            </a:fld>
            <a:endParaRPr lang="zh-TW" altLang="en-US"/>
          </a:p>
        </p:txBody>
      </p:sp>
    </p:spTree>
    <p:extLst>
      <p:ext uri="{BB962C8B-B14F-4D97-AF65-F5344CB8AC3E}">
        <p14:creationId xmlns:p14="http://schemas.microsoft.com/office/powerpoint/2010/main" val="1729231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在第</a:t>
            </a:r>
            <a:r>
              <a:rPr lang="en-US" altLang="zh-TW" sz="2400" dirty="0">
                <a:latin typeface="Calibri" panose="020F0502020204030204" pitchFamily="34" charset="0"/>
              </a:rPr>
              <a:t>11</a:t>
            </a:r>
            <a:r>
              <a:rPr lang="zh-TW" altLang="en-US" sz="2400" dirty="0">
                <a:latin typeface="Calibri" panose="020F0502020204030204" pitchFamily="34" charset="0"/>
              </a:rPr>
              <a:t>章我們已經知道：金融資產的預期報酬是效率組合預期報酬的函數，即：</a:t>
            </a:r>
          </a:p>
          <a:p>
            <a:pPr marL="0" indent="0" algn="just">
              <a:lnSpc>
                <a:spcPct val="120000"/>
              </a:lnSpc>
              <a:buNone/>
            </a:pPr>
            <a:r>
              <a:rPr lang="zh-TW" altLang="en-US" sz="2400" dirty="0" smtClean="0">
                <a:latin typeface="Calibri" panose="020F0502020204030204" pitchFamily="34" charset="0"/>
              </a:rPr>
              <a:t>                                                                                                           </a:t>
            </a: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在一組假設下，我們可以認定市場組合為效率組合，然後可以導出</a:t>
            </a:r>
            <a:r>
              <a:rPr lang="en-US" altLang="zh-TW" sz="2400" dirty="0">
                <a:latin typeface="Calibri" panose="020F0502020204030204" pitchFamily="34" charset="0"/>
              </a:rPr>
              <a:t>CAPM</a:t>
            </a:r>
            <a:r>
              <a:rPr lang="zh-TW" altLang="en-US" sz="2400" dirty="0">
                <a:latin typeface="Calibri" panose="020F0502020204030204" pitchFamily="34" charset="0"/>
              </a:rPr>
              <a:t>，但若市場組合不是效率組合，則我們需要找到另外一個方法認定效率組合。我們可以效率組合的特性來面對這個問題，第</a:t>
            </a:r>
            <a:r>
              <a:rPr lang="en-US" altLang="zh-TW" sz="2400" dirty="0">
                <a:latin typeface="Calibri" panose="020F0502020204030204" pitchFamily="34" charset="0"/>
              </a:rPr>
              <a:t>1</a:t>
            </a:r>
            <a:r>
              <a:rPr lang="zh-TW" altLang="en-US" sz="2400" dirty="0">
                <a:latin typeface="Calibri" panose="020F0502020204030204" pitchFamily="34" charset="0"/>
              </a:rPr>
              <a:t>：效率組合一定是充分多元化投資的組合；第</a:t>
            </a:r>
            <a:r>
              <a:rPr lang="en-US" altLang="zh-TW" sz="2400" dirty="0">
                <a:latin typeface="Calibri" panose="020F0502020204030204" pitchFamily="34" charset="0"/>
              </a:rPr>
              <a:t>2</a:t>
            </a:r>
            <a:r>
              <a:rPr lang="zh-TW" altLang="en-US" sz="2400" dirty="0">
                <a:latin typeface="Calibri" panose="020F0502020204030204" pitchFamily="34" charset="0"/>
              </a:rPr>
              <a:t>：利用數個充分多元化投資組合再組合成，可以建構一個效率組合。由這兩個特性，我們將多個充分多元化投資組合來建構效率組合</a:t>
            </a:r>
            <a:r>
              <a:rPr lang="zh-TW" altLang="en-US" sz="2400" dirty="0" smtClean="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59615273"/>
              </p:ext>
            </p:extLst>
          </p:nvPr>
        </p:nvGraphicFramePr>
        <p:xfrm>
          <a:off x="1043608" y="2564904"/>
          <a:ext cx="3421920" cy="432048"/>
        </p:xfrm>
        <a:graphic>
          <a:graphicData uri="http://schemas.openxmlformats.org/presentationml/2006/ole">
            <mc:AlternateContent xmlns:mc="http://schemas.openxmlformats.org/markup-compatibility/2006">
              <mc:Choice xmlns:v="urn:schemas-microsoft-com:vml" Requires="v">
                <p:oleObj spid="_x0000_s30729" r:id="rId3" imgW="2044700" imgH="254000" progId="Unknown">
                  <p:embed/>
                </p:oleObj>
              </mc:Choice>
              <mc:Fallback>
                <p:oleObj r:id="rId3" imgW="2044700" imgH="254000" progId="Unknown">
                  <p:embed/>
                  <p:pic>
                    <p:nvPicPr>
                      <p:cNvPr id="0" name="物件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564904"/>
                        <a:ext cx="3421920"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92103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a:xfrm>
            <a:off x="251520" y="1484784"/>
            <a:ext cx="8712968" cy="4968552"/>
          </a:xfrm>
        </p:spPr>
        <p:txBody>
          <a:bodyPr>
            <a:normAutofit lnSpcReduction="10000"/>
          </a:bodyPr>
          <a:lstStyle/>
          <a:p>
            <a:pPr algn="just">
              <a:lnSpc>
                <a:spcPct val="120000"/>
              </a:lnSpc>
            </a:pPr>
            <a:r>
              <a:rPr lang="zh-TW" altLang="en-US" sz="2400" dirty="0">
                <a:latin typeface="Calibri" panose="020F0502020204030204" pitchFamily="34" charset="0"/>
              </a:rPr>
              <a:t>運用因子組合</a:t>
            </a:r>
            <a:r>
              <a:rPr lang="en-US" altLang="zh-TW" sz="2400" dirty="0">
                <a:latin typeface="Calibri" panose="020F0502020204030204" pitchFamily="34" charset="0"/>
              </a:rPr>
              <a:t>(factor portfolios)</a:t>
            </a:r>
          </a:p>
          <a:p>
            <a:pPr lvl="1" algn="just">
              <a:lnSpc>
                <a:spcPct val="120000"/>
              </a:lnSpc>
            </a:pPr>
            <a:r>
              <a:rPr lang="zh-TW" altLang="en-US" sz="2000" dirty="0">
                <a:latin typeface="Calibri" panose="020F0502020204030204" pitchFamily="34" charset="0"/>
              </a:rPr>
              <a:t>我們將用於建構效率組合之充分多元化組合稱為因子組合，並將這些組合之報酬符號訂為：</a:t>
            </a:r>
          </a:p>
          <a:p>
            <a:pPr marL="457200" lvl="1" indent="0" algn="just">
              <a:lnSpc>
                <a:spcPct val="120000"/>
              </a:lnSpc>
              <a:buNone/>
            </a:pPr>
            <a:endParaRPr lang="zh-TW" altLang="en-US" sz="20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則第</a:t>
            </a:r>
            <a:r>
              <a:rPr lang="en-US" altLang="zh-TW" sz="2000" dirty="0">
                <a:latin typeface="Calibri" panose="020F0502020204030204" pitchFamily="34" charset="0"/>
              </a:rPr>
              <a:t>s</a:t>
            </a:r>
            <a:r>
              <a:rPr lang="zh-TW" altLang="en-US" sz="2000" dirty="0">
                <a:latin typeface="Calibri" panose="020F0502020204030204" pitchFamily="34" charset="0"/>
              </a:rPr>
              <a:t>種資產的預期報酬可由這些因子組合共同決定</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a:latin typeface="Calibri" panose="020F0502020204030204" pitchFamily="34" charset="0"/>
              </a:rPr>
              <a:t>上式中</a:t>
            </a:r>
            <a:r>
              <a:rPr lang="zh-TW" altLang="en-US" sz="2000" dirty="0" smtClean="0">
                <a:latin typeface="Calibri" panose="020F0502020204030204" pitchFamily="34" charset="0"/>
              </a:rPr>
              <a:t>：</a:t>
            </a:r>
            <a:endParaRPr lang="zh-TW" altLang="en-US" sz="2000" dirty="0">
              <a:latin typeface="Calibri" panose="020F0502020204030204" pitchFamily="34" charset="0"/>
            </a:endParaRPr>
          </a:p>
          <a:p>
            <a:pPr marL="457200" lvl="1" indent="0" algn="just">
              <a:lnSpc>
                <a:spcPct val="120000"/>
              </a:lnSpc>
              <a:buNone/>
            </a:pPr>
            <a:r>
              <a:rPr lang="zh-TW" altLang="en-US" sz="2000" dirty="0">
                <a:latin typeface="Calibri" panose="020F0502020204030204" pitchFamily="34" charset="0"/>
              </a:rPr>
              <a:t>稱為各種因子</a:t>
            </a:r>
            <a:r>
              <a:rPr lang="en-US" altLang="zh-TW" sz="2000" dirty="0">
                <a:latin typeface="Calibri" panose="020F0502020204030204" pitchFamily="34" charset="0"/>
              </a:rPr>
              <a:t>(</a:t>
            </a:r>
            <a:r>
              <a:rPr lang="zh-TW" altLang="en-US" sz="2000" dirty="0">
                <a:latin typeface="Calibri" panose="020F0502020204030204" pitchFamily="34" charset="0"/>
              </a:rPr>
              <a:t>組合</a:t>
            </a:r>
            <a:r>
              <a:rPr lang="en-US" altLang="zh-TW" sz="2000" dirty="0">
                <a:latin typeface="Calibri" panose="020F0502020204030204" pitchFamily="34" charset="0"/>
              </a:rPr>
              <a:t>)</a:t>
            </a:r>
            <a:r>
              <a:rPr lang="zh-TW" altLang="en-US" sz="2000" dirty="0">
                <a:latin typeface="Calibri" panose="020F0502020204030204" pitchFamily="34" charset="0"/>
              </a:rPr>
              <a:t>的</a:t>
            </a:r>
            <a:r>
              <a:rPr lang="en-US" altLang="zh-TW" sz="2000" dirty="0">
                <a:latin typeface="Calibri" panose="020F0502020204030204" pitchFamily="34" charset="0"/>
              </a:rPr>
              <a:t>Beta</a:t>
            </a:r>
            <a:r>
              <a:rPr lang="zh-TW" altLang="en-US" sz="2000" dirty="0">
                <a:latin typeface="Calibri" panose="020F0502020204030204" pitchFamily="34" charset="0"/>
              </a:rPr>
              <a:t>係數，為第</a:t>
            </a:r>
            <a:r>
              <a:rPr lang="en-US" altLang="zh-TW" sz="2000" dirty="0">
                <a:latin typeface="Calibri" panose="020F0502020204030204" pitchFamily="34" charset="0"/>
              </a:rPr>
              <a:t>s</a:t>
            </a:r>
            <a:r>
              <a:rPr lang="zh-TW" altLang="en-US" sz="2000" dirty="0">
                <a:latin typeface="Calibri" panose="020F0502020204030204" pitchFamily="34" charset="0"/>
              </a:rPr>
              <a:t>種資產預期報酬對第</a:t>
            </a:r>
            <a:r>
              <a:rPr lang="en-US" altLang="zh-TW" sz="2000" dirty="0" err="1">
                <a:latin typeface="Calibri" panose="020F0502020204030204" pitchFamily="34" charset="0"/>
              </a:rPr>
              <a:t>i</a:t>
            </a:r>
            <a:r>
              <a:rPr lang="zh-TW" altLang="en-US" sz="2000" dirty="0">
                <a:latin typeface="Calibri" panose="020F0502020204030204" pitchFamily="34" charset="0"/>
              </a:rPr>
              <a:t>種因子預期報酬的敏感度，即第</a:t>
            </a:r>
            <a:r>
              <a:rPr lang="en-US" altLang="zh-TW" sz="2000" dirty="0" err="1">
                <a:latin typeface="Calibri" panose="020F0502020204030204" pitchFamily="34" charset="0"/>
              </a:rPr>
              <a:t>i</a:t>
            </a:r>
            <a:r>
              <a:rPr lang="zh-TW" altLang="en-US" sz="2000" dirty="0">
                <a:latin typeface="Calibri" panose="020F0502020204030204" pitchFamily="34" charset="0"/>
              </a:rPr>
              <a:t>種因子預期報酬</a:t>
            </a:r>
            <a:r>
              <a:rPr lang="en-US" altLang="zh-TW" sz="2000" dirty="0">
                <a:latin typeface="Calibri" panose="020F0502020204030204" pitchFamily="34" charset="0"/>
              </a:rPr>
              <a:t>(</a:t>
            </a:r>
            <a:r>
              <a:rPr lang="zh-TW" altLang="en-US" sz="2000" dirty="0">
                <a:latin typeface="Calibri" panose="020F0502020204030204" pitchFamily="34" charset="0"/>
              </a:rPr>
              <a:t>或風險溢酬</a:t>
            </a:r>
            <a:r>
              <a:rPr lang="en-US" altLang="zh-TW" sz="2000" dirty="0">
                <a:latin typeface="Calibri" panose="020F0502020204030204" pitchFamily="34" charset="0"/>
              </a:rPr>
              <a:t>)</a:t>
            </a:r>
            <a:r>
              <a:rPr lang="zh-TW" altLang="en-US" sz="2000" dirty="0">
                <a:latin typeface="Calibri" panose="020F0502020204030204" pitchFamily="34" charset="0"/>
              </a:rPr>
              <a:t>變動</a:t>
            </a:r>
            <a:r>
              <a:rPr lang="en-US" altLang="zh-TW" sz="2000" dirty="0">
                <a:latin typeface="Calibri" panose="020F0502020204030204" pitchFamily="34" charset="0"/>
              </a:rPr>
              <a:t>1%</a:t>
            </a:r>
            <a:r>
              <a:rPr lang="zh-TW" altLang="en-US" sz="2000" dirty="0">
                <a:latin typeface="Calibri" panose="020F0502020204030204" pitchFamily="34" charset="0"/>
              </a:rPr>
              <a:t>，則第</a:t>
            </a:r>
            <a:r>
              <a:rPr lang="en-US" altLang="zh-TW" sz="2000" dirty="0">
                <a:latin typeface="Calibri" panose="020F0502020204030204" pitchFamily="34" charset="0"/>
              </a:rPr>
              <a:t>s</a:t>
            </a:r>
            <a:r>
              <a:rPr lang="zh-TW" altLang="en-US" sz="2000" dirty="0">
                <a:latin typeface="Calibri" panose="020F0502020204030204" pitchFamily="34" charset="0"/>
              </a:rPr>
              <a:t>種資產預期報酬</a:t>
            </a:r>
            <a:r>
              <a:rPr lang="en-US" altLang="zh-TW" sz="2000" dirty="0">
                <a:latin typeface="Calibri" panose="020F0502020204030204" pitchFamily="34" charset="0"/>
              </a:rPr>
              <a:t>(</a:t>
            </a:r>
            <a:r>
              <a:rPr lang="zh-TW" altLang="en-US" sz="2000" dirty="0">
                <a:latin typeface="Calibri" panose="020F0502020204030204" pitchFamily="34" charset="0"/>
              </a:rPr>
              <a:t>或風險溢酬</a:t>
            </a:r>
            <a:r>
              <a:rPr lang="en-US" altLang="zh-TW" sz="2000" dirty="0">
                <a:latin typeface="Calibri" panose="020F0502020204030204" pitchFamily="34" charset="0"/>
              </a:rPr>
              <a:t>)</a:t>
            </a:r>
            <a:r>
              <a:rPr lang="zh-TW" altLang="en-US" sz="2000" dirty="0">
                <a:latin typeface="Calibri" panose="020F0502020204030204" pitchFamily="34" charset="0"/>
              </a:rPr>
              <a:t>會變動：</a:t>
            </a: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305044267"/>
              </p:ext>
            </p:extLst>
          </p:nvPr>
        </p:nvGraphicFramePr>
        <p:xfrm>
          <a:off x="1115616" y="2708920"/>
          <a:ext cx="1584176" cy="373969"/>
        </p:xfrm>
        <a:graphic>
          <a:graphicData uri="http://schemas.openxmlformats.org/presentationml/2006/ole">
            <mc:AlternateContent xmlns:mc="http://schemas.openxmlformats.org/markup-compatibility/2006">
              <mc:Choice xmlns:v="urn:schemas-microsoft-com:vml" Requires="v">
                <p:oleObj spid="_x0000_s31774" r:id="rId3" imgW="965200" imgH="228600" progId="Unknown">
                  <p:embed/>
                </p:oleObj>
              </mc:Choice>
              <mc:Fallback>
                <p:oleObj r:id="rId3" imgW="965200" imgH="228600"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08920"/>
                        <a:ext cx="1584176" cy="373969"/>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537778453"/>
              </p:ext>
            </p:extLst>
          </p:nvPr>
        </p:nvGraphicFramePr>
        <p:xfrm>
          <a:off x="1115616" y="3573016"/>
          <a:ext cx="7103720" cy="1008112"/>
        </p:xfrm>
        <a:graphic>
          <a:graphicData uri="http://schemas.openxmlformats.org/presentationml/2006/ole">
            <mc:AlternateContent xmlns:mc="http://schemas.openxmlformats.org/markup-compatibility/2006">
              <mc:Choice xmlns:v="urn:schemas-microsoft-com:vml" Requires="v">
                <p:oleObj spid="_x0000_s31775" r:id="rId5" imgW="5041900" imgH="711200" progId="Unknown">
                  <p:embed/>
                </p:oleObj>
              </mc:Choice>
              <mc:Fallback>
                <p:oleObj r:id="rId5" imgW="5041900" imgH="711200" progId="Unknown">
                  <p:embed/>
                  <p:pic>
                    <p:nvPicPr>
                      <p:cNvPr id="0" name="物件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3573016"/>
                        <a:ext cx="7103720" cy="100811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42665106"/>
              </p:ext>
            </p:extLst>
          </p:nvPr>
        </p:nvGraphicFramePr>
        <p:xfrm>
          <a:off x="2123728" y="4653136"/>
          <a:ext cx="1512168" cy="365006"/>
        </p:xfrm>
        <a:graphic>
          <a:graphicData uri="http://schemas.openxmlformats.org/presentationml/2006/ole">
            <mc:AlternateContent xmlns:mc="http://schemas.openxmlformats.org/markup-compatibility/2006">
              <mc:Choice xmlns:v="urn:schemas-microsoft-com:vml" Requires="v">
                <p:oleObj spid="_x0000_s31776" r:id="rId7" imgW="1016000" imgH="241300" progId="Unknown">
                  <p:embed/>
                </p:oleObj>
              </mc:Choice>
              <mc:Fallback>
                <p:oleObj r:id="rId7" imgW="1016000" imgH="241300" progId="Unknown">
                  <p:embed/>
                  <p:pic>
                    <p:nvPicPr>
                      <p:cNvPr id="0" name="物件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653136"/>
                        <a:ext cx="1512168" cy="365006"/>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785166769"/>
              </p:ext>
            </p:extLst>
          </p:nvPr>
        </p:nvGraphicFramePr>
        <p:xfrm>
          <a:off x="4211960" y="5733256"/>
          <a:ext cx="572792" cy="360040"/>
        </p:xfrm>
        <a:graphic>
          <a:graphicData uri="http://schemas.openxmlformats.org/presentationml/2006/ole">
            <mc:AlternateContent xmlns:mc="http://schemas.openxmlformats.org/markup-compatibility/2006">
              <mc:Choice xmlns:v="urn:schemas-microsoft-com:vml" Requires="v">
                <p:oleObj spid="_x0000_s31777" r:id="rId9" imgW="393529" imgH="241195" progId="Unknown">
                  <p:embed/>
                </p:oleObj>
              </mc:Choice>
              <mc:Fallback>
                <p:oleObj r:id="rId9" imgW="393529" imgH="241195" progId="Unknown">
                  <p:embed/>
                  <p:pic>
                    <p:nvPicPr>
                      <p:cNvPr id="0" name="物件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960" y="5733256"/>
                        <a:ext cx="572792"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763563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smtClean="0">
                <a:latin typeface="Calibri" panose="020F0502020204030204" pitchFamily="34" charset="0"/>
              </a:rPr>
              <a:t>上式</a:t>
            </a:r>
            <a:r>
              <a:rPr lang="zh-TW" altLang="en-US" sz="2400" dirty="0">
                <a:latin typeface="Calibri" panose="020F0502020204030204" pitchFamily="34" charset="0"/>
              </a:rPr>
              <a:t>代表如果我們直接可找到效率組合，則該模型可以完全衡量到系統風險，可稱之為單因子模型</a:t>
            </a:r>
            <a:r>
              <a:rPr lang="en-US" altLang="zh-TW" sz="2400" dirty="0">
                <a:latin typeface="Calibri" panose="020F0502020204030204" pitchFamily="34" charset="0"/>
              </a:rPr>
              <a:t>(single-factor model</a:t>
            </a:r>
            <a:r>
              <a:rPr lang="en-US" altLang="zh-TW" sz="2400" dirty="0" smtClean="0">
                <a:latin typeface="Calibri" panose="020F0502020204030204" pitchFamily="34" charset="0"/>
              </a:rPr>
              <a:t>)</a:t>
            </a:r>
            <a:r>
              <a:rPr lang="zh-TW" altLang="en-US" sz="2400" dirty="0" smtClean="0">
                <a:latin typeface="新細明體"/>
                <a:ea typeface="新細明體"/>
              </a:rPr>
              <a:t>，所以</a:t>
            </a:r>
            <a:r>
              <a:rPr lang="en-US" altLang="zh-TW" sz="2400" dirty="0" smtClean="0">
                <a:latin typeface="Calibri" panose="020F0502020204030204" pitchFamily="34" charset="0"/>
                <a:ea typeface="新細明體"/>
              </a:rPr>
              <a:t>CAPM</a:t>
            </a:r>
            <a:r>
              <a:rPr lang="zh-TW" altLang="en-US" sz="2400" dirty="0" smtClean="0">
                <a:latin typeface="新細明體"/>
                <a:ea typeface="新細明體"/>
              </a:rPr>
              <a:t>就屬於單因子模型</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而上式</a:t>
            </a:r>
            <a:r>
              <a:rPr lang="zh-TW" altLang="en-US" sz="2400" dirty="0">
                <a:latin typeface="Calibri" panose="020F0502020204030204" pitchFamily="34" charset="0"/>
              </a:rPr>
              <a:t>是用多個因子建構效率組合，因子間完全沒有相關性</a:t>
            </a:r>
            <a:r>
              <a:rPr lang="en-US" altLang="zh-TW" sz="2400" dirty="0">
                <a:latin typeface="Calibri" panose="020F0502020204030204" pitchFamily="34" charset="0"/>
              </a:rPr>
              <a:t>(</a:t>
            </a:r>
            <a:r>
              <a:rPr lang="zh-TW" altLang="en-US" sz="2400" dirty="0">
                <a:latin typeface="Calibri" panose="020F0502020204030204" pitchFamily="34" charset="0"/>
              </a:rPr>
              <a:t>相互獨立</a:t>
            </a:r>
            <a:r>
              <a:rPr lang="en-US" altLang="zh-TW" sz="2400" dirty="0">
                <a:latin typeface="Calibri" panose="020F0502020204030204" pitchFamily="34" charset="0"/>
              </a:rPr>
              <a:t>)</a:t>
            </a:r>
            <a:r>
              <a:rPr lang="zh-TW" altLang="en-US" sz="2400" dirty="0">
                <a:latin typeface="Calibri" panose="020F0502020204030204" pitchFamily="34" charset="0"/>
              </a:rPr>
              <a:t>，因此每一個因子都衡量到一部分的系統風險</a:t>
            </a:r>
            <a:r>
              <a:rPr lang="zh-TW" altLang="en-US" sz="2400" dirty="0" smtClean="0">
                <a:latin typeface="Calibri" panose="020F0502020204030204" pitchFamily="34" charset="0"/>
              </a:rPr>
              <a:t>，稱為</a:t>
            </a:r>
            <a:r>
              <a:rPr lang="zh-TW" altLang="en-US" sz="2400" dirty="0">
                <a:latin typeface="Calibri" panose="020F0502020204030204" pitchFamily="34" charset="0"/>
              </a:rPr>
              <a:t>多因子模型</a:t>
            </a:r>
            <a:r>
              <a:rPr lang="en-US" altLang="zh-TW" sz="2400" dirty="0">
                <a:latin typeface="Calibri" panose="020F0502020204030204" pitchFamily="34" charset="0"/>
              </a:rPr>
              <a:t>(multifactor model)</a:t>
            </a:r>
            <a:r>
              <a:rPr lang="zh-TW" altLang="en-US" sz="2400" dirty="0">
                <a:latin typeface="Calibri" panose="020F0502020204030204" pitchFamily="34" charset="0"/>
              </a:rPr>
              <a:t>，這</a:t>
            </a:r>
            <a:r>
              <a:rPr lang="zh-TW" altLang="en-US" sz="2400" dirty="0" smtClean="0">
                <a:latin typeface="Calibri" panose="020F0502020204030204" pitchFamily="34" charset="0"/>
              </a:rPr>
              <a:t>類模型是</a:t>
            </a:r>
            <a:r>
              <a:rPr lang="zh-TW" altLang="en-US" sz="2400" dirty="0">
                <a:latin typeface="Calibri" panose="020F0502020204030204" pitchFamily="34" charset="0"/>
              </a:rPr>
              <a:t>由</a:t>
            </a:r>
            <a:r>
              <a:rPr lang="en-US" altLang="zh-TW" sz="2400" dirty="0">
                <a:latin typeface="Calibri" panose="020F0502020204030204" pitchFamily="34" charset="0"/>
              </a:rPr>
              <a:t>Ross(1976)</a:t>
            </a:r>
            <a:r>
              <a:rPr lang="zh-TW" altLang="en-US" sz="2400" dirty="0">
                <a:latin typeface="Calibri" panose="020F0502020204030204" pitchFamily="34" charset="0"/>
              </a:rPr>
              <a:t>根據套利訂價理論</a:t>
            </a:r>
            <a:r>
              <a:rPr lang="en-US" altLang="zh-TW" sz="2400" dirty="0">
                <a:latin typeface="Calibri" panose="020F0502020204030204" pitchFamily="34" charset="0"/>
              </a:rPr>
              <a:t>(Arbitrage Pricing Theory</a:t>
            </a:r>
            <a:r>
              <a:rPr lang="zh-TW" altLang="en-US" sz="2400" dirty="0">
                <a:latin typeface="Calibri" panose="020F0502020204030204" pitchFamily="34" charset="0"/>
              </a:rPr>
              <a:t>，</a:t>
            </a:r>
            <a:r>
              <a:rPr lang="en-US" altLang="zh-TW" sz="2400" dirty="0">
                <a:latin typeface="Calibri" panose="020F0502020204030204" pitchFamily="34" charset="0"/>
              </a:rPr>
              <a:t>APT)</a:t>
            </a:r>
            <a:r>
              <a:rPr lang="zh-TW" altLang="en-US" sz="2400" dirty="0">
                <a:latin typeface="Calibri" panose="020F0502020204030204" pitchFamily="34" charset="0"/>
              </a:rPr>
              <a:t>所建構。</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54</a:t>
            </a:fld>
            <a:endParaRPr lang="zh-TW" altLang="en-US"/>
          </a:p>
        </p:txBody>
      </p:sp>
    </p:spTree>
    <p:extLst>
      <p:ext uri="{BB962C8B-B14F-4D97-AF65-F5344CB8AC3E}">
        <p14:creationId xmlns:p14="http://schemas.microsoft.com/office/powerpoint/2010/main" val="2253584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smtClean="0">
                <a:latin typeface="Calibri" panose="020F0502020204030204" pitchFamily="34" charset="0"/>
              </a:rPr>
              <a:t>針對多因子模型，</a:t>
            </a:r>
            <a:r>
              <a:rPr lang="zh-TW" altLang="en-US" sz="2400" dirty="0">
                <a:latin typeface="Calibri" panose="020F0502020204030204" pitchFamily="34" charset="0"/>
              </a:rPr>
              <a:t>當</a:t>
            </a:r>
            <a:r>
              <a:rPr lang="en-US" altLang="zh-TW" sz="2400" dirty="0">
                <a:latin typeface="Calibri" panose="020F0502020204030204" pitchFamily="34" charset="0"/>
              </a:rPr>
              <a:t>Beta</a:t>
            </a:r>
            <a:r>
              <a:rPr lang="zh-TW" altLang="en-US" sz="2400" dirty="0" smtClean="0">
                <a:latin typeface="Calibri" panose="020F0502020204030204" pitchFamily="34" charset="0"/>
              </a:rPr>
              <a:t>為正</a:t>
            </a:r>
            <a:r>
              <a:rPr lang="zh-TW" altLang="en-US" sz="2400" dirty="0" smtClean="0">
                <a:latin typeface="新細明體"/>
                <a:ea typeface="新細明體"/>
              </a:rPr>
              <a:t>，</a:t>
            </a:r>
            <a:r>
              <a:rPr lang="zh-TW" altLang="en-US" sz="2400" dirty="0" smtClean="0">
                <a:latin typeface="Calibri" panose="020F0502020204030204" pitchFamily="34" charset="0"/>
              </a:rPr>
              <a:t>每一因子</a:t>
            </a:r>
            <a:r>
              <a:rPr lang="zh-TW" altLang="en-US" sz="2400" dirty="0">
                <a:latin typeface="Calibri" panose="020F0502020204030204" pitchFamily="34" charset="0"/>
              </a:rPr>
              <a:t>的風險溢</a:t>
            </a:r>
            <a:r>
              <a:rPr lang="zh-TW" altLang="en-US" sz="2400" dirty="0" smtClean="0">
                <a:latin typeface="Calibri" panose="020F0502020204030204" pitchFamily="34" charset="0"/>
              </a:rPr>
              <a:t>酬為</a:t>
            </a:r>
            <a:r>
              <a:rPr lang="zh-TW" altLang="en-US" sz="2400" dirty="0" smtClean="0">
                <a:latin typeface="新細明體"/>
                <a:ea typeface="新細明體"/>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可以解釋為以無風險利率融資，投資第</a:t>
            </a:r>
            <a:r>
              <a:rPr lang="en-US" altLang="zh-TW" sz="2000" dirty="0" err="1">
                <a:latin typeface="Calibri" panose="020F0502020204030204" pitchFamily="34" charset="0"/>
              </a:rPr>
              <a:t>i</a:t>
            </a:r>
            <a:r>
              <a:rPr lang="zh-TW" altLang="en-US" sz="2000" dirty="0">
                <a:latin typeface="Calibri" panose="020F0502020204030204" pitchFamily="34" charset="0"/>
              </a:rPr>
              <a:t>個因子組合所獲得的預期</a:t>
            </a:r>
            <a:r>
              <a:rPr lang="zh-TW" altLang="en-US" sz="2000" dirty="0" smtClean="0">
                <a:latin typeface="Calibri" panose="020F0502020204030204" pitchFamily="34" charset="0"/>
              </a:rPr>
              <a:t>報酬</a:t>
            </a:r>
            <a:endParaRPr lang="en-US" altLang="zh-TW" sz="20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當</a:t>
            </a:r>
            <a:r>
              <a:rPr lang="en-US" altLang="zh-TW" sz="2400" dirty="0">
                <a:latin typeface="Calibri" panose="020F0502020204030204" pitchFamily="34" charset="0"/>
              </a:rPr>
              <a:t>Beta</a:t>
            </a:r>
            <a:r>
              <a:rPr lang="zh-TW" altLang="en-US" sz="2400" dirty="0">
                <a:latin typeface="Calibri" panose="020F0502020204030204" pitchFamily="34" charset="0"/>
              </a:rPr>
              <a:t>為負值時，第</a:t>
            </a:r>
            <a:r>
              <a:rPr lang="en-US" altLang="zh-TW" sz="2400" dirty="0" err="1">
                <a:latin typeface="Calibri" panose="020F0502020204030204" pitchFamily="34" charset="0"/>
              </a:rPr>
              <a:t>i</a:t>
            </a:r>
            <a:r>
              <a:rPr lang="zh-TW" altLang="en-US" sz="2400" dirty="0">
                <a:latin typeface="Calibri" panose="020F0502020204030204" pitchFamily="34" charset="0"/>
              </a:rPr>
              <a:t>個因子組合所獲得的預期報酬為</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lvl="1" algn="just">
              <a:lnSpc>
                <a:spcPct val="120000"/>
              </a:lnSpc>
            </a:pPr>
            <a:r>
              <a:rPr lang="zh-TW" altLang="en-US" sz="2000" dirty="0">
                <a:latin typeface="Calibri" panose="020F0502020204030204" pitchFamily="34" charset="0"/>
              </a:rPr>
              <a:t>可以解釋為：放空第</a:t>
            </a:r>
            <a:r>
              <a:rPr lang="en-US" altLang="zh-TW" sz="2000" dirty="0" err="1">
                <a:latin typeface="Calibri" panose="020F0502020204030204" pitchFamily="34" charset="0"/>
              </a:rPr>
              <a:t>i</a:t>
            </a:r>
            <a:r>
              <a:rPr lang="zh-TW" altLang="en-US" sz="2000" dirty="0">
                <a:latin typeface="Calibri" panose="020F0502020204030204" pitchFamily="34" charset="0"/>
              </a:rPr>
              <a:t>個因子組合所獲得的預期報酬，並將之投資於無風險資產。</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133782573"/>
              </p:ext>
            </p:extLst>
          </p:nvPr>
        </p:nvGraphicFramePr>
        <p:xfrm>
          <a:off x="1259632" y="2132855"/>
          <a:ext cx="1584176" cy="462051"/>
        </p:xfrm>
        <a:graphic>
          <a:graphicData uri="http://schemas.openxmlformats.org/presentationml/2006/ole">
            <mc:AlternateContent xmlns:mc="http://schemas.openxmlformats.org/markup-compatibility/2006">
              <mc:Choice xmlns:v="urn:schemas-microsoft-com:vml" Requires="v">
                <p:oleObj spid="_x0000_s32782" r:id="rId3" imgW="838200" imgH="241300" progId="Unknown">
                  <p:embed/>
                </p:oleObj>
              </mc:Choice>
              <mc:Fallback>
                <p:oleObj r:id="rId3" imgW="838200" imgH="241300" progId="Unknown">
                  <p:embed/>
                  <p:pic>
                    <p:nvPicPr>
                      <p:cNvPr id="0" name="物件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132855"/>
                        <a:ext cx="1584176" cy="46205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487846"/>
              </p:ext>
            </p:extLst>
          </p:nvPr>
        </p:nvGraphicFramePr>
        <p:xfrm>
          <a:off x="1331640" y="4509120"/>
          <a:ext cx="1644028" cy="432048"/>
        </p:xfrm>
        <a:graphic>
          <a:graphicData uri="http://schemas.openxmlformats.org/presentationml/2006/ole">
            <mc:AlternateContent xmlns:mc="http://schemas.openxmlformats.org/markup-compatibility/2006">
              <mc:Choice xmlns:v="urn:schemas-microsoft-com:vml" Requires="v">
                <p:oleObj spid="_x0000_s32783" r:id="rId5" imgW="927100" imgH="241300" progId="Unknown">
                  <p:embed/>
                </p:oleObj>
              </mc:Choice>
              <mc:Fallback>
                <p:oleObj r:id="rId5" imgW="927100" imgH="241300" progId="Unknown">
                  <p:embed/>
                  <p:pic>
                    <p:nvPicPr>
                      <p:cNvPr id="0" name="物件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509120"/>
                        <a:ext cx="1644028"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771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en-US" sz="2400" dirty="0">
                <a:latin typeface="Calibri" panose="020F0502020204030204" pitchFamily="34" charset="0"/>
              </a:rPr>
              <a:t>自我融通組合</a:t>
            </a:r>
            <a:r>
              <a:rPr lang="en-US" altLang="zh-TW" sz="2400" dirty="0">
                <a:latin typeface="Calibri" panose="020F0502020204030204" pitchFamily="34" charset="0"/>
              </a:rPr>
              <a:t>(self-financing portfolio)</a:t>
            </a:r>
          </a:p>
          <a:p>
            <a:pPr lvl="1" algn="just">
              <a:lnSpc>
                <a:spcPct val="120000"/>
              </a:lnSpc>
            </a:pPr>
            <a:r>
              <a:rPr lang="zh-TW" altLang="en-US" sz="2000" dirty="0" smtClean="0">
                <a:latin typeface="Calibri" panose="020F0502020204030204" pitchFamily="34" charset="0"/>
              </a:rPr>
              <a:t>如果</a:t>
            </a:r>
            <a:r>
              <a:rPr lang="zh-TW" altLang="en-US" sz="2000" dirty="0">
                <a:latin typeface="Calibri" panose="020F0502020204030204" pitchFamily="34" charset="0"/>
              </a:rPr>
              <a:t>期初完全是以無風險利率投資或融資建構每一個因子組合，則期初完全沒有現金流出</a:t>
            </a:r>
            <a:r>
              <a:rPr lang="en-US" altLang="zh-TW" sz="2000" dirty="0">
                <a:latin typeface="Calibri" panose="020F0502020204030204" pitchFamily="34" charset="0"/>
              </a:rPr>
              <a:t>(</a:t>
            </a:r>
            <a:r>
              <a:rPr lang="zh-TW" altLang="en-US" sz="2000" dirty="0">
                <a:latin typeface="Calibri" panose="020F0502020204030204" pitchFamily="34" charset="0"/>
              </a:rPr>
              <a:t>套利原則</a:t>
            </a:r>
            <a:r>
              <a:rPr lang="en-US" altLang="zh-TW" sz="2000" dirty="0">
                <a:latin typeface="Calibri" panose="020F0502020204030204" pitchFamily="34" charset="0"/>
              </a:rPr>
              <a:t>)</a:t>
            </a:r>
            <a:r>
              <a:rPr lang="zh-TW" altLang="en-US" sz="2000" dirty="0">
                <a:latin typeface="Calibri" panose="020F0502020204030204" pitchFamily="34" charset="0"/>
              </a:rPr>
              <a:t>，可得</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亦即：</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上面的模式即稱為</a:t>
            </a:r>
            <a:r>
              <a:rPr lang="zh-TW" altLang="en-US" sz="2000" dirty="0">
                <a:latin typeface="Calibri" panose="020F0502020204030204" pitchFamily="34" charset="0"/>
              </a:rPr>
              <a:t>自我融通</a:t>
            </a:r>
            <a:r>
              <a:rPr lang="zh-TW" altLang="en-US" sz="2000" dirty="0" smtClean="0">
                <a:latin typeface="Calibri" panose="020F0502020204030204" pitchFamily="34" charset="0"/>
              </a:rPr>
              <a:t>組合</a:t>
            </a:r>
            <a:r>
              <a:rPr lang="zh-TW" altLang="en-US" sz="2000" dirty="0" smtClean="0">
                <a:latin typeface="新細明體"/>
                <a:ea typeface="新細明體"/>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701564384"/>
              </p:ext>
            </p:extLst>
          </p:nvPr>
        </p:nvGraphicFramePr>
        <p:xfrm>
          <a:off x="1331640" y="3068960"/>
          <a:ext cx="6215674" cy="1440160"/>
        </p:xfrm>
        <a:graphic>
          <a:graphicData uri="http://schemas.openxmlformats.org/presentationml/2006/ole">
            <mc:AlternateContent xmlns:mc="http://schemas.openxmlformats.org/markup-compatibility/2006">
              <mc:Choice xmlns:v="urn:schemas-microsoft-com:vml" Requires="v">
                <p:oleObj spid="_x0000_s33804" r:id="rId3" imgW="4203700" imgH="965200" progId="Unknown">
                  <p:embed/>
                </p:oleObj>
              </mc:Choice>
              <mc:Fallback>
                <p:oleObj r:id="rId3" imgW="4203700" imgH="965200"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068960"/>
                        <a:ext cx="6215674" cy="144016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005499507"/>
              </p:ext>
            </p:extLst>
          </p:nvPr>
        </p:nvGraphicFramePr>
        <p:xfrm>
          <a:off x="1475656" y="5085184"/>
          <a:ext cx="1080120" cy="685076"/>
        </p:xfrm>
        <a:graphic>
          <a:graphicData uri="http://schemas.openxmlformats.org/presentationml/2006/ole">
            <mc:AlternateContent xmlns:mc="http://schemas.openxmlformats.org/markup-compatibility/2006">
              <mc:Choice xmlns:v="urn:schemas-microsoft-com:vml" Requires="v">
                <p:oleObj spid="_x0000_s33805" r:id="rId5" imgW="685800" imgH="431800" progId="Unknown">
                  <p:embed/>
                </p:oleObj>
              </mc:Choice>
              <mc:Fallback>
                <p:oleObj r:id="rId5" imgW="685800" imgH="431800" progId="Unknown">
                  <p:embed/>
                  <p:pic>
                    <p:nvPicPr>
                      <p:cNvPr id="0" name="物件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5085184"/>
                        <a:ext cx="1080120" cy="68507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3703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接下來的問題是：如果市場組合不是效率組合，我們想增加多元化投資組合以充分反映出系統風險，那該選哪些因子組合？因為效率組合意謂市場處於均衡狀況，不可能獲得超額報酬，則可以獲得超額報酬的因子組合應該可以彌補市場組合不夠效率的問題。</a:t>
            </a:r>
          </a:p>
          <a:p>
            <a:pPr algn="just">
              <a:lnSpc>
                <a:spcPct val="120000"/>
              </a:lnSpc>
            </a:pPr>
            <a:r>
              <a:rPr lang="zh-TW" altLang="en-US" sz="2400" dirty="0">
                <a:latin typeface="Calibri" panose="020F0502020204030204" pitchFamily="34" charset="0"/>
              </a:rPr>
              <a:t>根據過去的文獻的研究，包括：以</a:t>
            </a:r>
            <a:r>
              <a:rPr lang="zh-TW" altLang="en-US" sz="2400" b="1" dirty="0">
                <a:solidFill>
                  <a:srgbClr val="FF0000"/>
                </a:solidFill>
                <a:latin typeface="Calibri" panose="020F0502020204030204" pitchFamily="34" charset="0"/>
              </a:rPr>
              <a:t>公司市值大小</a:t>
            </a:r>
            <a:r>
              <a:rPr lang="zh-TW" altLang="en-US" sz="2400" dirty="0">
                <a:latin typeface="Calibri" panose="020F0502020204030204" pitchFamily="34" charset="0"/>
              </a:rPr>
              <a:t>、</a:t>
            </a:r>
            <a:r>
              <a:rPr lang="zh-TW" altLang="en-US" sz="2400" b="1" dirty="0">
                <a:solidFill>
                  <a:srgbClr val="FF0000"/>
                </a:solidFill>
                <a:latin typeface="Calibri" panose="020F0502020204030204" pitchFamily="34" charset="0"/>
              </a:rPr>
              <a:t>淨值市價比</a:t>
            </a:r>
            <a:r>
              <a:rPr lang="en-US" altLang="zh-TW" sz="2400" dirty="0">
                <a:latin typeface="Calibri" panose="020F0502020204030204" pitchFamily="34" charset="0"/>
              </a:rPr>
              <a:t>(book-to-market ratio)</a:t>
            </a:r>
            <a:r>
              <a:rPr lang="zh-TW" altLang="en-US" sz="2400" dirty="0">
                <a:latin typeface="Calibri" panose="020F0502020204030204" pitchFamily="34" charset="0"/>
              </a:rPr>
              <a:t>及</a:t>
            </a:r>
            <a:r>
              <a:rPr lang="zh-TW" altLang="en-US" sz="2400" b="1" dirty="0">
                <a:solidFill>
                  <a:srgbClr val="FF0000"/>
                </a:solidFill>
                <a:latin typeface="Calibri" panose="020F0502020204030204" pitchFamily="34" charset="0"/>
              </a:rPr>
              <a:t>資產過去報酬</a:t>
            </a:r>
            <a:r>
              <a:rPr lang="zh-TW" altLang="en-US" sz="2400" dirty="0">
                <a:latin typeface="Calibri" panose="020F0502020204030204" pitchFamily="34" charset="0"/>
              </a:rPr>
              <a:t>為依據的操作策略經常可以獲得超額報酬，我們可以用這些訊建構因子組合，以彌補市場組合之</a:t>
            </a:r>
            <a:r>
              <a:rPr lang="zh-TW" altLang="en-US" sz="2400" dirty="0" smtClean="0">
                <a:latin typeface="Calibri" panose="020F0502020204030204" pitchFamily="34" charset="0"/>
              </a:rPr>
              <a:t>不足</a:t>
            </a:r>
            <a:r>
              <a:rPr lang="zh-TW" altLang="en-US" sz="2400" dirty="0" smtClean="0">
                <a:latin typeface="新細明體"/>
                <a:ea typeface="新細明體"/>
              </a:rPr>
              <a:t>。</a:t>
            </a:r>
            <a:endParaRPr lang="zh-TW" altLang="en-US"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57</a:t>
            </a:fld>
            <a:endParaRPr lang="zh-TW" altLang="en-US"/>
          </a:p>
        </p:txBody>
      </p:sp>
    </p:spTree>
    <p:extLst>
      <p:ext uri="{BB962C8B-B14F-4D97-AF65-F5344CB8AC3E}">
        <p14:creationId xmlns:p14="http://schemas.microsoft.com/office/powerpoint/2010/main" val="1450937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fontScale="40000" lnSpcReduction="20000"/>
          </a:bodyPr>
          <a:lstStyle/>
          <a:p>
            <a:pPr algn="just">
              <a:lnSpc>
                <a:spcPct val="140000"/>
              </a:lnSpc>
            </a:pPr>
            <a:r>
              <a:rPr lang="zh-TW" altLang="en-US" sz="6000" dirty="0">
                <a:latin typeface="Calibri" panose="020F0502020204030204" pitchFamily="34" charset="0"/>
              </a:rPr>
              <a:t>小市值減大市值公司組合</a:t>
            </a:r>
            <a:r>
              <a:rPr lang="en-US" altLang="zh-TW" sz="6000" b="1" dirty="0">
                <a:solidFill>
                  <a:srgbClr val="FF0000"/>
                </a:solidFill>
                <a:latin typeface="Calibri" panose="020F0502020204030204" pitchFamily="34" charset="0"/>
              </a:rPr>
              <a:t>(small-minus-big portfolio</a:t>
            </a:r>
            <a:r>
              <a:rPr lang="zh-TW" altLang="en-US" sz="6000" b="1" dirty="0">
                <a:solidFill>
                  <a:srgbClr val="FF0000"/>
                </a:solidFill>
                <a:latin typeface="Calibri" panose="020F0502020204030204" pitchFamily="34" charset="0"/>
              </a:rPr>
              <a:t>，</a:t>
            </a:r>
            <a:r>
              <a:rPr lang="en-US" altLang="zh-TW" sz="6000" b="1" dirty="0">
                <a:solidFill>
                  <a:srgbClr val="FF0000"/>
                </a:solidFill>
                <a:latin typeface="Calibri" panose="020F0502020204030204" pitchFamily="34" charset="0"/>
              </a:rPr>
              <a:t>SMB portfolio</a:t>
            </a:r>
            <a:r>
              <a:rPr lang="en-US" altLang="zh-TW" sz="6000" dirty="0">
                <a:latin typeface="Calibri" panose="020F0502020204030204" pitchFamily="34" charset="0"/>
              </a:rPr>
              <a:t>)</a:t>
            </a:r>
          </a:p>
          <a:p>
            <a:pPr lvl="1" algn="just">
              <a:lnSpc>
                <a:spcPct val="140000"/>
              </a:lnSpc>
            </a:pPr>
            <a:r>
              <a:rPr lang="zh-TW" altLang="en-US" sz="5000" dirty="0">
                <a:latin typeface="Calibri" panose="020F0502020204030204" pitchFamily="34" charset="0"/>
              </a:rPr>
              <a:t>小市值公司經常發現有股票有超額報酬</a:t>
            </a:r>
            <a:r>
              <a:rPr lang="en-US" altLang="zh-TW" sz="5000" dirty="0">
                <a:latin typeface="Calibri" panose="020F0502020204030204" pitchFamily="34" charset="0"/>
              </a:rPr>
              <a:t>(</a:t>
            </a:r>
            <a:r>
              <a:rPr lang="zh-TW" altLang="en-US" sz="5000" dirty="0">
                <a:latin typeface="Calibri" panose="020F0502020204030204" pitchFamily="34" charset="0"/>
              </a:rPr>
              <a:t>易於炒作</a:t>
            </a:r>
            <a:r>
              <a:rPr lang="en-US" altLang="zh-TW" sz="5000" dirty="0">
                <a:latin typeface="Calibri" panose="020F0502020204030204" pitchFamily="34" charset="0"/>
              </a:rPr>
              <a:t>)</a:t>
            </a:r>
            <a:r>
              <a:rPr lang="zh-TW" altLang="en-US" sz="5000" dirty="0">
                <a:latin typeface="Calibri" panose="020F0502020204030204" pitchFamily="34" charset="0"/>
              </a:rPr>
              <a:t>，因此我們可以放空大公司市值股票組合去投資小市值公司的股票組合。操作上我們可以將每前一期上市公司市值在中位數以下的公司股票，在本期初以平均加權建構小市值公司組合；而每前一期上市公司市值在中位數以上的公司股票，在本期初以平均加權建構大市值公司組合，計算兩個資產組合每一期的報酬後，最後再用小市值公司之資產組合的報酬減去大市值公司之資產組合的報酬，此即為小市值減大市值公司組合的報酬，</a:t>
            </a:r>
            <a:r>
              <a:rPr lang="zh-TW" altLang="en-US" sz="5000" b="1" dirty="0">
                <a:solidFill>
                  <a:srgbClr val="FF0000"/>
                </a:solidFill>
                <a:latin typeface="Calibri" panose="020F0502020204030204" pitchFamily="34" charset="0"/>
              </a:rPr>
              <a:t>也就是放空大市值公司組合並投資小市值公司組合的報酬</a:t>
            </a:r>
            <a:r>
              <a:rPr lang="zh-TW" altLang="en-US" sz="5000" dirty="0" smtClean="0">
                <a:latin typeface="Calibri" panose="020F0502020204030204" pitchFamily="34" charset="0"/>
              </a:rPr>
              <a:t>。</a:t>
            </a:r>
            <a:endParaRPr lang="zh-TW" altLang="en-US" sz="5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58</a:t>
            </a:fld>
            <a:endParaRPr lang="zh-TW" altLang="en-US"/>
          </a:p>
        </p:txBody>
      </p:sp>
    </p:spTree>
    <p:extLst>
      <p:ext uri="{BB962C8B-B14F-4D97-AF65-F5344CB8AC3E}">
        <p14:creationId xmlns:p14="http://schemas.microsoft.com/office/powerpoint/2010/main" val="1589932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fontScale="92500" lnSpcReduction="20000"/>
          </a:bodyPr>
          <a:lstStyle/>
          <a:p>
            <a:pPr algn="just">
              <a:lnSpc>
                <a:spcPct val="130000"/>
              </a:lnSpc>
            </a:pPr>
            <a:r>
              <a:rPr lang="zh-TW" altLang="en-US" sz="2600" dirty="0">
                <a:latin typeface="Calibri" panose="020F0502020204030204" pitchFamily="34" charset="0"/>
              </a:rPr>
              <a:t>高淨值市價比減低淨值市價比公司組合</a:t>
            </a:r>
            <a:r>
              <a:rPr lang="en-US" altLang="zh-TW" sz="2600" b="1" dirty="0">
                <a:solidFill>
                  <a:srgbClr val="FF0000"/>
                </a:solidFill>
                <a:latin typeface="Calibri" panose="020F0502020204030204" pitchFamily="34" charset="0"/>
              </a:rPr>
              <a:t>(high-minus-low portfolio</a:t>
            </a:r>
            <a:r>
              <a:rPr lang="zh-TW" altLang="en-US" sz="2600" b="1" dirty="0">
                <a:solidFill>
                  <a:srgbClr val="FF0000"/>
                </a:solidFill>
                <a:latin typeface="Calibri" panose="020F0502020204030204" pitchFamily="34" charset="0"/>
              </a:rPr>
              <a:t>，</a:t>
            </a:r>
            <a:r>
              <a:rPr lang="en-US" altLang="zh-TW" sz="2600" b="1" dirty="0">
                <a:solidFill>
                  <a:srgbClr val="FF0000"/>
                </a:solidFill>
                <a:latin typeface="Calibri" panose="020F0502020204030204" pitchFamily="34" charset="0"/>
              </a:rPr>
              <a:t>HML portfolio)</a:t>
            </a:r>
          </a:p>
          <a:p>
            <a:pPr lvl="1" algn="just">
              <a:lnSpc>
                <a:spcPct val="130000"/>
              </a:lnSpc>
            </a:pPr>
            <a:r>
              <a:rPr lang="zh-TW" altLang="en-US" sz="2200" dirty="0">
                <a:latin typeface="Calibri" panose="020F0502020204030204" pitchFamily="34" charset="0"/>
              </a:rPr>
              <a:t>高淨值市價比公司經常發現其股票有超額報酬</a:t>
            </a:r>
            <a:r>
              <a:rPr lang="en-US" altLang="zh-TW" sz="2200" dirty="0">
                <a:latin typeface="Calibri" panose="020F0502020204030204" pitchFamily="34" charset="0"/>
              </a:rPr>
              <a:t>(</a:t>
            </a:r>
            <a:r>
              <a:rPr lang="zh-TW" altLang="en-US" sz="2200" dirty="0">
                <a:latin typeface="Calibri" panose="020F0502020204030204" pitchFamily="34" charset="0"/>
              </a:rPr>
              <a:t>股價低估</a:t>
            </a:r>
            <a:r>
              <a:rPr lang="en-US" altLang="zh-TW" sz="2200" dirty="0">
                <a:latin typeface="Calibri" panose="020F0502020204030204" pitchFamily="34" charset="0"/>
              </a:rPr>
              <a:t>)</a:t>
            </a:r>
            <a:r>
              <a:rPr lang="zh-TW" altLang="en-US" sz="2200" dirty="0">
                <a:latin typeface="Calibri" panose="020F0502020204030204" pitchFamily="34" charset="0"/>
              </a:rPr>
              <a:t>，因此我們可以放空低淨值市價比公司的股票組合去投資高淨值市價比公司的股票組合。操作上我們可以將每前一期上市公司中前</a:t>
            </a:r>
            <a:r>
              <a:rPr lang="en-US" altLang="zh-TW" sz="2200" dirty="0">
                <a:latin typeface="Calibri" panose="020F0502020204030204" pitchFamily="34" charset="0"/>
              </a:rPr>
              <a:t>30%</a:t>
            </a:r>
            <a:r>
              <a:rPr lang="zh-TW" altLang="en-US" sz="2200" dirty="0">
                <a:latin typeface="Calibri" panose="020F0502020204030204" pitchFamily="34" charset="0"/>
              </a:rPr>
              <a:t>低淨值市價比公司股票，在本期初以平均加權建構低淨值市價比公司組合；而每前一期上市公司其他</a:t>
            </a:r>
            <a:r>
              <a:rPr lang="en-US" altLang="zh-TW" sz="2200" dirty="0">
                <a:latin typeface="Calibri" panose="020F0502020204030204" pitchFamily="34" charset="0"/>
              </a:rPr>
              <a:t>70%</a:t>
            </a:r>
            <a:r>
              <a:rPr lang="zh-TW" altLang="en-US" sz="2200" dirty="0">
                <a:latin typeface="Calibri" panose="020F0502020204030204" pitchFamily="34" charset="0"/>
              </a:rPr>
              <a:t>公司股票，在本期初以平均加權建構高市值市價比公司組合，計算兩個資產組合每一期的報酬後，最後再用高淨值市價比公司之資產組合的報酬減去低淨值市價比公司之資產組合的報酬，此即為高淨值市價比組合減減低淨值市價比公司組合的報酬，</a:t>
            </a:r>
            <a:r>
              <a:rPr lang="zh-TW" altLang="en-US" sz="2200" b="1" dirty="0">
                <a:solidFill>
                  <a:srgbClr val="FF0000"/>
                </a:solidFill>
                <a:latin typeface="Calibri" panose="020F0502020204030204" pitchFamily="34" charset="0"/>
              </a:rPr>
              <a:t>也就是放空低淨值市價比公司的股票組合去投資高淨值市價比公司的股票組合的報酬</a:t>
            </a:r>
            <a:r>
              <a:rPr lang="zh-TW" altLang="en-US" sz="22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59</a:t>
            </a:fld>
            <a:endParaRPr lang="zh-TW" altLang="en-US"/>
          </a:p>
        </p:txBody>
      </p:sp>
    </p:spTree>
    <p:extLst>
      <p:ext uri="{BB962C8B-B14F-4D97-AF65-F5344CB8AC3E}">
        <p14:creationId xmlns:p14="http://schemas.microsoft.com/office/powerpoint/2010/main" val="50652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zh-TW" dirty="0"/>
              <a:t>權益的資本成本</a:t>
            </a:r>
            <a:endParaRPr lang="zh-TW" altLang="en-US" dirty="0"/>
          </a:p>
        </p:txBody>
      </p:sp>
      <p:sp>
        <p:nvSpPr>
          <p:cNvPr id="3" name="內容版面配置區 2"/>
          <p:cNvSpPr>
            <a:spLocks noGrp="1"/>
          </p:cNvSpPr>
          <p:nvPr>
            <p:ph idx="1"/>
          </p:nvPr>
        </p:nvSpPr>
        <p:spPr>
          <a:xfrm>
            <a:off x="457200" y="1600200"/>
            <a:ext cx="8229600" cy="4853136"/>
          </a:xfrm>
        </p:spPr>
        <p:txBody>
          <a:bodyPr>
            <a:normAutofit fontScale="92500" lnSpcReduction="10000"/>
          </a:bodyPr>
          <a:lstStyle/>
          <a:p>
            <a:pPr algn="just">
              <a:lnSpc>
                <a:spcPct val="120000"/>
              </a:lnSpc>
            </a:pPr>
            <a:r>
              <a:rPr lang="zh-TW" altLang="zh-TW" sz="2400" dirty="0">
                <a:latin typeface="Calibri" panose="020F0502020204030204" pitchFamily="34" charset="0"/>
              </a:rPr>
              <a:t>解</a:t>
            </a:r>
          </a:p>
          <a:p>
            <a:pPr lvl="1" algn="just">
              <a:lnSpc>
                <a:spcPct val="120000"/>
              </a:lnSpc>
            </a:pPr>
            <a:r>
              <a:rPr lang="en-US" altLang="zh-TW" sz="2000" dirty="0" smtClean="0">
                <a:latin typeface="Calibri" panose="020F0502020204030204" pitchFamily="34" charset="0"/>
              </a:rPr>
              <a:t>1.A</a:t>
            </a:r>
            <a:r>
              <a:rPr lang="zh-TW" altLang="zh-TW" sz="2000" dirty="0">
                <a:latin typeface="Calibri" panose="020F0502020204030204" pitchFamily="34" charset="0"/>
              </a:rPr>
              <a:t>股票的波動為</a:t>
            </a:r>
            <a:r>
              <a:rPr lang="en-US" altLang="zh-TW" sz="2000" dirty="0">
                <a:latin typeface="Calibri" panose="020F0502020204030204" pitchFamily="34" charset="0"/>
              </a:rPr>
              <a:t>20%</a:t>
            </a:r>
            <a:r>
              <a:rPr lang="zh-TW" altLang="zh-TW" sz="2000" dirty="0">
                <a:latin typeface="Calibri" panose="020F0502020204030204" pitchFamily="34" charset="0"/>
              </a:rPr>
              <a:t>，</a:t>
            </a:r>
            <a:r>
              <a:rPr lang="en-US" altLang="zh-TW" sz="2000" dirty="0">
                <a:latin typeface="Calibri" panose="020F0502020204030204" pitchFamily="34" charset="0"/>
              </a:rPr>
              <a:t>B</a:t>
            </a:r>
            <a:r>
              <a:rPr lang="zh-TW" altLang="zh-TW" sz="2000" dirty="0">
                <a:latin typeface="Calibri" panose="020F0502020204030204" pitchFamily="34" charset="0"/>
              </a:rPr>
              <a:t>股票的波動為</a:t>
            </a:r>
            <a:r>
              <a:rPr lang="en-US" altLang="zh-TW" sz="2000" dirty="0">
                <a:latin typeface="Calibri" panose="020F0502020204030204" pitchFamily="34" charset="0"/>
              </a:rPr>
              <a:t>30%</a:t>
            </a:r>
            <a:r>
              <a:rPr lang="zh-TW" altLang="zh-TW" sz="2000" dirty="0">
                <a:latin typeface="Calibri" panose="020F0502020204030204" pitchFamily="34" charset="0"/>
              </a:rPr>
              <a:t>，故</a:t>
            </a:r>
            <a:r>
              <a:rPr lang="en-US" altLang="zh-TW" sz="2000" dirty="0">
                <a:latin typeface="Calibri" panose="020F0502020204030204" pitchFamily="34" charset="0"/>
              </a:rPr>
              <a:t>B</a:t>
            </a:r>
            <a:r>
              <a:rPr lang="zh-TW" altLang="zh-TW" sz="2000" dirty="0">
                <a:latin typeface="Calibri" panose="020F0502020204030204" pitchFamily="34" charset="0"/>
              </a:rPr>
              <a:t>股票之總風險較高</a:t>
            </a:r>
          </a:p>
          <a:p>
            <a:pPr lvl="1" algn="just">
              <a:lnSpc>
                <a:spcPct val="120000"/>
              </a:lnSpc>
            </a:pPr>
            <a:r>
              <a:rPr lang="en-US" altLang="zh-TW" sz="2000" dirty="0" smtClean="0">
                <a:latin typeface="Calibri" panose="020F0502020204030204" pitchFamily="34" charset="0"/>
              </a:rPr>
              <a:t>2.A</a:t>
            </a:r>
            <a:r>
              <a:rPr lang="zh-TW" altLang="zh-TW" sz="2000" dirty="0">
                <a:latin typeface="Calibri" panose="020F0502020204030204" pitchFamily="34" charset="0"/>
              </a:rPr>
              <a:t>股票的</a:t>
            </a:r>
            <a:r>
              <a:rPr lang="en-US" altLang="zh-TW" sz="2000" dirty="0">
                <a:latin typeface="Calibri" panose="020F0502020204030204" pitchFamily="34" charset="0"/>
              </a:rPr>
              <a:t>Beta</a:t>
            </a:r>
            <a:r>
              <a:rPr lang="zh-TW" altLang="zh-TW" sz="2000" dirty="0">
                <a:latin typeface="Calibri" panose="020F0502020204030204" pitchFamily="34" charset="0"/>
              </a:rPr>
              <a:t>係數為</a:t>
            </a:r>
            <a:r>
              <a:rPr lang="en-US" altLang="zh-TW" sz="2000" dirty="0">
                <a:latin typeface="Calibri" panose="020F0502020204030204" pitchFamily="34" charset="0"/>
              </a:rPr>
              <a:t>1.25</a:t>
            </a:r>
            <a:r>
              <a:rPr lang="zh-TW" altLang="zh-TW" sz="2000" dirty="0">
                <a:latin typeface="Calibri" panose="020F0502020204030204" pitchFamily="34" charset="0"/>
              </a:rPr>
              <a:t>，</a:t>
            </a:r>
            <a:r>
              <a:rPr lang="en-US" altLang="zh-TW" sz="2000" dirty="0">
                <a:latin typeface="Calibri" panose="020F0502020204030204" pitchFamily="34" charset="0"/>
              </a:rPr>
              <a:t>B</a:t>
            </a:r>
            <a:r>
              <a:rPr lang="zh-TW" altLang="zh-TW" sz="2000" dirty="0">
                <a:latin typeface="Calibri" panose="020F0502020204030204" pitchFamily="34" charset="0"/>
              </a:rPr>
              <a:t>股票的</a:t>
            </a:r>
            <a:r>
              <a:rPr lang="en-US" altLang="zh-TW" sz="2000" dirty="0">
                <a:latin typeface="Calibri" panose="020F0502020204030204" pitchFamily="34" charset="0"/>
              </a:rPr>
              <a:t>Beta</a:t>
            </a:r>
            <a:r>
              <a:rPr lang="zh-TW" altLang="zh-TW" sz="2000" dirty="0">
                <a:latin typeface="Calibri" panose="020F0502020204030204" pitchFamily="34" charset="0"/>
              </a:rPr>
              <a:t>係數為</a:t>
            </a:r>
            <a:r>
              <a:rPr lang="en-US" altLang="zh-TW" sz="2000" dirty="0">
                <a:latin typeface="Calibri" panose="020F0502020204030204" pitchFamily="34" charset="0"/>
              </a:rPr>
              <a:t>0.55</a:t>
            </a:r>
            <a:r>
              <a:rPr lang="zh-TW" altLang="zh-TW" sz="2000" dirty="0">
                <a:latin typeface="Calibri" panose="020F0502020204030204" pitchFamily="34" charset="0"/>
              </a:rPr>
              <a:t>，故</a:t>
            </a:r>
            <a:r>
              <a:rPr lang="en-US" altLang="zh-TW" sz="2000" dirty="0">
                <a:latin typeface="Calibri" panose="020F0502020204030204" pitchFamily="34" charset="0"/>
              </a:rPr>
              <a:t>A</a:t>
            </a:r>
            <a:r>
              <a:rPr lang="zh-TW" altLang="zh-TW" sz="2000" dirty="0">
                <a:latin typeface="Calibri" panose="020F0502020204030204" pitchFamily="34" charset="0"/>
              </a:rPr>
              <a:t>股票之系統風險較高</a:t>
            </a:r>
          </a:p>
          <a:p>
            <a:pPr lvl="1" algn="just">
              <a:lnSpc>
                <a:spcPct val="120000"/>
              </a:lnSpc>
            </a:pPr>
            <a:r>
              <a:rPr lang="en-US" altLang="zh-TW" sz="2000" dirty="0">
                <a:latin typeface="Calibri" panose="020F0502020204030204" pitchFamily="34" charset="0"/>
              </a:rPr>
              <a:t>3. </a:t>
            </a:r>
            <a:r>
              <a:rPr lang="zh-TW" altLang="zh-TW" sz="2000" dirty="0">
                <a:latin typeface="Calibri" panose="020F0502020204030204" pitchFamily="34" charset="0"/>
              </a:rPr>
              <a:t>利用</a:t>
            </a:r>
            <a:r>
              <a:rPr lang="en-US" altLang="zh-TW" sz="2000" dirty="0">
                <a:latin typeface="Calibri" panose="020F0502020204030204" pitchFamily="34" charset="0"/>
              </a:rPr>
              <a:t>CAPM</a:t>
            </a:r>
            <a:r>
              <a:rPr lang="zh-TW" altLang="zh-TW" sz="2000" dirty="0">
                <a:latin typeface="Calibri" panose="020F0502020204030204" pitchFamily="34" charset="0"/>
              </a:rPr>
              <a:t>，</a:t>
            </a:r>
            <a:r>
              <a:rPr lang="en-US" altLang="zh-TW" sz="2000" dirty="0">
                <a:latin typeface="Calibri" panose="020F0502020204030204" pitchFamily="34" charset="0"/>
              </a:rPr>
              <a:t>A</a:t>
            </a:r>
            <a:r>
              <a:rPr lang="zh-TW" altLang="zh-TW" sz="2000" dirty="0">
                <a:latin typeface="Calibri" panose="020F0502020204030204" pitchFamily="34" charset="0"/>
              </a:rPr>
              <a:t>股票與</a:t>
            </a:r>
            <a:r>
              <a:rPr lang="en-US" altLang="zh-TW" sz="2000" dirty="0">
                <a:latin typeface="Calibri" panose="020F0502020204030204" pitchFamily="34" charset="0"/>
              </a:rPr>
              <a:t>B</a:t>
            </a:r>
            <a:r>
              <a:rPr lang="zh-TW" altLang="zh-TW" sz="2000" dirty="0">
                <a:latin typeface="Calibri" panose="020F0502020204030204" pitchFamily="34" charset="0"/>
              </a:rPr>
              <a:t>股票之資金成本分別為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marL="457200" lvl="1" indent="0" algn="just">
              <a:lnSpc>
                <a:spcPct val="120000"/>
              </a:lnSpc>
              <a:buNone/>
            </a:pPr>
            <a:r>
              <a:rPr lang="en-US" altLang="zh-TW" sz="2400" dirty="0">
                <a:latin typeface="Calibri" panose="020F0502020204030204" pitchFamily="34" charset="0"/>
              </a:rPr>
              <a:t> </a:t>
            </a:r>
            <a:endParaRPr lang="zh-TW" altLang="zh-TW" sz="24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marL="457200" lvl="1" indent="0" algn="just">
              <a:lnSpc>
                <a:spcPct val="120000"/>
              </a:lnSpc>
              <a:buNone/>
            </a:pPr>
            <a:r>
              <a:rPr lang="zh-TW" altLang="en-US" sz="2000" dirty="0" smtClean="0">
                <a:latin typeface="Calibri" panose="020F0502020204030204" pitchFamily="34" charset="0"/>
              </a:rPr>
              <a:t>     </a:t>
            </a:r>
            <a:r>
              <a:rPr lang="zh-TW" altLang="zh-TW" sz="2000" dirty="0" smtClean="0">
                <a:latin typeface="Calibri" panose="020F0502020204030204" pitchFamily="34" charset="0"/>
              </a:rPr>
              <a:t>故</a:t>
            </a:r>
            <a:r>
              <a:rPr lang="en-US" altLang="zh-TW" sz="2000" dirty="0">
                <a:latin typeface="Calibri" panose="020F0502020204030204" pitchFamily="34" charset="0"/>
              </a:rPr>
              <a:t>A</a:t>
            </a:r>
            <a:r>
              <a:rPr lang="zh-TW" altLang="zh-TW" sz="2000" dirty="0">
                <a:latin typeface="Calibri" panose="020F0502020204030204" pitchFamily="34" charset="0"/>
              </a:rPr>
              <a:t>股票之</a:t>
            </a:r>
            <a:r>
              <a:rPr lang="zh-TW" altLang="zh-TW" sz="2000" dirty="0" smtClean="0">
                <a:latin typeface="Calibri" panose="020F0502020204030204" pitchFamily="34" charset="0"/>
              </a:rPr>
              <a:t>資金成本</a:t>
            </a:r>
            <a:r>
              <a:rPr lang="zh-TW" altLang="zh-TW" sz="2000" dirty="0">
                <a:latin typeface="Calibri" panose="020F0502020204030204" pitchFamily="34" charset="0"/>
              </a:rPr>
              <a:t>較</a:t>
            </a:r>
            <a:r>
              <a:rPr lang="zh-TW" altLang="zh-TW" sz="2000" dirty="0" smtClean="0">
                <a:latin typeface="Calibri" panose="020F0502020204030204" pitchFamily="34" charset="0"/>
              </a:rPr>
              <a:t>高</a:t>
            </a:r>
            <a:endParaRPr lang="en-US" altLang="zh-TW" sz="2000" dirty="0" smtClean="0">
              <a:latin typeface="Calibri" panose="020F0502020204030204" pitchFamily="34" charset="0"/>
            </a:endParaRPr>
          </a:p>
          <a:p>
            <a:pPr lvl="1" algn="just">
              <a:lnSpc>
                <a:spcPct val="120000"/>
              </a:lnSpc>
            </a:pPr>
            <a:endParaRPr lang="en-US" altLang="zh-TW" sz="1100" dirty="0" smtClean="0">
              <a:latin typeface="Calibri" panose="020F0502020204030204" pitchFamily="34" charset="0"/>
            </a:endParaRPr>
          </a:p>
          <a:p>
            <a:pPr algn="just">
              <a:lnSpc>
                <a:spcPct val="120000"/>
              </a:lnSpc>
            </a:pPr>
            <a:r>
              <a:rPr lang="zh-TW" altLang="zh-TW" sz="2200" dirty="0">
                <a:latin typeface="Calibri" panose="020F0502020204030204" pitchFamily="34" charset="0"/>
              </a:rPr>
              <a:t>由本例中，儘管</a:t>
            </a:r>
            <a:r>
              <a:rPr lang="en-US" altLang="zh-TW" sz="2200" dirty="0">
                <a:latin typeface="Calibri" panose="020F0502020204030204" pitchFamily="34" charset="0"/>
              </a:rPr>
              <a:t>A</a:t>
            </a:r>
            <a:r>
              <a:rPr lang="zh-TW" altLang="zh-TW" sz="2200" dirty="0">
                <a:latin typeface="Calibri" panose="020F0502020204030204" pitchFamily="34" charset="0"/>
              </a:rPr>
              <a:t>股票之總風險較</a:t>
            </a:r>
            <a:r>
              <a:rPr lang="en-US" altLang="zh-TW" sz="2200" dirty="0">
                <a:latin typeface="Calibri" panose="020F0502020204030204" pitchFamily="34" charset="0"/>
              </a:rPr>
              <a:t>B</a:t>
            </a:r>
            <a:r>
              <a:rPr lang="zh-TW" altLang="zh-TW" sz="2200" dirty="0">
                <a:latin typeface="Calibri" panose="020F0502020204030204" pitchFamily="34" charset="0"/>
              </a:rPr>
              <a:t>股票低，但因其系統風險高於</a:t>
            </a:r>
            <a:r>
              <a:rPr lang="en-US" altLang="zh-TW" sz="2200" dirty="0">
                <a:latin typeface="Calibri" panose="020F0502020204030204" pitchFamily="34" charset="0"/>
              </a:rPr>
              <a:t>B</a:t>
            </a:r>
            <a:r>
              <a:rPr lang="zh-TW" altLang="zh-TW" sz="2200" dirty="0">
                <a:latin typeface="Calibri" panose="020F0502020204030204" pitchFamily="34" charset="0"/>
              </a:rPr>
              <a:t>股票，所以其資金成本反而較高，反映出系統風險因不可被投資多元化排除，故是決定資本成本的主要因素</a:t>
            </a:r>
            <a:r>
              <a:rPr lang="zh-TW" altLang="zh-TW" sz="2200" dirty="0" smtClean="0">
                <a:latin typeface="Calibri" panose="020F0502020204030204" pitchFamily="34" charset="0"/>
              </a:rPr>
              <a:t>。</a:t>
            </a:r>
            <a:r>
              <a:rPr lang="en-US" altLang="zh-TW" sz="2200" dirty="0">
                <a:latin typeface="Calibri" panose="020F0502020204030204" pitchFamily="34" charset="0"/>
              </a:rPr>
              <a:t>12.2</a:t>
            </a:r>
            <a:r>
              <a:rPr lang="zh-TW" altLang="zh-TW" sz="2200" dirty="0">
                <a:latin typeface="Calibri" panose="020F0502020204030204" pitchFamily="34" charset="0"/>
              </a:rPr>
              <a:t>及</a:t>
            </a:r>
            <a:r>
              <a:rPr lang="en-US" altLang="zh-TW" sz="2200" dirty="0">
                <a:latin typeface="Calibri" panose="020F0502020204030204" pitchFamily="34" charset="0"/>
              </a:rPr>
              <a:t>12.3</a:t>
            </a:r>
            <a:r>
              <a:rPr lang="zh-TW" altLang="zh-TW" sz="2200" dirty="0">
                <a:latin typeface="Calibri" panose="020F0502020204030204" pitchFamily="34" charset="0"/>
              </a:rPr>
              <a:t>分別討論如何估計市場風險溢酬及</a:t>
            </a:r>
            <a:r>
              <a:rPr lang="en-US" altLang="zh-TW" sz="2200" dirty="0">
                <a:latin typeface="Calibri" panose="020F0502020204030204" pitchFamily="34" charset="0"/>
              </a:rPr>
              <a:t>Beta</a:t>
            </a:r>
            <a:r>
              <a:rPr lang="zh-TW" altLang="zh-TW" sz="2200" dirty="0">
                <a:latin typeface="Calibri" panose="020F0502020204030204" pitchFamily="34" charset="0"/>
              </a:rPr>
              <a:t>係數。</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893830521"/>
              </p:ext>
            </p:extLst>
          </p:nvPr>
        </p:nvGraphicFramePr>
        <p:xfrm>
          <a:off x="1547665" y="3501008"/>
          <a:ext cx="3672408" cy="746930"/>
        </p:xfrm>
        <a:graphic>
          <a:graphicData uri="http://schemas.openxmlformats.org/presentationml/2006/ole">
            <mc:AlternateContent xmlns:mc="http://schemas.openxmlformats.org/markup-compatibility/2006">
              <mc:Choice xmlns:v="urn:schemas-microsoft-com:vml" Requires="v">
                <p:oleObj spid="_x0000_s3142" r:id="rId3" imgW="2247900" imgH="457200" progId="Unknown">
                  <p:embed/>
                </p:oleObj>
              </mc:Choice>
              <mc:Fallback>
                <p:oleObj r:id="rId3" imgW="2247900" imgH="457200"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5" y="3501008"/>
                        <a:ext cx="3672408" cy="7469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5639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前一年動能組合</a:t>
            </a:r>
            <a:r>
              <a:rPr lang="en-US" altLang="zh-TW" sz="2400" b="1" dirty="0">
                <a:solidFill>
                  <a:srgbClr val="FF0000"/>
                </a:solidFill>
                <a:latin typeface="Calibri" panose="020F0502020204030204" pitchFamily="34" charset="0"/>
              </a:rPr>
              <a:t>(prior one-year momentum portfolio</a:t>
            </a:r>
            <a:r>
              <a:rPr lang="zh-TW" altLang="en-US" sz="2400" b="1" dirty="0">
                <a:solidFill>
                  <a:srgbClr val="FF0000"/>
                </a:solidFill>
                <a:latin typeface="Calibri" panose="020F0502020204030204" pitchFamily="34" charset="0"/>
              </a:rPr>
              <a:t>，</a:t>
            </a:r>
            <a:r>
              <a:rPr lang="en-US" altLang="zh-TW" sz="2400" b="1" dirty="0">
                <a:solidFill>
                  <a:srgbClr val="FF0000"/>
                </a:solidFill>
                <a:latin typeface="Calibri" panose="020F0502020204030204" pitchFamily="34" charset="0"/>
              </a:rPr>
              <a:t>PR1YR portfolio)</a:t>
            </a:r>
          </a:p>
          <a:p>
            <a:pPr lvl="1" algn="just">
              <a:lnSpc>
                <a:spcPct val="120000"/>
              </a:lnSpc>
            </a:pPr>
            <a:r>
              <a:rPr lang="zh-TW" altLang="en-US" sz="2000" dirty="0">
                <a:latin typeface="Calibri" panose="020F0502020204030204" pitchFamily="34" charset="0"/>
              </a:rPr>
              <a:t>前</a:t>
            </a:r>
            <a:r>
              <a:rPr lang="en-US" altLang="zh-TW" sz="2000" dirty="0">
                <a:latin typeface="Calibri" panose="020F0502020204030204" pitchFamily="34" charset="0"/>
              </a:rPr>
              <a:t>12</a:t>
            </a:r>
            <a:r>
              <a:rPr lang="zh-TW" altLang="en-US" sz="2000" dirty="0">
                <a:latin typeface="Calibri" panose="020F0502020204030204" pitchFamily="34" charset="0"/>
              </a:rPr>
              <a:t>個月報酬較高的股票，繼續投資仍有獲得超額報酬機會</a:t>
            </a:r>
            <a:r>
              <a:rPr lang="en-US" altLang="zh-TW" sz="2000" dirty="0">
                <a:latin typeface="Calibri" panose="020F0502020204030204" pitchFamily="34" charset="0"/>
              </a:rPr>
              <a:t>(</a:t>
            </a:r>
            <a:r>
              <a:rPr lang="zh-TW" altLang="en-US" sz="2000" dirty="0">
                <a:latin typeface="Calibri" panose="020F0502020204030204" pitchFamily="34" charset="0"/>
              </a:rPr>
              <a:t>持續動能</a:t>
            </a:r>
            <a:r>
              <a:rPr lang="en-US" altLang="zh-TW" sz="2000" dirty="0">
                <a:latin typeface="Calibri" panose="020F0502020204030204" pitchFamily="34" charset="0"/>
              </a:rPr>
              <a:t>)</a:t>
            </a:r>
            <a:r>
              <a:rPr lang="zh-TW" altLang="en-US" sz="2000" dirty="0">
                <a:latin typeface="Calibri" panose="020F0502020204030204" pitchFamily="34" charset="0"/>
              </a:rPr>
              <a:t>，因此我們可以放空前</a:t>
            </a:r>
            <a:r>
              <a:rPr lang="en-US" altLang="zh-TW" sz="2000" dirty="0">
                <a:latin typeface="Calibri" panose="020F0502020204030204" pitchFamily="34" charset="0"/>
              </a:rPr>
              <a:t>12</a:t>
            </a:r>
            <a:r>
              <a:rPr lang="zh-TW" altLang="en-US" sz="2000" dirty="0">
                <a:latin typeface="Calibri" panose="020F0502020204030204" pitchFamily="34" charset="0"/>
              </a:rPr>
              <a:t>個月低報酬的公司股票組合去投資前</a:t>
            </a:r>
            <a:r>
              <a:rPr lang="en-US" altLang="zh-TW" sz="2000" dirty="0">
                <a:latin typeface="Calibri" panose="020F0502020204030204" pitchFamily="34" charset="0"/>
              </a:rPr>
              <a:t>12</a:t>
            </a:r>
            <a:r>
              <a:rPr lang="zh-TW" altLang="en-US" sz="2000" dirty="0">
                <a:latin typeface="Calibri" panose="020F0502020204030204" pitchFamily="34" charset="0"/>
              </a:rPr>
              <a:t>個月高報酬的公司股票組合。操作上我們可以將前</a:t>
            </a:r>
            <a:r>
              <a:rPr lang="en-US" altLang="zh-TW" sz="2000" dirty="0">
                <a:latin typeface="Calibri" panose="020F0502020204030204" pitchFamily="34" charset="0"/>
              </a:rPr>
              <a:t>12</a:t>
            </a:r>
            <a:r>
              <a:rPr lang="zh-TW" altLang="en-US" sz="2000" dirty="0">
                <a:latin typeface="Calibri" panose="020F0502020204030204" pitchFamily="34" charset="0"/>
              </a:rPr>
              <a:t>個月報酬前</a:t>
            </a:r>
            <a:r>
              <a:rPr lang="en-US" altLang="zh-TW" sz="2000" dirty="0">
                <a:latin typeface="Calibri" panose="020F0502020204030204" pitchFamily="34" charset="0"/>
              </a:rPr>
              <a:t>30%</a:t>
            </a:r>
            <a:r>
              <a:rPr lang="zh-TW" altLang="en-US" sz="2000" dirty="0">
                <a:latin typeface="Calibri" panose="020F0502020204030204" pitchFamily="34" charset="0"/>
              </a:rPr>
              <a:t>的股票，在本期初以平均加權建構高報酬股票組合，後</a:t>
            </a:r>
            <a:r>
              <a:rPr lang="en-US" altLang="zh-TW" sz="2000" dirty="0">
                <a:latin typeface="Calibri" panose="020F0502020204030204" pitchFamily="34" charset="0"/>
              </a:rPr>
              <a:t>30%</a:t>
            </a:r>
            <a:r>
              <a:rPr lang="zh-TW" altLang="en-US" sz="2000" dirty="0">
                <a:latin typeface="Calibri" panose="020F0502020204030204" pitchFamily="34" charset="0"/>
              </a:rPr>
              <a:t>的股票以平均加權建構低報酬股票組合，計算兩個資產組合每一期的報酬後，最後再將高報酬組合報酬減去低報酬組合，此即為前一年動能組合報酬，</a:t>
            </a:r>
            <a:r>
              <a:rPr lang="zh-TW" altLang="en-US" sz="2000" b="1" dirty="0">
                <a:solidFill>
                  <a:srgbClr val="FF0000"/>
                </a:solidFill>
                <a:latin typeface="Calibri" panose="020F0502020204030204" pitchFamily="34" charset="0"/>
              </a:rPr>
              <a:t>也就是放空低報酬組合並投資高報酬組合的報酬</a:t>
            </a:r>
            <a:r>
              <a:rPr lang="zh-TW" altLang="en-US"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60</a:t>
            </a:fld>
            <a:endParaRPr lang="zh-TW" altLang="en-US"/>
          </a:p>
        </p:txBody>
      </p:sp>
    </p:spTree>
    <p:extLst>
      <p:ext uri="{BB962C8B-B14F-4D97-AF65-F5344CB8AC3E}">
        <p14:creationId xmlns:p14="http://schemas.microsoft.com/office/powerpoint/2010/main" val="1251493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根據上述的討論，</a:t>
            </a:r>
            <a:r>
              <a:rPr lang="en-US" altLang="zh-TW" sz="2400" dirty="0" err="1">
                <a:latin typeface="Calibri" panose="020F0502020204030204" pitchFamily="34" charset="0"/>
              </a:rPr>
              <a:t>Carhart</a:t>
            </a:r>
            <a:r>
              <a:rPr lang="en-US" altLang="zh-TW" sz="2400" dirty="0">
                <a:latin typeface="Calibri" panose="020F0502020204030204" pitchFamily="34" charset="0"/>
              </a:rPr>
              <a:t>(1997)</a:t>
            </a:r>
            <a:r>
              <a:rPr lang="zh-TW" altLang="en-US" sz="2400" dirty="0">
                <a:latin typeface="Calibri" panose="020F0502020204030204" pitchFamily="34" charset="0"/>
              </a:rPr>
              <a:t>依據</a:t>
            </a:r>
            <a:r>
              <a:rPr lang="en-US" altLang="zh-TW" sz="2400" dirty="0" err="1">
                <a:latin typeface="Calibri" panose="020F0502020204030204" pitchFamily="34" charset="0"/>
              </a:rPr>
              <a:t>Fama</a:t>
            </a:r>
            <a:r>
              <a:rPr lang="en-US" altLang="zh-TW" sz="2400" dirty="0">
                <a:latin typeface="Calibri" panose="020F0502020204030204" pitchFamily="34" charset="0"/>
              </a:rPr>
              <a:t> and French(1993)</a:t>
            </a:r>
            <a:r>
              <a:rPr lang="zh-TW" altLang="en-US" sz="2400" dirty="0">
                <a:latin typeface="Calibri" panose="020F0502020204030204" pitchFamily="34" charset="0"/>
              </a:rPr>
              <a:t>為基礎，建構了一個</a:t>
            </a:r>
            <a:r>
              <a:rPr lang="en-US" altLang="zh-TW" sz="2400" dirty="0">
                <a:latin typeface="Calibri" panose="020F0502020204030204" pitchFamily="34" charset="0"/>
              </a:rPr>
              <a:t>4</a:t>
            </a:r>
            <a:r>
              <a:rPr lang="zh-TW" altLang="en-US" sz="2400" dirty="0">
                <a:latin typeface="Calibri" panose="020F0502020204030204" pitchFamily="34" charset="0"/>
              </a:rPr>
              <a:t>因子模型，被稱為</a:t>
            </a:r>
            <a:r>
              <a:rPr lang="en-US" altLang="zh-TW" sz="2400" dirty="0" err="1">
                <a:latin typeface="Calibri" panose="020F0502020204030204" pitchFamily="34" charset="0"/>
              </a:rPr>
              <a:t>Fama</a:t>
            </a:r>
            <a:r>
              <a:rPr lang="en-US" altLang="zh-TW" sz="2400" dirty="0">
                <a:latin typeface="Calibri" panose="020F0502020204030204" pitchFamily="34" charset="0"/>
              </a:rPr>
              <a:t>-French-</a:t>
            </a:r>
            <a:r>
              <a:rPr lang="en-US" altLang="zh-TW" sz="2400" dirty="0" err="1">
                <a:latin typeface="Calibri" panose="020F0502020204030204" pitchFamily="34" charset="0"/>
              </a:rPr>
              <a:t>Carhart</a:t>
            </a:r>
            <a:r>
              <a:rPr lang="zh-TW" altLang="en-US" sz="2400" dirty="0">
                <a:latin typeface="Calibri" panose="020F0502020204030204" pitchFamily="34" charset="0"/>
              </a:rPr>
              <a:t>的</a:t>
            </a:r>
            <a:r>
              <a:rPr lang="en-US" altLang="zh-TW" sz="2400" dirty="0">
                <a:latin typeface="Calibri" panose="020F0502020204030204" pitchFamily="34" charset="0"/>
              </a:rPr>
              <a:t>4</a:t>
            </a:r>
            <a:r>
              <a:rPr lang="zh-TW" altLang="en-US" sz="2400" dirty="0">
                <a:latin typeface="Calibri" panose="020F0502020204030204" pitchFamily="34" charset="0"/>
              </a:rPr>
              <a:t>因子模型</a:t>
            </a:r>
            <a:r>
              <a:rPr lang="en-US" altLang="zh-TW" sz="2400" dirty="0">
                <a:latin typeface="Calibri" panose="020F0502020204030204" pitchFamily="34" charset="0"/>
              </a:rPr>
              <a:t>(FFC</a:t>
            </a:r>
            <a:r>
              <a:rPr lang="zh-TW" altLang="en-US" sz="2400" dirty="0">
                <a:latin typeface="Calibri" panose="020F0502020204030204" pitchFamily="34" charset="0"/>
              </a:rPr>
              <a:t>模型</a:t>
            </a:r>
            <a:r>
              <a:rPr lang="en-US" altLang="zh-TW" sz="2400" dirty="0">
                <a:latin typeface="Calibri" panose="020F0502020204030204" pitchFamily="34" charset="0"/>
              </a:rPr>
              <a:t>)</a:t>
            </a:r>
            <a:r>
              <a:rPr lang="zh-TW" altLang="en-US"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a:latin typeface="Calibri" panose="020F0502020204030204" pitchFamily="34" charset="0"/>
              </a:rPr>
              <a:t>依據</a:t>
            </a:r>
            <a:r>
              <a:rPr lang="en-US" altLang="zh-TW" sz="2400" dirty="0">
                <a:latin typeface="Calibri" panose="020F0502020204030204" pitchFamily="34" charset="0"/>
              </a:rPr>
              <a:t>FFC</a:t>
            </a:r>
            <a:r>
              <a:rPr lang="zh-TW" altLang="en-US" sz="2400" dirty="0">
                <a:latin typeface="Calibri" panose="020F0502020204030204" pitchFamily="34" charset="0"/>
              </a:rPr>
              <a:t>模型，針對第</a:t>
            </a:r>
            <a:r>
              <a:rPr lang="en-US" altLang="zh-TW" sz="2400" dirty="0">
                <a:latin typeface="Calibri" panose="020F0502020204030204" pitchFamily="34" charset="0"/>
              </a:rPr>
              <a:t>s</a:t>
            </a:r>
            <a:r>
              <a:rPr lang="zh-TW" altLang="en-US" sz="2400" dirty="0">
                <a:latin typeface="Calibri" panose="020F0502020204030204" pitchFamily="34" charset="0"/>
              </a:rPr>
              <a:t>種資產，我們可以建構一個迴歸方程式：</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530891359"/>
              </p:ext>
            </p:extLst>
          </p:nvPr>
        </p:nvGraphicFramePr>
        <p:xfrm>
          <a:off x="971600" y="3284984"/>
          <a:ext cx="7383099" cy="360040"/>
        </p:xfrm>
        <a:graphic>
          <a:graphicData uri="http://schemas.openxmlformats.org/presentationml/2006/ole">
            <mc:AlternateContent xmlns:mc="http://schemas.openxmlformats.org/markup-compatibility/2006">
              <mc:Choice xmlns:v="urn:schemas-microsoft-com:vml" Requires="v">
                <p:oleObj spid="_x0000_s34826" r:id="rId3" imgW="5143500" imgH="254000" progId="Unknown">
                  <p:embed/>
                </p:oleObj>
              </mc:Choice>
              <mc:Fallback>
                <p:oleObj r:id="rId3" imgW="5143500" imgH="254000" progId="Unknown">
                  <p:embed/>
                  <p:pic>
                    <p:nvPicPr>
                      <p:cNvPr id="0" name="物件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84984"/>
                        <a:ext cx="7383099"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207419849"/>
              </p:ext>
            </p:extLst>
          </p:nvPr>
        </p:nvGraphicFramePr>
        <p:xfrm>
          <a:off x="971600" y="5157192"/>
          <a:ext cx="6922794" cy="360040"/>
        </p:xfrm>
        <a:graphic>
          <a:graphicData uri="http://schemas.openxmlformats.org/presentationml/2006/ole">
            <mc:AlternateContent xmlns:mc="http://schemas.openxmlformats.org/markup-compatibility/2006">
              <mc:Choice xmlns:v="urn:schemas-microsoft-com:vml" Requires="v">
                <p:oleObj spid="_x0000_s34827" r:id="rId5" imgW="4826000" imgH="254000" progId="Unknown">
                  <p:embed/>
                </p:oleObj>
              </mc:Choice>
              <mc:Fallback>
                <p:oleObj r:id="rId5" imgW="4826000" imgH="254000" progId="Unknown">
                  <p:embed/>
                  <p:pic>
                    <p:nvPicPr>
                      <p:cNvPr id="0" name="物件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157192"/>
                        <a:ext cx="6922794"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2819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a:latin typeface="Calibri" panose="020F0502020204030204" pitchFamily="34" charset="0"/>
              </a:rPr>
              <a:t>本書針對上面的迴歸式中，建構市場組合時以</a:t>
            </a:r>
            <a:r>
              <a:rPr lang="en-US" altLang="zh-TW" sz="2400" dirty="0">
                <a:latin typeface="Calibri" panose="020F0502020204030204" pitchFamily="34" charset="0"/>
              </a:rPr>
              <a:t>NYSE</a:t>
            </a:r>
            <a:r>
              <a:rPr lang="zh-TW" altLang="en-US" sz="2400" dirty="0">
                <a:latin typeface="Calibri" panose="020F0502020204030204" pitchFamily="34" charset="0"/>
              </a:rPr>
              <a:t>、</a:t>
            </a:r>
            <a:r>
              <a:rPr lang="en-US" altLang="zh-TW" sz="2400" dirty="0">
                <a:latin typeface="Calibri" panose="020F0502020204030204" pitchFamily="34" charset="0"/>
              </a:rPr>
              <a:t>AMEX</a:t>
            </a:r>
            <a:r>
              <a:rPr lang="zh-TW" altLang="en-US" sz="2400" dirty="0">
                <a:latin typeface="Calibri" panose="020F0502020204030204" pitchFamily="34" charset="0"/>
              </a:rPr>
              <a:t>及</a:t>
            </a:r>
            <a:r>
              <a:rPr lang="en-US" altLang="zh-TW" sz="2400" dirty="0">
                <a:latin typeface="Calibri" panose="020F0502020204030204" pitchFamily="34" charset="0"/>
              </a:rPr>
              <a:t>NASDAQ</a:t>
            </a:r>
            <a:r>
              <a:rPr lang="zh-TW" altLang="en-US" sz="2400" dirty="0">
                <a:latin typeface="Calibri" panose="020F0502020204030204" pitchFamily="34" charset="0"/>
              </a:rPr>
              <a:t>三個交易所所有上市股票以市值加權做成市場組合。由於歷史資料各種因子組合報酬變化都很大</a:t>
            </a:r>
            <a:r>
              <a:rPr lang="zh-TW" altLang="en-US" sz="2400" dirty="0" smtClean="0">
                <a:latin typeface="Calibri" panose="020F0502020204030204" pitchFamily="34" charset="0"/>
              </a:rPr>
              <a:t>，下面表</a:t>
            </a:r>
            <a:r>
              <a:rPr lang="en-US" altLang="zh-TW" sz="2400" dirty="0">
                <a:latin typeface="Calibri" panose="020F0502020204030204" pitchFamily="34" charset="0"/>
              </a:rPr>
              <a:t>13.1</a:t>
            </a:r>
            <a:r>
              <a:rPr lang="zh-TW" altLang="en-US" sz="2400" dirty="0">
                <a:latin typeface="Calibri" panose="020F0502020204030204" pitchFamily="34" charset="0"/>
              </a:rPr>
              <a:t>彙整出過去</a:t>
            </a:r>
            <a:r>
              <a:rPr lang="en-US" altLang="zh-TW" sz="2400" dirty="0">
                <a:latin typeface="Calibri" panose="020F0502020204030204" pitchFamily="34" charset="0"/>
              </a:rPr>
              <a:t>1927-2015</a:t>
            </a:r>
            <a:r>
              <a:rPr lang="zh-TW" altLang="en-US" sz="2400" dirty="0">
                <a:latin typeface="Calibri" panose="020F0502020204030204" pitchFamily="34" charset="0"/>
              </a:rPr>
              <a:t>年，超過</a:t>
            </a:r>
            <a:r>
              <a:rPr lang="en-US" altLang="zh-TW" sz="2400" dirty="0">
                <a:latin typeface="Calibri" panose="020F0502020204030204" pitchFamily="34" charset="0"/>
              </a:rPr>
              <a:t>80</a:t>
            </a:r>
            <a:r>
              <a:rPr lang="zh-TW" altLang="en-US" sz="2400" dirty="0">
                <a:latin typeface="Calibri" panose="020F0502020204030204" pitchFamily="34" charset="0"/>
              </a:rPr>
              <a:t>年資料，平均每一個因子組合的月平均報酬及其</a:t>
            </a:r>
            <a:r>
              <a:rPr lang="en-US" altLang="zh-TW" sz="2400" dirty="0">
                <a:latin typeface="Calibri" panose="020F0502020204030204" pitchFamily="34" charset="0"/>
              </a:rPr>
              <a:t>95%</a:t>
            </a:r>
            <a:r>
              <a:rPr lang="zh-TW" altLang="en-US" sz="2400" dirty="0">
                <a:latin typeface="Calibri" panose="020F0502020204030204" pitchFamily="34" charset="0"/>
              </a:rPr>
              <a:t>的信賴區間，說明誤差還是可能相當大。</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62</a:t>
            </a:fld>
            <a:endParaRPr lang="zh-TW" altLang="en-US"/>
          </a:p>
        </p:txBody>
      </p:sp>
      <p:pic>
        <p:nvPicPr>
          <p:cNvPr id="5" name="Picture 4" descr="Y:\Graphics\Powerpoint\PEARSON\BERK\Final files\ch13\c13t00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378792"/>
            <a:ext cx="6552728" cy="1872208"/>
          </a:xfrm>
          <a:prstGeom prst="rect">
            <a:avLst/>
          </a:prstGeom>
          <a:noFill/>
          <a:ln>
            <a:noFill/>
          </a:ln>
          <a:extLst/>
        </p:spPr>
      </p:pic>
    </p:spTree>
    <p:extLst>
      <p:ext uri="{BB962C8B-B14F-4D97-AF65-F5344CB8AC3E}">
        <p14:creationId xmlns:p14="http://schemas.microsoft.com/office/powerpoint/2010/main" val="3323966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lstStyle/>
          <a:p>
            <a:pPr algn="just">
              <a:lnSpc>
                <a:spcPct val="120000"/>
              </a:lnSpc>
            </a:pPr>
            <a:r>
              <a:rPr lang="zh-TW" altLang="en-US" sz="2400" dirty="0">
                <a:latin typeface="Calibri" panose="020F0502020204030204" pitchFamily="34" charset="0"/>
              </a:rPr>
              <a:t>例</a:t>
            </a:r>
            <a:r>
              <a:rPr lang="en-US" altLang="zh-TW" sz="2400" dirty="0">
                <a:latin typeface="Calibri" panose="020F0502020204030204" pitchFamily="34" charset="0"/>
              </a:rPr>
              <a:t>13.3</a:t>
            </a:r>
          </a:p>
          <a:p>
            <a:pPr lvl="1" algn="just">
              <a:lnSpc>
                <a:spcPct val="120000"/>
              </a:lnSpc>
            </a:pPr>
            <a:r>
              <a:rPr lang="zh-TW" altLang="en-US" sz="2000" dirty="0">
                <a:latin typeface="Calibri" panose="020F0502020204030204" pitchFamily="34" charset="0"/>
              </a:rPr>
              <a:t>以每期為一個月，利用</a:t>
            </a:r>
            <a:r>
              <a:rPr lang="en-US" altLang="zh-TW" sz="2000" dirty="0">
                <a:latin typeface="Calibri" panose="020F0502020204030204" pitchFamily="34" charset="0"/>
              </a:rPr>
              <a:t>2005-2015</a:t>
            </a:r>
            <a:r>
              <a:rPr lang="zh-TW" altLang="en-US" sz="2000" dirty="0">
                <a:latin typeface="Calibri" panose="020F0502020204030204" pitchFamily="34" charset="0"/>
              </a:rPr>
              <a:t>年的歷史月資料，無風險資產月利率為</a:t>
            </a:r>
            <a:r>
              <a:rPr lang="en-US" altLang="zh-TW" sz="2000" dirty="0">
                <a:latin typeface="Calibri" panose="020F0502020204030204" pitchFamily="34" charset="0"/>
              </a:rPr>
              <a:t>0.1%</a:t>
            </a:r>
            <a:r>
              <a:rPr lang="zh-TW" altLang="en-US" sz="2000" dirty="0">
                <a:latin typeface="Calibri" panose="020F0502020204030204" pitchFamily="34" charset="0"/>
              </a:rPr>
              <a:t>，各因子的預期報酬以表</a:t>
            </a:r>
            <a:r>
              <a:rPr lang="en-US" altLang="zh-TW" sz="2000" dirty="0">
                <a:latin typeface="Calibri" panose="020F0502020204030204" pitchFamily="34" charset="0"/>
              </a:rPr>
              <a:t>13.1</a:t>
            </a:r>
            <a:r>
              <a:rPr lang="zh-TW" altLang="en-US" sz="2000" dirty="0">
                <a:latin typeface="Calibri" panose="020F0502020204030204" pitchFamily="34" charset="0"/>
              </a:rPr>
              <a:t>之月平均報酬估計，各因子的</a:t>
            </a:r>
            <a:r>
              <a:rPr lang="en-US" altLang="zh-TW" sz="2000" dirty="0">
                <a:latin typeface="Calibri" panose="020F0502020204030204" pitchFamily="34" charset="0"/>
              </a:rPr>
              <a:t>Beta</a:t>
            </a:r>
            <a:r>
              <a:rPr lang="zh-TW" altLang="en-US" sz="2000" dirty="0">
                <a:latin typeface="Calibri" panose="020F0502020204030204" pitchFamily="34" charset="0"/>
              </a:rPr>
              <a:t>係數利用</a:t>
            </a:r>
            <a:r>
              <a:rPr lang="en-US" altLang="zh-TW" sz="2000" dirty="0">
                <a:latin typeface="Calibri" panose="020F0502020204030204" pitchFamily="34" charset="0"/>
              </a:rPr>
              <a:t>(13.5.1)</a:t>
            </a:r>
            <a:r>
              <a:rPr lang="zh-TW" altLang="en-US" sz="2000" dirty="0">
                <a:latin typeface="Calibri" panose="020F0502020204030204" pitchFamily="34" charset="0"/>
              </a:rPr>
              <a:t>式以最小平方法估計，則以麥當勞公司股票為例，預期報酬估計值如下說明</a:t>
            </a:r>
            <a:r>
              <a:rPr lang="zh-TW" altLang="en-US" sz="2000" dirty="0" smtClean="0">
                <a:latin typeface="Calibri" panose="020F0502020204030204" pitchFamily="34" charset="0"/>
              </a:rPr>
              <a:t>。</a:t>
            </a:r>
            <a:endParaRPr lang="en-US" altLang="zh-TW" dirty="0" smtClean="0"/>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將</a:t>
            </a:r>
            <a:r>
              <a:rPr lang="zh-TW" altLang="en-US" sz="2000" dirty="0">
                <a:latin typeface="Calibri" panose="020F0502020204030204" pitchFamily="34" charset="0"/>
              </a:rPr>
              <a:t>麥當勞股票以</a:t>
            </a:r>
            <a:r>
              <a:rPr lang="en-US" altLang="zh-TW" sz="2000" dirty="0">
                <a:latin typeface="Calibri" panose="020F0502020204030204" pitchFamily="34" charset="0"/>
              </a:rPr>
              <a:t>FFC</a:t>
            </a:r>
            <a:r>
              <a:rPr lang="zh-TW" altLang="en-US" sz="2000" dirty="0">
                <a:latin typeface="Calibri" panose="020F0502020204030204" pitchFamily="34" charset="0"/>
              </a:rPr>
              <a:t>模型用閱資料估計的結果顯示：名目年預期報酬</a:t>
            </a:r>
            <a:r>
              <a:rPr lang="en-US" altLang="zh-TW" sz="2000" dirty="0">
                <a:latin typeface="Calibri" panose="020F0502020204030204" pitchFamily="34" charset="0"/>
              </a:rPr>
              <a:t>(</a:t>
            </a:r>
            <a:r>
              <a:rPr lang="zh-TW" altLang="en-US" sz="2000" dirty="0">
                <a:latin typeface="Calibri" panose="020F0502020204030204" pitchFamily="34" charset="0"/>
              </a:rPr>
              <a:t>直接用月預期報酬乘以</a:t>
            </a:r>
            <a:r>
              <a:rPr lang="en-US" altLang="zh-TW" sz="2000" dirty="0">
                <a:latin typeface="Calibri" panose="020F0502020204030204" pitchFamily="34" charset="0"/>
              </a:rPr>
              <a:t>12)</a:t>
            </a:r>
            <a:r>
              <a:rPr lang="zh-TW" altLang="en-US" sz="2000" dirty="0">
                <a:latin typeface="Calibri" panose="020F0502020204030204" pitchFamily="34" charset="0"/>
              </a:rPr>
              <a:t>為</a:t>
            </a:r>
            <a:r>
              <a:rPr lang="en-US" altLang="zh-TW" sz="2000" dirty="0">
                <a:latin typeface="Calibri" panose="020F0502020204030204" pitchFamily="34" charset="0"/>
              </a:rPr>
              <a:t>5.28%</a:t>
            </a:r>
            <a:r>
              <a:rPr lang="zh-TW" altLang="en-US" sz="2000" dirty="0">
                <a:latin typeface="Calibri" panose="020F0502020204030204" pitchFamily="34" charset="0"/>
              </a:rPr>
              <a:t>，而如果僅用</a:t>
            </a:r>
            <a:r>
              <a:rPr lang="en-US" altLang="zh-TW" sz="2000" dirty="0">
                <a:latin typeface="Calibri" panose="020F0502020204030204" pitchFamily="34" charset="0"/>
              </a:rPr>
              <a:t>CAPM</a:t>
            </a:r>
            <a:r>
              <a:rPr lang="zh-TW" altLang="en-US" sz="2000" dirty="0">
                <a:latin typeface="Calibri" panose="020F0502020204030204" pitchFamily="34" charset="0"/>
              </a:rPr>
              <a:t>則結果為</a:t>
            </a:r>
            <a:r>
              <a:rPr lang="en-US" altLang="zh-TW" sz="2000" dirty="0">
                <a:latin typeface="Calibri" panose="020F0502020204030204" pitchFamily="34" charset="0"/>
              </a:rPr>
              <a:t>4.8%</a:t>
            </a:r>
            <a:r>
              <a:rPr lang="zh-TW" altLang="en-US" sz="2000" dirty="0">
                <a:latin typeface="Calibri" panose="020F0502020204030204" pitchFamily="34" charset="0"/>
              </a:rPr>
              <a:t>。綜合兩種模型的結果指出：麥當勞權益的資本成本大約在</a:t>
            </a:r>
            <a:r>
              <a:rPr lang="en-US" altLang="zh-TW" sz="2000" dirty="0">
                <a:latin typeface="Calibri" panose="020F0502020204030204" pitchFamily="34" charset="0"/>
              </a:rPr>
              <a:t>5%</a:t>
            </a:r>
            <a:r>
              <a:rPr lang="zh-TW" altLang="en-US" sz="2000" dirty="0" smtClean="0">
                <a:latin typeface="Calibri" panose="020F0502020204030204" pitchFamily="34" charset="0"/>
              </a:rPr>
              <a:t>。</a:t>
            </a:r>
            <a:r>
              <a:rPr lang="en-US" altLang="zh-TW" sz="2000" dirty="0" smtClean="0">
                <a:latin typeface="Calibri" panose="020F0502020204030204" pitchFamily="34" charset="0"/>
              </a:rPr>
              <a:t>(</a:t>
            </a:r>
            <a:r>
              <a:rPr lang="zh-TW" altLang="en-US" sz="2000" dirty="0" smtClean="0">
                <a:latin typeface="Calibri" panose="020F0502020204030204" pitchFamily="34" charset="0"/>
              </a:rPr>
              <a:t>如下頁所示</a:t>
            </a:r>
            <a:r>
              <a:rPr lang="en-US" altLang="zh-TW"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63</a:t>
            </a:fld>
            <a:endParaRPr lang="zh-TW" altLang="en-US"/>
          </a:p>
        </p:txBody>
      </p:sp>
    </p:spTree>
    <p:extLst>
      <p:ext uri="{BB962C8B-B14F-4D97-AF65-F5344CB8AC3E}">
        <p14:creationId xmlns:p14="http://schemas.microsoft.com/office/powerpoint/2010/main" val="3987590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64</a:t>
            </a:fld>
            <a:endParaRPr lang="zh-TW" altLang="en-US"/>
          </a:p>
        </p:txBody>
      </p:sp>
      <p:pic>
        <p:nvPicPr>
          <p:cNvPr id="5" name="Picture 4" descr="Y:\Graphics\Powerpoint\PEARSON\BERK\Final files\ch13\c13s00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6120680" cy="4968552"/>
          </a:xfrm>
          <a:prstGeom prst="rect">
            <a:avLst/>
          </a:prstGeom>
          <a:noFill/>
          <a:ln>
            <a:noFill/>
          </a:ln>
          <a:extLst/>
        </p:spPr>
      </p:pic>
    </p:spTree>
    <p:extLst>
      <p:ext uri="{BB962C8B-B14F-4D97-AF65-F5344CB8AC3E}">
        <p14:creationId xmlns:p14="http://schemas.microsoft.com/office/powerpoint/2010/main" val="2017718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FFC</a:t>
            </a:r>
            <a:r>
              <a:rPr lang="zh-TW" altLang="en-US" sz="2400" dirty="0">
                <a:latin typeface="Calibri" panose="020F0502020204030204" pitchFamily="34" charset="0"/>
              </a:rPr>
              <a:t>模型</a:t>
            </a:r>
            <a:r>
              <a:rPr lang="zh-TW" altLang="en-US" sz="2400" dirty="0" smtClean="0">
                <a:latin typeface="Calibri" panose="020F0502020204030204" pitchFamily="34" charset="0"/>
              </a:rPr>
              <a:t>在實務</a:t>
            </a:r>
            <a:r>
              <a:rPr lang="zh-TW" altLang="en-US" sz="2400" dirty="0">
                <a:latin typeface="Calibri" panose="020F0502020204030204" pitchFamily="34" charset="0"/>
              </a:rPr>
              <a:t>上比</a:t>
            </a:r>
            <a:r>
              <a:rPr lang="en-US" altLang="zh-TW" sz="2400" dirty="0">
                <a:latin typeface="Calibri" panose="020F0502020204030204" pitchFamily="34" charset="0"/>
              </a:rPr>
              <a:t>CAPM</a:t>
            </a:r>
            <a:r>
              <a:rPr lang="zh-TW" altLang="en-US" sz="2400" dirty="0">
                <a:latin typeface="Calibri" panose="020F0502020204030204" pitchFamily="34" charset="0"/>
              </a:rPr>
              <a:t>好嗎</a:t>
            </a:r>
            <a:r>
              <a:rPr lang="en-US" altLang="zh-TW" sz="2400" dirty="0" smtClean="0">
                <a:latin typeface="Calibri" panose="020F0502020204030204" pitchFamily="34" charset="0"/>
              </a:rPr>
              <a:t>?</a:t>
            </a: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a:latin typeface="Calibri" panose="020F0502020204030204" pitchFamily="34" charset="0"/>
              </a:rPr>
              <a:t>根據</a:t>
            </a:r>
            <a:r>
              <a:rPr lang="en-US" altLang="zh-TW" sz="2400" dirty="0" err="1">
                <a:latin typeface="Calibri" panose="020F0502020204030204" pitchFamily="34" charset="0"/>
              </a:rPr>
              <a:t>Grahum</a:t>
            </a:r>
            <a:r>
              <a:rPr lang="en-US" altLang="zh-TW" sz="2400" dirty="0">
                <a:latin typeface="Calibri" panose="020F0502020204030204" pitchFamily="34" charset="0"/>
              </a:rPr>
              <a:t> &amp; Harvey (2002)</a:t>
            </a:r>
            <a:r>
              <a:rPr lang="zh-TW" altLang="en-US" sz="2400" dirty="0">
                <a:latin typeface="Calibri" panose="020F0502020204030204" pitchFamily="34" charset="0"/>
              </a:rPr>
              <a:t>的調查報告指出：財務經理人使用</a:t>
            </a:r>
            <a:r>
              <a:rPr lang="en-US" altLang="zh-TW" sz="2400" dirty="0">
                <a:latin typeface="Calibri" panose="020F0502020204030204" pitchFamily="34" charset="0"/>
              </a:rPr>
              <a:t>CAPM</a:t>
            </a:r>
            <a:r>
              <a:rPr lang="zh-TW" altLang="en-US" sz="2400" dirty="0">
                <a:latin typeface="Calibri" panose="020F0502020204030204" pitchFamily="34" charset="0"/>
              </a:rPr>
              <a:t>估計資本成本的比率為</a:t>
            </a:r>
            <a:r>
              <a:rPr lang="en-US" altLang="zh-TW" sz="2400" dirty="0">
                <a:latin typeface="Calibri" panose="020F0502020204030204" pitchFamily="34" charset="0"/>
              </a:rPr>
              <a:t>73.5%</a:t>
            </a:r>
            <a:r>
              <a:rPr lang="zh-TW" altLang="en-US" sz="2400" dirty="0">
                <a:latin typeface="Calibri" panose="020F0502020204030204" pitchFamily="34" charset="0"/>
              </a:rPr>
              <a:t>，歷史平均報酬為</a:t>
            </a:r>
            <a:r>
              <a:rPr lang="en-US" altLang="zh-TW" sz="2400" dirty="0">
                <a:latin typeface="Calibri" panose="020F0502020204030204" pitchFamily="34" charset="0"/>
              </a:rPr>
              <a:t>40%</a:t>
            </a:r>
            <a:r>
              <a:rPr lang="zh-TW" altLang="en-US" sz="2400" dirty="0">
                <a:latin typeface="Calibri" panose="020F0502020204030204" pitchFamily="34" charset="0"/>
              </a:rPr>
              <a:t>，多因子模型約</a:t>
            </a:r>
            <a:r>
              <a:rPr lang="en-US" altLang="zh-TW" sz="2400" dirty="0">
                <a:latin typeface="Calibri" panose="020F0502020204030204" pitchFamily="34" charset="0"/>
              </a:rPr>
              <a:t>35%</a:t>
            </a:r>
            <a:r>
              <a:rPr lang="zh-TW" altLang="en-US" sz="2400" dirty="0">
                <a:latin typeface="Calibri" panose="020F0502020204030204" pitchFamily="34" charset="0"/>
              </a:rPr>
              <a:t>，而股利折現模型最低，約為</a:t>
            </a:r>
            <a:r>
              <a:rPr lang="en-US" altLang="zh-TW" sz="2400" dirty="0">
                <a:latin typeface="Calibri" panose="020F0502020204030204" pitchFamily="34" charset="0"/>
              </a:rPr>
              <a:t>16%</a:t>
            </a:r>
            <a:r>
              <a:rPr lang="zh-TW" altLang="en-US" sz="2400" dirty="0">
                <a:latin typeface="Calibri" panose="020F0502020204030204" pitchFamily="34" charset="0"/>
              </a:rPr>
              <a:t>。</a:t>
            </a:r>
          </a:p>
          <a:p>
            <a:pPr algn="just">
              <a:lnSpc>
                <a:spcPct val="120000"/>
              </a:lnSpc>
            </a:pPr>
            <a:endParaRPr lang="en-US" altLang="zh-TW" sz="2400" dirty="0" smtClean="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65</a:t>
            </a:fld>
            <a:endParaRPr lang="zh-TW" altLang="en-US"/>
          </a:p>
        </p:txBody>
      </p:sp>
      <p:pic>
        <p:nvPicPr>
          <p:cNvPr id="5" name="Picture 5" descr="fig13_11.gif"/>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04864"/>
            <a:ext cx="5328592" cy="2232248"/>
          </a:xfrm>
          <a:prstGeom prst="rect">
            <a:avLst/>
          </a:prstGeom>
          <a:noFill/>
          <a:ln>
            <a:noFill/>
          </a:ln>
          <a:extLst/>
        </p:spPr>
      </p:pic>
    </p:spTree>
    <p:extLst>
      <p:ext uri="{BB962C8B-B14F-4D97-AF65-F5344CB8AC3E}">
        <p14:creationId xmlns:p14="http://schemas.microsoft.com/office/powerpoint/2010/main" val="13194473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13.7 </a:t>
            </a:r>
            <a:r>
              <a:rPr lang="zh-TW" altLang="en-US" dirty="0"/>
              <a:t>風險的多因子模型</a:t>
            </a:r>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en-US" sz="2400" dirty="0" smtClean="0">
                <a:latin typeface="Calibri" panose="020F0502020204030204" pitchFamily="34" charset="0"/>
              </a:rPr>
              <a:t>學術上實證</a:t>
            </a:r>
            <a:r>
              <a:rPr lang="zh-TW" altLang="en-US" sz="2400" dirty="0">
                <a:latin typeface="Calibri" panose="020F0502020204030204" pitchFamily="34" charset="0"/>
              </a:rPr>
              <a:t>研究的結果</a:t>
            </a:r>
            <a:r>
              <a:rPr lang="zh-TW" altLang="en-US" sz="2400" dirty="0" smtClean="0">
                <a:latin typeface="新細明體"/>
                <a:ea typeface="新細明體"/>
              </a:rPr>
              <a:t>：</a:t>
            </a:r>
            <a:endParaRPr lang="en-US" altLang="zh-TW" sz="24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en-US" altLang="zh-TW" sz="2000" dirty="0" smtClean="0">
                <a:latin typeface="Calibri" panose="020F0502020204030204" pitchFamily="34" charset="0"/>
              </a:rPr>
              <a:t>1.Carhart(2002</a:t>
            </a:r>
            <a:r>
              <a:rPr lang="en-US" altLang="zh-TW" sz="2000" dirty="0">
                <a:latin typeface="Calibri" panose="020F0502020204030204" pitchFamily="34" charset="0"/>
              </a:rPr>
              <a:t>)</a:t>
            </a:r>
            <a:r>
              <a:rPr lang="zh-TW" altLang="en-US" sz="2000" dirty="0">
                <a:latin typeface="Calibri" panose="020F0502020204030204" pitchFamily="34" charset="0"/>
              </a:rPr>
              <a:t>使用</a:t>
            </a:r>
            <a:r>
              <a:rPr lang="en-US" altLang="zh-TW" sz="2000" dirty="0">
                <a:latin typeface="Calibri" panose="020F0502020204030204" pitchFamily="34" charset="0"/>
              </a:rPr>
              <a:t>FFC</a:t>
            </a:r>
            <a:r>
              <a:rPr lang="zh-TW" altLang="en-US" sz="2000" dirty="0">
                <a:latin typeface="Calibri" panose="020F0502020204030204" pitchFamily="34" charset="0"/>
              </a:rPr>
              <a:t>模型驗證，模型中的</a:t>
            </a:r>
            <a:r>
              <a:rPr lang="en-US" altLang="zh-TW" sz="2000" dirty="0">
                <a:latin typeface="Calibri" panose="020F0502020204030204" pitchFamily="34" charset="0"/>
              </a:rPr>
              <a:t>Alpha</a:t>
            </a:r>
            <a:r>
              <a:rPr lang="zh-TW" altLang="en-US" sz="2000" dirty="0">
                <a:latin typeface="Calibri" panose="020F0502020204030204" pitchFamily="34" charset="0"/>
              </a:rPr>
              <a:t>係數不具統計顯著性，相較</a:t>
            </a:r>
            <a:r>
              <a:rPr lang="en-US" altLang="zh-TW" sz="2000" dirty="0">
                <a:latin typeface="Calibri" panose="020F0502020204030204" pitchFamily="34" charset="0"/>
              </a:rPr>
              <a:t>CAPM</a:t>
            </a:r>
            <a:r>
              <a:rPr lang="zh-TW" altLang="en-US" sz="2000" dirty="0">
                <a:latin typeface="Calibri" panose="020F0502020204030204" pitchFamily="34" charset="0"/>
              </a:rPr>
              <a:t>所使用的市場組合，多因子所建構的效率組合較佳</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en-US" sz="1000" dirty="0">
              <a:latin typeface="Calibri" panose="020F0502020204030204" pitchFamily="34" charset="0"/>
            </a:endParaRPr>
          </a:p>
          <a:p>
            <a:pPr lvl="1" algn="just">
              <a:lnSpc>
                <a:spcPct val="120000"/>
              </a:lnSpc>
            </a:pPr>
            <a:r>
              <a:rPr lang="en-US" altLang="zh-TW" sz="2000" dirty="0">
                <a:latin typeface="Calibri" panose="020F0502020204030204" pitchFamily="34" charset="0"/>
              </a:rPr>
              <a:t>2.Grinblatt &amp; Titman(1992)</a:t>
            </a:r>
            <a:r>
              <a:rPr lang="zh-TW" altLang="en-US" sz="2000" dirty="0">
                <a:latin typeface="Calibri" panose="020F0502020204030204" pitchFamily="34" charset="0"/>
              </a:rPr>
              <a:t>及</a:t>
            </a:r>
            <a:r>
              <a:rPr lang="en-US" altLang="zh-TW" sz="2000" dirty="0">
                <a:latin typeface="Calibri" panose="020F0502020204030204" pitchFamily="34" charset="0"/>
              </a:rPr>
              <a:t>Hendricks, Patel &amp; </a:t>
            </a:r>
            <a:r>
              <a:rPr lang="en-US" altLang="zh-TW" sz="2000" dirty="0" err="1">
                <a:latin typeface="Calibri" panose="020F0502020204030204" pitchFamily="34" charset="0"/>
              </a:rPr>
              <a:t>Zeckhauser</a:t>
            </a:r>
            <a:r>
              <a:rPr lang="en-US" altLang="zh-TW" sz="2000" dirty="0">
                <a:latin typeface="Calibri" panose="020F0502020204030204" pitchFamily="34" charset="0"/>
              </a:rPr>
              <a:t>(1993)</a:t>
            </a:r>
            <a:r>
              <a:rPr lang="zh-TW" altLang="en-US" sz="2000" dirty="0">
                <a:latin typeface="Calibri" panose="020F0502020204030204" pitchFamily="34" charset="0"/>
              </a:rPr>
              <a:t>指出：衡量主動式共同基金的風險時，</a:t>
            </a:r>
            <a:r>
              <a:rPr lang="en-US" altLang="zh-TW" sz="2000" dirty="0">
                <a:latin typeface="Calibri" panose="020F0502020204030204" pitchFamily="34" charset="0"/>
              </a:rPr>
              <a:t>FFC</a:t>
            </a:r>
            <a:r>
              <a:rPr lang="zh-TW" altLang="en-US" sz="2000" dirty="0">
                <a:latin typeface="Calibri" panose="020F0502020204030204" pitchFamily="34" charset="0"/>
              </a:rPr>
              <a:t>模型比</a:t>
            </a:r>
            <a:r>
              <a:rPr lang="en-US" altLang="zh-TW" sz="2000" dirty="0">
                <a:latin typeface="Calibri" panose="020F0502020204030204" pitchFamily="34" charset="0"/>
              </a:rPr>
              <a:t>CAPM</a:t>
            </a:r>
            <a:r>
              <a:rPr lang="zh-TW" altLang="en-US" sz="2000" dirty="0">
                <a:latin typeface="Calibri" panose="020F0502020204030204" pitchFamily="34" charset="0"/>
              </a:rPr>
              <a:t>為佳</a:t>
            </a:r>
            <a:r>
              <a:rPr lang="zh-TW" altLang="en-US" sz="2000" dirty="0" smtClean="0">
                <a:latin typeface="Calibri" panose="020F0502020204030204" pitchFamily="34" charset="0"/>
              </a:rPr>
              <a:t>。</a:t>
            </a:r>
            <a:endParaRPr lang="en-US" altLang="zh-TW" sz="20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66</a:t>
            </a:fld>
            <a:endParaRPr lang="zh-TW" altLang="en-US"/>
          </a:p>
        </p:txBody>
      </p:sp>
    </p:spTree>
    <p:extLst>
      <p:ext uri="{BB962C8B-B14F-4D97-AF65-F5344CB8AC3E}">
        <p14:creationId xmlns:p14="http://schemas.microsoft.com/office/powerpoint/2010/main" val="1374531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FA15ED0-ECA0-4D57-98F0-8CEE68C16D38}" type="slidenum">
              <a:rPr lang="zh-TW" altLang="en-US" smtClean="0"/>
              <a:t>67</a:t>
            </a:fld>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3"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391524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12.2</a:t>
            </a:r>
            <a:r>
              <a:rPr lang="zh-TW" altLang="en-US" dirty="0" smtClean="0"/>
              <a:t> </a:t>
            </a:r>
            <a:r>
              <a:rPr lang="zh-TW" altLang="zh-TW" dirty="0" smtClean="0"/>
              <a:t>市場組合</a:t>
            </a:r>
            <a:endParaRPr lang="zh-TW" altLang="en-US" dirty="0"/>
          </a:p>
        </p:txBody>
      </p:sp>
      <p:sp>
        <p:nvSpPr>
          <p:cNvPr id="3" name="內容版面配置區 2"/>
          <p:cNvSpPr>
            <a:spLocks noGrp="1"/>
          </p:cNvSpPr>
          <p:nvPr>
            <p:ph idx="1"/>
          </p:nvPr>
        </p:nvSpPr>
        <p:spPr>
          <a:xfrm>
            <a:off x="457200" y="1484784"/>
            <a:ext cx="8229600" cy="4968552"/>
          </a:xfrm>
        </p:spPr>
        <p:txBody>
          <a:bodyPr/>
          <a:lstStyle/>
          <a:p>
            <a:pPr algn="just">
              <a:lnSpc>
                <a:spcPct val="120000"/>
              </a:lnSpc>
            </a:pPr>
            <a:r>
              <a:rPr lang="zh-TW" altLang="zh-TW" sz="2400" dirty="0">
                <a:latin typeface="Calibri" panose="020F0502020204030204" pitchFamily="34" charset="0"/>
              </a:rPr>
              <a:t>本節中將陸續介紹市場組合的建構方式，一般實務上被用於代表市場組合的替代工具</a:t>
            </a:r>
            <a:r>
              <a:rPr lang="en-US" altLang="zh-TW" sz="2400" dirty="0">
                <a:latin typeface="Calibri" panose="020F0502020204030204" pitchFamily="34" charset="0"/>
              </a:rPr>
              <a:t>(proxy)</a:t>
            </a:r>
            <a:r>
              <a:rPr lang="zh-TW" altLang="zh-TW" sz="2400" dirty="0">
                <a:latin typeface="Calibri" panose="020F0502020204030204" pitchFamily="34" charset="0"/>
              </a:rPr>
              <a:t>，以及如何估計市場組合的風險溢酬</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r>
              <a:rPr lang="zh-TW" altLang="zh-TW" sz="2400" dirty="0"/>
              <a:t>建構市場組合</a:t>
            </a:r>
          </a:p>
          <a:p>
            <a:pPr lvl="1" algn="just">
              <a:lnSpc>
                <a:spcPct val="120000"/>
              </a:lnSpc>
            </a:pPr>
            <a:r>
              <a:rPr lang="zh-TW" altLang="zh-TW" sz="2000" dirty="0">
                <a:latin typeface="Calibri" panose="020F0502020204030204" pitchFamily="34" charset="0"/>
              </a:rPr>
              <a:t>市場組合的市值</a:t>
            </a:r>
            <a:r>
              <a:rPr lang="en-US" altLang="zh-TW" sz="2000" dirty="0">
                <a:solidFill>
                  <a:srgbClr val="FF0000"/>
                </a:solidFill>
                <a:latin typeface="Calibri" panose="020F0502020204030204" pitchFamily="34" charset="0"/>
              </a:rPr>
              <a:t>(market capitalization, market value)</a:t>
            </a:r>
            <a:r>
              <a:rPr lang="zh-TW" altLang="zh-TW" sz="2000" dirty="0">
                <a:latin typeface="Calibri" panose="020F0502020204030204" pitchFamily="34" charset="0"/>
              </a:rPr>
              <a:t>是每種在市場上交易之金融資產的市值總合，若將各種資產視為股票，則第</a:t>
            </a:r>
            <a:r>
              <a:rPr lang="en-US" altLang="zh-TW" sz="2000" dirty="0" err="1">
                <a:latin typeface="Calibri" panose="020F0502020204030204" pitchFamily="34" charset="0"/>
              </a:rPr>
              <a:t>i</a:t>
            </a:r>
            <a:r>
              <a:rPr lang="zh-TW" altLang="zh-TW" sz="2000" dirty="0">
                <a:latin typeface="Calibri" panose="020F0502020204030204" pitchFamily="34" charset="0"/>
              </a:rPr>
              <a:t>種資產的市值為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endParaRPr lang="zh-TW" altLang="zh-TW" sz="2000" dirty="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當</a:t>
            </a:r>
            <a:r>
              <a:rPr lang="zh-TW" altLang="zh-TW" sz="2000" dirty="0">
                <a:latin typeface="Calibri" panose="020F0502020204030204" pitchFamily="34" charset="0"/>
              </a:rPr>
              <a:t>可交易之金融資產為</a:t>
            </a:r>
            <a:r>
              <a:rPr lang="en-US" altLang="zh-TW" sz="2000" dirty="0">
                <a:latin typeface="Calibri" panose="020F0502020204030204" pitchFamily="34" charset="0"/>
              </a:rPr>
              <a:t>n</a:t>
            </a:r>
            <a:r>
              <a:rPr lang="zh-TW" altLang="zh-TW" sz="2000" dirty="0">
                <a:latin typeface="Calibri" panose="020F0502020204030204" pitchFamily="34" charset="0"/>
              </a:rPr>
              <a:t>種時，市場組合的市值為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marL="457200" lvl="1" indent="0" algn="just">
              <a:buNone/>
            </a:pPr>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所以</a:t>
            </a:r>
            <a:r>
              <a:rPr lang="zh-TW" altLang="zh-TW" sz="2000" dirty="0">
                <a:latin typeface="Calibri" panose="020F0502020204030204" pitchFamily="34" charset="0"/>
              </a:rPr>
              <a:t>，以市場組合來看，第</a:t>
            </a:r>
            <a:r>
              <a:rPr lang="en-US" altLang="zh-TW" sz="2000" dirty="0" err="1">
                <a:latin typeface="Calibri" panose="020F0502020204030204" pitchFamily="34" charset="0"/>
              </a:rPr>
              <a:t>i</a:t>
            </a:r>
            <a:r>
              <a:rPr lang="zh-TW" altLang="zh-TW" sz="2000" dirty="0">
                <a:latin typeface="Calibri" panose="020F0502020204030204" pitchFamily="34" charset="0"/>
              </a:rPr>
              <a:t>種資產的投資比重即為：</a:t>
            </a:r>
          </a:p>
          <a:p>
            <a:pPr algn="just">
              <a:lnSpc>
                <a:spcPct val="120000"/>
              </a:lnSpc>
            </a:pP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035768814"/>
              </p:ext>
            </p:extLst>
          </p:nvPr>
        </p:nvGraphicFramePr>
        <p:xfrm>
          <a:off x="1331640" y="4653136"/>
          <a:ext cx="5308590" cy="288032"/>
        </p:xfrm>
        <a:graphic>
          <a:graphicData uri="http://schemas.openxmlformats.org/presentationml/2006/ole">
            <mc:AlternateContent xmlns:mc="http://schemas.openxmlformats.org/markup-compatibility/2006">
              <mc:Choice xmlns:v="urn:schemas-microsoft-com:vml" Requires="v">
                <p:oleObj spid="_x0000_s4287" r:id="rId3" imgW="4216400" imgH="228600" progId="Unknown">
                  <p:embed/>
                </p:oleObj>
              </mc:Choice>
              <mc:Fallback>
                <p:oleObj r:id="rId3" imgW="4216400" imgH="228600" progId="Unknown">
                  <p:embed/>
                  <p:pic>
                    <p:nvPicPr>
                      <p:cNvPr id="0" name="物件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3136"/>
                        <a:ext cx="5308590" cy="28803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619027487"/>
              </p:ext>
            </p:extLst>
          </p:nvPr>
        </p:nvGraphicFramePr>
        <p:xfrm>
          <a:off x="7020272" y="5085184"/>
          <a:ext cx="648072" cy="559516"/>
        </p:xfrm>
        <a:graphic>
          <a:graphicData uri="http://schemas.openxmlformats.org/presentationml/2006/ole">
            <mc:AlternateContent xmlns:mc="http://schemas.openxmlformats.org/markup-compatibility/2006">
              <mc:Choice xmlns:v="urn:schemas-microsoft-com:vml" Requires="v">
                <p:oleObj spid="_x0000_s4288" r:id="rId5" imgW="507780" imgH="444307" progId="Unknown">
                  <p:embed/>
                </p:oleObj>
              </mc:Choice>
              <mc:Fallback>
                <p:oleObj r:id="rId5" imgW="507780" imgH="444307" progId="Unknown">
                  <p:embed/>
                  <p:pic>
                    <p:nvPicPr>
                      <p:cNvPr id="0" name="物件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5085184"/>
                        <a:ext cx="648072" cy="559516"/>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926784209"/>
              </p:ext>
            </p:extLst>
          </p:nvPr>
        </p:nvGraphicFramePr>
        <p:xfrm>
          <a:off x="7164288" y="5877272"/>
          <a:ext cx="1872208" cy="804064"/>
        </p:xfrm>
        <a:graphic>
          <a:graphicData uri="http://schemas.openxmlformats.org/presentationml/2006/ole">
            <mc:AlternateContent xmlns:mc="http://schemas.openxmlformats.org/markup-compatibility/2006">
              <mc:Choice xmlns:v="urn:schemas-microsoft-com:vml" Requires="v">
                <p:oleObj spid="_x0000_s4289" r:id="rId7" imgW="1511300" imgH="647700" progId="Unknown">
                  <p:embed/>
                </p:oleObj>
              </mc:Choice>
              <mc:Fallback>
                <p:oleObj r:id="rId7" imgW="1511300" imgH="647700" progId="Unknown">
                  <p:embed/>
                  <p:pic>
                    <p:nvPicPr>
                      <p:cNvPr id="0" name="物件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5877272"/>
                        <a:ext cx="1872208" cy="8040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6023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故市場組合是以所有可交易資產之市值占總市值為權數的投資組合，稱為市值加權組合</a:t>
            </a:r>
            <a:r>
              <a:rPr lang="en-US" altLang="zh-TW" sz="2400" dirty="0">
                <a:latin typeface="Calibri" panose="020F0502020204030204" pitchFamily="34" charset="0"/>
              </a:rPr>
              <a:t>(value-weighted portfolio)</a:t>
            </a:r>
            <a:r>
              <a:rPr lang="zh-TW" altLang="zh-TW" sz="2400" dirty="0">
                <a:latin typeface="Calibri" panose="020F0502020204030204" pitchFamily="34" charset="0"/>
              </a:rPr>
              <a:t>，這類組合也可視為是均等所有權的組合</a:t>
            </a:r>
            <a:r>
              <a:rPr lang="en-US" altLang="zh-TW" sz="2400" dirty="0">
                <a:latin typeface="Calibri" panose="020F0502020204030204" pitchFamily="34" charset="0"/>
              </a:rPr>
              <a:t>(equal-ownership portfolio)</a:t>
            </a:r>
            <a:r>
              <a:rPr lang="zh-TW" altLang="zh-TW" sz="2400" dirty="0">
                <a:latin typeface="Calibri" panose="020F0502020204030204" pitchFamily="34" charset="0"/>
              </a:rPr>
              <a:t>，亦即對於所有可交易資產流通在外股數的持有比重都相等</a:t>
            </a:r>
            <a:r>
              <a:rPr lang="en-US" altLang="zh-TW" sz="2400" dirty="0">
                <a:latin typeface="Calibri" panose="020F0502020204030204" pitchFamily="34" charset="0"/>
              </a:rPr>
              <a:t>(</a:t>
            </a:r>
            <a:r>
              <a:rPr lang="zh-TW" altLang="zh-TW" sz="2400" dirty="0">
                <a:latin typeface="Calibri" panose="020F0502020204030204" pitchFamily="34" charset="0"/>
              </a:rPr>
              <a:t>台灣稱為發行量加權</a:t>
            </a:r>
            <a:r>
              <a:rPr lang="en-US" altLang="zh-TW" sz="2400" dirty="0">
                <a:latin typeface="Calibri" panose="020F0502020204030204" pitchFamily="34" charset="0"/>
              </a:rPr>
              <a:t>)</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1000" dirty="0">
              <a:latin typeface="Calibri" panose="020F0502020204030204" pitchFamily="34" charset="0"/>
            </a:endParaRPr>
          </a:p>
          <a:p>
            <a:pPr algn="just">
              <a:lnSpc>
                <a:spcPct val="120000"/>
              </a:lnSpc>
            </a:pPr>
            <a:r>
              <a:rPr lang="zh-TW" altLang="zh-TW" sz="2400" dirty="0" smtClean="0">
                <a:latin typeface="Calibri" panose="020F0502020204030204" pitchFamily="34" charset="0"/>
              </a:rPr>
              <a:t>除非</a:t>
            </a:r>
            <a:r>
              <a:rPr lang="zh-TW" altLang="zh-TW" sz="2400" dirty="0">
                <a:latin typeface="Calibri" panose="020F0502020204030204" pitchFamily="34" charset="0"/>
              </a:rPr>
              <a:t>個別資產的流通在外股數改變，否則並不需要持續交易即可維持投資組合為市值加權。因此這種組合也被稱為被動組合</a:t>
            </a:r>
            <a:r>
              <a:rPr lang="en-US" altLang="zh-TW" sz="2400" dirty="0">
                <a:latin typeface="Calibri" panose="020F0502020204030204" pitchFamily="34" charset="0"/>
              </a:rPr>
              <a:t>(passive portfolio)</a:t>
            </a:r>
            <a:r>
              <a:rPr lang="zh-TW" altLang="zh-TW" sz="24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8</a:t>
            </a:fld>
            <a:endParaRPr lang="zh-TW" altLang="en-US"/>
          </a:p>
        </p:txBody>
      </p:sp>
    </p:spTree>
    <p:extLst>
      <p:ext uri="{BB962C8B-B14F-4D97-AF65-F5344CB8AC3E}">
        <p14:creationId xmlns:p14="http://schemas.microsoft.com/office/powerpoint/2010/main" val="25278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12.2</a:t>
            </a:r>
            <a:r>
              <a:rPr lang="zh-TW" altLang="en-US" dirty="0"/>
              <a:t> </a:t>
            </a:r>
            <a:r>
              <a:rPr lang="zh-TW" altLang="zh-TW" dirty="0"/>
              <a:t>市場組合</a:t>
            </a:r>
            <a:endParaRPr lang="zh-TW" altLang="en-US" dirty="0"/>
          </a:p>
        </p:txBody>
      </p:sp>
      <p:sp>
        <p:nvSpPr>
          <p:cNvPr id="3" name="內容版面配置區 2"/>
          <p:cNvSpPr>
            <a:spLocks noGrp="1"/>
          </p:cNvSpPr>
          <p:nvPr>
            <p:ph idx="1"/>
          </p:nvPr>
        </p:nvSpPr>
        <p:spPr>
          <a:xfrm>
            <a:off x="457200" y="1484784"/>
            <a:ext cx="8229600" cy="5040560"/>
          </a:xfrm>
        </p:spPr>
        <p:txBody>
          <a:bodyPr>
            <a:normAutofit fontScale="62500" lnSpcReduction="20000"/>
          </a:bodyPr>
          <a:lstStyle/>
          <a:p>
            <a:pPr algn="just">
              <a:lnSpc>
                <a:spcPct val="140000"/>
              </a:lnSpc>
            </a:pPr>
            <a:r>
              <a:rPr lang="zh-TW" altLang="zh-TW" dirty="0">
                <a:latin typeface="Calibri" panose="020F0502020204030204" pitchFamily="34" charset="0"/>
              </a:rPr>
              <a:t>利用市場指數報酬估計市場組合報酬</a:t>
            </a:r>
          </a:p>
          <a:p>
            <a:pPr lvl="1" algn="just">
              <a:lnSpc>
                <a:spcPct val="140000"/>
              </a:lnSpc>
            </a:pPr>
            <a:r>
              <a:rPr lang="zh-TW" altLang="zh-TW" dirty="0">
                <a:latin typeface="Calibri" panose="020F0502020204030204" pitchFamily="34" charset="0"/>
              </a:rPr>
              <a:t>仍然將所有可交易資產為股票，則在美國有許多代表特定大型股組合之市場指數，這類指數通常用於表達市場整體的表現，例如</a:t>
            </a:r>
            <a:r>
              <a:rPr lang="en-US" altLang="zh-TW" b="1" dirty="0">
                <a:solidFill>
                  <a:srgbClr val="FF0000"/>
                </a:solidFill>
                <a:latin typeface="Calibri" panose="020F0502020204030204" pitchFamily="34" charset="0"/>
              </a:rPr>
              <a:t>S&amp;P 500</a:t>
            </a:r>
            <a:r>
              <a:rPr lang="zh-TW" altLang="zh-TW" b="1" dirty="0">
                <a:solidFill>
                  <a:srgbClr val="FF0000"/>
                </a:solidFill>
                <a:latin typeface="Calibri" panose="020F0502020204030204" pitchFamily="34" charset="0"/>
              </a:rPr>
              <a:t>指數</a:t>
            </a:r>
            <a:r>
              <a:rPr lang="zh-TW" altLang="zh-TW" dirty="0">
                <a:latin typeface="Calibri" panose="020F0502020204030204" pitchFamily="34" charset="0"/>
              </a:rPr>
              <a:t>，代表美國上市的前</a:t>
            </a:r>
            <a:r>
              <a:rPr lang="en-US" altLang="zh-TW" dirty="0">
                <a:latin typeface="Calibri" panose="020F0502020204030204" pitchFamily="34" charset="0"/>
              </a:rPr>
              <a:t>500</a:t>
            </a:r>
            <a:r>
              <a:rPr lang="zh-TW" altLang="zh-TW" dirty="0">
                <a:latin typeface="Calibri" panose="020F0502020204030204" pitchFamily="34" charset="0"/>
              </a:rPr>
              <a:t>大企業所構成之市值加權組合的績效表現，也</a:t>
            </a:r>
            <a:r>
              <a:rPr lang="zh-TW" altLang="zh-TW" b="1" dirty="0">
                <a:solidFill>
                  <a:srgbClr val="FF0000"/>
                </a:solidFill>
                <a:latin typeface="Calibri" panose="020F0502020204030204" pitchFamily="34" charset="0"/>
              </a:rPr>
              <a:t>經常被用於代表</a:t>
            </a:r>
            <a:r>
              <a:rPr lang="en-US" altLang="zh-TW" b="1" dirty="0">
                <a:solidFill>
                  <a:srgbClr val="FF0000"/>
                </a:solidFill>
                <a:latin typeface="Calibri" panose="020F0502020204030204" pitchFamily="34" charset="0"/>
              </a:rPr>
              <a:t>CAPM</a:t>
            </a:r>
            <a:r>
              <a:rPr lang="zh-TW" altLang="zh-TW" b="1" dirty="0">
                <a:solidFill>
                  <a:srgbClr val="FF0000"/>
                </a:solidFill>
                <a:latin typeface="Calibri" panose="020F0502020204030204" pitchFamily="34" charset="0"/>
              </a:rPr>
              <a:t>中的市場組合</a:t>
            </a:r>
            <a:r>
              <a:rPr lang="zh-TW" altLang="zh-TW" dirty="0">
                <a:latin typeface="Calibri" panose="020F0502020204030204" pitchFamily="34" charset="0"/>
              </a:rPr>
              <a:t>，由於</a:t>
            </a:r>
            <a:r>
              <a:rPr lang="en-US" altLang="zh-TW" dirty="0">
                <a:latin typeface="Calibri" panose="020F0502020204030204" pitchFamily="34" charset="0"/>
              </a:rPr>
              <a:t>500</a:t>
            </a:r>
            <a:r>
              <a:rPr lang="zh-TW" altLang="zh-TW" dirty="0">
                <a:latin typeface="Calibri" panose="020F0502020204030204" pitchFamily="34" charset="0"/>
              </a:rPr>
              <a:t>大上市企業大致是整體市值的</a:t>
            </a:r>
            <a:r>
              <a:rPr lang="en-US" altLang="zh-TW" dirty="0">
                <a:latin typeface="Calibri" panose="020F0502020204030204" pitchFamily="34" charset="0"/>
              </a:rPr>
              <a:t>80%</a:t>
            </a:r>
            <a:r>
              <a:rPr lang="zh-TW" altLang="zh-TW" dirty="0">
                <a:latin typeface="Calibri" panose="020F0502020204030204" pitchFamily="34" charset="0"/>
              </a:rPr>
              <a:t>，而非</a:t>
            </a:r>
            <a:r>
              <a:rPr lang="en-US" altLang="zh-TW" dirty="0">
                <a:latin typeface="Calibri" panose="020F0502020204030204" pitchFamily="34" charset="0"/>
              </a:rPr>
              <a:t>100%</a:t>
            </a:r>
            <a:r>
              <a:rPr lang="zh-TW" altLang="zh-TW" dirty="0" smtClean="0">
                <a:latin typeface="Calibri" panose="020F0502020204030204" pitchFamily="34" charset="0"/>
              </a:rPr>
              <a:t>，</a:t>
            </a:r>
            <a:endParaRPr lang="en-US" altLang="zh-TW" dirty="0" smtClean="0">
              <a:latin typeface="Calibri" panose="020F0502020204030204" pitchFamily="34" charset="0"/>
            </a:endParaRPr>
          </a:p>
          <a:p>
            <a:pPr lvl="2" algn="just">
              <a:lnSpc>
                <a:spcPct val="140000"/>
              </a:lnSpc>
            </a:pPr>
            <a:r>
              <a:rPr lang="zh-TW" altLang="zh-TW" dirty="0" smtClean="0">
                <a:latin typeface="Calibri" panose="020F0502020204030204" pitchFamily="34" charset="0"/>
              </a:rPr>
              <a:t>另外</a:t>
            </a:r>
            <a:r>
              <a:rPr lang="zh-TW" altLang="zh-TW" dirty="0">
                <a:latin typeface="Calibri" panose="020F0502020204030204" pitchFamily="34" charset="0"/>
              </a:rPr>
              <a:t>也有</a:t>
            </a:r>
            <a:r>
              <a:rPr lang="en-US" altLang="zh-TW" b="1" dirty="0">
                <a:solidFill>
                  <a:srgbClr val="FF0000"/>
                </a:solidFill>
                <a:latin typeface="Calibri" panose="020F0502020204030204" pitchFamily="34" charset="0"/>
              </a:rPr>
              <a:t>Wilshire 5000</a:t>
            </a:r>
            <a:r>
              <a:rPr lang="zh-TW" altLang="zh-TW" b="1" dirty="0">
                <a:solidFill>
                  <a:srgbClr val="FF0000"/>
                </a:solidFill>
                <a:latin typeface="Calibri" panose="020F0502020204030204" pitchFamily="34" charset="0"/>
              </a:rPr>
              <a:t>指數</a:t>
            </a:r>
            <a:r>
              <a:rPr lang="zh-TW" altLang="zh-TW" dirty="0">
                <a:latin typeface="Calibri" panose="020F0502020204030204" pitchFamily="34" charset="0"/>
              </a:rPr>
              <a:t>是由</a:t>
            </a:r>
            <a:r>
              <a:rPr lang="zh-TW" altLang="zh-TW" b="1" dirty="0">
                <a:solidFill>
                  <a:srgbClr val="FF0000"/>
                </a:solidFill>
                <a:latin typeface="Calibri" panose="020F0502020204030204" pitchFamily="34" charset="0"/>
              </a:rPr>
              <a:t>所有</a:t>
            </a:r>
            <a:r>
              <a:rPr lang="zh-TW" altLang="zh-TW" dirty="0">
                <a:latin typeface="Calibri" panose="020F0502020204030204" pitchFamily="34" charset="0"/>
              </a:rPr>
              <a:t>在主要交易所</a:t>
            </a:r>
            <a:r>
              <a:rPr lang="zh-TW" altLang="zh-TW" b="1" dirty="0">
                <a:solidFill>
                  <a:srgbClr val="FF0000"/>
                </a:solidFill>
                <a:latin typeface="Calibri" panose="020F0502020204030204" pitchFamily="34" charset="0"/>
              </a:rPr>
              <a:t>上市股票</a:t>
            </a:r>
            <a:r>
              <a:rPr lang="zh-TW" altLang="zh-TW" dirty="0">
                <a:latin typeface="Calibri" panose="020F0502020204030204" pitchFamily="34" charset="0"/>
              </a:rPr>
              <a:t>以市值加權所計算的指數，雖然所包含的股票比</a:t>
            </a:r>
            <a:r>
              <a:rPr lang="en-US" altLang="zh-TW" dirty="0">
                <a:latin typeface="Calibri" panose="020F0502020204030204" pitchFamily="34" charset="0"/>
              </a:rPr>
              <a:t>S&amp;P 500</a:t>
            </a:r>
            <a:r>
              <a:rPr lang="zh-TW" altLang="zh-TW" dirty="0">
                <a:latin typeface="Calibri" panose="020F0502020204030204" pitchFamily="34" charset="0"/>
              </a:rPr>
              <a:t>指數完整，但以兩個指數所計算之週報酬的相關程度高達</a:t>
            </a:r>
            <a:r>
              <a:rPr lang="en-US" altLang="zh-TW" dirty="0">
                <a:latin typeface="Calibri" panose="020F0502020204030204" pitchFamily="34" charset="0"/>
              </a:rPr>
              <a:t>99%</a:t>
            </a:r>
            <a:r>
              <a:rPr lang="zh-TW" altLang="zh-TW" dirty="0">
                <a:latin typeface="Calibri" panose="020F0502020204030204" pitchFamily="34" charset="0"/>
              </a:rPr>
              <a:t>，因此多數投資者或學術研究者，認為使用</a:t>
            </a:r>
            <a:r>
              <a:rPr lang="en-US" altLang="zh-TW" dirty="0">
                <a:latin typeface="Calibri" panose="020F0502020204030204" pitchFamily="34" charset="0"/>
              </a:rPr>
              <a:t>S&amp;P 500</a:t>
            </a:r>
            <a:r>
              <a:rPr lang="zh-TW" altLang="zh-TW" dirty="0">
                <a:latin typeface="Calibri" panose="020F0502020204030204" pitchFamily="34" charset="0"/>
              </a:rPr>
              <a:t>指數即可衡量整體股市的表現。</a:t>
            </a:r>
          </a:p>
          <a:p>
            <a:pPr lvl="1" algn="just">
              <a:lnSpc>
                <a:spcPct val="140000"/>
              </a:lnSpc>
            </a:pPr>
            <a:r>
              <a:rPr lang="zh-TW" altLang="zh-TW" dirty="0">
                <a:latin typeface="Calibri" panose="020F0502020204030204" pitchFamily="34" charset="0"/>
              </a:rPr>
              <a:t>另外一個最被廣泛報導的是道瓊工業平均數</a:t>
            </a:r>
            <a:r>
              <a:rPr lang="en-US" altLang="zh-TW" b="1" dirty="0">
                <a:solidFill>
                  <a:srgbClr val="FF0000"/>
                </a:solidFill>
                <a:latin typeface="Calibri" panose="020F0502020204030204" pitchFamily="34" charset="0"/>
              </a:rPr>
              <a:t>(Don Jones Industrial Average, DJIA)</a:t>
            </a:r>
            <a:r>
              <a:rPr lang="zh-TW" altLang="zh-TW" dirty="0">
                <a:latin typeface="Calibri" panose="020F0502020204030204" pitchFamily="34" charset="0"/>
              </a:rPr>
              <a:t>，該指數的成分股共計</a:t>
            </a:r>
            <a:r>
              <a:rPr lang="en-US" altLang="zh-TW" dirty="0">
                <a:latin typeface="Calibri" panose="020F0502020204030204" pitchFamily="34" charset="0"/>
              </a:rPr>
              <a:t>30</a:t>
            </a:r>
            <a:r>
              <a:rPr lang="zh-TW" altLang="zh-TW" dirty="0">
                <a:latin typeface="Calibri" panose="020F0502020204030204" pitchFamily="34" charset="0"/>
              </a:rPr>
              <a:t>檔具代表性的美國工業股票，計算方式是以</a:t>
            </a:r>
            <a:r>
              <a:rPr lang="en-US" altLang="zh-TW" dirty="0">
                <a:latin typeface="Calibri" panose="020F0502020204030204" pitchFamily="34" charset="0"/>
              </a:rPr>
              <a:t>30</a:t>
            </a:r>
            <a:r>
              <a:rPr lang="zh-TW" altLang="zh-TW" dirty="0">
                <a:latin typeface="Calibri" panose="020F0502020204030204" pitchFamily="34" charset="0"/>
              </a:rPr>
              <a:t>檔成分股的股價計算算術平均數，故該指數所構成的組合是價格加權組合</a:t>
            </a:r>
            <a:r>
              <a:rPr lang="en-US" altLang="zh-TW" dirty="0">
                <a:latin typeface="Calibri" panose="020F0502020204030204" pitchFamily="34" charset="0"/>
              </a:rPr>
              <a:t>(price-weighted portfolio)</a:t>
            </a:r>
            <a:r>
              <a:rPr lang="zh-TW" altLang="zh-TW" dirty="0">
                <a:latin typeface="Calibri" panose="020F0502020204030204" pitchFamily="34" charset="0"/>
              </a:rPr>
              <a:t>，與公司流通在外股數無關。其他類似的股價指數還包括</a:t>
            </a:r>
            <a:r>
              <a:rPr lang="zh-TW" altLang="zh-TW" b="1" dirty="0">
                <a:solidFill>
                  <a:srgbClr val="FF0000"/>
                </a:solidFill>
                <a:latin typeface="Calibri" panose="020F0502020204030204" pitchFamily="34" charset="0"/>
              </a:rPr>
              <a:t>日經</a:t>
            </a:r>
            <a:r>
              <a:rPr lang="en-US" altLang="zh-TW" b="1" dirty="0">
                <a:solidFill>
                  <a:srgbClr val="FF0000"/>
                </a:solidFill>
                <a:latin typeface="Calibri" panose="020F0502020204030204" pitchFamily="34" charset="0"/>
              </a:rPr>
              <a:t>225</a:t>
            </a:r>
            <a:r>
              <a:rPr lang="zh-TW" altLang="zh-TW" b="1" dirty="0">
                <a:solidFill>
                  <a:srgbClr val="FF0000"/>
                </a:solidFill>
                <a:latin typeface="Calibri" panose="020F0502020204030204" pitchFamily="34" charset="0"/>
              </a:rPr>
              <a:t>股價指數</a:t>
            </a:r>
            <a:r>
              <a:rPr lang="en-US" altLang="zh-TW" dirty="0">
                <a:latin typeface="Calibri" panose="020F0502020204030204" pitchFamily="34" charset="0"/>
              </a:rPr>
              <a:t>(</a:t>
            </a:r>
            <a:r>
              <a:rPr lang="zh-TW" altLang="zh-TW" dirty="0">
                <a:latin typeface="Calibri" panose="020F0502020204030204" pitchFamily="34" charset="0"/>
              </a:rPr>
              <a:t>日經平均株價，</a:t>
            </a:r>
            <a:r>
              <a:rPr lang="en-US" altLang="zh-TW" dirty="0">
                <a:latin typeface="Calibri" panose="020F0502020204030204" pitchFamily="34" charset="0"/>
              </a:rPr>
              <a:t>Nikkei 225 stock index)</a:t>
            </a:r>
            <a:r>
              <a:rPr lang="zh-TW" altLang="zh-TW" dirty="0">
                <a:latin typeface="Calibri" panose="020F0502020204030204" pitchFamily="34" charset="0"/>
              </a:rPr>
              <a:t>。</a:t>
            </a:r>
            <a:endParaRPr lang="zh-TW" altLang="en-US"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7FA15ED0-ECA0-4D57-98F0-8CEE68C16D38}" type="slidenum">
              <a:rPr lang="zh-TW" altLang="en-US" smtClean="0"/>
              <a:t>9</a:t>
            </a:fld>
            <a:endParaRPr lang="zh-TW" altLang="en-US"/>
          </a:p>
        </p:txBody>
      </p:sp>
    </p:spTree>
    <p:extLst>
      <p:ext uri="{BB962C8B-B14F-4D97-AF65-F5344CB8AC3E}">
        <p14:creationId xmlns:p14="http://schemas.microsoft.com/office/powerpoint/2010/main" val="1377381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320</TotalTime>
  <Words>6799</Words>
  <Application>Microsoft Office PowerPoint</Application>
  <PresentationFormat>如螢幕大小 (4:3)</PresentationFormat>
  <Paragraphs>457</Paragraphs>
  <Slides>67</Slides>
  <Notes>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67</vt:i4>
      </vt:variant>
    </vt:vector>
  </HeadingPairs>
  <TitlesOfParts>
    <vt:vector size="70" baseType="lpstr">
      <vt:lpstr>暗香撲面</vt:lpstr>
      <vt:lpstr>Unknown</vt:lpstr>
      <vt:lpstr>Equation</vt:lpstr>
      <vt:lpstr>財務管理與資訊應用</vt:lpstr>
      <vt:lpstr>本章概述</vt:lpstr>
      <vt:lpstr>本章架構</vt:lpstr>
      <vt:lpstr>12.1 權益的資本成本</vt:lpstr>
      <vt:lpstr>12.1 權益的資本成本</vt:lpstr>
      <vt:lpstr>12.1 權益的資本成本</vt:lpstr>
      <vt:lpstr>12.2 市場組合</vt:lpstr>
      <vt:lpstr>12.2 市場組合</vt:lpstr>
      <vt:lpstr>12.2 市場組合</vt:lpstr>
      <vt:lpstr>12.2 市場組合</vt:lpstr>
      <vt:lpstr>12.2 市場組合</vt:lpstr>
      <vt:lpstr>12.2 市場組合</vt:lpstr>
      <vt:lpstr>12.2 市場組合</vt:lpstr>
      <vt:lpstr>12.2 市場組合</vt:lpstr>
      <vt:lpstr>12.3 估計Beta係數</vt:lpstr>
      <vt:lpstr>12.3 估計Beta係數</vt:lpstr>
      <vt:lpstr>12.3 估計Beta係數</vt:lpstr>
      <vt:lpstr>12.3 估計Beta係數</vt:lpstr>
      <vt:lpstr>12.3 估計Beta係數</vt:lpstr>
      <vt:lpstr>12.3 估計Beta係數</vt:lpstr>
      <vt:lpstr>12.3 估計Beta係數</vt:lpstr>
      <vt:lpstr>12.4 債務的資本成本</vt:lpstr>
      <vt:lpstr>12.3 估計Beta係數</vt:lpstr>
      <vt:lpstr>12.4 債務的資本成本</vt:lpstr>
      <vt:lpstr>12.4 債務的資本成本</vt:lpstr>
      <vt:lpstr>12.4 債務的資本成本</vt:lpstr>
      <vt:lpstr>12.4 債務的資本成本</vt:lpstr>
      <vt:lpstr>12.4 債務的資本成本</vt:lpstr>
      <vt:lpstr>12.5投資計畫的資金成本</vt:lpstr>
      <vt:lpstr>12.5投資計畫的資金成本</vt:lpstr>
      <vt:lpstr>Note</vt:lpstr>
      <vt:lpstr>12.5投資計畫的資金成本</vt:lpstr>
      <vt:lpstr>12.5投資計畫的資金成本</vt:lpstr>
      <vt:lpstr>Notes</vt:lpstr>
      <vt:lpstr>Notes</vt:lpstr>
      <vt:lpstr>12.5投資計畫的資金成本</vt:lpstr>
      <vt:lpstr>12.5投資計畫的資金成本</vt:lpstr>
      <vt:lpstr>12.5投資計畫的資金成本</vt:lpstr>
      <vt:lpstr>12.5投資計畫的資金成本</vt:lpstr>
      <vt:lpstr>12.5投資計畫的資金成本</vt:lpstr>
      <vt:lpstr>12.5投資計畫的資金成本</vt:lpstr>
      <vt:lpstr>12.6 投資計畫的 風險特性與資金融通</vt:lpstr>
      <vt:lpstr>Note</vt:lpstr>
      <vt:lpstr>12.6 投資計畫的 風險特性與資金融通</vt:lpstr>
      <vt:lpstr>12.6 投資計畫的 風險特性與資金融通</vt:lpstr>
      <vt:lpstr>12.6 投資計畫的 風險特性與資金融通</vt:lpstr>
      <vt:lpstr>12.6 投資計畫的 風險特性與資金融通</vt:lpstr>
      <vt:lpstr>12.6 投資計畫的 風險特性與資金融通</vt:lpstr>
      <vt:lpstr>Notes</vt:lpstr>
      <vt:lpstr>12.6 投資計畫的 風險特性與資金融通</vt:lpstr>
      <vt:lpstr>12.7 使用CAPM估計資本成本的 一些最後的思考</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13.7 風險的多因子模型</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財務管理與資訊應用</dc:title>
  <dc:creator>王甡</dc:creator>
  <cp:lastModifiedBy>王甡</cp:lastModifiedBy>
  <cp:revision>64</cp:revision>
  <dcterms:created xsi:type="dcterms:W3CDTF">2019-10-23T07:35:18Z</dcterms:created>
  <dcterms:modified xsi:type="dcterms:W3CDTF">2019-11-07T09:19:32Z</dcterms:modified>
</cp:coreProperties>
</file>