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310"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5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637F79-E1E7-4F4D-8575-770639E7FB09}" type="datetimeFigureOut">
              <a:rPr lang="zh-TW" altLang="en-US" smtClean="0"/>
              <a:t>2019/9/10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54E401-BF0B-484C-BC02-BE8A88AA7497}" type="slidenum">
              <a:rPr lang="zh-TW" altLang="en-US" smtClean="0"/>
              <a:t>‹#›</a:t>
            </a:fld>
            <a:endParaRPr lang="zh-TW" altLang="en-US"/>
          </a:p>
        </p:txBody>
      </p:sp>
    </p:spTree>
    <p:extLst>
      <p:ext uri="{BB962C8B-B14F-4D97-AF65-F5344CB8AC3E}">
        <p14:creationId xmlns:p14="http://schemas.microsoft.com/office/powerpoint/2010/main" val="350929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ctrTitle"/>
          </p:nvPr>
        </p:nvSpPr>
        <p:spPr>
          <a:xfrm>
            <a:off x="685800" y="1676401"/>
            <a:ext cx="7772400" cy="1538286"/>
          </a:xfrm>
        </p:spPr>
        <p:txBody>
          <a:bodyPr anchor="b"/>
          <a:lstStyle/>
          <a:p>
            <a:r>
              <a:rPr kumimoji="0" lang="zh-TW" altLang="en-US" smtClean="0"/>
              <a:t>按一下以編輯母片標題樣式</a:t>
            </a:r>
            <a:endParaRPr kumimoji="0" lang="en-US"/>
          </a:p>
        </p:txBody>
      </p:sp>
      <p:sp>
        <p:nvSpPr>
          <p:cNvPr id="3" name="副標題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TW" altLang="en-US" smtClean="0"/>
              <a:t>按一下以編輯母片副標題樣式</a:t>
            </a:r>
            <a:endParaRPr kumimoji="0" lang="en-US"/>
          </a:p>
        </p:txBody>
      </p:sp>
      <p:sp>
        <p:nvSpPr>
          <p:cNvPr id="4" name="日期版面配置區 3"/>
          <p:cNvSpPr>
            <a:spLocks noGrp="1"/>
          </p:cNvSpPr>
          <p:nvPr>
            <p:ph type="dt" sz="half" idx="10"/>
          </p:nvPr>
        </p:nvSpPr>
        <p:spPr/>
        <p:txBody>
          <a:bodyPr/>
          <a:lstStyle/>
          <a:p>
            <a:fld id="{2E8B65F1-1ACE-46A8-9437-BAB90B7A9547}" type="datetime1">
              <a:rPr lang="zh-TW" altLang="en-US" smtClean="0"/>
              <a:t>2019/9/10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26EE81-0693-4465-B798-BF503E4CA158}"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9F4F75A2-C34E-4802-BF15-ACB9B5E832E8}" type="datetime1">
              <a:rPr lang="zh-TW" altLang="en-US" smtClean="0"/>
              <a:t>2019/9/10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26EE81-0693-4465-B798-BF503E4CA158}" type="slidenum">
              <a:rPr lang="zh-TW" altLang="en-US" smtClean="0"/>
              <a:t>‹#›</a:t>
            </a:fld>
            <a:endParaRPr lang="zh-TW"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15206" y="274638"/>
            <a:ext cx="1471594" cy="6011882"/>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8"/>
            <a:ext cx="6686568" cy="6011882"/>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768F7169-88EB-4F65-88D8-2FFFC49B0297}" type="datetime1">
              <a:rPr lang="zh-TW" altLang="en-US" smtClean="0"/>
              <a:t>2019/9/10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26EE81-0693-4465-B798-BF503E4CA158}"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73152" y="6400800"/>
            <a:ext cx="3200400" cy="283800"/>
          </a:xfrm>
        </p:spPr>
        <p:txBody>
          <a:bodyPr/>
          <a:lstStyle/>
          <a:p>
            <a:fld id="{BF765FF0-C69F-463A-A202-F181C256C747}" type="datetime1">
              <a:rPr lang="zh-TW" altLang="en-US" smtClean="0"/>
              <a:t>2019/9/10</a:t>
            </a:fld>
            <a:endParaRPr lang="zh-TW" altLang="en-US"/>
          </a:p>
        </p:txBody>
      </p:sp>
      <p:sp>
        <p:nvSpPr>
          <p:cNvPr id="5" name="頁尾版面配置區 4"/>
          <p:cNvSpPr>
            <a:spLocks noGrp="1"/>
          </p:cNvSpPr>
          <p:nvPr>
            <p:ph type="ftr" sz="quarter" idx="11"/>
          </p:nvPr>
        </p:nvSpPr>
        <p:spPr>
          <a:xfrm>
            <a:off x="5330952" y="6400800"/>
            <a:ext cx="3733800" cy="283800"/>
          </a:xfrm>
        </p:spPr>
        <p:txBody>
          <a:bodyPr/>
          <a:lstStyle/>
          <a:p>
            <a:endParaRPr lang="zh-TW" altLang="en-US"/>
          </a:p>
        </p:txBody>
      </p:sp>
      <p:sp>
        <p:nvSpPr>
          <p:cNvPr id="6" name="投影片編號版面配置區 5"/>
          <p:cNvSpPr>
            <a:spLocks noGrp="1"/>
          </p:cNvSpPr>
          <p:nvPr>
            <p:ph type="sldNum" sz="quarter" idx="12"/>
          </p:nvPr>
        </p:nvSpPr>
        <p:spPr/>
        <p:txBody>
          <a:bodyPr/>
          <a:lstStyle/>
          <a:p>
            <a:fld id="{2F26EE81-0693-4465-B798-BF503E4CA158}"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a:xfrm>
            <a:off x="722313" y="3143248"/>
            <a:ext cx="7772400" cy="1362075"/>
          </a:xfrm>
        </p:spPr>
        <p:txBody>
          <a:bodyPr anchor="t"/>
          <a:lstStyle>
            <a:lvl1pPr algn="ctr">
              <a:defRPr sz="4000" b="0" cap="all"/>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06CAAC53-1FBC-4765-BA86-36E5D87053E8}" type="datetime1">
              <a:rPr lang="zh-TW" altLang="en-US" smtClean="0"/>
              <a:t>2019/9/10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26EE81-0693-4465-B798-BF503E4CA158}"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9CAFB668-9E38-4884-8E22-5DC11572FC5A}" type="datetime1">
              <a:rPr lang="zh-TW" altLang="en-US" smtClean="0"/>
              <a:t>2019/9/10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F26EE81-0693-4465-B798-BF503E4CA158}"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5A0EEA09-0173-4E1C-A925-1AD1ECB0DCC0}" type="datetime1">
              <a:rPr lang="zh-TW" altLang="en-US" smtClean="0"/>
              <a:t>2019/9/10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F26EE81-0693-4465-B798-BF503E4CA158}"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5A36C581-0449-4AA3-8A52-6DBE08813096}" type="datetime1">
              <a:rPr lang="zh-TW" altLang="en-US" smtClean="0"/>
              <a:t>2019/9/10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F26EE81-0693-4465-B798-BF503E4CA158}"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12C5362-FBB5-4A09-9926-D1408D4A2BB5}" type="datetime1">
              <a:rPr lang="zh-TW" altLang="en-US" smtClean="0"/>
              <a:t>2019/9/10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a:xfrm>
            <a:off x="2786050" y="228600"/>
            <a:ext cx="5900752" cy="842946"/>
          </a:xfrm>
        </p:spPr>
        <p:txBody>
          <a:bodyPr anchor="b"/>
          <a:lstStyle>
            <a:lvl1pPr algn="ctr">
              <a:defRPr sz="2800" b="0"/>
            </a:lvl1pPr>
          </a:lstStyle>
          <a:p>
            <a:r>
              <a:rPr kumimoji="0" lang="zh-TW" altLang="en-US" smtClean="0"/>
              <a:t>按一下以編輯母片標題樣式</a:t>
            </a:r>
            <a:endParaRPr kumimoji="0" lang="en-US"/>
          </a:p>
        </p:txBody>
      </p:sp>
      <p:sp>
        <p:nvSpPr>
          <p:cNvPr id="3" name="內容版面配置區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文字版面配置區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87989021-0410-41F9-AD51-EDFBB7DD42EC}" type="datetime1">
              <a:rPr lang="zh-TW" altLang="en-US" smtClean="0"/>
              <a:t>2019/9/10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F26EE81-0693-4465-B798-BF503E4CA158}"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Ref idx="1002">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533400" y="304800"/>
            <a:ext cx="6400800" cy="685800"/>
          </a:xfrm>
        </p:spPr>
        <p:txBody>
          <a:bodyPr anchor="ctr"/>
          <a:lstStyle>
            <a:lvl1pPr algn="l">
              <a:defRPr sz="2400" b="0"/>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97191A7B-B1A0-43B8-8CF4-E1463C879022}" type="datetime1">
              <a:rPr lang="zh-TW" altLang="en-US" smtClean="0"/>
              <a:t>2019/9/10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F26EE81-0693-4465-B798-BF503E4CA158}"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版面配置區 1"/>
          <p:cNvSpPr>
            <a:spLocks noGrp="1"/>
          </p:cNvSpPr>
          <p:nvPr>
            <p:ph type="title"/>
          </p:nvPr>
        </p:nvSpPr>
        <p:spPr>
          <a:xfrm>
            <a:off x="457200" y="274638"/>
            <a:ext cx="8229600" cy="1143000"/>
          </a:xfrm>
          <a:prstGeom prst="rect">
            <a:avLst/>
          </a:prstGeom>
        </p:spPr>
        <p:txBody>
          <a:bodyPr vert="horz" rtlCol="0" anchor="ctr">
            <a:normAutofit/>
          </a:body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4" name="日期版面配置區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722F6B5F-B878-4D9A-AD2B-AFDC94EBBC02}" type="datetime1">
              <a:rPr lang="zh-TW" altLang="en-US" smtClean="0"/>
              <a:t>2019/9/10</a:t>
            </a:fld>
            <a:endParaRPr lang="zh-TW" altLang="en-US"/>
          </a:p>
        </p:txBody>
      </p:sp>
      <p:sp>
        <p:nvSpPr>
          <p:cNvPr id="5" name="頁尾版面配置區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TW" altLang="en-US"/>
          </a:p>
        </p:txBody>
      </p:sp>
      <p:sp>
        <p:nvSpPr>
          <p:cNvPr id="6" name="投影片編號版面配置區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2F26EE81-0693-4465-B798-BF503E4CA158}" type="slidenum">
              <a:rPr lang="zh-TW" altLang="en-US" smtClean="0"/>
              <a:t>‹#›</a:t>
            </a:fld>
            <a:endParaRPr lang="zh-TW"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5.wmf"/><Relationship Id="rId5" Type="http://schemas.openxmlformats.org/officeDocument/2006/relationships/oleObject" Target="../embeddings/oleObject12.bin"/><Relationship Id="rId4" Type="http://schemas.openxmlformats.org/officeDocument/2006/relationships/image" Target="../media/image14.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9.wmf"/><Relationship Id="rId5" Type="http://schemas.openxmlformats.org/officeDocument/2006/relationships/oleObject" Target="../embeddings/oleObject16.bin"/><Relationship Id="rId4" Type="http://schemas.openxmlformats.org/officeDocument/2006/relationships/image" Target="../media/image18.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2.wmf"/><Relationship Id="rId5" Type="http://schemas.openxmlformats.org/officeDocument/2006/relationships/oleObject" Target="../embeddings/oleObject19.bin"/><Relationship Id="rId4" Type="http://schemas.openxmlformats.org/officeDocument/2006/relationships/image" Target="../media/image2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4.wmf"/><Relationship Id="rId5" Type="http://schemas.openxmlformats.org/officeDocument/2006/relationships/oleObject" Target="../embeddings/oleObject21.bin"/><Relationship Id="rId4" Type="http://schemas.openxmlformats.org/officeDocument/2006/relationships/image" Target="../media/image23.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6.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8.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9.wmf"/><Relationship Id="rId4" Type="http://schemas.openxmlformats.org/officeDocument/2006/relationships/oleObject" Target="../embeddings/oleObject25.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1.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3.wmf"/><Relationship Id="rId5" Type="http://schemas.openxmlformats.org/officeDocument/2006/relationships/oleObject" Target="../embeddings/oleObject28.bin"/><Relationship Id="rId4" Type="http://schemas.openxmlformats.org/officeDocument/2006/relationships/image" Target="../media/image32.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財務管理與資訊應用</a:t>
            </a:r>
            <a:endParaRPr lang="zh-TW" altLang="en-US" dirty="0"/>
          </a:p>
        </p:txBody>
      </p:sp>
      <p:sp>
        <p:nvSpPr>
          <p:cNvPr id="3" name="副標題 2"/>
          <p:cNvSpPr>
            <a:spLocks noGrp="1"/>
          </p:cNvSpPr>
          <p:nvPr>
            <p:ph type="subTitle" idx="1"/>
          </p:nvPr>
        </p:nvSpPr>
        <p:spPr/>
        <p:txBody>
          <a:bodyPr/>
          <a:lstStyle/>
          <a:p>
            <a:endParaRPr lang="en-US" altLang="zh-TW" dirty="0" smtClean="0">
              <a:solidFill>
                <a:schemeClr val="tx1"/>
              </a:solidFill>
            </a:endParaRPr>
          </a:p>
          <a:p>
            <a:r>
              <a:rPr lang="zh-TW" altLang="en-US" dirty="0" smtClean="0">
                <a:solidFill>
                  <a:schemeClr val="tx1"/>
                </a:solidFill>
              </a:rPr>
              <a:t>第三</a:t>
            </a:r>
            <a:r>
              <a:rPr lang="zh-TW" altLang="en-US" dirty="0">
                <a:solidFill>
                  <a:schemeClr val="tx1"/>
                </a:solidFill>
              </a:rPr>
              <a:t>章 財務決策與單一價格律</a:t>
            </a:r>
          </a:p>
        </p:txBody>
      </p:sp>
      <p:sp>
        <p:nvSpPr>
          <p:cNvPr id="6" name="投影片編號版面配置區 5"/>
          <p:cNvSpPr>
            <a:spLocks noGrp="1"/>
          </p:cNvSpPr>
          <p:nvPr>
            <p:ph type="sldNum" sz="quarter" idx="12"/>
          </p:nvPr>
        </p:nvSpPr>
        <p:spPr/>
        <p:txBody>
          <a:bodyPr/>
          <a:lstStyle/>
          <a:p>
            <a:fld id="{2F26EE81-0693-4465-B798-BF503E4CA158}" type="slidenum">
              <a:rPr lang="zh-TW" altLang="en-US" smtClean="0"/>
              <a:t>1</a:t>
            </a:fld>
            <a:endParaRPr lang="zh-TW" altLang="en-US"/>
          </a:p>
        </p:txBody>
      </p:sp>
    </p:spTree>
    <p:extLst>
      <p:ext uri="{BB962C8B-B14F-4D97-AF65-F5344CB8AC3E}">
        <p14:creationId xmlns:p14="http://schemas.microsoft.com/office/powerpoint/2010/main" val="4057095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3.2</a:t>
            </a:r>
            <a:r>
              <a:rPr lang="zh-TW" altLang="en-US" dirty="0" smtClean="0"/>
              <a:t> 利率</a:t>
            </a:r>
            <a:r>
              <a:rPr lang="zh-TW" altLang="en-US" dirty="0"/>
              <a:t>與貨幣時間價值</a:t>
            </a:r>
          </a:p>
        </p:txBody>
      </p:sp>
      <p:sp>
        <p:nvSpPr>
          <p:cNvPr id="3" name="內容版面配置區 2"/>
          <p:cNvSpPr>
            <a:spLocks noGrp="1"/>
          </p:cNvSpPr>
          <p:nvPr>
            <p:ph idx="1"/>
          </p:nvPr>
        </p:nvSpPr>
        <p:spPr>
          <a:xfrm>
            <a:off x="457200" y="1484784"/>
            <a:ext cx="8229600" cy="5112568"/>
          </a:xfrm>
        </p:spPr>
        <p:txBody>
          <a:bodyPr>
            <a:normAutofit/>
          </a:bodyPr>
          <a:lstStyle/>
          <a:p>
            <a:pPr algn="just">
              <a:lnSpc>
                <a:spcPct val="120000"/>
              </a:lnSpc>
            </a:pPr>
            <a:r>
              <a:rPr lang="zh-TW" altLang="en-US" sz="2400" dirty="0" smtClean="0">
                <a:latin typeface="Calibri" panose="020F0502020204030204" pitchFamily="34" charset="0"/>
              </a:rPr>
              <a:t>假設</a:t>
            </a:r>
            <a:r>
              <a:rPr lang="zh-TW" altLang="en-US" sz="2400" dirty="0">
                <a:latin typeface="Calibri" panose="020F0502020204030204" pitchFamily="34" charset="0"/>
              </a:rPr>
              <a:t>銀行的資金</a:t>
            </a:r>
            <a:r>
              <a:rPr lang="zh-TW" altLang="en-US" sz="2400" dirty="0" smtClean="0">
                <a:latin typeface="Calibri" panose="020F0502020204030204" pitchFamily="34" charset="0"/>
              </a:rPr>
              <a:t>借貸無</a:t>
            </a:r>
            <a:r>
              <a:rPr lang="zh-TW" altLang="en-US" sz="2400" dirty="0">
                <a:latin typeface="Calibri" panose="020F0502020204030204" pitchFamily="34" charset="0"/>
              </a:rPr>
              <a:t>風險利率</a:t>
            </a:r>
            <a:r>
              <a:rPr lang="en-US" altLang="zh-TW" sz="2400" dirty="0">
                <a:latin typeface="Calibri" panose="020F0502020204030204" pitchFamily="34" charset="0"/>
              </a:rPr>
              <a:t>(risk-free rate</a:t>
            </a:r>
            <a:r>
              <a:rPr lang="en-US" altLang="zh-TW" sz="2400" dirty="0" smtClean="0">
                <a:latin typeface="Calibri" panose="020F0502020204030204" pitchFamily="34" charset="0"/>
              </a:rPr>
              <a:t>)</a:t>
            </a:r>
            <a:r>
              <a:rPr lang="zh-TW" altLang="en-US" sz="2400" dirty="0" smtClean="0">
                <a:latin typeface="Calibri" panose="020F0502020204030204" pitchFamily="34" charset="0"/>
              </a:rPr>
              <a:t>為年利率</a:t>
            </a:r>
            <a:r>
              <a:rPr lang="en-US" altLang="zh-TW" sz="2400" dirty="0">
                <a:latin typeface="Calibri" panose="020F0502020204030204" pitchFamily="34" charset="0"/>
              </a:rPr>
              <a:t>7%</a:t>
            </a:r>
            <a:r>
              <a:rPr lang="zh-TW" altLang="en-US" sz="2400" dirty="0">
                <a:latin typeface="Calibri" panose="020F0502020204030204" pitchFamily="34" charset="0"/>
              </a:rPr>
              <a:t>，每年計息一次。現若另外有一個投資機會，期初投資金額為</a:t>
            </a:r>
            <a:r>
              <a:rPr lang="en-US" altLang="zh-TW" sz="2400" dirty="0">
                <a:latin typeface="Calibri" panose="020F0502020204030204" pitchFamily="34" charset="0"/>
              </a:rPr>
              <a:t>100,000</a:t>
            </a:r>
            <a:r>
              <a:rPr lang="zh-TW" altLang="en-US" sz="2400" dirty="0">
                <a:latin typeface="Calibri" panose="020F0502020204030204" pitchFamily="34" charset="0"/>
              </a:rPr>
              <a:t>元，一年後可收益</a:t>
            </a:r>
            <a:r>
              <a:rPr lang="en-US" altLang="zh-TW" sz="2400" dirty="0">
                <a:latin typeface="Calibri" panose="020F0502020204030204" pitchFamily="34" charset="0"/>
              </a:rPr>
              <a:t>105,000</a:t>
            </a:r>
            <a:r>
              <a:rPr lang="zh-TW" altLang="en-US" sz="2400" dirty="0">
                <a:latin typeface="Calibri" panose="020F0502020204030204" pitchFamily="34" charset="0"/>
              </a:rPr>
              <a:t>元</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比較</a:t>
            </a:r>
            <a:r>
              <a:rPr lang="zh-TW" altLang="en-US" sz="2400" dirty="0">
                <a:latin typeface="Calibri" panose="020F0502020204030204" pitchFamily="34" charset="0"/>
              </a:rPr>
              <a:t>兩種機會的終值</a:t>
            </a:r>
            <a:r>
              <a:rPr lang="en-US" altLang="zh-TW" sz="2400" dirty="0">
                <a:latin typeface="Calibri" panose="020F0502020204030204" pitchFamily="34" charset="0"/>
              </a:rPr>
              <a:t>(future value, FV)</a:t>
            </a:r>
            <a:r>
              <a:rPr lang="zh-TW" altLang="en-US" sz="2400" dirty="0">
                <a:latin typeface="Calibri" panose="020F0502020204030204" pitchFamily="34" charset="0"/>
              </a:rPr>
              <a:t>可得：</a:t>
            </a:r>
          </a:p>
          <a:p>
            <a:pPr marL="0" indent="0" algn="just">
              <a:lnSpc>
                <a:spcPct val="120000"/>
              </a:lnSpc>
              <a:buNone/>
            </a:pPr>
            <a:r>
              <a:rPr lang="zh-TW" altLang="en-US" sz="2400" dirty="0">
                <a:latin typeface="Calibri" panose="020F0502020204030204" pitchFamily="34" charset="0"/>
              </a:rPr>
              <a:t> </a:t>
            </a:r>
          </a:p>
          <a:p>
            <a:pPr lvl="1" algn="just">
              <a:lnSpc>
                <a:spcPct val="120000"/>
              </a:lnSpc>
            </a:pPr>
            <a:r>
              <a:rPr lang="zh-TW" altLang="en-US" sz="2000" dirty="0">
                <a:latin typeface="Calibri" panose="020F0502020204030204" pitchFamily="34" charset="0"/>
              </a:rPr>
              <a:t>亦即將資金存放銀行會比進行投資更佳。</a:t>
            </a:r>
          </a:p>
          <a:p>
            <a:pPr algn="just">
              <a:lnSpc>
                <a:spcPct val="120000"/>
              </a:lnSpc>
            </a:pPr>
            <a:r>
              <a:rPr lang="zh-TW" altLang="en-US" sz="2400" dirty="0">
                <a:latin typeface="Calibri" panose="020F0502020204030204" pitchFamily="34" charset="0"/>
              </a:rPr>
              <a:t>也可用現值</a:t>
            </a:r>
            <a:r>
              <a:rPr lang="en-US" altLang="zh-TW" sz="2400" dirty="0">
                <a:latin typeface="Calibri" panose="020F0502020204030204" pitchFamily="34" charset="0"/>
              </a:rPr>
              <a:t>(present value, PV)</a:t>
            </a:r>
            <a:r>
              <a:rPr lang="zh-TW" altLang="en-US" sz="2400" dirty="0">
                <a:latin typeface="Calibri" panose="020F0502020204030204" pitchFamily="34" charset="0"/>
              </a:rPr>
              <a:t>計算該投資機會的淨現值：</a:t>
            </a:r>
          </a:p>
          <a:p>
            <a:pPr marL="0" indent="0" algn="just">
              <a:lnSpc>
                <a:spcPct val="120000"/>
              </a:lnSpc>
              <a:buNone/>
            </a:pPr>
            <a:r>
              <a:rPr lang="zh-TW" altLang="en-US" sz="2400" dirty="0">
                <a:latin typeface="Calibri" panose="020F0502020204030204" pitchFamily="34" charset="0"/>
              </a:rPr>
              <a:t> </a:t>
            </a: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zh-TW" altLang="en-US" sz="2000" dirty="0" smtClean="0">
                <a:latin typeface="Calibri" panose="020F0502020204030204" pitchFamily="34" charset="0"/>
              </a:rPr>
              <a:t>再次</a:t>
            </a:r>
            <a:r>
              <a:rPr lang="zh-TW" altLang="en-US" sz="2000" dirty="0">
                <a:latin typeface="Calibri" panose="020F0502020204030204" pitchFamily="34" charset="0"/>
              </a:rPr>
              <a:t>顯示這個投資機會並不可行。</a:t>
            </a:r>
          </a:p>
          <a:p>
            <a:pPr algn="just">
              <a:lnSpc>
                <a:spcPct val="120000"/>
              </a:lnSpc>
            </a:pPr>
            <a:endParaRPr lang="zh-TW" altLang="en-US" sz="2400"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10</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538321520"/>
              </p:ext>
            </p:extLst>
          </p:nvPr>
        </p:nvGraphicFramePr>
        <p:xfrm>
          <a:off x="1403648" y="3501008"/>
          <a:ext cx="4093378" cy="360040"/>
        </p:xfrm>
        <a:graphic>
          <a:graphicData uri="http://schemas.openxmlformats.org/presentationml/2006/ole">
            <mc:AlternateContent xmlns:mc="http://schemas.openxmlformats.org/markup-compatibility/2006">
              <mc:Choice xmlns:v="urn:schemas-microsoft-com:vml" Requires="v">
                <p:oleObj spid="_x0000_s28684" r:id="rId3" imgW="2349500" imgH="203200" progId="Unknown">
                  <p:embed/>
                </p:oleObj>
              </mc:Choice>
              <mc:Fallback>
                <p:oleObj r:id="rId3" imgW="2349500" imgH="203200" progId="Unknown">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3501008"/>
                        <a:ext cx="4093378" cy="360040"/>
                      </a:xfrm>
                      <a:prstGeom prst="rect">
                        <a:avLst/>
                      </a:prstGeom>
                      <a:noFill/>
                      <a:ln>
                        <a:noFill/>
                      </a:ln>
                      <a:extLst/>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124045098"/>
              </p:ext>
            </p:extLst>
          </p:nvPr>
        </p:nvGraphicFramePr>
        <p:xfrm>
          <a:off x="1746250" y="4926013"/>
          <a:ext cx="3452813" cy="762000"/>
        </p:xfrm>
        <a:graphic>
          <a:graphicData uri="http://schemas.openxmlformats.org/presentationml/2006/ole">
            <mc:AlternateContent xmlns:mc="http://schemas.openxmlformats.org/markup-compatibility/2006">
              <mc:Choice xmlns:v="urn:schemas-microsoft-com:vml" Requires="v">
                <p:oleObj spid="_x0000_s28685" r:id="rId5" imgW="1930320" imgH="419040" progId="Unknown">
                  <p:embed/>
                </p:oleObj>
              </mc:Choice>
              <mc:Fallback>
                <p:oleObj r:id="rId5" imgW="1930320" imgH="419040" progId="Unknown">
                  <p:embed/>
                  <p:pic>
                    <p:nvPicPr>
                      <p:cNvPr id="0" name=""/>
                      <p:cNvPicPr>
                        <a:picLocks noChangeAspect="1" noChangeArrowheads="1"/>
                      </p:cNvPicPr>
                      <p:nvPr/>
                    </p:nvPicPr>
                    <p:blipFill>
                      <a:blip r:embed="rId6"/>
                      <a:srcRect/>
                      <a:stretch>
                        <a:fillRect/>
                      </a:stretch>
                    </p:blipFill>
                    <p:spPr bwMode="auto">
                      <a:xfrm>
                        <a:off x="1746250" y="4926013"/>
                        <a:ext cx="3452813" cy="76200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447838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例</a:t>
            </a:r>
            <a:r>
              <a:rPr lang="en-US" altLang="zh-TW" dirty="0"/>
              <a:t>3.3</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en-US" sz="2800" dirty="0">
                <a:latin typeface="Calibri" panose="020F0502020204030204" pitchFamily="34" charset="0"/>
              </a:rPr>
              <a:t>如果今天就重新整修舊金山大橋需要</a:t>
            </a:r>
            <a:r>
              <a:rPr lang="en-US" altLang="zh-TW" sz="2800" dirty="0">
                <a:latin typeface="Calibri" panose="020F0502020204030204" pitchFamily="34" charset="0"/>
              </a:rPr>
              <a:t>30</a:t>
            </a:r>
            <a:r>
              <a:rPr lang="zh-TW" altLang="en-US" sz="2800" dirty="0">
                <a:latin typeface="Calibri" panose="020F0502020204030204" pitchFamily="34" charset="0"/>
              </a:rPr>
              <a:t>億美元，若延期一年才動工，則成本會增加</a:t>
            </a:r>
            <a:r>
              <a:rPr lang="en-US" altLang="zh-TW" sz="2800" dirty="0">
                <a:latin typeface="Calibri" panose="020F0502020204030204" pitchFamily="34" charset="0"/>
              </a:rPr>
              <a:t>10%</a:t>
            </a:r>
            <a:r>
              <a:rPr lang="zh-TW" altLang="en-US" sz="2800" dirty="0">
                <a:latin typeface="Calibri" panose="020F0502020204030204" pitchFamily="34" charset="0"/>
              </a:rPr>
              <a:t>，倘若無風險借貸年利率為</a:t>
            </a:r>
            <a:r>
              <a:rPr lang="en-US" altLang="zh-TW" sz="2800" dirty="0">
                <a:latin typeface="Calibri" panose="020F0502020204030204" pitchFamily="34" charset="0"/>
              </a:rPr>
              <a:t>2%</a:t>
            </a:r>
            <a:r>
              <a:rPr lang="zh-TW" altLang="en-US" sz="2800" dirty="0">
                <a:latin typeface="Calibri" panose="020F0502020204030204" pitchFamily="34" charset="0"/>
              </a:rPr>
              <a:t>、每年計息一次，則若以今天的時點來看，一年後動工將會增加多少成本</a:t>
            </a:r>
            <a:r>
              <a:rPr lang="zh-TW" altLang="en-US" sz="2800" dirty="0" smtClean="0">
                <a:latin typeface="Calibri" panose="020F0502020204030204" pitchFamily="34" charset="0"/>
              </a:rPr>
              <a:t>？</a:t>
            </a:r>
            <a:endParaRPr lang="en-US" altLang="zh-TW" sz="2800" dirty="0" smtClean="0">
              <a:latin typeface="Calibri" panose="020F0502020204030204" pitchFamily="34" charset="0"/>
            </a:endParaRPr>
          </a:p>
          <a:p>
            <a:pPr algn="just">
              <a:lnSpc>
                <a:spcPct val="120000"/>
              </a:lnSpc>
            </a:pPr>
            <a:r>
              <a:rPr lang="zh-TW" altLang="en-US" sz="2800" dirty="0" smtClean="0">
                <a:latin typeface="Calibri" panose="020F0502020204030204" pitchFamily="34" charset="0"/>
              </a:rPr>
              <a:t>解</a:t>
            </a:r>
            <a:endParaRPr lang="zh-TW" altLang="en-US" sz="28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11</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4011993287"/>
              </p:ext>
            </p:extLst>
          </p:nvPr>
        </p:nvGraphicFramePr>
        <p:xfrm>
          <a:off x="2483768" y="4581128"/>
          <a:ext cx="3990447" cy="792088"/>
        </p:xfrm>
        <a:graphic>
          <a:graphicData uri="http://schemas.openxmlformats.org/presentationml/2006/ole">
            <mc:AlternateContent xmlns:mc="http://schemas.openxmlformats.org/markup-compatibility/2006">
              <mc:Choice xmlns:v="urn:schemas-microsoft-com:vml" Requires="v">
                <p:oleObj spid="_x0000_s3115" r:id="rId3" imgW="2108200" imgH="419100" progId="Unknown">
                  <p:embed/>
                </p:oleObj>
              </mc:Choice>
              <mc:Fallback>
                <p:oleObj r:id="rId3" imgW="2108200" imgH="419100" progId="Unknown">
                  <p:embed/>
                  <p:pic>
                    <p:nvPicPr>
                      <p:cNvPr id="0" name="物件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4581128"/>
                        <a:ext cx="3990447" cy="7920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028204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3.3</a:t>
            </a:r>
            <a:r>
              <a:rPr lang="zh-TW" altLang="en-US" dirty="0" smtClean="0"/>
              <a:t> 現</a:t>
            </a:r>
            <a:r>
              <a:rPr lang="zh-TW" altLang="en-US" dirty="0"/>
              <a:t>值與淨現值準則</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t>淨現值</a:t>
            </a:r>
            <a:r>
              <a:rPr lang="zh-TW" altLang="en-US" sz="2400" dirty="0" smtClean="0"/>
              <a:t>：多數</a:t>
            </a:r>
            <a:r>
              <a:rPr lang="zh-TW" altLang="en-US" sz="2400" dirty="0"/>
              <a:t>公司在評估任何一個投資方案的成本與效益時，偏愛以今天價值</a:t>
            </a:r>
            <a:r>
              <a:rPr lang="en-US" altLang="zh-TW" sz="2400" dirty="0"/>
              <a:t>(</a:t>
            </a:r>
            <a:r>
              <a:rPr lang="zh-TW" altLang="en-US" sz="2400" dirty="0"/>
              <a:t>現值</a:t>
            </a:r>
            <a:r>
              <a:rPr lang="en-US" altLang="zh-TW" sz="2400" dirty="0"/>
              <a:t>)</a:t>
            </a:r>
            <a:r>
              <a:rPr lang="zh-TW" altLang="en-US" sz="2400" dirty="0"/>
              <a:t>作為量化依據，故評估的淨現值可定義為</a:t>
            </a:r>
            <a:r>
              <a:rPr lang="zh-TW" altLang="en-US" sz="2400" dirty="0" smtClean="0"/>
              <a:t>：</a:t>
            </a:r>
            <a:endParaRPr lang="en-US" altLang="zh-TW" sz="2400" dirty="0" smtClean="0"/>
          </a:p>
          <a:p>
            <a:pPr algn="just">
              <a:lnSpc>
                <a:spcPct val="120000"/>
              </a:lnSpc>
            </a:pPr>
            <a:endParaRPr lang="en-US" altLang="zh-TW" sz="2800" dirty="0"/>
          </a:p>
          <a:p>
            <a:pPr marL="0" indent="0">
              <a:buNone/>
            </a:pPr>
            <a:endParaRPr lang="zh-TW" altLang="en-US" dirty="0"/>
          </a:p>
          <a:p>
            <a:pPr algn="just"/>
            <a:r>
              <a:rPr lang="zh-TW" altLang="en-US" sz="2400" dirty="0">
                <a:latin typeface="Calibri" panose="020F0502020204030204" pitchFamily="34" charset="0"/>
              </a:rPr>
              <a:t>某投資計畫的期初投入成本為</a:t>
            </a:r>
            <a:r>
              <a:rPr lang="en-US" altLang="zh-TW" sz="2400" dirty="0">
                <a:latin typeface="Calibri" panose="020F0502020204030204" pitchFamily="34" charset="0"/>
              </a:rPr>
              <a:t>500</a:t>
            </a:r>
            <a:r>
              <a:rPr lang="zh-TW" altLang="en-US" sz="2400" dirty="0">
                <a:latin typeface="Calibri" panose="020F0502020204030204" pitchFamily="34" charset="0"/>
              </a:rPr>
              <a:t>美元，一年後可收益</a:t>
            </a:r>
            <a:r>
              <a:rPr lang="en-US" altLang="zh-TW" sz="2400" dirty="0">
                <a:latin typeface="Calibri" panose="020F0502020204030204" pitchFamily="34" charset="0"/>
              </a:rPr>
              <a:t>550</a:t>
            </a:r>
            <a:r>
              <a:rPr lang="zh-TW" altLang="en-US" sz="2400" dirty="0">
                <a:latin typeface="Calibri" panose="020F0502020204030204" pitchFamily="34" charset="0"/>
              </a:rPr>
              <a:t>美元，若無風險借貸年利率為</a:t>
            </a:r>
            <a:r>
              <a:rPr lang="en-US" altLang="zh-TW" sz="2400" dirty="0">
                <a:latin typeface="Calibri" panose="020F0502020204030204" pitchFamily="34" charset="0"/>
              </a:rPr>
              <a:t>8%</a:t>
            </a:r>
            <a:r>
              <a:rPr lang="zh-TW" altLang="en-US" sz="2400" dirty="0">
                <a:latin typeface="Calibri" panose="020F0502020204030204" pitchFamily="34" charset="0"/>
              </a:rPr>
              <a:t>，則該投資計畫的淨現值為</a:t>
            </a:r>
            <a:r>
              <a:rPr lang="zh-TW" altLang="en-US" dirty="0">
                <a:latin typeface="Calibri" panose="020F0502020204030204" pitchFamily="34" charset="0"/>
              </a:rPr>
              <a:t>：</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12</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337466645"/>
              </p:ext>
            </p:extLst>
          </p:nvPr>
        </p:nvGraphicFramePr>
        <p:xfrm>
          <a:off x="899592" y="3284984"/>
          <a:ext cx="6959059" cy="792088"/>
        </p:xfrm>
        <a:graphic>
          <a:graphicData uri="http://schemas.openxmlformats.org/presentationml/2006/ole">
            <mc:AlternateContent xmlns:mc="http://schemas.openxmlformats.org/markup-compatibility/2006">
              <mc:Choice xmlns:v="urn:schemas-microsoft-com:vml" Requires="v">
                <p:oleObj spid="_x0000_s4180" r:id="rId3" imgW="4686300" imgH="533400" progId="Unknown">
                  <p:embed/>
                </p:oleObj>
              </mc:Choice>
              <mc:Fallback>
                <p:oleObj r:id="rId3" imgW="4686300" imgH="533400" progId="Unknown">
                  <p:embed/>
                  <p:pic>
                    <p:nvPicPr>
                      <p:cNvPr id="0" name="物件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284984"/>
                        <a:ext cx="6959059" cy="792088"/>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91931293"/>
              </p:ext>
            </p:extLst>
          </p:nvPr>
        </p:nvGraphicFramePr>
        <p:xfrm>
          <a:off x="1979712" y="5373216"/>
          <a:ext cx="5133298" cy="720080"/>
        </p:xfrm>
        <a:graphic>
          <a:graphicData uri="http://schemas.openxmlformats.org/presentationml/2006/ole">
            <mc:AlternateContent xmlns:mc="http://schemas.openxmlformats.org/markup-compatibility/2006">
              <mc:Choice xmlns:v="urn:schemas-microsoft-com:vml" Requires="v">
                <p:oleObj spid="_x0000_s4181" r:id="rId5" imgW="2984500" imgH="419100" progId="Unknown">
                  <p:embed/>
                </p:oleObj>
              </mc:Choice>
              <mc:Fallback>
                <p:oleObj r:id="rId5" imgW="2984500" imgH="419100" progId="Unknown">
                  <p:embed/>
                  <p:pic>
                    <p:nvPicPr>
                      <p:cNvPr id="0" name="物件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712" y="5373216"/>
                        <a:ext cx="5133298" cy="72008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01736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Reviews</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en-US" sz="2400" dirty="0" smtClean="0">
                <a:latin typeface="Calibri" panose="020F0502020204030204" pitchFamily="34" charset="0"/>
              </a:rPr>
              <a:t>不論</a:t>
            </a:r>
            <a:r>
              <a:rPr lang="zh-TW" altLang="en-US" sz="2400" dirty="0">
                <a:latin typeface="Calibri" panose="020F0502020204030204" pitchFamily="34" charset="0"/>
              </a:rPr>
              <a:t>是否有對計劃融資上的需求，也不論你偏愛何時消費資金，只要是</a:t>
            </a:r>
            <a:r>
              <a:rPr lang="en-US" altLang="zh-TW" sz="2400" dirty="0">
                <a:latin typeface="Calibri" panose="020F0502020204030204" pitchFamily="34" charset="0"/>
              </a:rPr>
              <a:t>NPV&gt;0</a:t>
            </a:r>
            <a:r>
              <a:rPr lang="zh-TW" altLang="en-US" sz="2400" dirty="0">
                <a:latin typeface="Calibri" panose="020F0502020204030204" pitchFamily="34" charset="0"/>
              </a:rPr>
              <a:t>的投資計畫必然可以增加公司的價值的好計畫</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lvl="1" algn="just">
              <a:lnSpc>
                <a:spcPct val="120000"/>
              </a:lnSpc>
            </a:pPr>
            <a:r>
              <a:rPr lang="en-US" altLang="zh-TW" sz="2000" dirty="0" smtClean="0">
                <a:latin typeface="Calibri" panose="020F0502020204030204" pitchFamily="34" charset="0"/>
              </a:rPr>
              <a:t>(</a:t>
            </a:r>
            <a:r>
              <a:rPr lang="zh-TW" altLang="en-US" sz="2000" dirty="0">
                <a:latin typeface="Calibri" panose="020F0502020204030204" pitchFamily="34" charset="0"/>
              </a:rPr>
              <a:t>這段陳述代表啥意義呢</a:t>
            </a:r>
            <a:r>
              <a:rPr lang="en-US" altLang="zh-TW" sz="2000" dirty="0" smtClean="0">
                <a:latin typeface="Calibri" panose="020F0502020204030204" pitchFamily="34" charset="0"/>
              </a:rPr>
              <a:t>?)</a:t>
            </a:r>
            <a:r>
              <a:rPr lang="zh-TW" altLang="en-US" sz="2000" dirty="0" smtClean="0">
                <a:latin typeface="Calibri" panose="020F0502020204030204" pitchFamily="34" charset="0"/>
              </a:rPr>
              <a:t>計畫</a:t>
            </a:r>
            <a:r>
              <a:rPr lang="zh-TW" altLang="en-US" sz="2000" dirty="0">
                <a:latin typeface="Calibri" panose="020F0502020204030204" pitchFamily="34" charset="0"/>
              </a:rPr>
              <a:t>投資決策與資金的借貸決策可相互獨立；計畫投資決策在前，資金的借貸</a:t>
            </a:r>
            <a:r>
              <a:rPr lang="en-US" altLang="zh-TW" sz="2000" dirty="0">
                <a:latin typeface="Calibri" panose="020F0502020204030204" pitchFamily="34" charset="0"/>
              </a:rPr>
              <a:t>(</a:t>
            </a:r>
            <a:r>
              <a:rPr lang="zh-TW" altLang="en-US" sz="2000" dirty="0">
                <a:latin typeface="Calibri" panose="020F0502020204030204" pitchFamily="34" charset="0"/>
              </a:rPr>
              <a:t>融資</a:t>
            </a:r>
            <a:r>
              <a:rPr lang="en-US" altLang="zh-TW" sz="2000" dirty="0">
                <a:latin typeface="Calibri" panose="020F0502020204030204" pitchFamily="34" charset="0"/>
              </a:rPr>
              <a:t>)</a:t>
            </a:r>
            <a:r>
              <a:rPr lang="zh-TW" altLang="en-US" sz="2000" dirty="0">
                <a:latin typeface="Calibri" panose="020F0502020204030204" pitchFamily="34" charset="0"/>
              </a:rPr>
              <a:t>決策在後。</a:t>
            </a: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應</a:t>
            </a:r>
            <a:r>
              <a:rPr lang="zh-TW" altLang="en-US" sz="2400" dirty="0">
                <a:latin typeface="Calibri" panose="020F0502020204030204" pitchFamily="34" charset="0"/>
              </a:rPr>
              <a:t>選擇</a:t>
            </a:r>
            <a:r>
              <a:rPr lang="en-US" altLang="zh-TW" sz="2400" dirty="0">
                <a:latin typeface="Calibri" panose="020F0502020204030204" pitchFamily="34" charset="0"/>
              </a:rPr>
              <a:t>NPV&gt;0</a:t>
            </a:r>
            <a:r>
              <a:rPr lang="zh-TW" altLang="en-US" sz="2400" dirty="0">
                <a:latin typeface="Calibri" panose="020F0502020204030204" pitchFamily="34" charset="0"/>
              </a:rPr>
              <a:t>的獨立投資計畫，或選擇互斥計畫中</a:t>
            </a:r>
            <a:r>
              <a:rPr lang="en-US" altLang="zh-TW" sz="2400" dirty="0">
                <a:latin typeface="Calibri" panose="020F0502020204030204" pitchFamily="34" charset="0"/>
              </a:rPr>
              <a:t>NPV&gt;0</a:t>
            </a:r>
            <a:r>
              <a:rPr lang="zh-TW" altLang="en-US" sz="2400" dirty="0">
                <a:latin typeface="Calibri" panose="020F0502020204030204" pitchFamily="34" charset="0"/>
              </a:rPr>
              <a:t>且最高的計畫，</a:t>
            </a:r>
            <a:r>
              <a:rPr lang="en-US" altLang="zh-TW" sz="2400" dirty="0">
                <a:latin typeface="Calibri" panose="020F0502020204030204" pitchFamily="34" charset="0"/>
              </a:rPr>
              <a:t>NPV</a:t>
            </a:r>
            <a:r>
              <a:rPr lang="zh-TW" altLang="en-US" sz="2400" dirty="0">
                <a:latin typeface="Calibri" panose="020F0502020204030204" pitchFamily="34" charset="0"/>
              </a:rPr>
              <a:t>值等同於公司今天所能收到的正的現金流入。</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13</a:t>
            </a:fld>
            <a:endParaRPr lang="zh-TW" altLang="en-US"/>
          </a:p>
        </p:txBody>
      </p:sp>
    </p:spTree>
    <p:extLst>
      <p:ext uri="{BB962C8B-B14F-4D97-AF65-F5344CB8AC3E}">
        <p14:creationId xmlns:p14="http://schemas.microsoft.com/office/powerpoint/2010/main" val="124717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dirty="0"/>
              <a:t>例</a:t>
            </a:r>
            <a:r>
              <a:rPr lang="en-US" altLang="zh-TW" dirty="0" smtClean="0"/>
              <a:t>3.4 (</a:t>
            </a:r>
            <a:r>
              <a:rPr lang="zh-TW" altLang="zh-TW" dirty="0"/>
              <a:t>獨立計畫</a:t>
            </a:r>
            <a:r>
              <a:rPr lang="en-US" altLang="zh-TW" dirty="0" smtClean="0"/>
              <a:t>)</a:t>
            </a:r>
            <a:endParaRPr lang="zh-TW" altLang="en-US" dirty="0"/>
          </a:p>
        </p:txBody>
      </p:sp>
      <p:sp>
        <p:nvSpPr>
          <p:cNvPr id="3" name="內容版面配置區 2"/>
          <p:cNvSpPr>
            <a:spLocks noGrp="1"/>
          </p:cNvSpPr>
          <p:nvPr>
            <p:ph idx="1"/>
          </p:nvPr>
        </p:nvSpPr>
        <p:spPr/>
        <p:txBody>
          <a:bodyPr/>
          <a:lstStyle/>
          <a:p>
            <a:pPr algn="just"/>
            <a:r>
              <a:rPr lang="zh-TW" altLang="en-US" sz="2400" dirty="0">
                <a:latin typeface="Calibri" panose="020F0502020204030204" pitchFamily="34" charset="0"/>
              </a:rPr>
              <a:t>假設你的公司需要購置一部新的影印機，售價為</a:t>
            </a:r>
            <a:r>
              <a:rPr lang="en-US" altLang="zh-TW" sz="2400" dirty="0">
                <a:latin typeface="Calibri" panose="020F0502020204030204" pitchFamily="34" charset="0"/>
              </a:rPr>
              <a:t>9,500</a:t>
            </a:r>
            <a:r>
              <a:rPr lang="zh-TW" altLang="en-US" sz="2400" dirty="0">
                <a:latin typeface="Calibri" panose="020F0502020204030204" pitchFamily="34" charset="0"/>
              </a:rPr>
              <a:t>美元，供貨商讓你可以現金購置或一年後付款</a:t>
            </a:r>
            <a:r>
              <a:rPr lang="en-US" altLang="zh-TW" sz="2400" dirty="0">
                <a:latin typeface="Calibri" panose="020F0502020204030204" pitchFamily="34" charset="0"/>
              </a:rPr>
              <a:t>10,000</a:t>
            </a:r>
            <a:r>
              <a:rPr lang="zh-TW" altLang="en-US" sz="2400" dirty="0">
                <a:latin typeface="Calibri" panose="020F0502020204030204" pitchFamily="34" charset="0"/>
              </a:rPr>
              <a:t>美元，若無風險借貸利率為</a:t>
            </a:r>
            <a:r>
              <a:rPr lang="en-US" altLang="zh-TW" sz="2400" dirty="0">
                <a:latin typeface="Calibri" panose="020F0502020204030204" pitchFamily="34" charset="0"/>
              </a:rPr>
              <a:t>7%</a:t>
            </a:r>
            <a:r>
              <a:rPr lang="zh-TW" altLang="en-US" sz="2400" dirty="0">
                <a:latin typeface="Calibri" panose="020F0502020204030204" pitchFamily="34" charset="0"/>
              </a:rPr>
              <a:t>，每年付息一次，則請問哪個付款方式較佳？</a:t>
            </a:r>
          </a:p>
          <a:p>
            <a:pPr algn="just"/>
            <a:r>
              <a:rPr lang="zh-TW" altLang="en-US" sz="2400" dirty="0">
                <a:latin typeface="Calibri" panose="020F0502020204030204" pitchFamily="34" charset="0"/>
              </a:rPr>
              <a:t>解</a:t>
            </a:r>
            <a:endParaRPr lang="en-US" altLang="zh-TW" sz="2400" dirty="0" smtClean="0">
              <a:latin typeface="Calibri" panose="020F0502020204030204" pitchFamily="34" charset="0"/>
            </a:endParaRPr>
          </a:p>
          <a:p>
            <a:pPr lvl="1" algn="just"/>
            <a:r>
              <a:rPr lang="zh-TW" altLang="en-US" sz="2000" dirty="0" smtClean="0">
                <a:latin typeface="Calibri" panose="020F0502020204030204" pitchFamily="34" charset="0"/>
              </a:rPr>
              <a:t>你</a:t>
            </a:r>
            <a:r>
              <a:rPr lang="zh-TW" altLang="en-US" sz="2000" dirty="0">
                <a:latin typeface="Calibri" panose="020F0502020204030204" pitchFamily="34" charset="0"/>
              </a:rPr>
              <a:t>可將第二種付款方式視為供貨商提供你</a:t>
            </a:r>
            <a:r>
              <a:rPr lang="en-US" altLang="zh-TW" sz="2000" dirty="0">
                <a:latin typeface="Calibri" panose="020F0502020204030204" pitchFamily="34" charset="0"/>
              </a:rPr>
              <a:t>9,500</a:t>
            </a:r>
            <a:r>
              <a:rPr lang="zh-TW" altLang="en-US" sz="2000" dirty="0">
                <a:latin typeface="Calibri" panose="020F0502020204030204" pitchFamily="34" charset="0"/>
              </a:rPr>
              <a:t>美元的貸款，一年後你應付的本息為</a:t>
            </a:r>
            <a:r>
              <a:rPr lang="en-US" altLang="zh-TW" sz="2000" dirty="0">
                <a:latin typeface="Calibri" panose="020F0502020204030204" pitchFamily="34" charset="0"/>
              </a:rPr>
              <a:t>10,000</a:t>
            </a:r>
            <a:r>
              <a:rPr lang="zh-TW" altLang="en-US" sz="2000" dirty="0">
                <a:latin typeface="Calibri" panose="020F0502020204030204" pitchFamily="34" charset="0"/>
              </a:rPr>
              <a:t>元，則該種付款方式的現值為</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lvl="1" algn="just"/>
            <a:endParaRPr lang="en-US" altLang="zh-TW" sz="2000" dirty="0">
              <a:latin typeface="Calibri" panose="020F0502020204030204" pitchFamily="34" charset="0"/>
            </a:endParaRPr>
          </a:p>
          <a:p>
            <a:pPr lvl="1" algn="just"/>
            <a:endParaRPr lang="en-US" altLang="zh-TW" sz="2000" dirty="0" smtClean="0">
              <a:latin typeface="Calibri" panose="020F0502020204030204" pitchFamily="34" charset="0"/>
            </a:endParaRPr>
          </a:p>
          <a:p>
            <a:pPr lvl="1" algn="just"/>
            <a:r>
              <a:rPr lang="zh-TW" altLang="en-US" sz="2000" dirty="0">
                <a:latin typeface="Calibri" panose="020F0502020204030204" pitchFamily="34" charset="0"/>
              </a:rPr>
              <a:t>該金額比</a:t>
            </a:r>
            <a:r>
              <a:rPr lang="zh-TW" altLang="en-US" sz="2000" dirty="0" smtClean="0">
                <a:latin typeface="Calibri" panose="020F0502020204030204" pitchFamily="34" charset="0"/>
              </a:rPr>
              <a:t>付現</a:t>
            </a:r>
            <a:r>
              <a:rPr lang="en-US" altLang="zh-TW" sz="2000" dirty="0" smtClean="0">
                <a:latin typeface="Calibri" panose="020F0502020204030204" pitchFamily="34" charset="0"/>
              </a:rPr>
              <a:t>95,000</a:t>
            </a:r>
            <a:r>
              <a:rPr lang="zh-TW" altLang="en-US" sz="2000" dirty="0">
                <a:latin typeface="Calibri" panose="020F0502020204030204" pitchFamily="34" charset="0"/>
              </a:rPr>
              <a:t>美元可節省</a:t>
            </a:r>
            <a:r>
              <a:rPr lang="zh-TW" altLang="en-US" sz="2000" dirty="0" smtClean="0">
                <a:latin typeface="Calibri" panose="020F0502020204030204" pitchFamily="34" charset="0"/>
              </a:rPr>
              <a:t>：</a:t>
            </a:r>
            <a:r>
              <a:rPr lang="en-US" altLang="zh-TW" sz="2000" dirty="0" smtClean="0">
                <a:latin typeface="Calibri" panose="020F0502020204030204" pitchFamily="34" charset="0"/>
              </a:rPr>
              <a:t>9,500-9,345.79=154.21</a:t>
            </a:r>
            <a:r>
              <a:rPr lang="zh-TW" altLang="en-US" sz="2000" dirty="0">
                <a:latin typeface="Calibri" panose="020F0502020204030204" pitchFamily="34" charset="0"/>
              </a:rPr>
              <a:t>。故以第二種方式付款較佳。</a:t>
            </a:r>
          </a:p>
          <a:p>
            <a:pPr lvl="1" algn="just"/>
            <a:endParaRPr lang="zh-TW" altLang="en-US" sz="20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14</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542636465"/>
              </p:ext>
            </p:extLst>
          </p:nvPr>
        </p:nvGraphicFramePr>
        <p:xfrm>
          <a:off x="3635896" y="4293096"/>
          <a:ext cx="1800200" cy="600067"/>
        </p:xfrm>
        <a:graphic>
          <a:graphicData uri="http://schemas.openxmlformats.org/presentationml/2006/ole">
            <mc:AlternateContent xmlns:mc="http://schemas.openxmlformats.org/markup-compatibility/2006">
              <mc:Choice xmlns:v="urn:schemas-microsoft-com:vml" Requires="v">
                <p:oleObj spid="_x0000_s5163" r:id="rId3" imgW="1257300" imgH="419100" progId="Unknown">
                  <p:embed/>
                </p:oleObj>
              </mc:Choice>
              <mc:Fallback>
                <p:oleObj r:id="rId3" imgW="1257300" imgH="419100" progId="Unknown">
                  <p:embed/>
                  <p:pic>
                    <p:nvPicPr>
                      <p:cNvPr id="0" name="物件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4293096"/>
                        <a:ext cx="1800200" cy="60006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409341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Review</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endParaRPr lang="en-US" altLang="zh-TW" sz="24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類似</a:t>
            </a:r>
            <a:r>
              <a:rPr lang="zh-TW" altLang="en-US" sz="2400" dirty="0">
                <a:latin typeface="Calibri" panose="020F0502020204030204" pitchFamily="34" charset="0"/>
              </a:rPr>
              <a:t>的情況也出現在台灣的新車市場，常見車商提供多期的無息貸款</a:t>
            </a:r>
            <a:r>
              <a:rPr lang="en-US" altLang="zh-TW" sz="2400" dirty="0">
                <a:latin typeface="Calibri" panose="020F0502020204030204" pitchFamily="34" charset="0"/>
              </a:rPr>
              <a:t>(</a:t>
            </a:r>
            <a:r>
              <a:rPr lang="zh-TW" altLang="en-US" sz="2400" dirty="0">
                <a:latin typeface="Calibri" panose="020F0502020204030204" pitchFamily="34" charset="0"/>
              </a:rPr>
              <a:t>如車價以</a:t>
            </a:r>
            <a:r>
              <a:rPr lang="en-US" altLang="zh-TW" sz="2400" dirty="0">
                <a:latin typeface="Calibri" panose="020F0502020204030204" pitchFamily="34" charset="0"/>
              </a:rPr>
              <a:t>3</a:t>
            </a:r>
            <a:r>
              <a:rPr lang="zh-TW" altLang="en-US" sz="2400" dirty="0">
                <a:latin typeface="Calibri" panose="020F0502020204030204" pitchFamily="34" charset="0"/>
              </a:rPr>
              <a:t>年分</a:t>
            </a:r>
            <a:r>
              <a:rPr lang="en-US" altLang="zh-TW" sz="2400" dirty="0">
                <a:latin typeface="Calibri" panose="020F0502020204030204" pitchFamily="34" charset="0"/>
              </a:rPr>
              <a:t>36</a:t>
            </a:r>
            <a:r>
              <a:rPr lang="zh-TW" altLang="en-US" sz="2400" dirty="0">
                <a:latin typeface="Calibri" panose="020F0502020204030204" pitchFamily="34" charset="0"/>
              </a:rPr>
              <a:t>個月付款，總付款金額等於現金價</a:t>
            </a:r>
            <a:r>
              <a:rPr lang="en-US" altLang="zh-TW" sz="2400" dirty="0">
                <a:latin typeface="Calibri" panose="020F0502020204030204" pitchFamily="34" charset="0"/>
              </a:rPr>
              <a:t>)</a:t>
            </a:r>
            <a:r>
              <a:rPr lang="zh-TW" altLang="en-US" sz="2400" dirty="0">
                <a:latin typeface="Calibri" panose="020F0502020204030204" pitchFamily="34" charset="0"/>
              </a:rPr>
              <a:t>，其實也是降價的行銷手段</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例</a:t>
            </a:r>
            <a:endParaRPr lang="en-US" altLang="zh-TW" sz="2400" dirty="0" smtClean="0">
              <a:latin typeface="Calibri" panose="020F0502020204030204" pitchFamily="34" charset="0"/>
            </a:endParaRPr>
          </a:p>
          <a:p>
            <a:pPr lvl="1" algn="just">
              <a:lnSpc>
                <a:spcPct val="120000"/>
              </a:lnSpc>
            </a:pPr>
            <a:r>
              <a:rPr lang="zh-TW" altLang="en-US" sz="2000" dirty="0">
                <a:latin typeface="Calibri" panose="020F0502020204030204" pitchFamily="34" charset="0"/>
              </a:rPr>
              <a:t>林小姐以分期付款購買車子一部，市場售價為</a:t>
            </a:r>
            <a:r>
              <a:rPr lang="en-US" altLang="zh-TW" sz="2000" dirty="0">
                <a:latin typeface="Calibri" panose="020F0502020204030204" pitchFamily="34" charset="0"/>
              </a:rPr>
              <a:t>360,000</a:t>
            </a:r>
            <a:r>
              <a:rPr lang="zh-TW" altLang="en-US" sz="2000" dirty="0">
                <a:latin typeface="Calibri" panose="020F0502020204030204" pitchFamily="34" charset="0"/>
              </a:rPr>
              <a:t>元，已知銀行貸款年利率為</a:t>
            </a:r>
            <a:r>
              <a:rPr lang="en-US" altLang="zh-TW" sz="2000" dirty="0">
                <a:latin typeface="Calibri" panose="020F0502020204030204" pitchFamily="34" charset="0"/>
              </a:rPr>
              <a:t>3%</a:t>
            </a:r>
            <a:r>
              <a:rPr lang="zh-TW" altLang="en-US" sz="2000" dirty="0">
                <a:latin typeface="Calibri" panose="020F0502020204030204" pitchFamily="34" charset="0"/>
              </a:rPr>
              <a:t>，倘若車商提供</a:t>
            </a:r>
            <a:r>
              <a:rPr lang="en-US" altLang="zh-TW" sz="2000" dirty="0">
                <a:latin typeface="Calibri" panose="020F0502020204030204" pitchFamily="34" charset="0"/>
              </a:rPr>
              <a:t>18</a:t>
            </a:r>
            <a:r>
              <a:rPr lang="zh-TW" altLang="en-US" sz="2000" dirty="0">
                <a:latin typeface="Calibri" panose="020F0502020204030204" pitchFamily="34" charset="0"/>
              </a:rPr>
              <a:t>個月無息分期付款優惠專案，即每個月月底只要付</a:t>
            </a:r>
            <a:r>
              <a:rPr lang="en-US" altLang="zh-TW" sz="2000" dirty="0">
                <a:latin typeface="Calibri" panose="020F0502020204030204" pitchFamily="34" charset="0"/>
              </a:rPr>
              <a:t>20,000</a:t>
            </a:r>
            <a:r>
              <a:rPr lang="zh-TW" altLang="en-US" sz="2000" dirty="0">
                <a:latin typeface="Calibri" panose="020F0502020204030204" pitchFamily="34" charset="0"/>
              </a:rPr>
              <a:t>元，以現值的觀點來看，車商相當於對林小姐的車子售價便宜了多少元？</a:t>
            </a:r>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15</a:t>
            </a:fld>
            <a:endParaRPr lang="zh-TW" altLang="en-US"/>
          </a:p>
        </p:txBody>
      </p:sp>
    </p:spTree>
    <p:extLst>
      <p:ext uri="{BB962C8B-B14F-4D97-AF65-F5344CB8AC3E}">
        <p14:creationId xmlns:p14="http://schemas.microsoft.com/office/powerpoint/2010/main" val="1653747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例</a:t>
            </a:r>
            <a:r>
              <a:rPr lang="en-US" altLang="zh-TW" dirty="0" smtClean="0"/>
              <a:t>3.5</a:t>
            </a:r>
            <a:r>
              <a:rPr lang="zh-TW" altLang="en-US" dirty="0" smtClean="0"/>
              <a:t> </a:t>
            </a:r>
            <a:r>
              <a:rPr lang="en-US" altLang="zh-TW" dirty="0" smtClean="0"/>
              <a:t>(</a:t>
            </a:r>
            <a:r>
              <a:rPr lang="zh-TW" altLang="en-US" dirty="0"/>
              <a:t>互斥計畫</a:t>
            </a:r>
            <a:r>
              <a:rPr lang="en-US" altLang="zh-TW" dirty="0"/>
              <a:t>)</a:t>
            </a:r>
            <a:endParaRPr lang="zh-TW" altLang="en-US" dirty="0"/>
          </a:p>
        </p:txBody>
      </p:sp>
      <p:sp>
        <p:nvSpPr>
          <p:cNvPr id="3" name="內容版面配置區 2"/>
          <p:cNvSpPr>
            <a:spLocks noGrp="1"/>
          </p:cNvSpPr>
          <p:nvPr>
            <p:ph idx="1"/>
          </p:nvPr>
        </p:nvSpPr>
        <p:spPr/>
        <p:txBody>
          <a:bodyPr>
            <a:normAutofit/>
          </a:bodyPr>
          <a:lstStyle/>
          <a:p>
            <a:pPr algn="just">
              <a:lnSpc>
                <a:spcPct val="130000"/>
              </a:lnSpc>
            </a:pPr>
            <a:r>
              <a:rPr lang="zh-TW" altLang="en-US" sz="2400" dirty="0">
                <a:latin typeface="Calibri" panose="020F0502020204030204" pitchFamily="34" charset="0"/>
              </a:rPr>
              <a:t>假設你經營一個網站，但現在想回校繼續念書，你對於如何處置你的事業思考出以下三個互斥的方式：</a:t>
            </a:r>
            <a:r>
              <a:rPr lang="en-US" altLang="zh-TW" sz="2400" dirty="0">
                <a:latin typeface="Calibri" panose="020F0502020204030204" pitchFamily="34" charset="0"/>
              </a:rPr>
              <a:t>1.</a:t>
            </a:r>
            <a:r>
              <a:rPr lang="zh-TW" altLang="en-US" sz="2400" dirty="0">
                <a:latin typeface="Calibri" panose="020F0502020204030204" pitchFamily="34" charset="0"/>
              </a:rPr>
              <a:t>直接以</a:t>
            </a:r>
            <a:r>
              <a:rPr lang="en-US" altLang="zh-TW" sz="2400" dirty="0">
                <a:latin typeface="Calibri" panose="020F0502020204030204" pitchFamily="34" charset="0"/>
              </a:rPr>
              <a:t>200,000</a:t>
            </a:r>
            <a:r>
              <a:rPr lang="zh-TW" altLang="en-US" sz="2400" dirty="0">
                <a:latin typeface="Calibri" panose="020F0502020204030204" pitchFamily="34" charset="0"/>
              </a:rPr>
              <a:t>美元出售事業；</a:t>
            </a:r>
            <a:r>
              <a:rPr lang="en-US" altLang="zh-TW" sz="2400" dirty="0">
                <a:latin typeface="Calibri" panose="020F0502020204030204" pitchFamily="34" charset="0"/>
              </a:rPr>
              <a:t>2.</a:t>
            </a:r>
            <a:r>
              <a:rPr lang="zh-TW" altLang="en-US" sz="2400" dirty="0">
                <a:latin typeface="Calibri" panose="020F0502020204030204" pitchFamily="34" charset="0"/>
              </a:rPr>
              <a:t>花費</a:t>
            </a:r>
            <a:r>
              <a:rPr lang="en-US" altLang="zh-TW" sz="2400" dirty="0">
                <a:latin typeface="Calibri" panose="020F0502020204030204" pitchFamily="34" charset="0"/>
              </a:rPr>
              <a:t>30,000</a:t>
            </a:r>
            <a:r>
              <a:rPr lang="zh-TW" altLang="en-US" sz="2400" dirty="0">
                <a:latin typeface="Calibri" panose="020F0502020204030204" pitchFamily="34" charset="0"/>
              </a:rPr>
              <a:t>美元縮小經營規模，一年後可有</a:t>
            </a:r>
            <a:r>
              <a:rPr lang="en-US" altLang="zh-TW" sz="2400" dirty="0">
                <a:latin typeface="Calibri" panose="020F0502020204030204" pitchFamily="34" charset="0"/>
              </a:rPr>
              <a:t>50,000</a:t>
            </a:r>
            <a:r>
              <a:rPr lang="zh-TW" altLang="en-US" sz="2400" dirty="0">
                <a:latin typeface="Calibri" panose="020F0502020204030204" pitchFamily="34" charset="0"/>
              </a:rPr>
              <a:t>美元的收益，</a:t>
            </a:r>
            <a:r>
              <a:rPr lang="zh-TW" altLang="en-US" sz="2400" dirty="0" smtClean="0">
                <a:latin typeface="Calibri" panose="020F0502020204030204" pitchFamily="34" charset="0"/>
              </a:rPr>
              <a:t>屆時以</a:t>
            </a:r>
            <a:r>
              <a:rPr lang="en-US" altLang="zh-TW" sz="2400" dirty="0">
                <a:latin typeface="Calibri" panose="020F0502020204030204" pitchFamily="34" charset="0"/>
              </a:rPr>
              <a:t>200,000</a:t>
            </a:r>
            <a:r>
              <a:rPr lang="zh-TW" altLang="en-US" sz="2400" dirty="0">
                <a:latin typeface="Calibri" panose="020F0502020204030204" pitchFamily="34" charset="0"/>
              </a:rPr>
              <a:t>美元出售事業；</a:t>
            </a:r>
            <a:r>
              <a:rPr lang="en-US" altLang="zh-TW" sz="2400" dirty="0">
                <a:latin typeface="Calibri" panose="020F0502020204030204" pitchFamily="34" charset="0"/>
              </a:rPr>
              <a:t>3.</a:t>
            </a:r>
            <a:r>
              <a:rPr lang="zh-TW" altLang="en-US" sz="2400" dirty="0">
                <a:latin typeface="Calibri" panose="020F0502020204030204" pitchFamily="34" charset="0"/>
              </a:rPr>
              <a:t>現在以支付</a:t>
            </a:r>
            <a:r>
              <a:rPr lang="en-US" altLang="zh-TW" sz="2400" dirty="0">
                <a:latin typeface="Calibri" panose="020F0502020204030204" pitchFamily="34" charset="0"/>
              </a:rPr>
              <a:t>50,000</a:t>
            </a:r>
            <a:r>
              <a:rPr lang="zh-TW" altLang="en-US" sz="2400" dirty="0">
                <a:latin typeface="Calibri" panose="020F0502020204030204" pitchFamily="34" charset="0"/>
              </a:rPr>
              <a:t>的年薪雇用一位經理人幫你經營，一年後可有</a:t>
            </a:r>
            <a:r>
              <a:rPr lang="en-US" altLang="zh-TW" sz="2400" dirty="0">
                <a:latin typeface="Calibri" panose="020F0502020204030204" pitchFamily="34" charset="0"/>
              </a:rPr>
              <a:t>100,000</a:t>
            </a:r>
            <a:r>
              <a:rPr lang="zh-TW" altLang="en-US" sz="2400" dirty="0">
                <a:latin typeface="Calibri" panose="020F0502020204030204" pitchFamily="34" charset="0"/>
              </a:rPr>
              <a:t>美元的收益，</a:t>
            </a:r>
            <a:r>
              <a:rPr lang="zh-TW" altLang="en-US" sz="2400" dirty="0" smtClean="0">
                <a:latin typeface="Calibri" panose="020F0502020204030204" pitchFamily="34" charset="0"/>
              </a:rPr>
              <a:t>屆時以</a:t>
            </a:r>
            <a:r>
              <a:rPr lang="en-US" altLang="zh-TW" sz="2400" dirty="0">
                <a:latin typeface="Calibri" panose="020F0502020204030204" pitchFamily="34" charset="0"/>
              </a:rPr>
              <a:t>200,000</a:t>
            </a:r>
            <a:r>
              <a:rPr lang="zh-TW" altLang="en-US" sz="2400" dirty="0">
                <a:latin typeface="Calibri" panose="020F0502020204030204" pitchFamily="34" charset="0"/>
              </a:rPr>
              <a:t>美元出售事業。若無風險借貸利率為</a:t>
            </a:r>
            <a:r>
              <a:rPr lang="en-US" altLang="zh-TW" sz="2400" dirty="0">
                <a:latin typeface="Calibri" panose="020F0502020204030204" pitchFamily="34" charset="0"/>
              </a:rPr>
              <a:t>10%</a:t>
            </a:r>
            <a:r>
              <a:rPr lang="zh-TW" altLang="en-US" sz="2400" dirty="0">
                <a:latin typeface="Calibri" panose="020F0502020204030204" pitchFamily="34" charset="0"/>
              </a:rPr>
              <a:t>，則這三種方式何者最佳？</a:t>
            </a:r>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16</a:t>
            </a:fld>
            <a:endParaRPr lang="zh-TW" altLang="en-US"/>
          </a:p>
        </p:txBody>
      </p:sp>
    </p:spTree>
    <p:extLst>
      <p:ext uri="{BB962C8B-B14F-4D97-AF65-F5344CB8AC3E}">
        <p14:creationId xmlns:p14="http://schemas.microsoft.com/office/powerpoint/2010/main" val="226089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例</a:t>
            </a:r>
            <a:r>
              <a:rPr lang="en-US" altLang="zh-TW" dirty="0"/>
              <a:t>3.5 (</a:t>
            </a:r>
            <a:r>
              <a:rPr lang="zh-TW" altLang="en-US" dirty="0"/>
              <a:t>互斥計畫</a:t>
            </a:r>
            <a:r>
              <a:rPr lang="en-US" altLang="zh-TW" dirty="0"/>
              <a:t>)</a:t>
            </a:r>
            <a:endParaRPr lang="zh-TW" altLang="en-US" dirty="0"/>
          </a:p>
        </p:txBody>
      </p:sp>
      <p:sp>
        <p:nvSpPr>
          <p:cNvPr id="3" name="內容版面配置區 2"/>
          <p:cNvSpPr>
            <a:spLocks noGrp="1"/>
          </p:cNvSpPr>
          <p:nvPr>
            <p:ph idx="1"/>
          </p:nvPr>
        </p:nvSpPr>
        <p:spPr/>
        <p:txBody>
          <a:bodyPr/>
          <a:lstStyle/>
          <a:p>
            <a:pPr>
              <a:lnSpc>
                <a:spcPct val="120000"/>
              </a:lnSpc>
            </a:pPr>
            <a:r>
              <a:rPr lang="zh-TW" altLang="en-US" sz="2400" dirty="0">
                <a:latin typeface="Calibri" panose="020F0502020204030204" pitchFamily="34" charset="0"/>
              </a:rPr>
              <a:t>方案</a:t>
            </a:r>
            <a:r>
              <a:rPr lang="en-US" altLang="zh-TW" sz="2400" dirty="0">
                <a:latin typeface="Calibri" panose="020F0502020204030204" pitchFamily="34" charset="0"/>
              </a:rPr>
              <a:t>1</a:t>
            </a:r>
            <a:r>
              <a:rPr lang="zh-TW" altLang="en-US" sz="2400" dirty="0">
                <a:latin typeface="Calibri" panose="020F0502020204030204" pitchFamily="34" charset="0"/>
              </a:rPr>
              <a:t>的</a:t>
            </a:r>
            <a:r>
              <a:rPr lang="en-US" altLang="zh-TW" sz="2400" dirty="0">
                <a:latin typeface="Calibri" panose="020F0502020204030204" pitchFamily="34" charset="0"/>
              </a:rPr>
              <a:t>NPV</a:t>
            </a:r>
            <a:r>
              <a:rPr lang="zh-TW" altLang="en-US" sz="2400" dirty="0" smtClean="0">
                <a:latin typeface="Calibri" panose="020F0502020204030204" pitchFamily="34" charset="0"/>
              </a:rPr>
              <a:t>：</a:t>
            </a:r>
            <a:r>
              <a:rPr lang="en-US" altLang="zh-TW" sz="2400" dirty="0" smtClean="0">
                <a:latin typeface="Calibri" panose="020F0502020204030204" pitchFamily="34" charset="0"/>
              </a:rPr>
              <a:t>200,000</a:t>
            </a:r>
            <a:r>
              <a:rPr lang="zh-TW" altLang="en-US" sz="2400" dirty="0">
                <a:latin typeface="Calibri" panose="020F0502020204030204" pitchFamily="34" charset="0"/>
              </a:rPr>
              <a:t>美元</a:t>
            </a:r>
          </a:p>
          <a:p>
            <a:pPr>
              <a:lnSpc>
                <a:spcPct val="120000"/>
              </a:lnSpc>
            </a:pPr>
            <a:endParaRPr lang="en-US" altLang="zh-TW" sz="2400" dirty="0" smtClean="0">
              <a:latin typeface="Calibri" panose="020F0502020204030204" pitchFamily="34" charset="0"/>
            </a:endParaRPr>
          </a:p>
          <a:p>
            <a:pPr>
              <a:lnSpc>
                <a:spcPct val="120000"/>
              </a:lnSpc>
            </a:pPr>
            <a:r>
              <a:rPr lang="zh-TW" altLang="en-US" sz="2400" dirty="0" smtClean="0">
                <a:latin typeface="Calibri" panose="020F0502020204030204" pitchFamily="34" charset="0"/>
              </a:rPr>
              <a:t>方案</a:t>
            </a:r>
            <a:r>
              <a:rPr lang="en-US" altLang="zh-TW" sz="2400" dirty="0">
                <a:latin typeface="Calibri" panose="020F0502020204030204" pitchFamily="34" charset="0"/>
              </a:rPr>
              <a:t>2</a:t>
            </a:r>
            <a:r>
              <a:rPr lang="zh-TW" altLang="en-US" sz="2400" dirty="0">
                <a:latin typeface="Calibri" panose="020F0502020204030204" pitchFamily="34" charset="0"/>
              </a:rPr>
              <a:t>的</a:t>
            </a:r>
            <a:r>
              <a:rPr lang="en-US" altLang="zh-TW" sz="2400" dirty="0">
                <a:latin typeface="Calibri" panose="020F0502020204030204" pitchFamily="34" charset="0"/>
              </a:rPr>
              <a:t>NPV</a:t>
            </a:r>
            <a:r>
              <a:rPr lang="zh-TW" altLang="en-US" sz="2400" dirty="0">
                <a:latin typeface="Calibri" panose="020F0502020204030204" pitchFamily="34" charset="0"/>
              </a:rPr>
              <a:t>：</a:t>
            </a:r>
          </a:p>
          <a:p>
            <a:pPr marL="0" indent="0">
              <a:lnSpc>
                <a:spcPct val="120000"/>
              </a:lnSpc>
              <a:buNone/>
            </a:pPr>
            <a:endParaRPr lang="en-US" altLang="zh-TW" sz="2400" dirty="0" smtClean="0">
              <a:latin typeface="Calibri" panose="020F0502020204030204" pitchFamily="34" charset="0"/>
            </a:endParaRPr>
          </a:p>
          <a:p>
            <a:pPr>
              <a:lnSpc>
                <a:spcPct val="120000"/>
              </a:lnSpc>
            </a:pPr>
            <a:r>
              <a:rPr lang="zh-TW" altLang="en-US" sz="2400" dirty="0" smtClean="0">
                <a:latin typeface="Calibri" panose="020F0502020204030204" pitchFamily="34" charset="0"/>
              </a:rPr>
              <a:t>方案</a:t>
            </a:r>
            <a:r>
              <a:rPr lang="en-US" altLang="zh-TW" sz="2400" dirty="0">
                <a:latin typeface="Calibri" panose="020F0502020204030204" pitchFamily="34" charset="0"/>
              </a:rPr>
              <a:t>3</a:t>
            </a:r>
            <a:r>
              <a:rPr lang="zh-TW" altLang="en-US" sz="2400" dirty="0">
                <a:latin typeface="Calibri" panose="020F0502020204030204" pitchFamily="34" charset="0"/>
              </a:rPr>
              <a:t>的</a:t>
            </a:r>
            <a:r>
              <a:rPr lang="en-US" altLang="zh-TW" sz="2400" dirty="0">
                <a:latin typeface="Calibri" panose="020F0502020204030204" pitchFamily="34" charset="0"/>
              </a:rPr>
              <a:t>NPV</a:t>
            </a:r>
            <a:r>
              <a:rPr lang="zh-TW" altLang="en-US" sz="2400" dirty="0">
                <a:latin typeface="Calibri" panose="020F0502020204030204" pitchFamily="34" charset="0"/>
              </a:rPr>
              <a:t>：</a:t>
            </a:r>
          </a:p>
          <a:p>
            <a:pPr lvl="1">
              <a:lnSpc>
                <a:spcPct val="120000"/>
              </a:lnSpc>
            </a:pPr>
            <a:endParaRPr lang="zh-TW" altLang="en-US" sz="2000" dirty="0">
              <a:latin typeface="Calibri" panose="020F0502020204030204" pitchFamily="34" charset="0"/>
            </a:endParaRPr>
          </a:p>
          <a:p>
            <a:pPr>
              <a:lnSpc>
                <a:spcPct val="120000"/>
              </a:lnSpc>
            </a:pPr>
            <a:r>
              <a:rPr lang="zh-TW" altLang="en-US" sz="2400" dirty="0">
                <a:latin typeface="Calibri" panose="020F0502020204030204" pitchFamily="34" charset="0"/>
              </a:rPr>
              <a:t>所以採用方案</a:t>
            </a:r>
            <a:r>
              <a:rPr lang="en-US" altLang="zh-TW" sz="2400" dirty="0">
                <a:latin typeface="Calibri" panose="020F0502020204030204" pitchFamily="34" charset="0"/>
              </a:rPr>
              <a:t>3</a:t>
            </a:r>
            <a:r>
              <a:rPr lang="zh-TW" altLang="en-US" sz="2400" dirty="0">
                <a:latin typeface="Calibri" panose="020F0502020204030204" pitchFamily="34" charset="0"/>
              </a:rPr>
              <a:t>是最佳的方式。</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17</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835222016"/>
              </p:ext>
            </p:extLst>
          </p:nvPr>
        </p:nvGraphicFramePr>
        <p:xfrm>
          <a:off x="2771800" y="2708920"/>
          <a:ext cx="4248472" cy="773515"/>
        </p:xfrm>
        <a:graphic>
          <a:graphicData uri="http://schemas.openxmlformats.org/presentationml/2006/ole">
            <mc:AlternateContent xmlns:mc="http://schemas.openxmlformats.org/markup-compatibility/2006">
              <mc:Choice xmlns:v="urn:schemas-microsoft-com:vml" Requires="v">
                <p:oleObj spid="_x0000_s6229" r:id="rId3" imgW="2298700" imgH="419100" progId="Unknown">
                  <p:embed/>
                </p:oleObj>
              </mc:Choice>
              <mc:Fallback>
                <p:oleObj r:id="rId3" imgW="2298700" imgH="419100" progId="Unknown">
                  <p:embed/>
                  <p:pic>
                    <p:nvPicPr>
                      <p:cNvPr id="0" name="物件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2708920"/>
                        <a:ext cx="4248472" cy="773515"/>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77356019"/>
              </p:ext>
            </p:extLst>
          </p:nvPr>
        </p:nvGraphicFramePr>
        <p:xfrm>
          <a:off x="2771800" y="3717032"/>
          <a:ext cx="4248472" cy="748729"/>
        </p:xfrm>
        <a:graphic>
          <a:graphicData uri="http://schemas.openxmlformats.org/presentationml/2006/ole">
            <mc:AlternateContent xmlns:mc="http://schemas.openxmlformats.org/markup-compatibility/2006">
              <mc:Choice xmlns:v="urn:schemas-microsoft-com:vml" Requires="v">
                <p:oleObj spid="_x0000_s6230" r:id="rId5" imgW="2374900" imgH="419100" progId="Unknown">
                  <p:embed/>
                </p:oleObj>
              </mc:Choice>
              <mc:Fallback>
                <p:oleObj r:id="rId5" imgW="2374900" imgH="419100" progId="Unknown">
                  <p:embed/>
                  <p:pic>
                    <p:nvPicPr>
                      <p:cNvPr id="0" name="物件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3717032"/>
                        <a:ext cx="4248472" cy="74872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68028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淨現值與</a:t>
            </a:r>
            <a:r>
              <a:rPr lang="zh-TW" altLang="en-US" dirty="0" smtClean="0"/>
              <a:t>資金需求</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endParaRPr lang="en-US" altLang="zh-TW" sz="24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延伸</a:t>
            </a:r>
            <a:r>
              <a:rPr lang="zh-TW" altLang="en-US" sz="2400" dirty="0">
                <a:latin typeface="Calibri" panose="020F0502020204030204" pitchFamily="34" charset="0"/>
              </a:rPr>
              <a:t>例</a:t>
            </a:r>
            <a:r>
              <a:rPr lang="en-US" altLang="zh-TW" sz="2400" dirty="0">
                <a:latin typeface="Calibri" panose="020F0502020204030204" pitchFamily="34" charset="0"/>
              </a:rPr>
              <a:t>3.5</a:t>
            </a:r>
            <a:r>
              <a:rPr lang="zh-TW" altLang="en-US" sz="2400" dirty="0">
                <a:latin typeface="Calibri" panose="020F0502020204030204" pitchFamily="34" charset="0"/>
              </a:rPr>
              <a:t>，倘若以第</a:t>
            </a:r>
            <a:r>
              <a:rPr lang="en-US" altLang="zh-TW" sz="2400" dirty="0">
                <a:latin typeface="Calibri" panose="020F0502020204030204" pitchFamily="34" charset="0"/>
              </a:rPr>
              <a:t>3</a:t>
            </a:r>
            <a:r>
              <a:rPr lang="zh-TW" altLang="en-US" sz="2400" dirty="0">
                <a:latin typeface="Calibri" panose="020F0502020204030204" pitchFamily="34" charset="0"/>
              </a:rPr>
              <a:t>種處置方式，你手上沒有現金支付經理人年薪</a:t>
            </a:r>
            <a:r>
              <a:rPr lang="en-US" altLang="zh-TW" sz="2400" dirty="0">
                <a:latin typeface="Calibri" panose="020F0502020204030204" pitchFamily="34" charset="0"/>
              </a:rPr>
              <a:t>50,000</a:t>
            </a:r>
            <a:r>
              <a:rPr lang="zh-TW" altLang="en-US" sz="2400" dirty="0">
                <a:latin typeface="Calibri" panose="020F0502020204030204" pitchFamily="34" charset="0"/>
              </a:rPr>
              <a:t>美元，且因為要讀書還要支付</a:t>
            </a:r>
            <a:r>
              <a:rPr lang="en-US" altLang="zh-TW" sz="2400" dirty="0">
                <a:latin typeface="Calibri" panose="020F0502020204030204" pitchFamily="34" charset="0"/>
              </a:rPr>
              <a:t>60,000</a:t>
            </a:r>
            <a:r>
              <a:rPr lang="zh-TW" altLang="en-US" sz="2400" dirty="0">
                <a:latin typeface="Calibri" panose="020F0502020204030204" pitchFamily="34" charset="0"/>
              </a:rPr>
              <a:t>美元的學雜生活費，你可以現在就出售事業因應，若不出售事業則要向銀行借</a:t>
            </a:r>
            <a:r>
              <a:rPr lang="en-US" altLang="zh-TW" sz="2400" dirty="0">
                <a:latin typeface="Calibri" panose="020F0502020204030204" pitchFamily="34" charset="0"/>
              </a:rPr>
              <a:t>110,000</a:t>
            </a:r>
            <a:r>
              <a:rPr lang="zh-TW" altLang="en-US" sz="2400" dirty="0">
                <a:latin typeface="Calibri" panose="020F0502020204030204" pitchFamily="34" charset="0"/>
              </a:rPr>
              <a:t>美元，我們繼續討論第</a:t>
            </a:r>
            <a:r>
              <a:rPr lang="en-US" altLang="zh-TW" sz="2400" dirty="0">
                <a:latin typeface="Calibri" panose="020F0502020204030204" pitchFamily="34" charset="0"/>
              </a:rPr>
              <a:t>1</a:t>
            </a:r>
            <a:r>
              <a:rPr lang="zh-TW" altLang="en-US" sz="2400" dirty="0">
                <a:latin typeface="Calibri" panose="020F0502020204030204" pitchFamily="34" charset="0"/>
              </a:rPr>
              <a:t>種及第</a:t>
            </a:r>
            <a:r>
              <a:rPr lang="en-US" altLang="zh-TW" sz="2400" dirty="0">
                <a:latin typeface="Calibri" panose="020F0502020204030204" pitchFamily="34" charset="0"/>
              </a:rPr>
              <a:t>3</a:t>
            </a:r>
            <a:r>
              <a:rPr lang="zh-TW" altLang="en-US" sz="2400" dirty="0">
                <a:latin typeface="Calibri" panose="020F0502020204030204" pitchFamily="34" charset="0"/>
              </a:rPr>
              <a:t>種方式何者較佳</a:t>
            </a:r>
            <a:r>
              <a:rPr lang="en-US" altLang="zh-TW" sz="2400" dirty="0">
                <a:latin typeface="Calibri" panose="020F0502020204030204" pitchFamily="34" charset="0"/>
              </a:rPr>
              <a:t>(</a:t>
            </a:r>
            <a:r>
              <a:rPr lang="zh-TW" altLang="en-US" sz="2400" dirty="0">
                <a:latin typeface="Calibri" panose="020F0502020204030204" pitchFamily="34" charset="0"/>
              </a:rPr>
              <a:t>第</a:t>
            </a:r>
            <a:r>
              <a:rPr lang="en-US" altLang="zh-TW" sz="2400" dirty="0">
                <a:latin typeface="Calibri" panose="020F0502020204030204" pitchFamily="34" charset="0"/>
              </a:rPr>
              <a:t>2</a:t>
            </a:r>
            <a:r>
              <a:rPr lang="zh-TW" altLang="en-US" sz="2400" dirty="0">
                <a:latin typeface="Calibri" panose="020F0502020204030204" pitchFamily="34" charset="0"/>
              </a:rPr>
              <a:t>種方式已經可以完全不考慮了</a:t>
            </a:r>
            <a:r>
              <a:rPr lang="en-US" altLang="zh-TW" sz="2400" dirty="0" smtClean="0">
                <a:latin typeface="Calibri" panose="020F0502020204030204" pitchFamily="34" charset="0"/>
              </a:rPr>
              <a:t>)</a:t>
            </a:r>
          </a:p>
          <a:p>
            <a:pPr algn="just"/>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18</a:t>
            </a:fld>
            <a:endParaRPr lang="zh-TW" altLang="en-US"/>
          </a:p>
        </p:txBody>
      </p:sp>
    </p:spTree>
    <p:extLst>
      <p:ext uri="{BB962C8B-B14F-4D97-AF65-F5344CB8AC3E}">
        <p14:creationId xmlns:p14="http://schemas.microsoft.com/office/powerpoint/2010/main" val="161463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淨現值與資金需求</a:t>
            </a:r>
          </a:p>
        </p:txBody>
      </p:sp>
      <p:sp>
        <p:nvSpPr>
          <p:cNvPr id="3" name="內容版面配置區 2"/>
          <p:cNvSpPr>
            <a:spLocks noGrp="1"/>
          </p:cNvSpPr>
          <p:nvPr>
            <p:ph idx="1"/>
          </p:nvPr>
        </p:nvSpPr>
        <p:spPr/>
        <p:txBody>
          <a:bodyPr>
            <a:normAutofit/>
          </a:bodyPr>
          <a:lstStyle/>
          <a:p>
            <a:pPr algn="just"/>
            <a:r>
              <a:rPr lang="zh-TW" altLang="en-US" sz="2400" dirty="0">
                <a:latin typeface="Calibri" panose="020F0502020204030204" pitchFamily="34" charset="0"/>
              </a:rPr>
              <a:t>第</a:t>
            </a:r>
            <a:r>
              <a:rPr lang="en-US" altLang="zh-TW" sz="2400" dirty="0">
                <a:latin typeface="Calibri" panose="020F0502020204030204" pitchFamily="34" charset="0"/>
              </a:rPr>
              <a:t>1</a:t>
            </a:r>
            <a:r>
              <a:rPr lang="zh-TW" altLang="en-US" sz="2400" dirty="0">
                <a:latin typeface="Calibri" panose="020F0502020204030204" pitchFamily="34" charset="0"/>
              </a:rPr>
              <a:t>種處置方式：</a:t>
            </a:r>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19</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3736477091"/>
              </p:ext>
            </p:extLst>
          </p:nvPr>
        </p:nvGraphicFramePr>
        <p:xfrm>
          <a:off x="539552" y="2420890"/>
          <a:ext cx="8136904" cy="3600397"/>
        </p:xfrm>
        <a:graphic>
          <a:graphicData uri="http://schemas.openxmlformats.org/drawingml/2006/table">
            <a:tbl>
              <a:tblPr firstRow="1" firstCol="1" bandRow="1">
                <a:tableStyleId>{5C22544A-7EE6-4342-B048-85BDC9FD1C3A}</a:tableStyleId>
              </a:tblPr>
              <a:tblGrid>
                <a:gridCol w="2711977"/>
                <a:gridCol w="2711977"/>
                <a:gridCol w="2712950"/>
              </a:tblGrid>
              <a:tr h="550560">
                <a:tc>
                  <a:txBody>
                    <a:bodyPr/>
                    <a:lstStyle/>
                    <a:p>
                      <a:pPr>
                        <a:lnSpc>
                          <a:spcPct val="150000"/>
                        </a:lnSpc>
                        <a:spcAft>
                          <a:spcPts val="0"/>
                        </a:spcAft>
                      </a:pPr>
                      <a:r>
                        <a:rPr lang="en-US" sz="1200" kern="100" dirty="0">
                          <a:effectLst/>
                        </a:rPr>
                        <a:t> </a:t>
                      </a:r>
                      <a:endParaRPr lang="zh-TW" sz="1200" kern="100" dirty="0">
                        <a:effectLst/>
                        <a:latin typeface="Calibri"/>
                        <a:ea typeface="新細明體"/>
                        <a:cs typeface="Times New Roman"/>
                      </a:endParaRPr>
                    </a:p>
                  </a:txBody>
                  <a:tcPr marL="68580" marR="68580" marT="0" marB="0"/>
                </a:tc>
                <a:tc>
                  <a:txBody>
                    <a:bodyPr/>
                    <a:lstStyle/>
                    <a:p>
                      <a:pPr algn="ctr">
                        <a:lnSpc>
                          <a:spcPct val="150000"/>
                        </a:lnSpc>
                        <a:spcAft>
                          <a:spcPts val="0"/>
                        </a:spcAft>
                      </a:pPr>
                      <a:r>
                        <a:rPr lang="zh-TW" sz="1800" kern="100" dirty="0">
                          <a:effectLst/>
                          <a:latin typeface="Calibri" panose="020F0502020204030204" pitchFamily="34" charset="0"/>
                        </a:rPr>
                        <a:t>第</a:t>
                      </a:r>
                      <a:r>
                        <a:rPr lang="en-US" sz="1800" kern="100" dirty="0">
                          <a:effectLst/>
                          <a:latin typeface="Calibri" panose="020F0502020204030204" pitchFamily="34" charset="0"/>
                        </a:rPr>
                        <a:t>0</a:t>
                      </a:r>
                      <a:r>
                        <a:rPr lang="zh-TW" sz="1800" kern="100" dirty="0">
                          <a:effectLst/>
                          <a:latin typeface="Calibri" panose="020F0502020204030204" pitchFamily="34" charset="0"/>
                        </a:rPr>
                        <a:t>年</a:t>
                      </a:r>
                      <a:endParaRPr lang="zh-TW" sz="1800" kern="100" dirty="0">
                        <a:effectLst/>
                        <a:latin typeface="Calibri" panose="020F0502020204030204" pitchFamily="34" charset="0"/>
                        <a:ea typeface="新細明體"/>
                        <a:cs typeface="Times New Roman"/>
                      </a:endParaRPr>
                    </a:p>
                  </a:txBody>
                  <a:tcPr marL="68580" marR="68580" marT="0" marB="0"/>
                </a:tc>
                <a:tc>
                  <a:txBody>
                    <a:bodyPr/>
                    <a:lstStyle/>
                    <a:p>
                      <a:pPr algn="ctr">
                        <a:lnSpc>
                          <a:spcPct val="150000"/>
                        </a:lnSpc>
                        <a:spcAft>
                          <a:spcPts val="0"/>
                        </a:spcAft>
                      </a:pPr>
                      <a:r>
                        <a:rPr lang="zh-TW" sz="1800" kern="100" dirty="0">
                          <a:effectLst/>
                          <a:latin typeface="Calibri" panose="020F0502020204030204" pitchFamily="34" charset="0"/>
                        </a:rPr>
                        <a:t>第</a:t>
                      </a:r>
                      <a:r>
                        <a:rPr lang="en-US" sz="1800" kern="100" dirty="0">
                          <a:effectLst/>
                          <a:latin typeface="Calibri" panose="020F0502020204030204" pitchFamily="34" charset="0"/>
                        </a:rPr>
                        <a:t>1</a:t>
                      </a:r>
                      <a:r>
                        <a:rPr lang="zh-TW" sz="1800" kern="100" dirty="0">
                          <a:effectLst/>
                          <a:latin typeface="Calibri" panose="020F0502020204030204" pitchFamily="34" charset="0"/>
                        </a:rPr>
                        <a:t>年</a:t>
                      </a:r>
                      <a:endParaRPr lang="zh-TW" sz="1800" kern="100" dirty="0">
                        <a:effectLst/>
                        <a:latin typeface="Calibri" panose="020F0502020204030204" pitchFamily="34" charset="0"/>
                        <a:ea typeface="新細明體"/>
                        <a:cs typeface="Times New Roman"/>
                      </a:endParaRPr>
                    </a:p>
                  </a:txBody>
                  <a:tcPr marL="68580" marR="68580" marT="0" marB="0"/>
                </a:tc>
              </a:tr>
              <a:tr h="596225">
                <a:tc>
                  <a:txBody>
                    <a:bodyPr/>
                    <a:lstStyle/>
                    <a:p>
                      <a:pPr>
                        <a:lnSpc>
                          <a:spcPct val="150000"/>
                        </a:lnSpc>
                        <a:spcAft>
                          <a:spcPts val="0"/>
                        </a:spcAft>
                      </a:pPr>
                      <a:r>
                        <a:rPr lang="zh-TW" sz="1800" kern="100" dirty="0">
                          <a:effectLst/>
                        </a:rPr>
                        <a:t>出售事業</a:t>
                      </a:r>
                      <a:endParaRPr lang="zh-TW" sz="1800" kern="100" dirty="0">
                        <a:effectLst/>
                        <a:latin typeface="Calibri"/>
                        <a:ea typeface="新細明體"/>
                        <a:cs typeface="Times New Roman"/>
                      </a:endParaRPr>
                    </a:p>
                  </a:txBody>
                  <a:tcPr marL="68580" marR="68580" marT="0" marB="0"/>
                </a:tc>
                <a:tc>
                  <a:txBody>
                    <a:bodyPr/>
                    <a:lstStyle/>
                    <a:p>
                      <a:pPr>
                        <a:lnSpc>
                          <a:spcPct val="150000"/>
                        </a:lnSpc>
                        <a:spcAft>
                          <a:spcPts val="0"/>
                        </a:spcAft>
                      </a:pPr>
                      <a:r>
                        <a:rPr lang="en-US" sz="2000" kern="100" dirty="0">
                          <a:effectLst/>
                          <a:latin typeface="Calibri" panose="020F0502020204030204" pitchFamily="34" charset="0"/>
                        </a:rPr>
                        <a:t>+200,000</a:t>
                      </a:r>
                      <a:endParaRPr lang="zh-TW" sz="2000" kern="100" dirty="0">
                        <a:effectLst/>
                        <a:latin typeface="Calibri" panose="020F0502020204030204" pitchFamily="34" charset="0"/>
                        <a:ea typeface="新細明體"/>
                        <a:cs typeface="Times New Roman"/>
                      </a:endParaRPr>
                    </a:p>
                  </a:txBody>
                  <a:tcPr marL="68580" marR="68580" marT="0" marB="0"/>
                </a:tc>
                <a:tc>
                  <a:txBody>
                    <a:bodyPr/>
                    <a:lstStyle/>
                    <a:p>
                      <a:pPr>
                        <a:lnSpc>
                          <a:spcPct val="150000"/>
                        </a:lnSpc>
                        <a:spcAft>
                          <a:spcPts val="0"/>
                        </a:spcAft>
                      </a:pPr>
                      <a:r>
                        <a:rPr lang="en-US" sz="2000" kern="100" dirty="0">
                          <a:effectLst/>
                          <a:latin typeface="Calibri" panose="020F0502020204030204" pitchFamily="34" charset="0"/>
                        </a:rPr>
                        <a:t>0</a:t>
                      </a:r>
                      <a:endParaRPr lang="zh-TW" sz="2000" kern="100" dirty="0">
                        <a:effectLst/>
                        <a:latin typeface="Calibri" panose="020F0502020204030204" pitchFamily="34" charset="0"/>
                        <a:ea typeface="新細明體"/>
                        <a:cs typeface="Times New Roman"/>
                      </a:endParaRPr>
                    </a:p>
                  </a:txBody>
                  <a:tcPr marL="68580" marR="68580" marT="0" marB="0"/>
                </a:tc>
              </a:tr>
              <a:tr h="596225">
                <a:tc>
                  <a:txBody>
                    <a:bodyPr/>
                    <a:lstStyle/>
                    <a:p>
                      <a:pPr>
                        <a:lnSpc>
                          <a:spcPct val="150000"/>
                        </a:lnSpc>
                        <a:spcAft>
                          <a:spcPts val="0"/>
                        </a:spcAft>
                      </a:pPr>
                      <a:r>
                        <a:rPr lang="zh-TW" sz="1800" kern="100" dirty="0">
                          <a:effectLst/>
                        </a:rPr>
                        <a:t>支付學雜及生活費</a:t>
                      </a:r>
                      <a:endParaRPr lang="zh-TW" sz="1800" kern="100" dirty="0">
                        <a:effectLst/>
                        <a:latin typeface="Calibri"/>
                        <a:ea typeface="新細明體"/>
                        <a:cs typeface="Times New Roman"/>
                      </a:endParaRPr>
                    </a:p>
                  </a:txBody>
                  <a:tcPr marL="68580" marR="68580" marT="0" marB="0"/>
                </a:tc>
                <a:tc>
                  <a:txBody>
                    <a:bodyPr/>
                    <a:lstStyle/>
                    <a:p>
                      <a:pPr>
                        <a:lnSpc>
                          <a:spcPct val="150000"/>
                        </a:lnSpc>
                        <a:spcAft>
                          <a:spcPts val="0"/>
                        </a:spcAft>
                      </a:pPr>
                      <a:r>
                        <a:rPr lang="en-US" sz="2000" kern="100" dirty="0">
                          <a:effectLst/>
                          <a:latin typeface="Calibri" panose="020F0502020204030204" pitchFamily="34" charset="0"/>
                        </a:rPr>
                        <a:t>-60,000</a:t>
                      </a:r>
                      <a:endParaRPr lang="zh-TW" sz="2000" kern="100" dirty="0">
                        <a:effectLst/>
                        <a:latin typeface="Calibri" panose="020F0502020204030204" pitchFamily="34" charset="0"/>
                        <a:ea typeface="新細明體"/>
                        <a:cs typeface="Times New Roman"/>
                      </a:endParaRPr>
                    </a:p>
                  </a:txBody>
                  <a:tcPr marL="68580" marR="68580" marT="0" marB="0"/>
                </a:tc>
                <a:tc>
                  <a:txBody>
                    <a:bodyPr/>
                    <a:lstStyle/>
                    <a:p>
                      <a:pPr>
                        <a:lnSpc>
                          <a:spcPct val="150000"/>
                        </a:lnSpc>
                        <a:spcAft>
                          <a:spcPts val="0"/>
                        </a:spcAft>
                      </a:pPr>
                      <a:r>
                        <a:rPr lang="en-US" sz="2000" kern="100" dirty="0">
                          <a:effectLst/>
                          <a:latin typeface="Calibri" panose="020F0502020204030204" pitchFamily="34" charset="0"/>
                        </a:rPr>
                        <a:t>0</a:t>
                      </a:r>
                      <a:endParaRPr lang="zh-TW" sz="2000" kern="100" dirty="0">
                        <a:effectLst/>
                        <a:latin typeface="Calibri" panose="020F0502020204030204" pitchFamily="34" charset="0"/>
                        <a:ea typeface="新細明體"/>
                        <a:cs typeface="Times New Roman"/>
                      </a:endParaRPr>
                    </a:p>
                  </a:txBody>
                  <a:tcPr marL="68580" marR="68580" marT="0" marB="0"/>
                </a:tc>
              </a:tr>
              <a:tr h="1261162">
                <a:tc>
                  <a:txBody>
                    <a:bodyPr/>
                    <a:lstStyle/>
                    <a:p>
                      <a:pPr>
                        <a:lnSpc>
                          <a:spcPct val="150000"/>
                        </a:lnSpc>
                        <a:spcAft>
                          <a:spcPts val="0"/>
                        </a:spcAft>
                      </a:pPr>
                      <a:r>
                        <a:rPr lang="zh-TW" sz="1800" kern="100" dirty="0">
                          <a:effectLst/>
                        </a:rPr>
                        <a:t>期初銀行存款與到期回收</a:t>
                      </a:r>
                      <a:endParaRPr lang="zh-TW" sz="1800" kern="100" dirty="0">
                        <a:effectLst/>
                        <a:latin typeface="Calibri"/>
                        <a:ea typeface="新細明體"/>
                        <a:cs typeface="Times New Roman"/>
                      </a:endParaRPr>
                    </a:p>
                  </a:txBody>
                  <a:tcPr marL="68580" marR="68580" marT="0" marB="0"/>
                </a:tc>
                <a:tc>
                  <a:txBody>
                    <a:bodyPr/>
                    <a:lstStyle/>
                    <a:p>
                      <a:pPr>
                        <a:lnSpc>
                          <a:spcPct val="150000"/>
                        </a:lnSpc>
                        <a:spcAft>
                          <a:spcPts val="0"/>
                        </a:spcAft>
                      </a:pPr>
                      <a:r>
                        <a:rPr lang="en-US" sz="2000" kern="100">
                          <a:effectLst/>
                          <a:latin typeface="Calibri" panose="020F0502020204030204" pitchFamily="34" charset="0"/>
                        </a:rPr>
                        <a:t>-140,000</a:t>
                      </a:r>
                      <a:endParaRPr lang="zh-TW" sz="2000" kern="100">
                        <a:effectLst/>
                        <a:latin typeface="Calibri" panose="020F0502020204030204" pitchFamily="34" charset="0"/>
                        <a:ea typeface="新細明體"/>
                        <a:cs typeface="Times New Roman"/>
                      </a:endParaRPr>
                    </a:p>
                  </a:txBody>
                  <a:tcPr marL="68580" marR="68580" marT="0" marB="0"/>
                </a:tc>
                <a:tc>
                  <a:txBody>
                    <a:bodyPr/>
                    <a:lstStyle/>
                    <a:p>
                      <a:pPr>
                        <a:lnSpc>
                          <a:spcPct val="150000"/>
                        </a:lnSpc>
                        <a:spcAft>
                          <a:spcPts val="0"/>
                        </a:spcAft>
                      </a:pPr>
                      <a:r>
                        <a:rPr lang="en-US" sz="2000" kern="100" dirty="0">
                          <a:effectLst/>
                          <a:latin typeface="Calibri" panose="020F0502020204030204" pitchFamily="34" charset="0"/>
                        </a:rPr>
                        <a:t>+140,000*(1+10</a:t>
                      </a:r>
                      <a:r>
                        <a:rPr lang="en-US" sz="2000" kern="100" dirty="0" smtClean="0">
                          <a:effectLst/>
                          <a:latin typeface="Calibri" panose="020F0502020204030204" pitchFamily="34" charset="0"/>
                        </a:rPr>
                        <a:t>%)</a:t>
                      </a:r>
                    </a:p>
                    <a:p>
                      <a:pPr>
                        <a:lnSpc>
                          <a:spcPct val="150000"/>
                        </a:lnSpc>
                        <a:spcAft>
                          <a:spcPts val="0"/>
                        </a:spcAft>
                      </a:pPr>
                      <a:r>
                        <a:rPr lang="en-US" sz="2000" kern="100" dirty="0" smtClean="0">
                          <a:effectLst/>
                          <a:latin typeface="Calibri" panose="020F0502020204030204" pitchFamily="34" charset="0"/>
                        </a:rPr>
                        <a:t>=</a:t>
                      </a:r>
                      <a:r>
                        <a:rPr lang="en-US" sz="2000" kern="100" dirty="0">
                          <a:effectLst/>
                          <a:latin typeface="Calibri" panose="020F0502020204030204" pitchFamily="34" charset="0"/>
                        </a:rPr>
                        <a:t>154,000</a:t>
                      </a:r>
                      <a:endParaRPr lang="zh-TW" sz="2000" kern="100" dirty="0">
                        <a:effectLst/>
                        <a:latin typeface="Calibri" panose="020F0502020204030204" pitchFamily="34" charset="0"/>
                        <a:ea typeface="新細明體"/>
                        <a:cs typeface="Times New Roman"/>
                      </a:endParaRPr>
                    </a:p>
                  </a:txBody>
                  <a:tcPr marL="68580" marR="68580" marT="0" marB="0"/>
                </a:tc>
              </a:tr>
              <a:tr h="596225">
                <a:tc>
                  <a:txBody>
                    <a:bodyPr/>
                    <a:lstStyle/>
                    <a:p>
                      <a:pPr>
                        <a:lnSpc>
                          <a:spcPct val="150000"/>
                        </a:lnSpc>
                        <a:spcAft>
                          <a:spcPts val="0"/>
                        </a:spcAft>
                      </a:pPr>
                      <a:r>
                        <a:rPr lang="zh-TW" sz="1600" kern="100" dirty="0">
                          <a:effectLst/>
                        </a:rPr>
                        <a:t>現金流量</a:t>
                      </a:r>
                      <a:endParaRPr lang="zh-TW" sz="1600" kern="100" dirty="0">
                        <a:effectLst/>
                        <a:latin typeface="Calibri"/>
                        <a:ea typeface="新細明體"/>
                        <a:cs typeface="Times New Roman"/>
                      </a:endParaRPr>
                    </a:p>
                  </a:txBody>
                  <a:tcPr marL="68580" marR="68580" marT="0" marB="0"/>
                </a:tc>
                <a:tc>
                  <a:txBody>
                    <a:bodyPr/>
                    <a:lstStyle/>
                    <a:p>
                      <a:pPr>
                        <a:lnSpc>
                          <a:spcPct val="150000"/>
                        </a:lnSpc>
                        <a:spcAft>
                          <a:spcPts val="0"/>
                        </a:spcAft>
                      </a:pPr>
                      <a:r>
                        <a:rPr lang="en-US" sz="2000" kern="100">
                          <a:effectLst/>
                          <a:latin typeface="Calibri" panose="020F0502020204030204" pitchFamily="34" charset="0"/>
                        </a:rPr>
                        <a:t>0</a:t>
                      </a:r>
                      <a:endParaRPr lang="zh-TW" sz="2000" kern="100">
                        <a:effectLst/>
                        <a:latin typeface="Calibri" panose="020F0502020204030204" pitchFamily="34" charset="0"/>
                        <a:ea typeface="新細明體"/>
                        <a:cs typeface="Times New Roman"/>
                      </a:endParaRPr>
                    </a:p>
                  </a:txBody>
                  <a:tcPr marL="68580" marR="68580" marT="0" marB="0"/>
                </a:tc>
                <a:tc>
                  <a:txBody>
                    <a:bodyPr/>
                    <a:lstStyle/>
                    <a:p>
                      <a:pPr>
                        <a:lnSpc>
                          <a:spcPct val="150000"/>
                        </a:lnSpc>
                        <a:spcAft>
                          <a:spcPts val="0"/>
                        </a:spcAft>
                      </a:pPr>
                      <a:r>
                        <a:rPr lang="en-US" sz="2000" kern="100" dirty="0">
                          <a:effectLst/>
                          <a:latin typeface="Calibri" panose="020F0502020204030204" pitchFamily="34" charset="0"/>
                        </a:rPr>
                        <a:t>+154,000</a:t>
                      </a:r>
                      <a:endParaRPr lang="zh-TW" sz="2000" kern="100" dirty="0">
                        <a:effectLst/>
                        <a:latin typeface="Calibri" panose="020F0502020204030204" pitchFamily="34" charset="0"/>
                        <a:ea typeface="新細明體"/>
                        <a:cs typeface="Times New Roman"/>
                      </a:endParaRPr>
                    </a:p>
                  </a:txBody>
                  <a:tcPr marL="68580" marR="68580" marT="0" marB="0"/>
                </a:tc>
              </a:tr>
            </a:tbl>
          </a:graphicData>
        </a:graphic>
      </p:graphicFrame>
    </p:spTree>
    <p:extLst>
      <p:ext uri="{BB962C8B-B14F-4D97-AF65-F5344CB8AC3E}">
        <p14:creationId xmlns:p14="http://schemas.microsoft.com/office/powerpoint/2010/main" val="2160376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本章</a:t>
            </a:r>
            <a:r>
              <a:rPr lang="zh-TW" altLang="en-US" dirty="0" smtClean="0"/>
              <a:t>概述</a:t>
            </a:r>
            <a:endParaRPr lang="zh-TW" altLang="en-US" dirty="0"/>
          </a:p>
        </p:txBody>
      </p:sp>
      <p:sp>
        <p:nvSpPr>
          <p:cNvPr id="3" name="內容版面配置區 2"/>
          <p:cNvSpPr>
            <a:spLocks noGrp="1"/>
          </p:cNvSpPr>
          <p:nvPr>
            <p:ph idx="1"/>
          </p:nvPr>
        </p:nvSpPr>
        <p:spPr>
          <a:xfrm>
            <a:off x="457200" y="1484784"/>
            <a:ext cx="8229600" cy="4968552"/>
          </a:xfrm>
        </p:spPr>
        <p:txBody>
          <a:bodyPr>
            <a:normAutofit fontScale="70000" lnSpcReduction="20000"/>
          </a:bodyPr>
          <a:lstStyle/>
          <a:p>
            <a:pPr algn="just">
              <a:lnSpc>
                <a:spcPct val="130000"/>
              </a:lnSpc>
            </a:pPr>
            <a:r>
              <a:rPr lang="zh-TW" altLang="en-US" sz="3400" dirty="0">
                <a:latin typeface="Calibri" panose="020F0502020204030204" pitchFamily="34" charset="0"/>
              </a:rPr>
              <a:t>財務決策的目的</a:t>
            </a:r>
            <a:r>
              <a:rPr lang="zh-TW" altLang="en-US" sz="3400" dirty="0" smtClean="0">
                <a:latin typeface="Calibri" panose="020F0502020204030204" pitchFamily="34" charset="0"/>
              </a:rPr>
              <a:t>在於影響</a:t>
            </a:r>
            <a:r>
              <a:rPr lang="zh-TW" altLang="en-US" sz="3400" dirty="0">
                <a:latin typeface="Calibri" panose="020F0502020204030204" pitchFamily="34" charset="0"/>
              </a:rPr>
              <a:t>公司的</a:t>
            </a:r>
            <a:r>
              <a:rPr lang="zh-TW" altLang="en-US" sz="3400" dirty="0" smtClean="0">
                <a:latin typeface="Calibri" panose="020F0502020204030204" pitchFamily="34" charset="0"/>
              </a:rPr>
              <a:t>價值，</a:t>
            </a:r>
            <a:r>
              <a:rPr lang="zh-TW" altLang="en-US" sz="3400" dirty="0">
                <a:latin typeface="Calibri" panose="020F0502020204030204" pitchFamily="34" charset="0"/>
              </a:rPr>
              <a:t>好的財務決策基本上可使公司的現金流入大於現金流出，故可以增進公司價值，在本章</a:t>
            </a:r>
            <a:r>
              <a:rPr lang="zh-TW" altLang="en-US" sz="3400" dirty="0" smtClean="0">
                <a:latin typeface="Calibri" panose="020F0502020204030204" pitchFamily="34" charset="0"/>
              </a:rPr>
              <a:t>中</a:t>
            </a:r>
            <a:r>
              <a:rPr lang="zh-TW" altLang="en-US" sz="3400" dirty="0">
                <a:latin typeface="Calibri" panose="020F0502020204030204" pitchFamily="34" charset="0"/>
              </a:rPr>
              <a:t>將</a:t>
            </a:r>
            <a:r>
              <a:rPr lang="zh-TW" altLang="en-US" sz="3400" dirty="0" smtClean="0">
                <a:latin typeface="Calibri" panose="020F0502020204030204" pitchFamily="34" charset="0"/>
              </a:rPr>
              <a:t>介紹</a:t>
            </a:r>
            <a:r>
              <a:rPr lang="zh-TW" altLang="en-US" sz="3400" dirty="0">
                <a:latin typeface="Calibri" panose="020F0502020204030204" pitchFamily="34" charset="0"/>
              </a:rPr>
              <a:t>財務領域中一項核心的基本原則，即利用當前的各種市場價格，在現值的觀念下進行決策前的成本效益分析，此即為評價原則</a:t>
            </a:r>
            <a:r>
              <a:rPr lang="en-US" altLang="zh-TW" sz="3400" dirty="0">
                <a:solidFill>
                  <a:srgbClr val="FF0000"/>
                </a:solidFill>
                <a:latin typeface="Calibri" panose="020F0502020204030204" pitchFamily="34" charset="0"/>
              </a:rPr>
              <a:t>(valuation principle)</a:t>
            </a:r>
            <a:r>
              <a:rPr lang="zh-TW" altLang="en-US" sz="3400" dirty="0">
                <a:latin typeface="Calibri" panose="020F0502020204030204" pitchFamily="34" charset="0"/>
              </a:rPr>
              <a:t>，主要的工具即為淨現值</a:t>
            </a:r>
            <a:r>
              <a:rPr lang="en-US" altLang="zh-TW" sz="3400" dirty="0">
                <a:solidFill>
                  <a:srgbClr val="FF0000"/>
                </a:solidFill>
                <a:latin typeface="Calibri" panose="020F0502020204030204" pitchFamily="34" charset="0"/>
              </a:rPr>
              <a:t>(net present value, NPV)</a:t>
            </a:r>
            <a:r>
              <a:rPr lang="zh-TW" altLang="en-US" sz="3400" dirty="0" smtClean="0">
                <a:latin typeface="Calibri" panose="020F0502020204030204" pitchFamily="34" charset="0"/>
              </a:rPr>
              <a:t>。</a:t>
            </a:r>
            <a:endParaRPr lang="en-US" altLang="zh-TW" sz="3400" dirty="0" smtClean="0">
              <a:latin typeface="Calibri" panose="020F0502020204030204" pitchFamily="34" charset="0"/>
            </a:endParaRPr>
          </a:p>
          <a:p>
            <a:pPr algn="just">
              <a:lnSpc>
                <a:spcPct val="130000"/>
              </a:lnSpc>
            </a:pPr>
            <a:endParaRPr lang="en-US" altLang="zh-TW" sz="1400" dirty="0" smtClean="0">
              <a:latin typeface="Calibri" panose="020F0502020204030204" pitchFamily="34" charset="0"/>
            </a:endParaRPr>
          </a:p>
          <a:p>
            <a:pPr algn="just">
              <a:lnSpc>
                <a:spcPct val="130000"/>
              </a:lnSpc>
            </a:pPr>
            <a:r>
              <a:rPr lang="zh-TW" altLang="en-US" sz="3400" dirty="0" smtClean="0">
                <a:latin typeface="Calibri" panose="020F0502020204030204" pitchFamily="34" charset="0"/>
              </a:rPr>
              <a:t>進一步</a:t>
            </a:r>
            <a:r>
              <a:rPr lang="zh-TW" altLang="en-US" sz="3400" dirty="0">
                <a:latin typeface="Calibri" panose="020F0502020204030204" pitchFamily="34" charset="0"/>
              </a:rPr>
              <a:t>地，在競爭市場中被交易的有價證券</a:t>
            </a:r>
            <a:r>
              <a:rPr lang="en-US" altLang="zh-TW" sz="3400" dirty="0">
                <a:latin typeface="Calibri" panose="020F0502020204030204" pitchFamily="34" charset="0"/>
              </a:rPr>
              <a:t>(</a:t>
            </a:r>
            <a:r>
              <a:rPr lang="zh-TW" altLang="en-US" sz="3400" dirty="0">
                <a:latin typeface="Calibri" panose="020F0502020204030204" pitchFamily="34" charset="0"/>
              </a:rPr>
              <a:t>金融資產</a:t>
            </a:r>
            <a:r>
              <a:rPr lang="en-US" altLang="zh-TW" sz="3400" dirty="0">
                <a:latin typeface="Calibri" panose="020F0502020204030204" pitchFamily="34" charset="0"/>
              </a:rPr>
              <a:t>)</a:t>
            </a:r>
            <a:r>
              <a:rPr lang="zh-TW" altLang="en-US" sz="3400" dirty="0">
                <a:latin typeface="Calibri" panose="020F0502020204030204" pitchFamily="34" charset="0"/>
              </a:rPr>
              <a:t>在沒有套利機會</a:t>
            </a:r>
            <a:r>
              <a:rPr lang="en-US" altLang="zh-TW" sz="3400" dirty="0">
                <a:solidFill>
                  <a:srgbClr val="FF0000"/>
                </a:solidFill>
                <a:latin typeface="Calibri" panose="020F0502020204030204" pitchFamily="34" charset="0"/>
              </a:rPr>
              <a:t>(arbitrage opportunity)</a:t>
            </a:r>
            <a:r>
              <a:rPr lang="zh-TW" altLang="en-US" sz="3400" dirty="0">
                <a:latin typeface="Calibri" panose="020F0502020204030204" pitchFamily="34" charset="0"/>
              </a:rPr>
              <a:t>下，將會使得資產的價格單一，</a:t>
            </a:r>
            <a:r>
              <a:rPr lang="zh-TW" altLang="en-US" sz="3400" dirty="0" smtClean="0">
                <a:latin typeface="Calibri" panose="020F0502020204030204" pitchFamily="34" charset="0"/>
              </a:rPr>
              <a:t>此稱為</a:t>
            </a:r>
            <a:r>
              <a:rPr lang="zh-TW" altLang="en-US" sz="3400" dirty="0">
                <a:latin typeface="Calibri" panose="020F0502020204030204" pitchFamily="34" charset="0"/>
              </a:rPr>
              <a:t>單一價格律</a:t>
            </a:r>
            <a:r>
              <a:rPr lang="en-US" altLang="zh-TW" sz="3400" dirty="0">
                <a:solidFill>
                  <a:srgbClr val="FF0000"/>
                </a:solidFill>
                <a:latin typeface="Calibri" panose="020F0502020204030204" pitchFamily="34" charset="0"/>
              </a:rPr>
              <a:t>(the law of one price)</a:t>
            </a:r>
            <a:r>
              <a:rPr lang="zh-TW" altLang="en-US" sz="3400" dirty="0">
                <a:latin typeface="Calibri" panose="020F0502020204030204" pitchFamily="34" charset="0"/>
              </a:rPr>
              <a:t>，亦即經濟學中市場均衡價格的概念。</a:t>
            </a:r>
          </a:p>
        </p:txBody>
      </p:sp>
      <p:sp>
        <p:nvSpPr>
          <p:cNvPr id="6" name="投影片編號版面配置區 5"/>
          <p:cNvSpPr>
            <a:spLocks noGrp="1"/>
          </p:cNvSpPr>
          <p:nvPr>
            <p:ph type="sldNum" sz="quarter" idx="12"/>
          </p:nvPr>
        </p:nvSpPr>
        <p:spPr/>
        <p:txBody>
          <a:bodyPr/>
          <a:lstStyle/>
          <a:p>
            <a:fld id="{2F26EE81-0693-4465-B798-BF503E4CA158}" type="slidenum">
              <a:rPr lang="zh-TW" altLang="en-US" smtClean="0"/>
              <a:t>2</a:t>
            </a:fld>
            <a:endParaRPr lang="zh-TW" altLang="en-US"/>
          </a:p>
        </p:txBody>
      </p:sp>
    </p:spTree>
    <p:extLst>
      <p:ext uri="{BB962C8B-B14F-4D97-AF65-F5344CB8AC3E}">
        <p14:creationId xmlns:p14="http://schemas.microsoft.com/office/powerpoint/2010/main" val="933319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淨現值與資金需求</a:t>
            </a:r>
          </a:p>
        </p:txBody>
      </p:sp>
      <p:sp>
        <p:nvSpPr>
          <p:cNvPr id="3" name="內容版面配置區 2"/>
          <p:cNvSpPr>
            <a:spLocks noGrp="1"/>
          </p:cNvSpPr>
          <p:nvPr>
            <p:ph idx="1"/>
          </p:nvPr>
        </p:nvSpPr>
        <p:spPr/>
        <p:txBody>
          <a:bodyPr>
            <a:normAutofit/>
          </a:bodyPr>
          <a:lstStyle/>
          <a:p>
            <a:r>
              <a:rPr lang="zh-TW" altLang="en-US" sz="2400" dirty="0">
                <a:latin typeface="Calibri" panose="020F0502020204030204" pitchFamily="34" charset="0"/>
              </a:rPr>
              <a:t>第</a:t>
            </a:r>
            <a:r>
              <a:rPr lang="en-US" altLang="zh-TW" sz="2400" dirty="0">
                <a:latin typeface="Calibri" panose="020F0502020204030204" pitchFamily="34" charset="0"/>
              </a:rPr>
              <a:t>3</a:t>
            </a:r>
            <a:r>
              <a:rPr lang="zh-TW" altLang="en-US" sz="2400" dirty="0">
                <a:latin typeface="Calibri" panose="020F0502020204030204" pitchFamily="34" charset="0"/>
              </a:rPr>
              <a:t>種處置方式：</a:t>
            </a:r>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20</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395899144"/>
              </p:ext>
            </p:extLst>
          </p:nvPr>
        </p:nvGraphicFramePr>
        <p:xfrm>
          <a:off x="611560" y="2276872"/>
          <a:ext cx="7920880" cy="3615959"/>
        </p:xfrm>
        <a:graphic>
          <a:graphicData uri="http://schemas.openxmlformats.org/drawingml/2006/table">
            <a:tbl>
              <a:tblPr firstRow="1" firstCol="1" bandRow="1">
                <a:tableStyleId>{5C22544A-7EE6-4342-B048-85BDC9FD1C3A}</a:tableStyleId>
              </a:tblPr>
              <a:tblGrid>
                <a:gridCol w="2639978"/>
                <a:gridCol w="2639978"/>
                <a:gridCol w="2640924"/>
              </a:tblGrid>
              <a:tr h="351155">
                <a:tc>
                  <a:txBody>
                    <a:bodyPr/>
                    <a:lstStyle/>
                    <a:p>
                      <a:pPr>
                        <a:lnSpc>
                          <a:spcPct val="150000"/>
                        </a:lnSpc>
                        <a:spcAft>
                          <a:spcPts val="0"/>
                        </a:spcAft>
                      </a:pPr>
                      <a:r>
                        <a:rPr lang="en-US" sz="1200" kern="100" dirty="0">
                          <a:effectLst/>
                        </a:rPr>
                        <a:t> </a:t>
                      </a:r>
                      <a:endParaRPr lang="zh-TW" sz="1200" kern="100" dirty="0">
                        <a:effectLst/>
                        <a:latin typeface="Calibri"/>
                        <a:ea typeface="新細明體"/>
                        <a:cs typeface="Times New Roman"/>
                      </a:endParaRPr>
                    </a:p>
                  </a:txBody>
                  <a:tcPr marL="68580" marR="68580" marT="0" marB="0"/>
                </a:tc>
                <a:tc>
                  <a:txBody>
                    <a:bodyPr/>
                    <a:lstStyle/>
                    <a:p>
                      <a:pPr algn="ctr">
                        <a:lnSpc>
                          <a:spcPct val="150000"/>
                        </a:lnSpc>
                        <a:spcAft>
                          <a:spcPts val="0"/>
                        </a:spcAft>
                      </a:pPr>
                      <a:r>
                        <a:rPr lang="zh-TW" sz="1600" kern="100" dirty="0">
                          <a:effectLst/>
                          <a:latin typeface="Calibri" panose="020F0502020204030204" pitchFamily="34" charset="0"/>
                        </a:rPr>
                        <a:t>第</a:t>
                      </a:r>
                      <a:r>
                        <a:rPr lang="en-US" sz="1600" kern="100" dirty="0">
                          <a:effectLst/>
                          <a:latin typeface="Calibri" panose="020F0502020204030204" pitchFamily="34" charset="0"/>
                        </a:rPr>
                        <a:t>0</a:t>
                      </a:r>
                      <a:r>
                        <a:rPr lang="zh-TW" sz="1600" kern="100" dirty="0">
                          <a:effectLst/>
                          <a:latin typeface="Calibri" panose="020F0502020204030204" pitchFamily="34" charset="0"/>
                        </a:rPr>
                        <a:t>年</a:t>
                      </a:r>
                      <a:endParaRPr lang="zh-TW" sz="1600" kern="100" dirty="0">
                        <a:effectLst/>
                        <a:latin typeface="Calibri" panose="020F0502020204030204" pitchFamily="34" charset="0"/>
                        <a:ea typeface="新細明體"/>
                        <a:cs typeface="Times New Roman"/>
                      </a:endParaRPr>
                    </a:p>
                  </a:txBody>
                  <a:tcPr marL="68580" marR="68580" marT="0" marB="0"/>
                </a:tc>
                <a:tc>
                  <a:txBody>
                    <a:bodyPr/>
                    <a:lstStyle/>
                    <a:p>
                      <a:pPr algn="ctr">
                        <a:lnSpc>
                          <a:spcPct val="150000"/>
                        </a:lnSpc>
                        <a:spcAft>
                          <a:spcPts val="0"/>
                        </a:spcAft>
                      </a:pPr>
                      <a:r>
                        <a:rPr lang="zh-TW" sz="1600" kern="100" dirty="0">
                          <a:effectLst/>
                          <a:latin typeface="Calibri" panose="020F0502020204030204" pitchFamily="34" charset="0"/>
                        </a:rPr>
                        <a:t>第</a:t>
                      </a:r>
                      <a:r>
                        <a:rPr lang="en-US" sz="1600" kern="100" dirty="0">
                          <a:effectLst/>
                          <a:latin typeface="Calibri" panose="020F0502020204030204" pitchFamily="34" charset="0"/>
                        </a:rPr>
                        <a:t>1</a:t>
                      </a:r>
                      <a:r>
                        <a:rPr lang="zh-TW" sz="1600" kern="100" dirty="0">
                          <a:effectLst/>
                          <a:latin typeface="Calibri" panose="020F0502020204030204" pitchFamily="34" charset="0"/>
                        </a:rPr>
                        <a:t>年</a:t>
                      </a:r>
                      <a:endParaRPr lang="zh-TW" sz="1600" kern="100" dirty="0">
                        <a:effectLst/>
                        <a:latin typeface="Calibri" panose="020F0502020204030204" pitchFamily="34" charset="0"/>
                        <a:ea typeface="新細明體"/>
                        <a:cs typeface="Times New Roman"/>
                      </a:endParaRPr>
                    </a:p>
                  </a:txBody>
                  <a:tcPr marL="68580" marR="68580" marT="0" marB="0"/>
                </a:tc>
              </a:tr>
              <a:tr h="1421399">
                <a:tc>
                  <a:txBody>
                    <a:bodyPr/>
                    <a:lstStyle/>
                    <a:p>
                      <a:pPr>
                        <a:lnSpc>
                          <a:spcPct val="150000"/>
                        </a:lnSpc>
                        <a:spcAft>
                          <a:spcPts val="0"/>
                        </a:spcAft>
                      </a:pPr>
                      <a:r>
                        <a:rPr lang="zh-TW" sz="1600" kern="100" dirty="0">
                          <a:effectLst/>
                        </a:rPr>
                        <a:t>期初銀行借款與到期償還</a:t>
                      </a:r>
                      <a:endParaRPr lang="zh-TW" sz="1600" kern="100" dirty="0">
                        <a:effectLst/>
                        <a:latin typeface="Calibri"/>
                        <a:ea typeface="新細明體"/>
                        <a:cs typeface="Times New Roman"/>
                      </a:endParaRPr>
                    </a:p>
                  </a:txBody>
                  <a:tcPr marL="68580" marR="68580" marT="0" marB="0"/>
                </a:tc>
                <a:tc>
                  <a:txBody>
                    <a:bodyPr/>
                    <a:lstStyle/>
                    <a:p>
                      <a:pPr>
                        <a:lnSpc>
                          <a:spcPct val="150000"/>
                        </a:lnSpc>
                        <a:spcAft>
                          <a:spcPts val="0"/>
                        </a:spcAft>
                      </a:pPr>
                      <a:r>
                        <a:rPr lang="en-US" sz="2000" kern="100" dirty="0">
                          <a:effectLst/>
                          <a:latin typeface="Calibri" panose="020F0502020204030204" pitchFamily="34" charset="0"/>
                        </a:rPr>
                        <a:t>+110,000</a:t>
                      </a:r>
                      <a:endParaRPr lang="zh-TW" sz="2000" kern="100" dirty="0">
                        <a:effectLst/>
                        <a:latin typeface="Calibri" panose="020F0502020204030204" pitchFamily="34" charset="0"/>
                        <a:ea typeface="新細明體"/>
                        <a:cs typeface="Times New Roman"/>
                      </a:endParaRPr>
                    </a:p>
                  </a:txBody>
                  <a:tcPr marL="68580" marR="68580" marT="0" marB="0"/>
                </a:tc>
                <a:tc>
                  <a:txBody>
                    <a:bodyPr/>
                    <a:lstStyle/>
                    <a:p>
                      <a:pPr>
                        <a:lnSpc>
                          <a:spcPct val="150000"/>
                        </a:lnSpc>
                        <a:spcAft>
                          <a:spcPts val="0"/>
                        </a:spcAft>
                      </a:pPr>
                      <a:r>
                        <a:rPr lang="en-US" sz="2000" kern="100" dirty="0">
                          <a:effectLst/>
                          <a:latin typeface="Calibri" panose="020F0502020204030204" pitchFamily="34" charset="0"/>
                        </a:rPr>
                        <a:t>-110,000*(1+10</a:t>
                      </a:r>
                      <a:r>
                        <a:rPr lang="en-US" sz="2000" kern="100" dirty="0" smtClean="0">
                          <a:effectLst/>
                          <a:latin typeface="Calibri" panose="020F0502020204030204" pitchFamily="34" charset="0"/>
                        </a:rPr>
                        <a:t>%)</a:t>
                      </a:r>
                    </a:p>
                    <a:p>
                      <a:pPr>
                        <a:lnSpc>
                          <a:spcPct val="150000"/>
                        </a:lnSpc>
                        <a:spcAft>
                          <a:spcPts val="0"/>
                        </a:spcAft>
                      </a:pPr>
                      <a:r>
                        <a:rPr lang="en-US" sz="2000" kern="100" dirty="0" smtClean="0">
                          <a:effectLst/>
                          <a:latin typeface="Calibri" panose="020F0502020204030204" pitchFamily="34" charset="0"/>
                        </a:rPr>
                        <a:t>=-</a:t>
                      </a:r>
                      <a:r>
                        <a:rPr lang="en-US" sz="2000" kern="100" dirty="0">
                          <a:effectLst/>
                          <a:latin typeface="Calibri" panose="020F0502020204030204" pitchFamily="34" charset="0"/>
                        </a:rPr>
                        <a:t>121,000</a:t>
                      </a:r>
                      <a:endParaRPr lang="zh-TW" sz="2000" kern="100" dirty="0">
                        <a:effectLst/>
                        <a:latin typeface="Calibri" panose="020F0502020204030204" pitchFamily="34" charset="0"/>
                        <a:ea typeface="新細明體"/>
                        <a:cs typeface="Times New Roman"/>
                      </a:endParaRPr>
                    </a:p>
                  </a:txBody>
                  <a:tcPr marL="68580" marR="68580" marT="0" marB="0"/>
                </a:tc>
              </a:tr>
              <a:tr h="438960">
                <a:tc>
                  <a:txBody>
                    <a:bodyPr/>
                    <a:lstStyle/>
                    <a:p>
                      <a:pPr>
                        <a:lnSpc>
                          <a:spcPct val="150000"/>
                        </a:lnSpc>
                        <a:spcAft>
                          <a:spcPts val="0"/>
                        </a:spcAft>
                      </a:pPr>
                      <a:r>
                        <a:rPr lang="zh-TW" sz="1600" kern="100" dirty="0">
                          <a:effectLst/>
                        </a:rPr>
                        <a:t>支付學雜及生活費</a:t>
                      </a:r>
                      <a:endParaRPr lang="zh-TW" sz="1600" kern="100" dirty="0">
                        <a:effectLst/>
                        <a:latin typeface="Calibri"/>
                        <a:ea typeface="新細明體"/>
                        <a:cs typeface="Times New Roman"/>
                      </a:endParaRPr>
                    </a:p>
                  </a:txBody>
                  <a:tcPr marL="68580" marR="68580" marT="0" marB="0"/>
                </a:tc>
                <a:tc>
                  <a:txBody>
                    <a:bodyPr/>
                    <a:lstStyle/>
                    <a:p>
                      <a:pPr>
                        <a:lnSpc>
                          <a:spcPct val="150000"/>
                        </a:lnSpc>
                        <a:spcAft>
                          <a:spcPts val="0"/>
                        </a:spcAft>
                      </a:pPr>
                      <a:r>
                        <a:rPr lang="en-US" sz="2000" kern="100">
                          <a:effectLst/>
                          <a:latin typeface="Calibri" panose="020F0502020204030204" pitchFamily="34" charset="0"/>
                        </a:rPr>
                        <a:t>-60,000</a:t>
                      </a:r>
                      <a:endParaRPr lang="zh-TW" sz="2000" kern="100">
                        <a:effectLst/>
                        <a:latin typeface="Calibri" panose="020F0502020204030204" pitchFamily="34" charset="0"/>
                        <a:ea typeface="新細明體"/>
                        <a:cs typeface="Times New Roman"/>
                      </a:endParaRPr>
                    </a:p>
                  </a:txBody>
                  <a:tcPr marL="68580" marR="68580" marT="0" marB="0"/>
                </a:tc>
                <a:tc>
                  <a:txBody>
                    <a:bodyPr/>
                    <a:lstStyle/>
                    <a:p>
                      <a:pPr>
                        <a:lnSpc>
                          <a:spcPct val="150000"/>
                        </a:lnSpc>
                        <a:spcAft>
                          <a:spcPts val="0"/>
                        </a:spcAft>
                      </a:pPr>
                      <a:r>
                        <a:rPr lang="en-US" sz="2000" kern="100" dirty="0">
                          <a:effectLst/>
                          <a:latin typeface="Calibri" panose="020F0502020204030204" pitchFamily="34" charset="0"/>
                        </a:rPr>
                        <a:t>0</a:t>
                      </a:r>
                      <a:endParaRPr lang="zh-TW" sz="2000" kern="100" dirty="0">
                        <a:effectLst/>
                        <a:latin typeface="Calibri" panose="020F0502020204030204" pitchFamily="34" charset="0"/>
                        <a:ea typeface="新細明體"/>
                        <a:cs typeface="Times New Roman"/>
                      </a:endParaRPr>
                    </a:p>
                  </a:txBody>
                  <a:tcPr marL="68580" marR="68580" marT="0" marB="0"/>
                </a:tc>
              </a:tr>
              <a:tr h="438960">
                <a:tc>
                  <a:txBody>
                    <a:bodyPr/>
                    <a:lstStyle/>
                    <a:p>
                      <a:pPr>
                        <a:lnSpc>
                          <a:spcPct val="150000"/>
                        </a:lnSpc>
                        <a:spcAft>
                          <a:spcPts val="0"/>
                        </a:spcAft>
                      </a:pPr>
                      <a:r>
                        <a:rPr lang="zh-TW" sz="1600" kern="100" dirty="0">
                          <a:effectLst/>
                        </a:rPr>
                        <a:t>支付經理人年薪</a:t>
                      </a:r>
                      <a:endParaRPr lang="zh-TW" sz="1600" kern="100" dirty="0">
                        <a:effectLst/>
                        <a:latin typeface="Calibri"/>
                        <a:ea typeface="新細明體"/>
                        <a:cs typeface="Times New Roman"/>
                      </a:endParaRPr>
                    </a:p>
                  </a:txBody>
                  <a:tcPr marL="68580" marR="68580" marT="0" marB="0"/>
                </a:tc>
                <a:tc>
                  <a:txBody>
                    <a:bodyPr/>
                    <a:lstStyle/>
                    <a:p>
                      <a:pPr>
                        <a:lnSpc>
                          <a:spcPct val="150000"/>
                        </a:lnSpc>
                        <a:spcAft>
                          <a:spcPts val="0"/>
                        </a:spcAft>
                      </a:pPr>
                      <a:r>
                        <a:rPr lang="en-US" sz="2000" kern="100">
                          <a:effectLst/>
                          <a:latin typeface="Calibri" panose="020F0502020204030204" pitchFamily="34" charset="0"/>
                        </a:rPr>
                        <a:t>-50,000</a:t>
                      </a:r>
                      <a:endParaRPr lang="zh-TW" sz="2000" kern="100">
                        <a:effectLst/>
                        <a:latin typeface="Calibri" panose="020F0502020204030204" pitchFamily="34" charset="0"/>
                        <a:ea typeface="新細明體"/>
                        <a:cs typeface="Times New Roman"/>
                      </a:endParaRPr>
                    </a:p>
                  </a:txBody>
                  <a:tcPr marL="68580" marR="68580" marT="0" marB="0"/>
                </a:tc>
                <a:tc>
                  <a:txBody>
                    <a:bodyPr/>
                    <a:lstStyle/>
                    <a:p>
                      <a:pPr>
                        <a:lnSpc>
                          <a:spcPct val="150000"/>
                        </a:lnSpc>
                        <a:spcAft>
                          <a:spcPts val="0"/>
                        </a:spcAft>
                      </a:pPr>
                      <a:r>
                        <a:rPr lang="en-US" sz="2000" kern="100" dirty="0">
                          <a:effectLst/>
                          <a:latin typeface="Calibri" panose="020F0502020204030204" pitchFamily="34" charset="0"/>
                        </a:rPr>
                        <a:t>0</a:t>
                      </a:r>
                      <a:endParaRPr lang="zh-TW" sz="2000" kern="100" dirty="0">
                        <a:effectLst/>
                        <a:latin typeface="Calibri" panose="020F0502020204030204" pitchFamily="34" charset="0"/>
                        <a:ea typeface="新細明體"/>
                        <a:cs typeface="Times New Roman"/>
                      </a:endParaRPr>
                    </a:p>
                  </a:txBody>
                  <a:tcPr marL="68580" marR="68580" marT="0" marB="0"/>
                </a:tc>
              </a:tr>
              <a:tr h="438960">
                <a:tc>
                  <a:txBody>
                    <a:bodyPr/>
                    <a:lstStyle/>
                    <a:p>
                      <a:pPr>
                        <a:lnSpc>
                          <a:spcPct val="150000"/>
                        </a:lnSpc>
                        <a:spcAft>
                          <a:spcPts val="0"/>
                        </a:spcAft>
                      </a:pPr>
                      <a:r>
                        <a:rPr lang="zh-TW" sz="1600" kern="100" dirty="0">
                          <a:effectLst/>
                        </a:rPr>
                        <a:t>事業收益</a:t>
                      </a:r>
                      <a:endParaRPr lang="zh-TW" sz="1600" kern="100" dirty="0">
                        <a:effectLst/>
                        <a:latin typeface="Calibri"/>
                        <a:ea typeface="新細明體"/>
                        <a:cs typeface="Times New Roman"/>
                      </a:endParaRPr>
                    </a:p>
                  </a:txBody>
                  <a:tcPr marL="68580" marR="68580" marT="0" marB="0"/>
                </a:tc>
                <a:tc>
                  <a:txBody>
                    <a:bodyPr/>
                    <a:lstStyle/>
                    <a:p>
                      <a:pPr>
                        <a:lnSpc>
                          <a:spcPct val="150000"/>
                        </a:lnSpc>
                        <a:spcAft>
                          <a:spcPts val="0"/>
                        </a:spcAft>
                      </a:pPr>
                      <a:r>
                        <a:rPr lang="en-US" sz="2000" kern="100">
                          <a:effectLst/>
                          <a:latin typeface="Calibri" panose="020F0502020204030204" pitchFamily="34" charset="0"/>
                        </a:rPr>
                        <a:t>0</a:t>
                      </a:r>
                      <a:endParaRPr lang="zh-TW" sz="2000" kern="100">
                        <a:effectLst/>
                        <a:latin typeface="Calibri" panose="020F0502020204030204" pitchFamily="34" charset="0"/>
                        <a:ea typeface="新細明體"/>
                        <a:cs typeface="Times New Roman"/>
                      </a:endParaRPr>
                    </a:p>
                  </a:txBody>
                  <a:tcPr marL="68580" marR="68580" marT="0" marB="0"/>
                </a:tc>
                <a:tc>
                  <a:txBody>
                    <a:bodyPr/>
                    <a:lstStyle/>
                    <a:p>
                      <a:pPr>
                        <a:lnSpc>
                          <a:spcPct val="150000"/>
                        </a:lnSpc>
                        <a:spcAft>
                          <a:spcPts val="0"/>
                        </a:spcAft>
                      </a:pPr>
                      <a:r>
                        <a:rPr lang="en-US" sz="2000" kern="100" dirty="0">
                          <a:effectLst/>
                          <a:latin typeface="Calibri" panose="020F0502020204030204" pitchFamily="34" charset="0"/>
                        </a:rPr>
                        <a:t>+300000</a:t>
                      </a:r>
                      <a:endParaRPr lang="zh-TW" sz="2000" kern="100" dirty="0">
                        <a:effectLst/>
                        <a:latin typeface="Calibri" panose="020F0502020204030204" pitchFamily="34" charset="0"/>
                        <a:ea typeface="新細明體"/>
                        <a:cs typeface="Times New Roman"/>
                      </a:endParaRPr>
                    </a:p>
                  </a:txBody>
                  <a:tcPr marL="68580" marR="68580" marT="0" marB="0"/>
                </a:tc>
              </a:tr>
              <a:tr h="438960">
                <a:tc>
                  <a:txBody>
                    <a:bodyPr/>
                    <a:lstStyle/>
                    <a:p>
                      <a:pPr>
                        <a:lnSpc>
                          <a:spcPct val="150000"/>
                        </a:lnSpc>
                        <a:spcAft>
                          <a:spcPts val="0"/>
                        </a:spcAft>
                      </a:pPr>
                      <a:r>
                        <a:rPr lang="zh-TW" sz="1600" kern="100" dirty="0">
                          <a:effectLst/>
                        </a:rPr>
                        <a:t>現金流量</a:t>
                      </a:r>
                      <a:endParaRPr lang="zh-TW" sz="1600" kern="100" dirty="0">
                        <a:effectLst/>
                        <a:latin typeface="Calibri"/>
                        <a:ea typeface="新細明體"/>
                        <a:cs typeface="Times New Roman"/>
                      </a:endParaRPr>
                    </a:p>
                  </a:txBody>
                  <a:tcPr marL="68580" marR="68580" marT="0" marB="0"/>
                </a:tc>
                <a:tc>
                  <a:txBody>
                    <a:bodyPr/>
                    <a:lstStyle/>
                    <a:p>
                      <a:pPr>
                        <a:lnSpc>
                          <a:spcPct val="150000"/>
                        </a:lnSpc>
                        <a:spcAft>
                          <a:spcPts val="0"/>
                        </a:spcAft>
                      </a:pPr>
                      <a:r>
                        <a:rPr lang="en-US" sz="2000" kern="100">
                          <a:effectLst/>
                          <a:latin typeface="Calibri" panose="020F0502020204030204" pitchFamily="34" charset="0"/>
                        </a:rPr>
                        <a:t>0</a:t>
                      </a:r>
                      <a:endParaRPr lang="zh-TW" sz="2000" kern="100">
                        <a:effectLst/>
                        <a:latin typeface="Calibri" panose="020F0502020204030204" pitchFamily="34" charset="0"/>
                        <a:ea typeface="新細明體"/>
                        <a:cs typeface="Times New Roman"/>
                      </a:endParaRPr>
                    </a:p>
                  </a:txBody>
                  <a:tcPr marL="68580" marR="68580" marT="0" marB="0"/>
                </a:tc>
                <a:tc>
                  <a:txBody>
                    <a:bodyPr/>
                    <a:lstStyle/>
                    <a:p>
                      <a:pPr>
                        <a:lnSpc>
                          <a:spcPct val="150000"/>
                        </a:lnSpc>
                        <a:spcAft>
                          <a:spcPts val="0"/>
                        </a:spcAft>
                      </a:pPr>
                      <a:r>
                        <a:rPr lang="en-US" sz="2000" kern="100" dirty="0">
                          <a:effectLst/>
                          <a:latin typeface="Calibri" panose="020F0502020204030204" pitchFamily="34" charset="0"/>
                        </a:rPr>
                        <a:t>+179,000</a:t>
                      </a:r>
                      <a:endParaRPr lang="zh-TW" sz="2000" kern="100" dirty="0">
                        <a:effectLst/>
                        <a:latin typeface="Calibri" panose="020F0502020204030204" pitchFamily="34" charset="0"/>
                        <a:ea typeface="新細明體"/>
                        <a:cs typeface="Times New Roman"/>
                      </a:endParaRPr>
                    </a:p>
                  </a:txBody>
                  <a:tcPr marL="68580" marR="68580" marT="0" marB="0"/>
                </a:tc>
              </a:tr>
            </a:tbl>
          </a:graphicData>
        </a:graphic>
      </p:graphicFrame>
    </p:spTree>
    <p:extLst>
      <p:ext uri="{BB962C8B-B14F-4D97-AF65-F5344CB8AC3E}">
        <p14:creationId xmlns:p14="http://schemas.microsoft.com/office/powerpoint/2010/main" val="462282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淨現值與資金需求</a:t>
            </a:r>
          </a:p>
        </p:txBody>
      </p:sp>
      <p:sp>
        <p:nvSpPr>
          <p:cNvPr id="3" name="內容版面配置區 2"/>
          <p:cNvSpPr>
            <a:spLocks noGrp="1"/>
          </p:cNvSpPr>
          <p:nvPr>
            <p:ph idx="1"/>
          </p:nvPr>
        </p:nvSpPr>
        <p:spPr/>
        <p:txBody>
          <a:bodyPr>
            <a:normAutofit/>
          </a:bodyPr>
          <a:lstStyle/>
          <a:p>
            <a:endParaRPr lang="en-US" altLang="zh-TW" dirty="0" smtClean="0"/>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由</a:t>
            </a:r>
            <a:r>
              <a:rPr lang="zh-TW" altLang="en-US" sz="2400" dirty="0">
                <a:latin typeface="Calibri" panose="020F0502020204030204" pitchFamily="34" charset="0"/>
              </a:rPr>
              <a:t>上面兩表可以很清楚看到：仍然是第</a:t>
            </a:r>
            <a:r>
              <a:rPr lang="en-US" altLang="zh-TW" sz="2400" dirty="0">
                <a:latin typeface="Calibri" panose="020F0502020204030204" pitchFamily="34" charset="0"/>
              </a:rPr>
              <a:t>3</a:t>
            </a:r>
            <a:r>
              <a:rPr lang="zh-TW" altLang="en-US" sz="2400" dirty="0">
                <a:latin typeface="Calibri" panose="020F0502020204030204" pitchFamily="34" charset="0"/>
              </a:rPr>
              <a:t>種處理方式較佳。從以上的討論，我們可以獲得以下一個一般性的原則：</a:t>
            </a: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必須</a:t>
            </a:r>
            <a:r>
              <a:rPr lang="zh-TW" altLang="en-US" sz="2400" dirty="0">
                <a:latin typeface="Calibri" panose="020F0502020204030204" pitchFamily="34" charset="0"/>
              </a:rPr>
              <a:t>現以</a:t>
            </a:r>
            <a:r>
              <a:rPr lang="en-US" altLang="zh-TW" sz="2400" dirty="0">
                <a:latin typeface="Calibri" panose="020F0502020204030204" pitchFamily="34" charset="0"/>
              </a:rPr>
              <a:t>NPV</a:t>
            </a:r>
            <a:r>
              <a:rPr lang="zh-TW" altLang="en-US" sz="2400" dirty="0">
                <a:latin typeface="Calibri" panose="020F0502020204030204" pitchFamily="34" charset="0"/>
              </a:rPr>
              <a:t>的極大化原則進行投資決策分析，再利用借或貸款調整到所偏好的現金流量。</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21</a:t>
            </a:fld>
            <a:endParaRPr lang="zh-TW" altLang="en-US"/>
          </a:p>
        </p:txBody>
      </p:sp>
    </p:spTree>
    <p:extLst>
      <p:ext uri="{BB962C8B-B14F-4D97-AF65-F5344CB8AC3E}">
        <p14:creationId xmlns:p14="http://schemas.microsoft.com/office/powerpoint/2010/main" val="2283774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3.4</a:t>
            </a:r>
            <a:r>
              <a:rPr lang="zh-TW" altLang="en-US" dirty="0" smtClean="0"/>
              <a:t> </a:t>
            </a:r>
            <a:r>
              <a:rPr lang="zh-TW" altLang="zh-TW" dirty="0" smtClean="0"/>
              <a:t>套</a:t>
            </a:r>
            <a:r>
              <a:rPr lang="zh-TW" altLang="zh-TW" dirty="0"/>
              <a:t>利與單一價格律</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en-US" sz="2800" dirty="0">
                <a:latin typeface="Calibri" panose="020F0502020204030204" pitchFamily="34" charset="0"/>
              </a:rPr>
              <a:t>套利：</a:t>
            </a:r>
          </a:p>
          <a:p>
            <a:pPr lvl="1" algn="just">
              <a:lnSpc>
                <a:spcPct val="120000"/>
              </a:lnSpc>
            </a:pPr>
            <a:r>
              <a:rPr lang="zh-TW" altLang="en-US" sz="2400" dirty="0">
                <a:latin typeface="Calibri" panose="020F0502020204030204" pitchFamily="34" charset="0"/>
              </a:rPr>
              <a:t>本章中一再強調計算</a:t>
            </a:r>
            <a:r>
              <a:rPr lang="en-US" altLang="zh-TW" sz="2400" dirty="0">
                <a:latin typeface="Calibri" panose="020F0502020204030204" pitchFamily="34" charset="0"/>
              </a:rPr>
              <a:t>NPV</a:t>
            </a:r>
            <a:r>
              <a:rPr lang="zh-TW" altLang="en-US" sz="2400" dirty="0">
                <a:latin typeface="Calibri" panose="020F0502020204030204" pitchFamily="34" charset="0"/>
              </a:rPr>
              <a:t>時要用競爭市場價格，當同樣一種商品在不同市場有不同交易價格時，就會存在套利機會</a:t>
            </a:r>
            <a:r>
              <a:rPr lang="en-US" altLang="zh-TW" sz="2400" dirty="0">
                <a:latin typeface="Calibri" panose="020F0502020204030204" pitchFamily="34" charset="0"/>
              </a:rPr>
              <a:t>(arbitrage opportunity)</a:t>
            </a:r>
            <a:r>
              <a:rPr lang="zh-TW" altLang="en-US" sz="2400" dirty="0">
                <a:latin typeface="Calibri" panose="020F0502020204030204" pitchFamily="34" charset="0"/>
              </a:rPr>
              <a:t>，將會引發「在價格較高的市場中賣出、在價格較低的市場中買進」的套利交易，從而使得商品的價格趨於一致</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lvl="1" algn="just">
              <a:lnSpc>
                <a:spcPct val="120000"/>
              </a:lnSpc>
            </a:pPr>
            <a:endParaRPr lang="en-US" altLang="zh-TW" sz="2400" dirty="0" smtClean="0">
              <a:latin typeface="Calibri" panose="020F0502020204030204" pitchFamily="34" charset="0"/>
            </a:endParaRPr>
          </a:p>
          <a:p>
            <a:pPr lvl="1" algn="just">
              <a:lnSpc>
                <a:spcPct val="120000"/>
              </a:lnSpc>
            </a:pPr>
            <a:r>
              <a:rPr lang="zh-TW" altLang="en-US" sz="2400" dirty="0" smtClean="0">
                <a:latin typeface="Calibri" panose="020F0502020204030204" pitchFamily="34" charset="0"/>
              </a:rPr>
              <a:t>通常</a:t>
            </a:r>
            <a:r>
              <a:rPr lang="zh-TW" altLang="en-US" sz="2400" dirty="0">
                <a:latin typeface="Calibri" panose="020F0502020204030204" pitchFamily="34" charset="0"/>
              </a:rPr>
              <a:t>這種套利機會存在的時間極短，現今不是透過人為判斷，而是利用電腦監控並進行程式交易。</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22</a:t>
            </a:fld>
            <a:endParaRPr lang="zh-TW" altLang="en-US"/>
          </a:p>
        </p:txBody>
      </p:sp>
    </p:spTree>
    <p:extLst>
      <p:ext uri="{BB962C8B-B14F-4D97-AF65-F5344CB8AC3E}">
        <p14:creationId xmlns:p14="http://schemas.microsoft.com/office/powerpoint/2010/main" val="1033767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3.4</a:t>
            </a:r>
            <a:r>
              <a:rPr lang="zh-TW" altLang="en-US" dirty="0"/>
              <a:t> </a:t>
            </a:r>
            <a:r>
              <a:rPr lang="zh-TW" altLang="zh-TW" dirty="0"/>
              <a:t>套利與單一價格律</a:t>
            </a:r>
            <a:endParaRPr lang="zh-TW" altLang="en-US" dirty="0"/>
          </a:p>
        </p:txBody>
      </p:sp>
      <p:sp>
        <p:nvSpPr>
          <p:cNvPr id="3" name="內容版面配置區 2"/>
          <p:cNvSpPr>
            <a:spLocks noGrp="1"/>
          </p:cNvSpPr>
          <p:nvPr>
            <p:ph idx="1"/>
          </p:nvPr>
        </p:nvSpPr>
        <p:spPr/>
        <p:txBody>
          <a:bodyPr>
            <a:normAutofit/>
          </a:bodyPr>
          <a:lstStyle/>
          <a:p>
            <a:pPr algn="just">
              <a:lnSpc>
                <a:spcPct val="130000"/>
              </a:lnSpc>
            </a:pPr>
            <a:endParaRPr lang="en-US" altLang="zh-TW" sz="2400" dirty="0" smtClean="0">
              <a:latin typeface="Calibri" panose="020F0502020204030204" pitchFamily="34" charset="0"/>
            </a:endParaRPr>
          </a:p>
          <a:p>
            <a:pPr algn="just">
              <a:lnSpc>
                <a:spcPct val="130000"/>
              </a:lnSpc>
            </a:pPr>
            <a:r>
              <a:rPr lang="zh-TW" altLang="zh-TW" sz="2400" dirty="0" smtClean="0">
                <a:latin typeface="Calibri" panose="020F0502020204030204" pitchFamily="34" charset="0"/>
              </a:rPr>
              <a:t>套</a:t>
            </a:r>
            <a:r>
              <a:rPr lang="zh-TW" altLang="zh-TW" sz="2400" dirty="0">
                <a:latin typeface="Calibri" panose="020F0502020204030204" pitchFamily="34" charset="0"/>
              </a:rPr>
              <a:t>利機會：任何投資或不涉風險的</a:t>
            </a:r>
            <a:r>
              <a:rPr lang="zh-TW" altLang="zh-TW" sz="2400" dirty="0" smtClean="0">
                <a:latin typeface="Calibri" panose="020F0502020204030204" pitchFamily="34" charset="0"/>
              </a:rPr>
              <a:t>活動，</a:t>
            </a:r>
            <a:r>
              <a:rPr lang="zh-TW" altLang="en-US" sz="2400" dirty="0" smtClean="0">
                <a:latin typeface="Calibri" panose="020F0502020204030204" pitchFamily="34" charset="0"/>
              </a:rPr>
              <a:t>若有機會</a:t>
            </a:r>
            <a:r>
              <a:rPr lang="zh-TW" altLang="zh-TW" sz="2400" dirty="0" smtClean="0">
                <a:latin typeface="Calibri" panose="020F0502020204030204" pitchFamily="34" charset="0"/>
              </a:rPr>
              <a:t>可以</a:t>
            </a:r>
            <a:r>
              <a:rPr lang="zh-TW" altLang="zh-TW" sz="2400" dirty="0">
                <a:latin typeface="Calibri" panose="020F0502020204030204" pitchFamily="34" charset="0"/>
              </a:rPr>
              <a:t>獲取利潤的情境都稱套利機會。</a:t>
            </a:r>
          </a:p>
          <a:p>
            <a:pPr algn="just">
              <a:lnSpc>
                <a:spcPct val="130000"/>
              </a:lnSpc>
            </a:pPr>
            <a:endParaRPr lang="en-US" altLang="zh-TW" sz="1500" dirty="0">
              <a:latin typeface="Calibri" panose="020F0502020204030204" pitchFamily="34" charset="0"/>
            </a:endParaRPr>
          </a:p>
          <a:p>
            <a:pPr algn="just">
              <a:lnSpc>
                <a:spcPct val="130000"/>
              </a:lnSpc>
            </a:pPr>
            <a:r>
              <a:rPr lang="zh-TW" altLang="zh-TW" sz="2400" dirty="0" smtClean="0">
                <a:latin typeface="Calibri" panose="020F0502020204030204" pitchFamily="34" charset="0"/>
              </a:rPr>
              <a:t>正常</a:t>
            </a:r>
            <a:r>
              <a:rPr lang="zh-TW" altLang="zh-TW" sz="2400" dirty="0">
                <a:latin typeface="Calibri" panose="020F0502020204030204" pitchFamily="34" charset="0"/>
              </a:rPr>
              <a:t>市場</a:t>
            </a:r>
            <a:r>
              <a:rPr lang="en-US" altLang="zh-TW" sz="2400" dirty="0">
                <a:latin typeface="Calibri" panose="020F0502020204030204" pitchFamily="34" charset="0"/>
              </a:rPr>
              <a:t>(normal market)</a:t>
            </a:r>
            <a:r>
              <a:rPr lang="zh-TW" altLang="zh-TW" sz="2400" dirty="0">
                <a:latin typeface="Calibri" panose="020F0502020204030204" pitchFamily="34" charset="0"/>
              </a:rPr>
              <a:t>：在競爭市場中若不存在套利機會，稱其為正常市場。</a:t>
            </a:r>
          </a:p>
          <a:p>
            <a:pPr algn="just">
              <a:lnSpc>
                <a:spcPct val="130000"/>
              </a:lnSpc>
            </a:pPr>
            <a:endParaRPr lang="zh-TW" altLang="zh-TW" sz="1500" dirty="0">
              <a:latin typeface="Calibri" panose="020F0502020204030204" pitchFamily="34" charset="0"/>
            </a:endParaRPr>
          </a:p>
          <a:p>
            <a:pPr algn="just">
              <a:lnSpc>
                <a:spcPct val="130000"/>
              </a:lnSpc>
            </a:pPr>
            <a:r>
              <a:rPr lang="zh-TW" altLang="zh-TW" sz="2400" dirty="0">
                <a:latin typeface="Calibri" panose="020F0502020204030204" pitchFamily="34" charset="0"/>
              </a:rPr>
              <a:t>單一價格律</a:t>
            </a:r>
            <a:r>
              <a:rPr lang="zh-TW" altLang="zh-TW" sz="2400" dirty="0" smtClean="0">
                <a:latin typeface="Calibri" panose="020F0502020204030204" pitchFamily="34" charset="0"/>
              </a:rPr>
              <a:t>：如果</a:t>
            </a:r>
            <a:r>
              <a:rPr lang="zh-TW" altLang="zh-TW" sz="2400" dirty="0">
                <a:latin typeface="Calibri" panose="020F0502020204030204" pitchFamily="34" charset="0"/>
              </a:rPr>
              <a:t>在不同的市場，均等的投資</a:t>
            </a:r>
            <a:r>
              <a:rPr lang="zh-TW" altLang="zh-TW" sz="2400" dirty="0" smtClean="0">
                <a:latin typeface="Calibri" panose="020F0502020204030204" pitchFamily="34" charset="0"/>
              </a:rPr>
              <a:t>機會</a:t>
            </a:r>
            <a:r>
              <a:rPr lang="zh-TW" altLang="en-US" sz="2400" dirty="0" smtClean="0">
                <a:latin typeface="Calibri" panose="020F0502020204030204" pitchFamily="34" charset="0"/>
              </a:rPr>
              <a:t>若</a:t>
            </a:r>
            <a:r>
              <a:rPr lang="zh-TW" altLang="zh-TW" sz="2400" dirty="0" smtClean="0">
                <a:latin typeface="Calibri" panose="020F0502020204030204" pitchFamily="34" charset="0"/>
              </a:rPr>
              <a:t>可</a:t>
            </a:r>
            <a:r>
              <a:rPr lang="zh-TW" altLang="zh-TW" sz="2400" dirty="0">
                <a:latin typeface="Calibri" panose="020F0502020204030204" pitchFamily="34" charset="0"/>
              </a:rPr>
              <a:t>同時被交易，則各市場對該投資機會之交易價格必都相同。</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23</a:t>
            </a:fld>
            <a:endParaRPr lang="zh-TW" altLang="en-US"/>
          </a:p>
        </p:txBody>
      </p:sp>
    </p:spTree>
    <p:extLst>
      <p:ext uri="{BB962C8B-B14F-4D97-AF65-F5344CB8AC3E}">
        <p14:creationId xmlns:p14="http://schemas.microsoft.com/office/powerpoint/2010/main" val="1516451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3.5 </a:t>
            </a:r>
            <a:r>
              <a:rPr lang="zh-TW" altLang="en-US" dirty="0"/>
              <a:t>無套利機會下的資產訂價</a:t>
            </a:r>
          </a:p>
        </p:txBody>
      </p:sp>
      <p:sp>
        <p:nvSpPr>
          <p:cNvPr id="3" name="內容版面配置區 2"/>
          <p:cNvSpPr>
            <a:spLocks noGrp="1"/>
          </p:cNvSpPr>
          <p:nvPr>
            <p:ph idx="1"/>
          </p:nvPr>
        </p:nvSpPr>
        <p:spPr>
          <a:xfrm>
            <a:off x="457200" y="1484784"/>
            <a:ext cx="8229600" cy="4968552"/>
          </a:xfrm>
        </p:spPr>
        <p:txBody>
          <a:bodyPr>
            <a:normAutofit/>
          </a:bodyPr>
          <a:lstStyle/>
          <a:p>
            <a:pPr algn="just">
              <a:lnSpc>
                <a:spcPct val="130000"/>
              </a:lnSpc>
            </a:pPr>
            <a:r>
              <a:rPr lang="zh-TW" altLang="en-US" sz="2600" dirty="0" smtClean="0">
                <a:latin typeface="Calibri" panose="020F0502020204030204" pitchFamily="34" charset="0"/>
              </a:rPr>
              <a:t>根據</a:t>
            </a:r>
            <a:r>
              <a:rPr lang="zh-TW" altLang="en-US" sz="2600" dirty="0">
                <a:latin typeface="Calibri" panose="020F0502020204030204" pitchFamily="34" charset="0"/>
              </a:rPr>
              <a:t>單一價格律，均等的投資機會其價值必然相同，因此若有兩個以上的均等的投資機會，當其中一個的市場價格已知，則其他均等的投資機會的價格</a:t>
            </a:r>
            <a:r>
              <a:rPr lang="zh-TW" altLang="en-US" sz="2600" dirty="0" smtClean="0">
                <a:latin typeface="Calibri" panose="020F0502020204030204" pitchFamily="34" charset="0"/>
              </a:rPr>
              <a:t>也相同</a:t>
            </a:r>
            <a:r>
              <a:rPr lang="zh-TW" altLang="en-US" sz="2800" dirty="0" smtClean="0">
                <a:latin typeface="Calibri" panose="020F0502020204030204" pitchFamily="34" charset="0"/>
              </a:rPr>
              <a:t>。</a:t>
            </a:r>
            <a:endParaRPr lang="en-US" altLang="zh-TW" sz="2800" dirty="0" smtClean="0">
              <a:latin typeface="Calibri" panose="020F0502020204030204" pitchFamily="34" charset="0"/>
            </a:endParaRPr>
          </a:p>
          <a:p>
            <a:pPr lvl="1" algn="just">
              <a:lnSpc>
                <a:spcPct val="130000"/>
              </a:lnSpc>
            </a:pPr>
            <a:r>
              <a:rPr lang="zh-TW" altLang="en-US" sz="2000" dirty="0" smtClean="0">
                <a:latin typeface="Calibri" panose="020F0502020204030204" pitchFamily="34" charset="0"/>
              </a:rPr>
              <a:t>假設</a:t>
            </a:r>
            <a:r>
              <a:rPr lang="zh-TW" altLang="en-US" sz="2000" dirty="0">
                <a:latin typeface="Calibri" panose="020F0502020204030204" pitchFamily="34" charset="0"/>
              </a:rPr>
              <a:t>有一個一年期的定存，無風險存放款利率為</a:t>
            </a:r>
            <a:r>
              <a:rPr lang="en-US" altLang="zh-TW" sz="2000" dirty="0">
                <a:latin typeface="Calibri" panose="020F0502020204030204" pitchFamily="34" charset="0"/>
              </a:rPr>
              <a:t>5%</a:t>
            </a:r>
            <a:r>
              <a:rPr lang="zh-TW" altLang="en-US" sz="2000" dirty="0">
                <a:latin typeface="Calibri" panose="020F0502020204030204" pitchFamily="34" charset="0"/>
              </a:rPr>
              <a:t>，即若存入</a:t>
            </a:r>
            <a:r>
              <a:rPr lang="en-US" altLang="zh-TW" sz="2000" dirty="0">
                <a:latin typeface="Calibri" panose="020F0502020204030204" pitchFamily="34" charset="0"/>
              </a:rPr>
              <a:t>952.38</a:t>
            </a:r>
            <a:r>
              <a:rPr lang="zh-TW" altLang="en-US" sz="2000" dirty="0">
                <a:latin typeface="Calibri" panose="020F0502020204030204" pitchFamily="34" charset="0"/>
              </a:rPr>
              <a:t>美元，在一年後可獲得</a:t>
            </a:r>
            <a:r>
              <a:rPr lang="en-US" altLang="zh-TW" sz="2000" dirty="0">
                <a:latin typeface="Calibri" panose="020F0502020204030204" pitchFamily="34" charset="0"/>
              </a:rPr>
              <a:t>952.38*(1+5%)=1,000</a:t>
            </a:r>
            <a:r>
              <a:rPr lang="zh-TW" altLang="en-US" sz="2000" dirty="0">
                <a:latin typeface="Calibri" panose="020F0502020204030204" pitchFamily="34" charset="0"/>
              </a:rPr>
              <a:t>美元，另外有一個完全無風險的一年債券</a:t>
            </a:r>
            <a:r>
              <a:rPr lang="en-US" altLang="zh-TW" sz="2000" dirty="0">
                <a:latin typeface="Calibri" panose="020F0502020204030204" pitchFamily="34" charset="0"/>
              </a:rPr>
              <a:t>(</a:t>
            </a:r>
            <a:r>
              <a:rPr lang="zh-TW" altLang="en-US" sz="2000" dirty="0">
                <a:latin typeface="Calibri" panose="020F0502020204030204" pitchFamily="34" charset="0"/>
              </a:rPr>
              <a:t>如公債</a:t>
            </a:r>
            <a:r>
              <a:rPr lang="en-US" altLang="zh-TW" sz="2000" dirty="0">
                <a:latin typeface="Calibri" panose="020F0502020204030204" pitchFamily="34" charset="0"/>
              </a:rPr>
              <a:t>)</a:t>
            </a:r>
            <a:r>
              <a:rPr lang="zh-TW" altLang="en-US" sz="2000" dirty="0">
                <a:latin typeface="Calibri" panose="020F0502020204030204" pitchFamily="34" charset="0"/>
              </a:rPr>
              <a:t>，在一年後確定會償付投資人</a:t>
            </a:r>
            <a:r>
              <a:rPr lang="en-US" altLang="zh-TW" sz="2000" dirty="0">
                <a:latin typeface="Calibri" panose="020F0502020204030204" pitchFamily="34" charset="0"/>
              </a:rPr>
              <a:t>1,000</a:t>
            </a:r>
            <a:r>
              <a:rPr lang="zh-TW" altLang="en-US" sz="2000" dirty="0">
                <a:latin typeface="Calibri" panose="020F0502020204030204" pitchFamily="34" charset="0"/>
              </a:rPr>
              <a:t>美元，則該債券的價格必然也是</a:t>
            </a:r>
            <a:r>
              <a:rPr lang="en-US" altLang="zh-TW" sz="2000" dirty="0">
                <a:latin typeface="Calibri" panose="020F0502020204030204" pitchFamily="34" charset="0"/>
              </a:rPr>
              <a:t>952.38</a:t>
            </a:r>
            <a:r>
              <a:rPr lang="zh-TW" altLang="en-US" sz="2000" dirty="0">
                <a:latin typeface="Calibri" panose="020F0502020204030204" pitchFamily="34" charset="0"/>
              </a:rPr>
              <a:t>美元，因為這兩個投資機會所產生的現金流量完全相同，故為兩者為均等的投資機會，在正常市場情況下，他們目前的價格也都必然相同，亦即債券的價格為</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30000"/>
              </a:lnSpc>
            </a:pPr>
            <a:endParaRPr lang="zh-TW" altLang="en-US" sz="24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24</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958000454"/>
              </p:ext>
            </p:extLst>
          </p:nvPr>
        </p:nvGraphicFramePr>
        <p:xfrm>
          <a:off x="3491880" y="5661248"/>
          <a:ext cx="2304256" cy="667021"/>
        </p:xfrm>
        <a:graphic>
          <a:graphicData uri="http://schemas.openxmlformats.org/presentationml/2006/ole">
            <mc:AlternateContent xmlns:mc="http://schemas.openxmlformats.org/markup-compatibility/2006">
              <mc:Choice xmlns:v="urn:schemas-microsoft-com:vml" Requires="v">
                <p:oleObj spid="_x0000_s9256" r:id="rId3" imgW="1447800" imgH="419100" progId="Unknown">
                  <p:embed/>
                </p:oleObj>
              </mc:Choice>
              <mc:Fallback>
                <p:oleObj r:id="rId3" imgW="1447800" imgH="419100" progId="Unknown">
                  <p:embed/>
                  <p:pic>
                    <p:nvPicPr>
                      <p:cNvPr id="0" name="物件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5661248"/>
                        <a:ext cx="2304256" cy="66702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35770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3.5 </a:t>
            </a:r>
            <a:r>
              <a:rPr lang="zh-TW" altLang="en-US" dirty="0"/>
              <a:t>無套利機會下的資產訂價</a:t>
            </a:r>
          </a:p>
        </p:txBody>
      </p:sp>
      <p:sp>
        <p:nvSpPr>
          <p:cNvPr id="3" name="內容版面配置區 2"/>
          <p:cNvSpPr>
            <a:spLocks noGrp="1"/>
          </p:cNvSpPr>
          <p:nvPr>
            <p:ph idx="1"/>
          </p:nvPr>
        </p:nvSpPr>
        <p:spPr/>
        <p:txBody>
          <a:bodyPr/>
          <a:lstStyle/>
          <a:p>
            <a:pPr algn="just">
              <a:lnSpc>
                <a:spcPct val="120000"/>
              </a:lnSpc>
            </a:pPr>
            <a:r>
              <a:rPr lang="zh-TW" altLang="zh-TW" sz="2400" dirty="0"/>
              <a:t>一旦市場上的價格偏離上述的價格就會產生套利機會與套利交易，從而使得價格回復到</a:t>
            </a:r>
            <a:r>
              <a:rPr lang="en-US" altLang="zh-TW" sz="2400" dirty="0">
                <a:latin typeface="Calibri" panose="020F0502020204030204" pitchFamily="34" charset="0"/>
              </a:rPr>
              <a:t>952.38</a:t>
            </a:r>
            <a:r>
              <a:rPr lang="zh-TW" altLang="zh-TW" sz="2400" dirty="0"/>
              <a:t>美元。茲說明如下：</a:t>
            </a:r>
          </a:p>
          <a:p>
            <a:r>
              <a:rPr lang="zh-TW" altLang="zh-TW" sz="2400" dirty="0">
                <a:latin typeface="Calibri" panose="020F0502020204030204" pitchFamily="34" charset="0"/>
              </a:rPr>
              <a:t>假若債券市價為</a:t>
            </a:r>
            <a:r>
              <a:rPr lang="en-US" altLang="zh-TW" sz="2400" dirty="0">
                <a:latin typeface="Calibri" panose="020F0502020204030204" pitchFamily="34" charset="0"/>
              </a:rPr>
              <a:t>940</a:t>
            </a:r>
            <a:r>
              <a:rPr lang="zh-TW" altLang="zh-TW" sz="2400" dirty="0">
                <a:latin typeface="Calibri" panose="020F0502020204030204" pitchFamily="34" charset="0"/>
              </a:rPr>
              <a:t>美元，則：</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25</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4043955418"/>
              </p:ext>
            </p:extLst>
          </p:nvPr>
        </p:nvGraphicFramePr>
        <p:xfrm>
          <a:off x="611560" y="3068960"/>
          <a:ext cx="7920879" cy="2986061"/>
        </p:xfrm>
        <a:graphic>
          <a:graphicData uri="http://schemas.openxmlformats.org/drawingml/2006/table">
            <a:tbl>
              <a:tblPr firstRow="1" firstCol="1" bandRow="1">
                <a:tableStyleId>{5C22544A-7EE6-4342-B048-85BDC9FD1C3A}</a:tableStyleId>
              </a:tblPr>
              <a:tblGrid>
                <a:gridCol w="2570893"/>
                <a:gridCol w="2576470"/>
                <a:gridCol w="2773516"/>
              </a:tblGrid>
              <a:tr h="350760">
                <a:tc>
                  <a:txBody>
                    <a:bodyPr/>
                    <a:lstStyle/>
                    <a:p>
                      <a:pPr>
                        <a:lnSpc>
                          <a:spcPct val="150000"/>
                        </a:lnSpc>
                        <a:spcAft>
                          <a:spcPts val="0"/>
                        </a:spcAft>
                      </a:pPr>
                      <a:r>
                        <a:rPr lang="en-US" sz="1200" kern="100" dirty="0">
                          <a:effectLst/>
                        </a:rPr>
                        <a:t> </a:t>
                      </a:r>
                      <a:endParaRPr lang="zh-TW" sz="1200" kern="100" dirty="0">
                        <a:effectLst/>
                        <a:latin typeface="Calibri"/>
                        <a:ea typeface="新細明體"/>
                        <a:cs typeface="Times New Roman"/>
                      </a:endParaRPr>
                    </a:p>
                  </a:txBody>
                  <a:tcPr marL="68580" marR="68580" marT="0" marB="0"/>
                </a:tc>
                <a:tc>
                  <a:txBody>
                    <a:bodyPr/>
                    <a:lstStyle/>
                    <a:p>
                      <a:pPr algn="ctr">
                        <a:lnSpc>
                          <a:spcPct val="150000"/>
                        </a:lnSpc>
                        <a:spcAft>
                          <a:spcPts val="0"/>
                        </a:spcAft>
                      </a:pPr>
                      <a:r>
                        <a:rPr lang="zh-TW" sz="1600" kern="100" dirty="0">
                          <a:effectLst/>
                        </a:rPr>
                        <a:t>第</a:t>
                      </a:r>
                      <a:r>
                        <a:rPr lang="en-US" sz="1600" kern="100" dirty="0">
                          <a:effectLst/>
                        </a:rPr>
                        <a:t>0</a:t>
                      </a:r>
                      <a:r>
                        <a:rPr lang="zh-TW" sz="1600" kern="100" dirty="0">
                          <a:effectLst/>
                        </a:rPr>
                        <a:t>年</a:t>
                      </a:r>
                      <a:endParaRPr lang="zh-TW" sz="1600" kern="100" dirty="0">
                        <a:effectLst/>
                        <a:latin typeface="Calibri"/>
                        <a:ea typeface="新細明體"/>
                        <a:cs typeface="Times New Roman"/>
                      </a:endParaRPr>
                    </a:p>
                  </a:txBody>
                  <a:tcPr marL="68580" marR="68580" marT="0" marB="0"/>
                </a:tc>
                <a:tc>
                  <a:txBody>
                    <a:bodyPr/>
                    <a:lstStyle/>
                    <a:p>
                      <a:pPr algn="ctr">
                        <a:lnSpc>
                          <a:spcPct val="150000"/>
                        </a:lnSpc>
                        <a:spcAft>
                          <a:spcPts val="0"/>
                        </a:spcAft>
                      </a:pPr>
                      <a:r>
                        <a:rPr lang="zh-TW" sz="1600" kern="100" dirty="0">
                          <a:effectLst/>
                        </a:rPr>
                        <a:t>第</a:t>
                      </a:r>
                      <a:r>
                        <a:rPr lang="en-US" sz="1600" kern="100" dirty="0">
                          <a:effectLst/>
                        </a:rPr>
                        <a:t>1</a:t>
                      </a:r>
                      <a:r>
                        <a:rPr lang="zh-TW" sz="1600" kern="100" dirty="0">
                          <a:effectLst/>
                        </a:rPr>
                        <a:t>年</a:t>
                      </a:r>
                      <a:endParaRPr lang="zh-TW" sz="1600" kern="100" dirty="0">
                        <a:effectLst/>
                        <a:latin typeface="Calibri"/>
                        <a:ea typeface="新細明體"/>
                        <a:cs typeface="Times New Roman"/>
                      </a:endParaRPr>
                    </a:p>
                  </a:txBody>
                  <a:tcPr marL="68580" marR="68580" marT="0" marB="0"/>
                </a:tc>
              </a:tr>
              <a:tr h="1419805">
                <a:tc>
                  <a:txBody>
                    <a:bodyPr/>
                    <a:lstStyle/>
                    <a:p>
                      <a:pPr>
                        <a:lnSpc>
                          <a:spcPct val="150000"/>
                        </a:lnSpc>
                        <a:spcAft>
                          <a:spcPts val="0"/>
                        </a:spcAft>
                      </a:pPr>
                      <a:r>
                        <a:rPr lang="zh-TW" sz="1600" kern="100" dirty="0">
                          <a:effectLst/>
                        </a:rPr>
                        <a:t>銀行借款與到期償還</a:t>
                      </a:r>
                      <a:endParaRPr lang="zh-TW" sz="1600" kern="100" dirty="0">
                        <a:effectLst/>
                        <a:latin typeface="Calibri"/>
                        <a:ea typeface="新細明體"/>
                        <a:cs typeface="Times New Roman"/>
                      </a:endParaRPr>
                    </a:p>
                  </a:txBody>
                  <a:tcPr marL="68580" marR="68580" marT="0" marB="0"/>
                </a:tc>
                <a:tc>
                  <a:txBody>
                    <a:bodyPr/>
                    <a:lstStyle/>
                    <a:p>
                      <a:pPr>
                        <a:lnSpc>
                          <a:spcPct val="150000"/>
                        </a:lnSpc>
                        <a:spcAft>
                          <a:spcPts val="0"/>
                        </a:spcAft>
                      </a:pPr>
                      <a:r>
                        <a:rPr lang="en-US" sz="2000" kern="100" dirty="0">
                          <a:effectLst/>
                          <a:latin typeface="Calibri" panose="020F0502020204030204" pitchFamily="34" charset="0"/>
                        </a:rPr>
                        <a:t>+952.38</a:t>
                      </a:r>
                      <a:endParaRPr lang="zh-TW" sz="2000" kern="100" dirty="0">
                        <a:effectLst/>
                        <a:latin typeface="Calibri" panose="020F0502020204030204" pitchFamily="34" charset="0"/>
                        <a:ea typeface="新細明體"/>
                        <a:cs typeface="Times New Roman"/>
                      </a:endParaRPr>
                    </a:p>
                  </a:txBody>
                  <a:tcPr marL="68580" marR="68580" marT="0" marB="0"/>
                </a:tc>
                <a:tc>
                  <a:txBody>
                    <a:bodyPr/>
                    <a:lstStyle/>
                    <a:p>
                      <a:pPr>
                        <a:lnSpc>
                          <a:spcPct val="150000"/>
                        </a:lnSpc>
                        <a:spcAft>
                          <a:spcPts val="0"/>
                        </a:spcAft>
                      </a:pPr>
                      <a:r>
                        <a:rPr lang="en-US" sz="2000" kern="100" dirty="0">
                          <a:effectLst/>
                          <a:latin typeface="Calibri" panose="020F0502020204030204" pitchFamily="34" charset="0"/>
                        </a:rPr>
                        <a:t>-952.38*(1+5%)=-1,000</a:t>
                      </a:r>
                      <a:endParaRPr lang="zh-TW" sz="2000" kern="100" dirty="0">
                        <a:effectLst/>
                        <a:latin typeface="Calibri" panose="020F0502020204030204" pitchFamily="34" charset="0"/>
                        <a:ea typeface="新細明體"/>
                        <a:cs typeface="Times New Roman"/>
                      </a:endParaRPr>
                    </a:p>
                  </a:txBody>
                  <a:tcPr marL="68580" marR="68580" marT="0" marB="0"/>
                </a:tc>
              </a:tr>
              <a:tr h="743296">
                <a:tc>
                  <a:txBody>
                    <a:bodyPr/>
                    <a:lstStyle/>
                    <a:p>
                      <a:pPr>
                        <a:lnSpc>
                          <a:spcPct val="150000"/>
                        </a:lnSpc>
                        <a:spcAft>
                          <a:spcPts val="0"/>
                        </a:spcAft>
                      </a:pPr>
                      <a:r>
                        <a:rPr lang="zh-TW" sz="1600" kern="100" dirty="0">
                          <a:effectLst/>
                        </a:rPr>
                        <a:t>期初買入債券與到期回收</a:t>
                      </a:r>
                      <a:endParaRPr lang="zh-TW" sz="1600" kern="100" dirty="0">
                        <a:effectLst/>
                        <a:latin typeface="Calibri"/>
                        <a:ea typeface="新細明體"/>
                        <a:cs typeface="Times New Roman"/>
                      </a:endParaRPr>
                    </a:p>
                  </a:txBody>
                  <a:tcPr marL="68580" marR="68580" marT="0" marB="0"/>
                </a:tc>
                <a:tc>
                  <a:txBody>
                    <a:bodyPr/>
                    <a:lstStyle/>
                    <a:p>
                      <a:pPr>
                        <a:lnSpc>
                          <a:spcPct val="150000"/>
                        </a:lnSpc>
                        <a:spcAft>
                          <a:spcPts val="0"/>
                        </a:spcAft>
                      </a:pPr>
                      <a:r>
                        <a:rPr lang="en-US" sz="2000" kern="100">
                          <a:effectLst/>
                          <a:latin typeface="Calibri" panose="020F0502020204030204" pitchFamily="34" charset="0"/>
                        </a:rPr>
                        <a:t>-940.00</a:t>
                      </a:r>
                      <a:endParaRPr lang="zh-TW" sz="2000" kern="100">
                        <a:effectLst/>
                        <a:latin typeface="Calibri" panose="020F0502020204030204" pitchFamily="34" charset="0"/>
                        <a:ea typeface="新細明體"/>
                        <a:cs typeface="Times New Roman"/>
                      </a:endParaRPr>
                    </a:p>
                  </a:txBody>
                  <a:tcPr marL="68580" marR="68580" marT="0" marB="0"/>
                </a:tc>
                <a:tc>
                  <a:txBody>
                    <a:bodyPr/>
                    <a:lstStyle/>
                    <a:p>
                      <a:pPr>
                        <a:lnSpc>
                          <a:spcPct val="150000"/>
                        </a:lnSpc>
                        <a:spcAft>
                          <a:spcPts val="0"/>
                        </a:spcAft>
                      </a:pPr>
                      <a:r>
                        <a:rPr lang="en-US" sz="2000" kern="100" dirty="0">
                          <a:effectLst/>
                          <a:latin typeface="Calibri" panose="020F0502020204030204" pitchFamily="34" charset="0"/>
                        </a:rPr>
                        <a:t>+1,000</a:t>
                      </a:r>
                      <a:endParaRPr lang="zh-TW" sz="2000" kern="100" dirty="0">
                        <a:effectLst/>
                        <a:latin typeface="Calibri" panose="020F0502020204030204" pitchFamily="34" charset="0"/>
                        <a:ea typeface="新細明體"/>
                        <a:cs typeface="Times New Roman"/>
                      </a:endParaRPr>
                    </a:p>
                  </a:txBody>
                  <a:tcPr marL="68580" marR="68580" marT="0" marB="0"/>
                </a:tc>
              </a:tr>
              <a:tr h="438467">
                <a:tc>
                  <a:txBody>
                    <a:bodyPr/>
                    <a:lstStyle/>
                    <a:p>
                      <a:pPr>
                        <a:lnSpc>
                          <a:spcPct val="150000"/>
                        </a:lnSpc>
                        <a:spcAft>
                          <a:spcPts val="0"/>
                        </a:spcAft>
                      </a:pPr>
                      <a:r>
                        <a:rPr lang="zh-TW" sz="1600" kern="100" dirty="0">
                          <a:effectLst/>
                        </a:rPr>
                        <a:t>現金流量</a:t>
                      </a:r>
                      <a:endParaRPr lang="zh-TW" sz="1600" kern="100" dirty="0">
                        <a:effectLst/>
                        <a:latin typeface="Calibri"/>
                        <a:ea typeface="新細明體"/>
                        <a:cs typeface="Times New Roman"/>
                      </a:endParaRPr>
                    </a:p>
                  </a:txBody>
                  <a:tcPr marL="68580" marR="68580" marT="0" marB="0"/>
                </a:tc>
                <a:tc>
                  <a:txBody>
                    <a:bodyPr/>
                    <a:lstStyle/>
                    <a:p>
                      <a:pPr>
                        <a:lnSpc>
                          <a:spcPct val="150000"/>
                        </a:lnSpc>
                        <a:spcAft>
                          <a:spcPts val="0"/>
                        </a:spcAft>
                      </a:pPr>
                      <a:r>
                        <a:rPr lang="en-US" sz="2000" kern="100">
                          <a:effectLst/>
                          <a:latin typeface="Calibri" panose="020F0502020204030204" pitchFamily="34" charset="0"/>
                        </a:rPr>
                        <a:t>+12.38</a:t>
                      </a:r>
                      <a:endParaRPr lang="zh-TW" sz="2000" kern="100">
                        <a:effectLst/>
                        <a:latin typeface="Calibri" panose="020F0502020204030204" pitchFamily="34" charset="0"/>
                        <a:ea typeface="新細明體"/>
                        <a:cs typeface="Times New Roman"/>
                      </a:endParaRPr>
                    </a:p>
                  </a:txBody>
                  <a:tcPr marL="68580" marR="68580" marT="0" marB="0"/>
                </a:tc>
                <a:tc>
                  <a:txBody>
                    <a:bodyPr/>
                    <a:lstStyle/>
                    <a:p>
                      <a:pPr>
                        <a:lnSpc>
                          <a:spcPct val="150000"/>
                        </a:lnSpc>
                        <a:spcAft>
                          <a:spcPts val="0"/>
                        </a:spcAft>
                      </a:pPr>
                      <a:r>
                        <a:rPr lang="en-US" sz="2000" kern="100" dirty="0">
                          <a:effectLst/>
                          <a:latin typeface="Calibri" panose="020F0502020204030204" pitchFamily="34" charset="0"/>
                        </a:rPr>
                        <a:t>0</a:t>
                      </a:r>
                      <a:endParaRPr lang="zh-TW" sz="2000" kern="100" dirty="0">
                        <a:effectLst/>
                        <a:latin typeface="Calibri" panose="020F0502020204030204" pitchFamily="34" charset="0"/>
                        <a:ea typeface="新細明體"/>
                        <a:cs typeface="Times New Roman"/>
                      </a:endParaRPr>
                    </a:p>
                  </a:txBody>
                  <a:tcPr marL="68580" marR="68580" marT="0" marB="0"/>
                </a:tc>
              </a:tr>
            </a:tbl>
          </a:graphicData>
        </a:graphic>
      </p:graphicFrame>
      <p:sp>
        <p:nvSpPr>
          <p:cNvPr id="7" name="文字方塊 6"/>
          <p:cNvSpPr txBox="1"/>
          <p:nvPr/>
        </p:nvSpPr>
        <p:spPr>
          <a:xfrm>
            <a:off x="2339752" y="6122828"/>
            <a:ext cx="4680520" cy="369332"/>
          </a:xfrm>
          <a:prstGeom prst="rect">
            <a:avLst/>
          </a:prstGeom>
          <a:noFill/>
        </p:spPr>
        <p:txBody>
          <a:bodyPr wrap="square" rtlCol="0">
            <a:spAutoFit/>
          </a:bodyPr>
          <a:lstStyle/>
          <a:p>
            <a:r>
              <a:rPr lang="en-US" altLang="zh-TW" b="1" dirty="0">
                <a:solidFill>
                  <a:srgbClr val="FF0000"/>
                </a:solidFill>
              </a:rPr>
              <a:t>(</a:t>
            </a:r>
            <a:r>
              <a:rPr lang="zh-TW" altLang="zh-TW" b="1" dirty="0">
                <a:solidFill>
                  <a:srgbClr val="FF0000"/>
                </a:solidFill>
              </a:rPr>
              <a:t>期初有現金流入，但期末沒有現金流出</a:t>
            </a:r>
            <a:r>
              <a:rPr lang="en-US" altLang="zh-TW" b="1" dirty="0">
                <a:solidFill>
                  <a:srgbClr val="FF0000"/>
                </a:solidFill>
              </a:rPr>
              <a:t>)</a:t>
            </a:r>
            <a:endParaRPr lang="zh-TW" altLang="zh-TW" b="1" dirty="0">
              <a:solidFill>
                <a:srgbClr val="FF0000"/>
              </a:solidFill>
            </a:endParaRPr>
          </a:p>
        </p:txBody>
      </p:sp>
    </p:spTree>
    <p:extLst>
      <p:ext uri="{BB962C8B-B14F-4D97-AF65-F5344CB8AC3E}">
        <p14:creationId xmlns:p14="http://schemas.microsoft.com/office/powerpoint/2010/main" val="1633371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3.5 </a:t>
            </a:r>
            <a:r>
              <a:rPr lang="zh-TW" altLang="en-US" dirty="0"/>
              <a:t>無套利機會下的資產訂價</a:t>
            </a:r>
          </a:p>
        </p:txBody>
      </p:sp>
      <p:sp>
        <p:nvSpPr>
          <p:cNvPr id="3" name="內容版面配置區 2"/>
          <p:cNvSpPr>
            <a:spLocks noGrp="1"/>
          </p:cNvSpPr>
          <p:nvPr>
            <p:ph idx="1"/>
          </p:nvPr>
        </p:nvSpPr>
        <p:spPr/>
        <p:txBody>
          <a:bodyPr>
            <a:normAutofit/>
          </a:bodyPr>
          <a:lstStyle/>
          <a:p>
            <a:r>
              <a:rPr lang="zh-TW" altLang="en-US" sz="2400" dirty="0">
                <a:latin typeface="Calibri" panose="020F0502020204030204" pitchFamily="34" charset="0"/>
              </a:rPr>
              <a:t>假若債券市價為</a:t>
            </a:r>
            <a:r>
              <a:rPr lang="en-US" altLang="zh-TW" sz="2400" dirty="0">
                <a:latin typeface="Calibri" panose="020F0502020204030204" pitchFamily="34" charset="0"/>
              </a:rPr>
              <a:t>960</a:t>
            </a:r>
            <a:r>
              <a:rPr lang="zh-TW" altLang="en-US" sz="2400" dirty="0">
                <a:latin typeface="Calibri" panose="020F0502020204030204" pitchFamily="34" charset="0"/>
              </a:rPr>
              <a:t>美元，則：</a:t>
            </a:r>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26</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4197700051"/>
              </p:ext>
            </p:extLst>
          </p:nvPr>
        </p:nvGraphicFramePr>
        <p:xfrm>
          <a:off x="683568" y="2132856"/>
          <a:ext cx="7776863" cy="2952328"/>
        </p:xfrm>
        <a:graphic>
          <a:graphicData uri="http://schemas.openxmlformats.org/drawingml/2006/table">
            <a:tbl>
              <a:tblPr firstRow="1" firstCol="1" bandRow="1">
                <a:tableStyleId>{5C22544A-7EE6-4342-B048-85BDC9FD1C3A}</a:tableStyleId>
              </a:tblPr>
              <a:tblGrid>
                <a:gridCol w="2524150"/>
                <a:gridCol w="2529625"/>
                <a:gridCol w="2723088"/>
              </a:tblGrid>
              <a:tr h="397095">
                <a:tc>
                  <a:txBody>
                    <a:bodyPr/>
                    <a:lstStyle/>
                    <a:p>
                      <a:pPr>
                        <a:lnSpc>
                          <a:spcPct val="150000"/>
                        </a:lnSpc>
                        <a:spcAft>
                          <a:spcPts val="0"/>
                        </a:spcAft>
                      </a:pPr>
                      <a:r>
                        <a:rPr lang="en-US" sz="1200" kern="100" dirty="0">
                          <a:effectLst/>
                        </a:rPr>
                        <a:t> </a:t>
                      </a:r>
                      <a:endParaRPr lang="zh-TW" sz="1200" kern="100" dirty="0">
                        <a:effectLst/>
                        <a:latin typeface="Calibri"/>
                        <a:ea typeface="新細明體"/>
                        <a:cs typeface="Times New Roman"/>
                      </a:endParaRPr>
                    </a:p>
                  </a:txBody>
                  <a:tcPr marL="68580" marR="68580" marT="0" marB="0"/>
                </a:tc>
                <a:tc>
                  <a:txBody>
                    <a:bodyPr/>
                    <a:lstStyle/>
                    <a:p>
                      <a:pPr algn="ctr">
                        <a:lnSpc>
                          <a:spcPct val="150000"/>
                        </a:lnSpc>
                        <a:spcAft>
                          <a:spcPts val="0"/>
                        </a:spcAft>
                      </a:pPr>
                      <a:r>
                        <a:rPr lang="zh-TW" sz="1600" kern="100" dirty="0">
                          <a:effectLst/>
                          <a:latin typeface="Calibri" panose="020F0502020204030204" pitchFamily="34" charset="0"/>
                        </a:rPr>
                        <a:t>第</a:t>
                      </a:r>
                      <a:r>
                        <a:rPr lang="en-US" sz="1600" kern="100" dirty="0">
                          <a:effectLst/>
                          <a:latin typeface="Calibri" panose="020F0502020204030204" pitchFamily="34" charset="0"/>
                        </a:rPr>
                        <a:t>0</a:t>
                      </a:r>
                      <a:r>
                        <a:rPr lang="zh-TW" sz="1600" kern="100" dirty="0">
                          <a:effectLst/>
                          <a:latin typeface="Calibri" panose="020F0502020204030204" pitchFamily="34" charset="0"/>
                        </a:rPr>
                        <a:t>年</a:t>
                      </a:r>
                      <a:endParaRPr lang="zh-TW" sz="1600" kern="100" dirty="0">
                        <a:effectLst/>
                        <a:latin typeface="Calibri" panose="020F0502020204030204" pitchFamily="34" charset="0"/>
                        <a:ea typeface="新細明體"/>
                        <a:cs typeface="Times New Roman"/>
                      </a:endParaRPr>
                    </a:p>
                  </a:txBody>
                  <a:tcPr marL="68580" marR="68580" marT="0" marB="0"/>
                </a:tc>
                <a:tc>
                  <a:txBody>
                    <a:bodyPr/>
                    <a:lstStyle/>
                    <a:p>
                      <a:pPr algn="ctr">
                        <a:lnSpc>
                          <a:spcPct val="150000"/>
                        </a:lnSpc>
                        <a:spcAft>
                          <a:spcPts val="0"/>
                        </a:spcAft>
                      </a:pPr>
                      <a:r>
                        <a:rPr lang="zh-TW" sz="1600" kern="100" dirty="0">
                          <a:effectLst/>
                          <a:latin typeface="Calibri" panose="020F0502020204030204" pitchFamily="34" charset="0"/>
                        </a:rPr>
                        <a:t>第</a:t>
                      </a:r>
                      <a:r>
                        <a:rPr lang="en-US" sz="1600" kern="100" dirty="0">
                          <a:effectLst/>
                          <a:latin typeface="Calibri" panose="020F0502020204030204" pitchFamily="34" charset="0"/>
                        </a:rPr>
                        <a:t>1</a:t>
                      </a:r>
                      <a:r>
                        <a:rPr lang="zh-TW" sz="1600" kern="100" dirty="0">
                          <a:effectLst/>
                          <a:latin typeface="Calibri" panose="020F0502020204030204" pitchFamily="34" charset="0"/>
                        </a:rPr>
                        <a:t>年</a:t>
                      </a:r>
                      <a:endParaRPr lang="zh-TW" sz="1600" kern="100" dirty="0">
                        <a:effectLst/>
                        <a:latin typeface="Calibri" panose="020F0502020204030204" pitchFamily="34" charset="0"/>
                        <a:ea typeface="新細明體"/>
                        <a:cs typeface="Times New Roman"/>
                      </a:endParaRPr>
                    </a:p>
                  </a:txBody>
                  <a:tcPr marL="68580" marR="68580" marT="0" marB="0"/>
                </a:tc>
              </a:tr>
              <a:tr h="1110971">
                <a:tc>
                  <a:txBody>
                    <a:bodyPr/>
                    <a:lstStyle/>
                    <a:p>
                      <a:pPr>
                        <a:lnSpc>
                          <a:spcPct val="150000"/>
                        </a:lnSpc>
                        <a:spcAft>
                          <a:spcPts val="0"/>
                        </a:spcAft>
                      </a:pPr>
                      <a:r>
                        <a:rPr lang="zh-TW" sz="1600" kern="100">
                          <a:effectLst/>
                        </a:rPr>
                        <a:t>銀行存款與到期回收</a:t>
                      </a:r>
                      <a:endParaRPr lang="zh-TW" sz="1600" kern="100">
                        <a:effectLst/>
                        <a:latin typeface="Calibri"/>
                        <a:ea typeface="新細明體"/>
                        <a:cs typeface="Times New Roman"/>
                      </a:endParaRPr>
                    </a:p>
                  </a:txBody>
                  <a:tcPr marL="68580" marR="68580" marT="0" marB="0"/>
                </a:tc>
                <a:tc>
                  <a:txBody>
                    <a:bodyPr/>
                    <a:lstStyle/>
                    <a:p>
                      <a:pPr>
                        <a:lnSpc>
                          <a:spcPct val="150000"/>
                        </a:lnSpc>
                        <a:spcAft>
                          <a:spcPts val="0"/>
                        </a:spcAft>
                      </a:pPr>
                      <a:r>
                        <a:rPr lang="en-US" sz="2000" kern="100" dirty="0">
                          <a:effectLst/>
                          <a:latin typeface="Calibri" panose="020F0502020204030204" pitchFamily="34" charset="0"/>
                        </a:rPr>
                        <a:t>-952.38</a:t>
                      </a:r>
                      <a:endParaRPr lang="zh-TW" sz="2000" kern="100" dirty="0">
                        <a:effectLst/>
                        <a:latin typeface="Calibri" panose="020F0502020204030204" pitchFamily="34" charset="0"/>
                        <a:ea typeface="新細明體"/>
                        <a:cs typeface="Times New Roman"/>
                      </a:endParaRPr>
                    </a:p>
                  </a:txBody>
                  <a:tcPr marL="68580" marR="68580" marT="0" marB="0"/>
                </a:tc>
                <a:tc>
                  <a:txBody>
                    <a:bodyPr/>
                    <a:lstStyle/>
                    <a:p>
                      <a:pPr>
                        <a:lnSpc>
                          <a:spcPct val="150000"/>
                        </a:lnSpc>
                        <a:spcAft>
                          <a:spcPts val="0"/>
                        </a:spcAft>
                      </a:pPr>
                      <a:r>
                        <a:rPr lang="en-US" sz="2000" kern="100">
                          <a:effectLst/>
                          <a:latin typeface="Calibri" panose="020F0502020204030204" pitchFamily="34" charset="0"/>
                        </a:rPr>
                        <a:t>+952.38*(1+5%)=1,000</a:t>
                      </a:r>
                      <a:endParaRPr lang="zh-TW" sz="2000" kern="100">
                        <a:effectLst/>
                        <a:latin typeface="Calibri" panose="020F0502020204030204" pitchFamily="34" charset="0"/>
                        <a:ea typeface="新細明體"/>
                        <a:cs typeface="Times New Roman"/>
                      </a:endParaRPr>
                    </a:p>
                  </a:txBody>
                  <a:tcPr marL="68580" marR="68580" marT="0" marB="0"/>
                </a:tc>
              </a:tr>
              <a:tr h="888777">
                <a:tc>
                  <a:txBody>
                    <a:bodyPr/>
                    <a:lstStyle/>
                    <a:p>
                      <a:pPr>
                        <a:lnSpc>
                          <a:spcPct val="150000"/>
                        </a:lnSpc>
                        <a:spcAft>
                          <a:spcPts val="0"/>
                        </a:spcAft>
                      </a:pPr>
                      <a:r>
                        <a:rPr lang="zh-TW" sz="1600" kern="100">
                          <a:effectLst/>
                        </a:rPr>
                        <a:t>期初放空</a:t>
                      </a:r>
                      <a:r>
                        <a:rPr lang="en-US" sz="1600" kern="100">
                          <a:effectLst/>
                        </a:rPr>
                        <a:t>(</a:t>
                      </a:r>
                      <a:r>
                        <a:rPr lang="zh-TW" sz="1600" kern="100">
                          <a:effectLst/>
                        </a:rPr>
                        <a:t>或賣出</a:t>
                      </a:r>
                      <a:r>
                        <a:rPr lang="en-US" sz="1600" kern="100">
                          <a:effectLst/>
                        </a:rPr>
                        <a:t>)</a:t>
                      </a:r>
                      <a:r>
                        <a:rPr lang="zh-TW" sz="1600" kern="100">
                          <a:effectLst/>
                        </a:rPr>
                        <a:t>債券與到期支付</a:t>
                      </a:r>
                      <a:endParaRPr lang="zh-TW" sz="1600" kern="100">
                        <a:effectLst/>
                        <a:latin typeface="Calibri"/>
                        <a:ea typeface="新細明體"/>
                        <a:cs typeface="Times New Roman"/>
                      </a:endParaRPr>
                    </a:p>
                  </a:txBody>
                  <a:tcPr marL="68580" marR="68580" marT="0" marB="0"/>
                </a:tc>
                <a:tc>
                  <a:txBody>
                    <a:bodyPr/>
                    <a:lstStyle/>
                    <a:p>
                      <a:pPr>
                        <a:lnSpc>
                          <a:spcPct val="150000"/>
                        </a:lnSpc>
                        <a:spcAft>
                          <a:spcPts val="0"/>
                        </a:spcAft>
                      </a:pPr>
                      <a:r>
                        <a:rPr lang="en-US" sz="2000" kern="100" dirty="0">
                          <a:effectLst/>
                          <a:latin typeface="Calibri" panose="020F0502020204030204" pitchFamily="34" charset="0"/>
                        </a:rPr>
                        <a:t>+960.00</a:t>
                      </a:r>
                      <a:endParaRPr lang="zh-TW" sz="2000" kern="100" dirty="0">
                        <a:effectLst/>
                        <a:latin typeface="Calibri" panose="020F0502020204030204" pitchFamily="34" charset="0"/>
                        <a:ea typeface="新細明體"/>
                        <a:cs typeface="Times New Roman"/>
                      </a:endParaRPr>
                    </a:p>
                  </a:txBody>
                  <a:tcPr marL="68580" marR="68580" marT="0" marB="0"/>
                </a:tc>
                <a:tc>
                  <a:txBody>
                    <a:bodyPr/>
                    <a:lstStyle/>
                    <a:p>
                      <a:pPr>
                        <a:lnSpc>
                          <a:spcPct val="150000"/>
                        </a:lnSpc>
                        <a:spcAft>
                          <a:spcPts val="0"/>
                        </a:spcAft>
                      </a:pPr>
                      <a:r>
                        <a:rPr lang="en-US" sz="2000" kern="100" dirty="0">
                          <a:effectLst/>
                          <a:latin typeface="Calibri" panose="020F0502020204030204" pitchFamily="34" charset="0"/>
                        </a:rPr>
                        <a:t>-1,000</a:t>
                      </a:r>
                      <a:endParaRPr lang="zh-TW" sz="2000" kern="100" dirty="0">
                        <a:effectLst/>
                        <a:latin typeface="Calibri" panose="020F0502020204030204" pitchFamily="34" charset="0"/>
                        <a:ea typeface="新細明體"/>
                        <a:cs typeface="Times New Roman"/>
                      </a:endParaRPr>
                    </a:p>
                  </a:txBody>
                  <a:tcPr marL="68580" marR="68580" marT="0" marB="0"/>
                </a:tc>
              </a:tr>
              <a:tr h="555485">
                <a:tc>
                  <a:txBody>
                    <a:bodyPr/>
                    <a:lstStyle/>
                    <a:p>
                      <a:pPr>
                        <a:lnSpc>
                          <a:spcPct val="150000"/>
                        </a:lnSpc>
                        <a:spcAft>
                          <a:spcPts val="0"/>
                        </a:spcAft>
                      </a:pPr>
                      <a:r>
                        <a:rPr lang="zh-TW" sz="1600" kern="100" dirty="0">
                          <a:effectLst/>
                        </a:rPr>
                        <a:t>現金流量</a:t>
                      </a:r>
                      <a:endParaRPr lang="zh-TW" sz="1600" kern="100" dirty="0">
                        <a:effectLst/>
                        <a:latin typeface="Calibri"/>
                        <a:ea typeface="新細明體"/>
                        <a:cs typeface="Times New Roman"/>
                      </a:endParaRPr>
                    </a:p>
                  </a:txBody>
                  <a:tcPr marL="68580" marR="68580" marT="0" marB="0"/>
                </a:tc>
                <a:tc>
                  <a:txBody>
                    <a:bodyPr/>
                    <a:lstStyle/>
                    <a:p>
                      <a:pPr>
                        <a:lnSpc>
                          <a:spcPct val="150000"/>
                        </a:lnSpc>
                        <a:spcAft>
                          <a:spcPts val="0"/>
                        </a:spcAft>
                      </a:pPr>
                      <a:r>
                        <a:rPr lang="en-US" sz="2000" kern="100">
                          <a:effectLst/>
                          <a:latin typeface="Calibri" panose="020F0502020204030204" pitchFamily="34" charset="0"/>
                        </a:rPr>
                        <a:t>+7.62</a:t>
                      </a:r>
                      <a:endParaRPr lang="zh-TW" sz="2000" kern="100">
                        <a:effectLst/>
                        <a:latin typeface="Calibri" panose="020F0502020204030204" pitchFamily="34" charset="0"/>
                        <a:ea typeface="新細明體"/>
                        <a:cs typeface="Times New Roman"/>
                      </a:endParaRPr>
                    </a:p>
                  </a:txBody>
                  <a:tcPr marL="68580" marR="68580" marT="0" marB="0"/>
                </a:tc>
                <a:tc>
                  <a:txBody>
                    <a:bodyPr/>
                    <a:lstStyle/>
                    <a:p>
                      <a:pPr>
                        <a:lnSpc>
                          <a:spcPct val="150000"/>
                        </a:lnSpc>
                        <a:spcAft>
                          <a:spcPts val="0"/>
                        </a:spcAft>
                      </a:pPr>
                      <a:r>
                        <a:rPr lang="en-US" sz="2000" kern="100" dirty="0">
                          <a:effectLst/>
                          <a:latin typeface="Calibri" panose="020F0502020204030204" pitchFamily="34" charset="0"/>
                        </a:rPr>
                        <a:t>0</a:t>
                      </a:r>
                      <a:endParaRPr lang="zh-TW" sz="2000" kern="100" dirty="0">
                        <a:effectLst/>
                        <a:latin typeface="Calibri" panose="020F0502020204030204" pitchFamily="34" charset="0"/>
                        <a:ea typeface="新細明體"/>
                        <a:cs typeface="Times New Roman"/>
                      </a:endParaRPr>
                    </a:p>
                  </a:txBody>
                  <a:tcPr marL="68580" marR="68580" marT="0" marB="0"/>
                </a:tc>
              </a:tr>
            </a:tbl>
          </a:graphicData>
        </a:graphic>
      </p:graphicFrame>
      <p:sp>
        <p:nvSpPr>
          <p:cNvPr id="6" name="文字方塊 5"/>
          <p:cNvSpPr txBox="1"/>
          <p:nvPr/>
        </p:nvSpPr>
        <p:spPr>
          <a:xfrm>
            <a:off x="2339752" y="5126650"/>
            <a:ext cx="4752528" cy="369332"/>
          </a:xfrm>
          <a:prstGeom prst="rect">
            <a:avLst/>
          </a:prstGeom>
          <a:noFill/>
        </p:spPr>
        <p:txBody>
          <a:bodyPr wrap="square" rtlCol="0">
            <a:spAutoFit/>
          </a:bodyPr>
          <a:lstStyle/>
          <a:p>
            <a:r>
              <a:rPr lang="en-US" altLang="zh-TW" b="1" dirty="0">
                <a:solidFill>
                  <a:srgbClr val="FF0000"/>
                </a:solidFill>
              </a:rPr>
              <a:t>(</a:t>
            </a:r>
            <a:r>
              <a:rPr lang="zh-TW" altLang="zh-TW" b="1" dirty="0">
                <a:solidFill>
                  <a:srgbClr val="FF0000"/>
                </a:solidFill>
              </a:rPr>
              <a:t>期初有現金流入，但期末沒有現金流出</a:t>
            </a:r>
            <a:r>
              <a:rPr lang="en-US" altLang="zh-TW" b="1" dirty="0">
                <a:solidFill>
                  <a:srgbClr val="FF0000"/>
                </a:solidFill>
              </a:rPr>
              <a:t>)</a:t>
            </a:r>
            <a:endParaRPr lang="zh-TW" altLang="zh-TW" b="1" dirty="0">
              <a:solidFill>
                <a:srgbClr val="FF0000"/>
              </a:solidFill>
            </a:endParaRPr>
          </a:p>
        </p:txBody>
      </p:sp>
    </p:spTree>
    <p:extLst>
      <p:ext uri="{BB962C8B-B14F-4D97-AF65-F5344CB8AC3E}">
        <p14:creationId xmlns:p14="http://schemas.microsoft.com/office/powerpoint/2010/main" val="758141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t>
            </a:r>
            <a:r>
              <a:rPr lang="en-US" altLang="zh-TW" dirty="0" smtClean="0"/>
              <a:t>otes</a:t>
            </a:r>
            <a:endParaRPr lang="zh-TW" altLang="en-US" dirty="0"/>
          </a:p>
        </p:txBody>
      </p:sp>
      <p:sp>
        <p:nvSpPr>
          <p:cNvPr id="3" name="內容版面配置區 2"/>
          <p:cNvSpPr>
            <a:spLocks noGrp="1"/>
          </p:cNvSpPr>
          <p:nvPr>
            <p:ph idx="1"/>
          </p:nvPr>
        </p:nvSpPr>
        <p:spPr/>
        <p:txBody>
          <a:bodyPr/>
          <a:lstStyle/>
          <a:p>
            <a:pPr algn="just"/>
            <a:endParaRPr lang="en-US" altLang="zh-TW" b="1" dirty="0" smtClean="0">
              <a:solidFill>
                <a:srgbClr val="FF0000"/>
              </a:solidFill>
            </a:endParaRPr>
          </a:p>
          <a:p>
            <a:pPr algn="just"/>
            <a:r>
              <a:rPr lang="zh-TW" altLang="zh-TW" b="1" dirty="0" smtClean="0">
                <a:solidFill>
                  <a:srgbClr val="FF0000"/>
                </a:solidFill>
              </a:rPr>
              <a:t>套利以</a:t>
            </a:r>
            <a:r>
              <a:rPr lang="zh-TW" altLang="zh-TW" b="1" dirty="0">
                <a:solidFill>
                  <a:srgbClr val="FF0000"/>
                </a:solidFill>
              </a:rPr>
              <a:t>現金流量的概念可從新定義</a:t>
            </a:r>
            <a:r>
              <a:rPr lang="zh-TW" altLang="zh-TW" b="1" dirty="0" smtClean="0">
                <a:solidFill>
                  <a:srgbClr val="FF0000"/>
                </a:solidFill>
              </a:rPr>
              <a:t>：</a:t>
            </a:r>
            <a:endParaRPr lang="en-US" altLang="zh-TW" b="1" dirty="0" smtClean="0">
              <a:solidFill>
                <a:srgbClr val="FF0000"/>
              </a:solidFill>
            </a:endParaRPr>
          </a:p>
          <a:p>
            <a:pPr lvl="1" algn="just"/>
            <a:endParaRPr lang="en-US" altLang="zh-TW" b="1" dirty="0" smtClean="0">
              <a:solidFill>
                <a:srgbClr val="FF0000"/>
              </a:solidFill>
            </a:endParaRPr>
          </a:p>
          <a:p>
            <a:pPr lvl="1" algn="just"/>
            <a:r>
              <a:rPr lang="en-US" altLang="zh-TW" b="1" dirty="0" smtClean="0">
                <a:solidFill>
                  <a:srgbClr val="FF0000"/>
                </a:solidFill>
              </a:rPr>
              <a:t>1.</a:t>
            </a:r>
            <a:r>
              <a:rPr lang="zh-TW" altLang="zh-TW" b="1" dirty="0" smtClean="0">
                <a:solidFill>
                  <a:srgbClr val="FF0000"/>
                </a:solidFill>
              </a:rPr>
              <a:t>期</a:t>
            </a:r>
            <a:r>
              <a:rPr lang="zh-TW" altLang="zh-TW" b="1" dirty="0">
                <a:solidFill>
                  <a:srgbClr val="FF0000"/>
                </a:solidFill>
              </a:rPr>
              <a:t>初有正的現金流入，但期末沒有現金流出</a:t>
            </a:r>
            <a:r>
              <a:rPr lang="zh-TW" altLang="zh-TW" b="1" dirty="0" smtClean="0">
                <a:solidFill>
                  <a:srgbClr val="FF0000"/>
                </a:solidFill>
              </a:rPr>
              <a:t>；</a:t>
            </a:r>
            <a:endParaRPr lang="en-US" altLang="zh-TW" b="1" dirty="0" smtClean="0">
              <a:solidFill>
                <a:srgbClr val="FF0000"/>
              </a:solidFill>
            </a:endParaRPr>
          </a:p>
          <a:p>
            <a:pPr lvl="1" algn="just"/>
            <a:endParaRPr lang="en-US" altLang="zh-TW" b="1" dirty="0" smtClean="0">
              <a:solidFill>
                <a:srgbClr val="FF0000"/>
              </a:solidFill>
            </a:endParaRPr>
          </a:p>
          <a:p>
            <a:pPr lvl="1" algn="just"/>
            <a:r>
              <a:rPr lang="en-US" altLang="zh-TW" b="1" dirty="0" smtClean="0">
                <a:solidFill>
                  <a:srgbClr val="FF0000"/>
                </a:solidFill>
              </a:rPr>
              <a:t>2.</a:t>
            </a:r>
            <a:r>
              <a:rPr lang="zh-TW" altLang="zh-TW" b="1" dirty="0" smtClean="0">
                <a:solidFill>
                  <a:srgbClr val="FF0000"/>
                </a:solidFill>
              </a:rPr>
              <a:t>期</a:t>
            </a:r>
            <a:r>
              <a:rPr lang="zh-TW" altLang="zh-TW" b="1" dirty="0">
                <a:solidFill>
                  <a:srgbClr val="FF0000"/>
                </a:solidFill>
              </a:rPr>
              <a:t>初沒有現金流出，但期末有正的現金流入。</a:t>
            </a:r>
            <a:endParaRPr lang="zh-TW" altLang="zh-TW" dirty="0">
              <a:solidFill>
                <a:srgbClr val="FF0000"/>
              </a:solidFill>
            </a:endParaRP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27</a:t>
            </a:fld>
            <a:endParaRPr lang="zh-TW" altLang="en-US"/>
          </a:p>
        </p:txBody>
      </p:sp>
    </p:spTree>
    <p:extLst>
      <p:ext uri="{BB962C8B-B14F-4D97-AF65-F5344CB8AC3E}">
        <p14:creationId xmlns:p14="http://schemas.microsoft.com/office/powerpoint/2010/main" val="2455998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例 </a:t>
            </a:r>
            <a:r>
              <a:rPr lang="en-US" altLang="zh-TW" dirty="0" smtClean="0"/>
              <a:t>3.6</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假設無風險借貸利率為</a:t>
            </a:r>
            <a:r>
              <a:rPr lang="en-US" altLang="zh-TW" sz="2400" dirty="0">
                <a:latin typeface="Calibri" panose="020F0502020204030204" pitchFamily="34" charset="0"/>
              </a:rPr>
              <a:t>10%</a:t>
            </a:r>
            <a:r>
              <a:rPr lang="zh-TW" altLang="en-US" sz="2400" dirty="0">
                <a:latin typeface="Calibri" panose="020F0502020204030204" pitchFamily="34" charset="0"/>
              </a:rPr>
              <a:t>，現有一個無風險資產，現在會支付投資人</a:t>
            </a:r>
            <a:r>
              <a:rPr lang="en-US" altLang="zh-TW" sz="2400" dirty="0">
                <a:latin typeface="Calibri" panose="020F0502020204030204" pitchFamily="34" charset="0"/>
              </a:rPr>
              <a:t>100</a:t>
            </a:r>
            <a:r>
              <a:rPr lang="zh-TW" altLang="en-US" sz="2400" dirty="0">
                <a:latin typeface="Calibri" panose="020F0502020204030204" pitchFamily="34" charset="0"/>
              </a:rPr>
              <a:t>美元，並在一年後支付投資人</a:t>
            </a:r>
            <a:r>
              <a:rPr lang="en-US" altLang="zh-TW" sz="2400" dirty="0">
                <a:latin typeface="Calibri" panose="020F0502020204030204" pitchFamily="34" charset="0"/>
              </a:rPr>
              <a:t>100</a:t>
            </a:r>
            <a:r>
              <a:rPr lang="zh-TW" altLang="en-US" sz="2400" dirty="0">
                <a:latin typeface="Calibri" panose="020F0502020204030204" pitchFamily="34" charset="0"/>
              </a:rPr>
              <a:t>美元，若該資產的市價為</a:t>
            </a:r>
            <a:r>
              <a:rPr lang="en-US" altLang="zh-TW" sz="2400" dirty="0">
                <a:latin typeface="Calibri" panose="020F0502020204030204" pitchFamily="34" charset="0"/>
              </a:rPr>
              <a:t>195</a:t>
            </a:r>
            <a:r>
              <a:rPr lang="zh-TW" altLang="en-US" sz="2400" dirty="0">
                <a:latin typeface="Calibri" panose="020F0502020204030204" pitchFamily="34" charset="0"/>
              </a:rPr>
              <a:t>元，請問是否存在套利機會？</a:t>
            </a:r>
          </a:p>
          <a:p>
            <a:pPr algn="just">
              <a:lnSpc>
                <a:spcPct val="120000"/>
              </a:lnSpc>
            </a:pPr>
            <a:r>
              <a:rPr lang="zh-TW" altLang="en-US" sz="2400" dirty="0">
                <a:latin typeface="Calibri" panose="020F0502020204030204" pitchFamily="34" charset="0"/>
              </a:rPr>
              <a:t>解</a:t>
            </a:r>
            <a:endParaRPr lang="en-US" altLang="zh-TW" sz="2400" dirty="0" smtClean="0">
              <a:latin typeface="Calibri" panose="020F0502020204030204" pitchFamily="34" charset="0"/>
            </a:endParaRPr>
          </a:p>
          <a:p>
            <a:pPr lvl="1" algn="just">
              <a:lnSpc>
                <a:spcPct val="120000"/>
              </a:lnSpc>
            </a:pPr>
            <a:r>
              <a:rPr lang="zh-TW" altLang="en-US" sz="2000" dirty="0" smtClean="0">
                <a:latin typeface="Calibri" panose="020F0502020204030204" pitchFamily="34" charset="0"/>
              </a:rPr>
              <a:t>根據</a:t>
            </a:r>
            <a:r>
              <a:rPr lang="zh-TW" altLang="en-US" sz="2000" dirty="0">
                <a:latin typeface="Calibri" panose="020F0502020204030204" pitchFamily="34" charset="0"/>
              </a:rPr>
              <a:t>無套利機會的訂價原則，該資產在正常市場的價格應為：</a:t>
            </a:r>
          </a:p>
          <a:p>
            <a:pPr marL="0" indent="0" algn="just">
              <a:lnSpc>
                <a:spcPct val="120000"/>
              </a:lnSpc>
              <a:buNone/>
            </a:pPr>
            <a:r>
              <a:rPr lang="zh-TW" altLang="en-US" sz="2400" dirty="0">
                <a:latin typeface="Calibri" panose="020F0502020204030204" pitchFamily="34" charset="0"/>
              </a:rPr>
              <a:t> </a:t>
            </a: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目前</a:t>
            </a:r>
            <a:r>
              <a:rPr lang="zh-TW" altLang="en-US" sz="2400" dirty="0">
                <a:latin typeface="Calibri" panose="020F0502020204030204" pitchFamily="34" charset="0"/>
              </a:rPr>
              <a:t>的市價顯然過高，存在套利機會，因為價格過高，套利策略應是放空</a:t>
            </a:r>
            <a:r>
              <a:rPr lang="en-US" altLang="zh-TW" sz="2400" dirty="0">
                <a:latin typeface="Calibri" panose="020F0502020204030204" pitchFamily="34" charset="0"/>
              </a:rPr>
              <a:t>(</a:t>
            </a:r>
            <a:r>
              <a:rPr lang="zh-TW" altLang="en-US" sz="2400" dirty="0">
                <a:latin typeface="Calibri" panose="020F0502020204030204" pitchFamily="34" charset="0"/>
              </a:rPr>
              <a:t>或賣出</a:t>
            </a:r>
            <a:r>
              <a:rPr lang="en-US" altLang="zh-TW" sz="2400" dirty="0">
                <a:latin typeface="Calibri" panose="020F0502020204030204" pitchFamily="34" charset="0"/>
              </a:rPr>
              <a:t>)</a:t>
            </a:r>
            <a:r>
              <a:rPr lang="zh-TW" altLang="en-US" sz="2400" dirty="0">
                <a:latin typeface="Calibri" panose="020F0502020204030204" pitchFamily="34" charset="0"/>
              </a:rPr>
              <a:t>該資產：</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28</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621758463"/>
              </p:ext>
            </p:extLst>
          </p:nvPr>
        </p:nvGraphicFramePr>
        <p:xfrm>
          <a:off x="3131840" y="4149080"/>
          <a:ext cx="2744487" cy="648072"/>
        </p:xfrm>
        <a:graphic>
          <a:graphicData uri="http://schemas.openxmlformats.org/presentationml/2006/ole">
            <mc:AlternateContent xmlns:mc="http://schemas.openxmlformats.org/markup-compatibility/2006">
              <mc:Choice xmlns:v="urn:schemas-microsoft-com:vml" Requires="v">
                <p:oleObj spid="_x0000_s12326" r:id="rId3" imgW="1778000" imgH="419100" progId="Unknown">
                  <p:embed/>
                </p:oleObj>
              </mc:Choice>
              <mc:Fallback>
                <p:oleObj r:id="rId3" imgW="1778000" imgH="419100" progId="Unknown">
                  <p:embed/>
                  <p:pic>
                    <p:nvPicPr>
                      <p:cNvPr id="0" name="物件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4149080"/>
                        <a:ext cx="2744487" cy="6480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45309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例 </a:t>
            </a:r>
            <a:r>
              <a:rPr lang="en-US" altLang="zh-TW" dirty="0"/>
              <a:t>3.6</a:t>
            </a:r>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29</a:t>
            </a:fld>
            <a:endParaRPr lang="zh-TW" altLang="en-US"/>
          </a:p>
        </p:txBody>
      </p:sp>
      <p:pic>
        <p:nvPicPr>
          <p:cNvPr id="1331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556792"/>
            <a:ext cx="7920880"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字方塊 6"/>
          <p:cNvSpPr txBox="1"/>
          <p:nvPr/>
        </p:nvSpPr>
        <p:spPr>
          <a:xfrm>
            <a:off x="2339752" y="5661248"/>
            <a:ext cx="4752528" cy="369332"/>
          </a:xfrm>
          <a:prstGeom prst="rect">
            <a:avLst/>
          </a:prstGeom>
          <a:noFill/>
        </p:spPr>
        <p:txBody>
          <a:bodyPr wrap="square" rtlCol="0">
            <a:spAutoFit/>
          </a:bodyPr>
          <a:lstStyle/>
          <a:p>
            <a:r>
              <a:rPr lang="en-US" altLang="zh-TW" b="1" dirty="0">
                <a:solidFill>
                  <a:srgbClr val="FF0000"/>
                </a:solidFill>
              </a:rPr>
              <a:t>(</a:t>
            </a:r>
            <a:r>
              <a:rPr lang="zh-TW" altLang="zh-TW" b="1" dirty="0">
                <a:solidFill>
                  <a:srgbClr val="FF0000"/>
                </a:solidFill>
              </a:rPr>
              <a:t>期初有現金流入，但期末沒有現金流出</a:t>
            </a:r>
            <a:r>
              <a:rPr lang="en-US" altLang="zh-TW" b="1" dirty="0">
                <a:solidFill>
                  <a:srgbClr val="FF0000"/>
                </a:solidFill>
              </a:rPr>
              <a:t>)</a:t>
            </a:r>
            <a:endParaRPr lang="zh-TW" altLang="zh-TW" b="1" dirty="0">
              <a:solidFill>
                <a:srgbClr val="FF0000"/>
              </a:solidFill>
            </a:endParaRPr>
          </a:p>
        </p:txBody>
      </p:sp>
    </p:spTree>
    <p:extLst>
      <p:ext uri="{BB962C8B-B14F-4D97-AF65-F5344CB8AC3E}">
        <p14:creationId xmlns:p14="http://schemas.microsoft.com/office/powerpoint/2010/main" val="293767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本章架構</a:t>
            </a:r>
          </a:p>
        </p:txBody>
      </p:sp>
      <p:sp>
        <p:nvSpPr>
          <p:cNvPr id="3" name="內容版面配置區 2"/>
          <p:cNvSpPr>
            <a:spLocks noGrp="1"/>
          </p:cNvSpPr>
          <p:nvPr>
            <p:ph idx="1"/>
          </p:nvPr>
        </p:nvSpPr>
        <p:spPr/>
        <p:txBody>
          <a:bodyPr>
            <a:normAutofit lnSpcReduction="10000"/>
          </a:bodyPr>
          <a:lstStyle/>
          <a:p>
            <a:pPr>
              <a:lnSpc>
                <a:spcPct val="120000"/>
              </a:lnSpc>
            </a:pPr>
            <a:r>
              <a:rPr lang="en-US" altLang="zh-TW" sz="2800" dirty="0">
                <a:latin typeface="Calibri" panose="020F0502020204030204" pitchFamily="34" charset="0"/>
              </a:rPr>
              <a:t>3.1 </a:t>
            </a:r>
            <a:r>
              <a:rPr lang="zh-TW" altLang="en-US" sz="2800" dirty="0">
                <a:latin typeface="Calibri" panose="020F0502020204030204" pitchFamily="34" charset="0"/>
              </a:rPr>
              <a:t>評估決策的價值</a:t>
            </a:r>
          </a:p>
          <a:p>
            <a:pPr>
              <a:lnSpc>
                <a:spcPct val="120000"/>
              </a:lnSpc>
            </a:pPr>
            <a:r>
              <a:rPr lang="en-US" altLang="zh-TW" sz="2800" dirty="0">
                <a:latin typeface="Calibri" panose="020F0502020204030204" pitchFamily="34" charset="0"/>
              </a:rPr>
              <a:t>3.2 </a:t>
            </a:r>
            <a:r>
              <a:rPr lang="zh-TW" altLang="en-US" sz="2800" dirty="0">
                <a:latin typeface="Calibri" panose="020F0502020204030204" pitchFamily="34" charset="0"/>
              </a:rPr>
              <a:t>利率與貨幣時間價值</a:t>
            </a:r>
          </a:p>
          <a:p>
            <a:pPr>
              <a:lnSpc>
                <a:spcPct val="120000"/>
              </a:lnSpc>
            </a:pPr>
            <a:r>
              <a:rPr lang="en-US" altLang="zh-TW" sz="2800" dirty="0">
                <a:latin typeface="Calibri" panose="020F0502020204030204" pitchFamily="34" charset="0"/>
              </a:rPr>
              <a:t>3.3 </a:t>
            </a:r>
            <a:r>
              <a:rPr lang="zh-TW" altLang="en-US" sz="2800" dirty="0">
                <a:latin typeface="Calibri" panose="020F0502020204030204" pitchFamily="34" charset="0"/>
              </a:rPr>
              <a:t>現值與淨現值準則</a:t>
            </a:r>
          </a:p>
          <a:p>
            <a:pPr>
              <a:lnSpc>
                <a:spcPct val="120000"/>
              </a:lnSpc>
            </a:pPr>
            <a:r>
              <a:rPr lang="en-US" altLang="zh-TW" sz="2800" dirty="0">
                <a:latin typeface="Calibri" panose="020F0502020204030204" pitchFamily="34" charset="0"/>
              </a:rPr>
              <a:t>3.4 </a:t>
            </a:r>
            <a:r>
              <a:rPr lang="zh-TW" altLang="en-US" sz="2800" dirty="0">
                <a:latin typeface="Calibri" panose="020F0502020204030204" pitchFamily="34" charset="0"/>
              </a:rPr>
              <a:t>套利與單一價格律</a:t>
            </a:r>
          </a:p>
          <a:p>
            <a:pPr>
              <a:lnSpc>
                <a:spcPct val="120000"/>
              </a:lnSpc>
            </a:pPr>
            <a:r>
              <a:rPr lang="en-US" altLang="zh-TW" sz="2800" dirty="0" smtClean="0">
                <a:latin typeface="Calibri" panose="020F0502020204030204" pitchFamily="34" charset="0"/>
              </a:rPr>
              <a:t>3.5 </a:t>
            </a:r>
            <a:r>
              <a:rPr lang="zh-TW" altLang="en-US" sz="2800" dirty="0" smtClean="0">
                <a:latin typeface="Calibri" panose="020F0502020204030204" pitchFamily="34" charset="0"/>
              </a:rPr>
              <a:t>無</a:t>
            </a:r>
            <a:r>
              <a:rPr lang="zh-TW" altLang="en-US" sz="2800" dirty="0">
                <a:latin typeface="Calibri" panose="020F0502020204030204" pitchFamily="34" charset="0"/>
              </a:rPr>
              <a:t>套利機會下的資產訂價</a:t>
            </a:r>
          </a:p>
          <a:p>
            <a:pPr>
              <a:lnSpc>
                <a:spcPct val="120000"/>
              </a:lnSpc>
            </a:pPr>
            <a:r>
              <a:rPr lang="en-US" altLang="zh-TW" sz="2800" dirty="0">
                <a:latin typeface="Calibri" panose="020F0502020204030204" pitchFamily="34" charset="0"/>
              </a:rPr>
              <a:t>A</a:t>
            </a:r>
            <a:r>
              <a:rPr lang="zh-TW" altLang="en-US" sz="2800" dirty="0">
                <a:latin typeface="Calibri" panose="020F0502020204030204" pitchFamily="34" charset="0"/>
              </a:rPr>
              <a:t>附錄 風險的價格</a:t>
            </a:r>
            <a:r>
              <a:rPr lang="en-US" altLang="zh-TW" sz="2800" dirty="0">
                <a:latin typeface="Calibri" panose="020F0502020204030204" pitchFamily="34" charset="0"/>
              </a:rPr>
              <a:t>(</a:t>
            </a:r>
            <a:r>
              <a:rPr lang="zh-TW" altLang="en-US" sz="2800" dirty="0">
                <a:latin typeface="Calibri" panose="020F0502020204030204" pitchFamily="34" charset="0"/>
              </a:rPr>
              <a:t>風險溢酬</a:t>
            </a:r>
            <a:r>
              <a:rPr lang="en-US" altLang="zh-TW" sz="2800" dirty="0">
                <a:latin typeface="Calibri" panose="020F0502020204030204" pitchFamily="34" charset="0"/>
              </a:rPr>
              <a:t>)</a:t>
            </a:r>
          </a:p>
          <a:p>
            <a:pPr>
              <a:lnSpc>
                <a:spcPct val="120000"/>
              </a:lnSpc>
            </a:pPr>
            <a:r>
              <a:rPr lang="en-US" altLang="zh-TW" sz="2800" dirty="0" smtClean="0">
                <a:latin typeface="Calibri" panose="020F0502020204030204" pitchFamily="34" charset="0"/>
              </a:rPr>
              <a:t>A.1 </a:t>
            </a:r>
            <a:r>
              <a:rPr lang="zh-TW" altLang="en-US" sz="2800" dirty="0" smtClean="0">
                <a:latin typeface="Calibri" panose="020F0502020204030204" pitchFamily="34" charset="0"/>
              </a:rPr>
              <a:t>有</a:t>
            </a:r>
            <a:r>
              <a:rPr lang="zh-TW" altLang="en-US" sz="2800" dirty="0">
                <a:latin typeface="Calibri" panose="020F0502020204030204" pitchFamily="34" charset="0"/>
              </a:rPr>
              <a:t>風險與無風險資產的現金流量</a:t>
            </a:r>
          </a:p>
          <a:p>
            <a:pPr>
              <a:lnSpc>
                <a:spcPct val="120000"/>
              </a:lnSpc>
            </a:pPr>
            <a:r>
              <a:rPr lang="en-US" altLang="zh-TW" sz="2800" dirty="0">
                <a:latin typeface="Calibri" panose="020F0502020204030204" pitchFamily="34" charset="0"/>
              </a:rPr>
              <a:t>A.2 </a:t>
            </a:r>
            <a:r>
              <a:rPr lang="zh-TW" altLang="en-US" sz="2800" dirty="0" smtClean="0">
                <a:latin typeface="Calibri" panose="020F0502020204030204" pitchFamily="34" charset="0"/>
              </a:rPr>
              <a:t>考慮</a:t>
            </a:r>
            <a:r>
              <a:rPr lang="zh-TW" altLang="en-US" sz="2800" dirty="0">
                <a:latin typeface="Calibri" panose="020F0502020204030204" pitchFamily="34" charset="0"/>
              </a:rPr>
              <a:t>交易成本時的套利機會</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3</a:t>
            </a:fld>
            <a:endParaRPr lang="zh-TW" altLang="en-US"/>
          </a:p>
        </p:txBody>
      </p:sp>
    </p:spTree>
    <p:extLst>
      <p:ext uri="{BB962C8B-B14F-4D97-AF65-F5344CB8AC3E}">
        <p14:creationId xmlns:p14="http://schemas.microsoft.com/office/powerpoint/2010/main" val="1585804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例 </a:t>
            </a:r>
            <a:r>
              <a:rPr lang="en-US" altLang="zh-TW" dirty="0"/>
              <a:t>3.6</a:t>
            </a:r>
            <a:endParaRPr lang="zh-TW" altLang="en-US" dirty="0"/>
          </a:p>
        </p:txBody>
      </p:sp>
      <p:sp>
        <p:nvSpPr>
          <p:cNvPr id="3" name="內容版面配置區 2"/>
          <p:cNvSpPr>
            <a:spLocks noGrp="1"/>
          </p:cNvSpPr>
          <p:nvPr>
            <p:ph idx="1"/>
          </p:nvPr>
        </p:nvSpPr>
        <p:spPr/>
        <p:txBody>
          <a:bodyPr>
            <a:normAutofit/>
          </a:bodyPr>
          <a:lstStyle/>
          <a:p>
            <a:r>
              <a:rPr lang="zh-TW" altLang="zh-TW" sz="2400" dirty="0"/>
              <a:t>或者也可採用下面方法：</a:t>
            </a:r>
            <a:endParaRPr lang="zh-TW" altLang="en-US" sz="2400"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30</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4185420456"/>
              </p:ext>
            </p:extLst>
          </p:nvPr>
        </p:nvGraphicFramePr>
        <p:xfrm>
          <a:off x="755576" y="2276872"/>
          <a:ext cx="7632848" cy="3266100"/>
        </p:xfrm>
        <a:graphic>
          <a:graphicData uri="http://schemas.openxmlformats.org/drawingml/2006/table">
            <a:tbl>
              <a:tblPr firstRow="1" firstCol="1" bandRow="1">
                <a:tableStyleId>{5C22544A-7EE6-4342-B048-85BDC9FD1C3A}</a:tableStyleId>
              </a:tblPr>
              <a:tblGrid>
                <a:gridCol w="2477407"/>
                <a:gridCol w="2482780"/>
                <a:gridCol w="2672661"/>
              </a:tblGrid>
              <a:tr h="540060">
                <a:tc>
                  <a:txBody>
                    <a:bodyPr/>
                    <a:lstStyle/>
                    <a:p>
                      <a:pPr>
                        <a:lnSpc>
                          <a:spcPct val="150000"/>
                        </a:lnSpc>
                        <a:spcAft>
                          <a:spcPts val="0"/>
                        </a:spcAft>
                      </a:pPr>
                      <a:r>
                        <a:rPr lang="en-US" sz="1200" kern="100" dirty="0">
                          <a:effectLst/>
                        </a:rPr>
                        <a:t> </a:t>
                      </a:r>
                      <a:endParaRPr lang="zh-TW" sz="1200" kern="100" dirty="0">
                        <a:effectLst/>
                        <a:latin typeface="Calibri"/>
                        <a:ea typeface="新細明體"/>
                        <a:cs typeface="Times New Roman"/>
                      </a:endParaRPr>
                    </a:p>
                  </a:txBody>
                  <a:tcPr marL="68580" marR="68580" marT="0" marB="0"/>
                </a:tc>
                <a:tc>
                  <a:txBody>
                    <a:bodyPr/>
                    <a:lstStyle/>
                    <a:p>
                      <a:pPr algn="ctr">
                        <a:lnSpc>
                          <a:spcPct val="150000"/>
                        </a:lnSpc>
                        <a:spcAft>
                          <a:spcPts val="0"/>
                        </a:spcAft>
                      </a:pPr>
                      <a:r>
                        <a:rPr lang="zh-TW" sz="1600" kern="100" dirty="0">
                          <a:effectLst/>
                        </a:rPr>
                        <a:t>第</a:t>
                      </a:r>
                      <a:r>
                        <a:rPr lang="en-US" sz="1600" kern="100" dirty="0">
                          <a:effectLst/>
                        </a:rPr>
                        <a:t>0</a:t>
                      </a:r>
                      <a:r>
                        <a:rPr lang="zh-TW" sz="1600" kern="100" dirty="0">
                          <a:effectLst/>
                        </a:rPr>
                        <a:t>年</a:t>
                      </a:r>
                      <a:endParaRPr lang="zh-TW" sz="1600" kern="100" dirty="0">
                        <a:effectLst/>
                        <a:latin typeface="Calibri"/>
                        <a:ea typeface="新細明體"/>
                        <a:cs typeface="Times New Roman"/>
                      </a:endParaRPr>
                    </a:p>
                  </a:txBody>
                  <a:tcPr marL="68580" marR="68580" marT="0" marB="0"/>
                </a:tc>
                <a:tc>
                  <a:txBody>
                    <a:bodyPr/>
                    <a:lstStyle/>
                    <a:p>
                      <a:pPr algn="ctr">
                        <a:lnSpc>
                          <a:spcPct val="150000"/>
                        </a:lnSpc>
                        <a:spcAft>
                          <a:spcPts val="0"/>
                        </a:spcAft>
                      </a:pPr>
                      <a:r>
                        <a:rPr lang="zh-TW" sz="1600" kern="100" dirty="0">
                          <a:effectLst/>
                        </a:rPr>
                        <a:t>第</a:t>
                      </a:r>
                      <a:r>
                        <a:rPr lang="en-US" sz="1600" kern="100" dirty="0">
                          <a:effectLst/>
                        </a:rPr>
                        <a:t>1</a:t>
                      </a:r>
                      <a:r>
                        <a:rPr lang="zh-TW" sz="1600" kern="100" dirty="0">
                          <a:effectLst/>
                        </a:rPr>
                        <a:t>年</a:t>
                      </a:r>
                      <a:endParaRPr lang="zh-TW" sz="1600" kern="100" dirty="0">
                        <a:effectLst/>
                        <a:latin typeface="Calibri"/>
                        <a:ea typeface="新細明體"/>
                        <a:cs typeface="Times New Roman"/>
                      </a:endParaRPr>
                    </a:p>
                  </a:txBody>
                  <a:tcPr marL="68580" marR="68580" marT="0" marB="0"/>
                </a:tc>
              </a:tr>
              <a:tr h="540060">
                <a:tc>
                  <a:txBody>
                    <a:bodyPr/>
                    <a:lstStyle/>
                    <a:p>
                      <a:pPr>
                        <a:lnSpc>
                          <a:spcPct val="150000"/>
                        </a:lnSpc>
                        <a:spcAft>
                          <a:spcPts val="0"/>
                        </a:spcAft>
                      </a:pPr>
                      <a:r>
                        <a:rPr lang="zh-TW" sz="1600" kern="100">
                          <a:effectLst/>
                        </a:rPr>
                        <a:t>放空該資產</a:t>
                      </a:r>
                      <a:endParaRPr lang="zh-TW" sz="1600" kern="100">
                        <a:effectLst/>
                        <a:latin typeface="Calibri"/>
                        <a:ea typeface="新細明體"/>
                        <a:cs typeface="Times New Roman"/>
                      </a:endParaRPr>
                    </a:p>
                  </a:txBody>
                  <a:tcPr marL="68580" marR="68580" marT="0" marB="0"/>
                </a:tc>
                <a:tc>
                  <a:txBody>
                    <a:bodyPr/>
                    <a:lstStyle/>
                    <a:p>
                      <a:pPr>
                        <a:lnSpc>
                          <a:spcPct val="150000"/>
                        </a:lnSpc>
                        <a:spcAft>
                          <a:spcPts val="0"/>
                        </a:spcAft>
                      </a:pPr>
                      <a:r>
                        <a:rPr lang="en-US" sz="2400" kern="100" dirty="0">
                          <a:effectLst/>
                          <a:latin typeface="Calibri" panose="020F0502020204030204" pitchFamily="34" charset="0"/>
                        </a:rPr>
                        <a:t>+195</a:t>
                      </a:r>
                      <a:endParaRPr lang="zh-TW" sz="2400" kern="100" dirty="0">
                        <a:effectLst/>
                        <a:latin typeface="Calibri" panose="020F0502020204030204" pitchFamily="34" charset="0"/>
                        <a:ea typeface="新細明體"/>
                        <a:cs typeface="Times New Roman"/>
                      </a:endParaRPr>
                    </a:p>
                  </a:txBody>
                  <a:tcPr marL="68580" marR="68580" marT="0" marB="0"/>
                </a:tc>
                <a:tc>
                  <a:txBody>
                    <a:bodyPr/>
                    <a:lstStyle/>
                    <a:p>
                      <a:pPr>
                        <a:lnSpc>
                          <a:spcPct val="150000"/>
                        </a:lnSpc>
                        <a:spcAft>
                          <a:spcPts val="0"/>
                        </a:spcAft>
                      </a:pPr>
                      <a:r>
                        <a:rPr lang="en-US" sz="2400" kern="100">
                          <a:effectLst/>
                          <a:latin typeface="Calibri" panose="020F0502020204030204" pitchFamily="34" charset="0"/>
                        </a:rPr>
                        <a:t> </a:t>
                      </a:r>
                      <a:endParaRPr lang="zh-TW" sz="2400" kern="100">
                        <a:effectLst/>
                        <a:latin typeface="Calibri" panose="020F0502020204030204" pitchFamily="34" charset="0"/>
                        <a:ea typeface="新細明體"/>
                        <a:cs typeface="Times New Roman"/>
                      </a:endParaRPr>
                    </a:p>
                  </a:txBody>
                  <a:tcPr marL="68580" marR="68580" marT="0" marB="0"/>
                </a:tc>
              </a:tr>
              <a:tr h="1080120">
                <a:tc>
                  <a:txBody>
                    <a:bodyPr/>
                    <a:lstStyle/>
                    <a:p>
                      <a:pPr>
                        <a:lnSpc>
                          <a:spcPct val="150000"/>
                        </a:lnSpc>
                        <a:spcAft>
                          <a:spcPts val="0"/>
                        </a:spcAft>
                      </a:pPr>
                      <a:r>
                        <a:rPr lang="zh-TW" sz="1600" kern="100">
                          <a:effectLst/>
                        </a:rPr>
                        <a:t>支付給買該資產的投資人</a:t>
                      </a:r>
                      <a:endParaRPr lang="zh-TW" sz="1600" kern="100">
                        <a:effectLst/>
                        <a:latin typeface="Calibri"/>
                        <a:ea typeface="新細明體"/>
                        <a:cs typeface="Times New Roman"/>
                      </a:endParaRPr>
                    </a:p>
                  </a:txBody>
                  <a:tcPr marL="68580" marR="68580" marT="0" marB="0"/>
                </a:tc>
                <a:tc>
                  <a:txBody>
                    <a:bodyPr/>
                    <a:lstStyle/>
                    <a:p>
                      <a:pPr>
                        <a:lnSpc>
                          <a:spcPct val="150000"/>
                        </a:lnSpc>
                        <a:spcAft>
                          <a:spcPts val="0"/>
                        </a:spcAft>
                      </a:pPr>
                      <a:r>
                        <a:rPr lang="en-US" sz="2400" kern="100" dirty="0">
                          <a:effectLst/>
                          <a:latin typeface="Calibri" panose="020F0502020204030204" pitchFamily="34" charset="0"/>
                        </a:rPr>
                        <a:t>-100</a:t>
                      </a:r>
                      <a:endParaRPr lang="zh-TW" sz="2400" kern="100" dirty="0">
                        <a:effectLst/>
                        <a:latin typeface="Calibri" panose="020F0502020204030204" pitchFamily="34" charset="0"/>
                        <a:ea typeface="新細明體"/>
                        <a:cs typeface="Times New Roman"/>
                      </a:endParaRPr>
                    </a:p>
                  </a:txBody>
                  <a:tcPr marL="68580" marR="68580" marT="0" marB="0"/>
                </a:tc>
                <a:tc>
                  <a:txBody>
                    <a:bodyPr/>
                    <a:lstStyle/>
                    <a:p>
                      <a:pPr>
                        <a:lnSpc>
                          <a:spcPct val="150000"/>
                        </a:lnSpc>
                        <a:spcAft>
                          <a:spcPts val="0"/>
                        </a:spcAft>
                      </a:pPr>
                      <a:r>
                        <a:rPr lang="en-US" sz="2400" kern="100" dirty="0">
                          <a:effectLst/>
                          <a:latin typeface="Calibri" panose="020F0502020204030204" pitchFamily="34" charset="0"/>
                        </a:rPr>
                        <a:t>-100</a:t>
                      </a:r>
                      <a:endParaRPr lang="zh-TW" sz="2400" kern="100" dirty="0">
                        <a:effectLst/>
                        <a:latin typeface="Calibri" panose="020F0502020204030204" pitchFamily="34" charset="0"/>
                        <a:ea typeface="新細明體"/>
                        <a:cs typeface="Times New Roman"/>
                      </a:endParaRPr>
                    </a:p>
                  </a:txBody>
                  <a:tcPr marL="68580" marR="68580" marT="0" marB="0"/>
                </a:tc>
              </a:tr>
              <a:tr h="540060">
                <a:tc>
                  <a:txBody>
                    <a:bodyPr/>
                    <a:lstStyle/>
                    <a:p>
                      <a:pPr>
                        <a:lnSpc>
                          <a:spcPct val="150000"/>
                        </a:lnSpc>
                        <a:spcAft>
                          <a:spcPts val="0"/>
                        </a:spcAft>
                      </a:pPr>
                      <a:r>
                        <a:rPr lang="zh-TW" sz="1600" kern="100">
                          <a:effectLst/>
                        </a:rPr>
                        <a:t>銀行存款與到期回收</a:t>
                      </a:r>
                      <a:endParaRPr lang="zh-TW" sz="1600" kern="100">
                        <a:effectLst/>
                        <a:latin typeface="Calibri"/>
                        <a:ea typeface="新細明體"/>
                        <a:cs typeface="Times New Roman"/>
                      </a:endParaRPr>
                    </a:p>
                  </a:txBody>
                  <a:tcPr marL="68580" marR="68580" marT="0" marB="0"/>
                </a:tc>
                <a:tc>
                  <a:txBody>
                    <a:bodyPr/>
                    <a:lstStyle/>
                    <a:p>
                      <a:pPr>
                        <a:lnSpc>
                          <a:spcPct val="150000"/>
                        </a:lnSpc>
                        <a:spcAft>
                          <a:spcPts val="0"/>
                        </a:spcAft>
                      </a:pPr>
                      <a:r>
                        <a:rPr lang="en-US" sz="2400" kern="100" dirty="0">
                          <a:effectLst/>
                          <a:latin typeface="Calibri" panose="020F0502020204030204" pitchFamily="34" charset="0"/>
                        </a:rPr>
                        <a:t>-95.</a:t>
                      </a:r>
                      <a:endParaRPr lang="zh-TW" sz="2400" kern="100" dirty="0">
                        <a:effectLst/>
                        <a:latin typeface="Calibri" panose="020F0502020204030204" pitchFamily="34" charset="0"/>
                        <a:ea typeface="新細明體"/>
                        <a:cs typeface="Times New Roman"/>
                      </a:endParaRPr>
                    </a:p>
                  </a:txBody>
                  <a:tcPr marL="68580" marR="68580" marT="0" marB="0"/>
                </a:tc>
                <a:tc>
                  <a:txBody>
                    <a:bodyPr/>
                    <a:lstStyle/>
                    <a:p>
                      <a:pPr>
                        <a:lnSpc>
                          <a:spcPct val="150000"/>
                        </a:lnSpc>
                        <a:spcAft>
                          <a:spcPts val="0"/>
                        </a:spcAft>
                      </a:pPr>
                      <a:r>
                        <a:rPr lang="en-US" sz="2400" kern="100" dirty="0">
                          <a:effectLst/>
                          <a:latin typeface="Calibri" panose="020F0502020204030204" pitchFamily="34" charset="0"/>
                        </a:rPr>
                        <a:t>+95*(1+10%)=104.5</a:t>
                      </a:r>
                      <a:endParaRPr lang="zh-TW" sz="2400" kern="100" dirty="0">
                        <a:effectLst/>
                        <a:latin typeface="Calibri" panose="020F0502020204030204" pitchFamily="34" charset="0"/>
                        <a:ea typeface="新細明體"/>
                        <a:cs typeface="Times New Roman"/>
                      </a:endParaRPr>
                    </a:p>
                  </a:txBody>
                  <a:tcPr marL="68580" marR="68580" marT="0" marB="0"/>
                </a:tc>
              </a:tr>
              <a:tr h="540060">
                <a:tc>
                  <a:txBody>
                    <a:bodyPr/>
                    <a:lstStyle/>
                    <a:p>
                      <a:pPr>
                        <a:lnSpc>
                          <a:spcPct val="150000"/>
                        </a:lnSpc>
                        <a:spcAft>
                          <a:spcPts val="0"/>
                        </a:spcAft>
                      </a:pPr>
                      <a:r>
                        <a:rPr lang="zh-TW" sz="1600" kern="100" dirty="0">
                          <a:effectLst/>
                        </a:rPr>
                        <a:t>現金流量</a:t>
                      </a:r>
                      <a:endParaRPr lang="zh-TW" sz="1600" kern="100" dirty="0">
                        <a:effectLst/>
                        <a:latin typeface="Calibri"/>
                        <a:ea typeface="新細明體"/>
                        <a:cs typeface="Times New Roman"/>
                      </a:endParaRPr>
                    </a:p>
                  </a:txBody>
                  <a:tcPr marL="68580" marR="68580" marT="0" marB="0"/>
                </a:tc>
                <a:tc>
                  <a:txBody>
                    <a:bodyPr/>
                    <a:lstStyle/>
                    <a:p>
                      <a:pPr>
                        <a:lnSpc>
                          <a:spcPct val="150000"/>
                        </a:lnSpc>
                        <a:spcAft>
                          <a:spcPts val="0"/>
                        </a:spcAft>
                      </a:pPr>
                      <a:r>
                        <a:rPr lang="en-US" sz="2400" kern="100">
                          <a:effectLst/>
                          <a:latin typeface="Calibri" panose="020F0502020204030204" pitchFamily="34" charset="0"/>
                        </a:rPr>
                        <a:t>0</a:t>
                      </a:r>
                      <a:endParaRPr lang="zh-TW" sz="2400" kern="100">
                        <a:effectLst/>
                        <a:latin typeface="Calibri" panose="020F0502020204030204" pitchFamily="34" charset="0"/>
                        <a:ea typeface="新細明體"/>
                        <a:cs typeface="Times New Roman"/>
                      </a:endParaRPr>
                    </a:p>
                  </a:txBody>
                  <a:tcPr marL="68580" marR="68580" marT="0" marB="0"/>
                </a:tc>
                <a:tc>
                  <a:txBody>
                    <a:bodyPr/>
                    <a:lstStyle/>
                    <a:p>
                      <a:pPr>
                        <a:lnSpc>
                          <a:spcPct val="150000"/>
                        </a:lnSpc>
                        <a:spcAft>
                          <a:spcPts val="0"/>
                        </a:spcAft>
                      </a:pPr>
                      <a:r>
                        <a:rPr lang="en-US" sz="2400" kern="100" dirty="0">
                          <a:effectLst/>
                          <a:latin typeface="Calibri" panose="020F0502020204030204" pitchFamily="34" charset="0"/>
                        </a:rPr>
                        <a:t>+4.5</a:t>
                      </a:r>
                      <a:endParaRPr lang="zh-TW" sz="2400" kern="100" dirty="0">
                        <a:effectLst/>
                        <a:latin typeface="Calibri" panose="020F0502020204030204" pitchFamily="34" charset="0"/>
                        <a:ea typeface="新細明體"/>
                        <a:cs typeface="Times New Roman"/>
                      </a:endParaRPr>
                    </a:p>
                  </a:txBody>
                  <a:tcPr marL="68580" marR="68580" marT="0" marB="0"/>
                </a:tc>
              </a:tr>
            </a:tbl>
          </a:graphicData>
        </a:graphic>
      </p:graphicFrame>
      <p:sp>
        <p:nvSpPr>
          <p:cNvPr id="6" name="文字方塊 5"/>
          <p:cNvSpPr txBox="1"/>
          <p:nvPr/>
        </p:nvSpPr>
        <p:spPr>
          <a:xfrm>
            <a:off x="2123728" y="5733256"/>
            <a:ext cx="4680520" cy="369332"/>
          </a:xfrm>
          <a:prstGeom prst="rect">
            <a:avLst/>
          </a:prstGeom>
          <a:noFill/>
        </p:spPr>
        <p:txBody>
          <a:bodyPr wrap="square" rtlCol="0">
            <a:spAutoFit/>
          </a:bodyPr>
          <a:lstStyle/>
          <a:p>
            <a:r>
              <a:rPr lang="en-US" altLang="zh-TW" b="1" dirty="0">
                <a:solidFill>
                  <a:srgbClr val="FF0000"/>
                </a:solidFill>
              </a:rPr>
              <a:t>(</a:t>
            </a:r>
            <a:r>
              <a:rPr lang="zh-TW" altLang="zh-TW" b="1" dirty="0">
                <a:solidFill>
                  <a:srgbClr val="FF0000"/>
                </a:solidFill>
              </a:rPr>
              <a:t>期初沒有現金流出，但期末有現金流入</a:t>
            </a:r>
            <a:r>
              <a:rPr lang="en-US" altLang="zh-TW" b="1" dirty="0">
                <a:solidFill>
                  <a:srgbClr val="FF0000"/>
                </a:solidFill>
              </a:rPr>
              <a:t>)</a:t>
            </a:r>
            <a:endParaRPr lang="zh-TW" altLang="zh-TW" dirty="0">
              <a:solidFill>
                <a:srgbClr val="FF0000"/>
              </a:solidFill>
            </a:endParaRPr>
          </a:p>
        </p:txBody>
      </p:sp>
    </p:spTree>
    <p:extLst>
      <p:ext uri="{BB962C8B-B14F-4D97-AF65-F5344CB8AC3E}">
        <p14:creationId xmlns:p14="http://schemas.microsoft.com/office/powerpoint/2010/main" val="2658798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zh-TW" dirty="0"/>
              <a:t>從正常市場的資產</a:t>
            </a:r>
            <a:r>
              <a:rPr lang="zh-TW" altLang="zh-TW" dirty="0" smtClean="0"/>
              <a:t>價格</a:t>
            </a:r>
            <a:r>
              <a:rPr lang="en-US" altLang="zh-TW" dirty="0" smtClean="0"/>
              <a:t/>
            </a:r>
            <a:br>
              <a:rPr lang="en-US" altLang="zh-TW" dirty="0" smtClean="0"/>
            </a:br>
            <a:r>
              <a:rPr lang="zh-TW" altLang="zh-TW" dirty="0" smtClean="0"/>
              <a:t>反</a:t>
            </a:r>
            <a:r>
              <a:rPr lang="zh-TW" altLang="zh-TW" dirty="0"/>
              <a:t>推無風險借貸利率</a:t>
            </a:r>
            <a:endParaRPr lang="zh-TW" altLang="en-US" dirty="0"/>
          </a:p>
        </p:txBody>
      </p:sp>
      <p:sp>
        <p:nvSpPr>
          <p:cNvPr id="3" name="內容版面配置區 2"/>
          <p:cNvSpPr>
            <a:spLocks noGrp="1"/>
          </p:cNvSpPr>
          <p:nvPr>
            <p:ph idx="1"/>
          </p:nvPr>
        </p:nvSpPr>
        <p:spPr/>
        <p:txBody>
          <a:bodyPr>
            <a:normAutofit lnSpcReduction="10000"/>
          </a:bodyPr>
          <a:lstStyle/>
          <a:p>
            <a:pPr algn="just">
              <a:lnSpc>
                <a:spcPct val="120000"/>
              </a:lnSpc>
            </a:pPr>
            <a:r>
              <a:rPr lang="zh-TW" altLang="zh-TW" sz="2400" dirty="0">
                <a:latin typeface="Calibri" panose="020F0502020204030204" pitchFamily="34" charset="0"/>
              </a:rPr>
              <a:t>假定有一個無風險債券，正常市場下的交易價格為</a:t>
            </a:r>
            <a:r>
              <a:rPr lang="en-US" altLang="zh-TW" sz="2400" dirty="0">
                <a:latin typeface="Calibri" panose="020F0502020204030204" pitchFamily="34" charset="0"/>
              </a:rPr>
              <a:t>929.80</a:t>
            </a:r>
            <a:r>
              <a:rPr lang="zh-TW" altLang="zh-TW" sz="2400" dirty="0">
                <a:latin typeface="Calibri" panose="020F0502020204030204" pitchFamily="34" charset="0"/>
              </a:rPr>
              <a:t>美元，一年後支付給投資人</a:t>
            </a:r>
            <a:r>
              <a:rPr lang="en-US" altLang="zh-TW" sz="2400" dirty="0">
                <a:latin typeface="Calibri" panose="020F0502020204030204" pitchFamily="34" charset="0"/>
              </a:rPr>
              <a:t>1,000</a:t>
            </a:r>
            <a:r>
              <a:rPr lang="zh-TW" altLang="zh-TW" sz="2400" dirty="0">
                <a:latin typeface="Calibri" panose="020F0502020204030204" pitchFamily="34" charset="0"/>
              </a:rPr>
              <a:t>美元，則無風險借貸利率可推算為</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zh-TW" altLang="zh-TW" sz="2400" dirty="0">
              <a:latin typeface="Calibri" panose="020F0502020204030204" pitchFamily="34" charset="0"/>
            </a:endParaRPr>
          </a:p>
          <a:p>
            <a:pPr algn="just">
              <a:lnSpc>
                <a:spcPct val="120000"/>
              </a:lnSpc>
            </a:pPr>
            <a:r>
              <a:rPr lang="zh-TW" altLang="zh-TW" sz="2400" dirty="0">
                <a:latin typeface="Calibri" panose="020F0502020204030204" pitchFamily="34" charset="0"/>
              </a:rPr>
              <a:t>從投資人的角度來看，也就是現在投資</a:t>
            </a:r>
            <a:r>
              <a:rPr lang="en-US" altLang="zh-TW" sz="2400" dirty="0">
                <a:latin typeface="Calibri" panose="020F0502020204030204" pitchFamily="34" charset="0"/>
              </a:rPr>
              <a:t>929.80</a:t>
            </a:r>
            <a:r>
              <a:rPr lang="zh-TW" altLang="zh-TW" sz="2400" dirty="0">
                <a:latin typeface="Calibri" panose="020F0502020204030204" pitchFamily="34" charset="0"/>
              </a:rPr>
              <a:t>美元，一年後可獲得</a:t>
            </a:r>
            <a:r>
              <a:rPr lang="en-US" altLang="zh-TW" sz="2400" dirty="0">
                <a:latin typeface="Calibri" panose="020F0502020204030204" pitchFamily="34" charset="0"/>
              </a:rPr>
              <a:t>1,000</a:t>
            </a:r>
            <a:r>
              <a:rPr lang="zh-TW" altLang="zh-TW" sz="2400" dirty="0">
                <a:latin typeface="Calibri" panose="020F0502020204030204" pitchFamily="34" charset="0"/>
              </a:rPr>
              <a:t>美元的收益，所以其年報酬率為：</a:t>
            </a: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由</a:t>
            </a:r>
            <a:r>
              <a:rPr lang="zh-TW" altLang="zh-TW" sz="2400" dirty="0">
                <a:latin typeface="Calibri" panose="020F0502020204030204" pitchFamily="34" charset="0"/>
              </a:rPr>
              <a:t>上面的計算過程可以發現：在沒有套利機會的正常市場情況下，無風險借貸利率會等於該無風險資產的報酬率。</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31</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409742226"/>
              </p:ext>
            </p:extLst>
          </p:nvPr>
        </p:nvGraphicFramePr>
        <p:xfrm>
          <a:off x="2627784" y="2708920"/>
          <a:ext cx="3096344" cy="697556"/>
        </p:xfrm>
        <a:graphic>
          <a:graphicData uri="http://schemas.openxmlformats.org/presentationml/2006/ole">
            <mc:AlternateContent xmlns:mc="http://schemas.openxmlformats.org/markup-compatibility/2006">
              <mc:Choice xmlns:v="urn:schemas-microsoft-com:vml" Requires="v">
                <p:oleObj spid="_x0000_s15428" r:id="rId3" imgW="1954951" imgH="444307" progId="Unknown">
                  <p:embed/>
                </p:oleObj>
              </mc:Choice>
              <mc:Fallback>
                <p:oleObj r:id="rId3" imgW="1954951" imgH="444307" progId="Unknown">
                  <p:embed/>
                  <p:pic>
                    <p:nvPicPr>
                      <p:cNvPr id="0" name="物件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2708920"/>
                        <a:ext cx="3096344" cy="697556"/>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542904850"/>
              </p:ext>
            </p:extLst>
          </p:nvPr>
        </p:nvGraphicFramePr>
        <p:xfrm>
          <a:off x="2699792" y="4365104"/>
          <a:ext cx="2451100" cy="647700"/>
        </p:xfrm>
        <a:graphic>
          <a:graphicData uri="http://schemas.openxmlformats.org/presentationml/2006/ole">
            <mc:AlternateContent xmlns:mc="http://schemas.openxmlformats.org/markup-compatibility/2006">
              <mc:Choice xmlns:v="urn:schemas-microsoft-com:vml" Requires="v">
                <p:oleObj spid="_x0000_s15429" r:id="rId5" imgW="1497950" imgH="393529" progId="Unknown">
                  <p:embed/>
                </p:oleObj>
              </mc:Choice>
              <mc:Fallback>
                <p:oleObj r:id="rId5" imgW="1497950" imgH="393529" progId="Unknown">
                  <p:embed/>
                  <p:pic>
                    <p:nvPicPr>
                      <p:cNvPr id="0" name="物件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792" y="4365104"/>
                        <a:ext cx="2451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87546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dirty="0"/>
              <a:t>資產交易的淨現值與企業的</a:t>
            </a:r>
            <a:r>
              <a:rPr lang="zh-TW" altLang="zh-TW" dirty="0" smtClean="0"/>
              <a:t>決策</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t>根據上面的討論，金融資產的正常市場價格為其未來現金流入的折現加總，如果我們將交易金融資產視為一個企業投資活動，則買方的淨現值為未來現金流入折現加總減去期初的現金</a:t>
            </a:r>
            <a:r>
              <a:rPr lang="zh-TW" altLang="zh-TW" sz="2400" dirty="0" smtClean="0"/>
              <a:t>流出</a:t>
            </a:r>
            <a:r>
              <a:rPr lang="en-US" altLang="zh-TW" sz="2400" dirty="0" smtClean="0"/>
              <a:t>(</a:t>
            </a:r>
            <a:r>
              <a:rPr lang="zh-TW" altLang="en-US" sz="2400" dirty="0" smtClean="0"/>
              <a:t>買價</a:t>
            </a:r>
            <a:r>
              <a:rPr lang="en-US" altLang="zh-TW" sz="2400" dirty="0" smtClean="0"/>
              <a:t>)</a:t>
            </a:r>
            <a:r>
              <a:rPr lang="zh-TW" altLang="zh-TW" sz="2400" dirty="0" smtClean="0"/>
              <a:t>；</a:t>
            </a:r>
            <a:r>
              <a:rPr lang="zh-TW" altLang="zh-TW" sz="2400" dirty="0"/>
              <a:t>而賣方的淨現值則是期初所獲得現金</a:t>
            </a:r>
            <a:r>
              <a:rPr lang="zh-TW" altLang="zh-TW" sz="2400" dirty="0" smtClean="0"/>
              <a:t>流入</a:t>
            </a:r>
            <a:r>
              <a:rPr lang="en-US" altLang="zh-TW" sz="2400" dirty="0" smtClean="0"/>
              <a:t>(</a:t>
            </a:r>
            <a:r>
              <a:rPr lang="zh-TW" altLang="en-US" sz="2400" dirty="0" smtClean="0"/>
              <a:t>賣價</a:t>
            </a:r>
            <a:r>
              <a:rPr lang="en-US" altLang="zh-TW" sz="2400" dirty="0" smtClean="0"/>
              <a:t>)</a:t>
            </a:r>
            <a:r>
              <a:rPr lang="zh-TW" altLang="zh-TW" sz="2400" dirty="0" smtClean="0"/>
              <a:t>減去</a:t>
            </a:r>
            <a:r>
              <a:rPr lang="zh-TW" altLang="zh-TW" sz="2400" dirty="0"/>
              <a:t>未來所有現金流出的折現加總，亦即：</a:t>
            </a:r>
          </a:p>
          <a:p>
            <a:pPr algn="just">
              <a:lnSpc>
                <a:spcPct val="120000"/>
              </a:lnSpc>
            </a:pPr>
            <a:r>
              <a:rPr lang="zh-TW" altLang="zh-TW" sz="2400" dirty="0"/>
              <a:t>買方淨現值</a:t>
            </a:r>
            <a:r>
              <a:rPr lang="zh-TW" altLang="zh-TW" sz="2400" dirty="0" smtClean="0"/>
              <a:t>：</a:t>
            </a:r>
            <a:endParaRPr lang="en-US" altLang="zh-TW" sz="2400" dirty="0" smtClean="0"/>
          </a:p>
          <a:p>
            <a:pPr algn="just">
              <a:lnSpc>
                <a:spcPct val="120000"/>
              </a:lnSpc>
            </a:pPr>
            <a:endParaRPr lang="zh-TW" altLang="zh-TW" sz="2400" dirty="0"/>
          </a:p>
          <a:p>
            <a:pPr algn="just">
              <a:lnSpc>
                <a:spcPct val="120000"/>
              </a:lnSpc>
            </a:pPr>
            <a:r>
              <a:rPr lang="zh-TW" altLang="zh-TW" sz="2400" dirty="0"/>
              <a:t>賣方淨現值：</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32</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470406079"/>
              </p:ext>
            </p:extLst>
          </p:nvPr>
        </p:nvGraphicFramePr>
        <p:xfrm>
          <a:off x="1115616" y="4293096"/>
          <a:ext cx="4638515" cy="576064"/>
        </p:xfrm>
        <a:graphic>
          <a:graphicData uri="http://schemas.openxmlformats.org/presentationml/2006/ole">
            <mc:AlternateContent xmlns:mc="http://schemas.openxmlformats.org/markup-compatibility/2006">
              <mc:Choice xmlns:v="urn:schemas-microsoft-com:vml" Requires="v">
                <p:oleObj spid="_x0000_s16450" r:id="rId3" imgW="2451100" imgH="304800" progId="Unknown">
                  <p:embed/>
                </p:oleObj>
              </mc:Choice>
              <mc:Fallback>
                <p:oleObj r:id="rId3" imgW="2451100" imgH="304800" progId="Unknown">
                  <p:embed/>
                  <p:pic>
                    <p:nvPicPr>
                      <p:cNvPr id="0" name="物件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4293096"/>
                        <a:ext cx="4638515" cy="576064"/>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551335134"/>
              </p:ext>
            </p:extLst>
          </p:nvPr>
        </p:nvGraphicFramePr>
        <p:xfrm>
          <a:off x="1115616" y="5373216"/>
          <a:ext cx="4680524" cy="576064"/>
        </p:xfrm>
        <a:graphic>
          <a:graphicData uri="http://schemas.openxmlformats.org/presentationml/2006/ole">
            <mc:AlternateContent xmlns:mc="http://schemas.openxmlformats.org/markup-compatibility/2006">
              <mc:Choice xmlns:v="urn:schemas-microsoft-com:vml" Requires="v">
                <p:oleObj spid="_x0000_s16451" r:id="rId5" imgW="2476500" imgH="304800" progId="Unknown">
                  <p:embed/>
                </p:oleObj>
              </mc:Choice>
              <mc:Fallback>
                <p:oleObj r:id="rId5" imgW="2476500" imgH="304800" progId="Unknown">
                  <p:embed/>
                  <p:pic>
                    <p:nvPicPr>
                      <p:cNvPr id="0" name="物件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5373216"/>
                        <a:ext cx="4680524" cy="57606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32172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資產交易的淨現值與企業的決策</a:t>
            </a:r>
            <a:endParaRPr lang="zh-TW" altLang="en-US" dirty="0"/>
          </a:p>
        </p:txBody>
      </p:sp>
      <p:sp>
        <p:nvSpPr>
          <p:cNvPr id="3" name="內容版面配置區 2"/>
          <p:cNvSpPr>
            <a:spLocks noGrp="1"/>
          </p:cNvSpPr>
          <p:nvPr>
            <p:ph idx="1"/>
          </p:nvPr>
        </p:nvSpPr>
        <p:spPr/>
        <p:txBody>
          <a:bodyPr>
            <a:noAutofit/>
          </a:bodyPr>
          <a:lstStyle/>
          <a:p>
            <a:pPr algn="just">
              <a:lnSpc>
                <a:spcPct val="120000"/>
              </a:lnSpc>
            </a:pPr>
            <a:r>
              <a:rPr lang="zh-TW" altLang="zh-TW" sz="2400" dirty="0">
                <a:latin typeface="Calibri" panose="020F0502020204030204" pitchFamily="34" charset="0"/>
              </a:rPr>
              <a:t>因此在正常市場的情況下，買賣雙方的</a:t>
            </a:r>
            <a:r>
              <a:rPr lang="en-US" altLang="zh-TW" sz="2400" dirty="0">
                <a:latin typeface="Calibri" panose="020F0502020204030204" pitchFamily="34" charset="0"/>
              </a:rPr>
              <a:t>NPV</a:t>
            </a:r>
            <a:r>
              <a:rPr lang="zh-TW" altLang="zh-TW" sz="2400" dirty="0">
                <a:latin typeface="Calibri" panose="020F0502020204030204" pitchFamily="34" charset="0"/>
              </a:rPr>
              <a:t>都等於</a:t>
            </a:r>
            <a:r>
              <a:rPr lang="en-US" altLang="zh-TW" sz="2400" dirty="0">
                <a:latin typeface="Calibri" panose="020F0502020204030204" pitchFamily="34" charset="0"/>
              </a:rPr>
              <a:t>0</a:t>
            </a:r>
            <a:r>
              <a:rPr lang="zh-TW" altLang="zh-TW" sz="2400" dirty="0">
                <a:latin typeface="Calibri" panose="020F0502020204030204" pitchFamily="34" charset="0"/>
              </a:rPr>
              <a:t>；換言之，企業執行金融資產交易並不會增進其公司價值，也就是說，影響公司價值的來源並非金融資產的交易，而是在於實質的投資計畫</a:t>
            </a:r>
            <a:r>
              <a:rPr lang="zh-TW" altLang="zh-TW" sz="2400" dirty="0" smtClean="0">
                <a:latin typeface="Calibri" panose="020F0502020204030204" pitchFamily="34" charset="0"/>
              </a:rPr>
              <a:t>，例如</a:t>
            </a:r>
            <a:r>
              <a:rPr lang="zh-TW" altLang="zh-TW" sz="2400" dirty="0">
                <a:latin typeface="Calibri" panose="020F0502020204030204" pitchFamily="34" charset="0"/>
              </a:rPr>
              <a:t>：發展新的產品線、擴展分支機構及提升生產效率等。企業對於金融資產交易的目的在於調整現金流量之時點與風險，以滿足企業的最適需要。</a:t>
            </a:r>
          </a:p>
          <a:p>
            <a:pPr algn="just">
              <a:lnSpc>
                <a:spcPct val="130000"/>
              </a:lnSpc>
            </a:pPr>
            <a:r>
              <a:rPr lang="zh-TW" altLang="zh-TW" sz="2400" b="1" dirty="0">
                <a:solidFill>
                  <a:srgbClr val="FF0000"/>
                </a:solidFill>
                <a:latin typeface="Calibri" panose="020F0502020204030204" pitchFamily="34" charset="0"/>
              </a:rPr>
              <a:t>投資決策與資金融通決策的分離原則</a:t>
            </a:r>
            <a:r>
              <a:rPr lang="en-US" altLang="zh-TW" sz="2400" b="1" dirty="0">
                <a:solidFill>
                  <a:srgbClr val="FF0000"/>
                </a:solidFill>
                <a:latin typeface="Calibri" panose="020F0502020204030204" pitchFamily="34" charset="0"/>
              </a:rPr>
              <a:t>(separation principle)</a:t>
            </a:r>
            <a:r>
              <a:rPr lang="zh-TW" altLang="zh-TW" sz="2400" dirty="0">
                <a:latin typeface="Calibri" panose="020F0502020204030204" pitchFamily="34" charset="0"/>
              </a:rPr>
              <a:t>：在</a:t>
            </a:r>
            <a:r>
              <a:rPr lang="zh-TW" altLang="zh-TW" sz="2400" b="1" u="sng" dirty="0">
                <a:latin typeface="Calibri" panose="020F0502020204030204" pitchFamily="34" charset="0"/>
              </a:rPr>
              <a:t>正常市場</a:t>
            </a:r>
            <a:r>
              <a:rPr lang="zh-TW" altLang="zh-TW" sz="2400" dirty="0">
                <a:latin typeface="Calibri" panose="020F0502020204030204" pitchFamily="34" charset="0"/>
              </a:rPr>
              <a:t>的情況下，金融資產交易不會影響公司的價值；因此，在做資本預算的投資決策計算</a:t>
            </a:r>
            <a:r>
              <a:rPr lang="en-US" altLang="zh-TW" sz="2400" dirty="0">
                <a:latin typeface="Calibri" panose="020F0502020204030204" pitchFamily="34" charset="0"/>
              </a:rPr>
              <a:t>NPV</a:t>
            </a:r>
            <a:r>
              <a:rPr lang="zh-TW" altLang="zh-TW" sz="2400" dirty="0">
                <a:latin typeface="Calibri" panose="020F0502020204030204" pitchFamily="34" charset="0"/>
              </a:rPr>
              <a:t>時，應該把如何由金融交易融通資金的決策分離出來。</a:t>
            </a: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33</a:t>
            </a:fld>
            <a:endParaRPr lang="zh-TW" altLang="en-US"/>
          </a:p>
        </p:txBody>
      </p:sp>
    </p:spTree>
    <p:extLst>
      <p:ext uri="{BB962C8B-B14F-4D97-AF65-F5344CB8AC3E}">
        <p14:creationId xmlns:p14="http://schemas.microsoft.com/office/powerpoint/2010/main" val="4079265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smtClean="0"/>
              <a:t>例</a:t>
            </a:r>
            <a:r>
              <a:rPr lang="zh-TW" altLang="en-US" dirty="0" smtClean="0"/>
              <a:t> </a:t>
            </a:r>
            <a:r>
              <a:rPr lang="en-US" altLang="zh-TW" dirty="0" smtClean="0"/>
              <a:t>3.7</a:t>
            </a:r>
            <a:endParaRPr lang="zh-TW" altLang="en-US" dirty="0"/>
          </a:p>
        </p:txBody>
      </p:sp>
      <p:sp>
        <p:nvSpPr>
          <p:cNvPr id="3" name="內容版面配置區 2"/>
          <p:cNvSpPr>
            <a:spLocks noGrp="1"/>
          </p:cNvSpPr>
          <p:nvPr>
            <p:ph idx="1"/>
          </p:nvPr>
        </p:nvSpPr>
        <p:spPr/>
        <p:txBody>
          <a:bodyPr>
            <a:normAutofit fontScale="70000" lnSpcReduction="20000"/>
          </a:bodyPr>
          <a:lstStyle/>
          <a:p>
            <a:pPr algn="just">
              <a:lnSpc>
                <a:spcPct val="140000"/>
              </a:lnSpc>
            </a:pPr>
            <a:r>
              <a:rPr lang="zh-TW" altLang="zh-TW" dirty="0">
                <a:latin typeface="Calibri" panose="020F0502020204030204" pitchFamily="34" charset="0"/>
              </a:rPr>
              <a:t>假設公司有一個無風險的實質投資計畫，期初需要付出</a:t>
            </a:r>
            <a:r>
              <a:rPr lang="en-US" altLang="zh-TW" dirty="0">
                <a:latin typeface="Calibri" panose="020F0502020204030204" pitchFamily="34" charset="0"/>
              </a:rPr>
              <a:t>1,000</a:t>
            </a:r>
            <a:r>
              <a:rPr lang="zh-TW" altLang="zh-TW" dirty="0">
                <a:latin typeface="Calibri" panose="020F0502020204030204" pitchFamily="34" charset="0"/>
              </a:rPr>
              <a:t>萬美元的成本，一年後可以獲得</a:t>
            </a:r>
            <a:r>
              <a:rPr lang="en-US" altLang="zh-TW" dirty="0">
                <a:latin typeface="Calibri" panose="020F0502020204030204" pitchFamily="34" charset="0"/>
              </a:rPr>
              <a:t>1,200</a:t>
            </a:r>
            <a:r>
              <a:rPr lang="zh-TW" altLang="zh-TW" dirty="0">
                <a:latin typeface="Calibri" panose="020F0502020204030204" pitchFamily="34" charset="0"/>
              </a:rPr>
              <a:t>萬美元的收益，無風險借貸利率為</a:t>
            </a:r>
            <a:r>
              <a:rPr lang="en-US" altLang="zh-TW" dirty="0">
                <a:latin typeface="Calibri" panose="020F0502020204030204" pitchFamily="34" charset="0"/>
              </a:rPr>
              <a:t>10%</a:t>
            </a:r>
            <a:r>
              <a:rPr lang="zh-TW" altLang="zh-TW" dirty="0">
                <a:latin typeface="Calibri" panose="020F0502020204030204" pitchFamily="34" charset="0"/>
              </a:rPr>
              <a:t>，每年計息一次。資金的來源有兩種選擇，一種是完全由公司的自有資金支應，另一種方式則是半數向銀行借款，半數由公司自有資金支應。這兩種方式的淨現值可分別計算如下：</a:t>
            </a:r>
          </a:p>
          <a:p>
            <a:pPr lvl="1" algn="just">
              <a:lnSpc>
                <a:spcPct val="140000"/>
              </a:lnSpc>
            </a:pPr>
            <a:r>
              <a:rPr lang="zh-TW" altLang="zh-TW" dirty="0">
                <a:latin typeface="Calibri" panose="020F0502020204030204" pitchFamily="34" charset="0"/>
              </a:rPr>
              <a:t>第一種方式：</a:t>
            </a:r>
          </a:p>
          <a:p>
            <a:pPr lvl="1" algn="just">
              <a:lnSpc>
                <a:spcPct val="140000"/>
              </a:lnSpc>
            </a:pPr>
            <a:endParaRPr lang="en-US" altLang="zh-TW" dirty="0" smtClean="0">
              <a:latin typeface="Calibri" panose="020F0502020204030204" pitchFamily="34" charset="0"/>
            </a:endParaRPr>
          </a:p>
          <a:p>
            <a:pPr lvl="1" algn="just">
              <a:lnSpc>
                <a:spcPct val="140000"/>
              </a:lnSpc>
            </a:pPr>
            <a:r>
              <a:rPr lang="zh-TW" altLang="zh-TW" dirty="0" smtClean="0">
                <a:latin typeface="Calibri" panose="020F0502020204030204" pitchFamily="34" charset="0"/>
              </a:rPr>
              <a:t>第二</a:t>
            </a:r>
            <a:r>
              <a:rPr lang="zh-TW" altLang="zh-TW" dirty="0">
                <a:latin typeface="Calibri" panose="020F0502020204030204" pitchFamily="34" charset="0"/>
              </a:rPr>
              <a:t>種方式：</a:t>
            </a:r>
          </a:p>
          <a:p>
            <a:pPr algn="just">
              <a:lnSpc>
                <a:spcPct val="140000"/>
              </a:lnSpc>
            </a:pPr>
            <a:r>
              <a:rPr lang="zh-TW" altLang="zh-TW" dirty="0">
                <a:latin typeface="Calibri" panose="020F0502020204030204" pitchFamily="34" charset="0"/>
              </a:rPr>
              <a:t>從此例可以很清楚看出，在</a:t>
            </a:r>
            <a:r>
              <a:rPr lang="zh-TW" altLang="zh-TW" b="1" u="sng" dirty="0">
                <a:latin typeface="Calibri" panose="020F0502020204030204" pitchFamily="34" charset="0"/>
              </a:rPr>
              <a:t>正常市場</a:t>
            </a:r>
            <a:r>
              <a:rPr lang="zh-TW" altLang="zh-TW" dirty="0">
                <a:latin typeface="Calibri" panose="020F0502020204030204" pitchFamily="34" charset="0"/>
              </a:rPr>
              <a:t>下，不論資金融通的方式為何並不會影響</a:t>
            </a:r>
            <a:r>
              <a:rPr lang="en-US" altLang="zh-TW" dirty="0">
                <a:latin typeface="Calibri" panose="020F0502020204030204" pitchFamily="34" charset="0"/>
              </a:rPr>
              <a:t>NPV</a:t>
            </a:r>
            <a:r>
              <a:rPr lang="zh-TW" altLang="zh-TW" dirty="0">
                <a:latin typeface="Calibri" panose="020F0502020204030204" pitchFamily="34" charset="0"/>
              </a:rPr>
              <a:t>。</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34</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952251249"/>
              </p:ext>
            </p:extLst>
          </p:nvPr>
        </p:nvGraphicFramePr>
        <p:xfrm>
          <a:off x="2771800" y="3933056"/>
          <a:ext cx="3687137" cy="648072"/>
        </p:xfrm>
        <a:graphic>
          <a:graphicData uri="http://schemas.openxmlformats.org/presentationml/2006/ole">
            <mc:AlternateContent xmlns:mc="http://schemas.openxmlformats.org/markup-compatibility/2006">
              <mc:Choice xmlns:v="urn:schemas-microsoft-com:vml" Requires="v">
                <p:oleObj spid="_x0000_s17474" r:id="rId3" imgW="2387600" imgH="419100" progId="Unknown">
                  <p:embed/>
                </p:oleObj>
              </mc:Choice>
              <mc:Fallback>
                <p:oleObj r:id="rId3" imgW="2387600" imgH="419100" progId="Unknown">
                  <p:embed/>
                  <p:pic>
                    <p:nvPicPr>
                      <p:cNvPr id="0" name="物件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3933056"/>
                        <a:ext cx="3687137" cy="648072"/>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843318639"/>
              </p:ext>
            </p:extLst>
          </p:nvPr>
        </p:nvGraphicFramePr>
        <p:xfrm>
          <a:off x="2771800" y="4725144"/>
          <a:ext cx="4688703" cy="648072"/>
        </p:xfrm>
        <a:graphic>
          <a:graphicData uri="http://schemas.openxmlformats.org/presentationml/2006/ole">
            <mc:AlternateContent xmlns:mc="http://schemas.openxmlformats.org/markup-compatibility/2006">
              <mc:Choice xmlns:v="urn:schemas-microsoft-com:vml" Requires="v">
                <p:oleObj spid="_x0000_s17475" r:id="rId5" imgW="3035300" imgH="419100" progId="Unknown">
                  <p:embed/>
                </p:oleObj>
              </mc:Choice>
              <mc:Fallback>
                <p:oleObj r:id="rId5" imgW="3035300" imgH="419100" progId="Unknown">
                  <p:embed/>
                  <p:pic>
                    <p:nvPicPr>
                      <p:cNvPr id="0" name="物件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4725144"/>
                        <a:ext cx="4688703" cy="6480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18259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dirty="0"/>
              <a:t>利用單一價格律評價資產</a:t>
            </a:r>
            <a:r>
              <a:rPr lang="zh-TW" altLang="zh-TW" dirty="0" smtClean="0"/>
              <a:t>組合</a:t>
            </a:r>
            <a:endParaRPr lang="zh-TW" altLang="en-US" dirty="0"/>
          </a:p>
        </p:txBody>
      </p:sp>
      <p:sp>
        <p:nvSpPr>
          <p:cNvPr id="3" name="內容版面配置區 2"/>
          <p:cNvSpPr>
            <a:spLocks noGrp="1"/>
          </p:cNvSpPr>
          <p:nvPr>
            <p:ph idx="1"/>
          </p:nvPr>
        </p:nvSpPr>
        <p:spPr/>
        <p:txBody>
          <a:bodyPr>
            <a:normAutofit lnSpcReduction="10000"/>
          </a:bodyPr>
          <a:lstStyle/>
          <a:p>
            <a:pPr algn="just">
              <a:lnSpc>
                <a:spcPct val="120000"/>
              </a:lnSpc>
            </a:pPr>
            <a:endParaRPr lang="en-US" altLang="zh-TW" sz="24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假定</a:t>
            </a:r>
            <a:r>
              <a:rPr lang="zh-TW" altLang="zh-TW" sz="2400" dirty="0">
                <a:latin typeface="Calibri" panose="020F0502020204030204" pitchFamily="34" charset="0"/>
              </a:rPr>
              <a:t>有一個資產組合其包含了各投資</a:t>
            </a:r>
            <a:r>
              <a:rPr lang="en-US" altLang="zh-TW" sz="2400" dirty="0">
                <a:latin typeface="Calibri" panose="020F0502020204030204" pitchFamily="34" charset="0"/>
              </a:rPr>
              <a:t>A</a:t>
            </a:r>
            <a:r>
              <a:rPr lang="zh-TW" altLang="zh-TW" sz="2400" dirty="0">
                <a:latin typeface="Calibri" panose="020F0502020204030204" pitchFamily="34" charset="0"/>
              </a:rPr>
              <a:t>資產與</a:t>
            </a:r>
            <a:r>
              <a:rPr lang="en-US" altLang="zh-TW" sz="2400" dirty="0">
                <a:latin typeface="Calibri" panose="020F0502020204030204" pitchFamily="34" charset="0"/>
              </a:rPr>
              <a:t>B</a:t>
            </a:r>
            <a:r>
              <a:rPr lang="zh-TW" altLang="zh-TW" sz="2400" dirty="0">
                <a:latin typeface="Calibri" panose="020F0502020204030204" pitchFamily="34" charset="0"/>
              </a:rPr>
              <a:t>資產各一個單位，若</a:t>
            </a:r>
            <a:r>
              <a:rPr lang="en-US" altLang="zh-TW" sz="2400" dirty="0">
                <a:latin typeface="Calibri" panose="020F0502020204030204" pitchFamily="34" charset="0"/>
              </a:rPr>
              <a:t>C</a:t>
            </a:r>
            <a:r>
              <a:rPr lang="zh-TW" altLang="zh-TW" sz="2400" dirty="0">
                <a:latin typeface="Calibri" panose="020F0502020204030204" pitchFamily="34" charset="0"/>
              </a:rPr>
              <a:t>資產未來可產生的現金流量與該資產組合完全相同，則</a:t>
            </a:r>
            <a:r>
              <a:rPr lang="en-US" altLang="zh-TW" sz="2400" dirty="0">
                <a:latin typeface="Calibri" panose="020F0502020204030204" pitchFamily="34" charset="0"/>
              </a:rPr>
              <a:t>C</a:t>
            </a:r>
            <a:r>
              <a:rPr lang="zh-TW" altLang="zh-TW" sz="2400" dirty="0">
                <a:latin typeface="Calibri" panose="020F0502020204030204" pitchFamily="34" charset="0"/>
              </a:rPr>
              <a:t>資產的投資機會與</a:t>
            </a:r>
            <a:r>
              <a:rPr lang="en-US" altLang="zh-TW" sz="2400" dirty="0">
                <a:latin typeface="Calibri" panose="020F0502020204030204" pitchFamily="34" charset="0"/>
              </a:rPr>
              <a:t>A+B</a:t>
            </a:r>
            <a:r>
              <a:rPr lang="zh-TW" altLang="zh-TW" sz="2400" dirty="0">
                <a:latin typeface="Calibri" panose="020F0502020204030204" pitchFamily="34" charset="0"/>
              </a:rPr>
              <a:t>完全均等，根據單一價格律，</a:t>
            </a:r>
            <a:r>
              <a:rPr lang="en-US" altLang="zh-TW" sz="2400" dirty="0">
                <a:latin typeface="Calibri" panose="020F0502020204030204" pitchFamily="34" charset="0"/>
              </a:rPr>
              <a:t>C</a:t>
            </a:r>
            <a:r>
              <a:rPr lang="zh-TW" altLang="zh-TW" sz="2400" dirty="0">
                <a:latin typeface="Calibri" panose="020F0502020204030204" pitchFamily="34" charset="0"/>
              </a:rPr>
              <a:t>資產的價格必等於</a:t>
            </a:r>
            <a:r>
              <a:rPr lang="en-US" altLang="zh-TW" sz="2400" dirty="0">
                <a:latin typeface="Calibri" panose="020F0502020204030204" pitchFamily="34" charset="0"/>
              </a:rPr>
              <a:t>A</a:t>
            </a:r>
            <a:r>
              <a:rPr lang="zh-TW" altLang="zh-TW" sz="2400" dirty="0">
                <a:latin typeface="Calibri" panose="020F0502020204030204" pitchFamily="34" charset="0"/>
              </a:rPr>
              <a:t>資產價格加</a:t>
            </a:r>
            <a:r>
              <a:rPr lang="en-US" altLang="zh-TW" sz="2400" dirty="0">
                <a:latin typeface="Calibri" panose="020F0502020204030204" pitchFamily="34" charset="0"/>
              </a:rPr>
              <a:t>B</a:t>
            </a:r>
            <a:r>
              <a:rPr lang="zh-TW" altLang="zh-TW" sz="2400" dirty="0">
                <a:latin typeface="Calibri" panose="020F0502020204030204" pitchFamily="34" charset="0"/>
              </a:rPr>
              <a:t>資產價格，即：</a:t>
            </a: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smtClean="0">
              <a:solidFill>
                <a:srgbClr val="FF0000"/>
              </a:solidFill>
              <a:latin typeface="Calibri" panose="020F0502020204030204" pitchFamily="34" charset="0"/>
            </a:endParaRPr>
          </a:p>
          <a:p>
            <a:pPr algn="just">
              <a:lnSpc>
                <a:spcPct val="120000"/>
              </a:lnSpc>
            </a:pPr>
            <a:r>
              <a:rPr lang="zh-TW" altLang="zh-TW" sz="2400" dirty="0" smtClean="0">
                <a:solidFill>
                  <a:srgbClr val="FF0000"/>
                </a:solidFill>
                <a:latin typeface="Calibri" panose="020F0502020204030204" pitchFamily="34" charset="0"/>
              </a:rPr>
              <a:t>該</a:t>
            </a:r>
            <a:r>
              <a:rPr lang="zh-TW" altLang="zh-TW" sz="2400" dirty="0">
                <a:solidFill>
                  <a:srgbClr val="FF0000"/>
                </a:solidFill>
                <a:latin typeface="Calibri" panose="020F0502020204030204" pitchFamily="34" charset="0"/>
              </a:rPr>
              <a:t>特性稱為價值相加性</a:t>
            </a:r>
            <a:r>
              <a:rPr lang="en-US" altLang="zh-TW" sz="2400" dirty="0">
                <a:solidFill>
                  <a:srgbClr val="FF0000"/>
                </a:solidFill>
                <a:latin typeface="Calibri" panose="020F0502020204030204" pitchFamily="34" charset="0"/>
              </a:rPr>
              <a:t>(value additivity)</a:t>
            </a:r>
            <a:r>
              <a:rPr lang="zh-TW" altLang="zh-TW" sz="2400" dirty="0">
                <a:solidFill>
                  <a:srgbClr val="FF0000"/>
                </a:solidFill>
                <a:latin typeface="Calibri" panose="020F0502020204030204" pitchFamily="34" charset="0"/>
              </a:rPr>
              <a:t>，若市場上出現不等的情況，則會存在套利機會與交易，並恢復到上述等式的情況。</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35</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104637125"/>
              </p:ext>
            </p:extLst>
          </p:nvPr>
        </p:nvGraphicFramePr>
        <p:xfrm>
          <a:off x="1691680" y="4005064"/>
          <a:ext cx="5935675" cy="432048"/>
        </p:xfrm>
        <a:graphic>
          <a:graphicData uri="http://schemas.openxmlformats.org/presentationml/2006/ole">
            <mc:AlternateContent xmlns:mc="http://schemas.openxmlformats.org/markup-compatibility/2006">
              <mc:Choice xmlns:v="urn:schemas-microsoft-com:vml" Requires="v">
                <p:oleObj spid="_x0000_s18463" r:id="rId3" imgW="2832100" imgH="203200" progId="Unknown">
                  <p:embed/>
                </p:oleObj>
              </mc:Choice>
              <mc:Fallback>
                <p:oleObj r:id="rId3" imgW="2832100" imgH="203200" progId="Unknown">
                  <p:embed/>
                  <p:pic>
                    <p:nvPicPr>
                      <p:cNvPr id="0" name="物件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4005064"/>
                        <a:ext cx="5935675" cy="43204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05329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zh-TW" dirty="0"/>
              <a:t>例</a:t>
            </a:r>
            <a:r>
              <a:rPr lang="en-US" altLang="zh-TW" dirty="0" smtClean="0"/>
              <a:t>3.8</a:t>
            </a:r>
            <a:br>
              <a:rPr lang="en-US" altLang="zh-TW" dirty="0" smtClean="0"/>
            </a:br>
            <a:r>
              <a:rPr lang="en-US" altLang="zh-TW" dirty="0" smtClean="0"/>
              <a:t>(</a:t>
            </a:r>
            <a:r>
              <a:rPr lang="zh-TW" altLang="zh-TW" dirty="0"/>
              <a:t>從資產組合評價組合中某</a:t>
            </a:r>
            <a:r>
              <a:rPr lang="zh-TW" altLang="zh-TW" dirty="0" smtClean="0"/>
              <a:t>資產價值</a:t>
            </a:r>
            <a:r>
              <a:rPr lang="en-US" altLang="zh-TW" dirty="0"/>
              <a:t>)</a:t>
            </a:r>
            <a:endParaRPr lang="zh-TW" altLang="en-US" dirty="0"/>
          </a:p>
        </p:txBody>
      </p:sp>
      <p:sp>
        <p:nvSpPr>
          <p:cNvPr id="3" name="內容版面配置區 2"/>
          <p:cNvSpPr>
            <a:spLocks noGrp="1"/>
          </p:cNvSpPr>
          <p:nvPr>
            <p:ph idx="1"/>
          </p:nvPr>
        </p:nvSpPr>
        <p:spPr/>
        <p:txBody>
          <a:bodyPr/>
          <a:lstStyle/>
          <a:p>
            <a:pPr algn="just">
              <a:lnSpc>
                <a:spcPct val="120000"/>
              </a:lnSpc>
            </a:pPr>
            <a:endParaRPr lang="en-US" altLang="zh-TW" sz="2400" dirty="0" smtClean="0">
              <a:latin typeface="Calibri" panose="020F0502020204030204" pitchFamily="34" charset="0"/>
            </a:endParaRPr>
          </a:p>
          <a:p>
            <a:pPr algn="just">
              <a:lnSpc>
                <a:spcPct val="120000"/>
              </a:lnSpc>
            </a:pPr>
            <a:r>
              <a:rPr lang="en-US" altLang="zh-TW" sz="2400" dirty="0" smtClean="0">
                <a:latin typeface="Calibri" panose="020F0502020204030204" pitchFamily="34" charset="0"/>
              </a:rPr>
              <a:t>A</a:t>
            </a:r>
            <a:r>
              <a:rPr lang="zh-TW" altLang="zh-TW" sz="2400" dirty="0">
                <a:latin typeface="Calibri" panose="020F0502020204030204" pitchFamily="34" charset="0"/>
              </a:rPr>
              <a:t>控股公司擁有</a:t>
            </a:r>
            <a:r>
              <a:rPr lang="en-US" altLang="zh-TW" sz="2400" dirty="0">
                <a:latin typeface="Calibri" panose="020F0502020204030204" pitchFamily="34" charset="0"/>
              </a:rPr>
              <a:t>B</a:t>
            </a:r>
            <a:r>
              <a:rPr lang="zh-TW" altLang="zh-TW" sz="2400" dirty="0">
                <a:latin typeface="Calibri" panose="020F0502020204030204" pitchFamily="34" charset="0"/>
              </a:rPr>
              <a:t>公司</a:t>
            </a:r>
            <a:r>
              <a:rPr lang="en-US" altLang="zh-TW" sz="2400" dirty="0">
                <a:latin typeface="Calibri" panose="020F0502020204030204" pitchFamily="34" charset="0"/>
              </a:rPr>
              <a:t>60%</a:t>
            </a:r>
            <a:r>
              <a:rPr lang="zh-TW" altLang="zh-TW" sz="2400" dirty="0">
                <a:latin typeface="Calibri" panose="020F0502020204030204" pitchFamily="34" charset="0"/>
              </a:rPr>
              <a:t>的股權及</a:t>
            </a:r>
            <a:r>
              <a:rPr lang="en-US" altLang="zh-TW" sz="2400" dirty="0">
                <a:latin typeface="Calibri" panose="020F0502020204030204" pitchFamily="34" charset="0"/>
              </a:rPr>
              <a:t>C</a:t>
            </a:r>
            <a:r>
              <a:rPr lang="zh-TW" altLang="zh-TW" sz="2400" dirty="0">
                <a:latin typeface="Calibri" panose="020F0502020204030204" pitchFamily="34" charset="0"/>
              </a:rPr>
              <a:t>公司</a:t>
            </a:r>
            <a:r>
              <a:rPr lang="en-US" altLang="zh-TW" sz="2400" dirty="0">
                <a:latin typeface="Calibri" panose="020F0502020204030204" pitchFamily="34" charset="0"/>
              </a:rPr>
              <a:t>100%</a:t>
            </a:r>
            <a:r>
              <a:rPr lang="zh-TW" altLang="zh-TW" sz="2400" dirty="0">
                <a:latin typeface="Calibri" panose="020F0502020204030204" pitchFamily="34" charset="0"/>
              </a:rPr>
              <a:t>的股權，在正常市場下，若</a:t>
            </a:r>
            <a:r>
              <a:rPr lang="en-US" altLang="zh-TW" sz="2400" dirty="0">
                <a:latin typeface="Calibri" panose="020F0502020204030204" pitchFamily="34" charset="0"/>
              </a:rPr>
              <a:t>A</a:t>
            </a:r>
            <a:r>
              <a:rPr lang="zh-TW" altLang="zh-TW" sz="2400" dirty="0">
                <a:latin typeface="Calibri" panose="020F0502020204030204" pitchFamily="34" charset="0"/>
              </a:rPr>
              <a:t>公司市場價值為</a:t>
            </a:r>
            <a:r>
              <a:rPr lang="en-US" altLang="zh-TW" sz="2400" dirty="0">
                <a:latin typeface="Calibri" panose="020F0502020204030204" pitchFamily="34" charset="0"/>
              </a:rPr>
              <a:t>1.6</a:t>
            </a:r>
            <a:r>
              <a:rPr lang="zh-TW" altLang="zh-TW" sz="2400" dirty="0">
                <a:latin typeface="Calibri" panose="020F0502020204030204" pitchFamily="34" charset="0"/>
              </a:rPr>
              <a:t>億美元，而對</a:t>
            </a:r>
            <a:r>
              <a:rPr lang="en-US" altLang="zh-TW" sz="2400" dirty="0">
                <a:latin typeface="Calibri" panose="020F0502020204030204" pitchFamily="34" charset="0"/>
              </a:rPr>
              <a:t>B</a:t>
            </a:r>
            <a:r>
              <a:rPr lang="zh-TW" altLang="zh-TW" sz="2400" dirty="0">
                <a:latin typeface="Calibri" panose="020F0502020204030204" pitchFamily="34" charset="0"/>
              </a:rPr>
              <a:t>公司的市場價值為</a:t>
            </a:r>
            <a:r>
              <a:rPr lang="en-US" altLang="zh-TW" sz="2400" dirty="0">
                <a:latin typeface="Calibri" panose="020F0502020204030204" pitchFamily="34" charset="0"/>
              </a:rPr>
              <a:t>1.2</a:t>
            </a:r>
            <a:r>
              <a:rPr lang="zh-TW" altLang="zh-TW" sz="2400" dirty="0">
                <a:latin typeface="Calibri" panose="020F0502020204030204" pitchFamily="34" charset="0"/>
              </a:rPr>
              <a:t>億美元，則</a:t>
            </a:r>
            <a:r>
              <a:rPr lang="en-US" altLang="zh-TW" sz="2400" dirty="0">
                <a:latin typeface="Calibri" panose="020F0502020204030204" pitchFamily="34" charset="0"/>
              </a:rPr>
              <a:t>C</a:t>
            </a:r>
            <a:r>
              <a:rPr lang="zh-TW" altLang="zh-TW" sz="2400" dirty="0">
                <a:latin typeface="Calibri" panose="020F0502020204030204" pitchFamily="34" charset="0"/>
              </a:rPr>
              <a:t>公司的市場價值應是多少？</a:t>
            </a:r>
          </a:p>
          <a:p>
            <a:pPr algn="just">
              <a:lnSpc>
                <a:spcPct val="120000"/>
              </a:lnSpc>
            </a:pPr>
            <a:r>
              <a:rPr lang="zh-TW" altLang="en-US" sz="2400" dirty="0" smtClean="0">
                <a:latin typeface="Calibri" panose="020F0502020204030204" pitchFamily="34" charset="0"/>
              </a:rPr>
              <a:t>解</a:t>
            </a:r>
            <a:endParaRPr lang="en-US" altLang="zh-TW" sz="2400" dirty="0" smtClean="0">
              <a:latin typeface="Calibri" panose="020F0502020204030204" pitchFamily="34" charset="0"/>
            </a:endParaRPr>
          </a:p>
          <a:p>
            <a:pPr lvl="1" algn="just">
              <a:lnSpc>
                <a:spcPct val="120000"/>
              </a:lnSpc>
            </a:pPr>
            <a:r>
              <a:rPr lang="en-US" altLang="zh-TW" sz="2400" dirty="0" smtClean="0">
                <a:latin typeface="Calibri" panose="020F0502020204030204" pitchFamily="34" charset="0"/>
              </a:rPr>
              <a:t>1.6-1.2*0.6=0.88</a:t>
            </a:r>
            <a:r>
              <a:rPr lang="zh-TW" altLang="zh-TW" sz="2400" dirty="0">
                <a:latin typeface="Calibri" panose="020F0502020204030204" pitchFamily="34" charset="0"/>
              </a:rPr>
              <a:t>億美元</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36</a:t>
            </a:fld>
            <a:endParaRPr lang="zh-TW" altLang="en-US"/>
          </a:p>
        </p:txBody>
      </p:sp>
    </p:spTree>
    <p:extLst>
      <p:ext uri="{BB962C8B-B14F-4D97-AF65-F5344CB8AC3E}">
        <p14:creationId xmlns:p14="http://schemas.microsoft.com/office/powerpoint/2010/main" val="1237229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dirty="0"/>
              <a:t>價值相加性與公司</a:t>
            </a:r>
            <a:r>
              <a:rPr lang="zh-TW" altLang="zh-TW" dirty="0" smtClean="0"/>
              <a:t>價值</a:t>
            </a:r>
            <a:endParaRPr lang="zh-TW" altLang="en-US" dirty="0"/>
          </a:p>
        </p:txBody>
      </p:sp>
      <p:sp>
        <p:nvSpPr>
          <p:cNvPr id="3" name="內容版面配置區 2"/>
          <p:cNvSpPr>
            <a:spLocks noGrp="1"/>
          </p:cNvSpPr>
          <p:nvPr>
            <p:ph idx="1"/>
          </p:nvPr>
        </p:nvSpPr>
        <p:spPr/>
        <p:txBody>
          <a:bodyPr/>
          <a:lstStyle/>
          <a:p>
            <a:pPr algn="just">
              <a:lnSpc>
                <a:spcPct val="120000"/>
              </a:lnSpc>
            </a:pPr>
            <a:endParaRPr lang="en-US" altLang="zh-TW" sz="2400" dirty="0" smtClean="0"/>
          </a:p>
          <a:p>
            <a:pPr algn="just">
              <a:lnSpc>
                <a:spcPct val="120000"/>
              </a:lnSpc>
            </a:pPr>
            <a:r>
              <a:rPr lang="zh-TW" altLang="zh-TW" sz="2400" dirty="0" smtClean="0"/>
              <a:t>公司</a:t>
            </a:r>
            <a:r>
              <a:rPr lang="zh-TW" altLang="zh-TW" sz="2400" dirty="0"/>
              <a:t>的淨現金流入等於其所有投資計畫淨現金流入，因此公司的價值將等於所有投資計畫淨現金流入的折現加總</a:t>
            </a:r>
            <a:r>
              <a:rPr lang="zh-TW" altLang="zh-TW" sz="2400" dirty="0" smtClean="0"/>
              <a:t>；</a:t>
            </a:r>
            <a:endParaRPr lang="en-US" altLang="zh-TW" sz="2400" dirty="0" smtClean="0"/>
          </a:p>
          <a:p>
            <a:pPr algn="just">
              <a:lnSpc>
                <a:spcPct val="120000"/>
              </a:lnSpc>
            </a:pPr>
            <a:endParaRPr lang="en-US" altLang="zh-TW" sz="2400" dirty="0" smtClean="0"/>
          </a:p>
          <a:p>
            <a:pPr algn="just">
              <a:lnSpc>
                <a:spcPct val="120000"/>
              </a:lnSpc>
            </a:pPr>
            <a:r>
              <a:rPr lang="zh-TW" altLang="zh-TW" sz="2400" dirty="0" smtClean="0"/>
              <a:t>換言之</a:t>
            </a:r>
            <a:r>
              <a:rPr lang="zh-TW" altLang="zh-TW" sz="2400" dirty="0"/>
              <a:t>，</a:t>
            </a:r>
            <a:r>
              <a:rPr lang="zh-TW" altLang="zh-TW" sz="2400" b="1" dirty="0">
                <a:solidFill>
                  <a:srgbClr val="FF0000"/>
                </a:solidFill>
              </a:rPr>
              <a:t>淨現值決策準則與公司價值極大化的目標完全一致</a:t>
            </a:r>
            <a:r>
              <a:rPr lang="zh-TW" altLang="zh-TW" sz="2400" dirty="0"/>
              <a:t>。為了使公司價值極大化，經理人做決策時應以極大化淨現值為準則，每一項投資計畫所產生的淨現值構成對公司整體價值所貢獻的一部分。</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37</a:t>
            </a:fld>
            <a:endParaRPr lang="zh-TW" altLang="en-US"/>
          </a:p>
        </p:txBody>
      </p:sp>
    </p:spTree>
    <p:extLst>
      <p:ext uri="{BB962C8B-B14F-4D97-AF65-F5344CB8AC3E}">
        <p14:creationId xmlns:p14="http://schemas.microsoft.com/office/powerpoint/2010/main" val="1532419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a:t>
            </a:r>
            <a:r>
              <a:rPr lang="zh-TW" altLang="zh-TW" dirty="0"/>
              <a:t>附錄 風險的價格</a:t>
            </a:r>
            <a:r>
              <a:rPr lang="en-US" altLang="zh-TW" dirty="0"/>
              <a:t>(</a:t>
            </a:r>
            <a:r>
              <a:rPr lang="zh-TW" altLang="zh-TW" dirty="0"/>
              <a:t>風險溢酬</a:t>
            </a:r>
            <a:r>
              <a:rPr lang="en-US" altLang="zh-TW" dirty="0" smtClean="0"/>
              <a:t>)</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endParaRPr lang="en-US" altLang="zh-TW" sz="2800" dirty="0" smtClean="0"/>
          </a:p>
          <a:p>
            <a:pPr algn="just">
              <a:lnSpc>
                <a:spcPct val="120000"/>
              </a:lnSpc>
            </a:pPr>
            <a:r>
              <a:rPr lang="zh-TW" altLang="zh-TW" sz="2400" dirty="0" smtClean="0">
                <a:latin typeface="Calibri" panose="020F0502020204030204" pitchFamily="34" charset="0"/>
              </a:rPr>
              <a:t>本</a:t>
            </a:r>
            <a:r>
              <a:rPr lang="zh-TW" altLang="zh-TW" sz="2400" dirty="0">
                <a:latin typeface="Calibri" panose="020F0502020204030204" pitchFamily="34" charset="0"/>
              </a:rPr>
              <a:t>章主要討論無風險的情境，亦即所有現金流量都是確定的，不可能有兩種以上的</a:t>
            </a:r>
            <a:r>
              <a:rPr lang="zh-TW" altLang="zh-TW" sz="2400" dirty="0" smtClean="0">
                <a:latin typeface="Calibri" panose="020F0502020204030204" pitchFamily="34" charset="0"/>
              </a:rPr>
              <a:t>可能性</a:t>
            </a:r>
            <a:r>
              <a:rPr lang="zh-TW" altLang="zh-TW" sz="2400" dirty="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在</a:t>
            </a:r>
            <a:r>
              <a:rPr lang="zh-TW" altLang="zh-TW" sz="2400" dirty="0">
                <a:latin typeface="Calibri" panose="020F0502020204030204" pitchFamily="34" charset="0"/>
              </a:rPr>
              <a:t>本章附錄中將分析：若現金流量具有不確定性時該如何決定該不確定性風險的</a:t>
            </a:r>
            <a:r>
              <a:rPr lang="zh-TW" altLang="zh-TW" sz="2400" dirty="0" smtClean="0">
                <a:latin typeface="Calibri" panose="020F0502020204030204" pitchFamily="34" charset="0"/>
              </a:rPr>
              <a:t>價格</a:t>
            </a:r>
            <a:r>
              <a:rPr lang="zh-TW" altLang="zh-TW" sz="2400" dirty="0">
                <a:latin typeface="Calibri" panose="020F0502020204030204" pitchFamily="34" charset="0"/>
              </a:rPr>
              <a:t>，</a:t>
            </a:r>
            <a:r>
              <a:rPr lang="zh-TW" altLang="zh-TW" sz="2400" dirty="0" smtClean="0">
                <a:latin typeface="Calibri" panose="020F0502020204030204" pitchFamily="34" charset="0"/>
              </a:rPr>
              <a:t>與</a:t>
            </a:r>
            <a:r>
              <a:rPr lang="zh-TW" altLang="zh-TW" sz="2400" dirty="0">
                <a:latin typeface="Calibri" panose="020F0502020204030204" pitchFamily="34" charset="0"/>
              </a:rPr>
              <a:t>如何對風險資產訂價。更進一步較複雜的分析將在本書的第</a:t>
            </a:r>
            <a:r>
              <a:rPr lang="en-US" altLang="zh-TW" sz="2400" dirty="0">
                <a:latin typeface="Calibri" panose="020F0502020204030204" pitchFamily="34" charset="0"/>
              </a:rPr>
              <a:t>4</a:t>
            </a:r>
            <a:r>
              <a:rPr lang="zh-TW" altLang="zh-TW" sz="2400" dirty="0">
                <a:latin typeface="Calibri" panose="020F0502020204030204" pitchFamily="34" charset="0"/>
              </a:rPr>
              <a:t>部分</a:t>
            </a:r>
            <a:r>
              <a:rPr lang="en-US" altLang="zh-TW" sz="2400" dirty="0">
                <a:latin typeface="Calibri" panose="020F0502020204030204" pitchFamily="34" charset="0"/>
              </a:rPr>
              <a:t>(</a:t>
            </a:r>
            <a:r>
              <a:rPr lang="zh-TW" altLang="zh-TW" sz="2400" dirty="0">
                <a:latin typeface="Calibri" panose="020F0502020204030204" pitchFamily="34" charset="0"/>
              </a:rPr>
              <a:t>第</a:t>
            </a:r>
            <a:r>
              <a:rPr lang="en-US" altLang="zh-TW" sz="2400" dirty="0">
                <a:latin typeface="Calibri" panose="020F0502020204030204" pitchFamily="34" charset="0"/>
              </a:rPr>
              <a:t>10-13</a:t>
            </a:r>
            <a:r>
              <a:rPr lang="zh-TW" altLang="zh-TW" sz="2400" dirty="0">
                <a:latin typeface="Calibri" panose="020F0502020204030204" pitchFamily="34" charset="0"/>
              </a:rPr>
              <a:t>章</a:t>
            </a:r>
            <a:r>
              <a:rPr lang="en-US" altLang="zh-TW" sz="2400" dirty="0">
                <a:latin typeface="Calibri" panose="020F0502020204030204" pitchFamily="34" charset="0"/>
              </a:rPr>
              <a:t>)</a:t>
            </a:r>
            <a:r>
              <a:rPr lang="zh-TW" altLang="zh-TW" sz="2400" dirty="0">
                <a:latin typeface="Calibri" panose="020F0502020204030204" pitchFamily="34" charset="0"/>
              </a:rPr>
              <a:t>討論。</a:t>
            </a: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38</a:t>
            </a:fld>
            <a:endParaRPr lang="zh-TW" altLang="en-US"/>
          </a:p>
        </p:txBody>
      </p:sp>
    </p:spTree>
    <p:extLst>
      <p:ext uri="{BB962C8B-B14F-4D97-AF65-F5344CB8AC3E}">
        <p14:creationId xmlns:p14="http://schemas.microsoft.com/office/powerpoint/2010/main" val="16915521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A.1</a:t>
            </a:r>
            <a:r>
              <a:rPr lang="zh-TW" altLang="zh-TW" dirty="0"/>
              <a:t>有風險及無風險的現金流量</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假定無風險借貸利率為</a:t>
            </a:r>
            <a:r>
              <a:rPr lang="en-US" altLang="zh-TW" sz="2400" dirty="0">
                <a:latin typeface="Calibri" panose="020F0502020204030204" pitchFamily="34" charset="0"/>
              </a:rPr>
              <a:t>4%</a:t>
            </a:r>
            <a:r>
              <a:rPr lang="zh-TW" altLang="zh-TW" sz="2400" dirty="0">
                <a:latin typeface="Calibri" panose="020F0502020204030204" pitchFamily="34" charset="0"/>
              </a:rPr>
              <a:t>，分別投資一張無風險債券及投資</a:t>
            </a:r>
            <a:r>
              <a:rPr lang="en-US" altLang="zh-TW" sz="2400" dirty="0">
                <a:latin typeface="Calibri" panose="020F0502020204030204" pitchFamily="34" charset="0"/>
              </a:rPr>
              <a:t>1000</a:t>
            </a:r>
            <a:r>
              <a:rPr lang="zh-TW" altLang="zh-TW" sz="2400" dirty="0">
                <a:latin typeface="Calibri" panose="020F0502020204030204" pitchFamily="34" charset="0"/>
              </a:rPr>
              <a:t>美元在股票市場指數商品</a:t>
            </a:r>
            <a:r>
              <a:rPr lang="en-US" altLang="zh-TW" sz="2400" dirty="0">
                <a:latin typeface="Calibri" panose="020F0502020204030204" pitchFamily="34" charset="0"/>
              </a:rPr>
              <a:t>(</a:t>
            </a:r>
            <a:r>
              <a:rPr lang="zh-TW" altLang="zh-TW" sz="2400" dirty="0">
                <a:latin typeface="Calibri" panose="020F0502020204030204" pitchFamily="34" charset="0"/>
              </a:rPr>
              <a:t>如股票</a:t>
            </a:r>
            <a:r>
              <a:rPr lang="en-US" altLang="zh-TW" sz="2400" dirty="0">
                <a:latin typeface="Calibri" panose="020F0502020204030204" pitchFamily="34" charset="0"/>
              </a:rPr>
              <a:t>ETF)</a:t>
            </a:r>
            <a:r>
              <a:rPr lang="zh-TW" altLang="zh-TW" sz="2400" dirty="0">
                <a:latin typeface="Calibri" panose="020F0502020204030204" pitchFamily="34" charset="0"/>
              </a:rPr>
              <a:t>，無風險債券保證在一年後可以獲得</a:t>
            </a:r>
            <a:r>
              <a:rPr lang="en-US" altLang="zh-TW" sz="2400" dirty="0">
                <a:latin typeface="Calibri" panose="020F0502020204030204" pitchFamily="34" charset="0"/>
              </a:rPr>
              <a:t>1,100</a:t>
            </a:r>
            <a:r>
              <a:rPr lang="zh-TW" altLang="zh-TW" sz="2400" dirty="0">
                <a:latin typeface="Calibri" panose="020F0502020204030204" pitchFamily="34" charset="0"/>
              </a:rPr>
              <a:t>美元的收益，而股票市場指數商品在一年後，</a:t>
            </a:r>
            <a:r>
              <a:rPr lang="en-US" altLang="zh-TW" sz="2400" dirty="0">
                <a:latin typeface="Calibri" panose="020F0502020204030204" pitchFamily="34" charset="0"/>
              </a:rPr>
              <a:t>50%</a:t>
            </a:r>
            <a:r>
              <a:rPr lang="zh-TW" altLang="zh-TW" sz="2400" dirty="0">
                <a:latin typeface="Calibri" panose="020F0502020204030204" pitchFamily="34" charset="0"/>
              </a:rPr>
              <a:t>的機率經濟情況佳可獲得</a:t>
            </a:r>
            <a:r>
              <a:rPr lang="en-US" altLang="zh-TW" sz="2400" dirty="0">
                <a:latin typeface="Calibri" panose="020F0502020204030204" pitchFamily="34" charset="0"/>
              </a:rPr>
              <a:t>1,400</a:t>
            </a:r>
            <a:r>
              <a:rPr lang="zh-TW" altLang="zh-TW" sz="2400" dirty="0">
                <a:latin typeface="Calibri" panose="020F0502020204030204" pitchFamily="34" charset="0"/>
              </a:rPr>
              <a:t>美元的收益，</a:t>
            </a:r>
            <a:r>
              <a:rPr lang="en-US" altLang="zh-TW" sz="2400" dirty="0">
                <a:latin typeface="Calibri" panose="020F0502020204030204" pitchFamily="34" charset="0"/>
              </a:rPr>
              <a:t>50%</a:t>
            </a:r>
            <a:r>
              <a:rPr lang="zh-TW" altLang="zh-TW" sz="2400" dirty="0">
                <a:latin typeface="Calibri" panose="020F0502020204030204" pitchFamily="34" charset="0"/>
              </a:rPr>
              <a:t>的機率經濟情況差則只會回收</a:t>
            </a:r>
            <a:r>
              <a:rPr lang="en-US" altLang="zh-TW" sz="2400" dirty="0">
                <a:latin typeface="Calibri" panose="020F0502020204030204" pitchFamily="34" charset="0"/>
              </a:rPr>
              <a:t>800</a:t>
            </a:r>
            <a:r>
              <a:rPr lang="zh-TW" altLang="zh-TW" sz="2400" dirty="0">
                <a:latin typeface="Calibri" panose="020F0502020204030204" pitchFamily="34" charset="0"/>
              </a:rPr>
              <a:t>美元的收益。則根據前述的無風險資產訂價，債券的價格為：</a:t>
            </a: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另</a:t>
            </a:r>
            <a:r>
              <a:rPr lang="zh-TW" altLang="zh-TW" sz="2400" dirty="0">
                <a:latin typeface="Calibri" panose="020F0502020204030204" pitchFamily="34" charset="0"/>
              </a:rPr>
              <a:t>由於股票市場指數商品的未來現金流量具有不確定性，我們可計算其平均收益為：</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39</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604782875"/>
              </p:ext>
            </p:extLst>
          </p:nvPr>
        </p:nvGraphicFramePr>
        <p:xfrm>
          <a:off x="2699792" y="4221088"/>
          <a:ext cx="4034566" cy="720080"/>
        </p:xfrm>
        <a:graphic>
          <a:graphicData uri="http://schemas.openxmlformats.org/presentationml/2006/ole">
            <mc:AlternateContent xmlns:mc="http://schemas.openxmlformats.org/markup-compatibility/2006">
              <mc:Choice xmlns:v="urn:schemas-microsoft-com:vml" Requires="v">
                <p:oleObj spid="_x0000_s19504" r:id="rId3" imgW="2349500" imgH="419100" progId="Unknown">
                  <p:embed/>
                </p:oleObj>
              </mc:Choice>
              <mc:Fallback>
                <p:oleObj r:id="rId3" imgW="2349500" imgH="419100" progId="Unknown">
                  <p:embed/>
                  <p:pic>
                    <p:nvPicPr>
                      <p:cNvPr id="0" name="物件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4221088"/>
                        <a:ext cx="4034566" cy="720080"/>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978969911"/>
              </p:ext>
            </p:extLst>
          </p:nvPr>
        </p:nvGraphicFramePr>
        <p:xfrm>
          <a:off x="2771800" y="5805264"/>
          <a:ext cx="3744416" cy="340402"/>
        </p:xfrm>
        <a:graphic>
          <a:graphicData uri="http://schemas.openxmlformats.org/presentationml/2006/ole">
            <mc:AlternateContent xmlns:mc="http://schemas.openxmlformats.org/markup-compatibility/2006">
              <mc:Choice xmlns:v="urn:schemas-microsoft-com:vml" Requires="v">
                <p:oleObj spid="_x0000_s19505" r:id="rId5" imgW="2273300" imgH="203200" progId="Unknown">
                  <p:embed/>
                </p:oleObj>
              </mc:Choice>
              <mc:Fallback>
                <p:oleObj r:id="rId5" imgW="2273300" imgH="203200" progId="Unknown">
                  <p:embed/>
                  <p:pic>
                    <p:nvPicPr>
                      <p:cNvPr id="0" name="物件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5805264"/>
                        <a:ext cx="3744416" cy="34040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62075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Reviews</a:t>
            </a:r>
            <a:endParaRPr lang="zh-TW" altLang="en-US" dirty="0"/>
          </a:p>
        </p:txBody>
      </p:sp>
      <p:sp>
        <p:nvSpPr>
          <p:cNvPr id="3" name="內容版面配置區 2"/>
          <p:cNvSpPr>
            <a:spLocks noGrp="1"/>
          </p:cNvSpPr>
          <p:nvPr>
            <p:ph idx="1"/>
          </p:nvPr>
        </p:nvSpPr>
        <p:spPr/>
        <p:txBody>
          <a:bodyPr/>
          <a:lstStyle/>
          <a:p>
            <a:endParaRPr lang="en-US" altLang="zh-TW" dirty="0" smtClean="0"/>
          </a:p>
          <a:p>
            <a:r>
              <a:rPr lang="zh-TW" altLang="en-US" sz="2800" dirty="0" smtClean="0"/>
              <a:t>何謂</a:t>
            </a:r>
            <a:r>
              <a:rPr lang="zh-TW" altLang="en-US" sz="2800" dirty="0"/>
              <a:t>「公司價值」？</a:t>
            </a:r>
          </a:p>
          <a:p>
            <a:endParaRPr lang="en-US" altLang="zh-TW" sz="2800" dirty="0" smtClean="0"/>
          </a:p>
          <a:p>
            <a:r>
              <a:rPr lang="zh-TW" altLang="en-US" sz="2800" dirty="0" smtClean="0"/>
              <a:t>財務</a:t>
            </a:r>
            <a:r>
              <a:rPr lang="zh-TW" altLang="en-US" sz="2800" dirty="0"/>
              <a:t>經理人經營企業的目標是甚麼？</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4</a:t>
            </a:fld>
            <a:endParaRPr lang="zh-TW" altLang="en-US"/>
          </a:p>
        </p:txBody>
      </p:sp>
    </p:spTree>
    <p:extLst>
      <p:ext uri="{BB962C8B-B14F-4D97-AF65-F5344CB8AC3E}">
        <p14:creationId xmlns:p14="http://schemas.microsoft.com/office/powerpoint/2010/main" val="3876576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A.1</a:t>
            </a:r>
            <a:r>
              <a:rPr lang="zh-TW" altLang="zh-TW" dirty="0"/>
              <a:t>有風險及無風險的現金流量</a:t>
            </a:r>
            <a:endParaRPr lang="zh-TW" altLang="en-US" dirty="0"/>
          </a:p>
        </p:txBody>
      </p:sp>
      <p:sp>
        <p:nvSpPr>
          <p:cNvPr id="3" name="內容版面配置區 2"/>
          <p:cNvSpPr>
            <a:spLocks noGrp="1"/>
          </p:cNvSpPr>
          <p:nvPr>
            <p:ph idx="1"/>
          </p:nvPr>
        </p:nvSpPr>
        <p:spPr/>
        <p:txBody>
          <a:bodyPr>
            <a:normAutofit fontScale="70000" lnSpcReduction="20000"/>
          </a:bodyPr>
          <a:lstStyle/>
          <a:p>
            <a:pPr algn="just">
              <a:lnSpc>
                <a:spcPct val="130000"/>
              </a:lnSpc>
            </a:pPr>
            <a:r>
              <a:rPr lang="zh-TW" altLang="zh-TW" sz="3400" dirty="0">
                <a:latin typeface="Calibri" panose="020F0502020204030204" pitchFamily="34" charset="0"/>
              </a:rPr>
              <a:t>雖然平均收益與無風險債券的收益同為</a:t>
            </a:r>
            <a:r>
              <a:rPr lang="en-US" altLang="zh-TW" sz="3400" dirty="0">
                <a:latin typeface="Calibri" panose="020F0502020204030204" pitchFamily="34" charset="0"/>
              </a:rPr>
              <a:t>1,100</a:t>
            </a:r>
            <a:r>
              <a:rPr lang="zh-TW" altLang="zh-TW" sz="3400" dirty="0">
                <a:latin typeface="Calibri" panose="020F0502020204030204" pitchFamily="34" charset="0"/>
              </a:rPr>
              <a:t>美元，但該指數商品目前價格並不會與無風險債券同價，該商品雖讓投資人有機會比債券收益多增加</a:t>
            </a:r>
            <a:r>
              <a:rPr lang="en-US" altLang="zh-TW" sz="3400" dirty="0">
                <a:latin typeface="Calibri" panose="020F0502020204030204" pitchFamily="34" charset="0"/>
              </a:rPr>
              <a:t>300</a:t>
            </a:r>
            <a:r>
              <a:rPr lang="zh-TW" altLang="zh-TW" sz="3400" dirty="0">
                <a:latin typeface="Calibri" panose="020F0502020204030204" pitchFamily="34" charset="0"/>
              </a:rPr>
              <a:t>美元或減少</a:t>
            </a:r>
            <a:r>
              <a:rPr lang="en-US" altLang="zh-TW" sz="3400" dirty="0">
                <a:latin typeface="Calibri" panose="020F0502020204030204" pitchFamily="34" charset="0"/>
              </a:rPr>
              <a:t>300</a:t>
            </a:r>
            <a:r>
              <a:rPr lang="zh-TW" altLang="zh-TW" sz="3400" dirty="0">
                <a:latin typeface="Calibri" panose="020F0502020204030204" pitchFamily="34" charset="0"/>
              </a:rPr>
              <a:t>美元，本書</a:t>
            </a:r>
            <a:r>
              <a:rPr lang="en-US" altLang="zh-TW" sz="3400" dirty="0">
                <a:latin typeface="Calibri" panose="020F0502020204030204" pitchFamily="34" charset="0"/>
              </a:rPr>
              <a:t>(</a:t>
            </a:r>
            <a:r>
              <a:rPr lang="zh-TW" altLang="zh-TW" sz="3400" dirty="0">
                <a:latin typeface="Calibri" panose="020F0502020204030204" pitchFamily="34" charset="0"/>
              </a:rPr>
              <a:t>或其他多數的文獻</a:t>
            </a:r>
            <a:r>
              <a:rPr lang="en-US" altLang="zh-TW" sz="3400" dirty="0">
                <a:latin typeface="Calibri" panose="020F0502020204030204" pitchFamily="34" charset="0"/>
              </a:rPr>
              <a:t>)</a:t>
            </a:r>
            <a:r>
              <a:rPr lang="zh-TW" altLang="zh-TW" sz="3400" dirty="0">
                <a:latin typeface="Calibri" panose="020F0502020204030204" pitchFamily="34" charset="0"/>
              </a:rPr>
              <a:t>假設投資人屬於風險規避</a:t>
            </a:r>
            <a:r>
              <a:rPr lang="en-US" altLang="zh-TW" sz="3400" b="1" dirty="0">
                <a:solidFill>
                  <a:srgbClr val="FF0000"/>
                </a:solidFill>
                <a:latin typeface="Calibri" panose="020F0502020204030204" pitchFamily="34" charset="0"/>
              </a:rPr>
              <a:t>(risk aversion)</a:t>
            </a:r>
            <a:r>
              <a:rPr lang="zh-TW" altLang="zh-TW" sz="3400" dirty="0">
                <a:latin typeface="Calibri" panose="020F0502020204030204" pitchFamily="34" charset="0"/>
              </a:rPr>
              <a:t>，亦即等額的</a:t>
            </a:r>
            <a:r>
              <a:rPr lang="en-US" altLang="zh-TW" sz="3400" dirty="0">
                <a:latin typeface="Calibri" panose="020F0502020204030204" pitchFamily="34" charset="0"/>
              </a:rPr>
              <a:t>300</a:t>
            </a:r>
            <a:r>
              <a:rPr lang="zh-TW" altLang="zh-TW" sz="3400" dirty="0">
                <a:latin typeface="Calibri" panose="020F0502020204030204" pitchFamily="34" charset="0"/>
              </a:rPr>
              <a:t>美元損益，如果減少</a:t>
            </a:r>
            <a:r>
              <a:rPr lang="en-US" altLang="zh-TW" sz="3400" dirty="0">
                <a:latin typeface="Calibri" panose="020F0502020204030204" pitchFamily="34" charset="0"/>
              </a:rPr>
              <a:t>300</a:t>
            </a:r>
            <a:r>
              <a:rPr lang="zh-TW" altLang="zh-TW" sz="3400" dirty="0">
                <a:latin typeface="Calibri" panose="020F0502020204030204" pitchFamily="34" charset="0"/>
              </a:rPr>
              <a:t>美元收益所帶來的痛苦要比增加</a:t>
            </a:r>
            <a:r>
              <a:rPr lang="en-US" altLang="zh-TW" sz="3400" dirty="0">
                <a:latin typeface="Calibri" panose="020F0502020204030204" pitchFamily="34" charset="0"/>
              </a:rPr>
              <a:t>300</a:t>
            </a:r>
            <a:r>
              <a:rPr lang="zh-TW" altLang="zh-TW" sz="3400" dirty="0">
                <a:latin typeface="Calibri" panose="020F0502020204030204" pitchFamily="34" charset="0"/>
              </a:rPr>
              <a:t>美元收益所帶來的快樂</a:t>
            </a:r>
            <a:r>
              <a:rPr lang="zh-TW" altLang="zh-TW" sz="3400" dirty="0" smtClean="0">
                <a:latin typeface="Calibri" panose="020F0502020204030204" pitchFamily="34" charset="0"/>
              </a:rPr>
              <a:t>大</a:t>
            </a:r>
            <a:r>
              <a:rPr lang="zh-TW" altLang="zh-TW" sz="3400" dirty="0">
                <a:latin typeface="Calibri" panose="020F0502020204030204" pitchFamily="34" charset="0"/>
              </a:rPr>
              <a:t>。</a:t>
            </a:r>
            <a:endParaRPr lang="en-US" altLang="zh-TW" sz="3400" dirty="0" smtClean="0">
              <a:latin typeface="Calibri" panose="020F0502020204030204" pitchFamily="34" charset="0"/>
            </a:endParaRPr>
          </a:p>
          <a:p>
            <a:pPr algn="just">
              <a:lnSpc>
                <a:spcPct val="130000"/>
              </a:lnSpc>
            </a:pPr>
            <a:endParaRPr lang="en-US" altLang="zh-TW" sz="3400" dirty="0" smtClean="0">
              <a:latin typeface="Calibri" panose="020F0502020204030204" pitchFamily="34" charset="0"/>
            </a:endParaRPr>
          </a:p>
          <a:p>
            <a:pPr algn="just">
              <a:lnSpc>
                <a:spcPct val="130000"/>
              </a:lnSpc>
            </a:pPr>
            <a:r>
              <a:rPr lang="zh-TW" altLang="zh-TW" sz="3400" dirty="0" smtClean="0">
                <a:latin typeface="Calibri" panose="020F0502020204030204" pitchFamily="34" charset="0"/>
              </a:rPr>
              <a:t>風險</a:t>
            </a:r>
            <a:r>
              <a:rPr lang="zh-TW" altLang="zh-TW" sz="3400" dirty="0">
                <a:latin typeface="Calibri" panose="020F0502020204030204" pitchFamily="34" charset="0"/>
              </a:rPr>
              <a:t>規避</a:t>
            </a:r>
            <a:r>
              <a:rPr lang="zh-TW" altLang="zh-TW" sz="3400" dirty="0" smtClean="0">
                <a:latin typeface="Calibri" panose="020F0502020204030204" pitchFamily="34" charset="0"/>
              </a:rPr>
              <a:t>者對</a:t>
            </a:r>
            <a:r>
              <a:rPr lang="zh-TW" altLang="zh-TW" sz="3400" dirty="0">
                <a:latin typeface="Calibri" panose="020F0502020204030204" pitchFamily="34" charset="0"/>
              </a:rPr>
              <a:t>所承擔的不確</a:t>
            </a:r>
            <a:r>
              <a:rPr lang="zh-TW" altLang="zh-TW" sz="3400" dirty="0" smtClean="0">
                <a:latin typeface="Calibri" panose="020F0502020204030204" pitchFamily="34" charset="0"/>
              </a:rPr>
              <a:t>性</a:t>
            </a:r>
            <a:r>
              <a:rPr lang="en-US" altLang="zh-TW" sz="3400" dirty="0" smtClean="0">
                <a:latin typeface="Calibri" panose="020F0502020204030204" pitchFamily="34" charset="0"/>
              </a:rPr>
              <a:t>(</a:t>
            </a:r>
            <a:r>
              <a:rPr lang="zh-TW" altLang="en-US" sz="3400" dirty="0" smtClean="0">
                <a:latin typeface="Calibri" panose="020F0502020204030204" pitchFamily="34" charset="0"/>
              </a:rPr>
              <a:t>風險</a:t>
            </a:r>
            <a:r>
              <a:rPr lang="en-US" altLang="zh-TW" sz="3400" dirty="0" smtClean="0">
                <a:latin typeface="Calibri" panose="020F0502020204030204" pitchFamily="34" charset="0"/>
              </a:rPr>
              <a:t>)</a:t>
            </a:r>
            <a:r>
              <a:rPr lang="zh-TW" altLang="zh-TW" sz="3400" dirty="0" smtClean="0">
                <a:latin typeface="Calibri" panose="020F0502020204030204" pitchFamily="34" charset="0"/>
              </a:rPr>
              <a:t>會</a:t>
            </a:r>
            <a:r>
              <a:rPr lang="zh-TW" altLang="zh-TW" sz="3400" dirty="0">
                <a:latin typeface="Calibri" panose="020F0502020204030204" pitchFamily="34" charset="0"/>
              </a:rPr>
              <a:t>要求更高於無風險資產報酬率，高出無風險資產報酬率的報酬率部分稱為風險溢酬</a:t>
            </a:r>
            <a:r>
              <a:rPr lang="en-US" altLang="zh-TW" sz="3400" dirty="0">
                <a:solidFill>
                  <a:srgbClr val="FF0000"/>
                </a:solidFill>
                <a:latin typeface="Calibri" panose="020F0502020204030204" pitchFamily="34" charset="0"/>
              </a:rPr>
              <a:t>(risk premium)</a:t>
            </a:r>
            <a:r>
              <a:rPr lang="zh-TW" altLang="zh-TW" sz="3400" dirty="0">
                <a:latin typeface="Calibri" panose="020F0502020204030204" pitchFamily="34" charset="0"/>
              </a:rPr>
              <a:t>；換言之，</a:t>
            </a:r>
            <a:r>
              <a:rPr lang="zh-TW" altLang="zh-TW" sz="3400" b="1" dirty="0">
                <a:solidFill>
                  <a:srgbClr val="FF0000"/>
                </a:solidFill>
                <a:latin typeface="Calibri" panose="020F0502020204030204" pitchFamily="34" charset="0"/>
              </a:rPr>
              <a:t>對於風險性資產所要求的</a:t>
            </a:r>
            <a:r>
              <a:rPr lang="en-US" altLang="zh-TW" sz="3400" b="1" dirty="0">
                <a:solidFill>
                  <a:srgbClr val="FF0000"/>
                </a:solidFill>
                <a:latin typeface="Calibri" panose="020F0502020204030204" pitchFamily="34" charset="0"/>
              </a:rPr>
              <a:t>(</a:t>
            </a:r>
            <a:r>
              <a:rPr lang="zh-TW" altLang="zh-TW" sz="3400" b="1" dirty="0">
                <a:solidFill>
                  <a:srgbClr val="FF0000"/>
                </a:solidFill>
                <a:latin typeface="Calibri" panose="020F0502020204030204" pitchFamily="34" charset="0"/>
              </a:rPr>
              <a:t>預期</a:t>
            </a:r>
            <a:r>
              <a:rPr lang="en-US" altLang="zh-TW" sz="3400" b="1" dirty="0">
                <a:solidFill>
                  <a:srgbClr val="FF0000"/>
                </a:solidFill>
                <a:latin typeface="Calibri" panose="020F0502020204030204" pitchFamily="34" charset="0"/>
              </a:rPr>
              <a:t>)</a:t>
            </a:r>
            <a:r>
              <a:rPr lang="zh-TW" altLang="zh-TW" sz="3400" b="1" dirty="0">
                <a:solidFill>
                  <a:srgbClr val="FF0000"/>
                </a:solidFill>
                <a:latin typeface="Calibri" panose="020F0502020204030204" pitchFamily="34" charset="0"/>
              </a:rPr>
              <a:t>報酬率將等於：無風險利率</a:t>
            </a:r>
            <a:r>
              <a:rPr lang="en-US" altLang="zh-TW" sz="3400" b="1" dirty="0">
                <a:solidFill>
                  <a:srgbClr val="FF0000"/>
                </a:solidFill>
                <a:latin typeface="Calibri" panose="020F0502020204030204" pitchFamily="34" charset="0"/>
              </a:rPr>
              <a:t>+</a:t>
            </a:r>
            <a:r>
              <a:rPr lang="zh-TW" altLang="zh-TW" sz="3400" b="1" dirty="0">
                <a:solidFill>
                  <a:srgbClr val="FF0000"/>
                </a:solidFill>
                <a:latin typeface="Calibri" panose="020F0502020204030204" pitchFamily="34" charset="0"/>
              </a:rPr>
              <a:t>風險溢酬</a:t>
            </a:r>
            <a:r>
              <a:rPr lang="zh-TW" altLang="zh-TW" sz="3400" dirty="0">
                <a:latin typeface="Calibri" panose="020F0502020204030204" pitchFamily="34" charset="0"/>
              </a:rPr>
              <a:t>。</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40</a:t>
            </a:fld>
            <a:endParaRPr lang="zh-TW" altLang="en-US"/>
          </a:p>
        </p:txBody>
      </p:sp>
    </p:spTree>
    <p:extLst>
      <p:ext uri="{BB962C8B-B14F-4D97-AF65-F5344CB8AC3E}">
        <p14:creationId xmlns:p14="http://schemas.microsoft.com/office/powerpoint/2010/main" val="713611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A.1</a:t>
            </a:r>
            <a:r>
              <a:rPr lang="zh-TW" altLang="zh-TW" dirty="0"/>
              <a:t>有風險及無風險的現金流量</a:t>
            </a:r>
            <a:endParaRPr lang="zh-TW" altLang="en-US" dirty="0"/>
          </a:p>
        </p:txBody>
      </p:sp>
      <p:sp>
        <p:nvSpPr>
          <p:cNvPr id="3" name="內容版面配置區 2"/>
          <p:cNvSpPr>
            <a:spLocks noGrp="1"/>
          </p:cNvSpPr>
          <p:nvPr>
            <p:ph idx="1"/>
          </p:nvPr>
        </p:nvSpPr>
        <p:spPr/>
        <p:txBody>
          <a:bodyPr>
            <a:normAutofit/>
          </a:bodyPr>
          <a:lstStyle/>
          <a:p>
            <a:endParaRPr lang="en-US" altLang="zh-TW" sz="2400" dirty="0" smtClean="0"/>
          </a:p>
          <a:p>
            <a:r>
              <a:rPr lang="zh-TW" altLang="zh-TW" sz="2400" dirty="0" smtClean="0"/>
              <a:t>上</a:t>
            </a:r>
            <a:r>
              <a:rPr lang="zh-TW" altLang="zh-TW" sz="2400" dirty="0"/>
              <a:t>例中資產組合個別資產的現金流量整理如下</a:t>
            </a:r>
            <a:r>
              <a:rPr lang="zh-TW" altLang="zh-TW" sz="2400" dirty="0" smtClean="0"/>
              <a:t>：</a:t>
            </a:r>
            <a:endParaRPr lang="en-US" altLang="zh-TW" sz="2400" dirty="0" smtClean="0"/>
          </a:p>
          <a:p>
            <a:endParaRPr lang="en-US" altLang="zh-TW" sz="2400" dirty="0"/>
          </a:p>
          <a:p>
            <a:endParaRPr lang="en-US" altLang="zh-TW" sz="2400" dirty="0" smtClean="0"/>
          </a:p>
          <a:p>
            <a:endParaRPr lang="en-US" altLang="zh-TW" sz="2400" dirty="0"/>
          </a:p>
          <a:p>
            <a:endParaRPr lang="en-US" altLang="zh-TW" sz="2400" dirty="0" smtClean="0"/>
          </a:p>
          <a:p>
            <a:endParaRPr lang="zh-TW" altLang="zh-TW" sz="2400" dirty="0"/>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41</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431936088"/>
              </p:ext>
            </p:extLst>
          </p:nvPr>
        </p:nvGraphicFramePr>
        <p:xfrm>
          <a:off x="827584" y="2924944"/>
          <a:ext cx="7632848" cy="1989146"/>
        </p:xfrm>
        <a:graphic>
          <a:graphicData uri="http://schemas.openxmlformats.org/drawingml/2006/table">
            <a:tbl>
              <a:tblPr firstRow="1" firstCol="1" bandRow="1">
                <a:tableStyleId>{5C22544A-7EE6-4342-B048-85BDC9FD1C3A}</a:tableStyleId>
              </a:tblPr>
              <a:tblGrid>
                <a:gridCol w="1907755"/>
                <a:gridCol w="1907755"/>
                <a:gridCol w="1908669"/>
                <a:gridCol w="1908669"/>
              </a:tblGrid>
              <a:tr h="32835">
                <a:tc>
                  <a:txBody>
                    <a:bodyPr/>
                    <a:lstStyle/>
                    <a:p>
                      <a:pPr>
                        <a:lnSpc>
                          <a:spcPct val="150000"/>
                        </a:lnSpc>
                        <a:spcAft>
                          <a:spcPts val="0"/>
                        </a:spcAft>
                      </a:pPr>
                      <a:r>
                        <a:rPr lang="en-US" sz="1200" kern="100" dirty="0">
                          <a:effectLst/>
                        </a:rPr>
                        <a:t> </a:t>
                      </a:r>
                      <a:endParaRPr lang="zh-TW" sz="1200" kern="100" dirty="0">
                        <a:effectLst/>
                        <a:latin typeface="Calibri"/>
                        <a:ea typeface="新細明體"/>
                        <a:cs typeface="Times New Roman"/>
                      </a:endParaRPr>
                    </a:p>
                  </a:txBody>
                  <a:tcPr marL="68580" marR="68580" marT="0" marB="0"/>
                </a:tc>
                <a:tc>
                  <a:txBody>
                    <a:bodyPr/>
                    <a:lstStyle/>
                    <a:p>
                      <a:pPr>
                        <a:lnSpc>
                          <a:spcPct val="150000"/>
                        </a:lnSpc>
                        <a:spcAft>
                          <a:spcPts val="0"/>
                        </a:spcAft>
                      </a:pPr>
                      <a:r>
                        <a:rPr lang="en-US" sz="1200" kern="100">
                          <a:effectLst/>
                        </a:rPr>
                        <a:t> </a:t>
                      </a:r>
                      <a:endParaRPr lang="zh-TW" sz="1200" kern="100">
                        <a:effectLst/>
                        <a:latin typeface="Calibri"/>
                        <a:ea typeface="新細明體"/>
                        <a:cs typeface="Times New Roman"/>
                      </a:endParaRPr>
                    </a:p>
                  </a:txBody>
                  <a:tcPr marL="68580" marR="68580" marT="0" marB="0"/>
                </a:tc>
                <a:tc gridSpan="2">
                  <a:txBody>
                    <a:bodyPr/>
                    <a:lstStyle/>
                    <a:p>
                      <a:pPr algn="ctr">
                        <a:lnSpc>
                          <a:spcPct val="150000"/>
                        </a:lnSpc>
                        <a:spcAft>
                          <a:spcPts val="0"/>
                        </a:spcAft>
                      </a:pPr>
                      <a:r>
                        <a:rPr lang="zh-TW" sz="1600" kern="100" dirty="0">
                          <a:effectLst/>
                        </a:rPr>
                        <a:t>第</a:t>
                      </a:r>
                      <a:r>
                        <a:rPr lang="en-US" sz="1600" kern="100" dirty="0">
                          <a:effectLst/>
                        </a:rPr>
                        <a:t>1</a:t>
                      </a:r>
                      <a:r>
                        <a:rPr lang="zh-TW" sz="1600" kern="100" dirty="0">
                          <a:effectLst/>
                        </a:rPr>
                        <a:t>年現金流量</a:t>
                      </a:r>
                      <a:endParaRPr lang="zh-TW" sz="1600" kern="100" dirty="0">
                        <a:effectLst/>
                        <a:latin typeface="Calibri"/>
                        <a:ea typeface="新細明體"/>
                        <a:cs typeface="Times New Roman"/>
                      </a:endParaRPr>
                    </a:p>
                  </a:txBody>
                  <a:tcPr marL="68580" marR="68580" marT="0" marB="0"/>
                </a:tc>
                <a:tc hMerge="1">
                  <a:txBody>
                    <a:bodyPr/>
                    <a:lstStyle/>
                    <a:p>
                      <a:endParaRPr lang="zh-TW" altLang="en-US"/>
                    </a:p>
                  </a:txBody>
                  <a:tcPr/>
                </a:tc>
              </a:tr>
              <a:tr h="583093">
                <a:tc>
                  <a:txBody>
                    <a:bodyPr/>
                    <a:lstStyle/>
                    <a:p>
                      <a:pPr>
                        <a:lnSpc>
                          <a:spcPct val="150000"/>
                        </a:lnSpc>
                        <a:spcAft>
                          <a:spcPts val="0"/>
                        </a:spcAft>
                      </a:pPr>
                      <a:r>
                        <a:rPr lang="zh-TW" sz="1600" kern="100">
                          <a:effectLst/>
                        </a:rPr>
                        <a:t>資產類別</a:t>
                      </a:r>
                      <a:endParaRPr lang="zh-TW" sz="1600" kern="100">
                        <a:effectLst/>
                        <a:latin typeface="Calibri"/>
                        <a:ea typeface="新細明體"/>
                        <a:cs typeface="Times New Roman"/>
                      </a:endParaRPr>
                    </a:p>
                  </a:txBody>
                  <a:tcPr marL="68580" marR="68580" marT="0" marB="0"/>
                </a:tc>
                <a:tc>
                  <a:txBody>
                    <a:bodyPr/>
                    <a:lstStyle/>
                    <a:p>
                      <a:pPr>
                        <a:lnSpc>
                          <a:spcPct val="150000"/>
                        </a:lnSpc>
                        <a:spcAft>
                          <a:spcPts val="0"/>
                        </a:spcAft>
                      </a:pPr>
                      <a:r>
                        <a:rPr lang="zh-TW" sz="1600" kern="100" dirty="0">
                          <a:effectLst/>
                        </a:rPr>
                        <a:t>目前市價</a:t>
                      </a:r>
                      <a:r>
                        <a:rPr lang="en-US" sz="1600" kern="100" dirty="0">
                          <a:effectLst/>
                        </a:rPr>
                        <a:t>(</a:t>
                      </a:r>
                      <a:r>
                        <a:rPr lang="zh-TW" sz="1600" kern="100" dirty="0">
                          <a:effectLst/>
                        </a:rPr>
                        <a:t>買進</a:t>
                      </a:r>
                      <a:r>
                        <a:rPr lang="en-US" sz="1600" kern="100" dirty="0">
                          <a:effectLst/>
                        </a:rPr>
                        <a:t>)</a:t>
                      </a:r>
                      <a:endParaRPr lang="zh-TW" sz="1600" kern="100" dirty="0">
                        <a:effectLst/>
                        <a:latin typeface="Calibri"/>
                        <a:ea typeface="新細明體"/>
                        <a:cs typeface="Times New Roman"/>
                      </a:endParaRPr>
                    </a:p>
                  </a:txBody>
                  <a:tcPr marL="68580" marR="68580" marT="0" marB="0"/>
                </a:tc>
                <a:tc>
                  <a:txBody>
                    <a:bodyPr/>
                    <a:lstStyle/>
                    <a:p>
                      <a:pPr>
                        <a:lnSpc>
                          <a:spcPct val="150000"/>
                        </a:lnSpc>
                        <a:spcAft>
                          <a:spcPts val="0"/>
                        </a:spcAft>
                      </a:pPr>
                      <a:r>
                        <a:rPr lang="zh-TW" sz="1600" kern="100" dirty="0">
                          <a:effectLst/>
                        </a:rPr>
                        <a:t>經濟情況佳</a:t>
                      </a:r>
                      <a:endParaRPr lang="zh-TW" sz="1600" kern="100" dirty="0">
                        <a:effectLst/>
                        <a:latin typeface="Calibri"/>
                        <a:ea typeface="新細明體"/>
                        <a:cs typeface="Times New Roman"/>
                      </a:endParaRPr>
                    </a:p>
                  </a:txBody>
                  <a:tcPr marL="68580" marR="68580" marT="0" marB="0"/>
                </a:tc>
                <a:tc>
                  <a:txBody>
                    <a:bodyPr/>
                    <a:lstStyle/>
                    <a:p>
                      <a:pPr>
                        <a:lnSpc>
                          <a:spcPct val="150000"/>
                        </a:lnSpc>
                        <a:spcAft>
                          <a:spcPts val="0"/>
                        </a:spcAft>
                      </a:pPr>
                      <a:r>
                        <a:rPr lang="zh-TW" sz="1600" kern="100" dirty="0">
                          <a:effectLst/>
                        </a:rPr>
                        <a:t>經濟情況差</a:t>
                      </a:r>
                      <a:endParaRPr lang="zh-TW" sz="1600" kern="100" dirty="0">
                        <a:effectLst/>
                        <a:latin typeface="Calibri"/>
                        <a:ea typeface="新細明體"/>
                        <a:cs typeface="Times New Roman"/>
                      </a:endParaRPr>
                    </a:p>
                  </a:txBody>
                  <a:tcPr marL="68580" marR="68580" marT="0" marB="0"/>
                </a:tc>
              </a:tr>
              <a:tr h="345140">
                <a:tc>
                  <a:txBody>
                    <a:bodyPr/>
                    <a:lstStyle/>
                    <a:p>
                      <a:pPr>
                        <a:lnSpc>
                          <a:spcPct val="150000"/>
                        </a:lnSpc>
                        <a:spcAft>
                          <a:spcPts val="0"/>
                        </a:spcAft>
                      </a:pPr>
                      <a:r>
                        <a:rPr lang="zh-TW" sz="1600" kern="100">
                          <a:effectLst/>
                        </a:rPr>
                        <a:t>無風險債券</a:t>
                      </a:r>
                      <a:endParaRPr lang="zh-TW" sz="1600" kern="100">
                        <a:effectLst/>
                        <a:latin typeface="Calibri"/>
                        <a:ea typeface="新細明體"/>
                        <a:cs typeface="Times New Roman"/>
                      </a:endParaRPr>
                    </a:p>
                  </a:txBody>
                  <a:tcPr marL="68580" marR="68580" marT="0" marB="0"/>
                </a:tc>
                <a:tc>
                  <a:txBody>
                    <a:bodyPr/>
                    <a:lstStyle/>
                    <a:p>
                      <a:pPr>
                        <a:lnSpc>
                          <a:spcPct val="150000"/>
                        </a:lnSpc>
                        <a:spcAft>
                          <a:spcPts val="0"/>
                        </a:spcAft>
                      </a:pPr>
                      <a:r>
                        <a:rPr lang="en-US" sz="2000" kern="100" dirty="0">
                          <a:effectLst/>
                          <a:latin typeface="Calibri" panose="020F0502020204030204" pitchFamily="34" charset="0"/>
                        </a:rPr>
                        <a:t>-1,058</a:t>
                      </a:r>
                      <a:endParaRPr lang="zh-TW" sz="2000" kern="100" dirty="0">
                        <a:effectLst/>
                        <a:latin typeface="Calibri" panose="020F0502020204030204" pitchFamily="34" charset="0"/>
                        <a:ea typeface="新細明體"/>
                        <a:cs typeface="Times New Roman"/>
                      </a:endParaRPr>
                    </a:p>
                  </a:txBody>
                  <a:tcPr marL="68580" marR="68580" marT="0" marB="0"/>
                </a:tc>
                <a:tc>
                  <a:txBody>
                    <a:bodyPr/>
                    <a:lstStyle/>
                    <a:p>
                      <a:pPr>
                        <a:lnSpc>
                          <a:spcPct val="150000"/>
                        </a:lnSpc>
                        <a:spcAft>
                          <a:spcPts val="0"/>
                        </a:spcAft>
                      </a:pPr>
                      <a:r>
                        <a:rPr lang="en-US" sz="2000" kern="100" dirty="0">
                          <a:effectLst/>
                          <a:latin typeface="Calibri" panose="020F0502020204030204" pitchFamily="34" charset="0"/>
                        </a:rPr>
                        <a:t>+1,100</a:t>
                      </a:r>
                      <a:endParaRPr lang="zh-TW" sz="2000" kern="100" dirty="0">
                        <a:effectLst/>
                        <a:latin typeface="Calibri" panose="020F0502020204030204" pitchFamily="34" charset="0"/>
                        <a:ea typeface="新細明體"/>
                        <a:cs typeface="Times New Roman"/>
                      </a:endParaRPr>
                    </a:p>
                  </a:txBody>
                  <a:tcPr marL="68580" marR="68580" marT="0" marB="0"/>
                </a:tc>
                <a:tc>
                  <a:txBody>
                    <a:bodyPr/>
                    <a:lstStyle/>
                    <a:p>
                      <a:pPr>
                        <a:lnSpc>
                          <a:spcPct val="150000"/>
                        </a:lnSpc>
                        <a:spcAft>
                          <a:spcPts val="0"/>
                        </a:spcAft>
                      </a:pPr>
                      <a:r>
                        <a:rPr lang="en-US" sz="2000" kern="100" dirty="0">
                          <a:effectLst/>
                          <a:latin typeface="Calibri" panose="020F0502020204030204" pitchFamily="34" charset="0"/>
                        </a:rPr>
                        <a:t>+1,100</a:t>
                      </a:r>
                      <a:endParaRPr lang="zh-TW" sz="2000" kern="100" dirty="0">
                        <a:effectLst/>
                        <a:latin typeface="Calibri" panose="020F0502020204030204" pitchFamily="34" charset="0"/>
                        <a:ea typeface="新細明體"/>
                        <a:cs typeface="Times New Roman"/>
                      </a:endParaRPr>
                    </a:p>
                  </a:txBody>
                  <a:tcPr marL="68580" marR="68580" marT="0" marB="0"/>
                </a:tc>
              </a:tr>
              <a:tr h="583093">
                <a:tc>
                  <a:txBody>
                    <a:bodyPr/>
                    <a:lstStyle/>
                    <a:p>
                      <a:pPr>
                        <a:lnSpc>
                          <a:spcPct val="150000"/>
                        </a:lnSpc>
                        <a:spcAft>
                          <a:spcPts val="0"/>
                        </a:spcAft>
                      </a:pPr>
                      <a:r>
                        <a:rPr lang="zh-TW" sz="1600" kern="100" dirty="0">
                          <a:effectLst/>
                        </a:rPr>
                        <a:t>股票市場指數商品</a:t>
                      </a:r>
                      <a:endParaRPr lang="zh-TW" sz="1600" kern="100" dirty="0">
                        <a:effectLst/>
                        <a:latin typeface="Calibri"/>
                        <a:ea typeface="新細明體"/>
                        <a:cs typeface="Times New Roman"/>
                      </a:endParaRPr>
                    </a:p>
                  </a:txBody>
                  <a:tcPr marL="68580" marR="68580" marT="0" marB="0"/>
                </a:tc>
                <a:tc>
                  <a:txBody>
                    <a:bodyPr/>
                    <a:lstStyle/>
                    <a:p>
                      <a:pPr>
                        <a:lnSpc>
                          <a:spcPct val="150000"/>
                        </a:lnSpc>
                        <a:spcAft>
                          <a:spcPts val="0"/>
                        </a:spcAft>
                      </a:pPr>
                      <a:r>
                        <a:rPr lang="en-US" sz="2000" kern="100">
                          <a:effectLst/>
                          <a:latin typeface="Calibri" panose="020F0502020204030204" pitchFamily="34" charset="0"/>
                        </a:rPr>
                        <a:t>-1,000</a:t>
                      </a:r>
                      <a:endParaRPr lang="zh-TW" sz="2000" kern="100">
                        <a:effectLst/>
                        <a:latin typeface="Calibri" panose="020F0502020204030204" pitchFamily="34" charset="0"/>
                        <a:ea typeface="新細明體"/>
                        <a:cs typeface="Times New Roman"/>
                      </a:endParaRPr>
                    </a:p>
                  </a:txBody>
                  <a:tcPr marL="68580" marR="68580" marT="0" marB="0"/>
                </a:tc>
                <a:tc>
                  <a:txBody>
                    <a:bodyPr/>
                    <a:lstStyle/>
                    <a:p>
                      <a:pPr>
                        <a:lnSpc>
                          <a:spcPct val="150000"/>
                        </a:lnSpc>
                        <a:spcAft>
                          <a:spcPts val="0"/>
                        </a:spcAft>
                      </a:pPr>
                      <a:r>
                        <a:rPr lang="en-US" sz="2000" kern="100">
                          <a:effectLst/>
                          <a:latin typeface="Calibri" panose="020F0502020204030204" pitchFamily="34" charset="0"/>
                        </a:rPr>
                        <a:t>+1,400</a:t>
                      </a:r>
                      <a:endParaRPr lang="zh-TW" sz="2000" kern="100">
                        <a:effectLst/>
                        <a:latin typeface="Calibri" panose="020F0502020204030204" pitchFamily="34" charset="0"/>
                        <a:ea typeface="新細明體"/>
                        <a:cs typeface="Times New Roman"/>
                      </a:endParaRPr>
                    </a:p>
                  </a:txBody>
                  <a:tcPr marL="68580" marR="68580" marT="0" marB="0"/>
                </a:tc>
                <a:tc>
                  <a:txBody>
                    <a:bodyPr/>
                    <a:lstStyle/>
                    <a:p>
                      <a:pPr>
                        <a:lnSpc>
                          <a:spcPct val="150000"/>
                        </a:lnSpc>
                        <a:spcAft>
                          <a:spcPts val="0"/>
                        </a:spcAft>
                      </a:pPr>
                      <a:r>
                        <a:rPr lang="en-US" sz="2000" kern="100" dirty="0">
                          <a:effectLst/>
                          <a:latin typeface="Calibri" panose="020F0502020204030204" pitchFamily="34" charset="0"/>
                        </a:rPr>
                        <a:t>+800</a:t>
                      </a:r>
                      <a:endParaRPr lang="zh-TW" sz="2000" kern="100" dirty="0">
                        <a:effectLst/>
                        <a:latin typeface="Calibri" panose="020F0502020204030204" pitchFamily="34" charset="0"/>
                        <a:ea typeface="新細明體"/>
                        <a:cs typeface="Times New Roman"/>
                      </a:endParaRPr>
                    </a:p>
                  </a:txBody>
                  <a:tcPr marL="68580" marR="68580" marT="0" marB="0"/>
                </a:tc>
              </a:tr>
            </a:tbl>
          </a:graphicData>
        </a:graphic>
      </p:graphicFrame>
    </p:spTree>
    <p:extLst>
      <p:ext uri="{BB962C8B-B14F-4D97-AF65-F5344CB8AC3E}">
        <p14:creationId xmlns:p14="http://schemas.microsoft.com/office/powerpoint/2010/main" val="2130857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A.1</a:t>
            </a:r>
            <a:r>
              <a:rPr lang="zh-TW" altLang="zh-TW" dirty="0"/>
              <a:t>有風險及無風險的現金流量</a:t>
            </a:r>
            <a:endParaRPr lang="zh-TW" altLang="en-US" dirty="0"/>
          </a:p>
        </p:txBody>
      </p:sp>
      <p:sp>
        <p:nvSpPr>
          <p:cNvPr id="3" name="內容版面配置區 2"/>
          <p:cNvSpPr>
            <a:spLocks noGrp="1"/>
          </p:cNvSpPr>
          <p:nvPr>
            <p:ph idx="1"/>
          </p:nvPr>
        </p:nvSpPr>
        <p:spPr/>
        <p:txBody>
          <a:bodyPr>
            <a:normAutofit/>
          </a:bodyPr>
          <a:lstStyle/>
          <a:p>
            <a:endParaRPr lang="en-US" altLang="zh-TW" sz="2400" dirty="0" smtClean="0"/>
          </a:p>
          <a:p>
            <a:r>
              <a:rPr lang="zh-TW" altLang="zh-TW" sz="2400" dirty="0"/>
              <a:t>對於無風險資產，其報酬率固定為無風險利率</a:t>
            </a:r>
            <a:r>
              <a:rPr lang="en-US" altLang="zh-TW" sz="2400" dirty="0">
                <a:latin typeface="Calibri" panose="020F0502020204030204" pitchFamily="34" charset="0"/>
              </a:rPr>
              <a:t>(4%</a:t>
            </a:r>
            <a:r>
              <a:rPr lang="en-US" altLang="zh-TW" sz="2400" dirty="0"/>
              <a:t>)</a:t>
            </a:r>
            <a:r>
              <a:rPr lang="zh-TW" altLang="zh-TW" sz="2400" dirty="0"/>
              <a:t>，但股票市場指數商品則可能有兩種可能的報酬率：</a:t>
            </a:r>
          </a:p>
          <a:p>
            <a:pPr lvl="1"/>
            <a:endParaRPr lang="en-US" altLang="zh-TW" sz="2000" dirty="0" smtClean="0"/>
          </a:p>
          <a:p>
            <a:pPr lvl="1"/>
            <a:r>
              <a:rPr lang="zh-TW" altLang="zh-TW" sz="2000" dirty="0" smtClean="0"/>
              <a:t>經濟</a:t>
            </a:r>
            <a:r>
              <a:rPr lang="zh-TW" altLang="zh-TW" sz="2000" dirty="0"/>
              <a:t>情況佳：</a:t>
            </a:r>
          </a:p>
          <a:p>
            <a:pPr lvl="1"/>
            <a:endParaRPr lang="en-US" altLang="zh-TW" sz="2000" dirty="0" smtClean="0"/>
          </a:p>
          <a:p>
            <a:pPr lvl="1"/>
            <a:r>
              <a:rPr lang="zh-TW" altLang="zh-TW" sz="2000" dirty="0" smtClean="0"/>
              <a:t>經濟</a:t>
            </a:r>
            <a:r>
              <a:rPr lang="zh-TW" altLang="zh-TW" sz="2000" dirty="0"/>
              <a:t>其況差：</a:t>
            </a:r>
          </a:p>
          <a:p>
            <a:endParaRPr lang="en-US" altLang="zh-TW" sz="2400" dirty="0" smtClean="0"/>
          </a:p>
          <a:p>
            <a:r>
              <a:rPr lang="zh-TW" altLang="zh-TW" sz="2400" dirty="0" smtClean="0"/>
              <a:t>因此</a:t>
            </a:r>
            <a:r>
              <a:rPr lang="zh-TW" altLang="zh-TW" sz="2400" dirty="0"/>
              <a:t>股票市場指數商品的預期報酬率為：</a:t>
            </a:r>
          </a:p>
          <a:p>
            <a:endParaRPr lang="zh-TW" altLang="zh-TW" sz="2400" dirty="0"/>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42</a:t>
            </a:fld>
            <a:endParaRPr lang="zh-TW" altLang="en-US"/>
          </a:p>
        </p:txBody>
      </p:sp>
      <p:graphicFrame>
        <p:nvGraphicFramePr>
          <p:cNvPr id="6" name="物件 5"/>
          <p:cNvGraphicFramePr>
            <a:graphicFrameLocks noChangeAspect="1"/>
          </p:cNvGraphicFramePr>
          <p:nvPr>
            <p:extLst>
              <p:ext uri="{D42A27DB-BD31-4B8C-83A1-F6EECF244321}">
                <p14:modId xmlns:p14="http://schemas.microsoft.com/office/powerpoint/2010/main" val="1434280327"/>
              </p:ext>
            </p:extLst>
          </p:nvPr>
        </p:nvGraphicFramePr>
        <p:xfrm>
          <a:off x="2915816" y="3068960"/>
          <a:ext cx="2120961" cy="648072"/>
        </p:xfrm>
        <a:graphic>
          <a:graphicData uri="http://schemas.openxmlformats.org/presentationml/2006/ole">
            <mc:AlternateContent xmlns:mc="http://schemas.openxmlformats.org/markup-compatibility/2006">
              <mc:Choice xmlns:v="urn:schemas-microsoft-com:vml" Requires="v">
                <p:oleObj spid="_x0000_s21563" r:id="rId3" imgW="1371600" imgH="419100" progId="Unknown">
                  <p:embed/>
                </p:oleObj>
              </mc:Choice>
              <mc:Fallback>
                <p:oleObj r:id="rId3" imgW="1371600" imgH="419100" progId="Unknown">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3068960"/>
                        <a:ext cx="2120961" cy="648072"/>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1570422990"/>
              </p:ext>
            </p:extLst>
          </p:nvPr>
        </p:nvGraphicFramePr>
        <p:xfrm>
          <a:off x="2915816" y="3861048"/>
          <a:ext cx="1978584" cy="648072"/>
        </p:xfrm>
        <a:graphic>
          <a:graphicData uri="http://schemas.openxmlformats.org/presentationml/2006/ole">
            <mc:AlternateContent xmlns:mc="http://schemas.openxmlformats.org/markup-compatibility/2006">
              <mc:Choice xmlns:v="urn:schemas-microsoft-com:vml" Requires="v">
                <p:oleObj spid="_x0000_s21564" r:id="rId5" imgW="1282700" imgH="419100" progId="Unknown">
                  <p:embed/>
                </p:oleObj>
              </mc:Choice>
              <mc:Fallback>
                <p:oleObj r:id="rId5" imgW="1282700" imgH="419100" progId="Unknown">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816" y="3861048"/>
                        <a:ext cx="1978584" cy="648072"/>
                      </a:xfrm>
                      <a:prstGeom prst="rect">
                        <a:avLst/>
                      </a:prstGeom>
                      <a:noFill/>
                      <a:ln>
                        <a:noFill/>
                      </a:ln>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3817972642"/>
              </p:ext>
            </p:extLst>
          </p:nvPr>
        </p:nvGraphicFramePr>
        <p:xfrm>
          <a:off x="2123728" y="5373216"/>
          <a:ext cx="4032448" cy="349946"/>
        </p:xfrm>
        <a:graphic>
          <a:graphicData uri="http://schemas.openxmlformats.org/presentationml/2006/ole">
            <mc:AlternateContent xmlns:mc="http://schemas.openxmlformats.org/markup-compatibility/2006">
              <mc:Choice xmlns:v="urn:schemas-microsoft-com:vml" Requires="v">
                <p:oleObj spid="_x0000_s21565" r:id="rId7" imgW="2374900" imgH="203200" progId="Unknown">
                  <p:embed/>
                </p:oleObj>
              </mc:Choice>
              <mc:Fallback>
                <p:oleObj r:id="rId7" imgW="2374900" imgH="203200" progId="Unknown">
                  <p:embed/>
                  <p:pic>
                    <p:nvPicPr>
                      <p:cNvPr id="0" name="物件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5373216"/>
                        <a:ext cx="4032448" cy="34994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07577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A.1</a:t>
            </a:r>
            <a:r>
              <a:rPr lang="zh-TW" altLang="en-US" dirty="0" smtClean="0"/>
              <a:t> </a:t>
            </a:r>
            <a:r>
              <a:rPr lang="zh-TW" altLang="zh-TW" dirty="0" smtClean="0"/>
              <a:t>有</a:t>
            </a:r>
            <a:r>
              <a:rPr lang="zh-TW" altLang="zh-TW" dirty="0"/>
              <a:t>風險及無風險的現金流量</a:t>
            </a:r>
            <a:endParaRPr lang="zh-TW" altLang="en-US" dirty="0"/>
          </a:p>
        </p:txBody>
      </p:sp>
      <p:sp>
        <p:nvSpPr>
          <p:cNvPr id="3" name="內容版面配置區 2"/>
          <p:cNvSpPr>
            <a:spLocks noGrp="1"/>
          </p:cNvSpPr>
          <p:nvPr>
            <p:ph idx="1"/>
          </p:nvPr>
        </p:nvSpPr>
        <p:spPr/>
        <p:txBody>
          <a:bodyPr/>
          <a:lstStyle/>
          <a:p>
            <a:pPr algn="just">
              <a:lnSpc>
                <a:spcPct val="120000"/>
              </a:lnSpc>
            </a:pPr>
            <a:endParaRPr lang="en-US" altLang="zh-TW" sz="24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該</a:t>
            </a:r>
            <a:r>
              <a:rPr lang="zh-TW" altLang="zh-TW" sz="2400" dirty="0">
                <a:latin typeface="Calibri" panose="020F0502020204030204" pitchFamily="34" charset="0"/>
              </a:rPr>
              <a:t>預期報酬率高於無風險利率</a:t>
            </a:r>
            <a:r>
              <a:rPr lang="en-US" altLang="zh-TW" sz="2400" dirty="0">
                <a:latin typeface="Calibri" panose="020F0502020204030204" pitchFamily="34" charset="0"/>
              </a:rPr>
              <a:t>4%</a:t>
            </a:r>
            <a:r>
              <a:rPr lang="zh-TW" altLang="zh-TW" sz="2400" dirty="0">
                <a:latin typeface="Calibri" panose="020F0502020204030204" pitchFamily="34" charset="0"/>
              </a:rPr>
              <a:t>，所超出的</a:t>
            </a:r>
            <a:r>
              <a:rPr lang="en-US" altLang="zh-TW" sz="2400" dirty="0">
                <a:latin typeface="Calibri" panose="020F0502020204030204" pitchFamily="34" charset="0"/>
              </a:rPr>
              <a:t>6%</a:t>
            </a:r>
            <a:r>
              <a:rPr lang="zh-TW" altLang="zh-TW" sz="2400" dirty="0">
                <a:latin typeface="Calibri" panose="020F0502020204030204" pitchFamily="34" charset="0"/>
              </a:rPr>
              <a:t>即為投資人所要求的風險溢酬，由此說明也很清楚理解為何股票市場指數商品的市價為</a:t>
            </a:r>
            <a:r>
              <a:rPr lang="en-US" altLang="zh-TW" sz="2400" dirty="0">
                <a:latin typeface="Calibri" panose="020F0502020204030204" pitchFamily="34" charset="0"/>
              </a:rPr>
              <a:t>1,000</a:t>
            </a:r>
            <a:r>
              <a:rPr lang="zh-TW" altLang="zh-TW" sz="2400" dirty="0">
                <a:latin typeface="Calibri" panose="020F0502020204030204" pitchFamily="34" charset="0"/>
              </a:rPr>
              <a:t>元，亦即我們在評價風險資產時必須以預期報酬率對其預期收益進行折現：</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43</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473279562"/>
              </p:ext>
            </p:extLst>
          </p:nvPr>
        </p:nvGraphicFramePr>
        <p:xfrm>
          <a:off x="2339752" y="4437112"/>
          <a:ext cx="4595966" cy="720080"/>
        </p:xfrm>
        <a:graphic>
          <a:graphicData uri="http://schemas.openxmlformats.org/presentationml/2006/ole">
            <mc:AlternateContent xmlns:mc="http://schemas.openxmlformats.org/markup-compatibility/2006">
              <mc:Choice xmlns:v="urn:schemas-microsoft-com:vml" Requires="v">
                <p:oleObj spid="_x0000_s22549" r:id="rId3" imgW="2679700" imgH="419100" progId="Unknown">
                  <p:embed/>
                </p:oleObj>
              </mc:Choice>
              <mc:Fallback>
                <p:oleObj r:id="rId3" imgW="2679700" imgH="419100" progId="Unknown">
                  <p:embed/>
                  <p:pic>
                    <p:nvPicPr>
                      <p:cNvPr id="0" name="物件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4437112"/>
                        <a:ext cx="4595966" cy="72008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098791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dirty="0"/>
              <a:t>無套利機會下的風險資產</a:t>
            </a:r>
            <a:r>
              <a:rPr lang="zh-TW" altLang="zh-TW" dirty="0" smtClean="0"/>
              <a:t>評價</a:t>
            </a:r>
            <a:endParaRPr lang="zh-TW" altLang="en-US" dirty="0"/>
          </a:p>
        </p:txBody>
      </p:sp>
      <p:sp>
        <p:nvSpPr>
          <p:cNvPr id="3" name="內容版面配置區 2"/>
          <p:cNvSpPr>
            <a:spLocks noGrp="1"/>
          </p:cNvSpPr>
          <p:nvPr>
            <p:ph idx="1"/>
          </p:nvPr>
        </p:nvSpPr>
        <p:spPr/>
        <p:txBody>
          <a:bodyPr>
            <a:noAutofit/>
          </a:bodyPr>
          <a:lstStyle/>
          <a:p>
            <a:pPr algn="just">
              <a:lnSpc>
                <a:spcPct val="120000"/>
              </a:lnSpc>
            </a:pPr>
            <a:r>
              <a:rPr lang="zh-TW" altLang="zh-TW" sz="2400" dirty="0">
                <a:latin typeface="Calibri" panose="020F0502020204030204" pitchFamily="34" charset="0"/>
              </a:rPr>
              <a:t>若</a:t>
            </a:r>
            <a:r>
              <a:rPr lang="zh-TW" altLang="zh-TW" sz="2400" dirty="0" smtClean="0">
                <a:latin typeface="Calibri" panose="020F0502020204030204" pitchFamily="34" charset="0"/>
              </a:rPr>
              <a:t>已知某</a:t>
            </a:r>
            <a:r>
              <a:rPr lang="zh-TW" altLang="zh-TW" sz="2400" dirty="0">
                <a:latin typeface="Calibri" panose="020F0502020204030204" pitchFamily="34" charset="0"/>
              </a:rPr>
              <a:t>無風險債券一年後的收益為</a:t>
            </a:r>
            <a:r>
              <a:rPr lang="en-US" altLang="zh-TW" sz="2400" dirty="0">
                <a:latin typeface="Calibri" panose="020F0502020204030204" pitchFamily="34" charset="0"/>
              </a:rPr>
              <a:t>800</a:t>
            </a:r>
            <a:r>
              <a:rPr lang="zh-TW" altLang="zh-TW" sz="2400" dirty="0">
                <a:latin typeface="Calibri" panose="020F0502020204030204" pitchFamily="34" charset="0"/>
              </a:rPr>
              <a:t>元，無風險利率為</a:t>
            </a:r>
            <a:r>
              <a:rPr lang="en-US" altLang="zh-TW" sz="2400" dirty="0">
                <a:latin typeface="Calibri" panose="020F0502020204030204" pitchFamily="34" charset="0"/>
              </a:rPr>
              <a:t>4%</a:t>
            </a:r>
            <a:r>
              <a:rPr lang="zh-TW" altLang="zh-TW" sz="2400" dirty="0">
                <a:latin typeface="Calibri" panose="020F0502020204030204" pitchFamily="34" charset="0"/>
              </a:rPr>
              <a:t>，故目前市價為</a:t>
            </a:r>
            <a:r>
              <a:rPr lang="en-US" altLang="zh-TW" sz="2400" dirty="0">
                <a:latin typeface="Calibri" panose="020F0502020204030204" pitchFamily="34" charset="0"/>
              </a:rPr>
              <a:t>769</a:t>
            </a:r>
            <a:r>
              <a:rPr lang="zh-TW" altLang="zh-TW" sz="2400" dirty="0">
                <a:latin typeface="Calibri" panose="020F0502020204030204" pitchFamily="34" charset="0"/>
              </a:rPr>
              <a:t>美元，而股票市場指數商品的現金流量與評價延續上例</a:t>
            </a:r>
            <a:r>
              <a:rPr lang="zh-TW" altLang="zh-TW" sz="2400" dirty="0" smtClean="0">
                <a:latin typeface="Calibri" panose="020F0502020204030204" pitchFamily="34" charset="0"/>
              </a:rPr>
              <a:t>，若</a:t>
            </a:r>
            <a:r>
              <a:rPr lang="zh-TW" altLang="en-US" sz="2400" dirty="0" smtClean="0">
                <a:latin typeface="Calibri" panose="020F0502020204030204" pitchFamily="34" charset="0"/>
              </a:rPr>
              <a:t>某</a:t>
            </a:r>
            <a:r>
              <a:rPr lang="en-US" altLang="zh-TW" sz="2400" dirty="0" smtClean="0">
                <a:latin typeface="Calibri" panose="020F0502020204030204" pitchFamily="34" charset="0"/>
              </a:rPr>
              <a:t>A</a:t>
            </a:r>
            <a:r>
              <a:rPr lang="zh-TW" altLang="zh-TW" sz="2400" dirty="0">
                <a:latin typeface="Calibri" panose="020F0502020204030204" pitchFamily="34" charset="0"/>
              </a:rPr>
              <a:t>股票</a:t>
            </a:r>
            <a:r>
              <a:rPr lang="en-US" altLang="zh-TW" sz="2400" dirty="0">
                <a:latin typeface="Calibri" panose="020F0502020204030204" pitchFamily="34" charset="0"/>
              </a:rPr>
              <a:t>(</a:t>
            </a:r>
            <a:r>
              <a:rPr lang="zh-TW" altLang="zh-TW" sz="2400" dirty="0">
                <a:latin typeface="Calibri" panose="020F0502020204030204" pitchFamily="34" charset="0"/>
              </a:rPr>
              <a:t>風險資產</a:t>
            </a:r>
            <a:r>
              <a:rPr lang="en-US" altLang="zh-TW" sz="2400" dirty="0">
                <a:latin typeface="Calibri" panose="020F0502020204030204" pitchFamily="34" charset="0"/>
              </a:rPr>
              <a:t>)</a:t>
            </a:r>
            <a:r>
              <a:rPr lang="zh-TW" altLang="zh-TW" sz="2400" dirty="0">
                <a:latin typeface="Calibri" panose="020F0502020204030204" pitchFamily="34" charset="0"/>
              </a:rPr>
              <a:t>的未來收益加上該無風險債券未來現金流量正好可以複製股票市場指數商品的現金流量，則我們可以利用此一資訊評價</a:t>
            </a:r>
            <a:r>
              <a:rPr lang="en-US" altLang="zh-TW" sz="2400" dirty="0">
                <a:latin typeface="Calibri" panose="020F0502020204030204" pitchFamily="34" charset="0"/>
              </a:rPr>
              <a:t>A</a:t>
            </a:r>
            <a:r>
              <a:rPr lang="zh-TW" altLang="zh-TW" sz="2400" dirty="0">
                <a:latin typeface="Calibri" panose="020F0502020204030204" pitchFamily="34" charset="0"/>
              </a:rPr>
              <a:t>股票。</a:t>
            </a: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投資</a:t>
            </a:r>
            <a:r>
              <a:rPr lang="en-US" altLang="zh-TW" sz="2400" dirty="0">
                <a:latin typeface="Calibri" panose="020F0502020204030204" pitchFamily="34" charset="0"/>
              </a:rPr>
              <a:t>A</a:t>
            </a:r>
            <a:r>
              <a:rPr lang="zh-TW" altLang="zh-TW" sz="2400" dirty="0">
                <a:latin typeface="Calibri" panose="020F0502020204030204" pitchFamily="34" charset="0"/>
              </a:rPr>
              <a:t>股票若在經濟情況好時可獲</a:t>
            </a:r>
            <a:r>
              <a:rPr lang="en-US" altLang="zh-TW" sz="2400" dirty="0">
                <a:latin typeface="Calibri" panose="020F0502020204030204" pitchFamily="34" charset="0"/>
              </a:rPr>
              <a:t>600</a:t>
            </a:r>
            <a:r>
              <a:rPr lang="zh-TW" altLang="zh-TW" sz="2400" dirty="0">
                <a:latin typeface="Calibri" panose="020F0502020204030204" pitchFamily="34" charset="0"/>
              </a:rPr>
              <a:t>美元收益，而若經濟情況差則收益為</a:t>
            </a:r>
            <a:r>
              <a:rPr lang="en-US" altLang="zh-TW" sz="2400" dirty="0">
                <a:latin typeface="Calibri" panose="020F0502020204030204" pitchFamily="34" charset="0"/>
              </a:rPr>
              <a:t>0</a:t>
            </a:r>
            <a:r>
              <a:rPr lang="zh-TW" altLang="zh-TW" sz="2400" dirty="0">
                <a:latin typeface="Calibri" panose="020F0502020204030204" pitchFamily="34" charset="0"/>
              </a:rPr>
              <a:t>，則投資無風險債券加上</a:t>
            </a:r>
            <a:r>
              <a:rPr lang="en-US" altLang="zh-TW" sz="2400" dirty="0">
                <a:latin typeface="Calibri" panose="020F0502020204030204" pitchFamily="34" charset="0"/>
              </a:rPr>
              <a:t>A</a:t>
            </a:r>
            <a:r>
              <a:rPr lang="zh-TW" altLang="zh-TW" sz="2400" dirty="0">
                <a:latin typeface="Calibri" panose="020F0502020204030204" pitchFamily="34" charset="0"/>
              </a:rPr>
              <a:t>股票的未來現金流量正好會等於投資股票市場指數商品的未來的現金流量：</a:t>
            </a: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44</a:t>
            </a:fld>
            <a:endParaRPr lang="zh-TW" altLang="en-US"/>
          </a:p>
        </p:txBody>
      </p:sp>
    </p:spTree>
    <p:extLst>
      <p:ext uri="{BB962C8B-B14F-4D97-AF65-F5344CB8AC3E}">
        <p14:creationId xmlns:p14="http://schemas.microsoft.com/office/powerpoint/2010/main" val="41755989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無套利機會下的風險資產評價</a:t>
            </a:r>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45</a:t>
            </a:fld>
            <a:endParaRPr lang="zh-TW" altLang="en-US"/>
          </a:p>
        </p:txBody>
      </p:sp>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628800"/>
            <a:ext cx="6984775" cy="322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字方塊 4"/>
          <p:cNvSpPr txBox="1"/>
          <p:nvPr/>
        </p:nvSpPr>
        <p:spPr>
          <a:xfrm>
            <a:off x="1043608" y="4941168"/>
            <a:ext cx="6840760" cy="1200329"/>
          </a:xfrm>
          <a:prstGeom prst="rect">
            <a:avLst/>
          </a:prstGeom>
          <a:noFill/>
        </p:spPr>
        <p:txBody>
          <a:bodyPr wrap="square" rtlCol="0">
            <a:spAutoFit/>
          </a:bodyPr>
          <a:lstStyle/>
          <a:p>
            <a:r>
              <a:rPr lang="zh-TW" altLang="zh-TW" sz="2400" dirty="0">
                <a:latin typeface="Calibri" panose="020F0502020204030204" pitchFamily="34" charset="0"/>
              </a:rPr>
              <a:t>根據單一價格律，</a:t>
            </a:r>
            <a:r>
              <a:rPr lang="en-US" altLang="zh-TW" sz="2400" dirty="0">
                <a:latin typeface="Calibri" panose="020F0502020204030204" pitchFamily="34" charset="0"/>
              </a:rPr>
              <a:t>A</a:t>
            </a:r>
            <a:r>
              <a:rPr lang="zh-TW" altLang="zh-TW" sz="2400" dirty="0">
                <a:latin typeface="Calibri" panose="020F0502020204030204" pitchFamily="34" charset="0"/>
              </a:rPr>
              <a:t>股票的評價將為</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r>
              <a:rPr lang="en-US" altLang="zh-TW" sz="2400" dirty="0" smtClean="0">
                <a:latin typeface="Calibri" panose="020F0502020204030204" pitchFamily="34" charset="0"/>
              </a:rPr>
              <a:t>1,000-769=231</a:t>
            </a:r>
            <a:r>
              <a:rPr lang="zh-TW" altLang="zh-TW" sz="2400" dirty="0">
                <a:latin typeface="Calibri" panose="020F0502020204030204" pitchFamily="34" charset="0"/>
              </a:rPr>
              <a:t>美元，偏離此價格就會有套利機會與交易。</a:t>
            </a:r>
          </a:p>
        </p:txBody>
      </p:sp>
    </p:spTree>
    <p:extLst>
      <p:ext uri="{BB962C8B-B14F-4D97-AF65-F5344CB8AC3E}">
        <p14:creationId xmlns:p14="http://schemas.microsoft.com/office/powerpoint/2010/main" val="1784170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無套利機會下的風險資產評價</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根據上述風險資產的訂價方法可推知</a:t>
            </a:r>
            <a:r>
              <a:rPr lang="en-US" altLang="zh-TW" sz="2400" dirty="0">
                <a:latin typeface="Calibri" panose="020F0502020204030204" pitchFamily="34" charset="0"/>
              </a:rPr>
              <a:t>A</a:t>
            </a:r>
            <a:r>
              <a:rPr lang="zh-TW" altLang="zh-TW" sz="2400" dirty="0">
                <a:latin typeface="Calibri" panose="020F0502020204030204" pitchFamily="34" charset="0"/>
              </a:rPr>
              <a:t>股票的預期報酬率：</a:t>
            </a:r>
          </a:p>
          <a:p>
            <a:pPr lvl="1" algn="just">
              <a:lnSpc>
                <a:spcPct val="120000"/>
              </a:lnSpc>
            </a:pPr>
            <a:endParaRPr lang="en-US" altLang="zh-TW" sz="2400" dirty="0" smtClean="0">
              <a:latin typeface="Calibri" panose="020F0502020204030204" pitchFamily="34" charset="0"/>
            </a:endParaRPr>
          </a:p>
          <a:p>
            <a:pPr lvl="1" algn="just">
              <a:lnSpc>
                <a:spcPct val="120000"/>
              </a:lnSpc>
            </a:pPr>
            <a:endParaRPr lang="en-US" altLang="zh-TW" sz="2400" dirty="0" smtClean="0">
              <a:latin typeface="Calibri" panose="020F0502020204030204" pitchFamily="34" charset="0"/>
            </a:endParaRPr>
          </a:p>
          <a:p>
            <a:pPr lvl="1" algn="just">
              <a:lnSpc>
                <a:spcPct val="120000"/>
              </a:lnSpc>
            </a:pPr>
            <a:r>
              <a:rPr lang="zh-TW" altLang="zh-TW" sz="2400" dirty="0" smtClean="0">
                <a:latin typeface="Calibri" panose="020F0502020204030204" pitchFamily="34" charset="0"/>
              </a:rPr>
              <a:t>而</a:t>
            </a:r>
            <a:r>
              <a:rPr lang="zh-TW" altLang="zh-TW" sz="2400" dirty="0">
                <a:latin typeface="Calibri" panose="020F0502020204030204" pitchFamily="34" charset="0"/>
              </a:rPr>
              <a:t>預期報酬率</a:t>
            </a:r>
            <a:r>
              <a:rPr lang="en-US" altLang="zh-TW" sz="2400" dirty="0">
                <a:latin typeface="Calibri" panose="020F0502020204030204" pitchFamily="34" charset="0"/>
              </a:rPr>
              <a:t>=30%=</a:t>
            </a:r>
            <a:r>
              <a:rPr lang="zh-TW" altLang="zh-TW" sz="2400" dirty="0">
                <a:latin typeface="Calibri" panose="020F0502020204030204" pitchFamily="34" charset="0"/>
              </a:rPr>
              <a:t>無風險利率＋風險溢酬</a:t>
            </a:r>
            <a:r>
              <a:rPr lang="en-US" altLang="zh-TW" sz="2400" dirty="0">
                <a:latin typeface="Calibri" panose="020F0502020204030204" pitchFamily="34" charset="0"/>
              </a:rPr>
              <a:t>=4%+26%</a:t>
            </a:r>
            <a:r>
              <a:rPr lang="zh-TW" altLang="zh-TW" sz="2400" dirty="0">
                <a:latin typeface="Calibri" panose="020F0502020204030204" pitchFamily="34" charset="0"/>
              </a:rPr>
              <a:t>。</a:t>
            </a:r>
          </a:p>
          <a:p>
            <a:pPr algn="just">
              <a:lnSpc>
                <a:spcPct val="120000"/>
              </a:lnSpc>
            </a:pPr>
            <a:endParaRPr lang="en-US" altLang="zh-TW" sz="2400" dirty="0" smtClean="0">
              <a:latin typeface="Calibri" panose="020F0502020204030204" pitchFamily="34" charset="0"/>
            </a:endParaRPr>
          </a:p>
          <a:p>
            <a:pPr algn="just">
              <a:lnSpc>
                <a:spcPct val="120000"/>
              </a:lnSpc>
            </a:pPr>
            <a:r>
              <a:rPr lang="en-US" altLang="zh-TW" sz="2400" dirty="0" smtClean="0">
                <a:latin typeface="Calibri" panose="020F0502020204030204" pitchFamily="34" charset="0"/>
              </a:rPr>
              <a:t>A</a:t>
            </a:r>
            <a:r>
              <a:rPr lang="zh-TW" altLang="zh-TW" sz="2400" dirty="0">
                <a:latin typeface="Calibri" panose="020F0502020204030204" pitchFamily="34" charset="0"/>
              </a:rPr>
              <a:t>股票和股票市場指數商品的風險溢酬之所以有如此大的差異，主反映出</a:t>
            </a:r>
            <a:r>
              <a:rPr lang="en-US" altLang="zh-TW" sz="2400" dirty="0">
                <a:latin typeface="Calibri" panose="020F0502020204030204" pitchFamily="34" charset="0"/>
              </a:rPr>
              <a:t>A</a:t>
            </a:r>
            <a:r>
              <a:rPr lang="zh-TW" altLang="zh-TW" sz="2400" dirty="0">
                <a:latin typeface="Calibri" panose="020F0502020204030204" pitchFamily="34" charset="0"/>
              </a:rPr>
              <a:t>股票的風險程度比股票市場指數商品的風險高很多；</a:t>
            </a:r>
            <a:r>
              <a:rPr lang="en-US" altLang="zh-TW" sz="2400" dirty="0">
                <a:latin typeface="Calibri" panose="020F0502020204030204" pitchFamily="34" charset="0"/>
              </a:rPr>
              <a:t>A</a:t>
            </a:r>
            <a:r>
              <a:rPr lang="zh-TW" altLang="zh-TW" sz="2400" dirty="0">
                <a:latin typeface="Calibri" panose="020F0502020204030204" pitchFamily="34" charset="0"/>
              </a:rPr>
              <a:t>股票的報酬率為</a:t>
            </a:r>
            <a:r>
              <a:rPr lang="en-US" altLang="zh-TW" sz="2400" dirty="0">
                <a:latin typeface="Calibri" panose="020F0502020204030204" pitchFamily="34" charset="0"/>
              </a:rPr>
              <a:t>-100%</a:t>
            </a:r>
            <a:r>
              <a:rPr lang="zh-TW" altLang="zh-TW" sz="2400" dirty="0">
                <a:latin typeface="Calibri" panose="020F0502020204030204" pitchFamily="34" charset="0"/>
              </a:rPr>
              <a:t>或</a:t>
            </a:r>
            <a:r>
              <a:rPr lang="en-US" altLang="zh-TW" sz="2400" dirty="0">
                <a:latin typeface="Calibri" panose="020F0502020204030204" pitchFamily="34" charset="0"/>
              </a:rPr>
              <a:t>+160%</a:t>
            </a:r>
            <a:r>
              <a:rPr lang="zh-TW" altLang="zh-TW" sz="2400" dirty="0">
                <a:latin typeface="Calibri" panose="020F0502020204030204" pitchFamily="34" charset="0"/>
              </a:rPr>
              <a:t>，而市場指數商品報酬率則為</a:t>
            </a:r>
            <a:r>
              <a:rPr lang="en-US" altLang="zh-TW" sz="2400" dirty="0">
                <a:latin typeface="Calibri" panose="020F0502020204030204" pitchFamily="34" charset="0"/>
              </a:rPr>
              <a:t>-20%</a:t>
            </a:r>
            <a:r>
              <a:rPr lang="zh-TW" altLang="zh-TW" sz="2400" dirty="0">
                <a:latin typeface="Calibri" panose="020F0502020204030204" pitchFamily="34" charset="0"/>
              </a:rPr>
              <a:t>或</a:t>
            </a:r>
            <a:r>
              <a:rPr lang="en-US" altLang="zh-TW" sz="2400" dirty="0">
                <a:latin typeface="Calibri" panose="020F0502020204030204" pitchFamily="34" charset="0"/>
              </a:rPr>
              <a:t>+40%</a:t>
            </a:r>
            <a:r>
              <a:rPr lang="zh-TW" altLang="zh-TW" sz="2400" dirty="0">
                <a:latin typeface="Calibri" panose="020F0502020204030204" pitchFamily="34" charset="0"/>
              </a:rPr>
              <a:t>。</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46</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4287269207"/>
              </p:ext>
            </p:extLst>
          </p:nvPr>
        </p:nvGraphicFramePr>
        <p:xfrm>
          <a:off x="2051720" y="2348880"/>
          <a:ext cx="5236945" cy="720080"/>
        </p:xfrm>
        <a:graphic>
          <a:graphicData uri="http://schemas.openxmlformats.org/presentationml/2006/ole">
            <mc:AlternateContent xmlns:mc="http://schemas.openxmlformats.org/markup-compatibility/2006">
              <mc:Choice xmlns:v="urn:schemas-microsoft-com:vml" Requires="v">
                <p:oleObj spid="_x0000_s24594" r:id="rId3" imgW="3048000" imgH="419100" progId="Unknown">
                  <p:embed/>
                </p:oleObj>
              </mc:Choice>
              <mc:Fallback>
                <p:oleObj r:id="rId3" imgW="3048000" imgH="419100" progId="Unknown">
                  <p:embed/>
                  <p:pic>
                    <p:nvPicPr>
                      <p:cNvPr id="0" name="物件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348880"/>
                        <a:ext cx="5236945" cy="72008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598588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dirty="0" smtClean="0"/>
              <a:t>例</a:t>
            </a:r>
            <a:r>
              <a:rPr lang="zh-TW" altLang="en-US" dirty="0" smtClean="0"/>
              <a:t> </a:t>
            </a:r>
            <a:r>
              <a:rPr lang="en-US" altLang="zh-TW" dirty="0" smtClean="0"/>
              <a:t>3A.1</a:t>
            </a:r>
            <a:r>
              <a:rPr lang="en-US" altLang="zh-TW" dirty="0"/>
              <a:t>(</a:t>
            </a:r>
            <a:r>
              <a:rPr lang="zh-TW" altLang="zh-TW" dirty="0"/>
              <a:t>風險溢酬為負值</a:t>
            </a:r>
            <a:r>
              <a:rPr lang="en-US" altLang="zh-TW" dirty="0" smtClean="0"/>
              <a:t>)</a:t>
            </a:r>
            <a:endParaRPr lang="zh-TW" altLang="en-US" dirty="0"/>
          </a:p>
        </p:txBody>
      </p:sp>
      <p:sp>
        <p:nvSpPr>
          <p:cNvPr id="3" name="內容版面配置區 2"/>
          <p:cNvSpPr>
            <a:spLocks noGrp="1"/>
          </p:cNvSpPr>
          <p:nvPr>
            <p:ph idx="1"/>
          </p:nvPr>
        </p:nvSpPr>
        <p:spPr/>
        <p:txBody>
          <a:bodyPr/>
          <a:lstStyle/>
          <a:p>
            <a:pPr algn="just">
              <a:lnSpc>
                <a:spcPct val="120000"/>
              </a:lnSpc>
            </a:pPr>
            <a:endParaRPr lang="en-US" altLang="zh-TW" sz="24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若</a:t>
            </a:r>
            <a:r>
              <a:rPr lang="zh-TW" altLang="zh-TW" sz="2400" dirty="0">
                <a:latin typeface="Calibri" panose="020F0502020204030204" pitchFamily="34" charset="0"/>
              </a:rPr>
              <a:t>已經知道某無風險債券一年後的收益為</a:t>
            </a:r>
            <a:r>
              <a:rPr lang="en-US" altLang="zh-TW" sz="2400" dirty="0">
                <a:latin typeface="Calibri" panose="020F0502020204030204" pitchFamily="34" charset="0"/>
              </a:rPr>
              <a:t>1,400</a:t>
            </a:r>
            <a:r>
              <a:rPr lang="zh-TW" altLang="zh-TW" sz="2400" dirty="0">
                <a:latin typeface="Calibri" panose="020F0502020204030204" pitchFamily="34" charset="0"/>
              </a:rPr>
              <a:t>元，無風險利率為</a:t>
            </a:r>
            <a:r>
              <a:rPr lang="en-US" altLang="zh-TW" sz="2400" dirty="0">
                <a:latin typeface="Calibri" panose="020F0502020204030204" pitchFamily="34" charset="0"/>
              </a:rPr>
              <a:t>4%</a:t>
            </a:r>
            <a:r>
              <a:rPr lang="zh-TW" altLang="zh-TW" sz="2400" dirty="0">
                <a:latin typeface="Calibri" panose="020F0502020204030204" pitchFamily="34" charset="0"/>
              </a:rPr>
              <a:t>，故目前市價為</a:t>
            </a:r>
            <a:r>
              <a:rPr lang="en-US" altLang="zh-TW" sz="2400" dirty="0">
                <a:latin typeface="Calibri" panose="020F0502020204030204" pitchFamily="34" charset="0"/>
              </a:rPr>
              <a:t>1,346</a:t>
            </a:r>
            <a:r>
              <a:rPr lang="zh-TW" altLang="zh-TW" sz="2400" dirty="0">
                <a:latin typeface="Calibri" panose="020F0502020204030204" pitchFamily="34" charset="0"/>
              </a:rPr>
              <a:t>美元，而股票市場指數商品的現金流量與評價延續上例，</a:t>
            </a:r>
            <a:r>
              <a:rPr lang="en-US" altLang="zh-TW" sz="2400" dirty="0">
                <a:latin typeface="Calibri" panose="020F0502020204030204" pitchFamily="34" charset="0"/>
              </a:rPr>
              <a:t>B</a:t>
            </a:r>
            <a:r>
              <a:rPr lang="zh-TW" altLang="zh-TW" sz="2400" dirty="0">
                <a:latin typeface="Calibri" panose="020F0502020204030204" pitchFamily="34" charset="0"/>
              </a:rPr>
              <a:t>股票若在</a:t>
            </a:r>
            <a:r>
              <a:rPr lang="zh-TW" altLang="zh-TW" sz="2400" b="1" u="sng" dirty="0">
                <a:latin typeface="Calibri" panose="020F0502020204030204" pitchFamily="34" charset="0"/>
              </a:rPr>
              <a:t>經濟情況好</a:t>
            </a:r>
            <a:r>
              <a:rPr lang="zh-TW" altLang="zh-TW" sz="2400" dirty="0">
                <a:latin typeface="Calibri" panose="020F0502020204030204" pitchFamily="34" charset="0"/>
              </a:rPr>
              <a:t>收益為</a:t>
            </a:r>
            <a:r>
              <a:rPr lang="en-US" altLang="zh-TW" sz="2400" dirty="0">
                <a:latin typeface="Calibri" panose="020F0502020204030204" pitchFamily="34" charset="0"/>
              </a:rPr>
              <a:t>0</a:t>
            </a:r>
            <a:r>
              <a:rPr lang="zh-TW" altLang="zh-TW" sz="2400" dirty="0">
                <a:latin typeface="Calibri" panose="020F0502020204030204" pitchFamily="34" charset="0"/>
              </a:rPr>
              <a:t>美元，而若</a:t>
            </a:r>
            <a:r>
              <a:rPr lang="zh-TW" altLang="zh-TW" sz="2400" b="1" u="sng" dirty="0">
                <a:latin typeface="Calibri" panose="020F0502020204030204" pitchFamily="34" charset="0"/>
              </a:rPr>
              <a:t>經濟情況差</a:t>
            </a:r>
            <a:r>
              <a:rPr lang="zh-TW" altLang="zh-TW" sz="2400" dirty="0">
                <a:latin typeface="Calibri" panose="020F0502020204030204" pitchFamily="34" charset="0"/>
              </a:rPr>
              <a:t>則收益為</a:t>
            </a:r>
            <a:r>
              <a:rPr lang="en-US" altLang="zh-TW" sz="2400" dirty="0">
                <a:latin typeface="Calibri" panose="020F0502020204030204" pitchFamily="34" charset="0"/>
              </a:rPr>
              <a:t>600</a:t>
            </a:r>
            <a:r>
              <a:rPr lang="zh-TW" altLang="zh-TW" sz="2400" dirty="0">
                <a:latin typeface="Calibri" panose="020F0502020204030204" pitchFamily="34" charset="0"/>
              </a:rPr>
              <a:t>美元，則同時投資市場指數商品與</a:t>
            </a:r>
            <a:r>
              <a:rPr lang="en-US" altLang="zh-TW" sz="2400" dirty="0">
                <a:latin typeface="Calibri" panose="020F0502020204030204" pitchFamily="34" charset="0"/>
              </a:rPr>
              <a:t>B</a:t>
            </a:r>
            <a:r>
              <a:rPr lang="zh-TW" altLang="zh-TW" sz="2400" dirty="0">
                <a:latin typeface="Calibri" panose="020F0502020204030204" pitchFamily="34" charset="0"/>
              </a:rPr>
              <a:t>股票正好可以複製出無風險債券的險金流量：</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47</a:t>
            </a:fld>
            <a:endParaRPr lang="zh-TW" altLang="en-US"/>
          </a:p>
        </p:txBody>
      </p:sp>
    </p:spTree>
    <p:extLst>
      <p:ext uri="{BB962C8B-B14F-4D97-AF65-F5344CB8AC3E}">
        <p14:creationId xmlns:p14="http://schemas.microsoft.com/office/powerpoint/2010/main" val="24769564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例</a:t>
            </a:r>
            <a:r>
              <a:rPr lang="zh-TW" altLang="en-US" dirty="0"/>
              <a:t> </a:t>
            </a:r>
            <a:r>
              <a:rPr lang="en-US" altLang="zh-TW" dirty="0"/>
              <a:t>3A.1(</a:t>
            </a:r>
            <a:r>
              <a:rPr lang="zh-TW" altLang="zh-TW" dirty="0"/>
              <a:t>風險溢酬為負值</a:t>
            </a:r>
            <a:r>
              <a:rPr lang="en-US" altLang="zh-TW" dirty="0"/>
              <a:t>)</a:t>
            </a:r>
            <a:endParaRPr lang="zh-TW" altLang="en-US" dirty="0"/>
          </a:p>
        </p:txBody>
      </p:sp>
      <p:sp>
        <p:nvSpPr>
          <p:cNvPr id="3" name="內容版面配置區 2"/>
          <p:cNvSpPr>
            <a:spLocks noGrp="1"/>
          </p:cNvSpPr>
          <p:nvPr>
            <p:ph idx="1"/>
          </p:nvPr>
        </p:nvSpPr>
        <p:spPr/>
        <p:txBody>
          <a:bodyPr>
            <a:normAutofit fontScale="92500" lnSpcReduction="10000"/>
          </a:bodyPr>
          <a:lstStyle/>
          <a:p>
            <a:endParaRPr lang="en-US" altLang="zh-TW" dirty="0" smtClean="0"/>
          </a:p>
          <a:p>
            <a:endParaRPr lang="en-US" altLang="zh-TW" dirty="0"/>
          </a:p>
          <a:p>
            <a:pPr marL="0" indent="0">
              <a:buNone/>
            </a:pPr>
            <a:endParaRPr lang="en-US" altLang="zh-TW" dirty="0" smtClean="0"/>
          </a:p>
          <a:p>
            <a:endParaRPr lang="en-US" altLang="zh-TW" dirty="0" smtClean="0"/>
          </a:p>
          <a:p>
            <a:pPr algn="just">
              <a:lnSpc>
                <a:spcPct val="120000"/>
              </a:lnSpc>
            </a:pPr>
            <a:r>
              <a:rPr lang="zh-TW" altLang="zh-TW" sz="2400" dirty="0">
                <a:latin typeface="Calibri" panose="020F0502020204030204" pitchFamily="34" charset="0"/>
              </a:rPr>
              <a:t>根據單一價格律，</a:t>
            </a:r>
            <a:r>
              <a:rPr lang="en-US" altLang="zh-TW" sz="2400" dirty="0">
                <a:latin typeface="Calibri" panose="020F0502020204030204" pitchFamily="34" charset="0"/>
              </a:rPr>
              <a:t>B</a:t>
            </a:r>
            <a:r>
              <a:rPr lang="zh-TW" altLang="zh-TW" sz="2400" dirty="0">
                <a:latin typeface="Calibri" panose="020F0502020204030204" pitchFamily="34" charset="0"/>
              </a:rPr>
              <a:t>股票的評價將為：</a:t>
            </a:r>
            <a:r>
              <a:rPr lang="en-US" altLang="zh-TW" sz="2400" dirty="0">
                <a:latin typeface="Calibri" panose="020F0502020204030204" pitchFamily="34" charset="0"/>
              </a:rPr>
              <a:t>1,346-1,000=346</a:t>
            </a:r>
            <a:r>
              <a:rPr lang="zh-TW" altLang="zh-TW" sz="2400" dirty="0">
                <a:latin typeface="Calibri" panose="020F0502020204030204" pitchFamily="34" charset="0"/>
              </a:rPr>
              <a:t>美元，偏離此價格就會有套利機會與交易。</a:t>
            </a:r>
          </a:p>
          <a:p>
            <a:pPr algn="just">
              <a:lnSpc>
                <a:spcPct val="130000"/>
              </a:lnSpc>
            </a:pPr>
            <a:r>
              <a:rPr lang="zh-TW" altLang="zh-TW" sz="2200" dirty="0">
                <a:latin typeface="Calibri" panose="020F0502020204030204" pitchFamily="34" charset="0"/>
              </a:rPr>
              <a:t>根據上述風險資產的訂價方法可推知</a:t>
            </a:r>
            <a:r>
              <a:rPr lang="en-US" altLang="zh-TW" sz="2200" dirty="0">
                <a:latin typeface="Calibri" panose="020F0502020204030204" pitchFamily="34" charset="0"/>
              </a:rPr>
              <a:t>B</a:t>
            </a:r>
            <a:r>
              <a:rPr lang="zh-TW" altLang="zh-TW" sz="2200" dirty="0">
                <a:latin typeface="Calibri" panose="020F0502020204030204" pitchFamily="34" charset="0"/>
              </a:rPr>
              <a:t>股票的預期報酬率：</a:t>
            </a:r>
          </a:p>
          <a:p>
            <a:pPr algn="just">
              <a:lnSpc>
                <a:spcPct val="130000"/>
              </a:lnSpc>
            </a:pPr>
            <a:endParaRPr lang="en-US" altLang="zh-TW" sz="2200" dirty="0">
              <a:latin typeface="Calibri" panose="020F0502020204030204" pitchFamily="34" charset="0"/>
            </a:endParaRPr>
          </a:p>
          <a:p>
            <a:pPr algn="just">
              <a:lnSpc>
                <a:spcPct val="130000"/>
              </a:lnSpc>
            </a:pPr>
            <a:endParaRPr lang="en-US" altLang="zh-TW" sz="2200" dirty="0" smtClean="0">
              <a:latin typeface="Calibri" panose="020F0502020204030204" pitchFamily="34" charset="0"/>
            </a:endParaRPr>
          </a:p>
          <a:p>
            <a:pPr algn="just">
              <a:lnSpc>
                <a:spcPct val="130000"/>
              </a:lnSpc>
            </a:pPr>
            <a:r>
              <a:rPr lang="zh-TW" altLang="zh-TW" sz="2200" dirty="0" smtClean="0">
                <a:latin typeface="Calibri" panose="020F0502020204030204" pitchFamily="34" charset="0"/>
              </a:rPr>
              <a:t>預期</a:t>
            </a:r>
            <a:r>
              <a:rPr lang="zh-TW" altLang="zh-TW" sz="2200" dirty="0">
                <a:latin typeface="Calibri" panose="020F0502020204030204" pitchFamily="34" charset="0"/>
              </a:rPr>
              <a:t>報酬率</a:t>
            </a:r>
            <a:r>
              <a:rPr lang="en-US" altLang="zh-TW" sz="2200" dirty="0">
                <a:latin typeface="Calibri" panose="020F0502020204030204" pitchFamily="34" charset="0"/>
              </a:rPr>
              <a:t>=13.30%=</a:t>
            </a:r>
            <a:r>
              <a:rPr lang="zh-TW" altLang="zh-TW" sz="2200" dirty="0">
                <a:latin typeface="Calibri" panose="020F0502020204030204" pitchFamily="34" charset="0"/>
              </a:rPr>
              <a:t>無風險利率</a:t>
            </a:r>
            <a:r>
              <a:rPr lang="en-US" altLang="zh-TW" sz="2200" dirty="0">
                <a:latin typeface="Calibri" panose="020F0502020204030204" pitchFamily="34" charset="0"/>
              </a:rPr>
              <a:t>+</a:t>
            </a:r>
            <a:r>
              <a:rPr lang="zh-TW" altLang="zh-TW" sz="2200" dirty="0">
                <a:latin typeface="Calibri" panose="020F0502020204030204" pitchFamily="34" charset="0"/>
              </a:rPr>
              <a:t>風險溢酬</a:t>
            </a:r>
            <a:r>
              <a:rPr lang="en-US" altLang="zh-TW" sz="2200" dirty="0">
                <a:latin typeface="Calibri" panose="020F0502020204030204" pitchFamily="34" charset="0"/>
              </a:rPr>
              <a:t>=4%+(-17.30%)</a:t>
            </a:r>
            <a:r>
              <a:rPr lang="zh-TW" altLang="zh-TW" sz="2200" dirty="0">
                <a:latin typeface="Calibri" panose="020F0502020204030204" pitchFamily="34" charset="0"/>
              </a:rPr>
              <a:t>。</a:t>
            </a:r>
            <a:endParaRPr lang="zh-TW" altLang="en-US" sz="22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48</a:t>
            </a:fld>
            <a:endParaRPr lang="zh-TW" altLang="en-US"/>
          </a:p>
        </p:txBody>
      </p:sp>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4" y="1484784"/>
            <a:ext cx="7205663" cy="22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物件 4"/>
          <p:cNvGraphicFramePr>
            <a:graphicFrameLocks noChangeAspect="1"/>
          </p:cNvGraphicFramePr>
          <p:nvPr>
            <p:extLst>
              <p:ext uri="{D42A27DB-BD31-4B8C-83A1-F6EECF244321}">
                <p14:modId xmlns:p14="http://schemas.microsoft.com/office/powerpoint/2010/main" val="3684689569"/>
              </p:ext>
            </p:extLst>
          </p:nvPr>
        </p:nvGraphicFramePr>
        <p:xfrm>
          <a:off x="1691680" y="4869160"/>
          <a:ext cx="5326955" cy="648072"/>
        </p:xfrm>
        <a:graphic>
          <a:graphicData uri="http://schemas.openxmlformats.org/presentationml/2006/ole">
            <mc:AlternateContent xmlns:mc="http://schemas.openxmlformats.org/markup-compatibility/2006">
              <mc:Choice xmlns:v="urn:schemas-microsoft-com:vml" Requires="v">
                <p:oleObj spid="_x0000_s25621" r:id="rId4" imgW="3441700" imgH="419100" progId="Unknown">
                  <p:embed/>
                </p:oleObj>
              </mc:Choice>
              <mc:Fallback>
                <p:oleObj r:id="rId4" imgW="3441700" imgH="419100" progId="Unknown">
                  <p:embed/>
                  <p:pic>
                    <p:nvPicPr>
                      <p:cNvPr id="0" name="物件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4869160"/>
                        <a:ext cx="5326955" cy="6480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574445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例</a:t>
            </a:r>
            <a:r>
              <a:rPr lang="zh-TW" altLang="en-US" dirty="0"/>
              <a:t> </a:t>
            </a:r>
            <a:r>
              <a:rPr lang="en-US" altLang="zh-TW" dirty="0"/>
              <a:t>3A.1(</a:t>
            </a:r>
            <a:r>
              <a:rPr lang="zh-TW" altLang="zh-TW" dirty="0"/>
              <a:t>風險溢酬為負值</a:t>
            </a:r>
            <a:r>
              <a:rPr lang="en-US" altLang="zh-TW" dirty="0"/>
              <a:t>)</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b="1" dirty="0">
                <a:solidFill>
                  <a:srgbClr val="FF0000"/>
                </a:solidFill>
                <a:latin typeface="Calibri" panose="020F0502020204030204" pitchFamily="34" charset="0"/>
              </a:rPr>
              <a:t>風險溢酬之所以會是負值反映出投資人購置此一資產願意損失一部分的報酬率</a:t>
            </a:r>
            <a:r>
              <a:rPr lang="zh-TW" altLang="zh-TW" sz="2400" dirty="0">
                <a:latin typeface="Calibri" panose="020F0502020204030204" pitchFamily="34" charset="0"/>
              </a:rPr>
              <a:t>，原因是這項資產是在經濟情況差時反而有較高的收益，因此必須將之視為風險規避者為了避險所進行的交易，亦即是為了不論未來經濟情況如何都可以獲得</a:t>
            </a:r>
            <a:r>
              <a:rPr lang="en-US" altLang="zh-TW" sz="2400" dirty="0">
                <a:latin typeface="Calibri" panose="020F0502020204030204" pitchFamily="34" charset="0"/>
              </a:rPr>
              <a:t>1,400</a:t>
            </a:r>
            <a:r>
              <a:rPr lang="zh-TW" altLang="zh-TW" sz="2400" dirty="0">
                <a:latin typeface="Calibri" panose="020F0502020204030204" pitchFamily="34" charset="0"/>
              </a:rPr>
              <a:t>美元所需要付出的「保險費」</a:t>
            </a:r>
          </a:p>
          <a:p>
            <a:pPr algn="just">
              <a:lnSpc>
                <a:spcPct val="120000"/>
              </a:lnSpc>
            </a:pPr>
            <a:endParaRPr lang="zh-TW" altLang="zh-TW" sz="2400" dirty="0">
              <a:latin typeface="Calibri" panose="020F0502020204030204" pitchFamily="34" charset="0"/>
            </a:endParaRPr>
          </a:p>
          <a:p>
            <a:pPr algn="just">
              <a:lnSpc>
                <a:spcPct val="120000"/>
              </a:lnSpc>
            </a:pPr>
            <a:r>
              <a:rPr lang="zh-TW" altLang="zh-TW" sz="2400" b="1" dirty="0" smtClean="0">
                <a:solidFill>
                  <a:srgbClr val="FF0000"/>
                </a:solidFill>
                <a:latin typeface="Calibri" panose="020F0502020204030204" pitchFamily="34" charset="0"/>
              </a:rPr>
              <a:t>評估</a:t>
            </a:r>
            <a:r>
              <a:rPr lang="zh-TW" altLang="zh-TW" sz="2400" b="1" dirty="0">
                <a:solidFill>
                  <a:srgbClr val="FF0000"/>
                </a:solidFill>
                <a:latin typeface="Calibri" panose="020F0502020204030204" pitchFamily="34" charset="0"/>
              </a:rPr>
              <a:t>資產的風險價格</a:t>
            </a:r>
            <a:r>
              <a:rPr lang="en-US" altLang="zh-TW" sz="2400" b="1" dirty="0">
                <a:solidFill>
                  <a:srgbClr val="FF0000"/>
                </a:solidFill>
                <a:latin typeface="Calibri" panose="020F0502020204030204" pitchFamily="34" charset="0"/>
              </a:rPr>
              <a:t>(</a:t>
            </a:r>
            <a:r>
              <a:rPr lang="zh-TW" altLang="zh-TW" sz="2400" b="1" dirty="0">
                <a:solidFill>
                  <a:srgbClr val="FF0000"/>
                </a:solidFill>
                <a:latin typeface="Calibri" panose="020F0502020204030204" pitchFamily="34" charset="0"/>
              </a:rPr>
              <a:t>風險溢酬</a:t>
            </a:r>
            <a:r>
              <a:rPr lang="en-US" altLang="zh-TW" sz="2400" b="1" dirty="0">
                <a:solidFill>
                  <a:srgbClr val="FF0000"/>
                </a:solidFill>
                <a:latin typeface="Calibri" panose="020F0502020204030204" pitchFamily="34" charset="0"/>
              </a:rPr>
              <a:t>)</a:t>
            </a:r>
            <a:r>
              <a:rPr lang="zh-TW" altLang="zh-TW" sz="2400" b="1" dirty="0">
                <a:solidFill>
                  <a:srgbClr val="FF0000"/>
                </a:solidFill>
                <a:latin typeface="Calibri" panose="020F0502020204030204" pitchFamily="34" charset="0"/>
              </a:rPr>
              <a:t>必須以其相對於其他資產的報酬率波動程度而定，波動</a:t>
            </a:r>
            <a:r>
              <a:rPr lang="en-US" altLang="zh-TW" sz="2400" b="1" dirty="0">
                <a:solidFill>
                  <a:srgbClr val="FF0000"/>
                </a:solidFill>
                <a:latin typeface="Calibri" panose="020F0502020204030204" pitchFamily="34" charset="0"/>
              </a:rPr>
              <a:t>(</a:t>
            </a:r>
            <a:r>
              <a:rPr lang="zh-TW" altLang="zh-TW" sz="2400" b="1" dirty="0">
                <a:solidFill>
                  <a:srgbClr val="FF0000"/>
                </a:solidFill>
                <a:latin typeface="Calibri" panose="020F0502020204030204" pitchFamily="34" charset="0"/>
              </a:rPr>
              <a:t>風險</a:t>
            </a:r>
            <a:r>
              <a:rPr lang="en-US" altLang="zh-TW" sz="2400" b="1" dirty="0">
                <a:solidFill>
                  <a:srgbClr val="FF0000"/>
                </a:solidFill>
                <a:latin typeface="Calibri" panose="020F0502020204030204" pitchFamily="34" charset="0"/>
              </a:rPr>
              <a:t>)</a:t>
            </a:r>
            <a:r>
              <a:rPr lang="zh-TW" altLang="zh-TW" sz="2400" b="1" dirty="0">
                <a:solidFill>
                  <a:srgbClr val="FF0000"/>
                </a:solidFill>
                <a:latin typeface="Calibri" panose="020F0502020204030204" pitchFamily="34" charset="0"/>
              </a:rPr>
              <a:t>越高的資產其風險溢酬越高；</a:t>
            </a:r>
            <a:r>
              <a:rPr lang="zh-TW" altLang="zh-TW" sz="2400" b="1" u="sng" dirty="0">
                <a:solidFill>
                  <a:srgbClr val="FF0000"/>
                </a:solidFill>
                <a:latin typeface="Calibri" panose="020F0502020204030204" pitchFamily="34" charset="0"/>
              </a:rPr>
              <a:t>若資產的報酬率與市場整體的走向完全相反則視其可作為避險性資產，風險溢酬將為負值</a:t>
            </a:r>
            <a:r>
              <a:rPr lang="zh-TW" altLang="zh-TW" sz="2400" b="1" dirty="0">
                <a:solidFill>
                  <a:srgbClr val="FF0000"/>
                </a:solidFill>
                <a:latin typeface="Calibri" panose="020F0502020204030204" pitchFamily="34" charset="0"/>
              </a:rPr>
              <a:t>。</a:t>
            </a:r>
            <a:endParaRPr lang="zh-TW" altLang="en-US" sz="2400" b="1" dirty="0">
              <a:solidFill>
                <a:srgbClr val="FF0000"/>
              </a:solidFill>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49</a:t>
            </a:fld>
            <a:endParaRPr lang="zh-TW" altLang="en-US"/>
          </a:p>
        </p:txBody>
      </p:sp>
    </p:spTree>
    <p:extLst>
      <p:ext uri="{BB962C8B-B14F-4D97-AF65-F5344CB8AC3E}">
        <p14:creationId xmlns:p14="http://schemas.microsoft.com/office/powerpoint/2010/main" val="3710068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3.1 </a:t>
            </a:r>
            <a:r>
              <a:rPr lang="zh-TW" altLang="en-US" dirty="0" smtClean="0"/>
              <a:t>評估</a:t>
            </a:r>
            <a:r>
              <a:rPr lang="zh-TW" altLang="en-US" dirty="0"/>
              <a:t>決策的價值</a:t>
            </a:r>
          </a:p>
        </p:txBody>
      </p:sp>
      <p:sp>
        <p:nvSpPr>
          <p:cNvPr id="3" name="內容版面配置區 2"/>
          <p:cNvSpPr>
            <a:spLocks noGrp="1"/>
          </p:cNvSpPr>
          <p:nvPr>
            <p:ph idx="1"/>
          </p:nvPr>
        </p:nvSpPr>
        <p:spPr/>
        <p:txBody>
          <a:bodyPr>
            <a:normAutofit fontScale="92500"/>
          </a:bodyPr>
          <a:lstStyle/>
          <a:p>
            <a:pPr algn="just">
              <a:lnSpc>
                <a:spcPct val="120000"/>
              </a:lnSpc>
            </a:pPr>
            <a:r>
              <a:rPr lang="zh-TW" altLang="en-US" sz="2400" dirty="0"/>
              <a:t>財務經理人的工作在於使公司價值極大化，當企業面對競爭，由各功能性</a:t>
            </a:r>
            <a:r>
              <a:rPr lang="zh-TW" altLang="en-US" sz="2400" dirty="0" smtClean="0"/>
              <a:t>部門</a:t>
            </a:r>
            <a:r>
              <a:rPr lang="zh-TW" altLang="en-US" sz="2400" dirty="0"/>
              <a:t>共同研</a:t>
            </a:r>
            <a:r>
              <a:rPr lang="zh-TW" altLang="en-US" sz="2400" dirty="0" smtClean="0"/>
              <a:t>議</a:t>
            </a:r>
            <a:r>
              <a:rPr lang="zh-TW" altLang="en-US" sz="2400" dirty="0"/>
              <a:t>競爭</a:t>
            </a:r>
            <a:r>
              <a:rPr lang="zh-TW" altLang="en-US" sz="2400" dirty="0" smtClean="0"/>
              <a:t>策略，舉例</a:t>
            </a:r>
            <a:r>
              <a:rPr lang="zh-TW" altLang="en-US" sz="2400" dirty="0"/>
              <a:t>而言，一家公司為因應市場對產品需求上升，可能必須決定要提高產品產量或調升價格，各種功能性部門開始必須進行各項</a:t>
            </a:r>
            <a:r>
              <a:rPr lang="zh-TW" altLang="en-US" sz="2400" dirty="0" smtClean="0"/>
              <a:t>評估。例如：</a:t>
            </a:r>
            <a:endParaRPr lang="en-US" altLang="zh-TW" sz="2400" dirty="0" smtClean="0"/>
          </a:p>
          <a:p>
            <a:pPr lvl="1" algn="just">
              <a:lnSpc>
                <a:spcPct val="120000"/>
              </a:lnSpc>
            </a:pPr>
            <a:r>
              <a:rPr lang="zh-TW" altLang="en-US" sz="2000" dirty="0"/>
              <a:t>行銷部門：預測利用廣告增進營收的效益</a:t>
            </a:r>
          </a:p>
          <a:p>
            <a:pPr lvl="1" algn="just">
              <a:lnSpc>
                <a:spcPct val="120000"/>
              </a:lnSpc>
            </a:pPr>
            <a:r>
              <a:rPr lang="zh-TW" altLang="en-US" sz="2000" dirty="0"/>
              <a:t>會計部門：估計廠房擴大可以節省的租稅</a:t>
            </a:r>
          </a:p>
          <a:p>
            <a:pPr lvl="1" algn="just">
              <a:lnSpc>
                <a:spcPct val="120000"/>
              </a:lnSpc>
            </a:pPr>
            <a:r>
              <a:rPr lang="zh-TW" altLang="en-US" sz="2000" dirty="0"/>
              <a:t>產品部門：評估降價可以增加多少產品需求量</a:t>
            </a:r>
          </a:p>
          <a:p>
            <a:pPr lvl="1" algn="just">
              <a:lnSpc>
                <a:spcPct val="120000"/>
              </a:lnSpc>
            </a:pPr>
            <a:r>
              <a:rPr lang="zh-TW" altLang="en-US" sz="2000" dirty="0"/>
              <a:t>策略部門：評估組織結構的重組如何增進公司的生產力</a:t>
            </a:r>
          </a:p>
          <a:p>
            <a:pPr lvl="1" algn="just">
              <a:lnSpc>
                <a:spcPct val="120000"/>
              </a:lnSpc>
            </a:pPr>
            <a:r>
              <a:rPr lang="zh-TW" altLang="en-US" sz="2000" dirty="0"/>
              <a:t>營運部門：評估廠房的更新可以節省多少</a:t>
            </a:r>
            <a:r>
              <a:rPr lang="zh-TW" altLang="en-US" sz="2000" dirty="0" smtClean="0"/>
              <a:t>成本</a:t>
            </a:r>
            <a:endParaRPr lang="en-US" altLang="zh-TW" sz="2000" dirty="0" smtClean="0"/>
          </a:p>
          <a:p>
            <a:pPr algn="just">
              <a:lnSpc>
                <a:spcPct val="120000"/>
              </a:lnSpc>
            </a:pPr>
            <a:r>
              <a:rPr lang="zh-TW" altLang="en-US" sz="2400" dirty="0"/>
              <a:t>財務經理人必須將</a:t>
            </a:r>
            <a:r>
              <a:rPr lang="zh-TW" altLang="en-US" sz="2400" dirty="0" smtClean="0"/>
              <a:t>該策略量化所</a:t>
            </a:r>
            <a:r>
              <a:rPr lang="zh-TW" altLang="en-US" sz="2400" dirty="0"/>
              <a:t>產生的成本與效益進行評估，決定最能增進</a:t>
            </a:r>
            <a:r>
              <a:rPr lang="zh-TW" altLang="en-US" sz="2400" dirty="0" smtClean="0"/>
              <a:t>公司價值的</a:t>
            </a:r>
            <a:r>
              <a:rPr lang="zh-TW" altLang="en-US" sz="2400" dirty="0"/>
              <a:t>方案</a:t>
            </a:r>
            <a:r>
              <a:rPr lang="zh-TW" altLang="en-US" sz="2400" dirty="0" smtClean="0"/>
              <a:t>。</a:t>
            </a:r>
            <a:endParaRPr lang="zh-TW" altLang="en-US" sz="2400"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5</a:t>
            </a:fld>
            <a:endParaRPr lang="zh-TW" altLang="en-US"/>
          </a:p>
        </p:txBody>
      </p:sp>
    </p:spTree>
    <p:extLst>
      <p:ext uri="{BB962C8B-B14F-4D97-AF65-F5344CB8AC3E}">
        <p14:creationId xmlns:p14="http://schemas.microsoft.com/office/powerpoint/2010/main" val="14519696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zh-TW" dirty="0" smtClean="0"/>
              <a:t>例</a:t>
            </a:r>
            <a:r>
              <a:rPr lang="zh-TW" altLang="en-US" dirty="0" smtClean="0"/>
              <a:t> </a:t>
            </a:r>
            <a:r>
              <a:rPr lang="en-US" altLang="zh-TW" dirty="0" smtClean="0"/>
              <a:t>3A.2(</a:t>
            </a:r>
            <a:r>
              <a:rPr lang="zh-TW" altLang="zh-TW" dirty="0"/>
              <a:t>利用風險溢酬計算資產價格</a:t>
            </a:r>
            <a:r>
              <a:rPr lang="en-US" altLang="zh-TW" dirty="0" smtClean="0"/>
              <a:t>)</a:t>
            </a:r>
            <a:endParaRPr lang="zh-TW" altLang="en-US" dirty="0"/>
          </a:p>
        </p:txBody>
      </p:sp>
      <p:sp>
        <p:nvSpPr>
          <p:cNvPr id="3" name="內容版面配置區 2"/>
          <p:cNvSpPr>
            <a:spLocks noGrp="1"/>
          </p:cNvSpPr>
          <p:nvPr>
            <p:ph idx="1"/>
          </p:nvPr>
        </p:nvSpPr>
        <p:spPr/>
        <p:txBody>
          <a:bodyPr/>
          <a:lstStyle/>
          <a:p>
            <a:pPr algn="just">
              <a:lnSpc>
                <a:spcPct val="120000"/>
              </a:lnSpc>
            </a:pPr>
            <a:endParaRPr lang="en-US" altLang="zh-TW" sz="24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假設</a:t>
            </a:r>
            <a:r>
              <a:rPr lang="zh-TW" altLang="zh-TW" sz="2400" dirty="0">
                <a:latin typeface="Calibri" panose="020F0502020204030204" pitchFamily="34" charset="0"/>
              </a:rPr>
              <a:t>有一種風險性債券，一年後</a:t>
            </a:r>
            <a:r>
              <a:rPr lang="zh-TW" altLang="zh-TW" sz="2400" dirty="0" smtClean="0">
                <a:latin typeface="Calibri" panose="020F0502020204030204" pitchFamily="34" charset="0"/>
              </a:rPr>
              <a:t>如果經濟</a:t>
            </a:r>
            <a:r>
              <a:rPr lang="zh-TW" altLang="zh-TW" sz="2400" dirty="0">
                <a:latin typeface="Calibri" panose="020F0502020204030204" pitchFamily="34" charset="0"/>
              </a:rPr>
              <a:t>情況</a:t>
            </a:r>
            <a:r>
              <a:rPr lang="zh-TW" altLang="zh-TW" sz="2400" dirty="0" smtClean="0">
                <a:latin typeface="Calibri" panose="020F0502020204030204" pitchFamily="34" charset="0"/>
              </a:rPr>
              <a:t>佳</a:t>
            </a:r>
            <a:r>
              <a:rPr lang="en-US" altLang="zh-TW" sz="2400" dirty="0" smtClean="0">
                <a:latin typeface="Calibri" panose="020F0502020204030204" pitchFamily="34" charset="0"/>
              </a:rPr>
              <a:t>(</a:t>
            </a:r>
            <a:r>
              <a:rPr lang="en-US" altLang="zh-TW" sz="2400" dirty="0">
                <a:latin typeface="Calibri" panose="020F0502020204030204" pitchFamily="34" charset="0"/>
              </a:rPr>
              <a:t>50%</a:t>
            </a:r>
            <a:r>
              <a:rPr lang="zh-TW" altLang="en-US" sz="2400" dirty="0">
                <a:latin typeface="Calibri" panose="020F0502020204030204" pitchFamily="34" charset="0"/>
              </a:rPr>
              <a:t>機率</a:t>
            </a:r>
            <a:r>
              <a:rPr lang="en-US" altLang="zh-TW" sz="2400" dirty="0" smtClean="0">
                <a:latin typeface="Calibri" panose="020F0502020204030204" pitchFamily="34" charset="0"/>
              </a:rPr>
              <a:t>)</a:t>
            </a:r>
            <a:r>
              <a:rPr lang="zh-TW" altLang="zh-TW" sz="2400" dirty="0" smtClean="0">
                <a:latin typeface="Calibri" panose="020F0502020204030204" pitchFamily="34" charset="0"/>
              </a:rPr>
              <a:t>將</a:t>
            </a:r>
            <a:r>
              <a:rPr lang="zh-TW" altLang="zh-TW" sz="2400" dirty="0">
                <a:latin typeface="Calibri" panose="020F0502020204030204" pitchFamily="34" charset="0"/>
              </a:rPr>
              <a:t>獲得</a:t>
            </a:r>
            <a:r>
              <a:rPr lang="en-US" altLang="zh-TW" sz="2400" dirty="0">
                <a:latin typeface="Calibri" panose="020F0502020204030204" pitchFamily="34" charset="0"/>
              </a:rPr>
              <a:t>1,100</a:t>
            </a:r>
            <a:r>
              <a:rPr lang="zh-TW" altLang="zh-TW" sz="2400" dirty="0">
                <a:latin typeface="Calibri" panose="020F0502020204030204" pitchFamily="34" charset="0"/>
              </a:rPr>
              <a:t>元收益，而</a:t>
            </a:r>
            <a:r>
              <a:rPr lang="zh-TW" altLang="zh-TW" sz="2400" dirty="0" smtClean="0">
                <a:latin typeface="Calibri" panose="020F0502020204030204" pitchFamily="34" charset="0"/>
              </a:rPr>
              <a:t>如果經濟</a:t>
            </a:r>
            <a:r>
              <a:rPr lang="zh-TW" altLang="zh-TW" sz="2400" dirty="0">
                <a:latin typeface="Calibri" panose="020F0502020204030204" pitchFamily="34" charset="0"/>
              </a:rPr>
              <a:t>情況</a:t>
            </a:r>
            <a:r>
              <a:rPr lang="zh-TW" altLang="zh-TW" sz="2400" dirty="0" smtClean="0">
                <a:latin typeface="Calibri" panose="020F0502020204030204" pitchFamily="34" charset="0"/>
              </a:rPr>
              <a:t>差</a:t>
            </a:r>
            <a:r>
              <a:rPr lang="en-US" altLang="zh-TW" sz="2400" dirty="0" smtClean="0">
                <a:latin typeface="Calibri" panose="020F0502020204030204" pitchFamily="34" charset="0"/>
              </a:rPr>
              <a:t>(50</a:t>
            </a:r>
            <a:r>
              <a:rPr lang="en-US" altLang="zh-TW" sz="2400" dirty="0">
                <a:latin typeface="Calibri" panose="020F0502020204030204" pitchFamily="34" charset="0"/>
              </a:rPr>
              <a:t>%</a:t>
            </a:r>
            <a:r>
              <a:rPr lang="zh-TW" altLang="en-US" sz="2400" dirty="0" smtClean="0">
                <a:latin typeface="Calibri" panose="020F0502020204030204" pitchFamily="34" charset="0"/>
              </a:rPr>
              <a:t>機率</a:t>
            </a:r>
            <a:r>
              <a:rPr lang="en-US" altLang="zh-TW" sz="2400" dirty="0" smtClean="0">
                <a:latin typeface="Calibri" panose="020F0502020204030204" pitchFamily="34" charset="0"/>
              </a:rPr>
              <a:t>)</a:t>
            </a:r>
            <a:r>
              <a:rPr lang="zh-TW" altLang="zh-TW" sz="2400" dirty="0" smtClean="0">
                <a:latin typeface="Calibri" panose="020F0502020204030204" pitchFamily="34" charset="0"/>
              </a:rPr>
              <a:t>則</a:t>
            </a:r>
            <a:r>
              <a:rPr lang="zh-TW" altLang="zh-TW" sz="2400" dirty="0">
                <a:latin typeface="Calibri" panose="020F0502020204030204" pitchFamily="34" charset="0"/>
              </a:rPr>
              <a:t>將只獲得</a:t>
            </a:r>
            <a:r>
              <a:rPr lang="en-US" altLang="zh-TW" sz="2400" dirty="0">
                <a:latin typeface="Calibri" panose="020F0502020204030204" pitchFamily="34" charset="0"/>
              </a:rPr>
              <a:t>1,000</a:t>
            </a:r>
            <a:r>
              <a:rPr lang="zh-TW" altLang="zh-TW" sz="2400" dirty="0">
                <a:latin typeface="Calibri" panose="020F0502020204030204" pitchFamily="34" charset="0"/>
              </a:rPr>
              <a:t>元收益，以無風險利率為</a:t>
            </a:r>
            <a:r>
              <a:rPr lang="en-US" altLang="zh-TW" sz="2400" dirty="0">
                <a:latin typeface="Calibri" panose="020F0502020204030204" pitchFamily="34" charset="0"/>
              </a:rPr>
              <a:t>4%</a:t>
            </a:r>
            <a:r>
              <a:rPr lang="zh-TW" altLang="zh-TW" sz="2400" dirty="0">
                <a:latin typeface="Calibri" panose="020F0502020204030204" pitchFamily="34" charset="0"/>
              </a:rPr>
              <a:t>，該債券的風險溢酬為</a:t>
            </a:r>
            <a:r>
              <a:rPr lang="en-US" altLang="zh-TW" sz="2400" dirty="0">
                <a:latin typeface="Calibri" panose="020F0502020204030204" pitchFamily="34" charset="0"/>
              </a:rPr>
              <a:t>1%</a:t>
            </a:r>
            <a:r>
              <a:rPr lang="zh-TW" altLang="zh-TW" sz="2400" dirty="0">
                <a:latin typeface="Calibri" panose="020F0502020204030204" pitchFamily="34" charset="0"/>
              </a:rPr>
              <a:t>，則該債券價格為多少？</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50</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422399377"/>
              </p:ext>
            </p:extLst>
          </p:nvPr>
        </p:nvGraphicFramePr>
        <p:xfrm>
          <a:off x="2339752" y="4437112"/>
          <a:ext cx="4502137" cy="648072"/>
        </p:xfrm>
        <a:graphic>
          <a:graphicData uri="http://schemas.openxmlformats.org/presentationml/2006/ole">
            <mc:AlternateContent xmlns:mc="http://schemas.openxmlformats.org/markup-compatibility/2006">
              <mc:Choice xmlns:v="urn:schemas-microsoft-com:vml" Requires="v">
                <p:oleObj spid="_x0000_s26640" r:id="rId3" imgW="2908300" imgH="419100" progId="Unknown">
                  <p:embed/>
                </p:oleObj>
              </mc:Choice>
              <mc:Fallback>
                <p:oleObj r:id="rId3" imgW="2908300" imgH="419100" progId="Unknown">
                  <p:embed/>
                  <p:pic>
                    <p:nvPicPr>
                      <p:cNvPr id="0" name="物件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4437112"/>
                        <a:ext cx="4502137" cy="6480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468148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A.2 </a:t>
            </a:r>
            <a:r>
              <a:rPr lang="zh-TW" altLang="zh-TW" dirty="0"/>
              <a:t>考慮交易成本時的套利</a:t>
            </a:r>
            <a:r>
              <a:rPr lang="zh-TW" altLang="zh-TW" dirty="0" smtClean="0"/>
              <a:t>機會</a:t>
            </a:r>
            <a:endParaRPr lang="zh-TW" altLang="en-US" dirty="0"/>
          </a:p>
        </p:txBody>
      </p:sp>
      <p:sp>
        <p:nvSpPr>
          <p:cNvPr id="3" name="內容版面配置區 2"/>
          <p:cNvSpPr>
            <a:spLocks noGrp="1"/>
          </p:cNvSpPr>
          <p:nvPr>
            <p:ph idx="1"/>
          </p:nvPr>
        </p:nvSpPr>
        <p:spPr/>
        <p:txBody>
          <a:bodyPr/>
          <a:lstStyle/>
          <a:p>
            <a:endParaRPr lang="en-US" altLang="zh-TW" dirty="0" smtClean="0"/>
          </a:p>
          <a:p>
            <a:pPr algn="just">
              <a:lnSpc>
                <a:spcPct val="120000"/>
              </a:lnSpc>
            </a:pPr>
            <a:endParaRPr lang="en-US" altLang="zh-TW" sz="2400" dirty="0" smtClean="0"/>
          </a:p>
          <a:p>
            <a:pPr algn="just">
              <a:lnSpc>
                <a:spcPct val="120000"/>
              </a:lnSpc>
            </a:pPr>
            <a:r>
              <a:rPr lang="zh-TW" altLang="zh-TW" sz="2400" dirty="0" smtClean="0"/>
              <a:t>交易</a:t>
            </a:r>
            <a:r>
              <a:rPr lang="zh-TW" altLang="zh-TW" sz="2400" dirty="0"/>
              <a:t>金融資產時至少會發生交易手續費</a:t>
            </a:r>
            <a:r>
              <a:rPr lang="en-US" altLang="zh-TW" sz="2400" dirty="0"/>
              <a:t>(</a:t>
            </a:r>
            <a:r>
              <a:rPr lang="zh-TW" altLang="zh-TW" sz="2400" dirty="0"/>
              <a:t>傭金</a:t>
            </a:r>
            <a:r>
              <a:rPr lang="en-US" altLang="zh-TW" sz="2400" dirty="0"/>
              <a:t>)</a:t>
            </a:r>
            <a:r>
              <a:rPr lang="zh-TW" altLang="zh-TW" sz="2400" dirty="0"/>
              <a:t>、交易稅，及交易所得稅等交易成本，發現有套利機會時，套得的利益必須大於交易成本，否則市場上仍不會有套利交易。</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51</a:t>
            </a:fld>
            <a:endParaRPr lang="zh-TW" altLang="en-US"/>
          </a:p>
        </p:txBody>
      </p:sp>
    </p:spTree>
    <p:extLst>
      <p:ext uri="{BB962C8B-B14F-4D97-AF65-F5344CB8AC3E}">
        <p14:creationId xmlns:p14="http://schemas.microsoft.com/office/powerpoint/2010/main" val="21955131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zh-TW" altLang="zh-TW" sz="4000" dirty="0" smtClean="0"/>
              <a:t>例</a:t>
            </a:r>
            <a:r>
              <a:rPr lang="zh-TW" altLang="en-US" sz="4000" dirty="0" smtClean="0"/>
              <a:t> </a:t>
            </a:r>
            <a:r>
              <a:rPr lang="en-US" altLang="zh-TW" sz="4000" dirty="0" smtClean="0"/>
              <a:t>3A.3</a:t>
            </a:r>
            <a:br>
              <a:rPr lang="en-US" altLang="zh-TW" sz="4000" dirty="0" smtClean="0"/>
            </a:br>
            <a:r>
              <a:rPr lang="en-US" altLang="zh-TW" sz="4000" dirty="0" smtClean="0"/>
              <a:t>(</a:t>
            </a:r>
            <a:r>
              <a:rPr lang="zh-TW" altLang="zh-TW" sz="4000" dirty="0" smtClean="0"/>
              <a:t>借貸</a:t>
            </a:r>
            <a:r>
              <a:rPr lang="zh-TW" altLang="zh-TW" sz="4000" dirty="0"/>
              <a:t>利率差異時的無套</a:t>
            </a:r>
            <a:r>
              <a:rPr lang="zh-TW" altLang="zh-TW" sz="4000" dirty="0" smtClean="0"/>
              <a:t>利價格</a:t>
            </a:r>
            <a:r>
              <a:rPr lang="zh-TW" altLang="zh-TW" sz="4000" dirty="0"/>
              <a:t>區間</a:t>
            </a:r>
            <a:r>
              <a:rPr lang="en-US" altLang="zh-TW" sz="4000" dirty="0" smtClean="0"/>
              <a:t>)</a:t>
            </a:r>
            <a:r>
              <a:rPr lang="zh-TW" altLang="en-US" sz="4000" dirty="0" smtClean="0"/>
              <a:t>  </a:t>
            </a:r>
            <a:endParaRPr lang="zh-TW" altLang="en-US" sz="4000"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假設有一無風險債券在</a:t>
            </a:r>
            <a:r>
              <a:rPr lang="en-US" altLang="zh-TW" sz="2400" dirty="0">
                <a:latin typeface="Calibri" panose="020F0502020204030204" pitchFamily="34" charset="0"/>
              </a:rPr>
              <a:t>1</a:t>
            </a:r>
            <a:r>
              <a:rPr lang="zh-TW" altLang="zh-TW" sz="2400" dirty="0">
                <a:latin typeface="Calibri" panose="020F0502020204030204" pitchFamily="34" charset="0"/>
              </a:rPr>
              <a:t>年後將收益</a:t>
            </a:r>
            <a:r>
              <a:rPr lang="en-US" altLang="zh-TW" sz="2400" dirty="0">
                <a:latin typeface="Calibri" panose="020F0502020204030204" pitchFamily="34" charset="0"/>
              </a:rPr>
              <a:t>1,000</a:t>
            </a:r>
            <a:r>
              <a:rPr lang="zh-TW" altLang="zh-TW" sz="2400" dirty="0">
                <a:latin typeface="Calibri" panose="020F0502020204030204" pitchFamily="34" charset="0"/>
              </a:rPr>
              <a:t>美元，若無風險存款利率為</a:t>
            </a:r>
            <a:r>
              <a:rPr lang="en-US" altLang="zh-TW" sz="2400" dirty="0">
                <a:latin typeface="Calibri" panose="020F0502020204030204" pitchFamily="34" charset="0"/>
              </a:rPr>
              <a:t>6%</a:t>
            </a:r>
            <a:r>
              <a:rPr lang="zh-TW" altLang="zh-TW" sz="2400" dirty="0">
                <a:latin typeface="Calibri" panose="020F0502020204030204" pitchFamily="34" charset="0"/>
              </a:rPr>
              <a:t>，無風險貸款利率為</a:t>
            </a:r>
            <a:r>
              <a:rPr lang="en-US" altLang="zh-TW" sz="2400" dirty="0">
                <a:latin typeface="Calibri" panose="020F0502020204030204" pitchFamily="34" charset="0"/>
              </a:rPr>
              <a:t>6.5%</a:t>
            </a:r>
            <a:r>
              <a:rPr lang="zh-TW" altLang="zh-TW" sz="2400" dirty="0">
                <a:latin typeface="Calibri" panose="020F0502020204030204" pitchFamily="34" charset="0"/>
              </a:rPr>
              <a:t>，則分別以存款利率及貸款利率評價該債券的結果為：</a:t>
            </a:r>
          </a:p>
          <a:p>
            <a:pPr lvl="1" algn="just">
              <a:lnSpc>
                <a:spcPct val="120000"/>
              </a:lnSpc>
            </a:pPr>
            <a:r>
              <a:rPr lang="zh-TW" altLang="zh-TW" sz="2000" dirty="0">
                <a:latin typeface="Calibri" panose="020F0502020204030204" pitchFamily="34" charset="0"/>
              </a:rPr>
              <a:t>存款利率：</a:t>
            </a: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zh-TW" altLang="zh-TW" sz="2000" dirty="0" smtClean="0">
                <a:latin typeface="Calibri" panose="020F0502020204030204" pitchFamily="34" charset="0"/>
              </a:rPr>
              <a:t>貸款</a:t>
            </a:r>
            <a:r>
              <a:rPr lang="zh-TW" altLang="zh-TW" sz="2000" dirty="0">
                <a:latin typeface="Calibri" panose="020F0502020204030204" pitchFamily="34" charset="0"/>
              </a:rPr>
              <a:t>利率：</a:t>
            </a: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當</a:t>
            </a:r>
            <a:r>
              <a:rPr lang="zh-TW" altLang="zh-TW" sz="2400" dirty="0">
                <a:latin typeface="Calibri" panose="020F0502020204030204" pitchFamily="34" charset="0"/>
              </a:rPr>
              <a:t>市場價格介於</a:t>
            </a:r>
            <a:r>
              <a:rPr lang="en-US" altLang="zh-TW" sz="2400" dirty="0">
                <a:latin typeface="Calibri" panose="020F0502020204030204" pitchFamily="34" charset="0"/>
              </a:rPr>
              <a:t>938.97</a:t>
            </a:r>
            <a:r>
              <a:rPr lang="zh-TW" altLang="zh-TW" sz="2400" dirty="0">
                <a:latin typeface="Calibri" panose="020F0502020204030204" pitchFamily="34" charset="0"/>
              </a:rPr>
              <a:t>美元及</a:t>
            </a:r>
            <a:r>
              <a:rPr lang="en-US" altLang="zh-TW" sz="2400" dirty="0">
                <a:latin typeface="Calibri" panose="020F0502020204030204" pitchFamily="34" charset="0"/>
              </a:rPr>
              <a:t>943.40</a:t>
            </a:r>
            <a:r>
              <a:rPr lang="zh-TW" altLang="zh-TW" sz="2400" dirty="0">
                <a:latin typeface="Calibri" panose="020F0502020204030204" pitchFamily="34" charset="0"/>
              </a:rPr>
              <a:t>美元之間時，將無套利機會，不會進行套利交易。</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52</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086228813"/>
              </p:ext>
            </p:extLst>
          </p:nvPr>
        </p:nvGraphicFramePr>
        <p:xfrm>
          <a:off x="2627783" y="3068960"/>
          <a:ext cx="2238794" cy="648072"/>
        </p:xfrm>
        <a:graphic>
          <a:graphicData uri="http://schemas.openxmlformats.org/presentationml/2006/ole">
            <mc:AlternateContent xmlns:mc="http://schemas.openxmlformats.org/markup-compatibility/2006">
              <mc:Choice xmlns:v="urn:schemas-microsoft-com:vml" Requires="v">
                <p:oleObj spid="_x0000_s27676" r:id="rId3" imgW="1447800" imgH="419100" progId="Unknown">
                  <p:embed/>
                </p:oleObj>
              </mc:Choice>
              <mc:Fallback>
                <p:oleObj r:id="rId3" imgW="1447800" imgH="419100" progId="Unknown">
                  <p:embed/>
                  <p:pic>
                    <p:nvPicPr>
                      <p:cNvPr id="0" name="物件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3" y="3068960"/>
                        <a:ext cx="2238794" cy="648072"/>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679331042"/>
              </p:ext>
            </p:extLst>
          </p:nvPr>
        </p:nvGraphicFramePr>
        <p:xfrm>
          <a:off x="2555776" y="3933056"/>
          <a:ext cx="2440089" cy="648072"/>
        </p:xfrm>
        <a:graphic>
          <a:graphicData uri="http://schemas.openxmlformats.org/presentationml/2006/ole">
            <mc:AlternateContent xmlns:mc="http://schemas.openxmlformats.org/markup-compatibility/2006">
              <mc:Choice xmlns:v="urn:schemas-microsoft-com:vml" Requires="v">
                <p:oleObj spid="_x0000_s27677" r:id="rId5" imgW="1574800" imgH="419100" progId="Unknown">
                  <p:embed/>
                </p:oleObj>
              </mc:Choice>
              <mc:Fallback>
                <p:oleObj r:id="rId5" imgW="1574800" imgH="419100" progId="Unknown">
                  <p:embed/>
                  <p:pic>
                    <p:nvPicPr>
                      <p:cNvPr id="0" name="物件 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776" y="3933056"/>
                        <a:ext cx="2440089" cy="6480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560728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t>
            </a:r>
            <a:r>
              <a:rPr lang="en-US" altLang="zh-TW" dirty="0" smtClean="0"/>
              <a:t>ote</a:t>
            </a:r>
            <a:endParaRPr lang="zh-TW" altLang="en-US" dirty="0"/>
          </a:p>
        </p:txBody>
      </p:sp>
      <p:sp>
        <p:nvSpPr>
          <p:cNvPr id="3" name="內容版面配置區 2"/>
          <p:cNvSpPr>
            <a:spLocks noGrp="1"/>
          </p:cNvSpPr>
          <p:nvPr>
            <p:ph idx="1"/>
          </p:nvPr>
        </p:nvSpPr>
        <p:spPr/>
        <p:txBody>
          <a:bodyPr/>
          <a:lstStyle/>
          <a:p>
            <a:pPr algn="just">
              <a:lnSpc>
                <a:spcPct val="120000"/>
              </a:lnSpc>
            </a:pPr>
            <a:endParaRPr lang="en-US" altLang="zh-TW" sz="2400" dirty="0" smtClean="0"/>
          </a:p>
          <a:p>
            <a:pPr algn="just">
              <a:lnSpc>
                <a:spcPct val="120000"/>
              </a:lnSpc>
            </a:pPr>
            <a:r>
              <a:rPr lang="zh-TW" altLang="zh-TW" sz="2400" dirty="0" smtClean="0"/>
              <a:t>在</a:t>
            </a:r>
            <a:r>
              <a:rPr lang="zh-TW" altLang="zh-TW" sz="2400" dirty="0"/>
              <a:t>本章附錄中只討論了風險性資產只有一種風險來源</a:t>
            </a:r>
            <a:r>
              <a:rPr lang="en-US" altLang="zh-TW" sz="2400" dirty="0"/>
              <a:t>(</a:t>
            </a:r>
            <a:r>
              <a:rPr lang="zh-TW" altLang="zh-TW" sz="2400" dirty="0"/>
              <a:t>經濟情況</a:t>
            </a:r>
            <a:r>
              <a:rPr lang="en-US" altLang="zh-TW" sz="2400" dirty="0"/>
              <a:t>)</a:t>
            </a:r>
            <a:r>
              <a:rPr lang="zh-TW" altLang="zh-TW" sz="2400" dirty="0"/>
              <a:t>、兩種可能結果</a:t>
            </a:r>
            <a:r>
              <a:rPr lang="en-US" altLang="zh-TW" sz="2400" dirty="0"/>
              <a:t>(</a:t>
            </a:r>
            <a:r>
              <a:rPr lang="zh-TW" altLang="zh-TW" sz="2400" dirty="0"/>
              <a:t>兩種可能收益</a:t>
            </a:r>
            <a:r>
              <a:rPr lang="en-US" altLang="zh-TW" sz="2400" dirty="0"/>
              <a:t>)</a:t>
            </a:r>
            <a:r>
              <a:rPr lang="zh-TW" altLang="zh-TW" sz="2400" dirty="0"/>
              <a:t>的</a:t>
            </a:r>
            <a:r>
              <a:rPr lang="zh-TW" altLang="zh-TW" sz="2400" dirty="0" smtClean="0"/>
              <a:t>情境</a:t>
            </a:r>
            <a:r>
              <a:rPr lang="zh-TW" altLang="zh-TW" sz="2400" dirty="0"/>
              <a:t>。</a:t>
            </a:r>
            <a:endParaRPr lang="en-US" altLang="zh-TW" sz="2400" dirty="0" smtClean="0"/>
          </a:p>
          <a:p>
            <a:pPr algn="just">
              <a:lnSpc>
                <a:spcPct val="120000"/>
              </a:lnSpc>
            </a:pPr>
            <a:endParaRPr lang="en-US" altLang="zh-TW" sz="2400" dirty="0"/>
          </a:p>
          <a:p>
            <a:pPr algn="just">
              <a:lnSpc>
                <a:spcPct val="120000"/>
              </a:lnSpc>
            </a:pPr>
            <a:r>
              <a:rPr lang="zh-TW" altLang="zh-TW" sz="2400" dirty="0" smtClean="0"/>
              <a:t>本</a:t>
            </a:r>
            <a:r>
              <a:rPr lang="zh-TW" altLang="zh-TW" sz="2400" dirty="0"/>
              <a:t>書的第</a:t>
            </a:r>
            <a:r>
              <a:rPr lang="en-US" altLang="zh-TW" sz="2400" dirty="0"/>
              <a:t>4</a:t>
            </a:r>
            <a:r>
              <a:rPr lang="zh-TW" altLang="zh-TW" sz="2400" dirty="0"/>
              <a:t>部分，將會進一步討論多種風險來源、多種可能結果的情境。</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53</a:t>
            </a:fld>
            <a:endParaRPr lang="zh-TW" altLang="en-US"/>
          </a:p>
        </p:txBody>
      </p:sp>
    </p:spTree>
    <p:extLst>
      <p:ext uri="{BB962C8B-B14F-4D97-AF65-F5344CB8AC3E}">
        <p14:creationId xmlns:p14="http://schemas.microsoft.com/office/powerpoint/2010/main" val="1664915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利用競爭市場價格決定決策的價值</a:t>
            </a:r>
          </a:p>
        </p:txBody>
      </p:sp>
      <p:sp>
        <p:nvSpPr>
          <p:cNvPr id="3" name="內容版面配置區 2"/>
          <p:cNvSpPr>
            <a:spLocks noGrp="1"/>
          </p:cNvSpPr>
          <p:nvPr>
            <p:ph idx="1"/>
          </p:nvPr>
        </p:nvSpPr>
        <p:spPr/>
        <p:txBody>
          <a:bodyPr>
            <a:normAutofit/>
          </a:bodyPr>
          <a:lstStyle/>
          <a:p>
            <a:pPr algn="just">
              <a:lnSpc>
                <a:spcPct val="130000"/>
              </a:lnSpc>
            </a:pPr>
            <a:r>
              <a:rPr lang="zh-TW" altLang="en-US" sz="2400" dirty="0">
                <a:latin typeface="Calibri" panose="020F0502020204030204" pitchFamily="34" charset="0"/>
              </a:rPr>
              <a:t>競爭市場</a:t>
            </a:r>
            <a:r>
              <a:rPr lang="en-US" altLang="zh-TW" sz="2400" dirty="0">
                <a:solidFill>
                  <a:srgbClr val="FF0000"/>
                </a:solidFill>
                <a:latin typeface="Calibri" panose="020F0502020204030204" pitchFamily="34" charset="0"/>
              </a:rPr>
              <a:t>(competitive market)</a:t>
            </a:r>
            <a:r>
              <a:rPr lang="zh-TW" altLang="en-US" sz="2400" dirty="0">
                <a:latin typeface="Calibri" panose="020F0502020204030204" pitchFamily="34" charset="0"/>
              </a:rPr>
              <a:t>是指：商品不論買或賣的價格都一樣，該價格與單一的買方或賣方對價格的分析判斷或偏好都無關，該價格是市場所有買方與賣方共同決定的價格。該價格可用以決定決策的價值</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30000"/>
              </a:lnSpc>
            </a:pPr>
            <a:r>
              <a:rPr lang="zh-TW" altLang="en-US" sz="2400" dirty="0" smtClean="0">
                <a:latin typeface="Calibri" panose="020F0502020204030204" pitchFamily="34" charset="0"/>
              </a:rPr>
              <a:t>舉例</a:t>
            </a:r>
            <a:r>
              <a:rPr lang="zh-TW" altLang="en-US" sz="2400" dirty="0">
                <a:latin typeface="Calibri" panose="020F0502020204030204" pitchFamily="34" charset="0"/>
              </a:rPr>
              <a:t>而言：你的公司有機會可以以</a:t>
            </a:r>
            <a:r>
              <a:rPr lang="en-US" altLang="zh-TW" sz="2400" dirty="0">
                <a:latin typeface="Calibri" panose="020F0502020204030204" pitchFamily="34" charset="0"/>
              </a:rPr>
              <a:t>400</a:t>
            </a:r>
            <a:r>
              <a:rPr lang="zh-TW" altLang="en-US" sz="2400" dirty="0">
                <a:latin typeface="Calibri" panose="020F0502020204030204" pitchFamily="34" charset="0"/>
              </a:rPr>
              <a:t>英兩的銀交易</a:t>
            </a:r>
            <a:r>
              <a:rPr lang="en-US" altLang="zh-TW" sz="2400" dirty="0">
                <a:latin typeface="Calibri" panose="020F0502020204030204" pitchFamily="34" charset="0"/>
              </a:rPr>
              <a:t>10</a:t>
            </a:r>
            <a:r>
              <a:rPr lang="zh-TW" altLang="en-US" sz="2400" dirty="0">
                <a:latin typeface="Calibri" panose="020F0502020204030204" pitchFamily="34" charset="0"/>
              </a:rPr>
              <a:t>英兩的黃金，你的決策方式是利用當前兩種貴金屬在競爭市場中的價格來做決策</a:t>
            </a:r>
            <a:r>
              <a:rPr lang="zh-TW" altLang="en-US" sz="2400">
                <a:latin typeface="Calibri" panose="020F0502020204030204" pitchFamily="34" charset="0"/>
              </a:rPr>
              <a:t>，</a:t>
            </a:r>
            <a:r>
              <a:rPr lang="zh-TW" altLang="en-US" sz="2400" smtClean="0">
                <a:latin typeface="Calibri" panose="020F0502020204030204" pitchFamily="34" charset="0"/>
              </a:rPr>
              <a:t>假定每英兩</a:t>
            </a:r>
            <a:r>
              <a:rPr lang="zh-TW" altLang="en-US" sz="2400" dirty="0">
                <a:latin typeface="Calibri" panose="020F0502020204030204" pitchFamily="34" charset="0"/>
              </a:rPr>
              <a:t>的銀價格為</a:t>
            </a:r>
            <a:r>
              <a:rPr lang="en-US" altLang="zh-TW" sz="2400" dirty="0">
                <a:latin typeface="Calibri" panose="020F0502020204030204" pitchFamily="34" charset="0"/>
              </a:rPr>
              <a:t>15</a:t>
            </a:r>
            <a:r>
              <a:rPr lang="zh-TW" altLang="en-US" sz="2400" dirty="0">
                <a:latin typeface="Calibri" panose="020F0502020204030204" pitchFamily="34" charset="0"/>
              </a:rPr>
              <a:t>美元，而每英兩的黃金價為</a:t>
            </a:r>
            <a:r>
              <a:rPr lang="en-US" altLang="zh-TW" sz="2400" dirty="0">
                <a:latin typeface="Calibri" panose="020F0502020204030204" pitchFamily="34" charset="0"/>
              </a:rPr>
              <a:t>900</a:t>
            </a:r>
            <a:r>
              <a:rPr lang="zh-TW" altLang="en-US" sz="2400" dirty="0">
                <a:latin typeface="Calibri" panose="020F0502020204030204" pitchFamily="34" charset="0"/>
              </a:rPr>
              <a:t>美元，則：</a:t>
            </a:r>
            <a:r>
              <a:rPr lang="en-US" altLang="zh-TW" sz="2400" dirty="0">
                <a:latin typeface="Calibri" panose="020F0502020204030204" pitchFamily="34" charset="0"/>
              </a:rPr>
              <a:t>10*900-400*15=+3,000</a:t>
            </a:r>
            <a:r>
              <a:rPr lang="zh-TW" altLang="en-US" sz="2400" dirty="0">
                <a:latin typeface="Calibri" panose="020F0502020204030204" pitchFamily="34" charset="0"/>
              </a:rPr>
              <a:t>美元，亦即此一交易對你是有利的，故你會進行交易。</a:t>
            </a:r>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6</a:t>
            </a:fld>
            <a:endParaRPr lang="zh-TW" altLang="en-US"/>
          </a:p>
        </p:txBody>
      </p:sp>
    </p:spTree>
    <p:extLst>
      <p:ext uri="{BB962C8B-B14F-4D97-AF65-F5344CB8AC3E}">
        <p14:creationId xmlns:p14="http://schemas.microsoft.com/office/powerpoint/2010/main" val="1434984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利用競爭市場價格決定決策的價值</a:t>
            </a:r>
          </a:p>
        </p:txBody>
      </p:sp>
      <p:sp>
        <p:nvSpPr>
          <p:cNvPr id="3" name="內容版面配置區 2"/>
          <p:cNvSpPr>
            <a:spLocks noGrp="1"/>
          </p:cNvSpPr>
          <p:nvPr>
            <p:ph idx="1"/>
          </p:nvPr>
        </p:nvSpPr>
        <p:spPr/>
        <p:txBody>
          <a:bodyPr/>
          <a:lstStyle/>
          <a:p>
            <a:endParaRPr lang="en-US" altLang="zh-TW" sz="2800" dirty="0" smtClean="0"/>
          </a:p>
          <a:p>
            <a:r>
              <a:rPr lang="zh-TW" altLang="en-US" sz="2800" dirty="0" smtClean="0"/>
              <a:t>上</a:t>
            </a:r>
            <a:r>
              <a:rPr lang="zh-TW" altLang="en-US" sz="2800" dirty="0"/>
              <a:t>例中，我們用競爭市場的價格將成本效益評估並做成決策，即是評價原則的基本觀念，詳述之：</a:t>
            </a:r>
          </a:p>
          <a:p>
            <a:endParaRPr lang="en-US" altLang="zh-TW" sz="2800" dirty="0" smtClean="0"/>
          </a:p>
          <a:p>
            <a:pPr lvl="1"/>
            <a:r>
              <a:rPr lang="zh-TW" altLang="en-US" sz="2400" dirty="0" smtClean="0"/>
              <a:t>評價</a:t>
            </a:r>
            <a:r>
              <a:rPr lang="zh-TW" altLang="en-US" sz="2400" dirty="0"/>
              <a:t>原則</a:t>
            </a:r>
            <a:r>
              <a:rPr lang="zh-TW" altLang="en-US" sz="2400" dirty="0" smtClean="0"/>
              <a:t>：公司任一資產的價值</a:t>
            </a:r>
            <a:r>
              <a:rPr lang="zh-TW" altLang="en-US" sz="2400" dirty="0"/>
              <a:t>決定於競爭市場價格，所有利用競爭市場價格所進行的成本效益評估，只要效益大於成本的決策，必可增加公司的市場價值。</a:t>
            </a:r>
          </a:p>
          <a:p>
            <a:endParaRPr lang="zh-TW" altLang="en-US"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7</a:t>
            </a:fld>
            <a:endParaRPr lang="zh-TW" altLang="en-US"/>
          </a:p>
        </p:txBody>
      </p:sp>
    </p:spTree>
    <p:extLst>
      <p:ext uri="{BB962C8B-B14F-4D97-AF65-F5344CB8AC3E}">
        <p14:creationId xmlns:p14="http://schemas.microsoft.com/office/powerpoint/2010/main" val="43219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利用競爭市場價格決定決策的價值</a:t>
            </a:r>
          </a:p>
        </p:txBody>
      </p:sp>
      <p:sp>
        <p:nvSpPr>
          <p:cNvPr id="3" name="內容版面配置區 2"/>
          <p:cNvSpPr>
            <a:spLocks noGrp="1"/>
          </p:cNvSpPr>
          <p:nvPr>
            <p:ph idx="1"/>
          </p:nvPr>
        </p:nvSpPr>
        <p:spPr/>
        <p:txBody>
          <a:bodyPr>
            <a:normAutofit lnSpcReduction="10000"/>
          </a:bodyPr>
          <a:lstStyle/>
          <a:p>
            <a:pPr algn="just"/>
            <a:r>
              <a:rPr lang="zh-TW" altLang="en-US" sz="2800" dirty="0"/>
              <a:t>注意</a:t>
            </a:r>
            <a:r>
              <a:rPr lang="zh-TW" altLang="en-US" sz="2800" dirty="0" smtClean="0"/>
              <a:t>：</a:t>
            </a:r>
            <a:endParaRPr lang="en-US" altLang="zh-TW" sz="2800" dirty="0" smtClean="0"/>
          </a:p>
          <a:p>
            <a:pPr lvl="1" algn="just">
              <a:lnSpc>
                <a:spcPct val="120000"/>
              </a:lnSpc>
            </a:pPr>
            <a:r>
              <a:rPr lang="zh-TW" altLang="en-US" sz="2400" dirty="0" smtClean="0">
                <a:latin typeface="Calibri" panose="020F0502020204030204" pitchFamily="34" charset="0"/>
              </a:rPr>
              <a:t>現實</a:t>
            </a:r>
            <a:r>
              <a:rPr lang="zh-TW" altLang="en-US" sz="2400" dirty="0">
                <a:latin typeface="Calibri" panose="020F0502020204030204" pitchFamily="34" charset="0"/>
              </a:rPr>
              <a:t>的社會中，競爭市場價格並不一定存在，例如某銀行對開戶的客人免費贈送一台小</a:t>
            </a:r>
            <a:r>
              <a:rPr lang="en-US" altLang="zh-TW" sz="2400" dirty="0" err="1">
                <a:latin typeface="Calibri" panose="020F0502020204030204" pitchFamily="34" charset="0"/>
              </a:rPr>
              <a:t>ipad</a:t>
            </a:r>
            <a:r>
              <a:rPr lang="zh-TW" altLang="en-US" sz="2400" dirty="0">
                <a:latin typeface="Calibri" panose="020F0502020204030204" pitchFamily="34" charset="0"/>
              </a:rPr>
              <a:t>，其零售賣價為</a:t>
            </a:r>
            <a:r>
              <a:rPr lang="en-US" altLang="zh-TW" sz="2400" dirty="0">
                <a:latin typeface="Calibri" panose="020F0502020204030204" pitchFamily="34" charset="0"/>
              </a:rPr>
              <a:t>399</a:t>
            </a:r>
            <a:r>
              <a:rPr lang="zh-TW" altLang="en-US" sz="2400" dirty="0">
                <a:latin typeface="Calibri" panose="020F0502020204030204" pitchFamily="34" charset="0"/>
              </a:rPr>
              <a:t>美元</a:t>
            </a:r>
            <a:r>
              <a:rPr lang="en-US" altLang="zh-TW" sz="2400" dirty="0">
                <a:latin typeface="Calibri" panose="020F0502020204030204" pitchFamily="34" charset="0"/>
              </a:rPr>
              <a:t>(</a:t>
            </a:r>
            <a:r>
              <a:rPr lang="zh-TW" altLang="en-US" sz="2400" dirty="0">
                <a:latin typeface="Calibri" panose="020F0502020204030204" pitchFamily="34" charset="0"/>
              </a:rPr>
              <a:t>零售商的買進價勢必比</a:t>
            </a:r>
            <a:r>
              <a:rPr lang="en-US" altLang="zh-TW" sz="2400" dirty="0">
                <a:latin typeface="Calibri" panose="020F0502020204030204" pitchFamily="34" charset="0"/>
              </a:rPr>
              <a:t>399</a:t>
            </a:r>
            <a:r>
              <a:rPr lang="zh-TW" altLang="en-US" sz="2400" dirty="0">
                <a:latin typeface="Calibri" panose="020F0502020204030204" pitchFamily="34" charset="0"/>
              </a:rPr>
              <a:t>美元低</a:t>
            </a:r>
            <a:r>
              <a:rPr lang="en-US" altLang="zh-TW" sz="2400" dirty="0">
                <a:latin typeface="Calibri" panose="020F0502020204030204" pitchFamily="34" charset="0"/>
              </a:rPr>
              <a:t>)</a:t>
            </a:r>
            <a:r>
              <a:rPr lang="zh-TW" altLang="en-US" sz="2400" dirty="0">
                <a:latin typeface="Calibri" panose="020F0502020204030204" pitchFamily="34" charset="0"/>
              </a:rPr>
              <a:t>，如果你是</a:t>
            </a:r>
            <a:r>
              <a:rPr lang="zh-TW" altLang="en-US" sz="2400" dirty="0" smtClean="0">
                <a:latin typeface="Calibri" panose="020F0502020204030204" pitchFamily="34" charset="0"/>
              </a:rPr>
              <a:t>想擁有小</a:t>
            </a:r>
            <a:r>
              <a:rPr lang="en-US" altLang="zh-TW" sz="2400" dirty="0" err="1">
                <a:latin typeface="Calibri" panose="020F0502020204030204" pitchFamily="34" charset="0"/>
              </a:rPr>
              <a:t>ipad</a:t>
            </a:r>
            <a:r>
              <a:rPr lang="zh-TW" altLang="en-US" sz="2400" dirty="0">
                <a:latin typeface="Calibri" panose="020F0502020204030204" pitchFamily="34" charset="0"/>
              </a:rPr>
              <a:t>客戶，則其對你的價值就是</a:t>
            </a:r>
            <a:r>
              <a:rPr lang="en-US" altLang="zh-TW" sz="2400" dirty="0">
                <a:latin typeface="Calibri" panose="020F0502020204030204" pitchFamily="34" charset="0"/>
              </a:rPr>
              <a:t>399</a:t>
            </a:r>
            <a:r>
              <a:rPr lang="zh-TW" altLang="en-US" sz="2400" dirty="0">
                <a:latin typeface="Calibri" panose="020F0502020204030204" pitchFamily="34" charset="0"/>
              </a:rPr>
              <a:t>美元</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lvl="1" algn="just">
              <a:lnSpc>
                <a:spcPct val="120000"/>
              </a:lnSpc>
            </a:pPr>
            <a:r>
              <a:rPr lang="zh-TW" altLang="en-US" sz="2400" dirty="0" smtClean="0">
                <a:latin typeface="Calibri" panose="020F0502020204030204" pitchFamily="34" charset="0"/>
              </a:rPr>
              <a:t>但</a:t>
            </a:r>
            <a:r>
              <a:rPr lang="zh-TW" altLang="en-US" sz="2400" dirty="0">
                <a:latin typeface="Calibri" panose="020F0502020204030204" pitchFamily="34" charset="0"/>
              </a:rPr>
              <a:t>你若不是</a:t>
            </a:r>
            <a:r>
              <a:rPr lang="zh-TW" altLang="en-US" sz="2400" dirty="0" smtClean="0">
                <a:latin typeface="Calibri" panose="020F0502020204030204" pitchFamily="34" charset="0"/>
              </a:rPr>
              <a:t>想擁有小</a:t>
            </a:r>
            <a:r>
              <a:rPr lang="en-US" altLang="zh-TW" sz="2400" dirty="0" err="1">
                <a:latin typeface="Calibri" panose="020F0502020204030204" pitchFamily="34" charset="0"/>
              </a:rPr>
              <a:t>ipad</a:t>
            </a:r>
            <a:r>
              <a:rPr lang="zh-TW" altLang="en-US" sz="2400" dirty="0">
                <a:latin typeface="Calibri" panose="020F0502020204030204" pitchFamily="34" charset="0"/>
              </a:rPr>
              <a:t>的客戶則</a:t>
            </a:r>
            <a:r>
              <a:rPr lang="zh-TW" altLang="en-US" sz="2400" dirty="0" smtClean="0">
                <a:latin typeface="Calibri" panose="020F0502020204030204" pitchFamily="34" charset="0"/>
              </a:rPr>
              <a:t>價值就</a:t>
            </a:r>
            <a:r>
              <a:rPr lang="zh-TW" altLang="en-US" sz="2400" dirty="0">
                <a:latin typeface="Calibri" panose="020F0502020204030204" pitchFamily="34" charset="0"/>
              </a:rPr>
              <a:t>不是</a:t>
            </a:r>
            <a:r>
              <a:rPr lang="en-US" altLang="zh-TW" sz="2400" dirty="0">
                <a:latin typeface="Calibri" panose="020F0502020204030204" pitchFamily="34" charset="0"/>
              </a:rPr>
              <a:t>399</a:t>
            </a:r>
            <a:r>
              <a:rPr lang="zh-TW" altLang="en-US" sz="2400" dirty="0">
                <a:latin typeface="Calibri" panose="020F0502020204030204" pitchFamily="34" charset="0"/>
              </a:rPr>
              <a:t>美元，例如你可以用</a:t>
            </a:r>
            <a:r>
              <a:rPr lang="en-US" altLang="zh-TW" sz="2400" dirty="0">
                <a:latin typeface="Calibri" panose="020F0502020204030204" pitchFamily="34" charset="0"/>
              </a:rPr>
              <a:t>300</a:t>
            </a:r>
            <a:r>
              <a:rPr lang="zh-TW" altLang="en-US" sz="2400" dirty="0">
                <a:latin typeface="Calibri" panose="020F0502020204030204" pitchFamily="34" charset="0"/>
              </a:rPr>
              <a:t>美元轉售給你的朋友，則小</a:t>
            </a:r>
            <a:r>
              <a:rPr lang="en-US" altLang="zh-TW" sz="2400" dirty="0" err="1">
                <a:latin typeface="Calibri" panose="020F0502020204030204" pitchFamily="34" charset="0"/>
              </a:rPr>
              <a:t>ipad</a:t>
            </a:r>
            <a:r>
              <a:rPr lang="zh-TW" altLang="en-US" sz="2400" dirty="0">
                <a:latin typeface="Calibri" panose="020F0502020204030204" pitchFamily="34" charset="0"/>
              </a:rPr>
              <a:t>對你的價值只有</a:t>
            </a:r>
            <a:r>
              <a:rPr lang="en-US" altLang="zh-TW" sz="2400" dirty="0">
                <a:latin typeface="Calibri" panose="020F0502020204030204" pitchFamily="34" charset="0"/>
              </a:rPr>
              <a:t>300</a:t>
            </a:r>
            <a:r>
              <a:rPr lang="zh-TW" altLang="en-US" sz="2400" dirty="0">
                <a:latin typeface="Calibri" panose="020F0502020204030204" pitchFamily="34" charset="0"/>
              </a:rPr>
              <a:t>美元</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lvl="1" algn="just">
              <a:lnSpc>
                <a:spcPct val="120000"/>
              </a:lnSpc>
            </a:pPr>
            <a:r>
              <a:rPr lang="zh-TW" altLang="en-US" sz="2400" dirty="0" smtClean="0">
                <a:latin typeface="Calibri" panose="020F0502020204030204" pitchFamily="34" charset="0"/>
              </a:rPr>
              <a:t>在</a:t>
            </a:r>
            <a:r>
              <a:rPr lang="zh-TW" altLang="en-US" sz="2400" dirty="0">
                <a:latin typeface="Calibri" panose="020F0502020204030204" pitchFamily="34" charset="0"/>
              </a:rPr>
              <a:t>這個例子中，當買賣價不相等時，產品的價值將受到價格認知或偏好的影響。</a:t>
            </a:r>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8</a:t>
            </a:fld>
            <a:endParaRPr lang="zh-TW" altLang="en-US"/>
          </a:p>
        </p:txBody>
      </p:sp>
    </p:spTree>
    <p:extLst>
      <p:ext uri="{BB962C8B-B14F-4D97-AF65-F5344CB8AC3E}">
        <p14:creationId xmlns:p14="http://schemas.microsoft.com/office/powerpoint/2010/main" val="745934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3.2</a:t>
            </a:r>
            <a:r>
              <a:rPr lang="zh-TW" altLang="en-US" dirty="0" smtClean="0"/>
              <a:t> 利率</a:t>
            </a:r>
            <a:r>
              <a:rPr lang="zh-TW" altLang="en-US" dirty="0"/>
              <a:t>與貨幣時間價值</a:t>
            </a:r>
          </a:p>
        </p:txBody>
      </p:sp>
      <p:sp>
        <p:nvSpPr>
          <p:cNvPr id="3" name="內容版面配置區 2"/>
          <p:cNvSpPr>
            <a:spLocks noGrp="1"/>
          </p:cNvSpPr>
          <p:nvPr>
            <p:ph idx="1"/>
          </p:nvPr>
        </p:nvSpPr>
        <p:spPr>
          <a:xfrm>
            <a:off x="457200" y="1484784"/>
            <a:ext cx="8229600" cy="5112568"/>
          </a:xfrm>
        </p:spPr>
        <p:txBody>
          <a:bodyPr>
            <a:normAutofit/>
          </a:bodyPr>
          <a:lstStyle/>
          <a:p>
            <a:pPr algn="just">
              <a:lnSpc>
                <a:spcPct val="120000"/>
              </a:lnSpc>
            </a:pPr>
            <a:endParaRPr lang="en-US" altLang="zh-TW" sz="24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利率</a:t>
            </a:r>
            <a:r>
              <a:rPr lang="zh-TW" altLang="en-US" sz="2400" dirty="0">
                <a:latin typeface="Calibri" panose="020F0502020204030204" pitchFamily="34" charset="0"/>
              </a:rPr>
              <a:t>代表借貸雙方對使用貨幣之時間偏好的替代率，就借方而言是提前使用貨幣所需要付出的代價，而就貸方而言則是延後使用貨幣所獲得的補償。</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r>
              <a:rPr lang="zh-TW" altLang="en-US" sz="2400" dirty="0" smtClean="0">
                <a:latin typeface="Calibri" panose="020F0502020204030204" pitchFamily="34" charset="0"/>
              </a:rPr>
              <a:t>依照</a:t>
            </a:r>
            <a:r>
              <a:rPr lang="zh-TW" altLang="en-US" sz="2400" dirty="0">
                <a:latin typeface="Calibri" panose="020F0502020204030204" pitchFamily="34" charset="0"/>
              </a:rPr>
              <a:t>這種本質，利率其實就是貨幣在跨時的交換率，可以讓我們知道現在的</a:t>
            </a:r>
            <a:r>
              <a:rPr lang="en-US" altLang="zh-TW" sz="2400" dirty="0">
                <a:latin typeface="Calibri" panose="020F0502020204030204" pitchFamily="34" charset="0"/>
              </a:rPr>
              <a:t>1</a:t>
            </a:r>
            <a:r>
              <a:rPr lang="zh-TW" altLang="en-US" sz="2400" dirty="0">
                <a:latin typeface="Calibri" panose="020F0502020204030204" pitchFamily="34" charset="0"/>
              </a:rPr>
              <a:t>元在未來會值多少錢，也可以讓我們知道未來的</a:t>
            </a:r>
            <a:r>
              <a:rPr lang="en-US" altLang="zh-TW" sz="2400" dirty="0">
                <a:latin typeface="Calibri" panose="020F0502020204030204" pitchFamily="34" charset="0"/>
              </a:rPr>
              <a:t>1</a:t>
            </a:r>
            <a:r>
              <a:rPr lang="zh-TW" altLang="en-US" sz="2400" dirty="0">
                <a:latin typeface="Calibri" panose="020F0502020204030204" pitchFamily="34" charset="0"/>
              </a:rPr>
              <a:t>元，今天值多少錢</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zh-TW" altLang="en-US" sz="2000" dirty="0">
              <a:latin typeface="Calibri" panose="020F0502020204030204" pitchFamily="34" charset="0"/>
            </a:endParaRPr>
          </a:p>
          <a:p>
            <a:pPr algn="just">
              <a:lnSpc>
                <a:spcPct val="120000"/>
              </a:lnSpc>
            </a:pPr>
            <a:endParaRPr lang="zh-TW" altLang="en-US" sz="2400" dirty="0"/>
          </a:p>
        </p:txBody>
      </p:sp>
      <p:sp>
        <p:nvSpPr>
          <p:cNvPr id="4" name="投影片編號版面配置區 3"/>
          <p:cNvSpPr>
            <a:spLocks noGrp="1"/>
          </p:cNvSpPr>
          <p:nvPr>
            <p:ph type="sldNum" sz="quarter" idx="12"/>
          </p:nvPr>
        </p:nvSpPr>
        <p:spPr/>
        <p:txBody>
          <a:bodyPr/>
          <a:lstStyle/>
          <a:p>
            <a:fld id="{2F26EE81-0693-4465-B798-BF503E4CA158}" type="slidenum">
              <a:rPr lang="zh-TW" altLang="en-US" smtClean="0"/>
              <a:t>9</a:t>
            </a:fld>
            <a:endParaRPr lang="zh-TW" altLang="en-US"/>
          </a:p>
        </p:txBody>
      </p:sp>
    </p:spTree>
    <p:extLst>
      <p:ext uri="{BB962C8B-B14F-4D97-AF65-F5344CB8AC3E}">
        <p14:creationId xmlns:p14="http://schemas.microsoft.com/office/powerpoint/2010/main" val="4126694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撲面">
  <a:themeElements>
    <a:clrScheme name="暗香撲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撲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撲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216</TotalTime>
  <Words>4879</Words>
  <Application>Microsoft Office PowerPoint</Application>
  <PresentationFormat>如螢幕大小 (4:3)</PresentationFormat>
  <Paragraphs>406</Paragraphs>
  <Slides>53</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53</vt:i4>
      </vt:variant>
    </vt:vector>
  </HeadingPairs>
  <TitlesOfParts>
    <vt:vector size="55" baseType="lpstr">
      <vt:lpstr>暗香撲面</vt:lpstr>
      <vt:lpstr>Unknown</vt:lpstr>
      <vt:lpstr>財務管理與資訊應用</vt:lpstr>
      <vt:lpstr>本章概述</vt:lpstr>
      <vt:lpstr>本章架構</vt:lpstr>
      <vt:lpstr>Reviews</vt:lpstr>
      <vt:lpstr>3.1 評估決策的價值</vt:lpstr>
      <vt:lpstr>利用競爭市場價格決定決策的價值</vt:lpstr>
      <vt:lpstr>利用競爭市場價格決定決策的價值</vt:lpstr>
      <vt:lpstr>利用競爭市場價格決定決策的價值</vt:lpstr>
      <vt:lpstr>3.2 利率與貨幣時間價值</vt:lpstr>
      <vt:lpstr>3.2 利率與貨幣時間價值</vt:lpstr>
      <vt:lpstr>例3.3</vt:lpstr>
      <vt:lpstr>3.3 現值與淨現值準則</vt:lpstr>
      <vt:lpstr>Reviews</vt:lpstr>
      <vt:lpstr>例3.4 (獨立計畫)</vt:lpstr>
      <vt:lpstr>Review</vt:lpstr>
      <vt:lpstr>例3.5 (互斥計畫)</vt:lpstr>
      <vt:lpstr>例3.5 (互斥計畫)</vt:lpstr>
      <vt:lpstr>淨現值與資金需求</vt:lpstr>
      <vt:lpstr>淨現值與資金需求</vt:lpstr>
      <vt:lpstr>淨現值與資金需求</vt:lpstr>
      <vt:lpstr>淨現值與資金需求</vt:lpstr>
      <vt:lpstr>3.4 套利與單一價格律</vt:lpstr>
      <vt:lpstr>3.4 套利與單一價格律</vt:lpstr>
      <vt:lpstr>3.5 無套利機會下的資產訂價</vt:lpstr>
      <vt:lpstr>3.5 無套利機會下的資產訂價</vt:lpstr>
      <vt:lpstr>3.5 無套利機會下的資產訂價</vt:lpstr>
      <vt:lpstr>Notes</vt:lpstr>
      <vt:lpstr>例 3.6</vt:lpstr>
      <vt:lpstr>例 3.6</vt:lpstr>
      <vt:lpstr>例 3.6</vt:lpstr>
      <vt:lpstr>從正常市場的資產價格 反推無風險借貸利率</vt:lpstr>
      <vt:lpstr>資產交易的淨現值與企業的決策</vt:lpstr>
      <vt:lpstr>資產交易的淨現值與企業的決策</vt:lpstr>
      <vt:lpstr>例 3.7</vt:lpstr>
      <vt:lpstr>利用單一價格律評價資產組合</vt:lpstr>
      <vt:lpstr>例3.8 (從資產組合評價組合中某資產價值)</vt:lpstr>
      <vt:lpstr>價值相加性與公司價值</vt:lpstr>
      <vt:lpstr>A附錄 風險的價格(風險溢酬)</vt:lpstr>
      <vt:lpstr>A.1有風險及無風險的現金流量</vt:lpstr>
      <vt:lpstr>A.1有風險及無風險的現金流量</vt:lpstr>
      <vt:lpstr>A.1有風險及無風險的現金流量</vt:lpstr>
      <vt:lpstr>A.1有風險及無風險的現金流量</vt:lpstr>
      <vt:lpstr>A.1 有風險及無風險的現金流量</vt:lpstr>
      <vt:lpstr>無套利機會下的風險資產評價</vt:lpstr>
      <vt:lpstr>無套利機會下的風險資產評價</vt:lpstr>
      <vt:lpstr>無套利機會下的風險資產評價</vt:lpstr>
      <vt:lpstr>例 3A.1(風險溢酬為負值)</vt:lpstr>
      <vt:lpstr>例 3A.1(風險溢酬為負值)</vt:lpstr>
      <vt:lpstr>例 3A.1(風險溢酬為負值)</vt:lpstr>
      <vt:lpstr>例 3A.2(利用風險溢酬計算資產價格)</vt:lpstr>
      <vt:lpstr>A.2 考慮交易成本時的套利機會</vt:lpstr>
      <vt:lpstr>例 3A.3 (借貸利率差異時的無套利價格區間)  </vt:lpstr>
      <vt:lpstr>Note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財務管理與資訊應用</dc:title>
  <dc:creator>王甡</dc:creator>
  <cp:lastModifiedBy>user</cp:lastModifiedBy>
  <cp:revision>44</cp:revision>
  <dcterms:created xsi:type="dcterms:W3CDTF">2019-09-06T01:15:11Z</dcterms:created>
  <dcterms:modified xsi:type="dcterms:W3CDTF">2019-09-10T14:13:36Z</dcterms:modified>
</cp:coreProperties>
</file>