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9" r:id="rId2"/>
    <p:sldId id="261" r:id="rId3"/>
    <p:sldId id="260" r:id="rId4"/>
    <p:sldId id="289" r:id="rId5"/>
    <p:sldId id="271" r:id="rId6"/>
    <p:sldId id="291" r:id="rId7"/>
    <p:sldId id="290" r:id="rId8"/>
    <p:sldId id="265" r:id="rId9"/>
    <p:sldId id="262" r:id="rId10"/>
    <p:sldId id="269" r:id="rId11"/>
    <p:sldId id="272" r:id="rId12"/>
    <p:sldId id="297" r:id="rId13"/>
    <p:sldId id="298" r:id="rId14"/>
    <p:sldId id="299" r:id="rId15"/>
    <p:sldId id="300" r:id="rId16"/>
    <p:sldId id="301" r:id="rId17"/>
    <p:sldId id="293" r:id="rId18"/>
    <p:sldId id="303" r:id="rId19"/>
    <p:sldId id="268" r:id="rId20"/>
    <p:sldId id="274" r:id="rId21"/>
    <p:sldId id="306" r:id="rId22"/>
    <p:sldId id="307" r:id="rId23"/>
    <p:sldId id="308" r:id="rId24"/>
    <p:sldId id="309" r:id="rId25"/>
    <p:sldId id="310" r:id="rId26"/>
    <p:sldId id="311" r:id="rId27"/>
    <p:sldId id="312" r:id="rId28"/>
    <p:sldId id="313" r:id="rId29"/>
    <p:sldId id="296" r:id="rId30"/>
    <p:sldId id="320" r:id="rId31"/>
    <p:sldId id="321" r:id="rId32"/>
    <p:sldId id="322" r:id="rId33"/>
    <p:sldId id="279" r:id="rId34"/>
    <p:sldId id="278" r:id="rId35"/>
    <p:sldId id="305" r:id="rId36"/>
    <p:sldId id="315" r:id="rId37"/>
    <p:sldId id="317" r:id="rId38"/>
    <p:sldId id="318" r:id="rId39"/>
  </p:sldIdLst>
  <p:sldSz cx="12192000" cy="6858000"/>
  <p:notesSz cx="6858000" cy="9144000"/>
  <p:custDataLst>
    <p:tags r:id="rId4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369AFF"/>
    <a:srgbClr val="A61428"/>
    <a:srgbClr val="E41C38"/>
    <a:srgbClr val="E9454D"/>
    <a:srgbClr val="FFD07F"/>
    <a:srgbClr val="FFCD79"/>
    <a:srgbClr val="FFD080"/>
    <a:srgbClr val="F4BC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3" autoAdjust="0"/>
  </p:normalViewPr>
  <p:slideViewPr>
    <p:cSldViewPr snapToGrid="0">
      <p:cViewPr varScale="1">
        <p:scale>
          <a:sx n="67" d="100"/>
          <a:sy n="67" d="100"/>
        </p:scale>
        <p:origin x="156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8CC944-3ECF-4729-A09B-211A228122D3}" type="doc">
      <dgm:prSet loTypeId="urn:microsoft.com/office/officeart/2005/8/layout/hList1" loCatId="list" qsTypeId="urn:microsoft.com/office/officeart/2005/8/quickstyle/3d1" qsCatId="3D" csTypeId="urn:microsoft.com/office/officeart/2005/8/colors/colorful3" csCatId="colorful" phldr="1"/>
      <dgm:spPr/>
      <dgm:t>
        <a:bodyPr/>
        <a:lstStyle/>
        <a:p>
          <a:endParaRPr lang="zh-TW" altLang="en-US"/>
        </a:p>
      </dgm:t>
    </dgm:pt>
    <dgm:pt modelId="{C211A502-2AAC-420D-BCA1-FD146039A889}">
      <dgm:prSet phldrT="[文字]"/>
      <dgm:spPr/>
      <dgm:t>
        <a:bodyPr/>
        <a:lstStyle/>
        <a:p>
          <a:r>
            <a:rPr lang="zh-TW" altLang="en-US" dirty="0" smtClean="0">
              <a:latin typeface="微軟正黑體" panose="020B0604030504040204" pitchFamily="34" charset="-120"/>
              <a:ea typeface="微軟正黑體" panose="020B0604030504040204" pitchFamily="34" charset="-120"/>
            </a:rPr>
            <a:t>蔡承翰</a:t>
          </a:r>
          <a:endParaRPr lang="zh-TW" altLang="en-US" dirty="0">
            <a:latin typeface="微軟正黑體" panose="020B0604030504040204" pitchFamily="34" charset="-120"/>
            <a:ea typeface="微軟正黑體" panose="020B0604030504040204" pitchFamily="34" charset="-120"/>
          </a:endParaRPr>
        </a:p>
      </dgm:t>
    </dgm:pt>
    <dgm:pt modelId="{2D65624A-33B4-435B-BF9B-BC00B4C07E4A}" type="parTrans" cxnId="{87FE3130-5020-4910-968B-8A7D77BA803E}">
      <dgm:prSet/>
      <dgm:spPr/>
      <dgm:t>
        <a:bodyPr/>
        <a:lstStyle/>
        <a:p>
          <a:endParaRPr lang="zh-TW" altLang="en-US"/>
        </a:p>
      </dgm:t>
    </dgm:pt>
    <dgm:pt modelId="{AFA17D64-F697-4E81-927B-8EB4E4EC2C7D}" type="sibTrans" cxnId="{87FE3130-5020-4910-968B-8A7D77BA803E}">
      <dgm:prSet/>
      <dgm:spPr/>
      <dgm:t>
        <a:bodyPr/>
        <a:lstStyle/>
        <a:p>
          <a:endParaRPr lang="zh-TW" altLang="en-US"/>
        </a:p>
      </dgm:t>
    </dgm:pt>
    <dgm:pt modelId="{96BF92BB-8017-4226-A76A-DDB4FCDF2549}">
      <dgm:prSet phldrT="[文字]"/>
      <dgm:spPr/>
      <dgm:t>
        <a:bodyPr/>
        <a:lstStyle/>
        <a:p>
          <a:r>
            <a:rPr lang="zh-TW" altLang="en-US" dirty="0" smtClean="0">
              <a:latin typeface="微軟正黑體" panose="020B0604030504040204" pitchFamily="34" charset="-120"/>
              <a:ea typeface="微軟正黑體" panose="020B0604030504040204" pitchFamily="34" charset="-120"/>
            </a:rPr>
            <a:t>資料介紹</a:t>
          </a:r>
          <a:endParaRPr lang="zh-TW" altLang="en-US" dirty="0">
            <a:latin typeface="微軟正黑體" panose="020B0604030504040204" pitchFamily="34" charset="-120"/>
            <a:ea typeface="微軟正黑體" panose="020B0604030504040204" pitchFamily="34" charset="-120"/>
          </a:endParaRPr>
        </a:p>
      </dgm:t>
    </dgm:pt>
    <dgm:pt modelId="{1FCCF7D7-FD21-4CA4-9C22-8C8D8FEFEEA7}" type="parTrans" cxnId="{2E15595A-A575-4D7C-9186-E2C579051F14}">
      <dgm:prSet/>
      <dgm:spPr/>
      <dgm:t>
        <a:bodyPr/>
        <a:lstStyle/>
        <a:p>
          <a:endParaRPr lang="zh-TW" altLang="en-US"/>
        </a:p>
      </dgm:t>
    </dgm:pt>
    <dgm:pt modelId="{8878A957-4747-4259-A2B8-487AB7420EE2}" type="sibTrans" cxnId="{2E15595A-A575-4D7C-9186-E2C579051F14}">
      <dgm:prSet/>
      <dgm:spPr/>
      <dgm:t>
        <a:bodyPr/>
        <a:lstStyle/>
        <a:p>
          <a:endParaRPr lang="zh-TW" altLang="en-US"/>
        </a:p>
      </dgm:t>
    </dgm:pt>
    <dgm:pt modelId="{4CF3A0ED-7876-4DFE-8C80-835CC93811B6}">
      <dgm:prSet phldrT="[文字]"/>
      <dgm:spPr/>
      <dgm:t>
        <a:bodyPr/>
        <a:lstStyle/>
        <a:p>
          <a:r>
            <a:rPr lang="zh-TW" altLang="en-US" dirty="0" smtClean="0">
              <a:latin typeface="微軟正黑體" panose="020B0604030504040204" pitchFamily="34" charset="-120"/>
              <a:ea typeface="微軟正黑體" panose="020B0604030504040204" pitchFamily="34" charset="-120"/>
            </a:rPr>
            <a:t>製作</a:t>
          </a:r>
          <a:r>
            <a:rPr lang="en-US" altLang="zh-TW" dirty="0" smtClean="0">
              <a:latin typeface="微軟正黑體" panose="020B0604030504040204" pitchFamily="34" charset="-120"/>
              <a:ea typeface="微軟正黑體" panose="020B0604030504040204" pitchFamily="34" charset="-120"/>
            </a:rPr>
            <a:t>PPT</a:t>
          </a:r>
          <a:endParaRPr lang="zh-TW" altLang="en-US" dirty="0">
            <a:latin typeface="微軟正黑體" panose="020B0604030504040204" pitchFamily="34" charset="-120"/>
            <a:ea typeface="微軟正黑體" panose="020B0604030504040204" pitchFamily="34" charset="-120"/>
          </a:endParaRPr>
        </a:p>
      </dgm:t>
    </dgm:pt>
    <dgm:pt modelId="{44021DD2-7CCF-489D-AF0C-F59D4C916A04}" type="parTrans" cxnId="{486DEAEC-A545-49A7-AE63-CA9F51AB4838}">
      <dgm:prSet/>
      <dgm:spPr/>
      <dgm:t>
        <a:bodyPr/>
        <a:lstStyle/>
        <a:p>
          <a:endParaRPr lang="zh-TW" altLang="en-US"/>
        </a:p>
      </dgm:t>
    </dgm:pt>
    <dgm:pt modelId="{82D36285-9B73-49AE-AEE9-2A95C0B3267E}" type="sibTrans" cxnId="{486DEAEC-A545-49A7-AE63-CA9F51AB4838}">
      <dgm:prSet/>
      <dgm:spPr/>
      <dgm:t>
        <a:bodyPr/>
        <a:lstStyle/>
        <a:p>
          <a:endParaRPr lang="zh-TW" altLang="en-US"/>
        </a:p>
      </dgm:t>
    </dgm:pt>
    <dgm:pt modelId="{C1BC0F47-B4C9-4E29-BDB2-A32643B8D078}">
      <dgm:prSet phldrT="[文字]"/>
      <dgm:spPr/>
      <dgm:t>
        <a:bodyPr/>
        <a:lstStyle/>
        <a:p>
          <a:r>
            <a:rPr lang="zh-TW" altLang="en-US" dirty="0" smtClean="0">
              <a:latin typeface="微軟正黑體" panose="020B0604030504040204" pitchFamily="34" charset="-120"/>
              <a:ea typeface="微軟正黑體" panose="020B0604030504040204" pitchFamily="34" charset="-120"/>
            </a:rPr>
            <a:t>張仁樵</a:t>
          </a:r>
          <a:endParaRPr lang="zh-TW" altLang="en-US" dirty="0">
            <a:latin typeface="微軟正黑體" panose="020B0604030504040204" pitchFamily="34" charset="-120"/>
            <a:ea typeface="微軟正黑體" panose="020B0604030504040204" pitchFamily="34" charset="-120"/>
          </a:endParaRPr>
        </a:p>
      </dgm:t>
    </dgm:pt>
    <dgm:pt modelId="{CD7948E8-E55F-48A4-B009-AED74C43B89B}" type="parTrans" cxnId="{FA1D4D63-4A97-4BFA-B8AA-B1061B477CFB}">
      <dgm:prSet/>
      <dgm:spPr/>
      <dgm:t>
        <a:bodyPr/>
        <a:lstStyle/>
        <a:p>
          <a:endParaRPr lang="zh-TW" altLang="en-US"/>
        </a:p>
      </dgm:t>
    </dgm:pt>
    <dgm:pt modelId="{5690830E-538C-4E2E-9E19-ABC0CECEF876}" type="sibTrans" cxnId="{FA1D4D63-4A97-4BFA-B8AA-B1061B477CFB}">
      <dgm:prSet/>
      <dgm:spPr/>
      <dgm:t>
        <a:bodyPr/>
        <a:lstStyle/>
        <a:p>
          <a:endParaRPr lang="zh-TW" altLang="en-US"/>
        </a:p>
      </dgm:t>
    </dgm:pt>
    <dgm:pt modelId="{C7123B73-7EC4-42B0-8D6A-F122ED4CED51}">
      <dgm:prSet phldrT="[文字]"/>
      <dgm:spPr/>
      <dgm:t>
        <a:bodyPr/>
        <a:lstStyle/>
        <a:p>
          <a:r>
            <a:rPr lang="zh-TW" altLang="en-US" dirty="0" smtClean="0">
              <a:latin typeface="微軟正黑體" panose="020B0604030504040204" pitchFamily="34" charset="-120"/>
              <a:ea typeface="微軟正黑體" panose="020B0604030504040204" pitchFamily="34" charset="-120"/>
            </a:rPr>
            <a:t>圖表分析</a:t>
          </a:r>
          <a:endParaRPr lang="zh-TW" altLang="en-US" dirty="0">
            <a:latin typeface="微軟正黑體" panose="020B0604030504040204" pitchFamily="34" charset="-120"/>
            <a:ea typeface="微軟正黑體" panose="020B0604030504040204" pitchFamily="34" charset="-120"/>
          </a:endParaRPr>
        </a:p>
      </dgm:t>
    </dgm:pt>
    <dgm:pt modelId="{F763A61E-B227-44BA-BD1A-B3E33AD05EA4}" type="parTrans" cxnId="{3E173320-E21B-4487-A794-B909F786DEA1}">
      <dgm:prSet/>
      <dgm:spPr/>
      <dgm:t>
        <a:bodyPr/>
        <a:lstStyle/>
        <a:p>
          <a:endParaRPr lang="zh-TW" altLang="en-US"/>
        </a:p>
      </dgm:t>
    </dgm:pt>
    <dgm:pt modelId="{23FA7452-50DD-432B-8204-501A33B5BBF1}" type="sibTrans" cxnId="{3E173320-E21B-4487-A794-B909F786DEA1}">
      <dgm:prSet/>
      <dgm:spPr/>
      <dgm:t>
        <a:bodyPr/>
        <a:lstStyle/>
        <a:p>
          <a:endParaRPr lang="zh-TW" altLang="en-US"/>
        </a:p>
      </dgm:t>
    </dgm:pt>
    <dgm:pt modelId="{901256E1-AE3A-4D8E-BF3C-DA06D00696E2}">
      <dgm:prSet phldrT="[文字]"/>
      <dgm:spPr/>
      <dgm:t>
        <a:bodyPr/>
        <a:lstStyle/>
        <a:p>
          <a:r>
            <a:rPr lang="en-US" altLang="zh-TW" dirty="0" err="1" smtClean="0">
              <a:latin typeface="微軟正黑體" panose="020B0604030504040204" pitchFamily="34" charset="-120"/>
              <a:ea typeface="微軟正黑體" panose="020B0604030504040204" pitchFamily="34" charset="-120"/>
            </a:rPr>
            <a:t>Elo</a:t>
          </a:r>
          <a:r>
            <a:rPr lang="zh-TW" altLang="en-US" dirty="0" smtClean="0">
              <a:latin typeface="微軟正黑體" panose="020B0604030504040204" pitchFamily="34" charset="-120"/>
              <a:ea typeface="微軟正黑體" panose="020B0604030504040204" pitchFamily="34" charset="-120"/>
            </a:rPr>
            <a:t>摸擬世界盃</a:t>
          </a:r>
          <a:endParaRPr lang="zh-TW" altLang="en-US" dirty="0">
            <a:latin typeface="微軟正黑體" panose="020B0604030504040204" pitchFamily="34" charset="-120"/>
            <a:ea typeface="微軟正黑體" panose="020B0604030504040204" pitchFamily="34" charset="-120"/>
          </a:endParaRPr>
        </a:p>
      </dgm:t>
    </dgm:pt>
    <dgm:pt modelId="{F617A38E-A171-4689-9DA1-FF2802E03A4F}" type="parTrans" cxnId="{CD707C14-171C-4BBB-B68C-F1E0B7450570}">
      <dgm:prSet/>
      <dgm:spPr/>
      <dgm:t>
        <a:bodyPr/>
        <a:lstStyle/>
        <a:p>
          <a:endParaRPr lang="zh-TW" altLang="en-US"/>
        </a:p>
      </dgm:t>
    </dgm:pt>
    <dgm:pt modelId="{F0DC05A3-B213-4461-9575-ED9D19685674}" type="sibTrans" cxnId="{CD707C14-171C-4BBB-B68C-F1E0B7450570}">
      <dgm:prSet/>
      <dgm:spPr/>
      <dgm:t>
        <a:bodyPr/>
        <a:lstStyle/>
        <a:p>
          <a:endParaRPr lang="zh-TW" altLang="en-US"/>
        </a:p>
      </dgm:t>
    </dgm:pt>
    <dgm:pt modelId="{0C4F95F6-02FB-4775-88FE-EF269D3588BB}">
      <dgm:prSet phldrT="[文字]"/>
      <dgm:spPr/>
      <dgm:t>
        <a:bodyPr/>
        <a:lstStyle/>
        <a:p>
          <a:r>
            <a:rPr lang="zh-TW" altLang="en-US" dirty="0" smtClean="0">
              <a:latin typeface="微軟正黑體" panose="020B0604030504040204" pitchFamily="34" charset="-120"/>
              <a:ea typeface="微軟正黑體" panose="020B0604030504040204" pitchFamily="34" charset="-120"/>
            </a:rPr>
            <a:t>蕭資峻</a:t>
          </a:r>
          <a:endParaRPr lang="zh-TW" altLang="en-US" dirty="0">
            <a:latin typeface="微軟正黑體" panose="020B0604030504040204" pitchFamily="34" charset="-120"/>
            <a:ea typeface="微軟正黑體" panose="020B0604030504040204" pitchFamily="34" charset="-120"/>
          </a:endParaRPr>
        </a:p>
      </dgm:t>
    </dgm:pt>
    <dgm:pt modelId="{C443DE10-1123-4896-AF21-577BB47454D0}" type="parTrans" cxnId="{AB933EFD-9FB4-4F9A-B5CB-D5400A1C1275}">
      <dgm:prSet/>
      <dgm:spPr/>
      <dgm:t>
        <a:bodyPr/>
        <a:lstStyle/>
        <a:p>
          <a:endParaRPr lang="zh-TW" altLang="en-US"/>
        </a:p>
      </dgm:t>
    </dgm:pt>
    <dgm:pt modelId="{D74689CD-1037-4657-93FE-3D2974EF0DC4}" type="sibTrans" cxnId="{AB933EFD-9FB4-4F9A-B5CB-D5400A1C1275}">
      <dgm:prSet/>
      <dgm:spPr/>
      <dgm:t>
        <a:bodyPr/>
        <a:lstStyle/>
        <a:p>
          <a:endParaRPr lang="zh-TW" altLang="en-US"/>
        </a:p>
      </dgm:t>
    </dgm:pt>
    <dgm:pt modelId="{213DF7FD-A52F-48E4-9F51-68A6917F6F39}">
      <dgm:prSet phldrT="[文字]"/>
      <dgm:spPr/>
      <dgm:t>
        <a:bodyPr/>
        <a:lstStyle/>
        <a:p>
          <a:r>
            <a:rPr lang="en-US" altLang="zh-TW" dirty="0" err="1" smtClean="0">
              <a:latin typeface="微軟正黑體" panose="020B0604030504040204" pitchFamily="34" charset="-120"/>
              <a:ea typeface="微軟正黑體" panose="020B0604030504040204" pitchFamily="34" charset="-120"/>
            </a:rPr>
            <a:t>RandomForest</a:t>
          </a:r>
          <a:r>
            <a:rPr lang="zh-TW" altLang="en-US" dirty="0" smtClean="0">
              <a:latin typeface="微軟正黑體" panose="020B0604030504040204" pitchFamily="34" charset="-120"/>
              <a:ea typeface="微軟正黑體" panose="020B0604030504040204" pitchFamily="34" charset="-120"/>
            </a:rPr>
            <a:t>模型</a:t>
          </a:r>
          <a:endParaRPr lang="zh-TW" altLang="en-US" dirty="0">
            <a:latin typeface="微軟正黑體" panose="020B0604030504040204" pitchFamily="34" charset="-120"/>
            <a:ea typeface="微軟正黑體" panose="020B0604030504040204" pitchFamily="34" charset="-120"/>
          </a:endParaRPr>
        </a:p>
      </dgm:t>
    </dgm:pt>
    <dgm:pt modelId="{EB92EE52-3C4B-4801-BE11-BC2AA0094021}" type="parTrans" cxnId="{7B74E0A7-D7F1-468A-9459-B7E45F961500}">
      <dgm:prSet/>
      <dgm:spPr/>
      <dgm:t>
        <a:bodyPr/>
        <a:lstStyle/>
        <a:p>
          <a:endParaRPr lang="zh-TW" altLang="en-US"/>
        </a:p>
      </dgm:t>
    </dgm:pt>
    <dgm:pt modelId="{79886054-59DA-42D2-9423-E658177C02A2}" type="sibTrans" cxnId="{7B74E0A7-D7F1-468A-9459-B7E45F961500}">
      <dgm:prSet/>
      <dgm:spPr/>
      <dgm:t>
        <a:bodyPr/>
        <a:lstStyle/>
        <a:p>
          <a:endParaRPr lang="zh-TW" altLang="en-US"/>
        </a:p>
      </dgm:t>
    </dgm:pt>
    <dgm:pt modelId="{9A8F7E20-361F-488B-9872-7095BF771A71}">
      <dgm:prSet phldrT="[文字]"/>
      <dgm:spPr/>
      <dgm:t>
        <a:bodyPr/>
        <a:lstStyle/>
        <a:p>
          <a:r>
            <a:rPr lang="zh-TW" altLang="en-US" dirty="0" smtClean="0">
              <a:latin typeface="微軟正黑體" panose="020B0604030504040204" pitchFamily="34" charset="-120"/>
              <a:ea typeface="微軟正黑體" panose="020B0604030504040204" pitchFamily="34" charset="-120"/>
            </a:rPr>
            <a:t>田碩</a:t>
          </a:r>
          <a:endParaRPr lang="zh-TW" altLang="en-US" dirty="0">
            <a:latin typeface="微軟正黑體" panose="020B0604030504040204" pitchFamily="34" charset="-120"/>
            <a:ea typeface="微軟正黑體" panose="020B0604030504040204" pitchFamily="34" charset="-120"/>
          </a:endParaRPr>
        </a:p>
      </dgm:t>
    </dgm:pt>
    <dgm:pt modelId="{A2060EE6-32B6-4C82-95CF-14F58A297EEF}" type="parTrans" cxnId="{4802965F-CC50-4E35-A18E-39CC41965440}">
      <dgm:prSet/>
      <dgm:spPr/>
      <dgm:t>
        <a:bodyPr/>
        <a:lstStyle/>
        <a:p>
          <a:endParaRPr lang="zh-TW" altLang="en-US"/>
        </a:p>
      </dgm:t>
    </dgm:pt>
    <dgm:pt modelId="{CE39EE21-745B-4A11-B8F9-379F94F69308}" type="sibTrans" cxnId="{4802965F-CC50-4E35-A18E-39CC41965440}">
      <dgm:prSet/>
      <dgm:spPr/>
      <dgm:t>
        <a:bodyPr/>
        <a:lstStyle/>
        <a:p>
          <a:endParaRPr lang="zh-TW" altLang="en-US"/>
        </a:p>
      </dgm:t>
    </dgm:pt>
    <dgm:pt modelId="{92DE5D9F-36A1-49E5-988E-BA033D9D8CA3}">
      <dgm:prSet phldrT="[文字]"/>
      <dgm:spPr/>
      <dgm:t>
        <a:bodyPr/>
        <a:lstStyle/>
        <a:p>
          <a:r>
            <a:rPr lang="zh-TW" altLang="en-US" dirty="0" smtClean="0">
              <a:latin typeface="微軟正黑體" panose="020B0604030504040204" pitchFamily="34" charset="-120"/>
              <a:ea typeface="微軟正黑體" panose="020B0604030504040204" pitchFamily="34" charset="-120"/>
            </a:rPr>
            <a:t>製作</a:t>
          </a:r>
          <a:r>
            <a:rPr lang="en-US" altLang="zh-TW" dirty="0" smtClean="0">
              <a:latin typeface="微軟正黑體" panose="020B0604030504040204" pitchFamily="34" charset="-120"/>
              <a:ea typeface="微軟正黑體" panose="020B0604030504040204" pitchFamily="34" charset="-120"/>
            </a:rPr>
            <a:t>PDF</a:t>
          </a:r>
          <a:endParaRPr lang="zh-TW" altLang="en-US" dirty="0">
            <a:latin typeface="微軟正黑體" panose="020B0604030504040204" pitchFamily="34" charset="-120"/>
            <a:ea typeface="微軟正黑體" panose="020B0604030504040204" pitchFamily="34" charset="-120"/>
          </a:endParaRPr>
        </a:p>
      </dgm:t>
    </dgm:pt>
    <dgm:pt modelId="{9E791F7B-FDF9-4F9F-818C-F0595BF9C052}" type="parTrans" cxnId="{78D52254-1141-460C-97B4-14EE0668CF7F}">
      <dgm:prSet/>
      <dgm:spPr/>
      <dgm:t>
        <a:bodyPr/>
        <a:lstStyle/>
        <a:p>
          <a:endParaRPr lang="zh-TW" altLang="en-US"/>
        </a:p>
      </dgm:t>
    </dgm:pt>
    <dgm:pt modelId="{7219A306-C72F-4033-B943-F1AD4247F0CD}" type="sibTrans" cxnId="{78D52254-1141-460C-97B4-14EE0668CF7F}">
      <dgm:prSet/>
      <dgm:spPr/>
      <dgm:t>
        <a:bodyPr/>
        <a:lstStyle/>
        <a:p>
          <a:endParaRPr lang="zh-TW" altLang="en-US"/>
        </a:p>
      </dgm:t>
    </dgm:pt>
    <dgm:pt modelId="{D526593E-F5E0-4F10-B164-16BC72791613}">
      <dgm:prSet phldrT="[文字]"/>
      <dgm:spPr/>
      <dgm:t>
        <a:bodyPr/>
        <a:lstStyle/>
        <a:p>
          <a:r>
            <a:rPr lang="zh-TW" altLang="en-US" dirty="0" smtClean="0">
              <a:latin typeface="微軟正黑體" panose="020B0604030504040204" pitchFamily="34" charset="-120"/>
              <a:ea typeface="微軟正黑體" panose="020B0604030504040204" pitchFamily="34" charset="-120"/>
            </a:rPr>
            <a:t>能解決的問題</a:t>
          </a:r>
          <a:endParaRPr lang="zh-TW" altLang="en-US" dirty="0">
            <a:latin typeface="微軟正黑體" panose="020B0604030504040204" pitchFamily="34" charset="-120"/>
            <a:ea typeface="微軟正黑體" panose="020B0604030504040204" pitchFamily="34" charset="-120"/>
          </a:endParaRPr>
        </a:p>
      </dgm:t>
    </dgm:pt>
    <dgm:pt modelId="{C6EC9DD5-53B4-48C7-8C88-62DE9C408A9E}" type="parTrans" cxnId="{084CD9E2-28D6-45F7-AE39-D52C64877B80}">
      <dgm:prSet/>
      <dgm:spPr/>
      <dgm:t>
        <a:bodyPr/>
        <a:lstStyle/>
        <a:p>
          <a:endParaRPr lang="zh-TW" altLang="en-US"/>
        </a:p>
      </dgm:t>
    </dgm:pt>
    <dgm:pt modelId="{55CD3DF3-CDBA-467B-BA52-E5D1FF2635BF}" type="sibTrans" cxnId="{084CD9E2-28D6-45F7-AE39-D52C64877B80}">
      <dgm:prSet/>
      <dgm:spPr/>
      <dgm:t>
        <a:bodyPr/>
        <a:lstStyle/>
        <a:p>
          <a:endParaRPr lang="zh-TW" altLang="en-US"/>
        </a:p>
      </dgm:t>
    </dgm:pt>
    <dgm:pt modelId="{166CBC40-3AD8-4039-9C27-AC56CEC71BAB}">
      <dgm:prSet phldrT="[文字]"/>
      <dgm:spPr/>
      <dgm:t>
        <a:bodyPr/>
        <a:lstStyle/>
        <a:p>
          <a:r>
            <a:rPr lang="zh-TW" altLang="en-US" dirty="0" smtClean="0">
              <a:latin typeface="微軟正黑體" panose="020B0604030504040204" pitchFamily="34" charset="-120"/>
              <a:ea typeface="微軟正黑體" panose="020B0604030504040204" pitchFamily="34" charset="-120"/>
            </a:rPr>
            <a:t>小組賽圖表繪製</a:t>
          </a:r>
          <a:endParaRPr lang="zh-TW" altLang="en-US" dirty="0">
            <a:latin typeface="微軟正黑體" panose="020B0604030504040204" pitchFamily="34" charset="-120"/>
            <a:ea typeface="微軟正黑體" panose="020B0604030504040204" pitchFamily="34" charset="-120"/>
          </a:endParaRPr>
        </a:p>
      </dgm:t>
    </dgm:pt>
    <dgm:pt modelId="{48A910FF-BA89-4176-BF4D-32BAFB81C852}" type="parTrans" cxnId="{E6AA0905-9D5C-4077-B4BC-6861EAD1C816}">
      <dgm:prSet/>
      <dgm:spPr/>
      <dgm:t>
        <a:bodyPr/>
        <a:lstStyle/>
        <a:p>
          <a:endParaRPr lang="zh-TW" altLang="en-US"/>
        </a:p>
      </dgm:t>
    </dgm:pt>
    <dgm:pt modelId="{3A333712-4743-4572-BEAC-086F573F5249}" type="sibTrans" cxnId="{E6AA0905-9D5C-4077-B4BC-6861EAD1C816}">
      <dgm:prSet/>
      <dgm:spPr/>
      <dgm:t>
        <a:bodyPr/>
        <a:lstStyle/>
        <a:p>
          <a:endParaRPr lang="zh-TW" altLang="en-US"/>
        </a:p>
      </dgm:t>
    </dgm:pt>
    <dgm:pt modelId="{CE4F2C17-99FA-4BBA-A8C9-8D75A7EA7B12}">
      <dgm:prSet phldrT="[文字]"/>
      <dgm:spPr/>
      <dgm:t>
        <a:bodyPr/>
        <a:lstStyle/>
        <a:p>
          <a:r>
            <a:rPr lang="zh-TW" altLang="en-US" dirty="0" smtClean="0">
              <a:latin typeface="微軟正黑體" panose="020B0604030504040204" pitchFamily="34" charset="-120"/>
              <a:ea typeface="微軟正黑體" panose="020B0604030504040204" pitchFamily="34" charset="-120"/>
            </a:rPr>
            <a:t>動機</a:t>
          </a:r>
          <a:r>
            <a:rPr lang="en-US" altLang="zh-TW" dirty="0" smtClean="0">
              <a:latin typeface="微軟正黑體" panose="020B0604030504040204" pitchFamily="34" charset="-120"/>
              <a:ea typeface="微軟正黑體" panose="020B0604030504040204" pitchFamily="34" charset="-120"/>
            </a:rPr>
            <a:t>&amp;</a:t>
          </a:r>
          <a:r>
            <a:rPr lang="zh-TW" altLang="en-US" dirty="0" smtClean="0">
              <a:latin typeface="微軟正黑體" panose="020B0604030504040204" pitchFamily="34" charset="-120"/>
              <a:ea typeface="微軟正黑體" panose="020B0604030504040204" pitchFamily="34" charset="-120"/>
            </a:rPr>
            <a:t>假設</a:t>
          </a:r>
          <a:endParaRPr lang="zh-TW" altLang="en-US" dirty="0">
            <a:latin typeface="微軟正黑體" panose="020B0604030504040204" pitchFamily="34" charset="-120"/>
            <a:ea typeface="微軟正黑體" panose="020B0604030504040204" pitchFamily="34" charset="-120"/>
          </a:endParaRPr>
        </a:p>
      </dgm:t>
    </dgm:pt>
    <dgm:pt modelId="{11597C2F-BC9B-40E1-968E-96DDB186A8B7}" type="parTrans" cxnId="{899C4F9A-CBA9-4C1C-B899-D505105B8D20}">
      <dgm:prSet/>
      <dgm:spPr/>
      <dgm:t>
        <a:bodyPr/>
        <a:lstStyle/>
        <a:p>
          <a:endParaRPr lang="zh-TW" altLang="en-US"/>
        </a:p>
      </dgm:t>
    </dgm:pt>
    <dgm:pt modelId="{58490719-9755-44F4-9DA8-CD532FA44D96}" type="sibTrans" cxnId="{899C4F9A-CBA9-4C1C-B899-D505105B8D20}">
      <dgm:prSet/>
      <dgm:spPr/>
      <dgm:t>
        <a:bodyPr/>
        <a:lstStyle/>
        <a:p>
          <a:endParaRPr lang="zh-TW" altLang="en-US"/>
        </a:p>
      </dgm:t>
    </dgm:pt>
    <dgm:pt modelId="{F9F8D8A9-7D90-43A4-99CB-4DCC01D14C21}" type="pres">
      <dgm:prSet presAssocID="{288CC944-3ECF-4729-A09B-211A228122D3}" presName="Name0" presStyleCnt="0">
        <dgm:presLayoutVars>
          <dgm:dir/>
          <dgm:animLvl val="lvl"/>
          <dgm:resizeHandles val="exact"/>
        </dgm:presLayoutVars>
      </dgm:prSet>
      <dgm:spPr/>
      <dgm:t>
        <a:bodyPr/>
        <a:lstStyle/>
        <a:p>
          <a:endParaRPr lang="zh-TW" altLang="en-US"/>
        </a:p>
      </dgm:t>
    </dgm:pt>
    <dgm:pt modelId="{9DA4D50C-A512-4220-AB27-172DF3EA8859}" type="pres">
      <dgm:prSet presAssocID="{C211A502-2AAC-420D-BCA1-FD146039A889}" presName="composite" presStyleCnt="0"/>
      <dgm:spPr/>
    </dgm:pt>
    <dgm:pt modelId="{30626F01-365A-44C5-B812-C3E8060463BB}" type="pres">
      <dgm:prSet presAssocID="{C211A502-2AAC-420D-BCA1-FD146039A889}" presName="parTx" presStyleLbl="alignNode1" presStyleIdx="0" presStyleCnt="4">
        <dgm:presLayoutVars>
          <dgm:chMax val="0"/>
          <dgm:chPref val="0"/>
          <dgm:bulletEnabled val="1"/>
        </dgm:presLayoutVars>
      </dgm:prSet>
      <dgm:spPr/>
      <dgm:t>
        <a:bodyPr/>
        <a:lstStyle/>
        <a:p>
          <a:endParaRPr lang="zh-TW" altLang="en-US"/>
        </a:p>
      </dgm:t>
    </dgm:pt>
    <dgm:pt modelId="{16505738-ED9E-4CC0-B22B-B46C57B45F44}" type="pres">
      <dgm:prSet presAssocID="{C211A502-2AAC-420D-BCA1-FD146039A889}" presName="desTx" presStyleLbl="alignAccFollowNode1" presStyleIdx="0" presStyleCnt="4">
        <dgm:presLayoutVars>
          <dgm:bulletEnabled val="1"/>
        </dgm:presLayoutVars>
      </dgm:prSet>
      <dgm:spPr/>
      <dgm:t>
        <a:bodyPr/>
        <a:lstStyle/>
        <a:p>
          <a:endParaRPr lang="zh-TW" altLang="en-US"/>
        </a:p>
      </dgm:t>
    </dgm:pt>
    <dgm:pt modelId="{54615A5E-BD56-41A1-86D4-DE95B19135A2}" type="pres">
      <dgm:prSet presAssocID="{AFA17D64-F697-4E81-927B-8EB4E4EC2C7D}" presName="space" presStyleCnt="0"/>
      <dgm:spPr/>
    </dgm:pt>
    <dgm:pt modelId="{08C437A2-E59F-42BD-B6D0-EAE437618188}" type="pres">
      <dgm:prSet presAssocID="{C1BC0F47-B4C9-4E29-BDB2-A32643B8D078}" presName="composite" presStyleCnt="0"/>
      <dgm:spPr/>
    </dgm:pt>
    <dgm:pt modelId="{49D4FBB8-E16C-48AB-AFC2-F16CCBDA332E}" type="pres">
      <dgm:prSet presAssocID="{C1BC0F47-B4C9-4E29-BDB2-A32643B8D078}" presName="parTx" presStyleLbl="alignNode1" presStyleIdx="1" presStyleCnt="4">
        <dgm:presLayoutVars>
          <dgm:chMax val="0"/>
          <dgm:chPref val="0"/>
          <dgm:bulletEnabled val="1"/>
        </dgm:presLayoutVars>
      </dgm:prSet>
      <dgm:spPr/>
      <dgm:t>
        <a:bodyPr/>
        <a:lstStyle/>
        <a:p>
          <a:endParaRPr lang="zh-TW" altLang="en-US"/>
        </a:p>
      </dgm:t>
    </dgm:pt>
    <dgm:pt modelId="{2AEEB555-1C59-4EDC-8745-2D39CF962B3C}" type="pres">
      <dgm:prSet presAssocID="{C1BC0F47-B4C9-4E29-BDB2-A32643B8D078}" presName="desTx" presStyleLbl="alignAccFollowNode1" presStyleIdx="1" presStyleCnt="4">
        <dgm:presLayoutVars>
          <dgm:bulletEnabled val="1"/>
        </dgm:presLayoutVars>
      </dgm:prSet>
      <dgm:spPr/>
      <dgm:t>
        <a:bodyPr/>
        <a:lstStyle/>
        <a:p>
          <a:endParaRPr lang="zh-TW" altLang="en-US"/>
        </a:p>
      </dgm:t>
    </dgm:pt>
    <dgm:pt modelId="{7E7A3599-2FE8-4D4B-B374-CE1DA88832CB}" type="pres">
      <dgm:prSet presAssocID="{5690830E-538C-4E2E-9E19-ABC0CECEF876}" presName="space" presStyleCnt="0"/>
      <dgm:spPr/>
    </dgm:pt>
    <dgm:pt modelId="{019DB744-A693-4C8F-AD03-A3EF9BAB5CC8}" type="pres">
      <dgm:prSet presAssocID="{0C4F95F6-02FB-4775-88FE-EF269D3588BB}" presName="composite" presStyleCnt="0"/>
      <dgm:spPr/>
    </dgm:pt>
    <dgm:pt modelId="{678888A0-D870-4753-A751-1B2C0B94FD97}" type="pres">
      <dgm:prSet presAssocID="{0C4F95F6-02FB-4775-88FE-EF269D3588BB}" presName="parTx" presStyleLbl="alignNode1" presStyleIdx="2" presStyleCnt="4">
        <dgm:presLayoutVars>
          <dgm:chMax val="0"/>
          <dgm:chPref val="0"/>
          <dgm:bulletEnabled val="1"/>
        </dgm:presLayoutVars>
      </dgm:prSet>
      <dgm:spPr/>
      <dgm:t>
        <a:bodyPr/>
        <a:lstStyle/>
        <a:p>
          <a:endParaRPr lang="zh-TW" altLang="en-US"/>
        </a:p>
      </dgm:t>
    </dgm:pt>
    <dgm:pt modelId="{6DB30F2C-0429-45FF-A310-69C1257A0C00}" type="pres">
      <dgm:prSet presAssocID="{0C4F95F6-02FB-4775-88FE-EF269D3588BB}" presName="desTx" presStyleLbl="alignAccFollowNode1" presStyleIdx="2" presStyleCnt="4">
        <dgm:presLayoutVars>
          <dgm:bulletEnabled val="1"/>
        </dgm:presLayoutVars>
      </dgm:prSet>
      <dgm:spPr/>
      <dgm:t>
        <a:bodyPr/>
        <a:lstStyle/>
        <a:p>
          <a:endParaRPr lang="zh-TW" altLang="en-US"/>
        </a:p>
      </dgm:t>
    </dgm:pt>
    <dgm:pt modelId="{11BE59F1-2DCE-477B-917D-ECA3946D62A4}" type="pres">
      <dgm:prSet presAssocID="{D74689CD-1037-4657-93FE-3D2974EF0DC4}" presName="space" presStyleCnt="0"/>
      <dgm:spPr/>
    </dgm:pt>
    <dgm:pt modelId="{AC92DBFD-A550-4BCC-921E-DD0BBEDD7BD7}" type="pres">
      <dgm:prSet presAssocID="{9A8F7E20-361F-488B-9872-7095BF771A71}" presName="composite" presStyleCnt="0"/>
      <dgm:spPr/>
    </dgm:pt>
    <dgm:pt modelId="{36F3C7F5-E1A9-45A1-ACFC-917A0FFC90AF}" type="pres">
      <dgm:prSet presAssocID="{9A8F7E20-361F-488B-9872-7095BF771A71}" presName="parTx" presStyleLbl="alignNode1" presStyleIdx="3" presStyleCnt="4">
        <dgm:presLayoutVars>
          <dgm:chMax val="0"/>
          <dgm:chPref val="0"/>
          <dgm:bulletEnabled val="1"/>
        </dgm:presLayoutVars>
      </dgm:prSet>
      <dgm:spPr/>
      <dgm:t>
        <a:bodyPr/>
        <a:lstStyle/>
        <a:p>
          <a:endParaRPr lang="zh-TW" altLang="en-US"/>
        </a:p>
      </dgm:t>
    </dgm:pt>
    <dgm:pt modelId="{FF7A2EA6-1B91-4938-9A74-CC636328748E}" type="pres">
      <dgm:prSet presAssocID="{9A8F7E20-361F-488B-9872-7095BF771A71}" presName="desTx" presStyleLbl="alignAccFollowNode1" presStyleIdx="3" presStyleCnt="4">
        <dgm:presLayoutVars>
          <dgm:bulletEnabled val="1"/>
        </dgm:presLayoutVars>
      </dgm:prSet>
      <dgm:spPr/>
      <dgm:t>
        <a:bodyPr/>
        <a:lstStyle/>
        <a:p>
          <a:endParaRPr lang="zh-TW" altLang="en-US"/>
        </a:p>
      </dgm:t>
    </dgm:pt>
  </dgm:ptLst>
  <dgm:cxnLst>
    <dgm:cxn modelId="{AB933EFD-9FB4-4F9A-B5CB-D5400A1C1275}" srcId="{288CC944-3ECF-4729-A09B-211A228122D3}" destId="{0C4F95F6-02FB-4775-88FE-EF269D3588BB}" srcOrd="2" destOrd="0" parTransId="{C443DE10-1123-4896-AF21-577BB47454D0}" sibTransId="{D74689CD-1037-4657-93FE-3D2974EF0DC4}"/>
    <dgm:cxn modelId="{D741DCAE-C23A-4447-9954-9CDAE9A86414}" type="presOf" srcId="{92DE5D9F-36A1-49E5-988E-BA033D9D8CA3}" destId="{2AEEB555-1C59-4EDC-8745-2D39CF962B3C}" srcOrd="0" destOrd="2" presId="urn:microsoft.com/office/officeart/2005/8/layout/hList1"/>
    <dgm:cxn modelId="{4802965F-CC50-4E35-A18E-39CC41965440}" srcId="{288CC944-3ECF-4729-A09B-211A228122D3}" destId="{9A8F7E20-361F-488B-9872-7095BF771A71}" srcOrd="3" destOrd="0" parTransId="{A2060EE6-32B6-4C82-95CF-14F58A297EEF}" sibTransId="{CE39EE21-745B-4A11-B8F9-379F94F69308}"/>
    <dgm:cxn modelId="{D33B23DB-BB65-4D35-8265-09264CF63176}" type="presOf" srcId="{901256E1-AE3A-4D8E-BF3C-DA06D00696E2}" destId="{2AEEB555-1C59-4EDC-8745-2D39CF962B3C}" srcOrd="0" destOrd="1" presId="urn:microsoft.com/office/officeart/2005/8/layout/hList1"/>
    <dgm:cxn modelId="{FDB4CB8A-4DB4-40A6-A27A-4C0CFDDF863E}" type="presOf" srcId="{D526593E-F5E0-4F10-B164-16BC72791613}" destId="{6DB30F2C-0429-45FF-A310-69C1257A0C00}" srcOrd="0" destOrd="1" presId="urn:microsoft.com/office/officeart/2005/8/layout/hList1"/>
    <dgm:cxn modelId="{9927A5B9-6C1B-4B1F-B4B2-C52BFB2E853D}" type="presOf" srcId="{166CBC40-3AD8-4039-9C27-AC56CEC71BAB}" destId="{16505738-ED9E-4CC0-B22B-B46C57B45F44}" srcOrd="0" destOrd="2" presId="urn:microsoft.com/office/officeart/2005/8/layout/hList1"/>
    <dgm:cxn modelId="{BEC0DE67-0452-469B-9D7C-E38AC7DDF5D2}" type="presOf" srcId="{9A8F7E20-361F-488B-9872-7095BF771A71}" destId="{36F3C7F5-E1A9-45A1-ACFC-917A0FFC90AF}" srcOrd="0" destOrd="0" presId="urn:microsoft.com/office/officeart/2005/8/layout/hList1"/>
    <dgm:cxn modelId="{36B360F8-3FD4-4676-ADFB-2AC490164E18}" type="presOf" srcId="{4CF3A0ED-7876-4DFE-8C80-835CC93811B6}" destId="{16505738-ED9E-4CC0-B22B-B46C57B45F44}" srcOrd="0" destOrd="1" presId="urn:microsoft.com/office/officeart/2005/8/layout/hList1"/>
    <dgm:cxn modelId="{084CD9E2-28D6-45F7-AE39-D52C64877B80}" srcId="{0C4F95F6-02FB-4775-88FE-EF269D3588BB}" destId="{D526593E-F5E0-4F10-B164-16BC72791613}" srcOrd="1" destOrd="0" parTransId="{C6EC9DD5-53B4-48C7-8C88-62DE9C408A9E}" sibTransId="{55CD3DF3-CDBA-467B-BA52-E5D1FF2635BF}"/>
    <dgm:cxn modelId="{87FE3130-5020-4910-968B-8A7D77BA803E}" srcId="{288CC944-3ECF-4729-A09B-211A228122D3}" destId="{C211A502-2AAC-420D-BCA1-FD146039A889}" srcOrd="0" destOrd="0" parTransId="{2D65624A-33B4-435B-BF9B-BC00B4C07E4A}" sibTransId="{AFA17D64-F697-4E81-927B-8EB4E4EC2C7D}"/>
    <dgm:cxn modelId="{7B74E0A7-D7F1-468A-9459-B7E45F961500}" srcId="{9A8F7E20-361F-488B-9872-7095BF771A71}" destId="{213DF7FD-A52F-48E4-9F51-68A6917F6F39}" srcOrd="0" destOrd="0" parTransId="{EB92EE52-3C4B-4801-BE11-BC2AA0094021}" sibTransId="{79886054-59DA-42D2-9423-E658177C02A2}"/>
    <dgm:cxn modelId="{486DEAEC-A545-49A7-AE63-CA9F51AB4838}" srcId="{C211A502-2AAC-420D-BCA1-FD146039A889}" destId="{4CF3A0ED-7876-4DFE-8C80-835CC93811B6}" srcOrd="1" destOrd="0" parTransId="{44021DD2-7CCF-489D-AF0C-F59D4C916A04}" sibTransId="{82D36285-9B73-49AE-AEE9-2A95C0B3267E}"/>
    <dgm:cxn modelId="{4909F095-6366-4F0D-84E4-64A1984F579E}" type="presOf" srcId="{C7123B73-7EC4-42B0-8D6A-F122ED4CED51}" destId="{2AEEB555-1C59-4EDC-8745-2D39CF962B3C}" srcOrd="0" destOrd="0" presId="urn:microsoft.com/office/officeart/2005/8/layout/hList1"/>
    <dgm:cxn modelId="{FA1D4D63-4A97-4BFA-B8AA-B1061B477CFB}" srcId="{288CC944-3ECF-4729-A09B-211A228122D3}" destId="{C1BC0F47-B4C9-4E29-BDB2-A32643B8D078}" srcOrd="1" destOrd="0" parTransId="{CD7948E8-E55F-48A4-B009-AED74C43B89B}" sibTransId="{5690830E-538C-4E2E-9E19-ABC0CECEF876}"/>
    <dgm:cxn modelId="{64EAA546-3F71-4BF9-9EA9-512D62B41974}" type="presOf" srcId="{C211A502-2AAC-420D-BCA1-FD146039A889}" destId="{30626F01-365A-44C5-B812-C3E8060463BB}" srcOrd="0" destOrd="0" presId="urn:microsoft.com/office/officeart/2005/8/layout/hList1"/>
    <dgm:cxn modelId="{BD4CFE05-3455-4BDA-A45B-D5095C3B004B}" type="presOf" srcId="{96BF92BB-8017-4226-A76A-DDB4FCDF2549}" destId="{16505738-ED9E-4CC0-B22B-B46C57B45F44}" srcOrd="0" destOrd="0" presId="urn:microsoft.com/office/officeart/2005/8/layout/hList1"/>
    <dgm:cxn modelId="{D9E956EB-98F0-4D96-8D33-B4652430A549}" type="presOf" srcId="{213DF7FD-A52F-48E4-9F51-68A6917F6F39}" destId="{FF7A2EA6-1B91-4938-9A74-CC636328748E}" srcOrd="0" destOrd="0" presId="urn:microsoft.com/office/officeart/2005/8/layout/hList1"/>
    <dgm:cxn modelId="{FEC65A0B-74D6-436B-9490-BBF8F0391B67}" type="presOf" srcId="{CE4F2C17-99FA-4BBA-A8C9-8D75A7EA7B12}" destId="{6DB30F2C-0429-45FF-A310-69C1257A0C00}" srcOrd="0" destOrd="0" presId="urn:microsoft.com/office/officeart/2005/8/layout/hList1"/>
    <dgm:cxn modelId="{899C4F9A-CBA9-4C1C-B899-D505105B8D20}" srcId="{0C4F95F6-02FB-4775-88FE-EF269D3588BB}" destId="{CE4F2C17-99FA-4BBA-A8C9-8D75A7EA7B12}" srcOrd="0" destOrd="0" parTransId="{11597C2F-BC9B-40E1-968E-96DDB186A8B7}" sibTransId="{58490719-9755-44F4-9DA8-CD532FA44D96}"/>
    <dgm:cxn modelId="{CD707C14-171C-4BBB-B68C-F1E0B7450570}" srcId="{C1BC0F47-B4C9-4E29-BDB2-A32643B8D078}" destId="{901256E1-AE3A-4D8E-BF3C-DA06D00696E2}" srcOrd="1" destOrd="0" parTransId="{F617A38E-A171-4689-9DA1-FF2802E03A4F}" sibTransId="{F0DC05A3-B213-4461-9575-ED9D19685674}"/>
    <dgm:cxn modelId="{B09F4DF6-2EA2-4050-AA9E-BDBE24D52E94}" type="presOf" srcId="{288CC944-3ECF-4729-A09B-211A228122D3}" destId="{F9F8D8A9-7D90-43A4-99CB-4DCC01D14C21}" srcOrd="0" destOrd="0" presId="urn:microsoft.com/office/officeart/2005/8/layout/hList1"/>
    <dgm:cxn modelId="{E6AA0905-9D5C-4077-B4BC-6861EAD1C816}" srcId="{C211A502-2AAC-420D-BCA1-FD146039A889}" destId="{166CBC40-3AD8-4039-9C27-AC56CEC71BAB}" srcOrd="2" destOrd="0" parTransId="{48A910FF-BA89-4176-BF4D-32BAFB81C852}" sibTransId="{3A333712-4743-4572-BEAC-086F573F5249}"/>
    <dgm:cxn modelId="{CAC3B7FB-7AC9-4813-A93E-BAAF71B2BCBB}" type="presOf" srcId="{0C4F95F6-02FB-4775-88FE-EF269D3588BB}" destId="{678888A0-D870-4753-A751-1B2C0B94FD97}" srcOrd="0" destOrd="0" presId="urn:microsoft.com/office/officeart/2005/8/layout/hList1"/>
    <dgm:cxn modelId="{2E15595A-A575-4D7C-9186-E2C579051F14}" srcId="{C211A502-2AAC-420D-BCA1-FD146039A889}" destId="{96BF92BB-8017-4226-A76A-DDB4FCDF2549}" srcOrd="0" destOrd="0" parTransId="{1FCCF7D7-FD21-4CA4-9C22-8C8D8FEFEEA7}" sibTransId="{8878A957-4747-4259-A2B8-487AB7420EE2}"/>
    <dgm:cxn modelId="{215B3D41-0545-4C75-8A83-CD6D094AC06A}" type="presOf" srcId="{C1BC0F47-B4C9-4E29-BDB2-A32643B8D078}" destId="{49D4FBB8-E16C-48AB-AFC2-F16CCBDA332E}" srcOrd="0" destOrd="0" presId="urn:microsoft.com/office/officeart/2005/8/layout/hList1"/>
    <dgm:cxn modelId="{78D52254-1141-460C-97B4-14EE0668CF7F}" srcId="{C1BC0F47-B4C9-4E29-BDB2-A32643B8D078}" destId="{92DE5D9F-36A1-49E5-988E-BA033D9D8CA3}" srcOrd="2" destOrd="0" parTransId="{9E791F7B-FDF9-4F9F-818C-F0595BF9C052}" sibTransId="{7219A306-C72F-4033-B943-F1AD4247F0CD}"/>
    <dgm:cxn modelId="{3E173320-E21B-4487-A794-B909F786DEA1}" srcId="{C1BC0F47-B4C9-4E29-BDB2-A32643B8D078}" destId="{C7123B73-7EC4-42B0-8D6A-F122ED4CED51}" srcOrd="0" destOrd="0" parTransId="{F763A61E-B227-44BA-BD1A-B3E33AD05EA4}" sibTransId="{23FA7452-50DD-432B-8204-501A33B5BBF1}"/>
    <dgm:cxn modelId="{2E6F830F-B3CF-427B-B692-CFE97467D291}" type="presParOf" srcId="{F9F8D8A9-7D90-43A4-99CB-4DCC01D14C21}" destId="{9DA4D50C-A512-4220-AB27-172DF3EA8859}" srcOrd="0" destOrd="0" presId="urn:microsoft.com/office/officeart/2005/8/layout/hList1"/>
    <dgm:cxn modelId="{4A987924-267C-4B71-BF0F-B3E62F96F8EA}" type="presParOf" srcId="{9DA4D50C-A512-4220-AB27-172DF3EA8859}" destId="{30626F01-365A-44C5-B812-C3E8060463BB}" srcOrd="0" destOrd="0" presId="urn:microsoft.com/office/officeart/2005/8/layout/hList1"/>
    <dgm:cxn modelId="{D9915C0F-97F8-4EF4-937B-D34336EDAF4B}" type="presParOf" srcId="{9DA4D50C-A512-4220-AB27-172DF3EA8859}" destId="{16505738-ED9E-4CC0-B22B-B46C57B45F44}" srcOrd="1" destOrd="0" presId="urn:microsoft.com/office/officeart/2005/8/layout/hList1"/>
    <dgm:cxn modelId="{2FCA589E-9A47-4BD6-A57E-B57B231C19B3}" type="presParOf" srcId="{F9F8D8A9-7D90-43A4-99CB-4DCC01D14C21}" destId="{54615A5E-BD56-41A1-86D4-DE95B19135A2}" srcOrd="1" destOrd="0" presId="urn:microsoft.com/office/officeart/2005/8/layout/hList1"/>
    <dgm:cxn modelId="{448CDB61-DF68-47B7-9331-25793224D741}" type="presParOf" srcId="{F9F8D8A9-7D90-43A4-99CB-4DCC01D14C21}" destId="{08C437A2-E59F-42BD-B6D0-EAE437618188}" srcOrd="2" destOrd="0" presId="urn:microsoft.com/office/officeart/2005/8/layout/hList1"/>
    <dgm:cxn modelId="{7D3647C0-347B-4B86-9955-A841DC5F5CC7}" type="presParOf" srcId="{08C437A2-E59F-42BD-B6D0-EAE437618188}" destId="{49D4FBB8-E16C-48AB-AFC2-F16CCBDA332E}" srcOrd="0" destOrd="0" presId="urn:microsoft.com/office/officeart/2005/8/layout/hList1"/>
    <dgm:cxn modelId="{96290873-69F6-4205-89CA-87455C21F6C5}" type="presParOf" srcId="{08C437A2-E59F-42BD-B6D0-EAE437618188}" destId="{2AEEB555-1C59-4EDC-8745-2D39CF962B3C}" srcOrd="1" destOrd="0" presId="urn:microsoft.com/office/officeart/2005/8/layout/hList1"/>
    <dgm:cxn modelId="{D62C7A84-8E93-4684-BCD0-DE0CC254C83C}" type="presParOf" srcId="{F9F8D8A9-7D90-43A4-99CB-4DCC01D14C21}" destId="{7E7A3599-2FE8-4D4B-B374-CE1DA88832CB}" srcOrd="3" destOrd="0" presId="urn:microsoft.com/office/officeart/2005/8/layout/hList1"/>
    <dgm:cxn modelId="{EFA66D0C-D60B-4292-A3F8-778DC0D01895}" type="presParOf" srcId="{F9F8D8A9-7D90-43A4-99CB-4DCC01D14C21}" destId="{019DB744-A693-4C8F-AD03-A3EF9BAB5CC8}" srcOrd="4" destOrd="0" presId="urn:microsoft.com/office/officeart/2005/8/layout/hList1"/>
    <dgm:cxn modelId="{FFC847AE-D637-4CC2-AA54-002C4D66BFE2}" type="presParOf" srcId="{019DB744-A693-4C8F-AD03-A3EF9BAB5CC8}" destId="{678888A0-D870-4753-A751-1B2C0B94FD97}" srcOrd="0" destOrd="0" presId="urn:microsoft.com/office/officeart/2005/8/layout/hList1"/>
    <dgm:cxn modelId="{157A3603-377B-49A1-B927-3615AD89D410}" type="presParOf" srcId="{019DB744-A693-4C8F-AD03-A3EF9BAB5CC8}" destId="{6DB30F2C-0429-45FF-A310-69C1257A0C00}" srcOrd="1" destOrd="0" presId="urn:microsoft.com/office/officeart/2005/8/layout/hList1"/>
    <dgm:cxn modelId="{E9725CD7-3136-440C-BFCE-C72A87B85501}" type="presParOf" srcId="{F9F8D8A9-7D90-43A4-99CB-4DCC01D14C21}" destId="{11BE59F1-2DCE-477B-917D-ECA3946D62A4}" srcOrd="5" destOrd="0" presId="urn:microsoft.com/office/officeart/2005/8/layout/hList1"/>
    <dgm:cxn modelId="{CA075F19-ED7E-4ADD-BBD5-AB817DEEFA2F}" type="presParOf" srcId="{F9F8D8A9-7D90-43A4-99CB-4DCC01D14C21}" destId="{AC92DBFD-A550-4BCC-921E-DD0BBEDD7BD7}" srcOrd="6" destOrd="0" presId="urn:microsoft.com/office/officeart/2005/8/layout/hList1"/>
    <dgm:cxn modelId="{C3287136-D7CC-43AA-934B-32E033D0A127}" type="presParOf" srcId="{AC92DBFD-A550-4BCC-921E-DD0BBEDD7BD7}" destId="{36F3C7F5-E1A9-45A1-ACFC-917A0FFC90AF}" srcOrd="0" destOrd="0" presId="urn:microsoft.com/office/officeart/2005/8/layout/hList1"/>
    <dgm:cxn modelId="{4F3C0A7D-8F0D-4FD1-B313-90EF6426FC0E}" type="presParOf" srcId="{AC92DBFD-A550-4BCC-921E-DD0BBEDD7BD7}" destId="{FF7A2EA6-1B91-4938-9A74-CC636328748E}"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26F01-365A-44C5-B812-C3E8060463BB}">
      <dsp:nvSpPr>
        <dsp:cNvPr id="0" name=""/>
        <dsp:cNvSpPr/>
      </dsp:nvSpPr>
      <dsp:spPr>
        <a:xfrm>
          <a:off x="4331" y="1674325"/>
          <a:ext cx="2604330" cy="6624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微軟正黑體" panose="020B0604030504040204" pitchFamily="34" charset="-120"/>
              <a:ea typeface="微軟正黑體" panose="020B0604030504040204" pitchFamily="34" charset="-120"/>
            </a:rPr>
            <a:t>蔡承翰</a:t>
          </a:r>
          <a:endParaRPr lang="zh-TW" altLang="en-US" sz="2300" kern="1200" dirty="0">
            <a:latin typeface="微軟正黑體" panose="020B0604030504040204" pitchFamily="34" charset="-120"/>
            <a:ea typeface="微軟正黑體" panose="020B0604030504040204" pitchFamily="34" charset="-120"/>
          </a:endParaRPr>
        </a:p>
      </dsp:txBody>
      <dsp:txXfrm>
        <a:off x="4331" y="1674325"/>
        <a:ext cx="2604330" cy="662400"/>
      </dsp:txXfrm>
    </dsp:sp>
    <dsp:sp modelId="{16505738-ED9E-4CC0-B22B-B46C57B45F44}">
      <dsp:nvSpPr>
        <dsp:cNvPr id="0" name=""/>
        <dsp:cNvSpPr/>
      </dsp:nvSpPr>
      <dsp:spPr>
        <a:xfrm>
          <a:off x="4331" y="2336725"/>
          <a:ext cx="2604330" cy="1888131"/>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TW" altLang="en-US" sz="2300" kern="1200" dirty="0" smtClean="0">
              <a:latin typeface="微軟正黑體" panose="020B0604030504040204" pitchFamily="34" charset="-120"/>
              <a:ea typeface="微軟正黑體" panose="020B0604030504040204" pitchFamily="34" charset="-120"/>
            </a:rPr>
            <a:t>資料介紹</a:t>
          </a:r>
          <a:endParaRPr lang="zh-TW" altLang="en-US" sz="2300" kern="1200" dirty="0">
            <a:latin typeface="微軟正黑體" panose="020B0604030504040204" pitchFamily="34" charset="-120"/>
            <a:ea typeface="微軟正黑體" panose="020B0604030504040204" pitchFamily="34" charset="-120"/>
          </a:endParaRPr>
        </a:p>
        <a:p>
          <a:pPr marL="228600" lvl="1" indent="-228600" algn="l" defTabSz="1022350">
            <a:lnSpc>
              <a:spcPct val="90000"/>
            </a:lnSpc>
            <a:spcBef>
              <a:spcPct val="0"/>
            </a:spcBef>
            <a:spcAft>
              <a:spcPct val="15000"/>
            </a:spcAft>
            <a:buChar char="••"/>
          </a:pPr>
          <a:r>
            <a:rPr lang="zh-TW" altLang="en-US" sz="2300" kern="1200" dirty="0" smtClean="0">
              <a:latin typeface="微軟正黑體" panose="020B0604030504040204" pitchFamily="34" charset="-120"/>
              <a:ea typeface="微軟正黑體" panose="020B0604030504040204" pitchFamily="34" charset="-120"/>
            </a:rPr>
            <a:t>製作</a:t>
          </a:r>
          <a:r>
            <a:rPr lang="en-US" altLang="zh-TW" sz="2300" kern="1200" dirty="0" smtClean="0">
              <a:latin typeface="微軟正黑體" panose="020B0604030504040204" pitchFamily="34" charset="-120"/>
              <a:ea typeface="微軟正黑體" panose="020B0604030504040204" pitchFamily="34" charset="-120"/>
            </a:rPr>
            <a:t>PPT</a:t>
          </a:r>
          <a:endParaRPr lang="zh-TW" altLang="en-US" sz="2300" kern="1200" dirty="0">
            <a:latin typeface="微軟正黑體" panose="020B0604030504040204" pitchFamily="34" charset="-120"/>
            <a:ea typeface="微軟正黑體" panose="020B0604030504040204" pitchFamily="34" charset="-120"/>
          </a:endParaRPr>
        </a:p>
        <a:p>
          <a:pPr marL="228600" lvl="1" indent="-228600" algn="l" defTabSz="1022350">
            <a:lnSpc>
              <a:spcPct val="90000"/>
            </a:lnSpc>
            <a:spcBef>
              <a:spcPct val="0"/>
            </a:spcBef>
            <a:spcAft>
              <a:spcPct val="15000"/>
            </a:spcAft>
            <a:buChar char="••"/>
          </a:pPr>
          <a:r>
            <a:rPr lang="zh-TW" altLang="en-US" sz="2300" kern="1200" dirty="0" smtClean="0">
              <a:latin typeface="微軟正黑體" panose="020B0604030504040204" pitchFamily="34" charset="-120"/>
              <a:ea typeface="微軟正黑體" panose="020B0604030504040204" pitchFamily="34" charset="-120"/>
            </a:rPr>
            <a:t>小組賽圖表繪製</a:t>
          </a:r>
          <a:endParaRPr lang="zh-TW" altLang="en-US" sz="2300" kern="1200" dirty="0">
            <a:latin typeface="微軟正黑體" panose="020B0604030504040204" pitchFamily="34" charset="-120"/>
            <a:ea typeface="微軟正黑體" panose="020B0604030504040204" pitchFamily="34" charset="-120"/>
          </a:endParaRPr>
        </a:p>
      </dsp:txBody>
      <dsp:txXfrm>
        <a:off x="4331" y="2336725"/>
        <a:ext cx="2604330" cy="1888131"/>
      </dsp:txXfrm>
    </dsp:sp>
    <dsp:sp modelId="{49D4FBB8-E16C-48AB-AFC2-F16CCBDA332E}">
      <dsp:nvSpPr>
        <dsp:cNvPr id="0" name=""/>
        <dsp:cNvSpPr/>
      </dsp:nvSpPr>
      <dsp:spPr>
        <a:xfrm>
          <a:off x="2973268" y="1674325"/>
          <a:ext cx="2604330" cy="662400"/>
        </a:xfrm>
        <a:prstGeom prst="rect">
          <a:avLst/>
        </a:prstGeom>
        <a:gradFill rotWithShape="0">
          <a:gsLst>
            <a:gs pos="0">
              <a:schemeClr val="accent3">
                <a:hueOff val="3750088"/>
                <a:satOff val="-5627"/>
                <a:lumOff val="-915"/>
                <a:alphaOff val="0"/>
                <a:satMod val="103000"/>
                <a:lumMod val="102000"/>
                <a:tint val="94000"/>
              </a:schemeClr>
            </a:gs>
            <a:gs pos="50000">
              <a:schemeClr val="accent3">
                <a:hueOff val="3750088"/>
                <a:satOff val="-5627"/>
                <a:lumOff val="-915"/>
                <a:alphaOff val="0"/>
                <a:satMod val="110000"/>
                <a:lumMod val="100000"/>
                <a:shade val="100000"/>
              </a:schemeClr>
            </a:gs>
            <a:gs pos="100000">
              <a:schemeClr val="accent3">
                <a:hueOff val="3750088"/>
                <a:satOff val="-5627"/>
                <a:lumOff val="-915"/>
                <a:alphaOff val="0"/>
                <a:lumMod val="99000"/>
                <a:satMod val="120000"/>
                <a:shade val="78000"/>
              </a:schemeClr>
            </a:gs>
          </a:gsLst>
          <a:lin ang="5400000" scaled="0"/>
        </a:gradFill>
        <a:ln w="6350" cap="flat" cmpd="sng" algn="ctr">
          <a:solidFill>
            <a:schemeClr val="accent3">
              <a:hueOff val="3750088"/>
              <a:satOff val="-5627"/>
              <a:lumOff val="-9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微軟正黑體" panose="020B0604030504040204" pitchFamily="34" charset="-120"/>
              <a:ea typeface="微軟正黑體" panose="020B0604030504040204" pitchFamily="34" charset="-120"/>
            </a:rPr>
            <a:t>張仁樵</a:t>
          </a:r>
          <a:endParaRPr lang="zh-TW" altLang="en-US" sz="2300" kern="1200" dirty="0">
            <a:latin typeface="微軟正黑體" panose="020B0604030504040204" pitchFamily="34" charset="-120"/>
            <a:ea typeface="微軟正黑體" panose="020B0604030504040204" pitchFamily="34" charset="-120"/>
          </a:endParaRPr>
        </a:p>
      </dsp:txBody>
      <dsp:txXfrm>
        <a:off x="2973268" y="1674325"/>
        <a:ext cx="2604330" cy="662400"/>
      </dsp:txXfrm>
    </dsp:sp>
    <dsp:sp modelId="{2AEEB555-1C59-4EDC-8745-2D39CF962B3C}">
      <dsp:nvSpPr>
        <dsp:cNvPr id="0" name=""/>
        <dsp:cNvSpPr/>
      </dsp:nvSpPr>
      <dsp:spPr>
        <a:xfrm>
          <a:off x="2973268" y="2336725"/>
          <a:ext cx="2604330" cy="1888131"/>
        </a:xfrm>
        <a:prstGeom prst="rect">
          <a:avLst/>
        </a:prstGeom>
        <a:solidFill>
          <a:schemeClr val="accent3">
            <a:tint val="40000"/>
            <a:alpha val="90000"/>
            <a:hueOff val="3572285"/>
            <a:satOff val="-4598"/>
            <a:lumOff val="-358"/>
            <a:alphaOff val="0"/>
          </a:schemeClr>
        </a:solidFill>
        <a:ln w="6350" cap="flat" cmpd="sng" algn="ctr">
          <a:solidFill>
            <a:schemeClr val="accent3">
              <a:tint val="40000"/>
              <a:alpha val="90000"/>
              <a:hueOff val="3572285"/>
              <a:satOff val="-4598"/>
              <a:lumOff val="-358"/>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TW" altLang="en-US" sz="2300" kern="1200" dirty="0" smtClean="0">
              <a:latin typeface="微軟正黑體" panose="020B0604030504040204" pitchFamily="34" charset="-120"/>
              <a:ea typeface="微軟正黑體" panose="020B0604030504040204" pitchFamily="34" charset="-120"/>
            </a:rPr>
            <a:t>圖表分析</a:t>
          </a:r>
          <a:endParaRPr lang="zh-TW" altLang="en-US" sz="2300" kern="1200" dirty="0">
            <a:latin typeface="微軟正黑體" panose="020B0604030504040204" pitchFamily="34" charset="-120"/>
            <a:ea typeface="微軟正黑體" panose="020B0604030504040204" pitchFamily="34" charset="-120"/>
          </a:endParaRPr>
        </a:p>
        <a:p>
          <a:pPr marL="228600" lvl="1" indent="-228600" algn="l" defTabSz="1022350">
            <a:lnSpc>
              <a:spcPct val="90000"/>
            </a:lnSpc>
            <a:spcBef>
              <a:spcPct val="0"/>
            </a:spcBef>
            <a:spcAft>
              <a:spcPct val="15000"/>
            </a:spcAft>
            <a:buChar char="••"/>
          </a:pPr>
          <a:r>
            <a:rPr lang="en-US" altLang="zh-TW" sz="2300" kern="1200" dirty="0" err="1" smtClean="0">
              <a:latin typeface="微軟正黑體" panose="020B0604030504040204" pitchFamily="34" charset="-120"/>
              <a:ea typeface="微軟正黑體" panose="020B0604030504040204" pitchFamily="34" charset="-120"/>
            </a:rPr>
            <a:t>Elo</a:t>
          </a:r>
          <a:r>
            <a:rPr lang="zh-TW" altLang="en-US" sz="2300" kern="1200" dirty="0" smtClean="0">
              <a:latin typeface="微軟正黑體" panose="020B0604030504040204" pitchFamily="34" charset="-120"/>
              <a:ea typeface="微軟正黑體" panose="020B0604030504040204" pitchFamily="34" charset="-120"/>
            </a:rPr>
            <a:t>摸擬世界盃</a:t>
          </a:r>
          <a:endParaRPr lang="zh-TW" altLang="en-US" sz="2300" kern="1200" dirty="0">
            <a:latin typeface="微軟正黑體" panose="020B0604030504040204" pitchFamily="34" charset="-120"/>
            <a:ea typeface="微軟正黑體" panose="020B0604030504040204" pitchFamily="34" charset="-120"/>
          </a:endParaRPr>
        </a:p>
        <a:p>
          <a:pPr marL="228600" lvl="1" indent="-228600" algn="l" defTabSz="1022350">
            <a:lnSpc>
              <a:spcPct val="90000"/>
            </a:lnSpc>
            <a:spcBef>
              <a:spcPct val="0"/>
            </a:spcBef>
            <a:spcAft>
              <a:spcPct val="15000"/>
            </a:spcAft>
            <a:buChar char="••"/>
          </a:pPr>
          <a:r>
            <a:rPr lang="zh-TW" altLang="en-US" sz="2300" kern="1200" dirty="0" smtClean="0">
              <a:latin typeface="微軟正黑體" panose="020B0604030504040204" pitchFamily="34" charset="-120"/>
              <a:ea typeface="微軟正黑體" panose="020B0604030504040204" pitchFamily="34" charset="-120"/>
            </a:rPr>
            <a:t>製作</a:t>
          </a:r>
          <a:r>
            <a:rPr lang="en-US" altLang="zh-TW" sz="2300" kern="1200" dirty="0" smtClean="0">
              <a:latin typeface="微軟正黑體" panose="020B0604030504040204" pitchFamily="34" charset="-120"/>
              <a:ea typeface="微軟正黑體" panose="020B0604030504040204" pitchFamily="34" charset="-120"/>
            </a:rPr>
            <a:t>PDF</a:t>
          </a:r>
          <a:endParaRPr lang="zh-TW" altLang="en-US" sz="2300" kern="1200" dirty="0">
            <a:latin typeface="微軟正黑體" panose="020B0604030504040204" pitchFamily="34" charset="-120"/>
            <a:ea typeface="微軟正黑體" panose="020B0604030504040204" pitchFamily="34" charset="-120"/>
          </a:endParaRPr>
        </a:p>
      </dsp:txBody>
      <dsp:txXfrm>
        <a:off x="2973268" y="2336725"/>
        <a:ext cx="2604330" cy="1888131"/>
      </dsp:txXfrm>
    </dsp:sp>
    <dsp:sp modelId="{678888A0-D870-4753-A751-1B2C0B94FD97}">
      <dsp:nvSpPr>
        <dsp:cNvPr id="0" name=""/>
        <dsp:cNvSpPr/>
      </dsp:nvSpPr>
      <dsp:spPr>
        <a:xfrm>
          <a:off x="5942205" y="1674325"/>
          <a:ext cx="2604330" cy="662400"/>
        </a:xfrm>
        <a:prstGeom prst="rect">
          <a:avLst/>
        </a:prstGeom>
        <a:gradFill rotWithShape="0">
          <a:gsLst>
            <a:gs pos="0">
              <a:schemeClr val="accent3">
                <a:hueOff val="7500176"/>
                <a:satOff val="-11253"/>
                <a:lumOff val="-1830"/>
                <a:alphaOff val="0"/>
                <a:satMod val="103000"/>
                <a:lumMod val="102000"/>
                <a:tint val="94000"/>
              </a:schemeClr>
            </a:gs>
            <a:gs pos="50000">
              <a:schemeClr val="accent3">
                <a:hueOff val="7500176"/>
                <a:satOff val="-11253"/>
                <a:lumOff val="-1830"/>
                <a:alphaOff val="0"/>
                <a:satMod val="110000"/>
                <a:lumMod val="100000"/>
                <a:shade val="100000"/>
              </a:schemeClr>
            </a:gs>
            <a:gs pos="100000">
              <a:schemeClr val="accent3">
                <a:hueOff val="7500176"/>
                <a:satOff val="-11253"/>
                <a:lumOff val="-1830"/>
                <a:alphaOff val="0"/>
                <a:lumMod val="99000"/>
                <a:satMod val="120000"/>
                <a:shade val="78000"/>
              </a:schemeClr>
            </a:gs>
          </a:gsLst>
          <a:lin ang="5400000" scaled="0"/>
        </a:gradFill>
        <a:ln w="6350" cap="flat" cmpd="sng" algn="ctr">
          <a:solidFill>
            <a:schemeClr val="accent3">
              <a:hueOff val="7500176"/>
              <a:satOff val="-11253"/>
              <a:lumOff val="-183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微軟正黑體" panose="020B0604030504040204" pitchFamily="34" charset="-120"/>
              <a:ea typeface="微軟正黑體" panose="020B0604030504040204" pitchFamily="34" charset="-120"/>
            </a:rPr>
            <a:t>蕭資峻</a:t>
          </a:r>
          <a:endParaRPr lang="zh-TW" altLang="en-US" sz="2300" kern="1200" dirty="0">
            <a:latin typeface="微軟正黑體" panose="020B0604030504040204" pitchFamily="34" charset="-120"/>
            <a:ea typeface="微軟正黑體" panose="020B0604030504040204" pitchFamily="34" charset="-120"/>
          </a:endParaRPr>
        </a:p>
      </dsp:txBody>
      <dsp:txXfrm>
        <a:off x="5942205" y="1674325"/>
        <a:ext cx="2604330" cy="662400"/>
      </dsp:txXfrm>
    </dsp:sp>
    <dsp:sp modelId="{6DB30F2C-0429-45FF-A310-69C1257A0C00}">
      <dsp:nvSpPr>
        <dsp:cNvPr id="0" name=""/>
        <dsp:cNvSpPr/>
      </dsp:nvSpPr>
      <dsp:spPr>
        <a:xfrm>
          <a:off x="5942205" y="2336725"/>
          <a:ext cx="2604330" cy="1888131"/>
        </a:xfrm>
        <a:prstGeom prst="rect">
          <a:avLst/>
        </a:prstGeom>
        <a:solidFill>
          <a:schemeClr val="accent3">
            <a:tint val="40000"/>
            <a:alpha val="90000"/>
            <a:hueOff val="7144569"/>
            <a:satOff val="-9195"/>
            <a:lumOff val="-717"/>
            <a:alphaOff val="0"/>
          </a:schemeClr>
        </a:solidFill>
        <a:ln w="6350" cap="flat" cmpd="sng" algn="ctr">
          <a:solidFill>
            <a:schemeClr val="accent3">
              <a:tint val="40000"/>
              <a:alpha val="90000"/>
              <a:hueOff val="7144569"/>
              <a:satOff val="-9195"/>
              <a:lumOff val="-717"/>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TW" altLang="en-US" sz="2300" kern="1200" dirty="0" smtClean="0">
              <a:latin typeface="微軟正黑體" panose="020B0604030504040204" pitchFamily="34" charset="-120"/>
              <a:ea typeface="微軟正黑體" panose="020B0604030504040204" pitchFamily="34" charset="-120"/>
            </a:rPr>
            <a:t>動機</a:t>
          </a:r>
          <a:r>
            <a:rPr lang="en-US" altLang="zh-TW" sz="2300" kern="1200" dirty="0" smtClean="0">
              <a:latin typeface="微軟正黑體" panose="020B0604030504040204" pitchFamily="34" charset="-120"/>
              <a:ea typeface="微軟正黑體" panose="020B0604030504040204" pitchFamily="34" charset="-120"/>
            </a:rPr>
            <a:t>&amp;</a:t>
          </a:r>
          <a:r>
            <a:rPr lang="zh-TW" altLang="en-US" sz="2300" kern="1200" dirty="0" smtClean="0">
              <a:latin typeface="微軟正黑體" panose="020B0604030504040204" pitchFamily="34" charset="-120"/>
              <a:ea typeface="微軟正黑體" panose="020B0604030504040204" pitchFamily="34" charset="-120"/>
            </a:rPr>
            <a:t>假設</a:t>
          </a:r>
          <a:endParaRPr lang="zh-TW" altLang="en-US" sz="2300" kern="1200" dirty="0">
            <a:latin typeface="微軟正黑體" panose="020B0604030504040204" pitchFamily="34" charset="-120"/>
            <a:ea typeface="微軟正黑體" panose="020B0604030504040204" pitchFamily="34" charset="-120"/>
          </a:endParaRPr>
        </a:p>
        <a:p>
          <a:pPr marL="228600" lvl="1" indent="-228600" algn="l" defTabSz="1022350">
            <a:lnSpc>
              <a:spcPct val="90000"/>
            </a:lnSpc>
            <a:spcBef>
              <a:spcPct val="0"/>
            </a:spcBef>
            <a:spcAft>
              <a:spcPct val="15000"/>
            </a:spcAft>
            <a:buChar char="••"/>
          </a:pPr>
          <a:r>
            <a:rPr lang="zh-TW" altLang="en-US" sz="2300" kern="1200" dirty="0" smtClean="0">
              <a:latin typeface="微軟正黑體" panose="020B0604030504040204" pitchFamily="34" charset="-120"/>
              <a:ea typeface="微軟正黑體" panose="020B0604030504040204" pitchFamily="34" charset="-120"/>
            </a:rPr>
            <a:t>能解決的問題</a:t>
          </a:r>
          <a:endParaRPr lang="zh-TW" altLang="en-US" sz="2300" kern="1200" dirty="0">
            <a:latin typeface="微軟正黑體" panose="020B0604030504040204" pitchFamily="34" charset="-120"/>
            <a:ea typeface="微軟正黑體" panose="020B0604030504040204" pitchFamily="34" charset="-120"/>
          </a:endParaRPr>
        </a:p>
      </dsp:txBody>
      <dsp:txXfrm>
        <a:off x="5942205" y="2336725"/>
        <a:ext cx="2604330" cy="1888131"/>
      </dsp:txXfrm>
    </dsp:sp>
    <dsp:sp modelId="{36F3C7F5-E1A9-45A1-ACFC-917A0FFC90AF}">
      <dsp:nvSpPr>
        <dsp:cNvPr id="0" name=""/>
        <dsp:cNvSpPr/>
      </dsp:nvSpPr>
      <dsp:spPr>
        <a:xfrm>
          <a:off x="8911142" y="1674325"/>
          <a:ext cx="2604330" cy="662400"/>
        </a:xfrm>
        <a:prstGeom prst="rect">
          <a:avLst/>
        </a:prstGeom>
        <a:gradFill rotWithShape="0">
          <a:gsLst>
            <a:gs pos="0">
              <a:schemeClr val="accent3">
                <a:hueOff val="11250264"/>
                <a:satOff val="-16880"/>
                <a:lumOff val="-2745"/>
                <a:alphaOff val="0"/>
                <a:satMod val="103000"/>
                <a:lumMod val="102000"/>
                <a:tint val="94000"/>
              </a:schemeClr>
            </a:gs>
            <a:gs pos="50000">
              <a:schemeClr val="accent3">
                <a:hueOff val="11250264"/>
                <a:satOff val="-16880"/>
                <a:lumOff val="-2745"/>
                <a:alphaOff val="0"/>
                <a:satMod val="110000"/>
                <a:lumMod val="100000"/>
                <a:shade val="100000"/>
              </a:schemeClr>
            </a:gs>
            <a:gs pos="100000">
              <a:schemeClr val="accent3">
                <a:hueOff val="11250264"/>
                <a:satOff val="-16880"/>
                <a:lumOff val="-2745"/>
                <a:alphaOff val="0"/>
                <a:lumMod val="99000"/>
                <a:satMod val="120000"/>
                <a:shade val="78000"/>
              </a:schemeClr>
            </a:gs>
          </a:gsLst>
          <a:lin ang="5400000" scaled="0"/>
        </a:gradFill>
        <a:ln w="6350" cap="flat" cmpd="sng" algn="ctr">
          <a:solidFill>
            <a:schemeClr val="accent3">
              <a:hueOff val="11250264"/>
              <a:satOff val="-16880"/>
              <a:lumOff val="-274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微軟正黑體" panose="020B0604030504040204" pitchFamily="34" charset="-120"/>
              <a:ea typeface="微軟正黑體" panose="020B0604030504040204" pitchFamily="34" charset="-120"/>
            </a:rPr>
            <a:t>田碩</a:t>
          </a:r>
          <a:endParaRPr lang="zh-TW" altLang="en-US" sz="2300" kern="1200" dirty="0">
            <a:latin typeface="微軟正黑體" panose="020B0604030504040204" pitchFamily="34" charset="-120"/>
            <a:ea typeface="微軟正黑體" panose="020B0604030504040204" pitchFamily="34" charset="-120"/>
          </a:endParaRPr>
        </a:p>
      </dsp:txBody>
      <dsp:txXfrm>
        <a:off x="8911142" y="1674325"/>
        <a:ext cx="2604330" cy="662400"/>
      </dsp:txXfrm>
    </dsp:sp>
    <dsp:sp modelId="{FF7A2EA6-1B91-4938-9A74-CC636328748E}">
      <dsp:nvSpPr>
        <dsp:cNvPr id="0" name=""/>
        <dsp:cNvSpPr/>
      </dsp:nvSpPr>
      <dsp:spPr>
        <a:xfrm>
          <a:off x="8911142" y="2336725"/>
          <a:ext cx="2604330" cy="1888131"/>
        </a:xfrm>
        <a:prstGeom prst="rect">
          <a:avLst/>
        </a:prstGeom>
        <a:solidFill>
          <a:schemeClr val="accent3">
            <a:tint val="40000"/>
            <a:alpha val="90000"/>
            <a:hueOff val="10716854"/>
            <a:satOff val="-13793"/>
            <a:lumOff val="-1075"/>
            <a:alphaOff val="0"/>
          </a:schemeClr>
        </a:solidFill>
        <a:ln w="6350" cap="flat" cmpd="sng" algn="ctr">
          <a:solidFill>
            <a:schemeClr val="accent3">
              <a:tint val="40000"/>
              <a:alpha val="90000"/>
              <a:hueOff val="10716854"/>
              <a:satOff val="-13793"/>
              <a:lumOff val="-1075"/>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altLang="zh-TW" sz="2300" kern="1200" dirty="0" err="1" smtClean="0">
              <a:latin typeface="微軟正黑體" panose="020B0604030504040204" pitchFamily="34" charset="-120"/>
              <a:ea typeface="微軟正黑體" panose="020B0604030504040204" pitchFamily="34" charset="-120"/>
            </a:rPr>
            <a:t>RandomForest</a:t>
          </a:r>
          <a:r>
            <a:rPr lang="zh-TW" altLang="en-US" sz="2300" kern="1200" dirty="0" smtClean="0">
              <a:latin typeface="微軟正黑體" panose="020B0604030504040204" pitchFamily="34" charset="-120"/>
              <a:ea typeface="微軟正黑體" panose="020B0604030504040204" pitchFamily="34" charset="-120"/>
            </a:rPr>
            <a:t>模型</a:t>
          </a:r>
          <a:endParaRPr lang="zh-TW" altLang="en-US" sz="2300" kern="1200" dirty="0">
            <a:latin typeface="微軟正黑體" panose="020B0604030504040204" pitchFamily="34" charset="-120"/>
            <a:ea typeface="微軟正黑體" panose="020B0604030504040204" pitchFamily="34" charset="-120"/>
          </a:endParaRPr>
        </a:p>
      </dsp:txBody>
      <dsp:txXfrm>
        <a:off x="8911142" y="2336725"/>
        <a:ext cx="2604330" cy="188813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2018/6/28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371674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88940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85064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581470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67223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89713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4069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20475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54839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7434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854042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62006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5128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169147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673453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652946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39231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427359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0577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027290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483420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4044164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287555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66972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37747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61098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44552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86125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0381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537388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1714967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028294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39901044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1261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89337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132583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92532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400325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61529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40248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2018/6/28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ea typeface="微軟正黑體" panose="020B0604030504040204" pitchFamily="34" charset="-120"/>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smtClean="0"/>
              <a:t>按一下以編輯母片副標題樣式</a:t>
            </a:r>
            <a:endParaRPr lang="en-US" dirty="0"/>
          </a:p>
        </p:txBody>
      </p:sp>
      <p:sp>
        <p:nvSpPr>
          <p:cNvPr id="4" name="Date Placeholder 3"/>
          <p:cNvSpPr>
            <a:spLocks noGrp="1"/>
          </p:cNvSpPr>
          <p:nvPr>
            <p:ph type="dt" sz="half" idx="10"/>
          </p:nvPr>
        </p:nvSpPr>
        <p:spPr/>
        <p:txBody>
          <a:bodyPr/>
          <a:lstStyle/>
          <a:p>
            <a:fld id="{5B290099-333D-4DF1-AEAE-10B2243A66E8}" type="datetime1">
              <a:rPr lang="zh-TW" altLang="en-US" smtClean="0"/>
              <a:t>2018/6/28</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1199850" y="5512158"/>
            <a:ext cx="811019" cy="491182"/>
          </a:xfrm>
        </p:spPr>
        <p:txBody>
          <a:bodyPr/>
          <a:lstStyle/>
          <a:p>
            <a:fld id="{72A73A4C-12C0-46F8-92BE-0727C04C477B}"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1332506"/>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文本框 11"/>
          <p:cNvSpPr txBox="1"/>
          <p:nvPr userDrawn="1"/>
        </p:nvSpPr>
        <p:spPr>
          <a:xfrm>
            <a:off x="3869690" y="2025650"/>
            <a:ext cx="4730115" cy="1476375"/>
          </a:xfrm>
          <a:prstGeom prst="rect">
            <a:avLst/>
          </a:prstGeom>
          <a:noFill/>
        </p:spPr>
        <p:txBody>
          <a:bodyPr wrap="square" rtlCol="0" anchor="t">
            <a:spAutoFit/>
          </a:bodyPr>
          <a:lstStyle/>
          <a:p>
            <a:r>
              <a:rPr lang="zh-CN" altLang="en-US" dirty="0">
                <a:solidFill>
                  <a:schemeClr val="tx1">
                    <a:lumMod val="75000"/>
                    <a:lumOff val="25000"/>
                    <a:alpha val="0"/>
                  </a:schemeClr>
                </a:solidFill>
                <a:latin typeface="宋体" panose="02010600030101010101" pitchFamily="2" charset="-122"/>
                <a:ea typeface="宋体" panose="02010600030101010101" pitchFamily="2" charset="-122"/>
                <a:sym typeface="+mn-ea"/>
              </a:rPr>
              <a:t>感谢您下载包图网平台上提供的</a:t>
            </a:r>
            <a:r>
              <a:rPr lang="en-US" altLang="zh-CN" dirty="0">
                <a:solidFill>
                  <a:schemeClr val="tx1">
                    <a:lumMod val="75000"/>
                    <a:lumOff val="25000"/>
                    <a:alpha val="0"/>
                  </a:schemeClr>
                </a:solidFill>
                <a:latin typeface="宋体" panose="02010600030101010101" pitchFamily="2" charset="-122"/>
                <a:ea typeface="宋体" panose="02010600030101010101" pitchFamily="2" charset="-122"/>
                <a:sym typeface="+mn-ea"/>
              </a:rPr>
              <a:t>PPT</a:t>
            </a:r>
            <a:r>
              <a:rPr lang="zh-CN" altLang="en-US" dirty="0">
                <a:solidFill>
                  <a:schemeClr val="tx1">
                    <a:lumMod val="75000"/>
                    <a:lumOff val="25000"/>
                    <a:alpha val="0"/>
                  </a:schemeClr>
                </a:solidFill>
                <a:latin typeface="宋体" panose="02010600030101010101" pitchFamily="2" charset="-122"/>
                <a:ea typeface="宋体" panose="02010600030101010101" pitchFamily="2" charset="-122"/>
                <a:sym typeface="+mn-ea"/>
              </a:rPr>
              <a:t>作品，</a:t>
            </a:r>
          </a:p>
          <a:p>
            <a:r>
              <a:rPr lang="zh-CN" altLang="en-US" dirty="0">
                <a:solidFill>
                  <a:schemeClr val="tx1">
                    <a:lumMod val="75000"/>
                    <a:lumOff val="25000"/>
                    <a:alpha val="0"/>
                  </a:schemeClr>
                </a:solidFill>
                <a:latin typeface="宋体" panose="02010600030101010101" pitchFamily="2" charset="-122"/>
                <a:ea typeface="宋体" panose="02010600030101010101" pitchFamily="2" charset="-122"/>
                <a:sym typeface="+mn-ea"/>
              </a:rPr>
              <a:t>为了您和包图网以及原创作者的利益，请</a:t>
            </a:r>
          </a:p>
          <a:p>
            <a:r>
              <a:rPr lang="zh-CN" altLang="en-US" dirty="0">
                <a:solidFill>
                  <a:schemeClr val="tx1">
                    <a:lumMod val="75000"/>
                    <a:lumOff val="25000"/>
                    <a:alpha val="0"/>
                  </a:schemeClr>
                </a:solidFill>
                <a:latin typeface="宋体" panose="02010600030101010101" pitchFamily="2" charset="-122"/>
                <a:ea typeface="宋体" panose="02010600030101010101" pitchFamily="2" charset="-122"/>
                <a:sym typeface="+mn-ea"/>
              </a:rPr>
              <a:t>勿复制、传播、销售，否则将承担法律责</a:t>
            </a:r>
          </a:p>
          <a:p>
            <a:r>
              <a:rPr lang="zh-CN" altLang="en-US" dirty="0">
                <a:solidFill>
                  <a:schemeClr val="tx1">
                    <a:lumMod val="75000"/>
                    <a:lumOff val="25000"/>
                    <a:alpha val="0"/>
                  </a:schemeClr>
                </a:solidFill>
                <a:latin typeface="宋体" panose="02010600030101010101" pitchFamily="2" charset="-122"/>
                <a:ea typeface="宋体" panose="02010600030101010101" pitchFamily="2" charset="-122"/>
                <a:sym typeface="+mn-ea"/>
              </a:rPr>
              <a:t>任！包图网将对作品进行维权，按照传播</a:t>
            </a:r>
          </a:p>
          <a:p>
            <a:r>
              <a:rPr lang="zh-CN" altLang="en-US" dirty="0">
                <a:solidFill>
                  <a:schemeClr val="tx1">
                    <a:lumMod val="75000"/>
                    <a:lumOff val="25000"/>
                    <a:alpha val="0"/>
                  </a:schemeClr>
                </a:solidFill>
                <a:latin typeface="宋体" panose="02010600030101010101" pitchFamily="2" charset="-122"/>
                <a:ea typeface="宋体" panose="02010600030101010101" pitchFamily="2" charset="-122"/>
                <a:sym typeface="+mn-ea"/>
              </a:rPr>
              <a:t>下载次数进行十倍的索取赔偿！</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en.wikipedia.org/wiki/Elo_rating_system#Most_accurate_K-factor"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en.wikipedia.org/wiki/FiveThirtyEight" TargetMode="External"/><Relationship Id="rId5" Type="http://schemas.openxmlformats.org/officeDocument/2006/relationships/image" Target="../media/image22.jpe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s://en.wikipedia.org/wiki/Elo_rating_system#Most_accurate_K-factor"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en.wikipedia.org/wiki/Australia_31%E2%80%930_American_Samoa" TargetMode="External"/><Relationship Id="rId5" Type="http://schemas.openxmlformats.org/officeDocument/2006/relationships/hyperlink" Target="https://www.kaggle.com/martj42/international-football-results-from-1872-to-2017/data"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kaggle.com/martj42/international-football-results-from-1872-to-2017/data" TargetMode="External"/><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en.wikipedia.org/wiki/Australia_31%E2%80%930_American_Samoa"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6" name="图片 5" descr="f255a6f566fc6d4968401548e28ead00"/>
          <p:cNvPicPr>
            <a:picLocks noChangeAspect="1"/>
          </p:cNvPicPr>
          <p:nvPr/>
        </p:nvPicPr>
        <p:blipFill>
          <a:blip r:embed="rId5"/>
          <a:stretch>
            <a:fillRect/>
          </a:stretch>
        </p:blipFill>
        <p:spPr>
          <a:xfrm>
            <a:off x="2558078" y="268082"/>
            <a:ext cx="7974330" cy="5891530"/>
          </a:xfrm>
          <a:prstGeom prst="rect">
            <a:avLst/>
          </a:prstGeom>
        </p:spPr>
      </p:pic>
      <p:pic>
        <p:nvPicPr>
          <p:cNvPr id="3" name="图片 2" descr="fa902be76b0a94a780e1e280ae847ba7"/>
          <p:cNvPicPr>
            <a:picLocks noChangeAspect="1"/>
          </p:cNvPicPr>
          <p:nvPr/>
        </p:nvPicPr>
        <p:blipFill>
          <a:blip r:embed="rId6"/>
          <a:srcRect l="-795" t="-22519" r="795" b="24418"/>
          <a:stretch>
            <a:fillRect/>
          </a:stretch>
        </p:blipFill>
        <p:spPr>
          <a:xfrm>
            <a:off x="-3618368" y="-2326005"/>
            <a:ext cx="9590405" cy="918400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27990" y="338455"/>
            <a:ext cx="3782060" cy="742950"/>
            <a:chOff x="2339" y="2487"/>
            <a:chExt cx="6706" cy="1317"/>
          </a:xfrm>
        </p:grpSpPr>
        <p:pic>
          <p:nvPicPr>
            <p:cNvPr id="4" name="图片 3"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8" name="矩形 7"/>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611630" y="386715"/>
            <a:ext cx="1941195" cy="52197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假</a:t>
            </a:r>
            <a:r>
              <a:rPr lang="zh-TW" altLang="en-US" sz="2800" dirty="0">
                <a:solidFill>
                  <a:schemeClr val="bg1"/>
                </a:solidFill>
                <a:latin typeface="黑体" panose="02010609060101010101" charset="-122"/>
                <a:ea typeface="黑体" panose="02010609060101010101" charset="-122"/>
              </a:rPr>
              <a:t>設</a:t>
            </a:r>
            <a:endParaRPr lang="zh-CN" altLang="en-US" sz="2800" dirty="0">
              <a:solidFill>
                <a:schemeClr val="bg1"/>
              </a:solidFill>
              <a:latin typeface="黑体" panose="02010609060101010101" charset="-122"/>
              <a:ea typeface="黑体" panose="02010609060101010101" charset="-122"/>
            </a:endParaRPr>
          </a:p>
        </p:txBody>
      </p:sp>
      <p:pic>
        <p:nvPicPr>
          <p:cNvPr id="8194" name="Picture 2" descr="https://gss1.bdstatic.com/-vo3dSag_xI4khGkpoWK1HF6hhy/baike/c0%3Dbaike80%2C5%2C5%2C80%2C26/sign=7fea866925738bd4d02cba63c0e2ecb3/7dd98d1001e939018461748a70ec54e736d19627.jpg"/>
          <p:cNvPicPr>
            <a:picLocks noChangeAspect="1" noChangeArrowheads="1"/>
          </p:cNvPicPr>
          <p:nvPr/>
        </p:nvPicPr>
        <p:blipFill rotWithShape="1">
          <a:blip r:embed="rId5">
            <a:extLst>
              <a:ext uri="{28A0092B-C50C-407E-A947-70E740481C1C}">
                <a14:useLocalDpi xmlns:a14="http://schemas.microsoft.com/office/drawing/2010/main" val="0"/>
              </a:ext>
            </a:extLst>
          </a:blip>
          <a:srcRect l="19075" t="322" r="18264" b="479"/>
          <a:stretch>
            <a:fillRect/>
          </a:stretch>
        </p:blipFill>
        <p:spPr bwMode="auto">
          <a:xfrm>
            <a:off x="3876675" y="1504950"/>
            <a:ext cx="4438650" cy="4438650"/>
          </a:xfrm>
          <a:prstGeom prst="ellipse">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37540" y="1646296"/>
            <a:ext cx="3239135" cy="1132490"/>
          </a:xfrm>
          <a:prstGeom prst="rect">
            <a:avLst/>
          </a:prstGeom>
          <a:noFill/>
        </p:spPr>
        <p:txBody>
          <a:bodyPr wrap="square" rtlCol="0">
            <a:spAutoFit/>
          </a:bodyPr>
          <a:lstStyle/>
          <a:p>
            <a:pPr>
              <a:lnSpc>
                <a:spcPct val="150000"/>
              </a:lnSpc>
            </a:pPr>
            <a:r>
              <a:rPr lang="en-US" altLang="zh-TW"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1.</a:t>
            </a:r>
            <a:r>
              <a:rPr lang="zh-TW" altLang="en-US"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南美洲與歐洲的國家足球實力較強</a:t>
            </a:r>
            <a:endParaRPr lang="en-US" altLang="zh-TW" sz="2400" dirty="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sp>
        <p:nvSpPr>
          <p:cNvPr id="19" name="矩形 18"/>
          <p:cNvSpPr/>
          <p:nvPr/>
        </p:nvSpPr>
        <p:spPr>
          <a:xfrm>
            <a:off x="8761730" y="2897505"/>
            <a:ext cx="2999105" cy="1686487"/>
          </a:xfrm>
          <a:prstGeom prst="rect">
            <a:avLst/>
          </a:prstGeom>
        </p:spPr>
        <p:txBody>
          <a:bodyPr wrap="square">
            <a:spAutoFit/>
          </a:bodyPr>
          <a:lstStyle/>
          <a:p>
            <a:pPr>
              <a:lnSpc>
                <a:spcPct val="150000"/>
              </a:lnSpc>
            </a:pPr>
            <a:r>
              <a:rPr lang="en-US" altLang="zh-TW"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2.</a:t>
            </a:r>
            <a:r>
              <a:rPr lang="zh-TW" altLang="en-US"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我們較看好巴西、德國、西班牙等強隊能否奪冠</a:t>
            </a:r>
            <a:endParaRPr lang="zh-CN" altLang="en-US" sz="2400" dirty="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sp>
        <p:nvSpPr>
          <p:cNvPr id="5" name="文字方塊 4"/>
          <p:cNvSpPr txBox="1"/>
          <p:nvPr/>
        </p:nvSpPr>
        <p:spPr>
          <a:xfrm>
            <a:off x="637540" y="4285397"/>
            <a:ext cx="2915285" cy="1200329"/>
          </a:xfrm>
          <a:prstGeom prst="rect">
            <a:avLst/>
          </a:prstGeom>
          <a:noFill/>
        </p:spPr>
        <p:txBody>
          <a:bodyPr wrap="square" rtlCol="0">
            <a:spAutoFit/>
          </a:bodyPr>
          <a:lstStyle/>
          <a:p>
            <a:r>
              <a:rPr lang="en-US" altLang="zh-TW" sz="2400" dirty="0" smtClean="0">
                <a:solidFill>
                  <a:schemeClr val="bg1"/>
                </a:solidFill>
                <a:latin typeface="微軟正黑體" panose="020B0604030504040204" pitchFamily="34" charset="-120"/>
                <a:ea typeface="微軟正黑體" panose="020B0604030504040204" pitchFamily="34" charset="-120"/>
              </a:rPr>
              <a:t>3.</a:t>
            </a:r>
            <a:r>
              <a:rPr lang="zh-TW" altLang="en-US" sz="2400" dirty="0" smtClean="0">
                <a:solidFill>
                  <a:schemeClr val="bg1"/>
                </a:solidFill>
                <a:latin typeface="微軟正黑體" panose="020B0604030504040204" pitchFamily="34" charset="-120"/>
                <a:ea typeface="微軟正黑體" panose="020B0604030504040204" pitchFamily="34" charset="-120"/>
              </a:rPr>
              <a:t>參加世界盃的國家是不是最強的</a:t>
            </a:r>
            <a:r>
              <a:rPr lang="en-US" altLang="zh-TW" sz="2400" dirty="0" smtClean="0">
                <a:solidFill>
                  <a:schemeClr val="bg1"/>
                </a:solidFill>
                <a:latin typeface="微軟正黑體" panose="020B0604030504040204" pitchFamily="34" charset="-120"/>
                <a:ea typeface="微軟正黑體" panose="020B0604030504040204" pitchFamily="34" charset="-120"/>
              </a:rPr>
              <a:t>32</a:t>
            </a:r>
            <a:r>
              <a:rPr lang="zh-TW" altLang="en-US" sz="2400" dirty="0" smtClean="0">
                <a:solidFill>
                  <a:schemeClr val="bg1"/>
                </a:solidFill>
                <a:latin typeface="微軟正黑體" panose="020B0604030504040204" pitchFamily="34" charset="-120"/>
                <a:ea typeface="微軟正黑體" panose="020B0604030504040204" pitchFamily="34" charset="-120"/>
              </a:rPr>
              <a:t>個國家</a:t>
            </a:r>
            <a:endParaRPr lang="en-US" altLang="zh-TW" sz="2400" dirty="0"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7"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500"/>
                                        <p:tgtEl>
                                          <p:spTgt spid="8194"/>
                                        </p:tgtEl>
                                      </p:cBhvr>
                                    </p:animEffect>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分析</a:t>
            </a:r>
            <a:r>
              <a:rPr lang="zh-TW" altLang="en-US" sz="2800" dirty="0">
                <a:solidFill>
                  <a:schemeClr val="bg1"/>
                </a:solidFill>
                <a:latin typeface="黑体" panose="02010609060101010101" charset="-122"/>
                <a:ea typeface="黑体" panose="02010609060101010101" charset="-122"/>
              </a:rPr>
              <a:t>結果</a:t>
            </a:r>
            <a:endParaRPr lang="zh-CN" altLang="en-US" sz="2800" dirty="0">
              <a:solidFill>
                <a:schemeClr val="bg1"/>
              </a:solidFill>
              <a:latin typeface="黑体" panose="02010609060101010101" charset="-122"/>
              <a:ea typeface="黑体" panose="02010609060101010101" charset="-122"/>
            </a:endParaRPr>
          </a:p>
        </p:txBody>
      </p:sp>
      <p:cxnSp>
        <p:nvCxnSpPr>
          <p:cNvPr id="20" name="直接连接符 19"/>
          <p:cNvCxnSpPr/>
          <p:nvPr/>
        </p:nvCxnSpPr>
        <p:spPr>
          <a:xfrm>
            <a:off x="8487900" y="1699269"/>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840398" y="1764121"/>
            <a:ext cx="2999105" cy="3329758"/>
          </a:xfrm>
          <a:prstGeom prst="rect">
            <a:avLst/>
          </a:prstGeom>
        </p:spPr>
        <p:txBody>
          <a:bodyPr wrap="square">
            <a:spAutoFit/>
          </a:bodyPr>
          <a:lstStyle/>
          <a:p>
            <a:pPr>
              <a:lnSpc>
                <a:spcPct val="150000"/>
              </a:lnSpc>
            </a:pP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由此面量圖可看出世界足球實力的強國大多分布在歐洲及南美洲，甚至南美洲最弱的國家都能比上亞州最強的國家。</a:t>
            </a:r>
            <a:endPar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69" y="1184108"/>
            <a:ext cx="7973538" cy="51585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分析</a:t>
            </a:r>
            <a:r>
              <a:rPr lang="zh-TW" altLang="en-US" sz="2800" dirty="0">
                <a:solidFill>
                  <a:schemeClr val="bg1"/>
                </a:solidFill>
                <a:latin typeface="黑体" panose="02010609060101010101" charset="-122"/>
                <a:ea typeface="黑体" panose="02010609060101010101" charset="-122"/>
              </a:rPr>
              <a:t>結果</a:t>
            </a:r>
            <a:endParaRPr lang="zh-CN" altLang="en-US" sz="2800" dirty="0">
              <a:solidFill>
                <a:schemeClr val="bg1"/>
              </a:solidFill>
              <a:latin typeface="黑体" panose="02010609060101010101" charset="-122"/>
              <a:ea typeface="黑体" panose="02010609060101010101" charset="-122"/>
            </a:endParaRPr>
          </a:p>
        </p:txBody>
      </p:sp>
      <p:cxnSp>
        <p:nvCxnSpPr>
          <p:cNvPr id="20" name="直接连接符 19"/>
          <p:cNvCxnSpPr/>
          <p:nvPr/>
        </p:nvCxnSpPr>
        <p:spPr>
          <a:xfrm>
            <a:off x="8487900" y="1699269"/>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745082" y="1305310"/>
            <a:ext cx="3251300" cy="4524315"/>
          </a:xfrm>
          <a:prstGeom prst="rect">
            <a:avLst/>
          </a:prstGeom>
        </p:spPr>
        <p:txBody>
          <a:bodyPr wrap="square">
            <a:spAutoFit/>
          </a:bodyPr>
          <a:lstStyle/>
          <a:p>
            <a:pPr>
              <a:lnSpc>
                <a:spcPct val="150000"/>
              </a:lnSpc>
            </a:pP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由此圖可看出所有比賽勝率最高的前三名</a:t>
            </a:r>
            <a:r>
              <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巴西、德國、西班牙</a:t>
            </a:r>
            <a:r>
              <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，剛好都是前三屆世界盃的冠軍，而超乎我們想像的伊朗居然排在第五，我們猜測可能是他所在亞州的緣故。</a:t>
            </a:r>
            <a:endPar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81" y="1265213"/>
            <a:ext cx="7973538" cy="5158508"/>
          </a:xfrm>
          <a:prstGeom prst="rect">
            <a:avLst/>
          </a:prstGeom>
        </p:spPr>
      </p:pic>
    </p:spTree>
    <p:extLst>
      <p:ext uri="{BB962C8B-B14F-4D97-AF65-F5344CB8AC3E}">
        <p14:creationId xmlns:p14="http://schemas.microsoft.com/office/powerpoint/2010/main" val="3912724967"/>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分析</a:t>
            </a:r>
            <a:r>
              <a:rPr lang="zh-TW" altLang="en-US" sz="2800" dirty="0">
                <a:solidFill>
                  <a:schemeClr val="bg1"/>
                </a:solidFill>
                <a:latin typeface="黑体" panose="02010609060101010101" charset="-122"/>
                <a:ea typeface="黑体" panose="02010609060101010101" charset="-122"/>
              </a:rPr>
              <a:t>結果</a:t>
            </a:r>
            <a:endParaRPr lang="zh-CN" altLang="en-US" sz="2800" dirty="0">
              <a:solidFill>
                <a:schemeClr val="bg1"/>
              </a:solidFill>
              <a:latin typeface="黑体" panose="02010609060101010101" charset="-122"/>
              <a:ea typeface="黑体" panose="02010609060101010101" charset="-122"/>
            </a:endParaRPr>
          </a:p>
        </p:txBody>
      </p:sp>
      <p:cxnSp>
        <p:nvCxnSpPr>
          <p:cNvPr id="20" name="直接连接符 19"/>
          <p:cNvCxnSpPr/>
          <p:nvPr/>
        </p:nvCxnSpPr>
        <p:spPr>
          <a:xfrm>
            <a:off x="8487900" y="1699269"/>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745082" y="1997839"/>
            <a:ext cx="3251300" cy="2862322"/>
          </a:xfrm>
          <a:prstGeom prst="rect">
            <a:avLst/>
          </a:prstGeom>
        </p:spPr>
        <p:txBody>
          <a:bodyPr wrap="square">
            <a:spAutoFit/>
          </a:bodyPr>
          <a:lstStyle/>
          <a:p>
            <a:pPr>
              <a:lnSpc>
                <a:spcPct val="150000"/>
              </a:lnSpc>
            </a:pP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此圖</a:t>
            </a:r>
            <a:r>
              <a:rPr lang="zh-TW" altLang="en-US"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是</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由上頁的長條圖是轉換而成的面量圖，可以較直觀的看出，此次參加世界盃的所有國家的勝率分布情形。</a:t>
            </a:r>
            <a:endPar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744" y="1218978"/>
            <a:ext cx="7973538" cy="5158508"/>
          </a:xfrm>
          <a:prstGeom prst="rect">
            <a:avLst/>
          </a:prstGeom>
        </p:spPr>
      </p:pic>
    </p:spTree>
    <p:extLst>
      <p:ext uri="{BB962C8B-B14F-4D97-AF65-F5344CB8AC3E}">
        <p14:creationId xmlns:p14="http://schemas.microsoft.com/office/powerpoint/2010/main" val="71006713"/>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分析</a:t>
            </a:r>
            <a:r>
              <a:rPr lang="zh-TW" altLang="en-US" sz="2800" dirty="0">
                <a:solidFill>
                  <a:schemeClr val="bg1"/>
                </a:solidFill>
                <a:latin typeface="黑体" panose="02010609060101010101" charset="-122"/>
                <a:ea typeface="黑体" panose="02010609060101010101" charset="-122"/>
              </a:rPr>
              <a:t>結果</a:t>
            </a:r>
            <a:endParaRPr lang="zh-CN" altLang="en-US" sz="2800" dirty="0">
              <a:solidFill>
                <a:schemeClr val="bg1"/>
              </a:solidFill>
              <a:latin typeface="黑体" panose="02010609060101010101" charset="-122"/>
              <a:ea typeface="黑体" panose="02010609060101010101" charset="-122"/>
            </a:endParaRPr>
          </a:p>
        </p:txBody>
      </p:sp>
      <p:cxnSp>
        <p:nvCxnSpPr>
          <p:cNvPr id="20" name="直接连接符 19"/>
          <p:cNvCxnSpPr/>
          <p:nvPr/>
        </p:nvCxnSpPr>
        <p:spPr>
          <a:xfrm>
            <a:off x="8351422" y="1699269"/>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397829" y="1596101"/>
            <a:ext cx="3550021" cy="3970318"/>
          </a:xfrm>
          <a:prstGeom prst="rect">
            <a:avLst/>
          </a:prstGeom>
        </p:spPr>
        <p:txBody>
          <a:bodyPr wrap="square">
            <a:spAutoFit/>
          </a:bodyPr>
          <a:lstStyle/>
          <a:p>
            <a:pPr>
              <a:lnSpc>
                <a:spcPct val="150000"/>
              </a:lnSpc>
            </a:pP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由此圖可以看出，在所有比賽中勝率較高的西班牙、伊朗都掉到較後面的名次，並且我們可以發現埃及到現在還從未在世界盃取勝，而巴拿馬和冰島則是首次參賽。</a:t>
            </a:r>
            <a:endPar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142" y="1218978"/>
            <a:ext cx="7973538" cy="5158508"/>
          </a:xfrm>
          <a:prstGeom prst="rect">
            <a:avLst/>
          </a:prstGeom>
        </p:spPr>
      </p:pic>
    </p:spTree>
    <p:extLst>
      <p:ext uri="{BB962C8B-B14F-4D97-AF65-F5344CB8AC3E}">
        <p14:creationId xmlns:p14="http://schemas.microsoft.com/office/powerpoint/2010/main" val="1957850535"/>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分析</a:t>
            </a:r>
            <a:r>
              <a:rPr lang="zh-TW" altLang="en-US" sz="2800" dirty="0">
                <a:solidFill>
                  <a:schemeClr val="bg1"/>
                </a:solidFill>
                <a:latin typeface="黑体" panose="02010609060101010101" charset="-122"/>
                <a:ea typeface="黑体" panose="02010609060101010101" charset="-122"/>
              </a:rPr>
              <a:t>結果</a:t>
            </a:r>
            <a:endParaRPr lang="zh-CN" altLang="en-US" sz="2800" dirty="0">
              <a:solidFill>
                <a:schemeClr val="bg1"/>
              </a:solidFill>
              <a:latin typeface="黑体" panose="02010609060101010101" charset="-122"/>
              <a:ea typeface="黑体" panose="02010609060101010101" charset="-122"/>
            </a:endParaRPr>
          </a:p>
        </p:txBody>
      </p:sp>
      <p:cxnSp>
        <p:nvCxnSpPr>
          <p:cNvPr id="20" name="直接连接符 19"/>
          <p:cNvCxnSpPr/>
          <p:nvPr/>
        </p:nvCxnSpPr>
        <p:spPr>
          <a:xfrm>
            <a:off x="8351422" y="1699269"/>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397829" y="2031759"/>
            <a:ext cx="3550021" cy="2794483"/>
          </a:xfrm>
          <a:prstGeom prst="rect">
            <a:avLst/>
          </a:prstGeom>
        </p:spPr>
        <p:txBody>
          <a:bodyPr wrap="square">
            <a:spAutoFit/>
          </a:bodyPr>
          <a:lstStyle/>
          <a:p>
            <a:pPr>
              <a:lnSpc>
                <a:spcPct val="150000"/>
              </a:lnSpc>
            </a:pPr>
            <a:r>
              <a:rPr lang="zh-TW" altLang="en-US"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此圖是由上頁的長條圖是轉換而成的面量圖，可以較直觀的看出，此次參加世界盃的所有國家</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的歷屆世界盃勝</a:t>
            </a:r>
            <a:r>
              <a:rPr lang="zh-TW" altLang="en-US"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率分布情形。</a:t>
            </a:r>
            <a:endParaRPr lang="en-US" altLang="zh-TW" sz="2400" dirty="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18" y="1218978"/>
            <a:ext cx="7973538" cy="5158508"/>
          </a:xfrm>
          <a:prstGeom prst="rect">
            <a:avLst/>
          </a:prstGeom>
        </p:spPr>
      </p:pic>
    </p:spTree>
    <p:extLst>
      <p:ext uri="{BB962C8B-B14F-4D97-AF65-F5344CB8AC3E}">
        <p14:creationId xmlns:p14="http://schemas.microsoft.com/office/powerpoint/2010/main" val="2705359406"/>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分析</a:t>
            </a:r>
            <a:r>
              <a:rPr lang="zh-TW" altLang="en-US" sz="2800" dirty="0">
                <a:solidFill>
                  <a:schemeClr val="bg1"/>
                </a:solidFill>
                <a:latin typeface="黑体" panose="02010609060101010101" charset="-122"/>
                <a:ea typeface="黑体" panose="02010609060101010101" charset="-122"/>
              </a:rPr>
              <a:t>結果</a:t>
            </a:r>
            <a:endParaRPr lang="zh-CN" altLang="en-US" sz="2800" dirty="0">
              <a:solidFill>
                <a:schemeClr val="bg1"/>
              </a:solidFill>
              <a:latin typeface="黑体" panose="02010609060101010101" charset="-122"/>
              <a:ea typeface="黑体" panose="02010609060101010101" charset="-122"/>
            </a:endParaRPr>
          </a:p>
        </p:txBody>
      </p:sp>
      <p:cxnSp>
        <p:nvCxnSpPr>
          <p:cNvPr id="20" name="直接连接符 19"/>
          <p:cNvCxnSpPr/>
          <p:nvPr/>
        </p:nvCxnSpPr>
        <p:spPr>
          <a:xfrm>
            <a:off x="8351422" y="1699269"/>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397829" y="1997839"/>
            <a:ext cx="3550021" cy="2862322"/>
          </a:xfrm>
          <a:prstGeom prst="rect">
            <a:avLst/>
          </a:prstGeom>
        </p:spPr>
        <p:txBody>
          <a:bodyPr wrap="square">
            <a:spAutoFit/>
          </a:bodyPr>
          <a:lstStyle/>
          <a:p>
            <a:pPr>
              <a:lnSpc>
                <a:spcPct val="150000"/>
              </a:lnSpc>
            </a:pP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由此圖可以看出紅線之上的國家是在世界盃發揮較好的國家，而紅線之下則是平常很強，但一到世界盃就會腳軟的國家。</a:t>
            </a:r>
            <a:endParaRPr lang="en-US" altLang="zh-TW" sz="2400" dirty="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896" y="1313675"/>
            <a:ext cx="7973538" cy="5158508"/>
          </a:xfrm>
          <a:prstGeom prst="rect">
            <a:avLst/>
          </a:prstGeom>
        </p:spPr>
      </p:pic>
      <p:cxnSp>
        <p:nvCxnSpPr>
          <p:cNvPr id="11" name="直線接點 10"/>
          <p:cNvCxnSpPr/>
          <p:nvPr/>
        </p:nvCxnSpPr>
        <p:spPr>
          <a:xfrm flipV="1">
            <a:off x="765815" y="1897039"/>
            <a:ext cx="7317341" cy="219728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68576661"/>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76836" y="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3856175" y="478155"/>
            <a:ext cx="4488729" cy="756489"/>
            <a:chOff x="2270" y="2487"/>
            <a:chExt cx="7959" cy="1341"/>
          </a:xfrm>
        </p:grpSpPr>
        <p:pic>
          <p:nvPicPr>
            <p:cNvPr id="4" name="图片 3" descr="33b8428483e8753d750395f4da95fb12"/>
            <p:cNvPicPr>
              <a:picLocks noChangeAspect="1"/>
            </p:cNvPicPr>
            <p:nvPr/>
          </p:nvPicPr>
          <p:blipFill>
            <a:blip r:embed="rId4"/>
            <a:stretch>
              <a:fillRect/>
            </a:stretch>
          </p:blipFill>
          <p:spPr>
            <a:xfrm>
              <a:off x="2270" y="2494"/>
              <a:ext cx="1198" cy="1310"/>
            </a:xfrm>
            <a:prstGeom prst="rect">
              <a:avLst/>
            </a:prstGeom>
          </p:spPr>
        </p:pic>
        <p:sp>
          <p:nvSpPr>
            <p:cNvPr id="5" name="矩形 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33b8428483e8753d750395f4da95fb12"/>
            <p:cNvPicPr>
              <a:picLocks noChangeAspect="1"/>
            </p:cNvPicPr>
            <p:nvPr/>
          </p:nvPicPr>
          <p:blipFill>
            <a:blip r:embed="rId4"/>
            <a:stretch>
              <a:fillRect/>
            </a:stretch>
          </p:blipFill>
          <p:spPr>
            <a:xfrm>
              <a:off x="9031" y="2518"/>
              <a:ext cx="1198" cy="1310"/>
            </a:xfrm>
            <a:prstGeom prst="rect">
              <a:avLst/>
            </a:prstGeom>
          </p:spPr>
        </p:pic>
      </p:grpSp>
      <p:sp>
        <p:nvSpPr>
          <p:cNvPr id="7" name="文本框 6"/>
          <p:cNvSpPr txBox="1"/>
          <p:nvPr/>
        </p:nvSpPr>
        <p:spPr>
          <a:xfrm>
            <a:off x="5078730" y="526415"/>
            <a:ext cx="1941195" cy="521970"/>
          </a:xfrm>
          <a:prstGeom prst="rect">
            <a:avLst/>
          </a:prstGeom>
          <a:noFill/>
        </p:spPr>
        <p:txBody>
          <a:bodyPr wrap="square" rtlCol="0">
            <a:spAutoFit/>
          </a:bodyPr>
          <a:lstStyle/>
          <a:p>
            <a:pPr algn="dist"/>
            <a:r>
              <a:rPr lang="en-US" altLang="zh-TW" sz="2800" dirty="0" err="1" smtClean="0">
                <a:solidFill>
                  <a:schemeClr val="bg1"/>
                </a:solidFill>
                <a:latin typeface="黑体" panose="02010609060101010101" charset="-122"/>
                <a:ea typeface="黑体" panose="02010609060101010101" charset="-122"/>
              </a:rPr>
              <a:t>Elo</a:t>
            </a:r>
            <a:r>
              <a:rPr lang="zh-TW" altLang="en-US" sz="2800" dirty="0" smtClean="0">
                <a:solidFill>
                  <a:schemeClr val="bg1"/>
                </a:solidFill>
                <a:latin typeface="黑体" panose="02010609060101010101" charset="-122"/>
                <a:ea typeface="黑体" panose="02010609060101010101" charset="-122"/>
              </a:rPr>
              <a:t>介紹</a:t>
            </a:r>
            <a:endParaRPr lang="zh-CN" altLang="en-US" sz="2800" dirty="0">
              <a:solidFill>
                <a:schemeClr val="bg1"/>
              </a:solidFill>
              <a:latin typeface="黑体" panose="02010609060101010101" charset="-122"/>
              <a:ea typeface="黑体" panose="02010609060101010101" charset="-122"/>
            </a:endParaRPr>
          </a:p>
        </p:txBody>
      </p:sp>
      <p:sp>
        <p:nvSpPr>
          <p:cNvPr id="18" name="矩形 17"/>
          <p:cNvSpPr/>
          <p:nvPr/>
        </p:nvSpPr>
        <p:spPr>
          <a:xfrm>
            <a:off x="1341992" y="1718310"/>
            <a:ext cx="8496300" cy="3785652"/>
          </a:xfrm>
          <a:prstGeom prst="rect">
            <a:avLst/>
          </a:prstGeom>
        </p:spPr>
        <p:txBody>
          <a:bodyPr wrap="square">
            <a:spAutoFit/>
          </a:bodyPr>
          <a:lstStyle/>
          <a:p>
            <a:pPr>
              <a:lnSpc>
                <a:spcPct val="100000"/>
              </a:lnSpc>
            </a:pPr>
            <a:r>
              <a:rPr lang="zh-TW" altLang="en-US" sz="2400" dirty="0" smtClean="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400" dirty="0" smtClean="0">
                <a:solidFill>
                  <a:schemeClr val="bg1"/>
                </a:solidFill>
                <a:latin typeface="微軟正黑體" panose="020B0604030504040204" pitchFamily="34" charset="-120"/>
                <a:ea typeface="微軟正黑體" panose="020B0604030504040204" pitchFamily="34" charset="-120"/>
              </a:rPr>
              <a:t>玩家</a:t>
            </a:r>
            <a:r>
              <a:rPr lang="zh-TW" altLang="zh-TW" sz="2400" dirty="0">
                <a:solidFill>
                  <a:schemeClr val="bg1"/>
                </a:solidFill>
                <a:latin typeface="微軟正黑體" panose="020B0604030504040204" pitchFamily="34" charset="-120"/>
                <a:ea typeface="微軟正黑體" panose="020B0604030504040204" pitchFamily="34" charset="-120"/>
              </a:rPr>
              <a:t>的</a:t>
            </a:r>
            <a:r>
              <a:rPr lang="en-US" altLang="zh-TW" sz="2400" dirty="0" err="1">
                <a:solidFill>
                  <a:schemeClr val="bg1"/>
                </a:solidFill>
                <a:latin typeface="微軟正黑體" panose="020B0604030504040204" pitchFamily="34" charset="-120"/>
                <a:ea typeface="微軟正黑體" panose="020B0604030504040204" pitchFamily="34" charset="-120"/>
              </a:rPr>
              <a:t>Elo</a:t>
            </a:r>
            <a:r>
              <a:rPr lang="zh-TW" altLang="zh-TW" sz="2400" dirty="0">
                <a:solidFill>
                  <a:schemeClr val="bg1"/>
                </a:solidFill>
                <a:latin typeface="微軟正黑體" panose="020B0604030504040204" pitchFamily="34" charset="-120"/>
                <a:ea typeface="微軟正黑體" panose="020B0604030504040204" pitchFamily="34" charset="-120"/>
              </a:rPr>
              <a:t>等級由一個</a:t>
            </a:r>
            <a:r>
              <a:rPr lang="zh-TW" altLang="zh-TW" sz="2400" dirty="0">
                <a:solidFill>
                  <a:schemeClr val="accent6"/>
                </a:solidFill>
                <a:latin typeface="微軟正黑體" panose="020B0604030504040204" pitchFamily="34" charset="-120"/>
                <a:ea typeface="微軟正黑體" panose="020B0604030504040204" pitchFamily="34" charset="-120"/>
              </a:rPr>
              <a:t>數字</a:t>
            </a:r>
            <a:r>
              <a:rPr lang="zh-TW" altLang="zh-TW" sz="2400" dirty="0">
                <a:solidFill>
                  <a:schemeClr val="bg1"/>
                </a:solidFill>
                <a:latin typeface="微軟正黑體" panose="020B0604030504040204" pitchFamily="34" charset="-120"/>
                <a:ea typeface="微軟正黑體" panose="020B0604030504040204" pitchFamily="34" charset="-120"/>
              </a:rPr>
              <a:t>表示，每場比賽之後，勝者將從失敗者中獲得積分。獲勝者和失敗者的評分之間的差異決定了比賽后獲得或失去的總分數</a:t>
            </a:r>
            <a:r>
              <a:rPr lang="zh-TW" altLang="en-US" sz="2400" dirty="0">
                <a:solidFill>
                  <a:schemeClr val="bg1"/>
                </a:solidFill>
                <a:latin typeface="微軟正黑體" panose="020B0604030504040204" pitchFamily="34" charset="-120"/>
                <a:ea typeface="微軟正黑體" panose="020B0604030504040204" pitchFamily="34" charset="-120"/>
              </a:rPr>
              <a:t>。</a:t>
            </a:r>
            <a:endParaRPr lang="en-US" altLang="zh-TW" sz="2400" dirty="0">
              <a:solidFill>
                <a:schemeClr val="bg1"/>
              </a:solidFill>
              <a:latin typeface="微軟正黑體" panose="020B0604030504040204" pitchFamily="34" charset="-120"/>
              <a:ea typeface="微軟正黑體" panose="020B0604030504040204" pitchFamily="34" charset="-120"/>
            </a:endParaRPr>
          </a:p>
          <a:p>
            <a:pPr>
              <a:lnSpc>
                <a:spcPct val="100000"/>
              </a:lnSpc>
            </a:pPr>
            <a:r>
              <a:rPr lang="en-US" altLang="zh-TW" sz="2400" dirty="0">
                <a:solidFill>
                  <a:schemeClr val="bg1"/>
                </a:solidFill>
                <a:latin typeface="微軟正黑體" panose="020B0604030504040204" pitchFamily="34" charset="-120"/>
                <a:ea typeface="微軟正黑體" panose="020B0604030504040204" pitchFamily="34" charset="-120"/>
              </a:rPr>
              <a:t>1.</a:t>
            </a:r>
            <a:r>
              <a:rPr lang="zh-TW" altLang="zh-TW" sz="2400" dirty="0">
                <a:solidFill>
                  <a:schemeClr val="bg1"/>
                </a:solidFill>
                <a:latin typeface="微軟正黑體" panose="020B0604030504040204" pitchFamily="34" charset="-120"/>
                <a:ea typeface="微軟正黑體" panose="020B0604030504040204" pitchFamily="34" charset="-120"/>
              </a:rPr>
              <a:t>如果高評分</a:t>
            </a:r>
            <a:r>
              <a:rPr lang="zh-TW" altLang="en-US" sz="2400" dirty="0">
                <a:solidFill>
                  <a:schemeClr val="bg1"/>
                </a:solidFill>
                <a:latin typeface="微軟正黑體" panose="020B0604030504040204" pitchFamily="34" charset="-120"/>
                <a:ea typeface="微軟正黑體" panose="020B0604030504040204" pitchFamily="34" charset="-120"/>
              </a:rPr>
              <a:t>者</a:t>
            </a:r>
            <a:r>
              <a:rPr lang="zh-TW" altLang="zh-TW" sz="2400" dirty="0">
                <a:solidFill>
                  <a:schemeClr val="bg1"/>
                </a:solidFill>
                <a:latin typeface="微軟正黑體" panose="020B0604030504040204" pitchFamily="34" charset="-120"/>
                <a:ea typeface="微軟正黑體" panose="020B0604030504040204" pitchFamily="34" charset="-120"/>
              </a:rPr>
              <a:t>獲勝，只有少數評分從低評分</a:t>
            </a:r>
            <a:r>
              <a:rPr lang="zh-TW" altLang="en-US" sz="2400" dirty="0">
                <a:solidFill>
                  <a:schemeClr val="bg1"/>
                </a:solidFill>
                <a:latin typeface="微軟正黑體" panose="020B0604030504040204" pitchFamily="34" charset="-120"/>
                <a:ea typeface="微軟正黑體" panose="020B0604030504040204" pitchFamily="34" charset="-120"/>
              </a:rPr>
              <a:t>者</a:t>
            </a:r>
            <a:r>
              <a:rPr lang="zh-TW" altLang="zh-TW" sz="2400" dirty="0">
                <a:solidFill>
                  <a:schemeClr val="bg1"/>
                </a:solidFill>
                <a:latin typeface="微軟正黑體" panose="020B0604030504040204" pitchFamily="34" charset="-120"/>
                <a:ea typeface="微軟正黑體" panose="020B0604030504040204" pitchFamily="34" charset="-120"/>
              </a:rPr>
              <a:t>身上獲得</a:t>
            </a:r>
            <a:endParaRPr lang="en-US" altLang="zh-TW" sz="2400" dirty="0">
              <a:solidFill>
                <a:schemeClr val="bg1"/>
              </a:solidFill>
              <a:latin typeface="微軟正黑體" panose="020B0604030504040204" pitchFamily="34" charset="-120"/>
              <a:ea typeface="微軟正黑體" panose="020B0604030504040204" pitchFamily="34" charset="-120"/>
            </a:endParaRPr>
          </a:p>
          <a:p>
            <a:pPr>
              <a:lnSpc>
                <a:spcPct val="100000"/>
              </a:lnSpc>
            </a:pPr>
            <a:r>
              <a:rPr lang="en-US" altLang="zh-TW" sz="2400" dirty="0">
                <a:solidFill>
                  <a:schemeClr val="bg1"/>
                </a:solidFill>
                <a:latin typeface="微軟正黑體" panose="020B0604030504040204" pitchFamily="34" charset="-120"/>
                <a:ea typeface="微軟正黑體" panose="020B0604030504040204" pitchFamily="34" charset="-120"/>
              </a:rPr>
              <a:t>2.</a:t>
            </a:r>
            <a:r>
              <a:rPr lang="zh-TW" altLang="zh-TW" sz="2400" dirty="0">
                <a:solidFill>
                  <a:schemeClr val="bg1"/>
                </a:solidFill>
                <a:latin typeface="微軟正黑體" panose="020B0604030504040204" pitchFamily="34" charset="-120"/>
                <a:ea typeface="微軟正黑體" panose="020B0604030504040204" pitchFamily="34" charset="-120"/>
              </a:rPr>
              <a:t>如果</a:t>
            </a:r>
            <a:r>
              <a:rPr lang="zh-TW" altLang="en-US" sz="2400" dirty="0">
                <a:solidFill>
                  <a:schemeClr val="bg1"/>
                </a:solidFill>
                <a:latin typeface="微軟正黑體" panose="020B0604030504040204" pitchFamily="34" charset="-120"/>
                <a:ea typeface="微軟正黑體" panose="020B0604030504040204" pitchFamily="34" charset="-120"/>
              </a:rPr>
              <a:t>低</a:t>
            </a:r>
            <a:r>
              <a:rPr lang="zh-TW" altLang="zh-TW" sz="2400" dirty="0">
                <a:solidFill>
                  <a:schemeClr val="bg1"/>
                </a:solidFill>
                <a:latin typeface="微軟正黑體" panose="020B0604030504040204" pitchFamily="34" charset="-120"/>
                <a:ea typeface="微軟正黑體" panose="020B0604030504040204" pitchFamily="34" charset="-120"/>
              </a:rPr>
              <a:t>評分</a:t>
            </a:r>
            <a:r>
              <a:rPr lang="zh-TW" altLang="en-US" sz="2400" dirty="0">
                <a:solidFill>
                  <a:schemeClr val="bg1"/>
                </a:solidFill>
                <a:latin typeface="微軟正黑體" panose="020B0604030504040204" pitchFamily="34" charset="-120"/>
                <a:ea typeface="微軟正黑體" panose="020B0604030504040204" pitchFamily="34" charset="-120"/>
              </a:rPr>
              <a:t>者</a:t>
            </a:r>
            <a:r>
              <a:rPr lang="zh-TW" altLang="zh-TW" sz="2400" dirty="0">
                <a:solidFill>
                  <a:schemeClr val="bg1"/>
                </a:solidFill>
                <a:latin typeface="微軟正黑體" panose="020B0604030504040204" pitchFamily="34" charset="-120"/>
                <a:ea typeface="微軟正黑體" panose="020B0604030504040204" pitchFamily="34" charset="-120"/>
              </a:rPr>
              <a:t>獲</a:t>
            </a:r>
            <a:r>
              <a:rPr lang="en-US" altLang="zh-TW" sz="2400" dirty="0">
                <a:solidFill>
                  <a:schemeClr val="bg1"/>
                </a:solidFill>
                <a:latin typeface="微軟正黑體" panose="020B0604030504040204" pitchFamily="34" charset="-120"/>
                <a:ea typeface="微軟正黑體" panose="020B0604030504040204" pitchFamily="34" charset="-120"/>
              </a:rPr>
              <a:t>勝</a:t>
            </a:r>
            <a:r>
              <a:rPr lang="zh-TW" altLang="zh-TW" sz="2400" dirty="0">
                <a:solidFill>
                  <a:schemeClr val="bg1"/>
                </a:solidFill>
                <a:latin typeface="微軟正黑體" panose="020B0604030504040204" pitchFamily="34" charset="-120"/>
                <a:ea typeface="微軟正黑體" panose="020B0604030504040204" pitchFamily="34" charset="-120"/>
              </a:rPr>
              <a:t>，許多評分點將被轉移。</a:t>
            </a:r>
            <a:endParaRPr lang="en-US" altLang="zh-TW" sz="2400" dirty="0">
              <a:solidFill>
                <a:schemeClr val="bg1"/>
              </a:solidFill>
              <a:latin typeface="微軟正黑體" panose="020B0604030504040204" pitchFamily="34" charset="-120"/>
              <a:ea typeface="微軟正黑體" panose="020B0604030504040204" pitchFamily="34" charset="-120"/>
            </a:endParaRPr>
          </a:p>
          <a:p>
            <a:pPr>
              <a:lnSpc>
                <a:spcPct val="100000"/>
              </a:lnSpc>
            </a:pPr>
            <a:r>
              <a:rPr lang="en-US" altLang="zh-TW" sz="2400" dirty="0">
                <a:solidFill>
                  <a:schemeClr val="bg1"/>
                </a:solidFill>
                <a:latin typeface="微軟正黑體" panose="020B0604030504040204" pitchFamily="34" charset="-120"/>
                <a:ea typeface="微軟正黑體" panose="020B0604030504040204" pitchFamily="34" charset="-120"/>
              </a:rPr>
              <a:t>3.</a:t>
            </a:r>
            <a:r>
              <a:rPr lang="zh-TW" altLang="zh-TW" sz="2400" dirty="0">
                <a:solidFill>
                  <a:schemeClr val="bg1"/>
                </a:solidFill>
                <a:latin typeface="微軟正黑體" panose="020B0604030504040204" pitchFamily="34" charset="-120"/>
                <a:ea typeface="微軟正黑體" panose="020B0604030504040204" pitchFamily="34" charset="-120"/>
              </a:rPr>
              <a:t>如果平局，評分較低</a:t>
            </a:r>
            <a:r>
              <a:rPr lang="zh-TW" altLang="en-US" sz="2400" dirty="0">
                <a:solidFill>
                  <a:schemeClr val="bg1"/>
                </a:solidFill>
                <a:latin typeface="微軟正黑體" panose="020B0604030504040204" pitchFamily="34" charset="-120"/>
                <a:ea typeface="微軟正黑體" panose="020B0604030504040204" pitchFamily="34" charset="-120"/>
              </a:rPr>
              <a:t>者</a:t>
            </a:r>
            <a:r>
              <a:rPr lang="zh-TW" altLang="zh-TW" sz="2400" dirty="0">
                <a:solidFill>
                  <a:schemeClr val="bg1"/>
                </a:solidFill>
                <a:latin typeface="微軟正黑體" panose="020B0604030504040204" pitchFamily="34" charset="-120"/>
                <a:ea typeface="微軟正黑體" panose="020B0604030504040204" pitchFamily="34" charset="-120"/>
              </a:rPr>
              <a:t>也將獲得較高評分</a:t>
            </a:r>
            <a:r>
              <a:rPr lang="zh-TW" altLang="en-US" sz="2400" dirty="0">
                <a:solidFill>
                  <a:schemeClr val="bg1"/>
                </a:solidFill>
                <a:latin typeface="微軟正黑體" panose="020B0604030504040204" pitchFamily="34" charset="-120"/>
                <a:ea typeface="微軟正黑體" panose="020B0604030504040204" pitchFamily="34" charset="-120"/>
              </a:rPr>
              <a:t>者</a:t>
            </a:r>
            <a:r>
              <a:rPr lang="zh-TW" altLang="zh-TW" sz="2400" dirty="0">
                <a:solidFill>
                  <a:schemeClr val="bg1"/>
                </a:solidFill>
                <a:latin typeface="微軟正黑體" panose="020B0604030504040204" pitchFamily="34" charset="-120"/>
                <a:ea typeface="微軟正黑體" panose="020B0604030504040204" pitchFamily="34" charset="-120"/>
              </a:rPr>
              <a:t>幾分</a:t>
            </a:r>
            <a:r>
              <a:rPr lang="zh-TW" altLang="zh-TW" sz="2400" dirty="0" smtClean="0">
                <a:solidFill>
                  <a:schemeClr val="bg1"/>
                </a:solidFill>
                <a:latin typeface="微軟正黑體" panose="020B0604030504040204" pitchFamily="34" charset="-120"/>
                <a:ea typeface="微軟正黑體" panose="020B0604030504040204" pitchFamily="34" charset="-120"/>
              </a:rPr>
              <a:t>。</a:t>
            </a:r>
            <a:endParaRPr lang="en-US" altLang="zh-TW" sz="2400" dirty="0" smtClean="0">
              <a:solidFill>
                <a:schemeClr val="bg1"/>
              </a:solidFill>
              <a:latin typeface="微軟正黑體" panose="020B0604030504040204" pitchFamily="34" charset="-120"/>
              <a:ea typeface="微軟正黑體" panose="020B0604030504040204" pitchFamily="34" charset="-120"/>
            </a:endParaRPr>
          </a:p>
          <a:p>
            <a:pPr>
              <a:lnSpc>
                <a:spcPct val="100000"/>
              </a:lnSpc>
            </a:pPr>
            <a:endParaRPr lang="en-US" altLang="zh-TW" sz="2400" dirty="0" smtClean="0">
              <a:solidFill>
                <a:schemeClr val="bg1"/>
              </a:solidFill>
              <a:latin typeface="微軟正黑體" panose="020B0604030504040204" pitchFamily="34" charset="-120"/>
              <a:ea typeface="微軟正黑體" panose="020B0604030504040204" pitchFamily="34" charset="-120"/>
            </a:endParaRPr>
          </a:p>
          <a:p>
            <a:pPr>
              <a:lnSpc>
                <a:spcPct val="100000"/>
              </a:lnSpc>
            </a:pPr>
            <a:r>
              <a:rPr lang="zh-TW"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dirty="0" smtClean="0">
                <a:solidFill>
                  <a:schemeClr val="bg1"/>
                </a:solidFill>
                <a:latin typeface="微軟正黑體" panose="020B0604030504040204" pitchFamily="34" charset="-120"/>
                <a:ea typeface="微軟正黑體" panose="020B0604030504040204" pitchFamily="34" charset="-120"/>
              </a:rPr>
              <a:t>我們在後面主要將會用到</a:t>
            </a:r>
            <a:endParaRPr lang="en-US" altLang="zh-TW" sz="2400" dirty="0" smtClean="0">
              <a:solidFill>
                <a:schemeClr val="bg1"/>
              </a:solidFill>
              <a:latin typeface="微軟正黑體" panose="020B0604030504040204" pitchFamily="34" charset="-120"/>
              <a:ea typeface="微軟正黑體" panose="020B0604030504040204" pitchFamily="34" charset="-120"/>
            </a:endParaRPr>
          </a:p>
          <a:p>
            <a:pPr>
              <a:lnSpc>
                <a:spcPct val="100000"/>
              </a:lnSpc>
            </a:pPr>
            <a:r>
              <a:rPr lang="en-US" altLang="zh-TW" sz="2400" dirty="0" smtClean="0">
                <a:solidFill>
                  <a:schemeClr val="bg1"/>
                </a:solidFill>
                <a:latin typeface="微軟正黑體" panose="020B0604030504040204" pitchFamily="34" charset="-120"/>
                <a:ea typeface="微軟正黑體" panose="020B0604030504040204" pitchFamily="34" charset="-120"/>
              </a:rPr>
              <a:t>1.elo.calc()</a:t>
            </a:r>
          </a:p>
          <a:p>
            <a:pPr>
              <a:lnSpc>
                <a:spcPct val="100000"/>
              </a:lnSpc>
            </a:pPr>
            <a:r>
              <a:rPr lang="en-US" altLang="zh-TW" sz="2400" dirty="0" smtClean="0">
                <a:solidFill>
                  <a:schemeClr val="bg1"/>
                </a:solidFill>
                <a:latin typeface="微軟正黑體" panose="020B0604030504040204" pitchFamily="34" charset="-120"/>
                <a:ea typeface="微軟正黑體" panose="020B0604030504040204" pitchFamily="34" charset="-120"/>
              </a:rPr>
              <a:t>2.elo.prob()</a:t>
            </a:r>
            <a:endParaRPr lang="en-US" altLang="zh-TW" sz="2400" dirty="0">
              <a:solidFill>
                <a:schemeClr val="bg1"/>
              </a:solidFill>
              <a:latin typeface="微軟正黑體" panose="020B0604030504040204" pitchFamily="34" charset="-120"/>
              <a:ea typeface="微軟正黑體" panose="020B0604030504040204" pitchFamily="34" charset="-120"/>
            </a:endParaRPr>
          </a:p>
        </p:txBody>
      </p:sp>
      <p:sp>
        <p:nvSpPr>
          <p:cNvPr id="10" name="矩形 9"/>
          <p:cNvSpPr/>
          <p:nvPr/>
        </p:nvSpPr>
        <p:spPr>
          <a:xfrm>
            <a:off x="299828" y="6126402"/>
            <a:ext cx="8680561" cy="369332"/>
          </a:xfrm>
          <a:prstGeom prst="rect">
            <a:avLst/>
          </a:prstGeom>
        </p:spPr>
        <p:txBody>
          <a:bodyPr wrap="square">
            <a:spAutoFit/>
          </a:bodyPr>
          <a:lstStyle/>
          <a:p>
            <a:pPr indent="304800">
              <a:spcAft>
                <a:spcPts val="0"/>
              </a:spcAft>
            </a:pPr>
            <a:r>
              <a:rPr lang="en-US" altLang="zh-TW" u="sng" kern="100" dirty="0">
                <a:solidFill>
                  <a:srgbClr val="0000FF"/>
                </a:solidFill>
                <a:latin typeface="微軟正黑體" panose="020B0604030504040204" pitchFamily="34" charset="-120"/>
                <a:ea typeface="微軟正黑體" panose="020B0604030504040204" pitchFamily="34" charset="-120"/>
                <a:cs typeface="Mangal"/>
                <a:hlinkClick r:id="rId5"/>
              </a:rPr>
              <a:t>https://en.wikipedia.org/wiki/Elo_rating_system#Most_accurate_K-factor</a:t>
            </a:r>
            <a:endParaRPr lang="zh-TW" altLang="zh-TW" kern="100" dirty="0">
              <a:latin typeface="Calibri" panose="020F0502020204030204" pitchFamily="34" charset="0"/>
              <a:ea typeface="微軟正黑體" panose="020B0604030504040204" pitchFamily="34" charset="-120"/>
              <a:cs typeface="Mangal"/>
            </a:endParaRPr>
          </a:p>
        </p:txBody>
      </p:sp>
    </p:spTree>
    <p:extLst>
      <p:ext uri="{BB962C8B-B14F-4D97-AF65-F5344CB8AC3E}">
        <p14:creationId xmlns:p14="http://schemas.microsoft.com/office/powerpoint/2010/main" val="1474391014"/>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in)">
                                      <p:cBhvr>
                                        <p:cTn id="11" dur="500"/>
                                        <p:tgtEl>
                                          <p:spTgt spid="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分析</a:t>
            </a:r>
            <a:r>
              <a:rPr lang="zh-TW" altLang="en-US" sz="2800" dirty="0">
                <a:solidFill>
                  <a:schemeClr val="bg1"/>
                </a:solidFill>
                <a:latin typeface="黑体" panose="02010609060101010101" charset="-122"/>
                <a:ea typeface="黑体" panose="02010609060101010101" charset="-122"/>
              </a:rPr>
              <a:t>結果</a:t>
            </a:r>
            <a:endParaRPr lang="zh-CN" altLang="en-US" sz="2800" dirty="0">
              <a:solidFill>
                <a:schemeClr val="bg1"/>
              </a:solidFill>
              <a:latin typeface="黑体" panose="02010609060101010101" charset="-122"/>
              <a:ea typeface="黑体" panose="02010609060101010101" charset="-122"/>
            </a:endParaRPr>
          </a:p>
        </p:txBody>
      </p:sp>
      <p:cxnSp>
        <p:nvCxnSpPr>
          <p:cNvPr id="20" name="直接连接符 19"/>
          <p:cNvCxnSpPr/>
          <p:nvPr/>
        </p:nvCxnSpPr>
        <p:spPr>
          <a:xfrm>
            <a:off x="8351422" y="1699269"/>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420981" y="2595622"/>
            <a:ext cx="3550021" cy="2308324"/>
          </a:xfrm>
          <a:prstGeom prst="rect">
            <a:avLst/>
          </a:prstGeom>
        </p:spPr>
        <p:txBody>
          <a:bodyPr wrap="square">
            <a:spAutoFit/>
          </a:bodyPr>
          <a:lstStyle/>
          <a:p>
            <a:pPr>
              <a:lnSpc>
                <a:spcPct val="150000"/>
              </a:lnSpc>
            </a:pP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左邊三個國家是這次並未參加世界盃，但</a:t>
            </a:r>
            <a:r>
              <a:rPr lang="en-US" altLang="zh-TW" sz="2400" dirty="0" err="1" smtClean="0">
                <a:solidFill>
                  <a:schemeClr val="bg1"/>
                </a:solidFill>
                <a:latin typeface="微軟正黑體" panose="020B0604030504040204" pitchFamily="34" charset="-120"/>
                <a:ea typeface="微軟正黑體" panose="020B0604030504040204" pitchFamily="34" charset="-120"/>
                <a:cs typeface="黑体" panose="02010609060101010101" charset="-122"/>
              </a:rPr>
              <a:t>Elo</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積分卻大於世界盃所有參賽國家平均者。</a:t>
            </a:r>
            <a:endParaRPr lang="en-US" altLang="zh-TW" sz="2400" dirty="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cxnSp>
        <p:nvCxnSpPr>
          <p:cNvPr id="11" name="直線接點 10"/>
          <p:cNvCxnSpPr/>
          <p:nvPr/>
        </p:nvCxnSpPr>
        <p:spPr>
          <a:xfrm flipV="1">
            <a:off x="765815" y="1897039"/>
            <a:ext cx="7317341" cy="2197289"/>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2650787183"/>
              </p:ext>
            </p:extLst>
          </p:nvPr>
        </p:nvGraphicFramePr>
        <p:xfrm>
          <a:off x="122078" y="1699270"/>
          <a:ext cx="7684443" cy="4101028"/>
        </p:xfrm>
        <a:graphic>
          <a:graphicData uri="http://schemas.openxmlformats.org/drawingml/2006/table">
            <a:tbl>
              <a:tblPr firstRow="1" bandRow="1">
                <a:tableStyleId>{5C22544A-7EE6-4342-B048-85BDC9FD1C3A}</a:tableStyleId>
              </a:tblPr>
              <a:tblGrid>
                <a:gridCol w="2561481">
                  <a:extLst>
                    <a:ext uri="{9D8B030D-6E8A-4147-A177-3AD203B41FA5}">
                      <a16:colId xmlns:a16="http://schemas.microsoft.com/office/drawing/2014/main" val="2707869051"/>
                    </a:ext>
                  </a:extLst>
                </a:gridCol>
                <a:gridCol w="2561481">
                  <a:extLst>
                    <a:ext uri="{9D8B030D-6E8A-4147-A177-3AD203B41FA5}">
                      <a16:colId xmlns:a16="http://schemas.microsoft.com/office/drawing/2014/main" val="2686800832"/>
                    </a:ext>
                  </a:extLst>
                </a:gridCol>
                <a:gridCol w="2561481">
                  <a:extLst>
                    <a:ext uri="{9D8B030D-6E8A-4147-A177-3AD203B41FA5}">
                      <a16:colId xmlns:a16="http://schemas.microsoft.com/office/drawing/2014/main" val="290194499"/>
                    </a:ext>
                  </a:extLst>
                </a:gridCol>
              </a:tblGrid>
              <a:tr h="1025257">
                <a:tc>
                  <a:txBody>
                    <a:bodyPr/>
                    <a:lstStyle/>
                    <a:p>
                      <a:pPr algn="ctr"/>
                      <a:endParaRPr lang="zh-TW" altLang="en-US" dirty="0"/>
                    </a:p>
                  </a:txBody>
                  <a:tcPr anchor="ctr"/>
                </a:tc>
                <a:tc>
                  <a:txBody>
                    <a:bodyPr/>
                    <a:lstStyle/>
                    <a:p>
                      <a:pPr algn="ctr"/>
                      <a:r>
                        <a:rPr lang="en-US" altLang="zh-TW" sz="2400" dirty="0" smtClean="0"/>
                        <a:t>Team </a:t>
                      </a:r>
                      <a:endParaRPr lang="zh-TW" altLang="en-US" sz="2400" dirty="0"/>
                    </a:p>
                  </a:txBody>
                  <a:tcPr anchor="ctr"/>
                </a:tc>
                <a:tc>
                  <a:txBody>
                    <a:bodyPr/>
                    <a:lstStyle/>
                    <a:p>
                      <a:pPr algn="ctr"/>
                      <a:r>
                        <a:rPr lang="en-US" altLang="zh-TW" dirty="0" err="1" smtClean="0"/>
                        <a:t>Elo</a:t>
                      </a:r>
                      <a:r>
                        <a:rPr lang="zh-TW" altLang="en-US" dirty="0" smtClean="0"/>
                        <a:t>積分</a:t>
                      </a:r>
                      <a:endParaRPr lang="zh-TW" altLang="en-US" dirty="0"/>
                    </a:p>
                  </a:txBody>
                  <a:tcPr anchor="ctr"/>
                </a:tc>
                <a:extLst>
                  <a:ext uri="{0D108BD9-81ED-4DB2-BD59-A6C34878D82A}">
                    <a16:rowId xmlns:a16="http://schemas.microsoft.com/office/drawing/2014/main" val="1232005356"/>
                  </a:ext>
                </a:extLst>
              </a:tr>
              <a:tr h="1025257">
                <a:tc>
                  <a:txBody>
                    <a:bodyPr/>
                    <a:lstStyle/>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effectLst/>
                          <a:ea typeface="微軟正黑體" panose="020B0604030504040204" pitchFamily="34" charset="-120"/>
                        </a:rPr>
                        <a:t>Netherlands</a:t>
                      </a:r>
                      <a:endParaRPr lang="zh-TW" altLang="en-US" dirty="0" smtClean="0">
                        <a:ea typeface="微軟正黑體" panose="020B0604030504040204" pitchFamily="34" charset="-120"/>
                      </a:endParaRPr>
                    </a:p>
                  </a:txBody>
                  <a:tcPr anchor="ctr"/>
                </a:tc>
                <a:tc>
                  <a:txBody>
                    <a:bodyPr/>
                    <a:lstStyle/>
                    <a:p>
                      <a:pPr algn="ctr"/>
                      <a:r>
                        <a:rPr lang="en-US" altLang="zh-TW" dirty="0" smtClean="0"/>
                        <a:t>1843.180</a:t>
                      </a:r>
                      <a:endParaRPr lang="zh-TW" altLang="en-US" dirty="0"/>
                    </a:p>
                  </a:txBody>
                  <a:tcPr anchor="ctr"/>
                </a:tc>
                <a:extLst>
                  <a:ext uri="{0D108BD9-81ED-4DB2-BD59-A6C34878D82A}">
                    <a16:rowId xmlns:a16="http://schemas.microsoft.com/office/drawing/2014/main" val="291878873"/>
                  </a:ext>
                </a:extLst>
              </a:tr>
              <a:tr h="1025257">
                <a:tc>
                  <a:txBody>
                    <a:bodyPr/>
                    <a:lstStyle/>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effectLst/>
                          <a:ea typeface="微軟正黑體" panose="020B0604030504040204" pitchFamily="34" charset="-120"/>
                        </a:rPr>
                        <a:t>Italy</a:t>
                      </a:r>
                      <a:endParaRPr lang="zh-TW" altLang="en-US" dirty="0" smtClean="0">
                        <a:ea typeface="微軟正黑體" panose="020B0604030504040204" pitchFamily="34" charset="-120"/>
                      </a:endParaRPr>
                    </a:p>
                  </a:txBody>
                  <a:tcPr anchor="ctr"/>
                </a:tc>
                <a:tc>
                  <a:txBody>
                    <a:bodyPr/>
                    <a:lstStyle/>
                    <a:p>
                      <a:pPr algn="ctr"/>
                      <a:r>
                        <a:rPr lang="en-US" altLang="zh-TW" dirty="0" smtClean="0"/>
                        <a:t>1835.915</a:t>
                      </a:r>
                      <a:endParaRPr lang="zh-TW" altLang="en-US" dirty="0"/>
                    </a:p>
                  </a:txBody>
                  <a:tcPr anchor="ctr"/>
                </a:tc>
                <a:extLst>
                  <a:ext uri="{0D108BD9-81ED-4DB2-BD59-A6C34878D82A}">
                    <a16:rowId xmlns:a16="http://schemas.microsoft.com/office/drawing/2014/main" val="432423330"/>
                  </a:ext>
                </a:extLst>
              </a:tr>
              <a:tr h="1025257">
                <a:tc>
                  <a:txBody>
                    <a:bodyPr/>
                    <a:lstStyle/>
                    <a:p>
                      <a:pPr algn="ctr"/>
                      <a:endParaRPr lang="zh-TW"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effectLst/>
                          <a:ea typeface="微軟正黑體" panose="020B0604030504040204" pitchFamily="34" charset="-120"/>
                        </a:rPr>
                        <a:t>Chile</a:t>
                      </a:r>
                      <a:endParaRPr lang="zh-TW" altLang="en-US" dirty="0" smtClean="0">
                        <a:ea typeface="微軟正黑體" panose="020B0604030504040204" pitchFamily="34" charset="-120"/>
                      </a:endParaRPr>
                    </a:p>
                  </a:txBody>
                  <a:tcPr anchor="ctr"/>
                </a:tc>
                <a:tc>
                  <a:txBody>
                    <a:bodyPr/>
                    <a:lstStyle/>
                    <a:p>
                      <a:pPr algn="ctr"/>
                      <a:r>
                        <a:rPr lang="en-US" altLang="zh-TW" dirty="0" smtClean="0"/>
                        <a:t>1824.524</a:t>
                      </a:r>
                      <a:endParaRPr lang="zh-TW" altLang="en-US" dirty="0"/>
                    </a:p>
                  </a:txBody>
                  <a:tcPr anchor="ctr"/>
                </a:tc>
                <a:extLst>
                  <a:ext uri="{0D108BD9-81ED-4DB2-BD59-A6C34878D82A}">
                    <a16:rowId xmlns:a16="http://schemas.microsoft.com/office/drawing/2014/main" val="3744608994"/>
                  </a:ext>
                </a:extLst>
              </a:tr>
            </a:tbl>
          </a:graphicData>
        </a:graphic>
      </p:graphicFrame>
      <p:pic>
        <p:nvPicPr>
          <p:cNvPr id="13" name="圖片 12"/>
          <p:cNvPicPr>
            <a:picLocks noChangeAspect="1"/>
          </p:cNvPicPr>
          <p:nvPr/>
        </p:nvPicPr>
        <p:blipFill>
          <a:blip r:embed="rId5"/>
          <a:stretch>
            <a:fillRect/>
          </a:stretch>
        </p:blipFill>
        <p:spPr>
          <a:xfrm>
            <a:off x="1103640" y="3117615"/>
            <a:ext cx="452790" cy="301860"/>
          </a:xfrm>
          <a:prstGeom prst="rect">
            <a:avLst/>
          </a:prstGeom>
        </p:spPr>
      </p:pic>
      <p:pic>
        <p:nvPicPr>
          <p:cNvPr id="14" name="圖片 13"/>
          <p:cNvPicPr>
            <a:picLocks noChangeAspect="1"/>
          </p:cNvPicPr>
          <p:nvPr/>
        </p:nvPicPr>
        <p:blipFill>
          <a:blip r:embed="rId6"/>
          <a:stretch>
            <a:fillRect/>
          </a:stretch>
        </p:blipFill>
        <p:spPr>
          <a:xfrm>
            <a:off x="1103640" y="4094328"/>
            <a:ext cx="452790" cy="268941"/>
          </a:xfrm>
          <a:prstGeom prst="rect">
            <a:avLst/>
          </a:prstGeom>
        </p:spPr>
      </p:pic>
      <p:pic>
        <p:nvPicPr>
          <p:cNvPr id="15" name="圖片 14"/>
          <p:cNvPicPr>
            <a:picLocks noChangeAspect="1"/>
          </p:cNvPicPr>
          <p:nvPr/>
        </p:nvPicPr>
        <p:blipFill>
          <a:blip r:embed="rId7"/>
          <a:stretch>
            <a:fillRect/>
          </a:stretch>
        </p:blipFill>
        <p:spPr>
          <a:xfrm>
            <a:off x="1103640" y="5081336"/>
            <a:ext cx="452790" cy="301311"/>
          </a:xfrm>
          <a:prstGeom prst="rect">
            <a:avLst/>
          </a:prstGeom>
        </p:spPr>
      </p:pic>
    </p:spTree>
    <p:extLst>
      <p:ext uri="{BB962C8B-B14F-4D97-AF65-F5344CB8AC3E}">
        <p14:creationId xmlns:p14="http://schemas.microsoft.com/office/powerpoint/2010/main" val="1332927706"/>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27989" y="338455"/>
            <a:ext cx="4771807" cy="742950"/>
            <a:chOff x="2339" y="2487"/>
            <a:chExt cx="6706" cy="1317"/>
          </a:xfrm>
        </p:grpSpPr>
        <p:pic>
          <p:nvPicPr>
            <p:cNvPr id="2" name="图片 1"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3" name="矩形 2"/>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1611630" y="386715"/>
            <a:ext cx="2673767"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模擬世界</a:t>
            </a:r>
            <a:r>
              <a:rPr lang="zh-TW" altLang="en-US" sz="2800" dirty="0">
                <a:solidFill>
                  <a:schemeClr val="bg1"/>
                </a:solidFill>
                <a:latin typeface="黑体" panose="02010609060101010101" charset="-122"/>
                <a:ea typeface="黑体" panose="02010609060101010101" charset="-122"/>
              </a:rPr>
              <a:t>盃</a:t>
            </a:r>
            <a:endParaRPr lang="zh-CN" altLang="en-US" sz="2800" dirty="0">
              <a:solidFill>
                <a:schemeClr val="bg1"/>
              </a:solidFill>
              <a:latin typeface="黑体" panose="02010609060101010101" charset="-122"/>
              <a:ea typeface="黑体" panose="02010609060101010101" charset="-122"/>
            </a:endParaRPr>
          </a:p>
        </p:txBody>
      </p:sp>
      <p:sp>
        <p:nvSpPr>
          <p:cNvPr id="8" name="椭圆 7"/>
          <p:cNvSpPr/>
          <p:nvPr/>
        </p:nvSpPr>
        <p:spPr>
          <a:xfrm>
            <a:off x="280888" y="1313675"/>
            <a:ext cx="5143500" cy="514350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descr="https://gss3.bdstatic.com/-Po3dSag_xI4khGkpoWK1HF6hhy/baike/c0%3Dbaike80%2C5%2C5%2C80%2C26/sign=81c945c7d2f9d72a0369184fb5434351/241f95cad1c8a78652926bf66c09c93d71cf5089.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3093" y="1395222"/>
            <a:ext cx="4650839" cy="4498709"/>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5936786" y="1221373"/>
            <a:ext cx="5486390" cy="5078313"/>
          </a:xfrm>
          <a:prstGeom prst="rect">
            <a:avLst/>
          </a:prstGeom>
        </p:spPr>
        <p:txBody>
          <a:bodyPr wrap="square">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dirty="0" smtClean="0">
                <a:solidFill>
                  <a:schemeClr val="bg1"/>
                </a:solidFill>
                <a:latin typeface="微軟正黑體" panose="020B0604030504040204" pitchFamily="34" charset="-120"/>
                <a:ea typeface="微軟正黑體" panose="020B0604030504040204" pitchFamily="34" charset="-120"/>
              </a:rPr>
              <a:t>基本上</a:t>
            </a:r>
            <a:r>
              <a:rPr lang="zh-TW" altLang="en-US" sz="2400" dirty="0">
                <a:solidFill>
                  <a:schemeClr val="bg1"/>
                </a:solidFill>
                <a:latin typeface="微軟正黑體" panose="020B0604030504040204" pitchFamily="34" charset="-120"/>
                <a:ea typeface="微軟正黑體" panose="020B0604030504040204" pitchFamily="34" charset="-120"/>
              </a:rPr>
              <a:t>可以使用</a:t>
            </a:r>
            <a:r>
              <a:rPr lang="en-US" altLang="zh-TW" sz="2400" dirty="0">
                <a:solidFill>
                  <a:schemeClr val="accent6"/>
                </a:solidFill>
                <a:latin typeface="微軟正黑體" panose="020B0604030504040204" pitchFamily="34" charset="-120"/>
                <a:ea typeface="微軟正黑體" panose="020B0604030504040204" pitchFamily="34" charset="-120"/>
              </a:rPr>
              <a:t>sample()</a:t>
            </a:r>
            <a:r>
              <a:rPr lang="zh-TW" altLang="en-US" sz="2400" dirty="0">
                <a:solidFill>
                  <a:schemeClr val="accent6"/>
                </a:solidFill>
                <a:latin typeface="微軟正黑體" panose="020B0604030504040204" pitchFamily="34" charset="-120"/>
                <a:ea typeface="微軟正黑體" panose="020B0604030504040204" pitchFamily="34" charset="-120"/>
              </a:rPr>
              <a:t>函數</a:t>
            </a:r>
            <a:r>
              <a:rPr lang="zh-TW" altLang="en-US" sz="2400" dirty="0">
                <a:solidFill>
                  <a:schemeClr val="bg1"/>
                </a:solidFill>
                <a:latin typeface="微軟正黑體" panose="020B0604030504040204" pitchFamily="34" charset="-120"/>
                <a:ea typeface="微軟正黑體" panose="020B0604030504040204" pitchFamily="34" charset="-120"/>
              </a:rPr>
              <a:t>及</a:t>
            </a:r>
            <a:r>
              <a:rPr lang="en-US" altLang="zh-TW" sz="2400" dirty="0" err="1">
                <a:solidFill>
                  <a:schemeClr val="accent6"/>
                </a:solidFill>
                <a:latin typeface="微軟正黑體" panose="020B0604030504040204" pitchFamily="34" charset="-120"/>
                <a:ea typeface="微軟正黑體" panose="020B0604030504040204" pitchFamily="34" charset="-120"/>
              </a:rPr>
              <a:t>elo.prob</a:t>
            </a:r>
            <a:r>
              <a:rPr lang="zh-TW" altLang="en-US" sz="2400" dirty="0">
                <a:solidFill>
                  <a:schemeClr val="accent6"/>
                </a:solidFill>
                <a:latin typeface="微軟正黑體" panose="020B0604030504040204" pitchFamily="34" charset="-120"/>
                <a:ea typeface="微軟正黑體" panose="020B0604030504040204" pitchFamily="34" charset="-120"/>
              </a:rPr>
              <a:t>回傳的值</a:t>
            </a:r>
            <a:r>
              <a:rPr lang="zh-TW" altLang="en-US" sz="2400" dirty="0">
                <a:solidFill>
                  <a:schemeClr val="bg1"/>
                </a:solidFill>
                <a:latin typeface="微軟正黑體" panose="020B0604030504040204" pitchFamily="34" charset="-120"/>
                <a:ea typeface="微軟正黑體" panose="020B0604030504040204" pitchFamily="34" charset="-120"/>
              </a:rPr>
              <a:t>來選擇俄羅斯和沙烏地阿拉伯之間的隨機贏家，但選擇俄羅斯的機率為</a:t>
            </a:r>
            <a:r>
              <a:rPr lang="en-US" altLang="zh-TW" sz="2400" dirty="0">
                <a:solidFill>
                  <a:schemeClr val="bg1"/>
                </a:solidFill>
                <a:latin typeface="微軟正黑體" panose="020B0604030504040204" pitchFamily="34" charset="-120"/>
                <a:ea typeface="微軟正黑體" panose="020B0604030504040204" pitchFamily="34" charset="-120"/>
              </a:rPr>
              <a:t>60%</a:t>
            </a:r>
            <a:r>
              <a:rPr lang="zh-TW" altLang="en-US" sz="2400" dirty="0">
                <a:solidFill>
                  <a:schemeClr val="bg1"/>
                </a:solidFill>
                <a:latin typeface="微軟正黑體" panose="020B0604030504040204" pitchFamily="34" charset="-120"/>
                <a:ea typeface="微軟正黑體" panose="020B0604030504040204" pitchFamily="34" charset="-120"/>
              </a:rPr>
              <a:t>，並在比賽完後直接更新</a:t>
            </a:r>
            <a:r>
              <a:rPr lang="en-US" altLang="zh-TW" sz="2400" dirty="0" err="1">
                <a:solidFill>
                  <a:schemeClr val="bg1"/>
                </a:solidFill>
                <a:latin typeface="微軟正黑體" panose="020B0604030504040204" pitchFamily="34" charset="-120"/>
                <a:ea typeface="微軟正黑體" panose="020B0604030504040204" pitchFamily="34" charset="-120"/>
              </a:rPr>
              <a:t>Elo</a:t>
            </a:r>
            <a:r>
              <a:rPr lang="zh-TW" altLang="en-US" sz="2400" dirty="0">
                <a:solidFill>
                  <a:schemeClr val="bg1"/>
                </a:solidFill>
                <a:latin typeface="微軟正黑體" panose="020B0604030504040204" pitchFamily="34" charset="-120"/>
                <a:ea typeface="微軟正黑體" panose="020B0604030504040204" pitchFamily="34" charset="-120"/>
              </a:rPr>
              <a:t>評分</a:t>
            </a:r>
            <a:r>
              <a:rPr lang="zh-TW" altLang="en-US" sz="2400" dirty="0" smtClean="0">
                <a:solidFill>
                  <a:schemeClr val="bg1"/>
                </a:solidFill>
                <a:latin typeface="微軟正黑體" panose="020B0604030504040204" pitchFamily="34" charset="-120"/>
                <a:ea typeface="微軟正黑體" panose="020B0604030504040204" pitchFamily="34" charset="-120"/>
              </a:rPr>
              <a:t>。</a:t>
            </a:r>
            <a:endParaRPr lang="en-US" altLang="zh-TW" sz="2400" dirty="0" smtClean="0">
              <a:solidFill>
                <a:schemeClr val="bg1"/>
              </a:solidFill>
              <a:latin typeface="微軟正黑體" panose="020B0604030504040204" pitchFamily="34" charset="-120"/>
              <a:ea typeface="微軟正黑體" panose="020B0604030504040204" pitchFamily="34" charset="-120"/>
            </a:endParaRPr>
          </a:p>
          <a:p>
            <a:endParaRPr lang="en-US" altLang="zh-TW" sz="2400" dirty="0">
              <a:solidFill>
                <a:schemeClr val="bg1"/>
              </a:solidFill>
              <a:latin typeface="微軟正黑體" panose="020B0604030504040204" pitchFamily="34" charset="-120"/>
              <a:ea typeface="微軟正黑體" panose="020B0604030504040204" pitchFamily="34" charset="-120"/>
            </a:endParaRPr>
          </a:p>
          <a:p>
            <a:r>
              <a:rPr lang="zh-TW"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dirty="0" smtClean="0">
                <a:solidFill>
                  <a:schemeClr val="bg1"/>
                </a:solidFill>
                <a:latin typeface="微軟正黑體" panose="020B0604030504040204" pitchFamily="34" charset="-120"/>
                <a:ea typeface="微軟正黑體" panose="020B0604030504040204" pitchFamily="34" charset="-120"/>
              </a:rPr>
              <a:t>這樣</a:t>
            </a:r>
            <a:r>
              <a:rPr lang="zh-TW" altLang="en-US" sz="2400" dirty="0">
                <a:solidFill>
                  <a:schemeClr val="bg1"/>
                </a:solidFill>
                <a:latin typeface="微軟正黑體" panose="020B0604030504040204" pitchFamily="34" charset="-120"/>
                <a:ea typeface="微軟正黑體" panose="020B0604030504040204" pitchFamily="34" charset="-120"/>
              </a:rPr>
              <a:t>就可以模擬整個比賽從小組賽到決賽。如果你重複很多次，你會得到每個團隊的詳細奪冠機率，或其進入淘汰賽的機率。這基本上就是</a:t>
            </a:r>
            <a:r>
              <a:rPr lang="en-US" altLang="zh-TW" sz="2400" dirty="0">
                <a:solidFill>
                  <a:schemeClr val="bg1"/>
                </a:solidFill>
                <a:latin typeface="微軟正黑體" panose="020B0604030504040204" pitchFamily="34" charset="-120"/>
                <a:ea typeface="微軟正黑體" panose="020B0604030504040204" pitchFamily="34" charset="-120"/>
                <a:hlinkClick r:id="rId6"/>
              </a:rPr>
              <a:t>FiveThirtyEight</a:t>
            </a:r>
            <a:r>
              <a:rPr lang="zh-TW" altLang="en-US" sz="2400" dirty="0">
                <a:solidFill>
                  <a:schemeClr val="bg1"/>
                </a:solidFill>
                <a:latin typeface="微軟正黑體" panose="020B0604030504040204" pitchFamily="34" charset="-120"/>
                <a:ea typeface="微軟正黑體" panose="020B0604030504040204" pitchFamily="34" charset="-120"/>
              </a:rPr>
              <a:t>這樣的網站為他們的體育預測所做的事情。</a:t>
            </a:r>
          </a:p>
          <a:p>
            <a:pPr>
              <a:lnSpc>
                <a:spcPct val="150000"/>
              </a:lnSpc>
            </a:pPr>
            <a:endParaRPr lang="zh-CN" altLang="en-US" sz="2400" dirty="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in)">
                                      <p:cBhvr>
                                        <p:cTn id="15" dur="500"/>
                                        <p:tgtEl>
                                          <p:spTgt spid="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7170"/>
                                        </p:tgtEl>
                                        <p:attrNameLst>
                                          <p:attrName>style.visibility</p:attrName>
                                        </p:attrNameLst>
                                      </p:cBhvr>
                                      <p:to>
                                        <p:strVal val="visible"/>
                                      </p:to>
                                    </p:set>
                                    <p:animEffect transition="in" filter="wipe(down)">
                                      <p:cBhvr>
                                        <p:cTn id="19" dur="500"/>
                                        <p:tgtEl>
                                          <p:spTgt spid="7170"/>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anim calcmode="lin" valueType="num">
                                      <p:cBhvr>
                                        <p:cTn id="24" dur="500" fill="hold"/>
                                        <p:tgtEl>
                                          <p:spTgt spid="19"/>
                                        </p:tgtEl>
                                        <p:attrNameLst>
                                          <p:attrName>ppt_x</p:attrName>
                                        </p:attrNameLst>
                                      </p:cBhvr>
                                      <p:tavLst>
                                        <p:tav tm="0">
                                          <p:val>
                                            <p:strVal val="#ppt_x"/>
                                          </p:val>
                                        </p:tav>
                                        <p:tav tm="100000">
                                          <p:val>
                                            <p:strVal val="#ppt_x"/>
                                          </p:val>
                                        </p:tav>
                                      </p:tavLst>
                                    </p:anim>
                                    <p:anim calcmode="lin" valueType="num">
                                      <p:cBhvr>
                                        <p:cTn id="2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4" name="图片 3" descr="97403f15fc7970a9f7b28b61f777e7b5"/>
          <p:cNvPicPr>
            <a:picLocks noChangeAspect="1"/>
          </p:cNvPicPr>
          <p:nvPr/>
        </p:nvPicPr>
        <p:blipFill>
          <a:blip r:embed="rId4"/>
          <a:stretch>
            <a:fillRect/>
          </a:stretch>
        </p:blipFill>
        <p:spPr>
          <a:xfrm>
            <a:off x="-297267" y="-128943"/>
            <a:ext cx="6589395" cy="5260975"/>
          </a:xfrm>
          <a:prstGeom prst="rect">
            <a:avLst/>
          </a:prstGeom>
        </p:spPr>
      </p:pic>
      <p:pic>
        <p:nvPicPr>
          <p:cNvPr id="39" name="图片 38" descr="137e86bf008e1f3e3db30b199b47b947"/>
          <p:cNvPicPr>
            <a:picLocks noChangeAspect="1"/>
          </p:cNvPicPr>
          <p:nvPr/>
        </p:nvPicPr>
        <p:blipFill>
          <a:blip r:embed="rId5"/>
          <a:stretch>
            <a:fillRect/>
          </a:stretch>
        </p:blipFill>
        <p:spPr>
          <a:xfrm>
            <a:off x="895985" y="-264160"/>
            <a:ext cx="10400030" cy="1423035"/>
          </a:xfrm>
          <a:prstGeom prst="rect">
            <a:avLst/>
          </a:prstGeom>
        </p:spPr>
      </p:pic>
      <p:grpSp>
        <p:nvGrpSpPr>
          <p:cNvPr id="13" name="组合 35"/>
          <p:cNvGrpSpPr/>
          <p:nvPr/>
        </p:nvGrpSpPr>
        <p:grpSpPr>
          <a:xfrm>
            <a:off x="5802708" y="1390745"/>
            <a:ext cx="3782060" cy="742950"/>
            <a:chOff x="1034" y="2413"/>
            <a:chExt cx="5956" cy="1170"/>
          </a:xfrm>
        </p:grpSpPr>
        <p:grpSp>
          <p:nvGrpSpPr>
            <p:cNvPr id="16" name="组合 11"/>
            <p:cNvGrpSpPr/>
            <p:nvPr/>
          </p:nvGrpSpPr>
          <p:grpSpPr>
            <a:xfrm>
              <a:off x="1034" y="2413"/>
              <a:ext cx="5956" cy="1170"/>
              <a:chOff x="2339" y="2487"/>
              <a:chExt cx="6706" cy="1317"/>
            </a:xfrm>
          </p:grpSpPr>
          <p:pic>
            <p:nvPicPr>
              <p:cNvPr id="18" name="图片 8" descr="33b8428483e8753d750395f4da95fb12"/>
              <p:cNvPicPr>
                <a:picLocks noChangeAspect="1"/>
              </p:cNvPicPr>
              <p:nvPr/>
            </p:nvPicPr>
            <p:blipFill>
              <a:blip r:embed="rId6"/>
              <a:stretch>
                <a:fillRect/>
              </a:stretch>
            </p:blipFill>
            <p:spPr>
              <a:xfrm>
                <a:off x="2339" y="2494"/>
                <a:ext cx="1198" cy="1310"/>
              </a:xfrm>
              <a:prstGeom prst="rect">
                <a:avLst/>
              </a:prstGeom>
            </p:spPr>
          </p:pic>
          <p:sp>
            <p:nvSpPr>
              <p:cNvPr id="19" name="矩形 18"/>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1"/>
            <p:cNvSpPr txBox="1"/>
            <p:nvPr/>
          </p:nvSpPr>
          <p:spPr>
            <a:xfrm>
              <a:off x="2898" y="2489"/>
              <a:ext cx="3057" cy="822"/>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蔡承翰</a:t>
              </a:r>
              <a:endParaRPr lang="zh-CN" altLang="en-US" sz="2800" dirty="0">
                <a:solidFill>
                  <a:schemeClr val="bg1"/>
                </a:solidFill>
                <a:latin typeface="黑体" panose="02010609060101010101" charset="-122"/>
                <a:ea typeface="黑体" panose="02010609060101010101" charset="-122"/>
              </a:endParaRPr>
            </a:p>
          </p:txBody>
        </p:sp>
      </p:grpSp>
      <p:grpSp>
        <p:nvGrpSpPr>
          <p:cNvPr id="21" name="组合 35"/>
          <p:cNvGrpSpPr/>
          <p:nvPr/>
        </p:nvGrpSpPr>
        <p:grpSpPr>
          <a:xfrm>
            <a:off x="7737953" y="5146355"/>
            <a:ext cx="3782060" cy="742950"/>
            <a:chOff x="1034" y="2413"/>
            <a:chExt cx="5956" cy="1170"/>
          </a:xfrm>
        </p:grpSpPr>
        <p:grpSp>
          <p:nvGrpSpPr>
            <p:cNvPr id="22" name="组合 11"/>
            <p:cNvGrpSpPr/>
            <p:nvPr/>
          </p:nvGrpSpPr>
          <p:grpSpPr>
            <a:xfrm>
              <a:off x="1034" y="2413"/>
              <a:ext cx="5956" cy="1170"/>
              <a:chOff x="2339" y="2487"/>
              <a:chExt cx="6706" cy="1317"/>
            </a:xfrm>
          </p:grpSpPr>
          <p:pic>
            <p:nvPicPr>
              <p:cNvPr id="24" name="图片 8" descr="33b8428483e8753d750395f4da95fb12"/>
              <p:cNvPicPr>
                <a:picLocks noChangeAspect="1"/>
              </p:cNvPicPr>
              <p:nvPr/>
            </p:nvPicPr>
            <p:blipFill>
              <a:blip r:embed="rId6"/>
              <a:stretch>
                <a:fillRect/>
              </a:stretch>
            </p:blipFill>
            <p:spPr>
              <a:xfrm>
                <a:off x="2339" y="2494"/>
                <a:ext cx="1198" cy="1310"/>
              </a:xfrm>
              <a:prstGeom prst="rect">
                <a:avLst/>
              </a:prstGeom>
            </p:spPr>
          </p:pic>
          <p:sp>
            <p:nvSpPr>
              <p:cNvPr id="25" name="矩形 2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31"/>
            <p:cNvSpPr txBox="1"/>
            <p:nvPr/>
          </p:nvSpPr>
          <p:spPr>
            <a:xfrm>
              <a:off x="2898" y="2489"/>
              <a:ext cx="3057" cy="822"/>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田</a:t>
              </a:r>
              <a:r>
                <a:rPr lang="zh-TW" altLang="en-US" sz="2800" dirty="0">
                  <a:solidFill>
                    <a:schemeClr val="bg1"/>
                  </a:solidFill>
                  <a:latin typeface="黑体" panose="02010609060101010101" charset="-122"/>
                  <a:ea typeface="黑体" panose="02010609060101010101" charset="-122"/>
                </a:rPr>
                <a:t>碩</a:t>
              </a:r>
              <a:endParaRPr lang="zh-CN" altLang="en-US" sz="2800" dirty="0">
                <a:solidFill>
                  <a:schemeClr val="bg1"/>
                </a:solidFill>
                <a:latin typeface="黑体" panose="02010609060101010101" charset="-122"/>
                <a:ea typeface="黑体" panose="02010609060101010101" charset="-122"/>
              </a:endParaRPr>
            </a:p>
          </p:txBody>
        </p:sp>
      </p:grpSp>
      <p:grpSp>
        <p:nvGrpSpPr>
          <p:cNvPr id="27" name="组合 35"/>
          <p:cNvGrpSpPr/>
          <p:nvPr/>
        </p:nvGrpSpPr>
        <p:grpSpPr>
          <a:xfrm>
            <a:off x="5588619" y="3831530"/>
            <a:ext cx="3782060" cy="742950"/>
            <a:chOff x="1034" y="2413"/>
            <a:chExt cx="5956" cy="1170"/>
          </a:xfrm>
        </p:grpSpPr>
        <p:grpSp>
          <p:nvGrpSpPr>
            <p:cNvPr id="28" name="组合 11"/>
            <p:cNvGrpSpPr/>
            <p:nvPr/>
          </p:nvGrpSpPr>
          <p:grpSpPr>
            <a:xfrm>
              <a:off x="1034" y="2413"/>
              <a:ext cx="5956" cy="1170"/>
              <a:chOff x="2339" y="2487"/>
              <a:chExt cx="6706" cy="1317"/>
            </a:xfrm>
          </p:grpSpPr>
          <p:pic>
            <p:nvPicPr>
              <p:cNvPr id="30" name="图片 8" descr="33b8428483e8753d750395f4da95fb12"/>
              <p:cNvPicPr>
                <a:picLocks noChangeAspect="1"/>
              </p:cNvPicPr>
              <p:nvPr/>
            </p:nvPicPr>
            <p:blipFill>
              <a:blip r:embed="rId6"/>
              <a:stretch>
                <a:fillRect/>
              </a:stretch>
            </p:blipFill>
            <p:spPr>
              <a:xfrm>
                <a:off x="2339" y="2494"/>
                <a:ext cx="1198" cy="1310"/>
              </a:xfrm>
              <a:prstGeom prst="rect">
                <a:avLst/>
              </a:prstGeom>
            </p:spPr>
          </p:pic>
          <p:sp>
            <p:nvSpPr>
              <p:cNvPr id="31" name="矩形 30"/>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31"/>
            <p:cNvSpPr txBox="1"/>
            <p:nvPr/>
          </p:nvSpPr>
          <p:spPr>
            <a:xfrm>
              <a:off x="2898" y="2489"/>
              <a:ext cx="3057" cy="824"/>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蕭資</a:t>
              </a:r>
              <a:r>
                <a:rPr lang="zh-TW" altLang="en-US" sz="2800" dirty="0">
                  <a:solidFill>
                    <a:schemeClr val="bg1"/>
                  </a:solidFill>
                  <a:latin typeface="黑体" panose="02010609060101010101" charset="-122"/>
                  <a:ea typeface="黑体" panose="02010609060101010101" charset="-122"/>
                </a:rPr>
                <a:t>峻</a:t>
              </a:r>
              <a:endParaRPr lang="zh-CN" altLang="en-US" sz="2800" dirty="0">
                <a:solidFill>
                  <a:schemeClr val="bg1"/>
                </a:solidFill>
                <a:latin typeface="黑体" panose="02010609060101010101" charset="-122"/>
                <a:ea typeface="黑体" panose="02010609060101010101" charset="-122"/>
              </a:endParaRPr>
            </a:p>
          </p:txBody>
        </p:sp>
      </p:grpSp>
      <p:grpSp>
        <p:nvGrpSpPr>
          <p:cNvPr id="34" name="组合 35"/>
          <p:cNvGrpSpPr/>
          <p:nvPr/>
        </p:nvGrpSpPr>
        <p:grpSpPr>
          <a:xfrm>
            <a:off x="7693738" y="2469220"/>
            <a:ext cx="3782060" cy="742950"/>
            <a:chOff x="1034" y="2413"/>
            <a:chExt cx="5956" cy="1170"/>
          </a:xfrm>
        </p:grpSpPr>
        <p:grpSp>
          <p:nvGrpSpPr>
            <p:cNvPr id="35" name="组合 11"/>
            <p:cNvGrpSpPr/>
            <p:nvPr/>
          </p:nvGrpSpPr>
          <p:grpSpPr>
            <a:xfrm>
              <a:off x="1034" y="2413"/>
              <a:ext cx="5956" cy="1170"/>
              <a:chOff x="2339" y="2487"/>
              <a:chExt cx="6706" cy="1317"/>
            </a:xfrm>
          </p:grpSpPr>
          <p:pic>
            <p:nvPicPr>
              <p:cNvPr id="37" name="图片 8" descr="33b8428483e8753d750395f4da95fb12"/>
              <p:cNvPicPr>
                <a:picLocks noChangeAspect="1"/>
              </p:cNvPicPr>
              <p:nvPr/>
            </p:nvPicPr>
            <p:blipFill>
              <a:blip r:embed="rId6"/>
              <a:stretch>
                <a:fillRect/>
              </a:stretch>
            </p:blipFill>
            <p:spPr>
              <a:xfrm>
                <a:off x="2339" y="2494"/>
                <a:ext cx="1198" cy="1310"/>
              </a:xfrm>
              <a:prstGeom prst="rect">
                <a:avLst/>
              </a:prstGeom>
            </p:spPr>
          </p:pic>
          <p:sp>
            <p:nvSpPr>
              <p:cNvPr id="38" name="矩形 37"/>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1"/>
            <p:cNvSpPr txBox="1"/>
            <p:nvPr/>
          </p:nvSpPr>
          <p:spPr>
            <a:xfrm>
              <a:off x="2898" y="2489"/>
              <a:ext cx="3057" cy="824"/>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張仁</a:t>
              </a:r>
              <a:r>
                <a:rPr lang="zh-TW" altLang="en-US" sz="2800" dirty="0">
                  <a:solidFill>
                    <a:schemeClr val="bg1"/>
                  </a:solidFill>
                  <a:latin typeface="黑体" panose="02010609060101010101" charset="-122"/>
                  <a:ea typeface="黑体" panose="02010609060101010101" charset="-122"/>
                </a:rPr>
                <a:t>樵</a:t>
              </a:r>
              <a:endParaRPr lang="zh-CN" altLang="en-US" sz="2800" dirty="0">
                <a:solidFill>
                  <a:schemeClr val="bg1"/>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ppt_x"/>
                                          </p:val>
                                        </p:tav>
                                        <p:tav tm="100000">
                                          <p:val>
                                            <p:strVal val="#ppt_x"/>
                                          </p:val>
                                        </p:tav>
                                      </p:tavLst>
                                    </p:anim>
                                    <p:anim calcmode="lin" valueType="num">
                                      <p:cBhvr additive="base">
                                        <p:cTn id="3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小組</a:t>
            </a:r>
            <a:r>
              <a:rPr lang="zh-TW" altLang="en-US" sz="2800" dirty="0">
                <a:solidFill>
                  <a:schemeClr val="bg1"/>
                </a:solidFill>
                <a:latin typeface="黑体" panose="02010609060101010101" charset="-122"/>
                <a:ea typeface="黑体" panose="02010609060101010101" charset="-122"/>
              </a:rPr>
              <a:t>賽</a:t>
            </a:r>
            <a:endParaRPr lang="zh-CN" altLang="en-US" sz="2800" dirty="0">
              <a:solidFill>
                <a:schemeClr val="bg1"/>
              </a:solidFill>
              <a:latin typeface="黑体" panose="02010609060101010101" charset="-122"/>
              <a:ea typeface="黑体" panose="02010609060101010101" charset="-122"/>
            </a:endParaRPr>
          </a:p>
        </p:txBody>
      </p:sp>
      <p:sp>
        <p:nvSpPr>
          <p:cNvPr id="6" name="矩形 5"/>
          <p:cNvSpPr/>
          <p:nvPr/>
        </p:nvSpPr>
        <p:spPr>
          <a:xfrm>
            <a:off x="5461685" y="1548884"/>
            <a:ext cx="415498" cy="369332"/>
          </a:xfrm>
          <a:prstGeom prst="rect">
            <a:avLst/>
          </a:prstGeom>
        </p:spPr>
        <p:txBody>
          <a:bodyPr wrap="none">
            <a:spAutoFit/>
          </a:bodyPr>
          <a:lstStyle/>
          <a:p>
            <a:r>
              <a:rPr lang="zh-CN" altLang="en-US" b="1" dirty="0">
                <a:solidFill>
                  <a:schemeClr val="bg1"/>
                </a:solidFill>
                <a:latin typeface="黑体" panose="02010609060101010101" charset="-122"/>
                <a:ea typeface="黑体" panose="02010609060101010101" charset="-122"/>
              </a:rPr>
              <a:t>　</a:t>
            </a:r>
          </a:p>
        </p:txBody>
      </p:sp>
      <p:pic>
        <p:nvPicPr>
          <p:cNvPr id="11" name="圖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066" y="1304628"/>
            <a:ext cx="9585869" cy="53109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小組</a:t>
            </a:r>
            <a:r>
              <a:rPr lang="zh-TW" altLang="en-US" sz="2800" dirty="0">
                <a:solidFill>
                  <a:schemeClr val="bg1"/>
                </a:solidFill>
                <a:latin typeface="黑体" panose="02010609060101010101" charset="-122"/>
                <a:ea typeface="黑体" panose="02010609060101010101" charset="-122"/>
              </a:rPr>
              <a:t>賽</a:t>
            </a:r>
            <a:endParaRPr lang="zh-CN" altLang="en-US" sz="2800" dirty="0">
              <a:solidFill>
                <a:schemeClr val="bg1"/>
              </a:solidFill>
              <a:latin typeface="黑体" panose="02010609060101010101" charset="-122"/>
              <a:ea typeface="黑体" panose="02010609060101010101" charset="-122"/>
            </a:endParaRPr>
          </a:p>
        </p:txBody>
      </p:sp>
      <p:sp>
        <p:nvSpPr>
          <p:cNvPr id="6" name="矩形 5"/>
          <p:cNvSpPr/>
          <p:nvPr/>
        </p:nvSpPr>
        <p:spPr>
          <a:xfrm>
            <a:off x="5461685" y="1548884"/>
            <a:ext cx="415498" cy="369332"/>
          </a:xfrm>
          <a:prstGeom prst="rect">
            <a:avLst/>
          </a:prstGeom>
        </p:spPr>
        <p:txBody>
          <a:bodyPr wrap="none">
            <a:spAutoFit/>
          </a:bodyPr>
          <a:lstStyle/>
          <a:p>
            <a:r>
              <a:rPr lang="zh-CN" altLang="en-US" b="1" dirty="0">
                <a:solidFill>
                  <a:schemeClr val="bg1"/>
                </a:solidFill>
                <a:latin typeface="黑体" panose="02010609060101010101" charset="-122"/>
                <a:ea typeface="黑体" panose="02010609060101010101" charset="-122"/>
              </a:rPr>
              <a:t>　</a:t>
            </a: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480" y="1311160"/>
            <a:ext cx="9693040" cy="5191850"/>
          </a:xfrm>
          <a:prstGeom prst="rect">
            <a:avLst/>
          </a:prstGeom>
        </p:spPr>
      </p:pic>
    </p:spTree>
    <p:extLst>
      <p:ext uri="{BB962C8B-B14F-4D97-AF65-F5344CB8AC3E}">
        <p14:creationId xmlns:p14="http://schemas.microsoft.com/office/powerpoint/2010/main" val="2283327053"/>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小組</a:t>
            </a:r>
            <a:r>
              <a:rPr lang="zh-TW" altLang="en-US" sz="2800" dirty="0">
                <a:solidFill>
                  <a:schemeClr val="bg1"/>
                </a:solidFill>
                <a:latin typeface="黑体" panose="02010609060101010101" charset="-122"/>
                <a:ea typeface="黑体" panose="02010609060101010101" charset="-122"/>
              </a:rPr>
              <a:t>賽</a:t>
            </a:r>
            <a:endParaRPr lang="zh-CN" altLang="en-US" sz="2800" dirty="0">
              <a:solidFill>
                <a:schemeClr val="bg1"/>
              </a:solidFill>
              <a:latin typeface="黑体" panose="02010609060101010101" charset="-122"/>
              <a:ea typeface="黑体" panose="02010609060101010101" charset="-122"/>
            </a:endParaRPr>
          </a:p>
        </p:txBody>
      </p:sp>
      <p:sp>
        <p:nvSpPr>
          <p:cNvPr id="6" name="矩形 5"/>
          <p:cNvSpPr/>
          <p:nvPr/>
        </p:nvSpPr>
        <p:spPr>
          <a:xfrm>
            <a:off x="5461685" y="1548884"/>
            <a:ext cx="415498" cy="369332"/>
          </a:xfrm>
          <a:prstGeom prst="rect">
            <a:avLst/>
          </a:prstGeom>
        </p:spPr>
        <p:txBody>
          <a:bodyPr wrap="none">
            <a:spAutoFit/>
          </a:bodyPr>
          <a:lstStyle/>
          <a:p>
            <a:r>
              <a:rPr lang="zh-CN" altLang="en-US" b="1" dirty="0">
                <a:solidFill>
                  <a:schemeClr val="bg1"/>
                </a:solidFill>
                <a:latin typeface="黑体" panose="02010609060101010101" charset="-122"/>
                <a:ea typeface="黑体" panose="02010609060101010101" charset="-122"/>
              </a:rPr>
              <a:t>　</a:t>
            </a: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066" y="1380839"/>
            <a:ext cx="9585869" cy="5120403"/>
          </a:xfrm>
          <a:prstGeom prst="rect">
            <a:avLst/>
          </a:prstGeom>
        </p:spPr>
      </p:pic>
    </p:spTree>
    <p:extLst>
      <p:ext uri="{BB962C8B-B14F-4D97-AF65-F5344CB8AC3E}">
        <p14:creationId xmlns:p14="http://schemas.microsoft.com/office/powerpoint/2010/main" val="3402024491"/>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小組</a:t>
            </a:r>
            <a:r>
              <a:rPr lang="zh-TW" altLang="en-US" sz="2800" dirty="0">
                <a:solidFill>
                  <a:schemeClr val="bg1"/>
                </a:solidFill>
                <a:latin typeface="黑体" panose="02010609060101010101" charset="-122"/>
                <a:ea typeface="黑体" panose="02010609060101010101" charset="-122"/>
              </a:rPr>
              <a:t>賽</a:t>
            </a:r>
            <a:endParaRPr lang="zh-CN" altLang="en-US" sz="2800" dirty="0">
              <a:solidFill>
                <a:schemeClr val="bg1"/>
              </a:solidFill>
              <a:latin typeface="黑体" panose="02010609060101010101" charset="-122"/>
              <a:ea typeface="黑体" panose="02010609060101010101" charset="-122"/>
            </a:endParaRPr>
          </a:p>
        </p:txBody>
      </p:sp>
      <p:sp>
        <p:nvSpPr>
          <p:cNvPr id="6" name="矩形 5"/>
          <p:cNvSpPr/>
          <p:nvPr/>
        </p:nvSpPr>
        <p:spPr>
          <a:xfrm>
            <a:off x="5461685" y="1548884"/>
            <a:ext cx="415498" cy="369332"/>
          </a:xfrm>
          <a:prstGeom prst="rect">
            <a:avLst/>
          </a:prstGeom>
        </p:spPr>
        <p:txBody>
          <a:bodyPr wrap="none">
            <a:spAutoFit/>
          </a:bodyPr>
          <a:lstStyle/>
          <a:p>
            <a:r>
              <a:rPr lang="zh-CN" altLang="en-US" b="1" dirty="0">
                <a:solidFill>
                  <a:schemeClr val="bg1"/>
                </a:solidFill>
                <a:latin typeface="黑体" panose="02010609060101010101" charset="-122"/>
                <a:ea typeface="黑体" panose="02010609060101010101" charset="-122"/>
              </a:rPr>
              <a:t>　</a:t>
            </a:r>
          </a:p>
        </p:txBody>
      </p:sp>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4973" y="1437997"/>
            <a:ext cx="9562054" cy="4977508"/>
          </a:xfrm>
          <a:prstGeom prst="rect">
            <a:avLst/>
          </a:prstGeom>
        </p:spPr>
      </p:pic>
    </p:spTree>
    <p:extLst>
      <p:ext uri="{BB962C8B-B14F-4D97-AF65-F5344CB8AC3E}">
        <p14:creationId xmlns:p14="http://schemas.microsoft.com/office/powerpoint/2010/main" val="2849069086"/>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小組</a:t>
            </a:r>
            <a:r>
              <a:rPr lang="zh-TW" altLang="en-US" sz="2800" dirty="0">
                <a:solidFill>
                  <a:schemeClr val="bg1"/>
                </a:solidFill>
                <a:latin typeface="黑体" panose="02010609060101010101" charset="-122"/>
                <a:ea typeface="黑体" panose="02010609060101010101" charset="-122"/>
              </a:rPr>
              <a:t>賽</a:t>
            </a:r>
            <a:endParaRPr lang="zh-CN" altLang="en-US" sz="2800" dirty="0">
              <a:solidFill>
                <a:schemeClr val="bg1"/>
              </a:solidFill>
              <a:latin typeface="黑体" panose="02010609060101010101" charset="-122"/>
              <a:ea typeface="黑体" panose="02010609060101010101" charset="-122"/>
            </a:endParaRPr>
          </a:p>
        </p:txBody>
      </p:sp>
      <p:sp>
        <p:nvSpPr>
          <p:cNvPr id="6" name="矩形 5"/>
          <p:cNvSpPr/>
          <p:nvPr/>
        </p:nvSpPr>
        <p:spPr>
          <a:xfrm>
            <a:off x="5461685" y="1548884"/>
            <a:ext cx="415498" cy="369332"/>
          </a:xfrm>
          <a:prstGeom prst="rect">
            <a:avLst/>
          </a:prstGeom>
        </p:spPr>
        <p:txBody>
          <a:bodyPr wrap="none">
            <a:spAutoFit/>
          </a:bodyPr>
          <a:lstStyle/>
          <a:p>
            <a:r>
              <a:rPr lang="zh-CN" altLang="en-US" b="1" dirty="0">
                <a:solidFill>
                  <a:schemeClr val="bg1"/>
                </a:solidFill>
                <a:latin typeface="黑体" panose="02010609060101010101" charset="-122"/>
                <a:ea typeface="黑体" panose="02010609060101010101" charset="-122"/>
              </a:rPr>
              <a:t>　</a:t>
            </a: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0928" y="1376076"/>
            <a:ext cx="9550145" cy="5132310"/>
          </a:xfrm>
          <a:prstGeom prst="rect">
            <a:avLst/>
          </a:prstGeom>
        </p:spPr>
      </p:pic>
    </p:spTree>
    <p:extLst>
      <p:ext uri="{BB962C8B-B14F-4D97-AF65-F5344CB8AC3E}">
        <p14:creationId xmlns:p14="http://schemas.microsoft.com/office/powerpoint/2010/main" val="2072558050"/>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小組</a:t>
            </a:r>
            <a:r>
              <a:rPr lang="zh-TW" altLang="en-US" sz="2800" dirty="0">
                <a:solidFill>
                  <a:schemeClr val="bg1"/>
                </a:solidFill>
                <a:latin typeface="黑体" panose="02010609060101010101" charset="-122"/>
                <a:ea typeface="黑体" panose="02010609060101010101" charset="-122"/>
              </a:rPr>
              <a:t>賽</a:t>
            </a:r>
            <a:endParaRPr lang="zh-CN" altLang="en-US" sz="2800" dirty="0">
              <a:solidFill>
                <a:schemeClr val="bg1"/>
              </a:solidFill>
              <a:latin typeface="黑体" panose="02010609060101010101" charset="-122"/>
              <a:ea typeface="黑体" panose="02010609060101010101" charset="-122"/>
            </a:endParaRPr>
          </a:p>
        </p:txBody>
      </p:sp>
      <p:sp>
        <p:nvSpPr>
          <p:cNvPr id="6" name="矩形 5"/>
          <p:cNvSpPr/>
          <p:nvPr/>
        </p:nvSpPr>
        <p:spPr>
          <a:xfrm>
            <a:off x="5461685" y="1548884"/>
            <a:ext cx="415498" cy="369332"/>
          </a:xfrm>
          <a:prstGeom prst="rect">
            <a:avLst/>
          </a:prstGeom>
        </p:spPr>
        <p:txBody>
          <a:bodyPr wrap="none">
            <a:spAutoFit/>
          </a:bodyPr>
          <a:lstStyle/>
          <a:p>
            <a:r>
              <a:rPr lang="zh-CN" altLang="en-US" b="1" dirty="0">
                <a:solidFill>
                  <a:schemeClr val="bg1"/>
                </a:solidFill>
                <a:latin typeface="黑体" panose="02010609060101010101" charset="-122"/>
                <a:ea typeface="黑体" panose="02010609060101010101" charset="-122"/>
              </a:rPr>
              <a:t>　</a:t>
            </a: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8790" y="1371313"/>
            <a:ext cx="9514421" cy="5144218"/>
          </a:xfrm>
          <a:prstGeom prst="rect">
            <a:avLst/>
          </a:prstGeom>
        </p:spPr>
      </p:pic>
    </p:spTree>
    <p:extLst>
      <p:ext uri="{BB962C8B-B14F-4D97-AF65-F5344CB8AC3E}">
        <p14:creationId xmlns:p14="http://schemas.microsoft.com/office/powerpoint/2010/main" val="2019101550"/>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小組</a:t>
            </a:r>
            <a:r>
              <a:rPr lang="zh-TW" altLang="en-US" sz="2800" dirty="0">
                <a:solidFill>
                  <a:schemeClr val="bg1"/>
                </a:solidFill>
                <a:latin typeface="黑体" panose="02010609060101010101" charset="-122"/>
                <a:ea typeface="黑体" panose="02010609060101010101" charset="-122"/>
              </a:rPr>
              <a:t>賽</a:t>
            </a:r>
            <a:endParaRPr lang="zh-CN" altLang="en-US" sz="2800" dirty="0">
              <a:solidFill>
                <a:schemeClr val="bg1"/>
              </a:solidFill>
              <a:latin typeface="黑体" panose="02010609060101010101" charset="-122"/>
              <a:ea typeface="黑体" panose="02010609060101010101" charset="-122"/>
            </a:endParaRPr>
          </a:p>
        </p:txBody>
      </p:sp>
      <p:sp>
        <p:nvSpPr>
          <p:cNvPr id="6" name="矩形 5"/>
          <p:cNvSpPr/>
          <p:nvPr/>
        </p:nvSpPr>
        <p:spPr>
          <a:xfrm>
            <a:off x="5461685" y="1548884"/>
            <a:ext cx="415498" cy="369332"/>
          </a:xfrm>
          <a:prstGeom prst="rect">
            <a:avLst/>
          </a:prstGeom>
        </p:spPr>
        <p:txBody>
          <a:bodyPr wrap="none">
            <a:spAutoFit/>
          </a:bodyPr>
          <a:lstStyle/>
          <a:p>
            <a:r>
              <a:rPr lang="zh-CN" altLang="en-US" b="1" dirty="0">
                <a:solidFill>
                  <a:schemeClr val="bg1"/>
                </a:solidFill>
                <a:latin typeface="黑体" panose="02010609060101010101" charset="-122"/>
                <a:ea typeface="黑体" panose="02010609060101010101" charset="-122"/>
              </a:rPr>
              <a:t>　</a:t>
            </a: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4973" y="1395128"/>
            <a:ext cx="9562054" cy="5084679"/>
          </a:xfrm>
          <a:prstGeom prst="rect">
            <a:avLst/>
          </a:prstGeom>
        </p:spPr>
      </p:pic>
    </p:spTree>
    <p:extLst>
      <p:ext uri="{BB962C8B-B14F-4D97-AF65-F5344CB8AC3E}">
        <p14:creationId xmlns:p14="http://schemas.microsoft.com/office/powerpoint/2010/main" val="3693591445"/>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小組</a:t>
            </a:r>
            <a:r>
              <a:rPr lang="zh-TW" altLang="en-US" sz="2800" dirty="0">
                <a:solidFill>
                  <a:schemeClr val="bg1"/>
                </a:solidFill>
                <a:latin typeface="黑体" panose="02010609060101010101" charset="-122"/>
                <a:ea typeface="黑体" panose="02010609060101010101" charset="-122"/>
              </a:rPr>
              <a:t>賽</a:t>
            </a:r>
            <a:endParaRPr lang="zh-CN" altLang="en-US" sz="2800" dirty="0">
              <a:solidFill>
                <a:schemeClr val="bg1"/>
              </a:solidFill>
              <a:latin typeface="黑体" panose="02010609060101010101" charset="-122"/>
              <a:ea typeface="黑体" panose="02010609060101010101" charset="-122"/>
            </a:endParaRPr>
          </a:p>
        </p:txBody>
      </p:sp>
      <p:sp>
        <p:nvSpPr>
          <p:cNvPr id="6" name="矩形 5"/>
          <p:cNvSpPr/>
          <p:nvPr/>
        </p:nvSpPr>
        <p:spPr>
          <a:xfrm>
            <a:off x="5461685" y="1548884"/>
            <a:ext cx="415498" cy="369332"/>
          </a:xfrm>
          <a:prstGeom prst="rect">
            <a:avLst/>
          </a:prstGeom>
        </p:spPr>
        <p:txBody>
          <a:bodyPr wrap="none">
            <a:spAutoFit/>
          </a:bodyPr>
          <a:lstStyle/>
          <a:p>
            <a:r>
              <a:rPr lang="zh-CN" altLang="en-US" b="1" dirty="0">
                <a:solidFill>
                  <a:schemeClr val="bg1"/>
                </a:solidFill>
                <a:latin typeface="黑体" panose="02010609060101010101" charset="-122"/>
                <a:ea typeface="黑体" panose="02010609060101010101" charset="-122"/>
              </a:rPr>
              <a:t>　</a:t>
            </a: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4973" y="1385601"/>
            <a:ext cx="9562054" cy="5108494"/>
          </a:xfrm>
          <a:prstGeom prst="rect">
            <a:avLst/>
          </a:prstGeom>
        </p:spPr>
      </p:pic>
    </p:spTree>
    <p:extLst>
      <p:ext uri="{BB962C8B-B14F-4D97-AF65-F5344CB8AC3E}">
        <p14:creationId xmlns:p14="http://schemas.microsoft.com/office/powerpoint/2010/main" val="1004215131"/>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淘汰賽</a:t>
            </a:r>
            <a:endParaRPr lang="zh-CN" altLang="en-US" sz="2800" dirty="0">
              <a:solidFill>
                <a:schemeClr val="bg1"/>
              </a:solidFill>
              <a:latin typeface="黑体" panose="02010609060101010101" charset="-122"/>
              <a:ea typeface="黑体" panose="02010609060101010101" charset="-122"/>
            </a:endParaRPr>
          </a:p>
        </p:txBody>
      </p:sp>
      <p:sp>
        <p:nvSpPr>
          <p:cNvPr id="6" name="矩形 5"/>
          <p:cNvSpPr/>
          <p:nvPr/>
        </p:nvSpPr>
        <p:spPr>
          <a:xfrm>
            <a:off x="5461685" y="1548884"/>
            <a:ext cx="415498" cy="369332"/>
          </a:xfrm>
          <a:prstGeom prst="rect">
            <a:avLst/>
          </a:prstGeom>
        </p:spPr>
        <p:txBody>
          <a:bodyPr wrap="none">
            <a:spAutoFit/>
          </a:bodyPr>
          <a:lstStyle/>
          <a:p>
            <a:r>
              <a:rPr lang="zh-CN" altLang="en-US" b="1" dirty="0">
                <a:solidFill>
                  <a:schemeClr val="bg1"/>
                </a:solidFill>
                <a:latin typeface="黑体" panose="02010609060101010101" charset="-122"/>
                <a:ea typeface="黑体" panose="02010609060101010101" charset="-122"/>
              </a:rPr>
              <a:t>　</a:t>
            </a: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45" y="1206640"/>
            <a:ext cx="7240011" cy="5430008"/>
          </a:xfrm>
          <a:prstGeom prst="rect">
            <a:avLst/>
          </a:prstGeom>
        </p:spPr>
      </p:pic>
      <p:cxnSp>
        <p:nvCxnSpPr>
          <p:cNvPr id="11" name="直接连接符 19"/>
          <p:cNvCxnSpPr/>
          <p:nvPr/>
        </p:nvCxnSpPr>
        <p:spPr>
          <a:xfrm flipH="1">
            <a:off x="7792872" y="1548884"/>
            <a:ext cx="27295" cy="4619904"/>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8175009" y="1905506"/>
            <a:ext cx="3411940" cy="3046988"/>
          </a:xfrm>
          <a:prstGeom prst="rect">
            <a:avLst/>
          </a:prstGeom>
          <a:noFill/>
        </p:spPr>
        <p:txBody>
          <a:bodyPr wrap="square" rtlCol="0">
            <a:spAutoFit/>
          </a:bodyPr>
          <a:lstStyle/>
          <a:p>
            <a:r>
              <a:rPr lang="zh-TW" altLang="en-US" sz="2400" dirty="0" smtClean="0">
                <a:solidFill>
                  <a:schemeClr val="bg1"/>
                </a:solidFill>
                <a:latin typeface="微軟正黑體" panose="020B0604030504040204" pitchFamily="34" charset="-120"/>
                <a:ea typeface="微軟正黑體" panose="020B0604030504040204" pitchFamily="34" charset="-120"/>
              </a:rPr>
              <a:t>此圖為我們模擬完小組賽後，所繼續模擬的淘汰賽情形，紅色的數字代表那一隊在前面比賽勝出的機率，例如</a:t>
            </a:r>
            <a:r>
              <a:rPr lang="en-US" altLang="zh-TW" sz="2400" dirty="0" smtClean="0">
                <a:solidFill>
                  <a:schemeClr val="bg1"/>
                </a:solidFill>
                <a:latin typeface="微軟正黑體" panose="020B0604030504040204" pitchFamily="34" charset="-120"/>
                <a:ea typeface="微軟正黑體" panose="020B0604030504040204" pitchFamily="34" charset="-120"/>
              </a:rPr>
              <a:t>:</a:t>
            </a:r>
            <a:r>
              <a:rPr lang="zh-TW" altLang="en-US" sz="2400" dirty="0" smtClean="0">
                <a:solidFill>
                  <a:schemeClr val="bg1"/>
                </a:solidFill>
                <a:latin typeface="微軟正黑體" panose="020B0604030504040204" pitchFamily="34" charset="-120"/>
                <a:ea typeface="微軟正黑體" panose="020B0604030504040204" pitchFamily="34" charset="-120"/>
              </a:rPr>
              <a:t>葡萄牙上方的</a:t>
            </a:r>
            <a:r>
              <a:rPr lang="en-US" altLang="zh-TW" sz="2400" dirty="0" smtClean="0">
                <a:solidFill>
                  <a:schemeClr val="bg1"/>
                </a:solidFill>
                <a:latin typeface="微軟正黑體" panose="020B0604030504040204" pitchFamily="34" charset="-120"/>
                <a:ea typeface="微軟正黑體" panose="020B0604030504040204" pitchFamily="34" charset="-120"/>
              </a:rPr>
              <a:t>0.5725</a:t>
            </a:r>
            <a:r>
              <a:rPr lang="zh-TW" altLang="en-US" sz="2400" dirty="0" smtClean="0">
                <a:solidFill>
                  <a:schemeClr val="bg1"/>
                </a:solidFill>
                <a:latin typeface="微軟正黑體" panose="020B0604030504040204" pitchFamily="34" charset="-120"/>
                <a:ea typeface="微軟正黑體" panose="020B0604030504040204" pitchFamily="34" charset="-120"/>
              </a:rPr>
              <a:t>代表葡萄牙贏烏拉圭的機率為</a:t>
            </a:r>
            <a:r>
              <a:rPr lang="en-US" altLang="zh-TW" sz="2400" dirty="0" smtClean="0">
                <a:solidFill>
                  <a:schemeClr val="bg1"/>
                </a:solidFill>
                <a:latin typeface="微軟正黑體" panose="020B0604030504040204" pitchFamily="34" charset="-120"/>
                <a:ea typeface="微軟正黑體" panose="020B0604030504040204" pitchFamily="34" charset="-120"/>
              </a:rPr>
              <a:t>57.25%</a:t>
            </a:r>
            <a:r>
              <a:rPr lang="zh-TW" altLang="en-US" sz="2400" dirty="0" smtClean="0">
                <a:solidFill>
                  <a:schemeClr val="bg1"/>
                </a:solidFill>
                <a:latin typeface="微軟正黑體" panose="020B0604030504040204" pitchFamily="34" charset="-120"/>
                <a:ea typeface="微軟正黑體" panose="020B0604030504040204" pitchFamily="34" charset="-120"/>
              </a:rPr>
              <a:t>。</a:t>
            </a:r>
            <a:endParaRPr lang="zh-TW" altLang="en-US" sz="24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13001402"/>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7189" y="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205181" y="385702"/>
            <a:ext cx="2669093" cy="523220"/>
          </a:xfrm>
          <a:prstGeom prst="rect">
            <a:avLst/>
          </a:prstGeom>
          <a:noFill/>
        </p:spPr>
        <p:txBody>
          <a:bodyPr wrap="square" rtlCol="0">
            <a:spAutoFit/>
          </a:bodyPr>
          <a:lstStyle/>
          <a:p>
            <a:pPr algn="dist"/>
            <a:r>
              <a:rPr lang="en-US" altLang="zh-TW" sz="2800" dirty="0">
                <a:solidFill>
                  <a:schemeClr val="bg1"/>
                </a:solidFill>
              </a:rPr>
              <a:t>R</a:t>
            </a:r>
            <a:r>
              <a:rPr lang="en-US" altLang="zh-CN" sz="2800" dirty="0">
                <a:solidFill>
                  <a:schemeClr val="bg1"/>
                </a:solidFill>
              </a:rPr>
              <a:t>andom </a:t>
            </a:r>
            <a:r>
              <a:rPr lang="en-US" altLang="zh-TW" sz="2800" dirty="0">
                <a:solidFill>
                  <a:schemeClr val="bg1"/>
                </a:solidFill>
              </a:rPr>
              <a:t>Forest</a:t>
            </a:r>
            <a:endParaRPr lang="zh-CN" altLang="en-US" sz="2800" dirty="0">
              <a:solidFill>
                <a:schemeClr val="bg1"/>
              </a:solidFill>
            </a:endParaRPr>
          </a:p>
        </p:txBody>
      </p:sp>
      <p:cxnSp>
        <p:nvCxnSpPr>
          <p:cNvPr id="20" name="直接连接符 19"/>
          <p:cNvCxnSpPr/>
          <p:nvPr/>
        </p:nvCxnSpPr>
        <p:spPr>
          <a:xfrm>
            <a:off x="5129516" y="1719727"/>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27991" y="1719727"/>
            <a:ext cx="4282554" cy="3416320"/>
          </a:xfrm>
          <a:prstGeom prst="rect">
            <a:avLst/>
          </a:prstGeom>
        </p:spPr>
        <p:txBody>
          <a:bodyPr wrap="square">
            <a:spAutoFit/>
          </a:bodyPr>
          <a:lstStyle/>
          <a:p>
            <a:r>
              <a:rPr lang="zh-CN" altLang="en-US" sz="2400" dirty="0">
                <a:solidFill>
                  <a:schemeClr val="bg1"/>
                </a:solidFill>
                <a:latin typeface="微軟正黑體" panose="020B0604030504040204" pitchFamily="34" charset="-120"/>
                <a:ea typeface="微軟正黑體" panose="020B0604030504040204" pitchFamily="34" charset="-120"/>
              </a:rPr>
              <a:t>合并资料</a:t>
            </a:r>
            <a:endParaRPr lang="en-US" altLang="zh-CN" sz="2400" dirty="0">
              <a:solidFill>
                <a:schemeClr val="bg1"/>
              </a:solidFill>
              <a:latin typeface="微軟正黑體" panose="020B0604030504040204" pitchFamily="34" charset="-120"/>
              <a:ea typeface="微軟正黑體" panose="020B0604030504040204" pitchFamily="34" charset="-120"/>
            </a:endParaRPr>
          </a:p>
          <a:p>
            <a:r>
              <a:rPr lang="zh-CN" altLang="en-US" sz="2400" dirty="0">
                <a:solidFill>
                  <a:schemeClr val="bg1"/>
                </a:solidFill>
                <a:latin typeface="微軟正黑體" panose="020B0604030504040204" pitchFamily="34" charset="-120"/>
                <a:ea typeface="微軟正黑體" panose="020B0604030504040204" pitchFamily="34" charset="-120"/>
              </a:rPr>
              <a:t>训练测试比</a:t>
            </a:r>
            <a:r>
              <a:rPr lang="en-US" altLang="zh-CN" sz="2400" dirty="0">
                <a:solidFill>
                  <a:schemeClr val="bg1"/>
                </a:solidFill>
                <a:latin typeface="微軟正黑體" panose="020B0604030504040204" pitchFamily="34" charset="-120"/>
                <a:ea typeface="微軟正黑體" panose="020B0604030504040204" pitchFamily="34" charset="-120"/>
              </a:rPr>
              <a:t>8</a:t>
            </a:r>
            <a:r>
              <a:rPr lang="zh-CN" altLang="en-US" sz="2400" dirty="0">
                <a:solidFill>
                  <a:schemeClr val="bg1"/>
                </a:solidFill>
                <a:latin typeface="微軟正黑體" panose="020B0604030504040204" pitchFamily="34" charset="-120"/>
                <a:ea typeface="微軟正黑體" panose="020B0604030504040204" pitchFamily="34" charset="-120"/>
              </a:rPr>
              <a:t>：</a:t>
            </a:r>
            <a:r>
              <a:rPr lang="en-US" altLang="zh-CN" sz="2400" dirty="0">
                <a:solidFill>
                  <a:schemeClr val="bg1"/>
                </a:solidFill>
                <a:latin typeface="微軟正黑體" panose="020B0604030504040204" pitchFamily="34" charset="-120"/>
                <a:ea typeface="微軟正黑體" panose="020B0604030504040204" pitchFamily="34" charset="-120"/>
              </a:rPr>
              <a:t>2</a:t>
            </a:r>
            <a:endParaRPr lang="en-US" altLang="zh-TW" sz="2400" dirty="0">
              <a:solidFill>
                <a:schemeClr val="bg1"/>
              </a:solidFill>
              <a:latin typeface="微軟正黑體" panose="020B0604030504040204" pitchFamily="34" charset="-120"/>
              <a:ea typeface="微軟正黑體" panose="020B0604030504040204" pitchFamily="34" charset="-120"/>
            </a:endParaRPr>
          </a:p>
          <a:p>
            <a:r>
              <a:rPr lang="en-US" altLang="zh-TW" sz="2400" dirty="0">
                <a:solidFill>
                  <a:schemeClr val="bg1"/>
                </a:solidFill>
                <a:latin typeface="微軟正黑體" panose="020B0604030504040204" pitchFamily="34" charset="-120"/>
                <a:ea typeface="微軟正黑體" panose="020B0604030504040204" pitchFamily="34" charset="-120"/>
              </a:rPr>
              <a:t> </a:t>
            </a:r>
            <a:r>
              <a:rPr lang="en-US" altLang="zh-TW" sz="2400" dirty="0" err="1">
                <a:solidFill>
                  <a:schemeClr val="bg1"/>
                </a:solidFill>
                <a:latin typeface="微軟正黑體" panose="020B0604030504040204" pitchFamily="34" charset="-120"/>
                <a:ea typeface="微軟正黑體" panose="020B0604030504040204" pitchFamily="34" charset="-120"/>
              </a:rPr>
              <a:t>rf</a:t>
            </a:r>
            <a:r>
              <a:rPr lang="en-US" altLang="zh-TW" sz="2400" dirty="0">
                <a:solidFill>
                  <a:schemeClr val="bg1"/>
                </a:solidFill>
                <a:latin typeface="微軟正黑體" panose="020B0604030504040204" pitchFamily="34" charset="-120"/>
                <a:ea typeface="微軟正黑體" panose="020B0604030504040204" pitchFamily="34" charset="-120"/>
              </a:rPr>
              <a:t>&lt;-</a:t>
            </a:r>
            <a:r>
              <a:rPr lang="en-US" altLang="zh-TW" sz="2400" dirty="0" err="1">
                <a:solidFill>
                  <a:schemeClr val="bg1"/>
                </a:solidFill>
                <a:latin typeface="微軟正黑體" panose="020B0604030504040204" pitchFamily="34" charset="-120"/>
                <a:ea typeface="微軟正黑體" panose="020B0604030504040204" pitchFamily="34" charset="-120"/>
              </a:rPr>
              <a:t>randomForest</a:t>
            </a:r>
            <a:r>
              <a:rPr lang="en-US" altLang="zh-TW" sz="2400" dirty="0">
                <a:solidFill>
                  <a:schemeClr val="bg1"/>
                </a:solidFill>
                <a:latin typeface="微軟正黑體" panose="020B0604030504040204" pitchFamily="34" charset="-120"/>
                <a:ea typeface="微軟正黑體" panose="020B0604030504040204" pitchFamily="34" charset="-120"/>
              </a:rPr>
              <a:t>(</a:t>
            </a:r>
            <a:r>
              <a:rPr lang="en-US" altLang="zh-TW" sz="2400" dirty="0" err="1">
                <a:solidFill>
                  <a:schemeClr val="bg1"/>
                </a:solidFill>
                <a:latin typeface="微軟正黑體" panose="020B0604030504040204" pitchFamily="34" charset="-120"/>
                <a:ea typeface="微軟正黑體" panose="020B0604030504040204" pitchFamily="34" charset="-120"/>
              </a:rPr>
              <a:t>result~elo.x+elo.y+date+neutral</a:t>
            </a:r>
            <a:r>
              <a:rPr lang="en-US" altLang="zh-TW" sz="2400" dirty="0">
                <a:solidFill>
                  <a:schemeClr val="bg1"/>
                </a:solidFill>
                <a:latin typeface="微軟正黑體" panose="020B0604030504040204" pitchFamily="34" charset="-120"/>
                <a:ea typeface="微軟正黑體" panose="020B0604030504040204" pitchFamily="34" charset="-120"/>
              </a:rPr>
              <a:t>,</a:t>
            </a:r>
          </a:p>
          <a:p>
            <a:r>
              <a:rPr lang="en-US" altLang="zh-TW" sz="2400" dirty="0">
                <a:solidFill>
                  <a:schemeClr val="bg1"/>
                </a:solidFill>
                <a:latin typeface="微軟正黑體" panose="020B0604030504040204" pitchFamily="34" charset="-120"/>
                <a:ea typeface="微軟正黑體" panose="020B0604030504040204" pitchFamily="34" charset="-120"/>
              </a:rPr>
              <a:t>     data=train1)</a:t>
            </a:r>
          </a:p>
          <a:p>
            <a:r>
              <a:rPr lang="en-US" altLang="zh-TW" sz="2400" dirty="0">
                <a:solidFill>
                  <a:schemeClr val="bg1"/>
                </a:solidFill>
                <a:latin typeface="微軟正黑體" panose="020B0604030504040204" pitchFamily="34" charset="-120"/>
                <a:ea typeface="微軟正黑體" panose="020B0604030504040204" pitchFamily="34" charset="-120"/>
              </a:rPr>
              <a:t>&gt; </a:t>
            </a:r>
            <a:r>
              <a:rPr lang="en-US" altLang="zh-TW" sz="2400" dirty="0" err="1">
                <a:solidFill>
                  <a:schemeClr val="bg1"/>
                </a:solidFill>
                <a:latin typeface="微軟正黑體" panose="020B0604030504040204" pitchFamily="34" charset="-120"/>
                <a:ea typeface="微軟正黑體" panose="020B0604030504040204" pitchFamily="34" charset="-120"/>
              </a:rPr>
              <a:t>varUsed</a:t>
            </a:r>
            <a:r>
              <a:rPr lang="en-US" altLang="zh-TW" sz="2400" dirty="0">
                <a:solidFill>
                  <a:schemeClr val="bg1"/>
                </a:solidFill>
                <a:latin typeface="微軟正黑體" panose="020B0604030504040204" pitchFamily="34" charset="-120"/>
                <a:ea typeface="微軟正黑體" panose="020B0604030504040204" pitchFamily="34" charset="-120"/>
              </a:rPr>
              <a:t>(</a:t>
            </a:r>
            <a:r>
              <a:rPr lang="en-US" altLang="zh-TW" sz="2400" dirty="0" err="1">
                <a:solidFill>
                  <a:schemeClr val="bg1"/>
                </a:solidFill>
                <a:latin typeface="微軟正黑體" panose="020B0604030504040204" pitchFamily="34" charset="-120"/>
                <a:ea typeface="微軟正黑體" panose="020B0604030504040204" pitchFamily="34" charset="-120"/>
              </a:rPr>
              <a:t>rf</a:t>
            </a:r>
            <a:r>
              <a:rPr lang="en-US" altLang="zh-TW" sz="2400" dirty="0">
                <a:solidFill>
                  <a:schemeClr val="bg1"/>
                </a:solidFill>
                <a:latin typeface="微軟正黑體" panose="020B0604030504040204" pitchFamily="34" charset="-120"/>
                <a:ea typeface="微軟正黑體" panose="020B0604030504040204" pitchFamily="34" charset="-120"/>
              </a:rPr>
              <a:t>)</a:t>
            </a:r>
          </a:p>
          <a:p>
            <a:r>
              <a:rPr lang="en-US" altLang="zh-TW" sz="2400" dirty="0">
                <a:solidFill>
                  <a:schemeClr val="bg1"/>
                </a:solidFill>
                <a:latin typeface="微軟正黑體" panose="020B0604030504040204" pitchFamily="34" charset="-120"/>
                <a:ea typeface="微軟正黑體" panose="020B0604030504040204" pitchFamily="34" charset="-120"/>
              </a:rPr>
              <a:t>[1] 35352 34925 36645  7316           </a:t>
            </a:r>
            <a:r>
              <a:rPr lang="en-US" altLang="zh-TW" sz="2400" dirty="0" err="1">
                <a:solidFill>
                  <a:schemeClr val="bg1"/>
                </a:solidFill>
                <a:latin typeface="微軟正黑體" panose="020B0604030504040204" pitchFamily="34" charset="-120"/>
                <a:ea typeface="微軟正黑體" panose="020B0604030504040204" pitchFamily="34" charset="-120"/>
              </a:rPr>
              <a:t>varImpPlot</a:t>
            </a:r>
            <a:r>
              <a:rPr lang="en-US" altLang="zh-TW" sz="2400" dirty="0">
                <a:solidFill>
                  <a:schemeClr val="bg1"/>
                </a:solidFill>
                <a:latin typeface="微軟正黑體" panose="020B0604030504040204" pitchFamily="34" charset="-120"/>
                <a:ea typeface="微軟正黑體" panose="020B0604030504040204" pitchFamily="34" charset="-120"/>
              </a:rPr>
              <a:t>(</a:t>
            </a:r>
            <a:r>
              <a:rPr lang="en-US" altLang="zh-TW" sz="2400" dirty="0" err="1">
                <a:solidFill>
                  <a:schemeClr val="bg1"/>
                </a:solidFill>
                <a:latin typeface="微軟正黑體" panose="020B0604030504040204" pitchFamily="34" charset="-120"/>
                <a:ea typeface="微軟正黑體" panose="020B0604030504040204" pitchFamily="34" charset="-120"/>
              </a:rPr>
              <a:t>rf</a:t>
            </a:r>
            <a:r>
              <a:rPr lang="en-US" altLang="zh-TW" sz="2400" dirty="0">
                <a:solidFill>
                  <a:schemeClr val="bg1"/>
                </a:solidFill>
                <a:latin typeface="微軟正黑體" panose="020B0604030504040204" pitchFamily="34" charset="-120"/>
                <a:ea typeface="微軟正黑體" panose="020B0604030504040204" pitchFamily="34" charset="-120"/>
              </a:rPr>
              <a:t>)</a:t>
            </a:r>
            <a:endParaRPr lang="zh-TW" altLang="en-US" sz="2400" dirty="0">
              <a:solidFill>
                <a:schemeClr val="bg1"/>
              </a:solidFill>
              <a:latin typeface="微軟正黑體" panose="020B0604030504040204" pitchFamily="34" charset="-120"/>
              <a:ea typeface="微軟正黑體" panose="020B0604030504040204" pitchFamily="34" charset="-120"/>
            </a:endParaRPr>
          </a:p>
        </p:txBody>
      </p:sp>
      <p:pic>
        <p:nvPicPr>
          <p:cNvPr id="12" name="图片 9"/>
          <p:cNvPicPr>
            <a:picLocks noChangeAspect="1"/>
          </p:cNvPicPr>
          <p:nvPr/>
        </p:nvPicPr>
        <p:blipFill>
          <a:blip r:embed="rId5"/>
          <a:stretch>
            <a:fillRect/>
          </a:stretch>
        </p:blipFill>
        <p:spPr>
          <a:xfrm>
            <a:off x="5593708" y="1675912"/>
            <a:ext cx="6134100" cy="3954780"/>
          </a:xfrm>
          <a:prstGeom prst="rect">
            <a:avLst/>
          </a:prstGeom>
        </p:spPr>
      </p:pic>
    </p:spTree>
    <p:extLst>
      <p:ext uri="{BB962C8B-B14F-4D97-AF65-F5344CB8AC3E}">
        <p14:creationId xmlns:p14="http://schemas.microsoft.com/office/powerpoint/2010/main" val="4103433075"/>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3" name="图片 2" descr="39f027e028fc60a72ce66278a87df5c0"/>
          <p:cNvPicPr>
            <a:picLocks noChangeAspect="1"/>
          </p:cNvPicPr>
          <p:nvPr/>
        </p:nvPicPr>
        <p:blipFill>
          <a:blip r:embed="rId4"/>
          <a:stretch>
            <a:fillRect/>
          </a:stretch>
        </p:blipFill>
        <p:spPr>
          <a:xfrm rot="20940000">
            <a:off x="7399020" y="1742440"/>
            <a:ext cx="5391150" cy="3895725"/>
          </a:xfrm>
          <a:prstGeom prst="rect">
            <a:avLst/>
          </a:prstGeom>
        </p:spPr>
      </p:pic>
      <p:sp>
        <p:nvSpPr>
          <p:cNvPr id="31" name="文本框 30"/>
          <p:cNvSpPr txBox="1"/>
          <p:nvPr/>
        </p:nvSpPr>
        <p:spPr>
          <a:xfrm>
            <a:off x="5276850" y="238760"/>
            <a:ext cx="2030095" cy="829945"/>
          </a:xfrm>
          <a:prstGeom prst="rect">
            <a:avLst/>
          </a:prstGeom>
          <a:noFill/>
        </p:spPr>
        <p:txBody>
          <a:bodyPr wrap="square" rtlCol="0">
            <a:spAutoFit/>
          </a:bodyPr>
          <a:lstStyle/>
          <a:p>
            <a:pPr algn="dist"/>
            <a:r>
              <a:rPr lang="zh-CN" altLang="en-US" sz="4800" dirty="0" smtClean="0">
                <a:solidFill>
                  <a:schemeClr val="bg1"/>
                </a:solidFill>
                <a:latin typeface="黑体" panose="02010609060101010101" charset="-122"/>
                <a:ea typeface="黑体" panose="02010609060101010101" charset="-122"/>
              </a:rPr>
              <a:t>目</a:t>
            </a:r>
            <a:r>
              <a:rPr lang="zh-TW" altLang="en-US" sz="4800" dirty="0" smtClean="0">
                <a:solidFill>
                  <a:schemeClr val="bg1"/>
                </a:solidFill>
                <a:latin typeface="黑体" panose="02010609060101010101" charset="-122"/>
                <a:ea typeface="黑体" panose="02010609060101010101" charset="-122"/>
              </a:rPr>
              <a:t>錄</a:t>
            </a:r>
            <a:endParaRPr lang="zh-CN" altLang="en-US" sz="4800" dirty="0">
              <a:solidFill>
                <a:schemeClr val="bg1"/>
              </a:solidFill>
              <a:latin typeface="黑体" panose="02010609060101010101" charset="-122"/>
              <a:ea typeface="黑体" panose="02010609060101010101" charset="-122"/>
            </a:endParaRPr>
          </a:p>
        </p:txBody>
      </p:sp>
      <p:grpSp>
        <p:nvGrpSpPr>
          <p:cNvPr id="36" name="组合 35"/>
          <p:cNvGrpSpPr/>
          <p:nvPr/>
        </p:nvGrpSpPr>
        <p:grpSpPr>
          <a:xfrm>
            <a:off x="656590" y="1532255"/>
            <a:ext cx="3782060" cy="742950"/>
            <a:chOff x="1034" y="2413"/>
            <a:chExt cx="5956" cy="1170"/>
          </a:xfrm>
        </p:grpSpPr>
        <p:grpSp>
          <p:nvGrpSpPr>
            <p:cNvPr id="12" name="组合 11"/>
            <p:cNvGrpSpPr/>
            <p:nvPr/>
          </p:nvGrpSpPr>
          <p:grpSpPr>
            <a:xfrm>
              <a:off x="1034" y="2413"/>
              <a:ext cx="5956" cy="1170"/>
              <a:chOff x="2339" y="2487"/>
              <a:chExt cx="6706" cy="1317"/>
            </a:xfrm>
          </p:grpSpPr>
          <p:pic>
            <p:nvPicPr>
              <p:cNvPr id="9" name="图片 8" descr="33b8428483e8753d750395f4da95fb12"/>
              <p:cNvPicPr>
                <a:picLocks noChangeAspect="1"/>
              </p:cNvPicPr>
              <p:nvPr/>
            </p:nvPicPr>
            <p:blipFill>
              <a:blip r:embed="rId5"/>
              <a:stretch>
                <a:fillRect/>
              </a:stretch>
            </p:blipFill>
            <p:spPr>
              <a:xfrm>
                <a:off x="2339" y="2494"/>
                <a:ext cx="1198" cy="1310"/>
              </a:xfrm>
              <a:prstGeom prst="rect">
                <a:avLst/>
              </a:prstGeom>
            </p:spPr>
          </p:pic>
          <p:sp>
            <p:nvSpPr>
              <p:cNvPr id="11" name="矩形 10"/>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2898" y="2489"/>
              <a:ext cx="3057" cy="824"/>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資料</a:t>
              </a:r>
              <a:r>
                <a:rPr lang="zh-TW" altLang="en-US" sz="2800" dirty="0">
                  <a:solidFill>
                    <a:schemeClr val="bg1"/>
                  </a:solidFill>
                  <a:latin typeface="黑体" panose="02010609060101010101" charset="-122"/>
                  <a:ea typeface="黑体" panose="02010609060101010101" charset="-122"/>
                </a:rPr>
                <a:t>介紹</a:t>
              </a:r>
              <a:endParaRPr lang="zh-CN" altLang="en-US" sz="2800" dirty="0">
                <a:solidFill>
                  <a:schemeClr val="bg1"/>
                </a:solidFill>
                <a:latin typeface="黑体" panose="02010609060101010101" charset="-122"/>
                <a:ea typeface="黑体" panose="02010609060101010101" charset="-122"/>
              </a:endParaRPr>
            </a:p>
          </p:txBody>
        </p:sp>
      </p:grpSp>
      <p:grpSp>
        <p:nvGrpSpPr>
          <p:cNvPr id="37" name="组合 36"/>
          <p:cNvGrpSpPr/>
          <p:nvPr/>
        </p:nvGrpSpPr>
        <p:grpSpPr>
          <a:xfrm>
            <a:off x="3294815" y="3183185"/>
            <a:ext cx="3782060" cy="742950"/>
            <a:chOff x="4829" y="4197"/>
            <a:chExt cx="5956" cy="1170"/>
          </a:xfrm>
        </p:grpSpPr>
        <p:grpSp>
          <p:nvGrpSpPr>
            <p:cNvPr id="14" name="组合 13"/>
            <p:cNvGrpSpPr/>
            <p:nvPr/>
          </p:nvGrpSpPr>
          <p:grpSpPr>
            <a:xfrm>
              <a:off x="4829" y="4197"/>
              <a:ext cx="5956" cy="1170"/>
              <a:chOff x="2339" y="2487"/>
              <a:chExt cx="6706" cy="1317"/>
            </a:xfrm>
          </p:grpSpPr>
          <p:pic>
            <p:nvPicPr>
              <p:cNvPr id="15" name="图片 14" descr="33b8428483e8753d750395f4da95fb12"/>
              <p:cNvPicPr>
                <a:picLocks noChangeAspect="1"/>
              </p:cNvPicPr>
              <p:nvPr/>
            </p:nvPicPr>
            <p:blipFill>
              <a:blip r:embed="rId5"/>
              <a:stretch>
                <a:fillRect/>
              </a:stretch>
            </p:blipFill>
            <p:spPr>
              <a:xfrm>
                <a:off x="2339" y="2494"/>
                <a:ext cx="1198" cy="1310"/>
              </a:xfrm>
              <a:prstGeom prst="rect">
                <a:avLst/>
              </a:prstGeom>
            </p:spPr>
          </p:pic>
          <p:sp>
            <p:nvSpPr>
              <p:cNvPr id="16" name="矩形 15"/>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p:cNvSpPr txBox="1"/>
            <p:nvPr/>
          </p:nvSpPr>
          <p:spPr>
            <a:xfrm>
              <a:off x="6929" y="4272"/>
              <a:ext cx="3057" cy="824"/>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分析</a:t>
              </a:r>
              <a:r>
                <a:rPr lang="zh-TW" altLang="en-US" sz="2800" dirty="0">
                  <a:solidFill>
                    <a:schemeClr val="bg1"/>
                  </a:solidFill>
                  <a:latin typeface="黑体" panose="02010609060101010101" charset="-122"/>
                  <a:ea typeface="黑体" panose="02010609060101010101" charset="-122"/>
                </a:rPr>
                <a:t>議題</a:t>
              </a:r>
              <a:endParaRPr lang="zh-CN" altLang="en-US" sz="2800" dirty="0">
                <a:solidFill>
                  <a:schemeClr val="bg1"/>
                </a:solidFill>
                <a:latin typeface="黑体" panose="02010609060101010101" charset="-122"/>
                <a:ea typeface="黑体" panose="02010609060101010101" charset="-122"/>
              </a:endParaRPr>
            </a:p>
          </p:txBody>
        </p:sp>
      </p:grpSp>
      <p:grpSp>
        <p:nvGrpSpPr>
          <p:cNvPr id="38" name="组合 37"/>
          <p:cNvGrpSpPr/>
          <p:nvPr/>
        </p:nvGrpSpPr>
        <p:grpSpPr>
          <a:xfrm>
            <a:off x="257787" y="4959350"/>
            <a:ext cx="3782060" cy="742950"/>
            <a:chOff x="359" y="6357"/>
            <a:chExt cx="5956" cy="1170"/>
          </a:xfrm>
        </p:grpSpPr>
        <p:grpSp>
          <p:nvGrpSpPr>
            <p:cNvPr id="18" name="组合 17"/>
            <p:cNvGrpSpPr/>
            <p:nvPr/>
          </p:nvGrpSpPr>
          <p:grpSpPr>
            <a:xfrm>
              <a:off x="359" y="6357"/>
              <a:ext cx="5956" cy="1170"/>
              <a:chOff x="2339" y="2487"/>
              <a:chExt cx="6706" cy="1317"/>
            </a:xfrm>
          </p:grpSpPr>
          <p:pic>
            <p:nvPicPr>
              <p:cNvPr id="19" name="图片 18" descr="33b8428483e8753d750395f4da95fb12"/>
              <p:cNvPicPr>
                <a:picLocks noChangeAspect="1"/>
              </p:cNvPicPr>
              <p:nvPr/>
            </p:nvPicPr>
            <p:blipFill>
              <a:blip r:embed="rId5"/>
              <a:stretch>
                <a:fillRect/>
              </a:stretch>
            </p:blipFill>
            <p:spPr>
              <a:xfrm>
                <a:off x="2339" y="2494"/>
                <a:ext cx="1198" cy="1310"/>
              </a:xfrm>
              <a:prstGeom prst="rect">
                <a:avLst/>
              </a:prstGeom>
            </p:spPr>
          </p:pic>
          <p:sp>
            <p:nvSpPr>
              <p:cNvPr id="20" name="矩形 19"/>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2215" y="6433"/>
              <a:ext cx="3057" cy="824"/>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解決問</a:t>
              </a:r>
              <a:r>
                <a:rPr lang="zh-TW" altLang="en-US" sz="2800" dirty="0">
                  <a:solidFill>
                    <a:schemeClr val="bg1"/>
                  </a:solidFill>
                  <a:latin typeface="黑体" panose="02010609060101010101" charset="-122"/>
                  <a:ea typeface="黑体" panose="02010609060101010101" charset="-122"/>
                </a:rPr>
                <a:t>題</a:t>
              </a:r>
              <a:endParaRPr lang="zh-CN" altLang="en-US" sz="2800" dirty="0">
                <a:solidFill>
                  <a:schemeClr val="bg1"/>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7189" y="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766613" y="338455"/>
            <a:ext cx="10658774" cy="742950"/>
            <a:chOff x="3660" y="2487"/>
            <a:chExt cx="5385" cy="1317"/>
          </a:xfrm>
        </p:grpSpPr>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35100" y="416382"/>
            <a:ext cx="9823036" cy="523220"/>
          </a:xfrm>
          <a:prstGeom prst="rect">
            <a:avLst/>
          </a:prstGeom>
          <a:noFill/>
        </p:spPr>
        <p:txBody>
          <a:bodyPr wrap="square" rtlCol="0">
            <a:spAutoFit/>
          </a:bodyPr>
          <a:lstStyle/>
          <a:p>
            <a:r>
              <a:rPr lang="en-US" altLang="zh-CN" sz="2800" dirty="0" err="1">
                <a:solidFill>
                  <a:schemeClr val="bg1"/>
                </a:solidFill>
                <a:latin typeface="微軟正黑體" panose="020B0604030504040204" pitchFamily="34" charset="-120"/>
              </a:rPr>
              <a:t>rf</a:t>
            </a:r>
            <a:r>
              <a:rPr lang="en-US" altLang="zh-CN" sz="2800" dirty="0">
                <a:solidFill>
                  <a:schemeClr val="bg1"/>
                </a:solidFill>
                <a:latin typeface="微軟正黑體" panose="020B0604030504040204" pitchFamily="34" charset="-120"/>
              </a:rPr>
              <a:t>&lt;-</a:t>
            </a:r>
            <a:r>
              <a:rPr lang="en-US" altLang="zh-CN" sz="2800" dirty="0" err="1" smtClean="0">
                <a:solidFill>
                  <a:schemeClr val="bg1"/>
                </a:solidFill>
                <a:latin typeface="微軟正黑體" panose="020B0604030504040204" pitchFamily="34" charset="-120"/>
              </a:rPr>
              <a:t>randomForest</a:t>
            </a:r>
            <a:r>
              <a:rPr lang="en-US" altLang="zh-CN" sz="2800" dirty="0" smtClean="0">
                <a:solidFill>
                  <a:schemeClr val="bg1"/>
                </a:solidFill>
                <a:latin typeface="微軟正黑體" panose="020B0604030504040204" pitchFamily="34" charset="-120"/>
              </a:rPr>
              <a:t>(</a:t>
            </a:r>
            <a:r>
              <a:rPr lang="en-US" altLang="zh-CN" sz="2800" dirty="0" err="1" smtClean="0">
                <a:solidFill>
                  <a:schemeClr val="bg1"/>
                </a:solidFill>
                <a:latin typeface="微軟正黑體" panose="020B0604030504040204" pitchFamily="34" charset="-120"/>
              </a:rPr>
              <a:t>result~elo.x+elo.y+date,data</a:t>
            </a:r>
            <a:r>
              <a:rPr lang="en-US" altLang="zh-CN" sz="2800" dirty="0" smtClean="0">
                <a:solidFill>
                  <a:schemeClr val="bg1"/>
                </a:solidFill>
                <a:latin typeface="微軟正黑體" panose="020B0604030504040204" pitchFamily="34" charset="-120"/>
              </a:rPr>
              <a:t>=train1</a:t>
            </a:r>
            <a:r>
              <a:rPr lang="en-US" altLang="zh-CN" sz="2800" dirty="0">
                <a:solidFill>
                  <a:schemeClr val="bg1"/>
                </a:solidFill>
                <a:latin typeface="微軟正黑體" panose="020B0604030504040204" pitchFamily="34" charset="-120"/>
              </a:rPr>
              <a:t>)</a:t>
            </a:r>
            <a:endParaRPr lang="zh-CN" altLang="en-US" sz="2800" dirty="0">
              <a:solidFill>
                <a:schemeClr val="bg1"/>
              </a:solidFill>
            </a:endParaRPr>
          </a:p>
        </p:txBody>
      </p:sp>
      <p:cxnSp>
        <p:nvCxnSpPr>
          <p:cNvPr id="20" name="直接连接符 19"/>
          <p:cNvCxnSpPr/>
          <p:nvPr/>
        </p:nvCxnSpPr>
        <p:spPr>
          <a:xfrm>
            <a:off x="6096000" y="1719727"/>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27991" y="1719727"/>
            <a:ext cx="4282554" cy="461665"/>
          </a:xfrm>
          <a:prstGeom prst="rect">
            <a:avLst/>
          </a:prstGeom>
        </p:spPr>
        <p:txBody>
          <a:bodyPr wrap="square">
            <a:spAutoFit/>
          </a:bodyPr>
          <a:lstStyle/>
          <a:p>
            <a:endParaRPr lang="zh-TW" altLang="en-US" sz="2400" dirty="0">
              <a:solidFill>
                <a:schemeClr val="bg1"/>
              </a:solidFill>
            </a:endParaRPr>
          </a:p>
        </p:txBody>
      </p:sp>
      <p:pic>
        <p:nvPicPr>
          <p:cNvPr id="13" name="内容占位符 3"/>
          <p:cNvPicPr>
            <a:picLocks noChangeAspect="1"/>
          </p:cNvPicPr>
          <p:nvPr/>
        </p:nvPicPr>
        <p:blipFill>
          <a:blip r:embed="rId4"/>
          <a:stretch>
            <a:fillRect/>
          </a:stretch>
        </p:blipFill>
        <p:spPr>
          <a:xfrm>
            <a:off x="409302" y="1853754"/>
            <a:ext cx="5495584" cy="3449638"/>
          </a:xfrm>
          <a:prstGeom prst="rect">
            <a:avLst/>
          </a:prstGeom>
        </p:spPr>
      </p:pic>
      <p:pic>
        <p:nvPicPr>
          <p:cNvPr id="14" name="图片 4"/>
          <p:cNvPicPr>
            <a:picLocks noChangeAspect="1"/>
          </p:cNvPicPr>
          <p:nvPr/>
        </p:nvPicPr>
        <p:blipFill>
          <a:blip r:embed="rId5"/>
          <a:stretch>
            <a:fillRect/>
          </a:stretch>
        </p:blipFill>
        <p:spPr>
          <a:xfrm>
            <a:off x="6293278" y="1853754"/>
            <a:ext cx="5701444" cy="3536688"/>
          </a:xfrm>
          <a:prstGeom prst="rect">
            <a:avLst/>
          </a:prstGeom>
        </p:spPr>
      </p:pic>
    </p:spTree>
    <p:extLst>
      <p:ext uri="{BB962C8B-B14F-4D97-AF65-F5344CB8AC3E}">
        <p14:creationId xmlns:p14="http://schemas.microsoft.com/office/powerpoint/2010/main" val="3997787296"/>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par>
                          <p:cTn id="16" fill="hold">
                            <p:stCondLst>
                              <p:cond delay="1500"/>
                            </p:stCondLst>
                            <p:childTnLst>
                              <p:par>
                                <p:cTn id="17" presetID="42" presetClass="entr" presetSubtype="0" fill="hold" grpId="0" nodeType="afterEffect" nodePh="1">
                                  <p:stCondLst>
                                    <p:cond delay="0"/>
                                  </p:stCondLst>
                                  <p:endCondLst>
                                    <p:cond evt="begin" delay="0">
                                      <p:tn val="17"/>
                                    </p:cond>
                                  </p:end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7189" y="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205181" y="385702"/>
            <a:ext cx="2669093" cy="523220"/>
          </a:xfrm>
          <a:prstGeom prst="rect">
            <a:avLst/>
          </a:prstGeom>
          <a:noFill/>
        </p:spPr>
        <p:txBody>
          <a:bodyPr wrap="square" rtlCol="0">
            <a:spAutoFit/>
          </a:bodyPr>
          <a:lstStyle/>
          <a:p>
            <a:pPr algn="ctr"/>
            <a:r>
              <a:rPr lang="en-US" altLang="zh-CN" sz="2800" dirty="0" smtClean="0">
                <a:solidFill>
                  <a:schemeClr val="bg1"/>
                </a:solidFill>
              </a:rPr>
              <a:t>Tune</a:t>
            </a:r>
            <a:endParaRPr lang="zh-CN" altLang="en-US" sz="2800" dirty="0">
              <a:solidFill>
                <a:schemeClr val="bg1"/>
              </a:solidFill>
            </a:endParaRPr>
          </a:p>
        </p:txBody>
      </p:sp>
      <p:cxnSp>
        <p:nvCxnSpPr>
          <p:cNvPr id="20" name="直接连接符 19"/>
          <p:cNvCxnSpPr/>
          <p:nvPr/>
        </p:nvCxnSpPr>
        <p:spPr>
          <a:xfrm>
            <a:off x="5129516" y="1719727"/>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33546" y="2284363"/>
            <a:ext cx="6096000" cy="2308324"/>
          </a:xfrm>
          <a:prstGeom prst="rect">
            <a:avLst/>
          </a:prstGeom>
        </p:spPr>
        <p:txBody>
          <a:bodyPr>
            <a:spAutoFit/>
          </a:bodyPr>
          <a:lstStyle/>
          <a:p>
            <a:r>
              <a:rPr lang="en-US" altLang="zh-CN" sz="2400" dirty="0" err="1">
                <a:solidFill>
                  <a:schemeClr val="bg1"/>
                </a:solidFill>
                <a:latin typeface="微軟正黑體" panose="020B0604030504040204" pitchFamily="34" charset="-120"/>
                <a:ea typeface="微軟正黑體" panose="020B0604030504040204" pitchFamily="34" charset="-120"/>
              </a:rPr>
              <a:t>tuneRF</a:t>
            </a:r>
            <a:r>
              <a:rPr lang="en-US" altLang="zh-CN" sz="2400" dirty="0">
                <a:solidFill>
                  <a:schemeClr val="bg1"/>
                </a:solidFill>
                <a:latin typeface="微軟正黑體" panose="020B0604030504040204" pitchFamily="34" charset="-120"/>
                <a:ea typeface="微軟正黑體" panose="020B0604030504040204" pitchFamily="34" charset="-120"/>
              </a:rPr>
              <a:t>(train1[,c(3,9,11)],train1[,8],</a:t>
            </a:r>
          </a:p>
          <a:p>
            <a:r>
              <a:rPr lang="en-US" altLang="zh-CN" sz="2400" dirty="0">
                <a:solidFill>
                  <a:schemeClr val="bg1"/>
                </a:solidFill>
                <a:latin typeface="微軟正黑體" panose="020B0604030504040204" pitchFamily="34" charset="-120"/>
                <a:ea typeface="微軟正黑體" panose="020B0604030504040204" pitchFamily="34" charset="-120"/>
              </a:rPr>
              <a:t>       </a:t>
            </a:r>
            <a:r>
              <a:rPr lang="en-US" altLang="zh-CN" sz="2400" dirty="0" err="1">
                <a:solidFill>
                  <a:schemeClr val="bg1"/>
                </a:solidFill>
                <a:latin typeface="微軟正黑體" panose="020B0604030504040204" pitchFamily="34" charset="-120"/>
                <a:ea typeface="微軟正黑體" panose="020B0604030504040204" pitchFamily="34" charset="-120"/>
              </a:rPr>
              <a:t>stepFactor</a:t>
            </a:r>
            <a:r>
              <a:rPr lang="en-US" altLang="zh-CN" sz="2400" dirty="0">
                <a:solidFill>
                  <a:schemeClr val="bg1"/>
                </a:solidFill>
                <a:latin typeface="微軟正黑體" panose="020B0604030504040204" pitchFamily="34" charset="-120"/>
                <a:ea typeface="微軟正黑體" panose="020B0604030504040204" pitchFamily="34" charset="-120"/>
              </a:rPr>
              <a:t> = 0.5,</a:t>
            </a:r>
          </a:p>
          <a:p>
            <a:r>
              <a:rPr lang="en-US" altLang="zh-CN" sz="2400" dirty="0">
                <a:solidFill>
                  <a:schemeClr val="bg1"/>
                </a:solidFill>
                <a:latin typeface="微軟正黑體" panose="020B0604030504040204" pitchFamily="34" charset="-120"/>
                <a:ea typeface="微軟正黑體" panose="020B0604030504040204" pitchFamily="34" charset="-120"/>
              </a:rPr>
              <a:t>       plot = T,</a:t>
            </a:r>
          </a:p>
          <a:p>
            <a:r>
              <a:rPr lang="en-US" altLang="zh-CN" sz="2400" dirty="0">
                <a:solidFill>
                  <a:schemeClr val="bg1"/>
                </a:solidFill>
                <a:latin typeface="微軟正黑體" panose="020B0604030504040204" pitchFamily="34" charset="-120"/>
                <a:ea typeface="微軟正黑體" panose="020B0604030504040204" pitchFamily="34" charset="-120"/>
              </a:rPr>
              <a:t>       </a:t>
            </a:r>
            <a:r>
              <a:rPr lang="en-US" altLang="zh-CN" sz="2400" dirty="0" err="1">
                <a:solidFill>
                  <a:schemeClr val="bg1"/>
                </a:solidFill>
                <a:latin typeface="微軟正黑體" panose="020B0604030504040204" pitchFamily="34" charset="-120"/>
                <a:ea typeface="微軟正黑體" panose="020B0604030504040204" pitchFamily="34" charset="-120"/>
              </a:rPr>
              <a:t>ntree</a:t>
            </a:r>
            <a:r>
              <a:rPr lang="en-US" altLang="zh-CN" sz="2400" dirty="0">
                <a:solidFill>
                  <a:schemeClr val="bg1"/>
                </a:solidFill>
                <a:latin typeface="微軟正黑體" panose="020B0604030504040204" pitchFamily="34" charset="-120"/>
                <a:ea typeface="微軟正黑體" panose="020B0604030504040204" pitchFamily="34" charset="-120"/>
              </a:rPr>
              <a:t>=300,</a:t>
            </a:r>
          </a:p>
          <a:p>
            <a:r>
              <a:rPr lang="en-US" altLang="zh-CN" sz="2400" dirty="0">
                <a:solidFill>
                  <a:schemeClr val="bg1"/>
                </a:solidFill>
                <a:latin typeface="微軟正黑體" panose="020B0604030504040204" pitchFamily="34" charset="-120"/>
                <a:ea typeface="微軟正黑體" panose="020B0604030504040204" pitchFamily="34" charset="-120"/>
              </a:rPr>
              <a:t>       trace=T,</a:t>
            </a:r>
          </a:p>
          <a:p>
            <a:r>
              <a:rPr lang="en-US" altLang="zh-CN" sz="2400" dirty="0">
                <a:solidFill>
                  <a:schemeClr val="bg1"/>
                </a:solidFill>
                <a:latin typeface="微軟正黑體" panose="020B0604030504040204" pitchFamily="34" charset="-120"/>
                <a:ea typeface="微軟正黑體" panose="020B0604030504040204" pitchFamily="34" charset="-120"/>
              </a:rPr>
              <a:t>       improve = 0.05)</a:t>
            </a:r>
            <a:endParaRPr lang="zh-CN" altLang="en-US" sz="2400" dirty="0">
              <a:solidFill>
                <a:schemeClr val="bg1"/>
              </a:solidFill>
              <a:latin typeface="微軟正黑體" panose="020B0604030504040204" pitchFamily="34" charset="-120"/>
              <a:ea typeface="微軟正黑體" panose="020B0604030504040204" pitchFamily="34" charset="-120"/>
            </a:endParaRPr>
          </a:p>
        </p:txBody>
      </p:sp>
      <p:pic>
        <p:nvPicPr>
          <p:cNvPr id="12" name="图片 6"/>
          <p:cNvPicPr>
            <a:picLocks noChangeAspect="1"/>
          </p:cNvPicPr>
          <p:nvPr/>
        </p:nvPicPr>
        <p:blipFill>
          <a:blip r:embed="rId5"/>
          <a:stretch>
            <a:fillRect/>
          </a:stretch>
        </p:blipFill>
        <p:spPr>
          <a:xfrm>
            <a:off x="5533452" y="1719727"/>
            <a:ext cx="6377940" cy="3886200"/>
          </a:xfrm>
          <a:prstGeom prst="rect">
            <a:avLst/>
          </a:prstGeom>
        </p:spPr>
      </p:pic>
    </p:spTree>
    <p:extLst>
      <p:ext uri="{BB962C8B-B14F-4D97-AF65-F5344CB8AC3E}">
        <p14:creationId xmlns:p14="http://schemas.microsoft.com/office/powerpoint/2010/main" val="3177201063"/>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7189" y="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27990" y="338455"/>
            <a:ext cx="3782060" cy="742950"/>
            <a:chOff x="2339" y="2487"/>
            <a:chExt cx="6706" cy="1317"/>
          </a:xfrm>
        </p:grpSpPr>
        <p:pic>
          <p:nvPicPr>
            <p:cNvPr id="10" name="图片 9"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2" name="矩形 1"/>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205181" y="385702"/>
            <a:ext cx="2669093" cy="523220"/>
          </a:xfrm>
          <a:prstGeom prst="rect">
            <a:avLst/>
          </a:prstGeom>
          <a:noFill/>
        </p:spPr>
        <p:txBody>
          <a:bodyPr wrap="square" rtlCol="0">
            <a:spAutoFit/>
          </a:bodyPr>
          <a:lstStyle/>
          <a:p>
            <a:pPr algn="ctr"/>
            <a:r>
              <a:rPr lang="en-US" altLang="zh-CN" sz="2800" dirty="0" smtClean="0">
                <a:solidFill>
                  <a:schemeClr val="bg1"/>
                </a:solidFill>
              </a:rPr>
              <a:t>Result</a:t>
            </a:r>
            <a:endParaRPr lang="zh-CN" altLang="en-US" sz="2800" dirty="0">
              <a:solidFill>
                <a:schemeClr val="bg1"/>
              </a:solidFill>
            </a:endParaRPr>
          </a:p>
        </p:txBody>
      </p:sp>
      <p:cxnSp>
        <p:nvCxnSpPr>
          <p:cNvPr id="20" name="直接连接符 19"/>
          <p:cNvCxnSpPr/>
          <p:nvPr/>
        </p:nvCxnSpPr>
        <p:spPr>
          <a:xfrm>
            <a:off x="6096000" y="1719727"/>
            <a:ext cx="0" cy="3867150"/>
          </a:xfrm>
          <a:prstGeom prst="line">
            <a:avLst/>
          </a:prstGeom>
          <a:ln w="3492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2" name="图片 9"/>
          <p:cNvPicPr>
            <a:picLocks noChangeAspect="1"/>
          </p:cNvPicPr>
          <p:nvPr/>
        </p:nvPicPr>
        <p:blipFill>
          <a:blip r:embed="rId5"/>
          <a:stretch>
            <a:fillRect/>
          </a:stretch>
        </p:blipFill>
        <p:spPr>
          <a:xfrm>
            <a:off x="1079292" y="1632663"/>
            <a:ext cx="3857625" cy="4329113"/>
          </a:xfrm>
          <a:prstGeom prst="rect">
            <a:avLst/>
          </a:prstGeom>
        </p:spPr>
      </p:pic>
      <p:pic>
        <p:nvPicPr>
          <p:cNvPr id="14" name="图片 12"/>
          <p:cNvPicPr>
            <a:picLocks noChangeAspect="1"/>
          </p:cNvPicPr>
          <p:nvPr/>
        </p:nvPicPr>
        <p:blipFill>
          <a:blip r:embed="rId6"/>
          <a:stretch>
            <a:fillRect/>
          </a:stretch>
        </p:blipFill>
        <p:spPr>
          <a:xfrm>
            <a:off x="7108031" y="1570039"/>
            <a:ext cx="4071938" cy="4357688"/>
          </a:xfrm>
          <a:prstGeom prst="rect">
            <a:avLst/>
          </a:prstGeom>
        </p:spPr>
      </p:pic>
    </p:spTree>
    <p:extLst>
      <p:ext uri="{BB962C8B-B14F-4D97-AF65-F5344CB8AC3E}">
        <p14:creationId xmlns:p14="http://schemas.microsoft.com/office/powerpoint/2010/main" val="823267068"/>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4" name="图片 13" descr="97403f15fc7970a9f7b28b61f777e7b5"/>
          <p:cNvPicPr>
            <a:picLocks noChangeAspect="1"/>
          </p:cNvPicPr>
          <p:nvPr/>
        </p:nvPicPr>
        <p:blipFill>
          <a:blip r:embed="rId4"/>
          <a:stretch>
            <a:fillRect/>
          </a:stretch>
        </p:blipFill>
        <p:spPr>
          <a:xfrm>
            <a:off x="3021330" y="302260"/>
            <a:ext cx="6589395" cy="5260975"/>
          </a:xfrm>
          <a:prstGeom prst="rect">
            <a:avLst/>
          </a:prstGeom>
        </p:spPr>
      </p:pic>
      <p:grpSp>
        <p:nvGrpSpPr>
          <p:cNvPr id="15" name="组合 14"/>
          <p:cNvGrpSpPr/>
          <p:nvPr/>
        </p:nvGrpSpPr>
        <p:grpSpPr>
          <a:xfrm>
            <a:off x="3664585" y="5344160"/>
            <a:ext cx="5302333" cy="914400"/>
            <a:chOff x="6326" y="7930"/>
            <a:chExt cx="7602" cy="1440"/>
          </a:xfrm>
          <a:solidFill>
            <a:srgbClr val="A61428">
              <a:alpha val="43000"/>
            </a:srgbClr>
          </a:solidFill>
        </p:grpSpPr>
        <p:sp>
          <p:nvSpPr>
            <p:cNvPr id="16" name="五边形"/>
            <p:cNvSpPr/>
            <p:nvPr/>
          </p:nvSpPr>
          <p:spPr>
            <a:xfrm flipH="1" flipV="1">
              <a:off x="6326" y="7930"/>
              <a:ext cx="1440" cy="144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五边形"/>
            <p:cNvSpPr/>
            <p:nvPr/>
          </p:nvSpPr>
          <p:spPr>
            <a:xfrm>
              <a:off x="7533" y="7930"/>
              <a:ext cx="6395" cy="144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18" name="组合 17"/>
          <p:cNvGrpSpPr/>
          <p:nvPr/>
        </p:nvGrpSpPr>
        <p:grpSpPr>
          <a:xfrm>
            <a:off x="3627120" y="5141595"/>
            <a:ext cx="5302333" cy="914400"/>
            <a:chOff x="6326" y="7930"/>
            <a:chExt cx="7602" cy="1440"/>
          </a:xfrm>
        </p:grpSpPr>
        <p:sp>
          <p:nvSpPr>
            <p:cNvPr id="19" name="五边形"/>
            <p:cNvSpPr/>
            <p:nvPr/>
          </p:nvSpPr>
          <p:spPr>
            <a:xfrm flipH="1" flipV="1">
              <a:off x="6326" y="7930"/>
              <a:ext cx="1440" cy="1440"/>
            </a:xfrm>
            <a:prstGeom prst="homePlate">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五边形"/>
            <p:cNvSpPr/>
            <p:nvPr/>
          </p:nvSpPr>
          <p:spPr>
            <a:xfrm>
              <a:off x="7533" y="7930"/>
              <a:ext cx="6395" cy="1440"/>
            </a:xfrm>
            <a:prstGeom prst="homePlate">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21" name="文本框 20"/>
          <p:cNvSpPr txBox="1"/>
          <p:nvPr/>
        </p:nvSpPr>
        <p:spPr>
          <a:xfrm>
            <a:off x="5085080" y="5245735"/>
            <a:ext cx="2648585" cy="707886"/>
          </a:xfrm>
          <a:prstGeom prst="rect">
            <a:avLst/>
          </a:prstGeom>
          <a:noFill/>
        </p:spPr>
        <p:txBody>
          <a:bodyPr wrap="square" rtlCol="0">
            <a:spAutoFit/>
          </a:bodyPr>
          <a:lstStyle/>
          <a:p>
            <a:pPr algn="dist"/>
            <a:r>
              <a:rPr lang="zh-TW" altLang="en-US" sz="4000" dirty="0" smtClean="0">
                <a:solidFill>
                  <a:schemeClr val="bg1"/>
                </a:solidFill>
                <a:latin typeface="黑体" panose="02010609060101010101" charset="-122"/>
                <a:ea typeface="黑体" panose="02010609060101010101" charset="-122"/>
              </a:rPr>
              <a:t>解決問</a:t>
            </a:r>
            <a:r>
              <a:rPr lang="zh-TW" altLang="en-US" sz="4000" dirty="0">
                <a:solidFill>
                  <a:schemeClr val="bg1"/>
                </a:solidFill>
                <a:latin typeface="黑体" panose="02010609060101010101" charset="-122"/>
                <a:ea typeface="黑体" panose="02010609060101010101" charset="-122"/>
              </a:rPr>
              <a:t>題</a:t>
            </a:r>
            <a:endParaRPr lang="zh-CN" altLang="en-US" sz="4000" dirty="0">
              <a:solidFill>
                <a:schemeClr val="bg1"/>
              </a:solidFill>
              <a:latin typeface="黑体" panose="02010609060101010101" charset="-122"/>
              <a:ea typeface="黑体" panose="02010609060101010101" charset="-122"/>
            </a:endParaRPr>
          </a:p>
        </p:txBody>
      </p:sp>
      <p:pic>
        <p:nvPicPr>
          <p:cNvPr id="22" name="图片 21" descr="137e86bf008e1f3e3db30b199b47b947"/>
          <p:cNvPicPr>
            <a:picLocks noChangeAspect="1"/>
          </p:cNvPicPr>
          <p:nvPr/>
        </p:nvPicPr>
        <p:blipFill>
          <a:blip r:embed="rId5"/>
          <a:stretch>
            <a:fillRect/>
          </a:stretch>
        </p:blipFill>
        <p:spPr>
          <a:xfrm>
            <a:off x="895985" y="-264160"/>
            <a:ext cx="10400030" cy="14230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9" name="矩形 18"/>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27990" y="338455"/>
            <a:ext cx="3782060" cy="742950"/>
            <a:chOff x="2339" y="2487"/>
            <a:chExt cx="6706" cy="1317"/>
          </a:xfrm>
        </p:grpSpPr>
        <p:pic>
          <p:nvPicPr>
            <p:cNvPr id="4" name="图片 3" descr="33b8428483e8753d750395f4da95fb12"/>
            <p:cNvPicPr>
              <a:picLocks noChangeAspect="1"/>
            </p:cNvPicPr>
            <p:nvPr/>
          </p:nvPicPr>
          <p:blipFill>
            <a:blip r:embed="rId4"/>
            <a:stretch>
              <a:fillRect/>
            </a:stretch>
          </p:blipFill>
          <p:spPr>
            <a:xfrm>
              <a:off x="2339" y="2494"/>
              <a:ext cx="1198" cy="1310"/>
            </a:xfrm>
            <a:prstGeom prst="rect">
              <a:avLst/>
            </a:prstGeom>
          </p:spPr>
        </p:pic>
        <p:sp>
          <p:nvSpPr>
            <p:cNvPr id="5" name="矩形 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1611630" y="3867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解決問</a:t>
            </a:r>
            <a:r>
              <a:rPr lang="zh-TW" altLang="en-US" sz="2800" dirty="0">
                <a:solidFill>
                  <a:schemeClr val="bg1"/>
                </a:solidFill>
                <a:latin typeface="黑体" panose="02010609060101010101" charset="-122"/>
                <a:ea typeface="黑体" panose="02010609060101010101" charset="-122"/>
              </a:rPr>
              <a:t>題</a:t>
            </a:r>
            <a:endParaRPr lang="zh-CN" altLang="en-US" sz="2800" dirty="0">
              <a:solidFill>
                <a:schemeClr val="bg1"/>
              </a:solidFill>
              <a:latin typeface="黑体" panose="02010609060101010101" charset="-122"/>
              <a:ea typeface="黑体" panose="02010609060101010101" charset="-122"/>
            </a:endParaRPr>
          </a:p>
        </p:txBody>
      </p:sp>
      <p:pic>
        <p:nvPicPr>
          <p:cNvPr id="13" name="图片 12" descr="33b8428483e8753d750395f4da95fb12"/>
          <p:cNvPicPr>
            <a:picLocks noChangeAspect="1"/>
          </p:cNvPicPr>
          <p:nvPr/>
        </p:nvPicPr>
        <p:blipFill>
          <a:blip r:embed="rId4"/>
          <a:stretch>
            <a:fillRect/>
          </a:stretch>
        </p:blipFill>
        <p:spPr>
          <a:xfrm>
            <a:off x="4775835" y="1863090"/>
            <a:ext cx="2640330" cy="2886075"/>
          </a:xfrm>
          <a:prstGeom prst="rect">
            <a:avLst/>
          </a:prstGeom>
        </p:spPr>
      </p:pic>
      <p:sp>
        <p:nvSpPr>
          <p:cNvPr id="8" name="文字方塊 7"/>
          <p:cNvSpPr txBox="1"/>
          <p:nvPr/>
        </p:nvSpPr>
        <p:spPr>
          <a:xfrm>
            <a:off x="572314" y="2400042"/>
            <a:ext cx="4010020" cy="1569660"/>
          </a:xfrm>
          <a:prstGeom prst="rect">
            <a:avLst/>
          </a:prstGeom>
          <a:no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俄羅斯飯店業者可以對巴西、德國、西班牙、法國等強勁隊伍國家祭出住宿優惠或是包車接送服務</a:t>
            </a:r>
          </a:p>
        </p:txBody>
      </p:sp>
      <p:sp>
        <p:nvSpPr>
          <p:cNvPr id="9" name="文字方塊 8"/>
          <p:cNvSpPr txBox="1"/>
          <p:nvPr/>
        </p:nvSpPr>
        <p:spPr>
          <a:xfrm>
            <a:off x="4420258" y="847109"/>
            <a:ext cx="4122505" cy="830997"/>
          </a:xfrm>
          <a:prstGeom prst="rect">
            <a:avLst/>
          </a:prstGeom>
          <a:no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入選八強之國家的航空公司可以增開飛往俄羅斯的航班</a:t>
            </a:r>
          </a:p>
        </p:txBody>
      </p:sp>
      <p:sp>
        <p:nvSpPr>
          <p:cNvPr id="10" name="文字方塊 9"/>
          <p:cNvSpPr txBox="1"/>
          <p:nvPr/>
        </p:nvSpPr>
        <p:spPr>
          <a:xfrm>
            <a:off x="7902054" y="2265528"/>
            <a:ext cx="3521122" cy="1200329"/>
          </a:xfrm>
          <a:prstGeom prst="rect">
            <a:avLst/>
          </a:prstGeom>
          <a:no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俄羅斯政府也可以增加地鐵的西班牙文，葡萄牙文等之指標與導覽</a:t>
            </a:r>
          </a:p>
        </p:txBody>
      </p:sp>
      <p:sp>
        <p:nvSpPr>
          <p:cNvPr id="11" name="文字方塊 10"/>
          <p:cNvSpPr txBox="1"/>
          <p:nvPr/>
        </p:nvSpPr>
        <p:spPr>
          <a:xfrm>
            <a:off x="4210050" y="4612943"/>
            <a:ext cx="4332713" cy="1200329"/>
          </a:xfrm>
          <a:prstGeom prst="rect">
            <a:avLst/>
          </a:prstGeom>
          <a:no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對於有購買運動彩券習慣的人也可以參考此分析調整下注之金額</a:t>
            </a:r>
          </a:p>
        </p:txBody>
      </p:sp>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69249"/>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856175" y="478155"/>
            <a:ext cx="4488729" cy="756489"/>
            <a:chOff x="2270" y="2487"/>
            <a:chExt cx="7959" cy="1341"/>
          </a:xfrm>
        </p:grpSpPr>
        <p:pic>
          <p:nvPicPr>
            <p:cNvPr id="4" name="图片 3" descr="33b8428483e8753d750395f4da95fb12"/>
            <p:cNvPicPr>
              <a:picLocks noChangeAspect="1"/>
            </p:cNvPicPr>
            <p:nvPr/>
          </p:nvPicPr>
          <p:blipFill>
            <a:blip r:embed="rId4"/>
            <a:stretch>
              <a:fillRect/>
            </a:stretch>
          </p:blipFill>
          <p:spPr>
            <a:xfrm>
              <a:off x="2270" y="2494"/>
              <a:ext cx="1198" cy="1310"/>
            </a:xfrm>
            <a:prstGeom prst="rect">
              <a:avLst/>
            </a:prstGeom>
          </p:spPr>
        </p:pic>
        <p:sp>
          <p:nvSpPr>
            <p:cNvPr id="5" name="矩形 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33b8428483e8753d750395f4da95fb12"/>
            <p:cNvPicPr>
              <a:picLocks noChangeAspect="1"/>
            </p:cNvPicPr>
            <p:nvPr/>
          </p:nvPicPr>
          <p:blipFill>
            <a:blip r:embed="rId4"/>
            <a:stretch>
              <a:fillRect/>
            </a:stretch>
          </p:blipFill>
          <p:spPr>
            <a:xfrm>
              <a:off x="9031" y="2518"/>
              <a:ext cx="1198" cy="1310"/>
            </a:xfrm>
            <a:prstGeom prst="rect">
              <a:avLst/>
            </a:prstGeom>
          </p:spPr>
        </p:pic>
      </p:grpSp>
      <p:sp>
        <p:nvSpPr>
          <p:cNvPr id="7" name="文本框 6"/>
          <p:cNvSpPr txBox="1"/>
          <p:nvPr/>
        </p:nvSpPr>
        <p:spPr>
          <a:xfrm>
            <a:off x="5078730" y="5264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課程建</a:t>
            </a:r>
            <a:r>
              <a:rPr lang="zh-TW" altLang="en-US" sz="2800" dirty="0">
                <a:solidFill>
                  <a:schemeClr val="bg1"/>
                </a:solidFill>
                <a:latin typeface="黑体" panose="02010609060101010101" charset="-122"/>
                <a:ea typeface="黑体" panose="02010609060101010101" charset="-122"/>
              </a:rPr>
              <a:t>議</a:t>
            </a:r>
            <a:endParaRPr lang="zh-CN" altLang="en-US" sz="2800" dirty="0">
              <a:solidFill>
                <a:schemeClr val="bg1"/>
              </a:solidFill>
              <a:latin typeface="黑体" panose="02010609060101010101" charset="-122"/>
              <a:ea typeface="黑体" panose="02010609060101010101" charset="-122"/>
            </a:endParaRPr>
          </a:p>
        </p:txBody>
      </p:sp>
      <p:sp>
        <p:nvSpPr>
          <p:cNvPr id="14" name="文字方塊 13"/>
          <p:cNvSpPr txBox="1"/>
          <p:nvPr/>
        </p:nvSpPr>
        <p:spPr>
          <a:xfrm>
            <a:off x="1343891" y="2030448"/>
            <a:ext cx="9504218" cy="2677656"/>
          </a:xfrm>
          <a:prstGeom prst="rect">
            <a:avLst/>
          </a:prstGeom>
          <a:noFill/>
        </p:spPr>
        <p:txBody>
          <a:bodyPr wrap="square" rtlCol="0">
            <a:spAutoFit/>
          </a:bodyPr>
          <a:lstStyle/>
          <a:p>
            <a:r>
              <a:rPr lang="en-US" altLang="zh-TW" sz="2800" dirty="0" smtClean="0">
                <a:solidFill>
                  <a:schemeClr val="bg1"/>
                </a:solidFill>
                <a:latin typeface="微軟正黑體" panose="020B0604030504040204" pitchFamily="34" charset="-120"/>
                <a:ea typeface="微軟正黑體" panose="020B0604030504040204" pitchFamily="34" charset="-120"/>
              </a:rPr>
              <a:t>1.</a:t>
            </a:r>
            <a:r>
              <a:rPr lang="zh-TW" altLang="en-US" sz="2800" dirty="0" smtClean="0">
                <a:solidFill>
                  <a:schemeClr val="bg1"/>
                </a:solidFill>
                <a:latin typeface="微軟正黑體" panose="020B0604030504040204" pitchFamily="34" charset="-120"/>
                <a:ea typeface="微軟正黑體" panose="020B0604030504040204" pitchFamily="34" charset="-120"/>
              </a:rPr>
              <a:t>建議作業能改成分多次點，然後把每次的量減少</a:t>
            </a:r>
            <a:endParaRPr lang="en-US" altLang="zh-TW" sz="2800" dirty="0" smtClean="0">
              <a:solidFill>
                <a:schemeClr val="bg1"/>
              </a:solidFill>
              <a:latin typeface="微軟正黑體" panose="020B0604030504040204" pitchFamily="34" charset="-120"/>
              <a:ea typeface="微軟正黑體" panose="020B0604030504040204" pitchFamily="34" charset="-120"/>
            </a:endParaRPr>
          </a:p>
          <a:p>
            <a:endParaRPr lang="en-US" altLang="zh-TW" sz="2800" dirty="0" smtClean="0">
              <a:solidFill>
                <a:schemeClr val="bg1"/>
              </a:solidFill>
              <a:latin typeface="微軟正黑體" panose="020B0604030504040204" pitchFamily="34" charset="-120"/>
              <a:ea typeface="微軟正黑體" panose="020B0604030504040204" pitchFamily="34" charset="-120"/>
            </a:endParaRPr>
          </a:p>
          <a:p>
            <a:r>
              <a:rPr lang="en-US" altLang="zh-TW" sz="2800" dirty="0" smtClean="0">
                <a:solidFill>
                  <a:schemeClr val="bg1"/>
                </a:solidFill>
                <a:latin typeface="微軟正黑體" panose="020B0604030504040204" pitchFamily="34" charset="-120"/>
                <a:ea typeface="微軟正黑體" panose="020B0604030504040204" pitchFamily="34" charset="-120"/>
              </a:rPr>
              <a:t>2.</a:t>
            </a:r>
            <a:r>
              <a:rPr lang="zh-TW" altLang="en-US" sz="2800" dirty="0" smtClean="0">
                <a:solidFill>
                  <a:schemeClr val="bg1"/>
                </a:solidFill>
                <a:latin typeface="微軟正黑體" panose="020B0604030504040204" pitchFamily="34" charset="-120"/>
                <a:ea typeface="微軟正黑體" panose="020B0604030504040204" pitchFamily="34" charset="-120"/>
              </a:rPr>
              <a:t>希望能把課開在下午，一早起來打程式腦袋有點不夠清醒</a:t>
            </a:r>
            <a:endParaRPr lang="en-US" altLang="zh-TW" sz="2800" dirty="0" smtClean="0">
              <a:solidFill>
                <a:schemeClr val="bg1"/>
              </a:solidFill>
              <a:latin typeface="微軟正黑體" panose="020B0604030504040204" pitchFamily="34" charset="-120"/>
              <a:ea typeface="微軟正黑體" panose="020B0604030504040204" pitchFamily="34" charset="-120"/>
            </a:endParaRPr>
          </a:p>
          <a:p>
            <a:endParaRPr lang="en-US" altLang="zh-TW" sz="2800" dirty="0" smtClean="0">
              <a:solidFill>
                <a:schemeClr val="bg1"/>
              </a:solidFill>
              <a:latin typeface="微軟正黑體" panose="020B0604030504040204" pitchFamily="34" charset="-120"/>
              <a:ea typeface="微軟正黑體" panose="020B0604030504040204" pitchFamily="34" charset="-120"/>
            </a:endParaRPr>
          </a:p>
          <a:p>
            <a:r>
              <a:rPr lang="en-US" altLang="zh-TW" sz="2800" dirty="0" smtClean="0">
                <a:solidFill>
                  <a:schemeClr val="bg1"/>
                </a:solidFill>
                <a:latin typeface="微軟正黑體" panose="020B0604030504040204" pitchFamily="34" charset="-120"/>
                <a:ea typeface="微軟正黑體" panose="020B0604030504040204" pitchFamily="34" charset="-120"/>
              </a:rPr>
              <a:t>3.</a:t>
            </a:r>
            <a:r>
              <a:rPr lang="zh-TW" altLang="en-US" sz="2800" dirty="0" smtClean="0">
                <a:solidFill>
                  <a:schemeClr val="bg1"/>
                </a:solidFill>
                <a:latin typeface="微軟正黑體" panose="020B0604030504040204" pitchFamily="34" charset="-120"/>
                <a:ea typeface="微軟正黑體" panose="020B0604030504040204" pitchFamily="34" charset="-120"/>
              </a:rPr>
              <a:t>因為上課都實作，所以可以建議再多個助教應付同學</a:t>
            </a:r>
            <a:endParaRPr lang="en-US" altLang="zh-TW" sz="2800" dirty="0" smtClean="0">
              <a:solidFill>
                <a:schemeClr val="bg1"/>
              </a:solidFill>
              <a:latin typeface="微軟正黑體" panose="020B0604030504040204" pitchFamily="34" charset="-120"/>
              <a:ea typeface="微軟正黑體" panose="020B0604030504040204" pitchFamily="34" charset="-120"/>
            </a:endParaRPr>
          </a:p>
          <a:p>
            <a:endParaRPr lang="zh-TW" altLang="en-US" sz="28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05260745"/>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856175" y="478155"/>
            <a:ext cx="4488729" cy="756489"/>
            <a:chOff x="2270" y="2487"/>
            <a:chExt cx="7959" cy="1341"/>
          </a:xfrm>
        </p:grpSpPr>
        <p:pic>
          <p:nvPicPr>
            <p:cNvPr id="4" name="图片 3" descr="33b8428483e8753d750395f4da95fb12"/>
            <p:cNvPicPr>
              <a:picLocks noChangeAspect="1"/>
            </p:cNvPicPr>
            <p:nvPr/>
          </p:nvPicPr>
          <p:blipFill>
            <a:blip r:embed="rId4"/>
            <a:stretch>
              <a:fillRect/>
            </a:stretch>
          </p:blipFill>
          <p:spPr>
            <a:xfrm>
              <a:off x="2270" y="2494"/>
              <a:ext cx="1198" cy="1310"/>
            </a:xfrm>
            <a:prstGeom prst="rect">
              <a:avLst/>
            </a:prstGeom>
          </p:spPr>
        </p:pic>
        <p:sp>
          <p:nvSpPr>
            <p:cNvPr id="5" name="矩形 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33b8428483e8753d750395f4da95fb12"/>
            <p:cNvPicPr>
              <a:picLocks noChangeAspect="1"/>
            </p:cNvPicPr>
            <p:nvPr/>
          </p:nvPicPr>
          <p:blipFill>
            <a:blip r:embed="rId4"/>
            <a:stretch>
              <a:fillRect/>
            </a:stretch>
          </p:blipFill>
          <p:spPr>
            <a:xfrm>
              <a:off x="9031" y="2518"/>
              <a:ext cx="1198" cy="1310"/>
            </a:xfrm>
            <a:prstGeom prst="rect">
              <a:avLst/>
            </a:prstGeom>
          </p:spPr>
        </p:pic>
      </p:grpSp>
      <p:sp>
        <p:nvSpPr>
          <p:cNvPr id="7" name="文本框 6"/>
          <p:cNvSpPr txBox="1"/>
          <p:nvPr/>
        </p:nvSpPr>
        <p:spPr>
          <a:xfrm>
            <a:off x="5078730" y="5264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分析心</a:t>
            </a:r>
            <a:r>
              <a:rPr lang="zh-TW" altLang="en-US" sz="2800" dirty="0">
                <a:solidFill>
                  <a:schemeClr val="bg1"/>
                </a:solidFill>
                <a:latin typeface="黑体" panose="02010609060101010101" charset="-122"/>
                <a:ea typeface="黑体" panose="02010609060101010101" charset="-122"/>
              </a:rPr>
              <a:t>得</a:t>
            </a:r>
            <a:endParaRPr lang="zh-CN" altLang="en-US" sz="2800" dirty="0">
              <a:solidFill>
                <a:schemeClr val="bg1"/>
              </a:solidFill>
              <a:latin typeface="黑体" panose="02010609060101010101" charset="-122"/>
              <a:ea typeface="黑体" panose="02010609060101010101" charset="-122"/>
            </a:endParaRPr>
          </a:p>
        </p:txBody>
      </p:sp>
      <p:sp>
        <p:nvSpPr>
          <p:cNvPr id="18" name="矩形 17"/>
          <p:cNvSpPr/>
          <p:nvPr/>
        </p:nvSpPr>
        <p:spPr>
          <a:xfrm>
            <a:off x="1690255" y="1593075"/>
            <a:ext cx="8830425" cy="4016484"/>
          </a:xfrm>
          <a:prstGeom prst="rect">
            <a:avLst/>
          </a:prstGeom>
        </p:spPr>
        <p:txBody>
          <a:bodyPr wrap="square">
            <a:spAutoFit/>
          </a:bodyPr>
          <a:lstStyle/>
          <a:p>
            <a:pPr>
              <a:lnSpc>
                <a:spcPct val="100000"/>
              </a:lnSpc>
              <a:spcBef>
                <a:spcPts val="600"/>
              </a:spcBef>
            </a:pPr>
            <a:r>
              <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	</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這次的期末報告分析，剛好是我們幾個男生比較懂的體育，因此再做的時候感覺就比較有趣，此外讓我們更加懂得去處理比賽數據這種型態的資料，並繪製成圖形。</a:t>
            </a:r>
            <a:endPar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a:p>
            <a:pPr>
              <a:lnSpc>
                <a:spcPct val="100000"/>
              </a:lnSpc>
              <a:spcBef>
                <a:spcPts val="600"/>
              </a:spcBef>
            </a:pPr>
            <a:r>
              <a:rPr lang="en-US" altLang="zh-CN"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	</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在</a:t>
            </a:r>
            <a:r>
              <a:rPr lang="en-US" altLang="zh-TW" sz="2400" dirty="0" err="1" smtClean="0">
                <a:solidFill>
                  <a:schemeClr val="bg1"/>
                </a:solidFill>
                <a:latin typeface="微軟正黑體" panose="020B0604030504040204" pitchFamily="34" charset="-120"/>
                <a:ea typeface="微軟正黑體" panose="020B0604030504040204" pitchFamily="34" charset="-120"/>
                <a:cs typeface="黑体" panose="02010609060101010101" charset="-122"/>
              </a:rPr>
              <a:t>Elo</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方面，讓我們知道了原來在</a:t>
            </a:r>
            <a:r>
              <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R</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裡面，還有那麼方便的</a:t>
            </a:r>
            <a:r>
              <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package</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可以用來直接分析比賽。</a:t>
            </a:r>
            <a:endPar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a:p>
            <a:pPr>
              <a:lnSpc>
                <a:spcPct val="100000"/>
              </a:lnSpc>
              <a:spcBef>
                <a:spcPts val="600"/>
              </a:spcBef>
            </a:pPr>
            <a:r>
              <a:rPr lang="en-US" altLang="zh-CN"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	</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在</a:t>
            </a:r>
            <a:r>
              <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Random Forest</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裡面，讓我們學習到如何調整相當不友善的因素，及慢慢的調整自己的模型。</a:t>
            </a:r>
            <a:endPar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a:p>
            <a:pPr>
              <a:lnSpc>
                <a:spcPct val="100000"/>
              </a:lnSpc>
              <a:spcBef>
                <a:spcPts val="600"/>
              </a:spcBef>
            </a:pPr>
            <a:r>
              <a:rPr lang="en-US" altLang="zh-CN" sz="2400" dirty="0">
                <a:solidFill>
                  <a:schemeClr val="bg1"/>
                </a:solidFill>
                <a:latin typeface="微軟正黑體" panose="020B0604030504040204" pitchFamily="34" charset="-120"/>
                <a:ea typeface="微軟正黑體" panose="020B0604030504040204" pitchFamily="34" charset="-120"/>
                <a:cs typeface="黑体" panose="02010609060101010101" charset="-122"/>
              </a:rPr>
              <a:t>	</a:t>
            </a:r>
            <a:r>
              <a:rPr lang="zh-TW" altLang="en-US"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最後，在世界盃比完兩輪後，我們發現我們的模型並沒有非常準，應該多考慮更多因素的是否會引響到，比較更加了解到要預測體育賽事是一件多麼困難的事</a:t>
            </a:r>
            <a:r>
              <a:rPr lang="en-US" altLang="zh-TW" sz="2400"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a:t>
            </a:r>
            <a:endParaRPr lang="zh-CN" altLang="en-US" sz="2400" dirty="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spTree>
    <p:extLst>
      <p:ext uri="{BB962C8B-B14F-4D97-AF65-F5344CB8AC3E}">
        <p14:creationId xmlns:p14="http://schemas.microsoft.com/office/powerpoint/2010/main" val="800667057"/>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in)">
                                      <p:cBhvr>
                                        <p:cTn id="11" dur="500"/>
                                        <p:tgtEl>
                                          <p:spTgt spid="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856175" y="478155"/>
            <a:ext cx="4488729" cy="756489"/>
            <a:chOff x="2270" y="2487"/>
            <a:chExt cx="7959" cy="1341"/>
          </a:xfrm>
        </p:grpSpPr>
        <p:pic>
          <p:nvPicPr>
            <p:cNvPr id="4" name="图片 3" descr="33b8428483e8753d750395f4da95fb12"/>
            <p:cNvPicPr>
              <a:picLocks noChangeAspect="1"/>
            </p:cNvPicPr>
            <p:nvPr/>
          </p:nvPicPr>
          <p:blipFill>
            <a:blip r:embed="rId4"/>
            <a:stretch>
              <a:fillRect/>
            </a:stretch>
          </p:blipFill>
          <p:spPr>
            <a:xfrm>
              <a:off x="2270" y="2494"/>
              <a:ext cx="1198" cy="1310"/>
            </a:xfrm>
            <a:prstGeom prst="rect">
              <a:avLst/>
            </a:prstGeom>
          </p:spPr>
        </p:pic>
        <p:sp>
          <p:nvSpPr>
            <p:cNvPr id="5" name="矩形 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33b8428483e8753d750395f4da95fb12"/>
            <p:cNvPicPr>
              <a:picLocks noChangeAspect="1"/>
            </p:cNvPicPr>
            <p:nvPr/>
          </p:nvPicPr>
          <p:blipFill>
            <a:blip r:embed="rId4"/>
            <a:stretch>
              <a:fillRect/>
            </a:stretch>
          </p:blipFill>
          <p:spPr>
            <a:xfrm>
              <a:off x="9031" y="2518"/>
              <a:ext cx="1198" cy="1310"/>
            </a:xfrm>
            <a:prstGeom prst="rect">
              <a:avLst/>
            </a:prstGeom>
          </p:spPr>
        </p:pic>
      </p:grpSp>
      <p:sp>
        <p:nvSpPr>
          <p:cNvPr id="7" name="文本框 6"/>
          <p:cNvSpPr txBox="1"/>
          <p:nvPr/>
        </p:nvSpPr>
        <p:spPr>
          <a:xfrm>
            <a:off x="5078730" y="5264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參考資</a:t>
            </a:r>
            <a:r>
              <a:rPr lang="zh-TW" altLang="en-US" sz="2800" dirty="0">
                <a:solidFill>
                  <a:schemeClr val="bg1"/>
                </a:solidFill>
                <a:latin typeface="黑体" panose="02010609060101010101" charset="-122"/>
                <a:ea typeface="黑体" panose="02010609060101010101" charset="-122"/>
              </a:rPr>
              <a:t>料</a:t>
            </a:r>
            <a:endParaRPr lang="zh-CN" altLang="en-US" sz="2800" dirty="0">
              <a:solidFill>
                <a:schemeClr val="bg1"/>
              </a:solidFill>
              <a:latin typeface="黑体" panose="02010609060101010101" charset="-122"/>
              <a:ea typeface="黑体" panose="02010609060101010101" charset="-122"/>
            </a:endParaRPr>
          </a:p>
        </p:txBody>
      </p:sp>
      <p:sp>
        <p:nvSpPr>
          <p:cNvPr id="18" name="矩形 17"/>
          <p:cNvSpPr/>
          <p:nvPr/>
        </p:nvSpPr>
        <p:spPr>
          <a:xfrm>
            <a:off x="1258741" y="1972310"/>
            <a:ext cx="9674519" cy="3801041"/>
          </a:xfrm>
          <a:prstGeom prst="rect">
            <a:avLst/>
          </a:prstGeom>
        </p:spPr>
        <p:txBody>
          <a:bodyPr wrap="square">
            <a:spAutoFit/>
          </a:bodyPr>
          <a:lstStyle/>
          <a:p>
            <a:pPr>
              <a:lnSpc>
                <a:spcPct val="100000"/>
              </a:lnSpc>
              <a:spcBef>
                <a:spcPts val="600"/>
              </a:spcBef>
            </a:pPr>
            <a:r>
              <a:rPr lang="en-US" altLang="zh-TW"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1.</a:t>
            </a:r>
            <a:r>
              <a:rPr lang="zh-TW" altLang="en-US"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原始資料來源</a:t>
            </a:r>
            <a:endParaRPr lang="en-US" altLang="zh-TW"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a:p>
            <a:pPr>
              <a:spcBef>
                <a:spcPts val="600"/>
              </a:spcBef>
            </a:pPr>
            <a:r>
              <a:rPr lang="en-US" altLang="zh-TW" sz="2400" dirty="0">
                <a:latin typeface="微軟正黑體" panose="020B0604030504040204" pitchFamily="34" charset="-120"/>
                <a:ea typeface="微軟正黑體" panose="020B0604030504040204" pitchFamily="34" charset="-120"/>
                <a:hlinkClick r:id="rId5"/>
              </a:rPr>
              <a:t>https://</a:t>
            </a:r>
            <a:r>
              <a:rPr lang="en-US" altLang="zh-TW" sz="2400" dirty="0" smtClean="0">
                <a:latin typeface="微軟正黑體" panose="020B0604030504040204" pitchFamily="34" charset="-120"/>
                <a:ea typeface="微軟正黑體" panose="020B0604030504040204" pitchFamily="34" charset="-120"/>
                <a:hlinkClick r:id="rId5"/>
              </a:rPr>
              <a:t>www.kaggle.com/martj42/international-football-results-from-1872-to-2017/data</a:t>
            </a:r>
            <a:endParaRPr lang="en-US" altLang="zh-TW"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a:p>
            <a:pPr>
              <a:lnSpc>
                <a:spcPct val="100000"/>
              </a:lnSpc>
              <a:spcBef>
                <a:spcPts val="600"/>
              </a:spcBef>
            </a:pPr>
            <a:r>
              <a:rPr lang="en-US" altLang="zh-TW"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2.</a:t>
            </a:r>
            <a:r>
              <a:rPr lang="zh-TW" altLang="en-US"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資料異常新聞查詢</a:t>
            </a:r>
            <a:endParaRPr lang="en-US" altLang="zh-TW"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a:p>
            <a:pPr>
              <a:spcBef>
                <a:spcPts val="600"/>
              </a:spcBef>
            </a:pPr>
            <a:r>
              <a:rPr lang="en-US" altLang="zh-TW" sz="2400" u="sng" kern="100" dirty="0">
                <a:solidFill>
                  <a:srgbClr val="0000FF"/>
                </a:solidFill>
                <a:latin typeface="微軟正黑體" panose="020B0604030504040204" pitchFamily="34" charset="-120"/>
                <a:ea typeface="微軟正黑體" panose="020B0604030504040204" pitchFamily="34" charset="-120"/>
                <a:cs typeface="Mangal"/>
                <a:hlinkClick r:id="rId6"/>
              </a:rPr>
              <a:t>https://</a:t>
            </a:r>
            <a:r>
              <a:rPr lang="en-US" altLang="zh-TW" sz="2400" u="sng" kern="100" dirty="0" smtClean="0">
                <a:solidFill>
                  <a:srgbClr val="0000FF"/>
                </a:solidFill>
                <a:latin typeface="微軟正黑體" panose="020B0604030504040204" pitchFamily="34" charset="-120"/>
                <a:ea typeface="微軟正黑體" panose="020B0604030504040204" pitchFamily="34" charset="-120"/>
                <a:cs typeface="Mangal"/>
                <a:hlinkClick r:id="rId6"/>
              </a:rPr>
              <a:t>en.wikipedia.org/wiki/Australia_31%E2%80%930_American_Samoa</a:t>
            </a:r>
            <a:endParaRPr lang="en-US" altLang="zh-TW"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a:p>
            <a:pPr>
              <a:lnSpc>
                <a:spcPct val="100000"/>
              </a:lnSpc>
              <a:spcBef>
                <a:spcPts val="600"/>
              </a:spcBef>
            </a:pPr>
            <a:r>
              <a:rPr lang="en-US" altLang="zh-TW"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3.Elo</a:t>
            </a:r>
            <a:r>
              <a:rPr lang="zh-TW" altLang="en-US"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rPr>
              <a:t>介紹</a:t>
            </a:r>
            <a:endParaRPr lang="en-US" altLang="zh-TW"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a:p>
            <a:pPr>
              <a:spcBef>
                <a:spcPts val="600"/>
              </a:spcBef>
            </a:pPr>
            <a:r>
              <a:rPr lang="en-US" altLang="zh-TW" sz="2400" u="sng" kern="100" dirty="0">
                <a:solidFill>
                  <a:srgbClr val="0000FF"/>
                </a:solidFill>
                <a:latin typeface="微軟正黑體" panose="020B0604030504040204" pitchFamily="34" charset="-120"/>
                <a:ea typeface="微軟正黑體" panose="020B0604030504040204" pitchFamily="34" charset="-120"/>
                <a:cs typeface="Mangal"/>
                <a:hlinkClick r:id="rId7"/>
              </a:rPr>
              <a:t>https://</a:t>
            </a:r>
            <a:r>
              <a:rPr lang="en-US" altLang="zh-TW" sz="2400" u="sng" kern="100" dirty="0" smtClean="0">
                <a:solidFill>
                  <a:srgbClr val="0000FF"/>
                </a:solidFill>
                <a:latin typeface="微軟正黑體" panose="020B0604030504040204" pitchFamily="34" charset="-120"/>
                <a:ea typeface="微軟正黑體" panose="020B0604030504040204" pitchFamily="34" charset="-120"/>
                <a:cs typeface="Mangal"/>
                <a:hlinkClick r:id="rId7"/>
              </a:rPr>
              <a:t>en.wikipedia.org/wiki/Elo_rating_system#Most_accurate_K-factor</a:t>
            </a:r>
            <a:endParaRPr lang="en-US" altLang="zh-TW" sz="2400" b="1" dirty="0" smtClean="0">
              <a:solidFill>
                <a:schemeClr val="bg1"/>
              </a:solidFill>
              <a:latin typeface="微軟正黑體" panose="020B0604030504040204" pitchFamily="34" charset="-120"/>
              <a:ea typeface="微軟正黑體" panose="020B0604030504040204" pitchFamily="34" charset="-120"/>
              <a:cs typeface="黑体" panose="02010609060101010101" charset="-122"/>
            </a:endParaRPr>
          </a:p>
        </p:txBody>
      </p:sp>
    </p:spTree>
    <p:extLst>
      <p:ext uri="{BB962C8B-B14F-4D97-AF65-F5344CB8AC3E}">
        <p14:creationId xmlns:p14="http://schemas.microsoft.com/office/powerpoint/2010/main" val="3814362583"/>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in)">
                                      <p:cBhvr>
                                        <p:cTn id="11" dur="500"/>
                                        <p:tgtEl>
                                          <p:spTgt spid="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856175" y="478155"/>
            <a:ext cx="4488729" cy="756489"/>
            <a:chOff x="2270" y="2487"/>
            <a:chExt cx="7959" cy="1341"/>
          </a:xfrm>
        </p:grpSpPr>
        <p:pic>
          <p:nvPicPr>
            <p:cNvPr id="4" name="图片 3" descr="33b8428483e8753d750395f4da95fb12"/>
            <p:cNvPicPr>
              <a:picLocks noChangeAspect="1"/>
            </p:cNvPicPr>
            <p:nvPr/>
          </p:nvPicPr>
          <p:blipFill>
            <a:blip r:embed="rId4"/>
            <a:stretch>
              <a:fillRect/>
            </a:stretch>
          </p:blipFill>
          <p:spPr>
            <a:xfrm>
              <a:off x="2270" y="2494"/>
              <a:ext cx="1198" cy="1310"/>
            </a:xfrm>
            <a:prstGeom prst="rect">
              <a:avLst/>
            </a:prstGeom>
          </p:spPr>
        </p:pic>
        <p:sp>
          <p:nvSpPr>
            <p:cNvPr id="5" name="矩形 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33b8428483e8753d750395f4da95fb12"/>
            <p:cNvPicPr>
              <a:picLocks noChangeAspect="1"/>
            </p:cNvPicPr>
            <p:nvPr/>
          </p:nvPicPr>
          <p:blipFill>
            <a:blip r:embed="rId4"/>
            <a:stretch>
              <a:fillRect/>
            </a:stretch>
          </p:blipFill>
          <p:spPr>
            <a:xfrm>
              <a:off x="9031" y="2518"/>
              <a:ext cx="1198" cy="1310"/>
            </a:xfrm>
            <a:prstGeom prst="rect">
              <a:avLst/>
            </a:prstGeom>
          </p:spPr>
        </p:pic>
      </p:grpSp>
      <p:sp>
        <p:nvSpPr>
          <p:cNvPr id="7" name="文本框 6"/>
          <p:cNvSpPr txBox="1"/>
          <p:nvPr/>
        </p:nvSpPr>
        <p:spPr>
          <a:xfrm>
            <a:off x="5078730" y="5264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分工</a:t>
            </a:r>
            <a:endParaRPr lang="zh-CN" altLang="en-US" sz="2800" dirty="0">
              <a:solidFill>
                <a:schemeClr val="bg1"/>
              </a:solidFill>
              <a:latin typeface="黑体" panose="02010609060101010101" charset="-122"/>
              <a:ea typeface="黑体" panose="02010609060101010101" charset="-122"/>
            </a:endParaRPr>
          </a:p>
        </p:txBody>
      </p:sp>
      <p:graphicFrame>
        <p:nvGraphicFramePr>
          <p:cNvPr id="8" name="資料庫圖表 7"/>
          <p:cNvGraphicFramePr/>
          <p:nvPr>
            <p:extLst>
              <p:ext uri="{D42A27DB-BD31-4B8C-83A1-F6EECF244321}">
                <p14:modId xmlns:p14="http://schemas.microsoft.com/office/powerpoint/2010/main" val="3453039878"/>
              </p:ext>
            </p:extLst>
          </p:nvPr>
        </p:nvGraphicFramePr>
        <p:xfrm>
          <a:off x="336098" y="479409"/>
          <a:ext cx="11519805" cy="58991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05775204"/>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4" name="图片 3" descr="97403f15fc7970a9f7b28b61f777e7b5"/>
          <p:cNvPicPr>
            <a:picLocks noChangeAspect="1"/>
          </p:cNvPicPr>
          <p:nvPr/>
        </p:nvPicPr>
        <p:blipFill>
          <a:blip r:embed="rId4"/>
          <a:stretch>
            <a:fillRect/>
          </a:stretch>
        </p:blipFill>
        <p:spPr>
          <a:xfrm>
            <a:off x="3114674" y="-238125"/>
            <a:ext cx="6589395" cy="5260975"/>
          </a:xfrm>
          <a:prstGeom prst="rect">
            <a:avLst/>
          </a:prstGeom>
        </p:spPr>
      </p:pic>
      <p:grpSp>
        <p:nvGrpSpPr>
          <p:cNvPr id="9" name="组合 8"/>
          <p:cNvGrpSpPr/>
          <p:nvPr/>
        </p:nvGrpSpPr>
        <p:grpSpPr>
          <a:xfrm>
            <a:off x="3664585" y="5022850"/>
            <a:ext cx="5302333" cy="914400"/>
            <a:chOff x="6326" y="7930"/>
            <a:chExt cx="7602" cy="1440"/>
          </a:xfrm>
          <a:solidFill>
            <a:srgbClr val="A61428">
              <a:alpha val="43000"/>
            </a:srgbClr>
          </a:solidFill>
        </p:grpSpPr>
        <p:sp>
          <p:nvSpPr>
            <p:cNvPr id="14" name="五边形"/>
            <p:cNvSpPr/>
            <p:nvPr/>
          </p:nvSpPr>
          <p:spPr>
            <a:xfrm flipH="1" flipV="1">
              <a:off x="6326" y="7930"/>
              <a:ext cx="1440" cy="144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五边形"/>
            <p:cNvSpPr/>
            <p:nvPr/>
          </p:nvSpPr>
          <p:spPr>
            <a:xfrm>
              <a:off x="7533" y="7930"/>
              <a:ext cx="6395" cy="144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6" name="组合 5"/>
          <p:cNvGrpSpPr/>
          <p:nvPr/>
        </p:nvGrpSpPr>
        <p:grpSpPr>
          <a:xfrm>
            <a:off x="3627120" y="4820285"/>
            <a:ext cx="5302333" cy="914400"/>
            <a:chOff x="6326" y="7930"/>
            <a:chExt cx="7602" cy="1440"/>
          </a:xfrm>
        </p:grpSpPr>
        <p:sp>
          <p:nvSpPr>
            <p:cNvPr id="5" name="五边形"/>
            <p:cNvSpPr/>
            <p:nvPr/>
          </p:nvSpPr>
          <p:spPr>
            <a:xfrm flipH="1" flipV="1">
              <a:off x="6326" y="7930"/>
              <a:ext cx="1440" cy="1440"/>
            </a:xfrm>
            <a:prstGeom prst="homePlate">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0" name="五边形"/>
            <p:cNvSpPr/>
            <p:nvPr/>
          </p:nvSpPr>
          <p:spPr>
            <a:xfrm>
              <a:off x="7533" y="7930"/>
              <a:ext cx="6395" cy="1440"/>
            </a:xfrm>
            <a:prstGeom prst="homePlate">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32" name="文本框 31"/>
          <p:cNvSpPr txBox="1"/>
          <p:nvPr/>
        </p:nvSpPr>
        <p:spPr>
          <a:xfrm>
            <a:off x="5085080" y="4924425"/>
            <a:ext cx="2648585" cy="707886"/>
          </a:xfrm>
          <a:prstGeom prst="rect">
            <a:avLst/>
          </a:prstGeom>
          <a:noFill/>
        </p:spPr>
        <p:txBody>
          <a:bodyPr wrap="square" rtlCol="0">
            <a:spAutoFit/>
          </a:bodyPr>
          <a:lstStyle/>
          <a:p>
            <a:pPr algn="dist"/>
            <a:r>
              <a:rPr lang="zh-TW" altLang="en-US" sz="4000" dirty="0" smtClean="0">
                <a:solidFill>
                  <a:schemeClr val="bg1"/>
                </a:solidFill>
                <a:latin typeface="黑体" panose="02010609060101010101" charset="-122"/>
                <a:ea typeface="黑体" panose="02010609060101010101" charset="-122"/>
              </a:rPr>
              <a:t>資料</a:t>
            </a:r>
            <a:r>
              <a:rPr lang="zh-TW" altLang="en-US" sz="4000" dirty="0">
                <a:solidFill>
                  <a:schemeClr val="bg1"/>
                </a:solidFill>
                <a:latin typeface="黑体" panose="02010609060101010101" charset="-122"/>
                <a:ea typeface="黑体" panose="02010609060101010101" charset="-122"/>
              </a:rPr>
              <a:t>介紹</a:t>
            </a:r>
            <a:endParaRPr lang="zh-CN" altLang="en-US" sz="4000" dirty="0">
              <a:solidFill>
                <a:schemeClr val="bg1"/>
              </a:solidFill>
              <a:latin typeface="黑体" panose="02010609060101010101" charset="-122"/>
              <a:ea typeface="黑体" panose="02010609060101010101" charset="-122"/>
            </a:endParaRPr>
          </a:p>
        </p:txBody>
      </p:sp>
      <p:pic>
        <p:nvPicPr>
          <p:cNvPr id="39" name="图片 38" descr="137e86bf008e1f3e3db30b199b47b947"/>
          <p:cNvPicPr>
            <a:picLocks noChangeAspect="1"/>
          </p:cNvPicPr>
          <p:nvPr/>
        </p:nvPicPr>
        <p:blipFill>
          <a:blip r:embed="rId5"/>
          <a:stretch>
            <a:fillRect/>
          </a:stretch>
        </p:blipFill>
        <p:spPr>
          <a:xfrm>
            <a:off x="895985" y="-264160"/>
            <a:ext cx="10400030" cy="1423035"/>
          </a:xfrm>
          <a:prstGeom prst="rect">
            <a:avLst/>
          </a:prstGeom>
        </p:spPr>
      </p:pic>
    </p:spTree>
    <p:extLst>
      <p:ext uri="{BB962C8B-B14F-4D97-AF65-F5344CB8AC3E}">
        <p14:creationId xmlns:p14="http://schemas.microsoft.com/office/powerpoint/2010/main" val="2793928625"/>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856175" y="478155"/>
            <a:ext cx="4488729" cy="756489"/>
            <a:chOff x="2270" y="2487"/>
            <a:chExt cx="7959" cy="1341"/>
          </a:xfrm>
        </p:grpSpPr>
        <p:pic>
          <p:nvPicPr>
            <p:cNvPr id="4" name="图片 3" descr="33b8428483e8753d750395f4da95fb12"/>
            <p:cNvPicPr>
              <a:picLocks noChangeAspect="1"/>
            </p:cNvPicPr>
            <p:nvPr/>
          </p:nvPicPr>
          <p:blipFill>
            <a:blip r:embed="rId4"/>
            <a:stretch>
              <a:fillRect/>
            </a:stretch>
          </p:blipFill>
          <p:spPr>
            <a:xfrm>
              <a:off x="2270" y="2494"/>
              <a:ext cx="1198" cy="1310"/>
            </a:xfrm>
            <a:prstGeom prst="rect">
              <a:avLst/>
            </a:prstGeom>
          </p:spPr>
        </p:pic>
        <p:sp>
          <p:nvSpPr>
            <p:cNvPr id="5" name="矩形 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33b8428483e8753d750395f4da95fb12"/>
            <p:cNvPicPr>
              <a:picLocks noChangeAspect="1"/>
            </p:cNvPicPr>
            <p:nvPr/>
          </p:nvPicPr>
          <p:blipFill>
            <a:blip r:embed="rId4"/>
            <a:stretch>
              <a:fillRect/>
            </a:stretch>
          </p:blipFill>
          <p:spPr>
            <a:xfrm>
              <a:off x="9031" y="2518"/>
              <a:ext cx="1198" cy="1310"/>
            </a:xfrm>
            <a:prstGeom prst="rect">
              <a:avLst/>
            </a:prstGeom>
          </p:spPr>
        </p:pic>
      </p:grpSp>
      <p:sp>
        <p:nvSpPr>
          <p:cNvPr id="7" name="文本框 6"/>
          <p:cNvSpPr txBox="1"/>
          <p:nvPr/>
        </p:nvSpPr>
        <p:spPr>
          <a:xfrm>
            <a:off x="5078730" y="5264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來源資</a:t>
            </a:r>
            <a:r>
              <a:rPr lang="zh-TW" altLang="en-US" sz="2800" dirty="0">
                <a:solidFill>
                  <a:schemeClr val="bg1"/>
                </a:solidFill>
                <a:latin typeface="黑体" panose="02010609060101010101" charset="-122"/>
                <a:ea typeface="黑体" panose="02010609060101010101" charset="-122"/>
              </a:rPr>
              <a:t>料</a:t>
            </a:r>
            <a:endParaRPr lang="zh-CN" altLang="en-US" sz="2800" dirty="0">
              <a:solidFill>
                <a:schemeClr val="bg1"/>
              </a:solidFill>
              <a:latin typeface="黑体" panose="02010609060101010101" charset="-122"/>
              <a:ea typeface="黑体" panose="02010609060101010101" charset="-122"/>
            </a:endParaRPr>
          </a:p>
        </p:txBody>
      </p:sp>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763" y="1380549"/>
            <a:ext cx="10381319" cy="534508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3856175" y="478155"/>
            <a:ext cx="4488729" cy="756489"/>
            <a:chOff x="2270" y="2487"/>
            <a:chExt cx="7959" cy="1341"/>
          </a:xfrm>
        </p:grpSpPr>
        <p:pic>
          <p:nvPicPr>
            <p:cNvPr id="4" name="图片 3" descr="33b8428483e8753d750395f4da95fb12"/>
            <p:cNvPicPr>
              <a:picLocks noChangeAspect="1"/>
            </p:cNvPicPr>
            <p:nvPr/>
          </p:nvPicPr>
          <p:blipFill>
            <a:blip r:embed="rId4"/>
            <a:stretch>
              <a:fillRect/>
            </a:stretch>
          </p:blipFill>
          <p:spPr>
            <a:xfrm>
              <a:off x="2270" y="2494"/>
              <a:ext cx="1198" cy="1310"/>
            </a:xfrm>
            <a:prstGeom prst="rect">
              <a:avLst/>
            </a:prstGeom>
          </p:spPr>
        </p:pic>
        <p:sp>
          <p:nvSpPr>
            <p:cNvPr id="5" name="矩形 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33b8428483e8753d750395f4da95fb12"/>
            <p:cNvPicPr>
              <a:picLocks noChangeAspect="1"/>
            </p:cNvPicPr>
            <p:nvPr/>
          </p:nvPicPr>
          <p:blipFill>
            <a:blip r:embed="rId4"/>
            <a:stretch>
              <a:fillRect/>
            </a:stretch>
          </p:blipFill>
          <p:spPr>
            <a:xfrm>
              <a:off x="9031" y="2518"/>
              <a:ext cx="1198" cy="1310"/>
            </a:xfrm>
            <a:prstGeom prst="rect">
              <a:avLst/>
            </a:prstGeom>
          </p:spPr>
        </p:pic>
      </p:grpSp>
      <p:sp>
        <p:nvSpPr>
          <p:cNvPr id="7" name="文本框 6"/>
          <p:cNvSpPr txBox="1"/>
          <p:nvPr/>
        </p:nvSpPr>
        <p:spPr>
          <a:xfrm>
            <a:off x="5078730" y="5264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來源資</a:t>
            </a:r>
            <a:r>
              <a:rPr lang="zh-TW" altLang="en-US" sz="2800" dirty="0">
                <a:solidFill>
                  <a:schemeClr val="bg1"/>
                </a:solidFill>
                <a:latin typeface="黑体" panose="02010609060101010101" charset="-122"/>
                <a:ea typeface="黑体" panose="02010609060101010101" charset="-122"/>
              </a:rPr>
              <a:t>料</a:t>
            </a:r>
            <a:endParaRPr lang="zh-CN" altLang="en-US" sz="2800" dirty="0">
              <a:solidFill>
                <a:schemeClr val="bg1"/>
              </a:solidFill>
              <a:latin typeface="黑体" panose="02010609060101010101" charset="-122"/>
              <a:ea typeface="黑体" panose="02010609060101010101" charset="-122"/>
            </a:endParaRPr>
          </a:p>
        </p:txBody>
      </p:sp>
      <p:pic>
        <p:nvPicPr>
          <p:cNvPr id="11" name="內容版面配置區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221" y="1401299"/>
            <a:ext cx="10919229" cy="5303585"/>
          </a:xfrm>
          <a:prstGeom prst="rect">
            <a:avLst/>
          </a:prstGeom>
        </p:spPr>
      </p:pic>
      <p:sp>
        <p:nvSpPr>
          <p:cNvPr id="12" name="矩形 11"/>
          <p:cNvSpPr/>
          <p:nvPr/>
        </p:nvSpPr>
        <p:spPr>
          <a:xfrm>
            <a:off x="6247022" y="6041218"/>
            <a:ext cx="6096000" cy="646331"/>
          </a:xfrm>
          <a:prstGeom prst="rect">
            <a:avLst/>
          </a:prstGeom>
        </p:spPr>
        <p:txBody>
          <a:bodyPr>
            <a:spAutoFit/>
          </a:bodyPr>
          <a:lstStyle/>
          <a:p>
            <a:r>
              <a:rPr lang="en-US" altLang="zh-TW" dirty="0">
                <a:ea typeface="微軟正黑體" panose="020B0604030504040204" pitchFamily="34" charset="-120"/>
                <a:hlinkClick r:id="rId6"/>
              </a:rPr>
              <a:t>https://www.kaggle.com/martj42/international-football-results-from-1872-to-2017/data</a:t>
            </a:r>
            <a:endParaRPr lang="zh-TW" altLang="en-US" dirty="0">
              <a:ea typeface="微軟正黑體" panose="020B0604030504040204" pitchFamily="34" charset="-120"/>
            </a:endParaRPr>
          </a:p>
        </p:txBody>
      </p:sp>
    </p:spTree>
    <p:extLst>
      <p:ext uri="{BB962C8B-B14F-4D97-AF65-F5344CB8AC3E}">
        <p14:creationId xmlns:p14="http://schemas.microsoft.com/office/powerpoint/2010/main" val="637265763"/>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9050"/>
            <a:ext cx="12192000" cy="6877050"/>
          </a:xfrm>
          <a:prstGeom prst="rect">
            <a:avLst/>
          </a:prstGeom>
          <a:solidFill>
            <a:schemeClr val="tx1">
              <a:lumMod val="95000"/>
              <a:lumOff val="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3856175" y="478155"/>
            <a:ext cx="4488729" cy="756489"/>
            <a:chOff x="2270" y="2487"/>
            <a:chExt cx="7959" cy="1341"/>
          </a:xfrm>
        </p:grpSpPr>
        <p:pic>
          <p:nvPicPr>
            <p:cNvPr id="4" name="图片 3" descr="33b8428483e8753d750395f4da95fb12"/>
            <p:cNvPicPr>
              <a:picLocks noChangeAspect="1"/>
            </p:cNvPicPr>
            <p:nvPr/>
          </p:nvPicPr>
          <p:blipFill>
            <a:blip r:embed="rId4"/>
            <a:stretch>
              <a:fillRect/>
            </a:stretch>
          </p:blipFill>
          <p:spPr>
            <a:xfrm>
              <a:off x="2270" y="2494"/>
              <a:ext cx="1198" cy="1310"/>
            </a:xfrm>
            <a:prstGeom prst="rect">
              <a:avLst/>
            </a:prstGeom>
          </p:spPr>
        </p:pic>
        <p:sp>
          <p:nvSpPr>
            <p:cNvPr id="5" name="矩形 4"/>
            <p:cNvSpPr/>
            <p:nvPr/>
          </p:nvSpPr>
          <p:spPr>
            <a:xfrm>
              <a:off x="4065" y="2709"/>
              <a:ext cx="4980" cy="1095"/>
            </a:xfrm>
            <a:prstGeom prst="rect">
              <a:avLst/>
            </a:prstGeom>
            <a:solidFill>
              <a:srgbClr val="A6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60" y="2487"/>
              <a:ext cx="4980" cy="1095"/>
            </a:xfrm>
            <a:prstGeom prst="rect">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33b8428483e8753d750395f4da95fb12"/>
            <p:cNvPicPr>
              <a:picLocks noChangeAspect="1"/>
            </p:cNvPicPr>
            <p:nvPr/>
          </p:nvPicPr>
          <p:blipFill>
            <a:blip r:embed="rId4"/>
            <a:stretch>
              <a:fillRect/>
            </a:stretch>
          </p:blipFill>
          <p:spPr>
            <a:xfrm>
              <a:off x="9031" y="2518"/>
              <a:ext cx="1198" cy="1310"/>
            </a:xfrm>
            <a:prstGeom prst="rect">
              <a:avLst/>
            </a:prstGeom>
          </p:spPr>
        </p:pic>
      </p:grpSp>
      <p:sp>
        <p:nvSpPr>
          <p:cNvPr id="7" name="文本框 6"/>
          <p:cNvSpPr txBox="1"/>
          <p:nvPr/>
        </p:nvSpPr>
        <p:spPr>
          <a:xfrm>
            <a:off x="5078730" y="526415"/>
            <a:ext cx="1941195" cy="523220"/>
          </a:xfrm>
          <a:prstGeom prst="rect">
            <a:avLst/>
          </a:prstGeom>
          <a:noFill/>
        </p:spPr>
        <p:txBody>
          <a:bodyPr wrap="square" rtlCol="0">
            <a:spAutoFit/>
          </a:bodyPr>
          <a:lstStyle/>
          <a:p>
            <a:pPr algn="dist"/>
            <a:r>
              <a:rPr lang="zh-TW" altLang="en-US" sz="2800" dirty="0" smtClean="0">
                <a:solidFill>
                  <a:schemeClr val="bg1"/>
                </a:solidFill>
                <a:latin typeface="黑体" panose="02010609060101010101" charset="-122"/>
                <a:ea typeface="黑体" panose="02010609060101010101" charset="-122"/>
              </a:rPr>
              <a:t>資料異常</a:t>
            </a:r>
            <a:endParaRPr lang="zh-CN" altLang="en-US" sz="2800" dirty="0">
              <a:solidFill>
                <a:schemeClr val="bg1"/>
              </a:solidFill>
              <a:latin typeface="黑体" panose="02010609060101010101" charset="-122"/>
              <a:ea typeface="黑体" panose="02010609060101010101" charset="-122"/>
            </a:endParaRPr>
          </a:p>
        </p:txBody>
      </p:sp>
      <p:sp>
        <p:nvSpPr>
          <p:cNvPr id="11" name="矩形 10"/>
          <p:cNvSpPr/>
          <p:nvPr/>
        </p:nvSpPr>
        <p:spPr>
          <a:xfrm>
            <a:off x="1662747" y="2083810"/>
            <a:ext cx="8763352" cy="646331"/>
          </a:xfrm>
          <a:prstGeom prst="rect">
            <a:avLst/>
          </a:prstGeom>
          <a:solidFill>
            <a:schemeClr val="bg1"/>
          </a:solidFill>
        </p:spPr>
        <p:txBody>
          <a:bodyPr wrap="square">
            <a:spAutoFit/>
          </a:bodyPr>
          <a:lstStyle/>
          <a:p>
            <a:r>
              <a:rPr lang="en-US" altLang="zh-TW" dirty="0">
                <a:solidFill>
                  <a:srgbClr val="008000"/>
                </a:solidFill>
                <a:highlight>
                  <a:srgbClr val="FFFFFF"/>
                </a:highlight>
                <a:ea typeface="微軟正黑體" panose="020B0604030504040204" pitchFamily="34" charset="-120"/>
              </a:rPr>
              <a:t>##         date </a:t>
            </a:r>
            <a:r>
              <a:rPr lang="zh-TW" altLang="en-US" dirty="0" smtClean="0">
                <a:solidFill>
                  <a:srgbClr val="008000"/>
                </a:solidFill>
                <a:highlight>
                  <a:srgbClr val="FFFFFF"/>
                </a:highlight>
                <a:ea typeface="微軟正黑體" panose="020B0604030504040204" pitchFamily="34" charset="-120"/>
              </a:rPr>
              <a:t>         </a:t>
            </a:r>
            <a:r>
              <a:rPr lang="en-US" altLang="zh-TW" dirty="0" err="1" smtClean="0">
                <a:solidFill>
                  <a:srgbClr val="008000"/>
                </a:solidFill>
                <a:highlight>
                  <a:srgbClr val="FFFFFF"/>
                </a:highlight>
                <a:ea typeface="微軟正黑體" panose="020B0604030504040204" pitchFamily="34" charset="-120"/>
              </a:rPr>
              <a:t>home_team</a:t>
            </a:r>
            <a:r>
              <a:rPr lang="en-US" altLang="zh-TW" dirty="0" smtClean="0">
                <a:solidFill>
                  <a:srgbClr val="008000"/>
                </a:solidFill>
                <a:highlight>
                  <a:srgbClr val="FFFFFF"/>
                </a:highlight>
                <a:ea typeface="微軟正黑體" panose="020B0604030504040204" pitchFamily="34" charset="-120"/>
              </a:rPr>
              <a:t>      </a:t>
            </a:r>
            <a:r>
              <a:rPr lang="en-US" altLang="zh-TW" dirty="0" err="1">
                <a:solidFill>
                  <a:srgbClr val="008000"/>
                </a:solidFill>
                <a:highlight>
                  <a:srgbClr val="FFFFFF"/>
                </a:highlight>
                <a:ea typeface="微軟正黑體" panose="020B0604030504040204" pitchFamily="34" charset="-120"/>
              </a:rPr>
              <a:t>away_team</a:t>
            </a:r>
            <a:r>
              <a:rPr lang="en-US" altLang="zh-TW" dirty="0">
                <a:solidFill>
                  <a:srgbClr val="008000"/>
                </a:solidFill>
                <a:highlight>
                  <a:srgbClr val="FFFFFF"/>
                </a:highlight>
                <a:ea typeface="微軟正黑體" panose="020B0604030504040204" pitchFamily="34" charset="-120"/>
              </a:rPr>
              <a:t> </a:t>
            </a:r>
            <a:r>
              <a:rPr lang="zh-TW" altLang="en-US" dirty="0" smtClean="0">
                <a:solidFill>
                  <a:srgbClr val="008000"/>
                </a:solidFill>
                <a:highlight>
                  <a:srgbClr val="FFFFFF"/>
                </a:highlight>
                <a:ea typeface="微軟正黑體" panose="020B0604030504040204" pitchFamily="34" charset="-120"/>
              </a:rPr>
              <a:t>       </a:t>
            </a:r>
            <a:r>
              <a:rPr lang="en-US" altLang="zh-TW" dirty="0" err="1" smtClean="0">
                <a:solidFill>
                  <a:srgbClr val="008000"/>
                </a:solidFill>
                <a:highlight>
                  <a:srgbClr val="FFFFFF"/>
                </a:highlight>
                <a:ea typeface="微軟正黑體" panose="020B0604030504040204" pitchFamily="34" charset="-120"/>
              </a:rPr>
              <a:t>home_score</a:t>
            </a:r>
            <a:r>
              <a:rPr lang="en-US" altLang="zh-TW" dirty="0" smtClean="0">
                <a:solidFill>
                  <a:srgbClr val="008000"/>
                </a:solidFill>
                <a:highlight>
                  <a:srgbClr val="FFFFFF"/>
                </a:highlight>
                <a:ea typeface="微軟正黑體" panose="020B0604030504040204" pitchFamily="34" charset="-120"/>
              </a:rPr>
              <a:t> </a:t>
            </a:r>
            <a:r>
              <a:rPr lang="zh-TW" altLang="en-US" dirty="0" smtClean="0">
                <a:solidFill>
                  <a:srgbClr val="008000"/>
                </a:solidFill>
                <a:highlight>
                  <a:srgbClr val="FFFFFF"/>
                </a:highlight>
                <a:ea typeface="微軟正黑體" panose="020B0604030504040204" pitchFamily="34" charset="-120"/>
              </a:rPr>
              <a:t>       </a:t>
            </a:r>
            <a:r>
              <a:rPr lang="en-US" altLang="zh-TW" dirty="0" err="1" smtClean="0">
                <a:solidFill>
                  <a:srgbClr val="008000"/>
                </a:solidFill>
                <a:highlight>
                  <a:srgbClr val="FFFFFF"/>
                </a:highlight>
                <a:ea typeface="微軟正黑體" panose="020B0604030504040204" pitchFamily="34" charset="-120"/>
              </a:rPr>
              <a:t>away_score</a:t>
            </a:r>
            <a:r>
              <a:rPr lang="en-US" altLang="zh-TW" dirty="0" smtClean="0">
                <a:solidFill>
                  <a:srgbClr val="008000"/>
                </a:solidFill>
                <a:highlight>
                  <a:srgbClr val="FFFFFF"/>
                </a:highlight>
                <a:ea typeface="微軟正黑體" panose="020B0604030504040204" pitchFamily="34" charset="-120"/>
              </a:rPr>
              <a:t> </a:t>
            </a:r>
            <a:r>
              <a:rPr lang="zh-TW" altLang="en-US" dirty="0" smtClean="0">
                <a:solidFill>
                  <a:srgbClr val="008000"/>
                </a:solidFill>
                <a:highlight>
                  <a:srgbClr val="FFFFFF"/>
                </a:highlight>
                <a:ea typeface="微軟正黑體" panose="020B0604030504040204" pitchFamily="34" charset="-120"/>
              </a:rPr>
              <a:t>    </a:t>
            </a:r>
            <a:r>
              <a:rPr lang="en-US" altLang="zh-TW" dirty="0" err="1" smtClean="0">
                <a:solidFill>
                  <a:srgbClr val="008000"/>
                </a:solidFill>
                <a:highlight>
                  <a:srgbClr val="FFFFFF"/>
                </a:highlight>
                <a:ea typeface="微軟正黑體" panose="020B0604030504040204" pitchFamily="34" charset="-120"/>
              </a:rPr>
              <a:t>total_goals</a:t>
            </a:r>
            <a:endParaRPr lang="en-US" altLang="zh-TW" dirty="0">
              <a:solidFill>
                <a:srgbClr val="000000"/>
              </a:solidFill>
              <a:highlight>
                <a:srgbClr val="FFFFFF"/>
              </a:highlight>
              <a:ea typeface="微軟正黑體" panose="020B0604030504040204" pitchFamily="34" charset="-120"/>
            </a:endParaRPr>
          </a:p>
          <a:p>
            <a:r>
              <a:rPr lang="en-US" altLang="zh-TW" dirty="0">
                <a:solidFill>
                  <a:srgbClr val="008000"/>
                </a:solidFill>
                <a:highlight>
                  <a:srgbClr val="FFFFFF"/>
                </a:highlight>
                <a:ea typeface="微軟正黑體" panose="020B0604030504040204" pitchFamily="34" charset="-120"/>
              </a:rPr>
              <a:t>## 1 2001-04-11 Australia </a:t>
            </a:r>
            <a:r>
              <a:rPr lang="zh-TW" altLang="en-US" dirty="0" smtClean="0">
                <a:solidFill>
                  <a:srgbClr val="008000"/>
                </a:solidFill>
                <a:highlight>
                  <a:srgbClr val="FFFFFF"/>
                </a:highlight>
                <a:ea typeface="微軟正黑體" panose="020B0604030504040204" pitchFamily="34" charset="-120"/>
              </a:rPr>
              <a:t>        </a:t>
            </a:r>
            <a:r>
              <a:rPr lang="en-US" altLang="zh-TW" dirty="0" smtClean="0">
                <a:solidFill>
                  <a:srgbClr val="008000"/>
                </a:solidFill>
                <a:highlight>
                  <a:srgbClr val="FFFFFF"/>
                </a:highlight>
                <a:ea typeface="微軟正黑體" panose="020B0604030504040204" pitchFamily="34" charset="-120"/>
              </a:rPr>
              <a:t>American </a:t>
            </a:r>
            <a:r>
              <a:rPr lang="en-US" altLang="zh-TW" dirty="0">
                <a:solidFill>
                  <a:srgbClr val="008000"/>
                </a:solidFill>
                <a:highlight>
                  <a:srgbClr val="FFFFFF"/>
                </a:highlight>
                <a:ea typeface="微軟正黑體" panose="020B0604030504040204" pitchFamily="34" charset="-120"/>
              </a:rPr>
              <a:t>Samoa         31         </a:t>
            </a:r>
            <a:r>
              <a:rPr lang="zh-TW" altLang="en-US" dirty="0" smtClean="0">
                <a:solidFill>
                  <a:srgbClr val="008000"/>
                </a:solidFill>
                <a:highlight>
                  <a:srgbClr val="FFFFFF"/>
                </a:highlight>
                <a:ea typeface="微軟正黑體" panose="020B0604030504040204" pitchFamily="34" charset="-120"/>
              </a:rPr>
              <a:t>    </a:t>
            </a:r>
            <a:r>
              <a:rPr lang="en-US" altLang="zh-TW" dirty="0" smtClean="0">
                <a:solidFill>
                  <a:srgbClr val="008000"/>
                </a:solidFill>
                <a:highlight>
                  <a:srgbClr val="FFFFFF"/>
                </a:highlight>
                <a:ea typeface="微軟正黑體" panose="020B0604030504040204" pitchFamily="34" charset="-120"/>
              </a:rPr>
              <a:t> </a:t>
            </a:r>
            <a:r>
              <a:rPr lang="zh-TW" altLang="en-US" dirty="0" smtClean="0">
                <a:solidFill>
                  <a:srgbClr val="008000"/>
                </a:solidFill>
                <a:highlight>
                  <a:srgbClr val="FFFFFF"/>
                </a:highlight>
                <a:ea typeface="微軟正黑體" panose="020B0604030504040204" pitchFamily="34" charset="-120"/>
              </a:rPr>
              <a:t>              </a:t>
            </a:r>
            <a:r>
              <a:rPr lang="en-US" altLang="zh-TW" dirty="0" smtClean="0">
                <a:solidFill>
                  <a:srgbClr val="008000"/>
                </a:solidFill>
                <a:highlight>
                  <a:srgbClr val="FFFFFF"/>
                </a:highlight>
                <a:ea typeface="微軟正黑體" panose="020B0604030504040204" pitchFamily="34" charset="-120"/>
              </a:rPr>
              <a:t>0          </a:t>
            </a:r>
            <a:r>
              <a:rPr lang="zh-TW" altLang="en-US" dirty="0" smtClean="0">
                <a:solidFill>
                  <a:srgbClr val="008000"/>
                </a:solidFill>
                <a:highlight>
                  <a:srgbClr val="FFFFFF"/>
                </a:highlight>
                <a:ea typeface="微軟正黑體" panose="020B0604030504040204" pitchFamily="34" charset="-120"/>
              </a:rPr>
              <a:t>           </a:t>
            </a:r>
            <a:r>
              <a:rPr lang="en-US" altLang="zh-TW" dirty="0" smtClean="0">
                <a:solidFill>
                  <a:srgbClr val="008000"/>
                </a:solidFill>
                <a:highlight>
                  <a:srgbClr val="FFFFFF"/>
                </a:highlight>
                <a:ea typeface="微軟正黑體" panose="020B0604030504040204" pitchFamily="34" charset="-120"/>
              </a:rPr>
              <a:t>31</a:t>
            </a:r>
            <a:endParaRPr lang="zh-TW" altLang="en-US" dirty="0">
              <a:ea typeface="微軟正黑體" panose="020B0604030504040204" pitchFamily="34" charset="-120"/>
            </a:endParaRPr>
          </a:p>
        </p:txBody>
      </p:sp>
      <p:sp>
        <p:nvSpPr>
          <p:cNvPr id="9" name="矩形 8"/>
          <p:cNvSpPr/>
          <p:nvPr/>
        </p:nvSpPr>
        <p:spPr>
          <a:xfrm>
            <a:off x="1914287" y="3152495"/>
            <a:ext cx="5534450" cy="646331"/>
          </a:xfrm>
          <a:prstGeom prst="rect">
            <a:avLst/>
          </a:prstGeom>
        </p:spPr>
        <p:txBody>
          <a:bodyPr wrap="square">
            <a:spAutoFit/>
          </a:bodyPr>
          <a:lstStyle/>
          <a:p>
            <a:pPr indent="304800">
              <a:spcAft>
                <a:spcPts val="0"/>
              </a:spcAft>
            </a:pPr>
            <a:r>
              <a:rPr lang="en-US" altLang="zh-TW" u="sng" kern="100" dirty="0">
                <a:solidFill>
                  <a:srgbClr val="0000FF"/>
                </a:solidFill>
                <a:latin typeface="Calibri" panose="020F0502020204030204" pitchFamily="34" charset="0"/>
                <a:ea typeface="微軟正黑體" panose="020B0604030504040204" pitchFamily="34" charset="-120"/>
                <a:cs typeface="Mangal"/>
                <a:hlinkClick r:id="rId5"/>
              </a:rPr>
              <a:t>https://en.wikipedia.org/wiki/Australia_31%E2%80%930_American_Samoa</a:t>
            </a:r>
            <a:endParaRPr lang="zh-TW" altLang="zh-TW" kern="100" dirty="0">
              <a:latin typeface="Calibri" panose="020F0502020204030204" pitchFamily="34" charset="0"/>
              <a:ea typeface="微軟正黑體" panose="020B0604030504040204" pitchFamily="34" charset="-120"/>
              <a:cs typeface="Mangal"/>
            </a:endParaRPr>
          </a:p>
        </p:txBody>
      </p:sp>
    </p:spTree>
    <p:extLst>
      <p:ext uri="{BB962C8B-B14F-4D97-AF65-F5344CB8AC3E}">
        <p14:creationId xmlns:p14="http://schemas.microsoft.com/office/powerpoint/2010/main" val="3475558515"/>
      </p:ext>
    </p:extLst>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29" name="图片 28" descr="97403f15fc7970a9f7b28b61f777e7b5"/>
          <p:cNvPicPr>
            <a:picLocks noChangeAspect="1"/>
          </p:cNvPicPr>
          <p:nvPr/>
        </p:nvPicPr>
        <p:blipFill>
          <a:blip r:embed="rId4"/>
          <a:stretch>
            <a:fillRect/>
          </a:stretch>
        </p:blipFill>
        <p:spPr>
          <a:xfrm>
            <a:off x="3021330" y="302260"/>
            <a:ext cx="6589395" cy="5260975"/>
          </a:xfrm>
          <a:prstGeom prst="rect">
            <a:avLst/>
          </a:prstGeom>
        </p:spPr>
      </p:pic>
      <p:grpSp>
        <p:nvGrpSpPr>
          <p:cNvPr id="30" name="组合 29"/>
          <p:cNvGrpSpPr/>
          <p:nvPr/>
        </p:nvGrpSpPr>
        <p:grpSpPr>
          <a:xfrm>
            <a:off x="3664585" y="5344160"/>
            <a:ext cx="5302333" cy="914400"/>
            <a:chOff x="6326" y="7930"/>
            <a:chExt cx="7602" cy="1440"/>
          </a:xfrm>
          <a:solidFill>
            <a:srgbClr val="A61428">
              <a:alpha val="43000"/>
            </a:srgbClr>
          </a:solidFill>
        </p:grpSpPr>
        <p:sp>
          <p:nvSpPr>
            <p:cNvPr id="31" name="五边形"/>
            <p:cNvSpPr/>
            <p:nvPr/>
          </p:nvSpPr>
          <p:spPr>
            <a:xfrm flipH="1" flipV="1">
              <a:off x="6326" y="7930"/>
              <a:ext cx="1440" cy="144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3" name="五边形"/>
            <p:cNvSpPr/>
            <p:nvPr/>
          </p:nvSpPr>
          <p:spPr>
            <a:xfrm>
              <a:off x="7533" y="7930"/>
              <a:ext cx="6395" cy="144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34" name="组合 33"/>
          <p:cNvGrpSpPr/>
          <p:nvPr/>
        </p:nvGrpSpPr>
        <p:grpSpPr>
          <a:xfrm>
            <a:off x="3627120" y="5141595"/>
            <a:ext cx="5302333" cy="914400"/>
            <a:chOff x="6326" y="7930"/>
            <a:chExt cx="7602" cy="1440"/>
          </a:xfrm>
        </p:grpSpPr>
        <p:sp>
          <p:nvSpPr>
            <p:cNvPr id="35" name="五边形"/>
            <p:cNvSpPr/>
            <p:nvPr/>
          </p:nvSpPr>
          <p:spPr>
            <a:xfrm flipH="1" flipV="1">
              <a:off x="6326" y="7930"/>
              <a:ext cx="1440" cy="1440"/>
            </a:xfrm>
            <a:prstGeom prst="homePlate">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6" name="五边形"/>
            <p:cNvSpPr/>
            <p:nvPr/>
          </p:nvSpPr>
          <p:spPr>
            <a:xfrm>
              <a:off x="7533" y="7930"/>
              <a:ext cx="6395" cy="1440"/>
            </a:xfrm>
            <a:prstGeom prst="homePlate">
              <a:avLst/>
            </a:prstGeom>
            <a:solidFill>
              <a:srgbClr val="369A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37" name="文本框 36"/>
          <p:cNvSpPr txBox="1"/>
          <p:nvPr/>
        </p:nvSpPr>
        <p:spPr>
          <a:xfrm>
            <a:off x="5085080" y="5245735"/>
            <a:ext cx="2648585" cy="707886"/>
          </a:xfrm>
          <a:prstGeom prst="rect">
            <a:avLst/>
          </a:prstGeom>
          <a:noFill/>
        </p:spPr>
        <p:txBody>
          <a:bodyPr wrap="square" rtlCol="0">
            <a:spAutoFit/>
          </a:bodyPr>
          <a:lstStyle/>
          <a:p>
            <a:pPr algn="dist"/>
            <a:r>
              <a:rPr lang="zh-TW" altLang="en-US" sz="4000" dirty="0" smtClean="0">
                <a:solidFill>
                  <a:schemeClr val="bg1"/>
                </a:solidFill>
                <a:latin typeface="黑体" panose="02010609060101010101" charset="-122"/>
                <a:ea typeface="黑体" panose="02010609060101010101" charset="-122"/>
              </a:rPr>
              <a:t>分析</a:t>
            </a:r>
            <a:r>
              <a:rPr lang="zh-TW" altLang="en-US" sz="4000" dirty="0">
                <a:solidFill>
                  <a:schemeClr val="bg1"/>
                </a:solidFill>
                <a:latin typeface="黑体" panose="02010609060101010101" charset="-122"/>
                <a:ea typeface="黑体" panose="02010609060101010101" charset="-122"/>
              </a:rPr>
              <a:t>議題</a:t>
            </a:r>
            <a:endParaRPr lang="zh-CN" altLang="en-US" sz="4000" dirty="0">
              <a:solidFill>
                <a:schemeClr val="bg1"/>
              </a:solidFill>
              <a:latin typeface="黑体" panose="02010609060101010101" charset="-122"/>
              <a:ea typeface="黑体" panose="02010609060101010101" charset="-122"/>
            </a:endParaRPr>
          </a:p>
        </p:txBody>
      </p:sp>
      <p:pic>
        <p:nvPicPr>
          <p:cNvPr id="39" name="图片 38" descr="137e86bf008e1f3e3db30b199b47b947"/>
          <p:cNvPicPr>
            <a:picLocks noChangeAspect="1"/>
          </p:cNvPicPr>
          <p:nvPr/>
        </p:nvPicPr>
        <p:blipFill>
          <a:blip r:embed="rId5"/>
          <a:stretch>
            <a:fillRect/>
          </a:stretch>
        </p:blipFill>
        <p:spPr>
          <a:xfrm>
            <a:off x="895985" y="-264160"/>
            <a:ext cx="10400030" cy="14230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8" name="图片 7" descr="85ef02e480d7e91907e8855025418709"/>
          <p:cNvPicPr>
            <a:picLocks noChangeAspect="1"/>
          </p:cNvPicPr>
          <p:nvPr/>
        </p:nvPicPr>
        <p:blipFill>
          <a:blip r:embed="rId4"/>
          <a:stretch>
            <a:fillRect/>
          </a:stretch>
        </p:blipFill>
        <p:spPr>
          <a:xfrm>
            <a:off x="7034530" y="386715"/>
            <a:ext cx="4001135" cy="6250305"/>
          </a:xfrm>
          <a:prstGeom prst="rect">
            <a:avLst/>
          </a:prstGeom>
        </p:spPr>
      </p:pic>
      <p:sp>
        <p:nvSpPr>
          <p:cNvPr id="227" name="椭圆形标注"/>
          <p:cNvSpPr/>
          <p:nvPr/>
        </p:nvSpPr>
        <p:spPr>
          <a:xfrm rot="19440000" flipH="1">
            <a:off x="833500" y="851627"/>
            <a:ext cx="5359286" cy="5320479"/>
          </a:xfrm>
          <a:prstGeom prst="wedgeEllipseCallout">
            <a:avLst>
              <a:gd name="adj1" fmla="val -25046"/>
              <a:gd name="adj2" fmla="val 65698"/>
            </a:avLst>
          </a:prstGeom>
          <a:pattFill prst="pct25">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13" name="矩形 12"/>
          <p:cNvSpPr/>
          <p:nvPr/>
        </p:nvSpPr>
        <p:spPr>
          <a:xfrm>
            <a:off x="1499877" y="1468235"/>
            <a:ext cx="4026535" cy="3902479"/>
          </a:xfrm>
          <a:prstGeom prst="rect">
            <a:avLst/>
          </a:prstGeom>
        </p:spPr>
        <p:txBody>
          <a:bodyPr wrap="square">
            <a:spAutoFit/>
          </a:bodyPr>
          <a:lstStyle/>
          <a:p>
            <a:pPr algn="ctr">
              <a:lnSpc>
                <a:spcPct val="150000"/>
              </a:lnSpc>
              <a:spcBef>
                <a:spcPts val="600"/>
              </a:spcBef>
            </a:pPr>
            <a:r>
              <a:rPr lang="zh-TW" altLang="en-US" sz="2400" b="1" dirty="0" smtClean="0">
                <a:latin typeface="微軟正黑體" panose="020B0604030504040204" pitchFamily="34" charset="-120"/>
                <a:ea typeface="微軟正黑體" panose="020B0604030504040204" pitchFamily="34" charset="-120"/>
                <a:cs typeface="黑体" panose="02010609060101010101" charset="-122"/>
              </a:rPr>
              <a:t>動機</a:t>
            </a:r>
          </a:p>
          <a:p>
            <a:pPr>
              <a:lnSpc>
                <a:spcPct val="150000"/>
              </a:lnSpc>
            </a:pPr>
            <a:r>
              <a:rPr lang="zh-TW" altLang="en-US" sz="2400" dirty="0">
                <a:latin typeface="微軟正黑體" panose="020B0604030504040204" pitchFamily="34" charset="-120"/>
                <a:ea typeface="微軟正黑體" panose="020B0604030504040204" pitchFamily="34" charset="-120"/>
              </a:rPr>
              <a:t>時逢四年</a:t>
            </a:r>
            <a:r>
              <a:rPr lang="zh-TW" altLang="en-US" sz="2400" dirty="0" smtClean="0">
                <a:latin typeface="微軟正黑體" panose="020B0604030504040204" pitchFamily="34" charset="-120"/>
                <a:ea typeface="微軟正黑體" panose="020B0604030504040204" pitchFamily="34" charset="-120"/>
              </a:rPr>
              <a:t>一次的</a:t>
            </a:r>
            <a:r>
              <a:rPr lang="zh-TW" altLang="en-US" sz="2400" dirty="0">
                <a:latin typeface="微軟正黑體" panose="020B0604030504040204" pitchFamily="34" charset="-120"/>
                <a:ea typeface="微軟正黑體" panose="020B0604030504040204" pitchFamily="34" charset="-120"/>
              </a:rPr>
              <a:t>世界盃，愛好足球運動的本小組員對於本屆世界盃冠軍獎落誰家爭論不休，為此</a:t>
            </a:r>
            <a:r>
              <a:rPr lang="zh-TW" altLang="en-US" sz="2400" dirty="0" smtClean="0">
                <a:latin typeface="微軟正黑體" panose="020B0604030504040204" pitchFamily="34" charset="-120"/>
                <a:ea typeface="微軟正黑體" panose="020B0604030504040204" pitchFamily="34" charset="-120"/>
              </a:rPr>
              <a:t>我們分析</a:t>
            </a:r>
            <a:r>
              <a:rPr lang="zh-TW" altLang="en-US" sz="2400" dirty="0">
                <a:latin typeface="微軟正黑體" panose="020B0604030504040204" pitchFamily="34" charset="-120"/>
                <a:ea typeface="微軟正黑體" panose="020B0604030504040204" pitchFamily="34" charset="-120"/>
              </a:rPr>
              <a:t>世界盃</a:t>
            </a:r>
            <a:r>
              <a:rPr lang="zh-TW" altLang="en-US" sz="2400" dirty="0" smtClean="0">
                <a:latin typeface="微軟正黑體" panose="020B0604030504040204" pitchFamily="34" charset="-120"/>
                <a:ea typeface="微軟正黑體" panose="020B0604030504040204" pitchFamily="34" charset="-120"/>
              </a:rPr>
              <a:t>隊伍交鋒</a:t>
            </a:r>
            <a:r>
              <a:rPr lang="zh-TW" altLang="en-US" sz="2400" dirty="0">
                <a:latin typeface="微軟正黑體" panose="020B0604030504040204" pitchFamily="34" charset="-120"/>
                <a:ea typeface="微軟正黑體" panose="020B0604030504040204" pitchFamily="34" charset="-120"/>
              </a:rPr>
              <a:t>時的勝率來找出誰才</a:t>
            </a:r>
            <a:r>
              <a:rPr lang="zh-TW" altLang="en-US" sz="2400" dirty="0" smtClean="0">
                <a:latin typeface="微軟正黑體" panose="020B0604030504040204" pitchFamily="34" charset="-120"/>
                <a:ea typeface="微軟正黑體" panose="020B0604030504040204" pitchFamily="34" charset="-120"/>
              </a:rPr>
              <a:t>是最</a:t>
            </a:r>
            <a:r>
              <a:rPr lang="zh-TW" altLang="en-US" sz="2400" dirty="0">
                <a:latin typeface="微軟正黑體" panose="020B0604030504040204" pitchFamily="34" charset="-120"/>
                <a:ea typeface="微軟正黑體" panose="020B0604030504040204" pitchFamily="34" charset="-120"/>
              </a:rPr>
              <a:t>有希望奪冠的隊伍。</a:t>
            </a:r>
            <a:endParaRPr lang="en-US" altLang="zh-TW" sz="2400"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4="http://schemas.microsoft.com/office/powerpoint/2010/main">
    <mc:Choice Requires="p14">
      <p:transition p14:dur="100">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box(in)">
                                      <p:cBhvr>
                                        <p:cTn id="7" dur="500"/>
                                        <p:tgtEl>
                                          <p:spTgt spid="22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佈景主題">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激情足球世界杯PPT模板.pptx" id="{E8349D1A-2B49-4909-914C-E1F86F692CCB}" vid="{59EB0005-2B0C-4C7F-9E5F-B0DC884AA64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激情足球世界杯PPT模板</Template>
  <TotalTime>193</TotalTime>
  <Words>996</Words>
  <Application>Microsoft Office PowerPoint</Application>
  <PresentationFormat>寬螢幕</PresentationFormat>
  <Paragraphs>159</Paragraphs>
  <Slides>38</Slides>
  <Notes>38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38</vt:i4>
      </vt:variant>
    </vt:vector>
  </HeadingPairs>
  <TitlesOfParts>
    <vt:vector size="49" baseType="lpstr">
      <vt:lpstr>等线</vt:lpstr>
      <vt:lpstr>Mangal</vt:lpstr>
      <vt:lpstr>黑体</vt:lpstr>
      <vt:lpstr>宋体</vt:lpstr>
      <vt:lpstr>微軟正黑體</vt:lpstr>
      <vt:lpstr>新細明體</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張仁樵</dc:creator>
  <dc:description>http://www.ypppt.com/</dc:description>
  <cp:lastModifiedBy>仁樵 張</cp:lastModifiedBy>
  <cp:revision>35</cp:revision>
  <dcterms:created xsi:type="dcterms:W3CDTF">2018-06-27T02:00:18Z</dcterms:created>
  <dcterms:modified xsi:type="dcterms:W3CDTF">2018-06-28T12:38:35Z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