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</a:rPr>
              <a:t>A</a:t>
            </a:r>
            <a:r>
              <a:rPr lang="zh-TW" sz="2400">
                <a:solidFill>
                  <a:schemeClr val="bg1"/>
                </a:solidFill>
              </a:rPr>
              <a:t>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沙烏地阿拉伯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俄羅斯</c:v>
                </c:pt>
                <c:pt idx="1">
                  <c:v>埃及</c:v>
                </c:pt>
                <c:pt idx="2">
                  <c:v>烏拉圭</c:v>
                </c:pt>
                <c:pt idx="3">
                  <c:v>沙烏地阿拉伯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0.60009999999999997</c:v>
                </c:pt>
                <c:pt idx="1">
                  <c:v>0.57340000000000002</c:v>
                </c:pt>
                <c:pt idx="2">
                  <c:v>0.74890000000000001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44-4D63-9C00-A025F6912EF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埃及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俄羅斯</c:v>
                </c:pt>
                <c:pt idx="1">
                  <c:v>埃及</c:v>
                </c:pt>
                <c:pt idx="2">
                  <c:v>烏拉圭</c:v>
                </c:pt>
                <c:pt idx="3">
                  <c:v>沙烏地阿拉伯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0.55349999999999999</c:v>
                </c:pt>
                <c:pt idx="2">
                  <c:v>0.57340000000000002</c:v>
                </c:pt>
                <c:pt idx="3">
                  <c:v>0.42659999999999998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44-4D63-9C00-A025F6912EF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烏拉圭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俄羅斯</c:v>
                </c:pt>
                <c:pt idx="1">
                  <c:v>埃及</c:v>
                </c:pt>
                <c:pt idx="2">
                  <c:v>烏拉圭</c:v>
                </c:pt>
                <c:pt idx="3">
                  <c:v>沙烏地阿拉伯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0.37409999999999999</c:v>
                </c:pt>
                <c:pt idx="1">
                  <c:v>0.34429999999999999</c:v>
                </c:pt>
                <c:pt idx="3">
                  <c:v>0.25109999999999999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44-4D63-9C00-A025F6912EFA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俄羅斯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俄羅斯</c:v>
                </c:pt>
                <c:pt idx="1">
                  <c:v>埃及</c:v>
                </c:pt>
                <c:pt idx="2">
                  <c:v>烏拉圭</c:v>
                </c:pt>
                <c:pt idx="3">
                  <c:v>沙烏地阿拉伯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1">
                  <c:v>0.44650000000000001</c:v>
                </c:pt>
                <c:pt idx="2">
                  <c:v>0.62590000000000001</c:v>
                </c:pt>
                <c:pt idx="3">
                  <c:v>0.39989999999999998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44-4D63-9C00-A025F6912E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28879216"/>
        <c:axId val="528874640"/>
      </c:barChart>
      <c:catAx>
        <c:axId val="52887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8874640"/>
        <c:crosses val="autoZero"/>
        <c:auto val="1"/>
        <c:lblAlgn val="ctr"/>
        <c:lblOffset val="100"/>
        <c:noMultiLvlLbl val="0"/>
      </c:catAx>
      <c:valAx>
        <c:axId val="52887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887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</a:t>
            </a:r>
            <a:r>
              <a:rPr lang="zh-TW"/>
              <a:t>組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6187650654779134E-2"/>
          <c:y val="9.787733664869569E-2"/>
          <c:w val="0.91405031020004435"/>
          <c:h val="0.769564380645984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葡萄牙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葡萄牙</c:v>
                </c:pt>
                <c:pt idx="1">
                  <c:v>摩洛哥</c:v>
                </c:pt>
                <c:pt idx="2">
                  <c:v>西班牙</c:v>
                </c:pt>
                <c:pt idx="3">
                  <c:v>伊朗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1">
                  <c:v>0.31740000000000002</c:v>
                </c:pt>
                <c:pt idx="2">
                  <c:v>0.62080000000000002</c:v>
                </c:pt>
                <c:pt idx="3">
                  <c:v>0.4022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21-4BCC-90C5-286C291DC25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摩洛哥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葡萄牙</c:v>
                </c:pt>
                <c:pt idx="1">
                  <c:v>摩洛哥</c:v>
                </c:pt>
                <c:pt idx="2">
                  <c:v>西班牙</c:v>
                </c:pt>
                <c:pt idx="3">
                  <c:v>伊朗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0.68530000000000002</c:v>
                </c:pt>
                <c:pt idx="2">
                  <c:v>0.81840000000000002</c:v>
                </c:pt>
                <c:pt idx="3">
                  <c:v>0.58479999999999999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21-4BCC-90C5-286C291DC25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西班牙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葡萄牙</c:v>
                </c:pt>
                <c:pt idx="1">
                  <c:v>摩洛哥</c:v>
                </c:pt>
                <c:pt idx="2">
                  <c:v>西班牙</c:v>
                </c:pt>
                <c:pt idx="3">
                  <c:v>伊朗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0.37919999999999998</c:v>
                </c:pt>
                <c:pt idx="1">
                  <c:v>0.18160000000000001</c:v>
                </c:pt>
                <c:pt idx="3">
                  <c:v>0.28569999999999995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21-4BCC-90C5-286C291DC25B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伊朗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葡萄牙</c:v>
                </c:pt>
                <c:pt idx="1">
                  <c:v>摩洛哥</c:v>
                </c:pt>
                <c:pt idx="2">
                  <c:v>西班牙</c:v>
                </c:pt>
                <c:pt idx="3">
                  <c:v>伊朗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0.5978</c:v>
                </c:pt>
                <c:pt idx="1">
                  <c:v>0.41520000000000001</c:v>
                </c:pt>
                <c:pt idx="2">
                  <c:v>0.71430000000000005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21-4BCC-90C5-286C291DC2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21086416"/>
        <c:axId val="1021088080"/>
      </c:barChart>
      <c:catAx>
        <c:axId val="1021086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1088080"/>
        <c:crosses val="autoZero"/>
        <c:auto val="1"/>
        <c:lblAlgn val="ctr"/>
        <c:lblOffset val="100"/>
        <c:noMultiLvlLbl val="0"/>
      </c:catAx>
      <c:valAx>
        <c:axId val="1021088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108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</a:t>
            </a:r>
            <a:r>
              <a:rPr lang="zh-TW"/>
              <a:t>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法國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法國</c:v>
                </c:pt>
                <c:pt idx="1">
                  <c:v>祕魯</c:v>
                </c:pt>
                <c:pt idx="2">
                  <c:v>澳洲</c:v>
                </c:pt>
                <c:pt idx="3">
                  <c:v>丹麥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1">
                  <c:v>0.34650000000000003</c:v>
                </c:pt>
                <c:pt idx="2">
                  <c:v>0.23899999999999999</c:v>
                </c:pt>
                <c:pt idx="3">
                  <c:v>0.20240000000000002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F-4EFF-86F4-505045E7DC8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祕魯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法國</c:v>
                </c:pt>
                <c:pt idx="1">
                  <c:v>祕魯</c:v>
                </c:pt>
                <c:pt idx="2">
                  <c:v>澳洲</c:v>
                </c:pt>
                <c:pt idx="3">
                  <c:v>丹麥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0.65349999999999997</c:v>
                </c:pt>
                <c:pt idx="2">
                  <c:v>0.30740000000000001</c:v>
                </c:pt>
                <c:pt idx="3">
                  <c:v>0.34460000000000002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FF-4EFF-86F4-505045E7DC84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澳洲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法國</c:v>
                </c:pt>
                <c:pt idx="1">
                  <c:v>祕魯</c:v>
                </c:pt>
                <c:pt idx="2">
                  <c:v>澳洲</c:v>
                </c:pt>
                <c:pt idx="3">
                  <c:v>丹麥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0.76100000000000001</c:v>
                </c:pt>
                <c:pt idx="1">
                  <c:v>0.69259999999999999</c:v>
                </c:pt>
                <c:pt idx="3">
                  <c:v>0.50629999999999997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FF-4EFF-86F4-505045E7DC84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丹麥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法國</c:v>
                </c:pt>
                <c:pt idx="1">
                  <c:v>祕魯</c:v>
                </c:pt>
                <c:pt idx="2">
                  <c:v>澳洲</c:v>
                </c:pt>
                <c:pt idx="3">
                  <c:v>丹麥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0.79759999999999998</c:v>
                </c:pt>
                <c:pt idx="1">
                  <c:v>0.65539999999999998</c:v>
                </c:pt>
                <c:pt idx="2">
                  <c:v>0.49370000000000003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FF-4EFF-86F4-505045E7DC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23345856"/>
        <c:axId val="1023345440"/>
      </c:barChart>
      <c:catAx>
        <c:axId val="1023345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3345440"/>
        <c:crosses val="autoZero"/>
        <c:auto val="1"/>
        <c:lblAlgn val="ctr"/>
        <c:lblOffset val="100"/>
        <c:noMultiLvlLbl val="0"/>
      </c:catAx>
      <c:valAx>
        <c:axId val="102334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334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</a:t>
            </a:r>
            <a:r>
              <a:rPr lang="zh-TW"/>
              <a:t>組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阿根廷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阿根廷</c:v>
                </c:pt>
                <c:pt idx="1">
                  <c:v>克羅埃西亞</c:v>
                </c:pt>
                <c:pt idx="2">
                  <c:v>奈及利亞</c:v>
                </c:pt>
                <c:pt idx="3">
                  <c:v>冰島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1">
                  <c:v>0.34650000000000003</c:v>
                </c:pt>
                <c:pt idx="2">
                  <c:v>0.20240000000000002</c:v>
                </c:pt>
                <c:pt idx="3">
                  <c:v>0.20579999999999998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5F-4C82-B0E8-50A97C53E38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克羅埃西亞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阿根廷</c:v>
                </c:pt>
                <c:pt idx="1">
                  <c:v>克羅埃西亞</c:v>
                </c:pt>
                <c:pt idx="2">
                  <c:v>奈及利亞</c:v>
                </c:pt>
                <c:pt idx="3">
                  <c:v>冰島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0.65349999999999997</c:v>
                </c:pt>
                <c:pt idx="2">
                  <c:v>0.34460000000000002</c:v>
                </c:pt>
                <c:pt idx="3">
                  <c:v>0.30740000000000001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5F-4C82-B0E8-50A97C53E38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奈及利亞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阿根廷</c:v>
                </c:pt>
                <c:pt idx="1">
                  <c:v>克羅埃西亞</c:v>
                </c:pt>
                <c:pt idx="2">
                  <c:v>奈及利亞</c:v>
                </c:pt>
                <c:pt idx="3">
                  <c:v>冰島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0.79759999999999998</c:v>
                </c:pt>
                <c:pt idx="1">
                  <c:v>0.65539999999999998</c:v>
                </c:pt>
                <c:pt idx="3">
                  <c:v>0.49370000000000003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5F-4C82-B0E8-50A97C53E388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冰島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阿根廷</c:v>
                </c:pt>
                <c:pt idx="1">
                  <c:v>克羅埃西亞</c:v>
                </c:pt>
                <c:pt idx="2">
                  <c:v>奈及利亞</c:v>
                </c:pt>
                <c:pt idx="3">
                  <c:v>冰島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0.79420000000000002</c:v>
                </c:pt>
                <c:pt idx="1">
                  <c:v>0.69259999999999999</c:v>
                </c:pt>
                <c:pt idx="2">
                  <c:v>0.50629999999999997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5F-4C82-B0E8-50A97C53E3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24284096"/>
        <c:axId val="1024289920"/>
      </c:barChart>
      <c:catAx>
        <c:axId val="1024284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4289920"/>
        <c:crosses val="autoZero"/>
        <c:auto val="1"/>
        <c:lblAlgn val="ctr"/>
        <c:lblOffset val="100"/>
        <c:noMultiLvlLbl val="0"/>
      </c:catAx>
      <c:valAx>
        <c:axId val="102428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428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</a:t>
            </a:r>
            <a:r>
              <a:rPr lang="zh-TW"/>
              <a:t>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巴西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巴西</c:v>
                </c:pt>
                <c:pt idx="1">
                  <c:v>哥斯大黎加</c:v>
                </c:pt>
                <c:pt idx="2">
                  <c:v>瑞士</c:v>
                </c:pt>
                <c:pt idx="3">
                  <c:v>塞爾維亞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1">
                  <c:v>0.15359999999999996</c:v>
                </c:pt>
                <c:pt idx="2">
                  <c:v>0.23240000000000005</c:v>
                </c:pt>
                <c:pt idx="3">
                  <c:v>0.11119999999999997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E-47FE-AA76-211661572B2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哥斯大黎加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巴西</c:v>
                </c:pt>
                <c:pt idx="1">
                  <c:v>哥斯大黎加</c:v>
                </c:pt>
                <c:pt idx="2">
                  <c:v>瑞士</c:v>
                </c:pt>
                <c:pt idx="3">
                  <c:v>塞爾維亞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0.84640000000000004</c:v>
                </c:pt>
                <c:pt idx="2">
                  <c:v>0.62590000000000001</c:v>
                </c:pt>
                <c:pt idx="3">
                  <c:v>0.46830000000000005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DE-47FE-AA76-211661572B2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瑞士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巴西</c:v>
                </c:pt>
                <c:pt idx="1">
                  <c:v>哥斯大黎加</c:v>
                </c:pt>
                <c:pt idx="2">
                  <c:v>瑞士</c:v>
                </c:pt>
                <c:pt idx="3">
                  <c:v>塞爾維亞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0.76759999999999995</c:v>
                </c:pt>
                <c:pt idx="1">
                  <c:v>0.37409999999999999</c:v>
                </c:pt>
                <c:pt idx="3">
                  <c:v>0.32730000000000004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DE-47FE-AA76-211661572B29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塞爾維亞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巴西</c:v>
                </c:pt>
                <c:pt idx="1">
                  <c:v>哥斯大黎加</c:v>
                </c:pt>
                <c:pt idx="2">
                  <c:v>瑞士</c:v>
                </c:pt>
                <c:pt idx="3">
                  <c:v>塞爾維亞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0.88880000000000003</c:v>
                </c:pt>
                <c:pt idx="1">
                  <c:v>0.53169999999999995</c:v>
                </c:pt>
                <c:pt idx="2">
                  <c:v>0.67269999999999996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DE-47FE-AA76-211661572B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23348352"/>
        <c:axId val="1023349600"/>
      </c:barChart>
      <c:catAx>
        <c:axId val="102334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3349600"/>
        <c:crosses val="autoZero"/>
        <c:auto val="1"/>
        <c:lblAlgn val="ctr"/>
        <c:lblOffset val="100"/>
        <c:noMultiLvlLbl val="0"/>
      </c:catAx>
      <c:valAx>
        <c:axId val="102334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334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</a:t>
            </a:r>
            <a:r>
              <a:rPr lang="zh-TW"/>
              <a:t>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德國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德國</c:v>
                </c:pt>
                <c:pt idx="1">
                  <c:v>瑞典</c:v>
                </c:pt>
                <c:pt idx="2">
                  <c:v>墨西哥</c:v>
                </c:pt>
                <c:pt idx="3">
                  <c:v>南韓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1">
                  <c:v>0.25029999999999997</c:v>
                </c:pt>
                <c:pt idx="2">
                  <c:v>0.37219999999999998</c:v>
                </c:pt>
                <c:pt idx="3">
                  <c:v>0.19550000000000001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B3-4A29-A3C4-B4C8E3A1B7A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瑞典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德國</c:v>
                </c:pt>
                <c:pt idx="1">
                  <c:v>瑞典</c:v>
                </c:pt>
                <c:pt idx="2">
                  <c:v>墨西哥</c:v>
                </c:pt>
                <c:pt idx="3">
                  <c:v>南韓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0.74970000000000003</c:v>
                </c:pt>
                <c:pt idx="2">
                  <c:v>0.63360000000000005</c:v>
                </c:pt>
                <c:pt idx="3">
                  <c:v>0.48829999999999996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B3-4A29-A3C4-B4C8E3A1B7A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墨西哥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德國</c:v>
                </c:pt>
                <c:pt idx="1">
                  <c:v>瑞典</c:v>
                </c:pt>
                <c:pt idx="2">
                  <c:v>墨西哥</c:v>
                </c:pt>
                <c:pt idx="3">
                  <c:v>南韓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0.62780000000000002</c:v>
                </c:pt>
                <c:pt idx="1">
                  <c:v>0.36639999999999995</c:v>
                </c:pt>
                <c:pt idx="3">
                  <c:v>0.34040000000000004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B3-4A29-A3C4-B4C8E3A1B7A8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南韓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德國</c:v>
                </c:pt>
                <c:pt idx="1">
                  <c:v>瑞典</c:v>
                </c:pt>
                <c:pt idx="2">
                  <c:v>墨西哥</c:v>
                </c:pt>
                <c:pt idx="3">
                  <c:v>南韓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0.80449999999999999</c:v>
                </c:pt>
                <c:pt idx="1">
                  <c:v>0.51170000000000004</c:v>
                </c:pt>
                <c:pt idx="2">
                  <c:v>0.65959999999999996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B3-4A29-A3C4-B4C8E3A1B7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23351680"/>
        <c:axId val="1023359168"/>
      </c:barChart>
      <c:catAx>
        <c:axId val="102335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3359168"/>
        <c:crosses val="autoZero"/>
        <c:auto val="1"/>
        <c:lblAlgn val="ctr"/>
        <c:lblOffset val="100"/>
        <c:noMultiLvlLbl val="0"/>
      </c:catAx>
      <c:valAx>
        <c:axId val="1023359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335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</a:t>
            </a:r>
            <a:r>
              <a:rPr lang="zh-TW"/>
              <a:t>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7.3047567423637258E-2"/>
          <c:y val="0.10460145950553525"/>
          <c:w val="0.89848025790254482"/>
          <c:h val="0.775105926825205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比利時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比利時</c:v>
                </c:pt>
                <c:pt idx="1">
                  <c:v>突尼西亞</c:v>
                </c:pt>
                <c:pt idx="2">
                  <c:v>巴拿馬</c:v>
                </c:pt>
                <c:pt idx="3">
                  <c:v>英格蘭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1">
                  <c:v>0.22999999999999998</c:v>
                </c:pt>
                <c:pt idx="2">
                  <c:v>0.23170000000000002</c:v>
                </c:pt>
                <c:pt idx="3">
                  <c:v>0.53200000000000003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B-45EC-BC3F-F3A38923975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突尼西亞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比利時</c:v>
                </c:pt>
                <c:pt idx="1">
                  <c:v>突尼西亞</c:v>
                </c:pt>
                <c:pt idx="2">
                  <c:v>巴拿馬</c:v>
                </c:pt>
                <c:pt idx="3">
                  <c:v>英格蘭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0.77</c:v>
                </c:pt>
                <c:pt idx="2">
                  <c:v>0.48380000000000001</c:v>
                </c:pt>
                <c:pt idx="3">
                  <c:v>0.78029999999999999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B-45EC-BC3F-F3A38923975E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巴拿馬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比利時</c:v>
                </c:pt>
                <c:pt idx="1">
                  <c:v>突尼西亞</c:v>
                </c:pt>
                <c:pt idx="2">
                  <c:v>巴拿馬</c:v>
                </c:pt>
                <c:pt idx="3">
                  <c:v>英格蘭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0.76829999999999998</c:v>
                </c:pt>
                <c:pt idx="1">
                  <c:v>0.51619999999999999</c:v>
                </c:pt>
                <c:pt idx="3">
                  <c:v>0.80459999999999998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4B-45EC-BC3F-F3A38923975E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英格蘭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比利時</c:v>
                </c:pt>
                <c:pt idx="1">
                  <c:v>突尼西亞</c:v>
                </c:pt>
                <c:pt idx="2">
                  <c:v>巴拿馬</c:v>
                </c:pt>
                <c:pt idx="3">
                  <c:v>英格蘭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0.46800000000000003</c:v>
                </c:pt>
                <c:pt idx="1">
                  <c:v>0.21970000000000001</c:v>
                </c:pt>
                <c:pt idx="2">
                  <c:v>0.19539999999999999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4B-45EC-BC3F-F3A3892397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25351440"/>
        <c:axId val="925348944"/>
      </c:barChart>
      <c:catAx>
        <c:axId val="92535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25348944"/>
        <c:crosses val="autoZero"/>
        <c:auto val="1"/>
        <c:lblAlgn val="ctr"/>
        <c:lblOffset val="100"/>
        <c:noMultiLvlLbl val="0"/>
      </c:catAx>
      <c:valAx>
        <c:axId val="92534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2535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</a:t>
            </a:r>
            <a:r>
              <a:rPr lang="zh-TW"/>
              <a:t>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波蘭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波蘭</c:v>
                </c:pt>
                <c:pt idx="1">
                  <c:v>哥倫比亞</c:v>
                </c:pt>
                <c:pt idx="2">
                  <c:v>塞內加爾</c:v>
                </c:pt>
                <c:pt idx="3">
                  <c:v>日本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1">
                  <c:v>0.58539999999999992</c:v>
                </c:pt>
                <c:pt idx="2">
                  <c:v>0.42210000000000003</c:v>
                </c:pt>
                <c:pt idx="3">
                  <c:v>0.37070000000000003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49-4466-8777-F1377C22B3A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哥倫比亞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波蘭</c:v>
                </c:pt>
                <c:pt idx="1">
                  <c:v>哥倫比亞</c:v>
                </c:pt>
                <c:pt idx="2">
                  <c:v>塞內加爾</c:v>
                </c:pt>
                <c:pt idx="3">
                  <c:v>日本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0.41460000000000002</c:v>
                </c:pt>
                <c:pt idx="2">
                  <c:v>0.3115</c:v>
                </c:pt>
                <c:pt idx="3">
                  <c:v>0.3206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49-4466-8777-F1377C22B3A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塞內加爾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波蘭</c:v>
                </c:pt>
                <c:pt idx="1">
                  <c:v>哥倫比亞</c:v>
                </c:pt>
                <c:pt idx="2">
                  <c:v>塞內加爾</c:v>
                </c:pt>
                <c:pt idx="3">
                  <c:v>日本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0.57789999999999997</c:v>
                </c:pt>
                <c:pt idx="1">
                  <c:v>0.6885</c:v>
                </c:pt>
                <c:pt idx="3">
                  <c:v>0.48580000000000001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49-4466-8777-F1377C22B3AB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日本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波蘭</c:v>
                </c:pt>
                <c:pt idx="1">
                  <c:v>哥倫比亞</c:v>
                </c:pt>
                <c:pt idx="2">
                  <c:v>塞內加爾</c:v>
                </c:pt>
                <c:pt idx="3">
                  <c:v>日本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0.62929999999999997</c:v>
                </c:pt>
                <c:pt idx="1">
                  <c:v>0.6794</c:v>
                </c:pt>
                <c:pt idx="2">
                  <c:v>0.51419999999999999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49-4466-8777-F1377C22B3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23355424"/>
        <c:axId val="1023352512"/>
      </c:barChart>
      <c:catAx>
        <c:axId val="102335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3352512"/>
        <c:crosses val="autoZero"/>
        <c:auto val="1"/>
        <c:lblAlgn val="ctr"/>
        <c:lblOffset val="100"/>
        <c:noMultiLvlLbl val="0"/>
      </c:catAx>
      <c:valAx>
        <c:axId val="102335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33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0.64375</cdr:x>
      <cdr:y>0.14281</cdr:y>
    </cdr:from>
    <cdr:to>
      <cdr:x>0.8425</cdr:x>
      <cdr:y>0.21031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5232400" y="773854"/>
          <a:ext cx="161544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0.6125</cdr:x>
      <cdr:y>0.15781</cdr:y>
    </cdr:from>
    <cdr:to>
      <cdr:x>0.75875</cdr:x>
      <cdr:y>0.21969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4978400" y="855134"/>
          <a:ext cx="1188720" cy="3352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0.61625</cdr:x>
      <cdr:y>0.14656</cdr:y>
    </cdr:from>
    <cdr:to>
      <cdr:x>0.8175</cdr:x>
      <cdr:y>0.22906</cdr:y>
    </cdr:to>
    <cdr:sp macro="" textlink="">
      <cdr:nvSpPr>
        <cdr:cNvPr id="4" name="文字方塊 3"/>
        <cdr:cNvSpPr txBox="1"/>
      </cdr:nvSpPr>
      <cdr:spPr>
        <a:xfrm xmlns:a="http://schemas.openxmlformats.org/drawingml/2006/main">
          <a:off x="5008880" y="794174"/>
          <a:ext cx="1635760" cy="447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0.84504</cdr:x>
      <cdr:y>0.3405</cdr:y>
    </cdr:from>
    <cdr:to>
      <cdr:x>1</cdr:x>
      <cdr:y>0.456</cdr:y>
    </cdr:to>
    <cdr:sp macro="" textlink="">
      <cdr:nvSpPr>
        <cdr:cNvPr id="5" name="文字方塊 12"/>
        <cdr:cNvSpPr txBox="1"/>
      </cdr:nvSpPr>
      <cdr:spPr>
        <a:xfrm xmlns:a="http://schemas.openxmlformats.org/drawingml/2006/main">
          <a:off x="8920480" y="1996123"/>
          <a:ext cx="1635760" cy="67710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:3</a:t>
          </a:r>
          <a:r>
            <a: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勝</a:t>
          </a:r>
          <a:r>
            <a: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負</a:t>
          </a:r>
          <a:endParaRPr lang="en-US" altLang="zh-TW" sz="2000" b="1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 xmlns:a="http://schemas.openxmlformats.org/drawingml/2006/main">
          <a:endParaRPr lang="zh-TW" altLang="en-US" dirty="0"/>
        </a:p>
      </cdr:txBody>
    </cdr:sp>
  </cdr:relSizeAnchor>
  <cdr:relSizeAnchor xmlns:cdr="http://schemas.openxmlformats.org/drawingml/2006/chartDrawing">
    <cdr:from>
      <cdr:x>0.68456</cdr:x>
      <cdr:y>0.544</cdr:y>
    </cdr:from>
    <cdr:to>
      <cdr:x>0.83952</cdr:x>
      <cdr:y>0.6595</cdr:y>
    </cdr:to>
    <cdr:sp macro="" textlink="">
      <cdr:nvSpPr>
        <cdr:cNvPr id="6" name="文字方塊 12"/>
        <cdr:cNvSpPr txBox="1"/>
      </cdr:nvSpPr>
      <cdr:spPr>
        <a:xfrm xmlns:a="http://schemas.openxmlformats.org/drawingml/2006/main">
          <a:off x="7226352" y="3189086"/>
          <a:ext cx="1635795" cy="6770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勝</a:t>
          </a:r>
          <a:r>
            <a: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負</a:t>
          </a:r>
          <a:endParaRPr lang="en-US" altLang="zh-TW" sz="2000" b="1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 xmlns:a="http://schemas.openxmlformats.org/drawingml/2006/main">
          <a:endParaRPr lang="zh-TW" altLang="en-US" dirty="0"/>
        </a:p>
      </cdr:txBody>
    </cdr:sp>
  </cdr:relSizeAnchor>
  <cdr:relSizeAnchor xmlns:cdr="http://schemas.openxmlformats.org/drawingml/2006/chartDrawing">
    <cdr:from>
      <cdr:x>0.8051</cdr:x>
      <cdr:y>0.76376</cdr:y>
    </cdr:from>
    <cdr:to>
      <cdr:x>0.96006</cdr:x>
      <cdr:y>0.87927</cdr:y>
    </cdr:to>
    <cdr:sp macro="" textlink="">
      <cdr:nvSpPr>
        <cdr:cNvPr id="7" name="文字方塊 12"/>
        <cdr:cNvSpPr txBox="1"/>
      </cdr:nvSpPr>
      <cdr:spPr>
        <a:xfrm xmlns:a="http://schemas.openxmlformats.org/drawingml/2006/main">
          <a:off x="8498840" y="4477434"/>
          <a:ext cx="1635760" cy="67710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勝</a:t>
          </a:r>
          <a:r>
            <a: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負</a:t>
          </a:r>
          <a:endParaRPr lang="en-US" altLang="zh-TW" sz="2000" b="1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 xmlns:a="http://schemas.openxmlformats.org/drawingml/2006/main">
          <a:endParaRPr lang="zh-TW" alt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0.54297</cdr:x>
      <cdr:y>0.57199</cdr:y>
    </cdr:from>
    <cdr:to>
      <cdr:x>0.72412</cdr:x>
      <cdr:y>0.66963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5783579" y="3242587"/>
          <a:ext cx="1929681" cy="5535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TW" altLang="en-US" sz="1100" dirty="0" smtClean="0"/>
            <a:t>      </a:t>
          </a:r>
          <a:r>
            <a:rPr lang="en-US" altLang="zh-TW" sz="1800" b="1" kern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:0</a:t>
          </a:r>
          <a:r>
            <a:rPr lang="zh-TW" altLang="en-US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勝</a:t>
          </a:r>
          <a:r>
            <a:rPr lang="en-US" altLang="zh-TW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altLang="en-US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負</a:t>
          </a:r>
        </a:p>
        <a:p xmlns:a="http://schemas.openxmlformats.org/drawingml/2006/main">
          <a:r>
            <a:rPr lang="zh-TW" altLang="en-US" sz="1100" dirty="0" smtClean="0"/>
            <a:t> </a:t>
          </a:r>
          <a:endParaRPr lang="zh-TW" altLang="en-US" sz="1800" b="1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cdr:txBody>
    </cdr:sp>
  </cdr:relSizeAnchor>
  <cdr:relSizeAnchor xmlns:cdr="http://schemas.openxmlformats.org/drawingml/2006/chartDrawing">
    <cdr:from>
      <cdr:x>0.76024</cdr:x>
      <cdr:y>0.45172</cdr:y>
    </cdr:from>
    <cdr:to>
      <cdr:x>0.94118</cdr:x>
      <cdr:y>0.54785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8097993" y="2560788"/>
          <a:ext cx="1927342" cy="544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TW" altLang="en-US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              </a:t>
          </a:r>
          <a:r>
            <a:rPr lang="en-US" altLang="zh-TW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:3</a:t>
          </a:r>
          <a:r>
            <a:rPr lang="zh-TW" altLang="en-US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勝</a:t>
          </a:r>
          <a:r>
            <a:rPr lang="en-US" altLang="zh-TW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負</a:t>
          </a:r>
          <a:endParaRPr lang="zh-TW" altLang="en-US" sz="1800" b="1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71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25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0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23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82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4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46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4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254A-5976-47C0-925F-C6A3308B8302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3A4C-12C0-46F8-92BE-0727C04C4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5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2" name="圖表 11"/>
          <p:cNvGraphicFramePr/>
          <p:nvPr>
            <p:extLst>
              <p:ext uri="{D42A27DB-BD31-4B8C-83A1-F6EECF244321}">
                <p14:modId xmlns:p14="http://schemas.microsoft.com/office/powerpoint/2010/main" val="2345333011"/>
              </p:ext>
            </p:extLst>
          </p:nvPr>
        </p:nvGraphicFramePr>
        <p:xfrm>
          <a:off x="955040" y="457200"/>
          <a:ext cx="10556240" cy="586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945120" y="1122363"/>
            <a:ext cx="1635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:0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20" y="1193483"/>
            <a:ext cx="345440" cy="34544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718" y="2464118"/>
            <a:ext cx="309562" cy="3095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763" y="3664903"/>
            <a:ext cx="375920" cy="37592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483" y="4896485"/>
            <a:ext cx="361315" cy="3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97075"/>
              </p:ext>
            </p:extLst>
          </p:nvPr>
        </p:nvGraphicFramePr>
        <p:xfrm>
          <a:off x="838200" y="508000"/>
          <a:ext cx="10651836" cy="566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513449" y="4592864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195" y="4592864"/>
            <a:ext cx="332509" cy="3325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36" y="3781425"/>
            <a:ext cx="304800" cy="3048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3450" y="3069047"/>
            <a:ext cx="332509" cy="332509"/>
          </a:xfrm>
          <a:prstGeom prst="rect">
            <a:avLst/>
          </a:prstGeom>
        </p:spPr>
      </p:pic>
      <p:sp>
        <p:nvSpPr>
          <p:cNvPr id="11" name="文字方塊 1"/>
          <p:cNvSpPr txBox="1"/>
          <p:nvPr/>
        </p:nvSpPr>
        <p:spPr>
          <a:xfrm>
            <a:off x="8091052" y="1358642"/>
            <a:ext cx="1902691" cy="41830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800" b="1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</a:t>
            </a:r>
            <a:r>
              <a:rPr lang="zh-TW" altLang="en-US" sz="1800" b="1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="1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26" y="1358642"/>
            <a:ext cx="341716" cy="3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98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660580"/>
              </p:ext>
            </p:extLst>
          </p:nvPr>
        </p:nvGraphicFramePr>
        <p:xfrm>
          <a:off x="838200" y="526473"/>
          <a:ext cx="10515600" cy="565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531926" y="3479599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26" y="3516497"/>
            <a:ext cx="295535" cy="29553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940635" y="4874354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61" y="4892733"/>
            <a:ext cx="350953" cy="35095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800107" y="1625221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55" y="1641365"/>
            <a:ext cx="302462" cy="30246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183567" y="2689386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96" y="2680864"/>
            <a:ext cx="369426" cy="3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962005"/>
              </p:ext>
            </p:extLst>
          </p:nvPr>
        </p:nvGraphicFramePr>
        <p:xfrm>
          <a:off x="838200" y="711200"/>
          <a:ext cx="10515600" cy="546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808444" y="2650585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028" y="2692102"/>
            <a:ext cx="286298" cy="28629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716965" y="1660134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983" y="1660134"/>
            <a:ext cx="321343" cy="3213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411854" y="3762103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29" y="3762103"/>
            <a:ext cx="362860" cy="36286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736448" y="5137602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673" y="5144074"/>
            <a:ext cx="362860" cy="3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23114"/>
              </p:ext>
            </p:extLst>
          </p:nvPr>
        </p:nvGraphicFramePr>
        <p:xfrm>
          <a:off x="838200" y="554182"/>
          <a:ext cx="10515600" cy="5622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811490" y="2529959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90" y="2558776"/>
            <a:ext cx="311698" cy="31169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427204" y="3738562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204" y="3776543"/>
            <a:ext cx="293369" cy="29336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013990" y="1592406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2" y="1638037"/>
            <a:ext cx="376353" cy="37635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591963" y="5148468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72" y="5148468"/>
            <a:ext cx="367116" cy="3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808125"/>
              </p:ext>
            </p:extLst>
          </p:nvPr>
        </p:nvGraphicFramePr>
        <p:xfrm>
          <a:off x="838200" y="526473"/>
          <a:ext cx="10515600" cy="565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869054" y="5120814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328727" y="2446832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69771" y="1482704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55206" y="3582872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27" y="5120814"/>
            <a:ext cx="330171" cy="3301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70" y="2407340"/>
            <a:ext cx="394082" cy="39408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28" y="3582872"/>
            <a:ext cx="350953" cy="3509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39" y="1473057"/>
            <a:ext cx="397135" cy="3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506755"/>
              </p:ext>
            </p:extLst>
          </p:nvPr>
        </p:nvGraphicFramePr>
        <p:xfrm>
          <a:off x="838200" y="563418"/>
          <a:ext cx="10515600" cy="5613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087277" y="1888981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46472" y="3638384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857515" y="5190032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83807" y="2738850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395" y="5190032"/>
            <a:ext cx="332480" cy="33248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30" y="3640600"/>
            <a:ext cx="367116" cy="36711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65" y="2738756"/>
            <a:ext cx="369426" cy="36942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13" y="1903943"/>
            <a:ext cx="339407" cy="3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264519"/>
              </p:ext>
            </p:extLst>
          </p:nvPr>
        </p:nvGraphicFramePr>
        <p:xfrm>
          <a:off x="838200" y="581891"/>
          <a:ext cx="10515600" cy="559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537989" y="1538122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99782" y="4755923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951154" y="3857542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:3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386617" y="2560924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929" y="4729994"/>
            <a:ext cx="367116" cy="36711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72" y="2539901"/>
            <a:ext cx="360189" cy="36018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487" y="3857542"/>
            <a:ext cx="394826" cy="39482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66" y="1540579"/>
            <a:ext cx="387898" cy="3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205</Words>
  <Application>Microsoft Office PowerPoint</Application>
  <PresentationFormat>寬螢幕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蔡承翰</dc:creator>
  <cp:lastModifiedBy>蔡承翰</cp:lastModifiedBy>
  <cp:revision>29</cp:revision>
  <dcterms:created xsi:type="dcterms:W3CDTF">2018-06-10T16:12:31Z</dcterms:created>
  <dcterms:modified xsi:type="dcterms:W3CDTF">2018-06-10T18:15:30Z</dcterms:modified>
</cp:coreProperties>
</file>