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285" r:id="rId3"/>
    <p:sldId id="260" r:id="rId4"/>
    <p:sldId id="290" r:id="rId5"/>
    <p:sldId id="283" r:id="rId6"/>
    <p:sldId id="292" r:id="rId7"/>
    <p:sldId id="291" r:id="rId8"/>
    <p:sldId id="294" r:id="rId9"/>
    <p:sldId id="295" r:id="rId10"/>
    <p:sldId id="296" r:id="rId11"/>
    <p:sldId id="297" r:id="rId12"/>
    <p:sldId id="298" r:id="rId13"/>
    <p:sldId id="299" r:id="rId14"/>
    <p:sldId id="293" r:id="rId15"/>
    <p:sldId id="301" r:id="rId16"/>
    <p:sldId id="302" r:id="rId17"/>
    <p:sldId id="303" r:id="rId18"/>
    <p:sldId id="282" r:id="rId19"/>
    <p:sldId id="304" r:id="rId20"/>
    <p:sldId id="305" r:id="rId21"/>
    <p:sldId id="307" r:id="rId22"/>
    <p:sldId id="309" r:id="rId23"/>
    <p:sldId id="308" r:id="rId24"/>
    <p:sldId id="310" r:id="rId25"/>
    <p:sldId id="267" r:id="rId26"/>
    <p:sldId id="311" r:id="rId27"/>
    <p:sldId id="314" r:id="rId28"/>
    <p:sldId id="315" r:id="rId29"/>
    <p:sldId id="316" r:id="rId30"/>
    <p:sldId id="300" r:id="rId31"/>
    <p:sldId id="312" r:id="rId32"/>
    <p:sldId id="319" r:id="rId33"/>
    <p:sldId id="313" r:id="rId34"/>
    <p:sldId id="317" r:id="rId35"/>
    <p:sldId id="320" r:id="rId36"/>
    <p:sldId id="318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281" r:id="rId45"/>
    <p:sldId id="268" r:id="rId46"/>
    <p:sldId id="284" r:id="rId47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621" autoAdjust="0"/>
  </p:normalViewPr>
  <p:slideViewPr>
    <p:cSldViewPr snapToGrid="0" showGuides="1">
      <p:cViewPr varScale="1">
        <p:scale>
          <a:sx n="67" d="100"/>
          <a:sy n="67" d="100"/>
        </p:scale>
        <p:origin x="8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性別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F6-4560-A987-DC68B4FD0E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2F6-4560-A987-DC68B4FD0E03}"/>
              </c:ext>
            </c:extLst>
          </c:dPt>
          <c:dLbls>
            <c:dLbl>
              <c:idx val="0"/>
              <c:layout>
                <c:manualLayout>
                  <c:x val="-0.27906401893457033"/>
                  <c:y val="-0.1244386943639343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glow rad="2286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TW" altLang="en-US" sz="24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男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glow rad="2286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TW" sz="24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61.4%</a:t>
                    </a:r>
                    <a:endParaRPr lang="zh-TW" altLang="en-US" sz="2400" dirty="0">
                      <a:effectLst>
                        <a:glow rad="228600">
                          <a:schemeClr val="bg1"/>
                        </a:glow>
                      </a:effectLst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392104077141695"/>
                      <c:h val="0.241036064038494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2F6-4560-A987-DC68B4FD0E03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glow rad="2286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TW" altLang="en-US" sz="24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 女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glow rad="2286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TW" altLang="en-US" sz="24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 </a:t>
                    </a:r>
                    <a:r>
                      <a:rPr lang="en-US" altLang="zh-TW" sz="24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39.6%</a:t>
                    </a:r>
                    <a:endParaRPr lang="zh-TW" altLang="en-US" sz="2400" dirty="0">
                      <a:effectLst>
                        <a:glow rad="228600">
                          <a:schemeClr val="bg1"/>
                        </a:glow>
                      </a:effectLst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F2F6-4560-A987-DC68B4FD0E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228600">
                        <a:schemeClr val="bg1"/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62</c:v>
                </c:pt>
                <c:pt idx="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6-4560-A987-DC68B4FD0E0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1分</c:v>
                </c:pt>
                <c:pt idx="1">
                  <c:v>2分</c:v>
                </c:pt>
                <c:pt idx="2">
                  <c:v>3分</c:v>
                </c:pt>
                <c:pt idx="3">
                  <c:v>4分</c:v>
                </c:pt>
                <c:pt idx="4">
                  <c:v>5分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33</c:v>
                </c:pt>
                <c:pt idx="3">
                  <c:v>53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56-454C-82AC-8F6B829DBA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85246256"/>
        <c:axId val="285238768"/>
      </c:barChart>
      <c:catAx>
        <c:axId val="2852462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5238768"/>
        <c:crosses val="autoZero"/>
        <c:auto val="1"/>
        <c:lblAlgn val="ctr"/>
        <c:lblOffset val="100"/>
        <c:noMultiLvlLbl val="0"/>
      </c:catAx>
      <c:valAx>
        <c:axId val="2852387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524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1分</c:v>
                </c:pt>
                <c:pt idx="1">
                  <c:v>2分</c:v>
                </c:pt>
                <c:pt idx="2">
                  <c:v>3分</c:v>
                </c:pt>
                <c:pt idx="3">
                  <c:v>4分</c:v>
                </c:pt>
                <c:pt idx="4">
                  <c:v>5分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13</c:v>
                </c:pt>
                <c:pt idx="2">
                  <c:v>37</c:v>
                </c:pt>
                <c:pt idx="3">
                  <c:v>33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3-4559-B999-DBA0C22F66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488702208"/>
        <c:axId val="488702624"/>
      </c:barChart>
      <c:catAx>
        <c:axId val="4887022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8702624"/>
        <c:crosses val="autoZero"/>
        <c:auto val="1"/>
        <c:lblAlgn val="ctr"/>
        <c:lblOffset val="100"/>
        <c:noMultiLvlLbl val="0"/>
      </c:catAx>
      <c:valAx>
        <c:axId val="4887026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870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1分</c:v>
                </c:pt>
                <c:pt idx="1">
                  <c:v>2分</c:v>
                </c:pt>
                <c:pt idx="2">
                  <c:v>3分</c:v>
                </c:pt>
                <c:pt idx="3">
                  <c:v>4分</c:v>
                </c:pt>
                <c:pt idx="4">
                  <c:v>5分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18</c:v>
                </c:pt>
                <c:pt idx="3">
                  <c:v>46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12-45B1-89EB-5AC86C9CA2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304885888"/>
        <c:axId val="304885472"/>
      </c:barChart>
      <c:catAx>
        <c:axId val="30488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4885472"/>
        <c:crosses val="autoZero"/>
        <c:auto val="1"/>
        <c:lblAlgn val="ctr"/>
        <c:lblOffset val="100"/>
        <c:noMultiLvlLbl val="0"/>
      </c:catAx>
      <c:valAx>
        <c:axId val="304885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488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工作表1!$A$2:$A$7</c:f>
              <c:strCache>
                <c:ptCount val="6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20</c:v>
                </c:pt>
                <c:pt idx="1">
                  <c:v>4</c:v>
                </c:pt>
                <c:pt idx="2">
                  <c:v>1</c:v>
                </c:pt>
                <c:pt idx="3">
                  <c:v>15</c:v>
                </c:pt>
                <c:pt idx="4">
                  <c:v>44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A-49F5-975C-01B4087A2C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294022704"/>
        <c:axId val="294019376"/>
      </c:barChart>
      <c:catAx>
        <c:axId val="29402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4019376"/>
        <c:crosses val="autoZero"/>
        <c:auto val="1"/>
        <c:lblAlgn val="ctr"/>
        <c:lblOffset val="100"/>
        <c:noMultiLvlLbl val="0"/>
      </c:catAx>
      <c:valAx>
        <c:axId val="294019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402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1分</c:v>
                </c:pt>
                <c:pt idx="1">
                  <c:v>2分</c:v>
                </c:pt>
                <c:pt idx="2">
                  <c:v>3分</c:v>
                </c:pt>
                <c:pt idx="3">
                  <c:v>4分</c:v>
                </c:pt>
                <c:pt idx="4">
                  <c:v>5分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</c:v>
                </c:pt>
                <c:pt idx="1">
                  <c:v>15</c:v>
                </c:pt>
                <c:pt idx="2">
                  <c:v>46</c:v>
                </c:pt>
                <c:pt idx="3">
                  <c:v>21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6-466D-AA6F-DF9B564959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488699296"/>
        <c:axId val="488698464"/>
      </c:barChart>
      <c:catAx>
        <c:axId val="48869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8698464"/>
        <c:crosses val="autoZero"/>
        <c:auto val="1"/>
        <c:lblAlgn val="ctr"/>
        <c:lblOffset val="100"/>
        <c:noMultiLvlLbl val="0"/>
      </c:catAx>
      <c:valAx>
        <c:axId val="48869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869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年齡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8F7-4198-9EF0-76CFCFF38F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F7-4198-9EF0-76CFCFF38F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4F-404D-AB05-BC5C99D2D2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8F7-4198-9EF0-76CFCFF38F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glow>
                  <a:schemeClr val="accent1"/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18F7-4198-9EF0-76CFCFF38FAB}"/>
              </c:ext>
            </c:extLst>
          </c:dPt>
          <c:dLbls>
            <c:dLbl>
              <c:idx val="0"/>
              <c:layout>
                <c:manualLayout>
                  <c:x val="-0.119492838345841"/>
                  <c:y val="0.18976609265077793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 smtClean="0"/>
                      <a:t>20.8%</a:t>
                    </a:r>
                    <a:endParaRPr lang="en-US" altLang="zh-TW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8F7-4198-9EF0-76CFCFF38FA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zh-TW" dirty="0" smtClean="0"/>
                      <a:t>56.4%</a:t>
                    </a:r>
                    <a:endParaRPr lang="en-US" altLang="zh-TW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8F7-4198-9EF0-76CFCFF38FAB}"/>
                </c:ext>
              </c:extLst>
            </c:dLbl>
            <c:dLbl>
              <c:idx val="3"/>
              <c:layout>
                <c:manualLayout>
                  <c:x val="0.1301262121897955"/>
                  <c:y val="5.413121857860759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 smtClean="0"/>
                      <a:t>5.9%</a:t>
                    </a:r>
                    <a:endParaRPr lang="en-US" altLang="zh-TW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8F7-4198-9EF0-76CFCFF38FAB}"/>
                </c:ext>
              </c:extLst>
            </c:dLbl>
            <c:dLbl>
              <c:idx val="4"/>
              <c:layout>
                <c:manualLayout>
                  <c:x val="0.10619809707754389"/>
                  <c:y val="0.17502404167715582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 smtClean="0"/>
                      <a:t>16.8%</a:t>
                    </a:r>
                    <a:endParaRPr lang="en-US" altLang="zh-TW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8F7-4198-9EF0-76CFCFF38F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90500">
                        <a:schemeClr val="bg1"/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工作表1!$A$2:$A$6</c:f>
              <c:strCache>
                <c:ptCount val="5"/>
                <c:pt idx="0">
                  <c:v>20以下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50以上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21</c:v>
                </c:pt>
                <c:pt idx="1">
                  <c:v>57</c:v>
                </c:pt>
                <c:pt idx="2">
                  <c:v>0</c:v>
                </c:pt>
                <c:pt idx="3">
                  <c:v>6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98-9EF0-76CFCFF38FA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329953066690381"/>
          <c:y val="0.27769890867111935"/>
          <c:w val="0.15855985790378721"/>
          <c:h val="0.42854961011930787"/>
        </c:manualLayout>
      </c:layout>
      <c:overlay val="0"/>
      <c:spPr>
        <a:noFill/>
        <a:ln>
          <a:noFill/>
        </a:ln>
        <a:effectLst>
          <a:glow rad="381000">
            <a:schemeClr val="accent1"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職業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學生</c:v>
                </c:pt>
                <c:pt idx="1">
                  <c:v>服務業</c:v>
                </c:pt>
                <c:pt idx="2">
                  <c:v>軍公教</c:v>
                </c:pt>
                <c:pt idx="3">
                  <c:v>退休人士</c:v>
                </c:pt>
                <c:pt idx="4">
                  <c:v>其他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75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AE-4E51-A2DD-4876458694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22531056"/>
        <c:axId val="122542704"/>
      </c:barChart>
      <c:catAx>
        <c:axId val="122531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2542704"/>
        <c:crosses val="autoZero"/>
        <c:auto val="1"/>
        <c:lblAlgn val="ctr"/>
        <c:lblOffset val="100"/>
        <c:noMultiLvlLbl val="0"/>
      </c:catAx>
      <c:valAx>
        <c:axId val="122542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253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中華電信</c:v>
                </c:pt>
                <c:pt idx="1">
                  <c:v>台灣大哥大</c:v>
                </c:pt>
                <c:pt idx="2">
                  <c:v>遠傳</c:v>
                </c:pt>
                <c:pt idx="3">
                  <c:v>台灣之星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52</c:v>
                </c:pt>
                <c:pt idx="1">
                  <c:v>21</c:v>
                </c:pt>
                <c:pt idx="2">
                  <c:v>17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5A-4AC3-9675-2D1738F371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94027280"/>
        <c:axId val="294021872"/>
      </c:barChart>
      <c:catAx>
        <c:axId val="29402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4021872"/>
        <c:crosses val="autoZero"/>
        <c:auto val="1"/>
        <c:lblAlgn val="ctr"/>
        <c:lblOffset val="100"/>
        <c:noMultiLvlLbl val="0"/>
      </c:catAx>
      <c:valAx>
        <c:axId val="2940218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402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765-4991-8775-3B7C680E51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65-4991-8775-3B7C680E516E}"/>
              </c:ext>
            </c:extLst>
          </c:dPt>
          <c:dLbls>
            <c:dLbl>
              <c:idx val="0"/>
              <c:layout>
                <c:manualLayout>
                  <c:x val="-0.16542638449675701"/>
                  <c:y val="-0.228680011100354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glow rad="2286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TW" altLang="en-US" sz="18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是</a:t>
                    </a:r>
                  </a:p>
                  <a:p>
                    <a:pPr>
                      <a:defRPr>
                        <a:effectLst>
                          <a:glow rad="228600">
                            <a:schemeClr val="bg1"/>
                          </a:glow>
                        </a:effectLst>
                      </a:defRPr>
                    </a:pPr>
                    <a:r>
                      <a:rPr lang="en-US" altLang="zh-TW" sz="18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90.1%</a:t>
                    </a:r>
                    <a:endParaRPr lang="zh-TW" altLang="en-US" sz="1800" dirty="0">
                      <a:effectLst>
                        <a:glow rad="228600">
                          <a:schemeClr val="bg1"/>
                        </a:glow>
                      </a:effectLst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glow rad="228600">
                          <a:schemeClr val="bg1"/>
                        </a:glo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33849040179158"/>
                      <c:h val="0.268287986879173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765-4991-8775-3B7C680E516E}"/>
                </c:ext>
              </c:extLst>
            </c:dLbl>
            <c:dLbl>
              <c:idx val="1"/>
              <c:layout>
                <c:manualLayout>
                  <c:x val="0.10295152652191789"/>
                  <c:y val="0.115087325847890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glow rad="2286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TW" altLang="en-US" sz="18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否</a:t>
                    </a:r>
                  </a:p>
                  <a:p>
                    <a:pPr>
                      <a:defRPr>
                        <a:effectLst>
                          <a:glow rad="228600">
                            <a:schemeClr val="bg1"/>
                          </a:glow>
                        </a:effectLst>
                      </a:defRPr>
                    </a:pPr>
                    <a:r>
                      <a:rPr lang="en-US" altLang="zh-TW" sz="18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9.9%</a:t>
                    </a:r>
                    <a:endParaRPr lang="zh-TW" altLang="en-US" sz="1800" dirty="0">
                      <a:effectLst>
                        <a:glow rad="228600">
                          <a:schemeClr val="bg1"/>
                        </a:glow>
                      </a:effectLst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glow rad="228600">
                          <a:schemeClr val="bg1"/>
                        </a:glo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34935383523016"/>
                      <c:h val="0.228680011100354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765-4991-8775-3B7C680E51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228600">
                        <a:schemeClr val="bg1"/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是</c:v>
                </c:pt>
                <c:pt idx="1">
                  <c:v>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91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5-4991-8775-3B7C680E516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BEE-4520-9387-6364652EBC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520-9387-6364652EBCE4}"/>
              </c:ext>
            </c:extLst>
          </c:dPt>
          <c:dLbls>
            <c:dLbl>
              <c:idx val="0"/>
              <c:layout>
                <c:manualLayout>
                  <c:x val="-0.18185486541817636"/>
                  <c:y val="-0.2615409013481444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glow rad="2286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TW" altLang="en-US" sz="18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是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glow rad="2286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TW" sz="18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79.2%</a:t>
                    </a:r>
                    <a:endParaRPr lang="zh-TW" altLang="en-US" sz="1800" dirty="0">
                      <a:effectLst>
                        <a:glow rad="228600">
                          <a:schemeClr val="bg1"/>
                        </a:glow>
                      </a:effectLst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541283020499405"/>
                      <c:h val="0.197930241683407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DBEE-4520-9387-6364652EBCE4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glow rad="2286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TW" altLang="en-US" sz="18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否</a:t>
                    </a:r>
                  </a:p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glow rad="228600">
                            <a:schemeClr val="bg1"/>
                          </a:glo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TW" sz="1800" dirty="0" smtClean="0">
                        <a:effectLst>
                          <a:glow rad="228600">
                            <a:schemeClr val="bg1"/>
                          </a:glow>
                        </a:effectLst>
                      </a:rPr>
                      <a:t>20.8%</a:t>
                    </a:r>
                    <a:endParaRPr lang="zh-TW" altLang="en-US" sz="1800" dirty="0">
                      <a:effectLst>
                        <a:glow rad="228600">
                          <a:schemeClr val="bg1"/>
                        </a:glow>
                      </a:effectLst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DBEE-4520-9387-6364652EBC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228600">
                        <a:schemeClr val="bg1"/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工作表1!$A$2:$A$3</c:f>
              <c:strCache>
                <c:ptCount val="2"/>
                <c:pt idx="0">
                  <c:v>是</c:v>
                </c:pt>
                <c:pt idx="1">
                  <c:v>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80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E-4520-9387-6364652EB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1分</c:v>
                </c:pt>
                <c:pt idx="1">
                  <c:v>2分</c:v>
                </c:pt>
                <c:pt idx="2">
                  <c:v>3分</c:v>
                </c:pt>
                <c:pt idx="3">
                  <c:v>4分</c:v>
                </c:pt>
                <c:pt idx="4">
                  <c:v>5分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85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20-4D29-BD7B-3E93C2C4A4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85249168"/>
        <c:axId val="285250000"/>
      </c:barChart>
      <c:catAx>
        <c:axId val="2852491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5250000"/>
        <c:crosses val="autoZero"/>
        <c:auto val="1"/>
        <c:lblAlgn val="ctr"/>
        <c:lblOffset val="100"/>
        <c:noMultiLvlLbl val="0"/>
      </c:catAx>
      <c:valAx>
        <c:axId val="2852500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8524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1分</c:v>
                </c:pt>
                <c:pt idx="1">
                  <c:v>2分</c:v>
                </c:pt>
                <c:pt idx="2">
                  <c:v>3分</c:v>
                </c:pt>
                <c:pt idx="3">
                  <c:v>4分</c:v>
                </c:pt>
                <c:pt idx="4">
                  <c:v>5分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27</c:v>
                </c:pt>
                <c:pt idx="3">
                  <c:v>69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5-4141-B70A-3320EF8A65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94023952"/>
        <c:axId val="294024368"/>
      </c:barChart>
      <c:catAx>
        <c:axId val="2940239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4024368"/>
        <c:crosses val="autoZero"/>
        <c:auto val="1"/>
        <c:lblAlgn val="ctr"/>
        <c:lblOffset val="100"/>
        <c:noMultiLvlLbl val="0"/>
      </c:catAx>
      <c:valAx>
        <c:axId val="2940243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402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1分</c:v>
                </c:pt>
                <c:pt idx="1">
                  <c:v>2分</c:v>
                </c:pt>
                <c:pt idx="2">
                  <c:v>3分</c:v>
                </c:pt>
                <c:pt idx="3">
                  <c:v>4分</c:v>
                </c:pt>
                <c:pt idx="4">
                  <c:v>5分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25</c:v>
                </c:pt>
                <c:pt idx="3">
                  <c:v>69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21-4CDF-B97A-EDB2D65E40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294016880"/>
        <c:axId val="294023536"/>
      </c:barChart>
      <c:catAx>
        <c:axId val="2940168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4023536"/>
        <c:crosses val="autoZero"/>
        <c:auto val="1"/>
        <c:lblAlgn val="ctr"/>
        <c:lblOffset val="100"/>
        <c:noMultiLvlLbl val="0"/>
      </c:catAx>
      <c:valAx>
        <c:axId val="294023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9401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8D58-9FDD-4C58-9FC4-4667448151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A948-9DDE-4D71-BE98-DB3674A98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0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0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6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42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80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1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69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27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84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72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7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8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94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73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41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82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77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84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3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50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87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1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97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95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587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67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24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29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631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450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74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98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60%</a:t>
            </a:r>
            <a:r>
              <a:rPr lang="zh-TW" altLang="en-US" dirty="0" smtClean="0"/>
              <a:t>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97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91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813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529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31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171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62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3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3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7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4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62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3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465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37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5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951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9961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87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71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8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946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792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5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4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069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6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01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7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1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39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 smtClean="0"/>
              <a:t>按一下圖示以新增圖片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252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2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810375" y="4494318"/>
            <a:ext cx="5431809" cy="830997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資管三甲 </a:t>
            </a:r>
            <a:r>
              <a:rPr lang="en-US" altLang="zh-TW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B0444132</a:t>
            </a:r>
            <a:r>
              <a:rPr lang="zh-TW" alt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張仁樵</a:t>
            </a:r>
            <a:endParaRPr lang="en-US" altLang="zh-TW" sz="24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 algn="ctr">
              <a:defRPr/>
            </a:pPr>
            <a:r>
              <a:rPr lang="zh-TW" alt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資管三乙 </a:t>
            </a:r>
            <a:r>
              <a:rPr lang="en-US" altLang="zh-TW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B0444251</a:t>
            </a:r>
            <a:r>
              <a:rPr lang="zh-TW" altLang="en-US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田碩</a:t>
            </a:r>
            <a:endParaRPr lang="zh-CN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000250" y="3810368"/>
            <a:ext cx="5052060" cy="461665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組員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26971" y="3520948"/>
            <a:ext cx="3167652" cy="172780"/>
            <a:chOff x="2726971" y="3520948"/>
            <a:chExt cx="3167652" cy="172780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24222" y="2403143"/>
            <a:ext cx="737315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0" i="0" u="none" strike="noStrike" kern="1200" cap="none" spc="1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499</a:t>
            </a:r>
            <a:r>
              <a:rPr lang="zh-TW" altLang="en-US" sz="5400" spc="100" noProof="0" dirty="0"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rPr>
              <a:t>網路</a:t>
            </a:r>
            <a:r>
              <a:rPr kumimoji="0" lang="zh-TW" altLang="en-US" sz="5400" b="0" i="0" u="none" strike="noStrike" kern="1200" cap="none" spc="1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吃到飽促銷</a:t>
            </a:r>
            <a:endParaRPr kumimoji="0" lang="zh-CN" altLang="en-US" sz="54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50800" dir="2700000" algn="tl" rotWithShape="0">
                  <a:prstClr val="black">
                    <a:alpha val="65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0726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通話品質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Call quality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4185475028"/>
              </p:ext>
            </p:extLst>
          </p:nvPr>
        </p:nvGraphicFramePr>
        <p:xfrm>
          <a:off x="1943333" y="122845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49233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89"/>
            <a:ext cx="3975100" cy="655187"/>
            <a:chOff x="7192010" y="1640849"/>
            <a:chExt cx="3975100" cy="65518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網路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速度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692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100" dirty="0" smtClean="0">
                  <a:solidFill>
                    <a:prstClr val="white"/>
                  </a:solidFill>
                  <a:cs typeface="+mn-ea"/>
                  <a:sym typeface="+mn-lt"/>
                </a:rPr>
                <a:t>Net speed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3708031412"/>
              </p:ext>
            </p:extLst>
          </p:nvPr>
        </p:nvGraphicFramePr>
        <p:xfrm>
          <a:off x="1849120" y="11879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49995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89"/>
            <a:ext cx="3975100" cy="655187"/>
            <a:chOff x="7192010" y="1640849"/>
            <a:chExt cx="3975100" cy="65518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網路穩定性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692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dirty="0" smtClean="0">
                  <a:solidFill>
                    <a:prstClr val="white"/>
                  </a:solidFill>
                  <a:cs typeface="+mn-ea"/>
                  <a:sym typeface="+mn-lt"/>
                </a:rPr>
                <a:t>Ping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2602025553"/>
              </p:ext>
            </p:extLst>
          </p:nvPr>
        </p:nvGraphicFramePr>
        <p:xfrm>
          <a:off x="1943333" y="121409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93529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付款方式多樣性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Payment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2789126901"/>
              </p:ext>
            </p:extLst>
          </p:nvPr>
        </p:nvGraphicFramePr>
        <p:xfrm>
          <a:off x="2019300" y="117642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56221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1" y="302189"/>
            <a:ext cx="6585435" cy="954107"/>
            <a:chOff x="7192010" y="1640849"/>
            <a:chExt cx="3975100" cy="95410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服務人員的專業能力與態度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Ability and  Attitude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3314444784"/>
              </p:ext>
            </p:extLst>
          </p:nvPr>
        </p:nvGraphicFramePr>
        <p:xfrm>
          <a:off x="2073120" y="12153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18437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1" y="302189"/>
            <a:ext cx="6585435" cy="655187"/>
            <a:chOff x="7192010" y="1640849"/>
            <a:chExt cx="3975100" cy="65518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吃到飽的重要性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692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100" dirty="0" smtClean="0">
                  <a:solidFill>
                    <a:prstClr val="white"/>
                  </a:solidFill>
                  <a:cs typeface="+mn-ea"/>
                  <a:sym typeface="+mn-lt"/>
                </a:rPr>
                <a:t>Importance of unlimited 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015339564"/>
              </p:ext>
            </p:extLst>
          </p:nvPr>
        </p:nvGraphicFramePr>
        <p:xfrm>
          <a:off x="2005991" y="121409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92803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1" y="302189"/>
            <a:ext cx="6585435" cy="656661"/>
            <a:chOff x="7192010" y="1640849"/>
            <a:chExt cx="3975100" cy="656661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更換為</a:t>
              </a:r>
              <a:r>
                <a:rPr lang="en-US" altLang="zh-TW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499</a:t>
              </a:r>
              <a:r>
                <a:rPr lang="zh-TW" altLang="en-US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的意願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Change to  499?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4196208607"/>
              </p:ext>
            </p:extLst>
          </p:nvPr>
        </p:nvGraphicFramePr>
        <p:xfrm>
          <a:off x="2005991" y="133191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8160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1" y="302189"/>
            <a:ext cx="6585435" cy="655187"/>
            <a:chOff x="7192010" y="1640849"/>
            <a:chExt cx="3975100" cy="65518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noProof="0" dirty="0">
                  <a:solidFill>
                    <a:prstClr val="white"/>
                  </a:solidFill>
                  <a:cs typeface="+mn-ea"/>
                  <a:sym typeface="+mn-lt"/>
                </a:rPr>
                <a:t>老</a:t>
              </a:r>
              <a:r>
                <a:rPr lang="zh-TW" altLang="en-US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客戶的憤怒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692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Anger of  regular customers 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571442509"/>
              </p:ext>
            </p:extLst>
          </p:nvPr>
        </p:nvGraphicFramePr>
        <p:xfrm>
          <a:off x="1943333" y="132247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90987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假說檢定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49184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89"/>
            <a:ext cx="8126852" cy="656661"/>
            <a:chOff x="7192010" y="1640849"/>
            <a:chExt cx="3975100" cy="656661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各電信業者間，通話品質是否有差異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87" y="1327560"/>
            <a:ext cx="9509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H0: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各電信業者平均通話品質</a:t>
            </a:r>
            <a:r>
              <a:rPr lang="zh-TW" altLang="en-US" sz="2400" dirty="0" smtClean="0">
                <a:solidFill>
                  <a:srgbClr val="FF0000"/>
                </a:solidFill>
              </a:rPr>
              <a:t>皆相等</a:t>
            </a:r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el-GR" altLang="zh-TW" sz="2400" dirty="0" smtClean="0">
                <a:solidFill>
                  <a:schemeClr val="bg1"/>
                </a:solidFill>
              </a:rPr>
              <a:t>μ</a:t>
            </a:r>
            <a:r>
              <a:rPr lang="en-US" altLang="zh-TW" sz="2400" dirty="0" smtClean="0">
                <a:solidFill>
                  <a:schemeClr val="bg1"/>
                </a:solidFill>
              </a:rPr>
              <a:t>1=</a:t>
            </a:r>
            <a:r>
              <a:rPr lang="el-GR" altLang="zh-TW" sz="2400" dirty="0" smtClean="0">
                <a:solidFill>
                  <a:schemeClr val="bg1"/>
                </a:solidFill>
              </a:rPr>
              <a:t>μ</a:t>
            </a:r>
            <a:r>
              <a:rPr lang="en-US" altLang="zh-TW" sz="2400" dirty="0" smtClean="0">
                <a:solidFill>
                  <a:schemeClr val="bg1"/>
                </a:solidFill>
              </a:rPr>
              <a:t>2=</a:t>
            </a:r>
            <a:r>
              <a:rPr lang="el-GR" altLang="zh-TW" sz="2400" dirty="0" smtClean="0">
                <a:solidFill>
                  <a:schemeClr val="bg1"/>
                </a:solidFill>
              </a:rPr>
              <a:t>μ</a:t>
            </a:r>
            <a:r>
              <a:rPr lang="en-US" altLang="zh-TW" sz="2400" dirty="0" smtClean="0">
                <a:solidFill>
                  <a:schemeClr val="bg1"/>
                </a:solidFill>
              </a:rPr>
              <a:t>3=</a:t>
            </a:r>
            <a:r>
              <a:rPr lang="el-GR" altLang="zh-TW" sz="2400" dirty="0" smtClean="0">
                <a:solidFill>
                  <a:schemeClr val="bg1"/>
                </a:solidFill>
              </a:rPr>
              <a:t>μ</a:t>
            </a:r>
            <a:r>
              <a:rPr lang="en-US" altLang="zh-TW" sz="2400" dirty="0" smtClean="0">
                <a:solidFill>
                  <a:schemeClr val="bg1"/>
                </a:solidFill>
              </a:rPr>
              <a:t>4)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H1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</a:t>
            </a:r>
            <a:r>
              <a:rPr lang="zh-TW" altLang="en-US" sz="2400" dirty="0">
                <a:solidFill>
                  <a:schemeClr val="bg1"/>
                </a:solidFill>
              </a:rPr>
              <a:t>各</a:t>
            </a:r>
            <a:r>
              <a:rPr lang="zh-TW" altLang="en-US" sz="2400" dirty="0" smtClean="0">
                <a:solidFill>
                  <a:schemeClr val="bg1"/>
                </a:solidFill>
              </a:rPr>
              <a:t>電信業者平均通話品質</a:t>
            </a:r>
            <a:r>
              <a:rPr lang="zh-TW" altLang="en-US" sz="2400" dirty="0" smtClean="0">
                <a:solidFill>
                  <a:srgbClr val="FF0000"/>
                </a:solidFill>
              </a:rPr>
              <a:t>不全相等</a:t>
            </a:r>
            <a:endParaRPr lang="zh-TW" altLang="en-US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87" y="2355553"/>
            <a:ext cx="7656986" cy="277506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文字方塊 10"/>
          <p:cNvSpPr txBox="1"/>
          <p:nvPr/>
        </p:nvSpPr>
        <p:spPr>
          <a:xfrm>
            <a:off x="825487" y="5251269"/>
            <a:ext cx="9707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p-value=</a:t>
            </a:r>
            <a:r>
              <a:rPr lang="zh-TW" altLang="en-US" sz="2400" dirty="0" smtClean="0">
                <a:solidFill>
                  <a:schemeClr val="bg1"/>
                </a:solidFill>
              </a:rPr>
              <a:t>顯著性</a:t>
            </a:r>
            <a:r>
              <a:rPr lang="en-US" altLang="zh-TW" sz="2400" dirty="0" smtClean="0">
                <a:solidFill>
                  <a:schemeClr val="bg1"/>
                </a:solidFill>
              </a:rPr>
              <a:t>=0.722&gt;0.05,</a:t>
            </a:r>
            <a:r>
              <a:rPr lang="zh-TW" altLang="en-US" sz="2400" dirty="0" smtClean="0">
                <a:solidFill>
                  <a:schemeClr val="bg1"/>
                </a:solidFill>
              </a:rPr>
              <a:t>故無法拒絕</a:t>
            </a:r>
            <a:r>
              <a:rPr lang="en-US" altLang="zh-TW" sz="2400" dirty="0" smtClean="0">
                <a:solidFill>
                  <a:schemeClr val="bg1"/>
                </a:solidFill>
              </a:rPr>
              <a:t>H</a:t>
            </a:r>
            <a:r>
              <a:rPr lang="en-US" altLang="zh-TW" sz="1600" dirty="0" smtClean="0">
                <a:solidFill>
                  <a:schemeClr val="bg1"/>
                </a:solidFill>
              </a:rPr>
              <a:t>0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電信業者間的平均通話品質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沒有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顯著差異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989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05079" y="241673"/>
            <a:ext cx="3975100" cy="656661"/>
            <a:chOff x="7192010" y="1640849"/>
            <a:chExt cx="3975100" cy="656661"/>
          </a:xfrm>
        </p:grpSpPr>
        <p:sp>
          <p:nvSpPr>
            <p:cNvPr id="12" name="文本框 11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目</a:t>
              </a:r>
              <a:r>
                <a:rPr kumimoji="0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錄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CONTENTS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椭圆 30"/>
          <p:cNvSpPr/>
          <p:nvPr>
            <p:custDataLst>
              <p:tags r:id="rId1"/>
            </p:custDataLst>
          </p:nvPr>
        </p:nvSpPr>
        <p:spPr>
          <a:xfrm rot="1069622">
            <a:off x="3217949" y="2166531"/>
            <a:ext cx="2978614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椭圆 30"/>
          <p:cNvSpPr/>
          <p:nvPr>
            <p:custDataLst>
              <p:tags r:id="rId2"/>
            </p:custDataLst>
          </p:nvPr>
        </p:nvSpPr>
        <p:spPr>
          <a:xfrm rot="20530378" flipH="1">
            <a:off x="6037829" y="2166531"/>
            <a:ext cx="2980482" cy="3245664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rgbClr val="FCFCFC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154862" y="3005024"/>
            <a:ext cx="4171462" cy="644278"/>
            <a:chOff x="1154862" y="3005024"/>
            <a:chExt cx="4171462" cy="644278"/>
          </a:xfrm>
        </p:grpSpPr>
        <p:sp>
          <p:nvSpPr>
            <p:cNvPr id="14" name="圆角矩形 13"/>
            <p:cNvSpPr/>
            <p:nvPr>
              <p:custDataLst>
                <p:tags r:id="rId9"/>
              </p:custDataLst>
            </p:nvPr>
          </p:nvSpPr>
          <p:spPr>
            <a:xfrm>
              <a:off x="1184274" y="3080467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0"/>
              </p:custDataLst>
            </p:nvPr>
          </p:nvSpPr>
          <p:spPr>
            <a:xfrm>
              <a:off x="4680179" y="3005024"/>
              <a:ext cx="646145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4862" y="3080466"/>
              <a:ext cx="4171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動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54862" y="4002254"/>
            <a:ext cx="4171462" cy="646145"/>
            <a:chOff x="1154862" y="4002254"/>
            <a:chExt cx="4171462" cy="646145"/>
          </a:xfrm>
        </p:grpSpPr>
        <p:sp>
          <p:nvSpPr>
            <p:cNvPr id="15" name="圆角矩形 14"/>
            <p:cNvSpPr/>
            <p:nvPr>
              <p:custDataLst>
                <p:tags r:id="rId7"/>
              </p:custDataLst>
            </p:nvPr>
          </p:nvSpPr>
          <p:spPr>
            <a:xfrm>
              <a:off x="1184274" y="4079564"/>
              <a:ext cx="4142050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4680179" y="4002254"/>
              <a:ext cx="646145" cy="64614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cs typeface="+mn-ea"/>
                  <a:sym typeface="+mn-lt"/>
                </a:rPr>
                <a:t>2</a:t>
              </a:r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54862" y="4051083"/>
              <a:ext cx="4171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資料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概述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04336" y="3005024"/>
            <a:ext cx="4374916" cy="644278"/>
            <a:chOff x="6904336" y="3005024"/>
            <a:chExt cx="4374916" cy="644278"/>
          </a:xfrm>
        </p:grpSpPr>
        <p:sp>
          <p:nvSpPr>
            <p:cNvPr id="20" name="圆角矩形 19"/>
            <p:cNvSpPr/>
            <p:nvPr>
              <p:custDataLst>
                <p:tags r:id="rId5"/>
              </p:custDataLst>
            </p:nvPr>
          </p:nvSpPr>
          <p:spPr>
            <a:xfrm>
              <a:off x="6904337" y="3080467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6"/>
              </p:custDataLst>
            </p:nvPr>
          </p:nvSpPr>
          <p:spPr>
            <a:xfrm>
              <a:off x="6904336" y="3005024"/>
              <a:ext cx="644277" cy="644278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07790" y="3065553"/>
              <a:ext cx="4171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資料分析</a:t>
              </a:r>
              <a:r>
                <a:rPr lang="en-US" altLang="zh-TW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-</a:t>
              </a:r>
              <a:r>
                <a:rPr lang="zh-TW" altLang="en-US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假說檢</a:t>
              </a:r>
              <a:r>
                <a:rPr lang="zh-TW" altLang="en-US" sz="2800" noProof="0" dirty="0">
                  <a:solidFill>
                    <a:prstClr val="white"/>
                  </a:solidFill>
                  <a:cs typeface="+mn-ea"/>
                  <a:sym typeface="+mn-lt"/>
                </a:rPr>
                <a:t>定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04336" y="4002254"/>
            <a:ext cx="4201812" cy="646145"/>
            <a:chOff x="6904336" y="4002254"/>
            <a:chExt cx="4201812" cy="646145"/>
          </a:xfrm>
        </p:grpSpPr>
        <p:sp>
          <p:nvSpPr>
            <p:cNvPr id="22" name="圆角矩形 21"/>
            <p:cNvSpPr/>
            <p:nvPr>
              <p:custDataLst>
                <p:tags r:id="rId3"/>
              </p:custDataLst>
            </p:nvPr>
          </p:nvSpPr>
          <p:spPr>
            <a:xfrm>
              <a:off x="6904337" y="4079564"/>
              <a:ext cx="4106564" cy="478072"/>
            </a:xfrm>
            <a:prstGeom prst="roundRect">
              <a:avLst>
                <a:gd name="adj" fmla="val 50000"/>
              </a:avLst>
            </a:prstGeom>
            <a:solidFill>
              <a:srgbClr val="FCFCFC">
                <a:alpha val="34117"/>
              </a:srgbClr>
            </a:solidFill>
            <a:ln w="12700" cap="flat" cmpd="sng">
              <a:solidFill>
                <a:schemeClr val="bg1">
                  <a:alpha val="70000"/>
                </a:schemeClr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4"/>
              </p:custDataLst>
            </p:nvPr>
          </p:nvSpPr>
          <p:spPr>
            <a:xfrm>
              <a:off x="6904336" y="4002254"/>
              <a:ext cx="644277" cy="64614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34686" y="4051083"/>
              <a:ext cx="4171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結論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7822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89"/>
            <a:ext cx="9107820" cy="954107"/>
            <a:chOff x="7192010" y="1640849"/>
            <a:chExt cx="3975100" cy="95410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各電信業者間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，網路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速度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是否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有差異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56095" y="1618108"/>
            <a:ext cx="8708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0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 各電信業者</a:t>
            </a:r>
            <a:r>
              <a:rPr lang="zh-TW" altLang="en-US" sz="2400" dirty="0" smtClean="0">
                <a:solidFill>
                  <a:schemeClr val="bg1"/>
                </a:solidFill>
              </a:rPr>
              <a:t>平均網路</a:t>
            </a:r>
            <a:r>
              <a:rPr lang="zh-TW" altLang="en-US" sz="2400" dirty="0">
                <a:solidFill>
                  <a:schemeClr val="bg1"/>
                </a:solidFill>
              </a:rPr>
              <a:t>速度</a:t>
            </a:r>
            <a:r>
              <a:rPr lang="zh-TW" altLang="en-US" sz="2400" dirty="0" smtClean="0">
                <a:solidFill>
                  <a:srgbClr val="FF0000"/>
                </a:solidFill>
              </a:rPr>
              <a:t>皆</a:t>
            </a:r>
            <a:r>
              <a:rPr lang="zh-TW" altLang="en-US" sz="2400" dirty="0">
                <a:solidFill>
                  <a:srgbClr val="FF0000"/>
                </a:solidFill>
              </a:rPr>
              <a:t>相等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1=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2=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3=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4)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1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 各電信業者</a:t>
            </a:r>
            <a:r>
              <a:rPr lang="zh-TW" altLang="en-US" sz="2400" dirty="0" smtClean="0">
                <a:solidFill>
                  <a:schemeClr val="bg1"/>
                </a:solidFill>
              </a:rPr>
              <a:t>平均網路速</a:t>
            </a:r>
            <a:r>
              <a:rPr lang="zh-TW" altLang="en-US" sz="2400" dirty="0">
                <a:solidFill>
                  <a:schemeClr val="bg1"/>
                </a:solidFill>
              </a:rPr>
              <a:t>度</a:t>
            </a:r>
            <a:r>
              <a:rPr lang="zh-TW" altLang="en-US" sz="2400" dirty="0" smtClean="0">
                <a:solidFill>
                  <a:srgbClr val="FF0000"/>
                </a:solidFill>
              </a:rPr>
              <a:t>不</a:t>
            </a:r>
            <a:r>
              <a:rPr lang="zh-TW" altLang="en-US" sz="2400" dirty="0">
                <a:solidFill>
                  <a:srgbClr val="FF0000"/>
                </a:solidFill>
              </a:rPr>
              <a:t>全相等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95" y="2548752"/>
            <a:ext cx="6777115" cy="24561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矩形 11"/>
          <p:cNvSpPr/>
          <p:nvPr/>
        </p:nvSpPr>
        <p:spPr>
          <a:xfrm>
            <a:off x="956095" y="5267097"/>
            <a:ext cx="70887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p-value=</a:t>
            </a:r>
            <a:r>
              <a:rPr lang="zh-TW" altLang="en-US" sz="2400" dirty="0">
                <a:solidFill>
                  <a:schemeClr val="bg1"/>
                </a:solidFill>
              </a:rPr>
              <a:t>顯著性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smtClean="0">
                <a:solidFill>
                  <a:schemeClr val="bg1"/>
                </a:solidFill>
              </a:rPr>
              <a:t>0.052&gt;0.05</a:t>
            </a:r>
            <a:r>
              <a:rPr lang="en-US" altLang="zh-TW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>
                <a:solidFill>
                  <a:schemeClr val="bg1"/>
                </a:solidFill>
              </a:rPr>
              <a:t>故無法拒絕</a:t>
            </a:r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TW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電信業者間的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平均網路速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度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沒有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顯著差異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050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1" y="302189"/>
            <a:ext cx="9387781" cy="954107"/>
            <a:chOff x="7192010" y="1640849"/>
            <a:chExt cx="3975100" cy="95410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各電信業者間，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網路穩定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性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是否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有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差異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-1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lvl="0">
                <a:defRPr/>
              </a:pP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84069" y="1548396"/>
            <a:ext cx="8538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0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 各電信業者平均</a:t>
            </a:r>
            <a:r>
              <a:rPr lang="zh-TW" altLang="en-US" sz="2400" dirty="0" smtClean="0">
                <a:solidFill>
                  <a:schemeClr val="bg1"/>
                </a:solidFill>
              </a:rPr>
              <a:t>網路穩定</a:t>
            </a:r>
            <a:r>
              <a:rPr lang="zh-TW" altLang="en-US" sz="2400" dirty="0">
                <a:solidFill>
                  <a:schemeClr val="bg1"/>
                </a:solidFill>
              </a:rPr>
              <a:t>性</a:t>
            </a:r>
            <a:r>
              <a:rPr lang="zh-TW" altLang="en-US" sz="2400" dirty="0" smtClean="0">
                <a:solidFill>
                  <a:srgbClr val="FF0000"/>
                </a:solidFill>
              </a:rPr>
              <a:t>皆</a:t>
            </a:r>
            <a:r>
              <a:rPr lang="zh-TW" altLang="en-US" sz="2400" dirty="0">
                <a:solidFill>
                  <a:srgbClr val="FF0000"/>
                </a:solidFill>
              </a:rPr>
              <a:t>相等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1=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2=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3=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4)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1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 各電信業者平均</a:t>
            </a:r>
            <a:r>
              <a:rPr lang="zh-TW" altLang="en-US" sz="2400" dirty="0" smtClean="0">
                <a:solidFill>
                  <a:schemeClr val="bg1"/>
                </a:solidFill>
              </a:rPr>
              <a:t>網路穩定</a:t>
            </a:r>
            <a:r>
              <a:rPr lang="zh-TW" altLang="en-US" sz="2400" dirty="0">
                <a:solidFill>
                  <a:schemeClr val="bg1"/>
                </a:solidFill>
              </a:rPr>
              <a:t>性</a:t>
            </a:r>
            <a:r>
              <a:rPr lang="zh-TW" altLang="en-US" sz="2400" dirty="0" smtClean="0">
                <a:solidFill>
                  <a:srgbClr val="FF0000"/>
                </a:solidFill>
              </a:rPr>
              <a:t>不</a:t>
            </a:r>
            <a:r>
              <a:rPr lang="zh-TW" altLang="en-US" sz="2400" dirty="0">
                <a:solidFill>
                  <a:srgbClr val="FF0000"/>
                </a:solidFill>
              </a:rPr>
              <a:t>全相等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68" y="2507321"/>
            <a:ext cx="6237531" cy="22606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矩形 4"/>
          <p:cNvSpPr/>
          <p:nvPr/>
        </p:nvSpPr>
        <p:spPr>
          <a:xfrm>
            <a:off x="984067" y="5039138"/>
            <a:ext cx="8009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p-value=</a:t>
            </a:r>
            <a:r>
              <a:rPr lang="zh-TW" altLang="en-US" sz="2400" dirty="0">
                <a:solidFill>
                  <a:schemeClr val="bg1"/>
                </a:solidFill>
              </a:rPr>
              <a:t>顯著性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smtClean="0">
                <a:solidFill>
                  <a:schemeClr val="bg1"/>
                </a:solidFill>
              </a:rPr>
              <a:t>0.002&lt;0.05</a:t>
            </a:r>
            <a:r>
              <a:rPr lang="en-US" altLang="zh-TW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</a:rPr>
              <a:t>故拒絕</a:t>
            </a:r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TW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電信業者間的平均網路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速度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有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顯著差異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827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89"/>
            <a:ext cx="9107820" cy="656661"/>
            <a:chOff x="7192010" y="1640849"/>
            <a:chExt cx="3975100" cy="656661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各電信業者間，網路穩定性是否有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差異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-2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30" y="1117509"/>
            <a:ext cx="7403940" cy="56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343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1" y="302189"/>
            <a:ext cx="9262465" cy="656661"/>
            <a:chOff x="7192010" y="1640849"/>
            <a:chExt cx="3975100" cy="656661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各電信業者間，網路穩定性是否有差異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-3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43" y="1476103"/>
            <a:ext cx="4785907" cy="49422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文字方塊 2"/>
          <p:cNvSpPr txBox="1"/>
          <p:nvPr/>
        </p:nvSpPr>
        <p:spPr>
          <a:xfrm>
            <a:off x="5839096" y="2442754"/>
            <a:ext cx="5264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1.</a:t>
            </a:r>
            <a:r>
              <a:rPr lang="zh-TW" altLang="en-US" sz="2400" dirty="0" smtClean="0">
                <a:solidFill>
                  <a:schemeClr val="bg1"/>
                </a:solidFill>
              </a:rPr>
              <a:t>中華電信、遠傳與台灣大哥大間的網路穩定性無顯著差異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 smtClean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2.</a:t>
            </a:r>
            <a:r>
              <a:rPr lang="zh-TW" altLang="en-US" sz="2400" dirty="0" smtClean="0">
                <a:solidFill>
                  <a:schemeClr val="bg1"/>
                </a:solidFill>
              </a:rPr>
              <a:t>中華電信、遠傳與台灣大哥大間的平均網路穩定性顯著</a:t>
            </a:r>
            <a:r>
              <a:rPr lang="zh-TW" altLang="en-US" sz="2400" dirty="0" smtClean="0">
                <a:solidFill>
                  <a:srgbClr val="FF0000"/>
                </a:solidFill>
              </a:rPr>
              <a:t>高</a:t>
            </a:r>
            <a:r>
              <a:rPr lang="zh-TW" altLang="en-US" sz="2400" dirty="0" smtClean="0">
                <a:solidFill>
                  <a:schemeClr val="bg1"/>
                </a:solidFill>
              </a:rPr>
              <a:t>於台灣之星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256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89"/>
            <a:ext cx="9107820" cy="954107"/>
            <a:chOff x="7192010" y="1640849"/>
            <a:chExt cx="3975100" cy="95410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各電信業者間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，付款方式多樣性是否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有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差異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-1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lvl="0">
                <a:defRPr/>
              </a:pP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35" y="2537476"/>
            <a:ext cx="6129406" cy="22214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1274535" y="1392990"/>
            <a:ext cx="9190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0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 各電信業者</a:t>
            </a:r>
            <a:r>
              <a:rPr lang="zh-TW" altLang="en-US" sz="2400" dirty="0" smtClean="0">
                <a:solidFill>
                  <a:schemeClr val="bg1"/>
                </a:solidFill>
              </a:rPr>
              <a:t>平均付款方式多樣性</a:t>
            </a:r>
            <a:r>
              <a:rPr lang="zh-TW" altLang="en-US" sz="2400" dirty="0">
                <a:solidFill>
                  <a:srgbClr val="FF0000"/>
                </a:solidFill>
              </a:rPr>
              <a:t>皆相等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1=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2=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3=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4)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1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 各電信業者</a:t>
            </a:r>
            <a:r>
              <a:rPr lang="zh-TW" altLang="en-US" sz="2400" dirty="0" smtClean="0">
                <a:solidFill>
                  <a:schemeClr val="bg1"/>
                </a:solidFill>
              </a:rPr>
              <a:t>平均付款方式多樣性</a:t>
            </a:r>
            <a:r>
              <a:rPr lang="zh-TW" altLang="en-US" sz="2400" dirty="0">
                <a:solidFill>
                  <a:srgbClr val="FF0000"/>
                </a:solidFill>
              </a:rPr>
              <a:t>不全相等</a:t>
            </a:r>
          </a:p>
        </p:txBody>
      </p:sp>
      <p:sp>
        <p:nvSpPr>
          <p:cNvPr id="4" name="矩形 3"/>
          <p:cNvSpPr/>
          <p:nvPr/>
        </p:nvSpPr>
        <p:spPr>
          <a:xfrm>
            <a:off x="1274535" y="5072400"/>
            <a:ext cx="6847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p-value=</a:t>
            </a:r>
            <a:r>
              <a:rPr lang="zh-TW" altLang="en-US" sz="2400" dirty="0">
                <a:solidFill>
                  <a:schemeClr val="bg1"/>
                </a:solidFill>
              </a:rPr>
              <a:t>顯著性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smtClean="0">
                <a:solidFill>
                  <a:schemeClr val="bg1"/>
                </a:solidFill>
              </a:rPr>
              <a:t>0.003&lt;0.05</a:t>
            </a:r>
            <a:r>
              <a:rPr lang="en-US" altLang="zh-TW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</a:rPr>
              <a:t>故拒絕</a:t>
            </a:r>
            <a:r>
              <a:rPr lang="en-US" altLang="zh-TW" sz="2400" dirty="0" smtClean="0">
                <a:solidFill>
                  <a:schemeClr val="bg1"/>
                </a:solidFill>
              </a:rPr>
              <a:t>H</a:t>
            </a:r>
            <a:r>
              <a:rPr lang="en-US" altLang="zh-TW" sz="1600" dirty="0" smtClean="0">
                <a:solidFill>
                  <a:schemeClr val="bg1"/>
                </a:solidFill>
              </a:rPr>
              <a:t>0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電信業者間的平均網路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速度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有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顯著差異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18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910782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各電信業者間，付款方式多樣性是否有差異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-2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88" y="1200151"/>
            <a:ext cx="7375094" cy="55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398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910782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各電信業者間，付款方式多樣性是否有差異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-3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5" y="1489166"/>
            <a:ext cx="4975650" cy="51382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5856514" y="2580948"/>
            <a:ext cx="58869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1.</a:t>
            </a:r>
            <a:r>
              <a:rPr lang="zh-TW" altLang="en-US" sz="2400" dirty="0">
                <a:solidFill>
                  <a:schemeClr val="bg1"/>
                </a:solidFill>
              </a:rPr>
              <a:t>中華電信、遠傳與台灣大哥大間</a:t>
            </a:r>
            <a:r>
              <a:rPr lang="zh-TW" altLang="en-US" sz="2400" dirty="0" smtClean="0">
                <a:solidFill>
                  <a:schemeClr val="bg1"/>
                </a:solidFill>
              </a:rPr>
              <a:t>的付款方式多樣性</a:t>
            </a:r>
            <a:r>
              <a:rPr lang="zh-TW" altLang="en-US" sz="2400" dirty="0">
                <a:solidFill>
                  <a:schemeClr val="bg1"/>
                </a:solidFill>
              </a:rPr>
              <a:t>無顯著差異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2.</a:t>
            </a:r>
            <a:r>
              <a:rPr lang="zh-TW" altLang="en-US" sz="2400" dirty="0">
                <a:solidFill>
                  <a:schemeClr val="bg1"/>
                </a:solidFill>
              </a:rPr>
              <a:t>中華電信、遠傳與台灣大哥大間的</a:t>
            </a:r>
            <a:r>
              <a:rPr lang="zh-TW" altLang="en-US" sz="2400" dirty="0" smtClean="0">
                <a:solidFill>
                  <a:schemeClr val="bg1"/>
                </a:solidFill>
              </a:rPr>
              <a:t>平均付款方式多樣性顯著</a:t>
            </a:r>
            <a:r>
              <a:rPr lang="zh-TW" altLang="en-US" sz="2400" dirty="0" smtClean="0">
                <a:solidFill>
                  <a:srgbClr val="FF0000"/>
                </a:solidFill>
              </a:rPr>
              <a:t>低</a:t>
            </a:r>
            <a:r>
              <a:rPr lang="zh-TW" altLang="en-US" sz="2400" dirty="0" smtClean="0">
                <a:solidFill>
                  <a:schemeClr val="bg1"/>
                </a:solidFill>
              </a:rPr>
              <a:t>於</a:t>
            </a:r>
            <a:r>
              <a:rPr lang="zh-TW" altLang="en-US" sz="2400" dirty="0">
                <a:solidFill>
                  <a:schemeClr val="bg1"/>
                </a:solidFill>
              </a:rPr>
              <a:t>台灣之星</a:t>
            </a:r>
          </a:p>
        </p:txBody>
      </p:sp>
    </p:spTree>
    <p:extLst>
      <p:ext uri="{BB962C8B-B14F-4D97-AF65-F5344CB8AC3E}">
        <p14:creationId xmlns:p14="http://schemas.microsoft.com/office/powerpoint/2010/main" val="15303429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90"/>
            <a:ext cx="9107820" cy="830997"/>
            <a:chOff x="7192010" y="1640850"/>
            <a:chExt cx="3975100" cy="83099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50"/>
              <a:ext cx="3512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TW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各電信業者間</a:t>
              </a:r>
              <a:r>
                <a:rPr lang="zh-TW" altLang="en-US" sz="2400" dirty="0" smtClean="0">
                  <a:solidFill>
                    <a:prstClr val="white"/>
                  </a:solidFill>
                  <a:cs typeface="+mn-ea"/>
                  <a:sym typeface="+mn-lt"/>
                </a:rPr>
                <a:t>，服務人員的專業能力與態度是否</a:t>
              </a:r>
              <a:r>
                <a:rPr lang="zh-TW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有</a:t>
              </a:r>
              <a:r>
                <a:rPr lang="zh-TW" altLang="en-US" sz="2400" dirty="0" smtClean="0">
                  <a:solidFill>
                    <a:prstClr val="white"/>
                  </a:solidFill>
                  <a:cs typeface="+mn-ea"/>
                  <a:sym typeface="+mn-lt"/>
                </a:rPr>
                <a:t>差異</a:t>
              </a:r>
              <a:r>
                <a:rPr lang="en-US" altLang="zh-TW" sz="2400" dirty="0" smtClean="0">
                  <a:solidFill>
                    <a:prstClr val="white"/>
                  </a:solidFill>
                  <a:cs typeface="+mn-ea"/>
                  <a:sym typeface="+mn-lt"/>
                </a:rPr>
                <a:t>-1</a:t>
              </a: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lvl="0">
                <a:defRPr/>
              </a:pP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74535" y="1392990"/>
            <a:ext cx="9450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0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 各電信業者</a:t>
            </a:r>
            <a:r>
              <a:rPr lang="zh-TW" altLang="en-US" sz="2400" dirty="0" smtClean="0">
                <a:solidFill>
                  <a:schemeClr val="bg1"/>
                </a:solidFill>
              </a:rPr>
              <a:t>平均服務人員的專業能力與態度</a:t>
            </a:r>
            <a:r>
              <a:rPr lang="zh-TW" altLang="en-US" sz="2400" dirty="0" smtClean="0">
                <a:solidFill>
                  <a:srgbClr val="FF0000"/>
                </a:solidFill>
              </a:rPr>
              <a:t>皆</a:t>
            </a:r>
            <a:r>
              <a:rPr lang="zh-TW" altLang="en-US" sz="2400" dirty="0">
                <a:solidFill>
                  <a:srgbClr val="FF0000"/>
                </a:solidFill>
              </a:rPr>
              <a:t>相等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1=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2=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3=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4)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1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 各電信業者</a:t>
            </a:r>
            <a:r>
              <a:rPr lang="zh-TW" altLang="en-US" sz="2400" dirty="0" smtClean="0">
                <a:solidFill>
                  <a:schemeClr val="bg1"/>
                </a:solidFill>
              </a:rPr>
              <a:t>平均</a:t>
            </a:r>
            <a:r>
              <a:rPr lang="zh-TW" altLang="en-US" sz="2400" dirty="0">
                <a:solidFill>
                  <a:schemeClr val="bg1"/>
                </a:solidFill>
              </a:rPr>
              <a:t>服務人員的專業能力與態度</a:t>
            </a:r>
            <a:r>
              <a:rPr lang="zh-TW" altLang="en-US" sz="2400" dirty="0" smtClean="0">
                <a:solidFill>
                  <a:srgbClr val="FF0000"/>
                </a:solidFill>
              </a:rPr>
              <a:t>不</a:t>
            </a:r>
            <a:r>
              <a:rPr lang="zh-TW" altLang="en-US" sz="2400" dirty="0">
                <a:solidFill>
                  <a:srgbClr val="FF0000"/>
                </a:solidFill>
              </a:rPr>
              <a:t>全相等</a:t>
            </a:r>
          </a:p>
        </p:txBody>
      </p:sp>
      <p:sp>
        <p:nvSpPr>
          <p:cNvPr id="4" name="矩形 3"/>
          <p:cNvSpPr/>
          <p:nvPr/>
        </p:nvSpPr>
        <p:spPr>
          <a:xfrm>
            <a:off x="1274535" y="5108318"/>
            <a:ext cx="86009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p-value=</a:t>
            </a:r>
            <a:r>
              <a:rPr lang="zh-TW" altLang="en-US" sz="2400" dirty="0">
                <a:solidFill>
                  <a:schemeClr val="bg1"/>
                </a:solidFill>
              </a:rPr>
              <a:t>顯著性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smtClean="0">
                <a:solidFill>
                  <a:schemeClr val="bg1"/>
                </a:solidFill>
              </a:rPr>
              <a:t>0.018&lt;0.05</a:t>
            </a:r>
            <a:r>
              <a:rPr lang="en-US" altLang="zh-TW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</a:rPr>
              <a:t>故拒絕</a:t>
            </a:r>
            <a:r>
              <a:rPr lang="en-US" altLang="zh-TW" sz="2400" dirty="0" smtClean="0">
                <a:solidFill>
                  <a:schemeClr val="bg1"/>
                </a:solidFill>
              </a:rPr>
              <a:t>H</a:t>
            </a:r>
            <a:r>
              <a:rPr lang="en-US" altLang="zh-TW" sz="1600" dirty="0" smtClean="0">
                <a:solidFill>
                  <a:schemeClr val="bg1"/>
                </a:solidFill>
              </a:rPr>
              <a:t>0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電信業者間的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平均服務人員的專業能力與態度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有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顯著差異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35" y="2654395"/>
            <a:ext cx="6602368" cy="239284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39387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9107820" cy="830997"/>
            <a:chOff x="7192010" y="1640849"/>
            <a:chExt cx="3975100" cy="830997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TW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各電信業者間，服務人員的專業能力與態度是否有差異</a:t>
              </a:r>
              <a:r>
                <a:rPr lang="en-US" altLang="zh-TW" sz="2400" dirty="0" smtClean="0">
                  <a:solidFill>
                    <a:prstClr val="white"/>
                  </a:solidFill>
                  <a:cs typeface="+mn-ea"/>
                  <a:sym typeface="+mn-lt"/>
                </a:rPr>
                <a:t>-2</a:t>
              </a: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lvl="0">
                <a:defRPr/>
              </a:pP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41" y="1210469"/>
            <a:ext cx="7213341" cy="55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366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9107820" cy="830997"/>
            <a:chOff x="7192010" y="1640849"/>
            <a:chExt cx="3975100" cy="830997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zh-TW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各電信業者間，服務人員的專業能力與態度是否有差異</a:t>
              </a:r>
              <a:r>
                <a:rPr lang="en-US" altLang="zh-TW" sz="2400" dirty="0" smtClean="0">
                  <a:solidFill>
                    <a:prstClr val="white"/>
                  </a:solidFill>
                  <a:cs typeface="+mn-ea"/>
                  <a:sym typeface="+mn-lt"/>
                </a:rPr>
                <a:t>-3</a:t>
              </a: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  <a:p>
              <a:pPr lvl="0">
                <a:defRPr/>
              </a:pP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800236" y="2158437"/>
            <a:ext cx="58869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</a:rPr>
              <a:t>.</a:t>
            </a:r>
            <a:r>
              <a:rPr lang="zh-TW" altLang="en-US" sz="2400" dirty="0" smtClean="0">
                <a:solidFill>
                  <a:schemeClr val="bg1"/>
                </a:solidFill>
              </a:rPr>
              <a:t>台灣之</a:t>
            </a:r>
            <a:r>
              <a:rPr lang="zh-TW" altLang="en-US" sz="2400" dirty="0">
                <a:solidFill>
                  <a:schemeClr val="bg1"/>
                </a:solidFill>
              </a:rPr>
              <a:t>星</a:t>
            </a:r>
            <a:r>
              <a:rPr lang="zh-TW" altLang="en-US" sz="2400" dirty="0" smtClean="0">
                <a:solidFill>
                  <a:schemeClr val="bg1"/>
                </a:solidFill>
              </a:rPr>
              <a:t>、中華電信與遠傳間的服務人員的專業能力與態度無</a:t>
            </a:r>
            <a:r>
              <a:rPr lang="zh-TW" altLang="en-US" sz="2400" dirty="0">
                <a:solidFill>
                  <a:schemeClr val="bg1"/>
                </a:solidFill>
              </a:rPr>
              <a:t>顯著差異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2.</a:t>
            </a:r>
            <a:r>
              <a:rPr lang="zh-TW" altLang="en-US" sz="2400" dirty="0">
                <a:solidFill>
                  <a:schemeClr val="bg1"/>
                </a:solidFill>
              </a:rPr>
              <a:t>中華電信、遠傳與台灣大哥大間</a:t>
            </a:r>
            <a:r>
              <a:rPr lang="zh-TW" altLang="en-US" sz="2400" dirty="0" smtClean="0">
                <a:solidFill>
                  <a:schemeClr val="bg1"/>
                </a:solidFill>
              </a:rPr>
              <a:t>的服務人員的專業能力與態度無顯著差異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en-US" altLang="zh-TW" sz="2400" dirty="0" smtClean="0">
              <a:solidFill>
                <a:schemeClr val="bg1"/>
              </a:solidFill>
            </a:endParaRPr>
          </a:p>
          <a:p>
            <a:endParaRPr lang="en-US" altLang="zh-TW" sz="2400" dirty="0" smtClean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3.</a:t>
            </a:r>
            <a:r>
              <a:rPr lang="zh-TW" altLang="en-US" sz="2400" dirty="0" smtClean="0">
                <a:solidFill>
                  <a:schemeClr val="bg1"/>
                </a:solidFill>
              </a:rPr>
              <a:t>台灣大哥大的平均服務人員的專業能力與態度顯著</a:t>
            </a:r>
            <a:r>
              <a:rPr lang="zh-TW" altLang="en-US" sz="2400" dirty="0" smtClean="0">
                <a:solidFill>
                  <a:srgbClr val="FF0000"/>
                </a:solidFill>
              </a:rPr>
              <a:t>高</a:t>
            </a:r>
            <a:r>
              <a:rPr lang="zh-TW" altLang="en-US" sz="2400" dirty="0" smtClean="0">
                <a:solidFill>
                  <a:schemeClr val="bg1"/>
                </a:solidFill>
              </a:rPr>
              <a:t>於台灣之星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54" y="1736161"/>
            <a:ext cx="4647923" cy="479978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118529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 smtClean="0">
                <a:solidFill>
                  <a:prstClr val="white"/>
                </a:solidFill>
                <a:cs typeface="+mn-ea"/>
                <a:sym typeface="+mn-lt"/>
              </a:rPr>
              <a:t>動</a:t>
            </a:r>
            <a:r>
              <a:rPr lang="zh-TW" altLang="en-US" sz="3600" dirty="0">
                <a:solidFill>
                  <a:prstClr val="white"/>
                </a:solidFill>
                <a:cs typeface="+mn-ea"/>
                <a:sym typeface="+mn-lt"/>
              </a:rPr>
              <a:t>機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7575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625262" y="302189"/>
            <a:ext cx="744758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網路吃到飽的重要性平均是否大於等於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4(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重要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54034" y="1685109"/>
            <a:ext cx="800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H</a:t>
            </a:r>
            <a:r>
              <a:rPr lang="en-US" altLang="zh-TW" sz="1600" dirty="0" smtClean="0">
                <a:solidFill>
                  <a:schemeClr val="bg1"/>
                </a:solidFill>
              </a:rPr>
              <a:t>0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網路吃到飽的重要性平均</a:t>
            </a:r>
            <a:r>
              <a:rPr lang="zh-TW" altLang="en-US" sz="2400" dirty="0" smtClean="0">
                <a:solidFill>
                  <a:srgbClr val="FF0000"/>
                </a:solidFill>
              </a:rPr>
              <a:t>未</a:t>
            </a:r>
            <a:r>
              <a:rPr lang="zh-TW" altLang="en-US" sz="2400" dirty="0" smtClean="0">
                <a:solidFill>
                  <a:schemeClr val="bg1"/>
                </a:solidFill>
              </a:rPr>
              <a:t>大於等於</a:t>
            </a:r>
            <a:r>
              <a:rPr lang="en-US" altLang="zh-TW" sz="2400" dirty="0" smtClean="0">
                <a:solidFill>
                  <a:schemeClr val="bg1"/>
                </a:solidFill>
              </a:rPr>
              <a:t>4(</a:t>
            </a:r>
            <a:r>
              <a:rPr lang="el-GR" altLang="zh-TW" sz="2400" dirty="0" smtClean="0">
                <a:solidFill>
                  <a:schemeClr val="bg1"/>
                </a:solidFill>
              </a:rPr>
              <a:t>μ</a:t>
            </a:r>
            <a:r>
              <a:rPr lang="en-US" altLang="zh-TW" sz="2400" dirty="0" smtClean="0">
                <a:solidFill>
                  <a:schemeClr val="bg1"/>
                </a:solidFill>
              </a:rPr>
              <a:t>&lt;4)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H</a:t>
            </a:r>
            <a:r>
              <a:rPr lang="en-US" altLang="zh-TW" sz="1600" dirty="0" smtClean="0">
                <a:solidFill>
                  <a:schemeClr val="bg1"/>
                </a:solidFill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網路</a:t>
            </a:r>
            <a:r>
              <a:rPr lang="zh-TW" altLang="en-US" sz="2400" dirty="0">
                <a:solidFill>
                  <a:schemeClr val="bg1"/>
                </a:solidFill>
              </a:rPr>
              <a:t>吃到飽的重要性</a:t>
            </a:r>
            <a:r>
              <a:rPr lang="zh-TW" altLang="en-US" sz="2400" dirty="0" smtClean="0">
                <a:solidFill>
                  <a:schemeClr val="bg1"/>
                </a:solidFill>
              </a:rPr>
              <a:t>平均大於</a:t>
            </a:r>
            <a:r>
              <a:rPr lang="zh-TW" altLang="en-US" sz="2400" dirty="0">
                <a:solidFill>
                  <a:schemeClr val="bg1"/>
                </a:solidFill>
              </a:rPr>
              <a:t>等於</a:t>
            </a:r>
            <a:r>
              <a:rPr lang="en-US" altLang="zh-TW" sz="2400" dirty="0" smtClean="0">
                <a:solidFill>
                  <a:schemeClr val="bg1"/>
                </a:solidFill>
              </a:rPr>
              <a:t>4(</a:t>
            </a:r>
            <a:r>
              <a:rPr lang="el-GR" altLang="zh-TW" sz="2400" dirty="0" smtClean="0">
                <a:solidFill>
                  <a:schemeClr val="bg1"/>
                </a:solidFill>
              </a:rPr>
              <a:t>μ</a:t>
            </a:r>
            <a:r>
              <a:rPr lang="en-US" altLang="zh-TW" sz="2400" dirty="0" smtClean="0">
                <a:solidFill>
                  <a:schemeClr val="bg1"/>
                </a:solidFill>
              </a:rPr>
              <a:t>&gt;=4)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34" y="2742116"/>
            <a:ext cx="3876457" cy="26881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文字方塊 12"/>
          <p:cNvSpPr txBox="1"/>
          <p:nvPr/>
        </p:nvSpPr>
        <p:spPr>
          <a:xfrm>
            <a:off x="1254034" y="5656287"/>
            <a:ext cx="8007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由於結果平均低於</a:t>
            </a:r>
            <a:r>
              <a:rPr lang="en-US" altLang="zh-TW" sz="2400" dirty="0" smtClean="0">
                <a:solidFill>
                  <a:schemeClr val="bg1"/>
                </a:solidFill>
              </a:rPr>
              <a:t>4</a:t>
            </a:r>
            <a:r>
              <a:rPr lang="zh-TW" altLang="en-US" sz="2400" dirty="0" smtClean="0">
                <a:solidFill>
                  <a:schemeClr val="bg1"/>
                </a:solidFill>
              </a:rPr>
              <a:t>，因此無須進行任何的統計檢定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網路吃到飽的重要性並非極為重要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95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1" y="302189"/>
            <a:ext cx="9387781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比較網路吃到飽的重要性是否會因為性別而不同</a:t>
              </a:r>
              <a:r>
                <a:rPr lang="en-US" altLang="zh-TW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-1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8000" y="2967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138" y="1452563"/>
            <a:ext cx="9570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0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男性</a:t>
            </a:r>
            <a:r>
              <a:rPr lang="zh-TW" altLang="en-US" sz="2400" dirty="0">
                <a:solidFill>
                  <a:schemeClr val="bg1"/>
                </a:solidFill>
              </a:rPr>
              <a:t>網路吃到飽的重要性與</a:t>
            </a:r>
            <a:r>
              <a:rPr lang="zh-TW" altLang="en-US" sz="2400" dirty="0" smtClean="0">
                <a:solidFill>
                  <a:schemeClr val="bg1"/>
                </a:solidFill>
              </a:rPr>
              <a:t>女性</a:t>
            </a:r>
            <a:r>
              <a:rPr lang="zh-TW" altLang="en-US" sz="2400" dirty="0" smtClean="0">
                <a:solidFill>
                  <a:srgbClr val="FF0000"/>
                </a:solidFill>
              </a:rPr>
              <a:t>無</a:t>
            </a:r>
            <a:r>
              <a:rPr lang="zh-TW" altLang="en-US" sz="2400" dirty="0" smtClean="0">
                <a:solidFill>
                  <a:schemeClr val="bg1"/>
                </a:solidFill>
              </a:rPr>
              <a:t>差異</a:t>
            </a:r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el-GR" altLang="zh-TW" sz="2400" dirty="0" smtClean="0">
                <a:solidFill>
                  <a:schemeClr val="bg1"/>
                </a:solidFill>
              </a:rPr>
              <a:t>μ</a:t>
            </a:r>
            <a:r>
              <a:rPr lang="en-US" altLang="zh-TW" sz="2400" dirty="0" smtClean="0">
                <a:solidFill>
                  <a:schemeClr val="bg1"/>
                </a:solidFill>
              </a:rPr>
              <a:t>1=</a:t>
            </a:r>
            <a:r>
              <a:rPr lang="el-GR" altLang="zh-TW" sz="2400" dirty="0" smtClean="0">
                <a:solidFill>
                  <a:schemeClr val="bg1"/>
                </a:solidFill>
              </a:rPr>
              <a:t>μ</a:t>
            </a:r>
            <a:r>
              <a:rPr lang="en-US" altLang="zh-TW" sz="2400" dirty="0" smtClean="0">
                <a:solidFill>
                  <a:schemeClr val="bg1"/>
                </a:solidFill>
              </a:rPr>
              <a:t>2)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男性網路吃到飽的重要性與女性</a:t>
            </a:r>
            <a:r>
              <a:rPr lang="zh-TW" altLang="en-US" sz="2400" dirty="0" smtClean="0">
                <a:solidFill>
                  <a:srgbClr val="FF0000"/>
                </a:solidFill>
              </a:rPr>
              <a:t>有</a:t>
            </a:r>
            <a:r>
              <a:rPr lang="zh-TW" altLang="en-US" sz="2400" dirty="0" smtClean="0">
                <a:solidFill>
                  <a:schemeClr val="bg1"/>
                </a:solidFill>
              </a:rPr>
              <a:t>差異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 smtClean="0">
                <a:solidFill>
                  <a:schemeClr val="bg1"/>
                </a:solidFill>
              </a:rPr>
              <a:t>1!=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2</a:t>
            </a:r>
            <a:r>
              <a:rPr lang="en-US" altLang="zh-TW" sz="2400" dirty="0" smtClean="0">
                <a:solidFill>
                  <a:schemeClr val="bg1"/>
                </a:solidFill>
              </a:rPr>
              <a:t>)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8" y="2456186"/>
            <a:ext cx="6632279" cy="1601448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38" y="4473621"/>
            <a:ext cx="11921862" cy="192139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34170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932730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比較網路吃到飽的重要性是否會因為性別而不同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-2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36469" y="1519194"/>
            <a:ext cx="986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先檢定變異數是否相同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400" dirty="0" smtClean="0">
                <a:solidFill>
                  <a:schemeClr val="bg1"/>
                </a:solidFill>
              </a:rPr>
              <a:t>顯著性</a:t>
            </a:r>
            <a:r>
              <a:rPr lang="en-US" altLang="zh-TW" sz="2400" dirty="0" smtClean="0">
                <a:solidFill>
                  <a:schemeClr val="bg1"/>
                </a:solidFill>
              </a:rPr>
              <a:t>=0.714&gt;0.05</a:t>
            </a:r>
            <a:r>
              <a:rPr lang="zh-TW" altLang="en-US" sz="2400" dirty="0" smtClean="0">
                <a:solidFill>
                  <a:schemeClr val="bg1"/>
                </a:solidFill>
              </a:rPr>
              <a:t>，無法拒絕</a:t>
            </a:r>
            <a:r>
              <a:rPr lang="en-US" altLang="zh-TW" sz="2400" dirty="0" smtClean="0">
                <a:solidFill>
                  <a:schemeClr val="bg1"/>
                </a:solidFill>
              </a:rPr>
              <a:t>H0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兩組的變異數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無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顯著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不同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36469" y="3265714"/>
            <a:ext cx="9993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顯著性</a:t>
            </a:r>
            <a:r>
              <a:rPr lang="en-US" altLang="zh-TW" sz="2400" dirty="0" smtClean="0">
                <a:solidFill>
                  <a:schemeClr val="bg1"/>
                </a:solidFill>
              </a:rPr>
              <a:t>=</a:t>
            </a:r>
            <a:r>
              <a:rPr lang="en-US" altLang="zh-TW" sz="2400" dirty="0" smtClean="0">
                <a:solidFill>
                  <a:schemeClr val="bg1"/>
                </a:solidFill>
              </a:rPr>
              <a:t>0.720&gt;0.05</a:t>
            </a:r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</a:rPr>
              <a:t>雙尾檢定</a:t>
            </a:r>
            <a:r>
              <a:rPr lang="en-US" altLang="zh-TW" sz="2400" dirty="0" smtClean="0">
                <a:solidFill>
                  <a:schemeClr val="bg1"/>
                </a:solidFill>
              </a:rPr>
              <a:t>)</a:t>
            </a:r>
            <a:r>
              <a:rPr lang="zh-TW" altLang="en-US" sz="2400" dirty="0" smtClean="0">
                <a:solidFill>
                  <a:schemeClr val="bg1"/>
                </a:solidFill>
              </a:rPr>
              <a:t>，無法拒絕</a:t>
            </a:r>
            <a:r>
              <a:rPr lang="en-US" altLang="zh-TW" sz="2400" dirty="0" smtClean="0">
                <a:solidFill>
                  <a:schemeClr val="bg1"/>
                </a:solidFill>
              </a:rPr>
              <a:t>H0</a:t>
            </a:r>
          </a:p>
          <a:p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男性與女性之網路吃到飽的重要性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無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顯著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差異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083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932730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大家是否會想更換成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499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吃到飽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-1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99282" y="1673226"/>
            <a:ext cx="9522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0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更換</a:t>
            </a:r>
            <a:r>
              <a:rPr lang="en-US" altLang="zh-TW" sz="2400" dirty="0" smtClean="0">
                <a:solidFill>
                  <a:schemeClr val="bg1"/>
                </a:solidFill>
              </a:rPr>
              <a:t>499</a:t>
            </a:r>
            <a:r>
              <a:rPr lang="zh-TW" altLang="en-US" sz="2400" dirty="0" smtClean="0">
                <a:solidFill>
                  <a:schemeClr val="bg1"/>
                </a:solidFill>
              </a:rPr>
              <a:t>的意願平均</a:t>
            </a:r>
            <a:r>
              <a:rPr lang="zh-TW" altLang="en-US" sz="2400" dirty="0">
                <a:solidFill>
                  <a:srgbClr val="FF0000"/>
                </a:solidFill>
              </a:rPr>
              <a:t>未</a:t>
            </a:r>
            <a:r>
              <a:rPr lang="zh-TW" altLang="en-US" sz="2400" dirty="0">
                <a:solidFill>
                  <a:schemeClr val="bg1"/>
                </a:solidFill>
              </a:rPr>
              <a:t>大於</a:t>
            </a:r>
            <a:r>
              <a:rPr lang="zh-TW" altLang="en-US" sz="2400" dirty="0" smtClean="0">
                <a:solidFill>
                  <a:schemeClr val="bg1"/>
                </a:solidFill>
              </a:rPr>
              <a:t>等於</a:t>
            </a:r>
            <a:r>
              <a:rPr lang="en-US" altLang="zh-TW" sz="2400" dirty="0" smtClean="0">
                <a:solidFill>
                  <a:schemeClr val="bg1"/>
                </a:solidFill>
              </a:rPr>
              <a:t>3(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 smtClean="0">
                <a:solidFill>
                  <a:schemeClr val="bg1"/>
                </a:solidFill>
              </a:rPr>
              <a:t>&lt;3)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1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更換</a:t>
            </a:r>
            <a:r>
              <a:rPr lang="en-US" altLang="zh-TW" sz="2400" dirty="0" smtClean="0">
                <a:solidFill>
                  <a:schemeClr val="bg1"/>
                </a:solidFill>
              </a:rPr>
              <a:t>499</a:t>
            </a:r>
            <a:r>
              <a:rPr lang="zh-TW" altLang="en-US" sz="2400" dirty="0" smtClean="0">
                <a:solidFill>
                  <a:schemeClr val="bg1"/>
                </a:solidFill>
              </a:rPr>
              <a:t>的意願平均</a:t>
            </a:r>
            <a:r>
              <a:rPr lang="zh-TW" altLang="en-US" sz="2400" dirty="0">
                <a:solidFill>
                  <a:schemeClr val="bg1"/>
                </a:solidFill>
              </a:rPr>
              <a:t>大於</a:t>
            </a:r>
            <a:r>
              <a:rPr lang="zh-TW" altLang="en-US" sz="2400" dirty="0" smtClean="0">
                <a:solidFill>
                  <a:schemeClr val="bg1"/>
                </a:solidFill>
              </a:rPr>
              <a:t>等於</a:t>
            </a:r>
            <a:r>
              <a:rPr lang="en-US" altLang="zh-TW" sz="2400" dirty="0" smtClean="0">
                <a:solidFill>
                  <a:schemeClr val="bg1"/>
                </a:solidFill>
              </a:rPr>
              <a:t>3(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 smtClean="0">
                <a:solidFill>
                  <a:schemeClr val="bg1"/>
                </a:solidFill>
              </a:rPr>
              <a:t>&gt;=3)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82" y="2626506"/>
            <a:ext cx="4017301" cy="27858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文字方塊 3"/>
          <p:cNvSpPr txBox="1"/>
          <p:nvPr/>
        </p:nvSpPr>
        <p:spPr>
          <a:xfrm>
            <a:off x="1299282" y="5643154"/>
            <a:ext cx="719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由</a:t>
            </a:r>
            <a:r>
              <a:rPr lang="zh-TW" altLang="en-US" sz="2400" dirty="0">
                <a:solidFill>
                  <a:schemeClr val="bg1"/>
                </a:solidFill>
              </a:rPr>
              <a:t>於</a:t>
            </a:r>
            <a:r>
              <a:rPr lang="zh-TW" altLang="en-US" sz="2400" dirty="0" smtClean="0">
                <a:solidFill>
                  <a:schemeClr val="bg1"/>
                </a:solidFill>
              </a:rPr>
              <a:t>結果平均大於</a:t>
            </a:r>
            <a:r>
              <a:rPr lang="en-US" altLang="zh-TW" sz="2400" dirty="0" smtClean="0">
                <a:solidFill>
                  <a:schemeClr val="bg1"/>
                </a:solidFill>
              </a:rPr>
              <a:t>3</a:t>
            </a:r>
            <a:r>
              <a:rPr lang="zh-TW" altLang="en-US" sz="2400" dirty="0" smtClean="0">
                <a:solidFill>
                  <a:schemeClr val="bg1"/>
                </a:solidFill>
              </a:rPr>
              <a:t>，為慎重起見必須進行統計檢定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454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1" y="302189"/>
            <a:ext cx="9434939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大家是否會想更換成</a:t>
              </a:r>
              <a:r>
                <a:rPr lang="en-US" altLang="zh-TW" sz="2800" dirty="0">
                  <a:solidFill>
                    <a:prstClr val="white"/>
                  </a:solidFill>
                  <a:cs typeface="+mn-ea"/>
                  <a:sym typeface="+mn-lt"/>
                </a:rPr>
                <a:t>499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吃到飽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-2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77" y="1528355"/>
            <a:ext cx="8513959" cy="19606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文字方塊 3"/>
          <p:cNvSpPr txBox="1"/>
          <p:nvPr/>
        </p:nvSpPr>
        <p:spPr>
          <a:xfrm>
            <a:off x="1448077" y="3997234"/>
            <a:ext cx="851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p-value=</a:t>
            </a:r>
            <a:r>
              <a:rPr lang="zh-TW" altLang="en-US" sz="2400" dirty="0" smtClean="0">
                <a:solidFill>
                  <a:schemeClr val="bg1"/>
                </a:solidFill>
              </a:rPr>
              <a:t>顯著性</a:t>
            </a:r>
            <a:r>
              <a:rPr lang="en-US" altLang="zh-TW" sz="2400" dirty="0" smtClean="0">
                <a:solidFill>
                  <a:schemeClr val="bg1"/>
                </a:solidFill>
              </a:rPr>
              <a:t>=0.000/2=0.000&lt;0.005</a:t>
            </a:r>
            <a:r>
              <a:rPr lang="zh-TW" altLang="en-US" sz="2400" dirty="0" smtClean="0">
                <a:solidFill>
                  <a:schemeClr val="bg1"/>
                </a:solidFill>
              </a:rPr>
              <a:t>，故拒絕</a:t>
            </a:r>
            <a:r>
              <a:rPr lang="en-US" altLang="zh-TW" sz="2400" dirty="0" smtClean="0">
                <a:solidFill>
                  <a:schemeClr val="bg1"/>
                </a:solidFill>
              </a:rPr>
              <a:t>H0</a:t>
            </a:r>
          </a:p>
          <a:p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更換</a:t>
            </a:r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499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的意願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顯著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大於</a:t>
            </a:r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3</a:t>
            </a:r>
          </a:p>
          <a:p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推出</a:t>
            </a:r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499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吃到飽的政策是算很有用的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647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1" y="302189"/>
            <a:ext cx="9434939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老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客戶是否會因為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499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而不滿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-1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560221" y="153829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0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  <a:r>
              <a:rPr lang="zh-TW" altLang="en-US" sz="2400" dirty="0">
                <a:solidFill>
                  <a:schemeClr val="bg1"/>
                </a:solidFill>
              </a:rPr>
              <a:t> 老</a:t>
            </a:r>
            <a:r>
              <a:rPr lang="zh-TW" altLang="en-US" sz="2400" dirty="0" smtClean="0">
                <a:solidFill>
                  <a:schemeClr val="bg1"/>
                </a:solidFill>
              </a:rPr>
              <a:t>客戶的憤怒平均</a:t>
            </a:r>
            <a:r>
              <a:rPr lang="zh-TW" altLang="en-US" sz="2400" dirty="0">
                <a:solidFill>
                  <a:srgbClr val="FF0000"/>
                </a:solidFill>
              </a:rPr>
              <a:t>未</a:t>
            </a:r>
            <a:r>
              <a:rPr lang="zh-TW" altLang="en-US" sz="2400" dirty="0">
                <a:solidFill>
                  <a:schemeClr val="bg1"/>
                </a:solidFill>
              </a:rPr>
              <a:t>大於等於</a:t>
            </a:r>
            <a:r>
              <a:rPr lang="en-US" altLang="zh-TW" sz="2400" dirty="0">
                <a:solidFill>
                  <a:schemeClr val="bg1"/>
                </a:solidFill>
              </a:rPr>
              <a:t>3(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&lt;3)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H</a:t>
            </a:r>
            <a:r>
              <a:rPr lang="en-US" altLang="zh-TW" sz="1600" dirty="0">
                <a:solidFill>
                  <a:schemeClr val="bg1"/>
                </a:solidFill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zh-TW" altLang="en-US" sz="2400" dirty="0" smtClean="0">
                <a:solidFill>
                  <a:schemeClr val="bg1"/>
                </a:solidFill>
              </a:rPr>
              <a:t> 老</a:t>
            </a:r>
            <a:r>
              <a:rPr lang="zh-TW" altLang="en-US" sz="2400" dirty="0">
                <a:solidFill>
                  <a:schemeClr val="bg1"/>
                </a:solidFill>
              </a:rPr>
              <a:t>客戶的憤怒</a:t>
            </a:r>
            <a:r>
              <a:rPr lang="zh-TW" altLang="en-US" sz="2400" dirty="0" smtClean="0">
                <a:solidFill>
                  <a:schemeClr val="bg1"/>
                </a:solidFill>
              </a:rPr>
              <a:t>平均</a:t>
            </a:r>
            <a:r>
              <a:rPr lang="zh-TW" altLang="en-US" sz="2400" dirty="0">
                <a:solidFill>
                  <a:schemeClr val="bg1"/>
                </a:solidFill>
              </a:rPr>
              <a:t>大於等於</a:t>
            </a:r>
            <a:r>
              <a:rPr lang="en-US" altLang="zh-TW" sz="2400" dirty="0">
                <a:solidFill>
                  <a:schemeClr val="bg1"/>
                </a:solidFill>
              </a:rPr>
              <a:t>3(</a:t>
            </a:r>
            <a:r>
              <a:rPr lang="el-GR" altLang="zh-TW" sz="2400" dirty="0">
                <a:solidFill>
                  <a:schemeClr val="bg1"/>
                </a:solidFill>
              </a:rPr>
              <a:t>μ</a:t>
            </a:r>
            <a:r>
              <a:rPr lang="en-US" altLang="zh-TW" sz="2400" dirty="0">
                <a:solidFill>
                  <a:schemeClr val="bg1"/>
                </a:solidFill>
              </a:rPr>
              <a:t>&gt;=3)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67" y="2536701"/>
            <a:ext cx="3652563" cy="2532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1690167" y="5386643"/>
            <a:ext cx="7127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由於結果平均大於</a:t>
            </a:r>
            <a:r>
              <a:rPr lang="en-US" altLang="zh-TW" sz="2400" dirty="0">
                <a:solidFill>
                  <a:schemeClr val="bg1"/>
                </a:solidFill>
              </a:rPr>
              <a:t>3</a:t>
            </a:r>
            <a:r>
              <a:rPr lang="zh-TW" altLang="en-US" sz="2400" dirty="0">
                <a:solidFill>
                  <a:schemeClr val="bg1"/>
                </a:solidFill>
              </a:rPr>
              <a:t>，為慎重起見必須進行統計檢定</a:t>
            </a:r>
          </a:p>
        </p:txBody>
      </p:sp>
    </p:spTree>
    <p:extLst>
      <p:ext uri="{BB962C8B-B14F-4D97-AF65-F5344CB8AC3E}">
        <p14:creationId xmlns:p14="http://schemas.microsoft.com/office/powerpoint/2010/main" val="27248147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9522038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老客戶是否會因為</a:t>
              </a:r>
              <a:r>
                <a:rPr lang="en-US" altLang="zh-TW" sz="2800" dirty="0">
                  <a:solidFill>
                    <a:prstClr val="white"/>
                  </a:solidFill>
                  <a:cs typeface="+mn-ea"/>
                  <a:sym typeface="+mn-lt"/>
                </a:rPr>
                <a:t>499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而不滿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-2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41" y="1711234"/>
            <a:ext cx="7899016" cy="19867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矩形 3"/>
          <p:cNvSpPr/>
          <p:nvPr/>
        </p:nvSpPr>
        <p:spPr>
          <a:xfrm>
            <a:off x="1435078" y="4329733"/>
            <a:ext cx="8804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p-value=</a:t>
            </a:r>
            <a:r>
              <a:rPr lang="zh-TW" altLang="en-US" sz="2400" dirty="0">
                <a:solidFill>
                  <a:schemeClr val="bg1"/>
                </a:solidFill>
              </a:rPr>
              <a:t>顯著性</a:t>
            </a:r>
            <a:r>
              <a:rPr lang="en-US" altLang="zh-TW" sz="2400" dirty="0">
                <a:solidFill>
                  <a:schemeClr val="bg1"/>
                </a:solidFill>
              </a:rPr>
              <a:t>=</a:t>
            </a:r>
            <a:r>
              <a:rPr lang="en-US" altLang="zh-TW" sz="2400" dirty="0" smtClean="0">
                <a:solidFill>
                  <a:schemeClr val="bg1"/>
                </a:solidFill>
              </a:rPr>
              <a:t>0.008/2=0.004&lt;0.005</a:t>
            </a:r>
            <a:r>
              <a:rPr lang="zh-TW" altLang="en-US" sz="2400" dirty="0">
                <a:solidFill>
                  <a:schemeClr val="bg1"/>
                </a:solidFill>
              </a:rPr>
              <a:t>，故拒絕</a:t>
            </a:r>
            <a:r>
              <a:rPr lang="en-US" altLang="zh-TW" sz="2400" dirty="0">
                <a:solidFill>
                  <a:schemeClr val="bg1"/>
                </a:solidFill>
              </a:rPr>
              <a:t>H0</a:t>
            </a:r>
          </a:p>
          <a:p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老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客戶的憤怒</a:t>
            </a:r>
            <a:r>
              <a:rPr lang="zh-TW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顯著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大於</a:t>
            </a:r>
            <a:r>
              <a:rPr lang="en-US" altLang="zh-TW" sz="2400" dirty="0">
                <a:solidFill>
                  <a:schemeClr val="bg1"/>
                </a:solidFill>
                <a:sym typeface="Wingdings" panose="05000000000000000000" pitchFamily="2" charset="2"/>
              </a:rPr>
              <a:t>3</a:t>
            </a:r>
          </a:p>
          <a:p>
            <a:r>
              <a:rPr lang="en-US" altLang="zh-TW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推出</a:t>
            </a:r>
            <a:r>
              <a:rPr lang="en-US" altLang="zh-TW" sz="2400" dirty="0">
                <a:solidFill>
                  <a:schemeClr val="bg1"/>
                </a:solidFill>
                <a:sym typeface="Wingdings" panose="05000000000000000000" pitchFamily="2" charset="2"/>
              </a:rPr>
              <a:t>499</a:t>
            </a:r>
            <a:r>
              <a:rPr lang="zh-TW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吃到飽</a:t>
            </a:r>
            <a:r>
              <a:rPr lang="zh-TW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的政策，對電信業者而言，也是會失去老客戶的信賴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788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因子分析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-1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851" y="1381126"/>
            <a:ext cx="7883542" cy="30001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文字方塊 2"/>
          <p:cNvSpPr txBox="1"/>
          <p:nvPr/>
        </p:nvSpPr>
        <p:spPr>
          <a:xfrm>
            <a:off x="1423852" y="4702629"/>
            <a:ext cx="7883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其中</a:t>
            </a:r>
            <a:r>
              <a:rPr lang="en-US" altLang="zh-TW" sz="2400" dirty="0" smtClean="0">
                <a:solidFill>
                  <a:schemeClr val="bg1"/>
                </a:solidFill>
              </a:rPr>
              <a:t>KMO=0.507(</a:t>
            </a:r>
            <a:r>
              <a:rPr lang="zh-TW" altLang="en-US" sz="2400" dirty="0" smtClean="0">
                <a:solidFill>
                  <a:schemeClr val="bg1"/>
                </a:solidFill>
              </a:rPr>
              <a:t>悲慘的</a:t>
            </a:r>
            <a:r>
              <a:rPr lang="en-US" altLang="zh-TW" sz="2400" dirty="0" smtClean="0">
                <a:solidFill>
                  <a:schemeClr val="bg1"/>
                </a:solidFill>
              </a:rPr>
              <a:t>)</a:t>
            </a:r>
            <a:r>
              <a:rPr lang="zh-TW" altLang="en-US" sz="2400" dirty="0" smtClean="0">
                <a:solidFill>
                  <a:schemeClr val="bg1"/>
                </a:solidFill>
              </a:rPr>
              <a:t>，</a:t>
            </a:r>
            <a:r>
              <a:rPr lang="en-US" altLang="zh-TW" sz="2400" dirty="0" smtClean="0">
                <a:solidFill>
                  <a:schemeClr val="bg1"/>
                </a:solidFill>
              </a:rPr>
              <a:t>Bartlett</a:t>
            </a:r>
            <a:r>
              <a:rPr lang="zh-TW" altLang="en-US" sz="2400" dirty="0" smtClean="0">
                <a:solidFill>
                  <a:schemeClr val="bg1"/>
                </a:solidFill>
              </a:rPr>
              <a:t>的球形檢定卡方值</a:t>
            </a:r>
            <a:r>
              <a:rPr lang="en-US" altLang="zh-TW" sz="2400" dirty="0" smtClean="0">
                <a:solidFill>
                  <a:schemeClr val="bg1"/>
                </a:solidFill>
              </a:rPr>
              <a:t>=64.842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</a:rPr>
              <a:t>顯著性</a:t>
            </a:r>
            <a:r>
              <a:rPr lang="en-US" altLang="zh-TW" sz="2400" dirty="0" smtClean="0">
                <a:solidFill>
                  <a:schemeClr val="bg1"/>
                </a:solidFill>
              </a:rPr>
              <a:t>=0.000&lt;0.005)</a:t>
            </a:r>
            <a:r>
              <a:rPr lang="zh-TW" altLang="en-US" sz="2400" dirty="0" smtClean="0">
                <a:solidFill>
                  <a:schemeClr val="bg1"/>
                </a:solidFill>
              </a:rPr>
              <a:t>，代表資料</a:t>
            </a:r>
            <a:r>
              <a:rPr lang="zh-TW" altLang="en-US" sz="2400" dirty="0" smtClean="0">
                <a:solidFill>
                  <a:srgbClr val="FF0000"/>
                </a:solidFill>
              </a:rPr>
              <a:t>適合作因素分析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509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因子分析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-2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70" y="1789611"/>
            <a:ext cx="5653335" cy="43929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文字方塊 2"/>
          <p:cNvSpPr txBox="1"/>
          <p:nvPr/>
        </p:nvSpPr>
        <p:spPr>
          <a:xfrm>
            <a:off x="6662057" y="2651760"/>
            <a:ext cx="4833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1.</a:t>
            </a:r>
            <a:r>
              <a:rPr lang="zh-TW" altLang="en-US" sz="2400" dirty="0" smtClean="0">
                <a:solidFill>
                  <a:schemeClr val="bg1"/>
                </a:solidFill>
              </a:rPr>
              <a:t>我們可以看出此因素模型對付款方式多樣性變數解釋能力最好</a:t>
            </a:r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</a:rPr>
              <a:t>解釋</a:t>
            </a:r>
            <a:r>
              <a:rPr lang="en-US" altLang="zh-TW" sz="2400" dirty="0" smtClean="0">
                <a:solidFill>
                  <a:schemeClr val="bg1"/>
                </a:solidFill>
              </a:rPr>
              <a:t>84.8%</a:t>
            </a:r>
            <a:r>
              <a:rPr lang="zh-TW" altLang="en-US" sz="2400" dirty="0" smtClean="0">
                <a:solidFill>
                  <a:schemeClr val="bg1"/>
                </a:solidFill>
              </a:rPr>
              <a:t>的變異性</a:t>
            </a:r>
            <a:r>
              <a:rPr lang="en-US" altLang="zh-TW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TW" sz="2400" dirty="0" smtClean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2.</a:t>
            </a:r>
            <a:r>
              <a:rPr lang="zh-TW" altLang="en-US" sz="2400" dirty="0" smtClean="0">
                <a:solidFill>
                  <a:schemeClr val="bg1"/>
                </a:solidFill>
              </a:rPr>
              <a:t>對服務人員專業能力與態度變數解釋能力最差</a:t>
            </a:r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</a:rPr>
              <a:t>解釋</a:t>
            </a:r>
            <a:r>
              <a:rPr lang="en-US" altLang="zh-TW" sz="2400" dirty="0" smtClean="0">
                <a:solidFill>
                  <a:schemeClr val="bg1"/>
                </a:solidFill>
              </a:rPr>
              <a:t>50.3%)</a:t>
            </a:r>
          </a:p>
          <a:p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323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因子分析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-3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40" y="1584326"/>
            <a:ext cx="10135383" cy="30819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文字方塊 2"/>
          <p:cNvSpPr txBox="1"/>
          <p:nvPr/>
        </p:nvSpPr>
        <p:spPr>
          <a:xfrm>
            <a:off x="940526" y="5120640"/>
            <a:ext cx="9881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我們可以看出第一個因素</a:t>
            </a:r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</a:rPr>
              <a:t>元件</a:t>
            </a:r>
            <a:r>
              <a:rPr lang="en-US" altLang="zh-TW" sz="2400" dirty="0" smtClean="0">
                <a:solidFill>
                  <a:schemeClr val="bg1"/>
                </a:solidFill>
              </a:rPr>
              <a:t>1)</a:t>
            </a:r>
            <a:r>
              <a:rPr lang="zh-TW" altLang="en-US" sz="2400" dirty="0" smtClean="0">
                <a:solidFill>
                  <a:schemeClr val="bg1"/>
                </a:solidFill>
              </a:rPr>
              <a:t>解釋了資料中</a:t>
            </a:r>
            <a:r>
              <a:rPr lang="en-US" altLang="zh-TW" sz="2400" dirty="0" smtClean="0">
                <a:solidFill>
                  <a:schemeClr val="bg1"/>
                </a:solidFill>
              </a:rPr>
              <a:t>45.411%</a:t>
            </a:r>
            <a:r>
              <a:rPr lang="zh-TW" altLang="en-US" sz="2400" dirty="0" smtClean="0">
                <a:solidFill>
                  <a:schemeClr val="bg1"/>
                </a:solidFill>
              </a:rPr>
              <a:t>的變異性，第二個因素</a:t>
            </a:r>
            <a:r>
              <a:rPr lang="en-US" altLang="zh-TW" sz="2400" dirty="0" smtClean="0">
                <a:solidFill>
                  <a:schemeClr val="bg1"/>
                </a:solidFill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</a:rPr>
              <a:t>元件</a:t>
            </a:r>
            <a:r>
              <a:rPr lang="en-US" altLang="zh-TW" sz="2400" dirty="0" smtClean="0">
                <a:solidFill>
                  <a:schemeClr val="bg1"/>
                </a:solidFill>
              </a:rPr>
              <a:t>2)</a:t>
            </a:r>
            <a:r>
              <a:rPr lang="zh-TW" altLang="en-US" sz="2400" dirty="0" smtClean="0">
                <a:solidFill>
                  <a:schemeClr val="bg1"/>
                </a:solidFill>
              </a:rPr>
              <a:t>解釋了</a:t>
            </a:r>
            <a:r>
              <a:rPr lang="en-US" altLang="zh-TW" sz="2400" dirty="0" smtClean="0">
                <a:solidFill>
                  <a:schemeClr val="bg1"/>
                </a:solidFill>
              </a:rPr>
              <a:t>22.694%</a:t>
            </a:r>
            <a:r>
              <a:rPr lang="zh-TW" altLang="en-US" sz="2400" dirty="0" smtClean="0">
                <a:solidFill>
                  <a:schemeClr val="bg1"/>
                </a:solidFill>
              </a:rPr>
              <a:t>的變異性，兩個因素共解釋了</a:t>
            </a:r>
            <a:r>
              <a:rPr lang="en-US" altLang="zh-TW" sz="2400" dirty="0" smtClean="0">
                <a:solidFill>
                  <a:schemeClr val="bg1"/>
                </a:solidFill>
              </a:rPr>
              <a:t>71.654%</a:t>
            </a:r>
            <a:r>
              <a:rPr lang="zh-TW" altLang="en-US" sz="2400" dirty="0" smtClean="0">
                <a:solidFill>
                  <a:schemeClr val="bg1"/>
                </a:solidFill>
              </a:rPr>
              <a:t>的變異性。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793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25262" y="302189"/>
            <a:ext cx="3975100" cy="655187"/>
            <a:chOff x="7192010" y="1640849"/>
            <a:chExt cx="3975100" cy="655187"/>
          </a:xfrm>
        </p:grpSpPr>
        <p:sp>
          <p:nvSpPr>
            <p:cNvPr id="53" name="文本框 52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動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機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192010" y="2026795"/>
              <a:ext cx="3975100" cy="2692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Motivation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70709" y="1798254"/>
            <a:ext cx="3434238" cy="2042797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54434" y="1798254"/>
            <a:ext cx="3150522" cy="2042797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991677" y="1798253"/>
            <a:ext cx="3203192" cy="2042798"/>
          </a:xfrm>
          <a:prstGeom prst="rect">
            <a:avLst/>
          </a:prstGeom>
          <a:solidFill>
            <a:srgbClr val="FCFCF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195733" y="4559803"/>
            <a:ext cx="9805158" cy="681175"/>
            <a:chOff x="1199807" y="4770767"/>
            <a:chExt cx="9805158" cy="681175"/>
          </a:xfrm>
        </p:grpSpPr>
        <p:grpSp>
          <p:nvGrpSpPr>
            <p:cNvPr id="77" name="组合 76"/>
            <p:cNvGrpSpPr/>
            <p:nvPr/>
          </p:nvGrpSpPr>
          <p:grpSpPr>
            <a:xfrm>
              <a:off x="1199807" y="4772241"/>
              <a:ext cx="3005140" cy="679701"/>
              <a:chOff x="874713" y="3325188"/>
              <a:chExt cx="3005140" cy="679701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874713" y="3677812"/>
                <a:ext cx="2968755" cy="32707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874713" y="3325188"/>
                <a:ext cx="3005140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400" b="1" noProof="0" dirty="0" smtClean="0">
                    <a:solidFill>
                      <a:prstClr val="white"/>
                    </a:solidFill>
                    <a:cs typeface="+mn-ea"/>
                    <a:sym typeface="+mn-lt"/>
                  </a:rPr>
                  <a:t>手機業者的好壞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636201" y="4770767"/>
              <a:ext cx="2968755" cy="681175"/>
              <a:chOff x="874713" y="3325188"/>
              <a:chExt cx="2968755" cy="681175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874713" y="3677812"/>
                <a:ext cx="2968755" cy="32855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961574" y="3325188"/>
                <a:ext cx="2241974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b="1" dirty="0" smtClean="0">
                    <a:solidFill>
                      <a:prstClr val="white"/>
                    </a:solidFill>
                    <a:cs typeface="+mn-ea"/>
                    <a:sym typeface="+mn-lt"/>
                  </a:rPr>
                  <a:t>499</a:t>
                </a:r>
                <a:r>
                  <a:rPr lang="zh-TW" altLang="en-US" sz="2400" b="1" dirty="0" smtClean="0">
                    <a:solidFill>
                      <a:prstClr val="white"/>
                    </a:solidFill>
                    <a:cs typeface="+mn-ea"/>
                    <a:sym typeface="+mn-lt"/>
                  </a:rPr>
                  <a:t>促銷方案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8036210" y="4770767"/>
              <a:ext cx="2968755" cy="681175"/>
              <a:chOff x="874713" y="3325188"/>
              <a:chExt cx="2968755" cy="681175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874713" y="3677812"/>
                <a:ext cx="2968755" cy="32855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874713" y="3325188"/>
                <a:ext cx="2241974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400" b="1" dirty="0">
                    <a:solidFill>
                      <a:prstClr val="white"/>
                    </a:solidFill>
                    <a:cs typeface="+mn-ea"/>
                    <a:sym typeface="+mn-lt"/>
                  </a:rPr>
                  <a:t>老</a:t>
                </a:r>
                <a:r>
                  <a:rPr lang="zh-TW" altLang="en-US" sz="2400" b="1" dirty="0" smtClean="0">
                    <a:solidFill>
                      <a:prstClr val="white"/>
                    </a:solidFill>
                    <a:cs typeface="+mn-ea"/>
                    <a:sym typeface="+mn-lt"/>
                  </a:rPr>
                  <a:t>客戶的憤怒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圖片版面配置區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1" b="13591"/>
          <a:stretch>
            <a:fillRect/>
          </a:stretch>
        </p:blipFill>
        <p:spPr>
          <a:xfrm>
            <a:off x="871891" y="1933304"/>
            <a:ext cx="3296672" cy="1799704"/>
          </a:xfrm>
        </p:spPr>
      </p:pic>
      <p:pic>
        <p:nvPicPr>
          <p:cNvPr id="6" name="圖片版面配置區 5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0" b="10780"/>
          <a:stretch>
            <a:fillRect/>
          </a:stretch>
        </p:blipFill>
        <p:spPr>
          <a:xfrm>
            <a:off x="4479052" y="1981029"/>
            <a:ext cx="3121830" cy="1704255"/>
          </a:xfrm>
        </p:spPr>
      </p:pic>
      <p:pic>
        <p:nvPicPr>
          <p:cNvPr id="11" name="圖片版面配置區 10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9" b="10719"/>
          <a:stretch>
            <a:fillRect/>
          </a:stretch>
        </p:blipFill>
        <p:spPr>
          <a:xfrm>
            <a:off x="8032136" y="1971551"/>
            <a:ext cx="3156553" cy="1723211"/>
          </a:xfrm>
        </p:spPr>
      </p:pic>
    </p:spTree>
    <p:extLst>
      <p:ext uri="{BB962C8B-B14F-4D97-AF65-F5344CB8AC3E}">
        <p14:creationId xmlns:p14="http://schemas.microsoft.com/office/powerpoint/2010/main" val="32453823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 animBg="1"/>
      <p:bldP spid="7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因子分析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-4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7" y="1381126"/>
            <a:ext cx="6406528" cy="513337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458891" y="2429691"/>
            <a:ext cx="3892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我們可以看出下降斜率最快的是</a:t>
            </a:r>
            <a:r>
              <a:rPr lang="en-US" altLang="zh-TW" sz="2400" dirty="0" smtClean="0">
                <a:solidFill>
                  <a:schemeClr val="bg1"/>
                </a:solidFill>
              </a:rPr>
              <a:t>component number=2,</a:t>
            </a:r>
            <a:r>
              <a:rPr lang="zh-TW" altLang="en-US" sz="2400" dirty="0" smtClean="0">
                <a:solidFill>
                  <a:schemeClr val="bg1"/>
                </a:solidFill>
              </a:rPr>
              <a:t>因此我們選取兩個元件。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102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因子分析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-5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381126"/>
            <a:ext cx="4591975" cy="49203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文字方塊 2"/>
          <p:cNvSpPr txBox="1"/>
          <p:nvPr/>
        </p:nvSpPr>
        <p:spPr>
          <a:xfrm>
            <a:off x="6329363" y="2314575"/>
            <a:ext cx="507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這是旋轉後的因素負載，可以清楚看出有</a:t>
            </a:r>
            <a:r>
              <a:rPr lang="en-US" altLang="zh-TW" sz="2400" dirty="0" smtClean="0">
                <a:solidFill>
                  <a:schemeClr val="bg1"/>
                </a:solidFill>
              </a:rPr>
              <a:t>3</a:t>
            </a:r>
            <a:r>
              <a:rPr lang="zh-TW" altLang="en-US" sz="2400" dirty="0" smtClean="0">
                <a:solidFill>
                  <a:schemeClr val="bg1"/>
                </a:solidFill>
              </a:rPr>
              <a:t>個變數與元件</a:t>
            </a:r>
            <a:r>
              <a:rPr lang="en-US" altLang="zh-TW" sz="2400" dirty="0" smtClean="0">
                <a:solidFill>
                  <a:schemeClr val="bg1"/>
                </a:solidFill>
              </a:rPr>
              <a:t>1</a:t>
            </a:r>
            <a:r>
              <a:rPr lang="zh-TW" altLang="en-US" sz="2400" dirty="0" smtClean="0">
                <a:solidFill>
                  <a:schemeClr val="bg1"/>
                </a:solidFill>
              </a:rPr>
              <a:t>有關，其他</a:t>
            </a:r>
            <a:r>
              <a:rPr lang="en-US" altLang="zh-TW" sz="2400" dirty="0" smtClean="0">
                <a:solidFill>
                  <a:schemeClr val="bg1"/>
                </a:solidFill>
              </a:rPr>
              <a:t>2</a:t>
            </a:r>
            <a:r>
              <a:rPr lang="zh-TW" altLang="en-US" sz="2400" dirty="0" smtClean="0">
                <a:solidFill>
                  <a:schemeClr val="bg1"/>
                </a:solidFill>
              </a:rPr>
              <a:t>個變數與元件</a:t>
            </a:r>
            <a:r>
              <a:rPr lang="en-US" altLang="zh-TW" sz="2400" dirty="0" smtClean="0">
                <a:solidFill>
                  <a:schemeClr val="bg1"/>
                </a:solidFill>
              </a:rPr>
              <a:t>2</a:t>
            </a:r>
            <a:r>
              <a:rPr lang="zh-TW" altLang="en-US" sz="2400" dirty="0" smtClean="0">
                <a:solidFill>
                  <a:schemeClr val="bg1"/>
                </a:solidFill>
              </a:rPr>
              <a:t>有關。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091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因子分析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-6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200151"/>
            <a:ext cx="6966424" cy="558199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29563" y="2157413"/>
            <a:ext cx="3457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可以清楚看出旋轉後的變數是如何分布在元件</a:t>
            </a:r>
            <a:r>
              <a:rPr lang="en-US" altLang="zh-TW" sz="2400" dirty="0" smtClean="0">
                <a:solidFill>
                  <a:schemeClr val="bg1"/>
                </a:solidFill>
              </a:rPr>
              <a:t>1-</a:t>
            </a:r>
            <a:r>
              <a:rPr lang="zh-TW" altLang="en-US" sz="2400" dirty="0" smtClean="0">
                <a:solidFill>
                  <a:schemeClr val="bg1"/>
                </a:solidFill>
              </a:rPr>
              <a:t>元件</a:t>
            </a:r>
            <a:r>
              <a:rPr lang="en-US" altLang="zh-TW" sz="2400" dirty="0" smtClean="0">
                <a:solidFill>
                  <a:schemeClr val="bg1"/>
                </a:solidFill>
              </a:rPr>
              <a:t>2</a:t>
            </a:r>
            <a:r>
              <a:rPr lang="zh-TW" altLang="en-US" sz="2400" dirty="0" smtClean="0">
                <a:solidFill>
                  <a:schemeClr val="bg1"/>
                </a:solidFill>
              </a:rPr>
              <a:t>的軸上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118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57" name="文本框 56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因子分析</a:t>
              </a:r>
              <a:r>
                <a:rPr lang="en-US" altLang="zh-TW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-7</a:t>
              </a:r>
              <a:endParaRPr lang="zh-CN" altLang="en-US" sz="28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09" y="1980394"/>
            <a:ext cx="4444166" cy="36605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文字方塊 3"/>
          <p:cNvSpPr txBox="1"/>
          <p:nvPr/>
        </p:nvSpPr>
        <p:spPr>
          <a:xfrm>
            <a:off x="6015038" y="3013502"/>
            <a:ext cx="532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這裡是兩個因素的共變數矩陣，看得出兩個因素為獨立，因為共變數為</a:t>
            </a:r>
            <a:r>
              <a:rPr lang="en-US" altLang="zh-TW" sz="2400" dirty="0" smtClean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22718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結論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5045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25262" y="302189"/>
            <a:ext cx="3975100" cy="655187"/>
            <a:chOff x="7192010" y="1640849"/>
            <a:chExt cx="3975100" cy="655187"/>
          </a:xfrm>
        </p:grpSpPr>
        <p:sp>
          <p:nvSpPr>
            <p:cNvPr id="25" name="文本框 24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結論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92010" y="2026795"/>
              <a:ext cx="3975100" cy="2692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Conclusion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1619250"/>
            <a:ext cx="12203113" cy="2155825"/>
            <a:chOff x="0" y="1619250"/>
            <a:chExt cx="12203113" cy="2155825"/>
          </a:xfrm>
        </p:grpSpPr>
        <p:sp>
          <p:nvSpPr>
            <p:cNvPr id="12293" name="矩形 8"/>
            <p:cNvSpPr>
              <a:spLocks noChangeArrowheads="1"/>
            </p:cNvSpPr>
            <p:nvPr/>
          </p:nvSpPr>
          <p:spPr bwMode="auto">
            <a:xfrm>
              <a:off x="11195050" y="1619250"/>
              <a:ext cx="1008063" cy="2143125"/>
            </a:xfrm>
            <a:prstGeom prst="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6" name="矩形 11"/>
            <p:cNvSpPr>
              <a:spLocks noChangeArrowheads="1"/>
            </p:cNvSpPr>
            <p:nvPr/>
          </p:nvSpPr>
          <p:spPr bwMode="auto">
            <a:xfrm>
              <a:off x="0" y="1631950"/>
              <a:ext cx="8261350" cy="2143125"/>
            </a:xfrm>
            <a:prstGeom prst="rect">
              <a:avLst/>
            </a:prstGeom>
            <a:solidFill>
              <a:srgbClr val="FEFEFE">
                <a:alpha val="6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54403" y="1846723"/>
              <a:ext cx="5012744" cy="18651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499</a:t>
              </a:r>
              <a:r>
                <a:rPr kumimoji="0" lang="zh-TW" altLang="en-US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這種低價促銷方案，雖然會增加消費者的更換意願，但也會影響老客戶對電信業者的信賴，因此推動前最好還是要三思。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3794125"/>
            <a:ext cx="12196763" cy="2143125"/>
            <a:chOff x="0" y="3794125"/>
            <a:chExt cx="12196763" cy="2143125"/>
          </a:xfrm>
        </p:grpSpPr>
        <p:sp>
          <p:nvSpPr>
            <p:cNvPr id="12297" name="矩形 12"/>
            <p:cNvSpPr>
              <a:spLocks noChangeArrowheads="1"/>
            </p:cNvSpPr>
            <p:nvPr/>
          </p:nvSpPr>
          <p:spPr bwMode="auto">
            <a:xfrm>
              <a:off x="3940175" y="3794125"/>
              <a:ext cx="8256588" cy="2143125"/>
            </a:xfrm>
            <a:prstGeom prst="rect">
              <a:avLst/>
            </a:prstGeom>
            <a:solidFill>
              <a:srgbClr val="FEFEFE">
                <a:alpha val="6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8" name="矩形 13"/>
            <p:cNvSpPr>
              <a:spLocks noChangeArrowheads="1"/>
            </p:cNvSpPr>
            <p:nvPr/>
          </p:nvSpPr>
          <p:spPr bwMode="auto">
            <a:xfrm>
              <a:off x="0" y="3794125"/>
              <a:ext cx="890588" cy="2143125"/>
            </a:xfrm>
            <a:prstGeom prst="rect">
              <a:avLst/>
            </a:prstGeom>
            <a:solidFill>
              <a:srgbClr val="FEFEF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263083" y="4211447"/>
              <a:ext cx="6607705" cy="1421928"/>
              <a:chOff x="826027" y="3293925"/>
              <a:chExt cx="6607705" cy="142192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874712" y="3677812"/>
                <a:ext cx="6510337" cy="32707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 algn="just">
                  <a:lnSpc>
                    <a:spcPct val="120000"/>
                  </a:lnSpc>
                  <a:defRPr/>
                </a:pP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6027" y="3293925"/>
                <a:ext cx="6607705" cy="14219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1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台灣電信業者間的硬實力間差距並不大，反倒是在客戶接觸的那方面上有很大的差異有些差距，倒是業者可以加強的地方。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r="4095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r="57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54551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4222" y="2007993"/>
            <a:ext cx="7373150" cy="1685735"/>
            <a:chOff x="624222" y="2007993"/>
            <a:chExt cx="7373150" cy="1685735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24222" y="2403143"/>
              <a:ext cx="7373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lang="zh-TW" altLang="en-US" sz="6000" spc="100" noProof="0" dirty="0" smtClean="0"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cs typeface="+mn-ea"/>
                  <a:sym typeface="+mn-lt"/>
                </a:rPr>
                <a:t>謝謝</a:t>
              </a:r>
              <a:r>
                <a:rPr lang="zh-TW" altLang="en-US" sz="6000" spc="100" noProof="0" dirty="0"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cs typeface="+mn-ea"/>
                  <a:sym typeface="+mn-lt"/>
                </a:rPr>
                <a:t>聆聽</a:t>
              </a:r>
              <a:endParaRPr kumimoji="0" lang="zh-CN" altLang="en-US" sz="60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96761" y="2007993"/>
              <a:ext cx="302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848899" y="4039749"/>
            <a:ext cx="2722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期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2018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TW" sz="2000" dirty="0" smtClean="0">
                <a:solidFill>
                  <a:schemeClr val="bg1"/>
                </a:solidFill>
                <a:cs typeface="+mn-ea"/>
                <a:sym typeface="+mn-lt"/>
              </a:rPr>
              <a:t>22</a:t>
            </a:r>
            <a:r>
              <a:rPr lang="zh-TW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endParaRPr lang="en-US" altLang="zh-TW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TW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報告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人</a:t>
            </a:r>
            <a:r>
              <a:rPr lang="en-US" altLang="zh-TW" sz="2000" dirty="0" smtClean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張仁樵、田</a:t>
            </a:r>
            <a:r>
              <a:rPr lang="zh-TW" altLang="en-US" sz="2000" dirty="0">
                <a:solidFill>
                  <a:schemeClr val="bg1"/>
                </a:solidFill>
                <a:cs typeface="+mn-ea"/>
                <a:sym typeface="+mn-lt"/>
              </a:rPr>
              <a:t>碩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29776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68736" y="2105321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150" y="2789751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noProof="0" dirty="0" smtClean="0">
                <a:solidFill>
                  <a:prstClr val="white"/>
                </a:solidFill>
                <a:cs typeface="+mn-ea"/>
                <a:sym typeface="+mn-lt"/>
              </a:rPr>
              <a:t>資料</a:t>
            </a:r>
            <a:r>
              <a:rPr lang="zh-TW" altLang="en-US" sz="3600" noProof="0" dirty="0">
                <a:solidFill>
                  <a:prstClr val="white"/>
                </a:solidFill>
                <a:cs typeface="+mn-ea"/>
                <a:sym typeface="+mn-lt"/>
              </a:rPr>
              <a:t>概述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8600" y="3412627"/>
            <a:ext cx="6654800" cy="2692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9876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89"/>
            <a:ext cx="3975100" cy="655187"/>
            <a:chOff x="7192010" y="1640849"/>
            <a:chExt cx="3975100" cy="65518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性別</a:t>
              </a:r>
              <a:r>
                <a:rPr lang="zh-TW" altLang="en-US" sz="2800" dirty="0" smtClean="0">
                  <a:solidFill>
                    <a:prstClr val="white"/>
                  </a:solidFill>
                  <a:cs typeface="+mn-ea"/>
                  <a:sym typeface="+mn-lt"/>
                </a:rPr>
                <a:t>與年</a:t>
              </a: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齡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692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Gender</a:t>
              </a:r>
              <a:r>
                <a:rPr lang="zh-TW" altLang="en-US" sz="11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  <a:r>
                <a:rPr lang="en-US" altLang="zh-TW" sz="1100" dirty="0" smtClean="0">
                  <a:solidFill>
                    <a:prstClr val="white"/>
                  </a:solidFill>
                  <a:cs typeface="+mn-ea"/>
                  <a:sym typeface="+mn-lt"/>
                </a:rPr>
                <a:t>and Age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13" name="圖表 12"/>
          <p:cNvGraphicFramePr/>
          <p:nvPr>
            <p:extLst>
              <p:ext uri="{D42A27DB-BD31-4B8C-83A1-F6EECF244321}">
                <p14:modId xmlns:p14="http://schemas.microsoft.com/office/powerpoint/2010/main" val="3372618021"/>
              </p:ext>
            </p:extLst>
          </p:nvPr>
        </p:nvGraphicFramePr>
        <p:xfrm>
          <a:off x="-42425" y="957376"/>
          <a:ext cx="6858063" cy="468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圖表 15"/>
          <p:cNvGraphicFramePr/>
          <p:nvPr>
            <p:extLst>
              <p:ext uri="{D42A27DB-BD31-4B8C-83A1-F6EECF244321}">
                <p14:modId xmlns:p14="http://schemas.microsoft.com/office/powerpoint/2010/main" val="1765301861"/>
              </p:ext>
            </p:extLst>
          </p:nvPr>
        </p:nvGraphicFramePr>
        <p:xfrm>
          <a:off x="4997667" y="2111035"/>
          <a:ext cx="7151211" cy="474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286886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89"/>
            <a:ext cx="3975100" cy="655187"/>
            <a:chOff x="7192010" y="1640849"/>
            <a:chExt cx="3975100" cy="65518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職業</a:t>
              </a:r>
              <a:r>
                <a:rPr lang="zh-TW" altLang="en-US" sz="2800" noProof="0" dirty="0">
                  <a:solidFill>
                    <a:prstClr val="white"/>
                  </a:solidFill>
                  <a:cs typeface="+mn-ea"/>
                  <a:sym typeface="+mn-lt"/>
                </a:rPr>
                <a:t>別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692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100" dirty="0" smtClean="0">
                  <a:solidFill>
                    <a:prstClr val="white"/>
                  </a:solidFill>
                  <a:cs typeface="+mn-ea"/>
                  <a:sym typeface="+mn-lt"/>
                </a:rPr>
                <a:t>Profession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11" name="圖表 10"/>
          <p:cNvGraphicFramePr/>
          <p:nvPr>
            <p:extLst>
              <p:ext uri="{D42A27DB-BD31-4B8C-83A1-F6EECF244321}">
                <p14:modId xmlns:p14="http://schemas.microsoft.com/office/powerpoint/2010/main" val="2655208004"/>
              </p:ext>
            </p:extLst>
          </p:nvPr>
        </p:nvGraphicFramePr>
        <p:xfrm>
          <a:off x="2019300" y="11858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62399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2" y="302189"/>
            <a:ext cx="3975100" cy="656661"/>
            <a:chOff x="7192010" y="1640849"/>
            <a:chExt cx="3975100" cy="656661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dirty="0">
                  <a:solidFill>
                    <a:prstClr val="white"/>
                  </a:solidFill>
                  <a:cs typeface="+mn-ea"/>
                  <a:sym typeface="+mn-lt"/>
                </a:rPr>
                <a:t>電信</a:t>
              </a:r>
              <a:r>
                <a:rPr lang="zh-TW" altLang="en-US" sz="2800" noProof="0" dirty="0" smtClean="0">
                  <a:solidFill>
                    <a:prstClr val="white"/>
                  </a:solidFill>
                  <a:cs typeface="+mn-ea"/>
                  <a:sym typeface="+mn-lt"/>
                </a:rPr>
                <a:t>業者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Telecommunications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359907967"/>
              </p:ext>
            </p:extLst>
          </p:nvPr>
        </p:nvGraphicFramePr>
        <p:xfrm>
          <a:off x="2019300" y="124296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37548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687070"/>
            <a:ext cx="12192965" cy="694056"/>
            <a:chOff x="0" y="623570"/>
            <a:chExt cx="12192965" cy="69405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0" y="1016000"/>
              <a:ext cx="101473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147300" y="723900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30906" y="723900"/>
              <a:ext cx="134257" cy="5445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0465163" y="976313"/>
              <a:ext cx="183606" cy="29210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0648769" y="976313"/>
              <a:ext cx="75967" cy="341313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0724736" y="632460"/>
              <a:ext cx="194738" cy="67564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19474" y="623570"/>
              <a:ext cx="87099" cy="39243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004965" y="1016000"/>
              <a:ext cx="1188000" cy="0"/>
            </a:xfrm>
            <a:prstGeom prst="line">
              <a:avLst/>
            </a:prstGeom>
            <a:ln w="28575" cap="rnd">
              <a:solidFill>
                <a:schemeClr val="bg1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5261" y="302189"/>
            <a:ext cx="8022349" cy="954107"/>
            <a:chOff x="7192010" y="1640849"/>
            <a:chExt cx="3975100" cy="954107"/>
          </a:xfrm>
        </p:grpSpPr>
        <p:sp>
          <p:nvSpPr>
            <p:cNvPr id="31" name="文本框 30"/>
            <p:cNvSpPr txBox="1"/>
            <p:nvPr/>
          </p:nvSpPr>
          <p:spPr>
            <a:xfrm>
              <a:off x="7192010" y="1640849"/>
              <a:ext cx="3543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網路是否吃到飽與月租費是否超過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499</a:t>
              </a:r>
              <a:endPara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92010" y="2026795"/>
              <a:ext cx="3975100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Is unlimited?  Monthly payment over 499?    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102115170"/>
              </p:ext>
            </p:extLst>
          </p:nvPr>
        </p:nvGraphicFramePr>
        <p:xfrm>
          <a:off x="-639471" y="958850"/>
          <a:ext cx="7216503" cy="424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4066884907"/>
              </p:ext>
            </p:extLst>
          </p:nvPr>
        </p:nvGraphicFramePr>
        <p:xfrm>
          <a:off x="5004650" y="2614749"/>
          <a:ext cx="7216502" cy="4347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1339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商务云科技大数据工作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4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椭圆 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Oval 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2121058"/>
  <p:tag name="MH_LIBRARY" val="GRAPHIC"/>
  <p:tag name="MH_ORDER" val="Freeform 95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大数据互联网科技PPT模板.pptx" id="{D7A00B43-EC11-4D38-8E49-64F1D52AFD1F}" vid="{CCF8CF68-1D57-4E01-9EF7-B5E9B52DAF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大数据互联网科技PPT模板</Template>
  <TotalTime>422</TotalTime>
  <Words>1474</Words>
  <Application>Microsoft Office PowerPoint</Application>
  <PresentationFormat>寬螢幕</PresentationFormat>
  <Paragraphs>215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等线</vt:lpstr>
      <vt:lpstr>微软雅黑</vt:lpstr>
      <vt:lpstr>新細明體</vt:lpstr>
      <vt:lpstr>Arial</vt:lpstr>
      <vt:lpstr>Wingdings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張仁樵</dc:creator>
  <dc:description>http://www.ypppt.com/</dc:description>
  <cp:lastModifiedBy>張仁樵</cp:lastModifiedBy>
  <cp:revision>47</cp:revision>
  <dcterms:created xsi:type="dcterms:W3CDTF">2018-06-21T12:03:15Z</dcterms:created>
  <dcterms:modified xsi:type="dcterms:W3CDTF">2018-06-23T07:21:08Z</dcterms:modified>
</cp:coreProperties>
</file>