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Lexend Medium"/>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KzEOu8Fs063ZES8mkTJ0iG5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exendMedium-bold.fntdata"/><Relationship Id="rId10" Type="http://schemas.openxmlformats.org/officeDocument/2006/relationships/slide" Target="slides/slide6.xml"/><Relationship Id="rId32" Type="http://schemas.openxmlformats.org/officeDocument/2006/relationships/font" Target="fonts/LexendMedium-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p:nvPr/>
        </p:nvSpPr>
        <p:spPr>
          <a:xfrm>
            <a:off x="5796401" y="3378954"/>
            <a:ext cx="6394567" cy="3479046"/>
          </a:xfrm>
          <a:custGeom>
            <a:rect b="b" l="l" r="r" t="t"/>
            <a:pathLst>
              <a:path extrusionOk="0" h="3479046" w="6394567">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39000">
                <a:schemeClr val="lt2"/>
              </a:gs>
              <a:gs pos="100000">
                <a:srgbClr val="BFCD91"/>
              </a:gs>
            </a:gsLst>
            <a:lin ang="1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9"/>
          <p:cNvSpPr txBox="1"/>
          <p:nvPr>
            <p:ph type="ctrTitle"/>
          </p:nvPr>
        </p:nvSpPr>
        <p:spPr>
          <a:xfrm>
            <a:off x="1066801" y="1122363"/>
            <a:ext cx="6211185" cy="2305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9"/>
          <p:cNvSpPr txBox="1"/>
          <p:nvPr>
            <p:ph idx="1" type="subTitle"/>
          </p:nvPr>
        </p:nvSpPr>
        <p:spPr>
          <a:xfrm>
            <a:off x="1066802" y="3549048"/>
            <a:ext cx="5029198" cy="1956278"/>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9"/>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38"/>
          <p:cNvSpPr txBox="1"/>
          <p:nvPr>
            <p:ph type="title"/>
          </p:nvPr>
        </p:nvSpPr>
        <p:spPr>
          <a:xfrm>
            <a:off x="1066800" y="936841"/>
            <a:ext cx="10239338"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8"/>
          <p:cNvSpPr txBox="1"/>
          <p:nvPr>
            <p:ph idx="1" type="body"/>
          </p:nvPr>
        </p:nvSpPr>
        <p:spPr>
          <a:xfrm rot="5400000">
            <a:off x="4350676" y="-1141132"/>
            <a:ext cx="3677683" cy="102393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8"/>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39"/>
          <p:cNvSpPr txBox="1"/>
          <p:nvPr>
            <p:ph type="title"/>
          </p:nvPr>
        </p:nvSpPr>
        <p:spPr>
          <a:xfrm rot="5400000">
            <a:off x="7782463" y="2143664"/>
            <a:ext cx="4633823" cy="25088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9"/>
          <p:cNvSpPr txBox="1"/>
          <p:nvPr>
            <p:ph idx="1" type="body"/>
          </p:nvPr>
        </p:nvSpPr>
        <p:spPr>
          <a:xfrm rot="5400000">
            <a:off x="2502739" y="-354761"/>
            <a:ext cx="4633823" cy="75057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9"/>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9"/>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0"/>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0"/>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0"/>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31"/>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1"/>
          <p:cNvSpPr txBox="1"/>
          <p:nvPr>
            <p:ph idx="1" type="body"/>
          </p:nvPr>
        </p:nvSpPr>
        <p:spPr>
          <a:xfrm>
            <a:off x="1066800"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1"/>
          <p:cNvSpPr txBox="1"/>
          <p:nvPr>
            <p:ph idx="2" type="body"/>
          </p:nvPr>
        </p:nvSpPr>
        <p:spPr>
          <a:xfrm>
            <a:off x="6349795" y="2117341"/>
            <a:ext cx="4809482" cy="376012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32"/>
          <p:cNvSpPr/>
          <p:nvPr/>
        </p:nvSpPr>
        <p:spPr>
          <a:xfrm>
            <a:off x="6284115" y="3378954"/>
            <a:ext cx="5907885" cy="3479046"/>
          </a:xfrm>
          <a:custGeom>
            <a:rect b="b" l="l" r="r" t="t"/>
            <a:pathLst>
              <a:path extrusionOk="0" h="3479046" w="5907885">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0">
                <a:schemeClr val="lt2"/>
              </a:gs>
              <a:gs pos="23000">
                <a:schemeClr val="lt2"/>
              </a:gs>
              <a:gs pos="100000">
                <a:srgbClr val="BFCD91"/>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32"/>
          <p:cNvSpPr/>
          <p:nvPr/>
        </p:nvSpPr>
        <p:spPr>
          <a:xfrm rot="10800000">
            <a:off x="0" y="0"/>
            <a:ext cx="2923855" cy="1479128"/>
          </a:xfrm>
          <a:custGeom>
            <a:rect b="b" l="l" r="r" t="t"/>
            <a:pathLst>
              <a:path extrusionOk="0" h="1479128" w="2923855">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0">
                <a:schemeClr val="lt2"/>
              </a:gs>
              <a:gs pos="33000">
                <a:schemeClr val="lt2"/>
              </a:gs>
              <a:gs pos="100000">
                <a:srgbClr val="BFCD9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2"/>
          <p:cNvSpPr txBox="1"/>
          <p:nvPr>
            <p:ph type="title"/>
          </p:nvPr>
        </p:nvSpPr>
        <p:spPr>
          <a:xfrm>
            <a:off x="1066800" y="1709738"/>
            <a:ext cx="6455434" cy="29812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1066800" y="4759252"/>
            <a:ext cx="5397260" cy="95574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solidFill>
                  <a:schemeClr val="dk1"/>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32"/>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3"/>
          <p:cNvSpPr txBox="1"/>
          <p:nvPr>
            <p:ph type="title"/>
          </p:nvPr>
        </p:nvSpPr>
        <p:spPr>
          <a:xfrm>
            <a:off x="1066800" y="963283"/>
            <a:ext cx="10096500" cy="9160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3"/>
          <p:cNvSpPr txBox="1"/>
          <p:nvPr>
            <p:ph idx="1" type="body"/>
          </p:nvPr>
        </p:nvSpPr>
        <p:spPr>
          <a:xfrm>
            <a:off x="1066801" y="1879287"/>
            <a:ext cx="4739628"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3"/>
          <p:cNvSpPr txBox="1"/>
          <p:nvPr>
            <p:ph idx="2" type="body"/>
          </p:nvPr>
        </p:nvSpPr>
        <p:spPr>
          <a:xfrm>
            <a:off x="1066801" y="2505075"/>
            <a:ext cx="4739628"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3"/>
          <p:cNvSpPr txBox="1"/>
          <p:nvPr>
            <p:ph idx="3" type="body"/>
          </p:nvPr>
        </p:nvSpPr>
        <p:spPr>
          <a:xfrm>
            <a:off x="6400330" y="1879287"/>
            <a:ext cx="4762970" cy="582117"/>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None/>
              <a:defRPr b="1" sz="1400" cap="none"/>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3"/>
          <p:cNvSpPr txBox="1"/>
          <p:nvPr>
            <p:ph idx="4" type="body"/>
          </p:nvPr>
        </p:nvSpPr>
        <p:spPr>
          <a:xfrm>
            <a:off x="6400330" y="2505075"/>
            <a:ext cx="4762970" cy="338964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3"/>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3"/>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4"/>
          <p:cNvSpPr txBox="1"/>
          <p:nvPr>
            <p:ph type="title"/>
          </p:nvPr>
        </p:nvSpPr>
        <p:spPr>
          <a:xfrm>
            <a:off x="1066800" y="1357223"/>
            <a:ext cx="8886884" cy="104307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4"/>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4"/>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5"/>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1066800" y="770626"/>
            <a:ext cx="3705225" cy="12867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txBox="1"/>
          <p:nvPr>
            <p:ph idx="1" type="body"/>
          </p:nvPr>
        </p:nvSpPr>
        <p:spPr>
          <a:xfrm>
            <a:off x="5183188" y="1075426"/>
            <a:ext cx="5980112" cy="4768371"/>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dk1"/>
              </a:buClr>
              <a:buSzPts val="3200"/>
              <a:buChar char="•"/>
              <a:defRPr sz="3200"/>
            </a:lvl1pPr>
            <a:lvl2pPr indent="-406400" lvl="1" marL="914400" algn="l">
              <a:lnSpc>
                <a:spcPct val="120000"/>
              </a:lnSpc>
              <a:spcBef>
                <a:spcPts val="500"/>
              </a:spcBef>
              <a:spcAft>
                <a:spcPts val="0"/>
              </a:spcAft>
              <a:buClr>
                <a:schemeClr val="dk1"/>
              </a:buClr>
              <a:buSzPts val="2800"/>
              <a:buChar char="–"/>
              <a:defRPr sz="2800"/>
            </a:lvl2pPr>
            <a:lvl3pPr indent="-381000" lvl="2" marL="1371600" algn="l">
              <a:lnSpc>
                <a:spcPct val="120000"/>
              </a:lnSpc>
              <a:spcBef>
                <a:spcPts val="500"/>
              </a:spcBef>
              <a:spcAft>
                <a:spcPts val="0"/>
              </a:spcAft>
              <a:buClr>
                <a:schemeClr val="dk1"/>
              </a:buClr>
              <a:buSzPts val="2400"/>
              <a:buChar char="•"/>
              <a:defRPr sz="2400"/>
            </a:lvl3pPr>
            <a:lvl4pPr indent="-355600" lvl="3" marL="1828800" algn="l">
              <a:lnSpc>
                <a:spcPct val="120000"/>
              </a:lnSpc>
              <a:spcBef>
                <a:spcPts val="500"/>
              </a:spcBef>
              <a:spcAft>
                <a:spcPts val="0"/>
              </a:spcAft>
              <a:buClr>
                <a:schemeClr val="dk1"/>
              </a:buClr>
              <a:buSzPts val="2000"/>
              <a:buChar char="–"/>
              <a:defRPr sz="2000"/>
            </a:lvl4pPr>
            <a:lvl5pPr indent="-355600" lvl="4" marL="2286000" algn="l">
              <a:lnSpc>
                <a:spcPct val="12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36"/>
          <p:cNvSpPr txBox="1"/>
          <p:nvPr>
            <p:ph idx="2" type="body"/>
          </p:nvPr>
        </p:nvSpPr>
        <p:spPr>
          <a:xfrm>
            <a:off x="1066800" y="2057400"/>
            <a:ext cx="37052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1066800" y="782128"/>
            <a:ext cx="3705225" cy="127527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p:nvPr>
            <p:ph idx="2" type="pic"/>
          </p:nvPr>
        </p:nvSpPr>
        <p:spPr>
          <a:xfrm>
            <a:off x="5183188" y="1143000"/>
            <a:ext cx="5980112" cy="4572000"/>
          </a:xfrm>
          <a:prstGeom prst="rect">
            <a:avLst/>
          </a:prstGeom>
          <a:noFill/>
          <a:ln>
            <a:noFill/>
          </a:ln>
        </p:spPr>
      </p:sp>
      <p:sp>
        <p:nvSpPr>
          <p:cNvPr id="71" name="Google Shape;71;p37"/>
          <p:cNvSpPr txBox="1"/>
          <p:nvPr>
            <p:ph idx="1" type="body"/>
          </p:nvPr>
        </p:nvSpPr>
        <p:spPr>
          <a:xfrm>
            <a:off x="1066800" y="2057400"/>
            <a:ext cx="3705225" cy="36576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7"/>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8"/>
          <p:cNvSpPr txBox="1"/>
          <p:nvPr>
            <p:ph idx="10" type="dt"/>
          </p:nvPr>
        </p:nvSpPr>
        <p:spPr>
          <a:xfrm rot="5400000">
            <a:off x="10477379" y="4629744"/>
            <a:ext cx="265350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8610602" y="6318446"/>
            <a:ext cx="274319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11353800" y="6318446"/>
            <a:ext cx="61569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chemeClr val="dk1"/>
                </a:solidFill>
                <a:latin typeface="Arial"/>
                <a:ea typeface="Arial"/>
                <a:cs typeface="Arial"/>
                <a:sym typeface="Arial"/>
              </a:defRPr>
            </a:lvl1pPr>
            <a:lvl2pPr indent="0" lvl="1" marL="0" marR="0" rtl="0" algn="r">
              <a:spcBef>
                <a:spcPts val="0"/>
              </a:spcBef>
              <a:buNone/>
              <a:defRPr b="1" i="0" sz="1600" u="none" cap="none" strike="noStrike">
                <a:solidFill>
                  <a:schemeClr val="dk1"/>
                </a:solidFill>
                <a:latin typeface="Arial"/>
                <a:ea typeface="Arial"/>
                <a:cs typeface="Arial"/>
                <a:sym typeface="Arial"/>
              </a:defRPr>
            </a:lvl2pPr>
            <a:lvl3pPr indent="0" lvl="2" marL="0" marR="0" rtl="0" algn="r">
              <a:spcBef>
                <a:spcPts val="0"/>
              </a:spcBef>
              <a:buNone/>
              <a:defRPr b="1" i="0" sz="1600" u="none" cap="none" strike="noStrike">
                <a:solidFill>
                  <a:schemeClr val="dk1"/>
                </a:solidFill>
                <a:latin typeface="Arial"/>
                <a:ea typeface="Arial"/>
                <a:cs typeface="Arial"/>
                <a:sym typeface="Arial"/>
              </a:defRPr>
            </a:lvl3pPr>
            <a:lvl4pPr indent="0" lvl="3" marL="0" marR="0" rtl="0" algn="r">
              <a:spcBef>
                <a:spcPts val="0"/>
              </a:spcBef>
              <a:buNone/>
              <a:defRPr b="1" i="0" sz="1600" u="none" cap="none" strike="noStrike">
                <a:solidFill>
                  <a:schemeClr val="dk1"/>
                </a:solidFill>
                <a:latin typeface="Arial"/>
                <a:ea typeface="Arial"/>
                <a:cs typeface="Arial"/>
                <a:sym typeface="Arial"/>
              </a:defRPr>
            </a:lvl4pPr>
            <a:lvl5pPr indent="0" lvl="4" marL="0" marR="0" rtl="0" algn="r">
              <a:spcBef>
                <a:spcPts val="0"/>
              </a:spcBef>
              <a:buNone/>
              <a:defRPr b="1" i="0" sz="1600" u="none" cap="none" strike="noStrike">
                <a:solidFill>
                  <a:schemeClr val="dk1"/>
                </a:solidFill>
                <a:latin typeface="Arial"/>
                <a:ea typeface="Arial"/>
                <a:cs typeface="Arial"/>
                <a:sym typeface="Arial"/>
              </a:defRPr>
            </a:lvl5pPr>
            <a:lvl6pPr indent="0" lvl="5" marL="0" marR="0" rtl="0" algn="r">
              <a:spcBef>
                <a:spcPts val="0"/>
              </a:spcBef>
              <a:buNone/>
              <a:defRPr b="1" i="0" sz="1600" u="none" cap="none" strike="noStrike">
                <a:solidFill>
                  <a:schemeClr val="dk1"/>
                </a:solidFill>
                <a:latin typeface="Arial"/>
                <a:ea typeface="Arial"/>
                <a:cs typeface="Arial"/>
                <a:sym typeface="Arial"/>
              </a:defRPr>
            </a:lvl6pPr>
            <a:lvl7pPr indent="0" lvl="6" marL="0" marR="0" rtl="0" algn="r">
              <a:spcBef>
                <a:spcPts val="0"/>
              </a:spcBef>
              <a:buNone/>
              <a:defRPr b="1" i="0" sz="1600" u="none" cap="none" strike="noStrike">
                <a:solidFill>
                  <a:schemeClr val="dk1"/>
                </a:solidFill>
                <a:latin typeface="Arial"/>
                <a:ea typeface="Arial"/>
                <a:cs typeface="Arial"/>
                <a:sym typeface="Arial"/>
              </a:defRPr>
            </a:lvl7pPr>
            <a:lvl8pPr indent="0" lvl="7" marL="0" marR="0" rtl="0" algn="r">
              <a:spcBef>
                <a:spcPts val="0"/>
              </a:spcBef>
              <a:buNone/>
              <a:defRPr b="1" i="0" sz="1600" u="none" cap="none" strike="noStrike">
                <a:solidFill>
                  <a:schemeClr val="dk1"/>
                </a:solidFill>
                <a:latin typeface="Arial"/>
                <a:ea typeface="Arial"/>
                <a:cs typeface="Arial"/>
                <a:sym typeface="Arial"/>
              </a:defRPr>
            </a:lvl8pPr>
            <a:lvl9pPr indent="0" lvl="8" marL="0" marR="0" rtl="0" algn="r">
              <a:spcBef>
                <a:spcPts val="0"/>
              </a:spcBef>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plash of colors on a white surface" id="92" name="Google Shape;92;p1"/>
          <p:cNvPicPr preferRelativeResize="0"/>
          <p:nvPr/>
        </p:nvPicPr>
        <p:blipFill rotWithShape="1">
          <a:blip r:embed="rId3">
            <a:alphaModFix/>
          </a:blip>
          <a:srcRect b="22603" l="0" r="0" t="2396"/>
          <a:stretch/>
        </p:blipFill>
        <p:spPr>
          <a:xfrm>
            <a:off x="20" y="10"/>
            <a:ext cx="12191979" cy="6857990"/>
          </a:xfrm>
          <a:prstGeom prst="rect">
            <a:avLst/>
          </a:prstGeom>
          <a:noFill/>
          <a:ln>
            <a:noFill/>
          </a:ln>
        </p:spPr>
      </p:pic>
      <p:sp>
        <p:nvSpPr>
          <p:cNvPr id="93" name="Google Shape;93;p1"/>
          <p:cNvSpPr/>
          <p:nvPr/>
        </p:nvSpPr>
        <p:spPr>
          <a:xfrm rot="5400000">
            <a:off x="960265" y="-960268"/>
            <a:ext cx="6857998" cy="8778533"/>
          </a:xfrm>
          <a:prstGeom prst="rect">
            <a:avLst/>
          </a:prstGeom>
          <a:gradFill>
            <a:gsLst>
              <a:gs pos="0">
                <a:srgbClr val="000000">
                  <a:alpha val="0"/>
                </a:srgbClr>
              </a:gs>
              <a:gs pos="56000">
                <a:srgbClr val="000000">
                  <a:alpha val="57647"/>
                </a:srgbClr>
              </a:gs>
              <a:gs pos="100000">
                <a:srgbClr val="000000">
                  <a:alpha val="5098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
          <p:cNvSpPr txBox="1"/>
          <p:nvPr>
            <p:ph type="ctrTitle"/>
          </p:nvPr>
        </p:nvSpPr>
        <p:spPr>
          <a:xfrm>
            <a:off x="1066801" y="1122363"/>
            <a:ext cx="5733801" cy="23052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3600"/>
              <a:buFont typeface="Arial"/>
              <a:buNone/>
            </a:pPr>
            <a:r>
              <a:rPr lang="en-US">
                <a:solidFill>
                  <a:srgbClr val="FFFFFF"/>
                </a:solidFill>
              </a:rPr>
              <a:t>Music and Mental Health</a:t>
            </a:r>
            <a:endParaRPr/>
          </a:p>
        </p:txBody>
      </p:sp>
      <p:sp>
        <p:nvSpPr>
          <p:cNvPr id="95" name="Google Shape;95;p1"/>
          <p:cNvSpPr txBox="1"/>
          <p:nvPr>
            <p:ph idx="1" type="subTitle"/>
          </p:nvPr>
        </p:nvSpPr>
        <p:spPr>
          <a:xfrm>
            <a:off x="1066801" y="3549048"/>
            <a:ext cx="5393375" cy="195627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FFF"/>
              </a:buClr>
              <a:buSzPts val="2000"/>
              <a:buNone/>
            </a:pPr>
            <a:r>
              <a:rPr lang="en-US">
                <a:solidFill>
                  <a:srgbClr val="FFFFFF"/>
                </a:solidFill>
              </a:rPr>
              <a:t>Presented by: </a:t>
            </a:r>
            <a:endParaRPr/>
          </a:p>
          <a:p>
            <a:pPr indent="0" lvl="0" marL="0" rtl="0" algn="l">
              <a:lnSpc>
                <a:spcPct val="100000"/>
              </a:lnSpc>
              <a:spcBef>
                <a:spcPts val="1000"/>
              </a:spcBef>
              <a:spcAft>
                <a:spcPts val="0"/>
              </a:spcAft>
              <a:buClr>
                <a:srgbClr val="FFFFFF"/>
              </a:buClr>
              <a:buSzPts val="2000"/>
              <a:buNone/>
            </a:pPr>
            <a:r>
              <a:rPr lang="en-US">
                <a:solidFill>
                  <a:srgbClr val="FFFFFF"/>
                </a:solidFill>
              </a:rPr>
              <a:t>Gabor Horvath, Brittany Laurent, Don Smith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1066800" y="276870"/>
            <a:ext cx="10092477" cy="9536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Seeking Confirmation:</a:t>
            </a:r>
            <a:br>
              <a:rPr lang="en-US"/>
            </a:br>
            <a:r>
              <a:rPr lang="en-US"/>
              <a:t>Building a Decision Tree</a:t>
            </a:r>
            <a:endParaRPr/>
          </a:p>
        </p:txBody>
      </p:sp>
      <p:sp>
        <p:nvSpPr>
          <p:cNvPr id="171" name="Google Shape;171;p10"/>
          <p:cNvSpPr txBox="1"/>
          <p:nvPr>
            <p:ph idx="1" type="body"/>
          </p:nvPr>
        </p:nvSpPr>
        <p:spPr>
          <a:xfrm>
            <a:off x="1066800" y="1230539"/>
            <a:ext cx="10092477" cy="376012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600"/>
              <a:buChar char="•"/>
            </a:pPr>
            <a:r>
              <a:rPr lang="en-US" sz="1600"/>
              <a:t>To confirm the primacy of these three features, we created and tuned a decision tree which attempted to predict the created cluster label value of each row.</a:t>
            </a:r>
            <a:endParaRPr/>
          </a:p>
          <a:p>
            <a:pPr indent="-228600" lvl="0" marL="228600" rtl="0" algn="l">
              <a:lnSpc>
                <a:spcPct val="120000"/>
              </a:lnSpc>
              <a:spcBef>
                <a:spcPts val="1000"/>
              </a:spcBef>
              <a:spcAft>
                <a:spcPts val="0"/>
              </a:spcAft>
              <a:buClr>
                <a:schemeClr val="dk1"/>
              </a:buClr>
              <a:buSzPts val="1600"/>
              <a:buChar char="•"/>
            </a:pPr>
            <a:r>
              <a:rPr lang="en-US" sz="1600"/>
              <a:t>By looking at feature importances in the model, we would be able to assess whether this method </a:t>
            </a:r>
            <a:r>
              <a:rPr i="1" lang="en-US" sz="1600"/>
              <a:t>also</a:t>
            </a:r>
            <a:r>
              <a:rPr lang="en-US" sz="1600"/>
              <a:t> identified ‘overall_mh,’ ‘age,’ and ‘hours’ as the most meaningful features in terms of cluster differentiation.</a:t>
            </a:r>
            <a:endParaRPr/>
          </a:p>
          <a:p>
            <a:pPr indent="-228600" lvl="0" marL="228600" rtl="0" algn="l">
              <a:lnSpc>
                <a:spcPct val="120000"/>
              </a:lnSpc>
              <a:spcBef>
                <a:spcPts val="1000"/>
              </a:spcBef>
              <a:spcAft>
                <a:spcPts val="0"/>
              </a:spcAft>
              <a:buClr>
                <a:schemeClr val="dk1"/>
              </a:buClr>
              <a:buSzPts val="1600"/>
              <a:buChar char="•"/>
            </a:pPr>
            <a:r>
              <a:rPr lang="en-US" sz="1600"/>
              <a:t>The results speak for themselves.</a:t>
            </a:r>
            <a:endParaRPr/>
          </a:p>
          <a:p>
            <a:pPr indent="-114300" lvl="0" marL="228600" rtl="0" algn="l">
              <a:lnSpc>
                <a:spcPct val="120000"/>
              </a:lnSpc>
              <a:spcBef>
                <a:spcPts val="1000"/>
              </a:spcBef>
              <a:spcAft>
                <a:spcPts val="0"/>
              </a:spcAft>
              <a:buClr>
                <a:schemeClr val="dk1"/>
              </a:buClr>
              <a:buSzPts val="1800"/>
              <a:buNone/>
            </a:pPr>
            <a:r>
              <a:t/>
            </a:r>
            <a:endParaRPr/>
          </a:p>
        </p:txBody>
      </p:sp>
      <p:pic>
        <p:nvPicPr>
          <p:cNvPr id="172" name="Google Shape;172;p10"/>
          <p:cNvPicPr preferRelativeResize="0"/>
          <p:nvPr/>
        </p:nvPicPr>
        <p:blipFill rotWithShape="1">
          <a:blip r:embed="rId3">
            <a:alphaModFix/>
          </a:blip>
          <a:srcRect b="0" l="0" r="0" t="0"/>
          <a:stretch/>
        </p:blipFill>
        <p:spPr>
          <a:xfrm>
            <a:off x="1066800" y="3429000"/>
            <a:ext cx="5490246" cy="2609984"/>
          </a:xfrm>
          <a:prstGeom prst="rect">
            <a:avLst/>
          </a:prstGeom>
          <a:noFill/>
          <a:ln>
            <a:noFill/>
          </a:ln>
        </p:spPr>
      </p:pic>
      <p:pic>
        <p:nvPicPr>
          <p:cNvPr id="173" name="Google Shape;173;p10"/>
          <p:cNvPicPr preferRelativeResize="0"/>
          <p:nvPr/>
        </p:nvPicPr>
        <p:blipFill rotWithShape="1">
          <a:blip r:embed="rId4">
            <a:alphaModFix/>
          </a:blip>
          <a:srcRect b="0" l="0" r="0" t="0"/>
          <a:stretch/>
        </p:blipFill>
        <p:spPr>
          <a:xfrm>
            <a:off x="7181208" y="2684219"/>
            <a:ext cx="1586739" cy="4092117"/>
          </a:xfrm>
          <a:prstGeom prst="rect">
            <a:avLst/>
          </a:prstGeom>
          <a:noFill/>
          <a:ln>
            <a:noFill/>
          </a:ln>
        </p:spPr>
      </p:pic>
      <p:sp>
        <p:nvSpPr>
          <p:cNvPr id="174" name="Google Shape;174;p10"/>
          <p:cNvSpPr txBox="1"/>
          <p:nvPr/>
        </p:nvSpPr>
        <p:spPr>
          <a:xfrm>
            <a:off x="9230765" y="2828835"/>
            <a:ext cx="2750596" cy="120032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These results exactly reinforced the conclusions we drew from our ANOVA tests.</a:t>
            </a:r>
            <a:endParaRPr/>
          </a:p>
        </p:txBody>
      </p:sp>
      <p:cxnSp>
        <p:nvCxnSpPr>
          <p:cNvPr id="175" name="Google Shape;175;p10"/>
          <p:cNvCxnSpPr/>
          <p:nvPr/>
        </p:nvCxnSpPr>
        <p:spPr>
          <a:xfrm rot="10800000">
            <a:off x="8799616" y="3071751"/>
            <a:ext cx="387927" cy="0"/>
          </a:xfrm>
          <a:prstGeom prst="straightConnector1">
            <a:avLst/>
          </a:prstGeom>
          <a:noFill/>
          <a:ln cap="flat" cmpd="sng" w="9525">
            <a:solidFill>
              <a:schemeClr val="accent4"/>
            </a:solidFill>
            <a:prstDash val="solid"/>
            <a:miter lim="800000"/>
            <a:headEnd len="sm" w="sm" type="none"/>
            <a:tailEnd len="med" w="med" type="triangle"/>
          </a:ln>
        </p:spPr>
      </p:cxnSp>
      <p:cxnSp>
        <p:nvCxnSpPr>
          <p:cNvPr id="176" name="Google Shape;176;p10"/>
          <p:cNvCxnSpPr/>
          <p:nvPr/>
        </p:nvCxnSpPr>
        <p:spPr>
          <a:xfrm rot="10800000">
            <a:off x="8799616" y="3346862"/>
            <a:ext cx="387927" cy="0"/>
          </a:xfrm>
          <a:prstGeom prst="straightConnector1">
            <a:avLst/>
          </a:prstGeom>
          <a:noFill/>
          <a:ln cap="flat" cmpd="sng" w="9525">
            <a:solidFill>
              <a:schemeClr val="accent4"/>
            </a:solidFill>
            <a:prstDash val="solid"/>
            <a:miter lim="800000"/>
            <a:headEnd len="sm" w="sm" type="none"/>
            <a:tailEnd len="med" w="med" type="triangle"/>
          </a:ln>
        </p:spPr>
      </p:cxnSp>
      <p:cxnSp>
        <p:nvCxnSpPr>
          <p:cNvPr id="177" name="Google Shape;177;p10"/>
          <p:cNvCxnSpPr/>
          <p:nvPr/>
        </p:nvCxnSpPr>
        <p:spPr>
          <a:xfrm rot="10800000">
            <a:off x="8799616" y="3219202"/>
            <a:ext cx="387927" cy="0"/>
          </a:xfrm>
          <a:prstGeom prst="straightConnector1">
            <a:avLst/>
          </a:prstGeom>
          <a:noFill/>
          <a:ln cap="flat" cmpd="sng" w="9525">
            <a:solidFill>
              <a:schemeClr val="accent4"/>
            </a:solidFill>
            <a:prstDash val="solid"/>
            <a:miter lim="800000"/>
            <a:headEnd len="sm" w="sm" type="none"/>
            <a:tailEnd len="med" w="med" type="triangle"/>
          </a:ln>
        </p:spPr>
      </p:cxnSp>
      <p:sp>
        <p:nvSpPr>
          <p:cNvPr id="178" name="Google Shape;178;p10"/>
          <p:cNvSpPr txBox="1"/>
          <p:nvPr/>
        </p:nvSpPr>
        <p:spPr>
          <a:xfrm>
            <a:off x="7225975" y="3021200"/>
            <a:ext cx="1481400" cy="396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So, What Have We Learned?</a:t>
            </a:r>
            <a:endParaRPr/>
          </a:p>
        </p:txBody>
      </p:sp>
      <p:sp>
        <p:nvSpPr>
          <p:cNvPr id="184" name="Google Shape;184;p11"/>
          <p:cNvSpPr txBox="1"/>
          <p:nvPr>
            <p:ph idx="1" type="body"/>
          </p:nvPr>
        </p:nvSpPr>
        <p:spPr>
          <a:xfrm>
            <a:off x="1069847" y="2139696"/>
            <a:ext cx="10773809" cy="330316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Initial correlation tests were not encouraging either in terms of intra-feature correlation or in terms of feature correlation with the target variable.</a:t>
            </a:r>
            <a:endParaRPr/>
          </a:p>
          <a:p>
            <a:pPr indent="-228600" lvl="0" marL="228600" rtl="0" algn="l">
              <a:lnSpc>
                <a:spcPct val="120000"/>
              </a:lnSpc>
              <a:spcBef>
                <a:spcPts val="1000"/>
              </a:spcBef>
              <a:spcAft>
                <a:spcPts val="0"/>
              </a:spcAft>
              <a:buClr>
                <a:schemeClr val="dk1"/>
              </a:buClr>
              <a:buSzPts val="2000"/>
              <a:buChar char="•"/>
            </a:pPr>
            <a:r>
              <a:rPr lang="en-US" sz="2000"/>
              <a:t>The results of the cluster analysis showed convincingly that only three meaningful differentiating features existed in our dataset: ‘age,’ ‘hours,’ and our derived target variable ‘overall_mh.’</a:t>
            </a:r>
            <a:endParaRPr/>
          </a:p>
          <a:p>
            <a:pPr indent="-228600" lvl="0" marL="228600" rtl="0" algn="l">
              <a:lnSpc>
                <a:spcPct val="120000"/>
              </a:lnSpc>
              <a:spcBef>
                <a:spcPts val="1000"/>
              </a:spcBef>
              <a:spcAft>
                <a:spcPts val="0"/>
              </a:spcAft>
              <a:buClr>
                <a:schemeClr val="dk1"/>
              </a:buClr>
              <a:buSzPts val="2000"/>
              <a:buChar char="•"/>
            </a:pPr>
            <a:r>
              <a:rPr lang="en-US" sz="2000"/>
              <a:t>Considered together, this is general evidence that the vast majority of our features, because they can’t even usefully differentiate among the respondents in an unsupervised model, are unlikely to be powerful predictors of overall mental health.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914400" y="936841"/>
            <a:ext cx="8886900" cy="953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What’s Next?</a:t>
            </a:r>
            <a:endParaRPr/>
          </a:p>
        </p:txBody>
      </p:sp>
      <p:sp>
        <p:nvSpPr>
          <p:cNvPr id="190" name="Google Shape;190;p12"/>
          <p:cNvSpPr txBox="1"/>
          <p:nvPr>
            <p:ph idx="1" type="body"/>
          </p:nvPr>
        </p:nvSpPr>
        <p:spPr>
          <a:xfrm>
            <a:off x="914400" y="2139700"/>
            <a:ext cx="10937100" cy="276480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If it is true that ‘age,’ ‘hours,’ ‘overall_mh’ are the meaningful differentiating features among the clusters, we should see evident and meaningful difference in the descriptive statistics for those features when they are calculated at the cluster level.</a:t>
            </a:r>
            <a:endParaRPr/>
          </a:p>
          <a:p>
            <a:pPr indent="-228600" lvl="0" marL="228600" rtl="0" algn="l">
              <a:lnSpc>
                <a:spcPct val="120000"/>
              </a:lnSpc>
              <a:spcBef>
                <a:spcPts val="1000"/>
              </a:spcBef>
              <a:spcAft>
                <a:spcPts val="0"/>
              </a:spcAft>
              <a:buClr>
                <a:schemeClr val="dk1"/>
              </a:buClr>
              <a:buSzPts val="2000"/>
              <a:buChar char="•"/>
            </a:pPr>
            <a:r>
              <a:rPr lang="en-US" sz="2000"/>
              <a:t>Hopefully, descriptive statistics will allow us to assign a ‘meaning’ or ‘identity’ to each cluster – i.e. we will be able to say that cluster ‘</a:t>
            </a:r>
            <a:r>
              <a:rPr i="1" lang="en-US" sz="2000"/>
              <a:t>x</a:t>
            </a:r>
            <a:r>
              <a:rPr lang="en-US" sz="2000"/>
              <a:t>’ is defined by its particular values of feature ‘</a:t>
            </a:r>
            <a:r>
              <a:rPr i="1" lang="en-US" sz="2000"/>
              <a:t>y</a:t>
            </a:r>
            <a:r>
              <a:rPr lang="en-US"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1066799" y="442643"/>
            <a:ext cx="10092477"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Descriptive Analysis of Meaningful Features</a:t>
            </a:r>
            <a:endParaRPr/>
          </a:p>
        </p:txBody>
      </p:sp>
      <p:pic>
        <p:nvPicPr>
          <p:cNvPr id="196" name="Google Shape;196;p13"/>
          <p:cNvPicPr preferRelativeResize="0"/>
          <p:nvPr>
            <p:ph idx="1" type="body"/>
          </p:nvPr>
        </p:nvPicPr>
        <p:blipFill rotWithShape="1">
          <a:blip r:embed="rId3">
            <a:alphaModFix/>
          </a:blip>
          <a:srcRect b="0" l="0" r="0" t="0"/>
          <a:stretch/>
        </p:blipFill>
        <p:spPr>
          <a:xfrm>
            <a:off x="1031451" y="1477249"/>
            <a:ext cx="5222700" cy="2672700"/>
          </a:xfrm>
          <a:prstGeom prst="rect">
            <a:avLst/>
          </a:prstGeom>
          <a:noFill/>
          <a:ln>
            <a:noFill/>
          </a:ln>
        </p:spPr>
      </p:pic>
      <p:sp>
        <p:nvSpPr>
          <p:cNvPr id="197" name="Google Shape;197;p13"/>
          <p:cNvSpPr txBox="1"/>
          <p:nvPr>
            <p:ph idx="2" type="body"/>
          </p:nvPr>
        </p:nvSpPr>
        <p:spPr>
          <a:xfrm>
            <a:off x="955875" y="4226175"/>
            <a:ext cx="6101100" cy="2461500"/>
          </a:xfrm>
          <a:prstGeom prst="rect">
            <a:avLst/>
          </a:prstGeom>
          <a:noFill/>
          <a:ln>
            <a:noFill/>
          </a:ln>
        </p:spPr>
        <p:txBody>
          <a:bodyPr anchorCtr="0" anchor="t" bIns="45700" lIns="91425" spcFirstLastPara="1" rIns="91425" wrap="square" tIns="45700">
            <a:normAutofit fontScale="70000"/>
          </a:bodyPr>
          <a:lstStyle/>
          <a:p>
            <a:pPr indent="-229234" lvl="0" marL="228600" rtl="0" algn="l">
              <a:lnSpc>
                <a:spcPct val="120000"/>
              </a:lnSpc>
              <a:spcBef>
                <a:spcPts val="0"/>
              </a:spcBef>
              <a:spcAft>
                <a:spcPts val="0"/>
              </a:spcAft>
              <a:buClr>
                <a:schemeClr val="dk1"/>
              </a:buClr>
              <a:buSzPct val="100000"/>
              <a:buChar char="•"/>
            </a:pPr>
            <a:r>
              <a:rPr lang="en-US" sz="2200"/>
              <a:t>In terms of membership, we have </a:t>
            </a:r>
            <a:r>
              <a:rPr i="1" lang="en-US" sz="2200"/>
              <a:t>2 big clusters</a:t>
            </a:r>
            <a:r>
              <a:rPr i="1" lang="en-US" sz="2200"/>
              <a:t> </a:t>
            </a:r>
            <a:r>
              <a:rPr i="1" lang="en-US" sz="2200"/>
              <a:t>(0 &amp; 1)</a:t>
            </a:r>
            <a:br>
              <a:rPr lang="en-US" sz="2200"/>
            </a:br>
            <a:r>
              <a:rPr lang="en-US" sz="2200"/>
              <a:t>and </a:t>
            </a:r>
            <a:r>
              <a:rPr i="1" lang="en-US" sz="2200"/>
              <a:t>2 small clusters (2 &amp; 3)</a:t>
            </a:r>
            <a:r>
              <a:rPr lang="en-US" sz="2200"/>
              <a:t>.</a:t>
            </a:r>
            <a:endParaRPr sz="2200"/>
          </a:p>
          <a:p>
            <a:pPr indent="-229234" lvl="0" marL="228600" rtl="0" algn="l">
              <a:lnSpc>
                <a:spcPct val="120000"/>
              </a:lnSpc>
              <a:spcBef>
                <a:spcPts val="1000"/>
              </a:spcBef>
              <a:spcAft>
                <a:spcPts val="0"/>
              </a:spcAft>
              <a:buClr>
                <a:schemeClr val="dk1"/>
              </a:buClr>
              <a:buSzPct val="100000"/>
              <a:buChar char="•"/>
            </a:pPr>
            <a:r>
              <a:rPr lang="en-US" sz="2200"/>
              <a:t>The defining feature for cluster 3 is ‘age’ (An ‘old people’ cluster.)</a:t>
            </a:r>
            <a:endParaRPr sz="2200"/>
          </a:p>
          <a:p>
            <a:pPr indent="-229234" lvl="0" marL="228600" rtl="0" algn="l">
              <a:lnSpc>
                <a:spcPct val="120000"/>
              </a:lnSpc>
              <a:spcBef>
                <a:spcPts val="1000"/>
              </a:spcBef>
              <a:spcAft>
                <a:spcPts val="0"/>
              </a:spcAft>
              <a:buClr>
                <a:schemeClr val="dk1"/>
              </a:buClr>
              <a:buSzPct val="100000"/>
              <a:buChar char="•"/>
            </a:pPr>
            <a:r>
              <a:rPr lang="en-US" sz="2200"/>
              <a:t>The defining feature for cluster 2 is ‘hours’ (A ‘high hours’ cluster.)</a:t>
            </a:r>
            <a:endParaRPr sz="2200"/>
          </a:p>
          <a:p>
            <a:pPr indent="-229234" lvl="0" marL="228600" rtl="0" algn="l">
              <a:lnSpc>
                <a:spcPct val="120000"/>
              </a:lnSpc>
              <a:spcBef>
                <a:spcPts val="1000"/>
              </a:spcBef>
              <a:spcAft>
                <a:spcPts val="0"/>
              </a:spcAft>
              <a:buClr>
                <a:schemeClr val="dk1"/>
              </a:buClr>
              <a:buSzPct val="100000"/>
              <a:buChar char="•"/>
            </a:pPr>
            <a:r>
              <a:rPr lang="en-US" sz="2200"/>
              <a:t>We also found a bifurcated/’barbell’ distribution in terms of mean values for overall mental health by cluster.</a:t>
            </a:r>
            <a:endParaRPr/>
          </a:p>
        </p:txBody>
      </p:sp>
      <p:pic>
        <p:nvPicPr>
          <p:cNvPr id="198" name="Google Shape;198;p13"/>
          <p:cNvPicPr preferRelativeResize="0"/>
          <p:nvPr/>
        </p:nvPicPr>
        <p:blipFill rotWithShape="1">
          <a:blip r:embed="rId4">
            <a:alphaModFix/>
          </a:blip>
          <a:srcRect b="0" l="0" r="0" t="0"/>
          <a:stretch/>
        </p:blipFill>
        <p:spPr>
          <a:xfrm>
            <a:off x="7274918" y="1396312"/>
            <a:ext cx="3884358" cy="5019045"/>
          </a:xfrm>
          <a:prstGeom prst="rect">
            <a:avLst/>
          </a:prstGeom>
          <a:noFill/>
          <a:ln>
            <a:noFill/>
          </a:ln>
        </p:spPr>
      </p:pic>
      <p:sp>
        <p:nvSpPr>
          <p:cNvPr id="199" name="Google Shape;199;p13"/>
          <p:cNvSpPr/>
          <p:nvPr/>
        </p:nvSpPr>
        <p:spPr>
          <a:xfrm>
            <a:off x="7133111" y="1667150"/>
            <a:ext cx="1278577" cy="1091884"/>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3"/>
          <p:cNvSpPr/>
          <p:nvPr/>
        </p:nvSpPr>
        <p:spPr>
          <a:xfrm>
            <a:off x="10442368" y="3625933"/>
            <a:ext cx="763980" cy="368135"/>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13"/>
          <p:cNvSpPr/>
          <p:nvPr/>
        </p:nvSpPr>
        <p:spPr>
          <a:xfrm>
            <a:off x="9913916" y="5583382"/>
            <a:ext cx="763980" cy="368135"/>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13"/>
          <p:cNvSpPr/>
          <p:nvPr/>
        </p:nvSpPr>
        <p:spPr>
          <a:xfrm>
            <a:off x="8750349" y="4589498"/>
            <a:ext cx="2432463" cy="368135"/>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4"/>
          <p:cNvPicPr preferRelativeResize="0"/>
          <p:nvPr/>
        </p:nvPicPr>
        <p:blipFill rotWithShape="1">
          <a:blip r:embed="rId3">
            <a:alphaModFix/>
          </a:blip>
          <a:srcRect b="0" l="0" r="0" t="0"/>
          <a:stretch/>
        </p:blipFill>
        <p:spPr>
          <a:xfrm>
            <a:off x="2133600" y="152400"/>
            <a:ext cx="9856561" cy="6553198"/>
          </a:xfrm>
          <a:prstGeom prst="rect">
            <a:avLst/>
          </a:prstGeom>
          <a:noFill/>
          <a:ln>
            <a:noFill/>
          </a:ln>
        </p:spPr>
      </p:pic>
      <p:sp>
        <p:nvSpPr>
          <p:cNvPr id="208" name="Google Shape;208;p14"/>
          <p:cNvSpPr txBox="1"/>
          <p:nvPr>
            <p:ph type="title"/>
          </p:nvPr>
        </p:nvSpPr>
        <p:spPr>
          <a:xfrm>
            <a:off x="435425" y="430875"/>
            <a:ext cx="5109600" cy="1302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GridSearch Cross-Validated</a:t>
            </a:r>
            <a:endParaRPr/>
          </a:p>
          <a:p>
            <a:pPr indent="0" lvl="0" marL="0" rtl="0" algn="l">
              <a:lnSpc>
                <a:spcPct val="90000"/>
              </a:lnSpc>
              <a:spcBef>
                <a:spcPts val="0"/>
              </a:spcBef>
              <a:spcAft>
                <a:spcPts val="0"/>
              </a:spcAft>
              <a:buClr>
                <a:schemeClr val="dk1"/>
              </a:buClr>
              <a:buSzPct val="100000"/>
              <a:buFont typeface="Arial"/>
              <a:buNone/>
            </a:pPr>
            <a:r>
              <a:rPr lang="en-US"/>
              <a:t>Best Model applied to</a:t>
            </a:r>
            <a:endParaRPr/>
          </a:p>
          <a:p>
            <a:pPr indent="0" lvl="0" marL="0" rtl="0" algn="l">
              <a:lnSpc>
                <a:spcPct val="90000"/>
              </a:lnSpc>
              <a:spcBef>
                <a:spcPts val="0"/>
              </a:spcBef>
              <a:spcAft>
                <a:spcPts val="0"/>
              </a:spcAft>
              <a:buClr>
                <a:schemeClr val="dk1"/>
              </a:buClr>
              <a:buSzPct val="100000"/>
              <a:buFont typeface="Arial"/>
              <a:buNone/>
            </a:pPr>
            <a:r>
              <a:rPr lang="en-US"/>
              <a:t>Training Data</a:t>
            </a:r>
            <a:endParaRPr/>
          </a:p>
        </p:txBody>
      </p:sp>
      <p:sp>
        <p:nvSpPr>
          <p:cNvPr id="209" name="Google Shape;209;p14"/>
          <p:cNvSpPr txBox="1"/>
          <p:nvPr>
            <p:ph idx="1" type="body"/>
          </p:nvPr>
        </p:nvSpPr>
        <p:spPr>
          <a:xfrm>
            <a:off x="435425" y="1733475"/>
            <a:ext cx="3470400" cy="1581000"/>
          </a:xfrm>
          <a:prstGeom prst="rect">
            <a:avLst/>
          </a:prstGeom>
          <a:noFill/>
          <a:ln>
            <a:noFill/>
          </a:ln>
        </p:spPr>
        <p:txBody>
          <a:bodyPr anchorCtr="0" anchor="t" bIns="45700" lIns="91425" spcFirstLastPara="1" rIns="91425" wrap="square" tIns="45700">
            <a:normAutofit fontScale="92500"/>
          </a:bodyPr>
          <a:lstStyle/>
          <a:p>
            <a:pPr indent="-219075" lvl="0" marL="228600" rtl="0" algn="l">
              <a:lnSpc>
                <a:spcPct val="120000"/>
              </a:lnSpc>
              <a:spcBef>
                <a:spcPts val="0"/>
              </a:spcBef>
              <a:spcAft>
                <a:spcPts val="0"/>
              </a:spcAft>
              <a:buClr>
                <a:schemeClr val="dk1"/>
              </a:buClr>
              <a:buSzPct val="100000"/>
              <a:buChar char="•"/>
            </a:pPr>
            <a:r>
              <a:rPr lang="en-US" sz="2000"/>
              <a:t>A visual walkthrough of the</a:t>
            </a:r>
            <a:br>
              <a:rPr lang="en-US" sz="2000"/>
            </a:br>
            <a:r>
              <a:rPr lang="en-US" sz="2000"/>
              <a:t>clustering process performed by our decision tree, </a:t>
            </a:r>
            <a:r>
              <a:rPr lang="en-US" sz="2000" u="sng"/>
              <a:t>enabled by ‘dtreeviz’ library</a:t>
            </a:r>
            <a:endParaRPr u="sng"/>
          </a:p>
        </p:txBody>
      </p:sp>
      <p:sp>
        <p:nvSpPr>
          <p:cNvPr id="210" name="Google Shape;210;p14"/>
          <p:cNvSpPr txBox="1"/>
          <p:nvPr>
            <p:ph idx="1" type="body"/>
          </p:nvPr>
        </p:nvSpPr>
        <p:spPr>
          <a:xfrm>
            <a:off x="8381375" y="237675"/>
            <a:ext cx="3730200" cy="1052400"/>
          </a:xfrm>
          <a:prstGeom prst="rect">
            <a:avLst/>
          </a:prstGeom>
          <a:noFill/>
          <a:ln>
            <a:noFill/>
          </a:ln>
        </p:spPr>
        <p:txBody>
          <a:bodyPr anchorCtr="0" anchor="t" bIns="45700" lIns="91425" spcFirstLastPara="1" rIns="91425" wrap="square" tIns="45700">
            <a:normAutofit lnSpcReduction="20000"/>
          </a:bodyPr>
          <a:lstStyle/>
          <a:p>
            <a:pPr indent="-196850" lvl="0" marL="228600" rtl="0" algn="l">
              <a:lnSpc>
                <a:spcPct val="120000"/>
              </a:lnSpc>
              <a:spcBef>
                <a:spcPts val="0"/>
              </a:spcBef>
              <a:spcAft>
                <a:spcPts val="0"/>
              </a:spcAft>
              <a:buClr>
                <a:srgbClr val="FF0000"/>
              </a:buClr>
              <a:buSzPts val="1500"/>
              <a:buChar char="•"/>
            </a:pPr>
            <a:r>
              <a:rPr b="1" lang="en-US" sz="1500">
                <a:solidFill>
                  <a:srgbClr val="FF0000"/>
                </a:solidFill>
              </a:rPr>
              <a:t>← Start here</a:t>
            </a:r>
            <a:endParaRPr b="1" sz="1500">
              <a:solidFill>
                <a:srgbClr val="FF0000"/>
              </a:solidFill>
            </a:endParaRPr>
          </a:p>
          <a:p>
            <a:pPr indent="-196850" lvl="0" marL="228600" rtl="0" algn="l">
              <a:lnSpc>
                <a:spcPct val="120000"/>
              </a:lnSpc>
              <a:spcBef>
                <a:spcPts val="0"/>
              </a:spcBef>
              <a:spcAft>
                <a:spcPts val="0"/>
              </a:spcAft>
              <a:buClr>
                <a:schemeClr val="dk1"/>
              </a:buClr>
              <a:buSzPts val="1500"/>
              <a:buChar char="•"/>
            </a:pPr>
            <a:r>
              <a:rPr lang="en-US" sz="1500"/>
              <a:t>Left/Right split indicated by black arrow</a:t>
            </a:r>
            <a:endParaRPr sz="1500"/>
          </a:p>
          <a:p>
            <a:pPr indent="-196850" lvl="0" marL="228600" rtl="0" algn="l">
              <a:lnSpc>
                <a:spcPct val="120000"/>
              </a:lnSpc>
              <a:spcBef>
                <a:spcPts val="0"/>
              </a:spcBef>
              <a:spcAft>
                <a:spcPts val="0"/>
              </a:spcAft>
              <a:buSzPts val="1500"/>
              <a:buChar char="•"/>
            </a:pPr>
            <a:r>
              <a:rPr lang="en-US" sz="1500"/>
              <a:t>Sample data-point marked by orange arrow and dotted boxing</a:t>
            </a:r>
            <a:endParaRPr sz="1500"/>
          </a:p>
        </p:txBody>
      </p:sp>
      <p:sp>
        <p:nvSpPr>
          <p:cNvPr id="211" name="Google Shape;211;p14"/>
          <p:cNvSpPr txBox="1"/>
          <p:nvPr>
            <p:ph idx="1" type="body"/>
          </p:nvPr>
        </p:nvSpPr>
        <p:spPr>
          <a:xfrm>
            <a:off x="435425" y="5402200"/>
            <a:ext cx="2861100" cy="11601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196850" lvl="0" marL="228600" rtl="0" algn="l">
              <a:lnSpc>
                <a:spcPct val="120000"/>
              </a:lnSpc>
              <a:spcBef>
                <a:spcPts val="0"/>
              </a:spcBef>
              <a:spcAft>
                <a:spcPts val="0"/>
              </a:spcAft>
              <a:buSzPts val="1500"/>
              <a:buChar char="•"/>
            </a:pPr>
            <a:r>
              <a:rPr lang="en-US" sz="1500"/>
              <a:t>Notably, ‘overall_mh’, ‘age’, and ‘hours’ are the primary decision factors at almost all branches up to a depth of 3</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Cluster-Based Scatterplots: ‘overall_mh’ v. ‘age’ (1)</a:t>
            </a:r>
            <a:endParaRPr/>
          </a:p>
        </p:txBody>
      </p:sp>
      <p:pic>
        <p:nvPicPr>
          <p:cNvPr id="217" name="Google Shape;217;p15"/>
          <p:cNvPicPr preferRelativeResize="0"/>
          <p:nvPr>
            <p:ph idx="1" type="body"/>
          </p:nvPr>
        </p:nvPicPr>
        <p:blipFill rotWithShape="1">
          <a:blip r:embed="rId3">
            <a:alphaModFix/>
          </a:blip>
          <a:srcRect b="0" l="0" r="0" t="0"/>
          <a:stretch/>
        </p:blipFill>
        <p:spPr>
          <a:xfrm>
            <a:off x="1066799" y="2102378"/>
            <a:ext cx="4810125" cy="605757"/>
          </a:xfrm>
          <a:prstGeom prst="rect">
            <a:avLst/>
          </a:prstGeom>
          <a:noFill/>
          <a:ln>
            <a:noFill/>
          </a:ln>
        </p:spPr>
      </p:pic>
      <p:pic>
        <p:nvPicPr>
          <p:cNvPr id="218" name="Google Shape;218;p15"/>
          <p:cNvPicPr preferRelativeResize="0"/>
          <p:nvPr/>
        </p:nvPicPr>
        <p:blipFill rotWithShape="1">
          <a:blip r:embed="rId4">
            <a:alphaModFix/>
          </a:blip>
          <a:srcRect b="4589" l="8278" r="9178" t="11355"/>
          <a:stretch/>
        </p:blipFill>
        <p:spPr>
          <a:xfrm>
            <a:off x="5965097" y="2102375"/>
            <a:ext cx="6016704" cy="4084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6"/>
          <p:cNvPicPr preferRelativeResize="0"/>
          <p:nvPr>
            <p:ph idx="1" type="body"/>
          </p:nvPr>
        </p:nvPicPr>
        <p:blipFill rotWithShape="1">
          <a:blip r:embed="rId3">
            <a:alphaModFix/>
          </a:blip>
          <a:srcRect b="0" l="0" r="0" t="0"/>
          <a:stretch/>
        </p:blipFill>
        <p:spPr>
          <a:xfrm>
            <a:off x="1066799" y="2077724"/>
            <a:ext cx="4810125" cy="608176"/>
          </a:xfrm>
          <a:prstGeom prst="rect">
            <a:avLst/>
          </a:prstGeom>
          <a:noFill/>
          <a:ln>
            <a:noFill/>
          </a:ln>
        </p:spPr>
      </p:pic>
      <p:sp>
        <p:nvSpPr>
          <p:cNvPr id="224" name="Google Shape;224;p16"/>
          <p:cNvSpPr txBox="1"/>
          <p:nvPr>
            <p:ph type="title"/>
          </p:nvPr>
        </p:nvSpPr>
        <p:spPr>
          <a:xfrm>
            <a:off x="1066800" y="936850"/>
            <a:ext cx="10596600" cy="953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Cluster-Based Scatterplots</a:t>
            </a:r>
            <a:r>
              <a:rPr lang="en-US"/>
              <a:t>: ‘overall_mh’ v. ‘hours’</a:t>
            </a:r>
            <a:r>
              <a:rPr lang="en-US"/>
              <a:t> (2)</a:t>
            </a:r>
            <a:endParaRPr/>
          </a:p>
        </p:txBody>
      </p:sp>
      <p:pic>
        <p:nvPicPr>
          <p:cNvPr id="225" name="Google Shape;225;p16"/>
          <p:cNvPicPr preferRelativeResize="0"/>
          <p:nvPr/>
        </p:nvPicPr>
        <p:blipFill rotWithShape="1">
          <a:blip r:embed="rId4">
            <a:alphaModFix/>
          </a:blip>
          <a:srcRect b="5454" l="8112" r="9277" t="11267"/>
          <a:stretch/>
        </p:blipFill>
        <p:spPr>
          <a:xfrm>
            <a:off x="5912775" y="2077725"/>
            <a:ext cx="6065025" cy="407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7"/>
          <p:cNvPicPr preferRelativeResize="0"/>
          <p:nvPr>
            <p:ph idx="1" type="body"/>
          </p:nvPr>
        </p:nvPicPr>
        <p:blipFill rotWithShape="1">
          <a:blip r:embed="rId3">
            <a:alphaModFix/>
          </a:blip>
          <a:srcRect b="0" l="0" r="0" t="0"/>
          <a:stretch/>
        </p:blipFill>
        <p:spPr>
          <a:xfrm>
            <a:off x="1032724" y="2013222"/>
            <a:ext cx="4810125" cy="667771"/>
          </a:xfrm>
          <a:prstGeom prst="rect">
            <a:avLst/>
          </a:prstGeom>
          <a:noFill/>
          <a:ln>
            <a:noFill/>
          </a:ln>
        </p:spPr>
      </p:pic>
      <p:sp>
        <p:nvSpPr>
          <p:cNvPr id="231" name="Google Shape;231;p17"/>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Cluster-Based Scatterplots</a:t>
            </a:r>
            <a:r>
              <a:rPr lang="en-US"/>
              <a:t>: ‘age’ v. ‘hours’</a:t>
            </a:r>
            <a:r>
              <a:rPr lang="en-US"/>
              <a:t> (3)</a:t>
            </a:r>
            <a:endParaRPr/>
          </a:p>
        </p:txBody>
      </p:sp>
      <p:pic>
        <p:nvPicPr>
          <p:cNvPr id="232" name="Google Shape;232;p17"/>
          <p:cNvPicPr preferRelativeResize="0"/>
          <p:nvPr/>
        </p:nvPicPr>
        <p:blipFill rotWithShape="1">
          <a:blip r:embed="rId4">
            <a:alphaModFix/>
          </a:blip>
          <a:srcRect b="5567" l="8448" r="9287" t="11828"/>
          <a:stretch/>
        </p:blipFill>
        <p:spPr>
          <a:xfrm>
            <a:off x="5887625" y="2013225"/>
            <a:ext cx="6078624" cy="4069350"/>
          </a:xfrm>
          <a:prstGeom prst="rect">
            <a:avLst/>
          </a:prstGeom>
          <a:noFill/>
          <a:ln>
            <a:noFill/>
          </a:ln>
        </p:spPr>
      </p:pic>
      <p:sp>
        <p:nvSpPr>
          <p:cNvPr id="233" name="Google Shape;233;p17"/>
          <p:cNvSpPr txBox="1"/>
          <p:nvPr/>
        </p:nvSpPr>
        <p:spPr>
          <a:xfrm>
            <a:off x="1032725" y="3184725"/>
            <a:ext cx="4727400" cy="218580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279400" lvl="0" marL="285750" marR="0" rtl="0" algn="l">
              <a:spcBef>
                <a:spcPts val="0"/>
              </a:spcBef>
              <a:spcAft>
                <a:spcPts val="0"/>
              </a:spcAft>
              <a:buClr>
                <a:schemeClr val="dk1"/>
              </a:buClr>
              <a:buSzPts val="1700"/>
              <a:buFont typeface="Arial"/>
              <a:buChar char="•"/>
            </a:pPr>
            <a:r>
              <a:rPr lang="en-US" sz="1700">
                <a:solidFill>
                  <a:schemeClr val="dk1"/>
                </a:solidFill>
              </a:rPr>
              <a:t>These three scatterplots might lead one to believe there is meaning to be found in the varying locations of these clusters as they relate to comparisons between our 3 “best” predictors of ‘overall_mh’</a:t>
            </a:r>
            <a:endParaRPr sz="1300"/>
          </a:p>
          <a:p>
            <a:pPr indent="-279400" lvl="0" marL="285750" marR="0" rtl="0" algn="l">
              <a:spcBef>
                <a:spcPts val="0"/>
              </a:spcBef>
              <a:spcAft>
                <a:spcPts val="0"/>
              </a:spcAft>
              <a:buClr>
                <a:schemeClr val="dk1"/>
              </a:buClr>
              <a:buSzPts val="1700"/>
              <a:buFont typeface="Arial"/>
              <a:buChar char="•"/>
            </a:pPr>
            <a:r>
              <a:rPr lang="en-US" sz="1700">
                <a:solidFill>
                  <a:schemeClr val="dk1"/>
                </a:solidFill>
              </a:rPr>
              <a:t>Upcoming boxplots do a better job of demonstrating that this is not necessarily the case</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18"/>
          <p:cNvPicPr preferRelativeResize="0"/>
          <p:nvPr/>
        </p:nvPicPr>
        <p:blipFill>
          <a:blip r:embed="rId3">
            <a:alphaModFix/>
          </a:blip>
          <a:stretch>
            <a:fillRect/>
          </a:stretch>
        </p:blipFill>
        <p:spPr>
          <a:xfrm>
            <a:off x="501525" y="888350"/>
            <a:ext cx="5415001" cy="4340035"/>
          </a:xfrm>
          <a:prstGeom prst="rect">
            <a:avLst/>
          </a:prstGeom>
          <a:noFill/>
          <a:ln>
            <a:noFill/>
          </a:ln>
        </p:spPr>
      </p:pic>
      <p:sp>
        <p:nvSpPr>
          <p:cNvPr id="239" name="Google Shape;239;p18"/>
          <p:cNvSpPr txBox="1"/>
          <p:nvPr>
            <p:ph type="title"/>
          </p:nvPr>
        </p:nvSpPr>
        <p:spPr>
          <a:xfrm>
            <a:off x="1030799" y="216956"/>
            <a:ext cx="10092600" cy="59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Boxplots</a:t>
            </a:r>
            <a:endParaRPr/>
          </a:p>
        </p:txBody>
      </p:sp>
      <p:pic>
        <p:nvPicPr>
          <p:cNvPr id="240" name="Google Shape;240;p18"/>
          <p:cNvPicPr preferRelativeResize="0"/>
          <p:nvPr/>
        </p:nvPicPr>
        <p:blipFill rotWithShape="1">
          <a:blip r:embed="rId4">
            <a:alphaModFix/>
          </a:blip>
          <a:srcRect b="8142" l="11788" r="13884" t="1187"/>
          <a:stretch/>
        </p:blipFill>
        <p:spPr>
          <a:xfrm>
            <a:off x="5988200" y="293150"/>
            <a:ext cx="5843574" cy="4751910"/>
          </a:xfrm>
          <a:prstGeom prst="rect">
            <a:avLst/>
          </a:prstGeom>
          <a:noFill/>
          <a:ln>
            <a:noFill/>
          </a:ln>
        </p:spPr>
      </p:pic>
      <p:sp>
        <p:nvSpPr>
          <p:cNvPr id="241" name="Google Shape;241;p18"/>
          <p:cNvSpPr txBox="1"/>
          <p:nvPr/>
        </p:nvSpPr>
        <p:spPr>
          <a:xfrm>
            <a:off x="5922000" y="5121250"/>
            <a:ext cx="3276900" cy="15699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600"/>
              <a:buFont typeface="Arial"/>
              <a:buChar char="•"/>
            </a:pPr>
            <a:r>
              <a:rPr lang="en-US" sz="1600">
                <a:solidFill>
                  <a:schemeClr val="dk1"/>
                </a:solidFill>
              </a:rPr>
              <a:t>We have many combinations ‘age’ v. ‘hours’ v. ‘overall_mh’ results here</a:t>
            </a:r>
            <a:endParaRPr sz="1600">
              <a:solidFill>
                <a:schemeClr val="dk1"/>
              </a:solidFill>
            </a:endParaRPr>
          </a:p>
          <a:p>
            <a:pPr indent="-273050" lvl="0" marL="285750" marR="0" rtl="0" algn="l">
              <a:spcBef>
                <a:spcPts val="0"/>
              </a:spcBef>
              <a:spcAft>
                <a:spcPts val="0"/>
              </a:spcAft>
              <a:buClr>
                <a:schemeClr val="dk1"/>
              </a:buClr>
              <a:buSzPts val="1600"/>
              <a:buChar char="•"/>
            </a:pPr>
            <a:r>
              <a:rPr lang="en-US" sz="1600">
                <a:solidFill>
                  <a:schemeClr val="dk1"/>
                </a:solidFill>
              </a:rPr>
              <a:t>This breadth of results should trigger intuitions that we need to dig deeper somehow</a:t>
            </a:r>
            <a:endParaRPr sz="1600">
              <a:solidFill>
                <a:schemeClr val="dk1"/>
              </a:solidFill>
            </a:endParaRPr>
          </a:p>
        </p:txBody>
      </p:sp>
      <p:sp>
        <p:nvSpPr>
          <p:cNvPr id="242" name="Google Shape;242;p18"/>
          <p:cNvSpPr txBox="1"/>
          <p:nvPr/>
        </p:nvSpPr>
        <p:spPr>
          <a:xfrm>
            <a:off x="9406800" y="5121250"/>
            <a:ext cx="2785200" cy="1169700"/>
          </a:xfrm>
          <a:prstGeom prst="rect">
            <a:avLst/>
          </a:prstGeom>
          <a:noFill/>
          <a:ln>
            <a:noFill/>
          </a:ln>
        </p:spPr>
        <p:txBody>
          <a:bodyPr anchorCtr="0" anchor="t" bIns="91425" lIns="91425" spcFirstLastPara="1" rIns="91425" wrap="square" tIns="91425">
            <a:spAutoFit/>
          </a:bodyPr>
          <a:lstStyle/>
          <a:p>
            <a:pPr indent="-273050" lvl="0" marL="285750" rtl="0" algn="l">
              <a:spcBef>
                <a:spcPts val="0"/>
              </a:spcBef>
              <a:spcAft>
                <a:spcPts val="0"/>
              </a:spcAft>
              <a:buClr>
                <a:schemeClr val="dk1"/>
              </a:buClr>
              <a:buSzPts val="1600"/>
              <a:buChar char="•"/>
            </a:pPr>
            <a:r>
              <a:rPr lang="en-US" sz="1600">
                <a:solidFill>
                  <a:schemeClr val="dk1"/>
                </a:solidFill>
              </a:rPr>
              <a:t>(0) ↓ ‘age’ : ↓ ’hrs’ : ↓ ‘mh’</a:t>
            </a:r>
            <a:endParaRPr sz="1600">
              <a:solidFill>
                <a:schemeClr val="dk1"/>
              </a:solidFill>
            </a:endParaRPr>
          </a:p>
          <a:p>
            <a:pPr indent="-273050" lvl="0" marL="285750" rtl="0" algn="l">
              <a:spcBef>
                <a:spcPts val="0"/>
              </a:spcBef>
              <a:spcAft>
                <a:spcPts val="0"/>
              </a:spcAft>
              <a:buClr>
                <a:schemeClr val="dk1"/>
              </a:buClr>
              <a:buSzPts val="1600"/>
              <a:buChar char="•"/>
            </a:pPr>
            <a:r>
              <a:rPr lang="en-US" sz="1600">
                <a:solidFill>
                  <a:schemeClr val="dk1"/>
                </a:solidFill>
              </a:rPr>
              <a:t>(1) ↓ ‘age’ : ↓ ’hrs’ : ↑ ‘mh’</a:t>
            </a:r>
            <a:endParaRPr sz="1600">
              <a:solidFill>
                <a:schemeClr val="dk1"/>
              </a:solidFill>
            </a:endParaRPr>
          </a:p>
          <a:p>
            <a:pPr indent="-273050" lvl="0" marL="285750" rtl="0" algn="l">
              <a:spcBef>
                <a:spcPts val="0"/>
              </a:spcBef>
              <a:spcAft>
                <a:spcPts val="0"/>
              </a:spcAft>
              <a:buClr>
                <a:schemeClr val="dk1"/>
              </a:buClr>
              <a:buSzPts val="1600"/>
              <a:buChar char="•"/>
            </a:pPr>
            <a:r>
              <a:rPr lang="en-US" sz="1600">
                <a:solidFill>
                  <a:schemeClr val="dk1"/>
                </a:solidFill>
              </a:rPr>
              <a:t>(2) ↓ ‘age’ : ↑ ‘hrs’ : ↑ ‘mh’</a:t>
            </a:r>
            <a:endParaRPr sz="1600">
              <a:solidFill>
                <a:schemeClr val="dk1"/>
              </a:solidFill>
            </a:endParaRPr>
          </a:p>
          <a:p>
            <a:pPr indent="-273050" lvl="0" marL="285750" rtl="0" algn="l">
              <a:spcBef>
                <a:spcPts val="0"/>
              </a:spcBef>
              <a:spcAft>
                <a:spcPts val="0"/>
              </a:spcAft>
              <a:buClr>
                <a:schemeClr val="dk1"/>
              </a:buClr>
              <a:buSzPts val="1600"/>
              <a:buChar char="•"/>
            </a:pPr>
            <a:r>
              <a:rPr lang="en-US" sz="1600">
                <a:solidFill>
                  <a:schemeClr val="dk1"/>
                </a:solidFill>
              </a:rPr>
              <a:t>(3) ↑ ‘age’ : ↓ ‘hrs’ : ↓ ‘mh’</a:t>
            </a:r>
            <a:endParaRPr sz="1300"/>
          </a:p>
        </p:txBody>
      </p:sp>
      <p:cxnSp>
        <p:nvCxnSpPr>
          <p:cNvPr id="243" name="Google Shape;243;p18"/>
          <p:cNvCxnSpPr/>
          <p:nvPr/>
        </p:nvCxnSpPr>
        <p:spPr>
          <a:xfrm>
            <a:off x="8990900" y="5545875"/>
            <a:ext cx="516300" cy="0"/>
          </a:xfrm>
          <a:prstGeom prst="straightConnector1">
            <a:avLst/>
          </a:prstGeom>
          <a:noFill/>
          <a:ln cap="flat" cmpd="sng" w="9525">
            <a:solidFill>
              <a:srgbClr val="FF0000"/>
            </a:solidFill>
            <a:prstDash val="solid"/>
            <a:round/>
            <a:headEnd len="med" w="med" type="none"/>
            <a:tailEnd len="med" w="med" type="triangle"/>
          </a:ln>
        </p:spPr>
      </p:cxnSp>
      <p:sp>
        <p:nvSpPr>
          <p:cNvPr id="244" name="Google Shape;244;p18"/>
          <p:cNvSpPr txBox="1"/>
          <p:nvPr/>
        </p:nvSpPr>
        <p:spPr>
          <a:xfrm>
            <a:off x="501525" y="5304575"/>
            <a:ext cx="5415000" cy="1323600"/>
          </a:xfrm>
          <a:prstGeom prst="rect">
            <a:avLst/>
          </a:prstGeom>
          <a:noFill/>
          <a:ln>
            <a:noFill/>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600"/>
              <a:buChar char="↑"/>
            </a:pPr>
            <a:r>
              <a:rPr lang="en-US" sz="1600">
                <a:solidFill>
                  <a:schemeClr val="dk1"/>
                </a:solidFill>
              </a:rPr>
              <a:t>This iterative approach employing .add_gridspec allows us greater control over location and spacing of ‘axis’ </a:t>
            </a:r>
            <a:r>
              <a:rPr lang="en-US" sz="1600">
                <a:solidFill>
                  <a:schemeClr val="dk1"/>
                </a:solidFill>
              </a:rPr>
              <a:t>elements, hiding of redundant legends and labels, as well as the ability to store the ‘axis’ elements and get their various labels as needed</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1082633" y="398494"/>
            <a:ext cx="10092477" cy="68612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Binary Genre Classifiers - Barplot</a:t>
            </a:r>
            <a:endParaRPr/>
          </a:p>
        </p:txBody>
      </p:sp>
      <p:pic>
        <p:nvPicPr>
          <p:cNvPr id="250" name="Google Shape;250;p19"/>
          <p:cNvPicPr preferRelativeResize="0"/>
          <p:nvPr>
            <p:ph idx="1" type="body"/>
          </p:nvPr>
        </p:nvPicPr>
        <p:blipFill rotWithShape="1">
          <a:blip r:embed="rId3">
            <a:alphaModFix/>
          </a:blip>
          <a:srcRect b="0" l="0" r="0" t="0"/>
          <a:stretch/>
        </p:blipFill>
        <p:spPr>
          <a:xfrm>
            <a:off x="333675" y="1207374"/>
            <a:ext cx="6015000" cy="2433600"/>
          </a:xfrm>
          <a:prstGeom prst="rect">
            <a:avLst/>
          </a:prstGeom>
          <a:noFill/>
          <a:ln>
            <a:noFill/>
          </a:ln>
        </p:spPr>
      </p:pic>
      <p:sp>
        <p:nvSpPr>
          <p:cNvPr id="251" name="Google Shape;251;p19"/>
          <p:cNvSpPr txBox="1"/>
          <p:nvPr/>
        </p:nvSpPr>
        <p:spPr>
          <a:xfrm>
            <a:off x="589972" y="3778442"/>
            <a:ext cx="56451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What about mean </a:t>
            </a:r>
            <a:r>
              <a:rPr lang="en-US" sz="1800">
                <a:solidFill>
                  <a:schemeClr val="dk1"/>
                </a:solidFill>
              </a:rPr>
              <a:t>‘overall_mh’ </a:t>
            </a:r>
            <a:r>
              <a:rPr lang="en-US" sz="1800">
                <a:solidFill>
                  <a:schemeClr val="dk1"/>
                </a:solidFill>
                <a:latin typeface="Arial"/>
                <a:ea typeface="Arial"/>
                <a:cs typeface="Arial"/>
                <a:sym typeface="Arial"/>
              </a:rPr>
              <a:t>scores in terms of our binary genre classifiers?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Here, the error bars tell the story, which is that “there’s nothing here.”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Given the magnitude of the error bars in the context of the comparative column heights, it’s clear that these features are not going to be useful as predictors of overall mental health.</a:t>
            </a:r>
            <a:endParaRPr/>
          </a:p>
        </p:txBody>
      </p:sp>
      <p:pic>
        <p:nvPicPr>
          <p:cNvPr id="252" name="Google Shape;252;p19"/>
          <p:cNvPicPr preferRelativeResize="0"/>
          <p:nvPr/>
        </p:nvPicPr>
        <p:blipFill rotWithShape="1">
          <a:blip r:embed="rId4">
            <a:alphaModFix/>
          </a:blip>
          <a:srcRect b="626" l="7158" r="8723" t="8588"/>
          <a:stretch/>
        </p:blipFill>
        <p:spPr>
          <a:xfrm>
            <a:off x="6387600" y="1207375"/>
            <a:ext cx="5674800" cy="4082802"/>
          </a:xfrm>
          <a:prstGeom prst="rect">
            <a:avLst/>
          </a:prstGeom>
          <a:noFill/>
          <a:ln>
            <a:noFill/>
          </a:ln>
        </p:spPr>
      </p:pic>
      <p:sp>
        <p:nvSpPr>
          <p:cNvPr id="253" name="Google Shape;253;p19"/>
          <p:cNvSpPr txBox="1"/>
          <p:nvPr/>
        </p:nvSpPr>
        <p:spPr>
          <a:xfrm>
            <a:off x="8700900" y="5222300"/>
            <a:ext cx="1242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solidFill>
                  <a:schemeClr val="dk1"/>
                </a:solidFill>
                <a:latin typeface="Lexend Medium"/>
                <a:ea typeface="Lexend Medium"/>
                <a:cs typeface="Lexend Medium"/>
                <a:sym typeface="Lexend Medium"/>
              </a:rPr>
              <a:t>Genre Classifier</a:t>
            </a:r>
            <a:endParaRPr sz="800">
              <a:solidFill>
                <a:schemeClr val="dk1"/>
              </a:solidFill>
              <a:latin typeface="Lexend Medium"/>
              <a:ea typeface="Lexend Medium"/>
              <a:cs typeface="Lexend Medium"/>
              <a:sym typeface="Lexen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Introduction</a:t>
            </a:r>
            <a:endParaRPr/>
          </a:p>
        </p:txBody>
      </p:sp>
      <p:sp>
        <p:nvSpPr>
          <p:cNvPr id="101" name="Google Shape;101;p2"/>
          <p:cNvSpPr txBox="1"/>
          <p:nvPr>
            <p:ph idx="1" type="body"/>
          </p:nvPr>
        </p:nvSpPr>
        <p:spPr>
          <a:xfrm>
            <a:off x="1069848" y="2139696"/>
            <a:ext cx="9455648" cy="429277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Our dataset was drawn from a survey of ~730 people.</a:t>
            </a:r>
            <a:endParaRPr/>
          </a:p>
          <a:p>
            <a:pPr indent="-228600" lvl="0" marL="228600" rtl="0" algn="l">
              <a:lnSpc>
                <a:spcPct val="120000"/>
              </a:lnSpc>
              <a:spcBef>
                <a:spcPts val="1000"/>
              </a:spcBef>
              <a:spcAft>
                <a:spcPts val="0"/>
              </a:spcAft>
              <a:buClr>
                <a:schemeClr val="dk1"/>
              </a:buClr>
              <a:buSzPts val="2000"/>
              <a:buChar char="•"/>
            </a:pPr>
            <a:r>
              <a:rPr lang="en-US" sz="2000"/>
              <a:t>Each row contains information regarding the respondent’s </a:t>
            </a:r>
            <a:r>
              <a:rPr i="1" lang="en-US" sz="2000"/>
              <a:t>age</a:t>
            </a:r>
            <a:r>
              <a:rPr lang="en-US" sz="2000"/>
              <a:t>, </a:t>
            </a:r>
            <a:r>
              <a:rPr i="1" lang="en-US" sz="2000"/>
              <a:t>number of hours per day listening to music</a:t>
            </a:r>
            <a:r>
              <a:rPr lang="en-US" sz="2000"/>
              <a:t>, </a:t>
            </a:r>
            <a:r>
              <a:rPr i="1" lang="en-US" sz="2000"/>
              <a:t>favorite musical genre</a:t>
            </a:r>
            <a:r>
              <a:rPr lang="en-US" sz="2000"/>
              <a:t> and </a:t>
            </a:r>
            <a:r>
              <a:rPr i="1" lang="en-US" sz="2000"/>
              <a:t>streaming service</a:t>
            </a:r>
            <a:r>
              <a:rPr lang="en-US" sz="2000"/>
              <a:t>, and the extent to which they experience mental health-related problems with </a:t>
            </a:r>
            <a:r>
              <a:rPr lang="en-US" sz="2000" u="sng"/>
              <a:t>Anxiety</a:t>
            </a:r>
            <a:r>
              <a:rPr lang="en-US" sz="2000"/>
              <a:t>, </a:t>
            </a:r>
            <a:r>
              <a:rPr lang="en-US" sz="2000" u="sng"/>
              <a:t>Depression</a:t>
            </a:r>
            <a:r>
              <a:rPr lang="en-US" sz="2000"/>
              <a:t>, </a:t>
            </a:r>
            <a:r>
              <a:rPr lang="en-US" sz="2000" u="sng"/>
              <a:t>OCD</a:t>
            </a:r>
            <a:r>
              <a:rPr lang="en-US" sz="2000"/>
              <a:t>, and </a:t>
            </a:r>
            <a:r>
              <a:rPr lang="en-US" sz="2000" u="sng"/>
              <a:t>Insomnia</a:t>
            </a:r>
            <a:r>
              <a:rPr lang="en-US" sz="2000"/>
              <a:t>.</a:t>
            </a:r>
            <a:endParaRPr/>
          </a:p>
          <a:p>
            <a:pPr indent="-228600" lvl="0" marL="228600" rtl="0" algn="l">
              <a:lnSpc>
                <a:spcPct val="120000"/>
              </a:lnSpc>
              <a:spcBef>
                <a:spcPts val="1000"/>
              </a:spcBef>
              <a:spcAft>
                <a:spcPts val="0"/>
              </a:spcAft>
              <a:buClr>
                <a:schemeClr val="dk1"/>
              </a:buClr>
              <a:buSzPts val="2000"/>
              <a:buChar char="•"/>
            </a:pPr>
            <a:r>
              <a:rPr lang="en-US" sz="2000"/>
              <a:t>Respondents also indicated how often they listen to each of 16 listed musical genres.</a:t>
            </a:r>
            <a:endParaRPr/>
          </a:p>
          <a:p>
            <a:pPr indent="-228600" lvl="0" marL="228600" rtl="0" algn="l">
              <a:lnSpc>
                <a:spcPct val="120000"/>
              </a:lnSpc>
              <a:spcBef>
                <a:spcPts val="1000"/>
              </a:spcBef>
              <a:spcAft>
                <a:spcPts val="0"/>
              </a:spcAft>
              <a:buClr>
                <a:schemeClr val="dk1"/>
              </a:buClr>
              <a:buSzPts val="2000"/>
              <a:buChar char="•"/>
            </a:pPr>
            <a:r>
              <a:rPr lang="en-US" sz="2000"/>
              <a:t>Our analytical interest was in attempting to predict respondents’ levels of self-reported mental health issues using information about their music-listening habits.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0"/>
          <p:cNvPicPr preferRelativeResize="0"/>
          <p:nvPr>
            <p:ph idx="1" type="body"/>
          </p:nvPr>
        </p:nvPicPr>
        <p:blipFill rotWithShape="1">
          <a:blip r:embed="rId3">
            <a:alphaModFix/>
          </a:blip>
          <a:srcRect b="0" l="0" r="0" t="0"/>
          <a:stretch/>
        </p:blipFill>
        <p:spPr>
          <a:xfrm>
            <a:off x="231175" y="1297950"/>
            <a:ext cx="5645100" cy="1667700"/>
          </a:xfrm>
          <a:prstGeom prst="rect">
            <a:avLst/>
          </a:prstGeom>
          <a:noFill/>
          <a:ln>
            <a:noFill/>
          </a:ln>
        </p:spPr>
      </p:pic>
      <p:pic>
        <p:nvPicPr>
          <p:cNvPr id="259" name="Google Shape;259;p20"/>
          <p:cNvPicPr preferRelativeResize="0"/>
          <p:nvPr>
            <p:ph idx="2" type="body"/>
          </p:nvPr>
        </p:nvPicPr>
        <p:blipFill rotWithShape="1">
          <a:blip r:embed="rId4">
            <a:alphaModFix/>
          </a:blip>
          <a:srcRect b="0" l="0" r="0" t="0"/>
          <a:stretch/>
        </p:blipFill>
        <p:spPr>
          <a:xfrm>
            <a:off x="6041240" y="1201740"/>
            <a:ext cx="6004297" cy="4655419"/>
          </a:xfrm>
          <a:prstGeom prst="rect">
            <a:avLst/>
          </a:prstGeom>
          <a:noFill/>
          <a:ln>
            <a:noFill/>
          </a:ln>
        </p:spPr>
      </p:pic>
      <p:sp>
        <p:nvSpPr>
          <p:cNvPr id="260" name="Google Shape;260;p20"/>
          <p:cNvSpPr txBox="1"/>
          <p:nvPr>
            <p:ph type="title"/>
          </p:nvPr>
        </p:nvSpPr>
        <p:spPr>
          <a:xfrm>
            <a:off x="1066061" y="248072"/>
            <a:ext cx="10092477"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Favorite Genre Feature - Barplot</a:t>
            </a:r>
            <a:endParaRPr/>
          </a:p>
        </p:txBody>
      </p:sp>
      <p:sp>
        <p:nvSpPr>
          <p:cNvPr id="261" name="Google Shape;261;p20"/>
          <p:cNvSpPr txBox="1"/>
          <p:nvPr/>
        </p:nvSpPr>
        <p:spPr>
          <a:xfrm>
            <a:off x="450767" y="3043928"/>
            <a:ext cx="5645100" cy="1816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We assessed mean overall mental health values in the context of the single-answer ‘favorite genre’ feature.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Initially, this plot appears more promising.</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However, because our eyes can fool us, it’s always best to seek rigorous quantitative confirmation of what a plot </a:t>
            </a:r>
            <a:r>
              <a:rPr i="1" lang="en-US" sz="1600">
                <a:solidFill>
                  <a:schemeClr val="dk1"/>
                </a:solidFill>
                <a:latin typeface="Arial"/>
                <a:ea typeface="Arial"/>
                <a:cs typeface="Arial"/>
                <a:sym typeface="Arial"/>
              </a:rPr>
              <a:t>seems</a:t>
            </a:r>
            <a:r>
              <a:rPr lang="en-US" sz="1600">
                <a:solidFill>
                  <a:schemeClr val="dk1"/>
                </a:solidFill>
                <a:latin typeface="Arial"/>
                <a:ea typeface="Arial"/>
                <a:cs typeface="Arial"/>
                <a:sym typeface="Arial"/>
              </a:rPr>
              <a:t> to indicate.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And sadly…</a:t>
            </a:r>
            <a:endParaRPr/>
          </a:p>
        </p:txBody>
      </p:sp>
      <p:pic>
        <p:nvPicPr>
          <p:cNvPr id="262" name="Google Shape;262;p20"/>
          <p:cNvPicPr preferRelativeResize="0"/>
          <p:nvPr/>
        </p:nvPicPr>
        <p:blipFill rotWithShape="1">
          <a:blip r:embed="rId5">
            <a:alphaModFix/>
          </a:blip>
          <a:srcRect b="0" l="0" r="0" t="0"/>
          <a:stretch/>
        </p:blipFill>
        <p:spPr>
          <a:xfrm>
            <a:off x="807485" y="4890587"/>
            <a:ext cx="3761514" cy="1075857"/>
          </a:xfrm>
          <a:prstGeom prst="rect">
            <a:avLst/>
          </a:prstGeom>
          <a:noFill/>
          <a:ln>
            <a:noFill/>
          </a:ln>
        </p:spPr>
      </p:pic>
      <p:pic>
        <p:nvPicPr>
          <p:cNvPr id="263" name="Google Shape;263;p20"/>
          <p:cNvPicPr preferRelativeResize="0"/>
          <p:nvPr/>
        </p:nvPicPr>
        <p:blipFill rotWithShape="1">
          <a:blip r:embed="rId6">
            <a:alphaModFix/>
          </a:blip>
          <a:srcRect b="0" l="0" r="0" t="0"/>
          <a:stretch/>
        </p:blipFill>
        <p:spPr>
          <a:xfrm>
            <a:off x="5036240" y="5158631"/>
            <a:ext cx="1186421" cy="408069"/>
          </a:xfrm>
          <a:prstGeom prst="rect">
            <a:avLst/>
          </a:prstGeom>
          <a:noFill/>
          <a:ln cap="flat" cmpd="sng" w="9525">
            <a:solidFill>
              <a:srgbClr val="FF0000"/>
            </a:solidFill>
            <a:prstDash val="solid"/>
            <a:round/>
            <a:headEnd len="sm" w="sm" type="none"/>
            <a:tailEnd len="sm" w="sm" type="none"/>
          </a:ln>
        </p:spPr>
      </p:pic>
      <p:cxnSp>
        <p:nvCxnSpPr>
          <p:cNvPr id="264" name="Google Shape;264;p20"/>
          <p:cNvCxnSpPr/>
          <p:nvPr/>
        </p:nvCxnSpPr>
        <p:spPr>
          <a:xfrm>
            <a:off x="4568999" y="5260341"/>
            <a:ext cx="349200" cy="0"/>
          </a:xfrm>
          <a:prstGeom prst="straightConnector1">
            <a:avLst/>
          </a:prstGeom>
          <a:noFill/>
          <a:ln cap="flat" cmpd="sng" w="9525">
            <a:solidFill>
              <a:schemeClr val="accent4"/>
            </a:solidFill>
            <a:prstDash val="solid"/>
            <a:miter lim="800000"/>
            <a:headEnd len="sm" w="sm" type="none"/>
            <a:tailEnd len="med" w="med" type="triangle"/>
          </a:ln>
        </p:spPr>
      </p:cxnSp>
      <p:cxnSp>
        <p:nvCxnSpPr>
          <p:cNvPr id="265" name="Google Shape;265;p20"/>
          <p:cNvCxnSpPr/>
          <p:nvPr/>
        </p:nvCxnSpPr>
        <p:spPr>
          <a:xfrm>
            <a:off x="4568999" y="5438973"/>
            <a:ext cx="349200" cy="0"/>
          </a:xfrm>
          <a:prstGeom prst="straightConnector1">
            <a:avLst/>
          </a:prstGeom>
          <a:noFill/>
          <a:ln cap="flat" cmpd="sng" w="9525">
            <a:solidFill>
              <a:schemeClr val="accent4"/>
            </a:solidFill>
            <a:prstDash val="solid"/>
            <a:miter lim="800000"/>
            <a:headEnd len="sm" w="sm" type="none"/>
            <a:tailEnd len="med" w="med" type="triangle"/>
          </a:ln>
        </p:spPr>
      </p:cxnSp>
      <p:sp>
        <p:nvSpPr>
          <p:cNvPr id="266" name="Google Shape;266;p20"/>
          <p:cNvSpPr txBox="1"/>
          <p:nvPr/>
        </p:nvSpPr>
        <p:spPr>
          <a:xfrm>
            <a:off x="450767" y="6009559"/>
            <a:ext cx="8906700" cy="585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No, there’s nothing here, either. ANOVA doesn’t lie.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This feature, in terms of predicting overall mental health, is also very unlikely to be useful.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756062" y="217715"/>
            <a:ext cx="10889837" cy="16727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“Giving It a Shot:”</a:t>
            </a:r>
            <a:br>
              <a:rPr lang="en-US"/>
            </a:br>
            <a:r>
              <a:rPr lang="en-US" sz="2200"/>
              <a:t>Evaluating Regressor Models &amp; Attempting to Predict Overall Mental Health</a:t>
            </a:r>
            <a:endParaRPr/>
          </a:p>
        </p:txBody>
      </p:sp>
      <p:pic>
        <p:nvPicPr>
          <p:cNvPr id="272" name="Google Shape;272;p21"/>
          <p:cNvPicPr preferRelativeResize="0"/>
          <p:nvPr>
            <p:ph idx="1" type="body"/>
          </p:nvPr>
        </p:nvPicPr>
        <p:blipFill rotWithShape="1">
          <a:blip r:embed="rId3">
            <a:alphaModFix/>
          </a:blip>
          <a:srcRect b="0" l="0" r="0" t="0"/>
          <a:stretch/>
        </p:blipFill>
        <p:spPr>
          <a:xfrm>
            <a:off x="5768515" y="2110900"/>
            <a:ext cx="5390762" cy="1893185"/>
          </a:xfrm>
          <a:prstGeom prst="rect">
            <a:avLst/>
          </a:prstGeom>
          <a:noFill/>
          <a:ln>
            <a:noFill/>
          </a:ln>
        </p:spPr>
      </p:pic>
      <p:sp>
        <p:nvSpPr>
          <p:cNvPr id="273" name="Google Shape;273;p21"/>
          <p:cNvSpPr txBox="1"/>
          <p:nvPr>
            <p:ph idx="2" type="body"/>
          </p:nvPr>
        </p:nvSpPr>
        <p:spPr>
          <a:xfrm>
            <a:off x="756075" y="2110900"/>
            <a:ext cx="4843200" cy="4254300"/>
          </a:xfrm>
          <a:prstGeom prst="rect">
            <a:avLst/>
          </a:prstGeom>
          <a:noFill/>
          <a:ln>
            <a:noFill/>
          </a:ln>
        </p:spPr>
        <p:txBody>
          <a:bodyPr anchorCtr="0" anchor="t" bIns="45700" lIns="91425" spcFirstLastPara="1" rIns="91425" wrap="square" tIns="45700">
            <a:normAutofit fontScale="70000" lnSpcReduction="10000"/>
          </a:bodyPr>
          <a:lstStyle/>
          <a:p>
            <a:pPr indent="-228600" lvl="0" marL="228600" rtl="0" algn="l">
              <a:lnSpc>
                <a:spcPct val="120000"/>
              </a:lnSpc>
              <a:spcBef>
                <a:spcPts val="0"/>
              </a:spcBef>
              <a:spcAft>
                <a:spcPts val="0"/>
              </a:spcAft>
              <a:buClr>
                <a:schemeClr val="dk1"/>
              </a:buClr>
              <a:buSzPct val="100000"/>
              <a:buChar char="•"/>
            </a:pPr>
            <a:r>
              <a:rPr lang="en-US"/>
              <a:t>We tested several different regressor estimators (not using our cluster label column) to see if any meaningful predictions of overall mental health could be made.</a:t>
            </a:r>
            <a:endParaRPr/>
          </a:p>
          <a:p>
            <a:pPr indent="-228600" lvl="0" marL="228600" rtl="0" algn="l">
              <a:lnSpc>
                <a:spcPct val="120000"/>
              </a:lnSpc>
              <a:spcBef>
                <a:spcPts val="1000"/>
              </a:spcBef>
              <a:spcAft>
                <a:spcPts val="0"/>
              </a:spcAft>
              <a:buClr>
                <a:schemeClr val="dk1"/>
              </a:buClr>
              <a:buSzPct val="100000"/>
              <a:buChar char="•"/>
            </a:pPr>
            <a:r>
              <a:rPr lang="en-US"/>
              <a:t>Even our best predictive model was essentially useless. The R^2 score is statistically indistinguishable from zero. </a:t>
            </a:r>
            <a:endParaRPr/>
          </a:p>
          <a:p>
            <a:pPr indent="-228600" lvl="0" marL="228600" rtl="0" algn="l">
              <a:lnSpc>
                <a:spcPct val="120000"/>
              </a:lnSpc>
              <a:spcBef>
                <a:spcPts val="1000"/>
              </a:spcBef>
              <a:spcAft>
                <a:spcPts val="0"/>
              </a:spcAft>
              <a:buClr>
                <a:schemeClr val="dk1"/>
              </a:buClr>
              <a:buSzPct val="100000"/>
              <a:buChar char="•"/>
            </a:pPr>
            <a:r>
              <a:rPr lang="en-US"/>
              <a:t>This indicates that the model’s predictive power is no better than a ‘trivial model’ which always predicts the average of the target</a:t>
            </a:r>
            <a:endParaRPr/>
          </a:p>
          <a:p>
            <a:pPr indent="-228600" lvl="0" marL="228600" rtl="0" algn="l">
              <a:lnSpc>
                <a:spcPct val="120000"/>
              </a:lnSpc>
              <a:spcBef>
                <a:spcPts val="1000"/>
              </a:spcBef>
              <a:spcAft>
                <a:spcPts val="0"/>
              </a:spcAft>
              <a:buClr>
                <a:schemeClr val="dk1"/>
              </a:buClr>
              <a:buSzPct val="100000"/>
              <a:buChar char="•"/>
            </a:pPr>
            <a:r>
              <a:rPr lang="en-US"/>
              <a:t>The highly-regularized Ridge regressor “won,” likely because our dataset is small, and complex models tend to overfit more.</a:t>
            </a:r>
            <a:endParaRPr/>
          </a:p>
          <a:p>
            <a:pPr indent="-228600" lvl="0" marL="228600" rtl="0" algn="l">
              <a:lnSpc>
                <a:spcPct val="120000"/>
              </a:lnSpc>
              <a:spcBef>
                <a:spcPts val="1000"/>
              </a:spcBef>
              <a:spcAft>
                <a:spcPts val="0"/>
              </a:spcAft>
              <a:buClr>
                <a:schemeClr val="dk1"/>
              </a:buClr>
              <a:buSzPct val="100000"/>
              <a:buChar char="•"/>
            </a:pPr>
            <a:r>
              <a:rPr lang="en-US"/>
              <a:t>The GridSearch likely chose a highly-regularized model because it assessed that the majority of our data, in this predictive context, is functionally just “noise.”</a:t>
            </a:r>
            <a:endParaRPr/>
          </a:p>
          <a:p>
            <a:pPr indent="-228600" lvl="0" marL="228600" rtl="0" algn="l">
              <a:lnSpc>
                <a:spcPct val="120000"/>
              </a:lnSpc>
              <a:spcBef>
                <a:spcPts val="1000"/>
              </a:spcBef>
              <a:spcAft>
                <a:spcPts val="0"/>
              </a:spcAft>
              <a:buClr>
                <a:schemeClr val="dk1"/>
              </a:buClr>
              <a:buSzPct val="100000"/>
              <a:buChar char="•"/>
            </a:pPr>
            <a:r>
              <a:rPr b="1" lang="en-US"/>
              <a:t>We therefore concluded that without further differentiating among the clusters, no useful predictions could be made using our data.</a:t>
            </a:r>
            <a:endParaRPr b="1"/>
          </a:p>
        </p:txBody>
      </p:sp>
      <p:pic>
        <p:nvPicPr>
          <p:cNvPr id="274" name="Google Shape;274;p21"/>
          <p:cNvPicPr preferRelativeResize="0"/>
          <p:nvPr/>
        </p:nvPicPr>
        <p:blipFill rotWithShape="1">
          <a:blip r:embed="rId4">
            <a:alphaModFix/>
          </a:blip>
          <a:srcRect b="0" l="0" r="0" t="0"/>
          <a:stretch/>
        </p:blipFill>
        <p:spPr>
          <a:xfrm>
            <a:off x="5768515" y="4088852"/>
            <a:ext cx="5221707" cy="852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Okay, what now?</a:t>
            </a:r>
            <a:endParaRPr/>
          </a:p>
        </p:txBody>
      </p:sp>
      <p:sp>
        <p:nvSpPr>
          <p:cNvPr id="280" name="Google Shape;280;p22"/>
          <p:cNvSpPr txBox="1"/>
          <p:nvPr>
            <p:ph idx="1" type="body"/>
          </p:nvPr>
        </p:nvSpPr>
        <p:spPr>
          <a:xfrm>
            <a:off x="1069850" y="2139700"/>
            <a:ext cx="10101900" cy="42135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20000"/>
              </a:lnSpc>
              <a:spcBef>
                <a:spcPts val="0"/>
              </a:spcBef>
              <a:spcAft>
                <a:spcPts val="0"/>
              </a:spcAft>
              <a:buClr>
                <a:schemeClr val="dk1"/>
              </a:buClr>
              <a:buSzPts val="1600"/>
              <a:buChar char="•"/>
            </a:pPr>
            <a:r>
              <a:rPr lang="en-US" sz="1600"/>
              <a:t>At this point, we were aware that the only reasonable next step was to create subsetted datasets using our cluster labels, and to assess whether we could build better models using the subsets which the k-means method had shown to be more similar to each other.</a:t>
            </a:r>
            <a:endParaRPr/>
          </a:p>
          <a:p>
            <a:pPr indent="-228600" lvl="0" marL="228600" rtl="0" algn="l">
              <a:lnSpc>
                <a:spcPct val="120000"/>
              </a:lnSpc>
              <a:spcBef>
                <a:spcPts val="1000"/>
              </a:spcBef>
              <a:spcAft>
                <a:spcPts val="0"/>
              </a:spcAft>
              <a:buClr>
                <a:schemeClr val="dk1"/>
              </a:buClr>
              <a:buSzPts val="1600"/>
              <a:buChar char="•"/>
            </a:pPr>
            <a:r>
              <a:rPr lang="en-US" sz="1600"/>
              <a:t>To that end, we created three new data frames: one containing only the members of the ‘old people’ cluster (df_old), one containing only the members of the ‘high hours’ cluster (df_hours), and one containing the rest of the respondents (df_rest).</a:t>
            </a:r>
            <a:endParaRPr/>
          </a:p>
          <a:p>
            <a:pPr indent="-228600" lvl="0" marL="228600" rtl="0" algn="l">
              <a:lnSpc>
                <a:spcPct val="120000"/>
              </a:lnSpc>
              <a:spcBef>
                <a:spcPts val="1000"/>
              </a:spcBef>
              <a:spcAft>
                <a:spcPts val="0"/>
              </a:spcAft>
              <a:buClr>
                <a:schemeClr val="dk1"/>
              </a:buClr>
              <a:buSzPts val="1600"/>
              <a:buChar char="•"/>
            </a:pPr>
            <a:r>
              <a:rPr lang="en-US" sz="1600"/>
              <a:t>We then repeated the evaluate-and-tune process for a set of regressor estimators on the data frames representing the smaller ‘old people’ and ‘high hours’ clusters.</a:t>
            </a:r>
            <a:endParaRPr/>
          </a:p>
          <a:p>
            <a:pPr indent="-228600" lvl="0" marL="228600" rtl="0" algn="l">
              <a:lnSpc>
                <a:spcPct val="120000"/>
              </a:lnSpc>
              <a:spcBef>
                <a:spcPts val="1000"/>
              </a:spcBef>
              <a:spcAft>
                <a:spcPts val="0"/>
              </a:spcAft>
              <a:buClr>
                <a:schemeClr val="dk1"/>
              </a:buClr>
              <a:buSzPts val="1600"/>
              <a:buChar char="•"/>
            </a:pPr>
            <a:r>
              <a:rPr lang="en-US" sz="1600"/>
              <a:t>Our hope was that because these subsets were smaller and contained respondents who were similar to each other, that we’d be able to build a more powerful estimator, even though we were cognizant of the dangers of overfitting, given a smaller dataset.</a:t>
            </a:r>
            <a:endParaRPr/>
          </a:p>
          <a:p>
            <a:pPr indent="-228600" lvl="0" marL="228600" rtl="0" algn="l">
              <a:lnSpc>
                <a:spcPct val="120000"/>
              </a:lnSpc>
              <a:spcBef>
                <a:spcPts val="1000"/>
              </a:spcBef>
              <a:spcAft>
                <a:spcPts val="0"/>
              </a:spcAft>
              <a:buClr>
                <a:schemeClr val="dk1"/>
              </a:buClr>
              <a:buSzPts val="1600"/>
              <a:buChar char="•"/>
            </a:pPr>
            <a:r>
              <a:rPr lang="en-US" sz="1600"/>
              <a:t>If you’ve been following along and understand how things have gone so far, you might be able to guess where this is going.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23"/>
          <p:cNvPicPr preferRelativeResize="0"/>
          <p:nvPr>
            <p:ph idx="1" type="body"/>
          </p:nvPr>
        </p:nvPicPr>
        <p:blipFill rotWithShape="1">
          <a:blip r:embed="rId3">
            <a:alphaModFix/>
          </a:blip>
          <a:srcRect b="0" l="0" r="0" t="0"/>
          <a:stretch/>
        </p:blipFill>
        <p:spPr>
          <a:xfrm>
            <a:off x="936172" y="1768286"/>
            <a:ext cx="4577939" cy="2919315"/>
          </a:xfrm>
          <a:prstGeom prst="rect">
            <a:avLst/>
          </a:prstGeom>
          <a:noFill/>
          <a:ln>
            <a:noFill/>
          </a:ln>
        </p:spPr>
      </p:pic>
      <p:pic>
        <p:nvPicPr>
          <p:cNvPr id="286" name="Google Shape;286;p23"/>
          <p:cNvPicPr preferRelativeResize="0"/>
          <p:nvPr/>
        </p:nvPicPr>
        <p:blipFill rotWithShape="1">
          <a:blip r:embed="rId4">
            <a:alphaModFix/>
          </a:blip>
          <a:srcRect b="0" l="0" r="0" t="0"/>
          <a:stretch/>
        </p:blipFill>
        <p:spPr>
          <a:xfrm>
            <a:off x="6677890" y="1768286"/>
            <a:ext cx="4508734" cy="2513619"/>
          </a:xfrm>
          <a:prstGeom prst="rect">
            <a:avLst/>
          </a:prstGeom>
          <a:noFill/>
          <a:ln>
            <a:noFill/>
          </a:ln>
        </p:spPr>
      </p:pic>
      <p:sp>
        <p:nvSpPr>
          <p:cNvPr id="287" name="Google Shape;287;p23"/>
          <p:cNvSpPr txBox="1"/>
          <p:nvPr>
            <p:ph type="title"/>
          </p:nvPr>
        </p:nvSpPr>
        <p:spPr>
          <a:xfrm>
            <a:off x="936172" y="255989"/>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Well, there goes that idea…</a:t>
            </a:r>
            <a:endParaRPr/>
          </a:p>
        </p:txBody>
      </p:sp>
      <p:sp>
        <p:nvSpPr>
          <p:cNvPr id="288" name="Google Shape;288;p23"/>
          <p:cNvSpPr txBox="1"/>
          <p:nvPr/>
        </p:nvSpPr>
        <p:spPr>
          <a:xfrm>
            <a:off x="6677890" y="1304306"/>
            <a:ext cx="201529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And, after tuning:</a:t>
            </a:r>
            <a:endParaRPr/>
          </a:p>
        </p:txBody>
      </p:sp>
      <p:sp>
        <p:nvSpPr>
          <p:cNvPr id="289" name="Google Shape;289;p23"/>
          <p:cNvSpPr txBox="1"/>
          <p:nvPr/>
        </p:nvSpPr>
        <p:spPr>
          <a:xfrm>
            <a:off x="936172" y="1304306"/>
            <a:ext cx="224131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Initial performance:</a:t>
            </a:r>
            <a:endParaRPr/>
          </a:p>
        </p:txBody>
      </p:sp>
      <p:sp>
        <p:nvSpPr>
          <p:cNvPr id="290" name="Google Shape;290;p23"/>
          <p:cNvSpPr txBox="1"/>
          <p:nvPr/>
        </p:nvSpPr>
        <p:spPr>
          <a:xfrm>
            <a:off x="936172" y="4687601"/>
            <a:ext cx="11006400" cy="203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050"/>
              <a:buChar char="•"/>
            </a:pPr>
            <a:r>
              <a:rPr b="1" lang="en-US" sz="1050">
                <a:solidFill>
                  <a:schemeClr val="dk1"/>
                </a:solidFill>
              </a:rPr>
              <a:t>The GridSearch once again selected a highly-regularized Lasso regressor. This was expected given the small sizes of the subsets/clusters.</a:t>
            </a:r>
            <a:endParaRPr b="1"/>
          </a:p>
          <a:p>
            <a:pPr indent="-104775" lvl="0" marL="171450" marR="0" rtl="0" algn="l">
              <a:spcBef>
                <a:spcPts val="0"/>
              </a:spcBef>
              <a:spcAft>
                <a:spcPts val="0"/>
              </a:spcAft>
              <a:buClr>
                <a:schemeClr val="dk1"/>
              </a:buClr>
              <a:buSzPts val="1050"/>
              <a:buFont typeface="Arial"/>
              <a:buNone/>
            </a:pPr>
            <a:r>
              <a:t/>
            </a:r>
            <a:endParaRPr b="1" sz="1050">
              <a:solidFill>
                <a:schemeClr val="dk1"/>
              </a:solidFill>
            </a:endParaRPr>
          </a:p>
          <a:p>
            <a:pPr indent="-171450" lvl="0" marL="171450" marR="0" rtl="0" algn="l">
              <a:spcBef>
                <a:spcPts val="0"/>
              </a:spcBef>
              <a:spcAft>
                <a:spcPts val="0"/>
              </a:spcAft>
              <a:buClr>
                <a:schemeClr val="dk1"/>
              </a:buClr>
              <a:buSzPts val="1050"/>
              <a:buChar char="•"/>
            </a:pPr>
            <a:r>
              <a:rPr b="1" lang="en-US" sz="1050">
                <a:solidFill>
                  <a:schemeClr val="dk1"/>
                </a:solidFill>
              </a:rPr>
              <a:t>Tuning made only a small positive difference in terms of RMSE for df_hours and actually </a:t>
            </a:r>
            <a:r>
              <a:rPr b="1" i="1" lang="en-US" sz="1050">
                <a:solidFill>
                  <a:schemeClr val="dk1"/>
                </a:solidFill>
              </a:rPr>
              <a:t>harmed</a:t>
            </a:r>
            <a:r>
              <a:rPr b="1" lang="en-US" sz="1050">
                <a:solidFill>
                  <a:schemeClr val="dk1"/>
                </a:solidFill>
              </a:rPr>
              <a:t> the RMSE score for df_old.</a:t>
            </a:r>
            <a:endParaRPr b="1"/>
          </a:p>
          <a:p>
            <a:pPr indent="-104775" lvl="0" marL="171450" marR="0" rtl="0" algn="l">
              <a:spcBef>
                <a:spcPts val="0"/>
              </a:spcBef>
              <a:spcAft>
                <a:spcPts val="0"/>
              </a:spcAft>
              <a:buClr>
                <a:schemeClr val="dk1"/>
              </a:buClr>
              <a:buSzPts val="1050"/>
              <a:buFont typeface="Arial"/>
              <a:buNone/>
            </a:pPr>
            <a:r>
              <a:t/>
            </a:r>
            <a:endParaRPr b="1" sz="1050">
              <a:solidFill>
                <a:schemeClr val="dk1"/>
              </a:solidFill>
            </a:endParaRPr>
          </a:p>
          <a:p>
            <a:pPr indent="-171450" lvl="0" marL="171450" marR="0" rtl="0" algn="l">
              <a:spcBef>
                <a:spcPts val="0"/>
              </a:spcBef>
              <a:spcAft>
                <a:spcPts val="0"/>
              </a:spcAft>
              <a:buClr>
                <a:schemeClr val="dk1"/>
              </a:buClr>
              <a:buSzPts val="1050"/>
              <a:buChar char="•"/>
            </a:pPr>
            <a:r>
              <a:rPr b="1" lang="en-US" sz="1050">
                <a:solidFill>
                  <a:schemeClr val="dk1"/>
                </a:solidFill>
              </a:rPr>
              <a:t>Both models failed to meaningfully capture the variance in the target variable.</a:t>
            </a:r>
            <a:endParaRPr b="1"/>
          </a:p>
          <a:p>
            <a:pPr indent="-104775" lvl="0" marL="171450" marR="0" rtl="0" algn="l">
              <a:spcBef>
                <a:spcPts val="0"/>
              </a:spcBef>
              <a:spcAft>
                <a:spcPts val="0"/>
              </a:spcAft>
              <a:buClr>
                <a:schemeClr val="dk1"/>
              </a:buClr>
              <a:buSzPts val="1050"/>
              <a:buFont typeface="Arial"/>
              <a:buNone/>
            </a:pPr>
            <a:r>
              <a:t/>
            </a:r>
            <a:endParaRPr b="1" sz="1050">
              <a:solidFill>
                <a:schemeClr val="dk1"/>
              </a:solidFill>
            </a:endParaRPr>
          </a:p>
          <a:p>
            <a:pPr indent="-171450" lvl="0" marL="171450" marR="0" rtl="0" algn="l">
              <a:spcBef>
                <a:spcPts val="0"/>
              </a:spcBef>
              <a:spcAft>
                <a:spcPts val="0"/>
              </a:spcAft>
              <a:buClr>
                <a:schemeClr val="dk1"/>
              </a:buClr>
              <a:buSzPts val="1050"/>
              <a:buChar char="•"/>
            </a:pPr>
            <a:r>
              <a:rPr b="1" lang="en-US" sz="1050">
                <a:solidFill>
                  <a:schemeClr val="dk1"/>
                </a:solidFill>
              </a:rPr>
              <a:t>In sum, for the goal of predicting overall_mh, even our best models for these smaller clusters were statistically useless.</a:t>
            </a:r>
            <a:endParaRPr b="1"/>
          </a:p>
          <a:p>
            <a:pPr indent="-104775" lvl="0" marL="171450" marR="0" rtl="0" algn="l">
              <a:spcBef>
                <a:spcPts val="0"/>
              </a:spcBef>
              <a:spcAft>
                <a:spcPts val="0"/>
              </a:spcAft>
              <a:buClr>
                <a:schemeClr val="dk1"/>
              </a:buClr>
              <a:buSzPts val="1050"/>
              <a:buFont typeface="Arial"/>
              <a:buNone/>
            </a:pPr>
            <a:r>
              <a:t/>
            </a:r>
            <a:endParaRPr b="1" sz="1050">
              <a:solidFill>
                <a:schemeClr val="dk1"/>
              </a:solidFill>
            </a:endParaRPr>
          </a:p>
          <a:p>
            <a:pPr indent="-171450" lvl="0" marL="171450" marR="0" rtl="0" algn="l">
              <a:spcBef>
                <a:spcPts val="0"/>
              </a:spcBef>
              <a:spcAft>
                <a:spcPts val="0"/>
              </a:spcAft>
              <a:buClr>
                <a:schemeClr val="dk1"/>
              </a:buClr>
              <a:buSzPts val="1050"/>
              <a:buChar char="•"/>
            </a:pPr>
            <a:r>
              <a:rPr b="1" lang="en-US" sz="1050">
                <a:solidFill>
                  <a:schemeClr val="dk1"/>
                </a:solidFill>
              </a:rPr>
              <a:t>As we can see from the R^2 values, both models fail to capture the variance in the target variable, and both are outperformed by a trivial model that always predicts the average of the target.</a:t>
            </a:r>
            <a:endParaRPr b="1"/>
          </a:p>
          <a:p>
            <a:pPr indent="-104775" lvl="0" marL="171450" marR="0" rtl="0" algn="l">
              <a:spcBef>
                <a:spcPts val="0"/>
              </a:spcBef>
              <a:spcAft>
                <a:spcPts val="0"/>
              </a:spcAft>
              <a:buClr>
                <a:schemeClr val="dk1"/>
              </a:buClr>
              <a:buSzPts val="1050"/>
              <a:buFont typeface="Arial"/>
              <a:buNone/>
            </a:pPr>
            <a:r>
              <a:t/>
            </a:r>
            <a:endParaRPr b="1" sz="1050">
              <a:solidFill>
                <a:schemeClr val="dk1"/>
              </a:solidFill>
            </a:endParaRPr>
          </a:p>
          <a:p>
            <a:pPr indent="-171450" lvl="0" marL="171450" marR="0" rtl="0" algn="l">
              <a:spcBef>
                <a:spcPts val="0"/>
              </a:spcBef>
              <a:spcAft>
                <a:spcPts val="0"/>
              </a:spcAft>
              <a:buClr>
                <a:schemeClr val="dk1"/>
              </a:buClr>
              <a:buSzPts val="1050"/>
              <a:buChar char="•"/>
            </a:pPr>
            <a:r>
              <a:rPr b="1" lang="en-US" sz="1050">
                <a:solidFill>
                  <a:schemeClr val="dk1"/>
                </a:solidFill>
              </a:rPr>
              <a:t>In fact, the lasso model for df_hours ended up including </a:t>
            </a:r>
            <a:r>
              <a:rPr b="1" i="1" lang="en-US" sz="1050">
                <a:solidFill>
                  <a:schemeClr val="dk1"/>
                </a:solidFill>
              </a:rPr>
              <a:t>no features whatsoever. </a:t>
            </a:r>
            <a:r>
              <a:rPr b="1" lang="en-US" sz="1050">
                <a:solidFill>
                  <a:schemeClr val="dk1"/>
                </a:solidFill>
              </a:rPr>
              <a:t>(Note the empty list in its ‘included features’ parameter.)</a:t>
            </a:r>
            <a:endParaRPr b="1" i="1" sz="105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1066800" y="936842"/>
            <a:ext cx="8886884" cy="64642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Re-Clustering Using df_rest</a:t>
            </a:r>
            <a:endParaRPr sz="3600"/>
          </a:p>
        </p:txBody>
      </p:sp>
      <p:sp>
        <p:nvSpPr>
          <p:cNvPr id="296" name="Google Shape;296;p24"/>
          <p:cNvSpPr txBox="1"/>
          <p:nvPr>
            <p:ph idx="1" type="body"/>
          </p:nvPr>
        </p:nvSpPr>
        <p:spPr>
          <a:xfrm>
            <a:off x="1066801" y="1707555"/>
            <a:ext cx="10375900" cy="489221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t>After seeing that even the smaller subsets of data representing the initial ‘old people’ and ‘high hours’ clusters could not be useful in predicting overall mental health, we decided to re-cluster the remaining data, stored in df_rest, to see if different features (i.e. features other than ‘age,’ ‘hours,’ and ‘overall_mh’) would be useful in differentiating between the clusters.</a:t>
            </a:r>
            <a:endParaRPr/>
          </a:p>
          <a:p>
            <a:pPr indent="-228600" lvl="0" marL="228600" rtl="0" algn="l">
              <a:lnSpc>
                <a:spcPct val="120000"/>
              </a:lnSpc>
              <a:spcBef>
                <a:spcPts val="1000"/>
              </a:spcBef>
              <a:spcAft>
                <a:spcPts val="0"/>
              </a:spcAft>
              <a:buClr>
                <a:schemeClr val="dk1"/>
              </a:buClr>
              <a:buSzPts val="1800"/>
              <a:buChar char="•"/>
            </a:pPr>
            <a:r>
              <a:rPr lang="en-US"/>
              <a:t>This seemed at least </a:t>
            </a:r>
            <a:r>
              <a:rPr i="1" lang="en-US"/>
              <a:t>possible,</a:t>
            </a:r>
            <a:r>
              <a:rPr lang="en-US"/>
              <a:t> given that the observations so clearly demarcated by their values for the ‘age’ and ‘hours’ in the original smaller clusters had been removed from the dataset.</a:t>
            </a:r>
            <a:endParaRPr/>
          </a:p>
          <a:p>
            <a:pPr indent="-228600" lvl="0" marL="228600" rtl="0" algn="l">
              <a:lnSpc>
                <a:spcPct val="120000"/>
              </a:lnSpc>
              <a:spcBef>
                <a:spcPts val="1000"/>
              </a:spcBef>
              <a:spcAft>
                <a:spcPts val="0"/>
              </a:spcAft>
              <a:buClr>
                <a:schemeClr val="dk1"/>
              </a:buClr>
              <a:buSzPts val="1800"/>
              <a:buChar char="•"/>
            </a:pPr>
            <a:r>
              <a:rPr lang="en-US"/>
              <a:t>So, we selected an appropriate cluster value, re-clustered using k-means on the df_rest subset, and were hoping to see that the clusters would be defined by other features. </a:t>
            </a:r>
            <a:endParaRPr/>
          </a:p>
          <a:p>
            <a:pPr indent="-228600" lvl="0" marL="228600" rtl="0" algn="l">
              <a:lnSpc>
                <a:spcPct val="120000"/>
              </a:lnSpc>
              <a:spcBef>
                <a:spcPts val="1000"/>
              </a:spcBef>
              <a:spcAft>
                <a:spcPts val="0"/>
              </a:spcAft>
              <a:buClr>
                <a:schemeClr val="dk1"/>
              </a:buClr>
              <a:buSzPts val="1800"/>
              <a:buChar char="•"/>
            </a:pPr>
            <a:r>
              <a:rPr lang="en-US"/>
              <a:t>This would indicate that we had removed the influence of the outlying respondents’ extreme values for ‘age’ and ‘hours.’</a:t>
            </a:r>
            <a:endParaRPr/>
          </a:p>
          <a:p>
            <a:pPr indent="-228600" lvl="0" marL="228600" rtl="0" algn="l">
              <a:lnSpc>
                <a:spcPct val="120000"/>
              </a:lnSpc>
              <a:spcBef>
                <a:spcPts val="1000"/>
              </a:spcBef>
              <a:spcAft>
                <a:spcPts val="0"/>
              </a:spcAft>
              <a:buClr>
                <a:schemeClr val="dk1"/>
              </a:buClr>
              <a:buSzPts val="1800"/>
              <a:buChar char="•"/>
            </a:pPr>
            <a:r>
              <a:rPr lang="en-US"/>
              <a:t>It’s very likely that in the real world we would have given up by now, but we kept going!</a:t>
            </a:r>
            <a:endParaRPr/>
          </a:p>
          <a:p>
            <a:pPr indent="-228600" lvl="0" marL="228600" rtl="0" algn="l">
              <a:lnSpc>
                <a:spcPct val="120000"/>
              </a:lnSpc>
              <a:spcBef>
                <a:spcPts val="1000"/>
              </a:spcBef>
              <a:spcAft>
                <a:spcPts val="0"/>
              </a:spcAft>
              <a:buClr>
                <a:schemeClr val="dk1"/>
              </a:buClr>
              <a:buSzPts val="1800"/>
              <a:buChar char="•"/>
            </a:pPr>
            <a:r>
              <a:rPr lang="en-US"/>
              <a:t>And, once again, if you’ve been paying attention, you might be able to guess where this is going.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5"/>
          <p:cNvPicPr preferRelativeResize="0"/>
          <p:nvPr/>
        </p:nvPicPr>
        <p:blipFill rotWithShape="1">
          <a:blip r:embed="rId3">
            <a:alphaModFix/>
          </a:blip>
          <a:srcRect b="5628" l="8122" r="9586" t="8563"/>
          <a:stretch/>
        </p:blipFill>
        <p:spPr>
          <a:xfrm>
            <a:off x="600975" y="864450"/>
            <a:ext cx="5463796" cy="2848500"/>
          </a:xfrm>
          <a:prstGeom prst="rect">
            <a:avLst/>
          </a:prstGeom>
          <a:noFill/>
          <a:ln>
            <a:noFill/>
          </a:ln>
        </p:spPr>
      </p:pic>
      <p:sp>
        <p:nvSpPr>
          <p:cNvPr id="302" name="Google Shape;302;p25"/>
          <p:cNvSpPr txBox="1"/>
          <p:nvPr>
            <p:ph type="title"/>
          </p:nvPr>
        </p:nvSpPr>
        <p:spPr>
          <a:xfrm>
            <a:off x="600973" y="249382"/>
            <a:ext cx="10092477" cy="5446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K-Means Cluster Analysis on df_rest</a:t>
            </a:r>
            <a:endParaRPr/>
          </a:p>
        </p:txBody>
      </p:sp>
      <p:pic>
        <p:nvPicPr>
          <p:cNvPr id="303" name="Google Shape;303;p25"/>
          <p:cNvPicPr preferRelativeResize="0"/>
          <p:nvPr>
            <p:ph idx="2" type="body"/>
          </p:nvPr>
        </p:nvPicPr>
        <p:blipFill rotWithShape="1">
          <a:blip r:embed="rId4">
            <a:alphaModFix/>
          </a:blip>
          <a:srcRect b="0" l="0" r="0" t="0"/>
          <a:stretch/>
        </p:blipFill>
        <p:spPr>
          <a:xfrm>
            <a:off x="6643475" y="1368348"/>
            <a:ext cx="1946047" cy="2174995"/>
          </a:xfrm>
          <a:prstGeom prst="rect">
            <a:avLst/>
          </a:prstGeom>
          <a:noFill/>
          <a:ln>
            <a:noFill/>
          </a:ln>
        </p:spPr>
      </p:pic>
      <p:sp>
        <p:nvSpPr>
          <p:cNvPr id="304" name="Google Shape;304;p25"/>
          <p:cNvSpPr/>
          <p:nvPr/>
        </p:nvSpPr>
        <p:spPr>
          <a:xfrm>
            <a:off x="3928925" y="990688"/>
            <a:ext cx="196800" cy="1809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25"/>
          <p:cNvSpPr/>
          <p:nvPr/>
        </p:nvSpPr>
        <p:spPr>
          <a:xfrm>
            <a:off x="3928950" y="3451250"/>
            <a:ext cx="196800" cy="2127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25"/>
          <p:cNvSpPr txBox="1"/>
          <p:nvPr/>
        </p:nvSpPr>
        <p:spPr>
          <a:xfrm>
            <a:off x="6338693" y="911908"/>
            <a:ext cx="2580940" cy="33855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Repeating ANOVA Tests:</a:t>
            </a:r>
            <a:endParaRPr/>
          </a:p>
        </p:txBody>
      </p:sp>
      <p:pic>
        <p:nvPicPr>
          <p:cNvPr id="307" name="Google Shape;307;p25"/>
          <p:cNvPicPr preferRelativeResize="0"/>
          <p:nvPr/>
        </p:nvPicPr>
        <p:blipFill rotWithShape="1">
          <a:blip r:embed="rId5">
            <a:alphaModFix/>
          </a:blip>
          <a:srcRect b="0" l="0" r="0" t="0"/>
          <a:stretch/>
        </p:blipFill>
        <p:spPr>
          <a:xfrm>
            <a:off x="9537374" y="1609437"/>
            <a:ext cx="1673411" cy="1948149"/>
          </a:xfrm>
          <a:prstGeom prst="rect">
            <a:avLst/>
          </a:prstGeom>
          <a:noFill/>
          <a:ln>
            <a:noFill/>
          </a:ln>
        </p:spPr>
      </p:pic>
      <p:sp>
        <p:nvSpPr>
          <p:cNvPr id="308" name="Google Shape;308;p25"/>
          <p:cNvSpPr txBox="1"/>
          <p:nvPr/>
        </p:nvSpPr>
        <p:spPr>
          <a:xfrm>
            <a:off x="9327425" y="909342"/>
            <a:ext cx="2093310" cy="58477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Repeating Feature Importance Tests:</a:t>
            </a:r>
            <a:endParaRPr/>
          </a:p>
        </p:txBody>
      </p:sp>
      <p:pic>
        <p:nvPicPr>
          <p:cNvPr id="309" name="Google Shape;309;p25"/>
          <p:cNvPicPr preferRelativeResize="0"/>
          <p:nvPr/>
        </p:nvPicPr>
        <p:blipFill rotWithShape="1">
          <a:blip r:embed="rId6">
            <a:alphaModFix/>
          </a:blip>
          <a:srcRect b="0" l="0" r="0" t="0"/>
          <a:stretch/>
        </p:blipFill>
        <p:spPr>
          <a:xfrm>
            <a:off x="6643475" y="3663950"/>
            <a:ext cx="2053713" cy="2467359"/>
          </a:xfrm>
          <a:prstGeom prst="rect">
            <a:avLst/>
          </a:prstGeom>
          <a:noFill/>
          <a:ln>
            <a:noFill/>
          </a:ln>
        </p:spPr>
      </p:pic>
      <p:sp>
        <p:nvSpPr>
          <p:cNvPr id="310" name="Google Shape;310;p25"/>
          <p:cNvSpPr/>
          <p:nvPr/>
        </p:nvSpPr>
        <p:spPr>
          <a:xfrm>
            <a:off x="6643475" y="1283212"/>
            <a:ext cx="2229592" cy="935055"/>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25"/>
          <p:cNvSpPr/>
          <p:nvPr/>
        </p:nvSpPr>
        <p:spPr>
          <a:xfrm>
            <a:off x="9327424" y="1786979"/>
            <a:ext cx="2093309" cy="668866"/>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25"/>
          <p:cNvSpPr txBox="1"/>
          <p:nvPr/>
        </p:nvSpPr>
        <p:spPr>
          <a:xfrm>
            <a:off x="296175" y="3937525"/>
            <a:ext cx="6120900" cy="2308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73050" lvl="0" marL="2857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Nothing has meaningfully changed.</a:t>
            </a:r>
            <a:br>
              <a:rPr lang="en-US" sz="1200">
                <a:solidFill>
                  <a:schemeClr val="dk1"/>
                </a:solidFill>
                <a:latin typeface="Arial"/>
                <a:ea typeface="Arial"/>
                <a:cs typeface="Arial"/>
                <a:sym typeface="Arial"/>
              </a:rPr>
            </a:br>
            <a:endParaRPr sz="1200"/>
          </a:p>
          <a:p>
            <a:pPr indent="-273050" lvl="0" marL="2857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We still have the same three features differentiating among the clusters.</a:t>
            </a:r>
            <a:br>
              <a:rPr lang="en-US" sz="1200">
                <a:solidFill>
                  <a:schemeClr val="dk1"/>
                </a:solidFill>
                <a:latin typeface="Arial"/>
                <a:ea typeface="Arial"/>
                <a:cs typeface="Arial"/>
                <a:sym typeface="Arial"/>
              </a:rPr>
            </a:br>
            <a:endParaRPr sz="1200"/>
          </a:p>
          <a:p>
            <a:pPr indent="-273050" lvl="0" marL="2857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Despite the removal of the rows in the ‘old people’ and ‘high hours’ clusters, these three features still have overwhelming primacy.</a:t>
            </a:r>
            <a:br>
              <a:rPr lang="en-US" sz="1200">
                <a:solidFill>
                  <a:schemeClr val="dk1"/>
                </a:solidFill>
                <a:latin typeface="Arial"/>
                <a:ea typeface="Arial"/>
                <a:cs typeface="Arial"/>
                <a:sym typeface="Arial"/>
              </a:rPr>
            </a:br>
            <a:endParaRPr sz="1200"/>
          </a:p>
          <a:p>
            <a:pPr indent="-273050" lvl="0" marL="2857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In fact, when we consider the descriptive statistics, it turns out that we </a:t>
            </a:r>
            <a:r>
              <a:rPr i="1" lang="en-US" sz="1200">
                <a:solidFill>
                  <a:schemeClr val="dk1"/>
                </a:solidFill>
                <a:latin typeface="Arial"/>
                <a:ea typeface="Arial"/>
                <a:cs typeface="Arial"/>
                <a:sym typeface="Arial"/>
              </a:rPr>
              <a:t>still</a:t>
            </a:r>
            <a:r>
              <a:rPr lang="en-US" sz="1200">
                <a:solidFill>
                  <a:schemeClr val="dk1"/>
                </a:solidFill>
                <a:latin typeface="Arial"/>
                <a:ea typeface="Arial"/>
                <a:cs typeface="Arial"/>
                <a:sym typeface="Arial"/>
              </a:rPr>
              <a:t> have one ‘old people’ cluster and one ‘high hours’ cluster.</a:t>
            </a:r>
            <a:br>
              <a:rPr lang="en-US" sz="1200">
                <a:solidFill>
                  <a:schemeClr val="dk1"/>
                </a:solidFill>
                <a:latin typeface="Arial"/>
                <a:ea typeface="Arial"/>
                <a:cs typeface="Arial"/>
                <a:sym typeface="Arial"/>
              </a:rPr>
            </a:br>
            <a:endParaRPr sz="1200"/>
          </a:p>
          <a:p>
            <a:pPr indent="-273050" lvl="0" marL="285750" marR="0" rtl="0" algn="l">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Mean scores for overall_mh are closer, but that feature is now a </a:t>
            </a:r>
            <a:r>
              <a:rPr i="1" lang="en-US" sz="1200">
                <a:solidFill>
                  <a:schemeClr val="dk1"/>
                </a:solidFill>
                <a:latin typeface="Arial"/>
                <a:ea typeface="Arial"/>
                <a:cs typeface="Arial"/>
                <a:sym typeface="Arial"/>
              </a:rPr>
              <a:t>less useful</a:t>
            </a:r>
            <a:r>
              <a:rPr lang="en-US" sz="1200">
                <a:solidFill>
                  <a:schemeClr val="dk1"/>
                </a:solidFill>
                <a:latin typeface="Arial"/>
                <a:ea typeface="Arial"/>
                <a:cs typeface="Arial"/>
                <a:sym typeface="Arial"/>
              </a:rPr>
              <a:t> differentiator in the clustering</a:t>
            </a:r>
            <a:r>
              <a:rPr lang="en-US" sz="1200">
                <a:solidFill>
                  <a:schemeClr val="dk1"/>
                </a:solidFill>
              </a:rPr>
              <a:t>.</a:t>
            </a:r>
            <a:endParaRPr sz="1200"/>
          </a:p>
        </p:txBody>
      </p:sp>
      <p:sp>
        <p:nvSpPr>
          <p:cNvPr id="313" name="Google Shape;313;p25"/>
          <p:cNvSpPr/>
          <p:nvPr/>
        </p:nvSpPr>
        <p:spPr>
          <a:xfrm>
            <a:off x="8187267" y="4652434"/>
            <a:ext cx="509921" cy="207434"/>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25"/>
          <p:cNvSpPr/>
          <p:nvPr/>
        </p:nvSpPr>
        <p:spPr>
          <a:xfrm>
            <a:off x="7539567" y="5655733"/>
            <a:ext cx="509921" cy="217504"/>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15" name="Google Shape;315;p25"/>
          <p:cNvCxnSpPr>
            <a:endCxn id="305" idx="0"/>
          </p:cNvCxnSpPr>
          <p:nvPr/>
        </p:nvCxnSpPr>
        <p:spPr>
          <a:xfrm flipH="1">
            <a:off x="4027350" y="1173350"/>
            <a:ext cx="1200" cy="227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1066799" y="936841"/>
            <a:ext cx="10092477"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Evaluating Regressor Models on df_rest</a:t>
            </a:r>
            <a:endParaRPr/>
          </a:p>
        </p:txBody>
      </p:sp>
      <p:pic>
        <p:nvPicPr>
          <p:cNvPr id="321" name="Google Shape;321;p26"/>
          <p:cNvPicPr preferRelativeResize="0"/>
          <p:nvPr>
            <p:ph idx="1" type="body"/>
          </p:nvPr>
        </p:nvPicPr>
        <p:blipFill rotWithShape="1">
          <a:blip r:embed="rId3">
            <a:alphaModFix/>
          </a:blip>
          <a:srcRect b="0" l="0" r="0" t="0"/>
          <a:stretch/>
        </p:blipFill>
        <p:spPr>
          <a:xfrm>
            <a:off x="321836" y="2028680"/>
            <a:ext cx="5029200" cy="1999800"/>
          </a:xfrm>
          <a:prstGeom prst="rect">
            <a:avLst/>
          </a:prstGeom>
          <a:noFill/>
          <a:ln>
            <a:noFill/>
          </a:ln>
        </p:spPr>
      </p:pic>
      <p:sp>
        <p:nvSpPr>
          <p:cNvPr id="322" name="Google Shape;322;p26"/>
          <p:cNvSpPr txBox="1"/>
          <p:nvPr>
            <p:ph idx="2" type="body"/>
          </p:nvPr>
        </p:nvSpPr>
        <p:spPr>
          <a:xfrm>
            <a:off x="6133400" y="2028675"/>
            <a:ext cx="5800200" cy="3091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t>Once again, GridSearch selected a Lasso regressor.</a:t>
            </a:r>
            <a:endParaRPr/>
          </a:p>
          <a:p>
            <a:pPr indent="-228600" lvl="0" marL="228600" rtl="0" algn="l">
              <a:lnSpc>
                <a:spcPct val="120000"/>
              </a:lnSpc>
              <a:spcBef>
                <a:spcPts val="1000"/>
              </a:spcBef>
              <a:spcAft>
                <a:spcPts val="0"/>
              </a:spcAft>
              <a:buClr>
                <a:schemeClr val="dk1"/>
              </a:buClr>
              <a:buSzPts val="1800"/>
              <a:buChar char="•"/>
            </a:pPr>
            <a:r>
              <a:rPr lang="en-US"/>
              <a:t>The smaller alpha value indicates that more features were used in the model after regularization.</a:t>
            </a:r>
            <a:endParaRPr/>
          </a:p>
          <a:p>
            <a:pPr indent="-228600" lvl="0" marL="228600" rtl="0" algn="l">
              <a:lnSpc>
                <a:spcPct val="120000"/>
              </a:lnSpc>
              <a:spcBef>
                <a:spcPts val="1000"/>
              </a:spcBef>
              <a:spcAft>
                <a:spcPts val="0"/>
              </a:spcAft>
              <a:buClr>
                <a:schemeClr val="dk1"/>
              </a:buClr>
              <a:buSzPts val="1800"/>
              <a:buChar char="•"/>
            </a:pPr>
            <a:r>
              <a:rPr lang="en-US"/>
              <a:t>However, the R^2 value indicates that there is still no meaningful predictive power in the model.</a:t>
            </a:r>
            <a:endParaRPr/>
          </a:p>
          <a:p>
            <a:pPr indent="-228600" lvl="0" marL="228600" rtl="0" algn="l">
              <a:lnSpc>
                <a:spcPct val="120000"/>
              </a:lnSpc>
              <a:spcBef>
                <a:spcPts val="1000"/>
              </a:spcBef>
              <a:spcAft>
                <a:spcPts val="0"/>
              </a:spcAft>
              <a:buClr>
                <a:schemeClr val="dk1"/>
              </a:buClr>
              <a:buSzPts val="1800"/>
              <a:buChar char="•"/>
            </a:pPr>
            <a:r>
              <a:rPr lang="en-US"/>
              <a:t>The model built using the subsetted df_rest dataframe is </a:t>
            </a:r>
            <a:r>
              <a:rPr i="1" lang="en-US"/>
              <a:t>better</a:t>
            </a:r>
            <a:r>
              <a:rPr lang="en-US"/>
              <a:t>, but remains neither predictive nor probative.</a:t>
            </a:r>
            <a:endParaRPr/>
          </a:p>
        </p:txBody>
      </p:sp>
      <p:pic>
        <p:nvPicPr>
          <p:cNvPr id="323" name="Google Shape;323;p26"/>
          <p:cNvPicPr preferRelativeResize="0"/>
          <p:nvPr/>
        </p:nvPicPr>
        <p:blipFill rotWithShape="1">
          <a:blip r:embed="rId4">
            <a:alphaModFix/>
          </a:blip>
          <a:srcRect b="0" l="0" r="0" t="0"/>
          <a:stretch/>
        </p:blipFill>
        <p:spPr>
          <a:xfrm>
            <a:off x="372800" y="4166650"/>
            <a:ext cx="5706225" cy="95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1069848" y="790838"/>
            <a:ext cx="8886884" cy="53161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n-US"/>
              <a:t>Conclusions</a:t>
            </a:r>
            <a:endParaRPr/>
          </a:p>
        </p:txBody>
      </p:sp>
      <p:sp>
        <p:nvSpPr>
          <p:cNvPr id="329" name="Google Shape;329;p27"/>
          <p:cNvSpPr txBox="1"/>
          <p:nvPr>
            <p:ph idx="1" type="body"/>
          </p:nvPr>
        </p:nvSpPr>
        <p:spPr>
          <a:xfrm>
            <a:off x="240350" y="1403900"/>
            <a:ext cx="7887600" cy="4880700"/>
          </a:xfrm>
          <a:prstGeom prst="rect">
            <a:avLst/>
          </a:prstGeom>
          <a:noFill/>
          <a:ln>
            <a:noFill/>
          </a:ln>
        </p:spPr>
        <p:txBody>
          <a:bodyPr anchorCtr="0" anchor="t" bIns="45700" lIns="91425" spcFirstLastPara="1" rIns="91425" wrap="square" tIns="45700">
            <a:noAutofit/>
          </a:bodyPr>
          <a:lstStyle/>
          <a:p>
            <a:pPr indent="-240665" lvl="0" marL="228600" rtl="0" algn="l">
              <a:lnSpc>
                <a:spcPct val="120000"/>
              </a:lnSpc>
              <a:spcBef>
                <a:spcPts val="0"/>
              </a:spcBef>
              <a:spcAft>
                <a:spcPts val="0"/>
              </a:spcAft>
              <a:buClr>
                <a:schemeClr val="dk1"/>
              </a:buClr>
              <a:buSzPts val="1300"/>
              <a:buChar char="•"/>
            </a:pPr>
            <a:r>
              <a:rPr lang="en-US" sz="1300"/>
              <a:t>Unsupervised clustering methods showed that there </a:t>
            </a:r>
            <a:r>
              <a:rPr i="1" lang="en-US" sz="1300"/>
              <a:t>are different groups</a:t>
            </a:r>
            <a:r>
              <a:rPr lang="en-US" sz="1300"/>
              <a:t> of respondents in our data.</a:t>
            </a:r>
            <a:endParaRPr sz="1300"/>
          </a:p>
          <a:p>
            <a:pPr indent="-240665" lvl="0" marL="228600" rtl="0" algn="l">
              <a:lnSpc>
                <a:spcPct val="120000"/>
              </a:lnSpc>
              <a:spcBef>
                <a:spcPts val="1000"/>
              </a:spcBef>
              <a:spcAft>
                <a:spcPts val="0"/>
              </a:spcAft>
              <a:buClr>
                <a:schemeClr val="dk1"/>
              </a:buClr>
              <a:buSzPts val="1300"/>
              <a:buChar char="•"/>
            </a:pPr>
            <a:r>
              <a:rPr lang="en-US" sz="1300"/>
              <a:t>Cluster analysis demonstrated meaningful variance in respondents’ </a:t>
            </a:r>
            <a:r>
              <a:rPr i="1" lang="en-US" sz="1300"/>
              <a:t>age</a:t>
            </a:r>
            <a:r>
              <a:rPr lang="en-US" sz="1300"/>
              <a:t>, </a:t>
            </a:r>
            <a:r>
              <a:rPr i="1" lang="en-US" sz="1300"/>
              <a:t>hours spent listening</a:t>
            </a:r>
            <a:r>
              <a:rPr lang="en-US" sz="1300"/>
              <a:t>, and </a:t>
            </a:r>
            <a:r>
              <a:rPr i="1" lang="en-US" sz="1300"/>
              <a:t>overall mental health</a:t>
            </a:r>
            <a:r>
              <a:rPr lang="en-US" sz="1300"/>
              <a:t>.</a:t>
            </a:r>
            <a:endParaRPr sz="1300"/>
          </a:p>
          <a:p>
            <a:pPr indent="-240665" lvl="0" marL="228600" rtl="0" algn="l">
              <a:lnSpc>
                <a:spcPct val="120000"/>
              </a:lnSpc>
              <a:spcBef>
                <a:spcPts val="1000"/>
              </a:spcBef>
              <a:spcAft>
                <a:spcPts val="0"/>
              </a:spcAft>
              <a:buClr>
                <a:schemeClr val="dk1"/>
              </a:buClr>
              <a:buSzPts val="1300"/>
              <a:buChar char="•"/>
            </a:pPr>
            <a:r>
              <a:rPr lang="en-US" sz="1300"/>
              <a:t>However, none of the features showed any ability to participate in the construction of a regressor model which could usefully predict a respondent’s overall self-reported mental health.</a:t>
            </a:r>
            <a:endParaRPr sz="1300"/>
          </a:p>
          <a:p>
            <a:pPr indent="-240665" lvl="0" marL="228600" rtl="0" algn="l">
              <a:lnSpc>
                <a:spcPct val="120000"/>
              </a:lnSpc>
              <a:spcBef>
                <a:spcPts val="1000"/>
              </a:spcBef>
              <a:spcAft>
                <a:spcPts val="0"/>
              </a:spcAft>
              <a:buClr>
                <a:schemeClr val="dk1"/>
              </a:buClr>
              <a:buSzPts val="1300"/>
              <a:buChar char="•"/>
            </a:pPr>
            <a:r>
              <a:rPr lang="en-US" sz="1300"/>
              <a:t>Therefore, we must report a </a:t>
            </a:r>
            <a:r>
              <a:rPr i="1" lang="en-US" sz="1300" u="sng"/>
              <a:t>negative result</a:t>
            </a:r>
            <a:r>
              <a:rPr lang="en-US" sz="1300"/>
              <a:t> in terms of the scope of our original investigation.</a:t>
            </a:r>
            <a:endParaRPr sz="1300"/>
          </a:p>
          <a:p>
            <a:pPr indent="-240665" lvl="0" marL="228600" rtl="0" algn="l">
              <a:lnSpc>
                <a:spcPct val="120000"/>
              </a:lnSpc>
              <a:spcBef>
                <a:spcPts val="1000"/>
              </a:spcBef>
              <a:spcAft>
                <a:spcPts val="0"/>
              </a:spcAft>
              <a:buClr>
                <a:schemeClr val="dk1"/>
              </a:buClr>
              <a:buSzPts val="1300"/>
              <a:buChar char="•"/>
            </a:pPr>
            <a:r>
              <a:rPr lang="en-US" sz="1300"/>
              <a:t>Subsetting our data and re-clustering got us </a:t>
            </a:r>
            <a:r>
              <a:rPr i="1" lang="en-US" sz="1300"/>
              <a:t>some</a:t>
            </a:r>
            <a:r>
              <a:rPr lang="en-US" sz="1300"/>
              <a:t> progress, but to further re-cluster and drill down would start diminishing sample size to such an extent that regularized models would be empty of predictors and non-regularized models would overfit to the training data, making the results fraudulent.</a:t>
            </a:r>
            <a:endParaRPr sz="1300"/>
          </a:p>
          <a:p>
            <a:pPr indent="-240665" lvl="0" marL="228600" rtl="0" algn="l">
              <a:lnSpc>
                <a:spcPct val="120000"/>
              </a:lnSpc>
              <a:spcBef>
                <a:spcPts val="1000"/>
              </a:spcBef>
              <a:spcAft>
                <a:spcPts val="0"/>
              </a:spcAft>
              <a:buClr>
                <a:schemeClr val="dk1"/>
              </a:buClr>
              <a:buSzPts val="1300"/>
              <a:buChar char="•"/>
            </a:pPr>
            <a:r>
              <a:rPr lang="en-US" sz="1300"/>
              <a:t>Nonetheless, we should recall that “a negative result is a result in itself.”</a:t>
            </a:r>
            <a:endParaRPr sz="1300"/>
          </a:p>
          <a:p>
            <a:pPr indent="-240665" lvl="0" marL="228600" rtl="0" algn="l">
              <a:lnSpc>
                <a:spcPct val="120000"/>
              </a:lnSpc>
              <a:spcBef>
                <a:spcPts val="1000"/>
              </a:spcBef>
              <a:spcAft>
                <a:spcPts val="0"/>
              </a:spcAft>
              <a:buClr>
                <a:schemeClr val="dk1"/>
              </a:buClr>
              <a:buSzPts val="1300"/>
              <a:buChar char="•"/>
            </a:pPr>
            <a:r>
              <a:rPr lang="en-US" sz="1300"/>
              <a:t>Negative results reveal flaws in experiment design, data collection, or underlying analysis assumptions. This allows us to refine methodologies and adjust theoretical frameworks.</a:t>
            </a:r>
            <a:endParaRPr sz="1300"/>
          </a:p>
          <a:p>
            <a:pPr indent="-240665" lvl="0" marL="228600" rtl="0" algn="l">
              <a:lnSpc>
                <a:spcPct val="120000"/>
              </a:lnSpc>
              <a:spcBef>
                <a:spcPts val="1000"/>
              </a:spcBef>
              <a:spcAft>
                <a:spcPts val="0"/>
              </a:spcAft>
              <a:buClr>
                <a:schemeClr val="dk1"/>
              </a:buClr>
              <a:buSzPts val="1300"/>
              <a:buChar char="•"/>
            </a:pPr>
            <a:r>
              <a:rPr lang="en-US" sz="1300"/>
              <a:t>By documenting what </a:t>
            </a:r>
            <a:r>
              <a:rPr i="1" lang="en-US" sz="1300"/>
              <a:t>does not work</a:t>
            </a:r>
            <a:r>
              <a:rPr lang="en-US" sz="1300"/>
              <a:t>, we may guide future research and development efforts more effectively, avoiding repetition of ineffective strategies and focusing resources more appropriately.</a:t>
            </a:r>
            <a:endParaRPr sz="1300"/>
          </a:p>
        </p:txBody>
      </p:sp>
      <p:pic>
        <p:nvPicPr>
          <p:cNvPr id="330" name="Google Shape;330;p27"/>
          <p:cNvPicPr preferRelativeResize="0"/>
          <p:nvPr/>
        </p:nvPicPr>
        <p:blipFill rotWithShape="1">
          <a:blip r:embed="rId3">
            <a:alphaModFix/>
          </a:blip>
          <a:srcRect b="0" l="0" r="0" t="0"/>
          <a:stretch/>
        </p:blipFill>
        <p:spPr>
          <a:xfrm>
            <a:off x="8213558" y="1403891"/>
            <a:ext cx="3677683" cy="3677683"/>
          </a:xfrm>
          <a:prstGeom prst="rect">
            <a:avLst/>
          </a:prstGeom>
          <a:noFill/>
          <a:ln>
            <a:noFill/>
          </a:ln>
        </p:spPr>
      </p:pic>
      <p:sp>
        <p:nvSpPr>
          <p:cNvPr id="331" name="Google Shape;331;p27"/>
          <p:cNvSpPr txBox="1"/>
          <p:nvPr/>
        </p:nvSpPr>
        <p:spPr>
          <a:xfrm>
            <a:off x="8169000" y="5296425"/>
            <a:ext cx="3766800" cy="585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Pictured above for no particular reason:</a:t>
            </a:r>
            <a:br>
              <a:rPr lang="en-US"/>
            </a:br>
            <a:r>
              <a:rPr lang="en-US" sz="1600">
                <a:solidFill>
                  <a:schemeClr val="dk1"/>
                </a:solidFill>
                <a:latin typeface="Arial"/>
                <a:ea typeface="Arial"/>
                <a:cs typeface="Arial"/>
                <a:sym typeface="Arial"/>
              </a:rPr>
              <a:t>Three people “beating a dead horse.”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Data Cleaning</a:t>
            </a:r>
            <a:endParaRPr/>
          </a:p>
        </p:txBody>
      </p:sp>
      <p:sp>
        <p:nvSpPr>
          <p:cNvPr id="107" name="Google Shape;107;p3"/>
          <p:cNvSpPr txBox="1"/>
          <p:nvPr>
            <p:ph idx="1" type="body"/>
          </p:nvPr>
        </p:nvSpPr>
        <p:spPr>
          <a:xfrm>
            <a:off x="1069848" y="2139696"/>
            <a:ext cx="8883836" cy="367768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The survey data originated as a .csv file which we loaded into a Pandas dataframe.</a:t>
            </a:r>
            <a:endParaRPr/>
          </a:p>
          <a:p>
            <a:pPr indent="-228600" lvl="0" marL="228600" rtl="0" algn="l">
              <a:lnSpc>
                <a:spcPct val="120000"/>
              </a:lnSpc>
              <a:spcBef>
                <a:spcPts val="1000"/>
              </a:spcBef>
              <a:spcAft>
                <a:spcPts val="0"/>
              </a:spcAft>
              <a:buClr>
                <a:schemeClr val="dk1"/>
              </a:buClr>
              <a:buSzPts val="2000"/>
              <a:buChar char="•"/>
            </a:pPr>
            <a:r>
              <a:rPr lang="en-US" sz="2000"/>
              <a:t>Initial data cleaning steps included dropping unneeded columns and renaming others to adhere better to Python conventions.</a:t>
            </a:r>
            <a:endParaRPr/>
          </a:p>
          <a:p>
            <a:pPr indent="-228600" lvl="0" marL="228600" rtl="0" algn="l">
              <a:lnSpc>
                <a:spcPct val="120000"/>
              </a:lnSpc>
              <a:spcBef>
                <a:spcPts val="1000"/>
              </a:spcBef>
              <a:spcAft>
                <a:spcPts val="0"/>
              </a:spcAft>
              <a:buClr>
                <a:schemeClr val="dk1"/>
              </a:buClr>
              <a:buSzPts val="2000"/>
              <a:buChar char="•"/>
            </a:pPr>
            <a:r>
              <a:rPr lang="en-US" sz="2000"/>
              <a:t>Some columns required data type conversion.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Feature Engineering</a:t>
            </a:r>
            <a:endParaRPr/>
          </a:p>
        </p:txBody>
      </p:sp>
      <p:sp>
        <p:nvSpPr>
          <p:cNvPr id="113" name="Google Shape;113;p4"/>
          <p:cNvSpPr txBox="1"/>
          <p:nvPr>
            <p:ph idx="1" type="body"/>
          </p:nvPr>
        </p:nvSpPr>
        <p:spPr>
          <a:xfrm>
            <a:off x="1069847" y="2139696"/>
            <a:ext cx="9645653" cy="387317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Some distinct values in the single-answer ‘favorite genre’ column were merged based on an application of the “reasonable sufficient similarity” rule:</a:t>
            </a:r>
            <a:endParaRPr/>
          </a:p>
          <a:p>
            <a:pPr indent="-228600" lvl="1" marL="548640" rtl="0" algn="l">
              <a:lnSpc>
                <a:spcPct val="120000"/>
              </a:lnSpc>
              <a:spcBef>
                <a:spcPts val="500"/>
              </a:spcBef>
              <a:spcAft>
                <a:spcPts val="0"/>
              </a:spcAft>
              <a:buClr>
                <a:schemeClr val="dk1"/>
              </a:buClr>
              <a:buSzPts val="1800"/>
              <a:buChar char="–"/>
            </a:pPr>
            <a:r>
              <a:rPr lang="en-US" sz="1800"/>
              <a:t>‘Rap’ and ‘Hip-Hop’ became ‘Rap or Hip-Hop’</a:t>
            </a:r>
            <a:endParaRPr/>
          </a:p>
          <a:p>
            <a:pPr indent="-228600" lvl="1" marL="548640" rtl="0" algn="l">
              <a:lnSpc>
                <a:spcPct val="120000"/>
              </a:lnSpc>
              <a:spcBef>
                <a:spcPts val="500"/>
              </a:spcBef>
              <a:spcAft>
                <a:spcPts val="0"/>
              </a:spcAft>
              <a:buClr>
                <a:schemeClr val="dk1"/>
              </a:buClr>
              <a:buSzPts val="1800"/>
              <a:buChar char="–"/>
            </a:pPr>
            <a:r>
              <a:rPr lang="en-US" sz="1800"/>
              <a:t>‘Rock’ and ‘Metal’ became ‘Rock or Metal’</a:t>
            </a:r>
            <a:endParaRPr/>
          </a:p>
          <a:p>
            <a:pPr indent="-228600" lvl="1" marL="548640" rtl="0" algn="l">
              <a:lnSpc>
                <a:spcPct val="120000"/>
              </a:lnSpc>
              <a:spcBef>
                <a:spcPts val="500"/>
              </a:spcBef>
              <a:spcAft>
                <a:spcPts val="0"/>
              </a:spcAft>
              <a:buClr>
                <a:schemeClr val="dk1"/>
              </a:buClr>
              <a:buSzPts val="1800"/>
              <a:buChar char="–"/>
            </a:pPr>
            <a:r>
              <a:rPr lang="en-US" sz="1800"/>
              <a:t>‘Pop’ and ‘K-Pop’ became ‘Pop or K-Pop’</a:t>
            </a:r>
            <a:endParaRPr/>
          </a:p>
          <a:p>
            <a:pPr indent="-228600" lvl="0" marL="228600" rtl="0" algn="l">
              <a:lnSpc>
                <a:spcPct val="120000"/>
              </a:lnSpc>
              <a:spcBef>
                <a:spcPts val="1000"/>
              </a:spcBef>
              <a:spcAft>
                <a:spcPts val="0"/>
              </a:spcAft>
              <a:buClr>
                <a:schemeClr val="dk1"/>
              </a:buClr>
              <a:buSzPts val="2000"/>
              <a:buChar char="•"/>
            </a:pPr>
            <a:r>
              <a:rPr lang="en-US" sz="2000"/>
              <a:t>The four mental health-related columns, each scored out of 10, were summed to create an ‘overall_mh’ column which could be used as a target variable.</a:t>
            </a:r>
            <a:endParaRPr/>
          </a:p>
          <a:p>
            <a:pPr indent="-228600" lvl="0" marL="228600" rtl="0" algn="l">
              <a:lnSpc>
                <a:spcPct val="120000"/>
              </a:lnSpc>
              <a:spcBef>
                <a:spcPts val="1000"/>
              </a:spcBef>
              <a:spcAft>
                <a:spcPts val="0"/>
              </a:spcAft>
              <a:buClr>
                <a:schemeClr val="dk1"/>
              </a:buClr>
              <a:buSzPts val="2000"/>
              <a:buChar char="•"/>
            </a:pPr>
            <a:r>
              <a:rPr lang="en-US" sz="2000"/>
              <a:t>Internal correlations were run between the original and derived columns to ensure the conversion to a summed metric was defensible statistically.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Feature Engineering (Continued)</a:t>
            </a:r>
            <a:endParaRPr/>
          </a:p>
        </p:txBody>
      </p:sp>
      <p:sp>
        <p:nvSpPr>
          <p:cNvPr id="119" name="Google Shape;119;p5"/>
          <p:cNvSpPr txBox="1"/>
          <p:nvPr>
            <p:ph idx="1" type="body"/>
          </p:nvPr>
        </p:nvSpPr>
        <p:spPr>
          <a:xfrm>
            <a:off x="1069847" y="2139696"/>
            <a:ext cx="9645653" cy="387317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Some respondents’ values for ‘</a:t>
            </a:r>
            <a:r>
              <a:rPr i="1" lang="en-US" sz="2000"/>
              <a:t>hours per day spent listening to music</a:t>
            </a:r>
            <a:r>
              <a:rPr lang="en-US" sz="2000"/>
              <a:t>’ were assessed to be unrealistic and unlikely.</a:t>
            </a:r>
            <a:endParaRPr/>
          </a:p>
          <a:p>
            <a:pPr indent="-228600" lvl="0" marL="228600" rtl="0" algn="l">
              <a:lnSpc>
                <a:spcPct val="120000"/>
              </a:lnSpc>
              <a:spcBef>
                <a:spcPts val="1000"/>
              </a:spcBef>
              <a:spcAft>
                <a:spcPts val="0"/>
              </a:spcAft>
              <a:buClr>
                <a:schemeClr val="dk1"/>
              </a:buClr>
              <a:buSzPts val="2000"/>
              <a:buChar char="•"/>
            </a:pPr>
            <a:r>
              <a:rPr lang="en-US" sz="2000"/>
              <a:t>Rather than lose data from an already-small dataset by removing those values, we substituted a “reasonable maximum” of 18 hours per day (24 total hrs - 8 sleeping hrs) for any original respondent-provided value over 18 hours.</a:t>
            </a:r>
            <a:endParaRPr/>
          </a:p>
          <a:p>
            <a:pPr indent="-228600" lvl="0" marL="228600" rtl="0" algn="l">
              <a:lnSpc>
                <a:spcPct val="120000"/>
              </a:lnSpc>
              <a:spcBef>
                <a:spcPts val="1000"/>
              </a:spcBef>
              <a:spcAft>
                <a:spcPts val="0"/>
              </a:spcAft>
              <a:buClr>
                <a:schemeClr val="dk1"/>
              </a:buClr>
              <a:buSzPts val="2000"/>
              <a:buChar char="•"/>
            </a:pPr>
            <a:r>
              <a:rPr lang="en-US" sz="2000"/>
              <a:t>The Likert-type columns for each of the 16 genres (originally formed as “how often do you listen to this genre of music?”) were remapped as binary classifiers. Any response other than ‘Never’ was coded as 1, and all responses of ‘Never’ were coded as 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b="5639" l="7151" r="15033" t="11179"/>
          <a:stretch/>
        </p:blipFill>
        <p:spPr>
          <a:xfrm>
            <a:off x="4484725" y="1879600"/>
            <a:ext cx="4820325" cy="4901375"/>
          </a:xfrm>
          <a:prstGeom prst="rect">
            <a:avLst/>
          </a:prstGeom>
          <a:noFill/>
          <a:ln>
            <a:noFill/>
          </a:ln>
        </p:spPr>
      </p:pic>
      <p:pic>
        <p:nvPicPr>
          <p:cNvPr id="125" name="Google Shape;125;p6"/>
          <p:cNvPicPr preferRelativeResize="0"/>
          <p:nvPr/>
        </p:nvPicPr>
        <p:blipFill>
          <a:blip r:embed="rId4">
            <a:alphaModFix/>
          </a:blip>
          <a:stretch>
            <a:fillRect/>
          </a:stretch>
        </p:blipFill>
        <p:spPr>
          <a:xfrm>
            <a:off x="1435450" y="2311147"/>
            <a:ext cx="2378689" cy="4280125"/>
          </a:xfrm>
          <a:prstGeom prst="rect">
            <a:avLst/>
          </a:prstGeom>
          <a:noFill/>
          <a:ln>
            <a:noFill/>
          </a:ln>
        </p:spPr>
      </p:pic>
      <p:sp>
        <p:nvSpPr>
          <p:cNvPr id="126" name="Google Shape;126;p6"/>
          <p:cNvSpPr txBox="1"/>
          <p:nvPr>
            <p:ph type="title"/>
          </p:nvPr>
        </p:nvSpPr>
        <p:spPr>
          <a:xfrm>
            <a:off x="1049761" y="255989"/>
            <a:ext cx="10092477" cy="9536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br>
              <a:rPr lang="en-US"/>
            </a:br>
            <a:r>
              <a:rPr lang="en-US" sz="4000"/>
              <a:t>Target &amp; Intra-Feature Correlations</a:t>
            </a:r>
            <a:endParaRPr/>
          </a:p>
        </p:txBody>
      </p:sp>
      <p:sp>
        <p:nvSpPr>
          <p:cNvPr id="127" name="Google Shape;127;p6"/>
          <p:cNvSpPr txBox="1"/>
          <p:nvPr>
            <p:ph idx="1" type="body"/>
          </p:nvPr>
        </p:nvSpPr>
        <p:spPr>
          <a:xfrm>
            <a:off x="1049761" y="1209658"/>
            <a:ext cx="10381013" cy="376012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600"/>
              <a:buChar char="•"/>
            </a:pPr>
            <a:r>
              <a:rPr lang="en-US" sz="1600"/>
              <a:t>We computed Pearson correlation values against our engineered target variable and built a correlation heatmap in Seaborn to test intra-feature correlations.</a:t>
            </a:r>
            <a:endParaRPr/>
          </a:p>
          <a:p>
            <a:pPr indent="-228600" lvl="0" marL="228600" rtl="0" algn="l">
              <a:lnSpc>
                <a:spcPct val="120000"/>
              </a:lnSpc>
              <a:spcBef>
                <a:spcPts val="1000"/>
              </a:spcBef>
              <a:spcAft>
                <a:spcPts val="0"/>
              </a:spcAft>
              <a:buClr>
                <a:schemeClr val="dk1"/>
              </a:buClr>
              <a:buSzPts val="1600"/>
              <a:buChar char="•"/>
            </a:pPr>
            <a:r>
              <a:rPr lang="en-US" sz="1600"/>
              <a:t>The results were not encouraging.</a:t>
            </a:r>
            <a:endParaRPr/>
          </a:p>
          <a:p>
            <a:pPr indent="-114300" lvl="0" marL="228600" rtl="0" algn="l">
              <a:lnSpc>
                <a:spcPct val="120000"/>
              </a:lnSpc>
              <a:spcBef>
                <a:spcPts val="1000"/>
              </a:spcBef>
              <a:spcAft>
                <a:spcPts val="0"/>
              </a:spcAft>
              <a:buClr>
                <a:schemeClr val="dk1"/>
              </a:buClr>
              <a:buSzPts val="1800"/>
              <a:buNone/>
            </a:pPr>
            <a:r>
              <a:t/>
            </a:r>
            <a:endParaRPr/>
          </a:p>
        </p:txBody>
      </p:sp>
      <p:sp>
        <p:nvSpPr>
          <p:cNvPr id="128" name="Google Shape;128;p6"/>
          <p:cNvSpPr txBox="1"/>
          <p:nvPr/>
        </p:nvSpPr>
        <p:spPr>
          <a:xfrm>
            <a:off x="9381246" y="2163327"/>
            <a:ext cx="2750596" cy="267765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Don’t be misled by the correlations among ‘instrument,’ ‘compose,’ and ‘musician.’ </a:t>
            </a:r>
            <a:endParaRPr/>
          </a:p>
          <a:p>
            <a:pPr indent="-196850" lvl="0" marL="2857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‘musician’ feature was something we derived by combining the ‘instrument’ and ‘compose’ features. </a:t>
            </a:r>
            <a:endParaRPr/>
          </a:p>
          <a:p>
            <a:pPr indent="-196850" lvl="0" marL="285750" marR="0" rtl="0" algn="l">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 correlations are therefore implicit. </a:t>
            </a:r>
            <a:endParaRPr/>
          </a:p>
        </p:txBody>
      </p:sp>
      <p:sp>
        <p:nvSpPr>
          <p:cNvPr id="129" name="Google Shape;129;p6"/>
          <p:cNvSpPr/>
          <p:nvPr/>
        </p:nvSpPr>
        <p:spPr>
          <a:xfrm>
            <a:off x="8345275" y="2424341"/>
            <a:ext cx="196800" cy="406500"/>
          </a:xfrm>
          <a:prstGeom prst="ellipse">
            <a:avLst/>
          </a:prstGeom>
          <a:no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6"/>
          <p:cNvSpPr/>
          <p:nvPr/>
        </p:nvSpPr>
        <p:spPr>
          <a:xfrm rot="5400000">
            <a:off x="5299625" y="5998741"/>
            <a:ext cx="196800" cy="406500"/>
          </a:xfrm>
          <a:prstGeom prst="ellipse">
            <a:avLst/>
          </a:prstGeom>
          <a:noFill/>
          <a:ln cap="flat" cmpd="sng" w="1270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31" name="Google Shape;131;p6"/>
          <p:cNvCxnSpPr>
            <a:stCxn id="129" idx="6"/>
          </p:cNvCxnSpPr>
          <p:nvPr/>
        </p:nvCxnSpPr>
        <p:spPr>
          <a:xfrm>
            <a:off x="8542075" y="2627591"/>
            <a:ext cx="801300" cy="6000"/>
          </a:xfrm>
          <a:prstGeom prst="straightConnector1">
            <a:avLst/>
          </a:prstGeom>
          <a:noFill/>
          <a:ln cap="flat" cmpd="sng" w="9525">
            <a:solidFill>
              <a:srgbClr val="0000FF"/>
            </a:solidFill>
            <a:prstDash val="solid"/>
            <a:round/>
            <a:headEnd len="med" w="med" type="none"/>
            <a:tailEnd len="med" w="med" type="triangle"/>
          </a:ln>
        </p:spPr>
      </p:cxnSp>
      <p:cxnSp>
        <p:nvCxnSpPr>
          <p:cNvPr id="132" name="Google Shape;132;p6"/>
          <p:cNvCxnSpPr>
            <a:stCxn id="130" idx="0"/>
          </p:cNvCxnSpPr>
          <p:nvPr/>
        </p:nvCxnSpPr>
        <p:spPr>
          <a:xfrm flipH="1" rot="10800000">
            <a:off x="5601275" y="3045691"/>
            <a:ext cx="3724200" cy="3156300"/>
          </a:xfrm>
          <a:prstGeom prst="straightConnector1">
            <a:avLst/>
          </a:prstGeom>
          <a:noFill/>
          <a:ln cap="flat" cmpd="sng" w="9525">
            <a:solidFill>
              <a:srgbClr val="0000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066800" y="93684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First Analytical Steps</a:t>
            </a:r>
            <a:endParaRPr/>
          </a:p>
        </p:txBody>
      </p:sp>
      <p:sp>
        <p:nvSpPr>
          <p:cNvPr id="138" name="Google Shape;138;p7"/>
          <p:cNvSpPr txBox="1"/>
          <p:nvPr>
            <p:ph idx="1" type="body"/>
          </p:nvPr>
        </p:nvSpPr>
        <p:spPr>
          <a:xfrm>
            <a:off x="1069848" y="2139696"/>
            <a:ext cx="8883836" cy="416610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dk1"/>
              </a:buClr>
              <a:buSzPts val="2000"/>
              <a:buChar char="•"/>
            </a:pPr>
            <a:r>
              <a:rPr lang="en-US" sz="2000"/>
              <a:t>Because our initial correlation values (both against our target value and among the features) produced no obvious guidance for how to proceed, we began with an unsupervised machine-learning method: K-Means cluster analysis.</a:t>
            </a:r>
            <a:endParaRPr/>
          </a:p>
          <a:p>
            <a:pPr indent="-228600" lvl="0" marL="228600" rtl="0" algn="l">
              <a:lnSpc>
                <a:spcPct val="120000"/>
              </a:lnSpc>
              <a:spcBef>
                <a:spcPts val="1000"/>
              </a:spcBef>
              <a:spcAft>
                <a:spcPts val="0"/>
              </a:spcAft>
              <a:buClr>
                <a:schemeClr val="dk1"/>
              </a:buClr>
              <a:buSzPts val="2000"/>
              <a:buChar char="•"/>
            </a:pPr>
            <a:r>
              <a:rPr lang="en-US" sz="2000"/>
              <a:t>Our hope was that clustering the data would show us where the meaningful variance/differentiation among respondents could be found and that we could use those results to better guide our regressor-based predictions of overall mental health.</a:t>
            </a:r>
            <a:endParaRPr/>
          </a:p>
          <a:p>
            <a:pPr indent="-228600" lvl="0" marL="228600" rtl="0" algn="l">
              <a:lnSpc>
                <a:spcPct val="120000"/>
              </a:lnSpc>
              <a:spcBef>
                <a:spcPts val="1000"/>
              </a:spcBef>
              <a:spcAft>
                <a:spcPts val="0"/>
              </a:spcAft>
              <a:buClr>
                <a:schemeClr val="dk1"/>
              </a:buClr>
              <a:buSzPts val="2000"/>
              <a:buChar char="•"/>
            </a:pPr>
            <a:r>
              <a:rPr lang="en-US" sz="2000"/>
              <a:t>The data were prepared appropriately with scaling and one-hot encoding. The next task was to identify the correct number of clusters using inertia values and silhouette scores.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1066800" y="200571"/>
            <a:ext cx="8886884" cy="9536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Selecting a Number of Clusters</a:t>
            </a:r>
            <a:endParaRPr/>
          </a:p>
        </p:txBody>
      </p:sp>
      <p:sp>
        <p:nvSpPr>
          <p:cNvPr id="144" name="Google Shape;144;p8"/>
          <p:cNvSpPr txBox="1"/>
          <p:nvPr>
            <p:ph idx="1" type="body"/>
          </p:nvPr>
        </p:nvSpPr>
        <p:spPr>
          <a:xfrm>
            <a:off x="1066800" y="1228690"/>
            <a:ext cx="8883836" cy="136408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2000"/>
              <a:buChar char="•"/>
            </a:pPr>
            <a:r>
              <a:rPr lang="en-US" sz="2000"/>
              <a:t>Selecting the correct number of clusters using the elbow method and silhouette scores, evaluating a potential range from 2 to 10 clusters.</a:t>
            </a:r>
            <a:endParaRPr/>
          </a:p>
          <a:p>
            <a:pPr indent="-228600" lvl="0" marL="228600" rtl="0" algn="l">
              <a:lnSpc>
                <a:spcPct val="120000"/>
              </a:lnSpc>
              <a:spcBef>
                <a:spcPts val="1000"/>
              </a:spcBef>
              <a:spcAft>
                <a:spcPts val="0"/>
              </a:spcAft>
              <a:buClr>
                <a:schemeClr val="dk1"/>
              </a:buClr>
              <a:buSzPts val="2000"/>
              <a:buChar char="•"/>
            </a:pPr>
            <a:r>
              <a:rPr lang="en-US" sz="2000"/>
              <a:t>Both plots indicated that the correct number of clusters to use was 4.</a:t>
            </a:r>
            <a:endParaRPr/>
          </a:p>
          <a:p>
            <a:pPr indent="-114300" lvl="0" marL="228600" rtl="0" algn="l">
              <a:lnSpc>
                <a:spcPct val="120000"/>
              </a:lnSpc>
              <a:spcBef>
                <a:spcPts val="1000"/>
              </a:spcBef>
              <a:spcAft>
                <a:spcPts val="0"/>
              </a:spcAft>
              <a:buClr>
                <a:schemeClr val="dk1"/>
              </a:buClr>
              <a:buSzPts val="1800"/>
              <a:buNone/>
            </a:pPr>
            <a:r>
              <a:t/>
            </a:r>
            <a:endParaRPr/>
          </a:p>
          <a:p>
            <a:pPr indent="-114300" lvl="0" marL="228600" rtl="0" algn="l">
              <a:lnSpc>
                <a:spcPct val="120000"/>
              </a:lnSpc>
              <a:spcBef>
                <a:spcPts val="1000"/>
              </a:spcBef>
              <a:spcAft>
                <a:spcPts val="0"/>
              </a:spcAft>
              <a:buClr>
                <a:schemeClr val="dk1"/>
              </a:buClr>
              <a:buSzPts val="1800"/>
              <a:buNone/>
            </a:pPr>
            <a:r>
              <a:t/>
            </a:r>
            <a:endParaRPr/>
          </a:p>
        </p:txBody>
      </p:sp>
      <p:pic>
        <p:nvPicPr>
          <p:cNvPr id="145" name="Google Shape;145;p8"/>
          <p:cNvPicPr preferRelativeResize="0"/>
          <p:nvPr/>
        </p:nvPicPr>
        <p:blipFill rotWithShape="1">
          <a:blip r:embed="rId3">
            <a:alphaModFix/>
          </a:blip>
          <a:srcRect b="0" l="0" r="0" t="0"/>
          <a:stretch/>
        </p:blipFill>
        <p:spPr>
          <a:xfrm>
            <a:off x="201482" y="3068729"/>
            <a:ext cx="4617772" cy="3412922"/>
          </a:xfrm>
          <a:prstGeom prst="rect">
            <a:avLst/>
          </a:prstGeom>
          <a:noFill/>
          <a:ln>
            <a:noFill/>
          </a:ln>
        </p:spPr>
      </p:pic>
      <p:pic>
        <p:nvPicPr>
          <p:cNvPr id="146" name="Google Shape;146;p8"/>
          <p:cNvPicPr preferRelativeResize="0"/>
          <p:nvPr/>
        </p:nvPicPr>
        <p:blipFill rotWithShape="1">
          <a:blip r:embed="rId4">
            <a:alphaModFix/>
          </a:blip>
          <a:srcRect b="5331" l="8077" r="9332" t="8118"/>
          <a:stretch/>
        </p:blipFill>
        <p:spPr>
          <a:xfrm>
            <a:off x="4945500" y="2956175"/>
            <a:ext cx="6889300" cy="3610126"/>
          </a:xfrm>
          <a:prstGeom prst="rect">
            <a:avLst/>
          </a:prstGeom>
          <a:noFill/>
          <a:ln>
            <a:noFill/>
          </a:ln>
        </p:spPr>
      </p:pic>
      <p:sp>
        <p:nvSpPr>
          <p:cNvPr id="147" name="Google Shape;147;p8"/>
          <p:cNvSpPr/>
          <p:nvPr/>
        </p:nvSpPr>
        <p:spPr>
          <a:xfrm>
            <a:off x="6034100" y="5054750"/>
            <a:ext cx="196800" cy="2127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8"/>
          <p:cNvSpPr/>
          <p:nvPr/>
        </p:nvSpPr>
        <p:spPr>
          <a:xfrm>
            <a:off x="6034100" y="6268950"/>
            <a:ext cx="196800" cy="2127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8"/>
          <p:cNvSpPr/>
          <p:nvPr/>
        </p:nvSpPr>
        <p:spPr>
          <a:xfrm>
            <a:off x="9501125" y="3155875"/>
            <a:ext cx="196800" cy="2127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8"/>
          <p:cNvSpPr/>
          <p:nvPr/>
        </p:nvSpPr>
        <p:spPr>
          <a:xfrm>
            <a:off x="9501125" y="6268950"/>
            <a:ext cx="196800" cy="2127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51" name="Google Shape;151;p8"/>
          <p:cNvCxnSpPr>
            <a:endCxn id="148" idx="0"/>
          </p:cNvCxnSpPr>
          <p:nvPr/>
        </p:nvCxnSpPr>
        <p:spPr>
          <a:xfrm flipH="1">
            <a:off x="6132500" y="5266350"/>
            <a:ext cx="5700" cy="1002600"/>
          </a:xfrm>
          <a:prstGeom prst="straightConnector1">
            <a:avLst/>
          </a:prstGeom>
          <a:noFill/>
          <a:ln cap="flat" cmpd="sng" w="9525">
            <a:solidFill>
              <a:srgbClr val="FF0000"/>
            </a:solidFill>
            <a:prstDash val="solid"/>
            <a:round/>
            <a:headEnd len="med" w="med" type="none"/>
            <a:tailEnd len="med" w="med" type="triangle"/>
          </a:ln>
        </p:spPr>
      </p:cxnSp>
      <p:cxnSp>
        <p:nvCxnSpPr>
          <p:cNvPr id="152" name="Google Shape;152;p8"/>
          <p:cNvCxnSpPr>
            <a:endCxn id="150" idx="0"/>
          </p:cNvCxnSpPr>
          <p:nvPr/>
        </p:nvCxnSpPr>
        <p:spPr>
          <a:xfrm flipH="1">
            <a:off x="9599525" y="3376650"/>
            <a:ext cx="1200" cy="2892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1049761" y="354416"/>
            <a:ext cx="10092477" cy="9536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Analyzing Feature Importance in Clustering:</a:t>
            </a:r>
            <a:br>
              <a:rPr lang="en-US"/>
            </a:br>
            <a:r>
              <a:rPr lang="en-US"/>
              <a:t>One-Way ANOVA</a:t>
            </a:r>
            <a:endParaRPr/>
          </a:p>
        </p:txBody>
      </p:sp>
      <p:sp>
        <p:nvSpPr>
          <p:cNvPr id="158" name="Google Shape;158;p9"/>
          <p:cNvSpPr txBox="1"/>
          <p:nvPr>
            <p:ph idx="1" type="body"/>
          </p:nvPr>
        </p:nvSpPr>
        <p:spPr>
          <a:xfrm>
            <a:off x="1049761" y="1383453"/>
            <a:ext cx="9771413" cy="188006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dk1"/>
              </a:buClr>
              <a:buSzPts val="1800"/>
              <a:buChar char="•"/>
            </a:pPr>
            <a:r>
              <a:rPr lang="en-US"/>
              <a:t>After the clustering was performed and cluster labels were applied to each row, we ran per-feature One-Way ANOVA tests to identify which features were most important in cluster differentiation.</a:t>
            </a:r>
            <a:endParaRPr/>
          </a:p>
          <a:p>
            <a:pPr indent="-228600" lvl="0" marL="228600" rtl="0" algn="l">
              <a:lnSpc>
                <a:spcPct val="120000"/>
              </a:lnSpc>
              <a:spcBef>
                <a:spcPts val="1000"/>
              </a:spcBef>
              <a:spcAft>
                <a:spcPts val="0"/>
              </a:spcAft>
              <a:buClr>
                <a:schemeClr val="dk1"/>
              </a:buClr>
              <a:buSzPts val="1800"/>
              <a:buChar char="•"/>
            </a:pPr>
            <a:r>
              <a:rPr lang="en-US"/>
              <a:t>A higher F-Statistic suggests a larger difference between the group means, implying that the feature is more significant in differentiating between the clusters.</a:t>
            </a:r>
            <a:endParaRPr/>
          </a:p>
          <a:p>
            <a:pPr indent="-114300" lvl="0" marL="228600" rtl="0" algn="l">
              <a:lnSpc>
                <a:spcPct val="120000"/>
              </a:lnSpc>
              <a:spcBef>
                <a:spcPts val="1000"/>
              </a:spcBef>
              <a:spcAft>
                <a:spcPts val="0"/>
              </a:spcAft>
              <a:buClr>
                <a:schemeClr val="dk1"/>
              </a:buClr>
              <a:buSzPts val="1800"/>
              <a:buNone/>
            </a:pPr>
            <a:r>
              <a:t/>
            </a:r>
            <a:endParaRPr/>
          </a:p>
        </p:txBody>
      </p:sp>
      <p:pic>
        <p:nvPicPr>
          <p:cNvPr id="159" name="Google Shape;159;p9"/>
          <p:cNvPicPr preferRelativeResize="0"/>
          <p:nvPr/>
        </p:nvPicPr>
        <p:blipFill rotWithShape="1">
          <a:blip r:embed="rId3">
            <a:alphaModFix/>
          </a:blip>
          <a:srcRect b="0" l="0" r="0" t="0"/>
          <a:stretch/>
        </p:blipFill>
        <p:spPr>
          <a:xfrm>
            <a:off x="143325" y="3388900"/>
            <a:ext cx="6244150" cy="2568250"/>
          </a:xfrm>
          <a:prstGeom prst="rect">
            <a:avLst/>
          </a:prstGeom>
          <a:noFill/>
          <a:ln>
            <a:noFill/>
          </a:ln>
        </p:spPr>
      </p:pic>
      <p:pic>
        <p:nvPicPr>
          <p:cNvPr id="160" name="Google Shape;160;p9"/>
          <p:cNvPicPr preferRelativeResize="0"/>
          <p:nvPr/>
        </p:nvPicPr>
        <p:blipFill rotWithShape="1">
          <a:blip r:embed="rId4">
            <a:alphaModFix/>
          </a:blip>
          <a:srcRect b="0" l="0" r="0" t="0"/>
          <a:stretch/>
        </p:blipFill>
        <p:spPr>
          <a:xfrm>
            <a:off x="6489305" y="3263515"/>
            <a:ext cx="2330570" cy="3549832"/>
          </a:xfrm>
          <a:prstGeom prst="rect">
            <a:avLst/>
          </a:prstGeom>
          <a:noFill/>
          <a:ln>
            <a:noFill/>
          </a:ln>
        </p:spPr>
      </p:pic>
      <p:sp>
        <p:nvSpPr>
          <p:cNvPr id="161" name="Google Shape;161;p9"/>
          <p:cNvSpPr txBox="1"/>
          <p:nvPr/>
        </p:nvSpPr>
        <p:spPr>
          <a:xfrm>
            <a:off x="9286921" y="3388888"/>
            <a:ext cx="2750596"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These results indicated that three features (‘age,’ ‘hours,’ and ‘overall_mh’) were </a:t>
            </a:r>
            <a:r>
              <a:rPr b="0" i="0" lang="en-US" sz="1800" u="sng" cap="none" strike="noStrike">
                <a:solidFill>
                  <a:schemeClr val="dk1"/>
                </a:solidFill>
                <a:latin typeface="Arial"/>
                <a:ea typeface="Arial"/>
                <a:cs typeface="Arial"/>
                <a:sym typeface="Arial"/>
              </a:rPr>
              <a:t>far</a:t>
            </a:r>
            <a:r>
              <a:rPr b="0" i="0" lang="en-US" sz="1800" u="none" cap="none" strike="noStrike">
                <a:solidFill>
                  <a:schemeClr val="dk1"/>
                </a:solidFill>
                <a:latin typeface="Arial"/>
                <a:ea typeface="Arial"/>
                <a:cs typeface="Arial"/>
                <a:sym typeface="Arial"/>
              </a:rPr>
              <a:t> more important than any others in terms of cluster differentiation.</a:t>
            </a:r>
            <a:endParaRPr/>
          </a:p>
        </p:txBody>
      </p:sp>
      <p:cxnSp>
        <p:nvCxnSpPr>
          <p:cNvPr id="162" name="Google Shape;162;p9"/>
          <p:cNvCxnSpPr/>
          <p:nvPr/>
        </p:nvCxnSpPr>
        <p:spPr>
          <a:xfrm rot="10800000">
            <a:off x="8858993" y="3592286"/>
            <a:ext cx="387927" cy="0"/>
          </a:xfrm>
          <a:prstGeom prst="straightConnector1">
            <a:avLst/>
          </a:prstGeom>
          <a:noFill/>
          <a:ln cap="flat" cmpd="sng" w="9525">
            <a:solidFill>
              <a:schemeClr val="accent4"/>
            </a:solidFill>
            <a:prstDash val="solid"/>
            <a:miter lim="800000"/>
            <a:headEnd len="sm" w="sm" type="none"/>
            <a:tailEnd len="med" w="med" type="triangle"/>
          </a:ln>
        </p:spPr>
      </p:cxnSp>
      <p:cxnSp>
        <p:nvCxnSpPr>
          <p:cNvPr id="163" name="Google Shape;163;p9"/>
          <p:cNvCxnSpPr/>
          <p:nvPr/>
        </p:nvCxnSpPr>
        <p:spPr>
          <a:xfrm rot="10800000">
            <a:off x="8858993" y="3849584"/>
            <a:ext cx="387927" cy="0"/>
          </a:xfrm>
          <a:prstGeom prst="straightConnector1">
            <a:avLst/>
          </a:prstGeom>
          <a:noFill/>
          <a:ln cap="flat" cmpd="sng" w="9525">
            <a:solidFill>
              <a:schemeClr val="accent4"/>
            </a:solidFill>
            <a:prstDash val="solid"/>
            <a:miter lim="800000"/>
            <a:headEnd len="sm" w="sm" type="none"/>
            <a:tailEnd len="med" w="med" type="triangle"/>
          </a:ln>
        </p:spPr>
      </p:cxnSp>
      <p:cxnSp>
        <p:nvCxnSpPr>
          <p:cNvPr id="164" name="Google Shape;164;p9"/>
          <p:cNvCxnSpPr/>
          <p:nvPr/>
        </p:nvCxnSpPr>
        <p:spPr>
          <a:xfrm rot="10800000">
            <a:off x="8858993" y="4091049"/>
            <a:ext cx="387927" cy="0"/>
          </a:xfrm>
          <a:prstGeom prst="straightConnector1">
            <a:avLst/>
          </a:prstGeom>
          <a:noFill/>
          <a:ln cap="flat" cmpd="sng" w="9525">
            <a:solidFill>
              <a:schemeClr val="accent4"/>
            </a:solidFill>
            <a:prstDash val="solid"/>
            <a:miter lim="800000"/>
            <a:headEnd len="sm" w="sm" type="none"/>
            <a:tailEnd len="med" w="med" type="triangle"/>
          </a:ln>
        </p:spPr>
      </p:cxnSp>
      <p:sp>
        <p:nvSpPr>
          <p:cNvPr id="165" name="Google Shape;165;p9"/>
          <p:cNvSpPr txBox="1"/>
          <p:nvPr/>
        </p:nvSpPr>
        <p:spPr>
          <a:xfrm>
            <a:off x="6882550" y="3493675"/>
            <a:ext cx="1902900" cy="707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ell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2024-03-03T00:07:06Z</dcterms:created>
  <dc:creator>Brittany Laurent</dc:creator>
</cp:coreProperties>
</file>