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74" r:id="rId3"/>
    <p:sldId id="269" r:id="rId4"/>
    <p:sldId id="270" r:id="rId5"/>
    <p:sldId id="271" r:id="rId6"/>
    <p:sldId id="272" r:id="rId7"/>
    <p:sldId id="273" r:id="rId8"/>
    <p:sldId id="275" r:id="rId9"/>
    <p:sldId id="266" r:id="rId10"/>
    <p:sldId id="267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510"/>
    <a:srgbClr val="B192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2741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1306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32576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410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33472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753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6340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8606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8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8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8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0672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88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967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676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811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C24A7-32B3-4F78-8F30-FF43C0E51EE0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31AF65-D3E1-4F5E-A7F1-37FA2E00862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194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9159" y="2016607"/>
            <a:ext cx="8791478" cy="1646302"/>
          </a:xfrm>
        </p:spPr>
        <p:txBody>
          <a:bodyPr/>
          <a:lstStyle/>
          <a:p>
            <a:r>
              <a:rPr lang="en-GB" sz="6600" dirty="0" smtClean="0">
                <a:solidFill>
                  <a:schemeClr val="accent1">
                    <a:lumMod val="75000"/>
                  </a:schemeClr>
                </a:solidFill>
                <a:latin typeface="Bahnschrift SemiBold Condensed" panose="020B0502040204020203" pitchFamily="34" charset="0"/>
              </a:rPr>
              <a:t>ADIDAS US SALES ANALYSIS</a:t>
            </a:r>
            <a:endParaRPr lang="en-GB" sz="6600" dirty="0">
              <a:solidFill>
                <a:schemeClr val="accent1">
                  <a:lumMod val="75000"/>
                </a:schemeClr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46195" y="4845160"/>
            <a:ext cx="4256424" cy="1096899"/>
          </a:xfrm>
        </p:spPr>
        <p:txBody>
          <a:bodyPr>
            <a:noAutofit/>
          </a:bodyPr>
          <a:lstStyle/>
          <a:p>
            <a:pPr lvl="1" algn="l"/>
            <a:r>
              <a:rPr lang="en-GB" sz="2000" dirty="0">
                <a:solidFill>
                  <a:schemeClr val="tx1"/>
                </a:solidFill>
              </a:rPr>
              <a:t>Presented By:</a:t>
            </a:r>
          </a:p>
          <a:p>
            <a:pPr lvl="1" algn="l"/>
            <a:r>
              <a:rPr lang="en-GB" sz="2000" dirty="0">
                <a:solidFill>
                  <a:schemeClr val="tx1"/>
                </a:solidFill>
              </a:rPr>
              <a:t>           Angel Jacob</a:t>
            </a:r>
          </a:p>
          <a:p>
            <a:pPr lvl="1" algn="l"/>
            <a:r>
              <a:rPr lang="en-GB" sz="2000" dirty="0">
                <a:solidFill>
                  <a:schemeClr val="tx1"/>
                </a:solidFill>
              </a:rPr>
              <a:t>           Data Analytics </a:t>
            </a:r>
            <a:r>
              <a:rPr lang="en-GB" sz="2000" dirty="0" smtClean="0">
                <a:solidFill>
                  <a:schemeClr val="tx1"/>
                </a:solidFill>
              </a:rPr>
              <a:t>,2025</a:t>
            </a:r>
            <a:endParaRPr lang="en-GB" sz="2000" dirty="0">
              <a:solidFill>
                <a:schemeClr val="tx1"/>
              </a:solidFill>
            </a:endParaRPr>
          </a:p>
          <a:p>
            <a:endParaRPr lang="en-GB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36" y="2581869"/>
            <a:ext cx="1385455" cy="933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1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38909" y="277091"/>
            <a:ext cx="3759200" cy="729673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Recommendation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738909" y="1607128"/>
            <a:ext cx="8488218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Enhance retail partnership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Expand product customization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Strengthen digital presence.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800" dirty="0"/>
          </a:p>
          <a:p>
            <a:pPr>
              <a:lnSpc>
                <a:spcPct val="150000"/>
              </a:lnSpc>
            </a:pPr>
            <a:r>
              <a:rPr lang="en-GB" sz="3600" b="1" dirty="0"/>
              <a:t/>
            </a:r>
            <a:br>
              <a:rPr lang="en-GB" sz="3600" b="1" dirty="0"/>
            </a:br>
            <a:endParaRPr lang="en-GB" sz="3600" b="1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GB" sz="2800" dirty="0" smtClean="0"/>
          </a:p>
          <a:p>
            <a:endParaRPr lang="en-GB" sz="3200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422416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701962" y="738909"/>
            <a:ext cx="3362037" cy="720437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Conclusion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81891" y="1579418"/>
            <a:ext cx="6428509" cy="434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66618" y="2013527"/>
            <a:ext cx="97720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 smtClean="0"/>
              <a:t>Adidas strong performance in core regions and product categories underscores its brand strength and customer loyalty. </a:t>
            </a:r>
          </a:p>
          <a:p>
            <a:r>
              <a:rPr lang="en-GB" sz="2800" dirty="0" smtClean="0"/>
              <a:t>In the above recommendations ,Adidas can capitalize on growth opportunities, improve profitability, and maintain its competitive edge in the global sportswear market.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9988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56873" y="2967335"/>
            <a:ext cx="55374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dirty="0" smtClean="0">
                <a:ln w="0">
                  <a:solidFill>
                    <a:schemeClr val="tx2"/>
                  </a:solidFill>
                </a:ln>
                <a:solidFill>
                  <a:schemeClr val="accent1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  <a:latin typeface="Arial Black" panose="020B0A04020102020204" pitchFamily="34" charset="0"/>
              </a:rPr>
              <a:t>THANK YOU</a:t>
            </a:r>
            <a:endParaRPr lang="en-US" sz="5400" dirty="0">
              <a:ln w="0">
                <a:solidFill>
                  <a:schemeClr val="tx2"/>
                </a:solidFill>
              </a:ln>
              <a:solidFill>
                <a:schemeClr val="accent1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328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65018" y="2605471"/>
            <a:ext cx="1045556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“Every stripe tells a story—of effort, ambition, and the courage to keep going.”</a:t>
            </a:r>
            <a:b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  — </a:t>
            </a:r>
            <a:r>
              <a:rPr kumimoji="0" lang="en-US" altLang="en-US" sz="32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Adidas-inspired motivational line</a:t>
            </a:r>
            <a:endParaRPr kumimoji="0" lang="en-US" altLang="en-US" sz="3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707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4109" y="683492"/>
            <a:ext cx="3214255" cy="729672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Abstract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34109" y="2032000"/>
            <a:ext cx="97443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Adidas </a:t>
            </a:r>
            <a:r>
              <a:rPr lang="en-GB" sz="2800" dirty="0" smtClean="0"/>
              <a:t> </a:t>
            </a:r>
            <a:r>
              <a:rPr lang="en-GB" sz="2800" dirty="0"/>
              <a:t>is a global leader in the sportswear industry, known for its </a:t>
            </a:r>
            <a:r>
              <a:rPr lang="en-GB" sz="2800" dirty="0" smtClean="0"/>
              <a:t>innovation</a:t>
            </a:r>
            <a:r>
              <a:rPr lang="en-GB" sz="2800" dirty="0"/>
              <a:t> </a:t>
            </a:r>
            <a:r>
              <a:rPr lang="en-GB" sz="2800" dirty="0" smtClean="0"/>
              <a:t>and quality. </a:t>
            </a:r>
            <a:r>
              <a:rPr lang="en-GB" sz="2800" dirty="0"/>
              <a:t>Founded in 1949 in Germany by Adolf </a:t>
            </a:r>
            <a:r>
              <a:rPr lang="en-GB" sz="2800" dirty="0" err="1" smtClean="0"/>
              <a:t>Dassler</a:t>
            </a:r>
            <a:endParaRPr lang="en-GB" sz="2800" dirty="0" smtClean="0"/>
          </a:p>
          <a:p>
            <a:endParaRPr lang="en-GB" sz="2800" dirty="0" smtClean="0"/>
          </a:p>
          <a:p>
            <a:r>
              <a:rPr lang="en-GB" sz="2800" dirty="0"/>
              <a:t>T</a:t>
            </a:r>
            <a:r>
              <a:rPr lang="en-GB" sz="2800" dirty="0" smtClean="0"/>
              <a:t>he </a:t>
            </a:r>
            <a:r>
              <a:rPr lang="en-GB" sz="2800" dirty="0"/>
              <a:t>company has grown into one of the most recognized names in athletic apparel, footwear, and accessories. </a:t>
            </a:r>
          </a:p>
        </p:txBody>
      </p:sp>
    </p:spTree>
    <p:extLst>
      <p:ext uri="{BB962C8B-B14F-4D97-AF65-F5344CB8AC3E}">
        <p14:creationId xmlns:p14="http://schemas.microsoft.com/office/powerpoint/2010/main" val="1569687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50982" y="443346"/>
            <a:ext cx="3177309" cy="665019"/>
          </a:xfrm>
          <a:prstGeom prst="roundRect">
            <a:avLst>
              <a:gd name="adj" fmla="val 458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Introduction</a:t>
            </a:r>
            <a:endParaRPr lang="en-GB" sz="2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72655" y="1708727"/>
            <a:ext cx="946727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Adidas  is one of the leading manufactures for footwear ,apparel and accessories ,utilize continuous sales data analysis to uncover market trends and enhance future sales.</a:t>
            </a:r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 smtClean="0"/>
          </a:p>
        </p:txBody>
      </p:sp>
    </p:spTree>
    <p:extLst>
      <p:ext uri="{BB962C8B-B14F-4D97-AF65-F5344CB8AC3E}">
        <p14:creationId xmlns:p14="http://schemas.microsoft.com/office/powerpoint/2010/main" val="225867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91126" y="424873"/>
            <a:ext cx="3325091" cy="9144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Objectives</a:t>
            </a:r>
            <a:endParaRPr lang="en-GB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034473" y="1911927"/>
            <a:ext cx="95134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To identify the best retailers.</a:t>
            </a:r>
            <a:endParaRPr lang="en-GB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/>
              <a:t>T</a:t>
            </a:r>
            <a:r>
              <a:rPr lang="en-GB" sz="2800" dirty="0" smtClean="0"/>
              <a:t>o analyse sales trends in different regions.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To determine sales method preferred by customers.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800" dirty="0" smtClean="0"/>
              <a:t>To analyse state wise sales.</a:t>
            </a:r>
          </a:p>
          <a:p>
            <a:pPr>
              <a:lnSpc>
                <a:spcPct val="150000"/>
              </a:lnSpc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73324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5709" y="701963"/>
            <a:ext cx="2826327" cy="683491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 smtClean="0"/>
              <a:t>Dataset</a:t>
            </a:r>
            <a:endParaRPr lang="en-GB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28073" y="1782617"/>
            <a:ext cx="7804727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Source of dataset     :  </a:t>
            </a:r>
            <a:r>
              <a:rPr lang="en-GB" sz="3200" dirty="0" err="1"/>
              <a:t>Kaggle</a:t>
            </a:r>
            <a:endParaRPr lang="en-GB" sz="3200" dirty="0"/>
          </a:p>
          <a:p>
            <a:r>
              <a:rPr lang="en-GB" sz="3200" dirty="0"/>
              <a:t>Number of columns  :  </a:t>
            </a:r>
            <a:r>
              <a:rPr lang="en-GB" sz="3200" dirty="0" smtClean="0"/>
              <a:t>14</a:t>
            </a:r>
            <a:endParaRPr lang="en-GB" sz="3200" dirty="0"/>
          </a:p>
          <a:p>
            <a:r>
              <a:rPr lang="en-GB" sz="3200" dirty="0"/>
              <a:t>Number of rows       :  </a:t>
            </a:r>
            <a:r>
              <a:rPr lang="en-GB" sz="3200" dirty="0" smtClean="0"/>
              <a:t>9649</a:t>
            </a:r>
            <a:endParaRPr lang="en-GB" sz="3200" dirty="0"/>
          </a:p>
          <a:p>
            <a:r>
              <a:rPr lang="en-GB" sz="3200" dirty="0"/>
              <a:t>Time period             :  </a:t>
            </a:r>
            <a:r>
              <a:rPr lang="en-GB" sz="3200" dirty="0" smtClean="0"/>
              <a:t>2020  </a:t>
            </a:r>
            <a:r>
              <a:rPr lang="en-GB" sz="3200" dirty="0"/>
              <a:t>-  </a:t>
            </a:r>
            <a:r>
              <a:rPr lang="en-GB" sz="3200" dirty="0" smtClean="0"/>
              <a:t>2021</a:t>
            </a:r>
          </a:p>
          <a:p>
            <a:endParaRPr lang="en-GB" sz="3200" dirty="0"/>
          </a:p>
          <a:p>
            <a:endParaRPr lang="en-GB" sz="32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  <a:p>
            <a:endParaRPr lang="en-GB" sz="2400" dirty="0" smtClean="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567305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535709" y="212437"/>
            <a:ext cx="2687782" cy="803564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Visualization</a:t>
            </a:r>
            <a:endParaRPr lang="en-GB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535709" y="1209963"/>
            <a:ext cx="10243128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 smtClean="0"/>
              <a:t>Key visuals</a:t>
            </a:r>
          </a:p>
          <a:p>
            <a:endParaRPr lang="en-GB" sz="2000" b="1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Cards : which includes total sales, unit sold, profit, profit margin.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3-D pie chart :To analyse total sales by region.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Bar chart </a:t>
            </a:r>
            <a:r>
              <a:rPr lang="en-GB" sz="2400" dirty="0"/>
              <a:t>: </a:t>
            </a:r>
            <a:r>
              <a:rPr lang="en-GB" sz="2400" dirty="0" smtClean="0"/>
              <a:t>To </a:t>
            </a:r>
            <a:r>
              <a:rPr lang="en-GB" sz="2400" dirty="0"/>
              <a:t>analyse total profit by </a:t>
            </a:r>
            <a:r>
              <a:rPr lang="en-GB" sz="2400" dirty="0" smtClean="0"/>
              <a:t>product</a:t>
            </a:r>
            <a:r>
              <a:rPr lang="en-GB" sz="2400" dirty="0"/>
              <a:t> </a:t>
            </a:r>
            <a:r>
              <a:rPr lang="en-GB" sz="2400" dirty="0" smtClean="0"/>
              <a:t>in gender wise.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/>
              <a:t>Donut chart :To shows the </a:t>
            </a:r>
            <a:r>
              <a:rPr lang="en-GB" sz="2400" dirty="0" smtClean="0"/>
              <a:t>total sales by </a:t>
            </a:r>
            <a:r>
              <a:rPr lang="en-GB" sz="2400" dirty="0"/>
              <a:t>sales method</a:t>
            </a:r>
            <a:r>
              <a:rPr lang="en-GB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Column chart : </a:t>
            </a:r>
            <a:r>
              <a:rPr lang="en-GB" sz="2400" dirty="0"/>
              <a:t>To understand total sales by retailer</a:t>
            </a:r>
            <a:r>
              <a:rPr lang="en-GB" sz="2400" dirty="0" smtClean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Stacked bar chart :to find total sales by top 10 states.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GB" sz="2400" dirty="0" smtClean="0"/>
              <a:t>Slicers :add 4 slicers; year, region, retailers and  sales method.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GB" sz="2400" dirty="0"/>
          </a:p>
          <a:p>
            <a:endParaRPr lang="en-GB" sz="2400" dirty="0" smtClean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/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sz="2000" dirty="0" smtClean="0"/>
          </a:p>
          <a:p>
            <a:endParaRPr lang="en-GB" sz="20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843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154545"/>
            <a:ext cx="12496800" cy="885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5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655783" y="378692"/>
            <a:ext cx="2955636" cy="646545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 smtClean="0"/>
              <a:t>Insights</a:t>
            </a:r>
            <a:endParaRPr lang="en-GB" sz="24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655782" y="1514763"/>
            <a:ext cx="949498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retailers, West Gear and Walmart have highest and lowest number of sales respectively.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west region has produced the highest sales.</a:t>
            </a:r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total sales in in-store sales method.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The highest profit in product of men’s street footwear.</a:t>
            </a:r>
          </a:p>
          <a:p>
            <a:pPr>
              <a:lnSpc>
                <a:spcPct val="150000"/>
              </a:lnSpc>
            </a:pPr>
            <a:endParaRPr lang="en-GB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800" dirty="0" smtClean="0"/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4416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931</TotalTime>
  <Words>359</Words>
  <Application>Microsoft Office PowerPoint</Application>
  <PresentationFormat>Widescreen</PresentationFormat>
  <Paragraphs>70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Bahnschrift SemiBold Condensed</vt:lpstr>
      <vt:lpstr>Trebuchet MS</vt:lpstr>
      <vt:lpstr>Wingdings</vt:lpstr>
      <vt:lpstr>Wingdings 3</vt:lpstr>
      <vt:lpstr>Facet</vt:lpstr>
      <vt:lpstr>ADIDAS US SALES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ADIDAS US SALES ANALYSIS</dc:title>
  <dc:creator>DELL</dc:creator>
  <cp:lastModifiedBy>DELL</cp:lastModifiedBy>
  <cp:revision>77</cp:revision>
  <dcterms:created xsi:type="dcterms:W3CDTF">2025-04-08T15:59:55Z</dcterms:created>
  <dcterms:modified xsi:type="dcterms:W3CDTF">2025-05-02T13:59:37Z</dcterms:modified>
</cp:coreProperties>
</file>