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7" r:id="rId9"/>
    <p:sldId id="268" r:id="rId10"/>
    <p:sldId id="266"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D68BD12-FBA3-4D72-9D98-3D032C28C9B1}" type="datetimeFigureOut">
              <a:rPr lang="en-GB" smtClean="0"/>
              <a:t>21/07/2025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E88B34-4CD5-4B6C-9F9B-EBDE689DA820}" type="slidenum">
              <a:rPr lang="en-GB" smtClean="0"/>
              <a:t>‹#›</a:t>
            </a:fld>
            <a:endParaRPr lang="en-GB"/>
          </a:p>
        </p:txBody>
      </p:sp>
    </p:spTree>
    <p:extLst>
      <p:ext uri="{BB962C8B-B14F-4D97-AF65-F5344CB8AC3E}">
        <p14:creationId xmlns:p14="http://schemas.microsoft.com/office/powerpoint/2010/main" val="1218653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D68BD12-FBA3-4D72-9D98-3D032C28C9B1}" type="datetimeFigureOut">
              <a:rPr lang="en-GB" smtClean="0"/>
              <a:t>21/07/2025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E88B34-4CD5-4B6C-9F9B-EBDE689DA820}" type="slidenum">
              <a:rPr lang="en-GB" smtClean="0"/>
              <a:t>‹#›</a:t>
            </a:fld>
            <a:endParaRPr lang="en-GB"/>
          </a:p>
        </p:txBody>
      </p:sp>
    </p:spTree>
    <p:extLst>
      <p:ext uri="{BB962C8B-B14F-4D97-AF65-F5344CB8AC3E}">
        <p14:creationId xmlns:p14="http://schemas.microsoft.com/office/powerpoint/2010/main" val="363189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D68BD12-FBA3-4D72-9D98-3D032C28C9B1}" type="datetimeFigureOut">
              <a:rPr lang="en-GB" smtClean="0"/>
              <a:t>21/07/2025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E88B34-4CD5-4B6C-9F9B-EBDE689DA820}" type="slidenum">
              <a:rPr lang="en-GB" smtClean="0"/>
              <a:t>‹#›</a:t>
            </a:fld>
            <a:endParaRPr lang="en-GB"/>
          </a:p>
        </p:txBody>
      </p:sp>
    </p:spTree>
    <p:extLst>
      <p:ext uri="{BB962C8B-B14F-4D97-AF65-F5344CB8AC3E}">
        <p14:creationId xmlns:p14="http://schemas.microsoft.com/office/powerpoint/2010/main" val="123301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D68BD12-FBA3-4D72-9D98-3D032C28C9B1}" type="datetimeFigureOut">
              <a:rPr lang="en-GB" smtClean="0"/>
              <a:t>21/07/2025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E88B34-4CD5-4B6C-9F9B-EBDE689DA820}" type="slidenum">
              <a:rPr lang="en-GB" smtClean="0"/>
              <a:t>‹#›</a:t>
            </a:fld>
            <a:endParaRPr lang="en-GB"/>
          </a:p>
        </p:txBody>
      </p:sp>
    </p:spTree>
    <p:extLst>
      <p:ext uri="{BB962C8B-B14F-4D97-AF65-F5344CB8AC3E}">
        <p14:creationId xmlns:p14="http://schemas.microsoft.com/office/powerpoint/2010/main" val="2235109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68BD12-FBA3-4D72-9D98-3D032C28C9B1}" type="datetimeFigureOut">
              <a:rPr lang="en-GB" smtClean="0"/>
              <a:t>21/07/2025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E88B34-4CD5-4B6C-9F9B-EBDE689DA820}" type="slidenum">
              <a:rPr lang="en-GB" smtClean="0"/>
              <a:t>‹#›</a:t>
            </a:fld>
            <a:endParaRPr lang="en-GB"/>
          </a:p>
        </p:txBody>
      </p:sp>
    </p:spTree>
    <p:extLst>
      <p:ext uri="{BB962C8B-B14F-4D97-AF65-F5344CB8AC3E}">
        <p14:creationId xmlns:p14="http://schemas.microsoft.com/office/powerpoint/2010/main" val="88994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D68BD12-FBA3-4D72-9D98-3D032C28C9B1}" type="datetimeFigureOut">
              <a:rPr lang="en-GB" smtClean="0"/>
              <a:t>21/07/2025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E88B34-4CD5-4B6C-9F9B-EBDE689DA820}" type="slidenum">
              <a:rPr lang="en-GB" smtClean="0"/>
              <a:t>‹#›</a:t>
            </a:fld>
            <a:endParaRPr lang="en-GB"/>
          </a:p>
        </p:txBody>
      </p:sp>
    </p:spTree>
    <p:extLst>
      <p:ext uri="{BB962C8B-B14F-4D97-AF65-F5344CB8AC3E}">
        <p14:creationId xmlns:p14="http://schemas.microsoft.com/office/powerpoint/2010/main" val="2849989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D68BD12-FBA3-4D72-9D98-3D032C28C9B1}" type="datetimeFigureOut">
              <a:rPr lang="en-GB" smtClean="0"/>
              <a:t>21/07/2025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CE88B34-4CD5-4B6C-9F9B-EBDE689DA820}" type="slidenum">
              <a:rPr lang="en-GB" smtClean="0"/>
              <a:t>‹#›</a:t>
            </a:fld>
            <a:endParaRPr lang="en-GB"/>
          </a:p>
        </p:txBody>
      </p:sp>
    </p:spTree>
    <p:extLst>
      <p:ext uri="{BB962C8B-B14F-4D97-AF65-F5344CB8AC3E}">
        <p14:creationId xmlns:p14="http://schemas.microsoft.com/office/powerpoint/2010/main" val="1863762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D68BD12-FBA3-4D72-9D98-3D032C28C9B1}" type="datetimeFigureOut">
              <a:rPr lang="en-GB" smtClean="0"/>
              <a:t>21/07/2025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CE88B34-4CD5-4B6C-9F9B-EBDE689DA820}" type="slidenum">
              <a:rPr lang="en-GB" smtClean="0"/>
              <a:t>‹#›</a:t>
            </a:fld>
            <a:endParaRPr lang="en-GB"/>
          </a:p>
        </p:txBody>
      </p:sp>
    </p:spTree>
    <p:extLst>
      <p:ext uri="{BB962C8B-B14F-4D97-AF65-F5344CB8AC3E}">
        <p14:creationId xmlns:p14="http://schemas.microsoft.com/office/powerpoint/2010/main" val="3691612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68BD12-FBA3-4D72-9D98-3D032C28C9B1}" type="datetimeFigureOut">
              <a:rPr lang="en-GB" smtClean="0"/>
              <a:t>21/07/2025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CE88B34-4CD5-4B6C-9F9B-EBDE689DA820}" type="slidenum">
              <a:rPr lang="en-GB" smtClean="0"/>
              <a:t>‹#›</a:t>
            </a:fld>
            <a:endParaRPr lang="en-GB"/>
          </a:p>
        </p:txBody>
      </p:sp>
    </p:spTree>
    <p:extLst>
      <p:ext uri="{BB962C8B-B14F-4D97-AF65-F5344CB8AC3E}">
        <p14:creationId xmlns:p14="http://schemas.microsoft.com/office/powerpoint/2010/main" val="331138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68BD12-FBA3-4D72-9D98-3D032C28C9B1}" type="datetimeFigureOut">
              <a:rPr lang="en-GB" smtClean="0"/>
              <a:t>21/07/2025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E88B34-4CD5-4B6C-9F9B-EBDE689DA820}" type="slidenum">
              <a:rPr lang="en-GB" smtClean="0"/>
              <a:t>‹#›</a:t>
            </a:fld>
            <a:endParaRPr lang="en-GB"/>
          </a:p>
        </p:txBody>
      </p:sp>
    </p:spTree>
    <p:extLst>
      <p:ext uri="{BB962C8B-B14F-4D97-AF65-F5344CB8AC3E}">
        <p14:creationId xmlns:p14="http://schemas.microsoft.com/office/powerpoint/2010/main" val="59809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68BD12-FBA3-4D72-9D98-3D032C28C9B1}" type="datetimeFigureOut">
              <a:rPr lang="en-GB" smtClean="0"/>
              <a:t>21/07/2025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E88B34-4CD5-4B6C-9F9B-EBDE689DA820}" type="slidenum">
              <a:rPr lang="en-GB" smtClean="0"/>
              <a:t>‹#›</a:t>
            </a:fld>
            <a:endParaRPr lang="en-GB"/>
          </a:p>
        </p:txBody>
      </p:sp>
    </p:spTree>
    <p:extLst>
      <p:ext uri="{BB962C8B-B14F-4D97-AF65-F5344CB8AC3E}">
        <p14:creationId xmlns:p14="http://schemas.microsoft.com/office/powerpoint/2010/main" val="182784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8BD12-FBA3-4D72-9D98-3D032C28C9B1}" type="datetimeFigureOut">
              <a:rPr lang="en-GB" smtClean="0"/>
              <a:t>21/07/2025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E88B34-4CD5-4B6C-9F9B-EBDE689DA820}" type="slidenum">
              <a:rPr lang="en-GB" smtClean="0"/>
              <a:t>‹#›</a:t>
            </a:fld>
            <a:endParaRPr lang="en-GB"/>
          </a:p>
        </p:txBody>
      </p:sp>
    </p:spTree>
    <p:extLst>
      <p:ext uri="{BB962C8B-B14F-4D97-AF65-F5344CB8AC3E}">
        <p14:creationId xmlns:p14="http://schemas.microsoft.com/office/powerpoint/2010/main" val="2900928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13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5069" y="1188719"/>
            <a:ext cx="11554691" cy="2321243"/>
          </a:xfrm>
        </p:spPr>
        <p:txBody>
          <a:bodyPr>
            <a:normAutofit fontScale="90000"/>
          </a:bodyPr>
          <a:lstStyle/>
          <a:p>
            <a:r>
              <a:rPr lang="en-GB" b="1" dirty="0" smtClean="0">
                <a:solidFill>
                  <a:srgbClr val="FF0000"/>
                </a:solidFill>
                <a:latin typeface="+mn-lt"/>
              </a:rPr>
              <a:t>CROP RECOMMENDATION PREDICTION </a:t>
            </a:r>
            <a:br>
              <a:rPr lang="en-GB" b="1" dirty="0" smtClean="0">
                <a:solidFill>
                  <a:srgbClr val="FF0000"/>
                </a:solidFill>
                <a:latin typeface="+mn-lt"/>
              </a:rPr>
            </a:br>
            <a:r>
              <a:rPr lang="en-GB" b="1" dirty="0" smtClean="0">
                <a:solidFill>
                  <a:srgbClr val="FF0000"/>
                </a:solidFill>
                <a:latin typeface="+mn-lt"/>
              </a:rPr>
              <a:t>USING CLASSIFICATION MODEL</a:t>
            </a:r>
            <a:endParaRPr lang="en-GB" b="1" dirty="0">
              <a:solidFill>
                <a:srgbClr val="FF0000"/>
              </a:solidFill>
              <a:latin typeface="+mn-lt"/>
            </a:endParaRPr>
          </a:p>
        </p:txBody>
      </p:sp>
      <p:sp>
        <p:nvSpPr>
          <p:cNvPr id="3" name="Subtitle 2"/>
          <p:cNvSpPr>
            <a:spLocks noGrp="1"/>
          </p:cNvSpPr>
          <p:nvPr>
            <p:ph type="subTitle" idx="1"/>
          </p:nvPr>
        </p:nvSpPr>
        <p:spPr>
          <a:xfrm>
            <a:off x="2590800" y="4739958"/>
            <a:ext cx="9144000" cy="1655762"/>
          </a:xfrm>
        </p:spPr>
        <p:txBody>
          <a:bodyPr/>
          <a:lstStyle/>
          <a:p>
            <a:pPr algn="r"/>
            <a:r>
              <a:rPr lang="en-GB" b="1" dirty="0" smtClean="0">
                <a:latin typeface="Microsoft Himalaya" panose="01010100010101010101" pitchFamily="2" charset="0"/>
                <a:ea typeface="Microsoft Himalaya" panose="01010100010101010101" pitchFamily="2" charset="0"/>
                <a:cs typeface="Microsoft Himalaya" panose="01010100010101010101" pitchFamily="2" charset="0"/>
              </a:rPr>
              <a:t>Submitted By:</a:t>
            </a:r>
          </a:p>
          <a:p>
            <a:pPr algn="r"/>
            <a:r>
              <a:rPr lang="en-GB" b="1" dirty="0" smtClean="0">
                <a:latin typeface="Microsoft Himalaya" panose="01010100010101010101" pitchFamily="2" charset="0"/>
                <a:ea typeface="Microsoft Himalaya" panose="01010100010101010101" pitchFamily="2" charset="0"/>
                <a:cs typeface="Microsoft Himalaya" panose="01010100010101010101" pitchFamily="2" charset="0"/>
              </a:rPr>
              <a:t>ANGEL JACOB</a:t>
            </a:r>
          </a:p>
          <a:p>
            <a:pPr algn="r"/>
            <a:r>
              <a:rPr lang="en-GB" b="1" dirty="0" smtClean="0">
                <a:latin typeface="Microsoft Himalaya" panose="01010100010101010101" pitchFamily="2" charset="0"/>
                <a:ea typeface="Microsoft Himalaya" panose="01010100010101010101" pitchFamily="2" charset="0"/>
                <a:cs typeface="Microsoft Himalaya" panose="01010100010101010101" pitchFamily="2" charset="0"/>
              </a:rPr>
              <a:t>DATA  ANALYTICS</a:t>
            </a:r>
            <a:endParaRPr lang="en-GB" b="1" dirty="0">
              <a:latin typeface="Microsoft Himalaya" panose="01010100010101010101" pitchFamily="2" charset="0"/>
              <a:ea typeface="Microsoft Himalaya" panose="01010100010101010101" pitchFamily="2" charset="0"/>
              <a:cs typeface="Microsoft Himalaya" panose="01010100010101010101" pitchFamily="2" charset="0"/>
            </a:endParaRPr>
          </a:p>
        </p:txBody>
      </p:sp>
    </p:spTree>
    <p:extLst>
      <p:ext uri="{BB962C8B-B14F-4D97-AF65-F5344CB8AC3E}">
        <p14:creationId xmlns:p14="http://schemas.microsoft.com/office/powerpoint/2010/main" val="14950841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latin typeface="Berlin Sans FB Demi" panose="020E0802020502020306" pitchFamily="34" charset="0"/>
              </a:rPr>
              <a:t>RECOMMENDATIONS</a:t>
            </a:r>
            <a:endParaRPr lang="en-GB" b="1" dirty="0">
              <a:solidFill>
                <a:srgbClr val="FF0000"/>
              </a:solidFill>
              <a:latin typeface="Berlin Sans FB Demi" panose="020E0802020502020306" pitchFamily="34" charset="0"/>
            </a:endParaRPr>
          </a:p>
        </p:txBody>
      </p:sp>
      <p:sp>
        <p:nvSpPr>
          <p:cNvPr id="3" name="Content Placeholder 2"/>
          <p:cNvSpPr>
            <a:spLocks noGrp="1"/>
          </p:cNvSpPr>
          <p:nvPr>
            <p:ph idx="1"/>
          </p:nvPr>
        </p:nvSpPr>
        <p:spPr/>
        <p:txBody>
          <a:bodyPr/>
          <a:lstStyle/>
          <a:p>
            <a:r>
              <a:rPr lang="en-GB" dirty="0" smtClean="0"/>
              <a:t>User feedback mechanism</a:t>
            </a:r>
          </a:p>
          <a:p>
            <a:r>
              <a:rPr lang="en-GB" dirty="0" smtClean="0"/>
              <a:t>Mobile application </a:t>
            </a:r>
            <a:r>
              <a:rPr lang="en-GB" dirty="0"/>
              <a:t>d</a:t>
            </a:r>
            <a:r>
              <a:rPr lang="en-GB" dirty="0" smtClean="0"/>
              <a:t>evelopment</a:t>
            </a:r>
          </a:p>
          <a:p>
            <a:r>
              <a:rPr lang="en-GB" dirty="0" smtClean="0"/>
              <a:t>Customized recommendations</a:t>
            </a:r>
          </a:p>
          <a:p>
            <a:pPr marL="0" indent="0">
              <a:buNone/>
            </a:pPr>
            <a:endParaRPr lang="en-GB" dirty="0"/>
          </a:p>
        </p:txBody>
      </p:sp>
    </p:spTree>
    <p:extLst>
      <p:ext uri="{BB962C8B-B14F-4D97-AF65-F5344CB8AC3E}">
        <p14:creationId xmlns:p14="http://schemas.microsoft.com/office/powerpoint/2010/main" val="18647613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4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latin typeface="Berlin Sans FB Demi" panose="020E0802020502020306" pitchFamily="34" charset="0"/>
              </a:rPr>
              <a:t>CONCLUSION</a:t>
            </a:r>
            <a:endParaRPr lang="en-GB" b="1" dirty="0">
              <a:solidFill>
                <a:srgbClr val="FF0000"/>
              </a:solidFill>
              <a:latin typeface="Berlin Sans FB Demi" panose="020E0802020502020306" pitchFamily="34" charset="0"/>
            </a:endParaRPr>
          </a:p>
        </p:txBody>
      </p:sp>
      <p:sp>
        <p:nvSpPr>
          <p:cNvPr id="3" name="Content Placeholder 2"/>
          <p:cNvSpPr>
            <a:spLocks noGrp="1"/>
          </p:cNvSpPr>
          <p:nvPr>
            <p:ph idx="1"/>
          </p:nvPr>
        </p:nvSpPr>
        <p:spPr>
          <a:xfrm>
            <a:off x="838200" y="1477818"/>
            <a:ext cx="10515600" cy="5052291"/>
          </a:xfrm>
        </p:spPr>
        <p:txBody>
          <a:bodyPr>
            <a:normAutofit fontScale="92500"/>
          </a:bodyPr>
          <a:lstStyle/>
          <a:p>
            <a:pPr marL="0" indent="0">
              <a:buNone/>
            </a:pPr>
            <a:r>
              <a:rPr lang="en-GB" dirty="0" smtClean="0"/>
              <a:t>Throughout this project ,we have developed crop recommendation system that provide farmers with personalized recommendations for their specific agricultural conditions.</a:t>
            </a:r>
          </a:p>
          <a:p>
            <a:pPr marL="0" indent="0">
              <a:buNone/>
            </a:pPr>
            <a:r>
              <a:rPr lang="en-GB" dirty="0" smtClean="0"/>
              <a:t>Our system not only addresses the challenges faced by traditional method but also hold importance for future of agriculture. Together , we are revolutionizing agriculture for a more resilient and prosperous future.</a:t>
            </a:r>
          </a:p>
          <a:p>
            <a:pPr marL="0" indent="0">
              <a:buNone/>
            </a:pPr>
            <a:r>
              <a:rPr lang="en-GB" dirty="0"/>
              <a:t>By leveraging Random Forest Classification, this system achieves an impressive accuracy of </a:t>
            </a:r>
            <a:r>
              <a:rPr lang="en-GB" b="1" dirty="0"/>
              <a:t>99.31%</a:t>
            </a:r>
            <a:r>
              <a:rPr lang="en-GB" dirty="0"/>
              <a:t>. </a:t>
            </a:r>
            <a:endParaRPr lang="en-GB" dirty="0" smtClean="0"/>
          </a:p>
          <a:p>
            <a:pPr marL="0" indent="0">
              <a:buNone/>
            </a:pPr>
            <a:endParaRPr lang="en-GB" dirty="0"/>
          </a:p>
          <a:p>
            <a:pPr marL="0" indent="0">
              <a:buNone/>
            </a:pPr>
            <a:r>
              <a:rPr lang="en-GB" dirty="0" smtClean="0">
                <a:solidFill>
                  <a:srgbClr val="FF0000"/>
                </a:solidFill>
                <a:latin typeface="Arial Rounded MT Bold" panose="020F0704030504030204" pitchFamily="34" charset="0"/>
              </a:rPr>
              <a:t>Reference</a:t>
            </a:r>
          </a:p>
          <a:p>
            <a:pPr marL="0" indent="0">
              <a:buNone/>
            </a:pPr>
            <a:r>
              <a:rPr lang="en-GB" dirty="0" err="1"/>
              <a:t>Kaggle</a:t>
            </a:r>
            <a:r>
              <a:rPr lang="en-GB" dirty="0" smtClean="0"/>
              <a:t>: https</a:t>
            </a:r>
            <a:r>
              <a:rPr lang="en-GB" dirty="0"/>
              <a:t>://</a:t>
            </a:r>
            <a:r>
              <a:rPr lang="en-GB" dirty="0" smtClean="0"/>
              <a:t>www.kaggle.com/datasets/atharvaingle/crop-recommendation-dataset </a:t>
            </a:r>
            <a:endParaRPr lang="en-GB" dirty="0"/>
          </a:p>
        </p:txBody>
      </p:sp>
    </p:spTree>
    <p:extLst>
      <p:ext uri="{BB962C8B-B14F-4D97-AF65-F5344CB8AC3E}">
        <p14:creationId xmlns:p14="http://schemas.microsoft.com/office/powerpoint/2010/main" val="31081886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5643418" y="4405745"/>
            <a:ext cx="5692584" cy="1323439"/>
          </a:xfrm>
          <a:prstGeom prst="rect">
            <a:avLst/>
          </a:prstGeom>
          <a:noFill/>
        </p:spPr>
        <p:txBody>
          <a:bodyPr wrap="none" rtlCol="0">
            <a:spAutoFit/>
          </a:bodyPr>
          <a:lstStyle/>
          <a:p>
            <a:r>
              <a:rPr lang="en-GB" sz="8000" b="1" dirty="0" smtClean="0">
                <a:solidFill>
                  <a:srgbClr val="FF0000"/>
                </a:solidFill>
                <a:latin typeface="Algerian" panose="04020705040A02060702" pitchFamily="82" charset="0"/>
              </a:rPr>
              <a:t>THANK YOU</a:t>
            </a:r>
            <a:endParaRPr lang="en-GB" sz="8000" b="1"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1245683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4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latin typeface="Berlin Sans FB Demi" panose="020E0802020502020306" pitchFamily="34" charset="0"/>
              </a:rPr>
              <a:t>INTRODUCTION</a:t>
            </a:r>
            <a:endParaRPr lang="en-GB" b="1" dirty="0">
              <a:solidFill>
                <a:srgbClr val="FF0000"/>
              </a:solidFill>
              <a:latin typeface="Berlin Sans FB Demi" panose="020E0802020502020306" pitchFamily="34"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dirty="0" smtClean="0">
                <a:latin typeface="Calibri" panose="020F0502020204030204" pitchFamily="34" charset="0"/>
                <a:cs typeface="Calibri" panose="020F0502020204030204" pitchFamily="34" charset="0"/>
              </a:rPr>
              <a:t>Agriculture is the backbone of </a:t>
            </a:r>
            <a:r>
              <a:rPr lang="en-GB" dirty="0">
                <a:latin typeface="Calibri" panose="020F0502020204030204" pitchFamily="34" charset="0"/>
                <a:cs typeface="Calibri" panose="020F0502020204030204" pitchFamily="34" charset="0"/>
              </a:rPr>
              <a:t>I</a:t>
            </a:r>
            <a:r>
              <a:rPr lang="en-GB" dirty="0" smtClean="0">
                <a:latin typeface="Calibri" panose="020F0502020204030204" pitchFamily="34" charset="0"/>
                <a:cs typeface="Calibri" panose="020F0502020204030204" pitchFamily="34" charset="0"/>
              </a:rPr>
              <a:t>ndian economy</a:t>
            </a:r>
          </a:p>
          <a:p>
            <a:pPr>
              <a:buFont typeface="Wingdings" panose="05000000000000000000" pitchFamily="2" charset="2"/>
              <a:buChar char="Ø"/>
            </a:pPr>
            <a:r>
              <a:rPr lang="en-GB" dirty="0" smtClean="0">
                <a:latin typeface="Calibri" panose="020F0502020204030204" pitchFamily="34" charset="0"/>
                <a:cs typeface="Calibri" panose="020F0502020204030204" pitchFamily="34" charset="0"/>
              </a:rPr>
              <a:t>Crop recommendation system helps farmers make informed decision about which crop to grow based on various factors such as nitrogen, phosphorus, potassium levels in the soil, as well as environmental conditions like temperature, humidity, pH and rainfall.</a:t>
            </a:r>
          </a:p>
          <a:p>
            <a:pPr>
              <a:buFont typeface="Wingdings" panose="05000000000000000000" pitchFamily="2" charset="2"/>
              <a:buChar char="Ø"/>
            </a:pPr>
            <a:r>
              <a:rPr lang="en-GB" dirty="0" smtClean="0"/>
              <a:t>By training and comparing models such as Logistic Regression, Decision Tree, and Random Forest, we aim to find the most accurate method for predicting suitable crops. </a:t>
            </a:r>
            <a:endParaRPr lang="en-GB" dirty="0">
              <a:latin typeface="Arial Narrow" panose="020B0606020202030204" pitchFamily="34" charset="0"/>
            </a:endParaRPr>
          </a:p>
        </p:txBody>
      </p:sp>
    </p:spTree>
    <p:extLst>
      <p:ext uri="{BB962C8B-B14F-4D97-AF65-F5344CB8AC3E}">
        <p14:creationId xmlns:p14="http://schemas.microsoft.com/office/powerpoint/2010/main" val="19858891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latin typeface="Berlin Sans FB Demi" panose="020E0802020502020306" pitchFamily="34" charset="0"/>
              </a:rPr>
              <a:t>OBJECTIVES</a:t>
            </a:r>
            <a:endParaRPr lang="en-GB" b="1" dirty="0">
              <a:solidFill>
                <a:srgbClr val="FF0000"/>
              </a:solidFill>
              <a:latin typeface="Berlin Sans FB Demi" panose="020E0802020502020306"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GB" dirty="0" smtClean="0"/>
              <a:t>To predict suitable crops based on soil and environmental </a:t>
            </a:r>
            <a:r>
              <a:rPr lang="en-GB" dirty="0" smtClean="0"/>
              <a:t>conditions</a:t>
            </a:r>
          </a:p>
          <a:p>
            <a:pPr marL="0" indent="0">
              <a:buNone/>
            </a:pPr>
            <a:endParaRPr lang="en-GB" dirty="0" smtClean="0"/>
          </a:p>
          <a:p>
            <a:pPr>
              <a:buFont typeface="Wingdings" panose="05000000000000000000" pitchFamily="2" charset="2"/>
              <a:buChar char="§"/>
            </a:pPr>
            <a:r>
              <a:rPr lang="en-GB" dirty="0" smtClean="0"/>
              <a:t>To analyse various machine learning models for improving prediction </a:t>
            </a:r>
            <a:r>
              <a:rPr lang="en-GB" smtClean="0"/>
              <a:t>accuracy</a:t>
            </a:r>
            <a:r>
              <a:rPr lang="en-GB" smtClean="0"/>
              <a:t>.</a:t>
            </a:r>
          </a:p>
          <a:p>
            <a:pPr marL="0" indent="0">
              <a:buNone/>
            </a:pPr>
            <a:endParaRPr lang="en-GB" dirty="0" smtClean="0"/>
          </a:p>
          <a:p>
            <a:pPr>
              <a:buFont typeface="Wingdings" panose="05000000000000000000" pitchFamily="2" charset="2"/>
              <a:buChar char="§"/>
            </a:pPr>
            <a:r>
              <a:rPr lang="en-GB" dirty="0" smtClean="0"/>
              <a:t>To enhance crop yield, minimize resource wastage and increase profitability for farmers.</a:t>
            </a:r>
            <a:endParaRPr lang="en-GB" dirty="0"/>
          </a:p>
        </p:txBody>
      </p:sp>
    </p:spTree>
    <p:extLst>
      <p:ext uri="{BB962C8B-B14F-4D97-AF65-F5344CB8AC3E}">
        <p14:creationId xmlns:p14="http://schemas.microsoft.com/office/powerpoint/2010/main" val="19510822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latin typeface="Berlin Sans FB Demi" panose="020E0802020502020306" pitchFamily="34" charset="0"/>
              </a:rPr>
              <a:t>DESIGN OF WEBSITE</a:t>
            </a:r>
            <a:endParaRPr lang="en-GB" b="1" dirty="0">
              <a:solidFill>
                <a:srgbClr val="FF0000"/>
              </a:solidFill>
              <a:latin typeface="Berlin Sans FB Demi" panose="020E0802020502020306" pitchFamily="34" charset="0"/>
            </a:endParaRPr>
          </a:p>
        </p:txBody>
      </p:sp>
      <p:sp>
        <p:nvSpPr>
          <p:cNvPr id="3" name="Content Placeholder 2"/>
          <p:cNvSpPr>
            <a:spLocks noGrp="1"/>
          </p:cNvSpPr>
          <p:nvPr>
            <p:ph idx="1"/>
          </p:nvPr>
        </p:nvSpPr>
        <p:spPr/>
        <p:txBody>
          <a:bodyPr/>
          <a:lstStyle/>
          <a:p>
            <a:pPr marL="0" indent="0">
              <a:buNone/>
            </a:pPr>
            <a:r>
              <a:rPr lang="en-GB" dirty="0"/>
              <a:t>The website </a:t>
            </a:r>
            <a:r>
              <a:rPr lang="en-GB" dirty="0" smtClean="0"/>
              <a:t>is designed </a:t>
            </a:r>
            <a:r>
              <a:rPr lang="en-GB" dirty="0"/>
              <a:t>as </a:t>
            </a:r>
            <a:r>
              <a:rPr lang="en-GB" dirty="0" smtClean="0"/>
              <a:t>an interactive and user-friendly </a:t>
            </a:r>
            <a:r>
              <a:rPr lang="en-GB" dirty="0"/>
              <a:t>interface </a:t>
            </a:r>
            <a:r>
              <a:rPr lang="en-GB" dirty="0" smtClean="0"/>
              <a:t>using </a:t>
            </a:r>
            <a:r>
              <a:rPr lang="en-GB" b="1" dirty="0" smtClean="0"/>
              <a:t>Gradio</a:t>
            </a:r>
            <a:r>
              <a:rPr lang="en-GB" dirty="0" smtClean="0"/>
              <a:t>, </a:t>
            </a:r>
            <a:r>
              <a:rPr lang="en-GB" dirty="0"/>
              <a:t>allowing users to easily predict </a:t>
            </a:r>
            <a:r>
              <a:rPr lang="en-GB" dirty="0" smtClean="0"/>
              <a:t>crop </a:t>
            </a:r>
            <a:r>
              <a:rPr lang="en-GB" dirty="0"/>
              <a:t>based on key input </a:t>
            </a:r>
            <a:r>
              <a:rPr lang="en-GB" dirty="0" smtClean="0"/>
              <a:t>parameters</a:t>
            </a:r>
            <a:r>
              <a:rPr lang="en-GB" dirty="0"/>
              <a:t>. </a:t>
            </a:r>
            <a:endParaRPr lang="en-GB" dirty="0" smtClean="0"/>
          </a:p>
          <a:p>
            <a:pPr marL="0" indent="0">
              <a:buNone/>
            </a:pPr>
            <a:r>
              <a:rPr lang="en-GB" dirty="0" smtClean="0"/>
              <a:t>Users </a:t>
            </a:r>
            <a:r>
              <a:rPr lang="en-GB" dirty="0"/>
              <a:t>are presented with a simple form where they can input values such </a:t>
            </a:r>
            <a:r>
              <a:rPr lang="en-GB" dirty="0" smtClean="0"/>
              <a:t>as </a:t>
            </a:r>
            <a:r>
              <a:rPr lang="en-GB" dirty="0">
                <a:latin typeface="Calibri" panose="020F0502020204030204" pitchFamily="34" charset="0"/>
                <a:cs typeface="Calibri" panose="020F0502020204030204" pitchFamily="34" charset="0"/>
              </a:rPr>
              <a:t>nitrogen ,</a:t>
            </a:r>
            <a:r>
              <a:rPr lang="en-GB" dirty="0" smtClean="0">
                <a:latin typeface="Calibri" panose="020F0502020204030204" pitchFamily="34" charset="0"/>
                <a:cs typeface="Calibri" panose="020F0502020204030204" pitchFamily="34" charset="0"/>
              </a:rPr>
              <a:t>phosphorus</a:t>
            </a:r>
            <a:r>
              <a:rPr lang="en-GB" dirty="0">
                <a:latin typeface="Calibri" panose="020F0502020204030204" pitchFamily="34" charset="0"/>
                <a:cs typeface="Calibri" panose="020F0502020204030204" pitchFamily="34" charset="0"/>
              </a:rPr>
              <a:t>, </a:t>
            </a:r>
            <a:r>
              <a:rPr lang="en-GB" dirty="0" smtClean="0">
                <a:latin typeface="Calibri" panose="020F0502020204030204" pitchFamily="34" charset="0"/>
                <a:cs typeface="Calibri" panose="020F0502020204030204" pitchFamily="34" charset="0"/>
              </a:rPr>
              <a:t>potassium,</a:t>
            </a:r>
            <a:r>
              <a:rPr lang="en-GB" dirty="0">
                <a:latin typeface="Calibri" panose="020F0502020204030204" pitchFamily="34" charset="0"/>
                <a:cs typeface="Calibri" panose="020F0502020204030204" pitchFamily="34" charset="0"/>
              </a:rPr>
              <a:t> temperature, humidity, pH and rainfall</a:t>
            </a:r>
            <a:r>
              <a:rPr lang="en-GB" dirty="0" smtClean="0"/>
              <a:t>. </a:t>
            </a:r>
          </a:p>
          <a:p>
            <a:pPr marL="0" indent="0">
              <a:buNone/>
            </a:pPr>
            <a:r>
              <a:rPr lang="en-GB" dirty="0" smtClean="0"/>
              <a:t>Once </a:t>
            </a:r>
            <a:r>
              <a:rPr lang="en-GB" dirty="0"/>
              <a:t>submitted, the form uses a trained machine learning model, like </a:t>
            </a:r>
            <a:r>
              <a:rPr lang="en-GB" dirty="0" smtClean="0"/>
              <a:t>Random Forest</a:t>
            </a:r>
            <a:r>
              <a:rPr lang="en-GB" dirty="0"/>
              <a:t>, to instantly predict </a:t>
            </a:r>
            <a:r>
              <a:rPr lang="en-GB" dirty="0" smtClean="0"/>
              <a:t>and display the most suitable crop.</a:t>
            </a:r>
            <a:endParaRPr lang="en-GB" dirty="0"/>
          </a:p>
        </p:txBody>
      </p:sp>
    </p:spTree>
    <p:extLst>
      <p:ext uri="{BB962C8B-B14F-4D97-AF65-F5344CB8AC3E}">
        <p14:creationId xmlns:p14="http://schemas.microsoft.com/office/powerpoint/2010/main" val="3626479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latin typeface="Berlin Sans FB Demi" panose="020E0802020502020306" pitchFamily="34" charset="0"/>
                <a:ea typeface="Segoe UI Black" panose="020B0A02040204020203" pitchFamily="34" charset="0"/>
              </a:rPr>
              <a:t>PROCESS ON DATASET</a:t>
            </a:r>
            <a:endParaRPr lang="en-GB" b="1" dirty="0">
              <a:solidFill>
                <a:srgbClr val="FF0000"/>
              </a:solidFill>
              <a:latin typeface="Berlin Sans FB Demi" panose="020E0802020502020306" pitchFamily="34" charset="0"/>
              <a:ea typeface="Segoe UI Black" panose="020B0A02040204020203" pitchFamily="34" charset="0"/>
            </a:endParaRPr>
          </a:p>
        </p:txBody>
      </p:sp>
      <p:sp>
        <p:nvSpPr>
          <p:cNvPr id="3" name="Content Placeholder 2"/>
          <p:cNvSpPr>
            <a:spLocks noGrp="1"/>
          </p:cNvSpPr>
          <p:nvPr>
            <p:ph idx="1"/>
          </p:nvPr>
        </p:nvSpPr>
        <p:spPr/>
        <p:txBody>
          <a:bodyPr/>
          <a:lstStyle/>
          <a:p>
            <a:pPr marL="0" indent="0">
              <a:buNone/>
            </a:pPr>
            <a:endParaRPr lang="en-GB" dirty="0"/>
          </a:p>
        </p:txBody>
      </p:sp>
      <p:sp>
        <p:nvSpPr>
          <p:cNvPr id="4" name="Oval 3"/>
          <p:cNvSpPr/>
          <p:nvPr/>
        </p:nvSpPr>
        <p:spPr>
          <a:xfrm>
            <a:off x="925513" y="2496820"/>
            <a:ext cx="2613660" cy="1069340"/>
          </a:xfrm>
          <a:prstGeom prst="ellipse">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Dataset Description</a:t>
            </a:r>
            <a:endParaRPr lang="en-GB" b="1" dirty="0"/>
          </a:p>
        </p:txBody>
      </p:sp>
      <p:sp>
        <p:nvSpPr>
          <p:cNvPr id="5" name="Right Arrow 4"/>
          <p:cNvSpPr/>
          <p:nvPr/>
        </p:nvSpPr>
        <p:spPr>
          <a:xfrm>
            <a:off x="3889693" y="2768600"/>
            <a:ext cx="670560" cy="51308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4910773" y="2441892"/>
            <a:ext cx="2740660" cy="1124267"/>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Pre-processing Steps</a:t>
            </a:r>
            <a:endParaRPr lang="en-GB" b="1" dirty="0"/>
          </a:p>
        </p:txBody>
      </p:sp>
      <p:sp>
        <p:nvSpPr>
          <p:cNvPr id="7" name="Right Arrow 6"/>
          <p:cNvSpPr/>
          <p:nvPr/>
        </p:nvSpPr>
        <p:spPr>
          <a:xfrm>
            <a:off x="8075296" y="2767330"/>
            <a:ext cx="562610" cy="49117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9061769" y="2547620"/>
            <a:ext cx="2497136" cy="101854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Model Training</a:t>
            </a:r>
            <a:endParaRPr lang="en-GB" b="1" dirty="0"/>
          </a:p>
        </p:txBody>
      </p:sp>
      <p:sp>
        <p:nvSpPr>
          <p:cNvPr id="9" name="Down Arrow 8"/>
          <p:cNvSpPr/>
          <p:nvPr/>
        </p:nvSpPr>
        <p:spPr>
          <a:xfrm>
            <a:off x="10325100" y="3916680"/>
            <a:ext cx="434340" cy="5080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9130505" y="4729480"/>
            <a:ext cx="2428399" cy="110744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Model Selection</a:t>
            </a:r>
            <a:endParaRPr lang="en-GB" b="1" dirty="0"/>
          </a:p>
        </p:txBody>
      </p:sp>
      <p:sp>
        <p:nvSpPr>
          <p:cNvPr id="11" name="Oval 10"/>
          <p:cNvSpPr/>
          <p:nvPr/>
        </p:nvSpPr>
        <p:spPr>
          <a:xfrm>
            <a:off x="4908073" y="4729480"/>
            <a:ext cx="2743360" cy="110744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Save model to the pickle</a:t>
            </a:r>
            <a:endParaRPr lang="en-GB" b="1" dirty="0"/>
          </a:p>
        </p:txBody>
      </p:sp>
      <p:sp>
        <p:nvSpPr>
          <p:cNvPr id="12" name="Oval 11"/>
          <p:cNvSpPr/>
          <p:nvPr/>
        </p:nvSpPr>
        <p:spPr>
          <a:xfrm>
            <a:off x="929640" y="4729480"/>
            <a:ext cx="2499360" cy="110744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Gradio Interface</a:t>
            </a:r>
            <a:endParaRPr lang="en-GB" b="1" dirty="0"/>
          </a:p>
        </p:txBody>
      </p:sp>
      <p:sp>
        <p:nvSpPr>
          <p:cNvPr id="13" name="Left Arrow 12"/>
          <p:cNvSpPr/>
          <p:nvPr/>
        </p:nvSpPr>
        <p:spPr>
          <a:xfrm>
            <a:off x="8075296" y="4968240"/>
            <a:ext cx="562610" cy="518160"/>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Left Arrow 13"/>
          <p:cNvSpPr/>
          <p:nvPr/>
        </p:nvSpPr>
        <p:spPr>
          <a:xfrm>
            <a:off x="3889693" y="5039360"/>
            <a:ext cx="538480" cy="447040"/>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259796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latin typeface="Berlin Sans FB Demi" panose="020E0802020502020306" pitchFamily="34" charset="0"/>
              </a:rPr>
              <a:t>DATASET</a:t>
            </a:r>
            <a:endParaRPr lang="en-GB" b="1" dirty="0">
              <a:solidFill>
                <a:srgbClr val="FF0000"/>
              </a:solidFill>
              <a:latin typeface="Berlin Sans FB Demi" panose="020E0802020502020306"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79420" y="1690688"/>
            <a:ext cx="9033162" cy="4904076"/>
          </a:xfrm>
        </p:spPr>
      </p:pic>
    </p:spTree>
    <p:extLst>
      <p:ext uri="{BB962C8B-B14F-4D97-AF65-F5344CB8AC3E}">
        <p14:creationId xmlns:p14="http://schemas.microsoft.com/office/powerpoint/2010/main" val="3583974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73545" y="0"/>
            <a:ext cx="10515600" cy="1325563"/>
          </a:xfrm>
        </p:spPr>
        <p:txBody>
          <a:bodyPr/>
          <a:lstStyle/>
          <a:p>
            <a:r>
              <a:rPr lang="en-GB" b="1" dirty="0" smtClean="0">
                <a:solidFill>
                  <a:srgbClr val="FF0000"/>
                </a:solidFill>
                <a:latin typeface="Berlin Sans FB Demi" panose="020E0802020502020306" pitchFamily="34" charset="0"/>
              </a:rPr>
              <a:t>USER INTERFACE</a:t>
            </a:r>
            <a:endParaRPr lang="en-GB" b="1" dirty="0">
              <a:solidFill>
                <a:srgbClr val="FF0000"/>
              </a:solidFill>
              <a:latin typeface="Berlin Sans FB Demi" panose="020E0802020502020306" pitchFamily="34"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599" y="979056"/>
            <a:ext cx="11988801" cy="5772726"/>
          </a:xfrm>
        </p:spPr>
      </p:pic>
    </p:spTree>
    <p:extLst>
      <p:ext uri="{BB962C8B-B14F-4D97-AF65-F5344CB8AC3E}">
        <p14:creationId xmlns:p14="http://schemas.microsoft.com/office/powerpoint/2010/main" val="8886729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latin typeface="Berlin Sans FB Demi" panose="020E0802020502020306" pitchFamily="34" charset="0"/>
              </a:rPr>
              <a:t>COMPARISON TABLE</a:t>
            </a:r>
            <a:endParaRPr lang="en-GB" dirty="0">
              <a:solidFill>
                <a:srgbClr val="FF0000"/>
              </a:solidFill>
              <a:latin typeface="Berlin Sans FB Demi" panose="020E0802020502020306"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74559727"/>
              </p:ext>
            </p:extLst>
          </p:nvPr>
        </p:nvGraphicFramePr>
        <p:xfrm>
          <a:off x="838200" y="1825623"/>
          <a:ext cx="10515600" cy="3686456"/>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722712225"/>
                    </a:ext>
                  </a:extLst>
                </a:gridCol>
                <a:gridCol w="2103120">
                  <a:extLst>
                    <a:ext uri="{9D8B030D-6E8A-4147-A177-3AD203B41FA5}">
                      <a16:colId xmlns:a16="http://schemas.microsoft.com/office/drawing/2014/main" val="3054470116"/>
                    </a:ext>
                  </a:extLst>
                </a:gridCol>
                <a:gridCol w="2103120">
                  <a:extLst>
                    <a:ext uri="{9D8B030D-6E8A-4147-A177-3AD203B41FA5}">
                      <a16:colId xmlns:a16="http://schemas.microsoft.com/office/drawing/2014/main" val="1193292525"/>
                    </a:ext>
                  </a:extLst>
                </a:gridCol>
                <a:gridCol w="2103120">
                  <a:extLst>
                    <a:ext uri="{9D8B030D-6E8A-4147-A177-3AD203B41FA5}">
                      <a16:colId xmlns:a16="http://schemas.microsoft.com/office/drawing/2014/main" val="755282662"/>
                    </a:ext>
                  </a:extLst>
                </a:gridCol>
                <a:gridCol w="2103120">
                  <a:extLst>
                    <a:ext uri="{9D8B030D-6E8A-4147-A177-3AD203B41FA5}">
                      <a16:colId xmlns:a16="http://schemas.microsoft.com/office/drawing/2014/main" val="384546284"/>
                    </a:ext>
                  </a:extLst>
                </a:gridCol>
              </a:tblGrid>
              <a:tr h="654508">
                <a:tc>
                  <a:txBody>
                    <a:bodyPr/>
                    <a:lstStyle/>
                    <a:p>
                      <a:pPr algn="ctr">
                        <a:lnSpc>
                          <a:spcPct val="200000"/>
                        </a:lnSpc>
                      </a:pPr>
                      <a:r>
                        <a:rPr lang="en-GB" dirty="0" smtClean="0">
                          <a:solidFill>
                            <a:schemeClr val="tx1"/>
                          </a:solidFill>
                        </a:rPr>
                        <a:t>Models</a:t>
                      </a:r>
                      <a:endParaRPr lang="en-GB" dirty="0">
                        <a:solidFill>
                          <a:schemeClr val="tx1"/>
                        </a:solidFill>
                      </a:endParaRPr>
                    </a:p>
                  </a:txBody>
                  <a:tcPr>
                    <a:solidFill>
                      <a:schemeClr val="accent4">
                        <a:lumMod val="40000"/>
                        <a:lumOff val="60000"/>
                      </a:schemeClr>
                    </a:solidFill>
                  </a:tcPr>
                </a:tc>
                <a:tc>
                  <a:txBody>
                    <a:bodyPr/>
                    <a:lstStyle/>
                    <a:p>
                      <a:pPr algn="ctr">
                        <a:lnSpc>
                          <a:spcPct val="200000"/>
                        </a:lnSpc>
                      </a:pPr>
                      <a:r>
                        <a:rPr lang="en-GB" dirty="0" smtClean="0">
                          <a:solidFill>
                            <a:schemeClr val="tx1"/>
                          </a:solidFill>
                        </a:rPr>
                        <a:t>Accuracy score</a:t>
                      </a:r>
                      <a:endParaRPr lang="en-GB" dirty="0">
                        <a:solidFill>
                          <a:schemeClr val="tx1"/>
                        </a:solidFill>
                      </a:endParaRPr>
                    </a:p>
                  </a:txBody>
                  <a:tcPr>
                    <a:solidFill>
                      <a:schemeClr val="accent4">
                        <a:lumMod val="40000"/>
                        <a:lumOff val="60000"/>
                      </a:schemeClr>
                    </a:solidFill>
                  </a:tcPr>
                </a:tc>
                <a:tc>
                  <a:txBody>
                    <a:bodyPr/>
                    <a:lstStyle/>
                    <a:p>
                      <a:pPr algn="ctr">
                        <a:lnSpc>
                          <a:spcPct val="200000"/>
                        </a:lnSpc>
                      </a:pPr>
                      <a:r>
                        <a:rPr lang="en-GB" dirty="0" smtClean="0">
                          <a:solidFill>
                            <a:schemeClr val="tx1"/>
                          </a:solidFill>
                        </a:rPr>
                        <a:t>Precision</a:t>
                      </a:r>
                      <a:r>
                        <a:rPr lang="en-GB" baseline="0" dirty="0" smtClean="0">
                          <a:solidFill>
                            <a:schemeClr val="tx1"/>
                          </a:solidFill>
                        </a:rPr>
                        <a:t> </a:t>
                      </a:r>
                      <a:endParaRPr lang="en-GB" dirty="0">
                        <a:solidFill>
                          <a:schemeClr val="tx1"/>
                        </a:solidFill>
                      </a:endParaRPr>
                    </a:p>
                  </a:txBody>
                  <a:tcPr>
                    <a:solidFill>
                      <a:schemeClr val="accent4">
                        <a:lumMod val="40000"/>
                        <a:lumOff val="60000"/>
                      </a:schemeClr>
                    </a:solidFill>
                  </a:tcPr>
                </a:tc>
                <a:tc>
                  <a:txBody>
                    <a:bodyPr/>
                    <a:lstStyle/>
                    <a:p>
                      <a:pPr algn="ctr">
                        <a:lnSpc>
                          <a:spcPct val="200000"/>
                        </a:lnSpc>
                      </a:pPr>
                      <a:r>
                        <a:rPr lang="en-GB" dirty="0" smtClean="0">
                          <a:solidFill>
                            <a:schemeClr val="tx1"/>
                          </a:solidFill>
                        </a:rPr>
                        <a:t>Recall</a:t>
                      </a:r>
                      <a:endParaRPr lang="en-GB" dirty="0">
                        <a:solidFill>
                          <a:schemeClr val="tx1"/>
                        </a:solidFill>
                      </a:endParaRPr>
                    </a:p>
                  </a:txBody>
                  <a:tcPr>
                    <a:solidFill>
                      <a:schemeClr val="accent4">
                        <a:lumMod val="40000"/>
                        <a:lumOff val="60000"/>
                      </a:schemeClr>
                    </a:solidFill>
                  </a:tcPr>
                </a:tc>
                <a:tc>
                  <a:txBody>
                    <a:bodyPr/>
                    <a:lstStyle/>
                    <a:p>
                      <a:pPr algn="ctr">
                        <a:lnSpc>
                          <a:spcPct val="200000"/>
                        </a:lnSpc>
                      </a:pPr>
                      <a:r>
                        <a:rPr lang="en-GB" dirty="0" smtClean="0">
                          <a:solidFill>
                            <a:schemeClr val="tx1"/>
                          </a:solidFill>
                        </a:rPr>
                        <a:t>F1 score</a:t>
                      </a:r>
                      <a:endParaRPr lang="en-GB" dirty="0">
                        <a:solidFill>
                          <a:schemeClr val="tx1"/>
                        </a:solidFill>
                      </a:endParaRPr>
                    </a:p>
                  </a:txBody>
                  <a:tcPr>
                    <a:solidFill>
                      <a:schemeClr val="accent4">
                        <a:lumMod val="40000"/>
                        <a:lumOff val="60000"/>
                      </a:schemeClr>
                    </a:solidFill>
                  </a:tcPr>
                </a:tc>
                <a:extLst>
                  <a:ext uri="{0D108BD9-81ED-4DB2-BD59-A6C34878D82A}">
                    <a16:rowId xmlns:a16="http://schemas.microsoft.com/office/drawing/2014/main" val="3580186036"/>
                  </a:ext>
                </a:extLst>
              </a:tr>
              <a:tr h="654508">
                <a:tc>
                  <a:txBody>
                    <a:bodyPr/>
                    <a:lstStyle/>
                    <a:p>
                      <a:pPr algn="ctr">
                        <a:lnSpc>
                          <a:spcPct val="200000"/>
                        </a:lnSpc>
                      </a:pPr>
                      <a:r>
                        <a:rPr lang="en-GB" b="1" dirty="0" smtClean="0"/>
                        <a:t>Logistic</a:t>
                      </a:r>
                      <a:r>
                        <a:rPr lang="en-GB" b="1" baseline="0" dirty="0" smtClean="0"/>
                        <a:t> Regression</a:t>
                      </a:r>
                      <a:endParaRPr lang="en-GB" b="1" dirty="0"/>
                    </a:p>
                  </a:txBody>
                  <a:tcPr>
                    <a:solidFill>
                      <a:schemeClr val="accent4">
                        <a:lumMod val="40000"/>
                        <a:lumOff val="60000"/>
                      </a:schemeClr>
                    </a:solidFill>
                  </a:tcPr>
                </a:tc>
                <a:tc>
                  <a:txBody>
                    <a:bodyPr/>
                    <a:lstStyle/>
                    <a:p>
                      <a:pPr algn="ctr">
                        <a:lnSpc>
                          <a:spcPct val="200000"/>
                        </a:lnSpc>
                      </a:pPr>
                      <a:r>
                        <a:rPr lang="en-GB" dirty="0" smtClean="0"/>
                        <a:t>94%</a:t>
                      </a:r>
                      <a:endParaRPr lang="en-GB" dirty="0"/>
                    </a:p>
                  </a:txBody>
                  <a:tcPr>
                    <a:solidFill>
                      <a:schemeClr val="accent4">
                        <a:lumMod val="40000"/>
                        <a:lumOff val="60000"/>
                      </a:schemeClr>
                    </a:solidFill>
                  </a:tcPr>
                </a:tc>
                <a:tc>
                  <a:txBody>
                    <a:bodyPr/>
                    <a:lstStyle/>
                    <a:p>
                      <a:pPr algn="ctr">
                        <a:lnSpc>
                          <a:spcPct val="200000"/>
                        </a:lnSpc>
                      </a:pPr>
                      <a:r>
                        <a:rPr lang="en-GB" dirty="0" smtClean="0"/>
                        <a:t>0.94</a:t>
                      </a:r>
                      <a:endParaRPr lang="en-GB" dirty="0"/>
                    </a:p>
                  </a:txBody>
                  <a:tcPr>
                    <a:solidFill>
                      <a:schemeClr val="accent4">
                        <a:lumMod val="40000"/>
                        <a:lumOff val="60000"/>
                      </a:schemeClr>
                    </a:solidFill>
                  </a:tcPr>
                </a:tc>
                <a:tc>
                  <a:txBody>
                    <a:bodyPr/>
                    <a:lstStyle/>
                    <a:p>
                      <a:pPr algn="ctr">
                        <a:lnSpc>
                          <a:spcPct val="200000"/>
                        </a:lnSpc>
                      </a:pPr>
                      <a:r>
                        <a:rPr lang="en-GB" dirty="0" smtClean="0"/>
                        <a:t>0.95</a:t>
                      </a:r>
                      <a:endParaRPr lang="en-GB" dirty="0"/>
                    </a:p>
                  </a:txBody>
                  <a:tcPr>
                    <a:solidFill>
                      <a:schemeClr val="accent4">
                        <a:lumMod val="40000"/>
                        <a:lumOff val="60000"/>
                      </a:schemeClr>
                    </a:solidFill>
                  </a:tcPr>
                </a:tc>
                <a:tc>
                  <a:txBody>
                    <a:bodyPr/>
                    <a:lstStyle/>
                    <a:p>
                      <a:pPr algn="ctr">
                        <a:lnSpc>
                          <a:spcPct val="200000"/>
                        </a:lnSpc>
                      </a:pPr>
                      <a:r>
                        <a:rPr lang="en-GB" dirty="0" smtClean="0"/>
                        <a:t>0.94</a:t>
                      </a:r>
                      <a:endParaRPr lang="en-GB" dirty="0"/>
                    </a:p>
                  </a:txBody>
                  <a:tcPr>
                    <a:solidFill>
                      <a:schemeClr val="accent4">
                        <a:lumMod val="40000"/>
                        <a:lumOff val="60000"/>
                      </a:schemeClr>
                    </a:solidFill>
                  </a:tcPr>
                </a:tc>
                <a:extLst>
                  <a:ext uri="{0D108BD9-81ED-4DB2-BD59-A6C34878D82A}">
                    <a16:rowId xmlns:a16="http://schemas.microsoft.com/office/drawing/2014/main" val="4151660000"/>
                  </a:ext>
                </a:extLst>
              </a:tr>
              <a:tr h="1129698">
                <a:tc>
                  <a:txBody>
                    <a:bodyPr/>
                    <a:lstStyle/>
                    <a:p>
                      <a:pPr algn="ctr">
                        <a:lnSpc>
                          <a:spcPct val="150000"/>
                        </a:lnSpc>
                      </a:pPr>
                      <a:r>
                        <a:rPr lang="en-GB" b="1" dirty="0" smtClean="0"/>
                        <a:t>Decision Tree Classifier</a:t>
                      </a:r>
                      <a:endParaRPr lang="en-GB" b="1" dirty="0"/>
                    </a:p>
                  </a:txBody>
                  <a:tcPr>
                    <a:solidFill>
                      <a:schemeClr val="accent4">
                        <a:lumMod val="40000"/>
                        <a:lumOff val="60000"/>
                      </a:schemeClr>
                    </a:solidFill>
                  </a:tcPr>
                </a:tc>
                <a:tc>
                  <a:txBody>
                    <a:bodyPr/>
                    <a:lstStyle/>
                    <a:p>
                      <a:pPr algn="ctr">
                        <a:lnSpc>
                          <a:spcPct val="200000"/>
                        </a:lnSpc>
                      </a:pPr>
                      <a:r>
                        <a:rPr lang="en-GB" dirty="0" smtClean="0"/>
                        <a:t>98%</a:t>
                      </a:r>
                      <a:endParaRPr lang="en-GB" dirty="0"/>
                    </a:p>
                  </a:txBody>
                  <a:tcPr>
                    <a:solidFill>
                      <a:schemeClr val="accent4">
                        <a:lumMod val="40000"/>
                        <a:lumOff val="60000"/>
                      </a:schemeClr>
                    </a:solidFill>
                  </a:tcPr>
                </a:tc>
                <a:tc>
                  <a:txBody>
                    <a:bodyPr/>
                    <a:lstStyle/>
                    <a:p>
                      <a:pPr algn="ctr">
                        <a:lnSpc>
                          <a:spcPct val="200000"/>
                        </a:lnSpc>
                      </a:pPr>
                      <a:r>
                        <a:rPr lang="en-GB" dirty="0" smtClean="0"/>
                        <a:t>0.98</a:t>
                      </a:r>
                      <a:endParaRPr lang="en-GB" dirty="0"/>
                    </a:p>
                  </a:txBody>
                  <a:tcPr>
                    <a:solidFill>
                      <a:schemeClr val="accent4">
                        <a:lumMod val="40000"/>
                        <a:lumOff val="60000"/>
                      </a:schemeClr>
                    </a:solidFill>
                  </a:tcPr>
                </a:tc>
                <a:tc>
                  <a:txBody>
                    <a:bodyPr/>
                    <a:lstStyle/>
                    <a:p>
                      <a:pPr marL="0" marR="0" lvl="0" indent="0" algn="ctr" defTabSz="914400" rtl="0" eaLnBrk="1" fontAlgn="auto" latinLnBrk="0" hangingPunct="1">
                        <a:lnSpc>
                          <a:spcPct val="200000"/>
                        </a:lnSpc>
                        <a:spcBef>
                          <a:spcPts val="0"/>
                        </a:spcBef>
                        <a:spcAft>
                          <a:spcPts val="0"/>
                        </a:spcAft>
                        <a:buClrTx/>
                        <a:buSzTx/>
                        <a:buFontTx/>
                        <a:buNone/>
                        <a:tabLst/>
                        <a:defRPr/>
                      </a:pPr>
                      <a:r>
                        <a:rPr lang="en-GB" dirty="0" smtClean="0"/>
                        <a:t>0.98</a:t>
                      </a:r>
                    </a:p>
                    <a:p>
                      <a:pPr algn="ctr">
                        <a:lnSpc>
                          <a:spcPct val="200000"/>
                        </a:lnSpc>
                      </a:pPr>
                      <a:endParaRPr lang="en-GB" dirty="0"/>
                    </a:p>
                  </a:txBody>
                  <a:tcPr>
                    <a:solidFill>
                      <a:schemeClr val="accent4">
                        <a:lumMod val="40000"/>
                        <a:lumOff val="60000"/>
                      </a:schemeClr>
                    </a:solidFill>
                  </a:tcPr>
                </a:tc>
                <a:tc>
                  <a:txBody>
                    <a:bodyPr/>
                    <a:lstStyle/>
                    <a:p>
                      <a:pPr marL="0" marR="0" lvl="0" indent="0" algn="ctr" defTabSz="914400" rtl="0" eaLnBrk="1" fontAlgn="auto" latinLnBrk="0" hangingPunct="1">
                        <a:lnSpc>
                          <a:spcPct val="200000"/>
                        </a:lnSpc>
                        <a:spcBef>
                          <a:spcPts val="0"/>
                        </a:spcBef>
                        <a:spcAft>
                          <a:spcPts val="0"/>
                        </a:spcAft>
                        <a:buClrTx/>
                        <a:buSzTx/>
                        <a:buFontTx/>
                        <a:buNone/>
                        <a:tabLst/>
                        <a:defRPr/>
                      </a:pPr>
                      <a:r>
                        <a:rPr lang="en-GB" dirty="0" smtClean="0"/>
                        <a:t>0.98</a:t>
                      </a:r>
                    </a:p>
                    <a:p>
                      <a:pPr algn="ctr">
                        <a:lnSpc>
                          <a:spcPct val="200000"/>
                        </a:lnSpc>
                      </a:pPr>
                      <a:endParaRPr lang="en-GB" dirty="0"/>
                    </a:p>
                  </a:txBody>
                  <a:tcPr>
                    <a:solidFill>
                      <a:schemeClr val="accent4">
                        <a:lumMod val="40000"/>
                        <a:lumOff val="60000"/>
                      </a:schemeClr>
                    </a:solidFill>
                  </a:tcPr>
                </a:tc>
                <a:extLst>
                  <a:ext uri="{0D108BD9-81ED-4DB2-BD59-A6C34878D82A}">
                    <a16:rowId xmlns:a16="http://schemas.microsoft.com/office/drawing/2014/main" val="1671198434"/>
                  </a:ext>
                </a:extLst>
              </a:tr>
              <a:tr h="1129698">
                <a:tc>
                  <a:txBody>
                    <a:bodyPr/>
                    <a:lstStyle/>
                    <a:p>
                      <a:pPr algn="ctr">
                        <a:lnSpc>
                          <a:spcPct val="150000"/>
                        </a:lnSpc>
                      </a:pPr>
                      <a:r>
                        <a:rPr lang="en-GB" b="1" dirty="0" smtClean="0"/>
                        <a:t>Random Forest Classifier</a:t>
                      </a:r>
                      <a:endParaRPr lang="en-GB" b="1" dirty="0"/>
                    </a:p>
                  </a:txBody>
                  <a:tcPr>
                    <a:solidFill>
                      <a:schemeClr val="accent4">
                        <a:lumMod val="40000"/>
                        <a:lumOff val="60000"/>
                      </a:schemeClr>
                    </a:solidFill>
                  </a:tcPr>
                </a:tc>
                <a:tc>
                  <a:txBody>
                    <a:bodyPr/>
                    <a:lstStyle/>
                    <a:p>
                      <a:pPr algn="ctr">
                        <a:lnSpc>
                          <a:spcPct val="200000"/>
                        </a:lnSpc>
                      </a:pPr>
                      <a:r>
                        <a:rPr lang="en-GB" dirty="0" smtClean="0"/>
                        <a:t>99%</a:t>
                      </a:r>
                      <a:endParaRPr lang="en-GB" dirty="0"/>
                    </a:p>
                  </a:txBody>
                  <a:tcPr>
                    <a:solidFill>
                      <a:schemeClr val="accent4">
                        <a:lumMod val="40000"/>
                        <a:lumOff val="60000"/>
                      </a:schemeClr>
                    </a:solidFill>
                  </a:tcPr>
                </a:tc>
                <a:tc>
                  <a:txBody>
                    <a:bodyPr/>
                    <a:lstStyle/>
                    <a:p>
                      <a:pPr algn="ctr">
                        <a:lnSpc>
                          <a:spcPct val="200000"/>
                        </a:lnSpc>
                      </a:pPr>
                      <a:r>
                        <a:rPr lang="en-GB" dirty="0" smtClean="0"/>
                        <a:t>0.99</a:t>
                      </a:r>
                      <a:endParaRPr lang="en-GB" dirty="0"/>
                    </a:p>
                  </a:txBody>
                  <a:tcPr>
                    <a:solidFill>
                      <a:schemeClr val="accent4">
                        <a:lumMod val="40000"/>
                        <a:lumOff val="60000"/>
                      </a:schemeClr>
                    </a:solidFill>
                  </a:tcPr>
                </a:tc>
                <a:tc>
                  <a:txBody>
                    <a:bodyPr/>
                    <a:lstStyle/>
                    <a:p>
                      <a:pPr marL="0" marR="0" lvl="0" indent="0" algn="ctr" defTabSz="914400" rtl="0" eaLnBrk="1" fontAlgn="auto" latinLnBrk="0" hangingPunct="1">
                        <a:lnSpc>
                          <a:spcPct val="200000"/>
                        </a:lnSpc>
                        <a:spcBef>
                          <a:spcPts val="0"/>
                        </a:spcBef>
                        <a:spcAft>
                          <a:spcPts val="0"/>
                        </a:spcAft>
                        <a:buClrTx/>
                        <a:buSzTx/>
                        <a:buFontTx/>
                        <a:buNone/>
                        <a:tabLst/>
                        <a:defRPr/>
                      </a:pPr>
                      <a:r>
                        <a:rPr lang="en-GB" dirty="0" smtClean="0"/>
                        <a:t>0.99</a:t>
                      </a:r>
                    </a:p>
                    <a:p>
                      <a:pPr algn="ctr">
                        <a:lnSpc>
                          <a:spcPct val="200000"/>
                        </a:lnSpc>
                      </a:pPr>
                      <a:endParaRPr lang="en-GB" dirty="0"/>
                    </a:p>
                  </a:txBody>
                  <a:tcPr>
                    <a:solidFill>
                      <a:schemeClr val="accent4">
                        <a:lumMod val="40000"/>
                        <a:lumOff val="60000"/>
                      </a:schemeClr>
                    </a:solidFill>
                  </a:tcPr>
                </a:tc>
                <a:tc>
                  <a:txBody>
                    <a:bodyPr/>
                    <a:lstStyle/>
                    <a:p>
                      <a:pPr marL="0" marR="0" lvl="0" indent="0" algn="ctr" defTabSz="914400" rtl="0" eaLnBrk="1" fontAlgn="auto" latinLnBrk="0" hangingPunct="1">
                        <a:lnSpc>
                          <a:spcPct val="200000"/>
                        </a:lnSpc>
                        <a:spcBef>
                          <a:spcPts val="0"/>
                        </a:spcBef>
                        <a:spcAft>
                          <a:spcPts val="0"/>
                        </a:spcAft>
                        <a:buClrTx/>
                        <a:buSzTx/>
                        <a:buFontTx/>
                        <a:buNone/>
                        <a:tabLst/>
                        <a:defRPr/>
                      </a:pPr>
                      <a:r>
                        <a:rPr lang="en-GB" dirty="0" smtClean="0"/>
                        <a:t>0.99</a:t>
                      </a:r>
                    </a:p>
                    <a:p>
                      <a:pPr algn="ctr">
                        <a:lnSpc>
                          <a:spcPct val="200000"/>
                        </a:lnSpc>
                      </a:pPr>
                      <a:endParaRPr lang="en-GB" dirty="0"/>
                    </a:p>
                  </a:txBody>
                  <a:tcPr>
                    <a:solidFill>
                      <a:schemeClr val="accent4">
                        <a:lumMod val="40000"/>
                        <a:lumOff val="60000"/>
                      </a:schemeClr>
                    </a:solidFill>
                  </a:tcPr>
                </a:tc>
                <a:extLst>
                  <a:ext uri="{0D108BD9-81ED-4DB2-BD59-A6C34878D82A}">
                    <a16:rowId xmlns:a16="http://schemas.microsoft.com/office/drawing/2014/main" val="4150717504"/>
                  </a:ext>
                </a:extLst>
              </a:tr>
            </a:tbl>
          </a:graphicData>
        </a:graphic>
      </p:graphicFrame>
    </p:spTree>
    <p:extLst>
      <p:ext uri="{BB962C8B-B14F-4D97-AF65-F5344CB8AC3E}">
        <p14:creationId xmlns:p14="http://schemas.microsoft.com/office/powerpoint/2010/main" val="3679723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7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0000"/>
                </a:solidFill>
                <a:latin typeface="Berlin Sans FB Demi" panose="020E0802020502020306" pitchFamily="34" charset="0"/>
              </a:rPr>
              <a:t>APPLICATIONS</a:t>
            </a:r>
            <a:endParaRPr lang="en-GB" dirty="0">
              <a:solidFill>
                <a:srgbClr val="FF0000"/>
              </a:solidFill>
              <a:latin typeface="Berlin Sans FB Demi" panose="020E0802020502020306" pitchFamily="34" charset="0"/>
            </a:endParaRPr>
          </a:p>
        </p:txBody>
      </p:sp>
      <p:sp>
        <p:nvSpPr>
          <p:cNvPr id="3" name="Content Placeholder 2"/>
          <p:cNvSpPr>
            <a:spLocks noGrp="1"/>
          </p:cNvSpPr>
          <p:nvPr>
            <p:ph idx="1"/>
          </p:nvPr>
        </p:nvSpPr>
        <p:spPr/>
        <p:txBody>
          <a:bodyPr/>
          <a:lstStyle/>
          <a:p>
            <a:r>
              <a:rPr lang="en-GB" dirty="0" smtClean="0"/>
              <a:t>Smart </a:t>
            </a:r>
            <a:r>
              <a:rPr lang="en-GB" smtClean="0"/>
              <a:t>farming support </a:t>
            </a:r>
            <a:endParaRPr lang="en-GB" dirty="0" smtClean="0"/>
          </a:p>
          <a:p>
            <a:r>
              <a:rPr lang="en-GB" dirty="0" smtClean="0"/>
              <a:t>Decision support for new farmers</a:t>
            </a:r>
          </a:p>
          <a:p>
            <a:r>
              <a:rPr lang="en-GB" dirty="0" smtClean="0"/>
              <a:t>Integration with mobile apps</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109" y="2890983"/>
            <a:ext cx="4922397" cy="3057417"/>
          </a:xfrm>
          <a:prstGeom prst="rect">
            <a:avLst/>
          </a:prstGeom>
        </p:spPr>
      </p:pic>
    </p:spTree>
    <p:extLst>
      <p:ext uri="{BB962C8B-B14F-4D97-AF65-F5344CB8AC3E}">
        <p14:creationId xmlns:p14="http://schemas.microsoft.com/office/powerpoint/2010/main" val="2700557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1298</TotalTime>
  <Words>369</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Algerian</vt:lpstr>
      <vt:lpstr>Arial</vt:lpstr>
      <vt:lpstr>Arial Narrow</vt:lpstr>
      <vt:lpstr>Arial Rounded MT Bold</vt:lpstr>
      <vt:lpstr>Berlin Sans FB Demi</vt:lpstr>
      <vt:lpstr>Calibri</vt:lpstr>
      <vt:lpstr>Calibri Light</vt:lpstr>
      <vt:lpstr>Microsoft Himalaya</vt:lpstr>
      <vt:lpstr>Segoe UI Black</vt:lpstr>
      <vt:lpstr>Wingdings</vt:lpstr>
      <vt:lpstr>Office Theme</vt:lpstr>
      <vt:lpstr>CROP RECOMMENDATION PREDICTION  USING CLASSIFICATION MODEL</vt:lpstr>
      <vt:lpstr>INTRODUCTION</vt:lpstr>
      <vt:lpstr>OBJECTIVES</vt:lpstr>
      <vt:lpstr>DESIGN OF WEBSITE</vt:lpstr>
      <vt:lpstr>PROCESS ON DATASET</vt:lpstr>
      <vt:lpstr>DATASET</vt:lpstr>
      <vt:lpstr>USER INTERFACE</vt:lpstr>
      <vt:lpstr>COMPARISON TABLE</vt:lpstr>
      <vt:lpstr>APPLICATIONS</vt:lpstr>
      <vt:lpstr>RECOMMENDATIONS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55</cp:revision>
  <dcterms:created xsi:type="dcterms:W3CDTF">2025-07-05T07:20:36Z</dcterms:created>
  <dcterms:modified xsi:type="dcterms:W3CDTF">2025-07-21T03:50:10Z</dcterms:modified>
</cp:coreProperties>
</file>