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69" r:id="rId2"/>
    <p:sldId id="256" r:id="rId3"/>
    <p:sldId id="268" r:id="rId4"/>
    <p:sldId id="257" r:id="rId5"/>
    <p:sldId id="258" r:id="rId6"/>
    <p:sldId id="259" r:id="rId7"/>
    <p:sldId id="260" r:id="rId8"/>
    <p:sldId id="262" r:id="rId9"/>
    <p:sldId id="266" r:id="rId10"/>
    <p:sldId id="263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80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65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91081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413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2232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678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2902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17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408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155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673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724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474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2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2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8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94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53310" y="2660072"/>
            <a:ext cx="701963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dirty="0" smtClean="0">
                <a:solidFill>
                  <a:schemeClr val="accent5">
                    <a:lumMod val="75000"/>
                  </a:schemeClr>
                </a:solidFill>
                <a:latin typeface="Algerian" panose="04020705040A02060702" pitchFamily="82" charset="0"/>
              </a:rPr>
              <a:t>WELCOME</a:t>
            </a:r>
            <a:endParaRPr lang="en-GB" sz="8000" b="1" dirty="0">
              <a:solidFill>
                <a:schemeClr val="accent5">
                  <a:lumMod val="7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86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843" y="193964"/>
            <a:ext cx="8596668" cy="711200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Bell MT" panose="02020503060305020303" pitchFamily="18" charset="0"/>
              </a:rPr>
              <a:t>Insights</a:t>
            </a:r>
            <a:endParaRPr lang="en-GB" sz="4400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843" y="1450110"/>
            <a:ext cx="8596668" cy="5624944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Each year, the sales of EV have been steadily increasing and Highest production in 2023 </a:t>
            </a:r>
            <a:endParaRPr lang="en-GB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Tesla is leading the market with 62.24% share of EVs </a:t>
            </a:r>
            <a:endParaRPr lang="en-GB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The state of Washington is at the forefront of EV adoption.</a:t>
            </a:r>
            <a:endParaRPr lang="en-GB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Among all the vehicles 41.83% are CAFV approved</a:t>
            </a:r>
            <a:endParaRPr lang="en-GB" sz="2400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/>
              <a:t>Battery Electric Vehicles(BEVs) are the dominant </a:t>
            </a:r>
            <a:r>
              <a:rPr lang="en-GB" sz="2400" smtClean="0"/>
              <a:t>type than PHEVs.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460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153" y="533398"/>
            <a:ext cx="8596668" cy="762001"/>
          </a:xfrm>
        </p:spPr>
        <p:txBody>
          <a:bodyPr>
            <a:norm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Recommendations</a:t>
            </a:r>
            <a:endParaRPr lang="en-GB" sz="4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498" y="914399"/>
            <a:ext cx="8596668" cy="3381291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endParaRPr lang="en-GB" sz="2800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en-GB" sz="2800" dirty="0" smtClean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sz="2800" dirty="0" smtClean="0"/>
              <a:t>Expanding public access to EV charging station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sz="2800" dirty="0"/>
              <a:t>Target high demanded </a:t>
            </a:r>
            <a:r>
              <a:rPr lang="en-GB" sz="2800" dirty="0" smtClean="0"/>
              <a:t>areas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GB" sz="2800" dirty="0" smtClean="0"/>
              <a:t>Commit to long term investment in R&amp;D.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98788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5782"/>
          </a:xfrm>
        </p:spPr>
        <p:txBody>
          <a:bodyPr>
            <a:noAutofit/>
          </a:bodyPr>
          <a:lstStyle/>
          <a:p>
            <a:r>
              <a:rPr lang="en-GB" sz="4400" dirty="0" smtClean="0">
                <a:solidFill>
                  <a:srgbClr val="C00000"/>
                </a:solidFill>
                <a:latin typeface="Bell MT" panose="02020503060305020303" pitchFamily="18" charset="0"/>
              </a:rPr>
              <a:t>Conclusion</a:t>
            </a:r>
            <a:endParaRPr lang="en-GB" sz="4400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81018"/>
            <a:ext cx="9214811" cy="45535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The transition of electric vehicles is not just a fleeting trend;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 represents  a fundamental shift towards sustainable transportation.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Our analysis provides valuable insights into the growth, efficiency and adoption patterns of electric vehicles to make data –driven decisions.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64829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37319" y="3041226"/>
            <a:ext cx="6387326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7200" b="1" cap="none" spc="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4704" y="2275225"/>
            <a:ext cx="7766936" cy="1646302"/>
          </a:xfrm>
        </p:spPr>
        <p:txBody>
          <a:bodyPr/>
          <a:lstStyle/>
          <a:p>
            <a:pPr algn="ctr"/>
            <a:r>
              <a:rPr lang="en-GB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AN  ANALYSIS  OF ELECTRIC  VEHICLES</a:t>
            </a:r>
            <a:endParaRPr lang="en-GB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82631" y="4568068"/>
            <a:ext cx="7766936" cy="1096899"/>
          </a:xfrm>
        </p:spPr>
        <p:txBody>
          <a:bodyPr>
            <a:noAutofit/>
          </a:bodyPr>
          <a:lstStyle/>
          <a:p>
            <a:pPr lvl="1" algn="l"/>
            <a:r>
              <a:rPr lang="en-GB" sz="1800" dirty="0" smtClean="0">
                <a:solidFill>
                  <a:schemeClr val="tx1"/>
                </a:solidFill>
              </a:rPr>
              <a:t>Presented By:</a:t>
            </a:r>
          </a:p>
          <a:p>
            <a:pPr lvl="1" algn="l"/>
            <a:r>
              <a:rPr lang="en-GB" sz="1800" dirty="0" smtClean="0">
                <a:solidFill>
                  <a:schemeClr val="tx1"/>
                </a:solidFill>
              </a:rPr>
              <a:t>           Angel Jacob</a:t>
            </a:r>
          </a:p>
          <a:p>
            <a:pPr lvl="1" algn="l"/>
            <a:r>
              <a:rPr lang="en-GB" sz="1800" dirty="0">
                <a:solidFill>
                  <a:schemeClr val="tx1"/>
                </a:solidFill>
              </a:rPr>
              <a:t> </a:t>
            </a:r>
            <a:r>
              <a:rPr lang="en-GB" sz="1800" dirty="0" smtClean="0">
                <a:solidFill>
                  <a:schemeClr val="tx1"/>
                </a:solidFill>
              </a:rPr>
              <a:t>          Data Analytics 2025</a:t>
            </a:r>
            <a:endParaRPr lang="en-GB" sz="18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65090"/>
            <a:ext cx="1755343" cy="99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184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91855" y="2724727"/>
            <a:ext cx="71674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dirty="0" smtClean="0">
                <a:solidFill>
                  <a:schemeClr val="accent5"/>
                </a:solidFill>
              </a:rPr>
              <a:t>“ In order to have clean air in cities ,you have to go electric.”</a:t>
            </a:r>
          </a:p>
          <a:p>
            <a:r>
              <a:rPr lang="en-GB" sz="3600" b="1" dirty="0">
                <a:solidFill>
                  <a:schemeClr val="accent5"/>
                </a:solidFill>
              </a:rPr>
              <a:t> </a:t>
            </a:r>
            <a:r>
              <a:rPr lang="en-GB" sz="3600" b="1" dirty="0" smtClean="0">
                <a:solidFill>
                  <a:schemeClr val="accent5"/>
                </a:solidFill>
              </a:rPr>
              <a:t>                           -Elon Musk</a:t>
            </a:r>
            <a:endParaRPr lang="en-GB" sz="36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591128"/>
            <a:ext cx="8596668" cy="692727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Abstract</a:t>
            </a:r>
            <a:endParaRPr lang="en-GB" sz="4000" b="1" dirty="0">
              <a:solidFill>
                <a:schemeClr val="accent5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597890"/>
            <a:ext cx="9501140" cy="46374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Electric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vehicles (EVs) are cars that run on electricity instead of gasoline or diesel. They use batteries to store power and produce no harmful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emissions and  </a:t>
            </a:r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helping reduce air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pollution.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61818"/>
            <a:ext cx="8596668" cy="858982"/>
          </a:xfrm>
        </p:spPr>
        <p:txBody>
          <a:bodyPr/>
          <a:lstStyle/>
          <a:p>
            <a:r>
              <a:rPr lang="en-GB" sz="4400" b="1" dirty="0" smtClean="0">
                <a:solidFill>
                  <a:schemeClr val="accent5">
                    <a:lumMod val="75000"/>
                  </a:schemeClr>
                </a:solidFill>
                <a:latin typeface="Bell MT" panose="02020503060305020303" pitchFamily="18" charset="0"/>
              </a:rPr>
              <a:t>Introduction</a:t>
            </a:r>
            <a:endParaRPr lang="en-GB" b="1" dirty="0">
              <a:solidFill>
                <a:schemeClr val="accent5">
                  <a:lumMod val="75000"/>
                </a:schemeClr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60946"/>
            <a:ext cx="9565794" cy="438805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Electric Vehicles are on the rise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In 2021 ,there were over 10 millions EVs on the road globally ,and this number is expected to continue to grow in the coming years.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 There are 2 types of EV’s ,the Battery Electric Vehicles(BEVs), and Plug-in Hybrid Electric Vehicles(PHEVs) that are currently registered through Washington State Department of Licensing(DOL) ranging from 2011 till mid of 2024.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0625" y="5505450"/>
            <a:ext cx="3381375" cy="135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28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77091"/>
            <a:ext cx="8596668" cy="683491"/>
          </a:xfrm>
        </p:spPr>
        <p:txBody>
          <a:bodyPr>
            <a:normAutofit fontScale="90000"/>
          </a:bodyPr>
          <a:lstStyle/>
          <a:p>
            <a:r>
              <a:rPr lang="en-GB" sz="44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Objectives</a:t>
            </a:r>
            <a:endParaRPr lang="en-GB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154545"/>
            <a:ext cx="9990666" cy="521009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800" dirty="0" smtClean="0">
                <a:solidFill>
                  <a:schemeClr val="tx1"/>
                </a:solidFill>
              </a:rPr>
              <a:t> </a:t>
            </a:r>
            <a:r>
              <a:rPr lang="en-GB" sz="2400" dirty="0" smtClean="0">
                <a:solidFill>
                  <a:schemeClr val="tx1"/>
                </a:solidFill>
              </a:rPr>
              <a:t>To trends in EV adoption over different years.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To analyse the distribution of EV types(BEV,PHEV).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To identify state-wise distribution and trends in EV adoption.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400" dirty="0" smtClean="0">
                <a:solidFill>
                  <a:schemeClr val="tx1"/>
                </a:solidFill>
              </a:rPr>
              <a:t>Investigate the proportion of vehicles eligible for Clean Alternative Fuel Vehicle(CAFV)</a:t>
            </a:r>
          </a:p>
          <a:p>
            <a:pPr marL="0" indent="0">
              <a:buClr>
                <a:schemeClr val="tx1"/>
              </a:buClr>
              <a:buNone/>
            </a:pPr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903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9055"/>
          </a:xfrm>
        </p:spPr>
        <p:txBody>
          <a:bodyPr/>
          <a:lstStyle/>
          <a:p>
            <a:r>
              <a:rPr lang="en-GB" sz="44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Datasets</a:t>
            </a:r>
            <a:endParaRPr lang="en-GB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01090"/>
            <a:ext cx="9067030" cy="43049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dirty="0" smtClean="0"/>
              <a:t>Source of dataset     :  </a:t>
            </a:r>
            <a:r>
              <a:rPr lang="en-GB" sz="2800" dirty="0" err="1" smtClean="0"/>
              <a:t>Kaggle</a:t>
            </a:r>
            <a:endParaRPr lang="en-GB" sz="2800" dirty="0" smtClean="0"/>
          </a:p>
          <a:p>
            <a:pPr marL="0" indent="0">
              <a:buNone/>
            </a:pPr>
            <a:r>
              <a:rPr lang="en-GB" sz="2800" dirty="0" smtClean="0"/>
              <a:t>Number of columns  :  17</a:t>
            </a:r>
          </a:p>
          <a:p>
            <a:pPr marL="0" indent="0">
              <a:buNone/>
            </a:pPr>
            <a:r>
              <a:rPr lang="en-GB" sz="2800" dirty="0" smtClean="0"/>
              <a:t>Number of rows       :  10000+</a:t>
            </a:r>
          </a:p>
          <a:p>
            <a:pPr marL="0" indent="0">
              <a:buNone/>
            </a:pPr>
            <a:r>
              <a:rPr lang="en-GB" sz="2800" dirty="0" smtClean="0"/>
              <a:t>Time period             :  2011  -  2024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28808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9552" y="203200"/>
            <a:ext cx="8596668" cy="701964"/>
          </a:xfrm>
        </p:spPr>
        <p:txBody>
          <a:bodyPr>
            <a:noAutofit/>
          </a:bodyPr>
          <a:lstStyle/>
          <a:p>
            <a:r>
              <a:rPr lang="en-GB" sz="4400" b="1" dirty="0" smtClean="0">
                <a:solidFill>
                  <a:srgbClr val="C00000"/>
                </a:solidFill>
                <a:latin typeface="Bell MT" panose="02020503060305020303" pitchFamily="18" charset="0"/>
              </a:rPr>
              <a:t>Visualization</a:t>
            </a:r>
            <a:endParaRPr lang="en-GB" sz="4400" b="1" dirty="0">
              <a:solidFill>
                <a:srgbClr val="C00000"/>
              </a:solidFill>
              <a:latin typeface="Bell MT" panose="0202050306030502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042417"/>
            <a:ext cx="10526375" cy="5614416"/>
          </a:xfrm>
        </p:spPr>
        <p:txBody>
          <a:bodyPr/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rgbClr val="C00000"/>
                </a:solidFill>
              </a:rPr>
              <a:t>Purpose</a:t>
            </a:r>
          </a:p>
          <a:p>
            <a:pPr marL="0" indent="0">
              <a:buNone/>
            </a:pPr>
            <a:r>
              <a:rPr lang="en-GB" sz="2000" dirty="0" smtClean="0"/>
              <a:t>        </a:t>
            </a:r>
            <a:r>
              <a:rPr lang="en-GB" sz="2000" dirty="0">
                <a:solidFill>
                  <a:schemeClr val="tx1"/>
                </a:solidFill>
              </a:rPr>
              <a:t>F</a:t>
            </a:r>
            <a:r>
              <a:rPr lang="en-GB" sz="2000" dirty="0" smtClean="0">
                <a:solidFill>
                  <a:schemeClr val="tx1"/>
                </a:solidFill>
              </a:rPr>
              <a:t>or creating interactive and insightful dashboards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q"/>
            </a:pPr>
            <a:r>
              <a:rPr lang="en-GB" sz="2000" b="1" dirty="0" smtClean="0">
                <a:solidFill>
                  <a:srgbClr val="C00000"/>
                </a:solidFill>
              </a:rPr>
              <a:t>Key visuals</a:t>
            </a:r>
            <a:endParaRPr lang="en-GB" sz="2000" b="1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>
                <a:solidFill>
                  <a:schemeClr val="tx1"/>
                </a:solidFill>
              </a:rPr>
              <a:t>C</a:t>
            </a:r>
            <a:r>
              <a:rPr lang="en-GB" sz="2000" smtClean="0">
                <a:solidFill>
                  <a:schemeClr val="tx1"/>
                </a:solidFill>
              </a:rPr>
              <a:t>ards </a:t>
            </a:r>
            <a:r>
              <a:rPr lang="en-GB" sz="2000" dirty="0" smtClean="0">
                <a:solidFill>
                  <a:schemeClr val="tx1"/>
                </a:solidFill>
              </a:rPr>
              <a:t>:To shows the total vehicles and average electric range.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Line-area chart : To identify the  total vehicle based on model year(from 2011-2024</a:t>
            </a:r>
            <a:r>
              <a:rPr lang="en-GB" sz="2000" dirty="0" smtClean="0">
                <a:solidFill>
                  <a:schemeClr val="tx1"/>
                </a:solidFill>
              </a:rPr>
              <a:t>)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Lollipop chart: To identify the top 10 companies based on total vehicles.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Donut chart : </a:t>
            </a:r>
            <a:r>
              <a:rPr lang="en-GB" sz="2000" dirty="0">
                <a:solidFill>
                  <a:schemeClr val="tx1"/>
                </a:solidFill>
              </a:rPr>
              <a:t>T</a:t>
            </a:r>
            <a:r>
              <a:rPr lang="en-GB" sz="2000" dirty="0" smtClean="0">
                <a:solidFill>
                  <a:schemeClr val="tx1"/>
                </a:solidFill>
              </a:rPr>
              <a:t>o understand total vehicle by Clean Alternative Fuel Vehicle Eligibility (CAFV).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tx1"/>
                </a:solidFill>
              </a:rPr>
              <a:t>Map : To find the total vehicle by state</a:t>
            </a:r>
            <a:r>
              <a:rPr lang="en-GB" sz="2000" dirty="0" smtClean="0">
                <a:solidFill>
                  <a:schemeClr val="tx1"/>
                </a:solidFill>
              </a:rPr>
              <a:t>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Bubble chart : To identify the Electric vehicle type by total vehicles.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GB" sz="2000" dirty="0" smtClean="0">
                <a:solidFill>
                  <a:schemeClr val="tx1"/>
                </a:solidFill>
              </a:rPr>
              <a:t>Parameters : To shows the top 10 companies.</a:t>
            </a:r>
          </a:p>
        </p:txBody>
      </p:sp>
    </p:spTree>
    <p:extLst>
      <p:ext uri="{BB962C8B-B14F-4D97-AF65-F5344CB8AC3E}">
        <p14:creationId xmlns:p14="http://schemas.microsoft.com/office/powerpoint/2010/main" val="587310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25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1630</TotalTime>
  <Words>435</Words>
  <Application>Microsoft Office PowerPoint</Application>
  <PresentationFormat>Widescreen</PresentationFormat>
  <Paragraphs>51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Arial Black</vt:lpstr>
      <vt:lpstr>Bell MT</vt:lpstr>
      <vt:lpstr>Trebuchet MS</vt:lpstr>
      <vt:lpstr>Wingdings</vt:lpstr>
      <vt:lpstr>Wingdings 3</vt:lpstr>
      <vt:lpstr>Facet</vt:lpstr>
      <vt:lpstr>PowerPoint Presentation</vt:lpstr>
      <vt:lpstr>AN  ANALYSIS  OF ELECTRIC  VEHICLES</vt:lpstr>
      <vt:lpstr>PowerPoint Presentation</vt:lpstr>
      <vt:lpstr>Abstract</vt:lpstr>
      <vt:lpstr>Introduction</vt:lpstr>
      <vt:lpstr>Objectives</vt:lpstr>
      <vt:lpstr>Datasets</vt:lpstr>
      <vt:lpstr>Visualization</vt:lpstr>
      <vt:lpstr>PowerPoint Presentation</vt:lpstr>
      <vt:lpstr>Insights</vt:lpstr>
      <vt:lpstr>Recommendations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 ANALYSIS  OF ELECTRIC  VEHICLES</dc:title>
  <dc:creator>DELL</dc:creator>
  <cp:lastModifiedBy>DELL</cp:lastModifiedBy>
  <cp:revision>68</cp:revision>
  <dcterms:created xsi:type="dcterms:W3CDTF">2025-03-24T08:12:08Z</dcterms:created>
  <dcterms:modified xsi:type="dcterms:W3CDTF">2025-05-02T13:55:15Z</dcterms:modified>
</cp:coreProperties>
</file>