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3" r:id="rId5"/>
    <p:sldId id="265" r:id="rId6"/>
    <p:sldId id="268" r:id="rId7"/>
    <p:sldId id="266" r:id="rId8"/>
    <p:sldId id="270" r:id="rId9"/>
    <p:sldId id="272" r:id="rId10"/>
    <p:sldId id="267" r:id="rId11"/>
    <p:sldId id="269" r:id="rId12"/>
    <p:sldId id="271" r:id="rId13"/>
    <p:sldId id="273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1FB32-8A1D-42A3-8D69-9F56A6D68A75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A146C-121E-4114-86E1-A381339D31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15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Ni de coña soy un experto en bases de datos, ni en Kubernetes. Asi que esto es más una especie de lección que me ha dado la vida.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7A146C-121E-4114-86E1-A381339D310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66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hablamos de bases de datos en </a:t>
            </a:r>
            <a:r>
              <a:rPr lang="es-ES" dirty="0" err="1"/>
              <a:t>kubernetses</a:t>
            </a:r>
            <a:r>
              <a:rPr lang="es-ES" dirty="0"/>
              <a:t>, hablamos de sistemas distribuidos.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7A146C-121E-4114-86E1-A381339D310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72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ior, objeto, oscuro, tabla&#10;&#10;Descripción generada automáticamente">
            <a:extLst>
              <a:ext uri="{FF2B5EF4-FFF2-40B4-BE49-F238E27FC236}">
                <a16:creationId xmlns:a16="http://schemas.microsoft.com/office/drawing/2014/main" id="{02C6952C-756B-BB40-8597-4A7E32907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74" y="0"/>
            <a:ext cx="2718747" cy="954960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3927168C-300D-5F49-8760-F3DA58BB09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7879" y="202158"/>
            <a:ext cx="9544495" cy="454377"/>
          </a:xfrm>
          <a:prstGeom prst="rect">
            <a:avLst/>
          </a:prstGeom>
        </p:spPr>
        <p:txBody>
          <a:bodyPr/>
          <a:lstStyle>
            <a:lvl1pPr>
              <a:defRPr sz="2426" b="0">
                <a:solidFill>
                  <a:srgbClr val="183153"/>
                </a:solidFill>
                <a:latin typeface="+mn-lt"/>
              </a:defRPr>
            </a:lvl1pPr>
          </a:lstStyle>
          <a:p>
            <a:r>
              <a:rPr lang="es-ES"/>
              <a:t>CLICK TO ADD TITLE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11816C4-6606-FC42-A4D8-806E5DCB6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576"/>
            <a:ext cx="12192000" cy="54998"/>
          </a:xfrm>
          <a:prstGeom prst="rect">
            <a:avLst/>
          </a:prstGeom>
        </p:spPr>
      </p:pic>
      <p:pic>
        <p:nvPicPr>
          <p:cNvPr id="14" name="Imagen 13" descr="Icono&#10;&#10;Descripción generada automáticamente con confianza media">
            <a:extLst>
              <a:ext uri="{FF2B5EF4-FFF2-40B4-BE49-F238E27FC236}">
                <a16:creationId xmlns:a16="http://schemas.microsoft.com/office/drawing/2014/main" id="{713002F9-5965-8748-82E4-F5F01093B1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6" y="285258"/>
            <a:ext cx="1771421" cy="245387"/>
          </a:xfrm>
          <a:prstGeom prst="rect">
            <a:avLst/>
          </a:prstGeom>
        </p:spPr>
      </p:pic>
      <p:pic>
        <p:nvPicPr>
          <p:cNvPr id="17" name="Imagen 16" descr="Imagen que contiene oscuro, computer, objeto, parada&#10;&#10;Descripción generada automáticamente">
            <a:extLst>
              <a:ext uri="{FF2B5EF4-FFF2-40B4-BE49-F238E27FC236}">
                <a16:creationId xmlns:a16="http://schemas.microsoft.com/office/drawing/2014/main" id="{85BD362B-ACFC-BC4F-B324-29795742DA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588" y="0"/>
            <a:ext cx="2572412" cy="59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4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">
            <a:extLst>
              <a:ext uri="{FF2B5EF4-FFF2-40B4-BE49-F238E27FC236}">
                <a16:creationId xmlns:a16="http://schemas.microsoft.com/office/drawing/2014/main" id="{99219991-4CFE-F74D-B083-CF051D4DC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6281"/>
            <a:ext cx="12205495" cy="68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">
            <a:extLst>
              <a:ext uri="{FF2B5EF4-FFF2-40B4-BE49-F238E27FC236}">
                <a16:creationId xmlns:a16="http://schemas.microsoft.com/office/drawing/2014/main" id="{99219991-4CFE-F74D-B083-CF051D4DC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6281"/>
            <a:ext cx="12205495" cy="68642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6D6C12-F054-184A-B7C8-F4A6C5181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4" y="-2268907"/>
            <a:ext cx="12195456" cy="6675230"/>
          </a:xfrm>
          <a:prstGeom prst="rect">
            <a:avLst/>
          </a:prstGeom>
        </p:spPr>
      </p:pic>
      <p:pic>
        <p:nvPicPr>
          <p:cNvPr id="3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E0EBA944-D48A-894B-A4DF-78FDF4D83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9051">
            <a:off x="-748090" y="-2133258"/>
            <a:ext cx="14089639" cy="6403932"/>
          </a:xfrm>
          <a:prstGeom prst="rect">
            <a:avLst/>
          </a:prstGeom>
        </p:spPr>
      </p:pic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17EBAA17-D886-A74F-80C6-9B2AA77DC4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36" y="379289"/>
            <a:ext cx="10855732" cy="2531183"/>
          </a:xfrm>
          <a:prstGeom prst="rect">
            <a:avLst/>
          </a:prstGeom>
        </p:spPr>
      </p:pic>
      <p:pic>
        <p:nvPicPr>
          <p:cNvPr id="6" name="Imagen 5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5471A95-C3EA-7847-94C2-C52658A3E2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28" y="5936558"/>
            <a:ext cx="2257194" cy="3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624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6C56-F137-4AC5-8F41-F58B2EE46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29619-E4F0-4216-9386-3DFE1E1C2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278C9-B200-4171-A8F0-EA03E484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2DD-92CD-4102-98DF-77C7EC12C015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D6A5-CDFE-4645-ACF0-3CAFBCE7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E317-8C85-4508-B5C1-2BF85313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EAA2-7313-442E-87CB-6367AB86C78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80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E1C8-86BA-4AA7-B5BA-EA7D824B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BD905-1347-4FE8-A5BE-77968C5FA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B6D3A-4B4F-40CA-80F2-83D12FEB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02DD-92CD-4102-98DF-77C7EC12C015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07BD-1F3B-4A81-9DEC-77945C38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AB21-FB42-46AF-8154-B37600DE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EAA2-7313-442E-87CB-6367AB86C78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08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interior, objeto, oscuro, tabla&#10;&#10;Descripción generada automáticamente">
            <a:extLst>
              <a:ext uri="{FF2B5EF4-FFF2-40B4-BE49-F238E27FC236}">
                <a16:creationId xmlns:a16="http://schemas.microsoft.com/office/drawing/2014/main" id="{09505045-769A-104F-8970-A37074FC8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74" y="0"/>
            <a:ext cx="2718747" cy="9549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BED0500-BBFD-C04A-ACAB-10BB4D80C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8693"/>
            <a:ext cx="12192000" cy="5999307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0D4C76E-0A80-2A4B-81F7-9E0DDC51AA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7879" y="202158"/>
            <a:ext cx="9544495" cy="454377"/>
          </a:xfrm>
          <a:prstGeom prst="rect">
            <a:avLst/>
          </a:prstGeom>
        </p:spPr>
        <p:txBody>
          <a:bodyPr/>
          <a:lstStyle>
            <a:lvl1pPr>
              <a:defRPr sz="2426" b="0">
                <a:solidFill>
                  <a:srgbClr val="183153"/>
                </a:solidFill>
                <a:latin typeface="+mn-lt"/>
              </a:defRPr>
            </a:lvl1pPr>
          </a:lstStyle>
          <a:p>
            <a:r>
              <a:rPr lang="es-ES"/>
              <a:t>CLICK TO ADD TITLE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1E1D8CF-2159-3844-A810-828EFE7C6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576"/>
            <a:ext cx="12192000" cy="54998"/>
          </a:xfrm>
          <a:prstGeom prst="rect">
            <a:avLst/>
          </a:prstGeom>
        </p:spPr>
      </p:pic>
      <p:pic>
        <p:nvPicPr>
          <p:cNvPr id="10" name="Imagen 9" descr="Icono&#10;&#10;Descripción generada automáticamente con confianza media">
            <a:extLst>
              <a:ext uri="{FF2B5EF4-FFF2-40B4-BE49-F238E27FC236}">
                <a16:creationId xmlns:a16="http://schemas.microsoft.com/office/drawing/2014/main" id="{01BD8BCD-5021-0C4D-958C-61A6353FED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6" y="285258"/>
            <a:ext cx="1771421" cy="245387"/>
          </a:xfrm>
          <a:prstGeom prst="rect">
            <a:avLst/>
          </a:prstGeom>
        </p:spPr>
      </p:pic>
      <p:pic>
        <p:nvPicPr>
          <p:cNvPr id="11" name="Imagen 10" descr="Imagen que contiene oscuro, computer, objeto, parada&#10;&#10;Descripción generada automáticamente">
            <a:extLst>
              <a:ext uri="{FF2B5EF4-FFF2-40B4-BE49-F238E27FC236}">
                <a16:creationId xmlns:a16="http://schemas.microsoft.com/office/drawing/2014/main" id="{1C3F6AE4-64AA-1A4C-A9BA-99EF111B62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588" y="0"/>
            <a:ext cx="2572412" cy="59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4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interior, objeto, oscuro, tabla&#10;&#10;Descripción generada automáticamente">
            <a:extLst>
              <a:ext uri="{FF2B5EF4-FFF2-40B4-BE49-F238E27FC236}">
                <a16:creationId xmlns:a16="http://schemas.microsoft.com/office/drawing/2014/main" id="{6B69507C-4342-7545-8217-3BE58D2A2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74" y="0"/>
            <a:ext cx="2718747" cy="9549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86F8B10-E35B-0E47-A89F-B199243C9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8693"/>
            <a:ext cx="6096000" cy="5999307"/>
          </a:xfrm>
          <a:prstGeom prst="rect">
            <a:avLst/>
          </a:prstGeom>
        </p:spPr>
      </p:pic>
      <p:pic>
        <p:nvPicPr>
          <p:cNvPr id="9" name="Imagen 8" descr="Imagen que contiene oscuro, computer, objeto, parada&#10;&#10;Descripción generada automáticamente">
            <a:extLst>
              <a:ext uri="{FF2B5EF4-FFF2-40B4-BE49-F238E27FC236}">
                <a16:creationId xmlns:a16="http://schemas.microsoft.com/office/drawing/2014/main" id="{6DCBAA16-14C8-B445-AF25-DDD934EB7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588" y="0"/>
            <a:ext cx="2572412" cy="592999"/>
          </a:xfrm>
          <a:prstGeom prst="rect">
            <a:avLst/>
          </a:prstGeom>
        </p:spPr>
      </p:pic>
      <p:sp>
        <p:nvSpPr>
          <p:cNvPr id="10" name="Título 7">
            <a:extLst>
              <a:ext uri="{FF2B5EF4-FFF2-40B4-BE49-F238E27FC236}">
                <a16:creationId xmlns:a16="http://schemas.microsoft.com/office/drawing/2014/main" id="{A5C7FC3A-C03F-0940-86CD-ECDEAAD50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7879" y="202158"/>
            <a:ext cx="9544495" cy="454377"/>
          </a:xfrm>
          <a:prstGeom prst="rect">
            <a:avLst/>
          </a:prstGeom>
        </p:spPr>
        <p:txBody>
          <a:bodyPr/>
          <a:lstStyle>
            <a:lvl1pPr>
              <a:defRPr sz="2426" b="0">
                <a:solidFill>
                  <a:srgbClr val="183153"/>
                </a:solidFill>
                <a:latin typeface="+mn-lt"/>
              </a:defRPr>
            </a:lvl1pPr>
          </a:lstStyle>
          <a:p>
            <a:r>
              <a:rPr lang="es-ES"/>
              <a:t>CLICK TO ADD TITLE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CF21DEC-5D73-AE4F-912A-0A00017AA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576"/>
            <a:ext cx="12192000" cy="54998"/>
          </a:xfrm>
          <a:prstGeom prst="rect">
            <a:avLst/>
          </a:prstGeom>
        </p:spPr>
      </p:pic>
      <p:pic>
        <p:nvPicPr>
          <p:cNvPr id="13" name="Imagen 12" descr="Icono&#10;&#10;Descripción generada automáticamente con confianza media">
            <a:extLst>
              <a:ext uri="{FF2B5EF4-FFF2-40B4-BE49-F238E27FC236}">
                <a16:creationId xmlns:a16="http://schemas.microsoft.com/office/drawing/2014/main" id="{0135C233-0C5D-AC42-AA3C-06F44E01E8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6" y="285258"/>
            <a:ext cx="1771421" cy="2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6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interior, objeto, oscuro, tabla&#10;&#10;Descripción generada automáticamente">
            <a:extLst>
              <a:ext uri="{FF2B5EF4-FFF2-40B4-BE49-F238E27FC236}">
                <a16:creationId xmlns:a16="http://schemas.microsoft.com/office/drawing/2014/main" id="{5491834D-4AE3-4449-AAB0-EE16D53DA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74" y="0"/>
            <a:ext cx="2718747" cy="9549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CE45F07-2224-3442-9B75-CD35AF8D8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58693"/>
            <a:ext cx="6096000" cy="5999307"/>
          </a:xfrm>
          <a:prstGeom prst="rect">
            <a:avLst/>
          </a:prstGeom>
        </p:spPr>
      </p:pic>
      <p:pic>
        <p:nvPicPr>
          <p:cNvPr id="12" name="Imagen 11" descr="Imagen que contiene oscuro, computer, objeto, parada&#10;&#10;Descripción generada automáticamente">
            <a:extLst>
              <a:ext uri="{FF2B5EF4-FFF2-40B4-BE49-F238E27FC236}">
                <a16:creationId xmlns:a16="http://schemas.microsoft.com/office/drawing/2014/main" id="{58DC8B51-9770-6747-9060-B15B9BE5C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588" y="0"/>
            <a:ext cx="2572412" cy="592999"/>
          </a:xfrm>
          <a:prstGeom prst="rect">
            <a:avLst/>
          </a:prstGeom>
        </p:spPr>
      </p:pic>
      <p:sp>
        <p:nvSpPr>
          <p:cNvPr id="13" name="Título 7">
            <a:extLst>
              <a:ext uri="{FF2B5EF4-FFF2-40B4-BE49-F238E27FC236}">
                <a16:creationId xmlns:a16="http://schemas.microsoft.com/office/drawing/2014/main" id="{D73A8CDE-24C5-2147-BFBF-C0BBA3C821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7879" y="202158"/>
            <a:ext cx="9544495" cy="454377"/>
          </a:xfrm>
          <a:prstGeom prst="rect">
            <a:avLst/>
          </a:prstGeom>
        </p:spPr>
        <p:txBody>
          <a:bodyPr/>
          <a:lstStyle>
            <a:lvl1pPr>
              <a:defRPr sz="2426" b="0">
                <a:solidFill>
                  <a:srgbClr val="183153"/>
                </a:solidFill>
                <a:latin typeface="+mn-lt"/>
              </a:defRPr>
            </a:lvl1pPr>
          </a:lstStyle>
          <a:p>
            <a:r>
              <a:rPr lang="es-ES"/>
              <a:t>CLICK TO ADD TITLE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F186C96-A0C7-7548-AE77-A3408DEAE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576"/>
            <a:ext cx="12192000" cy="54998"/>
          </a:xfrm>
          <a:prstGeom prst="rect">
            <a:avLst/>
          </a:prstGeom>
        </p:spPr>
      </p:pic>
      <p:pic>
        <p:nvPicPr>
          <p:cNvPr id="15" name="Imagen 14" descr="Icono&#10;&#10;Descripción generada automáticamente con confianza media">
            <a:extLst>
              <a:ext uri="{FF2B5EF4-FFF2-40B4-BE49-F238E27FC236}">
                <a16:creationId xmlns:a16="http://schemas.microsoft.com/office/drawing/2014/main" id="{61387CA3-125E-CA44-8733-C5BF695B35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6" y="285258"/>
            <a:ext cx="1771421" cy="2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3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BD90C0-6678-6041-98D0-E6E817A54A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56" y="508624"/>
            <a:ext cx="10670888" cy="584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7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interior, objeto, oscuro, tabla&#10;&#10;Descripción generada automáticamente">
            <a:extLst>
              <a:ext uri="{FF2B5EF4-FFF2-40B4-BE49-F238E27FC236}">
                <a16:creationId xmlns:a16="http://schemas.microsoft.com/office/drawing/2014/main" id="{796E3809-05EC-2445-A9E8-D9AFD3B6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74" y="0"/>
            <a:ext cx="2718747" cy="954960"/>
          </a:xfrm>
          <a:prstGeom prst="rect">
            <a:avLst/>
          </a:prstGeom>
        </p:spPr>
      </p:pic>
      <p:pic>
        <p:nvPicPr>
          <p:cNvPr id="3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1E0CA0F-9625-5A47-8964-AF45AB7D08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04004" y="1899107"/>
            <a:ext cx="8594641" cy="3906929"/>
          </a:xfrm>
          <a:prstGeom prst="rect">
            <a:avLst/>
          </a:prstGeom>
        </p:spPr>
      </p:pic>
      <p:sp>
        <p:nvSpPr>
          <p:cNvPr id="7" name="Título 7">
            <a:extLst>
              <a:ext uri="{FF2B5EF4-FFF2-40B4-BE49-F238E27FC236}">
                <a16:creationId xmlns:a16="http://schemas.microsoft.com/office/drawing/2014/main" id="{3C03CEC2-5C6C-5B44-820E-2F6D4BA40C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7879" y="202158"/>
            <a:ext cx="9544495" cy="454377"/>
          </a:xfrm>
          <a:prstGeom prst="rect">
            <a:avLst/>
          </a:prstGeom>
        </p:spPr>
        <p:txBody>
          <a:bodyPr/>
          <a:lstStyle>
            <a:lvl1pPr>
              <a:defRPr sz="2426" b="0">
                <a:solidFill>
                  <a:srgbClr val="183153"/>
                </a:solidFill>
                <a:latin typeface="+mn-lt"/>
              </a:defRPr>
            </a:lvl1pPr>
          </a:lstStyle>
          <a:p>
            <a:r>
              <a:rPr lang="es-ES"/>
              <a:t>CLICK TO ADD TITLE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45C8BA-1356-D842-B0AC-634F88CA6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576"/>
            <a:ext cx="12192000" cy="54998"/>
          </a:xfrm>
          <a:prstGeom prst="rect">
            <a:avLst/>
          </a:prstGeom>
        </p:spPr>
      </p:pic>
      <p:pic>
        <p:nvPicPr>
          <p:cNvPr id="9" name="Imagen 8" descr="Icono&#10;&#10;Descripción generada automáticamente con confianza media">
            <a:extLst>
              <a:ext uri="{FF2B5EF4-FFF2-40B4-BE49-F238E27FC236}">
                <a16:creationId xmlns:a16="http://schemas.microsoft.com/office/drawing/2014/main" id="{0784A4DE-4540-CD42-A025-AB83FDC92A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6" y="285258"/>
            <a:ext cx="1771421" cy="245387"/>
          </a:xfrm>
          <a:prstGeom prst="rect">
            <a:avLst/>
          </a:prstGeom>
        </p:spPr>
      </p:pic>
      <p:pic>
        <p:nvPicPr>
          <p:cNvPr id="10" name="Imagen 9" descr="Imagen que contiene oscuro, computer, objeto, parada&#10;&#10;Descripción generada automáticamente">
            <a:extLst>
              <a:ext uri="{FF2B5EF4-FFF2-40B4-BE49-F238E27FC236}">
                <a16:creationId xmlns:a16="http://schemas.microsoft.com/office/drawing/2014/main" id="{C8325E69-E98B-6F4C-B0B2-5792CFA01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588" y="0"/>
            <a:ext cx="2572412" cy="59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2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332D6DE-A2D9-314E-9F65-593E6C0692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04004" y="1899107"/>
            <a:ext cx="8594641" cy="390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3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interior, objeto, oscuro, tabla&#10;&#10;Descripción generada automáticamente">
            <a:extLst>
              <a:ext uri="{FF2B5EF4-FFF2-40B4-BE49-F238E27FC236}">
                <a16:creationId xmlns:a16="http://schemas.microsoft.com/office/drawing/2014/main" id="{5F753040-7838-EB48-B24E-4AED0BFEA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74" y="0"/>
            <a:ext cx="2718747" cy="95496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D9BD91E-AA33-4D4F-8A57-67E6BDE5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8693"/>
            <a:ext cx="6096000" cy="5999307"/>
          </a:xfrm>
          <a:prstGeom prst="rect">
            <a:avLst/>
          </a:prstGeom>
        </p:spPr>
      </p:pic>
      <p:sp>
        <p:nvSpPr>
          <p:cNvPr id="10" name="Título 7">
            <a:extLst>
              <a:ext uri="{FF2B5EF4-FFF2-40B4-BE49-F238E27FC236}">
                <a16:creationId xmlns:a16="http://schemas.microsoft.com/office/drawing/2014/main" id="{7F6C2D52-4543-AB4B-942B-E30651978E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7879" y="202158"/>
            <a:ext cx="9544495" cy="454377"/>
          </a:xfrm>
          <a:prstGeom prst="rect">
            <a:avLst/>
          </a:prstGeom>
        </p:spPr>
        <p:txBody>
          <a:bodyPr/>
          <a:lstStyle>
            <a:lvl1pPr>
              <a:defRPr sz="2426" b="0">
                <a:solidFill>
                  <a:srgbClr val="183153"/>
                </a:solidFill>
                <a:latin typeface="+mn-lt"/>
              </a:defRPr>
            </a:lvl1pPr>
          </a:lstStyle>
          <a:p>
            <a:r>
              <a:rPr lang="es-ES"/>
              <a:t>CLICK TO ADD TITLE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1336BDD-4064-044E-8C68-1668BC499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576"/>
            <a:ext cx="12192000" cy="54998"/>
          </a:xfrm>
          <a:prstGeom prst="rect">
            <a:avLst/>
          </a:prstGeom>
        </p:spPr>
      </p:pic>
      <p:pic>
        <p:nvPicPr>
          <p:cNvPr id="12" name="Imagen 11" descr="Icono&#10;&#10;Descripción generada automáticamente con confianza media">
            <a:extLst>
              <a:ext uri="{FF2B5EF4-FFF2-40B4-BE49-F238E27FC236}">
                <a16:creationId xmlns:a16="http://schemas.microsoft.com/office/drawing/2014/main" id="{1B93A0F9-33DC-C84C-9402-E3D9D931B6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6" y="285258"/>
            <a:ext cx="1771421" cy="245387"/>
          </a:xfrm>
          <a:prstGeom prst="rect">
            <a:avLst/>
          </a:prstGeom>
        </p:spPr>
      </p:pic>
      <p:pic>
        <p:nvPicPr>
          <p:cNvPr id="13" name="Imagen 12" descr="Imagen que contiene oscuro, computer, objeto, parada&#10;&#10;Descripción generada automáticamente">
            <a:extLst>
              <a:ext uri="{FF2B5EF4-FFF2-40B4-BE49-F238E27FC236}">
                <a16:creationId xmlns:a16="http://schemas.microsoft.com/office/drawing/2014/main" id="{B86B40AB-AC83-674F-A77C-5D31FF477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588" y="0"/>
            <a:ext cx="2572412" cy="592999"/>
          </a:xfrm>
          <a:prstGeom prst="rect">
            <a:avLst/>
          </a:prstGeom>
        </p:spPr>
      </p:pic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8FD092F5-4EFD-9E40-AA69-23FDFFAB6AA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71909" y="2712730"/>
            <a:ext cx="9149134" cy="14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1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">
            <a:extLst>
              <a:ext uri="{FF2B5EF4-FFF2-40B4-BE49-F238E27FC236}">
                <a16:creationId xmlns:a16="http://schemas.microsoft.com/office/drawing/2014/main" id="{99219991-4CFE-F74D-B083-CF051D4DC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4327" cy="6858000"/>
          </a:xfrm>
          <a:prstGeom prst="rect">
            <a:avLst/>
          </a:prstGeom>
        </p:spPr>
      </p:pic>
      <p:pic>
        <p:nvPicPr>
          <p:cNvPr id="4" name="Imagen 3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E9873FE7-ECE3-8247-8537-99FCCDFA0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8" y="302592"/>
            <a:ext cx="1749967" cy="242415"/>
          </a:xfrm>
          <a:prstGeom prst="rect">
            <a:avLst/>
          </a:prstGeom>
        </p:spPr>
      </p:pic>
      <p:pic>
        <p:nvPicPr>
          <p:cNvPr id="7" name="Imagen 6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C005131-0BBF-5D4D-8952-9705EFB3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04004" y="1899107"/>
            <a:ext cx="8594641" cy="3906929"/>
          </a:xfrm>
          <a:prstGeom prst="rect">
            <a:avLst/>
          </a:prstGeom>
        </p:spPr>
      </p:pic>
      <p:pic>
        <p:nvPicPr>
          <p:cNvPr id="8" name="Imagen 7" descr="Imagen que contiene oscuro, computer, objeto, parada&#10;&#10;Descripción generada automáticamente">
            <a:extLst>
              <a:ext uri="{FF2B5EF4-FFF2-40B4-BE49-F238E27FC236}">
                <a16:creationId xmlns:a16="http://schemas.microsoft.com/office/drawing/2014/main" id="{FAFA1AF0-1EA5-EF49-B812-9E20204B1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588" y="0"/>
            <a:ext cx="2572412" cy="592999"/>
          </a:xfrm>
          <a:prstGeom prst="rect">
            <a:avLst/>
          </a:prstGeom>
        </p:spPr>
      </p:pic>
      <p:sp>
        <p:nvSpPr>
          <p:cNvPr id="10" name="Título 7">
            <a:extLst>
              <a:ext uri="{FF2B5EF4-FFF2-40B4-BE49-F238E27FC236}">
                <a16:creationId xmlns:a16="http://schemas.microsoft.com/office/drawing/2014/main" id="{AC3C3359-5FE5-9345-85A6-AE76560C05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7879" y="194458"/>
            <a:ext cx="9544495" cy="454377"/>
          </a:xfrm>
          <a:prstGeom prst="rect">
            <a:avLst/>
          </a:prstGeom>
        </p:spPr>
        <p:txBody>
          <a:bodyPr/>
          <a:lstStyle>
            <a:lvl1pPr>
              <a:defRPr sz="2426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CLICK TO ADD TITLE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F63557C-35E5-B146-A3EB-62AD49218D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576"/>
            <a:ext cx="12192000" cy="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2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24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277246" eaLnBrk="1" hangingPunct="1">
        <a:defRPr>
          <a:latin typeface="+mn-lt"/>
          <a:ea typeface="+mn-ea"/>
          <a:cs typeface="+mn-cs"/>
        </a:defRPr>
      </a:lvl2pPr>
      <a:lvl3pPr marL="554492" eaLnBrk="1" hangingPunct="1">
        <a:defRPr>
          <a:latin typeface="+mn-lt"/>
          <a:ea typeface="+mn-ea"/>
          <a:cs typeface="+mn-cs"/>
        </a:defRPr>
      </a:lvl3pPr>
      <a:lvl4pPr marL="831738" eaLnBrk="1" hangingPunct="1">
        <a:defRPr>
          <a:latin typeface="+mn-lt"/>
          <a:ea typeface="+mn-ea"/>
          <a:cs typeface="+mn-cs"/>
        </a:defRPr>
      </a:lvl4pPr>
      <a:lvl5pPr marL="1108984" eaLnBrk="1" hangingPunct="1">
        <a:defRPr>
          <a:latin typeface="+mn-lt"/>
          <a:ea typeface="+mn-ea"/>
          <a:cs typeface="+mn-cs"/>
        </a:defRPr>
      </a:lvl5pPr>
      <a:lvl6pPr marL="1386230" eaLnBrk="1" hangingPunct="1">
        <a:defRPr>
          <a:latin typeface="+mn-lt"/>
          <a:ea typeface="+mn-ea"/>
          <a:cs typeface="+mn-cs"/>
        </a:defRPr>
      </a:lvl6pPr>
      <a:lvl7pPr marL="1663476" eaLnBrk="1" hangingPunct="1">
        <a:defRPr>
          <a:latin typeface="+mn-lt"/>
          <a:ea typeface="+mn-ea"/>
          <a:cs typeface="+mn-cs"/>
        </a:defRPr>
      </a:lvl7pPr>
      <a:lvl8pPr marL="1940723" eaLnBrk="1" hangingPunct="1">
        <a:defRPr>
          <a:latin typeface="+mn-lt"/>
          <a:ea typeface="+mn-ea"/>
          <a:cs typeface="+mn-cs"/>
        </a:defRPr>
      </a:lvl8pPr>
      <a:lvl9pPr marL="2217969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7246" eaLnBrk="1" hangingPunct="1">
        <a:defRPr>
          <a:latin typeface="+mn-lt"/>
          <a:ea typeface="+mn-ea"/>
          <a:cs typeface="+mn-cs"/>
        </a:defRPr>
      </a:lvl2pPr>
      <a:lvl3pPr marL="554492" eaLnBrk="1" hangingPunct="1">
        <a:defRPr>
          <a:latin typeface="+mn-lt"/>
          <a:ea typeface="+mn-ea"/>
          <a:cs typeface="+mn-cs"/>
        </a:defRPr>
      </a:lvl3pPr>
      <a:lvl4pPr marL="831738" eaLnBrk="1" hangingPunct="1">
        <a:defRPr>
          <a:latin typeface="+mn-lt"/>
          <a:ea typeface="+mn-ea"/>
          <a:cs typeface="+mn-cs"/>
        </a:defRPr>
      </a:lvl4pPr>
      <a:lvl5pPr marL="1108984" eaLnBrk="1" hangingPunct="1">
        <a:defRPr>
          <a:latin typeface="+mn-lt"/>
          <a:ea typeface="+mn-ea"/>
          <a:cs typeface="+mn-cs"/>
        </a:defRPr>
      </a:lvl5pPr>
      <a:lvl6pPr marL="1386230" eaLnBrk="1" hangingPunct="1">
        <a:defRPr>
          <a:latin typeface="+mn-lt"/>
          <a:ea typeface="+mn-ea"/>
          <a:cs typeface="+mn-cs"/>
        </a:defRPr>
      </a:lvl6pPr>
      <a:lvl7pPr marL="1663476" eaLnBrk="1" hangingPunct="1">
        <a:defRPr>
          <a:latin typeface="+mn-lt"/>
          <a:ea typeface="+mn-ea"/>
          <a:cs typeface="+mn-cs"/>
        </a:defRPr>
      </a:lvl7pPr>
      <a:lvl8pPr marL="1940723" eaLnBrk="1" hangingPunct="1">
        <a:defRPr>
          <a:latin typeface="+mn-lt"/>
          <a:ea typeface="+mn-ea"/>
          <a:cs typeface="+mn-cs"/>
        </a:defRPr>
      </a:lvl8pPr>
      <a:lvl9pPr marL="2217969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ora.com/Is-it-wise-to-use-Kubernetes-for-databases" TargetMode="External"/><Relationship Id="rId3" Type="http://schemas.openxmlformats.org/officeDocument/2006/relationships/hyperlink" Target="https://ubuntu.com/blog/database-on-kubernetes" TargetMode="External"/><Relationship Id="rId7" Type="http://schemas.openxmlformats.org/officeDocument/2006/relationships/hyperlink" Target="https://venturebeat.com/datadecisionmakers/when-why-and-how-to-run-databases-in-kubernetes/" TargetMode="External"/><Relationship Id="rId2" Type="http://schemas.openxmlformats.org/officeDocument/2006/relationships/hyperlink" Target="https://softwareengineeringdaily.com/2020/09/22/what-makes-a-database-a-good-fit-to-run-in-kubernet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newstack.io/a-case-for-databases-on-kubernetes-from-a-former-skeptic/" TargetMode="External"/><Relationship Id="rId5" Type="http://schemas.openxmlformats.org/officeDocument/2006/relationships/hyperlink" Target="https://www.containiq.com/post/should-you-run-a-database-on-kubernetes" TargetMode="External"/><Relationship Id="rId4" Type="http://schemas.openxmlformats.org/officeDocument/2006/relationships/hyperlink" Target="https://cloud.google.com/blog/products/databases/to-run-or-not-to-run-a-database-on-kubernetes-what-to-consid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9484/bk8s-datab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Administrador_de_red" TargetMode="External"/><Relationship Id="rId3" Type="http://schemas.openxmlformats.org/officeDocument/2006/relationships/hyperlink" Target="https://es.wikipedia.org/wiki/Red_de_computadoras" TargetMode="External"/><Relationship Id="rId7" Type="http://schemas.openxmlformats.org/officeDocument/2006/relationships/hyperlink" Target="https://es.wikipedia.org/wiki/Topolog%C3%ADa_de_re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s.wikipedia.org/wiki/Seguridad_inform%C3%A1tica" TargetMode="External"/><Relationship Id="rId5" Type="http://schemas.openxmlformats.org/officeDocument/2006/relationships/hyperlink" Target="https://es.wikipedia.org/wiki/Ancho_de_banda" TargetMode="External"/><Relationship Id="rId4" Type="http://schemas.openxmlformats.org/officeDocument/2006/relationships/hyperlink" Target="https://es.wikipedia.org/wiki/Latenci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9484/bk8s-databases" TargetMode="External"/><Relationship Id="rId2" Type="http://schemas.openxmlformats.org/officeDocument/2006/relationships/hyperlink" Target="https://www.cockroachlabs.com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oracledevs/getting-started-with-the-mysql-operator-for-kubernetes-8df48591f592" TargetMode="External"/><Relationship Id="rId2" Type="http://schemas.openxmlformats.org/officeDocument/2006/relationships/hyperlink" Target="https://github.com/mysql/mysql-operato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el9484/bk8s-databas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ngel9484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88FF-E74D-C838-8F65-60CF5CC9FE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D6185-08AD-46AC-9B7E-0D65E5BC6B07}"/>
              </a:ext>
            </a:extLst>
          </p:cNvPr>
          <p:cNvSpPr txBox="1"/>
          <p:nvPr/>
        </p:nvSpPr>
        <p:spPr>
          <a:xfrm>
            <a:off x="58259" y="2767280"/>
            <a:ext cx="12075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8000" b="1" dirty="0">
                <a:solidFill>
                  <a:schemeClr val="bg1"/>
                </a:solidFill>
              </a:rPr>
              <a:t>B</a:t>
            </a:r>
            <a:r>
              <a:rPr lang="es-ES" sz="8000" b="1" dirty="0">
                <a:solidFill>
                  <a:schemeClr val="bg1"/>
                </a:solidFill>
              </a:rPr>
              <a:t>ases de datos en K8S (SQL)</a:t>
            </a:r>
          </a:p>
        </p:txBody>
      </p:sp>
    </p:spTree>
    <p:extLst>
      <p:ext uri="{BB962C8B-B14F-4D97-AF65-F5344CB8AC3E}">
        <p14:creationId xmlns:p14="http://schemas.microsoft.com/office/powerpoint/2010/main" val="134790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88FF-E74D-C838-8F65-60CF5CC9FE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 dirty="0" err="1">
                <a:cs typeface="Calibri Light"/>
              </a:rPr>
              <a:t>Referencias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C44CA-CC41-232B-C852-241BE4F2682F}"/>
              </a:ext>
            </a:extLst>
          </p:cNvPr>
          <p:cNvSpPr txBox="1"/>
          <p:nvPr/>
        </p:nvSpPr>
        <p:spPr>
          <a:xfrm>
            <a:off x="-1814" y="1340756"/>
            <a:ext cx="1219562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0" i="0" dirty="0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https://softwareengineeringdaily.com/2020/09/22/what-makes-a-database-a-good-fit-to-run-in-kubernetes/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0" i="0" dirty="0"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https://ubuntu.com/blog/database-on-kubernetes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0" i="0" dirty="0">
                <a:effectLst/>
                <a:latin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https://cloud.google.com/blog/products/databases/to-run-or-not-to-run-a-database-on-kubernetes-what-to-consider</a:t>
            </a:r>
            <a:endParaRPr lang="es-ES" sz="2400" b="0" i="0" dirty="0"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0" i="0" dirty="0">
                <a:effectLst/>
                <a:latin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https://www.containiq.com/post/should-you-run-a-database-on-kubernetes</a:t>
            </a:r>
            <a:endParaRPr lang="es-ES" sz="2400" b="0" i="0" dirty="0"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0" i="0" dirty="0"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https://thenewstack.io/a-case-for-databases-on-kubernetes-from-a-former-skeptic/</a:t>
            </a:r>
            <a:endParaRPr lang="es-ES" sz="2400" b="0" i="0" dirty="0"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0" i="0" dirty="0">
                <a:effectLst/>
                <a:latin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https://venturebeat.com/datadecisionmakers/when-why-and-how-to-run-databases-in-kubernetes/</a:t>
            </a:r>
            <a:endParaRPr lang="es-ES" sz="2400" b="0" i="0" dirty="0"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0" i="0" dirty="0">
                <a:effectLst/>
                <a:latin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https://www.quora.com/Is-it-wise-to-use-Kubernetes-for-databases</a:t>
            </a:r>
            <a:endParaRPr lang="en-US" sz="2400" dirty="0">
              <a:cs typeface="Calibri" panose="020F0502020204030204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027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88FF-E74D-C838-8F65-60CF5CC9FE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>
                <a:cs typeface="Calibri Light"/>
              </a:rPr>
              <a:t>A First SRE Overview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C44CA-CC41-232B-C852-241BE4F2682F}"/>
              </a:ext>
            </a:extLst>
          </p:cNvPr>
          <p:cNvSpPr txBox="1"/>
          <p:nvPr/>
        </p:nvSpPr>
        <p:spPr>
          <a:xfrm>
            <a:off x="-1814" y="1340756"/>
            <a:ext cx="1219562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/>
              <a:t>Porque</a:t>
            </a:r>
            <a:r>
              <a:rPr lang="en-US" sz="2800" dirty="0"/>
              <a:t> tanto </a:t>
            </a:r>
            <a:r>
              <a:rPr lang="en-US" sz="2800" dirty="0" err="1"/>
              <a:t>miedo</a:t>
            </a:r>
            <a:r>
              <a:rPr lang="en-US" sz="2800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 panose="020F0502020204030204"/>
              </a:rPr>
              <a:t>Almacenamiento</a:t>
            </a:r>
            <a:r>
              <a:rPr lang="en-US" sz="2800" dirty="0">
                <a:cs typeface="Calibri" panose="020F0502020204030204"/>
              </a:rPr>
              <a:t>: CSI, PV, PVC…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 panose="020F0502020204030204"/>
              </a:rPr>
              <a:t>Sistemas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distribuidos</a:t>
            </a:r>
            <a:r>
              <a:rPr lang="en-US" sz="2800" dirty="0">
                <a:cs typeface="Calibri" panose="020F0502020204030204"/>
              </a:rPr>
              <a:t>: CAP Theorem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 panose="020F0502020204030204"/>
              </a:rPr>
              <a:t>Y </a:t>
            </a:r>
            <a:r>
              <a:rPr lang="en-US" sz="2800" dirty="0" err="1">
                <a:cs typeface="Calibri" panose="020F0502020204030204"/>
              </a:rPr>
              <a:t>todo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esto</a:t>
            </a:r>
            <a:r>
              <a:rPr lang="en-US" sz="2800" dirty="0">
                <a:cs typeface="Calibri" panose="020F0502020204030204"/>
              </a:rPr>
              <a:t> para </a:t>
            </a:r>
            <a:r>
              <a:rPr lang="en-US" sz="2800" dirty="0" err="1">
                <a:cs typeface="Calibri" panose="020F0502020204030204"/>
              </a:rPr>
              <a:t>qué</a:t>
            </a:r>
            <a:r>
              <a:rPr lang="en-US" sz="2800" dirty="0">
                <a:cs typeface="Calibri" panose="020F0502020204030204"/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 panose="020F0502020204030204"/>
              </a:rPr>
              <a:t>Cockroach DB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 panose="020F0502020204030204"/>
              </a:rPr>
              <a:t>MySQL Operator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 panose="020F0502020204030204"/>
              </a:rPr>
              <a:t>Gracias!!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8FCFD-7EBB-D8A3-EFAC-627EAA07D44E}"/>
              </a:ext>
            </a:extLst>
          </p:cNvPr>
          <p:cNvSpPr txBox="1"/>
          <p:nvPr/>
        </p:nvSpPr>
        <p:spPr>
          <a:xfrm>
            <a:off x="1672213" y="6009511"/>
            <a:ext cx="88475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cs typeface="Calibri" panose="020F0502020204030204"/>
                <a:hlinkClick r:id="rId3"/>
              </a:rPr>
              <a:t>https://github.com/angel9484/bk8s-databases</a:t>
            </a:r>
            <a:endParaRPr lang="en-US" sz="3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030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88FF-E74D-C838-8F65-60CF5CC9FE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 dirty="0" err="1">
                <a:cs typeface="Calibri Light"/>
              </a:rPr>
              <a:t>Porque</a:t>
            </a:r>
            <a:r>
              <a:rPr lang="en-US" sz="2400" dirty="0">
                <a:cs typeface="Calibri Light"/>
              </a:rPr>
              <a:t> tanto </a:t>
            </a:r>
            <a:r>
              <a:rPr lang="en-US" sz="2400" dirty="0" err="1">
                <a:cs typeface="Calibri Light"/>
              </a:rPr>
              <a:t>miedo</a:t>
            </a:r>
            <a:r>
              <a:rPr lang="en-US" sz="2400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C44CA-CC41-232B-C852-241BE4F2682F}"/>
              </a:ext>
            </a:extLst>
          </p:cNvPr>
          <p:cNvSpPr txBox="1"/>
          <p:nvPr/>
        </p:nvSpPr>
        <p:spPr>
          <a:xfrm>
            <a:off x="-3627" y="1340756"/>
            <a:ext cx="121956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 panose="020F0502020204030204"/>
              </a:rPr>
              <a:t>Necesitamos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persistencia</a:t>
            </a:r>
            <a:r>
              <a:rPr lang="en-US" sz="2800" dirty="0">
                <a:cs typeface="Calibri" panose="020F0502020204030204"/>
              </a:rPr>
              <a:t> &lt;= Storage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err="1"/>
              <a:t>Necesitamos</a:t>
            </a:r>
            <a:r>
              <a:rPr lang="en-US" sz="2800" dirty="0"/>
              <a:t> que se </a:t>
            </a:r>
            <a:r>
              <a:rPr lang="en-US" sz="2800" dirty="0" err="1"/>
              <a:t>cumplan</a:t>
            </a:r>
            <a:r>
              <a:rPr lang="en-US" sz="2800" dirty="0"/>
              <a:t> las </a:t>
            </a:r>
            <a:r>
              <a:rPr lang="en-US" sz="2800" dirty="0" err="1"/>
              <a:t>reglas</a:t>
            </a:r>
            <a:r>
              <a:rPr lang="en-US" sz="2800" dirty="0"/>
              <a:t> ACID (</a:t>
            </a:r>
            <a:r>
              <a:rPr lang="es-ES" sz="2800" dirty="0"/>
              <a:t>Atomicidad, Consistencia, (I)Aislamiento y Durabilidad</a:t>
            </a:r>
            <a:r>
              <a:rPr lang="en-US" sz="2800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 panose="020F0502020204030204"/>
              </a:rPr>
              <a:t>Alta </a:t>
            </a:r>
            <a:r>
              <a:rPr lang="en-US" sz="2800" dirty="0" err="1">
                <a:cs typeface="Calibri" panose="020F0502020204030204"/>
              </a:rPr>
              <a:t>disponibilidad</a:t>
            </a:r>
            <a:r>
              <a:rPr lang="en-US" sz="2800" dirty="0">
                <a:cs typeface="Calibri" panose="020F0502020204030204"/>
              </a:rPr>
              <a:t> &lt;= Si se </a:t>
            </a:r>
            <a:r>
              <a:rPr lang="en-US" sz="2800" dirty="0" err="1">
                <a:cs typeface="Calibri" panose="020F0502020204030204"/>
              </a:rPr>
              <a:t>cae</a:t>
            </a:r>
            <a:r>
              <a:rPr lang="en-US" sz="2800" dirty="0">
                <a:cs typeface="Calibri" panose="020F0502020204030204"/>
              </a:rPr>
              <a:t>, no se </a:t>
            </a:r>
            <a:r>
              <a:rPr lang="en-US" sz="2800" dirty="0" err="1">
                <a:cs typeface="Calibri" panose="020F0502020204030204"/>
              </a:rPr>
              <a:t>pueden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perder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datos</a:t>
            </a:r>
            <a:endParaRPr lang="en-US" sz="28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 panose="020F0502020204030204"/>
              </a:rPr>
              <a:t>Copias</a:t>
            </a:r>
            <a:r>
              <a:rPr lang="en-US" sz="2800" dirty="0">
                <a:cs typeface="Calibri" panose="020F0502020204030204"/>
              </a:rPr>
              <a:t> de </a:t>
            </a:r>
            <a:r>
              <a:rPr lang="en-US" sz="2800" dirty="0" err="1">
                <a:cs typeface="Calibri" panose="020F0502020204030204"/>
              </a:rPr>
              <a:t>seguridad</a:t>
            </a:r>
            <a:endParaRPr lang="en-US" sz="28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 panose="020F0502020204030204"/>
              </a:rPr>
              <a:t>Escalabilidad</a:t>
            </a:r>
            <a:endParaRPr lang="en-US" sz="28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 panose="020F0502020204030204"/>
              </a:rPr>
              <a:t>Resiliencia</a:t>
            </a:r>
            <a:r>
              <a:rPr lang="en-US" sz="2800" dirty="0">
                <a:cs typeface="Calibri" panose="020F0502020204030204"/>
              </a:rPr>
              <a:t> &lt;- </a:t>
            </a:r>
            <a:r>
              <a:rPr lang="en-US" sz="2800" dirty="0" err="1">
                <a:cs typeface="Calibri" panose="020F0502020204030204"/>
              </a:rPr>
              <a:t>apagar</a:t>
            </a:r>
            <a:r>
              <a:rPr lang="en-US" sz="2800" dirty="0">
                <a:cs typeface="Calibri" panose="020F0502020204030204"/>
              </a:rPr>
              <a:t> no </a:t>
            </a:r>
            <a:r>
              <a:rPr lang="en-US" sz="2800" dirty="0" err="1">
                <a:cs typeface="Calibri" panose="020F0502020204030204"/>
              </a:rPr>
              <a:t>debe</a:t>
            </a:r>
            <a:r>
              <a:rPr lang="en-US" sz="2800" dirty="0">
                <a:cs typeface="Calibri" panose="020F0502020204030204"/>
              </a:rPr>
              <a:t> ser un </a:t>
            </a:r>
            <a:r>
              <a:rPr lang="en-US" sz="2800" dirty="0" err="1">
                <a:cs typeface="Calibri" panose="020F0502020204030204"/>
              </a:rPr>
              <a:t>problema</a:t>
            </a:r>
            <a:r>
              <a:rPr lang="en-US" sz="2800" dirty="0">
                <a:cs typeface="Calibri" panose="020F0502020204030204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 panose="020F0502020204030204"/>
              </a:rPr>
              <a:t>Bonus: 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cs typeface="Calibri" panose="020F0502020204030204"/>
              </a:rPr>
              <a:t>Replicable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err="1">
                <a:cs typeface="Calibri" panose="020F0502020204030204"/>
              </a:rPr>
              <a:t>Localizacion</a:t>
            </a:r>
            <a:r>
              <a:rPr lang="en-US" sz="2800" dirty="0">
                <a:cs typeface="Calibri" panose="020F0502020204030204"/>
              </a:rPr>
              <a:t> de </a:t>
            </a:r>
            <a:r>
              <a:rPr lang="en-US" sz="2800" dirty="0" err="1">
                <a:cs typeface="Calibri" panose="020F0502020204030204"/>
              </a:rPr>
              <a:t>datos</a:t>
            </a:r>
            <a:r>
              <a:rPr lang="en-US" sz="2800" dirty="0">
                <a:cs typeface="Calibri" panose="020F0502020204030204"/>
              </a:rPr>
              <a:t> (</a:t>
            </a:r>
            <a:r>
              <a:rPr lang="en-US" sz="2800" dirty="0" err="1">
                <a:cs typeface="Calibri" panose="020F0502020204030204"/>
              </a:rPr>
              <a:t>datos</a:t>
            </a:r>
            <a:r>
              <a:rPr lang="en-US" sz="2800" dirty="0">
                <a:cs typeface="Calibri" panose="020F0502020204030204"/>
              </a:rPr>
              <a:t> de </a:t>
            </a:r>
            <a:r>
              <a:rPr lang="en-US" sz="2800" dirty="0" err="1">
                <a:cs typeface="Calibri" panose="020F0502020204030204"/>
              </a:rPr>
              <a:t>españa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en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españa</a:t>
            </a:r>
            <a:r>
              <a:rPr lang="en-US" sz="2800" dirty="0">
                <a:cs typeface="Calibri" panose="020F0502020204030204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err="1">
                <a:cs typeface="Calibri" panose="020F0502020204030204"/>
              </a:rPr>
              <a:t>Multicloud</a:t>
            </a:r>
            <a:endParaRPr lang="en-US" sz="28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cs typeface="Calibri" panose="020F0502020204030204"/>
              </a:rPr>
              <a:t>Lectura</a:t>
            </a:r>
            <a:r>
              <a:rPr lang="en-US" sz="2800" dirty="0">
                <a:cs typeface="Calibri" panose="020F0502020204030204"/>
              </a:rPr>
              <a:t> </a:t>
            </a:r>
            <a:r>
              <a:rPr lang="en-US" sz="2800" dirty="0" err="1">
                <a:cs typeface="Calibri" panose="020F0502020204030204"/>
              </a:rPr>
              <a:t>consistente</a:t>
            </a:r>
            <a:r>
              <a:rPr lang="en-US" sz="2800" dirty="0">
                <a:cs typeface="Calibri" panose="020F0502020204030204"/>
              </a:rPr>
              <a:t> eventual</a:t>
            </a:r>
          </a:p>
        </p:txBody>
      </p:sp>
    </p:spTree>
    <p:extLst>
      <p:ext uri="{BB962C8B-B14F-4D97-AF65-F5344CB8AC3E}">
        <p14:creationId xmlns:p14="http://schemas.microsoft.com/office/powerpoint/2010/main" val="224161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88FF-E74D-C838-8F65-60CF5CC9FE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 dirty="0">
                <a:cs typeface="Calibri Light"/>
              </a:rPr>
              <a:t>Stage: CSI, PV, PVC…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C44CA-CC41-232B-C852-241BE4F2682F}"/>
              </a:ext>
            </a:extLst>
          </p:cNvPr>
          <p:cNvSpPr txBox="1"/>
          <p:nvPr/>
        </p:nvSpPr>
        <p:spPr>
          <a:xfrm>
            <a:off x="-1814" y="1340756"/>
            <a:ext cx="1219562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CSI: Computer Storage Interface: </a:t>
            </a:r>
            <a:r>
              <a:rPr lang="en-US" sz="2400" dirty="0" err="1">
                <a:cs typeface="Calibri" panose="020F0502020204030204"/>
              </a:rPr>
              <a:t>Básicamente</a:t>
            </a:r>
            <a:r>
              <a:rPr lang="en-US" sz="2400" dirty="0">
                <a:cs typeface="Calibri" panose="020F0502020204030204"/>
              </a:rPr>
              <a:t> la </a:t>
            </a:r>
            <a:r>
              <a:rPr lang="en-US" sz="2400" dirty="0" err="1">
                <a:cs typeface="Calibri" panose="020F0502020204030204"/>
              </a:rPr>
              <a:t>interfaz</a:t>
            </a:r>
            <a:r>
              <a:rPr lang="en-US" sz="2400" dirty="0">
                <a:cs typeface="Calibri" panose="020F0502020204030204"/>
              </a:rPr>
              <a:t> con la que </a:t>
            </a:r>
            <a:r>
              <a:rPr lang="en-US" sz="2400" dirty="0" err="1">
                <a:cs typeface="Calibri" panose="020F0502020204030204"/>
              </a:rPr>
              <a:t>conectamos</a:t>
            </a:r>
            <a:r>
              <a:rPr lang="en-US" sz="2400" dirty="0">
                <a:cs typeface="Calibri" panose="020F0502020204030204"/>
              </a:rPr>
              <a:t> con </a:t>
            </a:r>
            <a:r>
              <a:rPr lang="en-US" sz="2400" dirty="0" err="1">
                <a:cs typeface="Calibri" panose="020F0502020204030204"/>
              </a:rPr>
              <a:t>sistemas</a:t>
            </a:r>
            <a:r>
              <a:rPr lang="en-US" sz="2400" dirty="0">
                <a:cs typeface="Calibri" panose="020F0502020204030204"/>
              </a:rPr>
              <a:t> de </a:t>
            </a:r>
            <a:r>
              <a:rPr lang="en-US" sz="2400" dirty="0" err="1">
                <a:cs typeface="Calibri" panose="020F0502020204030204"/>
              </a:rPr>
              <a:t>almacenamiento</a:t>
            </a:r>
            <a:r>
              <a:rPr lang="en-US" sz="2400" dirty="0">
                <a:cs typeface="Calibri" panose="020F0502020204030204"/>
              </a:rPr>
              <a:t> (Amazon, Google, </a:t>
            </a:r>
            <a:r>
              <a:rPr lang="en-US" sz="2400" dirty="0" err="1">
                <a:cs typeface="Calibri" panose="020F0502020204030204"/>
              </a:rPr>
              <a:t>DigitalOcean</a:t>
            </a:r>
            <a:r>
              <a:rPr lang="en-US" sz="2400" dirty="0">
                <a:cs typeface="Calibri" panose="020F0502020204030204"/>
              </a:rPr>
              <a:t>, </a:t>
            </a:r>
            <a:r>
              <a:rPr lang="en-US" sz="2400" dirty="0" err="1">
                <a:cs typeface="Calibri" panose="020F0502020204030204"/>
              </a:rPr>
              <a:t>otros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ceph</a:t>
            </a:r>
            <a:r>
              <a:rPr lang="en-US" sz="2400" dirty="0">
                <a:cs typeface="Calibri" panose="020F0502020204030204"/>
              </a:rPr>
              <a:t>…)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Estos</a:t>
            </a:r>
            <a:r>
              <a:rPr lang="en-US" sz="2400" dirty="0">
                <a:cs typeface="Calibri" panose="020F0502020204030204"/>
              </a:rPr>
              <a:t> “drivers” </a:t>
            </a:r>
            <a:r>
              <a:rPr lang="en-US" sz="2400" dirty="0" err="1">
                <a:cs typeface="Calibri" panose="020F0502020204030204"/>
              </a:rPr>
              <a:t>tendrán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soporte</a:t>
            </a:r>
            <a:r>
              <a:rPr lang="en-US" sz="2400" dirty="0">
                <a:cs typeface="Calibri" panose="020F0502020204030204"/>
              </a:rPr>
              <a:t> para </a:t>
            </a:r>
            <a:r>
              <a:rPr lang="en-US" sz="2400" dirty="0" err="1">
                <a:cs typeface="Calibri" panose="020F0502020204030204"/>
              </a:rPr>
              <a:t>tipos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distintos</a:t>
            </a:r>
            <a:r>
              <a:rPr lang="en-US" sz="2400" dirty="0">
                <a:cs typeface="Calibri" panose="020F0502020204030204"/>
              </a:rPr>
              <a:t> de R/W: RWX, RWO, ROX, RWOP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Se </a:t>
            </a:r>
            <a:r>
              <a:rPr lang="en-US" sz="2400" dirty="0" err="1">
                <a:cs typeface="Calibri" panose="020F0502020204030204"/>
              </a:rPr>
              <a:t>puede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indicar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el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tipo</a:t>
            </a:r>
            <a:r>
              <a:rPr lang="en-US" sz="2400" dirty="0">
                <a:cs typeface="Calibri" panose="020F0502020204030204"/>
              </a:rPr>
              <a:t> de “</a:t>
            </a:r>
            <a:r>
              <a:rPr lang="en-US" sz="2400" dirty="0" err="1">
                <a:cs typeface="Calibri" panose="020F0502020204030204"/>
              </a:rPr>
              <a:t>reclamo</a:t>
            </a:r>
            <a:r>
              <a:rPr lang="en-US" sz="2400" dirty="0">
                <a:cs typeface="Calibri" panose="020F0502020204030204"/>
              </a:rPr>
              <a:t>” (</a:t>
            </a:r>
            <a:r>
              <a:rPr lang="en-US" sz="2400" dirty="0" err="1">
                <a:cs typeface="Calibri" panose="020F0502020204030204"/>
              </a:rPr>
              <a:t>Volumenes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creados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dinamicamente</a:t>
            </a:r>
            <a:r>
              <a:rPr lang="en-US" sz="2400" dirty="0">
                <a:cs typeface="Calibri" panose="020F0502020204030204"/>
              </a:rPr>
              <a:t>)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Delete (default)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Retain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PV: Persistent Volume: Un </a:t>
            </a:r>
            <a:r>
              <a:rPr lang="en-US" sz="2400" dirty="0" err="1">
                <a:cs typeface="Calibri" panose="020F0502020204030204"/>
              </a:rPr>
              <a:t>recurso</a:t>
            </a:r>
            <a:r>
              <a:rPr lang="en-US" sz="2400" dirty="0">
                <a:cs typeface="Calibri" panose="020F0502020204030204"/>
              </a:rPr>
              <a:t> del cluster, </a:t>
            </a:r>
            <a:r>
              <a:rPr lang="en-US" sz="2400" dirty="0" err="1">
                <a:cs typeface="Calibri" panose="020F0502020204030204"/>
              </a:rPr>
              <a:t>harás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referencia</a:t>
            </a:r>
            <a:r>
              <a:rPr lang="en-US" sz="2400" dirty="0">
                <a:cs typeface="Calibri" panose="020F0502020204030204"/>
              </a:rPr>
              <a:t> a uno </a:t>
            </a:r>
            <a:r>
              <a:rPr lang="en-US" sz="2400" dirty="0" err="1">
                <a:cs typeface="Calibri" panose="020F0502020204030204"/>
              </a:rPr>
              <a:t>desde</a:t>
            </a:r>
            <a:r>
              <a:rPr lang="en-US" sz="2400" dirty="0">
                <a:cs typeface="Calibri" panose="020F0502020204030204"/>
              </a:rPr>
              <a:t> un PVC.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Usará</a:t>
            </a:r>
            <a:r>
              <a:rPr lang="en-US" sz="2400" dirty="0">
                <a:cs typeface="Calibri" panose="020F0502020204030204"/>
              </a:rPr>
              <a:t> un “</a:t>
            </a:r>
            <a:r>
              <a:rPr lang="en-US" sz="2400" dirty="0" err="1">
                <a:cs typeface="Calibri" panose="020F0502020204030204"/>
              </a:rPr>
              <a:t>storageClassName</a:t>
            </a:r>
            <a:r>
              <a:rPr lang="en-US" sz="2400" dirty="0">
                <a:cs typeface="Calibri" panose="020F0502020204030204"/>
              </a:rPr>
              <a:t>” que es un CSI (</a:t>
            </a:r>
            <a:r>
              <a:rPr lang="en-US" sz="2400" dirty="0" err="1">
                <a:cs typeface="Calibri" panose="020F0502020204030204"/>
              </a:rPr>
              <a:t>StorageClass</a:t>
            </a:r>
            <a:r>
              <a:rPr lang="en-US" sz="2400" dirty="0">
                <a:cs typeface="Calibri" panose="020F0502020204030204"/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Reclamo</a:t>
            </a:r>
            <a:r>
              <a:rPr lang="en-US" sz="2400" dirty="0">
                <a:cs typeface="Calibri" panose="020F0502020204030204"/>
              </a:rPr>
              <a:t> (Si es </a:t>
            </a:r>
            <a:r>
              <a:rPr lang="en-US" sz="2400" dirty="0" err="1">
                <a:cs typeface="Calibri" panose="020F0502020204030204"/>
              </a:rPr>
              <a:t>dinamico</a:t>
            </a:r>
            <a:r>
              <a:rPr lang="en-US" sz="2400" dirty="0">
                <a:cs typeface="Calibri" panose="020F0502020204030204"/>
              </a:rPr>
              <a:t>, </a:t>
            </a:r>
            <a:r>
              <a:rPr lang="en-US" sz="2400" dirty="0" err="1">
                <a:cs typeface="Calibri" panose="020F0502020204030204"/>
              </a:rPr>
              <a:t>cogerá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el</a:t>
            </a:r>
            <a:r>
              <a:rPr lang="en-US" sz="2400" dirty="0">
                <a:cs typeface="Calibri" panose="020F0502020204030204"/>
              </a:rPr>
              <a:t> del CSI, </a:t>
            </a:r>
            <a:r>
              <a:rPr lang="en-US" sz="2400" dirty="0" err="1">
                <a:cs typeface="Calibri" panose="020F0502020204030204"/>
              </a:rPr>
              <a:t>sino</a:t>
            </a:r>
            <a:r>
              <a:rPr lang="en-US" sz="2400" dirty="0">
                <a:cs typeface="Calibri" panose="020F0502020204030204"/>
              </a:rPr>
              <a:t>, </a:t>
            </a:r>
            <a:r>
              <a:rPr lang="en-US" sz="2400" dirty="0" err="1">
                <a:cs typeface="Calibri" panose="020F0502020204030204"/>
              </a:rPr>
              <a:t>el</a:t>
            </a:r>
            <a:r>
              <a:rPr lang="en-US" sz="2400" dirty="0">
                <a:cs typeface="Calibri" panose="020F0502020204030204"/>
              </a:rPr>
              <a:t> de </a:t>
            </a:r>
            <a:r>
              <a:rPr lang="en-US" sz="2400" dirty="0" err="1">
                <a:cs typeface="Calibri" panose="020F0502020204030204"/>
              </a:rPr>
              <a:t>aqui</a:t>
            </a:r>
            <a:r>
              <a:rPr lang="en-US" sz="2400" dirty="0">
                <a:cs typeface="Calibri" panose="020F0502020204030204"/>
              </a:rPr>
              <a:t>). </a:t>
            </a:r>
            <a:r>
              <a:rPr lang="en-US" sz="2400" dirty="0" err="1">
                <a:cs typeface="Calibri" panose="020F0502020204030204"/>
              </a:rPr>
              <a:t>Actua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cuando</a:t>
            </a:r>
            <a:r>
              <a:rPr lang="en-US" sz="2400" dirty="0">
                <a:cs typeface="Calibri" panose="020F0502020204030204"/>
              </a:rPr>
              <a:t> borras PVC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Delete: Borra </a:t>
            </a:r>
            <a:r>
              <a:rPr lang="en-US" sz="2400" dirty="0" err="1">
                <a:cs typeface="Calibri" panose="020F0502020204030204"/>
              </a:rPr>
              <a:t>el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volumen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asociado</a:t>
            </a:r>
            <a:r>
              <a:rPr lang="en-US" sz="2400" dirty="0">
                <a:cs typeface="Calibri" panose="020F0502020204030204"/>
              </a:rPr>
              <a:t>. </a:t>
            </a:r>
            <a:r>
              <a:rPr lang="en-US" sz="2400" dirty="0" err="1">
                <a:cs typeface="Calibri" panose="020F0502020204030204"/>
              </a:rPr>
              <a:t>Todo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dato</a:t>
            </a:r>
            <a:r>
              <a:rPr lang="en-US" sz="2400" dirty="0">
                <a:cs typeface="Calibri" panose="020F0502020204030204"/>
              </a:rPr>
              <a:t> se </a:t>
            </a:r>
            <a:r>
              <a:rPr lang="en-US" sz="2400" dirty="0" err="1">
                <a:cs typeface="Calibri" panose="020F0502020204030204"/>
              </a:rPr>
              <a:t>pierde</a:t>
            </a:r>
            <a:r>
              <a:rPr lang="en-US" sz="2400" dirty="0">
                <a:cs typeface="Calibri" panose="020F0502020204030204"/>
              </a:rPr>
              <a:t> :D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Retain: MANUALMENTE </a:t>
            </a:r>
            <a:r>
              <a:rPr lang="en-US" sz="2400" dirty="0" err="1">
                <a:cs typeface="Calibri" panose="020F0502020204030204"/>
              </a:rPr>
              <a:t>poder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recuperar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los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datos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almacenados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en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el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volumen</a:t>
            </a:r>
            <a:r>
              <a:rPr lang="en-US" sz="2400" dirty="0">
                <a:cs typeface="Calibri" panose="020F0502020204030204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PVC: </a:t>
            </a:r>
            <a:r>
              <a:rPr lang="en-US" sz="2400" dirty="0" err="1">
                <a:cs typeface="Calibri" panose="020F0502020204030204"/>
              </a:rPr>
              <a:t>Persisten</a:t>
            </a:r>
            <a:r>
              <a:rPr lang="en-US" sz="2400" dirty="0">
                <a:cs typeface="Calibri" panose="020F0502020204030204"/>
              </a:rPr>
              <a:t> Volume Claim: </a:t>
            </a:r>
            <a:r>
              <a:rPr lang="en-US" sz="2400" dirty="0" err="1">
                <a:cs typeface="Calibri" panose="020F0502020204030204"/>
              </a:rPr>
              <a:t>Aqui</a:t>
            </a:r>
            <a:r>
              <a:rPr lang="en-US" sz="2400" dirty="0">
                <a:cs typeface="Calibri" panose="020F0502020204030204"/>
              </a:rPr>
              <a:t> es </a:t>
            </a:r>
            <a:r>
              <a:rPr lang="en-US" sz="2400" dirty="0" err="1">
                <a:cs typeface="Calibri" panose="020F0502020204030204"/>
              </a:rPr>
              <a:t>donde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solicitamos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nosotros</a:t>
            </a:r>
            <a:r>
              <a:rPr lang="en-US" sz="2400" dirty="0">
                <a:cs typeface="Calibri" panose="020F0502020204030204"/>
              </a:rPr>
              <a:t> un disco </a:t>
            </a:r>
            <a:r>
              <a:rPr lang="en-US" sz="2400" dirty="0" err="1">
                <a:cs typeface="Calibri" panose="020F0502020204030204"/>
              </a:rPr>
              <a:t>usando</a:t>
            </a:r>
            <a:r>
              <a:rPr lang="en-US" sz="2400" dirty="0">
                <a:cs typeface="Calibri" panose="020F0502020204030204"/>
              </a:rPr>
              <a:t> un PV y un CSI </a:t>
            </a:r>
            <a:r>
              <a:rPr lang="en-US" sz="2400" dirty="0" err="1">
                <a:cs typeface="Calibri" panose="020F0502020204030204"/>
              </a:rPr>
              <a:t>configurados</a:t>
            </a:r>
            <a:r>
              <a:rPr lang="en-US" sz="2400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23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88FF-E74D-C838-8F65-60CF5CC9FE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 dirty="0" err="1">
                <a:cs typeface="Calibri Light"/>
              </a:rPr>
              <a:t>Sistemas</a:t>
            </a:r>
            <a:r>
              <a:rPr lang="en-US" sz="2400" dirty="0">
                <a:cs typeface="Calibri Light"/>
              </a:rPr>
              <a:t> </a:t>
            </a:r>
            <a:r>
              <a:rPr lang="en-US" sz="2400" dirty="0" err="1">
                <a:cs typeface="Calibri Light"/>
              </a:rPr>
              <a:t>distribuidos</a:t>
            </a:r>
            <a:r>
              <a:rPr lang="en-US" sz="2400" dirty="0">
                <a:cs typeface="Calibri Light"/>
              </a:rPr>
              <a:t>: CAP Theorem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C44CA-CC41-232B-C852-241BE4F2682F}"/>
              </a:ext>
            </a:extLst>
          </p:cNvPr>
          <p:cNvSpPr txBox="1"/>
          <p:nvPr/>
        </p:nvSpPr>
        <p:spPr>
          <a:xfrm>
            <a:off x="0" y="918725"/>
            <a:ext cx="1219562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 panose="020F0502020204030204"/>
              </a:rPr>
              <a:t>Un Sistema </a:t>
            </a:r>
            <a:r>
              <a:rPr lang="en-US" sz="2000" dirty="0" err="1">
                <a:cs typeface="Calibri" panose="020F0502020204030204"/>
              </a:rPr>
              <a:t>distribuido</a:t>
            </a:r>
            <a:r>
              <a:rPr lang="en-US" sz="2000" dirty="0">
                <a:cs typeface="Calibri" panose="020F0502020204030204"/>
              </a:rPr>
              <a:t> es </a:t>
            </a:r>
            <a:r>
              <a:rPr lang="en-US" sz="2000" dirty="0" err="1">
                <a:cs typeface="Calibri" panose="020F0502020204030204"/>
              </a:rPr>
              <a:t>incapaz</a:t>
            </a:r>
            <a:r>
              <a:rPr lang="en-US" sz="2000" dirty="0">
                <a:cs typeface="Calibri" panose="020F0502020204030204"/>
              </a:rPr>
              <a:t> de </a:t>
            </a:r>
            <a:r>
              <a:rPr lang="en-US" sz="2000" dirty="0" err="1">
                <a:cs typeface="Calibri" panose="020F0502020204030204"/>
              </a:rPr>
              <a:t>ofrecer</a:t>
            </a:r>
            <a:r>
              <a:rPr lang="en-US" sz="2000" dirty="0">
                <a:cs typeface="Calibri" panose="020F0502020204030204"/>
              </a:rPr>
              <a:t> a la </a:t>
            </a:r>
            <a:r>
              <a:rPr lang="en-US" sz="2000" dirty="0" err="1">
                <a:cs typeface="Calibri" panose="020F0502020204030204"/>
              </a:rPr>
              <a:t>vez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consistencia</a:t>
            </a:r>
            <a:r>
              <a:rPr lang="en-US" sz="2000" dirty="0">
                <a:cs typeface="Calibri" panose="020F0502020204030204"/>
              </a:rPr>
              <a:t>, </a:t>
            </a:r>
            <a:r>
              <a:rPr lang="en-US" sz="2000" dirty="0" err="1">
                <a:cs typeface="Calibri" panose="020F0502020204030204"/>
              </a:rPr>
              <a:t>disponibilidad</a:t>
            </a:r>
            <a:r>
              <a:rPr lang="en-US" sz="2000" dirty="0">
                <a:cs typeface="Calibri" panose="020F0502020204030204"/>
              </a:rPr>
              <a:t> y </a:t>
            </a:r>
            <a:r>
              <a:rPr lang="en-US" sz="2000" dirty="0" err="1">
                <a:cs typeface="Calibri" panose="020F0502020204030204"/>
              </a:rPr>
              <a:t>tolerancia</a:t>
            </a:r>
            <a:r>
              <a:rPr lang="en-US" sz="2000" dirty="0">
                <a:cs typeface="Calibri" panose="020F0502020204030204"/>
              </a:rPr>
              <a:t> al </a:t>
            </a:r>
            <a:r>
              <a:rPr lang="en-US" sz="2000" dirty="0" err="1">
                <a:cs typeface="Calibri" panose="020F0502020204030204"/>
              </a:rPr>
              <a:t>particionado</a:t>
            </a:r>
            <a:r>
              <a:rPr lang="en-US" sz="2000" dirty="0">
                <a:cs typeface="Calibri" panose="020F0502020204030204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>
                <a:cs typeface="Calibri" panose="020F0502020204030204"/>
              </a:rPr>
              <a:t>Consistencia</a:t>
            </a:r>
            <a:r>
              <a:rPr lang="en-US" sz="2000" dirty="0">
                <a:cs typeface="Calibri" panose="020F0502020204030204"/>
              </a:rPr>
              <a:t>: </a:t>
            </a:r>
            <a:r>
              <a:rPr lang="en-US" sz="2000" dirty="0" err="1">
                <a:cs typeface="Calibri" panose="020F0502020204030204"/>
              </a:rPr>
              <a:t>Cualquier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nodo</a:t>
            </a:r>
            <a:r>
              <a:rPr lang="en-US" sz="2000" dirty="0">
                <a:cs typeface="Calibri" panose="020F0502020204030204"/>
              </a:rPr>
              <a:t> del </a:t>
            </a:r>
            <a:r>
              <a:rPr lang="en-US" sz="2000" dirty="0" err="1">
                <a:cs typeface="Calibri" panose="020F0502020204030204"/>
              </a:rPr>
              <a:t>sistema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distribuido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devolverá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siempre</a:t>
            </a:r>
            <a:r>
              <a:rPr lang="en-US" sz="2000" dirty="0">
                <a:cs typeface="Calibri" panose="020F0502020204030204"/>
              </a:rPr>
              <a:t> la </a:t>
            </a:r>
            <a:r>
              <a:rPr lang="en-US" sz="2000" dirty="0" err="1">
                <a:cs typeface="Calibri" panose="020F0502020204030204"/>
              </a:rPr>
              <a:t>misma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respuesta</a:t>
            </a:r>
            <a:r>
              <a:rPr lang="en-US" sz="2000" dirty="0">
                <a:cs typeface="Calibri" panose="020F0502020204030204"/>
              </a:rPr>
              <a:t>, o error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>
                <a:cs typeface="Calibri" panose="020F0502020204030204"/>
              </a:rPr>
              <a:t>Disponibilidad</a:t>
            </a:r>
            <a:r>
              <a:rPr lang="en-US" sz="2000" dirty="0">
                <a:cs typeface="Calibri" panose="020F0502020204030204"/>
              </a:rPr>
              <a:t>: </a:t>
            </a:r>
            <a:r>
              <a:rPr lang="en-US" sz="2000" dirty="0" err="1">
                <a:cs typeface="Calibri" panose="020F0502020204030204"/>
              </a:rPr>
              <a:t>Siempre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tendremos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una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respuesta</a:t>
            </a:r>
            <a:r>
              <a:rPr lang="en-US" sz="2000" dirty="0">
                <a:cs typeface="Calibri" panose="020F0502020204030204"/>
              </a:rPr>
              <a:t> sin error, a costa de no </a:t>
            </a:r>
            <a:r>
              <a:rPr lang="en-US" sz="2000" dirty="0" err="1">
                <a:cs typeface="Calibri" panose="020F0502020204030204"/>
              </a:rPr>
              <a:t>tener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consistencia</a:t>
            </a:r>
            <a:r>
              <a:rPr lang="en-US" sz="2000" dirty="0">
                <a:cs typeface="Calibri" panose="020F0502020204030204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>
                <a:cs typeface="Calibri" panose="020F0502020204030204"/>
              </a:rPr>
              <a:t>Tolerancia</a:t>
            </a:r>
            <a:r>
              <a:rPr lang="en-US" sz="2000" dirty="0">
                <a:cs typeface="Calibri" panose="020F0502020204030204"/>
              </a:rPr>
              <a:t> al </a:t>
            </a:r>
            <a:r>
              <a:rPr lang="en-US" sz="2000" dirty="0" err="1">
                <a:cs typeface="Calibri" panose="020F0502020204030204"/>
              </a:rPr>
              <a:t>particionado</a:t>
            </a:r>
            <a:r>
              <a:rPr lang="en-US" sz="2000" dirty="0">
                <a:cs typeface="Calibri" panose="020F0502020204030204"/>
              </a:rPr>
              <a:t>: </a:t>
            </a:r>
            <a:r>
              <a:rPr lang="en-US" sz="2000" dirty="0" err="1">
                <a:cs typeface="Calibri" panose="020F0502020204030204"/>
              </a:rPr>
              <a:t>Inconsistencias</a:t>
            </a:r>
            <a:r>
              <a:rPr lang="en-US" sz="2000" dirty="0">
                <a:cs typeface="Calibri" panose="020F0502020204030204"/>
              </a:rPr>
              <a:t> entre </a:t>
            </a:r>
            <a:r>
              <a:rPr lang="en-US" sz="2000" dirty="0" err="1">
                <a:cs typeface="Calibri" panose="020F0502020204030204"/>
              </a:rPr>
              <a:t>nodos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por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cualquier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 err="1">
                <a:cs typeface="Calibri" panose="020F0502020204030204"/>
              </a:rPr>
              <a:t>problema</a:t>
            </a:r>
            <a:r>
              <a:rPr lang="en-US" sz="2000" dirty="0">
                <a:cs typeface="Calibri" panose="020F0502020204030204"/>
              </a:rPr>
              <a:t> (red, </a:t>
            </a:r>
            <a:r>
              <a:rPr lang="en-US" sz="2000" dirty="0" err="1">
                <a:cs typeface="Calibri" panose="020F0502020204030204"/>
              </a:rPr>
              <a:t>caidas</a:t>
            </a:r>
            <a:r>
              <a:rPr lang="en-US" sz="2000" dirty="0">
                <a:cs typeface="Calibri" panose="020F0502020204030204"/>
              </a:rPr>
              <a:t>) no </a:t>
            </a:r>
            <a:r>
              <a:rPr lang="en-US" sz="2000" dirty="0" err="1">
                <a:cs typeface="Calibri" panose="020F0502020204030204"/>
              </a:rPr>
              <a:t>afectan</a:t>
            </a:r>
            <a:r>
              <a:rPr lang="en-US" sz="2000" dirty="0">
                <a:cs typeface="Calibri" panose="020F0502020204030204"/>
              </a:rPr>
              <a:t>.</a:t>
            </a:r>
          </a:p>
        </p:txBody>
      </p:sp>
      <p:pic>
        <p:nvPicPr>
          <p:cNvPr id="1026" name="Picture 2" descr="Teorema CAP y el reto de la escalabilidad RDBMS y NoSQL - Asesoftware">
            <a:extLst>
              <a:ext uri="{FF2B5EF4-FFF2-40B4-BE49-F238E27FC236}">
                <a16:creationId xmlns:a16="http://schemas.microsoft.com/office/drawing/2014/main" id="{39C55F6B-C005-86FC-6199-A352C4A8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" y="2541085"/>
            <a:ext cx="6105768" cy="41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2CC5D-EC7D-77EA-56BF-F2AA24A20D83}"/>
              </a:ext>
            </a:extLst>
          </p:cNvPr>
          <p:cNvSpPr txBox="1"/>
          <p:nvPr/>
        </p:nvSpPr>
        <p:spPr>
          <a:xfrm>
            <a:off x="6690281" y="3239522"/>
            <a:ext cx="55017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dirty="0"/>
              <a:t>Falacias de la computación distribuida.</a:t>
            </a:r>
          </a:p>
          <a:p>
            <a:pPr algn="l">
              <a:buFont typeface="+mj-lt"/>
              <a:buAutoNum type="arabicPeriod"/>
            </a:pPr>
            <a:r>
              <a:rPr lang="es-ES" sz="2400" dirty="0"/>
              <a:t>La </a:t>
            </a:r>
            <a:r>
              <a:rPr lang="es-ES" sz="2400" dirty="0">
                <a:hlinkClick r:id="rId3" tooltip="Red de computador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</a:t>
            </a:r>
            <a:r>
              <a:rPr lang="es-ES" sz="2400" dirty="0"/>
              <a:t> es fiable.</a:t>
            </a:r>
          </a:p>
          <a:p>
            <a:pPr algn="l">
              <a:buFont typeface="+mj-lt"/>
              <a:buAutoNum type="arabicPeriod"/>
            </a:pPr>
            <a:r>
              <a:rPr lang="es-ES" sz="2400" dirty="0"/>
              <a:t>La </a:t>
            </a:r>
            <a:r>
              <a:rPr lang="es-ES" sz="2400" dirty="0">
                <a:hlinkClick r:id="rId4" tooltip="Latenc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latencia</a:t>
            </a:r>
            <a:r>
              <a:rPr lang="es-ES" sz="2400" dirty="0"/>
              <a:t> es cero.</a:t>
            </a:r>
          </a:p>
          <a:p>
            <a:pPr algn="l">
              <a:buFont typeface="+mj-lt"/>
              <a:buAutoNum type="arabicPeriod"/>
            </a:pPr>
            <a:r>
              <a:rPr lang="es-ES" sz="2400" dirty="0"/>
              <a:t>El </a:t>
            </a:r>
            <a:r>
              <a:rPr lang="es-ES" sz="2400" dirty="0">
                <a:hlinkClick r:id="rId5" tooltip="Ancho de band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ancho de banda</a:t>
            </a:r>
            <a:r>
              <a:rPr lang="es-ES" sz="2400" dirty="0"/>
              <a:t> es infinito.</a:t>
            </a:r>
          </a:p>
          <a:p>
            <a:pPr algn="l">
              <a:buFont typeface="+mj-lt"/>
              <a:buAutoNum type="arabicPeriod"/>
            </a:pPr>
            <a:r>
              <a:rPr lang="es-ES" sz="2400" dirty="0"/>
              <a:t>La red es </a:t>
            </a:r>
            <a:r>
              <a:rPr lang="es-ES" sz="2400" dirty="0">
                <a:hlinkClick r:id="rId6" tooltip="Seguridad informát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segura</a:t>
            </a:r>
            <a:r>
              <a:rPr lang="es-ES" sz="2400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es-ES" sz="2400" dirty="0"/>
              <a:t>La </a:t>
            </a:r>
            <a:r>
              <a:rPr lang="es-ES" sz="2400" dirty="0">
                <a:hlinkClick r:id="rId7" tooltip="Topología de r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topología</a:t>
            </a:r>
            <a:r>
              <a:rPr lang="es-ES" sz="2400" dirty="0"/>
              <a:t> no cambia.</a:t>
            </a:r>
          </a:p>
          <a:p>
            <a:pPr algn="l">
              <a:buFont typeface="+mj-lt"/>
              <a:buAutoNum type="arabicPeriod"/>
            </a:pPr>
            <a:r>
              <a:rPr lang="es-ES" sz="2400" dirty="0"/>
              <a:t>Hay un solo </a:t>
            </a:r>
            <a:r>
              <a:rPr lang="es-ES" sz="2400" dirty="0">
                <a:hlinkClick r:id="rId8" tooltip="Administrador de r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administrador</a:t>
            </a:r>
            <a:r>
              <a:rPr lang="es-ES" sz="2400" dirty="0"/>
              <a:t>.</a:t>
            </a:r>
          </a:p>
          <a:p>
            <a:pPr algn="l">
              <a:buFont typeface="+mj-lt"/>
              <a:buAutoNum type="arabicPeriod"/>
            </a:pPr>
            <a:r>
              <a:rPr lang="es-ES" sz="2400" dirty="0"/>
              <a:t>El costo de transporte es cero.</a:t>
            </a:r>
          </a:p>
          <a:p>
            <a:pPr algn="l">
              <a:buFont typeface="+mj-lt"/>
              <a:buAutoNum type="arabicPeriod"/>
            </a:pPr>
            <a:r>
              <a:rPr lang="es-ES" sz="2400" dirty="0"/>
              <a:t>La red es homogénea.</a:t>
            </a:r>
          </a:p>
        </p:txBody>
      </p:sp>
    </p:spTree>
    <p:extLst>
      <p:ext uri="{BB962C8B-B14F-4D97-AF65-F5344CB8AC3E}">
        <p14:creationId xmlns:p14="http://schemas.microsoft.com/office/powerpoint/2010/main" val="297361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88FF-E74D-C838-8F65-60CF5CC9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27" y="230701"/>
            <a:ext cx="9544495" cy="454377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 dirty="0">
                <a:cs typeface="Calibri Light"/>
              </a:rPr>
              <a:t>Y </a:t>
            </a:r>
            <a:r>
              <a:rPr lang="en-US" sz="2400" dirty="0" err="1">
                <a:cs typeface="Calibri Light"/>
              </a:rPr>
              <a:t>todo</a:t>
            </a:r>
            <a:r>
              <a:rPr lang="en-US" sz="2400" dirty="0">
                <a:cs typeface="Calibri Light"/>
              </a:rPr>
              <a:t> </a:t>
            </a:r>
            <a:r>
              <a:rPr lang="en-US" sz="2400" dirty="0" err="1">
                <a:cs typeface="Calibri Light"/>
              </a:rPr>
              <a:t>esto</a:t>
            </a:r>
            <a:r>
              <a:rPr lang="en-US" sz="2400" dirty="0">
                <a:cs typeface="Calibri Light"/>
              </a:rPr>
              <a:t> para que?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C44CA-CC41-232B-C852-241BE4F2682F}"/>
              </a:ext>
            </a:extLst>
          </p:cNvPr>
          <p:cNvSpPr txBox="1"/>
          <p:nvPr/>
        </p:nvSpPr>
        <p:spPr>
          <a:xfrm>
            <a:off x="-1814" y="1340756"/>
            <a:ext cx="1219562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Normalmente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nos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encontraremos</a:t>
            </a:r>
            <a:r>
              <a:rPr lang="en-US" sz="2400" dirty="0">
                <a:cs typeface="Calibri" panose="020F0502020204030204"/>
              </a:rPr>
              <a:t> con drivers </a:t>
            </a:r>
            <a:r>
              <a:rPr lang="en-US" sz="2400" dirty="0" err="1">
                <a:cs typeface="Calibri" panose="020F0502020204030204"/>
              </a:rPr>
              <a:t>cuyo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volumen</a:t>
            </a:r>
            <a:r>
              <a:rPr lang="en-US" sz="2400" dirty="0">
                <a:cs typeface="Calibri" panose="020F0502020204030204"/>
              </a:rPr>
              <a:t> solo </a:t>
            </a:r>
            <a:r>
              <a:rPr lang="en-US" sz="2400" dirty="0" err="1">
                <a:cs typeface="Calibri" panose="020F0502020204030204"/>
              </a:rPr>
              <a:t>admitirán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ReadWriteOnce</a:t>
            </a:r>
            <a:endParaRPr lang="en-US" sz="24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Debemos</a:t>
            </a:r>
            <a:r>
              <a:rPr lang="en-US" sz="2400" dirty="0">
                <a:cs typeface="Calibri" panose="020F0502020204030204"/>
              </a:rPr>
              <a:t> saber </a:t>
            </a:r>
            <a:r>
              <a:rPr lang="en-US" sz="2400" dirty="0" err="1">
                <a:cs typeface="Calibri" panose="020F0502020204030204"/>
              </a:rPr>
              <a:t>como</a:t>
            </a:r>
            <a:r>
              <a:rPr lang="en-US" sz="2400" dirty="0">
                <a:cs typeface="Calibri" panose="020F0502020204030204"/>
              </a:rPr>
              <a:t> es Kubernetes, </a:t>
            </a:r>
            <a:r>
              <a:rPr lang="en-US" sz="2400" dirty="0" err="1">
                <a:cs typeface="Calibri" panose="020F0502020204030204"/>
              </a:rPr>
              <a:t>está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pensado</a:t>
            </a:r>
            <a:r>
              <a:rPr lang="en-US" sz="2400" dirty="0">
                <a:cs typeface="Calibri" panose="020F0502020204030204"/>
              </a:rPr>
              <a:t> para stateless, no </a:t>
            </a:r>
            <a:r>
              <a:rPr lang="en-US" sz="2400" dirty="0" err="1">
                <a:cs typeface="Calibri" panose="020F0502020204030204"/>
              </a:rPr>
              <a:t>podemos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pensar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en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el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tipico</a:t>
            </a:r>
            <a:r>
              <a:rPr lang="en-US" sz="2400" dirty="0">
                <a:cs typeface="Calibri" panose="020F0502020204030204"/>
              </a:rPr>
              <a:t> disco </a:t>
            </a:r>
            <a:r>
              <a:rPr lang="en-US" sz="2400" dirty="0" err="1">
                <a:cs typeface="Calibri" panose="020F0502020204030204"/>
              </a:rPr>
              <a:t>duro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en</a:t>
            </a:r>
            <a:r>
              <a:rPr lang="en-US" sz="2400" dirty="0">
                <a:cs typeface="Calibri" panose="020F0502020204030204"/>
              </a:rPr>
              <a:t> un pc con un RDBMS, </a:t>
            </a:r>
            <a:r>
              <a:rPr lang="en-US" sz="2400" dirty="0" err="1">
                <a:cs typeface="Calibri" panose="020F0502020204030204"/>
              </a:rPr>
              <a:t>en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cualquier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momento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eso</a:t>
            </a:r>
            <a:r>
              <a:rPr lang="en-US" sz="2400" dirty="0">
                <a:cs typeface="Calibri" panose="020F0502020204030204"/>
              </a:rPr>
              <a:t> se </a:t>
            </a:r>
            <a:r>
              <a:rPr lang="en-US" sz="2400" dirty="0" err="1">
                <a:cs typeface="Calibri" panose="020F0502020204030204"/>
              </a:rPr>
              <a:t>borrará</a:t>
            </a:r>
            <a:r>
              <a:rPr lang="en-US" sz="2400" dirty="0">
                <a:cs typeface="Calibri" panose="020F0502020204030204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Tenemos</a:t>
            </a:r>
            <a:r>
              <a:rPr lang="en-US" sz="2400" dirty="0">
                <a:cs typeface="Calibri" panose="020F0502020204030204"/>
              </a:rPr>
              <a:t> que </a:t>
            </a:r>
            <a:r>
              <a:rPr lang="en-US" sz="2400" dirty="0" err="1">
                <a:cs typeface="Calibri" panose="020F0502020204030204"/>
              </a:rPr>
              <a:t>entender</a:t>
            </a:r>
            <a:r>
              <a:rPr lang="en-US" sz="2400" dirty="0">
                <a:cs typeface="Calibri" panose="020F0502020204030204"/>
              </a:rPr>
              <a:t>, que </a:t>
            </a:r>
            <a:r>
              <a:rPr lang="en-US" sz="2400" dirty="0" err="1">
                <a:cs typeface="Calibri" panose="020F0502020204030204"/>
              </a:rPr>
              <a:t>dentro</a:t>
            </a:r>
            <a:r>
              <a:rPr lang="en-US" sz="2400" dirty="0">
                <a:cs typeface="Calibri" panose="020F0502020204030204"/>
              </a:rPr>
              <a:t> del CAP </a:t>
            </a:r>
            <a:r>
              <a:rPr lang="en-US" sz="2400" dirty="0" err="1">
                <a:cs typeface="Calibri" panose="020F0502020204030204"/>
              </a:rPr>
              <a:t>estas</a:t>
            </a:r>
            <a:r>
              <a:rPr lang="en-US" sz="2400" dirty="0">
                <a:cs typeface="Calibri" panose="020F0502020204030204"/>
              </a:rPr>
              <a:t> bases de </a:t>
            </a:r>
            <a:r>
              <a:rPr lang="en-US" sz="2400" dirty="0" err="1">
                <a:cs typeface="Calibri" panose="020F0502020204030204"/>
              </a:rPr>
              <a:t>datos</a:t>
            </a:r>
            <a:r>
              <a:rPr lang="en-US" sz="2400" dirty="0">
                <a:cs typeface="Calibri" panose="020F0502020204030204"/>
              </a:rPr>
              <a:t> se </a:t>
            </a:r>
            <a:r>
              <a:rPr lang="en-US" sz="2400" dirty="0" err="1">
                <a:cs typeface="Calibri" panose="020F0502020204030204"/>
              </a:rPr>
              <a:t>acercan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más</a:t>
            </a:r>
            <a:r>
              <a:rPr lang="en-US" sz="2400" dirty="0">
                <a:cs typeface="Calibri" panose="020F0502020204030204"/>
              </a:rPr>
              <a:t> a las de </a:t>
            </a:r>
            <a:r>
              <a:rPr lang="en-US" sz="2400" dirty="0" err="1">
                <a:cs typeface="Calibri" panose="020F0502020204030204"/>
              </a:rPr>
              <a:t>tipo</a:t>
            </a:r>
            <a:r>
              <a:rPr lang="en-US" sz="2400" dirty="0">
                <a:cs typeface="Calibri" panose="020F0502020204030204"/>
              </a:rPr>
              <a:t> AP, que CA.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</a:rPr>
              <a:t>Nuestras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aplicaciones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tienen</a:t>
            </a:r>
            <a:r>
              <a:rPr lang="en-US" sz="2400" dirty="0">
                <a:cs typeface="Calibri" panose="020F0502020204030204"/>
              </a:rPr>
              <a:t> que ser </a:t>
            </a:r>
            <a:r>
              <a:rPr lang="en-US" sz="2400" dirty="0" err="1">
                <a:cs typeface="Calibri" panose="020F0502020204030204"/>
              </a:rPr>
              <a:t>conscientes</a:t>
            </a:r>
            <a:r>
              <a:rPr lang="en-US" sz="2400" dirty="0">
                <a:cs typeface="Calibri" panose="020F0502020204030204"/>
              </a:rPr>
              <a:t> de que </a:t>
            </a:r>
            <a:r>
              <a:rPr lang="en-US" sz="2400" dirty="0" err="1">
                <a:cs typeface="Calibri" panose="020F0502020204030204"/>
              </a:rPr>
              <a:t>probablemente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irán</a:t>
            </a:r>
            <a:r>
              <a:rPr lang="en-US" sz="2400" dirty="0">
                <a:cs typeface="Calibri" panose="020F0502020204030204"/>
              </a:rPr>
              <a:t> a leer algo de la base de </a:t>
            </a:r>
            <a:r>
              <a:rPr lang="en-US" sz="2400" dirty="0" err="1">
                <a:cs typeface="Calibri" panose="020F0502020204030204"/>
              </a:rPr>
              <a:t>datos</a:t>
            </a:r>
            <a:r>
              <a:rPr lang="en-US" sz="2400" dirty="0">
                <a:cs typeface="Calibri" panose="020F0502020204030204"/>
              </a:rPr>
              <a:t> y </a:t>
            </a:r>
            <a:r>
              <a:rPr lang="en-US" sz="2400" dirty="0" err="1">
                <a:cs typeface="Calibri" panose="020F0502020204030204"/>
              </a:rPr>
              <a:t>puede</a:t>
            </a:r>
            <a:r>
              <a:rPr lang="en-US" sz="2400" dirty="0">
                <a:cs typeface="Calibri" panose="020F0502020204030204"/>
              </a:rPr>
              <a:t> que no </a:t>
            </a:r>
            <a:r>
              <a:rPr lang="en-US" sz="2400" dirty="0" err="1">
                <a:cs typeface="Calibri" panose="020F0502020204030204"/>
              </a:rPr>
              <a:t>esté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el</a:t>
            </a:r>
            <a:r>
              <a:rPr lang="en-US" sz="2400" dirty="0">
                <a:cs typeface="Calibri" panose="020F0502020204030204"/>
              </a:rPr>
              <a:t> ultimo </a:t>
            </a:r>
            <a:r>
              <a:rPr lang="en-US" sz="2400" dirty="0" err="1">
                <a:cs typeface="Calibri" panose="020F0502020204030204"/>
              </a:rPr>
              <a:t>dato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justo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en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el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instante</a:t>
            </a:r>
            <a:r>
              <a:rPr lang="en-US" sz="2400" dirty="0">
                <a:cs typeface="Calibri" panose="020F0502020204030204"/>
              </a:rPr>
              <a:t> que se </a:t>
            </a:r>
            <a:r>
              <a:rPr lang="en-US" sz="2400" dirty="0" err="1">
                <a:cs typeface="Calibri" panose="020F0502020204030204"/>
              </a:rPr>
              <a:t>insertó</a:t>
            </a:r>
            <a:r>
              <a:rPr lang="en-US" sz="2400" dirty="0">
                <a:cs typeface="Calibri" panose="020F0502020204030204"/>
              </a:rPr>
              <a:t>. No se </a:t>
            </a:r>
            <a:r>
              <a:rPr lang="en-US" sz="2400" dirty="0" err="1">
                <a:cs typeface="Calibri" panose="020F0502020204030204"/>
              </a:rPr>
              <a:t>garantiza</a:t>
            </a:r>
            <a:r>
              <a:rPr lang="en-US" sz="2400" dirty="0">
                <a:cs typeface="Calibri" panose="020F0502020204030204"/>
              </a:rPr>
              <a:t> la </a:t>
            </a:r>
            <a:r>
              <a:rPr lang="en-US" sz="2400" dirty="0" err="1">
                <a:cs typeface="Calibri" panose="020F0502020204030204"/>
              </a:rPr>
              <a:t>lectura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consistente</a:t>
            </a:r>
            <a:r>
              <a:rPr lang="en-US" sz="2400" dirty="0">
                <a:cs typeface="Calibri" panose="020F0502020204030204"/>
              </a:rPr>
              <a:t> eventual.</a:t>
            </a:r>
          </a:p>
        </p:txBody>
      </p:sp>
    </p:spTree>
    <p:extLst>
      <p:ext uri="{BB962C8B-B14F-4D97-AF65-F5344CB8AC3E}">
        <p14:creationId xmlns:p14="http://schemas.microsoft.com/office/powerpoint/2010/main" val="176755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88FF-E74D-C838-8F65-60CF5CC9FE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 dirty="0" err="1">
                <a:cs typeface="Calibri Light"/>
              </a:rPr>
              <a:t>CockroachDB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C44CA-CC41-232B-C852-241BE4F2682F}"/>
              </a:ext>
            </a:extLst>
          </p:cNvPr>
          <p:cNvSpPr txBox="1"/>
          <p:nvPr/>
        </p:nvSpPr>
        <p:spPr>
          <a:xfrm>
            <a:off x="-1814" y="1340756"/>
            <a:ext cx="121956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  <a:hlinkClick r:id="rId2"/>
              </a:rPr>
              <a:t>https://www.cockroachlabs.com/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  <a:hlinkClick r:id="rId3"/>
              </a:rPr>
              <a:t>https://github.com/angel9484/bk8s-databases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7302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88FF-E74D-C838-8F65-60CF5CC9FE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 dirty="0" err="1">
                <a:cs typeface="Calibri Light"/>
              </a:rPr>
              <a:t>Mysql</a:t>
            </a:r>
            <a:r>
              <a:rPr lang="en-US" sz="2400" dirty="0">
                <a:cs typeface="Calibri Light"/>
              </a:rPr>
              <a:t> operator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C44CA-CC41-232B-C852-241BE4F2682F}"/>
              </a:ext>
            </a:extLst>
          </p:cNvPr>
          <p:cNvSpPr txBox="1"/>
          <p:nvPr/>
        </p:nvSpPr>
        <p:spPr>
          <a:xfrm>
            <a:off x="-3627" y="1340756"/>
            <a:ext cx="12195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  <a:hlinkClick r:id="rId2"/>
              </a:rPr>
              <a:t>https://github.com/mysql/mysql-operator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  <a:hlinkClick r:id="rId3"/>
              </a:rPr>
              <a:t>https://medium.com/oracledevs/getting-started-with-the-mysql-operator-for-kubernetes-8df48591f592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 panose="020F0502020204030204"/>
                <a:hlinkClick r:id="rId4"/>
              </a:rPr>
              <a:t>https://github.com/angel9484/bk8s-databases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218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88FF-E74D-C838-8F65-60CF5CC9FE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2400" dirty="0" err="1">
                <a:cs typeface="Calibri Light"/>
              </a:rPr>
              <a:t>Creéis</a:t>
            </a:r>
            <a:r>
              <a:rPr lang="en-US" sz="2400" dirty="0">
                <a:cs typeface="Calibri Light"/>
              </a:rPr>
              <a:t> que me </a:t>
            </a:r>
            <a:r>
              <a:rPr lang="en-US" sz="2400" dirty="0" err="1">
                <a:cs typeface="Calibri Light"/>
              </a:rPr>
              <a:t>despedirán</a:t>
            </a:r>
            <a:r>
              <a:rPr lang="en-US" sz="2400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C44CA-CC41-232B-C852-241BE4F2682F}"/>
              </a:ext>
            </a:extLst>
          </p:cNvPr>
          <p:cNvSpPr txBox="1"/>
          <p:nvPr/>
        </p:nvSpPr>
        <p:spPr>
          <a:xfrm>
            <a:off x="-1814" y="1340756"/>
            <a:ext cx="121956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</a:rPr>
              <a:t>Si </a:t>
            </a:r>
            <a:r>
              <a:rPr lang="en-US" sz="2400" dirty="0" err="1">
                <a:cs typeface="Calibri" panose="020F0502020204030204"/>
              </a:rPr>
              <a:t>usas</a:t>
            </a:r>
            <a:r>
              <a:rPr lang="en-US" sz="2400" dirty="0">
                <a:cs typeface="Calibri" panose="020F0502020204030204"/>
              </a:rPr>
              <a:t> un cloud provider, </a:t>
            </a:r>
            <a:r>
              <a:rPr lang="en-US" sz="2400" dirty="0" err="1">
                <a:cs typeface="Calibri" panose="020F0502020204030204"/>
              </a:rPr>
              <a:t>usa</a:t>
            </a:r>
            <a:r>
              <a:rPr lang="en-US" sz="2400" dirty="0">
                <a:cs typeface="Calibri" panose="020F0502020204030204"/>
              </a:rPr>
              <a:t> la base de </a:t>
            </a:r>
            <a:r>
              <a:rPr lang="en-US" sz="2400" dirty="0" err="1">
                <a:cs typeface="Calibri" panose="020F0502020204030204"/>
              </a:rPr>
              <a:t>datos</a:t>
            </a:r>
            <a:r>
              <a:rPr lang="en-US" sz="2400" dirty="0">
                <a:cs typeface="Calibri" panose="020F0502020204030204"/>
              </a:rPr>
              <a:t> de </a:t>
            </a:r>
            <a:r>
              <a:rPr lang="en-US" sz="2400" dirty="0" err="1">
                <a:cs typeface="Calibri" panose="020F0502020204030204"/>
              </a:rPr>
              <a:t>dicho</a:t>
            </a:r>
            <a:r>
              <a:rPr lang="en-US" sz="2400" dirty="0">
                <a:cs typeface="Calibri" panose="020F0502020204030204"/>
              </a:rPr>
              <a:t> cloud provider 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.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Si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estás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OnPremise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, o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usas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algun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tipo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de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virtualizacion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tipo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OVH,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puede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que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empiece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a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interesarte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,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siempre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y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cuando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ya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uses Kubernetes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 panose="020F0502020204030204"/>
              <a:sym typeface="Wingdings" panose="05000000000000000000" pitchFamily="2" charset="2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Las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empresas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grandes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son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bastante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reacias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a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poner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bases de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datos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en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Kubernetes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porque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controlar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los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sistemas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distribuidos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,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ya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tiene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bastante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complicación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, y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toda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esta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gestion de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persistencia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choca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frontalmente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con la idea de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una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base de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datos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 panose="020F0502020204030204"/>
              <a:sym typeface="Wingdings" panose="05000000000000000000" pitchFamily="2" charset="2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En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HBG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usamos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alguna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SQL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en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k8s? No.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Porque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hablo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de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esto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?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Porque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mola :D 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 panose="020F0502020204030204"/>
              <a:sym typeface="Wingdings" panose="05000000000000000000" pitchFamily="2" charset="2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Y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si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igualmente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,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pensáis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que me van a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despedir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por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decir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 </a:t>
            </a:r>
            <a:r>
              <a:rPr lang="en-US" sz="2400" dirty="0" err="1">
                <a:cs typeface="Calibri" panose="020F0502020204030204"/>
                <a:sym typeface="Wingdings" panose="05000000000000000000" pitchFamily="2" charset="2"/>
              </a:rPr>
              <a:t>esto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</a:rPr>
              <a:t>: </a:t>
            </a:r>
            <a:r>
              <a:rPr lang="en-US" sz="2400" dirty="0">
                <a:cs typeface="Calibri" panose="020F0502020204030204"/>
                <a:sym typeface="Wingdings" panose="05000000000000000000" pitchFamily="2" charset="2"/>
                <a:hlinkClick r:id="rId2"/>
              </a:rPr>
              <a:t>https://www.linkedin.com/in/angel9484/</a:t>
            </a:r>
            <a:endParaRPr lang="en-US" sz="2400" dirty="0">
              <a:cs typeface="Calibri" panose="020F0502020204030204"/>
              <a:sym typeface="Wingdings" panose="05000000000000000000" pitchFamily="2" charset="2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 panose="020F0502020204030204"/>
              <a:sym typeface="Wingdings" panose="05000000000000000000" pitchFamily="2" charset="2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4770908"/>
      </p:ext>
    </p:extLst>
  </p:cSld>
  <p:clrMapOvr>
    <a:masterClrMapping/>
  </p:clrMapOvr>
</p:sld>
</file>

<file path=ppt/theme/theme1.xml><?xml version="1.0" encoding="utf-8"?>
<a:theme xmlns:a="http://schemas.openxmlformats.org/drawingml/2006/main" name="New HB Powerpoint presentation">
  <a:themeElements>
    <a:clrScheme name="Personalizados 3">
      <a:dk1>
        <a:srgbClr val="2C3E55"/>
      </a:dk1>
      <a:lt1>
        <a:srgbClr val="FFFFFF"/>
      </a:lt1>
      <a:dk2>
        <a:srgbClr val="2D3F55"/>
      </a:dk2>
      <a:lt2>
        <a:srgbClr val="F5F5F5"/>
      </a:lt2>
      <a:accent1>
        <a:srgbClr val="BA2155"/>
      </a:accent1>
      <a:accent2>
        <a:srgbClr val="E4A4C0"/>
      </a:accent2>
      <a:accent3>
        <a:srgbClr val="A4CCC7"/>
      </a:accent3>
      <a:accent4>
        <a:srgbClr val="7C91A3"/>
      </a:accent4>
      <a:accent5>
        <a:srgbClr val="BA2155"/>
      </a:accent5>
      <a:accent6>
        <a:srgbClr val="A4CCC7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31AF23E48ADC4BB7236449666433D0" ma:contentTypeVersion="14" ma:contentTypeDescription="Create a new document." ma:contentTypeScope="" ma:versionID="9d7fae6406441cefcd8c9d5e22e65ef6">
  <xsd:schema xmlns:xsd="http://www.w3.org/2001/XMLSchema" xmlns:xs="http://www.w3.org/2001/XMLSchema" xmlns:p="http://schemas.microsoft.com/office/2006/metadata/properties" xmlns:ns3="377618e2-7f4f-4546-b951-58be7dfa2d67" xmlns:ns4="135a257f-a3e6-4b26-b7d7-b1af081587c6" targetNamespace="http://schemas.microsoft.com/office/2006/metadata/properties" ma:root="true" ma:fieldsID="dd7e2bc16cfdadde4759aa9d52fdbc64" ns3:_="" ns4:_="">
    <xsd:import namespace="377618e2-7f4f-4546-b951-58be7dfa2d67"/>
    <xsd:import namespace="135a257f-a3e6-4b26-b7d7-b1af081587c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7618e2-7f4f-4546-b951-58be7dfa2d6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a257f-a3e6-4b26-b7d7-b1af081587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1C12D5-0BC6-4C6B-A1AC-FD35F012F4D8}">
  <ds:schemaRefs>
    <ds:schemaRef ds:uri="135a257f-a3e6-4b26-b7d7-b1af081587c6"/>
    <ds:schemaRef ds:uri="377618e2-7f4f-4546-b951-58be7dfa2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FD37668-1387-43BA-9039-7A2413584888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35a257f-a3e6-4b26-b7d7-b1af081587c6"/>
    <ds:schemaRef ds:uri="http://purl.org/dc/elements/1.1/"/>
    <ds:schemaRef ds:uri="377618e2-7f4f-4546-b951-58be7dfa2d67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4A4EFD1-7644-49CF-99FC-782F4FD3BE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HB Powerpoint presentation</Template>
  <TotalTime>4942</TotalTime>
  <Words>829</Words>
  <Application>Microsoft Office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New HB Powerpoint presentation</vt:lpstr>
      <vt:lpstr>PowerPoint Presentation</vt:lpstr>
      <vt:lpstr>A First SRE Overview</vt:lpstr>
      <vt:lpstr>Porque tanto miedo?</vt:lpstr>
      <vt:lpstr>Stage: CSI, PV, PVC…</vt:lpstr>
      <vt:lpstr>Sistemas distribuidos: CAP Theorem</vt:lpstr>
      <vt:lpstr>Y todo esto para que?</vt:lpstr>
      <vt:lpstr>CockroachDB</vt:lpstr>
      <vt:lpstr>Mysql operator</vt:lpstr>
      <vt:lpstr>Creéis que me despedirán?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Luis Lopez Monterroso</dc:creator>
  <cp:lastModifiedBy>Angel Luis Lopez Monterroso</cp:lastModifiedBy>
  <cp:revision>43</cp:revision>
  <dcterms:created xsi:type="dcterms:W3CDTF">2022-06-22T10:35:13Z</dcterms:created>
  <dcterms:modified xsi:type="dcterms:W3CDTF">2022-10-20T08:27:17Z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0x010100D231AF23E48ADC4BB7236449666433D0</vt:lpwstr>
  </property>
</Properties>
</file>