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1368" r:id="rId2"/>
    <p:sldId id="1383" r:id="rId3"/>
    <p:sldId id="1384" r:id="rId4"/>
    <p:sldId id="1385" r:id="rId5"/>
    <p:sldId id="1387" r:id="rId6"/>
    <p:sldId id="1388" r:id="rId7"/>
    <p:sldId id="1386" r:id="rId8"/>
    <p:sldId id="1389" r:id="rId9"/>
    <p:sldId id="1394" r:id="rId10"/>
    <p:sldId id="1395" r:id="rId11"/>
    <p:sldId id="1391" r:id="rId12"/>
    <p:sldId id="1396" r:id="rId13"/>
    <p:sldId id="1397" r:id="rId14"/>
    <p:sldId id="1392" r:id="rId15"/>
    <p:sldId id="1398" r:id="rId16"/>
    <p:sldId id="1399" r:id="rId17"/>
    <p:sldId id="1393" r:id="rId18"/>
    <p:sldId id="1400" r:id="rId19"/>
    <p:sldId id="1401" r:id="rId20"/>
    <p:sldId id="1402" r:id="rId21"/>
    <p:sldId id="1403" r:id="rId22"/>
    <p:sldId id="1404" r:id="rId23"/>
  </p:sldIdLst>
  <p:sldSz cx="9144000" cy="5143500" type="screen16x9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F64"/>
    <a:srgbClr val="505050"/>
    <a:srgbClr val="F3F3F3"/>
    <a:srgbClr val="FFFFFF"/>
    <a:srgbClr val="003057"/>
    <a:srgbClr val="002E3A"/>
    <a:srgbClr val="F0F0F0"/>
    <a:srgbClr val="F9F9F9"/>
    <a:srgbClr val="FEFCFC"/>
    <a:srgbClr val="FA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242" autoAdjust="0"/>
  </p:normalViewPr>
  <p:slideViewPr>
    <p:cSldViewPr>
      <p:cViewPr varScale="1">
        <p:scale>
          <a:sx n="107" d="100"/>
          <a:sy n="107" d="100"/>
        </p:scale>
        <p:origin x="110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63" d="100"/>
          <a:sy n="163" d="100"/>
        </p:scale>
        <p:origin x="33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469-A6E6-1442-917E-AA3975DA68D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8FD1-8310-FA41-8E9D-1E061022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46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F1748-3216-C949-B901-EFF336EE6F25}" type="datetimeFigureOut">
              <a:rPr lang="es-ES_tradnl" smtClean="0"/>
              <a:t>23/10/2021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8304B-D937-B144-BA1A-B836E3EB858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739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882C8-F7BC-434E-848B-879AAA33D6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19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8304B-D937-B144-BA1A-B836E3EB8586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251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Estamos desplegados por todo el mundo para estar cerca de los clientes. Tenemos que ser rápidos desplegando y ser lo más agnósticos posible.</a:t>
            </a:r>
          </a:p>
          <a:p>
            <a:r>
              <a:rPr lang="es-ES" dirty="0"/>
              <a:t>Hotelbeds es una empresa de turismo con muchísimo uso en la tecnología, replicando toda su información a lo largo del mundo.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8304B-D937-B144-BA1A-B836E3EB8586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282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Soy desarrollador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8304B-D937-B144-BA1A-B836E3EB8586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159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F87977-22BC-E448-B6C2-4D6A3C1FC7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887" y="0"/>
            <a:ext cx="9170887" cy="51371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-26888" y="4312514"/>
            <a:ext cx="9170888" cy="59611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1857839"/>
            <a:ext cx="77724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err="1"/>
              <a:t>Tittle</a:t>
            </a:r>
            <a:r>
              <a:rPr lang="es-ES"/>
              <a:t> Text editable</a:t>
            </a:r>
            <a:endParaRPr lang="ca-ES"/>
          </a:p>
        </p:txBody>
      </p:sp>
      <p:sp>
        <p:nvSpPr>
          <p:cNvPr id="16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2815921"/>
            <a:ext cx="64008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accent6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MAXIMUM TEN WORDS</a:t>
            </a:r>
            <a:endParaRPr lang="ca-ES"/>
          </a:p>
        </p:txBody>
      </p:sp>
      <p:cxnSp>
        <p:nvCxnSpPr>
          <p:cNvPr id="17" name="Conector recto 16"/>
          <p:cNvCxnSpPr/>
          <p:nvPr/>
        </p:nvCxnSpPr>
        <p:spPr>
          <a:xfrm>
            <a:off x="-26888" y="3651870"/>
            <a:ext cx="9170888" cy="0"/>
          </a:xfrm>
          <a:prstGeom prst="line">
            <a:avLst/>
          </a:prstGeom>
          <a:ln w="12700">
            <a:solidFill>
              <a:srgbClr val="003057">
                <a:alpha val="2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FE4E7A5-6D01-0540-91C6-A4BD6BAC954A}"/>
              </a:ext>
            </a:extLst>
          </p:cNvPr>
          <p:cNvCxnSpPr/>
          <p:nvPr/>
        </p:nvCxnSpPr>
        <p:spPr>
          <a:xfrm>
            <a:off x="3995936" y="2571750"/>
            <a:ext cx="10801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36E09FCE-1420-0943-9F10-DF721E0F26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273" y="847102"/>
            <a:ext cx="2657872" cy="56701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B0919B-39FF-824B-B630-5DBB33DDE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8 Imagen"/>
          <p:cNvPicPr>
            <a:picLocks noChangeAspect="1"/>
          </p:cNvPicPr>
          <p:nvPr/>
        </p:nvPicPr>
        <p:blipFill rotWithShape="1">
          <a:blip r:embed="rId2" cstate="screen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644"/>
            <a:ext cx="9144000" cy="4502857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 hasCustomPrompt="1"/>
          </p:nvPr>
        </p:nvSpPr>
        <p:spPr>
          <a:xfrm>
            <a:off x="539553" y="1131878"/>
            <a:ext cx="806489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Space for the title</a:t>
            </a:r>
            <a:endParaRPr lang="ca-ES"/>
          </a:p>
        </p:txBody>
      </p:sp>
      <p:sp>
        <p:nvSpPr>
          <p:cNvPr id="10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539552" y="1635934"/>
            <a:ext cx="4104456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accent5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SUBTITLE, CAPITAL LETTER</a:t>
            </a:r>
          </a:p>
          <a:p>
            <a:r>
              <a:rPr lang="en-US"/>
              <a:t>POSSIBLE TO USE MULTIPLE LINES</a:t>
            </a:r>
          </a:p>
        </p:txBody>
      </p:sp>
      <p:sp>
        <p:nvSpPr>
          <p:cNvPr id="11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2356015"/>
            <a:ext cx="4104456" cy="2015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12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mauris</a:t>
            </a:r>
            <a:r>
              <a:rPr lang="es-ES"/>
              <a:t> sed ornare </a:t>
            </a:r>
            <a:r>
              <a:rPr lang="es-ES" err="1"/>
              <a:t>luctus</a:t>
            </a:r>
            <a:r>
              <a:rPr lang="es-ES"/>
              <a:t>. </a:t>
            </a:r>
            <a:r>
              <a:rPr lang="es-ES" err="1"/>
              <a:t>Pellentesque</a:t>
            </a:r>
            <a:r>
              <a:rPr lang="es-ES"/>
              <a:t>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fermentum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. </a:t>
            </a:r>
            <a:r>
              <a:rPr lang="es-ES" err="1"/>
              <a:t>Fusce</a:t>
            </a:r>
            <a:r>
              <a:rPr lang="es-ES"/>
              <a:t> </a:t>
            </a:r>
            <a:r>
              <a:rPr lang="es-ES" err="1"/>
              <a:t>fringilla</a:t>
            </a:r>
            <a:r>
              <a:rPr lang="es-ES"/>
              <a:t> nunc </a:t>
            </a:r>
            <a:r>
              <a:rPr lang="es-ES" err="1"/>
              <a:t>lorem</a:t>
            </a:r>
            <a:r>
              <a:rPr lang="es-ES"/>
              <a:t>, </a:t>
            </a:r>
            <a:r>
              <a:rPr lang="es-ES" err="1"/>
              <a:t>sodales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sem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. </a:t>
            </a:r>
          </a:p>
          <a:p>
            <a:pPr lvl="0"/>
            <a:r>
              <a:rPr lang="es-ES" err="1"/>
              <a:t>Suspendisse</a:t>
            </a:r>
            <a:r>
              <a:rPr lang="es-ES"/>
              <a:t> </a:t>
            </a:r>
            <a:r>
              <a:rPr lang="es-ES" err="1"/>
              <a:t>maximus</a:t>
            </a:r>
            <a:r>
              <a:rPr lang="es-ES"/>
              <a:t>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ultrices,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facilisis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iaculis</a:t>
            </a:r>
            <a:r>
              <a:rPr lang="es-ES"/>
              <a:t>. Sed </a:t>
            </a:r>
            <a:r>
              <a:rPr lang="es-ES" err="1"/>
              <a:t>molestie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 </a:t>
            </a:r>
            <a:r>
              <a:rPr lang="es-ES" err="1"/>
              <a:t>risus</a:t>
            </a:r>
            <a:r>
              <a:rPr lang="es-ES"/>
              <a:t>,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lobortis</a:t>
            </a:r>
            <a:r>
              <a:rPr lang="es-ES"/>
              <a:t> </a:t>
            </a:r>
            <a:r>
              <a:rPr lang="es-ES" err="1"/>
              <a:t>lectus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at. </a:t>
            </a:r>
            <a:r>
              <a:rPr lang="es-ES" err="1"/>
              <a:t>Praesent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lectus</a:t>
            </a:r>
            <a:r>
              <a:rPr lang="es-ES"/>
              <a:t> a </a:t>
            </a:r>
            <a:r>
              <a:rPr lang="es-ES" err="1"/>
              <a:t>metus</a:t>
            </a:r>
            <a:r>
              <a:rPr lang="es-ES"/>
              <a:t> </a:t>
            </a:r>
            <a:r>
              <a:rPr lang="es-ES" err="1"/>
              <a:t>porttitor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. </a:t>
            </a:r>
          </a:p>
        </p:txBody>
      </p:sp>
      <p:sp>
        <p:nvSpPr>
          <p:cNvPr id="12" name="13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4716016" y="1635647"/>
            <a:ext cx="3888432" cy="273630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ca-E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BCDBB8-9878-F642-AADD-4834D4E85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8 Imagen"/>
          <p:cNvPicPr>
            <a:picLocks noChangeAspect="1"/>
          </p:cNvPicPr>
          <p:nvPr/>
        </p:nvPicPr>
        <p:blipFill rotWithShape="1">
          <a:blip r:embed="rId2" cstate="screen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888" y="4587975"/>
            <a:ext cx="9170888" cy="555526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 hasCustomPrompt="1"/>
          </p:nvPr>
        </p:nvSpPr>
        <p:spPr>
          <a:xfrm>
            <a:off x="539553" y="1131878"/>
            <a:ext cx="806489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Space for the title</a:t>
            </a:r>
            <a:endParaRPr lang="ca-ES"/>
          </a:p>
        </p:txBody>
      </p:sp>
      <p:sp>
        <p:nvSpPr>
          <p:cNvPr id="7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539552" y="1635934"/>
            <a:ext cx="4104456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accent5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CAPITAL LETTER</a:t>
            </a:r>
          </a:p>
          <a:p>
            <a:r>
              <a:rPr lang="en-US"/>
              <a:t>POSSIBLE TO USE MULTIPLE LINES</a:t>
            </a:r>
          </a:p>
        </p:txBody>
      </p:sp>
      <p:sp>
        <p:nvSpPr>
          <p:cNvPr id="8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2356015"/>
            <a:ext cx="4104456" cy="2015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12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mauris</a:t>
            </a:r>
            <a:r>
              <a:rPr lang="es-ES"/>
              <a:t> sed ornare </a:t>
            </a:r>
            <a:r>
              <a:rPr lang="es-ES" err="1"/>
              <a:t>luctus</a:t>
            </a:r>
            <a:r>
              <a:rPr lang="es-ES"/>
              <a:t>. </a:t>
            </a:r>
            <a:r>
              <a:rPr lang="es-ES" err="1"/>
              <a:t>Pellentesque</a:t>
            </a:r>
            <a:r>
              <a:rPr lang="es-ES"/>
              <a:t>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fermentum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. </a:t>
            </a:r>
            <a:r>
              <a:rPr lang="es-ES" err="1"/>
              <a:t>Fusce</a:t>
            </a:r>
            <a:r>
              <a:rPr lang="es-ES"/>
              <a:t> </a:t>
            </a:r>
            <a:r>
              <a:rPr lang="es-ES" err="1"/>
              <a:t>fringilla</a:t>
            </a:r>
            <a:r>
              <a:rPr lang="es-ES"/>
              <a:t> nunc </a:t>
            </a:r>
            <a:r>
              <a:rPr lang="es-ES" err="1"/>
              <a:t>lorem</a:t>
            </a:r>
            <a:r>
              <a:rPr lang="es-ES"/>
              <a:t>, </a:t>
            </a:r>
            <a:r>
              <a:rPr lang="es-ES" err="1"/>
              <a:t>sodales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sem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. </a:t>
            </a:r>
          </a:p>
          <a:p>
            <a:pPr lvl="0"/>
            <a:r>
              <a:rPr lang="es-ES" err="1"/>
              <a:t>Suspendisse</a:t>
            </a:r>
            <a:r>
              <a:rPr lang="es-ES"/>
              <a:t> </a:t>
            </a:r>
            <a:r>
              <a:rPr lang="es-ES" err="1"/>
              <a:t>maximus</a:t>
            </a:r>
            <a:r>
              <a:rPr lang="es-ES"/>
              <a:t>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ultrices,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facilisis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iaculis</a:t>
            </a:r>
            <a:r>
              <a:rPr lang="es-ES"/>
              <a:t>. Sed </a:t>
            </a:r>
            <a:r>
              <a:rPr lang="es-ES" err="1"/>
              <a:t>molestie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 </a:t>
            </a:r>
            <a:r>
              <a:rPr lang="es-ES" err="1"/>
              <a:t>risus</a:t>
            </a:r>
            <a:r>
              <a:rPr lang="es-ES"/>
              <a:t>,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lobortis</a:t>
            </a:r>
            <a:r>
              <a:rPr lang="es-ES"/>
              <a:t> </a:t>
            </a:r>
            <a:r>
              <a:rPr lang="es-ES" err="1"/>
              <a:t>lectus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at. </a:t>
            </a:r>
            <a:r>
              <a:rPr lang="es-ES" err="1"/>
              <a:t>Praesent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lectus</a:t>
            </a:r>
            <a:r>
              <a:rPr lang="es-ES"/>
              <a:t> a </a:t>
            </a:r>
            <a:r>
              <a:rPr lang="es-ES" err="1"/>
              <a:t>metus</a:t>
            </a:r>
            <a:r>
              <a:rPr lang="es-ES"/>
              <a:t> </a:t>
            </a:r>
            <a:r>
              <a:rPr lang="es-ES" err="1"/>
              <a:t>porttitor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. </a:t>
            </a:r>
          </a:p>
        </p:txBody>
      </p:sp>
      <p:sp>
        <p:nvSpPr>
          <p:cNvPr id="9" name="13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4716016" y="1635647"/>
            <a:ext cx="3888432" cy="273630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ca-E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DFAF03C-1016-AB41-9F51-479DC83A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0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8 Imagen"/>
          <p:cNvPicPr>
            <a:picLocks noChangeAspect="1"/>
          </p:cNvPicPr>
          <p:nvPr/>
        </p:nvPicPr>
        <p:blipFill rotWithShape="1">
          <a:blip r:embed="rId2" cstate="screen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888" y="640644"/>
            <a:ext cx="9170888" cy="45028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22313" y="2139703"/>
            <a:ext cx="7772400" cy="4924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>
              <a:defRPr sz="3200" b="0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 err="1"/>
              <a:t>Space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section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text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1014562"/>
            <a:ext cx="7772400" cy="112514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CAPITAL LETTER</a:t>
            </a:r>
          </a:p>
        </p:txBody>
      </p:sp>
      <p:sp>
        <p:nvSpPr>
          <p:cNvPr id="10" name="4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14883" y="2787651"/>
            <a:ext cx="7779831" cy="194468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2A0F-902B-544F-B2B4-07649C985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7534"/>
            <a:ext cx="9144000" cy="4515966"/>
          </a:xfrm>
          <a:prstGeom prst="rect">
            <a:avLst/>
          </a:prstGeom>
        </p:spPr>
      </p:pic>
      <p:sp>
        <p:nvSpPr>
          <p:cNvPr id="18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5447453" y="2211710"/>
            <a:ext cx="284589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lorem,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 vel. 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1" y="4227934"/>
            <a:ext cx="4176464" cy="648072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CA9B6A6C-1335-1846-A24B-C3134B70B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680" y="51471"/>
            <a:ext cx="7183710" cy="5040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1680"/>
              </a:lnSpc>
              <a:defRPr lang="es-ES_tradnl"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FEB1A1-26CE-C746-8C16-9537B668B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7534"/>
            <a:ext cx="9144000" cy="4515966"/>
          </a:xfrm>
          <a:prstGeom prst="rect">
            <a:avLst/>
          </a:prstGeom>
        </p:spPr>
      </p:pic>
      <p:sp>
        <p:nvSpPr>
          <p:cNvPr id="19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827584" y="2211710"/>
            <a:ext cx="284589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lorem,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 vel. </a:t>
            </a:r>
          </a:p>
        </p:txBody>
      </p:sp>
      <p:sp>
        <p:nvSpPr>
          <p:cNvPr id="5" name="Título 15">
            <a:extLst>
              <a:ext uri="{FF2B5EF4-FFF2-40B4-BE49-F238E27FC236}">
                <a16:creationId xmlns:a16="http://schemas.microsoft.com/office/drawing/2014/main" id="{D005296B-1825-7C44-A495-0E8039FD9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680" y="51471"/>
            <a:ext cx="7183710" cy="5040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1680"/>
              </a:lnSpc>
              <a:defRPr lang="es-ES_tradnl"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38D6-CDEF-534A-864E-6160D51E4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26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827584" y="2211710"/>
            <a:ext cx="284589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50000"/>
              </a:lnSpc>
              <a:buNone/>
              <a:defRPr lang="en-US" sz="1200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lorem,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 vel. </a:t>
            </a:r>
          </a:p>
        </p:txBody>
      </p:sp>
      <p:sp>
        <p:nvSpPr>
          <p:cNvPr id="4" name="Título 15">
            <a:extLst>
              <a:ext uri="{FF2B5EF4-FFF2-40B4-BE49-F238E27FC236}">
                <a16:creationId xmlns:a16="http://schemas.microsoft.com/office/drawing/2014/main" id="{CDFCEC0A-CEB9-0544-AE5E-4C24A31CDC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680" y="51471"/>
            <a:ext cx="7183710" cy="5040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1680"/>
              </a:lnSpc>
              <a:defRPr lang="es-ES_tradnl"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48E2C8-2140-F84F-8B06-BA7F335DC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5447453" y="2211710"/>
            <a:ext cx="284589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lorem,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 vel. </a:t>
            </a:r>
          </a:p>
        </p:txBody>
      </p:sp>
      <p:sp>
        <p:nvSpPr>
          <p:cNvPr id="4" name="Título 15">
            <a:extLst>
              <a:ext uri="{FF2B5EF4-FFF2-40B4-BE49-F238E27FC236}">
                <a16:creationId xmlns:a16="http://schemas.microsoft.com/office/drawing/2014/main" id="{CB78FA79-7BDE-7E4C-ACF3-E2A32A366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680" y="51471"/>
            <a:ext cx="7183710" cy="5040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1680"/>
              </a:lnSpc>
              <a:defRPr lang="es-ES_tradnl"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74863E-739C-B740-B008-08F802A96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2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5447453" y="2211710"/>
            <a:ext cx="284589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lorem,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 vel. </a:t>
            </a:r>
          </a:p>
        </p:txBody>
      </p:sp>
      <p:sp>
        <p:nvSpPr>
          <p:cNvPr id="4" name="Título 15">
            <a:extLst>
              <a:ext uri="{FF2B5EF4-FFF2-40B4-BE49-F238E27FC236}">
                <a16:creationId xmlns:a16="http://schemas.microsoft.com/office/drawing/2014/main" id="{E75EC016-9399-2C4D-B9F6-4E0104093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680" y="51471"/>
            <a:ext cx="7183710" cy="5040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1680"/>
              </a:lnSpc>
              <a:defRPr lang="es-ES_tradnl"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56B761-185B-0A43-9FA3-BD4F33594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1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827584" y="2211710"/>
            <a:ext cx="284589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50000"/>
              </a:lnSpc>
              <a:buNone/>
              <a:defRPr lang="en-US" sz="1200" kern="1200" dirty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lorem,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 vel. </a:t>
            </a:r>
          </a:p>
        </p:txBody>
      </p:sp>
      <p:sp>
        <p:nvSpPr>
          <p:cNvPr id="5" name="Título 15">
            <a:extLst>
              <a:ext uri="{FF2B5EF4-FFF2-40B4-BE49-F238E27FC236}">
                <a16:creationId xmlns:a16="http://schemas.microsoft.com/office/drawing/2014/main" id="{AB2E13E7-E747-1347-9271-8212F31B6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680" y="51471"/>
            <a:ext cx="7183710" cy="5040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1680"/>
              </a:lnSpc>
              <a:defRPr lang="es-ES_tradnl"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06AC57-037E-2B46-9E2E-1443DCD30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2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5">
            <a:extLst>
              <a:ext uri="{FF2B5EF4-FFF2-40B4-BE49-F238E27FC236}">
                <a16:creationId xmlns:a16="http://schemas.microsoft.com/office/drawing/2014/main" id="{8C620456-7E91-7546-AB49-A776A2B38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680" y="51471"/>
            <a:ext cx="7183710" cy="5040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1680"/>
              </a:lnSpc>
              <a:defRPr lang="es-ES_tradnl"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A2745F8-9D4B-8B46-AE0D-44F806AA3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8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888" y="1"/>
            <a:ext cx="9170888" cy="51617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888" y="1822502"/>
            <a:ext cx="9170888" cy="5961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-26887" y="1892933"/>
            <a:ext cx="9170887" cy="1769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2334635"/>
            <a:ext cx="77724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s-ES" err="1"/>
              <a:t>Tittle</a:t>
            </a:r>
            <a:r>
              <a:rPr lang="es-ES"/>
              <a:t> Text editable</a:t>
            </a:r>
            <a:endParaRPr lang="ca-ES"/>
          </a:p>
        </p:txBody>
      </p:sp>
      <p:sp>
        <p:nvSpPr>
          <p:cNvPr id="16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2926825"/>
            <a:ext cx="64008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MAXIMUM TEN WORDS</a:t>
            </a:r>
            <a:endParaRPr lang="ca-ES"/>
          </a:p>
        </p:txBody>
      </p:sp>
      <p:cxnSp>
        <p:nvCxnSpPr>
          <p:cNvPr id="17" name="Conector recto 16"/>
          <p:cNvCxnSpPr/>
          <p:nvPr/>
        </p:nvCxnSpPr>
        <p:spPr>
          <a:xfrm>
            <a:off x="-26888" y="3651870"/>
            <a:ext cx="9170888" cy="0"/>
          </a:xfrm>
          <a:prstGeom prst="line">
            <a:avLst/>
          </a:prstGeom>
          <a:ln w="12700">
            <a:solidFill>
              <a:srgbClr val="003057">
                <a:alpha val="2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21712C9-5A32-F841-A7AD-E6FBF18E81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041" y="627535"/>
            <a:ext cx="3089920" cy="6591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144B748-C46E-C54C-AF03-63068D723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8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8 Imagen"/>
          <p:cNvPicPr>
            <a:picLocks noChangeAspect="1"/>
          </p:cNvPicPr>
          <p:nvPr/>
        </p:nvPicPr>
        <p:blipFill rotWithShape="1">
          <a:blip r:embed="rId2" cstate="screen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888" y="640644"/>
            <a:ext cx="9170888" cy="45028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22313" y="2139703"/>
            <a:ext cx="7772400" cy="4924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>
              <a:defRPr sz="3200" b="0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Space for section title text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1014562"/>
            <a:ext cx="7772400" cy="112514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10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17998" y="2787775"/>
            <a:ext cx="543817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accent5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lorem,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 vel.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BD27-3569-784D-8E65-D2960B717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7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8 Imagen"/>
          <p:cNvPicPr>
            <a:picLocks noChangeAspect="1"/>
          </p:cNvPicPr>
          <p:nvPr/>
        </p:nvPicPr>
        <p:blipFill rotWithShape="1">
          <a:blip r:embed="rId2" cstate="screen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888" y="640644"/>
            <a:ext cx="9170888" cy="45028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539553" y="1131878"/>
            <a:ext cx="806489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Space for the title</a:t>
            </a:r>
            <a:endParaRPr lang="ca-ES"/>
          </a:p>
        </p:txBody>
      </p:sp>
      <p:sp>
        <p:nvSpPr>
          <p:cNvPr id="7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539552" y="1635934"/>
            <a:ext cx="4104456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accent5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SUBTITLE, CAPITAL LETTER</a:t>
            </a:r>
          </a:p>
          <a:p>
            <a:r>
              <a:rPr lang="en-US"/>
              <a:t>POSSIBLE TO USE MULTIPLE LINES</a:t>
            </a:r>
          </a:p>
        </p:txBody>
      </p:sp>
      <p:sp>
        <p:nvSpPr>
          <p:cNvPr id="12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2356015"/>
            <a:ext cx="4104456" cy="2015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12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mauris</a:t>
            </a:r>
            <a:r>
              <a:rPr lang="es-ES"/>
              <a:t> sed ornare </a:t>
            </a:r>
            <a:r>
              <a:rPr lang="es-ES" err="1"/>
              <a:t>luctus</a:t>
            </a:r>
            <a:r>
              <a:rPr lang="es-ES"/>
              <a:t>. </a:t>
            </a:r>
            <a:r>
              <a:rPr lang="es-ES" err="1"/>
              <a:t>Pellentesque</a:t>
            </a:r>
            <a:r>
              <a:rPr lang="es-ES"/>
              <a:t> </a:t>
            </a:r>
            <a:r>
              <a:rPr lang="es-ES" err="1"/>
              <a:t>feugiat</a:t>
            </a:r>
            <a:r>
              <a:rPr lang="es-ES"/>
              <a:t> </a:t>
            </a:r>
            <a:r>
              <a:rPr lang="es-ES" err="1"/>
              <a:t>fermentum</a:t>
            </a:r>
            <a:r>
              <a:rPr lang="es-ES"/>
              <a:t> </a:t>
            </a:r>
            <a:r>
              <a:rPr lang="es-ES" err="1"/>
              <a:t>elementum</a:t>
            </a:r>
            <a:r>
              <a:rPr lang="es-ES"/>
              <a:t>. </a:t>
            </a:r>
            <a:r>
              <a:rPr lang="es-ES" err="1"/>
              <a:t>Fusce</a:t>
            </a:r>
            <a:r>
              <a:rPr lang="es-ES"/>
              <a:t> </a:t>
            </a:r>
            <a:r>
              <a:rPr lang="es-ES" err="1"/>
              <a:t>fringilla</a:t>
            </a:r>
            <a:r>
              <a:rPr lang="es-ES"/>
              <a:t> nunc </a:t>
            </a:r>
            <a:r>
              <a:rPr lang="es-ES" err="1"/>
              <a:t>lorem</a:t>
            </a:r>
            <a:r>
              <a:rPr lang="es-ES"/>
              <a:t>, </a:t>
            </a:r>
            <a:r>
              <a:rPr lang="es-ES" err="1"/>
              <a:t>sodales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sem</a:t>
            </a:r>
            <a:r>
              <a:rPr lang="es-ES"/>
              <a:t> </a:t>
            </a:r>
            <a:r>
              <a:rPr lang="es-ES" err="1"/>
              <a:t>accumsan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. </a:t>
            </a:r>
          </a:p>
          <a:p>
            <a:pPr lvl="0"/>
            <a:r>
              <a:rPr lang="es-ES" err="1"/>
              <a:t>Suspendisse</a:t>
            </a:r>
            <a:r>
              <a:rPr lang="es-ES"/>
              <a:t> </a:t>
            </a:r>
            <a:r>
              <a:rPr lang="es-ES" err="1"/>
              <a:t>maximus</a:t>
            </a:r>
            <a:r>
              <a:rPr lang="es-ES"/>
              <a:t>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neque</a:t>
            </a:r>
            <a:r>
              <a:rPr lang="es-ES"/>
              <a:t> ultrices,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facilisis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iaculis</a:t>
            </a:r>
            <a:r>
              <a:rPr lang="es-ES"/>
              <a:t>. Sed </a:t>
            </a:r>
            <a:r>
              <a:rPr lang="es-ES" err="1"/>
              <a:t>molestie</a:t>
            </a:r>
            <a:r>
              <a:rPr lang="es-ES"/>
              <a:t> </a:t>
            </a:r>
            <a:r>
              <a:rPr lang="es-ES" err="1"/>
              <a:t>arcu</a:t>
            </a:r>
            <a:r>
              <a:rPr lang="es-ES"/>
              <a:t> </a:t>
            </a:r>
            <a:r>
              <a:rPr lang="es-ES" err="1"/>
              <a:t>risus</a:t>
            </a:r>
            <a:r>
              <a:rPr lang="es-ES"/>
              <a:t>,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lobortis</a:t>
            </a:r>
            <a:r>
              <a:rPr lang="es-ES"/>
              <a:t> </a:t>
            </a:r>
            <a:r>
              <a:rPr lang="es-ES" err="1"/>
              <a:t>lectus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at. </a:t>
            </a:r>
            <a:r>
              <a:rPr lang="es-ES" err="1"/>
              <a:t>Praesent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lectus</a:t>
            </a:r>
            <a:r>
              <a:rPr lang="es-ES"/>
              <a:t> a </a:t>
            </a:r>
            <a:r>
              <a:rPr lang="es-ES" err="1"/>
              <a:t>metus</a:t>
            </a:r>
            <a:r>
              <a:rPr lang="es-ES"/>
              <a:t> </a:t>
            </a:r>
            <a:r>
              <a:rPr lang="es-ES" err="1"/>
              <a:t>porttitor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. </a:t>
            </a:r>
          </a:p>
        </p:txBody>
      </p:sp>
      <p:sp>
        <p:nvSpPr>
          <p:cNvPr id="14" name="13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4716016" y="1635647"/>
            <a:ext cx="3888432" cy="273630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ca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8CBE8-EB07-3343-A31C-D07C169FE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0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ítulo y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8 Imagen"/>
          <p:cNvPicPr>
            <a:picLocks noChangeAspect="1"/>
          </p:cNvPicPr>
          <p:nvPr/>
        </p:nvPicPr>
        <p:blipFill rotWithShape="1">
          <a:blip r:embed="rId2" cstate="screen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888" y="640644"/>
            <a:ext cx="9170888" cy="45028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539552" y="1131878"/>
            <a:ext cx="41044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Space for the title</a:t>
            </a:r>
            <a:endParaRPr lang="ca-ES"/>
          </a:p>
        </p:txBody>
      </p:sp>
      <p:sp>
        <p:nvSpPr>
          <p:cNvPr id="7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539552" y="1635934"/>
            <a:ext cx="4104456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accent5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SUBTITLE, CAPITAL LETTER</a:t>
            </a:r>
          </a:p>
          <a:p>
            <a:r>
              <a:rPr lang="en-US"/>
              <a:t>POSSIBLE TO USE MULTIPLE LINES</a:t>
            </a:r>
          </a:p>
        </p:txBody>
      </p:sp>
      <p:sp>
        <p:nvSpPr>
          <p:cNvPr id="12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5292081" y="2283719"/>
            <a:ext cx="3384376" cy="2292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12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Lorem ipsum dolor sit amet, consectetur adipiscing elit. Aliquam tempor mauris sed ornare luctus. Pellentesque feugiat fermentum elementum. Fusce fringilla nunc lorem, sodales luctus sem accumsan vel. </a:t>
            </a:r>
          </a:p>
          <a:p>
            <a:pPr lvl="0"/>
            <a:r>
              <a:rPr lang="es-ES"/>
              <a:t>Suspendisse maximus nulla nec neque ultrices, nec facilisis nisi iaculis. Sed molestie arcu risus, sit amet lobortis lectus bibendum at. Praesent vel lectus a metus porttitor bibendum. </a:t>
            </a:r>
          </a:p>
        </p:txBody>
      </p:sp>
      <p:sp>
        <p:nvSpPr>
          <p:cNvPr id="14" name="13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539553" y="2283719"/>
            <a:ext cx="4427984" cy="229293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ca-E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FD4E929-4279-5B4A-9BD2-40E62B35B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ítulo y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8 Imagen"/>
          <p:cNvPicPr>
            <a:picLocks noChangeAspect="1"/>
          </p:cNvPicPr>
          <p:nvPr/>
        </p:nvPicPr>
        <p:blipFill rotWithShape="1">
          <a:blip r:embed="rId2" cstate="screen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888" y="640644"/>
            <a:ext cx="9170888" cy="45028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539552" y="1131878"/>
            <a:ext cx="41044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Space for the title</a:t>
            </a:r>
            <a:endParaRPr lang="ca-ES"/>
          </a:p>
        </p:txBody>
      </p:sp>
      <p:sp>
        <p:nvSpPr>
          <p:cNvPr id="7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539552" y="1635934"/>
            <a:ext cx="4104456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accent5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SUBTITLE, CAPITAL LETTER</a:t>
            </a:r>
          </a:p>
          <a:p>
            <a:r>
              <a:rPr lang="en-US"/>
              <a:t>POSSIBLE TO USE MULTIPLE LINES</a:t>
            </a:r>
          </a:p>
        </p:txBody>
      </p:sp>
      <p:sp>
        <p:nvSpPr>
          <p:cNvPr id="12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2582825" y="2356014"/>
            <a:ext cx="1917167" cy="1777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11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Lorem ipsum dolor sit amet, consectetur adipiscing elit. Aliquam tempor mauris sed ornare luctus. Pellentesque feugiat fermentum elementum. Fusce fringilla nunc lorem, sodales luctus sem accumsan vel. </a:t>
            </a:r>
          </a:p>
        </p:txBody>
      </p:sp>
      <p:sp>
        <p:nvSpPr>
          <p:cNvPr id="14" name="13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539553" y="2355726"/>
            <a:ext cx="1872208" cy="216024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ca-ES"/>
          </a:p>
        </p:txBody>
      </p:sp>
      <p:sp>
        <p:nvSpPr>
          <p:cNvPr id="11" name="3 Marcador de texto"/>
          <p:cNvSpPr>
            <a:spLocks noGrp="1"/>
          </p:cNvSpPr>
          <p:nvPr>
            <p:ph type="body" sz="half" idx="12" hasCustomPrompt="1"/>
          </p:nvPr>
        </p:nvSpPr>
        <p:spPr>
          <a:xfrm>
            <a:off x="6831297" y="2356014"/>
            <a:ext cx="1872208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11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Suspendisse maximus nulla nec neque ultrices, nec facilisis nisi iaculis. Sed molestie arcu risus, sit amet lobortis lectus bibendum at. Praesent vel lectus a metus porttitor bibendum. </a:t>
            </a:r>
          </a:p>
        </p:txBody>
      </p:sp>
      <p:sp>
        <p:nvSpPr>
          <p:cNvPr id="13" name="13 Marcador de posición de imagen"/>
          <p:cNvSpPr>
            <a:spLocks noGrp="1"/>
          </p:cNvSpPr>
          <p:nvPr>
            <p:ph type="pic" sz="quarter" idx="13"/>
          </p:nvPr>
        </p:nvSpPr>
        <p:spPr>
          <a:xfrm>
            <a:off x="4788024" y="2355726"/>
            <a:ext cx="1872208" cy="216024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ca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EE64D4-E2B7-B240-92FE-ED349B149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1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4"/>
            <a:ext cx="9144000" cy="514607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29991" y="2104901"/>
            <a:ext cx="6488322" cy="125756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80000"/>
              </a:lnSpc>
              <a:buNone/>
              <a:defRPr sz="4400">
                <a:solidFill>
                  <a:schemeClr val="bg1"/>
                </a:solidFill>
                <a:effectLst>
                  <a:outerShdw blurRad="88900" dist="127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noProof="1"/>
              <a:t>CLICK TO EDIT 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9991" y="4006770"/>
            <a:ext cx="6488322" cy="33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80000"/>
              </a:lnSpc>
              <a:buNone/>
              <a:defRPr sz="2000" b="1">
                <a:solidFill>
                  <a:srgbClr val="CE005C"/>
                </a:solidFill>
                <a:effectLst>
                  <a:outerShdw blurRad="762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noProof="1"/>
              <a:t>Click to edit presenter name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29991" y="4401175"/>
            <a:ext cx="6488322" cy="33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rgbClr val="CE005C"/>
                </a:solidFill>
                <a:effectLst>
                  <a:outerShdw blurRad="762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noProof="1"/>
              <a:t>Click to edit date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6025"/>
            <a:ext cx="9144000" cy="1074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28" y="2050"/>
            <a:ext cx="4463114" cy="1169024"/>
          </a:xfrm>
          <a:prstGeom prst="rect">
            <a:avLst/>
          </a:prstGeom>
        </p:spPr>
      </p:pic>
      <p:pic>
        <p:nvPicPr>
          <p:cNvPr id="13" name="Picture 6" descr="logo_HBG_white_l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54" y="228363"/>
            <a:ext cx="1852294" cy="527012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169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7486099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hdr_hbg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88" y="-5570"/>
            <a:ext cx="9144000" cy="888831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F5D7E5-BD48-4AEE-A0E5-712F1B07F7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19432" y="4878140"/>
            <a:ext cx="296652" cy="178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162" tIns="5581" rIns="11162" bIns="5581" anchor="ctr"/>
          <a:lstStyle>
            <a:defPPr>
              <a:defRPr lang="en-US"/>
            </a:defPPr>
            <a:lvl1pPr marL="0" algn="ctr" defTabSz="904802" rtl="0" eaLnBrk="1" fontAlgn="auto" latinLnBrk="0" hangingPunct="1">
              <a:spcBef>
                <a:spcPts val="0"/>
              </a:spcBef>
              <a:spcAft>
                <a:spcPts val="0"/>
              </a:spcAft>
              <a:defRPr sz="1000" b="1" kern="1200" smtClean="0">
                <a:solidFill>
                  <a:srgbClr val="000000">
                    <a:lumMod val="50000"/>
                    <a:lumOff val="50000"/>
                  </a:srgbClr>
                </a:solidFill>
                <a:latin typeface="TUIType" pitchFamily="34" charset="0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8928">
              <a:defRPr/>
            </a:pPr>
            <a:fld id="{48E42F2A-5767-4D0D-B2A2-0FA69BF5DCE1}" type="slidenum">
              <a:rPr lang="en-US" sz="700">
                <a:solidFill>
                  <a:srgbClr val="000000"/>
                </a:solidFill>
              </a:rPr>
              <a:pPr defTabSz="508928">
                <a:defRPr/>
              </a:pPr>
              <a:t>‹#›</a:t>
            </a:fld>
            <a:endParaRPr lang="en-US" sz="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29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r_h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" y="-5570"/>
            <a:ext cx="9144000" cy="888831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93555" y="183"/>
            <a:ext cx="6272851" cy="889974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rgbClr val="4C3942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noProof="1"/>
              <a:t>CLICK TO EDIT SLIDE TITLE</a:t>
            </a:r>
          </a:p>
          <a:p>
            <a:pPr lvl="0"/>
            <a:r>
              <a:rPr lang="en-US" noProof="1"/>
              <a:t>(titles can be uppercase or sentence case only)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46763" y="1250029"/>
            <a:ext cx="7960718" cy="61192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Font typeface="Arial"/>
              <a:buNone/>
              <a:defRPr sz="2000" baseline="0">
                <a:solidFill>
                  <a:srgbClr val="4C3942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noProof="1"/>
              <a:t>Click to edit body text: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" y="2095502"/>
            <a:ext cx="5729288" cy="2862263"/>
          </a:xfrm>
          <a:prstGeom prst="rect">
            <a:avLst/>
          </a:prstGeom>
        </p:spPr>
        <p:txBody>
          <a:bodyPr vert="horz"/>
          <a:lstStyle>
            <a:lvl1pPr marL="185729" indent="-185729">
              <a:buClr>
                <a:srgbClr val="CE005C"/>
              </a:buClr>
              <a:buFont typeface="Wingdings" charset="2"/>
              <a:buChar char="§"/>
              <a:defRPr sz="2000">
                <a:solidFill>
                  <a:srgbClr val="4C3942"/>
                </a:solidFill>
              </a:defRPr>
            </a:lvl1pPr>
            <a:lvl2pPr marL="714339" indent="-257162">
              <a:buClr>
                <a:srgbClr val="CE005C"/>
              </a:buClr>
              <a:buFont typeface="Lucida Grande"/>
              <a:buChar char="-"/>
              <a:defRPr sz="2000">
                <a:solidFill>
                  <a:srgbClr val="4C3942"/>
                </a:solidFill>
              </a:defRPr>
            </a:lvl2pPr>
            <a:lvl3pPr marL="1073096" indent="-158742">
              <a:buClr>
                <a:srgbClr val="CE005C"/>
              </a:buClr>
              <a:buSzPct val="75000"/>
              <a:buFont typeface="Courier New"/>
              <a:buChar char="o"/>
              <a:defRPr sz="2000">
                <a:solidFill>
                  <a:srgbClr val="4C3942"/>
                </a:solidFill>
              </a:defRPr>
            </a:lvl3pPr>
          </a:lstStyle>
          <a:p>
            <a:pPr lvl="0"/>
            <a:r>
              <a:rPr lang="en-US"/>
              <a:t>Click to edit bullets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8766406" y="4921648"/>
            <a:ext cx="351650" cy="20240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B1336B4-41AF-4D54-A99F-1CAC7E1C7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0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 hasCustomPrompt="1"/>
          </p:nvPr>
        </p:nvSpPr>
        <p:spPr>
          <a:xfrm>
            <a:off x="722313" y="2641846"/>
            <a:ext cx="7772400" cy="4924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ctr">
              <a:defRPr sz="32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Space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section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text</a:t>
            </a:r>
            <a:endParaRPr lang="ca-ES"/>
          </a:p>
        </p:txBody>
      </p:sp>
      <p:sp>
        <p:nvSpPr>
          <p:cNvPr id="9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1948753"/>
            <a:ext cx="7772400" cy="693092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200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SUBTITLE, CAPITAL LETTER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634AF3-FE5E-774D-AD51-6B9C6B54D6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273" y="847102"/>
            <a:ext cx="2657872" cy="56701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6260C9-EE54-5F4D-988B-0D32D64F7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FFBB-2E76-F14C-B395-33F7FDCE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98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2544240" y="225010"/>
            <a:ext cx="6300090" cy="3768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578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8 Image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888" y="1"/>
            <a:ext cx="9170888" cy="51617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888" y="1822502"/>
            <a:ext cx="9170888" cy="5961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26887" y="1892933"/>
            <a:ext cx="9170887" cy="21961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7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2566658"/>
            <a:ext cx="77724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s-ES" err="1"/>
              <a:t>Tittle</a:t>
            </a:r>
            <a:r>
              <a:rPr lang="es-ES"/>
              <a:t> Text editable</a:t>
            </a:r>
            <a:endParaRPr lang="ca-ES"/>
          </a:p>
        </p:txBody>
      </p:sp>
      <p:sp>
        <p:nvSpPr>
          <p:cNvPr id="8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158848"/>
            <a:ext cx="64008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MAXIMUM TEN WORDS</a:t>
            </a:r>
            <a:endParaRPr lang="ca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888" y="4099918"/>
            <a:ext cx="9170888" cy="1072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611" y="4532495"/>
            <a:ext cx="2054778" cy="2303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8B7AA6-1239-7C4E-B31E-97DA3F2559E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041" y="627535"/>
            <a:ext cx="3089920" cy="65918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F0ECE0-BA7F-9243-8487-3EB594387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 hasCustomPrompt="1"/>
          </p:nvPr>
        </p:nvSpPr>
        <p:spPr>
          <a:xfrm>
            <a:off x="722313" y="2641846"/>
            <a:ext cx="7772400" cy="4924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ctr">
              <a:defRPr sz="32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Space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section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text</a:t>
            </a:r>
            <a:endParaRPr lang="ca-ES"/>
          </a:p>
        </p:txBody>
      </p:sp>
      <p:sp>
        <p:nvSpPr>
          <p:cNvPr id="9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1948753"/>
            <a:ext cx="7772400" cy="693092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200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SUBTITLE, CAPITAL LETTER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634AF3-FE5E-774D-AD51-6B9C6B54D6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273" y="847102"/>
            <a:ext cx="2657872" cy="56701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6260C9-EE54-5F4D-988B-0D32D64F7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2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8 Image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5161712"/>
          </a:xfrm>
          <a:prstGeom prst="rect">
            <a:avLst/>
          </a:prstGeom>
        </p:spPr>
      </p:pic>
      <p:sp>
        <p:nvSpPr>
          <p:cNvPr id="6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4" y="1203598"/>
            <a:ext cx="1257399" cy="4320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INDEX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67745" y="1131591"/>
            <a:ext cx="4303246" cy="3195769"/>
          </a:xfrm>
          <a:prstGeom prst="rect">
            <a:avLst/>
          </a:prstGeom>
        </p:spPr>
        <p:txBody>
          <a:bodyPr vert="horz" anchor="ctr"/>
          <a:lstStyle>
            <a:lvl1pPr marL="514337" marR="0" indent="-514337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E005C"/>
              </a:buClr>
              <a:buSzPct val="75000"/>
              <a:buFont typeface="+mj-ea"/>
              <a:buAutoNum type="circleNumDbPlain"/>
              <a:tabLst/>
              <a:defRPr sz="2400" baseline="0">
                <a:solidFill>
                  <a:srgbClr val="4C394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noProof="1"/>
              <a:t>Section name</a:t>
            </a:r>
          </a:p>
          <a:p>
            <a:pPr lvl="0"/>
            <a:r>
              <a:rPr lang="en-US" noProof="1"/>
              <a:t>Section name</a:t>
            </a:r>
          </a:p>
          <a:p>
            <a:pPr lvl="0"/>
            <a:r>
              <a:rPr lang="en-US" noProof="1"/>
              <a:t>Section name</a:t>
            </a:r>
          </a:p>
          <a:p>
            <a:pPr lvl="0"/>
            <a:r>
              <a:rPr lang="en-US" noProof="1"/>
              <a:t>Section name</a:t>
            </a:r>
          </a:p>
          <a:p>
            <a:pPr lvl="0"/>
            <a:r>
              <a:rPr lang="en-US" noProof="1"/>
              <a:t>Section name</a:t>
            </a:r>
          </a:p>
          <a:p>
            <a:pPr lvl="0"/>
            <a:r>
              <a:rPr lang="en-US" noProof="1"/>
              <a:t>Section name</a:t>
            </a:r>
          </a:p>
          <a:p>
            <a:pPr lvl="0"/>
            <a:r>
              <a:rPr lang="en-US" noProof="1"/>
              <a:t>Section name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6381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125F99-A495-B24A-9DD9-B00FDA751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1" y="4227934"/>
            <a:ext cx="4176464" cy="648072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CA9B6A6C-1335-1846-A24B-C3134B70B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680" y="51471"/>
            <a:ext cx="7183710" cy="5040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1680"/>
              </a:lnSpc>
              <a:defRPr lang="es-ES_tradnl"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32234D-781A-4341-8CD2-ECF9FB3B1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1" y="4227934"/>
            <a:ext cx="4176464" cy="648072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CA9B6A6C-1335-1846-A24B-C3134B70B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680" y="51471"/>
            <a:ext cx="7183710" cy="5040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1680"/>
              </a:lnSpc>
              <a:defRPr lang="es-ES_tradnl"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SUBTITLE, CAPITAL LETTER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C65223C-8936-A942-9090-A8D3142A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534"/>
            <a:ext cx="9144000" cy="451596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27904A-454D-7442-96CF-F3AD06056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7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8 Imagen"/>
          <p:cNvPicPr>
            <a:picLocks noChangeAspect="1"/>
          </p:cNvPicPr>
          <p:nvPr/>
        </p:nvPicPr>
        <p:blipFill rotWithShape="1">
          <a:blip r:embed="rId2" cstate="screen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644"/>
            <a:ext cx="9144000" cy="45028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22313" y="2139703"/>
            <a:ext cx="7772400" cy="4924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>
              <a:defRPr sz="3200" b="0" cap="none">
                <a:solidFill>
                  <a:srgbClr val="002E3A"/>
                </a:solidFill>
                <a:latin typeface="+mj-lt"/>
              </a:defRPr>
            </a:lvl1pPr>
          </a:lstStyle>
          <a:p>
            <a:r>
              <a:rPr lang="es-ES" err="1"/>
              <a:t>Space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section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text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1014562"/>
            <a:ext cx="7772400" cy="112514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CAPITAL LETTER</a:t>
            </a:r>
          </a:p>
        </p:txBody>
      </p:sp>
      <p:sp>
        <p:nvSpPr>
          <p:cNvPr id="5" name="4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14883" y="2787651"/>
            <a:ext cx="7779831" cy="194468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8060-FA03-7D40-A52B-01CE3BF66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82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8 Imagen"/>
          <p:cNvPicPr>
            <a:picLocks noChangeAspect="1"/>
          </p:cNvPicPr>
          <p:nvPr/>
        </p:nvPicPr>
        <p:blipFill rotWithShape="1">
          <a:blip r:embed="rId2" cstate="screen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644"/>
            <a:ext cx="9144000" cy="45028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22313" y="2139703"/>
            <a:ext cx="7772400" cy="4924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>
              <a:defRPr sz="3200" b="0" cap="none">
                <a:solidFill>
                  <a:srgbClr val="D20F64"/>
                </a:solidFill>
                <a:latin typeface="+mj-lt"/>
              </a:defRPr>
            </a:lvl1pPr>
          </a:lstStyle>
          <a:p>
            <a:r>
              <a:rPr lang="es-ES" err="1"/>
              <a:t>Space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section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text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1014562"/>
            <a:ext cx="7772400" cy="112514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>
                <a:solidFill>
                  <a:srgbClr val="505050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SUBTITLE, CAPITAL LETTER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EBD4C2-5039-2549-A566-2E1B4BCE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63817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619672" y="106573"/>
            <a:ext cx="0" cy="380912"/>
          </a:xfrm>
          <a:prstGeom prst="line">
            <a:avLst/>
          </a:prstGeom>
          <a:ln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66D37D-D0ED-204B-B974-42D5D1307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4843998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E15-A38F-4884-8D34-9FB96DF9B46A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5" name="Object 6" hidden="1"/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104522124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33" imgW="270" imgH="270" progId="TCLayout.ActiveDocument.1">
                  <p:embed/>
                </p:oleObj>
              </mc:Choice>
              <mc:Fallback>
                <p:oleObj name="think-cell Slide" r:id="rId33" imgW="270" imgH="270" progId="TCLayout.ActiveDocument.1">
                  <p:embed/>
                  <p:pic>
                    <p:nvPicPr>
                      <p:cNvPr id="5" name="Object 6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0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60" r:id="rId25"/>
    <p:sldLayoutId id="2147483661" r:id="rId26"/>
    <p:sldLayoutId id="2147483689" r:id="rId27"/>
    <p:sldLayoutId id="2147483690" r:id="rId28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WLS" panose="02000503000000000000" pitchFamily="2" charset="0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WLS" panose="02000503000000000000" pitchFamily="2" charset="0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WLS" panose="02000503000000000000" pitchFamily="2" charset="0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LS" panose="02000503000000000000" pitchFamily="2" charset="0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WLS" panose="02000503000000000000" pitchFamily="2" charset="0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WLS" panose="02000503000000000000" pitchFamily="2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hyperlink" Target="https://kustomize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ksonnet/ksonne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angel9484/bk8s-demo-decompose-legacy/blob/main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extend-kubernetes/api-extension/custom-resources/" TargetMode="External"/><Relationship Id="rId2" Type="http://schemas.openxmlformats.org/officeDocument/2006/relationships/hyperlink" Target="https://kubernetes.io/docs/concepts/extend-kubernetes/operator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kubernetes.io/docs/tasks/extend-kubernetes/custom-resources/custom-resource-definitions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.kubebuilder.io/quick-start.html#create-an-api" TargetMode="External"/><Relationship Id="rId3" Type="http://schemas.openxmlformats.org/officeDocument/2006/relationships/hyperlink" Target="https://sdk.operatorframework.io/docs/building-operators/golang/quickstart/" TargetMode="External"/><Relationship Id="rId7" Type="http://schemas.openxmlformats.org/officeDocument/2006/relationships/hyperlink" Target="https://github.com/java-operator-sdk/java-operator-sdk" TargetMode="External"/><Relationship Id="rId2" Type="http://schemas.openxmlformats.org/officeDocument/2006/relationships/hyperlink" Target="https://kubernetes.io/docs/reference/using-api/client-librari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kubernetes-client/java/" TargetMode="External"/><Relationship Id="rId5" Type="http://schemas.openxmlformats.org/officeDocument/2006/relationships/hyperlink" Target="https://sdk.operatorframework.io/docs/building-operators/golang/operator-scope/" TargetMode="External"/><Relationship Id="rId4" Type="http://schemas.openxmlformats.org/officeDocument/2006/relationships/hyperlink" Target="https://sdk.operatorframework.io/docs/building-operators/golang/crds-scope/" TargetMode="External"/><Relationship Id="rId9" Type="http://schemas.openxmlformats.org/officeDocument/2006/relationships/hyperlink" Target="https://kudo.de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operatorhub.io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yara.fish/creating-a-kubernetes-operator-in-java" TargetMode="External"/><Relationship Id="rId2" Type="http://schemas.openxmlformats.org/officeDocument/2006/relationships/hyperlink" Target="https://github.com/angel9484/bk8s-kubernetes-operato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kubernetes/kubernetes/blob/master/pkg/probe/http/http.go" TargetMode="External"/><Relationship Id="rId5" Type="http://schemas.openxmlformats.org/officeDocument/2006/relationships/hyperlink" Target="https://developers.redhat.com/blog/2019/10/07/write-a-simple-kubernetes-operator-in-java-using-the-fabric8-kubernetes-client" TargetMode="External"/><Relationship Id="rId4" Type="http://schemas.openxmlformats.org/officeDocument/2006/relationships/hyperlink" Target="https://www.instana.com/blog/writing-a-kubernetes-operator-in-java-part-3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using-api/deprecation-guide/" TargetMode="External"/><Relationship Id="rId2" Type="http://schemas.openxmlformats.org/officeDocument/2006/relationships/hyperlink" Target="https://blog.container-solutions.com/answers-to-11-big-questions-about-kubernetes-versioning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fif"/><Relationship Id="rId3" Type="http://schemas.openxmlformats.org/officeDocument/2006/relationships/hyperlink" Target="https://en.wikipedia.org/wiki/Hotel_Mac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urniturehouse.com.au/product/cloud-system-back-support-mattress-available-sizes/" TargetMode="External"/><Relationship Id="rId5" Type="http://schemas.openxmlformats.org/officeDocument/2006/relationships/image" Target="../media/image26.jpe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www.google.com/maps/place/Hotelbeds/@39.543408,2.7157574,3a,75y,90t/data=!3m8!1e2!3m6!1sAF1QipNfP0MfpWko2g1hZfA-i51BhMdKJTMUiQB9DbPF!2e10!3e12!6shttps:%2F%2Flh5.googleusercontent.com%2Fp%2FAF1QipNfP0MfpWko2g1hZfA-i51BhMdKJTMUiQB9DbPF%3Dw129-h86-k-no!7i5760!8i3840!4m5!3m4!1s0x12979418db1f5c8f:0xbb137ff6603a7dd8!8m2!3d39.5433811!4d2.715818?hl=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eg"/><Relationship Id="rId11" Type="http://schemas.openxmlformats.org/officeDocument/2006/relationships/image" Target="../media/image37.png"/><Relationship Id="rId5" Type="http://schemas.openxmlformats.org/officeDocument/2006/relationships/image" Target="../media/image31.sv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fif"/><Relationship Id="rId3" Type="http://schemas.openxmlformats.org/officeDocument/2006/relationships/hyperlink" Target="https://en.wikipedia.org/wiki/Hotel_Mac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urniturehouse.com.au/product/cloud-system-back-support-mattress-available-sizes/" TargetMode="External"/><Relationship Id="rId5" Type="http://schemas.openxmlformats.org/officeDocument/2006/relationships/image" Target="../media/image26.jpe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www.google.com/maps/place/Hotelbeds/@39.543408,2.7157574,3a,75y,90t/data=!3m8!1e2!3m6!1sAF1QipNfP0MfpWko2g1hZfA-i51BhMdKJTMUiQB9DbPF!2e10!3e12!6shttps:%2F%2Flh5.googleusercontent.com%2Fp%2FAF1QipNfP0MfpWko2g1hZfA-i51BhMdKJTMUiQB9DbPF%3Dw129-h86-k-no!7i5760!8i3840!4m5!3m4!1s0x12979418db1f5c8f:0xbb137ff6603a7dd8!8m2!3d39.5433811!4d2.715818?hl=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lIns="0" tIns="0" rIns="0" bIns="0" anchor="t">
            <a:spAutoFit/>
          </a:bodyPr>
          <a:lstStyle/>
          <a:p>
            <a:r>
              <a:rPr lang="en-US" dirty="0"/>
              <a:t>Operator Pattern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600" y="2793219"/>
            <a:ext cx="6400800" cy="276999"/>
          </a:xfrm>
        </p:spPr>
        <p:txBody>
          <a:bodyPr/>
          <a:lstStyle/>
          <a:p>
            <a:r>
              <a:rPr lang="es-ES" dirty="0" err="1"/>
              <a:t>Balearic</a:t>
            </a:r>
            <a:r>
              <a:rPr lang="es-ES" dirty="0"/>
              <a:t> </a:t>
            </a:r>
            <a:r>
              <a:rPr lang="es-ES" dirty="0" err="1"/>
              <a:t>Kubernetes</a:t>
            </a:r>
            <a:r>
              <a:rPr lang="es-ES" dirty="0"/>
              <a:t> Day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7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25DA0E-431C-44AF-94BE-69D4CED8DD4E}"/>
              </a:ext>
            </a:extLst>
          </p:cNvPr>
          <p:cNvSpPr/>
          <p:nvPr/>
        </p:nvSpPr>
        <p:spPr>
          <a:xfrm>
            <a:off x="179512" y="627534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50" dirty="0" err="1"/>
              <a:t>apiVersion</a:t>
            </a:r>
            <a:r>
              <a:rPr lang="es-ES" sz="1050" dirty="0"/>
              <a:t>: apps/v1</a:t>
            </a:r>
          </a:p>
          <a:p>
            <a:r>
              <a:rPr lang="es-ES" sz="1050" dirty="0" err="1"/>
              <a:t>kind</a:t>
            </a:r>
            <a:r>
              <a:rPr lang="es-ES" sz="1050" dirty="0"/>
              <a:t>: </a:t>
            </a:r>
            <a:r>
              <a:rPr lang="es-ES" sz="1050" dirty="0" err="1"/>
              <a:t>Deployment</a:t>
            </a:r>
            <a:endParaRPr lang="es-ES" sz="1050" dirty="0"/>
          </a:p>
          <a:p>
            <a:r>
              <a:rPr lang="es-ES" sz="1050" dirty="0" err="1"/>
              <a:t>metadata</a:t>
            </a:r>
            <a:r>
              <a:rPr lang="es-ES" sz="1050" dirty="0"/>
              <a:t>:</a:t>
            </a:r>
          </a:p>
          <a:p>
            <a:r>
              <a:rPr lang="es-ES" sz="1050" dirty="0"/>
              <a:t>  </a:t>
            </a:r>
            <a:r>
              <a:rPr lang="es-ES" sz="1050" dirty="0" err="1"/>
              <a:t>name</a:t>
            </a:r>
            <a:r>
              <a:rPr lang="es-ES" sz="1050" dirty="0"/>
              <a:t>: </a:t>
            </a:r>
            <a:r>
              <a:rPr lang="es-ES" sz="1050" dirty="0" err="1"/>
              <a:t>building</a:t>
            </a:r>
            <a:r>
              <a:rPr lang="es-ES" sz="1050" dirty="0"/>
              <a:t>-block-</a:t>
            </a:r>
            <a:r>
              <a:rPr lang="es-ES" sz="1050" dirty="0" err="1"/>
              <a:t>name</a:t>
            </a:r>
            <a:endParaRPr lang="es-ES" sz="1050" dirty="0"/>
          </a:p>
          <a:p>
            <a:r>
              <a:rPr lang="es-ES" sz="1050" dirty="0"/>
              <a:t>  </a:t>
            </a:r>
            <a:r>
              <a:rPr lang="es-ES" sz="1050" dirty="0" err="1"/>
              <a:t>labels</a:t>
            </a:r>
            <a:r>
              <a:rPr lang="es-ES" sz="1050" dirty="0"/>
              <a:t>:</a:t>
            </a:r>
          </a:p>
          <a:p>
            <a:r>
              <a:rPr lang="es-ES" sz="1050" dirty="0"/>
              <a:t>    app: </a:t>
            </a:r>
            <a:r>
              <a:rPr lang="es-ES" sz="1050" dirty="0" err="1"/>
              <a:t>buildingblock</a:t>
            </a:r>
            <a:endParaRPr lang="es-ES" sz="1050" dirty="0"/>
          </a:p>
          <a:p>
            <a:r>
              <a:rPr lang="es-ES" sz="1050" dirty="0" err="1"/>
              <a:t>spec</a:t>
            </a:r>
            <a:r>
              <a:rPr lang="es-ES" sz="1050" dirty="0"/>
              <a:t>:</a:t>
            </a:r>
          </a:p>
          <a:p>
            <a:r>
              <a:rPr lang="es-ES" sz="1050" dirty="0"/>
              <a:t>  replicas: 1</a:t>
            </a:r>
          </a:p>
          <a:p>
            <a:r>
              <a:rPr lang="es-ES" sz="1050" dirty="0"/>
              <a:t>  selector:</a:t>
            </a:r>
          </a:p>
          <a:p>
            <a:r>
              <a:rPr lang="es-ES" sz="1050" dirty="0"/>
              <a:t>    </a:t>
            </a:r>
            <a:r>
              <a:rPr lang="es-ES" sz="1050" dirty="0" err="1"/>
              <a:t>matchLabels</a:t>
            </a:r>
            <a:r>
              <a:rPr lang="es-ES" sz="1050" dirty="0"/>
              <a:t>:</a:t>
            </a:r>
          </a:p>
          <a:p>
            <a:r>
              <a:rPr lang="es-ES" sz="1050" dirty="0"/>
              <a:t>      app: </a:t>
            </a:r>
            <a:r>
              <a:rPr lang="es-ES" sz="1050" dirty="0" err="1"/>
              <a:t>buildingblock</a:t>
            </a:r>
            <a:endParaRPr lang="es-ES" sz="1050" dirty="0"/>
          </a:p>
          <a:p>
            <a:r>
              <a:rPr lang="es-ES" sz="1050" dirty="0"/>
              <a:t>  </a:t>
            </a:r>
            <a:r>
              <a:rPr lang="es-ES" sz="1050" dirty="0" err="1"/>
              <a:t>minReadySeconds</a:t>
            </a:r>
            <a:r>
              <a:rPr lang="es-ES" sz="1050" dirty="0"/>
              <a:t>: 5</a:t>
            </a:r>
          </a:p>
          <a:p>
            <a:r>
              <a:rPr lang="es-ES" sz="1050" dirty="0"/>
              <a:t>  </a:t>
            </a:r>
            <a:r>
              <a:rPr lang="es-ES" sz="1050" dirty="0" err="1"/>
              <a:t>revisionHistoryLimit</a:t>
            </a:r>
            <a:r>
              <a:rPr lang="es-ES" sz="1050" dirty="0"/>
              <a:t>: 3</a:t>
            </a:r>
          </a:p>
          <a:p>
            <a:r>
              <a:rPr lang="es-ES" sz="1050" dirty="0"/>
              <a:t>  </a:t>
            </a:r>
            <a:r>
              <a:rPr lang="es-ES" sz="1050" dirty="0" err="1"/>
              <a:t>strategy</a:t>
            </a:r>
            <a:r>
              <a:rPr lang="es-ES" sz="1050" dirty="0"/>
              <a:t>:</a:t>
            </a:r>
          </a:p>
          <a:p>
            <a:r>
              <a:rPr lang="es-ES" sz="1050" dirty="0"/>
              <a:t>    </a:t>
            </a:r>
            <a:r>
              <a:rPr lang="es-ES" sz="1050" dirty="0" err="1"/>
              <a:t>type</a:t>
            </a:r>
            <a:r>
              <a:rPr lang="es-ES" sz="1050" dirty="0"/>
              <a:t>: </a:t>
            </a:r>
            <a:r>
              <a:rPr lang="es-ES" sz="1050" dirty="0" err="1"/>
              <a:t>RollingUpdate</a:t>
            </a:r>
            <a:endParaRPr lang="es-ES" sz="1050" dirty="0"/>
          </a:p>
          <a:p>
            <a:r>
              <a:rPr lang="es-ES" sz="1050" dirty="0"/>
              <a:t>  </a:t>
            </a:r>
            <a:r>
              <a:rPr lang="es-ES" sz="1050" dirty="0" err="1"/>
              <a:t>template</a:t>
            </a:r>
            <a:r>
              <a:rPr lang="es-ES" sz="1050" dirty="0"/>
              <a:t>:</a:t>
            </a:r>
          </a:p>
          <a:p>
            <a:r>
              <a:rPr lang="es-ES" sz="1050" dirty="0"/>
              <a:t>    </a:t>
            </a:r>
            <a:r>
              <a:rPr lang="es-ES" sz="1050" dirty="0" err="1"/>
              <a:t>metadata</a:t>
            </a:r>
            <a:r>
              <a:rPr lang="es-ES" sz="1050" dirty="0"/>
              <a:t>:</a:t>
            </a:r>
          </a:p>
          <a:p>
            <a:r>
              <a:rPr lang="es-ES" sz="1050" dirty="0"/>
              <a:t>      </a:t>
            </a:r>
            <a:r>
              <a:rPr lang="es-ES" sz="1050" dirty="0" err="1"/>
              <a:t>labels</a:t>
            </a:r>
            <a:r>
              <a:rPr lang="es-ES" sz="1050" dirty="0"/>
              <a:t>:</a:t>
            </a:r>
          </a:p>
          <a:p>
            <a:r>
              <a:rPr lang="es-ES" sz="1050" dirty="0"/>
              <a:t>        app: </a:t>
            </a:r>
            <a:r>
              <a:rPr lang="es-ES" sz="1050" dirty="0" err="1"/>
              <a:t>buildingblock</a:t>
            </a:r>
            <a:endParaRPr lang="es-ES" sz="1050" dirty="0"/>
          </a:p>
          <a:p>
            <a:r>
              <a:rPr lang="es-ES" sz="1050" dirty="0"/>
              <a:t>    </a:t>
            </a:r>
            <a:r>
              <a:rPr lang="es-ES" sz="1050" dirty="0" err="1"/>
              <a:t>spec</a:t>
            </a:r>
            <a:r>
              <a:rPr lang="es-ES" sz="1050" dirty="0"/>
              <a:t>:</a:t>
            </a:r>
          </a:p>
          <a:p>
            <a:r>
              <a:rPr lang="es-ES" sz="1050" dirty="0"/>
              <a:t>      </a:t>
            </a:r>
            <a:r>
              <a:rPr lang="es-ES" sz="1050" dirty="0" err="1"/>
              <a:t>containers</a:t>
            </a:r>
            <a:r>
              <a:rPr lang="es-ES" sz="1050" dirty="0"/>
              <a:t>:</a:t>
            </a:r>
          </a:p>
          <a:p>
            <a:r>
              <a:rPr lang="es-ES" sz="1050" dirty="0"/>
              <a:t>        - </a:t>
            </a:r>
            <a:r>
              <a:rPr lang="es-ES" sz="1050" dirty="0" err="1"/>
              <a:t>name</a:t>
            </a:r>
            <a:r>
              <a:rPr lang="es-ES" sz="1050" dirty="0"/>
              <a:t>: </a:t>
            </a:r>
            <a:r>
              <a:rPr lang="es-ES" sz="1050" dirty="0" err="1"/>
              <a:t>building</a:t>
            </a:r>
            <a:r>
              <a:rPr lang="es-ES" sz="1050" dirty="0"/>
              <a:t>-block-</a:t>
            </a:r>
            <a:r>
              <a:rPr lang="es-ES" sz="1050" dirty="0" err="1"/>
              <a:t>name</a:t>
            </a:r>
            <a:endParaRPr lang="es-ES" sz="1050" dirty="0"/>
          </a:p>
          <a:p>
            <a:r>
              <a:rPr lang="es-ES" sz="1050" dirty="0"/>
              <a:t>          </a:t>
            </a:r>
            <a:r>
              <a:rPr lang="es-ES" sz="1050" dirty="0" err="1"/>
              <a:t>image</a:t>
            </a:r>
            <a:r>
              <a:rPr lang="es-ES" sz="1050" dirty="0"/>
              <a:t>: "</a:t>
            </a:r>
            <a:r>
              <a:rPr lang="es-ES" sz="1050" dirty="0" err="1"/>
              <a:t>buildingblock</a:t>
            </a:r>
            <a:r>
              <a:rPr lang="es-ES" sz="1050" dirty="0"/>
              <a:t>"</a:t>
            </a:r>
          </a:p>
          <a:p>
            <a:r>
              <a:rPr lang="es-ES" sz="1050" dirty="0"/>
              <a:t>          </a:t>
            </a:r>
            <a:r>
              <a:rPr lang="es-ES" sz="1050" dirty="0" err="1"/>
              <a:t>imagePullPolicy</a:t>
            </a:r>
            <a:r>
              <a:rPr lang="es-ES" sz="1050" dirty="0"/>
              <a:t>: </a:t>
            </a:r>
            <a:r>
              <a:rPr lang="es-ES" sz="1050" dirty="0" err="1"/>
              <a:t>IfNotPresent</a:t>
            </a:r>
            <a:endParaRPr lang="es-ES" sz="1050" dirty="0"/>
          </a:p>
          <a:p>
            <a:r>
              <a:rPr lang="es-ES" sz="1050" dirty="0"/>
              <a:t>          </a:t>
            </a:r>
            <a:r>
              <a:rPr lang="es-ES" sz="1050" dirty="0" err="1"/>
              <a:t>ports</a:t>
            </a:r>
            <a:r>
              <a:rPr lang="es-ES" sz="1050" dirty="0"/>
              <a:t>:</a:t>
            </a:r>
          </a:p>
          <a:p>
            <a:r>
              <a:rPr lang="es-ES" sz="1050" dirty="0"/>
              <a:t>            - </a:t>
            </a:r>
            <a:r>
              <a:rPr lang="es-ES" sz="1050" dirty="0" err="1"/>
              <a:t>containerPort</a:t>
            </a:r>
            <a:r>
              <a:rPr lang="es-ES" sz="1050" dirty="0"/>
              <a:t>: 8080</a:t>
            </a:r>
          </a:p>
          <a:p>
            <a:r>
              <a:rPr lang="es-ES" sz="1050" dirty="0"/>
              <a:t>              </a:t>
            </a:r>
            <a:r>
              <a:rPr lang="es-ES" sz="1050" dirty="0" err="1"/>
              <a:t>name</a:t>
            </a:r>
            <a:r>
              <a:rPr lang="es-ES" sz="1050" dirty="0"/>
              <a:t>: http</a:t>
            </a:r>
          </a:p>
          <a:p>
            <a:r>
              <a:rPr lang="es-ES" sz="1050" dirty="0"/>
              <a:t>              </a:t>
            </a:r>
            <a:r>
              <a:rPr lang="es-ES" sz="1050" dirty="0" err="1"/>
              <a:t>protocol</a:t>
            </a:r>
            <a:r>
              <a:rPr lang="es-ES" sz="1050" dirty="0"/>
              <a:t>: TCP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33272-5DDA-48CE-8882-72BBCC0A96FD}"/>
              </a:ext>
            </a:extLst>
          </p:cNvPr>
          <p:cNvSpPr/>
          <p:nvPr/>
        </p:nvSpPr>
        <p:spPr>
          <a:xfrm>
            <a:off x="4283968" y="771550"/>
            <a:ext cx="68225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#Local </a:t>
            </a:r>
            <a:r>
              <a:rPr lang="es-ES" sz="1100" dirty="0" err="1"/>
              <a:t>build</a:t>
            </a:r>
            <a:r>
              <a:rPr lang="es-ES" sz="1100" dirty="0"/>
              <a:t>: </a:t>
            </a:r>
            <a:r>
              <a:rPr lang="es-ES" sz="1100" dirty="0" err="1"/>
              <a:t>docker</a:t>
            </a:r>
            <a:r>
              <a:rPr lang="es-ES" sz="1100" dirty="0"/>
              <a:t> </a:t>
            </a:r>
            <a:r>
              <a:rPr lang="es-ES" sz="1100" dirty="0" err="1"/>
              <a:t>build</a:t>
            </a:r>
            <a:r>
              <a:rPr lang="es-ES" sz="1100" dirty="0"/>
              <a:t> -t </a:t>
            </a:r>
            <a:r>
              <a:rPr lang="es-ES" sz="1100" dirty="0" err="1"/>
              <a:t>perfumerias-loli:local</a:t>
            </a:r>
            <a:r>
              <a:rPr lang="es-ES" sz="1100" dirty="0"/>
              <a:t> .</a:t>
            </a:r>
          </a:p>
          <a:p>
            <a:r>
              <a:rPr lang="es-ES" sz="1100" dirty="0"/>
              <a:t>#Local run: </a:t>
            </a:r>
            <a:r>
              <a:rPr lang="es-ES" sz="1100" dirty="0" err="1"/>
              <a:t>docker</a:t>
            </a:r>
            <a:r>
              <a:rPr lang="es-ES" sz="1100" dirty="0"/>
              <a:t> run -p 8080:8080 </a:t>
            </a:r>
            <a:r>
              <a:rPr lang="es-ES" sz="1100" dirty="0" err="1"/>
              <a:t>perfumerias-loli:local</a:t>
            </a:r>
            <a:endParaRPr lang="es-ES" sz="1100" dirty="0"/>
          </a:p>
          <a:p>
            <a:r>
              <a:rPr lang="es-ES" sz="1100" dirty="0"/>
              <a:t>FROM openjdk:11.0.4-jre-slim</a:t>
            </a:r>
          </a:p>
          <a:p>
            <a:endParaRPr lang="es-ES" sz="1100" dirty="0"/>
          </a:p>
          <a:p>
            <a:r>
              <a:rPr lang="es-ES" sz="1100" dirty="0"/>
              <a:t>ARG COMMIT_ID="0"</a:t>
            </a:r>
          </a:p>
          <a:p>
            <a:endParaRPr lang="es-ES" sz="1100" dirty="0"/>
          </a:p>
          <a:p>
            <a:r>
              <a:rPr lang="es-ES" sz="1100" dirty="0"/>
              <a:t>WORKDIR /home/</a:t>
            </a:r>
            <a:r>
              <a:rPr lang="es-ES" sz="1100" dirty="0" err="1"/>
              <a:t>project</a:t>
            </a:r>
            <a:endParaRPr lang="es-ES" sz="1100" dirty="0"/>
          </a:p>
          <a:p>
            <a:endParaRPr lang="es-ES" sz="1100" dirty="0"/>
          </a:p>
          <a:p>
            <a:r>
              <a:rPr lang="es-ES" sz="1100" dirty="0"/>
              <a:t>COPY target/perfumeriasloli-1.0-SNAPSHOT.jar app.jar</a:t>
            </a:r>
          </a:p>
          <a:p>
            <a:endParaRPr lang="es-ES" sz="1100" dirty="0"/>
          </a:p>
          <a:p>
            <a:r>
              <a:rPr lang="es-ES" sz="1100" dirty="0"/>
              <a:t>ENV JAVA_TOOL_OPTIONS "\</a:t>
            </a:r>
          </a:p>
          <a:p>
            <a:r>
              <a:rPr lang="es-ES" sz="1100" dirty="0"/>
              <a:t>-XX:+UseG1GC \</a:t>
            </a:r>
          </a:p>
          <a:p>
            <a:r>
              <a:rPr lang="es-ES" sz="1100" dirty="0"/>
              <a:t>-XX:+</a:t>
            </a:r>
            <a:r>
              <a:rPr lang="es-ES" sz="1100" dirty="0" err="1"/>
              <a:t>PrintGC</a:t>
            </a:r>
            <a:r>
              <a:rPr lang="es-ES" sz="1100" dirty="0"/>
              <a:t> \</a:t>
            </a:r>
          </a:p>
          <a:p>
            <a:r>
              <a:rPr lang="es-ES" sz="1100" dirty="0"/>
              <a:t>-Xss256k \</a:t>
            </a:r>
          </a:p>
          <a:p>
            <a:r>
              <a:rPr lang="es-ES" sz="1100" dirty="0"/>
              <a:t>-Xms1500M \</a:t>
            </a:r>
          </a:p>
          <a:p>
            <a:r>
              <a:rPr lang="es-ES" sz="1100" dirty="0"/>
              <a:t>-Xmx1500M \</a:t>
            </a:r>
          </a:p>
          <a:p>
            <a:r>
              <a:rPr lang="es-ES" sz="1100" dirty="0"/>
              <a:t>-</a:t>
            </a:r>
            <a:r>
              <a:rPr lang="es-ES" sz="1100" dirty="0" err="1"/>
              <a:t>Dfile.encoding</a:t>
            </a:r>
            <a:r>
              <a:rPr lang="es-ES" sz="1100" dirty="0"/>
              <a:t>=UTF-8 \</a:t>
            </a:r>
          </a:p>
          <a:p>
            <a:r>
              <a:rPr lang="es-ES" sz="1100" dirty="0"/>
              <a:t>-</a:t>
            </a:r>
            <a:r>
              <a:rPr lang="es-ES" sz="1100" dirty="0" err="1"/>
              <a:t>Djava.security.egd</a:t>
            </a:r>
            <a:r>
              <a:rPr lang="es-ES" sz="1100" dirty="0"/>
              <a:t>=file:/dev/urandom \</a:t>
            </a:r>
          </a:p>
          <a:p>
            <a:r>
              <a:rPr lang="es-ES" sz="1100" dirty="0"/>
              <a:t>-Dspring.application.name=</a:t>
            </a:r>
            <a:r>
              <a:rPr lang="es-ES" sz="1100" dirty="0" err="1"/>
              <a:t>perfumerias</a:t>
            </a:r>
            <a:r>
              <a:rPr lang="es-ES" sz="1100" dirty="0"/>
              <a:t>-loli \</a:t>
            </a:r>
          </a:p>
          <a:p>
            <a:r>
              <a:rPr lang="es-ES" sz="1100" dirty="0"/>
              <a:t>-</a:t>
            </a:r>
            <a:r>
              <a:rPr lang="es-ES" sz="1100" dirty="0" err="1"/>
              <a:t>Dspring.profiles.active</a:t>
            </a:r>
            <a:r>
              <a:rPr lang="es-ES" sz="1100" dirty="0"/>
              <a:t>=</a:t>
            </a:r>
            <a:r>
              <a:rPr lang="es-ES" sz="1100" dirty="0" err="1"/>
              <a:t>fat</a:t>
            </a:r>
            <a:r>
              <a:rPr lang="es-ES" sz="1100" dirty="0"/>
              <a:t>"</a:t>
            </a:r>
          </a:p>
          <a:p>
            <a:endParaRPr lang="es-ES" sz="1100" dirty="0"/>
          </a:p>
          <a:p>
            <a:r>
              <a:rPr lang="es-ES" sz="1100" dirty="0"/>
              <a:t>EXPOSE 8080</a:t>
            </a:r>
          </a:p>
          <a:p>
            <a:endParaRPr lang="es-ES" sz="1100" dirty="0"/>
          </a:p>
          <a:p>
            <a:r>
              <a:rPr lang="es-ES" sz="1100" dirty="0"/>
              <a:t>ENTRYPOINT java -</a:t>
            </a:r>
            <a:r>
              <a:rPr lang="es-ES" sz="1100" dirty="0" err="1"/>
              <a:t>jar</a:t>
            </a:r>
            <a:r>
              <a:rPr lang="es-ES" sz="1100" dirty="0"/>
              <a:t> app.jar</a:t>
            </a:r>
          </a:p>
        </p:txBody>
      </p:sp>
    </p:spTree>
    <p:extLst>
      <p:ext uri="{BB962C8B-B14F-4D97-AF65-F5344CB8AC3E}">
        <p14:creationId xmlns:p14="http://schemas.microsoft.com/office/powerpoint/2010/main" val="5259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07504" y="699542"/>
            <a:ext cx="8508340" cy="4224233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Scenario 2: Services growing and/or relying on some CI/CD automation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Use </a:t>
            </a:r>
            <a:r>
              <a:rPr lang="en-US" dirty="0" err="1">
                <a:latin typeface="Calibri" panose="020F0502020204030204" pitchFamily="34" charset="0"/>
              </a:rPr>
              <a:t>Kustomize</a:t>
            </a:r>
            <a:r>
              <a:rPr lang="en-US" dirty="0">
                <a:latin typeface="Calibri" panose="020F0502020204030204" pitchFamily="34" charset="0"/>
              </a:rPr>
              <a:t> (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https://kustomize.io/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Use Helm (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https://helm.sh/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Bad idea: Use </a:t>
            </a:r>
            <a:r>
              <a:rPr lang="en-US" dirty="0" err="1">
                <a:latin typeface="Calibri" panose="020F0502020204030204" pitchFamily="34" charset="0"/>
              </a:rPr>
              <a:t>Ksonnet</a:t>
            </a:r>
            <a:r>
              <a:rPr lang="en-US" dirty="0">
                <a:latin typeface="Calibri" panose="020F0502020204030204" pitchFamily="34" charset="0"/>
              </a:rPr>
              <a:t> (</a:t>
            </a:r>
            <a:r>
              <a:rPr lang="en-US" dirty="0">
                <a:latin typeface="Calibri" panose="020F0502020204030204" pitchFamily="34" charset="0"/>
                <a:hlinkClick r:id="rId4"/>
              </a:rPr>
              <a:t>https://github.com/ksonnet/ksonnet</a:t>
            </a:r>
            <a:r>
              <a:rPr lang="en-US" dirty="0">
                <a:latin typeface="Calibri" panose="020F0502020204030204" pitchFamily="34" charset="0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diabolical Combination of two or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A Folder in your service repository, or in a repository dedicated for your service infrastructure.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You know (and is your responsibility to evolve) your service 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Templating &amp;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Lots of manifests (with lots of similarities across them -ahem-)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Maintenance 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Kubernetes upgrades and the lovely big O</a:t>
            </a:r>
            <a:endParaRPr lang="en-US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2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07504" y="838044"/>
            <a:ext cx="8508340" cy="3947234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Perfumerias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loli</a:t>
            </a:r>
            <a:r>
              <a:rPr lang="en-US" dirty="0">
                <a:latin typeface="Calibri" panose="020F0502020204030204" pitchFamily="34" charset="0"/>
              </a:rPr>
              <a:t> is growing. They installed Jenkins and </a:t>
            </a:r>
            <a:r>
              <a:rPr lang="en-US" dirty="0" err="1">
                <a:latin typeface="Calibri" panose="020F0502020204030204" pitchFamily="34" charset="0"/>
              </a:rPr>
              <a:t>ArgoCD</a:t>
            </a:r>
            <a:r>
              <a:rPr lang="en-US" dirty="0">
                <a:latin typeface="Calibri" panose="020F0502020204030204" pitchFamily="34" charset="0"/>
              </a:rPr>
              <a:t> because they read in medium.com and they want to start selling across Internet. They will use microservices and detected that having lots of manifests is a problem. They want a testing environment.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</a:rPr>
              <a:t>Ingredients: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Two repositories for each microservice (the service code and the infrastructure code)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 err="1">
                <a:latin typeface="Calibri" panose="020F0502020204030204" pitchFamily="34" charset="0"/>
              </a:rPr>
              <a:t>dockerfile</a:t>
            </a:r>
            <a:r>
              <a:rPr lang="en-US" dirty="0">
                <a:latin typeface="Calibri" panose="020F0502020204030204" pitchFamily="34" charset="0"/>
              </a:rPr>
              <a:t> in the service code repository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Helm folder in the infrastructure code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Every service is mounted by different teams and evolves in different ways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For sure we will see: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Services using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Services using </a:t>
            </a:r>
            <a:r>
              <a:rPr lang="en-US" dirty="0" err="1">
                <a:latin typeface="Calibri" panose="020F0502020204030204" pitchFamily="34" charset="0"/>
              </a:rPr>
              <a:t>StatefulSets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Services with a Pod containing lots of containers with lots of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378497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C78AE-6BD7-4B30-A97E-A220FD55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" y="636729"/>
            <a:ext cx="4324954" cy="4506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81B55-F5BC-42FE-96C3-B75DF3E3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52" y="699542"/>
            <a:ext cx="4124901" cy="43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07504" y="1253540"/>
            <a:ext cx="8508340" cy="3116238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Scenario 3: Services growing with mature CI/CD and with standardized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Use some kind of abstraction to avoid “boilerplate” in your services (chart)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Utopia: No need of infrastructure repository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Reality: You guide your service using configuration (helm chart)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Community maintain and evolve the abstraction that hides all base manifests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Only one place to</a:t>
            </a:r>
            <a:r>
              <a:rPr lang="en-US" dirty="0">
                <a:latin typeface="Calibri" panose="020F0502020204030204" pitchFamily="34" charset="0"/>
              </a:rPr>
              <a:t> keep in sync with Kubernetes version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Manual Operation of the service (refresh of properties)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Some hard resource configuration still manual and is responsibility of the developer</a:t>
            </a:r>
          </a:p>
        </p:txBody>
      </p:sp>
    </p:spTree>
    <p:extLst>
      <p:ext uri="{BB962C8B-B14F-4D97-AF65-F5344CB8AC3E}">
        <p14:creationId xmlns:p14="http://schemas.microsoft.com/office/powerpoint/2010/main" val="415241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07504" y="1115043"/>
            <a:ext cx="8508340" cy="3393237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Perfumerias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loli</a:t>
            </a:r>
            <a:r>
              <a:rPr lang="en-US" dirty="0">
                <a:latin typeface="Calibri" panose="020F0502020204030204" pitchFamily="34" charset="0"/>
              </a:rPr>
              <a:t> is growing too fast!. The number of microservices increases faster than the employee number. They need to unify their architecture and they understand that a unified architecture also has a unified infrastructure. They want to be global (multiples regions)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</a:rPr>
              <a:t>Ingredients (getting from the previous step):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Common repository of initialization code (maven archetype in case of java)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Common repository of libraries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Common repository of infrastructure manifests (Library chart)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Ingress, Service, and Deployment are equal except for the name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For sure we will see: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Repositories with specific needs as </a:t>
            </a:r>
            <a:r>
              <a:rPr lang="en-US" dirty="0" err="1">
                <a:latin typeface="Calibri" panose="020F0502020204030204" pitchFamily="34" charset="0"/>
              </a:rPr>
              <a:t>CronJobs</a:t>
            </a:r>
            <a:r>
              <a:rPr lang="en-US" dirty="0">
                <a:latin typeface="Calibri" panose="020F0502020204030204" pitchFamily="34" charset="0"/>
              </a:rPr>
              <a:t> or </a:t>
            </a:r>
            <a:r>
              <a:rPr lang="en-US" dirty="0" err="1">
                <a:latin typeface="Calibri" panose="020F0502020204030204" pitchFamily="34" charset="0"/>
              </a:rPr>
              <a:t>ConfigMaps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4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460A0-3307-4A30-8CBF-315802F2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49670"/>
            <a:ext cx="4305901" cy="4448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35C46-545C-4572-997F-030E198D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535" y="811617"/>
            <a:ext cx="359142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79512" y="561043"/>
            <a:ext cx="8508340" cy="1454244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</a:rPr>
              <a:t>Perfumerias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</a:rPr>
              <a:t>loli</a:t>
            </a:r>
            <a:r>
              <a:rPr lang="en-US" dirty="0">
                <a:effectLst/>
                <a:latin typeface="Calibri" panose="020F0502020204030204" pitchFamily="34" charset="0"/>
              </a:rPr>
              <a:t> now a high level tech company, with global transactions but they are exhausted. They need their services to work in a total automated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Also, they don’t want to see any kind of duplication between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Manifest target: 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https://github.com/angel9484/bk8s-demo-decompose-legacy/blob/main/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5FF0E-EE59-4B74-8FB9-6AC03C2F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1958662"/>
            <a:ext cx="3528392" cy="31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251520" y="699542"/>
            <a:ext cx="8508340" cy="2839239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Operator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2"/>
              </a:rPr>
              <a:t>https://kubernetes.io/docs/concepts/extend-kubernetes/operator/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Extend the API of Kubernetes with controllers made by 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“All controllers in Kubernetes are operators”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Validation “DTO” using CRDs (Custom Resource Definition)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3"/>
              </a:rPr>
              <a:t>https://kubernetes.io/docs/concepts/extend-kubernetes/api-extension/custom-resources/</a:t>
            </a:r>
            <a:endParaRPr lang="en-US" dirty="0">
              <a:latin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4"/>
              </a:rPr>
              <a:t>https://kubernetes.io/docs/tasks/extend-kubernetes/custom-resources/custom-resource-definitions/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3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268610" y="555527"/>
            <a:ext cx="8508340" cy="5055230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Ingredients for creating an Operator: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SDK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Communicating with Kubernetes master (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https://kubernetes.io/docs/reference/using-api/client-libraries/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Most supported in 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3"/>
              </a:rPr>
              <a:t>https://sdk.operatorframework.io/docs/building-operators/golang/quickstart/</a:t>
            </a:r>
            <a:endParaRPr lang="en-US" dirty="0">
              <a:latin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4"/>
              </a:rPr>
              <a:t>https://sdk.operatorframework.io/docs/building-operators/golang/crds-scope/</a:t>
            </a:r>
            <a:endParaRPr lang="en-US" dirty="0">
              <a:latin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5"/>
              </a:rPr>
              <a:t>https://sdk.operatorframework.io/docs/building-operators/golang/operator-scope/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We will use JAVA :D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hlinkClick r:id="rId6"/>
              </a:rPr>
              <a:t>https://github.com/kubernetes-client/java/</a:t>
            </a:r>
            <a:r>
              <a:rPr lang="en-US" dirty="0">
                <a:latin typeface="Calibri" panose="020F0502020204030204" pitchFamily="34" charset="0"/>
              </a:rPr>
              <a:t> or the fabric8 one): </a:t>
            </a:r>
            <a:r>
              <a:rPr lang="en-US" dirty="0">
                <a:latin typeface="Calibri" panose="020F0502020204030204" pitchFamily="34" charset="0"/>
                <a:hlinkClick r:id="rId7"/>
              </a:rPr>
              <a:t>https://github.com/java-operator-sdk/java-operator-sdk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Very Large Community: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8"/>
              </a:rPr>
              <a:t>https://book.kubebuilder.io/quick-start.html#create-an-api</a:t>
            </a:r>
            <a:endParaRPr lang="en-US" dirty="0">
              <a:latin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9"/>
              </a:rPr>
              <a:t>https://kudo.dev/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07504" y="1706128"/>
            <a:ext cx="8508340" cy="1731243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What is Hotelbeds?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Operator Pattern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Existent Operators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Creating an Operator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Let’s go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0266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79512" y="627534"/>
            <a:ext cx="8508340" cy="2562240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But wait… this is very complex to develop…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Really?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Don’t worry: 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https://operatorhub.io/</a:t>
            </a:r>
            <a:r>
              <a:rPr lang="en-US" dirty="0">
                <a:latin typeface="Calibri" panose="020F0502020204030204" pitchFamily="34" charset="0"/>
              </a:rPr>
              <a:t> lots of geek people made lot’s of operators for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Hey! I’m using some of them!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Yes, </a:t>
            </a:r>
            <a:r>
              <a:rPr lang="en-US" dirty="0" err="1">
                <a:latin typeface="Calibri" panose="020F0502020204030204" pitchFamily="34" charset="0"/>
              </a:rPr>
              <a:t>ArgoCD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ArgoRollouts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ArgoWorkflows</a:t>
            </a:r>
            <a:r>
              <a:rPr lang="en-US" dirty="0">
                <a:latin typeface="Calibri" panose="020F0502020204030204" pitchFamily="34" charset="0"/>
              </a:rPr>
              <a:t> are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214CE-9970-4750-915D-6B3A60381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" y="2355726"/>
            <a:ext cx="899285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2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79512" y="736632"/>
            <a:ext cx="8508340" cy="3670236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Let’s create an Operator: 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https://github.com/angel9484/bk8s-kubernetes-operator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Some useful pages: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3"/>
              </a:rPr>
              <a:t>https://blog.payara.fish/creating-a-kubernetes-operator-in-java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4"/>
              </a:rPr>
              <a:t>https://www.instana.com/blog/writing-a-kubernetes-operator-in-java-part-3/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5"/>
              </a:rPr>
              <a:t>https://developers.redhat.com/blog/2019/10/07/write-a-simple-kubernetes-operator-in-java-using-the-fabric8-kubernetes-client#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Future stuff: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Print the body of an error in the </a:t>
            </a:r>
            <a:r>
              <a:rPr lang="en-US" dirty="0" err="1">
                <a:latin typeface="Calibri" panose="020F0502020204030204" pitchFamily="34" charset="0"/>
              </a:rPr>
              <a:t>httpProbe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hlinkClick r:id="rId6"/>
              </a:rPr>
              <a:t>https://github.com/kubernetes/kubernetes/blob/master/pkg/probe/http/http.go</a:t>
            </a:r>
            <a:endParaRPr lang="en-US" dirty="0">
              <a:latin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Our operator can extend the behavior and print a log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Maybe contributing with community and sending a PR to Kubernetes project? :P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43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07504" y="1463757"/>
            <a:ext cx="8508340" cy="2839239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Some 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If you are creating other objects in your operator, ensure you have a sync with the versioning of Kubernetes: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2"/>
              </a:rPr>
              <a:t>https://blog.container-solutions.com/answers-to-11-big-questions-about-kubernetes-versioning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Kubernetes upgrades very fast. Be sure the approach you want to follow because you still need a maintenance in some place: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https://kubernetes.io/docs/reference/using-api/deprecation-guide/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Be sure you maintain at least 3 versions of a version with breaking changes. Use the semantic versioning to detect when to deliver a major.</a:t>
            </a:r>
          </a:p>
        </p:txBody>
      </p:sp>
    </p:spTree>
    <p:extLst>
      <p:ext uri="{BB962C8B-B14F-4D97-AF65-F5344CB8AC3E}">
        <p14:creationId xmlns:p14="http://schemas.microsoft.com/office/powerpoint/2010/main" val="150269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What is Hotelbeds?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D5B87-6847-4F34-AF27-F17290F7BCA7}"/>
              </a:ext>
            </a:extLst>
          </p:cNvPr>
          <p:cNvGrpSpPr/>
          <p:nvPr/>
        </p:nvGrpSpPr>
        <p:grpSpPr>
          <a:xfrm>
            <a:off x="512476" y="1126882"/>
            <a:ext cx="2358407" cy="3499321"/>
            <a:chOff x="251520" y="1126882"/>
            <a:chExt cx="2358407" cy="349932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73EDDA-E0BA-44B9-80FF-67343FC75562}"/>
                </a:ext>
              </a:extLst>
            </p:cNvPr>
            <p:cNvGrpSpPr/>
            <p:nvPr/>
          </p:nvGrpSpPr>
          <p:grpSpPr>
            <a:xfrm>
              <a:off x="251520" y="1528570"/>
              <a:ext cx="2358407" cy="3097633"/>
              <a:chOff x="2843808" y="1707654"/>
              <a:chExt cx="2358407" cy="3097633"/>
            </a:xfrm>
          </p:grpSpPr>
          <p:pic>
            <p:nvPicPr>
              <p:cNvPr id="11" name="Picture 10" descr="A picture containing text, sky, outdoor, building&#10;&#10;Description automatically generated">
                <a:extLst>
                  <a:ext uri="{FF2B5EF4-FFF2-40B4-BE49-F238E27FC236}">
                    <a16:creationId xmlns:a16="http://schemas.microsoft.com/office/drawing/2014/main" id="{7745B279-2940-4678-9FEB-321DAB80D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2843808" y="1707654"/>
                <a:ext cx="2358407" cy="2672862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D3D94F-8C8B-4625-9879-6BE97CDFDB0D}"/>
                  </a:ext>
                </a:extLst>
              </p:cNvPr>
              <p:cNvSpPr txBox="1"/>
              <p:nvPr/>
            </p:nvSpPr>
            <p:spPr>
              <a:xfrm>
                <a:off x="2843808" y="4435955"/>
                <a:ext cx="2341199" cy="369332"/>
              </a:xfrm>
              <a:prstGeom prst="rect">
                <a:avLst/>
              </a:prstGeom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s-ES" sz="900" dirty="0" err="1">
                    <a:hlinkClick r:id="rId3" tooltip="https://en.wikipedia.org/wiki/Hotel_Mac"/>
                  </a:rPr>
                  <a:t>This</a:t>
                </a:r>
                <a:r>
                  <a:rPr lang="es-ES" sz="900" dirty="0">
                    <a:hlinkClick r:id="rId3" tooltip="https://en.wikipedia.org/wiki/Hotel_Mac"/>
                  </a:rPr>
                  <a:t> </a:t>
                </a:r>
                <a:r>
                  <a:rPr lang="es-ES" sz="900" dirty="0" err="1">
                    <a:hlinkClick r:id="rId3" tooltip="https://en.wikipedia.org/wiki/Hotel_Mac"/>
                  </a:rPr>
                  <a:t>Photo</a:t>
                </a:r>
                <a:r>
                  <a:rPr lang="es-ES" sz="900" dirty="0"/>
                  <a:t> </a:t>
                </a:r>
                <a:r>
                  <a:rPr lang="es-ES" sz="900" dirty="0" err="1"/>
                  <a:t>by</a:t>
                </a:r>
                <a:r>
                  <a:rPr lang="es-ES" sz="900" dirty="0"/>
                  <a:t> </a:t>
                </a:r>
                <a:r>
                  <a:rPr lang="es-ES" sz="900" dirty="0" err="1"/>
                  <a:t>Unknown</a:t>
                </a:r>
                <a:r>
                  <a:rPr lang="es-ES" sz="900" dirty="0"/>
                  <a:t> </a:t>
                </a:r>
                <a:r>
                  <a:rPr lang="es-ES" sz="900" dirty="0" err="1"/>
                  <a:t>Author</a:t>
                </a:r>
                <a:r>
                  <a:rPr lang="es-ES" sz="900" dirty="0"/>
                  <a:t> </a:t>
                </a:r>
                <a:r>
                  <a:rPr lang="es-ES" sz="900" dirty="0" err="1"/>
                  <a:t>is</a:t>
                </a:r>
                <a:r>
                  <a:rPr lang="es-ES" sz="900" dirty="0"/>
                  <a:t> </a:t>
                </a:r>
                <a:r>
                  <a:rPr lang="es-ES" sz="900" dirty="0" err="1"/>
                  <a:t>licensed</a:t>
                </a:r>
                <a:r>
                  <a:rPr lang="es-ES" sz="900" dirty="0"/>
                  <a:t> </a:t>
                </a:r>
                <a:r>
                  <a:rPr lang="es-ES" sz="900" dirty="0" err="1"/>
                  <a:t>under</a:t>
                </a:r>
                <a:r>
                  <a:rPr lang="es-ES" sz="900" dirty="0"/>
                  <a:t> </a:t>
                </a:r>
                <a:r>
                  <a:rPr lang="es-ES" sz="900" dirty="0">
                    <a:hlinkClick r:id="rId4" tooltip="https://creativecommons.org/licenses/by-sa/3.0/"/>
                  </a:rPr>
                  <a:t>CC BY-SA</a:t>
                </a:r>
                <a:endParaRPr lang="es-ES" sz="900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4CC4D-A81F-4491-AA57-858D28DBBFF9}"/>
                </a:ext>
              </a:extLst>
            </p:cNvPr>
            <p:cNvSpPr txBox="1"/>
            <p:nvPr/>
          </p:nvSpPr>
          <p:spPr>
            <a:xfrm>
              <a:off x="1029365" y="1126882"/>
              <a:ext cx="1022355" cy="346249"/>
            </a:xfrm>
            <a:prstGeom prst="rect">
              <a:avLst/>
            </a:prstGeom>
          </p:spPr>
          <p:txBody>
            <a:bodyPr wrap="square" lIns="68580" tIns="34290" rIns="68580" bIns="34290" rtlCol="0" anchor="ctr" anchorCtr="0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 dirty="0">
                  <a:effectLst/>
                  <a:latin typeface="Calibri" panose="020F0502020204030204" pitchFamily="34" charset="0"/>
                </a:rPr>
                <a:t>A Hotel?</a:t>
              </a:r>
              <a:endParaRPr lang="en-US" i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0797E4-9869-4B25-BE78-81D4B99EF6E0}"/>
              </a:ext>
            </a:extLst>
          </p:cNvPr>
          <p:cNvGrpSpPr/>
          <p:nvPr/>
        </p:nvGrpSpPr>
        <p:grpSpPr>
          <a:xfrm>
            <a:off x="3167844" y="1126882"/>
            <a:ext cx="2808312" cy="3499321"/>
            <a:chOff x="2987824" y="1126882"/>
            <a:chExt cx="2808312" cy="34993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DF9C97-7933-4936-8307-CDA0B6FF8AD7}"/>
                </a:ext>
              </a:extLst>
            </p:cNvPr>
            <p:cNvGrpSpPr/>
            <p:nvPr/>
          </p:nvGrpSpPr>
          <p:grpSpPr>
            <a:xfrm>
              <a:off x="2987824" y="1964110"/>
              <a:ext cx="2808312" cy="2662093"/>
              <a:chOff x="5868144" y="892925"/>
              <a:chExt cx="2808312" cy="266209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D5150FD-C448-4640-A7E5-1564625A0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5868144" y="892925"/>
                <a:ext cx="2808312" cy="180178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68B8D9-BCD0-49C5-9A96-A0698B9A3F5E}"/>
                  </a:ext>
                </a:extLst>
              </p:cNvPr>
              <p:cNvSpPr txBox="1"/>
              <p:nvPr/>
            </p:nvSpPr>
            <p:spPr>
              <a:xfrm>
                <a:off x="5868144" y="3185686"/>
                <a:ext cx="2808312" cy="369332"/>
              </a:xfrm>
              <a:prstGeom prst="rect">
                <a:avLst/>
              </a:prstGeom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s-ES" sz="900" dirty="0" err="1">
                    <a:hlinkClick r:id="rId6" tooltip="http://furniturehouse.com.au/product/cloud-system-back-support-mattress-available-sizes/"/>
                  </a:rPr>
                  <a:t>This</a:t>
                </a:r>
                <a:r>
                  <a:rPr lang="es-ES" sz="900" dirty="0">
                    <a:hlinkClick r:id="rId6" tooltip="http://furniturehouse.com.au/product/cloud-system-back-support-mattress-available-sizes/"/>
                  </a:rPr>
                  <a:t> </a:t>
                </a:r>
                <a:r>
                  <a:rPr lang="es-ES" sz="900" dirty="0" err="1">
                    <a:hlinkClick r:id="rId6" tooltip="http://furniturehouse.com.au/product/cloud-system-back-support-mattress-available-sizes/"/>
                  </a:rPr>
                  <a:t>Photo</a:t>
                </a:r>
                <a:r>
                  <a:rPr lang="es-ES" sz="900" dirty="0"/>
                  <a:t> </a:t>
                </a:r>
                <a:r>
                  <a:rPr lang="es-ES" sz="900" dirty="0" err="1"/>
                  <a:t>by</a:t>
                </a:r>
                <a:r>
                  <a:rPr lang="es-ES" sz="900" dirty="0"/>
                  <a:t> </a:t>
                </a:r>
                <a:r>
                  <a:rPr lang="es-ES" sz="900" dirty="0" err="1"/>
                  <a:t>Unknown</a:t>
                </a:r>
                <a:r>
                  <a:rPr lang="es-ES" sz="900" dirty="0"/>
                  <a:t> </a:t>
                </a:r>
                <a:r>
                  <a:rPr lang="es-ES" sz="900" dirty="0" err="1"/>
                  <a:t>Author</a:t>
                </a:r>
                <a:r>
                  <a:rPr lang="es-ES" sz="900" dirty="0"/>
                  <a:t> </a:t>
                </a:r>
                <a:r>
                  <a:rPr lang="es-ES" sz="900" dirty="0" err="1"/>
                  <a:t>is</a:t>
                </a:r>
                <a:r>
                  <a:rPr lang="es-ES" sz="900" dirty="0"/>
                  <a:t> </a:t>
                </a:r>
                <a:r>
                  <a:rPr lang="es-ES" sz="900" dirty="0" err="1"/>
                  <a:t>licensed</a:t>
                </a:r>
                <a:r>
                  <a:rPr lang="es-ES" sz="900" dirty="0"/>
                  <a:t> </a:t>
                </a:r>
                <a:r>
                  <a:rPr lang="es-ES" sz="900" dirty="0" err="1"/>
                  <a:t>under</a:t>
                </a:r>
                <a:r>
                  <a:rPr lang="es-ES" sz="900" dirty="0"/>
                  <a:t> </a:t>
                </a:r>
                <a:r>
                  <a:rPr lang="es-ES" sz="900" dirty="0">
                    <a:hlinkClick r:id="rId7" tooltip="https://creativecommons.org/licenses/by-nc-nd/3.0/"/>
                  </a:rPr>
                  <a:t>CC BY-NC-ND</a:t>
                </a:r>
                <a:endParaRPr lang="es-ES" sz="9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7E4191-FA3D-4C40-A822-F8816116FFAA}"/>
                </a:ext>
              </a:extLst>
            </p:cNvPr>
            <p:cNvSpPr txBox="1"/>
            <p:nvPr/>
          </p:nvSpPr>
          <p:spPr>
            <a:xfrm>
              <a:off x="3527884" y="1126882"/>
              <a:ext cx="2016224" cy="346249"/>
            </a:xfrm>
            <a:prstGeom prst="rect">
              <a:avLst/>
            </a:prstGeom>
          </p:spPr>
          <p:txBody>
            <a:bodyPr wrap="square" lIns="68580" tIns="34290" rIns="68580" bIns="34290" rtlCol="0" anchor="ctr" anchorCtr="0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 dirty="0">
                  <a:effectLst/>
                  <a:latin typeface="Calibri" panose="020F0502020204030204" pitchFamily="34" charset="0"/>
                </a:rPr>
                <a:t>A Mattress Shop?</a:t>
              </a:r>
              <a:endParaRPr lang="en-US" i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9ADA99-CB41-461A-ABCB-BE214F521507}"/>
              </a:ext>
            </a:extLst>
          </p:cNvPr>
          <p:cNvGrpSpPr/>
          <p:nvPr/>
        </p:nvGrpSpPr>
        <p:grpSpPr>
          <a:xfrm>
            <a:off x="6206210" y="1126813"/>
            <a:ext cx="2708244" cy="2485294"/>
            <a:chOff x="3037858" y="1280597"/>
            <a:chExt cx="2708244" cy="24852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C9F90-350B-4A03-97A8-E84822B979CE}"/>
                </a:ext>
              </a:extLst>
            </p:cNvPr>
            <p:cNvGrpSpPr/>
            <p:nvPr/>
          </p:nvGrpSpPr>
          <p:grpSpPr>
            <a:xfrm>
              <a:off x="3037858" y="1964110"/>
              <a:ext cx="2708244" cy="1801781"/>
              <a:chOff x="5918178" y="892925"/>
              <a:chExt cx="2708244" cy="1801781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FED2BA8-545E-469F-AB6D-8CF75AE67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918178" y="892925"/>
                <a:ext cx="2708244" cy="1801781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FBCBBE-12FA-4AC8-9EF2-5CEBA98EC72F}"/>
                </a:ext>
              </a:extLst>
            </p:cNvPr>
            <p:cNvSpPr txBox="1"/>
            <p:nvPr/>
          </p:nvSpPr>
          <p:spPr>
            <a:xfrm>
              <a:off x="3171332" y="1280597"/>
              <a:ext cx="2542254" cy="346249"/>
            </a:xfrm>
            <a:prstGeom prst="rect">
              <a:avLst/>
            </a:prstGeom>
          </p:spPr>
          <p:txBody>
            <a:bodyPr wrap="square" lIns="68580" tIns="34290" rIns="68580" bIns="34290" rtlCol="0" anchor="ctr" anchorCtr="0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i="1" dirty="0">
                  <a:latin typeface="Calibri" panose="020F0502020204030204" pitchFamily="34" charset="0"/>
                </a:rPr>
                <a:t>A </a:t>
              </a:r>
              <a:r>
                <a:rPr lang="en-US" sz="1800" i="1" dirty="0">
                  <a:effectLst/>
                  <a:latin typeface="Calibri" panose="020F0502020204030204" pitchFamily="34" charset="0"/>
                </a:rPr>
                <a:t>Nuclear power plant?</a:t>
              </a:r>
              <a:endParaRPr lang="en-US" i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2B34DC-E91B-4919-B23E-A0226FAAFA2B}"/>
              </a:ext>
            </a:extLst>
          </p:cNvPr>
          <p:cNvSpPr txBox="1"/>
          <p:nvPr/>
        </p:nvSpPr>
        <p:spPr>
          <a:xfrm>
            <a:off x="6206210" y="4274289"/>
            <a:ext cx="2808312" cy="230832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 err="1"/>
              <a:t>Got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</a:t>
            </a:r>
            <a:r>
              <a:rPr lang="es-ES" sz="900" dirty="0">
                <a:hlinkClick r:id="rId9"/>
              </a:rPr>
              <a:t>Google </a:t>
            </a:r>
            <a:r>
              <a:rPr lang="es-ES" sz="900" dirty="0" err="1">
                <a:hlinkClick r:id="rId9"/>
              </a:rPr>
              <a:t>Maps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53251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What is Hotelbeds?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2A164-AB19-4246-8B32-E3502992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534"/>
            <a:ext cx="9144000" cy="25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What is Hotelbeds?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07504" y="1706128"/>
            <a:ext cx="8508340" cy="1731243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~ 60.000 searches per second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Distributed in 5 Datacenters (MADRID, IRELAND, BELGIUM, TAIWAN, CHINA)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Present on 3 public clouds (GCP, AWS, ALIBABA) and On Premise (BT)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1684 deployed building blocks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More than 10 Production deployments every day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Lots of Scrum teams organized as Product teams</a:t>
            </a:r>
          </a:p>
        </p:txBody>
      </p:sp>
    </p:spTree>
    <p:extLst>
      <p:ext uri="{BB962C8B-B14F-4D97-AF65-F5344CB8AC3E}">
        <p14:creationId xmlns:p14="http://schemas.microsoft.com/office/powerpoint/2010/main" val="107545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6C07CC8-991B-4AD5-98B5-CC33EE8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5" y="660267"/>
            <a:ext cx="8263830" cy="444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What is Hotelbeds?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C4E78-06F4-4D93-9FBC-DEDAE09A10C8}"/>
              </a:ext>
            </a:extLst>
          </p:cNvPr>
          <p:cNvGrpSpPr/>
          <p:nvPr/>
        </p:nvGrpSpPr>
        <p:grpSpPr>
          <a:xfrm>
            <a:off x="683568" y="1203598"/>
            <a:ext cx="432048" cy="288032"/>
            <a:chOff x="8100392" y="4371950"/>
            <a:chExt cx="919014" cy="6480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355057-F6B4-42EE-AC7C-7B7B4AAF707A}"/>
                </a:ext>
              </a:extLst>
            </p:cNvPr>
            <p:cNvSpPr/>
            <p:nvPr/>
          </p:nvSpPr>
          <p:spPr>
            <a:xfrm>
              <a:off x="8100392" y="4371950"/>
              <a:ext cx="91901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" name="Graphic 3" descr="Sleep">
              <a:extLst>
                <a:ext uri="{FF2B5EF4-FFF2-40B4-BE49-F238E27FC236}">
                  <a16:creationId xmlns:a16="http://schemas.microsoft.com/office/drawing/2014/main" id="{857E82FB-B922-4B6D-95EF-7CCFEB5A2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64640" y="4371950"/>
              <a:ext cx="590517" cy="59051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67DAA4-944D-40D2-9D2A-99A894881785}"/>
              </a:ext>
            </a:extLst>
          </p:cNvPr>
          <p:cNvGrpSpPr/>
          <p:nvPr/>
        </p:nvGrpSpPr>
        <p:grpSpPr>
          <a:xfrm>
            <a:off x="2483768" y="4483233"/>
            <a:ext cx="432048" cy="288032"/>
            <a:chOff x="8100392" y="4371950"/>
            <a:chExt cx="919014" cy="64807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B62E73-9440-43A2-B079-02190B8EF245}"/>
                </a:ext>
              </a:extLst>
            </p:cNvPr>
            <p:cNvSpPr/>
            <p:nvPr/>
          </p:nvSpPr>
          <p:spPr>
            <a:xfrm>
              <a:off x="8100392" y="4371950"/>
              <a:ext cx="91901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0" name="Graphic 29" descr="Sleep">
              <a:extLst>
                <a:ext uri="{FF2B5EF4-FFF2-40B4-BE49-F238E27FC236}">
                  <a16:creationId xmlns:a16="http://schemas.microsoft.com/office/drawing/2014/main" id="{81F29B61-45D9-4639-AC3F-CA93C5461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64640" y="4371950"/>
              <a:ext cx="590517" cy="59051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F0D64D-BF3E-43FE-86EA-78D49FE4FE27}"/>
              </a:ext>
            </a:extLst>
          </p:cNvPr>
          <p:cNvGrpSpPr/>
          <p:nvPr/>
        </p:nvGrpSpPr>
        <p:grpSpPr>
          <a:xfrm>
            <a:off x="1691680" y="2593139"/>
            <a:ext cx="432048" cy="288032"/>
            <a:chOff x="8100392" y="4371950"/>
            <a:chExt cx="919014" cy="6480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878196-00A2-493F-8260-E8A54EDA7B61}"/>
                </a:ext>
              </a:extLst>
            </p:cNvPr>
            <p:cNvSpPr/>
            <p:nvPr/>
          </p:nvSpPr>
          <p:spPr>
            <a:xfrm>
              <a:off x="8100392" y="4371950"/>
              <a:ext cx="91901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3" name="Graphic 32" descr="Sleep">
              <a:extLst>
                <a:ext uri="{FF2B5EF4-FFF2-40B4-BE49-F238E27FC236}">
                  <a16:creationId xmlns:a16="http://schemas.microsoft.com/office/drawing/2014/main" id="{AC6EF69C-2B70-46DA-A6B6-4F17C3ABD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64640" y="4371950"/>
              <a:ext cx="590517" cy="59051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4791CA-019A-4562-B2A1-CDB2537CFF6D}"/>
              </a:ext>
            </a:extLst>
          </p:cNvPr>
          <p:cNvGrpSpPr/>
          <p:nvPr/>
        </p:nvGrpSpPr>
        <p:grpSpPr>
          <a:xfrm>
            <a:off x="4625703" y="4149951"/>
            <a:ext cx="432048" cy="288032"/>
            <a:chOff x="8100392" y="4371950"/>
            <a:chExt cx="919014" cy="6480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020A7A-9733-4731-A192-DD45B6C5CE70}"/>
                </a:ext>
              </a:extLst>
            </p:cNvPr>
            <p:cNvSpPr/>
            <p:nvPr/>
          </p:nvSpPr>
          <p:spPr>
            <a:xfrm>
              <a:off x="8100392" y="4371950"/>
              <a:ext cx="91901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8" name="Graphic 47" descr="Sleep">
              <a:extLst>
                <a:ext uri="{FF2B5EF4-FFF2-40B4-BE49-F238E27FC236}">
                  <a16:creationId xmlns:a16="http://schemas.microsoft.com/office/drawing/2014/main" id="{34E03676-B7D2-4E71-B8A4-22B261D9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64640" y="4371950"/>
              <a:ext cx="590517" cy="59051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8D3486-E3F9-4B30-A7F3-5820F91D8A0F}"/>
              </a:ext>
            </a:extLst>
          </p:cNvPr>
          <p:cNvGrpSpPr/>
          <p:nvPr/>
        </p:nvGrpSpPr>
        <p:grpSpPr>
          <a:xfrm>
            <a:off x="3059832" y="1419622"/>
            <a:ext cx="432048" cy="288032"/>
            <a:chOff x="8100392" y="4371950"/>
            <a:chExt cx="919014" cy="64807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FD6A813-3464-43AE-A972-EF8F2DE60026}"/>
                </a:ext>
              </a:extLst>
            </p:cNvPr>
            <p:cNvSpPr/>
            <p:nvPr/>
          </p:nvSpPr>
          <p:spPr>
            <a:xfrm>
              <a:off x="8100392" y="4371950"/>
              <a:ext cx="91901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1" name="Graphic 50" descr="Sleep">
              <a:extLst>
                <a:ext uri="{FF2B5EF4-FFF2-40B4-BE49-F238E27FC236}">
                  <a16:creationId xmlns:a16="http://schemas.microsoft.com/office/drawing/2014/main" id="{3FC6D918-6B40-4CB1-B791-BCA0FE9EB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64640" y="4371950"/>
              <a:ext cx="590517" cy="590517"/>
            </a:xfrm>
            <a:prstGeom prst="rect">
              <a:avLst/>
            </a:prstGeom>
          </p:spPr>
        </p:pic>
      </p:grpSp>
      <p:pic>
        <p:nvPicPr>
          <p:cNvPr id="3076" name="Picture 4" descr="Vacantes y perfiles de empleados de Hotelbeds | Buscar recomendaciones |  LinkedIn">
            <a:extLst>
              <a:ext uri="{FF2B5EF4-FFF2-40B4-BE49-F238E27FC236}">
                <a16:creationId xmlns:a16="http://schemas.microsoft.com/office/drawing/2014/main" id="{4B71C4D3-AB6A-495C-8A3E-E0CC4D79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83718"/>
            <a:ext cx="160412" cy="1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Vacantes y perfiles de empleados de Hotelbeds | Buscar recomendaciones |  LinkedIn">
            <a:extLst>
              <a:ext uri="{FF2B5EF4-FFF2-40B4-BE49-F238E27FC236}">
                <a16:creationId xmlns:a16="http://schemas.microsoft.com/office/drawing/2014/main" id="{1CE0EBE4-2721-47CE-B887-3E4C882B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73" y="1974698"/>
            <a:ext cx="160412" cy="1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Vacantes y perfiles de empleados de Hotelbeds | Buscar recomendaciones |  LinkedIn">
            <a:extLst>
              <a:ext uri="{FF2B5EF4-FFF2-40B4-BE49-F238E27FC236}">
                <a16:creationId xmlns:a16="http://schemas.microsoft.com/office/drawing/2014/main" id="{3918D55E-8B05-4A05-8F03-73AE9AA66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7" y="1739982"/>
            <a:ext cx="160412" cy="1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Vacantes y perfiles de empleados de Hotelbeds | Buscar recomendaciones |  LinkedIn">
            <a:extLst>
              <a:ext uri="{FF2B5EF4-FFF2-40B4-BE49-F238E27FC236}">
                <a16:creationId xmlns:a16="http://schemas.microsoft.com/office/drawing/2014/main" id="{03CCBF10-D6E4-4B1B-9C1F-78CA88DF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56" y="2402704"/>
            <a:ext cx="160412" cy="1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Vacantes y perfiles de empleados de Hotelbeds | Buscar recomendaciones |  LinkedIn">
            <a:extLst>
              <a:ext uri="{FF2B5EF4-FFF2-40B4-BE49-F238E27FC236}">
                <a16:creationId xmlns:a16="http://schemas.microsoft.com/office/drawing/2014/main" id="{A89178D7-2041-462C-9F2E-4169BEC3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2" y="2685503"/>
            <a:ext cx="160412" cy="1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Vacantes y perfiles de empleados de Hotelbeds | Buscar recomendaciones |  LinkedIn">
            <a:extLst>
              <a:ext uri="{FF2B5EF4-FFF2-40B4-BE49-F238E27FC236}">
                <a16:creationId xmlns:a16="http://schemas.microsoft.com/office/drawing/2014/main" id="{08EBD0A2-FE3B-4C11-B8C6-73659CEB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64" y="2239850"/>
            <a:ext cx="160412" cy="1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T Group - Wikipedia, la enciclopedia libre">
            <a:extLst>
              <a:ext uri="{FF2B5EF4-FFF2-40B4-BE49-F238E27FC236}">
                <a16:creationId xmlns:a16="http://schemas.microsoft.com/office/drawing/2014/main" id="{27A2E99C-9724-497A-BCDC-60E2FEE57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858" y="2319348"/>
            <a:ext cx="160412" cy="1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rea y administra proyectos | Documentación de Resource Manager">
            <a:extLst>
              <a:ext uri="{FF2B5EF4-FFF2-40B4-BE49-F238E27FC236}">
                <a16:creationId xmlns:a16="http://schemas.microsoft.com/office/drawing/2014/main" id="{F566AB20-94DB-4C19-AD70-1995C0F5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04" y="2752908"/>
            <a:ext cx="382448" cy="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Crea y administra proyectos | Documentación de Resource Manager">
            <a:extLst>
              <a:ext uri="{FF2B5EF4-FFF2-40B4-BE49-F238E27FC236}">
                <a16:creationId xmlns:a16="http://schemas.microsoft.com/office/drawing/2014/main" id="{EA8DC65A-5179-4B92-B75B-63F95406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71" y="1991559"/>
            <a:ext cx="382448" cy="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mazon Web Services - Wikipedia, la enciclopedia libre">
            <a:extLst>
              <a:ext uri="{FF2B5EF4-FFF2-40B4-BE49-F238E27FC236}">
                <a16:creationId xmlns:a16="http://schemas.microsoft.com/office/drawing/2014/main" id="{006A3372-2E2E-40DD-8F9F-474F8332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71" y="1750226"/>
            <a:ext cx="223788" cy="13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libaba Cloud (@alibaba_cloud) | Twitter">
            <a:extLst>
              <a:ext uri="{FF2B5EF4-FFF2-40B4-BE49-F238E27FC236}">
                <a16:creationId xmlns:a16="http://schemas.microsoft.com/office/drawing/2014/main" id="{3B896C5F-30C9-4813-B9D1-2B2E0699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656" y="2451498"/>
            <a:ext cx="248816" cy="2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Booking.com: Hotels and more - Aplicaciones en Google Play">
            <a:extLst>
              <a:ext uri="{FF2B5EF4-FFF2-40B4-BE49-F238E27FC236}">
                <a16:creationId xmlns:a16="http://schemas.microsoft.com/office/drawing/2014/main" id="{B0169ACA-3766-474B-AB7A-294865DC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55" y="1641391"/>
            <a:ext cx="350168" cy="35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goda - Reserva de Hoteles - Aplicaciones en Google Play">
            <a:extLst>
              <a:ext uri="{FF2B5EF4-FFF2-40B4-BE49-F238E27FC236}">
                <a16:creationId xmlns:a16="http://schemas.microsoft.com/office/drawing/2014/main" id="{8497432E-D7DE-4490-85ED-B5D766D0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72" y="3281358"/>
            <a:ext cx="494184" cy="4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58A07A1-E7A8-45BB-A3BA-67AAF5EAD7C3}"/>
              </a:ext>
            </a:extLst>
          </p:cNvPr>
          <p:cNvCxnSpPr>
            <a:cxnSpLocks/>
            <a:stCxn id="3092" idx="3"/>
            <a:endCxn id="3080" idx="1"/>
          </p:cNvCxnSpPr>
          <p:nvPr/>
        </p:nvCxnSpPr>
        <p:spPr>
          <a:xfrm flipV="1">
            <a:off x="6629856" y="2853301"/>
            <a:ext cx="489348" cy="675149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BC2CB182-939F-4EE6-9AD3-D875EDB2B1CB}"/>
              </a:ext>
            </a:extLst>
          </p:cNvPr>
          <p:cNvCxnSpPr>
            <a:cxnSpLocks/>
            <a:stCxn id="3090" idx="1"/>
            <a:endCxn id="62" idx="0"/>
          </p:cNvCxnSpPr>
          <p:nvPr/>
        </p:nvCxnSpPr>
        <p:spPr>
          <a:xfrm rot="10800000" flipV="1">
            <a:off x="4511695" y="1816475"/>
            <a:ext cx="233360" cy="17508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4" name="Picture 22" descr="Integración xml Derbysoft | Doblemente - Doblemente">
            <a:extLst>
              <a:ext uri="{FF2B5EF4-FFF2-40B4-BE49-F238E27FC236}">
                <a16:creationId xmlns:a16="http://schemas.microsoft.com/office/drawing/2014/main" id="{28A1F2BB-BF9B-4307-A6FC-C3E125ECB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0"/>
          <a:stretch/>
        </p:blipFill>
        <p:spPr bwMode="auto">
          <a:xfrm>
            <a:off x="1597657" y="2285806"/>
            <a:ext cx="620092" cy="22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ilton Hotels &amp;amp; Resorts - Wikipedia, la enciclopedia libre">
            <a:extLst>
              <a:ext uri="{FF2B5EF4-FFF2-40B4-BE49-F238E27FC236}">
                <a16:creationId xmlns:a16="http://schemas.microsoft.com/office/drawing/2014/main" id="{094D304C-0299-4E9D-AF86-FAFC67F4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46" y="1427326"/>
            <a:ext cx="702448" cy="4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08B226FC-0E6A-439E-A958-750F31C7602D}"/>
              </a:ext>
            </a:extLst>
          </p:cNvPr>
          <p:cNvCxnSpPr>
            <a:cxnSpLocks/>
            <a:stCxn id="6" idx="3"/>
            <a:endCxn id="3096" idx="1"/>
          </p:cNvCxnSpPr>
          <p:nvPr/>
        </p:nvCxnSpPr>
        <p:spPr>
          <a:xfrm>
            <a:off x="1115616" y="1347614"/>
            <a:ext cx="454030" cy="300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3945928E-0D24-44AD-A1C0-F818851B7993}"/>
              </a:ext>
            </a:extLst>
          </p:cNvPr>
          <p:cNvCxnSpPr>
            <a:cxnSpLocks/>
            <a:stCxn id="50" idx="2"/>
            <a:endCxn id="58" idx="1"/>
          </p:cNvCxnSpPr>
          <p:nvPr/>
        </p:nvCxnSpPr>
        <p:spPr>
          <a:xfrm rot="16200000" flipH="1">
            <a:off x="3405009" y="1578501"/>
            <a:ext cx="612402" cy="870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40697E23-6DFC-4C04-9AAB-FE2EACE5008F}"/>
              </a:ext>
            </a:extLst>
          </p:cNvPr>
          <p:cNvCxnSpPr>
            <a:cxnSpLocks/>
            <a:stCxn id="3096" idx="3"/>
            <a:endCxn id="3078" idx="0"/>
          </p:cNvCxnSpPr>
          <p:nvPr/>
        </p:nvCxnSpPr>
        <p:spPr>
          <a:xfrm>
            <a:off x="2272094" y="1648096"/>
            <a:ext cx="1849970" cy="671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2F0287BA-FD4C-4192-9E4E-A96B5005C743}"/>
              </a:ext>
            </a:extLst>
          </p:cNvPr>
          <p:cNvCxnSpPr>
            <a:cxnSpLocks/>
            <a:stCxn id="3094" idx="3"/>
            <a:endCxn id="3078" idx="0"/>
          </p:cNvCxnSpPr>
          <p:nvPr/>
        </p:nvCxnSpPr>
        <p:spPr>
          <a:xfrm flipV="1">
            <a:off x="2217749" y="2319348"/>
            <a:ext cx="1904315" cy="80206"/>
          </a:xfrm>
          <a:prstGeom prst="curvedConnector4">
            <a:avLst>
              <a:gd name="adj1" fmla="val 47894"/>
              <a:gd name="adj2" fmla="val 426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A7210C70-9985-4259-83D0-BBB3B0630CFD}"/>
              </a:ext>
            </a:extLst>
          </p:cNvPr>
          <p:cNvCxnSpPr>
            <a:cxnSpLocks/>
            <a:stCxn id="32" idx="3"/>
            <a:endCxn id="3094" idx="3"/>
          </p:cNvCxnSpPr>
          <p:nvPr/>
        </p:nvCxnSpPr>
        <p:spPr>
          <a:xfrm flipV="1">
            <a:off x="2123728" y="2399554"/>
            <a:ext cx="94021" cy="337601"/>
          </a:xfrm>
          <a:prstGeom prst="curvedConnector3">
            <a:avLst>
              <a:gd name="adj1" fmla="val 343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72D9E7F-94F1-40AB-8891-77596260FA80}"/>
              </a:ext>
            </a:extLst>
          </p:cNvPr>
          <p:cNvCxnSpPr>
            <a:cxnSpLocks/>
            <a:stCxn id="47" idx="1"/>
            <a:endCxn id="58" idx="1"/>
          </p:cNvCxnSpPr>
          <p:nvPr/>
        </p:nvCxnSpPr>
        <p:spPr>
          <a:xfrm rot="10800000">
            <a:off x="4146565" y="2320057"/>
            <a:ext cx="479139" cy="1973911"/>
          </a:xfrm>
          <a:prstGeom prst="curvedConnector3">
            <a:avLst>
              <a:gd name="adj1" fmla="val 1477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0E085C83-F9B8-47B4-AA2E-3A46A37840F9}"/>
              </a:ext>
            </a:extLst>
          </p:cNvPr>
          <p:cNvCxnSpPr>
            <a:cxnSpLocks/>
            <a:stCxn id="29" idx="0"/>
            <a:endCxn id="3078" idx="0"/>
          </p:cNvCxnSpPr>
          <p:nvPr/>
        </p:nvCxnSpPr>
        <p:spPr>
          <a:xfrm rot="5400000" flipH="1" flipV="1">
            <a:off x="2328986" y="2690155"/>
            <a:ext cx="2163885" cy="1422272"/>
          </a:xfrm>
          <a:prstGeom prst="curvedConnector3">
            <a:avLst>
              <a:gd name="adj1" fmla="val 1105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D7277BAF-DE22-4151-B9B5-E6076C2424B5}"/>
              </a:ext>
            </a:extLst>
          </p:cNvPr>
          <p:cNvCxnSpPr>
            <a:cxnSpLocks/>
            <a:stCxn id="58" idx="0"/>
            <a:endCxn id="62" idx="1"/>
          </p:cNvCxnSpPr>
          <p:nvPr/>
        </p:nvCxnSpPr>
        <p:spPr>
          <a:xfrm rot="5400000" flipH="1" flipV="1">
            <a:off x="4199671" y="2119051"/>
            <a:ext cx="147898" cy="9370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FFB746C-5FFE-449D-955D-84AA1F17927C}"/>
              </a:ext>
            </a:extLst>
          </p:cNvPr>
          <p:cNvCxnSpPr>
            <a:cxnSpLocks/>
            <a:stCxn id="58" idx="0"/>
            <a:endCxn id="54" idx="1"/>
          </p:cNvCxnSpPr>
          <p:nvPr/>
        </p:nvCxnSpPr>
        <p:spPr>
          <a:xfrm rot="16200000" flipV="1">
            <a:off x="4009138" y="2022217"/>
            <a:ext cx="419662" cy="15603"/>
          </a:xfrm>
          <a:prstGeom prst="curvedConnector4">
            <a:avLst>
              <a:gd name="adj1" fmla="val 40444"/>
              <a:gd name="adj2" fmla="val 197914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523CF6CE-316C-49D6-96D4-05AFCCEE8F2B}"/>
              </a:ext>
            </a:extLst>
          </p:cNvPr>
          <p:cNvCxnSpPr>
            <a:cxnSpLocks/>
            <a:endCxn id="3080" idx="1"/>
          </p:cNvCxnSpPr>
          <p:nvPr/>
        </p:nvCxnSpPr>
        <p:spPr>
          <a:xfrm>
            <a:off x="4306977" y="2319349"/>
            <a:ext cx="2812227" cy="5339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8" name="Picture 26" descr="🥇Dónde invertir en acciones de Ctrip Intl Sp Ads - Empieza a invertir  GRATIS">
            <a:extLst>
              <a:ext uri="{FF2B5EF4-FFF2-40B4-BE49-F238E27FC236}">
                <a16:creationId xmlns:a16="http://schemas.microsoft.com/office/drawing/2014/main" id="{33B72AE0-79CF-4735-8879-E005CB27C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666" y="2267559"/>
            <a:ext cx="523825" cy="2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2E926870-C2E4-4C0C-BF36-FB433AD0B930}"/>
              </a:ext>
            </a:extLst>
          </p:cNvPr>
          <p:cNvCxnSpPr>
            <a:cxnSpLocks/>
            <a:stCxn id="3098" idx="2"/>
            <a:endCxn id="56" idx="1"/>
          </p:cNvCxnSpPr>
          <p:nvPr/>
        </p:nvCxnSpPr>
        <p:spPr>
          <a:xfrm rot="16200000" flipH="1">
            <a:off x="6399142" y="2252196"/>
            <a:ext cx="3150" cy="458277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3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What is Hotelbeds?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D5B87-6847-4F34-AF27-F17290F7BCA7}"/>
              </a:ext>
            </a:extLst>
          </p:cNvPr>
          <p:cNvGrpSpPr/>
          <p:nvPr/>
        </p:nvGrpSpPr>
        <p:grpSpPr>
          <a:xfrm>
            <a:off x="512476" y="1126882"/>
            <a:ext cx="2358407" cy="3499321"/>
            <a:chOff x="251520" y="1126882"/>
            <a:chExt cx="2358407" cy="349932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73EDDA-E0BA-44B9-80FF-67343FC75562}"/>
                </a:ext>
              </a:extLst>
            </p:cNvPr>
            <p:cNvGrpSpPr/>
            <p:nvPr/>
          </p:nvGrpSpPr>
          <p:grpSpPr>
            <a:xfrm>
              <a:off x="251520" y="1528570"/>
              <a:ext cx="2358407" cy="3097633"/>
              <a:chOff x="2843808" y="1707654"/>
              <a:chExt cx="2358407" cy="3097633"/>
            </a:xfrm>
          </p:grpSpPr>
          <p:pic>
            <p:nvPicPr>
              <p:cNvPr id="11" name="Picture 10" descr="A picture containing text, sky, outdoor, building&#10;&#10;Description automatically generated">
                <a:extLst>
                  <a:ext uri="{FF2B5EF4-FFF2-40B4-BE49-F238E27FC236}">
                    <a16:creationId xmlns:a16="http://schemas.microsoft.com/office/drawing/2014/main" id="{7745B279-2940-4678-9FEB-321DAB80D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2843808" y="1707654"/>
                <a:ext cx="2358407" cy="2672862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D3D94F-8C8B-4625-9879-6BE97CDFDB0D}"/>
                  </a:ext>
                </a:extLst>
              </p:cNvPr>
              <p:cNvSpPr txBox="1"/>
              <p:nvPr/>
            </p:nvSpPr>
            <p:spPr>
              <a:xfrm>
                <a:off x="2843808" y="4435955"/>
                <a:ext cx="2341199" cy="369332"/>
              </a:xfrm>
              <a:prstGeom prst="rect">
                <a:avLst/>
              </a:prstGeom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s-ES" sz="900" dirty="0" err="1">
                    <a:hlinkClick r:id="rId3" tooltip="https://en.wikipedia.org/wiki/Hotel_Mac"/>
                  </a:rPr>
                  <a:t>This</a:t>
                </a:r>
                <a:r>
                  <a:rPr lang="es-ES" sz="900" dirty="0">
                    <a:hlinkClick r:id="rId3" tooltip="https://en.wikipedia.org/wiki/Hotel_Mac"/>
                  </a:rPr>
                  <a:t> </a:t>
                </a:r>
                <a:r>
                  <a:rPr lang="es-ES" sz="900" dirty="0" err="1">
                    <a:hlinkClick r:id="rId3" tooltip="https://en.wikipedia.org/wiki/Hotel_Mac"/>
                  </a:rPr>
                  <a:t>Photo</a:t>
                </a:r>
                <a:r>
                  <a:rPr lang="es-ES" sz="900" dirty="0"/>
                  <a:t> </a:t>
                </a:r>
                <a:r>
                  <a:rPr lang="es-ES" sz="900" dirty="0" err="1"/>
                  <a:t>by</a:t>
                </a:r>
                <a:r>
                  <a:rPr lang="es-ES" sz="900" dirty="0"/>
                  <a:t> </a:t>
                </a:r>
                <a:r>
                  <a:rPr lang="es-ES" sz="900" dirty="0" err="1"/>
                  <a:t>Unknown</a:t>
                </a:r>
                <a:r>
                  <a:rPr lang="es-ES" sz="900" dirty="0"/>
                  <a:t> </a:t>
                </a:r>
                <a:r>
                  <a:rPr lang="es-ES" sz="900" dirty="0" err="1"/>
                  <a:t>Author</a:t>
                </a:r>
                <a:r>
                  <a:rPr lang="es-ES" sz="900" dirty="0"/>
                  <a:t> </a:t>
                </a:r>
                <a:r>
                  <a:rPr lang="es-ES" sz="900" dirty="0" err="1"/>
                  <a:t>is</a:t>
                </a:r>
                <a:r>
                  <a:rPr lang="es-ES" sz="900" dirty="0"/>
                  <a:t> </a:t>
                </a:r>
                <a:r>
                  <a:rPr lang="es-ES" sz="900" dirty="0" err="1"/>
                  <a:t>licensed</a:t>
                </a:r>
                <a:r>
                  <a:rPr lang="es-ES" sz="900" dirty="0"/>
                  <a:t> </a:t>
                </a:r>
                <a:r>
                  <a:rPr lang="es-ES" sz="900" dirty="0" err="1"/>
                  <a:t>under</a:t>
                </a:r>
                <a:r>
                  <a:rPr lang="es-ES" sz="900" dirty="0"/>
                  <a:t> </a:t>
                </a:r>
                <a:r>
                  <a:rPr lang="es-ES" sz="900" dirty="0">
                    <a:hlinkClick r:id="rId4" tooltip="https://creativecommons.org/licenses/by-sa/3.0/"/>
                  </a:rPr>
                  <a:t>CC BY-SA</a:t>
                </a:r>
                <a:endParaRPr lang="es-ES" sz="900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4CC4D-A81F-4491-AA57-858D28DBBFF9}"/>
                </a:ext>
              </a:extLst>
            </p:cNvPr>
            <p:cNvSpPr txBox="1"/>
            <p:nvPr/>
          </p:nvSpPr>
          <p:spPr>
            <a:xfrm>
              <a:off x="1029365" y="1126882"/>
              <a:ext cx="1022355" cy="346249"/>
            </a:xfrm>
            <a:prstGeom prst="rect">
              <a:avLst/>
            </a:prstGeom>
          </p:spPr>
          <p:txBody>
            <a:bodyPr wrap="square" lIns="68580" tIns="34290" rIns="68580" bIns="34290" rtlCol="0" anchor="ctr" anchorCtr="0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 dirty="0">
                  <a:effectLst/>
                  <a:latin typeface="Calibri" panose="020F0502020204030204" pitchFamily="34" charset="0"/>
                </a:rPr>
                <a:t>A Hotel?</a:t>
              </a:r>
              <a:endParaRPr lang="en-US" i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0797E4-9869-4B25-BE78-81D4B99EF6E0}"/>
              </a:ext>
            </a:extLst>
          </p:cNvPr>
          <p:cNvGrpSpPr/>
          <p:nvPr/>
        </p:nvGrpSpPr>
        <p:grpSpPr>
          <a:xfrm>
            <a:off x="3167844" y="1126882"/>
            <a:ext cx="2808312" cy="3499321"/>
            <a:chOff x="2987824" y="1126882"/>
            <a:chExt cx="2808312" cy="34993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DF9C97-7933-4936-8307-CDA0B6FF8AD7}"/>
                </a:ext>
              </a:extLst>
            </p:cNvPr>
            <p:cNvGrpSpPr/>
            <p:nvPr/>
          </p:nvGrpSpPr>
          <p:grpSpPr>
            <a:xfrm>
              <a:off x="2987824" y="1964110"/>
              <a:ext cx="2808312" cy="2662093"/>
              <a:chOff x="5868144" y="892925"/>
              <a:chExt cx="2808312" cy="266209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D5150FD-C448-4640-A7E5-1564625A0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5868144" y="892925"/>
                <a:ext cx="2808312" cy="180178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68B8D9-BCD0-49C5-9A96-A0698B9A3F5E}"/>
                  </a:ext>
                </a:extLst>
              </p:cNvPr>
              <p:cNvSpPr txBox="1"/>
              <p:nvPr/>
            </p:nvSpPr>
            <p:spPr>
              <a:xfrm>
                <a:off x="5868144" y="3185686"/>
                <a:ext cx="2808312" cy="369332"/>
              </a:xfrm>
              <a:prstGeom prst="rect">
                <a:avLst/>
              </a:prstGeom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s-ES" sz="900" dirty="0" err="1">
                    <a:hlinkClick r:id="rId6" tooltip="http://furniturehouse.com.au/product/cloud-system-back-support-mattress-available-sizes/"/>
                  </a:rPr>
                  <a:t>This</a:t>
                </a:r>
                <a:r>
                  <a:rPr lang="es-ES" sz="900" dirty="0">
                    <a:hlinkClick r:id="rId6" tooltip="http://furniturehouse.com.au/product/cloud-system-back-support-mattress-available-sizes/"/>
                  </a:rPr>
                  <a:t> </a:t>
                </a:r>
                <a:r>
                  <a:rPr lang="es-ES" sz="900" dirty="0" err="1">
                    <a:hlinkClick r:id="rId6" tooltip="http://furniturehouse.com.au/product/cloud-system-back-support-mattress-available-sizes/"/>
                  </a:rPr>
                  <a:t>Photo</a:t>
                </a:r>
                <a:r>
                  <a:rPr lang="es-ES" sz="900" dirty="0"/>
                  <a:t> </a:t>
                </a:r>
                <a:r>
                  <a:rPr lang="es-ES" sz="900" dirty="0" err="1"/>
                  <a:t>by</a:t>
                </a:r>
                <a:r>
                  <a:rPr lang="es-ES" sz="900" dirty="0"/>
                  <a:t> </a:t>
                </a:r>
                <a:r>
                  <a:rPr lang="es-ES" sz="900" dirty="0" err="1"/>
                  <a:t>Unknown</a:t>
                </a:r>
                <a:r>
                  <a:rPr lang="es-ES" sz="900" dirty="0"/>
                  <a:t> </a:t>
                </a:r>
                <a:r>
                  <a:rPr lang="es-ES" sz="900" dirty="0" err="1"/>
                  <a:t>Author</a:t>
                </a:r>
                <a:r>
                  <a:rPr lang="es-ES" sz="900" dirty="0"/>
                  <a:t> </a:t>
                </a:r>
                <a:r>
                  <a:rPr lang="es-ES" sz="900" dirty="0" err="1"/>
                  <a:t>is</a:t>
                </a:r>
                <a:r>
                  <a:rPr lang="es-ES" sz="900" dirty="0"/>
                  <a:t> </a:t>
                </a:r>
                <a:r>
                  <a:rPr lang="es-ES" sz="900" dirty="0" err="1"/>
                  <a:t>licensed</a:t>
                </a:r>
                <a:r>
                  <a:rPr lang="es-ES" sz="900" dirty="0"/>
                  <a:t> </a:t>
                </a:r>
                <a:r>
                  <a:rPr lang="es-ES" sz="900" dirty="0" err="1"/>
                  <a:t>under</a:t>
                </a:r>
                <a:r>
                  <a:rPr lang="es-ES" sz="900" dirty="0"/>
                  <a:t> </a:t>
                </a:r>
                <a:r>
                  <a:rPr lang="es-ES" sz="900" dirty="0">
                    <a:hlinkClick r:id="rId7" tooltip="https://creativecommons.org/licenses/by-nc-nd/3.0/"/>
                  </a:rPr>
                  <a:t>CC BY-NC-ND</a:t>
                </a:r>
                <a:endParaRPr lang="es-ES" sz="9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7E4191-FA3D-4C40-A822-F8816116FFAA}"/>
                </a:ext>
              </a:extLst>
            </p:cNvPr>
            <p:cNvSpPr txBox="1"/>
            <p:nvPr/>
          </p:nvSpPr>
          <p:spPr>
            <a:xfrm>
              <a:off x="3527884" y="1126882"/>
              <a:ext cx="2016224" cy="346249"/>
            </a:xfrm>
            <a:prstGeom prst="rect">
              <a:avLst/>
            </a:prstGeom>
          </p:spPr>
          <p:txBody>
            <a:bodyPr wrap="square" lIns="68580" tIns="34290" rIns="68580" bIns="34290" rtlCol="0" anchor="ctr" anchorCtr="0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 dirty="0">
                  <a:effectLst/>
                  <a:latin typeface="Calibri" panose="020F0502020204030204" pitchFamily="34" charset="0"/>
                </a:rPr>
                <a:t>A Mattress Shop?</a:t>
              </a:r>
              <a:endParaRPr lang="en-US" i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9ADA99-CB41-461A-ABCB-BE214F521507}"/>
              </a:ext>
            </a:extLst>
          </p:cNvPr>
          <p:cNvGrpSpPr/>
          <p:nvPr/>
        </p:nvGrpSpPr>
        <p:grpSpPr>
          <a:xfrm>
            <a:off x="6206210" y="1126813"/>
            <a:ext cx="2708244" cy="2485294"/>
            <a:chOff x="3037858" y="1280597"/>
            <a:chExt cx="2708244" cy="24852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C9F90-350B-4A03-97A8-E84822B979CE}"/>
                </a:ext>
              </a:extLst>
            </p:cNvPr>
            <p:cNvGrpSpPr/>
            <p:nvPr/>
          </p:nvGrpSpPr>
          <p:grpSpPr>
            <a:xfrm>
              <a:off x="3037858" y="1964110"/>
              <a:ext cx="2708244" cy="1801781"/>
              <a:chOff x="5918178" y="892925"/>
              <a:chExt cx="2708244" cy="1801781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FED2BA8-545E-469F-AB6D-8CF75AE67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918178" y="892925"/>
                <a:ext cx="2708244" cy="1801781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FBCBBE-12FA-4AC8-9EF2-5CEBA98EC72F}"/>
                </a:ext>
              </a:extLst>
            </p:cNvPr>
            <p:cNvSpPr txBox="1"/>
            <p:nvPr/>
          </p:nvSpPr>
          <p:spPr>
            <a:xfrm>
              <a:off x="3171332" y="1280597"/>
              <a:ext cx="2542254" cy="346249"/>
            </a:xfrm>
            <a:prstGeom prst="rect">
              <a:avLst/>
            </a:prstGeom>
          </p:spPr>
          <p:txBody>
            <a:bodyPr wrap="square" lIns="68580" tIns="34290" rIns="68580" bIns="34290" rtlCol="0" anchor="ctr" anchorCtr="0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i="1" dirty="0">
                  <a:latin typeface="Calibri" panose="020F0502020204030204" pitchFamily="34" charset="0"/>
                </a:rPr>
                <a:t>A </a:t>
              </a:r>
              <a:r>
                <a:rPr lang="en-US" sz="1800" i="1" dirty="0">
                  <a:effectLst/>
                  <a:latin typeface="Calibri" panose="020F0502020204030204" pitchFamily="34" charset="0"/>
                </a:rPr>
                <a:t>Nuclear power plant?</a:t>
              </a:r>
              <a:endParaRPr lang="en-US" i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2B34DC-E91B-4919-B23E-A0226FAAFA2B}"/>
              </a:ext>
            </a:extLst>
          </p:cNvPr>
          <p:cNvSpPr txBox="1"/>
          <p:nvPr/>
        </p:nvSpPr>
        <p:spPr>
          <a:xfrm>
            <a:off x="6206210" y="4274289"/>
            <a:ext cx="2808312" cy="230832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 err="1"/>
              <a:t>Got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</a:t>
            </a:r>
            <a:r>
              <a:rPr lang="es-ES" sz="900" dirty="0">
                <a:hlinkClick r:id="rId9"/>
              </a:rPr>
              <a:t>Google </a:t>
            </a:r>
            <a:r>
              <a:rPr lang="es-ES" sz="900" dirty="0" err="1">
                <a:hlinkClick r:id="rId9"/>
              </a:rPr>
              <a:t>Maps</a:t>
            </a:r>
            <a:endParaRPr lang="es-ES" sz="9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91D38C-AEEA-4B9A-AED1-73AD9735B746}"/>
              </a:ext>
            </a:extLst>
          </p:cNvPr>
          <p:cNvCxnSpPr>
            <a:cxnSpLocks/>
          </p:cNvCxnSpPr>
          <p:nvPr/>
        </p:nvCxnSpPr>
        <p:spPr>
          <a:xfrm>
            <a:off x="251520" y="771550"/>
            <a:ext cx="8763002" cy="4248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75889F-9C75-4C85-A08A-156E432E4CFA}"/>
              </a:ext>
            </a:extLst>
          </p:cNvPr>
          <p:cNvCxnSpPr>
            <a:cxnSpLocks/>
          </p:cNvCxnSpPr>
          <p:nvPr/>
        </p:nvCxnSpPr>
        <p:spPr>
          <a:xfrm flipV="1">
            <a:off x="129478" y="771550"/>
            <a:ext cx="8885044" cy="4248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3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07504" y="1567631"/>
            <a:ext cx="8508340" cy="2008242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Scenario 1: very few services and low maturity on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kubectl</a:t>
            </a:r>
            <a:r>
              <a:rPr lang="en-US" dirty="0">
                <a:latin typeface="Calibri" panose="020F0502020204030204" pitchFamily="34" charset="0"/>
              </a:rPr>
              <a:t> apply  -f </a:t>
            </a:r>
            <a:r>
              <a:rPr lang="en-US" dirty="0" err="1">
                <a:latin typeface="Calibri" panose="020F0502020204030204" pitchFamily="34" charset="0"/>
              </a:rPr>
              <a:t>service_manifests.yaml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Wrong way: The automation consists in bash scripts that does this commands for you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Coupled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High probability to lose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</a:rPr>
              <a:t>Misclick</a:t>
            </a:r>
            <a:endParaRPr lang="en-US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3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cs typeface="Calibri"/>
              </a:rPr>
              <a:t>Operator 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6DED-0C26-424F-BD46-AB5D38AD8B2C}"/>
              </a:ext>
            </a:extLst>
          </p:cNvPr>
          <p:cNvSpPr txBox="1"/>
          <p:nvPr/>
        </p:nvSpPr>
        <p:spPr>
          <a:xfrm>
            <a:off x="107504" y="561043"/>
            <a:ext cx="8508340" cy="4501232"/>
          </a:xfrm>
          <a:prstGeom prst="rect">
            <a:avLst/>
          </a:prstGeom>
        </p:spPr>
        <p:txBody>
          <a:bodyPr wrap="square" lIns="68580" tIns="34290" rIns="68580" bIns="34290" rtlCol="0" anchor="ctr" anchorCtr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Perfumerias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loli</a:t>
            </a:r>
            <a:r>
              <a:rPr lang="en-US" dirty="0">
                <a:latin typeface="Calibri" panose="020F0502020204030204" pitchFamily="34" charset="0"/>
              </a:rPr>
              <a:t> is just opening their minds to the IT world, with a unique technician they want a first version of a website based on </a:t>
            </a:r>
            <a:r>
              <a:rPr lang="en-US" dirty="0" err="1">
                <a:latin typeface="Calibri" panose="020F0502020204030204" pitchFamily="34" charset="0"/>
              </a:rPr>
              <a:t>wordpress</a:t>
            </a:r>
            <a:r>
              <a:rPr lang="en-US" dirty="0">
                <a:latin typeface="Calibri" panose="020F0502020204030204" pitchFamily="34" charset="0"/>
              </a:rPr>
              <a:t>. A very geek friend of the technician told him to use Kubernetes because it’s cool.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</a:rPr>
              <a:t>Ingredients: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A </a:t>
            </a:r>
            <a:r>
              <a:rPr lang="en-US" dirty="0" err="1">
                <a:effectLst/>
                <a:latin typeface="Calibri" panose="020F0502020204030204" pitchFamily="34" charset="0"/>
              </a:rPr>
              <a:t>Dockerfile</a:t>
            </a:r>
            <a:r>
              <a:rPr lang="en-US" dirty="0">
                <a:effectLst/>
                <a:latin typeface="Calibri" panose="020F0502020204030204" pitchFamily="34" charset="0"/>
              </a:rPr>
              <a:t> with </a:t>
            </a:r>
            <a:r>
              <a:rPr lang="en-US" dirty="0" err="1">
                <a:effectLst/>
                <a:latin typeface="Calibri" panose="020F0502020204030204" pitchFamily="34" charset="0"/>
              </a:rPr>
              <a:t>wordpress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Hopefully using a docker image of a database compatible with </a:t>
            </a:r>
            <a:r>
              <a:rPr lang="en-US" dirty="0" err="1">
                <a:latin typeface="Calibri" panose="020F0502020204030204" pitchFamily="34" charset="0"/>
              </a:rPr>
              <a:t>wordpress</a:t>
            </a:r>
            <a:endParaRPr lang="en-US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Manifest of a Pod or (hopefully) a Deployment to manage the container of the </a:t>
            </a:r>
            <a:r>
              <a:rPr lang="en-US" dirty="0" err="1">
                <a:latin typeface="Calibri" panose="020F0502020204030204" pitchFamily="34" charset="0"/>
              </a:rPr>
              <a:t>wordpress</a:t>
            </a:r>
            <a:endParaRPr lang="en-US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Hopefully a Manifest of a </a:t>
            </a:r>
            <a:r>
              <a:rPr lang="en-US" dirty="0" err="1">
                <a:latin typeface="Calibri" panose="020F0502020204030204" pitchFamily="34" charset="0"/>
              </a:rPr>
              <a:t>Statefulset</a:t>
            </a:r>
            <a:r>
              <a:rPr lang="en-US" dirty="0">
                <a:latin typeface="Calibri" panose="020F0502020204030204" pitchFamily="34" charset="0"/>
              </a:rPr>
              <a:t> to manage the database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 err="1">
                <a:latin typeface="Calibri" panose="020F0502020204030204" pitchFamily="34" charset="0"/>
              </a:rPr>
              <a:t>LoadBalancer</a:t>
            </a:r>
            <a:r>
              <a:rPr lang="en-US" dirty="0">
                <a:latin typeface="Calibri" panose="020F0502020204030204" pitchFamily="34" charset="0"/>
              </a:rPr>
              <a:t> Service for </a:t>
            </a:r>
            <a:r>
              <a:rPr lang="en-US" dirty="0" err="1">
                <a:latin typeface="Calibri" panose="020F0502020204030204" pitchFamily="34" charset="0"/>
              </a:rPr>
              <a:t>wordpress</a:t>
            </a:r>
            <a:endParaRPr lang="en-US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For sure we will see: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 bash script to re-execute all (“Upgrades”), with probably a first line with “delete all”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Another </a:t>
            </a:r>
            <a:r>
              <a:rPr lang="en-US" dirty="0" err="1">
                <a:latin typeface="Calibri" panose="020F0502020204030204" pitchFamily="34" charset="0"/>
              </a:rPr>
              <a:t>LoadBalancer</a:t>
            </a:r>
            <a:r>
              <a:rPr lang="en-US" dirty="0">
                <a:latin typeface="Calibri" panose="020F0502020204030204" pitchFamily="34" charset="0"/>
              </a:rPr>
              <a:t> for database with public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All kinds of imagination while reading </a:t>
            </a:r>
            <a:r>
              <a:rPr lang="en-US" dirty="0" err="1">
                <a:latin typeface="Calibri" panose="020F0502020204030204" pitchFamily="34" charset="0"/>
              </a:rPr>
              <a:t>Stackoverflow</a:t>
            </a:r>
            <a:r>
              <a:rPr lang="en-US" dirty="0">
                <a:latin typeface="Calibri" panose="020F0502020204030204" pitchFamily="34" charset="0"/>
              </a:rPr>
              <a:t> © and the “latest” usage</a:t>
            </a:r>
          </a:p>
        </p:txBody>
      </p:sp>
    </p:spTree>
    <p:extLst>
      <p:ext uri="{BB962C8B-B14F-4D97-AF65-F5344CB8AC3E}">
        <p14:creationId xmlns:p14="http://schemas.microsoft.com/office/powerpoint/2010/main" val="930083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B-2018_PPT-Template_0">
  <a:themeElements>
    <a:clrScheme name="Hotelbeds">
      <a:dk1>
        <a:srgbClr val="002E3A"/>
      </a:dk1>
      <a:lt1>
        <a:srgbClr val="F1F3F8"/>
      </a:lt1>
      <a:dk2>
        <a:srgbClr val="B6295A"/>
      </a:dk2>
      <a:lt2>
        <a:srgbClr val="F2F8F7"/>
      </a:lt2>
      <a:accent1>
        <a:srgbClr val="7191A3"/>
      </a:accent1>
      <a:accent2>
        <a:srgbClr val="92CAC5"/>
      </a:accent2>
      <a:accent3>
        <a:srgbClr val="C3DAD0"/>
      </a:accent3>
      <a:accent4>
        <a:srgbClr val="D18DA3"/>
      </a:accent4>
      <a:accent5>
        <a:srgbClr val="505050"/>
      </a:accent5>
      <a:accent6>
        <a:srgbClr val="D2D2D2"/>
      </a:accent6>
      <a:hlink>
        <a:srgbClr val="FF0080"/>
      </a:hlink>
      <a:folHlink>
        <a:srgbClr val="FAF2F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anchor="ctr" anchorCtr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BG Standard" id="{AE2359EC-29B7-48B7-8AC1-4481193EC64C}" vid="{DEB36C04-006D-4A3C-919A-B2EF8A7943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14009</TotalTime>
  <Words>1620</Words>
  <Application>Microsoft Office PowerPoint</Application>
  <PresentationFormat>On-screen Show (16:9)</PresentationFormat>
  <Paragraphs>211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Lucida Grande</vt:lpstr>
      <vt:lpstr>TUIType</vt:lpstr>
      <vt:lpstr>Wingdings</vt:lpstr>
      <vt:lpstr>WLS</vt:lpstr>
      <vt:lpstr>HB-2018_PPT-Template_0</vt:lpstr>
      <vt:lpstr>think-cell Slide</vt:lpstr>
      <vt:lpstr>Operator Pattern</vt:lpstr>
      <vt:lpstr>Introduction</vt:lpstr>
      <vt:lpstr>What is Hotelbeds?</vt:lpstr>
      <vt:lpstr>What is Hotelbeds?</vt:lpstr>
      <vt:lpstr>What is Hotelbeds?</vt:lpstr>
      <vt:lpstr>What is Hotelbeds?</vt:lpstr>
      <vt:lpstr>What is Hotelbeds?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  <vt:lpstr>Operator Pattern</vt:lpstr>
    </vt:vector>
  </TitlesOfParts>
  <Company>TUI Travel A&amp;D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Aleix Bernabeu</dc:creator>
  <cp:lastModifiedBy>Angel Luis Lopez Monterroso</cp:lastModifiedBy>
  <cp:revision>530</cp:revision>
  <dcterms:created xsi:type="dcterms:W3CDTF">2015-11-06T10:16:28Z</dcterms:created>
  <dcterms:modified xsi:type="dcterms:W3CDTF">2021-10-24T09:20:38Z</dcterms:modified>
</cp:coreProperties>
</file>