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4" roundtripDataSignature="AMtx7mg+cQ88hNp25T4VR1xpdigxcE7v/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9ABCEC7-4B78-460C-A1EB-2305D55BDC34}">
  <a:tblStyle styleId="{79ABCEC7-4B78-460C-A1EB-2305D55BDC3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1804c58ccb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1804c58cc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1804c58ccb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31804c58cc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1804c58ccb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1804c58cc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1804c58ccb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1804c58cc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8" name="Shape 68"/>
        <p:cNvGrpSpPr/>
        <p:nvPr/>
      </p:nvGrpSpPr>
      <p:grpSpPr>
        <a:xfrm>
          <a:off x="0" y="0"/>
          <a:ext cx="0" cy="0"/>
          <a:chOff x="0" y="0"/>
          <a:chExt cx="0" cy="0"/>
        </a:xfrm>
      </p:grpSpPr>
      <p:sp>
        <p:nvSpPr>
          <p:cNvPr id="69" name="Google Shape;69;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2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7" name="Shape 17"/>
        <p:cNvGrpSpPr/>
        <p:nvPr/>
      </p:nvGrpSpPr>
      <p:grpSpPr>
        <a:xfrm>
          <a:off x="0" y="0"/>
          <a:ext cx="0" cy="0"/>
          <a:chOff x="0" y="0"/>
          <a:chExt cx="0" cy="0"/>
        </a:xfrm>
      </p:grpSpPr>
      <p:sp>
        <p:nvSpPr>
          <p:cNvPr id="18" name="Google Shape;18;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3" name="Shape 23"/>
        <p:cNvGrpSpPr/>
        <p:nvPr/>
      </p:nvGrpSpPr>
      <p:grpSpPr>
        <a:xfrm>
          <a:off x="0" y="0"/>
          <a:ext cx="0" cy="0"/>
          <a:chOff x="0" y="0"/>
          <a:chExt cx="0" cy="0"/>
        </a:xfrm>
      </p:grpSpPr>
      <p:sp>
        <p:nvSpPr>
          <p:cNvPr id="24" name="Google Shape;24;p1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9" name="Shape 29"/>
        <p:cNvGrpSpPr/>
        <p:nvPr/>
      </p:nvGrpSpPr>
      <p:grpSpPr>
        <a:xfrm>
          <a:off x="0" y="0"/>
          <a:ext cx="0" cy="0"/>
          <a:chOff x="0" y="0"/>
          <a:chExt cx="0" cy="0"/>
        </a:xfrm>
      </p:grpSpPr>
      <p:sp>
        <p:nvSpPr>
          <p:cNvPr id="30" name="Google Shape;3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6" name="Shape 36"/>
        <p:cNvGrpSpPr/>
        <p:nvPr/>
      </p:nvGrpSpPr>
      <p:grpSpPr>
        <a:xfrm>
          <a:off x="0" y="0"/>
          <a:ext cx="0" cy="0"/>
          <a:chOff x="0" y="0"/>
          <a:chExt cx="0" cy="0"/>
        </a:xfrm>
      </p:grpSpPr>
      <p:sp>
        <p:nvSpPr>
          <p:cNvPr id="37" name="Google Shape;37;p2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5" name="Shape 45"/>
        <p:cNvGrpSpPr/>
        <p:nvPr/>
      </p:nvGrpSpPr>
      <p:grpSpPr>
        <a:xfrm>
          <a:off x="0" y="0"/>
          <a:ext cx="0" cy="0"/>
          <a:chOff x="0" y="0"/>
          <a:chExt cx="0" cy="0"/>
        </a:xfrm>
      </p:grpSpPr>
      <p:sp>
        <p:nvSpPr>
          <p:cNvPr id="46" name="Google Shape;46;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0" name="Shape 50"/>
        <p:cNvGrpSpPr/>
        <p:nvPr/>
      </p:nvGrpSpPr>
      <p:grpSpPr>
        <a:xfrm>
          <a:off x="0" y="0"/>
          <a:ext cx="0" cy="0"/>
          <a:chOff x="0" y="0"/>
          <a:chExt cx="0" cy="0"/>
        </a:xfrm>
      </p:grpSpPr>
      <p:sp>
        <p:nvSpPr>
          <p:cNvPr id="51" name="Google Shape;5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4" name="Shape 54"/>
        <p:cNvGrpSpPr/>
        <p:nvPr/>
      </p:nvGrpSpPr>
      <p:grpSpPr>
        <a:xfrm>
          <a:off x="0" y="0"/>
          <a:ext cx="0" cy="0"/>
          <a:chOff x="0" y="0"/>
          <a:chExt cx="0" cy="0"/>
        </a:xfrm>
      </p:grpSpPr>
      <p:sp>
        <p:nvSpPr>
          <p:cNvPr id="55" name="Google Shape;55;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1" name="Shape 61"/>
        <p:cNvGrpSpPr/>
        <p:nvPr/>
      </p:nvGrpSpPr>
      <p:grpSpPr>
        <a:xfrm>
          <a:off x="0" y="0"/>
          <a:ext cx="0" cy="0"/>
          <a:chOff x="0" y="0"/>
          <a:chExt cx="0" cy="0"/>
        </a:xfrm>
      </p:grpSpPr>
      <p:sp>
        <p:nvSpPr>
          <p:cNvPr id="62" name="Google Shape;62;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4"/>
          <p:cNvSpPr/>
          <p:nvPr>
            <p:ph idx="2" type="pic"/>
          </p:nvPr>
        </p:nvSpPr>
        <p:spPr>
          <a:xfrm>
            <a:off x="5183188" y="987425"/>
            <a:ext cx="6172200" cy="4873625"/>
          </a:xfrm>
          <a:prstGeom prst="rect">
            <a:avLst/>
          </a:prstGeom>
          <a:noFill/>
          <a:ln>
            <a:noFill/>
          </a:ln>
        </p:spPr>
      </p:sp>
      <p:sp>
        <p:nvSpPr>
          <p:cNvPr id="64" name="Google Shape;64;p2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dir="l"/>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jp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3.jpg"/><Relationship Id="rId5" Type="http://schemas.openxmlformats.org/officeDocument/2006/relationships/image" Target="../media/image7.png"/><Relationship Id="rId6"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jp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descr="EscuelaIT Duoc UC - Escuela de Informática y Telecomunicaciones Duoc UC - Duoc  UC | LinkedIn" id="84" name="Google Shape;84;p1"/>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85" name="Google Shape;85;p1"/>
          <p:cNvSpPr txBox="1"/>
          <p:nvPr/>
        </p:nvSpPr>
        <p:spPr>
          <a:xfrm>
            <a:off x="1" y="2707792"/>
            <a:ext cx="12191999" cy="113877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s-CL" sz="4400" u="none" cap="none" strike="noStrike">
                <a:solidFill>
                  <a:schemeClr val="dk1"/>
                </a:solidFill>
                <a:latin typeface="Calibri"/>
                <a:ea typeface="Calibri"/>
                <a:cs typeface="Calibri"/>
                <a:sym typeface="Calibri"/>
              </a:rPr>
              <a:t>PROYECTO MP Climatización</a:t>
            </a:r>
            <a:endParaRPr/>
          </a:p>
          <a:p>
            <a:pPr indent="0" lvl="0" marL="0" marR="0" rtl="0" algn="ctr">
              <a:spcBef>
                <a:spcPts val="0"/>
              </a:spcBef>
              <a:spcAft>
                <a:spcPts val="0"/>
              </a:spcAft>
              <a:buNone/>
            </a:pPr>
            <a:r>
              <a:rPr b="0" i="0" lang="es-CL" sz="2400" u="none" cap="none" strike="noStrike">
                <a:solidFill>
                  <a:schemeClr val="dk1"/>
                </a:solidFill>
                <a:latin typeface="Calibri"/>
                <a:ea typeface="Calibri"/>
                <a:cs typeface="Calibri"/>
                <a:sym typeface="Calibri"/>
              </a:rPr>
              <a:t>PRESENTACIÓN FINAL CAPSTONE</a:t>
            </a:r>
            <a:endParaRPr b="0" i="0" sz="2400" u="none" cap="none" strike="noStrike">
              <a:solidFill>
                <a:schemeClr val="dk1"/>
              </a:solidFill>
              <a:latin typeface="Calibri"/>
              <a:ea typeface="Calibri"/>
              <a:cs typeface="Calibri"/>
              <a:sym typeface="Calibri"/>
            </a:endParaRPr>
          </a:p>
        </p:txBody>
      </p:sp>
    </p:spTree>
  </p:cSld>
  <p:clrMapOvr>
    <a:masterClrMapping/>
  </p:clrMapOvr>
  <p:transition spd="slow">
    <p:wipe dir="l"/>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descr="EscuelaIT Duoc UC - Escuela de Informática y Telecomunicaciones Duoc UC - Duoc  UC | LinkedIn" id="180" name="Google Shape;180;p10"/>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81" name="Google Shape;181;p10"/>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rgbClr val="757070"/>
                </a:solidFill>
                <a:latin typeface="Calibri"/>
                <a:ea typeface="Calibri"/>
                <a:cs typeface="Calibri"/>
                <a:sym typeface="Calibri"/>
              </a:rPr>
              <a:t>PROYECTO MP Climatización </a:t>
            </a:r>
            <a:endParaRPr/>
          </a:p>
        </p:txBody>
      </p:sp>
      <p:sp>
        <p:nvSpPr>
          <p:cNvPr id="182" name="Google Shape;182;p10"/>
          <p:cNvSpPr txBox="1"/>
          <p:nvPr/>
        </p:nvSpPr>
        <p:spPr>
          <a:xfrm>
            <a:off x="78225" y="738255"/>
            <a:ext cx="12192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Tecnologías utilizadas</a:t>
            </a:r>
            <a:endParaRPr/>
          </a:p>
        </p:txBody>
      </p:sp>
      <p:cxnSp>
        <p:nvCxnSpPr>
          <p:cNvPr id="183" name="Google Shape;183;p10"/>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84" name="Google Shape;184;p10"/>
          <p:cNvSpPr txBox="1"/>
          <p:nvPr/>
        </p:nvSpPr>
        <p:spPr>
          <a:xfrm>
            <a:off x="672150" y="1384750"/>
            <a:ext cx="10847700" cy="507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CL" sz="1300">
                <a:solidFill>
                  <a:schemeClr val="dk1"/>
                </a:solidFill>
                <a:latin typeface="Calibri"/>
                <a:ea typeface="Calibri"/>
                <a:cs typeface="Calibri"/>
                <a:sym typeface="Calibri"/>
              </a:rPr>
              <a:t>En este proyecto se implementaron varias </a:t>
            </a:r>
            <a:r>
              <a:rPr lang="es-CL" sz="1300">
                <a:solidFill>
                  <a:schemeClr val="dk1"/>
                </a:solidFill>
                <a:latin typeface="Calibri"/>
                <a:ea typeface="Calibri"/>
                <a:cs typeface="Calibri"/>
                <a:sym typeface="Calibri"/>
              </a:rPr>
              <a:t>tecnologías</a:t>
            </a:r>
            <a:r>
              <a:rPr lang="es-CL" sz="1300">
                <a:solidFill>
                  <a:schemeClr val="dk1"/>
                </a:solidFill>
                <a:latin typeface="Calibri"/>
                <a:ea typeface="Calibri"/>
                <a:cs typeface="Calibri"/>
                <a:sym typeface="Calibri"/>
              </a:rPr>
              <a:t> para garantizar l correcto funcionamiento, diseño atractivo y facilidad de uso de la </a:t>
            </a:r>
            <a:r>
              <a:rPr lang="es-CL" sz="1300">
                <a:solidFill>
                  <a:schemeClr val="dk1"/>
                </a:solidFill>
                <a:latin typeface="Calibri"/>
                <a:ea typeface="Calibri"/>
                <a:cs typeface="Calibri"/>
                <a:sym typeface="Calibri"/>
              </a:rPr>
              <a:t>página</a:t>
            </a:r>
            <a:r>
              <a:rPr lang="es-CL" sz="1300">
                <a:solidFill>
                  <a:schemeClr val="dk1"/>
                </a:solidFill>
                <a:latin typeface="Calibri"/>
                <a:ea typeface="Calibri"/>
                <a:cs typeface="Calibri"/>
                <a:sym typeface="Calibri"/>
              </a:rPr>
              <a:t> web. </a:t>
            </a:r>
            <a:endParaRPr sz="1300">
              <a:solidFill>
                <a:schemeClr val="dk1"/>
              </a:solidFill>
              <a:latin typeface="Calibri"/>
              <a:ea typeface="Calibri"/>
              <a:cs typeface="Calibri"/>
              <a:sym typeface="Calibri"/>
            </a:endParaRPr>
          </a:p>
          <a:p>
            <a:pPr indent="0" lvl="0" marL="0" rtl="0" algn="l">
              <a:spcBef>
                <a:spcPts val="0"/>
              </a:spcBef>
              <a:spcAft>
                <a:spcPts val="0"/>
              </a:spcAft>
              <a:buNone/>
            </a:pPr>
            <a:r>
              <a:t/>
            </a:r>
            <a:endParaRPr sz="1300">
              <a:solidFill>
                <a:schemeClr val="dk1"/>
              </a:solidFill>
              <a:latin typeface="Calibri"/>
              <a:ea typeface="Calibri"/>
              <a:cs typeface="Calibri"/>
              <a:sym typeface="Calibri"/>
            </a:endParaRPr>
          </a:p>
          <a:p>
            <a:pPr indent="0" lvl="0" marL="0" rtl="0" algn="l">
              <a:spcBef>
                <a:spcPts val="0"/>
              </a:spcBef>
              <a:spcAft>
                <a:spcPts val="0"/>
              </a:spcAft>
              <a:buNone/>
            </a:pPr>
            <a:r>
              <a:rPr lang="es-CL" sz="1300">
                <a:solidFill>
                  <a:schemeClr val="dk1"/>
                </a:solidFill>
                <a:latin typeface="Calibri"/>
                <a:ea typeface="Calibri"/>
                <a:cs typeface="Calibri"/>
                <a:sym typeface="Calibri"/>
              </a:rPr>
              <a:t>1.- Frontend</a:t>
            </a:r>
            <a:endParaRPr sz="1300">
              <a:solidFill>
                <a:schemeClr val="dk1"/>
              </a:solidFill>
              <a:latin typeface="Calibri"/>
              <a:ea typeface="Calibri"/>
              <a:cs typeface="Calibri"/>
              <a:sym typeface="Calibri"/>
            </a:endParaRPr>
          </a:p>
          <a:p>
            <a:pPr indent="0" lvl="0" marL="0" rtl="0" algn="l">
              <a:spcBef>
                <a:spcPts val="0"/>
              </a:spcBef>
              <a:spcAft>
                <a:spcPts val="0"/>
              </a:spcAft>
              <a:buNone/>
            </a:pPr>
            <a:r>
              <a:t/>
            </a:r>
            <a:endParaRPr sz="1300">
              <a:solidFill>
                <a:schemeClr val="dk1"/>
              </a:solidFill>
              <a:latin typeface="Calibri"/>
              <a:ea typeface="Calibri"/>
              <a:cs typeface="Calibri"/>
              <a:sym typeface="Calibri"/>
            </a:endParaRPr>
          </a:p>
          <a:p>
            <a:pPr indent="-311150" lvl="0" marL="457200" rtl="0" algn="l">
              <a:spcBef>
                <a:spcPts val="0"/>
              </a:spcBef>
              <a:spcAft>
                <a:spcPts val="0"/>
              </a:spcAft>
              <a:buClr>
                <a:schemeClr val="dk1"/>
              </a:buClr>
              <a:buSzPts val="1300"/>
              <a:buFont typeface="Calibri"/>
              <a:buChar char="●"/>
            </a:pPr>
            <a:r>
              <a:rPr lang="es-CL" sz="1300">
                <a:solidFill>
                  <a:schemeClr val="dk1"/>
                </a:solidFill>
                <a:latin typeface="Calibri"/>
                <a:ea typeface="Calibri"/>
                <a:cs typeface="Calibri"/>
                <a:sym typeface="Calibri"/>
              </a:rPr>
              <a:t>HTML5:</a:t>
            </a:r>
            <a:endParaRPr sz="13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300">
              <a:solidFill>
                <a:schemeClr val="dk1"/>
              </a:solidFill>
              <a:latin typeface="Calibri"/>
              <a:ea typeface="Calibri"/>
              <a:cs typeface="Calibri"/>
              <a:sym typeface="Calibri"/>
            </a:endParaRPr>
          </a:p>
          <a:p>
            <a:pPr indent="0" lvl="0" marL="457200" rtl="0" algn="l">
              <a:spcBef>
                <a:spcPts val="0"/>
              </a:spcBef>
              <a:spcAft>
                <a:spcPts val="0"/>
              </a:spcAft>
              <a:buNone/>
            </a:pPr>
            <a:r>
              <a:rPr lang="es-CL" sz="1300">
                <a:solidFill>
                  <a:schemeClr val="dk1"/>
                </a:solidFill>
                <a:latin typeface="Calibri"/>
                <a:ea typeface="Calibri"/>
                <a:cs typeface="Calibri"/>
                <a:sym typeface="Calibri"/>
              </a:rPr>
              <a:t>Utilizado para estructurar el contenido de la </a:t>
            </a:r>
            <a:r>
              <a:rPr lang="es-CL" sz="1300">
                <a:solidFill>
                  <a:schemeClr val="dk1"/>
                </a:solidFill>
                <a:latin typeface="Calibri"/>
                <a:ea typeface="Calibri"/>
                <a:cs typeface="Calibri"/>
                <a:sym typeface="Calibri"/>
              </a:rPr>
              <a:t>página</a:t>
            </a:r>
            <a:r>
              <a:rPr lang="es-CL" sz="1300">
                <a:solidFill>
                  <a:schemeClr val="dk1"/>
                </a:solidFill>
                <a:latin typeface="Calibri"/>
                <a:ea typeface="Calibri"/>
                <a:cs typeface="Calibri"/>
                <a:sym typeface="Calibri"/>
              </a:rPr>
              <a:t> web, defiendo los elementos </a:t>
            </a:r>
            <a:r>
              <a:rPr lang="es-CL" sz="1300">
                <a:solidFill>
                  <a:schemeClr val="dk1"/>
                </a:solidFill>
                <a:latin typeface="Calibri"/>
                <a:ea typeface="Calibri"/>
                <a:cs typeface="Calibri"/>
                <a:sym typeface="Calibri"/>
              </a:rPr>
              <a:t>básicos</a:t>
            </a:r>
            <a:r>
              <a:rPr lang="es-CL" sz="1300">
                <a:solidFill>
                  <a:schemeClr val="dk1"/>
                </a:solidFill>
                <a:latin typeface="Calibri"/>
                <a:ea typeface="Calibri"/>
                <a:cs typeface="Calibri"/>
                <a:sym typeface="Calibri"/>
              </a:rPr>
              <a:t> como encabezados, </a:t>
            </a:r>
            <a:r>
              <a:rPr lang="es-CL" sz="1300">
                <a:solidFill>
                  <a:schemeClr val="dk1"/>
                </a:solidFill>
                <a:latin typeface="Calibri"/>
                <a:ea typeface="Calibri"/>
                <a:cs typeface="Calibri"/>
                <a:sym typeface="Calibri"/>
              </a:rPr>
              <a:t>párrafos</a:t>
            </a:r>
            <a:r>
              <a:rPr lang="es-CL" sz="1300">
                <a:solidFill>
                  <a:schemeClr val="dk1"/>
                </a:solidFill>
                <a:latin typeface="Calibri"/>
                <a:ea typeface="Calibri"/>
                <a:cs typeface="Calibri"/>
                <a:sym typeface="Calibri"/>
              </a:rPr>
              <a:t>, </a:t>
            </a:r>
            <a:r>
              <a:rPr lang="es-CL" sz="1300">
                <a:solidFill>
                  <a:schemeClr val="dk1"/>
                </a:solidFill>
                <a:latin typeface="Calibri"/>
                <a:ea typeface="Calibri"/>
                <a:cs typeface="Calibri"/>
                <a:sym typeface="Calibri"/>
              </a:rPr>
              <a:t>imágenes</a:t>
            </a:r>
            <a:r>
              <a:rPr lang="es-CL" sz="1300">
                <a:solidFill>
                  <a:schemeClr val="dk1"/>
                </a:solidFill>
                <a:latin typeface="Calibri"/>
                <a:ea typeface="Calibri"/>
                <a:cs typeface="Calibri"/>
                <a:sym typeface="Calibri"/>
              </a:rPr>
              <a:t> y formularios.</a:t>
            </a:r>
            <a:endParaRPr sz="13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300">
              <a:solidFill>
                <a:schemeClr val="dk1"/>
              </a:solidFill>
              <a:latin typeface="Calibri"/>
              <a:ea typeface="Calibri"/>
              <a:cs typeface="Calibri"/>
              <a:sym typeface="Calibri"/>
            </a:endParaRPr>
          </a:p>
          <a:p>
            <a:pPr indent="-311150" lvl="0" marL="457200" rtl="0" algn="l">
              <a:spcBef>
                <a:spcPts val="0"/>
              </a:spcBef>
              <a:spcAft>
                <a:spcPts val="0"/>
              </a:spcAft>
              <a:buClr>
                <a:schemeClr val="dk1"/>
              </a:buClr>
              <a:buSzPts val="1300"/>
              <a:buFont typeface="Calibri"/>
              <a:buChar char="●"/>
            </a:pPr>
            <a:r>
              <a:rPr lang="es-CL" sz="1300">
                <a:solidFill>
                  <a:schemeClr val="dk1"/>
                </a:solidFill>
                <a:latin typeface="Calibri"/>
                <a:ea typeface="Calibri"/>
                <a:cs typeface="Calibri"/>
                <a:sym typeface="Calibri"/>
              </a:rPr>
              <a:t>CSS3: </a:t>
            </a:r>
            <a:endParaRPr sz="1300">
              <a:solidFill>
                <a:schemeClr val="dk1"/>
              </a:solidFill>
              <a:latin typeface="Calibri"/>
              <a:ea typeface="Calibri"/>
              <a:cs typeface="Calibri"/>
              <a:sym typeface="Calibri"/>
            </a:endParaRPr>
          </a:p>
          <a:p>
            <a:pPr indent="0" lvl="0" marL="0" rtl="0" algn="l">
              <a:spcBef>
                <a:spcPts val="0"/>
              </a:spcBef>
              <a:spcAft>
                <a:spcPts val="0"/>
              </a:spcAft>
              <a:buNone/>
            </a:pPr>
            <a:r>
              <a:t/>
            </a:r>
            <a:endParaRPr sz="1300">
              <a:solidFill>
                <a:schemeClr val="dk1"/>
              </a:solidFill>
              <a:latin typeface="Calibri"/>
              <a:ea typeface="Calibri"/>
              <a:cs typeface="Calibri"/>
              <a:sym typeface="Calibri"/>
            </a:endParaRPr>
          </a:p>
          <a:p>
            <a:pPr indent="0" lvl="0" marL="0" rtl="0" algn="l">
              <a:spcBef>
                <a:spcPts val="0"/>
              </a:spcBef>
              <a:spcAft>
                <a:spcPts val="0"/>
              </a:spcAft>
              <a:buNone/>
            </a:pPr>
            <a:r>
              <a:rPr lang="es-CL" sz="1300">
                <a:solidFill>
                  <a:schemeClr val="dk1"/>
                </a:solidFill>
                <a:latin typeface="Calibri"/>
                <a:ea typeface="Calibri"/>
                <a:cs typeface="Calibri"/>
                <a:sym typeface="Calibri"/>
              </a:rPr>
              <a:t>	Aplicado para estabilizar y dar un diseño atractivo al sitio web, incluyendo colores, tipografías y adaptabilidad a diferentes</a:t>
            </a:r>
            <a:endParaRPr sz="1300">
              <a:solidFill>
                <a:schemeClr val="dk1"/>
              </a:solidFill>
              <a:latin typeface="Calibri"/>
              <a:ea typeface="Calibri"/>
              <a:cs typeface="Calibri"/>
              <a:sym typeface="Calibri"/>
            </a:endParaRPr>
          </a:p>
          <a:p>
            <a:pPr indent="457200" lvl="0" marL="0" rtl="0" algn="l">
              <a:spcBef>
                <a:spcPts val="0"/>
              </a:spcBef>
              <a:spcAft>
                <a:spcPts val="0"/>
              </a:spcAft>
              <a:buNone/>
            </a:pPr>
            <a:r>
              <a:rPr lang="es-CL" sz="1300">
                <a:solidFill>
                  <a:schemeClr val="dk1"/>
                </a:solidFill>
                <a:latin typeface="Calibri"/>
                <a:ea typeface="Calibri"/>
                <a:cs typeface="Calibri"/>
                <a:sym typeface="Calibri"/>
              </a:rPr>
              <a:t>dispositivos (responsividad).</a:t>
            </a:r>
            <a:endParaRPr sz="1300">
              <a:solidFill>
                <a:schemeClr val="dk1"/>
              </a:solidFill>
              <a:latin typeface="Calibri"/>
              <a:ea typeface="Calibri"/>
              <a:cs typeface="Calibri"/>
              <a:sym typeface="Calibri"/>
            </a:endParaRPr>
          </a:p>
          <a:p>
            <a:pPr indent="457200" lvl="0" marL="0" rtl="0" algn="l">
              <a:spcBef>
                <a:spcPts val="0"/>
              </a:spcBef>
              <a:spcAft>
                <a:spcPts val="0"/>
              </a:spcAft>
              <a:buNone/>
            </a:pPr>
            <a:r>
              <a:t/>
            </a:r>
            <a:endParaRPr sz="1300">
              <a:solidFill>
                <a:schemeClr val="dk1"/>
              </a:solidFill>
              <a:latin typeface="Calibri"/>
              <a:ea typeface="Calibri"/>
              <a:cs typeface="Calibri"/>
              <a:sym typeface="Calibri"/>
            </a:endParaRPr>
          </a:p>
          <a:p>
            <a:pPr indent="-311150" lvl="0" marL="457200" rtl="0" algn="l">
              <a:spcBef>
                <a:spcPts val="0"/>
              </a:spcBef>
              <a:spcAft>
                <a:spcPts val="0"/>
              </a:spcAft>
              <a:buClr>
                <a:schemeClr val="dk1"/>
              </a:buClr>
              <a:buSzPts val="1300"/>
              <a:buFont typeface="Calibri"/>
              <a:buChar char="●"/>
            </a:pPr>
            <a:r>
              <a:rPr lang="es-CL" sz="1300">
                <a:solidFill>
                  <a:schemeClr val="dk1"/>
                </a:solidFill>
                <a:latin typeface="Calibri"/>
                <a:ea typeface="Calibri"/>
                <a:cs typeface="Calibri"/>
                <a:sym typeface="Calibri"/>
              </a:rPr>
              <a:t>JavaScript: </a:t>
            </a:r>
            <a:endParaRPr sz="1300">
              <a:solidFill>
                <a:schemeClr val="dk1"/>
              </a:solidFill>
              <a:latin typeface="Calibri"/>
              <a:ea typeface="Calibri"/>
              <a:cs typeface="Calibri"/>
              <a:sym typeface="Calibri"/>
            </a:endParaRPr>
          </a:p>
          <a:p>
            <a:pPr indent="0" lvl="0" marL="0" rtl="0" algn="l">
              <a:spcBef>
                <a:spcPts val="0"/>
              </a:spcBef>
              <a:spcAft>
                <a:spcPts val="0"/>
              </a:spcAft>
              <a:buNone/>
            </a:pPr>
            <a:r>
              <a:t/>
            </a:r>
            <a:endParaRPr sz="1300">
              <a:solidFill>
                <a:schemeClr val="dk1"/>
              </a:solidFill>
              <a:latin typeface="Calibri"/>
              <a:ea typeface="Calibri"/>
              <a:cs typeface="Calibri"/>
              <a:sym typeface="Calibri"/>
            </a:endParaRPr>
          </a:p>
          <a:p>
            <a:pPr indent="0" lvl="0" marL="0" rtl="0" algn="l">
              <a:spcBef>
                <a:spcPts val="0"/>
              </a:spcBef>
              <a:spcAft>
                <a:spcPts val="0"/>
              </a:spcAft>
              <a:buNone/>
            </a:pPr>
            <a:r>
              <a:rPr lang="es-CL" sz="1300">
                <a:solidFill>
                  <a:schemeClr val="dk1"/>
                </a:solidFill>
                <a:latin typeface="Calibri"/>
                <a:ea typeface="Calibri"/>
                <a:cs typeface="Calibri"/>
                <a:sym typeface="Calibri"/>
              </a:rPr>
              <a:t>	Incorporado para añadir interactividad al sitio, como el funcionamiento dinámico del carrito de compras y la calculadora BTU.</a:t>
            </a:r>
            <a:endParaRPr sz="1300">
              <a:solidFill>
                <a:schemeClr val="dk1"/>
              </a:solidFill>
              <a:latin typeface="Calibri"/>
              <a:ea typeface="Calibri"/>
              <a:cs typeface="Calibri"/>
              <a:sym typeface="Calibri"/>
            </a:endParaRPr>
          </a:p>
          <a:p>
            <a:pPr indent="0" lvl="0" marL="0" rtl="0" algn="l">
              <a:spcBef>
                <a:spcPts val="0"/>
              </a:spcBef>
              <a:spcAft>
                <a:spcPts val="0"/>
              </a:spcAft>
              <a:buNone/>
            </a:pPr>
            <a:r>
              <a:t/>
            </a:r>
            <a:endParaRPr sz="1300">
              <a:solidFill>
                <a:schemeClr val="dk1"/>
              </a:solidFill>
              <a:latin typeface="Calibri"/>
              <a:ea typeface="Calibri"/>
              <a:cs typeface="Calibri"/>
              <a:sym typeface="Calibri"/>
            </a:endParaRPr>
          </a:p>
          <a:p>
            <a:pPr indent="0" lvl="0" marL="0" rtl="0" algn="l">
              <a:spcBef>
                <a:spcPts val="0"/>
              </a:spcBef>
              <a:spcAft>
                <a:spcPts val="0"/>
              </a:spcAft>
              <a:buNone/>
            </a:pPr>
            <a:r>
              <a:rPr lang="es-CL" sz="1300">
                <a:solidFill>
                  <a:schemeClr val="dk1"/>
                </a:solidFill>
                <a:latin typeface="Calibri"/>
                <a:ea typeface="Calibri"/>
                <a:cs typeface="Calibri"/>
                <a:sym typeface="Calibri"/>
              </a:rPr>
              <a:t>2.- Backend </a:t>
            </a:r>
            <a:endParaRPr sz="1300">
              <a:solidFill>
                <a:schemeClr val="dk1"/>
              </a:solidFill>
              <a:latin typeface="Calibri"/>
              <a:ea typeface="Calibri"/>
              <a:cs typeface="Calibri"/>
              <a:sym typeface="Calibri"/>
            </a:endParaRPr>
          </a:p>
          <a:p>
            <a:pPr indent="0" lvl="0" marL="0" rtl="0" algn="l">
              <a:spcBef>
                <a:spcPts val="0"/>
              </a:spcBef>
              <a:spcAft>
                <a:spcPts val="0"/>
              </a:spcAft>
              <a:buNone/>
            </a:pPr>
            <a:r>
              <a:t/>
            </a:r>
            <a:endParaRPr sz="1300">
              <a:solidFill>
                <a:schemeClr val="dk1"/>
              </a:solidFill>
              <a:latin typeface="Calibri"/>
              <a:ea typeface="Calibri"/>
              <a:cs typeface="Calibri"/>
              <a:sym typeface="Calibri"/>
            </a:endParaRPr>
          </a:p>
          <a:p>
            <a:pPr indent="-311150" lvl="0" marL="457200" rtl="0" algn="l">
              <a:spcBef>
                <a:spcPts val="0"/>
              </a:spcBef>
              <a:spcAft>
                <a:spcPts val="0"/>
              </a:spcAft>
              <a:buClr>
                <a:schemeClr val="dk1"/>
              </a:buClr>
              <a:buSzPts val="1300"/>
              <a:buFont typeface="Calibri"/>
              <a:buChar char="●"/>
            </a:pPr>
            <a:r>
              <a:rPr lang="es-CL" sz="1300">
                <a:solidFill>
                  <a:schemeClr val="dk1"/>
                </a:solidFill>
                <a:latin typeface="Calibri"/>
                <a:ea typeface="Calibri"/>
                <a:cs typeface="Calibri"/>
                <a:sym typeface="Calibri"/>
              </a:rPr>
              <a:t>Python (Django Framework): </a:t>
            </a:r>
            <a:endParaRPr sz="1300">
              <a:solidFill>
                <a:schemeClr val="dk1"/>
              </a:solidFill>
              <a:latin typeface="Calibri"/>
              <a:ea typeface="Calibri"/>
              <a:cs typeface="Calibri"/>
              <a:sym typeface="Calibri"/>
            </a:endParaRPr>
          </a:p>
          <a:p>
            <a:pPr indent="0" lvl="0" marL="0" rtl="0" algn="l">
              <a:spcBef>
                <a:spcPts val="0"/>
              </a:spcBef>
              <a:spcAft>
                <a:spcPts val="0"/>
              </a:spcAft>
              <a:buNone/>
            </a:pPr>
            <a:r>
              <a:t/>
            </a:r>
            <a:endParaRPr sz="1300">
              <a:solidFill>
                <a:schemeClr val="dk1"/>
              </a:solidFill>
              <a:latin typeface="Calibri"/>
              <a:ea typeface="Calibri"/>
              <a:cs typeface="Calibri"/>
              <a:sym typeface="Calibri"/>
            </a:endParaRPr>
          </a:p>
          <a:p>
            <a:pPr indent="0" lvl="0" marL="457200" rtl="0" algn="l">
              <a:spcBef>
                <a:spcPts val="0"/>
              </a:spcBef>
              <a:spcAft>
                <a:spcPts val="0"/>
              </a:spcAft>
              <a:buNone/>
            </a:pPr>
            <a:r>
              <a:rPr lang="es-CL" sz="1300">
                <a:solidFill>
                  <a:schemeClr val="dk1"/>
                </a:solidFill>
                <a:latin typeface="Calibri"/>
                <a:ea typeface="Calibri"/>
                <a:cs typeface="Calibri"/>
                <a:sym typeface="Calibri"/>
              </a:rPr>
              <a:t>Django se utilizó como framework de desarrollo backend para manejar la lógica del negocio, la base de datos, y la generación dinámica de páginas.</a:t>
            </a:r>
            <a:endParaRPr sz="13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t/>
            </a:r>
            <a:endParaRPr sz="13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s-CL" sz="1300">
                <a:solidFill>
                  <a:schemeClr val="dk1"/>
                </a:solidFill>
                <a:latin typeface="Calibri"/>
                <a:ea typeface="Calibri"/>
                <a:cs typeface="Calibri"/>
                <a:sym typeface="Calibri"/>
              </a:rPr>
              <a:t>La estructura modular de Django permitió organizar eficientemente las funcionalidades, como el sistema de login y la gestión del carrito.</a:t>
            </a:r>
            <a:endParaRPr sz="1300">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p:txBody>
      </p:sp>
    </p:spTree>
  </p:cSld>
  <p:clrMapOvr>
    <a:masterClrMapping/>
  </p:clrMapOvr>
  <p:transition spd="slow">
    <p:wipe dir="l"/>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descr="EscuelaIT Duoc UC - Escuela de Informática y Telecomunicaciones Duoc UC - Duoc  UC | LinkedIn" id="189" name="Google Shape;189;p11"/>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90" name="Google Shape;190;p11"/>
          <p:cNvSpPr txBox="1"/>
          <p:nvPr/>
        </p:nvSpPr>
        <p:spPr>
          <a:xfrm>
            <a:off x="1" y="2707792"/>
            <a:ext cx="12191999" cy="113877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4400">
                <a:solidFill>
                  <a:schemeClr val="dk1"/>
                </a:solidFill>
                <a:latin typeface="Calibri"/>
                <a:ea typeface="Calibri"/>
                <a:cs typeface="Calibri"/>
                <a:sym typeface="Calibri"/>
              </a:rPr>
              <a:t>DEMOSTRACIÓN DEL RESULTADO DEL PROYECTO</a:t>
            </a:r>
            <a:endParaRPr/>
          </a:p>
          <a:p>
            <a:pPr indent="0" lvl="0" marL="0" marR="0" rtl="0" algn="ctr">
              <a:spcBef>
                <a:spcPts val="0"/>
              </a:spcBef>
              <a:spcAft>
                <a:spcPts val="0"/>
              </a:spcAft>
              <a:buNone/>
            </a:pPr>
            <a:r>
              <a:rPr lang="es-CL" sz="2400">
                <a:solidFill>
                  <a:srgbClr val="757070"/>
                </a:solidFill>
                <a:latin typeface="Calibri"/>
                <a:ea typeface="Calibri"/>
                <a:cs typeface="Calibri"/>
                <a:sym typeface="Calibri"/>
              </a:rPr>
              <a:t>*Exposición del sistema</a:t>
            </a:r>
            <a:endParaRPr sz="2400">
              <a:solidFill>
                <a:srgbClr val="757070"/>
              </a:solidFill>
              <a:latin typeface="Calibri"/>
              <a:ea typeface="Calibri"/>
              <a:cs typeface="Calibri"/>
              <a:sym typeface="Calibri"/>
            </a:endParaRPr>
          </a:p>
        </p:txBody>
      </p:sp>
    </p:spTree>
  </p:cSld>
  <p:clrMapOvr>
    <a:masterClrMapping/>
  </p:clrMapOvr>
  <p:transition spd="slow">
    <p:wipe dir="l"/>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descr="EscuelaIT Duoc UC - Escuela de Informática y Telecomunicaciones Duoc UC - Duoc  UC | LinkedIn" id="195" name="Google Shape;195;p12"/>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96" name="Google Shape;196;p12"/>
          <p:cNvSpPr txBox="1"/>
          <p:nvPr/>
        </p:nvSpPr>
        <p:spPr>
          <a:xfrm>
            <a:off x="-78524" y="992895"/>
            <a:ext cx="12192000" cy="769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4400">
                <a:solidFill>
                  <a:schemeClr val="dk1"/>
                </a:solidFill>
                <a:latin typeface="Calibri"/>
                <a:ea typeface="Calibri"/>
                <a:cs typeface="Calibri"/>
                <a:sym typeface="Calibri"/>
              </a:rPr>
              <a:t>Resultados obtenidos</a:t>
            </a:r>
            <a:endParaRPr/>
          </a:p>
        </p:txBody>
      </p:sp>
      <p:pic>
        <p:nvPicPr>
          <p:cNvPr id="197" name="Google Shape;197;p12"/>
          <p:cNvPicPr preferRelativeResize="0"/>
          <p:nvPr/>
        </p:nvPicPr>
        <p:blipFill>
          <a:blip r:embed="rId4">
            <a:alphaModFix/>
          </a:blip>
          <a:stretch>
            <a:fillRect/>
          </a:stretch>
        </p:blipFill>
        <p:spPr>
          <a:xfrm>
            <a:off x="1874513" y="2026025"/>
            <a:ext cx="8442974" cy="3865299"/>
          </a:xfrm>
          <a:prstGeom prst="rect">
            <a:avLst/>
          </a:prstGeom>
          <a:noFill/>
          <a:ln>
            <a:noFill/>
          </a:ln>
        </p:spPr>
      </p:pic>
    </p:spTree>
  </p:cSld>
  <p:clrMapOvr>
    <a:masterClrMapping/>
  </p:clrMapOvr>
  <p:transition spd="slow">
    <p:wipe dir="l"/>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g31804c58ccb_0_7"/>
          <p:cNvPicPr preferRelativeResize="0"/>
          <p:nvPr/>
        </p:nvPicPr>
        <p:blipFill>
          <a:blip r:embed="rId3">
            <a:alphaModFix/>
          </a:blip>
          <a:stretch>
            <a:fillRect/>
          </a:stretch>
        </p:blipFill>
        <p:spPr>
          <a:xfrm>
            <a:off x="3144200" y="144550"/>
            <a:ext cx="5903600" cy="6568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g31804c58ccb_0_13"/>
          <p:cNvPicPr preferRelativeResize="0"/>
          <p:nvPr/>
        </p:nvPicPr>
        <p:blipFill>
          <a:blip r:embed="rId3">
            <a:alphaModFix/>
          </a:blip>
          <a:stretch>
            <a:fillRect/>
          </a:stretch>
        </p:blipFill>
        <p:spPr>
          <a:xfrm>
            <a:off x="152400" y="769862"/>
            <a:ext cx="11887200" cy="531828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g31804c58ccb_0_19"/>
          <p:cNvPicPr preferRelativeResize="0"/>
          <p:nvPr/>
        </p:nvPicPr>
        <p:blipFill>
          <a:blip r:embed="rId3">
            <a:alphaModFix/>
          </a:blip>
          <a:stretch>
            <a:fillRect/>
          </a:stretch>
        </p:blipFill>
        <p:spPr>
          <a:xfrm>
            <a:off x="167800" y="701100"/>
            <a:ext cx="11887200" cy="545580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g31804c58ccb_0_25"/>
          <p:cNvPicPr preferRelativeResize="0"/>
          <p:nvPr/>
        </p:nvPicPr>
        <p:blipFill>
          <a:blip r:embed="rId3">
            <a:alphaModFix/>
          </a:blip>
          <a:stretch>
            <a:fillRect/>
          </a:stretch>
        </p:blipFill>
        <p:spPr>
          <a:xfrm>
            <a:off x="1846175" y="750750"/>
            <a:ext cx="7858125" cy="5562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descr="EscuelaIT Duoc UC - Escuela de Informática y Telecomunicaciones Duoc UC - Duoc  UC | LinkedIn" id="222" name="Google Shape;222;p13"/>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223" name="Google Shape;223;p13"/>
          <p:cNvSpPr txBox="1"/>
          <p:nvPr/>
        </p:nvSpPr>
        <p:spPr>
          <a:xfrm>
            <a:off x="1" y="1360773"/>
            <a:ext cx="12192000" cy="769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4400">
                <a:solidFill>
                  <a:schemeClr val="dk1"/>
                </a:solidFill>
                <a:latin typeface="Calibri"/>
                <a:ea typeface="Calibri"/>
                <a:cs typeface="Calibri"/>
                <a:sym typeface="Calibri"/>
              </a:rPr>
              <a:t>Obstáculos presentados durante el desarrollo</a:t>
            </a:r>
            <a:endParaRPr/>
          </a:p>
        </p:txBody>
      </p:sp>
      <p:sp>
        <p:nvSpPr>
          <p:cNvPr id="224" name="Google Shape;224;p13"/>
          <p:cNvSpPr txBox="1"/>
          <p:nvPr/>
        </p:nvSpPr>
        <p:spPr>
          <a:xfrm>
            <a:off x="615400" y="2312950"/>
            <a:ext cx="11212800" cy="38985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1200"/>
              </a:spcBef>
              <a:spcAft>
                <a:spcPts val="0"/>
              </a:spcAft>
              <a:buClr>
                <a:schemeClr val="dk1"/>
              </a:buClr>
              <a:buSzPts val="1300"/>
              <a:buChar char="●"/>
            </a:pPr>
            <a:r>
              <a:rPr lang="es-CL" sz="1300">
                <a:solidFill>
                  <a:schemeClr val="dk1"/>
                </a:solidFill>
              </a:rPr>
              <a:t>El principal obstáculo que enfrentamos fue </a:t>
            </a:r>
            <a:r>
              <a:rPr b="1" lang="es-CL" sz="1300">
                <a:solidFill>
                  <a:schemeClr val="dk1"/>
                </a:solidFill>
              </a:rPr>
              <a:t>nuestra inexperiencia en el desarrollo web</a:t>
            </a:r>
            <a:r>
              <a:rPr lang="es-CL" sz="1300">
                <a:solidFill>
                  <a:schemeClr val="dk1"/>
                </a:solidFill>
              </a:rPr>
              <a:t>. Al ser un equipo con conocimientos en formación, tuvimos que dedicar tiempo adicional para investigar y aprender sobre las tecnologías y herramientas utilizadas en el proyecto, lo que impactó en los tiempos estimados para ciertas tareas. Esto nos llevó a cometer errores en la implementación de funcionalidades clave, lo que a su vez retrasó el progreso general del proyecto.</a:t>
            </a:r>
            <a:endParaRPr sz="1300">
              <a:solidFill>
                <a:schemeClr val="dk1"/>
              </a:solidFill>
            </a:endParaRPr>
          </a:p>
          <a:p>
            <a:pPr indent="0" lvl="0" marL="457200" rtl="0" algn="l">
              <a:lnSpc>
                <a:spcPct val="115000"/>
              </a:lnSpc>
              <a:spcBef>
                <a:spcPts val="1200"/>
              </a:spcBef>
              <a:spcAft>
                <a:spcPts val="0"/>
              </a:spcAft>
              <a:buNone/>
            </a:pPr>
            <a:r>
              <a:t/>
            </a:r>
            <a:endParaRPr sz="1300">
              <a:solidFill>
                <a:schemeClr val="dk1"/>
              </a:solidFill>
            </a:endParaRPr>
          </a:p>
          <a:p>
            <a:pPr indent="-311150" lvl="0" marL="457200" rtl="0" algn="l">
              <a:lnSpc>
                <a:spcPct val="115000"/>
              </a:lnSpc>
              <a:spcBef>
                <a:spcPts val="1200"/>
              </a:spcBef>
              <a:spcAft>
                <a:spcPts val="0"/>
              </a:spcAft>
              <a:buClr>
                <a:schemeClr val="dk1"/>
              </a:buClr>
              <a:buSzPts val="1300"/>
              <a:buChar char="●"/>
            </a:pPr>
            <a:r>
              <a:rPr lang="es-CL" sz="1300">
                <a:solidFill>
                  <a:schemeClr val="dk1"/>
                </a:solidFill>
              </a:rPr>
              <a:t>Además, la </a:t>
            </a:r>
            <a:r>
              <a:rPr b="1" lang="es-CL" sz="1300">
                <a:solidFill>
                  <a:schemeClr val="dk1"/>
                </a:solidFill>
              </a:rPr>
              <a:t>falta de tiempo disponible</a:t>
            </a:r>
            <a:r>
              <a:rPr lang="es-CL" sz="1300">
                <a:solidFill>
                  <a:schemeClr val="dk1"/>
                </a:solidFill>
              </a:rPr>
              <a:t> fue un desafío significativo. Al compaginar nuestras responsabilidades académicas con las exigencias del proyecto, no logramos implementar todas las mejoras planificadas, como optimizaciones en el diseño visual, la integración completa de algunos módulos y la ampliación de funcionalidades.</a:t>
            </a:r>
            <a:endParaRPr sz="1300">
              <a:solidFill>
                <a:schemeClr val="dk1"/>
              </a:solidFill>
            </a:endParaRPr>
          </a:p>
          <a:p>
            <a:pPr indent="0" lvl="0" marL="457200" rtl="0" algn="l">
              <a:lnSpc>
                <a:spcPct val="115000"/>
              </a:lnSpc>
              <a:spcBef>
                <a:spcPts val="1200"/>
              </a:spcBef>
              <a:spcAft>
                <a:spcPts val="0"/>
              </a:spcAft>
              <a:buNone/>
            </a:pPr>
            <a:r>
              <a:t/>
            </a:r>
            <a:endParaRPr sz="1300">
              <a:solidFill>
                <a:schemeClr val="dk1"/>
              </a:solidFill>
            </a:endParaRPr>
          </a:p>
          <a:p>
            <a:pPr indent="-311150" lvl="0" marL="457200" rtl="0" algn="l">
              <a:lnSpc>
                <a:spcPct val="115000"/>
              </a:lnSpc>
              <a:spcBef>
                <a:spcPts val="1200"/>
              </a:spcBef>
              <a:spcAft>
                <a:spcPts val="0"/>
              </a:spcAft>
              <a:buClr>
                <a:schemeClr val="dk1"/>
              </a:buClr>
              <a:buSzPts val="1300"/>
              <a:buChar char="●"/>
            </a:pPr>
            <a:r>
              <a:rPr lang="es-CL" sz="1300">
                <a:solidFill>
                  <a:schemeClr val="dk1"/>
                </a:solidFill>
              </a:rPr>
              <a:t>Por último, aunque se hicieron esfuerzos para priorizar tareas, no logramos incluir todas las mejoras acordadas, dejando algunas funcionalidades en una etapa básica o sin implementar. Esto refleja la necesidad de mejorar nuestra planificación y gestión del tiempo en proyectos futuros, especialmente aquellos con plazos ajustados.</a:t>
            </a:r>
            <a:endParaRPr sz="1300">
              <a:solidFill>
                <a:schemeClr val="dk1"/>
              </a:solidFill>
            </a:endParaRPr>
          </a:p>
          <a:p>
            <a:pPr indent="0" lvl="0" marL="457200" rtl="0" algn="l">
              <a:spcBef>
                <a:spcPts val="1200"/>
              </a:spcBef>
              <a:spcAft>
                <a:spcPts val="0"/>
              </a:spcAft>
              <a:buNone/>
            </a:pPr>
            <a:r>
              <a:t/>
            </a:r>
            <a:endParaRPr sz="28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transition spd="slow">
    <p:wipe dir="l"/>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pic>
        <p:nvPicPr>
          <p:cNvPr descr="EscuelaIT Duoc UC - Escuela de Informática y Telecomunicaciones Duoc UC - Duoc  UC | LinkedIn" id="229" name="Google Shape;229;p14"/>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230" name="Google Shape;230;p14"/>
          <p:cNvSpPr txBox="1"/>
          <p:nvPr/>
        </p:nvSpPr>
        <p:spPr>
          <a:xfrm>
            <a:off x="0" y="3044279"/>
            <a:ext cx="12191999"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4400">
                <a:solidFill>
                  <a:schemeClr val="dk1"/>
                </a:solidFill>
                <a:latin typeface="Calibri"/>
                <a:ea typeface="Calibri"/>
                <a:cs typeface="Calibri"/>
                <a:sym typeface="Calibri"/>
              </a:rPr>
              <a:t>PREGUNTAS DE LA COMISIÓN</a:t>
            </a:r>
            <a:endParaRPr/>
          </a:p>
        </p:txBody>
      </p:sp>
    </p:spTree>
  </p:cSld>
  <p:clrMapOvr>
    <a:masterClrMapping/>
  </p:clrMapOvr>
  <p:transition spd="slow">
    <p:wipe dir="l"/>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descr="EscuelaIT Duoc UC - Escuela de Informática y Telecomunicaciones Duoc UC - Duoc  UC | LinkedIn" id="90" name="Google Shape;90;p2"/>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grpSp>
        <p:nvGrpSpPr>
          <p:cNvPr id="91" name="Google Shape;91;p2"/>
          <p:cNvGrpSpPr/>
          <p:nvPr/>
        </p:nvGrpSpPr>
        <p:grpSpPr>
          <a:xfrm>
            <a:off x="4121026" y="1710819"/>
            <a:ext cx="7633494" cy="4350553"/>
            <a:chOff x="0" y="0"/>
            <a:chExt cx="7633494" cy="4350553"/>
          </a:xfrm>
        </p:grpSpPr>
        <p:sp>
          <p:nvSpPr>
            <p:cNvPr id="92" name="Google Shape;92;p2"/>
            <p:cNvSpPr/>
            <p:nvPr/>
          </p:nvSpPr>
          <p:spPr>
            <a:xfrm>
              <a:off x="0" y="0"/>
              <a:ext cx="7633494" cy="1359548"/>
            </a:xfrm>
            <a:prstGeom prst="roundRect">
              <a:avLst>
                <a:gd fmla="val 10000" name="adj"/>
              </a:avLst>
            </a:prstGeom>
            <a:gradFill>
              <a:gsLst>
                <a:gs pos="0">
                  <a:srgbClr val="6EA5DA"/>
                </a:gs>
                <a:gs pos="50000">
                  <a:srgbClr val="529BDA"/>
                </a:gs>
                <a:gs pos="100000">
                  <a:srgbClr val="4188C8"/>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txBox="1"/>
            <p:nvPr/>
          </p:nvSpPr>
          <p:spPr>
            <a:xfrm>
              <a:off x="1662653" y="0"/>
              <a:ext cx="5970840" cy="1359548"/>
            </a:xfrm>
            <a:prstGeom prst="rect">
              <a:avLst/>
            </a:prstGeom>
            <a:noFill/>
            <a:ln>
              <a:noFill/>
            </a:ln>
          </p:spPr>
          <p:txBody>
            <a:bodyPr anchorCtr="0" anchor="t"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Calibri"/>
                <a:buNone/>
              </a:pPr>
              <a:r>
                <a:rPr b="0" i="0" lang="es-CL" sz="2600" u="none" cap="none" strike="noStrike">
                  <a:solidFill>
                    <a:schemeClr val="lt1"/>
                  </a:solidFill>
                  <a:latin typeface="Calibri"/>
                  <a:ea typeface="Calibri"/>
                  <a:cs typeface="Calibri"/>
                  <a:sym typeface="Calibri"/>
                </a:rPr>
                <a:t>Angel Nuñez </a:t>
              </a:r>
              <a:endParaRPr/>
            </a:p>
            <a:p>
              <a:pPr indent="-228600" lvl="1" marL="228600" marR="0" rtl="0" algn="l">
                <a:lnSpc>
                  <a:spcPct val="90000"/>
                </a:lnSpc>
                <a:spcBef>
                  <a:spcPts val="910"/>
                </a:spcBef>
                <a:spcAft>
                  <a:spcPts val="0"/>
                </a:spcAft>
                <a:buClr>
                  <a:schemeClr val="lt1"/>
                </a:buClr>
                <a:buSzPts val="2000"/>
                <a:buFont typeface="Calibri"/>
                <a:buChar char="•"/>
              </a:pPr>
              <a:r>
                <a:rPr b="0" i="0" lang="es-CL" sz="2000" u="none" cap="none" strike="noStrike">
                  <a:solidFill>
                    <a:schemeClr val="lt1"/>
                  </a:solidFill>
                  <a:latin typeface="Calibri"/>
                  <a:ea typeface="Calibri"/>
                  <a:cs typeface="Calibri"/>
                  <a:sym typeface="Calibri"/>
                </a:rPr>
                <a:t>Equipo de Desarrollo</a:t>
              </a:r>
              <a:endParaRPr b="0" i="0" sz="2000" u="none" cap="none" strike="noStrike">
                <a:solidFill>
                  <a:schemeClr val="lt1"/>
                </a:solidFill>
                <a:latin typeface="Calibri"/>
                <a:ea typeface="Calibri"/>
                <a:cs typeface="Calibri"/>
                <a:sym typeface="Calibri"/>
              </a:endParaRPr>
            </a:p>
            <a:p>
              <a:pPr indent="-228600" lvl="1" marL="228600" marR="0" rtl="0" algn="l">
                <a:lnSpc>
                  <a:spcPct val="90000"/>
                </a:lnSpc>
                <a:spcBef>
                  <a:spcPts val="300"/>
                </a:spcBef>
                <a:spcAft>
                  <a:spcPts val="0"/>
                </a:spcAft>
                <a:buClr>
                  <a:schemeClr val="lt1"/>
                </a:buClr>
                <a:buSzPts val="2000"/>
                <a:buFont typeface="Calibri"/>
                <a:buChar char="•"/>
              </a:pPr>
              <a:r>
                <a:rPr lang="es-CL" sz="2000">
                  <a:solidFill>
                    <a:schemeClr val="lt1"/>
                  </a:solidFill>
                  <a:latin typeface="Calibri"/>
                  <a:ea typeface="Calibri"/>
                  <a:cs typeface="Calibri"/>
                  <a:sym typeface="Calibri"/>
                </a:rPr>
                <a:t>Desarrollo</a:t>
              </a:r>
              <a:endParaRPr b="0" i="0" sz="2000" u="none" cap="none" strike="noStrike">
                <a:solidFill>
                  <a:schemeClr val="lt1"/>
                </a:solidFill>
                <a:latin typeface="Calibri"/>
                <a:ea typeface="Calibri"/>
                <a:cs typeface="Calibri"/>
                <a:sym typeface="Calibri"/>
              </a:endParaRPr>
            </a:p>
          </p:txBody>
        </p:sp>
        <p:sp>
          <p:nvSpPr>
            <p:cNvPr id="94" name="Google Shape;94;p2"/>
            <p:cNvSpPr/>
            <p:nvPr/>
          </p:nvSpPr>
          <p:spPr>
            <a:xfrm>
              <a:off x="135954" y="135954"/>
              <a:ext cx="1526698" cy="1087638"/>
            </a:xfrm>
            <a:prstGeom prst="roundRect">
              <a:avLst>
                <a:gd fmla="val 10000" name="adj"/>
              </a:avLst>
            </a:prstGeom>
            <a:solidFill>
              <a:srgbClr val="C3D4EB"/>
            </a:soli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0" y="1495502"/>
              <a:ext cx="7633494" cy="1359548"/>
            </a:xfrm>
            <a:prstGeom prst="roundRect">
              <a:avLst>
                <a:gd fmla="val 10000" name="adj"/>
              </a:avLst>
            </a:prstGeom>
            <a:gradFill>
              <a:gsLst>
                <a:gs pos="0">
                  <a:srgbClr val="6EA5DA"/>
                </a:gs>
                <a:gs pos="50000">
                  <a:srgbClr val="529BDA"/>
                </a:gs>
                <a:gs pos="100000">
                  <a:srgbClr val="4188C8"/>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txBox="1"/>
            <p:nvPr/>
          </p:nvSpPr>
          <p:spPr>
            <a:xfrm>
              <a:off x="1662653" y="1495502"/>
              <a:ext cx="5970840" cy="1359548"/>
            </a:xfrm>
            <a:prstGeom prst="rect">
              <a:avLst/>
            </a:prstGeom>
            <a:noFill/>
            <a:ln>
              <a:noFill/>
            </a:ln>
          </p:spPr>
          <p:txBody>
            <a:bodyPr anchorCtr="0" anchor="t"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Calibri"/>
                <a:buNone/>
              </a:pPr>
              <a:r>
                <a:rPr b="0" i="0" lang="es-CL" sz="2600" u="none" cap="none" strike="noStrike">
                  <a:solidFill>
                    <a:schemeClr val="lt1"/>
                  </a:solidFill>
                  <a:latin typeface="Calibri"/>
                  <a:ea typeface="Calibri"/>
                  <a:cs typeface="Calibri"/>
                  <a:sym typeface="Calibri"/>
                </a:rPr>
                <a:t>Nicolas Luna</a:t>
              </a:r>
              <a:endParaRPr/>
            </a:p>
            <a:p>
              <a:pPr indent="-228600" lvl="1" marL="228600" marR="0" rtl="0" algn="l">
                <a:lnSpc>
                  <a:spcPct val="90000"/>
                </a:lnSpc>
                <a:spcBef>
                  <a:spcPts val="910"/>
                </a:spcBef>
                <a:spcAft>
                  <a:spcPts val="0"/>
                </a:spcAft>
                <a:buClr>
                  <a:schemeClr val="lt1"/>
                </a:buClr>
                <a:buSzPts val="2000"/>
                <a:buFont typeface="Calibri"/>
                <a:buChar char="•"/>
              </a:pPr>
              <a:r>
                <a:rPr b="0" i="0" lang="es-CL" sz="2000" u="none" cap="none" strike="noStrike">
                  <a:solidFill>
                    <a:schemeClr val="lt1"/>
                  </a:solidFill>
                  <a:latin typeface="Calibri"/>
                  <a:ea typeface="Calibri"/>
                  <a:cs typeface="Calibri"/>
                  <a:sym typeface="Calibri"/>
                </a:rPr>
                <a:t>Product Owner</a:t>
              </a:r>
              <a:endParaRPr b="0" i="0" sz="2000" u="none" cap="none" strike="noStrike">
                <a:solidFill>
                  <a:schemeClr val="lt1"/>
                </a:solidFill>
                <a:latin typeface="Calibri"/>
                <a:ea typeface="Calibri"/>
                <a:cs typeface="Calibri"/>
                <a:sym typeface="Calibri"/>
              </a:endParaRPr>
            </a:p>
            <a:p>
              <a:pPr indent="-228600" lvl="1" marL="228600" marR="0" rtl="0" algn="l">
                <a:lnSpc>
                  <a:spcPct val="90000"/>
                </a:lnSpc>
                <a:spcBef>
                  <a:spcPts val="300"/>
                </a:spcBef>
                <a:spcAft>
                  <a:spcPts val="0"/>
                </a:spcAft>
                <a:buClr>
                  <a:schemeClr val="lt1"/>
                </a:buClr>
                <a:buSzPts val="2000"/>
                <a:buFont typeface="Calibri"/>
                <a:buChar char="•"/>
              </a:pPr>
              <a:r>
                <a:rPr lang="es-CL" sz="2000">
                  <a:solidFill>
                    <a:schemeClr val="lt1"/>
                  </a:solidFill>
                  <a:latin typeface="Calibri"/>
                  <a:ea typeface="Calibri"/>
                  <a:cs typeface="Calibri"/>
                  <a:sym typeface="Calibri"/>
                </a:rPr>
                <a:t>Desarrollo</a:t>
              </a:r>
              <a:endParaRPr b="0" i="0" sz="2000" u="none" cap="none" strike="noStrike">
                <a:solidFill>
                  <a:schemeClr val="lt1"/>
                </a:solidFill>
                <a:latin typeface="Calibri"/>
                <a:ea typeface="Calibri"/>
                <a:cs typeface="Calibri"/>
                <a:sym typeface="Calibri"/>
              </a:endParaRPr>
            </a:p>
          </p:txBody>
        </p:sp>
        <p:sp>
          <p:nvSpPr>
            <p:cNvPr id="97" name="Google Shape;97;p2"/>
            <p:cNvSpPr/>
            <p:nvPr/>
          </p:nvSpPr>
          <p:spPr>
            <a:xfrm>
              <a:off x="135954" y="1631457"/>
              <a:ext cx="1526698" cy="1087638"/>
            </a:xfrm>
            <a:prstGeom prst="roundRect">
              <a:avLst>
                <a:gd fmla="val 10000" name="adj"/>
              </a:avLst>
            </a:prstGeom>
            <a:solidFill>
              <a:srgbClr val="C3D4EB"/>
            </a:soli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0" y="2991005"/>
              <a:ext cx="7633494" cy="1359548"/>
            </a:xfrm>
            <a:prstGeom prst="roundRect">
              <a:avLst>
                <a:gd fmla="val 10000" name="adj"/>
              </a:avLst>
            </a:prstGeom>
            <a:gradFill>
              <a:gsLst>
                <a:gs pos="0">
                  <a:srgbClr val="6EA5DA"/>
                </a:gs>
                <a:gs pos="50000">
                  <a:srgbClr val="529BDA"/>
                </a:gs>
                <a:gs pos="100000">
                  <a:srgbClr val="4188C8"/>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txBox="1"/>
            <p:nvPr/>
          </p:nvSpPr>
          <p:spPr>
            <a:xfrm>
              <a:off x="1662653" y="2991005"/>
              <a:ext cx="5970840" cy="1359548"/>
            </a:xfrm>
            <a:prstGeom prst="rect">
              <a:avLst/>
            </a:prstGeom>
            <a:noFill/>
            <a:ln>
              <a:noFill/>
            </a:ln>
          </p:spPr>
          <p:txBody>
            <a:bodyPr anchorCtr="0" anchor="t"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Calibri"/>
                <a:buNone/>
              </a:pPr>
              <a:r>
                <a:rPr b="0" i="0" lang="es-CL" sz="2600" u="none" cap="none" strike="noStrike">
                  <a:solidFill>
                    <a:schemeClr val="lt1"/>
                  </a:solidFill>
                  <a:latin typeface="Calibri"/>
                  <a:ea typeface="Calibri"/>
                  <a:cs typeface="Calibri"/>
                  <a:sym typeface="Calibri"/>
                </a:rPr>
                <a:t>Luis Maureira </a:t>
              </a:r>
              <a:endParaRPr/>
            </a:p>
            <a:p>
              <a:pPr indent="-228600" lvl="1" marL="228600" marR="0" rtl="0" algn="l">
                <a:lnSpc>
                  <a:spcPct val="90000"/>
                </a:lnSpc>
                <a:spcBef>
                  <a:spcPts val="910"/>
                </a:spcBef>
                <a:spcAft>
                  <a:spcPts val="0"/>
                </a:spcAft>
                <a:buClr>
                  <a:schemeClr val="lt1"/>
                </a:buClr>
                <a:buSzPts val="2000"/>
                <a:buFont typeface="Calibri"/>
                <a:buChar char="•"/>
              </a:pPr>
              <a:r>
                <a:rPr b="0" i="0" lang="es-CL" sz="2000" u="none" cap="none" strike="noStrike">
                  <a:solidFill>
                    <a:schemeClr val="lt1"/>
                  </a:solidFill>
                  <a:latin typeface="Calibri"/>
                  <a:ea typeface="Calibri"/>
                  <a:cs typeface="Calibri"/>
                  <a:sym typeface="Calibri"/>
                </a:rPr>
                <a:t>Scrum Master</a:t>
              </a:r>
              <a:endParaRPr b="0" i="0" sz="2000" u="none" cap="none" strike="noStrike">
                <a:solidFill>
                  <a:schemeClr val="lt1"/>
                </a:solidFill>
                <a:latin typeface="Calibri"/>
                <a:ea typeface="Calibri"/>
                <a:cs typeface="Calibri"/>
                <a:sym typeface="Calibri"/>
              </a:endParaRPr>
            </a:p>
            <a:p>
              <a:pPr indent="-228600" lvl="1" marL="228600" marR="0" rtl="0" algn="l">
                <a:lnSpc>
                  <a:spcPct val="90000"/>
                </a:lnSpc>
                <a:spcBef>
                  <a:spcPts val="300"/>
                </a:spcBef>
                <a:spcAft>
                  <a:spcPts val="0"/>
                </a:spcAft>
                <a:buClr>
                  <a:schemeClr val="lt1"/>
                </a:buClr>
                <a:buSzPts val="2000"/>
                <a:buFont typeface="Calibri"/>
                <a:buChar char="•"/>
              </a:pPr>
              <a:r>
                <a:rPr lang="es-CL" sz="2000">
                  <a:solidFill>
                    <a:schemeClr val="lt1"/>
                  </a:solidFill>
                  <a:latin typeface="Calibri"/>
                  <a:ea typeface="Calibri"/>
                  <a:cs typeface="Calibri"/>
                  <a:sym typeface="Calibri"/>
                </a:rPr>
                <a:t>Desarrollo</a:t>
              </a:r>
              <a:endParaRPr b="0" i="0" sz="2000" u="none" cap="none" strike="noStrike">
                <a:solidFill>
                  <a:schemeClr val="lt1"/>
                </a:solidFill>
                <a:latin typeface="Calibri"/>
                <a:ea typeface="Calibri"/>
                <a:cs typeface="Calibri"/>
                <a:sym typeface="Calibri"/>
              </a:endParaRPr>
            </a:p>
          </p:txBody>
        </p:sp>
        <p:sp>
          <p:nvSpPr>
            <p:cNvPr id="100" name="Google Shape;100;p2"/>
            <p:cNvSpPr/>
            <p:nvPr/>
          </p:nvSpPr>
          <p:spPr>
            <a:xfrm>
              <a:off x="135954" y="3126960"/>
              <a:ext cx="1526698" cy="1087638"/>
            </a:xfrm>
            <a:prstGeom prst="roundRect">
              <a:avLst>
                <a:gd fmla="val 10000" name="adj"/>
              </a:avLst>
            </a:prstGeom>
            <a:solidFill>
              <a:srgbClr val="C3D4EB"/>
            </a:soli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2"/>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CL" sz="1800" u="none" cap="none" strike="noStrike">
                <a:solidFill>
                  <a:srgbClr val="757070"/>
                </a:solidFill>
                <a:latin typeface="Calibri"/>
                <a:ea typeface="Calibri"/>
                <a:cs typeface="Calibri"/>
                <a:sym typeface="Calibri"/>
              </a:rPr>
              <a:t>PROYECTO MP Climatización </a:t>
            </a:r>
            <a:endParaRPr/>
          </a:p>
        </p:txBody>
      </p:sp>
      <p:sp>
        <p:nvSpPr>
          <p:cNvPr id="102" name="Google Shape;102;p2"/>
          <p:cNvSpPr txBox="1"/>
          <p:nvPr/>
        </p:nvSpPr>
        <p:spPr>
          <a:xfrm>
            <a:off x="238327" y="3058616"/>
            <a:ext cx="3608961"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INTEGRANTES DEL PROYECTO</a:t>
            </a:r>
            <a:endParaRPr sz="1800">
              <a:solidFill>
                <a:schemeClr val="dk1"/>
              </a:solidFill>
              <a:latin typeface="Calibri"/>
              <a:ea typeface="Calibri"/>
              <a:cs typeface="Calibri"/>
              <a:sym typeface="Calibri"/>
            </a:endParaRPr>
          </a:p>
        </p:txBody>
      </p:sp>
      <p:cxnSp>
        <p:nvCxnSpPr>
          <p:cNvPr id="103" name="Google Shape;103;p2"/>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pic>
        <p:nvPicPr>
          <p:cNvPr id="104" name="Google Shape;104;p2"/>
          <p:cNvPicPr preferRelativeResize="0"/>
          <p:nvPr/>
        </p:nvPicPr>
        <p:blipFill>
          <a:blip r:embed="rId4">
            <a:alphaModFix/>
          </a:blip>
          <a:stretch>
            <a:fillRect/>
          </a:stretch>
        </p:blipFill>
        <p:spPr>
          <a:xfrm>
            <a:off x="4510625" y="3366074"/>
            <a:ext cx="1040050" cy="1040050"/>
          </a:xfrm>
          <a:prstGeom prst="rect">
            <a:avLst/>
          </a:prstGeom>
          <a:noFill/>
          <a:ln>
            <a:noFill/>
          </a:ln>
        </p:spPr>
      </p:pic>
      <p:pic>
        <p:nvPicPr>
          <p:cNvPr id="105" name="Google Shape;105;p2"/>
          <p:cNvPicPr preferRelativeResize="0"/>
          <p:nvPr/>
        </p:nvPicPr>
        <p:blipFill>
          <a:blip r:embed="rId5">
            <a:alphaModFix/>
          </a:blip>
          <a:stretch>
            <a:fillRect/>
          </a:stretch>
        </p:blipFill>
        <p:spPr>
          <a:xfrm>
            <a:off x="4558587" y="1920500"/>
            <a:ext cx="944125" cy="929676"/>
          </a:xfrm>
          <a:prstGeom prst="rect">
            <a:avLst/>
          </a:prstGeom>
          <a:noFill/>
          <a:ln>
            <a:noFill/>
          </a:ln>
        </p:spPr>
      </p:pic>
      <p:pic>
        <p:nvPicPr>
          <p:cNvPr id="106" name="Google Shape;106;p2"/>
          <p:cNvPicPr preferRelativeResize="0"/>
          <p:nvPr/>
        </p:nvPicPr>
        <p:blipFill>
          <a:blip r:embed="rId6">
            <a:alphaModFix/>
          </a:blip>
          <a:stretch>
            <a:fillRect/>
          </a:stretch>
        </p:blipFill>
        <p:spPr>
          <a:xfrm>
            <a:off x="4558575" y="4861850"/>
            <a:ext cx="944126" cy="1069637"/>
          </a:xfrm>
          <a:prstGeom prst="rect">
            <a:avLst/>
          </a:prstGeom>
          <a:noFill/>
          <a:ln>
            <a:noFill/>
          </a:ln>
        </p:spPr>
      </p:pic>
    </p:spTree>
  </p:cSld>
  <p:clrMapOvr>
    <a:masterClrMapping/>
  </p:clrMapOvr>
  <p:transition spd="slow">
    <p:wipe dir="l"/>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descr="EscuelaIT Duoc UC - Escuela de Informática y Telecomunicaciones Duoc UC - Duoc  UC | LinkedIn" id="111" name="Google Shape;111;p3"/>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12" name="Google Shape;112;p3"/>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rgbClr val="757070"/>
                </a:solidFill>
                <a:latin typeface="Calibri"/>
                <a:ea typeface="Calibri"/>
                <a:cs typeface="Calibri"/>
                <a:sym typeface="Calibri"/>
              </a:rPr>
              <a:t>PROYECTO MP Climatización </a:t>
            </a:r>
            <a:endParaRPr/>
          </a:p>
        </p:txBody>
      </p:sp>
      <p:sp>
        <p:nvSpPr>
          <p:cNvPr id="113" name="Google Shape;113;p3"/>
          <p:cNvSpPr txBox="1"/>
          <p:nvPr/>
        </p:nvSpPr>
        <p:spPr>
          <a:xfrm>
            <a:off x="0" y="1130849"/>
            <a:ext cx="1219199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DESCRIPCIÓN DEL PROYECTO</a:t>
            </a:r>
            <a:endParaRPr sz="1800">
              <a:solidFill>
                <a:schemeClr val="dk1"/>
              </a:solidFill>
              <a:latin typeface="Calibri"/>
              <a:ea typeface="Calibri"/>
              <a:cs typeface="Calibri"/>
              <a:sym typeface="Calibri"/>
            </a:endParaRPr>
          </a:p>
        </p:txBody>
      </p:sp>
      <p:cxnSp>
        <p:nvCxnSpPr>
          <p:cNvPr id="114" name="Google Shape;114;p3"/>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15" name="Google Shape;115;p3"/>
          <p:cNvSpPr/>
          <p:nvPr/>
        </p:nvSpPr>
        <p:spPr>
          <a:xfrm>
            <a:off x="714909" y="2169769"/>
            <a:ext cx="4348705" cy="4092601"/>
          </a:xfrm>
          <a:prstGeom prst="roundRect">
            <a:avLst>
              <a:gd fmla="val 10901" name="adj"/>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s-CL" sz="2800" u="sng">
                <a:solidFill>
                  <a:schemeClr val="dk1"/>
                </a:solidFill>
                <a:latin typeface="Calibri"/>
                <a:ea typeface="Calibri"/>
                <a:cs typeface="Calibri"/>
                <a:sym typeface="Calibri"/>
              </a:rPr>
              <a:t>Problema o dolor</a:t>
            </a:r>
            <a:endParaRPr/>
          </a:p>
          <a:p>
            <a:pPr indent="0" lvl="0" marL="0" marR="0" rtl="0" algn="ctr">
              <a:spcBef>
                <a:spcPts val="0"/>
              </a:spcBef>
              <a:spcAft>
                <a:spcPts val="0"/>
              </a:spcAft>
              <a:buNone/>
            </a:pPr>
            <a:r>
              <a:t/>
            </a:r>
            <a:endParaRPr sz="1800" u="sng">
              <a:solidFill>
                <a:schemeClr val="dk1"/>
              </a:solidFill>
              <a:latin typeface="Calibri"/>
              <a:ea typeface="Calibri"/>
              <a:cs typeface="Calibri"/>
              <a:sym typeface="Calibri"/>
            </a:endParaRPr>
          </a:p>
          <a:p>
            <a:pPr indent="0" lvl="0" marL="0" marR="0" rtl="0" algn="just">
              <a:spcBef>
                <a:spcPts val="0"/>
              </a:spcBef>
              <a:spcAft>
                <a:spcPts val="0"/>
              </a:spcAft>
              <a:buNone/>
            </a:pPr>
            <a:r>
              <a:rPr lang="es-CL" sz="1800">
                <a:solidFill>
                  <a:schemeClr val="dk1"/>
                </a:solidFill>
                <a:latin typeface="Calibri"/>
                <a:ea typeface="Calibri"/>
                <a:cs typeface="Calibri"/>
                <a:sym typeface="Calibri"/>
              </a:rPr>
              <a:t>La empresa MP climatización dedicada a la venta de equipos de aires acondicionados</a:t>
            </a:r>
            <a:r>
              <a:rPr lang="es-CL" sz="1800">
                <a:solidFill>
                  <a:schemeClr val="dk1"/>
                </a:solidFill>
                <a:latin typeface="Calibri"/>
                <a:ea typeface="Calibri"/>
                <a:cs typeface="Calibri"/>
                <a:sym typeface="Calibri"/>
              </a:rPr>
              <a:t>,</a:t>
            </a:r>
            <a:r>
              <a:rPr lang="es-CL" sz="1800">
                <a:solidFill>
                  <a:schemeClr val="dk1"/>
                </a:solidFill>
                <a:latin typeface="Calibri"/>
                <a:ea typeface="Calibri"/>
                <a:cs typeface="Calibri"/>
                <a:sym typeface="Calibri"/>
              </a:rPr>
              <a:t> </a:t>
            </a:r>
            <a:r>
              <a:rPr lang="es-CL" sz="1800">
                <a:solidFill>
                  <a:schemeClr val="dk1"/>
                </a:solidFill>
                <a:latin typeface="Calibri"/>
                <a:ea typeface="Calibri"/>
                <a:cs typeface="Calibri"/>
                <a:sym typeface="Calibri"/>
              </a:rPr>
              <a:t>está</a:t>
            </a:r>
            <a:r>
              <a:rPr lang="es-CL" sz="1800">
                <a:solidFill>
                  <a:schemeClr val="dk1"/>
                </a:solidFill>
                <a:latin typeface="Calibri"/>
                <a:ea typeface="Calibri"/>
                <a:cs typeface="Calibri"/>
                <a:sym typeface="Calibri"/>
              </a:rPr>
              <a:t> teniendo problemas para atraer a nuevos clientes ya que solo cuentan con la </a:t>
            </a:r>
            <a:r>
              <a:rPr lang="es-CL" sz="1800">
                <a:solidFill>
                  <a:schemeClr val="dk1"/>
                </a:solidFill>
                <a:latin typeface="Calibri"/>
                <a:ea typeface="Calibri"/>
                <a:cs typeface="Calibri"/>
                <a:sym typeface="Calibri"/>
              </a:rPr>
              <a:t>recomendación de conocidos o familiares.</a:t>
            </a:r>
            <a:r>
              <a:rPr lang="es-CL"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116" name="Google Shape;116;p3"/>
          <p:cNvSpPr/>
          <p:nvPr/>
        </p:nvSpPr>
        <p:spPr>
          <a:xfrm>
            <a:off x="6912079" y="2177325"/>
            <a:ext cx="4348705" cy="4092601"/>
          </a:xfrm>
          <a:prstGeom prst="roundRect">
            <a:avLst>
              <a:gd fmla="val 10901" name="adj"/>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s-CL" sz="2800" u="sng">
                <a:solidFill>
                  <a:schemeClr val="dk1"/>
                </a:solidFill>
                <a:latin typeface="Calibri"/>
                <a:ea typeface="Calibri"/>
                <a:cs typeface="Calibri"/>
                <a:sym typeface="Calibri"/>
              </a:rPr>
              <a:t>Propuesta de solución</a:t>
            </a:r>
            <a:endParaRPr/>
          </a:p>
          <a:p>
            <a:pPr indent="0" lvl="0" marL="0" marR="0" rtl="0" algn="ctr">
              <a:spcBef>
                <a:spcPts val="0"/>
              </a:spcBef>
              <a:spcAft>
                <a:spcPts val="0"/>
              </a:spcAft>
              <a:buNone/>
            </a:pPr>
            <a:r>
              <a:t/>
            </a:r>
            <a:endParaRPr sz="1800" u="sng">
              <a:solidFill>
                <a:schemeClr val="dk1"/>
              </a:solidFill>
              <a:latin typeface="Calibri"/>
              <a:ea typeface="Calibri"/>
              <a:cs typeface="Calibri"/>
              <a:sym typeface="Calibri"/>
            </a:endParaRPr>
          </a:p>
          <a:p>
            <a:pPr indent="0" lvl="0" marL="0" marR="0" rtl="0" algn="just">
              <a:spcBef>
                <a:spcPts val="0"/>
              </a:spcBef>
              <a:spcAft>
                <a:spcPts val="0"/>
              </a:spcAft>
              <a:buNone/>
            </a:pPr>
            <a:r>
              <a:rPr lang="es-CL" sz="1800">
                <a:solidFill>
                  <a:schemeClr val="dk1"/>
                </a:solidFill>
                <a:latin typeface="Calibri"/>
                <a:ea typeface="Calibri"/>
                <a:cs typeface="Calibri"/>
                <a:sym typeface="Calibri"/>
              </a:rPr>
              <a:t>Como </a:t>
            </a:r>
            <a:r>
              <a:rPr lang="es-CL" sz="1800">
                <a:solidFill>
                  <a:schemeClr val="dk1"/>
                </a:solidFill>
                <a:latin typeface="Calibri"/>
                <a:ea typeface="Calibri"/>
                <a:cs typeface="Calibri"/>
                <a:sym typeface="Calibri"/>
              </a:rPr>
              <a:t>solución</a:t>
            </a:r>
            <a:r>
              <a:rPr lang="es-CL" sz="1800">
                <a:solidFill>
                  <a:schemeClr val="dk1"/>
                </a:solidFill>
                <a:latin typeface="Calibri"/>
                <a:ea typeface="Calibri"/>
                <a:cs typeface="Calibri"/>
                <a:sym typeface="Calibri"/>
              </a:rPr>
              <a:t>, decidimos crear una </a:t>
            </a:r>
            <a:r>
              <a:rPr lang="es-CL" sz="1800">
                <a:solidFill>
                  <a:schemeClr val="dk1"/>
                </a:solidFill>
                <a:latin typeface="Calibri"/>
                <a:ea typeface="Calibri"/>
                <a:cs typeface="Calibri"/>
                <a:sym typeface="Calibri"/>
              </a:rPr>
              <a:t>página</a:t>
            </a:r>
            <a:r>
              <a:rPr lang="es-CL" sz="1800">
                <a:solidFill>
                  <a:schemeClr val="dk1"/>
                </a:solidFill>
                <a:latin typeface="Calibri"/>
                <a:ea typeface="Calibri"/>
                <a:cs typeface="Calibri"/>
                <a:sym typeface="Calibri"/>
              </a:rPr>
              <a:t> web, para ampliar sus ventas y aumentar la </a:t>
            </a:r>
            <a:r>
              <a:rPr lang="es-CL" sz="1800">
                <a:solidFill>
                  <a:schemeClr val="dk1"/>
                </a:solidFill>
                <a:latin typeface="Calibri"/>
                <a:ea typeface="Calibri"/>
                <a:cs typeface="Calibri"/>
                <a:sym typeface="Calibri"/>
              </a:rPr>
              <a:t>visibilidad</a:t>
            </a:r>
            <a:r>
              <a:rPr lang="es-CL" sz="1800">
                <a:solidFill>
                  <a:schemeClr val="dk1"/>
                </a:solidFill>
                <a:latin typeface="Calibri"/>
                <a:ea typeface="Calibri"/>
                <a:cs typeface="Calibri"/>
                <a:sym typeface="Calibri"/>
              </a:rPr>
              <a:t> de los productos, con el fin de ll</a:t>
            </a:r>
            <a:r>
              <a:rPr lang="es-CL" sz="1800">
                <a:solidFill>
                  <a:schemeClr val="dk1"/>
                </a:solidFill>
                <a:latin typeface="Calibri"/>
                <a:ea typeface="Calibri"/>
                <a:cs typeface="Calibri"/>
                <a:sym typeface="Calibri"/>
              </a:rPr>
              <a:t>egar a más clientes </a:t>
            </a:r>
            <a:endParaRPr sz="1800">
              <a:solidFill>
                <a:schemeClr val="dk1"/>
              </a:solidFill>
              <a:latin typeface="Calibri"/>
              <a:ea typeface="Calibri"/>
              <a:cs typeface="Calibri"/>
              <a:sym typeface="Calibri"/>
            </a:endParaRPr>
          </a:p>
        </p:txBody>
      </p:sp>
      <p:sp>
        <p:nvSpPr>
          <p:cNvPr id="117" name="Google Shape;117;p3"/>
          <p:cNvSpPr/>
          <p:nvPr/>
        </p:nvSpPr>
        <p:spPr>
          <a:xfrm>
            <a:off x="5456903" y="3736258"/>
            <a:ext cx="1140542" cy="757084"/>
          </a:xfrm>
          <a:prstGeom prst="rightArrow">
            <a:avLst>
              <a:gd fmla="val 50000" name="adj1"/>
              <a:gd fmla="val 50000" name="adj2"/>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500"/>
                                        <p:tgtEl>
                                          <p:spTgt spid="1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500"/>
                                        <p:tgtEl>
                                          <p:spTgt spid="117"/>
                                        </p:tgtEl>
                                      </p:cBhvr>
                                    </p:animEffect>
                                  </p:childTnLst>
                                </p:cTn>
                              </p:par>
                              <p:par>
                                <p:cTn fill="hold" nodeType="with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500"/>
                                        <p:tgtEl>
                                          <p:spTgt spid="1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descr="EscuelaIT Duoc UC - Escuela de Informática y Telecomunicaciones Duoc UC - Duoc  UC | LinkedIn" id="122" name="Google Shape;122;p4"/>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23" name="Google Shape;123;p4"/>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rgbClr val="757070"/>
                </a:solidFill>
                <a:latin typeface="Calibri"/>
                <a:ea typeface="Calibri"/>
                <a:cs typeface="Calibri"/>
                <a:sym typeface="Calibri"/>
              </a:rPr>
              <a:t>PROYECTO MP Climatización </a:t>
            </a:r>
            <a:endParaRPr/>
          </a:p>
        </p:txBody>
      </p:sp>
      <p:sp>
        <p:nvSpPr>
          <p:cNvPr id="124" name="Google Shape;124;p4"/>
          <p:cNvSpPr txBox="1"/>
          <p:nvPr/>
        </p:nvSpPr>
        <p:spPr>
          <a:xfrm>
            <a:off x="0" y="1384304"/>
            <a:ext cx="1219199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Objetivo General</a:t>
            </a:r>
            <a:endParaRPr sz="1800">
              <a:solidFill>
                <a:schemeClr val="dk1"/>
              </a:solidFill>
              <a:latin typeface="Calibri"/>
              <a:ea typeface="Calibri"/>
              <a:cs typeface="Calibri"/>
              <a:sym typeface="Calibri"/>
            </a:endParaRPr>
          </a:p>
        </p:txBody>
      </p:sp>
      <p:cxnSp>
        <p:nvCxnSpPr>
          <p:cNvPr id="125" name="Google Shape;125;p4"/>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26" name="Google Shape;126;p4"/>
          <p:cNvSpPr txBox="1"/>
          <p:nvPr/>
        </p:nvSpPr>
        <p:spPr>
          <a:xfrm>
            <a:off x="1" y="4082446"/>
            <a:ext cx="12192000" cy="646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Objetivos Específicos</a:t>
            </a:r>
            <a:endParaRPr sz="1800">
              <a:solidFill>
                <a:schemeClr val="dk1"/>
              </a:solidFill>
              <a:latin typeface="Calibri"/>
              <a:ea typeface="Calibri"/>
              <a:cs typeface="Calibri"/>
              <a:sym typeface="Calibri"/>
            </a:endParaRPr>
          </a:p>
        </p:txBody>
      </p:sp>
      <p:sp>
        <p:nvSpPr>
          <p:cNvPr id="127" name="Google Shape;127;p4"/>
          <p:cNvSpPr/>
          <p:nvPr/>
        </p:nvSpPr>
        <p:spPr>
          <a:xfrm>
            <a:off x="614515" y="2040571"/>
            <a:ext cx="10962967" cy="1575221"/>
          </a:xfrm>
          <a:prstGeom prst="roundRect">
            <a:avLst>
              <a:gd fmla="val 16667" name="adj"/>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s-CL" sz="1800">
                <a:solidFill>
                  <a:schemeClr val="dk1"/>
                </a:solidFill>
                <a:latin typeface="Calibri"/>
                <a:ea typeface="Calibri"/>
                <a:cs typeface="Calibri"/>
                <a:sym typeface="Calibri"/>
              </a:rPr>
              <a:t>Nuestro objetivo principal es incrementar la visibilidad de la empresa ante nuevos clientes potenciales, destacando la calidad de nuestros servicios y resaltando nuestros precios competitivos.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CL" sz="1800">
                <a:solidFill>
                  <a:schemeClr val="dk1"/>
                </a:solidFill>
                <a:latin typeface="Calibri"/>
                <a:ea typeface="Calibri"/>
                <a:cs typeface="Calibri"/>
                <a:sym typeface="Calibri"/>
              </a:rPr>
              <a:t>Al hacerlo, buscamos no solo atraer a un mayor número de clientes, sino también construir una reputación sólida y confiable en el mercado.</a:t>
            </a:r>
            <a:endParaRPr sz="1800">
              <a:solidFill>
                <a:schemeClr val="dk1"/>
              </a:solidFill>
              <a:latin typeface="Calibri"/>
              <a:ea typeface="Calibri"/>
              <a:cs typeface="Calibri"/>
              <a:sym typeface="Calibri"/>
            </a:endParaRPr>
          </a:p>
        </p:txBody>
      </p:sp>
      <p:sp>
        <p:nvSpPr>
          <p:cNvPr id="128" name="Google Shape;128;p4"/>
          <p:cNvSpPr/>
          <p:nvPr/>
        </p:nvSpPr>
        <p:spPr>
          <a:xfrm>
            <a:off x="614514" y="4732407"/>
            <a:ext cx="10962967" cy="1575221"/>
          </a:xfrm>
          <a:prstGeom prst="roundRect">
            <a:avLst>
              <a:gd fmla="val 16667" name="adj"/>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330200" lvl="0" marL="457200" marR="0" rtl="0" algn="ctr">
              <a:spcBef>
                <a:spcPts val="0"/>
              </a:spcBef>
              <a:spcAft>
                <a:spcPts val="0"/>
              </a:spcAft>
              <a:buClr>
                <a:schemeClr val="dk1"/>
              </a:buClr>
              <a:buSzPts val="1600"/>
              <a:buFont typeface="Calibri"/>
              <a:buAutoNum type="arabicPeriod"/>
            </a:pPr>
            <a:r>
              <a:rPr lang="es-CL" sz="1600">
                <a:solidFill>
                  <a:schemeClr val="dk1"/>
                </a:solidFill>
                <a:latin typeface="Calibri"/>
                <a:ea typeface="Calibri"/>
                <a:cs typeface="Calibri"/>
                <a:sym typeface="Calibri"/>
              </a:rPr>
              <a:t>Desarrollaremos un catálogo de productos en donde este consistirá en crear una interfaz intuitiva, y que sea del agrado para el cliente.</a:t>
            </a:r>
            <a:endParaRPr sz="1600">
              <a:solidFill>
                <a:schemeClr val="dk1"/>
              </a:solidFill>
              <a:latin typeface="Calibri"/>
              <a:ea typeface="Calibri"/>
              <a:cs typeface="Calibri"/>
              <a:sym typeface="Calibri"/>
            </a:endParaRPr>
          </a:p>
          <a:p>
            <a:pPr indent="-330200" lvl="0" marL="914400" marR="0" rtl="0" algn="l">
              <a:spcBef>
                <a:spcPts val="0"/>
              </a:spcBef>
              <a:spcAft>
                <a:spcPts val="0"/>
              </a:spcAft>
              <a:buClr>
                <a:schemeClr val="dk1"/>
              </a:buClr>
              <a:buSzPts val="1600"/>
              <a:buFont typeface="Calibri"/>
              <a:buAutoNum type="arabicPeriod"/>
            </a:pPr>
            <a:r>
              <a:rPr lang="es-CL" sz="1600">
                <a:solidFill>
                  <a:schemeClr val="dk1"/>
                </a:solidFill>
                <a:latin typeface="Calibri"/>
                <a:ea typeface="Calibri"/>
                <a:cs typeface="Calibri"/>
                <a:sym typeface="Calibri"/>
              </a:rPr>
              <a:t>Desarrollaremos una herramienta en donde los usuarios interactúen con la plataforma, con el fin de calcular la potencia necesaria del equipo de climatización que necesiten.</a:t>
            </a:r>
            <a:endParaRPr sz="1600">
              <a:solidFill>
                <a:schemeClr val="dk1"/>
              </a:solidFill>
              <a:latin typeface="Calibri"/>
              <a:ea typeface="Calibri"/>
              <a:cs typeface="Calibri"/>
              <a:sym typeface="Calibri"/>
            </a:endParaRPr>
          </a:p>
          <a:p>
            <a:pPr indent="-330200" lvl="0" marL="914400" marR="0" rtl="0" algn="l">
              <a:spcBef>
                <a:spcPts val="0"/>
              </a:spcBef>
              <a:spcAft>
                <a:spcPts val="0"/>
              </a:spcAft>
              <a:buClr>
                <a:schemeClr val="dk1"/>
              </a:buClr>
              <a:buSzPts val="1600"/>
              <a:buFont typeface="Calibri"/>
              <a:buAutoNum type="arabicPeriod"/>
            </a:pPr>
            <a:r>
              <a:rPr lang="es-CL" sz="1600">
                <a:solidFill>
                  <a:schemeClr val="dk1"/>
                </a:solidFill>
                <a:latin typeface="Calibri"/>
                <a:ea typeface="Calibri"/>
                <a:cs typeface="Calibri"/>
                <a:sym typeface="Calibri"/>
              </a:rPr>
              <a:t>como último objetivo garantizamos la seguridad y protección de los datos, implementando medidas de seguridad para proteger la información personal y financiera de los usuarios.</a:t>
            </a:r>
            <a:endParaRPr sz="1600">
              <a:solidFill>
                <a:schemeClr val="dk1"/>
              </a:solidFill>
              <a:latin typeface="Calibri"/>
              <a:ea typeface="Calibri"/>
              <a:cs typeface="Calibri"/>
              <a:sym typeface="Calibri"/>
            </a:endParaRPr>
          </a:p>
        </p:txBody>
      </p:sp>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500"/>
                                        <p:tgtEl>
                                          <p:spTgt spid="126"/>
                                        </p:tgtEl>
                                      </p:cBhvr>
                                    </p:animEffect>
                                  </p:childTnLst>
                                </p:cTn>
                              </p:par>
                              <p:par>
                                <p:cTn fill="hold" nodeType="with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500"/>
                                        <p:tgtEl>
                                          <p:spTgt spid="1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descr="EscuelaIT Duoc UC - Escuela de Informática y Telecomunicaciones Duoc UC - Duoc  UC | LinkedIn" id="133" name="Google Shape;133;p5"/>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34" name="Google Shape;134;p5"/>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rgbClr val="757070"/>
                </a:solidFill>
                <a:latin typeface="Calibri"/>
                <a:ea typeface="Calibri"/>
                <a:cs typeface="Calibri"/>
                <a:sym typeface="Calibri"/>
              </a:rPr>
              <a:t>PROYECTO MP Climatización </a:t>
            </a:r>
            <a:endParaRPr/>
          </a:p>
        </p:txBody>
      </p:sp>
      <p:sp>
        <p:nvSpPr>
          <p:cNvPr id="135" name="Google Shape;135;p5"/>
          <p:cNvSpPr txBox="1"/>
          <p:nvPr/>
        </p:nvSpPr>
        <p:spPr>
          <a:xfrm>
            <a:off x="0" y="1432655"/>
            <a:ext cx="1219199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Alcances y limitaciones del proyecto</a:t>
            </a:r>
            <a:endParaRPr/>
          </a:p>
        </p:txBody>
      </p:sp>
      <p:cxnSp>
        <p:nvCxnSpPr>
          <p:cNvPr id="136" name="Google Shape;136;p5"/>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37" name="Google Shape;137;p5"/>
          <p:cNvSpPr txBox="1"/>
          <p:nvPr/>
        </p:nvSpPr>
        <p:spPr>
          <a:xfrm>
            <a:off x="1445250" y="2752400"/>
            <a:ext cx="8791200" cy="283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138" name="Google Shape;138;p5"/>
          <p:cNvSpPr txBox="1"/>
          <p:nvPr/>
        </p:nvSpPr>
        <p:spPr>
          <a:xfrm>
            <a:off x="1168500" y="2434850"/>
            <a:ext cx="9855000" cy="34704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Font typeface="Calibri"/>
              <a:buAutoNum type="arabicPeriod"/>
            </a:pPr>
            <a:r>
              <a:rPr lang="es-CL" sz="2000">
                <a:solidFill>
                  <a:schemeClr val="dk1"/>
                </a:solidFill>
                <a:latin typeface="Calibri"/>
                <a:ea typeface="Calibri"/>
                <a:cs typeface="Calibri"/>
                <a:sym typeface="Calibri"/>
              </a:rPr>
              <a:t>Desarrollo de procesos tecnológicos, para incorporar nuevos canales de venta y así llegar a más clientes.</a:t>
            </a:r>
            <a:endParaRPr sz="20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AutoNum type="arabicPeriod"/>
            </a:pPr>
            <a:r>
              <a:rPr lang="es-CL" sz="2000">
                <a:solidFill>
                  <a:schemeClr val="dk1"/>
                </a:solidFill>
                <a:latin typeface="Calibri"/>
                <a:ea typeface="Calibri"/>
                <a:cs typeface="Calibri"/>
                <a:sym typeface="Calibri"/>
              </a:rPr>
              <a:t>Implementar nuevos módulos en el desarrollo de la página web, con el fin de expandir sus servicios a lo largo de todo el país</a:t>
            </a:r>
            <a:endParaRPr sz="20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s-CL" sz="2000">
                <a:solidFill>
                  <a:schemeClr val="dk1"/>
                </a:solidFill>
                <a:latin typeface="Calibri"/>
                <a:ea typeface="Calibri"/>
                <a:cs typeface="Calibri"/>
                <a:sym typeface="Calibri"/>
              </a:rPr>
              <a:t>Implementación de plataforma Web. </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s-CL" sz="2000">
                <a:solidFill>
                  <a:schemeClr val="dk1"/>
                </a:solidFill>
                <a:latin typeface="Calibri"/>
                <a:ea typeface="Calibri"/>
                <a:cs typeface="Calibri"/>
                <a:sym typeface="Calibri"/>
              </a:rPr>
              <a:t>Calculadora de potencia BTU.</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s-CL" sz="2000">
                <a:solidFill>
                  <a:schemeClr val="dk1"/>
                </a:solidFill>
                <a:latin typeface="Calibri"/>
                <a:ea typeface="Calibri"/>
                <a:cs typeface="Calibri"/>
                <a:sym typeface="Calibri"/>
              </a:rPr>
              <a:t>Interfaces</a:t>
            </a:r>
            <a:r>
              <a:rPr lang="es-CL"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s-CL" sz="2000">
                <a:solidFill>
                  <a:schemeClr val="dk1"/>
                </a:solidFill>
                <a:latin typeface="Calibri"/>
                <a:ea typeface="Calibri"/>
                <a:cs typeface="Calibri"/>
                <a:sym typeface="Calibri"/>
              </a:rPr>
              <a:t>Catálogo de productos.</a:t>
            </a:r>
            <a:endParaRPr sz="2000">
              <a:solidFill>
                <a:schemeClr val="dk1"/>
              </a:solidFill>
              <a:latin typeface="Calibri"/>
              <a:ea typeface="Calibri"/>
              <a:cs typeface="Calibri"/>
              <a:sym typeface="Calibri"/>
            </a:endParaRPr>
          </a:p>
          <a:p>
            <a:pPr indent="0" lvl="0" marL="0" rtl="0" algn="l">
              <a:spcBef>
                <a:spcPts val="0"/>
              </a:spcBef>
              <a:spcAft>
                <a:spcPts val="0"/>
              </a:spcAft>
              <a:buNone/>
            </a:pPr>
            <a:r>
              <a:t/>
            </a:r>
            <a:endParaRPr sz="2000">
              <a:solidFill>
                <a:schemeClr val="dk1"/>
              </a:solidFill>
              <a:latin typeface="Calibri"/>
              <a:ea typeface="Calibri"/>
              <a:cs typeface="Calibri"/>
              <a:sym typeface="Calibri"/>
            </a:endParaRPr>
          </a:p>
          <a:p>
            <a:pPr indent="0" lvl="0" marL="0" rtl="0" algn="l">
              <a:spcBef>
                <a:spcPts val="0"/>
              </a:spcBef>
              <a:spcAft>
                <a:spcPts val="0"/>
              </a:spcAft>
              <a:buNone/>
            </a:pPr>
            <a:r>
              <a:t/>
            </a:r>
            <a:endParaRPr sz="2000">
              <a:solidFill>
                <a:schemeClr val="dk1"/>
              </a:solidFill>
              <a:latin typeface="Calibri"/>
              <a:ea typeface="Calibri"/>
              <a:cs typeface="Calibri"/>
              <a:sym typeface="Calibri"/>
            </a:endParaRPr>
          </a:p>
        </p:txBody>
      </p:sp>
    </p:spTree>
  </p:cSld>
  <p:clrMapOvr>
    <a:masterClrMapping/>
  </p:clrMapOvr>
  <p:transition spd="slow">
    <p:wipe dir="l"/>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descr="EscuelaIT Duoc UC - Escuela de Informática y Telecomunicaciones Duoc UC - Duoc  UC | LinkedIn" id="143" name="Google Shape;143;p6"/>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44" name="Google Shape;144;p6"/>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rgbClr val="757070"/>
                </a:solidFill>
                <a:latin typeface="Calibri"/>
                <a:ea typeface="Calibri"/>
                <a:cs typeface="Calibri"/>
                <a:sym typeface="Calibri"/>
              </a:rPr>
              <a:t>PROYECTO MP Climatización </a:t>
            </a:r>
            <a:endParaRPr/>
          </a:p>
        </p:txBody>
      </p:sp>
      <p:sp>
        <p:nvSpPr>
          <p:cNvPr id="145" name="Google Shape;145;p6"/>
          <p:cNvSpPr txBox="1"/>
          <p:nvPr/>
        </p:nvSpPr>
        <p:spPr>
          <a:xfrm>
            <a:off x="0" y="1432655"/>
            <a:ext cx="1219199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Metodología de trabajo para el desarrollo del proyecto</a:t>
            </a:r>
            <a:endParaRPr sz="1800">
              <a:solidFill>
                <a:schemeClr val="dk1"/>
              </a:solidFill>
              <a:latin typeface="Calibri"/>
              <a:ea typeface="Calibri"/>
              <a:cs typeface="Calibri"/>
              <a:sym typeface="Calibri"/>
            </a:endParaRPr>
          </a:p>
        </p:txBody>
      </p:sp>
      <p:cxnSp>
        <p:nvCxnSpPr>
          <p:cNvPr id="146" name="Google Shape;146;p6"/>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47" name="Google Shape;147;p6"/>
          <p:cNvSpPr txBox="1"/>
          <p:nvPr/>
        </p:nvSpPr>
        <p:spPr>
          <a:xfrm>
            <a:off x="812900" y="2358700"/>
            <a:ext cx="9894300" cy="4165500"/>
          </a:xfrm>
          <a:prstGeom prst="rect">
            <a:avLst/>
          </a:prstGeom>
          <a:noFill/>
          <a:ln>
            <a:noFill/>
          </a:ln>
        </p:spPr>
        <p:txBody>
          <a:bodyPr anchorCtr="0" anchor="t" bIns="91425" lIns="91425" spcFirstLastPara="1" rIns="91425" wrap="square" tIns="91425">
            <a:noAutofit/>
          </a:bodyPr>
          <a:lstStyle/>
          <a:p>
            <a:pPr indent="0" lvl="0" marL="0" rtl="0" algn="just">
              <a:lnSpc>
                <a:spcPct val="107916"/>
              </a:lnSpc>
              <a:spcBef>
                <a:spcPts val="0"/>
              </a:spcBef>
              <a:spcAft>
                <a:spcPts val="0"/>
              </a:spcAft>
              <a:buClr>
                <a:schemeClr val="dk1"/>
              </a:buClr>
              <a:buSzPts val="1100"/>
              <a:buFont typeface="Arial"/>
              <a:buNone/>
            </a:pPr>
            <a:r>
              <a:rPr lang="es-CL" sz="1800">
                <a:solidFill>
                  <a:schemeClr val="dk1"/>
                </a:solidFill>
                <a:latin typeface="Calibri"/>
                <a:ea typeface="Calibri"/>
                <a:cs typeface="Calibri"/>
                <a:sym typeface="Calibri"/>
              </a:rPr>
              <a:t>Como equipo, hemos decidido adoptar la metodología ágil Scrum para este proyecto. Elegimos Scrum porque nos permite mantener una constante retroalimentación por parte del cliente.</a:t>
            </a:r>
            <a:endParaRPr sz="1800">
              <a:solidFill>
                <a:schemeClr val="dk1"/>
              </a:solidFill>
              <a:latin typeface="Calibri"/>
              <a:ea typeface="Calibri"/>
              <a:cs typeface="Calibri"/>
              <a:sym typeface="Calibri"/>
            </a:endParaRPr>
          </a:p>
          <a:p>
            <a:pPr indent="0" lvl="0" marL="0" rtl="0" algn="just">
              <a:lnSpc>
                <a:spcPct val="107916"/>
              </a:lnSpc>
              <a:spcBef>
                <a:spcPts val="800"/>
              </a:spcBef>
              <a:spcAft>
                <a:spcPts val="0"/>
              </a:spcAft>
              <a:buClr>
                <a:schemeClr val="dk1"/>
              </a:buClr>
              <a:buSzPts val="1100"/>
              <a:buFont typeface="Arial"/>
              <a:buNone/>
            </a:pPr>
            <a:r>
              <a:rPr lang="es-CL" sz="1800">
                <a:solidFill>
                  <a:schemeClr val="dk1"/>
                </a:solidFill>
                <a:latin typeface="Calibri"/>
                <a:ea typeface="Calibri"/>
                <a:cs typeface="Calibri"/>
                <a:sym typeface="Calibri"/>
              </a:rPr>
              <a:t>Scrum nos permite dividir el proyecto en iteraciones o "Sprints" de corta duración, lo cual facilita la entrega de incrementos funcionales del producto de manera regular. Esto a su vez hace más factible la realización de cambios en el alcance o requisitos, si fuera necesario, sin impactar significativamente el cronograma general.</a:t>
            </a:r>
            <a:endParaRPr sz="1800">
              <a:solidFill>
                <a:schemeClr val="dk1"/>
              </a:solidFill>
              <a:latin typeface="Calibri"/>
              <a:ea typeface="Calibri"/>
              <a:cs typeface="Calibri"/>
              <a:sym typeface="Calibri"/>
            </a:endParaRPr>
          </a:p>
          <a:p>
            <a:pPr indent="0" lvl="0" marL="0" rtl="0" algn="just">
              <a:lnSpc>
                <a:spcPct val="107916"/>
              </a:lnSpc>
              <a:spcBef>
                <a:spcPts val="800"/>
              </a:spcBef>
              <a:spcAft>
                <a:spcPts val="0"/>
              </a:spcAft>
              <a:buClr>
                <a:schemeClr val="dk1"/>
              </a:buClr>
              <a:buSzPts val="1100"/>
              <a:buFont typeface="Arial"/>
              <a:buNone/>
            </a:pPr>
            <a:r>
              <a:rPr lang="es-CL" sz="1800">
                <a:solidFill>
                  <a:schemeClr val="dk1"/>
                </a:solidFill>
                <a:latin typeface="Calibri"/>
                <a:ea typeface="Calibri"/>
                <a:cs typeface="Calibri"/>
                <a:sym typeface="Calibri"/>
              </a:rPr>
              <a:t>La estructura y las ceremonias definidas en Scrum, como la Planificación del Sprint, la Revisión y la Retrospectiva, nos ayudarán a mantener la transparencia, la inspección constante y la adaptación a lo largo del proceso de desarrollo.</a:t>
            </a:r>
            <a:endParaRPr sz="1800">
              <a:solidFill>
                <a:schemeClr val="dk1"/>
              </a:solidFill>
              <a:latin typeface="Calibri"/>
              <a:ea typeface="Calibri"/>
              <a:cs typeface="Calibri"/>
              <a:sym typeface="Calibri"/>
            </a:endParaRPr>
          </a:p>
          <a:p>
            <a:pPr indent="0" lvl="0" marL="0" rtl="0" algn="just">
              <a:lnSpc>
                <a:spcPct val="107916"/>
              </a:lnSpc>
              <a:spcBef>
                <a:spcPts val="800"/>
              </a:spcBef>
              <a:spcAft>
                <a:spcPts val="0"/>
              </a:spcAft>
              <a:buClr>
                <a:schemeClr val="dk1"/>
              </a:buClr>
              <a:buSzPts val="1100"/>
              <a:buFont typeface="Arial"/>
              <a:buNone/>
            </a:pPr>
            <a:r>
              <a:rPr lang="es-CL" sz="1800">
                <a:solidFill>
                  <a:schemeClr val="dk1"/>
                </a:solidFill>
                <a:latin typeface="Calibri"/>
                <a:ea typeface="Calibri"/>
                <a:cs typeface="Calibri"/>
                <a:sym typeface="Calibri"/>
              </a:rPr>
              <a:t>En resumen, creemos que la metodología Scrum se ajusta mejor a las necesidades de este proyecto, al permitirnos entregar valor de forma incremental y adaptarnos a los cambios de manera ágil, siempre con la retroalimentación del cliente.</a:t>
            </a:r>
            <a:endParaRPr sz="1800">
              <a:solidFill>
                <a:schemeClr val="dk1"/>
              </a:solidFill>
              <a:latin typeface="Calibri"/>
              <a:ea typeface="Calibri"/>
              <a:cs typeface="Calibri"/>
              <a:sym typeface="Calibri"/>
            </a:endParaRPr>
          </a:p>
          <a:p>
            <a:pPr indent="0" lvl="0" marL="0" rtl="0" algn="just">
              <a:lnSpc>
                <a:spcPct val="107916"/>
              </a:lnSpc>
              <a:spcBef>
                <a:spcPts val="800"/>
              </a:spcBef>
              <a:spcAft>
                <a:spcPts val="800"/>
              </a:spcAft>
              <a:buNone/>
            </a:pPr>
            <a:r>
              <a:rPr b="1" lang="es-CL" sz="1000">
                <a:solidFill>
                  <a:srgbClr val="1F3864"/>
                </a:solidFill>
                <a:latin typeface="Calibri"/>
                <a:ea typeface="Calibri"/>
                <a:cs typeface="Calibri"/>
                <a:sym typeface="Calibri"/>
              </a:rPr>
              <a:t>.</a:t>
            </a:r>
            <a:endParaRPr sz="2800">
              <a:solidFill>
                <a:schemeClr val="dk1"/>
              </a:solidFill>
              <a:latin typeface="Calibri"/>
              <a:ea typeface="Calibri"/>
              <a:cs typeface="Calibri"/>
              <a:sym typeface="Calibri"/>
            </a:endParaRPr>
          </a:p>
        </p:txBody>
      </p:sp>
    </p:spTree>
  </p:cSld>
  <p:clrMapOvr>
    <a:masterClrMapping/>
  </p:clrMapOvr>
  <p:transition spd="slow">
    <p:wipe dir="l"/>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descr="EscuelaIT Duoc UC - Escuela de Informática y Telecomunicaciones Duoc UC - Duoc  UC | LinkedIn" id="152" name="Google Shape;152;p7"/>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53" name="Google Shape;153;p7"/>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rgbClr val="757070"/>
                </a:solidFill>
                <a:latin typeface="Calibri"/>
                <a:ea typeface="Calibri"/>
                <a:cs typeface="Calibri"/>
                <a:sym typeface="Calibri"/>
              </a:rPr>
              <a:t>PROYECTO MP Climatización </a:t>
            </a:r>
            <a:endParaRPr/>
          </a:p>
        </p:txBody>
      </p:sp>
      <p:sp>
        <p:nvSpPr>
          <p:cNvPr id="154" name="Google Shape;154;p7"/>
          <p:cNvSpPr txBox="1"/>
          <p:nvPr/>
        </p:nvSpPr>
        <p:spPr>
          <a:xfrm>
            <a:off x="1" y="1155656"/>
            <a:ext cx="12191999" cy="89255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Cronograma para el desarrollo del proyecto</a:t>
            </a:r>
            <a:endParaRPr/>
          </a:p>
          <a:p>
            <a:pPr indent="0" lvl="0" marL="0" marR="0" rtl="0" algn="ctr">
              <a:spcBef>
                <a:spcPts val="0"/>
              </a:spcBef>
              <a:spcAft>
                <a:spcPts val="0"/>
              </a:spcAft>
              <a:buNone/>
            </a:pPr>
            <a:r>
              <a:rPr lang="es-CL" sz="1600">
                <a:solidFill>
                  <a:srgbClr val="757070"/>
                </a:solidFill>
                <a:latin typeface="Calibri"/>
                <a:ea typeface="Calibri"/>
                <a:cs typeface="Calibri"/>
                <a:sym typeface="Calibri"/>
              </a:rPr>
              <a:t>* Utilizar cronograma de inicio, indicando el cumplimiento al término del proyecto </a:t>
            </a:r>
            <a:endParaRPr sz="1000">
              <a:solidFill>
                <a:srgbClr val="757070"/>
              </a:solidFill>
              <a:latin typeface="Calibri"/>
              <a:ea typeface="Calibri"/>
              <a:cs typeface="Calibri"/>
              <a:sym typeface="Calibri"/>
            </a:endParaRPr>
          </a:p>
        </p:txBody>
      </p:sp>
      <p:cxnSp>
        <p:nvCxnSpPr>
          <p:cNvPr id="155" name="Google Shape;155;p7"/>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pic>
        <p:nvPicPr>
          <p:cNvPr id="156" name="Google Shape;156;p7"/>
          <p:cNvPicPr preferRelativeResize="0"/>
          <p:nvPr/>
        </p:nvPicPr>
        <p:blipFill>
          <a:blip r:embed="rId4">
            <a:alphaModFix/>
          </a:blip>
          <a:stretch>
            <a:fillRect/>
          </a:stretch>
        </p:blipFill>
        <p:spPr>
          <a:xfrm>
            <a:off x="2628288" y="2121850"/>
            <a:ext cx="7207801" cy="4653900"/>
          </a:xfrm>
          <a:prstGeom prst="rect">
            <a:avLst/>
          </a:prstGeom>
          <a:noFill/>
          <a:ln>
            <a:noFill/>
          </a:ln>
        </p:spPr>
      </p:pic>
    </p:spTree>
  </p:cSld>
  <p:clrMapOvr>
    <a:masterClrMapping/>
  </p:clrMapOvr>
  <p:transition spd="slow">
    <p:wipe dir="l"/>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descr="EscuelaIT Duoc UC - Escuela de Informática y Telecomunicaciones Duoc UC - Duoc  UC | LinkedIn" id="161" name="Google Shape;161;p8"/>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62" name="Google Shape;162;p8"/>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rgbClr val="757070"/>
                </a:solidFill>
                <a:latin typeface="Calibri"/>
                <a:ea typeface="Calibri"/>
                <a:cs typeface="Calibri"/>
                <a:sym typeface="Calibri"/>
              </a:rPr>
              <a:t>PROYECTO MP Climatización </a:t>
            </a:r>
            <a:endParaRPr/>
          </a:p>
        </p:txBody>
      </p:sp>
      <p:sp>
        <p:nvSpPr>
          <p:cNvPr id="163" name="Google Shape;163;p8"/>
          <p:cNvSpPr txBox="1"/>
          <p:nvPr/>
        </p:nvSpPr>
        <p:spPr>
          <a:xfrm>
            <a:off x="0" y="758030"/>
            <a:ext cx="12192000" cy="1015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Arquitectura del software</a:t>
            </a:r>
            <a:endParaRPr/>
          </a:p>
          <a:p>
            <a:pPr indent="0" lvl="0" marL="0" marR="0" rtl="0" algn="ctr">
              <a:spcBef>
                <a:spcPts val="0"/>
              </a:spcBef>
              <a:spcAft>
                <a:spcPts val="0"/>
              </a:spcAft>
              <a:buNone/>
            </a:pPr>
            <a:r>
              <a:rPr lang="es-CL" sz="2400">
                <a:solidFill>
                  <a:srgbClr val="757070"/>
                </a:solidFill>
                <a:latin typeface="Calibri"/>
                <a:ea typeface="Calibri"/>
                <a:cs typeface="Calibri"/>
                <a:sym typeface="Calibri"/>
              </a:rPr>
              <a:t>*Presentar esquema</a:t>
            </a:r>
            <a:endParaRPr/>
          </a:p>
        </p:txBody>
      </p:sp>
      <p:cxnSp>
        <p:nvCxnSpPr>
          <p:cNvPr id="164" name="Google Shape;164;p8"/>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graphicFrame>
        <p:nvGraphicFramePr>
          <p:cNvPr id="165" name="Google Shape;165;p8"/>
          <p:cNvGraphicFramePr/>
          <p:nvPr/>
        </p:nvGraphicFramePr>
        <p:xfrm>
          <a:off x="2295425" y="1883888"/>
          <a:ext cx="3000000" cy="3000000"/>
        </p:xfrm>
        <a:graphic>
          <a:graphicData uri="http://schemas.openxmlformats.org/drawingml/2006/table">
            <a:tbl>
              <a:tblPr>
                <a:noFill/>
                <a:tableStyleId>{79ABCEC7-4B78-460C-A1EB-2305D55BDC34}</a:tableStyleId>
              </a:tblPr>
              <a:tblGrid>
                <a:gridCol w="3696250"/>
                <a:gridCol w="3904900"/>
              </a:tblGrid>
              <a:tr h="381000">
                <a:tc>
                  <a:txBody>
                    <a:bodyPr/>
                    <a:lstStyle/>
                    <a:p>
                      <a:pPr indent="0" lvl="0" marL="0" rtl="0" algn="l">
                        <a:spcBef>
                          <a:spcPts val="0"/>
                        </a:spcBef>
                        <a:spcAft>
                          <a:spcPts val="0"/>
                        </a:spcAft>
                        <a:buNone/>
                      </a:pPr>
                      <a:r>
                        <a:rPr lang="es-CL" sz="1200"/>
                        <a:t>Capa</a:t>
                      </a:r>
                      <a:endParaRPr sz="1200"/>
                    </a:p>
                  </a:txBody>
                  <a:tcPr marT="91425" marB="91425" marR="91425" marL="91425">
                    <a:solidFill>
                      <a:srgbClr val="BFBFBF"/>
                    </a:solidFill>
                  </a:tcPr>
                </a:tc>
                <a:tc>
                  <a:txBody>
                    <a:bodyPr/>
                    <a:lstStyle/>
                    <a:p>
                      <a:pPr indent="0" lvl="0" marL="0" rtl="0" algn="l">
                        <a:spcBef>
                          <a:spcPts val="0"/>
                        </a:spcBef>
                        <a:spcAft>
                          <a:spcPts val="0"/>
                        </a:spcAft>
                        <a:buNone/>
                      </a:pPr>
                      <a:r>
                        <a:rPr lang="es-CL" sz="1200"/>
                        <a:t>Tecnologías / Componentes</a:t>
                      </a:r>
                      <a:endParaRPr sz="1200"/>
                    </a:p>
                  </a:txBody>
                  <a:tcPr marT="91425" marB="91425" marR="91425" marL="91425">
                    <a:solidFill>
                      <a:srgbClr val="BFBFBF"/>
                    </a:solidFill>
                  </a:tcPr>
                </a:tc>
              </a:tr>
              <a:tr h="381000">
                <a:tc>
                  <a:txBody>
                    <a:bodyPr/>
                    <a:lstStyle/>
                    <a:p>
                      <a:pPr indent="0" lvl="0" marL="0" rtl="0" algn="l">
                        <a:spcBef>
                          <a:spcPts val="0"/>
                        </a:spcBef>
                        <a:spcAft>
                          <a:spcPts val="0"/>
                        </a:spcAft>
                        <a:buNone/>
                      </a:pPr>
                      <a:r>
                        <a:rPr lang="es-CL" sz="1200">
                          <a:latin typeface="Calibri"/>
                          <a:ea typeface="Calibri"/>
                          <a:cs typeface="Calibri"/>
                          <a:sym typeface="Calibri"/>
                        </a:rPr>
                        <a:t>Cliente (Frontend)</a:t>
                      </a:r>
                      <a:endParaRPr sz="12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s-CL" sz="1200">
                          <a:solidFill>
                            <a:schemeClr val="dk1"/>
                          </a:solidFill>
                          <a:latin typeface="Calibri"/>
                          <a:ea typeface="Calibri"/>
                          <a:cs typeface="Calibri"/>
                          <a:sym typeface="Calibri"/>
                        </a:rPr>
                        <a:t>-</a:t>
                      </a:r>
                      <a:r>
                        <a:rPr lang="es-CL" sz="1200">
                          <a:solidFill>
                            <a:schemeClr val="dk1"/>
                          </a:solidFill>
                          <a:latin typeface="Calibri"/>
                          <a:ea typeface="Calibri"/>
                          <a:cs typeface="Calibri"/>
                          <a:sym typeface="Calibri"/>
                        </a:rPr>
                        <a:t> </a:t>
                      </a:r>
                      <a:r>
                        <a:rPr b="1" lang="es-CL" sz="1200">
                          <a:solidFill>
                            <a:schemeClr val="dk1"/>
                          </a:solidFill>
                          <a:latin typeface="Calibri"/>
                          <a:ea typeface="Calibri"/>
                          <a:cs typeface="Calibri"/>
                          <a:sym typeface="Calibri"/>
                        </a:rPr>
                        <a:t>Interfaz de Usuario:</a:t>
                      </a:r>
                      <a:r>
                        <a:rPr lang="es-CL" sz="1200">
                          <a:solidFill>
                            <a:schemeClr val="dk1"/>
                          </a:solidFill>
                          <a:latin typeface="Calibri"/>
                          <a:ea typeface="Calibri"/>
                          <a:cs typeface="Calibri"/>
                          <a:sym typeface="Calibri"/>
                        </a:rPr>
                        <a:t> HTML, CSS, Bootstrap</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s-CL" sz="1200">
                          <a:solidFill>
                            <a:schemeClr val="dk1"/>
                          </a:solidFill>
                          <a:latin typeface="Calibri"/>
                          <a:ea typeface="Calibri"/>
                          <a:cs typeface="Calibri"/>
                          <a:sym typeface="Calibri"/>
                        </a:rPr>
                        <a:t>-</a:t>
                      </a:r>
                      <a:r>
                        <a:rPr lang="es-CL" sz="1200">
                          <a:solidFill>
                            <a:schemeClr val="dk1"/>
                          </a:solidFill>
                          <a:latin typeface="Calibri"/>
                          <a:ea typeface="Calibri"/>
                          <a:cs typeface="Calibri"/>
                          <a:sym typeface="Calibri"/>
                        </a:rPr>
                        <a:t> </a:t>
                      </a:r>
                      <a:r>
                        <a:rPr b="1" lang="es-CL" sz="1200">
                          <a:solidFill>
                            <a:schemeClr val="dk1"/>
                          </a:solidFill>
                          <a:latin typeface="Calibri"/>
                          <a:ea typeface="Calibri"/>
                          <a:cs typeface="Calibri"/>
                          <a:sym typeface="Calibri"/>
                        </a:rPr>
                        <a:t>Funcionalidad Interactiva:</a:t>
                      </a:r>
                      <a:r>
                        <a:rPr lang="es-CL" sz="1200">
                          <a:solidFill>
                            <a:schemeClr val="dk1"/>
                          </a:solidFill>
                          <a:latin typeface="Calibri"/>
                          <a:ea typeface="Calibri"/>
                          <a:cs typeface="Calibri"/>
                          <a:sym typeface="Calibri"/>
                        </a:rPr>
                        <a:t> JavaScript</a:t>
                      </a:r>
                      <a:endParaRPr sz="1200">
                        <a:latin typeface="Calibri"/>
                        <a:ea typeface="Calibri"/>
                        <a:cs typeface="Calibri"/>
                        <a:sym typeface="Calibri"/>
                      </a:endParaRPr>
                    </a:p>
                  </a:txBody>
                  <a:tcPr marT="91425" marB="91425" marR="91425" marL="91425"/>
                </a:tc>
              </a:tr>
              <a:tr h="381000">
                <a:tc>
                  <a:txBody>
                    <a:bodyPr/>
                    <a:lstStyle/>
                    <a:p>
                      <a:pPr indent="0" lvl="0" marL="0" rtl="0" algn="l">
                        <a:spcBef>
                          <a:spcPts val="0"/>
                        </a:spcBef>
                        <a:spcAft>
                          <a:spcPts val="0"/>
                        </a:spcAft>
                        <a:buNone/>
                      </a:pPr>
                      <a:r>
                        <a:rPr lang="es-CL" sz="1200">
                          <a:latin typeface="Calibri"/>
                          <a:ea typeface="Calibri"/>
                          <a:cs typeface="Calibri"/>
                          <a:sym typeface="Calibri"/>
                        </a:rPr>
                        <a:t>Servidor (Backend)</a:t>
                      </a:r>
                      <a:endParaRPr sz="12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s-CL" sz="1200">
                          <a:solidFill>
                            <a:schemeClr val="dk1"/>
                          </a:solidFill>
                          <a:latin typeface="Calibri"/>
                          <a:ea typeface="Calibri"/>
                          <a:cs typeface="Calibri"/>
                          <a:sym typeface="Calibri"/>
                        </a:rPr>
                        <a:t>-</a:t>
                      </a:r>
                      <a:r>
                        <a:rPr lang="es-CL" sz="1200">
                          <a:solidFill>
                            <a:schemeClr val="dk1"/>
                          </a:solidFill>
                          <a:latin typeface="Calibri"/>
                          <a:ea typeface="Calibri"/>
                          <a:cs typeface="Calibri"/>
                          <a:sym typeface="Calibri"/>
                        </a:rPr>
                        <a:t> </a:t>
                      </a:r>
                      <a:r>
                        <a:rPr b="1" lang="es-CL" sz="1200">
                          <a:solidFill>
                            <a:schemeClr val="dk1"/>
                          </a:solidFill>
                          <a:latin typeface="Calibri"/>
                          <a:ea typeface="Calibri"/>
                          <a:cs typeface="Calibri"/>
                          <a:sym typeface="Calibri"/>
                        </a:rPr>
                        <a:t>Framework Web:</a:t>
                      </a:r>
                      <a:r>
                        <a:rPr lang="es-CL" sz="1200">
                          <a:solidFill>
                            <a:schemeClr val="dk1"/>
                          </a:solidFill>
                          <a:latin typeface="Calibri"/>
                          <a:ea typeface="Calibri"/>
                          <a:cs typeface="Calibri"/>
                          <a:sym typeface="Calibri"/>
                        </a:rPr>
                        <a:t> Django</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s-CL" sz="1200">
                          <a:solidFill>
                            <a:schemeClr val="dk1"/>
                          </a:solidFill>
                          <a:latin typeface="Calibri"/>
                          <a:ea typeface="Calibri"/>
                          <a:cs typeface="Calibri"/>
                          <a:sym typeface="Calibri"/>
                        </a:rPr>
                        <a:t>- </a:t>
                      </a:r>
                      <a:r>
                        <a:rPr b="1" lang="es-CL" sz="1200">
                          <a:solidFill>
                            <a:schemeClr val="dk1"/>
                          </a:solidFill>
                          <a:latin typeface="Calibri"/>
                          <a:ea typeface="Calibri"/>
                          <a:cs typeface="Calibri"/>
                          <a:sym typeface="Calibri"/>
                        </a:rPr>
                        <a:t>Gestión de Lógica:</a:t>
                      </a:r>
                      <a:r>
                        <a:rPr lang="es-CL" sz="1200">
                          <a:solidFill>
                            <a:schemeClr val="dk1"/>
                          </a:solidFill>
                          <a:latin typeface="Calibri"/>
                          <a:ea typeface="Calibri"/>
                          <a:cs typeface="Calibri"/>
                          <a:sym typeface="Calibri"/>
                        </a:rPr>
                        <a:t> Python</a:t>
                      </a:r>
                      <a:endParaRPr sz="1200">
                        <a:latin typeface="Calibri"/>
                        <a:ea typeface="Calibri"/>
                        <a:cs typeface="Calibri"/>
                        <a:sym typeface="Calibri"/>
                      </a:endParaRPr>
                    </a:p>
                  </a:txBody>
                  <a:tcPr marT="91425" marB="91425" marR="91425" marL="91425"/>
                </a:tc>
              </a:tr>
              <a:tr h="381000">
                <a:tc>
                  <a:txBody>
                    <a:bodyPr/>
                    <a:lstStyle/>
                    <a:p>
                      <a:pPr indent="0" lvl="0" marL="0" rtl="0" algn="l">
                        <a:spcBef>
                          <a:spcPts val="0"/>
                        </a:spcBef>
                        <a:spcAft>
                          <a:spcPts val="0"/>
                        </a:spcAft>
                        <a:buNone/>
                      </a:pPr>
                      <a:r>
                        <a:rPr lang="es-CL" sz="1200">
                          <a:latin typeface="Calibri"/>
                          <a:ea typeface="Calibri"/>
                          <a:cs typeface="Calibri"/>
                          <a:sym typeface="Calibri"/>
                        </a:rPr>
                        <a:t>Base de Datos</a:t>
                      </a:r>
                      <a:endParaRPr sz="12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s-CL" sz="1200">
                          <a:solidFill>
                            <a:schemeClr val="dk1"/>
                          </a:solidFill>
                          <a:latin typeface="Calibri"/>
                          <a:ea typeface="Calibri"/>
                          <a:cs typeface="Calibri"/>
                          <a:sym typeface="Calibri"/>
                        </a:rPr>
                        <a:t>- </a:t>
                      </a:r>
                      <a:r>
                        <a:rPr b="1" lang="es-CL" sz="1200">
                          <a:solidFill>
                            <a:schemeClr val="dk1"/>
                          </a:solidFill>
                          <a:latin typeface="Calibri"/>
                          <a:ea typeface="Calibri"/>
                          <a:cs typeface="Calibri"/>
                          <a:sym typeface="Calibri"/>
                        </a:rPr>
                        <a:t>Sistema de Base de Datos:</a:t>
                      </a:r>
                      <a:r>
                        <a:rPr lang="es-CL" sz="1200">
                          <a:solidFill>
                            <a:schemeClr val="dk1"/>
                          </a:solidFill>
                          <a:latin typeface="Calibri"/>
                          <a:ea typeface="Calibri"/>
                          <a:cs typeface="Calibri"/>
                          <a:sym typeface="Calibri"/>
                        </a:rPr>
                        <a:t> SQLite</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s-CL" sz="1200">
                          <a:solidFill>
                            <a:schemeClr val="dk1"/>
                          </a:solidFill>
                          <a:latin typeface="Calibri"/>
                          <a:ea typeface="Calibri"/>
                          <a:cs typeface="Calibri"/>
                          <a:sym typeface="Calibri"/>
                        </a:rPr>
                        <a:t>- </a:t>
                      </a:r>
                      <a:r>
                        <a:rPr b="1" lang="es-CL" sz="1200">
                          <a:solidFill>
                            <a:schemeClr val="dk1"/>
                          </a:solidFill>
                          <a:latin typeface="Calibri"/>
                          <a:ea typeface="Calibri"/>
                          <a:cs typeface="Calibri"/>
                          <a:sym typeface="Calibri"/>
                        </a:rPr>
                        <a:t>Gestión de Datos:</a:t>
                      </a:r>
                      <a:r>
                        <a:rPr lang="es-CL" sz="1200">
                          <a:solidFill>
                            <a:schemeClr val="dk1"/>
                          </a:solidFill>
                          <a:latin typeface="Calibri"/>
                          <a:ea typeface="Calibri"/>
                          <a:cs typeface="Calibri"/>
                          <a:sym typeface="Calibri"/>
                        </a:rPr>
                        <a:t> Productos, usuarios, pedidos</a:t>
                      </a:r>
                      <a:endParaRPr sz="1200">
                        <a:latin typeface="Calibri"/>
                        <a:ea typeface="Calibri"/>
                        <a:cs typeface="Calibri"/>
                        <a:sym typeface="Calibri"/>
                      </a:endParaRPr>
                    </a:p>
                  </a:txBody>
                  <a:tcPr marT="91425" marB="91425" marR="91425" marL="91425"/>
                </a:tc>
              </a:tr>
              <a:tr h="381000">
                <a:tc>
                  <a:txBody>
                    <a:bodyPr/>
                    <a:lstStyle/>
                    <a:p>
                      <a:pPr indent="0" lvl="0" marL="0" rtl="0" algn="l">
                        <a:spcBef>
                          <a:spcPts val="0"/>
                        </a:spcBef>
                        <a:spcAft>
                          <a:spcPts val="0"/>
                        </a:spcAft>
                        <a:buNone/>
                      </a:pPr>
                      <a:r>
                        <a:rPr lang="es-CL" sz="1200">
                          <a:latin typeface="Calibri"/>
                          <a:ea typeface="Calibri"/>
                          <a:cs typeface="Calibri"/>
                          <a:sym typeface="Calibri"/>
                        </a:rPr>
                        <a:t>Integraciones</a:t>
                      </a:r>
                      <a:endParaRPr sz="12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s-CL" sz="1200">
                          <a:solidFill>
                            <a:schemeClr val="dk1"/>
                          </a:solidFill>
                          <a:latin typeface="Calibri"/>
                          <a:ea typeface="Calibri"/>
                          <a:cs typeface="Calibri"/>
                          <a:sym typeface="Calibri"/>
                        </a:rPr>
                        <a:t>- </a:t>
                      </a:r>
                      <a:r>
                        <a:rPr b="1" lang="es-CL" sz="1200">
                          <a:solidFill>
                            <a:schemeClr val="dk1"/>
                          </a:solidFill>
                          <a:latin typeface="Calibri"/>
                          <a:ea typeface="Calibri"/>
                          <a:cs typeface="Calibri"/>
                          <a:sym typeface="Calibri"/>
                        </a:rPr>
                        <a:t>Librerías o Herramientas:</a:t>
                      </a:r>
                      <a:r>
                        <a:rPr lang="es-CL" sz="1200">
                          <a:solidFill>
                            <a:schemeClr val="dk1"/>
                          </a:solidFill>
                          <a:latin typeface="Calibri"/>
                          <a:ea typeface="Calibri"/>
                          <a:cs typeface="Calibri"/>
                          <a:sym typeface="Calibri"/>
                        </a:rPr>
                        <a:t> Calculadora BTU  personalizada</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s-CL" sz="1200">
                          <a:solidFill>
                            <a:schemeClr val="dk1"/>
                          </a:solidFill>
                          <a:latin typeface="Calibri"/>
                          <a:ea typeface="Calibri"/>
                          <a:cs typeface="Calibri"/>
                          <a:sym typeface="Calibri"/>
                        </a:rPr>
                        <a:t>- </a:t>
                      </a:r>
                      <a:r>
                        <a:rPr b="1" lang="es-CL" sz="1200">
                          <a:solidFill>
                            <a:schemeClr val="dk1"/>
                          </a:solidFill>
                          <a:latin typeface="Calibri"/>
                          <a:ea typeface="Calibri"/>
                          <a:cs typeface="Calibri"/>
                          <a:sym typeface="Calibri"/>
                        </a:rPr>
                        <a:t>Funciones:</a:t>
                      </a:r>
                      <a:r>
                        <a:rPr lang="es-CL" sz="1200">
                          <a:solidFill>
                            <a:schemeClr val="dk1"/>
                          </a:solidFill>
                          <a:latin typeface="Calibri"/>
                          <a:ea typeface="Calibri"/>
                          <a:cs typeface="Calibri"/>
                          <a:sym typeface="Calibri"/>
                        </a:rPr>
                        <a:t> Carrito, login</a:t>
                      </a:r>
                      <a:endParaRPr sz="1200">
                        <a:latin typeface="Calibri"/>
                        <a:ea typeface="Calibri"/>
                        <a:cs typeface="Calibri"/>
                        <a:sym typeface="Calibri"/>
                      </a:endParaRPr>
                    </a:p>
                  </a:txBody>
                  <a:tcPr marT="91425" marB="91425" marR="91425" marL="91425"/>
                </a:tc>
              </a:tr>
            </a:tbl>
          </a:graphicData>
        </a:graphic>
      </p:graphicFrame>
      <p:sp>
        <p:nvSpPr>
          <p:cNvPr id="166" name="Google Shape;166;p8"/>
          <p:cNvSpPr txBox="1"/>
          <p:nvPr/>
        </p:nvSpPr>
        <p:spPr>
          <a:xfrm>
            <a:off x="1584900" y="4698925"/>
            <a:ext cx="9022200" cy="173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s-CL" sz="1300">
                <a:solidFill>
                  <a:schemeClr val="dk1"/>
                </a:solidFill>
              </a:rPr>
              <a:t>Flujo Básico del Sistema</a:t>
            </a:r>
            <a:endParaRPr b="1" sz="13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s-CL" sz="1100">
                <a:solidFill>
                  <a:schemeClr val="dk1"/>
                </a:solidFill>
              </a:rPr>
              <a:t>Interacción del Usuario:</a:t>
            </a:r>
            <a:r>
              <a:rPr lang="es-CL" sz="1100">
                <a:solidFill>
                  <a:schemeClr val="dk1"/>
                </a:solidFill>
              </a:rPr>
              <a:t> El cliente accede a la página web y navega por la interfaz diseñada con HTML, CSS y Bootstrap.</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s-CL" sz="1100">
                <a:solidFill>
                  <a:schemeClr val="dk1"/>
                </a:solidFill>
              </a:rPr>
              <a:t>Solicitud al Servidor:</a:t>
            </a:r>
            <a:r>
              <a:rPr lang="es-CL" sz="1100">
                <a:solidFill>
                  <a:schemeClr val="dk1"/>
                </a:solidFill>
              </a:rPr>
              <a:t> Al realizar una acción (por ejemplo, usar la calculadora o agregar un producto al carrito), el navegador envía una solicitud al servidor.</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s-CL" sz="1100">
                <a:solidFill>
                  <a:schemeClr val="dk1"/>
                </a:solidFill>
              </a:rPr>
              <a:t>Procesamiento en el Backend:</a:t>
            </a:r>
            <a:r>
              <a:rPr lang="es-CL" sz="1100">
                <a:solidFill>
                  <a:schemeClr val="dk1"/>
                </a:solidFill>
              </a:rPr>
              <a:t> Django procesa la solicitud y utiliza la lógica en Python para generar una respuesta adecuada.</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s-CL" sz="1100">
                <a:solidFill>
                  <a:schemeClr val="dk1"/>
                </a:solidFill>
              </a:rPr>
              <a:t>Consulta a la Base de Datos:</a:t>
            </a:r>
            <a:r>
              <a:rPr lang="es-CL" sz="1100">
                <a:solidFill>
                  <a:schemeClr val="dk1"/>
                </a:solidFill>
              </a:rPr>
              <a:t> Si es necesario, el servidor consulta la base de datos SQLite para obtener o almacenar información.</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s-CL" sz="1100">
                <a:solidFill>
                  <a:schemeClr val="dk1"/>
                </a:solidFill>
              </a:rPr>
              <a:t>Respuesta al Usuario:</a:t>
            </a:r>
            <a:r>
              <a:rPr lang="es-CL" sz="1100">
                <a:solidFill>
                  <a:schemeClr val="dk1"/>
                </a:solidFill>
              </a:rPr>
              <a:t> El servidor devuelve la información al navegador, que la muestra de manera interactiva y funcional al usuario.</a:t>
            </a:r>
            <a:endParaRPr sz="1100">
              <a:solidFill>
                <a:schemeClr val="dk1"/>
              </a:solidFill>
            </a:endParaRPr>
          </a:p>
          <a:p>
            <a:pPr indent="0" lvl="0" marL="0" rtl="0" algn="l">
              <a:spcBef>
                <a:spcPts val="1200"/>
              </a:spcBef>
              <a:spcAft>
                <a:spcPts val="0"/>
              </a:spcAft>
              <a:buNone/>
            </a:pPr>
            <a:r>
              <a:t/>
            </a:r>
            <a:endParaRPr sz="600">
              <a:solidFill>
                <a:schemeClr val="dk1"/>
              </a:solidFill>
              <a:latin typeface="Calibri"/>
              <a:ea typeface="Calibri"/>
              <a:cs typeface="Calibri"/>
              <a:sym typeface="Calibri"/>
            </a:endParaRPr>
          </a:p>
        </p:txBody>
      </p:sp>
    </p:spTree>
  </p:cSld>
  <p:clrMapOvr>
    <a:masterClrMapping/>
  </p:clrMapOvr>
  <p:transition spd="slow">
    <p:wipe dir="l"/>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descr="EscuelaIT Duoc UC - Escuela de Informática y Telecomunicaciones Duoc UC - Duoc  UC | LinkedIn" id="171" name="Google Shape;171;p9"/>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72" name="Google Shape;172;p9"/>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rgbClr val="757070"/>
                </a:solidFill>
                <a:latin typeface="Calibri"/>
                <a:ea typeface="Calibri"/>
                <a:cs typeface="Calibri"/>
                <a:sym typeface="Calibri"/>
              </a:rPr>
              <a:t>PROYECTO MP Climatización </a:t>
            </a:r>
            <a:endParaRPr/>
          </a:p>
        </p:txBody>
      </p:sp>
      <p:sp>
        <p:nvSpPr>
          <p:cNvPr id="173" name="Google Shape;173;p9"/>
          <p:cNvSpPr txBox="1"/>
          <p:nvPr/>
        </p:nvSpPr>
        <p:spPr>
          <a:xfrm>
            <a:off x="0" y="599955"/>
            <a:ext cx="12192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Modelo de datos</a:t>
            </a:r>
            <a:endParaRPr/>
          </a:p>
        </p:txBody>
      </p:sp>
      <p:cxnSp>
        <p:nvCxnSpPr>
          <p:cNvPr id="174" name="Google Shape;174;p9"/>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pic>
        <p:nvPicPr>
          <p:cNvPr id="175" name="Google Shape;175;p9"/>
          <p:cNvPicPr preferRelativeResize="0"/>
          <p:nvPr/>
        </p:nvPicPr>
        <p:blipFill>
          <a:blip r:embed="rId4">
            <a:alphaModFix/>
          </a:blip>
          <a:stretch>
            <a:fillRect/>
          </a:stretch>
        </p:blipFill>
        <p:spPr>
          <a:xfrm>
            <a:off x="3012765" y="1260522"/>
            <a:ext cx="6438850" cy="5529325"/>
          </a:xfrm>
          <a:prstGeom prst="rect">
            <a:avLst/>
          </a:prstGeom>
          <a:noFill/>
          <a:ln>
            <a:noFill/>
          </a:ln>
        </p:spPr>
      </p:pic>
    </p:spTree>
  </p:cSld>
  <p:clrMapOvr>
    <a:masterClrMapping/>
  </p:clrMapOvr>
  <p:transition spd="slow">
    <p:wipe dir="l"/>
  </p:transition>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2023-10-28T21:12:11Z</dcterms:created>
  <dc:creator>Gerardo Galan Cruz</dc:creator>
</cp:coreProperties>
</file>