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notesSlides/notesSlide27.xml" ContentType="application/vnd.openxmlformats-officedocument.presentationml.notesSlide+xml"/>
  <Override PartName="/ppt/tags/tag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0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0" r:id="rId5"/>
    <p:sldMasterId id="2147483680" r:id="rId6"/>
  </p:sldMasterIdLst>
  <p:notesMasterIdLst>
    <p:notesMasterId r:id="rId47"/>
  </p:notesMasterIdLst>
  <p:sldIdLst>
    <p:sldId id="276" r:id="rId7"/>
    <p:sldId id="267" r:id="rId8"/>
    <p:sldId id="305" r:id="rId9"/>
    <p:sldId id="268" r:id="rId10"/>
    <p:sldId id="290" r:id="rId11"/>
    <p:sldId id="278" r:id="rId12"/>
    <p:sldId id="307" r:id="rId13"/>
    <p:sldId id="280" r:id="rId14"/>
    <p:sldId id="281" r:id="rId15"/>
    <p:sldId id="294" r:id="rId16"/>
    <p:sldId id="308" r:id="rId17"/>
    <p:sldId id="312" r:id="rId18"/>
    <p:sldId id="284" r:id="rId19"/>
    <p:sldId id="297" r:id="rId20"/>
    <p:sldId id="313" r:id="rId21"/>
    <p:sldId id="315" r:id="rId22"/>
    <p:sldId id="286" r:id="rId23"/>
    <p:sldId id="300" r:id="rId24"/>
    <p:sldId id="317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E6"/>
    <a:srgbClr val="00B6B2"/>
    <a:srgbClr val="FB632E"/>
    <a:srgbClr val="FF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72024" autoAdjust="0"/>
  </p:normalViewPr>
  <p:slideViewPr>
    <p:cSldViewPr>
      <p:cViewPr>
        <p:scale>
          <a:sx n="125" d="100"/>
          <a:sy n="125" d="100"/>
        </p:scale>
        <p:origin x="-480" y="-9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ACAB-2077-43A4-BE91-568D7AC67749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27D8-ABC0-43FC-939D-535EA4CA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95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ID³ Lab: </a:t>
            </a:r>
          </a:p>
          <a:p>
            <a:r>
              <a:rPr lang="en-US" sz="16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Our Mandate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Leverage new technologies to transform the bank from within.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Partner with teams across the Enterprise to take new ideas end-to-end, from early strategy to solution design and development all the way through to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Focus on building reusable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Share experience and knowledge across the bank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What we do: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Leverage new technologies to transform the bank from within.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Partner with teams across the Enterprise to take new ideas end-to-end, from early strategy to solution design and development all the way through to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Focus on building reusable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Share experience and knowledge across the bank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by Kaushik</a:t>
            </a:r>
            <a:r>
              <a:rPr lang="en-US" baseline="0" dirty="0"/>
              <a:t> Venkatadri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9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0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by Kory Fong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5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9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why is Innovation important for RBC? We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all of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RBC’s business lines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integrating innovative technology 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 ahead of the competition.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recent Thomson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Reuters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found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 of wealth managers say learning about and keeping up with new technology is the top challenge they face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 are concerned about staying relevant to a younger generation of investors.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T&amp;O Innovation is constantly working on multiple projects in partnership with lines of business across the bank.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27D8-ABC0-43FC-939D-535EA4CA29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0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21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why is Innovation important for RBC? We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all of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RBC’s business lines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integrating innovative technology 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 ahead of the competition.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recent Thomson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Reuters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found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 of wealth managers say learning about and keeping up with new technology is the top challenge they face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 are concerned about staying relevant to a younger generation of investors.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T&amp;O Innovation is constantly working on multiple projects in partnership with lines of business across the bank.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27D8-ABC0-43FC-939D-535EA4CA29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3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who</a:t>
            </a:r>
            <a:r>
              <a:rPr lang="en-US" baseline="0" dirty="0"/>
              <a:t> are we? </a:t>
            </a:r>
            <a:r>
              <a:rPr lang="en-US" dirty="0"/>
              <a:t>T&amp;O Innovation is a hub within RBC that partners, experiments, builds and delivers next-generation technology solutions across the enterprise and lines of business.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</a:t>
            </a:r>
            <a:r>
              <a:rPr lang="en-US" baseline="0" dirty="0"/>
              <a:t>ur goals are to: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Partner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with enterprise teams to </a:t>
            </a: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experiment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with and </a:t>
            </a: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deliver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new technologies that will transform the bank,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Build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strategic partnerships and sponsorships within the startup and </a:t>
            </a:r>
            <a:r>
              <a:rPr lang="en-US" sz="1200" dirty="0" err="1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fintech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ecosystem and with academic institutions,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Lead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bank-wide adoption of next-gen technologies,</a:t>
            </a:r>
            <a:r>
              <a:rPr lang="en-US" sz="1200" baseline="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and</a:t>
            </a:r>
            <a:endParaRPr lang="en-US" sz="1200" dirty="0">
              <a:solidFill>
                <a:srgbClr val="555558"/>
              </a:solidFill>
              <a:latin typeface="Calibri" panose="020F0502020204030204" pitchFamily="34" charset="0"/>
              <a:ea typeface="Source Sans Pro Light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Collaborate across RBC 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and support the alignment of innovation strategies across the bank and lines of business.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8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team is composed of four pillars: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Blockchain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researching and developing potential use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cases for the technology as well as consulting across the lines of business.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iD3 team is designing and testing the latest technologies to deliver the best of the digital ecosystem to RBC’s lines of business and customers.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partnerships team keeps RBC tied into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FinTech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 so we can source the most promising startups and technologies for new RBC products and services.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cybersecurity team works with groundbreaking academics to create the most future-proof security solutions for protecting RBC’s assets.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27D8-ABC0-43FC-939D-535EA4CA29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9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by Silu Modi (add leadership?)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1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relationships with key</a:t>
            </a:r>
            <a:r>
              <a:rPr lang="en-US" baseline="0" dirty="0"/>
              <a:t> players in the tech ecosystems including incubators, accelerators, and universities; we house the Startup </a:t>
            </a:r>
            <a:r>
              <a:rPr lang="en-US" baseline="0" dirty="0" err="1"/>
              <a:t>CoE</a:t>
            </a:r>
            <a:r>
              <a:rPr lang="en-US" baseline="0" dirty="0"/>
              <a:t>, where we connect </a:t>
            </a:r>
            <a:r>
              <a:rPr lang="en-US" baseline="0" dirty="0" err="1"/>
              <a:t>LoBs</a:t>
            </a:r>
            <a:r>
              <a:rPr lang="en-US" baseline="0" dirty="0"/>
              <a:t> and high-potential startups; and we share knowledge within RBC to lead the adoption of innovation and new technology.</a:t>
            </a:r>
          </a:p>
          <a:p>
            <a:endParaRPr lang="en-US" baseline="0" dirty="0"/>
          </a:p>
          <a:p>
            <a:r>
              <a:rPr lang="en-US" baseline="0" dirty="0"/>
              <a:t>We are the eyes and ears of RBC in the Fintech and startup ecosystem. We identify the most promising technologies and find a place for them within the bank.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8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1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</a:t>
            </a:r>
            <a:r>
              <a:rPr lang="en-US" baseline="0" dirty="0"/>
              <a:t> by Syd Millett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who</a:t>
            </a:r>
            <a:r>
              <a:rPr lang="en-US" baseline="0" dirty="0"/>
              <a:t> are we? </a:t>
            </a:r>
            <a:r>
              <a:rPr lang="en-US" dirty="0"/>
              <a:t>T&amp;O Innovation is a hub within RBC that partners, experiments, builds and delivers next-generation technology solutions across the enterprise and lines of business.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</a:t>
            </a:r>
            <a:r>
              <a:rPr lang="en-US" baseline="0" dirty="0"/>
              <a:t>ur goals are to: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Partner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with enterprise teams to </a:t>
            </a: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experiment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with and </a:t>
            </a: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deliver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new technologies that will transform the bank,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Build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strategic partnerships and sponsorships within the startup and </a:t>
            </a:r>
            <a:r>
              <a:rPr lang="en-US" sz="1200" dirty="0" err="1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fintech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ecosystem and with academic institutions,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Lead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bank-wide adoption of next-gen technologies,</a:t>
            </a:r>
            <a:r>
              <a:rPr lang="en-US" sz="1200" baseline="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 and</a:t>
            </a:r>
            <a:endParaRPr lang="en-US" sz="1200" dirty="0">
              <a:solidFill>
                <a:srgbClr val="555558"/>
              </a:solidFill>
              <a:latin typeface="Calibri" panose="020F0502020204030204" pitchFamily="34" charset="0"/>
              <a:ea typeface="Source Sans Pro Light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Collaborate across RBC </a:t>
            </a:r>
            <a:r>
              <a:rPr lang="en-US" sz="1200" dirty="0">
                <a:solidFill>
                  <a:srgbClr val="555558"/>
                </a:solidFill>
                <a:latin typeface="Calibri" panose="020F0502020204030204" pitchFamily="34" charset="0"/>
                <a:ea typeface="Source Sans Pro Light" charset="0"/>
                <a:cs typeface="Calibri" panose="020F0502020204030204" pitchFamily="34" charset="0"/>
              </a:rPr>
              <a:t>and support the alignment of innovation strategies across the bank and lines of business.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39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ID³ Lab: </a:t>
            </a:r>
          </a:p>
          <a:p>
            <a:r>
              <a:rPr lang="en-US" sz="16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Our Mandate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Leverage new technologies to transform the bank from within.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Partner with teams across the Enterprise to take new ideas end-to-end, from early strategy to solution design and development all the way through to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Focus on building reusable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Share experience and knowledge across the bank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27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What we do: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Leverage new technologies to transform the bank from within.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Partner with teams across the Enterprise to take new ideas end-to-end, from early strategy to solution design and development all the way through to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Focus on building reusable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Share experience and knowledge across the bank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0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9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by Kaushik</a:t>
            </a:r>
            <a:r>
              <a:rPr lang="en-US" baseline="0" dirty="0"/>
              <a:t> Venkatadri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7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50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09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66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by Kory Fong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51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86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team is composed of four pillars: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Blockchain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researching and developing potential use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cases for the technology as well as consulting across the lines of business.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iD3 team is designing and testing the latest technologies to deliver the best of the digital ecosystem to RBC’s lines of business and customers.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partnerships team keeps RBC tied into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FinTech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 so we can source the most promising startups and technologies for new RBC products and services.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cybersecurity team works with groundbreaking academics to create the most future-proof security solutions for protecting RBC’s assets.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27D8-ABC0-43FC-939D-535EA4CA2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25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by Silu Modi (add leadership?)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3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relationships with key</a:t>
            </a:r>
            <a:r>
              <a:rPr lang="en-US" baseline="0" dirty="0"/>
              <a:t> players in the tech ecosystems including incubators, accelerators, and universities; we house the Startup </a:t>
            </a:r>
            <a:r>
              <a:rPr lang="en-US" baseline="0" dirty="0" err="1"/>
              <a:t>CoE</a:t>
            </a:r>
            <a:r>
              <a:rPr lang="en-US" baseline="0" dirty="0"/>
              <a:t>, where we connect </a:t>
            </a:r>
            <a:r>
              <a:rPr lang="en-US" baseline="0" dirty="0" err="1"/>
              <a:t>LoBs</a:t>
            </a:r>
            <a:r>
              <a:rPr lang="en-US" baseline="0" dirty="0"/>
              <a:t> and high-potential startups; and we share knowledge within RBC to lead the adoption of innovation and new technology.</a:t>
            </a:r>
          </a:p>
          <a:p>
            <a:endParaRPr lang="en-US" baseline="0" dirty="0"/>
          </a:p>
          <a:p>
            <a:r>
              <a:rPr lang="en-US" baseline="0" dirty="0"/>
              <a:t>We are the eyes and ears of RBC in the Fintech and startup ecosystem. We identify the most promising technologies and find a place for them within the bank.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77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</a:t>
            </a:r>
            <a:r>
              <a:rPr lang="en-US" baseline="0" dirty="0"/>
              <a:t> by Syd Millett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79" y="213046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2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32" y="274673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73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4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72" y="2253918"/>
            <a:ext cx="11096909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323" y="621799"/>
            <a:ext cx="11082207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342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72" y="1577009"/>
            <a:ext cx="5341537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3979" y="1577009"/>
            <a:ext cx="5341537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257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72" y="2253918"/>
            <a:ext cx="5341537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309" y="621799"/>
            <a:ext cx="11079070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3979" y="2253918"/>
            <a:ext cx="5341537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88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4" y="0"/>
            <a:ext cx="12188825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67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36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323" y="621799"/>
            <a:ext cx="11082207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5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76" y="2130426"/>
            <a:ext cx="10360501" cy="7571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80"/>
            <a:ext cx="2844059" cy="365125"/>
          </a:xfrm>
          <a:prstGeom prst="rect">
            <a:avLst/>
          </a:prstGeom>
        </p:spPr>
        <p:txBody>
          <a:bodyPr/>
          <a:lstStyle/>
          <a:p>
            <a:fld id="{17B66C8C-CA6E-4A24-9F25-BF79AB42B9EC}" type="datetimeFigureOut">
              <a:rPr lang="en-US">
                <a:solidFill>
                  <a:srgbClr val="555558"/>
                </a:solidFill>
              </a:rPr>
              <a:pPr/>
              <a:t>6/4/18</a:t>
            </a:fld>
            <a:endParaRPr lang="en-US">
              <a:solidFill>
                <a:srgbClr val="5555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86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786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69" y="2253918"/>
            <a:ext cx="11096909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320" y="621799"/>
            <a:ext cx="11082207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876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69" y="1577009"/>
            <a:ext cx="5341537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3979" y="1577009"/>
            <a:ext cx="5341537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338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69" y="2253918"/>
            <a:ext cx="5341537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309" y="621799"/>
            <a:ext cx="11079070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3979" y="2253918"/>
            <a:ext cx="5341537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414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1" y="0"/>
            <a:ext cx="12188825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0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46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026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320" y="621799"/>
            <a:ext cx="11082207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887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73" y="2130426"/>
            <a:ext cx="10360501" cy="7571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74"/>
            <a:ext cx="2844059" cy="365125"/>
          </a:xfrm>
          <a:prstGeom prst="rect">
            <a:avLst/>
          </a:prstGeom>
        </p:spPr>
        <p:txBody>
          <a:bodyPr/>
          <a:lstStyle/>
          <a:p>
            <a:fld id="{17B66C8C-CA6E-4A24-9F25-BF79AB42B9EC}" type="datetimeFigureOut">
              <a:rPr lang="en-US">
                <a:solidFill>
                  <a:srgbClr val="555558"/>
                </a:solidFill>
              </a:rPr>
              <a:pPr/>
              <a:t>6/4/18</a:t>
            </a:fld>
            <a:endParaRPr lang="en-US">
              <a:solidFill>
                <a:srgbClr val="5555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3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6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58" y="1600206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8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58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58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85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12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12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12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58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58" y="160020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8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4A9A-AF11-45F6-98E7-F4A0EF2B1F25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32" y="6356385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42" y="635638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C50A-5225-49C8-83C5-565F18B1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72" y="1580149"/>
            <a:ext cx="11096909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3840" y="6352703"/>
            <a:ext cx="10576345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5972" y="6356379"/>
            <a:ext cx="418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323" y="621799"/>
            <a:ext cx="11082207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8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69" y="1580149"/>
            <a:ext cx="11096909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3837" y="6352697"/>
            <a:ext cx="10576345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5969" y="6356373"/>
            <a:ext cx="418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320" y="621799"/>
            <a:ext cx="11082207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3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700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google.ca/url?sa=i&amp;rct=j&amp;q=&amp;esrc=s&amp;source=images&amp;cd=&amp;cad=rja&amp;uact=8&amp;ved=0ahUKEwjctoKTo_HVAhXkx4MKHYInDF0QjRwIBw&amp;url=http://wallpaperswide.com/downtown_toronto-wallpapers.html&amp;psig=AFQjCNGDkx4ELqko4lfcwg4Urk5Gn3TMyA&amp;ust=150371234033933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google.ca/url?sa=i&amp;rct=j&amp;q=&amp;esrc=s&amp;source=images&amp;cd=&amp;cad=rja&amp;uact=8&amp;ved=0ahUKEwjctoKTo_HVAhXkx4MKHYInDF0QjRwIBw&amp;url=http://wallpaperswide.com/downtown_toronto-wallpapers.html&amp;psig=AFQjCNGDkx4ELqko4lfcwg4Urk5Gn3TMyA&amp;ust=150371234033933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5626"/>
          <a:stretch/>
        </p:blipFill>
        <p:spPr>
          <a:xfrm>
            <a:off x="15" y="0"/>
            <a:ext cx="121888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15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87" y="31"/>
            <a:ext cx="12188825" cy="6742289"/>
          </a:xfrm>
          <a:prstGeom prst="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772" y="2736387"/>
            <a:ext cx="10851100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69C3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T&amp;O Innovation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9" y="288490"/>
            <a:ext cx="758551" cy="8805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17963" y="3976655"/>
            <a:ext cx="1108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pc="1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May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41" y="6352705"/>
            <a:ext cx="10576345" cy="313799"/>
          </a:xfrm>
        </p:spPr>
        <p:txBody>
          <a:bodyPr/>
          <a:lstStyle/>
          <a:p>
            <a:r>
              <a:rPr lang="en-US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545973" y="635638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96CD76-2CDC-4F46-AFEC-FB8B2952B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27" y="63132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231134" y="625476"/>
            <a:ext cx="5420178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086960" y="1324829"/>
            <a:ext cx="426022" cy="367164"/>
          </a:xfrm>
          <a:prstGeom prst="triangle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0931" y="915925"/>
            <a:ext cx="48074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Who are we?</a:t>
            </a:r>
          </a:p>
          <a:p>
            <a:endParaRPr lang="en-US" sz="3200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We partner with high-potential technology companies and internal teams to design, develop, and deliver proof-of-concepts for RBC.</a:t>
            </a: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4" y="6336332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88825" cy="114300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69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26" y="6352675"/>
            <a:ext cx="10576345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</a:t>
            </a:r>
            <a:r>
              <a:rPr lang="en-US" dirty="0"/>
              <a:t>Royal Bank </a:t>
            </a:r>
            <a:r>
              <a:rPr lang="de-DE" dirty="0"/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2" descr="Clo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387" y="955264"/>
            <a:ext cx="6537522" cy="489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2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700000">
            <a:off x="3899466" y="1419028"/>
            <a:ext cx="1640265" cy="1639837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00000">
            <a:off x="5219748" y="2655692"/>
            <a:ext cx="1640264" cy="1639837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79412" y="2699404"/>
            <a:ext cx="3982312" cy="1576625"/>
            <a:chOff x="197853" y="3035301"/>
            <a:chExt cx="4526549" cy="1576625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0069"/>
                  </a:solidFill>
                  <a:latin typeface="Gill Sans MT" panose="020B0502020104020203" pitchFamily="34" charset="0"/>
                </a:rPr>
                <a:t>Design</a:t>
              </a:r>
              <a:r>
                <a:rPr lang="en-US" sz="2400" dirty="0">
                  <a:latin typeface="Gill Sans MT" panose="020B0502020104020203" pitchFamily="34" charset="0"/>
                </a:rPr>
                <a:t> technologies to transform the bank from within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3" cy="787399"/>
              <a:chOff x="3975099" y="3035301"/>
              <a:chExt cx="749303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F00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1" y="3111500"/>
                <a:ext cx="673100" cy="520702"/>
              </a:xfrm>
              <a:prstGeom prst="bentConnector2">
                <a:avLst/>
              </a:prstGeom>
              <a:ln w="28575">
                <a:solidFill>
                  <a:srgbClr val="FF00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solidFill>
                    <a:srgbClr val="FF0069"/>
                  </a:solidFill>
                  <a:latin typeface="Gill Sans MT" panose="020B0502020104020203" pitchFamily="34" charset="0"/>
                </a:rPr>
                <a:t>Develop</a:t>
              </a:r>
              <a:r>
                <a:rPr lang="en-US" sz="2400" dirty="0">
                  <a:latin typeface="Gill Sans MT" panose="020B0502020104020203" pitchFamily="34" charset="0"/>
                </a:rPr>
                <a:t> innovative products in partnership with internal teams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FF00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ln w="28575">
                <a:solidFill>
                  <a:srgbClr val="FF00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5969" y="4812430"/>
            <a:ext cx="6065781" cy="837961"/>
            <a:chOff x="-1342961" y="3035301"/>
            <a:chExt cx="6067361" cy="837961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0069"/>
                  </a:solidFill>
                  <a:latin typeface="Gill Sans MT" panose="020B0502020104020203" pitchFamily="34" charset="0"/>
                </a:rPr>
                <a:t>Deliver</a:t>
              </a:r>
              <a:r>
                <a:rPr lang="en-US" sz="2400" dirty="0">
                  <a:latin typeface="Gill Sans MT" panose="020B0502020104020203" pitchFamily="34" charset="0"/>
                </a:rPr>
                <a:t> reusable technology</a:t>
              </a:r>
              <a:endParaRPr lang="en-US" sz="24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F00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FF00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Picture 28" descr="Beak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1" y="1692762"/>
            <a:ext cx="1083597" cy="1083879"/>
          </a:xfrm>
          <a:prstGeom prst="rect">
            <a:avLst/>
          </a:prstGeom>
        </p:spPr>
      </p:pic>
      <p:pic>
        <p:nvPicPr>
          <p:cNvPr id="30" name="Picture 29" descr="Rocketship Icon_Partners copy 1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51" y="2726678"/>
            <a:ext cx="1497474" cy="1497864"/>
          </a:xfrm>
          <a:prstGeom prst="rect">
            <a:avLst/>
          </a:prstGeom>
        </p:spPr>
      </p:pic>
      <p:pic>
        <p:nvPicPr>
          <p:cNvPr id="31" name="Picture 30" descr="Merge Icon_Partners copy 9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49" y="4025332"/>
            <a:ext cx="1431443" cy="1431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83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700000">
            <a:off x="9285277" y="1268718"/>
            <a:ext cx="3636501" cy="3636495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 rot="2700000">
            <a:off x="3908561" y="1248479"/>
            <a:ext cx="3636501" cy="3636495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634916" y="3199420"/>
            <a:ext cx="5116269" cy="5116261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57" y="626205"/>
            <a:ext cx="4995008" cy="68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0069"/>
                </a:solidFill>
                <a:latin typeface="Gill Sans MT" panose="020B0502020104020203" pitchFamily="34" charset="0"/>
                <a:ea typeface="Source Sans Pro Light" charset="0"/>
                <a:cs typeface="Source Sans Pro Light" charset="0"/>
              </a:rPr>
              <a:t>2018 Priorities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793" y="4315370"/>
            <a:ext cx="29387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Execute OC-sponsored pilots and prototypes prioritized using the Innovation Scorecard process 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700000">
            <a:off x="6561232" y="3939303"/>
            <a:ext cx="3636501" cy="3636495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82" y="-274268"/>
            <a:ext cx="3494690" cy="349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365" y="-208416"/>
            <a:ext cx="3491091" cy="34910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0506" y="1347671"/>
            <a:ext cx="3491091" cy="3491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52" y="2700688"/>
            <a:ext cx="2628257" cy="26282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077040" y="4840399"/>
            <a:ext cx="29387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Drive awareness of iD³ projects and initiatives; use transparency to promote reuse of technology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83894" y="2454231"/>
            <a:ext cx="24249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Mature capability in developing production grade applications &amp; solutions 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5905" y="2533062"/>
            <a:ext cx="3151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Promote the RBC Innovation Brand externally through conferences, panels and the tech community 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7" grpId="0" animBg="1"/>
      <p:bldP spid="4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521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00B6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" y="0"/>
            <a:ext cx="1218521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5" y="0"/>
            <a:ext cx="12188825" cy="6742289"/>
          </a:xfrm>
          <a:prstGeom prst="rect">
            <a:avLst/>
          </a:prstGeom>
          <a:gradFill>
            <a:gsLst>
              <a:gs pos="0">
                <a:srgbClr val="00B6B2">
                  <a:alpha val="0"/>
                </a:srgbClr>
              </a:gs>
              <a:gs pos="100000">
                <a:srgbClr val="00B6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04959" y="2863333"/>
            <a:ext cx="5578927" cy="10156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000" b="1" spc="300" dirty="0">
                <a:solidFill>
                  <a:srgbClr val="00B6B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BLOCKCHAIN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/>
              <a:t>RBC Royal Bank </a:t>
            </a:r>
            <a:r>
              <a:rPr lang="de-DE"/>
              <a:t>©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00EF6-9A90-7241-A8C7-B49D3B32B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608" y="1360686"/>
            <a:ext cx="911647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DXABEwDWkAQbpmF.jpg:lar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618" y="921180"/>
            <a:ext cx="6871941" cy="51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231134" y="625476"/>
            <a:ext cx="5420178" cy="572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199730" y="1318221"/>
            <a:ext cx="426022" cy="36716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4" y="6336332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6" descr="Image result for toronto skyline high resolution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76180" y="-808038"/>
            <a:ext cx="2704396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26" y="6352675"/>
            <a:ext cx="10576345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0931" y="915925"/>
            <a:ext cx="48074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Who are we?</a:t>
            </a:r>
          </a:p>
          <a:p>
            <a:endParaRPr lang="en-US" sz="3600" b="1" dirty="0">
              <a:solidFill>
                <a:srgbClr val="FFFFFF"/>
              </a:solidFill>
              <a:latin typeface="Source Sans Pro" charset="0"/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We research, identify and develop use cases for blockchain technology to reinforce RBC’s position as a leader in digital transformation.</a:t>
            </a:r>
          </a:p>
        </p:txBody>
      </p:sp>
      <p:sp>
        <p:nvSpPr>
          <p:cNvPr id="13" name="Rectangle 3"/>
          <p:cNvSpPr/>
          <p:nvPr/>
        </p:nvSpPr>
        <p:spPr>
          <a:xfrm>
            <a:off x="0" y="6743700"/>
            <a:ext cx="12188825" cy="1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71" y="3600671"/>
            <a:ext cx="2274000" cy="2274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700000">
            <a:off x="3899466" y="1419028"/>
            <a:ext cx="1640265" cy="1639837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00000">
            <a:off x="5219748" y="2655692"/>
            <a:ext cx="1640264" cy="1639837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79412" y="2699404"/>
            <a:ext cx="3982312" cy="1576625"/>
            <a:chOff x="197853" y="3035301"/>
            <a:chExt cx="4526549" cy="1576625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Build </a:t>
              </a:r>
              <a:r>
                <a:rPr lang="en-US" sz="2400" b="1" dirty="0">
                  <a:solidFill>
                    <a:srgbClr val="00B6B2"/>
                  </a:solidFill>
                  <a:latin typeface="Gill Sans MT" panose="020B0502020104020203" pitchFamily="34" charset="0"/>
                </a:rPr>
                <a:t>RBC expertise </a:t>
              </a:r>
              <a:r>
                <a:rPr lang="en-US" sz="2400" dirty="0">
                  <a:latin typeface="Gill Sans MT" panose="020B0502020104020203" pitchFamily="34" charset="0"/>
                </a:rPr>
                <a:t>through training and community building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3" cy="787399"/>
              <a:chOff x="3975099" y="3035301"/>
              <a:chExt cx="749303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1" y="3111500"/>
                <a:ext cx="673100" cy="520702"/>
              </a:xfrm>
              <a:prstGeom prst="bentConnector2">
                <a:avLst/>
              </a:prstGeom>
              <a:ln w="28575">
                <a:solidFill>
                  <a:srgbClr val="00B6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latin typeface="Gill Sans MT" panose="020B0502020104020203" pitchFamily="34" charset="0"/>
                </a:rPr>
                <a:t>Explore </a:t>
              </a:r>
              <a:r>
                <a:rPr lang="en-US" sz="2400" b="1" dirty="0">
                  <a:solidFill>
                    <a:srgbClr val="00B6B2"/>
                  </a:solidFill>
                  <a:latin typeface="Gill Sans MT" panose="020B0502020104020203" pitchFamily="34" charset="0"/>
                </a:rPr>
                <a:t>use cases </a:t>
              </a:r>
              <a:r>
                <a:rPr lang="en-US" sz="2400" dirty="0">
                  <a:latin typeface="Gill Sans MT" panose="020B0502020104020203" pitchFamily="34" charset="0"/>
                </a:rPr>
                <a:t>for </a:t>
              </a:r>
              <a:r>
                <a:rPr lang="en-US" sz="2400" dirty="0" err="1">
                  <a:latin typeface="Gill Sans MT" panose="020B0502020104020203" pitchFamily="34" charset="0"/>
                </a:rPr>
                <a:t>blockchain</a:t>
              </a:r>
              <a:r>
                <a:rPr lang="en-US" sz="2400" dirty="0">
                  <a:latin typeface="Gill Sans MT" panose="020B0502020104020203" pitchFamily="34" charset="0"/>
                </a:rPr>
                <a:t> technology in the finance industry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00B6B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ln w="28575">
                <a:solidFill>
                  <a:srgbClr val="00B6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5969" y="4812430"/>
            <a:ext cx="6065781" cy="1207293"/>
            <a:chOff x="-1342961" y="3035301"/>
            <a:chExt cx="6067361" cy="1207293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Develop </a:t>
              </a:r>
              <a:r>
                <a:rPr lang="en-US" sz="2400" dirty="0" err="1">
                  <a:latin typeface="Gill Sans MT" panose="020B0502020104020203" pitchFamily="34" charset="0"/>
                </a:rPr>
                <a:t>blockchain</a:t>
              </a:r>
              <a:r>
                <a:rPr lang="en-US" sz="2400" dirty="0">
                  <a:latin typeface="Gill Sans MT" panose="020B0502020104020203" pitchFamily="34" charset="0"/>
                </a:rPr>
                <a:t> </a:t>
              </a:r>
              <a:r>
                <a:rPr lang="en-US" sz="2400" b="1" dirty="0">
                  <a:solidFill>
                    <a:srgbClr val="00B6B2"/>
                  </a:solidFill>
                  <a:latin typeface="Gill Sans MT" panose="020B0502020104020203" pitchFamily="34" charset="0"/>
                </a:rPr>
                <a:t>source code </a:t>
              </a:r>
              <a:r>
                <a:rPr lang="en-US" sz="2400" dirty="0">
                  <a:latin typeface="Gill Sans MT" panose="020B0502020104020203" pitchFamily="34" charset="0"/>
                </a:rPr>
                <a:t>for real-world use</a:t>
              </a:r>
              <a:endParaRPr lang="en-US" sz="24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00B6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23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74" y="1482972"/>
            <a:ext cx="1364201" cy="1364556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7" y="2672753"/>
            <a:ext cx="1668503" cy="1668938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7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700000">
            <a:off x="9285277" y="1268718"/>
            <a:ext cx="3636501" cy="3636495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 rot="2700000">
            <a:off x="3908561" y="1248479"/>
            <a:ext cx="3636501" cy="3636495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634916" y="3199420"/>
            <a:ext cx="5116269" cy="5116261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57" y="626205"/>
            <a:ext cx="4995008" cy="68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B6B2"/>
                </a:solidFill>
                <a:latin typeface="Gill Sans MT" panose="020B0502020104020203" pitchFamily="34" charset="0"/>
                <a:ea typeface="Source Sans Pro Light" charset="0"/>
                <a:cs typeface="Source Sans Pro Light" charset="0"/>
              </a:rPr>
              <a:t>2018 Priorities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743" y="4158865"/>
            <a:ext cx="35705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Incubate our second RBC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Blockchain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network, leveraging vendors, consortia and open source to move RBC closer to building a complex system of record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700000">
            <a:off x="6561232" y="3939303"/>
            <a:ext cx="3636501" cy="3636495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82" y="-274268"/>
            <a:ext cx="3494690" cy="349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365" y="-208416"/>
            <a:ext cx="3491091" cy="34910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0506" y="1347671"/>
            <a:ext cx="3491091" cy="3491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52" y="2700688"/>
            <a:ext cx="2628257" cy="26282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071774" y="4743969"/>
            <a:ext cx="293872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Develop an RBC wide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blockchain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community that practitioners across the bank can share and collaborate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56182" y="2470062"/>
            <a:ext cx="2424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Continue to maintain a view of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blockchain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activity across all of RBC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585" y="2558702"/>
            <a:ext cx="3151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Continue to provide technology support for initiatives and projects being executed outside the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CoE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7" grpId="0" animBg="1"/>
      <p:bldP spid="4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/>
          <a:stretch/>
        </p:blipFill>
        <p:spPr>
          <a:xfrm>
            <a:off x="10" y="-1"/>
            <a:ext cx="12188825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00A7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/>
          <a:stretch/>
        </p:blipFill>
        <p:spPr>
          <a:xfrm>
            <a:off x="1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" y="81808"/>
            <a:ext cx="12188825" cy="6742289"/>
          </a:xfrm>
          <a:prstGeom prst="rect">
            <a:avLst/>
          </a:prstGeom>
          <a:gradFill>
            <a:gsLst>
              <a:gs pos="0">
                <a:srgbClr val="00A7E6">
                  <a:alpha val="0"/>
                </a:srgb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7104" y="2875001"/>
            <a:ext cx="7534636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A7E6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CYBERSECURITY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C5C0B-747E-B54E-B8CA-525BBFCB5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9" y="1457529"/>
            <a:ext cx="1029346" cy="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231134" y="625476"/>
            <a:ext cx="5420178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199730" y="1318221"/>
            <a:ext cx="426022" cy="367164"/>
          </a:xfrm>
          <a:prstGeom prst="triangl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7E6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4" y="6336332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88825" cy="114300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26" y="6352675"/>
            <a:ext cx="10576345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</a:t>
            </a:r>
            <a:r>
              <a:rPr lang="en-US"/>
              <a:t>Royal Bank </a:t>
            </a:r>
            <a:r>
              <a:rPr lang="de-DE"/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930" y="915925"/>
            <a:ext cx="49546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Who are we?</a:t>
            </a:r>
          </a:p>
          <a:p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mission is to advance cybersecurity research through in-house expertise and partnerships with top-tier academic institutions</a:t>
            </a: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200" b="1" dirty="0">
              <a:solidFill>
                <a:schemeClr val="bg1"/>
              </a:solidFill>
              <a:latin typeface="Source Sans Pro" charset="0"/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AutoShape 2" descr="Members of the cybersecurity lab team stand in the crypto gar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A7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007" y="1045977"/>
            <a:ext cx="7082141" cy="47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7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71" y="3581448"/>
            <a:ext cx="2274000" cy="2274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700000">
            <a:off x="3899466" y="1419028"/>
            <a:ext cx="1640265" cy="1639837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700000">
            <a:off x="5219748" y="2655692"/>
            <a:ext cx="1640264" cy="1639837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79412" y="2699404"/>
            <a:ext cx="3982312" cy="1576625"/>
            <a:chOff x="197853" y="3035301"/>
            <a:chExt cx="4526549" cy="1576625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Develop </a:t>
              </a:r>
              <a:r>
                <a:rPr lang="en-US" sz="2400" b="1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security solutions</a:t>
              </a:r>
              <a:r>
                <a:rPr lang="en-US" sz="2400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sz="2400" dirty="0">
                  <a:latin typeface="Gill Sans MT" panose="020B0502020104020203" pitchFamily="34" charset="0"/>
                </a:rPr>
                <a:t>for tomorrow’s threats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3" cy="787399"/>
              <a:chOff x="3975099" y="3035301"/>
              <a:chExt cx="749303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00A7E6"/>
              </a:solidFill>
              <a:ln w="38100">
                <a:solidFill>
                  <a:srgbClr val="00A7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1" y="3111500"/>
                <a:ext cx="673100" cy="520702"/>
              </a:xfrm>
              <a:prstGeom prst="bentConnector2">
                <a:avLst/>
              </a:prstGeom>
              <a:solidFill>
                <a:srgbClr val="00A7E6"/>
              </a:solidFill>
              <a:ln w="28575">
                <a:solidFill>
                  <a:srgbClr val="00A7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latin typeface="Gill Sans MT" panose="020B0502020104020203" pitchFamily="34" charset="0"/>
                </a:rPr>
                <a:t>Partner with </a:t>
              </a:r>
              <a:r>
                <a:rPr lang="en-US" sz="2400" b="1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leading academics</a:t>
              </a:r>
              <a:r>
                <a:rPr lang="en-US" sz="2400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sz="2400" dirty="0">
                  <a:latin typeface="Gill Sans MT" panose="020B0502020104020203" pitchFamily="34" charset="0"/>
                </a:rPr>
                <a:t>and emerging tech companies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00A7E6"/>
              </a:solidFill>
              <a:ln w="38100">
                <a:solidFill>
                  <a:srgbClr val="00A7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solidFill>
                <a:srgbClr val="00A7E6"/>
              </a:solidFill>
              <a:ln w="28575">
                <a:solidFill>
                  <a:srgbClr val="00A7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5969" y="4812430"/>
            <a:ext cx="6065781" cy="1207293"/>
            <a:chOff x="-1342961" y="3035301"/>
            <a:chExt cx="6067361" cy="1207293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Research and produce </a:t>
              </a:r>
              <a:r>
                <a:rPr lang="en-US" sz="2400" b="1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original IP </a:t>
              </a:r>
              <a:r>
                <a:rPr lang="en-US" sz="2400" dirty="0">
                  <a:latin typeface="Gill Sans MT" panose="020B0502020104020203" pitchFamily="34" charset="0"/>
                </a:rPr>
                <a:t>that can be published or patented</a:t>
              </a:r>
              <a:endParaRPr lang="en-US" sz="24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00A7E6"/>
              </a:solidFill>
              <a:ln w="38100">
                <a:solidFill>
                  <a:srgbClr val="00A7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solidFill>
                <a:srgbClr val="00A7E6"/>
              </a:solidFill>
              <a:ln w="28575">
                <a:solidFill>
                  <a:srgbClr val="00A7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23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74" y="1482972"/>
            <a:ext cx="1364201" cy="1364556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7" y="2672753"/>
            <a:ext cx="1668503" cy="1668938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83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7" y="-609600"/>
            <a:ext cx="11295529" cy="87283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71007B-0DD3-804D-8DDF-94F77327678E}"/>
              </a:ext>
            </a:extLst>
          </p:cNvPr>
          <p:cNvSpPr/>
          <p:nvPr/>
        </p:nvSpPr>
        <p:spPr>
          <a:xfrm>
            <a:off x="2360621" y="4343400"/>
            <a:ext cx="7467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8FA7D-AEA1-BB44-8DB3-9CE864520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47" y="4953000"/>
            <a:ext cx="10160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27C2E-9327-9848-A187-6ECB18DC4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69" y="4832350"/>
            <a:ext cx="9398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77D0E-55C9-8E45-B938-41BC921BE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91" y="4845050"/>
            <a:ext cx="825500" cy="55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E3D9E8-4A50-8C48-AC4F-9A771F98E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13" y="4648200"/>
            <a:ext cx="8509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2823-62A3-D643-9B8C-42CFCED55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35" y="4705350"/>
            <a:ext cx="9017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597278-30D9-FA49-A1A9-B3D1C6CEF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24" y="4648200"/>
            <a:ext cx="787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8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700000">
            <a:off x="9285277" y="1268718"/>
            <a:ext cx="3636501" cy="3636495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 rot="2700000">
            <a:off x="3908561" y="1248479"/>
            <a:ext cx="3636501" cy="3636495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634916" y="3199420"/>
            <a:ext cx="5116269" cy="5116261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57" y="626205"/>
            <a:ext cx="4995008" cy="68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A7E6"/>
                </a:solidFill>
                <a:latin typeface="Gill Sans MT" panose="020B0502020104020203" pitchFamily="34" charset="0"/>
                <a:ea typeface="Source Sans Pro Light" charset="0"/>
                <a:cs typeface="Source Sans Pro Light" charset="0"/>
              </a:rPr>
              <a:t>2018 Priorities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743" y="4434111"/>
            <a:ext cx="3430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Drive industry leading research through collaboration projects with U of W, U of T, IQC and startup partners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700000">
            <a:off x="6561232" y="3939303"/>
            <a:ext cx="3636501" cy="3636495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82" y="-274268"/>
            <a:ext cx="3494690" cy="349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365" y="-208416"/>
            <a:ext cx="3491091" cy="34910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0506" y="1347671"/>
            <a:ext cx="3491091" cy="3491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52" y="2700688"/>
            <a:ext cx="2628257" cy="26282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910118" y="4945746"/>
            <a:ext cx="29387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Launch an RBC lab on site at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Cyberspark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in Israel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56182" y="2585384"/>
            <a:ext cx="2424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Build out a Post-Quantum roadmap for RBC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585" y="2558702"/>
            <a:ext cx="3151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Launch an RBC cybersecurity lab on campus at the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18948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7" grpId="0" animBg="1"/>
      <p:bldP spid="4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5626"/>
          <a:stretch/>
        </p:blipFill>
        <p:spPr>
          <a:xfrm>
            <a:off x="15" y="0"/>
            <a:ext cx="121888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15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87" y="31"/>
            <a:ext cx="12188825" cy="6742289"/>
          </a:xfrm>
          <a:prstGeom prst="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772" y="2736387"/>
            <a:ext cx="10851100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69C3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T&amp;O Innovation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9" y="288490"/>
            <a:ext cx="758551" cy="8805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17963" y="3976655"/>
            <a:ext cx="1108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pc="1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May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41" y="6352705"/>
            <a:ext cx="10576345" cy="313799"/>
          </a:xfrm>
        </p:spPr>
        <p:txBody>
          <a:bodyPr/>
          <a:lstStyle/>
          <a:p>
            <a:r>
              <a:rPr lang="en-US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545973" y="635638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21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96CD76-2CDC-4F46-AFEC-FB8B2952B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27" y="63132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7" y="-609600"/>
            <a:ext cx="11295529" cy="87283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71007B-0DD3-804D-8DDF-94F77327678E}"/>
              </a:ext>
            </a:extLst>
          </p:cNvPr>
          <p:cNvSpPr/>
          <p:nvPr/>
        </p:nvSpPr>
        <p:spPr>
          <a:xfrm>
            <a:off x="2360621" y="4343400"/>
            <a:ext cx="7467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8FA7D-AEA1-BB44-8DB3-9CE864520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47" y="4953000"/>
            <a:ext cx="10160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27C2E-9327-9848-A187-6ECB18DC4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69" y="4832350"/>
            <a:ext cx="9398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77D0E-55C9-8E45-B938-41BC921BE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91" y="4845050"/>
            <a:ext cx="825500" cy="55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E3D9E8-4A50-8C48-AC4F-9A771F98E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13" y="4648200"/>
            <a:ext cx="8509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2823-62A3-D643-9B8C-42CFCED55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35" y="4705350"/>
            <a:ext cx="9017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597278-30D9-FA49-A1A9-B3D1C6CEF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24" y="4648200"/>
            <a:ext cx="787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mall Hexagon Icon_Partners copy 4.png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09" y="2846976"/>
            <a:ext cx="2129018" cy="2129018"/>
          </a:xfrm>
          <a:prstGeom prst="rect">
            <a:avLst/>
          </a:prstGeom>
        </p:spPr>
      </p:pic>
      <p:pic>
        <p:nvPicPr>
          <p:cNvPr id="21" name="Picture 20" descr="Ecosystem Icon_Partners copy 8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09" y="2771268"/>
            <a:ext cx="2129018" cy="2129018"/>
          </a:xfrm>
          <a:prstGeom prst="rect">
            <a:avLst/>
          </a:prstGeom>
        </p:spPr>
      </p:pic>
      <p:pic>
        <p:nvPicPr>
          <p:cNvPr id="28" name="Picture 27" descr="Small Hexagon Icon_Partners copy 4.png"/>
          <p:cNvPicPr>
            <a:picLocks noChangeAspect="1"/>
          </p:cNvPicPr>
          <p:nvPr/>
        </p:nvPicPr>
        <p:blipFill>
          <a:blip r:embed="rId6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28" y="2831207"/>
            <a:ext cx="2098794" cy="20987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8023" y="838200"/>
            <a:ext cx="10828693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2018 Strategic Priorities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0227" y="4900286"/>
            <a:ext cx="3291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Build and leverage academic partnerships 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support research and to recruit </a:t>
            </a:r>
            <a:b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best-in-class talent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11859" y="4919006"/>
            <a:ext cx="348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Deliver the best of the digital ecosystem to RBC business lines 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capitalize on new technologies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77636" y="4919006"/>
            <a:ext cx="341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Explore and test </a:t>
            </a:r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Next-Gen Tech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and new business models 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identify future opportunities and disruptive technologies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19848" y="1828800"/>
            <a:ext cx="9278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be a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hub within RBC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that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partners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,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experiments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,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builds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and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delivers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next-generation technology solutions across the enterprise and lines of business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038" b="35378" l="66542" r="84424">
                        <a14:foregroundMark x1="71893" y1="30458" x2="71893" y2="30458"/>
                        <a14:foregroundMark x1="83275" y1="31806" x2="83275" y2="31806"/>
                        <a14:foregroundMark x1="83159" y1="29245" x2="83159" y2="29245"/>
                        <a14:foregroundMark x1="83159" y1="30593" x2="83159" y2="30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7" t="15871" r="13341" b="62455"/>
          <a:stretch/>
        </p:blipFill>
        <p:spPr>
          <a:xfrm>
            <a:off x="1592166" y="3194475"/>
            <a:ext cx="1428117" cy="1193701"/>
          </a:xfrm>
          <a:prstGeom prst="pentagon">
            <a:avLst/>
          </a:prstGeom>
        </p:spPr>
      </p:pic>
      <p:pic>
        <p:nvPicPr>
          <p:cNvPr id="35" name="Picture 34" descr="Small Hexagon Icon_Partners copy 4.png"/>
          <p:cNvPicPr>
            <a:picLocks noChangeAspect="1"/>
          </p:cNvPicPr>
          <p:nvPr/>
        </p:nvPicPr>
        <p:blipFill>
          <a:blip r:embed="rId9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77" y="2894320"/>
            <a:ext cx="2081674" cy="2081674"/>
          </a:xfrm>
          <a:prstGeom prst="rect">
            <a:avLst/>
          </a:prstGeom>
        </p:spPr>
      </p:pic>
      <p:pic>
        <p:nvPicPr>
          <p:cNvPr id="37" name="Picture 36" descr="Rocketship Icon_Partners copy 10.png"/>
          <p:cNvPicPr>
            <a:picLocks noChangeAspect="1"/>
          </p:cNvPicPr>
          <p:nvPr/>
        </p:nvPicPr>
        <p:blipFill>
          <a:blip r:embed="rId10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795">
            <a:off x="8929661" y="2958442"/>
            <a:ext cx="1827304" cy="1785084"/>
          </a:xfrm>
          <a:prstGeom prst="rect">
            <a:avLst/>
          </a:prstGeom>
        </p:spPr>
      </p:pic>
      <p:pic>
        <p:nvPicPr>
          <p:cNvPr id="15" name="Picture 14" descr="Small Hexagon Icon_Partners copy 4.png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60" y="2846976"/>
            <a:ext cx="2129018" cy="2129018"/>
          </a:xfrm>
          <a:prstGeom prst="rect">
            <a:avLst/>
          </a:prstGeom>
        </p:spPr>
      </p:pic>
      <p:pic>
        <p:nvPicPr>
          <p:cNvPr id="16" name="Picture 15" descr="Ecosystem Icon_Partners copy 8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60" y="2771268"/>
            <a:ext cx="2129018" cy="2129018"/>
          </a:xfrm>
          <a:prstGeom prst="rect">
            <a:avLst/>
          </a:prstGeom>
        </p:spPr>
      </p:pic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45969" y="6356373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053837" y="6352697"/>
            <a:ext cx="10576345" cy="313799"/>
          </a:xfrm>
          <a:prstGeom prst="rect">
            <a:avLst/>
          </a:prstGeom>
        </p:spPr>
        <p:txBody>
          <a:bodyPr anchor="ctr"/>
          <a:lstStyle/>
          <a:p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RBC Royal Bank </a:t>
            </a:r>
            <a:r>
              <a:rPr lang="de-DE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© 2017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1346" y="496784"/>
            <a:ext cx="6849339" cy="7571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Source Sans Pro Light" charset="0"/>
              </a:rPr>
              <a:t>T&amp;O Innovation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6A1B1-3989-7749-B9DF-2A5F113A6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41" y="1600200"/>
            <a:ext cx="5440347" cy="50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26061" y="6336633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5868" y="762869"/>
            <a:ext cx="8133406" cy="5980836"/>
            <a:chOff x="2018383" y="627769"/>
            <a:chExt cx="8135525" cy="5980836"/>
          </a:xfrm>
        </p:grpSpPr>
        <p:pic>
          <p:nvPicPr>
            <p:cNvPr id="20" name="Picture 19" descr="Grey Hexagon Outline_Grey Hexagon Outline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383" y="627769"/>
              <a:ext cx="8135525" cy="5980836"/>
            </a:xfrm>
            <a:prstGeom prst="rect">
              <a:avLst/>
            </a:prstGeom>
          </p:spPr>
        </p:pic>
        <p:pic>
          <p:nvPicPr>
            <p:cNvPr id="12" name="Picture 11" descr="Colored Line Outline_Colored Line Outline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383" y="660610"/>
              <a:ext cx="8135525" cy="5897612"/>
            </a:xfrm>
            <a:prstGeom prst="rect">
              <a:avLst/>
            </a:prstGeom>
          </p:spPr>
        </p:pic>
      </p:grpSp>
      <p:pic>
        <p:nvPicPr>
          <p:cNvPr id="14" name="Picture 13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0" y="3966171"/>
            <a:ext cx="2091111" cy="2091656"/>
          </a:xfrm>
          <a:prstGeom prst="rect">
            <a:avLst/>
          </a:prstGeom>
        </p:spPr>
      </p:pic>
      <p:pic>
        <p:nvPicPr>
          <p:cNvPr id="15" name="Picture 14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01" y="3979433"/>
            <a:ext cx="2091111" cy="2091656"/>
          </a:xfrm>
          <a:prstGeom prst="rect">
            <a:avLst/>
          </a:prstGeom>
        </p:spPr>
      </p:pic>
      <p:pic>
        <p:nvPicPr>
          <p:cNvPr id="17" name="Picture 16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50" y="3970189"/>
            <a:ext cx="2091111" cy="2091656"/>
          </a:xfrm>
          <a:prstGeom prst="rect">
            <a:avLst/>
          </a:prstGeom>
        </p:spPr>
      </p:pic>
      <p:pic>
        <p:nvPicPr>
          <p:cNvPr id="18" name="Picture 17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73" y="3966171"/>
            <a:ext cx="2091111" cy="2091656"/>
          </a:xfrm>
          <a:prstGeom prst="rect">
            <a:avLst/>
          </a:prstGeom>
        </p:spPr>
      </p:pic>
      <p:pic>
        <p:nvPicPr>
          <p:cNvPr id="19" name="Picture 18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71" y="3979433"/>
            <a:ext cx="2091111" cy="2091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25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744" y="601554"/>
            <a:ext cx="7767426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69C3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rPr>
              <a:t>Innovation 3.0</a:t>
            </a: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53838" y="6352699"/>
            <a:ext cx="10576345" cy="313799"/>
          </a:xfrm>
          <a:prstGeom prst="rect">
            <a:avLst/>
          </a:prstGeom>
        </p:spPr>
        <p:txBody>
          <a:bodyPr anchor="b"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3" name="Picture 2" descr="Lara's Headshot_Lara's Headshot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58" y="4231845"/>
            <a:ext cx="1562357" cy="1562764"/>
          </a:xfrm>
          <a:prstGeom prst="rect">
            <a:avLst/>
          </a:prstGeom>
        </p:spPr>
      </p:pic>
      <p:pic>
        <p:nvPicPr>
          <p:cNvPr id="6" name="Picture 5" descr="KV's Headshot_KV's Headshot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04" y="4179086"/>
            <a:ext cx="1646222" cy="1646651"/>
          </a:xfrm>
          <a:prstGeom prst="rect">
            <a:avLst/>
          </a:prstGeom>
        </p:spPr>
      </p:pic>
      <p:pic>
        <p:nvPicPr>
          <p:cNvPr id="7" name="Picture 6" descr="Silu's Headshot_Silu Headshot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41" y="4185288"/>
            <a:ext cx="1640022" cy="1640449"/>
          </a:xfrm>
          <a:prstGeom prst="rect">
            <a:avLst/>
          </a:prstGeom>
        </p:spPr>
      </p:pic>
      <p:pic>
        <p:nvPicPr>
          <p:cNvPr id="8" name="Picture 7" descr="Syd's Headshot_Syd's Headshot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8" y="4206941"/>
            <a:ext cx="1618222" cy="1618644"/>
          </a:xfrm>
          <a:prstGeom prst="rect">
            <a:avLst/>
          </a:prstGeom>
        </p:spPr>
      </p:pic>
      <p:pic>
        <p:nvPicPr>
          <p:cNvPr id="10" name="Picture 9" descr="Grey Hexagon_Hexagon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8" y="1508014"/>
            <a:ext cx="2513945" cy="2514600"/>
          </a:xfrm>
          <a:prstGeom prst="rect">
            <a:avLst/>
          </a:prstGeom>
        </p:spPr>
      </p:pic>
      <p:pic>
        <p:nvPicPr>
          <p:cNvPr id="9" name="Picture 8" descr="Alex's Headshot_Alex's Headshot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8" y="1875462"/>
            <a:ext cx="1733349" cy="1733801"/>
          </a:xfrm>
          <a:prstGeom prst="rect">
            <a:avLst/>
          </a:prstGeom>
        </p:spPr>
      </p:pic>
      <p:pic>
        <p:nvPicPr>
          <p:cNvPr id="11" name="Picture 10" descr="Kory's Headshot_Lara's Headshot copy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94" y="4185263"/>
            <a:ext cx="1648900" cy="16493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81205" y="1323339"/>
            <a:ext cx="192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AEB5"/>
                </a:solidFill>
              </a:rPr>
              <a:t>Alex </a:t>
            </a:r>
            <a:r>
              <a:rPr lang="en-US" sz="1200" dirty="0" err="1">
                <a:solidFill>
                  <a:srgbClr val="00AEB5"/>
                </a:solidFill>
              </a:rPr>
              <a:t>Peh</a:t>
            </a:r>
            <a:endParaRPr lang="en-US" sz="1200" dirty="0">
              <a:solidFill>
                <a:srgbClr val="00AEB5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VP, Innovation T&amp;O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2948" y="3750241"/>
            <a:ext cx="192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60AEE0"/>
                </a:solidFill>
              </a:rPr>
              <a:t>Silu</a:t>
            </a:r>
            <a:r>
              <a:rPr lang="en-US" sz="1200" dirty="0">
                <a:solidFill>
                  <a:srgbClr val="60AEE0"/>
                </a:solidFill>
              </a:rPr>
              <a:t> </a:t>
            </a:r>
            <a:r>
              <a:rPr lang="en-US" sz="1200" dirty="0" err="1">
                <a:solidFill>
                  <a:srgbClr val="60AEE0"/>
                </a:solidFill>
              </a:rPr>
              <a:t>Modi</a:t>
            </a:r>
            <a:endParaRPr lang="en-US" sz="1200" dirty="0">
              <a:solidFill>
                <a:srgbClr val="60AEE0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Director, Partnership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9306" y="5835929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60AEE0"/>
                </a:solidFill>
              </a:rPr>
              <a:t>Syd</a:t>
            </a:r>
            <a:r>
              <a:rPr lang="en-US" sz="1200" dirty="0">
                <a:solidFill>
                  <a:srgbClr val="60AEE0"/>
                </a:solidFill>
              </a:rPr>
              <a:t> Millett</a:t>
            </a: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Senior Director, ID3 Lab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0050" y="5839039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9C3"/>
                </a:solidFill>
              </a:rPr>
              <a:t>Kory Fong</a:t>
            </a: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Head, Cyber 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5860" y="3745282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51A5"/>
                </a:solidFill>
              </a:rPr>
              <a:t>Kaushik</a:t>
            </a:r>
            <a:r>
              <a:rPr lang="en-US" sz="1200" dirty="0">
                <a:solidFill>
                  <a:srgbClr val="0051A5"/>
                </a:solidFill>
              </a:rPr>
              <a:t> </a:t>
            </a:r>
            <a:r>
              <a:rPr lang="en-US" sz="1200" dirty="0" err="1">
                <a:solidFill>
                  <a:srgbClr val="0051A5"/>
                </a:solidFill>
              </a:rPr>
              <a:t>Venkatadri</a:t>
            </a:r>
            <a:endParaRPr lang="en-US" sz="1200" dirty="0">
              <a:solidFill>
                <a:srgbClr val="0051A5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Senior Director, </a:t>
            </a:r>
            <a:r>
              <a:rPr lang="en-US" sz="120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Blockchain</a:t>
            </a:r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3953" y="5834491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750"/>
                </a:solidFill>
              </a:rPr>
              <a:t>Lara </a:t>
            </a:r>
            <a:r>
              <a:rPr lang="en-US" sz="1200" dirty="0" err="1">
                <a:solidFill>
                  <a:srgbClr val="002750"/>
                </a:solidFill>
              </a:rPr>
              <a:t>Kulach</a:t>
            </a:r>
            <a:endParaRPr lang="en-US" sz="1200" dirty="0">
              <a:solidFill>
                <a:srgbClr val="002750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Director, Strategy &amp; Ops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" y="6743700"/>
            <a:ext cx="1218882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AC855-C7D8-CA48-BA2F-8237409199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94" y="1091700"/>
            <a:ext cx="2594499" cy="25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FB63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0"/>
          <a:stretch/>
        </p:blipFill>
        <p:spPr>
          <a:xfrm>
            <a:off x="10" y="2032"/>
            <a:ext cx="12188825" cy="6855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511"/>
            <a:ext cx="12188825" cy="6857980"/>
          </a:xfrm>
          <a:prstGeom prst="rect">
            <a:avLst/>
          </a:prstGeom>
          <a:gradFill>
            <a:gsLst>
              <a:gs pos="0">
                <a:srgbClr val="FB632E">
                  <a:alpha val="0"/>
                </a:srgbClr>
              </a:gs>
              <a:gs pos="100000">
                <a:srgbClr val="FB63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2835" y="2309336"/>
            <a:ext cx="7403174" cy="212365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FB632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INNOVATION 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26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91246-6B4E-D249-B9A3-EDECA637A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55" y="1295400"/>
            <a:ext cx="892017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FB63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5"/>
          <a:stretch/>
        </p:blipFill>
        <p:spPr>
          <a:xfrm>
            <a:off x="294669" y="782197"/>
            <a:ext cx="6867556" cy="527059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361723" y="626206"/>
            <a:ext cx="5420178" cy="5557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199785" y="1318723"/>
            <a:ext cx="425911" cy="367164"/>
          </a:xfrm>
          <a:prstGeom prst="triangle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0076B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0930" y="915925"/>
            <a:ext cx="49546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Who are we?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We are the eyes and ears of RBC in the Fintech and startup ecosystem. We identify the most promising technologies and find a place for them within the bank.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1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72159" y="1418814"/>
            <a:ext cx="1702023" cy="1747288"/>
            <a:chOff x="1481801" y="2800106"/>
            <a:chExt cx="1692000" cy="173654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1509160" y="2800106"/>
              <a:ext cx="1630180" cy="1630180"/>
            </a:xfrm>
            <a:prstGeom prst="rect">
              <a:avLst/>
            </a:prstGeom>
            <a:solidFill>
              <a:srgbClr val="FB6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1801" y="284465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188582" y="2622325"/>
            <a:ext cx="1702023" cy="1702466"/>
            <a:chOff x="6506967" y="2767159"/>
            <a:chExt cx="1692000" cy="1692000"/>
          </a:xfrm>
        </p:grpSpPr>
        <p:sp>
          <p:nvSpPr>
            <p:cNvPr id="14" name="Rectangle 13"/>
            <p:cNvSpPr/>
            <p:nvPr/>
          </p:nvSpPr>
          <p:spPr>
            <a:xfrm rot="2700000">
              <a:off x="6538160" y="2800109"/>
              <a:ext cx="1630180" cy="1630180"/>
            </a:xfrm>
            <a:prstGeom prst="rect">
              <a:avLst/>
            </a:prstGeom>
            <a:solidFill>
              <a:srgbClr val="FB6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6967" y="2767159"/>
              <a:ext cx="1692000" cy="1692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163646" y="2699404"/>
            <a:ext cx="4525368" cy="1945956"/>
            <a:chOff x="197853" y="3035301"/>
            <a:chExt cx="4526547" cy="1945956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We build </a:t>
              </a:r>
              <a:r>
                <a:rPr lang="en-US" sz="2400" b="1" dirty="0">
                  <a:solidFill>
                    <a:srgbClr val="FB632E"/>
                  </a:solidFill>
                  <a:latin typeface="Gill Sans MT" panose="020B0502020104020203" pitchFamily="34" charset="0"/>
                  <a:ea typeface="Source Sans Pro Semibold" charset="0"/>
                  <a:cs typeface="Source Sans Pro Semibold" charset="0"/>
                </a:rPr>
                <a:t>deep connections</a:t>
              </a:r>
              <a:r>
                <a:rPr lang="en-US" sz="2400" dirty="0">
                  <a:latin typeface="Gill Sans MT" panose="020B0502020104020203" pitchFamily="34" charset="0"/>
                </a:rPr>
                <a:t> with the </a:t>
              </a:r>
              <a:r>
                <a:rPr lang="en-US" sz="2400" dirty="0" err="1">
                  <a:latin typeface="Gill Sans MT" panose="020B0502020104020203" pitchFamily="34" charset="0"/>
                </a:rPr>
                <a:t>fintech</a:t>
              </a:r>
              <a:r>
                <a:rPr lang="en-US" sz="2400" dirty="0">
                  <a:latin typeface="Gill Sans MT" panose="020B0502020104020203" pitchFamily="34" charset="0"/>
                </a:rPr>
                <a:t> and startup ecosystem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B632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FB63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latin typeface="Gill Sans MT" panose="020B0502020104020203" pitchFamily="34" charset="0"/>
                </a:rPr>
                <a:t>We match </a:t>
              </a:r>
              <a:r>
                <a:rPr lang="en-US" sz="2400" b="1" dirty="0">
                  <a:solidFill>
                    <a:srgbClr val="FB632E"/>
                  </a:solidFill>
                  <a:latin typeface="Gill Sans MT" panose="020B0502020104020203" pitchFamily="34" charset="0"/>
                  <a:ea typeface="Source Sans Pro Semibold" charset="0"/>
                  <a:cs typeface="Source Sans Pro Semibold" charset="0"/>
                </a:rPr>
                <a:t>high-potential startups </a:t>
              </a:r>
              <a:r>
                <a:rPr lang="en-US" sz="2400" dirty="0">
                  <a:latin typeface="Gill Sans MT" panose="020B0502020104020203" pitchFamily="34" charset="0"/>
                </a:rPr>
                <a:t>with business needs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FB632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solidFill>
                <a:srgbClr val="FB632E"/>
              </a:solidFill>
              <a:ln w="28575">
                <a:solidFill>
                  <a:srgbClr val="FB63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612" y="3617046"/>
            <a:ext cx="2274000" cy="227400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45969" y="4812430"/>
            <a:ext cx="6065781" cy="1207293"/>
            <a:chOff x="-1342961" y="3035301"/>
            <a:chExt cx="6067361" cy="1207293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We connect </a:t>
              </a:r>
              <a:r>
                <a:rPr lang="en-US" sz="2400" b="1" dirty="0">
                  <a:solidFill>
                    <a:srgbClr val="FB632E"/>
                  </a:solidFill>
                  <a:latin typeface="Gill Sans MT" panose="020B0502020104020203" pitchFamily="34" charset="0"/>
                </a:rPr>
                <a:t>T&amp;O Innovation </a:t>
              </a:r>
              <a:r>
                <a:rPr lang="en-US" sz="2400" dirty="0">
                  <a:latin typeface="Gill Sans MT" panose="020B0502020104020203" pitchFamily="34" charset="0"/>
                </a:rPr>
                <a:t>back to the rest of RBC</a:t>
              </a:r>
              <a:r>
                <a:rPr lang="en-US" sz="2400" b="1" dirty="0">
                  <a:solidFill>
                    <a:schemeClr val="accent4"/>
                  </a:solidFill>
                  <a:latin typeface="Gill Sans MT" panose="020B0502020104020203" pitchFamily="34" charset="0"/>
                </a:rPr>
                <a:t> 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B632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FB63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6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FF00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5626"/>
          <a:stretch/>
        </p:blipFill>
        <p:spPr>
          <a:xfrm>
            <a:off x="1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" y="101598"/>
            <a:ext cx="12188825" cy="6756402"/>
          </a:xfrm>
          <a:prstGeom prst="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rgbClr val="FF00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3463" y="2935037"/>
            <a:ext cx="6681900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FF0069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TORONTO LAB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9123" y="4307326"/>
            <a:ext cx="4770579" cy="40011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2000" b="1" spc="300" dirty="0">
                <a:solidFill>
                  <a:srgbClr val="FF0069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DESIGN. DEVELOP. DELIVER.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9CFEE7-6E7E-5943-892F-20170441E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415" y="1346716"/>
            <a:ext cx="106272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mall Hexagon Icon_Partners copy 4.png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09" y="2846976"/>
            <a:ext cx="2129018" cy="2129018"/>
          </a:xfrm>
          <a:prstGeom prst="rect">
            <a:avLst/>
          </a:prstGeom>
        </p:spPr>
      </p:pic>
      <p:pic>
        <p:nvPicPr>
          <p:cNvPr id="21" name="Picture 20" descr="Ecosystem Icon_Partners copy 8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09" y="2771268"/>
            <a:ext cx="2129018" cy="2129018"/>
          </a:xfrm>
          <a:prstGeom prst="rect">
            <a:avLst/>
          </a:prstGeom>
        </p:spPr>
      </p:pic>
      <p:pic>
        <p:nvPicPr>
          <p:cNvPr id="28" name="Picture 27" descr="Small Hexagon Icon_Partners copy 4.png"/>
          <p:cNvPicPr>
            <a:picLocks noChangeAspect="1"/>
          </p:cNvPicPr>
          <p:nvPr/>
        </p:nvPicPr>
        <p:blipFill>
          <a:blip r:embed="rId6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28" y="2831207"/>
            <a:ext cx="2098794" cy="20987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8023" y="838200"/>
            <a:ext cx="10828693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2018 Strategic Priorities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0227" y="4900286"/>
            <a:ext cx="3291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Build and leverage academic partnerships 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support research and to recruit </a:t>
            </a:r>
            <a:b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best-in-class talent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11859" y="4919006"/>
            <a:ext cx="348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Deliver the best of the digital ecosystem to RBC business lines 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capitalize on new technologies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77636" y="4919006"/>
            <a:ext cx="341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Explore and test </a:t>
            </a:r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Next-Gen Tech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and new business models </a:t>
            </a:r>
            <a:r>
              <a:rPr lang="en-US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identify future opportunities and disruptive technologies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19848" y="1828800"/>
            <a:ext cx="9278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To be a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hub within RBC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that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partners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,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experiments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,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builds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and </a:t>
            </a:r>
            <a:r>
              <a:rPr lang="en-US" sz="2400" b="1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delivers</a:t>
            </a:r>
            <a:r>
              <a:rPr lang="en-US" sz="2400" i="1" dirty="0">
                <a:solidFill>
                  <a:srgbClr val="555558"/>
                </a:solidFill>
                <a:latin typeface="Gill Sans MT" panose="020B0502020104020203" pitchFamily="34" charset="0"/>
                <a:ea typeface="Source Sans Pro Light" charset="0"/>
                <a:cs typeface="Calibri" panose="020F0502020204030204" pitchFamily="34" charset="0"/>
              </a:rPr>
              <a:t> next-generation technology solutions across the enterprise and lines of business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038" b="35378" l="66542" r="84424">
                        <a14:foregroundMark x1="71893" y1="30458" x2="71893" y2="30458"/>
                        <a14:foregroundMark x1="83275" y1="31806" x2="83275" y2="31806"/>
                        <a14:foregroundMark x1="83159" y1="29245" x2="83159" y2="29245"/>
                        <a14:foregroundMark x1="83159" y1="30593" x2="83159" y2="30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7" t="15871" r="13341" b="62455"/>
          <a:stretch/>
        </p:blipFill>
        <p:spPr>
          <a:xfrm>
            <a:off x="1592166" y="3194475"/>
            <a:ext cx="1428117" cy="1193701"/>
          </a:xfrm>
          <a:prstGeom prst="pentagon">
            <a:avLst/>
          </a:prstGeom>
        </p:spPr>
      </p:pic>
      <p:pic>
        <p:nvPicPr>
          <p:cNvPr id="35" name="Picture 34" descr="Small Hexagon Icon_Partners copy 4.png"/>
          <p:cNvPicPr>
            <a:picLocks noChangeAspect="1"/>
          </p:cNvPicPr>
          <p:nvPr/>
        </p:nvPicPr>
        <p:blipFill>
          <a:blip r:embed="rId9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77" y="2894320"/>
            <a:ext cx="2081674" cy="2081674"/>
          </a:xfrm>
          <a:prstGeom prst="rect">
            <a:avLst/>
          </a:prstGeom>
        </p:spPr>
      </p:pic>
      <p:pic>
        <p:nvPicPr>
          <p:cNvPr id="37" name="Picture 36" descr="Rocketship Icon_Partners copy 10.png"/>
          <p:cNvPicPr>
            <a:picLocks noChangeAspect="1"/>
          </p:cNvPicPr>
          <p:nvPr/>
        </p:nvPicPr>
        <p:blipFill>
          <a:blip r:embed="rId10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795">
            <a:off x="8929661" y="2958442"/>
            <a:ext cx="1827304" cy="1785084"/>
          </a:xfrm>
          <a:prstGeom prst="rect">
            <a:avLst/>
          </a:prstGeom>
        </p:spPr>
      </p:pic>
      <p:pic>
        <p:nvPicPr>
          <p:cNvPr id="15" name="Picture 14" descr="Small Hexagon Icon_Partners copy 4.png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60" y="2846976"/>
            <a:ext cx="2129018" cy="2129018"/>
          </a:xfrm>
          <a:prstGeom prst="rect">
            <a:avLst/>
          </a:prstGeom>
        </p:spPr>
      </p:pic>
      <p:pic>
        <p:nvPicPr>
          <p:cNvPr id="16" name="Picture 15" descr="Ecosystem Icon_Partners copy 8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60" y="2771268"/>
            <a:ext cx="2129018" cy="2129018"/>
          </a:xfrm>
          <a:prstGeom prst="rect">
            <a:avLst/>
          </a:prstGeom>
        </p:spPr>
      </p:pic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45969" y="6356373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053837" y="6352697"/>
            <a:ext cx="10576345" cy="313799"/>
          </a:xfrm>
          <a:prstGeom prst="rect">
            <a:avLst/>
          </a:prstGeom>
        </p:spPr>
        <p:txBody>
          <a:bodyPr anchor="ctr"/>
          <a:lstStyle/>
          <a:p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RBC Royal Bank </a:t>
            </a:r>
            <a:r>
              <a:rPr lang="de-DE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© 2017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231134" y="625476"/>
            <a:ext cx="5420178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086960" y="1324829"/>
            <a:ext cx="426022" cy="367164"/>
          </a:xfrm>
          <a:prstGeom prst="triangle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0931" y="915925"/>
            <a:ext cx="48074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Who are we?</a:t>
            </a:r>
          </a:p>
          <a:p>
            <a:endParaRPr lang="en-US" sz="3200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We partner with high-potential technology companies and internal teams to design, develop, and deliver proof-of-concepts for RBC.</a:t>
            </a: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4" y="6336332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30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88825" cy="114300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69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26" y="6352675"/>
            <a:ext cx="10576345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</a:t>
            </a:r>
            <a:r>
              <a:rPr lang="en-US" dirty="0"/>
              <a:t>Royal Bank </a:t>
            </a:r>
            <a:r>
              <a:rPr lang="de-DE" dirty="0"/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2" descr="Clo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387" y="955264"/>
            <a:ext cx="6537522" cy="489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700000">
            <a:off x="3899466" y="1419028"/>
            <a:ext cx="1640265" cy="1639837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00000">
            <a:off x="5219748" y="2655692"/>
            <a:ext cx="1640264" cy="1639837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79412" y="2699404"/>
            <a:ext cx="3982312" cy="1576625"/>
            <a:chOff x="197853" y="3035301"/>
            <a:chExt cx="4526549" cy="1576625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0069"/>
                  </a:solidFill>
                  <a:latin typeface="Gill Sans MT" panose="020B0502020104020203" pitchFamily="34" charset="0"/>
                </a:rPr>
                <a:t>Design</a:t>
              </a:r>
              <a:r>
                <a:rPr lang="en-US" sz="2400" dirty="0">
                  <a:latin typeface="Gill Sans MT" panose="020B0502020104020203" pitchFamily="34" charset="0"/>
                </a:rPr>
                <a:t> technologies to transform the bank from within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3" cy="787399"/>
              <a:chOff x="3975099" y="3035301"/>
              <a:chExt cx="749303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F00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1" y="3111500"/>
                <a:ext cx="673100" cy="520702"/>
              </a:xfrm>
              <a:prstGeom prst="bentConnector2">
                <a:avLst/>
              </a:prstGeom>
              <a:ln w="28575">
                <a:solidFill>
                  <a:srgbClr val="FF00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solidFill>
                    <a:srgbClr val="FF0069"/>
                  </a:solidFill>
                  <a:latin typeface="Gill Sans MT" panose="020B0502020104020203" pitchFamily="34" charset="0"/>
                </a:rPr>
                <a:t>Develop</a:t>
              </a:r>
              <a:r>
                <a:rPr lang="en-US" sz="2400" dirty="0">
                  <a:latin typeface="Gill Sans MT" panose="020B0502020104020203" pitchFamily="34" charset="0"/>
                </a:rPr>
                <a:t> innovative products in partnership with internal teams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FF00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ln w="28575">
                <a:solidFill>
                  <a:srgbClr val="FF00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5969" y="4812430"/>
            <a:ext cx="6065781" cy="837961"/>
            <a:chOff x="-1342961" y="3035301"/>
            <a:chExt cx="6067361" cy="837961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0069"/>
                  </a:solidFill>
                  <a:latin typeface="Gill Sans MT" panose="020B0502020104020203" pitchFamily="34" charset="0"/>
                </a:rPr>
                <a:t>Deliver</a:t>
              </a:r>
              <a:r>
                <a:rPr lang="en-US" sz="2400" dirty="0">
                  <a:latin typeface="Gill Sans MT" panose="020B0502020104020203" pitchFamily="34" charset="0"/>
                </a:rPr>
                <a:t> reusable technology</a:t>
              </a:r>
              <a:endParaRPr lang="en-US" sz="24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F00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FF00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Picture 28" descr="Beak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1" y="1692762"/>
            <a:ext cx="1083597" cy="1083879"/>
          </a:xfrm>
          <a:prstGeom prst="rect">
            <a:avLst/>
          </a:prstGeom>
        </p:spPr>
      </p:pic>
      <p:pic>
        <p:nvPicPr>
          <p:cNvPr id="30" name="Picture 29" descr="Rocketship Icon_Partners copy 1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51" y="2726678"/>
            <a:ext cx="1497474" cy="1497864"/>
          </a:xfrm>
          <a:prstGeom prst="rect">
            <a:avLst/>
          </a:prstGeom>
        </p:spPr>
      </p:pic>
      <p:pic>
        <p:nvPicPr>
          <p:cNvPr id="31" name="Picture 30" descr="Merge Icon_Partners copy 9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49" y="4025332"/>
            <a:ext cx="1431443" cy="1431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15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700000">
            <a:off x="9285277" y="1268718"/>
            <a:ext cx="3636501" cy="3636495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 rot="2700000">
            <a:off x="3908561" y="1248479"/>
            <a:ext cx="3636501" cy="3636495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634916" y="3199420"/>
            <a:ext cx="5116269" cy="5116261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57" y="626205"/>
            <a:ext cx="4995008" cy="68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0069"/>
                </a:solidFill>
                <a:latin typeface="Gill Sans MT" panose="020B0502020104020203" pitchFamily="34" charset="0"/>
                <a:ea typeface="Source Sans Pro Light" charset="0"/>
                <a:cs typeface="Source Sans Pro Light" charset="0"/>
              </a:rPr>
              <a:t>2018 Priorities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793" y="4315370"/>
            <a:ext cx="29387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Execute OC-sponsored pilots and prototypes prioritized using the Innovation Scorecard process 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700000">
            <a:off x="6561232" y="3939303"/>
            <a:ext cx="3636501" cy="3636495"/>
          </a:xfrm>
          <a:prstGeom prst="rect">
            <a:avLst/>
          </a:prstGeom>
          <a:solidFill>
            <a:srgbClr val="FF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82" y="-274268"/>
            <a:ext cx="3494690" cy="349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365" y="-208416"/>
            <a:ext cx="3491091" cy="34910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0506" y="1347671"/>
            <a:ext cx="3491091" cy="3491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52" y="2700688"/>
            <a:ext cx="2628257" cy="26282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077040" y="4840399"/>
            <a:ext cx="29387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Drive awareness of iD³ projects and initiatives; use transparency to promote reuse of technology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83894" y="2454231"/>
            <a:ext cx="24249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Mature capability in developing production grade applications &amp; solutions 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5905" y="2533062"/>
            <a:ext cx="3151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Promote the RBC Innovation Brand externally through conferences, panels and the tech community 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7" grpId="0" animBg="1"/>
      <p:bldP spid="4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521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00B6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" y="0"/>
            <a:ext cx="1218521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5" y="0"/>
            <a:ext cx="12188825" cy="6742289"/>
          </a:xfrm>
          <a:prstGeom prst="rect">
            <a:avLst/>
          </a:prstGeom>
          <a:gradFill>
            <a:gsLst>
              <a:gs pos="0">
                <a:srgbClr val="00B6B2">
                  <a:alpha val="0"/>
                </a:srgbClr>
              </a:gs>
              <a:gs pos="100000">
                <a:srgbClr val="00B6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04959" y="2863333"/>
            <a:ext cx="5578927" cy="10156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000" b="1" spc="300" dirty="0">
                <a:solidFill>
                  <a:srgbClr val="00B6B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BLOCKCHAIN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/>
              <a:t>RBC Royal Bank </a:t>
            </a:r>
            <a:r>
              <a:rPr lang="de-DE"/>
              <a:t>©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00EF6-9A90-7241-A8C7-B49D3B32B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608" y="1360686"/>
            <a:ext cx="911647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DXABEwDWkAQbpmF.jpg:lar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618" y="921180"/>
            <a:ext cx="6871941" cy="51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231134" y="625476"/>
            <a:ext cx="5420178" cy="572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199730" y="1318221"/>
            <a:ext cx="426022" cy="36716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4" y="6336332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34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6" descr="Image result for toronto skyline high resolution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76180" y="-808038"/>
            <a:ext cx="2704396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26" y="6352675"/>
            <a:ext cx="10576345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0931" y="915925"/>
            <a:ext cx="48074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Who are we?</a:t>
            </a:r>
          </a:p>
          <a:p>
            <a:endParaRPr lang="en-US" sz="3600" b="1" dirty="0">
              <a:solidFill>
                <a:srgbClr val="FFFFFF"/>
              </a:solidFill>
              <a:latin typeface="Source Sans Pro" charset="0"/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We research, identify and develop use cases for blockchain technology to reinforce RBC’s position as a leader in digital transformation.</a:t>
            </a:r>
          </a:p>
        </p:txBody>
      </p:sp>
      <p:sp>
        <p:nvSpPr>
          <p:cNvPr id="13" name="Rectangle 3"/>
          <p:cNvSpPr/>
          <p:nvPr/>
        </p:nvSpPr>
        <p:spPr>
          <a:xfrm>
            <a:off x="0" y="6743700"/>
            <a:ext cx="12188825" cy="1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71" y="3600671"/>
            <a:ext cx="2274000" cy="2274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700000">
            <a:off x="3899466" y="1419028"/>
            <a:ext cx="1640265" cy="1639837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00000">
            <a:off x="5219748" y="2655692"/>
            <a:ext cx="1640264" cy="1639837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79412" y="2699404"/>
            <a:ext cx="3982312" cy="1576625"/>
            <a:chOff x="197853" y="3035301"/>
            <a:chExt cx="4526549" cy="1576625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Build </a:t>
              </a:r>
              <a:r>
                <a:rPr lang="en-US" sz="2400" b="1" dirty="0">
                  <a:solidFill>
                    <a:srgbClr val="00B6B2"/>
                  </a:solidFill>
                  <a:latin typeface="Gill Sans MT" panose="020B0502020104020203" pitchFamily="34" charset="0"/>
                </a:rPr>
                <a:t>RBC expertise </a:t>
              </a:r>
              <a:r>
                <a:rPr lang="en-US" sz="2400" dirty="0">
                  <a:latin typeface="Gill Sans MT" panose="020B0502020104020203" pitchFamily="34" charset="0"/>
                </a:rPr>
                <a:t>through training and community building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3" cy="787399"/>
              <a:chOff x="3975099" y="3035301"/>
              <a:chExt cx="749303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1" y="3111500"/>
                <a:ext cx="673100" cy="520702"/>
              </a:xfrm>
              <a:prstGeom prst="bentConnector2">
                <a:avLst/>
              </a:prstGeom>
              <a:ln w="28575">
                <a:solidFill>
                  <a:srgbClr val="00B6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latin typeface="Gill Sans MT" panose="020B0502020104020203" pitchFamily="34" charset="0"/>
                </a:rPr>
                <a:t>Explore </a:t>
              </a:r>
              <a:r>
                <a:rPr lang="en-US" sz="2400" b="1" dirty="0">
                  <a:solidFill>
                    <a:srgbClr val="00B6B2"/>
                  </a:solidFill>
                  <a:latin typeface="Gill Sans MT" panose="020B0502020104020203" pitchFamily="34" charset="0"/>
                </a:rPr>
                <a:t>use cases </a:t>
              </a:r>
              <a:r>
                <a:rPr lang="en-US" sz="2400" dirty="0">
                  <a:latin typeface="Gill Sans MT" panose="020B0502020104020203" pitchFamily="34" charset="0"/>
                </a:rPr>
                <a:t>for </a:t>
              </a:r>
              <a:r>
                <a:rPr lang="en-US" sz="2400" dirty="0" err="1">
                  <a:latin typeface="Gill Sans MT" panose="020B0502020104020203" pitchFamily="34" charset="0"/>
                </a:rPr>
                <a:t>blockchain</a:t>
              </a:r>
              <a:r>
                <a:rPr lang="en-US" sz="2400" dirty="0">
                  <a:latin typeface="Gill Sans MT" panose="020B0502020104020203" pitchFamily="34" charset="0"/>
                </a:rPr>
                <a:t> technology in the finance industry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00B6B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ln w="28575">
                <a:solidFill>
                  <a:srgbClr val="00B6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5969" y="4812430"/>
            <a:ext cx="6065781" cy="1207293"/>
            <a:chOff x="-1342961" y="3035301"/>
            <a:chExt cx="6067361" cy="1207293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Develop </a:t>
              </a:r>
              <a:r>
                <a:rPr lang="en-US" sz="2400" dirty="0" err="1">
                  <a:latin typeface="Gill Sans MT" panose="020B0502020104020203" pitchFamily="34" charset="0"/>
                </a:rPr>
                <a:t>blockchain</a:t>
              </a:r>
              <a:r>
                <a:rPr lang="en-US" sz="2400" dirty="0">
                  <a:latin typeface="Gill Sans MT" panose="020B0502020104020203" pitchFamily="34" charset="0"/>
                </a:rPr>
                <a:t> </a:t>
              </a:r>
              <a:r>
                <a:rPr lang="en-US" sz="2400" b="1" dirty="0">
                  <a:solidFill>
                    <a:srgbClr val="00B6B2"/>
                  </a:solidFill>
                  <a:latin typeface="Gill Sans MT" panose="020B0502020104020203" pitchFamily="34" charset="0"/>
                </a:rPr>
                <a:t>source code </a:t>
              </a:r>
              <a:r>
                <a:rPr lang="en-US" sz="2400" dirty="0">
                  <a:latin typeface="Gill Sans MT" panose="020B0502020104020203" pitchFamily="34" charset="0"/>
                </a:rPr>
                <a:t>for real-world use</a:t>
              </a:r>
              <a:endParaRPr lang="en-US" sz="24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00B6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23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74" y="1482972"/>
            <a:ext cx="1364201" cy="1364556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7" y="2672753"/>
            <a:ext cx="1668503" cy="1668938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4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700000">
            <a:off x="9285277" y="1268718"/>
            <a:ext cx="3636501" cy="3636495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 rot="2700000">
            <a:off x="3908561" y="1248479"/>
            <a:ext cx="3636501" cy="3636495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634916" y="3199420"/>
            <a:ext cx="5116269" cy="5116261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57" y="626205"/>
            <a:ext cx="4995008" cy="68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B6B2"/>
                </a:solidFill>
                <a:latin typeface="Gill Sans MT" panose="020B0502020104020203" pitchFamily="34" charset="0"/>
                <a:ea typeface="Source Sans Pro Light" charset="0"/>
                <a:cs typeface="Source Sans Pro Light" charset="0"/>
              </a:rPr>
              <a:t>2018 Priorities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743" y="4158865"/>
            <a:ext cx="35705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Incubate our second RBC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Blockchain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network, leveraging vendors, consortia and open source to move RBC closer to building a complex system of record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700000">
            <a:off x="6561232" y="3939303"/>
            <a:ext cx="3636501" cy="3636495"/>
          </a:xfrm>
          <a:prstGeom prst="rect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82" y="-274268"/>
            <a:ext cx="3494690" cy="349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365" y="-208416"/>
            <a:ext cx="3491091" cy="34910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0506" y="1347671"/>
            <a:ext cx="3491091" cy="3491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52" y="2700688"/>
            <a:ext cx="2628257" cy="26282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071774" y="4743969"/>
            <a:ext cx="293872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Develop an RBC wide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blockchain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community that practitioners across the bank can share and collaborate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56182" y="2470062"/>
            <a:ext cx="2424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Continue to maintain a view of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blockchain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activity across all of RBC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585" y="2558702"/>
            <a:ext cx="3151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Continue to provide technology support for initiatives and projects being executed outside the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CoE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7" grpId="0" animBg="1"/>
      <p:bldP spid="4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/>
          <a:stretch/>
        </p:blipFill>
        <p:spPr>
          <a:xfrm>
            <a:off x="10" y="-1"/>
            <a:ext cx="12188825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00A7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/>
          <a:stretch/>
        </p:blipFill>
        <p:spPr>
          <a:xfrm>
            <a:off x="1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" y="81808"/>
            <a:ext cx="12188825" cy="6742289"/>
          </a:xfrm>
          <a:prstGeom prst="rect">
            <a:avLst/>
          </a:prstGeom>
          <a:gradFill>
            <a:gsLst>
              <a:gs pos="0">
                <a:srgbClr val="00A7E6">
                  <a:alpha val="0"/>
                </a:srgb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7104" y="2875001"/>
            <a:ext cx="7534636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A7E6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CYBERSECURITY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C5C0B-747E-B54E-B8CA-525BBFCB5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9" y="1457529"/>
            <a:ext cx="1029346" cy="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231134" y="625476"/>
            <a:ext cx="5420178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199730" y="1318221"/>
            <a:ext cx="426022" cy="367164"/>
          </a:xfrm>
          <a:prstGeom prst="triangl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7E6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4" y="6336332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38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88825" cy="114300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3826" y="6352675"/>
            <a:ext cx="10576345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</a:t>
            </a:r>
            <a:r>
              <a:rPr lang="en-US"/>
              <a:t>Royal Bank </a:t>
            </a:r>
            <a:r>
              <a:rPr lang="de-DE"/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930" y="915925"/>
            <a:ext cx="49546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Who are we?</a:t>
            </a:r>
          </a:p>
          <a:p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mission is to advance cybersecurity research through in-house expertise and partnerships with top-tier academic institutions</a:t>
            </a: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200" b="1" dirty="0">
              <a:solidFill>
                <a:schemeClr val="bg1"/>
              </a:solidFill>
              <a:latin typeface="Source Sans Pro" charset="0"/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AutoShape 2" descr="Members of the cybersecurity lab team stand in the crypto gar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A7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007" y="1045977"/>
            <a:ext cx="7082141" cy="47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9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71" y="3581448"/>
            <a:ext cx="2274000" cy="2274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700000">
            <a:off x="3899466" y="1419028"/>
            <a:ext cx="1640265" cy="1639837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700000">
            <a:off x="5219748" y="2655692"/>
            <a:ext cx="1640264" cy="1639837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79412" y="2699404"/>
            <a:ext cx="3982312" cy="1576625"/>
            <a:chOff x="197853" y="3035301"/>
            <a:chExt cx="4526549" cy="1576625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Develop </a:t>
              </a:r>
              <a:r>
                <a:rPr lang="en-US" sz="2400" b="1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security solutions</a:t>
              </a:r>
              <a:r>
                <a:rPr lang="en-US" sz="2400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sz="2400" dirty="0">
                  <a:latin typeface="Gill Sans MT" panose="020B0502020104020203" pitchFamily="34" charset="0"/>
                </a:rPr>
                <a:t>for tomorrow’s threats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3" cy="787399"/>
              <a:chOff x="3975099" y="3035301"/>
              <a:chExt cx="749303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00A7E6"/>
              </a:solidFill>
              <a:ln w="38100">
                <a:solidFill>
                  <a:srgbClr val="00A7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1" y="3111500"/>
                <a:ext cx="673100" cy="520702"/>
              </a:xfrm>
              <a:prstGeom prst="bentConnector2">
                <a:avLst/>
              </a:prstGeom>
              <a:solidFill>
                <a:srgbClr val="00A7E6"/>
              </a:solidFill>
              <a:ln w="28575">
                <a:solidFill>
                  <a:srgbClr val="00A7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latin typeface="Gill Sans MT" panose="020B0502020104020203" pitchFamily="34" charset="0"/>
                </a:rPr>
                <a:t>Partner with </a:t>
              </a:r>
              <a:r>
                <a:rPr lang="en-US" sz="2400" b="1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leading academics</a:t>
              </a:r>
              <a:r>
                <a:rPr lang="en-US" sz="2400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sz="2400" dirty="0">
                  <a:latin typeface="Gill Sans MT" panose="020B0502020104020203" pitchFamily="34" charset="0"/>
                </a:rPr>
                <a:t>and emerging tech companies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00A7E6"/>
              </a:solidFill>
              <a:ln w="38100">
                <a:solidFill>
                  <a:srgbClr val="00A7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solidFill>
                <a:srgbClr val="00A7E6"/>
              </a:solidFill>
              <a:ln w="28575">
                <a:solidFill>
                  <a:srgbClr val="00A7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5969" y="4812430"/>
            <a:ext cx="6065781" cy="1207293"/>
            <a:chOff x="-1342961" y="3035301"/>
            <a:chExt cx="6067361" cy="1207293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Research and produce </a:t>
              </a:r>
              <a:r>
                <a:rPr lang="en-US" sz="2400" b="1" dirty="0">
                  <a:solidFill>
                    <a:srgbClr val="00A7E6"/>
                  </a:solidFill>
                  <a:latin typeface="Gill Sans MT" panose="020B0502020104020203" pitchFamily="34" charset="0"/>
                </a:rPr>
                <a:t>original IP </a:t>
              </a:r>
              <a:r>
                <a:rPr lang="en-US" sz="2400" dirty="0">
                  <a:latin typeface="Gill Sans MT" panose="020B0502020104020203" pitchFamily="34" charset="0"/>
                </a:rPr>
                <a:t>that can be published or patented</a:t>
              </a:r>
              <a:endParaRPr lang="en-US" sz="24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00A7E6"/>
              </a:solidFill>
              <a:ln w="38100">
                <a:solidFill>
                  <a:srgbClr val="00A7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solidFill>
                <a:srgbClr val="00A7E6"/>
              </a:solidFill>
              <a:ln w="28575">
                <a:solidFill>
                  <a:srgbClr val="00A7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23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74" y="1482972"/>
            <a:ext cx="1364201" cy="1364556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7" y="2672753"/>
            <a:ext cx="1668503" cy="1668938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07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1346" y="496784"/>
            <a:ext cx="6849339" cy="7571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Source Sans Pro Light" charset="0"/>
              </a:rPr>
              <a:t>T&amp;O Innovation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6A1B1-3989-7749-B9DF-2A5F113A6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41" y="1600200"/>
            <a:ext cx="5440347" cy="50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700000">
            <a:off x="9285277" y="1268718"/>
            <a:ext cx="3636501" cy="3636495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 rot="2700000">
            <a:off x="3908561" y="1248479"/>
            <a:ext cx="3636501" cy="3636495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634916" y="3199420"/>
            <a:ext cx="5116269" cy="5116261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57" y="626205"/>
            <a:ext cx="4995008" cy="68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A7E6"/>
                </a:solidFill>
                <a:latin typeface="Gill Sans MT" panose="020B0502020104020203" pitchFamily="34" charset="0"/>
                <a:ea typeface="Source Sans Pro Light" charset="0"/>
                <a:cs typeface="Source Sans Pro Light" charset="0"/>
              </a:rPr>
              <a:t>2018 Priorities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743" y="4434111"/>
            <a:ext cx="3430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Drive industry leading research through collaboration projects with U of W, U of T, IQC and startup partners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700000">
            <a:off x="6561232" y="3939303"/>
            <a:ext cx="3636501" cy="3636495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82" y="-274268"/>
            <a:ext cx="3494690" cy="349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365" y="-208416"/>
            <a:ext cx="3491091" cy="34910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0506" y="1347671"/>
            <a:ext cx="3491091" cy="3491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52" y="2700688"/>
            <a:ext cx="2628257" cy="26282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910118" y="4945746"/>
            <a:ext cx="29387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Launch an RBC lab on site at </a:t>
            </a:r>
            <a:r>
              <a:rPr lang="en-US" altLang="en-US" sz="2000" dirty="0" err="1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Cyberspark</a:t>
            </a:r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 in Israel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  <a:p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56182" y="2585384"/>
            <a:ext cx="2424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Build out a Post-Quantum roadmap for RBC</a:t>
            </a:r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585" y="2558702"/>
            <a:ext cx="3151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Launch an RBC cybersecurity lab on campus at the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2684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7" grpId="0" animBg="1"/>
      <p:bldP spid="4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26061" y="6336633"/>
            <a:ext cx="482474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5868" y="762869"/>
            <a:ext cx="8133406" cy="5980836"/>
            <a:chOff x="2018383" y="627769"/>
            <a:chExt cx="8135525" cy="5980836"/>
          </a:xfrm>
        </p:grpSpPr>
        <p:pic>
          <p:nvPicPr>
            <p:cNvPr id="20" name="Picture 19" descr="Grey Hexagon Outline_Grey Hexagon Outline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383" y="627769"/>
              <a:ext cx="8135525" cy="5980836"/>
            </a:xfrm>
            <a:prstGeom prst="rect">
              <a:avLst/>
            </a:prstGeom>
          </p:spPr>
        </p:pic>
        <p:pic>
          <p:nvPicPr>
            <p:cNvPr id="12" name="Picture 11" descr="Colored Line Outline_Colored Line Outline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383" y="660610"/>
              <a:ext cx="8135525" cy="5897612"/>
            </a:xfrm>
            <a:prstGeom prst="rect">
              <a:avLst/>
            </a:prstGeom>
          </p:spPr>
        </p:pic>
      </p:grpSp>
      <p:pic>
        <p:nvPicPr>
          <p:cNvPr id="14" name="Picture 13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0" y="3966171"/>
            <a:ext cx="2091111" cy="2091656"/>
          </a:xfrm>
          <a:prstGeom prst="rect">
            <a:avLst/>
          </a:prstGeom>
        </p:spPr>
      </p:pic>
      <p:pic>
        <p:nvPicPr>
          <p:cNvPr id="15" name="Picture 14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01" y="3979433"/>
            <a:ext cx="2091111" cy="2091656"/>
          </a:xfrm>
          <a:prstGeom prst="rect">
            <a:avLst/>
          </a:prstGeom>
        </p:spPr>
      </p:pic>
      <p:pic>
        <p:nvPicPr>
          <p:cNvPr id="17" name="Picture 16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50" y="3970189"/>
            <a:ext cx="2091111" cy="2091656"/>
          </a:xfrm>
          <a:prstGeom prst="rect">
            <a:avLst/>
          </a:prstGeom>
        </p:spPr>
      </p:pic>
      <p:pic>
        <p:nvPicPr>
          <p:cNvPr id="18" name="Picture 17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73" y="3966171"/>
            <a:ext cx="2091111" cy="2091656"/>
          </a:xfrm>
          <a:prstGeom prst="rect">
            <a:avLst/>
          </a:prstGeom>
        </p:spPr>
      </p:pic>
      <p:pic>
        <p:nvPicPr>
          <p:cNvPr id="19" name="Picture 18" descr="Grey Hexagon_Hexag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71" y="3979433"/>
            <a:ext cx="2091111" cy="2091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744" y="601554"/>
            <a:ext cx="7767426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69C3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rPr>
              <a:t>Innovation 3.0</a:t>
            </a: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53838" y="6352699"/>
            <a:ext cx="10576345" cy="313799"/>
          </a:xfrm>
          <a:prstGeom prst="rect">
            <a:avLst/>
          </a:prstGeom>
        </p:spPr>
        <p:txBody>
          <a:bodyPr anchor="b"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3" name="Picture 2" descr="Lara's Headshot_Lara's Headshot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58" y="4231845"/>
            <a:ext cx="1562357" cy="1562764"/>
          </a:xfrm>
          <a:prstGeom prst="rect">
            <a:avLst/>
          </a:prstGeom>
        </p:spPr>
      </p:pic>
      <p:pic>
        <p:nvPicPr>
          <p:cNvPr id="6" name="Picture 5" descr="KV's Headshot_KV's Headshot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04" y="4179086"/>
            <a:ext cx="1646222" cy="1646651"/>
          </a:xfrm>
          <a:prstGeom prst="rect">
            <a:avLst/>
          </a:prstGeom>
        </p:spPr>
      </p:pic>
      <p:pic>
        <p:nvPicPr>
          <p:cNvPr id="7" name="Picture 6" descr="Silu's Headshot_Silu Headshot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41" y="4185288"/>
            <a:ext cx="1640022" cy="1640449"/>
          </a:xfrm>
          <a:prstGeom prst="rect">
            <a:avLst/>
          </a:prstGeom>
        </p:spPr>
      </p:pic>
      <p:pic>
        <p:nvPicPr>
          <p:cNvPr id="8" name="Picture 7" descr="Syd's Headshot_Syd's Headshot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8" y="4206941"/>
            <a:ext cx="1618222" cy="1618644"/>
          </a:xfrm>
          <a:prstGeom prst="rect">
            <a:avLst/>
          </a:prstGeom>
        </p:spPr>
      </p:pic>
      <p:pic>
        <p:nvPicPr>
          <p:cNvPr id="10" name="Picture 9" descr="Grey Hexagon_Hexagon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8" y="1508014"/>
            <a:ext cx="2513945" cy="2514600"/>
          </a:xfrm>
          <a:prstGeom prst="rect">
            <a:avLst/>
          </a:prstGeom>
        </p:spPr>
      </p:pic>
      <p:pic>
        <p:nvPicPr>
          <p:cNvPr id="9" name="Picture 8" descr="Alex's Headshot_Alex's Headshot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8" y="1875462"/>
            <a:ext cx="1733349" cy="1733801"/>
          </a:xfrm>
          <a:prstGeom prst="rect">
            <a:avLst/>
          </a:prstGeom>
        </p:spPr>
      </p:pic>
      <p:pic>
        <p:nvPicPr>
          <p:cNvPr id="11" name="Picture 10" descr="Kory's Headshot_Lara's Headshot copy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94" y="4185263"/>
            <a:ext cx="1648900" cy="16493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81205" y="1323339"/>
            <a:ext cx="192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AEB5"/>
                </a:solidFill>
              </a:rPr>
              <a:t>Alex </a:t>
            </a:r>
            <a:r>
              <a:rPr lang="en-US" sz="1200" dirty="0" err="1">
                <a:solidFill>
                  <a:srgbClr val="00AEB5"/>
                </a:solidFill>
              </a:rPr>
              <a:t>Peh</a:t>
            </a:r>
            <a:endParaRPr lang="en-US" sz="1200" dirty="0">
              <a:solidFill>
                <a:srgbClr val="00AEB5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VP, Innovation T&amp;O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2948" y="3750241"/>
            <a:ext cx="192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60AEE0"/>
                </a:solidFill>
              </a:rPr>
              <a:t>Silu</a:t>
            </a:r>
            <a:r>
              <a:rPr lang="en-US" sz="1200" dirty="0">
                <a:solidFill>
                  <a:srgbClr val="60AEE0"/>
                </a:solidFill>
              </a:rPr>
              <a:t> </a:t>
            </a:r>
            <a:r>
              <a:rPr lang="en-US" sz="1200" dirty="0" err="1">
                <a:solidFill>
                  <a:srgbClr val="60AEE0"/>
                </a:solidFill>
              </a:rPr>
              <a:t>Modi</a:t>
            </a:r>
            <a:endParaRPr lang="en-US" sz="1200" dirty="0">
              <a:solidFill>
                <a:srgbClr val="60AEE0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Director, Partnership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9306" y="5835929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60AEE0"/>
                </a:solidFill>
              </a:rPr>
              <a:t>Syd</a:t>
            </a:r>
            <a:r>
              <a:rPr lang="en-US" sz="1200" dirty="0">
                <a:solidFill>
                  <a:srgbClr val="60AEE0"/>
                </a:solidFill>
              </a:rPr>
              <a:t> Millett</a:t>
            </a: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Senior Director, ID3 Lab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0050" y="5839039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9C3"/>
                </a:solidFill>
              </a:rPr>
              <a:t>Kory Fong</a:t>
            </a: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Head, Cyber 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5860" y="3745282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51A5"/>
                </a:solidFill>
              </a:rPr>
              <a:t>Kaushik</a:t>
            </a:r>
            <a:r>
              <a:rPr lang="en-US" sz="1200" dirty="0">
                <a:solidFill>
                  <a:srgbClr val="0051A5"/>
                </a:solidFill>
              </a:rPr>
              <a:t> </a:t>
            </a:r>
            <a:r>
              <a:rPr lang="en-US" sz="1200" dirty="0" err="1">
                <a:solidFill>
                  <a:srgbClr val="0051A5"/>
                </a:solidFill>
              </a:rPr>
              <a:t>Venkatadri</a:t>
            </a:r>
            <a:endParaRPr lang="en-US" sz="1200" dirty="0">
              <a:solidFill>
                <a:srgbClr val="0051A5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Senior Director, </a:t>
            </a:r>
            <a:r>
              <a:rPr lang="en-US" sz="120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Blockchain</a:t>
            </a:r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3953" y="5834491"/>
            <a:ext cx="214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750"/>
                </a:solidFill>
              </a:rPr>
              <a:t>Lara </a:t>
            </a:r>
            <a:r>
              <a:rPr lang="en-US" sz="1200" dirty="0" err="1">
                <a:solidFill>
                  <a:srgbClr val="002750"/>
                </a:solidFill>
              </a:rPr>
              <a:t>Kulach</a:t>
            </a:r>
            <a:endParaRPr lang="en-US" sz="1200" dirty="0">
              <a:solidFill>
                <a:srgbClr val="002750"/>
              </a:solidFill>
            </a:endParaRPr>
          </a:p>
          <a:p>
            <a:pPr algn="ctr"/>
            <a:r>
              <a:rPr 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Director, Strategy &amp; Ops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" y="6743700"/>
            <a:ext cx="1218882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AC855-C7D8-CA48-BA2F-8237409199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94" y="1091700"/>
            <a:ext cx="2594499" cy="25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FB63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0"/>
          <a:stretch/>
        </p:blipFill>
        <p:spPr>
          <a:xfrm>
            <a:off x="10" y="2032"/>
            <a:ext cx="12188825" cy="6855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511"/>
            <a:ext cx="12188825" cy="6857980"/>
          </a:xfrm>
          <a:prstGeom prst="rect">
            <a:avLst/>
          </a:prstGeom>
          <a:gradFill>
            <a:gsLst>
              <a:gs pos="0">
                <a:srgbClr val="FB632E">
                  <a:alpha val="0"/>
                </a:srgbClr>
              </a:gs>
              <a:gs pos="100000">
                <a:srgbClr val="FB63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2835" y="2309336"/>
            <a:ext cx="7403174" cy="212365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FB632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INNOVATION 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91246-6B4E-D249-B9A3-EDECA637A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55" y="1295400"/>
            <a:ext cx="892017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FB63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5"/>
          <a:stretch/>
        </p:blipFill>
        <p:spPr>
          <a:xfrm>
            <a:off x="294669" y="782197"/>
            <a:ext cx="6867556" cy="527059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361723" y="626206"/>
            <a:ext cx="5420178" cy="5557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6199785" y="1318723"/>
            <a:ext cx="425911" cy="367164"/>
          </a:xfrm>
          <a:prstGeom prst="triangle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743" y="6335574"/>
            <a:ext cx="482474" cy="406991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742837"/>
            <a:ext cx="12188825" cy="114270"/>
          </a:xfrm>
          <a:prstGeom prst="rect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0076B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0930" y="915925"/>
            <a:ext cx="49546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Who are we?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We are the eyes and ears of RBC in the Fintech and startup ecosystem. We identify the most promising technologies and find a place for them within the bank.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3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81012"/>
            <a:ext cx="4715946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tx1"/>
                </a:solidFill>
                <a:latin typeface="Gill Sans MT" panose="020B0502020104020203" pitchFamily="34" charset="0"/>
                <a:ea typeface="Source Sans Pro" charset="0"/>
                <a:cs typeface="Source Sans Pro" charset="0"/>
              </a:rPr>
              <a:t>OUR MANDATE</a:t>
            </a:r>
            <a:endParaRPr lang="en-US" sz="36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72159" y="1418814"/>
            <a:ext cx="1702023" cy="1747288"/>
            <a:chOff x="1481801" y="2800106"/>
            <a:chExt cx="1692000" cy="173654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1509160" y="2800106"/>
              <a:ext cx="1630180" cy="1630180"/>
            </a:xfrm>
            <a:prstGeom prst="rect">
              <a:avLst/>
            </a:prstGeom>
            <a:solidFill>
              <a:srgbClr val="FB6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1801" y="284465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188582" y="2622325"/>
            <a:ext cx="1702023" cy="1702466"/>
            <a:chOff x="6506967" y="2767159"/>
            <a:chExt cx="1692000" cy="1692000"/>
          </a:xfrm>
        </p:grpSpPr>
        <p:sp>
          <p:nvSpPr>
            <p:cNvPr id="14" name="Rectangle 13"/>
            <p:cNvSpPr/>
            <p:nvPr/>
          </p:nvSpPr>
          <p:spPr>
            <a:xfrm rot="2700000">
              <a:off x="6538160" y="2800109"/>
              <a:ext cx="1630180" cy="1630180"/>
            </a:xfrm>
            <a:prstGeom prst="rect">
              <a:avLst/>
            </a:prstGeom>
            <a:solidFill>
              <a:srgbClr val="FB6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6967" y="2767159"/>
              <a:ext cx="1692000" cy="1692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163646" y="2699404"/>
            <a:ext cx="4525368" cy="1945956"/>
            <a:chOff x="197853" y="3035301"/>
            <a:chExt cx="4526547" cy="1945956"/>
          </a:xfrm>
        </p:grpSpPr>
        <p:sp>
          <p:nvSpPr>
            <p:cNvPr id="7" name="Rectangle 6"/>
            <p:cNvSpPr/>
            <p:nvPr/>
          </p:nvSpPr>
          <p:spPr>
            <a:xfrm>
              <a:off x="197853" y="3411597"/>
              <a:ext cx="376454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We build </a:t>
              </a:r>
              <a:r>
                <a:rPr lang="en-US" sz="2400" b="1" dirty="0">
                  <a:solidFill>
                    <a:srgbClr val="FB632E"/>
                  </a:solidFill>
                  <a:latin typeface="Gill Sans MT" panose="020B0502020104020203" pitchFamily="34" charset="0"/>
                  <a:ea typeface="Source Sans Pro Semibold" charset="0"/>
                  <a:cs typeface="Source Sans Pro Semibold" charset="0"/>
                </a:rPr>
                <a:t>deep connections</a:t>
              </a:r>
              <a:r>
                <a:rPr lang="en-US" sz="2400" dirty="0">
                  <a:latin typeface="Gill Sans MT" panose="020B0502020104020203" pitchFamily="34" charset="0"/>
                </a:rPr>
                <a:t> with the </a:t>
              </a:r>
              <a:r>
                <a:rPr lang="en-US" sz="2400" dirty="0" err="1">
                  <a:latin typeface="Gill Sans MT" panose="020B0502020104020203" pitchFamily="34" charset="0"/>
                </a:rPr>
                <a:t>fintech</a:t>
              </a:r>
              <a:r>
                <a:rPr lang="en-US" sz="2400" dirty="0">
                  <a:latin typeface="Gill Sans MT" panose="020B0502020104020203" pitchFamily="34" charset="0"/>
                </a:rPr>
                <a:t> and startup ecosystem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B632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Elbow Connector 25"/>
              <p:cNvCxnSpPr>
                <a:endCxn id="5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FB63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397754" y="1468547"/>
            <a:ext cx="4710473" cy="1998602"/>
            <a:chOff x="7226300" y="1658997"/>
            <a:chExt cx="4711700" cy="1998602"/>
          </a:xfrm>
        </p:grpSpPr>
        <p:sp>
          <p:nvSpPr>
            <p:cNvPr id="8" name="Rectangle 7"/>
            <p:cNvSpPr/>
            <p:nvPr/>
          </p:nvSpPr>
          <p:spPr>
            <a:xfrm>
              <a:off x="7974484" y="1658997"/>
              <a:ext cx="39635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latin typeface="Gill Sans MT" panose="020B0502020104020203" pitchFamily="34" charset="0"/>
                </a:rPr>
                <a:t>We match </a:t>
              </a:r>
              <a:r>
                <a:rPr lang="en-US" sz="2400" b="1" dirty="0">
                  <a:solidFill>
                    <a:srgbClr val="FB632E"/>
                  </a:solidFill>
                  <a:latin typeface="Gill Sans MT" panose="020B0502020104020203" pitchFamily="34" charset="0"/>
                  <a:ea typeface="Source Sans Pro Semibold" charset="0"/>
                  <a:cs typeface="Source Sans Pro Semibold" charset="0"/>
                </a:rPr>
                <a:t>high-potential startups </a:t>
              </a:r>
              <a:r>
                <a:rPr lang="en-US" sz="2400" dirty="0">
                  <a:latin typeface="Gill Sans MT" panose="020B0502020104020203" pitchFamily="34" charset="0"/>
                </a:rPr>
                <a:t>with business needs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26300" y="1852613"/>
              <a:ext cx="656704" cy="1804986"/>
              <a:chOff x="7226300" y="1852613"/>
              <a:chExt cx="656704" cy="18049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54404" y="1852613"/>
                <a:ext cx="228600" cy="228600"/>
              </a:xfrm>
              <a:prstGeom prst="rect">
                <a:avLst/>
              </a:prstGeom>
              <a:solidFill>
                <a:srgbClr val="FB632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lbow Connector 26"/>
              <p:cNvCxnSpPr>
                <a:stCxn id="19" idx="1"/>
              </p:cNvCxnSpPr>
              <p:nvPr/>
            </p:nvCxnSpPr>
            <p:spPr>
              <a:xfrm rot="10800000" flipV="1">
                <a:off x="7226300" y="1966912"/>
                <a:ext cx="428104" cy="1690687"/>
              </a:xfrm>
              <a:prstGeom prst="bentConnector2">
                <a:avLst/>
              </a:prstGeom>
              <a:solidFill>
                <a:srgbClr val="FB632E"/>
              </a:solidFill>
              <a:ln w="28575">
                <a:solidFill>
                  <a:srgbClr val="FB63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6481939" y="3926214"/>
            <a:ext cx="1640265" cy="1639837"/>
          </a:xfrm>
          <a:prstGeom prst="rect">
            <a:avLst/>
          </a:prstGeom>
          <a:solidFill>
            <a:srgbClr val="FB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612" y="3617046"/>
            <a:ext cx="2274000" cy="227400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45969" y="4812430"/>
            <a:ext cx="6065781" cy="1207293"/>
            <a:chOff x="-1342961" y="3035301"/>
            <a:chExt cx="6067361" cy="1207293"/>
          </a:xfrm>
        </p:grpSpPr>
        <p:sp>
          <p:nvSpPr>
            <p:cNvPr id="45" name="Rectangle 44"/>
            <p:cNvSpPr/>
            <p:nvPr/>
          </p:nvSpPr>
          <p:spPr>
            <a:xfrm>
              <a:off x="-1342961" y="3411597"/>
              <a:ext cx="53053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Gill Sans MT" panose="020B0502020104020203" pitchFamily="34" charset="0"/>
                </a:rPr>
                <a:t>We connect </a:t>
              </a:r>
              <a:r>
                <a:rPr lang="en-US" sz="2400" b="1" dirty="0">
                  <a:solidFill>
                    <a:srgbClr val="FB632E"/>
                  </a:solidFill>
                  <a:latin typeface="Gill Sans MT" panose="020B0502020104020203" pitchFamily="34" charset="0"/>
                </a:rPr>
                <a:t>T&amp;O Innovation </a:t>
              </a:r>
              <a:r>
                <a:rPr lang="en-US" sz="2400" dirty="0">
                  <a:latin typeface="Gill Sans MT" panose="020B0502020104020203" pitchFamily="34" charset="0"/>
                </a:rPr>
                <a:t>back to the rest of RBC</a:t>
              </a:r>
              <a:r>
                <a:rPr lang="en-US" sz="2400" b="1" dirty="0">
                  <a:solidFill>
                    <a:schemeClr val="accent4"/>
                  </a:solidFill>
                  <a:latin typeface="Gill Sans MT" panose="020B0502020104020203" pitchFamily="34" charset="0"/>
                </a:rPr>
                <a:t> 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75099" y="3035301"/>
              <a:ext cx="749301" cy="787399"/>
              <a:chOff x="3975099" y="3035301"/>
              <a:chExt cx="749301" cy="7873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75099" y="3594100"/>
                <a:ext cx="228600" cy="228600"/>
              </a:xfrm>
              <a:prstGeom prst="rect">
                <a:avLst/>
              </a:prstGeom>
              <a:solidFill>
                <a:srgbClr val="FB632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Elbow Connector 47"/>
              <p:cNvCxnSpPr>
                <a:endCxn id="47" idx="3"/>
              </p:cNvCxnSpPr>
              <p:nvPr/>
            </p:nvCxnSpPr>
            <p:spPr>
              <a:xfrm rot="5400000">
                <a:off x="4127500" y="3111500"/>
                <a:ext cx="673100" cy="520701"/>
              </a:xfrm>
              <a:prstGeom prst="bentConnector2">
                <a:avLst/>
              </a:prstGeom>
              <a:ln w="28575">
                <a:solidFill>
                  <a:srgbClr val="FB63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75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5968" y="6356371"/>
            <a:ext cx="418991" cy="365125"/>
          </a:xfrm>
        </p:spPr>
        <p:txBody>
          <a:bodyPr/>
          <a:lstStyle/>
          <a:p>
            <a:fld id="{2A8BB3D0-FA18-A549-9A85-67E9903AD20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053836" y="6352695"/>
            <a:ext cx="10576345" cy="313799"/>
          </a:xfrm>
        </p:spPr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" y="6743700"/>
            <a:ext cx="1218882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FF00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5626"/>
          <a:stretch/>
        </p:blipFill>
        <p:spPr>
          <a:xfrm>
            <a:off x="1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" y="101598"/>
            <a:ext cx="12188825" cy="6756402"/>
          </a:xfrm>
          <a:prstGeom prst="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rgbClr val="FF00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3463" y="2935037"/>
            <a:ext cx="6681900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FF0069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TORONTO LAB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84" y="288490"/>
            <a:ext cx="758551" cy="880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9123" y="4307326"/>
            <a:ext cx="4770579" cy="40011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2000" b="1" spc="300" dirty="0">
                <a:solidFill>
                  <a:srgbClr val="FF0069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DESIGN. DEVELOP. DELIVER.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9CFEE7-6E7E-5943-892F-20170441E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415" y="1346716"/>
            <a:ext cx="106272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61ce7e7-5a47-4c0b-b177-39098ba9170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61ce7e7-5a47-4c0b-b177-39098ba9170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8347a3-96a1-4420-b2bb-79788a3d1de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69516DEFAF14C8B86A8709455335C" ma:contentTypeVersion="0" ma:contentTypeDescription="Create a new document." ma:contentTypeScope="" ma:versionID="c0d1ffdb9f229b2a039a866534d862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09D34-B39E-496C-B1CB-E4CE467BC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3C1A51-F490-464A-954F-BBAF55C3B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91AB0A-DD1E-4B78-9BFD-130B1B7BE4C8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2304</Words>
  <Application>Microsoft Macintosh PowerPoint</Application>
  <PresentationFormat>Custom</PresentationFormat>
  <Paragraphs>324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Gill Sans MT</vt:lpstr>
      <vt:lpstr>Roboto</vt:lpstr>
      <vt:lpstr>Roboto Medium</vt:lpstr>
      <vt:lpstr>Source Sans Pro</vt:lpstr>
      <vt:lpstr>Source Sans Pro Light</vt:lpstr>
      <vt:lpstr>Source Sans Pro Semibold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MANDATE</vt:lpstr>
      <vt:lpstr>PowerPoint Presentation</vt:lpstr>
      <vt:lpstr>PowerPoint Presentation</vt:lpstr>
      <vt:lpstr>OUR MANDATE</vt:lpstr>
      <vt:lpstr>PowerPoint Presentation</vt:lpstr>
      <vt:lpstr>PowerPoint Presentation</vt:lpstr>
      <vt:lpstr>PowerPoint Presentation</vt:lpstr>
      <vt:lpstr>OUR MANDATE</vt:lpstr>
      <vt:lpstr>PowerPoint Presentation</vt:lpstr>
      <vt:lpstr>PowerPoint Presentation</vt:lpstr>
      <vt:lpstr>PowerPoint Presentation</vt:lpstr>
      <vt:lpstr>OUR MANDATE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MANDATE</vt:lpstr>
      <vt:lpstr>PowerPoint Presentation</vt:lpstr>
      <vt:lpstr>PowerPoint Presentation</vt:lpstr>
      <vt:lpstr>OUR MANDATE</vt:lpstr>
      <vt:lpstr>PowerPoint Presentation</vt:lpstr>
      <vt:lpstr>PowerPoint Presentation</vt:lpstr>
      <vt:lpstr>PowerPoint Presentation</vt:lpstr>
      <vt:lpstr>OUR MANDATE</vt:lpstr>
      <vt:lpstr>PowerPoint Presentation</vt:lpstr>
      <vt:lpstr>PowerPoint Presentation</vt:lpstr>
      <vt:lpstr>PowerPoint Presentation</vt:lpstr>
      <vt:lpstr>OUR MANDATE</vt:lpstr>
      <vt:lpstr>PowerPoint Presentation</vt:lpstr>
    </vt:vector>
  </TitlesOfParts>
  <Company>RBC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INNOVATION</dc:title>
  <dc:creator>Lisa Helm</dc:creator>
  <cp:keywords>Unclassified</cp:keywords>
  <cp:lastModifiedBy>Michelle Duong</cp:lastModifiedBy>
  <cp:revision>110</cp:revision>
  <dcterms:created xsi:type="dcterms:W3CDTF">2018-03-07T13:49:12Z</dcterms:created>
  <dcterms:modified xsi:type="dcterms:W3CDTF">2018-06-05T03:21:02Z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ba71b3e2-d491-4ecf-88d5-f4d39b02116c</vt:lpwstr>
  </property>
  <property fmtid="{D5CDD505-2E9C-101B-9397-08002B2CF9AE}" pid="3" name="ContentTypeId">
    <vt:lpwstr>0x010100D1569516DEFAF14C8B86A8709455335C</vt:lpwstr>
  </property>
  <property fmtid="{D5CDD505-2E9C-101B-9397-08002B2CF9AE}" pid="4" name="Classification">
    <vt:lpwstr>Null</vt:lpwstr>
  </property>
</Properties>
</file>