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82" r:id="rId2"/>
  </p:sldMasterIdLst>
  <p:notesMasterIdLst>
    <p:notesMasterId r:id="rId13"/>
  </p:notesMasterIdLst>
  <p:sldIdLst>
    <p:sldId id="343" r:id="rId3"/>
    <p:sldId id="395" r:id="rId4"/>
    <p:sldId id="401" r:id="rId5"/>
    <p:sldId id="419" r:id="rId6"/>
    <p:sldId id="418" r:id="rId7"/>
    <p:sldId id="417" r:id="rId8"/>
    <p:sldId id="394" r:id="rId9"/>
    <p:sldId id="399" r:id="rId10"/>
    <p:sldId id="398" r:id="rId11"/>
    <p:sldId id="413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  <p:embeddedFont>
      <p:font typeface="Source Sans Pro Light" panose="020B0403030403020204" pitchFamily="34" charset="0"/>
      <p:regular r:id="rId26"/>
      <p:italic r:id="rId27"/>
    </p:embeddedFont>
    <p:embeddedFont>
      <p:font typeface="Source Sans Pro Semibold" panose="020B0503030403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8"/>
    <a:srgbClr val="F8642F"/>
    <a:srgbClr val="FCA310"/>
    <a:srgbClr val="00AEB5"/>
    <a:srgbClr val="0076BD"/>
    <a:srgbClr val="0060AA"/>
    <a:srgbClr val="60AEE0"/>
    <a:srgbClr val="00AEA3"/>
    <a:srgbClr val="002750"/>
    <a:srgbClr val="003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8" autoAdjust="0"/>
    <p:restoredTop sz="74925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DA3E7-ACB3-D946-BCFB-016BD82C8013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FC494-EE4E-C243-A881-5EB9B1258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4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8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people want to contribute – TALK TO</a:t>
            </a:r>
            <a:r>
              <a:rPr lang="en-US" baseline="0" dirty="0"/>
              <a:t> MYSELF OR LISA, we can put it into the content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0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will be changed fo</a:t>
            </a:r>
            <a:r>
              <a:rPr lang="en-US" baseline="0" dirty="0"/>
              <a:t>r end of month (May 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5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</a:t>
            </a:r>
            <a:r>
              <a:rPr lang="en-US" baseline="0" dirty="0"/>
              <a:t> will be changed for end of month (May 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5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2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FC494-EE4E-C243-A881-5EB9B125851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4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11099800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33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77009"/>
            <a:ext cx="5342928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1577009"/>
            <a:ext cx="5342928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295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5342928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5" y="621799"/>
            <a:ext cx="11081956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2253918"/>
            <a:ext cx="5342928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11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6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7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6624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783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7571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17B66C8C-CA6E-4A24-9F25-BF79AB42B9EC}" type="datetimeFigureOut">
              <a:rPr lang="en-US" smtClean="0">
                <a:solidFill>
                  <a:srgbClr val="555558"/>
                </a:solidFill>
              </a:rPr>
              <a:pPr/>
              <a:t>6/5/18</a:t>
            </a:fld>
            <a:endParaRPr lang="en-US" dirty="0">
              <a:solidFill>
                <a:srgbClr val="55555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3524-4867-49E2-9D99-35CE2E84AC3F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11099800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77009"/>
            <a:ext cx="5342928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1577009"/>
            <a:ext cx="5342928" cy="43459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2253918"/>
            <a:ext cx="5342928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5" y="621799"/>
            <a:ext cx="11081956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95619" y="2253918"/>
            <a:ext cx="5342928" cy="3669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/>
              <a:t>© 2017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/>
              <a:t>©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4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3457" y="621799"/>
            <a:ext cx="11085095" cy="1421928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85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580149"/>
            <a:ext cx="11099800" cy="459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4103" y="6352680"/>
            <a:ext cx="10579100" cy="31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RBC Royal Bank </a:t>
            </a:r>
            <a:r>
              <a:rPr lang="de-DE" dirty="0"/>
              <a:t>©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03" y="6356356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8BB3D0-FA18-A549-9A85-67E9903AD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3457" y="621799"/>
            <a:ext cx="1108509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4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58" r:id="rId3"/>
    <p:sldLayoutId id="2147483660" r:id="rId4"/>
    <p:sldLayoutId id="2147483657" r:id="rId5"/>
    <p:sldLayoutId id="2147483655" r:id="rId6"/>
    <p:sldLayoutId id="2147483661" r:id="rId7"/>
    <p:sldLayoutId id="2147483659" r:id="rId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5400" kern="1200" dirty="0">
          <a:solidFill>
            <a:schemeClr val="accent1"/>
          </a:solidFill>
          <a:latin typeface="Source Sans Pro Light" charset="0"/>
          <a:ea typeface="Source Sans Pro Light" charset="0"/>
          <a:cs typeface="Source Sans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0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6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4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39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995" userDrawn="1">
          <p15:clr>
            <a:srgbClr val="F26B43"/>
          </p15:clr>
        </p15:guide>
        <p15:guide id="8" orient="horz" pos="14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580149"/>
            <a:ext cx="11099800" cy="459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4103" y="6352680"/>
            <a:ext cx="10579100" cy="31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 dirty="0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03" y="6356356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3457" y="621799"/>
            <a:ext cx="1108509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47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5400" kern="1200" dirty="0">
          <a:solidFill>
            <a:schemeClr val="accent1"/>
          </a:solidFill>
          <a:latin typeface="Source Sans Pro Light" charset="0"/>
          <a:ea typeface="Source Sans Pro Light" charset="0"/>
          <a:cs typeface="Source Sans Pr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0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6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4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4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39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995" userDrawn="1">
          <p15:clr>
            <a:srgbClr val="F26B43"/>
          </p15:clr>
        </p15:guide>
        <p15:guide id="8" orient="horz" pos="14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url?sa=i&amp;rct=j&amp;q=&amp;esrc=s&amp;source=images&amp;cd=&amp;cad=rja&amp;uact=8&amp;ved=0ahUKEwjctoKTo_HVAhXkx4MKHYInDF0QjRwIBw&amp;url=http://wallpaperswide.com/downtown_toronto-wallpapers.html&amp;psig=AFQjCNGDkx4ELqko4lfcwg4Urk5Gn3TMyA&amp;ust=150371234033933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C811E4-6C48-4C48-B5F2-5AFE90CC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9" y="-122282"/>
            <a:ext cx="12179779" cy="70702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082" y="2620807"/>
            <a:ext cx="10683835" cy="1107996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 algn="ctr"/>
            <a:r>
              <a:rPr lang="en-US" sz="66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May Connect Metrics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8468" y="3942149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Clarence Lau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288490"/>
            <a:ext cx="758749" cy="8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6099" y="1017956"/>
            <a:ext cx="7871069" cy="3194721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54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Questions?</a:t>
            </a:r>
          </a:p>
          <a:p>
            <a:pPr>
              <a:lnSpc>
                <a:spcPct val="80000"/>
              </a:lnSpc>
            </a:pPr>
            <a:endParaRPr lang="en-US" sz="36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If you’d like to contribute, talk to Lisa or Clarence</a:t>
            </a:r>
          </a:p>
          <a:p>
            <a:pPr>
              <a:lnSpc>
                <a:spcPct val="80000"/>
              </a:lnSpc>
            </a:pPr>
            <a:endParaRPr lang="en-US" sz="36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Source Sans Pr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100" y="1096287"/>
            <a:ext cx="2677746" cy="338554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Thanks for Listening!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08" y="2184298"/>
            <a:ext cx="2971806" cy="38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26085" y="625001"/>
            <a:ext cx="4376624" cy="5558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riangle 2"/>
          <p:cNvSpPr/>
          <p:nvPr/>
        </p:nvSpPr>
        <p:spPr>
          <a:xfrm rot="5400000">
            <a:off x="7492861" y="1766413"/>
            <a:ext cx="426022" cy="36726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9502" y="1013229"/>
            <a:ext cx="37367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Innovation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April 3, 2018: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894 Followers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May 29,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950 Followers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E6D8-3167-7646-843C-D1B055A09CD0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2" name="AutoShape 6" descr="Image result for toronto skyline high resolution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76203" y="-808038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55555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T&amp;O Innovation - 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6020" y="3342761"/>
            <a:ext cx="373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6.26% Increase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617" y="787649"/>
            <a:ext cx="7986701" cy="51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3" y="625475"/>
            <a:ext cx="8117255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0069C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User Adoption: May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4600" y="1393838"/>
            <a:ext cx="4178300" cy="4420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9677" y="1673341"/>
            <a:ext cx="358814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2546 Active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499 Participating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 Contributing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Engagement Rate: 19.60%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Contribution Rate: 0.43%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" y="1673341"/>
            <a:ext cx="7518696" cy="321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7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3863" y="6336337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3" y="625475"/>
            <a:ext cx="8117255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0069C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Daily Activity: May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4600" y="1393838"/>
            <a:ext cx="4178300" cy="4420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9677" y="1673341"/>
            <a:ext cx="358814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9164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1126 Likes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153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26 Creates</a:t>
            </a:r>
          </a:p>
          <a:p>
            <a:r>
              <a:rPr lang="en-US" sz="3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 charset="0"/>
              </a:rPr>
              <a:t>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Engagement Rate: 16.00%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3" y="2017758"/>
            <a:ext cx="7435842" cy="317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2700000">
            <a:off x="4182494" y="126815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-296039" y="3199360"/>
            <a:ext cx="5117602" cy="5117594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862" y="6336331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RBC Royal Bank </a:t>
            </a:r>
            <a:r>
              <a:rPr lang="de-DE" dirty="0">
                <a:solidFill>
                  <a:schemeClr val="bg1"/>
                </a:solidFill>
              </a:rPr>
              <a:t>© 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00" y="625475"/>
            <a:ext cx="3592282" cy="7713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0076B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Successes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51854" y="4853014"/>
            <a:ext cx="3265887" cy="693487"/>
            <a:chOff x="1108526" y="3837914"/>
            <a:chExt cx="2939492" cy="693487"/>
          </a:xfrm>
        </p:grpSpPr>
        <p:sp>
          <p:nvSpPr>
            <p:cNvPr id="5" name="Rectangle 4"/>
            <p:cNvSpPr/>
            <p:nvPr/>
          </p:nvSpPr>
          <p:spPr>
            <a:xfrm>
              <a:off x="1111534" y="3837914"/>
              <a:ext cx="271807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Source Sans Pro" charset="0"/>
                </a:rPr>
                <a:t>More Diverse Views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526" y="4223624"/>
              <a:ext cx="29394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41004" y="2907914"/>
            <a:ext cx="3320427" cy="468147"/>
            <a:chOff x="4985202" y="2503625"/>
            <a:chExt cx="2403868" cy="352425"/>
          </a:xfrm>
        </p:grpSpPr>
        <p:sp>
          <p:nvSpPr>
            <p:cNvPr id="6" name="Rectangle 5"/>
            <p:cNvSpPr/>
            <p:nvPr/>
          </p:nvSpPr>
          <p:spPr>
            <a:xfrm>
              <a:off x="4985202" y="2503625"/>
              <a:ext cx="2403868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Source Sans Pro" charset="0"/>
                </a:rPr>
                <a:t>More people creating posts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5203" y="2542369"/>
              <a:ext cx="2335137" cy="208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 rot="2700000">
            <a:off x="6901984" y="3939436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109733" y="5430085"/>
            <a:ext cx="3221950" cy="656143"/>
            <a:chOff x="7390573" y="4875603"/>
            <a:chExt cx="3221950" cy="656143"/>
          </a:xfrm>
        </p:grpSpPr>
        <p:sp>
          <p:nvSpPr>
            <p:cNvPr id="7" name="Rectangle 6"/>
            <p:cNvSpPr/>
            <p:nvPr/>
          </p:nvSpPr>
          <p:spPr>
            <a:xfrm>
              <a:off x="7390573" y="4875603"/>
              <a:ext cx="2781168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Source Sans Pro" charset="0"/>
                </a:rPr>
                <a:t>Mental Health Month Blog Posts</a:t>
              </a:r>
              <a:endPara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0573" y="5254747"/>
              <a:ext cx="32219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518" r="18569" b="24065"/>
          <a:stretch/>
        </p:blipFill>
        <p:spPr>
          <a:xfrm>
            <a:off x="8058241" y="3362911"/>
            <a:ext cx="1324933" cy="14630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949" y="476872"/>
            <a:ext cx="2657601" cy="26576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8" y="2090581"/>
            <a:ext cx="2642333" cy="2642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4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2700000">
            <a:off x="4182494" y="126815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-296039" y="3199360"/>
            <a:ext cx="5117602" cy="5117594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453862" y="6336331"/>
            <a:ext cx="482600" cy="407097"/>
          </a:xfrm>
          <a:prstGeom prst="round2SameRect">
            <a:avLst>
              <a:gd name="adj1" fmla="val 296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099" y="625475"/>
            <a:ext cx="4940301" cy="1436162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0076B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Areas of Improvement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41081" y="4965452"/>
            <a:ext cx="2939492" cy="693487"/>
            <a:chOff x="1108526" y="3837914"/>
            <a:chExt cx="2939492" cy="693487"/>
          </a:xfrm>
        </p:grpSpPr>
        <p:sp>
          <p:nvSpPr>
            <p:cNvPr id="5" name="Rectangle 4"/>
            <p:cNvSpPr/>
            <p:nvPr/>
          </p:nvSpPr>
          <p:spPr>
            <a:xfrm>
              <a:off x="1111534" y="3837914"/>
              <a:ext cx="266302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rgbClr val="FFFFFF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Source Sans Pro" charset="0"/>
                </a:rPr>
                <a:t>Less overall active users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8526" y="4223624"/>
              <a:ext cx="29394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.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98094" y="3086876"/>
            <a:ext cx="2595812" cy="645824"/>
            <a:chOff x="4985202" y="2204322"/>
            <a:chExt cx="2595812" cy="645824"/>
          </a:xfrm>
        </p:grpSpPr>
        <p:sp>
          <p:nvSpPr>
            <p:cNvPr id="6" name="Rectangle 5"/>
            <p:cNvSpPr/>
            <p:nvPr/>
          </p:nvSpPr>
          <p:spPr>
            <a:xfrm>
              <a:off x="4985202" y="2204322"/>
              <a:ext cx="2428206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dirty="0">
                  <a:solidFill>
                    <a:srgbClr val="FFFFFF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Source Sans Pro" charset="0"/>
                </a:rPr>
                <a:t>The rebrand is coming soon!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5203" y="2542369"/>
              <a:ext cx="25958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 rot="2700000">
            <a:off x="6901985" y="3939435"/>
            <a:ext cx="3637448" cy="3637442"/>
          </a:xfrm>
          <a:prstGeom prst="rect">
            <a:avLst/>
          </a:prstGeom>
          <a:solidFill>
            <a:srgbClr val="00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393906" y="5351162"/>
            <a:ext cx="3124007" cy="740086"/>
            <a:chOff x="7390573" y="4822438"/>
            <a:chExt cx="2780623" cy="740086"/>
          </a:xfrm>
        </p:grpSpPr>
        <p:sp>
          <p:nvSpPr>
            <p:cNvPr id="7" name="Rectangle 6"/>
            <p:cNvSpPr/>
            <p:nvPr/>
          </p:nvSpPr>
          <p:spPr>
            <a:xfrm>
              <a:off x="7390573" y="4822438"/>
              <a:ext cx="2513713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rgbClr val="FFFFFF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Source Sans Pro" charset="0"/>
                </a:rPr>
                <a:t>Less featured posts on homepage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0573" y="5254747"/>
              <a:ext cx="27806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83" y="2636168"/>
            <a:ext cx="1377958" cy="1377958"/>
          </a:xfrm>
          <a:prstGeom prst="ellipse">
            <a:avLst/>
          </a:prstGeom>
        </p:spPr>
      </p:pic>
      <p:sp>
        <p:nvSpPr>
          <p:cNvPr id="3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054100" y="6352674"/>
            <a:ext cx="10579100" cy="31379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T&amp;O Innovation - RBC </a:t>
            </a:r>
            <a:r>
              <a:rPr lang="en-US">
                <a:solidFill>
                  <a:srgbClr val="555558">
                    <a:tint val="75000"/>
                  </a:srgbClr>
                </a:solidFill>
              </a:rPr>
              <a:t>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23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45" y="1113934"/>
            <a:ext cx="1201746" cy="1201746"/>
          </a:xfrm>
          <a:prstGeom prst="ellipse">
            <a:avLst/>
          </a:prstGeom>
        </p:spPr>
      </p:pic>
      <p:pic>
        <p:nvPicPr>
          <p:cNvPr id="12" name="Picture 24"/>
          <p:cNvPicPr>
            <a:picLocks noChangeAspect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91" y="3766280"/>
            <a:ext cx="1230831" cy="12323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54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4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6101" y="748136"/>
            <a:ext cx="6216411" cy="40856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5400" dirty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5400" dirty="0"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The Most Popular Innovation Employee on Connect in May was…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6E734C-8DC7-9A40-94EE-64E44EF3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24270"/>
            <a:ext cx="11328400" cy="657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101" y="748136"/>
            <a:ext cx="6216411" cy="1436162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5400" dirty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>
              <a:lnSpc>
                <a:spcPct val="80000"/>
              </a:lnSpc>
            </a:pPr>
            <a:r>
              <a:rPr lang="en-US" sz="5400" dirty="0"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…Devon!</a:t>
            </a:r>
          </a:p>
        </p:txBody>
      </p:sp>
      <p:sp>
        <p:nvSpPr>
          <p:cNvPr id="6" name="AutoShape 2" descr="Add a new avatar 70387 , This is your current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Add a new avatar 70387 , This is your current avat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connect.fg.rbc.com/profile-image-display.jspa?imageID=108280&amp;size=10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3" name="AutoShape 2" descr="https://connect.fg.rbc.com/profile-image-display.jspa?imageID=75419&amp;size=100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20" y="2420781"/>
            <a:ext cx="4072112" cy="305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3011" y="748135"/>
            <a:ext cx="10684581" cy="1179362"/>
          </a:xfrm>
          <a:prstGeom prst="rect">
            <a:avLst/>
          </a:prstGeom>
          <a:noFill/>
          <a:ln w="76200"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880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400" dirty="0"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Top May Posts on Connect </a:t>
            </a:r>
          </a:p>
          <a:p>
            <a:pPr>
              <a:lnSpc>
                <a:spcPct val="80000"/>
              </a:lnSpc>
            </a:pPr>
            <a:r>
              <a:rPr lang="en-US" sz="4400" dirty="0">
                <a:latin typeface="Roboto Light" panose="02000000000000000000" pitchFamily="2" charset="0"/>
                <a:ea typeface="Roboto Light" panose="02000000000000000000" pitchFamily="2" charset="0"/>
                <a:cs typeface="Source Sans Pro Light" charset="0"/>
              </a:rPr>
              <a:t>(We’ve always got more work to do)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054103" y="6352680"/>
            <a:ext cx="10579100" cy="313799"/>
          </a:xfrm>
        </p:spPr>
        <p:txBody>
          <a:bodyPr/>
          <a:lstStyle/>
          <a:p>
            <a:r>
              <a:rPr lang="en-US" dirty="0">
                <a:solidFill>
                  <a:srgbClr val="555558">
                    <a:tint val="75000"/>
                  </a:srgbClr>
                </a:solidFill>
              </a:rPr>
              <a:t>RBC Royal Bank </a:t>
            </a:r>
            <a:r>
              <a:rPr lang="de-DE">
                <a:solidFill>
                  <a:srgbClr val="555558">
                    <a:tint val="75000"/>
                  </a:srgbClr>
                </a:solidFill>
              </a:rPr>
              <a:t>© 2017</a:t>
            </a:r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103" y="6356356"/>
            <a:ext cx="419100" cy="365125"/>
          </a:xfrm>
        </p:spPr>
        <p:txBody>
          <a:bodyPr/>
          <a:lstStyle/>
          <a:p>
            <a:fld id="{2A8BB3D0-FA18-A549-9A85-67E9903AD203}" type="slidenum">
              <a:rPr lang="en-US" smtClean="0">
                <a:solidFill>
                  <a:srgbClr val="555558">
                    <a:tint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555558">
                  <a:tint val="75000"/>
                </a:srgbClr>
              </a:solidFill>
            </a:endParaRPr>
          </a:p>
        </p:txBody>
      </p:sp>
      <p:sp>
        <p:nvSpPr>
          <p:cNvPr id="6" name="AutoShape 2" descr="troph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troph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50805"/>
              </p:ext>
            </p:extLst>
          </p:nvPr>
        </p:nvGraphicFramePr>
        <p:xfrm>
          <a:off x="460375" y="3267001"/>
          <a:ext cx="10992110" cy="1887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 Take 10 Breaths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Lisa Helm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1,459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66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</a:t>
                      </a: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Should you “risk” your career on a startup or an established company?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Lisa Helm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1,410 views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 The State of Cryptocurrency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Clarence Lau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1,080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 Are cryptocurrency and blockchain the same thing?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Devon</a:t>
                      </a: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Lacombe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770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5.</a:t>
                      </a: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Will Cryptocurrencies Replace Fiat Currencies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Lisa Helm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241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9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BC Innovation 2">
      <a:dk1>
        <a:srgbClr val="555558"/>
      </a:dk1>
      <a:lt1>
        <a:srgbClr val="FFFFFF"/>
      </a:lt1>
      <a:dk2>
        <a:srgbClr val="000000"/>
      </a:dk2>
      <a:lt2>
        <a:srgbClr val="E7E6E6"/>
      </a:lt2>
      <a:accent1>
        <a:srgbClr val="0051A5"/>
      </a:accent1>
      <a:accent2>
        <a:srgbClr val="FEDF01"/>
      </a:accent2>
      <a:accent3>
        <a:srgbClr val="0069C3"/>
      </a:accent3>
      <a:accent4>
        <a:srgbClr val="00AEB5"/>
      </a:accent4>
      <a:accent5>
        <a:srgbClr val="87AFBF"/>
      </a:accent5>
      <a:accent6>
        <a:srgbClr val="50B5DF"/>
      </a:accent6>
      <a:hlink>
        <a:srgbClr val="0563C1"/>
      </a:hlink>
      <a:folHlink>
        <a:srgbClr val="954F72"/>
      </a:folHlink>
    </a:clrScheme>
    <a:fontScheme name="RBC Innova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81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RBC Innovation 2">
      <a:dk1>
        <a:srgbClr val="555558"/>
      </a:dk1>
      <a:lt1>
        <a:srgbClr val="FFFFFF"/>
      </a:lt1>
      <a:dk2>
        <a:srgbClr val="000000"/>
      </a:dk2>
      <a:lt2>
        <a:srgbClr val="E7E6E6"/>
      </a:lt2>
      <a:accent1>
        <a:srgbClr val="0051A5"/>
      </a:accent1>
      <a:accent2>
        <a:srgbClr val="FEDF01"/>
      </a:accent2>
      <a:accent3>
        <a:srgbClr val="0069C3"/>
      </a:accent3>
      <a:accent4>
        <a:srgbClr val="00AEB5"/>
      </a:accent4>
      <a:accent5>
        <a:srgbClr val="87AFBF"/>
      </a:accent5>
      <a:accent6>
        <a:srgbClr val="50B5DF"/>
      </a:accent6>
      <a:hlink>
        <a:srgbClr val="0563C1"/>
      </a:hlink>
      <a:folHlink>
        <a:srgbClr val="954F72"/>
      </a:folHlink>
    </a:clrScheme>
    <a:fontScheme name="RBC Innova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81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25204</TotalTime>
  <Words>328</Words>
  <Application>Microsoft Macintosh PowerPoint</Application>
  <PresentationFormat>Widescreen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Source Sans Pro Light</vt:lpstr>
      <vt:lpstr>Arial</vt:lpstr>
      <vt:lpstr>Wingdings</vt:lpstr>
      <vt:lpstr>Source Sans Pro</vt:lpstr>
      <vt:lpstr>Source Sans Pro Semibold</vt:lpstr>
      <vt:lpstr>Roboto</vt:lpstr>
      <vt:lpstr>Roboto Light</vt:lpstr>
      <vt:lpstr>Calibri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Ljana Vimont</dc:creator>
  <cp:keywords>Unclassified</cp:keywords>
  <cp:lastModifiedBy>Michelle Duong</cp:lastModifiedBy>
  <cp:revision>801</cp:revision>
  <dcterms:created xsi:type="dcterms:W3CDTF">2016-12-22T20:40:19Z</dcterms:created>
  <dcterms:modified xsi:type="dcterms:W3CDTF">2018-06-05T19:19:17Z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97b0e7da-9a10-44a9-b7cc-8835049b775b</vt:lpwstr>
  </property>
  <property fmtid="{D5CDD505-2E9C-101B-9397-08002B2CF9AE}" pid="3" name="Classification">
    <vt:lpwstr>Null</vt:lpwstr>
  </property>
</Properties>
</file>