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82" r:id="rId2"/>
  </p:sldMasterIdLst>
  <p:notesMasterIdLst>
    <p:notesMasterId r:id="rId13"/>
  </p:notesMasterIdLst>
  <p:sldIdLst>
    <p:sldId id="343" r:id="rId3"/>
    <p:sldId id="395" r:id="rId4"/>
    <p:sldId id="401" r:id="rId5"/>
    <p:sldId id="419" r:id="rId6"/>
    <p:sldId id="418" r:id="rId7"/>
    <p:sldId id="417" r:id="rId8"/>
    <p:sldId id="394" r:id="rId9"/>
    <p:sldId id="399" r:id="rId10"/>
    <p:sldId id="398" r:id="rId11"/>
    <p:sldId id="41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Source Sans Pro Light" panose="020B0604020202020204" charset="0"/>
      <p:regular r:id="rId22"/>
      <p:italic r:id="rId23"/>
    </p:embeddedFont>
    <p:embeddedFont>
      <p:font typeface="Source Sans Pro Semibold" panose="020B0604020202020204" charset="0"/>
      <p:regular r:id="rId24"/>
      <p:bold r:id="rId25"/>
      <p:italic r:id="rId26"/>
      <p:boldItalic r:id="rId27"/>
    </p:embeddedFont>
    <p:embeddedFont>
      <p:font typeface="Source Sans Pro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D"/>
    <a:srgbClr val="0060AA"/>
    <a:srgbClr val="60AEE0"/>
    <a:srgbClr val="00AEA3"/>
    <a:srgbClr val="002750"/>
    <a:srgbClr val="003168"/>
    <a:srgbClr val="00AEB5"/>
    <a:srgbClr val="F93F26"/>
    <a:srgbClr val="FCA310"/>
    <a:srgbClr val="483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4964" autoAdjust="0"/>
  </p:normalViewPr>
  <p:slideViewPr>
    <p:cSldViewPr snapToGrid="0" snapToObjects="1" showGuides="1">
      <p:cViewPr varScale="1">
        <p:scale>
          <a:sx n="45" d="100"/>
          <a:sy n="45" d="100"/>
        </p:scale>
        <p:origin x="6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A3E7-ACB3-D946-BCFB-016BD82C8013}" type="datetimeFigureOut">
              <a:rPr lang="en-US" smtClean="0"/>
              <a:t>2018/06/05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FC494-EE4E-C243-A881-5EB9B1258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people want to contribute – TALK TO</a:t>
            </a:r>
            <a:r>
              <a:rPr lang="en-US" baseline="0" dirty="0" smtClean="0"/>
              <a:t> MYSELF OR LISA, we can put it into the content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will be changed fo</a:t>
            </a:r>
            <a:r>
              <a:rPr lang="en-US" baseline="0" dirty="0" smtClean="0"/>
              <a:t>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will be changed for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2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 smtClean="0">
                <a:solidFill>
                  <a:srgbClr val="555558"/>
                </a:solidFill>
              </a:rPr>
              <a:pPr/>
              <a:t>2018/06/05</a:t>
            </a:fld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smtClean="0"/>
              <a:t>© 2017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smtClean="0"/>
              <a:t>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RBC Royal Bank </a:t>
            </a:r>
            <a:r>
              <a:rPr lang="de-DE" dirty="0" smtClean="0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8" r:id="rId3"/>
    <p:sldLayoutId id="2147483660" r:id="rId4"/>
    <p:sldLayoutId id="2147483657" r:id="rId5"/>
    <p:sldLayoutId id="2147483655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56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"/>
            <a:ext cx="12192000" cy="6742289"/>
          </a:xfrm>
          <a:prstGeom prst="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3031" y="2326322"/>
            <a:ext cx="8930071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b="1" spc="300" dirty="0" smtClean="0">
                <a:solidFill>
                  <a:schemeClr val="accent3"/>
                </a:solidFill>
                <a:latin typeface="Source Sans Pro" charset="0"/>
                <a:ea typeface="Source Sans Pro" charset="0"/>
                <a:cs typeface="Source Sans Pro" charset="0"/>
              </a:rPr>
              <a:t>May Connect Metrics</a:t>
            </a:r>
            <a:endParaRPr lang="en-US" sz="6600" b="1" spc="300" dirty="0">
              <a:solidFill>
                <a:schemeClr val="accent3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468" y="3942149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Clarence Lau</a:t>
            </a:r>
            <a:endParaRPr lang="en-US" sz="2400" b="1" dirty="0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88490"/>
            <a:ext cx="758749" cy="8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099" y="748136"/>
            <a:ext cx="7871069" cy="31947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Questions?</a:t>
            </a:r>
          </a:p>
          <a:p>
            <a:pPr>
              <a:lnSpc>
                <a:spcPct val="80000"/>
              </a:lnSpc>
            </a:pPr>
            <a:endParaRPr lang="en-US" sz="36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If you’d like to contribute, talk to Lisa or Clarence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" y="1096287"/>
            <a:ext cx="2677746" cy="33855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Thanks for Listening!</a:t>
            </a:r>
            <a:endParaRPr lang="en-US" sz="2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08" y="2184298"/>
            <a:ext cx="2971806" cy="38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26085" y="625001"/>
            <a:ext cx="4376624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7492861" y="1766413"/>
            <a:ext cx="426022" cy="36726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9502" y="1013229"/>
            <a:ext cx="3736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Innovation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April 3, 2018: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894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May 29,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Wingdings" panose="05000000000000000000" pitchFamily="2" charset="2"/>
              </a:rPr>
              <a:t>950 Followers</a:t>
            </a:r>
            <a:endParaRPr lang="en-US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6203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020" y="3342761"/>
            <a:ext cx="373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6.26% Increase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617" y="787649"/>
            <a:ext cx="7986701" cy="51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69C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User Adoption: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2546 Active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499 Participating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11 Contributing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Rates</a:t>
            </a:r>
            <a:endParaRPr lang="en-US" sz="36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Engagement Rate: 19.60%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Contribution Rate: 0.43%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" y="1673341"/>
            <a:ext cx="7518696" cy="321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69C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Daily Activity: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9164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1126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153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26 Creates</a:t>
            </a:r>
          </a:p>
          <a:p>
            <a:r>
              <a:rPr lang="en-US" sz="3600" b="1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Engagement Rate: 16.00%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" y="2017758"/>
            <a:ext cx="7435842" cy="31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RBC Royal Bank </a:t>
            </a:r>
            <a:r>
              <a:rPr lang="de-DE" dirty="0" smtClean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0" y="625475"/>
            <a:ext cx="3592282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76BD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Successes</a:t>
            </a:r>
            <a:endParaRPr lang="en-US" sz="5400" dirty="0">
              <a:solidFill>
                <a:srgbClr val="0076BD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1854" y="4853014"/>
            <a:ext cx="3265887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71807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More Diverse Views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1004" y="2907914"/>
            <a:ext cx="3320427" cy="468147"/>
            <a:chOff x="4985202" y="2503625"/>
            <a:chExt cx="2403868" cy="352425"/>
          </a:xfrm>
        </p:grpSpPr>
        <p:sp>
          <p:nvSpPr>
            <p:cNvPr id="6" name="Rectangle 5"/>
            <p:cNvSpPr/>
            <p:nvPr/>
          </p:nvSpPr>
          <p:spPr>
            <a:xfrm>
              <a:off x="4985202" y="2503625"/>
              <a:ext cx="24038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More people creating posts</a:t>
              </a:r>
              <a:endParaRPr lang="en-US" sz="28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335137" cy="208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4" y="3939436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109733" y="5430085"/>
            <a:ext cx="3221950" cy="656143"/>
            <a:chOff x="7390573" y="4875603"/>
            <a:chExt cx="3221950" cy="656143"/>
          </a:xfrm>
        </p:grpSpPr>
        <p:sp>
          <p:nvSpPr>
            <p:cNvPr id="7" name="Rectangle 6"/>
            <p:cNvSpPr/>
            <p:nvPr/>
          </p:nvSpPr>
          <p:spPr>
            <a:xfrm>
              <a:off x="7390573" y="4875603"/>
              <a:ext cx="27811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Mental Health Month Blog Posts</a:t>
              </a:r>
              <a:endParaRPr lang="en-US" sz="2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3221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518" r="18569" b="24065"/>
          <a:stretch/>
        </p:blipFill>
        <p:spPr>
          <a:xfrm>
            <a:off x="7826694" y="2864685"/>
            <a:ext cx="1788028" cy="19744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1" y="-209363"/>
            <a:ext cx="3492000" cy="349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7" y="1289529"/>
            <a:ext cx="3492000" cy="3492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99" y="625475"/>
            <a:ext cx="494030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0076BD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Areas of Improvement</a:t>
            </a:r>
            <a:endParaRPr lang="en-US" sz="5400" dirty="0">
              <a:solidFill>
                <a:srgbClr val="0076BD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41081" y="4965452"/>
            <a:ext cx="2939492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66302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Less overall active users</a:t>
              </a:r>
              <a:endParaRPr lang="en-US" sz="32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094" y="3086876"/>
            <a:ext cx="2595812" cy="645824"/>
            <a:chOff x="4985202" y="2204322"/>
            <a:chExt cx="2595812" cy="645824"/>
          </a:xfrm>
        </p:grpSpPr>
        <p:sp>
          <p:nvSpPr>
            <p:cNvPr id="6" name="Rectangle 5"/>
            <p:cNvSpPr/>
            <p:nvPr/>
          </p:nvSpPr>
          <p:spPr>
            <a:xfrm>
              <a:off x="4985202" y="2204322"/>
              <a:ext cx="2428206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The rebrand is coming soon!</a:t>
              </a:r>
              <a:endParaRPr lang="en-US" sz="26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5958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5" y="393943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93906" y="5351162"/>
            <a:ext cx="3124007" cy="740086"/>
            <a:chOff x="7390573" y="4822438"/>
            <a:chExt cx="2780623" cy="740086"/>
          </a:xfrm>
        </p:grpSpPr>
        <p:sp>
          <p:nvSpPr>
            <p:cNvPr id="7" name="Rectangle 6"/>
            <p:cNvSpPr/>
            <p:nvPr/>
          </p:nvSpPr>
          <p:spPr>
            <a:xfrm>
              <a:off x="7390573" y="4822438"/>
              <a:ext cx="251371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Less featured posts on homepage</a:t>
              </a:r>
              <a:endParaRPr lang="en-US" sz="2400" b="1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2780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83" y="2636168"/>
            <a:ext cx="1377958" cy="1377958"/>
          </a:xfrm>
          <a:prstGeom prst="ellipse">
            <a:avLst/>
          </a:prstGeom>
        </p:spPr>
      </p:pic>
      <p:sp>
        <p:nvSpPr>
          <p:cNvPr id="3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4100" y="6352674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T&amp;O Innovation - RBC </a:t>
            </a:r>
            <a:r>
              <a:rPr lang="en-US">
                <a:solidFill>
                  <a:srgbClr val="555558">
                    <a:tint val="75000"/>
                  </a:srgbClr>
                </a:solidFill>
              </a:rPr>
              <a:t>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5" y="1113934"/>
            <a:ext cx="1201746" cy="1201746"/>
          </a:xfrm>
          <a:prstGeom prst="ellipse">
            <a:avLst/>
          </a:prstGeom>
        </p:spPr>
      </p:pic>
      <p:pic>
        <p:nvPicPr>
          <p:cNvPr id="12" name="Picture 24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91" y="3766280"/>
            <a:ext cx="1230831" cy="1232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101" y="748136"/>
            <a:ext cx="6216411" cy="34163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The Most Popular Innovation Employee on Connect in May was…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73" y="581023"/>
            <a:ext cx="12745898" cy="5608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101" y="748136"/>
            <a:ext cx="621641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…Devon!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AutoShape 2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nect.fg.rbc.com/profile-image-display.jspa?imageID=108280&amp;size=10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AutoShape 2" descr="https://connect.fg.rbc.com/profile-image-display.jspa?imageID=75419&amp;size=100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0" y="2420781"/>
            <a:ext cx="4072112" cy="30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3012" y="748135"/>
            <a:ext cx="9847273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Top May Posts on Connect (We’ve always got more work to do)</a:t>
            </a: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 smtClean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smtClean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AutoShape 2" descr="troph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troph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1605"/>
              </p:ext>
            </p:extLst>
          </p:nvPr>
        </p:nvGraphicFramePr>
        <p:xfrm>
          <a:off x="768166" y="2866985"/>
          <a:ext cx="10754678" cy="1887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6293"/>
                <a:gridCol w="2265680"/>
                <a:gridCol w="132270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1. Take 10 Breaths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1,459 views</a:t>
                      </a:r>
                    </a:p>
                  </a:txBody>
                  <a:tcPr/>
                </a:tc>
              </a:tr>
              <a:tr h="40446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2.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Should you “risk” your career on a startup or an established company?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1,410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3. The State of Cryptocurrency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Clarence Lau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1,080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4. Are cryptocurrency and blockchain the same thing?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Devon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Lacombe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770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5.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 Will Cryptocurrencies Replace Fiat Currencies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Lisa Helm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Source Sans Pro" panose="020B0604020202020204" charset="0"/>
                        </a:rPr>
                        <a:t>241 views</a:t>
                      </a:r>
                      <a:endParaRPr lang="en-US" dirty="0">
                        <a:solidFill>
                          <a:schemeClr val="bg1"/>
                        </a:solidFill>
                        <a:latin typeface="Source Sans Pr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25087</TotalTime>
  <Words>324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Roboto</vt:lpstr>
      <vt:lpstr>Source Sans Pro Light</vt:lpstr>
      <vt:lpstr>Source Sans Pro Semibold</vt:lpstr>
      <vt:lpstr>Source Sans Pro</vt:lpstr>
      <vt:lpstr>Arial</vt:lpstr>
      <vt:lpstr>Wingdings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Ljana Vimont</dc:creator>
  <cp:keywords>Unclassified</cp:keywords>
  <cp:lastModifiedBy>Le, Angela</cp:lastModifiedBy>
  <cp:revision>795</cp:revision>
  <dcterms:created xsi:type="dcterms:W3CDTF">2016-12-22T20:40:19Z</dcterms:created>
  <dcterms:modified xsi:type="dcterms:W3CDTF">2018-06-05T16:15:34Z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97b0e7da-9a10-44a9-b7cc-8835049b775b</vt:lpwstr>
  </property>
  <property fmtid="{D5CDD505-2E9C-101B-9397-08002B2CF9AE}" pid="3" name="Classification">
    <vt:lpwstr>Null</vt:lpwstr>
  </property>
</Properties>
</file>