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82" r:id="rId2"/>
  </p:sldMasterIdLst>
  <p:notesMasterIdLst>
    <p:notesMasterId r:id="rId13"/>
  </p:notesMasterIdLst>
  <p:sldIdLst>
    <p:sldId id="343" r:id="rId3"/>
    <p:sldId id="395" r:id="rId4"/>
    <p:sldId id="401" r:id="rId5"/>
    <p:sldId id="419" r:id="rId6"/>
    <p:sldId id="418" r:id="rId7"/>
    <p:sldId id="417" r:id="rId8"/>
    <p:sldId id="394" r:id="rId9"/>
    <p:sldId id="399" r:id="rId10"/>
    <p:sldId id="398" r:id="rId11"/>
    <p:sldId id="413" r:id="rId12"/>
  </p:sldIdLst>
  <p:sldSz cx="12192000" cy="6858000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Source Sans Pro Light" panose="020B0604020202020204" charset="0"/>
      <p:regular r:id="rId18"/>
      <p:italic r:id="rId19"/>
    </p:embeddedFont>
    <p:embeddedFont>
      <p:font typeface="Source Sans Pro Semibold" panose="020B0604020202020204" charset="0"/>
      <p:regular r:id="rId20"/>
      <p:bold r:id="rId21"/>
      <p:italic r:id="rId22"/>
      <p:boldItalic r:id="rId23"/>
    </p:embeddedFont>
    <p:embeddedFont>
      <p:font typeface="Source Sans Pro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BD"/>
    <a:srgbClr val="0060AA"/>
    <a:srgbClr val="60AEE0"/>
    <a:srgbClr val="00AEA3"/>
    <a:srgbClr val="002750"/>
    <a:srgbClr val="003168"/>
    <a:srgbClr val="00AEB5"/>
    <a:srgbClr val="F93F26"/>
    <a:srgbClr val="FCA310"/>
    <a:srgbClr val="483D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74964" autoAdjust="0"/>
  </p:normalViewPr>
  <p:slideViewPr>
    <p:cSldViewPr snapToGrid="0" snapToObjects="1" showGuides="1">
      <p:cViewPr varScale="1">
        <p:scale>
          <a:sx n="45" d="100"/>
          <a:sy n="45" d="100"/>
        </p:scale>
        <p:origin x="68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DA3E7-ACB3-D946-BCFB-016BD82C8013}" type="datetimeFigureOut">
              <a:rPr lang="en-US" smtClean="0"/>
              <a:t>2018/06/06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FC494-EE4E-C243-A881-5EB9B1258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49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8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people want to contribute – TALK TO</a:t>
            </a:r>
            <a:r>
              <a:rPr lang="en-US" baseline="0" dirty="0" smtClean="0"/>
              <a:t> MYSELF OR LISA, we can put it into the content calendar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4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505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 will be changed fo</a:t>
            </a:r>
            <a:r>
              <a:rPr lang="en-US" baseline="0" dirty="0" smtClean="0"/>
              <a:t>r end of month (May 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455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r>
              <a:rPr lang="en-US" baseline="0" dirty="0" smtClean="0"/>
              <a:t> will be changed for end of month (May 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455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23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025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41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41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4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RBC Royal Bank </a:t>
            </a:r>
            <a:r>
              <a:rPr lang="de-DE" dirty="0" smtClean="0"/>
              <a:t>© 2017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5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2253918"/>
            <a:ext cx="11099800" cy="36690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 smtClean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3457" y="621799"/>
            <a:ext cx="11085095" cy="1421928"/>
          </a:xfrm>
        </p:spPr>
        <p:txBody>
          <a:bodyPr/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577009"/>
            <a:ext cx="5342928" cy="434595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 smtClean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95619" y="1577009"/>
            <a:ext cx="5342928" cy="434595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57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2253918"/>
            <a:ext cx="5342928" cy="36690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 smtClean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3455" y="621799"/>
            <a:ext cx="11081956" cy="1421928"/>
          </a:xfrm>
        </p:spPr>
        <p:txBody>
          <a:bodyPr/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95619" y="2253918"/>
            <a:ext cx="5342928" cy="36690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11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smtClean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62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smtClean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377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 smtClean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24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 smtClean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3457" y="621799"/>
            <a:ext cx="11085095" cy="1421928"/>
          </a:xfrm>
        </p:spPr>
        <p:txBody>
          <a:bodyPr/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83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fld id="{17B66C8C-CA6E-4A24-9F25-BF79AB42B9EC}" type="datetimeFigureOut">
              <a:rPr lang="en-US" smtClean="0">
                <a:solidFill>
                  <a:srgbClr val="555558"/>
                </a:solidFill>
              </a:rPr>
              <a:pPr/>
              <a:t>2018/06/06</a:t>
            </a:fld>
            <a:endParaRPr lang="en-US" dirty="0">
              <a:solidFill>
                <a:srgbClr val="55555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3524-4867-49E2-9D99-35CE2E84AC3F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80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2253918"/>
            <a:ext cx="11099800" cy="36690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RBC Royal Bank </a:t>
            </a:r>
            <a:r>
              <a:rPr lang="de-DE" dirty="0" smtClean="0"/>
              <a:t>© 2017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3457" y="621799"/>
            <a:ext cx="11085095" cy="1421928"/>
          </a:xfrm>
        </p:spPr>
        <p:txBody>
          <a:bodyPr/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577009"/>
            <a:ext cx="5342928" cy="434595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RBC Royal Bank </a:t>
            </a:r>
            <a:r>
              <a:rPr lang="de-DE" dirty="0" smtClean="0"/>
              <a:t>© 2017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95619" y="1577009"/>
            <a:ext cx="5342928" cy="434595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2253918"/>
            <a:ext cx="5342928" cy="36690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RBC Royal Bank </a:t>
            </a:r>
            <a:r>
              <a:rPr lang="de-DE" dirty="0" smtClean="0"/>
              <a:t>© 2017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3455" y="621799"/>
            <a:ext cx="11081956" cy="1421928"/>
          </a:xfrm>
        </p:spPr>
        <p:txBody>
          <a:bodyPr/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95619" y="2253918"/>
            <a:ext cx="5342928" cy="36690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RBC Royal Bank </a:t>
            </a:r>
            <a:r>
              <a:rPr lang="de-DE" smtClean="0"/>
              <a:t>© 2017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RBC Royal Bank </a:t>
            </a:r>
            <a:r>
              <a:rPr lang="de-DE" smtClean="0"/>
              <a:t>©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46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RBC Royal Bank </a:t>
            </a:r>
            <a:r>
              <a:rPr lang="de-DE" dirty="0" smtClean="0"/>
              <a:t>© 2017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RBC Royal Bank </a:t>
            </a:r>
            <a:r>
              <a:rPr lang="de-DE" dirty="0" smtClean="0"/>
              <a:t>© 2017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3457" y="621799"/>
            <a:ext cx="11085095" cy="1421928"/>
          </a:xfrm>
        </p:spPr>
        <p:txBody>
          <a:bodyPr/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 smtClean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57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100" y="1580149"/>
            <a:ext cx="11099800" cy="4592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4103" y="6352680"/>
            <a:ext cx="10579100" cy="31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RBC Royal Bank </a:t>
            </a:r>
            <a:r>
              <a:rPr lang="de-DE" dirty="0" smtClean="0"/>
              <a:t>©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6103" y="6356356"/>
            <a:ext cx="419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A8BB3D0-FA18-A549-9A85-67E9903AD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553457" y="621799"/>
            <a:ext cx="11085095" cy="75713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3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2" r:id="rId2"/>
    <p:sldLayoutId id="2147483658" r:id="rId3"/>
    <p:sldLayoutId id="2147483660" r:id="rId4"/>
    <p:sldLayoutId id="2147483657" r:id="rId5"/>
    <p:sldLayoutId id="2147483655" r:id="rId6"/>
    <p:sldLayoutId id="2147483661" r:id="rId7"/>
    <p:sldLayoutId id="2147483659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5400" kern="1200" dirty="0">
          <a:solidFill>
            <a:schemeClr val="accent1"/>
          </a:solidFill>
          <a:latin typeface="Source Sans Pro Light" charset="0"/>
          <a:ea typeface="Source Sans Pro Light" charset="0"/>
          <a:cs typeface="Source Sans Pr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§"/>
        <a:defRPr sz="20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6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4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4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44" userDrawn="1">
          <p15:clr>
            <a:srgbClr val="F26B43"/>
          </p15:clr>
        </p15:guide>
        <p15:guide id="4" pos="7336" userDrawn="1">
          <p15:clr>
            <a:srgbClr val="F26B43"/>
          </p15:clr>
        </p15:guide>
        <p15:guide id="5" orient="horz" pos="39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  <p15:guide id="7" orient="horz" pos="995" userDrawn="1">
          <p15:clr>
            <a:srgbClr val="F26B43"/>
          </p15:clr>
        </p15:guide>
        <p15:guide id="8" orient="horz" pos="141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100" y="1580149"/>
            <a:ext cx="11099800" cy="4592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4103" y="6352680"/>
            <a:ext cx="10579100" cy="31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 smtClean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6103" y="6356356"/>
            <a:ext cx="419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553457" y="621799"/>
            <a:ext cx="11085095" cy="75713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3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5400" kern="1200" dirty="0">
          <a:solidFill>
            <a:schemeClr val="accent1"/>
          </a:solidFill>
          <a:latin typeface="Source Sans Pro Light" charset="0"/>
          <a:ea typeface="Source Sans Pro Light" charset="0"/>
          <a:cs typeface="Source Sans Pr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§"/>
        <a:defRPr sz="20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6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4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4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44" userDrawn="1">
          <p15:clr>
            <a:srgbClr val="F26B43"/>
          </p15:clr>
        </p15:guide>
        <p15:guide id="4" pos="7336" userDrawn="1">
          <p15:clr>
            <a:srgbClr val="F26B43"/>
          </p15:clr>
        </p15:guide>
        <p15:guide id="5" orient="horz" pos="39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  <p15:guide id="7" orient="horz" pos="995" userDrawn="1">
          <p15:clr>
            <a:srgbClr val="F26B43"/>
          </p15:clr>
        </p15:guide>
        <p15:guide id="8" orient="horz" pos="14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a/url?sa=i&amp;rct=j&amp;q=&amp;esrc=s&amp;source=images&amp;cd=&amp;cad=rja&amp;uact=8&amp;ved=0ahUKEwjctoKTo_HVAhXkx4MKHYInDF0QjRwIBw&amp;url=http://wallpaperswide.com/downtown_toronto-wallpapers.html&amp;psig=AFQjCNGDkx4ELqko4lfcwg4Urk5Gn3TMyA&amp;ust=150371234033933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 b="1562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"/>
            <a:ext cx="12192000" cy="6742289"/>
          </a:xfrm>
          <a:prstGeom prst="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13031" y="2326322"/>
            <a:ext cx="8930071" cy="1107996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 algn="ctr"/>
            <a:r>
              <a:rPr lang="en-US" sz="6600" b="1" spc="300" dirty="0" smtClean="0">
                <a:solidFill>
                  <a:schemeClr val="accent3"/>
                </a:solidFill>
                <a:latin typeface="Source Sans Pro" charset="0"/>
                <a:ea typeface="Source Sans Pro" charset="0"/>
                <a:cs typeface="Source Sans Pro" charset="0"/>
              </a:rPr>
              <a:t>May Connect Metrics</a:t>
            </a:r>
            <a:endParaRPr lang="en-US" sz="6600" b="1" spc="300" dirty="0">
              <a:solidFill>
                <a:schemeClr val="accent3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8468" y="3942149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Clarence Lau</a:t>
            </a:r>
            <a:endParaRPr lang="en-US" sz="2400" b="1" dirty="0">
              <a:solidFill>
                <a:schemeClr val="bg1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288490"/>
            <a:ext cx="758749" cy="88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6099" y="748136"/>
            <a:ext cx="7871069" cy="3194721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endParaRPr lang="en-US" sz="5400" dirty="0" smtClean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>
              <a:lnSpc>
                <a:spcPct val="80000"/>
              </a:lnSpc>
            </a:pPr>
            <a:r>
              <a:rPr lang="en-US" sz="54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Questions?</a:t>
            </a:r>
          </a:p>
          <a:p>
            <a:pPr>
              <a:lnSpc>
                <a:spcPct val="80000"/>
              </a:lnSpc>
            </a:pPr>
            <a:endParaRPr lang="en-US" sz="3600" dirty="0" smtClean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If you’d like to contribute, talk to Lisa or Clarence</a:t>
            </a:r>
          </a:p>
          <a:p>
            <a:pPr>
              <a:lnSpc>
                <a:spcPct val="80000"/>
              </a:lnSpc>
            </a:pPr>
            <a:endParaRPr lang="en-US" sz="36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100" y="1096287"/>
            <a:ext cx="2677746" cy="338554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</a:rPr>
              <a:t>Thanks for Listening!</a:t>
            </a:r>
            <a:endParaRPr lang="en-US" sz="2000" b="1" dirty="0">
              <a:solidFill>
                <a:srgbClr val="FFFFF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smtClean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10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408" y="2184298"/>
            <a:ext cx="2971806" cy="38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1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7526085" y="625001"/>
            <a:ext cx="4376624" cy="55586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Triangle 2"/>
          <p:cNvSpPr/>
          <p:nvPr/>
        </p:nvSpPr>
        <p:spPr>
          <a:xfrm rot="5400000">
            <a:off x="7492861" y="1766413"/>
            <a:ext cx="426022" cy="36726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89502" y="1013229"/>
            <a:ext cx="37367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Innovation Homepage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April 3</a:t>
            </a:r>
            <a:r>
              <a:rPr lang="en-US" sz="2400" baseline="30000" dirty="0" smtClean="0">
                <a:solidFill>
                  <a:srgbClr val="FFFFFF"/>
                </a:solidFill>
              </a:rPr>
              <a:t>rd</a:t>
            </a:r>
            <a:r>
              <a:rPr lang="en-US" sz="2400" dirty="0" smtClean="0">
                <a:solidFill>
                  <a:srgbClr val="FFFFFF"/>
                </a:solidFill>
              </a:rPr>
              <a:t>, 2018: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894 Followers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sym typeface="Wingdings" panose="05000000000000000000" pitchFamily="2" charset="2"/>
              </a:rPr>
              <a:t>June 5</a:t>
            </a:r>
            <a:r>
              <a:rPr lang="en-US" sz="2400" baseline="30000" dirty="0" smtClean="0">
                <a:solidFill>
                  <a:srgbClr val="FFFFFF"/>
                </a:solidFill>
                <a:sym typeface="Wingdings" panose="05000000000000000000" pitchFamily="2" charset="2"/>
              </a:rPr>
              <a:t>th</a:t>
            </a:r>
            <a:r>
              <a:rPr lang="en-US" sz="2400" dirty="0" smtClean="0">
                <a:solidFill>
                  <a:srgbClr val="FFFFFF"/>
                </a:solidFill>
                <a:sym typeface="Wingdings" panose="05000000000000000000" pitchFamily="2" charset="2"/>
              </a:rPr>
              <a:t>, 2018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sym typeface="Wingdings" panose="05000000000000000000" pitchFamily="2" charset="2"/>
              </a:rPr>
              <a:t>958 Followers</a:t>
            </a:r>
            <a:endParaRPr lang="en-US" sz="2400" dirty="0">
              <a:solidFill>
                <a:srgbClr val="FFFFFF"/>
              </a:solidFill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>
            <a:off x="453863" y="6336337"/>
            <a:ext cx="482600" cy="407097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E6D8-3167-7646-843C-D1B055A09CD0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2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2" name="AutoShape 6" descr="Image result for toronto skyline high resolution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76203" y="-808038"/>
            <a:ext cx="27051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555558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T&amp;O Innovation - RBC 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46020" y="3342761"/>
            <a:ext cx="3736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7.15% Increase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3" y="304800"/>
            <a:ext cx="63531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0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453863" y="6336337"/>
            <a:ext cx="482600" cy="407097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3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smtClean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103" y="625475"/>
            <a:ext cx="8117255" cy="771365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dirty="0" smtClean="0">
                <a:solidFill>
                  <a:srgbClr val="0069C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User Adoption: May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94600" y="1393838"/>
            <a:ext cx="4178300" cy="4420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89677" y="1673341"/>
            <a:ext cx="358814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</a:rPr>
              <a:t>Stats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2476 Active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482 Participating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11 Contributing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r>
              <a:rPr lang="en-US" sz="3600" b="1" dirty="0" smtClean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</a:rPr>
              <a:t>Rates</a:t>
            </a:r>
            <a:endParaRPr lang="en-US" sz="3600" b="1" dirty="0">
              <a:solidFill>
                <a:srgbClr val="FFFFF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Engagement Rate: 19.46%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Contribution Rate: 0.44%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63" y="1553936"/>
            <a:ext cx="6528828" cy="410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3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453863" y="6336337"/>
            <a:ext cx="482600" cy="407097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4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smtClean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103" y="625475"/>
            <a:ext cx="8117255" cy="771365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dirty="0" smtClean="0">
                <a:solidFill>
                  <a:srgbClr val="0069C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Daily Activity: May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94600" y="1393838"/>
            <a:ext cx="4178300" cy="4420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89677" y="1673341"/>
            <a:ext cx="358814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</a:rPr>
              <a:t>Stats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9656 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1144 Likes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156 Responses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26 Creates</a:t>
            </a:r>
          </a:p>
          <a:p>
            <a:r>
              <a:rPr lang="en-US" sz="3600" b="1" dirty="0" smtClean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</a:rPr>
              <a:t>Rates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Engagement Rate: 13.75%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1740910"/>
            <a:ext cx="7067194" cy="372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 rot="2700000">
            <a:off x="4182494" y="1268155"/>
            <a:ext cx="3637448" cy="3637442"/>
          </a:xfrm>
          <a:prstGeom prst="rect">
            <a:avLst/>
          </a:prstGeom>
          <a:solidFill>
            <a:srgbClr val="007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2700000">
            <a:off x="-296039" y="3199360"/>
            <a:ext cx="5117602" cy="5117594"/>
          </a:xfrm>
          <a:prstGeom prst="rect">
            <a:avLst/>
          </a:prstGeom>
          <a:solidFill>
            <a:srgbClr val="007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>
            <a:off x="453862" y="6336331"/>
            <a:ext cx="482600" cy="407097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RBC Royal Bank </a:t>
            </a:r>
            <a:r>
              <a:rPr lang="de-DE" dirty="0" smtClean="0">
                <a:solidFill>
                  <a:schemeClr val="bg1"/>
                </a:solidFill>
              </a:rPr>
              <a:t>© 2017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100" y="625475"/>
            <a:ext cx="3592282" cy="771365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dirty="0" smtClean="0">
                <a:solidFill>
                  <a:srgbClr val="0076BD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Successes</a:t>
            </a:r>
            <a:endParaRPr lang="en-US" sz="5400" dirty="0">
              <a:solidFill>
                <a:srgbClr val="0076BD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51854" y="4853014"/>
            <a:ext cx="3689150" cy="693487"/>
            <a:chOff x="1108526" y="3837914"/>
            <a:chExt cx="2939492" cy="693487"/>
          </a:xfrm>
        </p:grpSpPr>
        <p:sp>
          <p:nvSpPr>
            <p:cNvPr id="5" name="Rectangle 4"/>
            <p:cNvSpPr/>
            <p:nvPr/>
          </p:nvSpPr>
          <p:spPr>
            <a:xfrm>
              <a:off x="1111534" y="3837914"/>
              <a:ext cx="2718073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b="1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New employees are becoming </a:t>
              </a:r>
              <a:r>
                <a:rPr lang="en-US" sz="3200" b="1" dirty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u</a:t>
              </a:r>
              <a:r>
                <a:rPr lang="en-US" sz="3200" b="1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sers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08526" y="4223624"/>
              <a:ext cx="29394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endParaRPr lang="en-US" sz="14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41004" y="2907914"/>
            <a:ext cx="3320427" cy="468147"/>
            <a:chOff x="4985202" y="2503625"/>
            <a:chExt cx="2403868" cy="352425"/>
          </a:xfrm>
        </p:grpSpPr>
        <p:sp>
          <p:nvSpPr>
            <p:cNvPr id="6" name="Rectangle 5"/>
            <p:cNvSpPr/>
            <p:nvPr/>
          </p:nvSpPr>
          <p:spPr>
            <a:xfrm>
              <a:off x="4985202" y="2503625"/>
              <a:ext cx="2403868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Older posts still attracting engagement </a:t>
              </a:r>
              <a:endParaRPr lang="en-US" sz="28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85203" y="2542369"/>
              <a:ext cx="2335137" cy="208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 rot="2700000">
            <a:off x="6901984" y="3939436"/>
            <a:ext cx="3637448" cy="3637442"/>
          </a:xfrm>
          <a:prstGeom prst="rect">
            <a:avLst/>
          </a:prstGeom>
          <a:solidFill>
            <a:srgbClr val="007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109733" y="5430085"/>
            <a:ext cx="3221950" cy="656143"/>
            <a:chOff x="7390573" y="4875603"/>
            <a:chExt cx="3221950" cy="656143"/>
          </a:xfrm>
        </p:grpSpPr>
        <p:sp>
          <p:nvSpPr>
            <p:cNvPr id="7" name="Rectangle 6"/>
            <p:cNvSpPr/>
            <p:nvPr/>
          </p:nvSpPr>
          <p:spPr>
            <a:xfrm>
              <a:off x="7390573" y="4875603"/>
              <a:ext cx="2781168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Diverse topics and styles of content</a:t>
              </a:r>
              <a:endParaRPr lang="en-US" sz="20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90573" y="5254747"/>
              <a:ext cx="322195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9" t="6518" r="18569" b="24065"/>
          <a:stretch/>
        </p:blipFill>
        <p:spPr>
          <a:xfrm>
            <a:off x="7826694" y="2864685"/>
            <a:ext cx="1788028" cy="19744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1" y="-209363"/>
            <a:ext cx="3492000" cy="3492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7" y="1289529"/>
            <a:ext cx="3492000" cy="3492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7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1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4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 rot="2700000">
            <a:off x="4182494" y="1268155"/>
            <a:ext cx="3637448" cy="3637442"/>
          </a:xfrm>
          <a:prstGeom prst="rect">
            <a:avLst/>
          </a:prstGeom>
          <a:solidFill>
            <a:srgbClr val="007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2700000">
            <a:off x="-296039" y="3199360"/>
            <a:ext cx="5117602" cy="5117594"/>
          </a:xfrm>
          <a:prstGeom prst="rect">
            <a:avLst/>
          </a:prstGeom>
          <a:solidFill>
            <a:srgbClr val="007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ound Same Side Corner Rectangle 14"/>
          <p:cNvSpPr/>
          <p:nvPr/>
        </p:nvSpPr>
        <p:spPr>
          <a:xfrm>
            <a:off x="453862" y="6336331"/>
            <a:ext cx="482600" cy="407097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6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099" y="625475"/>
            <a:ext cx="4940301" cy="1436162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dirty="0" smtClean="0">
                <a:solidFill>
                  <a:srgbClr val="0076BD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Areas of Improvement</a:t>
            </a:r>
            <a:endParaRPr lang="en-US" sz="5400" dirty="0">
              <a:solidFill>
                <a:srgbClr val="0076BD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841081" y="4965452"/>
            <a:ext cx="2939492" cy="693487"/>
            <a:chOff x="1108526" y="3837914"/>
            <a:chExt cx="2939492" cy="693487"/>
          </a:xfrm>
        </p:grpSpPr>
        <p:sp>
          <p:nvSpPr>
            <p:cNvPr id="5" name="Rectangle 4"/>
            <p:cNvSpPr/>
            <p:nvPr/>
          </p:nvSpPr>
          <p:spPr>
            <a:xfrm>
              <a:off x="1111534" y="3837914"/>
              <a:ext cx="2663023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b="1" dirty="0" smtClean="0">
                  <a:solidFill>
                    <a:srgbClr val="FFFFFF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Less featured posts on the homepage </a:t>
              </a:r>
              <a:endParaRPr lang="en-US" sz="3200" b="1" dirty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08526" y="4223624"/>
              <a:ext cx="29394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.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98094" y="3086876"/>
            <a:ext cx="2595812" cy="645824"/>
            <a:chOff x="4985202" y="2204322"/>
            <a:chExt cx="2595812" cy="645824"/>
          </a:xfrm>
        </p:grpSpPr>
        <p:sp>
          <p:nvSpPr>
            <p:cNvPr id="6" name="Rectangle 5"/>
            <p:cNvSpPr/>
            <p:nvPr/>
          </p:nvSpPr>
          <p:spPr>
            <a:xfrm>
              <a:off x="4985202" y="2204322"/>
              <a:ext cx="2428206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600" b="1" dirty="0" smtClean="0">
                  <a:solidFill>
                    <a:srgbClr val="FFFFFF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Less content created overall</a:t>
              </a:r>
              <a:endParaRPr lang="en-US" sz="2600" b="1" dirty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85203" y="2542369"/>
              <a:ext cx="259581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400" dirty="0" smtClean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 rot="2700000">
            <a:off x="6901985" y="3939435"/>
            <a:ext cx="3637448" cy="3637442"/>
          </a:xfrm>
          <a:prstGeom prst="rect">
            <a:avLst/>
          </a:prstGeom>
          <a:solidFill>
            <a:srgbClr val="007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393906" y="5351162"/>
            <a:ext cx="3124007" cy="740086"/>
            <a:chOff x="7390573" y="4822438"/>
            <a:chExt cx="2780623" cy="740086"/>
          </a:xfrm>
        </p:grpSpPr>
        <p:sp>
          <p:nvSpPr>
            <p:cNvPr id="7" name="Rectangle 6"/>
            <p:cNvSpPr/>
            <p:nvPr/>
          </p:nvSpPr>
          <p:spPr>
            <a:xfrm>
              <a:off x="7390573" y="4822438"/>
              <a:ext cx="2513713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smtClean="0">
                  <a:solidFill>
                    <a:srgbClr val="FFFFFF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Decreased user adoption</a:t>
              </a:r>
              <a:endParaRPr lang="en-US" sz="2400" b="1" dirty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90573" y="5254747"/>
              <a:ext cx="278062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400" dirty="0" smtClean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83" y="2636168"/>
            <a:ext cx="1377958" cy="1377958"/>
          </a:xfrm>
          <a:prstGeom prst="ellipse">
            <a:avLst/>
          </a:prstGeom>
        </p:spPr>
      </p:pic>
      <p:sp>
        <p:nvSpPr>
          <p:cNvPr id="35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1054100" y="6352674"/>
            <a:ext cx="10579100" cy="313799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T&amp;O Innovation - RBC </a:t>
            </a:r>
            <a:r>
              <a:rPr lang="en-US">
                <a:solidFill>
                  <a:srgbClr val="555558">
                    <a:tint val="75000"/>
                  </a:srgbClr>
                </a:solidFill>
              </a:rPr>
              <a:t>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23"/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45" y="1113934"/>
            <a:ext cx="1201746" cy="1201746"/>
          </a:xfrm>
          <a:prstGeom prst="ellipse">
            <a:avLst/>
          </a:prstGeom>
        </p:spPr>
      </p:pic>
      <p:pic>
        <p:nvPicPr>
          <p:cNvPr id="12" name="Picture 24"/>
          <p:cNvPicPr>
            <a:picLocks noChangeAspect="1"/>
          </p:cNvPicPr>
          <p:nvPr/>
        </p:nvPicPr>
        <p:blipFill>
          <a:blip r:embed="rId5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291" y="3766280"/>
            <a:ext cx="1230831" cy="123237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54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4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6101" y="748136"/>
            <a:ext cx="6216411" cy="34163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endParaRPr lang="en-US" sz="5400" dirty="0" smtClean="0"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>
              <a:lnSpc>
                <a:spcPct val="80000"/>
              </a:lnSpc>
            </a:pPr>
            <a:r>
              <a:rPr lang="en-US" sz="5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The Most Popular Innovation Employee on Connect in May was…</a:t>
            </a:r>
            <a:endParaRPr lang="en-US" sz="5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1054103" y="6352680"/>
            <a:ext cx="10579100" cy="313799"/>
          </a:xfrm>
        </p:spPr>
        <p:txBody>
          <a:bodyPr/>
          <a:lstStyle/>
          <a:p>
            <a:r>
              <a:rPr lang="en-US" dirty="0" smtClean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smtClean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6103" y="6356356"/>
            <a:ext cx="419100" cy="365125"/>
          </a:xfrm>
        </p:spPr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7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12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473" y="581023"/>
            <a:ext cx="12745898" cy="5608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6101" y="748136"/>
            <a:ext cx="6216411" cy="1436162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endParaRPr lang="en-US" sz="5400" dirty="0" smtClean="0"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>
              <a:lnSpc>
                <a:spcPct val="80000"/>
              </a:lnSpc>
            </a:pPr>
            <a:r>
              <a:rPr lang="en-US" sz="5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…Devon!</a:t>
            </a:r>
            <a:endParaRPr lang="en-US" sz="5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AutoShape 2" descr="Add a new avatar 70387 , This is your current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Add a new avatar 70387 , This is your current avat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https://connect.fg.rbc.com/profile-image-display.jspa?imageID=108280&amp;size=10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1054103" y="6352680"/>
            <a:ext cx="10579100" cy="313799"/>
          </a:xfrm>
        </p:spPr>
        <p:txBody>
          <a:bodyPr/>
          <a:lstStyle/>
          <a:p>
            <a:r>
              <a:rPr lang="en-US" dirty="0" smtClean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smtClean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6103" y="6356356"/>
            <a:ext cx="419100" cy="365125"/>
          </a:xfrm>
        </p:spPr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8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3" name="AutoShape 2" descr="https://connect.fg.rbc.com/profile-image-display.jspa?imageID=75419&amp;size=1000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20" y="2420781"/>
            <a:ext cx="4072112" cy="305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26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03012" y="748135"/>
            <a:ext cx="9847273" cy="1436162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Top May Posts on Connect (We’ve always got more work to do)</a:t>
            </a:r>
            <a:endParaRPr lang="en-US" sz="5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1054103" y="6352680"/>
            <a:ext cx="10579100" cy="313799"/>
          </a:xfrm>
        </p:spPr>
        <p:txBody>
          <a:bodyPr/>
          <a:lstStyle/>
          <a:p>
            <a:r>
              <a:rPr lang="en-US" dirty="0" smtClean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smtClean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6103" y="6356356"/>
            <a:ext cx="419100" cy="365125"/>
          </a:xfrm>
        </p:spPr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9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6" name="AutoShape 2" descr="troph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trophy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589188"/>
              </p:ext>
            </p:extLst>
          </p:nvPr>
        </p:nvGraphicFramePr>
        <p:xfrm>
          <a:off x="768166" y="2866985"/>
          <a:ext cx="10754678" cy="18878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6293"/>
                <a:gridCol w="2265680"/>
                <a:gridCol w="1322705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1. Take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 10 Breaths </a:t>
                      </a:r>
                      <a:endParaRPr lang="en-US" dirty="0">
                        <a:solidFill>
                          <a:schemeClr val="bg1"/>
                        </a:solidFill>
                        <a:latin typeface="Source Sans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Lisa Helm</a:t>
                      </a:r>
                      <a:endParaRPr lang="en-US" dirty="0">
                        <a:solidFill>
                          <a:schemeClr val="bg1"/>
                        </a:solidFill>
                        <a:latin typeface="Source Sans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1,464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 views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Source Sans Pro" panose="020B0604020202020204" charset="0"/>
                      </a:endParaRPr>
                    </a:p>
                  </a:txBody>
                  <a:tcPr/>
                </a:tc>
              </a:tr>
              <a:tr h="40446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2.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 Should you "risk" your career on a startup or an established company?</a:t>
                      </a:r>
                      <a:endParaRPr lang="en-US" dirty="0">
                        <a:solidFill>
                          <a:schemeClr val="bg1"/>
                        </a:solidFill>
                        <a:latin typeface="Source Sans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Lisa Helm</a:t>
                      </a:r>
                      <a:endParaRPr lang="en-US" dirty="0">
                        <a:solidFill>
                          <a:schemeClr val="bg1"/>
                        </a:solidFill>
                        <a:latin typeface="Source Sans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1,410 views</a:t>
                      </a:r>
                      <a:endParaRPr lang="en-US" dirty="0">
                        <a:solidFill>
                          <a:schemeClr val="bg1"/>
                        </a:solidFill>
                        <a:latin typeface="Source Sans Pro" panose="020B060402020202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3. The State of Cryptocurrency</a:t>
                      </a:r>
                      <a:endParaRPr lang="en-US" dirty="0">
                        <a:solidFill>
                          <a:schemeClr val="bg1"/>
                        </a:solidFill>
                        <a:latin typeface="Source Sans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Clarence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 Lau</a:t>
                      </a:r>
                      <a:endParaRPr lang="en-US" dirty="0">
                        <a:solidFill>
                          <a:schemeClr val="bg1"/>
                        </a:solidFill>
                        <a:latin typeface="Source Sans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1,082 views</a:t>
                      </a:r>
                      <a:endParaRPr lang="en-US" dirty="0">
                        <a:solidFill>
                          <a:schemeClr val="bg1"/>
                        </a:solidFill>
                        <a:latin typeface="Source Sans Pro" panose="020B060402020202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4. Are cryptocurrency and blockchain the same thing?</a:t>
                      </a:r>
                      <a:endParaRPr lang="en-US" dirty="0">
                        <a:solidFill>
                          <a:schemeClr val="bg1"/>
                        </a:solidFill>
                        <a:latin typeface="Source Sans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Devon Lacombe</a:t>
                      </a:r>
                      <a:endParaRPr lang="en-US" dirty="0">
                        <a:solidFill>
                          <a:schemeClr val="bg1"/>
                        </a:solidFill>
                        <a:latin typeface="Source Sans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781 views</a:t>
                      </a:r>
                      <a:endParaRPr lang="en-US" dirty="0">
                        <a:solidFill>
                          <a:schemeClr val="bg1"/>
                        </a:solidFill>
                        <a:latin typeface="Source Sans Pro" panose="020B060402020202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5. Will Cryptocurrencies Replace Fiat Currencies?</a:t>
                      </a:r>
                      <a:endParaRPr lang="en-US" dirty="0">
                        <a:solidFill>
                          <a:schemeClr val="bg1"/>
                        </a:solidFill>
                        <a:latin typeface="Source Sans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Lisa Helm</a:t>
                      </a:r>
                      <a:endParaRPr lang="en-US" dirty="0">
                        <a:solidFill>
                          <a:schemeClr val="bg1"/>
                        </a:solidFill>
                        <a:latin typeface="Source Sans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701 views</a:t>
                      </a:r>
                      <a:endParaRPr lang="en-US" dirty="0">
                        <a:solidFill>
                          <a:schemeClr val="bg1"/>
                        </a:solidFill>
                        <a:latin typeface="Source Sans Pro" panose="020B0604020202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94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BC Innovation 2">
      <a:dk1>
        <a:srgbClr val="555558"/>
      </a:dk1>
      <a:lt1>
        <a:srgbClr val="FFFFFF"/>
      </a:lt1>
      <a:dk2>
        <a:srgbClr val="000000"/>
      </a:dk2>
      <a:lt2>
        <a:srgbClr val="E7E6E6"/>
      </a:lt2>
      <a:accent1>
        <a:srgbClr val="0051A5"/>
      </a:accent1>
      <a:accent2>
        <a:srgbClr val="FEDF01"/>
      </a:accent2>
      <a:accent3>
        <a:srgbClr val="0069C3"/>
      </a:accent3>
      <a:accent4>
        <a:srgbClr val="00AEB5"/>
      </a:accent4>
      <a:accent5>
        <a:srgbClr val="87AFBF"/>
      </a:accent5>
      <a:accent6>
        <a:srgbClr val="50B5DF"/>
      </a:accent6>
      <a:hlink>
        <a:srgbClr val="0563C1"/>
      </a:hlink>
      <a:folHlink>
        <a:srgbClr val="954F72"/>
      </a:folHlink>
    </a:clrScheme>
    <a:fontScheme name="RBC Innovation">
      <a:majorFont>
        <a:latin typeface="Source Sans Pro Ligh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38100"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RBC Innovation 2">
      <a:dk1>
        <a:srgbClr val="555558"/>
      </a:dk1>
      <a:lt1>
        <a:srgbClr val="FFFFFF"/>
      </a:lt1>
      <a:dk2>
        <a:srgbClr val="000000"/>
      </a:dk2>
      <a:lt2>
        <a:srgbClr val="E7E6E6"/>
      </a:lt2>
      <a:accent1>
        <a:srgbClr val="0051A5"/>
      </a:accent1>
      <a:accent2>
        <a:srgbClr val="FEDF01"/>
      </a:accent2>
      <a:accent3>
        <a:srgbClr val="0069C3"/>
      </a:accent3>
      <a:accent4>
        <a:srgbClr val="00AEB5"/>
      </a:accent4>
      <a:accent5>
        <a:srgbClr val="87AFBF"/>
      </a:accent5>
      <a:accent6>
        <a:srgbClr val="50B5DF"/>
      </a:accent6>
      <a:hlink>
        <a:srgbClr val="0563C1"/>
      </a:hlink>
      <a:folHlink>
        <a:srgbClr val="954F72"/>
      </a:folHlink>
    </a:clrScheme>
    <a:fontScheme name="RBC Innovation">
      <a:majorFont>
        <a:latin typeface="Source Sans Pro Ligh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38100"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27736</TotalTime>
  <Words>327</Words>
  <Application>Microsoft Office PowerPoint</Application>
  <PresentationFormat>Widescreen</PresentationFormat>
  <Paragraphs>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Roboto</vt:lpstr>
      <vt:lpstr>Source Sans Pro Light</vt:lpstr>
      <vt:lpstr>Wingdings</vt:lpstr>
      <vt:lpstr>Arial</vt:lpstr>
      <vt:lpstr>Source Sans Pro Semibold</vt:lpstr>
      <vt:lpstr>Source Sans Pro</vt:lpstr>
      <vt:lpstr>Calibri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Ljana Vimont</dc:creator>
  <cp:keywords>Unclassified</cp:keywords>
  <cp:lastModifiedBy>Le, Angela</cp:lastModifiedBy>
  <cp:revision>805</cp:revision>
  <dcterms:created xsi:type="dcterms:W3CDTF">2016-12-22T20:40:19Z</dcterms:created>
  <dcterms:modified xsi:type="dcterms:W3CDTF">2018-06-06T14:44:48Z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97b0e7da-9a10-44a9-b7cc-8835049b775b</vt:lpwstr>
  </property>
  <property fmtid="{D5CDD505-2E9C-101B-9397-08002B2CF9AE}" pid="3" name="Classification">
    <vt:lpwstr>Null</vt:lpwstr>
  </property>
</Properties>
</file>