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3" r:id="rId18"/>
    <p:sldId id="281" r:id="rId19"/>
    <p:sldId id="282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4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2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3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3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A5BA-C2E3-45CA-B500-4E483DB8CF61}" type="datetimeFigureOut">
              <a:rPr lang="en-CA" smtClean="0"/>
              <a:t>13/06/2018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ACEB-1C7E-48F8-992B-8B8694CF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Tool Campaigns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</a:p>
          <a:p>
            <a:r>
              <a:rPr lang="en-US" dirty="0" smtClean="0"/>
              <a:t>June 2018 v1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39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#2: New Money Offer (NMO)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Approval and Campaign Configuration:</a:t>
            </a:r>
          </a:p>
          <a:p>
            <a:pPr lvl="1"/>
            <a:r>
              <a:rPr lang="en-US" dirty="0" smtClean="0"/>
              <a:t>RBC has a approved a new NMO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23424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Campaign is implemented through Generic UI listing out the following: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Campaign Dates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Interest Rates : Eligibility/limitations on </a:t>
            </a:r>
            <a:r>
              <a:rPr lang="en-US" dirty="0" smtClean="0"/>
              <a:t>accounts</a:t>
            </a:r>
          </a:p>
          <a:p>
            <a:pPr fontAlgn="ctr"/>
            <a:r>
              <a:rPr lang="en-US" dirty="0" smtClean="0"/>
              <a:t>Targeted Campaign: 5 separate interest rates per group: </a:t>
            </a:r>
          </a:p>
          <a:p>
            <a:pPr fontAlgn="ctr"/>
            <a:r>
              <a:rPr lang="en-US" dirty="0" smtClean="0"/>
              <a:t>A </a:t>
            </a:r>
            <a:r>
              <a:rPr lang="en-US" dirty="0"/>
              <a:t>: 1%</a:t>
            </a:r>
          </a:p>
          <a:p>
            <a:pPr fontAlgn="ctr"/>
            <a:r>
              <a:rPr lang="en-US" dirty="0"/>
              <a:t>B: 1.5 %</a:t>
            </a:r>
          </a:p>
          <a:p>
            <a:pPr fontAlgn="ctr"/>
            <a:r>
              <a:rPr lang="en-US" dirty="0"/>
              <a:t>C: 2%</a:t>
            </a:r>
          </a:p>
          <a:p>
            <a:pPr fontAlgn="ctr"/>
            <a:r>
              <a:rPr lang="en-US" dirty="0"/>
              <a:t>D: 2.5%</a:t>
            </a:r>
          </a:p>
          <a:p>
            <a:pPr fontAlgn="ctr"/>
            <a:r>
              <a:rPr lang="en-US" dirty="0"/>
              <a:t>E: 3 %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45" y="3160753"/>
            <a:ext cx="946790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2: NMO: Client enrollment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607243"/>
          </a:xfrm>
        </p:spPr>
        <p:txBody>
          <a:bodyPr>
            <a:normAutofit/>
          </a:bodyPr>
          <a:lstStyle/>
          <a:p>
            <a:r>
              <a:rPr lang="en-US" dirty="0" smtClean="0"/>
              <a:t>Client Snapshot:  </a:t>
            </a:r>
            <a:r>
              <a:rPr lang="en-US" b="1" dirty="0" smtClean="0"/>
              <a:t>**Walk through attached excel calculator</a:t>
            </a:r>
          </a:p>
          <a:p>
            <a:pPr lvl="1"/>
            <a:r>
              <a:rPr lang="en-US" dirty="0" smtClean="0"/>
              <a:t>Sophie; 35y/o; Single </a:t>
            </a:r>
          </a:p>
          <a:p>
            <a:r>
              <a:rPr lang="en-US" dirty="0" smtClean="0"/>
              <a:t>June 30</a:t>
            </a:r>
            <a:r>
              <a:rPr lang="en-US" baseline="30000" dirty="0" smtClean="0"/>
              <a:t>th</a:t>
            </a:r>
            <a:r>
              <a:rPr lang="en-US" dirty="0" smtClean="0"/>
              <a:t>; Sophie receives e-mail of new campaign and accepts enrollment</a:t>
            </a:r>
          </a:p>
          <a:p>
            <a:pPr lvl="1"/>
            <a:r>
              <a:rPr lang="en-US" dirty="0" smtClean="0"/>
              <a:t>She already has an existing HISA with 10K; </a:t>
            </a:r>
          </a:p>
          <a:p>
            <a:pPr lvl="1"/>
            <a:r>
              <a:rPr lang="en-US" dirty="0" smtClean="0"/>
              <a:t>Campaign features to bring in NET NEW money to the bank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11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2: NMO: Client enrollment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607243"/>
          </a:xfrm>
        </p:spPr>
        <p:txBody>
          <a:bodyPr>
            <a:normAutofit/>
          </a:bodyPr>
          <a:lstStyle/>
          <a:p>
            <a:r>
              <a:rPr lang="en-US" dirty="0" smtClean="0"/>
              <a:t>July 2</a:t>
            </a:r>
            <a:r>
              <a:rPr lang="en-US" baseline="30000" dirty="0" smtClean="0"/>
              <a:t>nd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Sophie transfers 10K from her TD/External FI to her HISA</a:t>
            </a:r>
          </a:p>
          <a:p>
            <a:pPr lvl="1"/>
            <a:r>
              <a:rPr lang="en-US" dirty="0" smtClean="0"/>
              <a:t>Accrues interest on the 10K</a:t>
            </a:r>
          </a:p>
          <a:p>
            <a:r>
              <a:rPr lang="en-US" dirty="0" smtClean="0"/>
              <a:t>July 15</a:t>
            </a:r>
            <a:r>
              <a:rPr lang="en-US" baseline="30000" dirty="0" smtClean="0"/>
              <a:t>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Sophie moves money from her existing TFSA</a:t>
            </a:r>
          </a:p>
          <a:p>
            <a:pPr lvl="1"/>
            <a:r>
              <a:rPr lang="en-US" dirty="0" smtClean="0"/>
              <a:t>Does NOT accrue interest 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8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#2: NMO Reporting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–Sophie is entered into the campaign; Target Group C @ 2%</a:t>
            </a:r>
          </a:p>
          <a:p>
            <a:r>
              <a:rPr lang="en-US" dirty="0" smtClean="0"/>
              <a:t>July 1</a:t>
            </a:r>
            <a:r>
              <a:rPr lang="en-US" baseline="30000" dirty="0" smtClean="0"/>
              <a:t>st</a:t>
            </a:r>
            <a:r>
              <a:rPr lang="en-US" dirty="0" smtClean="0"/>
              <a:t> -</a:t>
            </a:r>
            <a:r>
              <a:rPr lang="en-US" dirty="0" smtClean="0"/>
              <a:t>Daily </a:t>
            </a:r>
            <a:r>
              <a:rPr lang="en-US" dirty="0" smtClean="0"/>
              <a:t>accrual report</a:t>
            </a:r>
          </a:p>
          <a:p>
            <a:r>
              <a:rPr lang="en-US" dirty="0" smtClean="0"/>
              <a:t>July 30</a:t>
            </a:r>
            <a:r>
              <a:rPr lang="en-US" baseline="30000" dirty="0" smtClean="0"/>
              <a:t>th</a:t>
            </a:r>
            <a:r>
              <a:rPr lang="en-US" dirty="0" smtClean="0"/>
              <a:t> –Monthly accrual and deposit report</a:t>
            </a:r>
          </a:p>
          <a:p>
            <a:pPr lvl="1"/>
            <a:r>
              <a:rPr lang="en-US" dirty="0" smtClean="0"/>
              <a:t>What is the back-end reporting capturing? </a:t>
            </a:r>
          </a:p>
          <a:p>
            <a:pPr lvl="1"/>
            <a:r>
              <a:rPr lang="en-US" dirty="0" smtClean="0"/>
              <a:t>What is it highlighting?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business can immediately review Sophie's account activity at a glance</a:t>
            </a:r>
          </a:p>
          <a:p>
            <a:r>
              <a:rPr lang="en-US" dirty="0"/>
              <a:t>July 30</a:t>
            </a:r>
            <a:r>
              <a:rPr lang="en-US" baseline="30000" dirty="0"/>
              <a:t>th</a:t>
            </a:r>
            <a:r>
              <a:rPr lang="en-US" dirty="0"/>
              <a:t>: Pay Out Report</a:t>
            </a:r>
          </a:p>
          <a:p>
            <a:pPr lvl="1"/>
            <a:r>
              <a:rPr lang="en-US" dirty="0"/>
              <a:t>Records sent to Payment team for client payout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51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2: NMO: Client Outputs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30</a:t>
            </a:r>
            <a:r>
              <a:rPr lang="en-US" baseline="30000" dirty="0" smtClean="0"/>
              <a:t>th</a:t>
            </a:r>
            <a:r>
              <a:rPr lang="en-US" dirty="0" smtClean="0"/>
              <a:t> Snapshot</a:t>
            </a:r>
          </a:p>
          <a:p>
            <a:pPr lvl="1"/>
            <a:r>
              <a:rPr lang="en-US" b="1" dirty="0" smtClean="0"/>
              <a:t>Add Excel file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8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#2: NMO Summary File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excel calculator</a:t>
            </a:r>
          </a:p>
          <a:p>
            <a:pPr lvl="1"/>
            <a:r>
              <a:rPr lang="en-US" dirty="0" smtClean="0"/>
              <a:t>Showcase total savings deposited</a:t>
            </a:r>
          </a:p>
          <a:p>
            <a:pPr lvl="1"/>
            <a:r>
              <a:rPr lang="en-US" dirty="0" smtClean="0"/>
              <a:t>Showcase total interest earned </a:t>
            </a:r>
          </a:p>
          <a:p>
            <a:pPr lvl="1"/>
            <a:endParaRPr lang="en-US" dirty="0"/>
          </a:p>
          <a:p>
            <a:r>
              <a:rPr lang="en-US" dirty="0" smtClean="0"/>
              <a:t>Peer-to-Peer Comparison </a:t>
            </a:r>
          </a:p>
          <a:p>
            <a:pPr lvl="1"/>
            <a:r>
              <a:rPr lang="en-US" dirty="0" smtClean="0"/>
              <a:t>Without the campaign; what is the client experience?</a:t>
            </a:r>
          </a:p>
          <a:p>
            <a:pPr lvl="2"/>
            <a:r>
              <a:rPr lang="en-US" dirty="0" smtClean="0"/>
              <a:t>Sophie would NOT have brought in external FI funding into her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217166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#2: Timeline/Achievements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1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#1: New Client Offer (NCO)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Approval and Campaign Configuration:</a:t>
            </a:r>
          </a:p>
          <a:p>
            <a:pPr lvl="1"/>
            <a:r>
              <a:rPr lang="en-US" dirty="0" smtClean="0"/>
              <a:t>RBC has a approved a new NCO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23424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Campaign is implemented through Generic UI listing out the following: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Campaign Dates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Interest Rates : 2.0 for </a:t>
            </a:r>
            <a:r>
              <a:rPr lang="en-US" dirty="0" err="1" smtClean="0"/>
              <a:t>esavings</a:t>
            </a:r>
            <a:r>
              <a:rPr lang="en-US" dirty="0" smtClean="0"/>
              <a:t> 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Eligibility/limitations on accounts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3157704"/>
            <a:ext cx="9723963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1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1: NCO: Client enrollment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607243"/>
          </a:xfrm>
        </p:spPr>
        <p:txBody>
          <a:bodyPr>
            <a:normAutofit/>
          </a:bodyPr>
          <a:lstStyle/>
          <a:p>
            <a:r>
              <a:rPr lang="en-US" dirty="0" smtClean="0"/>
              <a:t>Client Snapshot:  </a:t>
            </a:r>
            <a:r>
              <a:rPr lang="en-US" b="1" dirty="0" smtClean="0"/>
              <a:t>**Walk through attached excel calculator</a:t>
            </a:r>
          </a:p>
          <a:p>
            <a:pPr lvl="1"/>
            <a:r>
              <a:rPr lang="en-US" dirty="0" smtClean="0"/>
              <a:t>Jill; 35y/o; Single </a:t>
            </a:r>
          </a:p>
          <a:p>
            <a:r>
              <a:rPr lang="en-US" dirty="0" smtClean="0"/>
              <a:t>Dec 30</a:t>
            </a:r>
            <a:r>
              <a:rPr lang="en-US" baseline="30000" dirty="0" smtClean="0"/>
              <a:t>th</a:t>
            </a:r>
            <a:r>
              <a:rPr lang="en-US" dirty="0" smtClean="0"/>
              <a:t>; Jill  and BOB receive an e-mail of new campaign and accepts enrollment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SnapShot</a:t>
            </a:r>
            <a:r>
              <a:rPr lang="en-US" dirty="0" smtClean="0"/>
              <a:t>; she only has a </a:t>
            </a:r>
            <a:r>
              <a:rPr lang="en-US" dirty="0" err="1" smtClean="0"/>
              <a:t>chequing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Jan 1st </a:t>
            </a:r>
          </a:p>
          <a:p>
            <a:pPr lvl="1"/>
            <a:r>
              <a:rPr lang="en-US" dirty="0" smtClean="0"/>
              <a:t>Jill opens her HISA; deposits 10K</a:t>
            </a:r>
          </a:p>
          <a:p>
            <a:pPr lvl="1"/>
            <a:r>
              <a:rPr lang="en-US" dirty="0" smtClean="0"/>
              <a:t>Bob does NOT action anything </a:t>
            </a:r>
          </a:p>
          <a:p>
            <a:pPr lvl="1"/>
            <a:r>
              <a:rPr lang="en-US" dirty="0" smtClean="0"/>
              <a:t>Sets up monthly deposits  (1</a:t>
            </a:r>
            <a:r>
              <a:rPr lang="en-US" baseline="30000" dirty="0" smtClean="0"/>
              <a:t>st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r>
              <a:rPr lang="en-US" dirty="0" smtClean="0"/>
              <a:t>, 1K)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458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#1: NCO Reporting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Jan1</a:t>
            </a:r>
            <a:r>
              <a:rPr lang="en-US" baseline="30000" dirty="0" smtClean="0"/>
              <a:t>st</a:t>
            </a:r>
            <a:r>
              <a:rPr lang="en-US" dirty="0" smtClean="0"/>
              <a:t> –Daily accrual report?</a:t>
            </a:r>
          </a:p>
          <a:p>
            <a:r>
              <a:rPr lang="en-US" dirty="0" smtClean="0"/>
              <a:t>Jan 30</a:t>
            </a:r>
            <a:r>
              <a:rPr lang="en-US" baseline="30000" dirty="0" smtClean="0"/>
              <a:t>th</a:t>
            </a:r>
            <a:r>
              <a:rPr lang="en-US" dirty="0" smtClean="0"/>
              <a:t> –Monthly accrual and deposit report</a:t>
            </a:r>
          </a:p>
          <a:p>
            <a:pPr lvl="1"/>
            <a:r>
              <a:rPr lang="en-US" dirty="0" smtClean="0"/>
              <a:t>What is the back-end reporting capturing? </a:t>
            </a:r>
          </a:p>
          <a:p>
            <a:pPr lvl="1"/>
            <a:r>
              <a:rPr lang="en-US" dirty="0" smtClean="0"/>
              <a:t>What is it highlighting?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business can immediately review Jill’s account activity at a glance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7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Screens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Introducing: Marketing Campaign and Tools</a:t>
            </a:r>
          </a:p>
          <a:p>
            <a:pPr lvl="1"/>
            <a:r>
              <a:rPr lang="en-US" dirty="0" smtClean="0"/>
              <a:t>Using a “product” this is the new workflow for how the business/product team will be able to configure campaigns</a:t>
            </a:r>
          </a:p>
          <a:p>
            <a:r>
              <a:rPr lang="en-US" dirty="0" smtClean="0"/>
              <a:t>Once an offer is formally approved and ready for release, tools will offer an accessible and deployable means of being “public ready”</a:t>
            </a:r>
          </a:p>
        </p:txBody>
      </p:sp>
    </p:spTree>
    <p:extLst>
      <p:ext uri="{BB962C8B-B14F-4D97-AF65-F5344CB8AC3E}">
        <p14:creationId xmlns:p14="http://schemas.microsoft.com/office/powerpoint/2010/main" val="59101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1: NCO: Client Outputs/Mid Campaign Checkpoint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March 30</a:t>
            </a:r>
            <a:r>
              <a:rPr lang="en-US" baseline="30000" dirty="0" smtClean="0"/>
              <a:t>th</a:t>
            </a:r>
            <a:r>
              <a:rPr lang="en-US" dirty="0" smtClean="0"/>
              <a:t> Snapshot of Jill’s account status and interest earned</a:t>
            </a:r>
          </a:p>
          <a:p>
            <a:pPr lvl="1"/>
            <a:r>
              <a:rPr lang="en-US" b="1" dirty="0" smtClean="0"/>
              <a:t>Add Excel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Business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83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#1: NCO Summary File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excel calculator</a:t>
            </a:r>
          </a:p>
          <a:p>
            <a:pPr lvl="1"/>
            <a:r>
              <a:rPr lang="en-US" dirty="0" smtClean="0"/>
              <a:t>Showcase total savings deposited</a:t>
            </a:r>
          </a:p>
          <a:p>
            <a:pPr lvl="1"/>
            <a:r>
              <a:rPr lang="en-US" dirty="0" smtClean="0"/>
              <a:t>Showcase total interest earned </a:t>
            </a:r>
          </a:p>
          <a:p>
            <a:pPr lvl="1"/>
            <a:endParaRPr lang="en-US" dirty="0"/>
          </a:p>
          <a:p>
            <a:r>
              <a:rPr lang="en-US" dirty="0" smtClean="0"/>
              <a:t>Peer-to-Peer Comparison </a:t>
            </a:r>
          </a:p>
          <a:p>
            <a:pPr lvl="1"/>
            <a:r>
              <a:rPr lang="en-US" dirty="0" smtClean="0"/>
              <a:t>Without the campaign; what is the client experience?</a:t>
            </a:r>
          </a:p>
          <a:p>
            <a:pPr lvl="2"/>
            <a:r>
              <a:rPr lang="en-US" dirty="0" smtClean="0"/>
              <a:t>Sophie would NOT have brought in external FI funding into her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335394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#1: Timeline/Achievements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87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tools change the business experience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tools will offer the following improvements:</a:t>
            </a:r>
          </a:p>
          <a:p>
            <a:pPr lvl="1"/>
            <a:r>
              <a:rPr lang="en-US" dirty="0" smtClean="0"/>
              <a:t>Configuration/Reporting </a:t>
            </a:r>
          </a:p>
          <a:p>
            <a:pPr lvl="2"/>
            <a:r>
              <a:rPr lang="en-US" dirty="0" smtClean="0"/>
              <a:t>Ease of use; configurable/flexible</a:t>
            </a:r>
          </a:p>
          <a:p>
            <a:pPr lvl="2"/>
            <a:r>
              <a:rPr lang="en-US" dirty="0" smtClean="0"/>
              <a:t>Reporting</a:t>
            </a:r>
          </a:p>
          <a:p>
            <a:pPr lvl="2"/>
            <a:r>
              <a:rPr lang="en-US" dirty="0" smtClean="0"/>
              <a:t>Mid-campaign changes to hit targets</a:t>
            </a:r>
          </a:p>
          <a:p>
            <a:pPr lvl="1"/>
            <a:r>
              <a:rPr lang="en-US" dirty="0" smtClean="0"/>
              <a:t>Retention of clients</a:t>
            </a:r>
          </a:p>
          <a:p>
            <a:pPr lvl="2"/>
            <a:r>
              <a:rPr lang="en-US" dirty="0" smtClean="0"/>
              <a:t>Run multiple campaigns</a:t>
            </a:r>
          </a:p>
          <a:p>
            <a:pPr lvl="2"/>
            <a:r>
              <a:rPr lang="en-US" dirty="0" smtClean="0"/>
              <a:t>Competition loss; ease to create campaigns</a:t>
            </a:r>
          </a:p>
          <a:p>
            <a:pPr lvl="1"/>
            <a:r>
              <a:rPr lang="en-US" dirty="0" smtClean="0"/>
              <a:t>Acquisition of clients</a:t>
            </a:r>
          </a:p>
          <a:p>
            <a:pPr lvl="1"/>
            <a:r>
              <a:rPr lang="en-US" dirty="0" smtClean="0"/>
              <a:t>Peer-to-Peer Comparison</a:t>
            </a:r>
          </a:p>
          <a:p>
            <a:pPr lvl="2"/>
            <a:r>
              <a:rPr lang="en-US" dirty="0" smtClean="0"/>
              <a:t>Using these tools can show the before/after improvements for clients</a:t>
            </a:r>
          </a:p>
          <a:p>
            <a:pPr lvl="1"/>
            <a:r>
              <a:rPr lang="en-US" dirty="0" smtClean="0"/>
              <a:t>Timelines: </a:t>
            </a:r>
          </a:p>
          <a:p>
            <a:pPr lvl="2"/>
            <a:r>
              <a:rPr lang="en-US" dirty="0" smtClean="0"/>
              <a:t>For the business and the client; can reflect improvements to both sides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80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#3: Multiple Product Offer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Approval and Campaign Configuration:</a:t>
            </a:r>
          </a:p>
          <a:p>
            <a:pPr lvl="1"/>
            <a:r>
              <a:rPr lang="en-US" dirty="0" smtClean="0"/>
              <a:t>RBC has a approved a new MPO</a:t>
            </a:r>
          </a:p>
          <a:p>
            <a:pPr lvl="1"/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3005291"/>
            <a:ext cx="9589839" cy="847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23424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Campaign is implemented through Generic UI listing out the following: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Campaign Dates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Interest Rates : (0.9 for HISA OR 0.15 for F/S)*3</a:t>
            </a:r>
          </a:p>
          <a:p>
            <a:pPr marL="483336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Eligibility/limitations on accounts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949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3: MPO: Client enrollment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Snapshot:  </a:t>
            </a:r>
            <a:r>
              <a:rPr lang="en-US" b="1" dirty="0" smtClean="0"/>
              <a:t>**Walk through attached excel calculator</a:t>
            </a:r>
          </a:p>
          <a:p>
            <a:pPr lvl="1"/>
            <a:r>
              <a:rPr lang="en-US" dirty="0" smtClean="0"/>
              <a:t>John; 35y/o; Single </a:t>
            </a:r>
          </a:p>
          <a:p>
            <a:r>
              <a:rPr lang="en-US" dirty="0" smtClean="0"/>
              <a:t>June 30</a:t>
            </a:r>
            <a:r>
              <a:rPr lang="en-US" baseline="30000" dirty="0" smtClean="0"/>
              <a:t>th</a:t>
            </a:r>
            <a:r>
              <a:rPr lang="en-US" dirty="0" smtClean="0"/>
              <a:t>; John receives e-mail of new campaign and accepts enrollment</a:t>
            </a:r>
          </a:p>
          <a:p>
            <a:pPr lvl="1"/>
            <a:r>
              <a:rPr lang="en-US" dirty="0" smtClean="0"/>
              <a:t>John opens High-Interest-Savings-Account</a:t>
            </a:r>
          </a:p>
          <a:p>
            <a:r>
              <a:rPr lang="en-US" dirty="0" smtClean="0"/>
              <a:t>July 1</a:t>
            </a:r>
            <a:r>
              <a:rPr lang="en-US" baseline="30000" dirty="0" smtClean="0"/>
              <a:t>st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John transfers 10K to HISA; </a:t>
            </a:r>
          </a:p>
          <a:p>
            <a:pPr lvl="1"/>
            <a:r>
              <a:rPr lang="en-US" dirty="0" smtClean="0"/>
              <a:t>Sets up monthly auto-deposit (1</a:t>
            </a:r>
            <a:r>
              <a:rPr lang="en-US" baseline="30000" dirty="0" smtClean="0"/>
              <a:t>st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r>
              <a:rPr lang="en-US" dirty="0" smtClean="0"/>
              <a:t>; 1K)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4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US" dirty="0" smtClean="0"/>
              <a:t>Use Case #3: MPO Reporting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1</a:t>
            </a:r>
            <a:r>
              <a:rPr lang="en-US" baseline="30000" dirty="0" smtClean="0"/>
              <a:t>st</a:t>
            </a:r>
            <a:r>
              <a:rPr lang="en-US" dirty="0" smtClean="0"/>
              <a:t> –Daily accrual report</a:t>
            </a:r>
          </a:p>
          <a:p>
            <a:pPr lvl="1"/>
            <a:r>
              <a:rPr lang="en-US" dirty="0" smtClean="0"/>
              <a:t>Mock up </a:t>
            </a:r>
          </a:p>
          <a:p>
            <a:r>
              <a:rPr lang="en-US" dirty="0" smtClean="0"/>
              <a:t>July 30</a:t>
            </a:r>
            <a:r>
              <a:rPr lang="en-US" baseline="30000" dirty="0" smtClean="0"/>
              <a:t>th</a:t>
            </a:r>
            <a:r>
              <a:rPr lang="en-US" dirty="0" smtClean="0"/>
              <a:t> –Monthly accrual and deposit report</a:t>
            </a:r>
          </a:p>
          <a:p>
            <a:pPr lvl="1"/>
            <a:r>
              <a:rPr lang="en-US" dirty="0" smtClean="0"/>
              <a:t>What is the back-end reporting capturing? </a:t>
            </a:r>
          </a:p>
          <a:p>
            <a:pPr lvl="1"/>
            <a:r>
              <a:rPr lang="en-US" dirty="0" smtClean="0"/>
              <a:t>What is it highlighting?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business can immediately review John’s account activity at a glance</a:t>
            </a:r>
          </a:p>
          <a:p>
            <a:r>
              <a:rPr lang="en-US" dirty="0" smtClean="0"/>
              <a:t>July 30</a:t>
            </a:r>
            <a:r>
              <a:rPr lang="en-US" baseline="30000" dirty="0" smtClean="0"/>
              <a:t>th</a:t>
            </a:r>
            <a:r>
              <a:rPr lang="en-US" dirty="0" smtClean="0"/>
              <a:t>: Pay Out Report</a:t>
            </a:r>
          </a:p>
          <a:p>
            <a:pPr lvl="1"/>
            <a:r>
              <a:rPr lang="en-US" dirty="0" smtClean="0"/>
              <a:t>Records sent to Payment team for client payout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8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3: MPO: Client Outputs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30</a:t>
            </a:r>
            <a:r>
              <a:rPr lang="en-US" baseline="30000" dirty="0" smtClean="0"/>
              <a:t>th</a:t>
            </a:r>
            <a:r>
              <a:rPr lang="en-US" dirty="0" smtClean="0"/>
              <a:t> Snapshot</a:t>
            </a:r>
          </a:p>
          <a:p>
            <a:pPr lvl="1"/>
            <a:r>
              <a:rPr lang="en-US" b="1" dirty="0" smtClean="0"/>
              <a:t>Add Excel file</a:t>
            </a:r>
          </a:p>
          <a:p>
            <a:r>
              <a:rPr lang="en-US" dirty="0" smtClean="0"/>
              <a:t>December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SnapShot</a:t>
            </a:r>
            <a:endParaRPr lang="en-US" dirty="0" smtClean="0"/>
          </a:p>
          <a:p>
            <a:pPr lvl="1"/>
            <a:r>
              <a:rPr lang="en-US" b="1" dirty="0" smtClean="0"/>
              <a:t>Add excel file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58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#3: MPO Summary File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Comparison </a:t>
            </a:r>
          </a:p>
          <a:p>
            <a:pPr lvl="1"/>
            <a:r>
              <a:rPr lang="en-US" dirty="0" smtClean="0"/>
              <a:t>Without the campaign; what is the client experience?</a:t>
            </a:r>
          </a:p>
          <a:p>
            <a:pPr lvl="2"/>
            <a:r>
              <a:rPr lang="en-US" dirty="0" smtClean="0"/>
              <a:t>John would NOT have opened a savings account (client-new account </a:t>
            </a:r>
            <a:r>
              <a:rPr lang="en-US" dirty="0" err="1" smtClean="0"/>
              <a:t>aquisiton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From excel calculator</a:t>
            </a:r>
          </a:p>
          <a:p>
            <a:pPr lvl="1"/>
            <a:r>
              <a:rPr lang="en-US" dirty="0"/>
              <a:t>Showcase the total fees SAVED</a:t>
            </a:r>
          </a:p>
          <a:p>
            <a:pPr lvl="1"/>
            <a:r>
              <a:rPr lang="en-US" dirty="0"/>
              <a:t>Showcase total savings deposited</a:t>
            </a:r>
          </a:p>
          <a:p>
            <a:pPr lvl="1"/>
            <a:r>
              <a:rPr lang="en-US" dirty="0"/>
              <a:t>Showcase total interest earned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#3: Timeline/Achievements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Campaign:</a:t>
            </a:r>
          </a:p>
          <a:p>
            <a:pPr lvl="1"/>
            <a:r>
              <a:rPr lang="en-US" dirty="0" smtClean="0"/>
              <a:t>July 1</a:t>
            </a:r>
            <a:r>
              <a:rPr lang="en-US" baseline="30000" dirty="0" smtClean="0"/>
              <a:t>st</a:t>
            </a:r>
            <a:r>
              <a:rPr lang="en-US" dirty="0" smtClean="0"/>
              <a:t> –December 31</a:t>
            </a:r>
            <a:r>
              <a:rPr lang="en-US" baseline="30000" dirty="0" smtClean="0"/>
              <a:t>s</a:t>
            </a:r>
          </a:p>
          <a:p>
            <a:pPr lvl="1"/>
            <a:r>
              <a:rPr lang="en-US" dirty="0" smtClean="0"/>
              <a:t>Account open date</a:t>
            </a:r>
          </a:p>
          <a:p>
            <a:pPr lvl="1"/>
            <a:r>
              <a:rPr lang="en-US" dirty="0" smtClean="0"/>
              <a:t>Account close date</a:t>
            </a:r>
          </a:p>
          <a:p>
            <a:pPr lvl="1"/>
            <a:r>
              <a:rPr lang="en-US" dirty="0" smtClean="0"/>
              <a:t>Monthly interest accrual points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-Zoomed In timeline of the specific use 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900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956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Marketing Tool Campaigns </vt:lpstr>
      <vt:lpstr>Opening Screens</vt:lpstr>
      <vt:lpstr>How tools change the business experience</vt:lpstr>
      <vt:lpstr>Use Case #3: Multiple Product Offer</vt:lpstr>
      <vt:lpstr>Use Case # 3: MPO: Client enrollment</vt:lpstr>
      <vt:lpstr>Use Case #3: MPO Reporting Features</vt:lpstr>
      <vt:lpstr>Use Case # 3: MPO: Client Outputs</vt:lpstr>
      <vt:lpstr>Use Case #3: MPO Summary File </vt:lpstr>
      <vt:lpstr>Use Case #3: Timeline/Achievements</vt:lpstr>
      <vt:lpstr>Use Case #2: New Money Offer (NMO) </vt:lpstr>
      <vt:lpstr>Use Case # 2: NMO: Client enrollment</vt:lpstr>
      <vt:lpstr>Use Case # 2: NMO: Client enrollment</vt:lpstr>
      <vt:lpstr>Use Case #2: NMO Reporting Features</vt:lpstr>
      <vt:lpstr>Use Case # 2: NMO: Client Outputs</vt:lpstr>
      <vt:lpstr>Use Case #2: NMO Summary File </vt:lpstr>
      <vt:lpstr>Use Case #2: Timeline/Achievements</vt:lpstr>
      <vt:lpstr>Use Case #1: New Client Offer (NCO) </vt:lpstr>
      <vt:lpstr>Use Case # 1: NCO: Client enrollment</vt:lpstr>
      <vt:lpstr>Use Case #1: NCO Reporting Features</vt:lpstr>
      <vt:lpstr>Use Case # 1: NCO: Client Outputs/Mid Campaign Checkpoint</vt:lpstr>
      <vt:lpstr>Use Case #1: NCO Summary File </vt:lpstr>
      <vt:lpstr>Use Case #1: Timeline/Achievements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Traitses, Stephanie</dc:creator>
  <cp:keywords>Unclassified</cp:keywords>
  <cp:lastModifiedBy>Traitses, Stephanie</cp:lastModifiedBy>
  <cp:revision>18</cp:revision>
  <dcterms:created xsi:type="dcterms:W3CDTF">2018-06-12T14:04:09Z</dcterms:created>
  <dcterms:modified xsi:type="dcterms:W3CDTF">2018-06-13T15:51:24Z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bc2442d2-62fa-4855-be07-366654875c5e</vt:lpwstr>
  </property>
  <property fmtid="{D5CDD505-2E9C-101B-9397-08002B2CF9AE}" pid="3" name="Classification">
    <vt:lpwstr>Null</vt:lpwstr>
  </property>
</Properties>
</file>