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EBA8409-DAE0-4CA3-9E97-16CD7BC14A0A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-360" y="1686240"/>
            <a:ext cx="9143640" cy="3457080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DCBA624-3D2E-411A-AC40-A6B0E13B6D1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75560" y="1258560"/>
            <a:ext cx="8221680" cy="1963080"/>
          </a:xfrm>
          <a:prstGeom prst="rect">
            <a:avLst/>
          </a:prstGeom>
        </p:spPr>
        <p:txBody>
          <a:bodyPr tIns="91440" bIns="91440" anchor="b"/>
          <a:p>
            <a:r>
              <a:rPr lang="en-US" sz="1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5560" y="3304800"/>
            <a:ext cx="8221680" cy="13003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CB7CAB9-D851-487E-8B21-18DEA130EA6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rot="10800000">
            <a:off x="-360" y="1686240"/>
            <a:ext cx="9143640" cy="3457080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A1E803D-D945-4FBB-A640-0281273C981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90600" y="797040"/>
            <a:ext cx="8221680" cy="17467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Datebase Management System </a:t>
            </a: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
</a:t>
            </a: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of the Schine Student Center </a:t>
            </a:r>
            <a:r>
              <a:rPr lang="en-US" sz="3600">
                <a:solidFill>
                  <a:srgbClr val="ff6600"/>
                </a:solidFill>
                <a:latin typeface="Roboto"/>
                <a:ea typeface="Roboto"/>
              </a:rPr>
              <a:t>
</a:t>
            </a:r>
            <a:r>
              <a:rPr lang="en-US" sz="3600">
                <a:solidFill>
                  <a:srgbClr val="ff6600"/>
                </a:solidFill>
                <a:latin typeface="Roboto"/>
                <a:ea typeface="Roboto"/>
              </a:rPr>
              <a:t>                                  </a:t>
            </a:r>
            <a:r>
              <a:rPr lang="en-US" sz="3200">
                <a:solidFill>
                  <a:srgbClr val="ff6600"/>
                </a:solidFill>
                <a:latin typeface="Gabriola"/>
                <a:ea typeface="Roboto"/>
              </a:rPr>
              <a:t>for SU indoor &amp; outdoor App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90600" y="3357000"/>
            <a:ext cx="8221680" cy="143640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6600"/>
                </a:solidFill>
                <a:latin typeface="Roboto"/>
                <a:ea typeface="Roboto"/>
              </a:rPr>
              <a:t>IST 659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6600"/>
                </a:solidFill>
                <a:latin typeface="Roboto"/>
                <a:ea typeface="Roboto"/>
              </a:rPr>
              <a:t>Angela Xu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6600"/>
                </a:solidFill>
                <a:latin typeface="Roboto"/>
                <a:ea typeface="Roboto"/>
              </a:rPr>
              <a:t>2015-11-30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32640" y="31140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Trigger – Before</a:t>
            </a:r>
            <a:endParaRPr/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640" y="1504080"/>
            <a:ext cx="8660520" cy="263952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 flipH="1">
            <a:off x="7657560" y="1433880"/>
            <a:ext cx="706320" cy="55512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6240" y="34128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Trigger – After</a:t>
            </a:r>
            <a:endParaRPr/>
          </a:p>
        </p:txBody>
      </p:sp>
      <p:pic>
        <p:nvPicPr>
          <p:cNvPr id="17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6240" y="1448640"/>
            <a:ext cx="8439840" cy="26218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 flipH="1">
            <a:off x="7603200" y="1242720"/>
            <a:ext cx="747720" cy="68112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20400" y="28152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Goals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20400" y="1151280"/>
            <a:ext cx="8524800" cy="35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Goals: to support SU indoor &amp; outdoor App’s functions at the location of the Schine Student Center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Major Functions: to provide app users with easy access to the Schine Student Center’s resources, including information of all departments/offices, services, events, and facilities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Scope of Data: to collect basic information of all departments/offices, services, events, and facilities housed in the Schine Student Center, including hours, location,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Two types of users of this Database: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Database Administrator: SU indoor &amp; outdoor App Team, including me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1500">
                <a:solidFill>
                  <a:srgbClr val="000000"/>
                </a:solidFill>
                <a:latin typeface="Roboto"/>
                <a:ea typeface="Arial"/>
              </a:rPr>
              <a:t>App User: users of SU indoor &amp; outdoor App can only query the data (but not change the data), and this database applies no access control on data queries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39840" y="108000"/>
            <a:ext cx="8221680" cy="523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Goals – Major Data Questions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9840" y="619200"/>
            <a:ext cx="8566560" cy="447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departments/offices are housed in the Schine?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services are provided in the Schine?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events  are hosted in the Schine?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facilities are available in the Schine?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services are provided by a specific department/office?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are the Hot Search Ranking in category department/office?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are the Hot Search Ranking in category service?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are the Hot Search Ranking in category event?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What are the Hot Search Ranking in category facility?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    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38720" y="3635280"/>
            <a:ext cx="457164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26880" y="485640"/>
            <a:ext cx="1018440" cy="6112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6600"/>
                </a:solidFill>
                <a:latin typeface="Roboto"/>
                <a:ea typeface="Roboto"/>
              </a:rPr>
              <a:t>ERD</a:t>
            </a:r>
            <a:endParaRPr/>
          </a:p>
        </p:txBody>
      </p:sp>
      <p:pic>
        <p:nvPicPr>
          <p:cNvPr id="16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8120" y="0"/>
            <a:ext cx="412776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Forms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71960" y="1753920"/>
            <a:ext cx="7628040" cy="2270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800">
                <a:solidFill>
                  <a:srgbClr val="424242"/>
                </a:solidFill>
                <a:latin typeface="Roboto"/>
                <a:ea typeface="Roboto"/>
              </a:rPr>
              <a:t>6 Tables: Department/Office, Service, Event, Facility, App User, User Activity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800">
                <a:solidFill>
                  <a:srgbClr val="424242"/>
                </a:solidFill>
                <a:latin typeface="Roboto"/>
                <a:ea typeface="Roboto"/>
              </a:rPr>
              <a:t>17 Forms: corresponding 17 forms to the above 6 tables and major data questions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65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65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65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74320" y="149760"/>
            <a:ext cx="8221680" cy="48168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Major Queries 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274320" y="631800"/>
            <a:ext cx="8678160" cy="4139640"/>
          </a:xfrm>
          <a:prstGeom prst="rect">
            <a:avLst/>
          </a:prstGeom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Departments/Offices in Schine Student Center Report-Both Admin &amp; 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Services in Schine Student Center Report-Both Admin &amp; 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Events in Schine Student Center Report-Both Admin &amp; 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Facilities in Schine Student Center Report-Both Admin &amp; 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App User Report-Admin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Roboto"/>
              </a:rPr>
              <a:t>User Activity Report-Admin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Arial"/>
              </a:rPr>
              <a:t>Hot Search Ranking in category department/office Report-User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Arial"/>
              </a:rPr>
              <a:t>Hot Search Ranking in category service Report-User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Arial"/>
              </a:rPr>
              <a:t>Hot Search Ranking in category event Report-User View (Y)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1400">
                <a:solidFill>
                  <a:srgbClr val="424242"/>
                </a:solidFill>
                <a:latin typeface="Roboto"/>
                <a:ea typeface="Arial"/>
              </a:rPr>
              <a:t>Hot Search Ranking in category facility Report-User View (Y)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71960" y="48024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Trigger - Logic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71960" y="2103120"/>
            <a:ext cx="8098200" cy="13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Roboto"/>
                <a:ea typeface="Arial"/>
              </a:rPr>
              <a:t>When the Service information is modified (INSERT, DELETE, or UPDATE), we need to automatically update our “Number of Services” field in Department/Office Table. Because values in field “Number of Services” are calculated based on records in Service Table. Also, subform in the Department/Office Form-Admin should change correspondingly.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71960" y="36108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Trigger - Code</a:t>
            </a:r>
            <a:endParaRPr/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960" y="1466640"/>
            <a:ext cx="856116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0440" y="36108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Roboto"/>
                <a:ea typeface="Roboto"/>
              </a:rPr>
              <a:t>Trigger – Test Code</a:t>
            </a:r>
            <a:endParaRPr/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440" y="2416680"/>
            <a:ext cx="8604720" cy="14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