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6" r:id="rId4"/>
  </p:sldMasterIdLst>
  <p:notesMasterIdLst>
    <p:notesMasterId r:id="rId7"/>
  </p:notesMasterIdLst>
  <p:sldIdLst>
    <p:sldId id="308" r:id="rId5"/>
    <p:sldId id="267" r:id="rId6"/>
  </p:sldIdLst>
  <p:sldSz cx="9144000" cy="6858000" type="screen4x3"/>
  <p:notesSz cx="6858000" cy="9144000"/>
  <p:defaultTextStyle>
    <a:defPPr>
      <a:defRPr lang="es-E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3950" autoAdjust="0"/>
  </p:normalViewPr>
  <p:slideViewPr>
    <p:cSldViewPr>
      <p:cViewPr varScale="1">
        <p:scale>
          <a:sx n="82" d="100"/>
          <a:sy n="82" d="100"/>
        </p:scale>
        <p:origin x="145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F5B-6142-47FF-BF00-B2FCA4EDF9C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2B75-C8A5-40D1-80EC-68FBCA0BA6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57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57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0" y="626110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algn="ctr"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1200" i="1">
                <a:solidFill>
                  <a:prstClr val="white"/>
                </a:solidFill>
              </a:rPr>
              <a:t>TRANSCENDING DISCIPLINES, TRANSFORMING LIVES</a:t>
            </a:r>
            <a:endParaRPr lang="en-US" altLang="de-DE" sz="1200" i="1">
              <a:solidFill>
                <a:prstClr val="white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288871"/>
            <a:ext cx="8229600" cy="584775"/>
          </a:xfrm>
        </p:spPr>
        <p:txBody>
          <a:bodyPr>
            <a:spAutoFit/>
          </a:bodyPr>
          <a:lstStyle>
            <a:lvl1pPr>
              <a:defRPr sz="3200" i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485900" y="2819400"/>
            <a:ext cx="61722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1"/>
          </p:nvPr>
        </p:nvSpPr>
        <p:spPr>
          <a:xfrm>
            <a:off x="2743200" y="3559140"/>
            <a:ext cx="3657600" cy="369332"/>
          </a:xfrm>
        </p:spPr>
        <p:txBody>
          <a:bodyPr>
            <a:spAutoFit/>
          </a:bodyPr>
          <a:lstStyle>
            <a:lvl1pPr marL="0" indent="0" algn="ctr">
              <a:buNone/>
              <a:defRPr sz="18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1800" i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i="1">
                <a:solidFill>
                  <a:srgbClr val="FFFFFF"/>
                </a:solidFill>
              </a:defRPr>
            </a:lvl3pPr>
            <a:lvl4pPr marL="1371600" indent="0" algn="ctr">
              <a:buNone/>
              <a:defRPr sz="1800" i="1">
                <a:solidFill>
                  <a:srgbClr val="FFFFFF"/>
                </a:solidFill>
              </a:defRPr>
            </a:lvl4pPr>
            <a:lvl5pPr marL="1828800" indent="0" algn="ctr">
              <a:buNone/>
              <a:defRPr sz="1800" i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BG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2184400"/>
            <a:ext cx="9144000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3200" i="1">
                <a:solidFill>
                  <a:prstClr val="white"/>
                </a:solidFill>
              </a:rPr>
              <a:t>Presentation Title Presentation Title</a:t>
            </a: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Presentation Subtitle Presentation Subtitle</a:t>
            </a: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By  Presenter Name</a:t>
            </a:r>
            <a:endParaRPr lang="en-US" altLang="de-DE" i="1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626110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algn="ctr"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1200" i="1">
                <a:solidFill>
                  <a:prstClr val="white"/>
                </a:solidFill>
              </a:rPr>
              <a:t>TRANSCENDING DISCIPLINES, TRANSFORMING LIVES</a:t>
            </a:r>
            <a:endParaRPr lang="en-US" altLang="de-DE" sz="1200" i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16x9_gre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2311401"/>
            <a:ext cx="9144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sz="3200" i="1">
                <a:solidFill>
                  <a:prstClr val="white"/>
                </a:solidFill>
              </a:rPr>
              <a:t>Section Title Section Title </a:t>
            </a:r>
            <a:endParaRPr lang="en-US" altLang="de-DE" i="1">
              <a:solidFill>
                <a:prstClr val="white"/>
              </a:solidFill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i="1">
                <a:solidFill>
                  <a:prstClr val="white"/>
                </a:solidFill>
              </a:rPr>
              <a:t>Section Subtitle Section Subtitle</a:t>
            </a:r>
            <a:endParaRPr lang="en-US" altLang="de-DE" i="1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93A55817-A56D-48D4-96CA-A2596858CE53}" type="slidenum">
              <a:rPr lang="en-US" altLang="de-DE" sz="1200" b="1" smtClean="0">
                <a:solidFill>
                  <a:prstClr val="white"/>
                </a:solidFill>
              </a:rPr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  <a:endParaRPr lang="en-US" altLang="de-DE" sz="1200" i="1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F3AB9452-77E5-481C-B1DC-2D9A7AD1FD3D}" type="slidenum">
              <a:rPr lang="en-US" altLang="de-DE" sz="1200" b="1" smtClean="0">
                <a:solidFill>
                  <a:prstClr val="white"/>
                </a:solidFill>
              </a:rPr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  <a:endParaRPr lang="en-US" altLang="de-DE" sz="1200" i="1">
              <a:solidFill>
                <a:prstClr val="white"/>
              </a:solidFill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4343400" cy="60960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60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A0AE98BE-F369-4BFC-8836-AA3A8CEB9E97}" type="slidenum">
              <a:rPr lang="en-US" altLang="de-DE" sz="1200" b="1" smtClean="0">
                <a:solidFill>
                  <a:prstClr val="white"/>
                </a:solidFill>
              </a:rPr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  <a:endParaRPr lang="en-US" altLang="de-DE" sz="1200" i="1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59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28600" y="6"/>
            <a:ext cx="4343400" cy="461665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 algn="l">
              <a:defRPr sz="2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C0504D">
                  <a:lumMod val="40000"/>
                  <a:lumOff val="60000"/>
                </a:srgbClr>
              </a:solidFill>
              <a:ea typeface="MS PGothic" pitchFamily="1" charset="-128"/>
            </a:endParaRP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6405053"/>
            <a:ext cx="1827213" cy="2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5588" y="6261101"/>
            <a:ext cx="678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defTabSz="4572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/>
            </a:pPr>
            <a:fld id="{3C1D0103-89E2-4D7C-A06D-BB978A126777}" type="slidenum">
              <a:rPr lang="en-US" altLang="de-DE" sz="1200" b="1" smtClean="0">
                <a:solidFill>
                  <a:prstClr val="white"/>
                </a:solidFill>
              </a:rPr>
            </a:fld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>
                <a:solidFill>
                  <a:prstClr val="white"/>
                </a:solidFill>
              </a:rPr>
              <a:t>|</a:t>
            </a:r>
            <a:r>
              <a:rPr lang="en-US" altLang="de-DE" sz="1200" b="1">
                <a:solidFill>
                  <a:prstClr val="white"/>
                </a:solidFill>
              </a:rPr>
              <a:t> </a:t>
            </a:r>
            <a:r>
              <a:rPr lang="en-US" altLang="de-DE" sz="1200" i="1">
                <a:solidFill>
                  <a:prstClr val="white"/>
                </a:solidFill>
              </a:rPr>
              <a:t>Presentation Title Presentation Title</a:t>
            </a:r>
            <a:endParaRPr lang="en-US" altLang="de-DE" sz="1200" i="1">
              <a:solidFill>
                <a:prstClr val="white"/>
              </a:solidFill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228611" y="6"/>
            <a:ext cx="3824637" cy="461665"/>
          </a:xfrm>
          <a:prstGeom prst="rect">
            <a:avLst/>
          </a:prstGeom>
        </p:spPr>
        <p:txBody>
          <a:bodyPr wrap="none" rtlCol="0" anchor="t">
            <a:spAutoFit/>
          </a:bodyPr>
          <a:lstStyle>
            <a:lvl1pPr algn="l">
              <a:defRPr sz="240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75360"/>
            <a:ext cx="4343400" cy="400110"/>
          </a:xfrm>
        </p:spPr>
        <p:txBody>
          <a:bodyPr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6FED-F17B-4C57-ABE1-C0A51F4768BA}" type="datetimeFigureOut">
              <a:rPr lang="en-US" altLang="de-DE"/>
            </a:fld>
            <a:endParaRPr lang="en-U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BA1BC-D715-4CDF-BAAA-CE805B109B02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8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95395-7B66-43A9-9B21-F4183FDE1107}" type="datetimeFigureOut">
              <a:rPr lang="en-US" altLang="de-DE"/>
            </a:fld>
            <a:endParaRPr lang="en-US" alt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6B205-00F2-4E4B-8526-76D426C1E985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37E43-9E25-4637-91C9-5EEECFBF6094}" type="datetimeFigureOut">
              <a:rPr lang="en-US" altLang="de-DE"/>
            </a:fld>
            <a:endParaRPr lang="en-US" alt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818FB-0E6B-4FEA-9A07-446933E25E2E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1C23C-2442-4D22-9B43-24643732247E}" type="datetimeFigureOut">
              <a:rPr lang="en-US" altLang="de-DE"/>
            </a:fld>
            <a:endParaRPr lang="en-US" alt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946E-5BE5-415D-9DAE-91B9DF56D02D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67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A94D82-4BCE-41E7-96F5-661E3B52C166}" type="datetimeFigureOut">
              <a:rPr lang="en-US" altLang="de-DE"/>
            </a:fld>
            <a:endParaRPr lang="en-US" alt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EB230-4876-4B5A-A27C-DB81A750E2D8}" type="slidenum">
              <a:rPr lang="en-US" altLang="de-DE"/>
            </a:fld>
            <a:endParaRPr lang="en-US" altLang="de-DE"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8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8B83-C13E-4FCC-A13F-932F0C55908C}" type="datetimeFigureOut">
              <a:rPr lang="en-US" altLang="de-DE"/>
            </a:fld>
            <a:endParaRPr lang="en-US" alt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E26CC-6B27-4870-B9C6-EBB501F35EF3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62C2-4242-4412-9F44-746989B31BBC}" type="datetimeFigureOut">
              <a:rPr lang="en-US" altLang="de-DE"/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AE4B-0469-458B-93B8-D0460E835091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73229-1E45-4F3E-BC28-37D9702795D9}" type="datetimeFigureOut">
              <a:rPr lang="en-US" altLang="de-DE"/>
            </a:fld>
            <a:endParaRPr lang="en-US" alt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7D5B8-97B6-40BF-B53C-3E7850D44959}" type="slidenum">
              <a:rPr lang="en-US" altLang="de-DE"/>
            </a:fld>
            <a:endParaRPr lang="en-US" alt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4" y="2043963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Section titles use sentence case with punctuation.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578" y="2239045"/>
            <a:ext cx="6761510" cy="1519163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r">
              <a:defRPr sz="510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z="5100" dirty="0">
                <a:solidFill>
                  <a:srgbClr val="FFFFFF"/>
                </a:solidFill>
                <a:latin typeface="Frutiger Next Pro Light" charset="0"/>
                <a:ea typeface="MS PGothic" pitchFamily="1" charset="-128"/>
                <a:sym typeface="FrutigerBQ-45Light" charset="0"/>
              </a:rPr>
              <a:t>Divider title over two lines</a:t>
            </a:r>
            <a:endParaRPr lang="en-US" sz="5100" dirty="0">
              <a:solidFill>
                <a:srgbClr val="FFFFFF"/>
              </a:solidFill>
              <a:latin typeface="Frutiger Next Pro Light" charset="0"/>
              <a:ea typeface="MS PGothic" pitchFamily="1" charset="-128"/>
              <a:sym typeface="FrutigerBQ-45Light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578" y="2239045"/>
            <a:ext cx="6761510" cy="1519163"/>
          </a:xfrm>
          <a:prstGeom prst="rect">
            <a:avLst/>
          </a:prstGeom>
        </p:spPr>
        <p:txBody>
          <a:bodyPr lIns="64291" tIns="32146" rIns="64291" bIns="32146"/>
          <a:lstStyle>
            <a:lvl1pPr marL="0" indent="0" algn="r">
              <a:defRPr sz="5100">
                <a:solidFill>
                  <a:schemeClr val="bg1">
                    <a:lumMod val="9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z="5100" dirty="0">
                <a:solidFill>
                  <a:srgbClr val="FFFFFF"/>
                </a:solidFill>
                <a:latin typeface="Frutiger Next Pro Light" charset="0"/>
                <a:ea typeface="MS PGothic" pitchFamily="1" charset="-128"/>
                <a:sym typeface="FrutigerBQ-45Light" charset="0"/>
              </a:rPr>
              <a:t>Divider title over two lines</a:t>
            </a:r>
            <a:endParaRPr lang="en-US" sz="5100" dirty="0">
              <a:solidFill>
                <a:srgbClr val="FFFFFF"/>
              </a:solidFill>
              <a:latin typeface="Frutiger Next Pro Light" charset="0"/>
              <a:ea typeface="MS PGothic" pitchFamily="1" charset="-128"/>
              <a:sym typeface="FrutigerBQ-45Light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2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607037"/>
            <a:ext cx="7239000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613527"/>
            <a:ext cx="2895600" cy="168275"/>
          </a:xfrm>
          <a:prstGeom prst="rect">
            <a:avLst/>
          </a:prstGeom>
        </p:spPr>
        <p:txBody>
          <a:bodyPr/>
          <a:lstStyle/>
          <a:p>
            <a:pPr defTabSz="457200"/>
            <a:r>
              <a:rPr lang="en-US">
                <a:solidFill>
                  <a:prstClr val="black"/>
                </a:solidFill>
              </a:rPr>
              <a:t>COMPANY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8677" y="6613527"/>
            <a:ext cx="2133600" cy="168275"/>
          </a:xfrm>
          <a:prstGeom prst="rect">
            <a:avLst/>
          </a:prstGeom>
        </p:spPr>
        <p:txBody>
          <a:bodyPr/>
          <a:lstStyle/>
          <a:p>
            <a:pPr defTabSz="457200"/>
            <a:fld id="{6CF23843-3C0B-441B-84EE-82A404592627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70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7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70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457203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575050" y="27307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69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A418-8F65-4B85-9176-3BCBFF6A2975}" type="datetimeFigureOut">
              <a:rPr lang="es-ES" smtClean="0"/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69"/>
            <a:ext cx="2895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69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EC2F2-5F43-487E-AD36-5092C6E6B947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de-DE"/>
              <a:t>Click to edit Master title style</a:t>
            </a:r>
            <a:endParaRPr lang="en-US" altLang="de-D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de-DE"/>
              <a:t>Click to edit Master text styles</a:t>
            </a:r>
            <a:endParaRPr lang="en-US" altLang="de-DE"/>
          </a:p>
          <a:p>
            <a:pPr lvl="1"/>
            <a:r>
              <a:rPr lang="en-US" altLang="de-DE"/>
              <a:t>Second level</a:t>
            </a:r>
            <a:endParaRPr lang="en-US" altLang="de-DE"/>
          </a:p>
          <a:p>
            <a:pPr lvl="2"/>
            <a:r>
              <a:rPr lang="en-US" altLang="de-DE"/>
              <a:t>Third level</a:t>
            </a:r>
            <a:endParaRPr lang="en-US" altLang="de-DE"/>
          </a:p>
          <a:p>
            <a:pPr lvl="3"/>
            <a:r>
              <a:rPr lang="en-US" altLang="de-DE"/>
              <a:t>Fourth level</a:t>
            </a:r>
            <a:endParaRPr lang="en-US" altLang="de-DE"/>
          </a:p>
          <a:p>
            <a:pPr lvl="4"/>
            <a:r>
              <a:rPr lang="en-US" altLang="de-DE"/>
              <a:t>Fifth level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6C8E676C-6FBC-49F2-B847-4C1FD316D049}" type="datetimeFigureOut">
              <a:rPr lang="en-US" altLang="de-DE">
                <a:ea typeface="MS PGothic" pitchFamily="1" charset="-128"/>
              </a:rPr>
            </a:fld>
            <a:endParaRPr lang="en-US" altLang="de-DE">
              <a:ea typeface="MS PGothic" pitchFamily="1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008F6E00-0F5A-423A-B96F-7A19697AB2CB}" type="slidenum">
              <a:rPr lang="en-US" altLang="de-DE">
                <a:ea typeface="MS PGothic" pitchFamily="1" charset="-128"/>
              </a:rPr>
            </a:fld>
            <a:endParaRPr lang="en-US" altLang="de-DE">
              <a:ea typeface="MS PGothic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1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1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c/two-sigma-financial-modeling/overview" TargetMode="External"/><Relationship Id="rId1" Type="http://schemas.openxmlformats.org/officeDocument/2006/relationships/hyperlink" Target="https://www.kaggle.com/c/the-winton-stock-market-challe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Box 7"/>
          <p:cNvSpPr txBox="1">
            <a:spLocks noChangeArrowheads="1"/>
          </p:cNvSpPr>
          <p:nvPr/>
        </p:nvSpPr>
        <p:spPr bwMode="auto">
          <a:xfrm>
            <a:off x="0" y="2362235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1" charset="-128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de-DE" dirty="0">
                <a:solidFill>
                  <a:srgbClr val="1A2C64"/>
                </a:solidFill>
              </a:rPr>
              <a:t>Financial Engineering</a:t>
            </a:r>
            <a:endParaRPr lang="en-US" altLang="de-DE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de-DE" dirty="0" smtClean="0">
                <a:solidFill>
                  <a:srgbClr val="1A2C64"/>
                </a:solidFill>
              </a:rPr>
              <a:t>Group Project</a:t>
            </a:r>
            <a:endParaRPr lang="en-US" altLang="de-DE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de-DE" sz="1800" dirty="0">
              <a:solidFill>
                <a:srgbClr val="1A2C64"/>
              </a:solidFill>
            </a:endParaRPr>
          </a:p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de-DE" sz="1800" dirty="0">
                <a:solidFill>
                  <a:srgbClr val="1A2C64"/>
                </a:solidFill>
              </a:rPr>
              <a:t>Miquel </a:t>
            </a:r>
            <a:r>
              <a:rPr lang="en-US" altLang="de-DE" sz="1800" dirty="0" err="1">
                <a:solidFill>
                  <a:srgbClr val="1A2C64"/>
                </a:solidFill>
              </a:rPr>
              <a:t>Noguer</a:t>
            </a:r>
            <a:r>
              <a:rPr lang="en-US" altLang="de-DE" sz="1800" dirty="0">
                <a:solidFill>
                  <a:srgbClr val="1A2C64"/>
                </a:solidFill>
              </a:rPr>
              <a:t> </a:t>
            </a:r>
            <a:r>
              <a:rPr lang="en-US" altLang="de-DE" sz="1800" dirty="0" err="1">
                <a:solidFill>
                  <a:srgbClr val="1A2C64"/>
                </a:solidFill>
              </a:rPr>
              <a:t>i</a:t>
            </a:r>
            <a:r>
              <a:rPr lang="en-US" altLang="de-DE" sz="1800" dirty="0">
                <a:solidFill>
                  <a:srgbClr val="1A2C64"/>
                </a:solidFill>
              </a:rPr>
              <a:t> Alonso PhD</a:t>
            </a:r>
            <a:endParaRPr lang="en-US" altLang="de-DE" sz="1800" dirty="0">
              <a:solidFill>
                <a:srgbClr val="1A2C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Group Project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1" y="1484786"/>
            <a:ext cx="8075240" cy="452596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GB" sz="1800" dirty="0" smtClean="0"/>
              <a:t>Groups 3-4 members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Portfolio allocation project – Investment Universe and portfolio allocation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Min 5 assets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Examples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smtClean="0"/>
              <a:t>Mean Reversion 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smtClean="0"/>
              <a:t>Momentum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smtClean="0"/>
              <a:t>Factor modelling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Data sources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smtClean="0"/>
              <a:t>Yahoo Finance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err="1" smtClean="0"/>
              <a:t>Quandl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GB" sz="1800" dirty="0" err="1" smtClean="0"/>
              <a:t>Kaggle</a:t>
            </a:r>
            <a:r>
              <a:rPr lang="en-GB" sz="1800" dirty="0"/>
              <a:t> </a:t>
            </a:r>
            <a:r>
              <a:rPr lang="en-GB" sz="1800" dirty="0" smtClean="0"/>
              <a:t>– </a:t>
            </a:r>
            <a:r>
              <a:rPr lang="en-GB" sz="1800" dirty="0">
                <a:hlinkClick r:id="rId1"/>
              </a:rPr>
              <a:t>https://</a:t>
            </a:r>
            <a:r>
              <a:rPr lang="en-GB" sz="1800" dirty="0" smtClean="0">
                <a:hlinkClick r:id="rId1"/>
              </a:rPr>
              <a:t>www.kaggle.com/c/the-winton-stock-market-challenge</a:t>
            </a:r>
            <a:endParaRPr lang="en-GB" sz="1800" dirty="0" smtClean="0"/>
          </a:p>
          <a:p>
            <a:pPr lvl="1">
              <a:buFontTx/>
              <a:buChar char="-"/>
            </a:pPr>
            <a:r>
              <a:rPr lang="en-US" sz="1800" dirty="0" smtClean="0"/>
              <a:t>2 sigma -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www.kaggle.com/c/two-sigma-financial-modeling/overview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Produce an abstract</a:t>
            </a:r>
            <a:endParaRPr lang="en-GB" sz="1800" dirty="0" smtClean="0"/>
          </a:p>
          <a:p>
            <a:pPr>
              <a:buFontTx/>
              <a:buChar char="-"/>
            </a:pPr>
            <a:r>
              <a:rPr lang="en-GB" sz="1800" dirty="0" smtClean="0"/>
              <a:t>Final presentation – Code and slides</a:t>
            </a:r>
            <a:endParaRPr lang="en-US" sz="18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5536" y="1052736"/>
            <a:ext cx="838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Presentation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SimSun</vt:lpstr>
      <vt:lpstr>Wingdings</vt:lpstr>
      <vt:lpstr>MS PGothic</vt:lpstr>
      <vt:lpstr>冬青黑体简体中文</vt:lpstr>
      <vt:lpstr>Calibri</vt:lpstr>
      <vt:lpstr>Helvetica Neue</vt:lpstr>
      <vt:lpstr>Arial</vt:lpstr>
      <vt:lpstr>Calibri</vt:lpstr>
      <vt:lpstr>Century Gothic</vt:lpstr>
      <vt:lpstr>Thonburi</vt:lpstr>
      <vt:lpstr>Frutiger Next Pro Light</vt:lpstr>
      <vt:lpstr>苹方-简</vt:lpstr>
      <vt:lpstr>FrutigerBQ-45Light</vt:lpstr>
      <vt:lpstr>微软雅黑</vt:lpstr>
      <vt:lpstr>汉仪旗黑</vt:lpstr>
      <vt:lpstr>Arial Unicode MS</vt:lpstr>
      <vt:lpstr>汉仪书宋二KW</vt:lpstr>
      <vt:lpstr>Tema de Office</vt:lpstr>
      <vt:lpstr>Office Theme</vt:lpstr>
      <vt:lpstr>Custom Design</vt:lpstr>
      <vt:lpstr>PowerPoint 演示文稿</vt:lpstr>
      <vt:lpstr>Group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casi</dc:creator>
  <cp:lastModifiedBy>angelazhao</cp:lastModifiedBy>
  <cp:revision>603</cp:revision>
  <dcterms:created xsi:type="dcterms:W3CDTF">2020-08-29T15:09:21Z</dcterms:created>
  <dcterms:modified xsi:type="dcterms:W3CDTF">2020-08-29T15:09:21Z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