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85" r:id="rId9"/>
    <p:sldId id="262" r:id="rId10"/>
    <p:sldId id="263" r:id="rId11"/>
    <p:sldId id="273" r:id="rId12"/>
    <p:sldId id="286" r:id="rId13"/>
    <p:sldId id="264" r:id="rId14"/>
    <p:sldId id="265" r:id="rId15"/>
    <p:sldId id="287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8" r:id="rId32"/>
    <p:sldId id="281" r:id="rId33"/>
    <p:sldId id="283" r:id="rId3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 autoAdjust="0"/>
    <p:restoredTop sz="90945"/>
  </p:normalViewPr>
  <p:slideViewPr>
    <p:cSldViewPr>
      <p:cViewPr varScale="1">
        <p:scale>
          <a:sx n="105" d="100"/>
          <a:sy n="105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E8297-97C8-7D4E-A1B9-8528D7E8D6E5}" type="datetimeFigureOut">
              <a:rPr lang="en-TW" smtClean="0"/>
              <a:t>09/06/2022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3003B-D4A4-1948-9918-F20B92240E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2516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3003B-D4A4-1948-9918-F20B92240E9B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407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3003B-D4A4-1948-9918-F20B92240E9B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000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02F9A40-49B9-43B3-E27A-A972FD7DA13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BCF0717-85B7-035D-23C7-59E71FF28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D8990146-232C-4EFA-992D-60E06F86F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03"/>
              <a:ext cx="96" cy="4126"/>
              <a:chOff x="48" y="103"/>
              <a:chExt cx="96" cy="4126"/>
            </a:xfrm>
          </p:grpSpPr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1B085E19-28F2-C229-52FC-DF45E6616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5C6658D0-6850-BC21-B452-B1771255E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5BB02A7-5413-75C5-7CB5-0A61810A9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AED5A5F3-59E6-E6B7-4EA2-BFD0F529A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1E8A1F7E-A995-7DE3-E7E5-53A046C84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977599B0-6413-1E26-297E-ED0906CFB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7431D8D0-780F-BD4D-2F2A-28232B1D4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4DEBF9CC-DEAC-9925-9ED1-6ABE47AF7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116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7F2C281-B571-5186-3920-B42157C0B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9F921509-0CAA-3436-3C79-04032A21D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04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3874376-107F-8CC8-3FCE-C7016DE6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549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2257008D-23F2-7D8D-ECEC-EF32911B0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691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3B436625-17E8-1276-ED5B-FAC285B58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C73CE183-A041-8CE5-5FE8-F8CE5EB07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979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1894EA60-2DFA-4397-1253-9E29D27F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948FD6A3-7F3B-4881-0F4C-159E3FBF5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57030322-68E1-E2D8-B3E4-D9FF84582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01BCDC63-A753-C52B-9F65-64A2797D8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98562E2A-F3D0-B748-565C-614A60B61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434CEC2D-1B82-A79F-B94C-8E010ED3F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568465E4-F189-AD0D-A7FB-6C46DE346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8" name="Rectangle 26">
                <a:extLst>
                  <a:ext uri="{FF2B5EF4-FFF2-40B4-BE49-F238E27FC236}">
                    <a16:creationId xmlns:a16="http://schemas.microsoft.com/office/drawing/2014/main" id="{E4C32BC8-7DF4-5D40-0060-F26A537B9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4134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F7FB82DB-8AC5-2506-093A-024E8E071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03"/>
                <a:ext cx="96" cy="94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0" name="Rectangle 28">
                <a:extLst>
                  <a:ext uri="{FF2B5EF4-FFF2-40B4-BE49-F238E27FC236}">
                    <a16:creationId xmlns:a16="http://schemas.microsoft.com/office/drawing/2014/main" id="{F18EBC2B-004B-E3FC-FC2B-EEA57C6C4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1" name="Rectangle 29">
                <a:extLst>
                  <a:ext uri="{FF2B5EF4-FFF2-40B4-BE49-F238E27FC236}">
                    <a16:creationId xmlns:a16="http://schemas.microsoft.com/office/drawing/2014/main" id="{E4921FC4-F2A2-A0B7-193F-CC42F9046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B1E81B46-02CC-8C05-E23C-56186DC01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3" name="Rectangle 31">
                <a:extLst>
                  <a:ext uri="{FF2B5EF4-FFF2-40B4-BE49-F238E27FC236}">
                    <a16:creationId xmlns:a16="http://schemas.microsoft.com/office/drawing/2014/main" id="{64B602DF-4C72-D926-ACA7-400A15D2E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4" name="Rectangle 32">
                <a:extLst>
                  <a:ext uri="{FF2B5EF4-FFF2-40B4-BE49-F238E27FC236}">
                    <a16:creationId xmlns:a16="http://schemas.microsoft.com/office/drawing/2014/main" id="{B053E71F-7121-9B19-4695-4FD3CA635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35" name="Rectangle 33">
                <a:extLst>
                  <a:ext uri="{FF2B5EF4-FFF2-40B4-BE49-F238E27FC236}">
                    <a16:creationId xmlns:a16="http://schemas.microsoft.com/office/drawing/2014/main" id="{B213439C-4DA6-B664-90B0-7F612F385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</p:grpSp>
      <p:sp>
        <p:nvSpPr>
          <p:cNvPr id="4130" name="Rectangle 3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0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31" name="Rectangle 3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6400800" cy="1752600"/>
          </a:xfrm>
        </p:spPr>
        <p:txBody>
          <a:bodyPr lIns="92075" tIns="46038" rIns="92075" bIns="46038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E93D0DF-3B93-2660-18C8-FBFC19505D8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560B1870-639A-9ABD-6281-88B7CA47CD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" name="Rectangle 38">
            <a:extLst>
              <a:ext uri="{FF2B5EF4-FFF2-40B4-BE49-F238E27FC236}">
                <a16:creationId xmlns:a16="http://schemas.microsoft.com/office/drawing/2014/main" id="{37F6B221-02F3-F606-BED6-25F8A2A66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DCCD64-3F5E-C943-B1FB-5C600FBC483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869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F4CA7B56-0C57-F575-1174-F36D584BC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C31FDEF1-D3A4-FA54-F1A9-A89CB71EA0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5E8CDA58-9283-E532-4E7E-F6EE03F3A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0AEE8-A84E-3D48-ADE5-95C33A1EEC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743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92938" y="609600"/>
            <a:ext cx="1949450" cy="54514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609600"/>
            <a:ext cx="5697538" cy="54514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2A642AB8-0186-FA61-2C8A-D5A3690D4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7943BE59-0A6C-1C88-CAC2-1E2C8D0C7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E1AC6774-BB57-21C8-1693-6EE3AC474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B187FE-7464-2C4C-A211-92BF5F234AC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31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670B76D0-4609-CBAE-A335-6AC1E52DA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161FBCC3-1979-CBF8-F51D-64EC69896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CC7E6D97-8462-7B8D-D236-2E36A5460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7D7C3-0677-9546-AFE1-841A65D5554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567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147A7E73-8D8B-8D9C-2212-0A0FE5AC2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83FCC543-1896-9A79-1265-5C8F016F7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7CDBA1DA-915D-CCE1-A8F0-756590828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38F068-EAF5-0E4B-A985-732F8DD1FF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402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56CD5307-39E1-5510-D793-949DE0D7F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E05B2F6A-E2C9-F31C-6431-22C236D86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CBBC401E-D37F-189C-7357-47AF33777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FF6DE-F2EE-6F41-A06B-375BCCACEA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4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2F00489F-8A33-7717-46DD-D0E86575E9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CA0C48A1-59BB-9439-0AFD-D69F2DE08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6FAFCB24-2CB1-2EBA-A725-906E04C90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5FEF4-3231-3443-AD0C-B9A4C4A748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739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8C961BF3-63E7-A4CF-4DE9-6E07975B4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6">
            <a:extLst>
              <a:ext uri="{FF2B5EF4-FFF2-40B4-BE49-F238E27FC236}">
                <a16:creationId xmlns:a16="http://schemas.microsoft.com/office/drawing/2014/main" id="{A3C4E913-004F-1A07-2BCA-A01AAC8DB8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9CD81A72-769E-7CC2-2DB7-F316564518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1BD36-28D5-F846-B0A5-C96C7E8E44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253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5">
            <a:extLst>
              <a:ext uri="{FF2B5EF4-FFF2-40B4-BE49-F238E27FC236}">
                <a16:creationId xmlns:a16="http://schemas.microsoft.com/office/drawing/2014/main" id="{459A8218-7A7C-B321-A206-55A85B9D75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92BC59FE-3AF5-B8F4-02E5-BF8C863429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7">
            <a:extLst>
              <a:ext uri="{FF2B5EF4-FFF2-40B4-BE49-F238E27FC236}">
                <a16:creationId xmlns:a16="http://schemas.microsoft.com/office/drawing/2014/main" id="{96A2A78A-E35F-9119-F820-E64B470FC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B704C-B447-A842-B7F6-84E1316F05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40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0D7EE30B-051E-57FB-ACC8-3F9A43AA2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ED64647B-8518-6BE5-C761-614A676845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E3A93179-7E07-BEDB-BB7D-A49C1242EA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16C47-B0DC-1348-9A9F-5E3FAA81E9B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1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DF99B495-8083-981E-B86A-019800807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D78C1C81-EA57-C260-C544-3C4774DACA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9BF9516F-9A01-EA8B-AEB1-163908C71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00A24-94A0-E74E-AD6C-A15CC8584C4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876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78F81DE-93BC-1034-55B2-6908DFEF54B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85850" cy="6854825"/>
            <a:chOff x="0" y="0"/>
            <a:chExt cx="684" cy="4318"/>
          </a:xfrm>
        </p:grpSpPr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050AE6B2-0CFE-4D52-CA3E-B15CEF46A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4" cy="431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30A54940-74CE-7AF9-1A52-94E6FAC9EA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02"/>
              <a:ext cx="96" cy="4128"/>
              <a:chOff x="48" y="102"/>
              <a:chExt cx="96" cy="4128"/>
            </a:xfrm>
          </p:grpSpPr>
          <p:sp>
            <p:nvSpPr>
              <p:cNvPr id="1034" name="Rectangle 5">
                <a:extLst>
                  <a:ext uri="{FF2B5EF4-FFF2-40B4-BE49-F238E27FC236}">
                    <a16:creationId xmlns:a16="http://schemas.microsoft.com/office/drawing/2014/main" id="{88E037C9-D758-4B35-9CBC-92581C919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10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35" name="Rectangle 6">
                <a:extLst>
                  <a:ext uri="{FF2B5EF4-FFF2-40B4-BE49-F238E27FC236}">
                    <a16:creationId xmlns:a16="http://schemas.microsoft.com/office/drawing/2014/main" id="{1F7DDCC8-FDD0-4455-E634-FFDC119CD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25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36" name="Rectangle 7">
                <a:extLst>
                  <a:ext uri="{FF2B5EF4-FFF2-40B4-BE49-F238E27FC236}">
                    <a16:creationId xmlns:a16="http://schemas.microsoft.com/office/drawing/2014/main" id="{1509D9B0-DBD8-7F02-6D24-9E40DA1B5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39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37" name="Rectangle 8">
                <a:extLst>
                  <a:ext uri="{FF2B5EF4-FFF2-40B4-BE49-F238E27FC236}">
                    <a16:creationId xmlns:a16="http://schemas.microsoft.com/office/drawing/2014/main" id="{FD7CAC8F-19DB-B6AF-7177-50DE7E30A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538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38" name="Rectangle 9">
                <a:extLst>
                  <a:ext uri="{FF2B5EF4-FFF2-40B4-BE49-F238E27FC236}">
                    <a16:creationId xmlns:a16="http://schemas.microsoft.com/office/drawing/2014/main" id="{7C90C4F3-9211-7E39-9DF5-AFEA08497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683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39" name="Rectangle 10">
                <a:extLst>
                  <a:ext uri="{FF2B5EF4-FFF2-40B4-BE49-F238E27FC236}">
                    <a16:creationId xmlns:a16="http://schemas.microsoft.com/office/drawing/2014/main" id="{FCF65615-F28D-2A43-35F2-7A3AAF4E8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82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0" name="Rectangle 11">
                <a:extLst>
                  <a:ext uri="{FF2B5EF4-FFF2-40B4-BE49-F238E27FC236}">
                    <a16:creationId xmlns:a16="http://schemas.microsoft.com/office/drawing/2014/main" id="{4439076A-E6FC-FF9F-4BD9-247921241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97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1" name="Rectangle 12">
                <a:extLst>
                  <a:ext uri="{FF2B5EF4-FFF2-40B4-BE49-F238E27FC236}">
                    <a16:creationId xmlns:a16="http://schemas.microsoft.com/office/drawing/2014/main" id="{DC6D6B9D-7D04-8998-3B97-B70BC1FF9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115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2" name="Rectangle 13">
                <a:extLst>
                  <a:ext uri="{FF2B5EF4-FFF2-40B4-BE49-F238E27FC236}">
                    <a16:creationId xmlns:a16="http://schemas.microsoft.com/office/drawing/2014/main" id="{FEECA406-C6A7-F6EB-4CC2-FE82DCE4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25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3" name="Rectangle 14">
                <a:extLst>
                  <a:ext uri="{FF2B5EF4-FFF2-40B4-BE49-F238E27FC236}">
                    <a16:creationId xmlns:a16="http://schemas.microsoft.com/office/drawing/2014/main" id="{B016BB8C-0F24-5B89-BB95-AE0E8FC7F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0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4" name="Rectangle 15">
                <a:extLst>
                  <a:ext uri="{FF2B5EF4-FFF2-40B4-BE49-F238E27FC236}">
                    <a16:creationId xmlns:a16="http://schemas.microsoft.com/office/drawing/2014/main" id="{01AFC222-1EE7-9FA4-DFA3-7B254C703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54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5" name="Rectangle 16">
                <a:extLst>
                  <a:ext uri="{FF2B5EF4-FFF2-40B4-BE49-F238E27FC236}">
                    <a16:creationId xmlns:a16="http://schemas.microsoft.com/office/drawing/2014/main" id="{0847BDC5-EFB4-4D55-C11C-578411A64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692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6" name="Rectangle 17">
                <a:extLst>
                  <a:ext uri="{FF2B5EF4-FFF2-40B4-BE49-F238E27FC236}">
                    <a16:creationId xmlns:a16="http://schemas.microsoft.com/office/drawing/2014/main" id="{A3499711-3751-5C63-8D70-C82022064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836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7" name="Rectangle 18">
                <a:extLst>
                  <a:ext uri="{FF2B5EF4-FFF2-40B4-BE49-F238E27FC236}">
                    <a16:creationId xmlns:a16="http://schemas.microsoft.com/office/drawing/2014/main" id="{752F2763-477A-3B98-89C5-09D6E1BB4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98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8" name="Rectangle 19">
                <a:extLst>
                  <a:ext uri="{FF2B5EF4-FFF2-40B4-BE49-F238E27FC236}">
                    <a16:creationId xmlns:a16="http://schemas.microsoft.com/office/drawing/2014/main" id="{F25B42B9-5F7D-D5D9-8F76-57E86D79B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124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49" name="Rectangle 20">
                <a:extLst>
                  <a:ext uri="{FF2B5EF4-FFF2-40B4-BE49-F238E27FC236}">
                    <a16:creationId xmlns:a16="http://schemas.microsoft.com/office/drawing/2014/main" id="{C85BD0C7-AA0B-5279-75B4-88DBAEC9B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269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0" name="Rectangle 21">
                <a:extLst>
                  <a:ext uri="{FF2B5EF4-FFF2-40B4-BE49-F238E27FC236}">
                    <a16:creationId xmlns:a16="http://schemas.microsoft.com/office/drawing/2014/main" id="{5B3AE2D4-2DCF-EBE0-2A8F-B9CBCFE1C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412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1" name="Rectangle 22">
                <a:extLst>
                  <a:ext uri="{FF2B5EF4-FFF2-40B4-BE49-F238E27FC236}">
                    <a16:creationId xmlns:a16="http://schemas.microsoft.com/office/drawing/2014/main" id="{164A9F4B-C8CA-7153-FB28-D88C98F42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557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2" name="Rectangle 23">
                <a:extLst>
                  <a:ext uri="{FF2B5EF4-FFF2-40B4-BE49-F238E27FC236}">
                    <a16:creationId xmlns:a16="http://schemas.microsoft.com/office/drawing/2014/main" id="{8E90F99F-E18E-B704-DEE8-2C4F31B3D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702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3" name="Rectangle 24">
                <a:extLst>
                  <a:ext uri="{FF2B5EF4-FFF2-40B4-BE49-F238E27FC236}">
                    <a16:creationId xmlns:a16="http://schemas.microsoft.com/office/drawing/2014/main" id="{9D60CC73-9809-12AE-6856-F4EE5DD09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845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4" name="Rectangle 25">
                <a:extLst>
                  <a:ext uri="{FF2B5EF4-FFF2-40B4-BE49-F238E27FC236}">
                    <a16:creationId xmlns:a16="http://schemas.microsoft.com/office/drawing/2014/main" id="{35B5817A-B998-92B7-FFAD-75693400D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990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5" name="Rectangle 26">
                <a:extLst>
                  <a:ext uri="{FF2B5EF4-FFF2-40B4-BE49-F238E27FC236}">
                    <a16:creationId xmlns:a16="http://schemas.microsoft.com/office/drawing/2014/main" id="{46AA1643-4900-31A5-EFB0-4CBBE8680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413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6" name="Rectangle 27">
                <a:extLst>
                  <a:ext uri="{FF2B5EF4-FFF2-40B4-BE49-F238E27FC236}">
                    <a16:creationId xmlns:a16="http://schemas.microsoft.com/office/drawing/2014/main" id="{6F2FBD50-8D65-436C-786D-237606AC3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7" name="Rectangle 28">
                <a:extLst>
                  <a:ext uri="{FF2B5EF4-FFF2-40B4-BE49-F238E27FC236}">
                    <a16:creationId xmlns:a16="http://schemas.microsoft.com/office/drawing/2014/main" id="{2E4E1036-4623-C9FB-4F4A-BE3017D3A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8" name="Rectangle 29">
                <a:extLst>
                  <a:ext uri="{FF2B5EF4-FFF2-40B4-BE49-F238E27FC236}">
                    <a16:creationId xmlns:a16="http://schemas.microsoft.com/office/drawing/2014/main" id="{66E88EF7-36C8-1067-3541-25BEFA9E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91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59" name="Rectangle 30">
                <a:extLst>
                  <a:ext uri="{FF2B5EF4-FFF2-40B4-BE49-F238E27FC236}">
                    <a16:creationId xmlns:a16="http://schemas.microsoft.com/office/drawing/2014/main" id="{5C00C9CB-D042-B0AC-570B-565467ED2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535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60" name="Rectangle 31">
                <a:extLst>
                  <a:ext uri="{FF2B5EF4-FFF2-40B4-BE49-F238E27FC236}">
                    <a16:creationId xmlns:a16="http://schemas.microsoft.com/office/drawing/2014/main" id="{DACECB0D-FE66-2EA0-C901-3D41BD71C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679"/>
                <a:ext cx="96" cy="96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61" name="Rectangle 32">
                <a:extLst>
                  <a:ext uri="{FF2B5EF4-FFF2-40B4-BE49-F238E27FC236}">
                    <a16:creationId xmlns:a16="http://schemas.microsoft.com/office/drawing/2014/main" id="{D981947C-D850-DDD6-BEA7-CE2AB17E3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823"/>
                <a:ext cx="96" cy="97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  <p:sp>
            <p:nvSpPr>
              <p:cNvPr id="1062" name="Rectangle 33">
                <a:extLst>
                  <a:ext uri="{FF2B5EF4-FFF2-40B4-BE49-F238E27FC236}">
                    <a16:creationId xmlns:a16="http://schemas.microsoft.com/office/drawing/2014/main" id="{53307800-2AA6-E9AF-5EC1-4532D537D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968"/>
                <a:ext cx="96" cy="95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/>
              </a:p>
            </p:txBody>
          </p:sp>
        </p:grpSp>
      </p:grpSp>
      <p:sp>
        <p:nvSpPr>
          <p:cNvPr id="1027" name="Rectangle 34">
            <a:extLst>
              <a:ext uri="{FF2B5EF4-FFF2-40B4-BE49-F238E27FC236}">
                <a16:creationId xmlns:a16="http://schemas.microsoft.com/office/drawing/2014/main" id="{1DFB1001-3AB1-8CD1-0A59-24E0DAA07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107" name="Rectangle 35">
            <a:extLst>
              <a:ext uri="{FF2B5EF4-FFF2-40B4-BE49-F238E27FC236}">
                <a16:creationId xmlns:a16="http://schemas.microsoft.com/office/drawing/2014/main" id="{EB2E53E2-F5A6-464E-EE01-51AB01BAA0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08" name="Rectangle 36">
            <a:extLst>
              <a:ext uri="{FF2B5EF4-FFF2-40B4-BE49-F238E27FC236}">
                <a16:creationId xmlns:a16="http://schemas.microsoft.com/office/drawing/2014/main" id="{53E29D5C-36CC-7A53-A949-26BEA96CB3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09" name="Rectangle 37">
            <a:extLst>
              <a:ext uri="{FF2B5EF4-FFF2-40B4-BE49-F238E27FC236}">
                <a16:creationId xmlns:a16="http://schemas.microsoft.com/office/drawing/2014/main" id="{AE38F157-5574-A5E1-DD5C-66D3DA75C5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75D3C0BC-CD33-784E-A381-20F1CA19A26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110" name="Rectangle 38">
            <a:extLst>
              <a:ext uri="{FF2B5EF4-FFF2-40B4-BE49-F238E27FC236}">
                <a16:creationId xmlns:a16="http://schemas.microsoft.com/office/drawing/2014/main" id="{6E9FDABF-376D-340C-AC8F-79FCA2E28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9988" y="19462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t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ranwiki.org/fortran/show/Keywor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DD5441E-410E-0181-B437-44E807B848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/>
              <a:t>Fortran basic</a:t>
            </a:r>
            <a:endParaRPr lang="zh-TW" altLang="en-US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F37837C-C946-8553-983D-FE33BCA3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/>
              <a:t>變數的命名規則 </a:t>
            </a:r>
            <a:r>
              <a:rPr lang="en-US" altLang="zh-TW" dirty="0"/>
              <a:t>Rule of the naming of variable</a:t>
            </a:r>
            <a:endParaRPr lang="zh-TW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9AF7625-27B4-C13D-34A1-4557C861A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74075" cy="482441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第一個字元不能為數字或特殊符號 </a:t>
            </a:r>
            <a:r>
              <a:rPr lang="en-US" altLang="zh-TW" dirty="0"/>
              <a:t>First character cannot be number or particular sign</a:t>
            </a:r>
            <a:r>
              <a:rPr lang="zh-TW" altLang="en-US" dirty="0"/>
              <a:t> </a:t>
            </a:r>
          </a:p>
          <a:p>
            <a:pPr lvl="1" eaLnBrk="1" hangingPunct="1">
              <a:defRPr/>
            </a:pPr>
            <a:r>
              <a:rPr lang="en-US" altLang="zh-TW" dirty="0"/>
              <a:t>Yes: A1, B3,A_out …</a:t>
            </a:r>
          </a:p>
          <a:p>
            <a:pPr lvl="1" eaLnBrk="1" hangingPunct="1">
              <a:defRPr/>
            </a:pPr>
            <a:r>
              <a:rPr lang="en-US" altLang="zh-TW" dirty="0"/>
              <a:t>No: 1A, 1B, *A, /A</a:t>
            </a:r>
          </a:p>
          <a:p>
            <a:pPr eaLnBrk="1" hangingPunct="1">
              <a:defRPr/>
            </a:pPr>
            <a:r>
              <a:rPr lang="zh-TW" altLang="en-US" dirty="0"/>
              <a:t>變數中不能有運算符號 </a:t>
            </a:r>
            <a:r>
              <a:rPr lang="en-US" altLang="zh-TW" dirty="0"/>
              <a:t>Character in the name of variable cannot be the sign of operator</a:t>
            </a:r>
            <a:endParaRPr lang="zh-TW" altLang="en-US" dirty="0"/>
          </a:p>
          <a:p>
            <a:pPr lvl="1" eaLnBrk="1" hangingPunct="1">
              <a:defRPr/>
            </a:pPr>
            <a:r>
              <a:rPr lang="en-US" altLang="zh-TW" dirty="0"/>
              <a:t>No: A1/6, C&amp;, C*Y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can0004">
            <a:extLst>
              <a:ext uri="{FF2B5EF4-FFF2-40B4-BE49-F238E27FC236}">
                <a16:creationId xmlns:a16="http://schemas.microsoft.com/office/drawing/2014/main" id="{110E515E-2B6C-9F9C-DB39-1935AB24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r="1607" b="16466"/>
          <a:stretch>
            <a:fillRect/>
          </a:stretch>
        </p:blipFill>
        <p:spPr bwMode="auto">
          <a:xfrm>
            <a:off x="762000" y="381000"/>
            <a:ext cx="8153400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1">
            <a:extLst>
              <a:ext uri="{FF2B5EF4-FFF2-40B4-BE49-F238E27FC236}">
                <a16:creationId xmlns:a16="http://schemas.microsoft.com/office/drawing/2014/main" id="{F61D4D4C-E049-1506-4557-A11B231D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360006"/>
            <a:ext cx="8353425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dirty="0"/>
              <a:t>Use English alphabet (A~Z, </a:t>
            </a:r>
            <a:r>
              <a:rPr lang="en-US" altLang="zh-TW" sz="2000" dirty="0" err="1"/>
              <a:t>a~z</a:t>
            </a:r>
            <a:r>
              <a:rPr lang="en-US" altLang="zh-TW" sz="2000" dirty="0"/>
              <a:t>). Can use ‘_’ or numbers (0~9), but the first character MUST BE an English letter.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zh-TW" sz="2000" dirty="0"/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dirty="0"/>
              <a:t>The length of the variable should be between 1~6 in Fortran 77, and 1~31 in Fortran 90.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zh-TW" sz="2000" dirty="0"/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dirty="0"/>
              <a:t>Don’t use keywords (</a:t>
            </a:r>
            <a:r>
              <a:rPr lang="en-US" altLang="zh-TW" sz="2000" dirty="0">
                <a:hlinkClick r:id="rId3"/>
              </a:rPr>
              <a:t>https://fortranwiki.org/fortran/show/Keywords</a:t>
            </a:r>
            <a:r>
              <a:rPr lang="en-US" altLang="zh-TW" sz="2000" dirty="0"/>
              <a:t>) because they are for other uses. Don’t use the same name as the main program or other variables which have been used. In EX0405.F90, ‘EX0405’ can’t be a variable because the main program is using it.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zh-TW" sz="2000" dirty="0"/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zh-TW" sz="2000" dirty="0"/>
              <a:t>Names of variables are case insensitive.</a:t>
            </a:r>
          </a:p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TW" sz="1600" dirty="0"/>
              <a:t>Examples: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F1089E-DA4E-F99C-282B-C78D480C5E4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81236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Rules for naming variable</a:t>
            </a:r>
            <a:endParaRPr lang="zh-TW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D3442-1AF0-61D2-604F-9E43012649CC}"/>
              </a:ext>
            </a:extLst>
          </p:cNvPr>
          <p:cNvSpPr txBox="1"/>
          <p:nvPr/>
        </p:nvSpPr>
        <p:spPr>
          <a:xfrm>
            <a:off x="552450" y="5643825"/>
            <a:ext cx="6827862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program example</a:t>
            </a:r>
          </a:p>
          <a:p>
            <a:pPr eaLnBrk="1" hangingPunct="1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integer a</a:t>
            </a:r>
          </a:p>
          <a:p>
            <a:pPr eaLnBrk="1" hangingPunct="1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integer example	! Wrong. ‘example’ has been used as the program’s name </a:t>
            </a:r>
          </a:p>
          <a:p>
            <a:pPr eaLnBrk="1" hangingPunct="1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integer write	! Not a good name. ‘write’ is a keyword</a:t>
            </a:r>
          </a:p>
          <a:p>
            <a:pPr eaLnBrk="1" hangingPunct="1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integer a		! Wrong. ‘a’ has been used above</a:t>
            </a:r>
          </a:p>
        </p:txBody>
      </p:sp>
    </p:spTree>
    <p:extLst>
      <p:ext uri="{BB962C8B-B14F-4D97-AF65-F5344CB8AC3E}">
        <p14:creationId xmlns:p14="http://schemas.microsoft.com/office/powerpoint/2010/main" val="338166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49C49AE-1CF6-1078-99F6-165A731E34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Fortran’s Data Type</a:t>
            </a:r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Scan0002">
            <a:extLst>
              <a:ext uri="{FF2B5EF4-FFF2-40B4-BE49-F238E27FC236}">
                <a16:creationId xmlns:a16="http://schemas.microsoft.com/office/drawing/2014/main" id="{38FAF078-1BB7-65BE-83FD-734453564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703"/>
          <a:stretch>
            <a:fillRect/>
          </a:stretch>
        </p:blipFill>
        <p:spPr bwMode="auto">
          <a:xfrm>
            <a:off x="323850" y="3789363"/>
            <a:ext cx="8686800" cy="211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文字方塊 1">
            <a:extLst>
              <a:ext uri="{FF2B5EF4-FFF2-40B4-BE49-F238E27FC236}">
                <a16:creationId xmlns:a16="http://schemas.microsoft.com/office/drawing/2014/main" id="{7EF92540-9C85-59C8-ACCD-C6AEFDF30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484313"/>
            <a:ext cx="514191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Integer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Three type 1 byte, 2 bytes and 4 bytes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 byte ranges from -128 to 127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2 bytes ranges from -32768 to 32767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4 bytes ranges from -2**31 to 2**31-1 </a:t>
            </a:r>
            <a:endParaRPr lang="zh-TW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can0002">
            <a:extLst>
              <a:ext uri="{FF2B5EF4-FFF2-40B4-BE49-F238E27FC236}">
                <a16:creationId xmlns:a16="http://schemas.microsoft.com/office/drawing/2014/main" id="{C98AA65B-701D-0C77-E569-ECAAEA7AB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44" b="48952"/>
          <a:stretch>
            <a:fillRect/>
          </a:stretch>
        </p:blipFill>
        <p:spPr bwMode="auto">
          <a:xfrm>
            <a:off x="892175" y="3644900"/>
            <a:ext cx="8001000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文字方塊 1">
            <a:extLst>
              <a:ext uri="{FF2B5EF4-FFF2-40B4-BE49-F238E27FC236}">
                <a16:creationId xmlns:a16="http://schemas.microsoft.com/office/drawing/2014/main" id="{D39B66AA-6DAC-402D-13D9-23404B65F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7057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Real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Real has two type single precision (4 bytes, effective digits 6-7) and double precision (8 bytes, effective digits 15-16).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Truncations problem! </a:t>
            </a:r>
            <a:endParaRPr lang="zh-TW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字方塊 1">
            <a:extLst>
              <a:ext uri="{FF2B5EF4-FFF2-40B4-BE49-F238E27FC236}">
                <a16:creationId xmlns:a16="http://schemas.microsoft.com/office/drawing/2014/main" id="{4D3D51FC-F86D-EF15-0A1B-1972DB2C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66842"/>
            <a:ext cx="77057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Float (Real)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Real has two type: </a:t>
            </a:r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400" dirty="0"/>
              <a:t>single precision: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400" dirty="0"/>
              <a:t>4 bytes, effective digits 6-7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400" dirty="0"/>
              <a:t>available maximum: ±3.4*10</a:t>
            </a:r>
            <a:r>
              <a:rPr lang="en-US" altLang="zh-TW" sz="2400" baseline="30000" dirty="0"/>
              <a:t>38</a:t>
            </a:r>
            <a:r>
              <a:rPr lang="en-US" altLang="zh-TW" sz="2400" dirty="0"/>
              <a:t> 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400" dirty="0"/>
              <a:t>available minimum: ±1.18*10</a:t>
            </a:r>
            <a:r>
              <a:rPr lang="en-US" altLang="zh-TW" sz="2400" baseline="30000" dirty="0"/>
              <a:t>-38</a:t>
            </a:r>
            <a:endParaRPr lang="en-US" altLang="zh-TW" sz="2400" dirty="0"/>
          </a:p>
          <a:p>
            <a:pPr marL="342900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400" dirty="0"/>
              <a:t>double precision: 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400" dirty="0"/>
              <a:t>8 bytes, effective digits 15-16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400" dirty="0"/>
              <a:t>available maximum: ±1.79*10</a:t>
            </a:r>
            <a:r>
              <a:rPr lang="en-US" altLang="zh-TW" sz="2400" baseline="30000" dirty="0"/>
              <a:t>308</a:t>
            </a:r>
            <a:r>
              <a:rPr lang="en-US" altLang="zh-TW" sz="2400" dirty="0"/>
              <a:t> </a:t>
            </a:r>
          </a:p>
          <a:p>
            <a:pPr marL="1085850" lvl="1" indent="-342900" eaLnBrk="1" hangingPunct="1">
              <a:spcBef>
                <a:spcPct val="0"/>
              </a:spcBef>
              <a:buClrTx/>
              <a:buSzTx/>
            </a:pPr>
            <a:r>
              <a:rPr lang="en-US" altLang="zh-TW" sz="2400" dirty="0"/>
              <a:t>available minimum: ±2.23*10</a:t>
            </a:r>
            <a:r>
              <a:rPr lang="en-US" altLang="zh-TW" sz="2400" baseline="30000" dirty="0"/>
              <a:t>-308</a:t>
            </a:r>
            <a:endParaRPr lang="en-US" altLang="zh-TW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/>
              <a:t>Truncations problem! 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can0002">
            <a:extLst>
              <a:ext uri="{FF2B5EF4-FFF2-40B4-BE49-F238E27FC236}">
                <a16:creationId xmlns:a16="http://schemas.microsoft.com/office/drawing/2014/main" id="{6EB98387-1E54-7093-E9C2-F61BC22C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52594" r="926" b="31937"/>
          <a:stretch>
            <a:fillRect/>
          </a:stretch>
        </p:blipFill>
        <p:spPr bwMode="auto">
          <a:xfrm>
            <a:off x="650875" y="3429000"/>
            <a:ext cx="8458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文字方塊 1">
            <a:extLst>
              <a:ext uri="{FF2B5EF4-FFF2-40B4-BE49-F238E27FC236}">
                <a16:creationId xmlns:a16="http://schemas.microsoft.com/office/drawing/2014/main" id="{029B9615-6419-92EC-4F19-67ED0F798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44675"/>
            <a:ext cx="7416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Complex  a+bi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It has two type single precision and double precision </a:t>
            </a:r>
            <a:endParaRPr lang="zh-TW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can0002">
            <a:extLst>
              <a:ext uri="{FF2B5EF4-FFF2-40B4-BE49-F238E27FC236}">
                <a16:creationId xmlns:a16="http://schemas.microsoft.com/office/drawing/2014/main" id="{22947FDA-2574-2717-770F-C3C64B59A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68869" r="893" b="742"/>
          <a:stretch>
            <a:fillRect/>
          </a:stretch>
        </p:blipFill>
        <p:spPr bwMode="auto">
          <a:xfrm>
            <a:off x="323850" y="3500438"/>
            <a:ext cx="8610600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文字方塊 1">
            <a:extLst>
              <a:ext uri="{FF2B5EF4-FFF2-40B4-BE49-F238E27FC236}">
                <a16:creationId xmlns:a16="http://schemas.microsoft.com/office/drawing/2014/main" id="{84893C9A-9C38-9D8A-A5B5-80C94C131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628775"/>
            <a:ext cx="4679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Character String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Character to store ASCII sign, 1 character as 1 byte (0-255)</a:t>
            </a:r>
            <a:endParaRPr lang="zh-TW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can0003">
            <a:extLst>
              <a:ext uri="{FF2B5EF4-FFF2-40B4-BE49-F238E27FC236}">
                <a16:creationId xmlns:a16="http://schemas.microsoft.com/office/drawing/2014/main" id="{E350D857-FB6D-C21C-4B51-377C4C4C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213100"/>
            <a:ext cx="8610600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文字方塊 1">
            <a:extLst>
              <a:ext uri="{FF2B5EF4-FFF2-40B4-BE49-F238E27FC236}">
                <a16:creationId xmlns:a16="http://schemas.microsoft.com/office/drawing/2014/main" id="{934CEC73-15D5-3C78-F597-41621E92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3453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Logical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To store TRUE or FALSE. Generally, in binary 1 represents TRUE and 0 represents FALSE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9E6B3DC-6016-67A7-DAF2-B18919B9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Complier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FFFB438-D373-C3BB-E8B9-D3904999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/>
              <a:t>Gfortran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/>
              <a:t>Google search mingw-get-setup.exe</a:t>
            </a:r>
          </a:p>
          <a:p>
            <a:pPr lvl="1" eaLnBrk="1" hangingPunct="1">
              <a:defRPr/>
            </a:pPr>
            <a:r>
              <a:rPr lang="en-US" altLang="zh-TW" dirty="0"/>
              <a:t>Download and installation</a:t>
            </a:r>
          </a:p>
          <a:p>
            <a:pPr lvl="2" eaLnBrk="1" hangingPunct="1">
              <a:defRPr/>
            </a:pPr>
            <a:r>
              <a:rPr lang="en-US" altLang="zh-TW" dirty="0" err="1"/>
              <a:t>gfortran</a:t>
            </a:r>
            <a:r>
              <a:rPr lang="en-US" altLang="zh-TW" dirty="0"/>
              <a:t>  *.for  *.f  *.f90 -o test.exe</a:t>
            </a:r>
          </a:p>
          <a:p>
            <a:pPr lvl="2" eaLnBrk="1" hangingPunct="1">
              <a:defRPr/>
            </a:pPr>
            <a:r>
              <a:rPr lang="en-US" altLang="zh-TW" dirty="0"/>
              <a:t>Set=Path c:\MinGW\bin;%path%</a:t>
            </a:r>
          </a:p>
          <a:p>
            <a:pPr lvl="2" eaLnBrk="1" hangingPunct="1">
              <a:defRPr/>
            </a:pPr>
            <a:r>
              <a:rPr lang="en-US" altLang="zh-TW" dirty="0"/>
              <a:t>Set include=c:\MinGW\include</a:t>
            </a:r>
          </a:p>
          <a:p>
            <a:pPr lvl="2" eaLnBrk="1" hangingPunct="1">
              <a:defRPr/>
            </a:pPr>
            <a:r>
              <a:rPr lang="en-US" altLang="zh-TW" dirty="0"/>
              <a:t>Set lib=c:\MinGW\lib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F4F047-07D2-0580-9610-F4773823F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/>
              <a:t>Fortran </a:t>
            </a:r>
            <a:r>
              <a:rPr lang="zh-TW" altLang="en-US"/>
              <a:t>的運算符號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Sign of Fortran Operator</a:t>
            </a:r>
            <a:endParaRPr lang="zh-TW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75B4835-BBA1-1DA0-0EB5-FC72E89FB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+  </a:t>
            </a:r>
            <a:r>
              <a:rPr lang="en-US" altLang="zh-TW">
                <a:sym typeface="Wingdings" pitchFamily="2" charset="2"/>
              </a:rPr>
              <a:t> </a:t>
            </a:r>
            <a:r>
              <a:rPr lang="zh-TW" altLang="en-US">
                <a:sym typeface="Wingdings" pitchFamily="2" charset="2"/>
              </a:rPr>
              <a:t>加法 </a:t>
            </a:r>
            <a:r>
              <a:rPr lang="en-US" altLang="zh-TW">
                <a:sym typeface="Wingdings" pitchFamily="2" charset="2"/>
              </a:rPr>
              <a:t>plus</a:t>
            </a:r>
            <a:endParaRPr lang="zh-TW" altLang="en-US">
              <a:sym typeface="Wingdings" pitchFamily="2" charset="2"/>
            </a:endParaRPr>
          </a:p>
          <a:p>
            <a:pPr eaLnBrk="1" hangingPunct="1"/>
            <a:r>
              <a:rPr lang="en-US" altLang="zh-TW">
                <a:sym typeface="Wingdings" pitchFamily="2" charset="2"/>
              </a:rPr>
              <a:t>-  </a:t>
            </a:r>
            <a:r>
              <a:rPr lang="zh-TW" altLang="en-US">
                <a:sym typeface="Wingdings" pitchFamily="2" charset="2"/>
              </a:rPr>
              <a:t>減法 </a:t>
            </a:r>
            <a:r>
              <a:rPr lang="en-US" altLang="zh-TW">
                <a:sym typeface="Wingdings" pitchFamily="2" charset="2"/>
              </a:rPr>
              <a:t>minus</a:t>
            </a:r>
            <a:endParaRPr lang="zh-TW" altLang="en-US">
              <a:sym typeface="Wingdings" pitchFamily="2" charset="2"/>
            </a:endParaRPr>
          </a:p>
          <a:p>
            <a:pPr eaLnBrk="1" hangingPunct="1"/>
            <a:r>
              <a:rPr lang="zh-TW" altLang="en-US">
                <a:sym typeface="Wingdings" pitchFamily="2" charset="2"/>
              </a:rPr>
              <a:t>*  乘法 </a:t>
            </a:r>
            <a:r>
              <a:rPr lang="en-US" altLang="zh-TW">
                <a:sym typeface="Wingdings" pitchFamily="2" charset="2"/>
              </a:rPr>
              <a:t>multiple </a:t>
            </a:r>
            <a:endParaRPr lang="zh-TW" altLang="en-US">
              <a:sym typeface="Wingdings" pitchFamily="2" charset="2"/>
            </a:endParaRPr>
          </a:p>
          <a:p>
            <a:pPr eaLnBrk="1" hangingPunct="1"/>
            <a:r>
              <a:rPr lang="en-US" altLang="zh-TW">
                <a:sym typeface="Wingdings" pitchFamily="2" charset="2"/>
              </a:rPr>
              <a:t>/  </a:t>
            </a:r>
            <a:r>
              <a:rPr lang="zh-TW" altLang="en-US">
                <a:sym typeface="Wingdings" pitchFamily="2" charset="2"/>
              </a:rPr>
              <a:t>除法 </a:t>
            </a:r>
            <a:r>
              <a:rPr lang="en-US" altLang="zh-TW">
                <a:sym typeface="Wingdings" pitchFamily="2" charset="2"/>
              </a:rPr>
              <a:t>divide</a:t>
            </a:r>
            <a:endParaRPr lang="zh-TW" altLang="en-US">
              <a:sym typeface="Wingdings" pitchFamily="2" charset="2"/>
            </a:endParaRPr>
          </a:p>
          <a:p>
            <a:pPr eaLnBrk="1" hangingPunct="1"/>
            <a:r>
              <a:rPr lang="zh-TW" altLang="en-US">
                <a:sym typeface="Wingdings" pitchFamily="2" charset="2"/>
              </a:rPr>
              <a:t>** 乘冪 </a:t>
            </a:r>
            <a:r>
              <a:rPr lang="en-US" altLang="zh-TW">
                <a:sym typeface="Wingdings" pitchFamily="2" charset="2"/>
              </a:rPr>
              <a:t>power</a:t>
            </a:r>
            <a:endParaRPr lang="zh-TW" altLang="en-US">
              <a:sym typeface="Wingdings" pitchFamily="2" charset="2"/>
            </a:endParaRPr>
          </a:p>
          <a:p>
            <a:pPr eaLnBrk="1" hangingPunct="1"/>
            <a:r>
              <a:rPr lang="en-US" altLang="zh-TW">
                <a:sym typeface="Wingdings" pitchFamily="2" charset="2"/>
              </a:rPr>
              <a:t>() </a:t>
            </a:r>
            <a:r>
              <a:rPr lang="zh-TW" altLang="en-US">
                <a:sym typeface="Wingdings" pitchFamily="2" charset="2"/>
              </a:rPr>
              <a:t>刮號內優先計算 </a:t>
            </a:r>
            <a:r>
              <a:rPr lang="en-US" altLang="zh-TW">
                <a:sym typeface="Wingdings" pitchFamily="2" charset="2"/>
              </a:rPr>
              <a:t>in Scratch deal first</a:t>
            </a:r>
            <a:endParaRPr lang="zh-TW" altLang="en-US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5B439A2-1ABB-1F11-5426-870F720B6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簡單的輸出輸入 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Simply input and output</a:t>
            </a:r>
            <a:endParaRPr lang="zh-TW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065590A-2D06-97EA-9AC0-A80AAB228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Print*,A</a:t>
            </a:r>
          </a:p>
          <a:p>
            <a:pPr eaLnBrk="1" hangingPunct="1">
              <a:defRPr/>
            </a:pPr>
            <a:r>
              <a:rPr lang="en-US" altLang="zh-TW" dirty="0"/>
              <a:t>Print*, ‘Output A value : ‘, A</a:t>
            </a:r>
          </a:p>
          <a:p>
            <a:pPr eaLnBrk="1" hangingPunct="1">
              <a:defRPr/>
            </a:pPr>
            <a:r>
              <a:rPr lang="en-US" altLang="zh-TW" dirty="0"/>
              <a:t>Print*,A </a:t>
            </a:r>
            <a:r>
              <a:rPr lang="en-US" altLang="zh-TW" dirty="0">
                <a:sym typeface="Wingdings" panose="05000000000000000000" pitchFamily="2" charset="2"/>
              </a:rPr>
              <a:t> write(*,*)A</a:t>
            </a:r>
            <a:endParaRPr lang="en-US" altLang="zh-TW" dirty="0"/>
          </a:p>
          <a:p>
            <a:pPr eaLnBrk="1" hangingPunct="1">
              <a:defRPr/>
            </a:pPr>
            <a:r>
              <a:rPr lang="en-US" altLang="zh-TW" dirty="0"/>
              <a:t>Keyboard input </a:t>
            </a:r>
          </a:p>
          <a:p>
            <a:pPr eaLnBrk="1" hangingPunct="1">
              <a:defRPr/>
            </a:pPr>
            <a:r>
              <a:rPr lang="en-US" altLang="zh-TW" dirty="0"/>
              <a:t>Read(*,*)A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E6C2625-B863-6EE7-EEEB-575FAE7F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814604C-58A9-9B49-8258-7A3C7A58D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!</a:t>
            </a:r>
            <a:r>
              <a:rPr lang="en-US" altLang="zh-TW" dirty="0" smtClean="0"/>
              <a:t> </a:t>
            </a:r>
            <a:r>
              <a:rPr lang="en-US" altLang="zh-TW" dirty="0"/>
              <a:t>This is a test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Program Test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	I=10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   print*,’ I= ’,I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   read(*,*)I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   print*,’I changed to ‘,I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dirty="0"/>
              <a:t>end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7A9BF83-7F7B-3296-0C21-A3CC71BB0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Declare</a:t>
            </a:r>
            <a:endParaRPr lang="zh-TW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B7255B7-4821-E7BD-B5BB-6F2C9FAA2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9988" y="1946275"/>
            <a:ext cx="7772400" cy="171132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一般規則</a:t>
            </a:r>
          </a:p>
          <a:p>
            <a:pPr eaLnBrk="1" hangingPunct="1">
              <a:defRPr/>
            </a:pPr>
            <a:r>
              <a:rPr lang="zh-TW" altLang="en-US" dirty="0"/>
              <a:t>字首</a:t>
            </a:r>
            <a:r>
              <a:rPr lang="en-US" altLang="zh-TW" dirty="0"/>
              <a:t>(I-N)</a:t>
            </a:r>
            <a:r>
              <a:rPr lang="zh-TW" altLang="en-US" dirty="0"/>
              <a:t>為整數，其餘為實數。</a:t>
            </a:r>
            <a:endParaRPr lang="en-US" altLang="zh-TW" dirty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en-US" altLang="zh-TW" dirty="0"/>
              <a:t>Generally rule in Fortran, the first character (I to N) as integer and others as real.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18407E8-F741-B893-E27B-A8711701C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Integer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E7BE5E1-E6C1-E435-E662-9BCFC03267C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/>
              <a:t>F77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Integer*4 a,b,c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Integer(2) a,b,c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Integer*1 a,b,c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Integer a(30),b(10,20)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BD712B3-76C8-9E49-BBFF-C2E641F67EB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/>
              <a:t>F90 (added)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Integer(kind=2) :: A,B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Integer(kind=4) a,b,c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DD72A0-5953-18DD-B08E-9039D073D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Real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370E824-4FE0-EC49-3FC6-4A3BAB7BFF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/>
              <a:t>F77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Real*8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Real*4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Real(8)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Real a(30),b(20,4,100)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D5C3BE2-DC95-D564-E1C3-5101A0ACFC4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/>
              <a:t>F90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Real(kind=8) ::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Real(kind=4) 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169D4C4-570D-BDC7-D9B1-2A7DD01F0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Complex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0CED839-BA81-0133-9D76-5A9D528BDA4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/>
              <a:t>F77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Complex*4 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Complex*8 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example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C=(A,B)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A+Bi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721B8DB-F05B-F89A-F7DC-A7329E0A894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/>
              <a:t>F90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Complex(kind=8) :: 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Complex(kind=4) 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5B0C66B-C0F0-4537-EF86-5371373AD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Logical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C320E62-A2D2-CEFF-E75E-323BB0F17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Logical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Logical*2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Logical(2)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Logical(kind=4) ::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A=.true.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/>
              <a:t>A=.false.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4F62422-E482-D195-BFD9-915FAF9C3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Character And String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DA200C2-6F3F-72EF-62AF-8D10F68AA5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/>
              <a:t>F77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Character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	A=‘B’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String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	Character(10)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	Character*10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	Character A*10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A=‘1234567890’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AC5CCF1-D8FF-0A15-3222-0A0DD4E0804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/>
              <a:t>F90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Character ::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String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	Character(len=10) :: 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/>
              <a:t>A=‘1234567890’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Scan0005">
            <a:extLst>
              <a:ext uri="{FF2B5EF4-FFF2-40B4-BE49-F238E27FC236}">
                <a16:creationId xmlns:a16="http://schemas.microsoft.com/office/drawing/2014/main" id="{F82090B8-5AE5-974C-FA00-C7474A2DF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4" b="42943"/>
          <a:stretch>
            <a:fillRect/>
          </a:stretch>
        </p:blipFill>
        <p:spPr bwMode="auto">
          <a:xfrm>
            <a:off x="685800" y="685800"/>
            <a:ext cx="8229600" cy="573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5FC5FC8-1DE4-825E-D650-944EA758D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Complier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11E3ADA-A9A0-35E4-7883-1B6E3895E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9988" y="1946275"/>
            <a:ext cx="7772400" cy="47228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Batch File</a:t>
            </a:r>
          </a:p>
          <a:p>
            <a:pPr lvl="1" eaLnBrk="1" hangingPunct="1">
              <a:defRPr/>
            </a:pPr>
            <a:r>
              <a:rPr lang="en-US" altLang="zh-TW" dirty="0"/>
              <a:t>set lib=c:\MinGW\lib</a:t>
            </a:r>
          </a:p>
          <a:p>
            <a:pPr lvl="1" eaLnBrk="1" hangingPunct="1">
              <a:defRPr/>
            </a:pPr>
            <a:r>
              <a:rPr lang="en-US" altLang="zh-TW" dirty="0"/>
              <a:t>set include=c:\MinGW\include</a:t>
            </a:r>
          </a:p>
          <a:p>
            <a:pPr lvl="1" eaLnBrk="1" hangingPunct="1">
              <a:defRPr/>
            </a:pPr>
            <a:r>
              <a:rPr lang="en-US" altLang="zh-TW" dirty="0"/>
              <a:t>path c:\MinGW\bin;%path%</a:t>
            </a:r>
          </a:p>
          <a:p>
            <a:pPr lvl="1" eaLnBrk="1" hangingPunct="1">
              <a:defRPr/>
            </a:pPr>
            <a:r>
              <a:rPr lang="en-US" altLang="zh-TW" dirty="0"/>
              <a:t>CMD</a:t>
            </a:r>
          </a:p>
          <a:p>
            <a:pPr eaLnBrk="1" hangingPunct="1">
              <a:defRPr/>
            </a:pPr>
            <a:r>
              <a:rPr lang="en-US" altLang="zh-TW" dirty="0"/>
              <a:t>For Linux g77 or </a:t>
            </a:r>
            <a:r>
              <a:rPr lang="en-US" altLang="zh-TW" dirty="0" err="1"/>
              <a:t>gfortran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/>
              <a:t>g77 *.for 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./</a:t>
            </a:r>
            <a:r>
              <a:rPr lang="en-US" altLang="zh-TW" dirty="0" err="1"/>
              <a:t>a.out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/>
              <a:t>g77 *.for –o hello </a:t>
            </a:r>
            <a:r>
              <a:rPr lang="en-US" altLang="zh-TW" dirty="0">
                <a:sym typeface="Wingdings" panose="05000000000000000000" pitchFamily="2" charset="2"/>
              </a:rPr>
              <a:t> ./hello</a:t>
            </a:r>
            <a:endParaRPr lang="en-US" altLang="zh-TW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>
            <a:extLst>
              <a:ext uri="{FF2B5EF4-FFF2-40B4-BE49-F238E27FC236}">
                <a16:creationId xmlns:a16="http://schemas.microsoft.com/office/drawing/2014/main" id="{2B2CB682-F77E-F726-D949-0FAFE127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Some function for string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DF108A-54D3-0188-7C87-3B521DA8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63" y="1628775"/>
            <a:ext cx="8739187" cy="50403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Char(I), I should be integer from 0-255, Char(I) returns ASCII sign of I.</a:t>
            </a:r>
          </a:p>
          <a:p>
            <a:pPr eaLnBrk="1" hangingPunct="1">
              <a:defRPr/>
            </a:pPr>
            <a:r>
              <a:rPr lang="en-US" altLang="zh-TW" dirty="0" err="1"/>
              <a:t>Ichar</a:t>
            </a:r>
            <a:r>
              <a:rPr lang="en-US" altLang="zh-TW" dirty="0"/>
              <a:t>(C), C is a character, </a:t>
            </a:r>
            <a:r>
              <a:rPr lang="en-US" altLang="zh-TW" dirty="0" err="1"/>
              <a:t>Ichar</a:t>
            </a:r>
            <a:r>
              <a:rPr lang="en-US" altLang="zh-TW" dirty="0"/>
              <a:t>(C) returns ASCII value (0-255) of C</a:t>
            </a:r>
          </a:p>
          <a:p>
            <a:pPr eaLnBrk="1" hangingPunct="1">
              <a:defRPr/>
            </a:pPr>
            <a:r>
              <a:rPr lang="en-US" altLang="zh-TW" dirty="0"/>
              <a:t>INDEX(string, key), string and key are string, key is a sub-string and INDEX(string, key) returns key first appear position in string</a:t>
            </a:r>
          </a:p>
          <a:p>
            <a:pPr eaLnBrk="1" hangingPunct="1">
              <a:defRPr/>
            </a:pPr>
            <a:r>
              <a:rPr lang="en-US" altLang="zh-TW" dirty="0" err="1"/>
              <a:t>Len_trim</a:t>
            </a:r>
            <a:r>
              <a:rPr lang="en-US" altLang="zh-TW" dirty="0"/>
              <a:t>(S), S is a string. </a:t>
            </a:r>
            <a:r>
              <a:rPr lang="en-US" altLang="zh-TW" dirty="0" err="1"/>
              <a:t>Len_trim</a:t>
            </a:r>
            <a:r>
              <a:rPr lang="en-US" altLang="zh-TW" dirty="0"/>
              <a:t>(S) returns actually length of 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>
            <a:extLst>
              <a:ext uri="{FF2B5EF4-FFF2-40B4-BE49-F238E27FC236}">
                <a16:creationId xmlns:a16="http://schemas.microsoft.com/office/drawing/2014/main" id="{2B2CB682-F77E-F726-D949-0FAFE127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Some function for string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DF108A-54D3-0188-7C87-3B521DA8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63" y="1628775"/>
            <a:ext cx="8739187" cy="50403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‘//’ can be used to connect two strings </a:t>
            </a:r>
          </a:p>
          <a:p>
            <a:pPr lvl="1" eaLnBrk="1" hangingPunct="1">
              <a:defRPr/>
            </a:pPr>
            <a:r>
              <a:rPr lang="en-US" altLang="zh-TW" sz="2400" dirty="0"/>
              <a:t>(e.g. </a:t>
            </a:r>
            <a:r>
              <a:rPr lang="en-US" altLang="zh-TW" sz="2400" dirty="0">
                <a:highlight>
                  <a:srgbClr val="000000"/>
                </a:highlight>
              </a:rPr>
              <a:t>add = first // second</a:t>
            </a:r>
            <a:r>
              <a:rPr lang="en-US" altLang="zh-TW" sz="2400" dirty="0"/>
              <a:t>)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E3FA6F1-C473-B057-95CA-B65A4A43A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0346"/>
              </p:ext>
            </p:extLst>
          </p:nvPr>
        </p:nvGraphicFramePr>
        <p:xfrm>
          <a:off x="899591" y="3068960"/>
          <a:ext cx="7947545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4417">
                  <a:extLst>
                    <a:ext uri="{9D8B030D-6E8A-4147-A177-3AD203B41FA5}">
                      <a16:colId xmlns:a16="http://schemas.microsoft.com/office/drawing/2014/main" val="1964179922"/>
                    </a:ext>
                  </a:extLst>
                </a:gridCol>
                <a:gridCol w="6013128">
                  <a:extLst>
                    <a:ext uri="{9D8B030D-6E8A-4147-A177-3AD203B41FA5}">
                      <a16:colId xmlns:a16="http://schemas.microsoft.com/office/drawing/2014/main" val="962950083"/>
                    </a:ext>
                  </a:extLst>
                </a:gridCol>
              </a:tblGrid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Function</a:t>
                      </a:r>
                      <a:endParaRPr lang="en-TW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800" dirty="0"/>
                        <a:t>Illustration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47747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Char(I)</a:t>
                      </a:r>
                      <a:endParaRPr lang="en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 should be integer from 0-255, Char(I) returns ASCII sign of I.</a:t>
                      </a:r>
                      <a:endParaRPr lang="en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09427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Ichar</a:t>
                      </a:r>
                      <a:r>
                        <a:rPr lang="en-US" altLang="zh-TW" sz="1800" dirty="0"/>
                        <a:t>(C)</a:t>
                      </a:r>
                      <a:endParaRPr lang="en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 is a character, </a:t>
                      </a:r>
                      <a:r>
                        <a:rPr lang="en-US" altLang="zh-TW" sz="1800" dirty="0" err="1"/>
                        <a:t>Ichar</a:t>
                      </a:r>
                      <a:r>
                        <a:rPr lang="en-US" altLang="zh-TW" sz="1800" dirty="0"/>
                        <a:t>(C) returns ASCII value (0-255) of C.</a:t>
                      </a:r>
                      <a:endParaRPr lang="en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75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Len(S)</a:t>
                      </a:r>
                      <a:endParaRPr lang="en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 is a string. Len(S) returns length of S.</a:t>
                      </a:r>
                      <a:endParaRPr lang="en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79754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/>
                        <a:t>Len_trim</a:t>
                      </a:r>
                      <a:r>
                        <a:rPr lang="en-US" altLang="zh-TW" sz="1800" dirty="0"/>
                        <a:t>(S)</a:t>
                      </a:r>
                      <a:endParaRPr lang="en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 is a string. </a:t>
                      </a:r>
                      <a:r>
                        <a:rPr lang="en-US" altLang="zh-TW" sz="1800" dirty="0" err="1"/>
                        <a:t>Len_trim</a:t>
                      </a:r>
                      <a:r>
                        <a:rPr lang="en-US" altLang="zh-TW" sz="1800" dirty="0"/>
                        <a:t>(S) returns actually length of S.</a:t>
                      </a:r>
                      <a:endParaRPr lang="en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96917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INDEX(string, key)</a:t>
                      </a:r>
                      <a:endParaRPr lang="en-TW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string and key are string, key is a sub-string and INDEX(string, key) returns key first appear position in string.</a:t>
                      </a:r>
                      <a:endParaRPr lang="en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30703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TW" sz="1800" dirty="0"/>
                        <a:t>TRIM(S)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 is a string. TRIM(S) returns S without any space at its end.</a:t>
                      </a:r>
                      <a:endParaRPr lang="en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9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039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B43B8F5-B18F-AF35-6056-07460E48F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Homework-01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76FBE3D-8D06-25B0-8AB6-E94BA71B6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/>
              <a:t>兩點決定一條直線，請寫一程式，輸入兩個點</a:t>
            </a:r>
            <a:r>
              <a:rPr lang="en-US" altLang="zh-TW" dirty="0"/>
              <a:t>(x1,y1),(x2,y2)</a:t>
            </a:r>
            <a:r>
              <a:rPr lang="zh-TW" altLang="en-US" dirty="0"/>
              <a:t>並決定這一條直線。</a:t>
            </a:r>
          </a:p>
          <a:p>
            <a:pPr eaLnBrk="1" hangingPunct="1">
              <a:defRPr/>
            </a:pPr>
            <a:r>
              <a:rPr lang="zh-TW" altLang="en-US" dirty="0"/>
              <a:t>請寫一程式，輸入一個字串</a:t>
            </a:r>
            <a:r>
              <a:rPr lang="en-US" altLang="zh-TW" dirty="0"/>
              <a:t>(includes “a” )</a:t>
            </a:r>
            <a:r>
              <a:rPr lang="zh-TW" altLang="en-US" dirty="0"/>
              <a:t>，輸出字串的長度及字母</a:t>
            </a:r>
            <a:r>
              <a:rPr lang="en-US" altLang="zh-TW" dirty="0"/>
              <a:t>a</a:t>
            </a:r>
            <a:r>
              <a:rPr lang="zh-TW" altLang="en-US" dirty="0"/>
              <a:t>所在的位置。</a:t>
            </a:r>
          </a:p>
          <a:p>
            <a:pPr eaLnBrk="1" hangingPunct="1">
              <a:defRPr/>
            </a:pPr>
            <a:r>
              <a:rPr lang="zh-TW" altLang="en-US" dirty="0"/>
              <a:t>請寫一程式，輸入一個小寫字母，輸出其大寫字母。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>
            <a:extLst>
              <a:ext uri="{FF2B5EF4-FFF2-40B4-BE49-F238E27FC236}">
                <a16:creationId xmlns:a16="http://schemas.microsoft.com/office/drawing/2014/main" id="{1D008E92-1168-1F6C-CAC8-C82C23CD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01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61F21D-9852-2242-8137-BA7E769A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946275"/>
            <a:ext cx="85471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Two points decide a line. Please write a program that input two points (x1,y1), (x2,y2) to find the a, b of a line y=</a:t>
            </a:r>
            <a:r>
              <a:rPr lang="en-US" altLang="zh-TW" dirty="0" err="1"/>
              <a:t>ax+b</a:t>
            </a:r>
            <a:r>
              <a:rPr lang="en-US" altLang="zh-TW" dirty="0"/>
              <a:t> </a:t>
            </a:r>
          </a:p>
          <a:p>
            <a:pPr eaLnBrk="1" hangingPunct="1">
              <a:defRPr/>
            </a:pPr>
            <a:r>
              <a:rPr lang="en-US" altLang="zh-TW" dirty="0"/>
              <a:t>To write code, it can input a string includes character ‘a’ and output the length of the input string as well as the first appear position of ‘a’</a:t>
            </a:r>
          </a:p>
          <a:p>
            <a:pPr eaLnBrk="1" hangingPunct="1">
              <a:defRPr/>
            </a:pPr>
            <a:r>
              <a:rPr lang="en-US" altLang="zh-TW" dirty="0"/>
              <a:t>To write a code, it can input a lowercase string  and output uppercase string.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3755CB-D3D8-23D8-04A3-9AD72E252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Fortran is formatted</a:t>
            </a:r>
            <a:endParaRPr lang="zh-TW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8CFC12-C79C-5AC2-8DE0-A48FC452E5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Fortran 77</a:t>
            </a:r>
          </a:p>
          <a:p>
            <a:pPr eaLnBrk="1" hangingPunct="1">
              <a:defRPr/>
            </a:pPr>
            <a:r>
              <a:rPr lang="en-US" altLang="zh-TW" sz="2800" dirty="0"/>
              <a:t>Fixed Format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1-72 char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Program Test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declare</a:t>
            </a:r>
            <a:endParaRPr lang="zh-TW" alt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…..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u="sng" dirty="0"/>
              <a:t>Stop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End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7F950E-EFBE-6592-E12E-8248ED01BD6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Fortran 90</a:t>
            </a:r>
          </a:p>
          <a:p>
            <a:pPr eaLnBrk="1" hangingPunct="1">
              <a:defRPr/>
            </a:pPr>
            <a:r>
              <a:rPr lang="en-US" altLang="zh-TW" sz="2800" dirty="0"/>
              <a:t>Free Format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1-132 char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Program test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declare</a:t>
            </a:r>
            <a:endParaRPr lang="zh-TW" altLang="en-US" sz="28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TW" sz="2800" dirty="0"/>
              <a:t>End program 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掃描0001">
            <a:extLst>
              <a:ext uri="{FF2B5EF4-FFF2-40B4-BE49-F238E27FC236}">
                <a16:creationId xmlns:a16="http://schemas.microsoft.com/office/drawing/2014/main" id="{49086E46-8BFC-CFF2-4341-65E93935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853440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文字方塊 1">
            <a:extLst>
              <a:ext uri="{FF2B5EF4-FFF2-40B4-BE49-F238E27FC236}">
                <a16:creationId xmlns:a16="http://schemas.microsoft.com/office/drawing/2014/main" id="{2311139D-2EE0-BECC-8CD4-C09835621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189538"/>
            <a:ext cx="83534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F77 Fixed Format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First Character ‘C’ or ‘c’ this line will be assumed as remark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1-5 Characters generally is number as level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6 character in not blank means connect to last line</a:t>
            </a:r>
            <a:endParaRPr lang="zh-TW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字方塊 1">
            <a:extLst>
              <a:ext uri="{FF2B5EF4-FFF2-40B4-BE49-F238E27FC236}">
                <a16:creationId xmlns:a16="http://schemas.microsoft.com/office/drawing/2014/main" id="{2311139D-2EE0-BECC-8CD4-C09835621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528082"/>
            <a:ext cx="83534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F77 Fixed Format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First Character ‘C’ or ‘c’ this line will be assumed as remark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1-5 Characters generally is number as level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6 character in not blank means connect to last line</a:t>
            </a:r>
            <a:endParaRPr lang="zh-TW" alt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B5C34B-9027-9D85-448A-398E21E1A07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5521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Fixed Format (</a:t>
            </a:r>
            <a:r>
              <a:rPr lang="zh-TW" altLang="en-US" dirty="0"/>
              <a:t>固定格式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1">
            <a:extLst>
              <a:ext uri="{FF2B5EF4-FFF2-40B4-BE49-F238E27FC236}">
                <a16:creationId xmlns:a16="http://schemas.microsoft.com/office/drawing/2014/main" id="{E7FC89DA-EDA4-2D9F-DC1E-453C9D43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864892"/>
            <a:ext cx="83534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“Fixed Format” regulates different roles of character positions. Columns 7-72 are used for coding. The first 5 columns can only be blank or contain a numeric label. Column 6 can only be a nonblank, nonzero character to be identified as a  continuation line.</a:t>
            </a:r>
            <a:endParaRPr lang="zh-TW" altLang="en-US" sz="2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C1CD62-BE76-DB02-0EF0-B2D19C82F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49970"/>
              </p:ext>
            </p:extLst>
          </p:nvPr>
        </p:nvGraphicFramePr>
        <p:xfrm>
          <a:off x="899592" y="2187420"/>
          <a:ext cx="7691958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964179922"/>
                    </a:ext>
                  </a:extLst>
                </a:gridCol>
                <a:gridCol w="5819750">
                  <a:extLst>
                    <a:ext uri="{9D8B030D-6E8A-4147-A177-3AD203B41FA5}">
                      <a16:colId xmlns:a16="http://schemas.microsoft.com/office/drawing/2014/main" val="962950083"/>
                    </a:ext>
                  </a:extLst>
                </a:gridCol>
              </a:tblGrid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Column(s)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Illustration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247747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TW" dirty="0"/>
                        <a:t>f it is ‘C’, ‘c’, or ‘*’, this line will be treated as comment and not be compiled.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09427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1-5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TW" dirty="0"/>
                        <a:t>f a number is put here, it is the lable of the line. Otherwise, it can only be blank.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57075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Except zero or blank, any </a:t>
                      </a:r>
                      <a:r>
                        <a:rPr lang="en-US" sz="1800" dirty="0"/>
                        <a:t>c</a:t>
                      </a:r>
                      <a:r>
                        <a:rPr lang="en-US" altLang="zh-TW" sz="1800" dirty="0"/>
                        <a:t>haracter here indicates that this line is a continuation line.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79754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7-72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Coding region.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96917"/>
                  </a:ext>
                </a:extLst>
              </a:tr>
              <a:tr h="290704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after 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Not using. Anything here will be omitted. Some compilers could report error message.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63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20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Scan0001">
            <a:extLst>
              <a:ext uri="{FF2B5EF4-FFF2-40B4-BE49-F238E27FC236}">
                <a16:creationId xmlns:a16="http://schemas.microsoft.com/office/drawing/2014/main" id="{30B6192F-1A28-AA8F-4F36-3A5A607B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888"/>
            <a:ext cx="8458200" cy="361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文字方塊 1">
            <a:extLst>
              <a:ext uri="{FF2B5EF4-FFF2-40B4-BE49-F238E27FC236}">
                <a16:creationId xmlns:a16="http://schemas.microsoft.com/office/drawing/2014/main" id="{170AC908-B778-F002-24F2-30CE3304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49725"/>
            <a:ext cx="6827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Fortran 90 is free format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First character ‘!’ later as remark will not be complied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字方塊 1">
            <a:extLst>
              <a:ext uri="{FF2B5EF4-FFF2-40B4-BE49-F238E27FC236}">
                <a16:creationId xmlns:a16="http://schemas.microsoft.com/office/drawing/2014/main" id="{170AC908-B778-F002-24F2-30CE33044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085184"/>
            <a:ext cx="6827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Fortran 90 is free format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/>
              <a:t>First character ‘!’ later as remark will not be complied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BA40D2-2D8E-3A11-0E06-46727E508A9C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95521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dirty="0"/>
              <a:t>Free Format (</a:t>
            </a:r>
            <a:r>
              <a:rPr lang="zh-TW" altLang="en-US" dirty="0"/>
              <a:t>自由格式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1">
            <a:extLst>
              <a:ext uri="{FF2B5EF4-FFF2-40B4-BE49-F238E27FC236}">
                <a16:creationId xmlns:a16="http://schemas.microsoft.com/office/drawing/2014/main" id="{C872ED8D-84EA-5E9F-B102-A482C29A0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052736"/>
            <a:ext cx="835342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Char char="t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“Free Format” allows relatively free coding style. It doesn’t regulate the roles of each character position.  Only need to be careful about the following points: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1. Anything after E</a:t>
            </a:r>
            <a:r>
              <a:rPr lang="en-US" sz="2000" dirty="0"/>
              <a:t>xclamation</a:t>
            </a:r>
            <a:r>
              <a:rPr lang="en-US" altLang="zh-TW" sz="2000" dirty="0"/>
              <a:t> Mark ‘!' is treated as comments.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2. At most 132 characters can be put in a line.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3. Line label should be at the beginning of a line.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4. If a line ends up with ‘&amp;’, it indicates the next line continue from this line.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/>
              <a:t>    If a line starts with ‘&amp;’, it continues from the previous line.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975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CC1B06-6854-DD80-E6D1-9AAF3D19A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/>
              <a:t>常數與變數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/>
              <a:t>Constant and Variable </a:t>
            </a:r>
            <a:endParaRPr lang="zh-TW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78DCA48-735F-B4D0-8116-4A8F25DA7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47087" cy="4679950"/>
          </a:xfrm>
        </p:spPr>
        <p:txBody>
          <a:bodyPr/>
          <a:lstStyle/>
          <a:p>
            <a:pPr eaLnBrk="1" hangingPunct="1"/>
            <a:r>
              <a:rPr lang="zh-TW" altLang="en-US"/>
              <a:t>不變為常數。 </a:t>
            </a:r>
            <a:r>
              <a:rPr lang="en-US" altLang="zh-TW"/>
              <a:t>It cannot be changed value is constant</a:t>
            </a:r>
            <a:endParaRPr lang="zh-TW" altLang="en-US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/>
              <a:t>1,2,3,4.5….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/>
              <a:t>parameter (n=100)</a:t>
            </a:r>
          </a:p>
          <a:p>
            <a:pPr eaLnBrk="1" hangingPunct="1"/>
            <a:r>
              <a:rPr lang="zh-TW" altLang="en-US"/>
              <a:t>可改變的儲存數值的變數 </a:t>
            </a:r>
            <a:r>
              <a:rPr lang="en-US" altLang="zh-TW"/>
              <a:t>Variable can store numerical value</a:t>
            </a:r>
            <a:endParaRPr lang="zh-TW" altLang="en-US"/>
          </a:p>
          <a:p>
            <a:pPr lvl="1" eaLnBrk="1" hangingPunct="1"/>
            <a:r>
              <a:rPr lang="en-US" altLang="zh-TW"/>
              <a:t>A=10 </a:t>
            </a:r>
            <a:r>
              <a:rPr lang="en-US" altLang="zh-TW">
                <a:sym typeface="Wingdings" pitchFamily="2" charset="2"/>
              </a:rPr>
              <a:t> print*,A</a:t>
            </a:r>
          </a:p>
          <a:p>
            <a:pPr lvl="1" eaLnBrk="1" hangingPunct="1"/>
            <a:r>
              <a:rPr lang="en-US" altLang="zh-TW">
                <a:sym typeface="Wingdings" pitchFamily="2" charset="2"/>
              </a:rPr>
              <a:t>A=20  print*,A</a:t>
            </a:r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6666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5C5CE7"/>
      </a:accent6>
      <a:hlink>
        <a:srgbClr val="CCCCFF"/>
      </a:hlink>
      <a:folHlink>
        <a:srgbClr val="CC99FF"/>
      </a:folHlink>
    </a:clrScheme>
    <a:fontScheme name="Azur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6666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5C5CE7"/>
        </a:accent6>
        <a:hlink>
          <a:srgbClr val="CC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Designs\Azure.pot</Template>
  <TotalTime>695</TotalTime>
  <Words>1412</Words>
  <Application>Microsoft Office PowerPoint</Application>
  <PresentationFormat>如螢幕大小 (4:3)</PresentationFormat>
  <Paragraphs>234</Paragraphs>
  <Slides>33</Slides>
  <Notes>2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新細明體</vt:lpstr>
      <vt:lpstr>Arial</vt:lpstr>
      <vt:lpstr>Calibri</vt:lpstr>
      <vt:lpstr>Times New Roman</vt:lpstr>
      <vt:lpstr>Wingdings</vt:lpstr>
      <vt:lpstr>Azure</vt:lpstr>
      <vt:lpstr>Fortran basic</vt:lpstr>
      <vt:lpstr>Complier</vt:lpstr>
      <vt:lpstr>Complier</vt:lpstr>
      <vt:lpstr>Fortran is formatted</vt:lpstr>
      <vt:lpstr>PowerPoint 簡報</vt:lpstr>
      <vt:lpstr>PowerPoint 簡報</vt:lpstr>
      <vt:lpstr>PowerPoint 簡報</vt:lpstr>
      <vt:lpstr>PowerPoint 簡報</vt:lpstr>
      <vt:lpstr>常數與變數 Constant and Variable </vt:lpstr>
      <vt:lpstr>變數的命名規則 Rule of the naming of variable</vt:lpstr>
      <vt:lpstr>PowerPoint 簡報</vt:lpstr>
      <vt:lpstr>PowerPoint 簡報</vt:lpstr>
      <vt:lpstr>Fortran’s 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Fortran 的運算符號 Sign of Fortran Operator</vt:lpstr>
      <vt:lpstr>簡單的輸出輸入  Simply input and output</vt:lpstr>
      <vt:lpstr>Example</vt:lpstr>
      <vt:lpstr>Declare</vt:lpstr>
      <vt:lpstr>Integer</vt:lpstr>
      <vt:lpstr>Real</vt:lpstr>
      <vt:lpstr>Complex</vt:lpstr>
      <vt:lpstr>Logical</vt:lpstr>
      <vt:lpstr>Character And String</vt:lpstr>
      <vt:lpstr>PowerPoint 簡報</vt:lpstr>
      <vt:lpstr>Some function for string</vt:lpstr>
      <vt:lpstr>Some function for string</vt:lpstr>
      <vt:lpstr>Homework-01</vt:lpstr>
      <vt:lpstr>Homework 01</vt:lpstr>
    </vt:vector>
  </TitlesOfParts>
  <Company>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基本語法</dc:title>
  <dc:creator> user</dc:creator>
  <cp:lastModifiedBy>Windows 使用者</cp:lastModifiedBy>
  <cp:revision>31</cp:revision>
  <dcterms:created xsi:type="dcterms:W3CDTF">2004-02-21T06:00:08Z</dcterms:created>
  <dcterms:modified xsi:type="dcterms:W3CDTF">2022-09-06T02:53:32Z</dcterms:modified>
</cp:coreProperties>
</file>