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9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95" r:id="rId16"/>
    <p:sldId id="270" r:id="rId17"/>
    <p:sldId id="271" r:id="rId18"/>
    <p:sldId id="272" r:id="rId19"/>
    <p:sldId id="273" r:id="rId20"/>
    <p:sldId id="274" r:id="rId21"/>
    <p:sldId id="275" r:id="rId22"/>
    <p:sldId id="296" r:id="rId23"/>
    <p:sldId id="276" r:id="rId24"/>
    <p:sldId id="277" r:id="rId25"/>
    <p:sldId id="297" r:id="rId26"/>
    <p:sldId id="279" r:id="rId27"/>
    <p:sldId id="298" r:id="rId28"/>
    <p:sldId id="278" r:id="rId29"/>
    <p:sldId id="299" r:id="rId30"/>
    <p:sldId id="280" r:id="rId31"/>
    <p:sldId id="300" r:id="rId32"/>
    <p:sldId id="281" r:id="rId33"/>
    <p:sldId id="301" r:id="rId34"/>
    <p:sldId id="282" r:id="rId35"/>
    <p:sldId id="283" r:id="rId36"/>
    <p:sldId id="284" r:id="rId37"/>
    <p:sldId id="285" r:id="rId38"/>
    <p:sldId id="286" r:id="rId39"/>
    <p:sldId id="302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>
      <p:cViewPr varScale="1">
        <p:scale>
          <a:sx n="124" d="100"/>
          <a:sy n="124" d="100"/>
        </p:scale>
        <p:origin x="6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D01F6-F3F1-5143-A1B3-75DB95A3FC3C}" type="datetimeFigureOut">
              <a:rPr lang="en-TW" smtClean="0"/>
              <a:t>2022/9/15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0503C-A9EF-C945-99FF-5BA8FF2A5A9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963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0503C-A9EF-C945-99FF-5BA8FF2A5A9A}" type="slidenum">
              <a:rPr lang="en-TW" smtClean="0"/>
              <a:t>15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39430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0503C-A9EF-C945-99FF-5BA8FF2A5A9A}" type="slidenum">
              <a:rPr lang="en-TW" smtClean="0"/>
              <a:t>22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45880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834D5CD5-B4F6-479D-6AEA-B19C2F44D1B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332FC5E8-27D1-6701-3E65-3F112572387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3F448E02-304B-9F99-7AAC-786E598A9A7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7DB5EEA1-A6E3-66FD-3C02-6E330785FED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1C6C6BC3-A036-28B6-151D-7867A179097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12 w 1722"/>
                <a:gd name="T1" fmla="*/ 61 h 66"/>
                <a:gd name="T2" fmla="*/ 1712 w 1722"/>
                <a:gd name="T3" fmla="*/ 55 h 66"/>
                <a:gd name="T4" fmla="*/ 0 w 1722"/>
                <a:gd name="T5" fmla="*/ 0 h 66"/>
                <a:gd name="T6" fmla="*/ 0 w 1722"/>
                <a:gd name="T7" fmla="*/ 43 h 66"/>
                <a:gd name="T8" fmla="*/ 1712 w 1722"/>
                <a:gd name="T9" fmla="*/ 61 h 66"/>
                <a:gd name="T10" fmla="*/ 1712 w 1722"/>
                <a:gd name="T11" fmla="*/ 61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W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98CEFF08-9ACD-EF7A-98F1-58EE726B5D6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3F88E60F-5346-8CA6-88D0-4494264E40F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0 w 975"/>
                <a:gd name="T1" fmla="*/ 48 h 101"/>
                <a:gd name="T2" fmla="*/ 970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0 w 975"/>
                <a:gd name="T9" fmla="*/ 48 h 101"/>
                <a:gd name="T10" fmla="*/ 970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W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603386F-5B83-B06C-C8DD-835F2F8E9D2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3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31 w 2141"/>
                <a:gd name="T7" fmla="*/ 0 h 198"/>
                <a:gd name="T8" fmla="*/ 2131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W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5DA29B05-5101-AAF7-9644-E6BB95CAFDC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83930E4B-1A90-F22B-F9CD-BBBED35D3A8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67 w 2517"/>
                <a:gd name="T1" fmla="*/ 276 h 276"/>
                <a:gd name="T2" fmla="*/ 2502 w 2517"/>
                <a:gd name="T3" fmla="*/ 204 h 276"/>
                <a:gd name="T4" fmla="*/ 2245 w 2517"/>
                <a:gd name="T5" fmla="*/ 0 h 276"/>
                <a:gd name="T6" fmla="*/ 0 w 2517"/>
                <a:gd name="T7" fmla="*/ 276 h 276"/>
                <a:gd name="T8" fmla="*/ 2167 w 2517"/>
                <a:gd name="T9" fmla="*/ 276 h 276"/>
                <a:gd name="T10" fmla="*/ 2167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W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01F78B4-C063-EF98-C348-AB9D6790786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5B1EA952-3AC4-4FB4-DAE2-9BFD40BADB6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4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4 w 729"/>
                <a:gd name="T7" fmla="*/ 240 h 240"/>
                <a:gd name="T8" fmla="*/ 724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W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A68877D9-3A7C-55C1-29E1-448C4BA3E4A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5DDB2E0F-F403-DB96-8710-EF272AA19A4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4 w 729"/>
                <a:gd name="T1" fmla="*/ 318 h 318"/>
                <a:gd name="T2" fmla="*/ 724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4 w 729"/>
                <a:gd name="T9" fmla="*/ 318 h 318"/>
                <a:gd name="T10" fmla="*/ 724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W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D1C6BA53-907D-A75F-9AD1-896AA3195CB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04CBCEC2-10EC-CA5E-23A9-0C13E81C752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ACA3E708-D3EB-45D3-3ECC-7349A221CFA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2D70FD6D-0646-F945-DE05-3E70F6FCF47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W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7773D1A2-7F9A-9B7F-CADA-5567D291751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387C12C7-4E76-E480-0628-73D6EB67927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W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03B09665-E304-8A80-F37B-01DDE21E50E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02EA4638-7094-E626-2352-0004F1AE69D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4489A2E4-223E-E58B-3D38-5640933ADF8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825D12CA-3CF5-9145-A4C6-96F8A32AF5E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W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6226E590-67F3-70DB-7F4F-FDF259DF99B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3204A2DA-41C9-6A59-F963-358A72E22D3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FDE427E5-CFD6-8769-CC16-A3A02E593F8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07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W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69534604-467D-5296-824C-7FE234083A7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FFA354A4-AB00-3C13-3BDB-85219702E45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W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8543EA1D-FB03-84F5-8BCD-CC673821809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0D5FB837-4538-6097-1847-2B2EDE9106F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5F5341CE-8A42-3C2F-8DA4-255E2957233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8CC9812A-63BE-D282-8062-1C686F38853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328C02BA-7C06-B4A9-1AA7-9AB210930FD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6D5164FD-D0FB-8B4B-1258-CE9E3D117F0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7EE7825A-D95D-5D94-55D4-CED00860AEE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E6108661-78EB-B67B-A2FD-8E5B959213D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grpSp>
          <p:nvGrpSpPr>
            <p:cNvPr id="41" name="Group 39">
              <a:extLst>
                <a:ext uri="{FF2B5EF4-FFF2-40B4-BE49-F238E27FC236}">
                  <a16:creationId xmlns:a16="http://schemas.microsoft.com/office/drawing/2014/main" id="{9A425BE3-FB72-F217-D655-C8E595ED0C7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2" name="Freeform 40">
                <a:extLst>
                  <a:ext uri="{FF2B5EF4-FFF2-40B4-BE49-F238E27FC236}">
                    <a16:creationId xmlns:a16="http://schemas.microsoft.com/office/drawing/2014/main" id="{4256AF4D-F8F2-C49B-AEB7-9B408E07B592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43" name="Freeform 41">
                <a:extLst>
                  <a:ext uri="{FF2B5EF4-FFF2-40B4-BE49-F238E27FC236}">
                    <a16:creationId xmlns:a16="http://schemas.microsoft.com/office/drawing/2014/main" id="{85244CF0-976D-6858-6754-F564766DE900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zh-TW" altLang="en-US"/>
              </a:p>
            </p:txBody>
          </p:sp>
        </p:grpSp>
      </p:grpSp>
      <p:sp>
        <p:nvSpPr>
          <p:cNvPr id="5162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5163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600"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4" name="Rectangle 44">
            <a:extLst>
              <a:ext uri="{FF2B5EF4-FFF2-40B4-BE49-F238E27FC236}">
                <a16:creationId xmlns:a16="http://schemas.microsoft.com/office/drawing/2014/main" id="{A1FAF45A-6D16-F511-F03E-8A65515AA78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5" name="Rectangle 45">
            <a:extLst>
              <a:ext uri="{FF2B5EF4-FFF2-40B4-BE49-F238E27FC236}">
                <a16:creationId xmlns:a16="http://schemas.microsoft.com/office/drawing/2014/main" id="{2D818BD7-DEEC-9589-B636-55A7AE12FD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67B186B2-97EE-7AFC-1926-15A53843B5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B6AF0A-DAED-CB48-9C6D-565AC2066E4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910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F5E74197-6EF9-DC64-DF15-F6DD2C4DD3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8FB68340-3132-243A-0419-8601CE7497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4F950D15-7F9A-4C2C-82D6-B7DC17786D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4B5E04-4154-3743-9B5D-3269C257BFC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5572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7D3ADBA3-4194-2AE4-D546-2BE8E93971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8205BA35-3ECC-D613-C164-A97B72F35F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C6CC4009-B6CC-1731-F386-F5A3A4F651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A1A4FC-471B-3148-898D-A99D652F10D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467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DDD9441E-467C-CBE4-6B5F-4D8EDED62D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AA2BD51E-E38C-5802-F100-A628C9901D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EECFB935-DD64-4BB4-F86E-A0D0BDB50D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FCDC3A-71D3-3D49-AD49-259C8301343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462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524D1FF4-2A9D-396E-92B9-CD49231BC2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740CA474-7AFA-BE93-A44D-16733DE6DB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6631460A-A87D-985C-FAFE-732BEA5005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68ECC7-BD8E-B842-96AA-2AC533A0351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4186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45C93AAC-480B-D287-229B-740A511D5B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BEBB837B-135A-5B2F-D581-5A36349F46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C7E78CC6-1111-5DE1-8372-3FDF495C4D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0E617-21E0-8044-AEEA-A2A4A425EFC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977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4">
            <a:extLst>
              <a:ext uri="{FF2B5EF4-FFF2-40B4-BE49-F238E27FC236}">
                <a16:creationId xmlns:a16="http://schemas.microsoft.com/office/drawing/2014/main" id="{58A64C05-22A5-B704-8C08-F3B053CFEF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45">
            <a:extLst>
              <a:ext uri="{FF2B5EF4-FFF2-40B4-BE49-F238E27FC236}">
                <a16:creationId xmlns:a16="http://schemas.microsoft.com/office/drawing/2014/main" id="{DF49F852-F3E5-6675-E2F2-F00801F828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46">
            <a:extLst>
              <a:ext uri="{FF2B5EF4-FFF2-40B4-BE49-F238E27FC236}">
                <a16:creationId xmlns:a16="http://schemas.microsoft.com/office/drawing/2014/main" id="{C321922E-4787-30A8-E997-92870BDE0B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452019-C384-124E-82BA-3D278186215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3073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4">
            <a:extLst>
              <a:ext uri="{FF2B5EF4-FFF2-40B4-BE49-F238E27FC236}">
                <a16:creationId xmlns:a16="http://schemas.microsoft.com/office/drawing/2014/main" id="{81FE456C-4926-F25A-DB0D-4F26B7A419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45">
            <a:extLst>
              <a:ext uri="{FF2B5EF4-FFF2-40B4-BE49-F238E27FC236}">
                <a16:creationId xmlns:a16="http://schemas.microsoft.com/office/drawing/2014/main" id="{F1739BD6-9CDA-0D01-C215-07AC359DB2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6">
            <a:extLst>
              <a:ext uri="{FF2B5EF4-FFF2-40B4-BE49-F238E27FC236}">
                <a16:creationId xmlns:a16="http://schemas.microsoft.com/office/drawing/2014/main" id="{4E1B1737-B439-EF05-548C-1683A50C4B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393513-11AE-684C-8AD1-8825F7E80D0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626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>
            <a:extLst>
              <a:ext uri="{FF2B5EF4-FFF2-40B4-BE49-F238E27FC236}">
                <a16:creationId xmlns:a16="http://schemas.microsoft.com/office/drawing/2014/main" id="{0AF2080D-3B8F-C028-9889-5BF661A9E0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45">
            <a:extLst>
              <a:ext uri="{FF2B5EF4-FFF2-40B4-BE49-F238E27FC236}">
                <a16:creationId xmlns:a16="http://schemas.microsoft.com/office/drawing/2014/main" id="{B9CEB56A-3F97-3A2F-3116-253936B45D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46">
            <a:extLst>
              <a:ext uri="{FF2B5EF4-FFF2-40B4-BE49-F238E27FC236}">
                <a16:creationId xmlns:a16="http://schemas.microsoft.com/office/drawing/2014/main" id="{08D8BC9E-C4CE-A0FB-7064-9D7C7CCCC9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FCA87-9A9C-1F46-9FAC-20A1067F3D4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7006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2B20F3DF-8E33-CC09-8B58-11DEC40A2F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3636D7EA-D329-C0BC-C5E0-FC4BF57576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F8C265BD-E3C3-049A-6591-28F2399816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E48BA6-9DA8-B648-BF12-E9CA5CE8C8B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999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C53F97E3-E0DF-A623-ED76-A3D39675A4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F558A1A5-B81A-2D64-CEB8-A9727E71AB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03A2D510-34CC-D018-8BF0-011D498E3F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2A8065-474E-8A4B-8A0A-DCCE55EBB2C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490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D31C6C77-FA74-D86B-B05B-8953577C2D87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4099" name="Freeform 3">
              <a:extLst>
                <a:ext uri="{FF2B5EF4-FFF2-40B4-BE49-F238E27FC236}">
                  <a16:creationId xmlns:a16="http://schemas.microsoft.com/office/drawing/2014/main" id="{8F7AC8B9-8D95-C20D-CF72-A017F89C1C5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100" name="Freeform 4">
              <a:extLst>
                <a:ext uri="{FF2B5EF4-FFF2-40B4-BE49-F238E27FC236}">
                  <a16:creationId xmlns:a16="http://schemas.microsoft.com/office/drawing/2014/main" id="{FE88B518-0D03-38E9-873A-4A4A53ECCBD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101" name="Freeform 5">
              <a:extLst>
                <a:ext uri="{FF2B5EF4-FFF2-40B4-BE49-F238E27FC236}">
                  <a16:creationId xmlns:a16="http://schemas.microsoft.com/office/drawing/2014/main" id="{E258F7C4-2DF8-F1C1-04EA-5FC48893D4F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035" name="Freeform 6">
              <a:extLst>
                <a:ext uri="{FF2B5EF4-FFF2-40B4-BE49-F238E27FC236}">
                  <a16:creationId xmlns:a16="http://schemas.microsoft.com/office/drawing/2014/main" id="{614A4067-B377-3E91-0C72-154D34BB44D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12 w 1722"/>
                <a:gd name="T1" fmla="*/ 61 h 66"/>
                <a:gd name="T2" fmla="*/ 1712 w 1722"/>
                <a:gd name="T3" fmla="*/ 55 h 66"/>
                <a:gd name="T4" fmla="*/ 0 w 1722"/>
                <a:gd name="T5" fmla="*/ 0 h 66"/>
                <a:gd name="T6" fmla="*/ 0 w 1722"/>
                <a:gd name="T7" fmla="*/ 43 h 66"/>
                <a:gd name="T8" fmla="*/ 1712 w 1722"/>
                <a:gd name="T9" fmla="*/ 61 h 66"/>
                <a:gd name="T10" fmla="*/ 1712 w 1722"/>
                <a:gd name="T11" fmla="*/ 61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W"/>
            </a:p>
          </p:txBody>
        </p:sp>
        <p:sp>
          <p:nvSpPr>
            <p:cNvPr id="4103" name="Freeform 7">
              <a:extLst>
                <a:ext uri="{FF2B5EF4-FFF2-40B4-BE49-F238E27FC236}">
                  <a16:creationId xmlns:a16="http://schemas.microsoft.com/office/drawing/2014/main" id="{EBBC29C4-D1EB-0F49-9118-5294EA4EC18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037" name="Freeform 8">
              <a:extLst>
                <a:ext uri="{FF2B5EF4-FFF2-40B4-BE49-F238E27FC236}">
                  <a16:creationId xmlns:a16="http://schemas.microsoft.com/office/drawing/2014/main" id="{56DBFA49-DE62-41F7-F531-9FB2BBC088D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0 w 975"/>
                <a:gd name="T1" fmla="*/ 48 h 101"/>
                <a:gd name="T2" fmla="*/ 970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0 w 975"/>
                <a:gd name="T9" fmla="*/ 48 h 101"/>
                <a:gd name="T10" fmla="*/ 970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W"/>
            </a:p>
          </p:txBody>
        </p:sp>
        <p:sp>
          <p:nvSpPr>
            <p:cNvPr id="1038" name="Freeform 9">
              <a:extLst>
                <a:ext uri="{FF2B5EF4-FFF2-40B4-BE49-F238E27FC236}">
                  <a16:creationId xmlns:a16="http://schemas.microsoft.com/office/drawing/2014/main" id="{F2728F3E-D535-5D7B-F195-F993226E101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3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31 w 2141"/>
                <a:gd name="T7" fmla="*/ 0 h 198"/>
                <a:gd name="T8" fmla="*/ 2131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W"/>
            </a:p>
          </p:txBody>
        </p:sp>
        <p:sp>
          <p:nvSpPr>
            <p:cNvPr id="4106" name="Freeform 10">
              <a:extLst>
                <a:ext uri="{FF2B5EF4-FFF2-40B4-BE49-F238E27FC236}">
                  <a16:creationId xmlns:a16="http://schemas.microsoft.com/office/drawing/2014/main" id="{A1247E27-8140-8A74-E61D-8871835D949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040" name="Freeform 11">
              <a:extLst>
                <a:ext uri="{FF2B5EF4-FFF2-40B4-BE49-F238E27FC236}">
                  <a16:creationId xmlns:a16="http://schemas.microsoft.com/office/drawing/2014/main" id="{2BD50B21-AB7A-28D7-3484-706C8729C5C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67 w 2517"/>
                <a:gd name="T1" fmla="*/ 276 h 276"/>
                <a:gd name="T2" fmla="*/ 2502 w 2517"/>
                <a:gd name="T3" fmla="*/ 204 h 276"/>
                <a:gd name="T4" fmla="*/ 2245 w 2517"/>
                <a:gd name="T5" fmla="*/ 0 h 276"/>
                <a:gd name="T6" fmla="*/ 0 w 2517"/>
                <a:gd name="T7" fmla="*/ 276 h 276"/>
                <a:gd name="T8" fmla="*/ 2167 w 2517"/>
                <a:gd name="T9" fmla="*/ 276 h 276"/>
                <a:gd name="T10" fmla="*/ 2167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W"/>
            </a:p>
          </p:txBody>
        </p:sp>
        <p:sp>
          <p:nvSpPr>
            <p:cNvPr id="4108" name="Freeform 12">
              <a:extLst>
                <a:ext uri="{FF2B5EF4-FFF2-40B4-BE49-F238E27FC236}">
                  <a16:creationId xmlns:a16="http://schemas.microsoft.com/office/drawing/2014/main" id="{8A80922B-7066-A3FB-EF36-BFC2166B61E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042" name="Freeform 13">
              <a:extLst>
                <a:ext uri="{FF2B5EF4-FFF2-40B4-BE49-F238E27FC236}">
                  <a16:creationId xmlns:a16="http://schemas.microsoft.com/office/drawing/2014/main" id="{F7F406D4-6D82-311B-2A25-488FD2F8718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4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4 w 729"/>
                <a:gd name="T7" fmla="*/ 240 h 240"/>
                <a:gd name="T8" fmla="*/ 724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W"/>
            </a:p>
          </p:txBody>
        </p:sp>
        <p:sp>
          <p:nvSpPr>
            <p:cNvPr id="4110" name="Freeform 14">
              <a:extLst>
                <a:ext uri="{FF2B5EF4-FFF2-40B4-BE49-F238E27FC236}">
                  <a16:creationId xmlns:a16="http://schemas.microsoft.com/office/drawing/2014/main" id="{0A826FC8-C62D-C843-F26E-8CEEB687494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044" name="Freeform 15">
              <a:extLst>
                <a:ext uri="{FF2B5EF4-FFF2-40B4-BE49-F238E27FC236}">
                  <a16:creationId xmlns:a16="http://schemas.microsoft.com/office/drawing/2014/main" id="{5764788A-FB58-7E4B-5E5C-1445351AD1D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4 w 729"/>
                <a:gd name="T1" fmla="*/ 318 h 318"/>
                <a:gd name="T2" fmla="*/ 724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4 w 729"/>
                <a:gd name="T9" fmla="*/ 318 h 318"/>
                <a:gd name="T10" fmla="*/ 724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W"/>
            </a:p>
          </p:txBody>
        </p:sp>
        <p:sp>
          <p:nvSpPr>
            <p:cNvPr id="4112" name="Freeform 16">
              <a:extLst>
                <a:ext uri="{FF2B5EF4-FFF2-40B4-BE49-F238E27FC236}">
                  <a16:creationId xmlns:a16="http://schemas.microsoft.com/office/drawing/2014/main" id="{44F191DF-1729-EF91-6F0C-5D61FD61829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113" name="Freeform 17">
              <a:extLst>
                <a:ext uri="{FF2B5EF4-FFF2-40B4-BE49-F238E27FC236}">
                  <a16:creationId xmlns:a16="http://schemas.microsoft.com/office/drawing/2014/main" id="{291431A3-D5A6-C79B-B862-52D4A188D8B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114" name="Freeform 18">
              <a:extLst>
                <a:ext uri="{FF2B5EF4-FFF2-40B4-BE49-F238E27FC236}">
                  <a16:creationId xmlns:a16="http://schemas.microsoft.com/office/drawing/2014/main" id="{9E05DDDC-6087-C26D-236D-4C1F64F0647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048" name="Freeform 19">
              <a:extLst>
                <a:ext uri="{FF2B5EF4-FFF2-40B4-BE49-F238E27FC236}">
                  <a16:creationId xmlns:a16="http://schemas.microsoft.com/office/drawing/2014/main" id="{CA561623-D88E-39E7-F5B0-18AC8E0A038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W"/>
            </a:p>
          </p:txBody>
        </p:sp>
        <p:sp>
          <p:nvSpPr>
            <p:cNvPr id="4116" name="Freeform 20">
              <a:extLst>
                <a:ext uri="{FF2B5EF4-FFF2-40B4-BE49-F238E27FC236}">
                  <a16:creationId xmlns:a16="http://schemas.microsoft.com/office/drawing/2014/main" id="{51A5A5D0-8559-63AB-6BC0-EEE5E38E9E9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050" name="Freeform 21">
              <a:extLst>
                <a:ext uri="{FF2B5EF4-FFF2-40B4-BE49-F238E27FC236}">
                  <a16:creationId xmlns:a16="http://schemas.microsoft.com/office/drawing/2014/main" id="{74EAB6CB-3081-0461-93E1-33C46500585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W"/>
            </a:p>
          </p:txBody>
        </p:sp>
        <p:sp>
          <p:nvSpPr>
            <p:cNvPr id="4118" name="Freeform 22">
              <a:extLst>
                <a:ext uri="{FF2B5EF4-FFF2-40B4-BE49-F238E27FC236}">
                  <a16:creationId xmlns:a16="http://schemas.microsoft.com/office/drawing/2014/main" id="{112A2F0D-86B4-1308-729C-C38CFEF1D74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119" name="Freeform 23">
              <a:extLst>
                <a:ext uri="{FF2B5EF4-FFF2-40B4-BE49-F238E27FC236}">
                  <a16:creationId xmlns:a16="http://schemas.microsoft.com/office/drawing/2014/main" id="{DB055CDE-E3E7-A5A2-B55B-55050682785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120" name="Freeform 24">
              <a:extLst>
                <a:ext uri="{FF2B5EF4-FFF2-40B4-BE49-F238E27FC236}">
                  <a16:creationId xmlns:a16="http://schemas.microsoft.com/office/drawing/2014/main" id="{DD6B0AD9-22DB-0858-613A-B6B306D0F9D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054" name="Freeform 25">
              <a:extLst>
                <a:ext uri="{FF2B5EF4-FFF2-40B4-BE49-F238E27FC236}">
                  <a16:creationId xmlns:a16="http://schemas.microsoft.com/office/drawing/2014/main" id="{59C97830-9A10-8B54-735D-F32A5E7D486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W"/>
            </a:p>
          </p:txBody>
        </p:sp>
        <p:sp>
          <p:nvSpPr>
            <p:cNvPr id="4122" name="Freeform 26">
              <a:extLst>
                <a:ext uri="{FF2B5EF4-FFF2-40B4-BE49-F238E27FC236}">
                  <a16:creationId xmlns:a16="http://schemas.microsoft.com/office/drawing/2014/main" id="{CB951B98-3625-DD44-19A0-D13AD9EF22E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123" name="Freeform 27">
              <a:extLst>
                <a:ext uri="{FF2B5EF4-FFF2-40B4-BE49-F238E27FC236}">
                  <a16:creationId xmlns:a16="http://schemas.microsoft.com/office/drawing/2014/main" id="{CEA5CB84-3D7E-51CB-6FFF-5D7B50A25F0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057" name="Freeform 28">
              <a:extLst>
                <a:ext uri="{FF2B5EF4-FFF2-40B4-BE49-F238E27FC236}">
                  <a16:creationId xmlns:a16="http://schemas.microsoft.com/office/drawing/2014/main" id="{EB710AD8-AF42-2F61-F7F7-234C5FBF8B3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07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W"/>
            </a:p>
          </p:txBody>
        </p:sp>
        <p:sp>
          <p:nvSpPr>
            <p:cNvPr id="4125" name="Freeform 29">
              <a:extLst>
                <a:ext uri="{FF2B5EF4-FFF2-40B4-BE49-F238E27FC236}">
                  <a16:creationId xmlns:a16="http://schemas.microsoft.com/office/drawing/2014/main" id="{B27C9924-B898-0489-44CA-37AEE37592D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059" name="Freeform 30">
              <a:extLst>
                <a:ext uri="{FF2B5EF4-FFF2-40B4-BE49-F238E27FC236}">
                  <a16:creationId xmlns:a16="http://schemas.microsoft.com/office/drawing/2014/main" id="{82A7499F-6D1D-B026-5C6C-89E9E83286A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W"/>
            </a:p>
          </p:txBody>
        </p:sp>
        <p:sp>
          <p:nvSpPr>
            <p:cNvPr id="4127" name="Freeform 31">
              <a:extLst>
                <a:ext uri="{FF2B5EF4-FFF2-40B4-BE49-F238E27FC236}">
                  <a16:creationId xmlns:a16="http://schemas.microsoft.com/office/drawing/2014/main" id="{3D3E7D93-030F-B243-0D79-688CC8B38D3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128" name="Freeform 32">
              <a:extLst>
                <a:ext uri="{FF2B5EF4-FFF2-40B4-BE49-F238E27FC236}">
                  <a16:creationId xmlns:a16="http://schemas.microsoft.com/office/drawing/2014/main" id="{08817B31-8DA2-252A-5B4A-8B80F6AB4AB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129" name="Freeform 33">
              <a:extLst>
                <a:ext uri="{FF2B5EF4-FFF2-40B4-BE49-F238E27FC236}">
                  <a16:creationId xmlns:a16="http://schemas.microsoft.com/office/drawing/2014/main" id="{C0C07424-E656-945C-DEAB-851D90FB676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130" name="Freeform 34">
              <a:extLst>
                <a:ext uri="{FF2B5EF4-FFF2-40B4-BE49-F238E27FC236}">
                  <a16:creationId xmlns:a16="http://schemas.microsoft.com/office/drawing/2014/main" id="{943351EE-14BB-6347-2DBE-76FDFF223FA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131" name="Freeform 35">
              <a:extLst>
                <a:ext uri="{FF2B5EF4-FFF2-40B4-BE49-F238E27FC236}">
                  <a16:creationId xmlns:a16="http://schemas.microsoft.com/office/drawing/2014/main" id="{3B2C981E-66EF-D30D-131E-59DE8B93A83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132" name="Freeform 36">
              <a:extLst>
                <a:ext uri="{FF2B5EF4-FFF2-40B4-BE49-F238E27FC236}">
                  <a16:creationId xmlns:a16="http://schemas.microsoft.com/office/drawing/2014/main" id="{7066C765-D44A-0EE4-5B26-7D388C90829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133" name="Freeform 37">
              <a:extLst>
                <a:ext uri="{FF2B5EF4-FFF2-40B4-BE49-F238E27FC236}">
                  <a16:creationId xmlns:a16="http://schemas.microsoft.com/office/drawing/2014/main" id="{1AFEE954-6901-1624-F255-59D594C8473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134" name="Freeform 38">
              <a:extLst>
                <a:ext uri="{FF2B5EF4-FFF2-40B4-BE49-F238E27FC236}">
                  <a16:creationId xmlns:a16="http://schemas.microsoft.com/office/drawing/2014/main" id="{70B19440-B89A-BF8D-A5C4-BA661F1C24A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grpSp>
          <p:nvGrpSpPr>
            <p:cNvPr id="1068" name="Group 39">
              <a:extLst>
                <a:ext uri="{FF2B5EF4-FFF2-40B4-BE49-F238E27FC236}">
                  <a16:creationId xmlns:a16="http://schemas.microsoft.com/office/drawing/2014/main" id="{7E4A2E99-8602-0DBB-C17F-17D741DCEA3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136" name="Freeform 40">
                <a:extLst>
                  <a:ext uri="{FF2B5EF4-FFF2-40B4-BE49-F238E27FC236}">
                    <a16:creationId xmlns:a16="http://schemas.microsoft.com/office/drawing/2014/main" id="{07702164-7B6F-DCEA-FEC9-31ABC5797934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4137" name="Freeform 41">
                <a:extLst>
                  <a:ext uri="{FF2B5EF4-FFF2-40B4-BE49-F238E27FC236}">
                    <a16:creationId xmlns:a16="http://schemas.microsoft.com/office/drawing/2014/main" id="{85234978-D584-FCFC-784B-D4BD40086C6F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zh-TW" altLang="en-US"/>
              </a:p>
            </p:txBody>
          </p:sp>
        </p:grpSp>
      </p:grpSp>
      <p:sp>
        <p:nvSpPr>
          <p:cNvPr id="4138" name="Rectangle 42">
            <a:extLst>
              <a:ext uri="{FF2B5EF4-FFF2-40B4-BE49-F238E27FC236}">
                <a16:creationId xmlns:a16="http://schemas.microsoft.com/office/drawing/2014/main" id="{07F9D614-F14C-0333-DBFE-3C01D9C95C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4139" name="Rectangle 43">
            <a:extLst>
              <a:ext uri="{FF2B5EF4-FFF2-40B4-BE49-F238E27FC236}">
                <a16:creationId xmlns:a16="http://schemas.microsoft.com/office/drawing/2014/main" id="{FFFC1495-FFCA-8110-3938-BBA96EE88F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140" name="Rectangle 44">
            <a:extLst>
              <a:ext uri="{FF2B5EF4-FFF2-40B4-BE49-F238E27FC236}">
                <a16:creationId xmlns:a16="http://schemas.microsoft.com/office/drawing/2014/main" id="{D7105769-3189-A013-2594-72F4E2B5983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41" name="Rectangle 45">
            <a:extLst>
              <a:ext uri="{FF2B5EF4-FFF2-40B4-BE49-F238E27FC236}">
                <a16:creationId xmlns:a16="http://schemas.microsoft.com/office/drawing/2014/main" id="{26D10ABD-8794-32E1-D48E-73CF83608E9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42" name="Rectangle 46">
            <a:extLst>
              <a:ext uri="{FF2B5EF4-FFF2-40B4-BE49-F238E27FC236}">
                <a16:creationId xmlns:a16="http://schemas.microsoft.com/office/drawing/2014/main" id="{BAE1C165-0646-05CF-DB8E-B072F050118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18FDE8FE-8ABC-CD43-A478-0F2743E1894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Blip>
          <a:blip r:embed="rId13"/>
        </a:buBlip>
        <a:defRPr kumimoji="1"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Blip>
          <a:blip r:embed="rId14"/>
        </a:buBlip>
        <a:defRPr kumimoji="1"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4B9D950-8718-8EAE-F2F0-D4163F6CFFF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6000" dirty="0"/>
              <a:t>Fortran </a:t>
            </a:r>
            <a:r>
              <a:rPr lang="en-US" altLang="zh-TW" sz="6000" dirty="0">
                <a:ea typeface="標楷體" panose="03000509000000000000" pitchFamily="65" charset="-120"/>
              </a:rPr>
              <a:t>basic</a:t>
            </a:r>
            <a:r>
              <a:rPr lang="en-US" altLang="zh-TW" sz="6000" dirty="0"/>
              <a:t>-2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7667619-98D6-42F5-C869-CA619158069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Week-2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 descr="Scan0007">
            <a:extLst>
              <a:ext uri="{FF2B5EF4-FFF2-40B4-BE49-F238E27FC236}">
                <a16:creationId xmlns:a16="http://schemas.microsoft.com/office/drawing/2014/main" id="{FD59B3AA-DF14-8FD8-BBD9-6A807F328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76250"/>
            <a:ext cx="8424862" cy="582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00475AB-2788-4DF7-B354-C7401E39B0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parameter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BDBA701-09D5-65CB-2A71-9FB3792DD8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6129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/>
              <a:t>Parameter (pi=3.141592654)</a:t>
            </a:r>
          </a:p>
          <a:p>
            <a:pPr eaLnBrk="1" hangingPunct="1">
              <a:defRPr/>
            </a:pPr>
            <a:r>
              <a:rPr lang="en-US" altLang="zh-TW"/>
              <a:t>Real, parameter :: pi=3.141592654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Scan0008">
            <a:extLst>
              <a:ext uri="{FF2B5EF4-FFF2-40B4-BE49-F238E27FC236}">
                <a16:creationId xmlns:a16="http://schemas.microsoft.com/office/drawing/2014/main" id="{1D388E0C-47E7-3ACC-4E15-C19F510D9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349500"/>
            <a:ext cx="8713788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39" name="文字方塊 1">
            <a:extLst>
              <a:ext uri="{FF2B5EF4-FFF2-40B4-BE49-F238E27FC236}">
                <a16:creationId xmlns:a16="http://schemas.microsoft.com/office/drawing/2014/main" id="{F473A03C-F77A-21AF-FC03-BCB0356F5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476250"/>
            <a:ext cx="748982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Declare and give initial value F90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Integer :: b=2000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Complex :: c=(2,4)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F77 use data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 descr="Scan0009">
            <a:extLst>
              <a:ext uri="{FF2B5EF4-FFF2-40B4-BE49-F238E27FC236}">
                <a16:creationId xmlns:a16="http://schemas.microsoft.com/office/drawing/2014/main" id="{B4A54E30-670E-FA96-094D-767DBDE64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981075"/>
            <a:ext cx="8640763" cy="545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 descr="Scan0010">
            <a:extLst>
              <a:ext uri="{FF2B5EF4-FFF2-40B4-BE49-F238E27FC236}">
                <a16:creationId xmlns:a16="http://schemas.microsoft.com/office/drawing/2014/main" id="{C9A14CC1-566A-E7C5-3DE1-492155402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91"/>
          <a:stretch>
            <a:fillRect/>
          </a:stretch>
        </p:blipFill>
        <p:spPr bwMode="auto">
          <a:xfrm>
            <a:off x="684213" y="188913"/>
            <a:ext cx="7416800" cy="661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049218-5324-0970-EA91-507E0CD8435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7813"/>
            <a:ext cx="8229600" cy="75985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defRPr/>
            </a:pPr>
            <a:r>
              <a:rPr lang="zh-TW" altLang="en-US" sz="4000" dirty="0"/>
              <a:t>等位宣告</a:t>
            </a:r>
            <a:r>
              <a:rPr lang="en-US" altLang="zh-TW" sz="4000" dirty="0"/>
              <a:t>(Equivalence)</a:t>
            </a:r>
            <a:endParaRPr lang="zh-TW" altLang="en-US" sz="4000" dirty="0">
              <a:ea typeface="標楷體" panose="03000509000000000000" pitchFamily="65" charset="-12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99EE94-6C98-80A8-1A6D-4DF00EF00557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971436"/>
            <a:ext cx="8229600" cy="45307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en-US" altLang="zh-TW" sz="1800" dirty="0">
                <a:ea typeface="標楷體" panose="03000509000000000000" pitchFamily="65" charset="-120"/>
              </a:rPr>
              <a:t>Assign two (or more) variables to a memory address. If a new value is assigned to one of the variables, the other variables will have the same value (because they share the same memory).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1800" u="sng" dirty="0">
                <a:ea typeface="標楷體" panose="03000509000000000000" pitchFamily="65" charset="-120"/>
              </a:rPr>
              <a:t>Equivalence statement: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eaLnBrk="1" hangingPunct="1">
              <a:spcBef>
                <a:spcPts val="0"/>
              </a:spcBef>
              <a:buNone/>
              <a:defRPr/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zh-TW" sz="1800" dirty="0">
                <a:ea typeface="標楷體" panose="03000509000000000000" pitchFamily="65" charset="-120"/>
              </a:rPr>
              <a:t>Two reasons to use Equivalence statement: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zh-TW" sz="1800" dirty="0">
                <a:ea typeface="標楷體" panose="03000509000000000000" pitchFamily="65" charset="-120"/>
              </a:rPr>
              <a:t>1. </a:t>
            </a:r>
            <a:r>
              <a:rPr lang="en-US" altLang="zh-TW" sz="1800" u="sng" dirty="0">
                <a:ea typeface="標楷體" panose="03000509000000000000" pitchFamily="65" charset="-120"/>
              </a:rPr>
              <a:t>Save memory</a:t>
            </a:r>
            <a:r>
              <a:rPr lang="en-US" altLang="zh-TW" sz="1800" dirty="0">
                <a:ea typeface="標楷體" panose="03000509000000000000" pitchFamily="65" charset="-120"/>
              </a:rPr>
              <a:t>: 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zh-TW" sz="1800" dirty="0">
                <a:ea typeface="標楷體" panose="03000509000000000000" pitchFamily="65" charset="-120"/>
              </a:rPr>
              <a:t>	if the program will use some variables temporarily, we can state these variables as EQUIVALENCE to make them use the same memory for saving memory.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zh-TW" sz="1800" dirty="0">
                <a:ea typeface="標楷體" panose="03000509000000000000" pitchFamily="65" charset="-120"/>
              </a:rPr>
              <a:t>2. </a:t>
            </a:r>
            <a:r>
              <a:rPr lang="en-US" altLang="zh-TW" sz="1800" u="sng" dirty="0">
                <a:ea typeface="標楷體" panose="03000509000000000000" pitchFamily="65" charset="-120"/>
              </a:rPr>
              <a:t>Simplify code</a:t>
            </a:r>
            <a:r>
              <a:rPr lang="en-US" altLang="zh-TW" sz="1800" dirty="0">
                <a:ea typeface="標楷體" panose="03000509000000000000" pitchFamily="65" charset="-120"/>
              </a:rPr>
              <a:t>: 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zh-TW" sz="1800" dirty="0">
                <a:ea typeface="標楷體" panose="03000509000000000000" pitchFamily="65" charset="-120"/>
              </a:rPr>
              <a:t>	some code can be simplified and speeded up with EQUIVALENCE. For example: if array(1,1,5) is commonly use in a program, an Equivalence can be stated: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endParaRPr lang="en-US" altLang="zh-TW" sz="1200" dirty="0">
              <a:ea typeface="標楷體" panose="03000509000000000000" pitchFamily="65" charset="-120"/>
            </a:endParaRPr>
          </a:p>
          <a:p>
            <a:pPr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en-US" altLang="zh-TW" sz="1800" dirty="0">
                <a:ea typeface="標楷體" panose="03000509000000000000" pitchFamily="65" charset="-120"/>
              </a:rPr>
              <a:t>     Therefore, A represents ARRAY(1,1,5) after this Equivalence  </a:t>
            </a: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en-US" altLang="zh-TW" sz="1800" dirty="0">
                <a:ea typeface="標楷體" panose="03000509000000000000" pitchFamily="65" charset="-120"/>
              </a:rPr>
              <a:t>     statement. Except a more simplified code, reading A is faster than </a:t>
            </a: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en-US" altLang="zh-TW" sz="1800" dirty="0">
                <a:ea typeface="標楷體" panose="03000509000000000000" pitchFamily="65" charset="-120"/>
              </a:rPr>
              <a:t>     reading ARRAY(1,1,5).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D08954-7F3C-E5AE-D448-619AAD2665C2}"/>
              </a:ext>
            </a:extLst>
          </p:cNvPr>
          <p:cNvSpPr txBox="1"/>
          <p:nvPr/>
        </p:nvSpPr>
        <p:spPr>
          <a:xfrm>
            <a:off x="1043608" y="2185700"/>
            <a:ext cx="6120680" cy="523220"/>
          </a:xfrm>
          <a:prstGeom prst="rect">
            <a:avLst/>
          </a:prstGeom>
          <a:solidFill>
            <a:schemeClr val="accent5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TW" sz="1400" dirty="0"/>
              <a:t>integer a, b</a:t>
            </a:r>
          </a:p>
          <a:p>
            <a:r>
              <a:rPr lang="en-TW" sz="1400" dirty="0"/>
              <a:t>equivilance (a, b)     ! </a:t>
            </a:r>
            <a:r>
              <a:rPr lang="en-US" sz="1400" dirty="0"/>
              <a:t>variables a, b are assigned to share a same memory</a:t>
            </a:r>
            <a:endParaRPr lang="en-TW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F4028A-8CB8-517F-B865-75E3DFC183B6}"/>
              </a:ext>
            </a:extLst>
          </p:cNvPr>
          <p:cNvSpPr txBox="1"/>
          <p:nvPr/>
        </p:nvSpPr>
        <p:spPr>
          <a:xfrm>
            <a:off x="1043608" y="5578787"/>
            <a:ext cx="6120680" cy="307777"/>
          </a:xfrm>
          <a:prstGeom prst="rect">
            <a:avLst/>
          </a:prstGeom>
          <a:solidFill>
            <a:schemeClr val="accent5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TW" sz="1400" dirty="0"/>
              <a:t>EQUIVALENCE( ARRAY(1,1,5), A)</a:t>
            </a:r>
          </a:p>
        </p:txBody>
      </p:sp>
    </p:spTree>
    <p:extLst>
      <p:ext uri="{BB962C8B-B14F-4D97-AF65-F5344CB8AC3E}">
        <p14:creationId xmlns:p14="http://schemas.microsoft.com/office/powerpoint/2010/main" val="3596343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FE3031F-2840-6DFC-0E7B-BE9B434DFD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Equivalence </a:t>
            </a:r>
            <a:r>
              <a:rPr lang="zh-TW" altLang="en-US" dirty="0">
                <a:ea typeface="標楷體" panose="03000509000000000000" pitchFamily="65" charset="-120"/>
              </a:rPr>
              <a:t>運用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8C868BA-C36F-9793-9BA7-180BB8B0F6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TW" altLang="en-US" dirty="0">
                <a:ea typeface="標楷體" panose="03000509000000000000" pitchFamily="65" charset="-120"/>
              </a:rPr>
              <a:t>用於解碼 </a:t>
            </a:r>
            <a:r>
              <a:rPr lang="en-US" altLang="zh-TW" dirty="0">
                <a:ea typeface="標楷體" panose="03000509000000000000" pitchFamily="65" charset="-120"/>
              </a:rPr>
              <a:t>for decode</a:t>
            </a:r>
            <a:endParaRPr lang="zh-TW" altLang="en-US" dirty="0"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dirty="0"/>
              <a:t>Integer*2 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dirty="0"/>
              <a:t>Character B(2)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dirty="0"/>
              <a:t>Equivalence (A,B)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dirty="0"/>
              <a:t>A=27890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dirty="0"/>
              <a:t>B(1),B(2)</a:t>
            </a:r>
            <a:r>
              <a:rPr lang="zh-TW" altLang="en-US" dirty="0">
                <a:ea typeface="標楷體" panose="03000509000000000000" pitchFamily="65" charset="-120"/>
              </a:rPr>
              <a:t>分別表示</a:t>
            </a:r>
            <a:r>
              <a:rPr lang="en-US" altLang="zh-TW" dirty="0"/>
              <a:t>High and Low Bytes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dirty="0"/>
              <a:t>Some systems need to change High and Low Bytes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>
            <a:extLst>
              <a:ext uri="{FF2B5EF4-FFF2-40B4-BE49-F238E27FC236}">
                <a16:creationId xmlns:a16="http://schemas.microsoft.com/office/drawing/2014/main" id="{B6EA65A3-4B5A-229A-C8A6-156409DFE5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68313" y="2060575"/>
            <a:ext cx="8229600" cy="1828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6600" dirty="0"/>
              <a:t>IF Basic</a:t>
            </a:r>
            <a:endParaRPr lang="zh-TW" altLang="en-US" sz="6600" dirty="0"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 descr="Scan0011">
            <a:extLst>
              <a:ext uri="{FF2B5EF4-FFF2-40B4-BE49-F238E27FC236}">
                <a16:creationId xmlns:a16="http://schemas.microsoft.com/office/drawing/2014/main" id="{2BBDF57F-6478-ACD7-FD83-025A4AE60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0" t="2640" r="9085" b="5278"/>
          <a:stretch>
            <a:fillRect/>
          </a:stretch>
        </p:blipFill>
        <p:spPr bwMode="auto">
          <a:xfrm>
            <a:off x="468313" y="1268413"/>
            <a:ext cx="3155950" cy="374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5" descr="Scan0012">
            <a:extLst>
              <a:ext uri="{FF2B5EF4-FFF2-40B4-BE49-F238E27FC236}">
                <a16:creationId xmlns:a16="http://schemas.microsoft.com/office/drawing/2014/main" id="{B1CC36DA-2240-96D0-4A39-8D29B3CAD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7" t="2190" r="5588" b="1756"/>
          <a:stretch>
            <a:fillRect/>
          </a:stretch>
        </p:blipFill>
        <p:spPr bwMode="auto">
          <a:xfrm>
            <a:off x="4067175" y="404813"/>
            <a:ext cx="3960813" cy="633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 descr="Scan0013">
            <a:extLst>
              <a:ext uri="{FF2B5EF4-FFF2-40B4-BE49-F238E27FC236}">
                <a16:creationId xmlns:a16="http://schemas.microsoft.com/office/drawing/2014/main" id="{BC6272BB-1896-7A16-B821-31C30D96C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52" b="52539"/>
          <a:stretch>
            <a:fillRect/>
          </a:stretch>
        </p:blipFill>
        <p:spPr bwMode="auto">
          <a:xfrm>
            <a:off x="323850" y="1196975"/>
            <a:ext cx="4535488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3" name="文字方塊 1">
            <a:extLst>
              <a:ext uri="{FF2B5EF4-FFF2-40B4-BE49-F238E27FC236}">
                <a16:creationId xmlns:a16="http://schemas.microsoft.com/office/drawing/2014/main" id="{0AADD9B9-A2A3-90F2-1980-6DD37BE09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1160463"/>
            <a:ext cx="3459163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F90 sign of logical operator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TW" sz="2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== equivalent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TW" sz="2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/= not equivalent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TW" sz="2000"/>
          </a:p>
          <a:p>
            <a:pPr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TW" sz="2000"/>
              <a:t>&gt; greater </a:t>
            </a:r>
          </a:p>
          <a:p>
            <a:pPr>
              <a:spcBef>
                <a:spcPct val="0"/>
              </a:spcBef>
              <a:buClrTx/>
              <a:buSzTx/>
              <a:buFont typeface="Wingdings" pitchFamily="2" charset="2"/>
              <a:buNone/>
            </a:pPr>
            <a:endParaRPr lang="en-US" altLang="zh-TW" sz="2000"/>
          </a:p>
          <a:p>
            <a:pPr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TW" sz="2000"/>
              <a:t>&gt;= greater or equivalent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TW" sz="2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&lt; smaller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TW" sz="2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&lt;= smaller or equivalent </a:t>
            </a:r>
            <a:endParaRPr lang="zh-TW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318AAE6-495D-A62B-1D93-1B7711BC1D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b="1" dirty="0">
                <a:ea typeface="標楷體" panose="03000509000000000000" pitchFamily="65" charset="-120"/>
              </a:rPr>
              <a:t>格式化輸入輸出</a:t>
            </a:r>
            <a:r>
              <a:rPr lang="en-US" altLang="zh-TW" b="1" dirty="0">
                <a:ea typeface="標楷體" panose="03000509000000000000" pitchFamily="65" charset="-120"/>
              </a:rPr>
              <a:t>Formatted I/O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9C745E6-3FC3-EF08-BD56-44F9AC52091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2800" dirty="0"/>
              <a:t>Read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 dirty="0"/>
              <a:t>Free format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 dirty="0"/>
              <a:t>	read(*,*), write(*,*)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 dirty="0"/>
              <a:t>Formatted I/O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 dirty="0"/>
              <a:t>	read(*,’(1x,I3)’)</a:t>
            </a:r>
            <a:r>
              <a:rPr lang="en-US" altLang="zh-TW" sz="2800" dirty="0" err="1"/>
              <a:t>i</a:t>
            </a:r>
            <a:r>
              <a:rPr lang="en-US" altLang="zh-TW" sz="2800" dirty="0"/>
              <a:t>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 dirty="0"/>
              <a:t>	read(*,10)I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 dirty="0"/>
              <a:t>10 format(1x,I3)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32DA66C8-048A-FD55-FE0E-EFA0AE0DB5A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2800" dirty="0"/>
              <a:t>Write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 dirty="0"/>
              <a:t>Free format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 dirty="0"/>
              <a:t>	write(*,*)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 dirty="0"/>
              <a:t>Formatted I/O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 dirty="0"/>
              <a:t>	write(*,’(3x,A4)’)’test’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 dirty="0"/>
              <a:t>	write(*,10)’test’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 dirty="0"/>
              <a:t>10 format(3x,A4)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 descr="Scan0013">
            <a:extLst>
              <a:ext uri="{FF2B5EF4-FFF2-40B4-BE49-F238E27FC236}">
                <a16:creationId xmlns:a16="http://schemas.microsoft.com/office/drawing/2014/main" id="{B11FCE58-D769-1E61-5873-F62846DED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" t="47461" r="3407"/>
          <a:stretch>
            <a:fillRect/>
          </a:stretch>
        </p:blipFill>
        <p:spPr bwMode="auto">
          <a:xfrm>
            <a:off x="539750" y="836613"/>
            <a:ext cx="8424863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 descr="Scan0014">
            <a:extLst>
              <a:ext uri="{FF2B5EF4-FFF2-40B4-BE49-F238E27FC236}">
                <a16:creationId xmlns:a16="http://schemas.microsoft.com/office/drawing/2014/main" id="{307463BF-D7B3-B84F-8D51-2A7D19C9C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1" r="867"/>
          <a:stretch>
            <a:fillRect/>
          </a:stretch>
        </p:blipFill>
        <p:spPr bwMode="auto">
          <a:xfrm>
            <a:off x="468313" y="765175"/>
            <a:ext cx="8351837" cy="416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A4819D-74A4-7DC6-7521-9B93B79967DA}"/>
              </a:ext>
            </a:extLst>
          </p:cNvPr>
          <p:cNvSpPr txBox="1"/>
          <p:nvPr/>
        </p:nvSpPr>
        <p:spPr>
          <a:xfrm>
            <a:off x="683568" y="404664"/>
            <a:ext cx="6120680" cy="338554"/>
          </a:xfrm>
          <a:prstGeom prst="rect">
            <a:avLst/>
          </a:prstGeom>
          <a:solidFill>
            <a:schemeClr val="accent5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TW" sz="1600" dirty="0"/>
              <a:t>if ( a&gt;=80 .and. a&lt;90 ) then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843609-2B7F-251D-4566-1A2267B13357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971436"/>
            <a:ext cx="8229600" cy="45307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en-US" altLang="zh-TW" sz="1800" dirty="0">
                <a:ea typeface="標楷體" panose="03000509000000000000" pitchFamily="65" charset="-120"/>
              </a:rPr>
              <a:t>“.AND.” means “and”, so the code above is literally saying:</a:t>
            </a: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en-US" altLang="zh-TW" sz="1800" dirty="0">
                <a:ea typeface="標楷體" panose="03000509000000000000" pitchFamily="65" charset="-120"/>
              </a:rPr>
              <a:t> “if </a:t>
            </a:r>
            <a:r>
              <a:rPr lang="en-US" altLang="zh-TW" sz="1800" u="sng" dirty="0">
                <a:ea typeface="標楷體" panose="03000509000000000000" pitchFamily="65" charset="-120"/>
              </a:rPr>
              <a:t>a is greater or equal to 80</a:t>
            </a:r>
            <a:r>
              <a:rPr lang="en-US" altLang="zh-TW" sz="1800" dirty="0">
                <a:ea typeface="標楷體" panose="03000509000000000000" pitchFamily="65" charset="-120"/>
              </a:rPr>
              <a:t> and </a:t>
            </a:r>
            <a:r>
              <a:rPr lang="en-US" altLang="zh-TW" sz="1800" u="sng" dirty="0">
                <a:ea typeface="標楷體" panose="03000509000000000000" pitchFamily="65" charset="-120"/>
              </a:rPr>
              <a:t>a is less than 90</a:t>
            </a:r>
            <a:r>
              <a:rPr lang="en-US" altLang="zh-TW" sz="1800" dirty="0">
                <a:ea typeface="標楷體" panose="03000509000000000000" pitchFamily="65" charset="-120"/>
              </a:rPr>
              <a:t>, then do …”</a:t>
            </a: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en-US" altLang="zh-TW" sz="1800" dirty="0">
                <a:ea typeface="標楷體" panose="03000509000000000000" pitchFamily="65" charset="-120"/>
              </a:rPr>
              <a:t>Here is the list of logical operators:</a:t>
            </a: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en-US" altLang="zh-TW" sz="1800" dirty="0">
                <a:ea typeface="標楷體" panose="03000509000000000000" pitchFamily="65" charset="-120"/>
              </a:rPr>
              <a:t>Relational operators (&gt;, &lt;, ==, /=, &gt;=, &lt;=) have higher priority than logical operators.</a:t>
            </a: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711E593E-4491-0C34-C3FA-6F9762FED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079229"/>
              </p:ext>
            </p:extLst>
          </p:nvPr>
        </p:nvGraphicFramePr>
        <p:xfrm>
          <a:off x="971600" y="2780928"/>
          <a:ext cx="7560840" cy="266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7805">
                  <a:extLst>
                    <a:ext uri="{9D8B030D-6E8A-4147-A177-3AD203B41FA5}">
                      <a16:colId xmlns:a16="http://schemas.microsoft.com/office/drawing/2014/main" val="542397255"/>
                    </a:ext>
                  </a:extLst>
                </a:gridCol>
                <a:gridCol w="6543035">
                  <a:extLst>
                    <a:ext uri="{9D8B030D-6E8A-4147-A177-3AD203B41FA5}">
                      <a16:colId xmlns:a16="http://schemas.microsoft.com/office/drawing/2014/main" val="4288417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.AND.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Intersection. If the operands at both sides are non-zero, </a:t>
                      </a:r>
                    </a:p>
                    <a:p>
                      <a:pPr algn="l"/>
                      <a:r>
                        <a:rPr lang="en-US" dirty="0"/>
                        <a:t>then condition becomes true.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357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.OR.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Union. If any of the operands at both sides is non-zero, </a:t>
                      </a:r>
                    </a:p>
                    <a:p>
                      <a:pPr algn="l"/>
                      <a:r>
                        <a:rPr lang="en-US" dirty="0"/>
                        <a:t>then condition becomes true.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64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.NOT.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Reverses the logical state of the operand.</a:t>
                      </a:r>
                    </a:p>
                    <a:p>
                      <a:pPr algn="l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a condition is true, .NOT. operator will make false.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29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.EQV.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two logical values are equal, the condition is true.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386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.NEQV.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two logical values are not equal, the condition is true.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894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679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" descr="Scan0015">
            <a:extLst>
              <a:ext uri="{FF2B5EF4-FFF2-40B4-BE49-F238E27FC236}">
                <a16:creationId xmlns:a16="http://schemas.microsoft.com/office/drawing/2014/main" id="{6C68BE71-3E9C-57FD-8B37-8B6184B48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8"/>
          <a:stretch>
            <a:fillRect/>
          </a:stretch>
        </p:blipFill>
        <p:spPr bwMode="auto">
          <a:xfrm>
            <a:off x="508000" y="177800"/>
            <a:ext cx="8243888" cy="656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6" descr="Scan0001">
            <a:extLst>
              <a:ext uri="{FF2B5EF4-FFF2-40B4-BE49-F238E27FC236}">
                <a16:creationId xmlns:a16="http://schemas.microsoft.com/office/drawing/2014/main" id="{A601CA55-D26A-5A96-BDCC-4FC6796F3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558800"/>
            <a:ext cx="8820150" cy="534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6C51415C-B6F1-BBCB-6BEF-6DA63CC86FB0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332656"/>
            <a:ext cx="8229600" cy="45307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en-US" altLang="zh-TW" sz="1800" dirty="0">
                <a:ea typeface="標楷體" panose="03000509000000000000" pitchFamily="65" charset="-120"/>
              </a:rPr>
              <a:t>【.AND.】</a:t>
            </a: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en-US" altLang="zh-TW" sz="1800" dirty="0">
                <a:ea typeface="標楷體" panose="03000509000000000000" pitchFamily="65" charset="-120"/>
              </a:rPr>
              <a:t>“.AND.” will be true only when both of the two conditions are true.</a:t>
            </a: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en-US" altLang="zh-TW" sz="1800" dirty="0">
                <a:ea typeface="標楷體" panose="03000509000000000000" pitchFamily="65" charset="-120"/>
              </a:rPr>
              <a:t>Examples of “true” cases:</a:t>
            </a: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en-US" altLang="zh-TW" sz="1800" dirty="0">
                <a:ea typeface="標楷體" panose="03000509000000000000" pitchFamily="65" charset="-120"/>
              </a:rPr>
              <a:t>Examples of “false” cases:</a:t>
            </a: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CFAF5D40-E562-B3FC-8E46-41D220479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959098"/>
              </p:ext>
            </p:extLst>
          </p:nvPr>
        </p:nvGraphicFramePr>
        <p:xfrm>
          <a:off x="1524000" y="1052736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11491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517058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91871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Variable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Variable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A .AND.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21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423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94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345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09839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1CEE122-3646-EE59-574B-C85FE3AB892A}"/>
              </a:ext>
            </a:extLst>
          </p:cNvPr>
          <p:cNvSpPr txBox="1"/>
          <p:nvPr/>
        </p:nvSpPr>
        <p:spPr>
          <a:xfrm>
            <a:off x="683568" y="4293096"/>
            <a:ext cx="7848872" cy="584775"/>
          </a:xfrm>
          <a:prstGeom prst="rect">
            <a:avLst/>
          </a:prstGeom>
          <a:solidFill>
            <a:schemeClr val="accent5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TW" sz="1600" dirty="0"/>
              <a:t>( 10 &gt; 5 .and. 6 &lt; 10 )    ! </a:t>
            </a:r>
            <a:r>
              <a:rPr lang="en-US" sz="1600" dirty="0"/>
              <a:t>B</a:t>
            </a:r>
            <a:r>
              <a:rPr lang="en-TW" sz="1600" dirty="0"/>
              <a:t>oth of 10&gt;5 and 6&lt;10 are true, so it’s true in the end</a:t>
            </a:r>
          </a:p>
          <a:p>
            <a:r>
              <a:rPr lang="en-TW" sz="1600" dirty="0"/>
              <a:t>( 2 &gt; 1 .and. 3 &gt; 1 )        ! </a:t>
            </a:r>
            <a:r>
              <a:rPr lang="en-US" sz="1600" dirty="0"/>
              <a:t>B</a:t>
            </a:r>
            <a:r>
              <a:rPr lang="en-TW" sz="1600" dirty="0"/>
              <a:t>oth of 2 and 3 are greater than 1, so it’s true in the 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08BC2A-2EC2-2CB5-2AB9-15FF33EBD0F5}"/>
              </a:ext>
            </a:extLst>
          </p:cNvPr>
          <p:cNvSpPr txBox="1"/>
          <p:nvPr/>
        </p:nvSpPr>
        <p:spPr>
          <a:xfrm>
            <a:off x="683568" y="5402705"/>
            <a:ext cx="7848872" cy="584775"/>
          </a:xfrm>
          <a:prstGeom prst="rect">
            <a:avLst/>
          </a:prstGeom>
          <a:solidFill>
            <a:schemeClr val="accent5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TW" sz="1600" dirty="0"/>
              <a:t>( 10 &gt; 5 .and. 10 &gt; 20 )  ! 10&gt;5 is true but 10&gt;20 is false, so it’s false in the end</a:t>
            </a:r>
          </a:p>
          <a:p>
            <a:r>
              <a:rPr lang="en-TW" sz="1600" dirty="0"/>
              <a:t>( 1 &gt; 2 .and. 1 &gt; 3 )        ! </a:t>
            </a:r>
            <a:r>
              <a:rPr lang="en-US" sz="1600" dirty="0"/>
              <a:t>B</a:t>
            </a:r>
            <a:r>
              <a:rPr lang="en-TW" sz="1600" dirty="0"/>
              <a:t>oth of 1&gt;2 and 1&gt;3 are false, so it’s false in the end</a:t>
            </a:r>
          </a:p>
        </p:txBody>
      </p:sp>
    </p:spTree>
    <p:extLst>
      <p:ext uri="{BB962C8B-B14F-4D97-AF65-F5344CB8AC3E}">
        <p14:creationId xmlns:p14="http://schemas.microsoft.com/office/powerpoint/2010/main" val="961778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 descr="Scan0002">
            <a:extLst>
              <a:ext uri="{FF2B5EF4-FFF2-40B4-BE49-F238E27FC236}">
                <a16:creationId xmlns:a16="http://schemas.microsoft.com/office/drawing/2014/main" id="{F33A4ADF-2EA2-5212-6AA2-014FD26D7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5"/>
          <a:stretch>
            <a:fillRect/>
          </a:stretch>
        </p:blipFill>
        <p:spPr bwMode="auto">
          <a:xfrm>
            <a:off x="250825" y="1268413"/>
            <a:ext cx="8713788" cy="407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6C51415C-B6F1-BBCB-6BEF-6DA63CC86FB0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332656"/>
            <a:ext cx="8229600" cy="45307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en-US" altLang="zh-TW" sz="1800" dirty="0">
                <a:ea typeface="標楷體" panose="03000509000000000000" pitchFamily="65" charset="-120"/>
              </a:rPr>
              <a:t>【.OR.】</a:t>
            </a: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en-US" altLang="zh-TW" sz="1800" dirty="0">
                <a:ea typeface="標楷體" panose="03000509000000000000" pitchFamily="65" charset="-120"/>
              </a:rPr>
              <a:t>“.OR.” will be true if at least one of the two conditions is true.</a:t>
            </a: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en-US" altLang="zh-TW" sz="1800" dirty="0">
                <a:ea typeface="標楷體" panose="03000509000000000000" pitchFamily="65" charset="-120"/>
              </a:rPr>
              <a:t>Examples of “true” cases:</a:t>
            </a: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CFAF5D40-E562-B3FC-8E46-41D220479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146994"/>
              </p:ext>
            </p:extLst>
          </p:nvPr>
        </p:nvGraphicFramePr>
        <p:xfrm>
          <a:off x="1524000" y="1052736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11491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517058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91871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Variable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Variable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A .OR.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21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423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94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345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09839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1CEE122-3646-EE59-574B-C85FE3AB892A}"/>
              </a:ext>
            </a:extLst>
          </p:cNvPr>
          <p:cNvSpPr txBox="1"/>
          <p:nvPr/>
        </p:nvSpPr>
        <p:spPr>
          <a:xfrm>
            <a:off x="683568" y="4293096"/>
            <a:ext cx="7848872" cy="584775"/>
          </a:xfrm>
          <a:prstGeom prst="rect">
            <a:avLst/>
          </a:prstGeom>
          <a:solidFill>
            <a:schemeClr val="accent5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TW" sz="1600" dirty="0"/>
              <a:t>( 1 &gt; 5 .or. 2 &lt; 5 )    ! 1&gt;5 is false but 2&lt;5 is true, so it’s true in the end</a:t>
            </a:r>
          </a:p>
          <a:p>
            <a:r>
              <a:rPr lang="en-TW" sz="1600" dirty="0"/>
              <a:t>( 3 &gt; 1 .or. 2 &gt; 1 )    ! </a:t>
            </a:r>
            <a:r>
              <a:rPr lang="en-US" sz="1600" dirty="0"/>
              <a:t>B</a:t>
            </a:r>
            <a:r>
              <a:rPr lang="en-TW" sz="1600" dirty="0"/>
              <a:t>oth of 3&gt;1 and 2&gt;1 are true, so it’s true in the end</a:t>
            </a:r>
          </a:p>
        </p:txBody>
      </p:sp>
    </p:spTree>
    <p:extLst>
      <p:ext uri="{BB962C8B-B14F-4D97-AF65-F5344CB8AC3E}">
        <p14:creationId xmlns:p14="http://schemas.microsoft.com/office/powerpoint/2010/main" val="870053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 descr="Scan0003">
            <a:extLst>
              <a:ext uri="{FF2B5EF4-FFF2-40B4-BE49-F238E27FC236}">
                <a16:creationId xmlns:a16="http://schemas.microsoft.com/office/drawing/2014/main" id="{A5546C31-DCA2-2FD2-1ED0-EB84C079C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30"/>
          <a:stretch>
            <a:fillRect/>
          </a:stretch>
        </p:blipFill>
        <p:spPr bwMode="auto">
          <a:xfrm>
            <a:off x="395288" y="1052513"/>
            <a:ext cx="8424862" cy="442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6C51415C-B6F1-BBCB-6BEF-6DA63CC86FB0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332656"/>
            <a:ext cx="8229600" cy="45307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en-US" altLang="zh-TW" sz="1800" dirty="0">
                <a:ea typeface="標楷體" panose="03000509000000000000" pitchFamily="65" charset="-120"/>
              </a:rPr>
              <a:t>【.NOT.】</a:t>
            </a: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en-US" altLang="zh-TW" sz="1800" dirty="0">
                <a:ea typeface="標楷體" panose="03000509000000000000" pitchFamily="65" charset="-120"/>
              </a:rPr>
              <a:t>“.NOT.” is only operated with one condition. It reverses the logical state of the condition.</a:t>
            </a: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en-US" altLang="zh-TW" sz="1800" dirty="0">
                <a:ea typeface="標楷體" panose="03000509000000000000" pitchFamily="65" charset="-120"/>
              </a:rPr>
              <a:t>Examples of a “true” case:</a:t>
            </a: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en-US" altLang="zh-TW" sz="1800" dirty="0">
                <a:ea typeface="標楷體" panose="03000509000000000000" pitchFamily="65" charset="-120"/>
              </a:rPr>
              <a:t>Examples of a “false” case:</a:t>
            </a: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CFAF5D40-E562-B3FC-8E46-41D220479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687384"/>
              </p:ext>
            </p:extLst>
          </p:nvPr>
        </p:nvGraphicFramePr>
        <p:xfrm>
          <a:off x="2694360" y="1052736"/>
          <a:ext cx="4064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11491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91871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Variable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.NOT.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21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94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3458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1CEE122-3646-EE59-574B-C85FE3AB892A}"/>
              </a:ext>
            </a:extLst>
          </p:cNvPr>
          <p:cNvSpPr txBox="1"/>
          <p:nvPr/>
        </p:nvSpPr>
        <p:spPr>
          <a:xfrm>
            <a:off x="683568" y="4005064"/>
            <a:ext cx="7848872" cy="338554"/>
          </a:xfrm>
          <a:prstGeom prst="rect">
            <a:avLst/>
          </a:prstGeom>
          <a:solidFill>
            <a:schemeClr val="accent5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TW" sz="1600" dirty="0"/>
              <a:t>( .not. 3 &gt; 5 )    ! 3&gt;5 is false, but it becomes true after reversion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65962-89F5-F2CF-7EBB-2572439F3B91}"/>
              </a:ext>
            </a:extLst>
          </p:cNvPr>
          <p:cNvSpPr txBox="1"/>
          <p:nvPr/>
        </p:nvSpPr>
        <p:spPr>
          <a:xfrm>
            <a:off x="683568" y="4855869"/>
            <a:ext cx="7848872" cy="338554"/>
          </a:xfrm>
          <a:prstGeom prst="rect">
            <a:avLst/>
          </a:prstGeom>
          <a:solidFill>
            <a:schemeClr val="accent5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TW" sz="1600" dirty="0"/>
              <a:t>( .not. 1 &lt; 2 )    ! 1&lt;2 is true, but it becomes false after reversion</a:t>
            </a:r>
          </a:p>
        </p:txBody>
      </p:sp>
    </p:spTree>
    <p:extLst>
      <p:ext uri="{BB962C8B-B14F-4D97-AF65-F5344CB8AC3E}">
        <p14:creationId xmlns:p14="http://schemas.microsoft.com/office/powerpoint/2010/main" val="1644267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6">
            <a:extLst>
              <a:ext uri="{FF2B5EF4-FFF2-40B4-BE49-F238E27FC236}">
                <a16:creationId xmlns:a16="http://schemas.microsoft.com/office/drawing/2014/main" id="{6E89C987-C3E9-1D56-0492-7940E72E09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Format</a:t>
            </a:r>
            <a:endParaRPr lang="en-US" altLang="zh-TW">
              <a:ea typeface="標楷體" panose="03000509000000000000" pitchFamily="65" charset="-120"/>
            </a:endParaRPr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082F6875-B022-D0D7-2146-67908B7FE2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X	output space</a:t>
            </a:r>
          </a:p>
          <a:p>
            <a:pPr eaLnBrk="1" hangingPunct="1">
              <a:defRPr/>
            </a:pPr>
            <a:r>
              <a:rPr lang="en-US" altLang="zh-TW"/>
              <a:t>I	output integer</a:t>
            </a:r>
          </a:p>
          <a:p>
            <a:pPr eaLnBrk="1" hangingPunct="1">
              <a:defRPr/>
            </a:pPr>
            <a:r>
              <a:rPr lang="en-US" altLang="zh-TW"/>
              <a:t>F	output real</a:t>
            </a:r>
          </a:p>
          <a:p>
            <a:pPr eaLnBrk="1" hangingPunct="1">
              <a:defRPr/>
            </a:pPr>
            <a:r>
              <a:rPr lang="en-US" altLang="zh-TW"/>
              <a:t>A	output character and string</a:t>
            </a:r>
          </a:p>
          <a:p>
            <a:pPr eaLnBrk="1" hangingPunct="1">
              <a:defRPr/>
            </a:pPr>
            <a:r>
              <a:rPr lang="en-US" altLang="zh-TW"/>
              <a:t>E	output real in an exponent format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 descr="Scan0004">
            <a:extLst>
              <a:ext uri="{FF2B5EF4-FFF2-40B4-BE49-F238E27FC236}">
                <a16:creationId xmlns:a16="http://schemas.microsoft.com/office/drawing/2014/main" id="{E73C396B-CB5F-E5F0-26C1-D9E9EFD2E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21"/>
          <a:stretch>
            <a:fillRect/>
          </a:stretch>
        </p:blipFill>
        <p:spPr bwMode="auto">
          <a:xfrm>
            <a:off x="250825" y="549275"/>
            <a:ext cx="8497888" cy="479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6C51415C-B6F1-BBCB-6BEF-6DA63CC86FB0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332656"/>
            <a:ext cx="8229600" cy="45307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en-US" altLang="zh-TW" sz="1800" dirty="0">
                <a:ea typeface="標楷體" panose="03000509000000000000" pitchFamily="65" charset="-120"/>
              </a:rPr>
              <a:t>【.EQV.】</a:t>
            </a: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en-US" altLang="zh-TW" sz="1800" dirty="0">
                <a:ea typeface="標楷體" panose="03000509000000000000" pitchFamily="65" charset="-120"/>
              </a:rPr>
              <a:t>“.EQV.” is true only when both of the two conditions have same logical state.</a:t>
            </a: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en-US" altLang="zh-TW" sz="1800" dirty="0">
                <a:ea typeface="標楷體" panose="03000509000000000000" pitchFamily="65" charset="-120"/>
              </a:rPr>
              <a:t>Examples of “true” cases:</a:t>
            </a: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en-US" altLang="zh-TW" sz="1800" dirty="0">
                <a:ea typeface="標楷體" panose="03000509000000000000" pitchFamily="65" charset="-120"/>
              </a:rPr>
              <a:t>Examples of a “false” case:</a:t>
            </a: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CFAF5D40-E562-B3FC-8E46-41D220479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035648"/>
              </p:ext>
            </p:extLst>
          </p:nvPr>
        </p:nvGraphicFramePr>
        <p:xfrm>
          <a:off x="1524000" y="1052736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11491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517058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91871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Variable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Variable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A .EQV.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21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423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94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345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09839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1CEE122-3646-EE59-574B-C85FE3AB892A}"/>
              </a:ext>
            </a:extLst>
          </p:cNvPr>
          <p:cNvSpPr txBox="1"/>
          <p:nvPr/>
        </p:nvSpPr>
        <p:spPr>
          <a:xfrm>
            <a:off x="683568" y="4293096"/>
            <a:ext cx="7848872" cy="584775"/>
          </a:xfrm>
          <a:prstGeom prst="rect">
            <a:avLst/>
          </a:prstGeom>
          <a:solidFill>
            <a:schemeClr val="accent5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TW" sz="1600" dirty="0"/>
              <a:t>( 1 &gt; 3 .eqv. 2 &gt; 3 )    ! </a:t>
            </a:r>
            <a:r>
              <a:rPr lang="en-US" sz="1600" dirty="0"/>
              <a:t>B</a:t>
            </a:r>
            <a:r>
              <a:rPr lang="en-TW" sz="1600" dirty="0"/>
              <a:t>oth of 1&gt;3 and 2&gt;3 are false, so it’s true in the end</a:t>
            </a:r>
          </a:p>
          <a:p>
            <a:r>
              <a:rPr lang="en-TW" sz="1600" dirty="0"/>
              <a:t>( 1 &lt; 2 .eqv. 2 &lt; 3 )    ! </a:t>
            </a:r>
            <a:r>
              <a:rPr lang="en-US" sz="1600" dirty="0"/>
              <a:t>B</a:t>
            </a:r>
            <a:r>
              <a:rPr lang="en-TW" sz="1600" dirty="0"/>
              <a:t>oth of 1&lt;2 and 2&lt;3 are true, so it’s true in the 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08BC2A-2EC2-2CB5-2AB9-15FF33EBD0F5}"/>
              </a:ext>
            </a:extLst>
          </p:cNvPr>
          <p:cNvSpPr txBox="1"/>
          <p:nvPr/>
        </p:nvSpPr>
        <p:spPr>
          <a:xfrm>
            <a:off x="683568" y="5402705"/>
            <a:ext cx="7848872" cy="338554"/>
          </a:xfrm>
          <a:prstGeom prst="rect">
            <a:avLst/>
          </a:prstGeom>
          <a:solidFill>
            <a:schemeClr val="accent5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TW" sz="1600" dirty="0"/>
              <a:t>( 1 &lt; 2 .eqv. 2 &gt; 3 )    ! 1&lt;2 is true but 2&gt;3 is false, so it’s false in the end</a:t>
            </a:r>
          </a:p>
        </p:txBody>
      </p:sp>
    </p:spTree>
    <p:extLst>
      <p:ext uri="{BB962C8B-B14F-4D97-AF65-F5344CB8AC3E}">
        <p14:creationId xmlns:p14="http://schemas.microsoft.com/office/powerpoint/2010/main" val="17573234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Scan0005">
            <a:extLst>
              <a:ext uri="{FF2B5EF4-FFF2-40B4-BE49-F238E27FC236}">
                <a16:creationId xmlns:a16="http://schemas.microsoft.com/office/drawing/2014/main" id="{92D37DDF-0024-1C3E-5DB0-E4F957951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49275"/>
            <a:ext cx="8713788" cy="514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6C51415C-B6F1-BBCB-6BEF-6DA63CC86FB0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332656"/>
            <a:ext cx="8229600" cy="45307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en-US" altLang="zh-TW" sz="1800" dirty="0">
                <a:ea typeface="標楷體" panose="03000509000000000000" pitchFamily="65" charset="-120"/>
              </a:rPr>
              <a:t>【.NEQV.】</a:t>
            </a: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en-US" altLang="zh-TW" sz="1800" dirty="0">
                <a:ea typeface="標楷體" panose="03000509000000000000" pitchFamily="65" charset="-120"/>
              </a:rPr>
              <a:t>“.NEQV.” is true only when both of the two conditions have different logical states. It is the opposite of “.EQV.”</a:t>
            </a: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en-US" altLang="zh-TW" sz="1800" dirty="0">
                <a:ea typeface="標楷體" panose="03000509000000000000" pitchFamily="65" charset="-120"/>
              </a:rPr>
              <a:t>Examples of “true” cases:</a:t>
            </a: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en-US" altLang="zh-TW" sz="1800" dirty="0">
                <a:ea typeface="標楷體" panose="03000509000000000000" pitchFamily="65" charset="-120"/>
              </a:rPr>
              <a:t>Examples of a “false” case:</a:t>
            </a: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CFAF5D40-E562-B3FC-8E46-41D220479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265405"/>
              </p:ext>
            </p:extLst>
          </p:nvPr>
        </p:nvGraphicFramePr>
        <p:xfrm>
          <a:off x="1524000" y="1052736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11491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517058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91871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Variable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Variable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A .NEQV.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21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423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94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345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09839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1CEE122-3646-EE59-574B-C85FE3AB892A}"/>
              </a:ext>
            </a:extLst>
          </p:cNvPr>
          <p:cNvSpPr txBox="1"/>
          <p:nvPr/>
        </p:nvSpPr>
        <p:spPr>
          <a:xfrm>
            <a:off x="683568" y="5741259"/>
            <a:ext cx="7848872" cy="584775"/>
          </a:xfrm>
          <a:prstGeom prst="rect">
            <a:avLst/>
          </a:prstGeom>
          <a:solidFill>
            <a:schemeClr val="accent5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TW" sz="1600" dirty="0"/>
              <a:t>( 1 &gt; 2 .eqv. 2 &gt; 3 )    ! </a:t>
            </a:r>
            <a:r>
              <a:rPr lang="en-US" sz="1600" dirty="0"/>
              <a:t>B</a:t>
            </a:r>
            <a:r>
              <a:rPr lang="en-TW" sz="1600" dirty="0"/>
              <a:t>oth of 1&gt;3 and 2&gt;3 are false, so it’s false in the end</a:t>
            </a:r>
          </a:p>
          <a:p>
            <a:r>
              <a:rPr lang="en-TW" sz="1600" dirty="0"/>
              <a:t>( 1 &lt; 2 .eqv. 2 &lt; 3 )    ! </a:t>
            </a:r>
            <a:r>
              <a:rPr lang="en-US" sz="1600" dirty="0"/>
              <a:t>B</a:t>
            </a:r>
            <a:r>
              <a:rPr lang="en-TW" sz="1600" dirty="0"/>
              <a:t>oth of 1&lt;2 and 2&lt;3 are true, so it’s false in the 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08BC2A-2EC2-2CB5-2AB9-15FF33EBD0F5}"/>
              </a:ext>
            </a:extLst>
          </p:cNvPr>
          <p:cNvSpPr txBox="1"/>
          <p:nvPr/>
        </p:nvSpPr>
        <p:spPr>
          <a:xfrm>
            <a:off x="683568" y="4524827"/>
            <a:ext cx="7848872" cy="338554"/>
          </a:xfrm>
          <a:prstGeom prst="rect">
            <a:avLst/>
          </a:prstGeom>
          <a:solidFill>
            <a:schemeClr val="accent5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TW" sz="1600" dirty="0"/>
              <a:t>( 1 &gt; 2 .neqv. 3 &gt; 2 )    ! 1&gt;2 is false and 3&gt;2 is true. It’s true in the end</a:t>
            </a:r>
          </a:p>
        </p:txBody>
      </p:sp>
    </p:spTree>
    <p:extLst>
      <p:ext uri="{BB962C8B-B14F-4D97-AF65-F5344CB8AC3E}">
        <p14:creationId xmlns:p14="http://schemas.microsoft.com/office/powerpoint/2010/main" val="25480162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 descr="Scan0006">
            <a:extLst>
              <a:ext uri="{FF2B5EF4-FFF2-40B4-BE49-F238E27FC236}">
                <a16:creationId xmlns:a16="http://schemas.microsoft.com/office/drawing/2014/main" id="{7EB103FC-2273-53AD-6F3B-CE8D91D77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908050"/>
            <a:ext cx="8569325" cy="456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4" descr="Scan0007">
            <a:extLst>
              <a:ext uri="{FF2B5EF4-FFF2-40B4-BE49-F238E27FC236}">
                <a16:creationId xmlns:a16="http://schemas.microsoft.com/office/drawing/2014/main" id="{3794E7A7-58DD-6A63-1814-2766A7B91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773238"/>
            <a:ext cx="8424862" cy="267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 descr="Scan0008">
            <a:extLst>
              <a:ext uri="{FF2B5EF4-FFF2-40B4-BE49-F238E27FC236}">
                <a16:creationId xmlns:a16="http://schemas.microsoft.com/office/drawing/2014/main" id="{14887BFD-C591-6031-6A63-58FD5C571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333375"/>
            <a:ext cx="4579938" cy="626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4" descr="Scan0009">
            <a:extLst>
              <a:ext uri="{FF2B5EF4-FFF2-40B4-BE49-F238E27FC236}">
                <a16:creationId xmlns:a16="http://schemas.microsoft.com/office/drawing/2014/main" id="{0DC354F3-A92D-6B15-C962-522299FCD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04813"/>
            <a:ext cx="7129462" cy="627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4" descr="Scan0010">
            <a:extLst>
              <a:ext uri="{FF2B5EF4-FFF2-40B4-BE49-F238E27FC236}">
                <a16:creationId xmlns:a16="http://schemas.microsoft.com/office/drawing/2014/main" id="{023E9177-E13B-69D6-D03E-F12801B57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908050"/>
            <a:ext cx="864235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DA11D7B2-3E98-F7FC-7C97-1701FAB182E8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971436"/>
            <a:ext cx="8229600" cy="45307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en-US" altLang="zh-TW" sz="1800" dirty="0">
                <a:ea typeface="標楷體" panose="03000509000000000000" pitchFamily="65" charset="-120"/>
              </a:rPr>
              <a:t>SELECT CASE can be used to replace a bunch of IF-ELSE IF conditions, to make a concise code. </a:t>
            </a: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en-US" altLang="zh-TW" sz="1800" dirty="0">
                <a:ea typeface="標楷體" panose="03000509000000000000" pitchFamily="65" charset="-120"/>
              </a:rPr>
              <a:t>Two numbers (a, b) can be put at two sides of a colon in the bracket behind case, to indicate a range of values between the two numbers.</a:t>
            </a: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en-US" altLang="zh-TW" sz="1800" dirty="0">
                <a:ea typeface="標楷體" panose="03000509000000000000" pitchFamily="65" charset="-120"/>
              </a:rPr>
              <a:t>Rules for SELECT CASE:</a:t>
            </a: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en-US" altLang="zh-TW" sz="1800" dirty="0">
                <a:ea typeface="標楷體" panose="03000509000000000000" pitchFamily="65" charset="-120"/>
              </a:rPr>
              <a:t> 1.  Only INTEGER, CHARACTER, and LOGICAL can be used in conditions.</a:t>
            </a: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en-US" altLang="zh-TW" sz="1800" dirty="0">
                <a:ea typeface="標楷體" panose="03000509000000000000" pitchFamily="65" charset="-120"/>
              </a:rPr>
              <a:t>      REAL and COMPLEX are not allowed.</a:t>
            </a: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en-US" altLang="zh-TW" sz="1800" dirty="0">
                <a:ea typeface="標楷體" panose="03000509000000000000" pitchFamily="65" charset="-120"/>
              </a:rPr>
              <a:t>      *Although REAL cannot be used as conditions in case(). It can be used in   </a:t>
            </a: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en-US" altLang="zh-TW" sz="1800" dirty="0">
                <a:ea typeface="標楷體" panose="03000509000000000000" pitchFamily="65" charset="-120"/>
              </a:rPr>
              <a:t>       IF-ELSE IF conditions. </a:t>
            </a: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en-US" altLang="zh-TW" sz="1800" dirty="0">
                <a:ea typeface="標楷體" panose="03000509000000000000" pitchFamily="65" charset="-120"/>
              </a:rPr>
              <a:t> 2. All the values in case() should be constant. Variables are not allowed.</a:t>
            </a: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en-US" altLang="zh-TW" sz="1800" dirty="0">
                <a:ea typeface="標楷體" panose="03000509000000000000" pitchFamily="65" charset="-120"/>
              </a:rPr>
              <a:t>     The following example shows the wrong using of CASE:</a:t>
            </a: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9E51F2-8164-6C38-0F53-2BD39BCB893E}"/>
              </a:ext>
            </a:extLst>
          </p:cNvPr>
          <p:cNvSpPr txBox="1"/>
          <p:nvPr/>
        </p:nvSpPr>
        <p:spPr>
          <a:xfrm>
            <a:off x="683568" y="2492896"/>
            <a:ext cx="8280920" cy="1323439"/>
          </a:xfrm>
          <a:prstGeom prst="rect">
            <a:avLst/>
          </a:prstGeom>
          <a:solidFill>
            <a:schemeClr val="accent5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case(1)      ! when the tested variable=1, the conditional code in this case will be executed</a:t>
            </a:r>
          </a:p>
          <a:p>
            <a:r>
              <a:rPr lang="en-US" sz="1600" dirty="0"/>
              <a:t>case(1:5)   ! when 1&lt;= tested variable &lt;=5, the code in this case will be executed</a:t>
            </a:r>
          </a:p>
          <a:p>
            <a:r>
              <a:rPr lang="en-US" sz="1600" dirty="0"/>
              <a:t>case(1:  )   ! 1&lt;= tested variable, the code in this case will be executed</a:t>
            </a:r>
          </a:p>
          <a:p>
            <a:r>
              <a:rPr lang="en-US" sz="1600" dirty="0"/>
              <a:t>case(  :  )   ! tested variable &lt;=5, the code in this case will be executed</a:t>
            </a:r>
          </a:p>
          <a:p>
            <a:r>
              <a:rPr lang="en-US" sz="1600" dirty="0"/>
              <a:t>case(1,3,5)  ! when tested variable is 1 or 3 or 5, the code in this case will be executed</a:t>
            </a:r>
            <a:endParaRPr lang="en-TW" sz="1600" dirty="0"/>
          </a:p>
        </p:txBody>
      </p:sp>
    </p:spTree>
    <p:extLst>
      <p:ext uri="{BB962C8B-B14F-4D97-AF65-F5344CB8AC3E}">
        <p14:creationId xmlns:p14="http://schemas.microsoft.com/office/powerpoint/2010/main" val="367459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Scan0002">
            <a:extLst>
              <a:ext uri="{FF2B5EF4-FFF2-40B4-BE49-F238E27FC236}">
                <a16:creationId xmlns:a16="http://schemas.microsoft.com/office/drawing/2014/main" id="{4143780F-682A-283F-C5A7-EA228119B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0" r="1657" b="12436"/>
          <a:stretch>
            <a:fillRect/>
          </a:stretch>
        </p:blipFill>
        <p:spPr bwMode="auto">
          <a:xfrm>
            <a:off x="250825" y="765175"/>
            <a:ext cx="8569325" cy="504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4" descr="Scan0011">
            <a:extLst>
              <a:ext uri="{FF2B5EF4-FFF2-40B4-BE49-F238E27FC236}">
                <a16:creationId xmlns:a16="http://schemas.microsoft.com/office/drawing/2014/main" id="{8D4F66E1-6D79-601C-346F-6D42EB1A1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5" t="25148"/>
          <a:stretch>
            <a:fillRect/>
          </a:stretch>
        </p:blipFill>
        <p:spPr bwMode="auto">
          <a:xfrm>
            <a:off x="827088" y="1989138"/>
            <a:ext cx="7993062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4" descr="Scan0012">
            <a:extLst>
              <a:ext uri="{FF2B5EF4-FFF2-40B4-BE49-F238E27FC236}">
                <a16:creationId xmlns:a16="http://schemas.microsoft.com/office/drawing/2014/main" id="{140A6DFE-E9DB-70F3-0BC3-FBBE53B70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33375"/>
            <a:ext cx="7632700" cy="634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F79F48E7-32FB-08DC-4114-6479482516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goto, continue, if, pause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1BE116C2-CC67-4658-AAD8-92E52AC833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/>
              <a:t>i=0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/>
              <a:t>10 continue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/>
              <a:t>	i=i+1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/>
              <a:t>   print *,I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/>
              <a:t>	pause ‘Checking!’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/>
              <a:t>   if (i .gt. 100) goto  20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/>
              <a:t>goto 10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/>
              <a:t>20 print*,i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4" descr="Scan0013">
            <a:extLst>
              <a:ext uri="{FF2B5EF4-FFF2-40B4-BE49-F238E27FC236}">
                <a16:creationId xmlns:a16="http://schemas.microsoft.com/office/drawing/2014/main" id="{E6B0569F-534A-CCF1-1882-DEFB0EE97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81075"/>
            <a:ext cx="8424862" cy="508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07CCD0B-2EDE-3E7A-7BD5-3382A9F7B0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Homework 2-1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696B16D8-C2A5-A90F-609C-A5B5F9E89D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Please write the guess number game 1A2B. Right number and Right position give ‘A’, Right number and wrong position give ‘B’. Input  3 digit can not repeat. Using GOTO to be a loop and guess 3A then exit the loop.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772D547E-31D0-1947-50F6-393707F26E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Open and close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65AE64D-9725-18B3-D7CF-EA755BAA85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dirty="0"/>
              <a:t>Open(1,file=‘</a:t>
            </a:r>
            <a:r>
              <a:rPr lang="en-US" altLang="zh-TW" dirty="0" err="1"/>
              <a:t>test.txt’,status</a:t>
            </a:r>
            <a:r>
              <a:rPr lang="en-US" altLang="zh-TW" dirty="0"/>
              <a:t>=‘old’)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dirty="0"/>
              <a:t>Open(2,file=‘</a:t>
            </a:r>
            <a:r>
              <a:rPr lang="en-US" altLang="zh-TW" dirty="0" err="1"/>
              <a:t>output.txt’,status</a:t>
            </a:r>
            <a:r>
              <a:rPr lang="en-US" altLang="zh-TW" dirty="0"/>
              <a:t>=‘unknown’)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dirty="0"/>
              <a:t>10 Read(1,*,end=99)</a:t>
            </a:r>
            <a:r>
              <a:rPr lang="en-US" altLang="zh-TW" dirty="0" err="1"/>
              <a:t>a,b,c</a:t>
            </a:r>
            <a:endParaRPr lang="en-US" altLang="zh-TW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dirty="0"/>
              <a:t>     Read(1,’(1x,f4.2,f5.3)’,end=99)</a:t>
            </a:r>
            <a:r>
              <a:rPr lang="en-US" altLang="zh-TW" dirty="0" err="1"/>
              <a:t>a,b</a:t>
            </a:r>
            <a:endParaRPr lang="en-US" altLang="zh-TW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dirty="0"/>
              <a:t>     write(2,’(2f10.3)’)</a:t>
            </a:r>
            <a:r>
              <a:rPr lang="en-US" altLang="zh-TW" dirty="0" err="1"/>
              <a:t>a,b</a:t>
            </a:r>
            <a:r>
              <a:rPr lang="en-US" altLang="zh-TW" dirty="0"/>
              <a:t>/c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dirty="0" err="1"/>
              <a:t>goto</a:t>
            </a:r>
            <a:r>
              <a:rPr lang="en-US" altLang="zh-TW" dirty="0"/>
              <a:t> 10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dirty="0"/>
              <a:t>99 close(1)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8F8B00CB-CF88-0469-51FC-E12F0F6A2A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Homework 2-2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2187E51E-54A3-BB02-DB1F-53A4450B18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7885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Please read the latitude and longitude from the earthquake catalog (1999.lis) and using excel to plot the epicenter distribution map.</a:t>
            </a:r>
          </a:p>
        </p:txBody>
      </p:sp>
      <p:sp>
        <p:nvSpPr>
          <p:cNvPr id="40964" name="矩形 3">
            <a:extLst>
              <a:ext uri="{FF2B5EF4-FFF2-40B4-BE49-F238E27FC236}">
                <a16:creationId xmlns:a16="http://schemas.microsoft.com/office/drawing/2014/main" id="{CE242191-E5C2-556B-6D70-EE342CDDA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0"/>
            <a:ext cx="10080625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>
                <a:latin typeface="Courier New" panose="02070309020205020404" pitchFamily="49" charset="0"/>
                <a:cs typeface="Courier New" panose="02070309020205020404" pitchFamily="49" charset="0"/>
              </a:rPr>
              <a:t>1999 1 1 032 26.482252.5712041.46 15.971.82 5 15.6190 .42 2.6 3.0 F 10D 01010032.P99   </a:t>
            </a:r>
          </a:p>
          <a:p>
            <a:r>
              <a:rPr lang="en-US" altLang="zh-TW" sz="1400">
                <a:latin typeface="Courier New" panose="02070309020205020404" pitchFamily="49" charset="0"/>
                <a:cs typeface="Courier New" panose="02070309020205020404" pitchFamily="49" charset="0"/>
              </a:rPr>
              <a:t>1999 1 1 054 41.662354.9512044.58 10.692.04 6  7.3174 .18  .8  .7 F 11C 01010054.P99   </a:t>
            </a:r>
          </a:p>
          <a:p>
            <a:r>
              <a:rPr lang="en-US" altLang="zh-TW" sz="1400">
                <a:latin typeface="Courier New" panose="02070309020205020404" pitchFamily="49" charset="0"/>
                <a:cs typeface="Courier New" panose="02070309020205020404" pitchFamily="49" charset="0"/>
              </a:rPr>
              <a:t>1999 1 1 055 46.172428.0812153.01  9.792.53 7 15.1249 .32 1.7 1.8 F 13D 01010054.199   </a:t>
            </a:r>
          </a:p>
          <a:p>
            <a:r>
              <a:rPr lang="en-US" altLang="zh-TW" sz="1400">
                <a:latin typeface="Courier New" panose="02070309020205020404" pitchFamily="49" charset="0"/>
                <a:cs typeface="Courier New" panose="02070309020205020404" pitchFamily="49" charset="0"/>
              </a:rPr>
              <a:t>1999 1 1 131 51.842416.5512148.46 10.072.7219  7.7194 .42 1.8 1.0 F 28D 01010131.P99   </a:t>
            </a:r>
          </a:p>
          <a:p>
            <a:r>
              <a:rPr lang="en-US" altLang="zh-TW" sz="1400">
                <a:latin typeface="Courier New" panose="02070309020205020404" pitchFamily="49" charset="0"/>
                <a:cs typeface="Courier New" panose="02070309020205020404" pitchFamily="49" charset="0"/>
              </a:rPr>
              <a:t>1999 1 1 212 24.152312.8112015.03 18.642.3717  7.2110 .29 1.0 1.1 F 27B 01010212.P99   </a:t>
            </a:r>
          </a:p>
          <a:p>
            <a:r>
              <a:rPr lang="en-US" altLang="zh-TW" sz="1400">
                <a:latin typeface="Courier New" panose="02070309020205020404" pitchFamily="49" charset="0"/>
                <a:cs typeface="Courier New" panose="02070309020205020404" pitchFamily="49" charset="0"/>
              </a:rPr>
              <a:t>1999 1 1 250 41.782313.1012014.72 22.242.33 6  7.1130 .25 1.3 1.5 F 12B 01010250.P99   </a:t>
            </a:r>
          </a:p>
          <a:p>
            <a:r>
              <a:rPr lang="en-US" altLang="zh-TW" sz="1400">
                <a:latin typeface="Courier New" panose="02070309020205020404" pitchFamily="49" charset="0"/>
                <a:cs typeface="Courier New" panose="02070309020205020404" pitchFamily="49" charset="0"/>
              </a:rPr>
              <a:t>1999 1 1 7 0 14.702226.7112054.78 11.432.9414  9.9169 .27  .7  .8 F 28C 01010700.P99   </a:t>
            </a:r>
          </a:p>
          <a:p>
            <a:r>
              <a:rPr lang="en-US" altLang="zh-TW" sz="1400">
                <a:latin typeface="Courier New" panose="02070309020205020404" pitchFamily="49" charset="0"/>
                <a:cs typeface="Courier New" panose="02070309020205020404" pitchFamily="49" charset="0"/>
              </a:rPr>
              <a:t>1999 1 1 737 40.892420.0912146.67 56.922.4510 11.0193 .29 2.4 1.9 F 18D 01010737.P99   </a:t>
            </a:r>
          </a:p>
          <a:p>
            <a:r>
              <a:rPr lang="en-US" altLang="zh-TW" sz="1400">
                <a:latin typeface="Courier New" panose="02070309020205020404" pitchFamily="49" charset="0"/>
                <a:cs typeface="Courier New" panose="02070309020205020404" pitchFamily="49" charset="0"/>
              </a:rPr>
              <a:t>1999 1 1 750 20.632227.8712057.85  9.772.29 3 13.8258 .05  .4  .7 F  6D 01010750.P99   </a:t>
            </a:r>
          </a:p>
          <a:p>
            <a:r>
              <a:rPr lang="en-US" altLang="zh-TW" sz="1400">
                <a:latin typeface="Courier New" panose="02070309020205020404" pitchFamily="49" charset="0"/>
                <a:cs typeface="Courier New" panose="02070309020205020404" pitchFamily="49" charset="0"/>
              </a:rPr>
              <a:t>1999 1 1 8 0 43.942227.5012054.44 10.002.44 7 11.2196 .27 1.2 2.1 X 14D 01010800.P99   </a:t>
            </a:r>
          </a:p>
          <a:p>
            <a:r>
              <a:rPr lang="en-US" altLang="zh-TW" sz="1400">
                <a:latin typeface="Courier New" panose="02070309020205020404" pitchFamily="49" charset="0"/>
                <a:cs typeface="Courier New" panose="02070309020205020404" pitchFamily="49" charset="0"/>
              </a:rPr>
              <a:t>1999 1 1 934 56.212449.7012153.92 80.734.3651 16.8162 .33 1.0  .9 F 90C 01010934.P99</a:t>
            </a:r>
            <a:endParaRPr lang="zh-TW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5">
            <a:extLst>
              <a:ext uri="{FF2B5EF4-FFF2-40B4-BE49-F238E27FC236}">
                <a16:creationId xmlns:a16="http://schemas.microsoft.com/office/drawing/2014/main" id="{B91F84D8-E240-24CD-20C4-CB40C7297C2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33375"/>
            <a:ext cx="4038600" cy="57975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/>
              <a:t>program hk21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/>
              <a:t>  character a(3),b(3)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TW" sz="16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/>
              <a:t>10 print*,'Input initial three number'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/>
              <a:t>  read(*,'(3a1)') (a(i),i=1,3)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TW" sz="16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/>
              <a:t>  do i=1,3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/>
              <a:t>    if(a(i) &lt;'0' .or. a(i)&gt;'9')goto 10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/>
              <a:t>  enddo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/>
              <a:t>  if(a(1) .eq. a(2) .or. a(1).eq.a(3)) goto 10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/>
              <a:t>  if(a(2) .eq. a(3)) goto 10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TW" sz="16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TW" sz="16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/>
              <a:t>20 print*,'Input three number'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/>
              <a:t>  read(*,'(3a1)') (b(i),i=1,3)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TW" sz="16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/>
              <a:t>  do i=1,3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/>
              <a:t>    if(b(i) &lt;'0' .or. b(i)&gt;'9')goto 20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/>
              <a:t>  enddo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/>
              <a:t>  if(b(1) .eq. b(2) .or. b(1).eq.b(3)) goto 20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/>
              <a:t>  if(b(2) .eq. b(3)) goto 20</a:t>
            </a:r>
          </a:p>
        </p:txBody>
      </p:sp>
      <p:sp>
        <p:nvSpPr>
          <p:cNvPr id="49158" name="Rectangle 6">
            <a:extLst>
              <a:ext uri="{FF2B5EF4-FFF2-40B4-BE49-F238E27FC236}">
                <a16:creationId xmlns:a16="http://schemas.microsoft.com/office/drawing/2014/main" id="{E936ACD9-96CA-E33B-0E5C-F930F0DDBF3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60350"/>
            <a:ext cx="4038600" cy="58705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endParaRPr lang="en-US" altLang="zh-TW" sz="16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/>
              <a:t>  ia=0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/>
              <a:t>  do i=1,3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/>
              <a:t>    if(a(i) .eq. b(i))ia=ia+1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/>
              <a:t>  enddo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TW" sz="16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/>
              <a:t>  ib=0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TW" sz="16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/>
              <a:t>  if(a(1).eq.b(2) .or. a(1).eq.b(3)) ib=ib+1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/>
              <a:t>  if(a(2).eq.b(1) .or. a(2).eq.b(3)) ib=ib+1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/>
              <a:t>  if(a(3).eq.b(1) .or. a(3).eq.b(2)) ib=ib+1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TW" sz="16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/>
              <a:t>  if(ia.eq.3)then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/>
              <a:t>    print*,'nice job!'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/>
              <a:t>  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/>
              <a:t>    write(*,'(3x,i1,a1,i1,a1)')ia,'A',ib,'B'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/>
              <a:t>    goto 20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/>
              <a:t>  endif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/>
              <a:t>end program hk21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TW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 descr="Scan0003">
            <a:extLst>
              <a:ext uri="{FF2B5EF4-FFF2-40B4-BE49-F238E27FC236}">
                <a16:creationId xmlns:a16="http://schemas.microsoft.com/office/drawing/2014/main" id="{3EE1F5AF-8E6F-B864-F6A1-3925268B6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5" t="2815" r="5170" b="7393"/>
          <a:stretch>
            <a:fillRect/>
          </a:stretch>
        </p:blipFill>
        <p:spPr bwMode="auto">
          <a:xfrm>
            <a:off x="827088" y="908050"/>
            <a:ext cx="7705725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Scan0004">
            <a:extLst>
              <a:ext uri="{FF2B5EF4-FFF2-40B4-BE49-F238E27FC236}">
                <a16:creationId xmlns:a16="http://schemas.microsoft.com/office/drawing/2014/main" id="{774F9CBC-F70C-324B-6918-3800FA2E9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" t="7555" r="5260" b="7921"/>
          <a:stretch>
            <a:fillRect/>
          </a:stretch>
        </p:blipFill>
        <p:spPr bwMode="auto">
          <a:xfrm>
            <a:off x="900113" y="1052513"/>
            <a:ext cx="7632700" cy="403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" descr="Scan0005">
            <a:extLst>
              <a:ext uri="{FF2B5EF4-FFF2-40B4-BE49-F238E27FC236}">
                <a16:creationId xmlns:a16="http://schemas.microsoft.com/office/drawing/2014/main" id="{573C87F0-6954-73FE-C94B-D27D152EE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88913"/>
            <a:ext cx="6911975" cy="651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>
            <a:extLst>
              <a:ext uri="{FF2B5EF4-FFF2-40B4-BE49-F238E27FC236}">
                <a16:creationId xmlns:a16="http://schemas.microsoft.com/office/drawing/2014/main" id="{76F22AA5-4C84-2AFC-F77F-4563A9FABC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Others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B18203CA-CB73-19EF-4C0E-A7385D38D4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Iw[.m]</a:t>
            </a:r>
          </a:p>
          <a:p>
            <a:pPr lvl="1" eaLnBrk="1" hangingPunct="1">
              <a:defRPr/>
            </a:pPr>
            <a:r>
              <a:rPr lang="en-US" altLang="zh-TW"/>
              <a:t>Write(*,’(I3)’)10 		</a:t>
            </a:r>
            <a:r>
              <a:rPr lang="en-US" altLang="zh-TW">
                <a:sym typeface="Wingdings" panose="05000000000000000000" pitchFamily="2" charset="2"/>
              </a:rPr>
              <a:t>_10</a:t>
            </a:r>
          </a:p>
          <a:p>
            <a:pPr lvl="1" eaLnBrk="1" hangingPunct="1">
              <a:defRPr/>
            </a:pPr>
            <a:r>
              <a:rPr lang="en-US" altLang="zh-TW">
                <a:sym typeface="Wingdings" panose="05000000000000000000" pitchFamily="2" charset="2"/>
              </a:rPr>
              <a:t>Write(*,’(I4.3)’)10		_010</a:t>
            </a:r>
          </a:p>
          <a:p>
            <a:pPr eaLnBrk="1" hangingPunct="1">
              <a:defRPr/>
            </a:pPr>
            <a:r>
              <a:rPr lang="en-US" altLang="zh-TW"/>
              <a:t>Ew.d[Ee]</a:t>
            </a:r>
          </a:p>
          <a:p>
            <a:pPr lvl="1" eaLnBrk="1" hangingPunct="1">
              <a:defRPr/>
            </a:pPr>
            <a:r>
              <a:rPr lang="en-US" altLang="zh-TW"/>
              <a:t>Write(*,’(E15.7)’)123.45	</a:t>
            </a:r>
            <a:r>
              <a:rPr lang="en-US" altLang="zh-TW">
                <a:sym typeface="Wingdings" panose="05000000000000000000" pitchFamily="2" charset="2"/>
              </a:rPr>
              <a:t>__0.1234500E+03</a:t>
            </a:r>
          </a:p>
          <a:p>
            <a:pPr lvl="1" eaLnBrk="1" hangingPunct="1">
              <a:defRPr/>
            </a:pPr>
            <a:r>
              <a:rPr lang="en-US" altLang="zh-TW">
                <a:sym typeface="Wingdings" panose="05000000000000000000" pitchFamily="2" charset="2"/>
              </a:rPr>
              <a:t>Write(*,’(E9.2E3)’)12.34	_0.12E002</a:t>
            </a:r>
            <a:endParaRPr lang="en-US" altLang="zh-TW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 descr="Scan0006">
            <a:extLst>
              <a:ext uri="{FF2B5EF4-FFF2-40B4-BE49-F238E27FC236}">
                <a16:creationId xmlns:a16="http://schemas.microsoft.com/office/drawing/2014/main" id="{D7A6B807-0862-3F39-DE1B-0952DC331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5"/>
          <a:stretch>
            <a:fillRect/>
          </a:stretch>
        </p:blipFill>
        <p:spPr bwMode="auto">
          <a:xfrm>
            <a:off x="179388" y="2276475"/>
            <a:ext cx="8713787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7" name="文字方塊 1">
            <a:extLst>
              <a:ext uri="{FF2B5EF4-FFF2-40B4-BE49-F238E27FC236}">
                <a16:creationId xmlns:a16="http://schemas.microsoft.com/office/drawing/2014/main" id="{D43EEDAA-6F43-55EB-385B-D1839E892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333375"/>
            <a:ext cx="8208963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Implicit to give internal definition type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Implicit integer (A,B,C, I-N)</a:t>
            </a:r>
            <a:r>
              <a:rPr lang="zh-TW" altLang="en-US" sz="1800"/>
              <a:t> </a:t>
            </a:r>
            <a:endParaRPr lang="en-US" altLang="zh-TW" sz="1800">
              <a:sym typeface="Wingdings" pitchFamily="2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ym typeface="Wingdings" pitchFamily="2" charset="2"/>
              </a:rPr>
              <a:t>!---initial A, B, C, I, J, K M, N’s variable will be defined as integer </a:t>
            </a:r>
            <a:endParaRPr lang="en-US" altLang="zh-TW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Implicit real</a:t>
            </a:r>
            <a:r>
              <a:rPr lang="zh-TW" altLang="en-US" sz="1800"/>
              <a:t> </a:t>
            </a:r>
            <a:r>
              <a:rPr lang="en-US" altLang="zh-TW" sz="1800"/>
              <a:t>(x-z) !– initial x, y, z’s variable will be defined as real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Implicit none  !– close default settings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</a:t>
            </a:r>
            <a:endParaRPr lang="zh-TW" altLang="en-US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</Template>
  <TotalTime>1628</TotalTime>
  <Words>2311</Words>
  <Application>Microsoft Macintosh PowerPoint</Application>
  <PresentationFormat>On-screen Show (4:3)</PresentationFormat>
  <Paragraphs>396</Paragraphs>
  <Slides>47</Slides>
  <Notes>2</Notes>
  <HiddenSlides>8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新細明體</vt:lpstr>
      <vt:lpstr>Wingdings</vt:lpstr>
      <vt:lpstr>Calibri</vt:lpstr>
      <vt:lpstr>標楷體</vt:lpstr>
      <vt:lpstr>Courier New</vt:lpstr>
      <vt:lpstr>Beam</vt:lpstr>
      <vt:lpstr>Fortran basic-2</vt:lpstr>
      <vt:lpstr>格式化輸入輸出Formatted I/O</vt:lpstr>
      <vt:lpstr>Format</vt:lpstr>
      <vt:lpstr>PowerPoint Presentation</vt:lpstr>
      <vt:lpstr>PowerPoint Presentation</vt:lpstr>
      <vt:lpstr>PowerPoint Presentation</vt:lpstr>
      <vt:lpstr>PowerPoint Presentation</vt:lpstr>
      <vt:lpstr>Others</vt:lpstr>
      <vt:lpstr>PowerPoint Presentation</vt:lpstr>
      <vt:lpstr>PowerPoint Presentation</vt:lpstr>
      <vt:lpstr>parameter</vt:lpstr>
      <vt:lpstr>PowerPoint Presentation</vt:lpstr>
      <vt:lpstr>PowerPoint Presentation</vt:lpstr>
      <vt:lpstr>PowerPoint Presentation</vt:lpstr>
      <vt:lpstr>PowerPoint Presentation</vt:lpstr>
      <vt:lpstr>Equivalence 運用</vt:lpstr>
      <vt:lpstr>IF Basic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goto, continue, if, pause</vt:lpstr>
      <vt:lpstr>PowerPoint Presentation</vt:lpstr>
      <vt:lpstr>Homework 2-1</vt:lpstr>
      <vt:lpstr>Open and close</vt:lpstr>
      <vt:lpstr>Homework 2-2</vt:lpstr>
      <vt:lpstr>PowerPoint Presentation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基本語法-2</dc:title>
  <dc:creator>user</dc:creator>
  <cp:lastModifiedBy>Microsoft Office User</cp:lastModifiedBy>
  <cp:revision>22</cp:revision>
  <dcterms:created xsi:type="dcterms:W3CDTF">2004-02-28T05:44:55Z</dcterms:created>
  <dcterms:modified xsi:type="dcterms:W3CDTF">2022-09-15T06:45:46Z</dcterms:modified>
</cp:coreProperties>
</file>