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88" r:id="rId13"/>
    <p:sldId id="267" r:id="rId14"/>
    <p:sldId id="268" r:id="rId15"/>
    <p:sldId id="269" r:id="rId16"/>
    <p:sldId id="270" r:id="rId17"/>
    <p:sldId id="271" r:id="rId18"/>
    <p:sldId id="290" r:id="rId19"/>
    <p:sldId id="272" r:id="rId20"/>
    <p:sldId id="291" r:id="rId21"/>
    <p:sldId id="273" r:id="rId22"/>
    <p:sldId id="274" r:id="rId23"/>
    <p:sldId id="292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2" autoAdjust="0"/>
    <p:restoredTop sz="94721" autoAdjust="0"/>
  </p:normalViewPr>
  <p:slideViewPr>
    <p:cSldViewPr>
      <p:cViewPr varScale="1">
        <p:scale>
          <a:sx n="83" d="100"/>
          <a:sy n="83" d="100"/>
        </p:scale>
        <p:origin x="19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>
            <a:extLst>
              <a:ext uri="{FF2B5EF4-FFF2-40B4-BE49-F238E27FC236}">
                <a16:creationId xmlns:a16="http://schemas.microsoft.com/office/drawing/2014/main" id="{2C2CFBAF-7FB0-AE8E-06C5-33D6F7D2C16A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67FE08AA-D60A-8987-2EEA-8A012EF25F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760 w 6027"/>
                <a:gd name="T1" fmla="*/ 1248 h 2296"/>
                <a:gd name="T2" fmla="*/ 0 w 6027"/>
                <a:gd name="T3" fmla="*/ 1248 h 2296"/>
                <a:gd name="T4" fmla="*/ 0 w 6027"/>
                <a:gd name="T5" fmla="*/ 0 h 2296"/>
                <a:gd name="T6" fmla="*/ 5760 w 6027"/>
                <a:gd name="T7" fmla="*/ 0 h 2296"/>
                <a:gd name="T8" fmla="*/ 5760 w 6027"/>
                <a:gd name="T9" fmla="*/ 1248 h 2296"/>
                <a:gd name="T10" fmla="*/ 5760 w 6027"/>
                <a:gd name="T11" fmla="*/ 1248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97EF92B-D3F2-3785-7EFA-CFD8AF6526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" name="Freeform 31">
            <a:extLst>
              <a:ext uri="{FF2B5EF4-FFF2-40B4-BE49-F238E27FC236}">
                <a16:creationId xmlns:a16="http://schemas.microsoft.com/office/drawing/2014/main" id="{EB10A02E-6724-14F4-AFDC-9F53DAEEB357}"/>
              </a:ext>
            </a:extLst>
          </p:cNvPr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2895600 w 5748"/>
              <a:gd name="T1" fmla="*/ 609600 h 246"/>
              <a:gd name="T2" fmla="*/ 0 w 5748"/>
              <a:gd name="T3" fmla="*/ 609600 h 246"/>
              <a:gd name="T4" fmla="*/ 0 w 5748"/>
              <a:gd name="T5" fmla="*/ 0 h 246"/>
              <a:gd name="T6" fmla="*/ 2895600 w 5748"/>
              <a:gd name="T7" fmla="*/ 0 h 246"/>
              <a:gd name="T8" fmla="*/ 2895600 w 5748"/>
              <a:gd name="T9" fmla="*/ 609600 h 246"/>
              <a:gd name="T10" fmla="*/ 2895600 w 5748"/>
              <a:gd name="T11" fmla="*/ 609600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TW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5CAAC1-D7AF-DAF6-4B99-672A51D28EA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7987B65-E92B-E617-00C8-8EFF2B239F9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0FBC4F-2FE5-41D3-A1F7-A4CE958A2D0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F207637E-CCC2-C7DB-8B28-CC1790CB41C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16DAB2FB-C1F0-C96A-FA24-75424B6FC3F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0 h 353"/>
                  <a:gd name="T4" fmla="*/ 24 w 186"/>
                  <a:gd name="T5" fmla="*/ 34 h 353"/>
                  <a:gd name="T6" fmla="*/ 18 w 186"/>
                  <a:gd name="T7" fmla="*/ 74 h 353"/>
                  <a:gd name="T8" fmla="*/ 42 w 186"/>
                  <a:gd name="T9" fmla="*/ 128 h 353"/>
                  <a:gd name="T10" fmla="*/ 48 w 186"/>
                  <a:gd name="T11" fmla="*/ 181 h 353"/>
                  <a:gd name="T12" fmla="*/ 0 w 186"/>
                  <a:gd name="T13" fmla="*/ 395 h 353"/>
                  <a:gd name="T14" fmla="*/ 54 w 186"/>
                  <a:gd name="T15" fmla="*/ 261 h 353"/>
                  <a:gd name="T16" fmla="*/ 84 w 186"/>
                  <a:gd name="T17" fmla="*/ 242 h 353"/>
                  <a:gd name="T18" fmla="*/ 126 w 186"/>
                  <a:gd name="T19" fmla="*/ 141 h 353"/>
                  <a:gd name="T20" fmla="*/ 144 w 186"/>
                  <a:gd name="T21" fmla="*/ 134 h 353"/>
                  <a:gd name="T22" fmla="*/ 144 w 186"/>
                  <a:gd name="T23" fmla="*/ 101 h 353"/>
                  <a:gd name="T24" fmla="*/ 186 w 186"/>
                  <a:gd name="T25" fmla="*/ 74 h 353"/>
                  <a:gd name="T26" fmla="*/ 162 w 186"/>
                  <a:gd name="T27" fmla="*/ 67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5B173660-AAC5-6B2B-0716-E7BA61FB9EC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EBAED45F-FF62-4BEC-17F3-308631AFD3A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7 h 66"/>
                  <a:gd name="T8" fmla="*/ 6 w 155"/>
                  <a:gd name="T9" fmla="*/ 20 h 66"/>
                  <a:gd name="T10" fmla="*/ 0 w 155"/>
                  <a:gd name="T11" fmla="*/ 27 h 66"/>
                  <a:gd name="T12" fmla="*/ 78 w 155"/>
                  <a:gd name="T13" fmla="*/ 67 h 66"/>
                  <a:gd name="T14" fmla="*/ 96 w 155"/>
                  <a:gd name="T15" fmla="*/ 47 h 66"/>
                  <a:gd name="T16" fmla="*/ 155 w 155"/>
                  <a:gd name="T17" fmla="*/ 74 h 66"/>
                  <a:gd name="T18" fmla="*/ 126 w 155"/>
                  <a:gd name="T19" fmla="*/ 27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81F9974F-BB47-0AF5-6032-775BD5479B8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41 h 72"/>
                  <a:gd name="T2" fmla="*/ 0 w 42"/>
                  <a:gd name="T3" fmla="*/ 20 h 72"/>
                  <a:gd name="T4" fmla="*/ 12 w 42"/>
                  <a:gd name="T5" fmla="*/ 7 h 72"/>
                  <a:gd name="T6" fmla="*/ 0 w 42"/>
                  <a:gd name="T7" fmla="*/ 7 h 72"/>
                  <a:gd name="T8" fmla="*/ 12 w 42"/>
                  <a:gd name="T9" fmla="*/ 7 h 72"/>
                  <a:gd name="T10" fmla="*/ 24 w 42"/>
                  <a:gd name="T11" fmla="*/ 7 h 72"/>
                  <a:gd name="T12" fmla="*/ 36 w 42"/>
                  <a:gd name="T13" fmla="*/ 7 h 72"/>
                  <a:gd name="T14" fmla="*/ 42 w 42"/>
                  <a:gd name="T15" fmla="*/ 0 h 72"/>
                  <a:gd name="T16" fmla="*/ 30 w 42"/>
                  <a:gd name="T17" fmla="*/ 20 h 72"/>
                  <a:gd name="T18" fmla="*/ 42 w 42"/>
                  <a:gd name="T19" fmla="*/ 54 h 72"/>
                  <a:gd name="T20" fmla="*/ 12 w 42"/>
                  <a:gd name="T21" fmla="*/ 81 h 72"/>
                  <a:gd name="T22" fmla="*/ 6 w 42"/>
                  <a:gd name="T23" fmla="*/ 41 h 72"/>
                  <a:gd name="T24" fmla="*/ 6 w 42"/>
                  <a:gd name="T25" fmla="*/ 41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4AD86259-A300-5FF7-B43D-D96D14A9E2A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061F08-92BD-7E3C-864A-767CEE6ADF42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9AEA52D-5C50-29C1-1E45-EBB3FFC7BD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1 h 287"/>
                <a:gd name="T4" fmla="*/ 66 w 365"/>
                <a:gd name="T5" fmla="*/ 110 h 287"/>
                <a:gd name="T6" fmla="*/ 143 w 365"/>
                <a:gd name="T7" fmla="*/ 183 h 287"/>
                <a:gd name="T8" fmla="*/ 191 w 365"/>
                <a:gd name="T9" fmla="*/ 170 h 287"/>
                <a:gd name="T10" fmla="*/ 341 w 365"/>
                <a:gd name="T11" fmla="*/ 291 h 287"/>
                <a:gd name="T12" fmla="*/ 305 w 365"/>
                <a:gd name="T13" fmla="*/ 176 h 287"/>
                <a:gd name="T14" fmla="*/ 365 w 365"/>
                <a:gd name="T15" fmla="*/ 134 h 287"/>
                <a:gd name="T16" fmla="*/ 359 w 365"/>
                <a:gd name="T17" fmla="*/ 128 h 287"/>
                <a:gd name="T18" fmla="*/ 335 w 365"/>
                <a:gd name="T19" fmla="*/ 116 h 287"/>
                <a:gd name="T20" fmla="*/ 299 w 365"/>
                <a:gd name="T21" fmla="*/ 91 h 287"/>
                <a:gd name="T22" fmla="*/ 257 w 365"/>
                <a:gd name="T23" fmla="*/ 73 h 287"/>
                <a:gd name="T24" fmla="*/ 215 w 365"/>
                <a:gd name="T25" fmla="*/ 55 h 287"/>
                <a:gd name="T26" fmla="*/ 173 w 365"/>
                <a:gd name="T27" fmla="*/ 37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0F45816-08E8-DBDF-1074-96BDD01196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1145AFB-EE88-2CEC-EC56-6C5DF3865E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1 h 60"/>
                <a:gd name="T16" fmla="*/ 65 w 71"/>
                <a:gd name="T17" fmla="*/ 43 h 60"/>
                <a:gd name="T18" fmla="*/ 71 w 71"/>
                <a:gd name="T19" fmla="*/ 55 h 60"/>
                <a:gd name="T20" fmla="*/ 71 w 71"/>
                <a:gd name="T21" fmla="*/ 61 h 60"/>
                <a:gd name="T22" fmla="*/ 59 w 71"/>
                <a:gd name="T23" fmla="*/ 55 h 60"/>
                <a:gd name="T24" fmla="*/ 47 w 71"/>
                <a:gd name="T25" fmla="*/ 43 h 60"/>
                <a:gd name="T26" fmla="*/ 23 w 71"/>
                <a:gd name="T27" fmla="*/ 31 h 60"/>
                <a:gd name="T28" fmla="*/ 23 w 71"/>
                <a:gd name="T29" fmla="*/ 37 h 60"/>
                <a:gd name="T30" fmla="*/ 18 w 71"/>
                <a:gd name="T31" fmla="*/ 43 h 60"/>
                <a:gd name="T32" fmla="*/ 12 w 71"/>
                <a:gd name="T33" fmla="*/ 49 h 60"/>
                <a:gd name="T34" fmla="*/ 6 w 71"/>
                <a:gd name="T35" fmla="*/ 49 h 60"/>
                <a:gd name="T36" fmla="*/ 6 w 71"/>
                <a:gd name="T37" fmla="*/ 49 h 60"/>
                <a:gd name="T38" fmla="*/ 6 w 71"/>
                <a:gd name="T39" fmla="*/ 37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6B25CC2-ECFD-22A6-D030-76466FADCE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5 h 162"/>
                <a:gd name="T10" fmla="*/ 96 w 161"/>
                <a:gd name="T11" fmla="*/ 61 h 162"/>
                <a:gd name="T12" fmla="*/ 102 w 161"/>
                <a:gd name="T13" fmla="*/ 73 h 162"/>
                <a:gd name="T14" fmla="*/ 108 w 161"/>
                <a:gd name="T15" fmla="*/ 85 h 162"/>
                <a:gd name="T16" fmla="*/ 120 w 161"/>
                <a:gd name="T17" fmla="*/ 97 h 162"/>
                <a:gd name="T18" fmla="*/ 143 w 161"/>
                <a:gd name="T19" fmla="*/ 115 h 162"/>
                <a:gd name="T20" fmla="*/ 155 w 161"/>
                <a:gd name="T21" fmla="*/ 140 h 162"/>
                <a:gd name="T22" fmla="*/ 161 w 161"/>
                <a:gd name="T23" fmla="*/ 158 h 162"/>
                <a:gd name="T24" fmla="*/ 161 w 161"/>
                <a:gd name="T25" fmla="*/ 164 h 162"/>
                <a:gd name="T26" fmla="*/ 96 w 161"/>
                <a:gd name="T27" fmla="*/ 103 h 162"/>
                <a:gd name="T28" fmla="*/ 30 w 161"/>
                <a:gd name="T29" fmla="*/ 55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A7C9ED9-787A-EAB1-F253-490CFAFD54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1 h 60"/>
                <a:gd name="T4" fmla="*/ 41 w 59"/>
                <a:gd name="T5" fmla="*/ 37 h 60"/>
                <a:gd name="T6" fmla="*/ 47 w 59"/>
                <a:gd name="T7" fmla="*/ 43 h 60"/>
                <a:gd name="T8" fmla="*/ 53 w 59"/>
                <a:gd name="T9" fmla="*/ 55 h 60"/>
                <a:gd name="T10" fmla="*/ 53 w 59"/>
                <a:gd name="T11" fmla="*/ 61 h 60"/>
                <a:gd name="T12" fmla="*/ 47 w 59"/>
                <a:gd name="T13" fmla="*/ 55 h 60"/>
                <a:gd name="T14" fmla="*/ 35 w 59"/>
                <a:gd name="T15" fmla="*/ 49 h 60"/>
                <a:gd name="T16" fmla="*/ 23 w 59"/>
                <a:gd name="T17" fmla="*/ 37 h 60"/>
                <a:gd name="T18" fmla="*/ 17 w 59"/>
                <a:gd name="T19" fmla="*/ 31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2423048-DCAD-37D2-017B-481D16AF38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7 h 204"/>
                <a:gd name="T2" fmla="*/ 245 w 245"/>
                <a:gd name="T3" fmla="*/ 43 h 204"/>
                <a:gd name="T4" fmla="*/ 209 w 245"/>
                <a:gd name="T5" fmla="*/ 85 h 204"/>
                <a:gd name="T6" fmla="*/ 143 w 245"/>
                <a:gd name="T7" fmla="*/ 134 h 204"/>
                <a:gd name="T8" fmla="*/ 167 w 245"/>
                <a:gd name="T9" fmla="*/ 158 h 204"/>
                <a:gd name="T10" fmla="*/ 179 w 245"/>
                <a:gd name="T11" fmla="*/ 207 h 204"/>
                <a:gd name="T12" fmla="*/ 77 w 245"/>
                <a:gd name="T13" fmla="*/ 134 h 204"/>
                <a:gd name="T14" fmla="*/ 47 w 245"/>
                <a:gd name="T15" fmla="*/ 85 h 204"/>
                <a:gd name="T16" fmla="*/ 89 w 245"/>
                <a:gd name="T17" fmla="*/ 67 h 204"/>
                <a:gd name="T18" fmla="*/ 59 w 245"/>
                <a:gd name="T19" fmla="*/ 37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7 h 204"/>
                <a:gd name="T50" fmla="*/ 233 w 245"/>
                <a:gd name="T51" fmla="*/ 37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CB9F4CC-CB35-8DDD-01F6-B94322A665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4F3D9432-F162-CE27-5503-F0E9531F9C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B79397-1A1F-BB4D-A01F-811D20D5CA7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D51517E6-9B1B-03B6-BA5C-A586CD13936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778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8A7D31D7-5D60-E72F-2152-A750B97AD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D074596-BB20-3F8E-480C-BADCC3D10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7FF71EB7-569A-F143-E982-21E5527E7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F5D00-709D-8948-913E-A821CFC8AE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106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1A49F392-D9AD-C181-808E-FAF9B33E0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C486FB8A-6A24-C65F-96C3-7AA0BC40C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F885777D-850F-947F-94D6-7E56932A0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645AF-D1D9-1A44-AE63-9A0F31EF4A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4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CCB5E6A1-1CD4-6977-795D-2531BA44D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2D0C43C-E7AE-910B-4CEC-3F273AC4A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1B129D09-1AAF-853E-21EF-8F71B39F7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992A6-4E45-6740-9B10-1FEFE8AE631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912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C5744BB3-31CC-FCBF-D7A9-EC1A468BF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785E6251-4665-8C3E-29BD-19EA501C03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A5F80FE5-E04E-4ACE-264D-CC95ED5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1E247-418F-D74F-AD34-E1595D7E1C2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3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1517249E-E727-10FA-9E74-BC113A83D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4311CC28-A8D5-CC3E-E15F-2C56C67658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EB376AB1-036E-5742-EC6D-1445999C0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79CE8B-FA19-584E-887A-B19A09BCAD4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560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7750C0E9-ED69-FA4A-8AF3-027455F95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8E2CD1DC-9284-7758-BD0D-9FE647FF0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375D2D86-6868-30CA-293B-3C3B1C90F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EB901-6B61-3045-A18D-D321B548D2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993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20FDB184-732C-391B-E491-BAA7DAA1B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01E6D732-E792-2170-24CE-85BA88FDCE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D39BA46E-C909-1CA9-4112-254DDEB1C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875F6-C0F8-224C-AA70-7173D27D2D6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71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23E9C8F1-BA7C-1FD4-1BC3-FAEDB15B9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EF46297E-E18C-AB06-3FFB-08098CFCA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DB39A172-9219-2737-F151-EAD7F2EB7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5A1E8-AF7E-1D40-9A08-B376A4F8CD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812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7950617F-CE7C-E3B9-9470-E7717FFE2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ADD4A751-95E6-FDFD-25AF-0C53ABEE5C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C8DE6B96-1E91-E7D9-42C3-1F422671E8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16A12-966B-564F-8BF5-4E662C27C73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249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0EB71673-0E1C-CD1B-FD02-FF873AD9D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DE594150-567D-3787-F067-3821705B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9B849208-D409-FB33-F6A5-B864C2E64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5FDA4-C12B-8547-80A8-524C813DE0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39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47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2C56CDED-CBBE-A464-6959-64FCA9FCCC3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4">
              <a:extLst>
                <a:ext uri="{FF2B5EF4-FFF2-40B4-BE49-F238E27FC236}">
                  <a16:creationId xmlns:a16="http://schemas.microsoft.com/office/drawing/2014/main" id="{FF96AE4B-05C7-2E29-3D5E-8BAC85188B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760 w 6027"/>
                <a:gd name="T1" fmla="*/ 1248 h 2296"/>
                <a:gd name="T2" fmla="*/ 0 w 6027"/>
                <a:gd name="T3" fmla="*/ 1248 h 2296"/>
                <a:gd name="T4" fmla="*/ 0 w 6027"/>
                <a:gd name="T5" fmla="*/ 0 h 2296"/>
                <a:gd name="T6" fmla="*/ 5760 w 6027"/>
                <a:gd name="T7" fmla="*/ 0 h 2296"/>
                <a:gd name="T8" fmla="*/ 5760 w 6027"/>
                <a:gd name="T9" fmla="*/ 1248 h 2296"/>
                <a:gd name="T10" fmla="*/ 5760 w 6027"/>
                <a:gd name="T11" fmla="*/ 1248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387077" name="Freeform 5">
              <a:extLst>
                <a:ext uri="{FF2B5EF4-FFF2-40B4-BE49-F238E27FC236}">
                  <a16:creationId xmlns:a16="http://schemas.microsoft.com/office/drawing/2014/main" id="{D0FB7241-F437-03CC-A85E-7EB78F165B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1027" name="Freeform 6">
            <a:extLst>
              <a:ext uri="{FF2B5EF4-FFF2-40B4-BE49-F238E27FC236}">
                <a16:creationId xmlns:a16="http://schemas.microsoft.com/office/drawing/2014/main" id="{97A36E12-C393-A4D6-C418-C7F84F2CC291}"/>
              </a:ext>
            </a:extLst>
          </p:cNvPr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2895600 w 5748"/>
              <a:gd name="T1" fmla="*/ 609600 h 246"/>
              <a:gd name="T2" fmla="*/ 0 w 5748"/>
              <a:gd name="T3" fmla="*/ 609600 h 246"/>
              <a:gd name="T4" fmla="*/ 0 w 5748"/>
              <a:gd name="T5" fmla="*/ 0 h 246"/>
              <a:gd name="T6" fmla="*/ 2895600 w 5748"/>
              <a:gd name="T7" fmla="*/ 0 h 246"/>
              <a:gd name="T8" fmla="*/ 2895600 w 5748"/>
              <a:gd name="T9" fmla="*/ 609600 h 246"/>
              <a:gd name="T10" fmla="*/ 2895600 w 5748"/>
              <a:gd name="T11" fmla="*/ 609600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TW"/>
          </a:p>
        </p:txBody>
      </p:sp>
      <p:grpSp>
        <p:nvGrpSpPr>
          <p:cNvPr id="1028" name="Group 7">
            <a:extLst>
              <a:ext uri="{FF2B5EF4-FFF2-40B4-BE49-F238E27FC236}">
                <a16:creationId xmlns:a16="http://schemas.microsoft.com/office/drawing/2014/main" id="{008CA8DB-9B09-A4F2-2E9D-40BFD3F130D7}"/>
              </a:ext>
            </a:extLst>
          </p:cNvPr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>
              <a:extLst>
                <a:ext uri="{FF2B5EF4-FFF2-40B4-BE49-F238E27FC236}">
                  <a16:creationId xmlns:a16="http://schemas.microsoft.com/office/drawing/2014/main" id="{3ACAEDBC-D633-3FFC-F5FA-49D74C76387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grpSp>
          <p:nvGrpSpPr>
            <p:cNvPr id="1042" name="Group 9">
              <a:extLst>
                <a:ext uri="{FF2B5EF4-FFF2-40B4-BE49-F238E27FC236}">
                  <a16:creationId xmlns:a16="http://schemas.microsoft.com/office/drawing/2014/main" id="{EAA31527-A673-E512-33FB-A22235813FC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10">
                <a:extLst>
                  <a:ext uri="{FF2B5EF4-FFF2-40B4-BE49-F238E27FC236}">
                    <a16:creationId xmlns:a16="http://schemas.microsoft.com/office/drawing/2014/main" id="{5B963206-F07D-34A3-55AB-86ABC7B8A9C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045" name="Freeform 11">
                <a:extLst>
                  <a:ext uri="{FF2B5EF4-FFF2-40B4-BE49-F238E27FC236}">
                    <a16:creationId xmlns:a16="http://schemas.microsoft.com/office/drawing/2014/main" id="{FBE8C128-24E0-CCF8-3612-7B2A47DBBEC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0 h 353"/>
                  <a:gd name="T4" fmla="*/ 24 w 186"/>
                  <a:gd name="T5" fmla="*/ 34 h 353"/>
                  <a:gd name="T6" fmla="*/ 18 w 186"/>
                  <a:gd name="T7" fmla="*/ 74 h 353"/>
                  <a:gd name="T8" fmla="*/ 42 w 186"/>
                  <a:gd name="T9" fmla="*/ 128 h 353"/>
                  <a:gd name="T10" fmla="*/ 48 w 186"/>
                  <a:gd name="T11" fmla="*/ 181 h 353"/>
                  <a:gd name="T12" fmla="*/ 0 w 186"/>
                  <a:gd name="T13" fmla="*/ 395 h 353"/>
                  <a:gd name="T14" fmla="*/ 54 w 186"/>
                  <a:gd name="T15" fmla="*/ 261 h 353"/>
                  <a:gd name="T16" fmla="*/ 84 w 186"/>
                  <a:gd name="T17" fmla="*/ 242 h 353"/>
                  <a:gd name="T18" fmla="*/ 126 w 186"/>
                  <a:gd name="T19" fmla="*/ 141 h 353"/>
                  <a:gd name="T20" fmla="*/ 144 w 186"/>
                  <a:gd name="T21" fmla="*/ 134 h 353"/>
                  <a:gd name="T22" fmla="*/ 144 w 186"/>
                  <a:gd name="T23" fmla="*/ 101 h 353"/>
                  <a:gd name="T24" fmla="*/ 186 w 186"/>
                  <a:gd name="T25" fmla="*/ 74 h 353"/>
                  <a:gd name="T26" fmla="*/ 162 w 186"/>
                  <a:gd name="T27" fmla="*/ 67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046" name="Freeform 12">
                <a:extLst>
                  <a:ext uri="{FF2B5EF4-FFF2-40B4-BE49-F238E27FC236}">
                    <a16:creationId xmlns:a16="http://schemas.microsoft.com/office/drawing/2014/main" id="{C2EE32CF-4600-3270-CA0B-CC6E6F2E580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047" name="Freeform 13">
                <a:extLst>
                  <a:ext uri="{FF2B5EF4-FFF2-40B4-BE49-F238E27FC236}">
                    <a16:creationId xmlns:a16="http://schemas.microsoft.com/office/drawing/2014/main" id="{32933572-9DFE-26A7-E5F7-526CF397A31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7 h 66"/>
                  <a:gd name="T8" fmla="*/ 6 w 155"/>
                  <a:gd name="T9" fmla="*/ 20 h 66"/>
                  <a:gd name="T10" fmla="*/ 0 w 155"/>
                  <a:gd name="T11" fmla="*/ 27 h 66"/>
                  <a:gd name="T12" fmla="*/ 78 w 155"/>
                  <a:gd name="T13" fmla="*/ 67 h 66"/>
                  <a:gd name="T14" fmla="*/ 96 w 155"/>
                  <a:gd name="T15" fmla="*/ 47 h 66"/>
                  <a:gd name="T16" fmla="*/ 155 w 155"/>
                  <a:gd name="T17" fmla="*/ 74 h 66"/>
                  <a:gd name="T18" fmla="*/ 126 w 155"/>
                  <a:gd name="T19" fmla="*/ 27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  <p:sp>
            <p:nvSpPr>
              <p:cNvPr id="1048" name="Freeform 14">
                <a:extLst>
                  <a:ext uri="{FF2B5EF4-FFF2-40B4-BE49-F238E27FC236}">
                    <a16:creationId xmlns:a16="http://schemas.microsoft.com/office/drawing/2014/main" id="{5AB98511-3B50-4B06-A3ED-D5927E7D962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41 h 72"/>
                  <a:gd name="T2" fmla="*/ 0 w 42"/>
                  <a:gd name="T3" fmla="*/ 20 h 72"/>
                  <a:gd name="T4" fmla="*/ 12 w 42"/>
                  <a:gd name="T5" fmla="*/ 7 h 72"/>
                  <a:gd name="T6" fmla="*/ 0 w 42"/>
                  <a:gd name="T7" fmla="*/ 7 h 72"/>
                  <a:gd name="T8" fmla="*/ 12 w 42"/>
                  <a:gd name="T9" fmla="*/ 7 h 72"/>
                  <a:gd name="T10" fmla="*/ 24 w 42"/>
                  <a:gd name="T11" fmla="*/ 7 h 72"/>
                  <a:gd name="T12" fmla="*/ 36 w 42"/>
                  <a:gd name="T13" fmla="*/ 7 h 72"/>
                  <a:gd name="T14" fmla="*/ 42 w 42"/>
                  <a:gd name="T15" fmla="*/ 0 h 72"/>
                  <a:gd name="T16" fmla="*/ 30 w 42"/>
                  <a:gd name="T17" fmla="*/ 20 h 72"/>
                  <a:gd name="T18" fmla="*/ 42 w 42"/>
                  <a:gd name="T19" fmla="*/ 54 h 72"/>
                  <a:gd name="T20" fmla="*/ 12 w 42"/>
                  <a:gd name="T21" fmla="*/ 81 h 72"/>
                  <a:gd name="T22" fmla="*/ 6 w 42"/>
                  <a:gd name="T23" fmla="*/ 41 h 72"/>
                  <a:gd name="T24" fmla="*/ 6 w 42"/>
                  <a:gd name="T25" fmla="*/ 41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TW"/>
              </a:p>
            </p:txBody>
          </p:sp>
        </p:grpSp>
        <p:sp>
          <p:nvSpPr>
            <p:cNvPr id="387087" name="Freeform 15">
              <a:extLst>
                <a:ext uri="{FF2B5EF4-FFF2-40B4-BE49-F238E27FC236}">
                  <a16:creationId xmlns:a16="http://schemas.microsoft.com/office/drawing/2014/main" id="{3325D5E7-AD40-22B2-0D5C-045142010C8B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</p:grpSp>
      <p:grpSp>
        <p:nvGrpSpPr>
          <p:cNvPr id="1029" name="Group 16">
            <a:extLst>
              <a:ext uri="{FF2B5EF4-FFF2-40B4-BE49-F238E27FC236}">
                <a16:creationId xmlns:a16="http://schemas.microsoft.com/office/drawing/2014/main" id="{62730A45-7809-99CB-FB91-08F6471B8BBE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7">
              <a:extLst>
                <a:ext uri="{FF2B5EF4-FFF2-40B4-BE49-F238E27FC236}">
                  <a16:creationId xmlns:a16="http://schemas.microsoft.com/office/drawing/2014/main" id="{64E68FD6-4683-7E58-9148-1352B4677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1 h 287"/>
                <a:gd name="T4" fmla="*/ 66 w 365"/>
                <a:gd name="T5" fmla="*/ 110 h 287"/>
                <a:gd name="T6" fmla="*/ 143 w 365"/>
                <a:gd name="T7" fmla="*/ 183 h 287"/>
                <a:gd name="T8" fmla="*/ 191 w 365"/>
                <a:gd name="T9" fmla="*/ 170 h 287"/>
                <a:gd name="T10" fmla="*/ 341 w 365"/>
                <a:gd name="T11" fmla="*/ 291 h 287"/>
                <a:gd name="T12" fmla="*/ 305 w 365"/>
                <a:gd name="T13" fmla="*/ 176 h 287"/>
                <a:gd name="T14" fmla="*/ 365 w 365"/>
                <a:gd name="T15" fmla="*/ 134 h 287"/>
                <a:gd name="T16" fmla="*/ 359 w 365"/>
                <a:gd name="T17" fmla="*/ 128 h 287"/>
                <a:gd name="T18" fmla="*/ 335 w 365"/>
                <a:gd name="T19" fmla="*/ 116 h 287"/>
                <a:gd name="T20" fmla="*/ 299 w 365"/>
                <a:gd name="T21" fmla="*/ 91 h 287"/>
                <a:gd name="T22" fmla="*/ 257 w 365"/>
                <a:gd name="T23" fmla="*/ 73 h 287"/>
                <a:gd name="T24" fmla="*/ 215 w 365"/>
                <a:gd name="T25" fmla="*/ 55 h 287"/>
                <a:gd name="T26" fmla="*/ 173 w 365"/>
                <a:gd name="T27" fmla="*/ 37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036" name="Freeform 18">
              <a:extLst>
                <a:ext uri="{FF2B5EF4-FFF2-40B4-BE49-F238E27FC236}">
                  <a16:creationId xmlns:a16="http://schemas.microsoft.com/office/drawing/2014/main" id="{B4142FF9-4C1D-2D38-2A76-95E4D8D35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037" name="Freeform 19">
              <a:extLst>
                <a:ext uri="{FF2B5EF4-FFF2-40B4-BE49-F238E27FC236}">
                  <a16:creationId xmlns:a16="http://schemas.microsoft.com/office/drawing/2014/main" id="{3C15D7EA-CF80-ABFB-C56F-B2D2F88E8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1 h 60"/>
                <a:gd name="T16" fmla="*/ 65 w 71"/>
                <a:gd name="T17" fmla="*/ 43 h 60"/>
                <a:gd name="T18" fmla="*/ 71 w 71"/>
                <a:gd name="T19" fmla="*/ 55 h 60"/>
                <a:gd name="T20" fmla="*/ 71 w 71"/>
                <a:gd name="T21" fmla="*/ 61 h 60"/>
                <a:gd name="T22" fmla="*/ 59 w 71"/>
                <a:gd name="T23" fmla="*/ 55 h 60"/>
                <a:gd name="T24" fmla="*/ 47 w 71"/>
                <a:gd name="T25" fmla="*/ 43 h 60"/>
                <a:gd name="T26" fmla="*/ 23 w 71"/>
                <a:gd name="T27" fmla="*/ 31 h 60"/>
                <a:gd name="T28" fmla="*/ 23 w 71"/>
                <a:gd name="T29" fmla="*/ 37 h 60"/>
                <a:gd name="T30" fmla="*/ 18 w 71"/>
                <a:gd name="T31" fmla="*/ 43 h 60"/>
                <a:gd name="T32" fmla="*/ 12 w 71"/>
                <a:gd name="T33" fmla="*/ 49 h 60"/>
                <a:gd name="T34" fmla="*/ 6 w 71"/>
                <a:gd name="T35" fmla="*/ 49 h 60"/>
                <a:gd name="T36" fmla="*/ 6 w 71"/>
                <a:gd name="T37" fmla="*/ 49 h 60"/>
                <a:gd name="T38" fmla="*/ 6 w 71"/>
                <a:gd name="T39" fmla="*/ 37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038" name="Freeform 20">
              <a:extLst>
                <a:ext uri="{FF2B5EF4-FFF2-40B4-BE49-F238E27FC236}">
                  <a16:creationId xmlns:a16="http://schemas.microsoft.com/office/drawing/2014/main" id="{3195E072-B6CC-5988-0188-0B6ADDCFA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5 h 162"/>
                <a:gd name="T10" fmla="*/ 96 w 161"/>
                <a:gd name="T11" fmla="*/ 61 h 162"/>
                <a:gd name="T12" fmla="*/ 102 w 161"/>
                <a:gd name="T13" fmla="*/ 73 h 162"/>
                <a:gd name="T14" fmla="*/ 108 w 161"/>
                <a:gd name="T15" fmla="*/ 85 h 162"/>
                <a:gd name="T16" fmla="*/ 120 w 161"/>
                <a:gd name="T17" fmla="*/ 97 h 162"/>
                <a:gd name="T18" fmla="*/ 143 w 161"/>
                <a:gd name="T19" fmla="*/ 115 h 162"/>
                <a:gd name="T20" fmla="*/ 155 w 161"/>
                <a:gd name="T21" fmla="*/ 140 h 162"/>
                <a:gd name="T22" fmla="*/ 161 w 161"/>
                <a:gd name="T23" fmla="*/ 158 h 162"/>
                <a:gd name="T24" fmla="*/ 161 w 161"/>
                <a:gd name="T25" fmla="*/ 164 h 162"/>
                <a:gd name="T26" fmla="*/ 96 w 161"/>
                <a:gd name="T27" fmla="*/ 103 h 162"/>
                <a:gd name="T28" fmla="*/ 30 w 161"/>
                <a:gd name="T29" fmla="*/ 55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039" name="Freeform 21">
              <a:extLst>
                <a:ext uri="{FF2B5EF4-FFF2-40B4-BE49-F238E27FC236}">
                  <a16:creationId xmlns:a16="http://schemas.microsoft.com/office/drawing/2014/main" id="{4552B9C0-4A6B-6ED0-4A7A-8180AB80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1 h 60"/>
                <a:gd name="T4" fmla="*/ 41 w 59"/>
                <a:gd name="T5" fmla="*/ 37 h 60"/>
                <a:gd name="T6" fmla="*/ 47 w 59"/>
                <a:gd name="T7" fmla="*/ 43 h 60"/>
                <a:gd name="T8" fmla="*/ 53 w 59"/>
                <a:gd name="T9" fmla="*/ 55 h 60"/>
                <a:gd name="T10" fmla="*/ 53 w 59"/>
                <a:gd name="T11" fmla="*/ 61 h 60"/>
                <a:gd name="T12" fmla="*/ 47 w 59"/>
                <a:gd name="T13" fmla="*/ 55 h 60"/>
                <a:gd name="T14" fmla="*/ 35 w 59"/>
                <a:gd name="T15" fmla="*/ 49 h 60"/>
                <a:gd name="T16" fmla="*/ 23 w 59"/>
                <a:gd name="T17" fmla="*/ 37 h 60"/>
                <a:gd name="T18" fmla="*/ 17 w 59"/>
                <a:gd name="T19" fmla="*/ 31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  <p:sp>
          <p:nvSpPr>
            <p:cNvPr id="1040" name="Freeform 22">
              <a:extLst>
                <a:ext uri="{FF2B5EF4-FFF2-40B4-BE49-F238E27FC236}">
                  <a16:creationId xmlns:a16="http://schemas.microsoft.com/office/drawing/2014/main" id="{77AF5E2F-B766-20BB-D2C4-BCE31BDA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7 h 204"/>
                <a:gd name="T2" fmla="*/ 245 w 245"/>
                <a:gd name="T3" fmla="*/ 43 h 204"/>
                <a:gd name="T4" fmla="*/ 209 w 245"/>
                <a:gd name="T5" fmla="*/ 85 h 204"/>
                <a:gd name="T6" fmla="*/ 143 w 245"/>
                <a:gd name="T7" fmla="*/ 134 h 204"/>
                <a:gd name="T8" fmla="*/ 167 w 245"/>
                <a:gd name="T9" fmla="*/ 158 h 204"/>
                <a:gd name="T10" fmla="*/ 179 w 245"/>
                <a:gd name="T11" fmla="*/ 207 h 204"/>
                <a:gd name="T12" fmla="*/ 77 w 245"/>
                <a:gd name="T13" fmla="*/ 134 h 204"/>
                <a:gd name="T14" fmla="*/ 47 w 245"/>
                <a:gd name="T15" fmla="*/ 85 h 204"/>
                <a:gd name="T16" fmla="*/ 89 w 245"/>
                <a:gd name="T17" fmla="*/ 67 h 204"/>
                <a:gd name="T18" fmla="*/ 59 w 245"/>
                <a:gd name="T19" fmla="*/ 37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7 h 204"/>
                <a:gd name="T50" fmla="*/ 233 w 245"/>
                <a:gd name="T51" fmla="*/ 37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TW"/>
            </a:p>
          </p:txBody>
        </p:sp>
      </p:grpSp>
      <p:sp>
        <p:nvSpPr>
          <p:cNvPr id="387095" name="Rectangle 23">
            <a:extLst>
              <a:ext uri="{FF2B5EF4-FFF2-40B4-BE49-F238E27FC236}">
                <a16:creationId xmlns:a16="http://schemas.microsoft.com/office/drawing/2014/main" id="{56F331DE-4237-EB07-AB91-33140428E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24">
            <a:extLst>
              <a:ext uri="{FF2B5EF4-FFF2-40B4-BE49-F238E27FC236}">
                <a16:creationId xmlns:a16="http://schemas.microsoft.com/office/drawing/2014/main" id="{20730976-A515-3209-DB70-1C879A3AA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87097" name="Rectangle 25">
            <a:extLst>
              <a:ext uri="{FF2B5EF4-FFF2-40B4-BE49-F238E27FC236}">
                <a16:creationId xmlns:a16="http://schemas.microsoft.com/office/drawing/2014/main" id="{82AE50C4-FEBC-AED3-20D3-1941493B8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7098" name="Rectangle 26">
            <a:extLst>
              <a:ext uri="{FF2B5EF4-FFF2-40B4-BE49-F238E27FC236}">
                <a16:creationId xmlns:a16="http://schemas.microsoft.com/office/drawing/2014/main" id="{50AB8E7F-4D13-4127-38E8-47B5EBB111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7099" name="Rectangle 27">
            <a:extLst>
              <a:ext uri="{FF2B5EF4-FFF2-40B4-BE49-F238E27FC236}">
                <a16:creationId xmlns:a16="http://schemas.microsoft.com/office/drawing/2014/main" id="{9438FF65-025B-580D-C70B-9F50E1CC74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C09258E-25C0-8C47-B571-FABA70DA759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BEBBAD12-F48E-19CD-FF71-782D027C71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3-Fortran basic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4">
            <a:extLst>
              <a:ext uri="{FF2B5EF4-FFF2-40B4-BE49-F238E27FC236}">
                <a16:creationId xmlns:a16="http://schemas.microsoft.com/office/drawing/2014/main" id="{E39379C7-F702-293F-F7AC-8DFF2910A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Example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0003B131-A7D2-9B01-7EB2-33B6972AEA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K=0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Do i=1,100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  k=k+i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End do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Print*,k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BC3EDB9D-7EF8-A3B4-5242-72328C4BBF6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i=1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Do while ( i .le. 100)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	k=k+i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	i=i+1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End do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Print*,k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Scan0001">
            <a:extLst>
              <a:ext uri="{FF2B5EF4-FFF2-40B4-BE49-F238E27FC236}">
                <a16:creationId xmlns:a16="http://schemas.microsoft.com/office/drawing/2014/main" id="{76DEA52C-506C-F84C-4999-4861F5F0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785225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文字方塊 1">
            <a:extLst>
              <a:ext uri="{FF2B5EF4-FFF2-40B4-BE49-F238E27FC236}">
                <a16:creationId xmlns:a16="http://schemas.microsoft.com/office/drawing/2014/main" id="{1DA4C4C4-54A7-CF86-1AF0-4102281B0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92150"/>
            <a:ext cx="484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Named loop for easy to identify multiple loops</a:t>
            </a:r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Scan0001">
            <a:extLst>
              <a:ext uri="{FF2B5EF4-FFF2-40B4-BE49-F238E27FC236}">
                <a16:creationId xmlns:a16="http://schemas.microsoft.com/office/drawing/2014/main" id="{D8849870-5B61-1F96-C468-237000B5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0"/>
          <a:stretch/>
        </p:blipFill>
        <p:spPr bwMode="auto">
          <a:xfrm>
            <a:off x="179386" y="2973966"/>
            <a:ext cx="8785225" cy="332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文字方塊 1">
            <a:extLst>
              <a:ext uri="{FF2B5EF4-FFF2-40B4-BE49-F238E27FC236}">
                <a16:creationId xmlns:a16="http://schemas.microsoft.com/office/drawing/2014/main" id="{C41A2A97-7F49-BCCD-F5BB-EB41AB7C4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245" y="332656"/>
            <a:ext cx="6399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dirty="0"/>
              <a:t>Named loop for easy to identify multiple loops</a:t>
            </a:r>
            <a:endParaRPr lang="zh-TW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A42E8-F59E-315B-D38B-84FB7D27CDC9}"/>
              </a:ext>
            </a:extLst>
          </p:cNvPr>
          <p:cNvSpPr txBox="1"/>
          <p:nvPr/>
        </p:nvSpPr>
        <p:spPr>
          <a:xfrm>
            <a:off x="512715" y="1213301"/>
            <a:ext cx="7947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TW" sz="2000" dirty="0"/>
              <a:t>A DO LOOP can be named to check whether END DO is at the right position (especially in nested loops). </a:t>
            </a: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000" dirty="0"/>
              <a:t>CYCLE and EXIT can be used with a named loop. </a:t>
            </a:r>
          </a:p>
        </p:txBody>
      </p:sp>
    </p:spTree>
    <p:extLst>
      <p:ext uri="{BB962C8B-B14F-4D97-AF65-F5344CB8AC3E}">
        <p14:creationId xmlns:p14="http://schemas.microsoft.com/office/powerpoint/2010/main" val="139207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68E8D764-AF66-A1A0-88FA-6FE72BD59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Exercise on loop</a:t>
            </a:r>
            <a:endParaRPr lang="zh-TW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40F011-A31F-ADEB-45D7-78E69A3B2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請將從</a:t>
            </a:r>
            <a:r>
              <a:rPr lang="en-US" altLang="zh-TW"/>
              <a:t>100</a:t>
            </a:r>
            <a:r>
              <a:rPr lang="zh-TW" altLang="en-US"/>
              <a:t>至</a:t>
            </a:r>
            <a:r>
              <a:rPr lang="en-US" altLang="zh-TW"/>
              <a:t>99999</a:t>
            </a:r>
            <a:r>
              <a:rPr lang="zh-TW" altLang="en-US"/>
              <a:t>中</a:t>
            </a:r>
            <a:r>
              <a:rPr lang="en-US" altLang="zh-TW"/>
              <a:t>17</a:t>
            </a:r>
            <a:r>
              <a:rPr lang="zh-TW" altLang="en-US"/>
              <a:t>的倍數之和算出。</a:t>
            </a:r>
            <a:endParaRPr lang="en-US" altLang="zh-TW"/>
          </a:p>
          <a:p>
            <a:pPr eaLnBrk="1" hangingPunct="1"/>
            <a:r>
              <a:rPr lang="en-US" altLang="zh-TW"/>
              <a:t>Counting the sum of 17 multiple number from 100 to 99999</a:t>
            </a:r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16CF88A3-CD4A-9756-6D89-D66B3419C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Array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F9E36E-6ED2-2CF9-D475-99E976539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Integer A(100),B(100,100,100)</a:t>
            </a:r>
          </a:p>
          <a:p>
            <a:pPr eaLnBrk="1" hangingPunct="1">
              <a:buFontTx/>
              <a:buNone/>
            </a:pPr>
            <a:r>
              <a:rPr lang="en-US" altLang="zh-TW"/>
              <a:t>Real C(200)</a:t>
            </a:r>
          </a:p>
          <a:p>
            <a:pPr eaLnBrk="1" hangingPunct="1">
              <a:buFontTx/>
              <a:buNone/>
            </a:pPr>
            <a:r>
              <a:rPr lang="en-US" altLang="zh-TW"/>
              <a:t>Complex D(300)</a:t>
            </a:r>
          </a:p>
          <a:p>
            <a:pPr eaLnBrk="1" hangingPunct="1">
              <a:buFontTx/>
              <a:buNone/>
            </a:pPr>
            <a:r>
              <a:rPr lang="en-US" altLang="zh-TW"/>
              <a:t>Character F(999)</a:t>
            </a:r>
          </a:p>
          <a:p>
            <a:pPr eaLnBrk="1" hangingPunct="1">
              <a:buFontTx/>
              <a:buNone/>
            </a:pPr>
            <a:r>
              <a:rPr lang="en-US" altLang="zh-TW"/>
              <a:t>Maximum 7 Dimensions</a:t>
            </a:r>
          </a:p>
          <a:p>
            <a:pPr eaLnBrk="1" hangingPunct="1">
              <a:buFontTx/>
              <a:buNone/>
            </a:pPr>
            <a:r>
              <a:rPr lang="en-US" altLang="zh-TW"/>
              <a:t>Cannot use outside the range of declared array, it will cause the memory error!</a:t>
            </a:r>
          </a:p>
          <a:p>
            <a:pPr eaLnBrk="1" hangingPunct="1">
              <a:buFontTx/>
              <a:buNone/>
            </a:pPr>
            <a:r>
              <a:rPr lang="en-US" altLang="zh-TW"/>
              <a:t>Real A(100) can not use to a(101)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AB569827-0F54-3A14-2B7D-FE597AFD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Setting initial values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35FA6C-A05B-7CB3-E3BD-746C16636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Integer a(5)</a:t>
            </a:r>
          </a:p>
          <a:p>
            <a:pPr eaLnBrk="1" hangingPunct="1">
              <a:buFontTx/>
              <a:buNone/>
            </a:pPr>
            <a:r>
              <a:rPr lang="en-US" altLang="zh-TW"/>
              <a:t>Data a/1,2,3,4,5/</a:t>
            </a:r>
          </a:p>
          <a:p>
            <a:pPr eaLnBrk="1" hangingPunct="1">
              <a:buFontTx/>
              <a:buNone/>
            </a:pPr>
            <a:r>
              <a:rPr lang="en-US" altLang="zh-TW"/>
              <a:t>Data a/5*0/ </a:t>
            </a:r>
            <a:r>
              <a:rPr lang="en-US" altLang="zh-TW">
                <a:sym typeface="Wingdings" pitchFamily="2" charset="2"/>
              </a:rPr>
              <a:t>/0,0,0,0,0/</a:t>
            </a:r>
          </a:p>
          <a:p>
            <a:pPr eaLnBrk="1" hangingPunct="1">
              <a:buFontTx/>
              <a:buNone/>
            </a:pPr>
            <a:r>
              <a:rPr lang="en-US" altLang="zh-TW">
                <a:sym typeface="Wingdings" pitchFamily="2" charset="2"/>
              </a:rPr>
              <a:t>Data (a(i),i=2,4) /2,3,4/</a:t>
            </a:r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ADA3AA84-09FB-7942-6031-E82BA8B47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F90 Array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  <a:endParaRPr lang="zh-TW" altLang="en-US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3A73756-8B2A-1EC2-D1F5-FDF3E5B02C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A=0.0</a:t>
            </a:r>
          </a:p>
          <a:p>
            <a:pPr lvl="1" eaLnBrk="1" hangingPunct="1"/>
            <a:r>
              <a:rPr lang="en-US" altLang="zh-TW" sz="2400" dirty="0"/>
              <a:t>Do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=1,n</a:t>
            </a:r>
          </a:p>
          <a:p>
            <a:pPr lvl="2" eaLnBrk="1" hangingPunct="1"/>
            <a:r>
              <a:rPr lang="en-US" altLang="zh-TW" sz="2000" dirty="0"/>
              <a:t>A(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)=0.0</a:t>
            </a:r>
          </a:p>
          <a:p>
            <a:pPr lvl="1" eaLnBrk="1" hangingPunct="1"/>
            <a:r>
              <a:rPr lang="en-US" altLang="zh-TW" sz="2400" dirty="0"/>
              <a:t>End do </a:t>
            </a:r>
          </a:p>
          <a:p>
            <a:pPr eaLnBrk="1" hangingPunct="1"/>
            <a:r>
              <a:rPr lang="en-US" altLang="zh-TW" sz="2800" dirty="0"/>
              <a:t>A=B</a:t>
            </a:r>
          </a:p>
          <a:p>
            <a:pPr lvl="1" eaLnBrk="1" hangingPunct="1"/>
            <a:r>
              <a:rPr lang="en-US" altLang="zh-TW" sz="2400" dirty="0"/>
              <a:t>Do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=1,n</a:t>
            </a:r>
          </a:p>
          <a:p>
            <a:pPr lvl="2" eaLnBrk="1" hangingPunct="1"/>
            <a:r>
              <a:rPr lang="en-US" altLang="zh-TW" sz="2000" dirty="0"/>
              <a:t>A(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)=B(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</a:t>
            </a:r>
          </a:p>
          <a:p>
            <a:pPr lvl="1" eaLnBrk="1" hangingPunct="1"/>
            <a:r>
              <a:rPr lang="en-US" altLang="zh-TW" sz="2400" dirty="0"/>
              <a:t>End do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0F069DE-B28F-5972-AC95-3E19796949A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A=B*C</a:t>
            </a:r>
          </a:p>
          <a:p>
            <a:pPr lvl="1" eaLnBrk="1" hangingPunct="1"/>
            <a:r>
              <a:rPr lang="en-US" altLang="zh-TW" sz="2400"/>
              <a:t>A(i)=B(i)*C(i)</a:t>
            </a:r>
          </a:p>
          <a:p>
            <a:pPr eaLnBrk="1" hangingPunct="1"/>
            <a:r>
              <a:rPr lang="en-US" altLang="zh-TW" sz="2800"/>
              <a:t>A=A-B</a:t>
            </a:r>
          </a:p>
          <a:p>
            <a:pPr lvl="1" eaLnBrk="1" hangingPunct="1"/>
            <a:r>
              <a:rPr lang="en-US" altLang="zh-TW" sz="2400"/>
              <a:t>A(i)=A(i)-B(i)</a:t>
            </a:r>
          </a:p>
          <a:p>
            <a:pPr eaLnBrk="1" hangingPunct="1"/>
            <a:r>
              <a:rPr lang="en-US" altLang="zh-TW" sz="2800"/>
              <a:t>A=sin(B)</a:t>
            </a:r>
          </a:p>
          <a:p>
            <a:pPr lvl="1" eaLnBrk="1" hangingPunct="1"/>
            <a:r>
              <a:rPr lang="en-US" altLang="zh-TW" sz="2400"/>
              <a:t>A(i)=sin(B(i))</a:t>
            </a:r>
          </a:p>
          <a:p>
            <a:pPr lvl="1" eaLnBrk="1" hangingPunct="1"/>
            <a:endParaRPr lang="en-US" altLang="zh-TW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Scan0002">
            <a:extLst>
              <a:ext uri="{FF2B5EF4-FFF2-40B4-BE49-F238E27FC236}">
                <a16:creationId xmlns:a16="http://schemas.microsoft.com/office/drawing/2014/main" id="{13E05208-9284-7409-2C79-9E6FF8D4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642350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Scan0002">
            <a:extLst>
              <a:ext uri="{FF2B5EF4-FFF2-40B4-BE49-F238E27FC236}">
                <a16:creationId xmlns:a16="http://schemas.microsoft.com/office/drawing/2014/main" id="{13E05208-9284-7409-2C79-9E6FF8D4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642350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DD54E-97BE-0843-E925-C9D23DF8AD7F}"/>
              </a:ext>
            </a:extLst>
          </p:cNvPr>
          <p:cNvSpPr txBox="1"/>
          <p:nvPr/>
        </p:nvSpPr>
        <p:spPr>
          <a:xfrm>
            <a:off x="467544" y="1844824"/>
            <a:ext cx="673774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Assign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to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a(3)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a(4)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and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a(5)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. Other positions are not changed.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8A35-195F-F338-60D4-44E51FAC8E23}"/>
              </a:ext>
            </a:extLst>
          </p:cNvPr>
          <p:cNvSpPr txBox="1"/>
          <p:nvPr/>
        </p:nvSpPr>
        <p:spPr>
          <a:xfrm>
            <a:off x="479063" y="2713640"/>
            <a:ext cx="685315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Assign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to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all positions after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a(3)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a(1)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a(2)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are not changed.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903F-2282-C2A1-5F9C-77D70BF3691C}"/>
              </a:ext>
            </a:extLst>
          </p:cNvPr>
          <p:cNvSpPr txBox="1"/>
          <p:nvPr/>
        </p:nvSpPr>
        <p:spPr>
          <a:xfrm>
            <a:off x="479063" y="3491800"/>
            <a:ext cx="826940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Assign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to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a(3)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to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a(4)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and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to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a(5)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. Other positions are not changed.</a:t>
            </a:r>
          </a:p>
          <a:p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The number of elements indicated at left must be equal to the number of values provided at 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EE9E0-8B94-AD62-45E7-F148518A327A}"/>
              </a:ext>
            </a:extLst>
          </p:cNvPr>
          <p:cNvSpPr txBox="1"/>
          <p:nvPr/>
        </p:nvSpPr>
        <p:spPr>
          <a:xfrm>
            <a:off x="479063" y="4769445"/>
            <a:ext cx="826940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Assign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a(1)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TW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b(4)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a(2)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TW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b(5)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and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a(3)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TW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b(6)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. It is similar to an implicit loop using on operating several elements in an array.</a:t>
            </a:r>
          </a:p>
          <a:p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The numbers of elements indicated at both sides should be equal.</a:t>
            </a:r>
          </a:p>
        </p:txBody>
      </p:sp>
    </p:spTree>
    <p:extLst>
      <p:ext uri="{BB962C8B-B14F-4D97-AF65-F5344CB8AC3E}">
        <p14:creationId xmlns:p14="http://schemas.microsoft.com/office/powerpoint/2010/main" val="219985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Scan0003">
            <a:extLst>
              <a:ext uri="{FF2B5EF4-FFF2-40B4-BE49-F238E27FC236}">
                <a16:creationId xmlns:a16="http://schemas.microsoft.com/office/drawing/2014/main" id="{A79281B1-B0FA-33C4-FDED-5F70CADA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7338"/>
            <a:ext cx="8642350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E261DF69-A376-2A4A-81B3-F9355CAC1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Do loop</a:t>
            </a:r>
            <a:endParaRPr lang="zh-TW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DAD008-2340-04D0-AB39-85B39EB6C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Do Enddo</a:t>
            </a:r>
          </a:p>
          <a:p>
            <a:pPr eaLnBrk="1" hangingPunct="1">
              <a:buFontTx/>
              <a:buNone/>
            </a:pPr>
            <a:r>
              <a:rPr lang="en-US" altLang="zh-TW"/>
              <a:t>Do i=1,100 [,step]</a:t>
            </a:r>
          </a:p>
          <a:p>
            <a:pPr eaLnBrk="1" hangingPunct="1">
              <a:buFontTx/>
              <a:buNone/>
            </a:pPr>
            <a:r>
              <a:rPr lang="en-US" altLang="zh-TW"/>
              <a:t>End do</a:t>
            </a:r>
          </a:p>
          <a:p>
            <a:pPr eaLnBrk="1" hangingPunct="1">
              <a:buFontTx/>
              <a:buNone/>
            </a:pPr>
            <a:r>
              <a:rPr lang="en-US" altLang="zh-TW"/>
              <a:t>Do x=0.1,100.0,0.1</a:t>
            </a:r>
          </a:p>
          <a:p>
            <a:pPr eaLnBrk="1" hangingPunct="1">
              <a:buFontTx/>
              <a:buNone/>
            </a:pPr>
            <a:r>
              <a:rPr lang="en-US" altLang="zh-TW"/>
              <a:t>End do</a:t>
            </a:r>
          </a:p>
          <a:p>
            <a:pPr eaLnBrk="1" hangingPunct="1">
              <a:buFontTx/>
              <a:buNone/>
            </a:pPr>
            <a:r>
              <a:rPr lang="en-US" altLang="zh-TW"/>
              <a:t>Do</a:t>
            </a:r>
          </a:p>
          <a:p>
            <a:pPr eaLnBrk="1" hangingPunct="1">
              <a:buFontTx/>
              <a:buNone/>
            </a:pPr>
            <a:r>
              <a:rPr lang="en-US" altLang="zh-TW"/>
              <a:t>End do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DE8500-19A0-6F42-8281-C0FC0DF56ABD}"/>
              </a:ext>
            </a:extLst>
          </p:cNvPr>
          <p:cNvSpPr/>
          <p:nvPr/>
        </p:nvSpPr>
        <p:spPr>
          <a:xfrm>
            <a:off x="250825" y="287338"/>
            <a:ext cx="8642350" cy="5805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9458" name="Picture 4" descr="Scan0003">
            <a:extLst>
              <a:ext uri="{FF2B5EF4-FFF2-40B4-BE49-F238E27FC236}">
                <a16:creationId xmlns:a16="http://schemas.microsoft.com/office/drawing/2014/main" id="{A79281B1-B0FA-33C4-FDED-5F70CADA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7338"/>
            <a:ext cx="8642350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4A1CB3-D5F6-DDC9-EF08-A2B06D30011D}"/>
              </a:ext>
            </a:extLst>
          </p:cNvPr>
          <p:cNvSpPr txBox="1"/>
          <p:nvPr/>
        </p:nvSpPr>
        <p:spPr>
          <a:xfrm>
            <a:off x="479063" y="764704"/>
            <a:ext cx="826940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Assign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a(1)=3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a(3)=3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, and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a(5)=3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. It is similar to an implicit loop too.</a:t>
            </a:r>
          </a:p>
          <a:p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The last number in </a:t>
            </a:r>
            <a:r>
              <a:rPr lang="en-TW" dirty="0">
                <a:solidFill>
                  <a:schemeClr val="accent5">
                    <a:lumMod val="50000"/>
                  </a:schemeClr>
                </a:solidFill>
              </a:rPr>
              <a:t>a(1:5:2)</a:t>
            </a:r>
            <a:r>
              <a:rPr lang="en-TW" dirty="0">
                <a:solidFill>
                  <a:schemeClr val="accent4">
                    <a:lumMod val="10000"/>
                  </a:schemeClr>
                </a:solidFill>
              </a:rPr>
              <a:t> is used to indicate the increment.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A1C72-4831-4A60-208C-F699ECE07DD6}"/>
              </a:ext>
            </a:extLst>
          </p:cNvPr>
          <p:cNvSpPr txBox="1"/>
          <p:nvPr/>
        </p:nvSpPr>
        <p:spPr>
          <a:xfrm>
            <a:off x="479063" y="1888401"/>
            <a:ext cx="82694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Reverse the order of the values in an array.</a:t>
            </a:r>
            <a:endParaRPr lang="en-TW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1EEEE-055E-08F8-53D3-BEC7F5B0D2DC}"/>
              </a:ext>
            </a:extLst>
          </p:cNvPr>
          <p:cNvSpPr txBox="1"/>
          <p:nvPr/>
        </p:nvSpPr>
        <p:spPr>
          <a:xfrm>
            <a:off x="479063" y="2735099"/>
            <a:ext cx="826940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Assuming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is declared 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integer a(5)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as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integer a(5,5)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b(:,2)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means taking the 5 elements from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b(1~5,2)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is an one-dimensional array, so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a(:)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is the same 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Both means taking 5 elements from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a(1~5)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If the numbers of elements at both sides are equal, it is a reasonable assignment. After execution of the assignment,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b(i,2)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is any index number in the range of the array.</a:t>
            </a:r>
            <a:endParaRPr lang="en-TW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08AE8-382D-987E-A7D9-F44064A27E55}"/>
              </a:ext>
            </a:extLst>
          </p:cNvPr>
          <p:cNvSpPr txBox="1"/>
          <p:nvPr/>
        </p:nvSpPr>
        <p:spPr>
          <a:xfrm>
            <a:off x="479063" y="4615968"/>
            <a:ext cx="826940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Assuming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is declared 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integer a(5,5)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as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integer a(5,5,5)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b(:,:,1)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at right side means taking the 25 elements from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b(1~5,1~5,1)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is an two-dimensional array, so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a(:,:)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is the same as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Both means the 25 elements from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a(1~5, 1~5)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. After execution of the assignment,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i,j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=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b(i,j,1)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i,j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are any index number in the range of the array.</a:t>
            </a:r>
            <a:endParaRPr lang="en-TW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03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A289D0F1-3270-E83D-1264-B1C81D27F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Allocatable, allocate, deallocate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027D899-FE1A-C738-15C8-77B8E7658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Integer, allocatable :: a(:)</a:t>
            </a:r>
          </a:p>
          <a:p>
            <a:pPr eaLnBrk="1" hangingPunct="1">
              <a:buFontTx/>
              <a:buNone/>
            </a:pPr>
            <a:r>
              <a:rPr lang="en-US" altLang="zh-TW"/>
              <a:t>i=99999</a:t>
            </a:r>
          </a:p>
          <a:p>
            <a:pPr eaLnBrk="1" hangingPunct="1">
              <a:buFontTx/>
              <a:buNone/>
            </a:pPr>
            <a:r>
              <a:rPr lang="en-US" altLang="zh-TW"/>
              <a:t>Allocate( a(i) , stat=ierr)</a:t>
            </a:r>
          </a:p>
          <a:p>
            <a:pPr eaLnBrk="1" hangingPunct="1">
              <a:buFontTx/>
              <a:buNone/>
            </a:pPr>
            <a:r>
              <a:rPr lang="en-US" altLang="zh-TW"/>
              <a:t>	ierr==0 OK!, ierr/=0 allocate error!</a:t>
            </a:r>
          </a:p>
          <a:p>
            <a:pPr eaLnBrk="1" hangingPunct="1">
              <a:buFontTx/>
              <a:buNone/>
            </a:pPr>
            <a:r>
              <a:rPr lang="en-US" altLang="zh-TW"/>
              <a:t>Deallocate(a)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Scan0001">
            <a:extLst>
              <a:ext uri="{FF2B5EF4-FFF2-40B4-BE49-F238E27FC236}">
                <a16:creationId xmlns:a16="http://schemas.microsoft.com/office/drawing/2014/main" id="{5D40AEA6-7488-C7A3-ADC8-8C2C897B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81100"/>
            <a:ext cx="8785225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Scan0001">
            <a:extLst>
              <a:ext uri="{FF2B5EF4-FFF2-40B4-BE49-F238E27FC236}">
                <a16:creationId xmlns:a16="http://schemas.microsoft.com/office/drawing/2014/main" id="{5D40AEA6-7488-C7A3-ADC8-8C2C897B0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81100"/>
            <a:ext cx="8785225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6AD33-D49E-CFC3-91E0-6D15B6342EF3}"/>
              </a:ext>
            </a:extLst>
          </p:cNvPr>
          <p:cNvSpPr txBox="1"/>
          <p:nvPr/>
        </p:nvSpPr>
        <p:spPr>
          <a:xfrm>
            <a:off x="4283968" y="1268760"/>
            <a:ext cx="394892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lang="en-TW" sz="1200" dirty="0">
                <a:solidFill>
                  <a:schemeClr val="accent4">
                    <a:lumMod val="10000"/>
                  </a:schemeClr>
                </a:solidFill>
              </a:rPr>
              <a:t>wo colons are used to indicate a 2-dimensional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FC37C-ABE1-F1F2-846C-9C398F584632}"/>
              </a:ext>
            </a:extLst>
          </p:cNvPr>
          <p:cNvSpPr txBox="1"/>
          <p:nvPr/>
        </p:nvSpPr>
        <p:spPr>
          <a:xfrm>
            <a:off x="4355976" y="1238615"/>
            <a:ext cx="394892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lang="en-TW" sz="1200" dirty="0">
                <a:solidFill>
                  <a:schemeClr val="accent4">
                    <a:lumMod val="10000"/>
                  </a:schemeClr>
                </a:solidFill>
              </a:rPr>
              <a:t>wo colons are used to indicate a 2-dimensional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88F6F-D7AF-C99A-3C3A-C5433E349CB7}"/>
              </a:ext>
            </a:extLst>
          </p:cNvPr>
          <p:cNvSpPr txBox="1"/>
          <p:nvPr/>
        </p:nvSpPr>
        <p:spPr>
          <a:xfrm>
            <a:off x="4355976" y="1449630"/>
            <a:ext cx="394892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lang="en-TW" sz="1200" dirty="0">
                <a:solidFill>
                  <a:schemeClr val="accent4">
                    <a:lumMod val="10000"/>
                  </a:schemeClr>
                </a:solidFill>
              </a:rPr>
              <a:t>hree colons are used to indicate a 3-dimensional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1DF94-9CE4-5B79-315D-8429875C87AE}"/>
              </a:ext>
            </a:extLst>
          </p:cNvPr>
          <p:cNvSpPr txBox="1"/>
          <p:nvPr/>
        </p:nvSpPr>
        <p:spPr>
          <a:xfrm>
            <a:off x="4727535" y="1707499"/>
            <a:ext cx="394892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(Allocate memory fitting to the</a:t>
            </a:r>
            <a:r>
              <a:rPr lang="en-TW" sz="1200" dirty="0">
                <a:solidFill>
                  <a:schemeClr val="accent4">
                    <a:lumMod val="10000"/>
                  </a:schemeClr>
                </a:solidFill>
              </a:rPr>
              <a:t> 2-dimensional array)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3227B-BA47-80F2-58E9-B0BE67D8D907}"/>
              </a:ext>
            </a:extLst>
          </p:cNvPr>
          <p:cNvSpPr txBox="1"/>
          <p:nvPr/>
        </p:nvSpPr>
        <p:spPr>
          <a:xfrm>
            <a:off x="4788024" y="1938611"/>
            <a:ext cx="394892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(Allocate memory fitting to the</a:t>
            </a:r>
            <a:r>
              <a:rPr lang="en-TW" sz="1200" dirty="0">
                <a:solidFill>
                  <a:schemeClr val="accent4">
                    <a:lumMod val="10000"/>
                  </a:schemeClr>
                </a:solidFill>
              </a:rPr>
              <a:t> 2-dimensional 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43D07-51AC-8B4D-5449-EDFC15B78A35}"/>
              </a:ext>
            </a:extLst>
          </p:cNvPr>
          <p:cNvSpPr txBox="1"/>
          <p:nvPr/>
        </p:nvSpPr>
        <p:spPr>
          <a:xfrm>
            <a:off x="179387" y="2370366"/>
            <a:ext cx="640883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The first and last indexes can be assigned with ALLOCATE. </a:t>
            </a:r>
            <a:endParaRPr lang="en-TW" sz="16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94D69-BFF7-9FE8-148B-F7BDB6E6AAE2}"/>
              </a:ext>
            </a:extLst>
          </p:cNvPr>
          <p:cNvSpPr txBox="1"/>
          <p:nvPr/>
        </p:nvSpPr>
        <p:spPr>
          <a:xfrm>
            <a:off x="179387" y="3698851"/>
            <a:ext cx="871309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ALLOCATED is an ALLOCATE related function. It is used to check the allocation status of an array. The return value is a LOGICAL. Example:</a:t>
            </a:r>
            <a:endParaRPr lang="en-TW" sz="16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33824-2DCA-FF4A-5B50-D09FBE15C0ED}"/>
              </a:ext>
            </a:extLst>
          </p:cNvPr>
          <p:cNvSpPr txBox="1"/>
          <p:nvPr/>
        </p:nvSpPr>
        <p:spPr>
          <a:xfrm>
            <a:off x="683536" y="5057793"/>
            <a:ext cx="762136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Check whether array a is allocated or not. If it’s not, memory with the size for 5 elements will be allocated. </a:t>
            </a:r>
            <a:endParaRPr lang="en-TW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85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DB14516A-74F2-890D-26ED-A8AFE4528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Homework 3-1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45414A7-6A3F-3BB0-5BA1-A4A6D9615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Please read epicentral distance as Xi and P travel time as Yi from the file, </a:t>
            </a:r>
            <a:r>
              <a:rPr lang="en-US" altLang="zh-TW" dirty="0" err="1"/>
              <a:t>ppfile.txt</a:t>
            </a:r>
            <a:r>
              <a:rPr lang="en-US" altLang="zh-TW" dirty="0"/>
              <a:t>. Using a line Y=</a:t>
            </a:r>
            <a:r>
              <a:rPr lang="en-US" altLang="zh-TW" dirty="0" err="1"/>
              <a:t>aX+b</a:t>
            </a:r>
            <a:r>
              <a:rPr lang="en-US" altLang="zh-TW" dirty="0"/>
              <a:t> to fit it. Please finds the values of constants a, b, fitting standard deviation (</a:t>
            </a:r>
            <a:r>
              <a:rPr lang="en-US" altLang="zh-TW" dirty="0" err="1"/>
              <a:t>s.d.v</a:t>
            </a:r>
            <a:r>
              <a:rPr lang="en-US" altLang="zh-TW" dirty="0"/>
              <a:t>.), linear correlation coefficient R, and the </a:t>
            </a:r>
            <a:r>
              <a:rPr lang="en-US" altLang="zh-TW" dirty="0" err="1"/>
              <a:t>s.d.v</a:t>
            </a:r>
            <a:r>
              <a:rPr lang="en-US" altLang="zh-TW" dirty="0"/>
              <a:t>. of a and 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Scan0002">
            <a:extLst>
              <a:ext uri="{FF2B5EF4-FFF2-40B4-BE49-F238E27FC236}">
                <a16:creationId xmlns:a16="http://schemas.microsoft.com/office/drawing/2014/main" id="{980AE103-215B-3B7B-3244-B5DC1891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86423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Scan0003">
            <a:extLst>
              <a:ext uri="{FF2B5EF4-FFF2-40B4-BE49-F238E27FC236}">
                <a16:creationId xmlns:a16="http://schemas.microsoft.com/office/drawing/2014/main" id="{0F6A86F6-E81E-7AA2-1AE0-C23F22C8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5888"/>
            <a:ext cx="7704137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Scan0004">
            <a:extLst>
              <a:ext uri="{FF2B5EF4-FFF2-40B4-BE49-F238E27FC236}">
                <a16:creationId xmlns:a16="http://schemas.microsoft.com/office/drawing/2014/main" id="{2BF86EA1-8D1B-A5EB-A765-43AF8FCF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1150"/>
            <a:ext cx="8424863" cy="600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Scan0005">
            <a:extLst>
              <a:ext uri="{FF2B5EF4-FFF2-40B4-BE49-F238E27FC236}">
                <a16:creationId xmlns:a16="http://schemas.microsoft.com/office/drawing/2014/main" id="{46D23E75-C2EC-3477-A972-5EB67213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8785225" cy="406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Scan0006">
            <a:extLst>
              <a:ext uri="{FF2B5EF4-FFF2-40B4-BE49-F238E27FC236}">
                <a16:creationId xmlns:a16="http://schemas.microsoft.com/office/drawing/2014/main" id="{68AAEC07-8D61-13F7-2FA6-F182377A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82015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98070734-8D64-1684-CA59-D90352DE1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Example counts 1 to 100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9B231A-4FD8-F004-F038-F884B3F07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K=0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Do </a:t>
            </a:r>
            <a:r>
              <a:rPr lang="en-US" altLang="zh-TW" dirty="0" err="1"/>
              <a:t>i</a:t>
            </a:r>
            <a:r>
              <a:rPr lang="en-US" altLang="zh-TW" dirty="0"/>
              <a:t>=1,100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k=</a:t>
            </a:r>
            <a:r>
              <a:rPr lang="en-US" altLang="zh-TW" dirty="0" err="1"/>
              <a:t>k+i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End do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Print*,k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Scan0007">
            <a:extLst>
              <a:ext uri="{FF2B5EF4-FFF2-40B4-BE49-F238E27FC236}">
                <a16:creationId xmlns:a16="http://schemas.microsoft.com/office/drawing/2014/main" id="{F466A8B9-F117-94E1-32D2-891F80BE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" r="5852"/>
          <a:stretch>
            <a:fillRect/>
          </a:stretch>
        </p:blipFill>
        <p:spPr bwMode="auto">
          <a:xfrm>
            <a:off x="250825" y="1341438"/>
            <a:ext cx="8642350" cy="327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D7CB6F51-74CD-771D-DBF9-7DE306C7C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Homework 3-2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5A6F1EA-CB23-2331-7CB1-27C358A7D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Please write a program to find any 3X3 matrix’s inverse matrix.</a:t>
            </a:r>
            <a:endParaRPr lang="zh-TW" altLang="en-US"/>
          </a:p>
          <a:p>
            <a:pPr lvl="1" eaLnBrk="1" hangingPunct="1"/>
            <a:r>
              <a:rPr lang="en-US" altLang="zh-TW"/>
              <a:t>Input 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2 3 6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1 4 9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2 6 1 </a:t>
            </a:r>
          </a:p>
          <a:p>
            <a:pPr lvl="1" eaLnBrk="1" hangingPunct="1"/>
            <a:r>
              <a:rPr lang="en-US" altLang="zh-TW"/>
              <a:t>Output inverse matrix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Scan0008">
            <a:extLst>
              <a:ext uri="{FF2B5EF4-FFF2-40B4-BE49-F238E27FC236}">
                <a16:creationId xmlns:a16="http://schemas.microsoft.com/office/drawing/2014/main" id="{E93DD6D4-DE82-E225-8B6C-114BEE67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84963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Scan0009">
            <a:extLst>
              <a:ext uri="{FF2B5EF4-FFF2-40B4-BE49-F238E27FC236}">
                <a16:creationId xmlns:a16="http://schemas.microsoft.com/office/drawing/2014/main" id="{941568C9-AD6D-D342-62C1-CA1B1133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4"/>
          <a:stretch>
            <a:fillRect/>
          </a:stretch>
        </p:blipFill>
        <p:spPr bwMode="auto">
          <a:xfrm>
            <a:off x="179388" y="333375"/>
            <a:ext cx="8785225" cy="54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Scan0009">
            <a:extLst>
              <a:ext uri="{FF2B5EF4-FFF2-40B4-BE49-F238E27FC236}">
                <a16:creationId xmlns:a16="http://schemas.microsoft.com/office/drawing/2014/main" id="{46F06E99-C334-A60B-BD1E-D6E9BD4A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t="52367" r="3613" b="1627"/>
          <a:stretch>
            <a:fillRect/>
          </a:stretch>
        </p:blipFill>
        <p:spPr bwMode="auto">
          <a:xfrm>
            <a:off x="179388" y="765175"/>
            <a:ext cx="878522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89B4263C-316D-71C3-C402-CA22B2146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Least-squares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7E67C53-AE51-C25D-1E34-3C2E87412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 d = G m</a:t>
            </a:r>
          </a:p>
          <a:p>
            <a:pPr eaLnBrk="1" hangingPunct="1"/>
            <a:r>
              <a:rPr lang="en-US" altLang="zh-TW"/>
              <a:t> m = [G</a:t>
            </a:r>
            <a:r>
              <a:rPr lang="en-US" altLang="zh-TW" baseline="30000"/>
              <a:t>t</a:t>
            </a:r>
            <a:r>
              <a:rPr lang="en-US" altLang="zh-TW"/>
              <a:t>G] </a:t>
            </a:r>
            <a:r>
              <a:rPr lang="en-US" altLang="zh-TW" baseline="30000"/>
              <a:t>-1</a:t>
            </a:r>
            <a:r>
              <a:rPr lang="en-US" altLang="zh-TW"/>
              <a:t> G</a:t>
            </a:r>
            <a:r>
              <a:rPr lang="en-US" altLang="zh-TW" baseline="30000"/>
              <a:t>t</a:t>
            </a:r>
            <a:r>
              <a:rPr lang="en-US" altLang="zh-TW"/>
              <a:t> 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E9BF766F-380E-EFEB-F773-11FA39431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62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program hk3_1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real x(999),y(999),</a:t>
            </a:r>
            <a:r>
              <a:rPr lang="en-US" altLang="zh-TW" sz="2400" dirty="0" err="1"/>
              <a:t>xsec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integer </a:t>
            </a:r>
            <a:r>
              <a:rPr lang="en-US" altLang="zh-TW" sz="2400" dirty="0" err="1"/>
              <a:t>iy,im,id,ih,mm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open(1,file='</a:t>
            </a:r>
            <a:r>
              <a:rPr lang="en-US" altLang="zh-TW" sz="2400" dirty="0" err="1"/>
              <a:t>ppfile.txt',status</a:t>
            </a:r>
            <a:r>
              <a:rPr lang="en-US" altLang="zh-TW" sz="2400" dirty="0"/>
              <a:t>='old')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read(1,'(1x,i4,4i2,f6.2)')</a:t>
            </a:r>
            <a:r>
              <a:rPr lang="en-US" altLang="zh-TW" sz="2400" dirty="0" err="1"/>
              <a:t>iy,im,id,ih,mm,xsec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</a:t>
            </a:r>
            <a:r>
              <a:rPr lang="en-US" altLang="zh-TW" sz="2400" dirty="0" err="1"/>
              <a:t>xsec</a:t>
            </a:r>
            <a:r>
              <a:rPr lang="en-US" altLang="zh-TW" sz="2400" dirty="0"/>
              <a:t>=mm*60.0+xsec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do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=1,999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  read(1,'(5x,f6.1,9x,i3,f6.2)',err=99)x(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),</a:t>
            </a:r>
            <a:r>
              <a:rPr lang="en-US" altLang="zh-TW" sz="2400" dirty="0" err="1"/>
              <a:t>mm,y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  y(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)=mm*60.0+y(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)-</a:t>
            </a:r>
            <a:r>
              <a:rPr lang="en-US" altLang="zh-TW" sz="2400" dirty="0" err="1"/>
              <a:t>xsec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  print*,x(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),y(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</a:t>
            </a:r>
            <a:r>
              <a:rPr lang="en-US" altLang="zh-TW" sz="2400" dirty="0" err="1"/>
              <a:t>enddo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99 close(1)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np=i-1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   print*,'Total : ',np,'  points'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end program hk3_1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20F45455-A4A1-F70F-DDAC-638E4B15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Example plot sin curve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A3EE68-6523-C90A-AC97-7B76DDC7B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/>
              <a:t>Xstep</a:t>
            </a:r>
            <a:r>
              <a:rPr lang="en-US" altLang="zh-TW" dirty="0"/>
              <a:t>=3.141592654/1000.0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Do x=0.0,3.1416,xstep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y=sin(x)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print*,</a:t>
            </a:r>
            <a:r>
              <a:rPr lang="en-US" altLang="zh-TW" dirty="0" err="1"/>
              <a:t>x,y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/>
              <a:t>End 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87456987-C5E1-5BFB-1DDE-BA6C69575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Simple Do End do case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56DD84B-3E64-0696-0666-F1E510AB9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Open(1,file=‘test.txt’,status=‘old’)</a:t>
            </a:r>
          </a:p>
          <a:p>
            <a:pPr eaLnBrk="1" hangingPunct="1">
              <a:buFontTx/>
              <a:buNone/>
            </a:pPr>
            <a:r>
              <a:rPr lang="en-US" altLang="zh-TW"/>
              <a:t>Do</a:t>
            </a:r>
          </a:p>
          <a:p>
            <a:pPr eaLnBrk="1" hangingPunct="1">
              <a:buFontTx/>
              <a:buNone/>
            </a:pPr>
            <a:r>
              <a:rPr lang="en-US" altLang="zh-TW"/>
              <a:t>	read(1,*,err=99)a,b,c</a:t>
            </a:r>
          </a:p>
          <a:p>
            <a:pPr eaLnBrk="1" hangingPunct="1">
              <a:buFontTx/>
              <a:buNone/>
            </a:pPr>
            <a:r>
              <a:rPr lang="en-US" altLang="zh-TW"/>
              <a:t>	if (a &lt; 0.0) exit</a:t>
            </a:r>
          </a:p>
          <a:p>
            <a:pPr eaLnBrk="1" hangingPunct="1">
              <a:buFontTx/>
              <a:buNone/>
            </a:pPr>
            <a:r>
              <a:rPr lang="en-US" altLang="zh-TW"/>
              <a:t>End do</a:t>
            </a:r>
          </a:p>
          <a:p>
            <a:pPr eaLnBrk="1" hangingPunct="1">
              <a:buFontTx/>
              <a:buNone/>
            </a:pPr>
            <a:r>
              <a:rPr lang="en-US" altLang="zh-TW"/>
              <a:t>99 close(1)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8A2B7802-360B-DA11-3240-CE412A007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 </a:t>
            </a:r>
            <a:r>
              <a:rPr lang="en-US" altLang="zh-TW" dirty="0"/>
              <a:t>Exit and Cycle in the loop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256C7F4-A0E4-EF02-4411-378BC376C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Exit</a:t>
            </a:r>
          </a:p>
          <a:p>
            <a:pPr lvl="1" eaLnBrk="1" hangingPunct="1"/>
            <a:r>
              <a:rPr lang="en-US" altLang="zh-TW"/>
              <a:t>Escape the loop (end of the loop)</a:t>
            </a:r>
            <a:endParaRPr lang="zh-TW" altLang="en-US"/>
          </a:p>
          <a:p>
            <a:pPr eaLnBrk="1" hangingPunct="1"/>
            <a:r>
              <a:rPr lang="en-US" altLang="zh-TW"/>
              <a:t>Cycle</a:t>
            </a:r>
          </a:p>
          <a:p>
            <a:pPr lvl="1" eaLnBrk="1" hangingPunct="1"/>
            <a:r>
              <a:rPr lang="en-US" altLang="zh-TW"/>
              <a:t>Still in the loop jump to next 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39FD6B39-F746-55E8-E062-CDC1808AD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Exercise on Exit and Cycle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1D9A5D0-F2FF-FAFE-E66D-97FA33FC0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	!– Cycle to here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	Print ‘Input a value’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	read(*,*)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	if(x .lt. 0.0)exit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	if(x .gt. 0.0)cycle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	print ‘Input value = 0.0’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End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/>
              <a:t>!--- Exit to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>
            <a:extLst>
              <a:ext uri="{FF2B5EF4-FFF2-40B4-BE49-F238E27FC236}">
                <a16:creationId xmlns:a16="http://schemas.microsoft.com/office/drawing/2014/main" id="{3CB15A25-A2D2-7EBD-3280-6821D15BB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Multiple loops</a:t>
            </a:r>
            <a:endParaRPr lang="zh-TW" altLang="en-US" dirty="0"/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37A77D8-F95E-F5A8-8FA1-CCDEB3E239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Do i=1,3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	do j=1,3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		print*,I,j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	end do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End do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DEF7F5A2-3B99-A1C9-5902-938DE25A1E7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/>
              <a:t>Run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1,1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1,2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1,3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2,1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2,2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2,3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>
            <a:extLst>
              <a:ext uri="{FF2B5EF4-FFF2-40B4-BE49-F238E27FC236}">
                <a16:creationId xmlns:a16="http://schemas.microsoft.com/office/drawing/2014/main" id="{054259E0-D6C5-C500-DA79-7DB8903F5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Do while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228EF6E8-C5A0-FFF3-9AEB-91D7E89CB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Do while (logical condition)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logical condition is true, loop will go on and false will end of the loop.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  </a:t>
            </a:r>
            <a:r>
              <a:rPr lang="zh-TW" altLang="en-US" dirty="0"/>
              <a:t>邏輯運算成立時會一直執行</a:t>
            </a:r>
          </a:p>
          <a:p>
            <a:pPr eaLnBrk="1" hangingPunct="1">
              <a:buFontTx/>
              <a:buNone/>
            </a:pPr>
            <a:r>
              <a:rPr lang="zh-TW" altLang="en-US" dirty="0"/>
              <a:t>	不成立就會跳出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End do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3686</TotalTime>
  <Words>1392</Words>
  <Application>Microsoft Macintosh PowerPoint</Application>
  <PresentationFormat>如螢幕大小 (4:3)</PresentationFormat>
  <Paragraphs>163</Paragraphs>
  <Slides>36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8" baseType="lpstr">
      <vt:lpstr>Arial</vt:lpstr>
      <vt:lpstr>Mountain Top</vt:lpstr>
      <vt:lpstr>3-Fortran basic</vt:lpstr>
      <vt:lpstr>Do loop</vt:lpstr>
      <vt:lpstr>Example counts 1 to 100</vt:lpstr>
      <vt:lpstr>Example plot sin curve</vt:lpstr>
      <vt:lpstr>Simple Do End do case</vt:lpstr>
      <vt:lpstr> Exit and Cycle in the loop</vt:lpstr>
      <vt:lpstr>Exercise on Exit and Cycle</vt:lpstr>
      <vt:lpstr>Multiple loops</vt:lpstr>
      <vt:lpstr>Do while</vt:lpstr>
      <vt:lpstr>Example</vt:lpstr>
      <vt:lpstr>PowerPoint 簡報</vt:lpstr>
      <vt:lpstr>PowerPoint 簡報</vt:lpstr>
      <vt:lpstr>Exercise on loop</vt:lpstr>
      <vt:lpstr>Array</vt:lpstr>
      <vt:lpstr>Setting initial values</vt:lpstr>
      <vt:lpstr>F90 Array operation</vt:lpstr>
      <vt:lpstr>PowerPoint 簡報</vt:lpstr>
      <vt:lpstr>PowerPoint 簡報</vt:lpstr>
      <vt:lpstr>PowerPoint 簡報</vt:lpstr>
      <vt:lpstr>PowerPoint 簡報</vt:lpstr>
      <vt:lpstr>Allocatable, allocate, deallocate </vt:lpstr>
      <vt:lpstr>PowerPoint 簡報</vt:lpstr>
      <vt:lpstr>PowerPoint 簡報</vt:lpstr>
      <vt:lpstr>Homework 3-1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Homework 3-2</vt:lpstr>
      <vt:lpstr>PowerPoint 簡報</vt:lpstr>
      <vt:lpstr>PowerPoint 簡報</vt:lpstr>
      <vt:lpstr>PowerPoint 簡報</vt:lpstr>
      <vt:lpstr>Least-squares</vt:lpstr>
      <vt:lpstr>PowerPoint 簡報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3-Fortran 基本語法</dc:title>
  <dc:creator>user</dc:creator>
  <cp:lastModifiedBy>康譯云</cp:lastModifiedBy>
  <cp:revision>24</cp:revision>
  <cp:lastPrinted>1601-01-01T00:00:00Z</cp:lastPrinted>
  <dcterms:created xsi:type="dcterms:W3CDTF">2004-03-06T06:40:56Z</dcterms:created>
  <dcterms:modified xsi:type="dcterms:W3CDTF">2023-09-21T08:32:35Z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