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58" r:id="rId4"/>
    <p:sldId id="259" r:id="rId5"/>
    <p:sldId id="260" r:id="rId6"/>
    <p:sldId id="261" r:id="rId7"/>
    <p:sldId id="264" r:id="rId8"/>
    <p:sldId id="262" r:id="rId9"/>
    <p:sldId id="263" r:id="rId10"/>
    <p:sldId id="265" r:id="rId11"/>
    <p:sldId id="294" r:id="rId12"/>
    <p:sldId id="266" r:id="rId13"/>
    <p:sldId id="298" r:id="rId14"/>
    <p:sldId id="267" r:id="rId15"/>
    <p:sldId id="299" r:id="rId16"/>
    <p:sldId id="268" r:id="rId17"/>
    <p:sldId id="300" r:id="rId18"/>
    <p:sldId id="269" r:id="rId19"/>
    <p:sldId id="301" r:id="rId20"/>
    <p:sldId id="295" r:id="rId21"/>
    <p:sldId id="270" r:id="rId22"/>
    <p:sldId id="302" r:id="rId23"/>
    <p:sldId id="271" r:id="rId24"/>
    <p:sldId id="303" r:id="rId25"/>
    <p:sldId id="296" r:id="rId26"/>
    <p:sldId id="272" r:id="rId27"/>
    <p:sldId id="273" r:id="rId28"/>
    <p:sldId id="305" r:id="rId29"/>
    <p:sldId id="274" r:id="rId30"/>
    <p:sldId id="306" r:id="rId31"/>
    <p:sldId id="275" r:id="rId32"/>
    <p:sldId id="307" r:id="rId33"/>
    <p:sldId id="276" r:id="rId34"/>
    <p:sldId id="277" r:id="rId35"/>
    <p:sldId id="309" r:id="rId36"/>
    <p:sldId id="278" r:id="rId37"/>
    <p:sldId id="279" r:id="rId38"/>
    <p:sldId id="280" r:id="rId39"/>
    <p:sldId id="281" r:id="rId40"/>
    <p:sldId id="282" r:id="rId41"/>
    <p:sldId id="283" r:id="rId42"/>
    <p:sldId id="297" r:id="rId43"/>
    <p:sldId id="285" r:id="rId44"/>
    <p:sldId id="284" r:id="rId45"/>
    <p:sldId id="286" r:id="rId46"/>
    <p:sldId id="287" r:id="rId47"/>
    <p:sldId id="288" r:id="rId48"/>
    <p:sldId id="293" r:id="rId49"/>
    <p:sldId id="289" r:id="rId50"/>
    <p:sldId id="292" r:id="rId51"/>
    <p:sldId id="290" r:id="rId52"/>
    <p:sldId id="291" r:id="rId53"/>
  </p:sldIdLst>
  <p:sldSz cx="9144000" cy="6858000" type="screen4x3"/>
  <p:notesSz cx="6858000" cy="9144000"/>
  <p:defaultTex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6" autoAdjust="0"/>
    <p:restoredTop sz="94660"/>
  </p:normalViewPr>
  <p:slideViewPr>
    <p:cSldViewPr>
      <p:cViewPr varScale="1">
        <p:scale>
          <a:sx n="115" d="100"/>
          <a:sy n="115" d="100"/>
        </p:scale>
        <p:origin x="153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A7EBF299-A149-A6F2-E675-0B248DD80C42}"/>
              </a:ext>
            </a:extLst>
          </p:cNvPr>
          <p:cNvGrpSpPr>
            <a:grpSpLocks/>
          </p:cNvGrpSpPr>
          <p:nvPr/>
        </p:nvGrpSpPr>
        <p:grpSpPr bwMode="auto">
          <a:xfrm>
            <a:off x="0" y="0"/>
            <a:ext cx="9144000" cy="6856413"/>
            <a:chOff x="0" y="0"/>
            <a:chExt cx="5760" cy="4319"/>
          </a:xfrm>
        </p:grpSpPr>
        <p:sp>
          <p:nvSpPr>
            <p:cNvPr id="3" name="Freeform 3">
              <a:extLst>
                <a:ext uri="{FF2B5EF4-FFF2-40B4-BE49-F238E27FC236}">
                  <a16:creationId xmlns:a16="http://schemas.microsoft.com/office/drawing/2014/main" id="{75CEF170-F405-E465-C727-92A52606B23B}"/>
                </a:ext>
              </a:extLst>
            </p:cNvPr>
            <p:cNvSpPr>
              <a:spLocks/>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4" name="Freeform 4">
              <a:extLst>
                <a:ext uri="{FF2B5EF4-FFF2-40B4-BE49-F238E27FC236}">
                  <a16:creationId xmlns:a16="http://schemas.microsoft.com/office/drawing/2014/main" id="{7B05A29C-77B4-138D-0220-5D8F113E91E8}"/>
                </a:ext>
              </a:extLst>
            </p:cNvPr>
            <p:cNvSpPr>
              <a:spLocks/>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5" name="Freeform 5">
              <a:extLst>
                <a:ext uri="{FF2B5EF4-FFF2-40B4-BE49-F238E27FC236}">
                  <a16:creationId xmlns:a16="http://schemas.microsoft.com/office/drawing/2014/main" id="{A46DD488-FD19-5C43-AADF-ABD3DFE1922D}"/>
                </a:ext>
              </a:extLst>
            </p:cNvPr>
            <p:cNvSpPr>
              <a:spLocks/>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6" name="Freeform 6">
              <a:extLst>
                <a:ext uri="{FF2B5EF4-FFF2-40B4-BE49-F238E27FC236}">
                  <a16:creationId xmlns:a16="http://schemas.microsoft.com/office/drawing/2014/main" id="{3DBA4794-8BE8-15AE-5929-F8CBEB738892}"/>
                </a:ext>
              </a:extLst>
            </p:cNvPr>
            <p:cNvSpPr>
              <a:spLocks/>
            </p:cNvSpPr>
            <p:nvPr/>
          </p:nvSpPr>
          <p:spPr bwMode="hidden">
            <a:xfrm>
              <a:off x="4038" y="3577"/>
              <a:ext cx="1720" cy="65"/>
            </a:xfrm>
            <a:custGeom>
              <a:avLst/>
              <a:gdLst>
                <a:gd name="T0" fmla="*/ 1718 w 1722"/>
                <a:gd name="T1" fmla="*/ 64 h 66"/>
                <a:gd name="T2" fmla="*/ 1718 w 1722"/>
                <a:gd name="T3" fmla="*/ 58 h 66"/>
                <a:gd name="T4" fmla="*/ 0 w 1722"/>
                <a:gd name="T5" fmla="*/ 0 h 66"/>
                <a:gd name="T6" fmla="*/ 0 w 1722"/>
                <a:gd name="T7" fmla="*/ 46 h 66"/>
                <a:gd name="T8" fmla="*/ 1718 w 1722"/>
                <a:gd name="T9" fmla="*/ 64 h 66"/>
                <a:gd name="T10" fmla="*/ 1718 w 1722"/>
                <a:gd name="T11" fmla="*/ 64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7" name="Freeform 7">
              <a:extLst>
                <a:ext uri="{FF2B5EF4-FFF2-40B4-BE49-F238E27FC236}">
                  <a16:creationId xmlns:a16="http://schemas.microsoft.com/office/drawing/2014/main" id="{AEE783EC-EE88-CC68-B34A-C07AC326136A}"/>
                </a:ext>
              </a:extLst>
            </p:cNvPr>
            <p:cNvSpPr>
              <a:spLocks/>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TW" altLang="en-US"/>
            </a:p>
          </p:txBody>
        </p:sp>
        <p:sp>
          <p:nvSpPr>
            <p:cNvPr id="8" name="Freeform 8">
              <a:extLst>
                <a:ext uri="{FF2B5EF4-FFF2-40B4-BE49-F238E27FC236}">
                  <a16:creationId xmlns:a16="http://schemas.microsoft.com/office/drawing/2014/main" id="{65A25B46-8F41-49B7-3A1B-9C8B15BA6622}"/>
                </a:ext>
              </a:extLst>
            </p:cNvPr>
            <p:cNvSpPr>
              <a:spLocks/>
            </p:cNvSpPr>
            <p:nvPr/>
          </p:nvSpPr>
          <p:spPr bwMode="hidden">
            <a:xfrm>
              <a:off x="4784" y="3702"/>
              <a:ext cx="974" cy="101"/>
            </a:xfrm>
            <a:custGeom>
              <a:avLst/>
              <a:gdLst>
                <a:gd name="T0" fmla="*/ 973 w 975"/>
                <a:gd name="T1" fmla="*/ 48 h 101"/>
                <a:gd name="T2" fmla="*/ 973 w 975"/>
                <a:gd name="T3" fmla="*/ 0 h 101"/>
                <a:gd name="T4" fmla="*/ 0 w 975"/>
                <a:gd name="T5" fmla="*/ 24 h 101"/>
                <a:gd name="T6" fmla="*/ 0 w 975"/>
                <a:gd name="T7" fmla="*/ 101 h 101"/>
                <a:gd name="T8" fmla="*/ 973 w 975"/>
                <a:gd name="T9" fmla="*/ 48 h 101"/>
                <a:gd name="T10" fmla="*/ 973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9" name="Freeform 9">
              <a:extLst>
                <a:ext uri="{FF2B5EF4-FFF2-40B4-BE49-F238E27FC236}">
                  <a16:creationId xmlns:a16="http://schemas.microsoft.com/office/drawing/2014/main" id="{E8761CD5-086C-B42B-DF5C-EB987E35117F}"/>
                </a:ext>
              </a:extLst>
            </p:cNvPr>
            <p:cNvSpPr>
              <a:spLocks/>
            </p:cNvSpPr>
            <p:nvPr/>
          </p:nvSpPr>
          <p:spPr bwMode="hidden">
            <a:xfrm>
              <a:off x="3619" y="3815"/>
              <a:ext cx="2139" cy="198"/>
            </a:xfrm>
            <a:custGeom>
              <a:avLst/>
              <a:gdLst>
                <a:gd name="T0" fmla="*/ 2137 w 2141"/>
                <a:gd name="T1" fmla="*/ 0 h 198"/>
                <a:gd name="T2" fmla="*/ 0 w 2141"/>
                <a:gd name="T3" fmla="*/ 156 h 198"/>
                <a:gd name="T4" fmla="*/ 0 w 2141"/>
                <a:gd name="T5" fmla="*/ 198 h 198"/>
                <a:gd name="T6" fmla="*/ 2137 w 2141"/>
                <a:gd name="T7" fmla="*/ 0 h 198"/>
                <a:gd name="T8" fmla="*/ 2137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10" name="Freeform 10">
              <a:extLst>
                <a:ext uri="{FF2B5EF4-FFF2-40B4-BE49-F238E27FC236}">
                  <a16:creationId xmlns:a16="http://schemas.microsoft.com/office/drawing/2014/main" id="{876B55F2-D0E8-8C0C-3E23-798DB9773279}"/>
                </a:ext>
              </a:extLst>
            </p:cNvPr>
            <p:cNvSpPr>
              <a:spLocks/>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11" name="Freeform 11">
              <a:extLst>
                <a:ext uri="{FF2B5EF4-FFF2-40B4-BE49-F238E27FC236}">
                  <a16:creationId xmlns:a16="http://schemas.microsoft.com/office/drawing/2014/main" id="{CFDB0EDC-0365-AA87-DFAA-498D75893FC2}"/>
                </a:ext>
              </a:extLst>
            </p:cNvPr>
            <p:cNvSpPr>
              <a:spLocks/>
            </p:cNvSpPr>
            <p:nvPr/>
          </p:nvSpPr>
          <p:spPr bwMode="hidden">
            <a:xfrm>
              <a:off x="2097" y="4043"/>
              <a:ext cx="2514" cy="276"/>
            </a:xfrm>
            <a:custGeom>
              <a:avLst/>
              <a:gdLst>
                <a:gd name="T0" fmla="*/ 2176 w 2517"/>
                <a:gd name="T1" fmla="*/ 276 h 276"/>
                <a:gd name="T2" fmla="*/ 2511 w 2517"/>
                <a:gd name="T3" fmla="*/ 204 h 276"/>
                <a:gd name="T4" fmla="*/ 2254 w 2517"/>
                <a:gd name="T5" fmla="*/ 0 h 276"/>
                <a:gd name="T6" fmla="*/ 0 w 2517"/>
                <a:gd name="T7" fmla="*/ 276 h 276"/>
                <a:gd name="T8" fmla="*/ 2176 w 2517"/>
                <a:gd name="T9" fmla="*/ 276 h 276"/>
                <a:gd name="T10" fmla="*/ 2176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12" name="Freeform 12">
              <a:extLst>
                <a:ext uri="{FF2B5EF4-FFF2-40B4-BE49-F238E27FC236}">
                  <a16:creationId xmlns:a16="http://schemas.microsoft.com/office/drawing/2014/main" id="{49602505-0B69-E04F-7342-1BAB5753D7D8}"/>
                </a:ext>
              </a:extLst>
            </p:cNvPr>
            <p:cNvSpPr>
              <a:spLocks/>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13" name="Freeform 13">
              <a:extLst>
                <a:ext uri="{FF2B5EF4-FFF2-40B4-BE49-F238E27FC236}">
                  <a16:creationId xmlns:a16="http://schemas.microsoft.com/office/drawing/2014/main" id="{8F257FFF-E852-575E-500C-665E407F248A}"/>
                </a:ext>
              </a:extLst>
            </p:cNvPr>
            <p:cNvSpPr>
              <a:spLocks/>
            </p:cNvSpPr>
            <p:nvPr/>
          </p:nvSpPr>
          <p:spPr bwMode="hidden">
            <a:xfrm>
              <a:off x="5030" y="3151"/>
              <a:ext cx="728" cy="240"/>
            </a:xfrm>
            <a:custGeom>
              <a:avLst/>
              <a:gdLst>
                <a:gd name="T0" fmla="*/ 727 w 729"/>
                <a:gd name="T1" fmla="*/ 240 h 240"/>
                <a:gd name="T2" fmla="*/ 0 w 729"/>
                <a:gd name="T3" fmla="*/ 0 h 240"/>
                <a:gd name="T4" fmla="*/ 0 w 729"/>
                <a:gd name="T5" fmla="*/ 6 h 240"/>
                <a:gd name="T6" fmla="*/ 727 w 729"/>
                <a:gd name="T7" fmla="*/ 240 h 240"/>
                <a:gd name="T8" fmla="*/ 727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14" name="Freeform 14">
              <a:extLst>
                <a:ext uri="{FF2B5EF4-FFF2-40B4-BE49-F238E27FC236}">
                  <a16:creationId xmlns:a16="http://schemas.microsoft.com/office/drawing/2014/main" id="{3DA0CC16-DA12-58E0-23A3-9E40BD35634B}"/>
                </a:ext>
              </a:extLst>
            </p:cNvPr>
            <p:cNvSpPr>
              <a:spLocks/>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15" name="Freeform 15">
              <a:extLst>
                <a:ext uri="{FF2B5EF4-FFF2-40B4-BE49-F238E27FC236}">
                  <a16:creationId xmlns:a16="http://schemas.microsoft.com/office/drawing/2014/main" id="{0BE605D3-83E5-0DC9-F7D3-A87BF9E3E328}"/>
                </a:ext>
              </a:extLst>
            </p:cNvPr>
            <p:cNvSpPr>
              <a:spLocks/>
            </p:cNvSpPr>
            <p:nvPr/>
          </p:nvSpPr>
          <p:spPr bwMode="hidden">
            <a:xfrm>
              <a:off x="5030" y="3049"/>
              <a:ext cx="728" cy="318"/>
            </a:xfrm>
            <a:custGeom>
              <a:avLst/>
              <a:gdLst>
                <a:gd name="T0" fmla="*/ 727 w 729"/>
                <a:gd name="T1" fmla="*/ 318 h 318"/>
                <a:gd name="T2" fmla="*/ 727 w 729"/>
                <a:gd name="T3" fmla="*/ 312 h 318"/>
                <a:gd name="T4" fmla="*/ 0 w 729"/>
                <a:gd name="T5" fmla="*/ 0 h 318"/>
                <a:gd name="T6" fmla="*/ 0 w 729"/>
                <a:gd name="T7" fmla="*/ 54 h 318"/>
                <a:gd name="T8" fmla="*/ 727 w 729"/>
                <a:gd name="T9" fmla="*/ 318 h 318"/>
                <a:gd name="T10" fmla="*/ 727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16" name="Freeform 16">
              <a:extLst>
                <a:ext uri="{FF2B5EF4-FFF2-40B4-BE49-F238E27FC236}">
                  <a16:creationId xmlns:a16="http://schemas.microsoft.com/office/drawing/2014/main" id="{9221456C-26D7-C291-C123-9F1229CFDA1C}"/>
                </a:ext>
              </a:extLst>
            </p:cNvPr>
            <p:cNvSpPr>
              <a:spLocks/>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17" name="Freeform 17">
              <a:extLst>
                <a:ext uri="{FF2B5EF4-FFF2-40B4-BE49-F238E27FC236}">
                  <a16:creationId xmlns:a16="http://schemas.microsoft.com/office/drawing/2014/main" id="{B9629AAA-E1FA-4AE9-56A4-D8886B9B0802}"/>
                </a:ext>
              </a:extLst>
            </p:cNvPr>
            <p:cNvSpPr>
              <a:spLocks/>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18" name="Freeform 18">
              <a:extLst>
                <a:ext uri="{FF2B5EF4-FFF2-40B4-BE49-F238E27FC236}">
                  <a16:creationId xmlns:a16="http://schemas.microsoft.com/office/drawing/2014/main" id="{C8BD2FB3-4884-E3CA-8FC1-15FAC3A2EB58}"/>
                </a:ext>
              </a:extLst>
            </p:cNvPr>
            <p:cNvSpPr>
              <a:spLocks/>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19" name="Freeform 19">
              <a:extLst>
                <a:ext uri="{FF2B5EF4-FFF2-40B4-BE49-F238E27FC236}">
                  <a16:creationId xmlns:a16="http://schemas.microsoft.com/office/drawing/2014/main" id="{72592655-6AA1-F9D2-2E0F-FC10BD41A3CB}"/>
                </a:ext>
              </a:extLst>
            </p:cNvPr>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20" name="Freeform 20">
              <a:extLst>
                <a:ext uri="{FF2B5EF4-FFF2-40B4-BE49-F238E27FC236}">
                  <a16:creationId xmlns:a16="http://schemas.microsoft.com/office/drawing/2014/main" id="{D9750B98-18CA-AF20-11B2-0FEE7D9BB063}"/>
                </a:ext>
              </a:extLst>
            </p:cNvPr>
            <p:cNvSpPr>
              <a:spLocks/>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21" name="Freeform 21">
              <a:extLst>
                <a:ext uri="{FF2B5EF4-FFF2-40B4-BE49-F238E27FC236}">
                  <a16:creationId xmlns:a16="http://schemas.microsoft.com/office/drawing/2014/main" id="{AA885E82-5233-6112-30DD-EB8469CDD60F}"/>
                </a:ext>
              </a:extLst>
            </p:cNvPr>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22" name="Freeform 22">
              <a:extLst>
                <a:ext uri="{FF2B5EF4-FFF2-40B4-BE49-F238E27FC236}">
                  <a16:creationId xmlns:a16="http://schemas.microsoft.com/office/drawing/2014/main" id="{58AAC228-F1F0-BF6E-9D3C-FCC020AF3D78}"/>
                </a:ext>
              </a:extLst>
            </p:cNvPr>
            <p:cNvSpPr>
              <a:spLocks/>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23" name="Freeform 23">
              <a:extLst>
                <a:ext uri="{FF2B5EF4-FFF2-40B4-BE49-F238E27FC236}">
                  <a16:creationId xmlns:a16="http://schemas.microsoft.com/office/drawing/2014/main" id="{C67530C2-3EDF-F77D-EAD9-D7189C73C814}"/>
                </a:ext>
              </a:extLst>
            </p:cNvPr>
            <p:cNvSpPr>
              <a:spLocks/>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TW" altLang="en-US"/>
            </a:p>
          </p:txBody>
        </p:sp>
        <p:sp>
          <p:nvSpPr>
            <p:cNvPr id="24" name="Freeform 24">
              <a:extLst>
                <a:ext uri="{FF2B5EF4-FFF2-40B4-BE49-F238E27FC236}">
                  <a16:creationId xmlns:a16="http://schemas.microsoft.com/office/drawing/2014/main" id="{DF0AC03B-2EDD-715F-70AF-B33D0F0F0EF3}"/>
                </a:ext>
              </a:extLst>
            </p:cNvPr>
            <p:cNvSpPr>
              <a:spLocks/>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25" name="Freeform 25">
              <a:extLst>
                <a:ext uri="{FF2B5EF4-FFF2-40B4-BE49-F238E27FC236}">
                  <a16:creationId xmlns:a16="http://schemas.microsoft.com/office/drawing/2014/main" id="{D62A2D46-EAE2-0B9E-5004-A2255F32539B}"/>
                </a:ext>
              </a:extLst>
            </p:cNvPr>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26" name="Freeform 26">
              <a:extLst>
                <a:ext uri="{FF2B5EF4-FFF2-40B4-BE49-F238E27FC236}">
                  <a16:creationId xmlns:a16="http://schemas.microsoft.com/office/drawing/2014/main" id="{E5CAECF8-D148-0841-BB73-E3B06CB7F02B}"/>
                </a:ext>
              </a:extLst>
            </p:cNvPr>
            <p:cNvSpPr>
              <a:spLocks/>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27" name="Freeform 27">
              <a:extLst>
                <a:ext uri="{FF2B5EF4-FFF2-40B4-BE49-F238E27FC236}">
                  <a16:creationId xmlns:a16="http://schemas.microsoft.com/office/drawing/2014/main" id="{6672D7DF-6161-4B05-347E-A7880128BF79}"/>
                </a:ext>
              </a:extLst>
            </p:cNvPr>
            <p:cNvSpPr>
              <a:spLocks/>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28" name="Freeform 28">
              <a:extLst>
                <a:ext uri="{FF2B5EF4-FFF2-40B4-BE49-F238E27FC236}">
                  <a16:creationId xmlns:a16="http://schemas.microsoft.com/office/drawing/2014/main" id="{23B11853-6E39-FE07-96E3-6A8E46E26B98}"/>
                </a:ext>
              </a:extLst>
            </p:cNvPr>
            <p:cNvSpPr>
              <a:spLocks/>
            </p:cNvSpPr>
            <p:nvPr/>
          </p:nvSpPr>
          <p:spPr bwMode="hidden">
            <a:xfrm>
              <a:off x="5698" y="653"/>
              <a:ext cx="60" cy="311"/>
            </a:xfrm>
            <a:custGeom>
              <a:avLst/>
              <a:gdLst>
                <a:gd name="T0" fmla="*/ 0 w 60"/>
                <a:gd name="T1" fmla="*/ 144 h 312"/>
                <a:gd name="T2" fmla="*/ 60 w 60"/>
                <a:gd name="T3" fmla="*/ 310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29" name="Freeform 29">
              <a:extLst>
                <a:ext uri="{FF2B5EF4-FFF2-40B4-BE49-F238E27FC236}">
                  <a16:creationId xmlns:a16="http://schemas.microsoft.com/office/drawing/2014/main" id="{46842C47-A7E5-1748-828C-591F43429F93}"/>
                </a:ext>
              </a:extLst>
            </p:cNvPr>
            <p:cNvSpPr>
              <a:spLocks/>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30" name="Freeform 30">
              <a:extLst>
                <a:ext uri="{FF2B5EF4-FFF2-40B4-BE49-F238E27FC236}">
                  <a16:creationId xmlns:a16="http://schemas.microsoft.com/office/drawing/2014/main" id="{8E22B24E-4BAD-703A-7EA9-19459AFD9FBA}"/>
                </a:ext>
              </a:extLst>
            </p:cNvPr>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31" name="Freeform 31">
              <a:extLst>
                <a:ext uri="{FF2B5EF4-FFF2-40B4-BE49-F238E27FC236}">
                  <a16:creationId xmlns:a16="http://schemas.microsoft.com/office/drawing/2014/main" id="{D3FFA715-BDF1-580F-1393-E9521972E0B6}"/>
                </a:ext>
              </a:extLst>
            </p:cNvPr>
            <p:cNvSpPr>
              <a:spLocks/>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32" name="Freeform 32">
              <a:extLst>
                <a:ext uri="{FF2B5EF4-FFF2-40B4-BE49-F238E27FC236}">
                  <a16:creationId xmlns:a16="http://schemas.microsoft.com/office/drawing/2014/main" id="{0CB429D5-220D-1DED-0918-35B8ABC83FEA}"/>
                </a:ext>
              </a:extLst>
            </p:cNvPr>
            <p:cNvSpPr>
              <a:spLocks/>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33" name="Freeform 33">
              <a:extLst>
                <a:ext uri="{FF2B5EF4-FFF2-40B4-BE49-F238E27FC236}">
                  <a16:creationId xmlns:a16="http://schemas.microsoft.com/office/drawing/2014/main" id="{DBF39096-7787-0DE5-CD6B-23114E1E5AE1}"/>
                </a:ext>
              </a:extLst>
            </p:cNvPr>
            <p:cNvSpPr>
              <a:spLocks/>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34" name="Freeform 34">
              <a:extLst>
                <a:ext uri="{FF2B5EF4-FFF2-40B4-BE49-F238E27FC236}">
                  <a16:creationId xmlns:a16="http://schemas.microsoft.com/office/drawing/2014/main" id="{264FBEA0-5102-217C-DABF-D534EACC4FDE}"/>
                </a:ext>
              </a:extLst>
            </p:cNvPr>
            <p:cNvSpPr>
              <a:spLocks/>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35" name="Freeform 35">
              <a:extLst>
                <a:ext uri="{FF2B5EF4-FFF2-40B4-BE49-F238E27FC236}">
                  <a16:creationId xmlns:a16="http://schemas.microsoft.com/office/drawing/2014/main" id="{BA37F7AA-6F73-9240-1724-B88BBD499144}"/>
                </a:ext>
              </a:extLst>
            </p:cNvPr>
            <p:cNvSpPr>
              <a:spLocks/>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36" name="Freeform 36">
              <a:extLst>
                <a:ext uri="{FF2B5EF4-FFF2-40B4-BE49-F238E27FC236}">
                  <a16:creationId xmlns:a16="http://schemas.microsoft.com/office/drawing/2014/main" id="{F903A413-28AD-A58B-2AE4-110116840B9A}"/>
                </a:ext>
              </a:extLst>
            </p:cNvPr>
            <p:cNvSpPr>
              <a:spLocks/>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37" name="Freeform 37">
              <a:extLst>
                <a:ext uri="{FF2B5EF4-FFF2-40B4-BE49-F238E27FC236}">
                  <a16:creationId xmlns:a16="http://schemas.microsoft.com/office/drawing/2014/main" id="{8E71D67B-7236-9816-CE57-989ECCAC2BF8}"/>
                </a:ext>
              </a:extLst>
            </p:cNvPr>
            <p:cNvSpPr>
              <a:spLocks/>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38" name="Freeform 38">
              <a:extLst>
                <a:ext uri="{FF2B5EF4-FFF2-40B4-BE49-F238E27FC236}">
                  <a16:creationId xmlns:a16="http://schemas.microsoft.com/office/drawing/2014/main" id="{C9BA9EE1-5A8A-2E9D-D965-1C2ECDF2C706}"/>
                </a:ext>
              </a:extLst>
            </p:cNvPr>
            <p:cNvSpPr>
              <a:spLocks/>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grpSp>
          <p:nvGrpSpPr>
            <p:cNvPr id="39" name="Group 39">
              <a:extLst>
                <a:ext uri="{FF2B5EF4-FFF2-40B4-BE49-F238E27FC236}">
                  <a16:creationId xmlns:a16="http://schemas.microsoft.com/office/drawing/2014/main" id="{5E4F2C85-9D92-0566-325B-C1E55DC6A35B}"/>
                </a:ext>
              </a:extLst>
            </p:cNvPr>
            <p:cNvGrpSpPr>
              <a:grpSpLocks/>
            </p:cNvGrpSpPr>
            <p:nvPr userDrawn="1"/>
          </p:nvGrpSpPr>
          <p:grpSpPr bwMode="auto">
            <a:xfrm>
              <a:off x="0" y="1632"/>
              <a:ext cx="5758" cy="1858"/>
              <a:chOff x="0" y="1632"/>
              <a:chExt cx="5758" cy="1858"/>
            </a:xfrm>
          </p:grpSpPr>
          <p:sp>
            <p:nvSpPr>
              <p:cNvPr id="40" name="Freeform 40">
                <a:extLst>
                  <a:ext uri="{FF2B5EF4-FFF2-40B4-BE49-F238E27FC236}">
                    <a16:creationId xmlns:a16="http://schemas.microsoft.com/office/drawing/2014/main" id="{3F79DAF6-B338-4875-F7D2-D3E4A4BAE53B}"/>
                  </a:ext>
                </a:extLst>
              </p:cNvPr>
              <p:cNvSpPr>
                <a:spLocks/>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41" name="Freeform 41">
                <a:extLst>
                  <a:ext uri="{FF2B5EF4-FFF2-40B4-BE49-F238E27FC236}">
                    <a16:creationId xmlns:a16="http://schemas.microsoft.com/office/drawing/2014/main" id="{63EE30AC-108E-1141-AF59-7DDE8D71192D}"/>
                  </a:ext>
                </a:extLst>
              </p:cNvPr>
              <p:cNvSpPr>
                <a:spLocks/>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grpSp>
      </p:grpSp>
      <p:sp>
        <p:nvSpPr>
          <p:cNvPr id="5162" name="Rectangle 42"/>
          <p:cNvSpPr>
            <a:spLocks noGrp="1" noChangeArrowheads="1"/>
          </p:cNvSpPr>
          <p:nvPr>
            <p:ph type="ctrTitle" sz="quarter"/>
          </p:nvPr>
        </p:nvSpPr>
        <p:spPr>
          <a:xfrm>
            <a:off x="457200" y="1600200"/>
            <a:ext cx="8229600" cy="1828800"/>
          </a:xfrm>
        </p:spPr>
        <p:txBody>
          <a:bodyPr/>
          <a:lstStyle>
            <a:lvl1pPr>
              <a:defRPr sz="4800"/>
            </a:lvl1pPr>
          </a:lstStyle>
          <a:p>
            <a:pPr lvl="0"/>
            <a:r>
              <a:rPr lang="zh-TW" altLang="en-US" noProof="0"/>
              <a:t>按一下以編輯母片標題樣式</a:t>
            </a:r>
          </a:p>
        </p:txBody>
      </p:sp>
      <p:sp>
        <p:nvSpPr>
          <p:cNvPr id="5163"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sz="3600"/>
            </a:lvl1pPr>
          </a:lstStyle>
          <a:p>
            <a:pPr lvl="0"/>
            <a:r>
              <a:rPr lang="zh-TW" altLang="en-US" noProof="0"/>
              <a:t>按一下以編輯母片副標題樣式</a:t>
            </a:r>
          </a:p>
        </p:txBody>
      </p:sp>
      <p:sp>
        <p:nvSpPr>
          <p:cNvPr id="42" name="Rectangle 44">
            <a:extLst>
              <a:ext uri="{FF2B5EF4-FFF2-40B4-BE49-F238E27FC236}">
                <a16:creationId xmlns:a16="http://schemas.microsoft.com/office/drawing/2014/main" id="{5DE557C7-94B1-AD8C-16C0-3101069C0A4A}"/>
              </a:ext>
            </a:extLst>
          </p:cNvPr>
          <p:cNvSpPr>
            <a:spLocks noGrp="1" noChangeArrowheads="1"/>
          </p:cNvSpPr>
          <p:nvPr>
            <p:ph type="dt" sz="quarter" idx="10"/>
          </p:nvPr>
        </p:nvSpPr>
        <p:spPr/>
        <p:txBody>
          <a:bodyPr/>
          <a:lstStyle>
            <a:lvl1pPr>
              <a:defRPr/>
            </a:lvl1pPr>
          </a:lstStyle>
          <a:p>
            <a:pPr>
              <a:defRPr/>
            </a:pPr>
            <a:endParaRPr lang="en-US" altLang="zh-TW"/>
          </a:p>
        </p:txBody>
      </p:sp>
      <p:sp>
        <p:nvSpPr>
          <p:cNvPr id="43" name="Rectangle 45">
            <a:extLst>
              <a:ext uri="{FF2B5EF4-FFF2-40B4-BE49-F238E27FC236}">
                <a16:creationId xmlns:a16="http://schemas.microsoft.com/office/drawing/2014/main" id="{0C1B6EEC-60A6-D77A-6AC8-919950D32743}"/>
              </a:ext>
            </a:extLst>
          </p:cNvPr>
          <p:cNvSpPr>
            <a:spLocks noGrp="1" noChangeArrowheads="1"/>
          </p:cNvSpPr>
          <p:nvPr>
            <p:ph type="ftr" sz="quarter" idx="11"/>
          </p:nvPr>
        </p:nvSpPr>
        <p:spPr/>
        <p:txBody>
          <a:bodyPr/>
          <a:lstStyle>
            <a:lvl1pPr>
              <a:defRPr/>
            </a:lvl1pPr>
          </a:lstStyle>
          <a:p>
            <a:pPr>
              <a:defRPr/>
            </a:pPr>
            <a:endParaRPr lang="en-US" altLang="zh-TW"/>
          </a:p>
        </p:txBody>
      </p:sp>
      <p:sp>
        <p:nvSpPr>
          <p:cNvPr id="44" name="Rectangle 46">
            <a:extLst>
              <a:ext uri="{FF2B5EF4-FFF2-40B4-BE49-F238E27FC236}">
                <a16:creationId xmlns:a16="http://schemas.microsoft.com/office/drawing/2014/main" id="{2247EDA7-4DDE-108A-D9AA-36FA29AD8B40}"/>
              </a:ext>
            </a:extLst>
          </p:cNvPr>
          <p:cNvSpPr>
            <a:spLocks noGrp="1" noChangeArrowheads="1"/>
          </p:cNvSpPr>
          <p:nvPr>
            <p:ph type="sldNum" sz="quarter" idx="12"/>
          </p:nvPr>
        </p:nvSpPr>
        <p:spPr/>
        <p:txBody>
          <a:bodyPr/>
          <a:lstStyle>
            <a:lvl1pPr>
              <a:defRPr/>
            </a:lvl1pPr>
          </a:lstStyle>
          <a:p>
            <a:fld id="{1B795F76-711B-5042-ADB8-65780385BFF4}" type="slidenum">
              <a:rPr lang="en-US" altLang="zh-TW"/>
              <a:pPr/>
              <a:t>‹#›</a:t>
            </a:fld>
            <a:endParaRPr lang="en-US" altLang="zh-TW"/>
          </a:p>
        </p:txBody>
      </p:sp>
    </p:spTree>
    <p:extLst>
      <p:ext uri="{BB962C8B-B14F-4D97-AF65-F5344CB8AC3E}">
        <p14:creationId xmlns:p14="http://schemas.microsoft.com/office/powerpoint/2010/main" val="1424567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4">
            <a:extLst>
              <a:ext uri="{FF2B5EF4-FFF2-40B4-BE49-F238E27FC236}">
                <a16:creationId xmlns:a16="http://schemas.microsoft.com/office/drawing/2014/main" id="{0BF14D62-B475-0FDF-2135-176B8F0CDB50}"/>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45">
            <a:extLst>
              <a:ext uri="{FF2B5EF4-FFF2-40B4-BE49-F238E27FC236}">
                <a16:creationId xmlns:a16="http://schemas.microsoft.com/office/drawing/2014/main" id="{CF40ABF0-88EF-4663-3BEE-8317F12327DD}"/>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46">
            <a:extLst>
              <a:ext uri="{FF2B5EF4-FFF2-40B4-BE49-F238E27FC236}">
                <a16:creationId xmlns:a16="http://schemas.microsoft.com/office/drawing/2014/main" id="{5CFE1968-AFE5-4085-E4E0-9DF84F83B065}"/>
              </a:ext>
            </a:extLst>
          </p:cNvPr>
          <p:cNvSpPr>
            <a:spLocks noGrp="1" noChangeArrowheads="1"/>
          </p:cNvSpPr>
          <p:nvPr>
            <p:ph type="sldNum" sz="quarter" idx="12"/>
          </p:nvPr>
        </p:nvSpPr>
        <p:spPr>
          <a:ln/>
        </p:spPr>
        <p:txBody>
          <a:bodyPr/>
          <a:lstStyle>
            <a:lvl1pPr>
              <a:defRPr/>
            </a:lvl1pPr>
          </a:lstStyle>
          <a:p>
            <a:fld id="{445F85BC-FF1A-4846-A566-928BEAA1C6B3}" type="slidenum">
              <a:rPr lang="en-US" altLang="zh-TW"/>
              <a:pPr/>
              <a:t>‹#›</a:t>
            </a:fld>
            <a:endParaRPr lang="en-US" altLang="zh-TW"/>
          </a:p>
        </p:txBody>
      </p:sp>
    </p:spTree>
    <p:extLst>
      <p:ext uri="{BB962C8B-B14F-4D97-AF65-F5344CB8AC3E}">
        <p14:creationId xmlns:p14="http://schemas.microsoft.com/office/powerpoint/2010/main" val="51130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7813"/>
            <a:ext cx="2057400" cy="5853112"/>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7813"/>
            <a:ext cx="6019800" cy="5853112"/>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4">
            <a:extLst>
              <a:ext uri="{FF2B5EF4-FFF2-40B4-BE49-F238E27FC236}">
                <a16:creationId xmlns:a16="http://schemas.microsoft.com/office/drawing/2014/main" id="{69096B4B-5036-61D2-72B8-EDE22379039F}"/>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45">
            <a:extLst>
              <a:ext uri="{FF2B5EF4-FFF2-40B4-BE49-F238E27FC236}">
                <a16:creationId xmlns:a16="http://schemas.microsoft.com/office/drawing/2014/main" id="{2C605195-3B20-6B09-BF87-AA1D39B0E399}"/>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46">
            <a:extLst>
              <a:ext uri="{FF2B5EF4-FFF2-40B4-BE49-F238E27FC236}">
                <a16:creationId xmlns:a16="http://schemas.microsoft.com/office/drawing/2014/main" id="{042FD8B4-E3AC-D7EF-858A-0508DAF47CD6}"/>
              </a:ext>
            </a:extLst>
          </p:cNvPr>
          <p:cNvSpPr>
            <a:spLocks noGrp="1" noChangeArrowheads="1"/>
          </p:cNvSpPr>
          <p:nvPr>
            <p:ph type="sldNum" sz="quarter" idx="12"/>
          </p:nvPr>
        </p:nvSpPr>
        <p:spPr>
          <a:ln/>
        </p:spPr>
        <p:txBody>
          <a:bodyPr/>
          <a:lstStyle>
            <a:lvl1pPr>
              <a:defRPr/>
            </a:lvl1pPr>
          </a:lstStyle>
          <a:p>
            <a:fld id="{4B75C609-5E85-CE43-B7CC-576E4D0A262D}" type="slidenum">
              <a:rPr lang="en-US" altLang="zh-TW"/>
              <a:pPr/>
              <a:t>‹#›</a:t>
            </a:fld>
            <a:endParaRPr lang="en-US" altLang="zh-TW"/>
          </a:p>
        </p:txBody>
      </p:sp>
    </p:spTree>
    <p:extLst>
      <p:ext uri="{BB962C8B-B14F-4D97-AF65-F5344CB8AC3E}">
        <p14:creationId xmlns:p14="http://schemas.microsoft.com/office/powerpoint/2010/main" val="2343840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4">
            <a:extLst>
              <a:ext uri="{FF2B5EF4-FFF2-40B4-BE49-F238E27FC236}">
                <a16:creationId xmlns:a16="http://schemas.microsoft.com/office/drawing/2014/main" id="{2E860722-5AA2-5F5A-17CE-97D6A40761A7}"/>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45">
            <a:extLst>
              <a:ext uri="{FF2B5EF4-FFF2-40B4-BE49-F238E27FC236}">
                <a16:creationId xmlns:a16="http://schemas.microsoft.com/office/drawing/2014/main" id="{B32FB011-3B6C-355D-ADA0-E10947FBC980}"/>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46">
            <a:extLst>
              <a:ext uri="{FF2B5EF4-FFF2-40B4-BE49-F238E27FC236}">
                <a16:creationId xmlns:a16="http://schemas.microsoft.com/office/drawing/2014/main" id="{1BD230C6-7B63-06F3-B3F3-1CD5E59C27C7}"/>
              </a:ext>
            </a:extLst>
          </p:cNvPr>
          <p:cNvSpPr>
            <a:spLocks noGrp="1" noChangeArrowheads="1"/>
          </p:cNvSpPr>
          <p:nvPr>
            <p:ph type="sldNum" sz="quarter" idx="12"/>
          </p:nvPr>
        </p:nvSpPr>
        <p:spPr>
          <a:ln/>
        </p:spPr>
        <p:txBody>
          <a:bodyPr/>
          <a:lstStyle>
            <a:lvl1pPr>
              <a:defRPr/>
            </a:lvl1pPr>
          </a:lstStyle>
          <a:p>
            <a:fld id="{275B3BE6-62BA-3645-AE47-2F53F231EB9A}" type="slidenum">
              <a:rPr lang="en-US" altLang="zh-TW"/>
              <a:pPr/>
              <a:t>‹#›</a:t>
            </a:fld>
            <a:endParaRPr lang="en-US" altLang="zh-TW"/>
          </a:p>
        </p:txBody>
      </p:sp>
    </p:spTree>
    <p:extLst>
      <p:ext uri="{BB962C8B-B14F-4D97-AF65-F5344CB8AC3E}">
        <p14:creationId xmlns:p14="http://schemas.microsoft.com/office/powerpoint/2010/main" val="2856334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編輯母片文字樣式</a:t>
            </a:r>
          </a:p>
        </p:txBody>
      </p:sp>
      <p:sp>
        <p:nvSpPr>
          <p:cNvPr id="4" name="Rectangle 44">
            <a:extLst>
              <a:ext uri="{FF2B5EF4-FFF2-40B4-BE49-F238E27FC236}">
                <a16:creationId xmlns:a16="http://schemas.microsoft.com/office/drawing/2014/main" id="{3DEF18E0-B389-C478-0725-3DAA6F654A27}"/>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45">
            <a:extLst>
              <a:ext uri="{FF2B5EF4-FFF2-40B4-BE49-F238E27FC236}">
                <a16:creationId xmlns:a16="http://schemas.microsoft.com/office/drawing/2014/main" id="{0670401E-018F-C338-326E-41DB6382053A}"/>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46">
            <a:extLst>
              <a:ext uri="{FF2B5EF4-FFF2-40B4-BE49-F238E27FC236}">
                <a16:creationId xmlns:a16="http://schemas.microsoft.com/office/drawing/2014/main" id="{39427BAA-972E-171A-995C-939A9AC2862A}"/>
              </a:ext>
            </a:extLst>
          </p:cNvPr>
          <p:cNvSpPr>
            <a:spLocks noGrp="1" noChangeArrowheads="1"/>
          </p:cNvSpPr>
          <p:nvPr>
            <p:ph type="sldNum" sz="quarter" idx="12"/>
          </p:nvPr>
        </p:nvSpPr>
        <p:spPr>
          <a:ln/>
        </p:spPr>
        <p:txBody>
          <a:bodyPr/>
          <a:lstStyle>
            <a:lvl1pPr>
              <a:defRPr/>
            </a:lvl1pPr>
          </a:lstStyle>
          <a:p>
            <a:fld id="{657B8955-3C0B-6541-96CE-0443B12B112D}" type="slidenum">
              <a:rPr lang="en-US" altLang="zh-TW"/>
              <a:pPr/>
              <a:t>‹#›</a:t>
            </a:fld>
            <a:endParaRPr lang="en-US" altLang="zh-TW"/>
          </a:p>
        </p:txBody>
      </p:sp>
    </p:spTree>
    <p:extLst>
      <p:ext uri="{BB962C8B-B14F-4D97-AF65-F5344CB8AC3E}">
        <p14:creationId xmlns:p14="http://schemas.microsoft.com/office/powerpoint/2010/main" val="1945876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307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307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4">
            <a:extLst>
              <a:ext uri="{FF2B5EF4-FFF2-40B4-BE49-F238E27FC236}">
                <a16:creationId xmlns:a16="http://schemas.microsoft.com/office/drawing/2014/main" id="{35C7DA2D-5156-C9A6-FE62-D92DE7D2B4B9}"/>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45">
            <a:extLst>
              <a:ext uri="{FF2B5EF4-FFF2-40B4-BE49-F238E27FC236}">
                <a16:creationId xmlns:a16="http://schemas.microsoft.com/office/drawing/2014/main" id="{022DA455-54CD-4D82-29E6-038F8C732729}"/>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46">
            <a:extLst>
              <a:ext uri="{FF2B5EF4-FFF2-40B4-BE49-F238E27FC236}">
                <a16:creationId xmlns:a16="http://schemas.microsoft.com/office/drawing/2014/main" id="{231C7B6A-F6F2-FFEE-EF74-9E6E13C1341C}"/>
              </a:ext>
            </a:extLst>
          </p:cNvPr>
          <p:cNvSpPr>
            <a:spLocks noGrp="1" noChangeArrowheads="1"/>
          </p:cNvSpPr>
          <p:nvPr>
            <p:ph type="sldNum" sz="quarter" idx="12"/>
          </p:nvPr>
        </p:nvSpPr>
        <p:spPr>
          <a:ln/>
        </p:spPr>
        <p:txBody>
          <a:bodyPr/>
          <a:lstStyle>
            <a:lvl1pPr>
              <a:defRPr/>
            </a:lvl1pPr>
          </a:lstStyle>
          <a:p>
            <a:fld id="{70F365AA-A658-9F4C-8F38-5954215E8E5E}" type="slidenum">
              <a:rPr lang="en-US" altLang="zh-TW"/>
              <a:pPr/>
              <a:t>‹#›</a:t>
            </a:fld>
            <a:endParaRPr lang="en-US" altLang="zh-TW"/>
          </a:p>
        </p:txBody>
      </p:sp>
    </p:spTree>
    <p:extLst>
      <p:ext uri="{BB962C8B-B14F-4D97-AF65-F5344CB8AC3E}">
        <p14:creationId xmlns:p14="http://schemas.microsoft.com/office/powerpoint/2010/main" val="2963620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4">
            <a:extLst>
              <a:ext uri="{FF2B5EF4-FFF2-40B4-BE49-F238E27FC236}">
                <a16:creationId xmlns:a16="http://schemas.microsoft.com/office/drawing/2014/main" id="{88F0D56B-9223-3B0A-696E-8256627E2DC4}"/>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45">
            <a:extLst>
              <a:ext uri="{FF2B5EF4-FFF2-40B4-BE49-F238E27FC236}">
                <a16:creationId xmlns:a16="http://schemas.microsoft.com/office/drawing/2014/main" id="{FB643137-AD2D-A3D2-FE35-8EA6FB4B775C}"/>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46">
            <a:extLst>
              <a:ext uri="{FF2B5EF4-FFF2-40B4-BE49-F238E27FC236}">
                <a16:creationId xmlns:a16="http://schemas.microsoft.com/office/drawing/2014/main" id="{9F62AD39-8653-5843-8768-6F17E513EB31}"/>
              </a:ext>
            </a:extLst>
          </p:cNvPr>
          <p:cNvSpPr>
            <a:spLocks noGrp="1" noChangeArrowheads="1"/>
          </p:cNvSpPr>
          <p:nvPr>
            <p:ph type="sldNum" sz="quarter" idx="12"/>
          </p:nvPr>
        </p:nvSpPr>
        <p:spPr>
          <a:ln/>
        </p:spPr>
        <p:txBody>
          <a:bodyPr/>
          <a:lstStyle>
            <a:lvl1pPr>
              <a:defRPr/>
            </a:lvl1pPr>
          </a:lstStyle>
          <a:p>
            <a:fld id="{219113A8-9174-F743-B5CD-DDF66CFC7DD3}" type="slidenum">
              <a:rPr lang="en-US" altLang="zh-TW"/>
              <a:pPr/>
              <a:t>‹#›</a:t>
            </a:fld>
            <a:endParaRPr lang="en-US" altLang="zh-TW"/>
          </a:p>
        </p:txBody>
      </p:sp>
    </p:spTree>
    <p:extLst>
      <p:ext uri="{BB962C8B-B14F-4D97-AF65-F5344CB8AC3E}">
        <p14:creationId xmlns:p14="http://schemas.microsoft.com/office/powerpoint/2010/main" val="2485649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44">
            <a:extLst>
              <a:ext uri="{FF2B5EF4-FFF2-40B4-BE49-F238E27FC236}">
                <a16:creationId xmlns:a16="http://schemas.microsoft.com/office/drawing/2014/main" id="{46F58192-CD8D-92F8-20AE-62AE615113D9}"/>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45">
            <a:extLst>
              <a:ext uri="{FF2B5EF4-FFF2-40B4-BE49-F238E27FC236}">
                <a16:creationId xmlns:a16="http://schemas.microsoft.com/office/drawing/2014/main" id="{09507116-BF3A-B262-7F92-3D42644F0416}"/>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46">
            <a:extLst>
              <a:ext uri="{FF2B5EF4-FFF2-40B4-BE49-F238E27FC236}">
                <a16:creationId xmlns:a16="http://schemas.microsoft.com/office/drawing/2014/main" id="{0688DE17-E102-674D-27ED-AD68D9C5EA23}"/>
              </a:ext>
            </a:extLst>
          </p:cNvPr>
          <p:cNvSpPr>
            <a:spLocks noGrp="1" noChangeArrowheads="1"/>
          </p:cNvSpPr>
          <p:nvPr>
            <p:ph type="sldNum" sz="quarter" idx="12"/>
          </p:nvPr>
        </p:nvSpPr>
        <p:spPr>
          <a:ln/>
        </p:spPr>
        <p:txBody>
          <a:bodyPr/>
          <a:lstStyle>
            <a:lvl1pPr>
              <a:defRPr/>
            </a:lvl1pPr>
          </a:lstStyle>
          <a:p>
            <a:fld id="{6C27AB50-2DAC-EA4E-96A7-C9E98FE0F182}" type="slidenum">
              <a:rPr lang="en-US" altLang="zh-TW"/>
              <a:pPr/>
              <a:t>‹#›</a:t>
            </a:fld>
            <a:endParaRPr lang="en-US" altLang="zh-TW"/>
          </a:p>
        </p:txBody>
      </p:sp>
    </p:spTree>
    <p:extLst>
      <p:ext uri="{BB962C8B-B14F-4D97-AF65-F5344CB8AC3E}">
        <p14:creationId xmlns:p14="http://schemas.microsoft.com/office/powerpoint/2010/main" val="275056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4">
            <a:extLst>
              <a:ext uri="{FF2B5EF4-FFF2-40B4-BE49-F238E27FC236}">
                <a16:creationId xmlns:a16="http://schemas.microsoft.com/office/drawing/2014/main" id="{6F1C4433-E385-48EC-CF72-7D3D8C11EBC9}"/>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45">
            <a:extLst>
              <a:ext uri="{FF2B5EF4-FFF2-40B4-BE49-F238E27FC236}">
                <a16:creationId xmlns:a16="http://schemas.microsoft.com/office/drawing/2014/main" id="{57F10520-4E55-F93D-3314-3A5A35916566}"/>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46">
            <a:extLst>
              <a:ext uri="{FF2B5EF4-FFF2-40B4-BE49-F238E27FC236}">
                <a16:creationId xmlns:a16="http://schemas.microsoft.com/office/drawing/2014/main" id="{764F83B3-4469-E7D4-F976-39F025E3D44D}"/>
              </a:ext>
            </a:extLst>
          </p:cNvPr>
          <p:cNvSpPr>
            <a:spLocks noGrp="1" noChangeArrowheads="1"/>
          </p:cNvSpPr>
          <p:nvPr>
            <p:ph type="sldNum" sz="quarter" idx="12"/>
          </p:nvPr>
        </p:nvSpPr>
        <p:spPr>
          <a:ln/>
        </p:spPr>
        <p:txBody>
          <a:bodyPr/>
          <a:lstStyle>
            <a:lvl1pPr>
              <a:defRPr/>
            </a:lvl1pPr>
          </a:lstStyle>
          <a:p>
            <a:fld id="{093FFF60-2B76-3A44-A9A0-B063305A7F40}" type="slidenum">
              <a:rPr lang="en-US" altLang="zh-TW"/>
              <a:pPr/>
              <a:t>‹#›</a:t>
            </a:fld>
            <a:endParaRPr lang="en-US" altLang="zh-TW"/>
          </a:p>
        </p:txBody>
      </p:sp>
    </p:spTree>
    <p:extLst>
      <p:ext uri="{BB962C8B-B14F-4D97-AF65-F5344CB8AC3E}">
        <p14:creationId xmlns:p14="http://schemas.microsoft.com/office/powerpoint/2010/main" val="2587732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Rectangle 44">
            <a:extLst>
              <a:ext uri="{FF2B5EF4-FFF2-40B4-BE49-F238E27FC236}">
                <a16:creationId xmlns:a16="http://schemas.microsoft.com/office/drawing/2014/main" id="{22085E1B-952E-0BD4-3B8C-2042A220C385}"/>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45">
            <a:extLst>
              <a:ext uri="{FF2B5EF4-FFF2-40B4-BE49-F238E27FC236}">
                <a16:creationId xmlns:a16="http://schemas.microsoft.com/office/drawing/2014/main" id="{766DEF64-F14A-0609-85C0-26BDFE50FCF8}"/>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46">
            <a:extLst>
              <a:ext uri="{FF2B5EF4-FFF2-40B4-BE49-F238E27FC236}">
                <a16:creationId xmlns:a16="http://schemas.microsoft.com/office/drawing/2014/main" id="{3EB78F3B-920E-29F4-1A15-4F31EC8D4D26}"/>
              </a:ext>
            </a:extLst>
          </p:cNvPr>
          <p:cNvSpPr>
            <a:spLocks noGrp="1" noChangeArrowheads="1"/>
          </p:cNvSpPr>
          <p:nvPr>
            <p:ph type="sldNum" sz="quarter" idx="12"/>
          </p:nvPr>
        </p:nvSpPr>
        <p:spPr>
          <a:ln/>
        </p:spPr>
        <p:txBody>
          <a:bodyPr/>
          <a:lstStyle>
            <a:lvl1pPr>
              <a:defRPr/>
            </a:lvl1pPr>
          </a:lstStyle>
          <a:p>
            <a:fld id="{5BAB5AE0-DCA7-1447-AD6E-6DECFF3F2215}" type="slidenum">
              <a:rPr lang="en-US" altLang="zh-TW"/>
              <a:pPr/>
              <a:t>‹#›</a:t>
            </a:fld>
            <a:endParaRPr lang="en-US" altLang="zh-TW"/>
          </a:p>
        </p:txBody>
      </p:sp>
    </p:spTree>
    <p:extLst>
      <p:ext uri="{BB962C8B-B14F-4D97-AF65-F5344CB8AC3E}">
        <p14:creationId xmlns:p14="http://schemas.microsoft.com/office/powerpoint/2010/main" val="3425663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Rectangle 44">
            <a:extLst>
              <a:ext uri="{FF2B5EF4-FFF2-40B4-BE49-F238E27FC236}">
                <a16:creationId xmlns:a16="http://schemas.microsoft.com/office/drawing/2014/main" id="{F6B00ABE-F18E-3F80-9C80-4AB46F174331}"/>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45">
            <a:extLst>
              <a:ext uri="{FF2B5EF4-FFF2-40B4-BE49-F238E27FC236}">
                <a16:creationId xmlns:a16="http://schemas.microsoft.com/office/drawing/2014/main" id="{AD2CCA49-A0E6-D681-9762-1E3F23144CE2}"/>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46">
            <a:extLst>
              <a:ext uri="{FF2B5EF4-FFF2-40B4-BE49-F238E27FC236}">
                <a16:creationId xmlns:a16="http://schemas.microsoft.com/office/drawing/2014/main" id="{A46C0163-FCCC-FFBC-C9BE-9A33BCFBD931}"/>
              </a:ext>
            </a:extLst>
          </p:cNvPr>
          <p:cNvSpPr>
            <a:spLocks noGrp="1" noChangeArrowheads="1"/>
          </p:cNvSpPr>
          <p:nvPr>
            <p:ph type="sldNum" sz="quarter" idx="12"/>
          </p:nvPr>
        </p:nvSpPr>
        <p:spPr>
          <a:ln/>
        </p:spPr>
        <p:txBody>
          <a:bodyPr/>
          <a:lstStyle>
            <a:lvl1pPr>
              <a:defRPr/>
            </a:lvl1pPr>
          </a:lstStyle>
          <a:p>
            <a:fld id="{291DEFF3-DDB7-EF43-BA80-0AC04BECAEB5}" type="slidenum">
              <a:rPr lang="en-US" altLang="zh-TW"/>
              <a:pPr/>
              <a:t>‹#›</a:t>
            </a:fld>
            <a:endParaRPr lang="en-US" altLang="zh-TW"/>
          </a:p>
        </p:txBody>
      </p:sp>
    </p:spTree>
    <p:extLst>
      <p:ext uri="{BB962C8B-B14F-4D97-AF65-F5344CB8AC3E}">
        <p14:creationId xmlns:p14="http://schemas.microsoft.com/office/powerpoint/2010/main" val="3259383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58"/>
            </a:gs>
            <a:gs pos="100000">
              <a:schemeClr val="bg1"/>
            </a:gs>
          </a:gsLst>
          <a:lin ang="2700000" scaled="1"/>
        </a:gra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5AC9C92B-AD43-57DB-3046-C00D68F3A2E9}"/>
              </a:ext>
            </a:extLst>
          </p:cNvPr>
          <p:cNvGrpSpPr>
            <a:grpSpLocks/>
          </p:cNvGrpSpPr>
          <p:nvPr/>
        </p:nvGrpSpPr>
        <p:grpSpPr bwMode="auto">
          <a:xfrm>
            <a:off x="0" y="0"/>
            <a:ext cx="9144000" cy="6856413"/>
            <a:chOff x="0" y="0"/>
            <a:chExt cx="5760" cy="4319"/>
          </a:xfrm>
        </p:grpSpPr>
        <p:sp>
          <p:nvSpPr>
            <p:cNvPr id="4099" name="Freeform 3">
              <a:extLst>
                <a:ext uri="{FF2B5EF4-FFF2-40B4-BE49-F238E27FC236}">
                  <a16:creationId xmlns:a16="http://schemas.microsoft.com/office/drawing/2014/main" id="{880E6BA6-B014-B94B-0330-32A0725F18C7}"/>
                </a:ext>
              </a:extLst>
            </p:cNvPr>
            <p:cNvSpPr>
              <a:spLocks/>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4100" name="Freeform 4">
              <a:extLst>
                <a:ext uri="{FF2B5EF4-FFF2-40B4-BE49-F238E27FC236}">
                  <a16:creationId xmlns:a16="http://schemas.microsoft.com/office/drawing/2014/main" id="{05935AB5-5D08-49BC-DACC-137672ED0D0C}"/>
                </a:ext>
              </a:extLst>
            </p:cNvPr>
            <p:cNvSpPr>
              <a:spLocks/>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4101" name="Freeform 5">
              <a:extLst>
                <a:ext uri="{FF2B5EF4-FFF2-40B4-BE49-F238E27FC236}">
                  <a16:creationId xmlns:a16="http://schemas.microsoft.com/office/drawing/2014/main" id="{35FABDCA-78DD-6E13-9215-C875BDD96A2C}"/>
                </a:ext>
              </a:extLst>
            </p:cNvPr>
            <p:cNvSpPr>
              <a:spLocks/>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1035" name="Freeform 6">
              <a:extLst>
                <a:ext uri="{FF2B5EF4-FFF2-40B4-BE49-F238E27FC236}">
                  <a16:creationId xmlns:a16="http://schemas.microsoft.com/office/drawing/2014/main" id="{E91C670F-8E43-42B7-9806-F40557EC401D}"/>
                </a:ext>
              </a:extLst>
            </p:cNvPr>
            <p:cNvSpPr>
              <a:spLocks/>
            </p:cNvSpPr>
            <p:nvPr/>
          </p:nvSpPr>
          <p:spPr bwMode="hidden">
            <a:xfrm>
              <a:off x="4038" y="3577"/>
              <a:ext cx="1720" cy="65"/>
            </a:xfrm>
            <a:custGeom>
              <a:avLst/>
              <a:gdLst>
                <a:gd name="T0" fmla="*/ 1718 w 1722"/>
                <a:gd name="T1" fmla="*/ 64 h 66"/>
                <a:gd name="T2" fmla="*/ 1718 w 1722"/>
                <a:gd name="T3" fmla="*/ 58 h 66"/>
                <a:gd name="T4" fmla="*/ 0 w 1722"/>
                <a:gd name="T5" fmla="*/ 0 h 66"/>
                <a:gd name="T6" fmla="*/ 0 w 1722"/>
                <a:gd name="T7" fmla="*/ 46 h 66"/>
                <a:gd name="T8" fmla="*/ 1718 w 1722"/>
                <a:gd name="T9" fmla="*/ 64 h 66"/>
                <a:gd name="T10" fmla="*/ 1718 w 1722"/>
                <a:gd name="T11" fmla="*/ 64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4103" name="Freeform 7">
              <a:extLst>
                <a:ext uri="{FF2B5EF4-FFF2-40B4-BE49-F238E27FC236}">
                  <a16:creationId xmlns:a16="http://schemas.microsoft.com/office/drawing/2014/main" id="{2107CDE9-6590-EC47-103F-725F36B991FF}"/>
                </a:ext>
              </a:extLst>
            </p:cNvPr>
            <p:cNvSpPr>
              <a:spLocks/>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TW" altLang="en-US"/>
            </a:p>
          </p:txBody>
        </p:sp>
        <p:sp>
          <p:nvSpPr>
            <p:cNvPr id="1037" name="Freeform 8">
              <a:extLst>
                <a:ext uri="{FF2B5EF4-FFF2-40B4-BE49-F238E27FC236}">
                  <a16:creationId xmlns:a16="http://schemas.microsoft.com/office/drawing/2014/main" id="{AF04B1C5-A404-52E0-AE93-D9AAEADAC998}"/>
                </a:ext>
              </a:extLst>
            </p:cNvPr>
            <p:cNvSpPr>
              <a:spLocks/>
            </p:cNvSpPr>
            <p:nvPr/>
          </p:nvSpPr>
          <p:spPr bwMode="hidden">
            <a:xfrm>
              <a:off x="4784" y="3702"/>
              <a:ext cx="974" cy="101"/>
            </a:xfrm>
            <a:custGeom>
              <a:avLst/>
              <a:gdLst>
                <a:gd name="T0" fmla="*/ 973 w 975"/>
                <a:gd name="T1" fmla="*/ 48 h 101"/>
                <a:gd name="T2" fmla="*/ 973 w 975"/>
                <a:gd name="T3" fmla="*/ 0 h 101"/>
                <a:gd name="T4" fmla="*/ 0 w 975"/>
                <a:gd name="T5" fmla="*/ 24 h 101"/>
                <a:gd name="T6" fmla="*/ 0 w 975"/>
                <a:gd name="T7" fmla="*/ 101 h 101"/>
                <a:gd name="T8" fmla="*/ 973 w 975"/>
                <a:gd name="T9" fmla="*/ 48 h 101"/>
                <a:gd name="T10" fmla="*/ 973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1038" name="Freeform 9">
              <a:extLst>
                <a:ext uri="{FF2B5EF4-FFF2-40B4-BE49-F238E27FC236}">
                  <a16:creationId xmlns:a16="http://schemas.microsoft.com/office/drawing/2014/main" id="{9B7D0B87-719D-3252-971B-CAAC2854101D}"/>
                </a:ext>
              </a:extLst>
            </p:cNvPr>
            <p:cNvSpPr>
              <a:spLocks/>
            </p:cNvSpPr>
            <p:nvPr/>
          </p:nvSpPr>
          <p:spPr bwMode="hidden">
            <a:xfrm>
              <a:off x="3619" y="3815"/>
              <a:ext cx="2139" cy="198"/>
            </a:xfrm>
            <a:custGeom>
              <a:avLst/>
              <a:gdLst>
                <a:gd name="T0" fmla="*/ 2137 w 2141"/>
                <a:gd name="T1" fmla="*/ 0 h 198"/>
                <a:gd name="T2" fmla="*/ 0 w 2141"/>
                <a:gd name="T3" fmla="*/ 156 h 198"/>
                <a:gd name="T4" fmla="*/ 0 w 2141"/>
                <a:gd name="T5" fmla="*/ 198 h 198"/>
                <a:gd name="T6" fmla="*/ 2137 w 2141"/>
                <a:gd name="T7" fmla="*/ 0 h 198"/>
                <a:gd name="T8" fmla="*/ 2137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4106" name="Freeform 10">
              <a:extLst>
                <a:ext uri="{FF2B5EF4-FFF2-40B4-BE49-F238E27FC236}">
                  <a16:creationId xmlns:a16="http://schemas.microsoft.com/office/drawing/2014/main" id="{B8996A07-616A-7EB0-A534-946B9AF09F9E}"/>
                </a:ext>
              </a:extLst>
            </p:cNvPr>
            <p:cNvSpPr>
              <a:spLocks/>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1040" name="Freeform 11">
              <a:extLst>
                <a:ext uri="{FF2B5EF4-FFF2-40B4-BE49-F238E27FC236}">
                  <a16:creationId xmlns:a16="http://schemas.microsoft.com/office/drawing/2014/main" id="{1530641A-05C3-985F-43C1-0DCDC8679A5A}"/>
                </a:ext>
              </a:extLst>
            </p:cNvPr>
            <p:cNvSpPr>
              <a:spLocks/>
            </p:cNvSpPr>
            <p:nvPr/>
          </p:nvSpPr>
          <p:spPr bwMode="hidden">
            <a:xfrm>
              <a:off x="2097" y="4043"/>
              <a:ext cx="2514" cy="276"/>
            </a:xfrm>
            <a:custGeom>
              <a:avLst/>
              <a:gdLst>
                <a:gd name="T0" fmla="*/ 2176 w 2517"/>
                <a:gd name="T1" fmla="*/ 276 h 276"/>
                <a:gd name="T2" fmla="*/ 2511 w 2517"/>
                <a:gd name="T3" fmla="*/ 204 h 276"/>
                <a:gd name="T4" fmla="*/ 2254 w 2517"/>
                <a:gd name="T5" fmla="*/ 0 h 276"/>
                <a:gd name="T6" fmla="*/ 0 w 2517"/>
                <a:gd name="T7" fmla="*/ 276 h 276"/>
                <a:gd name="T8" fmla="*/ 2176 w 2517"/>
                <a:gd name="T9" fmla="*/ 276 h 276"/>
                <a:gd name="T10" fmla="*/ 2176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4108" name="Freeform 12">
              <a:extLst>
                <a:ext uri="{FF2B5EF4-FFF2-40B4-BE49-F238E27FC236}">
                  <a16:creationId xmlns:a16="http://schemas.microsoft.com/office/drawing/2014/main" id="{EEA703AA-A7CF-B3A6-5448-63832F783460}"/>
                </a:ext>
              </a:extLst>
            </p:cNvPr>
            <p:cNvSpPr>
              <a:spLocks/>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1042" name="Freeform 13">
              <a:extLst>
                <a:ext uri="{FF2B5EF4-FFF2-40B4-BE49-F238E27FC236}">
                  <a16:creationId xmlns:a16="http://schemas.microsoft.com/office/drawing/2014/main" id="{64573043-812F-1E2B-FD13-0B5DB59245CC}"/>
                </a:ext>
              </a:extLst>
            </p:cNvPr>
            <p:cNvSpPr>
              <a:spLocks/>
            </p:cNvSpPr>
            <p:nvPr/>
          </p:nvSpPr>
          <p:spPr bwMode="hidden">
            <a:xfrm>
              <a:off x="5030" y="3151"/>
              <a:ext cx="728" cy="240"/>
            </a:xfrm>
            <a:custGeom>
              <a:avLst/>
              <a:gdLst>
                <a:gd name="T0" fmla="*/ 727 w 729"/>
                <a:gd name="T1" fmla="*/ 240 h 240"/>
                <a:gd name="T2" fmla="*/ 0 w 729"/>
                <a:gd name="T3" fmla="*/ 0 h 240"/>
                <a:gd name="T4" fmla="*/ 0 w 729"/>
                <a:gd name="T5" fmla="*/ 6 h 240"/>
                <a:gd name="T6" fmla="*/ 727 w 729"/>
                <a:gd name="T7" fmla="*/ 240 h 240"/>
                <a:gd name="T8" fmla="*/ 727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4110" name="Freeform 14">
              <a:extLst>
                <a:ext uri="{FF2B5EF4-FFF2-40B4-BE49-F238E27FC236}">
                  <a16:creationId xmlns:a16="http://schemas.microsoft.com/office/drawing/2014/main" id="{24600AB8-8FFC-8C8B-E95E-45DF592F02C6}"/>
                </a:ext>
              </a:extLst>
            </p:cNvPr>
            <p:cNvSpPr>
              <a:spLocks/>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1044" name="Freeform 15">
              <a:extLst>
                <a:ext uri="{FF2B5EF4-FFF2-40B4-BE49-F238E27FC236}">
                  <a16:creationId xmlns:a16="http://schemas.microsoft.com/office/drawing/2014/main" id="{D032F6A3-6D08-AACF-53F7-ED2FDE35B6DE}"/>
                </a:ext>
              </a:extLst>
            </p:cNvPr>
            <p:cNvSpPr>
              <a:spLocks/>
            </p:cNvSpPr>
            <p:nvPr/>
          </p:nvSpPr>
          <p:spPr bwMode="hidden">
            <a:xfrm>
              <a:off x="5030" y="3049"/>
              <a:ext cx="728" cy="318"/>
            </a:xfrm>
            <a:custGeom>
              <a:avLst/>
              <a:gdLst>
                <a:gd name="T0" fmla="*/ 727 w 729"/>
                <a:gd name="T1" fmla="*/ 318 h 318"/>
                <a:gd name="T2" fmla="*/ 727 w 729"/>
                <a:gd name="T3" fmla="*/ 312 h 318"/>
                <a:gd name="T4" fmla="*/ 0 w 729"/>
                <a:gd name="T5" fmla="*/ 0 h 318"/>
                <a:gd name="T6" fmla="*/ 0 w 729"/>
                <a:gd name="T7" fmla="*/ 54 h 318"/>
                <a:gd name="T8" fmla="*/ 727 w 729"/>
                <a:gd name="T9" fmla="*/ 318 h 318"/>
                <a:gd name="T10" fmla="*/ 727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4112" name="Freeform 16">
              <a:extLst>
                <a:ext uri="{FF2B5EF4-FFF2-40B4-BE49-F238E27FC236}">
                  <a16:creationId xmlns:a16="http://schemas.microsoft.com/office/drawing/2014/main" id="{3151F36E-B663-A97D-0982-920B7715ABCD}"/>
                </a:ext>
              </a:extLst>
            </p:cNvPr>
            <p:cNvSpPr>
              <a:spLocks/>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4113" name="Freeform 17">
              <a:extLst>
                <a:ext uri="{FF2B5EF4-FFF2-40B4-BE49-F238E27FC236}">
                  <a16:creationId xmlns:a16="http://schemas.microsoft.com/office/drawing/2014/main" id="{DDF3322B-A927-D313-0AD0-6A4E1E4AC4A1}"/>
                </a:ext>
              </a:extLst>
            </p:cNvPr>
            <p:cNvSpPr>
              <a:spLocks/>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4114" name="Freeform 18">
              <a:extLst>
                <a:ext uri="{FF2B5EF4-FFF2-40B4-BE49-F238E27FC236}">
                  <a16:creationId xmlns:a16="http://schemas.microsoft.com/office/drawing/2014/main" id="{62B63C1A-AAA2-D603-322D-52AE4C30B895}"/>
                </a:ext>
              </a:extLst>
            </p:cNvPr>
            <p:cNvSpPr>
              <a:spLocks/>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1048" name="Freeform 19">
              <a:extLst>
                <a:ext uri="{FF2B5EF4-FFF2-40B4-BE49-F238E27FC236}">
                  <a16:creationId xmlns:a16="http://schemas.microsoft.com/office/drawing/2014/main" id="{1283C447-3370-1C53-6D78-EC32C487236C}"/>
                </a:ext>
              </a:extLst>
            </p:cNvPr>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4116" name="Freeform 20">
              <a:extLst>
                <a:ext uri="{FF2B5EF4-FFF2-40B4-BE49-F238E27FC236}">
                  <a16:creationId xmlns:a16="http://schemas.microsoft.com/office/drawing/2014/main" id="{ACD29684-2CE6-04BF-01A1-4C967A133FB4}"/>
                </a:ext>
              </a:extLst>
            </p:cNvPr>
            <p:cNvSpPr>
              <a:spLocks/>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1050" name="Freeform 21">
              <a:extLst>
                <a:ext uri="{FF2B5EF4-FFF2-40B4-BE49-F238E27FC236}">
                  <a16:creationId xmlns:a16="http://schemas.microsoft.com/office/drawing/2014/main" id="{1DFBDB75-F508-B82F-7945-AF0F3233FE67}"/>
                </a:ext>
              </a:extLst>
            </p:cNvPr>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4118" name="Freeform 22">
              <a:extLst>
                <a:ext uri="{FF2B5EF4-FFF2-40B4-BE49-F238E27FC236}">
                  <a16:creationId xmlns:a16="http://schemas.microsoft.com/office/drawing/2014/main" id="{1197271E-2B60-E27A-43D9-9F6630AB2607}"/>
                </a:ext>
              </a:extLst>
            </p:cNvPr>
            <p:cNvSpPr>
              <a:spLocks/>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4119" name="Freeform 23">
              <a:extLst>
                <a:ext uri="{FF2B5EF4-FFF2-40B4-BE49-F238E27FC236}">
                  <a16:creationId xmlns:a16="http://schemas.microsoft.com/office/drawing/2014/main" id="{C84D1290-F5B0-CDF0-3E36-B0E4F84B4CDF}"/>
                </a:ext>
              </a:extLst>
            </p:cNvPr>
            <p:cNvSpPr>
              <a:spLocks/>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TW" altLang="en-US"/>
            </a:p>
          </p:txBody>
        </p:sp>
        <p:sp>
          <p:nvSpPr>
            <p:cNvPr id="4120" name="Freeform 24">
              <a:extLst>
                <a:ext uri="{FF2B5EF4-FFF2-40B4-BE49-F238E27FC236}">
                  <a16:creationId xmlns:a16="http://schemas.microsoft.com/office/drawing/2014/main" id="{BA102415-E0A4-41B4-5F4A-8ACA4DCF7EA3}"/>
                </a:ext>
              </a:extLst>
            </p:cNvPr>
            <p:cNvSpPr>
              <a:spLocks/>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1054" name="Freeform 25">
              <a:extLst>
                <a:ext uri="{FF2B5EF4-FFF2-40B4-BE49-F238E27FC236}">
                  <a16:creationId xmlns:a16="http://schemas.microsoft.com/office/drawing/2014/main" id="{3CCD1239-4AF1-BF8A-8034-FE15DDD8DE42}"/>
                </a:ext>
              </a:extLst>
            </p:cNvPr>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4122" name="Freeform 26">
              <a:extLst>
                <a:ext uri="{FF2B5EF4-FFF2-40B4-BE49-F238E27FC236}">
                  <a16:creationId xmlns:a16="http://schemas.microsoft.com/office/drawing/2014/main" id="{6591CAF1-546A-64E6-FFCB-470E836634A6}"/>
                </a:ext>
              </a:extLst>
            </p:cNvPr>
            <p:cNvSpPr>
              <a:spLocks/>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4123" name="Freeform 27">
              <a:extLst>
                <a:ext uri="{FF2B5EF4-FFF2-40B4-BE49-F238E27FC236}">
                  <a16:creationId xmlns:a16="http://schemas.microsoft.com/office/drawing/2014/main" id="{B7CEE116-1DDC-91B1-38FE-80B956F0897F}"/>
                </a:ext>
              </a:extLst>
            </p:cNvPr>
            <p:cNvSpPr>
              <a:spLocks/>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1057" name="Freeform 28">
              <a:extLst>
                <a:ext uri="{FF2B5EF4-FFF2-40B4-BE49-F238E27FC236}">
                  <a16:creationId xmlns:a16="http://schemas.microsoft.com/office/drawing/2014/main" id="{F74CC16F-83C2-95CA-2094-8E329CCBA2E2}"/>
                </a:ext>
              </a:extLst>
            </p:cNvPr>
            <p:cNvSpPr>
              <a:spLocks/>
            </p:cNvSpPr>
            <p:nvPr/>
          </p:nvSpPr>
          <p:spPr bwMode="hidden">
            <a:xfrm>
              <a:off x="5698" y="653"/>
              <a:ext cx="60" cy="311"/>
            </a:xfrm>
            <a:custGeom>
              <a:avLst/>
              <a:gdLst>
                <a:gd name="T0" fmla="*/ 0 w 60"/>
                <a:gd name="T1" fmla="*/ 144 h 312"/>
                <a:gd name="T2" fmla="*/ 60 w 60"/>
                <a:gd name="T3" fmla="*/ 310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4125" name="Freeform 29">
              <a:extLst>
                <a:ext uri="{FF2B5EF4-FFF2-40B4-BE49-F238E27FC236}">
                  <a16:creationId xmlns:a16="http://schemas.microsoft.com/office/drawing/2014/main" id="{34AA1594-79A3-0C01-5981-8A7EFF405841}"/>
                </a:ext>
              </a:extLst>
            </p:cNvPr>
            <p:cNvSpPr>
              <a:spLocks/>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1059" name="Freeform 30">
              <a:extLst>
                <a:ext uri="{FF2B5EF4-FFF2-40B4-BE49-F238E27FC236}">
                  <a16:creationId xmlns:a16="http://schemas.microsoft.com/office/drawing/2014/main" id="{C2AF1255-7683-A75C-7B60-AF498D41A0F8}"/>
                </a:ext>
              </a:extLst>
            </p:cNvPr>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4127" name="Freeform 31">
              <a:extLst>
                <a:ext uri="{FF2B5EF4-FFF2-40B4-BE49-F238E27FC236}">
                  <a16:creationId xmlns:a16="http://schemas.microsoft.com/office/drawing/2014/main" id="{CFA0B933-A745-11AA-B647-26ED2598512A}"/>
                </a:ext>
              </a:extLst>
            </p:cNvPr>
            <p:cNvSpPr>
              <a:spLocks/>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4128" name="Freeform 32">
              <a:extLst>
                <a:ext uri="{FF2B5EF4-FFF2-40B4-BE49-F238E27FC236}">
                  <a16:creationId xmlns:a16="http://schemas.microsoft.com/office/drawing/2014/main" id="{17F8F735-BDBC-A665-E12C-7FF89D1C65F6}"/>
                </a:ext>
              </a:extLst>
            </p:cNvPr>
            <p:cNvSpPr>
              <a:spLocks/>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4129" name="Freeform 33">
              <a:extLst>
                <a:ext uri="{FF2B5EF4-FFF2-40B4-BE49-F238E27FC236}">
                  <a16:creationId xmlns:a16="http://schemas.microsoft.com/office/drawing/2014/main" id="{DDAF827A-BB6D-1118-4555-B6F24DA2822E}"/>
                </a:ext>
              </a:extLst>
            </p:cNvPr>
            <p:cNvSpPr>
              <a:spLocks/>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4130" name="Freeform 34">
              <a:extLst>
                <a:ext uri="{FF2B5EF4-FFF2-40B4-BE49-F238E27FC236}">
                  <a16:creationId xmlns:a16="http://schemas.microsoft.com/office/drawing/2014/main" id="{E184B585-DAD8-561F-E0BF-8CCFCDF1E8CD}"/>
                </a:ext>
              </a:extLst>
            </p:cNvPr>
            <p:cNvSpPr>
              <a:spLocks/>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4131" name="Freeform 35">
              <a:extLst>
                <a:ext uri="{FF2B5EF4-FFF2-40B4-BE49-F238E27FC236}">
                  <a16:creationId xmlns:a16="http://schemas.microsoft.com/office/drawing/2014/main" id="{C3B393F9-AA67-8703-8A22-B2D4E0D5B7C3}"/>
                </a:ext>
              </a:extLst>
            </p:cNvPr>
            <p:cNvSpPr>
              <a:spLocks/>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4132" name="Freeform 36">
              <a:extLst>
                <a:ext uri="{FF2B5EF4-FFF2-40B4-BE49-F238E27FC236}">
                  <a16:creationId xmlns:a16="http://schemas.microsoft.com/office/drawing/2014/main" id="{6E7C28F2-DEBB-24E9-8671-222675E4F1FE}"/>
                </a:ext>
              </a:extLst>
            </p:cNvPr>
            <p:cNvSpPr>
              <a:spLocks/>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4133" name="Freeform 37">
              <a:extLst>
                <a:ext uri="{FF2B5EF4-FFF2-40B4-BE49-F238E27FC236}">
                  <a16:creationId xmlns:a16="http://schemas.microsoft.com/office/drawing/2014/main" id="{9B6116E8-D08F-AC99-4EFF-5670322EE7F1}"/>
                </a:ext>
              </a:extLst>
            </p:cNvPr>
            <p:cNvSpPr>
              <a:spLocks/>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4134" name="Freeform 38">
              <a:extLst>
                <a:ext uri="{FF2B5EF4-FFF2-40B4-BE49-F238E27FC236}">
                  <a16:creationId xmlns:a16="http://schemas.microsoft.com/office/drawing/2014/main" id="{613727FC-B44A-95F9-5D00-71F16FE36867}"/>
                </a:ext>
              </a:extLst>
            </p:cNvPr>
            <p:cNvSpPr>
              <a:spLocks/>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grpSp>
          <p:nvGrpSpPr>
            <p:cNvPr id="1068" name="Group 39">
              <a:extLst>
                <a:ext uri="{FF2B5EF4-FFF2-40B4-BE49-F238E27FC236}">
                  <a16:creationId xmlns:a16="http://schemas.microsoft.com/office/drawing/2014/main" id="{E747A40A-014F-E2FB-993C-D6F2E12E6A71}"/>
                </a:ext>
              </a:extLst>
            </p:cNvPr>
            <p:cNvGrpSpPr>
              <a:grpSpLocks/>
            </p:cNvGrpSpPr>
            <p:nvPr userDrawn="1"/>
          </p:nvGrpSpPr>
          <p:grpSpPr bwMode="auto">
            <a:xfrm>
              <a:off x="0" y="1632"/>
              <a:ext cx="5758" cy="1858"/>
              <a:chOff x="0" y="1632"/>
              <a:chExt cx="5758" cy="1858"/>
            </a:xfrm>
          </p:grpSpPr>
          <p:sp>
            <p:nvSpPr>
              <p:cNvPr id="4136" name="Freeform 40">
                <a:extLst>
                  <a:ext uri="{FF2B5EF4-FFF2-40B4-BE49-F238E27FC236}">
                    <a16:creationId xmlns:a16="http://schemas.microsoft.com/office/drawing/2014/main" id="{DF6729EF-6F85-5A25-9751-53C801AD628F}"/>
                  </a:ext>
                </a:extLst>
              </p:cNvPr>
              <p:cNvSpPr>
                <a:spLocks/>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4137" name="Freeform 41">
                <a:extLst>
                  <a:ext uri="{FF2B5EF4-FFF2-40B4-BE49-F238E27FC236}">
                    <a16:creationId xmlns:a16="http://schemas.microsoft.com/office/drawing/2014/main" id="{AE8DBF7A-48FF-BE43-D0CE-59E77E519642}"/>
                  </a:ext>
                </a:extLst>
              </p:cNvPr>
              <p:cNvSpPr>
                <a:spLocks/>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grpSp>
      </p:grpSp>
      <p:sp>
        <p:nvSpPr>
          <p:cNvPr id="4138" name="Rectangle 42">
            <a:extLst>
              <a:ext uri="{FF2B5EF4-FFF2-40B4-BE49-F238E27FC236}">
                <a16:creationId xmlns:a16="http://schemas.microsoft.com/office/drawing/2014/main" id="{C5A81C6B-EB78-056A-6292-D3780A784ACB}"/>
              </a:ext>
            </a:extLst>
          </p:cNvPr>
          <p:cNvSpPr>
            <a:spLocks noGrp="1" noChangeArrowheads="1"/>
          </p:cNvSpPr>
          <p:nvPr>
            <p:ph type="title"/>
          </p:nvPr>
        </p:nvSpPr>
        <p:spPr bwMode="auto">
          <a:xfrm>
            <a:off x="457200" y="27781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4139" name="Rectangle 43">
            <a:extLst>
              <a:ext uri="{FF2B5EF4-FFF2-40B4-BE49-F238E27FC236}">
                <a16:creationId xmlns:a16="http://schemas.microsoft.com/office/drawing/2014/main" id="{F5164D5F-06CF-2DE7-B66C-77873D4C57C2}"/>
              </a:ext>
            </a:extLst>
          </p:cNvPr>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140" name="Rectangle 44">
            <a:extLst>
              <a:ext uri="{FF2B5EF4-FFF2-40B4-BE49-F238E27FC236}">
                <a16:creationId xmlns:a16="http://schemas.microsoft.com/office/drawing/2014/main" id="{14986C72-E18A-5AD3-A7AD-73C8692A1707}"/>
              </a:ext>
            </a:extLst>
          </p:cNvPr>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0" sz="1200">
                <a:effectLst>
                  <a:outerShdw blurRad="38100" dist="38100" dir="2700000" algn="tl">
                    <a:srgbClr val="000000"/>
                  </a:outerShdw>
                </a:effectLst>
              </a:defRPr>
            </a:lvl1pPr>
          </a:lstStyle>
          <a:p>
            <a:pPr>
              <a:defRPr/>
            </a:pPr>
            <a:endParaRPr lang="en-US" altLang="zh-TW"/>
          </a:p>
        </p:txBody>
      </p:sp>
      <p:sp>
        <p:nvSpPr>
          <p:cNvPr id="4141" name="Rectangle 45">
            <a:extLst>
              <a:ext uri="{FF2B5EF4-FFF2-40B4-BE49-F238E27FC236}">
                <a16:creationId xmlns:a16="http://schemas.microsoft.com/office/drawing/2014/main" id="{9ABB33EE-649A-2B70-C68D-2445C298F708}"/>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kumimoji="0" sz="1200">
                <a:effectLst>
                  <a:outerShdw blurRad="38100" dist="38100" dir="2700000" algn="tl">
                    <a:srgbClr val="000000"/>
                  </a:outerShdw>
                </a:effectLst>
              </a:defRPr>
            </a:lvl1pPr>
          </a:lstStyle>
          <a:p>
            <a:pPr>
              <a:defRPr/>
            </a:pPr>
            <a:endParaRPr lang="en-US" altLang="zh-TW"/>
          </a:p>
        </p:txBody>
      </p:sp>
      <p:sp>
        <p:nvSpPr>
          <p:cNvPr id="4142" name="Rectangle 46">
            <a:extLst>
              <a:ext uri="{FF2B5EF4-FFF2-40B4-BE49-F238E27FC236}">
                <a16:creationId xmlns:a16="http://schemas.microsoft.com/office/drawing/2014/main" id="{0F085096-6DE8-390E-57BE-7F0B4A28FD6E}"/>
              </a:ext>
            </a:extLst>
          </p:cNvPr>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0" sz="1200">
                <a:effectLst>
                  <a:outerShdw blurRad="38100" dist="38100" dir="2700000" algn="tl">
                    <a:srgbClr val="000000"/>
                  </a:outerShdw>
                </a:effectLst>
              </a:defRPr>
            </a:lvl1pPr>
          </a:lstStyle>
          <a:p>
            <a:fld id="{78B80D90-36B5-5341-81E2-083A98E729FD}" type="slidenum">
              <a:rPr lang="en-US" altLang="zh-TW"/>
              <a:pPr/>
              <a:t>‹#›</a:t>
            </a:fld>
            <a:endParaRPr lang="en-US" altLang="zh-TW"/>
          </a:p>
        </p:txBody>
      </p:sp>
    </p:spTree>
  </p:cSld>
  <p:clrMap bg1="dk2" tx1="lt1" bg2="dk1" tx2="lt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kumimoji="1" sz="4400" kern="1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9pPr>
    </p:titleStyle>
    <p:bodyStyle>
      <a:lvl1pPr marL="342900" indent="-342900" algn="l" rtl="0" eaLnBrk="0" fontAlgn="base" hangingPunct="0">
        <a:spcBef>
          <a:spcPct val="20000"/>
        </a:spcBef>
        <a:spcAft>
          <a:spcPct val="0"/>
        </a:spcAft>
        <a:buClr>
          <a:schemeClr val="hlink"/>
        </a:buClr>
        <a:buSzPct val="90000"/>
        <a:buFont typeface="Wingdings" pitchFamily="2" charset="2"/>
        <a:buBlip>
          <a:blip r:embed="rId13"/>
        </a:buBlip>
        <a:defRPr kumimoji="1"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accent2"/>
        </a:buClr>
        <a:buSzPct val="90000"/>
        <a:buFont typeface="Wingdings" pitchFamily="2" charset="2"/>
        <a:buBlip>
          <a:blip r:embed="rId14"/>
        </a:buBlip>
        <a:defRPr kumimoji="1"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folHlink"/>
        </a:buClr>
        <a:buSzPct val="90000"/>
        <a:buFont typeface="Wingdings" pitchFamily="2" charset="2"/>
        <a:buBlip>
          <a:blip r:embed="rId15"/>
        </a:buBlip>
        <a:defRPr kumimoji="1"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9E8E63BE-8644-76B1-9B0B-8369076AF665}"/>
              </a:ext>
            </a:extLst>
          </p:cNvPr>
          <p:cNvSpPr>
            <a:spLocks noGrp="1" noChangeArrowheads="1"/>
          </p:cNvSpPr>
          <p:nvPr>
            <p:ph type="ctrTitle"/>
          </p:nvPr>
        </p:nvSpPr>
        <p:spPr/>
        <p:txBody>
          <a:bodyPr/>
          <a:lstStyle/>
          <a:p>
            <a:pPr eaLnBrk="1" hangingPunct="1">
              <a:defRPr/>
            </a:pPr>
            <a:r>
              <a:rPr lang="en-US" altLang="zh-TW"/>
              <a:t>Call - Subroutine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D026B79-788B-77FA-156A-FAC27D6AEB57}"/>
              </a:ext>
            </a:extLst>
          </p:cNvPr>
          <p:cNvSpPr>
            <a:spLocks noGrp="1" noChangeArrowheads="1"/>
          </p:cNvSpPr>
          <p:nvPr>
            <p:ph type="title"/>
          </p:nvPr>
        </p:nvSpPr>
        <p:spPr>
          <a:xfrm>
            <a:off x="-180975" y="277813"/>
            <a:ext cx="9324975" cy="1143000"/>
          </a:xfrm>
        </p:spPr>
        <p:txBody>
          <a:bodyPr/>
          <a:lstStyle/>
          <a:p>
            <a:pPr eaLnBrk="1" hangingPunct="1"/>
            <a:r>
              <a:rPr lang="en-US" altLang="zh-TW"/>
              <a:t>Common</a:t>
            </a:r>
            <a:r>
              <a:rPr lang="zh-TW" altLang="en-US"/>
              <a:t>全域變數不用傳值</a:t>
            </a:r>
            <a:r>
              <a:rPr lang="en-US" altLang="zh-TW"/>
              <a:t/>
            </a:r>
            <a:br>
              <a:rPr lang="en-US" altLang="zh-TW"/>
            </a:br>
            <a:r>
              <a:rPr lang="en-US" altLang="zh-TW"/>
              <a:t>Common – global variable declare</a:t>
            </a:r>
            <a:endParaRPr lang="zh-TW" altLang="en-US"/>
          </a:p>
        </p:txBody>
      </p:sp>
      <p:sp>
        <p:nvSpPr>
          <p:cNvPr id="18436" name="Rectangle 4">
            <a:extLst>
              <a:ext uri="{FF2B5EF4-FFF2-40B4-BE49-F238E27FC236}">
                <a16:creationId xmlns:a16="http://schemas.microsoft.com/office/drawing/2014/main" id="{13FA5A39-3918-E9ED-D5AA-8A5E6102883E}"/>
              </a:ext>
            </a:extLst>
          </p:cNvPr>
          <p:cNvSpPr>
            <a:spLocks noGrp="1" noChangeArrowheads="1"/>
          </p:cNvSpPr>
          <p:nvPr>
            <p:ph type="body" sz="half" idx="1"/>
          </p:nvPr>
        </p:nvSpPr>
        <p:spPr/>
        <p:txBody>
          <a:bodyPr/>
          <a:lstStyle/>
          <a:p>
            <a:pPr eaLnBrk="1" hangingPunct="1">
              <a:buFont typeface="Wingdings" pitchFamily="2" charset="2"/>
              <a:buNone/>
              <a:defRPr/>
            </a:pPr>
            <a:r>
              <a:rPr lang="en-US" altLang="zh-TW" sz="2400"/>
              <a:t>Program test</a:t>
            </a:r>
          </a:p>
          <a:p>
            <a:pPr eaLnBrk="1" hangingPunct="1">
              <a:buFont typeface="Wingdings" pitchFamily="2" charset="2"/>
              <a:buNone/>
              <a:defRPr/>
            </a:pPr>
            <a:r>
              <a:rPr lang="en-US" altLang="zh-TW" sz="2400"/>
              <a:t>  integer a,b,c,d</a:t>
            </a:r>
          </a:p>
          <a:p>
            <a:pPr eaLnBrk="1" hangingPunct="1">
              <a:buFont typeface="Wingdings" pitchFamily="2" charset="2"/>
              <a:buNone/>
              <a:defRPr/>
            </a:pPr>
            <a:r>
              <a:rPr lang="en-US" altLang="zh-TW" sz="2400"/>
              <a:t>  common /tw/ a, b</a:t>
            </a:r>
          </a:p>
          <a:p>
            <a:pPr eaLnBrk="1" hangingPunct="1">
              <a:buFont typeface="Wingdings" pitchFamily="2" charset="2"/>
              <a:buNone/>
              <a:defRPr/>
            </a:pPr>
            <a:r>
              <a:rPr lang="en-US" altLang="zh-TW" sz="2400"/>
              <a:t>  common /us/ c, d</a:t>
            </a:r>
          </a:p>
          <a:p>
            <a:pPr eaLnBrk="1" hangingPunct="1">
              <a:buFont typeface="Wingdings" pitchFamily="2" charset="2"/>
              <a:buNone/>
              <a:defRPr/>
            </a:pPr>
            <a:r>
              <a:rPr lang="en-US" altLang="zh-TW" sz="2400"/>
              <a:t>  a=1</a:t>
            </a:r>
          </a:p>
          <a:p>
            <a:pPr eaLnBrk="1" hangingPunct="1">
              <a:buFont typeface="Wingdings" pitchFamily="2" charset="2"/>
              <a:buNone/>
              <a:defRPr/>
            </a:pPr>
            <a:r>
              <a:rPr lang="en-US" altLang="zh-TW" sz="2400"/>
              <a:t>  b=1</a:t>
            </a:r>
          </a:p>
          <a:p>
            <a:pPr eaLnBrk="1" hangingPunct="1">
              <a:buFont typeface="Wingdings" pitchFamily="2" charset="2"/>
              <a:buNone/>
              <a:defRPr/>
            </a:pPr>
            <a:r>
              <a:rPr lang="en-US" altLang="zh-TW" sz="2400"/>
              <a:t>  c=1</a:t>
            </a:r>
          </a:p>
          <a:p>
            <a:pPr eaLnBrk="1" hangingPunct="1">
              <a:buFont typeface="Wingdings" pitchFamily="2" charset="2"/>
              <a:buNone/>
              <a:defRPr/>
            </a:pPr>
            <a:r>
              <a:rPr lang="en-US" altLang="zh-TW" sz="2400"/>
              <a:t>  d=1</a:t>
            </a:r>
          </a:p>
          <a:p>
            <a:pPr eaLnBrk="1" hangingPunct="1">
              <a:buFont typeface="Wingdings" pitchFamily="2" charset="2"/>
              <a:buNone/>
              <a:defRPr/>
            </a:pPr>
            <a:r>
              <a:rPr lang="en-US" altLang="zh-TW" sz="2400"/>
              <a:t>  call tt()</a:t>
            </a:r>
          </a:p>
          <a:p>
            <a:pPr eaLnBrk="1" hangingPunct="1">
              <a:buFont typeface="Wingdings" pitchFamily="2" charset="2"/>
              <a:buNone/>
              <a:defRPr/>
            </a:pPr>
            <a:r>
              <a:rPr lang="en-US" altLang="zh-TW" sz="2400"/>
              <a:t>End program test</a:t>
            </a:r>
          </a:p>
        </p:txBody>
      </p:sp>
      <p:sp>
        <p:nvSpPr>
          <p:cNvPr id="18437" name="Rectangle 5">
            <a:extLst>
              <a:ext uri="{FF2B5EF4-FFF2-40B4-BE49-F238E27FC236}">
                <a16:creationId xmlns:a16="http://schemas.microsoft.com/office/drawing/2014/main" id="{131DAFB0-FC71-F807-E295-ED86220C808B}"/>
              </a:ext>
            </a:extLst>
          </p:cNvPr>
          <p:cNvSpPr>
            <a:spLocks noGrp="1" noChangeArrowheads="1"/>
          </p:cNvSpPr>
          <p:nvPr>
            <p:ph type="body" sz="half" idx="2"/>
          </p:nvPr>
        </p:nvSpPr>
        <p:spPr/>
        <p:txBody>
          <a:bodyPr/>
          <a:lstStyle/>
          <a:p>
            <a:pPr eaLnBrk="1" hangingPunct="1">
              <a:buFont typeface="Wingdings" pitchFamily="2" charset="2"/>
              <a:buNone/>
              <a:defRPr/>
            </a:pPr>
            <a:r>
              <a:rPr lang="en-US" altLang="zh-TW" sz="2400" dirty="0"/>
              <a:t>Subroutine </a:t>
            </a:r>
            <a:r>
              <a:rPr lang="en-US" altLang="zh-TW" sz="2400" dirty="0" err="1"/>
              <a:t>tt</a:t>
            </a:r>
            <a:r>
              <a:rPr lang="en-US" altLang="zh-TW" sz="2400" dirty="0"/>
              <a:t>()</a:t>
            </a:r>
          </a:p>
          <a:p>
            <a:pPr eaLnBrk="1" hangingPunct="1">
              <a:buFont typeface="Wingdings" pitchFamily="2" charset="2"/>
              <a:buNone/>
              <a:defRPr/>
            </a:pPr>
            <a:r>
              <a:rPr lang="en-US" altLang="zh-TW" sz="2400" dirty="0"/>
              <a:t>  integer </a:t>
            </a:r>
            <a:r>
              <a:rPr lang="en-US" altLang="zh-TW" sz="2400" dirty="0" err="1"/>
              <a:t>a,b,c,d</a:t>
            </a:r>
            <a:endParaRPr lang="en-US" altLang="zh-TW" sz="2400" dirty="0"/>
          </a:p>
          <a:p>
            <a:pPr eaLnBrk="1" hangingPunct="1">
              <a:buFont typeface="Wingdings" pitchFamily="2" charset="2"/>
              <a:buNone/>
              <a:defRPr/>
            </a:pPr>
            <a:r>
              <a:rPr lang="en-US" altLang="zh-TW" sz="2400" dirty="0"/>
              <a:t>  common /</a:t>
            </a:r>
            <a:r>
              <a:rPr lang="en-US" altLang="zh-TW" sz="2400" dirty="0" err="1"/>
              <a:t>tw</a:t>
            </a:r>
            <a:r>
              <a:rPr lang="en-US" altLang="zh-TW" sz="2400" dirty="0"/>
              <a:t>/ a, b</a:t>
            </a:r>
          </a:p>
          <a:p>
            <a:pPr eaLnBrk="1" hangingPunct="1">
              <a:buFont typeface="Wingdings" pitchFamily="2" charset="2"/>
              <a:buNone/>
              <a:defRPr/>
            </a:pPr>
            <a:r>
              <a:rPr lang="en-US" altLang="zh-TW" sz="2400" dirty="0"/>
              <a:t>  common /us/ c, d</a:t>
            </a:r>
          </a:p>
          <a:p>
            <a:pPr eaLnBrk="1" hangingPunct="1">
              <a:buFont typeface="Wingdings" pitchFamily="2" charset="2"/>
              <a:buNone/>
              <a:defRPr/>
            </a:pPr>
            <a:r>
              <a:rPr lang="en-US" altLang="zh-TW" sz="2400" dirty="0"/>
              <a:t>  print *,</a:t>
            </a:r>
            <a:r>
              <a:rPr lang="en-US" altLang="zh-TW" sz="2400" dirty="0" err="1"/>
              <a:t>a+b+c+d</a:t>
            </a:r>
            <a:endParaRPr lang="en-US" altLang="zh-TW" sz="2400" dirty="0"/>
          </a:p>
          <a:p>
            <a:pPr eaLnBrk="1" hangingPunct="1">
              <a:buFont typeface="Wingdings" pitchFamily="2" charset="2"/>
              <a:buNone/>
              <a:defRPr/>
            </a:pPr>
            <a:r>
              <a:rPr lang="en-US" altLang="zh-TW" sz="2400" dirty="0"/>
              <a:t>End subroutine </a:t>
            </a:r>
            <a:r>
              <a:rPr lang="en-US" altLang="zh-TW" sz="2400" dirty="0" err="1"/>
              <a:t>tt</a:t>
            </a:r>
            <a:endParaRPr lang="en-US" altLang="zh-TW" sz="2400" dirty="0"/>
          </a:p>
          <a:p>
            <a:pPr eaLnBrk="1" hangingPunct="1">
              <a:buFont typeface="Wingdings" pitchFamily="2" charset="2"/>
              <a:buNone/>
              <a:defRPr/>
            </a:pPr>
            <a:r>
              <a:rPr lang="en-US" altLang="zh-TW" sz="2400" dirty="0"/>
              <a:t>Run</a:t>
            </a:r>
          </a:p>
          <a:p>
            <a:pPr eaLnBrk="1" hangingPunct="1">
              <a:buFont typeface="Wingdings" pitchFamily="2" charset="2"/>
              <a:buNone/>
              <a:defRPr/>
            </a:pPr>
            <a:r>
              <a:rPr lang="en-US" altLang="zh-TW" sz="2400" dirty="0"/>
              <a:t>4</a:t>
            </a:r>
          </a:p>
          <a:p>
            <a:pPr eaLnBrk="1" hangingPunct="1">
              <a:buFont typeface="Wingdings" pitchFamily="2" charset="2"/>
              <a:buNone/>
              <a:defRPr/>
            </a:pPr>
            <a:endParaRPr lang="en-US" altLang="zh-TW"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圖片 12">
            <a:extLst>
              <a:ext uri="{FF2B5EF4-FFF2-40B4-BE49-F238E27FC236}">
                <a16:creationId xmlns:a16="http://schemas.microsoft.com/office/drawing/2014/main" id="{F56D404A-CEA5-8FA8-52BC-CDCA7C4EF4CF}"/>
              </a:ext>
            </a:extLst>
          </p:cNvPr>
          <p:cNvPicPr>
            <a:picLocks noChangeAspect="1"/>
          </p:cNvPicPr>
          <p:nvPr/>
        </p:nvPicPr>
        <p:blipFill>
          <a:blip r:embed="rId2">
            <a:extLst>
              <a:ext uri="{28A0092B-C50C-407E-A947-70E740481C1C}">
                <a14:useLocalDpi xmlns:a14="http://schemas.microsoft.com/office/drawing/2010/main" val="0"/>
              </a:ext>
            </a:extLst>
          </a:blip>
          <a:srcRect l="46307" t="10406" r="27678" b="27158"/>
          <a:stretch>
            <a:fillRect/>
          </a:stretch>
        </p:blipFill>
        <p:spPr bwMode="auto">
          <a:xfrm>
            <a:off x="255588" y="260350"/>
            <a:ext cx="8709025" cy="627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descr="Scan0001">
            <a:extLst>
              <a:ext uri="{FF2B5EF4-FFF2-40B4-BE49-F238E27FC236}">
                <a16:creationId xmlns:a16="http://schemas.microsoft.com/office/drawing/2014/main" id="{2E6CB49D-D6B4-617B-4938-975F41F517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752" r="1926"/>
          <a:stretch>
            <a:fillRect/>
          </a:stretch>
        </p:blipFill>
        <p:spPr bwMode="auto">
          <a:xfrm>
            <a:off x="1042988" y="115888"/>
            <a:ext cx="7273925" cy="6497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4F71693B-00A5-4AB9-2AF6-14EAC95CB3B2}"/>
              </a:ext>
            </a:extLst>
          </p:cNvPr>
          <p:cNvSpPr txBox="1"/>
          <p:nvPr/>
        </p:nvSpPr>
        <p:spPr>
          <a:xfrm>
            <a:off x="1047600" y="640800"/>
            <a:ext cx="7245638" cy="738664"/>
          </a:xfrm>
          <a:prstGeom prst="rect">
            <a:avLst/>
          </a:prstGeom>
          <a:solidFill>
            <a:schemeClr val="tx1"/>
          </a:solidFill>
        </p:spPr>
        <p:txBody>
          <a:bodyPr wrap="none" rtlCol="0">
            <a:spAutoFit/>
          </a:bodyPr>
          <a:lstStyle/>
          <a:p>
            <a:r>
              <a:rPr lang="en-US" sz="1400" dirty="0">
                <a:solidFill>
                  <a:schemeClr val="accent4">
                    <a:lumMod val="10000"/>
                  </a:schemeClr>
                </a:solidFill>
                <a:latin typeface="Times New Roman" panose="02020603050405020304" pitchFamily="18" charset="0"/>
                <a:cs typeface="Times New Roman" panose="02020603050405020304" pitchFamily="18" charset="0"/>
              </a:rPr>
              <a:t>MODULE c</a:t>
            </a:r>
            <a:r>
              <a:rPr lang="en-TW" sz="1400" dirty="0">
                <a:solidFill>
                  <a:schemeClr val="accent4">
                    <a:lumMod val="10000"/>
                  </a:schemeClr>
                </a:solidFill>
                <a:latin typeface="Times New Roman" panose="02020603050405020304" pitchFamily="18" charset="0"/>
                <a:cs typeface="Times New Roman" panose="02020603050405020304" pitchFamily="18" charset="0"/>
              </a:rPr>
              <a:t>an be used to pakage a block of code. It’s often to used on packaging related function </a:t>
            </a:r>
          </a:p>
          <a:p>
            <a:r>
              <a:rPr lang="en-TW" sz="1400" dirty="0">
                <a:solidFill>
                  <a:schemeClr val="accent4">
                    <a:lumMod val="10000"/>
                  </a:schemeClr>
                </a:solidFill>
                <a:latin typeface="Times New Roman" panose="02020603050405020304" pitchFamily="18" charset="0"/>
                <a:cs typeface="Times New Roman" panose="02020603050405020304" pitchFamily="18" charset="0"/>
              </a:rPr>
              <a:t>and variables.</a:t>
            </a:r>
          </a:p>
          <a:p>
            <a:r>
              <a:rPr lang="en-TW" sz="1400" dirty="0">
                <a:solidFill>
                  <a:schemeClr val="accent4">
                    <a:lumMod val="10000"/>
                  </a:schemeClr>
                </a:solidFill>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0A1980F4-FC98-0FB6-6E01-969575FE0061}"/>
              </a:ext>
            </a:extLst>
          </p:cNvPr>
          <p:cNvSpPr txBox="1"/>
          <p:nvPr/>
        </p:nvSpPr>
        <p:spPr>
          <a:xfrm>
            <a:off x="1042987" y="1988840"/>
            <a:ext cx="7273925" cy="738664"/>
          </a:xfrm>
          <a:prstGeom prst="rect">
            <a:avLst/>
          </a:prstGeom>
          <a:solidFill>
            <a:schemeClr val="tx1"/>
          </a:solidFill>
        </p:spPr>
        <p:txBody>
          <a:bodyPr wrap="square" rtlCol="0">
            <a:spAutoFit/>
          </a:bodyPr>
          <a:lstStyle/>
          <a:p>
            <a:r>
              <a:rPr lang="en-US" sz="1400" dirty="0">
                <a:solidFill>
                  <a:schemeClr val="accent4">
                    <a:lumMod val="10000"/>
                  </a:schemeClr>
                </a:solidFill>
                <a:latin typeface="Times New Roman" panose="02020603050405020304" pitchFamily="18" charset="0"/>
                <a:cs typeface="Times New Roman" panose="02020603050405020304" pitchFamily="18" charset="0"/>
              </a:rPr>
              <a:t>For instance, global variables can be declared in a MODULE, USE the MODULE when these </a:t>
            </a:r>
          </a:p>
          <a:p>
            <a:r>
              <a:rPr lang="en-US" sz="1400" dirty="0">
                <a:solidFill>
                  <a:schemeClr val="accent4">
                    <a:lumMod val="10000"/>
                  </a:schemeClr>
                </a:solidFill>
                <a:latin typeface="Times New Roman" panose="02020603050405020304" pitchFamily="18" charset="0"/>
                <a:cs typeface="Times New Roman" panose="02020603050405020304" pitchFamily="18" charset="0"/>
              </a:rPr>
              <a:t>variables are needed.</a:t>
            </a:r>
          </a:p>
          <a:p>
            <a:endParaRPr lang="en-TW" sz="1400" dirty="0">
              <a:solidFill>
                <a:schemeClr val="accent4">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4338" name="Picture 4" descr="Scan0001">
            <a:extLst>
              <a:ext uri="{FF2B5EF4-FFF2-40B4-BE49-F238E27FC236}">
                <a16:creationId xmlns:a16="http://schemas.microsoft.com/office/drawing/2014/main" id="{2E6CB49D-D6B4-617B-4938-975F41F517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752" r="1926"/>
          <a:stretch>
            <a:fillRect/>
          </a:stretch>
        </p:blipFill>
        <p:spPr bwMode="auto">
          <a:xfrm>
            <a:off x="1042988" y="115888"/>
            <a:ext cx="7273925" cy="6497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57190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4" descr="Scan0002">
            <a:extLst>
              <a:ext uri="{FF2B5EF4-FFF2-40B4-BE49-F238E27FC236}">
                <a16:creationId xmlns:a16="http://schemas.microsoft.com/office/drawing/2014/main" id="{340C3D1A-0991-7E51-7DFF-E3744BABD5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13" y="188913"/>
            <a:ext cx="6384925"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id="{D2EA4066-1C74-8A41-6E91-A324586DEF70}"/>
              </a:ext>
            </a:extLst>
          </p:cNvPr>
          <p:cNvSpPr/>
          <p:nvPr/>
        </p:nvSpPr>
        <p:spPr>
          <a:xfrm>
            <a:off x="7740353" y="188913"/>
            <a:ext cx="432048" cy="6553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p>
        </p:txBody>
      </p:sp>
      <p:sp>
        <p:nvSpPr>
          <p:cNvPr id="2" name="TextBox 1">
            <a:extLst>
              <a:ext uri="{FF2B5EF4-FFF2-40B4-BE49-F238E27FC236}">
                <a16:creationId xmlns:a16="http://schemas.microsoft.com/office/drawing/2014/main" id="{9323D728-A269-69A0-1D45-3BF8058972FC}"/>
              </a:ext>
            </a:extLst>
          </p:cNvPr>
          <p:cNvSpPr txBox="1"/>
          <p:nvPr/>
        </p:nvSpPr>
        <p:spPr>
          <a:xfrm>
            <a:off x="1547664" y="557822"/>
            <a:ext cx="6624735" cy="2677656"/>
          </a:xfrm>
          <a:prstGeom prst="rect">
            <a:avLst/>
          </a:prstGeom>
          <a:solidFill>
            <a:schemeClr val="tx1"/>
          </a:solidFill>
        </p:spPr>
        <p:txBody>
          <a:bodyPr wrap="square" rtlCol="0">
            <a:spAutoFit/>
          </a:bodyPr>
          <a:lstStyle/>
          <a:p>
            <a:r>
              <a:rPr lang="en-US" sz="1400" dirty="0">
                <a:solidFill>
                  <a:schemeClr val="accent4">
                    <a:lumMod val="10000"/>
                  </a:schemeClr>
                </a:solidFill>
                <a:latin typeface="Times New Roman" panose="02020603050405020304" pitchFamily="18" charset="0"/>
                <a:cs typeface="Times New Roman" panose="02020603050405020304" pitchFamily="18" charset="0"/>
              </a:rPr>
              <a:t>TYPE is a useful grammar. When writing a big program, the program is often to be separated to many functions, which require to transfer many arguments. Using TYPE can reduce the number of arguments.</a:t>
            </a:r>
          </a:p>
          <a:p>
            <a:endParaRPr lang="en-US" sz="1400" dirty="0">
              <a:solidFill>
                <a:schemeClr val="accent4">
                  <a:lumMod val="10000"/>
                </a:schemeClr>
              </a:solidFill>
              <a:latin typeface="Times New Roman" panose="02020603050405020304" pitchFamily="18" charset="0"/>
              <a:cs typeface="Times New Roman" panose="02020603050405020304" pitchFamily="18" charset="0"/>
            </a:endParaRPr>
          </a:p>
          <a:p>
            <a:r>
              <a:rPr lang="en-TW" sz="1400" dirty="0">
                <a:solidFill>
                  <a:schemeClr val="accent4">
                    <a:lumMod val="10000"/>
                  </a:schemeClr>
                </a:solidFill>
                <a:latin typeface="Times New Roman" panose="02020603050405020304" pitchFamily="18" charset="0"/>
                <a:cs typeface="Times New Roman" panose="02020603050405020304" pitchFamily="18" charset="0"/>
              </a:rPr>
              <a:t>Take </a:t>
            </a:r>
            <a:r>
              <a:rPr lang="en-US" sz="1400" dirty="0">
                <a:solidFill>
                  <a:schemeClr val="accent4">
                    <a:lumMod val="10000"/>
                  </a:schemeClr>
                </a:solidFill>
                <a:latin typeface="Times New Roman" panose="02020603050405020304" pitchFamily="18" charset="0"/>
                <a:cs typeface="Times New Roman" panose="02020603050405020304" pitchFamily="18" charset="0"/>
              </a:rPr>
              <a:t>Javelin Throw as an example. It is assumed in an ideal case that height, wind speed, and resistant force are not included. If these factors are included, more arguments need to be transfer instead of merely angle and velocity. When large amount of arguments need to be transferred, it’s easy to go wrong. It’s hard for programmers to remember the definition of each arguments. If locations of arguments are wrong, the program will go wrong.</a:t>
            </a:r>
          </a:p>
          <a:p>
            <a:endParaRPr lang="en-US" sz="1400" dirty="0">
              <a:solidFill>
                <a:schemeClr val="accent4">
                  <a:lumMod val="10000"/>
                </a:schemeClr>
              </a:solidFill>
              <a:latin typeface="Times New Roman" panose="02020603050405020304" pitchFamily="18" charset="0"/>
              <a:cs typeface="Times New Roman" panose="02020603050405020304" pitchFamily="18" charset="0"/>
            </a:endParaRPr>
          </a:p>
          <a:p>
            <a:r>
              <a:rPr lang="en-US" sz="1400" dirty="0">
                <a:solidFill>
                  <a:schemeClr val="accent4">
                    <a:lumMod val="10000"/>
                  </a:schemeClr>
                </a:solidFill>
                <a:latin typeface="Times New Roman" panose="02020603050405020304" pitchFamily="18" charset="0"/>
                <a:cs typeface="Times New Roman" panose="02020603050405020304" pitchFamily="18" charset="0"/>
              </a:rPr>
              <a:t>If a new TYPE are defined and related arguments are included in it. Only one variable need to be transferred. Let’s see an example.</a:t>
            </a:r>
            <a:endParaRPr lang="en-TW" sz="1400" dirty="0">
              <a:solidFill>
                <a:schemeClr val="accent4">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362" name="Picture 4" descr="Scan0002">
            <a:extLst>
              <a:ext uri="{FF2B5EF4-FFF2-40B4-BE49-F238E27FC236}">
                <a16:creationId xmlns:a16="http://schemas.microsoft.com/office/drawing/2014/main" id="{340C3D1A-0991-7E51-7DFF-E3744BABD5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13" y="188913"/>
            <a:ext cx="6384925"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30164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descr="Scan0003">
            <a:extLst>
              <a:ext uri="{FF2B5EF4-FFF2-40B4-BE49-F238E27FC236}">
                <a16:creationId xmlns:a16="http://schemas.microsoft.com/office/drawing/2014/main" id="{A2E9B595-C3C5-79BA-7B73-BBEEC5926A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88913"/>
            <a:ext cx="8496300" cy="630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7C9800EB-6DCB-0919-9529-0976D36DBE03}"/>
              </a:ext>
            </a:extLst>
          </p:cNvPr>
          <p:cNvSpPr txBox="1"/>
          <p:nvPr/>
        </p:nvSpPr>
        <p:spPr>
          <a:xfrm>
            <a:off x="2267744" y="548680"/>
            <a:ext cx="4028456" cy="307777"/>
          </a:xfrm>
          <a:prstGeom prst="rect">
            <a:avLst/>
          </a:prstGeom>
          <a:solidFill>
            <a:schemeClr val="tx1"/>
          </a:solidFill>
        </p:spPr>
        <p:txBody>
          <a:bodyPr wrap="square" rtlCol="0">
            <a:spAutoFit/>
          </a:bodyPr>
          <a:lstStyle/>
          <a:p>
            <a:r>
              <a:rPr lang="en-US" sz="1400" dirty="0">
                <a:solidFill>
                  <a:schemeClr val="accent4">
                    <a:lumMod val="10000"/>
                  </a:schemeClr>
                </a:solidFill>
                <a:latin typeface="Times New Roman" panose="02020603050405020304" pitchFamily="18" charset="0"/>
                <a:cs typeface="Times New Roman" panose="02020603050405020304" pitchFamily="18" charset="0"/>
              </a:rPr>
              <a:t>Declare related code</a:t>
            </a:r>
            <a:endParaRPr lang="en-TW" sz="1400" dirty="0">
              <a:solidFill>
                <a:schemeClr val="accent4">
                  <a:lumMod val="10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D7E4993-F812-B9ED-B2AF-E91D284C6067}"/>
              </a:ext>
            </a:extLst>
          </p:cNvPr>
          <p:cNvSpPr txBox="1"/>
          <p:nvPr/>
        </p:nvSpPr>
        <p:spPr>
          <a:xfrm>
            <a:off x="2267744" y="1249015"/>
            <a:ext cx="4028456" cy="307777"/>
          </a:xfrm>
          <a:prstGeom prst="rect">
            <a:avLst/>
          </a:prstGeom>
          <a:solidFill>
            <a:schemeClr val="tx1"/>
          </a:solidFill>
        </p:spPr>
        <p:txBody>
          <a:bodyPr wrap="square" rtlCol="0">
            <a:spAutoFit/>
          </a:bodyPr>
          <a:lstStyle/>
          <a:p>
            <a:r>
              <a:rPr lang="en-US" sz="1400" dirty="0">
                <a:solidFill>
                  <a:schemeClr val="accent4">
                    <a:lumMod val="10000"/>
                  </a:schemeClr>
                </a:solidFill>
                <a:latin typeface="Times New Roman" panose="02020603050405020304" pitchFamily="18" charset="0"/>
                <a:cs typeface="Times New Roman" panose="02020603050405020304" pitchFamily="18" charset="0"/>
              </a:rPr>
              <a:t>Write the function after contains</a:t>
            </a:r>
            <a:endParaRPr lang="en-TW" sz="1400" dirty="0">
              <a:solidFill>
                <a:schemeClr val="accent4">
                  <a:lumMod val="1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DDA1AE5-61B3-16B7-4CC2-4ABAF628BF86}"/>
              </a:ext>
            </a:extLst>
          </p:cNvPr>
          <p:cNvSpPr txBox="1"/>
          <p:nvPr/>
        </p:nvSpPr>
        <p:spPr>
          <a:xfrm>
            <a:off x="3607200" y="2602800"/>
            <a:ext cx="4028456" cy="307777"/>
          </a:xfrm>
          <a:prstGeom prst="rect">
            <a:avLst/>
          </a:prstGeom>
          <a:solidFill>
            <a:schemeClr val="tx1"/>
          </a:solidFill>
        </p:spPr>
        <p:txBody>
          <a:bodyPr wrap="square" rtlCol="0">
            <a:spAutoFit/>
          </a:bodyPr>
          <a:lstStyle/>
          <a:p>
            <a:r>
              <a:rPr lang="en-US" sz="1400" dirty="0">
                <a:solidFill>
                  <a:schemeClr val="accent4">
                    <a:lumMod val="10000"/>
                  </a:schemeClr>
                </a:solidFill>
                <a:latin typeface="Times New Roman" panose="02020603050405020304" pitchFamily="18" charset="0"/>
                <a:cs typeface="Times New Roman" panose="02020603050405020304" pitchFamily="18" charset="0"/>
              </a:rPr>
              <a:t>subroutine can’t be omitted</a:t>
            </a:r>
            <a:endParaRPr lang="en-TW" sz="1400" dirty="0">
              <a:solidFill>
                <a:schemeClr val="accent4">
                  <a:lumMod val="1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1F0283E-3A90-2959-5147-9F1CCE0C84B4}"/>
              </a:ext>
            </a:extLst>
          </p:cNvPr>
          <p:cNvSpPr txBox="1"/>
          <p:nvPr/>
        </p:nvSpPr>
        <p:spPr>
          <a:xfrm>
            <a:off x="3607200" y="3984128"/>
            <a:ext cx="4028456" cy="307777"/>
          </a:xfrm>
          <a:prstGeom prst="rect">
            <a:avLst/>
          </a:prstGeom>
          <a:solidFill>
            <a:schemeClr val="tx1"/>
          </a:solidFill>
        </p:spPr>
        <p:txBody>
          <a:bodyPr wrap="square" rtlCol="0">
            <a:spAutoFit/>
          </a:bodyPr>
          <a:lstStyle/>
          <a:p>
            <a:r>
              <a:rPr lang="en-US" sz="1400" dirty="0">
                <a:solidFill>
                  <a:schemeClr val="accent4">
                    <a:lumMod val="10000"/>
                  </a:schemeClr>
                </a:solidFill>
                <a:latin typeface="Times New Roman" panose="02020603050405020304" pitchFamily="18" charset="0"/>
                <a:cs typeface="Times New Roman" panose="02020603050405020304" pitchFamily="18" charset="0"/>
              </a:rPr>
              <a:t>function can’t be omitted</a:t>
            </a:r>
            <a:endParaRPr lang="en-TW" sz="1400" dirty="0">
              <a:solidFill>
                <a:schemeClr val="accent4">
                  <a:lumMod val="1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0F6C35B-64C3-5C03-7C14-A4E76E7971EB}"/>
              </a:ext>
            </a:extLst>
          </p:cNvPr>
          <p:cNvSpPr txBox="1"/>
          <p:nvPr/>
        </p:nvSpPr>
        <p:spPr>
          <a:xfrm>
            <a:off x="323850" y="5131931"/>
            <a:ext cx="8496300" cy="954107"/>
          </a:xfrm>
          <a:prstGeom prst="rect">
            <a:avLst/>
          </a:prstGeom>
          <a:solidFill>
            <a:schemeClr val="tx1"/>
          </a:solidFill>
        </p:spPr>
        <p:txBody>
          <a:bodyPr wrap="square" rtlCol="0">
            <a:spAutoFit/>
          </a:bodyPr>
          <a:lstStyle/>
          <a:p>
            <a:r>
              <a:rPr lang="en-US" sz="1400" dirty="0">
                <a:solidFill>
                  <a:schemeClr val="accent4">
                    <a:lumMod val="10000"/>
                  </a:schemeClr>
                </a:solidFill>
                <a:latin typeface="Times New Roman" panose="02020603050405020304" pitchFamily="18" charset="0"/>
                <a:cs typeface="Times New Roman" panose="02020603050405020304" pitchFamily="18" charset="0"/>
              </a:rPr>
              <a:t>Usually, related functions will be put in the same MODULE. When a program want to call a function in a MODULE, “use </a:t>
            </a:r>
            <a:r>
              <a:rPr lang="en-US" sz="1400" dirty="0" err="1">
                <a:solidFill>
                  <a:schemeClr val="accent4">
                    <a:lumMod val="10000"/>
                  </a:schemeClr>
                </a:solidFill>
                <a:latin typeface="Times New Roman" panose="02020603050405020304" pitchFamily="18" charset="0"/>
                <a:cs typeface="Times New Roman" panose="02020603050405020304" pitchFamily="18" charset="0"/>
              </a:rPr>
              <a:t>module_name</a:t>
            </a:r>
            <a:r>
              <a:rPr lang="en-US" sz="1400" dirty="0">
                <a:solidFill>
                  <a:schemeClr val="accent4">
                    <a:lumMod val="10000"/>
                  </a:schemeClr>
                </a:solidFill>
                <a:latin typeface="Times New Roman" panose="02020603050405020304" pitchFamily="18" charset="0"/>
                <a:cs typeface="Times New Roman" panose="02020603050405020304" pitchFamily="18" charset="0"/>
              </a:rPr>
              <a:t>” are required to used to call it. This way is fit with modular design. When writing a big program, graphing related functions can be put in “module Graphics”, numerical related functions can be put in “module Numerical”.</a:t>
            </a:r>
            <a:endParaRPr lang="en-TW" sz="1400" dirty="0">
              <a:solidFill>
                <a:schemeClr val="accent4">
                  <a:lumMod val="10000"/>
                </a:schemeClr>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9724ABD2-671A-FD09-8A8A-CCE0BFFD80B4}"/>
              </a:ext>
            </a:extLst>
          </p:cNvPr>
          <p:cNvSpPr/>
          <p:nvPr/>
        </p:nvSpPr>
        <p:spPr>
          <a:xfrm>
            <a:off x="395535" y="6086037"/>
            <a:ext cx="7704857" cy="3996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6386" name="Picture 4" descr="Scan0003">
            <a:extLst>
              <a:ext uri="{FF2B5EF4-FFF2-40B4-BE49-F238E27FC236}">
                <a16:creationId xmlns:a16="http://schemas.microsoft.com/office/drawing/2014/main" id="{A2E9B595-C3C5-79BA-7B73-BBEEC5926A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88913"/>
            <a:ext cx="8496300" cy="630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83462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descr="Scan0004">
            <a:extLst>
              <a:ext uri="{FF2B5EF4-FFF2-40B4-BE49-F238E27FC236}">
                <a16:creationId xmlns:a16="http://schemas.microsoft.com/office/drawing/2014/main" id="{5789653E-F824-6A56-3C86-CE99BA211C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620713"/>
            <a:ext cx="8713788" cy="581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0DB83137-789A-26C8-1BA5-9B180689D85E}"/>
              </a:ext>
            </a:extLst>
          </p:cNvPr>
          <p:cNvSpPr txBox="1"/>
          <p:nvPr/>
        </p:nvSpPr>
        <p:spPr>
          <a:xfrm>
            <a:off x="267181" y="1412776"/>
            <a:ext cx="8625993" cy="923330"/>
          </a:xfrm>
          <a:prstGeom prst="rect">
            <a:avLst/>
          </a:prstGeom>
          <a:solidFill>
            <a:schemeClr val="tx1"/>
          </a:solidFill>
        </p:spPr>
        <p:txBody>
          <a:bodyPr wrap="square" rtlCol="0">
            <a:spAutoFit/>
          </a:bodyPr>
          <a:lstStyle/>
          <a:p>
            <a:r>
              <a:rPr lang="en-US" dirty="0">
                <a:solidFill>
                  <a:schemeClr val="accent4">
                    <a:lumMod val="10000"/>
                  </a:schemeClr>
                </a:solidFill>
                <a:latin typeface="Times New Roman" panose="02020603050405020304" pitchFamily="18" charset="0"/>
                <a:cs typeface="Times New Roman" panose="02020603050405020304" pitchFamily="18" charset="0"/>
              </a:rPr>
              <a:t>INCLUDE are used to include the content from another file. It’s the easiest way to use many files in the same time. The following example includes two files. The two files should be put in the same path for compile.</a:t>
            </a:r>
            <a:endParaRPr lang="en-TW" dirty="0">
              <a:solidFill>
                <a:schemeClr val="accent4">
                  <a:lumMod val="10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DB00ED2-E5DD-5548-14C3-A52FC7C9C258}"/>
              </a:ext>
            </a:extLst>
          </p:cNvPr>
          <p:cNvSpPr txBox="1"/>
          <p:nvPr/>
        </p:nvSpPr>
        <p:spPr>
          <a:xfrm>
            <a:off x="3347864" y="3501008"/>
            <a:ext cx="4028456" cy="307777"/>
          </a:xfrm>
          <a:prstGeom prst="rect">
            <a:avLst/>
          </a:prstGeom>
          <a:solidFill>
            <a:schemeClr val="tx1"/>
          </a:solidFill>
        </p:spPr>
        <p:txBody>
          <a:bodyPr wrap="square" rtlCol="0">
            <a:spAutoFit/>
          </a:bodyPr>
          <a:lstStyle/>
          <a:p>
            <a:r>
              <a:rPr lang="en-US" sz="1400" dirty="0">
                <a:solidFill>
                  <a:schemeClr val="accent4">
                    <a:lumMod val="10000"/>
                  </a:schemeClr>
                </a:solidFill>
                <a:latin typeface="Times New Roman" panose="02020603050405020304" pitchFamily="18" charset="0"/>
                <a:cs typeface="Times New Roman" panose="02020603050405020304" pitchFamily="18" charset="0"/>
              </a:rPr>
              <a:t>function sub is in another file</a:t>
            </a:r>
            <a:endParaRPr lang="en-TW" sz="1400" dirty="0">
              <a:solidFill>
                <a:schemeClr val="accent4">
                  <a:lumMod val="1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D247D9C-6129-5FA6-20FB-A28EF30BEA77}"/>
              </a:ext>
            </a:extLst>
          </p:cNvPr>
          <p:cNvSpPr txBox="1"/>
          <p:nvPr/>
        </p:nvSpPr>
        <p:spPr>
          <a:xfrm>
            <a:off x="3563888" y="4320000"/>
            <a:ext cx="4028456" cy="307777"/>
          </a:xfrm>
          <a:prstGeom prst="rect">
            <a:avLst/>
          </a:prstGeom>
          <a:solidFill>
            <a:schemeClr val="tx1"/>
          </a:solidFill>
        </p:spPr>
        <p:txBody>
          <a:bodyPr wrap="square" rtlCol="0">
            <a:spAutoFit/>
          </a:bodyPr>
          <a:lstStyle/>
          <a:p>
            <a:r>
              <a:rPr lang="en-US" sz="1400" dirty="0">
                <a:solidFill>
                  <a:schemeClr val="accent4">
                    <a:lumMod val="10000"/>
                  </a:schemeClr>
                </a:solidFill>
                <a:latin typeface="Times New Roman" panose="02020603050405020304" pitchFamily="18" charset="0"/>
                <a:cs typeface="Times New Roman" panose="02020603050405020304" pitchFamily="18" charset="0"/>
              </a:rPr>
              <a:t>include ex0840s.f90</a:t>
            </a:r>
            <a:endParaRPr lang="en-TW" sz="1400" dirty="0">
              <a:solidFill>
                <a:schemeClr val="accent4">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7410" name="Picture 4" descr="Scan0004">
            <a:extLst>
              <a:ext uri="{FF2B5EF4-FFF2-40B4-BE49-F238E27FC236}">
                <a16:creationId xmlns:a16="http://schemas.microsoft.com/office/drawing/2014/main" id="{5789653E-F824-6A56-3C86-CE99BA211C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620713"/>
            <a:ext cx="8713788" cy="581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11152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61FA662-3628-989C-C0EE-DE074698E5A4}"/>
              </a:ext>
            </a:extLst>
          </p:cNvPr>
          <p:cNvSpPr>
            <a:spLocks noGrp="1" noChangeArrowheads="1"/>
          </p:cNvSpPr>
          <p:nvPr>
            <p:ph type="title"/>
          </p:nvPr>
        </p:nvSpPr>
        <p:spPr/>
        <p:txBody>
          <a:bodyPr/>
          <a:lstStyle/>
          <a:p>
            <a:pPr eaLnBrk="1" hangingPunct="1">
              <a:defRPr/>
            </a:pPr>
            <a:r>
              <a:rPr lang="en-US" altLang="zh-TW"/>
              <a:t>Subroutine </a:t>
            </a:r>
          </a:p>
        </p:txBody>
      </p:sp>
      <p:sp>
        <p:nvSpPr>
          <p:cNvPr id="6147" name="Rectangle 3">
            <a:extLst>
              <a:ext uri="{FF2B5EF4-FFF2-40B4-BE49-F238E27FC236}">
                <a16:creationId xmlns:a16="http://schemas.microsoft.com/office/drawing/2014/main" id="{C7F972B8-9A10-DBF6-6CDA-C699BF49C520}"/>
              </a:ext>
            </a:extLst>
          </p:cNvPr>
          <p:cNvSpPr>
            <a:spLocks noGrp="1" noChangeArrowheads="1"/>
          </p:cNvSpPr>
          <p:nvPr>
            <p:ph type="body" sz="half" idx="1"/>
          </p:nvPr>
        </p:nvSpPr>
        <p:spPr/>
        <p:txBody>
          <a:bodyPr/>
          <a:lstStyle/>
          <a:p>
            <a:pPr eaLnBrk="1" hangingPunct="1">
              <a:buFont typeface="Wingdings" pitchFamily="2" charset="2"/>
              <a:buNone/>
              <a:defRPr/>
            </a:pPr>
            <a:r>
              <a:rPr lang="en-US" altLang="zh-TW" sz="2800"/>
              <a:t>Program Test</a:t>
            </a:r>
          </a:p>
          <a:p>
            <a:pPr eaLnBrk="1" hangingPunct="1">
              <a:buFont typeface="Wingdings" pitchFamily="2" charset="2"/>
              <a:buNone/>
              <a:defRPr/>
            </a:pPr>
            <a:r>
              <a:rPr lang="en-US" altLang="zh-TW" sz="2800"/>
              <a:t>	call out_hello()</a:t>
            </a:r>
          </a:p>
          <a:p>
            <a:pPr eaLnBrk="1" hangingPunct="1">
              <a:buFont typeface="Wingdings" pitchFamily="2" charset="2"/>
              <a:buNone/>
              <a:defRPr/>
            </a:pPr>
            <a:r>
              <a:rPr lang="en-US" altLang="zh-TW" sz="2800"/>
              <a:t>	call out_hello()</a:t>
            </a:r>
          </a:p>
          <a:p>
            <a:pPr eaLnBrk="1" hangingPunct="1">
              <a:buFont typeface="Wingdings" pitchFamily="2" charset="2"/>
              <a:buNone/>
              <a:defRPr/>
            </a:pPr>
            <a:r>
              <a:rPr lang="en-US" altLang="zh-TW" sz="2800"/>
              <a:t>End Program test</a:t>
            </a:r>
          </a:p>
          <a:p>
            <a:pPr eaLnBrk="1" hangingPunct="1">
              <a:buFont typeface="Wingdings" pitchFamily="2" charset="2"/>
              <a:buNone/>
              <a:defRPr/>
            </a:pPr>
            <a:r>
              <a:rPr lang="en-US" altLang="zh-TW" sz="2800"/>
              <a:t>Subroutine out_hello()</a:t>
            </a:r>
          </a:p>
          <a:p>
            <a:pPr eaLnBrk="1" hangingPunct="1">
              <a:buFont typeface="Wingdings" pitchFamily="2" charset="2"/>
              <a:buNone/>
              <a:defRPr/>
            </a:pPr>
            <a:r>
              <a:rPr lang="en-US" altLang="zh-TW" sz="2800"/>
              <a:t>   print*,’hello’</a:t>
            </a:r>
          </a:p>
          <a:p>
            <a:pPr eaLnBrk="1" hangingPunct="1">
              <a:buFont typeface="Wingdings" pitchFamily="2" charset="2"/>
              <a:buNone/>
              <a:defRPr/>
            </a:pPr>
            <a:r>
              <a:rPr lang="en-US" altLang="zh-TW" sz="2800"/>
              <a:t>End subroutine</a:t>
            </a:r>
          </a:p>
        </p:txBody>
      </p:sp>
      <p:sp>
        <p:nvSpPr>
          <p:cNvPr id="6148" name="Rectangle 4">
            <a:extLst>
              <a:ext uri="{FF2B5EF4-FFF2-40B4-BE49-F238E27FC236}">
                <a16:creationId xmlns:a16="http://schemas.microsoft.com/office/drawing/2014/main" id="{EF08E00D-1B0F-B999-6EBA-82C4EC2996CC}"/>
              </a:ext>
            </a:extLst>
          </p:cNvPr>
          <p:cNvSpPr>
            <a:spLocks noGrp="1" noChangeArrowheads="1"/>
          </p:cNvSpPr>
          <p:nvPr>
            <p:ph type="body" sz="half" idx="2"/>
          </p:nvPr>
        </p:nvSpPr>
        <p:spPr/>
        <p:txBody>
          <a:bodyPr/>
          <a:lstStyle/>
          <a:p>
            <a:pPr eaLnBrk="1" hangingPunct="1">
              <a:defRPr/>
            </a:pPr>
            <a:r>
              <a:rPr lang="en-US" altLang="zh-TW" sz="2800"/>
              <a:t>To shorten the length of the main program and let your program looks more simple.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a:extLst>
              <a:ext uri="{FF2B5EF4-FFF2-40B4-BE49-F238E27FC236}">
                <a16:creationId xmlns:a16="http://schemas.microsoft.com/office/drawing/2014/main" id="{03A8B686-4900-5523-5244-E65321AC2B03}"/>
              </a:ext>
            </a:extLst>
          </p:cNvPr>
          <p:cNvSpPr>
            <a:spLocks noChangeArrowheads="1"/>
          </p:cNvSpPr>
          <p:nvPr/>
        </p:nvSpPr>
        <p:spPr bwMode="auto">
          <a:xfrm>
            <a:off x="214313" y="1196975"/>
            <a:ext cx="8929687"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a:t>INCLUDE_FILES, a FORTRAN90 code which makes a copy of a FORTRAN file, in which INCLUDE statements are replaced by the corresponding include files.</a:t>
            </a:r>
          </a:p>
          <a:p>
            <a:endParaRPr lang="en-US" altLang="zh-TW"/>
          </a:p>
          <a:p>
            <a:r>
              <a:rPr lang="en-US" altLang="zh-TW"/>
              <a:t>The format for a FORTRAN include statement is either</a:t>
            </a:r>
          </a:p>
          <a:p>
            <a:endParaRPr lang="en-US" altLang="zh-TW"/>
          </a:p>
          <a:p>
            <a:endParaRPr lang="en-US" altLang="zh-TW"/>
          </a:p>
          <a:p>
            <a:r>
              <a:rPr lang="en-US" altLang="zh-TW"/>
              <a:t>        include 'file.txt'</a:t>
            </a:r>
          </a:p>
          <a:p>
            <a:r>
              <a:rPr lang="en-US" altLang="zh-TW"/>
              <a:t>      </a:t>
            </a:r>
          </a:p>
          <a:p>
            <a:r>
              <a:rPr lang="en-US" altLang="zh-TW"/>
              <a:t>or</a:t>
            </a:r>
          </a:p>
          <a:p>
            <a:endParaRPr lang="en-US" altLang="zh-TW"/>
          </a:p>
          <a:p>
            <a:r>
              <a:rPr lang="en-US" altLang="zh-TW"/>
              <a:t>        include "file.txt"</a:t>
            </a:r>
          </a:p>
          <a:p>
            <a:r>
              <a:rPr lang="en-US" altLang="zh-TW"/>
              <a:t>      </a:t>
            </a:r>
          </a:p>
          <a:p>
            <a:r>
              <a:rPr lang="en-US" altLang="zh-TW"/>
              <a:t>This program reads a file with such include statements, and replaces each such occurrence by the text of the corresponding file.</a:t>
            </a:r>
            <a:endParaRPr lang="zh-TW"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descr="Scan0005">
            <a:extLst>
              <a:ext uri="{FF2B5EF4-FFF2-40B4-BE49-F238E27FC236}">
                <a16:creationId xmlns:a16="http://schemas.microsoft.com/office/drawing/2014/main" id="{B2B74683-7C3C-1EF3-C59A-237825F81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60350"/>
            <a:ext cx="8785225" cy="576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F9DB5530-7FDF-D8B0-2A34-F6DE2B95D08D}"/>
              </a:ext>
            </a:extLst>
          </p:cNvPr>
          <p:cNvSpPr txBox="1"/>
          <p:nvPr/>
        </p:nvSpPr>
        <p:spPr>
          <a:xfrm>
            <a:off x="194479" y="5301208"/>
            <a:ext cx="8625993" cy="646331"/>
          </a:xfrm>
          <a:prstGeom prst="rect">
            <a:avLst/>
          </a:prstGeom>
          <a:solidFill>
            <a:schemeClr val="tx1"/>
          </a:solidFill>
        </p:spPr>
        <p:txBody>
          <a:bodyPr wrap="square" rtlCol="0">
            <a:spAutoFit/>
          </a:bodyPr>
          <a:lstStyle/>
          <a:p>
            <a:r>
              <a:rPr lang="en-US" dirty="0">
                <a:solidFill>
                  <a:schemeClr val="accent4">
                    <a:lumMod val="10000"/>
                  </a:schemeClr>
                </a:solidFill>
                <a:latin typeface="Times New Roman" panose="02020603050405020304" pitchFamily="18" charset="0"/>
                <a:cs typeface="Times New Roman" panose="02020603050405020304" pitchFamily="18" charset="0"/>
              </a:rPr>
              <a:t>After FORTRAN 90 provide MODULE, INCLUDE are less to be used to do the job.</a:t>
            </a:r>
          </a:p>
          <a:p>
            <a:endParaRPr lang="en-TW" dirty="0">
              <a:solidFill>
                <a:schemeClr val="accent4">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9458" name="Picture 4" descr="Scan0005">
            <a:extLst>
              <a:ext uri="{FF2B5EF4-FFF2-40B4-BE49-F238E27FC236}">
                <a16:creationId xmlns:a16="http://schemas.microsoft.com/office/drawing/2014/main" id="{B2B74683-7C3C-1EF3-C59A-237825F81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60350"/>
            <a:ext cx="8785225" cy="576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65173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4" descr="Scan0006">
            <a:extLst>
              <a:ext uri="{FF2B5EF4-FFF2-40B4-BE49-F238E27FC236}">
                <a16:creationId xmlns:a16="http://schemas.microsoft.com/office/drawing/2014/main" id="{623F6E4A-F31F-93BC-379F-0C12E649BC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017"/>
          <a:stretch>
            <a:fillRect/>
          </a:stretch>
        </p:blipFill>
        <p:spPr bwMode="auto">
          <a:xfrm>
            <a:off x="250825" y="981075"/>
            <a:ext cx="8713788"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01B8101A-5A40-93FA-D664-3CD59BFE06E4}"/>
              </a:ext>
            </a:extLst>
          </p:cNvPr>
          <p:cNvSpPr txBox="1"/>
          <p:nvPr/>
        </p:nvSpPr>
        <p:spPr>
          <a:xfrm>
            <a:off x="328309" y="1647825"/>
            <a:ext cx="8625993" cy="3477875"/>
          </a:xfrm>
          <a:prstGeom prst="rect">
            <a:avLst/>
          </a:prstGeom>
          <a:solidFill>
            <a:schemeClr val="tx1"/>
          </a:solidFill>
        </p:spPr>
        <p:txBody>
          <a:bodyPr wrap="square" rtlCol="0">
            <a:spAutoFit/>
          </a:bodyPr>
          <a:lstStyle/>
          <a:p>
            <a:r>
              <a:rPr lang="en-US" dirty="0">
                <a:solidFill>
                  <a:schemeClr val="accent4">
                    <a:lumMod val="10000"/>
                  </a:schemeClr>
                </a:solidFill>
                <a:latin typeface="Times New Roman" panose="02020603050405020304" pitchFamily="18" charset="0"/>
                <a:cs typeface="Times New Roman" panose="02020603050405020304" pitchFamily="18" charset="0"/>
              </a:rPr>
              <a:t>INTERFACE is a block of code. It’s an “interface” to illustrate type of arguments for calling a function and the type of return value. In most cases, it’s not necessary to illustrate their “interface” when calling a function. However, the following cases is requiring it:</a:t>
            </a:r>
          </a:p>
          <a:p>
            <a:endParaRPr lang="en-US" dirty="0">
              <a:solidFill>
                <a:schemeClr val="accent4">
                  <a:lumMod val="10000"/>
                </a:schemeClr>
              </a:solidFill>
              <a:latin typeface="Times New Roman" panose="02020603050405020304" pitchFamily="18" charset="0"/>
              <a:cs typeface="Times New Roman" panose="02020603050405020304" pitchFamily="18" charset="0"/>
            </a:endParaRPr>
          </a:p>
          <a:p>
            <a:pPr marL="342900" indent="-342900">
              <a:buAutoNum type="arabicPeriod"/>
            </a:pPr>
            <a:r>
              <a:rPr lang="en-US" dirty="0">
                <a:solidFill>
                  <a:schemeClr val="accent4">
                    <a:lumMod val="10000"/>
                  </a:schemeClr>
                </a:solidFill>
                <a:latin typeface="Times New Roman" panose="02020603050405020304" pitchFamily="18" charset="0"/>
                <a:cs typeface="Times New Roman" panose="02020603050405020304" pitchFamily="18" charset="0"/>
              </a:rPr>
              <a:t>Return value is an array.</a:t>
            </a:r>
          </a:p>
          <a:p>
            <a:pPr marL="342900" indent="-342900">
              <a:buAutoNum type="arabicPeriod"/>
            </a:pPr>
            <a:endParaRPr lang="en-US" sz="800" dirty="0">
              <a:solidFill>
                <a:schemeClr val="accent4">
                  <a:lumMod val="10000"/>
                </a:schemeClr>
              </a:solidFill>
              <a:latin typeface="Times New Roman" panose="02020603050405020304" pitchFamily="18" charset="0"/>
              <a:cs typeface="Times New Roman" panose="02020603050405020304" pitchFamily="18" charset="0"/>
            </a:endParaRPr>
          </a:p>
          <a:p>
            <a:pPr marL="342900" indent="-342900">
              <a:buAutoNum type="arabicPeriod"/>
            </a:pPr>
            <a:r>
              <a:rPr lang="en-US" dirty="0">
                <a:solidFill>
                  <a:schemeClr val="accent4">
                    <a:lumMod val="10000"/>
                  </a:schemeClr>
                </a:solidFill>
                <a:latin typeface="Times New Roman" panose="02020603050405020304" pitchFamily="18" charset="0"/>
                <a:cs typeface="Times New Roman" panose="02020603050405020304" pitchFamily="18" charset="0"/>
              </a:rPr>
              <a:t>Assign a location of a argument to send it.</a:t>
            </a:r>
          </a:p>
          <a:p>
            <a:pPr marL="342900" indent="-342900">
              <a:buAutoNum type="arabicPeriod"/>
            </a:pPr>
            <a:endParaRPr lang="en-US" sz="800" dirty="0">
              <a:solidFill>
                <a:schemeClr val="accent4">
                  <a:lumMod val="10000"/>
                </a:schemeClr>
              </a:solidFill>
              <a:latin typeface="Times New Roman" panose="02020603050405020304" pitchFamily="18" charset="0"/>
              <a:cs typeface="Times New Roman" panose="02020603050405020304" pitchFamily="18" charset="0"/>
            </a:endParaRPr>
          </a:p>
          <a:p>
            <a:pPr marL="342900" indent="-342900">
              <a:buAutoNum type="arabicPeriod"/>
            </a:pPr>
            <a:r>
              <a:rPr lang="en-US" dirty="0">
                <a:solidFill>
                  <a:schemeClr val="accent4">
                    <a:lumMod val="10000"/>
                  </a:schemeClr>
                </a:solidFill>
                <a:latin typeface="Times New Roman" panose="02020603050405020304" pitchFamily="18" charset="0"/>
                <a:cs typeface="Times New Roman" panose="02020603050405020304" pitchFamily="18" charset="0"/>
              </a:rPr>
              <a:t>The number of arguments with the calling function is not fixed.</a:t>
            </a:r>
          </a:p>
          <a:p>
            <a:pPr marL="342900" indent="-342900">
              <a:buAutoNum type="arabicPeriod"/>
            </a:pPr>
            <a:endParaRPr lang="en-US" sz="800" dirty="0">
              <a:solidFill>
                <a:schemeClr val="accent4">
                  <a:lumMod val="10000"/>
                </a:schemeClr>
              </a:solidFill>
              <a:latin typeface="Times New Roman" panose="02020603050405020304" pitchFamily="18" charset="0"/>
              <a:cs typeface="Times New Roman" panose="02020603050405020304" pitchFamily="18" charset="0"/>
            </a:endParaRPr>
          </a:p>
          <a:p>
            <a:pPr marL="342900" indent="-342900">
              <a:buAutoNum type="arabicPeriod"/>
            </a:pPr>
            <a:r>
              <a:rPr lang="en-US" dirty="0">
                <a:solidFill>
                  <a:schemeClr val="accent4">
                    <a:lumMod val="10000"/>
                  </a:schemeClr>
                </a:solidFill>
                <a:latin typeface="Times New Roman" panose="02020603050405020304" pitchFamily="18" charset="0"/>
                <a:cs typeface="Times New Roman" panose="02020603050405020304" pitchFamily="18" charset="0"/>
              </a:rPr>
              <a:t>Sending a POINTER.</a:t>
            </a:r>
          </a:p>
          <a:p>
            <a:pPr marL="342900" indent="-342900">
              <a:buAutoNum type="arabicPeriod"/>
            </a:pPr>
            <a:endParaRPr lang="en-US" sz="800" dirty="0">
              <a:solidFill>
                <a:schemeClr val="accent4">
                  <a:lumMod val="10000"/>
                </a:schemeClr>
              </a:solidFill>
              <a:latin typeface="Times New Roman" panose="02020603050405020304" pitchFamily="18" charset="0"/>
              <a:cs typeface="Times New Roman" panose="02020603050405020304" pitchFamily="18" charset="0"/>
            </a:endParaRPr>
          </a:p>
          <a:p>
            <a:pPr marL="342900" indent="-342900">
              <a:buAutoNum type="arabicPeriod"/>
            </a:pPr>
            <a:r>
              <a:rPr lang="en-US" dirty="0">
                <a:solidFill>
                  <a:schemeClr val="accent4">
                    <a:lumMod val="10000"/>
                  </a:schemeClr>
                </a:solidFill>
                <a:latin typeface="Times New Roman" panose="02020603050405020304" pitchFamily="18" charset="0"/>
                <a:cs typeface="Times New Roman" panose="02020603050405020304" pitchFamily="18" charset="0"/>
              </a:rPr>
              <a:t> Return value is a POINTER</a:t>
            </a:r>
          </a:p>
          <a:p>
            <a:pPr marL="342900" indent="-342900">
              <a:buAutoNum type="arabicPeriod"/>
            </a:pPr>
            <a:endParaRPr lang="en-TW" sz="800" dirty="0">
              <a:solidFill>
                <a:schemeClr val="accent4">
                  <a:lumMod val="10000"/>
                </a:schemeClr>
              </a:solidFill>
              <a:latin typeface="Times New Roman" panose="02020603050405020304" pitchFamily="18" charset="0"/>
              <a:cs typeface="Times New Roman" panose="02020603050405020304" pitchFamily="18" charset="0"/>
            </a:endParaRPr>
          </a:p>
          <a:p>
            <a:pPr marL="342900" indent="-342900">
              <a:buAutoNum type="arabicPeriod"/>
            </a:pPr>
            <a:endParaRPr lang="en-US" dirty="0">
              <a:solidFill>
                <a:schemeClr val="accent4">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482" name="Picture 4" descr="Scan0006">
            <a:extLst>
              <a:ext uri="{FF2B5EF4-FFF2-40B4-BE49-F238E27FC236}">
                <a16:creationId xmlns:a16="http://schemas.microsoft.com/office/drawing/2014/main" id="{623F6E4A-F31F-93BC-379F-0C12E649BC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017"/>
          <a:stretch>
            <a:fillRect/>
          </a:stretch>
        </p:blipFill>
        <p:spPr bwMode="auto">
          <a:xfrm>
            <a:off x="250825" y="981075"/>
            <a:ext cx="8713788"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68724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1">
            <a:extLst>
              <a:ext uri="{FF2B5EF4-FFF2-40B4-BE49-F238E27FC236}">
                <a16:creationId xmlns:a16="http://schemas.microsoft.com/office/drawing/2014/main" id="{44226A19-520F-F5F7-709A-4D01081DDBCE}"/>
              </a:ext>
            </a:extLst>
          </p:cNvPr>
          <p:cNvSpPr>
            <a:spLocks noChangeArrowheads="1"/>
          </p:cNvSpPr>
          <p:nvPr/>
        </p:nvSpPr>
        <p:spPr bwMode="auto">
          <a:xfrm>
            <a:off x="179388" y="336550"/>
            <a:ext cx="8964612" cy="563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400"/>
              <a:t>Interface</a:t>
            </a:r>
          </a:p>
          <a:p>
            <a:r>
              <a:rPr lang="en-US" altLang="zh-TW" sz="2400"/>
              <a:t>Statement Purpose</a:t>
            </a:r>
          </a:p>
          <a:p>
            <a:r>
              <a:rPr lang="en-US" altLang="zh-TW" sz="2400"/>
              <a:t>The INTERFACE statement is the first statement in an interface block. The interface block is a powerful structure that was introduced in FORTRAN 90. When used, it gives a calling procedure the full knowledge of the types and characteristics of the dummy arguments that are used inside of the procedure that it references. This can be a very good thing as it provides a way to execute some safety checks when compiling the program. Because the main program knows what argument types should be sent to the referenced procedure, it can check to see whether or not this is the case. If not, the compiler will return an error message when you attempt to compile the program. Also with just a slight variation, it can then be used to create generic functions for use inside of a program unit.</a:t>
            </a:r>
            <a:endParaRPr lang="zh-TW" alt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4" descr="Scan0007">
            <a:extLst>
              <a:ext uri="{FF2B5EF4-FFF2-40B4-BE49-F238E27FC236}">
                <a16:creationId xmlns:a16="http://schemas.microsoft.com/office/drawing/2014/main" id="{32E2B2B5-0C21-60D7-32A8-646FFAB5E9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60350"/>
            <a:ext cx="7489825" cy="644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4" descr="Scan0008">
            <a:extLst>
              <a:ext uri="{FF2B5EF4-FFF2-40B4-BE49-F238E27FC236}">
                <a16:creationId xmlns:a16="http://schemas.microsoft.com/office/drawing/2014/main" id="{5B9D2649-49B2-A9D7-70F4-960D4372EF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692150"/>
            <a:ext cx="8064500" cy="505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CC65E515-3C7C-8E6E-65D0-B60C11BDC171}"/>
              </a:ext>
            </a:extLst>
          </p:cNvPr>
          <p:cNvSpPr txBox="1"/>
          <p:nvPr/>
        </p:nvSpPr>
        <p:spPr>
          <a:xfrm>
            <a:off x="3779912" y="737155"/>
            <a:ext cx="4028456" cy="369332"/>
          </a:xfrm>
          <a:prstGeom prst="rect">
            <a:avLst/>
          </a:prstGeom>
          <a:solidFill>
            <a:schemeClr val="tx1"/>
          </a:solidFill>
        </p:spPr>
        <p:txBody>
          <a:bodyPr wrap="square" rtlCol="0">
            <a:spAutoFit/>
          </a:bodyPr>
          <a:lstStyle/>
          <a:p>
            <a:r>
              <a:rPr lang="en-US" dirty="0">
                <a:solidFill>
                  <a:schemeClr val="accent4">
                    <a:lumMod val="10000"/>
                  </a:schemeClr>
                </a:solidFill>
                <a:latin typeface="Times New Roman" panose="02020603050405020304" pitchFamily="18" charset="0"/>
                <a:cs typeface="Times New Roman" panose="02020603050405020304" pitchFamily="18" charset="0"/>
              </a:rPr>
              <a:t>Start interface</a:t>
            </a:r>
            <a:endParaRPr lang="en-TW" dirty="0">
              <a:solidFill>
                <a:schemeClr val="accent4">
                  <a:lumMod val="10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64C5B88-98D0-21DD-1B6B-1822961EDEB0}"/>
              </a:ext>
            </a:extLst>
          </p:cNvPr>
          <p:cNvSpPr txBox="1"/>
          <p:nvPr/>
        </p:nvSpPr>
        <p:spPr>
          <a:xfrm>
            <a:off x="3779912" y="1171430"/>
            <a:ext cx="2736304" cy="369332"/>
          </a:xfrm>
          <a:prstGeom prst="rect">
            <a:avLst/>
          </a:prstGeom>
          <a:solidFill>
            <a:schemeClr val="tx1"/>
          </a:solidFill>
        </p:spPr>
        <p:txBody>
          <a:bodyPr wrap="square" rtlCol="0">
            <a:spAutoFit/>
          </a:bodyPr>
          <a:lstStyle/>
          <a:p>
            <a:r>
              <a:rPr lang="en-US" dirty="0">
                <a:solidFill>
                  <a:schemeClr val="accent4">
                    <a:lumMod val="10000"/>
                  </a:schemeClr>
                </a:solidFill>
                <a:latin typeface="Times New Roman" panose="02020603050405020304" pitchFamily="18" charset="0"/>
                <a:cs typeface="Times New Roman" panose="02020603050405020304" pitchFamily="18" charset="0"/>
              </a:rPr>
              <a:t>Define function </a:t>
            </a:r>
            <a:r>
              <a:rPr lang="en-US" dirty="0" err="1">
                <a:solidFill>
                  <a:schemeClr val="accent4">
                    <a:lumMod val="10000"/>
                  </a:schemeClr>
                </a:solidFill>
                <a:latin typeface="Times New Roman" panose="02020603050405020304" pitchFamily="18" charset="0"/>
                <a:cs typeface="Times New Roman" panose="02020603050405020304" pitchFamily="18" charset="0"/>
              </a:rPr>
              <a:t>func_name</a:t>
            </a:r>
            <a:endParaRPr lang="en-TW" dirty="0">
              <a:solidFill>
                <a:schemeClr val="accent4">
                  <a:lumMod val="1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9BCFDF0-B9F2-60E5-F8B7-E9EBAF2BDC69}"/>
              </a:ext>
            </a:extLst>
          </p:cNvPr>
          <p:cNvSpPr txBox="1"/>
          <p:nvPr/>
        </p:nvSpPr>
        <p:spPr>
          <a:xfrm>
            <a:off x="3779912" y="2095200"/>
            <a:ext cx="4824536" cy="646331"/>
          </a:xfrm>
          <a:prstGeom prst="rect">
            <a:avLst/>
          </a:prstGeom>
          <a:solidFill>
            <a:schemeClr val="tx1"/>
          </a:solidFill>
        </p:spPr>
        <p:txBody>
          <a:bodyPr wrap="square" rtlCol="0">
            <a:spAutoFit/>
          </a:bodyPr>
          <a:lstStyle/>
          <a:p>
            <a:r>
              <a:rPr lang="en-US" dirty="0">
                <a:solidFill>
                  <a:schemeClr val="accent4">
                    <a:lumMod val="10000"/>
                  </a:schemeClr>
                </a:solidFill>
                <a:latin typeface="Times New Roman" panose="02020603050405020304" pitchFamily="18" charset="0"/>
                <a:cs typeface="Times New Roman" panose="02020603050405020304" pitchFamily="18" charset="0"/>
              </a:rPr>
              <a:t>Only for illustrating the type of arguments or return values </a:t>
            </a:r>
            <a:endParaRPr lang="en-TW" dirty="0">
              <a:solidFill>
                <a:schemeClr val="accent4">
                  <a:lumMod val="1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EAF04AB-D311-37E0-64FC-D51532710747}"/>
              </a:ext>
            </a:extLst>
          </p:cNvPr>
          <p:cNvSpPr txBox="1"/>
          <p:nvPr/>
        </p:nvSpPr>
        <p:spPr>
          <a:xfrm>
            <a:off x="5580112" y="3456000"/>
            <a:ext cx="3024336" cy="369332"/>
          </a:xfrm>
          <a:prstGeom prst="rect">
            <a:avLst/>
          </a:prstGeom>
          <a:solidFill>
            <a:schemeClr val="tx1"/>
          </a:solidFill>
        </p:spPr>
        <p:txBody>
          <a:bodyPr wrap="square" rtlCol="0">
            <a:spAutoFit/>
          </a:bodyPr>
          <a:lstStyle/>
          <a:p>
            <a:r>
              <a:rPr lang="en-US" dirty="0">
                <a:solidFill>
                  <a:schemeClr val="accent4">
                    <a:lumMod val="10000"/>
                  </a:schemeClr>
                </a:solidFill>
                <a:latin typeface="Times New Roman" panose="02020603050405020304" pitchFamily="18" charset="0"/>
                <a:cs typeface="Times New Roman" panose="02020603050405020304" pitchFamily="18" charset="0"/>
              </a:rPr>
              <a:t>Can define another subroutine</a:t>
            </a:r>
            <a:endParaRPr lang="en-TW" dirty="0">
              <a:solidFill>
                <a:schemeClr val="accent4">
                  <a:lumMod val="1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1DB8ED3-DC83-8560-48FF-A60E60A44700}"/>
              </a:ext>
            </a:extLst>
          </p:cNvPr>
          <p:cNvSpPr txBox="1"/>
          <p:nvPr/>
        </p:nvSpPr>
        <p:spPr>
          <a:xfrm>
            <a:off x="5580112" y="2987660"/>
            <a:ext cx="3024336" cy="369332"/>
          </a:xfrm>
          <a:prstGeom prst="rect">
            <a:avLst/>
          </a:prstGeom>
          <a:solidFill>
            <a:schemeClr val="tx1"/>
          </a:solidFill>
        </p:spPr>
        <p:txBody>
          <a:bodyPr wrap="square" rtlCol="0">
            <a:spAutoFit/>
          </a:bodyPr>
          <a:lstStyle/>
          <a:p>
            <a:r>
              <a:rPr lang="en-US" dirty="0">
                <a:solidFill>
                  <a:schemeClr val="accent4">
                    <a:lumMod val="10000"/>
                  </a:schemeClr>
                </a:solidFill>
                <a:latin typeface="Times New Roman" panose="02020603050405020304" pitchFamily="18" charset="0"/>
                <a:cs typeface="Times New Roman" panose="02020603050405020304" pitchFamily="18" charset="0"/>
              </a:rPr>
              <a:t>End function </a:t>
            </a:r>
            <a:r>
              <a:rPr lang="en-US" dirty="0" err="1">
                <a:solidFill>
                  <a:schemeClr val="accent4">
                    <a:lumMod val="10000"/>
                  </a:schemeClr>
                </a:solidFill>
                <a:latin typeface="Times New Roman" panose="02020603050405020304" pitchFamily="18" charset="0"/>
                <a:cs typeface="Times New Roman" panose="02020603050405020304" pitchFamily="18" charset="0"/>
              </a:rPr>
              <a:t>func_name</a:t>
            </a:r>
            <a:endParaRPr lang="en-TW" dirty="0">
              <a:solidFill>
                <a:schemeClr val="accent4">
                  <a:lumMod val="10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510EA4D-3758-0E62-9FF9-9896EB19B897}"/>
              </a:ext>
            </a:extLst>
          </p:cNvPr>
          <p:cNvSpPr txBox="1"/>
          <p:nvPr/>
        </p:nvSpPr>
        <p:spPr>
          <a:xfrm>
            <a:off x="5580112" y="4797152"/>
            <a:ext cx="3024336" cy="369332"/>
          </a:xfrm>
          <a:prstGeom prst="rect">
            <a:avLst/>
          </a:prstGeom>
          <a:solidFill>
            <a:schemeClr val="tx1"/>
          </a:solidFill>
        </p:spPr>
        <p:txBody>
          <a:bodyPr wrap="square" rtlCol="0">
            <a:spAutoFit/>
          </a:bodyPr>
          <a:lstStyle/>
          <a:p>
            <a:r>
              <a:rPr lang="en-US" dirty="0">
                <a:solidFill>
                  <a:schemeClr val="accent4">
                    <a:lumMod val="10000"/>
                  </a:schemeClr>
                </a:solidFill>
                <a:latin typeface="Times New Roman" panose="02020603050405020304" pitchFamily="18" charset="0"/>
                <a:cs typeface="Times New Roman" panose="02020603050405020304" pitchFamily="18" charset="0"/>
              </a:rPr>
              <a:t>End subroutine </a:t>
            </a:r>
            <a:r>
              <a:rPr lang="en-US" dirty="0" err="1">
                <a:solidFill>
                  <a:schemeClr val="accent4">
                    <a:lumMod val="10000"/>
                  </a:schemeClr>
                </a:solidFill>
                <a:latin typeface="Times New Roman" panose="02020603050405020304" pitchFamily="18" charset="0"/>
                <a:cs typeface="Times New Roman" panose="02020603050405020304" pitchFamily="18" charset="0"/>
              </a:rPr>
              <a:t>sub_name</a:t>
            </a:r>
            <a:endParaRPr lang="en-TW" dirty="0">
              <a:solidFill>
                <a:schemeClr val="accent4">
                  <a:lumMod val="1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2A1ADFA-E747-BF56-4888-5DF2202F6338}"/>
              </a:ext>
            </a:extLst>
          </p:cNvPr>
          <p:cNvSpPr txBox="1"/>
          <p:nvPr/>
        </p:nvSpPr>
        <p:spPr>
          <a:xfrm>
            <a:off x="3923928" y="5273808"/>
            <a:ext cx="3024336" cy="369332"/>
          </a:xfrm>
          <a:prstGeom prst="rect">
            <a:avLst/>
          </a:prstGeom>
          <a:solidFill>
            <a:schemeClr val="tx1"/>
          </a:solidFill>
        </p:spPr>
        <p:txBody>
          <a:bodyPr wrap="square" rtlCol="0">
            <a:spAutoFit/>
          </a:bodyPr>
          <a:lstStyle/>
          <a:p>
            <a:r>
              <a:rPr lang="en-US" dirty="0">
                <a:solidFill>
                  <a:schemeClr val="accent4">
                    <a:lumMod val="10000"/>
                  </a:schemeClr>
                </a:solidFill>
                <a:latin typeface="Times New Roman" panose="02020603050405020304" pitchFamily="18" charset="0"/>
                <a:cs typeface="Times New Roman" panose="02020603050405020304" pitchFamily="18" charset="0"/>
              </a:rPr>
              <a:t>End interface</a:t>
            </a:r>
            <a:endParaRPr lang="en-TW" dirty="0">
              <a:solidFill>
                <a:schemeClr val="accent4">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3554" name="Picture 4" descr="Scan0008">
            <a:extLst>
              <a:ext uri="{FF2B5EF4-FFF2-40B4-BE49-F238E27FC236}">
                <a16:creationId xmlns:a16="http://schemas.microsoft.com/office/drawing/2014/main" id="{5B9D2649-49B2-A9D7-70F4-960D4372EF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692150"/>
            <a:ext cx="8064500" cy="505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23775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 descr="Scan0009">
            <a:extLst>
              <a:ext uri="{FF2B5EF4-FFF2-40B4-BE49-F238E27FC236}">
                <a16:creationId xmlns:a16="http://schemas.microsoft.com/office/drawing/2014/main" id="{B24E1A4B-F62E-DD39-B200-B7A9C5D668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88913"/>
            <a:ext cx="7488237" cy="649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FFEF1CA2-CFE1-254C-B0CD-5519F73A5AE1}"/>
              </a:ext>
            </a:extLst>
          </p:cNvPr>
          <p:cNvSpPr txBox="1"/>
          <p:nvPr/>
        </p:nvSpPr>
        <p:spPr>
          <a:xfrm>
            <a:off x="900113" y="836712"/>
            <a:ext cx="7488236" cy="523220"/>
          </a:xfrm>
          <a:prstGeom prst="rect">
            <a:avLst/>
          </a:prstGeom>
          <a:solidFill>
            <a:schemeClr val="tx1"/>
          </a:solidFill>
        </p:spPr>
        <p:txBody>
          <a:bodyPr wrap="square" rtlCol="0">
            <a:spAutoFit/>
          </a:bodyPr>
          <a:lstStyle/>
          <a:p>
            <a:r>
              <a:rPr lang="en-US" sz="1400" dirty="0">
                <a:solidFill>
                  <a:schemeClr val="accent4">
                    <a:lumMod val="10000"/>
                  </a:schemeClr>
                </a:solidFill>
                <a:latin typeface="Times New Roman" panose="02020603050405020304" pitchFamily="18" charset="0"/>
                <a:cs typeface="Times New Roman" panose="02020603050405020304" pitchFamily="18" charset="0"/>
              </a:rPr>
              <a:t>In FORTRAN 77 and some languages, the number of arguments with a function is fixed. </a:t>
            </a:r>
          </a:p>
          <a:p>
            <a:r>
              <a:rPr lang="en-US" sz="1400" dirty="0">
                <a:solidFill>
                  <a:schemeClr val="accent4">
                    <a:lumMod val="10000"/>
                  </a:schemeClr>
                </a:solidFill>
                <a:latin typeface="Times New Roman" panose="02020603050405020304" pitchFamily="18" charset="0"/>
                <a:cs typeface="Times New Roman" panose="02020603050405020304" pitchFamily="18" charset="0"/>
              </a:rPr>
              <a:t>In FORTRAN 90, OPTIONAL can be used to indicate that some arguments can be omitted.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0BBD620-E666-8DA4-0FD1-0E84E4CE66C8}"/>
              </a:ext>
            </a:extLst>
          </p:cNvPr>
          <p:cNvSpPr>
            <a:spLocks noGrp="1" noChangeArrowheads="1"/>
          </p:cNvSpPr>
          <p:nvPr>
            <p:ph type="title"/>
          </p:nvPr>
        </p:nvSpPr>
        <p:spPr/>
        <p:txBody>
          <a:bodyPr/>
          <a:lstStyle/>
          <a:p>
            <a:pPr eaLnBrk="1" hangingPunct="1">
              <a:defRPr/>
            </a:pPr>
            <a:r>
              <a:rPr lang="en-US" altLang="zh-TW"/>
              <a:t>Subroutine</a:t>
            </a:r>
          </a:p>
        </p:txBody>
      </p:sp>
      <p:sp>
        <p:nvSpPr>
          <p:cNvPr id="8195" name="Rectangle 3">
            <a:extLst>
              <a:ext uri="{FF2B5EF4-FFF2-40B4-BE49-F238E27FC236}">
                <a16:creationId xmlns:a16="http://schemas.microsoft.com/office/drawing/2014/main" id="{8783E0C1-FD97-F876-B7EC-EA765BD29854}"/>
              </a:ext>
            </a:extLst>
          </p:cNvPr>
          <p:cNvSpPr>
            <a:spLocks noGrp="1" noChangeArrowheads="1"/>
          </p:cNvSpPr>
          <p:nvPr>
            <p:ph type="body" idx="1"/>
          </p:nvPr>
        </p:nvSpPr>
        <p:spPr/>
        <p:txBody>
          <a:bodyPr/>
          <a:lstStyle/>
          <a:p>
            <a:pPr eaLnBrk="1" hangingPunct="1">
              <a:defRPr/>
            </a:pPr>
            <a:r>
              <a:rPr lang="en-US" altLang="zh-TW"/>
              <a:t>Subroutine and Main program are two independent processes. Independent variables and labels. It means you can repeat them in your main and sub program.</a:t>
            </a:r>
          </a:p>
          <a:p>
            <a:pPr eaLnBrk="1" hangingPunct="1">
              <a:defRPr/>
            </a:pPr>
            <a:r>
              <a:rPr lang="en-US" altLang="zh-TW"/>
              <a:t>Subroutine can call subroutine!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4578" name="Picture 4" descr="Scan0009">
            <a:extLst>
              <a:ext uri="{FF2B5EF4-FFF2-40B4-BE49-F238E27FC236}">
                <a16:creationId xmlns:a16="http://schemas.microsoft.com/office/drawing/2014/main" id="{B24E1A4B-F62E-DD39-B200-B7A9C5D668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88913"/>
            <a:ext cx="7488237" cy="649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79441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descr="Scan0010">
            <a:extLst>
              <a:ext uri="{FF2B5EF4-FFF2-40B4-BE49-F238E27FC236}">
                <a16:creationId xmlns:a16="http://schemas.microsoft.com/office/drawing/2014/main" id="{1413DD68-215B-416A-07EC-599E8E9315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60350"/>
            <a:ext cx="8569325" cy="585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B4F3865F-883C-F3BC-B04F-CC3C20D45AE0}"/>
              </a:ext>
            </a:extLst>
          </p:cNvPr>
          <p:cNvSpPr txBox="1"/>
          <p:nvPr/>
        </p:nvSpPr>
        <p:spPr>
          <a:xfrm>
            <a:off x="396132" y="836712"/>
            <a:ext cx="7992292" cy="584775"/>
          </a:xfrm>
          <a:prstGeom prst="rect">
            <a:avLst/>
          </a:prstGeom>
          <a:solidFill>
            <a:schemeClr val="tx1"/>
          </a:solidFill>
        </p:spPr>
        <p:txBody>
          <a:bodyPr wrap="square" rtlCol="0">
            <a:spAutoFit/>
          </a:bodyPr>
          <a:lstStyle/>
          <a:p>
            <a:r>
              <a:rPr lang="en-US" sz="1600" dirty="0">
                <a:solidFill>
                  <a:schemeClr val="accent4">
                    <a:lumMod val="10000"/>
                  </a:schemeClr>
                </a:solidFill>
                <a:latin typeface="Times New Roman" panose="02020603050405020304" pitchFamily="18" charset="0"/>
                <a:cs typeface="Times New Roman" panose="02020603050405020304" pitchFamily="18" charset="0"/>
              </a:rPr>
              <a:t>In FORTRAN 90, the order of arguments is not necessary to be fixed when sending them. </a:t>
            </a:r>
          </a:p>
          <a:p>
            <a:r>
              <a:rPr lang="en-US" sz="1600" dirty="0">
                <a:solidFill>
                  <a:schemeClr val="accent4">
                    <a:lumMod val="10000"/>
                  </a:schemeClr>
                </a:solidFill>
                <a:latin typeface="Times New Roman" panose="02020603050405020304" pitchFamily="18" charset="0"/>
                <a:cs typeface="Times New Roman" panose="02020603050405020304" pitchFamily="18" charset="0"/>
              </a:rPr>
              <a:t>For example: </a:t>
            </a:r>
          </a:p>
        </p:txBody>
      </p:sp>
      <p:sp>
        <p:nvSpPr>
          <p:cNvPr id="3" name="TextBox 2">
            <a:extLst>
              <a:ext uri="{FF2B5EF4-FFF2-40B4-BE49-F238E27FC236}">
                <a16:creationId xmlns:a16="http://schemas.microsoft.com/office/drawing/2014/main" id="{3EBFABBB-1350-D170-44A7-A24DA8CD4204}"/>
              </a:ext>
            </a:extLst>
          </p:cNvPr>
          <p:cNvSpPr txBox="1"/>
          <p:nvPr/>
        </p:nvSpPr>
        <p:spPr>
          <a:xfrm>
            <a:off x="396132" y="2348880"/>
            <a:ext cx="8424018" cy="584775"/>
          </a:xfrm>
          <a:prstGeom prst="rect">
            <a:avLst/>
          </a:prstGeom>
          <a:solidFill>
            <a:schemeClr val="tx1"/>
          </a:solidFill>
        </p:spPr>
        <p:txBody>
          <a:bodyPr wrap="square" rtlCol="0">
            <a:spAutoFit/>
          </a:bodyPr>
          <a:lstStyle/>
          <a:p>
            <a:r>
              <a:rPr lang="en-US" sz="1600" dirty="0">
                <a:solidFill>
                  <a:schemeClr val="accent4">
                    <a:lumMod val="10000"/>
                  </a:schemeClr>
                </a:solidFill>
                <a:latin typeface="Times New Roman" panose="02020603050405020304" pitchFamily="18" charset="0"/>
                <a:cs typeface="Times New Roman" panose="02020603050405020304" pitchFamily="18" charset="0"/>
              </a:rPr>
              <a:t>When calling the subroutine, variables can be used to send their values without following a certain order. For example:</a:t>
            </a:r>
          </a:p>
        </p:txBody>
      </p:sp>
      <p:sp>
        <p:nvSpPr>
          <p:cNvPr id="4" name="TextBox 3">
            <a:extLst>
              <a:ext uri="{FF2B5EF4-FFF2-40B4-BE49-F238E27FC236}">
                <a16:creationId xmlns:a16="http://schemas.microsoft.com/office/drawing/2014/main" id="{7E099A78-2ACF-8521-0064-993D230799E1}"/>
              </a:ext>
            </a:extLst>
          </p:cNvPr>
          <p:cNvSpPr txBox="1"/>
          <p:nvPr/>
        </p:nvSpPr>
        <p:spPr>
          <a:xfrm>
            <a:off x="396132" y="3510017"/>
            <a:ext cx="8424018" cy="584775"/>
          </a:xfrm>
          <a:prstGeom prst="rect">
            <a:avLst/>
          </a:prstGeom>
          <a:solidFill>
            <a:schemeClr val="tx1"/>
          </a:solidFill>
        </p:spPr>
        <p:txBody>
          <a:bodyPr wrap="square" rtlCol="0">
            <a:spAutoFit/>
          </a:bodyPr>
          <a:lstStyle/>
          <a:p>
            <a:r>
              <a:rPr lang="en-US" sz="1600" dirty="0">
                <a:solidFill>
                  <a:schemeClr val="accent4">
                    <a:lumMod val="10000"/>
                  </a:schemeClr>
                </a:solidFill>
                <a:latin typeface="Times New Roman" panose="02020603050405020304" pitchFamily="18" charset="0"/>
                <a:cs typeface="Times New Roman" panose="02020603050405020304" pitchFamily="18" charset="0"/>
              </a:rPr>
              <a:t>With this line, subroutine can receive a=1, b=2, c=3 correctly. The way can be applied on the case that the number of arguments are uncertain. Take the following subroutine as an example:</a:t>
            </a:r>
          </a:p>
        </p:txBody>
      </p:sp>
      <p:sp>
        <p:nvSpPr>
          <p:cNvPr id="5" name="TextBox 4">
            <a:extLst>
              <a:ext uri="{FF2B5EF4-FFF2-40B4-BE49-F238E27FC236}">
                <a16:creationId xmlns:a16="http://schemas.microsoft.com/office/drawing/2014/main" id="{A888D576-4596-BB78-0420-C72B826986B6}"/>
              </a:ext>
            </a:extLst>
          </p:cNvPr>
          <p:cNvSpPr txBox="1"/>
          <p:nvPr/>
        </p:nvSpPr>
        <p:spPr>
          <a:xfrm>
            <a:off x="396132" y="5373216"/>
            <a:ext cx="8424018" cy="338554"/>
          </a:xfrm>
          <a:prstGeom prst="rect">
            <a:avLst/>
          </a:prstGeom>
          <a:solidFill>
            <a:schemeClr val="tx1"/>
          </a:solidFill>
        </p:spPr>
        <p:txBody>
          <a:bodyPr wrap="square" rtlCol="0">
            <a:spAutoFit/>
          </a:bodyPr>
          <a:lstStyle/>
          <a:p>
            <a:r>
              <a:rPr lang="en-US" sz="1600" dirty="0">
                <a:solidFill>
                  <a:schemeClr val="accent4">
                    <a:lumMod val="10000"/>
                  </a:schemeClr>
                </a:solidFill>
                <a:latin typeface="Times New Roman" panose="02020603050405020304" pitchFamily="18" charset="0"/>
                <a:cs typeface="Times New Roman" panose="02020603050405020304" pitchFamily="18" charset="0"/>
              </a:rPr>
              <a:t>If only few arguments are going to be sent, the way can used to assign them: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5602" name="Picture 4" descr="Scan0010">
            <a:extLst>
              <a:ext uri="{FF2B5EF4-FFF2-40B4-BE49-F238E27FC236}">
                <a16:creationId xmlns:a16="http://schemas.microsoft.com/office/drawing/2014/main" id="{1413DD68-215B-416A-07EC-599E8E9315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60350"/>
            <a:ext cx="8569325" cy="585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91703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4" descr="Scan0011">
            <a:extLst>
              <a:ext uri="{FF2B5EF4-FFF2-40B4-BE49-F238E27FC236}">
                <a16:creationId xmlns:a16="http://schemas.microsoft.com/office/drawing/2014/main" id="{90FE127A-97B6-A49D-E693-8D20847B3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181" t="6944" r="2068" b="12000"/>
          <a:stretch>
            <a:fillRect/>
          </a:stretch>
        </p:blipFill>
        <p:spPr bwMode="auto">
          <a:xfrm>
            <a:off x="611188" y="333375"/>
            <a:ext cx="7921625" cy="623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descr="Scan0012">
            <a:extLst>
              <a:ext uri="{FF2B5EF4-FFF2-40B4-BE49-F238E27FC236}">
                <a16:creationId xmlns:a16="http://schemas.microsoft.com/office/drawing/2014/main" id="{181A306D-F763-DE47-87D6-0E84F3259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636838"/>
            <a:ext cx="8642350" cy="259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1" name="文字方塊 1">
            <a:extLst>
              <a:ext uri="{FF2B5EF4-FFF2-40B4-BE49-F238E27FC236}">
                <a16:creationId xmlns:a16="http://schemas.microsoft.com/office/drawing/2014/main" id="{D21DD8E4-05BC-95F5-A548-30DEF9832FF9}"/>
              </a:ext>
            </a:extLst>
          </p:cNvPr>
          <p:cNvSpPr txBox="1">
            <a:spLocks noChangeArrowheads="1"/>
          </p:cNvSpPr>
          <p:nvPr/>
        </p:nvSpPr>
        <p:spPr bwMode="auto">
          <a:xfrm>
            <a:off x="684213" y="1773238"/>
            <a:ext cx="60150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itchFamily="2" charset="2"/>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SzPct val="90000"/>
              <a:buFont typeface="Wingdings" pitchFamily="2" charset="2"/>
              <a:buBlip>
                <a:blip r:embed="rId4"/>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90000"/>
              <a:buFont typeface="Wingdings" pitchFamily="2" charset="2"/>
              <a:buBlip>
                <a:blip r:embed="rId5"/>
              </a:buBlip>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90000"/>
              <a:buFont typeface="Wingdings" pitchFamily="2" charset="2"/>
              <a:buBlip>
                <a:blip r:embed="rId5"/>
              </a:buBlip>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90000"/>
              <a:buFont typeface="Wingdings" pitchFamily="2" charset="2"/>
              <a:buBlip>
                <a:blip r:embed="rId5"/>
              </a:buBlip>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90000"/>
              <a:buFont typeface="Wingdings" pitchFamily="2" charset="2"/>
              <a:buBlip>
                <a:blip r:embed="rId5"/>
              </a:buBlip>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90000"/>
              <a:buFont typeface="Wingdings" pitchFamily="2" charset="2"/>
              <a:buBlip>
                <a:blip r:embed="rId5"/>
              </a:buBlip>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a:t>Recursive –function call by itself</a:t>
            </a:r>
            <a:endParaRPr lang="zh-TW" altLang="en-US"/>
          </a:p>
        </p:txBody>
      </p:sp>
      <p:sp>
        <p:nvSpPr>
          <p:cNvPr id="2" name="TextBox 1">
            <a:extLst>
              <a:ext uri="{FF2B5EF4-FFF2-40B4-BE49-F238E27FC236}">
                <a16:creationId xmlns:a16="http://schemas.microsoft.com/office/drawing/2014/main" id="{7D03E978-0BC9-FAB4-9561-90DDE5EDE25E}"/>
              </a:ext>
            </a:extLst>
          </p:cNvPr>
          <p:cNvSpPr txBox="1"/>
          <p:nvPr/>
        </p:nvSpPr>
        <p:spPr>
          <a:xfrm>
            <a:off x="324446" y="3197875"/>
            <a:ext cx="8424018" cy="2031325"/>
          </a:xfrm>
          <a:prstGeom prst="rect">
            <a:avLst/>
          </a:prstGeom>
          <a:solidFill>
            <a:schemeClr val="tx1"/>
          </a:solidFill>
        </p:spPr>
        <p:txBody>
          <a:bodyPr wrap="square" rtlCol="0">
            <a:spAutoFit/>
          </a:bodyPr>
          <a:lstStyle/>
          <a:p>
            <a:r>
              <a:rPr lang="en-US" dirty="0">
                <a:solidFill>
                  <a:schemeClr val="accent4">
                    <a:lumMod val="10000"/>
                  </a:schemeClr>
                </a:solidFill>
                <a:latin typeface="Times New Roman" panose="02020603050405020304" pitchFamily="18" charset="0"/>
                <a:cs typeface="Times New Roman" panose="02020603050405020304" pitchFamily="18" charset="0"/>
              </a:rPr>
              <a:t>Functions can not only be called by others, but also be called by itself. It’s called “recursion”. A necessary condition for a function to do recursion, that is the local variables (not received from outside or with no SAVE) declared in the function will use different memory address. Briefly speaking, all local variables in a function with each different calling are independent.</a:t>
            </a:r>
          </a:p>
          <a:p>
            <a:endParaRPr lang="en-US" dirty="0">
              <a:solidFill>
                <a:schemeClr val="accent4">
                  <a:lumMod val="10000"/>
                </a:schemeClr>
              </a:solidFill>
              <a:latin typeface="Times New Roman" panose="02020603050405020304" pitchFamily="18" charset="0"/>
              <a:cs typeface="Times New Roman" panose="02020603050405020304" pitchFamily="18" charset="0"/>
            </a:endParaRPr>
          </a:p>
          <a:p>
            <a:r>
              <a:rPr lang="en-US" dirty="0">
                <a:solidFill>
                  <a:schemeClr val="accent4">
                    <a:lumMod val="10000"/>
                  </a:schemeClr>
                </a:solidFill>
                <a:latin typeface="Times New Roman" panose="02020603050405020304" pitchFamily="18" charset="0"/>
                <a:cs typeface="Times New Roman" panose="02020603050405020304" pitchFamily="18" charset="0"/>
              </a:rPr>
              <a:t>The following example is using “recursion” to calculate factorial: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7650" name="Picture 4" descr="Scan0012">
            <a:extLst>
              <a:ext uri="{FF2B5EF4-FFF2-40B4-BE49-F238E27FC236}">
                <a16:creationId xmlns:a16="http://schemas.microsoft.com/office/drawing/2014/main" id="{181A306D-F763-DE47-87D6-0E84F3259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636838"/>
            <a:ext cx="8642350" cy="259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1" name="文字方塊 1">
            <a:extLst>
              <a:ext uri="{FF2B5EF4-FFF2-40B4-BE49-F238E27FC236}">
                <a16:creationId xmlns:a16="http://schemas.microsoft.com/office/drawing/2014/main" id="{D21DD8E4-05BC-95F5-A548-30DEF9832FF9}"/>
              </a:ext>
            </a:extLst>
          </p:cNvPr>
          <p:cNvSpPr txBox="1">
            <a:spLocks noChangeArrowheads="1"/>
          </p:cNvSpPr>
          <p:nvPr/>
        </p:nvSpPr>
        <p:spPr bwMode="auto">
          <a:xfrm>
            <a:off x="684213" y="1773238"/>
            <a:ext cx="60150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itchFamily="2" charset="2"/>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SzPct val="90000"/>
              <a:buFont typeface="Wingdings" pitchFamily="2" charset="2"/>
              <a:buBlip>
                <a:blip r:embed="rId4"/>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90000"/>
              <a:buFont typeface="Wingdings" pitchFamily="2" charset="2"/>
              <a:buBlip>
                <a:blip r:embed="rId5"/>
              </a:buBlip>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90000"/>
              <a:buFont typeface="Wingdings" pitchFamily="2" charset="2"/>
              <a:buBlip>
                <a:blip r:embed="rId5"/>
              </a:buBlip>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90000"/>
              <a:buFont typeface="Wingdings" pitchFamily="2" charset="2"/>
              <a:buBlip>
                <a:blip r:embed="rId5"/>
              </a:buBlip>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90000"/>
              <a:buFont typeface="Wingdings" pitchFamily="2" charset="2"/>
              <a:buBlip>
                <a:blip r:embed="rId5"/>
              </a:buBlip>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90000"/>
              <a:buFont typeface="Wingdings" pitchFamily="2" charset="2"/>
              <a:buBlip>
                <a:blip r:embed="rId5"/>
              </a:buBlip>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a:t>Recursive –function call by itself</a:t>
            </a:r>
            <a:endParaRPr lang="zh-TW" altLang="en-US"/>
          </a:p>
        </p:txBody>
      </p:sp>
    </p:spTree>
    <p:extLst>
      <p:ext uri="{BB962C8B-B14F-4D97-AF65-F5344CB8AC3E}">
        <p14:creationId xmlns:p14="http://schemas.microsoft.com/office/powerpoint/2010/main" val="24522732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descr="Scan0013">
            <a:extLst>
              <a:ext uri="{FF2B5EF4-FFF2-40B4-BE49-F238E27FC236}">
                <a16:creationId xmlns:a16="http://schemas.microsoft.com/office/drawing/2014/main" id="{5AC28E5A-2E84-8E70-3AC0-999E796C42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88913"/>
            <a:ext cx="5794375" cy="640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a:extLst>
              <a:ext uri="{FF2B5EF4-FFF2-40B4-BE49-F238E27FC236}">
                <a16:creationId xmlns:a16="http://schemas.microsoft.com/office/drawing/2014/main" id="{990446A7-94D9-C9A5-3367-F1D0E7AC150B}"/>
              </a:ext>
            </a:extLst>
          </p:cNvPr>
          <p:cNvSpPr>
            <a:spLocks noGrp="1" noChangeArrowheads="1"/>
          </p:cNvSpPr>
          <p:nvPr>
            <p:ph type="title"/>
          </p:nvPr>
        </p:nvSpPr>
        <p:spPr/>
        <p:txBody>
          <a:bodyPr/>
          <a:lstStyle/>
          <a:p>
            <a:pPr eaLnBrk="1" hangingPunct="1">
              <a:defRPr/>
            </a:pPr>
            <a:r>
              <a:rPr lang="zh-TW" altLang="en-US" dirty="0"/>
              <a:t>練習 </a:t>
            </a:r>
            <a:r>
              <a:rPr lang="en-US" altLang="zh-TW" dirty="0"/>
              <a:t>Exercise</a:t>
            </a:r>
            <a:endParaRPr lang="zh-TW" altLang="en-US" dirty="0"/>
          </a:p>
        </p:txBody>
      </p:sp>
      <p:pic>
        <p:nvPicPr>
          <p:cNvPr id="29699" name="Picture 6" descr="Scan0014">
            <a:extLst>
              <a:ext uri="{FF2B5EF4-FFF2-40B4-BE49-F238E27FC236}">
                <a16:creationId xmlns:a16="http://schemas.microsoft.com/office/drawing/2014/main" id="{84E29B74-156C-613F-F09D-72104BA996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9681" b="34299"/>
          <a:stretch>
            <a:fillRect/>
          </a:stretch>
        </p:blipFill>
        <p:spPr bwMode="auto">
          <a:xfrm>
            <a:off x="611188" y="2060575"/>
            <a:ext cx="82804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0" name="文字方塊 1">
            <a:extLst>
              <a:ext uri="{FF2B5EF4-FFF2-40B4-BE49-F238E27FC236}">
                <a16:creationId xmlns:a16="http://schemas.microsoft.com/office/drawing/2014/main" id="{3CB2E8EB-3C92-3056-936F-DF732FF9A4D9}"/>
              </a:ext>
            </a:extLst>
          </p:cNvPr>
          <p:cNvSpPr txBox="1">
            <a:spLocks noChangeArrowheads="1"/>
          </p:cNvSpPr>
          <p:nvPr/>
        </p:nvSpPr>
        <p:spPr bwMode="auto">
          <a:xfrm>
            <a:off x="436563" y="2997200"/>
            <a:ext cx="84550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SzPct val="90000"/>
              <a:buFont typeface="Wingdings" pitchFamily="2" charset="2"/>
              <a:buBlip>
                <a:blip r:embed="rId4"/>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90000"/>
              <a:buFont typeface="Wingdings" pitchFamily="2" charset="2"/>
              <a:buBlip>
                <a:blip r:embed="rId5"/>
              </a:buBlip>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90000"/>
              <a:buFont typeface="Wingdings" pitchFamily="2" charset="2"/>
              <a:buBlip>
                <a:blip r:embed="rId5"/>
              </a:buBlip>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90000"/>
              <a:buFont typeface="Wingdings" pitchFamily="2" charset="2"/>
              <a:buBlip>
                <a:blip r:embed="rId5"/>
              </a:buBlip>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90000"/>
              <a:buFont typeface="Wingdings" pitchFamily="2" charset="2"/>
              <a:buBlip>
                <a:blip r:embed="rId5"/>
              </a:buBlip>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90000"/>
              <a:buFont typeface="Wingdings" pitchFamily="2" charset="2"/>
              <a:buBlip>
                <a:blip r:embed="rId5"/>
              </a:buBlip>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3600"/>
              <a:t>Using recursive function to count  the sum from 1 to 100</a:t>
            </a:r>
            <a:endParaRPr lang="zh-TW" altLang="en-US" sz="36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E7ABAF5-9EFB-E758-11DF-13BCDFFB68F4}"/>
              </a:ext>
            </a:extLst>
          </p:cNvPr>
          <p:cNvSpPr>
            <a:spLocks noGrp="1" noChangeArrowheads="1"/>
          </p:cNvSpPr>
          <p:nvPr>
            <p:ph type="title"/>
          </p:nvPr>
        </p:nvSpPr>
        <p:spPr/>
        <p:txBody>
          <a:bodyPr/>
          <a:lstStyle/>
          <a:p>
            <a:pPr eaLnBrk="1" hangingPunct="1">
              <a:defRPr/>
            </a:pPr>
            <a:r>
              <a:rPr lang="en-US" altLang="zh-TW" dirty="0"/>
              <a:t>Home work 6-I</a:t>
            </a:r>
          </a:p>
        </p:txBody>
      </p:sp>
      <p:sp>
        <p:nvSpPr>
          <p:cNvPr id="35843" name="Rectangle 3">
            <a:extLst>
              <a:ext uri="{FF2B5EF4-FFF2-40B4-BE49-F238E27FC236}">
                <a16:creationId xmlns:a16="http://schemas.microsoft.com/office/drawing/2014/main" id="{1C3DA007-FE4A-07EE-42DD-2C1C61260B17}"/>
              </a:ext>
            </a:extLst>
          </p:cNvPr>
          <p:cNvSpPr>
            <a:spLocks noGrp="1" noChangeArrowheads="1"/>
          </p:cNvSpPr>
          <p:nvPr>
            <p:ph type="body" idx="1"/>
          </p:nvPr>
        </p:nvSpPr>
        <p:spPr/>
        <p:txBody>
          <a:bodyPr/>
          <a:lstStyle/>
          <a:p>
            <a:pPr eaLnBrk="1" hangingPunct="1"/>
            <a:r>
              <a:rPr lang="zh-TW" altLang="en-US"/>
              <a:t>請將</a:t>
            </a:r>
            <a:r>
              <a:rPr lang="en-US" altLang="zh-TW"/>
              <a:t>1999.lis</a:t>
            </a:r>
            <a:r>
              <a:rPr lang="zh-TW" altLang="en-US"/>
              <a:t>檔案中台灣島內的地震挑出！</a:t>
            </a:r>
            <a:endParaRPr lang="en-US" altLang="zh-TW"/>
          </a:p>
          <a:p>
            <a:pPr eaLnBrk="1" hangingPunct="1"/>
            <a:r>
              <a:rPr lang="en-US" altLang="zh-TW"/>
              <a:t>Please plot on-land earthquake distribution  data read from 1999.lis file.</a:t>
            </a:r>
            <a:endParaRPr lang="zh-TW" altLang="en-US"/>
          </a:p>
          <a:p>
            <a:pPr eaLnBrk="1" hangingPunct="1"/>
            <a:r>
              <a:rPr lang="en-US" altLang="zh-TW"/>
              <a:t>Taiwan coastal lines file (Taiwan.txt)</a:t>
            </a:r>
          </a:p>
          <a:p>
            <a:pPr eaLnBrk="1" hangingPunct="1"/>
            <a:r>
              <a:rPr lang="en-US" altLang="zh-TW"/>
              <a:t>Using SUBROUTINE </a:t>
            </a:r>
          </a:p>
          <a:p>
            <a:pPr eaLnBrk="1" hangingPunct="1"/>
            <a:r>
              <a:rPr lang="en-US" altLang="zh-TW"/>
              <a:t>locpt (x0, y0, x, y, n, l, m)</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a:extLst>
              <a:ext uri="{FF2B5EF4-FFF2-40B4-BE49-F238E27FC236}">
                <a16:creationId xmlns:a16="http://schemas.microsoft.com/office/drawing/2014/main" id="{6E2725C0-5056-76B5-4030-5A0B5493FFC4}"/>
              </a:ext>
            </a:extLst>
          </p:cNvPr>
          <p:cNvSpPr>
            <a:spLocks noGrp="1" noChangeArrowheads="1"/>
          </p:cNvSpPr>
          <p:nvPr>
            <p:ph type="body" idx="1"/>
          </p:nvPr>
        </p:nvSpPr>
        <p:spPr>
          <a:xfrm>
            <a:off x="457200" y="333375"/>
            <a:ext cx="8229600" cy="5797550"/>
          </a:xfrm>
        </p:spPr>
        <p:txBody>
          <a:bodyPr/>
          <a:lstStyle/>
          <a:p>
            <a:pPr eaLnBrk="1" hangingPunct="1">
              <a:lnSpc>
                <a:spcPct val="80000"/>
              </a:lnSpc>
              <a:defRPr/>
            </a:pPr>
            <a:r>
              <a:rPr lang="en-US" altLang="zh-TW" sz="1600"/>
              <a:t>SUBROUTINE locpt (x0, y0, x, y, n, l, m)</a:t>
            </a:r>
          </a:p>
          <a:p>
            <a:pPr eaLnBrk="1" hangingPunct="1">
              <a:lnSpc>
                <a:spcPct val="80000"/>
              </a:lnSpc>
              <a:defRPr/>
            </a:pPr>
            <a:r>
              <a:rPr lang="en-US" altLang="zh-TW" sz="1600"/>
              <a:t>!-----------------------------------------------------------------------</a:t>
            </a:r>
          </a:p>
          <a:p>
            <a:pPr eaLnBrk="1" hangingPunct="1">
              <a:lnSpc>
                <a:spcPct val="80000"/>
              </a:lnSpc>
              <a:defRPr/>
            </a:pPr>
            <a:r>
              <a:rPr lang="en-US" altLang="zh-TW" sz="1600"/>
              <a:t>! GIVEN A POLYGONAL LINE CONNECTING THE VERTICES (X(I),Y(I)) (I = 1,...,N)</a:t>
            </a:r>
          </a:p>
          <a:p>
            <a:pPr eaLnBrk="1" hangingPunct="1">
              <a:lnSpc>
                <a:spcPct val="80000"/>
              </a:lnSpc>
              <a:defRPr/>
            </a:pPr>
            <a:r>
              <a:rPr lang="en-US" altLang="zh-TW" sz="1600"/>
              <a:t>! TAKEN IN THIS ORDER.  IT IS ASSUMED THAT THE POLYGONAL PATH IS A LOOP,</a:t>
            </a:r>
          </a:p>
          <a:p>
            <a:pPr eaLnBrk="1" hangingPunct="1">
              <a:lnSpc>
                <a:spcPct val="80000"/>
              </a:lnSpc>
              <a:defRPr/>
            </a:pPr>
            <a:r>
              <a:rPr lang="en-US" altLang="zh-TW" sz="1600"/>
              <a:t>! WHERE (X(N),Y(N)) = (X(1),Y(1)) OR THERE IS AN ARC FROM (X(N),Y(N)) TO</a:t>
            </a:r>
          </a:p>
          <a:p>
            <a:pPr eaLnBrk="1" hangingPunct="1">
              <a:lnSpc>
                <a:spcPct val="80000"/>
              </a:lnSpc>
              <a:defRPr/>
            </a:pPr>
            <a:r>
              <a:rPr lang="en-US" altLang="zh-TW" sz="1600"/>
              <a:t>! (X(1),Y(1)).  N.B. The polygon may cross itself any number of times.</a:t>
            </a:r>
          </a:p>
          <a:p>
            <a:pPr eaLnBrk="1" hangingPunct="1">
              <a:lnSpc>
                <a:spcPct val="80000"/>
              </a:lnSpc>
              <a:defRPr/>
            </a:pPr>
            <a:endParaRPr lang="en-US" altLang="zh-TW" sz="1600"/>
          </a:p>
          <a:p>
            <a:pPr eaLnBrk="1" hangingPunct="1">
              <a:lnSpc>
                <a:spcPct val="80000"/>
              </a:lnSpc>
              <a:defRPr/>
            </a:pPr>
            <a:r>
              <a:rPr lang="en-US" altLang="zh-TW" sz="1600"/>
              <a:t>! (X0,Y0) IS AN ARBITRARY POINT AND L AND M ARE VARIABLES.</a:t>
            </a:r>
          </a:p>
          <a:p>
            <a:pPr eaLnBrk="1" hangingPunct="1">
              <a:lnSpc>
                <a:spcPct val="80000"/>
              </a:lnSpc>
              <a:defRPr/>
            </a:pPr>
            <a:r>
              <a:rPr lang="en-US" altLang="zh-TW" sz="1600"/>
              <a:t>! On output, L AND M ARE ASSIGNED THE FOLLOWING VALUES ...</a:t>
            </a:r>
          </a:p>
          <a:p>
            <a:pPr eaLnBrk="1" hangingPunct="1">
              <a:lnSpc>
                <a:spcPct val="80000"/>
              </a:lnSpc>
              <a:defRPr/>
            </a:pPr>
            <a:endParaRPr lang="en-US" altLang="zh-TW" sz="1600"/>
          </a:p>
          <a:p>
            <a:pPr eaLnBrk="1" hangingPunct="1">
              <a:lnSpc>
                <a:spcPct val="80000"/>
              </a:lnSpc>
              <a:defRPr/>
            </a:pPr>
            <a:r>
              <a:rPr lang="en-US" altLang="zh-TW" sz="1600"/>
              <a:t>!    L = -1   IF (X0,Y0) IS OUTSIDE THE POLYGONAL PATH</a:t>
            </a:r>
          </a:p>
          <a:p>
            <a:pPr eaLnBrk="1" hangingPunct="1">
              <a:lnSpc>
                <a:spcPct val="80000"/>
              </a:lnSpc>
              <a:defRPr/>
            </a:pPr>
            <a:r>
              <a:rPr lang="en-US" altLang="zh-TW" sz="1600"/>
              <a:t>!    L =  0   IF (X0,Y0) LIES ON THE POLYGONAL PATH</a:t>
            </a:r>
          </a:p>
          <a:p>
            <a:pPr eaLnBrk="1" hangingPunct="1">
              <a:lnSpc>
                <a:spcPct val="80000"/>
              </a:lnSpc>
              <a:defRPr/>
            </a:pPr>
            <a:r>
              <a:rPr lang="en-US" altLang="zh-TW" sz="1600"/>
              <a:t>!    L =  1   IF (X0,Y0) IS INSIDE THE POLYGONAL PATH</a:t>
            </a:r>
          </a:p>
          <a:p>
            <a:pPr eaLnBrk="1" hangingPunct="1">
              <a:lnSpc>
                <a:spcPct val="80000"/>
              </a:lnSpc>
              <a:defRPr/>
            </a:pPr>
            <a:endParaRPr lang="en-US" altLang="zh-TW" sz="1600"/>
          </a:p>
          <a:p>
            <a:pPr eaLnBrk="1" hangingPunct="1">
              <a:lnSpc>
                <a:spcPct val="80000"/>
              </a:lnSpc>
              <a:defRPr/>
            </a:pPr>
            <a:r>
              <a:rPr lang="en-US" altLang="zh-TW" sz="1600"/>
              <a:t>! M = 0 IF (X0,Y0) IS ON OR OUTSIDE THE PATH.  IF (X0,Y0) IS INSIDE THE</a:t>
            </a:r>
          </a:p>
          <a:p>
            <a:pPr eaLnBrk="1" hangingPunct="1">
              <a:lnSpc>
                <a:spcPct val="80000"/>
              </a:lnSpc>
              <a:defRPr/>
            </a:pPr>
            <a:r>
              <a:rPr lang="en-US" altLang="zh-TW" sz="1600"/>
              <a:t>! PATH THEN M IS THE WINDING NUMBER OF THE PATH AROUND THE POINT (X0,Y0).</a:t>
            </a:r>
          </a:p>
          <a:p>
            <a:pPr eaLnBrk="1" hangingPunct="1">
              <a:lnSpc>
                <a:spcPct val="80000"/>
              </a:lnSpc>
              <a:defRPr/>
            </a:pPr>
            <a:endParaRPr lang="en-US" altLang="zh-TW" sz="1600"/>
          </a:p>
          <a:p>
            <a:pPr eaLnBrk="1" hangingPunct="1">
              <a:lnSpc>
                <a:spcPct val="80000"/>
              </a:lnSpc>
              <a:defRPr/>
            </a:pPr>
            <a:r>
              <a:rPr lang="en-US" altLang="zh-TW" sz="1600"/>
              <a:t>! Fortran 66 version by A.H. Morris</a:t>
            </a:r>
          </a:p>
          <a:p>
            <a:pPr eaLnBrk="1" hangingPunct="1">
              <a:lnSpc>
                <a:spcPct val="80000"/>
              </a:lnSpc>
              <a:defRPr/>
            </a:pPr>
            <a:r>
              <a:rPr lang="en-US" altLang="zh-TW" sz="1600"/>
              <a:t>! Converted to ELF90 compatibility by Alan Miller, 15 February 1997</a:t>
            </a:r>
          </a:p>
          <a:p>
            <a:pPr eaLnBrk="1" hangingPunct="1">
              <a:lnSpc>
                <a:spcPct val="80000"/>
              </a:lnSpc>
              <a:buFont typeface="Wingdings" pitchFamily="2" charset="2"/>
              <a:buNone/>
              <a:defRPr/>
            </a:pPr>
            <a:endParaRPr lang="en-US" altLang="zh-TW"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3ED70CBA-2E4B-E3FA-47EE-79153B6CFDDE}"/>
              </a:ext>
            </a:extLst>
          </p:cNvPr>
          <p:cNvSpPr>
            <a:spLocks noGrp="1" noChangeArrowheads="1"/>
          </p:cNvSpPr>
          <p:nvPr>
            <p:ph type="title"/>
          </p:nvPr>
        </p:nvSpPr>
        <p:spPr/>
        <p:txBody>
          <a:bodyPr/>
          <a:lstStyle/>
          <a:p>
            <a:pPr eaLnBrk="1" hangingPunct="1">
              <a:defRPr/>
            </a:pPr>
            <a:r>
              <a:rPr lang="en-US" altLang="zh-TW"/>
              <a:t>Call by address/reference</a:t>
            </a:r>
          </a:p>
        </p:txBody>
      </p:sp>
      <p:sp>
        <p:nvSpPr>
          <p:cNvPr id="9220" name="Rectangle 4">
            <a:extLst>
              <a:ext uri="{FF2B5EF4-FFF2-40B4-BE49-F238E27FC236}">
                <a16:creationId xmlns:a16="http://schemas.microsoft.com/office/drawing/2014/main" id="{AEA620FF-B856-BB86-45D3-C20925C98759}"/>
              </a:ext>
            </a:extLst>
          </p:cNvPr>
          <p:cNvSpPr>
            <a:spLocks noGrp="1" noChangeArrowheads="1"/>
          </p:cNvSpPr>
          <p:nvPr>
            <p:ph type="body" sz="half" idx="1"/>
          </p:nvPr>
        </p:nvSpPr>
        <p:spPr/>
        <p:txBody>
          <a:bodyPr/>
          <a:lstStyle/>
          <a:p>
            <a:pPr eaLnBrk="1" hangingPunct="1">
              <a:buFont typeface="Wingdings" pitchFamily="2" charset="2"/>
              <a:buNone/>
              <a:defRPr/>
            </a:pPr>
            <a:r>
              <a:rPr lang="en-US" altLang="zh-TW" sz="2800"/>
              <a:t>Program test</a:t>
            </a:r>
          </a:p>
          <a:p>
            <a:pPr eaLnBrk="1" hangingPunct="1">
              <a:buFont typeface="Wingdings" pitchFamily="2" charset="2"/>
              <a:buNone/>
              <a:defRPr/>
            </a:pPr>
            <a:r>
              <a:rPr lang="en-US" altLang="zh-TW" sz="2800"/>
              <a:t>  integer I</a:t>
            </a:r>
          </a:p>
          <a:p>
            <a:pPr eaLnBrk="1" hangingPunct="1">
              <a:buFont typeface="Wingdings" pitchFamily="2" charset="2"/>
              <a:buNone/>
              <a:defRPr/>
            </a:pPr>
            <a:r>
              <a:rPr lang="en-US" altLang="zh-TW" sz="2800"/>
              <a:t>  real x</a:t>
            </a:r>
          </a:p>
          <a:p>
            <a:pPr eaLnBrk="1" hangingPunct="1">
              <a:buFont typeface="Wingdings" pitchFamily="2" charset="2"/>
              <a:buNone/>
              <a:defRPr/>
            </a:pPr>
            <a:r>
              <a:rPr lang="en-US" altLang="zh-TW" sz="2800"/>
              <a:t>  call tt(i,x)</a:t>
            </a:r>
          </a:p>
          <a:p>
            <a:pPr eaLnBrk="1" hangingPunct="1">
              <a:buFont typeface="Wingdings" pitchFamily="2" charset="2"/>
              <a:buNone/>
              <a:defRPr/>
            </a:pPr>
            <a:r>
              <a:rPr lang="en-US" altLang="zh-TW" sz="2800"/>
              <a:t>  print*,I,x</a:t>
            </a:r>
          </a:p>
          <a:p>
            <a:pPr eaLnBrk="1" hangingPunct="1">
              <a:buFont typeface="Wingdings" pitchFamily="2" charset="2"/>
              <a:buNone/>
              <a:defRPr/>
            </a:pPr>
            <a:r>
              <a:rPr lang="en-US" altLang="zh-TW" sz="2800"/>
              <a:t>End program test</a:t>
            </a:r>
          </a:p>
          <a:p>
            <a:pPr eaLnBrk="1" hangingPunct="1">
              <a:buFont typeface="Wingdings" pitchFamily="2" charset="2"/>
              <a:buNone/>
              <a:defRPr/>
            </a:pPr>
            <a:endParaRPr lang="en-US" altLang="zh-TW" sz="2800"/>
          </a:p>
          <a:p>
            <a:pPr eaLnBrk="1" hangingPunct="1">
              <a:buFont typeface="Wingdings" pitchFamily="2" charset="2"/>
              <a:buNone/>
              <a:defRPr/>
            </a:pPr>
            <a:r>
              <a:rPr lang="en-US" altLang="zh-TW" sz="2800"/>
              <a:t>3  0.15</a:t>
            </a:r>
          </a:p>
        </p:txBody>
      </p:sp>
      <p:sp>
        <p:nvSpPr>
          <p:cNvPr id="9221" name="Rectangle 5">
            <a:extLst>
              <a:ext uri="{FF2B5EF4-FFF2-40B4-BE49-F238E27FC236}">
                <a16:creationId xmlns:a16="http://schemas.microsoft.com/office/drawing/2014/main" id="{9E28B068-129A-97C5-AD4C-3DA282F48E1E}"/>
              </a:ext>
            </a:extLst>
          </p:cNvPr>
          <p:cNvSpPr>
            <a:spLocks noGrp="1" noChangeArrowheads="1"/>
          </p:cNvSpPr>
          <p:nvPr>
            <p:ph type="body" sz="half" idx="2"/>
          </p:nvPr>
        </p:nvSpPr>
        <p:spPr/>
        <p:txBody>
          <a:bodyPr/>
          <a:lstStyle/>
          <a:p>
            <a:pPr eaLnBrk="1" hangingPunct="1">
              <a:buFont typeface="Wingdings" pitchFamily="2" charset="2"/>
              <a:buNone/>
              <a:defRPr/>
            </a:pPr>
            <a:r>
              <a:rPr lang="en-US" altLang="zh-TW" sz="2800"/>
              <a:t>Subroutine tt(i,x)</a:t>
            </a:r>
          </a:p>
          <a:p>
            <a:pPr eaLnBrk="1" hangingPunct="1">
              <a:buFont typeface="Wingdings" pitchFamily="2" charset="2"/>
              <a:buNone/>
              <a:defRPr/>
            </a:pPr>
            <a:r>
              <a:rPr lang="en-US" altLang="zh-TW" sz="2800"/>
              <a:t>  integer :: i=3</a:t>
            </a:r>
          </a:p>
          <a:p>
            <a:pPr eaLnBrk="1" hangingPunct="1">
              <a:buFont typeface="Wingdings" pitchFamily="2" charset="2"/>
              <a:buNone/>
              <a:defRPr/>
            </a:pPr>
            <a:r>
              <a:rPr lang="en-US" altLang="zh-TW" sz="2800"/>
              <a:t>  real :: x=0.15</a:t>
            </a:r>
          </a:p>
          <a:p>
            <a:pPr eaLnBrk="1" hangingPunct="1">
              <a:buFont typeface="Wingdings" pitchFamily="2" charset="2"/>
              <a:buNone/>
              <a:defRPr/>
            </a:pPr>
            <a:r>
              <a:rPr lang="en-US" altLang="zh-TW" sz="2800"/>
              <a:t>End subroutine tt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a:extLst>
              <a:ext uri="{FF2B5EF4-FFF2-40B4-BE49-F238E27FC236}">
                <a16:creationId xmlns:a16="http://schemas.microsoft.com/office/drawing/2014/main" id="{4B6F5F53-F76F-1033-F454-10A830D7DD1D}"/>
              </a:ext>
            </a:extLst>
          </p:cNvPr>
          <p:cNvSpPr>
            <a:spLocks noGrp="1" noChangeArrowheads="1"/>
          </p:cNvSpPr>
          <p:nvPr>
            <p:ph type="body" idx="1"/>
          </p:nvPr>
        </p:nvSpPr>
        <p:spPr>
          <a:xfrm>
            <a:off x="179388" y="549275"/>
            <a:ext cx="8713787" cy="5581650"/>
          </a:xfrm>
        </p:spPr>
        <p:txBody>
          <a:bodyPr/>
          <a:lstStyle/>
          <a:p>
            <a:pPr eaLnBrk="1" hangingPunct="1">
              <a:lnSpc>
                <a:spcPct val="80000"/>
              </a:lnSpc>
              <a:defRPr/>
            </a:pPr>
            <a:r>
              <a:rPr lang="en-US" altLang="zh-TW" sz="2400"/>
              <a:t>IMPLICIT NONE</a:t>
            </a:r>
          </a:p>
          <a:p>
            <a:pPr eaLnBrk="1" hangingPunct="1">
              <a:lnSpc>
                <a:spcPct val="80000"/>
              </a:lnSpc>
              <a:defRPr/>
            </a:pPr>
            <a:r>
              <a:rPr lang="en-US" altLang="zh-TW" sz="2400"/>
              <a:t>INTEGER, INTENT(IN)  :: n</a:t>
            </a:r>
          </a:p>
          <a:p>
            <a:pPr eaLnBrk="1" hangingPunct="1">
              <a:lnSpc>
                <a:spcPct val="80000"/>
              </a:lnSpc>
              <a:defRPr/>
            </a:pPr>
            <a:r>
              <a:rPr lang="en-US" altLang="zh-TW" sz="2400"/>
              <a:t>REAL, INTENT(IN)     :: x0, y0, x(n), y(n)</a:t>
            </a:r>
          </a:p>
          <a:p>
            <a:pPr eaLnBrk="1" hangingPunct="1">
              <a:lnSpc>
                <a:spcPct val="80000"/>
              </a:lnSpc>
              <a:defRPr/>
            </a:pPr>
            <a:r>
              <a:rPr lang="en-US" altLang="zh-TW" sz="2400"/>
              <a:t>INTEGER, INTENT(OUT) :: l, m</a:t>
            </a:r>
          </a:p>
          <a:p>
            <a:pPr eaLnBrk="1" hangingPunct="1">
              <a:lnSpc>
                <a:spcPct val="80000"/>
              </a:lnSpc>
              <a:defRPr/>
            </a:pPr>
            <a:endParaRPr lang="en-US" altLang="zh-TW" sz="2400"/>
          </a:p>
          <a:p>
            <a:pPr eaLnBrk="1" hangingPunct="1">
              <a:lnSpc>
                <a:spcPct val="80000"/>
              </a:lnSpc>
              <a:defRPr/>
            </a:pPr>
            <a:r>
              <a:rPr lang="en-US" altLang="zh-TW" sz="2400"/>
              <a:t>!     Local variables</a:t>
            </a:r>
          </a:p>
          <a:p>
            <a:pPr eaLnBrk="1" hangingPunct="1">
              <a:lnSpc>
                <a:spcPct val="80000"/>
              </a:lnSpc>
              <a:defRPr/>
            </a:pPr>
            <a:r>
              <a:rPr lang="en-US" altLang="zh-TW" sz="2400"/>
              <a:t>INTEGER :: i, n0</a:t>
            </a:r>
          </a:p>
          <a:p>
            <a:pPr eaLnBrk="1" hangingPunct="1">
              <a:lnSpc>
                <a:spcPct val="80000"/>
              </a:lnSpc>
              <a:defRPr/>
            </a:pPr>
            <a:r>
              <a:rPr lang="en-US" altLang="zh-TW" sz="2400"/>
              <a:t>REAL    :: angle, eps, pi, pi2, sum, theta, theta1, thetai, tol, u, v</a:t>
            </a:r>
          </a:p>
          <a:p>
            <a:pPr eaLnBrk="1" hangingPunct="1">
              <a:lnSpc>
                <a:spcPct val="80000"/>
              </a:lnSpc>
              <a:defRPr/>
            </a:pPr>
            <a:endParaRPr lang="en-US" altLang="zh-TW" sz="2400"/>
          </a:p>
          <a:p>
            <a:pPr eaLnBrk="1" hangingPunct="1">
              <a:lnSpc>
                <a:spcPct val="80000"/>
              </a:lnSpc>
              <a:defRPr/>
            </a:pPr>
            <a:r>
              <a:rPr lang="en-US" altLang="zh-TW" sz="2400"/>
              <a:t>!     ****** EPS IS A MACHINE DEPENDENT CONSTANT. EPS IS THE</a:t>
            </a:r>
          </a:p>
          <a:p>
            <a:pPr eaLnBrk="1" hangingPunct="1">
              <a:lnSpc>
                <a:spcPct val="80000"/>
              </a:lnSpc>
              <a:defRPr/>
            </a:pPr>
            <a:r>
              <a:rPr lang="en-US" altLang="zh-TW" sz="2400"/>
              <a:t>!            SMALLEST NUMBER SUCH THAT 1.0 + EPS &gt; 1.0</a:t>
            </a:r>
          </a:p>
          <a:p>
            <a:pPr eaLnBrk="1" hangingPunct="1">
              <a:lnSpc>
                <a:spcPct val="80000"/>
              </a:lnSpc>
              <a:defRPr/>
            </a:pPr>
            <a:endParaRPr lang="en-US" altLang="zh-TW" sz="2400"/>
          </a:p>
          <a:p>
            <a:pPr eaLnBrk="1" hangingPunct="1">
              <a:lnSpc>
                <a:spcPct val="80000"/>
              </a:lnSpc>
              <a:defRPr/>
            </a:pPr>
            <a:r>
              <a:rPr lang="en-US" altLang="zh-TW" sz="2400"/>
              <a:t>eps = EPSILON(1.0)</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a:extLst>
              <a:ext uri="{FF2B5EF4-FFF2-40B4-BE49-F238E27FC236}">
                <a16:creationId xmlns:a16="http://schemas.microsoft.com/office/drawing/2014/main" id="{3D9F8BD7-384A-318F-E2E9-EC70D4AF78BD}"/>
              </a:ext>
            </a:extLst>
          </p:cNvPr>
          <p:cNvSpPr>
            <a:spLocks noChangeArrowheads="1"/>
          </p:cNvSpPr>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1pPr>
            <a:lvl2pPr algn="ctr">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2pPr>
            <a:lvl3pPr algn="ctr">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3pPr>
            <a:lvl4pPr algn="ctr">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4pPr>
            <a:lvl5pPr algn="ctr">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5pPr>
            <a:lvl6pPr marL="457200" algn="ctr"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6pPr>
            <a:lvl7pPr marL="914400" algn="ctr"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7pPr>
            <a:lvl8pPr marL="1371600" algn="ctr"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8pPr>
            <a:lvl9pPr marL="1828800" algn="ctr"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9pPr>
          </a:lstStyle>
          <a:p>
            <a:pPr eaLnBrk="1" hangingPunct="1">
              <a:defRPr/>
            </a:pPr>
            <a:r>
              <a:rPr lang="en-US" altLang="zh-TW" dirty="0"/>
              <a:t>Homework 6-2</a:t>
            </a:r>
          </a:p>
        </p:txBody>
      </p:sp>
      <p:sp>
        <p:nvSpPr>
          <p:cNvPr id="38917" name="Rectangle 5">
            <a:extLst>
              <a:ext uri="{FF2B5EF4-FFF2-40B4-BE49-F238E27FC236}">
                <a16:creationId xmlns:a16="http://schemas.microsoft.com/office/drawing/2014/main" id="{A6C05D0A-961E-6B4C-364C-C165139DB013}"/>
              </a:ext>
            </a:extLst>
          </p:cNvPr>
          <p:cNvSpPr>
            <a:spLocks noChangeArrowheads="1"/>
          </p:cNvSpPr>
          <p:nvPr/>
        </p:nvSpPr>
        <p:spPr bwMode="auto">
          <a:xfrm>
            <a:off x="457200" y="1600200"/>
            <a:ext cx="8229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90000"/>
              <a:buFont typeface="Wingdings" pitchFamily="2" charset="2"/>
              <a:buBlip>
                <a:blip r:embed="rId2"/>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SzPct val="90000"/>
              <a:buFont typeface="Wingdings" pitchFamily="2" charset="2"/>
              <a:buBlip>
                <a:blip r:embed="rId3"/>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新細明體" panose="02020500000000000000" pitchFamily="18" charset="-120"/>
              </a:defRPr>
            </a:lvl9pPr>
          </a:lstStyle>
          <a:p>
            <a:pPr eaLnBrk="1" hangingPunct="1"/>
            <a:r>
              <a:rPr lang="zh-TW" altLang="en-US">
                <a:effectLst>
                  <a:outerShdw blurRad="38100" dist="38100" dir="2700000" algn="tl">
                    <a:srgbClr val="000000"/>
                  </a:outerShdw>
                </a:effectLst>
              </a:rPr>
              <a:t>請由</a:t>
            </a:r>
            <a:r>
              <a:rPr lang="en-US" altLang="zh-TW">
                <a:effectLst>
                  <a:outerShdw blurRad="38100" dist="38100" dir="2700000" algn="tl">
                    <a:srgbClr val="000000"/>
                  </a:outerShdw>
                </a:effectLst>
              </a:rPr>
              <a:t>21032239.p01</a:t>
            </a:r>
            <a:r>
              <a:rPr lang="zh-TW" altLang="en-US">
                <a:effectLst>
                  <a:outerShdw blurRad="38100" dist="38100" dir="2700000" algn="tl">
                    <a:srgbClr val="000000"/>
                  </a:outerShdw>
                </a:effectLst>
              </a:rPr>
              <a:t>的地震檔案中讀入，震央距離當</a:t>
            </a:r>
            <a:r>
              <a:rPr lang="en-US" altLang="zh-TW">
                <a:effectLst>
                  <a:outerShdw blurRad="38100" dist="38100" dir="2700000" algn="tl">
                    <a:srgbClr val="000000"/>
                  </a:outerShdw>
                </a:effectLst>
              </a:rPr>
              <a:t>X</a:t>
            </a:r>
            <a:r>
              <a:rPr lang="zh-TW" altLang="en-US">
                <a:effectLst>
                  <a:outerShdw blurRad="38100" dist="38100" dir="2700000" algn="tl">
                    <a:srgbClr val="000000"/>
                  </a:outerShdw>
                </a:effectLst>
              </a:rPr>
              <a:t>，</a:t>
            </a:r>
            <a:r>
              <a:rPr lang="en-US" altLang="zh-TW">
                <a:effectLst>
                  <a:outerShdw blurRad="38100" dist="38100" dir="2700000" algn="tl">
                    <a:srgbClr val="000000"/>
                  </a:outerShdw>
                </a:effectLst>
              </a:rPr>
              <a:t>P</a:t>
            </a:r>
            <a:r>
              <a:rPr lang="zh-TW" altLang="en-US">
                <a:effectLst>
                  <a:outerShdw blurRad="38100" dist="38100" dir="2700000" algn="tl">
                    <a:srgbClr val="000000"/>
                  </a:outerShdw>
                </a:effectLst>
              </a:rPr>
              <a:t>波走時當</a:t>
            </a:r>
            <a:r>
              <a:rPr lang="en-US" altLang="zh-TW">
                <a:effectLst>
                  <a:outerShdw blurRad="38100" dist="38100" dir="2700000" algn="tl">
                    <a:srgbClr val="000000"/>
                  </a:outerShdw>
                </a:effectLst>
              </a:rPr>
              <a:t>Y</a:t>
            </a:r>
            <a:r>
              <a:rPr lang="zh-TW" altLang="en-US">
                <a:effectLst>
                  <a:outerShdw blurRad="38100" dist="38100" dir="2700000" algn="tl">
                    <a:srgbClr val="000000"/>
                  </a:outerShdw>
                </a:effectLst>
              </a:rPr>
              <a:t>。去</a:t>
            </a:r>
            <a:r>
              <a:rPr lang="en-US" altLang="zh-TW">
                <a:effectLst>
                  <a:outerShdw blurRad="38100" dist="38100" dir="2700000" algn="tl">
                    <a:srgbClr val="000000"/>
                  </a:outerShdw>
                </a:effectLst>
              </a:rPr>
              <a:t>Fit Y=aX+b </a:t>
            </a:r>
            <a:r>
              <a:rPr lang="zh-TW" altLang="en-US">
                <a:effectLst>
                  <a:outerShdw blurRad="38100" dist="38100" dir="2700000" algn="tl">
                    <a:srgbClr val="000000"/>
                  </a:outerShdw>
                </a:effectLst>
              </a:rPr>
              <a:t>的直線，求</a:t>
            </a:r>
            <a:r>
              <a:rPr lang="en-US" altLang="zh-TW">
                <a:effectLst>
                  <a:outerShdw blurRad="38100" dist="38100" dir="2700000" algn="tl">
                    <a:srgbClr val="000000"/>
                  </a:outerShdw>
                </a:effectLst>
              </a:rPr>
              <a:t>a, b, fitting SDV.</a:t>
            </a:r>
          </a:p>
          <a:p>
            <a:pPr eaLnBrk="1" hangingPunct="1"/>
            <a:r>
              <a:rPr lang="zh-TW" altLang="en-US">
                <a:effectLst>
                  <a:outerShdw blurRad="38100" dist="38100" dir="2700000" algn="tl">
                    <a:srgbClr val="000000"/>
                  </a:outerShdw>
                </a:effectLst>
              </a:rPr>
              <a:t>使用主軸法</a:t>
            </a:r>
          </a:p>
          <a:p>
            <a:pPr eaLnBrk="1" hangingPunct="1"/>
            <a:r>
              <a:rPr lang="zh-TW" altLang="en-US">
                <a:effectLst>
                  <a:outerShdw blurRad="38100" dist="38100" dir="2700000" algn="tl">
                    <a:srgbClr val="000000"/>
                  </a:outerShdw>
                </a:effectLst>
              </a:rPr>
              <a:t> </a:t>
            </a:r>
            <a:r>
              <a:rPr lang="en-US" altLang="zh-TW">
                <a:effectLst>
                  <a:outerShdw blurRad="38100" dist="38100" dir="2700000" algn="tl">
                    <a:srgbClr val="000000"/>
                  </a:outerShdw>
                </a:effectLst>
              </a:rPr>
              <a:t>subroutine xyfit(x,y,ndata,cept,slop,rms,r_cor,sdv)</a:t>
            </a:r>
          </a:p>
          <a:p>
            <a:pPr eaLnBrk="1" hangingPunct="1"/>
            <a:r>
              <a:rPr lang="en-US" altLang="zh-TW">
                <a:effectLst>
                  <a:outerShdw blurRad="38100" dist="38100" dir="2700000" algn="tl">
                    <a:srgbClr val="000000"/>
                  </a:outerShdw>
                </a:effectLst>
              </a:rPr>
              <a:t>real*4 x(ndata),y(ndata)</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a:extLst>
              <a:ext uri="{FF2B5EF4-FFF2-40B4-BE49-F238E27FC236}">
                <a16:creationId xmlns:a16="http://schemas.microsoft.com/office/drawing/2014/main" id="{79DE3E0F-6A6F-9C33-7EC1-A8407B3990FF}"/>
              </a:ext>
            </a:extLst>
          </p:cNvPr>
          <p:cNvSpPr>
            <a:spLocks noChangeArrowheads="1"/>
          </p:cNvSpPr>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1pPr>
            <a:lvl2pPr algn="ctr">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2pPr>
            <a:lvl3pPr algn="ctr">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3pPr>
            <a:lvl4pPr algn="ctr">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4pPr>
            <a:lvl5pPr algn="ctr">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5pPr>
            <a:lvl6pPr marL="457200" algn="ctr"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6pPr>
            <a:lvl7pPr marL="914400" algn="ctr"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7pPr>
            <a:lvl8pPr marL="1371600" algn="ctr"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8pPr>
            <a:lvl9pPr marL="1828800" algn="ctr"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9pPr>
          </a:lstStyle>
          <a:p>
            <a:pPr eaLnBrk="1" hangingPunct="1">
              <a:defRPr/>
            </a:pPr>
            <a:r>
              <a:rPr lang="en-US" altLang="zh-TW" dirty="0"/>
              <a:t>Homework 6-2</a:t>
            </a:r>
          </a:p>
        </p:txBody>
      </p:sp>
      <p:sp>
        <p:nvSpPr>
          <p:cNvPr id="38917" name="Rectangle 5">
            <a:extLst>
              <a:ext uri="{FF2B5EF4-FFF2-40B4-BE49-F238E27FC236}">
                <a16:creationId xmlns:a16="http://schemas.microsoft.com/office/drawing/2014/main" id="{B8D5BFD4-A351-6E7D-0804-C341892084DE}"/>
              </a:ext>
            </a:extLst>
          </p:cNvPr>
          <p:cNvSpPr>
            <a:spLocks noChangeArrowheads="1"/>
          </p:cNvSpPr>
          <p:nvPr/>
        </p:nvSpPr>
        <p:spPr bwMode="auto">
          <a:xfrm>
            <a:off x="457200" y="1600200"/>
            <a:ext cx="8229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90000"/>
              <a:buFont typeface="Wingdings" panose="05000000000000000000" pitchFamily="2" charset="2"/>
              <a:buBlip>
                <a:blip r:embed="rId2"/>
              </a:buBlip>
              <a:defRPr kumimoji="1" sz="3200">
                <a:solidFill>
                  <a:schemeClr val="tx1"/>
                </a:solidFill>
                <a:effectLst>
                  <a:outerShdw blurRad="38100" dist="38100" dir="2700000" algn="tl">
                    <a:srgbClr val="000000"/>
                  </a:outerShdw>
                </a:effectLst>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effectLst>
                  <a:outerShdw blurRad="38100" dist="38100" dir="2700000" algn="tl">
                    <a:srgbClr val="000000"/>
                  </a:outerShdw>
                </a:effectLst>
                <a:latin typeface="Arial" panose="020B0604020202020204" pitchFamily="34" charset="0"/>
                <a:ea typeface="新細明體" panose="02020500000000000000" pitchFamily="18" charset="-120"/>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effectLst>
                  <a:outerShdw blurRad="38100" dist="38100" dir="2700000" algn="tl">
                    <a:srgbClr val="000000"/>
                  </a:outerShdw>
                </a:effectLst>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effectLst>
                  <a:outerShdw blurRad="38100" dist="38100" dir="2700000" algn="tl">
                    <a:srgbClr val="000000"/>
                  </a:outerShdw>
                </a:effectLst>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effectLst>
                  <a:outerShdw blurRad="38100" dist="38100" dir="2700000" algn="tl">
                    <a:srgbClr val="000000"/>
                  </a:outerShdw>
                </a:effectLst>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effectLst>
                  <a:outerShdw blurRad="38100" dist="38100" dir="2700000" algn="tl">
                    <a:srgbClr val="000000"/>
                  </a:outerShdw>
                </a:effectLst>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effectLst>
                  <a:outerShdw blurRad="38100" dist="38100" dir="2700000" algn="tl">
                    <a:srgbClr val="000000"/>
                  </a:outerShdw>
                </a:effectLst>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effectLst>
                  <a:outerShdw blurRad="38100" dist="38100" dir="2700000" algn="tl">
                    <a:srgbClr val="000000"/>
                  </a:outerShdw>
                </a:effectLst>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effectLst>
                  <a:outerShdw blurRad="38100" dist="38100" dir="2700000" algn="tl">
                    <a:srgbClr val="000000"/>
                  </a:outerShdw>
                </a:effectLst>
                <a:latin typeface="Arial" panose="020B0604020202020204" pitchFamily="34" charset="0"/>
                <a:ea typeface="新細明體" panose="02020500000000000000" pitchFamily="18" charset="-120"/>
              </a:defRPr>
            </a:lvl9pPr>
          </a:lstStyle>
          <a:p>
            <a:pPr eaLnBrk="1" hangingPunct="1">
              <a:defRPr/>
            </a:pPr>
            <a:r>
              <a:rPr lang="en-US" altLang="zh-TW" dirty="0"/>
              <a:t>Please read </a:t>
            </a:r>
            <a:r>
              <a:rPr lang="en-US" altLang="zh-TW" dirty="0" err="1"/>
              <a:t>epicentral</a:t>
            </a:r>
            <a:r>
              <a:rPr lang="en-US" altLang="zh-TW" dirty="0"/>
              <a:t> distance as X and P wave arrive time as Y from the file 21032239.p01 to Fit Y=</a:t>
            </a:r>
            <a:r>
              <a:rPr lang="en-US" altLang="zh-TW" dirty="0" err="1"/>
              <a:t>aX+b</a:t>
            </a:r>
            <a:r>
              <a:rPr lang="en-US" altLang="zh-TW" dirty="0"/>
              <a:t>, please determines a, b as well as fitting standard deviation considering errors from X and Y.</a:t>
            </a:r>
            <a:r>
              <a:rPr lang="zh-TW" altLang="en-US" dirty="0"/>
              <a:t> </a:t>
            </a:r>
            <a:endParaRPr lang="en-US" altLang="zh-TW" dirty="0"/>
          </a:p>
          <a:p>
            <a:pPr eaLnBrk="1" hangingPunct="1">
              <a:defRPr/>
            </a:pPr>
            <a:r>
              <a:rPr lang="en-US" altLang="zh-TW" dirty="0"/>
              <a:t>subroutine </a:t>
            </a:r>
            <a:r>
              <a:rPr lang="en-US" altLang="zh-TW" dirty="0" err="1"/>
              <a:t>xyfit</a:t>
            </a:r>
            <a:r>
              <a:rPr lang="en-US" altLang="zh-TW" dirty="0"/>
              <a:t>(</a:t>
            </a:r>
            <a:r>
              <a:rPr lang="en-US" altLang="zh-TW" dirty="0" err="1"/>
              <a:t>x,y,ndata,cept,slop,rms,r_cor,sdv</a:t>
            </a:r>
            <a:r>
              <a:rPr lang="en-US" altLang="zh-TW" dirty="0"/>
              <a:t>)</a:t>
            </a:r>
          </a:p>
          <a:p>
            <a:pPr eaLnBrk="1" hangingPunct="1">
              <a:defRPr/>
            </a:pPr>
            <a:r>
              <a:rPr lang="en-US" altLang="zh-TW" dirty="0"/>
              <a:t>real*4 x(</a:t>
            </a:r>
            <a:r>
              <a:rPr lang="en-US" altLang="zh-TW" dirty="0" err="1"/>
              <a:t>ndata</a:t>
            </a:r>
            <a:r>
              <a:rPr lang="en-US" altLang="zh-TW" dirty="0"/>
              <a:t>),y(</a:t>
            </a:r>
            <a:r>
              <a:rPr lang="en-US" altLang="zh-TW" dirty="0" err="1"/>
              <a:t>ndata</a:t>
            </a:r>
            <a:r>
              <a:rPr lang="en-US" altLang="zh-TW" dirty="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C0ECFBA-6AE5-45A5-F501-11CF184506F5}"/>
              </a:ext>
            </a:extLst>
          </p:cNvPr>
          <p:cNvSpPr>
            <a:spLocks noGrp="1" noChangeArrowheads="1"/>
          </p:cNvSpPr>
          <p:nvPr>
            <p:ph type="title"/>
          </p:nvPr>
        </p:nvSpPr>
        <p:spPr/>
        <p:txBody>
          <a:bodyPr/>
          <a:lstStyle/>
          <a:p>
            <a:pPr eaLnBrk="1" hangingPunct="1">
              <a:defRPr/>
            </a:pPr>
            <a:r>
              <a:rPr lang="en-US" altLang="zh-TW" dirty="0"/>
              <a:t>Homework </a:t>
            </a:r>
            <a:r>
              <a:rPr lang="en-US" altLang="zh-TW" dirty="0" smtClean="0"/>
              <a:t>6-3</a:t>
            </a:r>
            <a:endParaRPr lang="en-US" altLang="zh-TW" dirty="0"/>
          </a:p>
        </p:txBody>
      </p:sp>
      <p:sp>
        <p:nvSpPr>
          <p:cNvPr id="40963" name="Rectangle 3">
            <a:extLst>
              <a:ext uri="{FF2B5EF4-FFF2-40B4-BE49-F238E27FC236}">
                <a16:creationId xmlns:a16="http://schemas.microsoft.com/office/drawing/2014/main" id="{17143B8E-7966-A310-9947-5E682C741DD7}"/>
              </a:ext>
            </a:extLst>
          </p:cNvPr>
          <p:cNvSpPr>
            <a:spLocks noGrp="1" noChangeArrowheads="1"/>
          </p:cNvSpPr>
          <p:nvPr>
            <p:ph type="body" idx="1"/>
          </p:nvPr>
        </p:nvSpPr>
        <p:spPr/>
        <p:txBody>
          <a:bodyPr/>
          <a:lstStyle/>
          <a:p>
            <a:pPr eaLnBrk="1" hangingPunct="1">
              <a:defRPr/>
            </a:pPr>
            <a:r>
              <a:rPr lang="en-US" altLang="zh-TW" dirty="0"/>
              <a:t>By using Least-square method to write a location program. Input N stations (</a:t>
            </a:r>
            <a:r>
              <a:rPr lang="en-US" altLang="zh-TW" dirty="0" err="1"/>
              <a:t>xi,yi,zi</a:t>
            </a:r>
            <a:r>
              <a:rPr lang="en-US" altLang="zh-TW" dirty="0"/>
              <a:t>) and distance (Di) to target point. And calculating the X,Y,Z of target point. Just like GPS location!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a:extLst>
              <a:ext uri="{FF2B5EF4-FFF2-40B4-BE49-F238E27FC236}">
                <a16:creationId xmlns:a16="http://schemas.microsoft.com/office/drawing/2014/main" id="{E2447770-23AB-5081-49BB-916C60DBE0D0}"/>
              </a:ext>
            </a:extLst>
          </p:cNvPr>
          <p:cNvSpPr>
            <a:spLocks noGrp="1" noChangeArrowheads="1"/>
          </p:cNvSpPr>
          <p:nvPr>
            <p:ph type="body" idx="1"/>
          </p:nvPr>
        </p:nvSpPr>
        <p:spPr>
          <a:xfrm>
            <a:off x="457200" y="188913"/>
            <a:ext cx="8229600" cy="5942012"/>
          </a:xfrm>
        </p:spPr>
        <p:txBody>
          <a:bodyPr/>
          <a:lstStyle/>
          <a:p>
            <a:pPr eaLnBrk="1" hangingPunct="1">
              <a:lnSpc>
                <a:spcPct val="80000"/>
              </a:lnSpc>
              <a:defRPr/>
            </a:pPr>
            <a:r>
              <a:rPr lang="en-US" altLang="zh-TW" sz="2000"/>
              <a:t>C  Set observation station position : X, Y, Z </a:t>
            </a:r>
          </a:p>
          <a:p>
            <a:pPr eaLnBrk="1" hangingPunct="1">
              <a:lnSpc>
                <a:spcPct val="80000"/>
              </a:lnSpc>
              <a:defRPr/>
            </a:pPr>
            <a:r>
              <a:rPr lang="en-US" altLang="zh-TW" sz="2000"/>
              <a:t>C         Sat. Position, Distance : Xi, Yi, Zi, Di  </a:t>
            </a:r>
          </a:p>
          <a:p>
            <a:pPr eaLnBrk="1" hangingPunct="1">
              <a:lnSpc>
                <a:spcPct val="80000"/>
              </a:lnSpc>
              <a:defRPr/>
            </a:pPr>
            <a:r>
              <a:rPr lang="en-US" altLang="zh-TW" sz="2000"/>
              <a:t>C  Eq: </a:t>
            </a:r>
          </a:p>
          <a:p>
            <a:pPr eaLnBrk="1" hangingPunct="1">
              <a:lnSpc>
                <a:spcPct val="80000"/>
              </a:lnSpc>
              <a:defRPr/>
            </a:pPr>
            <a:r>
              <a:rPr lang="en-US" altLang="zh-TW" sz="2000"/>
              <a:t>C    (Xi-X)**2 + (Yi-Y)**2 + (Zi-Z)**2 = Di**2     ...............(1)  </a:t>
            </a:r>
          </a:p>
          <a:p>
            <a:pPr eaLnBrk="1" hangingPunct="1">
              <a:lnSpc>
                <a:spcPct val="80000"/>
              </a:lnSpc>
              <a:defRPr/>
            </a:pPr>
            <a:r>
              <a:rPr lang="en-US" altLang="zh-TW" sz="2000"/>
              <a:t>C    Set X=X0+DX, Y=Y0+DY, Z=Z0+DZ                 ...............(2) </a:t>
            </a:r>
          </a:p>
          <a:p>
            <a:pPr eaLnBrk="1" hangingPunct="1">
              <a:lnSpc>
                <a:spcPct val="80000"/>
              </a:lnSpc>
              <a:defRPr/>
            </a:pPr>
            <a:r>
              <a:rPr lang="en-US" altLang="zh-TW" sz="2000"/>
              <a:t>C    (2)--&gt;(1) and neglect high order terms, We can get next eq. </a:t>
            </a:r>
          </a:p>
          <a:p>
            <a:pPr eaLnBrk="1" hangingPunct="1">
              <a:lnSpc>
                <a:spcPct val="80000"/>
              </a:lnSpc>
              <a:defRPr/>
            </a:pPr>
            <a:r>
              <a:rPr lang="en-US" altLang="zh-TW" sz="2000"/>
              <a:t>C </a:t>
            </a:r>
          </a:p>
          <a:p>
            <a:pPr eaLnBrk="1" hangingPunct="1">
              <a:lnSpc>
                <a:spcPct val="80000"/>
              </a:lnSpc>
              <a:defRPr/>
            </a:pPr>
            <a:r>
              <a:rPr lang="en-US" altLang="zh-TW" sz="2000"/>
              <a:t>C    (X0-Xi)*DX + (Y0-Yi)*DY + (Z0-Zi)*DZ </a:t>
            </a:r>
          </a:p>
          <a:p>
            <a:pPr eaLnBrk="1" hangingPunct="1">
              <a:lnSpc>
                <a:spcPct val="80000"/>
              </a:lnSpc>
              <a:defRPr/>
            </a:pPr>
            <a:r>
              <a:rPr lang="en-US" altLang="zh-TW" sz="2000"/>
              <a:t>C        = 0.5 * (Di*Di - (Xi-X0)**2 - (Yi-Y0)**2 - (Zi-Z0)**2) .......... (3) </a:t>
            </a:r>
          </a:p>
          <a:p>
            <a:pPr eaLnBrk="1" hangingPunct="1">
              <a:lnSpc>
                <a:spcPct val="80000"/>
              </a:lnSpc>
              <a:defRPr/>
            </a:pPr>
            <a:endParaRPr lang="en-US" altLang="zh-TW" sz="2000"/>
          </a:p>
          <a:p>
            <a:pPr eaLnBrk="1" hangingPunct="1">
              <a:lnSpc>
                <a:spcPct val="80000"/>
              </a:lnSpc>
              <a:defRPr/>
            </a:pPr>
            <a:r>
              <a:rPr lang="en-US" altLang="zh-TW" sz="2000"/>
              <a:t>C    D = G * M                                     ...............(4) </a:t>
            </a:r>
          </a:p>
          <a:p>
            <a:pPr eaLnBrk="1" hangingPunct="1">
              <a:lnSpc>
                <a:spcPct val="80000"/>
              </a:lnSpc>
              <a:defRPr/>
            </a:pPr>
            <a:r>
              <a:rPr lang="en-US" altLang="zh-TW" sz="2000"/>
              <a:t>C    Least-square method  </a:t>
            </a:r>
          </a:p>
          <a:p>
            <a:pPr eaLnBrk="1" hangingPunct="1">
              <a:lnSpc>
                <a:spcPct val="80000"/>
              </a:lnSpc>
              <a:defRPr/>
            </a:pPr>
            <a:r>
              <a:rPr lang="en-US" altLang="zh-TW" sz="2000"/>
              <a:t>C              T   -1   T </a:t>
            </a:r>
          </a:p>
          <a:p>
            <a:pPr eaLnBrk="1" hangingPunct="1">
              <a:lnSpc>
                <a:spcPct val="80000"/>
              </a:lnSpc>
              <a:defRPr/>
            </a:pPr>
            <a:r>
              <a:rPr lang="en-US" altLang="zh-TW" sz="2000"/>
              <a:t>C    M = [G G ]   G  D                             ...............(5)  </a:t>
            </a:r>
          </a:p>
          <a:p>
            <a:pPr eaLnBrk="1" hangingPunct="1">
              <a:lnSpc>
                <a:spcPct val="80000"/>
              </a:lnSpc>
              <a:defRPr/>
            </a:pPr>
            <a:endParaRPr lang="en-US" altLang="zh-TW" sz="2000"/>
          </a:p>
          <a:p>
            <a:pPr eaLnBrk="1" hangingPunct="1">
              <a:lnSpc>
                <a:spcPct val="80000"/>
              </a:lnSpc>
              <a:defRPr/>
            </a:pPr>
            <a:r>
              <a:rPr lang="en-US" altLang="zh-TW" sz="2000"/>
              <a:t>C    Find DX, DY, DZ </a:t>
            </a:r>
          </a:p>
          <a:p>
            <a:pPr eaLnBrk="1" hangingPunct="1">
              <a:lnSpc>
                <a:spcPct val="80000"/>
              </a:lnSpc>
              <a:defRPr/>
            </a:pPr>
            <a:endParaRPr lang="en-US" altLang="zh-TW" sz="2000"/>
          </a:p>
          <a:p>
            <a:pPr eaLnBrk="1" hangingPunct="1">
              <a:lnSpc>
                <a:spcPct val="80000"/>
              </a:lnSpc>
              <a:defRPr/>
            </a:pPr>
            <a:r>
              <a:rPr lang="en-US" altLang="zh-TW" sz="2000"/>
              <a:t>C    Do iteration  DX-&gt;0, DY-&gt;0, DZ-&gt;0. Now can find X, Y, Z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4" descr="Scan0002">
            <a:extLst>
              <a:ext uri="{FF2B5EF4-FFF2-40B4-BE49-F238E27FC236}">
                <a16:creationId xmlns:a16="http://schemas.microsoft.com/office/drawing/2014/main" id="{03659D0C-687F-D6BE-8651-32D202493F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333375"/>
            <a:ext cx="6408738" cy="621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4" descr="Scan0003">
            <a:extLst>
              <a:ext uri="{FF2B5EF4-FFF2-40B4-BE49-F238E27FC236}">
                <a16:creationId xmlns:a16="http://schemas.microsoft.com/office/drawing/2014/main" id="{F6E17EDE-1859-4610-990F-B9696701CF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51" r="2519"/>
          <a:stretch>
            <a:fillRect/>
          </a:stretch>
        </p:blipFill>
        <p:spPr bwMode="auto">
          <a:xfrm>
            <a:off x="468313" y="1700213"/>
            <a:ext cx="8280400" cy="327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4" descr="Scan0004">
            <a:extLst>
              <a:ext uri="{FF2B5EF4-FFF2-40B4-BE49-F238E27FC236}">
                <a16:creationId xmlns:a16="http://schemas.microsoft.com/office/drawing/2014/main" id="{BC9A77C7-CEEF-3DC9-52F5-68F5740E65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692150"/>
            <a:ext cx="8424862" cy="486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6AF46B21-63B5-E7EA-19DF-2A9C0228DB9B}"/>
              </a:ext>
            </a:extLst>
          </p:cNvPr>
          <p:cNvSpPr>
            <a:spLocks noGrp="1" noChangeArrowheads="1"/>
          </p:cNvSpPr>
          <p:nvPr>
            <p:ph type="title"/>
          </p:nvPr>
        </p:nvSpPr>
        <p:spPr/>
        <p:txBody>
          <a:bodyPr/>
          <a:lstStyle/>
          <a:p>
            <a:pPr eaLnBrk="1" hangingPunct="1">
              <a:defRPr/>
            </a:pPr>
            <a:r>
              <a:rPr lang="en-US" altLang="zh-TW"/>
              <a:t>Matrix Transpose</a:t>
            </a:r>
          </a:p>
        </p:txBody>
      </p:sp>
      <p:sp>
        <p:nvSpPr>
          <p:cNvPr id="60419" name="Rectangle 3">
            <a:extLst>
              <a:ext uri="{FF2B5EF4-FFF2-40B4-BE49-F238E27FC236}">
                <a16:creationId xmlns:a16="http://schemas.microsoft.com/office/drawing/2014/main" id="{35A7B4CA-6EB5-2623-F573-F13DBAA121F1}"/>
              </a:ext>
            </a:extLst>
          </p:cNvPr>
          <p:cNvSpPr>
            <a:spLocks noGrp="1" noChangeArrowheads="1"/>
          </p:cNvSpPr>
          <p:nvPr>
            <p:ph type="body" idx="1"/>
          </p:nvPr>
        </p:nvSpPr>
        <p:spPr/>
        <p:txBody>
          <a:bodyPr/>
          <a:lstStyle/>
          <a:p>
            <a:pPr eaLnBrk="1" hangingPunct="1">
              <a:lnSpc>
                <a:spcPct val="80000"/>
              </a:lnSpc>
              <a:defRPr/>
            </a:pPr>
            <a:r>
              <a:rPr lang="en-US" altLang="zh-TW" sz="2800" b="1">
                <a:effectLst/>
              </a:rPr>
              <a:t>Intrinsic Function</a:t>
            </a:r>
            <a:r>
              <a:rPr lang="en-US" altLang="zh-TW" sz="2800">
                <a:effectLst/>
              </a:rPr>
              <a:t>      Transposes the columns and rows of a matrix (two-dimensional array).</a:t>
            </a:r>
          </a:p>
          <a:p>
            <a:pPr eaLnBrk="1" hangingPunct="1">
              <a:lnSpc>
                <a:spcPct val="80000"/>
              </a:lnSpc>
              <a:defRPr/>
            </a:pPr>
            <a:r>
              <a:rPr lang="en-US" altLang="zh-TW" sz="2800" b="1">
                <a:effectLst/>
              </a:rPr>
              <a:t>Syntax</a:t>
            </a:r>
            <a:endParaRPr lang="en-US" altLang="zh-TW" sz="2800">
              <a:effectLst/>
            </a:endParaRPr>
          </a:p>
          <a:p>
            <a:pPr lvl="1" eaLnBrk="1" hangingPunct="1">
              <a:lnSpc>
                <a:spcPct val="80000"/>
              </a:lnSpc>
              <a:defRPr/>
            </a:pPr>
            <a:r>
              <a:rPr lang="en-US" altLang="zh-TW" sz="2400" i="1">
                <a:effectLst/>
              </a:rPr>
              <a:t>result</a:t>
            </a:r>
            <a:r>
              <a:rPr lang="en-US" altLang="zh-TW" sz="2400">
                <a:effectLst/>
              </a:rPr>
              <a:t> = </a:t>
            </a:r>
            <a:r>
              <a:rPr lang="en-US" altLang="zh-TW" sz="2400" b="1">
                <a:effectLst/>
              </a:rPr>
              <a:t>TRANSPOSE</a:t>
            </a:r>
            <a:r>
              <a:rPr lang="en-US" altLang="zh-TW" sz="2400">
                <a:effectLst/>
              </a:rPr>
              <a:t> (</a:t>
            </a:r>
            <a:r>
              <a:rPr lang="en-US" altLang="zh-TW" sz="2400" i="1">
                <a:effectLst/>
              </a:rPr>
              <a:t>matrix</a:t>
            </a:r>
            <a:r>
              <a:rPr lang="en-US" altLang="zh-TW" sz="2400">
                <a:effectLst/>
              </a:rPr>
              <a:t>)</a:t>
            </a:r>
          </a:p>
          <a:p>
            <a:pPr eaLnBrk="1" hangingPunct="1">
              <a:lnSpc>
                <a:spcPct val="80000"/>
              </a:lnSpc>
              <a:defRPr/>
            </a:pPr>
            <a:r>
              <a:rPr lang="en-US" altLang="zh-TW" sz="2800">
                <a:effectLst/>
              </a:rPr>
              <a:t>  </a:t>
            </a:r>
          </a:p>
          <a:p>
            <a:pPr lvl="2" eaLnBrk="1" hangingPunct="1">
              <a:lnSpc>
                <a:spcPct val="80000"/>
              </a:lnSpc>
              <a:defRPr/>
            </a:pPr>
            <a:r>
              <a:rPr lang="en-US" altLang="zh-TW" sz="2000" i="1">
                <a:effectLst/>
              </a:rPr>
              <a:t>matrix</a:t>
            </a:r>
            <a:r>
              <a:rPr lang="en-US" altLang="zh-TW" sz="2000">
                <a:effectLst/>
              </a:rPr>
              <a:t/>
            </a:r>
            <a:br>
              <a:rPr lang="en-US" altLang="zh-TW" sz="2000">
                <a:effectLst/>
              </a:rPr>
            </a:br>
            <a:r>
              <a:rPr lang="en-US" altLang="zh-TW" sz="2000">
                <a:effectLst/>
              </a:rPr>
              <a:t>(Input)  Any type. Must be a two-dimensional array. Matrix whose elements are to be transposed.</a:t>
            </a:r>
          </a:p>
          <a:p>
            <a:pPr eaLnBrk="1" hangingPunct="1">
              <a:lnSpc>
                <a:spcPct val="80000"/>
              </a:lnSpc>
              <a:defRPr/>
            </a:pPr>
            <a:r>
              <a:rPr lang="en-US" altLang="zh-TW" sz="2800" b="1">
                <a:effectLst/>
              </a:rPr>
              <a:t>Return Value</a:t>
            </a:r>
            <a:endParaRPr lang="en-US" altLang="zh-TW" sz="2800">
              <a:effectLst/>
            </a:endParaRPr>
          </a:p>
          <a:p>
            <a:pPr eaLnBrk="1" hangingPunct="1">
              <a:lnSpc>
                <a:spcPct val="80000"/>
              </a:lnSpc>
              <a:defRPr/>
            </a:pPr>
            <a:r>
              <a:rPr lang="en-US" altLang="zh-TW" sz="2800">
                <a:effectLst/>
              </a:rPr>
              <a:t>Same type and kind as </a:t>
            </a:r>
            <a:r>
              <a:rPr lang="en-US" altLang="zh-TW" sz="2800" i="1">
                <a:effectLst/>
              </a:rPr>
              <a:t>matrix</a:t>
            </a:r>
            <a:r>
              <a:rPr lang="en-US" altLang="zh-TW" sz="2800">
                <a:effectLst/>
              </a:rPr>
              <a:t> with the columns and rows transposed. If </a:t>
            </a:r>
            <a:r>
              <a:rPr lang="en-US" altLang="zh-TW" sz="2800" i="1">
                <a:effectLst/>
              </a:rPr>
              <a:t>matrix</a:t>
            </a:r>
            <a:r>
              <a:rPr lang="en-US" altLang="zh-TW" sz="2800">
                <a:effectLst/>
              </a:rPr>
              <a:t> has shape (</a:t>
            </a:r>
            <a:r>
              <a:rPr lang="en-US" altLang="zh-TW" sz="2800" i="1">
                <a:effectLst/>
              </a:rPr>
              <a:t>k</a:t>
            </a:r>
            <a:r>
              <a:rPr lang="en-US" altLang="zh-TW" sz="2800">
                <a:effectLst/>
              </a:rPr>
              <a:t>,</a:t>
            </a:r>
            <a:r>
              <a:rPr lang="en-US" altLang="zh-TW" sz="2800" i="1">
                <a:effectLst/>
              </a:rPr>
              <a:t>n</a:t>
            </a:r>
            <a:r>
              <a:rPr lang="en-US" altLang="zh-TW" sz="2800">
                <a:effectLst/>
              </a:rPr>
              <a:t>), the result has shape (</a:t>
            </a:r>
            <a:r>
              <a:rPr lang="en-US" altLang="zh-TW" sz="2800" i="1">
                <a:effectLst/>
              </a:rPr>
              <a:t>n</a:t>
            </a:r>
            <a:r>
              <a:rPr lang="en-US" altLang="zh-TW" sz="2800">
                <a:effectLst/>
              </a:rPr>
              <a:t>,</a:t>
            </a:r>
            <a:r>
              <a:rPr lang="en-US" altLang="zh-TW" sz="2800" i="1">
                <a:effectLst/>
              </a:rPr>
              <a:t>k</a:t>
            </a:r>
            <a:r>
              <a:rPr lang="en-US" altLang="zh-TW" sz="2800">
                <a:effectLst/>
              </a:rPr>
              <a:t>).</a:t>
            </a:r>
            <a:endParaRPr lang="en-US" altLang="zh-TW" sz="2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descr="Scan0005">
            <a:extLst>
              <a:ext uri="{FF2B5EF4-FFF2-40B4-BE49-F238E27FC236}">
                <a16:creationId xmlns:a16="http://schemas.microsoft.com/office/drawing/2014/main" id="{AE5E3879-99AC-F168-A9AB-C28CAB346B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951"/>
          <a:stretch>
            <a:fillRect/>
          </a:stretch>
        </p:blipFill>
        <p:spPr bwMode="auto">
          <a:xfrm>
            <a:off x="900113" y="338138"/>
            <a:ext cx="6985000" cy="616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3F5EEB3-B4F9-CA27-7F19-D4DE15A82C4D}"/>
              </a:ext>
            </a:extLst>
          </p:cNvPr>
          <p:cNvSpPr>
            <a:spLocks noGrp="1" noChangeArrowheads="1"/>
          </p:cNvSpPr>
          <p:nvPr>
            <p:ph type="title"/>
          </p:nvPr>
        </p:nvSpPr>
        <p:spPr/>
        <p:txBody>
          <a:bodyPr/>
          <a:lstStyle/>
          <a:p>
            <a:pPr eaLnBrk="1" hangingPunct="1">
              <a:defRPr/>
            </a:pPr>
            <a:r>
              <a:rPr lang="en-US" altLang="zh-TW"/>
              <a:t>Call by address/value</a:t>
            </a:r>
          </a:p>
        </p:txBody>
      </p:sp>
      <p:sp>
        <p:nvSpPr>
          <p:cNvPr id="11267" name="Rectangle 3">
            <a:extLst>
              <a:ext uri="{FF2B5EF4-FFF2-40B4-BE49-F238E27FC236}">
                <a16:creationId xmlns:a16="http://schemas.microsoft.com/office/drawing/2014/main" id="{568DA53F-1B16-ABFB-3731-D5B8AA5863A7}"/>
              </a:ext>
            </a:extLst>
          </p:cNvPr>
          <p:cNvSpPr>
            <a:spLocks noGrp="1" noChangeArrowheads="1"/>
          </p:cNvSpPr>
          <p:nvPr>
            <p:ph type="body" idx="1"/>
          </p:nvPr>
        </p:nvSpPr>
        <p:spPr/>
        <p:txBody>
          <a:bodyPr/>
          <a:lstStyle/>
          <a:p>
            <a:pPr eaLnBrk="1" hangingPunct="1">
              <a:defRPr/>
            </a:pPr>
            <a:r>
              <a:rPr lang="en-US" altLang="zh-TW"/>
              <a:t>Call by address (Fortran)</a:t>
            </a:r>
          </a:p>
          <a:p>
            <a:pPr lvl="1" eaLnBrk="1" hangingPunct="1">
              <a:defRPr/>
            </a:pPr>
            <a:r>
              <a:rPr lang="en-US" altLang="zh-TW"/>
              <a:t>Variable changes in subroutine and also changes in the main program.</a:t>
            </a:r>
          </a:p>
          <a:p>
            <a:pPr eaLnBrk="1" hangingPunct="1">
              <a:defRPr/>
            </a:pPr>
            <a:r>
              <a:rPr lang="en-US" altLang="zh-TW"/>
              <a:t>Call by value (C has this function)</a:t>
            </a:r>
          </a:p>
          <a:p>
            <a:pPr lvl="1" eaLnBrk="1" hangingPunct="1">
              <a:defRPr/>
            </a:pPr>
            <a:r>
              <a:rPr lang="en-US" altLang="zh-TW"/>
              <a:t>Just pass the values, does not change value in the main program.</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6AD04459-5D13-51FA-0E2B-00675AA294E4}"/>
              </a:ext>
            </a:extLst>
          </p:cNvPr>
          <p:cNvSpPr>
            <a:spLocks noGrp="1" noChangeArrowheads="1"/>
          </p:cNvSpPr>
          <p:nvPr>
            <p:ph type="title"/>
          </p:nvPr>
        </p:nvSpPr>
        <p:spPr/>
        <p:txBody>
          <a:bodyPr/>
          <a:lstStyle/>
          <a:p>
            <a:pPr eaLnBrk="1" hangingPunct="1">
              <a:defRPr/>
            </a:pPr>
            <a:r>
              <a:rPr lang="en-US" altLang="zh-TW"/>
              <a:t>Matrix </a:t>
            </a:r>
            <a:r>
              <a:rPr lang="en-US" altLang="zh-TW">
                <a:effectLst/>
              </a:rPr>
              <a:t>Multiplication</a:t>
            </a:r>
          </a:p>
        </p:txBody>
      </p:sp>
      <p:sp>
        <p:nvSpPr>
          <p:cNvPr id="59395" name="Rectangle 3">
            <a:extLst>
              <a:ext uri="{FF2B5EF4-FFF2-40B4-BE49-F238E27FC236}">
                <a16:creationId xmlns:a16="http://schemas.microsoft.com/office/drawing/2014/main" id="{8D8A9F15-A031-EFD4-91A6-EE84F60DB662}"/>
              </a:ext>
            </a:extLst>
          </p:cNvPr>
          <p:cNvSpPr>
            <a:spLocks noGrp="1" noChangeArrowheads="1"/>
          </p:cNvSpPr>
          <p:nvPr>
            <p:ph type="body" idx="1"/>
          </p:nvPr>
        </p:nvSpPr>
        <p:spPr/>
        <p:txBody>
          <a:bodyPr/>
          <a:lstStyle/>
          <a:p>
            <a:pPr eaLnBrk="1" hangingPunct="1">
              <a:defRPr/>
            </a:pPr>
            <a:r>
              <a:rPr lang="en-US" altLang="zh-TW" b="1">
                <a:effectLst/>
              </a:rPr>
              <a:t>Purpose</a:t>
            </a:r>
            <a:endParaRPr lang="en-US" altLang="zh-TW">
              <a:effectLst/>
            </a:endParaRPr>
          </a:p>
          <a:p>
            <a:pPr eaLnBrk="1" hangingPunct="1">
              <a:defRPr/>
            </a:pPr>
            <a:r>
              <a:rPr lang="en-US" altLang="zh-TW" b="1">
                <a:effectLst/>
              </a:rPr>
              <a:t>Intrinsic Function</a:t>
            </a:r>
            <a:r>
              <a:rPr lang="en-US" altLang="zh-TW">
                <a:effectLst/>
              </a:rPr>
              <a:t>      Performs matrix multiplication on integer, real, complex, or logical matrices.</a:t>
            </a:r>
          </a:p>
          <a:p>
            <a:pPr eaLnBrk="1" hangingPunct="1">
              <a:defRPr/>
            </a:pPr>
            <a:r>
              <a:rPr lang="en-US" altLang="zh-TW" b="1">
                <a:effectLst/>
              </a:rPr>
              <a:t>Syntax</a:t>
            </a:r>
            <a:endParaRPr lang="en-US" altLang="zh-TW">
              <a:effectLst/>
            </a:endParaRPr>
          </a:p>
          <a:p>
            <a:pPr lvl="1" eaLnBrk="1" hangingPunct="1">
              <a:defRPr/>
            </a:pPr>
            <a:r>
              <a:rPr lang="en-US" altLang="zh-TW" i="1">
                <a:effectLst/>
              </a:rPr>
              <a:t>result</a:t>
            </a:r>
            <a:r>
              <a:rPr lang="en-US" altLang="zh-TW">
                <a:effectLst/>
              </a:rPr>
              <a:t> </a:t>
            </a:r>
            <a:r>
              <a:rPr lang="en-US" altLang="zh-TW" b="1">
                <a:effectLst/>
              </a:rPr>
              <a:t>=</a:t>
            </a:r>
            <a:r>
              <a:rPr lang="en-US" altLang="zh-TW">
                <a:effectLst/>
              </a:rPr>
              <a:t> </a:t>
            </a:r>
            <a:r>
              <a:rPr lang="en-US" altLang="zh-TW" b="1">
                <a:effectLst/>
              </a:rPr>
              <a:t>MATMUL </a:t>
            </a:r>
            <a:r>
              <a:rPr lang="en-US" altLang="zh-TW">
                <a:effectLst/>
              </a:rPr>
              <a:t>(</a:t>
            </a:r>
            <a:r>
              <a:rPr lang="en-US" altLang="zh-TW" i="1">
                <a:effectLst/>
              </a:rPr>
              <a:t>matrix_a</a:t>
            </a:r>
            <a:r>
              <a:rPr lang="en-US" altLang="zh-TW">
                <a:effectLst/>
              </a:rPr>
              <a:t>, </a:t>
            </a:r>
            <a:r>
              <a:rPr lang="en-US" altLang="zh-TW" i="1">
                <a:effectLst/>
              </a:rPr>
              <a:t>matrix_b</a:t>
            </a:r>
            <a:r>
              <a:rPr lang="en-US" altLang="zh-TW">
                <a:effectLst/>
              </a:rPr>
              <a:t>)</a:t>
            </a:r>
          </a:p>
          <a:p>
            <a:pPr eaLnBrk="1" hangingPunct="1">
              <a:defRPr/>
            </a:pPr>
            <a:endParaRPr lang="en-US" altLang="zh-TW"/>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FF48B746-F32F-2A12-46B5-819C30542FA9}"/>
              </a:ext>
            </a:extLst>
          </p:cNvPr>
          <p:cNvSpPr>
            <a:spLocks noGrp="1" noChangeArrowheads="1"/>
          </p:cNvSpPr>
          <p:nvPr>
            <p:ph type="title"/>
          </p:nvPr>
        </p:nvSpPr>
        <p:spPr/>
        <p:txBody>
          <a:bodyPr/>
          <a:lstStyle/>
          <a:p>
            <a:pPr eaLnBrk="1" hangingPunct="1">
              <a:defRPr/>
            </a:pPr>
            <a:r>
              <a:rPr lang="en-US" altLang="zh-TW" sz="4000"/>
              <a:t>Find matrix inverse from numerical recipes</a:t>
            </a:r>
          </a:p>
        </p:txBody>
      </p:sp>
      <p:sp>
        <p:nvSpPr>
          <p:cNvPr id="46083" name="Rectangle 3">
            <a:extLst>
              <a:ext uri="{FF2B5EF4-FFF2-40B4-BE49-F238E27FC236}">
                <a16:creationId xmlns:a16="http://schemas.microsoft.com/office/drawing/2014/main" id="{22553E32-CE7E-2F86-1138-707F5A9D5E5D}"/>
              </a:ext>
            </a:extLst>
          </p:cNvPr>
          <p:cNvSpPr>
            <a:spLocks noGrp="1" noChangeArrowheads="1"/>
          </p:cNvSpPr>
          <p:nvPr>
            <p:ph type="body" idx="1"/>
          </p:nvPr>
        </p:nvSpPr>
        <p:spPr/>
        <p:txBody>
          <a:bodyPr/>
          <a:lstStyle/>
          <a:p>
            <a:pPr eaLnBrk="1" hangingPunct="1">
              <a:lnSpc>
                <a:spcPct val="80000"/>
              </a:lnSpc>
              <a:defRPr/>
            </a:pPr>
            <a:r>
              <a:rPr lang="en-US" altLang="zh-TW" sz="1400"/>
              <a:t>subroutine MATRIXINV(c,n)</a:t>
            </a:r>
          </a:p>
          <a:p>
            <a:pPr eaLnBrk="1" hangingPunct="1">
              <a:lnSpc>
                <a:spcPct val="80000"/>
              </a:lnSpc>
              <a:defRPr/>
            </a:pPr>
            <a:r>
              <a:rPr lang="en-US" altLang="zh-TW" sz="1400"/>
              <a:t>      parameter (nb=3)</a:t>
            </a:r>
          </a:p>
          <a:p>
            <a:pPr eaLnBrk="1" hangingPunct="1">
              <a:lnSpc>
                <a:spcPct val="80000"/>
              </a:lnSpc>
              <a:defRPr/>
            </a:pPr>
            <a:r>
              <a:rPr lang="en-US" altLang="zh-TW" sz="1400"/>
              <a:t>      dimension c(nb,nb),indx(nb),y(nb,nb)</a:t>
            </a:r>
          </a:p>
          <a:p>
            <a:pPr eaLnBrk="1" hangingPunct="1">
              <a:lnSpc>
                <a:spcPct val="80000"/>
              </a:lnSpc>
              <a:defRPr/>
            </a:pPr>
            <a:r>
              <a:rPr lang="en-US" altLang="zh-TW" sz="1400"/>
              <a:t>      DO I=1,n</a:t>
            </a:r>
          </a:p>
          <a:p>
            <a:pPr eaLnBrk="1" hangingPunct="1">
              <a:lnSpc>
                <a:spcPct val="80000"/>
              </a:lnSpc>
              <a:defRPr/>
            </a:pPr>
            <a:r>
              <a:rPr lang="en-US" altLang="zh-TW" sz="1400"/>
              <a:t>        DO J=1,n</a:t>
            </a:r>
          </a:p>
          <a:p>
            <a:pPr eaLnBrk="1" hangingPunct="1">
              <a:lnSpc>
                <a:spcPct val="80000"/>
              </a:lnSpc>
              <a:defRPr/>
            </a:pPr>
            <a:r>
              <a:rPr lang="en-US" altLang="zh-TW" sz="1400"/>
              <a:t>          y(i,j)=0.</a:t>
            </a:r>
          </a:p>
          <a:p>
            <a:pPr eaLnBrk="1" hangingPunct="1">
              <a:lnSpc>
                <a:spcPct val="80000"/>
              </a:lnSpc>
              <a:defRPr/>
            </a:pPr>
            <a:r>
              <a:rPr lang="en-US" altLang="zh-TW" sz="1400"/>
              <a:t>        ENDDO</a:t>
            </a:r>
          </a:p>
          <a:p>
            <a:pPr eaLnBrk="1" hangingPunct="1">
              <a:lnSpc>
                <a:spcPct val="80000"/>
              </a:lnSpc>
              <a:defRPr/>
            </a:pPr>
            <a:r>
              <a:rPr lang="en-US" altLang="zh-TW" sz="1400"/>
              <a:t>        y(i,i)=1.</a:t>
            </a:r>
          </a:p>
          <a:p>
            <a:pPr eaLnBrk="1" hangingPunct="1">
              <a:lnSpc>
                <a:spcPct val="80000"/>
              </a:lnSpc>
              <a:defRPr/>
            </a:pPr>
            <a:r>
              <a:rPr lang="en-US" altLang="zh-TW" sz="1400"/>
              <a:t>      ENDDO</a:t>
            </a:r>
          </a:p>
          <a:p>
            <a:pPr eaLnBrk="1" hangingPunct="1">
              <a:lnSpc>
                <a:spcPct val="80000"/>
              </a:lnSpc>
              <a:defRPr/>
            </a:pPr>
            <a:r>
              <a:rPr lang="en-US" altLang="zh-TW" sz="1400"/>
              <a:t>      call LUDCMP(C,N,INDX,D)</a:t>
            </a:r>
          </a:p>
          <a:p>
            <a:pPr eaLnBrk="1" hangingPunct="1">
              <a:lnSpc>
                <a:spcPct val="80000"/>
              </a:lnSpc>
              <a:defRPr/>
            </a:pPr>
            <a:r>
              <a:rPr lang="en-US" altLang="zh-TW" sz="1400"/>
              <a:t>      do j=1,n</a:t>
            </a:r>
          </a:p>
          <a:p>
            <a:pPr eaLnBrk="1" hangingPunct="1">
              <a:lnSpc>
                <a:spcPct val="80000"/>
              </a:lnSpc>
              <a:defRPr/>
            </a:pPr>
            <a:r>
              <a:rPr lang="en-US" altLang="zh-TW" sz="1400"/>
              <a:t>         CALL LUBKSB(C,n,indx,y(1,j))</a:t>
            </a:r>
          </a:p>
          <a:p>
            <a:pPr eaLnBrk="1" hangingPunct="1">
              <a:lnSpc>
                <a:spcPct val="80000"/>
              </a:lnSpc>
              <a:defRPr/>
            </a:pPr>
            <a:r>
              <a:rPr lang="en-US" altLang="zh-TW" sz="1400"/>
              <a:t>      enddo</a:t>
            </a:r>
          </a:p>
          <a:p>
            <a:pPr eaLnBrk="1" hangingPunct="1">
              <a:lnSpc>
                <a:spcPct val="80000"/>
              </a:lnSpc>
              <a:defRPr/>
            </a:pPr>
            <a:r>
              <a:rPr lang="en-US" altLang="zh-TW" sz="1400"/>
              <a:t>      DO I=1,n</a:t>
            </a:r>
          </a:p>
          <a:p>
            <a:pPr eaLnBrk="1" hangingPunct="1">
              <a:lnSpc>
                <a:spcPct val="80000"/>
              </a:lnSpc>
              <a:defRPr/>
            </a:pPr>
            <a:r>
              <a:rPr lang="en-US" altLang="zh-TW" sz="1400"/>
              <a:t>        DO J=1,n</a:t>
            </a:r>
          </a:p>
          <a:p>
            <a:pPr eaLnBrk="1" hangingPunct="1">
              <a:lnSpc>
                <a:spcPct val="80000"/>
              </a:lnSpc>
              <a:defRPr/>
            </a:pPr>
            <a:r>
              <a:rPr lang="en-US" altLang="zh-TW" sz="1400"/>
              <a:t>          C(I,J)=y(i,j)</a:t>
            </a:r>
          </a:p>
          <a:p>
            <a:pPr eaLnBrk="1" hangingPunct="1">
              <a:lnSpc>
                <a:spcPct val="80000"/>
              </a:lnSpc>
              <a:defRPr/>
            </a:pPr>
            <a:r>
              <a:rPr lang="en-US" altLang="zh-TW" sz="1400"/>
              <a:t>        ENDDO</a:t>
            </a:r>
          </a:p>
          <a:p>
            <a:pPr eaLnBrk="1" hangingPunct="1">
              <a:lnSpc>
                <a:spcPct val="80000"/>
              </a:lnSpc>
              <a:defRPr/>
            </a:pPr>
            <a:r>
              <a:rPr lang="en-US" altLang="zh-TW" sz="1400"/>
              <a:t>      ENDDO</a:t>
            </a:r>
          </a:p>
          <a:p>
            <a:pPr eaLnBrk="1" hangingPunct="1">
              <a:lnSpc>
                <a:spcPct val="80000"/>
              </a:lnSpc>
              <a:defRPr/>
            </a:pPr>
            <a:r>
              <a:rPr lang="en-US" altLang="zh-TW" sz="1400"/>
              <a:t>      RETURN</a:t>
            </a:r>
          </a:p>
          <a:p>
            <a:pPr eaLnBrk="1" hangingPunct="1">
              <a:lnSpc>
                <a:spcPct val="80000"/>
              </a:lnSpc>
              <a:defRPr/>
            </a:pPr>
            <a:r>
              <a:rPr lang="en-US" altLang="zh-TW" sz="1400"/>
              <a:t>END subroutine MATRIXINV</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0DB211CF-AF91-A194-A4C5-703466244F31}"/>
              </a:ext>
            </a:extLst>
          </p:cNvPr>
          <p:cNvSpPr>
            <a:spLocks noGrp="1" noChangeArrowheads="1"/>
          </p:cNvSpPr>
          <p:nvPr>
            <p:ph type="title"/>
          </p:nvPr>
        </p:nvSpPr>
        <p:spPr/>
        <p:txBody>
          <a:bodyPr/>
          <a:lstStyle/>
          <a:p>
            <a:pPr eaLnBrk="1" hangingPunct="1">
              <a:defRPr/>
            </a:pPr>
            <a:r>
              <a:rPr lang="en-US" altLang="zh-TW"/>
              <a:t>Input data</a:t>
            </a:r>
          </a:p>
        </p:txBody>
      </p:sp>
      <p:sp>
        <p:nvSpPr>
          <p:cNvPr id="47107" name="Rectangle 3">
            <a:extLst>
              <a:ext uri="{FF2B5EF4-FFF2-40B4-BE49-F238E27FC236}">
                <a16:creationId xmlns:a16="http://schemas.microsoft.com/office/drawing/2014/main" id="{44E03D9E-5CB7-4366-CF13-FEC8F1D59858}"/>
              </a:ext>
            </a:extLst>
          </p:cNvPr>
          <p:cNvSpPr>
            <a:spLocks noGrp="1" noChangeArrowheads="1"/>
          </p:cNvSpPr>
          <p:nvPr>
            <p:ph type="body" idx="1"/>
          </p:nvPr>
        </p:nvSpPr>
        <p:spPr/>
        <p:txBody>
          <a:bodyPr/>
          <a:lstStyle/>
          <a:p>
            <a:pPr eaLnBrk="1" hangingPunct="1">
              <a:defRPr/>
            </a:pPr>
            <a:r>
              <a:rPr lang="en-US" altLang="zh-TW"/>
              <a:t>X,Y, Z, Distance</a:t>
            </a:r>
          </a:p>
          <a:p>
            <a:pPr eaLnBrk="1" hangingPunct="1">
              <a:defRPr/>
            </a:pPr>
            <a:r>
              <a:rPr lang="en-US" altLang="zh-TW"/>
              <a:t>(1,1,0,1.42),(-1,-1,0,1.42),(1,-1,0,1.41),</a:t>
            </a:r>
          </a:p>
          <a:p>
            <a:pPr eaLnBrk="1" hangingPunct="1">
              <a:defRPr/>
            </a:pPr>
            <a:r>
              <a:rPr lang="en-US" altLang="zh-TW"/>
              <a:t>(-1,1,0,1.43),(2,0,0,2.1)</a:t>
            </a:r>
          </a:p>
          <a:p>
            <a:pPr eaLnBrk="1" hangingPunct="1">
              <a:defRPr/>
            </a:pPr>
            <a:r>
              <a:rPr lang="en-US" altLang="zh-TW"/>
              <a:t>Initial position (20,20,20)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a:extLst>
              <a:ext uri="{FF2B5EF4-FFF2-40B4-BE49-F238E27FC236}">
                <a16:creationId xmlns:a16="http://schemas.microsoft.com/office/drawing/2014/main" id="{8AA8D33E-4576-E029-1A6E-D44CCD4E01B6}"/>
              </a:ext>
            </a:extLst>
          </p:cNvPr>
          <p:cNvSpPr>
            <a:spLocks noGrp="1" noChangeArrowheads="1"/>
          </p:cNvSpPr>
          <p:nvPr>
            <p:ph type="title"/>
          </p:nvPr>
        </p:nvSpPr>
        <p:spPr/>
        <p:txBody>
          <a:bodyPr/>
          <a:lstStyle/>
          <a:p>
            <a:pPr eaLnBrk="1" hangingPunct="1">
              <a:defRPr/>
            </a:pPr>
            <a:r>
              <a:rPr lang="en-US" altLang="zh-TW"/>
              <a:t>Pass array values-exercise</a:t>
            </a:r>
          </a:p>
        </p:txBody>
      </p:sp>
      <p:sp>
        <p:nvSpPr>
          <p:cNvPr id="12293" name="Rectangle 5">
            <a:extLst>
              <a:ext uri="{FF2B5EF4-FFF2-40B4-BE49-F238E27FC236}">
                <a16:creationId xmlns:a16="http://schemas.microsoft.com/office/drawing/2014/main" id="{778937E2-FBF9-335E-3FF4-C09AB5F7AE22}"/>
              </a:ext>
            </a:extLst>
          </p:cNvPr>
          <p:cNvSpPr>
            <a:spLocks noGrp="1" noChangeArrowheads="1"/>
          </p:cNvSpPr>
          <p:nvPr>
            <p:ph type="body" sz="half" idx="1"/>
          </p:nvPr>
        </p:nvSpPr>
        <p:spPr/>
        <p:txBody>
          <a:bodyPr/>
          <a:lstStyle/>
          <a:p>
            <a:pPr eaLnBrk="1" hangingPunct="1">
              <a:buFont typeface="Wingdings" pitchFamily="2" charset="2"/>
              <a:buNone/>
              <a:defRPr/>
            </a:pPr>
            <a:r>
              <a:rPr lang="en-US" altLang="zh-TW" sz="2400"/>
              <a:t>Real a(1000)</a:t>
            </a:r>
          </a:p>
          <a:p>
            <a:pPr eaLnBrk="1" hangingPunct="1">
              <a:buFont typeface="Wingdings" pitchFamily="2" charset="2"/>
              <a:buNone/>
              <a:defRPr/>
            </a:pPr>
            <a:r>
              <a:rPr lang="en-US" altLang="zh-TW" sz="2400"/>
              <a:t>!– pass a real vlaue</a:t>
            </a:r>
          </a:p>
          <a:p>
            <a:pPr eaLnBrk="1" hangingPunct="1">
              <a:buFont typeface="Wingdings" pitchFamily="2" charset="2"/>
              <a:buNone/>
              <a:defRPr/>
            </a:pPr>
            <a:r>
              <a:rPr lang="en-US" altLang="zh-TW" sz="2400"/>
              <a:t>Call test1(a(1))</a:t>
            </a:r>
          </a:p>
          <a:p>
            <a:pPr eaLnBrk="1" hangingPunct="1">
              <a:buFont typeface="Wingdings" pitchFamily="2" charset="2"/>
              <a:buNone/>
              <a:defRPr/>
            </a:pPr>
            <a:r>
              <a:rPr lang="en-US" altLang="zh-TW" sz="2400"/>
              <a:t>!– pass a real array</a:t>
            </a:r>
          </a:p>
          <a:p>
            <a:pPr eaLnBrk="1" hangingPunct="1">
              <a:buFont typeface="Wingdings" pitchFamily="2" charset="2"/>
              <a:buNone/>
              <a:defRPr/>
            </a:pPr>
            <a:r>
              <a:rPr lang="en-US" altLang="zh-TW" sz="2400"/>
              <a:t>Call test(a)</a:t>
            </a:r>
          </a:p>
          <a:p>
            <a:pPr eaLnBrk="1" hangingPunct="1">
              <a:buFont typeface="Wingdings" pitchFamily="2" charset="2"/>
              <a:buNone/>
              <a:defRPr/>
            </a:pPr>
            <a:endParaRPr lang="en-US" altLang="zh-TW" sz="2400"/>
          </a:p>
          <a:p>
            <a:pPr eaLnBrk="1" hangingPunct="1">
              <a:buFont typeface="Wingdings" pitchFamily="2" charset="2"/>
              <a:buNone/>
              <a:defRPr/>
            </a:pPr>
            <a:r>
              <a:rPr lang="en-US" altLang="zh-TW" sz="2400"/>
              <a:t>Subroutine test1(a)</a:t>
            </a:r>
          </a:p>
          <a:p>
            <a:pPr eaLnBrk="1" hangingPunct="1">
              <a:buFont typeface="Wingdings" pitchFamily="2" charset="2"/>
              <a:buNone/>
              <a:defRPr/>
            </a:pPr>
            <a:r>
              <a:rPr lang="en-US" altLang="zh-TW" sz="2400"/>
              <a:t>  real a</a:t>
            </a:r>
          </a:p>
          <a:p>
            <a:pPr eaLnBrk="1" hangingPunct="1">
              <a:buFont typeface="Wingdings" pitchFamily="2" charset="2"/>
              <a:buNone/>
              <a:defRPr/>
            </a:pPr>
            <a:r>
              <a:rPr lang="en-US" altLang="zh-TW" sz="2400"/>
              <a:t>  a=1*1.5</a:t>
            </a:r>
          </a:p>
          <a:p>
            <a:pPr eaLnBrk="1" hangingPunct="1">
              <a:buFont typeface="Wingdings" pitchFamily="2" charset="2"/>
              <a:buNone/>
              <a:defRPr/>
            </a:pPr>
            <a:r>
              <a:rPr lang="en-US" altLang="zh-TW" sz="2400"/>
              <a:t>End subroutine test1</a:t>
            </a:r>
          </a:p>
        </p:txBody>
      </p:sp>
      <p:sp>
        <p:nvSpPr>
          <p:cNvPr id="12294" name="Rectangle 6">
            <a:extLst>
              <a:ext uri="{FF2B5EF4-FFF2-40B4-BE49-F238E27FC236}">
                <a16:creationId xmlns:a16="http://schemas.microsoft.com/office/drawing/2014/main" id="{531EF0B0-38CF-D9F8-C5A8-74376FBA5528}"/>
              </a:ext>
            </a:extLst>
          </p:cNvPr>
          <p:cNvSpPr>
            <a:spLocks noGrp="1" noChangeArrowheads="1"/>
          </p:cNvSpPr>
          <p:nvPr>
            <p:ph type="body" sz="half" idx="2"/>
          </p:nvPr>
        </p:nvSpPr>
        <p:spPr/>
        <p:txBody>
          <a:bodyPr/>
          <a:lstStyle/>
          <a:p>
            <a:pPr eaLnBrk="1" hangingPunct="1">
              <a:buFont typeface="Wingdings" pitchFamily="2" charset="2"/>
              <a:buNone/>
              <a:defRPr/>
            </a:pPr>
            <a:r>
              <a:rPr lang="en-US" altLang="zh-TW" sz="2400"/>
              <a:t>Subroutine test(a)</a:t>
            </a:r>
          </a:p>
          <a:p>
            <a:pPr eaLnBrk="1" hangingPunct="1">
              <a:buFont typeface="Wingdings" pitchFamily="2" charset="2"/>
              <a:buNone/>
              <a:defRPr/>
            </a:pPr>
            <a:r>
              <a:rPr lang="en-US" altLang="zh-TW" sz="2400"/>
              <a:t>  real a(1000)</a:t>
            </a:r>
          </a:p>
          <a:p>
            <a:pPr eaLnBrk="1" hangingPunct="1">
              <a:buFont typeface="Wingdings" pitchFamily="2" charset="2"/>
              <a:buNone/>
              <a:defRPr/>
            </a:pPr>
            <a:r>
              <a:rPr lang="en-US" altLang="zh-TW" sz="2400"/>
              <a:t>  do i=1,1000</a:t>
            </a:r>
          </a:p>
          <a:p>
            <a:pPr eaLnBrk="1" hangingPunct="1">
              <a:buFont typeface="Wingdings" pitchFamily="2" charset="2"/>
              <a:buNone/>
              <a:defRPr/>
            </a:pPr>
            <a:r>
              <a:rPr lang="en-US" altLang="zh-TW" sz="2400"/>
              <a:t>	 a(i)=i*1.5</a:t>
            </a:r>
          </a:p>
          <a:p>
            <a:pPr eaLnBrk="1" hangingPunct="1">
              <a:buFont typeface="Wingdings" pitchFamily="2" charset="2"/>
              <a:buNone/>
              <a:defRPr/>
            </a:pPr>
            <a:r>
              <a:rPr lang="en-US" altLang="zh-TW" sz="2400"/>
              <a:t>   enddo</a:t>
            </a:r>
          </a:p>
          <a:p>
            <a:pPr eaLnBrk="1" hangingPunct="1">
              <a:buFont typeface="Wingdings" pitchFamily="2" charset="2"/>
              <a:buNone/>
              <a:defRPr/>
            </a:pPr>
            <a:r>
              <a:rPr lang="en-US" altLang="zh-TW" sz="2400"/>
              <a:t>End subroutine test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B79BCD7-32E5-15C8-A21E-311CE0D7800E}"/>
              </a:ext>
            </a:extLst>
          </p:cNvPr>
          <p:cNvSpPr>
            <a:spLocks noGrp="1" noChangeArrowheads="1"/>
          </p:cNvSpPr>
          <p:nvPr>
            <p:ph type="title"/>
          </p:nvPr>
        </p:nvSpPr>
        <p:spPr>
          <a:xfrm>
            <a:off x="457200" y="277813"/>
            <a:ext cx="8507413" cy="2287587"/>
          </a:xfrm>
        </p:spPr>
        <p:txBody>
          <a:bodyPr/>
          <a:lstStyle/>
          <a:p>
            <a:pPr eaLnBrk="1" hangingPunct="1"/>
            <a:r>
              <a:rPr lang="zh-TW" altLang="en-US"/>
              <a:t>陣列傳值需注意事項</a:t>
            </a:r>
            <a:r>
              <a:rPr lang="en-US" altLang="zh-TW"/>
              <a:t/>
            </a:r>
            <a:br>
              <a:rPr lang="en-US" altLang="zh-TW"/>
            </a:br>
            <a:r>
              <a:rPr lang="en-US" altLang="zh-TW"/>
              <a:t>To note about passing value of array</a:t>
            </a:r>
            <a:endParaRPr lang="zh-TW" altLang="en-US"/>
          </a:p>
        </p:txBody>
      </p:sp>
      <p:sp>
        <p:nvSpPr>
          <p:cNvPr id="17411" name="Rectangle 3">
            <a:extLst>
              <a:ext uri="{FF2B5EF4-FFF2-40B4-BE49-F238E27FC236}">
                <a16:creationId xmlns:a16="http://schemas.microsoft.com/office/drawing/2014/main" id="{BA81D6E6-79DC-B693-C4D3-CD1B5C04A211}"/>
              </a:ext>
            </a:extLst>
          </p:cNvPr>
          <p:cNvSpPr>
            <a:spLocks noGrp="1" noChangeArrowheads="1"/>
          </p:cNvSpPr>
          <p:nvPr>
            <p:ph type="body" idx="1"/>
          </p:nvPr>
        </p:nvSpPr>
        <p:spPr>
          <a:xfrm>
            <a:off x="323850" y="2852738"/>
            <a:ext cx="8229600" cy="2736850"/>
          </a:xfrm>
        </p:spPr>
        <p:txBody>
          <a:bodyPr/>
          <a:lstStyle/>
          <a:p>
            <a:pPr eaLnBrk="1" hangingPunct="1">
              <a:defRPr/>
            </a:pPr>
            <a:r>
              <a:rPr lang="en-US" altLang="zh-TW" dirty="0"/>
              <a:t>Must to map same size and position</a:t>
            </a:r>
          </a:p>
          <a:p>
            <a:pPr eaLnBrk="1" hangingPunct="1">
              <a:defRPr/>
            </a:pPr>
            <a:r>
              <a:rPr lang="en-US" altLang="zh-TW" dirty="0"/>
              <a:t>A(100,100) </a:t>
            </a:r>
            <a:r>
              <a:rPr lang="en-US" altLang="zh-TW" dirty="0">
                <a:sym typeface="Wingdings" panose="05000000000000000000" pitchFamily="2" charset="2"/>
              </a:rPr>
              <a:t> A(10000) will not have a error, but array elements in different position</a:t>
            </a:r>
            <a:endParaRPr lang="zh-TW"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8263890-B251-CF62-F1A9-200A7F50D93C}"/>
              </a:ext>
            </a:extLst>
          </p:cNvPr>
          <p:cNvSpPr>
            <a:spLocks noGrp="1" noChangeArrowheads="1"/>
          </p:cNvSpPr>
          <p:nvPr>
            <p:ph type="title"/>
          </p:nvPr>
        </p:nvSpPr>
        <p:spPr/>
        <p:txBody>
          <a:bodyPr/>
          <a:lstStyle/>
          <a:p>
            <a:pPr eaLnBrk="1" hangingPunct="1">
              <a:defRPr/>
            </a:pPr>
            <a:r>
              <a:rPr lang="en-US" altLang="zh-TW" dirty="0"/>
              <a:t>User defined Function </a:t>
            </a:r>
            <a:r>
              <a:rPr lang="zh-TW" altLang="en-US" dirty="0"/>
              <a:t>自訂函數</a:t>
            </a:r>
          </a:p>
        </p:txBody>
      </p:sp>
      <p:sp>
        <p:nvSpPr>
          <p:cNvPr id="14339" name="Rectangle 3">
            <a:extLst>
              <a:ext uri="{FF2B5EF4-FFF2-40B4-BE49-F238E27FC236}">
                <a16:creationId xmlns:a16="http://schemas.microsoft.com/office/drawing/2014/main" id="{C8965B2F-E2EC-005D-A745-3512623E31D6}"/>
              </a:ext>
            </a:extLst>
          </p:cNvPr>
          <p:cNvSpPr>
            <a:spLocks noGrp="1" noChangeArrowheads="1"/>
          </p:cNvSpPr>
          <p:nvPr>
            <p:ph type="body" idx="1"/>
          </p:nvPr>
        </p:nvSpPr>
        <p:spPr/>
        <p:txBody>
          <a:bodyPr/>
          <a:lstStyle/>
          <a:p>
            <a:pPr eaLnBrk="1" hangingPunct="1"/>
            <a:r>
              <a:rPr lang="zh-TW" altLang="en-US"/>
              <a:t>呼叫</a:t>
            </a:r>
            <a:r>
              <a:rPr lang="en-US" altLang="zh-TW"/>
              <a:t>function</a:t>
            </a:r>
            <a:r>
              <a:rPr lang="zh-TW" altLang="en-US"/>
              <a:t>前要宣告</a:t>
            </a:r>
            <a:endParaRPr lang="en-US" altLang="zh-TW"/>
          </a:p>
          <a:p>
            <a:pPr eaLnBrk="1" hangingPunct="1"/>
            <a:r>
              <a:rPr lang="en-US" altLang="zh-TW"/>
              <a:t>Name of function must be declared. It is variable</a:t>
            </a:r>
            <a:endParaRPr lang="zh-TW" altLang="en-US"/>
          </a:p>
          <a:p>
            <a:pPr eaLnBrk="1" hangingPunct="1"/>
            <a:r>
              <a:rPr lang="en-US" altLang="zh-TW"/>
              <a:t>Function</a:t>
            </a:r>
            <a:r>
              <a:rPr lang="zh-TW" altLang="en-US"/>
              <a:t>執行後會傳回一個數值</a:t>
            </a:r>
            <a:endParaRPr lang="en-US" altLang="zh-TW"/>
          </a:p>
          <a:p>
            <a:pPr eaLnBrk="1" hangingPunct="1"/>
            <a:r>
              <a:rPr lang="en-US" altLang="zh-TW"/>
              <a:t>End of function must return a value</a:t>
            </a:r>
            <a:endParaRPr lang="zh-TW"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ED6176FC-0B40-8097-8F0C-E7BCC655E717}"/>
              </a:ext>
            </a:extLst>
          </p:cNvPr>
          <p:cNvSpPr>
            <a:spLocks noGrp="1" noChangeArrowheads="1"/>
          </p:cNvSpPr>
          <p:nvPr>
            <p:ph type="title"/>
          </p:nvPr>
        </p:nvSpPr>
        <p:spPr/>
        <p:txBody>
          <a:bodyPr/>
          <a:lstStyle/>
          <a:p>
            <a:pPr eaLnBrk="1" hangingPunct="1">
              <a:defRPr/>
            </a:pPr>
            <a:r>
              <a:rPr lang="en-US" altLang="zh-TW"/>
              <a:t>Function </a:t>
            </a:r>
            <a:r>
              <a:rPr lang="zh-TW" altLang="en-US"/>
              <a:t>自訂函數</a:t>
            </a:r>
            <a:r>
              <a:rPr lang="en-US" altLang="zh-TW"/>
              <a:t>-exercise</a:t>
            </a:r>
          </a:p>
        </p:txBody>
      </p:sp>
      <p:sp>
        <p:nvSpPr>
          <p:cNvPr id="15365" name="Rectangle 5">
            <a:extLst>
              <a:ext uri="{FF2B5EF4-FFF2-40B4-BE49-F238E27FC236}">
                <a16:creationId xmlns:a16="http://schemas.microsoft.com/office/drawing/2014/main" id="{539357E9-A839-33B9-C935-48F2C5AD0830}"/>
              </a:ext>
            </a:extLst>
          </p:cNvPr>
          <p:cNvSpPr>
            <a:spLocks noGrp="1" noChangeArrowheads="1"/>
          </p:cNvSpPr>
          <p:nvPr>
            <p:ph type="body" sz="half" idx="1"/>
          </p:nvPr>
        </p:nvSpPr>
        <p:spPr/>
        <p:txBody>
          <a:bodyPr/>
          <a:lstStyle/>
          <a:p>
            <a:pPr eaLnBrk="1" hangingPunct="1">
              <a:defRPr/>
            </a:pPr>
            <a:r>
              <a:rPr lang="en-US" altLang="zh-TW" sz="2800"/>
              <a:t>Main</a:t>
            </a:r>
          </a:p>
          <a:p>
            <a:pPr eaLnBrk="1" hangingPunct="1">
              <a:buFont typeface="Wingdings" pitchFamily="2" charset="2"/>
              <a:buNone/>
              <a:defRPr/>
            </a:pPr>
            <a:r>
              <a:rPr lang="en-US" altLang="zh-TW" sz="2800"/>
              <a:t>Program main</a:t>
            </a:r>
          </a:p>
          <a:p>
            <a:pPr eaLnBrk="1" hangingPunct="1">
              <a:buFont typeface="Wingdings" pitchFamily="2" charset="2"/>
              <a:buNone/>
              <a:defRPr/>
            </a:pPr>
            <a:r>
              <a:rPr lang="en-US" altLang="zh-TW" sz="2800"/>
              <a:t>  real add</a:t>
            </a:r>
          </a:p>
          <a:p>
            <a:pPr eaLnBrk="1" hangingPunct="1">
              <a:buFont typeface="Wingdings" pitchFamily="2" charset="2"/>
              <a:buNone/>
              <a:defRPr/>
            </a:pPr>
            <a:r>
              <a:rPr lang="en-US" altLang="zh-TW" sz="2800"/>
              <a:t>  real a,b,c</a:t>
            </a:r>
          </a:p>
          <a:p>
            <a:pPr eaLnBrk="1" hangingPunct="1">
              <a:buFont typeface="Wingdings" pitchFamily="2" charset="2"/>
              <a:buNone/>
              <a:defRPr/>
            </a:pPr>
            <a:r>
              <a:rPr lang="en-US" altLang="zh-TW" sz="2800"/>
              <a:t>  c=add(a,b)</a:t>
            </a:r>
          </a:p>
          <a:p>
            <a:pPr eaLnBrk="1" hangingPunct="1">
              <a:buFont typeface="Wingdings" pitchFamily="2" charset="2"/>
              <a:buNone/>
              <a:defRPr/>
            </a:pPr>
            <a:r>
              <a:rPr lang="en-US" altLang="zh-TW" sz="2800"/>
              <a:t>End program main</a:t>
            </a:r>
          </a:p>
        </p:txBody>
      </p:sp>
      <p:sp>
        <p:nvSpPr>
          <p:cNvPr id="15366" name="Rectangle 6">
            <a:extLst>
              <a:ext uri="{FF2B5EF4-FFF2-40B4-BE49-F238E27FC236}">
                <a16:creationId xmlns:a16="http://schemas.microsoft.com/office/drawing/2014/main" id="{02B9F45E-B140-63BD-6C72-C7226E7C0D36}"/>
              </a:ext>
            </a:extLst>
          </p:cNvPr>
          <p:cNvSpPr>
            <a:spLocks noGrp="1" noChangeArrowheads="1"/>
          </p:cNvSpPr>
          <p:nvPr>
            <p:ph type="body" sz="half" idx="2"/>
          </p:nvPr>
        </p:nvSpPr>
        <p:spPr/>
        <p:txBody>
          <a:bodyPr/>
          <a:lstStyle/>
          <a:p>
            <a:pPr eaLnBrk="1" hangingPunct="1">
              <a:defRPr/>
            </a:pPr>
            <a:r>
              <a:rPr lang="en-US" altLang="zh-TW" sz="2800"/>
              <a:t>Function</a:t>
            </a:r>
          </a:p>
          <a:p>
            <a:pPr eaLnBrk="1" hangingPunct="1">
              <a:buFont typeface="Wingdings" pitchFamily="2" charset="2"/>
              <a:buNone/>
              <a:defRPr/>
            </a:pPr>
            <a:r>
              <a:rPr lang="en-US" altLang="zh-TW" sz="2800"/>
              <a:t>Real function add(e,f)</a:t>
            </a:r>
          </a:p>
          <a:p>
            <a:pPr eaLnBrk="1" hangingPunct="1">
              <a:buFont typeface="Wingdings" pitchFamily="2" charset="2"/>
              <a:buNone/>
              <a:defRPr/>
            </a:pPr>
            <a:r>
              <a:rPr lang="en-US" altLang="zh-TW" sz="2800"/>
              <a:t>	real e,f</a:t>
            </a:r>
          </a:p>
          <a:p>
            <a:pPr eaLnBrk="1" hangingPunct="1">
              <a:buFont typeface="Wingdings" pitchFamily="2" charset="2"/>
              <a:buNone/>
              <a:defRPr/>
            </a:pPr>
            <a:r>
              <a:rPr lang="en-US" altLang="zh-TW" sz="2800"/>
              <a:t>	add=e+f</a:t>
            </a:r>
          </a:p>
          <a:p>
            <a:pPr eaLnBrk="1" hangingPunct="1">
              <a:buFont typeface="Wingdings" pitchFamily="2" charset="2"/>
              <a:buNone/>
              <a:defRPr/>
            </a:pPr>
            <a:r>
              <a:rPr lang="en-US" altLang="zh-TW" sz="2800"/>
              <a:t>	return</a:t>
            </a:r>
          </a:p>
          <a:p>
            <a:pPr eaLnBrk="1" hangingPunct="1">
              <a:buFont typeface="Wingdings" pitchFamily="2" charset="2"/>
              <a:buNone/>
              <a:defRPr/>
            </a:pPr>
            <a:r>
              <a:rPr lang="en-US" altLang="zh-TW" sz="2800"/>
              <a:t>End function add</a:t>
            </a:r>
          </a:p>
        </p:txBody>
      </p:sp>
    </p:spTree>
  </p:cSld>
  <p:clrMapOvr>
    <a:masterClrMapping/>
  </p:clrMapOvr>
</p:sld>
</file>

<file path=ppt/theme/theme1.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Beam</Template>
  <TotalTime>592</TotalTime>
  <Words>2119</Words>
  <Application>Microsoft Office PowerPoint</Application>
  <PresentationFormat>如螢幕大小 (4:3)</PresentationFormat>
  <Paragraphs>260</Paragraphs>
  <Slides>52</Slides>
  <Notes>0</Notes>
  <HiddenSlides>10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52</vt:i4>
      </vt:variant>
    </vt:vector>
  </HeadingPairs>
  <TitlesOfParts>
    <vt:vector size="57" baseType="lpstr">
      <vt:lpstr>新細明體</vt:lpstr>
      <vt:lpstr>Arial</vt:lpstr>
      <vt:lpstr>Times New Roman</vt:lpstr>
      <vt:lpstr>Wingdings</vt:lpstr>
      <vt:lpstr>Beam</vt:lpstr>
      <vt:lpstr>Call - Subroutine</vt:lpstr>
      <vt:lpstr>Subroutine </vt:lpstr>
      <vt:lpstr>Subroutine</vt:lpstr>
      <vt:lpstr>Call by address/reference</vt:lpstr>
      <vt:lpstr>Call by address/value</vt:lpstr>
      <vt:lpstr>Pass array values-exercise</vt:lpstr>
      <vt:lpstr>陣列傳值需注意事項 To note about passing value of array</vt:lpstr>
      <vt:lpstr>User defined Function 自訂函數</vt:lpstr>
      <vt:lpstr>Function 自訂函數-exercise</vt:lpstr>
      <vt:lpstr>Common全域變數不用傳值 Common – global variable declare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練習 Exercise</vt:lpstr>
      <vt:lpstr>Home work 6-I</vt:lpstr>
      <vt:lpstr>PowerPoint 簡報</vt:lpstr>
      <vt:lpstr>PowerPoint 簡報</vt:lpstr>
      <vt:lpstr>PowerPoint 簡報</vt:lpstr>
      <vt:lpstr>PowerPoint 簡報</vt:lpstr>
      <vt:lpstr>Homework 6-3</vt:lpstr>
      <vt:lpstr>PowerPoint 簡報</vt:lpstr>
      <vt:lpstr>PowerPoint 簡報</vt:lpstr>
      <vt:lpstr>PowerPoint 簡報</vt:lpstr>
      <vt:lpstr>PowerPoint 簡報</vt:lpstr>
      <vt:lpstr>Matrix Transpose</vt:lpstr>
      <vt:lpstr>PowerPoint 簡報</vt:lpstr>
      <vt:lpstr>Matrix Multiplication</vt:lpstr>
      <vt:lpstr>Find matrix inverse from numerical recipes</vt:lpstr>
      <vt:lpstr>Input data</vt:lpstr>
    </vt:vector>
  </TitlesOfParts>
  <Company>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Call - Subroutine</dc:title>
  <dc:creator>user</dc:creator>
  <cp:lastModifiedBy>Windows 使用者</cp:lastModifiedBy>
  <cp:revision>40</cp:revision>
  <dcterms:created xsi:type="dcterms:W3CDTF">2004-03-09T11:46:27Z</dcterms:created>
  <dcterms:modified xsi:type="dcterms:W3CDTF">2022-11-07T04:18:41Z</dcterms:modified>
</cp:coreProperties>
</file>