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9" r:id="rId5"/>
    <p:sldId id="261" r:id="rId6"/>
    <p:sldId id="264" r:id="rId7"/>
    <p:sldId id="267" r:id="rId8"/>
    <p:sldId id="268" r:id="rId9"/>
    <p:sldId id="269" r:id="rId10"/>
    <p:sldId id="270" r:id="rId11"/>
    <p:sldId id="280" r:id="rId12"/>
    <p:sldId id="271" r:id="rId13"/>
    <p:sldId id="272" r:id="rId14"/>
    <p:sldId id="275" r:id="rId15"/>
    <p:sldId id="274" r:id="rId16"/>
    <p:sldId id="277" r:id="rId17"/>
    <p:sldId id="279" r:id="rId18"/>
    <p:sldId id="282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54A8C3-A7ED-F551-6FBF-C91D93375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F34B397-8865-3DCB-DDDC-B1EC0C4F1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23A4C74-9216-CC7A-9A35-307307DA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1BF5F0E-38F2-BC6A-D468-0DDD9C14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CBA52F6-DAA5-86FD-D6F6-88D5F21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32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E19CC6-E70A-6AFB-6CF9-048DD640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C301608-A47E-7DAD-BC89-F5281FA64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A273A50-CC46-5E50-C18A-FA89505D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573D277-2350-0A13-2D5F-1C94F040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8747246-E59E-532C-7473-C3370A62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3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7D3943C-F62E-DC6D-F676-B4693BB9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0DC9957-E2E1-B7A8-F400-591CB56A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82E0FC9-023B-7ADD-B13A-52B07182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C83FF4-82F7-230B-0C2E-D62A5FD6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5231582-E545-30E9-E3A2-5A06D08A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2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315359-678F-4966-2FF8-B0CF0919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996A34-8C20-2857-29B0-B61C6A0D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1F19E23-A9C1-9063-136B-1B1F13B0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307627C-7E68-FAA7-6C95-F1A6119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CCC5644-4B02-C910-8927-E6827A2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4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2BB1DA-32B2-AB90-E2A8-DD808094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7FDEC04-F68B-8CEB-77AE-5CB058F2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D48C6F0-C438-1CF6-6455-B17B3071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00DDB5A-7B15-676A-C09F-6356B067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BB25175-F2C0-4F7E-87E2-09034D6A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9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E3C14D-CB8B-A078-71C5-4DE6C811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5FC3074-1C91-1045-B27A-0274B7A95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A5E8628-60C4-0074-52D8-06DE95A9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EB37FC7-560D-F208-CD6D-2FDA791C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38E455E-1AA8-1540-9240-DB9D4B93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E84994D-34B6-5399-D5CF-AB2859D8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3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E401E1-17D7-5161-652C-08385265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1891ACA-26C9-9F9D-1DBE-1D45F5C7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421F04B-23A4-ED55-C034-355C363A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F6E98646-F3C4-00B9-4FCD-B46DDF461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F7698C03-CB4E-255D-4667-5E605F61D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9DEA7346-323D-55A3-AD0F-2504C542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16FEA7E3-E997-64FC-918B-B70E9B20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81A0A685-A976-1B27-3286-C05C1677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95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F53C74-E92D-F823-894B-16DE2AE1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DBAFA56D-C177-8492-6464-65278771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D1769DD-30A4-26C0-80F9-8A09FF4B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A0BDFED-D693-76F8-0591-40F5EAE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67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F13B3CC2-99DB-0CA8-B609-788BD426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0EAD9C4D-1630-0167-E748-BA45F79D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014EF39-6991-6F7B-D036-3508236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271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D64BFD-F3C9-83FD-AE05-E84F5B91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81B4118-D90B-155E-E259-00A6E44E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4F58675-B713-53EB-368B-52A98B5C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8689314-8D7B-5BDD-C3E8-30E1F357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959456B-894F-9B8D-90F5-95BA8DE9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D3FA42B-2CB0-EAC7-8A3A-FED844CC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01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18BEA6-5DAF-0F0E-D89D-3F974335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BFA8E727-F6D5-5BE9-C938-9F70BBA49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22BBF44-CE16-CC85-2151-98F8DE51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3E46BE2-6B4A-19D3-EC56-6F4BF8EC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54A241F-F47F-8EFC-4A21-F1F4EF95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EEA8EE7-4613-D1EE-195C-62BCCE9C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928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0356C0D-B479-8A33-684C-0DE85529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F327C00-0F61-3F9F-75E6-3766780F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81B6D6-7AB7-08F1-850D-669869705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C902-CB74-4175-8E04-96A07EC5BA99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CF4685A-7F36-2A26-B350-90AA9A44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3058F1E-17E6-A57F-CCCD-64D1E9E74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40DE-AC17-42F0-8F31-1F165D6D1B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48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EED6F20-7D42-6F10-BBFE-C634B6941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hr-HR" sz="5600">
                <a:latin typeface="Linux Libertine"/>
              </a:rPr>
              <a:t>PROBLEM</a:t>
            </a:r>
            <a:br>
              <a:rPr lang="hr-HR" sz="5600">
                <a:latin typeface="Linux Libertine"/>
              </a:rPr>
            </a:br>
            <a:r>
              <a:rPr lang="hr-HR" sz="5600"/>
              <a:t>IOI GLASOVANJE</a:t>
            </a:r>
            <a:br>
              <a:rPr lang="hr-HR" sz="5600"/>
            </a:br>
            <a:br>
              <a:rPr lang="hr-HR" sz="5600" b="0" i="0">
                <a:effectLst/>
                <a:latin typeface="Linux Libertine"/>
              </a:rPr>
            </a:br>
            <a:endParaRPr lang="hr-HR" sz="5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4" descr="Slika na kojoj se prikazuje tekst, Font, grafika, logotip&#10;&#10;Opis je automatski generiran">
            <a:extLst>
              <a:ext uri="{FF2B5EF4-FFF2-40B4-BE49-F238E27FC236}">
                <a16:creationId xmlns:a16="http://schemas.microsoft.com/office/drawing/2014/main" id="{A166544F-ECEA-903B-6CC2-5A875E3A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2774858"/>
            <a:ext cx="3600450" cy="2696944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21110F35-92F7-9356-6CC1-73CA60B5A619}"/>
              </a:ext>
            </a:extLst>
          </p:cNvPr>
          <p:cNvSpPr txBox="1"/>
          <p:nvPr/>
        </p:nvSpPr>
        <p:spPr>
          <a:xfrm>
            <a:off x="9290613" y="5790322"/>
            <a:ext cx="275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Angela Plazibat</a:t>
            </a:r>
          </a:p>
        </p:txBody>
      </p:sp>
    </p:spTree>
    <p:extLst>
      <p:ext uri="{BB962C8B-B14F-4D97-AF65-F5344CB8AC3E}">
        <p14:creationId xmlns:p14="http://schemas.microsoft.com/office/powerpoint/2010/main" val="321208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F4A643C-8FB5-FD52-CEC3-A57A6B56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Autofit/>
          </a:bodyPr>
          <a:lstStyle/>
          <a:p>
            <a:r>
              <a:rPr lang="pl-PL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Algoritam za određivanje pobjednika na osnovu glasova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50DEF6-1351-AB3E-A3C0-BC1113C2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Primjena Floyd-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algoritma za određivanje potencijalnih pobjednika na osnovu glasova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dijagram&#10;&#10;Opis je automatski generiran">
            <a:extLst>
              <a:ext uri="{FF2B5EF4-FFF2-40B4-BE49-F238E27FC236}">
                <a16:creationId xmlns:a16="http://schemas.microsoft.com/office/drawing/2014/main" id="{3FB957D0-5F29-08C8-9147-893BA8B4D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675323"/>
            <a:ext cx="5628018" cy="32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E2E755-9C38-F58F-6617-8F0E953C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r-H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hr-HR" sz="4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6E9C149-2C2C-1E2E-2547-B924AF9E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730664"/>
            <a:ext cx="10143668" cy="3354402"/>
          </a:xfrm>
        </p:spPr>
        <p:txBody>
          <a:bodyPr anchor="ctr">
            <a:noAutofit/>
          </a:bodyPr>
          <a:lstStyle/>
          <a:p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hr-H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algoritam je dinamički programski algoritam koji se koristi za određivanje najkraćih putanja između svih parova čvorova u grafu s ponderiranim bridovima</a:t>
            </a:r>
          </a:p>
          <a:p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hr-H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koristi tehniku dinamičkog programiranja kako bi rješavao manje </a:t>
            </a:r>
            <a:r>
              <a:rPr lang="hr-H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podprobleme</a:t>
            </a:r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postupno izgradio rješenje za cijeli graf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Algoritam koristi tri ugniježđene petlje za prolazak kroz sve moguće kombinacije čvorova i izračunavanje najkraćih udaljenosti između njih</a:t>
            </a:r>
          </a:p>
          <a:p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Algoritam održava matricu udaljenosti koja sadrži najkraće udaljenosti između svakog para čvorova</a:t>
            </a:r>
          </a:p>
          <a:p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svakom koraku, algoritam pokušava poboljšati trenutne udaljenosti putem drugih čvorova</a:t>
            </a:r>
          </a:p>
          <a:p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Ukratko, Floyd-</a:t>
            </a:r>
            <a:r>
              <a:rPr lang="hr-H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algoritam omogućuje efikasno rješavanje problema najkraćih putanja u grafu, a posebno je koristan kada treba izračunati udaljenosti između svih parova čvorova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4B0B851-0657-B719-4B6D-B9B1F10E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40" y="91227"/>
            <a:ext cx="6010550" cy="18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F66A274-0A21-F7F3-26A9-78749E73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744" y="105877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Inicijalizacija</a:t>
            </a:r>
            <a:r>
              <a:rPr lang="en-US" sz="4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matric</a:t>
            </a:r>
            <a:r>
              <a:rPr lang="hr-HR" sz="4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407EB54-8494-9DB1-26D2-A7BE4DCD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67" y="1925059"/>
            <a:ext cx="10280642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Stvaranje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matrice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jačina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temelju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broja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glasova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između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opcija</a:t>
            </a:r>
            <a:endPara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C2BCBED-6F48-7543-5862-3D723AA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7" y="2363686"/>
            <a:ext cx="9613397" cy="1250039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2CA4B7BF-69F0-EC6D-2CD8-6A9975CB3355}"/>
              </a:ext>
            </a:extLst>
          </p:cNvPr>
          <p:cNvSpPr txBox="1"/>
          <p:nvPr/>
        </p:nvSpPr>
        <p:spPr>
          <a:xfrm>
            <a:off x="684540" y="3584639"/>
            <a:ext cx="10686496" cy="267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Metoda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winners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uzima broj opcija (N) i matricu glasova kao ulaz te vraća niz potencijalnih pobjednika, sortiran u uzlaznom redoslijedu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Cilj ovog programa, implementiranog u funkciji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winners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, jest pronaći potencijalne pobjednike u sustavu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informalnog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glasanja između N opcija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Glavni zadatak je utvrditi koje opcije mogu biti potencijalni pobjednici prema određenim pravilima izračuna jačine izravnih preferencija i jačine argumenata</a:t>
            </a:r>
          </a:p>
        </p:txBody>
      </p:sp>
    </p:spTree>
    <p:extLst>
      <p:ext uri="{BB962C8B-B14F-4D97-AF65-F5344CB8AC3E}">
        <p14:creationId xmlns:p14="http://schemas.microsoft.com/office/powerpoint/2010/main" val="19401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9712F6D-83C2-1182-7021-F450FD76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r-H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Izračunavanje jačina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9433FE6-08FC-88D5-D375-6E6E4161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7" y="2031101"/>
            <a:ext cx="3984678" cy="2603043"/>
          </a:xfrm>
        </p:spPr>
        <p:txBody>
          <a:bodyPr anchor="ctr">
            <a:normAutofit/>
          </a:bodyPr>
          <a:lstStyle/>
          <a:p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Računanje razlike između glasova 'i je bolji od j' i 'j je bolji od i' za svaki par opcija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84EA29A-387B-F235-FB9E-EE51D403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44" y="2644098"/>
            <a:ext cx="7562255" cy="15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D198B3D-B068-A6FE-2DF6-95E99272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r-H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hr-HR" sz="4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algoritam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95A0C53-58D6-AE87-6DA3-38C6C5C7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hr-HR" sz="2400" b="0" i="0" dirty="0">
                <a:effectLst/>
                <a:latin typeface="Söhne"/>
              </a:rPr>
              <a:t>Primjena Floyd-</a:t>
            </a:r>
            <a:r>
              <a:rPr lang="hr-HR" sz="2400" b="0" i="0" dirty="0" err="1">
                <a:effectLst/>
                <a:latin typeface="Söhne"/>
              </a:rPr>
              <a:t>Warshall</a:t>
            </a:r>
            <a:r>
              <a:rPr lang="hr-HR" sz="2400" b="0" i="0" dirty="0">
                <a:effectLst/>
                <a:latin typeface="Söhne"/>
              </a:rPr>
              <a:t> algoritma za ažuriranje jačina između opcija na temelju srednje opcije</a:t>
            </a:r>
            <a:endParaRPr lang="hr-HR" sz="2400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9738CDE6-99B2-A404-CF4F-B4EAF217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3788664"/>
            <a:ext cx="96869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2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EF7248B-4730-4EEB-81F9-E9CB1F77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r-H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Identifikacija potencijalnih pobjednika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464637-CDB4-70DE-3893-63BC400B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hr-H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Proučavanje jačina kako bi se identificirali kandidati koji su jači ili jednaki svojim inverznim kandidatima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C2B0F19E-677A-1D9C-F6CC-1AD488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816809"/>
            <a:ext cx="86106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76C23DC-C6FE-3B8B-423E-A791B06D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r-H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hr-H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6AA7EC2-D80B-A957-CE36-2D15F6B426A6}"/>
              </a:ext>
            </a:extLst>
          </p:cNvPr>
          <p:cNvSpPr>
            <a:spLocks/>
          </p:cNvSpPr>
          <p:nvPr/>
        </p:nvSpPr>
        <p:spPr>
          <a:xfrm>
            <a:off x="737407" y="2598710"/>
            <a:ext cx="9298210" cy="3438144"/>
          </a:xfrm>
          <a:prstGeom prst="rect">
            <a:avLst/>
          </a:prstGeom>
        </p:spPr>
        <p:txBody>
          <a:bodyPr/>
          <a:lstStyle/>
          <a:p>
            <a:pPr marL="342900" indent="-342900" defTabSz="7223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Vraćanje sortirane liste potencijalnih pobjednika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DE44F70-83C0-CB88-9DDD-E5E0A302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83" y="3658626"/>
            <a:ext cx="7184097" cy="10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493AAF9-B247-B762-4902-D5EBB656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6E36F1-57C5-A549-D6C2-9926B784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Korištenjem Floyd-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algoritma za određivanje potencijalnih pobjednika na osnovu glasova, stvorena je efikasna metoda za analizu preferencija među opcijama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Inicijalizacija matrice jačina na temelju glasova omogućuje kvantifikaciju razlika u podršci između kandidata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algoritam dinamički ažurira jačine između opcija, pružajući cjelokupni prikaz njihovih međusobnih odnosa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Identifikacija potencijalnih pobjednika putem analize jačina omogućava donošenje informiranih odluka u situacijama s više opcija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Primjena ovog algoritma može se proširiti na različite domene gdje je potrebna analiza i rangiranje temeljeno na glasovima ili preferencijama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72970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4" descr="Slika na kojoj se prikazuje tekst, snimka zaslona, web-mjesto, web-stranica&#10;&#10;Opis je automatski generiran">
            <a:extLst>
              <a:ext uri="{FF2B5EF4-FFF2-40B4-BE49-F238E27FC236}">
                <a16:creationId xmlns:a16="http://schemas.microsoft.com/office/drawing/2014/main" id="{E42CB735-64B2-E9CE-2492-03C8C565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8" r="8923" b="2"/>
          <a:stretch/>
        </p:blipFill>
        <p:spPr>
          <a:xfrm>
            <a:off x="3196211" y="2293521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EB3EE7D3-24F4-91CC-79D2-0427E855C578}"/>
              </a:ext>
            </a:extLst>
          </p:cNvPr>
          <p:cNvSpPr txBox="1"/>
          <p:nvPr/>
        </p:nvSpPr>
        <p:spPr>
          <a:xfrm>
            <a:off x="9432834" y="5619565"/>
            <a:ext cx="156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10613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zervirano mjesto sadržaja 8" descr="Slika na kojoj se prikazuje ukrasni isječci, tekst&#10;&#10;Opis je automatski generiran">
            <a:extLst>
              <a:ext uri="{FF2B5EF4-FFF2-40B4-BE49-F238E27FC236}">
                <a16:creationId xmlns:a16="http://schemas.microsoft.com/office/drawing/2014/main" id="{1137CCDC-95B3-36A2-7274-55DA05209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6434B10-24E0-620F-D831-60375E81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</a:rPr>
              <a:t>IOI-</a:t>
            </a:r>
            <a:r>
              <a:rPr lang="hr-HR" sz="4000" i="0" dirty="0">
                <a:effectLst/>
                <a:latin typeface="Arial" panose="020B0604020202020204" pitchFamily="34" charset="0"/>
              </a:rPr>
              <a:t>Međunarodna informatička olimpijada </a:t>
            </a:r>
            <a:endParaRPr lang="hr-HR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57B7FA-C4B5-7068-32F7-3A1BCBD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i="0" dirty="0">
                <a:effectLst/>
                <a:latin typeface="Arial" panose="020B0604020202020204" pitchFamily="34" charset="0"/>
              </a:rPr>
              <a:t>International </a:t>
            </a:r>
            <a:r>
              <a:rPr lang="hr-HR" sz="2400" i="0" dirty="0" err="1">
                <a:effectLst/>
                <a:latin typeface="Arial" panose="020B0604020202020204" pitchFamily="34" charset="0"/>
              </a:rPr>
              <a:t>Olympiad</a:t>
            </a:r>
            <a:r>
              <a:rPr lang="hr-HR" sz="2400" i="0" dirty="0">
                <a:effectLst/>
                <a:latin typeface="Arial" panose="020B0604020202020204" pitchFamily="34" charset="0"/>
              </a:rPr>
              <a:t> </a:t>
            </a:r>
            <a:r>
              <a:rPr lang="hr-HR" sz="2400" i="0" dirty="0" err="1">
                <a:effectLst/>
                <a:latin typeface="Arial" panose="020B0604020202020204" pitchFamily="34" charset="0"/>
              </a:rPr>
              <a:t>in</a:t>
            </a:r>
            <a:r>
              <a:rPr lang="hr-HR" sz="2400" i="0" dirty="0">
                <a:effectLst/>
                <a:latin typeface="Arial" panose="020B0604020202020204" pitchFamily="34" charset="0"/>
              </a:rPr>
              <a:t> </a:t>
            </a:r>
            <a:r>
              <a:rPr lang="hr-HR" sz="2400" i="0" dirty="0" err="1">
                <a:effectLst/>
                <a:latin typeface="Arial" panose="020B0604020202020204" pitchFamily="34" charset="0"/>
              </a:rPr>
              <a:t>Informatics</a:t>
            </a:r>
            <a:r>
              <a:rPr lang="hr-HR" sz="2400" i="0" dirty="0">
                <a:effectLst/>
                <a:latin typeface="Arial" panose="020B0604020202020204" pitchFamily="34" charset="0"/>
              </a:rPr>
              <a:t> - IOI</a:t>
            </a:r>
          </a:p>
          <a:p>
            <a:r>
              <a:rPr lang="hr-HR" sz="2400" i="0" dirty="0">
                <a:effectLst/>
                <a:latin typeface="Arial" panose="020B0604020202020204" pitchFamily="34" charset="0"/>
              </a:rPr>
              <a:t>godišnje </a:t>
            </a:r>
            <a:r>
              <a:rPr lang="hr-HR" sz="2400" i="0" u="none" strike="noStrike" dirty="0">
                <a:effectLst/>
                <a:latin typeface="Arial" panose="020B0604020202020204" pitchFamily="34" charset="0"/>
              </a:rPr>
              <a:t>informatičko</a:t>
            </a:r>
            <a:r>
              <a:rPr lang="hr-HR" sz="2400" i="0" dirty="0">
                <a:effectLst/>
                <a:latin typeface="Arial" panose="020B0604020202020204" pitchFamily="34" charset="0"/>
              </a:rPr>
              <a:t> natjecanje za učenike </a:t>
            </a:r>
            <a:r>
              <a:rPr lang="hr-HR" sz="2400" i="0" u="none" strike="noStrike" dirty="0">
                <a:effectLst/>
                <a:latin typeface="Arial" panose="020B0604020202020204" pitchFamily="34" charset="0"/>
              </a:rPr>
              <a:t>srednjih škola</a:t>
            </a:r>
            <a:endParaRPr lang="hr-HR" sz="2400" i="0" dirty="0">
              <a:effectLst/>
              <a:latin typeface="Arial" panose="020B0604020202020204" pitchFamily="34" charset="0"/>
            </a:endParaRPr>
          </a:p>
          <a:p>
            <a:r>
              <a:rPr lang="hr-HR" sz="2400" i="0" dirty="0">
                <a:effectLst/>
                <a:latin typeface="Arial" panose="020B0604020202020204" pitchFamily="34" charset="0"/>
              </a:rPr>
              <a:t>Prva IOI održana je </a:t>
            </a:r>
            <a:r>
              <a:rPr lang="hr-HR" sz="2400" i="0" strike="noStrike" dirty="0">
                <a:effectLst/>
                <a:latin typeface="Arial" panose="020B0604020202020204" pitchFamily="34" charset="0"/>
              </a:rPr>
              <a:t>1989.</a:t>
            </a:r>
            <a:r>
              <a:rPr lang="hr-HR" sz="2400" i="0" dirty="0">
                <a:effectLst/>
                <a:latin typeface="Arial" panose="020B0604020202020204" pitchFamily="34" charset="0"/>
              </a:rPr>
              <a:t> godine</a:t>
            </a:r>
          </a:p>
          <a:p>
            <a:r>
              <a:rPr lang="hr-HR" sz="2400" dirty="0">
                <a:latin typeface="Arial" panose="020B0604020202020204" pitchFamily="34" charset="0"/>
              </a:rPr>
              <a:t>19. IOI održana je u Zagrebu 2007. godine</a:t>
            </a:r>
          </a:p>
          <a:p>
            <a:r>
              <a:rPr lang="hr-HR" sz="2400" i="0" dirty="0">
                <a:effectLst/>
                <a:latin typeface="Arial" panose="020B0604020202020204" pitchFamily="34" charset="0"/>
              </a:rPr>
              <a:t>Natjecanje se sastoji od dva dana računalnog programiranja, rješavanja problema </a:t>
            </a:r>
            <a:r>
              <a:rPr lang="hr-HR" sz="2400" i="0" u="none" strike="noStrike" dirty="0">
                <a:effectLst/>
                <a:latin typeface="Arial" panose="020B0604020202020204" pitchFamily="34" charset="0"/>
              </a:rPr>
              <a:t>algoritamske</a:t>
            </a:r>
            <a:r>
              <a:rPr lang="hr-HR" sz="2400" i="0" dirty="0">
                <a:effectLst/>
                <a:latin typeface="Arial" panose="020B0604020202020204" pitchFamily="34" charset="0"/>
              </a:rPr>
              <a:t> prirode</a:t>
            </a:r>
          </a:p>
          <a:p>
            <a:r>
              <a:rPr lang="hr-HR" sz="2400" i="0" dirty="0">
                <a:effectLst/>
                <a:latin typeface="Arial" panose="020B0604020202020204" pitchFamily="34" charset="0"/>
              </a:rPr>
              <a:t>Učenici se natječu pojedinačno, a za svaku državu koja sudjeluje mogu nastupiti do četiri natjecatelja, a biraju se na nacionalnim natjecanjima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890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494A3B-E605-175C-8A17-C36831C4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r-HR" b="1" dirty="0"/>
              <a:t>Iskaz problema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05179B-EC3F-A9A7-3D95-19F7FA5D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Ovaj problem modelira proces glasovanja na Općoj skupštini Međunarodne olimpijade iz informatike (IOI), gdje se bira jedna od N opcija numeriranih od 0 do N-1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Glasovi su prikupljeni i predstavljeni matricom glasova N puta N, gdje element a[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] označava broj ljudi koji preferiraju opciju i nad opcijom j.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877DE00-4900-3870-DA86-4968606D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84" y="3915185"/>
            <a:ext cx="3676650" cy="2619375"/>
          </a:xfrm>
          <a:prstGeom prst="rect">
            <a:avLst/>
          </a:prstGeom>
        </p:spPr>
      </p:pic>
      <p:pic>
        <p:nvPicPr>
          <p:cNvPr id="7" name="Slika 6" descr="Slika na kojoj se prikazuje krug, žuto, grafika, Font&#10;&#10;Opis je automatski generiran">
            <a:extLst>
              <a:ext uri="{FF2B5EF4-FFF2-40B4-BE49-F238E27FC236}">
                <a16:creationId xmlns:a16="http://schemas.microsoft.com/office/drawing/2014/main" id="{EF22A5FE-60EE-3C2D-2289-A2B56580B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70"/>
            <a:ext cx="3657607" cy="2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A29479-1A5F-7093-2EBA-C7C39F25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Cilj problema je pronaći opcije koje imaju potencijal postati pobjednicima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Opcija se smatra potencijalnom pobjednicom ako je barem jednako snažna kao svaka od preostalih N-1 opcija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To se utvrđuje usporedbom jačina argumenata između opcija</a:t>
            </a:r>
          </a:p>
        </p:txBody>
      </p:sp>
      <p:pic>
        <p:nvPicPr>
          <p:cNvPr id="5" name="Slika 4" descr="Slika na kojoj se prikazuje metal, krug, mjed, bronca&#10;&#10;Opis je automatski generiran">
            <a:extLst>
              <a:ext uri="{FF2B5EF4-FFF2-40B4-BE49-F238E27FC236}">
                <a16:creationId xmlns:a16="http://schemas.microsoft.com/office/drawing/2014/main" id="{5757A53D-9E14-BBA0-855F-9A14C1C8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27" y="4709159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7771BE-BEAD-A86C-AD8D-B0A6BADC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Ograničenja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D5D71F-B5CB-36F9-1BB3-78EEEC4E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Ograničenja: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 će biti između 1 i 50, uključivo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Matrica glasova će imati točno N*N elemenata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Svaki element matrice glasova bit će između 0 i 9,999, uključivo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Za svaki i, glasovi [i*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N+i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] bit će 0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02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763A77-4EF4-3FF2-C3FF-4A2D84C9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666835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hr-HR" sz="6400" dirty="0">
                <a:latin typeface="Arial" panose="020B0604020202020204" pitchFamily="34" charset="0"/>
                <a:cs typeface="Arial" panose="020B0604020202020204" pitchFamily="34" charset="0"/>
              </a:rPr>
              <a:t>Glasači preferiraju opciju 1 u odnosu na opciju 0: imamo p[1,0] = 25 što je veće od p[0,1] = 20.</a:t>
            </a:r>
          </a:p>
          <a:p>
            <a:pPr>
              <a:lnSpc>
                <a:spcPct val="110000"/>
              </a:lnSpc>
            </a:pPr>
            <a:r>
              <a:rPr lang="hr-HR" sz="6400" dirty="0">
                <a:latin typeface="Arial" panose="020B0604020202020204" pitchFamily="34" charset="0"/>
                <a:cs typeface="Arial" panose="020B0604020202020204" pitchFamily="34" charset="0"/>
              </a:rPr>
              <a:t>Dakle, opcija 1 može pobijediti opciju 0. Jedan mogući argument je jednostavno niz {1, 0}. Snaga ovog argumenta je 25-20 = 5.</a:t>
            </a:r>
          </a:p>
          <a:p>
            <a:pPr>
              <a:lnSpc>
                <a:spcPct val="110000"/>
              </a:lnSpc>
            </a:pPr>
            <a:r>
              <a:rPr lang="hr-HR" sz="6400" dirty="0">
                <a:latin typeface="Arial" panose="020B0604020202020204" pitchFamily="34" charset="0"/>
                <a:cs typeface="Arial" panose="020B0604020202020204" pitchFamily="34" charset="0"/>
              </a:rPr>
              <a:t>Međutim, opcija 0 također može pobijediti opciju 1. Jedan mogući argument je niz {0, 3, 2, 1}. Glasači preferiraju opciju 0 u odnosu na opciju 3 (30 glasova protiv 15), preferiraju opciju 3 u odnosu na opciju 2 (28 glasova prema 17), i preferiraju opciju 2 u odnosu na opciju 1 (29 prema 16). Snaga ovog argumenta je min(30-15, 28-17, 29-16) = 11.</a:t>
            </a:r>
          </a:p>
          <a:p>
            <a:pPr>
              <a:lnSpc>
                <a:spcPct val="110000"/>
              </a:lnSpc>
            </a:pPr>
            <a:r>
              <a:rPr lang="hr-HR" sz="6400" dirty="0">
                <a:latin typeface="Arial" panose="020B0604020202020204" pitchFamily="34" charset="0"/>
                <a:cs typeface="Arial" panose="020B0604020202020204" pitchFamily="34" charset="0"/>
              </a:rPr>
              <a:t>Može se pokazati da su gore prikazani argumenti (ne nužno jedinstveni) najjači mogući argumenti za te parove opcija. Dakle, S(1,0) = 5 i S(0,1) = 11. Već iz ove dvije vrijednosti vidimo da opcija 1 ne može biti potencijalni pobjednik.</a:t>
            </a:r>
          </a:p>
          <a:p>
            <a:pPr>
              <a:lnSpc>
                <a:spcPct val="110000"/>
              </a:lnSpc>
            </a:pPr>
            <a:r>
              <a:rPr lang="hr-HR" sz="6400" dirty="0">
                <a:latin typeface="Arial" panose="020B0604020202020204" pitchFamily="34" charset="0"/>
                <a:cs typeface="Arial" panose="020B0604020202020204" pitchFamily="34" charset="0"/>
              </a:rPr>
              <a:t>Ovdje je jedini potencijalni pobjednik opcija 4: imamo S(4,0) &gt;= S(0,4), S(4,1) &gt;= S(1,4), S(4,2) &gt;= S(2,4) i S(4,3) &gt;= S(3,4).</a:t>
            </a:r>
          </a:p>
          <a:p>
            <a:endParaRPr lang="hr-HR" sz="1200" dirty="0"/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346B8836-E295-4C4F-296F-E3C32D20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Primjer 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ACA1D38-94EB-34BA-5B83-0873F2AE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14" y="2479284"/>
            <a:ext cx="4604509" cy="33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F7E6580-A099-7B3F-5916-169DFDB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Primjer 1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C163A237-518A-F4D9-E823-286DE35C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708"/>
            <a:ext cx="4614759" cy="3687634"/>
          </a:xfrm>
        </p:spPr>
        <p:txBody>
          <a:bodyPr>
            <a:noAutofit/>
          </a:bodyPr>
          <a:lstStyle/>
          <a:p>
            <a:r>
              <a:rPr lang="hr-HR" sz="2400" dirty="0">
                <a:latin typeface="Arial" panose="020B0604020202020204" pitchFamily="34" charset="0"/>
              </a:rPr>
              <a:t>Sve opcije su vezane.</a:t>
            </a:r>
          </a:p>
          <a:p>
            <a:r>
              <a:rPr lang="hr-HR" sz="2400" dirty="0">
                <a:latin typeface="Arial" panose="020B0604020202020204" pitchFamily="34" charset="0"/>
              </a:rPr>
              <a:t>Niti jedna opcija se ne može pokazati da bi pobijedila bilo koju drugu opciju.</a:t>
            </a:r>
          </a:p>
          <a:p>
            <a:r>
              <a:rPr lang="hr-HR" sz="2400" dirty="0">
                <a:latin typeface="Arial" panose="020B0604020202020204" pitchFamily="34" charset="0"/>
              </a:rPr>
              <a:t>Dakle, za svake dvije opcije A, B imamo S(A,B) = 0, pa je stoga svaka opcija potencijalni pobjednik.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A34DA42-D65E-F40E-1313-FCD855F0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29" y="2020708"/>
            <a:ext cx="5483549" cy="32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3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F4C948A-0AD6-7FEE-B1A9-2118E107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Primjer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91DDF2-3363-1434-50F6-2C2EE054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Jedna opcija, nema glasova.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Izjava "opcija 0 je barem jednako moćna kao svaka od ostalih nultih opcija" još uvijek je bezrazložno točna, tako da je opcija 0 potencijalni pobjednik.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9AD073B-D5DF-AF07-E1B3-ED977936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291" y="2249476"/>
            <a:ext cx="2745740" cy="15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8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886</Words>
  <Application>Microsoft Office PowerPoint</Application>
  <PresentationFormat>Široki zaslon</PresentationFormat>
  <Paragraphs>63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Linux Libertine</vt:lpstr>
      <vt:lpstr>Söhne</vt:lpstr>
      <vt:lpstr>Tema sustava Office</vt:lpstr>
      <vt:lpstr>PROBLEM IOI GLASOVANJE  </vt:lpstr>
      <vt:lpstr>PowerPoint prezentacija</vt:lpstr>
      <vt:lpstr>IOI-Međunarodna informatička olimpijada </vt:lpstr>
      <vt:lpstr>Iskaz problema</vt:lpstr>
      <vt:lpstr>PowerPoint prezentacija</vt:lpstr>
      <vt:lpstr>Ograničenja </vt:lpstr>
      <vt:lpstr>Primjer </vt:lpstr>
      <vt:lpstr>Primjer 1</vt:lpstr>
      <vt:lpstr>Primjer 2</vt:lpstr>
      <vt:lpstr>Algoritam za određivanje pobjednika na osnovu glasova</vt:lpstr>
      <vt:lpstr>Floyd-Warshall</vt:lpstr>
      <vt:lpstr>Inicijalizacija matrice</vt:lpstr>
      <vt:lpstr>Izračunavanje jačina</vt:lpstr>
      <vt:lpstr>Floyd-Warshall algoritam</vt:lpstr>
      <vt:lpstr>Identifikacija potencijalnih pobjednika</vt:lpstr>
      <vt:lpstr>Rezultat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IOI GLASOVANJE  </dc:title>
  <dc:creator>Angela Plazibat</dc:creator>
  <cp:lastModifiedBy>Angela Plazibat</cp:lastModifiedBy>
  <cp:revision>5</cp:revision>
  <dcterms:created xsi:type="dcterms:W3CDTF">2024-01-14T19:08:01Z</dcterms:created>
  <dcterms:modified xsi:type="dcterms:W3CDTF">2024-01-14T22:15:49Z</dcterms:modified>
</cp:coreProperties>
</file>