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76" r:id="rId9"/>
    <p:sldId id="264" r:id="rId10"/>
    <p:sldId id="266" r:id="rId11"/>
    <p:sldId id="267" r:id="rId12"/>
    <p:sldId id="263" r:id="rId13"/>
    <p:sldId id="268" r:id="rId14"/>
    <p:sldId id="269" r:id="rId15"/>
    <p:sldId id="272" r:id="rId16"/>
    <p:sldId id="273" r:id="rId17"/>
    <p:sldId id="274" r:id="rId18"/>
    <p:sldId id="275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1C3E9-9E2E-49D6-9748-DA146FC952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9C46B3-91CD-4986-B8DC-F029375E0820}">
      <dgm:prSet custT="1"/>
      <dgm:spPr/>
      <dgm:t>
        <a:bodyPr/>
        <a:lstStyle/>
        <a:p>
          <a:r>
            <a:rPr lang="hr-HR" sz="2000" dirty="0">
              <a:latin typeface="Arial Black" panose="020B0A04020102020204" pitchFamily="34" charset="0"/>
            </a:rPr>
            <a:t>Ciljevi pri njegovom razvoju bili su: </a:t>
          </a:r>
          <a:endParaRPr lang="en-US" sz="2000" dirty="0">
            <a:latin typeface="Arial Black" panose="020B0A04020102020204" pitchFamily="34" charset="0"/>
          </a:endParaRPr>
        </a:p>
      </dgm:t>
    </dgm:pt>
    <dgm:pt modelId="{30A6625C-F309-4146-9A9E-9A7B0D325415}" type="parTrans" cxnId="{F66144C3-0B59-40FC-A3E1-F1F2114F08BF}">
      <dgm:prSet/>
      <dgm:spPr/>
      <dgm:t>
        <a:bodyPr/>
        <a:lstStyle/>
        <a:p>
          <a:endParaRPr lang="en-US"/>
        </a:p>
      </dgm:t>
    </dgm:pt>
    <dgm:pt modelId="{8C07C668-3D03-4A3D-BB3B-662B19B9F36D}" type="sibTrans" cxnId="{F66144C3-0B59-40FC-A3E1-F1F2114F08BF}">
      <dgm:prSet/>
      <dgm:spPr/>
      <dgm:t>
        <a:bodyPr/>
        <a:lstStyle/>
        <a:p>
          <a:endParaRPr lang="en-US"/>
        </a:p>
      </dgm:t>
    </dgm:pt>
    <dgm:pt modelId="{BDC4776A-676E-4784-9ED2-CCA340851E0A}">
      <dgm:prSet custT="1"/>
      <dgm:spPr/>
      <dgm:t>
        <a:bodyPr/>
        <a:lstStyle/>
        <a:p>
          <a:r>
            <a:rPr lang="hr-HR" sz="2000" dirty="0">
              <a:latin typeface="Arial" panose="020B0604020202020204" pitchFamily="34" charset="0"/>
              <a:cs typeface="Arial" panose="020B0604020202020204" pitchFamily="34" charset="0"/>
            </a:rPr>
            <a:t>• za čovjeka :</a:t>
          </a:r>
        </a:p>
        <a:p>
          <a:r>
            <a:rPr lang="hr-HR" sz="2000" dirty="0">
              <a:latin typeface="Arial" panose="020B0604020202020204" pitchFamily="34" charset="0"/>
              <a:cs typeface="Arial" panose="020B0604020202020204" pitchFamily="34" charset="0"/>
            </a:rPr>
            <a:t>mali, jednostavan, učinkovit jezik (manje napora, mogućnost uporabe s drugim jezicima)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914203-B15F-4B1A-9C98-5C13BFA1158B}" type="parTrans" cxnId="{10518807-2F2E-4E03-8187-A04F6021ECFB}">
      <dgm:prSet/>
      <dgm:spPr/>
      <dgm:t>
        <a:bodyPr/>
        <a:lstStyle/>
        <a:p>
          <a:endParaRPr lang="en-US"/>
        </a:p>
      </dgm:t>
    </dgm:pt>
    <dgm:pt modelId="{F29393D1-E5FB-4899-B143-EE3CF911A9AB}" type="sibTrans" cxnId="{10518807-2F2E-4E03-8187-A04F6021ECFB}">
      <dgm:prSet/>
      <dgm:spPr/>
      <dgm:t>
        <a:bodyPr/>
        <a:lstStyle/>
        <a:p>
          <a:endParaRPr lang="en-US"/>
        </a:p>
      </dgm:t>
    </dgm:pt>
    <dgm:pt modelId="{BEDC4253-D7D9-492C-B6BC-1AE272F4A3A5}">
      <dgm:prSet custT="1"/>
      <dgm:spPr/>
      <dgm:t>
        <a:bodyPr/>
        <a:lstStyle/>
        <a:p>
          <a:r>
            <a:rPr lang="hr-HR" sz="2000" dirty="0">
              <a:latin typeface="Arial" panose="020B0604020202020204" pitchFamily="34" charset="0"/>
              <a:cs typeface="Arial" panose="020B0604020202020204" pitchFamily="34" charset="0"/>
            </a:rPr>
            <a:t>• za program:</a:t>
          </a:r>
        </a:p>
        <a:p>
          <a:r>
            <a:rPr lang="hr-HR" sz="2000" dirty="0">
              <a:latin typeface="Arial" panose="020B0604020202020204" pitchFamily="34" charset="0"/>
              <a:cs typeface="Arial" panose="020B0604020202020204" pitchFamily="34" charset="0"/>
            </a:rPr>
            <a:t> čist, jednostavan, standardni program, izvodljiv na različitim platformama (od jednog procesora do raspodijeljenog sustava – mreže)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9B81A3-3F2E-487E-B3C0-ABA1CB22AAF7}" type="parTrans" cxnId="{AD19841B-5EAA-4321-AE3C-CFBEEAAE2636}">
      <dgm:prSet/>
      <dgm:spPr/>
      <dgm:t>
        <a:bodyPr/>
        <a:lstStyle/>
        <a:p>
          <a:endParaRPr lang="en-US"/>
        </a:p>
      </dgm:t>
    </dgm:pt>
    <dgm:pt modelId="{DCA0CFBD-1862-4D2E-9E31-84CA3431A065}" type="sibTrans" cxnId="{AD19841B-5EAA-4321-AE3C-CFBEEAAE2636}">
      <dgm:prSet/>
      <dgm:spPr/>
      <dgm:t>
        <a:bodyPr/>
        <a:lstStyle/>
        <a:p>
          <a:endParaRPr lang="en-US"/>
        </a:p>
      </dgm:t>
    </dgm:pt>
    <dgm:pt modelId="{39DB5D39-989F-49F8-B06D-D97893B96105}">
      <dgm:prSet custT="1"/>
      <dgm:spPr/>
      <dgm:t>
        <a:bodyPr/>
        <a:lstStyle/>
        <a:p>
          <a:r>
            <a:rPr lang="hr-HR" sz="2000" dirty="0">
              <a:latin typeface="Arial" panose="020B0604020202020204" pitchFamily="34" charset="0"/>
              <a:cs typeface="Arial" panose="020B0604020202020204" pitchFamily="34" charset="0"/>
            </a:rPr>
            <a:t>• za sustav: </a:t>
          </a:r>
        </a:p>
        <a:p>
          <a:r>
            <a:rPr lang="hr-HR" sz="2000" dirty="0">
              <a:latin typeface="Arial" panose="020B0604020202020204" pitchFamily="34" charset="0"/>
              <a:cs typeface="Arial" panose="020B0604020202020204" pitchFamily="34" charset="0"/>
            </a:rPr>
            <a:t>primjene s visokim stupnjem konkurentnosti, kontinuirani rad (zamjena programa), otpornost na pogreške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D0805C-9A78-4944-9EA7-57D00FC2B224}" type="parTrans" cxnId="{3431F18F-D6CB-4662-9BC1-D4FEAEB11F14}">
      <dgm:prSet/>
      <dgm:spPr/>
      <dgm:t>
        <a:bodyPr/>
        <a:lstStyle/>
        <a:p>
          <a:endParaRPr lang="en-US"/>
        </a:p>
      </dgm:t>
    </dgm:pt>
    <dgm:pt modelId="{449F55F5-D1A7-4E3B-BF21-F24ED234DDED}" type="sibTrans" cxnId="{3431F18F-D6CB-4662-9BC1-D4FEAEB11F14}">
      <dgm:prSet/>
      <dgm:spPr/>
      <dgm:t>
        <a:bodyPr/>
        <a:lstStyle/>
        <a:p>
          <a:endParaRPr lang="en-US"/>
        </a:p>
      </dgm:t>
    </dgm:pt>
    <dgm:pt modelId="{4B248051-2984-4425-8C26-6954F4FA686D}" type="pres">
      <dgm:prSet presAssocID="{1171C3E9-9E2E-49D6-9748-DA146FC95229}" presName="linear" presStyleCnt="0">
        <dgm:presLayoutVars>
          <dgm:animLvl val="lvl"/>
          <dgm:resizeHandles val="exact"/>
        </dgm:presLayoutVars>
      </dgm:prSet>
      <dgm:spPr/>
    </dgm:pt>
    <dgm:pt modelId="{D1B6566D-ECAC-4713-8CCB-81CFA15C4026}" type="pres">
      <dgm:prSet presAssocID="{029C46B3-91CD-4986-B8DC-F029375E08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D99687-1F02-423A-A5BC-BD98439DA5A0}" type="pres">
      <dgm:prSet presAssocID="{8C07C668-3D03-4A3D-BB3B-662B19B9F36D}" presName="spacer" presStyleCnt="0"/>
      <dgm:spPr/>
    </dgm:pt>
    <dgm:pt modelId="{92689825-1C0A-4F4A-8672-642031EE9489}" type="pres">
      <dgm:prSet presAssocID="{BDC4776A-676E-4784-9ED2-CCA340851E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E014A4-C54B-4B6E-8444-0199629CC8F9}" type="pres">
      <dgm:prSet presAssocID="{F29393D1-E5FB-4899-B143-EE3CF911A9AB}" presName="spacer" presStyleCnt="0"/>
      <dgm:spPr/>
    </dgm:pt>
    <dgm:pt modelId="{B588C4DA-64F9-4729-9EDE-30063467C3F7}" type="pres">
      <dgm:prSet presAssocID="{BEDC4253-D7D9-492C-B6BC-1AE272F4A3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D8DFC7-A6AA-4EF1-8CB6-7E6D23578E6A}" type="pres">
      <dgm:prSet presAssocID="{DCA0CFBD-1862-4D2E-9E31-84CA3431A065}" presName="spacer" presStyleCnt="0"/>
      <dgm:spPr/>
    </dgm:pt>
    <dgm:pt modelId="{0CDBAF76-FD5B-45DA-8BF2-CC146120AD8C}" type="pres">
      <dgm:prSet presAssocID="{39DB5D39-989F-49F8-B06D-D97893B961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518807-2F2E-4E03-8187-A04F6021ECFB}" srcId="{1171C3E9-9E2E-49D6-9748-DA146FC95229}" destId="{BDC4776A-676E-4784-9ED2-CCA340851E0A}" srcOrd="1" destOrd="0" parTransId="{46914203-B15F-4B1A-9C98-5C13BFA1158B}" sibTransId="{F29393D1-E5FB-4899-B143-EE3CF911A9AB}"/>
    <dgm:cxn modelId="{AD19841B-5EAA-4321-AE3C-CFBEEAAE2636}" srcId="{1171C3E9-9E2E-49D6-9748-DA146FC95229}" destId="{BEDC4253-D7D9-492C-B6BC-1AE272F4A3A5}" srcOrd="2" destOrd="0" parTransId="{5D9B81A3-3F2E-487E-B3C0-ABA1CB22AAF7}" sibTransId="{DCA0CFBD-1862-4D2E-9E31-84CA3431A065}"/>
    <dgm:cxn modelId="{3FAF175C-4E61-41F4-AC8E-2054477DD3C0}" type="presOf" srcId="{BEDC4253-D7D9-492C-B6BC-1AE272F4A3A5}" destId="{B588C4DA-64F9-4729-9EDE-30063467C3F7}" srcOrd="0" destOrd="0" presId="urn:microsoft.com/office/officeart/2005/8/layout/vList2"/>
    <dgm:cxn modelId="{3431F18F-D6CB-4662-9BC1-D4FEAEB11F14}" srcId="{1171C3E9-9E2E-49D6-9748-DA146FC95229}" destId="{39DB5D39-989F-49F8-B06D-D97893B96105}" srcOrd="3" destOrd="0" parTransId="{A1D0805C-9A78-4944-9EA7-57D00FC2B224}" sibTransId="{449F55F5-D1A7-4E3B-BF21-F24ED234DDED}"/>
    <dgm:cxn modelId="{29C078B0-EF1B-43C3-B91A-81BFD0D3546D}" type="presOf" srcId="{39DB5D39-989F-49F8-B06D-D97893B96105}" destId="{0CDBAF76-FD5B-45DA-8BF2-CC146120AD8C}" srcOrd="0" destOrd="0" presId="urn:microsoft.com/office/officeart/2005/8/layout/vList2"/>
    <dgm:cxn modelId="{F66144C3-0B59-40FC-A3E1-F1F2114F08BF}" srcId="{1171C3E9-9E2E-49D6-9748-DA146FC95229}" destId="{029C46B3-91CD-4986-B8DC-F029375E0820}" srcOrd="0" destOrd="0" parTransId="{30A6625C-F309-4146-9A9E-9A7B0D325415}" sibTransId="{8C07C668-3D03-4A3D-BB3B-662B19B9F36D}"/>
    <dgm:cxn modelId="{644A05CB-37C7-4C92-8A44-2EA9236D6B9C}" type="presOf" srcId="{BDC4776A-676E-4784-9ED2-CCA340851E0A}" destId="{92689825-1C0A-4F4A-8672-642031EE9489}" srcOrd="0" destOrd="0" presId="urn:microsoft.com/office/officeart/2005/8/layout/vList2"/>
    <dgm:cxn modelId="{9F2400D1-70B9-4D45-BD42-97E92AF8E2DA}" type="presOf" srcId="{029C46B3-91CD-4986-B8DC-F029375E0820}" destId="{D1B6566D-ECAC-4713-8CCB-81CFA15C4026}" srcOrd="0" destOrd="0" presId="urn:microsoft.com/office/officeart/2005/8/layout/vList2"/>
    <dgm:cxn modelId="{394B62F2-A292-4CAD-906E-0C67A04534AF}" type="presOf" srcId="{1171C3E9-9E2E-49D6-9748-DA146FC95229}" destId="{4B248051-2984-4425-8C26-6954F4FA686D}" srcOrd="0" destOrd="0" presId="urn:microsoft.com/office/officeart/2005/8/layout/vList2"/>
    <dgm:cxn modelId="{67D5EC0F-65A0-4B8B-A043-C71862D47D39}" type="presParOf" srcId="{4B248051-2984-4425-8C26-6954F4FA686D}" destId="{D1B6566D-ECAC-4713-8CCB-81CFA15C4026}" srcOrd="0" destOrd="0" presId="urn:microsoft.com/office/officeart/2005/8/layout/vList2"/>
    <dgm:cxn modelId="{6AF542C0-392D-4FEC-A64A-E0D21A579286}" type="presParOf" srcId="{4B248051-2984-4425-8C26-6954F4FA686D}" destId="{D0D99687-1F02-423A-A5BC-BD98439DA5A0}" srcOrd="1" destOrd="0" presId="urn:microsoft.com/office/officeart/2005/8/layout/vList2"/>
    <dgm:cxn modelId="{33EFBF15-16E4-4DA2-8DFD-E2E0CDC7A6C9}" type="presParOf" srcId="{4B248051-2984-4425-8C26-6954F4FA686D}" destId="{92689825-1C0A-4F4A-8672-642031EE9489}" srcOrd="2" destOrd="0" presId="urn:microsoft.com/office/officeart/2005/8/layout/vList2"/>
    <dgm:cxn modelId="{513B372D-4B9D-4948-B41A-19060E239240}" type="presParOf" srcId="{4B248051-2984-4425-8C26-6954F4FA686D}" destId="{7FE014A4-C54B-4B6E-8444-0199629CC8F9}" srcOrd="3" destOrd="0" presId="urn:microsoft.com/office/officeart/2005/8/layout/vList2"/>
    <dgm:cxn modelId="{F5C67146-9296-4B9E-B5A0-EACC8F779974}" type="presParOf" srcId="{4B248051-2984-4425-8C26-6954F4FA686D}" destId="{B588C4DA-64F9-4729-9EDE-30063467C3F7}" srcOrd="4" destOrd="0" presId="urn:microsoft.com/office/officeart/2005/8/layout/vList2"/>
    <dgm:cxn modelId="{8FD51A3F-E05E-431A-8D13-07F007E34003}" type="presParOf" srcId="{4B248051-2984-4425-8C26-6954F4FA686D}" destId="{B0D8DFC7-A6AA-4EF1-8CB6-7E6D23578E6A}" srcOrd="5" destOrd="0" presId="urn:microsoft.com/office/officeart/2005/8/layout/vList2"/>
    <dgm:cxn modelId="{7C5855E3-3C1F-4D50-8F58-756B29FED21D}" type="presParOf" srcId="{4B248051-2984-4425-8C26-6954F4FA686D}" destId="{0CDBAF76-FD5B-45DA-8BF2-CC146120AD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6566D-ECAC-4713-8CCB-81CFA15C4026}">
      <dsp:nvSpPr>
        <dsp:cNvPr id="0" name=""/>
        <dsp:cNvSpPr/>
      </dsp:nvSpPr>
      <dsp:spPr>
        <a:xfrm>
          <a:off x="0" y="182"/>
          <a:ext cx="10353761" cy="1005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latin typeface="Arial Black" panose="020B0A04020102020204" pitchFamily="34" charset="0"/>
            </a:rPr>
            <a:t>Ciljevi pri njegovom razvoju bili su: </a:t>
          </a:r>
          <a:endParaRPr lang="en-US" sz="2000" kern="1200" dirty="0">
            <a:latin typeface="Arial Black" panose="020B0A04020102020204" pitchFamily="34" charset="0"/>
          </a:endParaRPr>
        </a:p>
      </dsp:txBody>
      <dsp:txXfrm>
        <a:off x="49074" y="49256"/>
        <a:ext cx="10255613" cy="907135"/>
      </dsp:txXfrm>
    </dsp:sp>
    <dsp:sp modelId="{92689825-1C0A-4F4A-8672-642031EE9489}">
      <dsp:nvSpPr>
        <dsp:cNvPr id="0" name=""/>
        <dsp:cNvSpPr/>
      </dsp:nvSpPr>
      <dsp:spPr>
        <a:xfrm>
          <a:off x="0" y="1017883"/>
          <a:ext cx="10353761" cy="1005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latin typeface="Arial" panose="020B0604020202020204" pitchFamily="34" charset="0"/>
              <a:cs typeface="Arial" panose="020B0604020202020204" pitchFamily="34" charset="0"/>
            </a:rPr>
            <a:t>• za čovjeka 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latin typeface="Arial" panose="020B0604020202020204" pitchFamily="34" charset="0"/>
              <a:cs typeface="Arial" panose="020B0604020202020204" pitchFamily="34" charset="0"/>
            </a:rPr>
            <a:t>mali, jednostavan, učinkovit jezik (manje napora, mogućnost uporabe s drugim jezicima)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74" y="1066957"/>
        <a:ext cx="10255613" cy="907135"/>
      </dsp:txXfrm>
    </dsp:sp>
    <dsp:sp modelId="{B588C4DA-64F9-4729-9EDE-30063467C3F7}">
      <dsp:nvSpPr>
        <dsp:cNvPr id="0" name=""/>
        <dsp:cNvSpPr/>
      </dsp:nvSpPr>
      <dsp:spPr>
        <a:xfrm>
          <a:off x="0" y="2035584"/>
          <a:ext cx="10353761" cy="1005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latin typeface="Arial" panose="020B0604020202020204" pitchFamily="34" charset="0"/>
              <a:cs typeface="Arial" panose="020B0604020202020204" pitchFamily="34" charset="0"/>
            </a:rPr>
            <a:t>• za program: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latin typeface="Arial" panose="020B0604020202020204" pitchFamily="34" charset="0"/>
              <a:cs typeface="Arial" panose="020B0604020202020204" pitchFamily="34" charset="0"/>
            </a:rPr>
            <a:t> čist, jednostavan, standardni program, izvodljiv na različitim platformama (od jednog procesora do raspodijeljenog sustava – mreže)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74" y="2084658"/>
        <a:ext cx="10255613" cy="907135"/>
      </dsp:txXfrm>
    </dsp:sp>
    <dsp:sp modelId="{0CDBAF76-FD5B-45DA-8BF2-CC146120AD8C}">
      <dsp:nvSpPr>
        <dsp:cNvPr id="0" name=""/>
        <dsp:cNvSpPr/>
      </dsp:nvSpPr>
      <dsp:spPr>
        <a:xfrm>
          <a:off x="0" y="3053284"/>
          <a:ext cx="10353761" cy="1005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latin typeface="Arial" panose="020B0604020202020204" pitchFamily="34" charset="0"/>
              <a:cs typeface="Arial" panose="020B0604020202020204" pitchFamily="34" charset="0"/>
            </a:rPr>
            <a:t>• za sustav: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latin typeface="Arial" panose="020B0604020202020204" pitchFamily="34" charset="0"/>
              <a:cs typeface="Arial" panose="020B0604020202020204" pitchFamily="34" charset="0"/>
            </a:rPr>
            <a:t>primjene s visokim stupnjem konkurentnosti, kontinuirani rad (zamjena programa), otpornost na pogreške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74" y="3102358"/>
        <a:ext cx="10255613" cy="907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87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071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070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40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258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861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203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1950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346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70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550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48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0688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72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702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994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079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5BEDD7-3DDF-4D2F-A9EE-A3227BAE85E8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304B62-7708-424C-B9FA-E87A8BECC1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0430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A0EE98-0535-40AD-BE5F-6A898FF84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sz="13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</a:rPr>
              <a:t>ERLANG</a:t>
            </a:r>
          </a:p>
        </p:txBody>
      </p:sp>
      <p:pic>
        <p:nvPicPr>
          <p:cNvPr id="1026" name="Picture 2" descr="Erlang logo">
            <a:extLst>
              <a:ext uri="{FF2B5EF4-FFF2-40B4-BE49-F238E27FC236}">
                <a16:creationId xmlns:a16="http://schemas.microsoft.com/office/drawing/2014/main" id="{AF8FA19D-E3F4-4655-8426-F829FBBF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9" y="3509963"/>
            <a:ext cx="3655676" cy="32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BE02DD0F-D349-4345-97AF-0B69349621C2}"/>
              </a:ext>
            </a:extLst>
          </p:cNvPr>
          <p:cNvSpPr txBox="1"/>
          <p:nvPr/>
        </p:nvSpPr>
        <p:spPr>
          <a:xfrm>
            <a:off x="8939814" y="5433134"/>
            <a:ext cx="26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Angela Plazibat</a:t>
            </a:r>
          </a:p>
        </p:txBody>
      </p:sp>
    </p:spTree>
    <p:extLst>
      <p:ext uri="{BB962C8B-B14F-4D97-AF65-F5344CB8AC3E}">
        <p14:creationId xmlns:p14="http://schemas.microsoft.com/office/powerpoint/2010/main" val="75318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89D7D7-737B-444C-8CFC-BD6E2399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 Black" panose="020B0A04020102020204" pitchFamily="34" charset="0"/>
              </a:rPr>
              <a:t>Osnovne karakteristike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1203E49-4CBA-481B-B332-EECBBAFA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7600"/>
          </a:xfrm>
        </p:spPr>
        <p:txBody>
          <a:bodyPr>
            <a:normAutofit/>
          </a:bodyPr>
          <a:lstStyle/>
          <a:p>
            <a:r>
              <a:rPr lang="hr-HR" sz="2200" dirty="0">
                <a:latin typeface="Arial Black" panose="020B0A04020102020204" pitchFamily="34" charset="0"/>
              </a:rPr>
              <a:t>Deklarativna sintaksa</a:t>
            </a:r>
          </a:p>
          <a:p>
            <a:pPr marL="0" indent="0">
              <a:buNone/>
            </a:pPr>
            <a:r>
              <a:rPr lang="hr-HR" dirty="0"/>
              <a:t> Opisujemo ono što želimo da program radi, a ne naređujemo izravno. </a:t>
            </a:r>
          </a:p>
          <a:p>
            <a:pPr marL="0" indent="0">
              <a:buNone/>
            </a:pPr>
            <a:r>
              <a:rPr lang="hr-HR" dirty="0"/>
              <a:t>Nema sporednih pojava (side </a:t>
            </a:r>
            <a:r>
              <a:rPr lang="hr-HR" dirty="0" err="1"/>
              <a:t>effects</a:t>
            </a:r>
            <a:r>
              <a:rPr lang="hr-HR" dirty="0"/>
              <a:t>). Varijabli se vrijednost može dodijeliti samo jednom (single </a:t>
            </a:r>
            <a:r>
              <a:rPr lang="hr-HR" dirty="0" err="1"/>
              <a:t>assignement</a:t>
            </a:r>
            <a:r>
              <a:rPr lang="hr-HR" dirty="0"/>
              <a:t> </a:t>
            </a:r>
            <a:r>
              <a:rPr lang="hr-HR" dirty="0" err="1"/>
              <a:t>language</a:t>
            </a:r>
            <a:r>
              <a:rPr lang="hr-HR" dirty="0"/>
              <a:t>) čime se </a:t>
            </a:r>
            <a:r>
              <a:rPr lang="hr-HR" dirty="0" err="1"/>
              <a:t>dobija</a:t>
            </a:r>
            <a:r>
              <a:rPr lang="hr-HR" dirty="0"/>
              <a:t> </a:t>
            </a:r>
            <a:r>
              <a:rPr lang="hr-HR" dirty="0" err="1"/>
              <a:t>čistiji</a:t>
            </a:r>
            <a:r>
              <a:rPr lang="hr-HR" dirty="0"/>
              <a:t> i pouzdaniji kod, a olakšava pronalaženje pogrešaka (</a:t>
            </a:r>
            <a:r>
              <a:rPr lang="hr-HR" dirty="0" err="1"/>
              <a:t>debugging</a:t>
            </a:r>
            <a:r>
              <a:rPr lang="hr-HR" dirty="0"/>
              <a:t>).</a:t>
            </a:r>
          </a:p>
          <a:p>
            <a:r>
              <a:rPr lang="hr-HR" sz="2200" dirty="0">
                <a:latin typeface="Arial Black" panose="020B0A04020102020204" pitchFamily="34" charset="0"/>
              </a:rPr>
              <a:t>Konkurentnost </a:t>
            </a:r>
          </a:p>
          <a:p>
            <a:pPr marL="0" indent="0">
              <a:buNone/>
            </a:pPr>
            <a:r>
              <a:rPr lang="hr-HR" dirty="0"/>
              <a:t>Programi u </a:t>
            </a:r>
            <a:r>
              <a:rPr lang="hr-HR" dirty="0" err="1"/>
              <a:t>Erlangu</a:t>
            </a:r>
            <a:r>
              <a:rPr lang="hr-HR" dirty="0"/>
              <a:t> mogu se izvoditi paralelno. Konkurentnost se gradi na procesima koji komuniciraju izmjenom poruka. Procesi se stvaraju i ukidaju uz malo zauzeće memorijskog prostora (</a:t>
            </a:r>
            <a:r>
              <a:rPr lang="hr-HR" dirty="0" err="1"/>
              <a:t>light-weight</a:t>
            </a:r>
            <a:r>
              <a:rPr lang="hr-HR" dirty="0"/>
              <a:t> </a:t>
            </a:r>
            <a:r>
              <a:rPr lang="hr-HR" dirty="0" err="1"/>
              <a:t>processes</a:t>
            </a:r>
            <a:r>
              <a:rPr lang="hr-HR" dirty="0"/>
              <a:t>) i mali utrošak vremena.</a:t>
            </a:r>
          </a:p>
          <a:p>
            <a:r>
              <a:rPr lang="hr-HR" dirty="0">
                <a:latin typeface="Arial Black" panose="020B0A04020102020204" pitchFamily="34" charset="0"/>
              </a:rPr>
              <a:t>Stvarno vrijeme </a:t>
            </a:r>
          </a:p>
          <a:p>
            <a:pPr marL="36900" indent="0">
              <a:buNone/>
            </a:pPr>
            <a:r>
              <a:rPr lang="hr-HR" dirty="0"/>
              <a:t>Programi u </a:t>
            </a:r>
            <a:r>
              <a:rPr lang="hr-HR" dirty="0" err="1"/>
              <a:t>Erlangu</a:t>
            </a:r>
            <a:r>
              <a:rPr lang="hr-HR" dirty="0"/>
              <a:t> zadovoljavaju uvjete programiranja u stvarnom vremenu (</a:t>
            </a:r>
            <a:r>
              <a:rPr lang="hr-HR" dirty="0" err="1"/>
              <a:t>soft</a:t>
            </a:r>
            <a:r>
              <a:rPr lang="hr-HR" dirty="0"/>
              <a:t> </a:t>
            </a:r>
            <a:r>
              <a:rPr lang="hr-HR" dirty="0" err="1"/>
              <a:t>real</a:t>
            </a:r>
            <a:r>
              <a:rPr lang="hr-HR" dirty="0"/>
              <a:t>-time), a vrijeme odziva (</a:t>
            </a:r>
            <a:r>
              <a:rPr lang="hr-HR" dirty="0" err="1"/>
              <a:t>response</a:t>
            </a:r>
            <a:r>
              <a:rPr lang="hr-HR" dirty="0"/>
              <a:t> time) je reda veličine milisekunde.</a:t>
            </a:r>
          </a:p>
        </p:txBody>
      </p:sp>
    </p:spTree>
    <p:extLst>
      <p:ext uri="{BB962C8B-B14F-4D97-AF65-F5344CB8AC3E}">
        <p14:creationId xmlns:p14="http://schemas.microsoft.com/office/powerpoint/2010/main" val="14697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B72D2C-8D55-438B-B2E3-C0240F42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08"/>
            <a:ext cx="10515600" cy="6516209"/>
          </a:xfrm>
        </p:spPr>
        <p:txBody>
          <a:bodyPr>
            <a:normAutofit fontScale="92500" lnSpcReduction="10000"/>
          </a:bodyPr>
          <a:lstStyle/>
          <a:p>
            <a:r>
              <a:rPr lang="hr-HR" sz="2200" dirty="0" err="1">
                <a:latin typeface="Arial Black" panose="020B0A04020102020204" pitchFamily="34" charset="0"/>
              </a:rPr>
              <a:t>Non</a:t>
            </a:r>
            <a:r>
              <a:rPr lang="hr-HR" sz="2200" dirty="0">
                <a:latin typeface="Arial Black" panose="020B0A04020102020204" pitchFamily="34" charset="0"/>
              </a:rPr>
              <a:t>-stop sustav </a:t>
            </a:r>
          </a:p>
          <a:p>
            <a:pPr marL="0" indent="0">
              <a:buNone/>
            </a:pPr>
            <a:r>
              <a:rPr lang="hr-HR" dirty="0"/>
              <a:t>Omogućuje izmjenu koda bez prekidanja rada programa. Primjena u nekim specifičnim uvjetima (npr. telefonska centrala ili kontrola zračnog prometa) ne dozvoljava zaustavljanje programa radi promjene koda, za što </a:t>
            </a:r>
            <a:r>
              <a:rPr lang="hr-HR" dirty="0" err="1"/>
              <a:t>Erlang</a:t>
            </a:r>
            <a:r>
              <a:rPr lang="hr-HR" dirty="0"/>
              <a:t> ima ugrađene mehanizme. </a:t>
            </a:r>
          </a:p>
          <a:p>
            <a:r>
              <a:rPr lang="hr-HR" sz="2200" dirty="0" err="1">
                <a:latin typeface="Arial Black" panose="020B0A04020102020204" pitchFamily="34" charset="0"/>
              </a:rPr>
              <a:t>Robustnost</a:t>
            </a:r>
            <a:endParaRPr lang="hr-HR" sz="2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hr-HR" dirty="0"/>
              <a:t>Ugrađeni su mehanizmi koje omogućuju detekciju pogreške u sustavu i zadržavaju sustav u radu iako je došlo do pogrešaka. </a:t>
            </a:r>
            <a:r>
              <a:rPr lang="hr-HR" dirty="0" err="1"/>
              <a:t>Erlang</a:t>
            </a:r>
            <a:r>
              <a:rPr lang="hr-HR" dirty="0"/>
              <a:t> programi su otporni na pogreške u radu čvorova (računala) i veza (mreža) između njih. </a:t>
            </a:r>
          </a:p>
          <a:p>
            <a:r>
              <a:rPr lang="hr-HR" sz="2200" dirty="0">
                <a:latin typeface="Arial Black" panose="020B0A04020102020204" pitchFamily="34" charset="0"/>
              </a:rPr>
              <a:t>Upravljanje memorijom </a:t>
            </a:r>
          </a:p>
          <a:p>
            <a:pPr marL="0" indent="0">
              <a:buNone/>
            </a:pPr>
            <a:r>
              <a:rPr lang="hr-HR" dirty="0"/>
              <a:t>Memorija se zauzima i oslobađa prema potrebi u stvarnom vremenu (</a:t>
            </a:r>
            <a:r>
              <a:rPr lang="hr-HR" dirty="0" err="1"/>
              <a:t>real</a:t>
            </a:r>
            <a:r>
              <a:rPr lang="hr-HR" dirty="0"/>
              <a:t>-time </a:t>
            </a:r>
            <a:r>
              <a:rPr lang="hr-HR" dirty="0" err="1"/>
              <a:t>garbage</a:t>
            </a:r>
            <a:r>
              <a:rPr lang="hr-HR" dirty="0"/>
              <a:t> </a:t>
            </a:r>
            <a:r>
              <a:rPr lang="hr-HR" dirty="0" err="1"/>
              <a:t>collector</a:t>
            </a:r>
            <a:r>
              <a:rPr lang="hr-HR" dirty="0"/>
              <a:t>). Na taj način se rješavaju uobičajeni problemi sa zauzimanjem memorije. </a:t>
            </a:r>
          </a:p>
          <a:p>
            <a:r>
              <a:rPr lang="hr-HR" sz="2200" dirty="0">
                <a:latin typeface="Arial Black" panose="020B0A04020102020204" pitchFamily="34" charset="0"/>
              </a:rPr>
              <a:t>Raspodijeljenost </a:t>
            </a:r>
          </a:p>
          <a:p>
            <a:pPr marL="0" indent="0">
              <a:buNone/>
            </a:pPr>
            <a:r>
              <a:rPr lang="hr-HR" dirty="0" err="1"/>
              <a:t>Erlang</a:t>
            </a:r>
            <a:r>
              <a:rPr lang="hr-HR" dirty="0"/>
              <a:t> ne koristi zajedničku memoriju već svu komunikaciju između procesa obavlja asinkronom izmjenom poruka.</a:t>
            </a:r>
          </a:p>
          <a:p>
            <a:r>
              <a:rPr lang="hr-HR" dirty="0"/>
              <a:t> </a:t>
            </a:r>
            <a:r>
              <a:rPr lang="hr-HR" sz="2200" dirty="0">
                <a:latin typeface="Arial Black" panose="020B0A04020102020204" pitchFamily="34" charset="0"/>
              </a:rPr>
              <a:t>Povezanost s drugim programskim jezicima </a:t>
            </a:r>
          </a:p>
          <a:p>
            <a:pPr marL="0" indent="0">
              <a:buNone/>
            </a:pPr>
            <a:r>
              <a:rPr lang="hr-HR" dirty="0" err="1"/>
              <a:t>Erlang</a:t>
            </a:r>
            <a:r>
              <a:rPr lang="hr-HR" dirty="0"/>
              <a:t> ima ugrađenu vezu prema drugim programskim jezicima kao npr. C, Java i sl. </a:t>
            </a:r>
          </a:p>
          <a:p>
            <a:r>
              <a:rPr lang="hr-HR" sz="2200" dirty="0">
                <a:latin typeface="Arial Black" panose="020B0A04020102020204" pitchFamily="34" charset="0"/>
              </a:rPr>
              <a:t>Platforme</a:t>
            </a:r>
          </a:p>
          <a:p>
            <a:pPr marL="0" indent="0">
              <a:buNone/>
            </a:pPr>
            <a:r>
              <a:rPr lang="hr-HR" dirty="0"/>
              <a:t> Postoje verzije </a:t>
            </a:r>
            <a:r>
              <a:rPr lang="hr-HR" dirty="0" err="1"/>
              <a:t>Erlanga</a:t>
            </a:r>
            <a:r>
              <a:rPr lang="hr-HR" dirty="0"/>
              <a:t> za Solaris, Windows, Linux, </a:t>
            </a:r>
            <a:r>
              <a:rPr lang="hr-HR" dirty="0" err="1"/>
              <a:t>FreeBSD</a:t>
            </a:r>
            <a:r>
              <a:rPr lang="hr-HR" dirty="0"/>
              <a:t> i Mac OS X.</a:t>
            </a:r>
          </a:p>
        </p:txBody>
      </p:sp>
    </p:spTree>
    <p:extLst>
      <p:ext uri="{BB962C8B-B14F-4D97-AF65-F5344CB8AC3E}">
        <p14:creationId xmlns:p14="http://schemas.microsoft.com/office/powerpoint/2010/main" val="5815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E978B39-B7D3-4C22-A7FA-CF1F61DD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 Black" panose="020B0A04020102020204" pitchFamily="34" charset="0"/>
              </a:rPr>
              <a:t>Upotreba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387D218-CC3D-43DC-90B3-A3F39747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1698"/>
          </a:xfrm>
        </p:spPr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GPRS , 3G i LTE mobilne mreže diljem svijeta</a:t>
            </a:r>
          </a:p>
          <a:p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Mnogo je tvrtki koje su izgradile svoj proizvod u </a:t>
            </a:r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Erlangu</a:t>
            </a:r>
            <a:b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Koristio </a:t>
            </a:r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implementaciju </a:t>
            </a:r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-a, pružajući usluge baze podataka kao dio Amazon </a:t>
            </a:r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Cloud (EC2)</a:t>
            </a:r>
            <a:b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Koristio je </a:t>
            </a:r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napajanje pozadine svoje usluge chata, obrađujući više od 100 milijuna aktivnih korisnika </a:t>
            </a:r>
            <a:b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Koristio </a:t>
            </a:r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pokretanje poslužitelja za razmjenu poruka, postižući do 2 milijuna povezanih korisnika po poslužitelju</a:t>
            </a:r>
            <a:endParaRPr lang="hr-H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Vocalink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(tvrtka MasterCard), Goldman Sachs 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Nintendo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AdRoll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Grindr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, BT Mobile , Samsung 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OpenX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, SITA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Otkako je pušten kao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se širi izvan telekomunikacija u grane kao što su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FinTech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Zdravstvo, Automobilska industrija,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5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653194-325B-4D70-BE37-BAEE5FA2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16"/>
            <a:ext cx="10353762" cy="970450"/>
          </a:xfrm>
        </p:spPr>
        <p:txBody>
          <a:bodyPr/>
          <a:lstStyle/>
          <a:p>
            <a:r>
              <a:rPr lang="hr-HR" dirty="0">
                <a:latin typeface="Arial Black" panose="020B0A04020102020204" pitchFamily="34" charset="0"/>
              </a:rPr>
              <a:t>Programi u </a:t>
            </a:r>
            <a:r>
              <a:rPr lang="hr-HR" dirty="0" err="1">
                <a:latin typeface="Arial Black" panose="020B0A04020102020204" pitchFamily="34" charset="0"/>
              </a:rPr>
              <a:t>Erlangu</a:t>
            </a:r>
            <a:endParaRPr lang="hr-HR" dirty="0">
              <a:latin typeface="Arial Black" panose="020B0A040201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1550367-EA49-4B1A-8429-339FFB82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066866"/>
            <a:ext cx="11756571" cy="4827557"/>
          </a:xfrm>
        </p:spPr>
        <p:txBody>
          <a:bodyPr>
            <a:no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Programi 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Erlangu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su organizirani u module u kojima se nalaze skupine srodnih i logički povezanih funkcija. 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Svaki modul počinje s ključnom riječi module, iza koje se navodi naziv modula: module(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ModuleName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Moduli se spremaju u datoteke čiji je naziv sljedećeg oblika: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ime_modula.erl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Pozivanje funkcije ovisi o nazivu modula (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ModuleName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), nazivu funkcije (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 te o pojavljivanju naziva funkcije u uvezenoj (import) ili izvezenoj (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 deklaraciji modula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Sve funkcije koje se mogu pozivati izvan modula (tj. ne pozivaju same sebe unutar modula) se moraju deklarirati u dijelu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Navodi se ključna riječ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iza koje se navodi popis funkcija s brojem parametara koje koriste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Da bi se funkcija mogla pozvati iz drugog modula treba biti deklarirana ovako: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Da bi modul mogao pozvati funkciju iz drugog modula moramo ga uvesti kao što slijedi: import(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ModuleName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8693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11AE72-D8ED-4378-A939-87A8664A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97633"/>
            <a:ext cx="10353762" cy="970450"/>
          </a:xfrm>
        </p:spPr>
        <p:txBody>
          <a:bodyPr/>
          <a:lstStyle/>
          <a:p>
            <a:r>
              <a:rPr lang="hr-HR" dirty="0">
                <a:latin typeface="Arial Black" panose="020B0A04020102020204" pitchFamily="34" charset="0"/>
              </a:rPr>
              <a:t>Korisne naredbe </a:t>
            </a:r>
            <a:r>
              <a:rPr lang="hr-HR" dirty="0" err="1">
                <a:latin typeface="Arial Black" panose="020B0A04020102020204" pitchFamily="34" charset="0"/>
              </a:rPr>
              <a:t>Erlangove</a:t>
            </a:r>
            <a:r>
              <a:rPr lang="hr-HR" dirty="0">
                <a:latin typeface="Arial Black" panose="020B0A04020102020204" pitchFamily="34" charset="0"/>
              </a:rPr>
              <a:t> ljuske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B8D97D3-52F9-4BFD-BE15-F5821B99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3" y="1987452"/>
            <a:ext cx="12089363" cy="4058751"/>
          </a:xfrm>
        </p:spPr>
        <p:txBody>
          <a:bodyPr>
            <a:noAutofit/>
          </a:bodyPr>
          <a:lstStyle/>
          <a:p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f().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Kaže ljusci da zaboravi sve varijable koje smo dodijelili. Ova funkcija je korisna kod isprobavanja. </a:t>
            </a:r>
          </a:p>
          <a:p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c(</a:t>
            </a:r>
            <a:r>
              <a:rPr lang="hr-HR" dirty="0" err="1">
                <a:latin typeface="Arial Black" panose="020B0A04020102020204" pitchFamily="34" charset="0"/>
                <a:cs typeface="Arial" panose="020B0604020202020204" pitchFamily="34" charset="0"/>
              </a:rPr>
              <a:t>Mod</a:t>
            </a:r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).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Prevodi izvorni kod modula 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Erlangu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u izvršni kod tj. iz datoteke npr.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x.erl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stvara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x.beam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 Black" panose="020B0A04020102020204" pitchFamily="34" charset="0"/>
                <a:cs typeface="Arial" panose="020B0604020202020204" pitchFamily="34" charset="0"/>
              </a:rPr>
              <a:t>pwd</a:t>
            </a:r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().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Ispisuje trenutni direktorij u kojem se nalazi ljuska. </a:t>
            </a:r>
          </a:p>
          <a:p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cd("c:/work").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Premješta ljusku u direktorij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na C disku.</a:t>
            </a:r>
          </a:p>
          <a:p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q().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Završava izvođenje ljuske i gasi virtualni stroj. </a:t>
            </a:r>
          </a:p>
          <a:p>
            <a:r>
              <a:rPr lang="hr-HR" dirty="0" err="1">
                <a:latin typeface="Arial Black" panose="020B0A04020102020204" pitchFamily="34" charset="0"/>
                <a:cs typeface="Arial" panose="020B0604020202020204" pitchFamily="34" charset="0"/>
              </a:rPr>
              <a:t>init:get_argument</a:t>
            </a:r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(home).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Vraća direktorij u kojem je pokrenut virtualni stroj.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 Black" panose="020B0A04020102020204" pitchFamily="34" charset="0"/>
                <a:cs typeface="Arial" panose="020B0604020202020204" pitchFamily="34" charset="0"/>
              </a:rPr>
              <a:t>code:get_path</a:t>
            </a:r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().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Vraća listu direktorija u kojima virtualni stroj traži prevedene module.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 Black" panose="020B0A04020102020204" pitchFamily="34" charset="0"/>
                <a:cs typeface="Arial" panose="020B0604020202020204" pitchFamily="34" charset="0"/>
              </a:rPr>
              <a:t>code:add_patha</a:t>
            </a:r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(</a:t>
            </a:r>
            <a:r>
              <a:rPr lang="hr-HR" dirty="0" err="1">
                <a:latin typeface="Arial Black" panose="020B0A04020102020204" pitchFamily="34" charset="0"/>
                <a:cs typeface="Arial" panose="020B0604020202020204" pitchFamily="34" charset="0"/>
              </a:rPr>
              <a:t>Dir</a:t>
            </a:r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).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Dodaje direktorij na početak liste direktorija koji se pretražuju kod učitavanja prevedenog modula.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 Black" panose="020B0A04020102020204" pitchFamily="34" charset="0"/>
                <a:cs typeface="Arial" panose="020B0604020202020204" pitchFamily="34" charset="0"/>
              </a:rPr>
              <a:t>code:add_pathz</a:t>
            </a:r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(</a:t>
            </a:r>
            <a:r>
              <a:rPr lang="hr-HR" dirty="0" err="1">
                <a:latin typeface="Arial Black" panose="020B0A04020102020204" pitchFamily="34" charset="0"/>
                <a:cs typeface="Arial" panose="020B0604020202020204" pitchFamily="34" charset="0"/>
              </a:rPr>
              <a:t>Dir</a:t>
            </a:r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).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Dodaje direktorij na kraj liste direktorija koji se pretražuju kod učitavanja prevedenog modula.</a:t>
            </a:r>
          </a:p>
        </p:txBody>
      </p:sp>
    </p:spTree>
    <p:extLst>
      <p:ext uri="{BB962C8B-B14F-4D97-AF65-F5344CB8AC3E}">
        <p14:creationId xmlns:p14="http://schemas.microsoft.com/office/powerpoint/2010/main" val="74254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F9CF05-9B0D-494E-AFD5-F66D566E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„</a:t>
            </a:r>
            <a:r>
              <a:rPr lang="hr-HR" dirty="0" err="1"/>
              <a:t>Hello</a:t>
            </a:r>
            <a:r>
              <a:rPr lang="hr-HR" dirty="0"/>
              <a:t> </a:t>
            </a:r>
            <a:r>
              <a:rPr lang="hr-HR" dirty="0" err="1"/>
              <a:t>world</a:t>
            </a:r>
            <a:r>
              <a:rPr lang="hr-HR" dirty="0"/>
              <a:t>” u </a:t>
            </a:r>
            <a:r>
              <a:rPr lang="hr-HR" dirty="0" err="1"/>
              <a:t>Erlangu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93B041B0-F77F-4216-BE63-A7FB4D854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90" y="1731963"/>
            <a:ext cx="9236094" cy="4059237"/>
          </a:xfrm>
        </p:spPr>
      </p:pic>
    </p:spTree>
    <p:extLst>
      <p:ext uri="{BB962C8B-B14F-4D97-AF65-F5344CB8AC3E}">
        <p14:creationId xmlns:p14="http://schemas.microsoft.com/office/powerpoint/2010/main" val="282350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44D2F6-F5C8-42BC-97D1-AF2430AE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else</a:t>
            </a:r>
            <a:r>
              <a:rPr lang="hr-HR" dirty="0"/>
              <a:t> u </a:t>
            </a:r>
            <a:r>
              <a:rPr lang="hr-HR" dirty="0" err="1"/>
              <a:t>Erlangu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37FFEF1-B8DD-4030-B709-86EE59BCC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540" y="1731963"/>
            <a:ext cx="9301395" cy="4059237"/>
          </a:xfrm>
        </p:spPr>
      </p:pic>
    </p:spTree>
    <p:extLst>
      <p:ext uri="{BB962C8B-B14F-4D97-AF65-F5344CB8AC3E}">
        <p14:creationId xmlns:p14="http://schemas.microsoft.com/office/powerpoint/2010/main" val="283325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B7B53D-7E27-43FA-AE04-78E48DD2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rekurzije</a:t>
            </a:r>
          </a:p>
        </p:txBody>
      </p:sp>
      <p:sp>
        <p:nvSpPr>
          <p:cNvPr id="11" name="Rezervirano mjesto sadržaja 10">
            <a:extLst>
              <a:ext uri="{FF2B5EF4-FFF2-40B4-BE49-F238E27FC236}">
                <a16:creationId xmlns:a16="http://schemas.microsoft.com/office/drawing/2014/main" id="{0A5259BD-3DE1-4EB6-952E-912F783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1461235C-F629-42D8-AE6F-95C6A3BC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4" y="1523999"/>
            <a:ext cx="11940592" cy="5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8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DAA6DA-4FDA-4A83-AD2F-BE0C9344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Procesi roditelj dijete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37C87E4-2B5E-4C95-B7E6-9A74F5A88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343" y="2286001"/>
            <a:ext cx="8553061" cy="4385894"/>
          </a:xfr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C47CE47B-001A-48CD-A720-25FF7E1584D2}"/>
              </a:ext>
            </a:extLst>
          </p:cNvPr>
          <p:cNvSpPr txBox="1"/>
          <p:nvPr/>
        </p:nvSpPr>
        <p:spPr>
          <a:xfrm>
            <a:off x="242596" y="1735494"/>
            <a:ext cx="5551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Pid</a:t>
            </a:r>
            <a:r>
              <a:rPr lang="hr-HR" dirty="0"/>
              <a:t> = </a:t>
            </a:r>
            <a:r>
              <a:rPr lang="hr-HR" dirty="0" err="1"/>
              <a:t>spawn</a:t>
            </a:r>
            <a:r>
              <a:rPr lang="hr-HR" dirty="0"/>
              <a:t>(Module, </a:t>
            </a:r>
            <a:r>
              <a:rPr lang="hr-HR" dirty="0" err="1"/>
              <a:t>FunctionName</a:t>
            </a:r>
            <a:r>
              <a:rPr lang="hr-HR" dirty="0"/>
              <a:t>, </a:t>
            </a:r>
            <a:r>
              <a:rPr lang="hr-HR" dirty="0" err="1"/>
              <a:t>ArgumentList</a:t>
            </a:r>
            <a:r>
              <a:rPr lang="hr-HR" dirty="0"/>
              <a:t>) </a:t>
            </a:r>
          </a:p>
          <a:p>
            <a:r>
              <a:rPr lang="hr-HR" dirty="0" err="1"/>
              <a:t>Pid</a:t>
            </a:r>
            <a:r>
              <a:rPr lang="hr-HR" dirty="0"/>
              <a:t> - identifikator procesa</a:t>
            </a:r>
          </a:p>
          <a:p>
            <a:r>
              <a:rPr lang="hr-HR" dirty="0"/>
              <a:t>Module - naziv modula </a:t>
            </a:r>
          </a:p>
          <a:p>
            <a:r>
              <a:rPr lang="hr-HR" dirty="0"/>
              <a:t>u kojem se nalazi proces</a:t>
            </a:r>
          </a:p>
          <a:p>
            <a:r>
              <a:rPr lang="hr-HR" dirty="0" err="1"/>
              <a:t>FunctionName</a:t>
            </a:r>
            <a:r>
              <a:rPr lang="hr-HR" dirty="0"/>
              <a:t> - naziv funkcije</a:t>
            </a:r>
          </a:p>
          <a:p>
            <a:r>
              <a:rPr lang="hr-HR" dirty="0" err="1"/>
              <a:t>ArgumentList</a:t>
            </a:r>
            <a:r>
              <a:rPr lang="hr-HR" dirty="0"/>
              <a:t> - argumenti</a:t>
            </a:r>
          </a:p>
        </p:txBody>
      </p:sp>
    </p:spTree>
    <p:extLst>
      <p:ext uri="{BB962C8B-B14F-4D97-AF65-F5344CB8AC3E}">
        <p14:creationId xmlns:p14="http://schemas.microsoft.com/office/powerpoint/2010/main" val="361477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ABCDEA-6208-429F-9F2C-C06E3A74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107"/>
            <a:ext cx="10515600" cy="1306443"/>
          </a:xfrm>
        </p:spPr>
        <p:txBody>
          <a:bodyPr>
            <a:normAutofit/>
          </a:bodyPr>
          <a:lstStyle/>
          <a:p>
            <a:r>
              <a:rPr lang="hr-HR" sz="4000" dirty="0" err="1">
                <a:latin typeface="Arial Black" panose="020B0A04020102020204" pitchFamily="34" charset="0"/>
              </a:rPr>
              <a:t>Erlang</a:t>
            </a:r>
            <a:r>
              <a:rPr lang="hr-HR" sz="4000" dirty="0">
                <a:latin typeface="Arial Black" panose="020B0A04020102020204" pitchFamily="34" charset="0"/>
              </a:rPr>
              <a:t> vs C++</a:t>
            </a:r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78CD2FBA-49AA-4159-BF5E-F06A7EA4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05070"/>
            <a:ext cx="6021701" cy="595293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hr-HR" sz="36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C++:</a:t>
            </a:r>
          </a:p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popularniji i češće korišten</a:t>
            </a:r>
          </a:p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Ima imperativne, objektno </a:t>
            </a:r>
            <a:r>
              <a:rPr lang="hr-HR" sz="3600" dirty="0" err="1">
                <a:latin typeface="Arial" panose="020B0604020202020204" pitchFamily="34" charset="0"/>
                <a:cs typeface="Arial" panose="020B0604020202020204" pitchFamily="34" charset="0"/>
              </a:rPr>
              <a:t>orjentirane</a:t>
            </a:r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 i generičke programske </a:t>
            </a:r>
            <a:r>
              <a:rPr lang="hr-HR" sz="3600" dirty="0" err="1">
                <a:latin typeface="Arial" panose="020B0604020202020204" pitchFamily="34" charset="0"/>
                <a:cs typeface="Arial" panose="020B0604020202020204" pitchFamily="34" charset="0"/>
              </a:rPr>
              <a:t>značajke,ali</a:t>
            </a:r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 i pruža mogućnosti za manipulaciju memorijom niske razine</a:t>
            </a:r>
          </a:p>
          <a:p>
            <a:r>
              <a:rPr lang="hr-HR" sz="3600" dirty="0" err="1">
                <a:latin typeface="Arial" panose="020B0604020202020204" pitchFamily="34" charset="0"/>
                <a:cs typeface="Arial" panose="020B0604020202020204" pitchFamily="34" charset="0"/>
              </a:rPr>
              <a:t>Kompajlira</a:t>
            </a:r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 se izravno u izvorni kod stroja omogućujući mu da bude jedan od najbržih jezika na svijetu(ako je optimiziran)</a:t>
            </a:r>
          </a:p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brži od </a:t>
            </a:r>
            <a:r>
              <a:rPr lang="hr-HR" sz="3600" dirty="0" err="1">
                <a:latin typeface="Arial" panose="020B0604020202020204" pitchFamily="34" charset="0"/>
                <a:cs typeface="Arial" panose="020B0604020202020204" pitchFamily="34" charset="0"/>
              </a:rPr>
              <a:t>Erlanga</a:t>
            </a:r>
            <a:endParaRPr lang="hr-H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hr-HR" sz="3600" b="1" u="sng" dirty="0" err="1">
                <a:latin typeface="Arial Black" panose="020B0A04020102020204" pitchFamily="34" charset="0"/>
                <a:cs typeface="Arial" panose="020B0604020202020204" pitchFamily="34" charset="0"/>
              </a:rPr>
              <a:t>Erlang</a:t>
            </a:r>
            <a:r>
              <a:rPr lang="hr-HR" sz="36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hr-HR" sz="36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hr-H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Real time</a:t>
            </a:r>
          </a:p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Koristi se za izgradnju masivno skalabilnih sustava u stvarnom vremenu sa zahtjevima visoke dostupnosti</a:t>
            </a:r>
          </a:p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Upotreba u </a:t>
            </a:r>
            <a:r>
              <a:rPr lang="hr-HR" sz="3600" dirty="0" err="1">
                <a:latin typeface="Arial" panose="020B0604020202020204" pitchFamily="34" charset="0"/>
                <a:cs typeface="Arial" panose="020B0604020202020204" pitchFamily="34" charset="0"/>
              </a:rPr>
              <a:t>telekomunikacijama,bankarstvu</a:t>
            </a:r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, e-</a:t>
            </a:r>
            <a:r>
              <a:rPr lang="hr-HR" sz="3600" dirty="0" err="1">
                <a:latin typeface="Arial" panose="020B0604020202020204" pitchFamily="34" charset="0"/>
                <a:cs typeface="Arial" panose="020B0604020202020204" pitchFamily="34" charset="0"/>
              </a:rPr>
              <a:t>trgovini,računalnoj</a:t>
            </a:r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 telefoniji</a:t>
            </a:r>
          </a:p>
          <a:p>
            <a:r>
              <a:rPr lang="hr-HR" sz="3600" dirty="0" err="1">
                <a:latin typeface="Arial" panose="020B0604020202020204" pitchFamily="34" charset="0"/>
                <a:cs typeface="Arial" panose="020B0604020202020204" pitchFamily="34" charset="0"/>
              </a:rPr>
              <a:t>Erlangov</a:t>
            </a:r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36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 sustav ima ugrađenu podršku za istodobnost, distribuciju i toleranciju grešaka</a:t>
            </a:r>
          </a:p>
          <a:p>
            <a:endParaRPr lang="hr-HR" sz="20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09EC4E3-EEA2-4A22-B95F-1609ED0AE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" r="2" b="2"/>
          <a:stretch/>
        </p:blipFill>
        <p:spPr>
          <a:xfrm>
            <a:off x="6021701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6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5E69C6-8E5D-421A-BEB3-0AAF8DB3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 Black" panose="020B0A04020102020204" pitchFamily="34" charset="0"/>
              </a:rPr>
              <a:t>Što je </a:t>
            </a:r>
            <a:r>
              <a:rPr lang="hr-HR" dirty="0" err="1">
                <a:latin typeface="Arial Black" panose="020B0A04020102020204" pitchFamily="34" charset="0"/>
              </a:rPr>
              <a:t>Erlang</a:t>
            </a:r>
            <a:r>
              <a:rPr lang="hr-HR" dirty="0"/>
              <a:t>	</a:t>
            </a:r>
          </a:p>
        </p:txBody>
      </p:sp>
      <p:pic>
        <p:nvPicPr>
          <p:cNvPr id="4098" name="Picture 2" descr="Ericsson latest firm to withdraw from MWC technology show over coronavirus  fears | Enfield Independent">
            <a:extLst>
              <a:ext uri="{FF2B5EF4-FFF2-40B4-BE49-F238E27FC236}">
                <a16:creationId xmlns:a16="http://schemas.microsoft.com/office/drawing/2014/main" id="{C9A2F697-E529-4B02-9F47-9A33EA32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428999"/>
            <a:ext cx="61912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9CD2FCE-F3B5-47CC-BD85-7D107BD9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Konkurentni, funkcijski jezik namijenjen za raspodijeljene pouzdane sustave koji rade u stvarnom vremenu, najviše se koristi u telekomunikacijama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Konkurentnost označava mogućnost istodobnog izvođenja dvije ili više aktivnosti. Dvije ili više aktivnosti se mogu izvesti istodobno ako ne utječu jedna na drugu.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Otvorenog je koda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Nastao je 1986 od strane tvrtke Ericsson(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ERicsson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Koristi se na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Ericssonovim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telekomunikacijskim sustavima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jako je skalabilan i siguran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2455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9BA706-62F1-4656-A8E9-6F7B35A5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80" y="339012"/>
            <a:ext cx="10353762" cy="970450"/>
          </a:xfrm>
        </p:spPr>
        <p:txBody>
          <a:bodyPr/>
          <a:lstStyle/>
          <a:p>
            <a:r>
              <a:rPr lang="hr-HR" dirty="0">
                <a:latin typeface="Arial Black" panose="020B0A04020102020204" pitchFamily="34" charset="0"/>
              </a:rPr>
              <a:t>Razlozi za korištenje </a:t>
            </a:r>
            <a:r>
              <a:rPr lang="hr-HR" dirty="0" err="1">
                <a:latin typeface="Arial Black" panose="020B0A04020102020204" pitchFamily="34" charset="0"/>
              </a:rPr>
              <a:t>Erlanga</a:t>
            </a:r>
            <a:endParaRPr lang="hr-HR" dirty="0">
              <a:latin typeface="Arial Black" panose="020B0A040201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4D50B85-0CEF-48F2-9D9B-487869CE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80" y="1611219"/>
            <a:ext cx="10353762" cy="4058751"/>
          </a:xfrm>
        </p:spPr>
        <p:txBody>
          <a:bodyPr>
            <a:noAutofit/>
          </a:bodyPr>
          <a:lstStyle/>
          <a:p>
            <a:pPr algn="l"/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Erlangova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sposobnost rukovanja konkurentnim i distribuiranim programiranjem</a:t>
            </a:r>
          </a:p>
          <a:p>
            <a:pPr algn="l"/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Pod istodobnošću se podrazumijevaju programi koji mogu rukovati s nekoliko niti izvršavanja u isto vrijeme. Na primjer, moderni operacijski sustavi omogućuju korištenje procesora teksta, proračunske tablice, klijenta e-pošte i ispisa koji se izvršavaju u isto vrijeme</a:t>
            </a:r>
          </a:p>
          <a:p>
            <a:pPr algn="l"/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Svaki procesor (CPU) u sustavu vjerojatno obrađuje samo jednu nit (ili posao) u isto vrijeme, ali se mijenja između poslova takvom brzinom da daje iluziju da ih sve izvodi u isto vrijeme. Lako je stvoriti paralelne niti izvršavanja u </a:t>
            </a:r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programu i dopustiti tim nitima da međusobno komuniciraju</a:t>
            </a:r>
          </a:p>
          <a:p>
            <a:pPr algn="l"/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izvrstan alat za tvrtke koje se bave računalnim igrama, trgovinom i velikim podacima</a:t>
            </a:r>
          </a:p>
        </p:txBody>
      </p:sp>
    </p:spTree>
    <p:extLst>
      <p:ext uri="{BB962C8B-B14F-4D97-AF65-F5344CB8AC3E}">
        <p14:creationId xmlns:p14="http://schemas.microsoft.com/office/powerpoint/2010/main" val="403373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8F1A58-BE7E-472B-A02E-A3A90C4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047" y="287955"/>
            <a:ext cx="5844759" cy="970450"/>
          </a:xfrm>
        </p:spPr>
        <p:txBody>
          <a:bodyPr>
            <a:normAutofit/>
          </a:bodyPr>
          <a:lstStyle/>
          <a:p>
            <a:r>
              <a:rPr lang="hr-HR" sz="3700" dirty="0">
                <a:latin typeface="Arial Black" panose="020B0A04020102020204" pitchFamily="34" charset="0"/>
              </a:rPr>
              <a:t>Kako je nastao </a:t>
            </a:r>
            <a:r>
              <a:rPr lang="hr-HR" sz="3700" dirty="0" err="1">
                <a:latin typeface="Arial Black" panose="020B0A04020102020204" pitchFamily="34" charset="0"/>
              </a:rPr>
              <a:t>Erlang</a:t>
            </a:r>
            <a:endParaRPr lang="hr-HR" sz="3700" dirty="0">
              <a:latin typeface="Arial Black" panose="020B0A04020102020204" pitchFamily="34" charset="0"/>
            </a:endParaRPr>
          </a:p>
        </p:txBody>
      </p:sp>
      <p:pic>
        <p:nvPicPr>
          <p:cNvPr id="5124" name="Picture 7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122" name="Picture 2" descr="Joe Armstrong at GOTO Copenhagen 2018">
            <a:extLst>
              <a:ext uri="{FF2B5EF4-FFF2-40B4-BE49-F238E27FC236}">
                <a16:creationId xmlns:a16="http://schemas.microsoft.com/office/drawing/2014/main" id="{C5161D2E-0898-4709-92F1-6E857B5E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650" y="1427403"/>
            <a:ext cx="4003193" cy="400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1C4CBC-3E6C-4D0A-B42A-4ACE834D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609" y="1793132"/>
            <a:ext cx="8180369" cy="445526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Clr>
                <a:srgbClr val="A71E53"/>
              </a:buClr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Nastao je 1986. godine u Ericsson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CSLab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u okviru firme Ericsson</a:t>
            </a:r>
          </a:p>
          <a:p>
            <a:pPr>
              <a:lnSpc>
                <a:spcPct val="90000"/>
              </a:lnSpc>
              <a:buClr>
                <a:srgbClr val="A71E53"/>
              </a:buClr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Zaposleni na ovom projektu željeli su napraviti novi programski jezik koji će biti najbolje rješenje za programiranje aplikacija za telekomunikacije</a:t>
            </a:r>
          </a:p>
          <a:p>
            <a:pPr>
              <a:lnSpc>
                <a:spcPct val="90000"/>
              </a:lnSpc>
              <a:buClr>
                <a:srgbClr val="A71E53"/>
              </a:buClr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To su uradili dodavanjem konkurentnosti u programski jezik Prolog, zbog čega se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jedno vrijeme smatrao dijalektom Prologa</a:t>
            </a:r>
          </a:p>
          <a:p>
            <a:pPr>
              <a:lnSpc>
                <a:spcPct val="90000"/>
              </a:lnSpc>
              <a:buClr>
                <a:srgbClr val="A71E53"/>
              </a:buClr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Nakon toga postao je potpuno novi programski jezik, veoma brzo se razvijao, nastajale su nove verzije, kao i standardna biblioteka OTP (engl.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Telecom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buClr>
                <a:srgbClr val="A71E53"/>
              </a:buClr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Najzaslužniji za njegov nastanak i razvoj je informatičar Joe Armstrong</a:t>
            </a:r>
          </a:p>
          <a:p>
            <a:pPr>
              <a:lnSpc>
                <a:spcPct val="90000"/>
              </a:lnSpc>
              <a:buClr>
                <a:srgbClr val="A71E53"/>
              </a:buClr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Jedna od namjena programskog jezika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 pisanje što sigurnijih programa, koje je moguće popraviti bez isključivanja čitavog sustava</a:t>
            </a:r>
          </a:p>
        </p:txBody>
      </p:sp>
    </p:spTree>
    <p:extLst>
      <p:ext uri="{BB962C8B-B14F-4D97-AF65-F5344CB8AC3E}">
        <p14:creationId xmlns:p14="http://schemas.microsoft.com/office/powerpoint/2010/main" val="367296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0A1767-96D0-47D7-A1CB-AC7793B0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 Black" panose="020B0A04020102020204" pitchFamily="34" charset="0"/>
              </a:rPr>
              <a:t>Razvojno stablo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1A00735-6AB4-4D14-9F26-077B4BD7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46" y="1580050"/>
            <a:ext cx="10353762" cy="4058751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Na nastanak jezika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 najviše utjecao programski jezik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Lisp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Pri njegovom kreiranju značajnu ulogu u sintaksi imao je programski jezik Prolog, a iz jezika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Smalltalk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i PLEX je preuzeo neke koncepte</a:t>
            </a:r>
          </a:p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 utjecao na nastanak jezika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Elixir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i Scala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AA3324B-3577-445F-BD65-D5D5E6A26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12192000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5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E80238FB-214A-4FC9-A82B-C858F454D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589916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09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8B6CD93-719E-4C1D-A122-BF894172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963506"/>
            <a:ext cx="4851919" cy="4827693"/>
          </a:xfrm>
        </p:spPr>
        <p:txBody>
          <a:bodyPr>
            <a:normAutofit/>
          </a:bodyPr>
          <a:lstStyle/>
          <a:p>
            <a:pPr algn="l"/>
            <a:r>
              <a:rPr lang="hr-HR" dirty="0">
                <a:latin typeface="Arial Black" panose="020B0A04020102020204" pitchFamily="34" charset="0"/>
                <a:cs typeface="Arial" panose="020B0604020202020204" pitchFamily="34" charset="0"/>
              </a:rPr>
              <a:t>Tipovi podataka u </a:t>
            </a:r>
            <a:r>
              <a:rPr lang="hr-HR" dirty="0" err="1">
                <a:latin typeface="Arial Black" panose="020B0A04020102020204" pitchFamily="34" charset="0"/>
                <a:cs typeface="Arial" panose="020B0604020202020204" pitchFamily="34" charset="0"/>
              </a:rPr>
              <a:t>Erlangu</a:t>
            </a:r>
            <a:endParaRPr lang="hr-HR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3D81CF1-EBBE-40A7-9987-551347B6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187" y="320040"/>
            <a:ext cx="6889249" cy="6217919"/>
          </a:xfrm>
          <a:effectLst/>
        </p:spPr>
        <p:txBody>
          <a:bodyPr anchor="ctr">
            <a:noAutofit/>
          </a:bodyPr>
          <a:lstStyle/>
          <a:p>
            <a:r>
              <a:rPr lang="hr-HR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Jednostavni: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hr-HR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r-H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r-H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hr-HR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(konstanta sa </a:t>
            </a:r>
            <a:r>
              <a:rPr lang="hr-H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imenom,tekstualna</a:t>
            </a: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polja)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hr-HR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Složeni: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hr-HR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hr-HR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torke</a:t>
            </a:r>
            <a:r>
              <a:rPr lang="hr-HR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r-HR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hr-HR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konstruira se korištenjem primitivnih tipova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Sadrže fiksni broj elemenata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Ograđene vitičastim zagradama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hr-HR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varijabilni broj elemenata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tijekom izvršavanja programa mogu mijenjati svoju duljinu spajanjem ili dijeljenjem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ograđene uglatim zagradama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Erlangu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zapravo ne postoje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stringovi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jer se oni zapisuju kao liste brojeva gdje svaki znak jedan broj</a:t>
            </a:r>
            <a:endParaRPr lang="hr-H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9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48BBEB-0032-4C8F-ACF8-96D7041D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 Black" panose="020B0A04020102020204" pitchFamily="34" charset="0"/>
              </a:rPr>
              <a:t>Procesi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AFBBC51-ED72-4A13-92A5-6CD389E4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13584"/>
          </a:xfrm>
        </p:spPr>
        <p:txBody>
          <a:bodyPr>
            <a:normAutofit lnSpcReduction="10000"/>
          </a:bodyPr>
          <a:lstStyle/>
          <a:p>
            <a:pPr algn="l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Jezik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radi samo s procesima</a:t>
            </a:r>
          </a:p>
          <a:p>
            <a:pPr algn="l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Proces 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Erlangu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definiran je kao samostalna obradna jedinka koja postoji konkurentno s drugim procesima u sustavu pri čemu ne postoji nikakva hijerarhija procesa osim one koju uvede programer</a:t>
            </a:r>
          </a:p>
          <a:p>
            <a:pPr algn="l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Program u jeziku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sastavljen je od modula koji sadrže procese, a ovi funkcije</a:t>
            </a:r>
          </a:p>
          <a:p>
            <a:pPr algn="l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Novi paralelni proces pokreće se funkcijom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spawn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koja ujedno vraća identifikator procesa</a:t>
            </a:r>
            <a:endParaRPr lang="hr-HR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aplikacije su izgrađene od vrlo laganih </a:t>
            </a:r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procesa u </a:t>
            </a:r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sustavu koji se mogu promatrati kao "živi" objekti (</a:t>
            </a:r>
            <a:r>
              <a:rPr lang="hr-HR" b="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Objektno orijentirano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b="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programiranje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s </a:t>
            </a:r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enkapsulacijom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podataka i </a:t>
            </a:r>
            <a:r>
              <a:rPr lang="hr-HR" b="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prosljeđivanjem poruka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 ali sposobnim promijeniti ponašanje tijekom vremena izvođenja</a:t>
            </a:r>
          </a:p>
          <a:p>
            <a:pPr algn="l"/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sustav osigurava strogu </a:t>
            </a:r>
            <a:r>
              <a:rPr lang="hr-HR" b="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izolaciju procesa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između </a:t>
            </a:r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procesa (ovo uključuje prikupljanje podataka i smeća, odvojeno svakim </a:t>
            </a:r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procesom pojedinačno) i transparentnu komunikaciju između procesa na različitim </a:t>
            </a:r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čvorovima (na različitim </a:t>
            </a:r>
            <a:r>
              <a:rPr lang="hr-H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hostovima</a:t>
            </a:r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597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4DDD6F3-376C-409E-B3ED-D0BB7EC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3185"/>
            <a:ext cx="10353762" cy="5934268"/>
          </a:xfrm>
        </p:spPr>
        <p:txBody>
          <a:bodyPr>
            <a:normAutofit lnSpcReduction="10000"/>
          </a:bodyPr>
          <a:lstStyle/>
          <a:p>
            <a:pPr algn="l"/>
            <a:r>
              <a:rPr lang="hr-HR" b="0" i="0" dirty="0">
                <a:effectLst/>
                <a:latin typeface="Arial Black" panose="020B0A04020102020204" pitchFamily="34" charset="0"/>
              </a:rPr>
              <a:t>Joe Armstrong, </a:t>
            </a:r>
            <a:r>
              <a:rPr lang="hr-HR" b="0" i="0" dirty="0" err="1">
                <a:effectLst/>
                <a:latin typeface="Arial Black" panose="020B0A04020102020204" pitchFamily="34" charset="0"/>
              </a:rPr>
              <a:t>suizumitelj</a:t>
            </a:r>
            <a:r>
              <a:rPr lang="hr-HR" b="0" i="0" dirty="0">
                <a:effectLst/>
                <a:latin typeface="Arial Black" panose="020B0A04020102020204" pitchFamily="34" charset="0"/>
              </a:rPr>
              <a:t> </a:t>
            </a:r>
            <a:r>
              <a:rPr lang="hr-HR" b="0" i="0" dirty="0" err="1">
                <a:effectLst/>
                <a:latin typeface="Arial Black" panose="020B0A04020102020204" pitchFamily="34" charset="0"/>
              </a:rPr>
              <a:t>Erlanga</a:t>
            </a:r>
            <a:r>
              <a:rPr lang="hr-HR" b="0" i="0" dirty="0">
                <a:effectLst/>
                <a:latin typeface="Arial Black" panose="020B0A04020102020204" pitchFamily="34" charset="0"/>
              </a:rPr>
              <a:t>, sažeo je principe procesa u svojoj </a:t>
            </a:r>
            <a:r>
              <a:rPr lang="hr-HR" b="0" i="0" strike="noStrike" dirty="0">
                <a:effectLst/>
                <a:latin typeface="Arial Black" panose="020B0A04020102020204" pitchFamily="34" charset="0"/>
              </a:rPr>
              <a:t>doktorskoj tezi</a:t>
            </a:r>
            <a:r>
              <a:rPr lang="hr-HR" b="0" i="0" dirty="0">
                <a:effectLst/>
                <a:latin typeface="Arial Black" panose="020B0A04020102020204" pitchFamily="34" charset="0"/>
              </a:rPr>
              <a:t> 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r-HR" b="0" i="0" dirty="0">
                <a:effectLst/>
                <a:latin typeface="Arial" panose="020B0604020202020204" pitchFamily="34" charset="0"/>
              </a:rPr>
              <a:t>Sve je proces.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r-HR" b="0" i="0" dirty="0">
                <a:effectLst/>
                <a:latin typeface="Arial" panose="020B0604020202020204" pitchFamily="34" charset="0"/>
              </a:rPr>
              <a:t>Procesi su jako izolirani.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r-HR" b="0" i="0" dirty="0">
                <a:effectLst/>
                <a:latin typeface="Arial" panose="020B0604020202020204" pitchFamily="34" charset="0"/>
              </a:rPr>
              <a:t>Stvaranje i uništavanje procesa je lagana operacija.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r-HR" b="0" i="0" dirty="0">
                <a:effectLst/>
                <a:latin typeface="Arial" panose="020B0604020202020204" pitchFamily="34" charset="0"/>
              </a:rPr>
              <a:t>Prosljeđivanje poruka jedini je način interakcije procesa.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r-HR" b="0" i="0" dirty="0">
                <a:effectLst/>
                <a:latin typeface="Arial" panose="020B0604020202020204" pitchFamily="34" charset="0"/>
              </a:rPr>
              <a:t>Procesi imaju jedinstvena imena.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r-HR" b="0" i="0" dirty="0">
                <a:effectLst/>
                <a:latin typeface="Arial" panose="020B0604020202020204" pitchFamily="34" charset="0"/>
              </a:rPr>
              <a:t>Ako znate naziv procesa, možete mu poslati poruku.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r-HR" b="0" i="0" dirty="0">
                <a:effectLst/>
                <a:latin typeface="Arial" panose="020B0604020202020204" pitchFamily="34" charset="0"/>
              </a:rPr>
              <a:t>Procesi ne dijele resurse.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r-HR" b="0" i="0" dirty="0">
                <a:effectLst/>
                <a:latin typeface="Arial" panose="020B0604020202020204" pitchFamily="34" charset="0"/>
              </a:rPr>
              <a:t>Rukovanje pogreškama nije lokalno.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r-HR" b="0" i="0" dirty="0">
                <a:effectLst/>
                <a:latin typeface="Arial" panose="020B0604020202020204" pitchFamily="34" charset="0"/>
              </a:rPr>
              <a:t>Procesi rade ono što bi trebali učiniti ili ne uspijevaju.</a:t>
            </a:r>
          </a:p>
          <a:p>
            <a:pPr marL="36900" indent="0" algn="l">
              <a:buNone/>
            </a:pPr>
            <a:endParaRPr lang="hr-HR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hr-HR" b="0" i="0" dirty="0">
                <a:effectLst/>
                <a:latin typeface="Arial" panose="020B0604020202020204" pitchFamily="34" charset="0"/>
              </a:rPr>
              <a:t>Joe Armstrong je u intervjuu za </a:t>
            </a:r>
            <a:r>
              <a:rPr lang="hr-HR" b="0" i="0" dirty="0" err="1">
                <a:effectLst/>
                <a:latin typeface="Arial" panose="020B0604020202020204" pitchFamily="34" charset="0"/>
              </a:rPr>
              <a:t>Rackspace</a:t>
            </a:r>
            <a:r>
              <a:rPr lang="hr-HR" b="0" i="0" dirty="0">
                <a:effectLst/>
                <a:latin typeface="Arial" panose="020B0604020202020204" pitchFamily="34" charset="0"/>
              </a:rPr>
              <a:t> 2013. primijetio: </a:t>
            </a:r>
            <a:r>
              <a:rPr lang="hr-HR" b="0" i="1" dirty="0">
                <a:effectLst/>
                <a:latin typeface="Harrington" panose="04040505050A02020702" pitchFamily="82" charset="0"/>
              </a:rPr>
              <a:t>"Ako je </a:t>
            </a:r>
            <a:r>
              <a:rPr lang="hr-HR" b="0" i="1" strike="noStrike" dirty="0">
                <a:effectLst/>
                <a:latin typeface="Harrington" panose="04040505050A02020702" pitchFamily="82" charset="0"/>
              </a:rPr>
              <a:t>Java</a:t>
            </a:r>
            <a:r>
              <a:rPr lang="hr-HR" b="0" i="1" dirty="0">
                <a:effectLst/>
                <a:latin typeface="Harrington" panose="04040505050A02020702" pitchFamily="82" charset="0"/>
              </a:rPr>
              <a:t> ' </a:t>
            </a:r>
            <a:r>
              <a:rPr lang="hr-HR" b="0" i="1" strike="noStrike" dirty="0">
                <a:effectLst/>
                <a:latin typeface="Harrington" panose="04040505050A02020702" pitchFamily="82" charset="0"/>
              </a:rPr>
              <a:t>piši jednom, pokreni bilo gdje</a:t>
            </a:r>
            <a:r>
              <a:rPr lang="hr-HR" b="0" i="1" dirty="0">
                <a:effectLst/>
                <a:latin typeface="Harrington" panose="04040505050A02020702" pitchFamily="82" charset="0"/>
              </a:rPr>
              <a:t> ', onda je </a:t>
            </a:r>
            <a:r>
              <a:rPr lang="hr-HR" b="0" i="1" dirty="0" err="1">
                <a:effectLst/>
                <a:latin typeface="Harrington" panose="04040505050A02020702" pitchFamily="82" charset="0"/>
              </a:rPr>
              <a:t>Erlang</a:t>
            </a:r>
            <a:r>
              <a:rPr lang="hr-HR" b="0" i="1" dirty="0">
                <a:effectLst/>
                <a:latin typeface="Harrington" panose="04040505050A02020702" pitchFamily="82" charset="0"/>
              </a:rPr>
              <a:t> 'piši jednom, pokreći zauvijek'."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1005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08C918-2026-4FFD-8613-948EF38C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„Let </a:t>
            </a:r>
            <a:r>
              <a:rPr lang="hr-HR" dirty="0" err="1"/>
              <a:t>it</a:t>
            </a:r>
            <a:r>
              <a:rPr lang="hr-HR" dirty="0"/>
              <a:t> </a:t>
            </a:r>
            <a:r>
              <a:rPr lang="hr-HR" dirty="0" err="1"/>
              <a:t>crash</a:t>
            </a:r>
            <a:r>
              <a:rPr lang="hr-HR" dirty="0"/>
              <a:t>”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EF4522C-D2C6-4B62-9BC1-59A23314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Erlang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dizajniran s mehanizmom koji vanjskim procesima olakšava praćenje rušenja (ili hardverskih kvarova), a ne mehanizmom u procesu kao što je </a:t>
            </a: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</a:rPr>
              <a:t>rukovanje iznimkama koje</a:t>
            </a:r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se koristi u mnogim drugim programskim jezicima</a:t>
            </a:r>
          </a:p>
          <a:p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</a:rPr>
              <a:t>Rušenja se prijavljuju kao i druge poruke što je jedini način na koji procesi mogu komunicirati međusobno</a:t>
            </a:r>
          </a:p>
          <a:p>
            <a:r>
              <a:rPr lang="hr-H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Filozofija "neka se sruši" preferira da se proces potpuno ponovno pokrene, a ne da se pokušava oporaviti od ozbiljnog neuspjeha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13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kriljevac">
  <a:themeElements>
    <a:clrScheme name="Škriljevac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Škriljevac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Škriljeva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TM04033929[[fn=Škriljevac]]</Template>
  <TotalTime>1749</TotalTime>
  <Words>1734</Words>
  <Application>Microsoft Office PowerPoint</Application>
  <PresentationFormat>Široki zaslon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Calisto MT</vt:lpstr>
      <vt:lpstr>Harrington</vt:lpstr>
      <vt:lpstr>Wingdings</vt:lpstr>
      <vt:lpstr>Wingdings 2</vt:lpstr>
      <vt:lpstr>Škriljevac</vt:lpstr>
      <vt:lpstr>ERLANG</vt:lpstr>
      <vt:lpstr>Što je Erlang </vt:lpstr>
      <vt:lpstr>Kako je nastao Erlang</vt:lpstr>
      <vt:lpstr>Razvojno stablo</vt:lpstr>
      <vt:lpstr>PowerPoint prezentacija</vt:lpstr>
      <vt:lpstr>Tipovi podataka u Erlangu</vt:lpstr>
      <vt:lpstr>Procesi</vt:lpstr>
      <vt:lpstr>PowerPoint prezentacija</vt:lpstr>
      <vt:lpstr>„Let it crash”</vt:lpstr>
      <vt:lpstr>Osnovne karakteristike</vt:lpstr>
      <vt:lpstr>PowerPoint prezentacija</vt:lpstr>
      <vt:lpstr>Upotreba</vt:lpstr>
      <vt:lpstr>Programi u Erlangu</vt:lpstr>
      <vt:lpstr>Korisne naredbe Erlangove ljuske</vt:lpstr>
      <vt:lpstr>„Hello world” u Erlangu</vt:lpstr>
      <vt:lpstr>If else u Erlangu</vt:lpstr>
      <vt:lpstr>Primjer rekurzije</vt:lpstr>
      <vt:lpstr>Procesi roditelj dijete</vt:lpstr>
      <vt:lpstr>Erlang vs C++</vt:lpstr>
      <vt:lpstr>Razlozi za korištenje Erlanga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Angela Plazibat</dc:creator>
  <cp:lastModifiedBy>Angela Plazibat</cp:lastModifiedBy>
  <cp:revision>7</cp:revision>
  <dcterms:created xsi:type="dcterms:W3CDTF">2022-01-17T20:51:41Z</dcterms:created>
  <dcterms:modified xsi:type="dcterms:W3CDTF">2022-01-19T02:01:34Z</dcterms:modified>
</cp:coreProperties>
</file>