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EB371B-A0D5-4EA1-8808-A7380A513B0F}" type="datetimeFigureOut">
              <a:rPr lang="en-US" smtClean="0"/>
              <a:t>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3269B-D5DC-409A-8EB0-B55AEC941574}" type="slidenum">
              <a:rPr lang="en-US" smtClean="0"/>
              <a:t>‹#›</a:t>
            </a:fld>
            <a:endParaRPr lang="en-US"/>
          </a:p>
        </p:txBody>
      </p:sp>
    </p:spTree>
    <p:extLst>
      <p:ext uri="{BB962C8B-B14F-4D97-AF65-F5344CB8AC3E}">
        <p14:creationId xmlns:p14="http://schemas.microsoft.com/office/powerpoint/2010/main" val="306761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EB371B-A0D5-4EA1-8808-A7380A513B0F}" type="datetimeFigureOut">
              <a:rPr lang="en-US" smtClean="0"/>
              <a:t>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3269B-D5DC-409A-8EB0-B55AEC941574}" type="slidenum">
              <a:rPr lang="en-US" smtClean="0"/>
              <a:t>‹#›</a:t>
            </a:fld>
            <a:endParaRPr lang="en-US"/>
          </a:p>
        </p:txBody>
      </p:sp>
    </p:spTree>
    <p:extLst>
      <p:ext uri="{BB962C8B-B14F-4D97-AF65-F5344CB8AC3E}">
        <p14:creationId xmlns:p14="http://schemas.microsoft.com/office/powerpoint/2010/main" val="222767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EB371B-A0D5-4EA1-8808-A7380A513B0F}" type="datetimeFigureOut">
              <a:rPr lang="en-US" smtClean="0"/>
              <a:t>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3269B-D5DC-409A-8EB0-B55AEC941574}" type="slidenum">
              <a:rPr lang="en-US" smtClean="0"/>
              <a:t>‹#›</a:t>
            </a:fld>
            <a:endParaRPr lang="en-US"/>
          </a:p>
        </p:txBody>
      </p:sp>
    </p:spTree>
    <p:extLst>
      <p:ext uri="{BB962C8B-B14F-4D97-AF65-F5344CB8AC3E}">
        <p14:creationId xmlns:p14="http://schemas.microsoft.com/office/powerpoint/2010/main" val="1770648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EB371B-A0D5-4EA1-8808-A7380A513B0F}" type="datetimeFigureOut">
              <a:rPr lang="en-US" smtClean="0"/>
              <a:t>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3269B-D5DC-409A-8EB0-B55AEC941574}" type="slidenum">
              <a:rPr lang="en-US" smtClean="0"/>
              <a:t>‹#›</a:t>
            </a:fld>
            <a:endParaRPr lang="en-US"/>
          </a:p>
        </p:txBody>
      </p:sp>
    </p:spTree>
    <p:extLst>
      <p:ext uri="{BB962C8B-B14F-4D97-AF65-F5344CB8AC3E}">
        <p14:creationId xmlns:p14="http://schemas.microsoft.com/office/powerpoint/2010/main" val="343947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EB371B-A0D5-4EA1-8808-A7380A513B0F}" type="datetimeFigureOut">
              <a:rPr lang="en-US" smtClean="0"/>
              <a:t>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3269B-D5DC-409A-8EB0-B55AEC941574}" type="slidenum">
              <a:rPr lang="en-US" smtClean="0"/>
              <a:t>‹#›</a:t>
            </a:fld>
            <a:endParaRPr lang="en-US"/>
          </a:p>
        </p:txBody>
      </p:sp>
    </p:spTree>
    <p:extLst>
      <p:ext uri="{BB962C8B-B14F-4D97-AF65-F5344CB8AC3E}">
        <p14:creationId xmlns:p14="http://schemas.microsoft.com/office/powerpoint/2010/main" val="228581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EB371B-A0D5-4EA1-8808-A7380A513B0F}" type="datetimeFigureOut">
              <a:rPr lang="en-US" smtClean="0"/>
              <a:t>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3269B-D5DC-409A-8EB0-B55AEC941574}" type="slidenum">
              <a:rPr lang="en-US" smtClean="0"/>
              <a:t>‹#›</a:t>
            </a:fld>
            <a:endParaRPr lang="en-US"/>
          </a:p>
        </p:txBody>
      </p:sp>
    </p:spTree>
    <p:extLst>
      <p:ext uri="{BB962C8B-B14F-4D97-AF65-F5344CB8AC3E}">
        <p14:creationId xmlns:p14="http://schemas.microsoft.com/office/powerpoint/2010/main" val="412441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EB371B-A0D5-4EA1-8808-A7380A513B0F}" type="datetimeFigureOut">
              <a:rPr lang="en-US" smtClean="0"/>
              <a:t>2/17/2015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43269B-D5DC-409A-8EB0-B55AEC941574}" type="slidenum">
              <a:rPr lang="en-US" smtClean="0"/>
              <a:t>‹#›</a:t>
            </a:fld>
            <a:endParaRPr lang="en-US"/>
          </a:p>
        </p:txBody>
      </p:sp>
    </p:spTree>
    <p:extLst>
      <p:ext uri="{BB962C8B-B14F-4D97-AF65-F5344CB8AC3E}">
        <p14:creationId xmlns:p14="http://schemas.microsoft.com/office/powerpoint/2010/main" val="215544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EB371B-A0D5-4EA1-8808-A7380A513B0F}" type="datetimeFigureOut">
              <a:rPr lang="en-US" smtClean="0"/>
              <a:t>2/17/2015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43269B-D5DC-409A-8EB0-B55AEC941574}" type="slidenum">
              <a:rPr lang="en-US" smtClean="0"/>
              <a:t>‹#›</a:t>
            </a:fld>
            <a:endParaRPr lang="en-US"/>
          </a:p>
        </p:txBody>
      </p:sp>
    </p:spTree>
    <p:extLst>
      <p:ext uri="{BB962C8B-B14F-4D97-AF65-F5344CB8AC3E}">
        <p14:creationId xmlns:p14="http://schemas.microsoft.com/office/powerpoint/2010/main" val="388135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B371B-A0D5-4EA1-8808-A7380A513B0F}" type="datetimeFigureOut">
              <a:rPr lang="en-US" smtClean="0"/>
              <a:t>2/17/2015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43269B-D5DC-409A-8EB0-B55AEC941574}" type="slidenum">
              <a:rPr lang="en-US" smtClean="0"/>
              <a:t>‹#›</a:t>
            </a:fld>
            <a:endParaRPr lang="en-US"/>
          </a:p>
        </p:txBody>
      </p:sp>
    </p:spTree>
    <p:extLst>
      <p:ext uri="{BB962C8B-B14F-4D97-AF65-F5344CB8AC3E}">
        <p14:creationId xmlns:p14="http://schemas.microsoft.com/office/powerpoint/2010/main" val="361520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EB371B-A0D5-4EA1-8808-A7380A513B0F}" type="datetimeFigureOut">
              <a:rPr lang="en-US" smtClean="0"/>
              <a:t>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3269B-D5DC-409A-8EB0-B55AEC941574}" type="slidenum">
              <a:rPr lang="en-US" smtClean="0"/>
              <a:t>‹#›</a:t>
            </a:fld>
            <a:endParaRPr lang="en-US"/>
          </a:p>
        </p:txBody>
      </p:sp>
    </p:spTree>
    <p:extLst>
      <p:ext uri="{BB962C8B-B14F-4D97-AF65-F5344CB8AC3E}">
        <p14:creationId xmlns:p14="http://schemas.microsoft.com/office/powerpoint/2010/main" val="401888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EB371B-A0D5-4EA1-8808-A7380A513B0F}" type="datetimeFigureOut">
              <a:rPr lang="en-US" smtClean="0"/>
              <a:t>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3269B-D5DC-409A-8EB0-B55AEC941574}" type="slidenum">
              <a:rPr lang="en-US" smtClean="0"/>
              <a:t>‹#›</a:t>
            </a:fld>
            <a:endParaRPr lang="en-US"/>
          </a:p>
        </p:txBody>
      </p:sp>
    </p:spTree>
    <p:extLst>
      <p:ext uri="{BB962C8B-B14F-4D97-AF65-F5344CB8AC3E}">
        <p14:creationId xmlns:p14="http://schemas.microsoft.com/office/powerpoint/2010/main" val="42370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B371B-A0D5-4EA1-8808-A7380A513B0F}" type="datetimeFigureOut">
              <a:rPr lang="en-US" smtClean="0"/>
              <a:t>2/17/2015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3269B-D5DC-409A-8EB0-B55AEC941574}" type="slidenum">
              <a:rPr lang="en-US" smtClean="0"/>
              <a:t>‹#›</a:t>
            </a:fld>
            <a:endParaRPr lang="en-US"/>
          </a:p>
        </p:txBody>
      </p:sp>
    </p:spTree>
    <p:extLst>
      <p:ext uri="{BB962C8B-B14F-4D97-AF65-F5344CB8AC3E}">
        <p14:creationId xmlns:p14="http://schemas.microsoft.com/office/powerpoint/2010/main" val="124558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MCU, Accelerometer, and Wireless Module Schematic</a:t>
            </a:r>
            <a:endParaRPr lang="en-US" dirty="0"/>
          </a:p>
        </p:txBody>
      </p:sp>
      <p:sp>
        <p:nvSpPr>
          <p:cNvPr id="3" name="Subtitle 2"/>
          <p:cNvSpPr>
            <a:spLocks noGrp="1"/>
          </p:cNvSpPr>
          <p:nvPr>
            <p:ph type="subTitle" idx="1"/>
          </p:nvPr>
        </p:nvSpPr>
        <p:spPr/>
        <p:txBody>
          <a:bodyPr/>
          <a:lstStyle/>
          <a:p>
            <a:r>
              <a:rPr lang="en-US" dirty="0" smtClean="0"/>
              <a:t>By Daniel Knapp</a:t>
            </a:r>
            <a:endParaRPr lang="en-US" dirty="0"/>
          </a:p>
        </p:txBody>
      </p:sp>
    </p:spTree>
    <p:extLst>
      <p:ext uri="{BB962C8B-B14F-4D97-AF65-F5344CB8AC3E}">
        <p14:creationId xmlns:p14="http://schemas.microsoft.com/office/powerpoint/2010/main" val="45619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4856" y="875763"/>
            <a:ext cx="3116687" cy="35030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p:nvPr/>
        </p:nvCxnSpPr>
        <p:spPr>
          <a:xfrm>
            <a:off x="901521" y="1184857"/>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88637" y="1594835"/>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01517" y="2006959"/>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01518" y="2406204"/>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01517" y="2753932"/>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01516" y="3178936"/>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88636" y="3513787"/>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01516" y="3913032"/>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543" y="1184857"/>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288659" y="1594835"/>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301539" y="2006959"/>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01540" y="2406204"/>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01539" y="2753932"/>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01538" y="3178936"/>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288658" y="3513787"/>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01538" y="3913032"/>
            <a:ext cx="283335"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254831" y="1054052"/>
            <a:ext cx="426720" cy="261610"/>
          </a:xfrm>
          <a:prstGeom prst="rect">
            <a:avLst/>
          </a:prstGeom>
          <a:noFill/>
        </p:spPr>
        <p:txBody>
          <a:bodyPr wrap="none" rtlCol="0">
            <a:spAutoFit/>
          </a:bodyPr>
          <a:lstStyle/>
          <a:p>
            <a:r>
              <a:rPr lang="en-US" sz="1100" dirty="0" smtClean="0"/>
              <a:t>ANT</a:t>
            </a:r>
          </a:p>
        </p:txBody>
      </p:sp>
      <p:sp>
        <p:nvSpPr>
          <p:cNvPr id="34" name="TextBox 33"/>
          <p:cNvSpPr txBox="1"/>
          <p:nvPr/>
        </p:nvSpPr>
        <p:spPr>
          <a:xfrm>
            <a:off x="1254831" y="1455315"/>
            <a:ext cx="452368" cy="261610"/>
          </a:xfrm>
          <a:prstGeom prst="rect">
            <a:avLst/>
          </a:prstGeom>
          <a:noFill/>
        </p:spPr>
        <p:txBody>
          <a:bodyPr wrap="none" rtlCol="0">
            <a:spAutoFit/>
          </a:bodyPr>
          <a:lstStyle/>
          <a:p>
            <a:r>
              <a:rPr lang="en-US" sz="1100" dirty="0" smtClean="0"/>
              <a:t>GND</a:t>
            </a:r>
          </a:p>
        </p:txBody>
      </p:sp>
      <p:sp>
        <p:nvSpPr>
          <p:cNvPr id="35" name="TextBox 34"/>
          <p:cNvSpPr txBox="1"/>
          <p:nvPr/>
        </p:nvSpPr>
        <p:spPr>
          <a:xfrm>
            <a:off x="1254827" y="1856578"/>
            <a:ext cx="647934" cy="261610"/>
          </a:xfrm>
          <a:prstGeom prst="rect">
            <a:avLst/>
          </a:prstGeom>
          <a:noFill/>
        </p:spPr>
        <p:txBody>
          <a:bodyPr wrap="none" rtlCol="0">
            <a:spAutoFit/>
          </a:bodyPr>
          <a:lstStyle/>
          <a:p>
            <a:r>
              <a:rPr lang="en-US" sz="1100" dirty="0" smtClean="0"/>
              <a:t>RX_ANT</a:t>
            </a:r>
          </a:p>
        </p:txBody>
      </p:sp>
      <p:sp>
        <p:nvSpPr>
          <p:cNvPr id="36" name="TextBox 35"/>
          <p:cNvSpPr txBox="1"/>
          <p:nvPr/>
        </p:nvSpPr>
        <p:spPr>
          <a:xfrm>
            <a:off x="1249136" y="2296477"/>
            <a:ext cx="639919" cy="261610"/>
          </a:xfrm>
          <a:prstGeom prst="rect">
            <a:avLst/>
          </a:prstGeom>
          <a:noFill/>
        </p:spPr>
        <p:txBody>
          <a:bodyPr wrap="none" rtlCol="0">
            <a:spAutoFit/>
          </a:bodyPr>
          <a:lstStyle/>
          <a:p>
            <a:r>
              <a:rPr lang="en-US" sz="1100" dirty="0" smtClean="0"/>
              <a:t>TX_ANT</a:t>
            </a:r>
          </a:p>
        </p:txBody>
      </p:sp>
      <p:sp>
        <p:nvSpPr>
          <p:cNvPr id="37" name="TextBox 36"/>
          <p:cNvSpPr txBox="1"/>
          <p:nvPr/>
        </p:nvSpPr>
        <p:spPr>
          <a:xfrm>
            <a:off x="1229293" y="3048131"/>
            <a:ext cx="546945" cy="261610"/>
          </a:xfrm>
          <a:prstGeom prst="rect">
            <a:avLst/>
          </a:prstGeom>
          <a:noFill/>
        </p:spPr>
        <p:txBody>
          <a:bodyPr wrap="none" rtlCol="0">
            <a:spAutoFit/>
          </a:bodyPr>
          <a:lstStyle/>
          <a:p>
            <a:r>
              <a:rPr lang="en-US" sz="1100" dirty="0" smtClean="0"/>
              <a:t>GPIO0</a:t>
            </a:r>
          </a:p>
        </p:txBody>
      </p:sp>
      <p:sp>
        <p:nvSpPr>
          <p:cNvPr id="38" name="TextBox 37"/>
          <p:cNvSpPr txBox="1"/>
          <p:nvPr/>
        </p:nvSpPr>
        <p:spPr>
          <a:xfrm>
            <a:off x="1217911" y="3398522"/>
            <a:ext cx="546945" cy="261610"/>
          </a:xfrm>
          <a:prstGeom prst="rect">
            <a:avLst/>
          </a:prstGeom>
          <a:noFill/>
        </p:spPr>
        <p:txBody>
          <a:bodyPr wrap="none" rtlCol="0">
            <a:spAutoFit/>
          </a:bodyPr>
          <a:lstStyle/>
          <a:p>
            <a:r>
              <a:rPr lang="en-US" sz="1100" dirty="0" smtClean="0"/>
              <a:t>GPIO1</a:t>
            </a:r>
          </a:p>
        </p:txBody>
      </p:sp>
      <p:sp>
        <p:nvSpPr>
          <p:cNvPr id="39" name="TextBox 38"/>
          <p:cNvSpPr txBox="1"/>
          <p:nvPr/>
        </p:nvSpPr>
        <p:spPr>
          <a:xfrm>
            <a:off x="1229292" y="2715428"/>
            <a:ext cx="415498" cy="261610"/>
          </a:xfrm>
          <a:prstGeom prst="rect">
            <a:avLst/>
          </a:prstGeom>
          <a:noFill/>
        </p:spPr>
        <p:txBody>
          <a:bodyPr wrap="none" rtlCol="0">
            <a:spAutoFit/>
          </a:bodyPr>
          <a:lstStyle/>
          <a:p>
            <a:r>
              <a:rPr lang="en-US" sz="1100" dirty="0" smtClean="0"/>
              <a:t>VCC</a:t>
            </a:r>
          </a:p>
        </p:txBody>
      </p:sp>
      <p:sp>
        <p:nvSpPr>
          <p:cNvPr id="40" name="TextBox 39"/>
          <p:cNvSpPr txBox="1"/>
          <p:nvPr/>
        </p:nvSpPr>
        <p:spPr>
          <a:xfrm>
            <a:off x="1249135" y="3782227"/>
            <a:ext cx="546945" cy="261610"/>
          </a:xfrm>
          <a:prstGeom prst="rect">
            <a:avLst/>
          </a:prstGeom>
          <a:noFill/>
        </p:spPr>
        <p:txBody>
          <a:bodyPr wrap="none" rtlCol="0">
            <a:spAutoFit/>
          </a:bodyPr>
          <a:lstStyle/>
          <a:p>
            <a:r>
              <a:rPr lang="en-US" sz="1100" dirty="0" smtClean="0"/>
              <a:t>GPIO2</a:t>
            </a:r>
          </a:p>
        </p:txBody>
      </p:sp>
      <p:sp>
        <p:nvSpPr>
          <p:cNvPr id="41" name="TextBox 40"/>
          <p:cNvSpPr txBox="1"/>
          <p:nvPr/>
        </p:nvSpPr>
        <p:spPr>
          <a:xfrm>
            <a:off x="3791107" y="1050963"/>
            <a:ext cx="452368" cy="261610"/>
          </a:xfrm>
          <a:prstGeom prst="rect">
            <a:avLst/>
          </a:prstGeom>
          <a:noFill/>
        </p:spPr>
        <p:txBody>
          <a:bodyPr wrap="none" rtlCol="0">
            <a:spAutoFit/>
          </a:bodyPr>
          <a:lstStyle/>
          <a:p>
            <a:r>
              <a:rPr lang="en-US" sz="1100" dirty="0" smtClean="0"/>
              <a:t>GND</a:t>
            </a:r>
          </a:p>
        </p:txBody>
      </p:sp>
      <p:sp>
        <p:nvSpPr>
          <p:cNvPr id="42" name="TextBox 41"/>
          <p:cNvSpPr txBox="1"/>
          <p:nvPr/>
        </p:nvSpPr>
        <p:spPr>
          <a:xfrm>
            <a:off x="3803128" y="1487773"/>
            <a:ext cx="426720" cy="261610"/>
          </a:xfrm>
          <a:prstGeom prst="rect">
            <a:avLst/>
          </a:prstGeom>
          <a:noFill/>
        </p:spPr>
        <p:txBody>
          <a:bodyPr wrap="none" rtlCol="0">
            <a:spAutoFit/>
          </a:bodyPr>
          <a:lstStyle/>
          <a:p>
            <a:r>
              <a:rPr lang="en-US" sz="1100" dirty="0" smtClean="0"/>
              <a:t>SDN</a:t>
            </a:r>
          </a:p>
        </p:txBody>
      </p:sp>
      <p:sp>
        <p:nvSpPr>
          <p:cNvPr id="43" name="TextBox 42"/>
          <p:cNvSpPr txBox="1"/>
          <p:nvPr/>
        </p:nvSpPr>
        <p:spPr>
          <a:xfrm>
            <a:off x="3769625" y="1924583"/>
            <a:ext cx="482824" cy="261610"/>
          </a:xfrm>
          <a:prstGeom prst="rect">
            <a:avLst/>
          </a:prstGeom>
          <a:noFill/>
        </p:spPr>
        <p:txBody>
          <a:bodyPr wrap="none" rtlCol="0">
            <a:spAutoFit/>
          </a:bodyPr>
          <a:lstStyle/>
          <a:p>
            <a:r>
              <a:rPr lang="en-US" sz="1100" dirty="0" smtClean="0"/>
              <a:t>NIRQ</a:t>
            </a:r>
          </a:p>
        </p:txBody>
      </p:sp>
      <p:sp>
        <p:nvSpPr>
          <p:cNvPr id="44" name="TextBox 43"/>
          <p:cNvSpPr txBox="1"/>
          <p:nvPr/>
        </p:nvSpPr>
        <p:spPr>
          <a:xfrm>
            <a:off x="3759067" y="2294995"/>
            <a:ext cx="468398" cy="261610"/>
          </a:xfrm>
          <a:prstGeom prst="rect">
            <a:avLst/>
          </a:prstGeom>
          <a:noFill/>
        </p:spPr>
        <p:txBody>
          <a:bodyPr wrap="none" rtlCol="0">
            <a:spAutoFit/>
          </a:bodyPr>
          <a:lstStyle/>
          <a:p>
            <a:r>
              <a:rPr lang="en-US" sz="1100" dirty="0" smtClean="0"/>
              <a:t>NSEL</a:t>
            </a:r>
          </a:p>
        </p:txBody>
      </p:sp>
      <p:sp>
        <p:nvSpPr>
          <p:cNvPr id="45" name="TextBox 44"/>
          <p:cNvSpPr txBox="1"/>
          <p:nvPr/>
        </p:nvSpPr>
        <p:spPr>
          <a:xfrm>
            <a:off x="3794333" y="2610380"/>
            <a:ext cx="397866" cy="261610"/>
          </a:xfrm>
          <a:prstGeom prst="rect">
            <a:avLst/>
          </a:prstGeom>
          <a:noFill/>
        </p:spPr>
        <p:txBody>
          <a:bodyPr wrap="none" rtlCol="0">
            <a:spAutoFit/>
          </a:bodyPr>
          <a:lstStyle/>
          <a:p>
            <a:r>
              <a:rPr lang="en-US" sz="1100" dirty="0" smtClean="0"/>
              <a:t>SCK</a:t>
            </a:r>
          </a:p>
        </p:txBody>
      </p:sp>
      <p:sp>
        <p:nvSpPr>
          <p:cNvPr id="46" name="TextBox 45"/>
          <p:cNvSpPr txBox="1"/>
          <p:nvPr/>
        </p:nvSpPr>
        <p:spPr>
          <a:xfrm>
            <a:off x="3778357" y="3072206"/>
            <a:ext cx="417102" cy="261610"/>
          </a:xfrm>
          <a:prstGeom prst="rect">
            <a:avLst/>
          </a:prstGeom>
          <a:noFill/>
        </p:spPr>
        <p:txBody>
          <a:bodyPr wrap="none" rtlCol="0">
            <a:spAutoFit/>
          </a:bodyPr>
          <a:lstStyle/>
          <a:p>
            <a:r>
              <a:rPr lang="en-US" sz="1100" dirty="0" smtClean="0"/>
              <a:t>SDA</a:t>
            </a:r>
          </a:p>
        </p:txBody>
      </p:sp>
      <p:sp>
        <p:nvSpPr>
          <p:cNvPr id="47" name="TextBox 46"/>
          <p:cNvSpPr txBox="1"/>
          <p:nvPr/>
        </p:nvSpPr>
        <p:spPr>
          <a:xfrm>
            <a:off x="3763939" y="3398522"/>
            <a:ext cx="428322" cy="261610"/>
          </a:xfrm>
          <a:prstGeom prst="rect">
            <a:avLst/>
          </a:prstGeom>
          <a:noFill/>
        </p:spPr>
        <p:txBody>
          <a:bodyPr wrap="none" rtlCol="0">
            <a:spAutoFit/>
          </a:bodyPr>
          <a:lstStyle/>
          <a:p>
            <a:r>
              <a:rPr lang="en-US" sz="1100" dirty="0" smtClean="0"/>
              <a:t>SDO</a:t>
            </a:r>
          </a:p>
        </p:txBody>
      </p:sp>
      <p:sp>
        <p:nvSpPr>
          <p:cNvPr id="48" name="TextBox 47"/>
          <p:cNvSpPr txBox="1"/>
          <p:nvPr/>
        </p:nvSpPr>
        <p:spPr>
          <a:xfrm>
            <a:off x="3778357" y="3757864"/>
            <a:ext cx="452368" cy="261610"/>
          </a:xfrm>
          <a:prstGeom prst="rect">
            <a:avLst/>
          </a:prstGeom>
          <a:noFill/>
        </p:spPr>
        <p:txBody>
          <a:bodyPr wrap="none" rtlCol="0">
            <a:spAutoFit/>
          </a:bodyPr>
          <a:lstStyle/>
          <a:p>
            <a:r>
              <a:rPr lang="en-US" sz="1100" dirty="0" smtClean="0"/>
              <a:t>GND</a:t>
            </a:r>
          </a:p>
        </p:txBody>
      </p:sp>
      <p:sp>
        <p:nvSpPr>
          <p:cNvPr id="49" name="TextBox 48"/>
          <p:cNvSpPr txBox="1"/>
          <p:nvPr/>
        </p:nvSpPr>
        <p:spPr>
          <a:xfrm>
            <a:off x="2583620" y="3373280"/>
            <a:ext cx="295274" cy="261610"/>
          </a:xfrm>
          <a:prstGeom prst="rect">
            <a:avLst/>
          </a:prstGeom>
          <a:noFill/>
        </p:spPr>
        <p:txBody>
          <a:bodyPr wrap="none" rtlCol="0">
            <a:spAutoFit/>
          </a:bodyPr>
          <a:lstStyle/>
          <a:p>
            <a:r>
              <a:rPr lang="en-US" sz="1100" dirty="0" smtClean="0"/>
              <a:t>IC</a:t>
            </a:r>
          </a:p>
        </p:txBody>
      </p:sp>
      <p:sp>
        <p:nvSpPr>
          <p:cNvPr id="50" name="Rectangle 49"/>
          <p:cNvSpPr/>
          <p:nvPr/>
        </p:nvSpPr>
        <p:spPr>
          <a:xfrm>
            <a:off x="2534424" y="3280023"/>
            <a:ext cx="393665" cy="4481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5392622" y="1103052"/>
            <a:ext cx="1767022" cy="646331"/>
          </a:xfrm>
          <a:prstGeom prst="rect">
            <a:avLst/>
          </a:prstGeom>
          <a:noFill/>
        </p:spPr>
        <p:txBody>
          <a:bodyPr wrap="none" rtlCol="0">
            <a:spAutoFit/>
          </a:bodyPr>
          <a:lstStyle/>
          <a:p>
            <a:r>
              <a:rPr lang="en-US" dirty="0" smtClean="0"/>
              <a:t>Wireless Module</a:t>
            </a:r>
            <a:br>
              <a:rPr lang="en-US" dirty="0" smtClean="0"/>
            </a:br>
            <a:r>
              <a:rPr lang="en-US" dirty="0" smtClean="0"/>
              <a:t>RFM22B-S</a:t>
            </a:r>
            <a:endParaRPr lang="en-US" dirty="0"/>
          </a:p>
        </p:txBody>
      </p:sp>
      <p:sp>
        <p:nvSpPr>
          <p:cNvPr id="52" name="Rectangle 51"/>
          <p:cNvSpPr/>
          <p:nvPr/>
        </p:nvSpPr>
        <p:spPr>
          <a:xfrm>
            <a:off x="5392622" y="1924583"/>
            <a:ext cx="5739263" cy="369332"/>
          </a:xfrm>
          <a:prstGeom prst="rect">
            <a:avLst/>
          </a:prstGeom>
        </p:spPr>
        <p:txBody>
          <a:bodyPr wrap="none">
            <a:spAutoFit/>
          </a:bodyPr>
          <a:lstStyle/>
          <a:p>
            <a:pPr marL="285750" indent="-285750">
              <a:buFont typeface="Arial" panose="020B0604020202020204" pitchFamily="34" charset="0"/>
              <a:buChar char="•"/>
            </a:pPr>
            <a:r>
              <a:rPr lang="en-US" dirty="0" smtClean="0"/>
              <a:t>Only one of the GND pins needs to connected to ground</a:t>
            </a:r>
            <a:endParaRPr lang="en-US" dirty="0"/>
          </a:p>
        </p:txBody>
      </p:sp>
    </p:spTree>
    <p:extLst>
      <p:ext uri="{BB962C8B-B14F-4D97-AF65-F5344CB8AC3E}">
        <p14:creationId xmlns:p14="http://schemas.microsoft.com/office/powerpoint/2010/main" val="1353758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3341" y="669701"/>
            <a:ext cx="2434107" cy="4288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326524" y="888642"/>
            <a:ext cx="360608" cy="347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326524" y="4338033"/>
            <a:ext cx="360608" cy="347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3580630" y="1009236"/>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577165" y="1456052"/>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577165" y="1932729"/>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80427" y="2474191"/>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567443" y="3024828"/>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577165" y="3533353"/>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7443" y="4039041"/>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577165" y="4589798"/>
            <a:ext cx="283335"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70194" y="875342"/>
            <a:ext cx="383438" cy="261610"/>
          </a:xfrm>
          <a:prstGeom prst="rect">
            <a:avLst/>
          </a:prstGeom>
          <a:noFill/>
        </p:spPr>
        <p:txBody>
          <a:bodyPr wrap="none" rtlCol="0">
            <a:spAutoFit/>
          </a:bodyPr>
          <a:lstStyle/>
          <a:p>
            <a:r>
              <a:rPr lang="en-US" sz="1100" dirty="0" smtClean="0"/>
              <a:t>SCL</a:t>
            </a:r>
          </a:p>
        </p:txBody>
      </p:sp>
      <p:sp>
        <p:nvSpPr>
          <p:cNvPr id="14" name="TextBox 13"/>
          <p:cNvSpPr txBox="1"/>
          <p:nvPr/>
        </p:nvSpPr>
        <p:spPr>
          <a:xfrm>
            <a:off x="3091634" y="1348990"/>
            <a:ext cx="417102" cy="261610"/>
          </a:xfrm>
          <a:prstGeom prst="rect">
            <a:avLst/>
          </a:prstGeom>
          <a:noFill/>
        </p:spPr>
        <p:txBody>
          <a:bodyPr wrap="none" rtlCol="0">
            <a:spAutoFit/>
          </a:bodyPr>
          <a:lstStyle/>
          <a:p>
            <a:r>
              <a:rPr lang="en-US" sz="1100" dirty="0" smtClean="0"/>
              <a:t>SDA</a:t>
            </a:r>
          </a:p>
        </p:txBody>
      </p:sp>
      <p:sp>
        <p:nvSpPr>
          <p:cNvPr id="15" name="TextBox 14"/>
          <p:cNvSpPr txBox="1"/>
          <p:nvPr/>
        </p:nvSpPr>
        <p:spPr>
          <a:xfrm>
            <a:off x="3045251" y="1850353"/>
            <a:ext cx="428322" cy="261610"/>
          </a:xfrm>
          <a:prstGeom prst="rect">
            <a:avLst/>
          </a:prstGeom>
          <a:noFill/>
        </p:spPr>
        <p:txBody>
          <a:bodyPr wrap="none" rtlCol="0">
            <a:spAutoFit/>
          </a:bodyPr>
          <a:lstStyle/>
          <a:p>
            <a:r>
              <a:rPr lang="en-US" sz="1100" dirty="0" smtClean="0"/>
              <a:t>SDO</a:t>
            </a:r>
          </a:p>
        </p:txBody>
      </p:sp>
      <p:sp>
        <p:nvSpPr>
          <p:cNvPr id="16" name="TextBox 15"/>
          <p:cNvSpPr txBox="1"/>
          <p:nvPr/>
        </p:nvSpPr>
        <p:spPr>
          <a:xfrm>
            <a:off x="3037954" y="2362982"/>
            <a:ext cx="452368" cy="261610"/>
          </a:xfrm>
          <a:prstGeom prst="rect">
            <a:avLst/>
          </a:prstGeom>
          <a:noFill/>
        </p:spPr>
        <p:txBody>
          <a:bodyPr wrap="none" rtlCol="0">
            <a:spAutoFit/>
          </a:bodyPr>
          <a:lstStyle/>
          <a:p>
            <a:r>
              <a:rPr lang="en-US" sz="1100" dirty="0" smtClean="0"/>
              <a:t>INT2</a:t>
            </a:r>
          </a:p>
        </p:txBody>
      </p:sp>
      <p:sp>
        <p:nvSpPr>
          <p:cNvPr id="17" name="TextBox 16"/>
          <p:cNvSpPr txBox="1"/>
          <p:nvPr/>
        </p:nvSpPr>
        <p:spPr>
          <a:xfrm>
            <a:off x="3060237" y="2881276"/>
            <a:ext cx="452368" cy="261610"/>
          </a:xfrm>
          <a:prstGeom prst="rect">
            <a:avLst/>
          </a:prstGeom>
          <a:noFill/>
        </p:spPr>
        <p:txBody>
          <a:bodyPr wrap="none" rtlCol="0">
            <a:spAutoFit/>
          </a:bodyPr>
          <a:lstStyle/>
          <a:p>
            <a:r>
              <a:rPr lang="en-US" sz="1100" dirty="0" smtClean="0"/>
              <a:t>INT1</a:t>
            </a:r>
          </a:p>
        </p:txBody>
      </p:sp>
      <p:sp>
        <p:nvSpPr>
          <p:cNvPr id="18" name="TextBox 17"/>
          <p:cNvSpPr txBox="1"/>
          <p:nvPr/>
        </p:nvSpPr>
        <p:spPr>
          <a:xfrm>
            <a:off x="3053984" y="3426623"/>
            <a:ext cx="324128" cy="261610"/>
          </a:xfrm>
          <a:prstGeom prst="rect">
            <a:avLst/>
          </a:prstGeom>
          <a:noFill/>
        </p:spPr>
        <p:txBody>
          <a:bodyPr wrap="none" rtlCol="0">
            <a:spAutoFit/>
          </a:bodyPr>
          <a:lstStyle/>
          <a:p>
            <a:r>
              <a:rPr lang="en-US" sz="1100" dirty="0" smtClean="0"/>
              <a:t>CS</a:t>
            </a:r>
          </a:p>
        </p:txBody>
      </p:sp>
      <p:sp>
        <p:nvSpPr>
          <p:cNvPr id="19" name="TextBox 18"/>
          <p:cNvSpPr txBox="1"/>
          <p:nvPr/>
        </p:nvSpPr>
        <p:spPr>
          <a:xfrm>
            <a:off x="3042724" y="3923776"/>
            <a:ext cx="415498" cy="261610"/>
          </a:xfrm>
          <a:prstGeom prst="rect">
            <a:avLst/>
          </a:prstGeom>
          <a:noFill/>
        </p:spPr>
        <p:txBody>
          <a:bodyPr wrap="none" rtlCol="0">
            <a:spAutoFit/>
          </a:bodyPr>
          <a:lstStyle/>
          <a:p>
            <a:r>
              <a:rPr lang="en-US" sz="1100" dirty="0" smtClean="0"/>
              <a:t>VCC</a:t>
            </a:r>
          </a:p>
        </p:txBody>
      </p:sp>
      <p:sp>
        <p:nvSpPr>
          <p:cNvPr id="20" name="TextBox 19"/>
          <p:cNvSpPr txBox="1"/>
          <p:nvPr/>
        </p:nvSpPr>
        <p:spPr>
          <a:xfrm>
            <a:off x="3053984" y="4434630"/>
            <a:ext cx="452368" cy="261610"/>
          </a:xfrm>
          <a:prstGeom prst="rect">
            <a:avLst/>
          </a:prstGeom>
          <a:noFill/>
        </p:spPr>
        <p:txBody>
          <a:bodyPr wrap="none" rtlCol="0">
            <a:spAutoFit/>
          </a:bodyPr>
          <a:lstStyle/>
          <a:p>
            <a:r>
              <a:rPr lang="en-US" sz="1100" dirty="0" smtClean="0"/>
              <a:t>GND</a:t>
            </a:r>
          </a:p>
        </p:txBody>
      </p:sp>
      <p:sp>
        <p:nvSpPr>
          <p:cNvPr id="21" name="TextBox 20"/>
          <p:cNvSpPr txBox="1"/>
          <p:nvPr/>
        </p:nvSpPr>
        <p:spPr>
          <a:xfrm>
            <a:off x="4950510" y="609068"/>
            <a:ext cx="1563826" cy="646331"/>
          </a:xfrm>
          <a:prstGeom prst="rect">
            <a:avLst/>
          </a:prstGeom>
          <a:noFill/>
        </p:spPr>
        <p:txBody>
          <a:bodyPr wrap="none" rtlCol="0">
            <a:spAutoFit/>
          </a:bodyPr>
          <a:lstStyle/>
          <a:p>
            <a:r>
              <a:rPr lang="en-US" dirty="0" smtClean="0"/>
              <a:t>Accelerometer</a:t>
            </a:r>
          </a:p>
          <a:p>
            <a:r>
              <a:rPr lang="en-US" dirty="0" smtClean="0"/>
              <a:t>ADXL 345</a:t>
            </a:r>
            <a:endParaRPr lang="en-US" dirty="0"/>
          </a:p>
        </p:txBody>
      </p:sp>
      <p:sp>
        <p:nvSpPr>
          <p:cNvPr id="22" name="Rectangle 21"/>
          <p:cNvSpPr/>
          <p:nvPr/>
        </p:nvSpPr>
        <p:spPr>
          <a:xfrm>
            <a:off x="4950510" y="1527187"/>
            <a:ext cx="6096000" cy="646331"/>
          </a:xfrm>
          <a:prstGeom prst="rect">
            <a:avLst/>
          </a:prstGeom>
        </p:spPr>
        <p:txBody>
          <a:bodyPr>
            <a:spAutoFit/>
          </a:bodyPr>
          <a:lstStyle/>
          <a:p>
            <a:pPr marL="285750" indent="-285750">
              <a:buFont typeface="Arial" panose="020B0604020202020204" pitchFamily="34" charset="0"/>
              <a:buChar char="•"/>
            </a:pPr>
            <a:r>
              <a:rPr lang="en-US" dirty="0" smtClean="0"/>
              <a:t>The pull up resistors used on the SCL and SDA pins are necessary for the I2C/TWI communication to work correctly</a:t>
            </a:r>
            <a:endParaRPr lang="en-US" dirty="0"/>
          </a:p>
        </p:txBody>
      </p:sp>
    </p:spTree>
    <p:extLst>
      <p:ext uri="{BB962C8B-B14F-4D97-AF65-F5344CB8AC3E}">
        <p14:creationId xmlns:p14="http://schemas.microsoft.com/office/powerpoint/2010/main" val="160434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704" y="592428"/>
            <a:ext cx="3876541" cy="5666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4971245" y="1222358"/>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4971245" y="1489403"/>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987455" y="1744288"/>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980260" y="2062851"/>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980260" y="2370559"/>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985296" y="2693242"/>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980260" y="3006089"/>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971245" y="3310342"/>
            <a:ext cx="283335"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60809" y="1088464"/>
            <a:ext cx="336952" cy="261610"/>
          </a:xfrm>
          <a:prstGeom prst="rect">
            <a:avLst/>
          </a:prstGeom>
          <a:noFill/>
        </p:spPr>
        <p:txBody>
          <a:bodyPr wrap="none" rtlCol="0">
            <a:spAutoFit/>
          </a:bodyPr>
          <a:lstStyle/>
          <a:p>
            <a:r>
              <a:rPr lang="en-US" sz="1100" dirty="0" smtClean="0"/>
              <a:t>5V</a:t>
            </a:r>
          </a:p>
        </p:txBody>
      </p:sp>
      <p:sp>
        <p:nvSpPr>
          <p:cNvPr id="12" name="TextBox 11"/>
          <p:cNvSpPr txBox="1"/>
          <p:nvPr/>
        </p:nvSpPr>
        <p:spPr>
          <a:xfrm>
            <a:off x="4485714" y="1382341"/>
            <a:ext cx="266420" cy="261610"/>
          </a:xfrm>
          <a:prstGeom prst="rect">
            <a:avLst/>
          </a:prstGeom>
          <a:noFill/>
        </p:spPr>
        <p:txBody>
          <a:bodyPr wrap="none" rtlCol="0">
            <a:spAutoFit/>
          </a:bodyPr>
          <a:lstStyle/>
          <a:p>
            <a:r>
              <a:rPr lang="en-US" sz="1100" dirty="0" smtClean="0"/>
              <a:t>A</a:t>
            </a:r>
          </a:p>
        </p:txBody>
      </p:sp>
      <p:sp>
        <p:nvSpPr>
          <p:cNvPr id="13" name="TextBox 12"/>
          <p:cNvSpPr txBox="1"/>
          <p:nvPr/>
        </p:nvSpPr>
        <p:spPr>
          <a:xfrm>
            <a:off x="4455541" y="1661912"/>
            <a:ext cx="320922" cy="261610"/>
          </a:xfrm>
          <a:prstGeom prst="rect">
            <a:avLst/>
          </a:prstGeom>
          <a:noFill/>
        </p:spPr>
        <p:txBody>
          <a:bodyPr wrap="none" rtlCol="0">
            <a:spAutoFit/>
          </a:bodyPr>
          <a:lstStyle/>
          <a:p>
            <a:r>
              <a:rPr lang="en-US" sz="1100" dirty="0" smtClean="0"/>
              <a:t>F0</a:t>
            </a:r>
          </a:p>
        </p:txBody>
      </p:sp>
      <p:sp>
        <p:nvSpPr>
          <p:cNvPr id="14" name="TextBox 13"/>
          <p:cNvSpPr txBox="1"/>
          <p:nvPr/>
        </p:nvSpPr>
        <p:spPr>
          <a:xfrm>
            <a:off x="4437787" y="1951642"/>
            <a:ext cx="320922" cy="261610"/>
          </a:xfrm>
          <a:prstGeom prst="rect">
            <a:avLst/>
          </a:prstGeom>
          <a:noFill/>
        </p:spPr>
        <p:txBody>
          <a:bodyPr wrap="none" rtlCol="0">
            <a:spAutoFit/>
          </a:bodyPr>
          <a:lstStyle/>
          <a:p>
            <a:r>
              <a:rPr lang="en-US" sz="1100" dirty="0" smtClean="0"/>
              <a:t>F1</a:t>
            </a:r>
          </a:p>
        </p:txBody>
      </p:sp>
      <p:sp>
        <p:nvSpPr>
          <p:cNvPr id="15" name="TextBox 14"/>
          <p:cNvSpPr txBox="1"/>
          <p:nvPr/>
        </p:nvSpPr>
        <p:spPr>
          <a:xfrm>
            <a:off x="4473054" y="2227007"/>
            <a:ext cx="320922" cy="261610"/>
          </a:xfrm>
          <a:prstGeom prst="rect">
            <a:avLst/>
          </a:prstGeom>
          <a:noFill/>
        </p:spPr>
        <p:txBody>
          <a:bodyPr wrap="none" rtlCol="0">
            <a:spAutoFit/>
          </a:bodyPr>
          <a:lstStyle/>
          <a:p>
            <a:r>
              <a:rPr lang="en-US" sz="1100" dirty="0" smtClean="0"/>
              <a:t>F4</a:t>
            </a:r>
          </a:p>
        </p:txBody>
      </p:sp>
      <p:sp>
        <p:nvSpPr>
          <p:cNvPr id="16" name="TextBox 15"/>
          <p:cNvSpPr txBox="1"/>
          <p:nvPr/>
        </p:nvSpPr>
        <p:spPr>
          <a:xfrm>
            <a:off x="4462115" y="2586512"/>
            <a:ext cx="320922" cy="261610"/>
          </a:xfrm>
          <a:prstGeom prst="rect">
            <a:avLst/>
          </a:prstGeom>
          <a:noFill/>
        </p:spPr>
        <p:txBody>
          <a:bodyPr wrap="none" rtlCol="0">
            <a:spAutoFit/>
          </a:bodyPr>
          <a:lstStyle/>
          <a:p>
            <a:r>
              <a:rPr lang="en-US" sz="1100" dirty="0" smtClean="0"/>
              <a:t>F5</a:t>
            </a:r>
          </a:p>
        </p:txBody>
      </p:sp>
      <p:sp>
        <p:nvSpPr>
          <p:cNvPr id="17" name="TextBox 16"/>
          <p:cNvSpPr txBox="1"/>
          <p:nvPr/>
        </p:nvSpPr>
        <p:spPr>
          <a:xfrm>
            <a:off x="4455541" y="2890824"/>
            <a:ext cx="320922" cy="261610"/>
          </a:xfrm>
          <a:prstGeom prst="rect">
            <a:avLst/>
          </a:prstGeom>
          <a:noFill/>
        </p:spPr>
        <p:txBody>
          <a:bodyPr wrap="none" rtlCol="0">
            <a:spAutoFit/>
          </a:bodyPr>
          <a:lstStyle/>
          <a:p>
            <a:r>
              <a:rPr lang="en-US" sz="1100" dirty="0" smtClean="0"/>
              <a:t>F6</a:t>
            </a:r>
          </a:p>
        </p:txBody>
      </p:sp>
      <p:sp>
        <p:nvSpPr>
          <p:cNvPr id="18" name="TextBox 17"/>
          <p:cNvSpPr txBox="1"/>
          <p:nvPr/>
        </p:nvSpPr>
        <p:spPr>
          <a:xfrm>
            <a:off x="4448064" y="3155174"/>
            <a:ext cx="320922" cy="261610"/>
          </a:xfrm>
          <a:prstGeom prst="rect">
            <a:avLst/>
          </a:prstGeom>
          <a:noFill/>
        </p:spPr>
        <p:txBody>
          <a:bodyPr wrap="none" rtlCol="0">
            <a:spAutoFit/>
          </a:bodyPr>
          <a:lstStyle/>
          <a:p>
            <a:r>
              <a:rPr lang="en-US" sz="1100" dirty="0" smtClean="0"/>
              <a:t>F7</a:t>
            </a:r>
          </a:p>
        </p:txBody>
      </p:sp>
      <p:cxnSp>
        <p:nvCxnSpPr>
          <p:cNvPr id="19" name="Straight Connector 18"/>
          <p:cNvCxnSpPr/>
          <p:nvPr/>
        </p:nvCxnSpPr>
        <p:spPr>
          <a:xfrm>
            <a:off x="4980260" y="3603899"/>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971245" y="3884593"/>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971245" y="4196135"/>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980260" y="4506684"/>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969321" y="4841254"/>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960968" y="5106000"/>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967317" y="5365829"/>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980260" y="5719559"/>
            <a:ext cx="283335"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69824" y="3470005"/>
            <a:ext cx="332142" cy="261610"/>
          </a:xfrm>
          <a:prstGeom prst="rect">
            <a:avLst/>
          </a:prstGeom>
          <a:noFill/>
        </p:spPr>
        <p:txBody>
          <a:bodyPr wrap="none" rtlCol="0">
            <a:spAutoFit/>
          </a:bodyPr>
          <a:lstStyle/>
          <a:p>
            <a:r>
              <a:rPr lang="en-US" sz="1100" dirty="0" smtClean="0"/>
              <a:t>C7</a:t>
            </a:r>
          </a:p>
        </p:txBody>
      </p:sp>
      <p:sp>
        <p:nvSpPr>
          <p:cNvPr id="28" name="TextBox 27"/>
          <p:cNvSpPr txBox="1"/>
          <p:nvPr/>
        </p:nvSpPr>
        <p:spPr>
          <a:xfrm>
            <a:off x="4485714" y="3777531"/>
            <a:ext cx="332142" cy="261610"/>
          </a:xfrm>
          <a:prstGeom prst="rect">
            <a:avLst/>
          </a:prstGeom>
          <a:noFill/>
        </p:spPr>
        <p:txBody>
          <a:bodyPr wrap="none" rtlCol="0">
            <a:spAutoFit/>
          </a:bodyPr>
          <a:lstStyle/>
          <a:p>
            <a:r>
              <a:rPr lang="en-US" sz="1100" dirty="0" smtClean="0"/>
              <a:t>C6</a:t>
            </a:r>
          </a:p>
        </p:txBody>
      </p:sp>
      <p:sp>
        <p:nvSpPr>
          <p:cNvPr id="29" name="TextBox 28"/>
          <p:cNvSpPr txBox="1"/>
          <p:nvPr/>
        </p:nvSpPr>
        <p:spPr>
          <a:xfrm>
            <a:off x="4449842" y="4088001"/>
            <a:ext cx="333746" cy="261610"/>
          </a:xfrm>
          <a:prstGeom prst="rect">
            <a:avLst/>
          </a:prstGeom>
          <a:noFill/>
        </p:spPr>
        <p:txBody>
          <a:bodyPr wrap="none" rtlCol="0">
            <a:spAutoFit/>
          </a:bodyPr>
          <a:lstStyle/>
          <a:p>
            <a:r>
              <a:rPr lang="en-US" sz="1100" dirty="0" smtClean="0"/>
              <a:t>B7</a:t>
            </a:r>
          </a:p>
        </p:txBody>
      </p:sp>
      <p:sp>
        <p:nvSpPr>
          <p:cNvPr id="30" name="TextBox 29"/>
          <p:cNvSpPr txBox="1"/>
          <p:nvPr/>
        </p:nvSpPr>
        <p:spPr>
          <a:xfrm>
            <a:off x="4437787" y="4395475"/>
            <a:ext cx="333746" cy="261610"/>
          </a:xfrm>
          <a:prstGeom prst="rect">
            <a:avLst/>
          </a:prstGeom>
          <a:noFill/>
        </p:spPr>
        <p:txBody>
          <a:bodyPr wrap="none" rtlCol="0">
            <a:spAutoFit/>
          </a:bodyPr>
          <a:lstStyle/>
          <a:p>
            <a:r>
              <a:rPr lang="en-US" sz="1100" dirty="0" smtClean="0"/>
              <a:t>B6</a:t>
            </a:r>
          </a:p>
        </p:txBody>
      </p:sp>
      <p:sp>
        <p:nvSpPr>
          <p:cNvPr id="31" name="TextBox 30"/>
          <p:cNvSpPr txBox="1"/>
          <p:nvPr/>
        </p:nvSpPr>
        <p:spPr>
          <a:xfrm>
            <a:off x="4462115" y="4697702"/>
            <a:ext cx="333746" cy="261610"/>
          </a:xfrm>
          <a:prstGeom prst="rect">
            <a:avLst/>
          </a:prstGeom>
          <a:noFill/>
        </p:spPr>
        <p:txBody>
          <a:bodyPr wrap="none" rtlCol="0">
            <a:spAutoFit/>
          </a:bodyPr>
          <a:lstStyle/>
          <a:p>
            <a:r>
              <a:rPr lang="en-US" sz="1100" dirty="0" smtClean="0"/>
              <a:t>B5</a:t>
            </a:r>
          </a:p>
        </p:txBody>
      </p:sp>
      <p:sp>
        <p:nvSpPr>
          <p:cNvPr id="32" name="TextBox 31"/>
          <p:cNvSpPr txBox="1"/>
          <p:nvPr/>
        </p:nvSpPr>
        <p:spPr>
          <a:xfrm>
            <a:off x="4437787" y="4999270"/>
            <a:ext cx="333746" cy="261610"/>
          </a:xfrm>
          <a:prstGeom prst="rect">
            <a:avLst/>
          </a:prstGeom>
          <a:noFill/>
        </p:spPr>
        <p:txBody>
          <a:bodyPr wrap="none" rtlCol="0">
            <a:spAutoFit/>
          </a:bodyPr>
          <a:lstStyle/>
          <a:p>
            <a:r>
              <a:rPr lang="en-US" sz="1100" dirty="0" smtClean="0"/>
              <a:t>B4</a:t>
            </a:r>
          </a:p>
        </p:txBody>
      </p:sp>
      <p:sp>
        <p:nvSpPr>
          <p:cNvPr id="33" name="TextBox 32"/>
          <p:cNvSpPr txBox="1"/>
          <p:nvPr/>
        </p:nvSpPr>
        <p:spPr>
          <a:xfrm>
            <a:off x="4442598" y="5250564"/>
            <a:ext cx="452368" cy="261610"/>
          </a:xfrm>
          <a:prstGeom prst="rect">
            <a:avLst/>
          </a:prstGeom>
          <a:noFill/>
        </p:spPr>
        <p:txBody>
          <a:bodyPr wrap="none" rtlCol="0">
            <a:spAutoFit/>
          </a:bodyPr>
          <a:lstStyle/>
          <a:p>
            <a:r>
              <a:rPr lang="en-US" sz="1100" dirty="0" smtClean="0"/>
              <a:t>GND</a:t>
            </a:r>
          </a:p>
        </p:txBody>
      </p:sp>
      <p:sp>
        <p:nvSpPr>
          <p:cNvPr id="34" name="TextBox 33"/>
          <p:cNvSpPr txBox="1"/>
          <p:nvPr/>
        </p:nvSpPr>
        <p:spPr>
          <a:xfrm>
            <a:off x="4457079" y="5564391"/>
            <a:ext cx="415498" cy="261610"/>
          </a:xfrm>
          <a:prstGeom prst="rect">
            <a:avLst/>
          </a:prstGeom>
          <a:noFill/>
        </p:spPr>
        <p:txBody>
          <a:bodyPr wrap="none" rtlCol="0">
            <a:spAutoFit/>
          </a:bodyPr>
          <a:lstStyle/>
          <a:p>
            <a:r>
              <a:rPr lang="en-US" sz="1100" dirty="0" smtClean="0"/>
              <a:t>VCC</a:t>
            </a:r>
          </a:p>
        </p:txBody>
      </p:sp>
      <p:sp>
        <p:nvSpPr>
          <p:cNvPr id="35" name="Oval 34"/>
          <p:cNvSpPr/>
          <p:nvPr/>
        </p:nvSpPr>
        <p:spPr>
          <a:xfrm>
            <a:off x="1184857" y="667558"/>
            <a:ext cx="360608" cy="347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178531" y="5842933"/>
            <a:ext cx="360608" cy="347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568684" y="667558"/>
            <a:ext cx="360608" cy="347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552489" y="5842933"/>
            <a:ext cx="360608" cy="347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812631" y="1222358"/>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12631" y="1489403"/>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28841" y="1744288"/>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1646" y="2062851"/>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21646" y="2370559"/>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26682" y="2693242"/>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21646" y="3006089"/>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12631" y="3310342"/>
            <a:ext cx="283335"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333509" y="1107982"/>
            <a:ext cx="336952" cy="261610"/>
          </a:xfrm>
          <a:prstGeom prst="rect">
            <a:avLst/>
          </a:prstGeom>
          <a:noFill/>
        </p:spPr>
        <p:txBody>
          <a:bodyPr wrap="none" rtlCol="0">
            <a:spAutoFit/>
          </a:bodyPr>
          <a:lstStyle/>
          <a:p>
            <a:r>
              <a:rPr lang="en-US" sz="1100" dirty="0" smtClean="0"/>
              <a:t>3V</a:t>
            </a:r>
          </a:p>
        </p:txBody>
      </p:sp>
      <p:sp>
        <p:nvSpPr>
          <p:cNvPr id="48" name="TextBox 47"/>
          <p:cNvSpPr txBox="1"/>
          <p:nvPr/>
        </p:nvSpPr>
        <p:spPr>
          <a:xfrm>
            <a:off x="1358414" y="1401859"/>
            <a:ext cx="325730" cy="261610"/>
          </a:xfrm>
          <a:prstGeom prst="rect">
            <a:avLst/>
          </a:prstGeom>
          <a:noFill/>
        </p:spPr>
        <p:txBody>
          <a:bodyPr wrap="none" rtlCol="0">
            <a:spAutoFit/>
          </a:bodyPr>
          <a:lstStyle/>
          <a:p>
            <a:r>
              <a:rPr lang="en-US" sz="1100" dirty="0" smtClean="0"/>
              <a:t>E6</a:t>
            </a:r>
          </a:p>
        </p:txBody>
      </p:sp>
      <p:sp>
        <p:nvSpPr>
          <p:cNvPr id="49" name="TextBox 48"/>
          <p:cNvSpPr txBox="1"/>
          <p:nvPr/>
        </p:nvSpPr>
        <p:spPr>
          <a:xfrm>
            <a:off x="1328241" y="1681430"/>
            <a:ext cx="333746" cy="261610"/>
          </a:xfrm>
          <a:prstGeom prst="rect">
            <a:avLst/>
          </a:prstGeom>
          <a:noFill/>
        </p:spPr>
        <p:txBody>
          <a:bodyPr wrap="none" rtlCol="0">
            <a:spAutoFit/>
          </a:bodyPr>
          <a:lstStyle/>
          <a:p>
            <a:r>
              <a:rPr lang="en-US" sz="1100" dirty="0" smtClean="0"/>
              <a:t>B0</a:t>
            </a:r>
          </a:p>
        </p:txBody>
      </p:sp>
      <p:sp>
        <p:nvSpPr>
          <p:cNvPr id="50" name="TextBox 49"/>
          <p:cNvSpPr txBox="1"/>
          <p:nvPr/>
        </p:nvSpPr>
        <p:spPr>
          <a:xfrm>
            <a:off x="1310487" y="1971160"/>
            <a:ext cx="333746" cy="261610"/>
          </a:xfrm>
          <a:prstGeom prst="rect">
            <a:avLst/>
          </a:prstGeom>
          <a:noFill/>
        </p:spPr>
        <p:txBody>
          <a:bodyPr wrap="none" rtlCol="0">
            <a:spAutoFit/>
          </a:bodyPr>
          <a:lstStyle/>
          <a:p>
            <a:r>
              <a:rPr lang="en-US" sz="1100" dirty="0" smtClean="0"/>
              <a:t>B1</a:t>
            </a:r>
          </a:p>
        </p:txBody>
      </p:sp>
      <p:sp>
        <p:nvSpPr>
          <p:cNvPr id="51" name="TextBox 50"/>
          <p:cNvSpPr txBox="1"/>
          <p:nvPr/>
        </p:nvSpPr>
        <p:spPr>
          <a:xfrm>
            <a:off x="1345754" y="2246525"/>
            <a:ext cx="333746" cy="261610"/>
          </a:xfrm>
          <a:prstGeom prst="rect">
            <a:avLst/>
          </a:prstGeom>
          <a:noFill/>
        </p:spPr>
        <p:txBody>
          <a:bodyPr wrap="none" rtlCol="0">
            <a:spAutoFit/>
          </a:bodyPr>
          <a:lstStyle/>
          <a:p>
            <a:r>
              <a:rPr lang="en-US" sz="1100" dirty="0" smtClean="0"/>
              <a:t>B2</a:t>
            </a:r>
          </a:p>
        </p:txBody>
      </p:sp>
      <p:sp>
        <p:nvSpPr>
          <p:cNvPr id="52" name="TextBox 51"/>
          <p:cNvSpPr txBox="1"/>
          <p:nvPr/>
        </p:nvSpPr>
        <p:spPr>
          <a:xfrm>
            <a:off x="1334815" y="2606030"/>
            <a:ext cx="333746" cy="261610"/>
          </a:xfrm>
          <a:prstGeom prst="rect">
            <a:avLst/>
          </a:prstGeom>
          <a:noFill/>
        </p:spPr>
        <p:txBody>
          <a:bodyPr wrap="none" rtlCol="0">
            <a:spAutoFit/>
          </a:bodyPr>
          <a:lstStyle/>
          <a:p>
            <a:r>
              <a:rPr lang="en-US" sz="1100" dirty="0" smtClean="0"/>
              <a:t>B3</a:t>
            </a:r>
          </a:p>
        </p:txBody>
      </p:sp>
      <p:sp>
        <p:nvSpPr>
          <p:cNvPr id="53" name="TextBox 52"/>
          <p:cNvSpPr txBox="1"/>
          <p:nvPr/>
        </p:nvSpPr>
        <p:spPr>
          <a:xfrm>
            <a:off x="1328241" y="2910342"/>
            <a:ext cx="343364" cy="261610"/>
          </a:xfrm>
          <a:prstGeom prst="rect">
            <a:avLst/>
          </a:prstGeom>
          <a:noFill/>
        </p:spPr>
        <p:txBody>
          <a:bodyPr wrap="none" rtlCol="0">
            <a:spAutoFit/>
          </a:bodyPr>
          <a:lstStyle/>
          <a:p>
            <a:r>
              <a:rPr lang="en-US" sz="1100" dirty="0" smtClean="0"/>
              <a:t>D0</a:t>
            </a:r>
          </a:p>
        </p:txBody>
      </p:sp>
      <p:sp>
        <p:nvSpPr>
          <p:cNvPr id="54" name="TextBox 53"/>
          <p:cNvSpPr txBox="1"/>
          <p:nvPr/>
        </p:nvSpPr>
        <p:spPr>
          <a:xfrm>
            <a:off x="1320764" y="3174692"/>
            <a:ext cx="343364" cy="261610"/>
          </a:xfrm>
          <a:prstGeom prst="rect">
            <a:avLst/>
          </a:prstGeom>
          <a:noFill/>
        </p:spPr>
        <p:txBody>
          <a:bodyPr wrap="none" rtlCol="0">
            <a:spAutoFit/>
          </a:bodyPr>
          <a:lstStyle/>
          <a:p>
            <a:r>
              <a:rPr lang="en-US" sz="1100" dirty="0" smtClean="0"/>
              <a:t>D1</a:t>
            </a:r>
          </a:p>
        </p:txBody>
      </p:sp>
      <p:cxnSp>
        <p:nvCxnSpPr>
          <p:cNvPr id="55" name="Straight Connector 54"/>
          <p:cNvCxnSpPr/>
          <p:nvPr/>
        </p:nvCxnSpPr>
        <p:spPr>
          <a:xfrm>
            <a:off x="821646" y="3603899"/>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12631" y="3884593"/>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12631" y="4196135"/>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21646" y="4506684"/>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810707" y="4841254"/>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02354" y="5106000"/>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08703" y="5365829"/>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21646" y="5719559"/>
            <a:ext cx="283335"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342524" y="3489523"/>
            <a:ext cx="343364" cy="261610"/>
          </a:xfrm>
          <a:prstGeom prst="rect">
            <a:avLst/>
          </a:prstGeom>
          <a:noFill/>
        </p:spPr>
        <p:txBody>
          <a:bodyPr wrap="none" rtlCol="0">
            <a:spAutoFit/>
          </a:bodyPr>
          <a:lstStyle/>
          <a:p>
            <a:r>
              <a:rPr lang="en-US" sz="1100" dirty="0" smtClean="0"/>
              <a:t>D2</a:t>
            </a:r>
          </a:p>
        </p:txBody>
      </p:sp>
      <p:sp>
        <p:nvSpPr>
          <p:cNvPr id="64" name="TextBox 63"/>
          <p:cNvSpPr txBox="1"/>
          <p:nvPr/>
        </p:nvSpPr>
        <p:spPr>
          <a:xfrm>
            <a:off x="1358414" y="3797049"/>
            <a:ext cx="343364" cy="261610"/>
          </a:xfrm>
          <a:prstGeom prst="rect">
            <a:avLst/>
          </a:prstGeom>
          <a:noFill/>
        </p:spPr>
        <p:txBody>
          <a:bodyPr wrap="none" rtlCol="0">
            <a:spAutoFit/>
          </a:bodyPr>
          <a:lstStyle/>
          <a:p>
            <a:r>
              <a:rPr lang="en-US" sz="1100" dirty="0" smtClean="0"/>
              <a:t>D3</a:t>
            </a:r>
          </a:p>
        </p:txBody>
      </p:sp>
      <p:sp>
        <p:nvSpPr>
          <p:cNvPr id="65" name="TextBox 64"/>
          <p:cNvSpPr txBox="1"/>
          <p:nvPr/>
        </p:nvSpPr>
        <p:spPr>
          <a:xfrm>
            <a:off x="1322542" y="4107519"/>
            <a:ext cx="343364" cy="261610"/>
          </a:xfrm>
          <a:prstGeom prst="rect">
            <a:avLst/>
          </a:prstGeom>
          <a:noFill/>
        </p:spPr>
        <p:txBody>
          <a:bodyPr wrap="none" rtlCol="0">
            <a:spAutoFit/>
          </a:bodyPr>
          <a:lstStyle/>
          <a:p>
            <a:r>
              <a:rPr lang="en-US" sz="1100" dirty="0" smtClean="0"/>
              <a:t>D4</a:t>
            </a:r>
          </a:p>
        </p:txBody>
      </p:sp>
      <p:sp>
        <p:nvSpPr>
          <p:cNvPr id="66" name="TextBox 65"/>
          <p:cNvSpPr txBox="1"/>
          <p:nvPr/>
        </p:nvSpPr>
        <p:spPr>
          <a:xfrm>
            <a:off x="1310487" y="4414993"/>
            <a:ext cx="343364" cy="261610"/>
          </a:xfrm>
          <a:prstGeom prst="rect">
            <a:avLst/>
          </a:prstGeom>
          <a:noFill/>
        </p:spPr>
        <p:txBody>
          <a:bodyPr wrap="none" rtlCol="0">
            <a:spAutoFit/>
          </a:bodyPr>
          <a:lstStyle/>
          <a:p>
            <a:r>
              <a:rPr lang="en-US" sz="1100" dirty="0" smtClean="0"/>
              <a:t>D5</a:t>
            </a:r>
          </a:p>
        </p:txBody>
      </p:sp>
      <p:sp>
        <p:nvSpPr>
          <p:cNvPr id="67" name="TextBox 66"/>
          <p:cNvSpPr txBox="1"/>
          <p:nvPr/>
        </p:nvSpPr>
        <p:spPr>
          <a:xfrm>
            <a:off x="1334815" y="4717220"/>
            <a:ext cx="343364" cy="261610"/>
          </a:xfrm>
          <a:prstGeom prst="rect">
            <a:avLst/>
          </a:prstGeom>
          <a:noFill/>
        </p:spPr>
        <p:txBody>
          <a:bodyPr wrap="none" rtlCol="0">
            <a:spAutoFit/>
          </a:bodyPr>
          <a:lstStyle/>
          <a:p>
            <a:r>
              <a:rPr lang="en-US" sz="1100" dirty="0" smtClean="0"/>
              <a:t>D6</a:t>
            </a:r>
          </a:p>
        </p:txBody>
      </p:sp>
      <p:sp>
        <p:nvSpPr>
          <p:cNvPr id="68" name="TextBox 67"/>
          <p:cNvSpPr txBox="1"/>
          <p:nvPr/>
        </p:nvSpPr>
        <p:spPr>
          <a:xfrm>
            <a:off x="1310487" y="5018788"/>
            <a:ext cx="343364" cy="261610"/>
          </a:xfrm>
          <a:prstGeom prst="rect">
            <a:avLst/>
          </a:prstGeom>
          <a:noFill/>
        </p:spPr>
        <p:txBody>
          <a:bodyPr wrap="none" rtlCol="0">
            <a:spAutoFit/>
          </a:bodyPr>
          <a:lstStyle/>
          <a:p>
            <a:r>
              <a:rPr lang="en-US" sz="1100" dirty="0" smtClean="0"/>
              <a:t>D7</a:t>
            </a:r>
          </a:p>
        </p:txBody>
      </p:sp>
      <p:sp>
        <p:nvSpPr>
          <p:cNvPr id="69" name="TextBox 68"/>
          <p:cNvSpPr txBox="1"/>
          <p:nvPr/>
        </p:nvSpPr>
        <p:spPr>
          <a:xfrm>
            <a:off x="1315298" y="5270082"/>
            <a:ext cx="452368" cy="261610"/>
          </a:xfrm>
          <a:prstGeom prst="rect">
            <a:avLst/>
          </a:prstGeom>
          <a:noFill/>
        </p:spPr>
        <p:txBody>
          <a:bodyPr wrap="none" rtlCol="0">
            <a:spAutoFit/>
          </a:bodyPr>
          <a:lstStyle/>
          <a:p>
            <a:r>
              <a:rPr lang="en-US" sz="1100" dirty="0" smtClean="0"/>
              <a:t>GND</a:t>
            </a:r>
          </a:p>
        </p:txBody>
      </p:sp>
      <p:sp>
        <p:nvSpPr>
          <p:cNvPr id="70" name="TextBox 69"/>
          <p:cNvSpPr txBox="1"/>
          <p:nvPr/>
        </p:nvSpPr>
        <p:spPr>
          <a:xfrm>
            <a:off x="1329779" y="5583909"/>
            <a:ext cx="394660" cy="261610"/>
          </a:xfrm>
          <a:prstGeom prst="rect">
            <a:avLst/>
          </a:prstGeom>
          <a:noFill/>
        </p:spPr>
        <p:txBody>
          <a:bodyPr wrap="none" rtlCol="0">
            <a:spAutoFit/>
          </a:bodyPr>
          <a:lstStyle/>
          <a:p>
            <a:r>
              <a:rPr lang="en-US" sz="1100" dirty="0" smtClean="0"/>
              <a:t>RST</a:t>
            </a:r>
          </a:p>
        </p:txBody>
      </p:sp>
      <p:sp>
        <p:nvSpPr>
          <p:cNvPr id="71" name="TextBox 70"/>
          <p:cNvSpPr txBox="1"/>
          <p:nvPr/>
        </p:nvSpPr>
        <p:spPr>
          <a:xfrm>
            <a:off x="6141171" y="592456"/>
            <a:ext cx="2196179" cy="646331"/>
          </a:xfrm>
          <a:prstGeom prst="rect">
            <a:avLst/>
          </a:prstGeom>
          <a:noFill/>
        </p:spPr>
        <p:txBody>
          <a:bodyPr wrap="none" rtlCol="0">
            <a:spAutoFit/>
          </a:bodyPr>
          <a:lstStyle/>
          <a:p>
            <a:r>
              <a:rPr lang="en-US" dirty="0" smtClean="0"/>
              <a:t>MCU</a:t>
            </a:r>
          </a:p>
          <a:p>
            <a:r>
              <a:rPr lang="en-US" dirty="0" err="1" smtClean="0"/>
              <a:t>Adafruit</a:t>
            </a:r>
            <a:r>
              <a:rPr lang="en-US" dirty="0" smtClean="0"/>
              <a:t> Atmega32u4</a:t>
            </a:r>
            <a:endParaRPr lang="en-US" dirty="0"/>
          </a:p>
        </p:txBody>
      </p:sp>
      <p:pic>
        <p:nvPicPr>
          <p:cNvPr id="72" name="Picture 71"/>
          <p:cNvPicPr>
            <a:picLocks noChangeAspect="1"/>
          </p:cNvPicPr>
          <p:nvPr/>
        </p:nvPicPr>
        <p:blipFill>
          <a:blip r:embed="rId2"/>
          <a:stretch>
            <a:fillRect/>
          </a:stretch>
        </p:blipFill>
        <p:spPr>
          <a:xfrm>
            <a:off x="6141170" y="3731615"/>
            <a:ext cx="5484461" cy="2513711"/>
          </a:xfrm>
          <a:prstGeom prst="rect">
            <a:avLst/>
          </a:prstGeom>
        </p:spPr>
      </p:pic>
      <p:cxnSp>
        <p:nvCxnSpPr>
          <p:cNvPr id="74" name="Straight Connector 73"/>
          <p:cNvCxnSpPr/>
          <p:nvPr/>
        </p:nvCxnSpPr>
        <p:spPr>
          <a:xfrm>
            <a:off x="10357040" y="4090624"/>
            <a:ext cx="0" cy="6097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141171" y="1951642"/>
            <a:ext cx="554724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picture below shows (using the red line) that you need to cut the connection between the two pads of VCC on the back of the MCU to be able to power VCC with our desired voltage (3.3V) rather than powering VCC from the board’s mini-B USB connection (5V)</a:t>
            </a:r>
            <a:endParaRPr lang="en-US" dirty="0"/>
          </a:p>
        </p:txBody>
      </p:sp>
    </p:spTree>
    <p:extLst>
      <p:ext uri="{BB962C8B-B14F-4D97-AF65-F5344CB8AC3E}">
        <p14:creationId xmlns:p14="http://schemas.microsoft.com/office/powerpoint/2010/main" val="4025895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40382" y="476035"/>
            <a:ext cx="2962147" cy="2975020"/>
            <a:chOff x="888636" y="875763"/>
            <a:chExt cx="3696242" cy="3503053"/>
          </a:xfrm>
        </p:grpSpPr>
        <p:sp>
          <p:nvSpPr>
            <p:cNvPr id="2" name="Rectangle 1"/>
            <p:cNvSpPr/>
            <p:nvPr/>
          </p:nvSpPr>
          <p:spPr>
            <a:xfrm>
              <a:off x="1184856" y="875763"/>
              <a:ext cx="3116687" cy="35030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p:cNvCxnSpPr/>
            <p:nvPr/>
          </p:nvCxnSpPr>
          <p:spPr>
            <a:xfrm>
              <a:off x="901521" y="1184857"/>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888637" y="1594835"/>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901517" y="2006959"/>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01518" y="2406204"/>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01517" y="2753932"/>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01516" y="3178936"/>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88636" y="3513787"/>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01516" y="3913032"/>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301543" y="1184857"/>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88659" y="1594835"/>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01539" y="2006959"/>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301540" y="2406204"/>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301539" y="2753932"/>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01538" y="3178936"/>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288658" y="3513787"/>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301538" y="3913032"/>
              <a:ext cx="283335"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54831" y="1054052"/>
              <a:ext cx="426720" cy="261610"/>
            </a:xfrm>
            <a:prstGeom prst="rect">
              <a:avLst/>
            </a:prstGeom>
            <a:noFill/>
          </p:spPr>
          <p:txBody>
            <a:bodyPr wrap="none" rtlCol="0">
              <a:spAutoFit/>
            </a:bodyPr>
            <a:lstStyle/>
            <a:p>
              <a:r>
                <a:rPr lang="en-US" sz="1100" dirty="0" smtClean="0"/>
                <a:t>ANT</a:t>
              </a:r>
            </a:p>
          </p:txBody>
        </p:sp>
        <p:sp>
          <p:nvSpPr>
            <p:cNvPr id="20" name="TextBox 19"/>
            <p:cNvSpPr txBox="1"/>
            <p:nvPr/>
          </p:nvSpPr>
          <p:spPr>
            <a:xfrm>
              <a:off x="1254831" y="1455315"/>
              <a:ext cx="452368" cy="261610"/>
            </a:xfrm>
            <a:prstGeom prst="rect">
              <a:avLst/>
            </a:prstGeom>
            <a:noFill/>
          </p:spPr>
          <p:txBody>
            <a:bodyPr wrap="none" rtlCol="0">
              <a:spAutoFit/>
            </a:bodyPr>
            <a:lstStyle/>
            <a:p>
              <a:r>
                <a:rPr lang="en-US" sz="1100" dirty="0" smtClean="0"/>
                <a:t>GND</a:t>
              </a:r>
            </a:p>
          </p:txBody>
        </p:sp>
        <p:sp>
          <p:nvSpPr>
            <p:cNvPr id="21" name="TextBox 20"/>
            <p:cNvSpPr txBox="1"/>
            <p:nvPr/>
          </p:nvSpPr>
          <p:spPr>
            <a:xfrm>
              <a:off x="1254827" y="1856578"/>
              <a:ext cx="647934" cy="261610"/>
            </a:xfrm>
            <a:prstGeom prst="rect">
              <a:avLst/>
            </a:prstGeom>
            <a:noFill/>
          </p:spPr>
          <p:txBody>
            <a:bodyPr wrap="none" rtlCol="0">
              <a:spAutoFit/>
            </a:bodyPr>
            <a:lstStyle/>
            <a:p>
              <a:r>
                <a:rPr lang="en-US" sz="1100" dirty="0" smtClean="0"/>
                <a:t>RX_ANT</a:t>
              </a:r>
            </a:p>
          </p:txBody>
        </p:sp>
        <p:sp>
          <p:nvSpPr>
            <p:cNvPr id="22" name="TextBox 21"/>
            <p:cNvSpPr txBox="1"/>
            <p:nvPr/>
          </p:nvSpPr>
          <p:spPr>
            <a:xfrm>
              <a:off x="1249136" y="2296477"/>
              <a:ext cx="639919" cy="261610"/>
            </a:xfrm>
            <a:prstGeom prst="rect">
              <a:avLst/>
            </a:prstGeom>
            <a:noFill/>
          </p:spPr>
          <p:txBody>
            <a:bodyPr wrap="none" rtlCol="0">
              <a:spAutoFit/>
            </a:bodyPr>
            <a:lstStyle/>
            <a:p>
              <a:r>
                <a:rPr lang="en-US" sz="1100" dirty="0" smtClean="0"/>
                <a:t>TX_ANT</a:t>
              </a:r>
            </a:p>
          </p:txBody>
        </p:sp>
        <p:sp>
          <p:nvSpPr>
            <p:cNvPr id="23" name="TextBox 22"/>
            <p:cNvSpPr txBox="1"/>
            <p:nvPr/>
          </p:nvSpPr>
          <p:spPr>
            <a:xfrm>
              <a:off x="1229293" y="3048131"/>
              <a:ext cx="546945" cy="261610"/>
            </a:xfrm>
            <a:prstGeom prst="rect">
              <a:avLst/>
            </a:prstGeom>
            <a:noFill/>
          </p:spPr>
          <p:txBody>
            <a:bodyPr wrap="none" rtlCol="0">
              <a:spAutoFit/>
            </a:bodyPr>
            <a:lstStyle/>
            <a:p>
              <a:r>
                <a:rPr lang="en-US" sz="1100" dirty="0" smtClean="0"/>
                <a:t>GPIO0</a:t>
              </a:r>
            </a:p>
          </p:txBody>
        </p:sp>
        <p:sp>
          <p:nvSpPr>
            <p:cNvPr id="24" name="TextBox 23"/>
            <p:cNvSpPr txBox="1"/>
            <p:nvPr/>
          </p:nvSpPr>
          <p:spPr>
            <a:xfrm>
              <a:off x="1217911" y="3398522"/>
              <a:ext cx="546945" cy="261610"/>
            </a:xfrm>
            <a:prstGeom prst="rect">
              <a:avLst/>
            </a:prstGeom>
            <a:noFill/>
          </p:spPr>
          <p:txBody>
            <a:bodyPr wrap="none" rtlCol="0">
              <a:spAutoFit/>
            </a:bodyPr>
            <a:lstStyle/>
            <a:p>
              <a:r>
                <a:rPr lang="en-US" sz="1100" dirty="0" smtClean="0"/>
                <a:t>GPIO1</a:t>
              </a:r>
            </a:p>
          </p:txBody>
        </p:sp>
        <p:sp>
          <p:nvSpPr>
            <p:cNvPr id="25" name="TextBox 24"/>
            <p:cNvSpPr txBox="1"/>
            <p:nvPr/>
          </p:nvSpPr>
          <p:spPr>
            <a:xfrm>
              <a:off x="1229292" y="2715428"/>
              <a:ext cx="415498" cy="261610"/>
            </a:xfrm>
            <a:prstGeom prst="rect">
              <a:avLst/>
            </a:prstGeom>
            <a:noFill/>
          </p:spPr>
          <p:txBody>
            <a:bodyPr wrap="none" rtlCol="0">
              <a:spAutoFit/>
            </a:bodyPr>
            <a:lstStyle/>
            <a:p>
              <a:r>
                <a:rPr lang="en-US" sz="1100" dirty="0" smtClean="0"/>
                <a:t>VCC</a:t>
              </a:r>
            </a:p>
          </p:txBody>
        </p:sp>
        <p:sp>
          <p:nvSpPr>
            <p:cNvPr id="26" name="TextBox 25"/>
            <p:cNvSpPr txBox="1"/>
            <p:nvPr/>
          </p:nvSpPr>
          <p:spPr>
            <a:xfrm>
              <a:off x="1249135" y="3782227"/>
              <a:ext cx="546945" cy="261610"/>
            </a:xfrm>
            <a:prstGeom prst="rect">
              <a:avLst/>
            </a:prstGeom>
            <a:noFill/>
          </p:spPr>
          <p:txBody>
            <a:bodyPr wrap="none" rtlCol="0">
              <a:spAutoFit/>
            </a:bodyPr>
            <a:lstStyle/>
            <a:p>
              <a:r>
                <a:rPr lang="en-US" sz="1100" dirty="0" smtClean="0"/>
                <a:t>GPIO2</a:t>
              </a:r>
            </a:p>
          </p:txBody>
        </p:sp>
        <p:sp>
          <p:nvSpPr>
            <p:cNvPr id="27" name="TextBox 26"/>
            <p:cNvSpPr txBox="1"/>
            <p:nvPr/>
          </p:nvSpPr>
          <p:spPr>
            <a:xfrm>
              <a:off x="3791107" y="1050963"/>
              <a:ext cx="452368" cy="261610"/>
            </a:xfrm>
            <a:prstGeom prst="rect">
              <a:avLst/>
            </a:prstGeom>
            <a:noFill/>
          </p:spPr>
          <p:txBody>
            <a:bodyPr wrap="none" rtlCol="0">
              <a:spAutoFit/>
            </a:bodyPr>
            <a:lstStyle/>
            <a:p>
              <a:r>
                <a:rPr lang="en-US" sz="1100" dirty="0" smtClean="0"/>
                <a:t>GND</a:t>
              </a:r>
            </a:p>
          </p:txBody>
        </p:sp>
        <p:sp>
          <p:nvSpPr>
            <p:cNvPr id="28" name="TextBox 27"/>
            <p:cNvSpPr txBox="1"/>
            <p:nvPr/>
          </p:nvSpPr>
          <p:spPr>
            <a:xfrm>
              <a:off x="3803128" y="1487773"/>
              <a:ext cx="426720" cy="261610"/>
            </a:xfrm>
            <a:prstGeom prst="rect">
              <a:avLst/>
            </a:prstGeom>
            <a:noFill/>
          </p:spPr>
          <p:txBody>
            <a:bodyPr wrap="none" rtlCol="0">
              <a:spAutoFit/>
            </a:bodyPr>
            <a:lstStyle/>
            <a:p>
              <a:r>
                <a:rPr lang="en-US" sz="1100" dirty="0" smtClean="0"/>
                <a:t>SDN</a:t>
              </a:r>
            </a:p>
          </p:txBody>
        </p:sp>
        <p:sp>
          <p:nvSpPr>
            <p:cNvPr id="29" name="TextBox 28"/>
            <p:cNvSpPr txBox="1"/>
            <p:nvPr/>
          </p:nvSpPr>
          <p:spPr>
            <a:xfrm>
              <a:off x="3769625" y="1924583"/>
              <a:ext cx="482824" cy="261610"/>
            </a:xfrm>
            <a:prstGeom prst="rect">
              <a:avLst/>
            </a:prstGeom>
            <a:noFill/>
          </p:spPr>
          <p:txBody>
            <a:bodyPr wrap="none" rtlCol="0">
              <a:spAutoFit/>
            </a:bodyPr>
            <a:lstStyle/>
            <a:p>
              <a:r>
                <a:rPr lang="en-US" sz="1100" dirty="0" smtClean="0"/>
                <a:t>NIRQ</a:t>
              </a:r>
            </a:p>
          </p:txBody>
        </p:sp>
        <p:sp>
          <p:nvSpPr>
            <p:cNvPr id="30" name="TextBox 29"/>
            <p:cNvSpPr txBox="1"/>
            <p:nvPr/>
          </p:nvSpPr>
          <p:spPr>
            <a:xfrm>
              <a:off x="3759067" y="2294995"/>
              <a:ext cx="468398" cy="261610"/>
            </a:xfrm>
            <a:prstGeom prst="rect">
              <a:avLst/>
            </a:prstGeom>
            <a:noFill/>
          </p:spPr>
          <p:txBody>
            <a:bodyPr wrap="none" rtlCol="0">
              <a:spAutoFit/>
            </a:bodyPr>
            <a:lstStyle/>
            <a:p>
              <a:r>
                <a:rPr lang="en-US" sz="1100" dirty="0" smtClean="0"/>
                <a:t>NSEL</a:t>
              </a:r>
            </a:p>
          </p:txBody>
        </p:sp>
        <p:sp>
          <p:nvSpPr>
            <p:cNvPr id="31" name="TextBox 30"/>
            <p:cNvSpPr txBox="1"/>
            <p:nvPr/>
          </p:nvSpPr>
          <p:spPr>
            <a:xfrm>
              <a:off x="3794333" y="2610380"/>
              <a:ext cx="397866" cy="261610"/>
            </a:xfrm>
            <a:prstGeom prst="rect">
              <a:avLst/>
            </a:prstGeom>
            <a:noFill/>
          </p:spPr>
          <p:txBody>
            <a:bodyPr wrap="none" rtlCol="0">
              <a:spAutoFit/>
            </a:bodyPr>
            <a:lstStyle/>
            <a:p>
              <a:r>
                <a:rPr lang="en-US" sz="1100" dirty="0" smtClean="0"/>
                <a:t>SCK</a:t>
              </a:r>
            </a:p>
          </p:txBody>
        </p:sp>
        <p:sp>
          <p:nvSpPr>
            <p:cNvPr id="32" name="TextBox 31"/>
            <p:cNvSpPr txBox="1"/>
            <p:nvPr/>
          </p:nvSpPr>
          <p:spPr>
            <a:xfrm>
              <a:off x="3778357" y="3072206"/>
              <a:ext cx="417102" cy="261610"/>
            </a:xfrm>
            <a:prstGeom prst="rect">
              <a:avLst/>
            </a:prstGeom>
            <a:noFill/>
          </p:spPr>
          <p:txBody>
            <a:bodyPr wrap="none" rtlCol="0">
              <a:spAutoFit/>
            </a:bodyPr>
            <a:lstStyle/>
            <a:p>
              <a:r>
                <a:rPr lang="en-US" sz="1100" dirty="0" smtClean="0"/>
                <a:t>SDA</a:t>
              </a:r>
            </a:p>
          </p:txBody>
        </p:sp>
        <p:sp>
          <p:nvSpPr>
            <p:cNvPr id="33" name="TextBox 32"/>
            <p:cNvSpPr txBox="1"/>
            <p:nvPr/>
          </p:nvSpPr>
          <p:spPr>
            <a:xfrm>
              <a:off x="3763939" y="3398522"/>
              <a:ext cx="428322" cy="261610"/>
            </a:xfrm>
            <a:prstGeom prst="rect">
              <a:avLst/>
            </a:prstGeom>
            <a:noFill/>
          </p:spPr>
          <p:txBody>
            <a:bodyPr wrap="none" rtlCol="0">
              <a:spAutoFit/>
            </a:bodyPr>
            <a:lstStyle/>
            <a:p>
              <a:r>
                <a:rPr lang="en-US" sz="1100" dirty="0" smtClean="0"/>
                <a:t>SDO</a:t>
              </a:r>
            </a:p>
          </p:txBody>
        </p:sp>
        <p:sp>
          <p:nvSpPr>
            <p:cNvPr id="34" name="TextBox 33"/>
            <p:cNvSpPr txBox="1"/>
            <p:nvPr/>
          </p:nvSpPr>
          <p:spPr>
            <a:xfrm>
              <a:off x="3778357" y="3757864"/>
              <a:ext cx="452368" cy="261610"/>
            </a:xfrm>
            <a:prstGeom prst="rect">
              <a:avLst/>
            </a:prstGeom>
            <a:noFill/>
          </p:spPr>
          <p:txBody>
            <a:bodyPr wrap="none" rtlCol="0">
              <a:spAutoFit/>
            </a:bodyPr>
            <a:lstStyle/>
            <a:p>
              <a:r>
                <a:rPr lang="en-US" sz="1100" dirty="0" smtClean="0"/>
                <a:t>GND</a:t>
              </a:r>
            </a:p>
          </p:txBody>
        </p:sp>
        <p:sp>
          <p:nvSpPr>
            <p:cNvPr id="35" name="TextBox 34"/>
            <p:cNvSpPr txBox="1"/>
            <p:nvPr/>
          </p:nvSpPr>
          <p:spPr>
            <a:xfrm>
              <a:off x="2583620" y="3373280"/>
              <a:ext cx="295274" cy="261610"/>
            </a:xfrm>
            <a:prstGeom prst="rect">
              <a:avLst/>
            </a:prstGeom>
            <a:noFill/>
          </p:spPr>
          <p:txBody>
            <a:bodyPr wrap="none" rtlCol="0">
              <a:spAutoFit/>
            </a:bodyPr>
            <a:lstStyle/>
            <a:p>
              <a:r>
                <a:rPr lang="en-US" sz="1100" dirty="0" smtClean="0"/>
                <a:t>IC</a:t>
              </a:r>
            </a:p>
          </p:txBody>
        </p:sp>
        <p:sp>
          <p:nvSpPr>
            <p:cNvPr id="36" name="Rectangle 35"/>
            <p:cNvSpPr/>
            <p:nvPr/>
          </p:nvSpPr>
          <p:spPr>
            <a:xfrm>
              <a:off x="2534424" y="3280023"/>
              <a:ext cx="393665" cy="4481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1152515" y="4073403"/>
            <a:ext cx="2043585" cy="2645924"/>
            <a:chOff x="5348888" y="1024555"/>
            <a:chExt cx="2730624" cy="4288665"/>
          </a:xfrm>
        </p:grpSpPr>
        <p:sp>
          <p:nvSpPr>
            <p:cNvPr id="54" name="Rectangle 53"/>
            <p:cNvSpPr/>
            <p:nvPr/>
          </p:nvSpPr>
          <p:spPr>
            <a:xfrm>
              <a:off x="5348888" y="1024555"/>
              <a:ext cx="2434107" cy="4288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542071" y="1243496"/>
              <a:ext cx="360608" cy="347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542071" y="4692887"/>
              <a:ext cx="360608" cy="347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p:nvPr/>
          </p:nvCxnSpPr>
          <p:spPr>
            <a:xfrm>
              <a:off x="7796177" y="1364090"/>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792712" y="1810906"/>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792712" y="2287583"/>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795974" y="2829045"/>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782990" y="3379682"/>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792712" y="3888207"/>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782990" y="4393895"/>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792712" y="4944652"/>
              <a:ext cx="283335"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285741" y="1230196"/>
              <a:ext cx="383438" cy="261610"/>
            </a:xfrm>
            <a:prstGeom prst="rect">
              <a:avLst/>
            </a:prstGeom>
            <a:noFill/>
          </p:spPr>
          <p:txBody>
            <a:bodyPr wrap="none" rtlCol="0">
              <a:spAutoFit/>
            </a:bodyPr>
            <a:lstStyle/>
            <a:p>
              <a:r>
                <a:rPr lang="en-US" sz="1100" dirty="0" smtClean="0"/>
                <a:t>SCL</a:t>
              </a:r>
            </a:p>
          </p:txBody>
        </p:sp>
        <p:sp>
          <p:nvSpPr>
            <p:cNvPr id="66" name="TextBox 65"/>
            <p:cNvSpPr txBox="1"/>
            <p:nvPr/>
          </p:nvSpPr>
          <p:spPr>
            <a:xfrm>
              <a:off x="7307181" y="1703844"/>
              <a:ext cx="417102" cy="261610"/>
            </a:xfrm>
            <a:prstGeom prst="rect">
              <a:avLst/>
            </a:prstGeom>
            <a:noFill/>
          </p:spPr>
          <p:txBody>
            <a:bodyPr wrap="none" rtlCol="0">
              <a:spAutoFit/>
            </a:bodyPr>
            <a:lstStyle/>
            <a:p>
              <a:r>
                <a:rPr lang="en-US" sz="1100" dirty="0" smtClean="0"/>
                <a:t>SDA</a:t>
              </a:r>
            </a:p>
          </p:txBody>
        </p:sp>
        <p:sp>
          <p:nvSpPr>
            <p:cNvPr id="67" name="TextBox 66"/>
            <p:cNvSpPr txBox="1"/>
            <p:nvPr/>
          </p:nvSpPr>
          <p:spPr>
            <a:xfrm>
              <a:off x="7260798" y="2205207"/>
              <a:ext cx="428322" cy="261610"/>
            </a:xfrm>
            <a:prstGeom prst="rect">
              <a:avLst/>
            </a:prstGeom>
            <a:noFill/>
          </p:spPr>
          <p:txBody>
            <a:bodyPr wrap="none" rtlCol="0">
              <a:spAutoFit/>
            </a:bodyPr>
            <a:lstStyle/>
            <a:p>
              <a:r>
                <a:rPr lang="en-US" sz="1100" dirty="0" smtClean="0"/>
                <a:t>SDO</a:t>
              </a:r>
            </a:p>
          </p:txBody>
        </p:sp>
        <p:sp>
          <p:nvSpPr>
            <p:cNvPr id="68" name="TextBox 67"/>
            <p:cNvSpPr txBox="1"/>
            <p:nvPr/>
          </p:nvSpPr>
          <p:spPr>
            <a:xfrm>
              <a:off x="7253501" y="2717836"/>
              <a:ext cx="452368" cy="261610"/>
            </a:xfrm>
            <a:prstGeom prst="rect">
              <a:avLst/>
            </a:prstGeom>
            <a:noFill/>
          </p:spPr>
          <p:txBody>
            <a:bodyPr wrap="none" rtlCol="0">
              <a:spAutoFit/>
            </a:bodyPr>
            <a:lstStyle/>
            <a:p>
              <a:r>
                <a:rPr lang="en-US" sz="1100" dirty="0" smtClean="0"/>
                <a:t>INT2</a:t>
              </a:r>
            </a:p>
          </p:txBody>
        </p:sp>
        <p:sp>
          <p:nvSpPr>
            <p:cNvPr id="69" name="TextBox 68"/>
            <p:cNvSpPr txBox="1"/>
            <p:nvPr/>
          </p:nvSpPr>
          <p:spPr>
            <a:xfrm>
              <a:off x="7275784" y="3236130"/>
              <a:ext cx="452368" cy="261610"/>
            </a:xfrm>
            <a:prstGeom prst="rect">
              <a:avLst/>
            </a:prstGeom>
            <a:noFill/>
          </p:spPr>
          <p:txBody>
            <a:bodyPr wrap="none" rtlCol="0">
              <a:spAutoFit/>
            </a:bodyPr>
            <a:lstStyle/>
            <a:p>
              <a:r>
                <a:rPr lang="en-US" sz="1100" dirty="0" smtClean="0"/>
                <a:t>INT1</a:t>
              </a:r>
            </a:p>
          </p:txBody>
        </p:sp>
        <p:sp>
          <p:nvSpPr>
            <p:cNvPr id="70" name="TextBox 69"/>
            <p:cNvSpPr txBox="1"/>
            <p:nvPr/>
          </p:nvSpPr>
          <p:spPr>
            <a:xfrm>
              <a:off x="7269531" y="3781477"/>
              <a:ext cx="324128" cy="261610"/>
            </a:xfrm>
            <a:prstGeom prst="rect">
              <a:avLst/>
            </a:prstGeom>
            <a:noFill/>
          </p:spPr>
          <p:txBody>
            <a:bodyPr wrap="none" rtlCol="0">
              <a:spAutoFit/>
            </a:bodyPr>
            <a:lstStyle/>
            <a:p>
              <a:r>
                <a:rPr lang="en-US" sz="1100" dirty="0" smtClean="0"/>
                <a:t>CS</a:t>
              </a:r>
            </a:p>
          </p:txBody>
        </p:sp>
        <p:sp>
          <p:nvSpPr>
            <p:cNvPr id="71" name="TextBox 70"/>
            <p:cNvSpPr txBox="1"/>
            <p:nvPr/>
          </p:nvSpPr>
          <p:spPr>
            <a:xfrm>
              <a:off x="7258271" y="4278630"/>
              <a:ext cx="415498" cy="261610"/>
            </a:xfrm>
            <a:prstGeom prst="rect">
              <a:avLst/>
            </a:prstGeom>
            <a:noFill/>
          </p:spPr>
          <p:txBody>
            <a:bodyPr wrap="none" rtlCol="0">
              <a:spAutoFit/>
            </a:bodyPr>
            <a:lstStyle/>
            <a:p>
              <a:r>
                <a:rPr lang="en-US" sz="1100" dirty="0" smtClean="0"/>
                <a:t>VCC</a:t>
              </a:r>
            </a:p>
          </p:txBody>
        </p:sp>
        <p:sp>
          <p:nvSpPr>
            <p:cNvPr id="72" name="TextBox 71"/>
            <p:cNvSpPr txBox="1"/>
            <p:nvPr/>
          </p:nvSpPr>
          <p:spPr>
            <a:xfrm>
              <a:off x="7269531" y="4789484"/>
              <a:ext cx="452368" cy="261610"/>
            </a:xfrm>
            <a:prstGeom prst="rect">
              <a:avLst/>
            </a:prstGeom>
            <a:noFill/>
          </p:spPr>
          <p:txBody>
            <a:bodyPr wrap="none" rtlCol="0">
              <a:spAutoFit/>
            </a:bodyPr>
            <a:lstStyle/>
            <a:p>
              <a:r>
                <a:rPr lang="en-US" sz="1100" dirty="0" smtClean="0"/>
                <a:t>GND</a:t>
              </a:r>
            </a:p>
          </p:txBody>
        </p:sp>
      </p:grpSp>
      <p:grpSp>
        <p:nvGrpSpPr>
          <p:cNvPr id="143" name="Group 142"/>
          <p:cNvGrpSpPr/>
          <p:nvPr/>
        </p:nvGrpSpPr>
        <p:grpSpPr>
          <a:xfrm>
            <a:off x="7769824" y="986634"/>
            <a:ext cx="2906762" cy="3667263"/>
            <a:chOff x="6031176" y="825232"/>
            <a:chExt cx="4468436" cy="5666704"/>
          </a:xfrm>
        </p:grpSpPr>
        <p:sp>
          <p:nvSpPr>
            <p:cNvPr id="74" name="Rectangle 73"/>
            <p:cNvSpPr/>
            <p:nvPr/>
          </p:nvSpPr>
          <p:spPr>
            <a:xfrm>
              <a:off x="6323526" y="825232"/>
              <a:ext cx="3876541" cy="5666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10200067" y="1455162"/>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0200067" y="1722207"/>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216277" y="1977092"/>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0209082" y="2295655"/>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0209082" y="2603363"/>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0214118" y="2926046"/>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0209082" y="3238893"/>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0200067" y="3543146"/>
              <a:ext cx="283335"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689631" y="1321268"/>
              <a:ext cx="336952" cy="261610"/>
            </a:xfrm>
            <a:prstGeom prst="rect">
              <a:avLst/>
            </a:prstGeom>
            <a:noFill/>
          </p:spPr>
          <p:txBody>
            <a:bodyPr wrap="none" rtlCol="0">
              <a:spAutoFit/>
            </a:bodyPr>
            <a:lstStyle/>
            <a:p>
              <a:r>
                <a:rPr lang="en-US" sz="1100" dirty="0" smtClean="0"/>
                <a:t>5V</a:t>
              </a:r>
            </a:p>
          </p:txBody>
        </p:sp>
        <p:sp>
          <p:nvSpPr>
            <p:cNvPr id="84" name="TextBox 83"/>
            <p:cNvSpPr txBox="1"/>
            <p:nvPr/>
          </p:nvSpPr>
          <p:spPr>
            <a:xfrm>
              <a:off x="9714536" y="1615145"/>
              <a:ext cx="266420" cy="261610"/>
            </a:xfrm>
            <a:prstGeom prst="rect">
              <a:avLst/>
            </a:prstGeom>
            <a:noFill/>
          </p:spPr>
          <p:txBody>
            <a:bodyPr wrap="none" rtlCol="0">
              <a:spAutoFit/>
            </a:bodyPr>
            <a:lstStyle/>
            <a:p>
              <a:r>
                <a:rPr lang="en-US" sz="1100" dirty="0" smtClean="0"/>
                <a:t>A</a:t>
              </a:r>
            </a:p>
          </p:txBody>
        </p:sp>
        <p:sp>
          <p:nvSpPr>
            <p:cNvPr id="85" name="TextBox 84"/>
            <p:cNvSpPr txBox="1"/>
            <p:nvPr/>
          </p:nvSpPr>
          <p:spPr>
            <a:xfrm>
              <a:off x="9684363" y="1894716"/>
              <a:ext cx="320922" cy="261610"/>
            </a:xfrm>
            <a:prstGeom prst="rect">
              <a:avLst/>
            </a:prstGeom>
            <a:noFill/>
          </p:spPr>
          <p:txBody>
            <a:bodyPr wrap="none" rtlCol="0">
              <a:spAutoFit/>
            </a:bodyPr>
            <a:lstStyle/>
            <a:p>
              <a:r>
                <a:rPr lang="en-US" sz="1100" dirty="0" smtClean="0"/>
                <a:t>F0</a:t>
              </a:r>
            </a:p>
          </p:txBody>
        </p:sp>
        <p:sp>
          <p:nvSpPr>
            <p:cNvPr id="86" name="TextBox 85"/>
            <p:cNvSpPr txBox="1"/>
            <p:nvPr/>
          </p:nvSpPr>
          <p:spPr>
            <a:xfrm>
              <a:off x="9666609" y="2184446"/>
              <a:ext cx="320922" cy="261610"/>
            </a:xfrm>
            <a:prstGeom prst="rect">
              <a:avLst/>
            </a:prstGeom>
            <a:noFill/>
          </p:spPr>
          <p:txBody>
            <a:bodyPr wrap="none" rtlCol="0">
              <a:spAutoFit/>
            </a:bodyPr>
            <a:lstStyle/>
            <a:p>
              <a:r>
                <a:rPr lang="en-US" sz="1100" dirty="0" smtClean="0"/>
                <a:t>F1</a:t>
              </a:r>
            </a:p>
          </p:txBody>
        </p:sp>
        <p:sp>
          <p:nvSpPr>
            <p:cNvPr id="87" name="TextBox 86"/>
            <p:cNvSpPr txBox="1"/>
            <p:nvPr/>
          </p:nvSpPr>
          <p:spPr>
            <a:xfrm>
              <a:off x="9701876" y="2459811"/>
              <a:ext cx="320922" cy="261610"/>
            </a:xfrm>
            <a:prstGeom prst="rect">
              <a:avLst/>
            </a:prstGeom>
            <a:noFill/>
          </p:spPr>
          <p:txBody>
            <a:bodyPr wrap="none" rtlCol="0">
              <a:spAutoFit/>
            </a:bodyPr>
            <a:lstStyle/>
            <a:p>
              <a:r>
                <a:rPr lang="en-US" sz="1100" dirty="0" smtClean="0"/>
                <a:t>F4</a:t>
              </a:r>
            </a:p>
          </p:txBody>
        </p:sp>
        <p:sp>
          <p:nvSpPr>
            <p:cNvPr id="88" name="TextBox 87"/>
            <p:cNvSpPr txBox="1"/>
            <p:nvPr/>
          </p:nvSpPr>
          <p:spPr>
            <a:xfrm>
              <a:off x="9690937" y="2819316"/>
              <a:ext cx="320922" cy="261610"/>
            </a:xfrm>
            <a:prstGeom prst="rect">
              <a:avLst/>
            </a:prstGeom>
            <a:noFill/>
          </p:spPr>
          <p:txBody>
            <a:bodyPr wrap="none" rtlCol="0">
              <a:spAutoFit/>
            </a:bodyPr>
            <a:lstStyle/>
            <a:p>
              <a:r>
                <a:rPr lang="en-US" sz="1100" dirty="0" smtClean="0"/>
                <a:t>F5</a:t>
              </a:r>
            </a:p>
          </p:txBody>
        </p:sp>
        <p:sp>
          <p:nvSpPr>
            <p:cNvPr id="89" name="TextBox 88"/>
            <p:cNvSpPr txBox="1"/>
            <p:nvPr/>
          </p:nvSpPr>
          <p:spPr>
            <a:xfrm>
              <a:off x="9684363" y="3123628"/>
              <a:ext cx="320922" cy="261610"/>
            </a:xfrm>
            <a:prstGeom prst="rect">
              <a:avLst/>
            </a:prstGeom>
            <a:noFill/>
          </p:spPr>
          <p:txBody>
            <a:bodyPr wrap="none" rtlCol="0">
              <a:spAutoFit/>
            </a:bodyPr>
            <a:lstStyle/>
            <a:p>
              <a:r>
                <a:rPr lang="en-US" sz="1100" dirty="0" smtClean="0"/>
                <a:t>F6</a:t>
              </a:r>
            </a:p>
          </p:txBody>
        </p:sp>
        <p:sp>
          <p:nvSpPr>
            <p:cNvPr id="90" name="TextBox 89"/>
            <p:cNvSpPr txBox="1"/>
            <p:nvPr/>
          </p:nvSpPr>
          <p:spPr>
            <a:xfrm>
              <a:off x="9676886" y="3387978"/>
              <a:ext cx="320922" cy="261610"/>
            </a:xfrm>
            <a:prstGeom prst="rect">
              <a:avLst/>
            </a:prstGeom>
            <a:noFill/>
          </p:spPr>
          <p:txBody>
            <a:bodyPr wrap="none" rtlCol="0">
              <a:spAutoFit/>
            </a:bodyPr>
            <a:lstStyle/>
            <a:p>
              <a:r>
                <a:rPr lang="en-US" sz="1100" dirty="0" smtClean="0"/>
                <a:t>F7</a:t>
              </a:r>
            </a:p>
          </p:txBody>
        </p:sp>
        <p:cxnSp>
          <p:nvCxnSpPr>
            <p:cNvPr id="91" name="Straight Connector 90"/>
            <p:cNvCxnSpPr/>
            <p:nvPr/>
          </p:nvCxnSpPr>
          <p:spPr>
            <a:xfrm>
              <a:off x="10209082" y="3836703"/>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0200067" y="4117397"/>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0200067" y="4428939"/>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0209082" y="4739488"/>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0198143" y="5074058"/>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0189790" y="5338804"/>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0196139" y="5598633"/>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0209082" y="5952363"/>
              <a:ext cx="283335"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9698646" y="3702809"/>
              <a:ext cx="332142" cy="261610"/>
            </a:xfrm>
            <a:prstGeom prst="rect">
              <a:avLst/>
            </a:prstGeom>
            <a:noFill/>
          </p:spPr>
          <p:txBody>
            <a:bodyPr wrap="none" rtlCol="0">
              <a:spAutoFit/>
            </a:bodyPr>
            <a:lstStyle/>
            <a:p>
              <a:r>
                <a:rPr lang="en-US" sz="1100" dirty="0" smtClean="0"/>
                <a:t>C7</a:t>
              </a:r>
            </a:p>
          </p:txBody>
        </p:sp>
        <p:sp>
          <p:nvSpPr>
            <p:cNvPr id="100" name="TextBox 99"/>
            <p:cNvSpPr txBox="1"/>
            <p:nvPr/>
          </p:nvSpPr>
          <p:spPr>
            <a:xfrm>
              <a:off x="9714536" y="4010335"/>
              <a:ext cx="332142" cy="261610"/>
            </a:xfrm>
            <a:prstGeom prst="rect">
              <a:avLst/>
            </a:prstGeom>
            <a:noFill/>
          </p:spPr>
          <p:txBody>
            <a:bodyPr wrap="none" rtlCol="0">
              <a:spAutoFit/>
            </a:bodyPr>
            <a:lstStyle/>
            <a:p>
              <a:r>
                <a:rPr lang="en-US" sz="1100" dirty="0" smtClean="0"/>
                <a:t>C6</a:t>
              </a:r>
            </a:p>
          </p:txBody>
        </p:sp>
        <p:sp>
          <p:nvSpPr>
            <p:cNvPr id="101" name="TextBox 100"/>
            <p:cNvSpPr txBox="1"/>
            <p:nvPr/>
          </p:nvSpPr>
          <p:spPr>
            <a:xfrm>
              <a:off x="9678664" y="4320805"/>
              <a:ext cx="333746" cy="261610"/>
            </a:xfrm>
            <a:prstGeom prst="rect">
              <a:avLst/>
            </a:prstGeom>
            <a:noFill/>
          </p:spPr>
          <p:txBody>
            <a:bodyPr wrap="none" rtlCol="0">
              <a:spAutoFit/>
            </a:bodyPr>
            <a:lstStyle/>
            <a:p>
              <a:r>
                <a:rPr lang="en-US" sz="1100" dirty="0" smtClean="0"/>
                <a:t>B7</a:t>
              </a:r>
            </a:p>
          </p:txBody>
        </p:sp>
        <p:sp>
          <p:nvSpPr>
            <p:cNvPr id="102" name="TextBox 101"/>
            <p:cNvSpPr txBox="1"/>
            <p:nvPr/>
          </p:nvSpPr>
          <p:spPr>
            <a:xfrm>
              <a:off x="9666609" y="4628279"/>
              <a:ext cx="333746" cy="261610"/>
            </a:xfrm>
            <a:prstGeom prst="rect">
              <a:avLst/>
            </a:prstGeom>
            <a:noFill/>
          </p:spPr>
          <p:txBody>
            <a:bodyPr wrap="none" rtlCol="0">
              <a:spAutoFit/>
            </a:bodyPr>
            <a:lstStyle/>
            <a:p>
              <a:r>
                <a:rPr lang="en-US" sz="1100" dirty="0" smtClean="0"/>
                <a:t>B6</a:t>
              </a:r>
            </a:p>
          </p:txBody>
        </p:sp>
        <p:sp>
          <p:nvSpPr>
            <p:cNvPr id="103" name="TextBox 102"/>
            <p:cNvSpPr txBox="1"/>
            <p:nvPr/>
          </p:nvSpPr>
          <p:spPr>
            <a:xfrm>
              <a:off x="9690937" y="4930506"/>
              <a:ext cx="333746" cy="261610"/>
            </a:xfrm>
            <a:prstGeom prst="rect">
              <a:avLst/>
            </a:prstGeom>
            <a:noFill/>
          </p:spPr>
          <p:txBody>
            <a:bodyPr wrap="none" rtlCol="0">
              <a:spAutoFit/>
            </a:bodyPr>
            <a:lstStyle/>
            <a:p>
              <a:r>
                <a:rPr lang="en-US" sz="1100" dirty="0" smtClean="0"/>
                <a:t>B5</a:t>
              </a:r>
            </a:p>
          </p:txBody>
        </p:sp>
        <p:sp>
          <p:nvSpPr>
            <p:cNvPr id="104" name="TextBox 103"/>
            <p:cNvSpPr txBox="1"/>
            <p:nvPr/>
          </p:nvSpPr>
          <p:spPr>
            <a:xfrm>
              <a:off x="9666609" y="5232074"/>
              <a:ext cx="333746" cy="261610"/>
            </a:xfrm>
            <a:prstGeom prst="rect">
              <a:avLst/>
            </a:prstGeom>
            <a:noFill/>
          </p:spPr>
          <p:txBody>
            <a:bodyPr wrap="none" rtlCol="0">
              <a:spAutoFit/>
            </a:bodyPr>
            <a:lstStyle/>
            <a:p>
              <a:r>
                <a:rPr lang="en-US" sz="1100" dirty="0" smtClean="0"/>
                <a:t>B4</a:t>
              </a:r>
            </a:p>
          </p:txBody>
        </p:sp>
        <p:sp>
          <p:nvSpPr>
            <p:cNvPr id="105" name="TextBox 104"/>
            <p:cNvSpPr txBox="1"/>
            <p:nvPr/>
          </p:nvSpPr>
          <p:spPr>
            <a:xfrm>
              <a:off x="9671420" y="5483368"/>
              <a:ext cx="452368" cy="261610"/>
            </a:xfrm>
            <a:prstGeom prst="rect">
              <a:avLst/>
            </a:prstGeom>
            <a:noFill/>
          </p:spPr>
          <p:txBody>
            <a:bodyPr wrap="none" rtlCol="0">
              <a:spAutoFit/>
            </a:bodyPr>
            <a:lstStyle/>
            <a:p>
              <a:r>
                <a:rPr lang="en-US" sz="1100" dirty="0" smtClean="0"/>
                <a:t>GND</a:t>
              </a:r>
            </a:p>
          </p:txBody>
        </p:sp>
        <p:sp>
          <p:nvSpPr>
            <p:cNvPr id="106" name="TextBox 105"/>
            <p:cNvSpPr txBox="1"/>
            <p:nvPr/>
          </p:nvSpPr>
          <p:spPr>
            <a:xfrm>
              <a:off x="9685901" y="5797195"/>
              <a:ext cx="415498" cy="261610"/>
            </a:xfrm>
            <a:prstGeom prst="rect">
              <a:avLst/>
            </a:prstGeom>
            <a:noFill/>
          </p:spPr>
          <p:txBody>
            <a:bodyPr wrap="none" rtlCol="0">
              <a:spAutoFit/>
            </a:bodyPr>
            <a:lstStyle/>
            <a:p>
              <a:r>
                <a:rPr lang="en-US" sz="1100" dirty="0" smtClean="0"/>
                <a:t>VCC</a:t>
              </a:r>
            </a:p>
          </p:txBody>
        </p:sp>
        <p:sp>
          <p:nvSpPr>
            <p:cNvPr id="107" name="Oval 106"/>
            <p:cNvSpPr/>
            <p:nvPr/>
          </p:nvSpPr>
          <p:spPr>
            <a:xfrm>
              <a:off x="6413679" y="900362"/>
              <a:ext cx="360608" cy="347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407353" y="6075737"/>
              <a:ext cx="360608" cy="347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9797506" y="900362"/>
              <a:ext cx="360608" cy="347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9781311" y="6075737"/>
              <a:ext cx="360608" cy="34773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p:cNvCxnSpPr/>
            <p:nvPr/>
          </p:nvCxnSpPr>
          <p:spPr>
            <a:xfrm>
              <a:off x="6041453" y="1455162"/>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041453" y="1722207"/>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057663" y="1977092"/>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050468" y="2295655"/>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6050468" y="2603363"/>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055504" y="2926046"/>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6050468" y="3238893"/>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6041453" y="3543146"/>
              <a:ext cx="283335" cy="0"/>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6562331" y="1340786"/>
              <a:ext cx="336952" cy="261610"/>
            </a:xfrm>
            <a:prstGeom prst="rect">
              <a:avLst/>
            </a:prstGeom>
            <a:noFill/>
          </p:spPr>
          <p:txBody>
            <a:bodyPr wrap="none" rtlCol="0">
              <a:spAutoFit/>
            </a:bodyPr>
            <a:lstStyle/>
            <a:p>
              <a:r>
                <a:rPr lang="en-US" sz="1100" dirty="0" smtClean="0"/>
                <a:t>3V</a:t>
              </a:r>
            </a:p>
          </p:txBody>
        </p:sp>
        <p:sp>
          <p:nvSpPr>
            <p:cNvPr id="120" name="TextBox 119"/>
            <p:cNvSpPr txBox="1"/>
            <p:nvPr/>
          </p:nvSpPr>
          <p:spPr>
            <a:xfrm>
              <a:off x="6587236" y="1634663"/>
              <a:ext cx="325730" cy="261610"/>
            </a:xfrm>
            <a:prstGeom prst="rect">
              <a:avLst/>
            </a:prstGeom>
            <a:noFill/>
          </p:spPr>
          <p:txBody>
            <a:bodyPr wrap="none" rtlCol="0">
              <a:spAutoFit/>
            </a:bodyPr>
            <a:lstStyle/>
            <a:p>
              <a:r>
                <a:rPr lang="en-US" sz="1100" dirty="0" smtClean="0"/>
                <a:t>E6</a:t>
              </a:r>
            </a:p>
          </p:txBody>
        </p:sp>
        <p:sp>
          <p:nvSpPr>
            <p:cNvPr id="121" name="TextBox 120"/>
            <p:cNvSpPr txBox="1"/>
            <p:nvPr/>
          </p:nvSpPr>
          <p:spPr>
            <a:xfrm>
              <a:off x="6557063" y="1914234"/>
              <a:ext cx="333746" cy="261610"/>
            </a:xfrm>
            <a:prstGeom prst="rect">
              <a:avLst/>
            </a:prstGeom>
            <a:noFill/>
          </p:spPr>
          <p:txBody>
            <a:bodyPr wrap="none" rtlCol="0">
              <a:spAutoFit/>
            </a:bodyPr>
            <a:lstStyle/>
            <a:p>
              <a:r>
                <a:rPr lang="en-US" sz="1100" dirty="0" smtClean="0"/>
                <a:t>B0</a:t>
              </a:r>
            </a:p>
          </p:txBody>
        </p:sp>
        <p:sp>
          <p:nvSpPr>
            <p:cNvPr id="122" name="TextBox 121"/>
            <p:cNvSpPr txBox="1"/>
            <p:nvPr/>
          </p:nvSpPr>
          <p:spPr>
            <a:xfrm>
              <a:off x="6539309" y="2203964"/>
              <a:ext cx="333746" cy="261610"/>
            </a:xfrm>
            <a:prstGeom prst="rect">
              <a:avLst/>
            </a:prstGeom>
            <a:noFill/>
          </p:spPr>
          <p:txBody>
            <a:bodyPr wrap="none" rtlCol="0">
              <a:spAutoFit/>
            </a:bodyPr>
            <a:lstStyle/>
            <a:p>
              <a:r>
                <a:rPr lang="en-US" sz="1100" dirty="0" smtClean="0"/>
                <a:t>B1</a:t>
              </a:r>
            </a:p>
          </p:txBody>
        </p:sp>
        <p:sp>
          <p:nvSpPr>
            <p:cNvPr id="123" name="TextBox 122"/>
            <p:cNvSpPr txBox="1"/>
            <p:nvPr/>
          </p:nvSpPr>
          <p:spPr>
            <a:xfrm>
              <a:off x="6574576" y="2479329"/>
              <a:ext cx="333746" cy="261610"/>
            </a:xfrm>
            <a:prstGeom prst="rect">
              <a:avLst/>
            </a:prstGeom>
            <a:noFill/>
          </p:spPr>
          <p:txBody>
            <a:bodyPr wrap="none" rtlCol="0">
              <a:spAutoFit/>
            </a:bodyPr>
            <a:lstStyle/>
            <a:p>
              <a:r>
                <a:rPr lang="en-US" sz="1100" dirty="0" smtClean="0"/>
                <a:t>B2</a:t>
              </a:r>
            </a:p>
          </p:txBody>
        </p:sp>
        <p:sp>
          <p:nvSpPr>
            <p:cNvPr id="124" name="TextBox 123"/>
            <p:cNvSpPr txBox="1"/>
            <p:nvPr/>
          </p:nvSpPr>
          <p:spPr>
            <a:xfrm>
              <a:off x="6563637" y="2838834"/>
              <a:ext cx="333746" cy="261610"/>
            </a:xfrm>
            <a:prstGeom prst="rect">
              <a:avLst/>
            </a:prstGeom>
            <a:noFill/>
          </p:spPr>
          <p:txBody>
            <a:bodyPr wrap="none" rtlCol="0">
              <a:spAutoFit/>
            </a:bodyPr>
            <a:lstStyle/>
            <a:p>
              <a:r>
                <a:rPr lang="en-US" sz="1100" dirty="0" smtClean="0"/>
                <a:t>B3</a:t>
              </a:r>
            </a:p>
          </p:txBody>
        </p:sp>
        <p:sp>
          <p:nvSpPr>
            <p:cNvPr id="125" name="TextBox 124"/>
            <p:cNvSpPr txBox="1"/>
            <p:nvPr/>
          </p:nvSpPr>
          <p:spPr>
            <a:xfrm>
              <a:off x="6557063" y="3143146"/>
              <a:ext cx="343364" cy="261610"/>
            </a:xfrm>
            <a:prstGeom prst="rect">
              <a:avLst/>
            </a:prstGeom>
            <a:noFill/>
          </p:spPr>
          <p:txBody>
            <a:bodyPr wrap="none" rtlCol="0">
              <a:spAutoFit/>
            </a:bodyPr>
            <a:lstStyle/>
            <a:p>
              <a:r>
                <a:rPr lang="en-US" sz="1100" dirty="0" smtClean="0"/>
                <a:t>D0</a:t>
              </a:r>
            </a:p>
          </p:txBody>
        </p:sp>
        <p:sp>
          <p:nvSpPr>
            <p:cNvPr id="126" name="TextBox 125"/>
            <p:cNvSpPr txBox="1"/>
            <p:nvPr/>
          </p:nvSpPr>
          <p:spPr>
            <a:xfrm>
              <a:off x="6549586" y="3407496"/>
              <a:ext cx="343364" cy="261610"/>
            </a:xfrm>
            <a:prstGeom prst="rect">
              <a:avLst/>
            </a:prstGeom>
            <a:noFill/>
          </p:spPr>
          <p:txBody>
            <a:bodyPr wrap="none" rtlCol="0">
              <a:spAutoFit/>
            </a:bodyPr>
            <a:lstStyle/>
            <a:p>
              <a:r>
                <a:rPr lang="en-US" sz="1100" dirty="0" smtClean="0"/>
                <a:t>D1</a:t>
              </a:r>
            </a:p>
          </p:txBody>
        </p:sp>
        <p:cxnSp>
          <p:nvCxnSpPr>
            <p:cNvPr id="127" name="Straight Connector 126"/>
            <p:cNvCxnSpPr/>
            <p:nvPr/>
          </p:nvCxnSpPr>
          <p:spPr>
            <a:xfrm>
              <a:off x="6050468" y="3836703"/>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041453" y="4117397"/>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041453" y="4428939"/>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050468" y="4739488"/>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6039529" y="5074058"/>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031176" y="5338804"/>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037525" y="5598633"/>
              <a:ext cx="28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6050468" y="5952363"/>
              <a:ext cx="283335"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6571346" y="3722327"/>
              <a:ext cx="343364" cy="261610"/>
            </a:xfrm>
            <a:prstGeom prst="rect">
              <a:avLst/>
            </a:prstGeom>
            <a:noFill/>
          </p:spPr>
          <p:txBody>
            <a:bodyPr wrap="none" rtlCol="0">
              <a:spAutoFit/>
            </a:bodyPr>
            <a:lstStyle/>
            <a:p>
              <a:r>
                <a:rPr lang="en-US" sz="1100" dirty="0" smtClean="0"/>
                <a:t>D2</a:t>
              </a:r>
            </a:p>
          </p:txBody>
        </p:sp>
        <p:sp>
          <p:nvSpPr>
            <p:cNvPr id="136" name="TextBox 135"/>
            <p:cNvSpPr txBox="1"/>
            <p:nvPr/>
          </p:nvSpPr>
          <p:spPr>
            <a:xfrm>
              <a:off x="6587236" y="4029853"/>
              <a:ext cx="343364" cy="261610"/>
            </a:xfrm>
            <a:prstGeom prst="rect">
              <a:avLst/>
            </a:prstGeom>
            <a:noFill/>
          </p:spPr>
          <p:txBody>
            <a:bodyPr wrap="none" rtlCol="0">
              <a:spAutoFit/>
            </a:bodyPr>
            <a:lstStyle/>
            <a:p>
              <a:r>
                <a:rPr lang="en-US" sz="1100" dirty="0" smtClean="0"/>
                <a:t>D3</a:t>
              </a:r>
            </a:p>
          </p:txBody>
        </p:sp>
        <p:sp>
          <p:nvSpPr>
            <p:cNvPr id="137" name="TextBox 136"/>
            <p:cNvSpPr txBox="1"/>
            <p:nvPr/>
          </p:nvSpPr>
          <p:spPr>
            <a:xfrm>
              <a:off x="6551364" y="4340323"/>
              <a:ext cx="343364" cy="261610"/>
            </a:xfrm>
            <a:prstGeom prst="rect">
              <a:avLst/>
            </a:prstGeom>
            <a:noFill/>
          </p:spPr>
          <p:txBody>
            <a:bodyPr wrap="none" rtlCol="0">
              <a:spAutoFit/>
            </a:bodyPr>
            <a:lstStyle/>
            <a:p>
              <a:r>
                <a:rPr lang="en-US" sz="1100" dirty="0" smtClean="0"/>
                <a:t>D4</a:t>
              </a:r>
            </a:p>
          </p:txBody>
        </p:sp>
        <p:sp>
          <p:nvSpPr>
            <p:cNvPr id="138" name="TextBox 137"/>
            <p:cNvSpPr txBox="1"/>
            <p:nvPr/>
          </p:nvSpPr>
          <p:spPr>
            <a:xfrm>
              <a:off x="6539309" y="4647797"/>
              <a:ext cx="343364" cy="261610"/>
            </a:xfrm>
            <a:prstGeom prst="rect">
              <a:avLst/>
            </a:prstGeom>
            <a:noFill/>
          </p:spPr>
          <p:txBody>
            <a:bodyPr wrap="none" rtlCol="0">
              <a:spAutoFit/>
            </a:bodyPr>
            <a:lstStyle/>
            <a:p>
              <a:r>
                <a:rPr lang="en-US" sz="1100" dirty="0" smtClean="0"/>
                <a:t>D5</a:t>
              </a:r>
            </a:p>
          </p:txBody>
        </p:sp>
        <p:sp>
          <p:nvSpPr>
            <p:cNvPr id="139" name="TextBox 138"/>
            <p:cNvSpPr txBox="1"/>
            <p:nvPr/>
          </p:nvSpPr>
          <p:spPr>
            <a:xfrm>
              <a:off x="6563637" y="4950024"/>
              <a:ext cx="343364" cy="261610"/>
            </a:xfrm>
            <a:prstGeom prst="rect">
              <a:avLst/>
            </a:prstGeom>
            <a:noFill/>
          </p:spPr>
          <p:txBody>
            <a:bodyPr wrap="none" rtlCol="0">
              <a:spAutoFit/>
            </a:bodyPr>
            <a:lstStyle/>
            <a:p>
              <a:r>
                <a:rPr lang="en-US" sz="1100" dirty="0" smtClean="0"/>
                <a:t>D6</a:t>
              </a:r>
            </a:p>
          </p:txBody>
        </p:sp>
        <p:sp>
          <p:nvSpPr>
            <p:cNvPr id="140" name="TextBox 139"/>
            <p:cNvSpPr txBox="1"/>
            <p:nvPr/>
          </p:nvSpPr>
          <p:spPr>
            <a:xfrm>
              <a:off x="6539309" y="5251592"/>
              <a:ext cx="343364" cy="261610"/>
            </a:xfrm>
            <a:prstGeom prst="rect">
              <a:avLst/>
            </a:prstGeom>
            <a:noFill/>
          </p:spPr>
          <p:txBody>
            <a:bodyPr wrap="none" rtlCol="0">
              <a:spAutoFit/>
            </a:bodyPr>
            <a:lstStyle/>
            <a:p>
              <a:r>
                <a:rPr lang="en-US" sz="1100" dirty="0" smtClean="0"/>
                <a:t>D7</a:t>
              </a:r>
            </a:p>
          </p:txBody>
        </p:sp>
        <p:sp>
          <p:nvSpPr>
            <p:cNvPr id="141" name="TextBox 140"/>
            <p:cNvSpPr txBox="1"/>
            <p:nvPr/>
          </p:nvSpPr>
          <p:spPr>
            <a:xfrm>
              <a:off x="6544120" y="5502886"/>
              <a:ext cx="452368" cy="261610"/>
            </a:xfrm>
            <a:prstGeom prst="rect">
              <a:avLst/>
            </a:prstGeom>
            <a:noFill/>
          </p:spPr>
          <p:txBody>
            <a:bodyPr wrap="none" rtlCol="0">
              <a:spAutoFit/>
            </a:bodyPr>
            <a:lstStyle/>
            <a:p>
              <a:r>
                <a:rPr lang="en-US" sz="1100" dirty="0" smtClean="0"/>
                <a:t>GND</a:t>
              </a:r>
            </a:p>
          </p:txBody>
        </p:sp>
        <p:sp>
          <p:nvSpPr>
            <p:cNvPr id="142" name="TextBox 141"/>
            <p:cNvSpPr txBox="1"/>
            <p:nvPr/>
          </p:nvSpPr>
          <p:spPr>
            <a:xfrm>
              <a:off x="6558601" y="5816713"/>
              <a:ext cx="394660" cy="261610"/>
            </a:xfrm>
            <a:prstGeom prst="rect">
              <a:avLst/>
            </a:prstGeom>
            <a:noFill/>
          </p:spPr>
          <p:txBody>
            <a:bodyPr wrap="none" rtlCol="0">
              <a:spAutoFit/>
            </a:bodyPr>
            <a:lstStyle/>
            <a:p>
              <a:r>
                <a:rPr lang="en-US" sz="1100" dirty="0" smtClean="0"/>
                <a:t>RST</a:t>
              </a:r>
            </a:p>
          </p:txBody>
        </p:sp>
      </p:grpSp>
      <p:sp>
        <p:nvSpPr>
          <p:cNvPr id="144" name="TextBox 143"/>
          <p:cNvSpPr txBox="1"/>
          <p:nvPr/>
        </p:nvSpPr>
        <p:spPr>
          <a:xfrm>
            <a:off x="4043966" y="3574197"/>
            <a:ext cx="433388" cy="276999"/>
          </a:xfrm>
          <a:prstGeom prst="rect">
            <a:avLst/>
          </a:prstGeom>
          <a:noFill/>
        </p:spPr>
        <p:txBody>
          <a:bodyPr wrap="none" rtlCol="0">
            <a:spAutoFit/>
          </a:bodyPr>
          <a:lstStyle/>
          <a:p>
            <a:r>
              <a:rPr lang="en-US" sz="1200" dirty="0" smtClean="0"/>
              <a:t>VCC</a:t>
            </a:r>
            <a:endParaRPr lang="en-US" sz="1200" dirty="0"/>
          </a:p>
        </p:txBody>
      </p:sp>
      <p:sp>
        <p:nvSpPr>
          <p:cNvPr id="145" name="Rectangle 144"/>
          <p:cNvSpPr/>
          <p:nvPr/>
        </p:nvSpPr>
        <p:spPr>
          <a:xfrm>
            <a:off x="3804153" y="3956443"/>
            <a:ext cx="177047" cy="2604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4417186" y="3931586"/>
            <a:ext cx="177047" cy="2604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Elbow Connector 147"/>
          <p:cNvCxnSpPr>
            <a:stCxn id="144" idx="2"/>
            <a:endCxn id="146" idx="0"/>
          </p:cNvCxnSpPr>
          <p:nvPr/>
        </p:nvCxnSpPr>
        <p:spPr>
          <a:xfrm rot="16200000" flipH="1">
            <a:off x="4342990" y="3768866"/>
            <a:ext cx="80390" cy="2450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44" idx="2"/>
            <a:endCxn id="145" idx="0"/>
          </p:cNvCxnSpPr>
          <p:nvPr/>
        </p:nvCxnSpPr>
        <p:spPr>
          <a:xfrm rot="5400000">
            <a:off x="4024046" y="3719828"/>
            <a:ext cx="105247" cy="36798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53" name="Elbow Connector 152"/>
          <p:cNvCxnSpPr>
            <a:endCxn id="145" idx="2"/>
          </p:cNvCxnSpPr>
          <p:nvPr/>
        </p:nvCxnSpPr>
        <p:spPr>
          <a:xfrm flipV="1">
            <a:off x="3193506" y="4216920"/>
            <a:ext cx="699171" cy="7202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6" name="Elbow Connector 155"/>
          <p:cNvCxnSpPr>
            <a:endCxn id="146" idx="2"/>
          </p:cNvCxnSpPr>
          <p:nvPr/>
        </p:nvCxnSpPr>
        <p:spPr>
          <a:xfrm flipV="1">
            <a:off x="3176039" y="4192063"/>
            <a:ext cx="1329671" cy="38357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4673646" y="3903819"/>
            <a:ext cx="1163011" cy="276999"/>
          </a:xfrm>
          <a:prstGeom prst="rect">
            <a:avLst/>
          </a:prstGeom>
          <a:noFill/>
        </p:spPr>
        <p:txBody>
          <a:bodyPr wrap="none" rtlCol="0">
            <a:spAutoFit/>
          </a:bodyPr>
          <a:lstStyle/>
          <a:p>
            <a:r>
              <a:rPr lang="en-US" sz="1200" dirty="0" smtClean="0"/>
              <a:t>Resistor ~4.7k</a:t>
            </a:r>
            <a:r>
              <a:rPr lang="el-GR" sz="1200" dirty="0" smtClean="0"/>
              <a:t>Ω</a:t>
            </a:r>
            <a:endParaRPr lang="en-US" sz="1200" dirty="0"/>
          </a:p>
        </p:txBody>
      </p:sp>
      <p:sp>
        <p:nvSpPr>
          <p:cNvPr id="160" name="TextBox 159"/>
          <p:cNvSpPr txBox="1"/>
          <p:nvPr/>
        </p:nvSpPr>
        <p:spPr>
          <a:xfrm>
            <a:off x="2677116" y="3772892"/>
            <a:ext cx="1163011" cy="276999"/>
          </a:xfrm>
          <a:prstGeom prst="rect">
            <a:avLst/>
          </a:prstGeom>
          <a:noFill/>
        </p:spPr>
        <p:txBody>
          <a:bodyPr wrap="none" rtlCol="0">
            <a:spAutoFit/>
          </a:bodyPr>
          <a:lstStyle/>
          <a:p>
            <a:r>
              <a:rPr lang="en-US" sz="1200" dirty="0" smtClean="0"/>
              <a:t>Resistor ~4.7k</a:t>
            </a:r>
            <a:r>
              <a:rPr lang="el-GR" sz="1200" dirty="0" smtClean="0"/>
              <a:t>Ω</a:t>
            </a:r>
            <a:endParaRPr lang="en-US" sz="1200" dirty="0"/>
          </a:p>
        </p:txBody>
      </p:sp>
      <p:sp>
        <p:nvSpPr>
          <p:cNvPr id="161" name="TextBox 160"/>
          <p:cNvSpPr txBox="1"/>
          <p:nvPr/>
        </p:nvSpPr>
        <p:spPr>
          <a:xfrm>
            <a:off x="3181064" y="6046997"/>
            <a:ext cx="433388" cy="276999"/>
          </a:xfrm>
          <a:prstGeom prst="rect">
            <a:avLst/>
          </a:prstGeom>
          <a:noFill/>
        </p:spPr>
        <p:txBody>
          <a:bodyPr wrap="none" rtlCol="0">
            <a:spAutoFit/>
          </a:bodyPr>
          <a:lstStyle/>
          <a:p>
            <a:r>
              <a:rPr lang="en-US" sz="1200" dirty="0" smtClean="0"/>
              <a:t>VCC</a:t>
            </a:r>
            <a:endParaRPr lang="en-US" sz="1200" dirty="0"/>
          </a:p>
        </p:txBody>
      </p:sp>
      <p:cxnSp>
        <p:nvCxnSpPr>
          <p:cNvPr id="163" name="Elbow Connector 162"/>
          <p:cNvCxnSpPr>
            <a:stCxn id="161" idx="0"/>
          </p:cNvCxnSpPr>
          <p:nvPr/>
        </p:nvCxnSpPr>
        <p:spPr>
          <a:xfrm rot="16200000" flipV="1">
            <a:off x="3192209" y="5841448"/>
            <a:ext cx="206842" cy="20425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3180913" y="4722210"/>
            <a:ext cx="476412" cy="276999"/>
          </a:xfrm>
          <a:prstGeom prst="rect">
            <a:avLst/>
          </a:prstGeom>
          <a:noFill/>
        </p:spPr>
        <p:txBody>
          <a:bodyPr wrap="none" rtlCol="0">
            <a:spAutoFit/>
          </a:bodyPr>
          <a:lstStyle/>
          <a:p>
            <a:r>
              <a:rPr lang="en-US" sz="1200" dirty="0" smtClean="0"/>
              <a:t>GND</a:t>
            </a:r>
          </a:p>
        </p:txBody>
      </p:sp>
      <p:sp>
        <p:nvSpPr>
          <p:cNvPr id="169" name="TextBox 168"/>
          <p:cNvSpPr txBox="1"/>
          <p:nvPr/>
        </p:nvSpPr>
        <p:spPr>
          <a:xfrm>
            <a:off x="3166406" y="6379664"/>
            <a:ext cx="476412" cy="276999"/>
          </a:xfrm>
          <a:prstGeom prst="rect">
            <a:avLst/>
          </a:prstGeom>
          <a:noFill/>
        </p:spPr>
        <p:txBody>
          <a:bodyPr wrap="none" rtlCol="0">
            <a:spAutoFit/>
          </a:bodyPr>
          <a:lstStyle/>
          <a:p>
            <a:r>
              <a:rPr lang="en-US" sz="1200" dirty="0" smtClean="0"/>
              <a:t>GND</a:t>
            </a:r>
          </a:p>
        </p:txBody>
      </p:sp>
      <p:sp>
        <p:nvSpPr>
          <p:cNvPr id="170" name="TextBox 169"/>
          <p:cNvSpPr txBox="1"/>
          <p:nvPr/>
        </p:nvSpPr>
        <p:spPr>
          <a:xfrm>
            <a:off x="449699" y="1949403"/>
            <a:ext cx="433388" cy="276999"/>
          </a:xfrm>
          <a:prstGeom prst="rect">
            <a:avLst/>
          </a:prstGeom>
          <a:noFill/>
        </p:spPr>
        <p:txBody>
          <a:bodyPr wrap="none" rtlCol="0">
            <a:spAutoFit/>
          </a:bodyPr>
          <a:lstStyle/>
          <a:p>
            <a:r>
              <a:rPr lang="en-US" sz="1200" dirty="0" smtClean="0"/>
              <a:t>VCC</a:t>
            </a:r>
            <a:endParaRPr lang="en-US" sz="1200" dirty="0"/>
          </a:p>
        </p:txBody>
      </p:sp>
      <p:sp>
        <p:nvSpPr>
          <p:cNvPr id="171" name="TextBox 170"/>
          <p:cNvSpPr txBox="1"/>
          <p:nvPr/>
        </p:nvSpPr>
        <p:spPr>
          <a:xfrm>
            <a:off x="10680097" y="4192063"/>
            <a:ext cx="433388" cy="276999"/>
          </a:xfrm>
          <a:prstGeom prst="rect">
            <a:avLst/>
          </a:prstGeom>
          <a:noFill/>
        </p:spPr>
        <p:txBody>
          <a:bodyPr wrap="none" rtlCol="0">
            <a:spAutoFit/>
          </a:bodyPr>
          <a:lstStyle/>
          <a:p>
            <a:r>
              <a:rPr lang="en-US" sz="1200" dirty="0" smtClean="0"/>
              <a:t>VCC</a:t>
            </a:r>
            <a:endParaRPr lang="en-US" sz="1200" dirty="0"/>
          </a:p>
        </p:txBody>
      </p:sp>
      <p:sp>
        <p:nvSpPr>
          <p:cNvPr id="172" name="TextBox 171"/>
          <p:cNvSpPr txBox="1"/>
          <p:nvPr/>
        </p:nvSpPr>
        <p:spPr>
          <a:xfrm>
            <a:off x="7350663" y="3945130"/>
            <a:ext cx="476412" cy="276999"/>
          </a:xfrm>
          <a:prstGeom prst="rect">
            <a:avLst/>
          </a:prstGeom>
          <a:noFill/>
        </p:spPr>
        <p:txBody>
          <a:bodyPr wrap="none" rtlCol="0">
            <a:spAutoFit/>
          </a:bodyPr>
          <a:lstStyle/>
          <a:p>
            <a:r>
              <a:rPr lang="en-US" sz="1200" dirty="0" smtClean="0"/>
              <a:t>GND</a:t>
            </a:r>
          </a:p>
        </p:txBody>
      </p:sp>
      <p:sp>
        <p:nvSpPr>
          <p:cNvPr id="173" name="TextBox 172"/>
          <p:cNvSpPr txBox="1"/>
          <p:nvPr/>
        </p:nvSpPr>
        <p:spPr>
          <a:xfrm>
            <a:off x="10658585" y="3954276"/>
            <a:ext cx="476412" cy="276999"/>
          </a:xfrm>
          <a:prstGeom prst="rect">
            <a:avLst/>
          </a:prstGeom>
          <a:noFill/>
        </p:spPr>
        <p:txBody>
          <a:bodyPr wrap="none" rtlCol="0">
            <a:spAutoFit/>
          </a:bodyPr>
          <a:lstStyle/>
          <a:p>
            <a:r>
              <a:rPr lang="en-US" sz="1200" dirty="0" smtClean="0"/>
              <a:t>GND</a:t>
            </a:r>
          </a:p>
        </p:txBody>
      </p:sp>
      <p:sp>
        <p:nvSpPr>
          <p:cNvPr id="174" name="TextBox 173"/>
          <p:cNvSpPr txBox="1"/>
          <p:nvPr/>
        </p:nvSpPr>
        <p:spPr>
          <a:xfrm>
            <a:off x="3873147" y="1662687"/>
            <a:ext cx="346570" cy="276999"/>
          </a:xfrm>
          <a:prstGeom prst="rect">
            <a:avLst/>
          </a:prstGeom>
          <a:noFill/>
        </p:spPr>
        <p:txBody>
          <a:bodyPr wrap="none" rtlCol="0">
            <a:spAutoFit/>
          </a:bodyPr>
          <a:lstStyle/>
          <a:p>
            <a:r>
              <a:rPr lang="en-US" sz="1200" dirty="0" smtClean="0"/>
              <a:t>B0</a:t>
            </a:r>
          </a:p>
        </p:txBody>
      </p:sp>
      <p:sp>
        <p:nvSpPr>
          <p:cNvPr id="175" name="TextBox 174"/>
          <p:cNvSpPr txBox="1"/>
          <p:nvPr/>
        </p:nvSpPr>
        <p:spPr>
          <a:xfrm>
            <a:off x="3888072" y="1957118"/>
            <a:ext cx="346570" cy="276999"/>
          </a:xfrm>
          <a:prstGeom prst="rect">
            <a:avLst/>
          </a:prstGeom>
          <a:noFill/>
        </p:spPr>
        <p:txBody>
          <a:bodyPr wrap="none" rtlCol="0">
            <a:spAutoFit/>
          </a:bodyPr>
          <a:lstStyle/>
          <a:p>
            <a:r>
              <a:rPr lang="en-US" sz="1200" dirty="0" smtClean="0"/>
              <a:t>B1</a:t>
            </a:r>
          </a:p>
        </p:txBody>
      </p:sp>
      <p:sp>
        <p:nvSpPr>
          <p:cNvPr id="176" name="TextBox 175"/>
          <p:cNvSpPr txBox="1"/>
          <p:nvPr/>
        </p:nvSpPr>
        <p:spPr>
          <a:xfrm>
            <a:off x="3885289" y="2279168"/>
            <a:ext cx="346570" cy="276999"/>
          </a:xfrm>
          <a:prstGeom prst="rect">
            <a:avLst/>
          </a:prstGeom>
          <a:noFill/>
        </p:spPr>
        <p:txBody>
          <a:bodyPr wrap="none" rtlCol="0">
            <a:spAutoFit/>
          </a:bodyPr>
          <a:lstStyle/>
          <a:p>
            <a:r>
              <a:rPr lang="en-US" sz="1200" dirty="0" smtClean="0"/>
              <a:t>B2</a:t>
            </a:r>
          </a:p>
        </p:txBody>
      </p:sp>
      <p:sp>
        <p:nvSpPr>
          <p:cNvPr id="177" name="TextBox 176"/>
          <p:cNvSpPr txBox="1"/>
          <p:nvPr/>
        </p:nvSpPr>
        <p:spPr>
          <a:xfrm>
            <a:off x="3885289" y="2577916"/>
            <a:ext cx="346570" cy="276999"/>
          </a:xfrm>
          <a:prstGeom prst="rect">
            <a:avLst/>
          </a:prstGeom>
          <a:noFill/>
        </p:spPr>
        <p:txBody>
          <a:bodyPr wrap="none" rtlCol="0">
            <a:spAutoFit/>
          </a:bodyPr>
          <a:lstStyle/>
          <a:p>
            <a:r>
              <a:rPr lang="en-US" sz="1200" dirty="0" smtClean="0"/>
              <a:t>B3</a:t>
            </a:r>
          </a:p>
        </p:txBody>
      </p:sp>
      <p:sp>
        <p:nvSpPr>
          <p:cNvPr id="178" name="TextBox 177"/>
          <p:cNvSpPr txBox="1"/>
          <p:nvPr/>
        </p:nvSpPr>
        <p:spPr>
          <a:xfrm>
            <a:off x="3872673" y="2899966"/>
            <a:ext cx="476412" cy="276999"/>
          </a:xfrm>
          <a:prstGeom prst="rect">
            <a:avLst/>
          </a:prstGeom>
          <a:noFill/>
        </p:spPr>
        <p:txBody>
          <a:bodyPr wrap="none" rtlCol="0">
            <a:spAutoFit/>
          </a:bodyPr>
          <a:lstStyle/>
          <a:p>
            <a:r>
              <a:rPr lang="en-US" sz="1200" dirty="0" smtClean="0"/>
              <a:t>GND</a:t>
            </a:r>
          </a:p>
        </p:txBody>
      </p:sp>
      <p:sp>
        <p:nvSpPr>
          <p:cNvPr id="179" name="TextBox 178"/>
          <p:cNvSpPr txBox="1"/>
          <p:nvPr/>
        </p:nvSpPr>
        <p:spPr>
          <a:xfrm>
            <a:off x="3885289" y="911527"/>
            <a:ext cx="476412" cy="276999"/>
          </a:xfrm>
          <a:prstGeom prst="rect">
            <a:avLst/>
          </a:prstGeom>
          <a:noFill/>
        </p:spPr>
        <p:txBody>
          <a:bodyPr wrap="none" rtlCol="0">
            <a:spAutoFit/>
          </a:bodyPr>
          <a:lstStyle/>
          <a:p>
            <a:r>
              <a:rPr lang="en-US" sz="1200" dirty="0" smtClean="0"/>
              <a:t>GND</a:t>
            </a:r>
          </a:p>
        </p:txBody>
      </p:sp>
      <p:sp>
        <p:nvSpPr>
          <p:cNvPr id="180" name="TextBox 179"/>
          <p:cNvSpPr txBox="1"/>
          <p:nvPr/>
        </p:nvSpPr>
        <p:spPr>
          <a:xfrm>
            <a:off x="3894348" y="1325572"/>
            <a:ext cx="346570" cy="276999"/>
          </a:xfrm>
          <a:prstGeom prst="rect">
            <a:avLst/>
          </a:prstGeom>
          <a:noFill/>
        </p:spPr>
        <p:txBody>
          <a:bodyPr wrap="none" rtlCol="0">
            <a:spAutoFit/>
          </a:bodyPr>
          <a:lstStyle/>
          <a:p>
            <a:r>
              <a:rPr lang="en-US" sz="1200" dirty="0" smtClean="0"/>
              <a:t>B4</a:t>
            </a:r>
          </a:p>
        </p:txBody>
      </p:sp>
      <p:sp>
        <p:nvSpPr>
          <p:cNvPr id="181" name="TextBox 180"/>
          <p:cNvSpPr txBox="1"/>
          <p:nvPr/>
        </p:nvSpPr>
        <p:spPr>
          <a:xfrm>
            <a:off x="530628" y="1646400"/>
            <a:ext cx="346570" cy="276999"/>
          </a:xfrm>
          <a:prstGeom prst="rect">
            <a:avLst/>
          </a:prstGeom>
          <a:noFill/>
        </p:spPr>
        <p:txBody>
          <a:bodyPr wrap="none" rtlCol="0">
            <a:spAutoFit/>
          </a:bodyPr>
          <a:lstStyle/>
          <a:p>
            <a:r>
              <a:rPr lang="en-US" sz="1200" dirty="0" smtClean="0"/>
              <a:t>B5</a:t>
            </a:r>
          </a:p>
        </p:txBody>
      </p:sp>
      <p:sp>
        <p:nvSpPr>
          <p:cNvPr id="182" name="TextBox 181"/>
          <p:cNvSpPr txBox="1"/>
          <p:nvPr/>
        </p:nvSpPr>
        <p:spPr>
          <a:xfrm>
            <a:off x="530628" y="1323310"/>
            <a:ext cx="346570" cy="276999"/>
          </a:xfrm>
          <a:prstGeom prst="rect">
            <a:avLst/>
          </a:prstGeom>
          <a:noFill/>
        </p:spPr>
        <p:txBody>
          <a:bodyPr wrap="none" rtlCol="0">
            <a:spAutoFit/>
          </a:bodyPr>
          <a:lstStyle/>
          <a:p>
            <a:r>
              <a:rPr lang="en-US" sz="1200" dirty="0" smtClean="0"/>
              <a:t>B6</a:t>
            </a:r>
          </a:p>
        </p:txBody>
      </p:sp>
      <p:sp>
        <p:nvSpPr>
          <p:cNvPr id="183" name="TextBox 182"/>
          <p:cNvSpPr txBox="1"/>
          <p:nvPr/>
        </p:nvSpPr>
        <p:spPr>
          <a:xfrm>
            <a:off x="5621953" y="4231275"/>
            <a:ext cx="357790" cy="276999"/>
          </a:xfrm>
          <a:prstGeom prst="rect">
            <a:avLst/>
          </a:prstGeom>
          <a:noFill/>
        </p:spPr>
        <p:txBody>
          <a:bodyPr wrap="none" rtlCol="0">
            <a:spAutoFit/>
          </a:bodyPr>
          <a:lstStyle/>
          <a:p>
            <a:r>
              <a:rPr lang="en-US" sz="1200" dirty="0" smtClean="0"/>
              <a:t>D0</a:t>
            </a:r>
          </a:p>
        </p:txBody>
      </p:sp>
      <p:sp>
        <p:nvSpPr>
          <p:cNvPr id="184" name="TextBox 183"/>
          <p:cNvSpPr txBox="1"/>
          <p:nvPr/>
        </p:nvSpPr>
        <p:spPr>
          <a:xfrm>
            <a:off x="5621953" y="4445211"/>
            <a:ext cx="357790" cy="276999"/>
          </a:xfrm>
          <a:prstGeom prst="rect">
            <a:avLst/>
          </a:prstGeom>
          <a:noFill/>
        </p:spPr>
        <p:txBody>
          <a:bodyPr wrap="none" rtlCol="0">
            <a:spAutoFit/>
          </a:bodyPr>
          <a:lstStyle/>
          <a:p>
            <a:r>
              <a:rPr lang="en-US" sz="1200" dirty="0" smtClean="0"/>
              <a:t>D1</a:t>
            </a:r>
            <a:endParaRPr lang="en-US" sz="1200" dirty="0"/>
          </a:p>
        </p:txBody>
      </p:sp>
      <p:cxnSp>
        <p:nvCxnSpPr>
          <p:cNvPr id="186" name="Elbow Connector 185"/>
          <p:cNvCxnSpPr>
            <a:stCxn id="183" idx="1"/>
            <a:endCxn id="145" idx="2"/>
          </p:cNvCxnSpPr>
          <p:nvPr/>
        </p:nvCxnSpPr>
        <p:spPr>
          <a:xfrm rot="10800000">
            <a:off x="3892677" y="4216921"/>
            <a:ext cx="1729276" cy="15285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9" name="Elbow Connector 188"/>
          <p:cNvCxnSpPr>
            <a:stCxn id="184" idx="1"/>
            <a:endCxn id="146" idx="2"/>
          </p:cNvCxnSpPr>
          <p:nvPr/>
        </p:nvCxnSpPr>
        <p:spPr>
          <a:xfrm rot="10800000">
            <a:off x="4505711" y="4192063"/>
            <a:ext cx="1116243" cy="39164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1700773" y="798627"/>
            <a:ext cx="1238994" cy="461665"/>
          </a:xfrm>
          <a:prstGeom prst="rect">
            <a:avLst/>
          </a:prstGeom>
          <a:noFill/>
        </p:spPr>
        <p:txBody>
          <a:bodyPr wrap="none" rtlCol="0">
            <a:spAutoFit/>
          </a:bodyPr>
          <a:lstStyle/>
          <a:p>
            <a:r>
              <a:rPr lang="en-US" sz="1200" dirty="0" smtClean="0"/>
              <a:t>Wireless Module</a:t>
            </a:r>
            <a:br>
              <a:rPr lang="en-US" sz="1200" dirty="0" smtClean="0"/>
            </a:br>
            <a:r>
              <a:rPr lang="en-US" sz="1200" dirty="0" smtClean="0"/>
              <a:t>RFM22B-S</a:t>
            </a:r>
            <a:endParaRPr lang="en-US" sz="1200" dirty="0"/>
          </a:p>
        </p:txBody>
      </p:sp>
      <p:sp>
        <p:nvSpPr>
          <p:cNvPr id="193" name="TextBox 192"/>
          <p:cNvSpPr txBox="1"/>
          <p:nvPr/>
        </p:nvSpPr>
        <p:spPr>
          <a:xfrm>
            <a:off x="1329163" y="5013418"/>
            <a:ext cx="1106200" cy="461665"/>
          </a:xfrm>
          <a:prstGeom prst="rect">
            <a:avLst/>
          </a:prstGeom>
          <a:noFill/>
        </p:spPr>
        <p:txBody>
          <a:bodyPr wrap="none" rtlCol="0">
            <a:spAutoFit/>
          </a:bodyPr>
          <a:lstStyle/>
          <a:p>
            <a:r>
              <a:rPr lang="en-US" sz="1200" dirty="0" smtClean="0"/>
              <a:t>Accelerometer</a:t>
            </a:r>
          </a:p>
          <a:p>
            <a:r>
              <a:rPr lang="en-US" sz="1200" dirty="0" smtClean="0"/>
              <a:t>ADXL 345</a:t>
            </a:r>
            <a:endParaRPr lang="en-US" sz="1200" dirty="0"/>
          </a:p>
        </p:txBody>
      </p:sp>
      <p:sp>
        <p:nvSpPr>
          <p:cNvPr id="194" name="TextBox 193"/>
          <p:cNvSpPr txBox="1"/>
          <p:nvPr/>
        </p:nvSpPr>
        <p:spPr>
          <a:xfrm>
            <a:off x="8554698" y="2012398"/>
            <a:ext cx="1525097" cy="461665"/>
          </a:xfrm>
          <a:prstGeom prst="rect">
            <a:avLst/>
          </a:prstGeom>
          <a:noFill/>
        </p:spPr>
        <p:txBody>
          <a:bodyPr wrap="none" rtlCol="0">
            <a:spAutoFit/>
          </a:bodyPr>
          <a:lstStyle/>
          <a:p>
            <a:r>
              <a:rPr lang="en-US" sz="1200" dirty="0" smtClean="0"/>
              <a:t>MCU</a:t>
            </a:r>
          </a:p>
          <a:p>
            <a:r>
              <a:rPr lang="en-US" sz="1200" dirty="0" err="1" smtClean="0"/>
              <a:t>Adafruit</a:t>
            </a:r>
            <a:r>
              <a:rPr lang="en-US" sz="1200" dirty="0" smtClean="0"/>
              <a:t> Atmega32u4</a:t>
            </a:r>
            <a:endParaRPr lang="en-US" sz="1200" dirty="0"/>
          </a:p>
        </p:txBody>
      </p:sp>
      <p:sp>
        <p:nvSpPr>
          <p:cNvPr id="195" name="TextBox 194"/>
          <p:cNvSpPr txBox="1"/>
          <p:nvPr/>
        </p:nvSpPr>
        <p:spPr>
          <a:xfrm>
            <a:off x="7454443" y="1621175"/>
            <a:ext cx="346570" cy="276999"/>
          </a:xfrm>
          <a:prstGeom prst="rect">
            <a:avLst/>
          </a:prstGeom>
          <a:noFill/>
        </p:spPr>
        <p:txBody>
          <a:bodyPr wrap="none" rtlCol="0">
            <a:spAutoFit/>
          </a:bodyPr>
          <a:lstStyle/>
          <a:p>
            <a:r>
              <a:rPr lang="en-US" sz="1200" dirty="0" smtClean="0"/>
              <a:t>B0</a:t>
            </a:r>
          </a:p>
        </p:txBody>
      </p:sp>
      <p:sp>
        <p:nvSpPr>
          <p:cNvPr id="196" name="TextBox 195"/>
          <p:cNvSpPr txBox="1"/>
          <p:nvPr/>
        </p:nvSpPr>
        <p:spPr>
          <a:xfrm>
            <a:off x="7437630" y="1812698"/>
            <a:ext cx="346570" cy="276999"/>
          </a:xfrm>
          <a:prstGeom prst="rect">
            <a:avLst/>
          </a:prstGeom>
          <a:noFill/>
        </p:spPr>
        <p:txBody>
          <a:bodyPr wrap="none" rtlCol="0">
            <a:spAutoFit/>
          </a:bodyPr>
          <a:lstStyle/>
          <a:p>
            <a:r>
              <a:rPr lang="en-US" sz="1200" dirty="0" smtClean="0"/>
              <a:t>B1</a:t>
            </a:r>
          </a:p>
        </p:txBody>
      </p:sp>
      <p:sp>
        <p:nvSpPr>
          <p:cNvPr id="197" name="TextBox 196"/>
          <p:cNvSpPr txBox="1"/>
          <p:nvPr/>
        </p:nvSpPr>
        <p:spPr>
          <a:xfrm>
            <a:off x="7436575" y="2006640"/>
            <a:ext cx="346570" cy="276999"/>
          </a:xfrm>
          <a:prstGeom prst="rect">
            <a:avLst/>
          </a:prstGeom>
          <a:noFill/>
        </p:spPr>
        <p:txBody>
          <a:bodyPr wrap="none" rtlCol="0">
            <a:spAutoFit/>
          </a:bodyPr>
          <a:lstStyle/>
          <a:p>
            <a:r>
              <a:rPr lang="en-US" sz="1200" dirty="0" smtClean="0"/>
              <a:t>B2</a:t>
            </a:r>
          </a:p>
        </p:txBody>
      </p:sp>
      <p:sp>
        <p:nvSpPr>
          <p:cNvPr id="198" name="TextBox 197"/>
          <p:cNvSpPr txBox="1"/>
          <p:nvPr/>
        </p:nvSpPr>
        <p:spPr>
          <a:xfrm>
            <a:off x="7425228" y="2215466"/>
            <a:ext cx="346570" cy="276999"/>
          </a:xfrm>
          <a:prstGeom prst="rect">
            <a:avLst/>
          </a:prstGeom>
          <a:noFill/>
        </p:spPr>
        <p:txBody>
          <a:bodyPr wrap="none" rtlCol="0">
            <a:spAutoFit/>
          </a:bodyPr>
          <a:lstStyle/>
          <a:p>
            <a:r>
              <a:rPr lang="en-US" sz="1200" dirty="0" smtClean="0"/>
              <a:t>B3</a:t>
            </a:r>
          </a:p>
        </p:txBody>
      </p:sp>
      <p:sp>
        <p:nvSpPr>
          <p:cNvPr id="199" name="TextBox 198"/>
          <p:cNvSpPr txBox="1"/>
          <p:nvPr/>
        </p:nvSpPr>
        <p:spPr>
          <a:xfrm>
            <a:off x="7425355" y="2412366"/>
            <a:ext cx="357790" cy="276999"/>
          </a:xfrm>
          <a:prstGeom prst="rect">
            <a:avLst/>
          </a:prstGeom>
          <a:noFill/>
        </p:spPr>
        <p:txBody>
          <a:bodyPr wrap="none" rtlCol="0">
            <a:spAutoFit/>
          </a:bodyPr>
          <a:lstStyle/>
          <a:p>
            <a:r>
              <a:rPr lang="en-US" sz="1200" dirty="0" smtClean="0"/>
              <a:t>D0</a:t>
            </a:r>
          </a:p>
        </p:txBody>
      </p:sp>
      <p:sp>
        <p:nvSpPr>
          <p:cNvPr id="200" name="TextBox 199"/>
          <p:cNvSpPr txBox="1"/>
          <p:nvPr/>
        </p:nvSpPr>
        <p:spPr>
          <a:xfrm>
            <a:off x="7435381" y="2603164"/>
            <a:ext cx="357790" cy="276999"/>
          </a:xfrm>
          <a:prstGeom prst="rect">
            <a:avLst/>
          </a:prstGeom>
          <a:noFill/>
        </p:spPr>
        <p:txBody>
          <a:bodyPr wrap="none" rtlCol="0">
            <a:spAutoFit/>
          </a:bodyPr>
          <a:lstStyle/>
          <a:p>
            <a:r>
              <a:rPr lang="en-US" sz="1200" dirty="0" smtClean="0"/>
              <a:t>D1</a:t>
            </a:r>
            <a:endParaRPr lang="en-US" sz="1200" dirty="0"/>
          </a:p>
        </p:txBody>
      </p:sp>
      <p:sp>
        <p:nvSpPr>
          <p:cNvPr id="201" name="TextBox 200"/>
          <p:cNvSpPr txBox="1"/>
          <p:nvPr/>
        </p:nvSpPr>
        <p:spPr>
          <a:xfrm>
            <a:off x="10676586" y="3768771"/>
            <a:ext cx="346570" cy="276999"/>
          </a:xfrm>
          <a:prstGeom prst="rect">
            <a:avLst/>
          </a:prstGeom>
          <a:noFill/>
        </p:spPr>
        <p:txBody>
          <a:bodyPr wrap="none" rtlCol="0">
            <a:spAutoFit/>
          </a:bodyPr>
          <a:lstStyle/>
          <a:p>
            <a:r>
              <a:rPr lang="en-US" sz="1200" dirty="0" smtClean="0"/>
              <a:t>B4</a:t>
            </a:r>
          </a:p>
        </p:txBody>
      </p:sp>
      <p:sp>
        <p:nvSpPr>
          <p:cNvPr id="202" name="TextBox 201"/>
          <p:cNvSpPr txBox="1"/>
          <p:nvPr/>
        </p:nvSpPr>
        <p:spPr>
          <a:xfrm>
            <a:off x="10676586" y="3574920"/>
            <a:ext cx="346570" cy="276999"/>
          </a:xfrm>
          <a:prstGeom prst="rect">
            <a:avLst/>
          </a:prstGeom>
          <a:noFill/>
        </p:spPr>
        <p:txBody>
          <a:bodyPr wrap="none" rtlCol="0">
            <a:spAutoFit/>
          </a:bodyPr>
          <a:lstStyle/>
          <a:p>
            <a:r>
              <a:rPr lang="en-US" sz="1200" dirty="0" smtClean="0"/>
              <a:t>B5</a:t>
            </a:r>
          </a:p>
        </p:txBody>
      </p:sp>
      <p:sp>
        <p:nvSpPr>
          <p:cNvPr id="203" name="TextBox 202"/>
          <p:cNvSpPr txBox="1"/>
          <p:nvPr/>
        </p:nvSpPr>
        <p:spPr>
          <a:xfrm>
            <a:off x="10663486" y="3381348"/>
            <a:ext cx="346570" cy="276999"/>
          </a:xfrm>
          <a:prstGeom prst="rect">
            <a:avLst/>
          </a:prstGeom>
          <a:noFill/>
        </p:spPr>
        <p:txBody>
          <a:bodyPr wrap="none" rtlCol="0">
            <a:spAutoFit/>
          </a:bodyPr>
          <a:lstStyle/>
          <a:p>
            <a:r>
              <a:rPr lang="en-US" sz="1200" dirty="0" smtClean="0"/>
              <a:t>B6</a:t>
            </a:r>
          </a:p>
        </p:txBody>
      </p:sp>
      <p:sp>
        <p:nvSpPr>
          <p:cNvPr id="204" name="Oval 203"/>
          <p:cNvSpPr/>
          <p:nvPr/>
        </p:nvSpPr>
        <p:spPr>
          <a:xfrm>
            <a:off x="4766788" y="4192751"/>
            <a:ext cx="244699" cy="7608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p:cNvSpPr txBox="1"/>
          <p:nvPr/>
        </p:nvSpPr>
        <p:spPr>
          <a:xfrm>
            <a:off x="4110879" y="4953640"/>
            <a:ext cx="2048638" cy="369332"/>
          </a:xfrm>
          <a:prstGeom prst="rect">
            <a:avLst/>
          </a:prstGeom>
          <a:noFill/>
        </p:spPr>
        <p:txBody>
          <a:bodyPr wrap="none" rtlCol="0">
            <a:spAutoFit/>
          </a:bodyPr>
          <a:lstStyle/>
          <a:p>
            <a:r>
              <a:rPr lang="en-US" dirty="0" smtClean="0"/>
              <a:t>I2C/TWI connection</a:t>
            </a:r>
            <a:endParaRPr lang="en-US" dirty="0"/>
          </a:p>
        </p:txBody>
      </p:sp>
      <p:sp>
        <p:nvSpPr>
          <p:cNvPr id="206" name="Oval 205"/>
          <p:cNvSpPr/>
          <p:nvPr/>
        </p:nvSpPr>
        <p:spPr>
          <a:xfrm>
            <a:off x="3630435" y="1543142"/>
            <a:ext cx="118907" cy="1366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8" name="Straight Connector 207"/>
          <p:cNvCxnSpPr>
            <a:stCxn id="206" idx="7"/>
          </p:cNvCxnSpPr>
          <p:nvPr/>
        </p:nvCxnSpPr>
        <p:spPr>
          <a:xfrm flipV="1">
            <a:off x="3731928" y="1531184"/>
            <a:ext cx="941718" cy="212080"/>
          </a:xfrm>
          <a:prstGeom prst="line">
            <a:avLst/>
          </a:prstGeom>
        </p:spPr>
        <p:style>
          <a:lnRef idx="1">
            <a:schemeClr val="accent1"/>
          </a:lnRef>
          <a:fillRef idx="0">
            <a:schemeClr val="accent1"/>
          </a:fillRef>
          <a:effectRef idx="0">
            <a:schemeClr val="accent1"/>
          </a:effectRef>
          <a:fontRef idx="minor">
            <a:schemeClr val="tx1"/>
          </a:fontRef>
        </p:style>
      </p:cxnSp>
      <p:sp>
        <p:nvSpPr>
          <p:cNvPr id="210" name="TextBox 209"/>
          <p:cNvSpPr txBox="1"/>
          <p:nvPr/>
        </p:nvSpPr>
        <p:spPr>
          <a:xfrm>
            <a:off x="4455893" y="1165636"/>
            <a:ext cx="1567737" cy="369332"/>
          </a:xfrm>
          <a:prstGeom prst="rect">
            <a:avLst/>
          </a:prstGeom>
          <a:noFill/>
        </p:spPr>
        <p:txBody>
          <a:bodyPr wrap="none" rtlCol="0">
            <a:spAutoFit/>
          </a:bodyPr>
          <a:lstStyle/>
          <a:p>
            <a:r>
              <a:rPr lang="en-US" dirty="0" smtClean="0"/>
              <a:t>SPI connection</a:t>
            </a:r>
            <a:endParaRPr lang="en-US" dirty="0"/>
          </a:p>
        </p:txBody>
      </p:sp>
    </p:spTree>
    <p:extLst>
      <p:ext uri="{BB962C8B-B14F-4D97-AF65-F5344CB8AC3E}">
        <p14:creationId xmlns:p14="http://schemas.microsoft.com/office/powerpoint/2010/main" val="2293197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267</Words>
  <Application>Microsoft Office PowerPoint</Application>
  <PresentationFormat>Widescreen</PresentationFormat>
  <Paragraphs>161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MCU, Accelerometer, and Wireless Module Schematic</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14</cp:revision>
  <dcterms:created xsi:type="dcterms:W3CDTF">2015-02-17T20:16:55Z</dcterms:created>
  <dcterms:modified xsi:type="dcterms:W3CDTF">2015-02-17T22:39:40Z</dcterms:modified>
</cp:coreProperties>
</file>