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sldIdLst>
    <p:sldId id="256" r:id="rId5"/>
    <p:sldId id="261" r:id="rId6"/>
    <p:sldId id="257" r:id="rId7"/>
    <p:sldId id="258" r:id="rId8"/>
    <p:sldId id="260" r:id="rId9"/>
    <p:sldId id="259" r:id="rId10"/>
    <p:sldId id="262" r:id="rId11"/>
    <p:sldId id="263" r:id="rId12"/>
  </p:sldIdLst>
  <p:sldSz cx="12192000" cy="6858000"/>
  <p:notesSz cx="6858000" cy="971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ber Teng" initials="AT" lastIdx="2" clrIdx="0">
    <p:extLst>
      <p:ext uri="{19B8F6BF-5375-455C-9EA6-DF929625EA0E}">
        <p15:presenceInfo xmlns:p15="http://schemas.microsoft.com/office/powerpoint/2012/main" userId="S::ateng@uchicago.edu::5a525123-35fc-435a-812d-df8a55b511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23992-448F-4469-A0CF-FCC4166EC6B3}" v="201" dt="2019-05-26T17:22:02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6T10:43:55.587" idx="1">
    <p:pos x="4179" y="537"/>
    <p:text>​Relationship &amp; Cardinality: &lt;-- not sure if we need this since the arrows already show it​
​
</p:text>
    <p:extLst>
      <p:ext uri="{C676402C-5697-4E1C-873F-D02D1690AC5C}">
        <p15:threadingInfo xmlns:p15="http://schemas.microsoft.com/office/powerpoint/2012/main" timeZoneBias="420"/>
      </p:ext>
    </p:extLst>
  </p:cm>
  <p:cm authorId="1" dt="2019-05-26T10:44:00.149" idx="2">
    <p:pos x="4275" y="633"/>
    <p:text>Datatypes: &lt;-- also already shown in the table ?
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0714E5-5645-4C8E-8D36-428493A6944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6EF955-0C46-4D8A-B2AA-BF0B64E9947C}">
      <dgm:prSet phldrT="[Text]"/>
      <dgm:spPr/>
      <dgm:t>
        <a:bodyPr/>
        <a:lstStyle/>
        <a:p>
          <a:r>
            <a:rPr lang="en-US"/>
            <a:t>Data sources</a:t>
          </a:r>
        </a:p>
      </dgm:t>
    </dgm:pt>
    <dgm:pt modelId="{F042B291-D588-42D0-A37F-7BBD9175E4F3}" type="parTrans" cxnId="{D9086B7A-CB1B-4289-B2A0-CA85AF1DFCB9}">
      <dgm:prSet/>
      <dgm:spPr/>
      <dgm:t>
        <a:bodyPr/>
        <a:lstStyle/>
        <a:p>
          <a:endParaRPr lang="en-US"/>
        </a:p>
      </dgm:t>
    </dgm:pt>
    <dgm:pt modelId="{23F7A8CB-6EC4-4896-BD8D-01459CC76740}" type="sibTrans" cxnId="{D9086B7A-CB1B-4289-B2A0-CA85AF1DFCB9}">
      <dgm:prSet/>
      <dgm:spPr/>
      <dgm:t>
        <a:bodyPr/>
        <a:lstStyle/>
        <a:p>
          <a:endParaRPr lang="en-US"/>
        </a:p>
      </dgm:t>
    </dgm:pt>
    <dgm:pt modelId="{F03AD0B7-4A1A-4D82-B025-EA3229C889E7}">
      <dgm:prSet phldrT="[Text]"/>
      <dgm:spPr/>
      <dgm:t>
        <a:bodyPr/>
        <a:lstStyle/>
        <a:p>
          <a:r>
            <a:rPr lang="en-US"/>
            <a:t>ETL</a:t>
          </a:r>
        </a:p>
      </dgm:t>
    </dgm:pt>
    <dgm:pt modelId="{39D26A7A-9CBE-4010-A669-2CEBEDE03614}" type="parTrans" cxnId="{BA6129E6-E259-4B06-93DD-8F4891374ADB}">
      <dgm:prSet/>
      <dgm:spPr/>
      <dgm:t>
        <a:bodyPr/>
        <a:lstStyle/>
        <a:p>
          <a:endParaRPr lang="en-US"/>
        </a:p>
      </dgm:t>
    </dgm:pt>
    <dgm:pt modelId="{877E9C2F-215A-4FB9-ADEE-11CE08887F4D}" type="sibTrans" cxnId="{BA6129E6-E259-4B06-93DD-8F4891374ADB}">
      <dgm:prSet/>
      <dgm:spPr/>
      <dgm:t>
        <a:bodyPr/>
        <a:lstStyle/>
        <a:p>
          <a:endParaRPr lang="en-US"/>
        </a:p>
      </dgm:t>
    </dgm:pt>
    <dgm:pt modelId="{1449F1F9-CD6B-46C1-A826-3563DBA77665}">
      <dgm:prSet phldrT="[Text]"/>
      <dgm:spPr/>
      <dgm:t>
        <a:bodyPr/>
        <a:lstStyle/>
        <a:p>
          <a:r>
            <a:rPr lang="en-US"/>
            <a:t>Storage&amp; database</a:t>
          </a:r>
        </a:p>
      </dgm:t>
    </dgm:pt>
    <dgm:pt modelId="{04BABE32-6D8D-43A1-A12E-E1F6EB870ED3}" type="parTrans" cxnId="{7EB53E40-A5AD-4C25-95B0-99C96192E81A}">
      <dgm:prSet/>
      <dgm:spPr/>
      <dgm:t>
        <a:bodyPr/>
        <a:lstStyle/>
        <a:p>
          <a:endParaRPr lang="en-US"/>
        </a:p>
      </dgm:t>
    </dgm:pt>
    <dgm:pt modelId="{41034FCF-545E-4284-A1FA-F7CCB47A60EE}" type="sibTrans" cxnId="{7EB53E40-A5AD-4C25-95B0-99C96192E81A}">
      <dgm:prSet/>
      <dgm:spPr/>
      <dgm:t>
        <a:bodyPr/>
        <a:lstStyle/>
        <a:p>
          <a:endParaRPr lang="en-US"/>
        </a:p>
      </dgm:t>
    </dgm:pt>
    <dgm:pt modelId="{CA57A962-122F-4D1A-8792-FC279E44FC1A}">
      <dgm:prSet phldrT="[Text]"/>
      <dgm:spPr/>
      <dgm:t>
        <a:bodyPr/>
        <a:lstStyle/>
        <a:p>
          <a:r>
            <a:rPr lang="en-US"/>
            <a:t>Analysis</a:t>
          </a:r>
        </a:p>
      </dgm:t>
    </dgm:pt>
    <dgm:pt modelId="{DE0553A2-97F3-4084-A5C4-1937F35A31BE}" type="parTrans" cxnId="{15912036-3599-44C8-A875-27568365BF42}">
      <dgm:prSet/>
      <dgm:spPr/>
      <dgm:t>
        <a:bodyPr/>
        <a:lstStyle/>
        <a:p>
          <a:endParaRPr lang="en-US"/>
        </a:p>
      </dgm:t>
    </dgm:pt>
    <dgm:pt modelId="{0B279F49-BCA6-4E25-BC88-F2A369D87C1B}" type="sibTrans" cxnId="{15912036-3599-44C8-A875-27568365BF42}">
      <dgm:prSet/>
      <dgm:spPr/>
      <dgm:t>
        <a:bodyPr/>
        <a:lstStyle/>
        <a:p>
          <a:endParaRPr lang="en-US"/>
        </a:p>
      </dgm:t>
    </dgm:pt>
    <dgm:pt modelId="{4AFFD4FE-F320-487E-877E-39798B61BA01}">
      <dgm:prSet phldrT="[Text]"/>
      <dgm:spPr/>
      <dgm:t>
        <a:bodyPr/>
        <a:lstStyle/>
        <a:p>
          <a:r>
            <a:rPr lang="en-US"/>
            <a:t>Reporting</a:t>
          </a:r>
        </a:p>
      </dgm:t>
    </dgm:pt>
    <dgm:pt modelId="{7EB9AEC9-AF13-472E-BFFD-379631D00006}" type="parTrans" cxnId="{4B75EE42-EB23-468F-880C-8963066CBC9D}">
      <dgm:prSet/>
      <dgm:spPr/>
      <dgm:t>
        <a:bodyPr/>
        <a:lstStyle/>
        <a:p>
          <a:endParaRPr lang="en-US"/>
        </a:p>
      </dgm:t>
    </dgm:pt>
    <dgm:pt modelId="{9A0B91DD-ED20-4767-B99B-6560DE1C1963}" type="sibTrans" cxnId="{4B75EE42-EB23-468F-880C-8963066CBC9D}">
      <dgm:prSet/>
      <dgm:spPr/>
      <dgm:t>
        <a:bodyPr/>
        <a:lstStyle/>
        <a:p>
          <a:endParaRPr lang="en-US"/>
        </a:p>
      </dgm:t>
    </dgm:pt>
    <dgm:pt modelId="{F5D64B42-D7DD-443C-924E-EB4F1D8A6D2B}" type="pres">
      <dgm:prSet presAssocID="{490714E5-5645-4C8E-8D36-428493A69448}" presName="Name0" presStyleCnt="0">
        <dgm:presLayoutVars>
          <dgm:dir/>
          <dgm:animLvl val="lvl"/>
          <dgm:resizeHandles val="exact"/>
        </dgm:presLayoutVars>
      </dgm:prSet>
      <dgm:spPr/>
    </dgm:pt>
    <dgm:pt modelId="{6B3E3EFA-B950-42A7-A4CE-ED2F3493AB96}" type="pres">
      <dgm:prSet presAssocID="{056EF955-0C46-4D8A-B2AA-BF0B64E9947C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ECCC887-6A34-4150-99EF-EFA8281443D5}" type="pres">
      <dgm:prSet presAssocID="{23F7A8CB-6EC4-4896-BD8D-01459CC76740}" presName="parTxOnlySpace" presStyleCnt="0"/>
      <dgm:spPr/>
    </dgm:pt>
    <dgm:pt modelId="{520DF5B2-C48C-4AFF-AA41-63E67A9E1A01}" type="pres">
      <dgm:prSet presAssocID="{F03AD0B7-4A1A-4D82-B025-EA3229C889E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1BB3188-67E5-413A-8C8C-D7611506F1AA}" type="pres">
      <dgm:prSet presAssocID="{877E9C2F-215A-4FB9-ADEE-11CE08887F4D}" presName="parTxOnlySpace" presStyleCnt="0"/>
      <dgm:spPr/>
    </dgm:pt>
    <dgm:pt modelId="{99DD3EBC-138F-484B-873D-872C43F3906F}" type="pres">
      <dgm:prSet presAssocID="{1449F1F9-CD6B-46C1-A826-3563DBA7766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D66AD01-7711-41BF-B17F-031387F0D2C7}" type="pres">
      <dgm:prSet presAssocID="{41034FCF-545E-4284-A1FA-F7CCB47A60EE}" presName="parTxOnlySpace" presStyleCnt="0"/>
      <dgm:spPr/>
    </dgm:pt>
    <dgm:pt modelId="{48E6A2A2-8938-4125-9D3D-FDC2D52A8C25}" type="pres">
      <dgm:prSet presAssocID="{CA57A962-122F-4D1A-8792-FC279E44FC1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97BF049-4BFB-42FD-B216-AE9A243554D3}" type="pres">
      <dgm:prSet presAssocID="{0B279F49-BCA6-4E25-BC88-F2A369D87C1B}" presName="parTxOnlySpace" presStyleCnt="0"/>
      <dgm:spPr/>
    </dgm:pt>
    <dgm:pt modelId="{E841F9F7-BC73-43B4-BBA8-52A4FD1CDA62}" type="pres">
      <dgm:prSet presAssocID="{4AFFD4FE-F320-487E-877E-39798B61BA0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FF8B417-B35D-43C9-A61F-648E259ADCC6}" type="presOf" srcId="{F03AD0B7-4A1A-4D82-B025-EA3229C889E7}" destId="{520DF5B2-C48C-4AFF-AA41-63E67A9E1A01}" srcOrd="0" destOrd="0" presId="urn:microsoft.com/office/officeart/2005/8/layout/chevron1"/>
    <dgm:cxn modelId="{DE6C2F2E-0134-4359-927A-6B1D41A3E9D5}" type="presOf" srcId="{CA57A962-122F-4D1A-8792-FC279E44FC1A}" destId="{48E6A2A2-8938-4125-9D3D-FDC2D52A8C25}" srcOrd="0" destOrd="0" presId="urn:microsoft.com/office/officeart/2005/8/layout/chevron1"/>
    <dgm:cxn modelId="{15912036-3599-44C8-A875-27568365BF42}" srcId="{490714E5-5645-4C8E-8D36-428493A69448}" destId="{CA57A962-122F-4D1A-8792-FC279E44FC1A}" srcOrd="3" destOrd="0" parTransId="{DE0553A2-97F3-4084-A5C4-1937F35A31BE}" sibTransId="{0B279F49-BCA6-4E25-BC88-F2A369D87C1B}"/>
    <dgm:cxn modelId="{9BDD333D-8296-4383-B3CC-FC21D864C63F}" type="presOf" srcId="{056EF955-0C46-4D8A-B2AA-BF0B64E9947C}" destId="{6B3E3EFA-B950-42A7-A4CE-ED2F3493AB96}" srcOrd="0" destOrd="0" presId="urn:microsoft.com/office/officeart/2005/8/layout/chevron1"/>
    <dgm:cxn modelId="{7EB53E40-A5AD-4C25-95B0-99C96192E81A}" srcId="{490714E5-5645-4C8E-8D36-428493A69448}" destId="{1449F1F9-CD6B-46C1-A826-3563DBA77665}" srcOrd="2" destOrd="0" parTransId="{04BABE32-6D8D-43A1-A12E-E1F6EB870ED3}" sibTransId="{41034FCF-545E-4284-A1FA-F7CCB47A60EE}"/>
    <dgm:cxn modelId="{4B75EE42-EB23-468F-880C-8963066CBC9D}" srcId="{490714E5-5645-4C8E-8D36-428493A69448}" destId="{4AFFD4FE-F320-487E-877E-39798B61BA01}" srcOrd="4" destOrd="0" parTransId="{7EB9AEC9-AF13-472E-BFFD-379631D00006}" sibTransId="{9A0B91DD-ED20-4767-B99B-6560DE1C1963}"/>
    <dgm:cxn modelId="{CB66484C-2242-4535-B2DA-F52EB3471810}" type="presOf" srcId="{1449F1F9-CD6B-46C1-A826-3563DBA77665}" destId="{99DD3EBC-138F-484B-873D-872C43F3906F}" srcOrd="0" destOrd="0" presId="urn:microsoft.com/office/officeart/2005/8/layout/chevron1"/>
    <dgm:cxn modelId="{29F11A73-E356-4280-ADE1-734F7AC2DA38}" type="presOf" srcId="{4AFFD4FE-F320-487E-877E-39798B61BA01}" destId="{E841F9F7-BC73-43B4-BBA8-52A4FD1CDA62}" srcOrd="0" destOrd="0" presId="urn:microsoft.com/office/officeart/2005/8/layout/chevron1"/>
    <dgm:cxn modelId="{D9086B7A-CB1B-4289-B2A0-CA85AF1DFCB9}" srcId="{490714E5-5645-4C8E-8D36-428493A69448}" destId="{056EF955-0C46-4D8A-B2AA-BF0B64E9947C}" srcOrd="0" destOrd="0" parTransId="{F042B291-D588-42D0-A37F-7BBD9175E4F3}" sibTransId="{23F7A8CB-6EC4-4896-BD8D-01459CC76740}"/>
    <dgm:cxn modelId="{85E558CC-114B-48DD-80C1-5EE823D74CF5}" type="presOf" srcId="{490714E5-5645-4C8E-8D36-428493A69448}" destId="{F5D64B42-D7DD-443C-924E-EB4F1D8A6D2B}" srcOrd="0" destOrd="0" presId="urn:microsoft.com/office/officeart/2005/8/layout/chevron1"/>
    <dgm:cxn modelId="{BA6129E6-E259-4B06-93DD-8F4891374ADB}" srcId="{490714E5-5645-4C8E-8D36-428493A69448}" destId="{F03AD0B7-4A1A-4D82-B025-EA3229C889E7}" srcOrd="1" destOrd="0" parTransId="{39D26A7A-9CBE-4010-A669-2CEBEDE03614}" sibTransId="{877E9C2F-215A-4FB9-ADEE-11CE08887F4D}"/>
    <dgm:cxn modelId="{A21D6468-653F-4CEC-8EC1-805D878A3ACF}" type="presParOf" srcId="{F5D64B42-D7DD-443C-924E-EB4F1D8A6D2B}" destId="{6B3E3EFA-B950-42A7-A4CE-ED2F3493AB96}" srcOrd="0" destOrd="0" presId="urn:microsoft.com/office/officeart/2005/8/layout/chevron1"/>
    <dgm:cxn modelId="{E34AF612-5753-49B9-BA46-8800475936A7}" type="presParOf" srcId="{F5D64B42-D7DD-443C-924E-EB4F1D8A6D2B}" destId="{CECCC887-6A34-4150-99EF-EFA8281443D5}" srcOrd="1" destOrd="0" presId="urn:microsoft.com/office/officeart/2005/8/layout/chevron1"/>
    <dgm:cxn modelId="{611F804F-6D44-44F4-89D7-A4012BA5AAD7}" type="presParOf" srcId="{F5D64B42-D7DD-443C-924E-EB4F1D8A6D2B}" destId="{520DF5B2-C48C-4AFF-AA41-63E67A9E1A01}" srcOrd="2" destOrd="0" presId="urn:microsoft.com/office/officeart/2005/8/layout/chevron1"/>
    <dgm:cxn modelId="{52011BE4-15B7-48EC-A1F1-20511D7D2723}" type="presParOf" srcId="{F5D64B42-D7DD-443C-924E-EB4F1D8A6D2B}" destId="{01BB3188-67E5-413A-8C8C-D7611506F1AA}" srcOrd="3" destOrd="0" presId="urn:microsoft.com/office/officeart/2005/8/layout/chevron1"/>
    <dgm:cxn modelId="{D697C7F1-8C10-4A03-A854-CD37E953B8CF}" type="presParOf" srcId="{F5D64B42-D7DD-443C-924E-EB4F1D8A6D2B}" destId="{99DD3EBC-138F-484B-873D-872C43F3906F}" srcOrd="4" destOrd="0" presId="urn:microsoft.com/office/officeart/2005/8/layout/chevron1"/>
    <dgm:cxn modelId="{70BCA699-D78D-4F36-9B63-51F91F601F13}" type="presParOf" srcId="{F5D64B42-D7DD-443C-924E-EB4F1D8A6D2B}" destId="{FD66AD01-7711-41BF-B17F-031387F0D2C7}" srcOrd="5" destOrd="0" presId="urn:microsoft.com/office/officeart/2005/8/layout/chevron1"/>
    <dgm:cxn modelId="{402DACF1-BEE1-4A4F-8A22-A7CCE12ED682}" type="presParOf" srcId="{F5D64B42-D7DD-443C-924E-EB4F1D8A6D2B}" destId="{48E6A2A2-8938-4125-9D3D-FDC2D52A8C25}" srcOrd="6" destOrd="0" presId="urn:microsoft.com/office/officeart/2005/8/layout/chevron1"/>
    <dgm:cxn modelId="{1DD74696-769E-4086-9254-78C80820C0F9}" type="presParOf" srcId="{F5D64B42-D7DD-443C-924E-EB4F1D8A6D2B}" destId="{197BF049-4BFB-42FD-B216-AE9A243554D3}" srcOrd="7" destOrd="0" presId="urn:microsoft.com/office/officeart/2005/8/layout/chevron1"/>
    <dgm:cxn modelId="{53F3AA00-3D4B-4FAE-8052-6843D1392C98}" type="presParOf" srcId="{F5D64B42-D7DD-443C-924E-EB4F1D8A6D2B}" destId="{E841F9F7-BC73-43B4-BBA8-52A4FD1CDA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E3EFA-B950-42A7-A4CE-ED2F3493AB96}">
      <dsp:nvSpPr>
        <dsp:cNvPr id="0" name=""/>
        <dsp:cNvSpPr/>
      </dsp:nvSpPr>
      <dsp:spPr>
        <a:xfrm>
          <a:off x="2374" y="1675191"/>
          <a:ext cx="2113445" cy="8453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sources</a:t>
          </a:r>
        </a:p>
      </dsp:txBody>
      <dsp:txXfrm>
        <a:off x="425063" y="1675191"/>
        <a:ext cx="1268067" cy="845378"/>
      </dsp:txXfrm>
    </dsp:sp>
    <dsp:sp modelId="{520DF5B2-C48C-4AFF-AA41-63E67A9E1A01}">
      <dsp:nvSpPr>
        <dsp:cNvPr id="0" name=""/>
        <dsp:cNvSpPr/>
      </dsp:nvSpPr>
      <dsp:spPr>
        <a:xfrm>
          <a:off x="1904475" y="1675191"/>
          <a:ext cx="2113445" cy="8453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ETL</a:t>
          </a:r>
        </a:p>
      </dsp:txBody>
      <dsp:txXfrm>
        <a:off x="2327164" y="1675191"/>
        <a:ext cx="1268067" cy="845378"/>
      </dsp:txXfrm>
    </dsp:sp>
    <dsp:sp modelId="{99DD3EBC-138F-484B-873D-872C43F3906F}">
      <dsp:nvSpPr>
        <dsp:cNvPr id="0" name=""/>
        <dsp:cNvSpPr/>
      </dsp:nvSpPr>
      <dsp:spPr>
        <a:xfrm>
          <a:off x="3806577" y="1675191"/>
          <a:ext cx="2113445" cy="8453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Storage&amp; database</a:t>
          </a:r>
        </a:p>
      </dsp:txBody>
      <dsp:txXfrm>
        <a:off x="4229266" y="1675191"/>
        <a:ext cx="1268067" cy="845378"/>
      </dsp:txXfrm>
    </dsp:sp>
    <dsp:sp modelId="{48E6A2A2-8938-4125-9D3D-FDC2D52A8C25}">
      <dsp:nvSpPr>
        <dsp:cNvPr id="0" name=""/>
        <dsp:cNvSpPr/>
      </dsp:nvSpPr>
      <dsp:spPr>
        <a:xfrm>
          <a:off x="5708678" y="1675191"/>
          <a:ext cx="2113445" cy="8453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Analysis</a:t>
          </a:r>
        </a:p>
      </dsp:txBody>
      <dsp:txXfrm>
        <a:off x="6131367" y="1675191"/>
        <a:ext cx="1268067" cy="845378"/>
      </dsp:txXfrm>
    </dsp:sp>
    <dsp:sp modelId="{E841F9F7-BC73-43B4-BBA8-52A4FD1CDA62}">
      <dsp:nvSpPr>
        <dsp:cNvPr id="0" name=""/>
        <dsp:cNvSpPr/>
      </dsp:nvSpPr>
      <dsp:spPr>
        <a:xfrm>
          <a:off x="7610779" y="1675191"/>
          <a:ext cx="2113445" cy="8453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Reporting</a:t>
          </a:r>
        </a:p>
      </dsp:txBody>
      <dsp:txXfrm>
        <a:off x="8033468" y="1675191"/>
        <a:ext cx="1268067" cy="84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D77D2-67F9-4B91-8929-E09C2C2B3E91}" type="datetimeFigureOut">
              <a:rPr lang="en-US"/>
              <a:t>5/26/2019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6B9B9-7089-4E7D-9EBA-6F3FCDD8C1C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89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trading strategy </a:t>
            </a:r>
          </a:p>
          <a:p>
            <a:r>
              <a:rPr lang="en-US">
                <a:cs typeface="Calibri"/>
              </a:rPr>
              <a:t>- platform </a:t>
            </a:r>
          </a:p>
          <a:p>
            <a:endParaRPr lang="en-US">
              <a:cs typeface="Calibri"/>
            </a:endParaRPr>
          </a:p>
          <a:p>
            <a:pPr marL="171450" indent="-171450">
              <a:spcBef>
                <a:spcPts val="1000"/>
              </a:spcBef>
              <a:buFont typeface="Arial"/>
              <a:buChar char="•"/>
            </a:pPr>
            <a:r>
              <a:rPr lang="en-US"/>
              <a:t>Background:</a:t>
            </a:r>
          </a:p>
          <a:p>
            <a:pPr>
              <a:spcBef>
                <a:spcPts val="1000"/>
              </a:spcBef>
            </a:pPr>
            <a:endParaRPr lang="en-US"/>
          </a:p>
          <a:p>
            <a:pPr marL="171450" indent="-171450">
              <a:spcBef>
                <a:spcPts val="1000"/>
              </a:spcBef>
              <a:buFont typeface="Arial"/>
              <a:buChar char="•"/>
            </a:pPr>
            <a:r>
              <a:rPr lang="en-US"/>
              <a:t>Objective: To collect market information and social media engagement data for the major cryptocurrencies and tokens to create a platform for trading analysis.</a:t>
            </a:r>
          </a:p>
          <a:p>
            <a:pPr marL="171450" indent="-171450">
              <a:spcBef>
                <a:spcPts val="1000"/>
              </a:spcBef>
              <a:buFont typeface="Arial"/>
              <a:buChar char="•"/>
            </a:pPr>
            <a:endParaRPr lang="en-US"/>
          </a:p>
          <a:p>
            <a:pPr marL="171450" indent="-171450">
              <a:spcBef>
                <a:spcPts val="1000"/>
              </a:spcBef>
              <a:buFont typeface="Arial"/>
              <a:buChar char="•"/>
            </a:pPr>
            <a:r>
              <a:rPr lang="en-US"/>
              <a:t>Strategy: </a:t>
            </a:r>
          </a:p>
          <a:p>
            <a:pPr marL="171450" indent="-171450">
              <a:spcBef>
                <a:spcPts val="1000"/>
              </a:spcBef>
              <a:buFont typeface="Arial"/>
              <a:buChar char="•"/>
            </a:pPr>
            <a:endParaRPr lang="en-US"/>
          </a:p>
          <a:p>
            <a:pPr marL="171450" indent="-171450">
              <a:spcBef>
                <a:spcPts val="1000"/>
              </a:spcBef>
              <a:buFont typeface="Arial"/>
              <a:buChar char="•"/>
            </a:pPr>
            <a:r>
              <a:rPr lang="en-US"/>
              <a:t>*Scope: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6B9B9-7089-4E7D-9EBA-6F3FCDD8C1C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12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b="1"/>
              <a:t>Hypothesis</a:t>
            </a:r>
            <a:endParaRPr lang="en-US"/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b="1"/>
              <a:t>Strategy:</a:t>
            </a:r>
            <a:endParaRPr lang="en-US"/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b="1"/>
              <a:t>Why is this useful?  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6B9B9-7089-4E7D-9EBA-6F3FCDD8C1C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54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b="1"/>
              <a:t>Hypothesis</a:t>
            </a:r>
            <a:endParaRPr lang="en-US"/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b="1"/>
              <a:t>Strategy:</a:t>
            </a:r>
            <a:endParaRPr lang="en-US"/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b="1"/>
              <a:t>Why is this useful?  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6B9B9-7089-4E7D-9EBA-6F3FCDD8C1C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8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2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09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9083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26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73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55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78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0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5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1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6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4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3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7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6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8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96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/>
              <a:t>Cryptocurrency Prediction using Social Media Sentiment &amp; Volume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Spring 2019 | Data engineering &amp; platforms for analytics</a:t>
            </a:r>
          </a:p>
          <a:p>
            <a:r>
              <a:rPr lang="en-US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C1A4-A1DA-41A9-A41B-301B29A8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1AB94-806B-43D7-ADAB-085BD449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Executive Summary</a:t>
            </a:r>
          </a:p>
          <a:p>
            <a:pPr>
              <a:buClr>
                <a:srgbClr val="8AD0D6"/>
              </a:buClr>
            </a:pPr>
            <a:r>
              <a:rPr lang="en-US" dirty="0"/>
              <a:t>Business Use Case </a:t>
            </a:r>
          </a:p>
          <a:p>
            <a:pPr>
              <a:buClr>
                <a:srgbClr val="8AD0D6"/>
              </a:buClr>
            </a:pPr>
            <a:r>
              <a:rPr lang="en-US" dirty="0"/>
              <a:t>Tech Stack – Data and Tools </a:t>
            </a:r>
          </a:p>
          <a:p>
            <a:pPr>
              <a:buClr>
                <a:srgbClr val="8AD0D6"/>
              </a:buClr>
            </a:pPr>
            <a:r>
              <a:rPr lang="en-US" dirty="0"/>
              <a:t>Design Considerations </a:t>
            </a:r>
          </a:p>
          <a:p>
            <a:pPr>
              <a:buClr>
                <a:srgbClr val="8AD0D6"/>
              </a:buClr>
            </a:pPr>
            <a:r>
              <a:rPr lang="en-US" dirty="0"/>
              <a:t>Enhanced Entity Relationship Model </a:t>
            </a:r>
          </a:p>
          <a:p>
            <a:pPr>
              <a:buClr>
                <a:srgbClr val="8AD0D6"/>
              </a:buClr>
            </a:pPr>
            <a:r>
              <a:rPr lang="en-US" dirty="0"/>
              <a:t>Dimensional Model</a:t>
            </a:r>
          </a:p>
        </p:txBody>
      </p:sp>
    </p:spTree>
    <p:extLst>
      <p:ext uri="{BB962C8B-B14F-4D97-AF65-F5344CB8AC3E}">
        <p14:creationId xmlns:p14="http://schemas.microsoft.com/office/powerpoint/2010/main" val="55300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C1AE-E00F-4973-A813-A97040A4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179B0-BF88-4162-97F0-1A2EB25FD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385" y="1507634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Background: </a:t>
            </a:r>
            <a:endParaRPr lang="en-US">
              <a:ea typeface="+mj-lt"/>
              <a:cs typeface="+mj-lt"/>
            </a:endParaRPr>
          </a:p>
          <a:p>
            <a:pPr lvl="1"/>
            <a:r>
              <a:rPr lang="en-US"/>
              <a:t>The cryptocurrency market is very nascent and volatile. This makes the asset class very risky but also potentially lucrative. </a:t>
            </a:r>
            <a:endParaRPr lang="en-US">
              <a:ea typeface="+mj-lt"/>
              <a:cs typeface="+mj-lt"/>
            </a:endParaRPr>
          </a:p>
          <a:p>
            <a:pPr lvl="1"/>
            <a:r>
              <a:rPr lang="en-US"/>
              <a:t>Understanding the impact of social media on price direction can provide a cryptocurrency trader a better trading strategy.</a:t>
            </a:r>
          </a:p>
          <a:p>
            <a:pPr marL="57150" indent="0">
              <a:buNone/>
            </a:pPr>
            <a:endParaRPr lang="en-US" b="1">
              <a:ea typeface="+mj-lt"/>
              <a:cs typeface="+mj-lt"/>
            </a:endParaRPr>
          </a:p>
          <a:p>
            <a:pPr marL="57150" indent="0">
              <a:buNone/>
            </a:pPr>
            <a:r>
              <a:rPr lang="en-US" b="1">
                <a:ea typeface="+mj-lt"/>
                <a:cs typeface="+mj-lt"/>
              </a:rPr>
              <a:t>Objective: To collect market information and social media engagement data for the major cryptocurrencies and tokens to create a platform for short-term trading strategy.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9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97A90-AB73-4882-AF14-D4239E7D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7C525-95F1-4583-8C98-D3CF85040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532" y="1451707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A price prediction model based on metrics and sentiments from multiple online resources and incorporate it into larger system that automatically and intelligently manages a cryptocurrency portfolio.</a:t>
            </a:r>
          </a:p>
          <a:p>
            <a:pPr marL="0" indent="0">
              <a:buNone/>
            </a:pPr>
            <a:r>
              <a:rPr lang="en-US"/>
              <a:t>Users:</a:t>
            </a:r>
          </a:p>
          <a:p>
            <a:pPr lvl="1"/>
            <a:r>
              <a:rPr lang="en-US">
                <a:ea typeface="+mj-lt"/>
                <a:cs typeface="+mj-lt"/>
              </a:rPr>
              <a:t>Day-traders can use our database to build complex trading models based on social media sentiment and volume</a:t>
            </a:r>
          </a:p>
          <a:p>
            <a:pPr lvl="1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Long-term investors can find established/safer assets to diversify their portfolio</a:t>
            </a:r>
          </a:p>
          <a:p>
            <a:pPr lvl="1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Industry experts can use the dataset to analyze the publics knowledge and interest in their specific cryptocurrency/blockchain technology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1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97A90-AB73-4882-AF14-D4239E7D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7C525-95F1-4583-8C98-D3CF85040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532" y="1451707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Question: </a:t>
            </a:r>
          </a:p>
          <a:p>
            <a:pPr lvl="1"/>
            <a:r>
              <a:rPr lang="en-US">
                <a:ea typeface="+mj-lt"/>
                <a:cs typeface="+mj-lt"/>
              </a:rPr>
              <a:t>Is there a close relationship between social media and price fluctuations in cryptocurrency? </a:t>
            </a:r>
          </a:p>
          <a:p>
            <a:pPr lvl="1"/>
            <a:r>
              <a:rPr lang="en-US">
                <a:ea typeface="+mj-lt"/>
                <a:cs typeface="+mj-lt"/>
              </a:rPr>
              <a:t>If so, can we predict short-term returns from activity and sentiments on various social media platforms such as Reddit, Twitter, Google Trends, etc. ?</a:t>
            </a:r>
          </a:p>
          <a:p>
            <a:pPr marL="457200" lvl="1" indent="0">
              <a:buNone/>
            </a:pPr>
            <a:endParaRPr lang="en-US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Our goal is to build a price prediction model based on metrics and sentiments from multiple online resources and incorporate it into larger system that automatically and intelligently manages a cryptocurrency portfolio.</a:t>
            </a:r>
          </a:p>
          <a:p>
            <a:pPr marL="0" indent="0">
              <a:buNone/>
            </a:pPr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3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5ADD-8310-45AB-A8D9-2B78E7EA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Data/tools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3F44861-8359-48DC-BCA8-D9AF909F4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734894"/>
              </p:ext>
            </p:extLst>
          </p:nvPr>
        </p:nvGraphicFramePr>
        <p:xfrm>
          <a:off x="940443" y="-244996"/>
          <a:ext cx="972660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4" name="Picture 114">
            <a:extLst>
              <a:ext uri="{FF2B5EF4-FFF2-40B4-BE49-F238E27FC236}">
                <a16:creationId xmlns:a16="http://schemas.microsoft.com/office/drawing/2014/main" id="{0EF9B9DA-A1D9-4FBB-A5CC-AC8512E7B8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2114" y="4914133"/>
            <a:ext cx="1357086" cy="767162"/>
          </a:xfrm>
          <a:prstGeom prst="rect">
            <a:avLst/>
          </a:prstGeom>
        </p:spPr>
      </p:pic>
      <p:pic>
        <p:nvPicPr>
          <p:cNvPr id="122" name="Picture 1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E0092DD-9A33-4A87-B760-2F362CE7FA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5657" y="3559628"/>
            <a:ext cx="1277258" cy="1277258"/>
          </a:xfrm>
          <a:prstGeom prst="rect">
            <a:avLst/>
          </a:prstGeom>
        </p:spPr>
      </p:pic>
      <p:pic>
        <p:nvPicPr>
          <p:cNvPr id="124" name="Picture 124">
            <a:extLst>
              <a:ext uri="{FF2B5EF4-FFF2-40B4-BE49-F238E27FC236}">
                <a16:creationId xmlns:a16="http://schemas.microsoft.com/office/drawing/2014/main" id="{F09A8C0E-B48D-41D9-9713-841155F6CF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8056" y="2558142"/>
            <a:ext cx="972458" cy="972458"/>
          </a:xfrm>
          <a:prstGeom prst="rect">
            <a:avLst/>
          </a:prstGeom>
        </p:spPr>
      </p:pic>
      <p:pic>
        <p:nvPicPr>
          <p:cNvPr id="126" name="Picture 126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9CE9984C-49C3-43E1-AC85-DFE5DE496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0400" y="3159955"/>
            <a:ext cx="2743200" cy="1887921"/>
          </a:xfrm>
          <a:prstGeom prst="rect">
            <a:avLst/>
          </a:prstGeom>
        </p:spPr>
      </p:pic>
      <p:pic>
        <p:nvPicPr>
          <p:cNvPr id="128" name="Picture 128">
            <a:extLst>
              <a:ext uri="{FF2B5EF4-FFF2-40B4-BE49-F238E27FC236}">
                <a16:creationId xmlns:a16="http://schemas.microsoft.com/office/drawing/2014/main" id="{9CB55E9B-9E30-48EC-9F33-5FA2FC82A7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50971" y="3759253"/>
            <a:ext cx="1335315" cy="689320"/>
          </a:xfrm>
          <a:prstGeom prst="rect">
            <a:avLst/>
          </a:prstGeom>
        </p:spPr>
      </p:pic>
      <p:pic>
        <p:nvPicPr>
          <p:cNvPr id="130" name="Picture 130">
            <a:extLst>
              <a:ext uri="{FF2B5EF4-FFF2-40B4-BE49-F238E27FC236}">
                <a16:creationId xmlns:a16="http://schemas.microsoft.com/office/drawing/2014/main" id="{BDD363DA-5E3F-4790-8526-85D9C19237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72972" y="3690256"/>
            <a:ext cx="1059546" cy="1016004"/>
          </a:xfrm>
          <a:prstGeom prst="rect">
            <a:avLst/>
          </a:prstGeom>
        </p:spPr>
      </p:pic>
      <p:pic>
        <p:nvPicPr>
          <p:cNvPr id="132" name="Picture 130">
            <a:extLst>
              <a:ext uri="{FF2B5EF4-FFF2-40B4-BE49-F238E27FC236}">
                <a16:creationId xmlns:a16="http://schemas.microsoft.com/office/drawing/2014/main" id="{5C1931F1-3ADA-49D3-A687-DA0402EA76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04743" y="3595913"/>
            <a:ext cx="1059546" cy="1016004"/>
          </a:xfrm>
          <a:prstGeom prst="rect">
            <a:avLst/>
          </a:prstGeom>
        </p:spPr>
      </p:pic>
      <p:pic>
        <p:nvPicPr>
          <p:cNvPr id="133" name="Picture 133">
            <a:extLst>
              <a:ext uri="{FF2B5EF4-FFF2-40B4-BE49-F238E27FC236}">
                <a16:creationId xmlns:a16="http://schemas.microsoft.com/office/drawing/2014/main" id="{62604B40-0A00-4D84-B228-EAC82BE630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471714" y="4845885"/>
            <a:ext cx="4557485" cy="252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4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A7ED-A6A1-4C77-AEDB-6F4A2196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D6482-87E2-478D-A9C5-7B322C33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691" y="1396569"/>
            <a:ext cx="5227848" cy="51145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US" dirty="0"/>
              <a:t>Application Type: Online Analytical Processing for Business Intelligence and end users (OLAP) 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Data Format and Size: Cryptocurrency Financial Data 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Data Maintenance and Support: Open Source Project 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Hardware and Software: Google Cloud compute and virtual machines, and Google Cloud buckets for storage </a:t>
            </a:r>
          </a:p>
          <a:p>
            <a:pPr marL="0" indent="0">
              <a:buClr>
                <a:srgbClr val="8AD0D6"/>
              </a:buClr>
              <a:buNone/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885890-2533-427E-824F-DFCAD4BFD246}"/>
              </a:ext>
            </a:extLst>
          </p:cNvPr>
          <p:cNvSpPr txBox="1">
            <a:spLocks/>
          </p:cNvSpPr>
          <p:nvPr/>
        </p:nvSpPr>
        <p:spPr>
          <a:xfrm>
            <a:off x="5946390" y="1396568"/>
            <a:ext cx="5862848" cy="5114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US" dirty="0"/>
              <a:t>Number of Users: 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Location: Distributed System (as run through GCP's VM) 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/>
              <a:t>Schedule and Budget: </a:t>
            </a: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3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138E-62BC-4D5D-917F-63E177D3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6" y="87593"/>
            <a:ext cx="10325473" cy="781405"/>
          </a:xfrm>
        </p:spPr>
        <p:txBody>
          <a:bodyPr/>
          <a:lstStyle/>
          <a:p>
            <a:r>
              <a:rPr lang="en-US" dirty="0"/>
              <a:t>Enhanced Entity Relationship Diagram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F551D2-B95C-443E-B911-EC13DD33F139}"/>
              </a:ext>
            </a:extLst>
          </p:cNvPr>
          <p:cNvSpPr txBox="1">
            <a:spLocks/>
          </p:cNvSpPr>
          <p:nvPr/>
        </p:nvSpPr>
        <p:spPr>
          <a:xfrm>
            <a:off x="309562" y="862293"/>
            <a:ext cx="6335103" cy="526704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 dirty="0"/>
              <a:t>Entities:</a:t>
            </a:r>
          </a:p>
          <a:p>
            <a:pPr marL="0" indent="0">
              <a:buNone/>
            </a:pPr>
            <a:r>
              <a:rPr lang="en-US" dirty="0"/>
              <a:t>- Reddit: stores Reddit </a:t>
            </a:r>
            <a:r>
              <a:rPr lang="en-US" dirty="0" err="1"/>
              <a:t>webscraped</a:t>
            </a:r>
            <a:r>
              <a:rPr lang="en-US" dirty="0"/>
              <a:t> data </a:t>
            </a:r>
          </a:p>
          <a:p>
            <a:pPr marL="0" indent="0">
              <a:buNone/>
            </a:pPr>
            <a:r>
              <a:rPr lang="en-US" dirty="0"/>
              <a:t>- Pricing: stores data about cryptocurrency prices</a:t>
            </a:r>
          </a:p>
          <a:p>
            <a:pPr marL="0" indent="0">
              <a:buNone/>
            </a:pPr>
            <a:r>
              <a:rPr lang="en-US" dirty="0"/>
              <a:t>- Twitter: stores Twitter data of coin mentions 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Gtrends</a:t>
            </a:r>
            <a:r>
              <a:rPr lang="en-US" dirty="0"/>
              <a:t>: stores Google trend data by coin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Tables: 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Reddit_Coin</a:t>
            </a:r>
            <a:r>
              <a:rPr lang="en-US" dirty="0"/>
              <a:t>: links Reddit data with Coin data on coin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Relationship &amp; Cardinality:  &lt;-- not sure if we need this since the arrows already show it</a:t>
            </a:r>
          </a:p>
          <a:p>
            <a:pPr marL="0" indent="0">
              <a:buNone/>
            </a:pPr>
            <a:r>
              <a:rPr lang="en-US" dirty="0"/>
              <a:t>Datatypes: &lt;-- also already shown in the table 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10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0186B113-E32B-4312-93BA-B7236C7BF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9430" y="1862418"/>
            <a:ext cx="4584805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05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F9A66AA42DFD4B8723216DC65B8F0B" ma:contentTypeVersion="4" ma:contentTypeDescription="Create a new document." ma:contentTypeScope="" ma:versionID="ddec5824ff8603c410cca965f46c1da9">
  <xsd:schema xmlns:xsd="http://www.w3.org/2001/XMLSchema" xmlns:xs="http://www.w3.org/2001/XMLSchema" xmlns:p="http://schemas.microsoft.com/office/2006/metadata/properties" xmlns:ns2="ec4278cf-c591-4ab1-9d38-6f9d50472c39" xmlns:ns3="2a2405eb-2b60-43f3-8325-6a2c168b71f6" targetNamespace="http://schemas.microsoft.com/office/2006/metadata/properties" ma:root="true" ma:fieldsID="33f0b6896e3424d1c53905ab60c7137f" ns2:_="" ns3:_="">
    <xsd:import namespace="ec4278cf-c591-4ab1-9d38-6f9d50472c39"/>
    <xsd:import namespace="2a2405eb-2b60-43f3-8325-6a2c168b71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278cf-c591-4ab1-9d38-6f9d50472c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2405eb-2b60-43f3-8325-6a2c168b71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99D84B-8B47-47D3-B4E3-3BB80F9A373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860D0D7-8CB2-4A7C-BD82-761BF563D4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4278cf-c591-4ab1-9d38-6f9d50472c39"/>
    <ds:schemaRef ds:uri="2a2405eb-2b60-43f3-8325-6a2c168b71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BDA9A3-56EC-4DD8-B5A9-252CC415CD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8</Slides>
  <Notes>3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Cryptocurrency Prediction using Social Media Sentiment &amp; Volume</vt:lpstr>
      <vt:lpstr>Outline</vt:lpstr>
      <vt:lpstr>Executive Summary</vt:lpstr>
      <vt:lpstr>Business Use Case</vt:lpstr>
      <vt:lpstr>Business Use Case</vt:lpstr>
      <vt:lpstr>Data/tools</vt:lpstr>
      <vt:lpstr>Database Design Considerations</vt:lpstr>
      <vt:lpstr>Enhanced Entity Relationship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311</cp:revision>
  <dcterms:created xsi:type="dcterms:W3CDTF">2013-07-15T20:26:40Z</dcterms:created>
  <dcterms:modified xsi:type="dcterms:W3CDTF">2019-05-26T17:50:58Z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0x010100C4F9A66AA42DFD4B8723216DC65B8F0B</vt:lpwstr>
  </property>
</Properties>
</file>