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13716000" cx="24384000"/>
  <p:notesSz cx="6858000" cy="9144000"/>
  <p:embeddedFontLst>
    <p:embeddedFont>
      <p:font typeface="Poppins"/>
      <p:regular r:id="rId104"/>
      <p:bold r:id="rId105"/>
      <p:italic r:id="rId106"/>
      <p:boldItalic r:id="rId107"/>
    </p:embeddedFont>
    <p:embeddedFont>
      <p:font typeface="Lato"/>
      <p:regular r:id="rId108"/>
      <p:bold r:id="rId109"/>
      <p:italic r:id="rId110"/>
      <p:boldItalic r:id="rId111"/>
    </p:embeddedFont>
    <p:embeddedFont>
      <p:font typeface="Helvetica Neue"/>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6" roundtripDataSignature="AMtx7mhHqnBuKBdBPWBSxiKza0bDTHno3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vin Mask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874AC5-DFFB-41C7-9A36-5F0BD59EFF53}">
  <a:tblStyle styleId="{C5874AC5-DFFB-41C7-9A36-5F0BD59EFF53}"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21CA658-CAB0-4E03-9264-876C42B06D0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Poppins-boldItalic.fntdata"/><Relationship Id="rId106" Type="http://schemas.openxmlformats.org/officeDocument/2006/relationships/font" Target="fonts/Poppins-italic.fntdata"/><Relationship Id="rId105" Type="http://schemas.openxmlformats.org/officeDocument/2006/relationships/font" Target="fonts/Poppins-bold.fntdata"/><Relationship Id="rId104" Type="http://schemas.openxmlformats.org/officeDocument/2006/relationships/font" Target="fonts/Poppins-regular.fntdata"/><Relationship Id="rId109" Type="http://schemas.openxmlformats.org/officeDocument/2006/relationships/font" Target="fonts/Lato-bold.fntdata"/><Relationship Id="rId108" Type="http://schemas.openxmlformats.org/officeDocument/2006/relationships/font" Target="fonts/Lat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6" Type="http://customschemas.google.com/relationships/presentationmetadata" Target="metadata"/><Relationship Id="rId115" Type="http://schemas.openxmlformats.org/officeDocument/2006/relationships/font" Target="fonts/HelveticaNeue-boldItalic.fntdata"/><Relationship Id="rId15" Type="http://schemas.openxmlformats.org/officeDocument/2006/relationships/slide" Target="slides/slide9.xml"/><Relationship Id="rId110" Type="http://schemas.openxmlformats.org/officeDocument/2006/relationships/font" Target="fonts/Lato-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HelveticaNeue-italic.fntdata"/><Relationship Id="rId18" Type="http://schemas.openxmlformats.org/officeDocument/2006/relationships/slide" Target="slides/slide12.xml"/><Relationship Id="rId113" Type="http://schemas.openxmlformats.org/officeDocument/2006/relationships/font" Target="fonts/HelveticaNeue-bold.fntdata"/><Relationship Id="rId112" Type="http://schemas.openxmlformats.org/officeDocument/2006/relationships/font" Target="fonts/HelveticaNeue-regular.fntdata"/><Relationship Id="rId111" Type="http://schemas.openxmlformats.org/officeDocument/2006/relationships/font" Target="fonts/Lato-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13T04:38:46.441">
    <p:pos x="6000" y="0"/>
    <p:text>Place these slides here (redux from the data prep day) just as a refresher visual, di sila ididiscuss</p:text>
    <p:extLst>
      <p:ext uri="{C676402C-5697-4E1C-873F-D02D1690AC5C}">
        <p15:threadingInfo timeZoneBias="0"/>
      </p:ext>
      <p:ext uri="http://customooxmlschemas.google.com/">
        <go:slidesCustomData xmlns:go="http://customooxmlschemas.google.com/" commentPostId="AAAAnOP3zc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f43e4296_0_2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8" name="Google Shape;168;g134f43e4296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4f43e4296_0_3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0" name="Google Shape;180;g134f43e4296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4f43e4296_0_388: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34f43e4296_0_38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4f43e4296_0_397: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34f43e4296_0_39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4f43e4296_0_409: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34f43e4296_0_4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4f43e4296_0_42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34f43e4296_0_42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4f43e4296_0_43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34f43e4296_0_43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4f43e4296_0_4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34f43e4296_0_4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4f43e4296_0_45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34f43e4296_0_4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4f43e4296_0_46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34f43e4296_0_4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4f43e4296_0_2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84" name="Google Shape;284;g134f43e4296_0_2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4f43e4296_0_608: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34f43e4296_0_60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4f43e4296_0_62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34f43e4296_0_62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4f43e4296_0_63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34f43e4296_0_63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4f43e4296_0_6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34f43e4296_0_6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4f43e4296_0_652: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34f43e4296_0_65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4f43e4296_0_664: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34f43e4296_0_66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4f43e4296_0_674: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134f43e4296_0_6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4f43e4296_0_7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34f43e4296_0_7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4f43e4296_0_75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34f43e4296_0_7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0c4befa0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1d0c4befa0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4f43e4296_0_765: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34f43e4296_0_76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4f43e4296_0_776: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34f43e4296_0_77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4f43e4296_0_8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2" name="Google Shape;432;g134f43e4296_0_8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30aa865571_0_1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43" name="Google Shape;443;g130aa865571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0dfca2355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60" name="Google Shape;460;g130dfca2355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34f43e4296_0_12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473" name="Google Shape;473;g134f43e4296_0_12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34f43e4296_0_11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488" name="Google Shape;488;g134f43e4296_0_11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34f43e4296_0_116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08" name="Google Shape;508;g134f43e4296_0_116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34f43e4296_0_120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22" name="Google Shape;522;g134f43e4296_0_120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4f43e4296_0_121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35" name="Google Shape;535;g134f43e4296_0_121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f43e4296_0_1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 name="Google Shape;97;g134f43e4296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4f43e4296_0_115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48" name="Google Shape;548;g134f43e4296_0_115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34f43e4296_0_8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61" name="Google Shape;561;g134f43e4296_0_86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34f43e4296_0_8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75" name="Google Shape;575;g134f43e4296_0_87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34f43e4296_0_88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88" name="Google Shape;588;g134f43e4296_0_88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34f43e4296_0_90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10" name="Google Shape;610;g134f43e4296_0_90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34f43e4296_0_91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25" name="Google Shape;625;g134f43e4296_0_91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34f43e4296_0_93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49" name="Google Shape;649;g134f43e4296_0_93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34f43e4296_0_8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62" name="Google Shape;662;g134f43e4296_0_8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34f43e4296_0_96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74" name="Google Shape;674;g134f43e4296_0_96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34f43e4296_0_100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89" name="Google Shape;689;g134f43e4296_0_100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4f43e4296_0_7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g134f43e4296_0_7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34f43e4296_0_10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01" name="Google Shape;701;g134f43e4296_0_100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34f43e4296_0_1041: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15" name="Google Shape;715;g134f43e4296_0_104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34f43e4296_0_1046: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25" name="Google Shape;725;g134f43e4296_0_104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34f43e4296_0_1055: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39" name="Google Shape;739;g134f43e4296_0_105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34f43e4296_0_1064: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53" name="Google Shape;753;g134f43e4296_0_106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34f43e4296_0_8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67" name="Google Shape;767;g134f43e4296_0_8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35113b380a_0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79" name="Google Shape;779;g135113b380a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34f43e4296_0_133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92" name="Google Shape;792;g134f43e4296_0_133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4f43e4296_0_134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06" name="Google Shape;806;g134f43e4296_0_134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d0c4befa0c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9" name="Google Shape;819;g1d0c4befa0c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4f43e4296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0" name="Google Shape;120;g134f43e429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d0c4befa0c_0_3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25" name="Google Shape;825;g1d0c4befa0c_0_3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30dfca2355_0_15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39" name="Google Shape;839;g130dfca2355_0_15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d0c7b919c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4" name="Google Shape;844;g1d0c7b919c8_0_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d0c7b919c8_0_7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50" name="Google Shape;850;g1d0c7b919c8_0_7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d0c7b919c8_0_5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60" name="Google Shape;860;g1d0c7b919c8_0_5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d0c7b919c8_0_2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80" name="Google Shape;880;g1d0c7b919c8_0_2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d0c7b919c8_1_1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91" name="Google Shape;891;g1d0c7b919c8_1_1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d0c7b919c8_1_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02" name="Google Shape;902;g1d0c7b919c8_1_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d0c7b919c8_1_2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17" name="Google Shape;917;g1d0c7b919c8_1_2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d0c7b919c8_1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g1d0c7b919c8_1_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4f43e4296_0_1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1" name="Google Shape;131;g134f43e4296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d0c7b919c8_1_5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35" name="Google Shape;935;g1d0c7b919c8_1_5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d0c7b919c8_1_7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47" name="Google Shape;947;g1d0c7b919c8_1_7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d0c7b919c8_1_6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60" name="Google Shape;960;g1d0c7b919c8_1_6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d0c7b919c8_1_9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70" name="Google Shape;970;g1d0c7b919c8_1_9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d0c7b919c8_1_1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81" name="Google Shape;981;g1d0c7b919c8_1_10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d0c7b919c8_1_12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93" name="Google Shape;993;g1d0c7b919c8_1_12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d0c7b919c8_1_14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06" name="Google Shape;1006;g1d0c7b919c8_1_14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d0c7b919c8_1_13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19" name="Google Shape;1019;g1d0c7b919c8_1_13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d0c7b919c8_1_16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30" name="Google Shape;1030;g1d0c7b919c8_1_16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d0c7b919c8_1_17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43" name="Google Shape;1043;g1d0c7b919c8_1_17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0c4befa0c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2" name="Google Shape;142;g1d0c4befa0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d0c7b919c8_1_20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60" name="Google Shape;1060;g1d0c7b919c8_1_20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d0c7b919c8_1_21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78" name="Google Shape;1078;g1d0c7b919c8_1_21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d0c7b919c8_1_23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90" name="Google Shape;1090;g1d0c7b919c8_1_23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d0c7b919c8_1_24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02" name="Google Shape;1102;g1d0c7b919c8_1_24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d0c7b919c8_1_26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14" name="Google Shape;1114;g1d0c7b919c8_1_26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d0c7b919c8_1_27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26" name="Google Shape;1126;g1d0c7b919c8_1_27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d0c7b919c8_1_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6" name="Google Shape;1136;g1d0c7b919c8_1_2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d0c7b919c8_1_30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42" name="Google Shape;1142;g1d0c7b919c8_1_30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d0c7b919c8_1_31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55" name="Google Shape;1155;g1d0c7b919c8_1_31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d0c7b919c8_1_33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72" name="Google Shape;1172;g1d0c7b919c8_1_33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4f43e4296_0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7" name="Google Shape;157;g134f43e4296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1d0c7b919c8_1_34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89" name="Google Shape;1189;g1d0c7b919c8_1_34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d0c7b919c8_1_2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6" name="Google Shape;1206;g1d0c7b919c8_1_2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d0c7b919c8_1_3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1" name="Google Shape;1221;g1d0c7b919c8_1_3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1d0c7b919c8_1_3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7" name="Google Shape;1237;g1d0c7b919c8_1_3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1d0c7b919c8_1_4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8" name="Google Shape;1248;g1d0c7b919c8_1_4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d0c7b919c8_1_4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9" name="Google Shape;1259;g1d0c7b919c8_1_4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1d0c7b919c8_1_4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4" name="Google Shape;1274;g1d0c7b919c8_1_4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d0c7b919c8_1_47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88" name="Google Shape;1288;g1d0c7b919c8_1_47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8"/>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1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9" name="Shape 49"/>
        <p:cNvGrpSpPr/>
        <p:nvPr/>
      </p:nvGrpSpPr>
      <p:grpSpPr>
        <a:xfrm>
          <a:off x="0" y="0"/>
          <a:ext cx="0" cy="0"/>
          <a:chOff x="0" y="0"/>
          <a:chExt cx="0" cy="0"/>
        </a:xfrm>
      </p:grpSpPr>
      <p:sp>
        <p:nvSpPr>
          <p:cNvPr id="50" name="Google Shape;50;p26"/>
          <p:cNvSpPr/>
          <p:nvPr>
            <p:ph idx="2" type="pic"/>
          </p:nvPr>
        </p:nvSpPr>
        <p:spPr>
          <a:xfrm>
            <a:off x="13165980" y="952500"/>
            <a:ext cx="9525001" cy="11468100"/>
          </a:xfrm>
          <a:prstGeom prst="rect">
            <a:avLst/>
          </a:prstGeom>
          <a:noFill/>
          <a:ln>
            <a:noFill/>
          </a:ln>
        </p:spPr>
      </p:sp>
      <p:sp>
        <p:nvSpPr>
          <p:cNvPr id="51" name="Google Shape;51;p2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2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2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4" name="Shape 54"/>
        <p:cNvGrpSpPr/>
        <p:nvPr/>
      </p:nvGrpSpPr>
      <p:grpSpPr>
        <a:xfrm>
          <a:off x="0" y="0"/>
          <a:ext cx="0" cy="0"/>
          <a:chOff x="0" y="0"/>
          <a:chExt cx="0" cy="0"/>
        </a:xfrm>
      </p:grpSpPr>
      <p:sp>
        <p:nvSpPr>
          <p:cNvPr id="55" name="Google Shape;55;p2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2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8" name="Shape 58"/>
        <p:cNvGrpSpPr/>
        <p:nvPr/>
      </p:nvGrpSpPr>
      <p:grpSpPr>
        <a:xfrm>
          <a:off x="0" y="0"/>
          <a:ext cx="0" cy="0"/>
          <a:chOff x="0" y="0"/>
          <a:chExt cx="0" cy="0"/>
        </a:xfrm>
      </p:grpSpPr>
      <p:sp>
        <p:nvSpPr>
          <p:cNvPr id="59" name="Google Shape;59;p28"/>
          <p:cNvSpPr/>
          <p:nvPr>
            <p:ph idx="2" type="pic"/>
          </p:nvPr>
        </p:nvSpPr>
        <p:spPr>
          <a:xfrm>
            <a:off x="13169900" y="3149600"/>
            <a:ext cx="9525000" cy="9296400"/>
          </a:xfrm>
          <a:prstGeom prst="rect">
            <a:avLst/>
          </a:prstGeom>
          <a:noFill/>
          <a:ln>
            <a:noFill/>
          </a:ln>
        </p:spPr>
      </p:sp>
      <p:sp>
        <p:nvSpPr>
          <p:cNvPr id="60" name="Google Shape;60;p2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2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2" name="Google Shape;62;p2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3" name="Shape 63"/>
        <p:cNvGrpSpPr/>
        <p:nvPr/>
      </p:nvGrpSpPr>
      <p:grpSpPr>
        <a:xfrm>
          <a:off x="0" y="0"/>
          <a:ext cx="0" cy="0"/>
          <a:chOff x="0" y="0"/>
          <a:chExt cx="0" cy="0"/>
        </a:xfrm>
      </p:grpSpPr>
      <p:sp>
        <p:nvSpPr>
          <p:cNvPr id="64" name="Google Shape;64;p2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5" name="Google Shape;65;p2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6" name="Shape 66"/>
        <p:cNvGrpSpPr/>
        <p:nvPr/>
      </p:nvGrpSpPr>
      <p:grpSpPr>
        <a:xfrm>
          <a:off x="0" y="0"/>
          <a:ext cx="0" cy="0"/>
          <a:chOff x="0" y="0"/>
          <a:chExt cx="0" cy="0"/>
        </a:xfrm>
      </p:grpSpPr>
      <p:sp>
        <p:nvSpPr>
          <p:cNvPr id="67" name="Google Shape;67;p30"/>
          <p:cNvSpPr/>
          <p:nvPr>
            <p:ph idx="2" type="pic"/>
          </p:nvPr>
        </p:nvSpPr>
        <p:spPr>
          <a:xfrm>
            <a:off x="15760700" y="7048500"/>
            <a:ext cx="7404100" cy="5549900"/>
          </a:xfrm>
          <a:prstGeom prst="rect">
            <a:avLst/>
          </a:prstGeom>
          <a:noFill/>
          <a:ln>
            <a:noFill/>
          </a:ln>
        </p:spPr>
      </p:sp>
      <p:sp>
        <p:nvSpPr>
          <p:cNvPr id="68" name="Google Shape;68;p30"/>
          <p:cNvSpPr/>
          <p:nvPr>
            <p:ph idx="3" type="pic"/>
          </p:nvPr>
        </p:nvSpPr>
        <p:spPr>
          <a:xfrm>
            <a:off x="15760700" y="1130300"/>
            <a:ext cx="7404100" cy="5549900"/>
          </a:xfrm>
          <a:prstGeom prst="rect">
            <a:avLst/>
          </a:prstGeom>
          <a:noFill/>
          <a:ln>
            <a:noFill/>
          </a:ln>
        </p:spPr>
      </p:sp>
      <p:sp>
        <p:nvSpPr>
          <p:cNvPr id="69" name="Google Shape;69;p30"/>
          <p:cNvSpPr/>
          <p:nvPr>
            <p:ph idx="4" type="pic"/>
          </p:nvPr>
        </p:nvSpPr>
        <p:spPr>
          <a:xfrm>
            <a:off x="1206500" y="1130300"/>
            <a:ext cx="14173200" cy="11468100"/>
          </a:xfrm>
          <a:prstGeom prst="rect">
            <a:avLst/>
          </a:prstGeom>
          <a:noFill/>
          <a:ln>
            <a:noFill/>
          </a:ln>
        </p:spPr>
      </p:sp>
      <p:sp>
        <p:nvSpPr>
          <p:cNvPr id="70" name="Google Shape;70;p3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1" name="Shape 71"/>
        <p:cNvGrpSpPr/>
        <p:nvPr/>
      </p:nvGrpSpPr>
      <p:grpSpPr>
        <a:xfrm>
          <a:off x="0" y="0"/>
          <a:ext cx="0" cy="0"/>
          <a:chOff x="0" y="0"/>
          <a:chExt cx="0" cy="0"/>
        </a:xfrm>
      </p:grpSpPr>
      <p:sp>
        <p:nvSpPr>
          <p:cNvPr id="72" name="Google Shape;72;p3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3" name="Google Shape;73;p3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4" name="Google Shape;74;p3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32"/>
          <p:cNvSpPr/>
          <p:nvPr>
            <p:ph idx="2" type="pic"/>
          </p:nvPr>
        </p:nvSpPr>
        <p:spPr>
          <a:xfrm>
            <a:off x="0" y="0"/>
            <a:ext cx="24384001" cy="13716000"/>
          </a:xfrm>
          <a:prstGeom prst="rect">
            <a:avLst/>
          </a:prstGeom>
          <a:noFill/>
          <a:ln>
            <a:noFill/>
          </a:ln>
        </p:spPr>
      </p:sp>
      <p:sp>
        <p:nvSpPr>
          <p:cNvPr id="77" name="Google Shape;77;p3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1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 name="Shape 15"/>
        <p:cNvGrpSpPr/>
        <p:nvPr/>
      </p:nvGrpSpPr>
      <p:grpSpPr>
        <a:xfrm>
          <a:off x="0" y="0"/>
          <a:ext cx="0" cy="0"/>
          <a:chOff x="0" y="0"/>
          <a:chExt cx="0" cy="0"/>
        </a:xfrm>
      </p:grpSpPr>
      <p:sp>
        <p:nvSpPr>
          <p:cNvPr id="16" name="Google Shape;16;g134f43e4296_0_33"/>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17" name="Google Shape;17;g134f43e4296_0_33"/>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8" name="Google Shape;18;g134f43e4296_0_33"/>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9" name="Google Shape;19;g134f43e4296_0_33"/>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g130dfca2355_0_186"/>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2" name="Google Shape;22;g130dfca2355_0_186"/>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23" name="Google Shape;23;g130dfca2355_0_18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4" name="Google Shape;24;g130dfca2355_0_18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5" name="Google Shape;25;g130dfca2355_0_18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6" name="Shape 26"/>
        <p:cNvGrpSpPr/>
        <p:nvPr/>
      </p:nvGrpSpPr>
      <p:grpSpPr>
        <a:xfrm>
          <a:off x="0" y="0"/>
          <a:ext cx="0" cy="0"/>
          <a:chOff x="0" y="0"/>
          <a:chExt cx="0" cy="0"/>
        </a:xfrm>
      </p:grpSpPr>
      <p:sp>
        <p:nvSpPr>
          <p:cNvPr id="27" name="Google Shape;27;g130dfca2355_0_739"/>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8" name="Google Shape;28;g130dfca2355_0_739"/>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9" name="Google Shape;29;g130dfca2355_0_739"/>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0" name="Google Shape;30;g130dfca2355_0_739"/>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1" name="Google Shape;31;g130dfca2355_0_739"/>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2" name="Google Shape;32;g130dfca2355_0_739"/>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3" name="Google Shape;33;g130dfca2355_0_739"/>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34" name="Shape 34"/>
        <p:cNvGrpSpPr/>
        <p:nvPr/>
      </p:nvGrpSpPr>
      <p:grpSpPr>
        <a:xfrm>
          <a:off x="0" y="0"/>
          <a:ext cx="0" cy="0"/>
          <a:chOff x="0" y="0"/>
          <a:chExt cx="0" cy="0"/>
        </a:xfrm>
      </p:grpSpPr>
      <p:sp>
        <p:nvSpPr>
          <p:cNvPr id="35" name="Google Shape;35;p2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6" name="Google Shape;36;p2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7" name="Google Shape;37;p2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8" name="Shape 38"/>
        <p:cNvGrpSpPr/>
        <p:nvPr/>
      </p:nvGrpSpPr>
      <p:grpSpPr>
        <a:xfrm>
          <a:off x="0" y="0"/>
          <a:ext cx="0" cy="0"/>
          <a:chOff x="0" y="0"/>
          <a:chExt cx="0" cy="0"/>
        </a:xfrm>
      </p:grpSpPr>
      <p:sp>
        <p:nvSpPr>
          <p:cNvPr id="39" name="Google Shape;39;p2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2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41" name="Shape 41"/>
        <p:cNvGrpSpPr/>
        <p:nvPr/>
      </p:nvGrpSpPr>
      <p:grpSpPr>
        <a:xfrm>
          <a:off x="0" y="0"/>
          <a:ext cx="0" cy="0"/>
          <a:chOff x="0" y="0"/>
          <a:chExt cx="0" cy="0"/>
        </a:xfrm>
      </p:grpSpPr>
      <p:sp>
        <p:nvSpPr>
          <p:cNvPr id="42" name="Google Shape;42;p24"/>
          <p:cNvSpPr/>
          <p:nvPr>
            <p:ph idx="2" type="pic"/>
          </p:nvPr>
        </p:nvSpPr>
        <p:spPr>
          <a:xfrm>
            <a:off x="3125968" y="673100"/>
            <a:ext cx="18135601" cy="8737600"/>
          </a:xfrm>
          <a:prstGeom prst="rect">
            <a:avLst/>
          </a:prstGeom>
          <a:noFill/>
          <a:ln>
            <a:noFill/>
          </a:ln>
        </p:spPr>
      </p:sp>
      <p:sp>
        <p:nvSpPr>
          <p:cNvPr id="43" name="Google Shape;43;p2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2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2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6" name="Shape 46"/>
        <p:cNvGrpSpPr/>
        <p:nvPr/>
      </p:nvGrpSpPr>
      <p:grpSpPr>
        <a:xfrm>
          <a:off x="0" y="0"/>
          <a:ext cx="0" cy="0"/>
          <a:chOff x="0" y="0"/>
          <a:chExt cx="0" cy="0"/>
        </a:xfrm>
      </p:grpSpPr>
      <p:sp>
        <p:nvSpPr>
          <p:cNvPr id="47" name="Google Shape;47;p2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2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2.png"/><Relationship Id="rId4" Type="http://schemas.openxmlformats.org/officeDocument/2006/relationships/image" Target="../media/image32.jpg"/><Relationship Id="rId5" Type="http://schemas.openxmlformats.org/officeDocument/2006/relationships/image" Target="../media/image3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36.png"/><Relationship Id="rId5" Type="http://schemas.openxmlformats.org/officeDocument/2006/relationships/image" Target="../media/image3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37.png"/><Relationship Id="rId5" Type="http://schemas.openxmlformats.org/officeDocument/2006/relationships/image" Target="../media/image3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3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2.png"/><Relationship Id="rId4" Type="http://schemas.openxmlformats.org/officeDocument/2006/relationships/image" Target="../media/image43.png"/><Relationship Id="rId5"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2.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46.png"/><Relationship Id="rId5" Type="http://schemas.openxmlformats.org/officeDocument/2006/relationships/image" Target="../media/image50.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4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2.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54.png"/><Relationship Id="rId6" Type="http://schemas.openxmlformats.org/officeDocument/2006/relationships/image" Target="../media/image5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22.png"/><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22.png"/><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22.png"/><Relationship Id="rId4" Type="http://schemas.openxmlformats.org/officeDocument/2006/relationships/image" Target="../media/image56.png"/><Relationship Id="rId5" Type="http://schemas.openxmlformats.org/officeDocument/2006/relationships/image" Target="../media/image5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6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2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22.png"/><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22.png"/><Relationship Id="rId4" Type="http://schemas.openxmlformats.org/officeDocument/2006/relationships/image" Target="../media/image62.png"/><Relationship Id="rId5" Type="http://schemas.openxmlformats.org/officeDocument/2006/relationships/image" Target="../media/image6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22.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22.png"/><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22.png"/><Relationship Id="rId4" Type="http://schemas.openxmlformats.org/officeDocument/2006/relationships/image" Target="../media/image6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22.png"/><Relationship Id="rId4" Type="http://schemas.openxmlformats.org/officeDocument/2006/relationships/image" Target="../media/image69.png"/><Relationship Id="rId5" Type="http://schemas.openxmlformats.org/officeDocument/2006/relationships/image" Target="../media/image6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22.png"/><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image" Target="../media/image22.png"/><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22.png"/><Relationship Id="rId4" Type="http://schemas.openxmlformats.org/officeDocument/2006/relationships/image" Target="../media/image6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22.png"/><Relationship Id="rId4" Type="http://schemas.openxmlformats.org/officeDocument/2006/relationships/image" Target="../media/image6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22.png"/><Relationship Id="rId4" Type="http://schemas.openxmlformats.org/officeDocument/2006/relationships/image" Target="../media/image6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22.png"/><Relationship Id="rId4" Type="http://schemas.openxmlformats.org/officeDocument/2006/relationships/image" Target="../media/image6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2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22.png"/><Relationship Id="rId4" Type="http://schemas.openxmlformats.org/officeDocument/2006/relationships/image" Target="../media/image6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image" Target="../media/image22.png"/><Relationship Id="rId4" Type="http://schemas.openxmlformats.org/officeDocument/2006/relationships/image" Target="../media/image6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22.png"/><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22.png"/><Relationship Id="rId4" Type="http://schemas.openxmlformats.org/officeDocument/2006/relationships/image" Target="../media/image6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png"/><Relationship Id="rId4" Type="http://schemas.openxmlformats.org/officeDocument/2006/relationships/image" Target="../media/image61.png"/><Relationship Id="rId5" Type="http://schemas.openxmlformats.org/officeDocument/2006/relationships/image" Target="../media/image7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png"/><Relationship Id="rId4" Type="http://schemas.openxmlformats.org/officeDocument/2006/relationships/image" Target="../media/image61.png"/><Relationship Id="rId5" Type="http://schemas.openxmlformats.org/officeDocument/2006/relationships/image" Target="../media/image7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png"/><Relationship Id="rId4" Type="http://schemas.openxmlformats.org/officeDocument/2006/relationships/image" Target="../media/image7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png"/><Relationship Id="rId4" Type="http://schemas.openxmlformats.org/officeDocument/2006/relationships/image" Target="../media/image7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png"/><Relationship Id="rId4" Type="http://schemas.openxmlformats.org/officeDocument/2006/relationships/image" Target="../media/image71.png"/><Relationship Id="rId5" Type="http://schemas.openxmlformats.org/officeDocument/2006/relationships/image" Target="../media/image7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png"/><Relationship Id="rId4" Type="http://schemas.openxmlformats.org/officeDocument/2006/relationships/image" Target="../media/image7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ForTheWomen_blacktext (2) (1).png" id="82" name="Google Shape;82;p1"/>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g134f43e4296_0_207"/>
          <p:cNvGrpSpPr/>
          <p:nvPr/>
        </p:nvGrpSpPr>
        <p:grpSpPr>
          <a:xfrm>
            <a:off x="-3712" y="766059"/>
            <a:ext cx="7319700" cy="1073882"/>
            <a:chOff x="0" y="0"/>
            <a:chExt cx="7319700" cy="1073882"/>
          </a:xfrm>
        </p:grpSpPr>
        <p:sp>
          <p:nvSpPr>
            <p:cNvPr id="171" name="Google Shape;171;g134f43e4296_0_20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2" name="Google Shape;172;g134f43e4296_0_20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3" name="Google Shape;173;g134f43e4296_0_20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74" name="Google Shape;174;g134f43e4296_0_207"/>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175" name="Google Shape;175;g134f43e4296_0_20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6" name="Google Shape;176;g134f43e4296_0_207"/>
          <p:cNvSpPr txBox="1"/>
          <p:nvPr/>
        </p:nvSpPr>
        <p:spPr>
          <a:xfrm>
            <a:off x="14240825" y="3992213"/>
            <a:ext cx="78948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Identify the </a:t>
            </a:r>
            <a:r>
              <a:rPr b="1" i="0" lang="en-PH" sz="4000" u="none" cap="none" strike="noStrike">
                <a:solidFill>
                  <a:srgbClr val="000000"/>
                </a:solidFill>
                <a:latin typeface="Helvetica Neue"/>
                <a:ea typeface="Helvetica Neue"/>
                <a:cs typeface="Helvetica Neue"/>
                <a:sym typeface="Helvetica Neue"/>
              </a:rPr>
              <a:t>structure</a:t>
            </a:r>
            <a:r>
              <a:rPr b="0" i="0" lang="en-PH" sz="4000" u="none" cap="none" strike="noStrike">
                <a:solidFill>
                  <a:srgbClr val="000000"/>
                </a:solidFill>
                <a:latin typeface="Helvetica Neue"/>
                <a:ea typeface="Helvetica Neue"/>
                <a:cs typeface="Helvetica Neue"/>
                <a:sym typeface="Helvetica Neue"/>
              </a:rPr>
              <a:t> of your dataset(s):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data points/samples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columns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type of data is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are the names of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does each column represent?</a:t>
            </a:r>
            <a:endParaRPr b="0" i="0" sz="4000" u="none" cap="none" strike="noStrike">
              <a:solidFill>
                <a:srgbClr val="000000"/>
              </a:solidFill>
              <a:latin typeface="Helvetica Neue"/>
              <a:ea typeface="Helvetica Neue"/>
              <a:cs typeface="Helvetica Neue"/>
              <a:sym typeface="Helvetica Neue"/>
            </a:endParaRPr>
          </a:p>
        </p:txBody>
      </p:sp>
      <p:pic>
        <p:nvPicPr>
          <p:cNvPr id="177" name="Google Shape;177;g134f43e4296_0_207"/>
          <p:cNvPicPr preferRelativeResize="0"/>
          <p:nvPr/>
        </p:nvPicPr>
        <p:blipFill rotWithShape="1">
          <a:blip r:embed="rId5">
            <a:alphaModFix/>
          </a:blip>
          <a:srcRect b="0" l="0" r="0" t="0"/>
          <a:stretch/>
        </p:blipFill>
        <p:spPr>
          <a:xfrm>
            <a:off x="1636418" y="4796101"/>
            <a:ext cx="12258675" cy="4733925"/>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g134f43e4296_0_366"/>
          <p:cNvGrpSpPr/>
          <p:nvPr/>
        </p:nvGrpSpPr>
        <p:grpSpPr>
          <a:xfrm>
            <a:off x="-3712" y="766059"/>
            <a:ext cx="7319700" cy="1073882"/>
            <a:chOff x="0" y="0"/>
            <a:chExt cx="7319700" cy="1073882"/>
          </a:xfrm>
        </p:grpSpPr>
        <p:sp>
          <p:nvSpPr>
            <p:cNvPr id="183" name="Google Shape;183;g134f43e4296_0_36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84" name="Google Shape;184;g134f43e4296_0_36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85" name="Google Shape;185;g134f43e4296_0_36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86" name="Google Shape;186;g134f43e4296_0_36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87" name="Google Shape;187;g134f43e4296_0_36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88" name="Google Shape;188;g134f43e4296_0_366"/>
          <p:cNvPicPr preferRelativeResize="0"/>
          <p:nvPr/>
        </p:nvPicPr>
        <p:blipFill rotWithShape="1">
          <a:blip r:embed="rId4">
            <a:alphaModFix/>
          </a:blip>
          <a:srcRect b="0" l="0" r="0" t="0"/>
          <a:stretch/>
        </p:blipFill>
        <p:spPr>
          <a:xfrm>
            <a:off x="1636418" y="4796101"/>
            <a:ext cx="12258675" cy="4733925"/>
          </a:xfrm>
          <a:prstGeom prst="rect">
            <a:avLst/>
          </a:prstGeom>
          <a:noFill/>
          <a:ln>
            <a:noFill/>
          </a:ln>
          <a:effectLst>
            <a:outerShdw blurRad="50800" rotWithShape="0" algn="tl" dir="2700000" dist="38100">
              <a:srgbClr val="000000">
                <a:alpha val="40000"/>
              </a:srgbClr>
            </a:outerShdw>
          </a:effectLst>
        </p:spPr>
      </p:pic>
      <p:sp>
        <p:nvSpPr>
          <p:cNvPr id="189" name="Google Shape;189;g134f43e4296_0_366"/>
          <p:cNvSpPr txBox="1"/>
          <p:nvPr/>
        </p:nvSpPr>
        <p:spPr>
          <a:xfrm>
            <a:off x="14269175" y="5531513"/>
            <a:ext cx="7894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Investigates the quality of </a:t>
            </a:r>
            <a:r>
              <a:rPr b="1" i="0" lang="en-PH" sz="4000" u="none" cap="none" strike="noStrike">
                <a:solidFill>
                  <a:srgbClr val="000000"/>
                </a:solidFill>
                <a:latin typeface="Helvetica Neue"/>
                <a:ea typeface="Helvetica Neue"/>
                <a:cs typeface="Helvetica Neue"/>
                <a:sym typeface="Helvetica Neue"/>
              </a:rPr>
              <a:t>individual pieces of data</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missing values?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ambiguous values?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34f43e4296_0_388"/>
          <p:cNvSpPr txBox="1"/>
          <p:nvPr/>
        </p:nvSpPr>
        <p:spPr>
          <a:xfrm>
            <a:off x="2759469" y="3134304"/>
            <a:ext cx="16288800" cy="7104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5500"/>
              <a:buFont typeface="Arial"/>
              <a:buNone/>
            </a:pPr>
            <a:r>
              <a:rPr b="1" i="0" lang="en-PH" sz="5500" u="none" cap="none" strike="noStrike">
                <a:solidFill>
                  <a:srgbClr val="1A1E68"/>
                </a:solidFill>
                <a:latin typeface="Arial"/>
                <a:ea typeface="Arial"/>
                <a:cs typeface="Arial"/>
                <a:sym typeface="Arial"/>
              </a:rPr>
              <a:t>COMMON DATA ISSUES TO WATCH OUT FOR:</a:t>
            </a:r>
            <a:endParaRPr b="1" i="0" sz="5500" u="none" cap="none" strike="noStrike">
              <a:solidFill>
                <a:srgbClr val="1A1E6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1" i="0" sz="4900" u="none" cap="none" strike="noStrike">
              <a:solidFill>
                <a:srgbClr val="1A1E68"/>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Inconsistent Column Names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Improper Data Types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Duplicates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Inconsistent Labels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Single-Value columns (and low-variability columns)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Missing Data</a:t>
            </a:r>
            <a:endParaRPr b="0" i="0" sz="4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1" i="0" sz="4900" u="none" cap="none" strike="noStrike">
              <a:solidFill>
                <a:srgbClr val="1A1E68"/>
              </a:solidFill>
              <a:latin typeface="Arial"/>
              <a:ea typeface="Arial"/>
              <a:cs typeface="Arial"/>
              <a:sym typeface="Arial"/>
            </a:endParaRPr>
          </a:p>
        </p:txBody>
      </p:sp>
      <p:sp>
        <p:nvSpPr>
          <p:cNvPr id="195" name="Google Shape;195;g134f43e4296_0_38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96" name="Google Shape;196;g134f43e4296_0_388"/>
          <p:cNvGrpSpPr/>
          <p:nvPr/>
        </p:nvGrpSpPr>
        <p:grpSpPr>
          <a:xfrm>
            <a:off x="-3712" y="766059"/>
            <a:ext cx="7319700" cy="1073882"/>
            <a:chOff x="0" y="0"/>
            <a:chExt cx="7319700" cy="1073882"/>
          </a:xfrm>
        </p:grpSpPr>
        <p:sp>
          <p:nvSpPr>
            <p:cNvPr id="197" name="Google Shape;197;g134f43e4296_0_3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8" name="Google Shape;198;g134f43e4296_0_3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9" name="Google Shape;199;g134f43e4296_0_3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4f43e4296_0_39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05" name="Google Shape;205;g134f43e4296_0_39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column names</a:t>
            </a:r>
            <a:endParaRPr b="0" i="0" sz="4400" u="none" cap="none" strike="noStrike">
              <a:solidFill>
                <a:srgbClr val="366092"/>
              </a:solidFill>
              <a:latin typeface="Arial"/>
              <a:ea typeface="Arial"/>
              <a:cs typeface="Arial"/>
              <a:sym typeface="Arial"/>
            </a:endParaRPr>
          </a:p>
        </p:txBody>
      </p:sp>
      <p:graphicFrame>
        <p:nvGraphicFramePr>
          <p:cNvPr id="206" name="Google Shape;206;g134f43e4296_0_397"/>
          <p:cNvGraphicFramePr/>
          <p:nvPr/>
        </p:nvGraphicFramePr>
        <p:xfrm>
          <a:off x="2228572" y="5207538"/>
          <a:ext cx="3000000" cy="3000000"/>
        </p:xfrm>
        <a:graphic>
          <a:graphicData uri="http://schemas.openxmlformats.org/drawingml/2006/table">
            <a:tbl>
              <a:tblPr bandRow="1" firstRow="1">
                <a:noFill/>
                <a:tableStyleId>{C5874AC5-DFFB-41C7-9A36-5F0BD59EFF53}</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Incorrect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Class  Column</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Bar,code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V1 </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Invoice - 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07" name="Google Shape;207;g134f43e4296_0_397"/>
          <p:cNvSpPr/>
          <p:nvPr/>
        </p:nvSpPr>
        <p:spPr>
          <a:xfrm>
            <a:off x="2228572" y="3665764"/>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All columns in the dataset should be properly labeled to describe its values.</a:t>
            </a:r>
            <a:endParaRPr b="0" i="0" sz="4400" u="none" cap="none" strike="noStrike">
              <a:solidFill>
                <a:srgbClr val="000000"/>
              </a:solidFill>
              <a:latin typeface="Arial"/>
              <a:ea typeface="Arial"/>
              <a:cs typeface="Arial"/>
              <a:sym typeface="Arial"/>
            </a:endParaRPr>
          </a:p>
        </p:txBody>
      </p:sp>
      <p:grpSp>
        <p:nvGrpSpPr>
          <p:cNvPr id="208" name="Google Shape;208;g134f43e4296_0_397"/>
          <p:cNvGrpSpPr/>
          <p:nvPr/>
        </p:nvGrpSpPr>
        <p:grpSpPr>
          <a:xfrm>
            <a:off x="-3712" y="766059"/>
            <a:ext cx="7319700" cy="1073882"/>
            <a:chOff x="0" y="0"/>
            <a:chExt cx="7319700" cy="1073882"/>
          </a:xfrm>
        </p:grpSpPr>
        <p:sp>
          <p:nvSpPr>
            <p:cNvPr id="209" name="Google Shape;209;g134f43e4296_0_39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0" name="Google Shape;210;g134f43e4296_0_39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1" name="Google Shape;211;g134f43e4296_0_39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4f43e4296_0_40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17" name="Google Shape;217;g134f43e4296_0_40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Improper data types and format</a:t>
            </a:r>
            <a:endParaRPr b="0" i="0" sz="4400" u="none" cap="none" strike="noStrike">
              <a:solidFill>
                <a:srgbClr val="366092"/>
              </a:solidFill>
              <a:latin typeface="Arial"/>
              <a:ea typeface="Arial"/>
              <a:cs typeface="Arial"/>
              <a:sym typeface="Arial"/>
            </a:endParaRPr>
          </a:p>
        </p:txBody>
      </p:sp>
      <p:graphicFrame>
        <p:nvGraphicFramePr>
          <p:cNvPr id="218" name="Google Shape;218;g134f43e4296_0_409"/>
          <p:cNvGraphicFramePr/>
          <p:nvPr/>
        </p:nvGraphicFramePr>
        <p:xfrm>
          <a:off x="2228572" y="5207538"/>
          <a:ext cx="3000000" cy="3000000"/>
        </p:xfrm>
        <a:graphic>
          <a:graphicData uri="http://schemas.openxmlformats.org/drawingml/2006/table">
            <a:tbl>
              <a:tblPr bandRow="1" firstRow="1">
                <a:noFill/>
                <a:tableStyleId>{C5874AC5-DFFB-41C7-9A36-5F0BD59EFF53}</a:tableStyleId>
              </a:tblPr>
              <a:tblGrid>
                <a:gridCol w="4247550"/>
                <a:gridCol w="3505425"/>
                <a:gridCol w="316875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Column</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Format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Type</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transaction_date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String</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595959"/>
                          </a:solidFill>
                          <a:latin typeface="Lato"/>
                          <a:ea typeface="Lato"/>
                          <a:cs typeface="Lato"/>
                          <a:sym typeface="Lato"/>
                        </a:rPr>
                        <a:t>$1,000.50</a:t>
                      </a:r>
                      <a:endParaRPr sz="3400" u="none" cap="none" strike="noStrike">
                        <a:latin typeface="Lato"/>
                        <a:ea typeface="Lato"/>
                        <a:cs typeface="Lato"/>
                        <a:sym typeface="Lato"/>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Ambiguous</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19" name="Google Shape;219;g134f43e4296_0_409"/>
          <p:cNvSpPr/>
          <p:nvPr/>
        </p:nvSpPr>
        <p:spPr>
          <a:xfrm>
            <a:off x="2228572" y="3665764"/>
            <a:ext cx="180411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Ensure that each column is converted into proper format and data type.</a:t>
            </a:r>
            <a:endParaRPr b="0" i="0" sz="4400" u="none" cap="none" strike="noStrike">
              <a:solidFill>
                <a:srgbClr val="000000"/>
              </a:solidFill>
              <a:latin typeface="Arial"/>
              <a:ea typeface="Arial"/>
              <a:cs typeface="Arial"/>
              <a:sym typeface="Arial"/>
            </a:endParaRPr>
          </a:p>
        </p:txBody>
      </p:sp>
      <p:grpSp>
        <p:nvGrpSpPr>
          <p:cNvPr id="220" name="Google Shape;220;g134f43e4296_0_409"/>
          <p:cNvGrpSpPr/>
          <p:nvPr/>
        </p:nvGrpSpPr>
        <p:grpSpPr>
          <a:xfrm>
            <a:off x="-3712" y="766059"/>
            <a:ext cx="7319700" cy="1073882"/>
            <a:chOff x="0" y="0"/>
            <a:chExt cx="7319700" cy="1073882"/>
          </a:xfrm>
        </p:grpSpPr>
        <p:sp>
          <p:nvSpPr>
            <p:cNvPr id="221" name="Google Shape;221;g134f43e4296_0_40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2" name="Google Shape;222;g134f43e4296_0_40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3" name="Google Shape;223;g134f43e4296_0_40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4f43e4296_0_42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29" name="Google Shape;229;g134f43e4296_0_42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Duplicates</a:t>
            </a:r>
            <a:endParaRPr b="0" i="0" sz="4400" u="none" cap="none" strike="noStrike">
              <a:solidFill>
                <a:srgbClr val="366092"/>
              </a:solidFill>
              <a:latin typeface="Arial"/>
              <a:ea typeface="Arial"/>
              <a:cs typeface="Arial"/>
              <a:sym typeface="Arial"/>
            </a:endParaRPr>
          </a:p>
        </p:txBody>
      </p:sp>
      <p:pic>
        <p:nvPicPr>
          <p:cNvPr id="230" name="Google Shape;230;g134f43e4296_0_420"/>
          <p:cNvPicPr preferRelativeResize="0"/>
          <p:nvPr/>
        </p:nvPicPr>
        <p:blipFill rotWithShape="1">
          <a:blip r:embed="rId4">
            <a:alphaModFix/>
          </a:blip>
          <a:srcRect b="0" l="0" r="0" t="0"/>
          <a:stretch/>
        </p:blipFill>
        <p:spPr>
          <a:xfrm>
            <a:off x="2619778" y="3801043"/>
            <a:ext cx="17973851" cy="5449905"/>
          </a:xfrm>
          <a:prstGeom prst="rect">
            <a:avLst/>
          </a:prstGeom>
          <a:noFill/>
          <a:ln>
            <a:noFill/>
          </a:ln>
        </p:spPr>
      </p:pic>
      <p:grpSp>
        <p:nvGrpSpPr>
          <p:cNvPr id="231" name="Google Shape;231;g134f43e4296_0_420"/>
          <p:cNvGrpSpPr/>
          <p:nvPr/>
        </p:nvGrpSpPr>
        <p:grpSpPr>
          <a:xfrm>
            <a:off x="-3712" y="766059"/>
            <a:ext cx="7319700" cy="1073882"/>
            <a:chOff x="0" y="0"/>
            <a:chExt cx="7319700" cy="1073882"/>
          </a:xfrm>
        </p:grpSpPr>
        <p:sp>
          <p:nvSpPr>
            <p:cNvPr id="232" name="Google Shape;232;g134f43e4296_0_4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33" name="Google Shape;233;g134f43e4296_0_4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4" name="Google Shape;234;g134f43e4296_0_4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4f43e4296_0_43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40" name="Google Shape;240;g134f43e4296_0_43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pic>
        <p:nvPicPr>
          <p:cNvPr id="241" name="Google Shape;241;g134f43e4296_0_430"/>
          <p:cNvPicPr preferRelativeResize="0"/>
          <p:nvPr/>
        </p:nvPicPr>
        <p:blipFill rotWithShape="1">
          <a:blip r:embed="rId4">
            <a:alphaModFix/>
          </a:blip>
          <a:srcRect b="0" l="0" r="0" t="0"/>
          <a:stretch/>
        </p:blipFill>
        <p:spPr>
          <a:xfrm>
            <a:off x="2528127" y="5604871"/>
            <a:ext cx="17350918" cy="5561385"/>
          </a:xfrm>
          <a:prstGeom prst="rect">
            <a:avLst/>
          </a:prstGeom>
          <a:noFill/>
          <a:ln>
            <a:noFill/>
          </a:ln>
        </p:spPr>
      </p:pic>
      <p:sp>
        <p:nvSpPr>
          <p:cNvPr id="242" name="Google Shape;242;g134f43e4296_0_430"/>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pSp>
        <p:nvGrpSpPr>
          <p:cNvPr id="243" name="Google Shape;243;g134f43e4296_0_430"/>
          <p:cNvGrpSpPr/>
          <p:nvPr/>
        </p:nvGrpSpPr>
        <p:grpSpPr>
          <a:xfrm>
            <a:off x="-3712" y="766059"/>
            <a:ext cx="7319700" cy="1073882"/>
            <a:chOff x="0" y="0"/>
            <a:chExt cx="7319700" cy="1073882"/>
          </a:xfrm>
        </p:grpSpPr>
        <p:sp>
          <p:nvSpPr>
            <p:cNvPr id="244" name="Google Shape;244;g134f43e4296_0_4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5" name="Google Shape;245;g134f43e4296_0_4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6" name="Google Shape;246;g134f43e4296_0_43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34f43e4296_0_4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52" name="Google Shape;252;g134f43e4296_0_4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sp>
        <p:nvSpPr>
          <p:cNvPr id="253" name="Google Shape;253;g134f43e4296_0_441"/>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aphicFrame>
        <p:nvGraphicFramePr>
          <p:cNvPr id="254" name="Google Shape;254;g134f43e4296_0_441"/>
          <p:cNvGraphicFramePr/>
          <p:nvPr/>
        </p:nvGraphicFramePr>
        <p:xfrm>
          <a:off x="2504652" y="5604871"/>
          <a:ext cx="3000000" cy="3000000"/>
        </p:xfrm>
        <a:graphic>
          <a:graphicData uri="http://schemas.openxmlformats.org/drawingml/2006/table">
            <a:tbl>
              <a:tblPr bandRow="1" firstRow="1">
                <a:noFill/>
                <a:tableStyleId>{C5874AC5-DFFB-41C7-9A36-5F0BD59EFF53}</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Personal Computer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bl>
          </a:graphicData>
        </a:graphic>
      </p:graphicFrame>
      <p:grpSp>
        <p:nvGrpSpPr>
          <p:cNvPr id="255" name="Google Shape;255;g134f43e4296_0_441"/>
          <p:cNvGrpSpPr/>
          <p:nvPr/>
        </p:nvGrpSpPr>
        <p:grpSpPr>
          <a:xfrm>
            <a:off x="-3712" y="766059"/>
            <a:ext cx="7319700" cy="1073882"/>
            <a:chOff x="0" y="0"/>
            <a:chExt cx="7319700" cy="1073882"/>
          </a:xfrm>
        </p:grpSpPr>
        <p:sp>
          <p:nvSpPr>
            <p:cNvPr id="256" name="Google Shape;256;g134f43e4296_0_4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7" name="Google Shape;257;g134f43e4296_0_4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58" name="Google Shape;258;g134f43e4296_0_4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34f43e4296_0_45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64" name="Google Shape;264;g134f43e4296_0_453"/>
          <p:cNvSpPr txBox="1"/>
          <p:nvPr/>
        </p:nvSpPr>
        <p:spPr>
          <a:xfrm>
            <a:off x="446147" y="2123989"/>
            <a:ext cx="116346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Single Value Columns</a:t>
            </a:r>
            <a:endParaRPr b="0" i="0" sz="4400" u="none" cap="none" strike="noStrike">
              <a:solidFill>
                <a:srgbClr val="366092"/>
              </a:solidFill>
              <a:latin typeface="Arial"/>
              <a:ea typeface="Arial"/>
              <a:cs typeface="Arial"/>
              <a:sym typeface="Arial"/>
            </a:endParaRPr>
          </a:p>
        </p:txBody>
      </p:sp>
      <p:pic>
        <p:nvPicPr>
          <p:cNvPr id="265" name="Google Shape;265;g134f43e4296_0_453"/>
          <p:cNvPicPr preferRelativeResize="0"/>
          <p:nvPr/>
        </p:nvPicPr>
        <p:blipFill rotWithShape="1">
          <a:blip r:embed="rId4">
            <a:alphaModFix/>
          </a:blip>
          <a:srcRect b="0" l="0" r="0" t="0"/>
          <a:stretch/>
        </p:blipFill>
        <p:spPr>
          <a:xfrm>
            <a:off x="2647403" y="3613179"/>
            <a:ext cx="17974857" cy="5419555"/>
          </a:xfrm>
          <a:prstGeom prst="rect">
            <a:avLst/>
          </a:prstGeom>
          <a:noFill/>
          <a:ln>
            <a:noFill/>
          </a:ln>
        </p:spPr>
      </p:pic>
      <p:grpSp>
        <p:nvGrpSpPr>
          <p:cNvPr id="266" name="Google Shape;266;g134f43e4296_0_453"/>
          <p:cNvGrpSpPr/>
          <p:nvPr/>
        </p:nvGrpSpPr>
        <p:grpSpPr>
          <a:xfrm>
            <a:off x="-3712" y="766059"/>
            <a:ext cx="7319700" cy="1073882"/>
            <a:chOff x="0" y="0"/>
            <a:chExt cx="7319700" cy="1073882"/>
          </a:xfrm>
        </p:grpSpPr>
        <p:sp>
          <p:nvSpPr>
            <p:cNvPr id="267" name="Google Shape;267;g134f43e4296_0_45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68" name="Google Shape;268;g134f43e4296_0_45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69" name="Google Shape;269;g134f43e4296_0_45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34f43e4296_0_46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75" name="Google Shape;275;g134f43e4296_0_46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Low variability in values </a:t>
            </a:r>
            <a:endParaRPr b="0" i="0" sz="4400" u="none" cap="none" strike="noStrike">
              <a:solidFill>
                <a:srgbClr val="366092"/>
              </a:solidFill>
              <a:latin typeface="Arial"/>
              <a:ea typeface="Arial"/>
              <a:cs typeface="Arial"/>
              <a:sym typeface="Arial"/>
            </a:endParaRPr>
          </a:p>
        </p:txBody>
      </p:sp>
      <p:graphicFrame>
        <p:nvGraphicFramePr>
          <p:cNvPr id="276" name="Google Shape;276;g134f43e4296_0_463"/>
          <p:cNvGraphicFramePr/>
          <p:nvPr/>
        </p:nvGraphicFramePr>
        <p:xfrm>
          <a:off x="3606934" y="5471987"/>
          <a:ext cx="3000000" cy="3000000"/>
        </p:xfrm>
        <a:graphic>
          <a:graphicData uri="http://schemas.openxmlformats.org/drawingml/2006/table">
            <a:tbl>
              <a:tblPr bandRow="1" firstRow="1">
                <a:noFill/>
                <a:tableStyleId>{C5874AC5-DFFB-41C7-9A36-5F0BD59EFF53}</a:tableStyleId>
              </a:tblPr>
              <a:tblGrid>
                <a:gridCol w="3875275"/>
                <a:gridCol w="4615975"/>
                <a:gridCol w="4196800"/>
                <a:gridCol w="3331500"/>
              </a:tblGrid>
              <a:tr h="904700">
                <a:tc>
                  <a:txBody>
                    <a:bodyPr/>
                    <a:lstStyle/>
                    <a:p>
                      <a:pPr indent="0" lvl="0" marL="2159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Transaction_ID</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731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Location</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09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Amount</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355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Currency</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001</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002</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003</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20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004</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005</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Ortigas</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7" name="Google Shape;277;g134f43e4296_0_463"/>
          <p:cNvSpPr/>
          <p:nvPr/>
        </p:nvSpPr>
        <p:spPr>
          <a:xfrm>
            <a:off x="2248376" y="3520709"/>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Numerical</a:t>
            </a:r>
            <a:r>
              <a:rPr b="0" i="0" lang="en-PH" sz="4400" u="none" cap="none" strike="noStrike">
                <a:solidFill>
                  <a:srgbClr val="595959"/>
                </a:solidFill>
                <a:latin typeface="Arial"/>
                <a:ea typeface="Arial"/>
                <a:cs typeface="Arial"/>
                <a:sym typeface="Arial"/>
              </a:rPr>
              <a:t> columns that have low variance can (generally) also be discarded. They carry little information. </a:t>
            </a:r>
            <a:endParaRPr b="0" i="0" sz="4400" u="none" cap="none" strike="noStrike">
              <a:solidFill>
                <a:srgbClr val="595959"/>
              </a:solidFill>
              <a:latin typeface="Arial"/>
              <a:ea typeface="Arial"/>
              <a:cs typeface="Arial"/>
              <a:sym typeface="Arial"/>
            </a:endParaRPr>
          </a:p>
        </p:txBody>
      </p:sp>
      <p:grpSp>
        <p:nvGrpSpPr>
          <p:cNvPr id="278" name="Google Shape;278;g134f43e4296_0_463"/>
          <p:cNvGrpSpPr/>
          <p:nvPr/>
        </p:nvGrpSpPr>
        <p:grpSpPr>
          <a:xfrm>
            <a:off x="-3712" y="766059"/>
            <a:ext cx="7319700" cy="1073882"/>
            <a:chOff x="0" y="0"/>
            <a:chExt cx="7319700" cy="1073882"/>
          </a:xfrm>
        </p:grpSpPr>
        <p:sp>
          <p:nvSpPr>
            <p:cNvPr id="279" name="Google Shape;279;g134f43e4296_0_4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0" name="Google Shape;280;g134f43e4296_0_4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1" name="Google Shape;281;g134f43e4296_0_4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nvSpPr>
        <p:spPr>
          <a:xfrm>
            <a:off x="1096050" y="40745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1" lang="en-PH" sz="5000" u="none" cap="none" strike="noStrike">
                <a:solidFill>
                  <a:srgbClr val="1A1E68"/>
                </a:solidFill>
                <a:latin typeface="Avenir"/>
                <a:ea typeface="Avenir"/>
                <a:cs typeface="Avenir"/>
                <a:sym typeface="Avenir"/>
              </a:rPr>
              <a:t>Recap:</a:t>
            </a:r>
            <a:endParaRPr b="1" i="1" sz="5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What topics did we cover in our 2022 Sessions?</a:t>
            </a:r>
            <a:endParaRPr b="1" i="0" sz="7000" u="none" cap="none" strike="noStrike">
              <a:solidFill>
                <a:srgbClr val="1A1E68"/>
              </a:solidFill>
              <a:latin typeface="Avenir"/>
              <a:ea typeface="Avenir"/>
              <a:cs typeface="Avenir"/>
              <a:sym typeface="Avenir"/>
            </a:endParaRPr>
          </a:p>
        </p:txBody>
      </p:sp>
      <p:pic>
        <p:nvPicPr>
          <p:cNvPr descr="ForTheWomen_blacktext (2) (1).png" id="88" name="Google Shape;88;p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g134f43e4296_0_276"/>
          <p:cNvGrpSpPr/>
          <p:nvPr/>
        </p:nvGrpSpPr>
        <p:grpSpPr>
          <a:xfrm>
            <a:off x="-3712" y="766059"/>
            <a:ext cx="7319700" cy="1073882"/>
            <a:chOff x="0" y="0"/>
            <a:chExt cx="7319700" cy="1073882"/>
          </a:xfrm>
        </p:grpSpPr>
        <p:sp>
          <p:nvSpPr>
            <p:cNvPr id="287" name="Google Shape;287;g134f43e4296_0_27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8" name="Google Shape;288;g134f43e4296_0_27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9" name="Google Shape;289;g134f43e4296_0_27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pic>
        <p:nvPicPr>
          <p:cNvPr descr="ForTheWomen_blacktext (2) (1).png" id="290" name="Google Shape;290;g134f43e4296_0_27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91" name="Google Shape;291;g134f43e4296_0_27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92" name="Google Shape;292;g134f43e4296_0_27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repare</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Analyze</a:t>
            </a:r>
            <a:endParaRPr b="1" i="0" sz="20000" u="none" cap="none" strike="noStrike">
              <a:solidFill>
                <a:schemeClr val="lt2"/>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34f43e4296_0_60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98" name="Google Shape;298;g134f43e4296_0_60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column names</a:t>
            </a:r>
            <a:endParaRPr b="0" i="0" sz="4400" u="none" cap="none" strike="noStrike">
              <a:solidFill>
                <a:srgbClr val="366092"/>
              </a:solidFill>
              <a:latin typeface="Arial"/>
              <a:ea typeface="Arial"/>
              <a:cs typeface="Arial"/>
              <a:sym typeface="Arial"/>
            </a:endParaRPr>
          </a:p>
        </p:txBody>
      </p:sp>
      <p:graphicFrame>
        <p:nvGraphicFramePr>
          <p:cNvPr id="299" name="Google Shape;299;g134f43e4296_0_608"/>
          <p:cNvGraphicFramePr/>
          <p:nvPr/>
        </p:nvGraphicFramePr>
        <p:xfrm>
          <a:off x="2228572" y="5207538"/>
          <a:ext cx="3000000" cy="3000000"/>
        </p:xfrm>
        <a:graphic>
          <a:graphicData uri="http://schemas.openxmlformats.org/drawingml/2006/table">
            <a:tbl>
              <a:tblPr bandRow="1" firstRow="1">
                <a:noFill/>
                <a:tableStyleId>{C5874AC5-DFFB-41C7-9A36-5F0BD59EFF53}</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Incorrect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Class  Column</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Bar,code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V1 </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Invoice - 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00" name="Google Shape;300;g134f43e4296_0_608"/>
          <p:cNvSpPr/>
          <p:nvPr/>
        </p:nvSpPr>
        <p:spPr>
          <a:xfrm>
            <a:off x="2228572" y="3665764"/>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All columns in the dataset should be properly labeled to describe its values.</a:t>
            </a:r>
            <a:endParaRPr b="0" i="0" sz="4400" u="none" cap="none" strike="noStrike">
              <a:solidFill>
                <a:srgbClr val="000000"/>
              </a:solidFill>
              <a:latin typeface="Arial"/>
              <a:ea typeface="Arial"/>
              <a:cs typeface="Arial"/>
              <a:sym typeface="Arial"/>
            </a:endParaRPr>
          </a:p>
        </p:txBody>
      </p:sp>
      <p:graphicFrame>
        <p:nvGraphicFramePr>
          <p:cNvPr id="301" name="Google Shape;301;g134f43e4296_0_608"/>
          <p:cNvGraphicFramePr/>
          <p:nvPr/>
        </p:nvGraphicFramePr>
        <p:xfrm>
          <a:off x="9542492" y="5207538"/>
          <a:ext cx="3000000" cy="3000000"/>
        </p:xfrm>
        <a:graphic>
          <a:graphicData uri="http://schemas.openxmlformats.org/drawingml/2006/table">
            <a:tbl>
              <a:tblPr bandRow="1" firstRow="1">
                <a:noFill/>
                <a:tableStyleId>{C5874AC5-DFFB-41C7-9A36-5F0BD59EFF53}</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Class_column</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Barcode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Transaction_date</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Invoice_date</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bl>
          </a:graphicData>
        </a:graphic>
      </p:graphicFrame>
      <p:sp>
        <p:nvSpPr>
          <p:cNvPr id="302" name="Google Shape;302;g134f43e4296_0_608"/>
          <p:cNvSpPr/>
          <p:nvPr/>
        </p:nvSpPr>
        <p:spPr>
          <a:xfrm>
            <a:off x="2020653" y="10807287"/>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For your own convenience, make sure column names adhere to the standards of whatever coding language you’re using.</a:t>
            </a:r>
            <a:endParaRPr b="0" i="0" sz="4400" u="none" cap="none" strike="noStrike">
              <a:solidFill>
                <a:srgbClr val="000000"/>
              </a:solidFill>
              <a:latin typeface="Arial"/>
              <a:ea typeface="Arial"/>
              <a:cs typeface="Arial"/>
              <a:sym typeface="Arial"/>
            </a:endParaRPr>
          </a:p>
        </p:txBody>
      </p:sp>
      <p:grpSp>
        <p:nvGrpSpPr>
          <p:cNvPr id="303" name="Google Shape;303;g134f43e4296_0_608"/>
          <p:cNvGrpSpPr/>
          <p:nvPr/>
        </p:nvGrpSpPr>
        <p:grpSpPr>
          <a:xfrm>
            <a:off x="-3712" y="766059"/>
            <a:ext cx="7319700" cy="1073882"/>
            <a:chOff x="0" y="0"/>
            <a:chExt cx="7319700" cy="1073882"/>
          </a:xfrm>
        </p:grpSpPr>
        <p:sp>
          <p:nvSpPr>
            <p:cNvPr id="304" name="Google Shape;304;g134f43e4296_0_60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5" name="Google Shape;305;g134f43e4296_0_60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6" name="Google Shape;306;g134f43e4296_0_60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34f43e4296_0_62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12" name="Google Shape;312;g134f43e4296_0_62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Improper data types and format</a:t>
            </a:r>
            <a:endParaRPr b="0" i="0" sz="4400" u="none" cap="none" strike="noStrike">
              <a:solidFill>
                <a:srgbClr val="366092"/>
              </a:solidFill>
              <a:latin typeface="Arial"/>
              <a:ea typeface="Arial"/>
              <a:cs typeface="Arial"/>
              <a:sym typeface="Arial"/>
            </a:endParaRPr>
          </a:p>
        </p:txBody>
      </p:sp>
      <p:graphicFrame>
        <p:nvGraphicFramePr>
          <p:cNvPr id="313" name="Google Shape;313;g134f43e4296_0_620"/>
          <p:cNvGraphicFramePr/>
          <p:nvPr/>
        </p:nvGraphicFramePr>
        <p:xfrm>
          <a:off x="2228572" y="5207538"/>
          <a:ext cx="3000000" cy="3000000"/>
        </p:xfrm>
        <a:graphic>
          <a:graphicData uri="http://schemas.openxmlformats.org/drawingml/2006/table">
            <a:tbl>
              <a:tblPr bandRow="1" firstRow="1">
                <a:noFill/>
                <a:tableStyleId>{C5874AC5-DFFB-41C7-9A36-5F0BD59EFF53}</a:tableStyleId>
              </a:tblPr>
              <a:tblGrid>
                <a:gridCol w="4247550"/>
                <a:gridCol w="3505425"/>
                <a:gridCol w="316875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Column</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Format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Type</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transaction_date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String</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595959"/>
                          </a:solidFill>
                          <a:latin typeface="Lato"/>
                          <a:ea typeface="Lato"/>
                          <a:cs typeface="Lato"/>
                          <a:sym typeface="Lato"/>
                        </a:rPr>
                        <a:t>$1,000.50</a:t>
                      </a:r>
                      <a:endParaRPr sz="3400" u="none" cap="none" strike="noStrike">
                        <a:latin typeface="Lato"/>
                        <a:ea typeface="Lato"/>
                        <a:cs typeface="Lato"/>
                        <a:sym typeface="Lato"/>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Ambiguous</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14" name="Google Shape;314;g134f43e4296_0_620"/>
          <p:cNvSpPr/>
          <p:nvPr/>
        </p:nvSpPr>
        <p:spPr>
          <a:xfrm>
            <a:off x="2228572" y="3665764"/>
            <a:ext cx="180411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Ensure that each column is converted into proper format and data type.</a:t>
            </a:r>
            <a:endParaRPr b="0" i="0" sz="4400" u="none" cap="none" strike="noStrike">
              <a:solidFill>
                <a:srgbClr val="000000"/>
              </a:solidFill>
              <a:latin typeface="Arial"/>
              <a:ea typeface="Arial"/>
              <a:cs typeface="Arial"/>
              <a:sym typeface="Arial"/>
            </a:endParaRPr>
          </a:p>
        </p:txBody>
      </p:sp>
      <p:graphicFrame>
        <p:nvGraphicFramePr>
          <p:cNvPr id="315" name="Google Shape;315;g134f43e4296_0_620"/>
          <p:cNvGraphicFramePr/>
          <p:nvPr/>
        </p:nvGraphicFramePr>
        <p:xfrm>
          <a:off x="13909401" y="5207538"/>
          <a:ext cx="3000000" cy="3000000"/>
        </p:xfrm>
        <a:graphic>
          <a:graphicData uri="http://schemas.openxmlformats.org/drawingml/2006/table">
            <a:tbl>
              <a:tblPr bandRow="1" firstRow="1">
                <a:noFill/>
                <a:tableStyleId>{C5874AC5-DFFB-41C7-9A36-5F0BD59EFF53}</a:tableStyleId>
              </a:tblPr>
              <a:tblGrid>
                <a:gridCol w="3683700"/>
                <a:gridCol w="332720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 Format</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 Type</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Date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1000.50</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Numerical</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pSp>
        <p:nvGrpSpPr>
          <p:cNvPr id="316" name="Google Shape;316;g134f43e4296_0_620"/>
          <p:cNvGrpSpPr/>
          <p:nvPr/>
        </p:nvGrpSpPr>
        <p:grpSpPr>
          <a:xfrm>
            <a:off x="-3712" y="766059"/>
            <a:ext cx="7319700" cy="1073882"/>
            <a:chOff x="0" y="0"/>
            <a:chExt cx="7319700" cy="1073882"/>
          </a:xfrm>
        </p:grpSpPr>
        <p:sp>
          <p:nvSpPr>
            <p:cNvPr id="317" name="Google Shape;317;g134f43e4296_0_6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8" name="Google Shape;318;g134f43e4296_0_6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9" name="Google Shape;319;g134f43e4296_0_6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34f43e4296_0_63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25" name="Google Shape;325;g134f43e4296_0_63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Duplicates</a:t>
            </a:r>
            <a:endParaRPr b="0" i="0" sz="4400" u="none" cap="none" strike="noStrike">
              <a:solidFill>
                <a:srgbClr val="366092"/>
              </a:solidFill>
              <a:latin typeface="Arial"/>
              <a:ea typeface="Arial"/>
              <a:cs typeface="Arial"/>
              <a:sym typeface="Arial"/>
            </a:endParaRPr>
          </a:p>
        </p:txBody>
      </p:sp>
      <p:pic>
        <p:nvPicPr>
          <p:cNvPr id="326" name="Google Shape;326;g134f43e4296_0_631"/>
          <p:cNvPicPr preferRelativeResize="0"/>
          <p:nvPr/>
        </p:nvPicPr>
        <p:blipFill rotWithShape="1">
          <a:blip r:embed="rId4">
            <a:alphaModFix/>
          </a:blip>
          <a:srcRect b="0" l="0" r="0" t="0"/>
          <a:stretch/>
        </p:blipFill>
        <p:spPr>
          <a:xfrm>
            <a:off x="2619778" y="3801043"/>
            <a:ext cx="17973851" cy="5449905"/>
          </a:xfrm>
          <a:prstGeom prst="rect">
            <a:avLst/>
          </a:prstGeom>
          <a:noFill/>
          <a:ln>
            <a:noFill/>
          </a:ln>
        </p:spPr>
      </p:pic>
      <p:sp>
        <p:nvSpPr>
          <p:cNvPr id="327" name="Google Shape;327;g134f43e4296_0_631"/>
          <p:cNvSpPr/>
          <p:nvPr/>
        </p:nvSpPr>
        <p:spPr>
          <a:xfrm>
            <a:off x="2619788" y="9658581"/>
            <a:ext cx="105960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Remove duplicates or redundant records.</a:t>
            </a:r>
            <a:endParaRPr b="0" i="0" sz="4400" u="none" cap="none" strike="noStrike">
              <a:solidFill>
                <a:srgbClr val="000000"/>
              </a:solidFill>
              <a:latin typeface="Arial"/>
              <a:ea typeface="Arial"/>
              <a:cs typeface="Arial"/>
              <a:sym typeface="Arial"/>
            </a:endParaRPr>
          </a:p>
        </p:txBody>
      </p:sp>
      <p:grpSp>
        <p:nvGrpSpPr>
          <p:cNvPr id="328" name="Google Shape;328;g134f43e4296_0_631"/>
          <p:cNvGrpSpPr/>
          <p:nvPr/>
        </p:nvGrpSpPr>
        <p:grpSpPr>
          <a:xfrm>
            <a:off x="-3712" y="766059"/>
            <a:ext cx="7319700" cy="1073882"/>
            <a:chOff x="0" y="0"/>
            <a:chExt cx="7319700" cy="1073882"/>
          </a:xfrm>
        </p:grpSpPr>
        <p:sp>
          <p:nvSpPr>
            <p:cNvPr id="329" name="Google Shape;329;g134f43e4296_0_6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30" name="Google Shape;330;g134f43e4296_0_6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31" name="Google Shape;331;g134f43e4296_0_6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34f43e4296_0_6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37" name="Google Shape;337;g134f43e4296_0_6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pic>
        <p:nvPicPr>
          <p:cNvPr id="338" name="Google Shape;338;g134f43e4296_0_641"/>
          <p:cNvPicPr preferRelativeResize="0"/>
          <p:nvPr/>
        </p:nvPicPr>
        <p:blipFill rotWithShape="1">
          <a:blip r:embed="rId4">
            <a:alphaModFix/>
          </a:blip>
          <a:srcRect b="0" l="0" r="0" t="0"/>
          <a:stretch/>
        </p:blipFill>
        <p:spPr>
          <a:xfrm>
            <a:off x="2528127" y="5604871"/>
            <a:ext cx="17350918" cy="5561385"/>
          </a:xfrm>
          <a:prstGeom prst="rect">
            <a:avLst/>
          </a:prstGeom>
          <a:noFill/>
          <a:ln>
            <a:noFill/>
          </a:ln>
        </p:spPr>
      </p:pic>
      <p:sp>
        <p:nvSpPr>
          <p:cNvPr id="339" name="Google Shape;339;g134f43e4296_0_641"/>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sp>
        <p:nvSpPr>
          <p:cNvPr id="340" name="Google Shape;340;g134f43e4296_0_641"/>
          <p:cNvSpPr txBox="1"/>
          <p:nvPr/>
        </p:nvSpPr>
        <p:spPr>
          <a:xfrm>
            <a:off x="20359241" y="6006314"/>
            <a:ext cx="3802500" cy="30981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900"/>
              <a:buFont typeface="Arial"/>
              <a:buNone/>
            </a:pPr>
            <a:r>
              <a:rPr b="1" i="0" lang="en-PH" sz="3900" u="none" cap="none" strike="noStrike">
                <a:solidFill>
                  <a:srgbClr val="000000"/>
                </a:solidFill>
                <a:latin typeface="Arial"/>
                <a:ea typeface="Arial"/>
                <a:cs typeface="Arial"/>
                <a:sym typeface="Arial"/>
              </a:rPr>
              <a:t>Region</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southeast</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southwest</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northeast</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northwest</a:t>
            </a:r>
            <a:endParaRPr b="0" i="0" sz="3900" u="none" cap="none" strike="noStrike">
              <a:solidFill>
                <a:srgbClr val="000000"/>
              </a:solidFill>
              <a:latin typeface="Arial"/>
              <a:ea typeface="Arial"/>
              <a:cs typeface="Arial"/>
              <a:sym typeface="Arial"/>
            </a:endParaRPr>
          </a:p>
        </p:txBody>
      </p:sp>
      <p:grpSp>
        <p:nvGrpSpPr>
          <p:cNvPr id="341" name="Google Shape;341;g134f43e4296_0_641"/>
          <p:cNvGrpSpPr/>
          <p:nvPr/>
        </p:nvGrpSpPr>
        <p:grpSpPr>
          <a:xfrm>
            <a:off x="-3712" y="766059"/>
            <a:ext cx="7319700" cy="1073882"/>
            <a:chOff x="0" y="0"/>
            <a:chExt cx="7319700" cy="1073882"/>
          </a:xfrm>
        </p:grpSpPr>
        <p:sp>
          <p:nvSpPr>
            <p:cNvPr id="342" name="Google Shape;342;g134f43e4296_0_6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3" name="Google Shape;343;g134f43e4296_0_6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4" name="Google Shape;344;g134f43e4296_0_6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34f43e4296_0_65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50" name="Google Shape;350;g134f43e4296_0_652"/>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sp>
        <p:nvSpPr>
          <p:cNvPr id="351" name="Google Shape;351;g134f43e4296_0_652"/>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aphicFrame>
        <p:nvGraphicFramePr>
          <p:cNvPr id="352" name="Google Shape;352;g134f43e4296_0_652"/>
          <p:cNvGraphicFramePr/>
          <p:nvPr/>
        </p:nvGraphicFramePr>
        <p:xfrm>
          <a:off x="2504652" y="5604871"/>
          <a:ext cx="3000000" cy="3000000"/>
        </p:xfrm>
        <a:graphic>
          <a:graphicData uri="http://schemas.openxmlformats.org/drawingml/2006/table">
            <a:tbl>
              <a:tblPr bandRow="1" firstRow="1">
                <a:noFill/>
                <a:tableStyleId>{C5874AC5-DFFB-41C7-9A36-5F0BD59EFF53}</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Personal Computer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bl>
          </a:graphicData>
        </a:graphic>
      </p:graphicFrame>
      <p:graphicFrame>
        <p:nvGraphicFramePr>
          <p:cNvPr id="353" name="Google Shape;353;g134f43e4296_0_652"/>
          <p:cNvGraphicFramePr/>
          <p:nvPr/>
        </p:nvGraphicFramePr>
        <p:xfrm>
          <a:off x="2504652" y="9395531"/>
          <a:ext cx="3000000" cy="3000000"/>
        </p:xfrm>
        <a:graphic>
          <a:graphicData uri="http://schemas.openxmlformats.org/drawingml/2006/table">
            <a:tbl>
              <a:tblPr bandRow="1" firstRow="1">
                <a:noFill/>
                <a:tableStyleId>{C5874AC5-DFFB-41C7-9A36-5F0BD59EFF53}</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 </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54" name="Google Shape;354;g134f43e4296_0_652"/>
          <p:cNvSpPr txBox="1"/>
          <p:nvPr/>
        </p:nvSpPr>
        <p:spPr>
          <a:xfrm>
            <a:off x="18972911" y="10128700"/>
            <a:ext cx="3564900" cy="858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17365D"/>
                </a:solidFill>
                <a:latin typeface="Arial"/>
                <a:ea typeface="Arial"/>
                <a:cs typeface="Arial"/>
                <a:sym typeface="Arial"/>
              </a:rPr>
              <a:t>Correct</a:t>
            </a:r>
            <a:endParaRPr b="1" i="0" sz="4900" u="none" cap="none" strike="noStrike">
              <a:solidFill>
                <a:srgbClr val="17365D"/>
              </a:solidFill>
              <a:latin typeface="Arial"/>
              <a:ea typeface="Arial"/>
              <a:cs typeface="Arial"/>
              <a:sym typeface="Arial"/>
            </a:endParaRPr>
          </a:p>
        </p:txBody>
      </p:sp>
      <p:grpSp>
        <p:nvGrpSpPr>
          <p:cNvPr id="355" name="Google Shape;355;g134f43e4296_0_652"/>
          <p:cNvGrpSpPr/>
          <p:nvPr/>
        </p:nvGrpSpPr>
        <p:grpSpPr>
          <a:xfrm>
            <a:off x="-3712" y="766059"/>
            <a:ext cx="7319700" cy="1073882"/>
            <a:chOff x="0" y="0"/>
            <a:chExt cx="7319700" cy="1073882"/>
          </a:xfrm>
        </p:grpSpPr>
        <p:sp>
          <p:nvSpPr>
            <p:cNvPr id="356" name="Google Shape;356;g134f43e4296_0_65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57" name="Google Shape;357;g134f43e4296_0_65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58" name="Google Shape;358;g134f43e4296_0_65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34f43e4296_0_66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64" name="Google Shape;364;g134f43e4296_0_664"/>
          <p:cNvSpPr txBox="1"/>
          <p:nvPr/>
        </p:nvSpPr>
        <p:spPr>
          <a:xfrm>
            <a:off x="446147" y="2123989"/>
            <a:ext cx="116346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Single Value Columns</a:t>
            </a:r>
            <a:endParaRPr b="0" i="0" sz="4400" u="none" cap="none" strike="noStrike">
              <a:solidFill>
                <a:srgbClr val="366092"/>
              </a:solidFill>
              <a:latin typeface="Arial"/>
              <a:ea typeface="Arial"/>
              <a:cs typeface="Arial"/>
              <a:sym typeface="Arial"/>
            </a:endParaRPr>
          </a:p>
        </p:txBody>
      </p:sp>
      <p:pic>
        <p:nvPicPr>
          <p:cNvPr id="365" name="Google Shape;365;g134f43e4296_0_664"/>
          <p:cNvPicPr preferRelativeResize="0"/>
          <p:nvPr/>
        </p:nvPicPr>
        <p:blipFill rotWithShape="1">
          <a:blip r:embed="rId4">
            <a:alphaModFix/>
          </a:blip>
          <a:srcRect b="0" l="0" r="0" t="0"/>
          <a:stretch/>
        </p:blipFill>
        <p:spPr>
          <a:xfrm>
            <a:off x="2647403" y="3613179"/>
            <a:ext cx="17974857" cy="5419555"/>
          </a:xfrm>
          <a:prstGeom prst="rect">
            <a:avLst/>
          </a:prstGeom>
          <a:noFill/>
          <a:ln>
            <a:noFill/>
          </a:ln>
        </p:spPr>
      </p:pic>
      <p:sp>
        <p:nvSpPr>
          <p:cNvPr id="366" name="Google Shape;366;g134f43e4296_0_664"/>
          <p:cNvSpPr/>
          <p:nvPr/>
        </p:nvSpPr>
        <p:spPr>
          <a:xfrm>
            <a:off x="2819524" y="9494637"/>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Remove columns that have constant values. They don’t give any additional information at all. </a:t>
            </a:r>
            <a:endParaRPr b="0" i="0" sz="4400" u="none" cap="none" strike="noStrike">
              <a:solidFill>
                <a:srgbClr val="595959"/>
              </a:solidFill>
              <a:latin typeface="Arial"/>
              <a:ea typeface="Arial"/>
              <a:cs typeface="Arial"/>
              <a:sym typeface="Arial"/>
            </a:endParaRPr>
          </a:p>
        </p:txBody>
      </p:sp>
      <p:grpSp>
        <p:nvGrpSpPr>
          <p:cNvPr id="367" name="Google Shape;367;g134f43e4296_0_664"/>
          <p:cNvGrpSpPr/>
          <p:nvPr/>
        </p:nvGrpSpPr>
        <p:grpSpPr>
          <a:xfrm>
            <a:off x="-3712" y="766059"/>
            <a:ext cx="7319700" cy="1073882"/>
            <a:chOff x="0" y="0"/>
            <a:chExt cx="7319700" cy="1073882"/>
          </a:xfrm>
        </p:grpSpPr>
        <p:sp>
          <p:nvSpPr>
            <p:cNvPr id="368" name="Google Shape;368;g134f43e4296_0_6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69" name="Google Shape;369;g134f43e4296_0_6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0" name="Google Shape;370;g134f43e4296_0_6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34f43e4296_0_67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76" name="Google Shape;376;g134f43e4296_0_67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Low variability in values </a:t>
            </a:r>
            <a:endParaRPr b="0" i="0" sz="4400" u="none" cap="none" strike="noStrike">
              <a:solidFill>
                <a:srgbClr val="366092"/>
              </a:solidFill>
              <a:latin typeface="Arial"/>
              <a:ea typeface="Arial"/>
              <a:cs typeface="Arial"/>
              <a:sym typeface="Arial"/>
            </a:endParaRPr>
          </a:p>
        </p:txBody>
      </p:sp>
      <p:graphicFrame>
        <p:nvGraphicFramePr>
          <p:cNvPr id="377" name="Google Shape;377;g134f43e4296_0_674"/>
          <p:cNvGraphicFramePr/>
          <p:nvPr/>
        </p:nvGraphicFramePr>
        <p:xfrm>
          <a:off x="3606934" y="5471987"/>
          <a:ext cx="3000000" cy="3000000"/>
        </p:xfrm>
        <a:graphic>
          <a:graphicData uri="http://schemas.openxmlformats.org/drawingml/2006/table">
            <a:tbl>
              <a:tblPr bandRow="1" firstRow="1">
                <a:noFill/>
                <a:tableStyleId>{C5874AC5-DFFB-41C7-9A36-5F0BD59EFF53}</a:tableStyleId>
              </a:tblPr>
              <a:tblGrid>
                <a:gridCol w="3875275"/>
                <a:gridCol w="4615975"/>
                <a:gridCol w="4196800"/>
                <a:gridCol w="3331500"/>
              </a:tblGrid>
              <a:tr h="904700">
                <a:tc>
                  <a:txBody>
                    <a:bodyPr/>
                    <a:lstStyle/>
                    <a:p>
                      <a:pPr indent="0" lvl="0" marL="2159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Transaction_ID</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731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Location</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09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Amount</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355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Currency</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001</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002</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003</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20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004</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005</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Ortigas</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78" name="Google Shape;378;g134f43e4296_0_674"/>
          <p:cNvSpPr/>
          <p:nvPr/>
        </p:nvSpPr>
        <p:spPr>
          <a:xfrm>
            <a:off x="2248376" y="3520709"/>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Numerical</a:t>
            </a:r>
            <a:r>
              <a:rPr b="0" i="0" lang="en-PH" sz="4400" u="none" cap="none" strike="noStrike">
                <a:solidFill>
                  <a:srgbClr val="595959"/>
                </a:solidFill>
                <a:latin typeface="Arial"/>
                <a:ea typeface="Arial"/>
                <a:cs typeface="Arial"/>
                <a:sym typeface="Arial"/>
              </a:rPr>
              <a:t> columns that have low variance can (generally) also be discarded. They carry little information. </a:t>
            </a:r>
            <a:endParaRPr b="0" i="0" sz="4400" u="none" cap="none" strike="noStrike">
              <a:solidFill>
                <a:srgbClr val="595959"/>
              </a:solidFill>
              <a:latin typeface="Arial"/>
              <a:ea typeface="Arial"/>
              <a:cs typeface="Arial"/>
              <a:sym typeface="Arial"/>
            </a:endParaRPr>
          </a:p>
        </p:txBody>
      </p:sp>
      <p:sp>
        <p:nvSpPr>
          <p:cNvPr id="379" name="Google Shape;379;g134f43e4296_0_674"/>
          <p:cNvSpPr/>
          <p:nvPr/>
        </p:nvSpPr>
        <p:spPr>
          <a:xfrm>
            <a:off x="2649706" y="10919528"/>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ctr">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EXCEPTION: Numerical values but are actually categories</a:t>
            </a:r>
            <a:endParaRPr b="0" i="0" sz="4400" u="none" cap="none" strike="noStrike">
              <a:solidFill>
                <a:srgbClr val="595959"/>
              </a:solidFill>
              <a:latin typeface="Arial"/>
              <a:ea typeface="Arial"/>
              <a:cs typeface="Arial"/>
              <a:sym typeface="Arial"/>
            </a:endParaRPr>
          </a:p>
        </p:txBody>
      </p:sp>
      <p:grpSp>
        <p:nvGrpSpPr>
          <p:cNvPr id="380" name="Google Shape;380;g134f43e4296_0_674"/>
          <p:cNvGrpSpPr/>
          <p:nvPr/>
        </p:nvGrpSpPr>
        <p:grpSpPr>
          <a:xfrm>
            <a:off x="-3712" y="766059"/>
            <a:ext cx="7319700" cy="1073882"/>
            <a:chOff x="0" y="0"/>
            <a:chExt cx="7319700" cy="1073882"/>
          </a:xfrm>
        </p:grpSpPr>
        <p:sp>
          <p:nvSpPr>
            <p:cNvPr id="381" name="Google Shape;381;g134f43e4296_0_67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82" name="Google Shape;382;g134f43e4296_0_67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83" name="Google Shape;383;g134f43e4296_0_67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34f43e4296_0_7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89" name="Google Shape;389;g134f43e4296_0_741"/>
          <p:cNvSpPr txBox="1"/>
          <p:nvPr/>
        </p:nvSpPr>
        <p:spPr>
          <a:xfrm>
            <a:off x="6387150" y="4890899"/>
            <a:ext cx="11609700" cy="3934200"/>
          </a:xfrm>
          <a:prstGeom prst="rect">
            <a:avLst/>
          </a:prstGeom>
          <a:noFill/>
          <a:ln>
            <a:noFill/>
          </a:ln>
        </p:spPr>
        <p:txBody>
          <a:bodyPr anchorCtr="0" anchor="t" bIns="55425" lIns="110875" spcFirstLastPara="1" rIns="110875" wrap="square" tIns="55425">
            <a:noAutofit/>
          </a:bodyPr>
          <a:lstStyle/>
          <a:p>
            <a:pPr indent="0" lvl="0" marL="0" marR="0" rtl="0" algn="ctr">
              <a:lnSpc>
                <a:spcPct val="100000"/>
              </a:lnSpc>
              <a:spcBef>
                <a:spcPts val="0"/>
              </a:spcBef>
              <a:spcAft>
                <a:spcPts val="0"/>
              </a:spcAft>
              <a:buClr>
                <a:srgbClr val="000000"/>
              </a:buClr>
              <a:buSzPts val="4400"/>
              <a:buFont typeface="Arial"/>
              <a:buNone/>
            </a:pPr>
            <a:r>
              <a:rPr b="0" i="0" lang="en-PH" sz="12000" u="none" cap="none" strike="noStrike">
                <a:solidFill>
                  <a:schemeClr val="dk1"/>
                </a:solidFill>
                <a:latin typeface="Helvetica Neue"/>
                <a:ea typeface="Helvetica Neue"/>
                <a:cs typeface="Helvetica Neue"/>
                <a:sym typeface="Helvetica Neue"/>
              </a:rPr>
              <a:t>What about missing values?</a:t>
            </a:r>
            <a:endParaRPr b="0" i="0" sz="12000" u="none" cap="none" strike="noStrike">
              <a:solidFill>
                <a:schemeClr val="dk1"/>
              </a:solidFill>
              <a:latin typeface="Helvetica Neue"/>
              <a:ea typeface="Helvetica Neue"/>
              <a:cs typeface="Helvetica Neue"/>
              <a:sym typeface="Helvetica Neue"/>
            </a:endParaRPr>
          </a:p>
        </p:txBody>
      </p:sp>
      <p:grpSp>
        <p:nvGrpSpPr>
          <p:cNvPr id="390" name="Google Shape;390;g134f43e4296_0_741"/>
          <p:cNvGrpSpPr/>
          <p:nvPr/>
        </p:nvGrpSpPr>
        <p:grpSpPr>
          <a:xfrm>
            <a:off x="-3712" y="766059"/>
            <a:ext cx="7319700" cy="1073882"/>
            <a:chOff x="0" y="0"/>
            <a:chExt cx="7319700" cy="1073882"/>
          </a:xfrm>
        </p:grpSpPr>
        <p:sp>
          <p:nvSpPr>
            <p:cNvPr id="391" name="Google Shape;391;g134f43e4296_0_7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2" name="Google Shape;392;g134f43e4296_0_7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3" name="Google Shape;393;g134f43e4296_0_7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34f43e4296_0_75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399" name="Google Shape;399;g134f43e4296_0_753"/>
          <p:cNvGrpSpPr/>
          <p:nvPr/>
        </p:nvGrpSpPr>
        <p:grpSpPr>
          <a:xfrm>
            <a:off x="-3712" y="766059"/>
            <a:ext cx="7319700" cy="1073882"/>
            <a:chOff x="0" y="0"/>
            <a:chExt cx="7319700" cy="1073882"/>
          </a:xfrm>
        </p:grpSpPr>
        <p:sp>
          <p:nvSpPr>
            <p:cNvPr id="400" name="Google Shape;400;g134f43e4296_0_75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01" name="Google Shape;401;g134f43e4296_0_75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02" name="Google Shape;402;g134f43e4296_0_75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03" name="Google Shape;403;g134f43e4296_0_753"/>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Avenir"/>
                <a:ea typeface="Avenir"/>
                <a:cs typeface="Avenir"/>
                <a:sym typeface="Avenir"/>
              </a:rPr>
              <a:t>Mechanisms of Missingness</a:t>
            </a:r>
            <a:endParaRPr b="0" i="0" sz="3000" u="none" cap="none" strike="noStrike">
              <a:solidFill>
                <a:srgbClr val="000000"/>
              </a:solidFill>
              <a:latin typeface="Avenir"/>
              <a:ea typeface="Avenir"/>
              <a:cs typeface="Avenir"/>
              <a:sym typeface="Avenir"/>
            </a:endParaRPr>
          </a:p>
        </p:txBody>
      </p:sp>
      <p:sp>
        <p:nvSpPr>
          <p:cNvPr id="404" name="Google Shape;404;g134f43e4296_0_753"/>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Missing…</a:t>
            </a:r>
            <a:endParaRPr b="1" i="1" sz="6000" u="none" cap="none" strike="noStrike">
              <a:solidFill>
                <a:srgbClr val="000000"/>
              </a:solidFill>
              <a:latin typeface="Helvetica Neue"/>
              <a:ea typeface="Helvetica Neue"/>
              <a:cs typeface="Helvetica Neue"/>
              <a:sym typeface="Helvetica Neue"/>
            </a:endParaRPr>
          </a:p>
        </p:txBody>
      </p:sp>
      <p:sp>
        <p:nvSpPr>
          <p:cNvPr id="405" name="Google Shape;405;g134f43e4296_0_753"/>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Completely</a:t>
            </a:r>
            <a:r>
              <a:rPr b="0" i="0" lang="en-PH" sz="4000" u="none" cap="none" strike="noStrike">
                <a:solidFill>
                  <a:srgbClr val="000000"/>
                </a:solidFill>
                <a:latin typeface="Helvetica Neue"/>
                <a:ea typeface="Helvetica Neue"/>
                <a:cs typeface="Helvetica Neue"/>
                <a:sym typeface="Helvetica Neue"/>
              </a:rPr>
              <a:t> at Random (MCAR)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Reason for missing data is </a:t>
            </a:r>
            <a:r>
              <a:rPr b="1" i="0" lang="en-PH" sz="4000" u="none" cap="none" strike="noStrike">
                <a:solidFill>
                  <a:srgbClr val="000000"/>
                </a:solidFill>
                <a:latin typeface="Helvetica Neue"/>
                <a:ea typeface="Helvetica Neue"/>
                <a:cs typeface="Helvetica Neue"/>
                <a:sym typeface="Helvetica Neue"/>
              </a:rPr>
              <a:t>completely unrelated t</a:t>
            </a:r>
            <a:r>
              <a:rPr b="0" i="0" lang="en-PH" sz="4000" u="none" cap="none" strike="noStrike">
                <a:solidFill>
                  <a:srgbClr val="000000"/>
                </a:solidFill>
                <a:latin typeface="Helvetica Neue"/>
                <a:ea typeface="Helvetica Neue"/>
                <a:cs typeface="Helvetica Neue"/>
                <a:sym typeface="Helvetica Neue"/>
              </a:rPr>
              <a:t>o the analysis being done, or the data that was collected.</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At Random (MAR):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Reason for missing data is related to </a:t>
            </a:r>
            <a:r>
              <a:rPr b="1" i="0" lang="en-PH" sz="4000" u="none" cap="none" strike="noStrike">
                <a:solidFill>
                  <a:srgbClr val="000000"/>
                </a:solidFill>
                <a:latin typeface="Helvetica Neue"/>
                <a:ea typeface="Helvetica Neue"/>
                <a:cs typeface="Helvetica Neue"/>
                <a:sym typeface="Helvetica Neue"/>
              </a:rPr>
              <a:t>something that was observed or collected</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Not</a:t>
            </a:r>
            <a:r>
              <a:rPr b="0" i="0" lang="en-PH" sz="4000" u="none" cap="none" strike="noStrike">
                <a:solidFill>
                  <a:srgbClr val="000000"/>
                </a:solidFill>
                <a:latin typeface="Helvetica Neue"/>
                <a:ea typeface="Helvetica Neue"/>
                <a:cs typeface="Helvetica Neue"/>
                <a:sym typeface="Helvetica Neue"/>
              </a:rPr>
              <a:t> at Random (MNAR)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Reason for missing data is related to </a:t>
            </a:r>
            <a:r>
              <a:rPr b="1" i="0" lang="en-PH" sz="4000" u="none" cap="none" strike="noStrike">
                <a:solidFill>
                  <a:srgbClr val="000000"/>
                </a:solidFill>
                <a:latin typeface="Helvetica Neue"/>
                <a:ea typeface="Helvetica Neue"/>
                <a:cs typeface="Helvetica Neue"/>
                <a:sym typeface="Helvetica Neue"/>
              </a:rPr>
              <a:t>something that was </a:t>
            </a:r>
            <a:r>
              <a:rPr b="1" i="1" lang="en-PH" sz="4000" u="none" cap="none" strike="noStrike">
                <a:solidFill>
                  <a:srgbClr val="000000"/>
                </a:solidFill>
                <a:latin typeface="Helvetica Neue"/>
                <a:ea typeface="Helvetica Neue"/>
                <a:cs typeface="Helvetica Neue"/>
                <a:sym typeface="Helvetica Neue"/>
              </a:rPr>
              <a:t>not</a:t>
            </a:r>
            <a:r>
              <a:rPr b="1" i="0" lang="en-PH" sz="4000" u="none" cap="none" strike="noStrike">
                <a:solidFill>
                  <a:srgbClr val="000000"/>
                </a:solidFill>
                <a:latin typeface="Helvetica Neue"/>
                <a:ea typeface="Helvetica Neue"/>
                <a:cs typeface="Helvetica Neue"/>
                <a:sym typeface="Helvetica Neue"/>
              </a:rPr>
              <a:t> collected </a:t>
            </a:r>
            <a:r>
              <a:rPr b="0" i="0" lang="en-PH" sz="4000" u="none" cap="none" strike="noStrike">
                <a:solidFill>
                  <a:srgbClr val="000000"/>
                </a:solidFill>
                <a:latin typeface="Helvetica Neue"/>
                <a:ea typeface="Helvetica Neue"/>
                <a:cs typeface="Helvetica Neue"/>
                <a:sym typeface="Helvetica Neue"/>
              </a:rPr>
              <a:t>(but we would have wanted to collect)</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d0c4befa0c_0_0"/>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Exploratory</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Data Analysis</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t/>
            </a:r>
            <a:endParaRPr b="1" i="0" sz="7000" u="none" cap="none" strike="noStrike">
              <a:solidFill>
                <a:srgbClr val="1A1E68"/>
              </a:solidFill>
              <a:latin typeface="Avenir"/>
              <a:ea typeface="Avenir"/>
              <a:cs typeface="Avenir"/>
              <a:sym typeface="Avenir"/>
            </a:endParaRPr>
          </a:p>
        </p:txBody>
      </p:sp>
      <p:pic>
        <p:nvPicPr>
          <p:cNvPr descr="ForTheWomen_blacktext (2) (1).png" id="94" name="Google Shape;94;g1d0c4befa0c_0_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34f43e4296_0_76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11" name="Google Shape;411;g134f43e4296_0_765"/>
          <p:cNvGrpSpPr/>
          <p:nvPr/>
        </p:nvGrpSpPr>
        <p:grpSpPr>
          <a:xfrm>
            <a:off x="-3712" y="766059"/>
            <a:ext cx="7319700" cy="1073882"/>
            <a:chOff x="0" y="0"/>
            <a:chExt cx="7319700" cy="1073882"/>
          </a:xfrm>
        </p:grpSpPr>
        <p:sp>
          <p:nvSpPr>
            <p:cNvPr id="412" name="Google Shape;412;g134f43e4296_0_7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3" name="Google Shape;413;g134f43e4296_0_7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4" name="Google Shape;414;g134f43e4296_0_7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15" name="Google Shape;415;g134f43e4296_0_765"/>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Avenir"/>
                <a:ea typeface="Avenir"/>
                <a:cs typeface="Avenir"/>
                <a:sym typeface="Avenir"/>
              </a:rPr>
              <a:t>Mechanisms of Missingness</a:t>
            </a:r>
            <a:endParaRPr b="0" i="0" sz="3000" u="none" cap="none" strike="noStrike">
              <a:solidFill>
                <a:srgbClr val="000000"/>
              </a:solidFill>
              <a:latin typeface="Avenir"/>
              <a:ea typeface="Avenir"/>
              <a:cs typeface="Avenir"/>
              <a:sym typeface="Avenir"/>
            </a:endParaRPr>
          </a:p>
        </p:txBody>
      </p:sp>
      <p:sp>
        <p:nvSpPr>
          <p:cNvPr id="416" name="Google Shape;416;g134f43e4296_0_765"/>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Missing…</a:t>
            </a:r>
            <a:endParaRPr b="1" i="1" sz="6000" u="none" cap="none" strike="noStrike">
              <a:solidFill>
                <a:srgbClr val="000000"/>
              </a:solidFill>
              <a:latin typeface="Helvetica Neue"/>
              <a:ea typeface="Helvetica Neue"/>
              <a:cs typeface="Helvetica Neue"/>
              <a:sym typeface="Helvetica Neue"/>
            </a:endParaRPr>
          </a:p>
        </p:txBody>
      </p:sp>
      <p:sp>
        <p:nvSpPr>
          <p:cNvPr id="417" name="Google Shape;417;g134f43e4296_0_765"/>
          <p:cNvSpPr txBox="1"/>
          <p:nvPr/>
        </p:nvSpPr>
        <p:spPr>
          <a:xfrm>
            <a:off x="2295125" y="4193875"/>
            <a:ext cx="15805200" cy="81888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Completely</a:t>
            </a:r>
            <a:r>
              <a:rPr b="0" i="0" lang="en-PH" sz="4000" u="none" cap="none" strike="noStrike">
                <a:solidFill>
                  <a:srgbClr val="000000"/>
                </a:solidFill>
                <a:latin typeface="Helvetica Neue"/>
                <a:ea typeface="Helvetica Neue"/>
                <a:cs typeface="Helvetica Neue"/>
                <a:sym typeface="Helvetica Neue"/>
              </a:rPr>
              <a:t> at Random (MCAR)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Cow at the survey forms.</a:t>
            </a:r>
            <a:endParaRPr b="0" i="1"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At Random (MAR):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Executives are less likely to state their salary (but they do declare that they are executives).</a:t>
            </a:r>
            <a:endParaRPr b="0" i="1"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Not</a:t>
            </a:r>
            <a:r>
              <a:rPr b="0" i="0" lang="en-PH" sz="4000" u="none" cap="none" strike="noStrike">
                <a:solidFill>
                  <a:srgbClr val="000000"/>
                </a:solidFill>
                <a:latin typeface="Helvetica Neue"/>
                <a:ea typeface="Helvetica Neue"/>
                <a:cs typeface="Helvetica Neue"/>
                <a:sym typeface="Helvetica Neue"/>
              </a:rPr>
              <a:t> at Random (MNAR)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People who earn more are less likely to state their salary.</a:t>
            </a:r>
            <a:endParaRPr b="0" i="1"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34f43e4296_0_77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23" name="Google Shape;423;g134f43e4296_0_776"/>
          <p:cNvGrpSpPr/>
          <p:nvPr/>
        </p:nvGrpSpPr>
        <p:grpSpPr>
          <a:xfrm>
            <a:off x="-3712" y="766059"/>
            <a:ext cx="7319700" cy="1073882"/>
            <a:chOff x="0" y="0"/>
            <a:chExt cx="7319700" cy="1073882"/>
          </a:xfrm>
        </p:grpSpPr>
        <p:sp>
          <p:nvSpPr>
            <p:cNvPr id="424" name="Google Shape;424;g134f43e4296_0_77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5" name="Google Shape;425;g134f43e4296_0_77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26" name="Google Shape;426;g134f43e4296_0_77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27" name="Google Shape;427;g134f43e4296_0_776"/>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Avenir"/>
                <a:ea typeface="Avenir"/>
                <a:cs typeface="Avenir"/>
                <a:sym typeface="Avenir"/>
              </a:rPr>
              <a:t>Mechanisms of Missingness</a:t>
            </a:r>
            <a:endParaRPr b="0" i="0" sz="3000" u="none" cap="none" strike="noStrike">
              <a:solidFill>
                <a:srgbClr val="000000"/>
              </a:solidFill>
              <a:latin typeface="Avenir"/>
              <a:ea typeface="Avenir"/>
              <a:cs typeface="Avenir"/>
              <a:sym typeface="Avenir"/>
            </a:endParaRPr>
          </a:p>
        </p:txBody>
      </p:sp>
      <p:sp>
        <p:nvSpPr>
          <p:cNvPr id="428" name="Google Shape;428;g134f43e4296_0_776"/>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Missing…</a:t>
            </a:r>
            <a:endParaRPr b="1" i="1" sz="6000" u="none" cap="none" strike="noStrike">
              <a:solidFill>
                <a:srgbClr val="000000"/>
              </a:solidFill>
              <a:latin typeface="Helvetica Neue"/>
              <a:ea typeface="Helvetica Neue"/>
              <a:cs typeface="Helvetica Neue"/>
              <a:sym typeface="Helvetica Neue"/>
            </a:endParaRPr>
          </a:p>
        </p:txBody>
      </p:sp>
      <p:sp>
        <p:nvSpPr>
          <p:cNvPr id="429" name="Google Shape;429;g134f43e4296_0_776"/>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Completely</a:t>
            </a:r>
            <a:r>
              <a:rPr b="0" i="0" lang="en-PH" sz="4000" u="none" cap="none" strike="noStrike">
                <a:solidFill>
                  <a:srgbClr val="000000"/>
                </a:solidFill>
                <a:latin typeface="Helvetica Neue"/>
                <a:ea typeface="Helvetica Neue"/>
                <a:cs typeface="Helvetica Neue"/>
                <a:sym typeface="Helvetica Neue"/>
              </a:rPr>
              <a:t> at Random (MCAR)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Generally safe to simply delete these rows.</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At Random (MAR):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Generally unsafe to delete, worthwhile to explore imputation.</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Not</a:t>
            </a:r>
            <a:r>
              <a:rPr b="0" i="0" lang="en-PH" sz="4000" u="none" cap="none" strike="noStrike">
                <a:solidFill>
                  <a:srgbClr val="000000"/>
                </a:solidFill>
                <a:latin typeface="Helvetica Neue"/>
                <a:ea typeface="Helvetica Neue"/>
                <a:cs typeface="Helvetica Neue"/>
                <a:sym typeface="Helvetica Neue"/>
              </a:rPr>
              <a:t> at Random (MNAR)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Generally unsafe to delete, worthwhile to explore imputation.</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pSp>
        <p:nvGrpSpPr>
          <p:cNvPr id="434" name="Google Shape;434;g134f43e4296_0_807"/>
          <p:cNvGrpSpPr/>
          <p:nvPr/>
        </p:nvGrpSpPr>
        <p:grpSpPr>
          <a:xfrm>
            <a:off x="-3712" y="766059"/>
            <a:ext cx="7319700" cy="1073882"/>
            <a:chOff x="0" y="0"/>
            <a:chExt cx="7319700" cy="1073882"/>
          </a:xfrm>
        </p:grpSpPr>
        <p:sp>
          <p:nvSpPr>
            <p:cNvPr id="435" name="Google Shape;435;g134f43e4296_0_80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36" name="Google Shape;436;g134f43e4296_0_80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7" name="Google Shape;437;g134f43e4296_0_80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438" name="Google Shape;438;g134f43e4296_0_80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39" name="Google Shape;439;g134f43e4296_0_80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0" name="Google Shape;440;g134f43e4296_0_807"/>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Prepare</a:t>
            </a:r>
            <a:endParaRPr b="1"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r>
              <a:rPr b="1" i="0" lang="en-PH" sz="20000" u="none" cap="none" strike="noStrike">
                <a:solidFill>
                  <a:srgbClr val="000000"/>
                </a:solidFill>
                <a:latin typeface="Helvetica Neue"/>
                <a:ea typeface="Helvetica Neue"/>
                <a:cs typeface="Helvetica Neue"/>
                <a:sym typeface="Helvetica Neue"/>
              </a:rPr>
              <a:t>nalyze</a:t>
            </a:r>
            <a:endParaRPr b="1" i="0" sz="2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g130aa865571_0_126"/>
          <p:cNvGrpSpPr/>
          <p:nvPr/>
        </p:nvGrpSpPr>
        <p:grpSpPr>
          <a:xfrm>
            <a:off x="-3712" y="766059"/>
            <a:ext cx="7319700" cy="1073882"/>
            <a:chOff x="0" y="0"/>
            <a:chExt cx="7319700" cy="1073882"/>
          </a:xfrm>
        </p:grpSpPr>
        <p:sp>
          <p:nvSpPr>
            <p:cNvPr id="446" name="Google Shape;446;g130aa865571_0_1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47" name="Google Shape;447;g130aa865571_0_1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8" name="Google Shape;448;g130aa865571_0_1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449" name="Google Shape;449;g130aa865571_0_12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50" name="Google Shape;450;g130aa865571_0_12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51" name="Google Shape;451;g130aa865571_0_126"/>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
        <p:nvSpPr>
          <p:cNvPr id="452" name="Google Shape;452;g130aa865571_0_126"/>
          <p:cNvSpPr/>
          <p:nvPr/>
        </p:nvSpPr>
        <p:spPr>
          <a:xfrm>
            <a:off x="16744399" y="7215891"/>
            <a:ext cx="2900400" cy="29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rgbClr val="000000"/>
                </a:solidFill>
                <a:latin typeface="Calibri"/>
                <a:ea typeface="Calibri"/>
                <a:cs typeface="Calibri"/>
                <a:sym typeface="Calibri"/>
              </a:rPr>
              <a:t>a</a:t>
            </a:r>
            <a:endParaRPr b="0" i="0" sz="1800" u="none" cap="none" strike="noStrike">
              <a:solidFill>
                <a:srgbClr val="000000"/>
              </a:solidFill>
              <a:latin typeface="Calibri"/>
              <a:ea typeface="Calibri"/>
              <a:cs typeface="Calibri"/>
              <a:sym typeface="Calibri"/>
            </a:endParaRPr>
          </a:p>
        </p:txBody>
      </p:sp>
      <p:sp>
        <p:nvSpPr>
          <p:cNvPr id="453" name="Google Shape;453;g130aa865571_0_126"/>
          <p:cNvSpPr/>
          <p:nvPr/>
        </p:nvSpPr>
        <p:spPr>
          <a:xfrm>
            <a:off x="10891064" y="7116417"/>
            <a:ext cx="3183000" cy="313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g130aa865571_0_126"/>
          <p:cNvSpPr txBox="1"/>
          <p:nvPr/>
        </p:nvSpPr>
        <p:spPr>
          <a:xfrm>
            <a:off x="4792527" y="7500860"/>
            <a:ext cx="47025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PH" sz="16600" u="none" cap="none" strike="noStrike">
                <a:solidFill>
                  <a:srgbClr val="000000"/>
                </a:solidFill>
                <a:latin typeface="Arial"/>
                <a:ea typeface="Arial"/>
                <a:cs typeface="Arial"/>
                <a:sym typeface="Arial"/>
              </a:rPr>
              <a:t>12%</a:t>
            </a:r>
            <a:endParaRPr b="1" i="0" sz="11500" u="none" cap="none" strike="noStrike">
              <a:solidFill>
                <a:srgbClr val="000000"/>
              </a:solidFill>
              <a:latin typeface="Arial"/>
              <a:ea typeface="Arial"/>
              <a:cs typeface="Arial"/>
              <a:sym typeface="Arial"/>
            </a:endParaRPr>
          </a:p>
        </p:txBody>
      </p:sp>
      <p:sp>
        <p:nvSpPr>
          <p:cNvPr id="455" name="Google Shape;455;g130aa865571_0_126"/>
          <p:cNvSpPr txBox="1"/>
          <p:nvPr/>
        </p:nvSpPr>
        <p:spPr>
          <a:xfrm>
            <a:off x="11093236"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Table</a:t>
            </a:r>
            <a:endParaRPr b="0" i="0" sz="4400" u="none" cap="none" strike="noStrike">
              <a:solidFill>
                <a:srgbClr val="1F497D"/>
              </a:solidFill>
              <a:latin typeface="Arial"/>
              <a:ea typeface="Arial"/>
              <a:cs typeface="Arial"/>
              <a:sym typeface="Arial"/>
            </a:endParaRPr>
          </a:p>
        </p:txBody>
      </p:sp>
      <p:sp>
        <p:nvSpPr>
          <p:cNvPr id="456" name="Google Shape;456;g130aa865571_0_126"/>
          <p:cNvSpPr txBox="1"/>
          <p:nvPr/>
        </p:nvSpPr>
        <p:spPr>
          <a:xfrm>
            <a:off x="16866029"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Chart</a:t>
            </a:r>
            <a:endParaRPr b="0" i="0" sz="4400" u="none" cap="none" strike="noStrike">
              <a:solidFill>
                <a:srgbClr val="1F497D"/>
              </a:solidFill>
              <a:latin typeface="Arial"/>
              <a:ea typeface="Arial"/>
              <a:cs typeface="Arial"/>
              <a:sym typeface="Arial"/>
            </a:endParaRPr>
          </a:p>
        </p:txBody>
      </p:sp>
      <p:sp>
        <p:nvSpPr>
          <p:cNvPr id="457" name="Google Shape;457;g130aa865571_0_126"/>
          <p:cNvSpPr txBox="1"/>
          <p:nvPr/>
        </p:nvSpPr>
        <p:spPr>
          <a:xfrm>
            <a:off x="5213517"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Number</a:t>
            </a:r>
            <a:endParaRPr b="0" i="0" sz="4400" u="none" cap="none" strike="noStrike">
              <a:solidFill>
                <a:srgbClr val="1F497D"/>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pSp>
        <p:nvGrpSpPr>
          <p:cNvPr id="462" name="Google Shape;462;g130dfca2355_0_17"/>
          <p:cNvGrpSpPr/>
          <p:nvPr/>
        </p:nvGrpSpPr>
        <p:grpSpPr>
          <a:xfrm>
            <a:off x="-3712" y="766059"/>
            <a:ext cx="7319700" cy="1073882"/>
            <a:chOff x="0" y="0"/>
            <a:chExt cx="7319700" cy="1073882"/>
          </a:xfrm>
        </p:grpSpPr>
        <p:sp>
          <p:nvSpPr>
            <p:cNvPr id="463" name="Google Shape;463;g130dfca2355_0_1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64" name="Google Shape;464;g130dfca2355_0_1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65" name="Google Shape;465;g130dfca2355_0_1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Analysis</a:t>
            </a:r>
            <a:endParaRPr b="0" i="1" sz="4000" u="none" cap="none" strike="noStrike">
              <a:solidFill>
                <a:srgbClr val="FFFFFF"/>
              </a:solidFill>
              <a:latin typeface="Poppins"/>
              <a:ea typeface="Poppins"/>
              <a:cs typeface="Poppins"/>
              <a:sym typeface="Poppins"/>
            </a:endParaRPr>
          </a:p>
        </p:txBody>
      </p:sp>
      <p:pic>
        <p:nvPicPr>
          <p:cNvPr descr="ForTheWomen_blacktext (2) (1).png" id="466" name="Google Shape;466;g130dfca2355_0_1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67" name="Google Shape;467;g130dfca2355_0_17"/>
          <p:cNvSpPr txBox="1"/>
          <p:nvPr/>
        </p:nvSpPr>
        <p:spPr>
          <a:xfrm>
            <a:off x="3108413" y="3369813"/>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Univariate Analysis</a:t>
            </a:r>
            <a:endParaRPr b="1" i="0" sz="8000" u="none" cap="none" strike="noStrike">
              <a:solidFill>
                <a:srgbClr val="000000"/>
              </a:solidFill>
              <a:latin typeface="Helvetica Neue"/>
              <a:ea typeface="Helvetica Neue"/>
              <a:cs typeface="Helvetica Neue"/>
              <a:sym typeface="Helvetica Neue"/>
            </a:endParaRPr>
          </a:p>
        </p:txBody>
      </p:sp>
      <p:sp>
        <p:nvSpPr>
          <p:cNvPr id="468" name="Google Shape;468;g130dfca2355_0_17"/>
          <p:cNvSpPr txBox="1"/>
          <p:nvPr/>
        </p:nvSpPr>
        <p:spPr>
          <a:xfrm>
            <a:off x="13324688" y="83691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Bivariate Analysis</a:t>
            </a:r>
            <a:endParaRPr b="1" i="0" sz="8000" u="none" cap="none" strike="noStrike">
              <a:solidFill>
                <a:srgbClr val="000000"/>
              </a:solidFill>
              <a:latin typeface="Helvetica Neue"/>
              <a:ea typeface="Helvetica Neue"/>
              <a:cs typeface="Helvetica Neue"/>
              <a:sym typeface="Helvetica Neue"/>
            </a:endParaRPr>
          </a:p>
        </p:txBody>
      </p:sp>
      <p:pic>
        <p:nvPicPr>
          <p:cNvPr id="469" name="Google Shape;469;g130dfca2355_0_17"/>
          <p:cNvPicPr preferRelativeResize="0"/>
          <p:nvPr/>
        </p:nvPicPr>
        <p:blipFill rotWithShape="1">
          <a:blip r:embed="rId4">
            <a:alphaModFix/>
          </a:blip>
          <a:srcRect b="0" l="0" r="0" t="0"/>
          <a:stretch/>
        </p:blipFill>
        <p:spPr>
          <a:xfrm>
            <a:off x="4645463" y="6017313"/>
            <a:ext cx="4876800" cy="4876800"/>
          </a:xfrm>
          <a:prstGeom prst="rect">
            <a:avLst/>
          </a:prstGeom>
          <a:noFill/>
          <a:ln>
            <a:noFill/>
          </a:ln>
        </p:spPr>
      </p:pic>
      <p:pic>
        <p:nvPicPr>
          <p:cNvPr id="470" name="Google Shape;470;g130dfca2355_0_17"/>
          <p:cNvPicPr preferRelativeResize="0"/>
          <p:nvPr/>
        </p:nvPicPr>
        <p:blipFill rotWithShape="1">
          <a:blip r:embed="rId5">
            <a:alphaModFix/>
          </a:blip>
          <a:srcRect b="0" l="0" r="0" t="0"/>
          <a:stretch/>
        </p:blipFill>
        <p:spPr>
          <a:xfrm>
            <a:off x="14861738" y="3492375"/>
            <a:ext cx="4876800" cy="4876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34f43e4296_0_12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476" name="Google Shape;476;g134f43e4296_0_12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Summary Statistics</a:t>
            </a:r>
            <a:endParaRPr b="0" i="0" sz="4400" u="none" cap="none" strike="noStrike">
              <a:solidFill>
                <a:srgbClr val="366092"/>
              </a:solidFill>
              <a:latin typeface="Arial"/>
              <a:ea typeface="Arial"/>
              <a:cs typeface="Arial"/>
              <a:sym typeface="Arial"/>
            </a:endParaRPr>
          </a:p>
        </p:txBody>
      </p:sp>
      <p:sp>
        <p:nvSpPr>
          <p:cNvPr id="477" name="Google Shape;477;g134f43e4296_0_1241"/>
          <p:cNvSpPr txBox="1"/>
          <p:nvPr/>
        </p:nvSpPr>
        <p:spPr>
          <a:xfrm>
            <a:off x="5207227" y="3957554"/>
            <a:ext cx="17282400" cy="7905900"/>
          </a:xfrm>
          <a:prstGeom prst="rect">
            <a:avLst/>
          </a:prstGeom>
          <a:noFill/>
          <a:ln>
            <a:noFill/>
          </a:ln>
        </p:spPr>
        <p:txBody>
          <a:bodyPr anchorCtr="0" anchor="t" bIns="0" lIns="0" spcFirstLastPara="1" rIns="0" wrap="square" tIns="275725">
            <a:noAutofit/>
          </a:bodyPr>
          <a:lstStyle/>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sales per transaction</a:t>
            </a:r>
            <a:br>
              <a:rPr b="0" i="0" lang="en-PH" sz="4400" u="none" cap="none" strike="noStrike">
                <a:solidFill>
                  <a:srgbClr val="434343"/>
                </a:solidFill>
                <a:latin typeface="Arial"/>
                <a:ea typeface="Arial"/>
                <a:cs typeface="Arial"/>
                <a:sym typeface="Arial"/>
              </a:rPr>
            </a:br>
            <a:r>
              <a:rPr b="0" i="0" lang="en-PH" sz="4400" u="none" cap="none" strike="noStrike">
                <a:solidFill>
                  <a:srgbClr val="434343"/>
                </a:solidFill>
                <a:latin typeface="Arial"/>
                <a:ea typeface="Arial"/>
                <a:cs typeface="Arial"/>
                <a:sym typeface="Arial"/>
              </a:rPr>
              <a:t>Average basket size</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number of study hours of students</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amount of loan</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difference in house prices in NYC vs to LA.</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478" name="Google Shape;478;g134f43e4296_0_1241"/>
          <p:cNvPicPr preferRelativeResize="0"/>
          <p:nvPr/>
        </p:nvPicPr>
        <p:blipFill rotWithShape="1">
          <a:blip r:embed="rId4">
            <a:alphaModFix/>
          </a:blip>
          <a:srcRect b="0" l="0" r="0" t="0"/>
          <a:stretch/>
        </p:blipFill>
        <p:spPr>
          <a:xfrm>
            <a:off x="2094109" y="4207650"/>
            <a:ext cx="2495219" cy="1996193"/>
          </a:xfrm>
          <a:prstGeom prst="rect">
            <a:avLst/>
          </a:prstGeom>
          <a:noFill/>
          <a:ln>
            <a:noFill/>
          </a:ln>
        </p:spPr>
      </p:pic>
      <p:pic>
        <p:nvPicPr>
          <p:cNvPr id="479" name="Google Shape;479;g134f43e4296_0_1241"/>
          <p:cNvPicPr preferRelativeResize="0"/>
          <p:nvPr/>
        </p:nvPicPr>
        <p:blipFill rotWithShape="1">
          <a:blip r:embed="rId5">
            <a:alphaModFix/>
          </a:blip>
          <a:srcRect b="0" l="0" r="0" t="0"/>
          <a:stretch/>
        </p:blipFill>
        <p:spPr>
          <a:xfrm>
            <a:off x="2512390" y="10491797"/>
            <a:ext cx="1658719" cy="1658719"/>
          </a:xfrm>
          <a:prstGeom prst="rect">
            <a:avLst/>
          </a:prstGeom>
          <a:noFill/>
          <a:ln>
            <a:noFill/>
          </a:ln>
        </p:spPr>
      </p:pic>
      <p:pic>
        <p:nvPicPr>
          <p:cNvPr id="480" name="Google Shape;480;g134f43e4296_0_1241"/>
          <p:cNvPicPr preferRelativeResize="0"/>
          <p:nvPr/>
        </p:nvPicPr>
        <p:blipFill rotWithShape="1">
          <a:blip r:embed="rId6">
            <a:alphaModFix/>
          </a:blip>
          <a:srcRect b="14346" l="0" r="0" t="24027"/>
          <a:stretch/>
        </p:blipFill>
        <p:spPr>
          <a:xfrm>
            <a:off x="2094110" y="6349836"/>
            <a:ext cx="2495393" cy="1658719"/>
          </a:xfrm>
          <a:prstGeom prst="rect">
            <a:avLst/>
          </a:prstGeom>
          <a:noFill/>
          <a:ln>
            <a:noFill/>
          </a:ln>
        </p:spPr>
      </p:pic>
      <p:pic>
        <p:nvPicPr>
          <p:cNvPr id="481" name="Google Shape;481;g134f43e4296_0_1241"/>
          <p:cNvPicPr preferRelativeResize="0"/>
          <p:nvPr/>
        </p:nvPicPr>
        <p:blipFill rotWithShape="1">
          <a:blip r:embed="rId7">
            <a:alphaModFix/>
          </a:blip>
          <a:srcRect b="0" l="0" r="0" t="0"/>
          <a:stretch/>
        </p:blipFill>
        <p:spPr>
          <a:xfrm>
            <a:off x="2599975" y="8008555"/>
            <a:ext cx="1996181" cy="1996181"/>
          </a:xfrm>
          <a:prstGeom prst="rect">
            <a:avLst/>
          </a:prstGeom>
          <a:noFill/>
          <a:ln>
            <a:noFill/>
          </a:ln>
        </p:spPr>
      </p:pic>
      <p:grpSp>
        <p:nvGrpSpPr>
          <p:cNvPr id="482" name="Google Shape;482;g134f43e4296_0_1241"/>
          <p:cNvGrpSpPr/>
          <p:nvPr/>
        </p:nvGrpSpPr>
        <p:grpSpPr>
          <a:xfrm>
            <a:off x="-3712" y="766059"/>
            <a:ext cx="7319700" cy="1073882"/>
            <a:chOff x="0" y="0"/>
            <a:chExt cx="7319700" cy="1073882"/>
          </a:xfrm>
        </p:grpSpPr>
        <p:sp>
          <p:nvSpPr>
            <p:cNvPr id="483" name="Google Shape;483;g134f43e4296_0_12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4" name="Google Shape;484;g134f43e4296_0_12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5" name="Google Shape;485;g134f43e4296_0_12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34f43e4296_0_11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491" name="Google Shape;491;g134f43e4296_0_11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Boxplot</a:t>
            </a:r>
            <a:endParaRPr b="1" i="1" sz="4400" u="none" cap="none" strike="noStrike">
              <a:solidFill>
                <a:srgbClr val="366092"/>
              </a:solidFill>
              <a:latin typeface="Arial"/>
              <a:ea typeface="Arial"/>
              <a:cs typeface="Arial"/>
              <a:sym typeface="Arial"/>
            </a:endParaRPr>
          </a:p>
        </p:txBody>
      </p:sp>
      <p:sp>
        <p:nvSpPr>
          <p:cNvPr id="492" name="Google Shape;492;g134f43e4296_0_1141"/>
          <p:cNvSpPr txBox="1"/>
          <p:nvPr/>
        </p:nvSpPr>
        <p:spPr>
          <a:xfrm>
            <a:off x="1852139" y="3616454"/>
            <a:ext cx="19739100" cy="79059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the spread of the data. How distributed it is?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for outliers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Study and point out to data owners</a:t>
            </a:r>
            <a:endParaRPr b="0" i="0" sz="4400" u="none" cap="none" strike="noStrike">
              <a:solidFill>
                <a:srgbClr val="434343"/>
              </a:solidFill>
              <a:latin typeface="Arial"/>
              <a:ea typeface="Arial"/>
              <a:cs typeface="Arial"/>
              <a:sym typeface="Arial"/>
            </a:endParaRPr>
          </a:p>
        </p:txBody>
      </p:sp>
      <p:pic>
        <p:nvPicPr>
          <p:cNvPr id="493" name="Google Shape;493;g134f43e4296_0_1141"/>
          <p:cNvPicPr preferRelativeResize="0"/>
          <p:nvPr/>
        </p:nvPicPr>
        <p:blipFill rotWithShape="1">
          <a:blip r:embed="rId4">
            <a:alphaModFix/>
          </a:blip>
          <a:srcRect b="19820" l="0" r="0" t="0"/>
          <a:stretch/>
        </p:blipFill>
        <p:spPr>
          <a:xfrm>
            <a:off x="3255328" y="7507999"/>
            <a:ext cx="8357640" cy="4380310"/>
          </a:xfrm>
          <a:prstGeom prst="rect">
            <a:avLst/>
          </a:prstGeom>
          <a:noFill/>
          <a:ln>
            <a:noFill/>
          </a:ln>
        </p:spPr>
      </p:pic>
      <p:sp>
        <p:nvSpPr>
          <p:cNvPr id="494" name="Google Shape;494;g134f43e4296_0_1141"/>
          <p:cNvSpPr txBox="1"/>
          <p:nvPr/>
        </p:nvSpPr>
        <p:spPr>
          <a:xfrm>
            <a:off x="3478060" y="11888308"/>
            <a:ext cx="8357700" cy="9297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Arial"/>
                <a:ea typeface="Arial"/>
                <a:cs typeface="Arial"/>
                <a:sym typeface="Arial"/>
              </a:rPr>
              <a:t>Basket size of customers  (in thousands)</a:t>
            </a:r>
            <a:endParaRPr b="0" i="0" sz="3400" u="none" cap="none" strike="noStrike">
              <a:solidFill>
                <a:srgbClr val="000000"/>
              </a:solidFill>
              <a:latin typeface="Arial"/>
              <a:ea typeface="Arial"/>
              <a:cs typeface="Arial"/>
              <a:sym typeface="Arial"/>
            </a:endParaRPr>
          </a:p>
        </p:txBody>
      </p:sp>
      <p:pic>
        <p:nvPicPr>
          <p:cNvPr id="495" name="Google Shape;495;g134f43e4296_0_1141"/>
          <p:cNvPicPr preferRelativeResize="0"/>
          <p:nvPr/>
        </p:nvPicPr>
        <p:blipFill rotWithShape="1">
          <a:blip r:embed="rId5">
            <a:alphaModFix/>
          </a:blip>
          <a:srcRect b="10410" l="4639" r="7664" t="0"/>
          <a:stretch/>
        </p:blipFill>
        <p:spPr>
          <a:xfrm>
            <a:off x="13238903" y="4786639"/>
            <a:ext cx="9882299" cy="6730186"/>
          </a:xfrm>
          <a:prstGeom prst="rect">
            <a:avLst/>
          </a:prstGeom>
          <a:noFill/>
          <a:ln>
            <a:noFill/>
          </a:ln>
        </p:spPr>
      </p:pic>
      <p:sp>
        <p:nvSpPr>
          <p:cNvPr id="496" name="Google Shape;496;g134f43e4296_0_1141"/>
          <p:cNvSpPr txBox="1"/>
          <p:nvPr/>
        </p:nvSpPr>
        <p:spPr>
          <a:xfrm>
            <a:off x="14763563" y="12231106"/>
            <a:ext cx="8357700" cy="9297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3300"/>
              <a:buFont typeface="Arial"/>
              <a:buNone/>
            </a:pPr>
            <a:r>
              <a:rPr b="0" i="0" lang="en-PH" sz="3300" u="none" cap="none" strike="noStrike">
                <a:solidFill>
                  <a:srgbClr val="000000"/>
                </a:solidFill>
                <a:latin typeface="Arial"/>
                <a:ea typeface="Arial"/>
                <a:cs typeface="Arial"/>
                <a:sym typeface="Arial"/>
              </a:rPr>
              <a:t>House prices  (in thousand dollars)</a:t>
            </a:r>
            <a:endParaRPr b="0" i="0" sz="3300" u="none" cap="none" strike="noStrike">
              <a:solidFill>
                <a:srgbClr val="000000"/>
              </a:solidFill>
              <a:latin typeface="Arial"/>
              <a:ea typeface="Arial"/>
              <a:cs typeface="Arial"/>
              <a:sym typeface="Arial"/>
            </a:endParaRPr>
          </a:p>
        </p:txBody>
      </p:sp>
      <p:sp>
        <p:nvSpPr>
          <p:cNvPr id="497" name="Google Shape;497;g134f43e4296_0_1141"/>
          <p:cNvSpPr txBox="1"/>
          <p:nvPr/>
        </p:nvSpPr>
        <p:spPr>
          <a:xfrm>
            <a:off x="14572291" y="11516827"/>
            <a:ext cx="3802500" cy="6339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NYC</a:t>
            </a:r>
            <a:endParaRPr b="0" i="0" sz="2900" u="none" cap="none" strike="noStrike">
              <a:solidFill>
                <a:srgbClr val="000000"/>
              </a:solidFill>
              <a:latin typeface="Arial"/>
              <a:ea typeface="Arial"/>
              <a:cs typeface="Arial"/>
              <a:sym typeface="Arial"/>
            </a:endParaRPr>
          </a:p>
        </p:txBody>
      </p:sp>
      <p:sp>
        <p:nvSpPr>
          <p:cNvPr id="498" name="Google Shape;498;g134f43e4296_0_1141"/>
          <p:cNvSpPr txBox="1"/>
          <p:nvPr/>
        </p:nvSpPr>
        <p:spPr>
          <a:xfrm>
            <a:off x="19318802" y="11516827"/>
            <a:ext cx="3802500" cy="6339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LA</a:t>
            </a:r>
            <a:endParaRPr b="0" i="0" sz="2900" u="none" cap="none" strike="noStrike">
              <a:solidFill>
                <a:srgbClr val="000000"/>
              </a:solidFill>
              <a:latin typeface="Arial"/>
              <a:ea typeface="Arial"/>
              <a:cs typeface="Arial"/>
              <a:sym typeface="Arial"/>
            </a:endParaRPr>
          </a:p>
        </p:txBody>
      </p:sp>
      <p:sp>
        <p:nvSpPr>
          <p:cNvPr id="499" name="Google Shape;499;g134f43e4296_0_1141"/>
          <p:cNvSpPr/>
          <p:nvPr/>
        </p:nvSpPr>
        <p:spPr>
          <a:xfrm>
            <a:off x="9545117" y="8634330"/>
            <a:ext cx="1485900" cy="10908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500" name="Google Shape;500;g134f43e4296_0_1141"/>
          <p:cNvSpPr/>
          <p:nvPr/>
        </p:nvSpPr>
        <p:spPr>
          <a:xfrm>
            <a:off x="15774898" y="5544930"/>
            <a:ext cx="1128000" cy="16002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501" name="Google Shape;501;g134f43e4296_0_1141"/>
          <p:cNvSpPr/>
          <p:nvPr/>
        </p:nvSpPr>
        <p:spPr>
          <a:xfrm>
            <a:off x="19945319" y="8714921"/>
            <a:ext cx="1485900" cy="9297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502" name="Google Shape;502;g134f43e4296_0_1141"/>
          <p:cNvGrpSpPr/>
          <p:nvPr/>
        </p:nvGrpSpPr>
        <p:grpSpPr>
          <a:xfrm>
            <a:off x="-3712" y="766059"/>
            <a:ext cx="7319700" cy="1073882"/>
            <a:chOff x="0" y="0"/>
            <a:chExt cx="7319700" cy="1073882"/>
          </a:xfrm>
        </p:grpSpPr>
        <p:sp>
          <p:nvSpPr>
            <p:cNvPr id="503" name="Google Shape;503;g134f43e4296_0_11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4" name="Google Shape;504;g134f43e4296_0_11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05" name="Google Shape;505;g134f43e4296_0_11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134f43e4296_0_116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11" name="Google Shape;511;g134f43e4296_0_116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Bar chart</a:t>
            </a:r>
            <a:endParaRPr b="1" i="1" sz="4400" u="none" cap="none" strike="noStrike">
              <a:solidFill>
                <a:srgbClr val="366092"/>
              </a:solidFill>
              <a:latin typeface="Arial"/>
              <a:ea typeface="Arial"/>
              <a:cs typeface="Arial"/>
              <a:sym typeface="Arial"/>
            </a:endParaRPr>
          </a:p>
        </p:txBody>
      </p:sp>
      <p:sp>
        <p:nvSpPr>
          <p:cNvPr id="512" name="Google Shape;512;g134f43e4296_0_1168"/>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distribution of categories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top/bottom categories.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13" name="Google Shape;513;g134f43e4296_0_1168"/>
          <p:cNvPicPr preferRelativeResize="0"/>
          <p:nvPr/>
        </p:nvPicPr>
        <p:blipFill rotWithShape="1">
          <a:blip r:embed="rId4">
            <a:alphaModFix/>
          </a:blip>
          <a:srcRect b="0" l="0" r="0" t="0"/>
          <a:stretch/>
        </p:blipFill>
        <p:spPr>
          <a:xfrm>
            <a:off x="3082598" y="7109066"/>
            <a:ext cx="8176286" cy="6132229"/>
          </a:xfrm>
          <a:prstGeom prst="rect">
            <a:avLst/>
          </a:prstGeom>
          <a:noFill/>
          <a:ln>
            <a:noFill/>
          </a:ln>
        </p:spPr>
      </p:pic>
      <p:pic>
        <p:nvPicPr>
          <p:cNvPr id="514" name="Google Shape;514;g134f43e4296_0_1168"/>
          <p:cNvPicPr preferRelativeResize="0"/>
          <p:nvPr/>
        </p:nvPicPr>
        <p:blipFill rotWithShape="1">
          <a:blip r:embed="rId5">
            <a:alphaModFix/>
          </a:blip>
          <a:srcRect b="0" l="0" r="0" t="0"/>
          <a:stretch/>
        </p:blipFill>
        <p:spPr>
          <a:xfrm>
            <a:off x="13001543" y="6645093"/>
            <a:ext cx="10265821" cy="6453348"/>
          </a:xfrm>
          <a:prstGeom prst="rect">
            <a:avLst/>
          </a:prstGeom>
          <a:noFill/>
          <a:ln>
            <a:noFill/>
          </a:ln>
        </p:spPr>
      </p:pic>
      <p:sp>
        <p:nvSpPr>
          <p:cNvPr id="515" name="Google Shape;515;g134f43e4296_0_1168"/>
          <p:cNvSpPr txBox="1"/>
          <p:nvPr/>
        </p:nvSpPr>
        <p:spPr>
          <a:xfrm>
            <a:off x="3082643" y="6645093"/>
            <a:ext cx="8176800" cy="3638400"/>
          </a:xfrm>
          <a:prstGeom prst="rect">
            <a:avLst/>
          </a:prstGeom>
          <a:noFill/>
          <a:ln>
            <a:noFill/>
          </a:ln>
        </p:spPr>
        <p:txBody>
          <a:bodyPr anchorCtr="0" anchor="t"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3200"/>
              <a:buFont typeface="Arial"/>
              <a:buNone/>
            </a:pPr>
            <a:r>
              <a:rPr b="0" i="0" lang="en-PH" sz="3200" u="none" cap="none" strike="noStrike">
                <a:solidFill>
                  <a:srgbClr val="666666"/>
                </a:solidFill>
                <a:latin typeface="Arial"/>
                <a:ea typeface="Arial"/>
                <a:cs typeface="Arial"/>
                <a:sym typeface="Arial"/>
              </a:rPr>
              <a:t>Average purchase amount by payment type</a:t>
            </a:r>
            <a:endParaRPr b="0" i="0" sz="3200" u="none" cap="none" strike="noStrike">
              <a:solidFill>
                <a:srgbClr val="666666"/>
              </a:solidFill>
              <a:latin typeface="Arial"/>
              <a:ea typeface="Arial"/>
              <a:cs typeface="Arial"/>
              <a:sym typeface="Arial"/>
            </a:endParaRPr>
          </a:p>
        </p:txBody>
      </p:sp>
      <p:grpSp>
        <p:nvGrpSpPr>
          <p:cNvPr id="516" name="Google Shape;516;g134f43e4296_0_1168"/>
          <p:cNvGrpSpPr/>
          <p:nvPr/>
        </p:nvGrpSpPr>
        <p:grpSpPr>
          <a:xfrm>
            <a:off x="-3712" y="766059"/>
            <a:ext cx="7319700" cy="1073882"/>
            <a:chOff x="0" y="0"/>
            <a:chExt cx="7319700" cy="1073882"/>
          </a:xfrm>
        </p:grpSpPr>
        <p:sp>
          <p:nvSpPr>
            <p:cNvPr id="517" name="Google Shape;517;g134f43e4296_0_116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18" name="Google Shape;518;g134f43e4296_0_116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9" name="Google Shape;519;g134f43e4296_0_116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134f43e4296_0_120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25" name="Google Shape;525;g134f43e4296_0_120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Line chart</a:t>
            </a:r>
            <a:endParaRPr b="1" i="1" sz="4400" u="none" cap="none" strike="noStrike">
              <a:solidFill>
                <a:srgbClr val="366092"/>
              </a:solidFill>
              <a:latin typeface="Arial"/>
              <a:ea typeface="Arial"/>
              <a:cs typeface="Arial"/>
              <a:sym typeface="Arial"/>
            </a:endParaRPr>
          </a:p>
        </p:txBody>
      </p:sp>
      <p:sp>
        <p:nvSpPr>
          <p:cNvPr id="526" name="Google Shape;526;g134f43e4296_0_1200"/>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Inspect for trends/patterns </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27" name="Google Shape;527;g134f43e4296_0_1200"/>
          <p:cNvPicPr preferRelativeResize="0"/>
          <p:nvPr/>
        </p:nvPicPr>
        <p:blipFill rotWithShape="1">
          <a:blip r:embed="rId4">
            <a:alphaModFix/>
          </a:blip>
          <a:srcRect b="0" l="0" r="0" t="0"/>
          <a:stretch/>
        </p:blipFill>
        <p:spPr>
          <a:xfrm>
            <a:off x="3313546" y="5544930"/>
            <a:ext cx="14071836" cy="6160760"/>
          </a:xfrm>
          <a:prstGeom prst="rect">
            <a:avLst/>
          </a:prstGeom>
          <a:noFill/>
          <a:ln>
            <a:noFill/>
          </a:ln>
        </p:spPr>
      </p:pic>
      <p:sp>
        <p:nvSpPr>
          <p:cNvPr id="528" name="Google Shape;528;g134f43e4296_0_1200"/>
          <p:cNvSpPr txBox="1"/>
          <p:nvPr/>
        </p:nvSpPr>
        <p:spPr>
          <a:xfrm>
            <a:off x="3313546" y="4615317"/>
            <a:ext cx="11175300" cy="929700"/>
          </a:xfrm>
          <a:prstGeom prst="rect">
            <a:avLst/>
          </a:prstGeom>
          <a:noFill/>
          <a:ln>
            <a:noFill/>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800"/>
              <a:buFont typeface="Arial"/>
              <a:buNone/>
            </a:pPr>
            <a:r>
              <a:rPr b="0" i="0" lang="en-PH" sz="3800" u="none" cap="none" strike="noStrike">
                <a:solidFill>
                  <a:srgbClr val="666666"/>
                </a:solidFill>
                <a:latin typeface="Arial"/>
                <a:ea typeface="Arial"/>
                <a:cs typeface="Arial"/>
                <a:sym typeface="Arial"/>
              </a:rPr>
              <a:t>Number of items sold in store X</a:t>
            </a:r>
            <a:endParaRPr b="0" i="0" sz="3800" u="none" cap="none" strike="noStrike">
              <a:solidFill>
                <a:srgbClr val="666666"/>
              </a:solidFill>
              <a:latin typeface="Arial"/>
              <a:ea typeface="Arial"/>
              <a:cs typeface="Arial"/>
              <a:sym typeface="Arial"/>
            </a:endParaRPr>
          </a:p>
        </p:txBody>
      </p:sp>
      <p:grpSp>
        <p:nvGrpSpPr>
          <p:cNvPr id="529" name="Google Shape;529;g134f43e4296_0_1200"/>
          <p:cNvGrpSpPr/>
          <p:nvPr/>
        </p:nvGrpSpPr>
        <p:grpSpPr>
          <a:xfrm>
            <a:off x="-3712" y="766059"/>
            <a:ext cx="7319700" cy="1073882"/>
            <a:chOff x="0" y="0"/>
            <a:chExt cx="7319700" cy="1073882"/>
          </a:xfrm>
        </p:grpSpPr>
        <p:sp>
          <p:nvSpPr>
            <p:cNvPr id="530" name="Google Shape;530;g134f43e4296_0_12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31" name="Google Shape;531;g134f43e4296_0_12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2" name="Google Shape;532;g134f43e4296_0_12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34f43e4296_0_121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38" name="Google Shape;538;g134f43e4296_0_121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Line chart</a:t>
            </a:r>
            <a:endParaRPr b="1" i="1" sz="4400" u="none" cap="none" strike="noStrike">
              <a:solidFill>
                <a:srgbClr val="366092"/>
              </a:solidFill>
              <a:latin typeface="Arial"/>
              <a:ea typeface="Arial"/>
              <a:cs typeface="Arial"/>
              <a:sym typeface="Arial"/>
            </a:endParaRPr>
          </a:p>
        </p:txBody>
      </p:sp>
      <p:sp>
        <p:nvSpPr>
          <p:cNvPr id="539" name="Google Shape;539;g134f43e4296_0_1210"/>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Compare trends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40" name="Google Shape;540;g134f43e4296_0_1210"/>
          <p:cNvPicPr preferRelativeResize="0"/>
          <p:nvPr/>
        </p:nvPicPr>
        <p:blipFill rotWithShape="1">
          <a:blip r:embed="rId4">
            <a:alphaModFix/>
          </a:blip>
          <a:srcRect b="0" l="0" r="4395" t="0"/>
          <a:stretch/>
        </p:blipFill>
        <p:spPr>
          <a:xfrm>
            <a:off x="3313546" y="5544930"/>
            <a:ext cx="18291094" cy="6017892"/>
          </a:xfrm>
          <a:prstGeom prst="rect">
            <a:avLst/>
          </a:prstGeom>
          <a:noFill/>
          <a:ln>
            <a:noFill/>
          </a:ln>
        </p:spPr>
      </p:pic>
      <p:sp>
        <p:nvSpPr>
          <p:cNvPr id="541" name="Google Shape;541;g134f43e4296_0_1210"/>
          <p:cNvSpPr txBox="1"/>
          <p:nvPr/>
        </p:nvSpPr>
        <p:spPr>
          <a:xfrm>
            <a:off x="3313546" y="4615317"/>
            <a:ext cx="13861500" cy="929700"/>
          </a:xfrm>
          <a:prstGeom prst="rect">
            <a:avLst/>
          </a:prstGeom>
          <a:noFill/>
          <a:ln>
            <a:noFill/>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800"/>
              <a:buFont typeface="Arial"/>
              <a:buNone/>
            </a:pPr>
            <a:r>
              <a:rPr b="0" i="0" lang="en-PH" sz="3800" u="none" cap="none" strike="noStrike">
                <a:solidFill>
                  <a:srgbClr val="666666"/>
                </a:solidFill>
                <a:latin typeface="Arial"/>
                <a:ea typeface="Arial"/>
                <a:cs typeface="Arial"/>
                <a:sym typeface="Arial"/>
              </a:rPr>
              <a:t>Month-on-Month number of transactions this year vs last year</a:t>
            </a:r>
            <a:endParaRPr b="0" i="0" sz="3800" u="none" cap="none" strike="noStrike">
              <a:solidFill>
                <a:srgbClr val="666666"/>
              </a:solidFill>
              <a:latin typeface="Arial"/>
              <a:ea typeface="Arial"/>
              <a:cs typeface="Arial"/>
              <a:sym typeface="Arial"/>
            </a:endParaRPr>
          </a:p>
        </p:txBody>
      </p:sp>
      <p:grpSp>
        <p:nvGrpSpPr>
          <p:cNvPr id="542" name="Google Shape;542;g134f43e4296_0_1210"/>
          <p:cNvGrpSpPr/>
          <p:nvPr/>
        </p:nvGrpSpPr>
        <p:grpSpPr>
          <a:xfrm>
            <a:off x="-3712" y="766059"/>
            <a:ext cx="7319700" cy="1073882"/>
            <a:chOff x="0" y="0"/>
            <a:chExt cx="7319700" cy="1073882"/>
          </a:xfrm>
        </p:grpSpPr>
        <p:sp>
          <p:nvSpPr>
            <p:cNvPr id="543" name="Google Shape;543;g134f43e4296_0_121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44" name="Google Shape;544;g134f43e4296_0_121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45" name="Google Shape;545;g134f43e4296_0_121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g134f43e4296_0_110"/>
          <p:cNvGrpSpPr/>
          <p:nvPr/>
        </p:nvGrpSpPr>
        <p:grpSpPr>
          <a:xfrm>
            <a:off x="-3712" y="766059"/>
            <a:ext cx="7319700" cy="1073882"/>
            <a:chOff x="0" y="0"/>
            <a:chExt cx="7319700" cy="1073882"/>
          </a:xfrm>
        </p:grpSpPr>
        <p:sp>
          <p:nvSpPr>
            <p:cNvPr id="100" name="Google Shape;100;g134f43e4296_0_11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 name="Google Shape;101;g134f43e4296_0_11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2" name="Google Shape;102;g134f43e4296_0_11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03" name="Google Shape;103;g134f43e4296_0_11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4" name="Google Shape;104;g134f43e4296_0_11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 name="Google Shape;105;g134f43e4296_0_110"/>
          <p:cNvSpPr txBox="1"/>
          <p:nvPr/>
        </p:nvSpPr>
        <p:spPr>
          <a:xfrm>
            <a:off x="10911475" y="5976150"/>
            <a:ext cx="86709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0"/>
              <a:buFont typeface="Arial"/>
              <a:buNone/>
            </a:pPr>
            <a:r>
              <a:rPr b="0" i="0" lang="en-PH" sz="7000" u="none" cap="none" strike="noStrike">
                <a:solidFill>
                  <a:srgbClr val="000000"/>
                </a:solidFill>
                <a:latin typeface="Helvetica Neue"/>
                <a:ea typeface="Helvetica Neue"/>
                <a:cs typeface="Helvetica Neue"/>
                <a:sym typeface="Helvetica Neue"/>
              </a:rPr>
              <a:t>What comes to mind when you hear </a:t>
            </a:r>
            <a:r>
              <a:rPr b="1" i="0" lang="en-PH" sz="7000" u="none" cap="none" strike="noStrike">
                <a:solidFill>
                  <a:srgbClr val="000000"/>
                </a:solidFill>
                <a:latin typeface="Helvetica Neue"/>
                <a:ea typeface="Helvetica Neue"/>
                <a:cs typeface="Helvetica Neue"/>
                <a:sym typeface="Helvetica Neue"/>
              </a:rPr>
              <a:t>EDA</a:t>
            </a:r>
            <a:r>
              <a:rPr b="0" i="0" lang="en-PH" sz="7000" u="none" cap="none" strike="noStrike">
                <a:solidFill>
                  <a:srgbClr val="000000"/>
                </a:solidFill>
                <a:latin typeface="Helvetica Neue"/>
                <a:ea typeface="Helvetica Neue"/>
                <a:cs typeface="Helvetica Neue"/>
                <a:sym typeface="Helvetica Neue"/>
              </a:rPr>
              <a:t>?</a:t>
            </a:r>
            <a:endParaRPr b="0" i="0" sz="7000" u="none" cap="none" strike="noStrike">
              <a:solidFill>
                <a:srgbClr val="000000"/>
              </a:solidFill>
              <a:latin typeface="Helvetica Neue"/>
              <a:ea typeface="Helvetica Neue"/>
              <a:cs typeface="Helvetica Neue"/>
              <a:sym typeface="Helvetica Neue"/>
            </a:endParaRPr>
          </a:p>
        </p:txBody>
      </p:sp>
      <p:pic>
        <p:nvPicPr>
          <p:cNvPr id="106" name="Google Shape;106;g134f43e4296_0_110"/>
          <p:cNvPicPr preferRelativeResize="0"/>
          <p:nvPr/>
        </p:nvPicPr>
        <p:blipFill rotWithShape="1">
          <a:blip r:embed="rId4">
            <a:alphaModFix/>
          </a:blip>
          <a:srcRect b="0" l="0" r="0" t="0"/>
          <a:stretch/>
        </p:blipFill>
        <p:spPr>
          <a:xfrm>
            <a:off x="5906713" y="5569150"/>
            <a:ext cx="4876800" cy="4876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34f43e4296_0_115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51" name="Google Shape;551;g134f43e4296_0_115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Histogram</a:t>
            </a:r>
            <a:endParaRPr b="1" i="1" sz="4400" u="none" cap="none" strike="noStrike">
              <a:solidFill>
                <a:srgbClr val="366092"/>
              </a:solidFill>
              <a:latin typeface="Arial"/>
              <a:ea typeface="Arial"/>
              <a:cs typeface="Arial"/>
              <a:sym typeface="Arial"/>
            </a:endParaRPr>
          </a:p>
        </p:txBody>
      </p:sp>
      <p:pic>
        <p:nvPicPr>
          <p:cNvPr id="552" name="Google Shape;552;g134f43e4296_0_1158"/>
          <p:cNvPicPr preferRelativeResize="0"/>
          <p:nvPr/>
        </p:nvPicPr>
        <p:blipFill rotWithShape="1">
          <a:blip r:embed="rId4">
            <a:alphaModFix/>
          </a:blip>
          <a:srcRect b="0" l="0" r="0" t="0"/>
          <a:stretch/>
        </p:blipFill>
        <p:spPr>
          <a:xfrm>
            <a:off x="13648131" y="7259186"/>
            <a:ext cx="8940654" cy="5982123"/>
          </a:xfrm>
          <a:prstGeom prst="rect">
            <a:avLst/>
          </a:prstGeom>
          <a:noFill/>
          <a:ln>
            <a:noFill/>
          </a:ln>
        </p:spPr>
      </p:pic>
      <p:pic>
        <p:nvPicPr>
          <p:cNvPr id="553" name="Google Shape;553;g134f43e4296_0_1158"/>
          <p:cNvPicPr preferRelativeResize="0"/>
          <p:nvPr/>
        </p:nvPicPr>
        <p:blipFill rotWithShape="1">
          <a:blip r:embed="rId5">
            <a:alphaModFix/>
          </a:blip>
          <a:srcRect b="0" l="0" r="0" t="0"/>
          <a:stretch/>
        </p:blipFill>
        <p:spPr>
          <a:xfrm>
            <a:off x="2996875" y="6543066"/>
            <a:ext cx="8599249" cy="5750349"/>
          </a:xfrm>
          <a:prstGeom prst="rect">
            <a:avLst/>
          </a:prstGeom>
          <a:noFill/>
          <a:ln>
            <a:noFill/>
          </a:ln>
        </p:spPr>
      </p:pic>
      <p:sp>
        <p:nvSpPr>
          <p:cNvPr id="554" name="Google Shape;554;g134f43e4296_0_1158"/>
          <p:cNvSpPr txBox="1"/>
          <p:nvPr/>
        </p:nvSpPr>
        <p:spPr>
          <a:xfrm>
            <a:off x="2322497" y="3757503"/>
            <a:ext cx="15109800" cy="22452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the spread of the data. How distributed it is?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Values are grouped into bins or ranges.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grpSp>
        <p:nvGrpSpPr>
          <p:cNvPr id="555" name="Google Shape;555;g134f43e4296_0_1158"/>
          <p:cNvGrpSpPr/>
          <p:nvPr/>
        </p:nvGrpSpPr>
        <p:grpSpPr>
          <a:xfrm>
            <a:off x="-3712" y="766059"/>
            <a:ext cx="7319700" cy="1073882"/>
            <a:chOff x="0" y="0"/>
            <a:chExt cx="7319700" cy="1073882"/>
          </a:xfrm>
        </p:grpSpPr>
        <p:sp>
          <p:nvSpPr>
            <p:cNvPr id="556" name="Google Shape;556;g134f43e4296_0_115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57" name="Google Shape;557;g134f43e4296_0_115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58" name="Google Shape;558;g134f43e4296_0_115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134f43e4296_0_86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64" name="Google Shape;564;g134f43e4296_0_86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sp>
        <p:nvSpPr>
          <p:cNvPr id="565" name="Google Shape;565;g134f43e4296_0_863"/>
          <p:cNvSpPr txBox="1"/>
          <p:nvPr/>
        </p:nvSpPr>
        <p:spPr>
          <a:xfrm>
            <a:off x="1208642" y="4153185"/>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What do we mean by skewed data?</a:t>
            </a:r>
            <a:endParaRPr b="1" i="0" sz="4400" u="none" cap="none" strike="noStrike">
              <a:solidFill>
                <a:srgbClr val="3F3F3F"/>
              </a:solidFill>
              <a:latin typeface="Arial"/>
              <a:ea typeface="Arial"/>
              <a:cs typeface="Arial"/>
              <a:sym typeface="Arial"/>
            </a:endParaRPr>
          </a:p>
        </p:txBody>
      </p:sp>
      <p:sp>
        <p:nvSpPr>
          <p:cNvPr id="566" name="Google Shape;566;g134f43e4296_0_863"/>
          <p:cNvSpPr txBox="1"/>
          <p:nvPr/>
        </p:nvSpPr>
        <p:spPr>
          <a:xfrm>
            <a:off x="1401824" y="4762534"/>
            <a:ext cx="21318600" cy="29661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Data is skewed when there are too many small values or large values.</a:t>
            </a:r>
            <a:endParaRPr b="0" i="0" sz="1700" u="none" cap="none" strike="noStrike">
              <a:solidFill>
                <a:srgbClr val="000000"/>
              </a:solidFill>
              <a:latin typeface="Arial"/>
              <a:ea typeface="Arial"/>
              <a:cs typeface="Arial"/>
              <a:sym typeface="Arial"/>
            </a:endParaRPr>
          </a:p>
          <a:p>
            <a:pPr indent="-565150" lvl="1" marL="1193800" marR="0" rtl="0" algn="l">
              <a:lnSpc>
                <a:spcPct val="15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Left skewed </a:t>
            </a:r>
            <a:r>
              <a:rPr b="0" i="0" lang="en-PH" sz="3900" u="none" cap="none" strike="noStrike">
                <a:solidFill>
                  <a:srgbClr val="3F3F3F"/>
                </a:solidFill>
                <a:latin typeface="Arial"/>
                <a:ea typeface="Arial"/>
                <a:cs typeface="Arial"/>
                <a:sym typeface="Arial"/>
              </a:rPr>
              <a:t>if there too many large values in the data.</a:t>
            </a:r>
            <a:endParaRPr b="0" i="0" sz="1700" u="none" cap="none" strike="noStrike">
              <a:solidFill>
                <a:srgbClr val="000000"/>
              </a:solidFill>
              <a:latin typeface="Arial"/>
              <a:ea typeface="Arial"/>
              <a:cs typeface="Arial"/>
              <a:sym typeface="Arial"/>
            </a:endParaRPr>
          </a:p>
          <a:p>
            <a:pPr indent="-565150" lvl="1" marL="1193800" marR="0" rtl="0" algn="l">
              <a:lnSpc>
                <a:spcPct val="15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Right skewed</a:t>
            </a:r>
            <a:r>
              <a:rPr b="0" i="0" lang="en-PH" sz="3900" u="none" cap="none" strike="noStrike">
                <a:solidFill>
                  <a:srgbClr val="3F3F3F"/>
                </a:solidFill>
                <a:latin typeface="Arial"/>
                <a:ea typeface="Arial"/>
                <a:cs typeface="Arial"/>
                <a:sym typeface="Arial"/>
              </a:rPr>
              <a:t> if there too many small values in the data.</a:t>
            </a:r>
            <a:endParaRPr b="1" i="0" sz="3900" u="none" cap="none" strike="noStrike">
              <a:solidFill>
                <a:srgbClr val="3F3F3F"/>
              </a:solidFill>
              <a:latin typeface="Arial"/>
              <a:ea typeface="Arial"/>
              <a:cs typeface="Arial"/>
              <a:sym typeface="Arial"/>
            </a:endParaRPr>
          </a:p>
        </p:txBody>
      </p:sp>
      <p:pic>
        <p:nvPicPr>
          <p:cNvPr descr="Image for post" id="567" name="Google Shape;567;g134f43e4296_0_863"/>
          <p:cNvPicPr preferRelativeResize="0"/>
          <p:nvPr/>
        </p:nvPicPr>
        <p:blipFill rotWithShape="1">
          <a:blip r:embed="rId4">
            <a:alphaModFix/>
          </a:blip>
          <a:srcRect b="0" l="0" r="0" t="0"/>
          <a:stretch/>
        </p:blipFill>
        <p:spPr>
          <a:xfrm>
            <a:off x="12061070" y="7844824"/>
            <a:ext cx="7347032" cy="5387824"/>
          </a:xfrm>
          <a:prstGeom prst="rect">
            <a:avLst/>
          </a:prstGeom>
          <a:noFill/>
          <a:ln>
            <a:noFill/>
          </a:ln>
        </p:spPr>
      </p:pic>
      <p:pic>
        <p:nvPicPr>
          <p:cNvPr descr="Image for post" id="568" name="Google Shape;568;g134f43e4296_0_863"/>
          <p:cNvPicPr preferRelativeResize="0"/>
          <p:nvPr/>
        </p:nvPicPr>
        <p:blipFill rotWithShape="1">
          <a:blip r:embed="rId5">
            <a:alphaModFix/>
          </a:blip>
          <a:srcRect b="0" l="0" r="0" t="0"/>
          <a:stretch/>
        </p:blipFill>
        <p:spPr>
          <a:xfrm>
            <a:off x="2822721" y="7845785"/>
            <a:ext cx="7227259" cy="5395352"/>
          </a:xfrm>
          <a:prstGeom prst="rect">
            <a:avLst/>
          </a:prstGeom>
          <a:noFill/>
          <a:ln>
            <a:noFill/>
          </a:ln>
        </p:spPr>
      </p:pic>
      <p:grpSp>
        <p:nvGrpSpPr>
          <p:cNvPr id="569" name="Google Shape;569;g134f43e4296_0_863"/>
          <p:cNvGrpSpPr/>
          <p:nvPr/>
        </p:nvGrpSpPr>
        <p:grpSpPr>
          <a:xfrm>
            <a:off x="-3712" y="766059"/>
            <a:ext cx="7319700" cy="1073882"/>
            <a:chOff x="0" y="0"/>
            <a:chExt cx="7319700" cy="1073882"/>
          </a:xfrm>
        </p:grpSpPr>
        <p:sp>
          <p:nvSpPr>
            <p:cNvPr id="570" name="Google Shape;570;g134f43e4296_0_8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1" name="Google Shape;571;g134f43e4296_0_8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2" name="Google Shape;572;g134f43e4296_0_8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134f43e4296_0_87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78" name="Google Shape;578;g134f43e4296_0_87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579" name="Google Shape;579;g134f43e4296_0_874"/>
          <p:cNvPicPr preferRelativeResize="0"/>
          <p:nvPr/>
        </p:nvPicPr>
        <p:blipFill rotWithShape="1">
          <a:blip r:embed="rId4">
            <a:alphaModFix/>
          </a:blip>
          <a:srcRect b="0" l="0" r="0" t="0"/>
          <a:stretch/>
        </p:blipFill>
        <p:spPr>
          <a:xfrm>
            <a:off x="2937156" y="3268233"/>
            <a:ext cx="14485563" cy="9328105"/>
          </a:xfrm>
          <a:prstGeom prst="rect">
            <a:avLst/>
          </a:prstGeom>
          <a:noFill/>
          <a:ln>
            <a:noFill/>
          </a:ln>
        </p:spPr>
      </p:pic>
      <p:sp>
        <p:nvSpPr>
          <p:cNvPr id="580" name="Google Shape;580;g134f43e4296_0_874"/>
          <p:cNvSpPr/>
          <p:nvPr/>
        </p:nvSpPr>
        <p:spPr>
          <a:xfrm>
            <a:off x="10774586" y="3864762"/>
            <a:ext cx="8990400" cy="3247500"/>
          </a:xfrm>
          <a:prstGeom prst="rect">
            <a:avLst/>
          </a:prstGeom>
          <a:noFill/>
          <a:ln>
            <a:noFill/>
          </a:ln>
        </p:spPr>
        <p:txBody>
          <a:bodyPr anchorCtr="0" anchor="t" bIns="55425" lIns="110875" spcFirstLastPara="1" rIns="110875" wrap="square" tIns="55425">
            <a:noAutofit/>
          </a:bodyPr>
          <a:lstStyle/>
          <a:p>
            <a:pPr indent="0" lvl="1" marL="635000" marR="0" rtl="0" algn="l">
              <a:lnSpc>
                <a:spcPct val="100000"/>
              </a:lnSpc>
              <a:spcBef>
                <a:spcPts val="0"/>
              </a:spcBef>
              <a:spcAft>
                <a:spcPts val="0"/>
              </a:spcAft>
              <a:buClr>
                <a:srgbClr val="000000"/>
              </a:buClr>
              <a:buSzPts val="2900"/>
              <a:buFont typeface="Arial"/>
              <a:buNone/>
            </a:pPr>
            <a:r>
              <a:rPr b="1" i="0" lang="en-PH" sz="2900" u="none" cap="none" strike="noStrike">
                <a:solidFill>
                  <a:srgbClr val="000000"/>
                </a:solidFill>
                <a:latin typeface="Arial"/>
                <a:ea typeface="Arial"/>
                <a:cs typeface="Arial"/>
                <a:sym typeface="Arial"/>
              </a:rPr>
              <a:t>Right Skewed data</a:t>
            </a:r>
            <a:endParaRPr b="0" i="0" sz="17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The distribution tells that most of the people have incomes near to 20K dollars/year and then the number of people having higher income exponentially decreases with the increase in income.</a:t>
            </a:r>
            <a:endParaRPr b="1" i="0" sz="2900" u="none" cap="none" strike="noStrike">
              <a:solidFill>
                <a:srgbClr val="3F3F3F"/>
              </a:solidFill>
              <a:latin typeface="Arial"/>
              <a:ea typeface="Arial"/>
              <a:cs typeface="Arial"/>
              <a:sym typeface="Arial"/>
            </a:endParaRPr>
          </a:p>
        </p:txBody>
      </p:sp>
      <p:sp>
        <p:nvSpPr>
          <p:cNvPr id="581" name="Google Shape;581;g134f43e4296_0_874"/>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grpSp>
        <p:nvGrpSpPr>
          <p:cNvPr id="582" name="Google Shape;582;g134f43e4296_0_874"/>
          <p:cNvGrpSpPr/>
          <p:nvPr/>
        </p:nvGrpSpPr>
        <p:grpSpPr>
          <a:xfrm>
            <a:off x="-3712" y="766059"/>
            <a:ext cx="7319700" cy="1073882"/>
            <a:chOff x="0" y="0"/>
            <a:chExt cx="7319700" cy="1073882"/>
          </a:xfrm>
        </p:grpSpPr>
        <p:sp>
          <p:nvSpPr>
            <p:cNvPr id="583" name="Google Shape;583;g134f43e4296_0_87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84" name="Google Shape;584;g134f43e4296_0_87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85" name="Google Shape;585;g134f43e4296_0_87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34f43e4296_0_88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91" name="Google Shape;591;g134f43e4296_0_88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592" name="Google Shape;592;g134f43e4296_0_884"/>
          <p:cNvPicPr preferRelativeResize="0"/>
          <p:nvPr/>
        </p:nvPicPr>
        <p:blipFill rotWithShape="1">
          <a:blip r:embed="rId4">
            <a:alphaModFix/>
          </a:blip>
          <a:srcRect b="0" l="0" r="0" t="0"/>
          <a:stretch/>
        </p:blipFill>
        <p:spPr>
          <a:xfrm>
            <a:off x="2937156" y="3268233"/>
            <a:ext cx="14485563" cy="9328105"/>
          </a:xfrm>
          <a:prstGeom prst="rect">
            <a:avLst/>
          </a:prstGeom>
          <a:noFill/>
          <a:ln>
            <a:noFill/>
          </a:ln>
        </p:spPr>
      </p:pic>
      <p:sp>
        <p:nvSpPr>
          <p:cNvPr id="593" name="Google Shape;593;g134f43e4296_0_884"/>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pic>
        <p:nvPicPr>
          <p:cNvPr descr="Image for post" id="594" name="Google Shape;594;g134f43e4296_0_884"/>
          <p:cNvPicPr preferRelativeResize="0"/>
          <p:nvPr/>
        </p:nvPicPr>
        <p:blipFill rotWithShape="1">
          <a:blip r:embed="rId5">
            <a:alphaModFix/>
          </a:blip>
          <a:srcRect b="0" l="0" r="0" t="0"/>
          <a:stretch/>
        </p:blipFill>
        <p:spPr>
          <a:xfrm>
            <a:off x="15347243" y="2123989"/>
            <a:ext cx="7347032" cy="5387824"/>
          </a:xfrm>
          <a:prstGeom prst="rect">
            <a:avLst/>
          </a:prstGeom>
          <a:noFill/>
          <a:ln>
            <a:noFill/>
          </a:ln>
        </p:spPr>
      </p:pic>
      <p:grpSp>
        <p:nvGrpSpPr>
          <p:cNvPr id="595" name="Google Shape;595;g134f43e4296_0_884"/>
          <p:cNvGrpSpPr/>
          <p:nvPr/>
        </p:nvGrpSpPr>
        <p:grpSpPr>
          <a:xfrm>
            <a:off x="5916987" y="3030941"/>
            <a:ext cx="923866" cy="7742154"/>
            <a:chOff x="4878380" y="2499127"/>
            <a:chExt cx="761700" cy="6383702"/>
          </a:xfrm>
        </p:grpSpPr>
        <p:cxnSp>
          <p:nvCxnSpPr>
            <p:cNvPr id="596" name="Google Shape;596;g134f43e4296_0_884"/>
            <p:cNvCxnSpPr/>
            <p:nvPr/>
          </p:nvCxnSpPr>
          <p:spPr>
            <a:xfrm>
              <a:off x="5192486" y="2873829"/>
              <a:ext cx="16200" cy="6009000"/>
            </a:xfrm>
            <a:prstGeom prst="straightConnector1">
              <a:avLst/>
            </a:prstGeom>
            <a:noFill/>
            <a:ln cap="flat" cmpd="sng" w="57150">
              <a:solidFill>
                <a:schemeClr val="dk2"/>
              </a:solidFill>
              <a:prstDash val="solid"/>
              <a:round/>
              <a:headEnd len="sm" w="sm" type="none"/>
              <a:tailEnd len="sm" w="sm" type="none"/>
            </a:ln>
          </p:spPr>
        </p:cxnSp>
        <p:sp>
          <p:nvSpPr>
            <p:cNvPr id="597" name="Google Shape;597;g134f43e4296_0_884"/>
            <p:cNvSpPr/>
            <p:nvPr/>
          </p:nvSpPr>
          <p:spPr>
            <a:xfrm>
              <a:off x="4878380" y="2499127"/>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Mode</a:t>
              </a:r>
              <a:endParaRPr b="0" i="0" sz="2200" u="none" cap="none" strike="noStrike">
                <a:solidFill>
                  <a:srgbClr val="000000"/>
                </a:solidFill>
                <a:latin typeface="Arial"/>
                <a:ea typeface="Arial"/>
                <a:cs typeface="Arial"/>
                <a:sym typeface="Arial"/>
              </a:endParaRPr>
            </a:p>
          </p:txBody>
        </p:sp>
      </p:grpSp>
      <p:grpSp>
        <p:nvGrpSpPr>
          <p:cNvPr id="598" name="Google Shape;598;g134f43e4296_0_884"/>
          <p:cNvGrpSpPr/>
          <p:nvPr/>
        </p:nvGrpSpPr>
        <p:grpSpPr>
          <a:xfrm>
            <a:off x="7395453" y="3601952"/>
            <a:ext cx="1141824" cy="7154198"/>
            <a:chOff x="6097331" y="2969947"/>
            <a:chExt cx="941400" cy="5898910"/>
          </a:xfrm>
        </p:grpSpPr>
        <p:cxnSp>
          <p:nvCxnSpPr>
            <p:cNvPr id="599" name="Google Shape;599;g134f43e4296_0_884"/>
            <p:cNvCxnSpPr/>
            <p:nvPr/>
          </p:nvCxnSpPr>
          <p:spPr>
            <a:xfrm>
              <a:off x="6525740" y="3347357"/>
              <a:ext cx="44100" cy="5521500"/>
            </a:xfrm>
            <a:prstGeom prst="straightConnector1">
              <a:avLst/>
            </a:prstGeom>
            <a:noFill/>
            <a:ln cap="flat" cmpd="sng" w="57150">
              <a:solidFill>
                <a:schemeClr val="dk2"/>
              </a:solidFill>
              <a:prstDash val="solid"/>
              <a:round/>
              <a:headEnd len="sm" w="sm" type="none"/>
              <a:tailEnd len="sm" w="sm" type="none"/>
            </a:ln>
          </p:spPr>
        </p:cxnSp>
        <p:sp>
          <p:nvSpPr>
            <p:cNvPr id="600" name="Google Shape;600;g134f43e4296_0_884"/>
            <p:cNvSpPr/>
            <p:nvPr/>
          </p:nvSpPr>
          <p:spPr>
            <a:xfrm>
              <a:off x="6097331" y="2969947"/>
              <a:ext cx="9414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Median</a:t>
              </a:r>
              <a:endParaRPr b="0" i="0" sz="2200" u="none" cap="none" strike="noStrike">
                <a:solidFill>
                  <a:srgbClr val="000000"/>
                </a:solidFill>
                <a:latin typeface="Arial"/>
                <a:ea typeface="Arial"/>
                <a:cs typeface="Arial"/>
                <a:sym typeface="Arial"/>
              </a:endParaRPr>
            </a:p>
          </p:txBody>
        </p:sp>
      </p:grpSp>
      <p:grpSp>
        <p:nvGrpSpPr>
          <p:cNvPr id="601" name="Google Shape;601;g134f43e4296_0_884"/>
          <p:cNvGrpSpPr/>
          <p:nvPr/>
        </p:nvGrpSpPr>
        <p:grpSpPr>
          <a:xfrm>
            <a:off x="8959242" y="5233949"/>
            <a:ext cx="923866" cy="5473005"/>
            <a:chOff x="7386629" y="4315591"/>
            <a:chExt cx="761700" cy="4512702"/>
          </a:xfrm>
        </p:grpSpPr>
        <p:sp>
          <p:nvSpPr>
            <p:cNvPr id="602" name="Google Shape;602;g134f43e4296_0_884"/>
            <p:cNvSpPr/>
            <p:nvPr/>
          </p:nvSpPr>
          <p:spPr>
            <a:xfrm>
              <a:off x="7386629" y="4315591"/>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Mean</a:t>
              </a:r>
              <a:endParaRPr b="0" i="0" sz="2200" u="none" cap="none" strike="noStrike">
                <a:solidFill>
                  <a:srgbClr val="000000"/>
                </a:solidFill>
                <a:latin typeface="Arial"/>
                <a:ea typeface="Arial"/>
                <a:cs typeface="Arial"/>
                <a:sym typeface="Arial"/>
              </a:endParaRPr>
            </a:p>
          </p:txBody>
        </p:sp>
        <p:cxnSp>
          <p:nvCxnSpPr>
            <p:cNvPr id="603" name="Google Shape;603;g134f43e4296_0_884"/>
            <p:cNvCxnSpPr/>
            <p:nvPr/>
          </p:nvCxnSpPr>
          <p:spPr>
            <a:xfrm flipH="1">
              <a:off x="7749302" y="4833493"/>
              <a:ext cx="23100" cy="3994800"/>
            </a:xfrm>
            <a:prstGeom prst="straightConnector1">
              <a:avLst/>
            </a:prstGeom>
            <a:noFill/>
            <a:ln cap="flat" cmpd="sng" w="57150">
              <a:solidFill>
                <a:schemeClr val="dk2"/>
              </a:solidFill>
              <a:prstDash val="solid"/>
              <a:round/>
              <a:headEnd len="sm" w="sm" type="none"/>
              <a:tailEnd len="sm" w="sm" type="none"/>
            </a:ln>
          </p:spPr>
        </p:cxnSp>
      </p:grpSp>
      <p:grpSp>
        <p:nvGrpSpPr>
          <p:cNvPr id="604" name="Google Shape;604;g134f43e4296_0_884"/>
          <p:cNvGrpSpPr/>
          <p:nvPr/>
        </p:nvGrpSpPr>
        <p:grpSpPr>
          <a:xfrm>
            <a:off x="-3712" y="766059"/>
            <a:ext cx="7319700" cy="1073882"/>
            <a:chOff x="0" y="0"/>
            <a:chExt cx="7319700" cy="1073882"/>
          </a:xfrm>
        </p:grpSpPr>
        <p:sp>
          <p:nvSpPr>
            <p:cNvPr id="605" name="Google Shape;605;g134f43e4296_0_88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06" name="Google Shape;606;g134f43e4296_0_88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07" name="Google Shape;607;g134f43e4296_0_88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134f43e4296_0_90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13" name="Google Shape;613;g134f43e4296_0_90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14" name="Google Shape;614;g134f43e4296_0_903"/>
          <p:cNvPicPr preferRelativeResize="0"/>
          <p:nvPr/>
        </p:nvPicPr>
        <p:blipFill rotWithShape="1">
          <a:blip r:embed="rId4">
            <a:alphaModFix/>
          </a:blip>
          <a:srcRect b="0" l="0" r="0" t="0"/>
          <a:stretch/>
        </p:blipFill>
        <p:spPr>
          <a:xfrm>
            <a:off x="4077843" y="3120704"/>
            <a:ext cx="12577036" cy="8072079"/>
          </a:xfrm>
          <a:prstGeom prst="rect">
            <a:avLst/>
          </a:prstGeom>
          <a:noFill/>
          <a:ln>
            <a:noFill/>
          </a:ln>
        </p:spPr>
      </p:pic>
      <p:sp>
        <p:nvSpPr>
          <p:cNvPr id="615" name="Google Shape;615;g134f43e4296_0_903"/>
          <p:cNvSpPr txBox="1"/>
          <p:nvPr/>
        </p:nvSpPr>
        <p:spPr>
          <a:xfrm>
            <a:off x="9664699" y="11162999"/>
            <a:ext cx="23763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Age at death</a:t>
            </a:r>
            <a:endParaRPr b="0" i="0" sz="2400" u="none" cap="none" strike="noStrike">
              <a:solidFill>
                <a:srgbClr val="000000"/>
              </a:solidFill>
              <a:latin typeface="Arial"/>
              <a:ea typeface="Arial"/>
              <a:cs typeface="Arial"/>
              <a:sym typeface="Arial"/>
            </a:endParaRPr>
          </a:p>
        </p:txBody>
      </p:sp>
      <p:sp>
        <p:nvSpPr>
          <p:cNvPr id="616" name="Google Shape;616;g134f43e4296_0_903"/>
          <p:cNvSpPr txBox="1"/>
          <p:nvPr/>
        </p:nvSpPr>
        <p:spPr>
          <a:xfrm rot="-5400000">
            <a:off x="1976157" y="7056111"/>
            <a:ext cx="37182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Frequency count</a:t>
            </a:r>
            <a:endParaRPr b="0" i="0" sz="2400" u="none" cap="none" strike="noStrike">
              <a:solidFill>
                <a:srgbClr val="000000"/>
              </a:solidFill>
              <a:latin typeface="Arial"/>
              <a:ea typeface="Arial"/>
              <a:cs typeface="Arial"/>
              <a:sym typeface="Arial"/>
            </a:endParaRPr>
          </a:p>
        </p:txBody>
      </p:sp>
      <p:sp>
        <p:nvSpPr>
          <p:cNvPr id="617" name="Google Shape;617;g134f43e4296_0_903"/>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sp>
        <p:nvSpPr>
          <p:cNvPr id="618" name="Google Shape;618;g134f43e4296_0_903"/>
          <p:cNvSpPr/>
          <p:nvPr/>
        </p:nvSpPr>
        <p:spPr>
          <a:xfrm>
            <a:off x="4531151" y="4188187"/>
            <a:ext cx="8990400" cy="1903500"/>
          </a:xfrm>
          <a:prstGeom prst="rect">
            <a:avLst/>
          </a:prstGeom>
          <a:solidFill>
            <a:schemeClr val="lt1"/>
          </a:solidFill>
          <a:ln>
            <a:noFill/>
          </a:ln>
        </p:spPr>
        <p:txBody>
          <a:bodyPr anchorCtr="0" anchor="t" bIns="55425" lIns="110875" spcFirstLastPara="1" rIns="110875" wrap="square" tIns="55425">
            <a:noAutofit/>
          </a:bodyPr>
          <a:lstStyle/>
          <a:p>
            <a:pPr indent="0" lvl="1" marL="635000" marR="0" rtl="0" algn="l">
              <a:lnSpc>
                <a:spcPct val="100000"/>
              </a:lnSpc>
              <a:spcBef>
                <a:spcPts val="0"/>
              </a:spcBef>
              <a:spcAft>
                <a:spcPts val="0"/>
              </a:spcAft>
              <a:buClr>
                <a:srgbClr val="000000"/>
              </a:buClr>
              <a:buSzPts val="2900"/>
              <a:buFont typeface="Arial"/>
              <a:buNone/>
            </a:pPr>
            <a:r>
              <a:rPr b="1" i="0" lang="en-PH" sz="2900" u="none" cap="none" strike="noStrike">
                <a:solidFill>
                  <a:srgbClr val="000000"/>
                </a:solidFill>
                <a:latin typeface="Arial"/>
                <a:ea typeface="Arial"/>
                <a:cs typeface="Arial"/>
                <a:sym typeface="Arial"/>
              </a:rPr>
              <a:t>Left Skewed data</a:t>
            </a:r>
            <a:endParaRPr b="0" i="0" sz="17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The distribution tells us that most of the people die at the age of near to 90.</a:t>
            </a:r>
            <a:endParaRPr b="1" i="0" sz="2900" u="none" cap="none" strike="noStrike">
              <a:solidFill>
                <a:srgbClr val="3F3F3F"/>
              </a:solidFill>
              <a:latin typeface="Arial"/>
              <a:ea typeface="Arial"/>
              <a:cs typeface="Arial"/>
              <a:sym typeface="Arial"/>
            </a:endParaRPr>
          </a:p>
        </p:txBody>
      </p:sp>
      <p:grpSp>
        <p:nvGrpSpPr>
          <p:cNvPr id="619" name="Google Shape;619;g134f43e4296_0_903"/>
          <p:cNvGrpSpPr/>
          <p:nvPr/>
        </p:nvGrpSpPr>
        <p:grpSpPr>
          <a:xfrm>
            <a:off x="-3712" y="766059"/>
            <a:ext cx="7319700" cy="1073882"/>
            <a:chOff x="0" y="0"/>
            <a:chExt cx="7319700" cy="1073882"/>
          </a:xfrm>
        </p:grpSpPr>
        <p:sp>
          <p:nvSpPr>
            <p:cNvPr id="620" name="Google Shape;620;g134f43e4296_0_9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21" name="Google Shape;621;g134f43e4296_0_9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22" name="Google Shape;622;g134f43e4296_0_9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134f43e4296_0_91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28" name="Google Shape;628;g134f43e4296_0_915"/>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29" name="Google Shape;629;g134f43e4296_0_915"/>
          <p:cNvPicPr preferRelativeResize="0"/>
          <p:nvPr/>
        </p:nvPicPr>
        <p:blipFill rotWithShape="1">
          <a:blip r:embed="rId4">
            <a:alphaModFix/>
          </a:blip>
          <a:srcRect b="0" l="0" r="0" t="0"/>
          <a:stretch/>
        </p:blipFill>
        <p:spPr>
          <a:xfrm>
            <a:off x="4077845" y="3148835"/>
            <a:ext cx="12577036" cy="8072079"/>
          </a:xfrm>
          <a:prstGeom prst="rect">
            <a:avLst/>
          </a:prstGeom>
          <a:noFill/>
          <a:ln>
            <a:noFill/>
          </a:ln>
        </p:spPr>
      </p:pic>
      <p:sp>
        <p:nvSpPr>
          <p:cNvPr id="630" name="Google Shape;630;g134f43e4296_0_915"/>
          <p:cNvSpPr txBox="1"/>
          <p:nvPr/>
        </p:nvSpPr>
        <p:spPr>
          <a:xfrm>
            <a:off x="9664699" y="11162999"/>
            <a:ext cx="23763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Age at death</a:t>
            </a:r>
            <a:endParaRPr b="0" i="0" sz="2400" u="none" cap="none" strike="noStrike">
              <a:solidFill>
                <a:srgbClr val="000000"/>
              </a:solidFill>
              <a:latin typeface="Arial"/>
              <a:ea typeface="Arial"/>
              <a:cs typeface="Arial"/>
              <a:sym typeface="Arial"/>
            </a:endParaRPr>
          </a:p>
        </p:txBody>
      </p:sp>
      <p:sp>
        <p:nvSpPr>
          <p:cNvPr id="631" name="Google Shape;631;g134f43e4296_0_915"/>
          <p:cNvSpPr txBox="1"/>
          <p:nvPr/>
        </p:nvSpPr>
        <p:spPr>
          <a:xfrm rot="-5400000">
            <a:off x="1976157" y="7056111"/>
            <a:ext cx="37182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Frequency count</a:t>
            </a:r>
            <a:endParaRPr b="0" i="0" sz="2400" u="none" cap="none" strike="noStrike">
              <a:solidFill>
                <a:srgbClr val="000000"/>
              </a:solidFill>
              <a:latin typeface="Arial"/>
              <a:ea typeface="Arial"/>
              <a:cs typeface="Arial"/>
              <a:sym typeface="Arial"/>
            </a:endParaRPr>
          </a:p>
        </p:txBody>
      </p:sp>
      <p:sp>
        <p:nvSpPr>
          <p:cNvPr id="632" name="Google Shape;632;g134f43e4296_0_915"/>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grpSp>
        <p:nvGrpSpPr>
          <p:cNvPr id="633" name="Google Shape;633;g134f43e4296_0_915"/>
          <p:cNvGrpSpPr/>
          <p:nvPr/>
        </p:nvGrpSpPr>
        <p:grpSpPr>
          <a:xfrm>
            <a:off x="14789498" y="3013973"/>
            <a:ext cx="923866" cy="7742154"/>
            <a:chOff x="4878380" y="2499127"/>
            <a:chExt cx="761700" cy="6383702"/>
          </a:xfrm>
        </p:grpSpPr>
        <p:cxnSp>
          <p:nvCxnSpPr>
            <p:cNvPr id="634" name="Google Shape;634;g134f43e4296_0_915"/>
            <p:cNvCxnSpPr/>
            <p:nvPr/>
          </p:nvCxnSpPr>
          <p:spPr>
            <a:xfrm>
              <a:off x="5192486" y="2873829"/>
              <a:ext cx="16200" cy="6009000"/>
            </a:xfrm>
            <a:prstGeom prst="straightConnector1">
              <a:avLst/>
            </a:prstGeom>
            <a:noFill/>
            <a:ln cap="flat" cmpd="sng" w="57150">
              <a:solidFill>
                <a:schemeClr val="dk2"/>
              </a:solidFill>
              <a:prstDash val="solid"/>
              <a:round/>
              <a:headEnd len="sm" w="sm" type="none"/>
              <a:tailEnd len="sm" w="sm" type="none"/>
            </a:ln>
          </p:spPr>
        </p:cxnSp>
        <p:sp>
          <p:nvSpPr>
            <p:cNvPr id="635" name="Google Shape;635;g134f43e4296_0_915"/>
            <p:cNvSpPr/>
            <p:nvPr/>
          </p:nvSpPr>
          <p:spPr>
            <a:xfrm>
              <a:off x="4878380" y="2499127"/>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Mode</a:t>
              </a:r>
              <a:endParaRPr b="0" i="0" sz="2200" u="none" cap="none" strike="noStrike">
                <a:solidFill>
                  <a:srgbClr val="000000"/>
                </a:solidFill>
                <a:latin typeface="Arial"/>
                <a:ea typeface="Arial"/>
                <a:cs typeface="Arial"/>
                <a:sym typeface="Arial"/>
              </a:endParaRPr>
            </a:p>
          </p:txBody>
        </p:sp>
      </p:grpSp>
      <p:grpSp>
        <p:nvGrpSpPr>
          <p:cNvPr id="636" name="Google Shape;636;g134f43e4296_0_915"/>
          <p:cNvGrpSpPr/>
          <p:nvPr/>
        </p:nvGrpSpPr>
        <p:grpSpPr>
          <a:xfrm>
            <a:off x="13905005" y="3596756"/>
            <a:ext cx="1141824" cy="7154198"/>
            <a:chOff x="6097331" y="2969947"/>
            <a:chExt cx="941400" cy="5898910"/>
          </a:xfrm>
        </p:grpSpPr>
        <p:cxnSp>
          <p:nvCxnSpPr>
            <p:cNvPr id="637" name="Google Shape;637;g134f43e4296_0_915"/>
            <p:cNvCxnSpPr/>
            <p:nvPr/>
          </p:nvCxnSpPr>
          <p:spPr>
            <a:xfrm>
              <a:off x="6525740" y="3347357"/>
              <a:ext cx="44100" cy="5521500"/>
            </a:xfrm>
            <a:prstGeom prst="straightConnector1">
              <a:avLst/>
            </a:prstGeom>
            <a:noFill/>
            <a:ln cap="flat" cmpd="sng" w="57150">
              <a:solidFill>
                <a:schemeClr val="dk2"/>
              </a:solidFill>
              <a:prstDash val="solid"/>
              <a:round/>
              <a:headEnd len="sm" w="sm" type="none"/>
              <a:tailEnd len="sm" w="sm" type="none"/>
            </a:ln>
          </p:spPr>
        </p:cxnSp>
        <p:sp>
          <p:nvSpPr>
            <p:cNvPr id="638" name="Google Shape;638;g134f43e4296_0_915"/>
            <p:cNvSpPr/>
            <p:nvPr/>
          </p:nvSpPr>
          <p:spPr>
            <a:xfrm>
              <a:off x="6097331" y="2969947"/>
              <a:ext cx="9414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Median</a:t>
              </a:r>
              <a:endParaRPr b="0" i="0" sz="2200" u="none" cap="none" strike="noStrike">
                <a:solidFill>
                  <a:srgbClr val="000000"/>
                </a:solidFill>
                <a:latin typeface="Arial"/>
                <a:ea typeface="Arial"/>
                <a:cs typeface="Arial"/>
                <a:sym typeface="Arial"/>
              </a:endParaRPr>
            </a:p>
          </p:txBody>
        </p:sp>
      </p:grpSp>
      <p:grpSp>
        <p:nvGrpSpPr>
          <p:cNvPr id="639" name="Google Shape;639;g134f43e4296_0_915"/>
          <p:cNvGrpSpPr/>
          <p:nvPr/>
        </p:nvGrpSpPr>
        <p:grpSpPr>
          <a:xfrm>
            <a:off x="13198659" y="5195702"/>
            <a:ext cx="923866" cy="5473005"/>
            <a:chOff x="7386629" y="4315591"/>
            <a:chExt cx="761700" cy="4512702"/>
          </a:xfrm>
        </p:grpSpPr>
        <p:sp>
          <p:nvSpPr>
            <p:cNvPr id="640" name="Google Shape;640;g134f43e4296_0_915"/>
            <p:cNvSpPr/>
            <p:nvPr/>
          </p:nvSpPr>
          <p:spPr>
            <a:xfrm>
              <a:off x="7386629" y="4315591"/>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Mean</a:t>
              </a:r>
              <a:endParaRPr b="0" i="0" sz="2200" u="none" cap="none" strike="noStrike">
                <a:solidFill>
                  <a:srgbClr val="000000"/>
                </a:solidFill>
                <a:latin typeface="Arial"/>
                <a:ea typeface="Arial"/>
                <a:cs typeface="Arial"/>
                <a:sym typeface="Arial"/>
              </a:endParaRPr>
            </a:p>
          </p:txBody>
        </p:sp>
        <p:cxnSp>
          <p:nvCxnSpPr>
            <p:cNvPr id="641" name="Google Shape;641;g134f43e4296_0_915"/>
            <p:cNvCxnSpPr/>
            <p:nvPr/>
          </p:nvCxnSpPr>
          <p:spPr>
            <a:xfrm flipH="1">
              <a:off x="7749302" y="4833493"/>
              <a:ext cx="23100" cy="3994800"/>
            </a:xfrm>
            <a:prstGeom prst="straightConnector1">
              <a:avLst/>
            </a:prstGeom>
            <a:noFill/>
            <a:ln cap="flat" cmpd="sng" w="57150">
              <a:solidFill>
                <a:schemeClr val="dk2"/>
              </a:solidFill>
              <a:prstDash val="solid"/>
              <a:round/>
              <a:headEnd len="sm" w="sm" type="none"/>
              <a:tailEnd len="sm" w="sm" type="none"/>
            </a:ln>
          </p:spPr>
        </p:cxnSp>
      </p:grpSp>
      <p:pic>
        <p:nvPicPr>
          <p:cNvPr descr="Image for post" id="642" name="Google Shape;642;g134f43e4296_0_915"/>
          <p:cNvPicPr preferRelativeResize="0"/>
          <p:nvPr/>
        </p:nvPicPr>
        <p:blipFill rotWithShape="1">
          <a:blip r:embed="rId5">
            <a:alphaModFix/>
          </a:blip>
          <a:srcRect b="0" l="0" r="0" t="0"/>
          <a:stretch/>
        </p:blipFill>
        <p:spPr>
          <a:xfrm>
            <a:off x="1054800" y="3148835"/>
            <a:ext cx="7227259" cy="5395352"/>
          </a:xfrm>
          <a:prstGeom prst="rect">
            <a:avLst/>
          </a:prstGeom>
          <a:noFill/>
          <a:ln>
            <a:noFill/>
          </a:ln>
        </p:spPr>
      </p:pic>
      <p:grpSp>
        <p:nvGrpSpPr>
          <p:cNvPr id="643" name="Google Shape;643;g134f43e4296_0_915"/>
          <p:cNvGrpSpPr/>
          <p:nvPr/>
        </p:nvGrpSpPr>
        <p:grpSpPr>
          <a:xfrm>
            <a:off x="-3712" y="766059"/>
            <a:ext cx="7319700" cy="1073882"/>
            <a:chOff x="0" y="0"/>
            <a:chExt cx="7319700" cy="1073882"/>
          </a:xfrm>
        </p:grpSpPr>
        <p:sp>
          <p:nvSpPr>
            <p:cNvPr id="644" name="Google Shape;644;g134f43e4296_0_91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5" name="Google Shape;645;g134f43e4296_0_91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6" name="Google Shape;646;g134f43e4296_0_91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134f43e4296_0_93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52" name="Google Shape;652;g134f43e4296_0_936"/>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sp>
        <p:nvSpPr>
          <p:cNvPr id="653" name="Google Shape;653;g134f43e4296_0_936"/>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Why skewness is an issue?</a:t>
            </a:r>
            <a:endParaRPr b="1" i="0" sz="4400" u="none" cap="none" strike="noStrike">
              <a:solidFill>
                <a:srgbClr val="3F3F3F"/>
              </a:solidFill>
              <a:latin typeface="Arial"/>
              <a:ea typeface="Arial"/>
              <a:cs typeface="Arial"/>
              <a:sym typeface="Arial"/>
            </a:endParaRPr>
          </a:p>
        </p:txBody>
      </p:sp>
      <p:sp>
        <p:nvSpPr>
          <p:cNvPr id="654" name="Google Shape;654;g134f43e4296_0_936"/>
          <p:cNvSpPr txBox="1"/>
          <p:nvPr/>
        </p:nvSpPr>
        <p:spPr>
          <a:xfrm>
            <a:off x="1401823" y="4762534"/>
            <a:ext cx="11273400" cy="47577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Most statistical models assume a normal or Gaussian distribution. If data is skewed,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Some statistical models won’t work as expected.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Observations in the tail are sometimes detected as outliers.</a:t>
            </a:r>
            <a:endParaRPr b="1" i="0" sz="3900" u="none" cap="none" strike="noStrike">
              <a:solidFill>
                <a:srgbClr val="3F3F3F"/>
              </a:solidFill>
              <a:latin typeface="Arial"/>
              <a:ea typeface="Arial"/>
              <a:cs typeface="Arial"/>
              <a:sym typeface="Arial"/>
            </a:endParaRPr>
          </a:p>
        </p:txBody>
      </p:sp>
      <p:pic>
        <p:nvPicPr>
          <p:cNvPr descr="Unimodal distribution Example Question | CFA Level I Exam - AnalystPrep" id="655" name="Google Shape;655;g134f43e4296_0_936"/>
          <p:cNvPicPr preferRelativeResize="0"/>
          <p:nvPr/>
        </p:nvPicPr>
        <p:blipFill rotWithShape="1">
          <a:blip r:embed="rId4">
            <a:alphaModFix/>
          </a:blip>
          <a:srcRect b="0" l="11956" r="0" t="20280"/>
          <a:stretch/>
        </p:blipFill>
        <p:spPr>
          <a:xfrm>
            <a:off x="14028369" y="4762534"/>
            <a:ext cx="9499029" cy="5713727"/>
          </a:xfrm>
          <a:prstGeom prst="rect">
            <a:avLst/>
          </a:prstGeom>
          <a:noFill/>
          <a:ln>
            <a:noFill/>
          </a:ln>
        </p:spPr>
      </p:pic>
      <p:grpSp>
        <p:nvGrpSpPr>
          <p:cNvPr id="656" name="Google Shape;656;g134f43e4296_0_936"/>
          <p:cNvGrpSpPr/>
          <p:nvPr/>
        </p:nvGrpSpPr>
        <p:grpSpPr>
          <a:xfrm>
            <a:off x="-3712" y="766059"/>
            <a:ext cx="7319700" cy="1073882"/>
            <a:chOff x="0" y="0"/>
            <a:chExt cx="7319700" cy="1073882"/>
          </a:xfrm>
        </p:grpSpPr>
        <p:sp>
          <p:nvSpPr>
            <p:cNvPr id="657" name="Google Shape;657;g134f43e4296_0_9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58" name="Google Shape;658;g134f43e4296_0_9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59" name="Google Shape;659;g134f43e4296_0_9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grpSp>
        <p:nvGrpSpPr>
          <p:cNvPr id="664" name="Google Shape;664;g134f43e4296_0_827"/>
          <p:cNvGrpSpPr/>
          <p:nvPr/>
        </p:nvGrpSpPr>
        <p:grpSpPr>
          <a:xfrm>
            <a:off x="-3712" y="766059"/>
            <a:ext cx="7319700" cy="1073882"/>
            <a:chOff x="0" y="0"/>
            <a:chExt cx="7319700" cy="1073882"/>
          </a:xfrm>
        </p:grpSpPr>
        <p:sp>
          <p:nvSpPr>
            <p:cNvPr id="665" name="Google Shape;665;g134f43e4296_0_82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66" name="Google Shape;666;g134f43e4296_0_82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67" name="Google Shape;667;g134f43e4296_0_82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The cycle begins…</a:t>
            </a:r>
            <a:endParaRPr b="0" i="0" sz="1400" u="none" cap="none" strike="noStrike">
              <a:solidFill>
                <a:srgbClr val="000000"/>
              </a:solidFill>
              <a:latin typeface="Arial"/>
              <a:ea typeface="Arial"/>
              <a:cs typeface="Arial"/>
              <a:sym typeface="Arial"/>
            </a:endParaRPr>
          </a:p>
        </p:txBody>
      </p:sp>
      <p:pic>
        <p:nvPicPr>
          <p:cNvPr descr="ForTheWomen_blacktext (2) (1).png" id="668" name="Google Shape;668;g134f43e4296_0_82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69" name="Google Shape;669;g134f43e4296_0_82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0" name="Google Shape;670;g134f43e4296_0_827"/>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repare</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Analyze</a:t>
            </a:r>
            <a:endParaRPr b="1" i="0" sz="20000" u="none" cap="none" strike="noStrike">
              <a:solidFill>
                <a:schemeClr val="lt2"/>
              </a:solidFill>
              <a:latin typeface="Helvetica Neue"/>
              <a:ea typeface="Helvetica Neue"/>
              <a:cs typeface="Helvetica Neue"/>
              <a:sym typeface="Helvetica Neue"/>
            </a:endParaRPr>
          </a:p>
        </p:txBody>
      </p:sp>
      <p:sp>
        <p:nvSpPr>
          <p:cNvPr id="671" name="Google Shape;671;g134f43e4296_0_827"/>
          <p:cNvSpPr txBox="1"/>
          <p:nvPr/>
        </p:nvSpPr>
        <p:spPr>
          <a:xfrm>
            <a:off x="12305725" y="6114900"/>
            <a:ext cx="9186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(again)</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134f43e4296_0_96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77" name="Google Shape;677;g134f43e4296_0_967"/>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How to deal with skewed data?</a:t>
            </a:r>
            <a:endParaRPr b="1" i="0" sz="4400" u="none" cap="none" strike="noStrike">
              <a:solidFill>
                <a:srgbClr val="3F3F3F"/>
              </a:solidFill>
              <a:latin typeface="Arial"/>
              <a:ea typeface="Arial"/>
              <a:cs typeface="Arial"/>
              <a:sym typeface="Arial"/>
            </a:endParaRPr>
          </a:p>
        </p:txBody>
      </p:sp>
      <p:sp>
        <p:nvSpPr>
          <p:cNvPr id="678" name="Google Shape;678;g134f43e4296_0_967"/>
          <p:cNvSpPr txBox="1"/>
          <p:nvPr/>
        </p:nvSpPr>
        <p:spPr>
          <a:xfrm>
            <a:off x="1401824" y="4762534"/>
            <a:ext cx="21318600" cy="2070300"/>
          </a:xfrm>
          <a:prstGeom prst="rect">
            <a:avLst/>
          </a:prstGeom>
          <a:noFill/>
          <a:ln>
            <a:noFill/>
          </a:ln>
        </p:spPr>
        <p:txBody>
          <a:bodyPr anchorCtr="0" anchor="t" bIns="0" lIns="0" spcFirstLastPara="1" rIns="0" wrap="square" tIns="275725">
            <a:noAutofit/>
          </a:bodyPr>
          <a:lstStyle/>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Square root transform</a:t>
            </a:r>
            <a:endParaRPr b="0" i="0" sz="1700" u="none" cap="none" strike="noStrike">
              <a:solidFill>
                <a:srgbClr val="000000"/>
              </a:solidFill>
              <a:latin typeface="Arial"/>
              <a:ea typeface="Arial"/>
              <a:cs typeface="Arial"/>
              <a:sym typeface="Arial"/>
            </a:endParaRPr>
          </a:p>
        </p:txBody>
      </p:sp>
      <p:sp>
        <p:nvSpPr>
          <p:cNvPr id="679" name="Google Shape;679;g134f43e4296_0_967"/>
          <p:cNvSpPr/>
          <p:nvPr/>
        </p:nvSpPr>
        <p:spPr>
          <a:xfrm>
            <a:off x="8138757" y="5063929"/>
            <a:ext cx="2497200" cy="16800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np.log()</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538CD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np.sqrt() </a:t>
            </a:r>
            <a:endParaRPr b="0" i="0" sz="1700" u="none" cap="none" strike="noStrike">
              <a:solidFill>
                <a:srgbClr val="000000"/>
              </a:solidFill>
              <a:latin typeface="Arial"/>
              <a:ea typeface="Arial"/>
              <a:cs typeface="Arial"/>
              <a:sym typeface="Arial"/>
            </a:endParaRPr>
          </a:p>
        </p:txBody>
      </p:sp>
      <p:pic>
        <p:nvPicPr>
          <p:cNvPr id="680" name="Google Shape;680;g134f43e4296_0_967"/>
          <p:cNvPicPr preferRelativeResize="0"/>
          <p:nvPr/>
        </p:nvPicPr>
        <p:blipFill rotWithShape="1">
          <a:blip r:embed="rId4">
            <a:alphaModFix/>
          </a:blip>
          <a:srcRect b="0" l="0" r="0" t="0"/>
          <a:stretch/>
        </p:blipFill>
        <p:spPr>
          <a:xfrm>
            <a:off x="2703343" y="7763176"/>
            <a:ext cx="9357069" cy="4643879"/>
          </a:xfrm>
          <a:prstGeom prst="rect">
            <a:avLst/>
          </a:prstGeom>
          <a:noFill/>
          <a:ln>
            <a:noFill/>
          </a:ln>
        </p:spPr>
      </p:pic>
      <p:pic>
        <p:nvPicPr>
          <p:cNvPr id="681" name="Google Shape;681;g134f43e4296_0_967"/>
          <p:cNvPicPr preferRelativeResize="0"/>
          <p:nvPr/>
        </p:nvPicPr>
        <p:blipFill rotWithShape="1">
          <a:blip r:embed="rId5">
            <a:alphaModFix/>
          </a:blip>
          <a:srcRect b="0" l="0" r="0" t="0"/>
          <a:stretch/>
        </p:blipFill>
        <p:spPr>
          <a:xfrm>
            <a:off x="12822450" y="7763176"/>
            <a:ext cx="9472589" cy="4724742"/>
          </a:xfrm>
          <a:prstGeom prst="rect">
            <a:avLst/>
          </a:prstGeom>
          <a:noFill/>
          <a:ln>
            <a:noFill/>
          </a:ln>
        </p:spPr>
      </p:pic>
      <p:sp>
        <p:nvSpPr>
          <p:cNvPr id="682" name="Google Shape;682;g134f43e4296_0_96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grpSp>
        <p:nvGrpSpPr>
          <p:cNvPr id="683" name="Google Shape;683;g134f43e4296_0_967"/>
          <p:cNvGrpSpPr/>
          <p:nvPr/>
        </p:nvGrpSpPr>
        <p:grpSpPr>
          <a:xfrm>
            <a:off x="-3712" y="766059"/>
            <a:ext cx="7319700" cy="1073882"/>
            <a:chOff x="0" y="0"/>
            <a:chExt cx="7319700" cy="1073882"/>
          </a:xfrm>
        </p:grpSpPr>
        <p:sp>
          <p:nvSpPr>
            <p:cNvPr id="684" name="Google Shape;684;g134f43e4296_0_96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85" name="Google Shape;685;g134f43e4296_0_96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86" name="Google Shape;686;g134f43e4296_0_96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34f43e4296_0_100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92" name="Google Shape;692;g134f43e4296_0_100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693" name="Google Shape;693;g134f43e4296_0_1000"/>
          <p:cNvSpPr txBox="1"/>
          <p:nvPr/>
        </p:nvSpPr>
        <p:spPr>
          <a:xfrm>
            <a:off x="2525668" y="2907861"/>
            <a:ext cx="12723900" cy="101325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1 Remove</a:t>
            </a:r>
            <a:endParaRPr b="1" i="0" sz="3900" u="none" cap="none" strike="noStrike">
              <a:solidFill>
                <a:srgbClr val="3F3F3F"/>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0"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2 Remove and study them separately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Studying the outlier might give a different perspective or prompts an opportunity.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1"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3 Assign a new value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Use imputation techniques to replace the value of the outlier.</a:t>
            </a:r>
            <a:endParaRPr b="1" i="0" sz="3900" u="none" cap="none" strike="noStrike">
              <a:solidFill>
                <a:srgbClr val="3F3F3F"/>
              </a:solidFill>
              <a:latin typeface="Arial"/>
              <a:ea typeface="Arial"/>
              <a:cs typeface="Arial"/>
              <a:sym typeface="Arial"/>
            </a:endParaRPr>
          </a:p>
        </p:txBody>
      </p:sp>
      <p:pic>
        <p:nvPicPr>
          <p:cNvPr id="694" name="Google Shape;694;g134f43e4296_0_1000"/>
          <p:cNvPicPr preferRelativeResize="0"/>
          <p:nvPr/>
        </p:nvPicPr>
        <p:blipFill rotWithShape="1">
          <a:blip r:embed="rId4">
            <a:alphaModFix/>
          </a:blip>
          <a:srcRect b="25461" l="0" r="0" t="0"/>
          <a:stretch/>
        </p:blipFill>
        <p:spPr>
          <a:xfrm rot="-5400000">
            <a:off x="15381843" y="3376905"/>
            <a:ext cx="9545505" cy="6073450"/>
          </a:xfrm>
          <a:prstGeom prst="rect">
            <a:avLst/>
          </a:prstGeom>
          <a:noFill/>
          <a:ln>
            <a:noFill/>
          </a:ln>
        </p:spPr>
      </p:pic>
      <p:grpSp>
        <p:nvGrpSpPr>
          <p:cNvPr id="695" name="Google Shape;695;g134f43e4296_0_1000"/>
          <p:cNvGrpSpPr/>
          <p:nvPr/>
        </p:nvGrpSpPr>
        <p:grpSpPr>
          <a:xfrm>
            <a:off x="-3712" y="766059"/>
            <a:ext cx="7319700" cy="1073882"/>
            <a:chOff x="0" y="0"/>
            <a:chExt cx="7319700" cy="1073882"/>
          </a:xfrm>
        </p:grpSpPr>
        <p:sp>
          <p:nvSpPr>
            <p:cNvPr id="696" name="Google Shape;696;g134f43e4296_0_10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97" name="Google Shape;697;g134f43e4296_0_10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98" name="Google Shape;698;g134f43e4296_0_10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g134f43e4296_0_787"/>
          <p:cNvGrpSpPr/>
          <p:nvPr/>
        </p:nvGrpSpPr>
        <p:grpSpPr>
          <a:xfrm>
            <a:off x="-3712" y="766059"/>
            <a:ext cx="7319700" cy="1073882"/>
            <a:chOff x="0" y="0"/>
            <a:chExt cx="7319700" cy="1073882"/>
          </a:xfrm>
        </p:grpSpPr>
        <p:sp>
          <p:nvSpPr>
            <p:cNvPr id="112" name="Google Shape;112;g134f43e4296_0_78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3" name="Google Shape;113;g134f43e4296_0_78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4" name="Google Shape;114;g134f43e4296_0_78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15" name="Google Shape;115;g134f43e4296_0_78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6" name="Google Shape;116;g134f43e4296_0_78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7" name="Google Shape;117;g134f43e4296_0_787"/>
          <p:cNvSpPr txBox="1"/>
          <p:nvPr/>
        </p:nvSpPr>
        <p:spPr>
          <a:xfrm>
            <a:off x="8051700" y="5487925"/>
            <a:ext cx="8280600" cy="233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What makes data “good”?</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134f43e4296_0_100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04" name="Google Shape;704;g134f43e4296_0_100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705" name="Google Shape;705;g134f43e4296_0_1009"/>
          <p:cNvSpPr txBox="1"/>
          <p:nvPr/>
        </p:nvSpPr>
        <p:spPr>
          <a:xfrm>
            <a:off x="2248402" y="3358651"/>
            <a:ext cx="11273400" cy="38619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Transform</a:t>
            </a:r>
            <a:br>
              <a:rPr b="1" i="0" lang="en-PH" sz="3900" u="none" cap="none" strike="noStrike">
                <a:solidFill>
                  <a:srgbClr val="3F3F3F"/>
                </a:solidFill>
                <a:latin typeface="Arial"/>
                <a:ea typeface="Arial"/>
                <a:cs typeface="Arial"/>
                <a:sym typeface="Arial"/>
              </a:rPr>
            </a:br>
            <a:r>
              <a:rPr b="0" i="1"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p:txBody>
      </p:sp>
      <p:pic>
        <p:nvPicPr>
          <p:cNvPr descr="Data transformation (statistics) - Wikipedia" id="706" name="Google Shape;706;g134f43e4296_0_1009"/>
          <p:cNvPicPr preferRelativeResize="0"/>
          <p:nvPr/>
        </p:nvPicPr>
        <p:blipFill rotWithShape="1">
          <a:blip r:embed="rId4">
            <a:alphaModFix/>
          </a:blip>
          <a:srcRect b="50673" l="0" r="0" t="0"/>
          <a:stretch/>
        </p:blipFill>
        <p:spPr>
          <a:xfrm>
            <a:off x="8143839" y="7563668"/>
            <a:ext cx="7124196" cy="5466917"/>
          </a:xfrm>
          <a:prstGeom prst="rect">
            <a:avLst/>
          </a:prstGeom>
          <a:noFill/>
          <a:ln>
            <a:noFill/>
          </a:ln>
        </p:spPr>
      </p:pic>
      <p:pic>
        <p:nvPicPr>
          <p:cNvPr descr="The log transformation" id="707" name="Google Shape;707;g134f43e4296_0_1009"/>
          <p:cNvPicPr preferRelativeResize="0"/>
          <p:nvPr/>
        </p:nvPicPr>
        <p:blipFill rotWithShape="1">
          <a:blip r:embed="rId5">
            <a:alphaModFix/>
          </a:blip>
          <a:srcRect b="0" l="0" r="0" t="0"/>
          <a:stretch/>
        </p:blipFill>
        <p:spPr>
          <a:xfrm>
            <a:off x="8539649" y="2626533"/>
            <a:ext cx="13779294" cy="4705126"/>
          </a:xfrm>
          <a:prstGeom prst="rect">
            <a:avLst/>
          </a:prstGeom>
          <a:noFill/>
          <a:ln>
            <a:noFill/>
          </a:ln>
        </p:spPr>
      </p:pic>
      <p:pic>
        <p:nvPicPr>
          <p:cNvPr descr="Data transformation (statistics) - Wikipedia" id="708" name="Google Shape;708;g134f43e4296_0_1009"/>
          <p:cNvPicPr preferRelativeResize="0"/>
          <p:nvPr/>
        </p:nvPicPr>
        <p:blipFill rotWithShape="1">
          <a:blip r:embed="rId4">
            <a:alphaModFix/>
          </a:blip>
          <a:srcRect b="0" l="0" r="0" t="49236"/>
          <a:stretch/>
        </p:blipFill>
        <p:spPr>
          <a:xfrm>
            <a:off x="15806068" y="7563668"/>
            <a:ext cx="6890133" cy="5441530"/>
          </a:xfrm>
          <a:prstGeom prst="rect">
            <a:avLst/>
          </a:prstGeom>
          <a:noFill/>
          <a:ln>
            <a:noFill/>
          </a:ln>
        </p:spPr>
      </p:pic>
      <p:grpSp>
        <p:nvGrpSpPr>
          <p:cNvPr id="709" name="Google Shape;709;g134f43e4296_0_1009"/>
          <p:cNvGrpSpPr/>
          <p:nvPr/>
        </p:nvGrpSpPr>
        <p:grpSpPr>
          <a:xfrm>
            <a:off x="-3712" y="766059"/>
            <a:ext cx="7319700" cy="1073882"/>
            <a:chOff x="0" y="0"/>
            <a:chExt cx="7319700" cy="1073882"/>
          </a:xfrm>
        </p:grpSpPr>
        <p:sp>
          <p:nvSpPr>
            <p:cNvPr id="710" name="Google Shape;710;g134f43e4296_0_100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11" name="Google Shape;711;g134f43e4296_0_100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12" name="Google Shape;712;g134f43e4296_0_100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134f43e4296_0_1041"/>
          <p:cNvSpPr txBox="1"/>
          <p:nvPr>
            <p:ph type="title"/>
          </p:nvPr>
        </p:nvSpPr>
        <p:spPr>
          <a:xfrm>
            <a:off x="2139928" y="1440707"/>
            <a:ext cx="14278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Data Preparation: Feature Scaling</a:t>
            </a:r>
            <a:endParaRPr/>
          </a:p>
        </p:txBody>
      </p:sp>
      <p:sp>
        <p:nvSpPr>
          <p:cNvPr id="718" name="Google Shape;718;g134f43e4296_0_1041"/>
          <p:cNvSpPr txBox="1"/>
          <p:nvPr/>
        </p:nvSpPr>
        <p:spPr>
          <a:xfrm>
            <a:off x="2483683" y="3485592"/>
            <a:ext cx="19399200" cy="7768800"/>
          </a:xfrm>
          <a:prstGeom prst="rect">
            <a:avLst/>
          </a:prstGeom>
          <a:noFill/>
          <a:ln>
            <a:noFill/>
          </a:ln>
        </p:spPr>
        <p:txBody>
          <a:bodyPr anchorCtr="0" anchor="t" bIns="0" lIns="0" spcFirstLastPara="1" rIns="0" wrap="square" tIns="28725">
            <a:spAutoFit/>
          </a:bodyPr>
          <a:lstStyle/>
          <a:p>
            <a:pPr indent="0" lvl="0" marL="0" marR="12700" rtl="0" algn="just">
              <a:lnSpc>
                <a:spcPct val="101000"/>
              </a:lnSpc>
              <a:spcBef>
                <a:spcPts val="0"/>
              </a:spcBef>
              <a:spcAft>
                <a:spcPts val="0"/>
              </a:spcAft>
              <a:buClr>
                <a:srgbClr val="000000"/>
              </a:buClr>
              <a:buSzPts val="5000"/>
              <a:buFont typeface="Arial"/>
              <a:buNone/>
            </a:pPr>
            <a:r>
              <a:rPr b="0" i="0" lang="en-PH" sz="5000" u="none" cap="none" strike="noStrike">
                <a:solidFill>
                  <a:schemeClr val="dk1"/>
                </a:solidFill>
                <a:latin typeface="Helvetica Neue"/>
                <a:ea typeface="Helvetica Neue"/>
                <a:cs typeface="Helvetica Neue"/>
                <a:sym typeface="Helvetica Neue"/>
              </a:rPr>
              <a:t>Feature scaling is a method used to standardize the range of independent variables or features of  data. In data processing, it is also known as data normalization and is generally performed during  the data pre-processing step.</a:t>
            </a:r>
            <a:endParaRPr b="0"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100"/>
              </a:spcBef>
              <a:spcAft>
                <a:spcPts val="0"/>
              </a:spcAft>
              <a:buClr>
                <a:srgbClr val="595959"/>
              </a:buClr>
              <a:buSzPts val="3500"/>
              <a:buFont typeface="Arial"/>
              <a:buNone/>
            </a:pPr>
            <a:r>
              <a:t/>
            </a:r>
            <a:endParaRPr b="0"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chemeClr val="dk1"/>
                </a:solidFill>
                <a:latin typeface="Helvetica Neue"/>
                <a:ea typeface="Helvetica Neue"/>
                <a:cs typeface="Helvetica Neue"/>
                <a:sym typeface="Helvetica Neue"/>
              </a:rPr>
              <a:t>Common Methods:</a:t>
            </a:r>
            <a:endParaRPr b="0" i="0" sz="5000" u="none" cap="none" strike="noStrike">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b="0" i="0" lang="en-PH" sz="5000" u="none" cap="none" strike="noStrike">
                <a:solidFill>
                  <a:schemeClr val="dk1"/>
                </a:solidFill>
                <a:latin typeface="Helvetica Neue"/>
                <a:ea typeface="Helvetica Neue"/>
                <a:cs typeface="Helvetica Neue"/>
                <a:sym typeface="Helvetica Neue"/>
              </a:rPr>
              <a:t>Standard Scaler</a:t>
            </a:r>
            <a:endParaRPr b="0" i="0" sz="5000" u="none" cap="none" strike="noStrike">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b="0" i="0" lang="en-PH" sz="5000" u="none" cap="none" strike="noStrike">
                <a:solidFill>
                  <a:schemeClr val="dk1"/>
                </a:solidFill>
                <a:latin typeface="Helvetica Neue"/>
                <a:ea typeface="Helvetica Neue"/>
                <a:cs typeface="Helvetica Neue"/>
                <a:sym typeface="Helvetica Neue"/>
              </a:rPr>
              <a:t>MinMax Scaler</a:t>
            </a:r>
            <a:endParaRPr b="0" i="0" sz="5000" u="none" cap="none" strike="noStrike">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b="0" i="0" lang="en-PH" sz="5000" u="none" cap="none" strike="noStrike">
                <a:solidFill>
                  <a:schemeClr val="dk1"/>
                </a:solidFill>
                <a:latin typeface="Helvetica Neue"/>
                <a:ea typeface="Helvetica Neue"/>
                <a:cs typeface="Helvetica Neue"/>
                <a:sym typeface="Helvetica Neue"/>
              </a:rPr>
              <a:t>Robust Scaler</a:t>
            </a:r>
            <a:endParaRPr b="0"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chemeClr val="dk1"/>
              </a:solidFill>
              <a:latin typeface="Helvetica Neue"/>
              <a:ea typeface="Helvetica Neue"/>
              <a:cs typeface="Helvetica Neue"/>
              <a:sym typeface="Helvetica Neue"/>
            </a:endParaRPr>
          </a:p>
        </p:txBody>
      </p:sp>
      <p:grpSp>
        <p:nvGrpSpPr>
          <p:cNvPr id="719" name="Google Shape;719;g134f43e4296_0_1041"/>
          <p:cNvGrpSpPr/>
          <p:nvPr/>
        </p:nvGrpSpPr>
        <p:grpSpPr>
          <a:xfrm>
            <a:off x="-3712" y="766059"/>
            <a:ext cx="7319700" cy="1073882"/>
            <a:chOff x="0" y="0"/>
            <a:chExt cx="7319700" cy="1073882"/>
          </a:xfrm>
        </p:grpSpPr>
        <p:sp>
          <p:nvSpPr>
            <p:cNvPr id="720" name="Google Shape;720;g134f43e4296_0_10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21" name="Google Shape;721;g134f43e4296_0_10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22" name="Google Shape;722;g134f43e4296_0_10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134f43e4296_0_1046"/>
          <p:cNvSpPr txBox="1"/>
          <p:nvPr/>
        </p:nvSpPr>
        <p:spPr>
          <a:xfrm>
            <a:off x="1620083" y="3485592"/>
            <a:ext cx="10475100" cy="81735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Assumes your data is normally distributed within  each feature and will scale them such that the  distribution is now centred around 0, with a  standard deviation of 1.</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69950" lvl="0" marL="1003300" marR="3048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The mean and standard deviation are calculated  for the feature and then the feature is scaled  based on:</a:t>
            </a:r>
            <a:endParaRPr b="0" i="0" sz="3500" u="none" cap="none" strike="noStrike">
              <a:solidFill>
                <a:schemeClr val="dk1"/>
              </a:solidFill>
              <a:latin typeface="Lato"/>
              <a:ea typeface="Lato"/>
              <a:cs typeface="Lato"/>
              <a:sym typeface="Lato"/>
            </a:endParaRPr>
          </a:p>
          <a:p>
            <a:pPr indent="-279400" lvl="0" marL="4432300" marR="4203700" rtl="0" algn="l">
              <a:lnSpc>
                <a:spcPct val="201900"/>
              </a:lnSpc>
              <a:spcBef>
                <a:spcPts val="0"/>
              </a:spcBef>
              <a:spcAft>
                <a:spcPts val="0"/>
              </a:spcAft>
              <a:buClr>
                <a:srgbClr val="000000"/>
              </a:buClr>
              <a:buSzPts val="3500"/>
              <a:buFont typeface="Arial"/>
              <a:buNone/>
            </a:pPr>
            <a:r>
              <a:rPr b="0" i="0" lang="en-PH" sz="3500" u="none" cap="none" strike="noStrike">
                <a:solidFill>
                  <a:srgbClr val="595959"/>
                </a:solidFill>
                <a:latin typeface="Lato"/>
                <a:ea typeface="Lato"/>
                <a:cs typeface="Lato"/>
                <a:sym typeface="Lato"/>
              </a:rPr>
              <a:t>x</a:t>
            </a:r>
            <a:r>
              <a:rPr b="0" baseline="-25000" i="0" lang="en-PH" sz="3400" u="none" cap="none" strike="noStrike">
                <a:solidFill>
                  <a:srgbClr val="595959"/>
                </a:solidFill>
                <a:latin typeface="Lato"/>
                <a:ea typeface="Lato"/>
                <a:cs typeface="Lato"/>
                <a:sym typeface="Lato"/>
              </a:rPr>
              <a:t>i</a:t>
            </a:r>
            <a:r>
              <a:rPr b="0" i="0" lang="en-PH" sz="3500" u="none" cap="none" strike="noStrike">
                <a:solidFill>
                  <a:srgbClr val="595959"/>
                </a:solidFill>
                <a:latin typeface="Lato"/>
                <a:ea typeface="Lato"/>
                <a:cs typeface="Lato"/>
                <a:sym typeface="Lato"/>
              </a:rPr>
              <a:t>–mean(x)  stdev(x)</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Lato"/>
              <a:ea typeface="Lato"/>
              <a:cs typeface="Lato"/>
              <a:sym typeface="Lato"/>
            </a:endParaRPr>
          </a:p>
          <a:p>
            <a:pPr indent="-869950" lvl="0" marL="1003300" marR="3429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If data is not normally distributed, this is not the  best scaler to use.</a:t>
            </a:r>
            <a:endParaRPr b="0" i="0" sz="3500" u="none" cap="none" strike="noStrike">
              <a:solidFill>
                <a:schemeClr val="dk1"/>
              </a:solidFill>
              <a:latin typeface="Lato"/>
              <a:ea typeface="Lato"/>
              <a:cs typeface="Lato"/>
              <a:sym typeface="Lato"/>
            </a:endParaRPr>
          </a:p>
        </p:txBody>
      </p:sp>
      <p:sp>
        <p:nvSpPr>
          <p:cNvPr id="728" name="Google Shape;728;g134f43e4296_0_1046"/>
          <p:cNvSpPr txBox="1"/>
          <p:nvPr>
            <p:ph type="title"/>
          </p:nvPr>
        </p:nvSpPr>
        <p:spPr>
          <a:xfrm>
            <a:off x="2139928" y="1440707"/>
            <a:ext cx="13931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Feature Scaling: Standard Scaler</a:t>
            </a:r>
            <a:endParaRPr/>
          </a:p>
        </p:txBody>
      </p:sp>
      <p:grpSp>
        <p:nvGrpSpPr>
          <p:cNvPr id="729" name="Google Shape;729;g134f43e4296_0_1046"/>
          <p:cNvGrpSpPr/>
          <p:nvPr/>
        </p:nvGrpSpPr>
        <p:grpSpPr>
          <a:xfrm>
            <a:off x="5729853" y="8652605"/>
            <a:ext cx="2255548" cy="40638"/>
            <a:chOff x="2420399" y="3495877"/>
            <a:chExt cx="845820" cy="15239"/>
          </a:xfrm>
        </p:grpSpPr>
        <p:sp>
          <p:nvSpPr>
            <p:cNvPr id="730" name="Google Shape;730;g134f43e4296_0_1046"/>
            <p:cNvSpPr/>
            <p:nvPr/>
          </p:nvSpPr>
          <p:spPr>
            <a:xfrm>
              <a:off x="2420399" y="3503799"/>
              <a:ext cx="845820" cy="0"/>
            </a:xfrm>
            <a:custGeom>
              <a:rect b="b" l="l" r="r" t="t"/>
              <a:pathLst>
                <a:path extrusionOk="0" h="120000" w="845820">
                  <a:moveTo>
                    <a:pt x="0" y="0"/>
                  </a:moveTo>
                  <a:lnTo>
                    <a:pt x="845638"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731" name="Google Shape;731;g134f43e4296_0_1046"/>
            <p:cNvSpPr/>
            <p:nvPr/>
          </p:nvSpPr>
          <p:spPr>
            <a:xfrm>
              <a:off x="2420399" y="3495877"/>
              <a:ext cx="845820" cy="15239"/>
            </a:xfrm>
            <a:custGeom>
              <a:rect b="b" l="l" r="r" t="t"/>
              <a:pathLst>
                <a:path extrusionOk="0" h="15239" w="845820">
                  <a:moveTo>
                    <a:pt x="845389" y="14858"/>
                  </a:moveTo>
                  <a:lnTo>
                    <a:pt x="0" y="14858"/>
                  </a:lnTo>
                  <a:lnTo>
                    <a:pt x="0" y="0"/>
                  </a:lnTo>
                  <a:lnTo>
                    <a:pt x="845389" y="0"/>
                  </a:lnTo>
                  <a:lnTo>
                    <a:pt x="845389" y="14858"/>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sp>
        <p:nvSpPr>
          <p:cNvPr id="732" name="Google Shape;732;g134f43e4296_0_1046"/>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nvGrpSpPr>
          <p:cNvPr id="733" name="Google Shape;733;g134f43e4296_0_1046"/>
          <p:cNvGrpSpPr/>
          <p:nvPr/>
        </p:nvGrpSpPr>
        <p:grpSpPr>
          <a:xfrm>
            <a:off x="-3712" y="766059"/>
            <a:ext cx="7319700" cy="1073882"/>
            <a:chOff x="0" y="0"/>
            <a:chExt cx="7319700" cy="1073882"/>
          </a:xfrm>
        </p:grpSpPr>
        <p:sp>
          <p:nvSpPr>
            <p:cNvPr id="734" name="Google Shape;734;g134f43e4296_0_10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35" name="Google Shape;735;g134f43e4296_0_10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6" name="Google Shape;736;g134f43e4296_0_10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g134f43e4296_0_1055"/>
          <p:cNvSpPr txBox="1"/>
          <p:nvPr/>
        </p:nvSpPr>
        <p:spPr>
          <a:xfrm>
            <a:off x="1552349" y="2356692"/>
            <a:ext cx="10789500" cy="10344600"/>
          </a:xfrm>
          <a:prstGeom prst="rect">
            <a:avLst/>
          </a:prstGeom>
          <a:noFill/>
          <a:ln>
            <a:noFill/>
          </a:ln>
        </p:spPr>
        <p:txBody>
          <a:bodyPr anchorCtr="0" anchor="t" bIns="0" lIns="0" spcFirstLastPara="1" rIns="0" wrap="square" tIns="28725">
            <a:spAutoFit/>
          </a:bodyPr>
          <a:lstStyle/>
          <a:p>
            <a:pPr indent="-882650" lvl="0" marL="1079500" marR="8382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One of the most well-known scaling algorithm,  and follows the following formula for each  feature:</a:t>
            </a:r>
            <a:endParaRPr b="0" i="0" sz="3500" u="none" cap="none" strike="noStrike">
              <a:solidFill>
                <a:schemeClr val="dk1"/>
              </a:solidFill>
              <a:latin typeface="Lato"/>
              <a:ea typeface="Lato"/>
              <a:cs typeface="Lato"/>
              <a:sym typeface="Lato"/>
            </a:endParaRPr>
          </a:p>
          <a:p>
            <a:pPr indent="495300" lvl="0" marL="3898900" marR="4127500" rtl="0" algn="l">
              <a:lnSpc>
                <a:spcPct val="201900"/>
              </a:lnSpc>
              <a:spcBef>
                <a:spcPts val="0"/>
              </a:spcBef>
              <a:spcAft>
                <a:spcPts val="0"/>
              </a:spcAft>
              <a:buClr>
                <a:srgbClr val="000000"/>
              </a:buClr>
              <a:buSzPts val="3500"/>
              <a:buFont typeface="Arial"/>
              <a:buNone/>
            </a:pPr>
            <a:r>
              <a:rPr b="0" i="0" lang="en-PH" sz="3500" u="none" cap="none" strike="noStrike">
                <a:solidFill>
                  <a:srgbClr val="595959"/>
                </a:solidFill>
                <a:latin typeface="Lato"/>
                <a:ea typeface="Lato"/>
                <a:cs typeface="Lato"/>
                <a:sym typeface="Lato"/>
              </a:rPr>
              <a:t>x</a:t>
            </a:r>
            <a:r>
              <a:rPr b="0" baseline="-25000" i="0" lang="en-PH" sz="3400" u="none" cap="none" strike="noStrike">
                <a:solidFill>
                  <a:srgbClr val="595959"/>
                </a:solidFill>
                <a:latin typeface="Lato"/>
                <a:ea typeface="Lato"/>
                <a:cs typeface="Lato"/>
                <a:sym typeface="Lato"/>
              </a:rPr>
              <a:t>i</a:t>
            </a:r>
            <a:r>
              <a:rPr b="0" i="0" lang="en-PH" sz="3500" u="none" cap="none" strike="noStrike">
                <a:solidFill>
                  <a:srgbClr val="595959"/>
                </a:solidFill>
                <a:latin typeface="Lato"/>
                <a:ea typeface="Lato"/>
                <a:cs typeface="Lato"/>
                <a:sym typeface="Lato"/>
              </a:rPr>
              <a:t>–min(x)  max(x)–min(x)</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79500" marR="1143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It essentially shrinks the range such that the range  is now between 0 and 1 (or -1 to 1 if there are  negative values).</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79500" marR="8001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Works better than Standard Scaler for cases in  which the distribution is not Gaussian or the  standard deviation is very small</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79500" marR="4064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However, it is sensitive to outliers, so if there are  outliers in the data, you consider the Robust  Scaler.</a:t>
            </a:r>
            <a:endParaRPr b="0" i="0" sz="3500" u="none" cap="none" strike="noStrike">
              <a:solidFill>
                <a:schemeClr val="dk1"/>
              </a:solidFill>
              <a:latin typeface="Lato"/>
              <a:ea typeface="Lato"/>
              <a:cs typeface="Lato"/>
              <a:sym typeface="Lato"/>
            </a:endParaRPr>
          </a:p>
        </p:txBody>
      </p:sp>
      <p:sp>
        <p:nvSpPr>
          <p:cNvPr id="742" name="Google Shape;742;g134f43e4296_0_1055"/>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743" name="Google Shape;743;g134f43e4296_0_1055"/>
          <p:cNvSpPr txBox="1"/>
          <p:nvPr>
            <p:ph type="title"/>
          </p:nvPr>
        </p:nvSpPr>
        <p:spPr>
          <a:xfrm>
            <a:off x="2139928" y="1440707"/>
            <a:ext cx="13655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Feature Scaling: Min-Max Scaler</a:t>
            </a:r>
            <a:endParaRPr/>
          </a:p>
        </p:txBody>
      </p:sp>
      <p:grpSp>
        <p:nvGrpSpPr>
          <p:cNvPr id="744" name="Google Shape;744;g134f43e4296_0_1055"/>
          <p:cNvGrpSpPr/>
          <p:nvPr/>
        </p:nvGrpSpPr>
        <p:grpSpPr>
          <a:xfrm>
            <a:off x="5448305" y="4821327"/>
            <a:ext cx="2777101" cy="40638"/>
            <a:chOff x="2322854" y="2495754"/>
            <a:chExt cx="1041400" cy="15239"/>
          </a:xfrm>
        </p:grpSpPr>
        <p:sp>
          <p:nvSpPr>
            <p:cNvPr id="745" name="Google Shape;745;g134f43e4296_0_1055"/>
            <p:cNvSpPr/>
            <p:nvPr/>
          </p:nvSpPr>
          <p:spPr>
            <a:xfrm>
              <a:off x="2322854" y="2503676"/>
              <a:ext cx="1041400" cy="0"/>
            </a:xfrm>
            <a:custGeom>
              <a:rect b="b" l="l" r="r" t="t"/>
              <a:pathLst>
                <a:path extrusionOk="0" h="120000" w="1041400">
                  <a:moveTo>
                    <a:pt x="0" y="0"/>
                  </a:moveTo>
                  <a:lnTo>
                    <a:pt x="1040786"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746" name="Google Shape;746;g134f43e4296_0_1055"/>
            <p:cNvSpPr/>
            <p:nvPr/>
          </p:nvSpPr>
          <p:spPr>
            <a:xfrm>
              <a:off x="2322854" y="2495754"/>
              <a:ext cx="1040764" cy="15239"/>
            </a:xfrm>
            <a:custGeom>
              <a:rect b="b" l="l" r="r" t="t"/>
              <a:pathLst>
                <a:path extrusionOk="0" h="15239" w="1040764">
                  <a:moveTo>
                    <a:pt x="1040480" y="14858"/>
                  </a:moveTo>
                  <a:lnTo>
                    <a:pt x="0" y="14858"/>
                  </a:lnTo>
                  <a:lnTo>
                    <a:pt x="0" y="0"/>
                  </a:lnTo>
                  <a:lnTo>
                    <a:pt x="1040480" y="0"/>
                  </a:lnTo>
                  <a:lnTo>
                    <a:pt x="1040480" y="14858"/>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grpSp>
        <p:nvGrpSpPr>
          <p:cNvPr id="747" name="Google Shape;747;g134f43e4296_0_1055"/>
          <p:cNvGrpSpPr/>
          <p:nvPr/>
        </p:nvGrpSpPr>
        <p:grpSpPr>
          <a:xfrm>
            <a:off x="-3712" y="766059"/>
            <a:ext cx="7319700" cy="1073882"/>
            <a:chOff x="0" y="0"/>
            <a:chExt cx="7319700" cy="1073882"/>
          </a:xfrm>
        </p:grpSpPr>
        <p:sp>
          <p:nvSpPr>
            <p:cNvPr id="748" name="Google Shape;748;g134f43e4296_0_105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49" name="Google Shape;749;g134f43e4296_0_105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50" name="Google Shape;750;g134f43e4296_0_105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g134f43e4296_0_1064"/>
          <p:cNvSpPr txBox="1"/>
          <p:nvPr>
            <p:ph type="title"/>
          </p:nvPr>
        </p:nvSpPr>
        <p:spPr>
          <a:xfrm>
            <a:off x="2139928" y="1440707"/>
            <a:ext cx="13030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Feature Scaling: Robust Scaler</a:t>
            </a:r>
            <a:endParaRPr/>
          </a:p>
        </p:txBody>
      </p:sp>
      <p:grpSp>
        <p:nvGrpSpPr>
          <p:cNvPr id="756" name="Google Shape;756;g134f43e4296_0_1064"/>
          <p:cNvGrpSpPr/>
          <p:nvPr/>
        </p:nvGrpSpPr>
        <p:grpSpPr>
          <a:xfrm>
            <a:off x="-3712" y="766059"/>
            <a:ext cx="7319700" cy="1073882"/>
            <a:chOff x="0" y="0"/>
            <a:chExt cx="7319700" cy="1073882"/>
          </a:xfrm>
        </p:grpSpPr>
        <p:sp>
          <p:nvSpPr>
            <p:cNvPr id="757" name="Google Shape;757;g134f43e4296_0_10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58" name="Google Shape;758;g134f43e4296_0_10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59" name="Google Shape;759;g134f43e4296_0_1064"/>
          <p:cNvSpPr txBox="1"/>
          <p:nvPr/>
        </p:nvSpPr>
        <p:spPr>
          <a:xfrm>
            <a:off x="1620083" y="3485592"/>
            <a:ext cx="10739100" cy="81732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Uses a similar method to the Min-Max scaler but it  instead uses the interquartile range, rather than  the min-max, so that it is robust to outliers.</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10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16000" marR="0" rtl="0" algn="l">
              <a:lnSpc>
                <a:spcPct val="100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Follows the formula:</a:t>
            </a:r>
            <a:endParaRPr b="0" i="0" sz="3500" u="none" cap="none" strike="noStrike">
              <a:solidFill>
                <a:schemeClr val="dk1"/>
              </a:solidFill>
              <a:latin typeface="Lato"/>
              <a:ea typeface="Lato"/>
              <a:cs typeface="Lato"/>
              <a:sym typeface="Lato"/>
            </a:endParaRPr>
          </a:p>
          <a:p>
            <a:pPr indent="0" lvl="0" marL="4064000" marR="4394200" rtl="0" algn="ctr">
              <a:lnSpc>
                <a:spcPct val="201900"/>
              </a:lnSpc>
              <a:spcBef>
                <a:spcPts val="0"/>
              </a:spcBef>
              <a:spcAft>
                <a:spcPts val="0"/>
              </a:spcAft>
              <a:buClr>
                <a:srgbClr val="000000"/>
              </a:buClr>
              <a:buSzPts val="3500"/>
              <a:buFont typeface="Arial"/>
              <a:buNone/>
            </a:pPr>
            <a:r>
              <a:rPr b="0" i="0" lang="en-PH" sz="3500" u="none" cap="none" strike="noStrike">
                <a:solidFill>
                  <a:srgbClr val="595959"/>
                </a:solidFill>
                <a:latin typeface="Lato"/>
                <a:ea typeface="Lato"/>
                <a:cs typeface="Lato"/>
                <a:sym typeface="Lato"/>
              </a:rPr>
              <a:t>x</a:t>
            </a:r>
            <a:r>
              <a:rPr b="0" baseline="-25000" i="0" lang="en-PH" sz="3400" u="none" cap="none" strike="noStrike">
                <a:solidFill>
                  <a:srgbClr val="595959"/>
                </a:solidFill>
                <a:latin typeface="Lato"/>
                <a:ea typeface="Lato"/>
                <a:cs typeface="Lato"/>
                <a:sym typeface="Lato"/>
              </a:rPr>
              <a:t>i</a:t>
            </a:r>
            <a:r>
              <a:rPr b="0" i="0" lang="en-PH" sz="3500" u="none" cap="none" strike="noStrike">
                <a:solidFill>
                  <a:srgbClr val="595959"/>
                </a:solidFill>
                <a:latin typeface="Lato"/>
                <a:ea typeface="Lato"/>
                <a:cs typeface="Lato"/>
                <a:sym typeface="Lato"/>
              </a:rPr>
              <a:t>–Q</a:t>
            </a:r>
            <a:r>
              <a:rPr b="0" baseline="-25000" i="0" lang="en-PH" sz="3400" u="none" cap="none" strike="noStrike">
                <a:solidFill>
                  <a:srgbClr val="595959"/>
                </a:solidFill>
                <a:latin typeface="Lato"/>
                <a:ea typeface="Lato"/>
                <a:cs typeface="Lato"/>
                <a:sym typeface="Lato"/>
              </a:rPr>
              <a:t>1</a:t>
            </a:r>
            <a:r>
              <a:rPr b="0" i="0" lang="en-PH" sz="3500" u="none" cap="none" strike="noStrike">
                <a:solidFill>
                  <a:srgbClr val="595959"/>
                </a:solidFill>
                <a:latin typeface="Lato"/>
                <a:ea typeface="Lato"/>
                <a:cs typeface="Lato"/>
                <a:sym typeface="Lato"/>
              </a:rPr>
              <a:t>(x)  Q</a:t>
            </a:r>
            <a:r>
              <a:rPr b="0" baseline="-25000" i="0" lang="en-PH" sz="3400" u="none" cap="none" strike="noStrike">
                <a:solidFill>
                  <a:srgbClr val="595959"/>
                </a:solidFill>
                <a:latin typeface="Lato"/>
                <a:ea typeface="Lato"/>
                <a:cs typeface="Lato"/>
                <a:sym typeface="Lato"/>
              </a:rPr>
              <a:t>3</a:t>
            </a:r>
            <a:r>
              <a:rPr b="0" i="0" lang="en-PH" sz="3500" u="none" cap="none" strike="noStrike">
                <a:solidFill>
                  <a:srgbClr val="595959"/>
                </a:solidFill>
                <a:latin typeface="Lato"/>
                <a:ea typeface="Lato"/>
                <a:cs typeface="Lato"/>
                <a:sym typeface="Lato"/>
              </a:rPr>
              <a:t>(x)–Q</a:t>
            </a:r>
            <a:r>
              <a:rPr b="0" baseline="-25000" i="0" lang="en-PH" sz="3400" u="none" cap="none" strike="noStrike">
                <a:solidFill>
                  <a:srgbClr val="595959"/>
                </a:solidFill>
                <a:latin typeface="Lato"/>
                <a:ea typeface="Lato"/>
                <a:cs typeface="Lato"/>
                <a:sym typeface="Lato"/>
              </a:rPr>
              <a:t>1</a:t>
            </a:r>
            <a:r>
              <a:rPr b="0" i="0" lang="en-PH" sz="3500" u="none" cap="none" strike="noStrike">
                <a:solidFill>
                  <a:srgbClr val="595959"/>
                </a:solidFill>
                <a:latin typeface="Lato"/>
                <a:ea typeface="Lato"/>
                <a:cs typeface="Lato"/>
                <a:sym typeface="Lato"/>
              </a:rPr>
              <a:t>(x)</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100"/>
              </a:spcBef>
              <a:spcAft>
                <a:spcPts val="0"/>
              </a:spcAft>
              <a:buClr>
                <a:srgbClr val="000000"/>
              </a:buClr>
              <a:buSzPts val="6900"/>
              <a:buFont typeface="Arial"/>
              <a:buNone/>
            </a:pPr>
            <a:r>
              <a:t/>
            </a:r>
            <a:endParaRPr b="0" i="0" sz="6900" u="none" cap="none" strike="noStrike">
              <a:solidFill>
                <a:schemeClr val="dk1"/>
              </a:solidFill>
              <a:latin typeface="Lato"/>
              <a:ea typeface="Lato"/>
              <a:cs typeface="Lato"/>
              <a:sym typeface="Lato"/>
            </a:endParaRPr>
          </a:p>
          <a:p>
            <a:pPr indent="-869950" lvl="0" marL="1003300" marR="2921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Notice that after Robust scaling, the distributions  are brought into the same scale and overlap, but  the outliers remain outside of bulk of the new  distributions.</a:t>
            </a:r>
            <a:endParaRPr b="0" i="0" sz="3500" u="none" cap="none" strike="noStrike">
              <a:solidFill>
                <a:schemeClr val="dk1"/>
              </a:solidFill>
              <a:latin typeface="Lato"/>
              <a:ea typeface="Lato"/>
              <a:cs typeface="Lato"/>
              <a:sym typeface="Lato"/>
            </a:endParaRPr>
          </a:p>
        </p:txBody>
      </p:sp>
      <p:sp>
        <p:nvSpPr>
          <p:cNvPr id="760" name="Google Shape;760;g134f43e4296_0_1064"/>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761" name="Google Shape;761;g134f43e4296_0_10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grpSp>
        <p:nvGrpSpPr>
          <p:cNvPr id="762" name="Google Shape;762;g134f43e4296_0_1064"/>
          <p:cNvGrpSpPr/>
          <p:nvPr/>
        </p:nvGrpSpPr>
        <p:grpSpPr>
          <a:xfrm>
            <a:off x="5439346" y="7004538"/>
            <a:ext cx="2602686" cy="40638"/>
            <a:chOff x="2355372" y="2895803"/>
            <a:chExt cx="975995" cy="15239"/>
          </a:xfrm>
        </p:grpSpPr>
        <p:sp>
          <p:nvSpPr>
            <p:cNvPr id="763" name="Google Shape;763;g134f43e4296_0_1064"/>
            <p:cNvSpPr/>
            <p:nvPr/>
          </p:nvSpPr>
          <p:spPr>
            <a:xfrm>
              <a:off x="2355372" y="2903725"/>
              <a:ext cx="975995" cy="0"/>
            </a:xfrm>
            <a:custGeom>
              <a:rect b="b" l="l" r="r" t="t"/>
              <a:pathLst>
                <a:path extrusionOk="0" h="120000" w="975995">
                  <a:moveTo>
                    <a:pt x="0" y="0"/>
                  </a:moveTo>
                  <a:lnTo>
                    <a:pt x="975737"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764" name="Google Shape;764;g134f43e4296_0_1064"/>
            <p:cNvSpPr/>
            <p:nvPr/>
          </p:nvSpPr>
          <p:spPr>
            <a:xfrm>
              <a:off x="2355372" y="2895803"/>
              <a:ext cx="975995" cy="15239"/>
            </a:xfrm>
            <a:custGeom>
              <a:rect b="b" l="l" r="r" t="t"/>
              <a:pathLst>
                <a:path extrusionOk="0" h="15239" w="975995">
                  <a:moveTo>
                    <a:pt x="975443" y="14858"/>
                  </a:moveTo>
                  <a:lnTo>
                    <a:pt x="0" y="14858"/>
                  </a:lnTo>
                  <a:lnTo>
                    <a:pt x="0" y="0"/>
                  </a:lnTo>
                  <a:lnTo>
                    <a:pt x="975443" y="0"/>
                  </a:lnTo>
                  <a:lnTo>
                    <a:pt x="975443" y="14858"/>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grpSp>
        <p:nvGrpSpPr>
          <p:cNvPr id="769" name="Google Shape;769;g134f43e4296_0_838"/>
          <p:cNvGrpSpPr/>
          <p:nvPr/>
        </p:nvGrpSpPr>
        <p:grpSpPr>
          <a:xfrm>
            <a:off x="-3712" y="766059"/>
            <a:ext cx="7319700" cy="1073882"/>
            <a:chOff x="0" y="0"/>
            <a:chExt cx="7319700" cy="1073882"/>
          </a:xfrm>
        </p:grpSpPr>
        <p:sp>
          <p:nvSpPr>
            <p:cNvPr id="770" name="Google Shape;770;g134f43e4296_0_8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71" name="Google Shape;771;g134f43e4296_0_8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72" name="Google Shape;772;g134f43e4296_0_83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pic>
        <p:nvPicPr>
          <p:cNvPr descr="ForTheWomen_blacktext (2) (1).png" id="773" name="Google Shape;773;g134f43e4296_0_83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74" name="Google Shape;774;g134f43e4296_0_83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75" name="Google Shape;775;g134f43e4296_0_838"/>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Prepare</a:t>
            </a:r>
            <a:endParaRPr b="1"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r>
              <a:rPr b="1" i="0" lang="en-PH" sz="20000" u="none" cap="none" strike="noStrike">
                <a:solidFill>
                  <a:srgbClr val="000000"/>
                </a:solidFill>
                <a:latin typeface="Helvetica Neue"/>
                <a:ea typeface="Helvetica Neue"/>
                <a:cs typeface="Helvetica Neue"/>
                <a:sym typeface="Helvetica Neue"/>
              </a:rPr>
              <a:t>nalyze</a:t>
            </a:r>
            <a:endParaRPr b="1" i="0" sz="20000" u="none" cap="none" strike="noStrike">
              <a:solidFill>
                <a:srgbClr val="000000"/>
              </a:solidFill>
              <a:latin typeface="Helvetica Neue"/>
              <a:ea typeface="Helvetica Neue"/>
              <a:cs typeface="Helvetica Neue"/>
              <a:sym typeface="Helvetica Neue"/>
            </a:endParaRPr>
          </a:p>
        </p:txBody>
      </p:sp>
      <p:sp>
        <p:nvSpPr>
          <p:cNvPr id="776" name="Google Shape;776;g134f43e4296_0_838"/>
          <p:cNvSpPr txBox="1"/>
          <p:nvPr/>
        </p:nvSpPr>
        <p:spPr>
          <a:xfrm>
            <a:off x="12153325" y="9162900"/>
            <a:ext cx="9186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(again)</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grpSp>
        <p:nvGrpSpPr>
          <p:cNvPr id="781" name="Google Shape;781;g135113b380a_0_75"/>
          <p:cNvGrpSpPr/>
          <p:nvPr/>
        </p:nvGrpSpPr>
        <p:grpSpPr>
          <a:xfrm>
            <a:off x="-3712" y="766059"/>
            <a:ext cx="7319700" cy="1073882"/>
            <a:chOff x="0" y="0"/>
            <a:chExt cx="7319700" cy="1073882"/>
          </a:xfrm>
        </p:grpSpPr>
        <p:sp>
          <p:nvSpPr>
            <p:cNvPr id="782" name="Google Shape;782;g135113b380a_0_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83" name="Google Shape;783;g135113b380a_0_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84" name="Google Shape;784;g135113b380a_0_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1" sz="4000" u="none" cap="none" strike="noStrike">
              <a:solidFill>
                <a:srgbClr val="FFFFFF"/>
              </a:solidFill>
              <a:latin typeface="Poppins"/>
              <a:ea typeface="Poppins"/>
              <a:cs typeface="Poppins"/>
              <a:sym typeface="Poppins"/>
            </a:endParaRPr>
          </a:p>
        </p:txBody>
      </p:sp>
      <p:pic>
        <p:nvPicPr>
          <p:cNvPr descr="ForTheWomen_blacktext (2) (1).png" id="785" name="Google Shape;785;g135113b380a_0_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86" name="Google Shape;786;g135113b380a_0_75"/>
          <p:cNvSpPr txBox="1"/>
          <p:nvPr/>
        </p:nvSpPr>
        <p:spPr>
          <a:xfrm>
            <a:off x="3108413" y="3369813"/>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Univariate Analysis</a:t>
            </a:r>
            <a:endParaRPr b="1" i="0" sz="8000" u="none" cap="none" strike="noStrike">
              <a:solidFill>
                <a:srgbClr val="000000"/>
              </a:solidFill>
              <a:latin typeface="Helvetica Neue"/>
              <a:ea typeface="Helvetica Neue"/>
              <a:cs typeface="Helvetica Neue"/>
              <a:sym typeface="Helvetica Neue"/>
            </a:endParaRPr>
          </a:p>
        </p:txBody>
      </p:sp>
      <p:sp>
        <p:nvSpPr>
          <p:cNvPr id="787" name="Google Shape;787;g135113b380a_0_75"/>
          <p:cNvSpPr txBox="1"/>
          <p:nvPr/>
        </p:nvSpPr>
        <p:spPr>
          <a:xfrm>
            <a:off x="13324688" y="83691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Bivariate Analysis</a:t>
            </a:r>
            <a:endParaRPr b="1" i="0" sz="8000" u="none" cap="none" strike="noStrike">
              <a:solidFill>
                <a:srgbClr val="000000"/>
              </a:solidFill>
              <a:latin typeface="Helvetica Neue"/>
              <a:ea typeface="Helvetica Neue"/>
              <a:cs typeface="Helvetica Neue"/>
              <a:sym typeface="Helvetica Neue"/>
            </a:endParaRPr>
          </a:p>
        </p:txBody>
      </p:sp>
      <p:pic>
        <p:nvPicPr>
          <p:cNvPr id="788" name="Google Shape;788;g135113b380a_0_75"/>
          <p:cNvPicPr preferRelativeResize="0"/>
          <p:nvPr/>
        </p:nvPicPr>
        <p:blipFill rotWithShape="1">
          <a:blip r:embed="rId4">
            <a:alphaModFix/>
          </a:blip>
          <a:srcRect b="0" l="0" r="0" t="0"/>
          <a:stretch/>
        </p:blipFill>
        <p:spPr>
          <a:xfrm>
            <a:off x="4645463" y="6017313"/>
            <a:ext cx="4876800" cy="4876800"/>
          </a:xfrm>
          <a:prstGeom prst="rect">
            <a:avLst/>
          </a:prstGeom>
          <a:noFill/>
          <a:ln>
            <a:noFill/>
          </a:ln>
        </p:spPr>
      </p:pic>
      <p:pic>
        <p:nvPicPr>
          <p:cNvPr id="789" name="Google Shape;789;g135113b380a_0_75"/>
          <p:cNvPicPr preferRelativeResize="0"/>
          <p:nvPr/>
        </p:nvPicPr>
        <p:blipFill rotWithShape="1">
          <a:blip r:embed="rId5">
            <a:alphaModFix/>
          </a:blip>
          <a:srcRect b="0" l="0" r="0" t="0"/>
          <a:stretch/>
        </p:blipFill>
        <p:spPr>
          <a:xfrm>
            <a:off x="14861738" y="3492375"/>
            <a:ext cx="4876800" cy="4876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134f43e4296_0_133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95" name="Google Shape;795;g134f43e4296_0_1332"/>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Scatterplot</a:t>
            </a:r>
            <a:endParaRPr b="1" i="1" sz="4400" u="none" cap="none" strike="noStrike">
              <a:solidFill>
                <a:srgbClr val="366092"/>
              </a:solidFill>
              <a:latin typeface="Arial"/>
              <a:ea typeface="Arial"/>
              <a:cs typeface="Arial"/>
              <a:sym typeface="Arial"/>
            </a:endParaRPr>
          </a:p>
        </p:txBody>
      </p:sp>
      <p:pic>
        <p:nvPicPr>
          <p:cNvPr id="796" name="Google Shape;796;g134f43e4296_0_1332"/>
          <p:cNvPicPr preferRelativeResize="0"/>
          <p:nvPr/>
        </p:nvPicPr>
        <p:blipFill rotWithShape="1">
          <a:blip r:embed="rId4">
            <a:alphaModFix/>
          </a:blip>
          <a:srcRect b="0" l="0" r="0" t="0"/>
          <a:stretch/>
        </p:blipFill>
        <p:spPr>
          <a:xfrm>
            <a:off x="7334866" y="3191306"/>
            <a:ext cx="15476235" cy="9669911"/>
          </a:xfrm>
          <a:prstGeom prst="rect">
            <a:avLst/>
          </a:prstGeom>
          <a:noFill/>
          <a:ln>
            <a:noFill/>
          </a:ln>
        </p:spPr>
      </p:pic>
      <p:sp>
        <p:nvSpPr>
          <p:cNvPr id="797" name="Google Shape;797;g134f43e4296_0_1332"/>
          <p:cNvSpPr txBox="1"/>
          <p:nvPr/>
        </p:nvSpPr>
        <p:spPr>
          <a:xfrm rot="-5400000">
            <a:off x="4700643" y="7438173"/>
            <a:ext cx="6915300" cy="786600"/>
          </a:xfrm>
          <a:prstGeom prst="rect">
            <a:avLst/>
          </a:prstGeom>
          <a:solidFill>
            <a:srgbClr val="FFFFFF"/>
          </a:solid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rgbClr val="000000"/>
                </a:solidFill>
                <a:latin typeface="Arial"/>
                <a:ea typeface="Arial"/>
                <a:cs typeface="Arial"/>
                <a:sym typeface="Arial"/>
              </a:rPr>
              <a:t>Price  (thousand dollars)</a:t>
            </a:r>
            <a:endParaRPr b="0" i="0" sz="2500" u="none" cap="none" strike="noStrike">
              <a:solidFill>
                <a:srgbClr val="000000"/>
              </a:solidFill>
              <a:latin typeface="Arial"/>
              <a:ea typeface="Arial"/>
              <a:cs typeface="Arial"/>
              <a:sym typeface="Arial"/>
            </a:endParaRPr>
          </a:p>
        </p:txBody>
      </p:sp>
      <p:sp>
        <p:nvSpPr>
          <p:cNvPr id="798" name="Google Shape;798;g134f43e4296_0_1332"/>
          <p:cNvSpPr txBox="1"/>
          <p:nvPr/>
        </p:nvSpPr>
        <p:spPr>
          <a:xfrm>
            <a:off x="8780088" y="11770423"/>
            <a:ext cx="13416000" cy="783600"/>
          </a:xfrm>
          <a:prstGeom prst="rect">
            <a:avLst/>
          </a:prstGeom>
          <a:solidFill>
            <a:srgbClr val="FFFFFF"/>
          </a:solid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chemeClr val="dk1"/>
                </a:solidFill>
                <a:latin typeface="Arial"/>
                <a:ea typeface="Arial"/>
                <a:cs typeface="Arial"/>
                <a:sym typeface="Arial"/>
              </a:rPr>
              <a:t>Ground living area</a:t>
            </a:r>
            <a:endParaRPr b="0" i="0" sz="2500" u="none" cap="none" strike="noStrike">
              <a:solidFill>
                <a:schemeClr val="dk1"/>
              </a:solidFill>
              <a:latin typeface="Arial"/>
              <a:ea typeface="Arial"/>
              <a:cs typeface="Arial"/>
              <a:sym typeface="Arial"/>
            </a:endParaRPr>
          </a:p>
        </p:txBody>
      </p:sp>
      <p:sp>
        <p:nvSpPr>
          <p:cNvPr id="799" name="Google Shape;799;g134f43e4296_0_1332"/>
          <p:cNvSpPr txBox="1"/>
          <p:nvPr/>
        </p:nvSpPr>
        <p:spPr>
          <a:xfrm>
            <a:off x="1200606" y="4073286"/>
            <a:ext cx="5172300" cy="32862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000000"/>
                </a:solidFill>
                <a:latin typeface="Arial"/>
                <a:ea typeface="Arial"/>
                <a:cs typeface="Arial"/>
                <a:sym typeface="Arial"/>
              </a:rPr>
              <a:t>Predicting house price given ground living area</a:t>
            </a:r>
            <a:endParaRPr b="0" i="0" sz="3900" u="none" cap="none" strike="noStrike">
              <a:solidFill>
                <a:srgbClr val="000000"/>
              </a:solidFill>
              <a:latin typeface="Arial"/>
              <a:ea typeface="Arial"/>
              <a:cs typeface="Arial"/>
              <a:sym typeface="Arial"/>
            </a:endParaRPr>
          </a:p>
        </p:txBody>
      </p:sp>
      <p:grpSp>
        <p:nvGrpSpPr>
          <p:cNvPr id="800" name="Google Shape;800;g134f43e4296_0_1332"/>
          <p:cNvGrpSpPr/>
          <p:nvPr/>
        </p:nvGrpSpPr>
        <p:grpSpPr>
          <a:xfrm>
            <a:off x="-3712" y="766059"/>
            <a:ext cx="7319700" cy="1073882"/>
            <a:chOff x="0" y="0"/>
            <a:chExt cx="7319700" cy="1073882"/>
          </a:xfrm>
        </p:grpSpPr>
        <p:sp>
          <p:nvSpPr>
            <p:cNvPr id="801" name="Google Shape;801;g134f43e4296_0_13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02" name="Google Shape;802;g134f43e4296_0_13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03" name="Google Shape;803;g134f43e4296_0_13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g134f43e4296_0_134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09" name="Google Shape;809;g134f43e4296_0_134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Scatterplot</a:t>
            </a:r>
            <a:endParaRPr b="1" i="1" sz="4400" u="none" cap="none" strike="noStrike">
              <a:solidFill>
                <a:srgbClr val="366092"/>
              </a:solidFill>
              <a:latin typeface="Arial"/>
              <a:ea typeface="Arial"/>
              <a:cs typeface="Arial"/>
              <a:sym typeface="Arial"/>
            </a:endParaRPr>
          </a:p>
        </p:txBody>
      </p:sp>
      <p:pic>
        <p:nvPicPr>
          <p:cNvPr id="810" name="Google Shape;810;g134f43e4296_0_1343"/>
          <p:cNvPicPr preferRelativeResize="0"/>
          <p:nvPr/>
        </p:nvPicPr>
        <p:blipFill rotWithShape="1">
          <a:blip r:embed="rId4">
            <a:alphaModFix/>
          </a:blip>
          <a:srcRect b="0" l="0" r="0" t="0"/>
          <a:stretch/>
        </p:blipFill>
        <p:spPr>
          <a:xfrm>
            <a:off x="10981631" y="2280675"/>
            <a:ext cx="11136613" cy="11108901"/>
          </a:xfrm>
          <a:prstGeom prst="rect">
            <a:avLst/>
          </a:prstGeom>
          <a:noFill/>
          <a:ln>
            <a:noFill/>
          </a:ln>
        </p:spPr>
      </p:pic>
      <p:sp>
        <p:nvSpPr>
          <p:cNvPr id="811" name="Google Shape;811;g134f43e4296_0_1343"/>
          <p:cNvSpPr txBox="1"/>
          <p:nvPr/>
        </p:nvSpPr>
        <p:spPr>
          <a:xfrm>
            <a:off x="1200606" y="4073286"/>
            <a:ext cx="9230700" cy="59445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000000"/>
                </a:solidFill>
                <a:latin typeface="Arial"/>
                <a:ea typeface="Arial"/>
                <a:cs typeface="Arial"/>
                <a:sym typeface="Arial"/>
              </a:rPr>
              <a:t>Predicting car price given Horsepower and MPG (Miles per gallon)</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000000"/>
              </a:solidFill>
              <a:latin typeface="Arial"/>
              <a:ea typeface="Arial"/>
              <a:cs typeface="Arial"/>
              <a:sym typeface="Arial"/>
            </a:endParaRPr>
          </a:p>
          <a:p>
            <a:pPr indent="-5270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Price and horsepower are correlated</a:t>
            </a:r>
            <a:endParaRPr b="0" i="0" sz="3900" u="none" cap="none" strike="noStrike">
              <a:solidFill>
                <a:srgbClr val="000000"/>
              </a:solidFill>
              <a:latin typeface="Arial"/>
              <a:ea typeface="Arial"/>
              <a:cs typeface="Arial"/>
              <a:sym typeface="Arial"/>
            </a:endParaRPr>
          </a:p>
          <a:p>
            <a:pPr indent="-5270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MPG and horsepower are also correlated.</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rPr b="1" i="0" lang="en-PH" sz="3900" u="none" cap="none" strike="noStrike">
                <a:solidFill>
                  <a:srgbClr val="000000"/>
                </a:solidFill>
                <a:latin typeface="Arial"/>
                <a:ea typeface="Arial"/>
                <a:cs typeface="Arial"/>
                <a:sym typeface="Arial"/>
              </a:rPr>
              <a:t>Test for Multicollinearity: </a:t>
            </a:r>
            <a:br>
              <a:rPr b="1" i="0" lang="en-PH" sz="3900" u="none" cap="none" strike="noStrike">
                <a:solidFill>
                  <a:srgbClr val="000000"/>
                </a:solidFill>
                <a:latin typeface="Arial"/>
                <a:ea typeface="Arial"/>
                <a:cs typeface="Arial"/>
                <a:sym typeface="Arial"/>
              </a:rPr>
            </a:br>
            <a:r>
              <a:rPr b="0" i="0" lang="en-PH" sz="3900" u="none" cap="none" strike="noStrike">
                <a:solidFill>
                  <a:srgbClr val="000000"/>
                </a:solidFill>
                <a:latin typeface="Arial"/>
                <a:ea typeface="Arial"/>
                <a:cs typeface="Arial"/>
                <a:sym typeface="Arial"/>
              </a:rPr>
              <a:t>Variance Inflation Factor</a:t>
            </a:r>
            <a:endParaRPr b="0" i="0" sz="3900" u="none" cap="none" strike="noStrike">
              <a:solidFill>
                <a:srgbClr val="000000"/>
              </a:solidFill>
              <a:latin typeface="Arial"/>
              <a:ea typeface="Arial"/>
              <a:cs typeface="Arial"/>
              <a:sym typeface="Arial"/>
            </a:endParaRPr>
          </a:p>
        </p:txBody>
      </p:sp>
      <p:sp>
        <p:nvSpPr>
          <p:cNvPr id="812" name="Google Shape;812;g134f43e4296_0_1343"/>
          <p:cNvSpPr txBox="1"/>
          <p:nvPr/>
        </p:nvSpPr>
        <p:spPr>
          <a:xfrm>
            <a:off x="1278443" y="9663574"/>
            <a:ext cx="8695200" cy="7836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rgbClr val="1155CC"/>
                </a:solidFill>
                <a:latin typeface="Arial"/>
                <a:ea typeface="Arial"/>
                <a:cs typeface="Arial"/>
                <a:sym typeface="Arial"/>
              </a:rPr>
              <a:t>https://etav.github.io/python/vif_factor_python.html</a:t>
            </a:r>
            <a:endParaRPr b="0" i="0" sz="2800" u="none" cap="none" strike="noStrike">
              <a:solidFill>
                <a:srgbClr val="1155CC"/>
              </a:solidFill>
              <a:latin typeface="Arial"/>
              <a:ea typeface="Arial"/>
              <a:cs typeface="Arial"/>
              <a:sym typeface="Arial"/>
            </a:endParaRPr>
          </a:p>
        </p:txBody>
      </p:sp>
      <p:grpSp>
        <p:nvGrpSpPr>
          <p:cNvPr id="813" name="Google Shape;813;g134f43e4296_0_1343"/>
          <p:cNvGrpSpPr/>
          <p:nvPr/>
        </p:nvGrpSpPr>
        <p:grpSpPr>
          <a:xfrm>
            <a:off x="-3712" y="766059"/>
            <a:ext cx="7319700" cy="1073882"/>
            <a:chOff x="0" y="0"/>
            <a:chExt cx="7319700" cy="1073882"/>
          </a:xfrm>
        </p:grpSpPr>
        <p:sp>
          <p:nvSpPr>
            <p:cNvPr id="814" name="Google Shape;814;g134f43e4296_0_13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15" name="Google Shape;815;g134f43e4296_0_13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16" name="Google Shape;816;g134f43e4296_0_13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1d0c4befa0c_0_25"/>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Breakout Activity:</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EDA</a:t>
            </a:r>
            <a:endParaRPr b="1" i="0" sz="14000" u="none" cap="none" strike="noStrike">
              <a:solidFill>
                <a:srgbClr val="1A1E68"/>
              </a:solidFill>
              <a:latin typeface="Avenir"/>
              <a:ea typeface="Avenir"/>
              <a:cs typeface="Avenir"/>
              <a:sym typeface="Avenir"/>
            </a:endParaRPr>
          </a:p>
        </p:txBody>
      </p:sp>
      <p:pic>
        <p:nvPicPr>
          <p:cNvPr descr="ForTheWomen_blacktext (2) (1).png" id="822" name="Google Shape;822;g1d0c4befa0c_0_2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g134f43e4296_0_86"/>
          <p:cNvGrpSpPr/>
          <p:nvPr/>
        </p:nvGrpSpPr>
        <p:grpSpPr>
          <a:xfrm>
            <a:off x="-3712" y="766059"/>
            <a:ext cx="7319700" cy="1073882"/>
            <a:chOff x="0" y="0"/>
            <a:chExt cx="7319700" cy="1073882"/>
          </a:xfrm>
        </p:grpSpPr>
        <p:sp>
          <p:nvSpPr>
            <p:cNvPr id="123" name="Google Shape;123;g134f43e4296_0_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4" name="Google Shape;124;g134f43e4296_0_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5" name="Google Shape;125;g134f43e4296_0_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26" name="Google Shape;126;g134f43e4296_0_8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27" name="Google Shape;127;g134f43e4296_0_8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8" name="Google Shape;128;g134f43e4296_0_8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endParaRPr b="0"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endParaRPr b="1" i="0" sz="2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g1d0c4befa0c_0_3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28" name="Google Shape;828;g1d0c4befa0c_0_35"/>
          <p:cNvGrpSpPr/>
          <p:nvPr/>
        </p:nvGrpSpPr>
        <p:grpSpPr>
          <a:xfrm>
            <a:off x="-3712" y="766059"/>
            <a:ext cx="7319700" cy="1073882"/>
            <a:chOff x="0" y="0"/>
            <a:chExt cx="7319700" cy="1073882"/>
          </a:xfrm>
        </p:grpSpPr>
        <p:sp>
          <p:nvSpPr>
            <p:cNvPr id="829" name="Google Shape;829;g1d0c4befa0c_0_3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30" name="Google Shape;830;g1d0c4befa0c_0_3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31" name="Google Shape;831;g1d0c4befa0c_0_3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Breakout Activity: EDA</a:t>
            </a:r>
            <a:endParaRPr b="0" i="0" sz="1400" u="none" cap="none" strike="noStrike">
              <a:solidFill>
                <a:srgbClr val="000000"/>
              </a:solidFill>
              <a:latin typeface="Arial"/>
              <a:ea typeface="Arial"/>
              <a:cs typeface="Arial"/>
              <a:sym typeface="Arial"/>
            </a:endParaRPr>
          </a:p>
        </p:txBody>
      </p:sp>
      <p:sp>
        <p:nvSpPr>
          <p:cNvPr id="832" name="Google Shape;832;g1d0c4befa0c_0_35"/>
          <p:cNvSpPr txBox="1"/>
          <p:nvPr/>
        </p:nvSpPr>
        <p:spPr>
          <a:xfrm>
            <a:off x="2598175" y="3341500"/>
            <a:ext cx="18979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Each group will be provided a </a:t>
            </a:r>
            <a:r>
              <a:rPr b="1" i="0" lang="en-PH" sz="3000" u="none" cap="none" strike="noStrike">
                <a:solidFill>
                  <a:srgbClr val="000000"/>
                </a:solidFill>
                <a:latin typeface="Helvetica Neue"/>
                <a:ea typeface="Helvetica Neue"/>
                <a:cs typeface="Helvetica Neue"/>
                <a:sym typeface="Helvetica Neue"/>
              </a:rPr>
              <a:t>dataset</a:t>
            </a:r>
            <a:r>
              <a:rPr b="0" i="0" lang="en-PH" sz="3000" u="none" cap="none" strike="noStrike">
                <a:solidFill>
                  <a:srgbClr val="000000"/>
                </a:solidFill>
                <a:latin typeface="Helvetica Neue"/>
                <a:ea typeface="Helvetica Neue"/>
                <a:cs typeface="Helvetica Neue"/>
                <a:sym typeface="Helvetica Neue"/>
              </a:rPr>
              <a:t> and a </a:t>
            </a:r>
            <a:r>
              <a:rPr b="1" i="0" lang="en-PH" sz="3000" u="none" cap="none" strike="noStrike">
                <a:solidFill>
                  <a:srgbClr val="000000"/>
                </a:solidFill>
                <a:latin typeface="Helvetica Neue"/>
                <a:ea typeface="Helvetica Neue"/>
                <a:cs typeface="Helvetica Neue"/>
                <a:sym typeface="Helvetica Neue"/>
              </a:rPr>
              <a:t>business prompt. </a:t>
            </a:r>
            <a:r>
              <a:rPr b="0" i="0" lang="en-PH" sz="3000" u="none" cap="none" strike="noStrike">
                <a:solidFill>
                  <a:srgbClr val="000000"/>
                </a:solidFill>
                <a:latin typeface="Helvetica Neue"/>
                <a:ea typeface="Helvetica Neue"/>
                <a:cs typeface="Helvetica Neue"/>
                <a:sym typeface="Helvetica Neue"/>
              </a:rPr>
              <a:t>By our next session, each group will have prepared and explored their data set, and are ready to present initial findings/insights.</a:t>
            </a:r>
            <a:endParaRPr b="0" i="0" sz="3000" u="none" cap="none" strike="noStrike">
              <a:solidFill>
                <a:srgbClr val="000000"/>
              </a:solidFill>
              <a:latin typeface="Helvetica Neue"/>
              <a:ea typeface="Helvetica Neue"/>
              <a:cs typeface="Helvetica Neue"/>
              <a:sym typeface="Helvetica Neue"/>
            </a:endParaRPr>
          </a:p>
        </p:txBody>
      </p:sp>
      <p:sp>
        <p:nvSpPr>
          <p:cNvPr id="833" name="Google Shape;833;g1d0c4befa0c_0_35"/>
          <p:cNvSpPr txBox="1"/>
          <p:nvPr/>
        </p:nvSpPr>
        <p:spPr>
          <a:xfrm>
            <a:off x="2176163" y="5349900"/>
            <a:ext cx="5827800" cy="498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Part 1: Initial Discussion</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381000" lvl="0" marL="457200" marR="0" rtl="0" algn="l">
              <a:lnSpc>
                <a:spcPct val="100000"/>
              </a:lnSpc>
              <a:spcBef>
                <a:spcPts val="0"/>
              </a:spcBef>
              <a:spcAft>
                <a:spcPts val="0"/>
              </a:spcAft>
              <a:buClr>
                <a:srgbClr val="000000"/>
              </a:buClr>
              <a:buSzPts val="2400"/>
              <a:buFont typeface="Helvetica Neue"/>
              <a:buChar char="-"/>
            </a:pPr>
            <a:r>
              <a:rPr b="0" i="0" lang="en-PH" sz="2400" u="none" cap="none" strike="noStrike">
                <a:solidFill>
                  <a:srgbClr val="000000"/>
                </a:solidFill>
                <a:latin typeface="Helvetica Neue"/>
                <a:ea typeface="Helvetica Neue"/>
                <a:cs typeface="Helvetica Neue"/>
                <a:sym typeface="Helvetica Neue"/>
              </a:rPr>
              <a:t>25-30 mins.</a:t>
            </a:r>
            <a:endParaRPr b="0" i="0" sz="2400" u="none" cap="none" strike="noStrike">
              <a:solidFill>
                <a:srgbClr val="000000"/>
              </a:solidFill>
              <a:latin typeface="Helvetica Neue"/>
              <a:ea typeface="Helvetica Neue"/>
              <a:cs typeface="Helvetica Neue"/>
              <a:sym typeface="Helvetica Neue"/>
            </a:endParaRPr>
          </a:p>
          <a:p>
            <a:pPr indent="-381000" lvl="0" marL="457200" marR="0" rtl="0" algn="l">
              <a:lnSpc>
                <a:spcPct val="100000"/>
              </a:lnSpc>
              <a:spcBef>
                <a:spcPts val="0"/>
              </a:spcBef>
              <a:spcAft>
                <a:spcPts val="0"/>
              </a:spcAft>
              <a:buClr>
                <a:srgbClr val="000000"/>
              </a:buClr>
              <a:buSzPts val="2400"/>
              <a:buFont typeface="Helvetica Neue"/>
              <a:buChar char="-"/>
            </a:pPr>
            <a:r>
              <a:rPr b="0" i="0" lang="en-PH" sz="2400" u="none" cap="none" strike="noStrike">
                <a:solidFill>
                  <a:srgbClr val="000000"/>
                </a:solidFill>
                <a:latin typeface="Helvetica Neue"/>
                <a:ea typeface="Helvetica Neue"/>
                <a:cs typeface="Helvetica Neue"/>
                <a:sym typeface="Helvetica Neue"/>
              </a:rPr>
              <a:t>Come together as a group, read through the prompt and look through the data</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Consider the ff. Items:</a:t>
            </a:r>
            <a:endParaRPr b="0" i="0" sz="2400" u="none" cap="none" strike="noStrike">
              <a:solidFill>
                <a:srgbClr val="000000"/>
              </a:solidFill>
              <a:latin typeface="Helvetica Neue"/>
              <a:ea typeface="Helvetica Neue"/>
              <a:cs typeface="Helvetica Neue"/>
              <a:sym typeface="Helvetica Neue"/>
            </a:endParaRPr>
          </a:p>
          <a:p>
            <a:pPr indent="-381000" lvl="0" marL="457200" marR="0" rtl="0" algn="l">
              <a:lnSpc>
                <a:spcPct val="100000"/>
              </a:lnSpc>
              <a:spcBef>
                <a:spcPts val="0"/>
              </a:spcBef>
              <a:spcAft>
                <a:spcPts val="0"/>
              </a:spcAft>
              <a:buClr>
                <a:srgbClr val="000000"/>
              </a:buClr>
              <a:buSzPts val="2400"/>
              <a:buFont typeface="Helvetica Neue"/>
              <a:buAutoNum type="alphaLcPeriod"/>
            </a:pPr>
            <a:r>
              <a:rPr b="0" i="0" lang="en-PH" sz="2400" u="none" cap="none" strike="noStrike">
                <a:solidFill>
                  <a:srgbClr val="000000"/>
                </a:solidFill>
                <a:latin typeface="Helvetica Neue"/>
                <a:ea typeface="Helvetica Neue"/>
                <a:cs typeface="Helvetica Neue"/>
                <a:sym typeface="Helvetica Neue"/>
              </a:rPr>
              <a:t>What does each data point represent?</a:t>
            </a:r>
            <a:endParaRPr b="0" i="0" sz="2400" u="none" cap="none" strike="noStrike">
              <a:solidFill>
                <a:srgbClr val="000000"/>
              </a:solidFill>
              <a:latin typeface="Helvetica Neue"/>
              <a:ea typeface="Helvetica Neue"/>
              <a:cs typeface="Helvetica Neue"/>
              <a:sym typeface="Helvetica Neue"/>
            </a:endParaRPr>
          </a:p>
          <a:p>
            <a:pPr indent="-381000" lvl="0" marL="457200" marR="0" rtl="0" algn="l">
              <a:lnSpc>
                <a:spcPct val="100000"/>
              </a:lnSpc>
              <a:spcBef>
                <a:spcPts val="0"/>
              </a:spcBef>
              <a:spcAft>
                <a:spcPts val="0"/>
              </a:spcAft>
              <a:buClr>
                <a:srgbClr val="000000"/>
              </a:buClr>
              <a:buSzPts val="2400"/>
              <a:buFont typeface="Helvetica Neue"/>
              <a:buAutoNum type="alphaLcPeriod"/>
            </a:pPr>
            <a:r>
              <a:rPr b="0" i="0" lang="en-PH" sz="2400" u="none" cap="none" strike="noStrike">
                <a:solidFill>
                  <a:srgbClr val="000000"/>
                </a:solidFill>
                <a:latin typeface="Helvetica Neue"/>
                <a:ea typeface="Helvetica Neue"/>
                <a:cs typeface="Helvetica Neue"/>
                <a:sym typeface="Helvetica Neue"/>
              </a:rPr>
              <a:t>What is the business objective, and how does the data relate to it?</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p:txBody>
      </p:sp>
      <p:sp>
        <p:nvSpPr>
          <p:cNvPr id="834" name="Google Shape;834;g1d0c4befa0c_0_35"/>
          <p:cNvSpPr txBox="1"/>
          <p:nvPr/>
        </p:nvSpPr>
        <p:spPr>
          <a:xfrm>
            <a:off x="8572988" y="5349900"/>
            <a:ext cx="46500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Part 2: “Stakeholder” Meeting</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381000" lvl="0" marL="457200" marR="0" rtl="0" algn="l">
              <a:lnSpc>
                <a:spcPct val="100000"/>
              </a:lnSpc>
              <a:spcBef>
                <a:spcPts val="0"/>
              </a:spcBef>
              <a:spcAft>
                <a:spcPts val="0"/>
              </a:spcAft>
              <a:buClr>
                <a:srgbClr val="000000"/>
              </a:buClr>
              <a:buSzPts val="2400"/>
              <a:buFont typeface="Helvetica Neue"/>
              <a:buChar char="-"/>
            </a:pPr>
            <a:r>
              <a:rPr b="0" i="0" lang="en-PH" sz="2400" u="none" cap="none" strike="noStrike">
                <a:solidFill>
                  <a:srgbClr val="000000"/>
                </a:solidFill>
                <a:latin typeface="Helvetica Neue"/>
                <a:ea typeface="Helvetica Neue"/>
                <a:cs typeface="Helvetica Neue"/>
                <a:sym typeface="Helvetica Neue"/>
              </a:rPr>
              <a:t>25-30 mins.</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Each group will be assigned someone who will play the role of “stakeholder”. The group is expected to </a:t>
            </a:r>
            <a:r>
              <a:rPr b="1" i="0" lang="en-PH" sz="2400" u="none" cap="none" strike="noStrike">
                <a:solidFill>
                  <a:srgbClr val="000000"/>
                </a:solidFill>
                <a:latin typeface="Helvetica Neue"/>
                <a:ea typeface="Helvetica Neue"/>
                <a:cs typeface="Helvetica Neue"/>
                <a:sym typeface="Helvetica Neue"/>
              </a:rPr>
              <a:t>lead the discussion</a:t>
            </a:r>
            <a:r>
              <a:rPr b="0" i="0" lang="en-PH" sz="2400" u="none" cap="none" strike="noStrike">
                <a:solidFill>
                  <a:srgbClr val="000000"/>
                </a:solidFill>
                <a:latin typeface="Helvetica Neue"/>
                <a:ea typeface="Helvetica Neue"/>
                <a:cs typeface="Helvetica Neue"/>
                <a:sym typeface="Helvetica Neue"/>
              </a:rPr>
              <a:t>, asking questions that they prepared in Part 1 to help them with the rest of their activity.</a:t>
            </a:r>
            <a:endParaRPr b="0" i="0" sz="2400" u="none" cap="none" strike="noStrike">
              <a:solidFill>
                <a:srgbClr val="000000"/>
              </a:solidFill>
              <a:latin typeface="Helvetica Neue"/>
              <a:ea typeface="Helvetica Neue"/>
              <a:cs typeface="Helvetica Neue"/>
              <a:sym typeface="Helvetica Neue"/>
            </a:endParaRPr>
          </a:p>
        </p:txBody>
      </p:sp>
      <p:sp>
        <p:nvSpPr>
          <p:cNvPr id="835" name="Google Shape;835;g1d0c4befa0c_0_35"/>
          <p:cNvSpPr txBox="1"/>
          <p:nvPr/>
        </p:nvSpPr>
        <p:spPr>
          <a:xfrm>
            <a:off x="18284438" y="5439700"/>
            <a:ext cx="39234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Part 4: Presentation</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In our next session, each group will do a 3-5 slide presentation, outlining their business case, data, and their initial insights. The presentation should last ~5 minutes.</a:t>
            </a:r>
            <a:endParaRPr b="0" i="0" sz="2400" u="none" cap="none" strike="noStrike">
              <a:solidFill>
                <a:srgbClr val="000000"/>
              </a:solidFill>
              <a:latin typeface="Helvetica Neue"/>
              <a:ea typeface="Helvetica Neue"/>
              <a:cs typeface="Helvetica Neue"/>
              <a:sym typeface="Helvetica Neue"/>
            </a:endParaRPr>
          </a:p>
        </p:txBody>
      </p:sp>
      <p:sp>
        <p:nvSpPr>
          <p:cNvPr id="836" name="Google Shape;836;g1d0c4befa0c_0_35"/>
          <p:cNvSpPr txBox="1"/>
          <p:nvPr/>
        </p:nvSpPr>
        <p:spPr>
          <a:xfrm>
            <a:off x="13792013" y="5349900"/>
            <a:ext cx="3923400" cy="498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Part 3: Analysis</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Throughout the week, the group will do work on their dataset, doing data prep work and EDA (Univariate and Bivariate) to come up with initial insights.</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The group can schedule up to one (1) additional 30-minute meeting with their “stakeholder”.</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pic>
        <p:nvPicPr>
          <p:cNvPr descr="ForTheWomen_blacktext (2) (1).png" id="841" name="Google Shape;841;g130dfca2355_0_1592"/>
          <p:cNvPicPr preferRelativeResize="0"/>
          <p:nvPr/>
        </p:nvPicPr>
        <p:blipFill rotWithShape="1">
          <a:blip r:embed="rId3">
            <a:alphaModFix/>
          </a:blip>
          <a:srcRect b="0" l="0" r="0" t="0"/>
          <a:stretch/>
        </p:blipFill>
        <p:spPr>
          <a:xfrm>
            <a:off x="3286895" y="562367"/>
            <a:ext cx="17810211" cy="1259126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1d0c7b919c8_0_23"/>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Introduction to</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Modeling</a:t>
            </a:r>
            <a:endParaRPr b="1" i="0" sz="7000" u="none" cap="none" strike="noStrike">
              <a:solidFill>
                <a:srgbClr val="1A1E68"/>
              </a:solidFill>
              <a:latin typeface="Avenir"/>
              <a:ea typeface="Avenir"/>
              <a:cs typeface="Avenir"/>
              <a:sym typeface="Avenir"/>
            </a:endParaRPr>
          </a:p>
        </p:txBody>
      </p:sp>
      <p:pic>
        <p:nvPicPr>
          <p:cNvPr descr="ForTheWomen_blacktext (2) (1).png" id="847" name="Google Shape;847;g1d0c7b919c8_0_2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g1d0c7b919c8_0_7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53" name="Google Shape;853;g1d0c7b919c8_0_76"/>
          <p:cNvGrpSpPr/>
          <p:nvPr/>
        </p:nvGrpSpPr>
        <p:grpSpPr>
          <a:xfrm>
            <a:off x="-3712" y="766059"/>
            <a:ext cx="7319700" cy="1073882"/>
            <a:chOff x="0" y="0"/>
            <a:chExt cx="7319700" cy="1073882"/>
          </a:xfrm>
        </p:grpSpPr>
        <p:sp>
          <p:nvSpPr>
            <p:cNvPr id="854" name="Google Shape;854;g1d0c7b919c8_0_7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55" name="Google Shape;855;g1d0c7b919c8_0_7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56" name="Google Shape;856;g1d0c7b919c8_0_7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sp>
        <p:nvSpPr>
          <p:cNvPr id="857" name="Google Shape;857;g1d0c7b919c8_0_76"/>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6000" u="none" cap="none" strike="noStrike">
                <a:solidFill>
                  <a:srgbClr val="1A1E68"/>
                </a:solidFill>
                <a:latin typeface="Avenir"/>
                <a:ea typeface="Avenir"/>
                <a:cs typeface="Avenir"/>
                <a:sym typeface="Avenir"/>
              </a:rPr>
              <a:t>What comes to mind when we hear modelling</a:t>
            </a:r>
            <a:endParaRPr b="0" i="0" sz="6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1" lang="en-PH" sz="6000" u="none" cap="none" strike="noStrike">
                <a:solidFill>
                  <a:srgbClr val="1A1E68"/>
                </a:solidFill>
                <a:latin typeface="Avenir"/>
                <a:ea typeface="Avenir"/>
                <a:cs typeface="Avenir"/>
                <a:sym typeface="Avenir"/>
              </a:rPr>
              <a:t>(in the data context)?</a:t>
            </a:r>
            <a:endParaRPr b="1" i="1" sz="6000" u="none" cap="none" strike="noStrike">
              <a:solidFill>
                <a:srgbClr val="1A1E68"/>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g1d0c7b919c8_0_5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63" name="Google Shape;863;g1d0c7b919c8_0_57"/>
          <p:cNvGrpSpPr/>
          <p:nvPr/>
        </p:nvGrpSpPr>
        <p:grpSpPr>
          <a:xfrm>
            <a:off x="-3712" y="766059"/>
            <a:ext cx="7319700" cy="1073882"/>
            <a:chOff x="0" y="0"/>
            <a:chExt cx="7319700" cy="1073882"/>
          </a:xfrm>
        </p:grpSpPr>
        <p:sp>
          <p:nvSpPr>
            <p:cNvPr id="864" name="Google Shape;864;g1d0c7b919c8_0_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65" name="Google Shape;865;g1d0c7b919c8_0_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66" name="Google Shape;866;g1d0c7b919c8_0_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grpSp>
        <p:nvGrpSpPr>
          <p:cNvPr id="867" name="Google Shape;867;g1d0c7b919c8_0_57"/>
          <p:cNvGrpSpPr/>
          <p:nvPr/>
        </p:nvGrpSpPr>
        <p:grpSpPr>
          <a:xfrm>
            <a:off x="-3712" y="766059"/>
            <a:ext cx="7319700" cy="1073882"/>
            <a:chOff x="0" y="0"/>
            <a:chExt cx="7319700" cy="1073882"/>
          </a:xfrm>
        </p:grpSpPr>
        <p:sp>
          <p:nvSpPr>
            <p:cNvPr id="868" name="Google Shape;868;g1d0c7b919c8_0_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69" name="Google Shape;869;g1d0c7b919c8_0_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70" name="Google Shape;870;g1d0c7b919c8_0_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Randomness</a:t>
            </a:r>
            <a:endParaRPr b="0" i="0" sz="1400" u="none" cap="none" strike="noStrike">
              <a:solidFill>
                <a:srgbClr val="000000"/>
              </a:solidFill>
              <a:latin typeface="Arial"/>
              <a:ea typeface="Arial"/>
              <a:cs typeface="Arial"/>
              <a:sym typeface="Arial"/>
            </a:endParaRPr>
          </a:p>
        </p:txBody>
      </p:sp>
      <p:pic>
        <p:nvPicPr>
          <p:cNvPr descr="ForTheWomen_blacktext (2) (1).png" id="871" name="Google Shape;871;g1d0c7b919c8_0_57"/>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grpSp>
        <p:nvGrpSpPr>
          <p:cNvPr id="872" name="Google Shape;872;g1d0c7b919c8_0_57"/>
          <p:cNvGrpSpPr/>
          <p:nvPr/>
        </p:nvGrpSpPr>
        <p:grpSpPr>
          <a:xfrm>
            <a:off x="3108413" y="3369813"/>
            <a:ext cx="7950900" cy="7595916"/>
            <a:chOff x="2686775" y="3110975"/>
            <a:chExt cx="7950900" cy="7595916"/>
          </a:xfrm>
        </p:grpSpPr>
        <p:pic>
          <p:nvPicPr>
            <p:cNvPr id="873" name="Google Shape;873;g1d0c7b919c8_0_57"/>
            <p:cNvPicPr preferRelativeResize="0"/>
            <p:nvPr/>
          </p:nvPicPr>
          <p:blipFill rotWithShape="1">
            <a:blip r:embed="rId5">
              <a:alphaModFix/>
            </a:blip>
            <a:srcRect b="0" l="0" r="0" t="0"/>
            <a:stretch/>
          </p:blipFill>
          <p:spPr>
            <a:xfrm>
              <a:off x="4223813" y="5830091"/>
              <a:ext cx="4876800" cy="4876800"/>
            </a:xfrm>
            <a:prstGeom prst="rect">
              <a:avLst/>
            </a:prstGeom>
            <a:noFill/>
            <a:ln>
              <a:noFill/>
            </a:ln>
          </p:spPr>
        </p:pic>
        <p:sp>
          <p:nvSpPr>
            <p:cNvPr id="874" name="Google Shape;874;g1d0c7b919c8_0_57"/>
            <p:cNvSpPr txBox="1"/>
            <p:nvPr/>
          </p:nvSpPr>
          <p:spPr>
            <a:xfrm>
              <a:off x="2686775" y="31109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Deterministic Process</a:t>
              </a:r>
              <a:endParaRPr b="1" i="0" sz="8000" u="none" cap="none" strike="noStrike">
                <a:solidFill>
                  <a:srgbClr val="000000"/>
                </a:solidFill>
                <a:latin typeface="Helvetica Neue"/>
                <a:ea typeface="Helvetica Neue"/>
                <a:cs typeface="Helvetica Neue"/>
                <a:sym typeface="Helvetica Neue"/>
              </a:endParaRPr>
            </a:p>
          </p:txBody>
        </p:sp>
      </p:grpSp>
      <p:grpSp>
        <p:nvGrpSpPr>
          <p:cNvPr id="875" name="Google Shape;875;g1d0c7b919c8_0_57"/>
          <p:cNvGrpSpPr/>
          <p:nvPr/>
        </p:nvGrpSpPr>
        <p:grpSpPr>
          <a:xfrm>
            <a:off x="13324688" y="3420741"/>
            <a:ext cx="7950900" cy="7595934"/>
            <a:chOff x="13643075" y="3110966"/>
            <a:chExt cx="7950900" cy="7595934"/>
          </a:xfrm>
        </p:grpSpPr>
        <p:pic>
          <p:nvPicPr>
            <p:cNvPr id="876" name="Google Shape;876;g1d0c7b919c8_0_57"/>
            <p:cNvPicPr preferRelativeResize="0"/>
            <p:nvPr/>
          </p:nvPicPr>
          <p:blipFill rotWithShape="1">
            <a:blip r:embed="rId6">
              <a:alphaModFix/>
            </a:blip>
            <a:srcRect b="0" l="0" r="0" t="0"/>
            <a:stretch/>
          </p:blipFill>
          <p:spPr>
            <a:xfrm>
              <a:off x="15180126" y="3110966"/>
              <a:ext cx="4876800" cy="4876800"/>
            </a:xfrm>
            <a:prstGeom prst="rect">
              <a:avLst/>
            </a:prstGeom>
            <a:noFill/>
            <a:ln>
              <a:noFill/>
            </a:ln>
          </p:spPr>
        </p:pic>
        <p:sp>
          <p:nvSpPr>
            <p:cNvPr id="877" name="Google Shape;877;g1d0c7b919c8_0_57"/>
            <p:cNvSpPr txBox="1"/>
            <p:nvPr/>
          </p:nvSpPr>
          <p:spPr>
            <a:xfrm>
              <a:off x="13643075" y="8059400"/>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Stochastic Process</a:t>
              </a:r>
              <a:endParaRPr b="1" i="0" sz="80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g1d0c7b919c8_0_2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83" name="Google Shape;883;g1d0c7b919c8_0_28"/>
          <p:cNvGrpSpPr/>
          <p:nvPr/>
        </p:nvGrpSpPr>
        <p:grpSpPr>
          <a:xfrm>
            <a:off x="-3712" y="766059"/>
            <a:ext cx="7319700" cy="1073882"/>
            <a:chOff x="0" y="0"/>
            <a:chExt cx="7319700" cy="1073882"/>
          </a:xfrm>
        </p:grpSpPr>
        <p:sp>
          <p:nvSpPr>
            <p:cNvPr id="884" name="Google Shape;884;g1d0c7b919c8_0_2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85" name="Google Shape;885;g1d0c7b919c8_0_2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86" name="Google Shape;886;g1d0c7b919c8_0_2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id="887" name="Google Shape;887;g1d0c7b919c8_0_28"/>
          <p:cNvPicPr preferRelativeResize="0"/>
          <p:nvPr/>
        </p:nvPicPr>
        <p:blipFill rotWithShape="1">
          <a:blip r:embed="rId4">
            <a:alphaModFix/>
          </a:blip>
          <a:srcRect b="0" l="0" r="0" t="0"/>
          <a:stretch/>
        </p:blipFill>
        <p:spPr>
          <a:xfrm>
            <a:off x="1852252" y="2878556"/>
            <a:ext cx="7958900" cy="7958900"/>
          </a:xfrm>
          <a:prstGeom prst="rect">
            <a:avLst/>
          </a:prstGeom>
          <a:noFill/>
          <a:ln>
            <a:noFill/>
          </a:ln>
        </p:spPr>
      </p:pic>
      <p:sp>
        <p:nvSpPr>
          <p:cNvPr id="888" name="Google Shape;888;g1d0c7b919c8_0_28"/>
          <p:cNvSpPr txBox="1"/>
          <p:nvPr/>
        </p:nvSpPr>
        <p:spPr>
          <a:xfrm>
            <a:off x="10082475" y="3545725"/>
            <a:ext cx="13217400" cy="603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000000"/>
                </a:solidFill>
                <a:latin typeface="Helvetica Neue"/>
                <a:ea typeface="Helvetica Neue"/>
                <a:cs typeface="Helvetica Neue"/>
                <a:sym typeface="Helvetica Neue"/>
              </a:rPr>
              <a:t>Modelling</a:t>
            </a:r>
            <a:endParaRPr b="1"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0" i="0" lang="en-PH" sz="7000" u="none" cap="none" strike="noStrike">
                <a:solidFill>
                  <a:srgbClr val="000000"/>
                </a:solidFill>
                <a:latin typeface="Helvetica Neue"/>
                <a:ea typeface="Helvetica Neue"/>
                <a:cs typeface="Helvetica Neue"/>
                <a:sym typeface="Helvetica Neue"/>
              </a:rPr>
              <a:t>Coming up with mathematical representations of processes</a:t>
            </a:r>
            <a:endParaRPr b="0"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g1d0c7b919c8_1_1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94" name="Google Shape;894;g1d0c7b919c8_1_12"/>
          <p:cNvGrpSpPr/>
          <p:nvPr/>
        </p:nvGrpSpPr>
        <p:grpSpPr>
          <a:xfrm>
            <a:off x="-3712" y="766059"/>
            <a:ext cx="7319700" cy="1073882"/>
            <a:chOff x="0" y="0"/>
            <a:chExt cx="7319700" cy="1073882"/>
          </a:xfrm>
        </p:grpSpPr>
        <p:sp>
          <p:nvSpPr>
            <p:cNvPr id="895" name="Google Shape;895;g1d0c7b919c8_1_1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96" name="Google Shape;896;g1d0c7b919c8_1_1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97" name="Google Shape;897;g1d0c7b919c8_1_1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id="898" name="Google Shape;898;g1d0c7b919c8_1_12"/>
          <p:cNvPicPr preferRelativeResize="0"/>
          <p:nvPr/>
        </p:nvPicPr>
        <p:blipFill rotWithShape="1">
          <a:blip r:embed="rId4">
            <a:alphaModFix/>
          </a:blip>
          <a:srcRect b="0" l="0" r="0" t="0"/>
          <a:stretch/>
        </p:blipFill>
        <p:spPr>
          <a:xfrm>
            <a:off x="1852252" y="2878556"/>
            <a:ext cx="7958900" cy="7958900"/>
          </a:xfrm>
          <a:prstGeom prst="rect">
            <a:avLst/>
          </a:prstGeom>
          <a:noFill/>
          <a:ln>
            <a:noFill/>
          </a:ln>
        </p:spPr>
      </p:pic>
      <p:sp>
        <p:nvSpPr>
          <p:cNvPr id="899" name="Google Shape;899;g1d0c7b919c8_1_12"/>
          <p:cNvSpPr txBox="1"/>
          <p:nvPr/>
        </p:nvSpPr>
        <p:spPr>
          <a:xfrm>
            <a:off x="10082475" y="3545725"/>
            <a:ext cx="13217400" cy="788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000000"/>
                </a:solidFill>
                <a:latin typeface="Helvetica Neue"/>
                <a:ea typeface="Helvetica Neue"/>
                <a:cs typeface="Helvetica Neue"/>
                <a:sym typeface="Helvetica Neue"/>
              </a:rPr>
              <a:t>Modelling</a:t>
            </a:r>
            <a:endParaRPr b="1"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0" i="0" lang="en-PH" sz="7000" u="none" cap="none" strike="noStrike">
                <a:solidFill>
                  <a:srgbClr val="000000"/>
                </a:solidFill>
                <a:latin typeface="Helvetica Neue"/>
                <a:ea typeface="Helvetica Neue"/>
                <a:cs typeface="Helvetica Neue"/>
                <a:sym typeface="Helvetica Neue"/>
              </a:rPr>
              <a:t>Coming up with mathematical representations of processes</a:t>
            </a:r>
            <a:endParaRPr b="0"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WHY DO WE WANT TO MODEL PROCESSES?</a:t>
            </a:r>
            <a:endParaRPr b="1" i="1" sz="6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g1d0c7b919c8_1_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05" name="Google Shape;905;g1d0c7b919c8_1_0"/>
          <p:cNvGrpSpPr/>
          <p:nvPr/>
        </p:nvGrpSpPr>
        <p:grpSpPr>
          <a:xfrm>
            <a:off x="-3712" y="766059"/>
            <a:ext cx="7319700" cy="1073882"/>
            <a:chOff x="0" y="0"/>
            <a:chExt cx="7319700" cy="1073882"/>
          </a:xfrm>
        </p:grpSpPr>
        <p:sp>
          <p:nvSpPr>
            <p:cNvPr id="906" name="Google Shape;906;g1d0c7b919c8_1_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07" name="Google Shape;907;g1d0c7b919c8_1_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08" name="Google Shape;908;g1d0c7b919c8_1_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id="909" name="Google Shape;909;g1d0c7b919c8_1_0"/>
          <p:cNvPicPr preferRelativeResize="0"/>
          <p:nvPr/>
        </p:nvPicPr>
        <p:blipFill rotWithShape="1">
          <a:blip r:embed="rId4">
            <a:alphaModFix/>
          </a:blip>
          <a:srcRect b="0" l="0" r="0" t="0"/>
          <a:stretch/>
        </p:blipFill>
        <p:spPr>
          <a:xfrm>
            <a:off x="4779272" y="2588004"/>
            <a:ext cx="4876800" cy="4876800"/>
          </a:xfrm>
          <a:prstGeom prst="rect">
            <a:avLst/>
          </a:prstGeom>
          <a:noFill/>
          <a:ln>
            <a:noFill/>
          </a:ln>
        </p:spPr>
      </p:pic>
      <p:pic>
        <p:nvPicPr>
          <p:cNvPr id="910" name="Google Shape;910;g1d0c7b919c8_1_0"/>
          <p:cNvPicPr preferRelativeResize="0"/>
          <p:nvPr/>
        </p:nvPicPr>
        <p:blipFill rotWithShape="1">
          <a:blip r:embed="rId5">
            <a:alphaModFix/>
          </a:blip>
          <a:srcRect b="0" l="0" r="0" t="0"/>
          <a:stretch/>
        </p:blipFill>
        <p:spPr>
          <a:xfrm>
            <a:off x="14328097" y="2591050"/>
            <a:ext cx="4876800" cy="4876800"/>
          </a:xfrm>
          <a:prstGeom prst="rect">
            <a:avLst/>
          </a:prstGeom>
          <a:noFill/>
          <a:ln>
            <a:noFill/>
          </a:ln>
        </p:spPr>
      </p:pic>
      <p:sp>
        <p:nvSpPr>
          <p:cNvPr id="911" name="Google Shape;911;g1d0c7b919c8_1_0"/>
          <p:cNvSpPr txBox="1"/>
          <p:nvPr/>
        </p:nvSpPr>
        <p:spPr>
          <a:xfrm>
            <a:off x="3436275" y="7341163"/>
            <a:ext cx="74688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Inference</a:t>
            </a:r>
            <a:endParaRPr b="1" i="0" sz="7000" u="none" cap="none" strike="noStrike">
              <a:solidFill>
                <a:srgbClr val="000000"/>
              </a:solidFill>
              <a:latin typeface="Helvetica Neue"/>
              <a:ea typeface="Helvetica Neue"/>
              <a:cs typeface="Helvetica Neue"/>
              <a:sym typeface="Helvetica Neue"/>
            </a:endParaRPr>
          </a:p>
        </p:txBody>
      </p:sp>
      <p:sp>
        <p:nvSpPr>
          <p:cNvPr id="912" name="Google Shape;912;g1d0c7b919c8_1_0"/>
          <p:cNvSpPr txBox="1"/>
          <p:nvPr/>
        </p:nvSpPr>
        <p:spPr>
          <a:xfrm>
            <a:off x="12942050" y="7467850"/>
            <a:ext cx="74688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Predictions</a:t>
            </a:r>
            <a:endParaRPr b="1" i="0" sz="7000" u="none" cap="none" strike="noStrike">
              <a:solidFill>
                <a:srgbClr val="000000"/>
              </a:solidFill>
              <a:latin typeface="Helvetica Neue"/>
              <a:ea typeface="Helvetica Neue"/>
              <a:cs typeface="Helvetica Neue"/>
              <a:sym typeface="Helvetica Neue"/>
            </a:endParaRPr>
          </a:p>
        </p:txBody>
      </p:sp>
      <p:sp>
        <p:nvSpPr>
          <p:cNvPr id="913" name="Google Shape;913;g1d0c7b919c8_1_0"/>
          <p:cNvSpPr txBox="1"/>
          <p:nvPr/>
        </p:nvSpPr>
        <p:spPr>
          <a:xfrm>
            <a:off x="4300125" y="9096088"/>
            <a:ext cx="57411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is happening?</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Why is it happening?</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patterns/relationships are manifesting?</a:t>
            </a:r>
            <a:endParaRPr b="0" i="0" sz="3000" u="none" cap="none" strike="noStrike">
              <a:solidFill>
                <a:srgbClr val="000000"/>
              </a:solidFill>
              <a:latin typeface="Helvetica Neue"/>
              <a:ea typeface="Helvetica Neue"/>
              <a:cs typeface="Helvetica Neue"/>
              <a:sym typeface="Helvetica Neue"/>
            </a:endParaRPr>
          </a:p>
        </p:txBody>
      </p:sp>
      <p:sp>
        <p:nvSpPr>
          <p:cNvPr id="914" name="Google Shape;914;g1d0c7b919c8_1_0"/>
          <p:cNvSpPr txBox="1"/>
          <p:nvPr/>
        </p:nvSpPr>
        <p:spPr>
          <a:xfrm>
            <a:off x="13895950" y="9322825"/>
            <a:ext cx="57411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will happen/could happen?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How might certain interventions affect the outcomes?</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g1d0c7b919c8_1_2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20" name="Google Shape;920;g1d0c7b919c8_1_28"/>
          <p:cNvGrpSpPr/>
          <p:nvPr/>
        </p:nvGrpSpPr>
        <p:grpSpPr>
          <a:xfrm>
            <a:off x="-3712" y="766059"/>
            <a:ext cx="7319700" cy="1073882"/>
            <a:chOff x="0" y="0"/>
            <a:chExt cx="7319700" cy="1073882"/>
          </a:xfrm>
        </p:grpSpPr>
        <p:sp>
          <p:nvSpPr>
            <p:cNvPr id="921" name="Google Shape;921;g1d0c7b919c8_1_2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22" name="Google Shape;922;g1d0c7b919c8_1_2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23" name="Google Shape;923;g1d0c7b919c8_1_2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id="924" name="Google Shape;924;g1d0c7b919c8_1_28"/>
          <p:cNvPicPr preferRelativeResize="0"/>
          <p:nvPr/>
        </p:nvPicPr>
        <p:blipFill rotWithShape="1">
          <a:blip r:embed="rId4">
            <a:alphaModFix/>
          </a:blip>
          <a:srcRect b="0" l="0" r="0" t="0"/>
          <a:stretch/>
        </p:blipFill>
        <p:spPr>
          <a:xfrm>
            <a:off x="3366706" y="2950986"/>
            <a:ext cx="8940654" cy="5982123"/>
          </a:xfrm>
          <a:prstGeom prst="rect">
            <a:avLst/>
          </a:prstGeom>
          <a:noFill/>
          <a:ln>
            <a:noFill/>
          </a:ln>
        </p:spPr>
      </p:pic>
      <p:sp>
        <p:nvSpPr>
          <p:cNvPr id="925" name="Google Shape;925;g1d0c7b919c8_1_28"/>
          <p:cNvSpPr txBox="1"/>
          <p:nvPr/>
        </p:nvSpPr>
        <p:spPr>
          <a:xfrm>
            <a:off x="3042300" y="9487300"/>
            <a:ext cx="182994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0" i="1" lang="en-PH" sz="4500" u="none" cap="none" strike="noStrike">
                <a:solidFill>
                  <a:srgbClr val="000000"/>
                </a:solidFill>
                <a:latin typeface="Helvetica Neue"/>
                <a:ea typeface="Helvetica Neue"/>
                <a:cs typeface="Helvetica Neue"/>
                <a:sym typeface="Helvetica Neue"/>
              </a:rPr>
              <a:t>Simple Models include distributions/frequency charts</a:t>
            </a:r>
            <a:endParaRPr b="0" i="1" sz="4500" u="none" cap="none" strike="noStrike">
              <a:solidFill>
                <a:srgbClr val="000000"/>
              </a:solidFill>
              <a:latin typeface="Helvetica Neue"/>
              <a:ea typeface="Helvetica Neue"/>
              <a:cs typeface="Helvetica Neue"/>
              <a:sym typeface="Helvetica Neue"/>
            </a:endParaRPr>
          </a:p>
        </p:txBody>
      </p:sp>
      <p:pic>
        <p:nvPicPr>
          <p:cNvPr descr="Odds Tutorial | Sophia Learning" id="926" name="Google Shape;926;g1d0c7b919c8_1_28"/>
          <p:cNvPicPr preferRelativeResize="0"/>
          <p:nvPr/>
        </p:nvPicPr>
        <p:blipFill rotWithShape="1">
          <a:blip r:embed="rId5">
            <a:alphaModFix/>
          </a:blip>
          <a:srcRect b="0" l="0" r="0" t="0"/>
          <a:stretch/>
        </p:blipFill>
        <p:spPr>
          <a:xfrm>
            <a:off x="14953051" y="2176251"/>
            <a:ext cx="5073432" cy="71873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g1d0c7b919c8_1_46"/>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(Generalized) </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Linear Models</a:t>
            </a:r>
            <a:endParaRPr b="1" i="0" sz="7000" u="none" cap="none" strike="noStrike">
              <a:solidFill>
                <a:srgbClr val="1A1E68"/>
              </a:solidFill>
              <a:latin typeface="Avenir"/>
              <a:ea typeface="Avenir"/>
              <a:cs typeface="Avenir"/>
              <a:sym typeface="Avenir"/>
            </a:endParaRPr>
          </a:p>
        </p:txBody>
      </p:sp>
      <p:pic>
        <p:nvPicPr>
          <p:cNvPr descr="ForTheWomen_blacktext (2) (1).png" id="932" name="Google Shape;932;g1d0c7b919c8_1_4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g134f43e4296_0_123"/>
          <p:cNvGrpSpPr/>
          <p:nvPr/>
        </p:nvGrpSpPr>
        <p:grpSpPr>
          <a:xfrm>
            <a:off x="-3712" y="766059"/>
            <a:ext cx="7319700" cy="1073882"/>
            <a:chOff x="0" y="0"/>
            <a:chExt cx="7319700" cy="1073882"/>
          </a:xfrm>
        </p:grpSpPr>
        <p:sp>
          <p:nvSpPr>
            <p:cNvPr id="134" name="Google Shape;134;g134f43e4296_0_12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5" name="Google Shape;135;g134f43e4296_0_12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6" name="Google Shape;136;g134f43e4296_0_12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37" name="Google Shape;137;g134f43e4296_0_12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38" name="Google Shape;138;g134f43e4296_0_12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g134f43e4296_0_123"/>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rofile</a:t>
            </a:r>
            <a:endParaRPr b="0"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repare</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r>
              <a:rPr b="1" i="0" lang="en-PH" sz="20000" u="none" cap="none" strike="noStrike">
                <a:solidFill>
                  <a:srgbClr val="000000"/>
                </a:solidFill>
                <a:latin typeface="Helvetica Neue"/>
                <a:ea typeface="Helvetica Neue"/>
                <a:cs typeface="Helvetica Neue"/>
                <a:sym typeface="Helvetica Neue"/>
              </a:rPr>
              <a:t>nalyze</a:t>
            </a:r>
            <a:endParaRPr b="1" i="0" sz="2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1d0c7b919c8_1_5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38" name="Google Shape;938;g1d0c7b919c8_1_51"/>
          <p:cNvGrpSpPr/>
          <p:nvPr/>
        </p:nvGrpSpPr>
        <p:grpSpPr>
          <a:xfrm>
            <a:off x="-3712" y="766059"/>
            <a:ext cx="7319700" cy="1073882"/>
            <a:chOff x="0" y="0"/>
            <a:chExt cx="7319700" cy="1073882"/>
          </a:xfrm>
        </p:grpSpPr>
        <p:sp>
          <p:nvSpPr>
            <p:cNvPr id="939" name="Google Shape;939;g1d0c7b919c8_1_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40" name="Google Shape;940;g1d0c7b919c8_1_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41" name="Google Shape;941;g1d0c7b919c8_1_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942" name="Google Shape;942;g1d0c7b919c8_1_51"/>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linear relationship with one or more predictors</a:t>
            </a:r>
            <a:endParaRPr b="0" i="0" sz="5000" u="none" cap="none" strike="noStrike">
              <a:solidFill>
                <a:srgbClr val="000000"/>
              </a:solidFill>
              <a:latin typeface="Helvetica Neue"/>
              <a:ea typeface="Helvetica Neue"/>
              <a:cs typeface="Helvetica Neue"/>
              <a:sym typeface="Helvetica Neue"/>
            </a:endParaRPr>
          </a:p>
        </p:txBody>
      </p:sp>
      <p:sp>
        <p:nvSpPr>
          <p:cNvPr id="943" name="Google Shape;943;g1d0c7b919c8_1_51"/>
          <p:cNvSpPr txBox="1"/>
          <p:nvPr/>
        </p:nvSpPr>
        <p:spPr>
          <a:xfrm>
            <a:off x="1478575" y="732205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Predictor, Regressor, Covariate, Independent Variable, X</a:t>
            </a:r>
            <a:endParaRPr b="0" i="0" sz="3000" u="none" cap="none" strike="noStrike">
              <a:solidFill>
                <a:srgbClr val="000000"/>
              </a:solidFill>
              <a:latin typeface="Helvetica Neue"/>
              <a:ea typeface="Helvetica Neue"/>
              <a:cs typeface="Helvetica Neue"/>
              <a:sym typeface="Helvetica Neue"/>
            </a:endParaRPr>
          </a:p>
        </p:txBody>
      </p:sp>
      <p:sp>
        <p:nvSpPr>
          <p:cNvPr id="944" name="Google Shape;944;g1d0c7b919c8_1_51"/>
          <p:cNvSpPr txBox="1"/>
          <p:nvPr/>
        </p:nvSpPr>
        <p:spPr>
          <a:xfrm>
            <a:off x="1478575" y="8886525"/>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Outcome, Response,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Dependent Variable, Y</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g1d0c7b919c8_1_7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50" name="Google Shape;950;g1d0c7b919c8_1_78"/>
          <p:cNvGrpSpPr/>
          <p:nvPr/>
        </p:nvGrpSpPr>
        <p:grpSpPr>
          <a:xfrm>
            <a:off x="-3712" y="766059"/>
            <a:ext cx="7319700" cy="1073882"/>
            <a:chOff x="0" y="0"/>
            <a:chExt cx="7319700" cy="1073882"/>
          </a:xfrm>
        </p:grpSpPr>
        <p:sp>
          <p:nvSpPr>
            <p:cNvPr id="951" name="Google Shape;951;g1d0c7b919c8_1_7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52" name="Google Shape;952;g1d0c7b919c8_1_7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53" name="Google Shape;953;g1d0c7b919c8_1_7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954" name="Google Shape;954;g1d0c7b919c8_1_78"/>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linear relationship with one or more predictors</a:t>
            </a:r>
            <a:endParaRPr b="0" i="0" sz="5000" u="none" cap="none" strike="noStrike">
              <a:solidFill>
                <a:srgbClr val="000000"/>
              </a:solidFill>
              <a:latin typeface="Helvetica Neue"/>
              <a:ea typeface="Helvetica Neue"/>
              <a:cs typeface="Helvetica Neue"/>
              <a:sym typeface="Helvetica Neue"/>
            </a:endParaRPr>
          </a:p>
        </p:txBody>
      </p:sp>
      <p:sp>
        <p:nvSpPr>
          <p:cNvPr id="955" name="Google Shape;955;g1d0c7b919c8_1_78"/>
          <p:cNvSpPr txBox="1"/>
          <p:nvPr/>
        </p:nvSpPr>
        <p:spPr>
          <a:xfrm>
            <a:off x="1478575" y="732205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Predictor, Regressor, Covariate, Independent Variable, Features, X</a:t>
            </a:r>
            <a:endParaRPr b="0" i="0" sz="3000" u="none" cap="none" strike="noStrike">
              <a:solidFill>
                <a:srgbClr val="000000"/>
              </a:solidFill>
              <a:latin typeface="Helvetica Neue"/>
              <a:ea typeface="Helvetica Neue"/>
              <a:cs typeface="Helvetica Neue"/>
              <a:sym typeface="Helvetica Neue"/>
            </a:endParaRPr>
          </a:p>
        </p:txBody>
      </p:sp>
      <p:sp>
        <p:nvSpPr>
          <p:cNvPr id="956" name="Google Shape;956;g1d0c7b919c8_1_78"/>
          <p:cNvSpPr txBox="1"/>
          <p:nvPr/>
        </p:nvSpPr>
        <p:spPr>
          <a:xfrm>
            <a:off x="1478575" y="8886525"/>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Outcome, Response,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Dependent Variable, Labels, Y</a:t>
            </a:r>
            <a:endParaRPr b="0" i="0" sz="3000" u="none" cap="none" strike="noStrike">
              <a:solidFill>
                <a:srgbClr val="000000"/>
              </a:solidFill>
              <a:latin typeface="Helvetica Neue"/>
              <a:ea typeface="Helvetica Neue"/>
              <a:cs typeface="Helvetica Neue"/>
              <a:sym typeface="Helvetica Neue"/>
            </a:endParaRPr>
          </a:p>
        </p:txBody>
      </p:sp>
      <p:graphicFrame>
        <p:nvGraphicFramePr>
          <p:cNvPr id="957" name="Google Shape;957;g1d0c7b919c8_1_78"/>
          <p:cNvGraphicFramePr/>
          <p:nvPr/>
        </p:nvGraphicFramePr>
        <p:xfrm>
          <a:off x="11873150" y="6147625"/>
          <a:ext cx="3000000" cy="3000000"/>
        </p:xfrm>
        <a:graphic>
          <a:graphicData uri="http://schemas.openxmlformats.org/drawingml/2006/table">
            <a:tbl>
              <a:tblPr>
                <a:noFill/>
                <a:tableStyleId>{221CA658-CAB0-4E03-9264-876C42B06D06}</a:tableStyleId>
              </a:tblPr>
              <a:tblGrid>
                <a:gridCol w="5427700"/>
                <a:gridCol w="5427700"/>
              </a:tblGrid>
              <a:tr h="1043025">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Outcome</a:t>
                      </a:r>
                      <a:endParaRPr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Predictor</a:t>
                      </a:r>
                      <a:endParaRPr sz="50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Exam Grades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Time Spent Studying</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Average Weekly Rice Budget</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Size of Family</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Interest Rates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Inflation</a:t>
                      </a:r>
                      <a:endParaRPr sz="3400" u="none" cap="none" strike="noStrike"/>
                    </a:p>
                  </a:txBody>
                  <a:tcPr marT="91425" marB="91425" marR="91425" marL="91425"/>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g1d0c7b919c8_1_6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63" name="Google Shape;963;g1d0c7b919c8_1_66"/>
          <p:cNvGrpSpPr/>
          <p:nvPr/>
        </p:nvGrpSpPr>
        <p:grpSpPr>
          <a:xfrm>
            <a:off x="-3712" y="766059"/>
            <a:ext cx="7319700" cy="1073882"/>
            <a:chOff x="0" y="0"/>
            <a:chExt cx="7319700" cy="1073882"/>
          </a:xfrm>
        </p:grpSpPr>
        <p:sp>
          <p:nvSpPr>
            <p:cNvPr id="964" name="Google Shape;964;g1d0c7b919c8_1_6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65" name="Google Shape;965;g1d0c7b919c8_1_6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66" name="Google Shape;966;g1d0c7b919c8_1_6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967" name="Google Shape;967;g1d0c7b919c8_1_66"/>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a:t>
            </a:r>
            <a:r>
              <a:rPr b="1" i="0" lang="en-PH" sz="5000" u="none" cap="none" strike="noStrike">
                <a:solidFill>
                  <a:srgbClr val="000000"/>
                </a:solidFill>
                <a:latin typeface="Helvetica Neue"/>
                <a:ea typeface="Helvetica Neue"/>
                <a:cs typeface="Helvetica Neue"/>
                <a:sym typeface="Helvetica Neue"/>
              </a:rPr>
              <a:t>linear relationship</a:t>
            </a:r>
            <a:r>
              <a:rPr b="0" i="0" lang="en-PH" sz="5000" u="none" cap="none" strike="noStrike">
                <a:solidFill>
                  <a:srgbClr val="000000"/>
                </a:solidFill>
                <a:latin typeface="Helvetica Neue"/>
                <a:ea typeface="Helvetica Neue"/>
                <a:cs typeface="Helvetica Neue"/>
                <a:sym typeface="Helvetica Neue"/>
              </a:rPr>
              <a:t> with one or more predictors</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1d0c7b919c8_1_9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73" name="Google Shape;973;g1d0c7b919c8_1_90"/>
          <p:cNvGrpSpPr/>
          <p:nvPr/>
        </p:nvGrpSpPr>
        <p:grpSpPr>
          <a:xfrm>
            <a:off x="-3712" y="766059"/>
            <a:ext cx="7319700" cy="1073882"/>
            <a:chOff x="0" y="0"/>
            <a:chExt cx="7319700" cy="1073882"/>
          </a:xfrm>
        </p:grpSpPr>
        <p:sp>
          <p:nvSpPr>
            <p:cNvPr id="974" name="Google Shape;974;g1d0c7b919c8_1_9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75" name="Google Shape;975;g1d0c7b919c8_1_9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76" name="Google Shape;976;g1d0c7b919c8_1_9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977" name="Google Shape;977;g1d0c7b919c8_1_90"/>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a:t>
            </a:r>
            <a:r>
              <a:rPr b="1" i="0" lang="en-PH" sz="5000" u="none" cap="none" strike="noStrike">
                <a:solidFill>
                  <a:srgbClr val="000000"/>
                </a:solidFill>
                <a:latin typeface="Helvetica Neue"/>
                <a:ea typeface="Helvetica Neue"/>
                <a:cs typeface="Helvetica Neue"/>
                <a:sym typeface="Helvetica Neue"/>
              </a:rPr>
              <a:t>linear relationship</a:t>
            </a:r>
            <a:r>
              <a:rPr b="0" i="0" lang="en-PH" sz="5000" u="none" cap="none" strike="noStrike">
                <a:solidFill>
                  <a:srgbClr val="000000"/>
                </a:solidFill>
                <a:latin typeface="Helvetica Neue"/>
                <a:ea typeface="Helvetica Neue"/>
                <a:cs typeface="Helvetica Neue"/>
                <a:sym typeface="Helvetica Neue"/>
              </a:rPr>
              <a:t> with one or more predictors</a:t>
            </a:r>
            <a:endParaRPr b="0" i="0" sz="5000" u="none" cap="none" strike="noStrike">
              <a:solidFill>
                <a:srgbClr val="000000"/>
              </a:solidFill>
              <a:latin typeface="Helvetica Neue"/>
              <a:ea typeface="Helvetica Neue"/>
              <a:cs typeface="Helvetica Neue"/>
              <a:sym typeface="Helvetica Neue"/>
            </a:endParaRPr>
          </a:p>
        </p:txBody>
      </p:sp>
      <p:pic>
        <p:nvPicPr>
          <p:cNvPr descr="Image result for correlation" id="978" name="Google Shape;978;g1d0c7b919c8_1_90"/>
          <p:cNvPicPr preferRelativeResize="0"/>
          <p:nvPr/>
        </p:nvPicPr>
        <p:blipFill rotWithShape="1">
          <a:blip r:embed="rId4">
            <a:alphaModFix/>
          </a:blip>
          <a:srcRect b="0" l="0" r="0" t="0"/>
          <a:stretch/>
        </p:blipFill>
        <p:spPr>
          <a:xfrm>
            <a:off x="12098400" y="3140975"/>
            <a:ext cx="10249200" cy="61842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1d0c7b919c8_1_10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84" name="Google Shape;984;g1d0c7b919c8_1_109"/>
          <p:cNvGrpSpPr/>
          <p:nvPr/>
        </p:nvGrpSpPr>
        <p:grpSpPr>
          <a:xfrm>
            <a:off x="-3712" y="766059"/>
            <a:ext cx="7319700" cy="1073882"/>
            <a:chOff x="0" y="0"/>
            <a:chExt cx="7319700" cy="1073882"/>
          </a:xfrm>
        </p:grpSpPr>
        <p:sp>
          <p:nvSpPr>
            <p:cNvPr id="985" name="Google Shape;985;g1d0c7b919c8_1_10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86" name="Google Shape;986;g1d0c7b919c8_1_10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87" name="Google Shape;987;g1d0c7b919c8_1_10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988" name="Google Shape;988;g1d0c7b919c8_1_109"/>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a:t>
            </a:r>
            <a:r>
              <a:rPr b="1" i="0" lang="en-PH" sz="5000" u="none" cap="none" strike="noStrike">
                <a:solidFill>
                  <a:srgbClr val="000000"/>
                </a:solidFill>
                <a:latin typeface="Helvetica Neue"/>
                <a:ea typeface="Helvetica Neue"/>
                <a:cs typeface="Helvetica Neue"/>
                <a:sym typeface="Helvetica Neue"/>
              </a:rPr>
              <a:t>linear relationship</a:t>
            </a:r>
            <a:r>
              <a:rPr b="0" i="0" lang="en-PH" sz="5000" u="none" cap="none" strike="noStrike">
                <a:solidFill>
                  <a:srgbClr val="000000"/>
                </a:solidFill>
                <a:latin typeface="Helvetica Neue"/>
                <a:ea typeface="Helvetica Neue"/>
                <a:cs typeface="Helvetica Neue"/>
                <a:sym typeface="Helvetica Neue"/>
              </a:rPr>
              <a:t> with one or more predictors</a:t>
            </a:r>
            <a:endParaRPr b="0" i="0" sz="5000" u="none" cap="none" strike="noStrike">
              <a:solidFill>
                <a:srgbClr val="000000"/>
              </a:solidFill>
              <a:latin typeface="Helvetica Neue"/>
              <a:ea typeface="Helvetica Neue"/>
              <a:cs typeface="Helvetica Neue"/>
              <a:sym typeface="Helvetica Neue"/>
            </a:endParaRPr>
          </a:p>
        </p:txBody>
      </p:sp>
      <p:pic>
        <p:nvPicPr>
          <p:cNvPr descr="Image result for correlation" id="989" name="Google Shape;989;g1d0c7b919c8_1_109"/>
          <p:cNvPicPr preferRelativeResize="0"/>
          <p:nvPr/>
        </p:nvPicPr>
        <p:blipFill rotWithShape="1">
          <a:blip r:embed="rId4">
            <a:alphaModFix/>
          </a:blip>
          <a:srcRect b="0" l="0" r="0" t="0"/>
          <a:stretch/>
        </p:blipFill>
        <p:spPr>
          <a:xfrm>
            <a:off x="12098400" y="3140975"/>
            <a:ext cx="10249200" cy="6184250"/>
          </a:xfrm>
          <a:prstGeom prst="rect">
            <a:avLst/>
          </a:prstGeom>
          <a:noFill/>
          <a:ln>
            <a:noFill/>
          </a:ln>
        </p:spPr>
      </p:pic>
      <p:pic>
        <p:nvPicPr>
          <p:cNvPr id="990" name="Google Shape;990;g1d0c7b919c8_1_109"/>
          <p:cNvPicPr preferRelativeResize="0"/>
          <p:nvPr/>
        </p:nvPicPr>
        <p:blipFill rotWithShape="1">
          <a:blip r:embed="rId5">
            <a:alphaModFix/>
          </a:blip>
          <a:srcRect b="0" l="0" r="0" t="0"/>
          <a:stretch/>
        </p:blipFill>
        <p:spPr>
          <a:xfrm>
            <a:off x="3536275" y="7360850"/>
            <a:ext cx="4843325" cy="14957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g1d0c7b919c8_1_12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96" name="Google Shape;996;g1d0c7b919c8_1_122"/>
          <p:cNvGrpSpPr/>
          <p:nvPr/>
        </p:nvGrpSpPr>
        <p:grpSpPr>
          <a:xfrm>
            <a:off x="-3712" y="766059"/>
            <a:ext cx="7319700" cy="1073882"/>
            <a:chOff x="0" y="0"/>
            <a:chExt cx="7319700" cy="1073882"/>
          </a:xfrm>
        </p:grpSpPr>
        <p:sp>
          <p:nvSpPr>
            <p:cNvPr id="997" name="Google Shape;997;g1d0c7b919c8_1_12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98" name="Google Shape;998;g1d0c7b919c8_1_12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99" name="Google Shape;999;g1d0c7b919c8_1_12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1000" name="Google Shape;1000;g1d0c7b919c8_1_122"/>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a:t>
            </a:r>
            <a:r>
              <a:rPr b="1" i="0" lang="en-PH" sz="5000" u="none" cap="none" strike="noStrike">
                <a:solidFill>
                  <a:srgbClr val="000000"/>
                </a:solidFill>
                <a:latin typeface="Helvetica Neue"/>
                <a:ea typeface="Helvetica Neue"/>
                <a:cs typeface="Helvetica Neue"/>
                <a:sym typeface="Helvetica Neue"/>
              </a:rPr>
              <a:t>linear relationship</a:t>
            </a:r>
            <a:r>
              <a:rPr b="0" i="0" lang="en-PH" sz="5000" u="none" cap="none" strike="noStrike">
                <a:solidFill>
                  <a:srgbClr val="000000"/>
                </a:solidFill>
                <a:latin typeface="Helvetica Neue"/>
                <a:ea typeface="Helvetica Neue"/>
                <a:cs typeface="Helvetica Neue"/>
                <a:sym typeface="Helvetica Neue"/>
              </a:rPr>
              <a:t> with one or more predictors</a:t>
            </a:r>
            <a:endParaRPr b="0" i="0" sz="5000" u="none" cap="none" strike="noStrike">
              <a:solidFill>
                <a:srgbClr val="000000"/>
              </a:solidFill>
              <a:latin typeface="Helvetica Neue"/>
              <a:ea typeface="Helvetica Neue"/>
              <a:cs typeface="Helvetica Neue"/>
              <a:sym typeface="Helvetica Neue"/>
            </a:endParaRPr>
          </a:p>
        </p:txBody>
      </p:sp>
      <p:pic>
        <p:nvPicPr>
          <p:cNvPr id="1001" name="Google Shape;1001;g1d0c7b919c8_1_122"/>
          <p:cNvPicPr preferRelativeResize="0"/>
          <p:nvPr/>
        </p:nvPicPr>
        <p:blipFill rotWithShape="1">
          <a:blip r:embed="rId4">
            <a:alphaModFix/>
          </a:blip>
          <a:srcRect b="0" l="0" r="0" t="0"/>
          <a:stretch/>
        </p:blipFill>
        <p:spPr>
          <a:xfrm>
            <a:off x="3536275" y="7360850"/>
            <a:ext cx="4843325" cy="1495750"/>
          </a:xfrm>
          <a:prstGeom prst="rect">
            <a:avLst/>
          </a:prstGeom>
          <a:noFill/>
          <a:ln>
            <a:noFill/>
          </a:ln>
        </p:spPr>
      </p:pic>
      <p:graphicFrame>
        <p:nvGraphicFramePr>
          <p:cNvPr id="1002" name="Google Shape;1002;g1d0c7b919c8_1_122"/>
          <p:cNvGraphicFramePr/>
          <p:nvPr/>
        </p:nvGraphicFramePr>
        <p:xfrm>
          <a:off x="11873150" y="5974625"/>
          <a:ext cx="3000000" cy="3000000"/>
        </p:xfrm>
        <a:graphic>
          <a:graphicData uri="http://schemas.openxmlformats.org/drawingml/2006/table">
            <a:tbl>
              <a:tblPr>
                <a:noFill/>
                <a:tableStyleId>{221CA658-CAB0-4E03-9264-876C42B06D06}</a:tableStyleId>
              </a:tblPr>
              <a:tblGrid>
                <a:gridCol w="5427700"/>
                <a:gridCol w="5427700"/>
              </a:tblGrid>
              <a:tr h="1043025">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Outcome</a:t>
                      </a:r>
                      <a:endParaRPr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Predictor</a:t>
                      </a:r>
                      <a:endParaRPr sz="50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Exam Grades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Time Spent Studying</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Average Weekly Rice Budget</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Size of Family</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Interest Rates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Inflation</a:t>
                      </a:r>
                      <a:endParaRPr sz="3400" u="none" cap="none" strike="noStrike"/>
                    </a:p>
                  </a:txBody>
                  <a:tcPr marT="91425" marB="91425" marR="91425" marL="91425"/>
                </a:tc>
              </a:tr>
            </a:tbl>
          </a:graphicData>
        </a:graphic>
      </p:graphicFrame>
      <p:sp>
        <p:nvSpPr>
          <p:cNvPr id="1003" name="Google Shape;1003;g1d0c7b919c8_1_122"/>
          <p:cNvSpPr txBox="1"/>
          <p:nvPr/>
        </p:nvSpPr>
        <p:spPr>
          <a:xfrm>
            <a:off x="1409750" y="9351675"/>
            <a:ext cx="96546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Exam Grade = 10 * Time Spent Studying + 10</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Average Weekly Rice Budget = 50 * Size of Family + 0</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g1d0c7b919c8_1_14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09" name="Google Shape;1009;g1d0c7b919c8_1_149"/>
          <p:cNvGrpSpPr/>
          <p:nvPr/>
        </p:nvGrpSpPr>
        <p:grpSpPr>
          <a:xfrm>
            <a:off x="-3712" y="766059"/>
            <a:ext cx="7319700" cy="1073882"/>
            <a:chOff x="0" y="0"/>
            <a:chExt cx="7319700" cy="1073882"/>
          </a:xfrm>
        </p:grpSpPr>
        <p:sp>
          <p:nvSpPr>
            <p:cNvPr id="1010" name="Google Shape;1010;g1d0c7b919c8_1_14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1" name="Google Shape;1011;g1d0c7b919c8_1_14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12" name="Google Shape;1012;g1d0c7b919c8_1_14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1013" name="Google Shape;1013;g1d0c7b919c8_1_149"/>
          <p:cNvSpPr txBox="1"/>
          <p:nvPr/>
        </p:nvSpPr>
        <p:spPr>
          <a:xfrm>
            <a:off x="1409750" y="3140975"/>
            <a:ext cx="104634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Models some outcome as having a </a:t>
            </a:r>
            <a:r>
              <a:rPr b="1" i="0" lang="en-PH" sz="5000" u="none" cap="none" strike="noStrike">
                <a:solidFill>
                  <a:srgbClr val="000000"/>
                </a:solidFill>
                <a:latin typeface="Helvetica Neue"/>
                <a:ea typeface="Helvetica Neue"/>
                <a:cs typeface="Helvetica Neue"/>
                <a:sym typeface="Helvetica Neue"/>
              </a:rPr>
              <a:t>linear relationship</a:t>
            </a:r>
            <a:r>
              <a:rPr b="0" i="0" lang="en-PH" sz="5000" u="none" cap="none" strike="noStrike">
                <a:solidFill>
                  <a:srgbClr val="000000"/>
                </a:solidFill>
                <a:latin typeface="Helvetica Neue"/>
                <a:ea typeface="Helvetica Neue"/>
                <a:cs typeface="Helvetica Neue"/>
                <a:sym typeface="Helvetica Neue"/>
              </a:rPr>
              <a:t> with one or more predictors</a:t>
            </a:r>
            <a:endParaRPr b="0" i="0" sz="5000" u="none" cap="none" strike="noStrike">
              <a:solidFill>
                <a:srgbClr val="000000"/>
              </a:solidFill>
              <a:latin typeface="Helvetica Neue"/>
              <a:ea typeface="Helvetica Neue"/>
              <a:cs typeface="Helvetica Neue"/>
              <a:sym typeface="Helvetica Neue"/>
            </a:endParaRPr>
          </a:p>
        </p:txBody>
      </p:sp>
      <p:pic>
        <p:nvPicPr>
          <p:cNvPr id="1014" name="Google Shape;1014;g1d0c7b919c8_1_149"/>
          <p:cNvPicPr preferRelativeResize="0"/>
          <p:nvPr/>
        </p:nvPicPr>
        <p:blipFill rotWithShape="1">
          <a:blip r:embed="rId4">
            <a:alphaModFix/>
          </a:blip>
          <a:srcRect b="0" l="0" r="0" t="0"/>
          <a:stretch/>
        </p:blipFill>
        <p:spPr>
          <a:xfrm>
            <a:off x="3536275" y="7360850"/>
            <a:ext cx="4843325" cy="1495750"/>
          </a:xfrm>
          <a:prstGeom prst="rect">
            <a:avLst/>
          </a:prstGeom>
          <a:noFill/>
          <a:ln>
            <a:noFill/>
          </a:ln>
        </p:spPr>
      </p:pic>
      <p:sp>
        <p:nvSpPr>
          <p:cNvPr id="1015" name="Google Shape;1015;g1d0c7b919c8_1_149"/>
          <p:cNvSpPr txBox="1"/>
          <p:nvPr/>
        </p:nvSpPr>
        <p:spPr>
          <a:xfrm>
            <a:off x="1409750" y="9351675"/>
            <a:ext cx="96546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Exam Grade = 10 * Time Spent Studying + 10</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Average Weekly Rice Budget = 50 * Size of Family + 0</a:t>
            </a:r>
            <a:endParaRPr b="0" i="0" sz="3000" u="none" cap="none" strike="noStrike">
              <a:solidFill>
                <a:srgbClr val="000000"/>
              </a:solidFill>
              <a:latin typeface="Helvetica Neue"/>
              <a:ea typeface="Helvetica Neue"/>
              <a:cs typeface="Helvetica Neue"/>
              <a:sym typeface="Helvetica Neue"/>
            </a:endParaRPr>
          </a:p>
        </p:txBody>
      </p:sp>
      <p:sp>
        <p:nvSpPr>
          <p:cNvPr id="1016" name="Google Shape;1016;g1d0c7b919c8_1_149"/>
          <p:cNvSpPr txBox="1"/>
          <p:nvPr/>
        </p:nvSpPr>
        <p:spPr>
          <a:xfrm>
            <a:off x="13645750" y="6088575"/>
            <a:ext cx="7537800" cy="3263100"/>
          </a:xfrm>
          <a:prstGeom prst="rect">
            <a:avLst/>
          </a:prstGeom>
          <a:solidFill>
            <a:srgbClr val="C5D8F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When building linear models, Y and X are data points - what you actually change and tinker around with are the </a:t>
            </a:r>
            <a:r>
              <a:rPr b="1" i="1" lang="en-PH" sz="4000" u="none" cap="none" strike="noStrike">
                <a:solidFill>
                  <a:srgbClr val="000000"/>
                </a:solidFill>
                <a:latin typeface="Helvetica Neue"/>
                <a:ea typeface="Helvetica Neue"/>
                <a:cs typeface="Helvetica Neue"/>
                <a:sym typeface="Helvetica Neue"/>
              </a:rPr>
              <a:t>parameters </a:t>
            </a:r>
            <a:r>
              <a:rPr b="0" i="1" lang="en-PH" sz="4000" u="none" cap="none" strike="noStrike">
                <a:solidFill>
                  <a:srgbClr val="000000"/>
                </a:solidFill>
                <a:latin typeface="Helvetica Neue"/>
                <a:ea typeface="Helvetica Neue"/>
                <a:cs typeface="Helvetica Neue"/>
                <a:sym typeface="Helvetica Neue"/>
              </a:rPr>
              <a:t>m and b (slope/s and intercept)</a:t>
            </a:r>
            <a:endParaRPr b="0" i="1"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g1d0c7b919c8_1_13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22" name="Google Shape;1022;g1d0c7b919c8_1_135"/>
          <p:cNvGrpSpPr/>
          <p:nvPr/>
        </p:nvGrpSpPr>
        <p:grpSpPr>
          <a:xfrm>
            <a:off x="-3712" y="766059"/>
            <a:ext cx="7319700" cy="1073882"/>
            <a:chOff x="0" y="0"/>
            <a:chExt cx="7319700" cy="1073882"/>
          </a:xfrm>
        </p:grpSpPr>
        <p:sp>
          <p:nvSpPr>
            <p:cNvPr id="1023" name="Google Shape;1023;g1d0c7b919c8_1_13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24" name="Google Shape;1024;g1d0c7b919c8_1_13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25" name="Google Shape;1025;g1d0c7b919c8_1_13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026" name="Google Shape;1026;g1d0c7b919c8_1_135"/>
          <p:cNvPicPr preferRelativeResize="0"/>
          <p:nvPr/>
        </p:nvPicPr>
        <p:blipFill rotWithShape="1">
          <a:blip r:embed="rId4">
            <a:alphaModFix/>
          </a:blip>
          <a:srcRect b="0" l="0" r="0" t="0"/>
          <a:stretch/>
        </p:blipFill>
        <p:spPr>
          <a:xfrm>
            <a:off x="1852253" y="2715185"/>
            <a:ext cx="13757825" cy="8456825"/>
          </a:xfrm>
          <a:prstGeom prst="rect">
            <a:avLst/>
          </a:prstGeom>
          <a:noFill/>
          <a:ln>
            <a:noFill/>
          </a:ln>
        </p:spPr>
      </p:pic>
      <p:sp>
        <p:nvSpPr>
          <p:cNvPr id="1027" name="Google Shape;1027;g1d0c7b919c8_1_135"/>
          <p:cNvSpPr txBox="1"/>
          <p:nvPr/>
        </p:nvSpPr>
        <p:spPr>
          <a:xfrm>
            <a:off x="16089475" y="3659938"/>
            <a:ext cx="65397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Suppose you’re working on a dataset of cars (mtcars), looking specifically at how a cars weight relates with its mileage per gallon</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g1d0c7b919c8_1_16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33" name="Google Shape;1033;g1d0c7b919c8_1_162"/>
          <p:cNvGrpSpPr/>
          <p:nvPr/>
        </p:nvGrpSpPr>
        <p:grpSpPr>
          <a:xfrm>
            <a:off x="-3712" y="766059"/>
            <a:ext cx="7319700" cy="1073882"/>
            <a:chOff x="0" y="0"/>
            <a:chExt cx="7319700" cy="1073882"/>
          </a:xfrm>
        </p:grpSpPr>
        <p:sp>
          <p:nvSpPr>
            <p:cNvPr id="1034" name="Google Shape;1034;g1d0c7b919c8_1_16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35" name="Google Shape;1035;g1d0c7b919c8_1_16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36" name="Google Shape;1036;g1d0c7b919c8_1_16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037" name="Google Shape;1037;g1d0c7b919c8_1_162"/>
          <p:cNvPicPr preferRelativeResize="0"/>
          <p:nvPr/>
        </p:nvPicPr>
        <p:blipFill rotWithShape="1">
          <a:blip r:embed="rId4">
            <a:alphaModFix/>
          </a:blip>
          <a:srcRect b="0" l="0" r="0" t="0"/>
          <a:stretch/>
        </p:blipFill>
        <p:spPr>
          <a:xfrm>
            <a:off x="1852253" y="2715185"/>
            <a:ext cx="13757825" cy="8456825"/>
          </a:xfrm>
          <a:prstGeom prst="rect">
            <a:avLst/>
          </a:prstGeom>
          <a:noFill/>
          <a:ln>
            <a:noFill/>
          </a:ln>
        </p:spPr>
      </p:pic>
      <p:pic>
        <p:nvPicPr>
          <p:cNvPr id="1038" name="Google Shape;1038;g1d0c7b919c8_1_162"/>
          <p:cNvPicPr preferRelativeResize="0"/>
          <p:nvPr/>
        </p:nvPicPr>
        <p:blipFill rotWithShape="1">
          <a:blip r:embed="rId5">
            <a:alphaModFix/>
          </a:blip>
          <a:srcRect b="0" l="0" r="0" t="0"/>
          <a:stretch/>
        </p:blipFill>
        <p:spPr>
          <a:xfrm>
            <a:off x="1852245" y="2715175"/>
            <a:ext cx="13757826" cy="8955170"/>
          </a:xfrm>
          <a:prstGeom prst="rect">
            <a:avLst/>
          </a:prstGeom>
          <a:noFill/>
          <a:ln>
            <a:noFill/>
          </a:ln>
        </p:spPr>
      </p:pic>
      <p:sp>
        <p:nvSpPr>
          <p:cNvPr id="1039" name="Google Shape;1039;g1d0c7b919c8_1_162"/>
          <p:cNvSpPr txBox="1"/>
          <p:nvPr/>
        </p:nvSpPr>
        <p:spPr>
          <a:xfrm>
            <a:off x="16089475" y="3659938"/>
            <a:ext cx="65397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Suppose you’re working on a dataset of cars (mtcars), looking specifically at how a cars weight relates with its mileage per gallon</a:t>
            </a:r>
            <a:endParaRPr b="0" i="0" sz="4000" u="none" cap="none" strike="noStrike">
              <a:solidFill>
                <a:srgbClr val="000000"/>
              </a:solidFill>
              <a:latin typeface="Helvetica Neue"/>
              <a:ea typeface="Helvetica Neue"/>
              <a:cs typeface="Helvetica Neue"/>
              <a:sym typeface="Helvetica Neue"/>
            </a:endParaRPr>
          </a:p>
        </p:txBody>
      </p:sp>
      <p:sp>
        <p:nvSpPr>
          <p:cNvPr id="1040" name="Google Shape;1040;g1d0c7b919c8_1_162"/>
          <p:cNvSpPr txBox="1"/>
          <p:nvPr/>
        </p:nvSpPr>
        <p:spPr>
          <a:xfrm>
            <a:off x="16089475" y="7546600"/>
            <a:ext cx="61611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0" i="1" lang="en-PH" sz="3400" u="none" cap="none" strike="noStrike">
                <a:solidFill>
                  <a:srgbClr val="000000"/>
                </a:solidFill>
                <a:latin typeface="Helvetica Neue"/>
                <a:ea typeface="Helvetica Neue"/>
                <a:cs typeface="Helvetica Neue"/>
                <a:sym typeface="Helvetica Neue"/>
              </a:rPr>
              <a:t>There are three colored lines, representing three different linear models</a:t>
            </a:r>
            <a:endParaRPr b="0" i="1" sz="3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t/>
            </a:r>
            <a:endParaRPr b="0" i="1" sz="3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rPr b="0" i="1" lang="en-PH" sz="3400" u="none" cap="none" strike="noStrike">
                <a:solidFill>
                  <a:srgbClr val="000000"/>
                </a:solidFill>
                <a:latin typeface="Helvetica Neue"/>
                <a:ea typeface="Helvetica Neue"/>
                <a:cs typeface="Helvetica Neue"/>
                <a:sym typeface="Helvetica Neue"/>
              </a:rPr>
              <a:t>(Mileage = m * Weight + b)</a:t>
            </a:r>
            <a:endParaRPr b="0" i="1" sz="3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t/>
            </a:r>
            <a:endParaRPr b="0" i="1" sz="3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rPr b="0" i="1" lang="en-PH" sz="3400" u="none" cap="none" strike="noStrike">
                <a:solidFill>
                  <a:srgbClr val="000000"/>
                </a:solidFill>
                <a:latin typeface="Helvetica Neue"/>
                <a:ea typeface="Helvetica Neue"/>
                <a:cs typeface="Helvetica Neue"/>
                <a:sym typeface="Helvetica Neue"/>
              </a:rPr>
              <a:t>Which one would you consider the best?</a:t>
            </a:r>
            <a:endParaRPr b="0" i="1" sz="3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g1d0c7b919c8_1_17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46" name="Google Shape;1046;g1d0c7b919c8_1_175"/>
          <p:cNvGrpSpPr/>
          <p:nvPr/>
        </p:nvGrpSpPr>
        <p:grpSpPr>
          <a:xfrm>
            <a:off x="-3712" y="766059"/>
            <a:ext cx="7319700" cy="1073882"/>
            <a:chOff x="0" y="0"/>
            <a:chExt cx="7319700" cy="1073882"/>
          </a:xfrm>
        </p:grpSpPr>
        <p:sp>
          <p:nvSpPr>
            <p:cNvPr id="1047" name="Google Shape;1047;g1d0c7b919c8_1_1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48" name="Google Shape;1048;g1d0c7b919c8_1_1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49" name="Google Shape;1049;g1d0c7b919c8_1_1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050" name="Google Shape;1050;g1d0c7b919c8_1_175"/>
          <p:cNvPicPr preferRelativeResize="0"/>
          <p:nvPr/>
        </p:nvPicPr>
        <p:blipFill rotWithShape="1">
          <a:blip r:embed="rId4">
            <a:alphaModFix/>
          </a:blip>
          <a:srcRect b="0" l="0" r="0" t="0"/>
          <a:stretch/>
        </p:blipFill>
        <p:spPr>
          <a:xfrm>
            <a:off x="4428701" y="2680750"/>
            <a:ext cx="15526605" cy="10106500"/>
          </a:xfrm>
          <a:prstGeom prst="rect">
            <a:avLst/>
          </a:prstGeom>
          <a:noFill/>
          <a:ln>
            <a:noFill/>
          </a:ln>
        </p:spPr>
      </p:pic>
      <p:cxnSp>
        <p:nvCxnSpPr>
          <p:cNvPr id="1051" name="Google Shape;1051;g1d0c7b919c8_1_175"/>
          <p:cNvCxnSpPr/>
          <p:nvPr/>
        </p:nvCxnSpPr>
        <p:spPr>
          <a:xfrm>
            <a:off x="18860225" y="5085650"/>
            <a:ext cx="0" cy="3941100"/>
          </a:xfrm>
          <a:prstGeom prst="straightConnector1">
            <a:avLst/>
          </a:prstGeom>
          <a:noFill/>
          <a:ln cap="flat" cmpd="sng" w="9525">
            <a:solidFill>
              <a:srgbClr val="0000FF"/>
            </a:solidFill>
            <a:prstDash val="solid"/>
            <a:round/>
            <a:headEnd len="sm" w="sm" type="none"/>
            <a:tailEnd len="med" w="med" type="triangle"/>
          </a:ln>
        </p:spPr>
      </p:cxnSp>
      <p:cxnSp>
        <p:nvCxnSpPr>
          <p:cNvPr id="1052" name="Google Shape;1052;g1d0c7b919c8_1_175"/>
          <p:cNvCxnSpPr/>
          <p:nvPr/>
        </p:nvCxnSpPr>
        <p:spPr>
          <a:xfrm rot="10800000">
            <a:off x="8913100" y="7271225"/>
            <a:ext cx="0" cy="1359600"/>
          </a:xfrm>
          <a:prstGeom prst="straightConnector1">
            <a:avLst/>
          </a:prstGeom>
          <a:noFill/>
          <a:ln cap="flat" cmpd="sng" w="9525">
            <a:solidFill>
              <a:srgbClr val="FF0000"/>
            </a:solidFill>
            <a:prstDash val="solid"/>
            <a:round/>
            <a:headEnd len="sm" w="sm" type="none"/>
            <a:tailEnd len="med" w="med" type="triangle"/>
          </a:ln>
        </p:spPr>
      </p:cxnSp>
      <p:cxnSp>
        <p:nvCxnSpPr>
          <p:cNvPr id="1053" name="Google Shape;1053;g1d0c7b919c8_1_175"/>
          <p:cNvCxnSpPr/>
          <p:nvPr/>
        </p:nvCxnSpPr>
        <p:spPr>
          <a:xfrm rot="10800000">
            <a:off x="10375925" y="8062800"/>
            <a:ext cx="0" cy="550800"/>
          </a:xfrm>
          <a:prstGeom prst="straightConnector1">
            <a:avLst/>
          </a:prstGeom>
          <a:noFill/>
          <a:ln cap="flat" cmpd="sng" w="9525">
            <a:solidFill>
              <a:srgbClr val="FF0000"/>
            </a:solidFill>
            <a:prstDash val="solid"/>
            <a:round/>
            <a:headEnd len="sm" w="sm" type="none"/>
            <a:tailEnd len="med" w="med" type="triangle"/>
          </a:ln>
        </p:spPr>
      </p:cxnSp>
      <p:cxnSp>
        <p:nvCxnSpPr>
          <p:cNvPr id="1054" name="Google Shape;1054;g1d0c7b919c8_1_175"/>
          <p:cNvCxnSpPr/>
          <p:nvPr/>
        </p:nvCxnSpPr>
        <p:spPr>
          <a:xfrm rot="10800000">
            <a:off x="11597800" y="7185175"/>
            <a:ext cx="0" cy="464700"/>
          </a:xfrm>
          <a:prstGeom prst="straightConnector1">
            <a:avLst/>
          </a:prstGeom>
          <a:noFill/>
          <a:ln cap="flat" cmpd="sng" w="9525">
            <a:solidFill>
              <a:schemeClr val="accent3"/>
            </a:solidFill>
            <a:prstDash val="solid"/>
            <a:round/>
            <a:headEnd len="sm" w="sm" type="none"/>
            <a:tailEnd len="med" w="med" type="triangle"/>
          </a:ln>
        </p:spPr>
      </p:cxnSp>
      <p:cxnSp>
        <p:nvCxnSpPr>
          <p:cNvPr id="1055" name="Google Shape;1055;g1d0c7b919c8_1_175"/>
          <p:cNvCxnSpPr/>
          <p:nvPr/>
        </p:nvCxnSpPr>
        <p:spPr>
          <a:xfrm>
            <a:off x="13886650" y="8699650"/>
            <a:ext cx="0" cy="757200"/>
          </a:xfrm>
          <a:prstGeom prst="straightConnector1">
            <a:avLst/>
          </a:prstGeom>
          <a:noFill/>
          <a:ln cap="flat" cmpd="sng" w="9525">
            <a:solidFill>
              <a:schemeClr val="accent3"/>
            </a:solidFill>
            <a:prstDash val="solid"/>
            <a:round/>
            <a:headEnd len="sm" w="sm" type="none"/>
            <a:tailEnd len="med" w="med" type="triangle"/>
          </a:ln>
        </p:spPr>
      </p:cxnSp>
      <p:cxnSp>
        <p:nvCxnSpPr>
          <p:cNvPr id="1056" name="Google Shape;1056;g1d0c7b919c8_1_175"/>
          <p:cNvCxnSpPr/>
          <p:nvPr/>
        </p:nvCxnSpPr>
        <p:spPr>
          <a:xfrm rot="10800000">
            <a:off x="7226575" y="4208050"/>
            <a:ext cx="0" cy="860400"/>
          </a:xfrm>
          <a:prstGeom prst="straightConnector1">
            <a:avLst/>
          </a:prstGeom>
          <a:noFill/>
          <a:ln cap="flat" cmpd="sng" w="9525">
            <a:solidFill>
              <a:srgbClr val="0000FF"/>
            </a:solidFill>
            <a:prstDash val="solid"/>
            <a:round/>
            <a:headEnd len="sm" w="sm" type="none"/>
            <a:tailEnd len="med" w="med" type="triangle"/>
          </a:ln>
        </p:spPr>
      </p:cxnSp>
      <p:cxnSp>
        <p:nvCxnSpPr>
          <p:cNvPr id="1057" name="Google Shape;1057;g1d0c7b919c8_1_175"/>
          <p:cNvCxnSpPr/>
          <p:nvPr/>
        </p:nvCxnSpPr>
        <p:spPr>
          <a:xfrm flipH="1" rot="10800000">
            <a:off x="6142375" y="5102825"/>
            <a:ext cx="17100" cy="35280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ForTheWomen_blacktext (2) (1).png" id="144" name="Google Shape;144;g1d0c4befa0c_0_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145" name="Google Shape;145;g1d0c4befa0c_0_5"/>
          <p:cNvGrpSpPr/>
          <p:nvPr/>
        </p:nvGrpSpPr>
        <p:grpSpPr>
          <a:xfrm>
            <a:off x="-3712" y="766059"/>
            <a:ext cx="7319700" cy="1073882"/>
            <a:chOff x="0" y="0"/>
            <a:chExt cx="7319700" cy="1073882"/>
          </a:xfrm>
        </p:grpSpPr>
        <p:sp>
          <p:nvSpPr>
            <p:cNvPr id="146" name="Google Shape;146;g1d0c4befa0c_0_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47" name="Google Shape;147;g1d0c4befa0c_0_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48" name="Google Shape;148;g1d0c4befa0c_0_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 Profiling</a:t>
            </a:r>
            <a:endParaRPr b="0" i="0" sz="1400" u="none" cap="none" strike="noStrike">
              <a:solidFill>
                <a:srgbClr val="000000"/>
              </a:solidFill>
              <a:latin typeface="Arial"/>
              <a:ea typeface="Arial"/>
              <a:cs typeface="Arial"/>
              <a:sym typeface="Arial"/>
            </a:endParaRPr>
          </a:p>
        </p:txBody>
      </p:sp>
      <p:pic>
        <p:nvPicPr>
          <p:cNvPr descr="ForTheWomen_blacktext (2) (1).png" id="149" name="Google Shape;149;g1d0c4befa0c_0_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50" name="Google Shape;150;g1d0c4befa0c_0_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1" name="Google Shape;151;g1d0c4befa0c_0_5"/>
          <p:cNvSpPr txBox="1"/>
          <p:nvPr/>
        </p:nvSpPr>
        <p:spPr>
          <a:xfrm>
            <a:off x="3730525" y="2753425"/>
            <a:ext cx="54864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Structure Discovery</a:t>
            </a:r>
            <a:endParaRPr b="1" i="0" sz="8000" u="none" cap="none" strike="noStrike">
              <a:solidFill>
                <a:srgbClr val="000000"/>
              </a:solidFill>
              <a:latin typeface="Helvetica Neue"/>
              <a:ea typeface="Helvetica Neue"/>
              <a:cs typeface="Helvetica Neue"/>
              <a:sym typeface="Helvetica Neue"/>
            </a:endParaRPr>
          </a:p>
        </p:txBody>
      </p:sp>
      <p:sp>
        <p:nvSpPr>
          <p:cNvPr id="152" name="Google Shape;152;g1d0c4befa0c_0_5"/>
          <p:cNvSpPr txBox="1"/>
          <p:nvPr/>
        </p:nvSpPr>
        <p:spPr>
          <a:xfrm>
            <a:off x="15063050" y="2753425"/>
            <a:ext cx="53820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Content</a:t>
            </a:r>
            <a:endParaRPr b="1" i="0" sz="8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Discovery</a:t>
            </a:r>
            <a:endParaRPr b="1" i="0" sz="8000" u="none" cap="none" strike="noStrike">
              <a:solidFill>
                <a:srgbClr val="000000"/>
              </a:solidFill>
              <a:latin typeface="Helvetica Neue"/>
              <a:ea typeface="Helvetica Neue"/>
              <a:cs typeface="Helvetica Neue"/>
              <a:sym typeface="Helvetica Neue"/>
            </a:endParaRPr>
          </a:p>
        </p:txBody>
      </p:sp>
      <p:sp>
        <p:nvSpPr>
          <p:cNvPr id="153" name="Google Shape;153;g1d0c4befa0c_0_5"/>
          <p:cNvSpPr txBox="1"/>
          <p:nvPr/>
        </p:nvSpPr>
        <p:spPr>
          <a:xfrm>
            <a:off x="2901175" y="5670025"/>
            <a:ext cx="78948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Identify the </a:t>
            </a:r>
            <a:r>
              <a:rPr b="1" i="0" lang="en-PH" sz="4000" u="none" cap="none" strike="noStrike">
                <a:solidFill>
                  <a:srgbClr val="000000"/>
                </a:solidFill>
                <a:latin typeface="Helvetica Neue"/>
                <a:ea typeface="Helvetica Neue"/>
                <a:cs typeface="Helvetica Neue"/>
                <a:sym typeface="Helvetica Neue"/>
              </a:rPr>
              <a:t>structure</a:t>
            </a:r>
            <a:r>
              <a:rPr b="0" i="0" lang="en-PH" sz="4000" u="none" cap="none" strike="noStrike">
                <a:solidFill>
                  <a:srgbClr val="000000"/>
                </a:solidFill>
                <a:latin typeface="Helvetica Neue"/>
                <a:ea typeface="Helvetica Neue"/>
                <a:cs typeface="Helvetica Neue"/>
                <a:sym typeface="Helvetica Neue"/>
              </a:rPr>
              <a:t> of your dataset(s):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data points/samples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columns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type of data is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are the names of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does each column represent?</a:t>
            </a:r>
            <a:endParaRPr b="0" i="0" sz="4000" u="none" cap="none" strike="noStrike">
              <a:solidFill>
                <a:srgbClr val="000000"/>
              </a:solidFill>
              <a:latin typeface="Helvetica Neue"/>
              <a:ea typeface="Helvetica Neue"/>
              <a:cs typeface="Helvetica Neue"/>
              <a:sym typeface="Helvetica Neue"/>
            </a:endParaRPr>
          </a:p>
        </p:txBody>
      </p:sp>
      <p:sp>
        <p:nvSpPr>
          <p:cNvPr id="154" name="Google Shape;154;g1d0c4befa0c_0_5"/>
          <p:cNvSpPr txBox="1"/>
          <p:nvPr/>
        </p:nvSpPr>
        <p:spPr>
          <a:xfrm>
            <a:off x="13806650" y="5670025"/>
            <a:ext cx="7894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Investigates the quality of </a:t>
            </a:r>
            <a:r>
              <a:rPr b="1" i="0" lang="en-PH" sz="4000" u="none" cap="none" strike="noStrike">
                <a:solidFill>
                  <a:srgbClr val="000000"/>
                </a:solidFill>
                <a:latin typeface="Helvetica Neue"/>
                <a:ea typeface="Helvetica Neue"/>
                <a:cs typeface="Helvetica Neue"/>
                <a:sym typeface="Helvetica Neue"/>
              </a:rPr>
              <a:t>individual pieces of data</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missing values?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ambiguous values?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g1d0c7b919c8_1_20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63" name="Google Shape;1063;g1d0c7b919c8_1_201"/>
          <p:cNvGrpSpPr/>
          <p:nvPr/>
        </p:nvGrpSpPr>
        <p:grpSpPr>
          <a:xfrm>
            <a:off x="-3712" y="766059"/>
            <a:ext cx="7319700" cy="1073882"/>
            <a:chOff x="0" y="0"/>
            <a:chExt cx="7319700" cy="1073882"/>
          </a:xfrm>
        </p:grpSpPr>
        <p:sp>
          <p:nvSpPr>
            <p:cNvPr id="1064" name="Google Shape;1064;g1d0c7b919c8_1_20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65" name="Google Shape;1065;g1d0c7b919c8_1_20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66" name="Google Shape;1066;g1d0c7b919c8_1_20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067" name="Google Shape;1067;g1d0c7b919c8_1_201"/>
          <p:cNvPicPr preferRelativeResize="0"/>
          <p:nvPr/>
        </p:nvPicPr>
        <p:blipFill rotWithShape="1">
          <a:blip r:embed="rId4">
            <a:alphaModFix/>
          </a:blip>
          <a:srcRect b="0" l="0" r="0" t="0"/>
          <a:stretch/>
        </p:blipFill>
        <p:spPr>
          <a:xfrm>
            <a:off x="4428701" y="2680750"/>
            <a:ext cx="15526605" cy="10106500"/>
          </a:xfrm>
          <a:prstGeom prst="rect">
            <a:avLst/>
          </a:prstGeom>
          <a:noFill/>
          <a:ln>
            <a:noFill/>
          </a:ln>
        </p:spPr>
      </p:pic>
      <p:cxnSp>
        <p:nvCxnSpPr>
          <p:cNvPr id="1068" name="Google Shape;1068;g1d0c7b919c8_1_201"/>
          <p:cNvCxnSpPr/>
          <p:nvPr/>
        </p:nvCxnSpPr>
        <p:spPr>
          <a:xfrm>
            <a:off x="18860225" y="5085650"/>
            <a:ext cx="0" cy="3941100"/>
          </a:xfrm>
          <a:prstGeom prst="straightConnector1">
            <a:avLst/>
          </a:prstGeom>
          <a:noFill/>
          <a:ln cap="flat" cmpd="sng" w="9525">
            <a:solidFill>
              <a:srgbClr val="0000FF"/>
            </a:solidFill>
            <a:prstDash val="solid"/>
            <a:round/>
            <a:headEnd len="sm" w="sm" type="none"/>
            <a:tailEnd len="med" w="med" type="triangle"/>
          </a:ln>
        </p:spPr>
      </p:cxnSp>
      <p:cxnSp>
        <p:nvCxnSpPr>
          <p:cNvPr id="1069" name="Google Shape;1069;g1d0c7b919c8_1_201"/>
          <p:cNvCxnSpPr/>
          <p:nvPr/>
        </p:nvCxnSpPr>
        <p:spPr>
          <a:xfrm rot="10800000">
            <a:off x="8913100" y="7271225"/>
            <a:ext cx="0" cy="1359600"/>
          </a:xfrm>
          <a:prstGeom prst="straightConnector1">
            <a:avLst/>
          </a:prstGeom>
          <a:noFill/>
          <a:ln cap="flat" cmpd="sng" w="9525">
            <a:solidFill>
              <a:srgbClr val="FF0000"/>
            </a:solidFill>
            <a:prstDash val="solid"/>
            <a:round/>
            <a:headEnd len="sm" w="sm" type="none"/>
            <a:tailEnd len="med" w="med" type="triangle"/>
          </a:ln>
        </p:spPr>
      </p:cxnSp>
      <p:cxnSp>
        <p:nvCxnSpPr>
          <p:cNvPr id="1070" name="Google Shape;1070;g1d0c7b919c8_1_201"/>
          <p:cNvCxnSpPr/>
          <p:nvPr/>
        </p:nvCxnSpPr>
        <p:spPr>
          <a:xfrm rot="10800000">
            <a:off x="10375925" y="8062800"/>
            <a:ext cx="0" cy="550800"/>
          </a:xfrm>
          <a:prstGeom prst="straightConnector1">
            <a:avLst/>
          </a:prstGeom>
          <a:noFill/>
          <a:ln cap="flat" cmpd="sng" w="9525">
            <a:solidFill>
              <a:srgbClr val="FF0000"/>
            </a:solidFill>
            <a:prstDash val="solid"/>
            <a:round/>
            <a:headEnd len="sm" w="sm" type="none"/>
            <a:tailEnd len="med" w="med" type="triangle"/>
          </a:ln>
        </p:spPr>
      </p:cxnSp>
      <p:cxnSp>
        <p:nvCxnSpPr>
          <p:cNvPr id="1071" name="Google Shape;1071;g1d0c7b919c8_1_201"/>
          <p:cNvCxnSpPr/>
          <p:nvPr/>
        </p:nvCxnSpPr>
        <p:spPr>
          <a:xfrm rot="10800000">
            <a:off x="11597800" y="7185175"/>
            <a:ext cx="0" cy="464700"/>
          </a:xfrm>
          <a:prstGeom prst="straightConnector1">
            <a:avLst/>
          </a:prstGeom>
          <a:noFill/>
          <a:ln cap="flat" cmpd="sng" w="9525">
            <a:solidFill>
              <a:schemeClr val="accent3"/>
            </a:solidFill>
            <a:prstDash val="solid"/>
            <a:round/>
            <a:headEnd len="sm" w="sm" type="none"/>
            <a:tailEnd len="med" w="med" type="triangle"/>
          </a:ln>
        </p:spPr>
      </p:cxnSp>
      <p:cxnSp>
        <p:nvCxnSpPr>
          <p:cNvPr id="1072" name="Google Shape;1072;g1d0c7b919c8_1_201"/>
          <p:cNvCxnSpPr/>
          <p:nvPr/>
        </p:nvCxnSpPr>
        <p:spPr>
          <a:xfrm>
            <a:off x="13886650" y="8699650"/>
            <a:ext cx="0" cy="757200"/>
          </a:xfrm>
          <a:prstGeom prst="straightConnector1">
            <a:avLst/>
          </a:prstGeom>
          <a:noFill/>
          <a:ln cap="flat" cmpd="sng" w="9525">
            <a:solidFill>
              <a:schemeClr val="accent3"/>
            </a:solidFill>
            <a:prstDash val="solid"/>
            <a:round/>
            <a:headEnd len="sm" w="sm" type="none"/>
            <a:tailEnd len="med" w="med" type="triangle"/>
          </a:ln>
        </p:spPr>
      </p:cxnSp>
      <p:cxnSp>
        <p:nvCxnSpPr>
          <p:cNvPr id="1073" name="Google Shape;1073;g1d0c7b919c8_1_201"/>
          <p:cNvCxnSpPr/>
          <p:nvPr/>
        </p:nvCxnSpPr>
        <p:spPr>
          <a:xfrm rot="10800000">
            <a:off x="7226575" y="4208050"/>
            <a:ext cx="0" cy="860400"/>
          </a:xfrm>
          <a:prstGeom prst="straightConnector1">
            <a:avLst/>
          </a:prstGeom>
          <a:noFill/>
          <a:ln cap="flat" cmpd="sng" w="9525">
            <a:solidFill>
              <a:srgbClr val="0000FF"/>
            </a:solidFill>
            <a:prstDash val="solid"/>
            <a:round/>
            <a:headEnd len="sm" w="sm" type="none"/>
            <a:tailEnd len="med" w="med" type="triangle"/>
          </a:ln>
        </p:spPr>
      </p:cxnSp>
      <p:cxnSp>
        <p:nvCxnSpPr>
          <p:cNvPr id="1074" name="Google Shape;1074;g1d0c7b919c8_1_201"/>
          <p:cNvCxnSpPr/>
          <p:nvPr/>
        </p:nvCxnSpPr>
        <p:spPr>
          <a:xfrm flipH="1" rot="10800000">
            <a:off x="6142375" y="5102825"/>
            <a:ext cx="17100" cy="3528000"/>
          </a:xfrm>
          <a:prstGeom prst="straightConnector1">
            <a:avLst/>
          </a:prstGeom>
          <a:noFill/>
          <a:ln cap="flat" cmpd="sng" w="9525">
            <a:solidFill>
              <a:srgbClr val="FF0000"/>
            </a:solidFill>
            <a:prstDash val="solid"/>
            <a:round/>
            <a:headEnd len="sm" w="sm" type="none"/>
            <a:tailEnd len="med" w="med" type="triangle"/>
          </a:ln>
        </p:spPr>
      </p:cxnSp>
      <p:sp>
        <p:nvSpPr>
          <p:cNvPr id="1075" name="Google Shape;1075;g1d0c7b919c8_1_201"/>
          <p:cNvSpPr txBox="1"/>
          <p:nvPr/>
        </p:nvSpPr>
        <p:spPr>
          <a:xfrm>
            <a:off x="12268975" y="2280500"/>
            <a:ext cx="8295000" cy="2031900"/>
          </a:xfrm>
          <a:prstGeom prst="rect">
            <a:avLst/>
          </a:prstGeom>
          <a:solidFill>
            <a:srgbClr val="C5D8F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Generally, the “best fit line” is the one that minimizes its total distance from the actual data points</a:t>
            </a:r>
            <a:endParaRPr b="0" i="1"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g1d0c7b919c8_1_21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81" name="Google Shape;1081;g1d0c7b919c8_1_218"/>
          <p:cNvGrpSpPr/>
          <p:nvPr/>
        </p:nvGrpSpPr>
        <p:grpSpPr>
          <a:xfrm>
            <a:off x="-3712" y="766059"/>
            <a:ext cx="7319700" cy="1073882"/>
            <a:chOff x="0" y="0"/>
            <a:chExt cx="7319700" cy="1073882"/>
          </a:xfrm>
        </p:grpSpPr>
        <p:sp>
          <p:nvSpPr>
            <p:cNvPr id="1082" name="Google Shape;1082;g1d0c7b919c8_1_21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83" name="Google Shape;1083;g1d0c7b919c8_1_21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84" name="Google Shape;1084;g1d0c7b919c8_1_21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085" name="Google Shape;1085;g1d0c7b919c8_1_218"/>
          <p:cNvPicPr preferRelativeResize="0"/>
          <p:nvPr/>
        </p:nvPicPr>
        <p:blipFill rotWithShape="1">
          <a:blip r:embed="rId4">
            <a:alphaModFix/>
          </a:blip>
          <a:srcRect b="0" l="0" r="0" t="0"/>
          <a:stretch/>
        </p:blipFill>
        <p:spPr>
          <a:xfrm>
            <a:off x="1353174" y="3782150"/>
            <a:ext cx="10330850" cy="6724500"/>
          </a:xfrm>
          <a:prstGeom prst="rect">
            <a:avLst/>
          </a:prstGeom>
          <a:noFill/>
          <a:ln>
            <a:noFill/>
          </a:ln>
        </p:spPr>
      </p:pic>
      <p:sp>
        <p:nvSpPr>
          <p:cNvPr id="1086" name="Google Shape;1086;g1d0c7b919c8_1_218"/>
          <p:cNvSpPr txBox="1"/>
          <p:nvPr/>
        </p:nvSpPr>
        <p:spPr>
          <a:xfrm>
            <a:off x="12664775" y="2400950"/>
            <a:ext cx="104118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It turns out the linear models represented are: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Red: Y = 0 * X + 30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Blue: Y = 0 * X + 17</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Green: Y = 5 * X + 37</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(Where X is Weight, Y is Mileage per Gallon)</a:t>
            </a:r>
            <a:endParaRPr b="0" i="0" sz="4000" u="none" cap="none" strike="noStrike">
              <a:solidFill>
                <a:srgbClr val="000000"/>
              </a:solidFill>
              <a:latin typeface="Helvetica Neue"/>
              <a:ea typeface="Helvetica Neue"/>
              <a:cs typeface="Helvetica Neue"/>
              <a:sym typeface="Helvetica Neue"/>
            </a:endParaRPr>
          </a:p>
        </p:txBody>
      </p:sp>
      <p:sp>
        <p:nvSpPr>
          <p:cNvPr id="1087" name="Google Shape;1087;g1d0c7b919c8_1_218"/>
          <p:cNvSpPr txBox="1"/>
          <p:nvPr/>
        </p:nvSpPr>
        <p:spPr>
          <a:xfrm>
            <a:off x="12768050" y="8768475"/>
            <a:ext cx="97923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Helvetica Neue"/>
                <a:ea typeface="Helvetica Neue"/>
                <a:cs typeface="Helvetica Neue"/>
                <a:sym typeface="Helvetica Neue"/>
              </a:rPr>
              <a:t>How can we use these for </a:t>
            </a:r>
            <a:r>
              <a:rPr b="1" i="0" lang="en-PH" sz="6000" u="none" cap="none" strike="noStrike">
                <a:solidFill>
                  <a:srgbClr val="000000"/>
                </a:solidFill>
                <a:latin typeface="Helvetica Neue"/>
                <a:ea typeface="Helvetica Neue"/>
                <a:cs typeface="Helvetica Neue"/>
                <a:sym typeface="Helvetica Neue"/>
              </a:rPr>
              <a:t>Inference?</a:t>
            </a:r>
            <a:endParaRPr b="1" i="0" sz="6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g1d0c7b919c8_1_23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093" name="Google Shape;1093;g1d0c7b919c8_1_238"/>
          <p:cNvGrpSpPr/>
          <p:nvPr/>
        </p:nvGrpSpPr>
        <p:grpSpPr>
          <a:xfrm>
            <a:off x="-3712" y="766059"/>
            <a:ext cx="7319700" cy="1073882"/>
            <a:chOff x="0" y="0"/>
            <a:chExt cx="7319700" cy="1073882"/>
          </a:xfrm>
        </p:grpSpPr>
        <p:sp>
          <p:nvSpPr>
            <p:cNvPr id="1094" name="Google Shape;1094;g1d0c7b919c8_1_2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95" name="Google Shape;1095;g1d0c7b919c8_1_2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96" name="Google Shape;1096;g1d0c7b919c8_1_23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097" name="Google Shape;1097;g1d0c7b919c8_1_238"/>
          <p:cNvPicPr preferRelativeResize="0"/>
          <p:nvPr/>
        </p:nvPicPr>
        <p:blipFill rotWithShape="1">
          <a:blip r:embed="rId4">
            <a:alphaModFix/>
          </a:blip>
          <a:srcRect b="0" l="0" r="0" t="0"/>
          <a:stretch/>
        </p:blipFill>
        <p:spPr>
          <a:xfrm>
            <a:off x="1353174" y="3782150"/>
            <a:ext cx="10330850" cy="6724500"/>
          </a:xfrm>
          <a:prstGeom prst="rect">
            <a:avLst/>
          </a:prstGeom>
          <a:noFill/>
          <a:ln>
            <a:noFill/>
          </a:ln>
        </p:spPr>
      </p:pic>
      <p:sp>
        <p:nvSpPr>
          <p:cNvPr id="1098" name="Google Shape;1098;g1d0c7b919c8_1_238"/>
          <p:cNvSpPr txBox="1"/>
          <p:nvPr/>
        </p:nvSpPr>
        <p:spPr>
          <a:xfrm>
            <a:off x="12664775" y="2400950"/>
            <a:ext cx="104118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It turns out the linear models represented are:</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Red: Y = 0 * X + 30</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Blue: Y = 0 * X + 17</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Green: Y = 5 * X + 37</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(Where X is Weight, Y is Mileage per Gallon)</a:t>
            </a:r>
            <a:endParaRPr b="0" i="0" sz="4000" u="none" cap="none" strike="noStrike">
              <a:solidFill>
                <a:srgbClr val="585858"/>
              </a:solidFill>
              <a:latin typeface="Helvetica Neue"/>
              <a:ea typeface="Helvetica Neue"/>
              <a:cs typeface="Helvetica Neue"/>
              <a:sym typeface="Helvetica Neue"/>
            </a:endParaRPr>
          </a:p>
        </p:txBody>
      </p:sp>
      <p:sp>
        <p:nvSpPr>
          <p:cNvPr id="1099" name="Google Shape;1099;g1d0c7b919c8_1_238"/>
          <p:cNvSpPr txBox="1"/>
          <p:nvPr/>
        </p:nvSpPr>
        <p:spPr>
          <a:xfrm>
            <a:off x="12768050" y="8906150"/>
            <a:ext cx="9792300" cy="26475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Intercept: Value of Y when X is 0</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Slope: For each unit increase in X, Y will increase by m</a:t>
            </a:r>
            <a:endParaRPr b="1"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g1d0c7b919c8_1_24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05" name="Google Shape;1105;g1d0c7b919c8_1_249"/>
          <p:cNvGrpSpPr/>
          <p:nvPr/>
        </p:nvGrpSpPr>
        <p:grpSpPr>
          <a:xfrm>
            <a:off x="-3712" y="766059"/>
            <a:ext cx="7319700" cy="1073882"/>
            <a:chOff x="0" y="0"/>
            <a:chExt cx="7319700" cy="1073882"/>
          </a:xfrm>
        </p:grpSpPr>
        <p:sp>
          <p:nvSpPr>
            <p:cNvPr id="1106" name="Google Shape;1106;g1d0c7b919c8_1_24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07" name="Google Shape;1107;g1d0c7b919c8_1_24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08" name="Google Shape;1108;g1d0c7b919c8_1_24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109" name="Google Shape;1109;g1d0c7b919c8_1_249"/>
          <p:cNvPicPr preferRelativeResize="0"/>
          <p:nvPr/>
        </p:nvPicPr>
        <p:blipFill rotWithShape="1">
          <a:blip r:embed="rId4">
            <a:alphaModFix/>
          </a:blip>
          <a:srcRect b="0" l="0" r="0" t="0"/>
          <a:stretch/>
        </p:blipFill>
        <p:spPr>
          <a:xfrm>
            <a:off x="1353174" y="3782150"/>
            <a:ext cx="10330850" cy="6724500"/>
          </a:xfrm>
          <a:prstGeom prst="rect">
            <a:avLst/>
          </a:prstGeom>
          <a:noFill/>
          <a:ln>
            <a:noFill/>
          </a:ln>
        </p:spPr>
      </p:pic>
      <p:sp>
        <p:nvSpPr>
          <p:cNvPr id="1110" name="Google Shape;1110;g1d0c7b919c8_1_249"/>
          <p:cNvSpPr txBox="1"/>
          <p:nvPr/>
        </p:nvSpPr>
        <p:spPr>
          <a:xfrm>
            <a:off x="12664775" y="2400950"/>
            <a:ext cx="104118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It turns out the linear models represented are: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Red: Y = 0 * X + 30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Blue: Y = 0 * X + 17</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Green: Y = 5 * X + 37</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(Where X is Weight, Y is Mileage per Gallon)</a:t>
            </a:r>
            <a:endParaRPr b="0" i="0" sz="4000" u="none" cap="none" strike="noStrike">
              <a:solidFill>
                <a:srgbClr val="000000"/>
              </a:solidFill>
              <a:latin typeface="Helvetica Neue"/>
              <a:ea typeface="Helvetica Neue"/>
              <a:cs typeface="Helvetica Neue"/>
              <a:sym typeface="Helvetica Neue"/>
            </a:endParaRPr>
          </a:p>
        </p:txBody>
      </p:sp>
      <p:sp>
        <p:nvSpPr>
          <p:cNvPr id="1111" name="Google Shape;1111;g1d0c7b919c8_1_249"/>
          <p:cNvSpPr txBox="1"/>
          <p:nvPr/>
        </p:nvSpPr>
        <p:spPr>
          <a:xfrm>
            <a:off x="12768050" y="8768475"/>
            <a:ext cx="97923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Helvetica Neue"/>
                <a:ea typeface="Helvetica Neue"/>
                <a:cs typeface="Helvetica Neue"/>
                <a:sym typeface="Helvetica Neue"/>
              </a:rPr>
              <a:t>How can we use these for </a:t>
            </a:r>
            <a:r>
              <a:rPr b="1" i="0" lang="en-PH" sz="6000" u="none" cap="none" strike="noStrike">
                <a:solidFill>
                  <a:srgbClr val="000000"/>
                </a:solidFill>
                <a:latin typeface="Helvetica Neue"/>
                <a:ea typeface="Helvetica Neue"/>
                <a:cs typeface="Helvetica Neue"/>
                <a:sym typeface="Helvetica Neue"/>
              </a:rPr>
              <a:t>Prediction?</a:t>
            </a:r>
            <a:endParaRPr b="1" i="0" sz="6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g1d0c7b919c8_1_26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17" name="Google Shape;1117;g1d0c7b919c8_1_260"/>
          <p:cNvGrpSpPr/>
          <p:nvPr/>
        </p:nvGrpSpPr>
        <p:grpSpPr>
          <a:xfrm>
            <a:off x="-3712" y="766059"/>
            <a:ext cx="7319700" cy="1073882"/>
            <a:chOff x="0" y="0"/>
            <a:chExt cx="7319700" cy="1073882"/>
          </a:xfrm>
        </p:grpSpPr>
        <p:sp>
          <p:nvSpPr>
            <p:cNvPr id="1118" name="Google Shape;1118;g1d0c7b919c8_1_26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19" name="Google Shape;1119;g1d0c7b919c8_1_26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20" name="Google Shape;1120;g1d0c7b919c8_1_26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pic>
        <p:nvPicPr>
          <p:cNvPr id="1121" name="Google Shape;1121;g1d0c7b919c8_1_260"/>
          <p:cNvPicPr preferRelativeResize="0"/>
          <p:nvPr/>
        </p:nvPicPr>
        <p:blipFill rotWithShape="1">
          <a:blip r:embed="rId4">
            <a:alphaModFix/>
          </a:blip>
          <a:srcRect b="0" l="0" r="0" t="0"/>
          <a:stretch/>
        </p:blipFill>
        <p:spPr>
          <a:xfrm>
            <a:off x="1353174" y="3782150"/>
            <a:ext cx="10330850" cy="6724500"/>
          </a:xfrm>
          <a:prstGeom prst="rect">
            <a:avLst/>
          </a:prstGeom>
          <a:noFill/>
          <a:ln>
            <a:noFill/>
          </a:ln>
        </p:spPr>
      </p:pic>
      <p:sp>
        <p:nvSpPr>
          <p:cNvPr id="1122" name="Google Shape;1122;g1d0c7b919c8_1_260"/>
          <p:cNvSpPr txBox="1"/>
          <p:nvPr/>
        </p:nvSpPr>
        <p:spPr>
          <a:xfrm>
            <a:off x="12664775" y="2400950"/>
            <a:ext cx="104118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It turns out the linear models represented are:</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Red: Y = 0 * X + 30</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Blue: Y = 0 * X + 17</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Green: Y = 5 * X + 37</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585858"/>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585858"/>
                </a:solidFill>
                <a:latin typeface="Helvetica Neue"/>
                <a:ea typeface="Helvetica Neue"/>
                <a:cs typeface="Helvetica Neue"/>
                <a:sym typeface="Helvetica Neue"/>
              </a:rPr>
              <a:t>(Where X is Weight, Y is Mileage per Gallon)</a:t>
            </a:r>
            <a:endParaRPr b="0" i="0" sz="4000" u="none" cap="none" strike="noStrike">
              <a:solidFill>
                <a:srgbClr val="585858"/>
              </a:solidFill>
              <a:latin typeface="Helvetica Neue"/>
              <a:ea typeface="Helvetica Neue"/>
              <a:cs typeface="Helvetica Neue"/>
              <a:sym typeface="Helvetica Neue"/>
            </a:endParaRPr>
          </a:p>
        </p:txBody>
      </p:sp>
      <p:sp>
        <p:nvSpPr>
          <p:cNvPr id="1123" name="Google Shape;1123;g1d0c7b919c8_1_260"/>
          <p:cNvSpPr txBox="1"/>
          <p:nvPr/>
        </p:nvSpPr>
        <p:spPr>
          <a:xfrm>
            <a:off x="12768050" y="8906150"/>
            <a:ext cx="9792300" cy="20319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We can plug in different values of X (our predictors) to see the resulting values of Y.</a:t>
            </a:r>
            <a:endParaRPr b="1"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g1d0c7b919c8_1_27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29" name="Google Shape;1129;g1d0c7b919c8_1_271"/>
          <p:cNvGrpSpPr/>
          <p:nvPr/>
        </p:nvGrpSpPr>
        <p:grpSpPr>
          <a:xfrm>
            <a:off x="-3712" y="766059"/>
            <a:ext cx="7319700" cy="1073882"/>
            <a:chOff x="0" y="0"/>
            <a:chExt cx="7319700" cy="1073882"/>
          </a:xfrm>
        </p:grpSpPr>
        <p:sp>
          <p:nvSpPr>
            <p:cNvPr id="1130" name="Google Shape;1130;g1d0c7b919c8_1_27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31" name="Google Shape;1131;g1d0c7b919c8_1_27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32" name="Google Shape;1132;g1d0c7b919c8_1_27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1133" name="Google Shape;1133;g1d0c7b919c8_1_271"/>
          <p:cNvSpPr txBox="1"/>
          <p:nvPr/>
        </p:nvSpPr>
        <p:spPr>
          <a:xfrm>
            <a:off x="4266525" y="4672625"/>
            <a:ext cx="154371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PH" sz="5000" u="sng" cap="none" strike="noStrike">
                <a:solidFill>
                  <a:srgbClr val="000000"/>
                </a:solidFill>
                <a:latin typeface="Helvetica Neue"/>
                <a:ea typeface="Helvetica Neue"/>
                <a:cs typeface="Helvetica Neue"/>
                <a:sym typeface="Helvetica Neue"/>
              </a:rPr>
              <a:t>Guided Exercises</a:t>
            </a:r>
            <a:endParaRPr b="0" i="0" sz="50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g1d0c7b919c8_1_292"/>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Logistic Regression</a:t>
            </a:r>
            <a:endParaRPr b="1" i="0" sz="7000" u="none" cap="none" strike="noStrike">
              <a:solidFill>
                <a:srgbClr val="1A1E68"/>
              </a:solidFill>
              <a:latin typeface="Avenir"/>
              <a:ea typeface="Avenir"/>
              <a:cs typeface="Avenir"/>
              <a:sym typeface="Avenir"/>
            </a:endParaRPr>
          </a:p>
        </p:txBody>
      </p:sp>
      <p:pic>
        <p:nvPicPr>
          <p:cNvPr descr="ForTheWomen_blacktext (2) (1).png" id="1139" name="Google Shape;1139;g1d0c7b919c8_1_29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g1d0c7b919c8_1_30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45" name="Google Shape;1145;g1d0c7b919c8_1_302"/>
          <p:cNvGrpSpPr/>
          <p:nvPr/>
        </p:nvGrpSpPr>
        <p:grpSpPr>
          <a:xfrm>
            <a:off x="-3712" y="766059"/>
            <a:ext cx="7319700" cy="1073882"/>
            <a:chOff x="0" y="0"/>
            <a:chExt cx="7319700" cy="1073882"/>
          </a:xfrm>
        </p:grpSpPr>
        <p:sp>
          <p:nvSpPr>
            <p:cNvPr id="1146" name="Google Shape;1146;g1d0c7b919c8_1_30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47" name="Google Shape;1147;g1d0c7b919c8_1_30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48" name="Google Shape;1148;g1d0c7b919c8_1_30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pic>
        <p:nvPicPr>
          <p:cNvPr id="1149" name="Google Shape;1149;g1d0c7b919c8_1_302"/>
          <p:cNvPicPr preferRelativeResize="0"/>
          <p:nvPr/>
        </p:nvPicPr>
        <p:blipFill rotWithShape="1">
          <a:blip r:embed="rId4">
            <a:alphaModFix/>
          </a:blip>
          <a:srcRect b="0" l="0" r="0" t="0"/>
          <a:stretch/>
        </p:blipFill>
        <p:spPr>
          <a:xfrm>
            <a:off x="1631474" y="2121650"/>
            <a:ext cx="10210200" cy="6645975"/>
          </a:xfrm>
          <a:prstGeom prst="rect">
            <a:avLst/>
          </a:prstGeom>
          <a:noFill/>
          <a:ln>
            <a:noFill/>
          </a:ln>
        </p:spPr>
      </p:pic>
      <p:graphicFrame>
        <p:nvGraphicFramePr>
          <p:cNvPr id="1150" name="Google Shape;1150;g1d0c7b919c8_1_302"/>
          <p:cNvGraphicFramePr/>
          <p:nvPr/>
        </p:nvGraphicFramePr>
        <p:xfrm>
          <a:off x="12220275" y="3100625"/>
          <a:ext cx="3000000" cy="3000000"/>
        </p:xfrm>
        <a:graphic>
          <a:graphicData uri="http://schemas.openxmlformats.org/drawingml/2006/table">
            <a:tbl>
              <a:tblPr>
                <a:noFill/>
                <a:tableStyleId>{221CA658-CAB0-4E03-9264-876C42B06D06}</a:tableStyleId>
              </a:tblPr>
              <a:tblGrid>
                <a:gridCol w="5427700"/>
                <a:gridCol w="5427700"/>
              </a:tblGrid>
              <a:tr h="1043025">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Outcome</a:t>
                      </a:r>
                      <a:endParaRPr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Predictor</a:t>
                      </a:r>
                      <a:endParaRPr sz="50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Exam Grades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Time Spent Studying</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Average Weekly Rice Budget</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Size of Family</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Interest Rates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Inflation</a:t>
                      </a:r>
                      <a:endParaRPr sz="3400" u="none" cap="none" strike="noStrike"/>
                    </a:p>
                  </a:txBody>
                  <a:tcPr marT="91425" marB="91425" marR="91425" marL="91425"/>
                </a:tc>
              </a:tr>
            </a:tbl>
          </a:graphicData>
        </a:graphic>
      </p:graphicFrame>
      <p:sp>
        <p:nvSpPr>
          <p:cNvPr id="1151" name="Google Shape;1151;g1d0c7b919c8_1_302"/>
          <p:cNvSpPr txBox="1"/>
          <p:nvPr/>
        </p:nvSpPr>
        <p:spPr>
          <a:xfrm>
            <a:off x="402560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Predictor, Regressor, Covariate, Independent Variable, X</a:t>
            </a:r>
            <a:endParaRPr b="0" i="0" sz="3000" u="none" cap="none" strike="noStrike">
              <a:solidFill>
                <a:srgbClr val="000000"/>
              </a:solidFill>
              <a:latin typeface="Helvetica Neue"/>
              <a:ea typeface="Helvetica Neue"/>
              <a:cs typeface="Helvetica Neue"/>
              <a:sym typeface="Helvetica Neue"/>
            </a:endParaRPr>
          </a:p>
        </p:txBody>
      </p:sp>
      <p:sp>
        <p:nvSpPr>
          <p:cNvPr id="1152" name="Google Shape;1152;g1d0c7b919c8_1_302"/>
          <p:cNvSpPr txBox="1"/>
          <p:nvPr/>
        </p:nvSpPr>
        <p:spPr>
          <a:xfrm>
            <a:off x="1350805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Outcome, Response,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Dependent Variable, Y</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g1d0c7b919c8_1_31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58" name="Google Shape;1158;g1d0c7b919c8_1_315"/>
          <p:cNvGrpSpPr/>
          <p:nvPr/>
        </p:nvGrpSpPr>
        <p:grpSpPr>
          <a:xfrm>
            <a:off x="-3712" y="766059"/>
            <a:ext cx="7319700" cy="1073882"/>
            <a:chOff x="0" y="0"/>
            <a:chExt cx="7319700" cy="1073882"/>
          </a:xfrm>
        </p:grpSpPr>
        <p:sp>
          <p:nvSpPr>
            <p:cNvPr id="1159" name="Google Shape;1159;g1d0c7b919c8_1_31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60" name="Google Shape;1160;g1d0c7b919c8_1_31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61" name="Google Shape;1161;g1d0c7b919c8_1_31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pic>
        <p:nvPicPr>
          <p:cNvPr id="1162" name="Google Shape;1162;g1d0c7b919c8_1_315"/>
          <p:cNvPicPr preferRelativeResize="0"/>
          <p:nvPr/>
        </p:nvPicPr>
        <p:blipFill rotWithShape="1">
          <a:blip r:embed="rId4">
            <a:alphaModFix/>
          </a:blip>
          <a:srcRect b="0" l="0" r="0" t="0"/>
          <a:stretch/>
        </p:blipFill>
        <p:spPr>
          <a:xfrm>
            <a:off x="1631474" y="2121650"/>
            <a:ext cx="10210200" cy="6645975"/>
          </a:xfrm>
          <a:prstGeom prst="rect">
            <a:avLst/>
          </a:prstGeom>
          <a:noFill/>
          <a:ln>
            <a:noFill/>
          </a:ln>
        </p:spPr>
      </p:pic>
      <p:graphicFrame>
        <p:nvGraphicFramePr>
          <p:cNvPr id="1163" name="Google Shape;1163;g1d0c7b919c8_1_315"/>
          <p:cNvGraphicFramePr/>
          <p:nvPr/>
        </p:nvGraphicFramePr>
        <p:xfrm>
          <a:off x="12220275" y="3100625"/>
          <a:ext cx="3000000" cy="3000000"/>
        </p:xfrm>
        <a:graphic>
          <a:graphicData uri="http://schemas.openxmlformats.org/drawingml/2006/table">
            <a:tbl>
              <a:tblPr>
                <a:noFill/>
                <a:tableStyleId>{221CA658-CAB0-4E03-9264-876C42B06D06}</a:tableStyleId>
              </a:tblPr>
              <a:tblGrid>
                <a:gridCol w="5427700"/>
                <a:gridCol w="5427700"/>
              </a:tblGrid>
              <a:tr h="1043025">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Outcome</a:t>
                      </a:r>
                      <a:endParaRPr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Predictor</a:t>
                      </a:r>
                      <a:endParaRPr sz="50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Exam Grades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Time Spent Studying</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Average Weekly Rice Budget</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Size of Family</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Interest Rates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Inflation</a:t>
                      </a:r>
                      <a:endParaRPr sz="3400" u="none" cap="none" strike="noStrike"/>
                    </a:p>
                  </a:txBody>
                  <a:tcPr marT="91425" marB="91425" marR="91425" marL="91425"/>
                </a:tc>
              </a:tr>
            </a:tbl>
          </a:graphicData>
        </a:graphic>
      </p:graphicFrame>
      <p:sp>
        <p:nvSpPr>
          <p:cNvPr id="1164" name="Google Shape;1164;g1d0c7b919c8_1_315"/>
          <p:cNvSpPr txBox="1"/>
          <p:nvPr/>
        </p:nvSpPr>
        <p:spPr>
          <a:xfrm>
            <a:off x="402560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Predictor, Regressor, Covariate, Independent Variable, X</a:t>
            </a:r>
            <a:endParaRPr b="0" i="0" sz="3000" u="none" cap="none" strike="noStrike">
              <a:solidFill>
                <a:srgbClr val="000000"/>
              </a:solidFill>
              <a:latin typeface="Helvetica Neue"/>
              <a:ea typeface="Helvetica Neue"/>
              <a:cs typeface="Helvetica Neue"/>
              <a:sym typeface="Helvetica Neue"/>
            </a:endParaRPr>
          </a:p>
        </p:txBody>
      </p:sp>
      <p:sp>
        <p:nvSpPr>
          <p:cNvPr id="1165" name="Google Shape;1165;g1d0c7b919c8_1_315"/>
          <p:cNvSpPr txBox="1"/>
          <p:nvPr/>
        </p:nvSpPr>
        <p:spPr>
          <a:xfrm>
            <a:off x="1350805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Outcome, Response,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Dependent Variable, Y</a:t>
            </a:r>
            <a:endParaRPr b="0" i="0" sz="3000" u="none" cap="none" strike="noStrike">
              <a:solidFill>
                <a:srgbClr val="000000"/>
              </a:solidFill>
              <a:latin typeface="Helvetica Neue"/>
              <a:ea typeface="Helvetica Neue"/>
              <a:cs typeface="Helvetica Neue"/>
              <a:sym typeface="Helvetica Neue"/>
            </a:endParaRPr>
          </a:p>
        </p:txBody>
      </p:sp>
      <p:sp>
        <p:nvSpPr>
          <p:cNvPr id="1166" name="Google Shape;1166;g1d0c7b919c8_1_315"/>
          <p:cNvSpPr txBox="1"/>
          <p:nvPr/>
        </p:nvSpPr>
        <p:spPr>
          <a:xfrm>
            <a:off x="4645100" y="9533300"/>
            <a:ext cx="547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INPUT</a:t>
            </a:r>
            <a:endParaRPr b="1" i="0" sz="4000" u="none" cap="none" strike="noStrike">
              <a:solidFill>
                <a:srgbClr val="000000"/>
              </a:solidFill>
              <a:latin typeface="Helvetica Neue"/>
              <a:ea typeface="Helvetica Neue"/>
              <a:cs typeface="Helvetica Neue"/>
              <a:sym typeface="Helvetica Neue"/>
            </a:endParaRPr>
          </a:p>
        </p:txBody>
      </p:sp>
      <p:sp>
        <p:nvSpPr>
          <p:cNvPr id="1167" name="Google Shape;1167;g1d0c7b919c8_1_315"/>
          <p:cNvSpPr txBox="1"/>
          <p:nvPr/>
        </p:nvSpPr>
        <p:spPr>
          <a:xfrm>
            <a:off x="14127550" y="9533300"/>
            <a:ext cx="547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OUTPUT</a:t>
            </a:r>
            <a:endParaRPr b="1" i="0" sz="4000" u="none" cap="none" strike="noStrike">
              <a:solidFill>
                <a:srgbClr val="000000"/>
              </a:solidFill>
              <a:latin typeface="Helvetica Neue"/>
              <a:ea typeface="Helvetica Neue"/>
              <a:cs typeface="Helvetica Neue"/>
              <a:sym typeface="Helvetica Neue"/>
            </a:endParaRPr>
          </a:p>
        </p:txBody>
      </p:sp>
      <p:cxnSp>
        <p:nvCxnSpPr>
          <p:cNvPr id="1168" name="Google Shape;1168;g1d0c7b919c8_1_315"/>
          <p:cNvCxnSpPr>
            <a:endCxn id="1165" idx="1"/>
          </p:cNvCxnSpPr>
          <p:nvPr/>
        </p:nvCxnSpPr>
        <p:spPr>
          <a:xfrm>
            <a:off x="10737250" y="10887800"/>
            <a:ext cx="2770800" cy="0"/>
          </a:xfrm>
          <a:prstGeom prst="straightConnector1">
            <a:avLst/>
          </a:prstGeom>
          <a:noFill/>
          <a:ln cap="flat" cmpd="sng" w="9525">
            <a:solidFill>
              <a:schemeClr val="dk2"/>
            </a:solidFill>
            <a:prstDash val="solid"/>
            <a:round/>
            <a:headEnd len="sm" w="sm" type="none"/>
            <a:tailEnd len="med" w="med" type="triangle"/>
          </a:ln>
        </p:spPr>
      </p:cxnSp>
      <p:sp>
        <p:nvSpPr>
          <p:cNvPr id="1169" name="Google Shape;1169;g1d0c7b919c8_1_315"/>
          <p:cNvSpPr txBox="1"/>
          <p:nvPr/>
        </p:nvSpPr>
        <p:spPr>
          <a:xfrm>
            <a:off x="11528950" y="10378825"/>
            <a:ext cx="1118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Linear Model</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g1d0c7b919c8_1_33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75" name="Google Shape;1175;g1d0c7b919c8_1_331"/>
          <p:cNvGrpSpPr/>
          <p:nvPr/>
        </p:nvGrpSpPr>
        <p:grpSpPr>
          <a:xfrm>
            <a:off x="-3712" y="766059"/>
            <a:ext cx="7319700" cy="1073882"/>
            <a:chOff x="0" y="0"/>
            <a:chExt cx="7319700" cy="1073882"/>
          </a:xfrm>
        </p:grpSpPr>
        <p:sp>
          <p:nvSpPr>
            <p:cNvPr id="1176" name="Google Shape;1176;g1d0c7b919c8_1_3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77" name="Google Shape;1177;g1d0c7b919c8_1_3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78" name="Google Shape;1178;g1d0c7b919c8_1_3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pic>
        <p:nvPicPr>
          <p:cNvPr id="1179" name="Google Shape;1179;g1d0c7b919c8_1_331"/>
          <p:cNvPicPr preferRelativeResize="0"/>
          <p:nvPr/>
        </p:nvPicPr>
        <p:blipFill rotWithShape="1">
          <a:blip r:embed="rId4">
            <a:alphaModFix/>
          </a:blip>
          <a:srcRect b="0" l="0" r="0" t="0"/>
          <a:stretch/>
        </p:blipFill>
        <p:spPr>
          <a:xfrm>
            <a:off x="1631474" y="2121650"/>
            <a:ext cx="10210200" cy="6645975"/>
          </a:xfrm>
          <a:prstGeom prst="rect">
            <a:avLst/>
          </a:prstGeom>
          <a:noFill/>
          <a:ln>
            <a:noFill/>
          </a:ln>
        </p:spPr>
      </p:pic>
      <p:graphicFrame>
        <p:nvGraphicFramePr>
          <p:cNvPr id="1180" name="Google Shape;1180;g1d0c7b919c8_1_331"/>
          <p:cNvGraphicFramePr/>
          <p:nvPr/>
        </p:nvGraphicFramePr>
        <p:xfrm>
          <a:off x="12220275" y="3100625"/>
          <a:ext cx="3000000" cy="3000000"/>
        </p:xfrm>
        <a:graphic>
          <a:graphicData uri="http://schemas.openxmlformats.org/drawingml/2006/table">
            <a:tbl>
              <a:tblPr>
                <a:noFill/>
                <a:tableStyleId>{221CA658-CAB0-4E03-9264-876C42B06D06}</a:tableStyleId>
              </a:tblPr>
              <a:tblGrid>
                <a:gridCol w="5427700"/>
                <a:gridCol w="5427700"/>
              </a:tblGrid>
              <a:tr h="1043025">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Outcome</a:t>
                      </a:r>
                      <a:endParaRPr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Predictor</a:t>
                      </a:r>
                      <a:endParaRPr sz="50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Exam Grades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Time Spent Studying</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Average Weekly Rice Budget</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Size of Family</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Interest Rates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Inflation</a:t>
                      </a:r>
                      <a:endParaRPr sz="3400" u="none" cap="none" strike="noStrike"/>
                    </a:p>
                  </a:txBody>
                  <a:tcPr marT="91425" marB="91425" marR="91425" marL="91425"/>
                </a:tc>
              </a:tr>
            </a:tbl>
          </a:graphicData>
        </a:graphic>
      </p:graphicFrame>
      <p:sp>
        <p:nvSpPr>
          <p:cNvPr id="1181" name="Google Shape;1181;g1d0c7b919c8_1_331"/>
          <p:cNvSpPr txBox="1"/>
          <p:nvPr/>
        </p:nvSpPr>
        <p:spPr>
          <a:xfrm>
            <a:off x="402560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Predictor, Regressor, Covariate, Independent Variable, X</a:t>
            </a:r>
            <a:endParaRPr b="0" i="0" sz="3000" u="none" cap="none" strike="noStrike">
              <a:solidFill>
                <a:srgbClr val="000000"/>
              </a:solidFill>
              <a:latin typeface="Helvetica Neue"/>
              <a:ea typeface="Helvetica Neue"/>
              <a:cs typeface="Helvetica Neue"/>
              <a:sym typeface="Helvetica Neue"/>
            </a:endParaRPr>
          </a:p>
        </p:txBody>
      </p:sp>
      <p:sp>
        <p:nvSpPr>
          <p:cNvPr id="1182" name="Google Shape;1182;g1d0c7b919c8_1_331"/>
          <p:cNvSpPr txBox="1"/>
          <p:nvPr/>
        </p:nvSpPr>
        <p:spPr>
          <a:xfrm>
            <a:off x="1350805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Outcome, Response,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Dependent Variable, Y</a:t>
            </a:r>
            <a:endParaRPr b="0" i="0" sz="3000" u="none" cap="none" strike="noStrike">
              <a:solidFill>
                <a:srgbClr val="000000"/>
              </a:solidFill>
              <a:latin typeface="Helvetica Neue"/>
              <a:ea typeface="Helvetica Neue"/>
              <a:cs typeface="Helvetica Neue"/>
              <a:sym typeface="Helvetica Neue"/>
            </a:endParaRPr>
          </a:p>
        </p:txBody>
      </p:sp>
      <p:sp>
        <p:nvSpPr>
          <p:cNvPr id="1183" name="Google Shape;1183;g1d0c7b919c8_1_331"/>
          <p:cNvSpPr txBox="1"/>
          <p:nvPr/>
        </p:nvSpPr>
        <p:spPr>
          <a:xfrm>
            <a:off x="4645100" y="9533300"/>
            <a:ext cx="547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INPUT</a:t>
            </a:r>
            <a:endParaRPr b="1" i="0" sz="4000" u="none" cap="none" strike="noStrike">
              <a:solidFill>
                <a:srgbClr val="000000"/>
              </a:solidFill>
              <a:latin typeface="Helvetica Neue"/>
              <a:ea typeface="Helvetica Neue"/>
              <a:cs typeface="Helvetica Neue"/>
              <a:sym typeface="Helvetica Neue"/>
            </a:endParaRPr>
          </a:p>
        </p:txBody>
      </p:sp>
      <p:sp>
        <p:nvSpPr>
          <p:cNvPr id="1184" name="Google Shape;1184;g1d0c7b919c8_1_331"/>
          <p:cNvSpPr txBox="1"/>
          <p:nvPr/>
        </p:nvSpPr>
        <p:spPr>
          <a:xfrm>
            <a:off x="14127550" y="9533300"/>
            <a:ext cx="547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OUTPUT</a:t>
            </a:r>
            <a:endParaRPr b="1" i="0" sz="4000" u="none" cap="none" strike="noStrike">
              <a:solidFill>
                <a:srgbClr val="000000"/>
              </a:solidFill>
              <a:latin typeface="Helvetica Neue"/>
              <a:ea typeface="Helvetica Neue"/>
              <a:cs typeface="Helvetica Neue"/>
              <a:sym typeface="Helvetica Neue"/>
            </a:endParaRPr>
          </a:p>
        </p:txBody>
      </p:sp>
      <p:cxnSp>
        <p:nvCxnSpPr>
          <p:cNvPr id="1185" name="Google Shape;1185;g1d0c7b919c8_1_331"/>
          <p:cNvCxnSpPr>
            <a:endCxn id="1182" idx="1"/>
          </p:cNvCxnSpPr>
          <p:nvPr/>
        </p:nvCxnSpPr>
        <p:spPr>
          <a:xfrm>
            <a:off x="10737250" y="10887800"/>
            <a:ext cx="2770800" cy="0"/>
          </a:xfrm>
          <a:prstGeom prst="straightConnector1">
            <a:avLst/>
          </a:prstGeom>
          <a:noFill/>
          <a:ln cap="flat" cmpd="sng" w="9525">
            <a:solidFill>
              <a:schemeClr val="dk2"/>
            </a:solidFill>
            <a:prstDash val="solid"/>
            <a:round/>
            <a:headEnd len="sm" w="sm" type="none"/>
            <a:tailEnd len="med" w="med" type="triangle"/>
          </a:ln>
        </p:spPr>
      </p:cxnSp>
      <p:sp>
        <p:nvSpPr>
          <p:cNvPr id="1186" name="Google Shape;1186;g1d0c7b919c8_1_331"/>
          <p:cNvSpPr txBox="1"/>
          <p:nvPr/>
        </p:nvSpPr>
        <p:spPr>
          <a:xfrm>
            <a:off x="11528950" y="10378825"/>
            <a:ext cx="1118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Linear Model</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g134f43e4296_0_286"/>
          <p:cNvGrpSpPr/>
          <p:nvPr/>
        </p:nvGrpSpPr>
        <p:grpSpPr>
          <a:xfrm>
            <a:off x="-3712" y="766059"/>
            <a:ext cx="7319700" cy="1073882"/>
            <a:chOff x="0" y="0"/>
            <a:chExt cx="7319700" cy="1073882"/>
          </a:xfrm>
        </p:grpSpPr>
        <p:sp>
          <p:nvSpPr>
            <p:cNvPr id="160" name="Google Shape;160;g134f43e4296_0_2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1" name="Google Shape;161;g134f43e4296_0_2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2" name="Google Shape;162;g134f43e4296_0_2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63" name="Google Shape;163;g134f43e4296_0_28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64" name="Google Shape;164;g134f43e4296_0_28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g134f43e4296_0_28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rofile</a:t>
            </a:r>
            <a:endParaRPr b="0"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Prepare</a:t>
            </a:r>
            <a:endParaRPr b="1"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Analyze</a:t>
            </a:r>
            <a:endParaRPr b="1" i="0" sz="20000" u="none" cap="none" strike="noStrike">
              <a:solidFill>
                <a:schemeClr val="lt2"/>
              </a:solidFill>
              <a:latin typeface="Helvetica Neue"/>
              <a:ea typeface="Helvetica Neue"/>
              <a:cs typeface="Helvetica Neue"/>
              <a:sym typeface="Helvetica Neue"/>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g1d0c7b919c8_1_34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192" name="Google Shape;1192;g1d0c7b919c8_1_348"/>
          <p:cNvGrpSpPr/>
          <p:nvPr/>
        </p:nvGrpSpPr>
        <p:grpSpPr>
          <a:xfrm>
            <a:off x="-3712" y="766059"/>
            <a:ext cx="7319700" cy="1073882"/>
            <a:chOff x="0" y="0"/>
            <a:chExt cx="7319700" cy="1073882"/>
          </a:xfrm>
        </p:grpSpPr>
        <p:sp>
          <p:nvSpPr>
            <p:cNvPr id="1193" name="Google Shape;1193;g1d0c7b919c8_1_3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94" name="Google Shape;1194;g1d0c7b919c8_1_3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95" name="Google Shape;1195;g1d0c7b919c8_1_34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pic>
        <p:nvPicPr>
          <p:cNvPr id="1196" name="Google Shape;1196;g1d0c7b919c8_1_348"/>
          <p:cNvPicPr preferRelativeResize="0"/>
          <p:nvPr/>
        </p:nvPicPr>
        <p:blipFill rotWithShape="1">
          <a:blip r:embed="rId4">
            <a:alphaModFix/>
          </a:blip>
          <a:srcRect b="0" l="0" r="0" t="0"/>
          <a:stretch/>
        </p:blipFill>
        <p:spPr>
          <a:xfrm>
            <a:off x="1631474" y="2121650"/>
            <a:ext cx="10210200" cy="6645975"/>
          </a:xfrm>
          <a:prstGeom prst="rect">
            <a:avLst/>
          </a:prstGeom>
          <a:noFill/>
          <a:ln>
            <a:noFill/>
          </a:ln>
        </p:spPr>
      </p:pic>
      <p:graphicFrame>
        <p:nvGraphicFramePr>
          <p:cNvPr id="1197" name="Google Shape;1197;g1d0c7b919c8_1_348"/>
          <p:cNvGraphicFramePr/>
          <p:nvPr/>
        </p:nvGraphicFramePr>
        <p:xfrm>
          <a:off x="12220275" y="3100625"/>
          <a:ext cx="3000000" cy="3000000"/>
        </p:xfrm>
        <a:graphic>
          <a:graphicData uri="http://schemas.openxmlformats.org/drawingml/2006/table">
            <a:tbl>
              <a:tblPr>
                <a:noFill/>
                <a:tableStyleId>{221CA658-CAB0-4E03-9264-876C42B06D06}</a:tableStyleId>
              </a:tblPr>
              <a:tblGrid>
                <a:gridCol w="5427700"/>
                <a:gridCol w="5427700"/>
              </a:tblGrid>
              <a:tr h="1043025">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Outcome</a:t>
                      </a:r>
                      <a:endParaRPr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5000"/>
                        <a:buFont typeface="Arial"/>
                        <a:buNone/>
                      </a:pPr>
                      <a:r>
                        <a:rPr lang="en-PH" sz="5000" u="none" cap="none" strike="noStrike"/>
                        <a:t>Predictor</a:t>
                      </a:r>
                      <a:endParaRPr sz="50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Exam Grades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Time Spent Studying</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Average Weekly Rice Budget</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Size of Family</a:t>
                      </a:r>
                      <a:endParaRPr sz="3400" u="none" cap="none" strike="noStrike"/>
                    </a:p>
                  </a:txBody>
                  <a:tcPr marT="91425" marB="91425" marR="91425" marL="91425"/>
                </a:tc>
              </a:tr>
              <a:tr h="10030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Interest Rates</a:t>
                      </a:r>
                      <a:endParaRPr sz="3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t>Inflation</a:t>
                      </a:r>
                      <a:endParaRPr sz="3400" u="none" cap="none" strike="noStrike"/>
                    </a:p>
                  </a:txBody>
                  <a:tcPr marT="91425" marB="91425" marR="91425" marL="91425"/>
                </a:tc>
              </a:tr>
            </a:tbl>
          </a:graphicData>
        </a:graphic>
      </p:graphicFrame>
      <p:sp>
        <p:nvSpPr>
          <p:cNvPr id="1198" name="Google Shape;1198;g1d0c7b919c8_1_348"/>
          <p:cNvSpPr txBox="1"/>
          <p:nvPr/>
        </p:nvSpPr>
        <p:spPr>
          <a:xfrm>
            <a:off x="402560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Predictor, Regressor, Covariate, Independent Variable, X</a:t>
            </a:r>
            <a:endParaRPr b="0" i="0" sz="3000" u="none" cap="none" strike="noStrike">
              <a:solidFill>
                <a:srgbClr val="000000"/>
              </a:solidFill>
              <a:latin typeface="Helvetica Neue"/>
              <a:ea typeface="Helvetica Neue"/>
              <a:cs typeface="Helvetica Neue"/>
              <a:sym typeface="Helvetica Neue"/>
            </a:endParaRPr>
          </a:p>
        </p:txBody>
      </p:sp>
      <p:sp>
        <p:nvSpPr>
          <p:cNvPr id="1199" name="Google Shape;1199;g1d0c7b919c8_1_348"/>
          <p:cNvSpPr txBox="1"/>
          <p:nvPr/>
        </p:nvSpPr>
        <p:spPr>
          <a:xfrm>
            <a:off x="13508050" y="10333700"/>
            <a:ext cx="67116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Outcome, Response,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Dependent Variable, Y</a:t>
            </a:r>
            <a:endParaRPr b="0" i="0" sz="3000" u="none" cap="none" strike="noStrike">
              <a:solidFill>
                <a:srgbClr val="000000"/>
              </a:solidFill>
              <a:latin typeface="Helvetica Neue"/>
              <a:ea typeface="Helvetica Neue"/>
              <a:cs typeface="Helvetica Neue"/>
              <a:sym typeface="Helvetica Neue"/>
            </a:endParaRPr>
          </a:p>
        </p:txBody>
      </p:sp>
      <p:sp>
        <p:nvSpPr>
          <p:cNvPr id="1200" name="Google Shape;1200;g1d0c7b919c8_1_348"/>
          <p:cNvSpPr txBox="1"/>
          <p:nvPr/>
        </p:nvSpPr>
        <p:spPr>
          <a:xfrm>
            <a:off x="4645100" y="9533300"/>
            <a:ext cx="547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INPUT</a:t>
            </a:r>
            <a:endParaRPr b="1" i="0" sz="4000" u="none" cap="none" strike="noStrike">
              <a:solidFill>
                <a:srgbClr val="000000"/>
              </a:solidFill>
              <a:latin typeface="Helvetica Neue"/>
              <a:ea typeface="Helvetica Neue"/>
              <a:cs typeface="Helvetica Neue"/>
              <a:sym typeface="Helvetica Neue"/>
            </a:endParaRPr>
          </a:p>
        </p:txBody>
      </p:sp>
      <p:sp>
        <p:nvSpPr>
          <p:cNvPr id="1201" name="Google Shape;1201;g1d0c7b919c8_1_348"/>
          <p:cNvSpPr txBox="1"/>
          <p:nvPr/>
        </p:nvSpPr>
        <p:spPr>
          <a:xfrm>
            <a:off x="14127550" y="9533300"/>
            <a:ext cx="547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OUTPUT</a:t>
            </a:r>
            <a:endParaRPr b="1" i="0" sz="4000" u="none" cap="none" strike="noStrike">
              <a:solidFill>
                <a:srgbClr val="000000"/>
              </a:solidFill>
              <a:latin typeface="Helvetica Neue"/>
              <a:ea typeface="Helvetica Neue"/>
              <a:cs typeface="Helvetica Neue"/>
              <a:sym typeface="Helvetica Neue"/>
            </a:endParaRPr>
          </a:p>
        </p:txBody>
      </p:sp>
      <p:cxnSp>
        <p:nvCxnSpPr>
          <p:cNvPr id="1202" name="Google Shape;1202;g1d0c7b919c8_1_348"/>
          <p:cNvCxnSpPr>
            <a:endCxn id="1199" idx="1"/>
          </p:cNvCxnSpPr>
          <p:nvPr/>
        </p:nvCxnSpPr>
        <p:spPr>
          <a:xfrm>
            <a:off x="10737250" y="10887800"/>
            <a:ext cx="2770800" cy="0"/>
          </a:xfrm>
          <a:prstGeom prst="straightConnector1">
            <a:avLst/>
          </a:prstGeom>
          <a:noFill/>
          <a:ln cap="flat" cmpd="sng" w="9525">
            <a:solidFill>
              <a:schemeClr val="dk2"/>
            </a:solidFill>
            <a:prstDash val="solid"/>
            <a:round/>
            <a:headEnd len="sm" w="sm" type="none"/>
            <a:tailEnd len="med" w="med" type="triangle"/>
          </a:ln>
        </p:spPr>
      </p:cxnSp>
      <p:sp>
        <p:nvSpPr>
          <p:cNvPr id="1203" name="Google Shape;1203;g1d0c7b919c8_1_348"/>
          <p:cNvSpPr txBox="1"/>
          <p:nvPr/>
        </p:nvSpPr>
        <p:spPr>
          <a:xfrm>
            <a:off x="11528950" y="10378825"/>
            <a:ext cx="1118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Helvetica Neue"/>
                <a:ea typeface="Helvetica Neue"/>
                <a:cs typeface="Helvetica Neue"/>
                <a:sym typeface="Helvetica Neue"/>
              </a:rPr>
              <a:t>Linear Model</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pic>
        <p:nvPicPr>
          <p:cNvPr descr="ForTheWomen_blacktext (2) (1).png" id="1208" name="Google Shape;1208;g1d0c7b919c8_1_29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209" name="Google Shape;1209;g1d0c7b919c8_1_297"/>
          <p:cNvPicPr preferRelativeResize="0"/>
          <p:nvPr/>
        </p:nvPicPr>
        <p:blipFill rotWithShape="1">
          <a:blip r:embed="rId4">
            <a:alphaModFix/>
          </a:blip>
          <a:srcRect b="0" l="0" r="0" t="0"/>
          <a:stretch/>
        </p:blipFill>
        <p:spPr>
          <a:xfrm>
            <a:off x="10319550" y="2111925"/>
            <a:ext cx="4843325" cy="1495750"/>
          </a:xfrm>
          <a:prstGeom prst="rect">
            <a:avLst/>
          </a:prstGeom>
          <a:noFill/>
          <a:ln>
            <a:noFill/>
          </a:ln>
        </p:spPr>
      </p:pic>
      <p:grpSp>
        <p:nvGrpSpPr>
          <p:cNvPr id="1210" name="Google Shape;1210;g1d0c7b919c8_1_297"/>
          <p:cNvGrpSpPr/>
          <p:nvPr/>
        </p:nvGrpSpPr>
        <p:grpSpPr>
          <a:xfrm>
            <a:off x="-3712" y="766059"/>
            <a:ext cx="7319700" cy="1073882"/>
            <a:chOff x="0" y="0"/>
            <a:chExt cx="7319700" cy="1073882"/>
          </a:xfrm>
        </p:grpSpPr>
        <p:sp>
          <p:nvSpPr>
            <p:cNvPr id="1211" name="Google Shape;1211;g1d0c7b919c8_1_29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12" name="Google Shape;1212;g1d0c7b919c8_1_29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13" name="Google Shape;1213;g1d0c7b919c8_1_29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sp>
        <p:nvSpPr>
          <p:cNvPr id="1214" name="Google Shape;1214;g1d0c7b919c8_1_297"/>
          <p:cNvSpPr txBox="1"/>
          <p:nvPr/>
        </p:nvSpPr>
        <p:spPr>
          <a:xfrm>
            <a:off x="2015300" y="3951875"/>
            <a:ext cx="5300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LINEAR REGRESSION</a:t>
            </a:r>
            <a:endParaRPr b="1" i="0" sz="5000" u="none" cap="none" strike="noStrike">
              <a:solidFill>
                <a:srgbClr val="000000"/>
              </a:solidFill>
              <a:latin typeface="Helvetica Neue"/>
              <a:ea typeface="Helvetica Neue"/>
              <a:cs typeface="Helvetica Neue"/>
              <a:sym typeface="Helvetica Neue"/>
            </a:endParaRPr>
          </a:p>
        </p:txBody>
      </p:sp>
      <p:sp>
        <p:nvSpPr>
          <p:cNvPr id="1215" name="Google Shape;1215;g1d0c7b919c8_1_297"/>
          <p:cNvSpPr txBox="1"/>
          <p:nvPr/>
        </p:nvSpPr>
        <p:spPr>
          <a:xfrm>
            <a:off x="7316000" y="5429850"/>
            <a:ext cx="4457400" cy="141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Most types of structured input(s)</a:t>
            </a:r>
            <a:endParaRPr b="0" i="0" sz="4000" u="none" cap="none" strike="noStrike">
              <a:solidFill>
                <a:srgbClr val="000000"/>
              </a:solidFill>
              <a:latin typeface="Helvetica Neue"/>
              <a:ea typeface="Helvetica Neue"/>
              <a:cs typeface="Helvetica Neue"/>
              <a:sym typeface="Helvetica Neue"/>
            </a:endParaRPr>
          </a:p>
        </p:txBody>
      </p:sp>
      <p:sp>
        <p:nvSpPr>
          <p:cNvPr id="1216" name="Google Shape;1216;g1d0c7b919c8_1_297"/>
          <p:cNvSpPr txBox="1"/>
          <p:nvPr/>
        </p:nvSpPr>
        <p:spPr>
          <a:xfrm>
            <a:off x="15040575" y="5737650"/>
            <a:ext cx="4457400" cy="8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Real Value</a:t>
            </a:r>
            <a:endParaRPr b="0" i="0" sz="4000" u="none" cap="none" strike="noStrike">
              <a:solidFill>
                <a:srgbClr val="000000"/>
              </a:solidFill>
              <a:latin typeface="Helvetica Neue"/>
              <a:ea typeface="Helvetica Neue"/>
              <a:cs typeface="Helvetica Neue"/>
              <a:sym typeface="Helvetica Neue"/>
            </a:endParaRPr>
          </a:p>
        </p:txBody>
      </p:sp>
      <p:cxnSp>
        <p:nvCxnSpPr>
          <p:cNvPr id="1217" name="Google Shape;1217;g1d0c7b919c8_1_297"/>
          <p:cNvCxnSpPr>
            <a:stCxn id="1215" idx="3"/>
            <a:endCxn id="1216" idx="1"/>
          </p:cNvCxnSpPr>
          <p:nvPr/>
        </p:nvCxnSpPr>
        <p:spPr>
          <a:xfrm>
            <a:off x="11773400" y="6137850"/>
            <a:ext cx="3267300" cy="0"/>
          </a:xfrm>
          <a:prstGeom prst="straightConnector1">
            <a:avLst/>
          </a:prstGeom>
          <a:noFill/>
          <a:ln cap="flat" cmpd="sng" w="9525">
            <a:solidFill>
              <a:schemeClr val="dk2"/>
            </a:solidFill>
            <a:prstDash val="solid"/>
            <a:round/>
            <a:headEnd len="sm" w="sm" type="none"/>
            <a:tailEnd len="med" w="med" type="triangle"/>
          </a:ln>
        </p:spPr>
      </p:cxnSp>
      <p:pic>
        <p:nvPicPr>
          <p:cNvPr id="1218" name="Google Shape;1218;g1d0c7b919c8_1_297"/>
          <p:cNvPicPr preferRelativeResize="0"/>
          <p:nvPr/>
        </p:nvPicPr>
        <p:blipFill rotWithShape="1">
          <a:blip r:embed="rId5">
            <a:alphaModFix/>
          </a:blip>
          <a:srcRect b="0" l="0" r="0" t="0"/>
          <a:stretch/>
        </p:blipFill>
        <p:spPr>
          <a:xfrm>
            <a:off x="10581338" y="3367025"/>
            <a:ext cx="4581525" cy="7143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pic>
        <p:nvPicPr>
          <p:cNvPr descr="ForTheWomen_blacktext (2) (1).png" id="1223" name="Google Shape;1223;g1d0c7b919c8_1_3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224" name="Google Shape;1224;g1d0c7b919c8_1_375"/>
          <p:cNvPicPr preferRelativeResize="0"/>
          <p:nvPr/>
        </p:nvPicPr>
        <p:blipFill rotWithShape="1">
          <a:blip r:embed="rId4">
            <a:alphaModFix/>
          </a:blip>
          <a:srcRect b="0" l="0" r="0" t="0"/>
          <a:stretch/>
        </p:blipFill>
        <p:spPr>
          <a:xfrm>
            <a:off x="10319550" y="2111925"/>
            <a:ext cx="4843325" cy="1495750"/>
          </a:xfrm>
          <a:prstGeom prst="rect">
            <a:avLst/>
          </a:prstGeom>
          <a:noFill/>
          <a:ln>
            <a:noFill/>
          </a:ln>
        </p:spPr>
      </p:pic>
      <p:grpSp>
        <p:nvGrpSpPr>
          <p:cNvPr id="1225" name="Google Shape;1225;g1d0c7b919c8_1_375"/>
          <p:cNvGrpSpPr/>
          <p:nvPr/>
        </p:nvGrpSpPr>
        <p:grpSpPr>
          <a:xfrm>
            <a:off x="-3712" y="766059"/>
            <a:ext cx="7319700" cy="1073882"/>
            <a:chOff x="0" y="0"/>
            <a:chExt cx="7319700" cy="1073882"/>
          </a:xfrm>
        </p:grpSpPr>
        <p:sp>
          <p:nvSpPr>
            <p:cNvPr id="1226" name="Google Shape;1226;g1d0c7b919c8_1_3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27" name="Google Shape;1227;g1d0c7b919c8_1_3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28" name="Google Shape;1228;g1d0c7b919c8_1_3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sp>
        <p:nvSpPr>
          <p:cNvPr id="1229" name="Google Shape;1229;g1d0c7b919c8_1_375"/>
          <p:cNvSpPr txBox="1"/>
          <p:nvPr/>
        </p:nvSpPr>
        <p:spPr>
          <a:xfrm>
            <a:off x="2015300" y="3951875"/>
            <a:ext cx="5300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LINEAR REGRESSION</a:t>
            </a:r>
            <a:endParaRPr b="1" i="0" sz="5000" u="none" cap="none" strike="noStrike">
              <a:solidFill>
                <a:srgbClr val="000000"/>
              </a:solidFill>
              <a:latin typeface="Helvetica Neue"/>
              <a:ea typeface="Helvetica Neue"/>
              <a:cs typeface="Helvetica Neue"/>
              <a:sym typeface="Helvetica Neue"/>
            </a:endParaRPr>
          </a:p>
        </p:txBody>
      </p:sp>
      <p:sp>
        <p:nvSpPr>
          <p:cNvPr id="1230" name="Google Shape;1230;g1d0c7b919c8_1_375"/>
          <p:cNvSpPr txBox="1"/>
          <p:nvPr/>
        </p:nvSpPr>
        <p:spPr>
          <a:xfrm>
            <a:off x="7316000" y="5429850"/>
            <a:ext cx="4457400" cy="141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Most types of structured input(s)</a:t>
            </a:r>
            <a:endParaRPr b="0" i="0" sz="4000" u="none" cap="none" strike="noStrike">
              <a:solidFill>
                <a:srgbClr val="000000"/>
              </a:solidFill>
              <a:latin typeface="Helvetica Neue"/>
              <a:ea typeface="Helvetica Neue"/>
              <a:cs typeface="Helvetica Neue"/>
              <a:sym typeface="Helvetica Neue"/>
            </a:endParaRPr>
          </a:p>
        </p:txBody>
      </p:sp>
      <p:sp>
        <p:nvSpPr>
          <p:cNvPr id="1231" name="Google Shape;1231;g1d0c7b919c8_1_375"/>
          <p:cNvSpPr txBox="1"/>
          <p:nvPr/>
        </p:nvSpPr>
        <p:spPr>
          <a:xfrm>
            <a:off x="15040575" y="5737650"/>
            <a:ext cx="4457400" cy="8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Real Space</a:t>
            </a:r>
            <a:endParaRPr b="0" i="0" sz="4000" u="none" cap="none" strike="noStrike">
              <a:solidFill>
                <a:srgbClr val="000000"/>
              </a:solidFill>
              <a:latin typeface="Helvetica Neue"/>
              <a:ea typeface="Helvetica Neue"/>
              <a:cs typeface="Helvetica Neue"/>
              <a:sym typeface="Helvetica Neue"/>
            </a:endParaRPr>
          </a:p>
        </p:txBody>
      </p:sp>
      <p:cxnSp>
        <p:nvCxnSpPr>
          <p:cNvPr id="1232" name="Google Shape;1232;g1d0c7b919c8_1_375"/>
          <p:cNvCxnSpPr>
            <a:stCxn id="1230" idx="3"/>
            <a:endCxn id="1231" idx="1"/>
          </p:cNvCxnSpPr>
          <p:nvPr/>
        </p:nvCxnSpPr>
        <p:spPr>
          <a:xfrm>
            <a:off x="11773400" y="6137850"/>
            <a:ext cx="3267300" cy="0"/>
          </a:xfrm>
          <a:prstGeom prst="straightConnector1">
            <a:avLst/>
          </a:prstGeom>
          <a:noFill/>
          <a:ln cap="flat" cmpd="sng" w="9525">
            <a:solidFill>
              <a:schemeClr val="dk2"/>
            </a:solidFill>
            <a:prstDash val="solid"/>
            <a:round/>
            <a:headEnd len="sm" w="sm" type="none"/>
            <a:tailEnd len="med" w="med" type="triangle"/>
          </a:ln>
        </p:spPr>
      </p:cxnSp>
      <p:sp>
        <p:nvSpPr>
          <p:cNvPr id="1233" name="Google Shape;1233;g1d0c7b919c8_1_375"/>
          <p:cNvSpPr txBox="1"/>
          <p:nvPr/>
        </p:nvSpPr>
        <p:spPr>
          <a:xfrm>
            <a:off x="5754050" y="8668025"/>
            <a:ext cx="139743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What if we want to predict an outcome that isn’t in covered by the Real Space?</a:t>
            </a:r>
            <a:endParaRPr b="0" i="0" sz="5000" u="none" cap="none" strike="noStrike">
              <a:solidFill>
                <a:srgbClr val="000000"/>
              </a:solidFill>
              <a:latin typeface="Helvetica Neue"/>
              <a:ea typeface="Helvetica Neue"/>
              <a:cs typeface="Helvetica Neue"/>
              <a:sym typeface="Helvetica Neue"/>
            </a:endParaRPr>
          </a:p>
        </p:txBody>
      </p:sp>
      <p:pic>
        <p:nvPicPr>
          <p:cNvPr id="1234" name="Google Shape;1234;g1d0c7b919c8_1_375"/>
          <p:cNvPicPr preferRelativeResize="0"/>
          <p:nvPr/>
        </p:nvPicPr>
        <p:blipFill rotWithShape="1">
          <a:blip r:embed="rId5">
            <a:alphaModFix/>
          </a:blip>
          <a:srcRect b="0" l="0" r="0" t="0"/>
          <a:stretch/>
        </p:blipFill>
        <p:spPr>
          <a:xfrm>
            <a:off x="10581338" y="3367025"/>
            <a:ext cx="4581525" cy="7143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pic>
        <p:nvPicPr>
          <p:cNvPr descr="ForTheWomen_blacktext (2) (1).png" id="1239" name="Google Shape;1239;g1d0c7b919c8_1_39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1240" name="Google Shape;1240;g1d0c7b919c8_1_391"/>
          <p:cNvGrpSpPr/>
          <p:nvPr/>
        </p:nvGrpSpPr>
        <p:grpSpPr>
          <a:xfrm>
            <a:off x="-3712" y="766059"/>
            <a:ext cx="7319700" cy="1073882"/>
            <a:chOff x="0" y="0"/>
            <a:chExt cx="7319700" cy="1073882"/>
          </a:xfrm>
        </p:grpSpPr>
        <p:sp>
          <p:nvSpPr>
            <p:cNvPr id="1241" name="Google Shape;1241;g1d0c7b919c8_1_3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42" name="Google Shape;1242;g1d0c7b919c8_1_3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43" name="Google Shape;1243;g1d0c7b919c8_1_3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sp>
        <p:nvSpPr>
          <p:cNvPr id="1244" name="Google Shape;1244;g1d0c7b919c8_1_391"/>
          <p:cNvSpPr txBox="1"/>
          <p:nvPr/>
        </p:nvSpPr>
        <p:spPr>
          <a:xfrm>
            <a:off x="5342550" y="3330300"/>
            <a:ext cx="136989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Recall the titanic dataset, with its </a:t>
            </a:r>
            <a:r>
              <a:rPr b="1" i="0" lang="en-PH" sz="4000" u="none" cap="none" strike="noStrike">
                <a:solidFill>
                  <a:srgbClr val="000000"/>
                </a:solidFill>
                <a:latin typeface="Helvetica Neue"/>
                <a:ea typeface="Helvetica Neue"/>
                <a:cs typeface="Helvetica Neue"/>
                <a:sym typeface="Helvetica Neue"/>
              </a:rPr>
              <a:t>SURVIVED</a:t>
            </a:r>
            <a:r>
              <a:rPr b="0" i="0" lang="en-PH" sz="4000" u="none" cap="none" strike="noStrike">
                <a:solidFill>
                  <a:srgbClr val="000000"/>
                </a:solidFill>
                <a:latin typeface="Helvetica Neue"/>
                <a:ea typeface="Helvetica Neue"/>
                <a:cs typeface="Helvetica Neue"/>
                <a:sym typeface="Helvetica Neue"/>
              </a:rPr>
              <a:t> column (0/1 for No/Yes Respectively).</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If we wanted to build a linear model to relate survival with the other variables in the dataset, is it enough to use Linear Regression?</a:t>
            </a:r>
            <a:endParaRPr b="0" i="0" sz="4000" u="none" cap="none" strike="noStrike">
              <a:solidFill>
                <a:srgbClr val="000000"/>
              </a:solidFill>
              <a:latin typeface="Helvetica Neue"/>
              <a:ea typeface="Helvetica Neue"/>
              <a:cs typeface="Helvetica Neue"/>
              <a:sym typeface="Helvetica Neue"/>
            </a:endParaRPr>
          </a:p>
        </p:txBody>
      </p:sp>
      <p:pic>
        <p:nvPicPr>
          <p:cNvPr id="1245" name="Google Shape;1245;g1d0c7b919c8_1_391"/>
          <p:cNvPicPr preferRelativeResize="0"/>
          <p:nvPr/>
        </p:nvPicPr>
        <p:blipFill rotWithShape="1">
          <a:blip r:embed="rId4">
            <a:alphaModFix/>
          </a:blip>
          <a:srcRect b="0" l="0" r="0" t="0"/>
          <a:stretch/>
        </p:blipFill>
        <p:spPr>
          <a:xfrm>
            <a:off x="10013388" y="9545250"/>
            <a:ext cx="4581525" cy="7143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pic>
        <p:nvPicPr>
          <p:cNvPr descr="ForTheWomen_blacktext (2) (1).png" id="1250" name="Google Shape;1250;g1d0c7b919c8_1_41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1251" name="Google Shape;1251;g1d0c7b919c8_1_410"/>
          <p:cNvGrpSpPr/>
          <p:nvPr/>
        </p:nvGrpSpPr>
        <p:grpSpPr>
          <a:xfrm>
            <a:off x="-3712" y="766059"/>
            <a:ext cx="7319700" cy="1073882"/>
            <a:chOff x="0" y="0"/>
            <a:chExt cx="7319700" cy="1073882"/>
          </a:xfrm>
        </p:grpSpPr>
        <p:sp>
          <p:nvSpPr>
            <p:cNvPr id="1252" name="Google Shape;1252;g1d0c7b919c8_1_41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53" name="Google Shape;1253;g1d0c7b919c8_1_41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54" name="Google Shape;1254;g1d0c7b919c8_1_41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sp>
        <p:nvSpPr>
          <p:cNvPr id="1255" name="Google Shape;1255;g1d0c7b919c8_1_410"/>
          <p:cNvSpPr txBox="1"/>
          <p:nvPr/>
        </p:nvSpPr>
        <p:spPr>
          <a:xfrm>
            <a:off x="2726700" y="2951675"/>
            <a:ext cx="136989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GENERALIZED 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Generalizes the linear model framework by allowing the response variable to be related to the linear model via a </a:t>
            </a:r>
            <a:r>
              <a:rPr b="1" i="0" lang="en-PH" sz="4000" u="none" cap="none" strike="noStrike">
                <a:solidFill>
                  <a:srgbClr val="000000"/>
                </a:solidFill>
                <a:latin typeface="Helvetica Neue"/>
                <a:ea typeface="Helvetica Neue"/>
                <a:cs typeface="Helvetica Neue"/>
                <a:sym typeface="Helvetica Neue"/>
              </a:rPr>
              <a:t>LINK FUNCTION</a:t>
            </a:r>
            <a:r>
              <a:rPr b="0" i="0" lang="en-PH" sz="4000" u="none" cap="none" strike="noStrike">
                <a:solidFill>
                  <a:srgbClr val="000000"/>
                </a:solidFill>
                <a:latin typeface="Helvetica Neue"/>
                <a:ea typeface="Helvetica Neue"/>
                <a:cs typeface="Helvetica Neue"/>
                <a:sym typeface="Helvetica Neue"/>
              </a:rPr>
              <a:t> (e.g. f(.)) such that: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p:txBody>
      </p:sp>
      <p:pic>
        <p:nvPicPr>
          <p:cNvPr id="1256" name="Google Shape;1256;g1d0c7b919c8_1_410"/>
          <p:cNvPicPr preferRelativeResize="0"/>
          <p:nvPr/>
        </p:nvPicPr>
        <p:blipFill rotWithShape="1">
          <a:blip r:embed="rId4">
            <a:alphaModFix/>
          </a:blip>
          <a:srcRect b="0" l="0" r="0" t="0"/>
          <a:stretch/>
        </p:blipFill>
        <p:spPr>
          <a:xfrm>
            <a:off x="9363063" y="8600775"/>
            <a:ext cx="5657850" cy="7905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pic>
        <p:nvPicPr>
          <p:cNvPr descr="ForTheWomen_blacktext (2) (1).png" id="1261" name="Google Shape;1261;g1d0c7b919c8_1_4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1262" name="Google Shape;1262;g1d0c7b919c8_1_424"/>
          <p:cNvGrpSpPr/>
          <p:nvPr/>
        </p:nvGrpSpPr>
        <p:grpSpPr>
          <a:xfrm>
            <a:off x="-3712" y="766059"/>
            <a:ext cx="7319700" cy="1073882"/>
            <a:chOff x="0" y="0"/>
            <a:chExt cx="7319700" cy="1073882"/>
          </a:xfrm>
        </p:grpSpPr>
        <p:sp>
          <p:nvSpPr>
            <p:cNvPr id="1263" name="Google Shape;1263;g1d0c7b919c8_1_42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64" name="Google Shape;1264;g1d0c7b919c8_1_42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65" name="Google Shape;1265;g1d0c7b919c8_1_42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sp>
        <p:nvSpPr>
          <p:cNvPr id="1266" name="Google Shape;1266;g1d0c7b919c8_1_424"/>
          <p:cNvSpPr txBox="1"/>
          <p:nvPr/>
        </p:nvSpPr>
        <p:spPr>
          <a:xfrm>
            <a:off x="2726700" y="2951675"/>
            <a:ext cx="136989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GENERALIZED LINEAR MODEL</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Generalizes the linear model framework by allowing the response variable to be related to the linear model via a </a:t>
            </a:r>
            <a:r>
              <a:rPr b="1" i="0" lang="en-PH" sz="4000" u="none" cap="none" strike="noStrike">
                <a:solidFill>
                  <a:srgbClr val="000000"/>
                </a:solidFill>
                <a:latin typeface="Helvetica Neue"/>
                <a:ea typeface="Helvetica Neue"/>
                <a:cs typeface="Helvetica Neue"/>
                <a:sym typeface="Helvetica Neue"/>
              </a:rPr>
              <a:t>LINK FUNCTION</a:t>
            </a:r>
            <a:r>
              <a:rPr b="0" i="0" lang="en-PH" sz="4000" u="none" cap="none" strike="noStrike">
                <a:solidFill>
                  <a:srgbClr val="000000"/>
                </a:solidFill>
                <a:latin typeface="Helvetica Neue"/>
                <a:ea typeface="Helvetica Neue"/>
                <a:cs typeface="Helvetica Neue"/>
                <a:sym typeface="Helvetica Neue"/>
              </a:rPr>
              <a:t> (e.g. f(x)) such that: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p:txBody>
      </p:sp>
      <p:pic>
        <p:nvPicPr>
          <p:cNvPr id="1267" name="Google Shape;1267;g1d0c7b919c8_1_424"/>
          <p:cNvPicPr preferRelativeResize="0"/>
          <p:nvPr/>
        </p:nvPicPr>
        <p:blipFill rotWithShape="1">
          <a:blip r:embed="rId4">
            <a:alphaModFix/>
          </a:blip>
          <a:srcRect b="0" l="0" r="0" t="0"/>
          <a:stretch/>
        </p:blipFill>
        <p:spPr>
          <a:xfrm>
            <a:off x="9363063" y="8600775"/>
            <a:ext cx="5657850" cy="790575"/>
          </a:xfrm>
          <a:prstGeom prst="rect">
            <a:avLst/>
          </a:prstGeom>
          <a:noFill/>
          <a:ln>
            <a:noFill/>
          </a:ln>
        </p:spPr>
      </p:pic>
      <p:grpSp>
        <p:nvGrpSpPr>
          <p:cNvPr id="1268" name="Google Shape;1268;g1d0c7b919c8_1_424"/>
          <p:cNvGrpSpPr/>
          <p:nvPr/>
        </p:nvGrpSpPr>
        <p:grpSpPr>
          <a:xfrm>
            <a:off x="7501925" y="10592700"/>
            <a:ext cx="8570400" cy="1920250"/>
            <a:chOff x="7501925" y="10592700"/>
            <a:chExt cx="8570400" cy="1920250"/>
          </a:xfrm>
        </p:grpSpPr>
        <p:sp>
          <p:nvSpPr>
            <p:cNvPr id="1269" name="Google Shape;1269;g1d0c7b919c8_1_424"/>
            <p:cNvSpPr/>
            <p:nvPr/>
          </p:nvSpPr>
          <p:spPr>
            <a:xfrm>
              <a:off x="7501925" y="10592700"/>
              <a:ext cx="8570400" cy="1678800"/>
            </a:xfrm>
            <a:prstGeom prst="rect">
              <a:avLst/>
            </a:prstGeom>
            <a:solidFill>
              <a:srgbClr val="C5D8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d0c7b919c8_1_424"/>
            <p:cNvSpPr txBox="1"/>
            <p:nvPr/>
          </p:nvSpPr>
          <p:spPr>
            <a:xfrm>
              <a:off x="7777275" y="10943050"/>
              <a:ext cx="54210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For linear regression, the link function is the identity link:</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pic>
          <p:nvPicPr>
            <p:cNvPr id="1271" name="Google Shape;1271;g1d0c7b919c8_1_424"/>
            <p:cNvPicPr preferRelativeResize="0"/>
            <p:nvPr/>
          </p:nvPicPr>
          <p:blipFill rotWithShape="1">
            <a:blip r:embed="rId5">
              <a:alphaModFix/>
            </a:blip>
            <a:srcRect b="0" l="0" r="0" t="0"/>
            <a:stretch/>
          </p:blipFill>
          <p:spPr>
            <a:xfrm>
              <a:off x="12836875" y="11085625"/>
              <a:ext cx="2981325" cy="790575"/>
            </a:xfrm>
            <a:prstGeom prst="rect">
              <a:avLst/>
            </a:prstGeom>
            <a:noFill/>
            <a:ln>
              <a:noFill/>
            </a:ln>
          </p:spPr>
        </p:pic>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pic>
        <p:nvPicPr>
          <p:cNvPr descr="ForTheWomen_blacktext (2) (1).png" id="1276" name="Google Shape;1276;g1d0c7b919c8_1_43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1277" name="Google Shape;1277;g1d0c7b919c8_1_438"/>
          <p:cNvGrpSpPr/>
          <p:nvPr/>
        </p:nvGrpSpPr>
        <p:grpSpPr>
          <a:xfrm>
            <a:off x="-3712" y="766059"/>
            <a:ext cx="7319700" cy="1073882"/>
            <a:chOff x="0" y="0"/>
            <a:chExt cx="7319700" cy="1073882"/>
          </a:xfrm>
        </p:grpSpPr>
        <p:sp>
          <p:nvSpPr>
            <p:cNvPr id="1278" name="Google Shape;1278;g1d0c7b919c8_1_4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79" name="Google Shape;1279;g1d0c7b919c8_1_4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80" name="Google Shape;1280;g1d0c7b919c8_1_43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Logistic Regression</a:t>
            </a:r>
            <a:endParaRPr b="0" i="0" sz="1400" u="none" cap="none" strike="noStrike">
              <a:solidFill>
                <a:srgbClr val="000000"/>
              </a:solidFill>
              <a:latin typeface="Arial"/>
              <a:ea typeface="Arial"/>
              <a:cs typeface="Arial"/>
              <a:sym typeface="Arial"/>
            </a:endParaRPr>
          </a:p>
        </p:txBody>
      </p:sp>
      <p:sp>
        <p:nvSpPr>
          <p:cNvPr id="1281" name="Google Shape;1281;g1d0c7b919c8_1_438"/>
          <p:cNvSpPr txBox="1"/>
          <p:nvPr/>
        </p:nvSpPr>
        <p:spPr>
          <a:xfrm>
            <a:off x="2852875" y="3483875"/>
            <a:ext cx="8449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To do linear modelling on outcomes that are binary, we need a link function that maps the </a:t>
            </a:r>
            <a:r>
              <a:rPr b="1" i="0" lang="en-PH" sz="4000" u="none" cap="none" strike="noStrike">
                <a:solidFill>
                  <a:srgbClr val="000000"/>
                </a:solidFill>
                <a:latin typeface="Helvetica Neue"/>
                <a:ea typeface="Helvetica Neue"/>
                <a:cs typeface="Helvetica Neue"/>
                <a:sym typeface="Helvetica Neue"/>
              </a:rPr>
              <a:t>REAL SPACE</a:t>
            </a:r>
            <a:r>
              <a:rPr b="0" i="0" lang="en-PH" sz="4000" u="none" cap="none" strike="noStrike">
                <a:solidFill>
                  <a:srgbClr val="000000"/>
                </a:solidFill>
                <a:latin typeface="Helvetica Neue"/>
                <a:ea typeface="Helvetica Neue"/>
                <a:cs typeface="Helvetica Neue"/>
                <a:sym typeface="Helvetica Neue"/>
              </a:rPr>
              <a:t> (as input) into the </a:t>
            </a:r>
            <a:r>
              <a:rPr b="1" i="0" lang="en-PH" sz="4000" u="none" cap="none" strike="noStrike">
                <a:solidFill>
                  <a:srgbClr val="000000"/>
                </a:solidFill>
                <a:latin typeface="Helvetica Neue"/>
                <a:ea typeface="Helvetica Neue"/>
                <a:cs typeface="Helvetica Neue"/>
                <a:sym typeface="Helvetica Neue"/>
              </a:rPr>
              <a:t>PROBABILITY SPACE </a:t>
            </a:r>
            <a:r>
              <a:rPr b="0" i="0" lang="en-PH" sz="4000" u="none" cap="none" strike="noStrike">
                <a:solidFill>
                  <a:srgbClr val="000000"/>
                </a:solidFill>
                <a:latin typeface="Helvetica Neue"/>
                <a:ea typeface="Helvetica Neue"/>
                <a:cs typeface="Helvetica Neue"/>
                <a:sym typeface="Helvetica Neue"/>
              </a:rPr>
              <a:t>[0, 1]:</a:t>
            </a:r>
            <a:endParaRPr b="0" i="0" sz="4000" u="none" cap="none" strike="noStrike">
              <a:solidFill>
                <a:srgbClr val="000000"/>
              </a:solidFill>
              <a:latin typeface="Helvetica Neue"/>
              <a:ea typeface="Helvetica Neue"/>
              <a:cs typeface="Helvetica Neue"/>
              <a:sym typeface="Helvetica Neue"/>
            </a:endParaRPr>
          </a:p>
        </p:txBody>
      </p:sp>
      <p:pic>
        <p:nvPicPr>
          <p:cNvPr id="1282" name="Google Shape;1282;g1d0c7b919c8_1_438"/>
          <p:cNvPicPr preferRelativeResize="0"/>
          <p:nvPr/>
        </p:nvPicPr>
        <p:blipFill rotWithShape="1">
          <a:blip r:embed="rId4">
            <a:alphaModFix/>
          </a:blip>
          <a:srcRect b="0" l="0" r="0" t="0"/>
          <a:stretch/>
        </p:blipFill>
        <p:spPr>
          <a:xfrm>
            <a:off x="11302675" y="1305425"/>
            <a:ext cx="11430000" cy="7620000"/>
          </a:xfrm>
          <a:prstGeom prst="rect">
            <a:avLst/>
          </a:prstGeom>
          <a:noFill/>
          <a:ln>
            <a:noFill/>
          </a:ln>
        </p:spPr>
      </p:pic>
      <p:sp>
        <p:nvSpPr>
          <p:cNvPr id="1283" name="Google Shape;1283;g1d0c7b919c8_1_438"/>
          <p:cNvSpPr txBox="1"/>
          <p:nvPr/>
        </p:nvSpPr>
        <p:spPr>
          <a:xfrm>
            <a:off x="4387000" y="10351775"/>
            <a:ext cx="6608400" cy="8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Any Real Number (-inf, +inf)</a:t>
            </a:r>
            <a:endParaRPr b="0" i="0" sz="4000" u="none" cap="none" strike="noStrike">
              <a:solidFill>
                <a:srgbClr val="000000"/>
              </a:solidFill>
              <a:latin typeface="Helvetica Neue"/>
              <a:ea typeface="Helvetica Neue"/>
              <a:cs typeface="Helvetica Neue"/>
              <a:sym typeface="Helvetica Neue"/>
            </a:endParaRPr>
          </a:p>
        </p:txBody>
      </p:sp>
      <p:sp>
        <p:nvSpPr>
          <p:cNvPr id="1284" name="Google Shape;1284;g1d0c7b919c8_1_438"/>
          <p:cNvSpPr txBox="1"/>
          <p:nvPr/>
        </p:nvSpPr>
        <p:spPr>
          <a:xfrm>
            <a:off x="12696725" y="10351775"/>
            <a:ext cx="6608400" cy="8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Probability Space (0, 1)</a:t>
            </a:r>
            <a:endParaRPr b="0" i="0" sz="4000" u="none" cap="none" strike="noStrike">
              <a:solidFill>
                <a:srgbClr val="000000"/>
              </a:solidFill>
              <a:latin typeface="Helvetica Neue"/>
              <a:ea typeface="Helvetica Neue"/>
              <a:cs typeface="Helvetica Neue"/>
              <a:sym typeface="Helvetica Neue"/>
            </a:endParaRPr>
          </a:p>
        </p:txBody>
      </p:sp>
      <p:cxnSp>
        <p:nvCxnSpPr>
          <p:cNvPr id="1285" name="Google Shape;1285;g1d0c7b919c8_1_438"/>
          <p:cNvCxnSpPr>
            <a:stCxn id="1283" idx="3"/>
            <a:endCxn id="1284" idx="1"/>
          </p:cNvCxnSpPr>
          <p:nvPr/>
        </p:nvCxnSpPr>
        <p:spPr>
          <a:xfrm>
            <a:off x="10995400" y="10751975"/>
            <a:ext cx="17013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g1d0c7b919c8_1_47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291" name="Google Shape;1291;g1d0c7b919c8_1_471"/>
          <p:cNvGrpSpPr/>
          <p:nvPr/>
        </p:nvGrpSpPr>
        <p:grpSpPr>
          <a:xfrm>
            <a:off x="-3712" y="766059"/>
            <a:ext cx="7319700" cy="1073882"/>
            <a:chOff x="0" y="0"/>
            <a:chExt cx="7319700" cy="1073882"/>
          </a:xfrm>
        </p:grpSpPr>
        <p:sp>
          <p:nvSpPr>
            <p:cNvPr id="1292" name="Google Shape;1292;g1d0c7b919c8_1_47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93" name="Google Shape;1293;g1d0c7b919c8_1_47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94" name="Google Shape;1294;g1d0c7b919c8_1_47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Linear Models</a:t>
            </a:r>
            <a:endParaRPr b="0" i="0" sz="1400" u="none" cap="none" strike="noStrike">
              <a:solidFill>
                <a:srgbClr val="000000"/>
              </a:solidFill>
              <a:latin typeface="Arial"/>
              <a:ea typeface="Arial"/>
              <a:cs typeface="Arial"/>
              <a:sym typeface="Arial"/>
            </a:endParaRPr>
          </a:p>
        </p:txBody>
      </p:sp>
      <p:sp>
        <p:nvSpPr>
          <p:cNvPr id="1295" name="Google Shape;1295;g1d0c7b919c8_1_471"/>
          <p:cNvSpPr txBox="1"/>
          <p:nvPr/>
        </p:nvSpPr>
        <p:spPr>
          <a:xfrm>
            <a:off x="4266525" y="4672625"/>
            <a:ext cx="154371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PH" sz="5000" u="sng" cap="none" strike="noStrike">
                <a:solidFill>
                  <a:srgbClr val="000000"/>
                </a:solidFill>
                <a:latin typeface="Helvetica Neue"/>
                <a:ea typeface="Helvetica Neue"/>
                <a:cs typeface="Helvetica Neue"/>
                <a:sym typeface="Helvetica Neue"/>
              </a:rPr>
              <a:t>Guided Exercises</a:t>
            </a:r>
            <a:endParaRPr b="0" i="0" sz="50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