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Lst>
  <p:sldSz cy="13716000" cx="24384000"/>
  <p:notesSz cx="6858000" cy="9144000"/>
  <p:embeddedFontLst>
    <p:embeddedFont>
      <p:font typeface="Poppins"/>
      <p:regular r:id="rId119"/>
      <p:bold r:id="rId120"/>
      <p:italic r:id="rId121"/>
      <p:boldItalic r:id="rId122"/>
    </p:embeddedFont>
    <p:embeddedFont>
      <p:font typeface="Lato"/>
      <p:regular r:id="rId123"/>
      <p:bold r:id="rId124"/>
      <p:italic r:id="rId125"/>
      <p:boldItalic r:id="rId126"/>
    </p:embeddedFont>
    <p:embeddedFont>
      <p:font typeface="Helvetica Neue"/>
      <p:regular r:id="rId127"/>
      <p:bold r:id="rId128"/>
      <p:italic r:id="rId129"/>
      <p:boldItalic r:id="rId1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1" roundtripDataSignature="AMtx7mhrwyd6dhgUGIu3Lw4AYLelTbHVd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Yves Kangleo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63C07D-7FA4-4697-A9EE-471FCFAC9369}">
  <a:tblStyle styleId="{AB63C07D-7FA4-4697-A9EE-471FCFAC936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4E504C45-D9A4-43BE-8106-2136EC2D9FEA}"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BDE6421B-6B4A-4BE6-883B-2C6BE904A694}" styleName="Table_2">
    <a:wholeTb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40A53003-E502-4C28-BF9F-5A0AE536EB9E}" styleName="Table_3">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font" Target="fonts/HelveticaNeue-italic.fntdata"/><Relationship Id="rId128" Type="http://schemas.openxmlformats.org/officeDocument/2006/relationships/font" Target="fonts/HelveticaNeue-bold.fntdata"/><Relationship Id="rId127" Type="http://schemas.openxmlformats.org/officeDocument/2006/relationships/font" Target="fonts/HelveticaNeue-regular.fntdata"/><Relationship Id="rId126" Type="http://schemas.openxmlformats.org/officeDocument/2006/relationships/font" Target="fonts/Lato-boldItalic.fntdata"/><Relationship Id="rId26" Type="http://schemas.openxmlformats.org/officeDocument/2006/relationships/slide" Target="slides/slide20.xml"/><Relationship Id="rId121" Type="http://schemas.openxmlformats.org/officeDocument/2006/relationships/font" Target="fonts/Poppins-italic.fntdata"/><Relationship Id="rId25" Type="http://schemas.openxmlformats.org/officeDocument/2006/relationships/slide" Target="slides/slide19.xml"/><Relationship Id="rId120" Type="http://schemas.openxmlformats.org/officeDocument/2006/relationships/font" Target="fonts/Poppins-bold.fntdata"/><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font" Target="fonts/Lato-italic.fntdata"/><Relationship Id="rId29" Type="http://schemas.openxmlformats.org/officeDocument/2006/relationships/slide" Target="slides/slide23.xml"/><Relationship Id="rId124" Type="http://schemas.openxmlformats.org/officeDocument/2006/relationships/font" Target="fonts/Lato-bold.fntdata"/><Relationship Id="rId123" Type="http://schemas.openxmlformats.org/officeDocument/2006/relationships/font" Target="fonts/Lato-regular.fntdata"/><Relationship Id="rId122" Type="http://schemas.openxmlformats.org/officeDocument/2006/relationships/font" Target="fonts/Poppins-boldItalic.fntdata"/><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font" Target="fonts/Poppins-regular.fntdata"/><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1" Type="http://customschemas.google.com/relationships/presentationmetadata" Target="metadata"/><Relationship Id="rId130" Type="http://schemas.openxmlformats.org/officeDocument/2006/relationships/font" Target="fonts/HelveticaNeue-boldItalic.fnt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6-03T09:04:42.456">
    <p:pos x="6000" y="0"/>
    <p:text>@kevin.maske@ftwfoundation.org - pa-relate please dun sa question sa Viz class.. if di ba nag aabot ang boxplotd ng 2 groups, enough na ba to say na significantly different yung two groups para lang ma-connect.  Thanks.
_Assigned to Kevin Maske_</p:text>
    <p:extLst>
      <p:ext uri="{C676402C-5697-4E1C-873F-D02D1690AC5C}">
        <p15:threadingInfo timeZoneBias="0"/>
      </p:ext>
      <p:ext uri="http://customooxmlschemas.google.com/">
        <go:slidesCustomData xmlns:go="http://customooxmlschemas.google.com/" commentPostId="AAAAXNnD3N4"/>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75" name="Google Shape;7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0aa865571_0_1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68" name="Google Shape;168;g130aa865571_0_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g1305286d31c_0_27: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270" name="Google Shape;1270;g1305286d31c_0_27: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1305286d31c_0_45: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280" name="Google Shape;1280;g1305286d31c_0_45: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1305286d31c_0_64: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291" name="Google Shape;1291;g1305286d31c_0_64: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g1305286d31c_0_82: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305" name="Google Shape;1305;g1305286d31c_0_82: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1305286d31c_0_95: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319" name="Google Shape;1319;g1305286d31c_0_95: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1305286d31c_0_11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330" name="Google Shape;1330;g1305286d31c_0_111: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1305286d31c_0_12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341" name="Google Shape;1341;g1305286d31c_0_121: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1" name="Shape 1351"/>
        <p:cNvGrpSpPr/>
        <p:nvPr/>
      </p:nvGrpSpPr>
      <p:grpSpPr>
        <a:xfrm>
          <a:off x="0" y="0"/>
          <a:ext cx="0" cy="0"/>
          <a:chOff x="0" y="0"/>
          <a:chExt cx="0" cy="0"/>
        </a:xfrm>
      </p:grpSpPr>
      <p:sp>
        <p:nvSpPr>
          <p:cNvPr id="1352" name="Google Shape;1352;g1305286d31c_0_14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353" name="Google Shape;1353;g1305286d31c_0_140: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g1305286d31c_0_155: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367" name="Google Shape;1367;g1305286d31c_0_155: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g1305286d31c_0_18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381" name="Google Shape;1381;g1305286d31c_0_181: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0aa865571_0_1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86" name="Google Shape;186;g130aa865571_0_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1305286d31c_0_195: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396" name="Google Shape;1396;g1305286d31c_0_195: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1305286d31c_0_21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411" name="Google Shape;1411;g1305286d31c_0_211: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130dfca2355_0_159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422" name="Google Shape;1422;g130dfca2355_0_15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0aa865571_0_17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00" name="Google Shape;200;g130aa865571_0_1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0aa865571_0_18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12" name="Google Shape;212;g130aa865571_0_1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0aa865571_0_20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24" name="Google Shape;224;g130aa865571_0_2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0aa865571_0_2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37" name="Google Shape;237;g130aa865571_0_2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30aa865571_0_2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51" name="Google Shape;251;g130aa865571_0_2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30aa865571_0_2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64" name="Google Shape;264;g130aa865571_0_2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0aa865571_0_2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79" name="Google Shape;279;g130aa865571_0_2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30aa865571_0_2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91" name="Google Shape;291;g130aa865571_0_2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30aa865571_0_28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03" name="Google Shape;303;g130aa865571_0_2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30aa865571_0_29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17" name="Google Shape;317;g130aa865571_0_2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30aa865571_0_3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31" name="Google Shape;331;g130aa865571_0_3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30aa865571_0_3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43" name="Google Shape;343;g130aa865571_0_3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30aa865571_0_3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55" name="Google Shape;355;g130aa865571_0_3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30aa865571_0_3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67" name="Google Shape;367;g130aa865571_0_3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30aa865571_0_36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79" name="Google Shape;379;g130aa865571_0_3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30dfca2355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94" name="Google Shape;394;g130dfca235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12" name="Google Shape;41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30dfca2355_0_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25" name="Google Shape;425;g130dfca2355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 name="Google Shape;88;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30dfca2355_0_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35" name="Google Shape;435;g130dfca2355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30dfca2355_0_7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47" name="Google Shape;447;g130dfca2355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30dfca2355_0_112: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465" name="Google Shape;465;g130dfca2355_0_112: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30dfca2355_0_12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477" name="Google Shape;477;g130dfca2355_0_121: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30dfca2355_0_13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489" name="Google Shape;489;g130dfca2355_0_130: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30dfca2355_0_139: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501" name="Google Shape;501;g130dfca2355_0_139: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30dfca2355_0_148: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513" name="Google Shape;513;g130dfca2355_0_148: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30dfca2355_0_8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525" name="Google Shape;525;g130dfca2355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30dfca2355_0_287: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536" name="Google Shape;536;g130dfca2355_0_287: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30dfca2355_0_238: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548" name="Google Shape;548;g130dfca2355_0_238: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0aa865571_0_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4" name="Google Shape;94;g130aa865571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30dfca2355_0_329: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567" name="Google Shape;567;g130dfca2355_0_329: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30dfca2355_0_37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578" name="Google Shape;578;g130dfca2355_0_370: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30dfca2355_0_412: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589" name="Google Shape;589;g130dfca2355_0_412: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30dfca2355_0_4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6" name="Google Shape;596;g130dfca2355_0_4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30dfca2355_0_449: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02" name="Google Shape;602;g130dfca2355_0_449: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30dfca2355_0_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12" name="Google Shape;612;g130dfca2355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30dfca2355_0_50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27" name="Google Shape;627;g130dfca2355_0_5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30dfca2355_0_5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640" name="Google Shape;640;g130dfca2355_0_5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30dfca2355_0_538: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54" name="Google Shape;654;g130dfca2355_0_538: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30dfca2355_0_604: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66" name="Google Shape;666;g130dfca2355_0_604: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0aa865571_0_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5" name="Google Shape;105;g130aa865571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130dfca2355_0_612: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77" name="Google Shape;677;g130dfca2355_0_612: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30dfca2355_0_58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689" name="Google Shape;689;g130dfca2355_0_580: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30dfca2355_0_658: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700" name="Google Shape;700;g130dfca2355_0_658: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30dfca2355_0_70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718" name="Google Shape;718;g130dfca2355_0_701: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130dfca2355_0_774: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730" name="Google Shape;730;g130dfca2355_0_774: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30dfca2355_0_785: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741" name="Google Shape;741;g130dfca2355_0_785: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30dfca2355_0_796: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752" name="Google Shape;752;g130dfca2355_0_796: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130dfca2355_0_763: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764" name="Google Shape;764;g130dfca2355_0_763: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30dfca2355_0_863: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775" name="Google Shape;775;g130dfca2355_0_863: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130dfca2355_0_886: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787" name="Google Shape;787;g130dfca2355_0_886: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0aa865571_0_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8" name="Google Shape;118;g130aa865571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130dfca2355_0_8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9" name="Google Shape;799;g130dfca2355_0_89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11ebfc5791e_1_5: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805" name="Google Shape;805;g11ebfc5791e_1_5: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130dfca2355_0_907: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815" name="Google Shape;815;g130dfca2355_0_907: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130dfca2355_0_929: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827" name="Google Shape;827;g130dfca2355_0_929: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130dfca2355_0_94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839" name="Google Shape;839;g130dfca2355_0_940: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130dfca2355_0_952: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850" name="Google Shape;850;g130dfca2355_0_952: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130dfca2355_0_960: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861" name="Google Shape;861;g130dfca2355_0_960: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130dfca2355_0_1008: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874" name="Google Shape;874;g130dfca2355_0_1008: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130dfca2355_0_1017: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886" name="Google Shape;886;g130dfca2355_0_1017: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130dfca2355_0_1063: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898" name="Google Shape;898;g130dfca2355_0_1063: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0aa865571_0_6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31" name="Google Shape;131;g130aa865571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130dfca2355_0_68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905" name="Google Shape;905;g130dfca2355_0_681: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130dfca2355_0_594: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915" name="Google Shape;915;g130dfca2355_0_594: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130dfca2355_0_1086: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926" name="Google Shape;926;g130dfca2355_0_1086: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130dfca2355_0_1096: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937" name="Google Shape;937;g130dfca2355_0_1096: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130dfca2355_0_1114: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952" name="Google Shape;952;g130dfca2355_0_1114: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130dfca2355_0_1159: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967" name="Google Shape;967;g130dfca2355_0_1159: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130dfca2355_0_48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80" name="Google Shape;980;g130dfca2355_0_4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30dfca2355_0_1177: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991" name="Google Shape;991;g130dfca2355_0_1177: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130dfca2355_0_1186: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003" name="Google Shape;1003;g130dfca2355_0_1186: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130dfca2355_0_1194: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014" name="Google Shape;1014;g130dfca2355_0_1194: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0aa865571_0_7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44" name="Google Shape;144;g130aa865571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130dfca2355_0_1269: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025" name="Google Shape;1025;g130dfca2355_0_1269: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130dfca2355_0_1279: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036" name="Google Shape;1036;g130dfca2355_0_1279: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130dfca2355_0_1289: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047" name="Google Shape;1047;g130dfca2355_0_1289: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130dfca2355_0_1202: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059" name="Google Shape;1059;g130dfca2355_0_1202: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130dfca2355_0_131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070" name="Google Shape;1070;g130dfca2355_0_1311: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130dfca2355_0_132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081" name="Google Shape;1081;g130dfca2355_0_1321: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130dfca2355_0_1332: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093" name="Google Shape;1093;g130dfca2355_0_1332: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130dfca2355_0_1344: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105" name="Google Shape;1105;g130dfca2355_0_1344: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130dfca2355_0_1355: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116" name="Google Shape;1116;g130dfca2355_0_1355: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g130dfca2355_0_1395: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126" name="Google Shape;1126;g130dfca2355_0_1395: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0aa865571_0_10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57" name="Google Shape;157;g130aa865571_0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130dfca2355_0_1436: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137" name="Google Shape;1137;g130dfca2355_0_1436: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130dfca2355_0_1445: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149" name="Google Shape;1149;g130dfca2355_0_1445: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130dfca2355_0_149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161" name="Google Shape;1161;g130dfca2355_0_1491: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g130dfca2355_0_1504: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173" name="Google Shape;1173;g130dfca2355_0_1504: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130dfca2355_0_1517: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186" name="Google Shape;1186;g130dfca2355_0_1517: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130dfca2355_0_1529: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199" name="Google Shape;1199;g130dfca2355_0_1529: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g130dfca2355_0_1541: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212" name="Google Shape;1212;g130dfca2355_0_1541: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130dfca2355_0_1575: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225" name="Google Shape;1225;g130dfca2355_0_1575: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g130dfca2355_0_1553: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242" name="Google Shape;1242;g130dfca2355_0_1553: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g1305286d31c_0_17:notes"/>
          <p:cNvSpPr txBox="1"/>
          <p:nvPr>
            <p:ph idx="1" type="body"/>
          </p:nvPr>
        </p:nvSpPr>
        <p:spPr>
          <a:xfrm>
            <a:off x="685797" y="4343387"/>
            <a:ext cx="5486400" cy="4114800"/>
          </a:xfrm>
          <a:prstGeom prst="rect">
            <a:avLst/>
          </a:prstGeom>
          <a:noFill/>
          <a:ln>
            <a:noFill/>
          </a:ln>
        </p:spPr>
        <p:txBody>
          <a:bodyPr anchorCtr="0" anchor="t" bIns="45425" lIns="45425" spcFirstLastPara="1" rIns="45425" wrap="square" tIns="45425">
            <a:noAutofit/>
          </a:bodyPr>
          <a:lstStyle/>
          <a:p>
            <a:pPr indent="0" lvl="0" marL="0" rtl="0" algn="l">
              <a:lnSpc>
                <a:spcPct val="100000"/>
              </a:lnSpc>
              <a:spcBef>
                <a:spcPts val="0"/>
              </a:spcBef>
              <a:spcAft>
                <a:spcPts val="0"/>
              </a:spcAft>
              <a:buSzPts val="500"/>
              <a:buNone/>
            </a:pPr>
            <a:r>
              <a:t/>
            </a:r>
            <a:endParaRPr/>
          </a:p>
        </p:txBody>
      </p:sp>
      <p:sp>
        <p:nvSpPr>
          <p:cNvPr id="1260" name="Google Shape;1260;g1305286d31c_0_17:notes"/>
          <p:cNvSpPr/>
          <p:nvPr>
            <p:ph idx="2" type="sldImg"/>
          </p:nvPr>
        </p:nvSpPr>
        <p:spPr>
          <a:xfrm>
            <a:off x="2143306" y="685415"/>
            <a:ext cx="2571900" cy="3429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9" name="Shape 9"/>
        <p:cNvGrpSpPr/>
        <p:nvPr/>
      </p:nvGrpSpPr>
      <p:grpSpPr>
        <a:xfrm>
          <a:off x="0" y="0"/>
          <a:ext cx="0" cy="0"/>
          <a:chOff x="0" y="0"/>
          <a:chExt cx="0" cy="0"/>
        </a:xfrm>
      </p:grpSpPr>
      <p:sp>
        <p:nvSpPr>
          <p:cNvPr id="10" name="Google Shape;10;p18"/>
          <p:cNvSpPr txBox="1"/>
          <p:nvPr>
            <p:ph type="title"/>
          </p:nvPr>
        </p:nvSpPr>
        <p:spPr>
          <a:xfrm>
            <a:off x="1778000" y="2298700"/>
            <a:ext cx="20828000" cy="46482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1" name="Google Shape;11;p18"/>
          <p:cNvSpPr txBox="1"/>
          <p:nvPr>
            <p:ph idx="1" type="body"/>
          </p:nvPr>
        </p:nvSpPr>
        <p:spPr>
          <a:xfrm>
            <a:off x="1778000" y="7073900"/>
            <a:ext cx="20828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12" name="Google Shape;12;p18"/>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49" name="Shape 49"/>
        <p:cNvGrpSpPr/>
        <p:nvPr/>
      </p:nvGrpSpPr>
      <p:grpSpPr>
        <a:xfrm>
          <a:off x="0" y="0"/>
          <a:ext cx="0" cy="0"/>
          <a:chOff x="0" y="0"/>
          <a:chExt cx="0" cy="0"/>
        </a:xfrm>
      </p:grpSpPr>
      <p:sp>
        <p:nvSpPr>
          <p:cNvPr id="50" name="Google Shape;50;p27"/>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1" name="Google Shape;51;p27"/>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Autofit/>
          </a:bodyPr>
          <a:lstStyle>
            <a:lvl1pPr indent="-609600" lvl="0" marL="457200" algn="l">
              <a:lnSpc>
                <a:spcPct val="100000"/>
              </a:lnSpc>
              <a:spcBef>
                <a:spcPts val="5900"/>
              </a:spcBef>
              <a:spcAft>
                <a:spcPts val="0"/>
              </a:spcAft>
              <a:buClr>
                <a:srgbClr val="000000"/>
              </a:buClr>
              <a:buSzPts val="6000"/>
              <a:buFont typeface="Helvetica Neue"/>
              <a:buChar char="•"/>
              <a:defRPr sz="4800"/>
            </a:lvl1pPr>
            <a:lvl2pPr indent="-609600" lvl="1" marL="914400" algn="l">
              <a:lnSpc>
                <a:spcPct val="100000"/>
              </a:lnSpc>
              <a:spcBef>
                <a:spcPts val="5900"/>
              </a:spcBef>
              <a:spcAft>
                <a:spcPts val="0"/>
              </a:spcAft>
              <a:buClr>
                <a:srgbClr val="000000"/>
              </a:buClr>
              <a:buSzPts val="6000"/>
              <a:buFont typeface="Helvetica Neue"/>
              <a:buChar char="•"/>
              <a:defRPr sz="4800"/>
            </a:lvl2pPr>
            <a:lvl3pPr indent="-609600" lvl="2" marL="1371600" algn="l">
              <a:lnSpc>
                <a:spcPct val="100000"/>
              </a:lnSpc>
              <a:spcBef>
                <a:spcPts val="5900"/>
              </a:spcBef>
              <a:spcAft>
                <a:spcPts val="0"/>
              </a:spcAft>
              <a:buClr>
                <a:srgbClr val="000000"/>
              </a:buClr>
              <a:buSzPts val="6000"/>
              <a:buFont typeface="Helvetica Neue"/>
              <a:buChar char="•"/>
              <a:defRPr sz="4800"/>
            </a:lvl3pPr>
            <a:lvl4pPr indent="-609600" lvl="3" marL="1828800" algn="l">
              <a:lnSpc>
                <a:spcPct val="100000"/>
              </a:lnSpc>
              <a:spcBef>
                <a:spcPts val="5900"/>
              </a:spcBef>
              <a:spcAft>
                <a:spcPts val="0"/>
              </a:spcAft>
              <a:buClr>
                <a:srgbClr val="000000"/>
              </a:buClr>
              <a:buSzPts val="6000"/>
              <a:buFont typeface="Helvetica Neue"/>
              <a:buChar char="•"/>
              <a:defRPr sz="4800"/>
            </a:lvl4pPr>
            <a:lvl5pPr indent="-609600" lvl="4" marL="2286000" algn="l">
              <a:lnSpc>
                <a:spcPct val="100000"/>
              </a:lnSpc>
              <a:spcBef>
                <a:spcPts val="5900"/>
              </a:spcBef>
              <a:spcAft>
                <a:spcPts val="0"/>
              </a:spcAft>
              <a:buClr>
                <a:srgbClr val="000000"/>
              </a:buClr>
              <a:buSzPts val="6000"/>
              <a:buFont typeface="Helvetica Neue"/>
              <a:buChar char="•"/>
              <a:defRPr sz="4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52" name="Google Shape;52;p27"/>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53" name="Shape 53"/>
        <p:cNvGrpSpPr/>
        <p:nvPr/>
      </p:nvGrpSpPr>
      <p:grpSpPr>
        <a:xfrm>
          <a:off x="0" y="0"/>
          <a:ext cx="0" cy="0"/>
          <a:chOff x="0" y="0"/>
          <a:chExt cx="0" cy="0"/>
        </a:xfrm>
      </p:grpSpPr>
      <p:sp>
        <p:nvSpPr>
          <p:cNvPr id="54" name="Google Shape;54;p28"/>
          <p:cNvSpPr/>
          <p:nvPr>
            <p:ph idx="2" type="pic"/>
          </p:nvPr>
        </p:nvSpPr>
        <p:spPr>
          <a:xfrm>
            <a:off x="13169900" y="3149600"/>
            <a:ext cx="9525000" cy="9296400"/>
          </a:xfrm>
          <a:prstGeom prst="rect">
            <a:avLst/>
          </a:prstGeom>
          <a:noFill/>
          <a:ln>
            <a:noFill/>
          </a:ln>
        </p:spPr>
      </p:sp>
      <p:sp>
        <p:nvSpPr>
          <p:cNvPr id="55" name="Google Shape;55;p28"/>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6" name="Google Shape;56;p28"/>
          <p:cNvSpPr txBox="1"/>
          <p:nvPr>
            <p:ph idx="1" type="body"/>
          </p:nvPr>
        </p:nvSpPr>
        <p:spPr>
          <a:xfrm>
            <a:off x="1689100" y="3149600"/>
            <a:ext cx="10223500" cy="9296400"/>
          </a:xfrm>
          <a:prstGeom prst="rect">
            <a:avLst/>
          </a:prstGeom>
          <a:noFill/>
          <a:ln>
            <a:noFill/>
          </a:ln>
        </p:spPr>
        <p:txBody>
          <a:bodyPr anchorCtr="0" anchor="ctr" bIns="50800" lIns="50800" spcFirstLastPara="1" rIns="50800" wrap="square" tIns="50800">
            <a:noAutofit/>
          </a:bodyPr>
          <a:lstStyle>
            <a:lvl1pPr indent="-530225" lvl="0" marL="457200" algn="l">
              <a:lnSpc>
                <a:spcPct val="100000"/>
              </a:lnSpc>
              <a:spcBef>
                <a:spcPts val="4500"/>
              </a:spcBef>
              <a:spcAft>
                <a:spcPts val="0"/>
              </a:spcAft>
              <a:buClr>
                <a:srgbClr val="000000"/>
              </a:buClr>
              <a:buSzPts val="4750"/>
              <a:buFont typeface="Helvetica Neue"/>
              <a:buChar char="•"/>
              <a:defRPr sz="3800"/>
            </a:lvl1pPr>
            <a:lvl2pPr indent="-530225" lvl="1" marL="914400" algn="l">
              <a:lnSpc>
                <a:spcPct val="100000"/>
              </a:lnSpc>
              <a:spcBef>
                <a:spcPts val="4500"/>
              </a:spcBef>
              <a:spcAft>
                <a:spcPts val="0"/>
              </a:spcAft>
              <a:buClr>
                <a:srgbClr val="000000"/>
              </a:buClr>
              <a:buSzPts val="4750"/>
              <a:buFont typeface="Helvetica Neue"/>
              <a:buChar char="•"/>
              <a:defRPr sz="3800"/>
            </a:lvl2pPr>
            <a:lvl3pPr indent="-530225" lvl="2" marL="1371600" algn="l">
              <a:lnSpc>
                <a:spcPct val="100000"/>
              </a:lnSpc>
              <a:spcBef>
                <a:spcPts val="4500"/>
              </a:spcBef>
              <a:spcAft>
                <a:spcPts val="0"/>
              </a:spcAft>
              <a:buClr>
                <a:srgbClr val="000000"/>
              </a:buClr>
              <a:buSzPts val="4750"/>
              <a:buFont typeface="Helvetica Neue"/>
              <a:buChar char="•"/>
              <a:defRPr sz="3800"/>
            </a:lvl3pPr>
            <a:lvl4pPr indent="-530225" lvl="3" marL="1828800" algn="l">
              <a:lnSpc>
                <a:spcPct val="100000"/>
              </a:lnSpc>
              <a:spcBef>
                <a:spcPts val="4500"/>
              </a:spcBef>
              <a:spcAft>
                <a:spcPts val="0"/>
              </a:spcAft>
              <a:buClr>
                <a:srgbClr val="000000"/>
              </a:buClr>
              <a:buSzPts val="4750"/>
              <a:buFont typeface="Helvetica Neue"/>
              <a:buChar char="•"/>
              <a:defRPr sz="3800"/>
            </a:lvl4pPr>
            <a:lvl5pPr indent="-530225" lvl="4" marL="2286000" algn="l">
              <a:lnSpc>
                <a:spcPct val="100000"/>
              </a:lnSpc>
              <a:spcBef>
                <a:spcPts val="4500"/>
              </a:spcBef>
              <a:spcAft>
                <a:spcPts val="0"/>
              </a:spcAft>
              <a:buClr>
                <a:srgbClr val="000000"/>
              </a:buClr>
              <a:buSzPts val="4750"/>
              <a:buFont typeface="Helvetica Neue"/>
              <a:buChar char="•"/>
              <a:defRPr sz="3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57" name="Google Shape;57;p28"/>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58" name="Shape 58"/>
        <p:cNvGrpSpPr/>
        <p:nvPr/>
      </p:nvGrpSpPr>
      <p:grpSpPr>
        <a:xfrm>
          <a:off x="0" y="0"/>
          <a:ext cx="0" cy="0"/>
          <a:chOff x="0" y="0"/>
          <a:chExt cx="0" cy="0"/>
        </a:xfrm>
      </p:grpSpPr>
      <p:sp>
        <p:nvSpPr>
          <p:cNvPr id="59" name="Google Shape;59;p29"/>
          <p:cNvSpPr txBox="1"/>
          <p:nvPr>
            <p:ph idx="1" type="body"/>
          </p:nvPr>
        </p:nvSpPr>
        <p:spPr>
          <a:xfrm>
            <a:off x="1689100" y="1778000"/>
            <a:ext cx="21005799" cy="10160000"/>
          </a:xfrm>
          <a:prstGeom prst="rect">
            <a:avLst/>
          </a:prstGeom>
          <a:noFill/>
          <a:ln>
            <a:noFill/>
          </a:ln>
        </p:spPr>
        <p:txBody>
          <a:bodyPr anchorCtr="0" anchor="ctr" bIns="50800" lIns="50800" spcFirstLastPara="1" rIns="50800" wrap="square" tIns="50800">
            <a:noAutofit/>
          </a:bodyPr>
          <a:lstStyle>
            <a:lvl1pPr indent="-609600" lvl="0" marL="457200" algn="l">
              <a:lnSpc>
                <a:spcPct val="100000"/>
              </a:lnSpc>
              <a:spcBef>
                <a:spcPts val="5900"/>
              </a:spcBef>
              <a:spcAft>
                <a:spcPts val="0"/>
              </a:spcAft>
              <a:buClr>
                <a:srgbClr val="000000"/>
              </a:buClr>
              <a:buSzPts val="6000"/>
              <a:buFont typeface="Helvetica Neue"/>
              <a:buChar char="•"/>
              <a:defRPr sz="4800"/>
            </a:lvl1pPr>
            <a:lvl2pPr indent="-609600" lvl="1" marL="914400" algn="l">
              <a:lnSpc>
                <a:spcPct val="100000"/>
              </a:lnSpc>
              <a:spcBef>
                <a:spcPts val="5900"/>
              </a:spcBef>
              <a:spcAft>
                <a:spcPts val="0"/>
              </a:spcAft>
              <a:buClr>
                <a:srgbClr val="000000"/>
              </a:buClr>
              <a:buSzPts val="6000"/>
              <a:buFont typeface="Helvetica Neue"/>
              <a:buChar char="•"/>
              <a:defRPr sz="4800"/>
            </a:lvl2pPr>
            <a:lvl3pPr indent="-609600" lvl="2" marL="1371600" algn="l">
              <a:lnSpc>
                <a:spcPct val="100000"/>
              </a:lnSpc>
              <a:spcBef>
                <a:spcPts val="5900"/>
              </a:spcBef>
              <a:spcAft>
                <a:spcPts val="0"/>
              </a:spcAft>
              <a:buClr>
                <a:srgbClr val="000000"/>
              </a:buClr>
              <a:buSzPts val="6000"/>
              <a:buFont typeface="Helvetica Neue"/>
              <a:buChar char="•"/>
              <a:defRPr sz="4800"/>
            </a:lvl3pPr>
            <a:lvl4pPr indent="-609600" lvl="3" marL="1828800" algn="l">
              <a:lnSpc>
                <a:spcPct val="100000"/>
              </a:lnSpc>
              <a:spcBef>
                <a:spcPts val="5900"/>
              </a:spcBef>
              <a:spcAft>
                <a:spcPts val="0"/>
              </a:spcAft>
              <a:buClr>
                <a:srgbClr val="000000"/>
              </a:buClr>
              <a:buSzPts val="6000"/>
              <a:buFont typeface="Helvetica Neue"/>
              <a:buChar char="•"/>
              <a:defRPr sz="4800"/>
            </a:lvl4pPr>
            <a:lvl5pPr indent="-609600" lvl="4" marL="2286000" algn="l">
              <a:lnSpc>
                <a:spcPct val="100000"/>
              </a:lnSpc>
              <a:spcBef>
                <a:spcPts val="5900"/>
              </a:spcBef>
              <a:spcAft>
                <a:spcPts val="0"/>
              </a:spcAft>
              <a:buClr>
                <a:srgbClr val="000000"/>
              </a:buClr>
              <a:buSzPts val="6000"/>
              <a:buFont typeface="Helvetica Neue"/>
              <a:buChar char="•"/>
              <a:defRPr sz="4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60" name="Google Shape;60;p29"/>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61" name="Shape 61"/>
        <p:cNvGrpSpPr/>
        <p:nvPr/>
      </p:nvGrpSpPr>
      <p:grpSpPr>
        <a:xfrm>
          <a:off x="0" y="0"/>
          <a:ext cx="0" cy="0"/>
          <a:chOff x="0" y="0"/>
          <a:chExt cx="0" cy="0"/>
        </a:xfrm>
      </p:grpSpPr>
      <p:sp>
        <p:nvSpPr>
          <p:cNvPr id="62" name="Google Shape;62;p30"/>
          <p:cNvSpPr/>
          <p:nvPr>
            <p:ph idx="2" type="pic"/>
          </p:nvPr>
        </p:nvSpPr>
        <p:spPr>
          <a:xfrm>
            <a:off x="15760700" y="7048500"/>
            <a:ext cx="7404100" cy="5549900"/>
          </a:xfrm>
          <a:prstGeom prst="rect">
            <a:avLst/>
          </a:prstGeom>
          <a:noFill/>
          <a:ln>
            <a:noFill/>
          </a:ln>
        </p:spPr>
      </p:sp>
      <p:sp>
        <p:nvSpPr>
          <p:cNvPr id="63" name="Google Shape;63;p30"/>
          <p:cNvSpPr/>
          <p:nvPr>
            <p:ph idx="3" type="pic"/>
          </p:nvPr>
        </p:nvSpPr>
        <p:spPr>
          <a:xfrm>
            <a:off x="15760700" y="1130300"/>
            <a:ext cx="7404100" cy="5549900"/>
          </a:xfrm>
          <a:prstGeom prst="rect">
            <a:avLst/>
          </a:prstGeom>
          <a:noFill/>
          <a:ln>
            <a:noFill/>
          </a:ln>
        </p:spPr>
      </p:sp>
      <p:sp>
        <p:nvSpPr>
          <p:cNvPr id="64" name="Google Shape;64;p30"/>
          <p:cNvSpPr/>
          <p:nvPr>
            <p:ph idx="4" type="pic"/>
          </p:nvPr>
        </p:nvSpPr>
        <p:spPr>
          <a:xfrm>
            <a:off x="1206500" y="1130300"/>
            <a:ext cx="14173200" cy="11468100"/>
          </a:xfrm>
          <a:prstGeom prst="rect">
            <a:avLst/>
          </a:prstGeom>
          <a:noFill/>
          <a:ln>
            <a:noFill/>
          </a:ln>
        </p:spPr>
      </p:sp>
      <p:sp>
        <p:nvSpPr>
          <p:cNvPr id="65" name="Google Shape;65;p30"/>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66" name="Shape 66"/>
        <p:cNvGrpSpPr/>
        <p:nvPr/>
      </p:nvGrpSpPr>
      <p:grpSpPr>
        <a:xfrm>
          <a:off x="0" y="0"/>
          <a:ext cx="0" cy="0"/>
          <a:chOff x="0" y="0"/>
          <a:chExt cx="0" cy="0"/>
        </a:xfrm>
      </p:grpSpPr>
      <p:sp>
        <p:nvSpPr>
          <p:cNvPr id="67" name="Google Shape;67;p31"/>
          <p:cNvSpPr txBox="1"/>
          <p:nvPr>
            <p:ph idx="1" type="body"/>
          </p:nvPr>
        </p:nvSpPr>
        <p:spPr>
          <a:xfrm>
            <a:off x="2387600" y="8953500"/>
            <a:ext cx="19621500" cy="585521"/>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3200"/>
              <a:buFont typeface="Helvetica Neue"/>
              <a:buNone/>
              <a:defRPr i="1" sz="3200"/>
            </a:lvl1pPr>
            <a:lvl2pPr indent="-371475" lvl="1" marL="914400" algn="l">
              <a:lnSpc>
                <a:spcPct val="100000"/>
              </a:lnSpc>
              <a:spcBef>
                <a:spcPts val="5900"/>
              </a:spcBef>
              <a:spcAft>
                <a:spcPts val="0"/>
              </a:spcAft>
              <a:buClr>
                <a:srgbClr val="000000"/>
              </a:buClr>
              <a:buSzPts val="2250"/>
              <a:buChar char="•"/>
              <a:defRPr/>
            </a:lvl2pPr>
            <a:lvl3pPr indent="-371475" lvl="2" marL="1371600" algn="l">
              <a:lnSpc>
                <a:spcPct val="100000"/>
              </a:lnSpc>
              <a:spcBef>
                <a:spcPts val="5900"/>
              </a:spcBef>
              <a:spcAft>
                <a:spcPts val="0"/>
              </a:spcAft>
              <a:buClr>
                <a:srgbClr val="000000"/>
              </a:buClr>
              <a:buSzPts val="2250"/>
              <a:buChar char="•"/>
              <a:defRPr/>
            </a:lvl3pPr>
            <a:lvl4pPr indent="-371475" lvl="3" marL="1828800" algn="l">
              <a:lnSpc>
                <a:spcPct val="100000"/>
              </a:lnSpc>
              <a:spcBef>
                <a:spcPts val="5900"/>
              </a:spcBef>
              <a:spcAft>
                <a:spcPts val="0"/>
              </a:spcAft>
              <a:buClr>
                <a:srgbClr val="000000"/>
              </a:buClr>
              <a:buSzPts val="2250"/>
              <a:buChar char="•"/>
              <a:defRPr/>
            </a:lvl4pPr>
            <a:lvl5pPr indent="-371475" lvl="4" marL="2286000" algn="l">
              <a:lnSpc>
                <a:spcPct val="100000"/>
              </a:lnSpc>
              <a:spcBef>
                <a:spcPts val="5900"/>
              </a:spcBef>
              <a:spcAft>
                <a:spcPts val="0"/>
              </a:spcAft>
              <a:buClr>
                <a:srgbClr val="000000"/>
              </a:buClr>
              <a:buSzPts val="2250"/>
              <a:buChar char="•"/>
              <a:defRPr/>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68" name="Google Shape;68;p31"/>
          <p:cNvSpPr txBox="1"/>
          <p:nvPr>
            <p:ph idx="2" type="body"/>
          </p:nvPr>
        </p:nvSpPr>
        <p:spPr>
          <a:xfrm>
            <a:off x="2387600" y="6076950"/>
            <a:ext cx="19621500" cy="825500"/>
          </a:xfrm>
          <a:prstGeom prst="rect">
            <a:avLst/>
          </a:prstGeom>
          <a:noFill/>
          <a:ln>
            <a:noFill/>
          </a:ln>
        </p:spPr>
        <p:txBody>
          <a:bodyPr anchorCtr="0" anchor="ctr"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4800"/>
              <a:buFont typeface="Avenir"/>
              <a:buNone/>
              <a:defRPr sz="4800">
                <a:latin typeface="Avenir"/>
                <a:ea typeface="Avenir"/>
                <a:cs typeface="Avenir"/>
                <a:sym typeface="Avenir"/>
              </a:defRPr>
            </a:lvl1pPr>
            <a:lvl2pPr indent="-371475" lvl="1" marL="914400" algn="l">
              <a:lnSpc>
                <a:spcPct val="100000"/>
              </a:lnSpc>
              <a:spcBef>
                <a:spcPts val="5900"/>
              </a:spcBef>
              <a:spcAft>
                <a:spcPts val="0"/>
              </a:spcAft>
              <a:buClr>
                <a:srgbClr val="000000"/>
              </a:buClr>
              <a:buSzPts val="2250"/>
              <a:buChar char="•"/>
              <a:defRPr/>
            </a:lvl2pPr>
            <a:lvl3pPr indent="-371475" lvl="2" marL="1371600" algn="l">
              <a:lnSpc>
                <a:spcPct val="100000"/>
              </a:lnSpc>
              <a:spcBef>
                <a:spcPts val="5900"/>
              </a:spcBef>
              <a:spcAft>
                <a:spcPts val="0"/>
              </a:spcAft>
              <a:buClr>
                <a:srgbClr val="000000"/>
              </a:buClr>
              <a:buSzPts val="2250"/>
              <a:buChar char="•"/>
              <a:defRPr/>
            </a:lvl3pPr>
            <a:lvl4pPr indent="-371475" lvl="3" marL="1828800" algn="l">
              <a:lnSpc>
                <a:spcPct val="100000"/>
              </a:lnSpc>
              <a:spcBef>
                <a:spcPts val="5900"/>
              </a:spcBef>
              <a:spcAft>
                <a:spcPts val="0"/>
              </a:spcAft>
              <a:buClr>
                <a:srgbClr val="000000"/>
              </a:buClr>
              <a:buSzPts val="2250"/>
              <a:buChar char="•"/>
              <a:defRPr/>
            </a:lvl4pPr>
            <a:lvl5pPr indent="-371475" lvl="4" marL="2286000" algn="l">
              <a:lnSpc>
                <a:spcPct val="100000"/>
              </a:lnSpc>
              <a:spcBef>
                <a:spcPts val="5900"/>
              </a:spcBef>
              <a:spcAft>
                <a:spcPts val="0"/>
              </a:spcAft>
              <a:buClr>
                <a:srgbClr val="000000"/>
              </a:buClr>
              <a:buSzPts val="2250"/>
              <a:buChar char="•"/>
              <a:defRPr/>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69" name="Google Shape;69;p31"/>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70" name="Shape 70"/>
        <p:cNvGrpSpPr/>
        <p:nvPr/>
      </p:nvGrpSpPr>
      <p:grpSpPr>
        <a:xfrm>
          <a:off x="0" y="0"/>
          <a:ext cx="0" cy="0"/>
          <a:chOff x="0" y="0"/>
          <a:chExt cx="0" cy="0"/>
        </a:xfrm>
      </p:grpSpPr>
      <p:sp>
        <p:nvSpPr>
          <p:cNvPr id="71" name="Google Shape;71;p32"/>
          <p:cNvSpPr/>
          <p:nvPr>
            <p:ph idx="2" type="pic"/>
          </p:nvPr>
        </p:nvSpPr>
        <p:spPr>
          <a:xfrm>
            <a:off x="0" y="0"/>
            <a:ext cx="24384001" cy="13716000"/>
          </a:xfrm>
          <a:prstGeom prst="rect">
            <a:avLst/>
          </a:prstGeom>
          <a:noFill/>
          <a:ln>
            <a:noFill/>
          </a:ln>
        </p:spPr>
      </p:sp>
      <p:sp>
        <p:nvSpPr>
          <p:cNvPr id="72" name="Google Shape;72;p32"/>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3" name="Shape 13"/>
        <p:cNvGrpSpPr/>
        <p:nvPr/>
      </p:nvGrpSpPr>
      <p:grpSpPr>
        <a:xfrm>
          <a:off x="0" y="0"/>
          <a:ext cx="0" cy="0"/>
          <a:chOff x="0" y="0"/>
          <a:chExt cx="0" cy="0"/>
        </a:xfrm>
      </p:grpSpPr>
      <p:sp>
        <p:nvSpPr>
          <p:cNvPr id="14" name="Google Shape;14;p19"/>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
        <p:nvSpPr>
          <p:cNvPr id="16" name="Google Shape;16;g130dfca2355_0_186"/>
          <p:cNvSpPr txBox="1"/>
          <p:nvPr>
            <p:ph type="title"/>
          </p:nvPr>
        </p:nvSpPr>
        <p:spPr>
          <a:xfrm>
            <a:off x="365596" y="797340"/>
            <a:ext cx="5644800" cy="7779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b="0" i="1" sz="4900">
                <a:solidFill>
                  <a:schemeClr val="lt1"/>
                </a:solidFill>
                <a:latin typeface="Arial"/>
                <a:ea typeface="Arial"/>
                <a:cs typeface="Arial"/>
                <a:sym typeface="Arial"/>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17" name="Google Shape;17;g130dfca2355_0_186"/>
          <p:cNvSpPr txBox="1"/>
          <p:nvPr>
            <p:ph idx="1" type="body"/>
          </p:nvPr>
        </p:nvSpPr>
        <p:spPr>
          <a:xfrm>
            <a:off x="1508596" y="2079949"/>
            <a:ext cx="21366900" cy="3155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700"/>
              <a:buNone/>
              <a:defRPr b="1" i="0" sz="9000">
                <a:solidFill>
                  <a:srgbClr val="414DA3"/>
                </a:solidFill>
                <a:latin typeface="Arial"/>
                <a:ea typeface="Arial"/>
                <a:cs typeface="Arial"/>
                <a:sym typeface="Arial"/>
              </a:defRPr>
            </a:lvl1pPr>
            <a:lvl2pPr indent="-228600" lvl="1" marL="914400" algn="l">
              <a:lnSpc>
                <a:spcPct val="100000"/>
              </a:lnSpc>
              <a:spcBef>
                <a:spcPts val="0"/>
              </a:spcBef>
              <a:spcAft>
                <a:spcPts val="0"/>
              </a:spcAft>
              <a:buSzPts val="1700"/>
              <a:buNone/>
              <a:defRPr/>
            </a:lvl2pPr>
            <a:lvl3pPr indent="-228600" lvl="2" marL="1371600" algn="l">
              <a:lnSpc>
                <a:spcPct val="100000"/>
              </a:lnSpc>
              <a:spcBef>
                <a:spcPts val="0"/>
              </a:spcBef>
              <a:spcAft>
                <a:spcPts val="0"/>
              </a:spcAft>
              <a:buSzPts val="1700"/>
              <a:buNone/>
              <a:defRPr/>
            </a:lvl3pPr>
            <a:lvl4pPr indent="-228600" lvl="3" marL="1828800" algn="l">
              <a:lnSpc>
                <a:spcPct val="100000"/>
              </a:lnSpc>
              <a:spcBef>
                <a:spcPts val="0"/>
              </a:spcBef>
              <a:spcAft>
                <a:spcPts val="0"/>
              </a:spcAft>
              <a:buSzPts val="1700"/>
              <a:buNone/>
              <a:defRPr/>
            </a:lvl4pPr>
            <a:lvl5pPr indent="-228600" lvl="4" marL="2286000" algn="l">
              <a:lnSpc>
                <a:spcPct val="100000"/>
              </a:lnSpc>
              <a:spcBef>
                <a:spcPts val="0"/>
              </a:spcBef>
              <a:spcAft>
                <a:spcPts val="0"/>
              </a:spcAft>
              <a:buSzPts val="1700"/>
              <a:buNone/>
              <a:defRPr/>
            </a:lvl5pPr>
            <a:lvl6pPr indent="-228600" lvl="5" marL="2743200" algn="l">
              <a:lnSpc>
                <a:spcPct val="100000"/>
              </a:lnSpc>
              <a:spcBef>
                <a:spcPts val="0"/>
              </a:spcBef>
              <a:spcAft>
                <a:spcPts val="0"/>
              </a:spcAft>
              <a:buSzPts val="1700"/>
              <a:buNone/>
              <a:defRPr/>
            </a:lvl6pPr>
            <a:lvl7pPr indent="-228600" lvl="6" marL="3200400" algn="l">
              <a:lnSpc>
                <a:spcPct val="100000"/>
              </a:lnSpc>
              <a:spcBef>
                <a:spcPts val="0"/>
              </a:spcBef>
              <a:spcAft>
                <a:spcPts val="0"/>
              </a:spcAft>
              <a:buSzPts val="1700"/>
              <a:buNone/>
              <a:defRPr/>
            </a:lvl7pPr>
            <a:lvl8pPr indent="-228600" lvl="7" marL="3657600" algn="l">
              <a:lnSpc>
                <a:spcPct val="100000"/>
              </a:lnSpc>
              <a:spcBef>
                <a:spcPts val="0"/>
              </a:spcBef>
              <a:spcAft>
                <a:spcPts val="0"/>
              </a:spcAft>
              <a:buSzPts val="1700"/>
              <a:buNone/>
              <a:defRPr/>
            </a:lvl8pPr>
            <a:lvl9pPr indent="-228600" lvl="8" marL="4114800" algn="l">
              <a:lnSpc>
                <a:spcPct val="100000"/>
              </a:lnSpc>
              <a:spcBef>
                <a:spcPts val="0"/>
              </a:spcBef>
              <a:spcAft>
                <a:spcPts val="0"/>
              </a:spcAft>
              <a:buSzPts val="1700"/>
              <a:buNone/>
              <a:defRPr/>
            </a:lvl9pPr>
          </a:lstStyle>
          <a:p/>
        </p:txBody>
      </p:sp>
      <p:sp>
        <p:nvSpPr>
          <p:cNvPr id="18" name="Google Shape;18;g130dfca2355_0_186"/>
          <p:cNvSpPr txBox="1"/>
          <p:nvPr>
            <p:ph idx="11" type="ftr"/>
          </p:nvPr>
        </p:nvSpPr>
        <p:spPr>
          <a:xfrm>
            <a:off x="8290560" y="12755881"/>
            <a:ext cx="7802700" cy="6858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19" name="Google Shape;19;g130dfca2355_0_186"/>
          <p:cNvSpPr txBox="1"/>
          <p:nvPr>
            <p:ph idx="10" type="dt"/>
          </p:nvPr>
        </p:nvSpPr>
        <p:spPr>
          <a:xfrm>
            <a:off x="1219200" y="12755881"/>
            <a:ext cx="5608200" cy="68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20" name="Google Shape;20;g130dfca2355_0_186"/>
          <p:cNvSpPr txBox="1"/>
          <p:nvPr>
            <p:ph idx="12" type="sldNum"/>
          </p:nvPr>
        </p:nvSpPr>
        <p:spPr>
          <a:xfrm>
            <a:off x="17556481" y="12755881"/>
            <a:ext cx="5608200" cy="6858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21" name="Shape 21"/>
        <p:cNvGrpSpPr/>
        <p:nvPr/>
      </p:nvGrpSpPr>
      <p:grpSpPr>
        <a:xfrm>
          <a:off x="0" y="0"/>
          <a:ext cx="0" cy="0"/>
          <a:chOff x="0" y="0"/>
          <a:chExt cx="0" cy="0"/>
        </a:xfrm>
      </p:grpSpPr>
      <p:sp>
        <p:nvSpPr>
          <p:cNvPr id="22" name="Google Shape;22;g130dfca2355_0_739"/>
          <p:cNvSpPr/>
          <p:nvPr/>
        </p:nvSpPr>
        <p:spPr>
          <a:xfrm>
            <a:off x="0" y="1715616"/>
            <a:ext cx="7313636" cy="124729"/>
          </a:xfrm>
          <a:custGeom>
            <a:rect b="b" l="l" r="r" t="t"/>
            <a:pathLst>
              <a:path extrusionOk="0" h="102869" w="6031865">
                <a:moveTo>
                  <a:pt x="6031855" y="0"/>
                </a:moveTo>
                <a:lnTo>
                  <a:pt x="0" y="0"/>
                </a:lnTo>
                <a:lnTo>
                  <a:pt x="0" y="102285"/>
                </a:lnTo>
                <a:lnTo>
                  <a:pt x="6031855" y="102285"/>
                </a:lnTo>
                <a:lnTo>
                  <a:pt x="6031855" y="0"/>
                </a:lnTo>
                <a:close/>
              </a:path>
            </a:pathLst>
          </a:custGeom>
          <a:solidFill>
            <a:srgbClr val="6169A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23" name="Google Shape;23;g130dfca2355_0_739"/>
          <p:cNvSpPr/>
          <p:nvPr/>
        </p:nvSpPr>
        <p:spPr>
          <a:xfrm>
            <a:off x="446147" y="12150509"/>
            <a:ext cx="1406400" cy="10908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24" name="Google Shape;24;g130dfca2355_0_739"/>
          <p:cNvSpPr txBox="1"/>
          <p:nvPr>
            <p:ph type="ctrTitle"/>
          </p:nvPr>
        </p:nvSpPr>
        <p:spPr>
          <a:xfrm>
            <a:off x="8530172" y="109048"/>
            <a:ext cx="7323600" cy="2215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b="1" i="0" sz="5400">
                <a:solidFill>
                  <a:srgbClr val="051D91"/>
                </a:solidFill>
                <a:latin typeface="Arial"/>
                <a:ea typeface="Arial"/>
                <a:cs typeface="Arial"/>
                <a:sym typeface="Arial"/>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25" name="Google Shape;25;g130dfca2355_0_739"/>
          <p:cNvSpPr txBox="1"/>
          <p:nvPr>
            <p:ph idx="1" type="subTitle"/>
          </p:nvPr>
        </p:nvSpPr>
        <p:spPr>
          <a:xfrm>
            <a:off x="3657600" y="7680960"/>
            <a:ext cx="17069100" cy="3428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a:lvl2pPr>
            <a:lvl3pPr lvl="2" algn="l">
              <a:lnSpc>
                <a:spcPct val="100000"/>
              </a:lnSpc>
              <a:spcBef>
                <a:spcPts val="0"/>
              </a:spcBef>
              <a:spcAft>
                <a:spcPts val="0"/>
              </a:spcAft>
              <a:buSzPts val="1700"/>
              <a:buNone/>
              <a:defRPr/>
            </a:lvl3pPr>
            <a:lvl4pPr lvl="3" algn="l">
              <a:lnSpc>
                <a:spcPct val="100000"/>
              </a:lnSpc>
              <a:spcBef>
                <a:spcPts val="0"/>
              </a:spcBef>
              <a:spcAft>
                <a:spcPts val="0"/>
              </a:spcAft>
              <a:buSzPts val="1700"/>
              <a:buNone/>
              <a:defRPr/>
            </a:lvl4pPr>
            <a:lvl5pPr lvl="4" algn="l">
              <a:lnSpc>
                <a:spcPct val="100000"/>
              </a:lnSpc>
              <a:spcBef>
                <a:spcPts val="0"/>
              </a:spcBef>
              <a:spcAft>
                <a:spcPts val="0"/>
              </a:spcAft>
              <a:buSzPts val="1700"/>
              <a:buNone/>
              <a:defRPr/>
            </a:lvl5pPr>
            <a:lvl6pPr lvl="5" algn="l">
              <a:lnSpc>
                <a:spcPct val="100000"/>
              </a:lnSpc>
              <a:spcBef>
                <a:spcPts val="0"/>
              </a:spcBef>
              <a:spcAft>
                <a:spcPts val="0"/>
              </a:spcAft>
              <a:buSzPts val="1700"/>
              <a:buNone/>
              <a:defRPr/>
            </a:lvl6pPr>
            <a:lvl7pPr lvl="6" algn="l">
              <a:lnSpc>
                <a:spcPct val="100000"/>
              </a:lnSpc>
              <a:spcBef>
                <a:spcPts val="0"/>
              </a:spcBef>
              <a:spcAft>
                <a:spcPts val="0"/>
              </a:spcAft>
              <a:buSzPts val="1700"/>
              <a:buNone/>
              <a:defRPr/>
            </a:lvl7pPr>
            <a:lvl8pPr lvl="7" algn="l">
              <a:lnSpc>
                <a:spcPct val="100000"/>
              </a:lnSpc>
              <a:spcBef>
                <a:spcPts val="0"/>
              </a:spcBef>
              <a:spcAft>
                <a:spcPts val="0"/>
              </a:spcAft>
              <a:buSzPts val="1700"/>
              <a:buNone/>
              <a:defRPr/>
            </a:lvl8pPr>
            <a:lvl9pPr lvl="8" algn="l">
              <a:lnSpc>
                <a:spcPct val="100000"/>
              </a:lnSpc>
              <a:spcBef>
                <a:spcPts val="0"/>
              </a:spcBef>
              <a:spcAft>
                <a:spcPts val="0"/>
              </a:spcAft>
              <a:buSzPts val="1700"/>
              <a:buNone/>
              <a:defRPr/>
            </a:lvl9pPr>
          </a:lstStyle>
          <a:p/>
        </p:txBody>
      </p:sp>
      <p:sp>
        <p:nvSpPr>
          <p:cNvPr id="26" name="Google Shape;26;g130dfca2355_0_739"/>
          <p:cNvSpPr txBox="1"/>
          <p:nvPr>
            <p:ph idx="11" type="ftr"/>
          </p:nvPr>
        </p:nvSpPr>
        <p:spPr>
          <a:xfrm>
            <a:off x="8290560" y="12755881"/>
            <a:ext cx="7802700" cy="6858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27" name="Google Shape;27;g130dfca2355_0_739"/>
          <p:cNvSpPr txBox="1"/>
          <p:nvPr>
            <p:ph idx="10" type="dt"/>
          </p:nvPr>
        </p:nvSpPr>
        <p:spPr>
          <a:xfrm>
            <a:off x="1219200" y="12755881"/>
            <a:ext cx="5608200" cy="6858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700"/>
              <a:buFont typeface="Arial"/>
              <a:buNone/>
              <a:defRPr b="0" i="0" sz="17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700"/>
              <a:buFont typeface="Arial"/>
              <a:buNone/>
              <a:defRPr b="0" i="0" sz="1700" u="none" cap="none" strike="noStrike">
                <a:solidFill>
                  <a:srgbClr val="000000"/>
                </a:solidFill>
                <a:latin typeface="Arial"/>
                <a:ea typeface="Arial"/>
                <a:cs typeface="Arial"/>
                <a:sym typeface="Arial"/>
              </a:defRPr>
            </a:lvl9pPr>
          </a:lstStyle>
          <a:p/>
        </p:txBody>
      </p:sp>
      <p:sp>
        <p:nvSpPr>
          <p:cNvPr id="28" name="Google Shape;28;g130dfca2355_0_739"/>
          <p:cNvSpPr txBox="1"/>
          <p:nvPr>
            <p:ph idx="12" type="sldNum"/>
          </p:nvPr>
        </p:nvSpPr>
        <p:spPr>
          <a:xfrm>
            <a:off x="17556481" y="12755881"/>
            <a:ext cx="5608200" cy="6858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200"/>
              <a:buFont typeface="Arial"/>
              <a:buNone/>
              <a:defRPr b="0" i="0" sz="2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x">
  <p:cSld name="TITLE_AND_BODY">
    <p:spTree>
      <p:nvGrpSpPr>
        <p:cNvPr id="29" name="Shape 29"/>
        <p:cNvGrpSpPr/>
        <p:nvPr/>
      </p:nvGrpSpPr>
      <p:grpSpPr>
        <a:xfrm>
          <a:off x="0" y="0"/>
          <a:ext cx="0" cy="0"/>
          <a:chOff x="0" y="0"/>
          <a:chExt cx="0" cy="0"/>
        </a:xfrm>
      </p:grpSpPr>
      <p:sp>
        <p:nvSpPr>
          <p:cNvPr id="30" name="Google Shape;30;p22"/>
          <p:cNvSpPr txBox="1"/>
          <p:nvPr>
            <p:ph type="title"/>
          </p:nvPr>
        </p:nvSpPr>
        <p:spPr>
          <a:xfrm>
            <a:off x="1778000" y="2298700"/>
            <a:ext cx="20828000" cy="46482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1" name="Google Shape;31;p22"/>
          <p:cNvSpPr txBox="1"/>
          <p:nvPr>
            <p:ph idx="1" type="body"/>
          </p:nvPr>
        </p:nvSpPr>
        <p:spPr>
          <a:xfrm>
            <a:off x="1778000" y="7073900"/>
            <a:ext cx="20828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32" name="Google Shape;32;p22"/>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33" name="Shape 33"/>
        <p:cNvGrpSpPr/>
        <p:nvPr/>
      </p:nvGrpSpPr>
      <p:grpSpPr>
        <a:xfrm>
          <a:off x="0" y="0"/>
          <a:ext cx="0" cy="0"/>
          <a:chOff x="0" y="0"/>
          <a:chExt cx="0" cy="0"/>
        </a:xfrm>
      </p:grpSpPr>
      <p:sp>
        <p:nvSpPr>
          <p:cNvPr id="34" name="Google Shape;34;p23"/>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5" name="Google Shape;35;p23"/>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36" name="Shape 36"/>
        <p:cNvGrpSpPr/>
        <p:nvPr/>
      </p:nvGrpSpPr>
      <p:grpSpPr>
        <a:xfrm>
          <a:off x="0" y="0"/>
          <a:ext cx="0" cy="0"/>
          <a:chOff x="0" y="0"/>
          <a:chExt cx="0" cy="0"/>
        </a:xfrm>
      </p:grpSpPr>
      <p:sp>
        <p:nvSpPr>
          <p:cNvPr id="37" name="Google Shape;37;p24"/>
          <p:cNvSpPr/>
          <p:nvPr>
            <p:ph idx="2" type="pic"/>
          </p:nvPr>
        </p:nvSpPr>
        <p:spPr>
          <a:xfrm>
            <a:off x="3125968" y="673100"/>
            <a:ext cx="18135601" cy="8737600"/>
          </a:xfrm>
          <a:prstGeom prst="rect">
            <a:avLst/>
          </a:prstGeom>
          <a:noFill/>
          <a:ln>
            <a:noFill/>
          </a:ln>
        </p:spPr>
      </p:sp>
      <p:sp>
        <p:nvSpPr>
          <p:cNvPr id="38" name="Google Shape;38;p24"/>
          <p:cNvSpPr txBox="1"/>
          <p:nvPr>
            <p:ph type="title"/>
          </p:nvPr>
        </p:nvSpPr>
        <p:spPr>
          <a:xfrm>
            <a:off x="635000" y="9512300"/>
            <a:ext cx="23114000" cy="20066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9" name="Google Shape;39;p24"/>
          <p:cNvSpPr txBox="1"/>
          <p:nvPr>
            <p:ph idx="1" type="body"/>
          </p:nvPr>
        </p:nvSpPr>
        <p:spPr>
          <a:xfrm>
            <a:off x="635000" y="11442700"/>
            <a:ext cx="23114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40" name="Google Shape;40;p24"/>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41" name="Shape 41"/>
        <p:cNvGrpSpPr/>
        <p:nvPr/>
      </p:nvGrpSpPr>
      <p:grpSpPr>
        <a:xfrm>
          <a:off x="0" y="0"/>
          <a:ext cx="0" cy="0"/>
          <a:chOff x="0" y="0"/>
          <a:chExt cx="0" cy="0"/>
        </a:xfrm>
      </p:grpSpPr>
      <p:sp>
        <p:nvSpPr>
          <p:cNvPr id="42" name="Google Shape;42;p25"/>
          <p:cNvSpPr txBox="1"/>
          <p:nvPr>
            <p:ph type="title"/>
          </p:nvPr>
        </p:nvSpPr>
        <p:spPr>
          <a:xfrm>
            <a:off x="1778000" y="4533900"/>
            <a:ext cx="20828000" cy="46482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3" name="Google Shape;43;p25"/>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44" name="Shape 44"/>
        <p:cNvGrpSpPr/>
        <p:nvPr/>
      </p:nvGrpSpPr>
      <p:grpSpPr>
        <a:xfrm>
          <a:off x="0" y="0"/>
          <a:ext cx="0" cy="0"/>
          <a:chOff x="0" y="0"/>
          <a:chExt cx="0" cy="0"/>
        </a:xfrm>
      </p:grpSpPr>
      <p:sp>
        <p:nvSpPr>
          <p:cNvPr id="45" name="Google Shape;45;p26"/>
          <p:cNvSpPr/>
          <p:nvPr>
            <p:ph idx="2" type="pic"/>
          </p:nvPr>
        </p:nvSpPr>
        <p:spPr>
          <a:xfrm>
            <a:off x="13165980" y="952500"/>
            <a:ext cx="9525001" cy="11468100"/>
          </a:xfrm>
          <a:prstGeom prst="rect">
            <a:avLst/>
          </a:prstGeom>
          <a:noFill/>
          <a:ln>
            <a:noFill/>
          </a:ln>
        </p:spPr>
      </p:sp>
      <p:sp>
        <p:nvSpPr>
          <p:cNvPr id="46" name="Google Shape;46;p26"/>
          <p:cNvSpPr txBox="1"/>
          <p:nvPr>
            <p:ph type="title"/>
          </p:nvPr>
        </p:nvSpPr>
        <p:spPr>
          <a:xfrm>
            <a:off x="1651000" y="952500"/>
            <a:ext cx="10223500" cy="55499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8400"/>
              <a:buFont typeface="Avenir"/>
              <a:buNone/>
              <a:defRPr sz="84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7" name="Google Shape;47;p26"/>
          <p:cNvSpPr txBox="1"/>
          <p:nvPr>
            <p:ph idx="1" type="body"/>
          </p:nvPr>
        </p:nvSpPr>
        <p:spPr>
          <a:xfrm>
            <a:off x="1651000" y="6527800"/>
            <a:ext cx="10223500" cy="57277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48" name="Google Shape;48;p26"/>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1pPr>
            <a:lvl2pPr lvl="1"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2pPr>
            <a:lvl3pPr lvl="2"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3pPr>
            <a:lvl4pPr lvl="3"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4pPr>
            <a:lvl5pPr lvl="4"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5pPr>
            <a:lvl6pPr lvl="5"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6pPr>
            <a:lvl7pPr lvl="6"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7pPr>
            <a:lvl8pPr lvl="7"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8pPr>
            <a:lvl9pPr lvl="8" marR="0" rtl="0" algn="ctr">
              <a:lnSpc>
                <a:spcPct val="100000"/>
              </a:lnSpc>
              <a:spcBef>
                <a:spcPts val="0"/>
              </a:spcBef>
              <a:spcAft>
                <a:spcPts val="0"/>
              </a:spcAft>
              <a:buClr>
                <a:srgbClr val="000000"/>
              </a:buClr>
              <a:buSzPts val="11200"/>
              <a:buFont typeface="Avenir"/>
              <a:buNone/>
              <a:defRPr b="0" i="0" sz="11200" u="none" cap="none" strike="noStrike">
                <a:solidFill>
                  <a:srgbClr val="000000"/>
                </a:solidFill>
                <a:latin typeface="Avenir"/>
                <a:ea typeface="Avenir"/>
                <a:cs typeface="Avenir"/>
                <a:sym typeface="Avenir"/>
              </a:defRPr>
            </a:lvl9pPr>
          </a:lstStyle>
          <a:p/>
        </p:txBody>
      </p:sp>
      <p:sp>
        <p:nvSpPr>
          <p:cNvPr id="7" name="Google Shape;7;p17"/>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Autofit/>
          </a:bodyPr>
          <a:lstStyle>
            <a:lvl1pPr indent="-641350" lvl="0" marL="457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indent="-641350" lvl="1" marL="914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indent="-641350" lvl="2" marL="1371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indent="-641350" lvl="3" marL="1828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indent="-641350" lvl="4" marL="22860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indent="-641350" lvl="5" marL="2743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indent="-641350" lvl="6" marL="3200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indent="-641350" lvl="7" marL="3657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indent="-641350" lvl="8" marL="4114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8" name="Google Shape;8;p17"/>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PH"/>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0.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comments" Target="../comments/comment1.xml"/><Relationship Id="rId4" Type="http://schemas.openxmlformats.org/officeDocument/2006/relationships/image" Target="../media/image3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33.png"/><Relationship Id="rId4" Type="http://schemas.openxmlformats.org/officeDocument/2006/relationships/image" Target="../media/image6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33.png"/><Relationship Id="rId4" Type="http://schemas.openxmlformats.org/officeDocument/2006/relationships/image" Target="../media/image70.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33.png"/><Relationship Id="rId4" Type="http://schemas.openxmlformats.org/officeDocument/2006/relationships/image" Target="../media/image70.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33.png"/><Relationship Id="rId4" Type="http://schemas.openxmlformats.org/officeDocument/2006/relationships/image" Target="../media/image69.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33.png"/><Relationship Id="rId4" Type="http://schemas.openxmlformats.org/officeDocument/2006/relationships/image" Target="../media/image7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33.png"/><Relationship Id="rId4" Type="http://schemas.openxmlformats.org/officeDocument/2006/relationships/image" Target="../media/image7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33.png"/><Relationship Id="rId4" Type="http://schemas.openxmlformats.org/officeDocument/2006/relationships/image" Target="../media/image7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33.png"/><Relationship Id="rId4" Type="http://schemas.openxmlformats.org/officeDocument/2006/relationships/image" Target="../media/image7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33.png"/><Relationship Id="rId4" Type="http://schemas.openxmlformats.org/officeDocument/2006/relationships/image" Target="../media/image7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33.png"/><Relationship Id="rId4" Type="http://schemas.openxmlformats.org/officeDocument/2006/relationships/image" Target="../media/image74.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33.png"/><Relationship Id="rId4" Type="http://schemas.openxmlformats.org/officeDocument/2006/relationships/image" Target="../media/image72.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 Id="rId3" Type="http://schemas.openxmlformats.org/officeDocument/2006/relationships/image" Target="../media/image7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15.jpg"/><Relationship Id="rId5" Type="http://schemas.openxmlformats.org/officeDocument/2006/relationships/image" Target="../media/image14.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2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2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3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5.png"/><Relationship Id="rId4" Type="http://schemas.openxmlformats.org/officeDocument/2006/relationships/image" Target="../media/image26.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0.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3.png"/><Relationship Id="rId4" Type="http://schemas.openxmlformats.org/officeDocument/2006/relationships/image" Target="../media/image31.png"/><Relationship Id="rId5" Type="http://schemas.openxmlformats.org/officeDocument/2006/relationships/image" Target="../media/image27.png"/><Relationship Id="rId6" Type="http://schemas.openxmlformats.org/officeDocument/2006/relationships/image" Target="../media/image2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3.png"/><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3.png"/><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3.png"/><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5.png"/><Relationship Id="rId4" Type="http://schemas.openxmlformats.org/officeDocument/2006/relationships/image" Target="../media/image38.png"/><Relationship Id="rId5"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5.png"/><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5.png"/><Relationship Id="rId4" Type="http://schemas.openxmlformats.org/officeDocument/2006/relationships/image" Target="../media/image35.png"/><Relationship Id="rId5" Type="http://schemas.openxmlformats.org/officeDocument/2006/relationships/image" Target="../media/image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3.png"/><Relationship Id="rId4" Type="http://schemas.openxmlformats.org/officeDocument/2006/relationships/image" Target="../media/image37.png"/><Relationship Id="rId5" Type="http://schemas.openxmlformats.org/officeDocument/2006/relationships/image" Target="../media/image4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3.png"/><Relationship Id="rId4" Type="http://schemas.openxmlformats.org/officeDocument/2006/relationships/image" Target="../media/image4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3.png"/><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2.png"/><Relationship Id="rId4" Type="http://schemas.openxmlformats.org/officeDocument/2006/relationships/image" Target="../media/image48.png"/><Relationship Id="rId5" Type="http://schemas.openxmlformats.org/officeDocument/2006/relationships/image" Target="../media/image4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2.png"/><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2.png"/><Relationship Id="rId4"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2.png"/><Relationship Id="rId4" Type="http://schemas.openxmlformats.org/officeDocument/2006/relationships/image" Target="../media/image4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2.png"/><Relationship Id="rId4" Type="http://schemas.openxmlformats.org/officeDocument/2006/relationships/image" Target="../media/image4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2.png"/><Relationship Id="rId4" Type="http://schemas.openxmlformats.org/officeDocument/2006/relationships/image" Target="../media/image4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2.png"/><Relationship Id="rId4"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1.png"/><Relationship Id="rId4" Type="http://schemas.openxmlformats.org/officeDocument/2006/relationships/image" Target="../media/image3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3.png"/><Relationship Id="rId4" Type="http://schemas.openxmlformats.org/officeDocument/2006/relationships/image" Target="../media/image56.png"/><Relationship Id="rId5" Type="http://schemas.openxmlformats.org/officeDocument/2006/relationships/image" Target="../media/image5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3.png"/><Relationship Id="rId4" Type="http://schemas.openxmlformats.org/officeDocument/2006/relationships/image" Target="../media/image56.png"/><Relationship Id="rId5" Type="http://schemas.openxmlformats.org/officeDocument/2006/relationships/image" Target="../media/image5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3.png"/><Relationship Id="rId4" Type="http://schemas.openxmlformats.org/officeDocument/2006/relationships/image" Target="../media/image5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png"/><Relationship Id="rId4" Type="http://schemas.openxmlformats.org/officeDocument/2006/relationships/image" Target="../media/image6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2.png"/><Relationship Id="rId4" Type="http://schemas.openxmlformats.org/officeDocument/2006/relationships/image" Target="../media/image5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png"/><Relationship Id="rId4" Type="http://schemas.openxmlformats.org/officeDocument/2006/relationships/image" Target="../media/image53.png"/><Relationship Id="rId5" Type="http://schemas.openxmlformats.org/officeDocument/2006/relationships/image" Target="../media/image55.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33.png"/><Relationship Id="rId4" Type="http://schemas.openxmlformats.org/officeDocument/2006/relationships/image" Target="../media/image5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33.png"/><Relationship Id="rId4" Type="http://schemas.openxmlformats.org/officeDocument/2006/relationships/image" Target="../media/image61.png"/><Relationship Id="rId5" Type="http://schemas.openxmlformats.org/officeDocument/2006/relationships/image" Target="../media/image6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33.png"/><Relationship Id="rId4" Type="http://schemas.openxmlformats.org/officeDocument/2006/relationships/image" Target="../media/image5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33.png"/><Relationship Id="rId4" Type="http://schemas.openxmlformats.org/officeDocument/2006/relationships/image" Target="../media/image5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3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33.png"/><Relationship Id="rId4" Type="http://schemas.openxmlformats.org/officeDocument/2006/relationships/image" Target="../media/image64.png"/><Relationship Id="rId5" Type="http://schemas.openxmlformats.org/officeDocument/2006/relationships/image" Target="../media/image6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33.png"/><Relationship Id="rId4" Type="http://schemas.openxmlformats.org/officeDocument/2006/relationships/image" Target="../media/image68.png"/><Relationship Id="rId5" Type="http://schemas.openxmlformats.org/officeDocument/2006/relationships/image" Target="../media/image6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3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3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3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3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3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3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3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3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3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3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3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3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3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33.png"/><Relationship Id="rId4" Type="http://schemas.openxmlformats.org/officeDocument/2006/relationships/image" Target="../media/image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33.png"/><Relationship Id="rId4" Type="http://schemas.openxmlformats.org/officeDocument/2006/relationships/image" Target="../media/image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33.png"/><Relationship Id="rId4" Type="http://schemas.openxmlformats.org/officeDocument/2006/relationships/image" Target="../media/image6.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33.png"/><Relationship Id="rId4" Type="http://schemas.openxmlformats.org/officeDocument/2006/relationships/image" Target="../media/image6.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33.png"/><Relationship Id="rId4" Type="http://schemas.openxmlformats.org/officeDocument/2006/relationships/image" Target="../media/image6.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33.png"/><Relationship Id="rId4" Type="http://schemas.openxmlformats.org/officeDocument/2006/relationships/image" Target="../media/image6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33.png"/><Relationship Id="rId4" Type="http://schemas.openxmlformats.org/officeDocument/2006/relationships/image" Target="../media/image6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descr="ForTheWomen_blacktext (2) (1).png" id="77" name="Google Shape;77;p1"/>
          <p:cNvPicPr preferRelativeResize="0"/>
          <p:nvPr/>
        </p:nvPicPr>
        <p:blipFill rotWithShape="1">
          <a:blip r:embed="rId3">
            <a:alphaModFix/>
          </a:blip>
          <a:srcRect b="0" l="0" r="0" t="0"/>
          <a:stretch/>
        </p:blipFill>
        <p:spPr>
          <a:xfrm>
            <a:off x="3286895" y="562367"/>
            <a:ext cx="17810210" cy="125912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pSp>
        <p:nvGrpSpPr>
          <p:cNvPr id="170" name="Google Shape;170;g130aa865571_0_126"/>
          <p:cNvGrpSpPr/>
          <p:nvPr/>
        </p:nvGrpSpPr>
        <p:grpSpPr>
          <a:xfrm>
            <a:off x="-3712" y="766059"/>
            <a:ext cx="7319700" cy="1073882"/>
            <a:chOff x="0" y="0"/>
            <a:chExt cx="7319700" cy="1073882"/>
          </a:xfrm>
        </p:grpSpPr>
        <p:sp>
          <p:nvSpPr>
            <p:cNvPr id="171" name="Google Shape;171;g130aa865571_0_12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72" name="Google Shape;172;g130aa865571_0_12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73" name="Google Shape;173;g130aa865571_0_12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descr="ForTheWomen_blacktext (2) (1).png" id="174" name="Google Shape;174;g130aa865571_0_12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75" name="Google Shape;175;g130aa865571_0_12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76" name="Google Shape;176;g130aa865571_0_126"/>
          <p:cNvSpPr txBox="1"/>
          <p:nvPr/>
        </p:nvSpPr>
        <p:spPr>
          <a:xfrm>
            <a:off x="1096050" y="3061025"/>
            <a:ext cx="22191900" cy="250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rPr b="0" i="0" lang="en-PH" sz="14000" u="none" cap="none" strike="noStrike">
                <a:solidFill>
                  <a:srgbClr val="1A1E68"/>
                </a:solidFill>
                <a:latin typeface="Avenir"/>
                <a:ea typeface="Avenir"/>
                <a:cs typeface="Avenir"/>
                <a:sym typeface="Avenir"/>
              </a:rPr>
              <a:t>STATISTICS</a:t>
            </a:r>
            <a:endParaRPr b="0" i="0" sz="14000" u="none" cap="none" strike="noStrike">
              <a:solidFill>
                <a:srgbClr val="1A1E68"/>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9600"/>
              <a:buFont typeface="Arial"/>
              <a:buNone/>
            </a:pPr>
            <a:r>
              <a:rPr b="1" i="0" lang="en-PH" sz="4500" u="none" cap="none" strike="noStrike">
                <a:solidFill>
                  <a:srgbClr val="1A1E68"/>
                </a:solidFill>
                <a:latin typeface="Avenir"/>
                <a:ea typeface="Avenir"/>
                <a:cs typeface="Avenir"/>
                <a:sym typeface="Avenir"/>
              </a:rPr>
              <a:t>Describing, Presenting, and Analyzing Data</a:t>
            </a:r>
            <a:endParaRPr b="1" i="0" sz="4500" u="none" cap="none" strike="noStrike">
              <a:solidFill>
                <a:srgbClr val="1A1E68"/>
              </a:solidFill>
              <a:latin typeface="Avenir"/>
              <a:ea typeface="Avenir"/>
              <a:cs typeface="Avenir"/>
              <a:sym typeface="Avenir"/>
            </a:endParaRPr>
          </a:p>
        </p:txBody>
      </p:sp>
      <p:sp>
        <p:nvSpPr>
          <p:cNvPr id="177" name="Google Shape;177;g130aa865571_0_126"/>
          <p:cNvSpPr/>
          <p:nvPr/>
        </p:nvSpPr>
        <p:spPr>
          <a:xfrm>
            <a:off x="16744399" y="7215891"/>
            <a:ext cx="2900400" cy="29319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0" i="0" lang="en-PH" sz="1800" u="none" cap="none" strike="noStrike">
                <a:solidFill>
                  <a:srgbClr val="000000"/>
                </a:solidFill>
                <a:latin typeface="Calibri"/>
                <a:ea typeface="Calibri"/>
                <a:cs typeface="Calibri"/>
                <a:sym typeface="Calibri"/>
              </a:rPr>
              <a:t>a</a:t>
            </a:r>
            <a:endParaRPr b="0" i="0" sz="1800" u="none" cap="none" strike="noStrike">
              <a:solidFill>
                <a:srgbClr val="000000"/>
              </a:solidFill>
              <a:latin typeface="Calibri"/>
              <a:ea typeface="Calibri"/>
              <a:cs typeface="Calibri"/>
              <a:sym typeface="Calibri"/>
            </a:endParaRPr>
          </a:p>
        </p:txBody>
      </p:sp>
      <p:sp>
        <p:nvSpPr>
          <p:cNvPr id="178" name="Google Shape;178;g130aa865571_0_126"/>
          <p:cNvSpPr/>
          <p:nvPr/>
        </p:nvSpPr>
        <p:spPr>
          <a:xfrm>
            <a:off x="10891064" y="7116417"/>
            <a:ext cx="3183000" cy="31308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g130aa865571_0_126"/>
          <p:cNvSpPr txBox="1"/>
          <p:nvPr/>
        </p:nvSpPr>
        <p:spPr>
          <a:xfrm>
            <a:off x="4792527" y="7500860"/>
            <a:ext cx="4702500" cy="264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600"/>
              <a:buFont typeface="Arial"/>
              <a:buNone/>
            </a:pPr>
            <a:r>
              <a:rPr b="1" i="0" lang="en-PH" sz="16600" u="none" cap="none" strike="noStrike">
                <a:solidFill>
                  <a:srgbClr val="000000"/>
                </a:solidFill>
                <a:latin typeface="Arial"/>
                <a:ea typeface="Arial"/>
                <a:cs typeface="Arial"/>
                <a:sym typeface="Arial"/>
              </a:rPr>
              <a:t>12%</a:t>
            </a:r>
            <a:endParaRPr b="1" i="0" sz="11500" u="none" cap="none" strike="noStrike">
              <a:solidFill>
                <a:srgbClr val="000000"/>
              </a:solidFill>
              <a:latin typeface="Arial"/>
              <a:ea typeface="Arial"/>
              <a:cs typeface="Arial"/>
              <a:sym typeface="Arial"/>
            </a:endParaRPr>
          </a:p>
        </p:txBody>
      </p:sp>
      <p:sp>
        <p:nvSpPr>
          <p:cNvPr id="180" name="Google Shape;180;g130aa865571_0_126"/>
          <p:cNvSpPr txBox="1"/>
          <p:nvPr/>
        </p:nvSpPr>
        <p:spPr>
          <a:xfrm>
            <a:off x="11093236" y="9908188"/>
            <a:ext cx="2778900" cy="1245300"/>
          </a:xfrm>
          <a:prstGeom prst="rect">
            <a:avLst/>
          </a:prstGeom>
          <a:noFill/>
          <a:ln>
            <a:noFill/>
          </a:ln>
        </p:spPr>
        <p:txBody>
          <a:bodyPr anchorCtr="0" anchor="t" bIns="0" lIns="0" spcFirstLastPara="1" rIns="0" wrap="square" tIns="227325">
            <a:noAutofit/>
          </a:bodyPr>
          <a:lstStyle/>
          <a:p>
            <a:pPr indent="0" lvl="0" marL="12700" marR="0" rtl="0" algn="ctr">
              <a:lnSpc>
                <a:spcPct val="150000"/>
              </a:lnSpc>
              <a:spcBef>
                <a:spcPts val="0"/>
              </a:spcBef>
              <a:spcAft>
                <a:spcPts val="0"/>
              </a:spcAft>
              <a:buClr>
                <a:srgbClr val="000000"/>
              </a:buClr>
              <a:buSzPts val="4400"/>
              <a:buFont typeface="Arial"/>
              <a:buNone/>
            </a:pPr>
            <a:r>
              <a:rPr b="0" i="0" lang="en-PH" sz="4400" u="none" cap="none" strike="noStrike">
                <a:solidFill>
                  <a:srgbClr val="1F497D"/>
                </a:solidFill>
                <a:latin typeface="Arial"/>
                <a:ea typeface="Arial"/>
                <a:cs typeface="Arial"/>
                <a:sym typeface="Arial"/>
              </a:rPr>
              <a:t>Table</a:t>
            </a:r>
            <a:endParaRPr b="0" i="0" sz="4400" u="none" cap="none" strike="noStrike">
              <a:solidFill>
                <a:srgbClr val="1F497D"/>
              </a:solidFill>
              <a:latin typeface="Arial"/>
              <a:ea typeface="Arial"/>
              <a:cs typeface="Arial"/>
              <a:sym typeface="Arial"/>
            </a:endParaRPr>
          </a:p>
        </p:txBody>
      </p:sp>
      <p:sp>
        <p:nvSpPr>
          <p:cNvPr id="181" name="Google Shape;181;g130aa865571_0_126"/>
          <p:cNvSpPr txBox="1"/>
          <p:nvPr/>
        </p:nvSpPr>
        <p:spPr>
          <a:xfrm>
            <a:off x="16866029" y="9908188"/>
            <a:ext cx="2778900" cy="1245300"/>
          </a:xfrm>
          <a:prstGeom prst="rect">
            <a:avLst/>
          </a:prstGeom>
          <a:noFill/>
          <a:ln>
            <a:noFill/>
          </a:ln>
        </p:spPr>
        <p:txBody>
          <a:bodyPr anchorCtr="0" anchor="t" bIns="0" lIns="0" spcFirstLastPara="1" rIns="0" wrap="square" tIns="227325">
            <a:noAutofit/>
          </a:bodyPr>
          <a:lstStyle/>
          <a:p>
            <a:pPr indent="0" lvl="0" marL="12700" marR="0" rtl="0" algn="ctr">
              <a:lnSpc>
                <a:spcPct val="150000"/>
              </a:lnSpc>
              <a:spcBef>
                <a:spcPts val="0"/>
              </a:spcBef>
              <a:spcAft>
                <a:spcPts val="0"/>
              </a:spcAft>
              <a:buClr>
                <a:srgbClr val="000000"/>
              </a:buClr>
              <a:buSzPts val="4400"/>
              <a:buFont typeface="Arial"/>
              <a:buNone/>
            </a:pPr>
            <a:r>
              <a:rPr b="0" i="0" lang="en-PH" sz="4400" u="none" cap="none" strike="noStrike">
                <a:solidFill>
                  <a:srgbClr val="1F497D"/>
                </a:solidFill>
                <a:latin typeface="Arial"/>
                <a:ea typeface="Arial"/>
                <a:cs typeface="Arial"/>
                <a:sym typeface="Arial"/>
              </a:rPr>
              <a:t>Chart</a:t>
            </a:r>
            <a:endParaRPr b="0" i="0" sz="4400" u="none" cap="none" strike="noStrike">
              <a:solidFill>
                <a:srgbClr val="1F497D"/>
              </a:solidFill>
              <a:latin typeface="Arial"/>
              <a:ea typeface="Arial"/>
              <a:cs typeface="Arial"/>
              <a:sym typeface="Arial"/>
            </a:endParaRPr>
          </a:p>
        </p:txBody>
      </p:sp>
      <p:sp>
        <p:nvSpPr>
          <p:cNvPr id="182" name="Google Shape;182;g130aa865571_0_126"/>
          <p:cNvSpPr txBox="1"/>
          <p:nvPr/>
        </p:nvSpPr>
        <p:spPr>
          <a:xfrm>
            <a:off x="5213517" y="9908188"/>
            <a:ext cx="2778900" cy="1245300"/>
          </a:xfrm>
          <a:prstGeom prst="rect">
            <a:avLst/>
          </a:prstGeom>
          <a:noFill/>
          <a:ln>
            <a:noFill/>
          </a:ln>
        </p:spPr>
        <p:txBody>
          <a:bodyPr anchorCtr="0" anchor="t" bIns="0" lIns="0" spcFirstLastPara="1" rIns="0" wrap="square" tIns="227325">
            <a:noAutofit/>
          </a:bodyPr>
          <a:lstStyle/>
          <a:p>
            <a:pPr indent="0" lvl="0" marL="12700" marR="0" rtl="0" algn="ctr">
              <a:lnSpc>
                <a:spcPct val="150000"/>
              </a:lnSpc>
              <a:spcBef>
                <a:spcPts val="0"/>
              </a:spcBef>
              <a:spcAft>
                <a:spcPts val="0"/>
              </a:spcAft>
              <a:buClr>
                <a:srgbClr val="000000"/>
              </a:buClr>
              <a:buSzPts val="4400"/>
              <a:buFont typeface="Arial"/>
              <a:buNone/>
            </a:pPr>
            <a:r>
              <a:rPr b="0" i="0" lang="en-PH" sz="4400" u="none" cap="none" strike="noStrike">
                <a:solidFill>
                  <a:srgbClr val="1F497D"/>
                </a:solidFill>
                <a:latin typeface="Arial"/>
                <a:ea typeface="Arial"/>
                <a:cs typeface="Arial"/>
                <a:sym typeface="Arial"/>
              </a:rPr>
              <a:t>Number</a:t>
            </a:r>
            <a:endParaRPr b="0" i="0" sz="4400" u="none" cap="none" strike="noStrike">
              <a:solidFill>
                <a:srgbClr val="1F497D"/>
              </a:solidFill>
              <a:latin typeface="Arial"/>
              <a:ea typeface="Arial"/>
              <a:cs typeface="Arial"/>
              <a:sym typeface="Arial"/>
            </a:endParaRPr>
          </a:p>
        </p:txBody>
      </p:sp>
      <p:sp>
        <p:nvSpPr>
          <p:cNvPr id="183" name="Google Shape;183;g130aa865571_0_126"/>
          <p:cNvSpPr/>
          <p:nvPr/>
        </p:nvSpPr>
        <p:spPr>
          <a:xfrm>
            <a:off x="4739064" y="6969459"/>
            <a:ext cx="4702500" cy="4459200"/>
          </a:xfrm>
          <a:prstGeom prst="rect">
            <a:avLst/>
          </a:prstGeom>
          <a:noFill/>
          <a:ln cap="flat" cmpd="sng" w="57150">
            <a:solidFill>
              <a:srgbClr val="538C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g1305286d31c_0_27"/>
          <p:cNvSpPr/>
          <p:nvPr/>
        </p:nvSpPr>
        <p:spPr>
          <a:xfrm>
            <a:off x="446147" y="12150510"/>
            <a:ext cx="1406100" cy="1090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273" name="Google Shape;1273;g1305286d31c_0_27"/>
          <p:cNvSpPr txBox="1"/>
          <p:nvPr/>
        </p:nvSpPr>
        <p:spPr>
          <a:xfrm>
            <a:off x="2694701" y="2952020"/>
            <a:ext cx="19369800" cy="71505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6100"/>
              <a:buFont typeface="Arial"/>
              <a:buNone/>
            </a:pPr>
            <a:r>
              <a:rPr b="1" i="0" lang="en-PH" sz="6100" u="none" cap="none" strike="noStrike">
                <a:solidFill>
                  <a:srgbClr val="000000"/>
                </a:solidFill>
                <a:latin typeface="Arial"/>
                <a:ea typeface="Arial"/>
                <a:cs typeface="Arial"/>
                <a:sym typeface="Arial"/>
              </a:rPr>
              <a:t>Significance Level</a:t>
            </a:r>
            <a:endParaRPr b="1" i="0" sz="6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100"/>
              <a:buFont typeface="Arial"/>
              <a:buNone/>
            </a:pPr>
            <a:r>
              <a:rPr b="0" i="0" lang="en-PH" sz="6100" u="none" cap="none" strike="noStrike">
                <a:solidFill>
                  <a:srgbClr val="000000"/>
                </a:solidFill>
                <a:latin typeface="Arial"/>
                <a:ea typeface="Arial"/>
                <a:cs typeface="Arial"/>
                <a:sym typeface="Arial"/>
              </a:rPr>
              <a:t>A threshold that indicates when a p-value is </a:t>
            </a:r>
            <a:endParaRPr b="0" i="0" sz="6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100"/>
              <a:buFont typeface="Arial"/>
              <a:buNone/>
            </a:pPr>
            <a:r>
              <a:rPr b="0" i="0" lang="en-PH" sz="6100" u="none" cap="none" strike="noStrike">
                <a:solidFill>
                  <a:srgbClr val="000000"/>
                </a:solidFill>
                <a:latin typeface="Arial"/>
                <a:ea typeface="Arial"/>
                <a:cs typeface="Arial"/>
                <a:sym typeface="Arial"/>
              </a:rPr>
              <a:t>considered significant.</a:t>
            </a:r>
            <a:endParaRPr b="0" i="0" sz="6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0" i="1"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1" lang="en-PH" sz="4900" u="none" cap="none" strike="noStrike">
                <a:solidFill>
                  <a:srgbClr val="000000"/>
                </a:solidFill>
                <a:latin typeface="Arial"/>
                <a:ea typeface="Arial"/>
                <a:cs typeface="Arial"/>
                <a:sym typeface="Arial"/>
              </a:rPr>
              <a:t>Common thresholds are 0.05 and 0.01.</a:t>
            </a:r>
            <a:endParaRPr b="0" i="1"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0" i="1"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0"/>
              <a:buFont typeface="Arial"/>
              <a:buNone/>
            </a:pPr>
            <a:r>
              <a:rPr b="0" i="0" lang="en-PH" sz="6000" u="none" cap="none" strike="noStrike">
                <a:solidFill>
                  <a:srgbClr val="193177"/>
                </a:solidFill>
                <a:latin typeface="Arial"/>
                <a:ea typeface="Arial"/>
                <a:cs typeface="Arial"/>
                <a:sym typeface="Arial"/>
              </a:rPr>
              <a:t>What are some interpretations for </a:t>
            </a:r>
            <a:r>
              <a:rPr b="1" i="0" lang="en-PH" sz="6000" u="none" cap="none" strike="noStrike">
                <a:solidFill>
                  <a:srgbClr val="193177"/>
                </a:solidFill>
                <a:latin typeface="Arial"/>
                <a:ea typeface="Arial"/>
                <a:cs typeface="Arial"/>
                <a:sym typeface="Arial"/>
              </a:rPr>
              <a:t>significance level</a:t>
            </a:r>
            <a:r>
              <a:rPr b="0" i="0" lang="en-PH" sz="6000" u="none" cap="none" strike="noStrike">
                <a:solidFill>
                  <a:srgbClr val="193177"/>
                </a:solidFill>
                <a:latin typeface="Arial"/>
                <a:ea typeface="Arial"/>
                <a:cs typeface="Arial"/>
                <a:sym typeface="Arial"/>
              </a:rPr>
              <a:t>? What do </a:t>
            </a:r>
            <a:r>
              <a:rPr b="1" i="0" lang="en-PH" sz="6000" u="none" cap="none" strike="noStrike">
                <a:solidFill>
                  <a:srgbClr val="193177"/>
                </a:solidFill>
                <a:latin typeface="Arial"/>
                <a:ea typeface="Arial"/>
                <a:cs typeface="Arial"/>
                <a:sym typeface="Arial"/>
              </a:rPr>
              <a:t>0.05 </a:t>
            </a:r>
            <a:r>
              <a:rPr b="0" i="0" lang="en-PH" sz="6000" u="none" cap="none" strike="noStrike">
                <a:solidFill>
                  <a:srgbClr val="193177"/>
                </a:solidFill>
                <a:latin typeface="Arial"/>
                <a:ea typeface="Arial"/>
                <a:cs typeface="Arial"/>
                <a:sym typeface="Arial"/>
              </a:rPr>
              <a:t>or </a:t>
            </a:r>
            <a:r>
              <a:rPr b="1" i="0" lang="en-PH" sz="6000" u="none" cap="none" strike="noStrike">
                <a:solidFill>
                  <a:srgbClr val="193177"/>
                </a:solidFill>
                <a:latin typeface="Arial"/>
                <a:ea typeface="Arial"/>
                <a:cs typeface="Arial"/>
                <a:sym typeface="Arial"/>
              </a:rPr>
              <a:t>0.01 </a:t>
            </a:r>
            <a:r>
              <a:rPr b="0" i="0" lang="en-PH" sz="6000" u="none" cap="none" strike="noStrike">
                <a:solidFill>
                  <a:srgbClr val="193177"/>
                </a:solidFill>
                <a:latin typeface="Arial"/>
                <a:ea typeface="Arial"/>
                <a:cs typeface="Arial"/>
                <a:sym typeface="Arial"/>
              </a:rPr>
              <a:t>represent?</a:t>
            </a:r>
            <a:endParaRPr b="0" i="0" sz="6000" u="none" cap="none" strike="noStrike">
              <a:solidFill>
                <a:srgbClr val="193177"/>
              </a:solidFill>
              <a:latin typeface="Arial"/>
              <a:ea typeface="Arial"/>
              <a:cs typeface="Arial"/>
              <a:sym typeface="Arial"/>
            </a:endParaRPr>
          </a:p>
        </p:txBody>
      </p:sp>
      <p:grpSp>
        <p:nvGrpSpPr>
          <p:cNvPr id="1274" name="Google Shape;1274;g1305286d31c_0_27"/>
          <p:cNvGrpSpPr/>
          <p:nvPr/>
        </p:nvGrpSpPr>
        <p:grpSpPr>
          <a:xfrm>
            <a:off x="-3712" y="766059"/>
            <a:ext cx="7319700" cy="1073882"/>
            <a:chOff x="0" y="0"/>
            <a:chExt cx="7319700" cy="1073882"/>
          </a:xfrm>
        </p:grpSpPr>
        <p:sp>
          <p:nvSpPr>
            <p:cNvPr id="1275" name="Google Shape;1275;g1305286d31c_0_2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276" name="Google Shape;1276;g1305286d31c_0_2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277" name="Google Shape;1277;g1305286d31c_0_2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Types of Error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g1305286d31c_0_45"/>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283" name="Google Shape;1283;g1305286d31c_0_45"/>
          <p:cNvSpPr txBox="1"/>
          <p:nvPr/>
        </p:nvSpPr>
        <p:spPr>
          <a:xfrm>
            <a:off x="8595775" y="4052400"/>
            <a:ext cx="11801400" cy="56112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5000"/>
              <a:buFont typeface="Arial"/>
              <a:buNone/>
            </a:pPr>
            <a:r>
              <a:rPr b="1" i="0" lang="en-PH" sz="5000" u="none" cap="none" strike="noStrike">
                <a:solidFill>
                  <a:srgbClr val="000000"/>
                </a:solidFill>
                <a:latin typeface="Arial"/>
                <a:ea typeface="Arial"/>
                <a:cs typeface="Arial"/>
                <a:sym typeface="Arial"/>
              </a:rPr>
              <a:t>Assume our significance level is alpha (α) = 0.05, and we have our test statistic (which is RANDOM)</a:t>
            </a:r>
            <a:r>
              <a:rPr b="0" i="0" lang="en-PH" sz="5000" u="none" cap="none" strike="noStrike">
                <a:solidFill>
                  <a:srgbClr val="000000"/>
                </a:solidFill>
                <a:latin typeface="Arial"/>
                <a:ea typeface="Arial"/>
                <a:cs typeface="Arial"/>
                <a:sym typeface="Arial"/>
              </a:rPr>
              <a:t>.</a:t>
            </a:r>
            <a:endParaRPr b="0" i="0" sz="5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Arial"/>
                <a:ea typeface="Arial"/>
                <a:cs typeface="Arial"/>
                <a:sym typeface="Arial"/>
              </a:rPr>
              <a:t>What is the chance that we </a:t>
            </a:r>
            <a:r>
              <a:rPr b="1" i="0" lang="en-PH" sz="5000" u="none" cap="none" strike="noStrike">
                <a:solidFill>
                  <a:srgbClr val="000000"/>
                </a:solidFill>
                <a:latin typeface="Arial"/>
                <a:ea typeface="Arial"/>
                <a:cs typeface="Arial"/>
                <a:sym typeface="Arial"/>
              </a:rPr>
              <a:t>incorrectly reject the null hypothesis?</a:t>
            </a:r>
            <a:endParaRPr b="0" i="0" sz="5000" u="none" cap="none" strike="noStrike">
              <a:solidFill>
                <a:srgbClr val="000000"/>
              </a:solidFill>
              <a:latin typeface="Arial"/>
              <a:ea typeface="Arial"/>
              <a:cs typeface="Arial"/>
              <a:sym typeface="Arial"/>
            </a:endParaRPr>
          </a:p>
        </p:txBody>
      </p:sp>
      <p:grpSp>
        <p:nvGrpSpPr>
          <p:cNvPr id="1284" name="Google Shape;1284;g1305286d31c_0_45"/>
          <p:cNvGrpSpPr/>
          <p:nvPr/>
        </p:nvGrpSpPr>
        <p:grpSpPr>
          <a:xfrm>
            <a:off x="-3712" y="766059"/>
            <a:ext cx="7319700" cy="1073882"/>
            <a:chOff x="0" y="0"/>
            <a:chExt cx="7319700" cy="1073882"/>
          </a:xfrm>
        </p:grpSpPr>
        <p:sp>
          <p:nvSpPr>
            <p:cNvPr id="1285" name="Google Shape;1285;g1305286d31c_0_4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286" name="Google Shape;1286;g1305286d31c_0_4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287" name="Google Shape;1287;g1305286d31c_0_4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Types of Error</a:t>
            </a:r>
            <a:endParaRPr b="0" i="0" sz="1400" u="none" cap="none" strike="noStrike">
              <a:solidFill>
                <a:srgbClr val="000000"/>
              </a:solidFill>
              <a:latin typeface="Arial"/>
              <a:ea typeface="Arial"/>
              <a:cs typeface="Arial"/>
              <a:sym typeface="Arial"/>
            </a:endParaRPr>
          </a:p>
        </p:txBody>
      </p:sp>
      <p:pic>
        <p:nvPicPr>
          <p:cNvPr id="1288" name="Google Shape;1288;g1305286d31c_0_45"/>
          <p:cNvPicPr preferRelativeResize="0"/>
          <p:nvPr/>
        </p:nvPicPr>
        <p:blipFill rotWithShape="1">
          <a:blip r:embed="rId4">
            <a:alphaModFix/>
          </a:blip>
          <a:srcRect b="0" l="0" r="0" t="0"/>
          <a:stretch/>
        </p:blipFill>
        <p:spPr>
          <a:xfrm>
            <a:off x="3037775" y="4212498"/>
            <a:ext cx="5291000" cy="529100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g1305286d31c_0_64"/>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294" name="Google Shape;1294;g1305286d31c_0_64"/>
          <p:cNvGrpSpPr/>
          <p:nvPr/>
        </p:nvGrpSpPr>
        <p:grpSpPr>
          <a:xfrm>
            <a:off x="-3712" y="766059"/>
            <a:ext cx="7319700" cy="1073882"/>
            <a:chOff x="0" y="0"/>
            <a:chExt cx="7319700" cy="1073882"/>
          </a:xfrm>
        </p:grpSpPr>
        <p:sp>
          <p:nvSpPr>
            <p:cNvPr id="1295" name="Google Shape;1295;g1305286d31c_0_6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296" name="Google Shape;1296;g1305286d31c_0_6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297" name="Google Shape;1297;g1305286d31c_0_6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Types of Error</a:t>
            </a:r>
            <a:endParaRPr b="0" i="0" sz="1400" u="none" cap="none" strike="noStrike">
              <a:solidFill>
                <a:srgbClr val="000000"/>
              </a:solidFill>
              <a:latin typeface="Arial"/>
              <a:ea typeface="Arial"/>
              <a:cs typeface="Arial"/>
              <a:sym typeface="Arial"/>
            </a:endParaRPr>
          </a:p>
        </p:txBody>
      </p:sp>
      <p:pic>
        <p:nvPicPr>
          <p:cNvPr id="1298" name="Google Shape;1298;g1305286d31c_0_64"/>
          <p:cNvPicPr preferRelativeResize="0"/>
          <p:nvPr/>
        </p:nvPicPr>
        <p:blipFill rotWithShape="1">
          <a:blip r:embed="rId4">
            <a:alphaModFix/>
          </a:blip>
          <a:srcRect b="0" l="0" r="0" t="0"/>
          <a:stretch/>
        </p:blipFill>
        <p:spPr>
          <a:xfrm>
            <a:off x="3037775" y="4212498"/>
            <a:ext cx="5291000" cy="5291000"/>
          </a:xfrm>
          <a:prstGeom prst="rect">
            <a:avLst/>
          </a:prstGeom>
          <a:noFill/>
          <a:ln>
            <a:noFill/>
          </a:ln>
        </p:spPr>
      </p:pic>
      <p:sp>
        <p:nvSpPr>
          <p:cNvPr id="1299" name="Google Shape;1299;g1305286d31c_0_64"/>
          <p:cNvSpPr txBox="1"/>
          <p:nvPr/>
        </p:nvSpPr>
        <p:spPr>
          <a:xfrm>
            <a:off x="8328775" y="3385525"/>
            <a:ext cx="56394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1" i="0" lang="en-PH" sz="6000" u="none" cap="none" strike="noStrike">
                <a:solidFill>
                  <a:srgbClr val="193177"/>
                </a:solidFill>
                <a:latin typeface="Helvetica Neue"/>
                <a:ea typeface="Helvetica Neue"/>
                <a:cs typeface="Helvetica Neue"/>
                <a:sym typeface="Helvetica Neue"/>
              </a:rPr>
              <a:t>TYPE I ERROR</a:t>
            </a:r>
            <a:endParaRPr b="1" i="0" sz="6000" u="none" cap="none" strike="noStrike">
              <a:solidFill>
                <a:srgbClr val="193177"/>
              </a:solidFill>
              <a:latin typeface="Helvetica Neue"/>
              <a:ea typeface="Helvetica Neue"/>
              <a:cs typeface="Helvetica Neue"/>
              <a:sym typeface="Helvetica Neue"/>
            </a:endParaRPr>
          </a:p>
        </p:txBody>
      </p:sp>
      <p:sp>
        <p:nvSpPr>
          <p:cNvPr id="1300" name="Google Shape;1300;g1305286d31c_0_64"/>
          <p:cNvSpPr txBox="1"/>
          <p:nvPr/>
        </p:nvSpPr>
        <p:spPr>
          <a:xfrm>
            <a:off x="8328775" y="7448425"/>
            <a:ext cx="65361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1" i="0" lang="en-PH" sz="6000" u="none" cap="none" strike="noStrike">
                <a:solidFill>
                  <a:srgbClr val="193177"/>
                </a:solidFill>
                <a:latin typeface="Helvetica Neue"/>
                <a:ea typeface="Helvetica Neue"/>
                <a:cs typeface="Helvetica Neue"/>
                <a:sym typeface="Helvetica Neue"/>
              </a:rPr>
              <a:t>TYPE II ERROR</a:t>
            </a:r>
            <a:endParaRPr b="1" i="0" sz="6000" u="none" cap="none" strike="noStrike">
              <a:solidFill>
                <a:srgbClr val="193177"/>
              </a:solidFill>
              <a:latin typeface="Helvetica Neue"/>
              <a:ea typeface="Helvetica Neue"/>
              <a:cs typeface="Helvetica Neue"/>
              <a:sym typeface="Helvetica Neue"/>
            </a:endParaRPr>
          </a:p>
        </p:txBody>
      </p:sp>
      <p:sp>
        <p:nvSpPr>
          <p:cNvPr id="1301" name="Google Shape;1301;g1305286d31c_0_64"/>
          <p:cNvSpPr txBox="1"/>
          <p:nvPr/>
        </p:nvSpPr>
        <p:spPr>
          <a:xfrm>
            <a:off x="8546625" y="4371250"/>
            <a:ext cx="119253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Incorrectly rejecting the null hypothesis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Incorrectly accepting the alternative hypothesis</a:t>
            </a:r>
            <a:endParaRPr b="0" i="0" sz="4000" u="none" cap="none" strike="noStrike">
              <a:solidFill>
                <a:srgbClr val="000000"/>
              </a:solidFill>
              <a:latin typeface="Helvetica Neue"/>
              <a:ea typeface="Helvetica Neue"/>
              <a:cs typeface="Helvetica Neue"/>
              <a:sym typeface="Helvetica Neue"/>
            </a:endParaRPr>
          </a:p>
        </p:txBody>
      </p:sp>
      <p:sp>
        <p:nvSpPr>
          <p:cNvPr id="1302" name="Google Shape;1302;g1305286d31c_0_64"/>
          <p:cNvSpPr txBox="1"/>
          <p:nvPr/>
        </p:nvSpPr>
        <p:spPr>
          <a:xfrm>
            <a:off x="8546625" y="8404225"/>
            <a:ext cx="119253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Incorrectly accepting the null hypothesis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Incorrectly rejecting the alternative hypothesis</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g1305286d31c_0_82"/>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308" name="Google Shape;1308;g1305286d31c_0_82"/>
          <p:cNvGrpSpPr/>
          <p:nvPr/>
        </p:nvGrpSpPr>
        <p:grpSpPr>
          <a:xfrm>
            <a:off x="-3712" y="766059"/>
            <a:ext cx="7319700" cy="1073882"/>
            <a:chOff x="0" y="0"/>
            <a:chExt cx="7319700" cy="1073882"/>
          </a:xfrm>
        </p:grpSpPr>
        <p:sp>
          <p:nvSpPr>
            <p:cNvPr id="1309" name="Google Shape;1309;g1305286d31c_0_8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310" name="Google Shape;1310;g1305286d31c_0_8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311" name="Google Shape;1311;g1305286d31c_0_8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Types of Error</a:t>
            </a:r>
            <a:endParaRPr b="0" i="0" sz="1400" u="none" cap="none" strike="noStrike">
              <a:solidFill>
                <a:srgbClr val="000000"/>
              </a:solidFill>
              <a:latin typeface="Arial"/>
              <a:ea typeface="Arial"/>
              <a:cs typeface="Arial"/>
              <a:sym typeface="Arial"/>
            </a:endParaRPr>
          </a:p>
        </p:txBody>
      </p:sp>
      <p:pic>
        <p:nvPicPr>
          <p:cNvPr id="1312" name="Google Shape;1312;g1305286d31c_0_82"/>
          <p:cNvPicPr preferRelativeResize="0"/>
          <p:nvPr/>
        </p:nvPicPr>
        <p:blipFill rotWithShape="1">
          <a:blip r:embed="rId4">
            <a:alphaModFix/>
          </a:blip>
          <a:srcRect b="0" l="0" r="0" t="0"/>
          <a:stretch/>
        </p:blipFill>
        <p:spPr>
          <a:xfrm>
            <a:off x="3037775" y="4212498"/>
            <a:ext cx="5291000" cy="5291000"/>
          </a:xfrm>
          <a:prstGeom prst="rect">
            <a:avLst/>
          </a:prstGeom>
          <a:noFill/>
          <a:ln>
            <a:noFill/>
          </a:ln>
        </p:spPr>
      </p:pic>
      <p:sp>
        <p:nvSpPr>
          <p:cNvPr id="1313" name="Google Shape;1313;g1305286d31c_0_82"/>
          <p:cNvSpPr txBox="1"/>
          <p:nvPr/>
        </p:nvSpPr>
        <p:spPr>
          <a:xfrm>
            <a:off x="8328775" y="3385525"/>
            <a:ext cx="70854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1" i="0" lang="en-PH" sz="6000" u="none" cap="none" strike="noStrike">
                <a:solidFill>
                  <a:srgbClr val="193177"/>
                </a:solidFill>
                <a:latin typeface="Helvetica Neue"/>
                <a:ea typeface="Helvetica Neue"/>
                <a:cs typeface="Helvetica Neue"/>
                <a:sym typeface="Helvetica Neue"/>
              </a:rPr>
              <a:t>FALSE POSITIVE</a:t>
            </a:r>
            <a:endParaRPr b="1" i="0" sz="6000" u="none" cap="none" strike="noStrike">
              <a:solidFill>
                <a:srgbClr val="193177"/>
              </a:solidFill>
              <a:latin typeface="Helvetica Neue"/>
              <a:ea typeface="Helvetica Neue"/>
              <a:cs typeface="Helvetica Neue"/>
              <a:sym typeface="Helvetica Neue"/>
            </a:endParaRPr>
          </a:p>
        </p:txBody>
      </p:sp>
      <p:sp>
        <p:nvSpPr>
          <p:cNvPr id="1314" name="Google Shape;1314;g1305286d31c_0_82"/>
          <p:cNvSpPr txBox="1"/>
          <p:nvPr/>
        </p:nvSpPr>
        <p:spPr>
          <a:xfrm>
            <a:off x="8328775" y="7448425"/>
            <a:ext cx="65361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1" i="0" lang="en-PH" sz="6000" u="none" cap="none" strike="noStrike">
                <a:solidFill>
                  <a:srgbClr val="193177"/>
                </a:solidFill>
                <a:latin typeface="Helvetica Neue"/>
                <a:ea typeface="Helvetica Neue"/>
                <a:cs typeface="Helvetica Neue"/>
                <a:sym typeface="Helvetica Neue"/>
              </a:rPr>
              <a:t>FALSE NEGATIVE</a:t>
            </a:r>
            <a:endParaRPr b="1" i="0" sz="6000" u="none" cap="none" strike="noStrike">
              <a:solidFill>
                <a:srgbClr val="193177"/>
              </a:solidFill>
              <a:latin typeface="Helvetica Neue"/>
              <a:ea typeface="Helvetica Neue"/>
              <a:cs typeface="Helvetica Neue"/>
              <a:sym typeface="Helvetica Neue"/>
            </a:endParaRPr>
          </a:p>
        </p:txBody>
      </p:sp>
      <p:sp>
        <p:nvSpPr>
          <p:cNvPr id="1315" name="Google Shape;1315;g1305286d31c_0_82"/>
          <p:cNvSpPr txBox="1"/>
          <p:nvPr/>
        </p:nvSpPr>
        <p:spPr>
          <a:xfrm>
            <a:off x="8546625" y="4371250"/>
            <a:ext cx="119253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Incorrectly rejecting the null hypothesis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Incorrectly accepting the alternative hypothesis</a:t>
            </a:r>
            <a:endParaRPr b="0" i="0" sz="4000" u="none" cap="none" strike="noStrike">
              <a:solidFill>
                <a:srgbClr val="000000"/>
              </a:solidFill>
              <a:latin typeface="Helvetica Neue"/>
              <a:ea typeface="Helvetica Neue"/>
              <a:cs typeface="Helvetica Neue"/>
              <a:sym typeface="Helvetica Neue"/>
            </a:endParaRPr>
          </a:p>
        </p:txBody>
      </p:sp>
      <p:sp>
        <p:nvSpPr>
          <p:cNvPr id="1316" name="Google Shape;1316;g1305286d31c_0_82"/>
          <p:cNvSpPr txBox="1"/>
          <p:nvPr/>
        </p:nvSpPr>
        <p:spPr>
          <a:xfrm>
            <a:off x="8546625" y="8404225"/>
            <a:ext cx="119253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Incorrectly accepting the null hypothesis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Incorrectly rejecting the alternative hypothesis</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g1305286d31c_0_95"/>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322" name="Google Shape;1322;g1305286d31c_0_95"/>
          <p:cNvGrpSpPr/>
          <p:nvPr/>
        </p:nvGrpSpPr>
        <p:grpSpPr>
          <a:xfrm>
            <a:off x="-3712" y="766059"/>
            <a:ext cx="7319700" cy="1073882"/>
            <a:chOff x="0" y="0"/>
            <a:chExt cx="7319700" cy="1073882"/>
          </a:xfrm>
        </p:grpSpPr>
        <p:sp>
          <p:nvSpPr>
            <p:cNvPr id="1323" name="Google Shape;1323;g1305286d31c_0_9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324" name="Google Shape;1324;g1305286d31c_0_9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325" name="Google Shape;1325;g1305286d31c_0_9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Types of Error</a:t>
            </a:r>
            <a:endParaRPr b="0" i="0" sz="1400" u="none" cap="none" strike="noStrike">
              <a:solidFill>
                <a:srgbClr val="000000"/>
              </a:solidFill>
              <a:latin typeface="Arial"/>
              <a:ea typeface="Arial"/>
              <a:cs typeface="Arial"/>
              <a:sym typeface="Arial"/>
            </a:endParaRPr>
          </a:p>
        </p:txBody>
      </p:sp>
      <p:pic>
        <p:nvPicPr>
          <p:cNvPr id="1326" name="Google Shape;1326;g1305286d31c_0_95"/>
          <p:cNvPicPr preferRelativeResize="0"/>
          <p:nvPr/>
        </p:nvPicPr>
        <p:blipFill rotWithShape="1">
          <a:blip r:embed="rId4">
            <a:alphaModFix/>
          </a:blip>
          <a:srcRect b="0" l="0" r="0" t="0"/>
          <a:stretch/>
        </p:blipFill>
        <p:spPr>
          <a:xfrm>
            <a:off x="1923875" y="2339774"/>
            <a:ext cx="12714700" cy="9536025"/>
          </a:xfrm>
          <a:prstGeom prst="rect">
            <a:avLst/>
          </a:prstGeom>
          <a:noFill/>
          <a:ln>
            <a:noFill/>
          </a:ln>
        </p:spPr>
      </p:pic>
      <p:sp>
        <p:nvSpPr>
          <p:cNvPr id="1327" name="Google Shape;1327;g1305286d31c_0_95"/>
          <p:cNvSpPr txBox="1"/>
          <p:nvPr/>
        </p:nvSpPr>
        <p:spPr>
          <a:xfrm>
            <a:off x="15042550" y="5001450"/>
            <a:ext cx="8386500" cy="449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Suppose for your project, your team is building a model that diagnoses cancer in a patient.</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Those who have cancer are called </a:t>
            </a:r>
            <a:r>
              <a:rPr b="1" i="0" lang="en-PH" sz="4000" u="none" cap="none" strike="noStrike">
                <a:solidFill>
                  <a:srgbClr val="000000"/>
                </a:solidFill>
                <a:latin typeface="Helvetica Neue"/>
                <a:ea typeface="Helvetica Neue"/>
                <a:cs typeface="Helvetica Neue"/>
                <a:sym typeface="Helvetica Neue"/>
              </a:rPr>
              <a:t>CASES</a:t>
            </a:r>
            <a:r>
              <a:rPr b="0" i="0" lang="en-PH" sz="4000" u="none" cap="none" strike="noStrike">
                <a:solidFill>
                  <a:srgbClr val="000000"/>
                </a:solidFill>
                <a:latin typeface="Helvetica Neue"/>
                <a:ea typeface="Helvetica Neue"/>
                <a:cs typeface="Helvetica Neue"/>
                <a:sym typeface="Helvetica Neue"/>
              </a:rPr>
              <a:t>, and those who are healthy are called </a:t>
            </a:r>
            <a:r>
              <a:rPr b="1" i="0" lang="en-PH" sz="4000" u="none" cap="none" strike="noStrike">
                <a:solidFill>
                  <a:srgbClr val="000000"/>
                </a:solidFill>
                <a:latin typeface="Helvetica Neue"/>
                <a:ea typeface="Helvetica Neue"/>
                <a:cs typeface="Helvetica Neue"/>
                <a:sym typeface="Helvetica Neue"/>
              </a:rPr>
              <a:t>CONTROLS</a:t>
            </a:r>
            <a:r>
              <a:rPr b="0" i="0" lang="en-PH" sz="4000" u="none" cap="none" strike="noStrike">
                <a:solidFill>
                  <a:srgbClr val="000000"/>
                </a:solidFill>
                <a:latin typeface="Helvetica Neue"/>
                <a:ea typeface="Helvetica Neue"/>
                <a:cs typeface="Helvetica Neue"/>
                <a:sym typeface="Helvetica Neue"/>
              </a:rPr>
              <a:t>.</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g1305286d31c_0_111"/>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333" name="Google Shape;1333;g1305286d31c_0_111"/>
          <p:cNvGrpSpPr/>
          <p:nvPr/>
        </p:nvGrpSpPr>
        <p:grpSpPr>
          <a:xfrm>
            <a:off x="-3712" y="766059"/>
            <a:ext cx="7319700" cy="1073882"/>
            <a:chOff x="0" y="0"/>
            <a:chExt cx="7319700" cy="1073882"/>
          </a:xfrm>
        </p:grpSpPr>
        <p:sp>
          <p:nvSpPr>
            <p:cNvPr id="1334" name="Google Shape;1334;g1305286d31c_0_11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335" name="Google Shape;1335;g1305286d31c_0_11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336" name="Google Shape;1336;g1305286d31c_0_11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Types of Error</a:t>
            </a:r>
            <a:endParaRPr b="0" i="0" sz="1400" u="none" cap="none" strike="noStrike">
              <a:solidFill>
                <a:srgbClr val="000000"/>
              </a:solidFill>
              <a:latin typeface="Arial"/>
              <a:ea typeface="Arial"/>
              <a:cs typeface="Arial"/>
              <a:sym typeface="Arial"/>
            </a:endParaRPr>
          </a:p>
        </p:txBody>
      </p:sp>
      <p:pic>
        <p:nvPicPr>
          <p:cNvPr id="1337" name="Google Shape;1337;g1305286d31c_0_111"/>
          <p:cNvPicPr preferRelativeResize="0"/>
          <p:nvPr/>
        </p:nvPicPr>
        <p:blipFill rotWithShape="1">
          <a:blip r:embed="rId4">
            <a:alphaModFix/>
          </a:blip>
          <a:srcRect b="0" l="0" r="0" t="0"/>
          <a:stretch/>
        </p:blipFill>
        <p:spPr>
          <a:xfrm>
            <a:off x="1923875" y="2339774"/>
            <a:ext cx="12714700" cy="9536025"/>
          </a:xfrm>
          <a:prstGeom prst="rect">
            <a:avLst/>
          </a:prstGeom>
          <a:noFill/>
          <a:ln>
            <a:noFill/>
          </a:ln>
        </p:spPr>
      </p:pic>
      <p:sp>
        <p:nvSpPr>
          <p:cNvPr id="1338" name="Google Shape;1338;g1305286d31c_0_111"/>
          <p:cNvSpPr txBox="1"/>
          <p:nvPr/>
        </p:nvSpPr>
        <p:spPr>
          <a:xfrm>
            <a:off x="15026375" y="5476238"/>
            <a:ext cx="83865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Given a certain model that does these predictions, how can we evaluate them? (i.e. how would you propose we measure how accurate the models are?)</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g1305286d31c_0_121"/>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344" name="Google Shape;1344;g1305286d31c_0_121"/>
          <p:cNvGrpSpPr/>
          <p:nvPr/>
        </p:nvGrpSpPr>
        <p:grpSpPr>
          <a:xfrm>
            <a:off x="-3712" y="766059"/>
            <a:ext cx="7319700" cy="1073882"/>
            <a:chOff x="0" y="0"/>
            <a:chExt cx="7319700" cy="1073882"/>
          </a:xfrm>
        </p:grpSpPr>
        <p:sp>
          <p:nvSpPr>
            <p:cNvPr id="1345" name="Google Shape;1345;g1305286d31c_0_12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346" name="Google Shape;1346;g1305286d31c_0_12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347" name="Google Shape;1347;g1305286d31c_0_12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Types of Error</a:t>
            </a:r>
            <a:endParaRPr b="0" i="0" sz="1400" u="none" cap="none" strike="noStrike">
              <a:solidFill>
                <a:srgbClr val="000000"/>
              </a:solidFill>
              <a:latin typeface="Arial"/>
              <a:ea typeface="Arial"/>
              <a:cs typeface="Arial"/>
              <a:sym typeface="Arial"/>
            </a:endParaRPr>
          </a:p>
        </p:txBody>
      </p:sp>
      <p:pic>
        <p:nvPicPr>
          <p:cNvPr id="1348" name="Google Shape;1348;g1305286d31c_0_121"/>
          <p:cNvPicPr preferRelativeResize="0"/>
          <p:nvPr/>
        </p:nvPicPr>
        <p:blipFill rotWithShape="1">
          <a:blip r:embed="rId4">
            <a:alphaModFix/>
          </a:blip>
          <a:srcRect b="0" l="0" r="0" t="0"/>
          <a:stretch/>
        </p:blipFill>
        <p:spPr>
          <a:xfrm>
            <a:off x="1923875" y="2339774"/>
            <a:ext cx="12714700" cy="9536025"/>
          </a:xfrm>
          <a:prstGeom prst="rect">
            <a:avLst/>
          </a:prstGeom>
          <a:noFill/>
          <a:ln>
            <a:noFill/>
          </a:ln>
        </p:spPr>
      </p:pic>
      <p:sp>
        <p:nvSpPr>
          <p:cNvPr id="1349" name="Google Shape;1349;g1305286d31c_0_121"/>
          <p:cNvSpPr txBox="1"/>
          <p:nvPr/>
        </p:nvSpPr>
        <p:spPr>
          <a:xfrm>
            <a:off x="15835900" y="3926675"/>
            <a:ext cx="6365100" cy="1708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000"/>
              <a:buFont typeface="Arial"/>
              <a:buNone/>
            </a:pPr>
            <a:r>
              <a:rPr b="0" i="0" lang="en-PH" sz="3000" u="none" cap="none" strike="noStrike">
                <a:solidFill>
                  <a:schemeClr val="dk1"/>
                </a:solidFill>
                <a:latin typeface="Arial"/>
                <a:ea typeface="Arial"/>
                <a:cs typeface="Arial"/>
                <a:sym typeface="Arial"/>
              </a:rPr>
              <a:t>Our model correctly diagnosed 5 out of the 10 cases, while classifying the remaining 95 as controls….</a:t>
            </a:r>
            <a:endParaRPr b="0" i="0" sz="3000" u="none" cap="none" strike="noStrike">
              <a:solidFill>
                <a:schemeClr val="dk1"/>
              </a:solidFill>
              <a:latin typeface="Arial"/>
              <a:ea typeface="Arial"/>
              <a:cs typeface="Arial"/>
              <a:sym typeface="Arial"/>
            </a:endParaRPr>
          </a:p>
        </p:txBody>
      </p:sp>
      <p:sp>
        <p:nvSpPr>
          <p:cNvPr id="1350" name="Google Shape;1350;g1305286d31c_0_121"/>
          <p:cNvSpPr txBox="1"/>
          <p:nvPr/>
        </p:nvSpPr>
        <p:spPr>
          <a:xfrm>
            <a:off x="16999325" y="7158475"/>
            <a:ext cx="4232100" cy="1723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0" i="0" lang="en-PH" sz="5000" u="none" cap="none" strike="noStrike">
                <a:solidFill>
                  <a:schemeClr val="dk1"/>
                </a:solidFill>
                <a:latin typeface="Helvetica Neue"/>
                <a:ea typeface="Helvetica Neue"/>
                <a:cs typeface="Helvetica Neue"/>
                <a:sym typeface="Helvetica Neue"/>
              </a:rPr>
              <a:t>(</a:t>
            </a:r>
            <a:r>
              <a:rPr b="0" i="0" lang="en-PH" sz="5000" u="none" cap="none" strike="noStrike">
                <a:solidFill>
                  <a:srgbClr val="B33951"/>
                </a:solidFill>
                <a:latin typeface="Helvetica Neue"/>
                <a:ea typeface="Helvetica Neue"/>
                <a:cs typeface="Helvetica Neue"/>
                <a:sym typeface="Helvetica Neue"/>
              </a:rPr>
              <a:t>5</a:t>
            </a:r>
            <a:r>
              <a:rPr b="0" i="0" lang="en-PH" sz="5000" u="none" cap="none" strike="noStrike">
                <a:solidFill>
                  <a:schemeClr val="dk1"/>
                </a:solidFill>
                <a:latin typeface="Helvetica Neue"/>
                <a:ea typeface="Helvetica Neue"/>
                <a:cs typeface="Helvetica Neue"/>
                <a:sym typeface="Helvetica Neue"/>
              </a:rPr>
              <a:t>+</a:t>
            </a:r>
            <a:r>
              <a:rPr b="0" i="0" lang="en-PH" sz="5000" u="none" cap="none" strike="noStrike">
                <a:solidFill>
                  <a:srgbClr val="1C2541"/>
                </a:solidFill>
                <a:latin typeface="Helvetica Neue"/>
                <a:ea typeface="Helvetica Neue"/>
                <a:cs typeface="Helvetica Neue"/>
                <a:sym typeface="Helvetica Neue"/>
              </a:rPr>
              <a:t>90)/</a:t>
            </a:r>
            <a:r>
              <a:rPr b="0" i="0" lang="en-PH" sz="5000" u="none" cap="none" strike="noStrike">
                <a:solidFill>
                  <a:schemeClr val="dk1"/>
                </a:solidFill>
                <a:latin typeface="Helvetica Neue"/>
                <a:ea typeface="Helvetica Neue"/>
                <a:cs typeface="Helvetica Neue"/>
                <a:sym typeface="Helvetica Neue"/>
              </a:rPr>
              <a:t>100 = </a:t>
            </a:r>
            <a:r>
              <a:rPr b="1" i="0" lang="en-PH" sz="5000" u="none" cap="none" strike="noStrike">
                <a:solidFill>
                  <a:schemeClr val="dk1"/>
                </a:solidFill>
                <a:latin typeface="Helvetica Neue"/>
                <a:ea typeface="Helvetica Neue"/>
                <a:cs typeface="Helvetica Neue"/>
                <a:sym typeface="Helvetica Neue"/>
              </a:rPr>
              <a:t>95%</a:t>
            </a:r>
            <a:endParaRPr b="1" i="0" sz="1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4" name="Shape 1354"/>
        <p:cNvGrpSpPr/>
        <p:nvPr/>
      </p:nvGrpSpPr>
      <p:grpSpPr>
        <a:xfrm>
          <a:off x="0" y="0"/>
          <a:ext cx="0" cy="0"/>
          <a:chOff x="0" y="0"/>
          <a:chExt cx="0" cy="0"/>
        </a:xfrm>
      </p:grpSpPr>
      <p:sp>
        <p:nvSpPr>
          <p:cNvPr id="1355" name="Google Shape;1355;g1305286d31c_0_140"/>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356" name="Google Shape;1356;g1305286d31c_0_140"/>
          <p:cNvGrpSpPr/>
          <p:nvPr/>
        </p:nvGrpSpPr>
        <p:grpSpPr>
          <a:xfrm>
            <a:off x="-3712" y="766059"/>
            <a:ext cx="7319700" cy="1073882"/>
            <a:chOff x="0" y="0"/>
            <a:chExt cx="7319700" cy="1073882"/>
          </a:xfrm>
        </p:grpSpPr>
        <p:sp>
          <p:nvSpPr>
            <p:cNvPr id="1357" name="Google Shape;1357;g1305286d31c_0_14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358" name="Google Shape;1358;g1305286d31c_0_14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359" name="Google Shape;1359;g1305286d31c_0_14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Types of Error</a:t>
            </a:r>
            <a:endParaRPr b="0" i="0" sz="1400" u="none" cap="none" strike="noStrike">
              <a:solidFill>
                <a:srgbClr val="000000"/>
              </a:solidFill>
              <a:latin typeface="Arial"/>
              <a:ea typeface="Arial"/>
              <a:cs typeface="Arial"/>
              <a:sym typeface="Arial"/>
            </a:endParaRPr>
          </a:p>
        </p:txBody>
      </p:sp>
      <p:pic>
        <p:nvPicPr>
          <p:cNvPr id="1360" name="Google Shape;1360;g1305286d31c_0_140"/>
          <p:cNvPicPr preferRelativeResize="0"/>
          <p:nvPr/>
        </p:nvPicPr>
        <p:blipFill rotWithShape="1">
          <a:blip r:embed="rId4">
            <a:alphaModFix/>
          </a:blip>
          <a:srcRect b="0" l="0" r="0" t="0"/>
          <a:stretch/>
        </p:blipFill>
        <p:spPr>
          <a:xfrm>
            <a:off x="1923875" y="2339774"/>
            <a:ext cx="12714700" cy="9536025"/>
          </a:xfrm>
          <a:prstGeom prst="rect">
            <a:avLst/>
          </a:prstGeom>
          <a:noFill/>
          <a:ln>
            <a:noFill/>
          </a:ln>
        </p:spPr>
      </p:pic>
      <p:sp>
        <p:nvSpPr>
          <p:cNvPr id="1361" name="Google Shape;1361;g1305286d31c_0_140"/>
          <p:cNvSpPr txBox="1"/>
          <p:nvPr/>
        </p:nvSpPr>
        <p:spPr>
          <a:xfrm>
            <a:off x="15123350" y="2690700"/>
            <a:ext cx="7401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PH" sz="3000" u="none" cap="none" strike="noStrike">
                <a:solidFill>
                  <a:srgbClr val="000000"/>
                </a:solidFill>
                <a:latin typeface="Helvetica Neue"/>
                <a:ea typeface="Helvetica Neue"/>
                <a:cs typeface="Helvetica Neue"/>
                <a:sym typeface="Helvetica Neue"/>
              </a:rPr>
              <a:t>MODEL A</a:t>
            </a:r>
            <a:endParaRPr b="1" i="0" sz="3000" u="none" cap="none" strike="noStrike">
              <a:solidFill>
                <a:srgbClr val="000000"/>
              </a:solidFill>
              <a:latin typeface="Helvetica Neue"/>
              <a:ea typeface="Helvetica Neue"/>
              <a:cs typeface="Helvetica Neue"/>
              <a:sym typeface="Helvetica Neue"/>
            </a:endParaRPr>
          </a:p>
        </p:txBody>
      </p:sp>
      <p:sp>
        <p:nvSpPr>
          <p:cNvPr id="1362" name="Google Shape;1362;g1305286d31c_0_140"/>
          <p:cNvSpPr txBox="1"/>
          <p:nvPr/>
        </p:nvSpPr>
        <p:spPr>
          <a:xfrm>
            <a:off x="15123350" y="7254500"/>
            <a:ext cx="7401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PH" sz="3000" u="none" cap="none" strike="noStrike">
                <a:solidFill>
                  <a:srgbClr val="000000"/>
                </a:solidFill>
                <a:latin typeface="Helvetica Neue"/>
                <a:ea typeface="Helvetica Neue"/>
                <a:cs typeface="Helvetica Neue"/>
                <a:sym typeface="Helvetica Neue"/>
              </a:rPr>
              <a:t>MODEL B</a:t>
            </a:r>
            <a:endParaRPr b="1" i="0" sz="3000" u="none" cap="none" strike="noStrike">
              <a:solidFill>
                <a:srgbClr val="000000"/>
              </a:solidFill>
              <a:latin typeface="Helvetica Neue"/>
              <a:ea typeface="Helvetica Neue"/>
              <a:cs typeface="Helvetica Neue"/>
              <a:sym typeface="Helvetica Neue"/>
            </a:endParaRPr>
          </a:p>
        </p:txBody>
      </p:sp>
      <p:sp>
        <p:nvSpPr>
          <p:cNvPr id="1363" name="Google Shape;1363;g1305286d31c_0_140"/>
          <p:cNvSpPr txBox="1"/>
          <p:nvPr/>
        </p:nvSpPr>
        <p:spPr>
          <a:xfrm>
            <a:off x="15123350" y="3417875"/>
            <a:ext cx="6948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Classification Accuracy: 90%</a:t>
            </a:r>
            <a:endParaRPr b="0" i="0" sz="4000" u="none" cap="none" strike="noStrike">
              <a:solidFill>
                <a:srgbClr val="000000"/>
              </a:solidFill>
              <a:latin typeface="Helvetica Neue"/>
              <a:ea typeface="Helvetica Neue"/>
              <a:cs typeface="Helvetica Neue"/>
              <a:sym typeface="Helvetica Neue"/>
            </a:endParaRPr>
          </a:p>
        </p:txBody>
      </p:sp>
      <p:sp>
        <p:nvSpPr>
          <p:cNvPr id="1364" name="Google Shape;1364;g1305286d31c_0_140"/>
          <p:cNvSpPr txBox="1"/>
          <p:nvPr/>
        </p:nvSpPr>
        <p:spPr>
          <a:xfrm>
            <a:off x="15123350" y="7901000"/>
            <a:ext cx="6948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Classification Accuracy: 90%</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g1305286d31c_0_155"/>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370" name="Google Shape;1370;g1305286d31c_0_155"/>
          <p:cNvGrpSpPr/>
          <p:nvPr/>
        </p:nvGrpSpPr>
        <p:grpSpPr>
          <a:xfrm>
            <a:off x="-3712" y="766059"/>
            <a:ext cx="7319700" cy="1073882"/>
            <a:chOff x="0" y="0"/>
            <a:chExt cx="7319700" cy="1073882"/>
          </a:xfrm>
        </p:grpSpPr>
        <p:sp>
          <p:nvSpPr>
            <p:cNvPr id="1371" name="Google Shape;1371;g1305286d31c_0_15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372" name="Google Shape;1372;g1305286d31c_0_15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373" name="Google Shape;1373;g1305286d31c_0_15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Types of Error</a:t>
            </a:r>
            <a:endParaRPr b="0" i="0" sz="1400" u="none" cap="none" strike="noStrike">
              <a:solidFill>
                <a:srgbClr val="000000"/>
              </a:solidFill>
              <a:latin typeface="Arial"/>
              <a:ea typeface="Arial"/>
              <a:cs typeface="Arial"/>
              <a:sym typeface="Arial"/>
            </a:endParaRPr>
          </a:p>
        </p:txBody>
      </p:sp>
      <p:pic>
        <p:nvPicPr>
          <p:cNvPr id="1374" name="Google Shape;1374;g1305286d31c_0_155"/>
          <p:cNvPicPr preferRelativeResize="0"/>
          <p:nvPr/>
        </p:nvPicPr>
        <p:blipFill rotWithShape="1">
          <a:blip r:embed="rId4">
            <a:alphaModFix/>
          </a:blip>
          <a:srcRect b="0" l="0" r="0" t="0"/>
          <a:stretch/>
        </p:blipFill>
        <p:spPr>
          <a:xfrm>
            <a:off x="1923875" y="2339774"/>
            <a:ext cx="12714700" cy="9536025"/>
          </a:xfrm>
          <a:prstGeom prst="rect">
            <a:avLst/>
          </a:prstGeom>
          <a:noFill/>
          <a:ln>
            <a:noFill/>
          </a:ln>
        </p:spPr>
      </p:pic>
      <p:sp>
        <p:nvSpPr>
          <p:cNvPr id="1375" name="Google Shape;1375;g1305286d31c_0_155"/>
          <p:cNvSpPr txBox="1"/>
          <p:nvPr/>
        </p:nvSpPr>
        <p:spPr>
          <a:xfrm>
            <a:off x="15123350" y="2690700"/>
            <a:ext cx="7401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PH" sz="3000" u="none" cap="none" strike="noStrike">
                <a:solidFill>
                  <a:srgbClr val="000000"/>
                </a:solidFill>
                <a:latin typeface="Helvetica Neue"/>
                <a:ea typeface="Helvetica Neue"/>
                <a:cs typeface="Helvetica Neue"/>
                <a:sym typeface="Helvetica Neue"/>
              </a:rPr>
              <a:t>MODEL A</a:t>
            </a:r>
            <a:endParaRPr b="1" i="0" sz="3000" u="none" cap="none" strike="noStrike">
              <a:solidFill>
                <a:srgbClr val="000000"/>
              </a:solidFill>
              <a:latin typeface="Helvetica Neue"/>
              <a:ea typeface="Helvetica Neue"/>
              <a:cs typeface="Helvetica Neue"/>
              <a:sym typeface="Helvetica Neue"/>
            </a:endParaRPr>
          </a:p>
        </p:txBody>
      </p:sp>
      <p:sp>
        <p:nvSpPr>
          <p:cNvPr id="1376" name="Google Shape;1376;g1305286d31c_0_155"/>
          <p:cNvSpPr txBox="1"/>
          <p:nvPr/>
        </p:nvSpPr>
        <p:spPr>
          <a:xfrm>
            <a:off x="15123350" y="7254500"/>
            <a:ext cx="7401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PH" sz="3000" u="none" cap="none" strike="noStrike">
                <a:solidFill>
                  <a:srgbClr val="000000"/>
                </a:solidFill>
                <a:latin typeface="Helvetica Neue"/>
                <a:ea typeface="Helvetica Neue"/>
                <a:cs typeface="Helvetica Neue"/>
                <a:sym typeface="Helvetica Neue"/>
              </a:rPr>
              <a:t>MODEL B</a:t>
            </a:r>
            <a:endParaRPr b="1" i="0" sz="3000" u="none" cap="none" strike="noStrike">
              <a:solidFill>
                <a:srgbClr val="000000"/>
              </a:solidFill>
              <a:latin typeface="Helvetica Neue"/>
              <a:ea typeface="Helvetica Neue"/>
              <a:cs typeface="Helvetica Neue"/>
              <a:sym typeface="Helvetica Neue"/>
            </a:endParaRPr>
          </a:p>
        </p:txBody>
      </p:sp>
      <p:sp>
        <p:nvSpPr>
          <p:cNvPr id="1377" name="Google Shape;1377;g1305286d31c_0_155"/>
          <p:cNvSpPr txBox="1"/>
          <p:nvPr/>
        </p:nvSpPr>
        <p:spPr>
          <a:xfrm>
            <a:off x="15123350" y="3417875"/>
            <a:ext cx="69483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Classification Accuracy: 90%</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193177"/>
                </a:solidFill>
                <a:latin typeface="Helvetica Neue"/>
                <a:ea typeface="Helvetica Neue"/>
                <a:cs typeface="Helvetica Neue"/>
                <a:sym typeface="Helvetica Neue"/>
              </a:rPr>
              <a:t>Diagnosed </a:t>
            </a:r>
            <a:r>
              <a:rPr b="1" i="0" lang="en-PH" sz="4000" u="none" cap="none" strike="noStrike">
                <a:solidFill>
                  <a:srgbClr val="193177"/>
                </a:solidFill>
                <a:latin typeface="Helvetica Neue"/>
                <a:ea typeface="Helvetica Neue"/>
                <a:cs typeface="Helvetica Neue"/>
                <a:sym typeface="Helvetica Neue"/>
              </a:rPr>
              <a:t>ALL SAMPLES as HEALTHY (control)</a:t>
            </a:r>
            <a:endParaRPr b="1" i="0" sz="4000" u="none" cap="none" strike="noStrike">
              <a:solidFill>
                <a:srgbClr val="193177"/>
              </a:solidFill>
              <a:latin typeface="Helvetica Neue"/>
              <a:ea typeface="Helvetica Neue"/>
              <a:cs typeface="Helvetica Neue"/>
              <a:sym typeface="Helvetica Neue"/>
            </a:endParaRPr>
          </a:p>
        </p:txBody>
      </p:sp>
      <p:sp>
        <p:nvSpPr>
          <p:cNvPr id="1378" name="Google Shape;1378;g1305286d31c_0_155"/>
          <p:cNvSpPr txBox="1"/>
          <p:nvPr/>
        </p:nvSpPr>
        <p:spPr>
          <a:xfrm>
            <a:off x="15123350" y="7901000"/>
            <a:ext cx="69483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Classification Accuracy: 90%</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193177"/>
                </a:solidFill>
                <a:latin typeface="Helvetica Neue"/>
                <a:ea typeface="Helvetica Neue"/>
                <a:cs typeface="Helvetica Neue"/>
                <a:sym typeface="Helvetica Neue"/>
              </a:rPr>
              <a:t>Successfully diagnosed 4/10 cases, and 85/90 controls</a:t>
            </a:r>
            <a:endParaRPr b="0" i="0" sz="4000" u="none" cap="none" strike="noStrike">
              <a:solidFill>
                <a:srgbClr val="193177"/>
              </a:solidFill>
              <a:latin typeface="Helvetica Neue"/>
              <a:ea typeface="Helvetica Neue"/>
              <a:cs typeface="Helvetica Neue"/>
              <a:sym typeface="Helvetica Neue"/>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g1305286d31c_0_181"/>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384" name="Google Shape;1384;g1305286d31c_0_181"/>
          <p:cNvGrpSpPr/>
          <p:nvPr/>
        </p:nvGrpSpPr>
        <p:grpSpPr>
          <a:xfrm>
            <a:off x="-3712" y="766059"/>
            <a:ext cx="7319700" cy="1073882"/>
            <a:chOff x="0" y="0"/>
            <a:chExt cx="7319700" cy="1073882"/>
          </a:xfrm>
        </p:grpSpPr>
        <p:sp>
          <p:nvSpPr>
            <p:cNvPr id="1385" name="Google Shape;1385;g1305286d31c_0_18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386" name="Google Shape;1386;g1305286d31c_0_18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387" name="Google Shape;1387;g1305286d31c_0_18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Types of Error</a:t>
            </a:r>
            <a:endParaRPr b="0" i="0" sz="1400" u="none" cap="none" strike="noStrike">
              <a:solidFill>
                <a:srgbClr val="000000"/>
              </a:solidFill>
              <a:latin typeface="Arial"/>
              <a:ea typeface="Arial"/>
              <a:cs typeface="Arial"/>
              <a:sym typeface="Arial"/>
            </a:endParaRPr>
          </a:p>
        </p:txBody>
      </p:sp>
      <p:pic>
        <p:nvPicPr>
          <p:cNvPr id="1388" name="Google Shape;1388;g1305286d31c_0_181"/>
          <p:cNvPicPr preferRelativeResize="0"/>
          <p:nvPr/>
        </p:nvPicPr>
        <p:blipFill rotWithShape="1">
          <a:blip r:embed="rId4">
            <a:alphaModFix/>
          </a:blip>
          <a:srcRect b="0" l="0" r="0" t="0"/>
          <a:stretch/>
        </p:blipFill>
        <p:spPr>
          <a:xfrm>
            <a:off x="1923875" y="2339774"/>
            <a:ext cx="12714700" cy="9536025"/>
          </a:xfrm>
          <a:prstGeom prst="rect">
            <a:avLst/>
          </a:prstGeom>
          <a:noFill/>
          <a:ln>
            <a:noFill/>
          </a:ln>
        </p:spPr>
      </p:pic>
      <p:sp>
        <p:nvSpPr>
          <p:cNvPr id="1389" name="Google Shape;1389;g1305286d31c_0_181"/>
          <p:cNvSpPr txBox="1"/>
          <p:nvPr/>
        </p:nvSpPr>
        <p:spPr>
          <a:xfrm>
            <a:off x="15123350" y="2690700"/>
            <a:ext cx="7401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PH" sz="3000" u="none" cap="none" strike="noStrike">
                <a:solidFill>
                  <a:srgbClr val="000000"/>
                </a:solidFill>
                <a:latin typeface="Helvetica Neue"/>
                <a:ea typeface="Helvetica Neue"/>
                <a:cs typeface="Helvetica Neue"/>
                <a:sym typeface="Helvetica Neue"/>
              </a:rPr>
              <a:t>MODEL A</a:t>
            </a:r>
            <a:endParaRPr b="1" i="0" sz="3000" u="none" cap="none" strike="noStrike">
              <a:solidFill>
                <a:srgbClr val="000000"/>
              </a:solidFill>
              <a:latin typeface="Helvetica Neue"/>
              <a:ea typeface="Helvetica Neue"/>
              <a:cs typeface="Helvetica Neue"/>
              <a:sym typeface="Helvetica Neue"/>
            </a:endParaRPr>
          </a:p>
        </p:txBody>
      </p:sp>
      <p:sp>
        <p:nvSpPr>
          <p:cNvPr id="1390" name="Google Shape;1390;g1305286d31c_0_181"/>
          <p:cNvSpPr txBox="1"/>
          <p:nvPr/>
        </p:nvSpPr>
        <p:spPr>
          <a:xfrm>
            <a:off x="15123350" y="7254500"/>
            <a:ext cx="7401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PH" sz="3000" u="none" cap="none" strike="noStrike">
                <a:solidFill>
                  <a:srgbClr val="000000"/>
                </a:solidFill>
                <a:latin typeface="Helvetica Neue"/>
                <a:ea typeface="Helvetica Neue"/>
                <a:cs typeface="Helvetica Neue"/>
                <a:sym typeface="Helvetica Neue"/>
              </a:rPr>
              <a:t>MODEL B</a:t>
            </a:r>
            <a:endParaRPr b="1" i="0" sz="3000" u="none" cap="none" strike="noStrike">
              <a:solidFill>
                <a:srgbClr val="000000"/>
              </a:solidFill>
              <a:latin typeface="Helvetica Neue"/>
              <a:ea typeface="Helvetica Neue"/>
              <a:cs typeface="Helvetica Neue"/>
              <a:sym typeface="Helvetica Neue"/>
            </a:endParaRPr>
          </a:p>
        </p:txBody>
      </p:sp>
      <p:sp>
        <p:nvSpPr>
          <p:cNvPr id="1391" name="Google Shape;1391;g1305286d31c_0_181"/>
          <p:cNvSpPr txBox="1"/>
          <p:nvPr/>
        </p:nvSpPr>
        <p:spPr>
          <a:xfrm>
            <a:off x="15123350" y="3417875"/>
            <a:ext cx="69483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Classification Accuracy: 90%</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193177"/>
                </a:solidFill>
                <a:latin typeface="Helvetica Neue"/>
                <a:ea typeface="Helvetica Neue"/>
                <a:cs typeface="Helvetica Neue"/>
                <a:sym typeface="Helvetica Neue"/>
              </a:rPr>
              <a:t>Diagnosed </a:t>
            </a:r>
            <a:r>
              <a:rPr b="1" i="0" lang="en-PH" sz="4000" u="none" cap="none" strike="noStrike">
                <a:solidFill>
                  <a:srgbClr val="193177"/>
                </a:solidFill>
                <a:latin typeface="Helvetica Neue"/>
                <a:ea typeface="Helvetica Neue"/>
                <a:cs typeface="Helvetica Neue"/>
                <a:sym typeface="Helvetica Neue"/>
              </a:rPr>
              <a:t>ALL SAMPLES as HEALTHY (control)</a:t>
            </a:r>
            <a:endParaRPr b="1" i="0" sz="4000" u="none" cap="none" strike="noStrike">
              <a:solidFill>
                <a:srgbClr val="193177"/>
              </a:solidFill>
              <a:latin typeface="Helvetica Neue"/>
              <a:ea typeface="Helvetica Neue"/>
              <a:cs typeface="Helvetica Neue"/>
              <a:sym typeface="Helvetica Neue"/>
            </a:endParaRPr>
          </a:p>
        </p:txBody>
      </p:sp>
      <p:sp>
        <p:nvSpPr>
          <p:cNvPr id="1392" name="Google Shape;1392;g1305286d31c_0_181"/>
          <p:cNvSpPr txBox="1"/>
          <p:nvPr/>
        </p:nvSpPr>
        <p:spPr>
          <a:xfrm>
            <a:off x="15123350" y="7901000"/>
            <a:ext cx="69483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Classification Accuracy: 90%</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193177"/>
                </a:solidFill>
                <a:latin typeface="Helvetica Neue"/>
                <a:ea typeface="Helvetica Neue"/>
                <a:cs typeface="Helvetica Neue"/>
                <a:sym typeface="Helvetica Neue"/>
              </a:rPr>
              <a:t>Successfully diagnosed 4/10 cases, and 85/90 controls</a:t>
            </a:r>
            <a:endParaRPr b="0" i="0" sz="4000" u="none" cap="none" strike="noStrike">
              <a:solidFill>
                <a:srgbClr val="193177"/>
              </a:solidFill>
              <a:latin typeface="Helvetica Neue"/>
              <a:ea typeface="Helvetica Neue"/>
              <a:cs typeface="Helvetica Neue"/>
              <a:sym typeface="Helvetica Neue"/>
            </a:endParaRPr>
          </a:p>
        </p:txBody>
      </p:sp>
      <p:sp>
        <p:nvSpPr>
          <p:cNvPr id="1393" name="Google Shape;1393;g1305286d31c_0_181"/>
          <p:cNvSpPr txBox="1"/>
          <p:nvPr/>
        </p:nvSpPr>
        <p:spPr>
          <a:xfrm>
            <a:off x="15204150" y="11306400"/>
            <a:ext cx="81603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1" lang="en-PH" sz="2500" u="none" cap="none" strike="noStrike">
                <a:solidFill>
                  <a:srgbClr val="000000"/>
                </a:solidFill>
                <a:latin typeface="Helvetica Neue"/>
                <a:ea typeface="Helvetica Neue"/>
                <a:cs typeface="Helvetica Neue"/>
                <a:sym typeface="Helvetica Neue"/>
              </a:rPr>
              <a:t>How many Type I and II errors did each model make?</a:t>
            </a:r>
            <a:endParaRPr b="0" i="1" sz="25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pSp>
        <p:nvGrpSpPr>
          <p:cNvPr id="188" name="Google Shape;188;g130aa865571_0_143"/>
          <p:cNvGrpSpPr/>
          <p:nvPr/>
        </p:nvGrpSpPr>
        <p:grpSpPr>
          <a:xfrm>
            <a:off x="-3712" y="766059"/>
            <a:ext cx="7319700" cy="1073882"/>
            <a:chOff x="0" y="0"/>
            <a:chExt cx="7319700" cy="1073882"/>
          </a:xfrm>
        </p:grpSpPr>
        <p:sp>
          <p:nvSpPr>
            <p:cNvPr id="189" name="Google Shape;189;g130aa865571_0_14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90" name="Google Shape;190;g130aa865571_0_14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91" name="Google Shape;191;g130aa865571_0_143"/>
          <p:cNvSpPr txBox="1"/>
          <p:nvPr/>
        </p:nvSpPr>
        <p:spPr>
          <a:xfrm>
            <a:off x="241350" y="991100"/>
            <a:ext cx="6846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Describing Data: Metrics</a:t>
            </a:r>
            <a:endParaRPr b="0" i="0" sz="1400" u="none" cap="none" strike="noStrike">
              <a:solidFill>
                <a:srgbClr val="000000"/>
              </a:solidFill>
              <a:latin typeface="Arial"/>
              <a:ea typeface="Arial"/>
              <a:cs typeface="Arial"/>
              <a:sym typeface="Arial"/>
            </a:endParaRPr>
          </a:p>
        </p:txBody>
      </p:sp>
      <p:sp>
        <p:nvSpPr>
          <p:cNvPr id="192" name="Google Shape;192;g130aa865571_0_143"/>
          <p:cNvSpPr txBox="1"/>
          <p:nvPr/>
        </p:nvSpPr>
        <p:spPr>
          <a:xfrm>
            <a:off x="3034150" y="9595318"/>
            <a:ext cx="6846000" cy="1095300"/>
          </a:xfrm>
          <a:prstGeom prst="rect">
            <a:avLst/>
          </a:prstGeom>
          <a:noFill/>
          <a:ln>
            <a:noFill/>
          </a:ln>
        </p:spPr>
        <p:txBody>
          <a:bodyPr anchorCtr="0" anchor="ctr" bIns="50800" lIns="50800" spcFirstLastPara="1" rIns="50800" wrap="square" tIns="50800">
            <a:noAutofit/>
          </a:bodyPr>
          <a:lstStyle/>
          <a:p>
            <a:pPr indent="0" lvl="0" marL="0" marR="0" rtl="0" algn="ctr">
              <a:lnSpc>
                <a:spcPct val="70000"/>
              </a:lnSpc>
              <a:spcBef>
                <a:spcPts val="0"/>
              </a:spcBef>
              <a:spcAft>
                <a:spcPts val="0"/>
              </a:spcAft>
              <a:buClr>
                <a:srgbClr val="193177"/>
              </a:buClr>
              <a:buSzPts val="6000"/>
              <a:buFont typeface="Poppins"/>
              <a:buNone/>
            </a:pPr>
            <a:r>
              <a:rPr b="0" i="1" lang="en-PH" sz="6000" u="none" cap="none" strike="noStrike">
                <a:solidFill>
                  <a:srgbClr val="193177"/>
                </a:solidFill>
                <a:latin typeface="Poppins"/>
                <a:ea typeface="Poppins"/>
                <a:cs typeface="Poppins"/>
                <a:sym typeface="Poppins"/>
              </a:rPr>
              <a:t>Centrality</a:t>
            </a:r>
            <a:endParaRPr b="0" i="0" sz="1400" u="none" cap="none" strike="noStrike">
              <a:solidFill>
                <a:srgbClr val="000000"/>
              </a:solidFill>
              <a:latin typeface="Arial"/>
              <a:ea typeface="Arial"/>
              <a:cs typeface="Arial"/>
              <a:sym typeface="Arial"/>
            </a:endParaRPr>
          </a:p>
        </p:txBody>
      </p:sp>
      <p:sp>
        <p:nvSpPr>
          <p:cNvPr id="193" name="Google Shape;193;g130aa865571_0_143"/>
          <p:cNvSpPr txBox="1"/>
          <p:nvPr/>
        </p:nvSpPr>
        <p:spPr>
          <a:xfrm>
            <a:off x="14503848" y="9595318"/>
            <a:ext cx="6846000" cy="1095300"/>
          </a:xfrm>
          <a:prstGeom prst="rect">
            <a:avLst/>
          </a:prstGeom>
          <a:noFill/>
          <a:ln>
            <a:noFill/>
          </a:ln>
        </p:spPr>
        <p:txBody>
          <a:bodyPr anchorCtr="0" anchor="ctr" bIns="50800" lIns="50800" spcFirstLastPara="1" rIns="50800" wrap="square" tIns="50800">
            <a:noAutofit/>
          </a:bodyPr>
          <a:lstStyle/>
          <a:p>
            <a:pPr indent="0" lvl="0" marL="0" marR="0" rtl="0" algn="ctr">
              <a:lnSpc>
                <a:spcPct val="70000"/>
              </a:lnSpc>
              <a:spcBef>
                <a:spcPts val="0"/>
              </a:spcBef>
              <a:spcAft>
                <a:spcPts val="0"/>
              </a:spcAft>
              <a:buClr>
                <a:srgbClr val="D82B51"/>
              </a:buClr>
              <a:buSzPts val="6000"/>
              <a:buFont typeface="Poppins"/>
              <a:buNone/>
            </a:pPr>
            <a:r>
              <a:rPr b="0" i="1" lang="en-PH" sz="6000" u="none" cap="none" strike="noStrike">
                <a:solidFill>
                  <a:srgbClr val="D82B51"/>
                </a:solidFill>
                <a:latin typeface="Poppins"/>
                <a:ea typeface="Poppins"/>
                <a:cs typeface="Poppins"/>
                <a:sym typeface="Poppins"/>
              </a:rPr>
              <a:t>Dispersion</a:t>
            </a:r>
            <a:endParaRPr b="0" i="0" sz="1400" u="none" cap="none" strike="noStrike">
              <a:solidFill>
                <a:srgbClr val="000000"/>
              </a:solidFill>
              <a:latin typeface="Arial"/>
              <a:ea typeface="Arial"/>
              <a:cs typeface="Arial"/>
              <a:sym typeface="Arial"/>
            </a:endParaRPr>
          </a:p>
        </p:txBody>
      </p:sp>
      <p:cxnSp>
        <p:nvCxnSpPr>
          <p:cNvPr id="194" name="Google Shape;194;g130aa865571_0_143"/>
          <p:cNvCxnSpPr/>
          <p:nvPr/>
        </p:nvCxnSpPr>
        <p:spPr>
          <a:xfrm rot="10800000">
            <a:off x="12191999" y="4724539"/>
            <a:ext cx="0" cy="4266900"/>
          </a:xfrm>
          <a:prstGeom prst="straightConnector1">
            <a:avLst/>
          </a:prstGeom>
          <a:noFill/>
          <a:ln cap="flat" cmpd="sng" w="38100">
            <a:solidFill>
              <a:srgbClr val="193177"/>
            </a:solidFill>
            <a:prstDash val="solid"/>
            <a:miter lim="400000"/>
            <a:headEnd len="sm" w="sm" type="none"/>
            <a:tailEnd len="sm" w="sm" type="none"/>
          </a:ln>
        </p:spPr>
      </p:cxnSp>
      <p:pic>
        <p:nvPicPr>
          <p:cNvPr descr="ForTheWomen_blacktext (2) (1).png" id="195" name="Google Shape;195;g130aa865571_0_14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pic>
        <p:nvPicPr>
          <p:cNvPr id="196" name="Google Shape;196;g130aa865571_0_143"/>
          <p:cNvPicPr preferRelativeResize="0"/>
          <p:nvPr/>
        </p:nvPicPr>
        <p:blipFill rotWithShape="1">
          <a:blip r:embed="rId4">
            <a:alphaModFix/>
          </a:blip>
          <a:srcRect b="0" l="0" r="0" t="0"/>
          <a:stretch/>
        </p:blipFill>
        <p:spPr>
          <a:xfrm>
            <a:off x="4018750" y="4419591"/>
            <a:ext cx="4876800" cy="4876800"/>
          </a:xfrm>
          <a:prstGeom prst="rect">
            <a:avLst/>
          </a:prstGeom>
          <a:noFill/>
          <a:ln>
            <a:noFill/>
          </a:ln>
        </p:spPr>
      </p:pic>
      <p:pic>
        <p:nvPicPr>
          <p:cNvPr id="197" name="Google Shape;197;g130aa865571_0_143"/>
          <p:cNvPicPr preferRelativeResize="0"/>
          <p:nvPr/>
        </p:nvPicPr>
        <p:blipFill rotWithShape="1">
          <a:blip r:embed="rId5">
            <a:alphaModFix/>
          </a:blip>
          <a:srcRect b="0" l="0" r="0" t="0"/>
          <a:stretch/>
        </p:blipFill>
        <p:spPr>
          <a:xfrm>
            <a:off x="15488450" y="4419600"/>
            <a:ext cx="4876800" cy="48768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g1305286d31c_0_195"/>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399" name="Google Shape;1399;g1305286d31c_0_195"/>
          <p:cNvGrpSpPr/>
          <p:nvPr/>
        </p:nvGrpSpPr>
        <p:grpSpPr>
          <a:xfrm>
            <a:off x="-3712" y="766059"/>
            <a:ext cx="7319700" cy="1073882"/>
            <a:chOff x="0" y="0"/>
            <a:chExt cx="7319700" cy="1073882"/>
          </a:xfrm>
        </p:grpSpPr>
        <p:sp>
          <p:nvSpPr>
            <p:cNvPr id="1400" name="Google Shape;1400;g1305286d31c_0_19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401" name="Google Shape;1401;g1305286d31c_0_19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402" name="Google Shape;1402;g1305286d31c_0_19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Types of Error</a:t>
            </a:r>
            <a:endParaRPr b="0" i="0" sz="1400" u="none" cap="none" strike="noStrike">
              <a:solidFill>
                <a:srgbClr val="000000"/>
              </a:solidFill>
              <a:latin typeface="Arial"/>
              <a:ea typeface="Arial"/>
              <a:cs typeface="Arial"/>
              <a:sym typeface="Arial"/>
            </a:endParaRPr>
          </a:p>
        </p:txBody>
      </p:sp>
      <p:sp>
        <p:nvSpPr>
          <p:cNvPr id="1403" name="Google Shape;1403;g1305286d31c_0_195"/>
          <p:cNvSpPr txBox="1"/>
          <p:nvPr/>
        </p:nvSpPr>
        <p:spPr>
          <a:xfrm>
            <a:off x="15123350" y="2690700"/>
            <a:ext cx="7401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PH" sz="3000" u="none" cap="none" strike="noStrike">
                <a:solidFill>
                  <a:srgbClr val="000000"/>
                </a:solidFill>
                <a:latin typeface="Helvetica Neue"/>
                <a:ea typeface="Helvetica Neue"/>
                <a:cs typeface="Helvetica Neue"/>
                <a:sym typeface="Helvetica Neue"/>
              </a:rPr>
              <a:t>MODEL A</a:t>
            </a:r>
            <a:endParaRPr b="1" i="0" sz="3000" u="none" cap="none" strike="noStrike">
              <a:solidFill>
                <a:srgbClr val="000000"/>
              </a:solidFill>
              <a:latin typeface="Helvetica Neue"/>
              <a:ea typeface="Helvetica Neue"/>
              <a:cs typeface="Helvetica Neue"/>
              <a:sym typeface="Helvetica Neue"/>
            </a:endParaRPr>
          </a:p>
        </p:txBody>
      </p:sp>
      <p:sp>
        <p:nvSpPr>
          <p:cNvPr id="1404" name="Google Shape;1404;g1305286d31c_0_195"/>
          <p:cNvSpPr txBox="1"/>
          <p:nvPr/>
        </p:nvSpPr>
        <p:spPr>
          <a:xfrm>
            <a:off x="15123350" y="7254500"/>
            <a:ext cx="7401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PH" sz="3000" u="none" cap="none" strike="noStrike">
                <a:solidFill>
                  <a:srgbClr val="000000"/>
                </a:solidFill>
                <a:latin typeface="Helvetica Neue"/>
                <a:ea typeface="Helvetica Neue"/>
                <a:cs typeface="Helvetica Neue"/>
                <a:sym typeface="Helvetica Neue"/>
              </a:rPr>
              <a:t>MODEL B</a:t>
            </a:r>
            <a:endParaRPr b="1" i="0" sz="3000" u="none" cap="none" strike="noStrike">
              <a:solidFill>
                <a:srgbClr val="000000"/>
              </a:solidFill>
              <a:latin typeface="Helvetica Neue"/>
              <a:ea typeface="Helvetica Neue"/>
              <a:cs typeface="Helvetica Neue"/>
              <a:sym typeface="Helvetica Neue"/>
            </a:endParaRPr>
          </a:p>
        </p:txBody>
      </p:sp>
      <p:sp>
        <p:nvSpPr>
          <p:cNvPr id="1405" name="Google Shape;1405;g1305286d31c_0_195"/>
          <p:cNvSpPr txBox="1"/>
          <p:nvPr/>
        </p:nvSpPr>
        <p:spPr>
          <a:xfrm>
            <a:off x="15123350" y="3417875"/>
            <a:ext cx="69483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Classification Accuracy: 90%</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193177"/>
                </a:solidFill>
                <a:latin typeface="Helvetica Neue"/>
                <a:ea typeface="Helvetica Neue"/>
                <a:cs typeface="Helvetica Neue"/>
                <a:sym typeface="Helvetica Neue"/>
              </a:rPr>
              <a:t>Diagnosed </a:t>
            </a:r>
            <a:r>
              <a:rPr b="1" i="0" lang="en-PH" sz="4000" u="none" cap="none" strike="noStrike">
                <a:solidFill>
                  <a:srgbClr val="193177"/>
                </a:solidFill>
                <a:latin typeface="Helvetica Neue"/>
                <a:ea typeface="Helvetica Neue"/>
                <a:cs typeface="Helvetica Neue"/>
                <a:sym typeface="Helvetica Neue"/>
              </a:rPr>
              <a:t>ALL SAMPLES as HEALTHY (control)</a:t>
            </a:r>
            <a:endParaRPr b="1" i="0" sz="4000" u="none" cap="none" strike="noStrike">
              <a:solidFill>
                <a:srgbClr val="193177"/>
              </a:solidFill>
              <a:latin typeface="Helvetica Neue"/>
              <a:ea typeface="Helvetica Neue"/>
              <a:cs typeface="Helvetica Neue"/>
              <a:sym typeface="Helvetica Neue"/>
            </a:endParaRPr>
          </a:p>
        </p:txBody>
      </p:sp>
      <p:sp>
        <p:nvSpPr>
          <p:cNvPr id="1406" name="Google Shape;1406;g1305286d31c_0_195"/>
          <p:cNvSpPr txBox="1"/>
          <p:nvPr/>
        </p:nvSpPr>
        <p:spPr>
          <a:xfrm>
            <a:off x="15123350" y="7901000"/>
            <a:ext cx="69483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Classification Accuracy: 90%</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193177"/>
                </a:solidFill>
                <a:latin typeface="Helvetica Neue"/>
                <a:ea typeface="Helvetica Neue"/>
                <a:cs typeface="Helvetica Neue"/>
                <a:sym typeface="Helvetica Neue"/>
              </a:rPr>
              <a:t>Successfully diagnosed 4/10 cases, and 85/90 controls</a:t>
            </a:r>
            <a:endParaRPr b="0" i="0" sz="4000" u="none" cap="none" strike="noStrike">
              <a:solidFill>
                <a:srgbClr val="193177"/>
              </a:solidFill>
              <a:latin typeface="Helvetica Neue"/>
              <a:ea typeface="Helvetica Neue"/>
              <a:cs typeface="Helvetica Neue"/>
              <a:sym typeface="Helvetica Neue"/>
            </a:endParaRPr>
          </a:p>
        </p:txBody>
      </p:sp>
      <p:sp>
        <p:nvSpPr>
          <p:cNvPr id="1407" name="Google Shape;1407;g1305286d31c_0_195"/>
          <p:cNvSpPr txBox="1"/>
          <p:nvPr/>
        </p:nvSpPr>
        <p:spPr>
          <a:xfrm>
            <a:off x="15204150" y="11306400"/>
            <a:ext cx="81603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1" lang="en-PH" sz="2500" u="none" cap="none" strike="noStrike">
                <a:solidFill>
                  <a:srgbClr val="000000"/>
                </a:solidFill>
                <a:latin typeface="Helvetica Neue"/>
                <a:ea typeface="Helvetica Neue"/>
                <a:cs typeface="Helvetica Neue"/>
                <a:sym typeface="Helvetica Neue"/>
              </a:rPr>
              <a:t>How many Type I and II errors did each model make?</a:t>
            </a:r>
            <a:endParaRPr b="0" i="1" sz="2500" u="none" cap="none" strike="noStrike">
              <a:solidFill>
                <a:srgbClr val="000000"/>
              </a:solidFill>
              <a:latin typeface="Helvetica Neue"/>
              <a:ea typeface="Helvetica Neue"/>
              <a:cs typeface="Helvetica Neue"/>
              <a:sym typeface="Helvetica Neue"/>
            </a:endParaRPr>
          </a:p>
        </p:txBody>
      </p:sp>
      <p:pic>
        <p:nvPicPr>
          <p:cNvPr id="1408" name="Google Shape;1408;g1305286d31c_0_195"/>
          <p:cNvPicPr preferRelativeResize="0"/>
          <p:nvPr/>
        </p:nvPicPr>
        <p:blipFill rotWithShape="1">
          <a:blip r:embed="rId4">
            <a:alphaModFix/>
          </a:blip>
          <a:srcRect b="0" l="0" r="0" t="0"/>
          <a:stretch/>
        </p:blipFill>
        <p:spPr>
          <a:xfrm>
            <a:off x="1420475" y="2301550"/>
            <a:ext cx="12765650" cy="957425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g1305286d31c_0_211"/>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1414" name="Google Shape;1414;g1305286d31c_0_211"/>
          <p:cNvGrpSpPr/>
          <p:nvPr/>
        </p:nvGrpSpPr>
        <p:grpSpPr>
          <a:xfrm>
            <a:off x="-3712" y="766059"/>
            <a:ext cx="7319700" cy="1073882"/>
            <a:chOff x="0" y="0"/>
            <a:chExt cx="7319700" cy="1073882"/>
          </a:xfrm>
        </p:grpSpPr>
        <p:sp>
          <p:nvSpPr>
            <p:cNvPr id="1415" name="Google Shape;1415;g1305286d31c_0_21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416" name="Google Shape;1416;g1305286d31c_0_21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417" name="Google Shape;1417;g1305286d31c_0_21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Types of Error</a:t>
            </a:r>
            <a:endParaRPr b="0" i="0" sz="1400" u="none" cap="none" strike="noStrike">
              <a:solidFill>
                <a:srgbClr val="000000"/>
              </a:solidFill>
              <a:latin typeface="Arial"/>
              <a:ea typeface="Arial"/>
              <a:cs typeface="Arial"/>
              <a:sym typeface="Arial"/>
            </a:endParaRPr>
          </a:p>
        </p:txBody>
      </p:sp>
      <p:pic>
        <p:nvPicPr>
          <p:cNvPr id="1418" name="Google Shape;1418;g1305286d31c_0_211"/>
          <p:cNvPicPr preferRelativeResize="0"/>
          <p:nvPr/>
        </p:nvPicPr>
        <p:blipFill rotWithShape="1">
          <a:blip r:embed="rId4">
            <a:alphaModFix/>
          </a:blip>
          <a:srcRect b="0" l="0" r="0" t="0"/>
          <a:stretch/>
        </p:blipFill>
        <p:spPr>
          <a:xfrm>
            <a:off x="1342125" y="2307100"/>
            <a:ext cx="12758290" cy="9568700"/>
          </a:xfrm>
          <a:prstGeom prst="rect">
            <a:avLst/>
          </a:prstGeom>
          <a:noFill/>
          <a:ln>
            <a:noFill/>
          </a:ln>
        </p:spPr>
      </p:pic>
      <p:sp>
        <p:nvSpPr>
          <p:cNvPr id="1419" name="Google Shape;1419;g1305286d31c_0_211"/>
          <p:cNvSpPr txBox="1"/>
          <p:nvPr/>
        </p:nvSpPr>
        <p:spPr>
          <a:xfrm>
            <a:off x="14880975" y="4841550"/>
            <a:ext cx="7724100" cy="403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When you build your (classification models), how do you decide which of these metrics is (most) important?</a:t>
            </a:r>
            <a:endParaRPr b="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pic>
        <p:nvPicPr>
          <p:cNvPr descr="ForTheWomen_blacktext (2) (1).png" id="1424" name="Google Shape;1424;g130dfca2355_0_1592"/>
          <p:cNvPicPr preferRelativeResize="0"/>
          <p:nvPr/>
        </p:nvPicPr>
        <p:blipFill rotWithShape="1">
          <a:blip r:embed="rId3">
            <a:alphaModFix/>
          </a:blip>
          <a:srcRect b="0" l="0" r="0" t="0"/>
          <a:stretch/>
        </p:blipFill>
        <p:spPr>
          <a:xfrm>
            <a:off x="3286895" y="562367"/>
            <a:ext cx="17810211" cy="125912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grpSp>
        <p:nvGrpSpPr>
          <p:cNvPr id="202" name="Google Shape;202;g130aa865571_0_171"/>
          <p:cNvGrpSpPr/>
          <p:nvPr/>
        </p:nvGrpSpPr>
        <p:grpSpPr>
          <a:xfrm>
            <a:off x="-3712" y="766059"/>
            <a:ext cx="7319700" cy="1073882"/>
            <a:chOff x="0" y="0"/>
            <a:chExt cx="7319700" cy="1073882"/>
          </a:xfrm>
        </p:grpSpPr>
        <p:sp>
          <p:nvSpPr>
            <p:cNvPr id="203" name="Google Shape;203;g130aa865571_0_17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04" name="Google Shape;204;g130aa865571_0_17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05" name="Google Shape;205;g130aa865571_0_171"/>
          <p:cNvSpPr txBox="1"/>
          <p:nvPr/>
        </p:nvSpPr>
        <p:spPr>
          <a:xfrm>
            <a:off x="241350" y="991100"/>
            <a:ext cx="6846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Describing Data: Metrics</a:t>
            </a:r>
            <a:endParaRPr b="0" i="0" sz="1400" u="none" cap="none" strike="noStrike">
              <a:solidFill>
                <a:srgbClr val="000000"/>
              </a:solidFill>
              <a:latin typeface="Arial"/>
              <a:ea typeface="Arial"/>
              <a:cs typeface="Arial"/>
              <a:sym typeface="Arial"/>
            </a:endParaRPr>
          </a:p>
        </p:txBody>
      </p:sp>
      <p:sp>
        <p:nvSpPr>
          <p:cNvPr id="206" name="Google Shape;206;g130aa865571_0_171"/>
          <p:cNvSpPr txBox="1"/>
          <p:nvPr/>
        </p:nvSpPr>
        <p:spPr>
          <a:xfrm>
            <a:off x="3034150" y="9595318"/>
            <a:ext cx="6846000" cy="1095300"/>
          </a:xfrm>
          <a:prstGeom prst="rect">
            <a:avLst/>
          </a:prstGeom>
          <a:noFill/>
          <a:ln>
            <a:noFill/>
          </a:ln>
        </p:spPr>
        <p:txBody>
          <a:bodyPr anchorCtr="0" anchor="ctr" bIns="50800" lIns="50800" spcFirstLastPara="1" rIns="50800" wrap="square" tIns="50800">
            <a:noAutofit/>
          </a:bodyPr>
          <a:lstStyle/>
          <a:p>
            <a:pPr indent="0" lvl="0" marL="0" marR="0" rtl="0" algn="ctr">
              <a:lnSpc>
                <a:spcPct val="70000"/>
              </a:lnSpc>
              <a:spcBef>
                <a:spcPts val="0"/>
              </a:spcBef>
              <a:spcAft>
                <a:spcPts val="0"/>
              </a:spcAft>
              <a:buClr>
                <a:srgbClr val="193177"/>
              </a:buClr>
              <a:buSzPts val="6000"/>
              <a:buFont typeface="Poppins"/>
              <a:buNone/>
            </a:pPr>
            <a:r>
              <a:rPr b="0" i="1" lang="en-PH" sz="6000" u="none" cap="none" strike="noStrike">
                <a:solidFill>
                  <a:srgbClr val="193177"/>
                </a:solidFill>
                <a:latin typeface="Poppins"/>
                <a:ea typeface="Poppins"/>
                <a:cs typeface="Poppins"/>
                <a:sym typeface="Poppins"/>
              </a:rPr>
              <a:t>Centrality</a:t>
            </a:r>
            <a:endParaRPr b="0" i="0" sz="1400" u="none" cap="none" strike="noStrike">
              <a:solidFill>
                <a:srgbClr val="000000"/>
              </a:solidFill>
              <a:latin typeface="Arial"/>
              <a:ea typeface="Arial"/>
              <a:cs typeface="Arial"/>
              <a:sym typeface="Arial"/>
            </a:endParaRPr>
          </a:p>
        </p:txBody>
      </p:sp>
      <p:pic>
        <p:nvPicPr>
          <p:cNvPr descr="ForTheWomen_blacktext (2) (1).png" id="207" name="Google Shape;207;g130aa865571_0_171"/>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pic>
        <p:nvPicPr>
          <p:cNvPr id="208" name="Google Shape;208;g130aa865571_0_171"/>
          <p:cNvPicPr preferRelativeResize="0"/>
          <p:nvPr/>
        </p:nvPicPr>
        <p:blipFill rotWithShape="1">
          <a:blip r:embed="rId4">
            <a:alphaModFix/>
          </a:blip>
          <a:srcRect b="0" l="0" r="0" t="0"/>
          <a:stretch/>
        </p:blipFill>
        <p:spPr>
          <a:xfrm>
            <a:off x="4018750" y="4419591"/>
            <a:ext cx="4876800" cy="4876800"/>
          </a:xfrm>
          <a:prstGeom prst="rect">
            <a:avLst/>
          </a:prstGeom>
          <a:noFill/>
          <a:ln>
            <a:noFill/>
          </a:ln>
        </p:spPr>
      </p:pic>
      <p:sp>
        <p:nvSpPr>
          <p:cNvPr id="209" name="Google Shape;209;g130aa865571_0_171"/>
          <p:cNvSpPr txBox="1"/>
          <p:nvPr/>
        </p:nvSpPr>
        <p:spPr>
          <a:xfrm>
            <a:off x="9522950" y="5640375"/>
            <a:ext cx="12119100" cy="3276600"/>
          </a:xfrm>
          <a:prstGeom prst="rect">
            <a:avLst/>
          </a:prstGeom>
          <a:noFill/>
          <a:ln>
            <a:noFill/>
          </a:ln>
        </p:spPr>
        <p:txBody>
          <a:bodyPr anchorCtr="0" anchor="ctr" bIns="0" lIns="0" spcFirstLastPara="1" rIns="0" wrap="square" tIns="227325">
            <a:noAutofit/>
          </a:bodyPr>
          <a:lstStyle/>
          <a:p>
            <a:pPr indent="0" lvl="0" marL="0" marR="0" rtl="0" algn="l">
              <a:lnSpc>
                <a:spcPct val="115000"/>
              </a:lnSpc>
              <a:spcBef>
                <a:spcPts val="0"/>
              </a:spcBef>
              <a:spcAft>
                <a:spcPts val="0"/>
              </a:spcAft>
              <a:buClr>
                <a:srgbClr val="000000"/>
              </a:buClr>
              <a:buSzPts val="4400"/>
              <a:buFont typeface="Arial"/>
              <a:buNone/>
            </a:pPr>
            <a:r>
              <a:rPr b="1" i="0" lang="en-PH" sz="4400" u="none" cap="none" strike="noStrike">
                <a:solidFill>
                  <a:srgbClr val="3F3F3F"/>
                </a:solidFill>
                <a:latin typeface="Helvetica Neue"/>
                <a:ea typeface="Helvetica Neue"/>
                <a:cs typeface="Helvetica Neue"/>
                <a:sym typeface="Helvetica Neue"/>
              </a:rPr>
              <a:t>Mean</a:t>
            </a:r>
            <a:endParaRPr b="1"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3000"/>
              <a:buFont typeface="Arial"/>
              <a:buNone/>
            </a:pPr>
            <a:r>
              <a:rPr b="0" i="0" lang="en-PH" sz="3000" u="none" cap="none" strike="noStrike">
                <a:solidFill>
                  <a:srgbClr val="3F3F3F"/>
                </a:solidFill>
                <a:latin typeface="Helvetica Neue"/>
                <a:ea typeface="Helvetica Neue"/>
                <a:cs typeface="Helvetica Neue"/>
                <a:sym typeface="Helvetica Neue"/>
              </a:rPr>
              <a:t>(add all values, then divide by # of values)</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4400"/>
              <a:buFont typeface="Arial"/>
              <a:buNone/>
            </a:pPr>
            <a:r>
              <a:t/>
            </a:r>
            <a:endParaRPr b="0"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4400"/>
              <a:buFont typeface="Arial"/>
              <a:buNone/>
            </a:pPr>
            <a:r>
              <a:rPr b="1" i="0" lang="en-PH" sz="4400" u="none" cap="none" strike="noStrike">
                <a:solidFill>
                  <a:srgbClr val="3F3F3F"/>
                </a:solidFill>
                <a:latin typeface="Helvetica Neue"/>
                <a:ea typeface="Helvetica Neue"/>
                <a:cs typeface="Helvetica Neue"/>
                <a:sym typeface="Helvetica Neue"/>
              </a:rPr>
              <a:t>Median</a:t>
            </a:r>
            <a:endParaRPr b="1"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3000"/>
              <a:buFont typeface="Arial"/>
              <a:buNone/>
            </a:pPr>
            <a:r>
              <a:rPr b="0" i="0" lang="en-PH" sz="3000" u="none" cap="none" strike="noStrike">
                <a:solidFill>
                  <a:srgbClr val="3F3F3F"/>
                </a:solidFill>
                <a:latin typeface="Helvetica Neue"/>
                <a:ea typeface="Helvetica Neue"/>
                <a:cs typeface="Helvetica Neue"/>
                <a:sym typeface="Helvetica Neue"/>
              </a:rPr>
              <a:t>(sort values in [ascending] order, get middle (or average of middle)</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4400"/>
              <a:buFont typeface="Arial"/>
              <a:buNone/>
            </a:pPr>
            <a:r>
              <a:t/>
            </a:r>
            <a:endParaRPr b="0"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4400"/>
              <a:buFont typeface="Arial"/>
              <a:buNone/>
            </a:pPr>
            <a:r>
              <a:rPr b="1" i="0" lang="en-PH" sz="4400" u="none" cap="none" strike="noStrike">
                <a:solidFill>
                  <a:srgbClr val="3F3F3F"/>
                </a:solidFill>
                <a:latin typeface="Helvetica Neue"/>
                <a:ea typeface="Helvetica Neue"/>
                <a:cs typeface="Helvetica Neue"/>
                <a:sym typeface="Helvetica Neue"/>
              </a:rPr>
              <a:t>Mode</a:t>
            </a:r>
            <a:endParaRPr b="1"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3000"/>
              <a:buFont typeface="Arial"/>
              <a:buNone/>
            </a:pPr>
            <a:r>
              <a:rPr b="0" i="0" lang="en-PH" sz="3000" u="none" cap="none" strike="noStrike">
                <a:solidFill>
                  <a:srgbClr val="3F3F3F"/>
                </a:solidFill>
                <a:latin typeface="Helvetica Neue"/>
                <a:ea typeface="Helvetica Neue"/>
                <a:cs typeface="Helvetica Neue"/>
                <a:sym typeface="Helvetica Neue"/>
              </a:rPr>
              <a:t>(get most frequent value[s])</a:t>
            </a:r>
            <a:endParaRPr b="0" i="0"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pSp>
        <p:nvGrpSpPr>
          <p:cNvPr id="214" name="Google Shape;214;g130aa865571_0_182"/>
          <p:cNvGrpSpPr/>
          <p:nvPr/>
        </p:nvGrpSpPr>
        <p:grpSpPr>
          <a:xfrm>
            <a:off x="-3712" y="766059"/>
            <a:ext cx="7319700" cy="1073882"/>
            <a:chOff x="0" y="0"/>
            <a:chExt cx="7319700" cy="1073882"/>
          </a:xfrm>
        </p:grpSpPr>
        <p:sp>
          <p:nvSpPr>
            <p:cNvPr id="215" name="Google Shape;215;g130aa865571_0_18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16" name="Google Shape;216;g130aa865571_0_18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17" name="Google Shape;217;g130aa865571_0_182"/>
          <p:cNvSpPr txBox="1"/>
          <p:nvPr/>
        </p:nvSpPr>
        <p:spPr>
          <a:xfrm>
            <a:off x="241350" y="991100"/>
            <a:ext cx="6846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Describing Data: Metrics</a:t>
            </a:r>
            <a:endParaRPr b="0" i="0" sz="1400" u="none" cap="none" strike="noStrike">
              <a:solidFill>
                <a:srgbClr val="000000"/>
              </a:solidFill>
              <a:latin typeface="Arial"/>
              <a:ea typeface="Arial"/>
              <a:cs typeface="Arial"/>
              <a:sym typeface="Arial"/>
            </a:endParaRPr>
          </a:p>
        </p:txBody>
      </p:sp>
      <p:sp>
        <p:nvSpPr>
          <p:cNvPr id="218" name="Google Shape;218;g130aa865571_0_182"/>
          <p:cNvSpPr txBox="1"/>
          <p:nvPr/>
        </p:nvSpPr>
        <p:spPr>
          <a:xfrm>
            <a:off x="3034150" y="9595318"/>
            <a:ext cx="6846000" cy="1095300"/>
          </a:xfrm>
          <a:prstGeom prst="rect">
            <a:avLst/>
          </a:prstGeom>
          <a:noFill/>
          <a:ln>
            <a:noFill/>
          </a:ln>
        </p:spPr>
        <p:txBody>
          <a:bodyPr anchorCtr="0" anchor="ctr" bIns="50800" lIns="50800" spcFirstLastPara="1" rIns="50800" wrap="square" tIns="50800">
            <a:noAutofit/>
          </a:bodyPr>
          <a:lstStyle/>
          <a:p>
            <a:pPr indent="0" lvl="0" marL="0" marR="0" rtl="0" algn="ctr">
              <a:lnSpc>
                <a:spcPct val="70000"/>
              </a:lnSpc>
              <a:spcBef>
                <a:spcPts val="0"/>
              </a:spcBef>
              <a:spcAft>
                <a:spcPts val="0"/>
              </a:spcAft>
              <a:buClr>
                <a:srgbClr val="193177"/>
              </a:buClr>
              <a:buSzPts val="6000"/>
              <a:buFont typeface="Poppins"/>
              <a:buNone/>
            </a:pPr>
            <a:r>
              <a:rPr b="0" i="1" lang="en-PH" sz="6000" u="none" cap="none" strike="noStrike">
                <a:solidFill>
                  <a:srgbClr val="193177"/>
                </a:solidFill>
                <a:latin typeface="Poppins"/>
                <a:ea typeface="Poppins"/>
                <a:cs typeface="Poppins"/>
                <a:sym typeface="Poppins"/>
              </a:rPr>
              <a:t>Centrality</a:t>
            </a:r>
            <a:endParaRPr b="0" i="0" sz="1400" u="none" cap="none" strike="noStrike">
              <a:solidFill>
                <a:srgbClr val="000000"/>
              </a:solidFill>
              <a:latin typeface="Arial"/>
              <a:ea typeface="Arial"/>
              <a:cs typeface="Arial"/>
              <a:sym typeface="Arial"/>
            </a:endParaRPr>
          </a:p>
        </p:txBody>
      </p:sp>
      <p:pic>
        <p:nvPicPr>
          <p:cNvPr descr="ForTheWomen_blacktext (2) (1).png" id="219" name="Google Shape;219;g130aa865571_0_18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pic>
        <p:nvPicPr>
          <p:cNvPr id="220" name="Google Shape;220;g130aa865571_0_182"/>
          <p:cNvPicPr preferRelativeResize="0"/>
          <p:nvPr/>
        </p:nvPicPr>
        <p:blipFill rotWithShape="1">
          <a:blip r:embed="rId4">
            <a:alphaModFix/>
          </a:blip>
          <a:srcRect b="0" l="0" r="0" t="0"/>
          <a:stretch/>
        </p:blipFill>
        <p:spPr>
          <a:xfrm>
            <a:off x="4018750" y="4419591"/>
            <a:ext cx="4876800" cy="4876800"/>
          </a:xfrm>
          <a:prstGeom prst="rect">
            <a:avLst/>
          </a:prstGeom>
          <a:noFill/>
          <a:ln>
            <a:noFill/>
          </a:ln>
        </p:spPr>
      </p:pic>
      <p:sp>
        <p:nvSpPr>
          <p:cNvPr id="221" name="Google Shape;221;g130aa865571_0_182"/>
          <p:cNvSpPr txBox="1"/>
          <p:nvPr/>
        </p:nvSpPr>
        <p:spPr>
          <a:xfrm>
            <a:off x="9522949" y="5640387"/>
            <a:ext cx="16105200" cy="3276600"/>
          </a:xfrm>
          <a:prstGeom prst="rect">
            <a:avLst/>
          </a:prstGeom>
          <a:noFill/>
          <a:ln>
            <a:noFill/>
          </a:ln>
        </p:spPr>
        <p:txBody>
          <a:bodyPr anchorCtr="0" anchor="ctr" bIns="0" lIns="0" spcFirstLastPara="1" rIns="0" wrap="square" tIns="227325">
            <a:noAutofit/>
          </a:bodyPr>
          <a:lstStyle/>
          <a:p>
            <a:pPr indent="0" lvl="0" marL="0" marR="0" rtl="0" algn="l">
              <a:lnSpc>
                <a:spcPct val="115000"/>
              </a:lnSpc>
              <a:spcBef>
                <a:spcPts val="0"/>
              </a:spcBef>
              <a:spcAft>
                <a:spcPts val="0"/>
              </a:spcAft>
              <a:buClr>
                <a:srgbClr val="000000"/>
              </a:buClr>
              <a:buSzPts val="4400"/>
              <a:buFont typeface="Arial"/>
              <a:buNone/>
            </a:pPr>
            <a:r>
              <a:rPr b="1" i="0" lang="en-PH" sz="4400" u="none" cap="none" strike="noStrike">
                <a:solidFill>
                  <a:srgbClr val="3F3F3F"/>
                </a:solidFill>
                <a:latin typeface="Helvetica Neue"/>
                <a:ea typeface="Helvetica Neue"/>
                <a:cs typeface="Helvetica Neue"/>
                <a:sym typeface="Helvetica Neue"/>
              </a:rPr>
              <a:t>Mean</a:t>
            </a:r>
            <a:endParaRPr b="1"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3000"/>
              <a:buFont typeface="Arial"/>
              <a:buNone/>
            </a:pPr>
            <a:r>
              <a:rPr b="0" i="0" lang="en-PH" sz="3000" u="none" cap="none" strike="noStrike">
                <a:solidFill>
                  <a:srgbClr val="3F3F3F"/>
                </a:solidFill>
                <a:latin typeface="Helvetica Neue"/>
                <a:ea typeface="Helvetica Neue"/>
                <a:cs typeface="Helvetica Neue"/>
                <a:sym typeface="Helvetica Neue"/>
              </a:rPr>
              <a:t>the </a:t>
            </a:r>
            <a:r>
              <a:rPr b="0" i="0" lang="en-PH" sz="3000" u="none" cap="none" strike="noStrike">
                <a:solidFill>
                  <a:srgbClr val="538CD5"/>
                </a:solidFill>
                <a:latin typeface="Helvetica Neue"/>
                <a:ea typeface="Helvetica Neue"/>
                <a:cs typeface="Helvetica Neue"/>
                <a:sym typeface="Helvetica Neue"/>
              </a:rPr>
              <a:t>“arithmetic” </a:t>
            </a:r>
            <a:r>
              <a:rPr b="0" i="0" lang="en-PH" sz="3000" u="none" cap="none" strike="noStrike">
                <a:solidFill>
                  <a:srgbClr val="3F3F3F"/>
                </a:solidFill>
                <a:latin typeface="Helvetica Neue"/>
                <a:ea typeface="Helvetica Neue"/>
                <a:cs typeface="Helvetica Neue"/>
                <a:sym typeface="Helvetica Neue"/>
              </a:rPr>
              <a:t>average. The average value.</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4400"/>
              <a:buFont typeface="Arial"/>
              <a:buNone/>
            </a:pPr>
            <a:r>
              <a:t/>
            </a:r>
            <a:endParaRPr b="0"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4400"/>
              <a:buFont typeface="Arial"/>
              <a:buNone/>
            </a:pPr>
            <a:r>
              <a:rPr b="1" i="0" lang="en-PH" sz="4400" u="none" cap="none" strike="noStrike">
                <a:solidFill>
                  <a:srgbClr val="3F3F3F"/>
                </a:solidFill>
                <a:latin typeface="Helvetica Neue"/>
                <a:ea typeface="Helvetica Neue"/>
                <a:cs typeface="Helvetica Neue"/>
                <a:sym typeface="Helvetica Neue"/>
              </a:rPr>
              <a:t>Median</a:t>
            </a:r>
            <a:endParaRPr b="1"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3000"/>
              <a:buFont typeface="Arial"/>
              <a:buNone/>
            </a:pPr>
            <a:r>
              <a:rPr b="0" i="0" lang="en-PH" sz="3000" u="none" cap="none" strike="noStrike">
                <a:solidFill>
                  <a:srgbClr val="3F3F3F"/>
                </a:solidFill>
                <a:latin typeface="Helvetica Neue"/>
                <a:ea typeface="Helvetica Neue"/>
                <a:cs typeface="Helvetica Neue"/>
                <a:sym typeface="Helvetica Neue"/>
              </a:rPr>
              <a:t>the </a:t>
            </a:r>
            <a:r>
              <a:rPr b="0" i="0" lang="en-PH" sz="3000" u="none" cap="none" strike="noStrike">
                <a:solidFill>
                  <a:srgbClr val="538CD5"/>
                </a:solidFill>
                <a:latin typeface="Helvetica Neue"/>
                <a:ea typeface="Helvetica Neue"/>
                <a:cs typeface="Helvetica Neue"/>
                <a:sym typeface="Helvetica Neue"/>
              </a:rPr>
              <a:t>“positional” </a:t>
            </a:r>
            <a:r>
              <a:rPr b="0" i="0" lang="en-PH" sz="3000" u="none" cap="none" strike="noStrike">
                <a:solidFill>
                  <a:srgbClr val="3F3F3F"/>
                </a:solidFill>
                <a:latin typeface="Helvetica Neue"/>
                <a:ea typeface="Helvetica Neue"/>
                <a:cs typeface="Helvetica Neue"/>
                <a:sym typeface="Helvetica Neue"/>
              </a:rPr>
              <a:t>average. The middle value.</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4400"/>
              <a:buFont typeface="Arial"/>
              <a:buNone/>
            </a:pPr>
            <a:r>
              <a:t/>
            </a:r>
            <a:endParaRPr b="0"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4400"/>
              <a:buFont typeface="Arial"/>
              <a:buNone/>
            </a:pPr>
            <a:r>
              <a:rPr b="1" i="0" lang="en-PH" sz="4400" u="none" cap="none" strike="noStrike">
                <a:solidFill>
                  <a:srgbClr val="3F3F3F"/>
                </a:solidFill>
                <a:latin typeface="Helvetica Neue"/>
                <a:ea typeface="Helvetica Neue"/>
                <a:cs typeface="Helvetica Neue"/>
                <a:sym typeface="Helvetica Neue"/>
              </a:rPr>
              <a:t>Mode</a:t>
            </a:r>
            <a:endParaRPr b="1"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3000"/>
              <a:buFont typeface="Arial"/>
              <a:buNone/>
            </a:pPr>
            <a:r>
              <a:rPr b="0" i="0" lang="en-PH" sz="3000" u="none" cap="none" strike="noStrike">
                <a:solidFill>
                  <a:srgbClr val="3F3F3F"/>
                </a:solidFill>
                <a:latin typeface="Helvetica Neue"/>
                <a:ea typeface="Helvetica Neue"/>
                <a:cs typeface="Helvetica Neue"/>
                <a:sym typeface="Helvetica Neue"/>
              </a:rPr>
              <a:t>the </a:t>
            </a:r>
            <a:r>
              <a:rPr b="0" i="0" lang="en-PH" sz="3000" u="none" cap="none" strike="noStrike">
                <a:solidFill>
                  <a:srgbClr val="538CD5"/>
                </a:solidFill>
                <a:latin typeface="Helvetica Neue"/>
                <a:ea typeface="Helvetica Neue"/>
                <a:cs typeface="Helvetica Neue"/>
                <a:sym typeface="Helvetica Neue"/>
              </a:rPr>
              <a:t>“frequency” </a:t>
            </a:r>
            <a:r>
              <a:rPr b="0" i="0" lang="en-PH" sz="3000" u="none" cap="none" strike="noStrike">
                <a:solidFill>
                  <a:srgbClr val="3F3F3F"/>
                </a:solidFill>
                <a:latin typeface="Helvetica Neue"/>
                <a:ea typeface="Helvetica Neue"/>
                <a:cs typeface="Helvetica Neue"/>
                <a:sym typeface="Helvetica Neue"/>
              </a:rPr>
              <a:t>average. The most frequent value.</a:t>
            </a:r>
            <a:endParaRPr b="0" i="0"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grpSp>
        <p:nvGrpSpPr>
          <p:cNvPr id="226" name="Google Shape;226;g130aa865571_0_204"/>
          <p:cNvGrpSpPr/>
          <p:nvPr/>
        </p:nvGrpSpPr>
        <p:grpSpPr>
          <a:xfrm>
            <a:off x="-3712" y="766059"/>
            <a:ext cx="7319700" cy="1073882"/>
            <a:chOff x="0" y="0"/>
            <a:chExt cx="7319700" cy="1073882"/>
          </a:xfrm>
        </p:grpSpPr>
        <p:sp>
          <p:nvSpPr>
            <p:cNvPr id="227" name="Google Shape;227;g130aa865571_0_20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28" name="Google Shape;228;g130aa865571_0_20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pic>
        <p:nvPicPr>
          <p:cNvPr descr="ForTheWomen_blacktext (2) (1).png" id="229" name="Google Shape;229;g130aa865571_0_204"/>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pic>
        <p:nvPicPr>
          <p:cNvPr id="230" name="Google Shape;230;g130aa865571_0_204"/>
          <p:cNvPicPr preferRelativeResize="0"/>
          <p:nvPr/>
        </p:nvPicPr>
        <p:blipFill rotWithShape="1">
          <a:blip r:embed="rId4">
            <a:alphaModFix/>
          </a:blip>
          <a:srcRect b="0" l="0" r="0" t="0"/>
          <a:stretch/>
        </p:blipFill>
        <p:spPr>
          <a:xfrm>
            <a:off x="4354088" y="2282075"/>
            <a:ext cx="4876800" cy="4876800"/>
          </a:xfrm>
          <a:prstGeom prst="rect">
            <a:avLst/>
          </a:prstGeom>
          <a:noFill/>
          <a:ln>
            <a:noFill/>
          </a:ln>
        </p:spPr>
      </p:pic>
      <p:sp>
        <p:nvSpPr>
          <p:cNvPr id="231" name="Google Shape;231;g130aa865571_0_204"/>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32" name="Google Shape;232;g130aa865571_0_204"/>
          <p:cNvSpPr txBox="1"/>
          <p:nvPr>
            <p:ph idx="4294967295" type="body"/>
          </p:nvPr>
        </p:nvSpPr>
        <p:spPr>
          <a:xfrm>
            <a:off x="9230900" y="4220375"/>
            <a:ext cx="10128900" cy="2036400"/>
          </a:xfrm>
          <a:prstGeom prst="rect">
            <a:avLst/>
          </a:prstGeom>
          <a:noFill/>
          <a:ln>
            <a:noFill/>
          </a:ln>
        </p:spPr>
        <p:txBody>
          <a:bodyPr anchorCtr="0" anchor="t" bIns="243800" lIns="243800" spcFirstLastPara="1" rIns="243800" wrap="square" tIns="243800">
            <a:noAutofit/>
          </a:bodyPr>
          <a:lstStyle/>
          <a:p>
            <a:pPr indent="0" lvl="0" marL="0" rtl="0" algn="l">
              <a:lnSpc>
                <a:spcPct val="115000"/>
              </a:lnSpc>
              <a:spcBef>
                <a:spcPts val="0"/>
              </a:spcBef>
              <a:spcAft>
                <a:spcPts val="0"/>
              </a:spcAft>
              <a:buSzPts val="4800"/>
              <a:buNone/>
            </a:pPr>
            <a:r>
              <a:rPr lang="en-PH" sz="5000">
                <a:latin typeface="Avenir"/>
                <a:ea typeface="Avenir"/>
                <a:cs typeface="Avenir"/>
                <a:sym typeface="Avenir"/>
              </a:rPr>
              <a:t>How much should a family budget on rice for a week?</a:t>
            </a:r>
            <a:endParaRPr sz="5000">
              <a:latin typeface="Avenir"/>
              <a:ea typeface="Avenir"/>
              <a:cs typeface="Avenir"/>
              <a:sym typeface="Avenir"/>
            </a:endParaRPr>
          </a:p>
          <a:p>
            <a:pPr indent="0" lvl="0" marL="0" rtl="0" algn="l">
              <a:lnSpc>
                <a:spcPct val="115000"/>
              </a:lnSpc>
              <a:spcBef>
                <a:spcPts val="4300"/>
              </a:spcBef>
              <a:spcAft>
                <a:spcPts val="4300"/>
              </a:spcAft>
              <a:buSzPts val="4800"/>
              <a:buNone/>
            </a:pPr>
            <a:r>
              <a:rPr lang="en-PH" sz="2400">
                <a:latin typeface="Avenir"/>
                <a:ea typeface="Avenir"/>
                <a:cs typeface="Avenir"/>
                <a:sym typeface="Avenir"/>
              </a:rPr>
              <a:t>(for simplicity, assume figures are in 00’s)</a:t>
            </a:r>
            <a:endParaRPr sz="2400">
              <a:latin typeface="Avenir"/>
              <a:ea typeface="Avenir"/>
              <a:cs typeface="Avenir"/>
              <a:sym typeface="Avenir"/>
            </a:endParaRPr>
          </a:p>
        </p:txBody>
      </p:sp>
      <p:sp>
        <p:nvSpPr>
          <p:cNvPr id="233" name="Google Shape;233;g130aa865571_0_204"/>
          <p:cNvSpPr txBox="1"/>
          <p:nvPr/>
        </p:nvSpPr>
        <p:spPr>
          <a:xfrm>
            <a:off x="3056650" y="8542675"/>
            <a:ext cx="187629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rPr b="0" i="0" lang="en-PH" sz="6000" u="none" cap="none" strike="noStrike">
                <a:solidFill>
                  <a:srgbClr val="000000"/>
                </a:solidFill>
                <a:latin typeface="Avenir"/>
                <a:ea typeface="Avenir"/>
                <a:cs typeface="Avenir"/>
                <a:sym typeface="Avenir"/>
              </a:rPr>
              <a:t>2,	4,	4,	4,	5,	6.5,	7.5,	9,	9</a:t>
            </a:r>
            <a:endParaRPr b="0" i="0" sz="6000" u="none" cap="none" strike="noStrike">
              <a:solidFill>
                <a:srgbClr val="000000"/>
              </a:solidFill>
              <a:latin typeface="Avenir"/>
              <a:ea typeface="Avenir"/>
              <a:cs typeface="Avenir"/>
              <a:sym typeface="Avenir"/>
            </a:endParaRPr>
          </a:p>
        </p:txBody>
      </p:sp>
      <p:sp>
        <p:nvSpPr>
          <p:cNvPr id="234" name="Google Shape;234;g130aa865571_0_204"/>
          <p:cNvSpPr txBox="1"/>
          <p:nvPr/>
        </p:nvSpPr>
        <p:spPr>
          <a:xfrm>
            <a:off x="241350" y="991100"/>
            <a:ext cx="6846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Describing Data: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grpSp>
        <p:nvGrpSpPr>
          <p:cNvPr id="239" name="Google Shape;239;g130aa865571_0_216"/>
          <p:cNvGrpSpPr/>
          <p:nvPr/>
        </p:nvGrpSpPr>
        <p:grpSpPr>
          <a:xfrm>
            <a:off x="-3712" y="766059"/>
            <a:ext cx="7319700" cy="1073882"/>
            <a:chOff x="0" y="0"/>
            <a:chExt cx="7319700" cy="1073882"/>
          </a:xfrm>
        </p:grpSpPr>
        <p:sp>
          <p:nvSpPr>
            <p:cNvPr id="240" name="Google Shape;240;g130aa865571_0_21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41" name="Google Shape;241;g130aa865571_0_21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pic>
        <p:nvPicPr>
          <p:cNvPr descr="ForTheWomen_blacktext (2) (1).png" id="242" name="Google Shape;242;g130aa865571_0_21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pic>
        <p:nvPicPr>
          <p:cNvPr id="243" name="Google Shape;243;g130aa865571_0_216"/>
          <p:cNvPicPr preferRelativeResize="0"/>
          <p:nvPr/>
        </p:nvPicPr>
        <p:blipFill rotWithShape="1">
          <a:blip r:embed="rId4">
            <a:alphaModFix/>
          </a:blip>
          <a:srcRect b="0" l="0" r="0" t="0"/>
          <a:stretch/>
        </p:blipFill>
        <p:spPr>
          <a:xfrm>
            <a:off x="4354088" y="2282075"/>
            <a:ext cx="4876800" cy="4876800"/>
          </a:xfrm>
          <a:prstGeom prst="rect">
            <a:avLst/>
          </a:prstGeom>
          <a:noFill/>
          <a:ln>
            <a:noFill/>
          </a:ln>
        </p:spPr>
      </p:pic>
      <p:sp>
        <p:nvSpPr>
          <p:cNvPr id="244" name="Google Shape;244;g130aa865571_0_216"/>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45" name="Google Shape;245;g130aa865571_0_216"/>
          <p:cNvSpPr txBox="1"/>
          <p:nvPr>
            <p:ph idx="4294967295" type="body"/>
          </p:nvPr>
        </p:nvSpPr>
        <p:spPr>
          <a:xfrm>
            <a:off x="9230900" y="4220375"/>
            <a:ext cx="10128900" cy="2036400"/>
          </a:xfrm>
          <a:prstGeom prst="rect">
            <a:avLst/>
          </a:prstGeom>
          <a:noFill/>
          <a:ln>
            <a:noFill/>
          </a:ln>
        </p:spPr>
        <p:txBody>
          <a:bodyPr anchorCtr="0" anchor="t" bIns="243800" lIns="243800" spcFirstLastPara="1" rIns="243800" wrap="square" tIns="243800">
            <a:noAutofit/>
          </a:bodyPr>
          <a:lstStyle/>
          <a:p>
            <a:pPr indent="0" lvl="0" marL="0" rtl="0" algn="l">
              <a:lnSpc>
                <a:spcPct val="115000"/>
              </a:lnSpc>
              <a:spcBef>
                <a:spcPts val="0"/>
              </a:spcBef>
              <a:spcAft>
                <a:spcPts val="0"/>
              </a:spcAft>
              <a:buSzPts val="4800"/>
              <a:buNone/>
            </a:pPr>
            <a:r>
              <a:rPr lang="en-PH" sz="5000">
                <a:latin typeface="Avenir"/>
                <a:ea typeface="Avenir"/>
                <a:cs typeface="Avenir"/>
                <a:sym typeface="Avenir"/>
              </a:rPr>
              <a:t>How much should a family budget on rice for a week?</a:t>
            </a:r>
            <a:endParaRPr sz="5000">
              <a:latin typeface="Avenir"/>
              <a:ea typeface="Avenir"/>
              <a:cs typeface="Avenir"/>
              <a:sym typeface="Avenir"/>
            </a:endParaRPr>
          </a:p>
          <a:p>
            <a:pPr indent="0" lvl="0" marL="0" rtl="0" algn="l">
              <a:lnSpc>
                <a:spcPct val="115000"/>
              </a:lnSpc>
              <a:spcBef>
                <a:spcPts val="4300"/>
              </a:spcBef>
              <a:spcAft>
                <a:spcPts val="4300"/>
              </a:spcAft>
              <a:buSzPts val="4800"/>
              <a:buNone/>
            </a:pPr>
            <a:r>
              <a:rPr lang="en-PH" sz="2400">
                <a:latin typeface="Avenir"/>
                <a:ea typeface="Avenir"/>
                <a:cs typeface="Avenir"/>
                <a:sym typeface="Avenir"/>
              </a:rPr>
              <a:t>(for simplicity, assume figures are in 00’s)</a:t>
            </a:r>
            <a:endParaRPr sz="2400">
              <a:latin typeface="Avenir"/>
              <a:ea typeface="Avenir"/>
              <a:cs typeface="Avenir"/>
              <a:sym typeface="Avenir"/>
            </a:endParaRPr>
          </a:p>
        </p:txBody>
      </p:sp>
      <p:sp>
        <p:nvSpPr>
          <p:cNvPr id="246" name="Google Shape;246;g130aa865571_0_216"/>
          <p:cNvSpPr txBox="1"/>
          <p:nvPr/>
        </p:nvSpPr>
        <p:spPr>
          <a:xfrm>
            <a:off x="3056650" y="8542675"/>
            <a:ext cx="187629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rPr b="0" i="0" lang="en-PH" sz="6000" u="none" cap="none" strike="noStrike">
                <a:solidFill>
                  <a:srgbClr val="000000"/>
                </a:solidFill>
                <a:latin typeface="Avenir"/>
                <a:ea typeface="Avenir"/>
                <a:cs typeface="Avenir"/>
                <a:sym typeface="Avenir"/>
              </a:rPr>
              <a:t>2,	</a:t>
            </a:r>
            <a:r>
              <a:rPr b="0" i="0" lang="en-PH" sz="6000" u="none" cap="none" strike="noStrike">
                <a:solidFill>
                  <a:srgbClr val="FF9900"/>
                </a:solidFill>
                <a:latin typeface="Avenir"/>
                <a:ea typeface="Avenir"/>
                <a:cs typeface="Avenir"/>
                <a:sym typeface="Avenir"/>
              </a:rPr>
              <a:t>4</a:t>
            </a:r>
            <a:r>
              <a:rPr b="0" i="0" lang="en-PH" sz="6000" u="none" cap="none" strike="noStrike">
                <a:solidFill>
                  <a:srgbClr val="000000"/>
                </a:solidFill>
                <a:latin typeface="Avenir"/>
                <a:ea typeface="Avenir"/>
                <a:cs typeface="Avenir"/>
                <a:sym typeface="Avenir"/>
              </a:rPr>
              <a:t>,	</a:t>
            </a:r>
            <a:r>
              <a:rPr b="0" i="0" lang="en-PH" sz="6000" u="none" cap="none" strike="noStrike">
                <a:solidFill>
                  <a:srgbClr val="FF9900"/>
                </a:solidFill>
                <a:latin typeface="Avenir"/>
                <a:ea typeface="Avenir"/>
                <a:cs typeface="Avenir"/>
                <a:sym typeface="Avenir"/>
              </a:rPr>
              <a:t>4</a:t>
            </a:r>
            <a:r>
              <a:rPr b="0" i="0" lang="en-PH" sz="6000" u="none" cap="none" strike="noStrike">
                <a:solidFill>
                  <a:srgbClr val="000000"/>
                </a:solidFill>
                <a:latin typeface="Avenir"/>
                <a:ea typeface="Avenir"/>
                <a:cs typeface="Avenir"/>
                <a:sym typeface="Avenir"/>
              </a:rPr>
              <a:t>,	</a:t>
            </a:r>
            <a:r>
              <a:rPr b="0" i="0" lang="en-PH" sz="6000" u="none" cap="none" strike="noStrike">
                <a:solidFill>
                  <a:srgbClr val="FF9900"/>
                </a:solidFill>
                <a:latin typeface="Avenir"/>
                <a:ea typeface="Avenir"/>
                <a:cs typeface="Avenir"/>
                <a:sym typeface="Avenir"/>
              </a:rPr>
              <a:t>4</a:t>
            </a:r>
            <a:r>
              <a:rPr b="0" i="0" lang="en-PH" sz="6000" u="none" cap="none" strike="noStrike">
                <a:solidFill>
                  <a:srgbClr val="000000"/>
                </a:solidFill>
                <a:latin typeface="Avenir"/>
                <a:ea typeface="Avenir"/>
                <a:cs typeface="Avenir"/>
                <a:sym typeface="Avenir"/>
              </a:rPr>
              <a:t>,	</a:t>
            </a:r>
            <a:r>
              <a:rPr b="0" i="0" lang="en-PH" sz="6000" u="none" cap="none" strike="noStrike">
                <a:solidFill>
                  <a:srgbClr val="980000"/>
                </a:solidFill>
                <a:latin typeface="Avenir"/>
                <a:ea typeface="Avenir"/>
                <a:cs typeface="Avenir"/>
                <a:sym typeface="Avenir"/>
              </a:rPr>
              <a:t>5</a:t>
            </a:r>
            <a:r>
              <a:rPr b="0" i="0" lang="en-PH" sz="6000" u="none" cap="none" strike="noStrike">
                <a:solidFill>
                  <a:srgbClr val="000000"/>
                </a:solidFill>
                <a:latin typeface="Avenir"/>
                <a:ea typeface="Avenir"/>
                <a:cs typeface="Avenir"/>
                <a:sym typeface="Avenir"/>
              </a:rPr>
              <a:t>,	6.5,	7.5,	9,	9</a:t>
            </a:r>
            <a:endParaRPr b="0" i="0" sz="6000" u="none" cap="none" strike="noStrike">
              <a:solidFill>
                <a:srgbClr val="000000"/>
              </a:solidFill>
              <a:latin typeface="Avenir"/>
              <a:ea typeface="Avenir"/>
              <a:cs typeface="Avenir"/>
              <a:sym typeface="Avenir"/>
            </a:endParaRPr>
          </a:p>
        </p:txBody>
      </p:sp>
      <p:sp>
        <p:nvSpPr>
          <p:cNvPr id="247" name="Google Shape;247;g130aa865571_0_216"/>
          <p:cNvSpPr txBox="1"/>
          <p:nvPr/>
        </p:nvSpPr>
        <p:spPr>
          <a:xfrm>
            <a:off x="20943875" y="11490750"/>
            <a:ext cx="27423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Mean = 5.</a:t>
            </a:r>
            <a:r>
              <a:rPr lang="en-PH" sz="3000">
                <a:latin typeface="Helvetica Neue"/>
                <a:ea typeface="Helvetica Neue"/>
                <a:cs typeface="Helvetica Neue"/>
                <a:sym typeface="Helvetica Neue"/>
              </a:rPr>
              <a:t>67</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Median = 5</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Mode = 4</a:t>
            </a:r>
            <a:endParaRPr b="0" i="0" sz="3000" u="none" cap="none" strike="noStrike">
              <a:solidFill>
                <a:srgbClr val="000000"/>
              </a:solidFill>
              <a:latin typeface="Helvetica Neue"/>
              <a:ea typeface="Helvetica Neue"/>
              <a:cs typeface="Helvetica Neue"/>
              <a:sym typeface="Helvetica Neue"/>
            </a:endParaRPr>
          </a:p>
        </p:txBody>
      </p:sp>
      <p:sp>
        <p:nvSpPr>
          <p:cNvPr id="248" name="Google Shape;248;g130aa865571_0_216"/>
          <p:cNvSpPr txBox="1"/>
          <p:nvPr/>
        </p:nvSpPr>
        <p:spPr>
          <a:xfrm>
            <a:off x="241350" y="991100"/>
            <a:ext cx="6846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Describing Data: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grpSp>
        <p:nvGrpSpPr>
          <p:cNvPr id="253" name="Google Shape;253;g130aa865571_0_229"/>
          <p:cNvGrpSpPr/>
          <p:nvPr/>
        </p:nvGrpSpPr>
        <p:grpSpPr>
          <a:xfrm>
            <a:off x="-3712" y="766059"/>
            <a:ext cx="7319700" cy="1073882"/>
            <a:chOff x="0" y="0"/>
            <a:chExt cx="7319700" cy="1073882"/>
          </a:xfrm>
        </p:grpSpPr>
        <p:sp>
          <p:nvSpPr>
            <p:cNvPr id="254" name="Google Shape;254;g130aa865571_0_22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55" name="Google Shape;255;g130aa865571_0_22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pic>
        <p:nvPicPr>
          <p:cNvPr descr="ForTheWomen_blacktext (2) (1).png" id="256" name="Google Shape;256;g130aa865571_0_229"/>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pic>
        <p:nvPicPr>
          <p:cNvPr id="257" name="Google Shape;257;g130aa865571_0_229"/>
          <p:cNvPicPr preferRelativeResize="0"/>
          <p:nvPr/>
        </p:nvPicPr>
        <p:blipFill rotWithShape="1">
          <a:blip r:embed="rId4">
            <a:alphaModFix/>
          </a:blip>
          <a:srcRect b="0" l="0" r="0" t="0"/>
          <a:stretch/>
        </p:blipFill>
        <p:spPr>
          <a:xfrm>
            <a:off x="4354088" y="2282075"/>
            <a:ext cx="4876800" cy="4876800"/>
          </a:xfrm>
          <a:prstGeom prst="rect">
            <a:avLst/>
          </a:prstGeom>
          <a:noFill/>
          <a:ln>
            <a:noFill/>
          </a:ln>
        </p:spPr>
      </p:pic>
      <p:sp>
        <p:nvSpPr>
          <p:cNvPr id="258" name="Google Shape;258;g130aa865571_0_229"/>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59" name="Google Shape;259;g130aa865571_0_229"/>
          <p:cNvSpPr txBox="1"/>
          <p:nvPr>
            <p:ph idx="4294967295" type="body"/>
          </p:nvPr>
        </p:nvSpPr>
        <p:spPr>
          <a:xfrm>
            <a:off x="9230900" y="4220375"/>
            <a:ext cx="10128900" cy="2036400"/>
          </a:xfrm>
          <a:prstGeom prst="rect">
            <a:avLst/>
          </a:prstGeom>
          <a:noFill/>
          <a:ln>
            <a:noFill/>
          </a:ln>
        </p:spPr>
        <p:txBody>
          <a:bodyPr anchorCtr="0" anchor="t" bIns="243800" lIns="243800" spcFirstLastPara="1" rIns="243800" wrap="square" tIns="243800">
            <a:noAutofit/>
          </a:bodyPr>
          <a:lstStyle/>
          <a:p>
            <a:pPr indent="0" lvl="0" marL="0" rtl="0" algn="l">
              <a:lnSpc>
                <a:spcPct val="115000"/>
              </a:lnSpc>
              <a:spcBef>
                <a:spcPts val="0"/>
              </a:spcBef>
              <a:spcAft>
                <a:spcPts val="0"/>
              </a:spcAft>
              <a:buSzPts val="4800"/>
              <a:buNone/>
            </a:pPr>
            <a:r>
              <a:rPr lang="en-PH" sz="5000">
                <a:latin typeface="Avenir"/>
                <a:ea typeface="Avenir"/>
                <a:cs typeface="Avenir"/>
                <a:sym typeface="Avenir"/>
              </a:rPr>
              <a:t>How much should a family budget on rice for a week?</a:t>
            </a:r>
            <a:endParaRPr sz="5000">
              <a:latin typeface="Avenir"/>
              <a:ea typeface="Avenir"/>
              <a:cs typeface="Avenir"/>
              <a:sym typeface="Avenir"/>
            </a:endParaRPr>
          </a:p>
          <a:p>
            <a:pPr indent="0" lvl="0" marL="0" rtl="0" algn="l">
              <a:lnSpc>
                <a:spcPct val="115000"/>
              </a:lnSpc>
              <a:spcBef>
                <a:spcPts val="4300"/>
              </a:spcBef>
              <a:spcAft>
                <a:spcPts val="4300"/>
              </a:spcAft>
              <a:buSzPts val="4800"/>
              <a:buNone/>
            </a:pPr>
            <a:r>
              <a:rPr lang="en-PH" sz="2400">
                <a:latin typeface="Avenir"/>
                <a:ea typeface="Avenir"/>
                <a:cs typeface="Avenir"/>
                <a:sym typeface="Avenir"/>
              </a:rPr>
              <a:t>(for simplicity, assume figures are in 00’s)</a:t>
            </a:r>
            <a:endParaRPr sz="2400">
              <a:latin typeface="Avenir"/>
              <a:ea typeface="Avenir"/>
              <a:cs typeface="Avenir"/>
              <a:sym typeface="Avenir"/>
            </a:endParaRPr>
          </a:p>
        </p:txBody>
      </p:sp>
      <p:sp>
        <p:nvSpPr>
          <p:cNvPr id="260" name="Google Shape;260;g130aa865571_0_229"/>
          <p:cNvSpPr txBox="1"/>
          <p:nvPr/>
        </p:nvSpPr>
        <p:spPr>
          <a:xfrm>
            <a:off x="3056650" y="8542675"/>
            <a:ext cx="187629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rPr b="0" i="0" lang="en-PH" sz="6000" u="none" cap="none" strike="noStrike">
                <a:solidFill>
                  <a:srgbClr val="000000"/>
                </a:solidFill>
                <a:latin typeface="Avenir"/>
                <a:ea typeface="Avenir"/>
                <a:cs typeface="Avenir"/>
                <a:sym typeface="Avenir"/>
              </a:rPr>
              <a:t>3, 3.5, 4, 5.5, 7, 8, 8, 9, 9, 9.5, 10, 10.5</a:t>
            </a:r>
            <a:endParaRPr b="0" i="0" sz="6000" u="none" cap="none" strike="noStrike">
              <a:solidFill>
                <a:srgbClr val="000000"/>
              </a:solidFill>
              <a:latin typeface="Avenir"/>
              <a:ea typeface="Avenir"/>
              <a:cs typeface="Avenir"/>
              <a:sym typeface="Avenir"/>
            </a:endParaRPr>
          </a:p>
        </p:txBody>
      </p:sp>
      <p:sp>
        <p:nvSpPr>
          <p:cNvPr id="261" name="Google Shape;261;g130aa865571_0_229"/>
          <p:cNvSpPr txBox="1"/>
          <p:nvPr/>
        </p:nvSpPr>
        <p:spPr>
          <a:xfrm>
            <a:off x="241350" y="991100"/>
            <a:ext cx="6846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Describing Data: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grpSp>
        <p:nvGrpSpPr>
          <p:cNvPr id="266" name="Google Shape;266;g130aa865571_0_242"/>
          <p:cNvGrpSpPr/>
          <p:nvPr/>
        </p:nvGrpSpPr>
        <p:grpSpPr>
          <a:xfrm>
            <a:off x="-3712" y="766059"/>
            <a:ext cx="7319700" cy="1073882"/>
            <a:chOff x="0" y="0"/>
            <a:chExt cx="7319700" cy="1073882"/>
          </a:xfrm>
        </p:grpSpPr>
        <p:sp>
          <p:nvSpPr>
            <p:cNvPr id="267" name="Google Shape;267;g130aa865571_0_24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68" name="Google Shape;268;g130aa865571_0_24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69" name="Google Shape;269;g130aa865571_0_24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t/>
            </a:r>
            <a:endParaRPr b="0" i="1" sz="4000" u="none" cap="none" strike="noStrike">
              <a:solidFill>
                <a:srgbClr val="FFFFFF"/>
              </a:solidFill>
              <a:latin typeface="Poppins"/>
              <a:ea typeface="Poppins"/>
              <a:cs typeface="Poppins"/>
              <a:sym typeface="Poppins"/>
            </a:endParaRPr>
          </a:p>
        </p:txBody>
      </p:sp>
      <p:pic>
        <p:nvPicPr>
          <p:cNvPr descr="ForTheWomen_blacktext (2) (1).png" id="270" name="Google Shape;270;g130aa865571_0_24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pic>
        <p:nvPicPr>
          <p:cNvPr id="271" name="Google Shape;271;g130aa865571_0_242"/>
          <p:cNvPicPr preferRelativeResize="0"/>
          <p:nvPr/>
        </p:nvPicPr>
        <p:blipFill rotWithShape="1">
          <a:blip r:embed="rId4">
            <a:alphaModFix/>
          </a:blip>
          <a:srcRect b="0" l="0" r="0" t="0"/>
          <a:stretch/>
        </p:blipFill>
        <p:spPr>
          <a:xfrm>
            <a:off x="4354088" y="2282075"/>
            <a:ext cx="4876800" cy="4876800"/>
          </a:xfrm>
          <a:prstGeom prst="rect">
            <a:avLst/>
          </a:prstGeom>
          <a:noFill/>
          <a:ln>
            <a:noFill/>
          </a:ln>
        </p:spPr>
      </p:pic>
      <p:sp>
        <p:nvSpPr>
          <p:cNvPr id="272" name="Google Shape;272;g130aa865571_0_242"/>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273" name="Google Shape;273;g130aa865571_0_242"/>
          <p:cNvSpPr txBox="1"/>
          <p:nvPr>
            <p:ph idx="4294967295" type="body"/>
          </p:nvPr>
        </p:nvSpPr>
        <p:spPr>
          <a:xfrm>
            <a:off x="9230900" y="4220375"/>
            <a:ext cx="10128900" cy="2036400"/>
          </a:xfrm>
          <a:prstGeom prst="rect">
            <a:avLst/>
          </a:prstGeom>
          <a:noFill/>
          <a:ln>
            <a:noFill/>
          </a:ln>
        </p:spPr>
        <p:txBody>
          <a:bodyPr anchorCtr="0" anchor="t" bIns="243800" lIns="243800" spcFirstLastPara="1" rIns="243800" wrap="square" tIns="243800">
            <a:noAutofit/>
          </a:bodyPr>
          <a:lstStyle/>
          <a:p>
            <a:pPr indent="0" lvl="0" marL="0" rtl="0" algn="l">
              <a:lnSpc>
                <a:spcPct val="115000"/>
              </a:lnSpc>
              <a:spcBef>
                <a:spcPts val="0"/>
              </a:spcBef>
              <a:spcAft>
                <a:spcPts val="0"/>
              </a:spcAft>
              <a:buSzPts val="4800"/>
              <a:buNone/>
            </a:pPr>
            <a:r>
              <a:rPr lang="en-PH" sz="5000">
                <a:latin typeface="Avenir"/>
                <a:ea typeface="Avenir"/>
                <a:cs typeface="Avenir"/>
                <a:sym typeface="Avenir"/>
              </a:rPr>
              <a:t>How much should a family budget on rice for a week?</a:t>
            </a:r>
            <a:endParaRPr sz="5000">
              <a:latin typeface="Avenir"/>
              <a:ea typeface="Avenir"/>
              <a:cs typeface="Avenir"/>
              <a:sym typeface="Avenir"/>
            </a:endParaRPr>
          </a:p>
          <a:p>
            <a:pPr indent="0" lvl="0" marL="0" rtl="0" algn="l">
              <a:lnSpc>
                <a:spcPct val="115000"/>
              </a:lnSpc>
              <a:spcBef>
                <a:spcPts val="4300"/>
              </a:spcBef>
              <a:spcAft>
                <a:spcPts val="4300"/>
              </a:spcAft>
              <a:buSzPts val="4800"/>
              <a:buNone/>
            </a:pPr>
            <a:r>
              <a:rPr lang="en-PH" sz="2400">
                <a:latin typeface="Avenir"/>
                <a:ea typeface="Avenir"/>
                <a:cs typeface="Avenir"/>
                <a:sym typeface="Avenir"/>
              </a:rPr>
              <a:t>(for simplicity, assume figures are in 00’s)</a:t>
            </a:r>
            <a:endParaRPr sz="2400">
              <a:latin typeface="Avenir"/>
              <a:ea typeface="Avenir"/>
              <a:cs typeface="Avenir"/>
              <a:sym typeface="Avenir"/>
            </a:endParaRPr>
          </a:p>
        </p:txBody>
      </p:sp>
      <p:sp>
        <p:nvSpPr>
          <p:cNvPr id="274" name="Google Shape;274;g130aa865571_0_242"/>
          <p:cNvSpPr txBox="1"/>
          <p:nvPr/>
        </p:nvSpPr>
        <p:spPr>
          <a:xfrm>
            <a:off x="3056650" y="8542675"/>
            <a:ext cx="187629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rPr b="0" i="0" lang="en-PH" sz="6000" u="none" cap="none" strike="noStrike">
                <a:solidFill>
                  <a:srgbClr val="000000"/>
                </a:solidFill>
                <a:latin typeface="Avenir"/>
                <a:ea typeface="Avenir"/>
                <a:cs typeface="Avenir"/>
                <a:sym typeface="Avenir"/>
              </a:rPr>
              <a:t>3, 3.5, 4, 5.5, 7, </a:t>
            </a:r>
            <a:r>
              <a:rPr b="0" i="0" lang="en-PH" sz="6000" u="none" cap="none" strike="noStrike">
                <a:solidFill>
                  <a:srgbClr val="980000"/>
                </a:solidFill>
                <a:latin typeface="Avenir"/>
                <a:ea typeface="Avenir"/>
                <a:cs typeface="Avenir"/>
                <a:sym typeface="Avenir"/>
              </a:rPr>
              <a:t>8</a:t>
            </a:r>
            <a:r>
              <a:rPr b="0" i="0" lang="en-PH" sz="6000" u="none" cap="none" strike="noStrike">
                <a:solidFill>
                  <a:srgbClr val="000000"/>
                </a:solidFill>
                <a:latin typeface="Avenir"/>
                <a:ea typeface="Avenir"/>
                <a:cs typeface="Avenir"/>
                <a:sym typeface="Avenir"/>
              </a:rPr>
              <a:t>, </a:t>
            </a:r>
            <a:r>
              <a:rPr b="0" i="0" lang="en-PH" sz="6000" u="none" cap="none" strike="noStrike">
                <a:solidFill>
                  <a:srgbClr val="980000"/>
                </a:solidFill>
                <a:latin typeface="Avenir"/>
                <a:ea typeface="Avenir"/>
                <a:cs typeface="Avenir"/>
                <a:sym typeface="Avenir"/>
              </a:rPr>
              <a:t>8</a:t>
            </a:r>
            <a:r>
              <a:rPr b="0" i="0" lang="en-PH" sz="6000" u="none" cap="none" strike="noStrike">
                <a:solidFill>
                  <a:srgbClr val="000000"/>
                </a:solidFill>
                <a:latin typeface="Avenir"/>
                <a:ea typeface="Avenir"/>
                <a:cs typeface="Avenir"/>
                <a:sym typeface="Avenir"/>
              </a:rPr>
              <a:t>, </a:t>
            </a:r>
            <a:r>
              <a:rPr b="0" i="0" lang="en-PH" sz="6000" u="none" cap="none" strike="noStrike">
                <a:solidFill>
                  <a:srgbClr val="FF9900"/>
                </a:solidFill>
                <a:latin typeface="Avenir"/>
                <a:ea typeface="Avenir"/>
                <a:cs typeface="Avenir"/>
                <a:sym typeface="Avenir"/>
              </a:rPr>
              <a:t>9</a:t>
            </a:r>
            <a:r>
              <a:rPr b="0" i="0" lang="en-PH" sz="6000" u="none" cap="none" strike="noStrike">
                <a:solidFill>
                  <a:srgbClr val="000000"/>
                </a:solidFill>
                <a:latin typeface="Avenir"/>
                <a:ea typeface="Avenir"/>
                <a:cs typeface="Avenir"/>
                <a:sym typeface="Avenir"/>
              </a:rPr>
              <a:t>, </a:t>
            </a:r>
            <a:r>
              <a:rPr b="0" i="0" lang="en-PH" sz="6000" u="none" cap="none" strike="noStrike">
                <a:solidFill>
                  <a:srgbClr val="FF9900"/>
                </a:solidFill>
                <a:latin typeface="Avenir"/>
                <a:ea typeface="Avenir"/>
                <a:cs typeface="Avenir"/>
                <a:sym typeface="Avenir"/>
              </a:rPr>
              <a:t>9</a:t>
            </a:r>
            <a:r>
              <a:rPr b="0" i="0" lang="en-PH" sz="6000" u="none" cap="none" strike="noStrike">
                <a:solidFill>
                  <a:srgbClr val="000000"/>
                </a:solidFill>
                <a:latin typeface="Avenir"/>
                <a:ea typeface="Avenir"/>
                <a:cs typeface="Avenir"/>
                <a:sym typeface="Avenir"/>
              </a:rPr>
              <a:t>, 9.5, 10, 10.5</a:t>
            </a:r>
            <a:endParaRPr b="0" i="0" sz="6000" u="none" cap="none" strike="noStrike">
              <a:solidFill>
                <a:srgbClr val="000000"/>
              </a:solidFill>
              <a:latin typeface="Avenir"/>
              <a:ea typeface="Avenir"/>
              <a:cs typeface="Avenir"/>
              <a:sym typeface="Avenir"/>
            </a:endParaRPr>
          </a:p>
        </p:txBody>
      </p:sp>
      <p:sp>
        <p:nvSpPr>
          <p:cNvPr id="275" name="Google Shape;275;g130aa865571_0_242"/>
          <p:cNvSpPr txBox="1"/>
          <p:nvPr/>
        </p:nvSpPr>
        <p:spPr>
          <a:xfrm>
            <a:off x="20943875" y="11490750"/>
            <a:ext cx="27423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Mean = 7.25</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Median = 8</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Mode = 8,9 </a:t>
            </a:r>
            <a:endParaRPr b="0" i="0" sz="3000" u="none" cap="none" strike="noStrike">
              <a:solidFill>
                <a:srgbClr val="000000"/>
              </a:solidFill>
              <a:latin typeface="Helvetica Neue"/>
              <a:ea typeface="Helvetica Neue"/>
              <a:cs typeface="Helvetica Neue"/>
              <a:sym typeface="Helvetica Neue"/>
            </a:endParaRPr>
          </a:p>
        </p:txBody>
      </p:sp>
      <p:sp>
        <p:nvSpPr>
          <p:cNvPr id="276" name="Google Shape;276;g130aa865571_0_242"/>
          <p:cNvSpPr txBox="1"/>
          <p:nvPr/>
        </p:nvSpPr>
        <p:spPr>
          <a:xfrm>
            <a:off x="241350" y="991100"/>
            <a:ext cx="6846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Describing Data: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grpSp>
        <p:nvGrpSpPr>
          <p:cNvPr id="281" name="Google Shape;281;g130aa865571_0_261"/>
          <p:cNvGrpSpPr/>
          <p:nvPr/>
        </p:nvGrpSpPr>
        <p:grpSpPr>
          <a:xfrm>
            <a:off x="-3712" y="766059"/>
            <a:ext cx="7319700" cy="1073882"/>
            <a:chOff x="0" y="0"/>
            <a:chExt cx="7319700" cy="1073882"/>
          </a:xfrm>
        </p:grpSpPr>
        <p:sp>
          <p:nvSpPr>
            <p:cNvPr id="282" name="Google Shape;282;g130aa865571_0_26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83" name="Google Shape;283;g130aa865571_0_26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84" name="Google Shape;284;g130aa865571_0_261"/>
          <p:cNvSpPr txBox="1"/>
          <p:nvPr/>
        </p:nvSpPr>
        <p:spPr>
          <a:xfrm>
            <a:off x="241350" y="991100"/>
            <a:ext cx="6846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Describing Data: Metrics</a:t>
            </a:r>
            <a:endParaRPr b="0" i="0" sz="1400" u="none" cap="none" strike="noStrike">
              <a:solidFill>
                <a:srgbClr val="000000"/>
              </a:solidFill>
              <a:latin typeface="Arial"/>
              <a:ea typeface="Arial"/>
              <a:cs typeface="Arial"/>
              <a:sym typeface="Arial"/>
            </a:endParaRPr>
          </a:p>
        </p:txBody>
      </p:sp>
      <p:sp>
        <p:nvSpPr>
          <p:cNvPr id="285" name="Google Shape;285;g130aa865571_0_261"/>
          <p:cNvSpPr txBox="1"/>
          <p:nvPr/>
        </p:nvSpPr>
        <p:spPr>
          <a:xfrm>
            <a:off x="3034150" y="9595318"/>
            <a:ext cx="6846000" cy="1095300"/>
          </a:xfrm>
          <a:prstGeom prst="rect">
            <a:avLst/>
          </a:prstGeom>
          <a:noFill/>
          <a:ln>
            <a:noFill/>
          </a:ln>
        </p:spPr>
        <p:txBody>
          <a:bodyPr anchorCtr="0" anchor="ctr" bIns="50800" lIns="50800" spcFirstLastPara="1" rIns="50800" wrap="square" tIns="50800">
            <a:noAutofit/>
          </a:bodyPr>
          <a:lstStyle/>
          <a:p>
            <a:pPr indent="0" lvl="0" marL="0" marR="0" rtl="0" algn="ctr">
              <a:lnSpc>
                <a:spcPct val="70000"/>
              </a:lnSpc>
              <a:spcBef>
                <a:spcPts val="0"/>
              </a:spcBef>
              <a:spcAft>
                <a:spcPts val="0"/>
              </a:spcAft>
              <a:buClr>
                <a:srgbClr val="193177"/>
              </a:buClr>
              <a:buSzPts val="6000"/>
              <a:buFont typeface="Poppins"/>
              <a:buNone/>
            </a:pPr>
            <a:r>
              <a:rPr b="0" i="1" lang="en-PH" sz="6000" u="none" cap="none" strike="noStrike">
                <a:solidFill>
                  <a:srgbClr val="193177"/>
                </a:solidFill>
                <a:latin typeface="Poppins"/>
                <a:ea typeface="Poppins"/>
                <a:cs typeface="Poppins"/>
                <a:sym typeface="Poppins"/>
              </a:rPr>
              <a:t>Centrality</a:t>
            </a:r>
            <a:endParaRPr b="0" i="0" sz="1400" u="none" cap="none" strike="noStrike">
              <a:solidFill>
                <a:srgbClr val="000000"/>
              </a:solidFill>
              <a:latin typeface="Arial"/>
              <a:ea typeface="Arial"/>
              <a:cs typeface="Arial"/>
              <a:sym typeface="Arial"/>
            </a:endParaRPr>
          </a:p>
        </p:txBody>
      </p:sp>
      <p:pic>
        <p:nvPicPr>
          <p:cNvPr descr="ForTheWomen_blacktext (2) (1).png" id="286" name="Google Shape;286;g130aa865571_0_261"/>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pic>
        <p:nvPicPr>
          <p:cNvPr id="287" name="Google Shape;287;g130aa865571_0_261"/>
          <p:cNvPicPr preferRelativeResize="0"/>
          <p:nvPr/>
        </p:nvPicPr>
        <p:blipFill rotWithShape="1">
          <a:blip r:embed="rId4">
            <a:alphaModFix/>
          </a:blip>
          <a:srcRect b="0" l="0" r="0" t="0"/>
          <a:stretch/>
        </p:blipFill>
        <p:spPr>
          <a:xfrm>
            <a:off x="4018750" y="4419591"/>
            <a:ext cx="4876800" cy="4876800"/>
          </a:xfrm>
          <a:prstGeom prst="rect">
            <a:avLst/>
          </a:prstGeom>
          <a:noFill/>
          <a:ln>
            <a:noFill/>
          </a:ln>
        </p:spPr>
      </p:pic>
      <p:sp>
        <p:nvSpPr>
          <p:cNvPr id="288" name="Google Shape;288;g130aa865571_0_261"/>
          <p:cNvSpPr txBox="1"/>
          <p:nvPr/>
        </p:nvSpPr>
        <p:spPr>
          <a:xfrm>
            <a:off x="9522950" y="5640375"/>
            <a:ext cx="12119100" cy="3276600"/>
          </a:xfrm>
          <a:prstGeom prst="rect">
            <a:avLst/>
          </a:prstGeom>
          <a:noFill/>
          <a:ln>
            <a:noFill/>
          </a:ln>
        </p:spPr>
        <p:txBody>
          <a:bodyPr anchorCtr="0" anchor="ctr" bIns="0" lIns="0" spcFirstLastPara="1" rIns="0" wrap="square" tIns="227325">
            <a:noAutofit/>
          </a:bodyPr>
          <a:lstStyle/>
          <a:p>
            <a:pPr indent="0" lvl="0" marL="0" marR="0" rtl="0" algn="l">
              <a:lnSpc>
                <a:spcPct val="115000"/>
              </a:lnSpc>
              <a:spcBef>
                <a:spcPts val="0"/>
              </a:spcBef>
              <a:spcAft>
                <a:spcPts val="0"/>
              </a:spcAft>
              <a:buClr>
                <a:srgbClr val="000000"/>
              </a:buClr>
              <a:buSzPts val="4400"/>
              <a:buFont typeface="Arial"/>
              <a:buNone/>
            </a:pPr>
            <a:r>
              <a:rPr b="1" i="0" lang="en-PH" sz="4400" u="none" cap="none" strike="noStrike">
                <a:solidFill>
                  <a:srgbClr val="3F3F3F"/>
                </a:solidFill>
                <a:latin typeface="Helvetica Neue"/>
                <a:ea typeface="Helvetica Neue"/>
                <a:cs typeface="Helvetica Neue"/>
                <a:sym typeface="Helvetica Neue"/>
              </a:rPr>
              <a:t>Mean</a:t>
            </a:r>
            <a:endParaRPr b="1"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3000"/>
              <a:buFont typeface="Arial"/>
              <a:buNone/>
            </a:pPr>
            <a:r>
              <a:rPr b="0" i="0" lang="en-PH" sz="3000" u="none" cap="none" strike="noStrike">
                <a:solidFill>
                  <a:srgbClr val="3F3F3F"/>
                </a:solidFill>
                <a:latin typeface="Helvetica Neue"/>
                <a:ea typeface="Helvetica Neue"/>
                <a:cs typeface="Helvetica Neue"/>
                <a:sym typeface="Helvetica Neue"/>
              </a:rPr>
              <a:t>(add all values, then divide by # of values)</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4400"/>
              <a:buFont typeface="Arial"/>
              <a:buNone/>
            </a:pPr>
            <a:r>
              <a:t/>
            </a:r>
            <a:endParaRPr b="0"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4400"/>
              <a:buFont typeface="Arial"/>
              <a:buNone/>
            </a:pPr>
            <a:r>
              <a:rPr b="1" i="0" lang="en-PH" sz="4400" u="none" cap="none" strike="noStrike">
                <a:solidFill>
                  <a:srgbClr val="3F3F3F"/>
                </a:solidFill>
                <a:latin typeface="Helvetica Neue"/>
                <a:ea typeface="Helvetica Neue"/>
                <a:cs typeface="Helvetica Neue"/>
                <a:sym typeface="Helvetica Neue"/>
              </a:rPr>
              <a:t>Median</a:t>
            </a:r>
            <a:endParaRPr b="1"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3000"/>
              <a:buFont typeface="Arial"/>
              <a:buNone/>
            </a:pPr>
            <a:r>
              <a:rPr b="0" i="0" lang="en-PH" sz="3000" u="none" cap="none" strike="noStrike">
                <a:solidFill>
                  <a:srgbClr val="3F3F3F"/>
                </a:solidFill>
                <a:latin typeface="Helvetica Neue"/>
                <a:ea typeface="Helvetica Neue"/>
                <a:cs typeface="Helvetica Neue"/>
                <a:sym typeface="Helvetica Neue"/>
              </a:rPr>
              <a:t>(sort values in [ascending] order, get middle (or average of middle)</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4400"/>
              <a:buFont typeface="Arial"/>
              <a:buNone/>
            </a:pPr>
            <a:r>
              <a:t/>
            </a:r>
            <a:endParaRPr b="0"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4400"/>
              <a:buFont typeface="Arial"/>
              <a:buNone/>
            </a:pPr>
            <a:r>
              <a:rPr b="1" i="0" lang="en-PH" sz="4400" u="none" cap="none" strike="noStrike">
                <a:solidFill>
                  <a:srgbClr val="3F3F3F"/>
                </a:solidFill>
                <a:latin typeface="Helvetica Neue"/>
                <a:ea typeface="Helvetica Neue"/>
                <a:cs typeface="Helvetica Neue"/>
                <a:sym typeface="Helvetica Neue"/>
              </a:rPr>
              <a:t>Mode</a:t>
            </a:r>
            <a:endParaRPr b="1"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3000"/>
              <a:buFont typeface="Arial"/>
              <a:buNone/>
            </a:pPr>
            <a:r>
              <a:rPr b="0" i="0" lang="en-PH" sz="3000" u="none" cap="none" strike="noStrike">
                <a:solidFill>
                  <a:srgbClr val="3F3F3F"/>
                </a:solidFill>
                <a:latin typeface="Helvetica Neue"/>
                <a:ea typeface="Helvetica Neue"/>
                <a:cs typeface="Helvetica Neue"/>
                <a:sym typeface="Helvetica Neue"/>
              </a:rPr>
              <a:t>(get most frequent value[s])</a:t>
            </a:r>
            <a:endParaRPr b="0" i="0"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grpSp>
        <p:nvGrpSpPr>
          <p:cNvPr id="293" name="Google Shape;293;g130aa865571_0_272"/>
          <p:cNvGrpSpPr/>
          <p:nvPr/>
        </p:nvGrpSpPr>
        <p:grpSpPr>
          <a:xfrm>
            <a:off x="-3712" y="766059"/>
            <a:ext cx="7319700" cy="1073882"/>
            <a:chOff x="0" y="0"/>
            <a:chExt cx="7319700" cy="1073882"/>
          </a:xfrm>
        </p:grpSpPr>
        <p:sp>
          <p:nvSpPr>
            <p:cNvPr id="294" name="Google Shape;294;g130aa865571_0_27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295" name="Google Shape;295;g130aa865571_0_27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296" name="Google Shape;296;g130aa865571_0_272"/>
          <p:cNvSpPr txBox="1"/>
          <p:nvPr/>
        </p:nvSpPr>
        <p:spPr>
          <a:xfrm>
            <a:off x="241350" y="991100"/>
            <a:ext cx="6846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Describing Data: Metrics</a:t>
            </a:r>
            <a:endParaRPr b="0" i="0" sz="1400" u="none" cap="none" strike="noStrike">
              <a:solidFill>
                <a:srgbClr val="000000"/>
              </a:solidFill>
              <a:latin typeface="Arial"/>
              <a:ea typeface="Arial"/>
              <a:cs typeface="Arial"/>
              <a:sym typeface="Arial"/>
            </a:endParaRPr>
          </a:p>
        </p:txBody>
      </p:sp>
      <p:sp>
        <p:nvSpPr>
          <p:cNvPr id="297" name="Google Shape;297;g130aa865571_0_272"/>
          <p:cNvSpPr txBox="1"/>
          <p:nvPr/>
        </p:nvSpPr>
        <p:spPr>
          <a:xfrm>
            <a:off x="3034150" y="9595318"/>
            <a:ext cx="6846000" cy="1095300"/>
          </a:xfrm>
          <a:prstGeom prst="rect">
            <a:avLst/>
          </a:prstGeom>
          <a:noFill/>
          <a:ln>
            <a:noFill/>
          </a:ln>
        </p:spPr>
        <p:txBody>
          <a:bodyPr anchorCtr="0" anchor="ctr" bIns="50800" lIns="50800" spcFirstLastPara="1" rIns="50800" wrap="square" tIns="50800">
            <a:noAutofit/>
          </a:bodyPr>
          <a:lstStyle/>
          <a:p>
            <a:pPr indent="0" lvl="0" marL="0" marR="0" rtl="0" algn="ctr">
              <a:lnSpc>
                <a:spcPct val="70000"/>
              </a:lnSpc>
              <a:spcBef>
                <a:spcPts val="0"/>
              </a:spcBef>
              <a:spcAft>
                <a:spcPts val="0"/>
              </a:spcAft>
              <a:buClr>
                <a:srgbClr val="193177"/>
              </a:buClr>
              <a:buSzPts val="6000"/>
              <a:buFont typeface="Poppins"/>
              <a:buNone/>
            </a:pPr>
            <a:r>
              <a:rPr b="0" i="1" lang="en-PH" sz="6000" u="none" cap="none" strike="noStrike">
                <a:solidFill>
                  <a:srgbClr val="193177"/>
                </a:solidFill>
                <a:latin typeface="Poppins"/>
                <a:ea typeface="Poppins"/>
                <a:cs typeface="Poppins"/>
                <a:sym typeface="Poppins"/>
              </a:rPr>
              <a:t>Centrality</a:t>
            </a:r>
            <a:endParaRPr b="0" i="0" sz="1400" u="none" cap="none" strike="noStrike">
              <a:solidFill>
                <a:srgbClr val="000000"/>
              </a:solidFill>
              <a:latin typeface="Arial"/>
              <a:ea typeface="Arial"/>
              <a:cs typeface="Arial"/>
              <a:sym typeface="Arial"/>
            </a:endParaRPr>
          </a:p>
        </p:txBody>
      </p:sp>
      <p:pic>
        <p:nvPicPr>
          <p:cNvPr descr="ForTheWomen_blacktext (2) (1).png" id="298" name="Google Shape;298;g130aa865571_0_27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pic>
        <p:nvPicPr>
          <p:cNvPr id="299" name="Google Shape;299;g130aa865571_0_272"/>
          <p:cNvPicPr preferRelativeResize="0"/>
          <p:nvPr/>
        </p:nvPicPr>
        <p:blipFill rotWithShape="1">
          <a:blip r:embed="rId4">
            <a:alphaModFix/>
          </a:blip>
          <a:srcRect b="0" l="0" r="0" t="0"/>
          <a:stretch/>
        </p:blipFill>
        <p:spPr>
          <a:xfrm>
            <a:off x="4018750" y="4419591"/>
            <a:ext cx="4876800" cy="4876800"/>
          </a:xfrm>
          <a:prstGeom prst="rect">
            <a:avLst/>
          </a:prstGeom>
          <a:noFill/>
          <a:ln>
            <a:noFill/>
          </a:ln>
        </p:spPr>
      </p:pic>
      <p:sp>
        <p:nvSpPr>
          <p:cNvPr id="300" name="Google Shape;300;g130aa865571_0_272"/>
          <p:cNvSpPr txBox="1"/>
          <p:nvPr/>
        </p:nvSpPr>
        <p:spPr>
          <a:xfrm>
            <a:off x="9522950" y="5640375"/>
            <a:ext cx="12119100" cy="3276600"/>
          </a:xfrm>
          <a:prstGeom prst="rect">
            <a:avLst/>
          </a:prstGeom>
          <a:noFill/>
          <a:ln>
            <a:noFill/>
          </a:ln>
        </p:spPr>
        <p:txBody>
          <a:bodyPr anchorCtr="0" anchor="ctr" bIns="0" lIns="0" spcFirstLastPara="1" rIns="0" wrap="square" tIns="227325">
            <a:noAutofit/>
          </a:bodyPr>
          <a:lstStyle/>
          <a:p>
            <a:pPr indent="0" lvl="0" marL="0" marR="0" rtl="0" algn="l">
              <a:lnSpc>
                <a:spcPct val="115000"/>
              </a:lnSpc>
              <a:spcBef>
                <a:spcPts val="0"/>
              </a:spcBef>
              <a:spcAft>
                <a:spcPts val="0"/>
              </a:spcAft>
              <a:buClr>
                <a:srgbClr val="000000"/>
              </a:buClr>
              <a:buSzPts val="4400"/>
              <a:buFont typeface="Arial"/>
              <a:buNone/>
            </a:pPr>
            <a:r>
              <a:rPr b="1" i="0" lang="en-PH" sz="4400" u="none" cap="none" strike="noStrike">
                <a:solidFill>
                  <a:srgbClr val="3F3F3F"/>
                </a:solidFill>
                <a:latin typeface="Helvetica Neue"/>
                <a:ea typeface="Helvetica Neue"/>
                <a:cs typeface="Helvetica Neue"/>
                <a:sym typeface="Helvetica Neue"/>
              </a:rPr>
              <a:t>Mean</a:t>
            </a:r>
            <a:endParaRPr b="1"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3000"/>
              <a:buFont typeface="Arial"/>
              <a:buNone/>
            </a:pPr>
            <a:r>
              <a:rPr b="0" i="0" lang="en-PH" sz="3000" u="none" cap="none" strike="noStrike">
                <a:solidFill>
                  <a:srgbClr val="3F3F3F"/>
                </a:solidFill>
                <a:latin typeface="Helvetica Neue"/>
                <a:ea typeface="Helvetica Neue"/>
                <a:cs typeface="Helvetica Neue"/>
                <a:sym typeface="Helvetica Neue"/>
              </a:rPr>
              <a:t>A good first option, and the most commonly used</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4400"/>
              <a:buFont typeface="Arial"/>
              <a:buNone/>
            </a:pPr>
            <a:r>
              <a:t/>
            </a:r>
            <a:endParaRPr b="0"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4400"/>
              <a:buFont typeface="Arial"/>
              <a:buNone/>
            </a:pPr>
            <a:r>
              <a:rPr b="1" i="0" lang="en-PH" sz="4400" u="none" cap="none" strike="noStrike">
                <a:solidFill>
                  <a:srgbClr val="3F3F3F"/>
                </a:solidFill>
                <a:latin typeface="Helvetica Neue"/>
                <a:ea typeface="Helvetica Neue"/>
                <a:cs typeface="Helvetica Neue"/>
                <a:sym typeface="Helvetica Neue"/>
              </a:rPr>
              <a:t>Median</a:t>
            </a:r>
            <a:endParaRPr b="1"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3000"/>
              <a:buFont typeface="Arial"/>
              <a:buNone/>
            </a:pPr>
            <a:r>
              <a:rPr b="0" i="0" lang="en-PH" sz="3000" u="none" cap="none" strike="noStrike">
                <a:solidFill>
                  <a:srgbClr val="3F3F3F"/>
                </a:solidFill>
                <a:latin typeface="Helvetica Neue"/>
                <a:ea typeface="Helvetica Neue"/>
                <a:cs typeface="Helvetica Neue"/>
                <a:sym typeface="Helvetica Neue"/>
              </a:rPr>
              <a:t>Usually appropriate when data has </a:t>
            </a:r>
            <a:r>
              <a:rPr b="1" i="1" lang="en-PH" sz="3000" u="none" cap="none" strike="noStrike">
                <a:solidFill>
                  <a:srgbClr val="3F3F3F"/>
                </a:solidFill>
                <a:latin typeface="Helvetica Neue"/>
                <a:ea typeface="Helvetica Neue"/>
                <a:cs typeface="Helvetica Neue"/>
                <a:sym typeface="Helvetica Neue"/>
              </a:rPr>
              <a:t>extreme values</a:t>
            </a:r>
            <a:endParaRPr b="1" i="1" sz="30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4400"/>
              <a:buFont typeface="Arial"/>
              <a:buNone/>
            </a:pPr>
            <a:r>
              <a:t/>
            </a:r>
            <a:endParaRPr b="0"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4400"/>
              <a:buFont typeface="Arial"/>
              <a:buNone/>
            </a:pPr>
            <a:r>
              <a:rPr b="1" i="0" lang="en-PH" sz="4400" u="none" cap="none" strike="noStrike">
                <a:solidFill>
                  <a:srgbClr val="3F3F3F"/>
                </a:solidFill>
                <a:latin typeface="Helvetica Neue"/>
                <a:ea typeface="Helvetica Neue"/>
                <a:cs typeface="Helvetica Neue"/>
                <a:sym typeface="Helvetica Neue"/>
              </a:rPr>
              <a:t>Mode</a:t>
            </a:r>
            <a:endParaRPr b="1"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3000"/>
              <a:buFont typeface="Arial"/>
              <a:buNone/>
            </a:pPr>
            <a:r>
              <a:rPr b="0" i="0" lang="en-PH" sz="3000" u="none" cap="none" strike="noStrike">
                <a:solidFill>
                  <a:srgbClr val="3F3F3F"/>
                </a:solidFill>
                <a:latin typeface="Helvetica Neue"/>
                <a:ea typeface="Helvetica Neue"/>
                <a:cs typeface="Helvetica Neue"/>
                <a:sym typeface="Helvetica Neue"/>
              </a:rPr>
              <a:t>Generally used for </a:t>
            </a:r>
            <a:r>
              <a:rPr b="1" i="1" lang="en-PH" sz="3000" u="none" cap="none" strike="noStrike">
                <a:solidFill>
                  <a:srgbClr val="3F3F3F"/>
                </a:solidFill>
                <a:latin typeface="Helvetica Neue"/>
                <a:ea typeface="Helvetica Neue"/>
                <a:cs typeface="Helvetica Neue"/>
                <a:sym typeface="Helvetica Neue"/>
              </a:rPr>
              <a:t>non-numeric data</a:t>
            </a:r>
            <a:endParaRPr b="1" i="1"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
          <p:cNvSpPr txBox="1"/>
          <p:nvPr/>
        </p:nvSpPr>
        <p:spPr>
          <a:xfrm>
            <a:off x="5252550" y="3537130"/>
            <a:ext cx="13878900" cy="229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PH" sz="4800" u="none" cap="none" strike="noStrike">
                <a:solidFill>
                  <a:srgbClr val="1A1E68"/>
                </a:solidFill>
                <a:latin typeface="Avenir"/>
                <a:ea typeface="Avenir"/>
                <a:cs typeface="Avenir"/>
                <a:sym typeface="Avenir"/>
              </a:rPr>
              <a:t>Hello!</a:t>
            </a:r>
            <a:endParaRPr b="1" i="0" sz="4800" u="none" cap="none" strike="noStrike">
              <a:solidFill>
                <a:srgbClr val="1A1E68"/>
              </a:solidFill>
              <a:latin typeface="Avenir"/>
              <a:ea typeface="Avenir"/>
              <a:cs typeface="Avenir"/>
              <a:sym typeface="Avenir"/>
            </a:endParaRPr>
          </a:p>
        </p:txBody>
      </p:sp>
      <p:sp>
        <p:nvSpPr>
          <p:cNvPr id="83" name="Google Shape;83;p2"/>
          <p:cNvSpPr txBox="1"/>
          <p:nvPr/>
        </p:nvSpPr>
        <p:spPr>
          <a:xfrm>
            <a:off x="5252550" y="6012595"/>
            <a:ext cx="13878900" cy="124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rgbClr val="000000"/>
              </a:buClr>
              <a:buSzPts val="4800"/>
              <a:buFont typeface="Arial"/>
              <a:buNone/>
            </a:pPr>
            <a:r>
              <a:rPr b="1" i="0" lang="en-PH" sz="4800" u="none" cap="none" strike="noStrike">
                <a:solidFill>
                  <a:srgbClr val="1A1E68"/>
                </a:solidFill>
                <a:latin typeface="Avenir"/>
                <a:ea typeface="Avenir"/>
                <a:cs typeface="Avenir"/>
                <a:sym typeface="Avenir"/>
              </a:rPr>
              <a:t>I am KEVIN</a:t>
            </a:r>
            <a:endParaRPr b="1" i="0" sz="4800" u="none" cap="none" strike="noStrike">
              <a:solidFill>
                <a:srgbClr val="1A1E68"/>
              </a:solidFill>
              <a:latin typeface="Avenir"/>
              <a:ea typeface="Avenir"/>
              <a:cs typeface="Avenir"/>
              <a:sym typeface="Avenir"/>
            </a:endParaRPr>
          </a:p>
        </p:txBody>
      </p:sp>
      <p:sp>
        <p:nvSpPr>
          <p:cNvPr id="84" name="Google Shape;84;p2"/>
          <p:cNvSpPr txBox="1"/>
          <p:nvPr/>
        </p:nvSpPr>
        <p:spPr>
          <a:xfrm>
            <a:off x="5252550" y="7238520"/>
            <a:ext cx="13878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rgbClr val="000000"/>
              </a:buClr>
              <a:buSzPts val="3000"/>
              <a:buFont typeface="Arial"/>
              <a:buNone/>
            </a:pPr>
            <a:r>
              <a:t/>
            </a:r>
            <a:endParaRPr b="0" i="0" sz="3000" u="none" cap="none" strike="noStrike">
              <a:solidFill>
                <a:srgbClr val="1A1E68"/>
              </a:solidFill>
              <a:latin typeface="Avenir"/>
              <a:ea typeface="Avenir"/>
              <a:cs typeface="Avenir"/>
              <a:sym typeface="Avenir"/>
            </a:endParaRPr>
          </a:p>
          <a:p>
            <a:pPr indent="0" lvl="0" marL="0" marR="0" rtl="0" algn="ctr">
              <a:lnSpc>
                <a:spcPct val="100000"/>
              </a:lnSpc>
              <a:spcBef>
                <a:spcPts val="600"/>
              </a:spcBef>
              <a:spcAft>
                <a:spcPts val="0"/>
              </a:spcAft>
              <a:buClr>
                <a:srgbClr val="000000"/>
              </a:buClr>
              <a:buSzPts val="3000"/>
              <a:buFont typeface="Arial"/>
              <a:buNone/>
            </a:pPr>
            <a:r>
              <a:t/>
            </a:r>
            <a:endParaRPr b="0" i="0" sz="3000" u="none" cap="none" strike="noStrike">
              <a:solidFill>
                <a:srgbClr val="1A1E68"/>
              </a:solidFill>
              <a:latin typeface="Avenir"/>
              <a:ea typeface="Avenir"/>
              <a:cs typeface="Avenir"/>
              <a:sym typeface="Avenir"/>
            </a:endParaRPr>
          </a:p>
          <a:p>
            <a:pPr indent="0" lvl="0" marL="0" marR="0" rtl="0" algn="ctr">
              <a:lnSpc>
                <a:spcPct val="100000"/>
              </a:lnSpc>
              <a:spcBef>
                <a:spcPts val="600"/>
              </a:spcBef>
              <a:spcAft>
                <a:spcPts val="0"/>
              </a:spcAft>
              <a:buClr>
                <a:srgbClr val="000000"/>
              </a:buClr>
              <a:buSzPts val="3000"/>
              <a:buFont typeface="Arial"/>
              <a:buNone/>
            </a:pPr>
            <a:r>
              <a:rPr b="0" i="0" lang="en-PH" sz="3000" u="none" cap="none" strike="noStrike">
                <a:solidFill>
                  <a:srgbClr val="1A1E68"/>
                </a:solidFill>
                <a:latin typeface="Avenir"/>
                <a:ea typeface="Avenir"/>
                <a:cs typeface="Avenir"/>
                <a:sym typeface="Avenir"/>
              </a:rPr>
              <a:t>You can find me at:</a:t>
            </a:r>
            <a:endParaRPr b="0" i="0" sz="3000" u="none" cap="none" strike="noStrike">
              <a:solidFill>
                <a:srgbClr val="1A1E68"/>
              </a:solidFill>
              <a:latin typeface="Avenir"/>
              <a:ea typeface="Avenir"/>
              <a:cs typeface="Avenir"/>
              <a:sym typeface="Avenir"/>
            </a:endParaRPr>
          </a:p>
          <a:p>
            <a:pPr indent="0" lvl="0" marL="0" marR="0" rtl="0" algn="ctr">
              <a:lnSpc>
                <a:spcPct val="100000"/>
              </a:lnSpc>
              <a:spcBef>
                <a:spcPts val="600"/>
              </a:spcBef>
              <a:spcAft>
                <a:spcPts val="0"/>
              </a:spcAft>
              <a:buClr>
                <a:srgbClr val="000000"/>
              </a:buClr>
              <a:buSzPts val="3000"/>
              <a:buFont typeface="Arial"/>
              <a:buNone/>
            </a:pPr>
            <a:r>
              <a:rPr b="0" i="0" lang="en-PH" sz="3000" u="none" cap="none" strike="noStrike">
                <a:solidFill>
                  <a:srgbClr val="1A1E68"/>
                </a:solidFill>
                <a:latin typeface="Avenir"/>
                <a:ea typeface="Avenir"/>
                <a:cs typeface="Avenir"/>
                <a:sym typeface="Avenir"/>
              </a:rPr>
              <a:t>@kevinmaske</a:t>
            </a:r>
            <a:endParaRPr b="0" i="0" sz="3000" u="none" cap="none" strike="noStrike">
              <a:solidFill>
                <a:srgbClr val="1A1E68"/>
              </a:solidFill>
              <a:latin typeface="Avenir"/>
              <a:ea typeface="Avenir"/>
              <a:cs typeface="Avenir"/>
              <a:sym typeface="Avenir"/>
            </a:endParaRPr>
          </a:p>
          <a:p>
            <a:pPr indent="0" lvl="0" marL="0" marR="0" rtl="0" algn="ctr">
              <a:lnSpc>
                <a:spcPct val="100000"/>
              </a:lnSpc>
              <a:spcBef>
                <a:spcPts val="600"/>
              </a:spcBef>
              <a:spcAft>
                <a:spcPts val="0"/>
              </a:spcAft>
              <a:buClr>
                <a:srgbClr val="000000"/>
              </a:buClr>
              <a:buSzPts val="3000"/>
              <a:buFont typeface="Arial"/>
              <a:buNone/>
            </a:pPr>
            <a:r>
              <a:rPr b="0" i="0" lang="en-PH" sz="3000" u="none" cap="none" strike="noStrike">
                <a:solidFill>
                  <a:srgbClr val="1A1E68"/>
                </a:solidFill>
                <a:latin typeface="Avenir"/>
                <a:ea typeface="Avenir"/>
                <a:cs typeface="Avenir"/>
                <a:sym typeface="Avenir"/>
              </a:rPr>
              <a:t>linkedin</a:t>
            </a:r>
            <a:endParaRPr b="0" i="0" sz="3000" u="none" cap="none" strike="noStrike">
              <a:solidFill>
                <a:srgbClr val="1A1E68"/>
              </a:solidFill>
              <a:latin typeface="Avenir"/>
              <a:ea typeface="Avenir"/>
              <a:cs typeface="Avenir"/>
              <a:sym typeface="Avenir"/>
            </a:endParaRPr>
          </a:p>
        </p:txBody>
      </p:sp>
      <p:pic>
        <p:nvPicPr>
          <p:cNvPr descr="ForTheWomen_blacktext (2) (1).png" id="85" name="Google Shape;85;p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grpSp>
        <p:nvGrpSpPr>
          <p:cNvPr id="305" name="Google Shape;305;g130aa865571_0_283"/>
          <p:cNvGrpSpPr/>
          <p:nvPr/>
        </p:nvGrpSpPr>
        <p:grpSpPr>
          <a:xfrm>
            <a:off x="-3712" y="766059"/>
            <a:ext cx="7319700" cy="1073882"/>
            <a:chOff x="0" y="0"/>
            <a:chExt cx="7319700" cy="1073882"/>
          </a:xfrm>
        </p:grpSpPr>
        <p:sp>
          <p:nvSpPr>
            <p:cNvPr id="306" name="Google Shape;306;g130aa865571_0_28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07" name="Google Shape;307;g130aa865571_0_28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08" name="Google Shape;308;g130aa865571_0_283"/>
          <p:cNvSpPr txBox="1"/>
          <p:nvPr/>
        </p:nvSpPr>
        <p:spPr>
          <a:xfrm>
            <a:off x="241350" y="991100"/>
            <a:ext cx="6846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Describing Data: Metrics</a:t>
            </a:r>
            <a:endParaRPr b="0" i="0" sz="1400" u="none" cap="none" strike="noStrike">
              <a:solidFill>
                <a:srgbClr val="000000"/>
              </a:solidFill>
              <a:latin typeface="Arial"/>
              <a:ea typeface="Arial"/>
              <a:cs typeface="Arial"/>
              <a:sym typeface="Arial"/>
            </a:endParaRPr>
          </a:p>
        </p:txBody>
      </p:sp>
      <p:sp>
        <p:nvSpPr>
          <p:cNvPr id="309" name="Google Shape;309;g130aa865571_0_283"/>
          <p:cNvSpPr txBox="1"/>
          <p:nvPr/>
        </p:nvSpPr>
        <p:spPr>
          <a:xfrm>
            <a:off x="3034150" y="9595318"/>
            <a:ext cx="6846000" cy="1095300"/>
          </a:xfrm>
          <a:prstGeom prst="rect">
            <a:avLst/>
          </a:prstGeom>
          <a:noFill/>
          <a:ln>
            <a:noFill/>
          </a:ln>
        </p:spPr>
        <p:txBody>
          <a:bodyPr anchorCtr="0" anchor="ctr" bIns="50800" lIns="50800" spcFirstLastPara="1" rIns="50800" wrap="square" tIns="50800">
            <a:noAutofit/>
          </a:bodyPr>
          <a:lstStyle/>
          <a:p>
            <a:pPr indent="0" lvl="0" marL="0" marR="0" rtl="0" algn="ctr">
              <a:lnSpc>
                <a:spcPct val="70000"/>
              </a:lnSpc>
              <a:spcBef>
                <a:spcPts val="0"/>
              </a:spcBef>
              <a:spcAft>
                <a:spcPts val="0"/>
              </a:spcAft>
              <a:buClr>
                <a:srgbClr val="193177"/>
              </a:buClr>
              <a:buSzPts val="6000"/>
              <a:buFont typeface="Poppins"/>
              <a:buNone/>
            </a:pPr>
            <a:r>
              <a:rPr b="0" i="1" lang="en-PH" sz="6000" u="none" cap="none" strike="noStrike">
                <a:solidFill>
                  <a:srgbClr val="193177"/>
                </a:solidFill>
                <a:latin typeface="Poppins"/>
                <a:ea typeface="Poppins"/>
                <a:cs typeface="Poppins"/>
                <a:sym typeface="Poppins"/>
              </a:rPr>
              <a:t>Centrality</a:t>
            </a:r>
            <a:endParaRPr b="0" i="0" sz="1400" u="none" cap="none" strike="noStrike">
              <a:solidFill>
                <a:srgbClr val="000000"/>
              </a:solidFill>
              <a:latin typeface="Arial"/>
              <a:ea typeface="Arial"/>
              <a:cs typeface="Arial"/>
              <a:sym typeface="Arial"/>
            </a:endParaRPr>
          </a:p>
        </p:txBody>
      </p:sp>
      <p:sp>
        <p:nvSpPr>
          <p:cNvPr id="310" name="Google Shape;310;g130aa865571_0_283"/>
          <p:cNvSpPr txBox="1"/>
          <p:nvPr/>
        </p:nvSpPr>
        <p:spPr>
          <a:xfrm>
            <a:off x="14503848" y="9595318"/>
            <a:ext cx="6846000" cy="1095300"/>
          </a:xfrm>
          <a:prstGeom prst="rect">
            <a:avLst/>
          </a:prstGeom>
          <a:noFill/>
          <a:ln>
            <a:noFill/>
          </a:ln>
        </p:spPr>
        <p:txBody>
          <a:bodyPr anchorCtr="0" anchor="ctr" bIns="50800" lIns="50800" spcFirstLastPara="1" rIns="50800" wrap="square" tIns="50800">
            <a:noAutofit/>
          </a:bodyPr>
          <a:lstStyle/>
          <a:p>
            <a:pPr indent="0" lvl="0" marL="0" marR="0" rtl="0" algn="ctr">
              <a:lnSpc>
                <a:spcPct val="70000"/>
              </a:lnSpc>
              <a:spcBef>
                <a:spcPts val="0"/>
              </a:spcBef>
              <a:spcAft>
                <a:spcPts val="0"/>
              </a:spcAft>
              <a:buClr>
                <a:srgbClr val="D82B51"/>
              </a:buClr>
              <a:buSzPts val="6000"/>
              <a:buFont typeface="Poppins"/>
              <a:buNone/>
            </a:pPr>
            <a:r>
              <a:rPr b="0" i="1" lang="en-PH" sz="6000" u="none" cap="none" strike="noStrike">
                <a:solidFill>
                  <a:srgbClr val="D82B51"/>
                </a:solidFill>
                <a:latin typeface="Poppins"/>
                <a:ea typeface="Poppins"/>
                <a:cs typeface="Poppins"/>
                <a:sym typeface="Poppins"/>
              </a:rPr>
              <a:t>Dispersion</a:t>
            </a:r>
            <a:endParaRPr b="0" i="0" sz="1400" u="none" cap="none" strike="noStrike">
              <a:solidFill>
                <a:srgbClr val="000000"/>
              </a:solidFill>
              <a:latin typeface="Arial"/>
              <a:ea typeface="Arial"/>
              <a:cs typeface="Arial"/>
              <a:sym typeface="Arial"/>
            </a:endParaRPr>
          </a:p>
        </p:txBody>
      </p:sp>
      <p:cxnSp>
        <p:nvCxnSpPr>
          <p:cNvPr id="311" name="Google Shape;311;g130aa865571_0_283"/>
          <p:cNvCxnSpPr/>
          <p:nvPr/>
        </p:nvCxnSpPr>
        <p:spPr>
          <a:xfrm rot="10800000">
            <a:off x="12191999" y="4724539"/>
            <a:ext cx="0" cy="4266900"/>
          </a:xfrm>
          <a:prstGeom prst="straightConnector1">
            <a:avLst/>
          </a:prstGeom>
          <a:noFill/>
          <a:ln cap="flat" cmpd="sng" w="38100">
            <a:solidFill>
              <a:srgbClr val="193177"/>
            </a:solidFill>
            <a:prstDash val="solid"/>
            <a:miter lim="400000"/>
            <a:headEnd len="sm" w="sm" type="none"/>
            <a:tailEnd len="sm" w="sm" type="none"/>
          </a:ln>
        </p:spPr>
      </p:cxnSp>
      <p:pic>
        <p:nvPicPr>
          <p:cNvPr descr="ForTheWomen_blacktext (2) (1).png" id="312" name="Google Shape;312;g130aa865571_0_28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pic>
        <p:nvPicPr>
          <p:cNvPr id="313" name="Google Shape;313;g130aa865571_0_283"/>
          <p:cNvPicPr preferRelativeResize="0"/>
          <p:nvPr/>
        </p:nvPicPr>
        <p:blipFill rotWithShape="1">
          <a:blip r:embed="rId4">
            <a:alphaModFix/>
          </a:blip>
          <a:srcRect b="0" l="0" r="0" t="0"/>
          <a:stretch/>
        </p:blipFill>
        <p:spPr>
          <a:xfrm>
            <a:off x="4018750" y="4419591"/>
            <a:ext cx="4876800" cy="4876800"/>
          </a:xfrm>
          <a:prstGeom prst="rect">
            <a:avLst/>
          </a:prstGeom>
          <a:noFill/>
          <a:ln>
            <a:noFill/>
          </a:ln>
        </p:spPr>
      </p:pic>
      <p:pic>
        <p:nvPicPr>
          <p:cNvPr id="314" name="Google Shape;314;g130aa865571_0_283"/>
          <p:cNvPicPr preferRelativeResize="0"/>
          <p:nvPr/>
        </p:nvPicPr>
        <p:blipFill rotWithShape="1">
          <a:blip r:embed="rId5">
            <a:alphaModFix/>
          </a:blip>
          <a:srcRect b="0" l="0" r="0" t="0"/>
          <a:stretch/>
        </p:blipFill>
        <p:spPr>
          <a:xfrm>
            <a:off x="15488450" y="4419600"/>
            <a:ext cx="4876800" cy="4876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grpSp>
        <p:nvGrpSpPr>
          <p:cNvPr id="319" name="Google Shape;319;g130aa865571_0_296"/>
          <p:cNvGrpSpPr/>
          <p:nvPr/>
        </p:nvGrpSpPr>
        <p:grpSpPr>
          <a:xfrm>
            <a:off x="-3712" y="766059"/>
            <a:ext cx="7319700" cy="1073882"/>
            <a:chOff x="0" y="0"/>
            <a:chExt cx="7319700" cy="1073882"/>
          </a:xfrm>
        </p:grpSpPr>
        <p:sp>
          <p:nvSpPr>
            <p:cNvPr id="320" name="Google Shape;320;g130aa865571_0_29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21" name="Google Shape;321;g130aa865571_0_29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22" name="Google Shape;322;g130aa865571_0_296"/>
          <p:cNvSpPr txBox="1"/>
          <p:nvPr/>
        </p:nvSpPr>
        <p:spPr>
          <a:xfrm>
            <a:off x="241350" y="991100"/>
            <a:ext cx="6846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Describing Data: Metrics</a:t>
            </a:r>
            <a:endParaRPr b="0" i="0" sz="1400" u="none" cap="none" strike="noStrike">
              <a:solidFill>
                <a:srgbClr val="000000"/>
              </a:solidFill>
              <a:latin typeface="Arial"/>
              <a:ea typeface="Arial"/>
              <a:cs typeface="Arial"/>
              <a:sym typeface="Arial"/>
            </a:endParaRPr>
          </a:p>
        </p:txBody>
      </p:sp>
      <p:sp>
        <p:nvSpPr>
          <p:cNvPr id="323" name="Google Shape;323;g130aa865571_0_296"/>
          <p:cNvSpPr txBox="1"/>
          <p:nvPr/>
        </p:nvSpPr>
        <p:spPr>
          <a:xfrm>
            <a:off x="14503848" y="9595318"/>
            <a:ext cx="6846000" cy="1095300"/>
          </a:xfrm>
          <a:prstGeom prst="rect">
            <a:avLst/>
          </a:prstGeom>
          <a:noFill/>
          <a:ln>
            <a:noFill/>
          </a:ln>
        </p:spPr>
        <p:txBody>
          <a:bodyPr anchorCtr="0" anchor="ctr" bIns="50800" lIns="50800" spcFirstLastPara="1" rIns="50800" wrap="square" tIns="50800">
            <a:noAutofit/>
          </a:bodyPr>
          <a:lstStyle/>
          <a:p>
            <a:pPr indent="0" lvl="0" marL="0" marR="0" rtl="0" algn="ctr">
              <a:lnSpc>
                <a:spcPct val="70000"/>
              </a:lnSpc>
              <a:spcBef>
                <a:spcPts val="0"/>
              </a:spcBef>
              <a:spcAft>
                <a:spcPts val="0"/>
              </a:spcAft>
              <a:buClr>
                <a:srgbClr val="D82B51"/>
              </a:buClr>
              <a:buSzPts val="6000"/>
              <a:buFont typeface="Poppins"/>
              <a:buNone/>
            </a:pPr>
            <a:r>
              <a:rPr b="0" i="1" lang="en-PH" sz="6000" u="none" cap="none" strike="noStrike">
                <a:solidFill>
                  <a:srgbClr val="D82B51"/>
                </a:solidFill>
                <a:latin typeface="Poppins"/>
                <a:ea typeface="Poppins"/>
                <a:cs typeface="Poppins"/>
                <a:sym typeface="Poppins"/>
              </a:rPr>
              <a:t>Dispersion</a:t>
            </a:r>
            <a:endParaRPr b="0" i="0" sz="1400" u="none" cap="none" strike="noStrike">
              <a:solidFill>
                <a:srgbClr val="000000"/>
              </a:solidFill>
              <a:latin typeface="Arial"/>
              <a:ea typeface="Arial"/>
              <a:cs typeface="Arial"/>
              <a:sym typeface="Arial"/>
            </a:endParaRPr>
          </a:p>
        </p:txBody>
      </p:sp>
      <p:pic>
        <p:nvPicPr>
          <p:cNvPr descr="ForTheWomen_blacktext (2) (1).png" id="324" name="Google Shape;324;g130aa865571_0_296"/>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pic>
        <p:nvPicPr>
          <p:cNvPr id="325" name="Google Shape;325;g130aa865571_0_296"/>
          <p:cNvPicPr preferRelativeResize="0"/>
          <p:nvPr/>
        </p:nvPicPr>
        <p:blipFill rotWithShape="1">
          <a:blip r:embed="rId4">
            <a:alphaModFix/>
          </a:blip>
          <a:srcRect b="0" l="0" r="0" t="0"/>
          <a:stretch/>
        </p:blipFill>
        <p:spPr>
          <a:xfrm>
            <a:off x="15488450" y="4419600"/>
            <a:ext cx="4876800" cy="4876800"/>
          </a:xfrm>
          <a:prstGeom prst="rect">
            <a:avLst/>
          </a:prstGeom>
          <a:noFill/>
          <a:ln>
            <a:noFill/>
          </a:ln>
        </p:spPr>
      </p:pic>
      <p:pic>
        <p:nvPicPr>
          <p:cNvPr id="326" name="Google Shape;326;g130aa865571_0_296"/>
          <p:cNvPicPr preferRelativeResize="0"/>
          <p:nvPr/>
        </p:nvPicPr>
        <p:blipFill rotWithShape="1">
          <a:blip r:embed="rId5">
            <a:alphaModFix/>
          </a:blip>
          <a:srcRect b="0" l="0" r="0" t="0"/>
          <a:stretch/>
        </p:blipFill>
        <p:spPr>
          <a:xfrm>
            <a:off x="1754047" y="6055355"/>
            <a:ext cx="12611100" cy="4791075"/>
          </a:xfrm>
          <a:prstGeom prst="rect">
            <a:avLst/>
          </a:prstGeom>
          <a:noFill/>
          <a:ln>
            <a:noFill/>
          </a:ln>
        </p:spPr>
      </p:pic>
      <p:sp>
        <p:nvSpPr>
          <p:cNvPr id="327" name="Google Shape;327;g130aa865571_0_296"/>
          <p:cNvSpPr txBox="1"/>
          <p:nvPr/>
        </p:nvSpPr>
        <p:spPr>
          <a:xfrm>
            <a:off x="1433131" y="2778764"/>
            <a:ext cx="13876200" cy="2261400"/>
          </a:xfrm>
          <a:prstGeom prst="rect">
            <a:avLst/>
          </a:prstGeom>
          <a:noFill/>
          <a:ln>
            <a:noFill/>
          </a:ln>
        </p:spPr>
        <p:txBody>
          <a:bodyPr anchorCtr="0" anchor="t" bIns="0" lIns="0" spcFirstLastPara="1" rIns="0" wrap="square" tIns="227325">
            <a:spAutoFit/>
          </a:bodyPr>
          <a:lstStyle/>
          <a:p>
            <a:pPr indent="0" lvl="0" marL="12700" marR="0" rtl="0" algn="l">
              <a:lnSpc>
                <a:spcPct val="100000"/>
              </a:lnSpc>
              <a:spcBef>
                <a:spcPts val="0"/>
              </a:spcBef>
              <a:spcAft>
                <a:spcPts val="0"/>
              </a:spcAft>
              <a:buClr>
                <a:srgbClr val="000000"/>
              </a:buClr>
              <a:buSzPts val="4400"/>
              <a:buFont typeface="Arial"/>
              <a:buNone/>
            </a:pPr>
            <a:r>
              <a:rPr b="1" i="0" lang="en-PH" sz="4400" u="none" cap="none" strike="noStrike">
                <a:solidFill>
                  <a:srgbClr val="1F497D"/>
                </a:solidFill>
                <a:latin typeface="Helvetica Neue"/>
                <a:ea typeface="Helvetica Neue"/>
                <a:cs typeface="Helvetica Neue"/>
                <a:sym typeface="Helvetica Neue"/>
              </a:rPr>
              <a:t>Dispersion describes how spread out the data is</a:t>
            </a:r>
            <a:endParaRPr b="0" i="0" sz="1400" u="none" cap="none" strike="noStrike">
              <a:solidFill>
                <a:srgbClr val="000000"/>
              </a:solidFill>
              <a:latin typeface="Helvetica Neue"/>
              <a:ea typeface="Helvetica Neue"/>
              <a:cs typeface="Helvetica Neue"/>
              <a:sym typeface="Helvetica Neue"/>
            </a:endParaRPr>
          </a:p>
          <a:p>
            <a:pPr indent="0" lvl="0" marL="1270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2961A7"/>
              </a:solidFill>
              <a:latin typeface="Helvetica Neue"/>
              <a:ea typeface="Helvetica Neue"/>
              <a:cs typeface="Helvetica Neue"/>
              <a:sym typeface="Helvetica Neue"/>
            </a:endParaRPr>
          </a:p>
          <a:p>
            <a:pPr indent="0" lvl="0" marL="1270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0070C0"/>
              </a:solidFill>
              <a:latin typeface="Helvetica Neue"/>
              <a:ea typeface="Helvetica Neue"/>
              <a:cs typeface="Helvetica Neue"/>
              <a:sym typeface="Helvetica Neue"/>
            </a:endParaRPr>
          </a:p>
        </p:txBody>
      </p:sp>
      <p:pic>
        <p:nvPicPr>
          <p:cNvPr id="328" name="Google Shape;328;g130aa865571_0_296"/>
          <p:cNvPicPr preferRelativeResize="0"/>
          <p:nvPr/>
        </p:nvPicPr>
        <p:blipFill rotWithShape="1">
          <a:blip r:embed="rId6">
            <a:alphaModFix/>
          </a:blip>
          <a:srcRect b="0" l="0" r="0" t="0"/>
          <a:stretch/>
        </p:blipFill>
        <p:spPr>
          <a:xfrm>
            <a:off x="3565192" y="4065665"/>
            <a:ext cx="8615232" cy="170119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grpSp>
        <p:nvGrpSpPr>
          <p:cNvPr id="333" name="Google Shape;333;g130aa865571_0_312"/>
          <p:cNvGrpSpPr/>
          <p:nvPr/>
        </p:nvGrpSpPr>
        <p:grpSpPr>
          <a:xfrm>
            <a:off x="-3712" y="766059"/>
            <a:ext cx="7319700" cy="1073882"/>
            <a:chOff x="0" y="0"/>
            <a:chExt cx="7319700" cy="1073882"/>
          </a:xfrm>
        </p:grpSpPr>
        <p:sp>
          <p:nvSpPr>
            <p:cNvPr id="334" name="Google Shape;334;g130aa865571_0_31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35" name="Google Shape;335;g130aa865571_0_31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36" name="Google Shape;336;g130aa865571_0_312"/>
          <p:cNvSpPr txBox="1"/>
          <p:nvPr/>
        </p:nvSpPr>
        <p:spPr>
          <a:xfrm>
            <a:off x="241350" y="991100"/>
            <a:ext cx="6846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Describing Data: Metrics</a:t>
            </a:r>
            <a:endParaRPr b="0" i="0" sz="1400" u="none" cap="none" strike="noStrike">
              <a:solidFill>
                <a:srgbClr val="000000"/>
              </a:solidFill>
              <a:latin typeface="Arial"/>
              <a:ea typeface="Arial"/>
              <a:cs typeface="Arial"/>
              <a:sym typeface="Arial"/>
            </a:endParaRPr>
          </a:p>
        </p:txBody>
      </p:sp>
      <p:sp>
        <p:nvSpPr>
          <p:cNvPr id="337" name="Google Shape;337;g130aa865571_0_312"/>
          <p:cNvSpPr txBox="1"/>
          <p:nvPr/>
        </p:nvSpPr>
        <p:spPr>
          <a:xfrm>
            <a:off x="14503848" y="9595318"/>
            <a:ext cx="6846000" cy="1095300"/>
          </a:xfrm>
          <a:prstGeom prst="rect">
            <a:avLst/>
          </a:prstGeom>
          <a:noFill/>
          <a:ln>
            <a:noFill/>
          </a:ln>
        </p:spPr>
        <p:txBody>
          <a:bodyPr anchorCtr="0" anchor="ctr" bIns="50800" lIns="50800" spcFirstLastPara="1" rIns="50800" wrap="square" tIns="50800">
            <a:noAutofit/>
          </a:bodyPr>
          <a:lstStyle/>
          <a:p>
            <a:pPr indent="0" lvl="0" marL="0" marR="0" rtl="0" algn="ctr">
              <a:lnSpc>
                <a:spcPct val="70000"/>
              </a:lnSpc>
              <a:spcBef>
                <a:spcPts val="0"/>
              </a:spcBef>
              <a:spcAft>
                <a:spcPts val="0"/>
              </a:spcAft>
              <a:buClr>
                <a:srgbClr val="D82B51"/>
              </a:buClr>
              <a:buSzPts val="6000"/>
              <a:buFont typeface="Poppins"/>
              <a:buNone/>
            </a:pPr>
            <a:r>
              <a:rPr b="0" i="1" lang="en-PH" sz="6000" u="none" cap="none" strike="noStrike">
                <a:solidFill>
                  <a:srgbClr val="D82B51"/>
                </a:solidFill>
                <a:latin typeface="Poppins"/>
                <a:ea typeface="Poppins"/>
                <a:cs typeface="Poppins"/>
                <a:sym typeface="Poppins"/>
              </a:rPr>
              <a:t>Dispersion</a:t>
            </a:r>
            <a:endParaRPr b="0" i="0" sz="1400" u="none" cap="none" strike="noStrike">
              <a:solidFill>
                <a:srgbClr val="000000"/>
              </a:solidFill>
              <a:latin typeface="Arial"/>
              <a:ea typeface="Arial"/>
              <a:cs typeface="Arial"/>
              <a:sym typeface="Arial"/>
            </a:endParaRPr>
          </a:p>
        </p:txBody>
      </p:sp>
      <p:pic>
        <p:nvPicPr>
          <p:cNvPr descr="ForTheWomen_blacktext (2) (1).png" id="338" name="Google Shape;338;g130aa865571_0_31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pic>
        <p:nvPicPr>
          <p:cNvPr id="339" name="Google Shape;339;g130aa865571_0_312"/>
          <p:cNvPicPr preferRelativeResize="0"/>
          <p:nvPr/>
        </p:nvPicPr>
        <p:blipFill rotWithShape="1">
          <a:blip r:embed="rId4">
            <a:alphaModFix/>
          </a:blip>
          <a:srcRect b="0" l="0" r="0" t="0"/>
          <a:stretch/>
        </p:blipFill>
        <p:spPr>
          <a:xfrm>
            <a:off x="15488450" y="4419600"/>
            <a:ext cx="4876800" cy="4876800"/>
          </a:xfrm>
          <a:prstGeom prst="rect">
            <a:avLst/>
          </a:prstGeom>
          <a:noFill/>
          <a:ln>
            <a:noFill/>
          </a:ln>
        </p:spPr>
      </p:pic>
      <p:sp>
        <p:nvSpPr>
          <p:cNvPr id="340" name="Google Shape;340;g130aa865571_0_312"/>
          <p:cNvSpPr txBox="1"/>
          <p:nvPr/>
        </p:nvSpPr>
        <p:spPr>
          <a:xfrm>
            <a:off x="3894877" y="4419600"/>
            <a:ext cx="8149500" cy="5155200"/>
          </a:xfrm>
          <a:prstGeom prst="rect">
            <a:avLst/>
          </a:prstGeom>
          <a:noFill/>
          <a:ln>
            <a:noFill/>
          </a:ln>
        </p:spPr>
        <p:txBody>
          <a:bodyPr anchorCtr="0" anchor="t" bIns="0" lIns="0" spcFirstLastPara="1" rIns="0" wrap="square" tIns="227325">
            <a:spAutoFit/>
          </a:bodyPr>
          <a:lstStyle/>
          <a:p>
            <a:pPr indent="0" lvl="0" marL="12700" marR="0" rtl="0" algn="l">
              <a:lnSpc>
                <a:spcPct val="100000"/>
              </a:lnSpc>
              <a:spcBef>
                <a:spcPts val="0"/>
              </a:spcBef>
              <a:spcAft>
                <a:spcPts val="0"/>
              </a:spcAft>
              <a:buClr>
                <a:srgbClr val="000000"/>
              </a:buClr>
              <a:buSzPts val="4400"/>
              <a:buFont typeface="Arial"/>
              <a:buNone/>
            </a:pPr>
            <a:r>
              <a:rPr b="1" i="0" lang="en-PH" sz="8000" u="none" cap="none" strike="noStrike">
                <a:solidFill>
                  <a:srgbClr val="1F497D"/>
                </a:solidFill>
                <a:latin typeface="Helvetica Neue"/>
                <a:ea typeface="Helvetica Neue"/>
                <a:cs typeface="Helvetica Neue"/>
                <a:sym typeface="Helvetica Neue"/>
              </a:rPr>
              <a:t>Why is knowing and describing variability important?</a:t>
            </a:r>
            <a:endParaRPr b="0" i="0" sz="8000" u="none" cap="none" strike="noStrike">
              <a:solidFill>
                <a:srgbClr val="0070C0"/>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grpSp>
        <p:nvGrpSpPr>
          <p:cNvPr id="345" name="Google Shape;345;g130aa865571_0_327"/>
          <p:cNvGrpSpPr/>
          <p:nvPr/>
        </p:nvGrpSpPr>
        <p:grpSpPr>
          <a:xfrm>
            <a:off x="-3712" y="766059"/>
            <a:ext cx="7319700" cy="1073882"/>
            <a:chOff x="0" y="0"/>
            <a:chExt cx="7319700" cy="1073882"/>
          </a:xfrm>
        </p:grpSpPr>
        <p:sp>
          <p:nvSpPr>
            <p:cNvPr id="346" name="Google Shape;346;g130aa865571_0_32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47" name="Google Shape;347;g130aa865571_0_32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48" name="Google Shape;348;g130aa865571_0_327"/>
          <p:cNvSpPr txBox="1"/>
          <p:nvPr/>
        </p:nvSpPr>
        <p:spPr>
          <a:xfrm>
            <a:off x="241350" y="991100"/>
            <a:ext cx="6846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Describing Data: Metrics</a:t>
            </a:r>
            <a:endParaRPr b="0" i="0" sz="1400" u="none" cap="none" strike="noStrike">
              <a:solidFill>
                <a:srgbClr val="000000"/>
              </a:solidFill>
              <a:latin typeface="Arial"/>
              <a:ea typeface="Arial"/>
              <a:cs typeface="Arial"/>
              <a:sym typeface="Arial"/>
            </a:endParaRPr>
          </a:p>
        </p:txBody>
      </p:sp>
      <p:sp>
        <p:nvSpPr>
          <p:cNvPr id="349" name="Google Shape;349;g130aa865571_0_327"/>
          <p:cNvSpPr txBox="1"/>
          <p:nvPr/>
        </p:nvSpPr>
        <p:spPr>
          <a:xfrm>
            <a:off x="14503848" y="9595318"/>
            <a:ext cx="6846000" cy="1095300"/>
          </a:xfrm>
          <a:prstGeom prst="rect">
            <a:avLst/>
          </a:prstGeom>
          <a:noFill/>
          <a:ln>
            <a:noFill/>
          </a:ln>
        </p:spPr>
        <p:txBody>
          <a:bodyPr anchorCtr="0" anchor="ctr" bIns="50800" lIns="50800" spcFirstLastPara="1" rIns="50800" wrap="square" tIns="50800">
            <a:noAutofit/>
          </a:bodyPr>
          <a:lstStyle/>
          <a:p>
            <a:pPr indent="0" lvl="0" marL="0" marR="0" rtl="0" algn="ctr">
              <a:lnSpc>
                <a:spcPct val="70000"/>
              </a:lnSpc>
              <a:spcBef>
                <a:spcPts val="0"/>
              </a:spcBef>
              <a:spcAft>
                <a:spcPts val="0"/>
              </a:spcAft>
              <a:buClr>
                <a:srgbClr val="D82B51"/>
              </a:buClr>
              <a:buSzPts val="6000"/>
              <a:buFont typeface="Poppins"/>
              <a:buNone/>
            </a:pPr>
            <a:r>
              <a:rPr b="0" i="1" lang="en-PH" sz="6000" u="none" cap="none" strike="noStrike">
                <a:solidFill>
                  <a:srgbClr val="D82B51"/>
                </a:solidFill>
                <a:latin typeface="Poppins"/>
                <a:ea typeface="Poppins"/>
                <a:cs typeface="Poppins"/>
                <a:sym typeface="Poppins"/>
              </a:rPr>
              <a:t>Dispersion</a:t>
            </a:r>
            <a:endParaRPr b="0" i="0" sz="1400" u="none" cap="none" strike="noStrike">
              <a:solidFill>
                <a:srgbClr val="000000"/>
              </a:solidFill>
              <a:latin typeface="Arial"/>
              <a:ea typeface="Arial"/>
              <a:cs typeface="Arial"/>
              <a:sym typeface="Arial"/>
            </a:endParaRPr>
          </a:p>
        </p:txBody>
      </p:sp>
      <p:pic>
        <p:nvPicPr>
          <p:cNvPr descr="ForTheWomen_blacktext (2) (1).png" id="350" name="Google Shape;350;g130aa865571_0_32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pic>
        <p:nvPicPr>
          <p:cNvPr id="351" name="Google Shape;351;g130aa865571_0_327"/>
          <p:cNvPicPr preferRelativeResize="0"/>
          <p:nvPr/>
        </p:nvPicPr>
        <p:blipFill rotWithShape="1">
          <a:blip r:embed="rId4">
            <a:alphaModFix/>
          </a:blip>
          <a:srcRect b="0" l="0" r="0" t="0"/>
          <a:stretch/>
        </p:blipFill>
        <p:spPr>
          <a:xfrm>
            <a:off x="15488450" y="4419600"/>
            <a:ext cx="4876800" cy="4876800"/>
          </a:xfrm>
          <a:prstGeom prst="rect">
            <a:avLst/>
          </a:prstGeom>
          <a:noFill/>
          <a:ln>
            <a:noFill/>
          </a:ln>
        </p:spPr>
      </p:pic>
      <p:pic>
        <p:nvPicPr>
          <p:cNvPr descr="PulmCrit- Why we fail at hemodynamics: The flaw of averages &amp; the swan's  curse" id="352" name="Google Shape;352;g130aa865571_0_327"/>
          <p:cNvPicPr preferRelativeResize="0"/>
          <p:nvPr/>
        </p:nvPicPr>
        <p:blipFill rotWithShape="1">
          <a:blip r:embed="rId5">
            <a:alphaModFix/>
          </a:blip>
          <a:srcRect b="0" l="0" r="0" t="0"/>
          <a:stretch/>
        </p:blipFill>
        <p:spPr>
          <a:xfrm>
            <a:off x="2232347" y="3085571"/>
            <a:ext cx="12700922" cy="783223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grpSp>
        <p:nvGrpSpPr>
          <p:cNvPr id="357" name="Google Shape;357;g130aa865571_0_339"/>
          <p:cNvGrpSpPr/>
          <p:nvPr/>
        </p:nvGrpSpPr>
        <p:grpSpPr>
          <a:xfrm>
            <a:off x="-3712" y="766059"/>
            <a:ext cx="7319700" cy="1073882"/>
            <a:chOff x="0" y="0"/>
            <a:chExt cx="7319700" cy="1073882"/>
          </a:xfrm>
        </p:grpSpPr>
        <p:sp>
          <p:nvSpPr>
            <p:cNvPr id="358" name="Google Shape;358;g130aa865571_0_33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59" name="Google Shape;359;g130aa865571_0_33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60" name="Google Shape;360;g130aa865571_0_339"/>
          <p:cNvSpPr txBox="1"/>
          <p:nvPr/>
        </p:nvSpPr>
        <p:spPr>
          <a:xfrm>
            <a:off x="241350" y="991100"/>
            <a:ext cx="6846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Describing Data: Metrics</a:t>
            </a:r>
            <a:endParaRPr b="0" i="0" sz="1400" u="none" cap="none" strike="noStrike">
              <a:solidFill>
                <a:srgbClr val="000000"/>
              </a:solidFill>
              <a:latin typeface="Arial"/>
              <a:ea typeface="Arial"/>
              <a:cs typeface="Arial"/>
              <a:sym typeface="Arial"/>
            </a:endParaRPr>
          </a:p>
        </p:txBody>
      </p:sp>
      <p:sp>
        <p:nvSpPr>
          <p:cNvPr id="361" name="Google Shape;361;g130aa865571_0_339"/>
          <p:cNvSpPr txBox="1"/>
          <p:nvPr/>
        </p:nvSpPr>
        <p:spPr>
          <a:xfrm>
            <a:off x="14503848" y="9595318"/>
            <a:ext cx="6846000" cy="1095300"/>
          </a:xfrm>
          <a:prstGeom prst="rect">
            <a:avLst/>
          </a:prstGeom>
          <a:noFill/>
          <a:ln>
            <a:noFill/>
          </a:ln>
        </p:spPr>
        <p:txBody>
          <a:bodyPr anchorCtr="0" anchor="ctr" bIns="50800" lIns="50800" spcFirstLastPara="1" rIns="50800" wrap="square" tIns="50800">
            <a:noAutofit/>
          </a:bodyPr>
          <a:lstStyle/>
          <a:p>
            <a:pPr indent="0" lvl="0" marL="0" marR="0" rtl="0" algn="ctr">
              <a:lnSpc>
                <a:spcPct val="70000"/>
              </a:lnSpc>
              <a:spcBef>
                <a:spcPts val="0"/>
              </a:spcBef>
              <a:spcAft>
                <a:spcPts val="0"/>
              </a:spcAft>
              <a:buClr>
                <a:srgbClr val="D82B51"/>
              </a:buClr>
              <a:buSzPts val="6000"/>
              <a:buFont typeface="Poppins"/>
              <a:buNone/>
            </a:pPr>
            <a:r>
              <a:rPr b="0" i="1" lang="en-PH" sz="6000" u="none" cap="none" strike="noStrike">
                <a:solidFill>
                  <a:srgbClr val="D82B51"/>
                </a:solidFill>
                <a:latin typeface="Poppins"/>
                <a:ea typeface="Poppins"/>
                <a:cs typeface="Poppins"/>
                <a:sym typeface="Poppins"/>
              </a:rPr>
              <a:t>Dispersion</a:t>
            </a:r>
            <a:endParaRPr b="0" i="0" sz="1400" u="none" cap="none" strike="noStrike">
              <a:solidFill>
                <a:srgbClr val="000000"/>
              </a:solidFill>
              <a:latin typeface="Arial"/>
              <a:ea typeface="Arial"/>
              <a:cs typeface="Arial"/>
              <a:sym typeface="Arial"/>
            </a:endParaRPr>
          </a:p>
        </p:txBody>
      </p:sp>
      <p:pic>
        <p:nvPicPr>
          <p:cNvPr descr="ForTheWomen_blacktext (2) (1).png" id="362" name="Google Shape;362;g130aa865571_0_339"/>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pic>
        <p:nvPicPr>
          <p:cNvPr id="363" name="Google Shape;363;g130aa865571_0_339"/>
          <p:cNvPicPr preferRelativeResize="0"/>
          <p:nvPr/>
        </p:nvPicPr>
        <p:blipFill rotWithShape="1">
          <a:blip r:embed="rId4">
            <a:alphaModFix/>
          </a:blip>
          <a:srcRect b="0" l="0" r="0" t="0"/>
          <a:stretch/>
        </p:blipFill>
        <p:spPr>
          <a:xfrm>
            <a:off x="15488450" y="4419600"/>
            <a:ext cx="4876800" cy="4876800"/>
          </a:xfrm>
          <a:prstGeom prst="rect">
            <a:avLst/>
          </a:prstGeom>
          <a:noFill/>
          <a:ln>
            <a:noFill/>
          </a:ln>
        </p:spPr>
      </p:pic>
      <p:sp>
        <p:nvSpPr>
          <p:cNvPr id="364" name="Google Shape;364;g130aa865571_0_339"/>
          <p:cNvSpPr txBox="1"/>
          <p:nvPr/>
        </p:nvSpPr>
        <p:spPr>
          <a:xfrm>
            <a:off x="2521300" y="5630250"/>
            <a:ext cx="12119100" cy="3276600"/>
          </a:xfrm>
          <a:prstGeom prst="rect">
            <a:avLst/>
          </a:prstGeom>
          <a:noFill/>
          <a:ln>
            <a:noFill/>
          </a:ln>
        </p:spPr>
        <p:txBody>
          <a:bodyPr anchorCtr="0" anchor="ctr" bIns="0" lIns="0" spcFirstLastPara="1" rIns="0" wrap="square" tIns="227325">
            <a:noAutofit/>
          </a:bodyPr>
          <a:lstStyle/>
          <a:p>
            <a:pPr indent="0" lvl="0" marL="0" marR="0" rtl="0" algn="l">
              <a:lnSpc>
                <a:spcPct val="115000"/>
              </a:lnSpc>
              <a:spcBef>
                <a:spcPts val="0"/>
              </a:spcBef>
              <a:spcAft>
                <a:spcPts val="0"/>
              </a:spcAft>
              <a:buClr>
                <a:srgbClr val="000000"/>
              </a:buClr>
              <a:buSzPts val="4400"/>
              <a:buFont typeface="Arial"/>
              <a:buNone/>
            </a:pPr>
            <a:r>
              <a:rPr b="1" i="0" lang="en-PH" sz="4400" u="none" cap="none" strike="noStrike">
                <a:solidFill>
                  <a:srgbClr val="3F3F3F"/>
                </a:solidFill>
                <a:latin typeface="Helvetica Neue"/>
                <a:ea typeface="Helvetica Neue"/>
                <a:cs typeface="Helvetica Neue"/>
                <a:sym typeface="Helvetica Neue"/>
              </a:rPr>
              <a:t>Range</a:t>
            </a:r>
            <a:endParaRPr b="1"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3000"/>
              <a:buFont typeface="Arial"/>
              <a:buNone/>
            </a:pPr>
            <a:r>
              <a:rPr b="0" i="0" lang="en-PH" sz="3000" u="none" cap="none" strike="noStrike">
                <a:solidFill>
                  <a:srgbClr val="3F3F3F"/>
                </a:solidFill>
                <a:latin typeface="Helvetica Neue"/>
                <a:ea typeface="Helvetica Neue"/>
                <a:cs typeface="Helvetica Neue"/>
                <a:sym typeface="Helvetica Neue"/>
              </a:rPr>
              <a:t>Looks at total span of your dataset.</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4400"/>
              <a:buFont typeface="Arial"/>
              <a:buNone/>
            </a:pPr>
            <a:r>
              <a:t/>
            </a:r>
            <a:endParaRPr b="0"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4400"/>
              <a:buFont typeface="Arial"/>
              <a:buNone/>
            </a:pPr>
            <a:r>
              <a:rPr b="1" i="0" lang="en-PH" sz="4400" u="none" cap="none" strike="noStrike">
                <a:solidFill>
                  <a:srgbClr val="3F3F3F"/>
                </a:solidFill>
                <a:latin typeface="Helvetica Neue"/>
                <a:ea typeface="Helvetica Neue"/>
                <a:cs typeface="Helvetica Neue"/>
                <a:sym typeface="Helvetica Neue"/>
              </a:rPr>
              <a:t>Quartiles</a:t>
            </a:r>
            <a:endParaRPr b="1"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3000"/>
              <a:buFont typeface="Arial"/>
              <a:buNone/>
            </a:pPr>
            <a:r>
              <a:rPr b="0" i="0" lang="en-PH" sz="3000" u="none" cap="none" strike="noStrike">
                <a:solidFill>
                  <a:srgbClr val="3F3F3F"/>
                </a:solidFill>
                <a:latin typeface="Helvetica Neue"/>
                <a:ea typeface="Helvetica Neue"/>
                <a:cs typeface="Helvetica Neue"/>
                <a:sym typeface="Helvetica Neue"/>
              </a:rPr>
              <a:t>Looks at how concentrated your dataset is in different parts</a:t>
            </a:r>
            <a:endParaRPr b="1" i="1" sz="30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4400"/>
              <a:buFont typeface="Arial"/>
              <a:buNone/>
            </a:pPr>
            <a:r>
              <a:t/>
            </a:r>
            <a:endParaRPr b="0"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4400"/>
              <a:buFont typeface="Arial"/>
              <a:buNone/>
            </a:pPr>
            <a:r>
              <a:rPr b="1" i="0" lang="en-PH" sz="4400" u="none" cap="none" strike="noStrike">
                <a:solidFill>
                  <a:srgbClr val="3F3F3F"/>
                </a:solidFill>
                <a:latin typeface="Helvetica Neue"/>
                <a:ea typeface="Helvetica Neue"/>
                <a:cs typeface="Helvetica Neue"/>
                <a:sym typeface="Helvetica Neue"/>
              </a:rPr>
              <a:t>Variance and Standard Deviation</a:t>
            </a:r>
            <a:endParaRPr b="1"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3000"/>
              <a:buFont typeface="Arial"/>
              <a:buNone/>
            </a:pPr>
            <a:r>
              <a:rPr b="0" i="0" lang="en-PH" sz="3000" u="none" cap="none" strike="noStrike">
                <a:solidFill>
                  <a:srgbClr val="3F3F3F"/>
                </a:solidFill>
                <a:latin typeface="Helvetica Neue"/>
                <a:ea typeface="Helvetica Neue"/>
                <a:cs typeface="Helvetica Neue"/>
                <a:sym typeface="Helvetica Neue"/>
              </a:rPr>
              <a:t>Measures dispersion of data around your (arithmetic) mean</a:t>
            </a:r>
            <a:endParaRPr b="1" i="1"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grpSp>
        <p:nvGrpSpPr>
          <p:cNvPr id="369" name="Google Shape;369;g130aa865571_0_352"/>
          <p:cNvGrpSpPr/>
          <p:nvPr/>
        </p:nvGrpSpPr>
        <p:grpSpPr>
          <a:xfrm>
            <a:off x="-3712" y="766059"/>
            <a:ext cx="7319700" cy="1073882"/>
            <a:chOff x="0" y="0"/>
            <a:chExt cx="7319700" cy="1073882"/>
          </a:xfrm>
        </p:grpSpPr>
        <p:sp>
          <p:nvSpPr>
            <p:cNvPr id="370" name="Google Shape;370;g130aa865571_0_35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71" name="Google Shape;371;g130aa865571_0_35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72" name="Google Shape;372;g130aa865571_0_352"/>
          <p:cNvSpPr txBox="1"/>
          <p:nvPr/>
        </p:nvSpPr>
        <p:spPr>
          <a:xfrm>
            <a:off x="241350" y="991100"/>
            <a:ext cx="6846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Describing Data: Metrics</a:t>
            </a:r>
            <a:endParaRPr b="0" i="0" sz="1400" u="none" cap="none" strike="noStrike">
              <a:solidFill>
                <a:srgbClr val="000000"/>
              </a:solidFill>
              <a:latin typeface="Arial"/>
              <a:ea typeface="Arial"/>
              <a:cs typeface="Arial"/>
              <a:sym typeface="Arial"/>
            </a:endParaRPr>
          </a:p>
        </p:txBody>
      </p:sp>
      <p:sp>
        <p:nvSpPr>
          <p:cNvPr id="373" name="Google Shape;373;g130aa865571_0_352"/>
          <p:cNvSpPr txBox="1"/>
          <p:nvPr/>
        </p:nvSpPr>
        <p:spPr>
          <a:xfrm>
            <a:off x="14503848" y="9595318"/>
            <a:ext cx="6846000" cy="1095300"/>
          </a:xfrm>
          <a:prstGeom prst="rect">
            <a:avLst/>
          </a:prstGeom>
          <a:noFill/>
          <a:ln>
            <a:noFill/>
          </a:ln>
        </p:spPr>
        <p:txBody>
          <a:bodyPr anchorCtr="0" anchor="ctr" bIns="50800" lIns="50800" spcFirstLastPara="1" rIns="50800" wrap="square" tIns="50800">
            <a:noAutofit/>
          </a:bodyPr>
          <a:lstStyle/>
          <a:p>
            <a:pPr indent="0" lvl="0" marL="0" marR="0" rtl="0" algn="ctr">
              <a:lnSpc>
                <a:spcPct val="70000"/>
              </a:lnSpc>
              <a:spcBef>
                <a:spcPts val="0"/>
              </a:spcBef>
              <a:spcAft>
                <a:spcPts val="0"/>
              </a:spcAft>
              <a:buClr>
                <a:srgbClr val="D82B51"/>
              </a:buClr>
              <a:buSzPts val="6000"/>
              <a:buFont typeface="Poppins"/>
              <a:buNone/>
            </a:pPr>
            <a:r>
              <a:rPr b="0" i="1" lang="en-PH" sz="6000" u="none" cap="none" strike="noStrike">
                <a:solidFill>
                  <a:srgbClr val="D82B51"/>
                </a:solidFill>
                <a:latin typeface="Poppins"/>
                <a:ea typeface="Poppins"/>
                <a:cs typeface="Poppins"/>
                <a:sym typeface="Poppins"/>
              </a:rPr>
              <a:t>Dispersion</a:t>
            </a:r>
            <a:endParaRPr b="0" i="0" sz="1400" u="none" cap="none" strike="noStrike">
              <a:solidFill>
                <a:srgbClr val="000000"/>
              </a:solidFill>
              <a:latin typeface="Arial"/>
              <a:ea typeface="Arial"/>
              <a:cs typeface="Arial"/>
              <a:sym typeface="Arial"/>
            </a:endParaRPr>
          </a:p>
        </p:txBody>
      </p:sp>
      <p:pic>
        <p:nvPicPr>
          <p:cNvPr descr="ForTheWomen_blacktext (2) (1).png" id="374" name="Google Shape;374;g130aa865571_0_352"/>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pic>
        <p:nvPicPr>
          <p:cNvPr id="375" name="Google Shape;375;g130aa865571_0_352"/>
          <p:cNvPicPr preferRelativeResize="0"/>
          <p:nvPr/>
        </p:nvPicPr>
        <p:blipFill rotWithShape="1">
          <a:blip r:embed="rId4">
            <a:alphaModFix/>
          </a:blip>
          <a:srcRect b="0" l="0" r="0" t="0"/>
          <a:stretch/>
        </p:blipFill>
        <p:spPr>
          <a:xfrm>
            <a:off x="15488450" y="4419600"/>
            <a:ext cx="4876800" cy="4876800"/>
          </a:xfrm>
          <a:prstGeom prst="rect">
            <a:avLst/>
          </a:prstGeom>
          <a:noFill/>
          <a:ln>
            <a:noFill/>
          </a:ln>
        </p:spPr>
      </p:pic>
      <p:sp>
        <p:nvSpPr>
          <p:cNvPr id="376" name="Google Shape;376;g130aa865571_0_352"/>
          <p:cNvSpPr txBox="1"/>
          <p:nvPr/>
        </p:nvSpPr>
        <p:spPr>
          <a:xfrm>
            <a:off x="2521300" y="5630250"/>
            <a:ext cx="12119100" cy="3276600"/>
          </a:xfrm>
          <a:prstGeom prst="rect">
            <a:avLst/>
          </a:prstGeom>
          <a:noFill/>
          <a:ln>
            <a:noFill/>
          </a:ln>
        </p:spPr>
        <p:txBody>
          <a:bodyPr anchorCtr="0" anchor="ctr" bIns="0" lIns="0" spcFirstLastPara="1" rIns="0" wrap="square" tIns="227325">
            <a:noAutofit/>
          </a:bodyPr>
          <a:lstStyle/>
          <a:p>
            <a:pPr indent="0" lvl="0" marL="0" marR="0" rtl="0" algn="l">
              <a:lnSpc>
                <a:spcPct val="115000"/>
              </a:lnSpc>
              <a:spcBef>
                <a:spcPts val="0"/>
              </a:spcBef>
              <a:spcAft>
                <a:spcPts val="0"/>
              </a:spcAft>
              <a:buClr>
                <a:srgbClr val="000000"/>
              </a:buClr>
              <a:buSzPts val="4400"/>
              <a:buFont typeface="Arial"/>
              <a:buNone/>
            </a:pPr>
            <a:r>
              <a:rPr b="1" i="0" lang="en-PH" sz="4400" u="none" cap="none" strike="noStrike">
                <a:solidFill>
                  <a:srgbClr val="3F3F3F"/>
                </a:solidFill>
                <a:latin typeface="Helvetica Neue"/>
                <a:ea typeface="Helvetica Neue"/>
                <a:cs typeface="Helvetica Neue"/>
                <a:sym typeface="Helvetica Neue"/>
              </a:rPr>
              <a:t>Range</a:t>
            </a:r>
            <a:endParaRPr b="1"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3000"/>
              <a:buFont typeface="Arial"/>
              <a:buNone/>
            </a:pPr>
            <a:r>
              <a:rPr b="0" i="0" lang="en-PH" sz="3000" u="none" cap="none" strike="noStrike">
                <a:solidFill>
                  <a:srgbClr val="3F3F3F"/>
                </a:solidFill>
                <a:latin typeface="Helvetica Neue"/>
                <a:ea typeface="Helvetica Neue"/>
                <a:cs typeface="Helvetica Neue"/>
                <a:sym typeface="Helvetica Neue"/>
              </a:rPr>
              <a:t>MAX - MIN</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4400"/>
              <a:buFont typeface="Arial"/>
              <a:buNone/>
            </a:pPr>
            <a:r>
              <a:t/>
            </a:r>
            <a:endParaRPr b="0"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4400"/>
              <a:buFont typeface="Arial"/>
              <a:buNone/>
            </a:pPr>
            <a:r>
              <a:rPr b="1" i="0" lang="en-PH" sz="4400" u="none" cap="none" strike="noStrike">
                <a:solidFill>
                  <a:srgbClr val="3F3F3F"/>
                </a:solidFill>
                <a:latin typeface="Helvetica Neue"/>
                <a:ea typeface="Helvetica Neue"/>
                <a:cs typeface="Helvetica Neue"/>
                <a:sym typeface="Helvetica Neue"/>
              </a:rPr>
              <a:t>Quartiles</a:t>
            </a:r>
            <a:endParaRPr b="1"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3000"/>
              <a:buFont typeface="Arial"/>
              <a:buNone/>
            </a:pPr>
            <a:r>
              <a:rPr b="0" i="0" lang="en-PH" sz="3000" u="none" cap="none" strike="noStrike">
                <a:solidFill>
                  <a:srgbClr val="3F3F3F"/>
                </a:solidFill>
                <a:latin typeface="Helvetica Neue"/>
                <a:ea typeface="Helvetica Neue"/>
                <a:cs typeface="Helvetica Neue"/>
                <a:sym typeface="Helvetica Neue"/>
              </a:rPr>
              <a:t>Sort data in [ascending] order, and find values that cut data into 4 parts </a:t>
            </a:r>
            <a:endParaRPr b="1" i="1" sz="30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4400"/>
              <a:buFont typeface="Arial"/>
              <a:buNone/>
            </a:pPr>
            <a:r>
              <a:t/>
            </a:r>
            <a:endParaRPr b="0"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4400"/>
              <a:buFont typeface="Arial"/>
              <a:buNone/>
            </a:pPr>
            <a:r>
              <a:rPr b="1" i="0" lang="en-PH" sz="4400" u="none" cap="none" strike="noStrike">
                <a:solidFill>
                  <a:srgbClr val="3F3F3F"/>
                </a:solidFill>
                <a:latin typeface="Helvetica Neue"/>
                <a:ea typeface="Helvetica Neue"/>
                <a:cs typeface="Helvetica Neue"/>
                <a:sym typeface="Helvetica Neue"/>
              </a:rPr>
              <a:t>Variance (and Standard Deviation)</a:t>
            </a:r>
            <a:endParaRPr b="1" i="0" sz="4400" u="none" cap="none" strike="noStrike">
              <a:solidFill>
                <a:srgbClr val="3F3F3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2800"/>
              <a:buFont typeface="Arial"/>
              <a:buNone/>
            </a:pPr>
            <a:r>
              <a:rPr b="0" i="0" lang="en-PH" sz="2800" u="none" cap="none" strike="noStrike">
                <a:solidFill>
                  <a:srgbClr val="000000"/>
                </a:solidFill>
                <a:latin typeface="Helvetica Neue"/>
                <a:ea typeface="Helvetica Neue"/>
                <a:cs typeface="Helvetica Neue"/>
                <a:sym typeface="Helvetica Neue"/>
              </a:rPr>
              <a:t>Average of squared differences between mean and each data point</a:t>
            </a:r>
            <a:endParaRPr b="0" i="0" sz="28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grpSp>
        <p:nvGrpSpPr>
          <p:cNvPr id="381" name="Google Shape;381;g130aa865571_0_363"/>
          <p:cNvGrpSpPr/>
          <p:nvPr/>
        </p:nvGrpSpPr>
        <p:grpSpPr>
          <a:xfrm>
            <a:off x="-3712" y="766059"/>
            <a:ext cx="7319700" cy="1073882"/>
            <a:chOff x="0" y="0"/>
            <a:chExt cx="7319700" cy="1073882"/>
          </a:xfrm>
        </p:grpSpPr>
        <p:sp>
          <p:nvSpPr>
            <p:cNvPr id="382" name="Google Shape;382;g130aa865571_0_36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83" name="Google Shape;383;g130aa865571_0_36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84" name="Google Shape;384;g130aa865571_0_36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t/>
            </a:r>
            <a:endParaRPr b="0" i="1" sz="4000" u="none" cap="none" strike="noStrike">
              <a:solidFill>
                <a:srgbClr val="FFFFFF"/>
              </a:solidFill>
              <a:latin typeface="Poppins"/>
              <a:ea typeface="Poppins"/>
              <a:cs typeface="Poppins"/>
              <a:sym typeface="Poppins"/>
            </a:endParaRPr>
          </a:p>
        </p:txBody>
      </p:sp>
      <p:pic>
        <p:nvPicPr>
          <p:cNvPr descr="ForTheWomen_blacktext (2) (1).png" id="385" name="Google Shape;385;g130aa865571_0_36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pic>
        <p:nvPicPr>
          <p:cNvPr id="386" name="Google Shape;386;g130aa865571_0_363"/>
          <p:cNvPicPr preferRelativeResize="0"/>
          <p:nvPr/>
        </p:nvPicPr>
        <p:blipFill rotWithShape="1">
          <a:blip r:embed="rId4">
            <a:alphaModFix/>
          </a:blip>
          <a:srcRect b="0" l="0" r="0" t="0"/>
          <a:stretch/>
        </p:blipFill>
        <p:spPr>
          <a:xfrm>
            <a:off x="4354088" y="2282075"/>
            <a:ext cx="4876800" cy="4876800"/>
          </a:xfrm>
          <a:prstGeom prst="rect">
            <a:avLst/>
          </a:prstGeom>
          <a:noFill/>
          <a:ln>
            <a:noFill/>
          </a:ln>
        </p:spPr>
      </p:pic>
      <p:sp>
        <p:nvSpPr>
          <p:cNvPr id="387" name="Google Shape;387;g130aa865571_0_363"/>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388" name="Google Shape;388;g130aa865571_0_363"/>
          <p:cNvSpPr txBox="1"/>
          <p:nvPr>
            <p:ph idx="4294967295" type="body"/>
          </p:nvPr>
        </p:nvSpPr>
        <p:spPr>
          <a:xfrm>
            <a:off x="9230900" y="4220375"/>
            <a:ext cx="10128900" cy="2036400"/>
          </a:xfrm>
          <a:prstGeom prst="rect">
            <a:avLst/>
          </a:prstGeom>
          <a:noFill/>
          <a:ln>
            <a:noFill/>
          </a:ln>
        </p:spPr>
        <p:txBody>
          <a:bodyPr anchorCtr="0" anchor="t" bIns="243800" lIns="243800" spcFirstLastPara="1" rIns="243800" wrap="square" tIns="243800">
            <a:noAutofit/>
          </a:bodyPr>
          <a:lstStyle/>
          <a:p>
            <a:pPr indent="0" lvl="0" marL="0" rtl="0" algn="l">
              <a:lnSpc>
                <a:spcPct val="115000"/>
              </a:lnSpc>
              <a:spcBef>
                <a:spcPts val="0"/>
              </a:spcBef>
              <a:spcAft>
                <a:spcPts val="0"/>
              </a:spcAft>
              <a:buSzPts val="4800"/>
              <a:buNone/>
            </a:pPr>
            <a:r>
              <a:rPr lang="en-PH" sz="5000">
                <a:latin typeface="Avenir"/>
                <a:ea typeface="Avenir"/>
                <a:cs typeface="Avenir"/>
                <a:sym typeface="Avenir"/>
              </a:rPr>
              <a:t>How much should a family budget on rice for a week?</a:t>
            </a:r>
            <a:endParaRPr sz="5000">
              <a:latin typeface="Avenir"/>
              <a:ea typeface="Avenir"/>
              <a:cs typeface="Avenir"/>
              <a:sym typeface="Avenir"/>
            </a:endParaRPr>
          </a:p>
          <a:p>
            <a:pPr indent="0" lvl="0" marL="0" rtl="0" algn="l">
              <a:lnSpc>
                <a:spcPct val="115000"/>
              </a:lnSpc>
              <a:spcBef>
                <a:spcPts val="4300"/>
              </a:spcBef>
              <a:spcAft>
                <a:spcPts val="4300"/>
              </a:spcAft>
              <a:buSzPts val="4800"/>
              <a:buNone/>
            </a:pPr>
            <a:r>
              <a:rPr lang="en-PH" sz="2400">
                <a:latin typeface="Avenir"/>
                <a:ea typeface="Avenir"/>
                <a:cs typeface="Avenir"/>
                <a:sym typeface="Avenir"/>
              </a:rPr>
              <a:t>(for simplicity, use denominator </a:t>
            </a:r>
            <a:r>
              <a:rPr b="1" lang="en-PH" sz="2400">
                <a:latin typeface="Avenir"/>
                <a:ea typeface="Avenir"/>
                <a:cs typeface="Avenir"/>
                <a:sym typeface="Avenir"/>
              </a:rPr>
              <a:t>n</a:t>
            </a:r>
            <a:r>
              <a:rPr lang="en-PH" sz="2400">
                <a:latin typeface="Avenir"/>
                <a:ea typeface="Avenir"/>
                <a:cs typeface="Avenir"/>
                <a:sym typeface="Avenir"/>
              </a:rPr>
              <a:t> for variance)</a:t>
            </a:r>
            <a:endParaRPr sz="2400">
              <a:latin typeface="Avenir"/>
              <a:ea typeface="Avenir"/>
              <a:cs typeface="Avenir"/>
              <a:sym typeface="Avenir"/>
            </a:endParaRPr>
          </a:p>
        </p:txBody>
      </p:sp>
      <p:sp>
        <p:nvSpPr>
          <p:cNvPr id="389" name="Google Shape;389;g130aa865571_0_363"/>
          <p:cNvSpPr txBox="1"/>
          <p:nvPr/>
        </p:nvSpPr>
        <p:spPr>
          <a:xfrm>
            <a:off x="3056650" y="8542675"/>
            <a:ext cx="187629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rPr b="0" i="0" lang="en-PH" sz="6000" u="none" cap="none" strike="noStrike">
                <a:solidFill>
                  <a:srgbClr val="000000"/>
                </a:solidFill>
                <a:latin typeface="Avenir"/>
                <a:ea typeface="Avenir"/>
                <a:cs typeface="Avenir"/>
                <a:sym typeface="Avenir"/>
              </a:rPr>
              <a:t>3, 3.5, 4, 5.5, 7, </a:t>
            </a:r>
            <a:r>
              <a:rPr b="0" i="0" lang="en-PH" sz="6000" u="none" cap="none" strike="noStrike">
                <a:solidFill>
                  <a:srgbClr val="980000"/>
                </a:solidFill>
                <a:latin typeface="Avenir"/>
                <a:ea typeface="Avenir"/>
                <a:cs typeface="Avenir"/>
                <a:sym typeface="Avenir"/>
              </a:rPr>
              <a:t>8</a:t>
            </a:r>
            <a:r>
              <a:rPr b="0" i="0" lang="en-PH" sz="6000" u="none" cap="none" strike="noStrike">
                <a:solidFill>
                  <a:srgbClr val="000000"/>
                </a:solidFill>
                <a:latin typeface="Avenir"/>
                <a:ea typeface="Avenir"/>
                <a:cs typeface="Avenir"/>
                <a:sym typeface="Avenir"/>
              </a:rPr>
              <a:t>, </a:t>
            </a:r>
            <a:r>
              <a:rPr b="0" i="0" lang="en-PH" sz="6000" u="none" cap="none" strike="noStrike">
                <a:solidFill>
                  <a:srgbClr val="980000"/>
                </a:solidFill>
                <a:latin typeface="Avenir"/>
                <a:ea typeface="Avenir"/>
                <a:cs typeface="Avenir"/>
                <a:sym typeface="Avenir"/>
              </a:rPr>
              <a:t>8</a:t>
            </a:r>
            <a:r>
              <a:rPr b="0" i="0" lang="en-PH" sz="6000" u="none" cap="none" strike="noStrike">
                <a:solidFill>
                  <a:srgbClr val="000000"/>
                </a:solidFill>
                <a:latin typeface="Avenir"/>
                <a:ea typeface="Avenir"/>
                <a:cs typeface="Avenir"/>
                <a:sym typeface="Avenir"/>
              </a:rPr>
              <a:t>, </a:t>
            </a:r>
            <a:r>
              <a:rPr b="0" i="0" lang="en-PH" sz="6000" u="none" cap="none" strike="noStrike">
                <a:solidFill>
                  <a:srgbClr val="FF9900"/>
                </a:solidFill>
                <a:latin typeface="Avenir"/>
                <a:ea typeface="Avenir"/>
                <a:cs typeface="Avenir"/>
                <a:sym typeface="Avenir"/>
              </a:rPr>
              <a:t>9</a:t>
            </a:r>
            <a:r>
              <a:rPr b="0" i="0" lang="en-PH" sz="6000" u="none" cap="none" strike="noStrike">
                <a:solidFill>
                  <a:srgbClr val="000000"/>
                </a:solidFill>
                <a:latin typeface="Avenir"/>
                <a:ea typeface="Avenir"/>
                <a:cs typeface="Avenir"/>
                <a:sym typeface="Avenir"/>
              </a:rPr>
              <a:t>, </a:t>
            </a:r>
            <a:r>
              <a:rPr b="0" i="0" lang="en-PH" sz="6000" u="none" cap="none" strike="noStrike">
                <a:solidFill>
                  <a:srgbClr val="FF9900"/>
                </a:solidFill>
                <a:latin typeface="Avenir"/>
                <a:ea typeface="Avenir"/>
                <a:cs typeface="Avenir"/>
                <a:sym typeface="Avenir"/>
              </a:rPr>
              <a:t>9</a:t>
            </a:r>
            <a:r>
              <a:rPr b="0" i="0" lang="en-PH" sz="6000" u="none" cap="none" strike="noStrike">
                <a:solidFill>
                  <a:srgbClr val="000000"/>
                </a:solidFill>
                <a:latin typeface="Avenir"/>
                <a:ea typeface="Avenir"/>
                <a:cs typeface="Avenir"/>
                <a:sym typeface="Avenir"/>
              </a:rPr>
              <a:t>, 9.5, 10, 10.5</a:t>
            </a:r>
            <a:endParaRPr b="0" i="0" sz="6000" u="none" cap="none" strike="noStrike">
              <a:solidFill>
                <a:srgbClr val="000000"/>
              </a:solidFill>
              <a:latin typeface="Avenir"/>
              <a:ea typeface="Avenir"/>
              <a:cs typeface="Avenir"/>
              <a:sym typeface="Avenir"/>
            </a:endParaRPr>
          </a:p>
        </p:txBody>
      </p:sp>
      <p:sp>
        <p:nvSpPr>
          <p:cNvPr id="390" name="Google Shape;390;g130aa865571_0_363"/>
          <p:cNvSpPr txBox="1"/>
          <p:nvPr/>
        </p:nvSpPr>
        <p:spPr>
          <a:xfrm>
            <a:off x="19803550" y="11303775"/>
            <a:ext cx="38826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Range: 7.5</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Quartiles: </a:t>
            </a:r>
            <a:r>
              <a:rPr b="0" i="0" lang="en-PH" sz="2400" u="none" cap="none" strike="noStrike">
                <a:solidFill>
                  <a:srgbClr val="000000"/>
                </a:solidFill>
                <a:latin typeface="Helvetica Neue"/>
                <a:ea typeface="Helvetica Neue"/>
                <a:cs typeface="Helvetica Neue"/>
                <a:sym typeface="Helvetica Neue"/>
              </a:rPr>
              <a:t>4.75, 8, 9.25</a:t>
            </a:r>
            <a:endParaRPr b="0" i="0" sz="2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Var: 6.35</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SD: 2.52</a:t>
            </a:r>
            <a:endParaRPr b="0" i="0" sz="3000" u="none" cap="none" strike="noStrike">
              <a:solidFill>
                <a:srgbClr val="000000"/>
              </a:solidFill>
              <a:latin typeface="Helvetica Neue"/>
              <a:ea typeface="Helvetica Neue"/>
              <a:cs typeface="Helvetica Neue"/>
              <a:sym typeface="Helvetica Neue"/>
            </a:endParaRPr>
          </a:p>
        </p:txBody>
      </p:sp>
      <p:sp>
        <p:nvSpPr>
          <p:cNvPr id="391" name="Google Shape;391;g130aa865571_0_363"/>
          <p:cNvSpPr txBox="1"/>
          <p:nvPr/>
        </p:nvSpPr>
        <p:spPr>
          <a:xfrm>
            <a:off x="241350" y="991100"/>
            <a:ext cx="6846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Describing Data: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grpSp>
        <p:nvGrpSpPr>
          <p:cNvPr id="396" name="Google Shape;396;g130dfca2355_0_0"/>
          <p:cNvGrpSpPr/>
          <p:nvPr/>
        </p:nvGrpSpPr>
        <p:grpSpPr>
          <a:xfrm>
            <a:off x="-3712" y="766059"/>
            <a:ext cx="7319700" cy="1073882"/>
            <a:chOff x="0" y="0"/>
            <a:chExt cx="7319700" cy="1073882"/>
          </a:xfrm>
        </p:grpSpPr>
        <p:sp>
          <p:nvSpPr>
            <p:cNvPr id="397" name="Google Shape;397;g130dfca2355_0_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398" name="Google Shape;398;g130dfca2355_0_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399" name="Google Shape;399;g130dfca2355_0_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descr="ForTheWomen_blacktext (2) (1).png" id="400" name="Google Shape;400;g130dfca2355_0_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01" name="Google Shape;401;g130dfca2355_0_0"/>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02" name="Google Shape;402;g130dfca2355_0_0"/>
          <p:cNvSpPr txBox="1"/>
          <p:nvPr/>
        </p:nvSpPr>
        <p:spPr>
          <a:xfrm>
            <a:off x="1096050" y="3061025"/>
            <a:ext cx="22191900" cy="250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rPr b="0" i="0" lang="en-PH" sz="14000" u="none" cap="none" strike="noStrike">
                <a:solidFill>
                  <a:srgbClr val="1A1E68"/>
                </a:solidFill>
                <a:latin typeface="Avenir"/>
                <a:ea typeface="Avenir"/>
                <a:cs typeface="Avenir"/>
                <a:sym typeface="Avenir"/>
              </a:rPr>
              <a:t>STATISTICS</a:t>
            </a:r>
            <a:endParaRPr b="0" i="0" sz="14000" u="none" cap="none" strike="noStrike">
              <a:solidFill>
                <a:srgbClr val="1A1E68"/>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9600"/>
              <a:buFont typeface="Arial"/>
              <a:buNone/>
            </a:pPr>
            <a:r>
              <a:rPr b="1" i="0" lang="en-PH" sz="4500" u="none" cap="none" strike="noStrike">
                <a:solidFill>
                  <a:srgbClr val="1A1E68"/>
                </a:solidFill>
                <a:latin typeface="Avenir"/>
                <a:ea typeface="Avenir"/>
                <a:cs typeface="Avenir"/>
                <a:sym typeface="Avenir"/>
              </a:rPr>
              <a:t>Describing, Presenting, and Analyzing Data</a:t>
            </a:r>
            <a:endParaRPr b="1" i="0" sz="4500" u="none" cap="none" strike="noStrike">
              <a:solidFill>
                <a:srgbClr val="1A1E68"/>
              </a:solidFill>
              <a:latin typeface="Avenir"/>
              <a:ea typeface="Avenir"/>
              <a:cs typeface="Avenir"/>
              <a:sym typeface="Avenir"/>
            </a:endParaRPr>
          </a:p>
        </p:txBody>
      </p:sp>
      <p:sp>
        <p:nvSpPr>
          <p:cNvPr id="403" name="Google Shape;403;g130dfca2355_0_0"/>
          <p:cNvSpPr/>
          <p:nvPr/>
        </p:nvSpPr>
        <p:spPr>
          <a:xfrm>
            <a:off x="16744399" y="7215891"/>
            <a:ext cx="2900400" cy="29319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0" i="0" lang="en-PH" sz="1800" u="none" cap="none" strike="noStrike">
                <a:solidFill>
                  <a:srgbClr val="000000"/>
                </a:solidFill>
                <a:latin typeface="Calibri"/>
                <a:ea typeface="Calibri"/>
                <a:cs typeface="Calibri"/>
                <a:sym typeface="Calibri"/>
              </a:rPr>
              <a:t>a</a:t>
            </a:r>
            <a:endParaRPr b="0" i="0" sz="1800" u="none" cap="none" strike="noStrike">
              <a:solidFill>
                <a:srgbClr val="000000"/>
              </a:solidFill>
              <a:latin typeface="Calibri"/>
              <a:ea typeface="Calibri"/>
              <a:cs typeface="Calibri"/>
              <a:sym typeface="Calibri"/>
            </a:endParaRPr>
          </a:p>
        </p:txBody>
      </p:sp>
      <p:sp>
        <p:nvSpPr>
          <p:cNvPr id="404" name="Google Shape;404;g130dfca2355_0_0"/>
          <p:cNvSpPr/>
          <p:nvPr/>
        </p:nvSpPr>
        <p:spPr>
          <a:xfrm>
            <a:off x="10891064" y="7116417"/>
            <a:ext cx="3183000" cy="31308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5" name="Google Shape;405;g130dfca2355_0_0"/>
          <p:cNvSpPr txBox="1"/>
          <p:nvPr/>
        </p:nvSpPr>
        <p:spPr>
          <a:xfrm>
            <a:off x="4792527" y="7500860"/>
            <a:ext cx="4702500" cy="264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600"/>
              <a:buFont typeface="Arial"/>
              <a:buNone/>
            </a:pPr>
            <a:r>
              <a:rPr b="1" i="0" lang="en-PH" sz="16600" u="none" cap="none" strike="noStrike">
                <a:solidFill>
                  <a:srgbClr val="000000"/>
                </a:solidFill>
                <a:latin typeface="Arial"/>
                <a:ea typeface="Arial"/>
                <a:cs typeface="Arial"/>
                <a:sym typeface="Arial"/>
              </a:rPr>
              <a:t>12%</a:t>
            </a:r>
            <a:endParaRPr b="1" i="0" sz="11500" u="none" cap="none" strike="noStrike">
              <a:solidFill>
                <a:srgbClr val="000000"/>
              </a:solidFill>
              <a:latin typeface="Arial"/>
              <a:ea typeface="Arial"/>
              <a:cs typeface="Arial"/>
              <a:sym typeface="Arial"/>
            </a:endParaRPr>
          </a:p>
        </p:txBody>
      </p:sp>
      <p:sp>
        <p:nvSpPr>
          <p:cNvPr id="406" name="Google Shape;406;g130dfca2355_0_0"/>
          <p:cNvSpPr txBox="1"/>
          <p:nvPr/>
        </p:nvSpPr>
        <p:spPr>
          <a:xfrm>
            <a:off x="11093236" y="9908188"/>
            <a:ext cx="2778900" cy="1245300"/>
          </a:xfrm>
          <a:prstGeom prst="rect">
            <a:avLst/>
          </a:prstGeom>
          <a:noFill/>
          <a:ln>
            <a:noFill/>
          </a:ln>
        </p:spPr>
        <p:txBody>
          <a:bodyPr anchorCtr="0" anchor="t" bIns="0" lIns="0" spcFirstLastPara="1" rIns="0" wrap="square" tIns="227325">
            <a:noAutofit/>
          </a:bodyPr>
          <a:lstStyle/>
          <a:p>
            <a:pPr indent="0" lvl="0" marL="12700" marR="0" rtl="0" algn="ctr">
              <a:lnSpc>
                <a:spcPct val="150000"/>
              </a:lnSpc>
              <a:spcBef>
                <a:spcPts val="0"/>
              </a:spcBef>
              <a:spcAft>
                <a:spcPts val="0"/>
              </a:spcAft>
              <a:buClr>
                <a:srgbClr val="000000"/>
              </a:buClr>
              <a:buSzPts val="4400"/>
              <a:buFont typeface="Arial"/>
              <a:buNone/>
            </a:pPr>
            <a:r>
              <a:rPr b="0" i="0" lang="en-PH" sz="4400" u="none" cap="none" strike="noStrike">
                <a:solidFill>
                  <a:srgbClr val="1F497D"/>
                </a:solidFill>
                <a:latin typeface="Arial"/>
                <a:ea typeface="Arial"/>
                <a:cs typeface="Arial"/>
                <a:sym typeface="Arial"/>
              </a:rPr>
              <a:t>Table</a:t>
            </a:r>
            <a:endParaRPr b="0" i="0" sz="4400" u="none" cap="none" strike="noStrike">
              <a:solidFill>
                <a:srgbClr val="1F497D"/>
              </a:solidFill>
              <a:latin typeface="Arial"/>
              <a:ea typeface="Arial"/>
              <a:cs typeface="Arial"/>
              <a:sym typeface="Arial"/>
            </a:endParaRPr>
          </a:p>
        </p:txBody>
      </p:sp>
      <p:sp>
        <p:nvSpPr>
          <p:cNvPr id="407" name="Google Shape;407;g130dfca2355_0_0"/>
          <p:cNvSpPr txBox="1"/>
          <p:nvPr/>
        </p:nvSpPr>
        <p:spPr>
          <a:xfrm>
            <a:off x="16866029" y="9908188"/>
            <a:ext cx="2778900" cy="1245300"/>
          </a:xfrm>
          <a:prstGeom prst="rect">
            <a:avLst/>
          </a:prstGeom>
          <a:noFill/>
          <a:ln>
            <a:noFill/>
          </a:ln>
        </p:spPr>
        <p:txBody>
          <a:bodyPr anchorCtr="0" anchor="t" bIns="0" lIns="0" spcFirstLastPara="1" rIns="0" wrap="square" tIns="227325">
            <a:noAutofit/>
          </a:bodyPr>
          <a:lstStyle/>
          <a:p>
            <a:pPr indent="0" lvl="0" marL="12700" marR="0" rtl="0" algn="ctr">
              <a:lnSpc>
                <a:spcPct val="150000"/>
              </a:lnSpc>
              <a:spcBef>
                <a:spcPts val="0"/>
              </a:spcBef>
              <a:spcAft>
                <a:spcPts val="0"/>
              </a:spcAft>
              <a:buClr>
                <a:srgbClr val="000000"/>
              </a:buClr>
              <a:buSzPts val="4400"/>
              <a:buFont typeface="Arial"/>
              <a:buNone/>
            </a:pPr>
            <a:r>
              <a:rPr b="0" i="0" lang="en-PH" sz="4400" u="none" cap="none" strike="noStrike">
                <a:solidFill>
                  <a:srgbClr val="1F497D"/>
                </a:solidFill>
                <a:latin typeface="Arial"/>
                <a:ea typeface="Arial"/>
                <a:cs typeface="Arial"/>
                <a:sym typeface="Arial"/>
              </a:rPr>
              <a:t>Chart</a:t>
            </a:r>
            <a:endParaRPr b="0" i="0" sz="4400" u="none" cap="none" strike="noStrike">
              <a:solidFill>
                <a:srgbClr val="1F497D"/>
              </a:solidFill>
              <a:latin typeface="Arial"/>
              <a:ea typeface="Arial"/>
              <a:cs typeface="Arial"/>
              <a:sym typeface="Arial"/>
            </a:endParaRPr>
          </a:p>
        </p:txBody>
      </p:sp>
      <p:sp>
        <p:nvSpPr>
          <p:cNvPr id="408" name="Google Shape;408;g130dfca2355_0_0"/>
          <p:cNvSpPr txBox="1"/>
          <p:nvPr/>
        </p:nvSpPr>
        <p:spPr>
          <a:xfrm>
            <a:off x="5213517" y="9908188"/>
            <a:ext cx="2778900" cy="1245300"/>
          </a:xfrm>
          <a:prstGeom prst="rect">
            <a:avLst/>
          </a:prstGeom>
          <a:noFill/>
          <a:ln>
            <a:noFill/>
          </a:ln>
        </p:spPr>
        <p:txBody>
          <a:bodyPr anchorCtr="0" anchor="t" bIns="0" lIns="0" spcFirstLastPara="1" rIns="0" wrap="square" tIns="227325">
            <a:noAutofit/>
          </a:bodyPr>
          <a:lstStyle/>
          <a:p>
            <a:pPr indent="0" lvl="0" marL="12700" marR="0" rtl="0" algn="ctr">
              <a:lnSpc>
                <a:spcPct val="150000"/>
              </a:lnSpc>
              <a:spcBef>
                <a:spcPts val="0"/>
              </a:spcBef>
              <a:spcAft>
                <a:spcPts val="0"/>
              </a:spcAft>
              <a:buClr>
                <a:srgbClr val="000000"/>
              </a:buClr>
              <a:buSzPts val="4400"/>
              <a:buFont typeface="Arial"/>
              <a:buNone/>
            </a:pPr>
            <a:r>
              <a:rPr b="0" i="0" lang="en-PH" sz="4400" u="none" cap="none" strike="noStrike">
                <a:solidFill>
                  <a:srgbClr val="1F497D"/>
                </a:solidFill>
                <a:latin typeface="Arial"/>
                <a:ea typeface="Arial"/>
                <a:cs typeface="Arial"/>
                <a:sym typeface="Arial"/>
              </a:rPr>
              <a:t>Number</a:t>
            </a:r>
            <a:endParaRPr b="0" i="0" sz="4400" u="none" cap="none" strike="noStrike">
              <a:solidFill>
                <a:srgbClr val="1F497D"/>
              </a:solidFill>
              <a:latin typeface="Arial"/>
              <a:ea typeface="Arial"/>
              <a:cs typeface="Arial"/>
              <a:sym typeface="Arial"/>
            </a:endParaRPr>
          </a:p>
        </p:txBody>
      </p:sp>
      <p:sp>
        <p:nvSpPr>
          <p:cNvPr id="409" name="Google Shape;409;g130dfca2355_0_0"/>
          <p:cNvSpPr/>
          <p:nvPr/>
        </p:nvSpPr>
        <p:spPr>
          <a:xfrm>
            <a:off x="10131413" y="6810159"/>
            <a:ext cx="4702500" cy="4459200"/>
          </a:xfrm>
          <a:prstGeom prst="rect">
            <a:avLst/>
          </a:prstGeom>
          <a:noFill/>
          <a:ln cap="flat" cmpd="sng" w="57150">
            <a:solidFill>
              <a:srgbClr val="538C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grpSp>
        <p:nvGrpSpPr>
          <p:cNvPr id="414" name="Google Shape;414;p4"/>
          <p:cNvGrpSpPr/>
          <p:nvPr/>
        </p:nvGrpSpPr>
        <p:grpSpPr>
          <a:xfrm>
            <a:off x="-3712" y="766059"/>
            <a:ext cx="7319666" cy="1073745"/>
            <a:chOff x="0" y="0"/>
            <a:chExt cx="7319665" cy="1073743"/>
          </a:xfrm>
        </p:grpSpPr>
        <p:sp>
          <p:nvSpPr>
            <p:cNvPr id="415" name="Google Shape;415;p4"/>
            <p:cNvSpPr/>
            <p:nvPr/>
          </p:nvSpPr>
          <p:spPr>
            <a:xfrm>
              <a:off x="0" y="0"/>
              <a:ext cx="7319665" cy="963022"/>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16" name="Google Shape;416;p4"/>
            <p:cNvSpPr/>
            <p:nvPr/>
          </p:nvSpPr>
          <p:spPr>
            <a:xfrm>
              <a:off x="0" y="949682"/>
              <a:ext cx="7319665" cy="124061"/>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17" name="Google Shape;417;p4"/>
          <p:cNvSpPr txBox="1"/>
          <p:nvPr/>
        </p:nvSpPr>
        <p:spPr>
          <a:xfrm>
            <a:off x="328050" y="1050875"/>
            <a:ext cx="68073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Describing Data: Tables</a:t>
            </a:r>
            <a:endParaRPr b="0" i="0" sz="1400" u="none" cap="none" strike="noStrike">
              <a:solidFill>
                <a:srgbClr val="000000"/>
              </a:solidFill>
              <a:latin typeface="Arial"/>
              <a:ea typeface="Arial"/>
              <a:cs typeface="Arial"/>
              <a:sym typeface="Arial"/>
            </a:endParaRPr>
          </a:p>
        </p:txBody>
      </p:sp>
      <p:pic>
        <p:nvPicPr>
          <p:cNvPr descr="ForTheWomen_blacktext (2) (1).png" id="418" name="Google Shape;418;p4"/>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pic>
        <p:nvPicPr>
          <p:cNvPr descr="Frequency Distributions - SAGE Research Methods" id="419" name="Google Shape;419;p4"/>
          <p:cNvPicPr preferRelativeResize="0"/>
          <p:nvPr/>
        </p:nvPicPr>
        <p:blipFill rotWithShape="1">
          <a:blip r:embed="rId4">
            <a:alphaModFix/>
          </a:blip>
          <a:srcRect b="0" l="0" r="0" t="0"/>
          <a:stretch/>
        </p:blipFill>
        <p:spPr>
          <a:xfrm>
            <a:off x="2334325" y="4122850"/>
            <a:ext cx="8768351" cy="5937000"/>
          </a:xfrm>
          <a:prstGeom prst="rect">
            <a:avLst/>
          </a:prstGeom>
          <a:noFill/>
          <a:ln>
            <a:noFill/>
          </a:ln>
        </p:spPr>
      </p:pic>
      <p:pic>
        <p:nvPicPr>
          <p:cNvPr descr="Cross Tabulation of Survey Items" id="420" name="Google Shape;420;p4"/>
          <p:cNvPicPr preferRelativeResize="0"/>
          <p:nvPr/>
        </p:nvPicPr>
        <p:blipFill rotWithShape="1">
          <a:blip r:embed="rId5">
            <a:alphaModFix/>
          </a:blip>
          <a:srcRect b="0" l="0" r="0" t="0"/>
          <a:stretch/>
        </p:blipFill>
        <p:spPr>
          <a:xfrm>
            <a:off x="12003324" y="4659813"/>
            <a:ext cx="10906500" cy="4863075"/>
          </a:xfrm>
          <a:prstGeom prst="rect">
            <a:avLst/>
          </a:prstGeom>
          <a:noFill/>
          <a:ln>
            <a:noFill/>
          </a:ln>
        </p:spPr>
      </p:pic>
      <p:sp>
        <p:nvSpPr>
          <p:cNvPr id="421" name="Google Shape;421;p4"/>
          <p:cNvSpPr txBox="1"/>
          <p:nvPr/>
        </p:nvSpPr>
        <p:spPr>
          <a:xfrm>
            <a:off x="3651900" y="3385025"/>
            <a:ext cx="61332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Frequency Tables</a:t>
            </a:r>
            <a:endParaRPr b="0" i="0" sz="3000" u="none" cap="none" strike="noStrike">
              <a:solidFill>
                <a:srgbClr val="000000"/>
              </a:solidFill>
              <a:latin typeface="Helvetica Neue"/>
              <a:ea typeface="Helvetica Neue"/>
              <a:cs typeface="Helvetica Neue"/>
              <a:sym typeface="Helvetica Neue"/>
            </a:endParaRPr>
          </a:p>
        </p:txBody>
      </p:sp>
      <p:sp>
        <p:nvSpPr>
          <p:cNvPr id="422" name="Google Shape;422;p4"/>
          <p:cNvSpPr txBox="1"/>
          <p:nvPr/>
        </p:nvSpPr>
        <p:spPr>
          <a:xfrm>
            <a:off x="14389975" y="3476350"/>
            <a:ext cx="61332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Cross-tabulations</a:t>
            </a:r>
            <a:endParaRPr b="0" i="0"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grpSp>
        <p:nvGrpSpPr>
          <p:cNvPr id="427" name="Google Shape;427;g130dfca2355_0_39"/>
          <p:cNvGrpSpPr/>
          <p:nvPr/>
        </p:nvGrpSpPr>
        <p:grpSpPr>
          <a:xfrm>
            <a:off x="-3712" y="766059"/>
            <a:ext cx="7319700" cy="1073882"/>
            <a:chOff x="0" y="0"/>
            <a:chExt cx="7319700" cy="1073882"/>
          </a:xfrm>
        </p:grpSpPr>
        <p:sp>
          <p:nvSpPr>
            <p:cNvPr id="428" name="Google Shape;428;g130dfca2355_0_3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29" name="Google Shape;429;g130dfca2355_0_3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30" name="Google Shape;430;g130dfca2355_0_39"/>
          <p:cNvSpPr txBox="1"/>
          <p:nvPr/>
        </p:nvSpPr>
        <p:spPr>
          <a:xfrm>
            <a:off x="328050" y="1050875"/>
            <a:ext cx="68073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Describing Data: Tables</a:t>
            </a:r>
            <a:endParaRPr b="0" i="0" sz="1400" u="none" cap="none" strike="noStrike">
              <a:solidFill>
                <a:srgbClr val="000000"/>
              </a:solidFill>
              <a:latin typeface="Arial"/>
              <a:ea typeface="Arial"/>
              <a:cs typeface="Arial"/>
              <a:sym typeface="Arial"/>
            </a:endParaRPr>
          </a:p>
        </p:txBody>
      </p:sp>
      <p:pic>
        <p:nvPicPr>
          <p:cNvPr descr="ForTheWomen_blacktext (2) (1).png" id="431" name="Google Shape;431;g130dfca2355_0_39"/>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graphicFrame>
        <p:nvGraphicFramePr>
          <p:cNvPr id="432" name="Google Shape;432;g130dfca2355_0_39"/>
          <p:cNvGraphicFramePr/>
          <p:nvPr/>
        </p:nvGraphicFramePr>
        <p:xfrm>
          <a:off x="2139950" y="3337788"/>
          <a:ext cx="3000000" cy="3000000"/>
        </p:xfrm>
        <a:graphic>
          <a:graphicData uri="http://schemas.openxmlformats.org/drawingml/2006/table">
            <a:tbl>
              <a:tblPr>
                <a:noFill/>
                <a:tableStyleId>{AB63C07D-7FA4-4697-A9EE-471FCFAC9369}</a:tableStyleId>
              </a:tblPr>
              <a:tblGrid>
                <a:gridCol w="4164975"/>
                <a:gridCol w="4991025"/>
              </a:tblGrid>
              <a:tr h="381000">
                <a:tc>
                  <a:txBody>
                    <a:bodyPr/>
                    <a:lstStyle/>
                    <a:p>
                      <a:pPr indent="0" lvl="0" marL="0" marR="0" rtl="0" algn="l">
                        <a:lnSpc>
                          <a:spcPct val="100000"/>
                        </a:lnSpc>
                        <a:spcBef>
                          <a:spcPts val="0"/>
                        </a:spcBef>
                        <a:spcAft>
                          <a:spcPts val="0"/>
                        </a:spcAft>
                        <a:buClr>
                          <a:srgbClr val="000000"/>
                        </a:buClr>
                        <a:buSzPts val="3000"/>
                        <a:buFont typeface="Arial"/>
                        <a:buNone/>
                      </a:pPr>
                      <a:r>
                        <a:rPr b="1" lang="en-PH" sz="3000" u="none" cap="none" strike="noStrike">
                          <a:latin typeface="Helvetica Neue"/>
                          <a:ea typeface="Helvetica Neue"/>
                          <a:cs typeface="Helvetica Neue"/>
                          <a:sym typeface="Helvetica Neue"/>
                        </a:rPr>
                        <a:t>Size of Family</a:t>
                      </a:r>
                      <a:endParaRPr b="1"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b="1" lang="en-PH" sz="3000" u="none" cap="none" strike="noStrike">
                          <a:latin typeface="Helvetica Neue"/>
                          <a:ea typeface="Helvetica Neue"/>
                          <a:cs typeface="Helvetica Neue"/>
                          <a:sym typeface="Helvetica Neue"/>
                        </a:rPr>
                        <a:t>Weekly Rice Allowance</a:t>
                      </a:r>
                      <a:endParaRPr b="1"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3</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350</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3</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300</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3</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250</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3</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350</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3</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300</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5</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450</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5</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550</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5</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350</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5</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600</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5</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500</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STATISTICS</a:t>
            </a:r>
            <a:endParaRPr b="1" i="0" sz="14000" u="none" cap="none" strike="noStrike">
              <a:solidFill>
                <a:srgbClr val="1A1E68"/>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9600"/>
              <a:buFont typeface="Arial"/>
              <a:buNone/>
            </a:pPr>
            <a:r>
              <a:rPr b="1" i="0" lang="en-PH" sz="7000" u="none" cap="none" strike="noStrike">
                <a:solidFill>
                  <a:srgbClr val="1A1E68"/>
                </a:solidFill>
                <a:latin typeface="Avenir"/>
                <a:ea typeface="Avenir"/>
                <a:cs typeface="Avenir"/>
                <a:sym typeface="Avenir"/>
              </a:rPr>
              <a:t>Insighting from data</a:t>
            </a:r>
            <a:endParaRPr b="1" i="0" sz="7000" u="none" cap="none" strike="noStrike">
              <a:solidFill>
                <a:srgbClr val="1A1E68"/>
              </a:solidFill>
              <a:latin typeface="Avenir"/>
              <a:ea typeface="Avenir"/>
              <a:cs typeface="Avenir"/>
              <a:sym typeface="Avenir"/>
            </a:endParaRPr>
          </a:p>
        </p:txBody>
      </p:sp>
      <p:pic>
        <p:nvPicPr>
          <p:cNvPr descr="ForTheWomen_blacktext (2) (1).png" id="91" name="Google Shape;91;p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grpSp>
        <p:nvGrpSpPr>
          <p:cNvPr id="437" name="Google Shape;437;g130dfca2355_0_58"/>
          <p:cNvGrpSpPr/>
          <p:nvPr/>
        </p:nvGrpSpPr>
        <p:grpSpPr>
          <a:xfrm>
            <a:off x="-3712" y="766059"/>
            <a:ext cx="7319700" cy="1073882"/>
            <a:chOff x="0" y="0"/>
            <a:chExt cx="7319700" cy="1073882"/>
          </a:xfrm>
        </p:grpSpPr>
        <p:sp>
          <p:nvSpPr>
            <p:cNvPr id="438" name="Google Shape;438;g130dfca2355_0_5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39" name="Google Shape;439;g130dfca2355_0_5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40" name="Google Shape;440;g130dfca2355_0_58"/>
          <p:cNvSpPr txBox="1"/>
          <p:nvPr/>
        </p:nvSpPr>
        <p:spPr>
          <a:xfrm>
            <a:off x="328050" y="1050875"/>
            <a:ext cx="68073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Describing Data: Tables</a:t>
            </a:r>
            <a:endParaRPr b="0" i="0" sz="1400" u="none" cap="none" strike="noStrike">
              <a:solidFill>
                <a:srgbClr val="000000"/>
              </a:solidFill>
              <a:latin typeface="Arial"/>
              <a:ea typeface="Arial"/>
              <a:cs typeface="Arial"/>
              <a:sym typeface="Arial"/>
            </a:endParaRPr>
          </a:p>
        </p:txBody>
      </p:sp>
      <p:pic>
        <p:nvPicPr>
          <p:cNvPr descr="ForTheWomen_blacktext (2) (1).png" id="441" name="Google Shape;441;g130dfca2355_0_58"/>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graphicFrame>
        <p:nvGraphicFramePr>
          <p:cNvPr id="442" name="Google Shape;442;g130dfca2355_0_58"/>
          <p:cNvGraphicFramePr/>
          <p:nvPr/>
        </p:nvGraphicFramePr>
        <p:xfrm>
          <a:off x="2139950" y="3337788"/>
          <a:ext cx="3000000" cy="3000000"/>
        </p:xfrm>
        <a:graphic>
          <a:graphicData uri="http://schemas.openxmlformats.org/drawingml/2006/table">
            <a:tbl>
              <a:tblPr>
                <a:noFill/>
                <a:tableStyleId>{AB63C07D-7FA4-4697-A9EE-471FCFAC9369}</a:tableStyleId>
              </a:tblPr>
              <a:tblGrid>
                <a:gridCol w="4164975"/>
                <a:gridCol w="4991025"/>
              </a:tblGrid>
              <a:tr h="381000">
                <a:tc>
                  <a:txBody>
                    <a:bodyPr/>
                    <a:lstStyle/>
                    <a:p>
                      <a:pPr indent="0" lvl="0" marL="0" marR="0" rtl="0" algn="l">
                        <a:lnSpc>
                          <a:spcPct val="100000"/>
                        </a:lnSpc>
                        <a:spcBef>
                          <a:spcPts val="0"/>
                        </a:spcBef>
                        <a:spcAft>
                          <a:spcPts val="0"/>
                        </a:spcAft>
                        <a:buClr>
                          <a:srgbClr val="000000"/>
                        </a:buClr>
                        <a:buSzPts val="3000"/>
                        <a:buFont typeface="Arial"/>
                        <a:buNone/>
                      </a:pPr>
                      <a:r>
                        <a:rPr b="1" lang="en-PH" sz="3000" u="none" cap="none" strike="noStrike">
                          <a:latin typeface="Helvetica Neue"/>
                          <a:ea typeface="Helvetica Neue"/>
                          <a:cs typeface="Helvetica Neue"/>
                          <a:sym typeface="Helvetica Neue"/>
                        </a:rPr>
                        <a:t>Size of Family</a:t>
                      </a:r>
                      <a:endParaRPr b="1"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b="1" lang="en-PH" sz="3000" u="none" cap="none" strike="noStrike">
                          <a:latin typeface="Helvetica Neue"/>
                          <a:ea typeface="Helvetica Neue"/>
                          <a:cs typeface="Helvetica Neue"/>
                          <a:sym typeface="Helvetica Neue"/>
                        </a:rPr>
                        <a:t>Weekly Rice Allowance</a:t>
                      </a:r>
                      <a:endParaRPr b="1"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3</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350</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3</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300</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3</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250</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3</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350</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3</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300</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5</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450</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5</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550</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5</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350</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5</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600</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5</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500</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443" name="Google Shape;443;g130dfca2355_0_58"/>
          <p:cNvGraphicFramePr/>
          <p:nvPr/>
        </p:nvGraphicFramePr>
        <p:xfrm>
          <a:off x="13109625" y="5432525"/>
          <a:ext cx="3000000" cy="3000000"/>
        </p:xfrm>
        <a:graphic>
          <a:graphicData uri="http://schemas.openxmlformats.org/drawingml/2006/table">
            <a:tbl>
              <a:tblPr>
                <a:noFill/>
                <a:tableStyleId>{AB63C07D-7FA4-4697-A9EE-471FCFAC9369}</a:tableStyleId>
              </a:tblPr>
              <a:tblGrid>
                <a:gridCol w="2943950"/>
                <a:gridCol w="2943950"/>
                <a:gridCol w="2943950"/>
              </a:tblGrid>
              <a:tr h="396200">
                <a:tc>
                  <a:txBody>
                    <a:bodyPr/>
                    <a:lstStyle/>
                    <a:p>
                      <a:pPr indent="0" lvl="0" marL="0" marR="0" rtl="0" algn="l">
                        <a:lnSpc>
                          <a:spcPct val="100000"/>
                        </a:lnSpc>
                        <a:spcBef>
                          <a:spcPts val="0"/>
                        </a:spcBef>
                        <a:spcAft>
                          <a:spcPts val="0"/>
                        </a:spcAft>
                        <a:buClr>
                          <a:srgbClr val="000000"/>
                        </a:buClr>
                        <a:buSzPts val="3000"/>
                        <a:buFont typeface="Arial"/>
                        <a:buNone/>
                      </a:pPr>
                      <a:r>
                        <a:rPr b="1" lang="en-PH" sz="3000" u="none" cap="none" strike="noStrike">
                          <a:latin typeface="Helvetica Neue"/>
                          <a:ea typeface="Helvetica Neue"/>
                          <a:cs typeface="Helvetica Neue"/>
                          <a:sym typeface="Helvetica Neue"/>
                        </a:rPr>
                        <a:t>Family Size</a:t>
                      </a:r>
                      <a:endParaRPr b="1"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b="1" lang="en-PH" sz="3000" u="none" cap="none" strike="noStrike">
                          <a:latin typeface="Helvetica Neue"/>
                          <a:ea typeface="Helvetica Neue"/>
                          <a:cs typeface="Helvetica Neue"/>
                          <a:sym typeface="Helvetica Neue"/>
                        </a:rPr>
                        <a:t>Average Weekly Rice Allowance</a:t>
                      </a:r>
                      <a:endParaRPr b="1"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b="1" lang="en-PH" sz="3000" u="none" cap="none" strike="noStrike">
                          <a:latin typeface="Helvetica Neue"/>
                          <a:ea typeface="Helvetica Neue"/>
                          <a:cs typeface="Helvetica Neue"/>
                          <a:sym typeface="Helvetica Neue"/>
                        </a:rPr>
                        <a:t>Standard Deviation (Denom. = n)</a:t>
                      </a:r>
                      <a:endParaRPr b="1"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3</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310</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37.42</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5</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490</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000"/>
                        <a:buFont typeface="Arial"/>
                        <a:buNone/>
                      </a:pPr>
                      <a:r>
                        <a:rPr lang="en-PH" sz="3000" u="none" cap="none" strike="noStrike">
                          <a:latin typeface="Helvetica Neue"/>
                          <a:ea typeface="Helvetica Neue"/>
                          <a:cs typeface="Helvetica Neue"/>
                          <a:sym typeface="Helvetica Neue"/>
                        </a:rPr>
                        <a:t>86.02</a:t>
                      </a:r>
                      <a:endParaRPr sz="300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cxnSp>
        <p:nvCxnSpPr>
          <p:cNvPr id="444" name="Google Shape;444;g130dfca2355_0_58"/>
          <p:cNvCxnSpPr/>
          <p:nvPr/>
        </p:nvCxnSpPr>
        <p:spPr>
          <a:xfrm>
            <a:off x="11488625" y="6986975"/>
            <a:ext cx="1428300" cy="0"/>
          </a:xfrm>
          <a:prstGeom prst="straightConnector1">
            <a:avLst/>
          </a:prstGeom>
          <a:noFill/>
          <a:ln cap="flat" cmpd="sng" w="114300">
            <a:solidFill>
              <a:schemeClr val="dk2"/>
            </a:solidFill>
            <a:prstDash val="solid"/>
            <a:round/>
            <a:headEnd len="sm" w="sm"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grpSp>
        <p:nvGrpSpPr>
          <p:cNvPr id="449" name="Google Shape;449;g130dfca2355_0_70"/>
          <p:cNvGrpSpPr/>
          <p:nvPr/>
        </p:nvGrpSpPr>
        <p:grpSpPr>
          <a:xfrm>
            <a:off x="-3712" y="766059"/>
            <a:ext cx="7319700" cy="1073882"/>
            <a:chOff x="0" y="0"/>
            <a:chExt cx="7319700" cy="1073882"/>
          </a:xfrm>
        </p:grpSpPr>
        <p:sp>
          <p:nvSpPr>
            <p:cNvPr id="450" name="Google Shape;450;g130dfca2355_0_7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51" name="Google Shape;451;g130dfca2355_0_7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52" name="Google Shape;452;g130dfca2355_0_7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descr="ForTheWomen_blacktext (2) (1).png" id="453" name="Google Shape;453;g130dfca2355_0_7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454" name="Google Shape;454;g130dfca2355_0_70"/>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455" name="Google Shape;455;g130dfca2355_0_70"/>
          <p:cNvSpPr txBox="1"/>
          <p:nvPr/>
        </p:nvSpPr>
        <p:spPr>
          <a:xfrm>
            <a:off x="1096050" y="3061025"/>
            <a:ext cx="22191900" cy="250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rPr b="0" i="0" lang="en-PH" sz="14000" u="none" cap="none" strike="noStrike">
                <a:solidFill>
                  <a:srgbClr val="1A1E68"/>
                </a:solidFill>
                <a:latin typeface="Avenir"/>
                <a:ea typeface="Avenir"/>
                <a:cs typeface="Avenir"/>
                <a:sym typeface="Avenir"/>
              </a:rPr>
              <a:t>STATISTICS</a:t>
            </a:r>
            <a:endParaRPr b="0" i="0" sz="14000" u="none" cap="none" strike="noStrike">
              <a:solidFill>
                <a:srgbClr val="1A1E68"/>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9600"/>
              <a:buFont typeface="Arial"/>
              <a:buNone/>
            </a:pPr>
            <a:r>
              <a:rPr b="1" i="0" lang="en-PH" sz="4500" u="none" cap="none" strike="noStrike">
                <a:solidFill>
                  <a:srgbClr val="1A1E68"/>
                </a:solidFill>
                <a:latin typeface="Avenir"/>
                <a:ea typeface="Avenir"/>
                <a:cs typeface="Avenir"/>
                <a:sym typeface="Avenir"/>
              </a:rPr>
              <a:t>Describing, Presenting, and Analyzing Data</a:t>
            </a:r>
            <a:endParaRPr b="1" i="0" sz="4500" u="none" cap="none" strike="noStrike">
              <a:solidFill>
                <a:srgbClr val="1A1E68"/>
              </a:solidFill>
              <a:latin typeface="Avenir"/>
              <a:ea typeface="Avenir"/>
              <a:cs typeface="Avenir"/>
              <a:sym typeface="Avenir"/>
            </a:endParaRPr>
          </a:p>
        </p:txBody>
      </p:sp>
      <p:sp>
        <p:nvSpPr>
          <p:cNvPr id="456" name="Google Shape;456;g130dfca2355_0_70"/>
          <p:cNvSpPr/>
          <p:nvPr/>
        </p:nvSpPr>
        <p:spPr>
          <a:xfrm>
            <a:off x="16744399" y="7215891"/>
            <a:ext cx="2900400" cy="29319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0" i="0" lang="en-PH" sz="1800" u="none" cap="none" strike="noStrike">
                <a:solidFill>
                  <a:srgbClr val="000000"/>
                </a:solidFill>
                <a:latin typeface="Calibri"/>
                <a:ea typeface="Calibri"/>
                <a:cs typeface="Calibri"/>
                <a:sym typeface="Calibri"/>
              </a:rPr>
              <a:t>a</a:t>
            </a:r>
            <a:endParaRPr b="0" i="0" sz="1800" u="none" cap="none" strike="noStrike">
              <a:solidFill>
                <a:srgbClr val="000000"/>
              </a:solidFill>
              <a:latin typeface="Calibri"/>
              <a:ea typeface="Calibri"/>
              <a:cs typeface="Calibri"/>
              <a:sym typeface="Calibri"/>
            </a:endParaRPr>
          </a:p>
        </p:txBody>
      </p:sp>
      <p:sp>
        <p:nvSpPr>
          <p:cNvPr id="457" name="Google Shape;457;g130dfca2355_0_70"/>
          <p:cNvSpPr/>
          <p:nvPr/>
        </p:nvSpPr>
        <p:spPr>
          <a:xfrm>
            <a:off x="10891064" y="7116417"/>
            <a:ext cx="3183000" cy="31308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58" name="Google Shape;458;g130dfca2355_0_70"/>
          <p:cNvSpPr txBox="1"/>
          <p:nvPr/>
        </p:nvSpPr>
        <p:spPr>
          <a:xfrm>
            <a:off x="4792527" y="7500860"/>
            <a:ext cx="4702500" cy="264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600"/>
              <a:buFont typeface="Arial"/>
              <a:buNone/>
            </a:pPr>
            <a:r>
              <a:rPr b="1" i="0" lang="en-PH" sz="16600" u="none" cap="none" strike="noStrike">
                <a:solidFill>
                  <a:srgbClr val="000000"/>
                </a:solidFill>
                <a:latin typeface="Arial"/>
                <a:ea typeface="Arial"/>
                <a:cs typeface="Arial"/>
                <a:sym typeface="Arial"/>
              </a:rPr>
              <a:t>12%</a:t>
            </a:r>
            <a:endParaRPr b="1" i="0" sz="11500" u="none" cap="none" strike="noStrike">
              <a:solidFill>
                <a:srgbClr val="000000"/>
              </a:solidFill>
              <a:latin typeface="Arial"/>
              <a:ea typeface="Arial"/>
              <a:cs typeface="Arial"/>
              <a:sym typeface="Arial"/>
            </a:endParaRPr>
          </a:p>
        </p:txBody>
      </p:sp>
      <p:sp>
        <p:nvSpPr>
          <p:cNvPr id="459" name="Google Shape;459;g130dfca2355_0_70"/>
          <p:cNvSpPr txBox="1"/>
          <p:nvPr/>
        </p:nvSpPr>
        <p:spPr>
          <a:xfrm>
            <a:off x="11093236" y="9908188"/>
            <a:ext cx="2778900" cy="1245300"/>
          </a:xfrm>
          <a:prstGeom prst="rect">
            <a:avLst/>
          </a:prstGeom>
          <a:noFill/>
          <a:ln>
            <a:noFill/>
          </a:ln>
        </p:spPr>
        <p:txBody>
          <a:bodyPr anchorCtr="0" anchor="t" bIns="0" lIns="0" spcFirstLastPara="1" rIns="0" wrap="square" tIns="227325">
            <a:noAutofit/>
          </a:bodyPr>
          <a:lstStyle/>
          <a:p>
            <a:pPr indent="0" lvl="0" marL="12700" marR="0" rtl="0" algn="ctr">
              <a:lnSpc>
                <a:spcPct val="150000"/>
              </a:lnSpc>
              <a:spcBef>
                <a:spcPts val="0"/>
              </a:spcBef>
              <a:spcAft>
                <a:spcPts val="0"/>
              </a:spcAft>
              <a:buClr>
                <a:srgbClr val="000000"/>
              </a:buClr>
              <a:buSzPts val="4400"/>
              <a:buFont typeface="Arial"/>
              <a:buNone/>
            </a:pPr>
            <a:r>
              <a:rPr b="0" i="0" lang="en-PH" sz="4400" u="none" cap="none" strike="noStrike">
                <a:solidFill>
                  <a:srgbClr val="1F497D"/>
                </a:solidFill>
                <a:latin typeface="Arial"/>
                <a:ea typeface="Arial"/>
                <a:cs typeface="Arial"/>
                <a:sym typeface="Arial"/>
              </a:rPr>
              <a:t>Table</a:t>
            </a:r>
            <a:endParaRPr b="0" i="0" sz="4400" u="none" cap="none" strike="noStrike">
              <a:solidFill>
                <a:srgbClr val="1F497D"/>
              </a:solidFill>
              <a:latin typeface="Arial"/>
              <a:ea typeface="Arial"/>
              <a:cs typeface="Arial"/>
              <a:sym typeface="Arial"/>
            </a:endParaRPr>
          </a:p>
        </p:txBody>
      </p:sp>
      <p:sp>
        <p:nvSpPr>
          <p:cNvPr id="460" name="Google Shape;460;g130dfca2355_0_70"/>
          <p:cNvSpPr txBox="1"/>
          <p:nvPr/>
        </p:nvSpPr>
        <p:spPr>
          <a:xfrm>
            <a:off x="16866029" y="9908188"/>
            <a:ext cx="2778900" cy="1245300"/>
          </a:xfrm>
          <a:prstGeom prst="rect">
            <a:avLst/>
          </a:prstGeom>
          <a:noFill/>
          <a:ln>
            <a:noFill/>
          </a:ln>
        </p:spPr>
        <p:txBody>
          <a:bodyPr anchorCtr="0" anchor="t" bIns="0" lIns="0" spcFirstLastPara="1" rIns="0" wrap="square" tIns="227325">
            <a:noAutofit/>
          </a:bodyPr>
          <a:lstStyle/>
          <a:p>
            <a:pPr indent="0" lvl="0" marL="12700" marR="0" rtl="0" algn="ctr">
              <a:lnSpc>
                <a:spcPct val="150000"/>
              </a:lnSpc>
              <a:spcBef>
                <a:spcPts val="0"/>
              </a:spcBef>
              <a:spcAft>
                <a:spcPts val="0"/>
              </a:spcAft>
              <a:buClr>
                <a:srgbClr val="000000"/>
              </a:buClr>
              <a:buSzPts val="4400"/>
              <a:buFont typeface="Arial"/>
              <a:buNone/>
            </a:pPr>
            <a:r>
              <a:rPr b="0" i="0" lang="en-PH" sz="4400" u="none" cap="none" strike="noStrike">
                <a:solidFill>
                  <a:srgbClr val="1F497D"/>
                </a:solidFill>
                <a:latin typeface="Arial"/>
                <a:ea typeface="Arial"/>
                <a:cs typeface="Arial"/>
                <a:sym typeface="Arial"/>
              </a:rPr>
              <a:t>Chart</a:t>
            </a:r>
            <a:endParaRPr b="0" i="0" sz="4400" u="none" cap="none" strike="noStrike">
              <a:solidFill>
                <a:srgbClr val="1F497D"/>
              </a:solidFill>
              <a:latin typeface="Arial"/>
              <a:ea typeface="Arial"/>
              <a:cs typeface="Arial"/>
              <a:sym typeface="Arial"/>
            </a:endParaRPr>
          </a:p>
        </p:txBody>
      </p:sp>
      <p:sp>
        <p:nvSpPr>
          <p:cNvPr id="461" name="Google Shape;461;g130dfca2355_0_70"/>
          <p:cNvSpPr txBox="1"/>
          <p:nvPr/>
        </p:nvSpPr>
        <p:spPr>
          <a:xfrm>
            <a:off x="5213517" y="9908188"/>
            <a:ext cx="2778900" cy="1245300"/>
          </a:xfrm>
          <a:prstGeom prst="rect">
            <a:avLst/>
          </a:prstGeom>
          <a:noFill/>
          <a:ln>
            <a:noFill/>
          </a:ln>
        </p:spPr>
        <p:txBody>
          <a:bodyPr anchorCtr="0" anchor="t" bIns="0" lIns="0" spcFirstLastPara="1" rIns="0" wrap="square" tIns="227325">
            <a:noAutofit/>
          </a:bodyPr>
          <a:lstStyle/>
          <a:p>
            <a:pPr indent="0" lvl="0" marL="12700" marR="0" rtl="0" algn="ctr">
              <a:lnSpc>
                <a:spcPct val="150000"/>
              </a:lnSpc>
              <a:spcBef>
                <a:spcPts val="0"/>
              </a:spcBef>
              <a:spcAft>
                <a:spcPts val="0"/>
              </a:spcAft>
              <a:buClr>
                <a:srgbClr val="000000"/>
              </a:buClr>
              <a:buSzPts val="4400"/>
              <a:buFont typeface="Arial"/>
              <a:buNone/>
            </a:pPr>
            <a:r>
              <a:rPr b="0" i="0" lang="en-PH" sz="4400" u="none" cap="none" strike="noStrike">
                <a:solidFill>
                  <a:srgbClr val="1F497D"/>
                </a:solidFill>
                <a:latin typeface="Arial"/>
                <a:ea typeface="Arial"/>
                <a:cs typeface="Arial"/>
                <a:sym typeface="Arial"/>
              </a:rPr>
              <a:t>Number</a:t>
            </a:r>
            <a:endParaRPr b="0" i="0" sz="4400" u="none" cap="none" strike="noStrike">
              <a:solidFill>
                <a:srgbClr val="1F497D"/>
              </a:solidFill>
              <a:latin typeface="Arial"/>
              <a:ea typeface="Arial"/>
              <a:cs typeface="Arial"/>
              <a:sym typeface="Arial"/>
            </a:endParaRPr>
          </a:p>
        </p:txBody>
      </p:sp>
      <p:sp>
        <p:nvSpPr>
          <p:cNvPr id="462" name="Google Shape;462;g130dfca2355_0_70"/>
          <p:cNvSpPr/>
          <p:nvPr/>
        </p:nvSpPr>
        <p:spPr>
          <a:xfrm>
            <a:off x="15904214" y="6694309"/>
            <a:ext cx="4702500" cy="4459200"/>
          </a:xfrm>
          <a:prstGeom prst="rect">
            <a:avLst/>
          </a:prstGeom>
          <a:noFill/>
          <a:ln cap="flat" cmpd="sng" w="57150">
            <a:solidFill>
              <a:srgbClr val="538CD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130dfca2355_0_112"/>
          <p:cNvSpPr txBox="1"/>
          <p:nvPr/>
        </p:nvSpPr>
        <p:spPr>
          <a:xfrm>
            <a:off x="1700414" y="2464279"/>
            <a:ext cx="12642600" cy="1099500"/>
          </a:xfrm>
          <a:prstGeom prst="rect">
            <a:avLst/>
          </a:prstGeom>
          <a:noFill/>
          <a:ln>
            <a:noFill/>
          </a:ln>
        </p:spPr>
        <p:txBody>
          <a:bodyPr anchorCtr="0" anchor="t" bIns="0" lIns="0" spcFirstLastPara="1" rIns="0" wrap="square" tIns="275725">
            <a:noAutofit/>
          </a:bodyPr>
          <a:lstStyle/>
          <a:p>
            <a:pPr indent="0" lvl="0" marL="12700" marR="0" rtl="0" algn="l">
              <a:lnSpc>
                <a:spcPct val="100000"/>
              </a:lnSpc>
              <a:spcBef>
                <a:spcPts val="0"/>
              </a:spcBef>
              <a:spcAft>
                <a:spcPts val="0"/>
              </a:spcAft>
              <a:buClr>
                <a:srgbClr val="000000"/>
              </a:buClr>
              <a:buSzPts val="5300"/>
              <a:buFont typeface="Arial"/>
              <a:buNone/>
            </a:pPr>
            <a:r>
              <a:rPr b="1" i="0" lang="en-PH" sz="5300" u="none" cap="none" strike="noStrike">
                <a:solidFill>
                  <a:schemeClr val="dk2"/>
                </a:solidFill>
                <a:latin typeface="Helvetica Neue"/>
                <a:ea typeface="Helvetica Neue"/>
                <a:cs typeface="Helvetica Neue"/>
                <a:sym typeface="Helvetica Neue"/>
              </a:rPr>
              <a:t>Graphical presentation of data</a:t>
            </a:r>
            <a:endParaRPr b="1" i="0" sz="5300" u="none" cap="none" strike="noStrike">
              <a:solidFill>
                <a:schemeClr val="dk2"/>
              </a:solidFill>
              <a:latin typeface="Helvetica Neue"/>
              <a:ea typeface="Helvetica Neue"/>
              <a:cs typeface="Helvetica Neue"/>
              <a:sym typeface="Helvetica Neue"/>
            </a:endParaRPr>
          </a:p>
        </p:txBody>
      </p:sp>
      <p:sp>
        <p:nvSpPr>
          <p:cNvPr id="468" name="Google Shape;468;g130dfca2355_0_112"/>
          <p:cNvSpPr/>
          <p:nvPr/>
        </p:nvSpPr>
        <p:spPr>
          <a:xfrm>
            <a:off x="446147" y="12150509"/>
            <a:ext cx="14064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469" name="Google Shape;469;g130dfca2355_0_112"/>
          <p:cNvSpPr txBox="1"/>
          <p:nvPr/>
        </p:nvSpPr>
        <p:spPr>
          <a:xfrm>
            <a:off x="2376673" y="4392652"/>
            <a:ext cx="12642600" cy="6437400"/>
          </a:xfrm>
          <a:prstGeom prst="rect">
            <a:avLst/>
          </a:prstGeom>
          <a:noFill/>
          <a:ln>
            <a:noFill/>
          </a:ln>
        </p:spPr>
        <p:txBody>
          <a:bodyPr anchorCtr="0" anchor="t" bIns="0" lIns="0" spcFirstLastPara="1" rIns="0" wrap="square" tIns="275725">
            <a:noAutofit/>
          </a:bodyPr>
          <a:lstStyle/>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262626"/>
                </a:solidFill>
                <a:latin typeface="Helvetica Neue"/>
                <a:ea typeface="Helvetica Neue"/>
                <a:cs typeface="Helvetica Neue"/>
                <a:sym typeface="Helvetica Neue"/>
              </a:rPr>
              <a:t>Histogram</a:t>
            </a:r>
            <a:endParaRPr b="0" i="0" sz="1700" u="none" cap="none" strike="noStrike">
              <a:solidFill>
                <a:srgbClr val="000000"/>
              </a:solidFill>
              <a:latin typeface="Helvetica Neue"/>
              <a:ea typeface="Helvetica Neue"/>
              <a:cs typeface="Helvetica Neue"/>
              <a:sym typeface="Helvetica Neue"/>
            </a:endParaRPr>
          </a:p>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D8D8D8"/>
                </a:solidFill>
                <a:latin typeface="Helvetica Neue"/>
                <a:ea typeface="Helvetica Neue"/>
                <a:cs typeface="Helvetica Neue"/>
                <a:sym typeface="Helvetica Neue"/>
              </a:rPr>
              <a:t>Bar</a:t>
            </a:r>
            <a:endParaRPr b="0" i="0" sz="1700" u="none" cap="none" strike="noStrike">
              <a:solidFill>
                <a:srgbClr val="000000"/>
              </a:solidFill>
              <a:latin typeface="Helvetica Neue"/>
              <a:ea typeface="Helvetica Neue"/>
              <a:cs typeface="Helvetica Neue"/>
              <a:sym typeface="Helvetica Neue"/>
            </a:endParaRPr>
          </a:p>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D8D8D8"/>
                </a:solidFill>
                <a:latin typeface="Helvetica Neue"/>
                <a:ea typeface="Helvetica Neue"/>
                <a:cs typeface="Helvetica Neue"/>
                <a:sym typeface="Helvetica Neue"/>
              </a:rPr>
              <a:t>Boxplot</a:t>
            </a:r>
            <a:endParaRPr b="0" i="0" sz="1700" u="none" cap="none" strike="noStrike">
              <a:solidFill>
                <a:srgbClr val="000000"/>
              </a:solidFill>
              <a:latin typeface="Helvetica Neue"/>
              <a:ea typeface="Helvetica Neue"/>
              <a:cs typeface="Helvetica Neue"/>
              <a:sym typeface="Helvetica Neue"/>
            </a:endParaRPr>
          </a:p>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D8D8D8"/>
                </a:solidFill>
                <a:latin typeface="Helvetica Neue"/>
                <a:ea typeface="Helvetica Neue"/>
                <a:cs typeface="Helvetica Neue"/>
                <a:sym typeface="Helvetica Neue"/>
              </a:rPr>
              <a:t>Line</a:t>
            </a:r>
            <a:endParaRPr b="0" i="0" sz="1700" u="none" cap="none" strike="noStrike">
              <a:solidFill>
                <a:srgbClr val="000000"/>
              </a:solidFill>
              <a:latin typeface="Helvetica Neue"/>
              <a:ea typeface="Helvetica Neue"/>
              <a:cs typeface="Helvetica Neue"/>
              <a:sym typeface="Helvetica Neue"/>
            </a:endParaRPr>
          </a:p>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D8D8D8"/>
                </a:solidFill>
                <a:latin typeface="Helvetica Neue"/>
                <a:ea typeface="Helvetica Neue"/>
                <a:cs typeface="Helvetica Neue"/>
                <a:sym typeface="Helvetica Neue"/>
              </a:rPr>
              <a:t>Scatterplot</a:t>
            </a:r>
            <a:endParaRPr b="0" i="0" sz="1700" u="none" cap="none" strike="noStrike">
              <a:solidFill>
                <a:srgbClr val="000000"/>
              </a:solidFill>
              <a:latin typeface="Helvetica Neue"/>
              <a:ea typeface="Helvetica Neue"/>
              <a:cs typeface="Helvetica Neue"/>
              <a:sym typeface="Helvetica Neue"/>
            </a:endParaRPr>
          </a:p>
        </p:txBody>
      </p:sp>
      <p:pic>
        <p:nvPicPr>
          <p:cNvPr descr="Dealing with Data Coding Descriptive Statistics - ppt download" id="470" name="Google Shape;470;g130dfca2355_0_112"/>
          <p:cNvPicPr preferRelativeResize="0"/>
          <p:nvPr/>
        </p:nvPicPr>
        <p:blipFill rotWithShape="1">
          <a:blip r:embed="rId4">
            <a:alphaModFix/>
          </a:blip>
          <a:srcRect b="13401" l="0" r="10369" t="8819"/>
          <a:stretch/>
        </p:blipFill>
        <p:spPr>
          <a:xfrm>
            <a:off x="10599881" y="4805607"/>
            <a:ext cx="11286756" cy="7344902"/>
          </a:xfrm>
          <a:prstGeom prst="rect">
            <a:avLst/>
          </a:prstGeom>
          <a:noFill/>
          <a:ln>
            <a:noFill/>
          </a:ln>
        </p:spPr>
      </p:pic>
      <p:grpSp>
        <p:nvGrpSpPr>
          <p:cNvPr id="471" name="Google Shape;471;g130dfca2355_0_112"/>
          <p:cNvGrpSpPr/>
          <p:nvPr/>
        </p:nvGrpSpPr>
        <p:grpSpPr>
          <a:xfrm>
            <a:off x="-3712" y="766059"/>
            <a:ext cx="7319700" cy="1073882"/>
            <a:chOff x="0" y="0"/>
            <a:chExt cx="7319700" cy="1073882"/>
          </a:xfrm>
        </p:grpSpPr>
        <p:sp>
          <p:nvSpPr>
            <p:cNvPr id="472" name="Google Shape;472;g130dfca2355_0_11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73" name="Google Shape;473;g130dfca2355_0_11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74" name="Google Shape;474;g130dfca2355_0_112"/>
          <p:cNvSpPr txBox="1"/>
          <p:nvPr/>
        </p:nvSpPr>
        <p:spPr>
          <a:xfrm>
            <a:off x="328050" y="1050875"/>
            <a:ext cx="68073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Describing Data: Charts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g130dfca2355_0_121"/>
          <p:cNvSpPr txBox="1"/>
          <p:nvPr/>
        </p:nvSpPr>
        <p:spPr>
          <a:xfrm>
            <a:off x="1700414" y="2464279"/>
            <a:ext cx="12642600" cy="1099500"/>
          </a:xfrm>
          <a:prstGeom prst="rect">
            <a:avLst/>
          </a:prstGeom>
          <a:noFill/>
          <a:ln>
            <a:noFill/>
          </a:ln>
        </p:spPr>
        <p:txBody>
          <a:bodyPr anchorCtr="0" anchor="t" bIns="0" lIns="0" spcFirstLastPara="1" rIns="0" wrap="square" tIns="275725">
            <a:noAutofit/>
          </a:bodyPr>
          <a:lstStyle/>
          <a:p>
            <a:pPr indent="0" lvl="0" marL="12700" marR="0" rtl="0" algn="l">
              <a:lnSpc>
                <a:spcPct val="100000"/>
              </a:lnSpc>
              <a:spcBef>
                <a:spcPts val="0"/>
              </a:spcBef>
              <a:spcAft>
                <a:spcPts val="0"/>
              </a:spcAft>
              <a:buClr>
                <a:srgbClr val="000000"/>
              </a:buClr>
              <a:buSzPts val="5300"/>
              <a:buFont typeface="Arial"/>
              <a:buNone/>
            </a:pPr>
            <a:r>
              <a:rPr b="1" i="0" lang="en-PH" sz="5300" u="none" cap="none" strike="noStrike">
                <a:solidFill>
                  <a:schemeClr val="dk2"/>
                </a:solidFill>
                <a:latin typeface="Helvetica Neue"/>
                <a:ea typeface="Helvetica Neue"/>
                <a:cs typeface="Helvetica Neue"/>
                <a:sym typeface="Helvetica Neue"/>
              </a:rPr>
              <a:t>Graphical presentation of data</a:t>
            </a:r>
            <a:endParaRPr b="1" i="0" sz="5300" u="none" cap="none" strike="noStrike">
              <a:solidFill>
                <a:schemeClr val="dk2"/>
              </a:solidFill>
              <a:latin typeface="Helvetica Neue"/>
              <a:ea typeface="Helvetica Neue"/>
              <a:cs typeface="Helvetica Neue"/>
              <a:sym typeface="Helvetica Neue"/>
            </a:endParaRPr>
          </a:p>
        </p:txBody>
      </p:sp>
      <p:sp>
        <p:nvSpPr>
          <p:cNvPr id="480" name="Google Shape;480;g130dfca2355_0_121"/>
          <p:cNvSpPr/>
          <p:nvPr/>
        </p:nvSpPr>
        <p:spPr>
          <a:xfrm>
            <a:off x="446147" y="12150509"/>
            <a:ext cx="14064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481" name="Google Shape;481;g130dfca2355_0_121"/>
          <p:cNvSpPr txBox="1"/>
          <p:nvPr/>
        </p:nvSpPr>
        <p:spPr>
          <a:xfrm>
            <a:off x="2376673" y="4392652"/>
            <a:ext cx="12642600" cy="6437400"/>
          </a:xfrm>
          <a:prstGeom prst="rect">
            <a:avLst/>
          </a:prstGeom>
          <a:noFill/>
          <a:ln>
            <a:noFill/>
          </a:ln>
        </p:spPr>
        <p:txBody>
          <a:bodyPr anchorCtr="0" anchor="t" bIns="0" lIns="0" spcFirstLastPara="1" rIns="0" wrap="square" tIns="275725">
            <a:noAutofit/>
          </a:bodyPr>
          <a:lstStyle/>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D8D8D8"/>
                </a:solidFill>
                <a:latin typeface="Helvetica Neue"/>
                <a:ea typeface="Helvetica Neue"/>
                <a:cs typeface="Helvetica Neue"/>
                <a:sym typeface="Helvetica Neue"/>
              </a:rPr>
              <a:t>Histogram</a:t>
            </a:r>
            <a:endParaRPr b="0" i="0" sz="1700" u="none" cap="none" strike="noStrike">
              <a:solidFill>
                <a:srgbClr val="000000"/>
              </a:solidFill>
              <a:latin typeface="Helvetica Neue"/>
              <a:ea typeface="Helvetica Neue"/>
              <a:cs typeface="Helvetica Neue"/>
              <a:sym typeface="Helvetica Neue"/>
            </a:endParaRPr>
          </a:p>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262626"/>
                </a:solidFill>
                <a:latin typeface="Helvetica Neue"/>
                <a:ea typeface="Helvetica Neue"/>
                <a:cs typeface="Helvetica Neue"/>
                <a:sym typeface="Helvetica Neue"/>
              </a:rPr>
              <a:t>Bar </a:t>
            </a:r>
            <a:endParaRPr b="0" i="0" sz="5300" u="none" cap="none" strike="noStrike">
              <a:solidFill>
                <a:srgbClr val="262626"/>
              </a:solidFill>
              <a:latin typeface="Helvetica Neue"/>
              <a:ea typeface="Helvetica Neue"/>
              <a:cs typeface="Helvetica Neue"/>
              <a:sym typeface="Helvetica Neue"/>
            </a:endParaRPr>
          </a:p>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D8D8D8"/>
                </a:solidFill>
                <a:latin typeface="Helvetica Neue"/>
                <a:ea typeface="Helvetica Neue"/>
                <a:cs typeface="Helvetica Neue"/>
                <a:sym typeface="Helvetica Neue"/>
              </a:rPr>
              <a:t>Boxplot</a:t>
            </a:r>
            <a:endParaRPr b="0" i="0" sz="5300" u="none" cap="none" strike="noStrike">
              <a:solidFill>
                <a:srgbClr val="262626"/>
              </a:solidFill>
              <a:latin typeface="Helvetica Neue"/>
              <a:ea typeface="Helvetica Neue"/>
              <a:cs typeface="Helvetica Neue"/>
              <a:sym typeface="Helvetica Neue"/>
            </a:endParaRPr>
          </a:p>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D8D8D8"/>
                </a:solidFill>
                <a:latin typeface="Helvetica Neue"/>
                <a:ea typeface="Helvetica Neue"/>
                <a:cs typeface="Helvetica Neue"/>
                <a:sym typeface="Helvetica Neue"/>
              </a:rPr>
              <a:t>Line</a:t>
            </a:r>
            <a:endParaRPr b="0" i="0" sz="1700" u="none" cap="none" strike="noStrike">
              <a:solidFill>
                <a:srgbClr val="000000"/>
              </a:solidFill>
              <a:latin typeface="Helvetica Neue"/>
              <a:ea typeface="Helvetica Neue"/>
              <a:cs typeface="Helvetica Neue"/>
              <a:sym typeface="Helvetica Neue"/>
            </a:endParaRPr>
          </a:p>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D8D8D8"/>
                </a:solidFill>
                <a:latin typeface="Helvetica Neue"/>
                <a:ea typeface="Helvetica Neue"/>
                <a:cs typeface="Helvetica Neue"/>
                <a:sym typeface="Helvetica Neue"/>
              </a:rPr>
              <a:t>Scatterplot</a:t>
            </a:r>
            <a:endParaRPr b="0" i="0" sz="1700" u="none" cap="none" strike="noStrike">
              <a:solidFill>
                <a:srgbClr val="000000"/>
              </a:solidFill>
              <a:latin typeface="Helvetica Neue"/>
              <a:ea typeface="Helvetica Neue"/>
              <a:cs typeface="Helvetica Neue"/>
              <a:sym typeface="Helvetica Neue"/>
            </a:endParaRPr>
          </a:p>
        </p:txBody>
      </p:sp>
      <p:pic>
        <p:nvPicPr>
          <p:cNvPr descr="When to Use Horizontal Bar Charts vs. Vertical Column Charts | Depict Data  Studio" id="482" name="Google Shape;482;g130dfca2355_0_121"/>
          <p:cNvPicPr preferRelativeResize="0"/>
          <p:nvPr/>
        </p:nvPicPr>
        <p:blipFill rotWithShape="1">
          <a:blip r:embed="rId4">
            <a:alphaModFix/>
          </a:blip>
          <a:srcRect b="0" l="0" r="0" t="0"/>
          <a:stretch/>
        </p:blipFill>
        <p:spPr>
          <a:xfrm>
            <a:off x="10357863" y="5286853"/>
            <a:ext cx="13311680" cy="4279705"/>
          </a:xfrm>
          <a:prstGeom prst="rect">
            <a:avLst/>
          </a:prstGeom>
          <a:noFill/>
          <a:ln>
            <a:noFill/>
          </a:ln>
        </p:spPr>
      </p:pic>
      <p:grpSp>
        <p:nvGrpSpPr>
          <p:cNvPr id="483" name="Google Shape;483;g130dfca2355_0_121"/>
          <p:cNvGrpSpPr/>
          <p:nvPr/>
        </p:nvGrpSpPr>
        <p:grpSpPr>
          <a:xfrm>
            <a:off x="-3712" y="766059"/>
            <a:ext cx="7319700" cy="1073882"/>
            <a:chOff x="0" y="0"/>
            <a:chExt cx="7319700" cy="1073882"/>
          </a:xfrm>
        </p:grpSpPr>
        <p:sp>
          <p:nvSpPr>
            <p:cNvPr id="484" name="Google Shape;484;g130dfca2355_0_12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85" name="Google Shape;485;g130dfca2355_0_12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86" name="Google Shape;486;g130dfca2355_0_121"/>
          <p:cNvSpPr txBox="1"/>
          <p:nvPr/>
        </p:nvSpPr>
        <p:spPr>
          <a:xfrm>
            <a:off x="328050" y="1050875"/>
            <a:ext cx="68073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Describing Data: Charts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g130dfca2355_0_130"/>
          <p:cNvSpPr txBox="1"/>
          <p:nvPr/>
        </p:nvSpPr>
        <p:spPr>
          <a:xfrm>
            <a:off x="1700414" y="2464279"/>
            <a:ext cx="12642600" cy="1099500"/>
          </a:xfrm>
          <a:prstGeom prst="rect">
            <a:avLst/>
          </a:prstGeom>
          <a:noFill/>
          <a:ln>
            <a:noFill/>
          </a:ln>
        </p:spPr>
        <p:txBody>
          <a:bodyPr anchorCtr="0" anchor="t" bIns="0" lIns="0" spcFirstLastPara="1" rIns="0" wrap="square" tIns="275725">
            <a:noAutofit/>
          </a:bodyPr>
          <a:lstStyle/>
          <a:p>
            <a:pPr indent="0" lvl="0" marL="12700" marR="0" rtl="0" algn="l">
              <a:lnSpc>
                <a:spcPct val="100000"/>
              </a:lnSpc>
              <a:spcBef>
                <a:spcPts val="0"/>
              </a:spcBef>
              <a:spcAft>
                <a:spcPts val="0"/>
              </a:spcAft>
              <a:buClr>
                <a:srgbClr val="000000"/>
              </a:buClr>
              <a:buSzPts val="5300"/>
              <a:buFont typeface="Arial"/>
              <a:buNone/>
            </a:pPr>
            <a:r>
              <a:rPr b="1" i="0" lang="en-PH" sz="5300" u="none" cap="none" strike="noStrike">
                <a:solidFill>
                  <a:schemeClr val="dk2"/>
                </a:solidFill>
                <a:latin typeface="Helvetica Neue"/>
                <a:ea typeface="Helvetica Neue"/>
                <a:cs typeface="Helvetica Neue"/>
                <a:sym typeface="Helvetica Neue"/>
              </a:rPr>
              <a:t>Graphical presentation of data</a:t>
            </a:r>
            <a:endParaRPr b="1" i="0" sz="5300" u="none" cap="none" strike="noStrike">
              <a:solidFill>
                <a:schemeClr val="dk2"/>
              </a:solidFill>
              <a:latin typeface="Helvetica Neue"/>
              <a:ea typeface="Helvetica Neue"/>
              <a:cs typeface="Helvetica Neue"/>
              <a:sym typeface="Helvetica Neue"/>
            </a:endParaRPr>
          </a:p>
        </p:txBody>
      </p:sp>
      <p:sp>
        <p:nvSpPr>
          <p:cNvPr id="492" name="Google Shape;492;g130dfca2355_0_130"/>
          <p:cNvSpPr/>
          <p:nvPr/>
        </p:nvSpPr>
        <p:spPr>
          <a:xfrm>
            <a:off x="446147" y="12150509"/>
            <a:ext cx="14064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493" name="Google Shape;493;g130dfca2355_0_130"/>
          <p:cNvSpPr txBox="1"/>
          <p:nvPr/>
        </p:nvSpPr>
        <p:spPr>
          <a:xfrm>
            <a:off x="2376673" y="4392652"/>
            <a:ext cx="12642600" cy="6437400"/>
          </a:xfrm>
          <a:prstGeom prst="rect">
            <a:avLst/>
          </a:prstGeom>
          <a:noFill/>
          <a:ln>
            <a:noFill/>
          </a:ln>
        </p:spPr>
        <p:txBody>
          <a:bodyPr anchorCtr="0" anchor="t" bIns="0" lIns="0" spcFirstLastPara="1" rIns="0" wrap="square" tIns="275725">
            <a:noAutofit/>
          </a:bodyPr>
          <a:lstStyle/>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D8D8D8"/>
                </a:solidFill>
                <a:latin typeface="Helvetica Neue"/>
                <a:ea typeface="Helvetica Neue"/>
                <a:cs typeface="Helvetica Neue"/>
                <a:sym typeface="Helvetica Neue"/>
              </a:rPr>
              <a:t>Histogram</a:t>
            </a:r>
            <a:endParaRPr b="0" i="0" sz="1700" u="none" cap="none" strike="noStrike">
              <a:solidFill>
                <a:srgbClr val="000000"/>
              </a:solidFill>
              <a:latin typeface="Helvetica Neue"/>
              <a:ea typeface="Helvetica Neue"/>
              <a:cs typeface="Helvetica Neue"/>
              <a:sym typeface="Helvetica Neue"/>
            </a:endParaRPr>
          </a:p>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D8D8D8"/>
                </a:solidFill>
                <a:latin typeface="Helvetica Neue"/>
                <a:ea typeface="Helvetica Neue"/>
                <a:cs typeface="Helvetica Neue"/>
                <a:sym typeface="Helvetica Neue"/>
              </a:rPr>
              <a:t>Bar</a:t>
            </a:r>
            <a:endParaRPr b="0" i="0" sz="1700" u="none" cap="none" strike="noStrike">
              <a:solidFill>
                <a:srgbClr val="000000"/>
              </a:solidFill>
              <a:latin typeface="Helvetica Neue"/>
              <a:ea typeface="Helvetica Neue"/>
              <a:cs typeface="Helvetica Neue"/>
              <a:sym typeface="Helvetica Neue"/>
            </a:endParaRPr>
          </a:p>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262626"/>
                </a:solidFill>
                <a:latin typeface="Helvetica Neue"/>
                <a:ea typeface="Helvetica Neue"/>
                <a:cs typeface="Helvetica Neue"/>
                <a:sym typeface="Helvetica Neue"/>
              </a:rPr>
              <a:t>Boxplot</a:t>
            </a:r>
            <a:endParaRPr b="0" i="0" sz="5300" u="none" cap="none" strike="noStrike">
              <a:solidFill>
                <a:srgbClr val="D8D8D8"/>
              </a:solidFill>
              <a:latin typeface="Helvetica Neue"/>
              <a:ea typeface="Helvetica Neue"/>
              <a:cs typeface="Helvetica Neue"/>
              <a:sym typeface="Helvetica Neue"/>
            </a:endParaRPr>
          </a:p>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D8D8D8"/>
                </a:solidFill>
                <a:latin typeface="Helvetica Neue"/>
                <a:ea typeface="Helvetica Neue"/>
                <a:cs typeface="Helvetica Neue"/>
                <a:sym typeface="Helvetica Neue"/>
              </a:rPr>
              <a:t>Line</a:t>
            </a:r>
            <a:endParaRPr b="0" i="0" sz="1700" u="none" cap="none" strike="noStrike">
              <a:solidFill>
                <a:srgbClr val="000000"/>
              </a:solidFill>
              <a:latin typeface="Helvetica Neue"/>
              <a:ea typeface="Helvetica Neue"/>
              <a:cs typeface="Helvetica Neue"/>
              <a:sym typeface="Helvetica Neue"/>
            </a:endParaRPr>
          </a:p>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D8D8D8"/>
                </a:solidFill>
                <a:latin typeface="Helvetica Neue"/>
                <a:ea typeface="Helvetica Neue"/>
                <a:cs typeface="Helvetica Neue"/>
                <a:sym typeface="Helvetica Neue"/>
              </a:rPr>
              <a:t>Scatterplot</a:t>
            </a:r>
            <a:endParaRPr b="0" i="0" sz="1700" u="none" cap="none" strike="noStrike">
              <a:solidFill>
                <a:srgbClr val="000000"/>
              </a:solidFill>
              <a:latin typeface="Helvetica Neue"/>
              <a:ea typeface="Helvetica Neue"/>
              <a:cs typeface="Helvetica Neue"/>
              <a:sym typeface="Helvetica Neue"/>
            </a:endParaRPr>
          </a:p>
        </p:txBody>
      </p:sp>
      <p:pic>
        <p:nvPicPr>
          <p:cNvPr descr="How to Find the Inner and Outer Fences" id="494" name="Google Shape;494;g130dfca2355_0_130"/>
          <p:cNvPicPr preferRelativeResize="0"/>
          <p:nvPr/>
        </p:nvPicPr>
        <p:blipFill rotWithShape="1">
          <a:blip r:embed="rId4">
            <a:alphaModFix/>
          </a:blip>
          <a:srcRect b="3711" l="2589" r="3926" t="5330"/>
          <a:stretch/>
        </p:blipFill>
        <p:spPr>
          <a:xfrm>
            <a:off x="10714348" y="4871619"/>
            <a:ext cx="12516576" cy="4851814"/>
          </a:xfrm>
          <a:prstGeom prst="rect">
            <a:avLst/>
          </a:prstGeom>
          <a:noFill/>
          <a:ln>
            <a:noFill/>
          </a:ln>
        </p:spPr>
      </p:pic>
      <p:grpSp>
        <p:nvGrpSpPr>
          <p:cNvPr id="495" name="Google Shape;495;g130dfca2355_0_130"/>
          <p:cNvGrpSpPr/>
          <p:nvPr/>
        </p:nvGrpSpPr>
        <p:grpSpPr>
          <a:xfrm>
            <a:off x="-3712" y="766059"/>
            <a:ext cx="7319700" cy="1073882"/>
            <a:chOff x="0" y="0"/>
            <a:chExt cx="7319700" cy="1073882"/>
          </a:xfrm>
        </p:grpSpPr>
        <p:sp>
          <p:nvSpPr>
            <p:cNvPr id="496" name="Google Shape;496;g130dfca2355_0_13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497" name="Google Shape;497;g130dfca2355_0_13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498" name="Google Shape;498;g130dfca2355_0_130"/>
          <p:cNvSpPr txBox="1"/>
          <p:nvPr/>
        </p:nvSpPr>
        <p:spPr>
          <a:xfrm>
            <a:off x="328050" y="1050875"/>
            <a:ext cx="68073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Describing Data: Charts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g130dfca2355_0_139"/>
          <p:cNvSpPr txBox="1"/>
          <p:nvPr/>
        </p:nvSpPr>
        <p:spPr>
          <a:xfrm>
            <a:off x="1700414" y="2464279"/>
            <a:ext cx="12642600" cy="1099500"/>
          </a:xfrm>
          <a:prstGeom prst="rect">
            <a:avLst/>
          </a:prstGeom>
          <a:noFill/>
          <a:ln>
            <a:noFill/>
          </a:ln>
        </p:spPr>
        <p:txBody>
          <a:bodyPr anchorCtr="0" anchor="t" bIns="0" lIns="0" spcFirstLastPara="1" rIns="0" wrap="square" tIns="275725">
            <a:noAutofit/>
          </a:bodyPr>
          <a:lstStyle/>
          <a:p>
            <a:pPr indent="0" lvl="0" marL="12700" marR="0" rtl="0" algn="l">
              <a:lnSpc>
                <a:spcPct val="100000"/>
              </a:lnSpc>
              <a:spcBef>
                <a:spcPts val="0"/>
              </a:spcBef>
              <a:spcAft>
                <a:spcPts val="0"/>
              </a:spcAft>
              <a:buClr>
                <a:srgbClr val="000000"/>
              </a:buClr>
              <a:buSzPts val="5300"/>
              <a:buFont typeface="Arial"/>
              <a:buNone/>
            </a:pPr>
            <a:r>
              <a:rPr b="1" i="0" lang="en-PH" sz="5300" u="none" cap="none" strike="noStrike">
                <a:solidFill>
                  <a:schemeClr val="dk2"/>
                </a:solidFill>
                <a:latin typeface="Helvetica Neue"/>
                <a:ea typeface="Helvetica Neue"/>
                <a:cs typeface="Helvetica Neue"/>
                <a:sym typeface="Helvetica Neue"/>
              </a:rPr>
              <a:t>Graphical presentation of data</a:t>
            </a:r>
            <a:endParaRPr b="1" i="0" sz="5300" u="none" cap="none" strike="noStrike">
              <a:solidFill>
                <a:schemeClr val="dk2"/>
              </a:solidFill>
              <a:latin typeface="Helvetica Neue"/>
              <a:ea typeface="Helvetica Neue"/>
              <a:cs typeface="Helvetica Neue"/>
              <a:sym typeface="Helvetica Neue"/>
            </a:endParaRPr>
          </a:p>
        </p:txBody>
      </p:sp>
      <p:sp>
        <p:nvSpPr>
          <p:cNvPr id="504" name="Google Shape;504;g130dfca2355_0_139"/>
          <p:cNvSpPr/>
          <p:nvPr/>
        </p:nvSpPr>
        <p:spPr>
          <a:xfrm>
            <a:off x="446147" y="12150509"/>
            <a:ext cx="14064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505" name="Google Shape;505;g130dfca2355_0_139"/>
          <p:cNvSpPr txBox="1"/>
          <p:nvPr/>
        </p:nvSpPr>
        <p:spPr>
          <a:xfrm>
            <a:off x="2376673" y="4392652"/>
            <a:ext cx="12642600" cy="6437400"/>
          </a:xfrm>
          <a:prstGeom prst="rect">
            <a:avLst/>
          </a:prstGeom>
          <a:noFill/>
          <a:ln>
            <a:noFill/>
          </a:ln>
        </p:spPr>
        <p:txBody>
          <a:bodyPr anchorCtr="0" anchor="t" bIns="0" lIns="0" spcFirstLastPara="1" rIns="0" wrap="square" tIns="275725">
            <a:noAutofit/>
          </a:bodyPr>
          <a:lstStyle/>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D8D8D8"/>
                </a:solidFill>
                <a:latin typeface="Helvetica Neue"/>
                <a:ea typeface="Helvetica Neue"/>
                <a:cs typeface="Helvetica Neue"/>
                <a:sym typeface="Helvetica Neue"/>
              </a:rPr>
              <a:t>Histogram</a:t>
            </a:r>
            <a:endParaRPr b="0" i="0" sz="1700" u="none" cap="none" strike="noStrike">
              <a:solidFill>
                <a:srgbClr val="000000"/>
              </a:solidFill>
              <a:latin typeface="Helvetica Neue"/>
              <a:ea typeface="Helvetica Neue"/>
              <a:cs typeface="Helvetica Neue"/>
              <a:sym typeface="Helvetica Neue"/>
            </a:endParaRPr>
          </a:p>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D8D8D8"/>
                </a:solidFill>
                <a:latin typeface="Helvetica Neue"/>
                <a:ea typeface="Helvetica Neue"/>
                <a:cs typeface="Helvetica Neue"/>
                <a:sym typeface="Helvetica Neue"/>
              </a:rPr>
              <a:t>Bar</a:t>
            </a:r>
            <a:endParaRPr b="0" i="0" sz="1700" u="none" cap="none" strike="noStrike">
              <a:solidFill>
                <a:srgbClr val="000000"/>
              </a:solidFill>
              <a:latin typeface="Helvetica Neue"/>
              <a:ea typeface="Helvetica Neue"/>
              <a:cs typeface="Helvetica Neue"/>
              <a:sym typeface="Helvetica Neue"/>
            </a:endParaRPr>
          </a:p>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D8D8D8"/>
                </a:solidFill>
                <a:latin typeface="Helvetica Neue"/>
                <a:ea typeface="Helvetica Neue"/>
                <a:cs typeface="Helvetica Neue"/>
                <a:sym typeface="Helvetica Neue"/>
              </a:rPr>
              <a:t>Boxplot</a:t>
            </a:r>
            <a:endParaRPr b="0" i="0" sz="1700" u="none" cap="none" strike="noStrike">
              <a:solidFill>
                <a:srgbClr val="000000"/>
              </a:solidFill>
              <a:latin typeface="Helvetica Neue"/>
              <a:ea typeface="Helvetica Neue"/>
              <a:cs typeface="Helvetica Neue"/>
              <a:sym typeface="Helvetica Neue"/>
            </a:endParaRPr>
          </a:p>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262626"/>
                </a:solidFill>
                <a:latin typeface="Helvetica Neue"/>
                <a:ea typeface="Helvetica Neue"/>
                <a:cs typeface="Helvetica Neue"/>
                <a:sym typeface="Helvetica Neue"/>
              </a:rPr>
              <a:t>Line</a:t>
            </a:r>
            <a:endParaRPr b="0" i="0" sz="1700" u="none" cap="none" strike="noStrike">
              <a:solidFill>
                <a:srgbClr val="000000"/>
              </a:solidFill>
              <a:latin typeface="Helvetica Neue"/>
              <a:ea typeface="Helvetica Neue"/>
              <a:cs typeface="Helvetica Neue"/>
              <a:sym typeface="Helvetica Neue"/>
            </a:endParaRPr>
          </a:p>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D8D8D8"/>
                </a:solidFill>
                <a:latin typeface="Helvetica Neue"/>
                <a:ea typeface="Helvetica Neue"/>
                <a:cs typeface="Helvetica Neue"/>
                <a:sym typeface="Helvetica Neue"/>
              </a:rPr>
              <a:t>Scatterplot</a:t>
            </a:r>
            <a:endParaRPr b="0" i="0" sz="1700" u="none" cap="none" strike="noStrike">
              <a:solidFill>
                <a:srgbClr val="000000"/>
              </a:solidFill>
              <a:latin typeface="Helvetica Neue"/>
              <a:ea typeface="Helvetica Neue"/>
              <a:cs typeface="Helvetica Neue"/>
              <a:sym typeface="Helvetica Neue"/>
            </a:endParaRPr>
          </a:p>
        </p:txBody>
      </p:sp>
      <p:pic>
        <p:nvPicPr>
          <p:cNvPr descr="How to Make Your Excel Line Chart Look Better" id="506" name="Google Shape;506;g130dfca2355_0_139"/>
          <p:cNvPicPr preferRelativeResize="0"/>
          <p:nvPr/>
        </p:nvPicPr>
        <p:blipFill rotWithShape="1">
          <a:blip r:embed="rId4">
            <a:alphaModFix/>
          </a:blip>
          <a:srcRect b="0" l="0" r="0" t="0"/>
          <a:stretch/>
        </p:blipFill>
        <p:spPr>
          <a:xfrm>
            <a:off x="12071522" y="4276242"/>
            <a:ext cx="11101610" cy="6670198"/>
          </a:xfrm>
          <a:prstGeom prst="rect">
            <a:avLst/>
          </a:prstGeom>
          <a:noFill/>
          <a:ln>
            <a:noFill/>
          </a:ln>
        </p:spPr>
      </p:pic>
      <p:grpSp>
        <p:nvGrpSpPr>
          <p:cNvPr id="507" name="Google Shape;507;g130dfca2355_0_139"/>
          <p:cNvGrpSpPr/>
          <p:nvPr/>
        </p:nvGrpSpPr>
        <p:grpSpPr>
          <a:xfrm>
            <a:off x="-3712" y="766059"/>
            <a:ext cx="7319700" cy="1073882"/>
            <a:chOff x="0" y="0"/>
            <a:chExt cx="7319700" cy="1073882"/>
          </a:xfrm>
        </p:grpSpPr>
        <p:sp>
          <p:nvSpPr>
            <p:cNvPr id="508" name="Google Shape;508;g130dfca2355_0_13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09" name="Google Shape;509;g130dfca2355_0_13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10" name="Google Shape;510;g130dfca2355_0_139"/>
          <p:cNvSpPr txBox="1"/>
          <p:nvPr/>
        </p:nvSpPr>
        <p:spPr>
          <a:xfrm>
            <a:off x="328050" y="1050875"/>
            <a:ext cx="68073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Describing Data: Charts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g130dfca2355_0_148"/>
          <p:cNvSpPr txBox="1"/>
          <p:nvPr/>
        </p:nvSpPr>
        <p:spPr>
          <a:xfrm>
            <a:off x="1700414" y="2464279"/>
            <a:ext cx="12642600" cy="1099500"/>
          </a:xfrm>
          <a:prstGeom prst="rect">
            <a:avLst/>
          </a:prstGeom>
          <a:noFill/>
          <a:ln>
            <a:noFill/>
          </a:ln>
        </p:spPr>
        <p:txBody>
          <a:bodyPr anchorCtr="0" anchor="t" bIns="0" lIns="0" spcFirstLastPara="1" rIns="0" wrap="square" tIns="275725">
            <a:noAutofit/>
          </a:bodyPr>
          <a:lstStyle/>
          <a:p>
            <a:pPr indent="0" lvl="0" marL="12700" marR="0" rtl="0" algn="l">
              <a:lnSpc>
                <a:spcPct val="100000"/>
              </a:lnSpc>
              <a:spcBef>
                <a:spcPts val="0"/>
              </a:spcBef>
              <a:spcAft>
                <a:spcPts val="0"/>
              </a:spcAft>
              <a:buClr>
                <a:srgbClr val="000000"/>
              </a:buClr>
              <a:buSzPts val="5300"/>
              <a:buFont typeface="Arial"/>
              <a:buNone/>
            </a:pPr>
            <a:r>
              <a:rPr b="1" i="0" lang="en-PH" sz="5300" u="none" cap="none" strike="noStrike">
                <a:solidFill>
                  <a:schemeClr val="dk2"/>
                </a:solidFill>
                <a:latin typeface="Helvetica Neue"/>
                <a:ea typeface="Helvetica Neue"/>
                <a:cs typeface="Helvetica Neue"/>
                <a:sym typeface="Helvetica Neue"/>
              </a:rPr>
              <a:t>Graphical presentation of data</a:t>
            </a:r>
            <a:endParaRPr b="1" i="0" sz="5300" u="none" cap="none" strike="noStrike">
              <a:solidFill>
                <a:schemeClr val="dk2"/>
              </a:solidFill>
              <a:latin typeface="Helvetica Neue"/>
              <a:ea typeface="Helvetica Neue"/>
              <a:cs typeface="Helvetica Neue"/>
              <a:sym typeface="Helvetica Neue"/>
            </a:endParaRPr>
          </a:p>
        </p:txBody>
      </p:sp>
      <p:sp>
        <p:nvSpPr>
          <p:cNvPr id="516" name="Google Shape;516;g130dfca2355_0_148"/>
          <p:cNvSpPr/>
          <p:nvPr/>
        </p:nvSpPr>
        <p:spPr>
          <a:xfrm>
            <a:off x="446147" y="12150509"/>
            <a:ext cx="14064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517" name="Google Shape;517;g130dfca2355_0_148"/>
          <p:cNvSpPr txBox="1"/>
          <p:nvPr/>
        </p:nvSpPr>
        <p:spPr>
          <a:xfrm>
            <a:off x="2376673" y="4392652"/>
            <a:ext cx="12642600" cy="6437400"/>
          </a:xfrm>
          <a:prstGeom prst="rect">
            <a:avLst/>
          </a:prstGeom>
          <a:noFill/>
          <a:ln>
            <a:noFill/>
          </a:ln>
        </p:spPr>
        <p:txBody>
          <a:bodyPr anchorCtr="0" anchor="t" bIns="0" lIns="0" spcFirstLastPara="1" rIns="0" wrap="square" tIns="275725">
            <a:noAutofit/>
          </a:bodyPr>
          <a:lstStyle/>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D8D8D8"/>
                </a:solidFill>
                <a:latin typeface="Helvetica Neue"/>
                <a:ea typeface="Helvetica Neue"/>
                <a:cs typeface="Helvetica Neue"/>
                <a:sym typeface="Helvetica Neue"/>
              </a:rPr>
              <a:t>Histogram</a:t>
            </a:r>
            <a:endParaRPr b="0" i="0" sz="1700" u="none" cap="none" strike="noStrike">
              <a:solidFill>
                <a:srgbClr val="000000"/>
              </a:solidFill>
              <a:latin typeface="Helvetica Neue"/>
              <a:ea typeface="Helvetica Neue"/>
              <a:cs typeface="Helvetica Neue"/>
              <a:sym typeface="Helvetica Neue"/>
            </a:endParaRPr>
          </a:p>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D8D8D8"/>
                </a:solidFill>
                <a:latin typeface="Helvetica Neue"/>
                <a:ea typeface="Helvetica Neue"/>
                <a:cs typeface="Helvetica Neue"/>
                <a:sym typeface="Helvetica Neue"/>
              </a:rPr>
              <a:t>Bar</a:t>
            </a:r>
            <a:endParaRPr b="0" i="0" sz="1700" u="none" cap="none" strike="noStrike">
              <a:solidFill>
                <a:srgbClr val="000000"/>
              </a:solidFill>
              <a:latin typeface="Helvetica Neue"/>
              <a:ea typeface="Helvetica Neue"/>
              <a:cs typeface="Helvetica Neue"/>
              <a:sym typeface="Helvetica Neue"/>
            </a:endParaRPr>
          </a:p>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D8D8D8"/>
                </a:solidFill>
                <a:latin typeface="Helvetica Neue"/>
                <a:ea typeface="Helvetica Neue"/>
                <a:cs typeface="Helvetica Neue"/>
                <a:sym typeface="Helvetica Neue"/>
              </a:rPr>
              <a:t>Boxplot</a:t>
            </a:r>
            <a:endParaRPr b="0" i="0" sz="5300" u="none" cap="none" strike="noStrike">
              <a:solidFill>
                <a:srgbClr val="D8D8D8"/>
              </a:solidFill>
              <a:latin typeface="Helvetica Neue"/>
              <a:ea typeface="Helvetica Neue"/>
              <a:cs typeface="Helvetica Neue"/>
              <a:sym typeface="Helvetica Neue"/>
            </a:endParaRPr>
          </a:p>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D8D8D8"/>
                </a:solidFill>
                <a:latin typeface="Helvetica Neue"/>
                <a:ea typeface="Helvetica Neue"/>
                <a:cs typeface="Helvetica Neue"/>
                <a:sym typeface="Helvetica Neue"/>
              </a:rPr>
              <a:t>Line</a:t>
            </a:r>
            <a:endParaRPr b="0" i="0" sz="1700" u="none" cap="none" strike="noStrike">
              <a:solidFill>
                <a:srgbClr val="000000"/>
              </a:solidFill>
              <a:latin typeface="Helvetica Neue"/>
              <a:ea typeface="Helvetica Neue"/>
              <a:cs typeface="Helvetica Neue"/>
              <a:sym typeface="Helvetica Neue"/>
            </a:endParaRPr>
          </a:p>
          <a:p>
            <a:pPr indent="-1035050" lvl="0" marL="1054100" marR="0" rtl="0" algn="l">
              <a:lnSpc>
                <a:spcPct val="150000"/>
              </a:lnSpc>
              <a:spcBef>
                <a:spcPts val="0"/>
              </a:spcBef>
              <a:spcAft>
                <a:spcPts val="0"/>
              </a:spcAft>
              <a:buClr>
                <a:srgbClr val="000000"/>
              </a:buClr>
              <a:buSzPts val="5300"/>
              <a:buFont typeface="Helvetica Neue"/>
              <a:buChar char="•"/>
            </a:pPr>
            <a:r>
              <a:rPr b="0" i="0" lang="en-PH" sz="5300" u="none" cap="none" strike="noStrike">
                <a:solidFill>
                  <a:srgbClr val="262626"/>
                </a:solidFill>
                <a:latin typeface="Helvetica Neue"/>
                <a:ea typeface="Helvetica Neue"/>
                <a:cs typeface="Helvetica Neue"/>
                <a:sym typeface="Helvetica Neue"/>
              </a:rPr>
              <a:t>Scatterplot</a:t>
            </a:r>
            <a:endParaRPr b="0" i="0" sz="1700" u="none" cap="none" strike="noStrike">
              <a:solidFill>
                <a:srgbClr val="000000"/>
              </a:solidFill>
              <a:latin typeface="Helvetica Neue"/>
              <a:ea typeface="Helvetica Neue"/>
              <a:cs typeface="Helvetica Neue"/>
              <a:sym typeface="Helvetica Neue"/>
            </a:endParaRPr>
          </a:p>
        </p:txBody>
      </p:sp>
      <p:grpSp>
        <p:nvGrpSpPr>
          <p:cNvPr id="518" name="Google Shape;518;g130dfca2355_0_148"/>
          <p:cNvGrpSpPr/>
          <p:nvPr/>
        </p:nvGrpSpPr>
        <p:grpSpPr>
          <a:xfrm>
            <a:off x="-3712" y="766059"/>
            <a:ext cx="7319700" cy="1073882"/>
            <a:chOff x="0" y="0"/>
            <a:chExt cx="7319700" cy="1073882"/>
          </a:xfrm>
        </p:grpSpPr>
        <p:sp>
          <p:nvSpPr>
            <p:cNvPr id="519" name="Google Shape;519;g130dfca2355_0_14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20" name="Google Shape;520;g130dfca2355_0_14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21" name="Google Shape;521;g130dfca2355_0_148"/>
          <p:cNvSpPr txBox="1"/>
          <p:nvPr/>
        </p:nvSpPr>
        <p:spPr>
          <a:xfrm>
            <a:off x="328050" y="1050875"/>
            <a:ext cx="68073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Describing Data: Charts</a:t>
            </a:r>
            <a:endParaRPr b="0" i="0" sz="1400" u="none" cap="none" strike="noStrike">
              <a:solidFill>
                <a:srgbClr val="000000"/>
              </a:solidFill>
              <a:latin typeface="Arial"/>
              <a:ea typeface="Arial"/>
              <a:cs typeface="Arial"/>
              <a:sym typeface="Arial"/>
            </a:endParaRPr>
          </a:p>
        </p:txBody>
      </p:sp>
      <p:sp>
        <p:nvSpPr>
          <p:cNvPr id="522" name="Google Shape;522;g130dfca2355_0_148"/>
          <p:cNvSpPr/>
          <p:nvPr/>
        </p:nvSpPr>
        <p:spPr>
          <a:xfrm>
            <a:off x="9510550" y="5549896"/>
            <a:ext cx="11645400" cy="41229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grpSp>
        <p:nvGrpSpPr>
          <p:cNvPr id="527" name="Google Shape;527;g130dfca2355_0_87"/>
          <p:cNvGrpSpPr/>
          <p:nvPr/>
        </p:nvGrpSpPr>
        <p:grpSpPr>
          <a:xfrm>
            <a:off x="-3712" y="766059"/>
            <a:ext cx="7319700" cy="1073882"/>
            <a:chOff x="0" y="0"/>
            <a:chExt cx="7319700" cy="1073882"/>
          </a:xfrm>
        </p:grpSpPr>
        <p:sp>
          <p:nvSpPr>
            <p:cNvPr id="528" name="Google Shape;528;g130dfca2355_0_8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29" name="Google Shape;529;g130dfca2355_0_8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30" name="Google Shape;530;g130dfca2355_0_87"/>
          <p:cNvSpPr txBox="1"/>
          <p:nvPr/>
        </p:nvSpPr>
        <p:spPr>
          <a:xfrm>
            <a:off x="328050" y="1050875"/>
            <a:ext cx="68073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3400" u="none" cap="none" strike="noStrike">
                <a:solidFill>
                  <a:srgbClr val="FFFFFF"/>
                </a:solidFill>
                <a:latin typeface="Poppins"/>
                <a:ea typeface="Poppins"/>
                <a:cs typeface="Poppins"/>
                <a:sym typeface="Poppins"/>
              </a:rPr>
              <a:t>Scatter Plots and Correlations</a:t>
            </a:r>
            <a:endParaRPr b="0" i="0" sz="3400" u="none" cap="none" strike="noStrike">
              <a:solidFill>
                <a:srgbClr val="000000"/>
              </a:solidFill>
              <a:latin typeface="Arial"/>
              <a:ea typeface="Arial"/>
              <a:cs typeface="Arial"/>
              <a:sym typeface="Arial"/>
            </a:endParaRPr>
          </a:p>
        </p:txBody>
      </p:sp>
      <p:pic>
        <p:nvPicPr>
          <p:cNvPr descr="ForTheWomen_blacktext (2) (1).png" id="531" name="Google Shape;531;g130dfca2355_0_8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532" name="Google Shape;532;g130dfca2355_0_87"/>
          <p:cNvSpPr/>
          <p:nvPr/>
        </p:nvSpPr>
        <p:spPr>
          <a:xfrm>
            <a:off x="4073550" y="2934052"/>
            <a:ext cx="16236900" cy="5748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3" name="Google Shape;533;g130dfca2355_0_87"/>
          <p:cNvSpPr txBox="1"/>
          <p:nvPr/>
        </p:nvSpPr>
        <p:spPr>
          <a:xfrm>
            <a:off x="6891450" y="9164325"/>
            <a:ext cx="10601100" cy="2893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400"/>
              <a:buFont typeface="Arial"/>
              <a:buNone/>
            </a:pPr>
            <a:r>
              <a:rPr b="0" i="0" lang="en-PH" sz="3400" u="none" cap="none" strike="noStrike">
                <a:solidFill>
                  <a:srgbClr val="000000"/>
                </a:solidFill>
                <a:latin typeface="Helvetica Neue"/>
                <a:ea typeface="Helvetica Neue"/>
                <a:cs typeface="Helvetica Neue"/>
                <a:sym typeface="Helvetica Neue"/>
              </a:rPr>
              <a:t>SUPPOSE you’re handling media spend</a:t>
            </a:r>
            <a:endParaRPr b="0" i="0" sz="34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3400"/>
              <a:buFont typeface="Arial"/>
              <a:buNone/>
            </a:pPr>
            <a:r>
              <a:rPr b="0" i="0" lang="en-PH" sz="3400" u="none" cap="none" strike="noStrike">
                <a:solidFill>
                  <a:srgbClr val="000000"/>
                </a:solidFill>
                <a:latin typeface="Helvetica Neue"/>
                <a:ea typeface="Helvetica Neue"/>
                <a:cs typeface="Helvetica Neue"/>
                <a:sym typeface="Helvetica Neue"/>
              </a:rPr>
              <a:t>for your digital marketing.</a:t>
            </a:r>
            <a:endParaRPr b="0" i="0" sz="34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5400"/>
              <a:buFont typeface="Arial"/>
              <a:buNone/>
            </a:pPr>
            <a:r>
              <a:rPr b="1" i="0" lang="en-PH" sz="5400" u="none" cap="none" strike="noStrike">
                <a:solidFill>
                  <a:srgbClr val="000000"/>
                </a:solidFill>
                <a:latin typeface="Helvetica Neue"/>
                <a:ea typeface="Helvetica Neue"/>
                <a:cs typeface="Helvetica Neue"/>
                <a:sym typeface="Helvetica Neue"/>
              </a:rPr>
              <a:t>What insight(s) can we get from the plots above?</a:t>
            </a:r>
            <a:endParaRPr b="1" i="0" sz="5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g130dfca2355_0_287"/>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539" name="Google Shape;539;g130dfca2355_0_287"/>
          <p:cNvSpPr txBox="1"/>
          <p:nvPr/>
        </p:nvSpPr>
        <p:spPr>
          <a:xfrm>
            <a:off x="1700414" y="2464279"/>
            <a:ext cx="16044600" cy="1094400"/>
          </a:xfrm>
          <a:prstGeom prst="rect">
            <a:avLst/>
          </a:prstGeom>
          <a:noFill/>
          <a:ln>
            <a:noFill/>
          </a:ln>
        </p:spPr>
        <p:txBody>
          <a:bodyPr anchorCtr="0" anchor="t" bIns="0" lIns="0" spcFirstLastPara="1" rIns="0" wrap="square" tIns="275725">
            <a:spAutoFit/>
          </a:bodyPr>
          <a:lstStyle/>
          <a:p>
            <a:pPr indent="0" lvl="0" marL="12700" marR="0" rtl="0" algn="l">
              <a:lnSpc>
                <a:spcPct val="100000"/>
              </a:lnSpc>
              <a:spcBef>
                <a:spcPts val="0"/>
              </a:spcBef>
              <a:spcAft>
                <a:spcPts val="0"/>
              </a:spcAft>
              <a:buClr>
                <a:srgbClr val="000000"/>
              </a:buClr>
              <a:buSzPts val="5300"/>
              <a:buFont typeface="Arial"/>
              <a:buNone/>
            </a:pPr>
            <a:r>
              <a:rPr b="1" i="0" lang="en-PH" sz="5300" u="none" cap="none" strike="noStrike">
                <a:solidFill>
                  <a:schemeClr val="dk2"/>
                </a:solidFill>
                <a:latin typeface="Arial"/>
                <a:ea typeface="Arial"/>
                <a:cs typeface="Arial"/>
                <a:sym typeface="Arial"/>
              </a:rPr>
              <a:t>Pearson Correlation Coefficient</a:t>
            </a:r>
            <a:endParaRPr b="1" i="0" sz="5300" u="none" cap="none" strike="noStrike">
              <a:solidFill>
                <a:schemeClr val="dk2"/>
              </a:solidFill>
              <a:latin typeface="Arial"/>
              <a:ea typeface="Arial"/>
              <a:cs typeface="Arial"/>
              <a:sym typeface="Arial"/>
            </a:endParaRPr>
          </a:p>
        </p:txBody>
      </p:sp>
      <p:pic>
        <p:nvPicPr>
          <p:cNvPr descr="Image result for correlation coefficient formula" id="540" name="Google Shape;540;g130dfca2355_0_287"/>
          <p:cNvPicPr preferRelativeResize="0"/>
          <p:nvPr/>
        </p:nvPicPr>
        <p:blipFill rotWithShape="1">
          <a:blip r:embed="rId4">
            <a:alphaModFix/>
          </a:blip>
          <a:srcRect b="0" l="0" r="0" t="0"/>
          <a:stretch/>
        </p:blipFill>
        <p:spPr>
          <a:xfrm>
            <a:off x="4272067" y="4648774"/>
            <a:ext cx="14398523" cy="3213144"/>
          </a:xfrm>
          <a:prstGeom prst="rect">
            <a:avLst/>
          </a:prstGeom>
          <a:noFill/>
          <a:ln>
            <a:noFill/>
          </a:ln>
        </p:spPr>
      </p:pic>
      <p:sp>
        <p:nvSpPr>
          <p:cNvPr id="541" name="Google Shape;541;g130dfca2355_0_287"/>
          <p:cNvSpPr/>
          <p:nvPr/>
        </p:nvSpPr>
        <p:spPr>
          <a:xfrm>
            <a:off x="2090878" y="9712524"/>
            <a:ext cx="19852800" cy="16800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5100"/>
              <a:buFont typeface="Arial"/>
              <a:buNone/>
            </a:pPr>
            <a:r>
              <a:rPr b="0" i="0" lang="en-PH" sz="5100" u="none" cap="none" strike="noStrike">
                <a:solidFill>
                  <a:srgbClr val="000000"/>
                </a:solidFill>
                <a:latin typeface="Arial"/>
                <a:ea typeface="Arial"/>
                <a:cs typeface="Arial"/>
                <a:sym typeface="Arial"/>
              </a:rPr>
              <a:t>Quantifies the strength of </a:t>
            </a:r>
            <a:r>
              <a:rPr b="1" i="0" lang="en-PH" sz="5100" u="none" cap="none" strike="noStrike">
                <a:solidFill>
                  <a:srgbClr val="000000"/>
                </a:solidFill>
                <a:latin typeface="Arial"/>
                <a:ea typeface="Arial"/>
                <a:cs typeface="Arial"/>
                <a:sym typeface="Arial"/>
              </a:rPr>
              <a:t>linear relationship </a:t>
            </a:r>
            <a:r>
              <a:rPr b="0" i="0" lang="en-PH" sz="5100" u="none" cap="none" strike="noStrike">
                <a:solidFill>
                  <a:srgbClr val="000000"/>
                </a:solidFill>
                <a:latin typeface="Arial"/>
                <a:ea typeface="Arial"/>
                <a:cs typeface="Arial"/>
                <a:sym typeface="Arial"/>
              </a:rPr>
              <a:t>that exist between two variables or between the predictor and the response variable.</a:t>
            </a:r>
            <a:endParaRPr b="0" i="0" sz="5100" u="none" cap="none" strike="noStrike">
              <a:solidFill>
                <a:srgbClr val="000000"/>
              </a:solidFill>
              <a:latin typeface="Arial"/>
              <a:ea typeface="Arial"/>
              <a:cs typeface="Arial"/>
              <a:sym typeface="Arial"/>
            </a:endParaRPr>
          </a:p>
        </p:txBody>
      </p:sp>
      <p:grpSp>
        <p:nvGrpSpPr>
          <p:cNvPr id="542" name="Google Shape;542;g130dfca2355_0_287"/>
          <p:cNvGrpSpPr/>
          <p:nvPr/>
        </p:nvGrpSpPr>
        <p:grpSpPr>
          <a:xfrm>
            <a:off x="-3712" y="766059"/>
            <a:ext cx="7319700" cy="1073882"/>
            <a:chOff x="0" y="0"/>
            <a:chExt cx="7319700" cy="1073882"/>
          </a:xfrm>
        </p:grpSpPr>
        <p:sp>
          <p:nvSpPr>
            <p:cNvPr id="543" name="Google Shape;543;g130dfca2355_0_28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44" name="Google Shape;544;g130dfca2355_0_28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45" name="Google Shape;545;g130dfca2355_0_287"/>
          <p:cNvSpPr txBox="1"/>
          <p:nvPr/>
        </p:nvSpPr>
        <p:spPr>
          <a:xfrm>
            <a:off x="328050" y="1050875"/>
            <a:ext cx="68073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3400" u="none" cap="none" strike="noStrike">
                <a:solidFill>
                  <a:srgbClr val="FFFFFF"/>
                </a:solidFill>
                <a:latin typeface="Poppins"/>
                <a:ea typeface="Poppins"/>
                <a:cs typeface="Poppins"/>
                <a:sym typeface="Poppins"/>
              </a:rPr>
              <a:t>Scatter Plots and Correlations</a:t>
            </a:r>
            <a:endParaRPr b="0" i="0" sz="3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g130dfca2355_0_238"/>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551" name="Google Shape;551;g130dfca2355_0_238"/>
          <p:cNvSpPr txBox="1"/>
          <p:nvPr/>
        </p:nvSpPr>
        <p:spPr>
          <a:xfrm>
            <a:off x="1700414" y="2464279"/>
            <a:ext cx="16044600" cy="1094400"/>
          </a:xfrm>
          <a:prstGeom prst="rect">
            <a:avLst/>
          </a:prstGeom>
          <a:noFill/>
          <a:ln>
            <a:noFill/>
          </a:ln>
        </p:spPr>
        <p:txBody>
          <a:bodyPr anchorCtr="0" anchor="t" bIns="0" lIns="0" spcFirstLastPara="1" rIns="0" wrap="square" tIns="275725">
            <a:spAutoFit/>
          </a:bodyPr>
          <a:lstStyle/>
          <a:p>
            <a:pPr indent="0" lvl="0" marL="12700" marR="0" rtl="0" algn="l">
              <a:lnSpc>
                <a:spcPct val="100000"/>
              </a:lnSpc>
              <a:spcBef>
                <a:spcPts val="0"/>
              </a:spcBef>
              <a:spcAft>
                <a:spcPts val="0"/>
              </a:spcAft>
              <a:buClr>
                <a:srgbClr val="000000"/>
              </a:buClr>
              <a:buSzPts val="5300"/>
              <a:buFont typeface="Arial"/>
              <a:buNone/>
            </a:pPr>
            <a:r>
              <a:rPr b="1" i="0" lang="en-PH" sz="5300" u="none" cap="none" strike="noStrike">
                <a:solidFill>
                  <a:schemeClr val="dk2"/>
                </a:solidFill>
                <a:latin typeface="Arial"/>
                <a:ea typeface="Arial"/>
                <a:cs typeface="Arial"/>
                <a:sym typeface="Arial"/>
              </a:rPr>
              <a:t>Direction and Strength of Correlation</a:t>
            </a:r>
            <a:endParaRPr b="1" i="0" sz="5300" u="none" cap="none" strike="noStrike">
              <a:solidFill>
                <a:schemeClr val="dk2"/>
              </a:solidFill>
              <a:latin typeface="Arial"/>
              <a:ea typeface="Arial"/>
              <a:cs typeface="Arial"/>
              <a:sym typeface="Arial"/>
            </a:endParaRPr>
          </a:p>
        </p:txBody>
      </p:sp>
      <p:sp>
        <p:nvSpPr>
          <p:cNvPr id="552" name="Google Shape;552;g130dfca2355_0_238"/>
          <p:cNvSpPr/>
          <p:nvPr/>
        </p:nvSpPr>
        <p:spPr>
          <a:xfrm>
            <a:off x="9387430" y="11225468"/>
            <a:ext cx="12342600" cy="19035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2900"/>
              <a:buFont typeface="Arial"/>
              <a:buNone/>
            </a:pPr>
            <a:r>
              <a:rPr b="0" i="0" lang="en-PH" sz="2900" u="none" cap="none" strike="noStrike">
                <a:solidFill>
                  <a:srgbClr val="000000"/>
                </a:solidFill>
                <a:latin typeface="Lato"/>
                <a:ea typeface="Lato"/>
                <a:cs typeface="Lato"/>
                <a:sym typeface="Lato"/>
              </a:rPr>
              <a:t>If the correlation value is negative then the relationship is negative.</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00"/>
              <a:buFont typeface="Arial"/>
              <a:buNone/>
            </a:pPr>
            <a:r>
              <a:rPr b="0" i="0" lang="en-PH" sz="2900" u="none" cap="none" strike="noStrike">
                <a:solidFill>
                  <a:srgbClr val="000000"/>
                </a:solidFill>
                <a:latin typeface="Lato"/>
                <a:ea typeface="Lato"/>
                <a:cs typeface="Lato"/>
                <a:sym typeface="Lato"/>
              </a:rPr>
              <a:t>If the correlation value is positive then the relationship is positive.</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rgbClr val="000000"/>
              </a:solidFill>
              <a:latin typeface="Arial"/>
              <a:ea typeface="Arial"/>
              <a:cs typeface="Arial"/>
              <a:sym typeface="Arial"/>
            </a:endParaRPr>
          </a:p>
        </p:txBody>
      </p:sp>
      <p:sp>
        <p:nvSpPr>
          <p:cNvPr id="553" name="Google Shape;553;g130dfca2355_0_238"/>
          <p:cNvSpPr/>
          <p:nvPr/>
        </p:nvSpPr>
        <p:spPr>
          <a:xfrm rot="-5400000">
            <a:off x="-1120691" y="8131778"/>
            <a:ext cx="8482200" cy="819300"/>
          </a:xfrm>
          <a:prstGeom prst="rect">
            <a:avLst/>
          </a:prstGeom>
          <a:gradFill>
            <a:gsLst>
              <a:gs pos="0">
                <a:schemeClr val="accent1"/>
              </a:gs>
              <a:gs pos="46000">
                <a:srgbClr val="D8D8D8"/>
              </a:gs>
              <a:gs pos="100000">
                <a:srgbClr val="C00000"/>
              </a:gs>
            </a:gsLst>
            <a:path path="circle">
              <a:fillToRect l="100%" t="100%"/>
            </a:path>
            <a:tileRect b="-100%" r="-100%"/>
          </a:gradFill>
          <a:ln>
            <a:noFill/>
          </a:ln>
        </p:spPr>
        <p:txBody>
          <a:bodyPr anchorCtr="0" anchor="ctr" bIns="55425" lIns="110875" spcFirstLastPara="1" rIns="110875" wrap="square" tIns="55425">
            <a:noAutofit/>
          </a:bodyPr>
          <a:lstStyle/>
          <a:p>
            <a:pPr indent="0" lvl="0" marL="0" marR="0" rtl="0" algn="r">
              <a:lnSpc>
                <a:spcPct val="100000"/>
              </a:lnSpc>
              <a:spcBef>
                <a:spcPts val="0"/>
              </a:spcBef>
              <a:spcAft>
                <a:spcPts val="0"/>
              </a:spcAft>
              <a:buClr>
                <a:srgbClr val="000000"/>
              </a:buClr>
              <a:buSzPts val="1700"/>
              <a:buFont typeface="Arial"/>
              <a:buNone/>
            </a:pPr>
            <a:r>
              <a:t/>
            </a:r>
            <a:endParaRPr b="0" i="0" sz="1700" u="none" cap="none" strike="noStrike">
              <a:solidFill>
                <a:schemeClr val="lt1"/>
              </a:solidFill>
              <a:latin typeface="Arial"/>
              <a:ea typeface="Arial"/>
              <a:cs typeface="Arial"/>
              <a:sym typeface="Arial"/>
            </a:endParaRPr>
          </a:p>
        </p:txBody>
      </p:sp>
      <p:pic>
        <p:nvPicPr>
          <p:cNvPr id="554" name="Google Shape;554;g130dfca2355_0_238"/>
          <p:cNvPicPr preferRelativeResize="0"/>
          <p:nvPr/>
        </p:nvPicPr>
        <p:blipFill rotWithShape="1">
          <a:blip r:embed="rId4">
            <a:alphaModFix/>
          </a:blip>
          <a:srcRect b="0" l="0" r="49989" t="0"/>
          <a:stretch/>
        </p:blipFill>
        <p:spPr>
          <a:xfrm>
            <a:off x="3732366" y="4187770"/>
            <a:ext cx="3372019" cy="3023585"/>
          </a:xfrm>
          <a:prstGeom prst="rect">
            <a:avLst/>
          </a:prstGeom>
          <a:noFill/>
          <a:ln>
            <a:noFill/>
          </a:ln>
        </p:spPr>
      </p:pic>
      <p:pic>
        <p:nvPicPr>
          <p:cNvPr id="555" name="Google Shape;555;g130dfca2355_0_238"/>
          <p:cNvPicPr preferRelativeResize="0"/>
          <p:nvPr/>
        </p:nvPicPr>
        <p:blipFill rotWithShape="1">
          <a:blip r:embed="rId5">
            <a:alphaModFix/>
          </a:blip>
          <a:srcRect b="0" l="51899" r="0" t="0"/>
          <a:stretch/>
        </p:blipFill>
        <p:spPr>
          <a:xfrm>
            <a:off x="3860726" y="10291447"/>
            <a:ext cx="3243660" cy="3023585"/>
          </a:xfrm>
          <a:prstGeom prst="rect">
            <a:avLst/>
          </a:prstGeom>
          <a:noFill/>
          <a:ln>
            <a:noFill/>
          </a:ln>
        </p:spPr>
      </p:pic>
      <p:pic>
        <p:nvPicPr>
          <p:cNvPr id="556" name="Google Shape;556;g130dfca2355_0_238"/>
          <p:cNvPicPr preferRelativeResize="0"/>
          <p:nvPr/>
        </p:nvPicPr>
        <p:blipFill rotWithShape="1">
          <a:blip r:embed="rId6">
            <a:alphaModFix/>
          </a:blip>
          <a:srcRect b="0" l="0" r="0" t="0"/>
          <a:stretch/>
        </p:blipFill>
        <p:spPr>
          <a:xfrm>
            <a:off x="3675112" y="7317864"/>
            <a:ext cx="3486529" cy="2973583"/>
          </a:xfrm>
          <a:prstGeom prst="rect">
            <a:avLst/>
          </a:prstGeom>
          <a:noFill/>
          <a:ln>
            <a:noFill/>
          </a:ln>
        </p:spPr>
      </p:pic>
      <p:sp>
        <p:nvSpPr>
          <p:cNvPr id="557" name="Google Shape;557;g130dfca2355_0_238"/>
          <p:cNvSpPr txBox="1"/>
          <p:nvPr/>
        </p:nvSpPr>
        <p:spPr>
          <a:xfrm>
            <a:off x="2862208" y="8135994"/>
            <a:ext cx="457800" cy="481500"/>
          </a:xfrm>
          <a:prstGeom prst="rect">
            <a:avLst/>
          </a:prstGeom>
          <a:noFill/>
          <a:ln>
            <a:noFill/>
          </a:ln>
        </p:spPr>
        <p:txBody>
          <a:bodyPr anchorCtr="0" anchor="t" bIns="55425" lIns="110875" spcFirstLastPara="1" rIns="110875" wrap="square" tIns="55425">
            <a:spAutoFit/>
          </a:bodyPr>
          <a:lstStyle/>
          <a:p>
            <a:pPr indent="0" lvl="0" marL="0" marR="0" rtl="0" algn="ctr">
              <a:lnSpc>
                <a:spcPct val="100000"/>
              </a:lnSpc>
              <a:spcBef>
                <a:spcPts val="0"/>
              </a:spcBef>
              <a:spcAft>
                <a:spcPts val="0"/>
              </a:spcAft>
              <a:buClr>
                <a:srgbClr val="000000"/>
              </a:buClr>
              <a:buSzPts val="2400"/>
              <a:buFont typeface="Arial"/>
              <a:buNone/>
            </a:pPr>
            <a:r>
              <a:rPr b="1" i="0" lang="en-PH" sz="2400" u="none" cap="none" strike="noStrike">
                <a:solidFill>
                  <a:schemeClr val="lt1"/>
                </a:solidFill>
                <a:latin typeface="Arial"/>
                <a:ea typeface="Arial"/>
                <a:cs typeface="Arial"/>
                <a:sym typeface="Arial"/>
              </a:rPr>
              <a:t>0</a:t>
            </a:r>
            <a:endParaRPr b="0" i="0" sz="1700" u="none" cap="none" strike="noStrike">
              <a:solidFill>
                <a:srgbClr val="000000"/>
              </a:solidFill>
              <a:latin typeface="Arial"/>
              <a:ea typeface="Arial"/>
              <a:cs typeface="Arial"/>
              <a:sym typeface="Arial"/>
            </a:endParaRPr>
          </a:p>
        </p:txBody>
      </p:sp>
      <p:sp>
        <p:nvSpPr>
          <p:cNvPr id="558" name="Google Shape;558;g130dfca2355_0_238"/>
          <p:cNvSpPr txBox="1"/>
          <p:nvPr/>
        </p:nvSpPr>
        <p:spPr>
          <a:xfrm>
            <a:off x="2713859" y="4459968"/>
            <a:ext cx="627300" cy="481500"/>
          </a:xfrm>
          <a:prstGeom prst="rect">
            <a:avLst/>
          </a:prstGeom>
          <a:noFill/>
          <a:ln>
            <a:noFill/>
          </a:ln>
        </p:spPr>
        <p:txBody>
          <a:bodyPr anchorCtr="0" anchor="t" bIns="55425" lIns="110875" spcFirstLastPara="1" rIns="110875" wrap="square" tIns="55425">
            <a:spAutoFit/>
          </a:bodyPr>
          <a:lstStyle/>
          <a:p>
            <a:pPr indent="0" lvl="0" marL="0" marR="0" rtl="0" algn="ctr">
              <a:lnSpc>
                <a:spcPct val="100000"/>
              </a:lnSpc>
              <a:spcBef>
                <a:spcPts val="0"/>
              </a:spcBef>
              <a:spcAft>
                <a:spcPts val="0"/>
              </a:spcAft>
              <a:buClr>
                <a:srgbClr val="000000"/>
              </a:buClr>
              <a:buSzPts val="2400"/>
              <a:buFont typeface="Arial"/>
              <a:buNone/>
            </a:pPr>
            <a:r>
              <a:rPr b="1" i="0" lang="en-PH" sz="2400" u="none" cap="none" strike="noStrike">
                <a:solidFill>
                  <a:schemeClr val="lt1"/>
                </a:solidFill>
                <a:latin typeface="Arial"/>
                <a:ea typeface="Arial"/>
                <a:cs typeface="Arial"/>
                <a:sym typeface="Arial"/>
              </a:rPr>
              <a:t>+1</a:t>
            </a:r>
            <a:endParaRPr b="0" i="0" sz="1700" u="none" cap="none" strike="noStrike">
              <a:solidFill>
                <a:srgbClr val="000000"/>
              </a:solidFill>
              <a:latin typeface="Arial"/>
              <a:ea typeface="Arial"/>
              <a:cs typeface="Arial"/>
              <a:sym typeface="Arial"/>
            </a:endParaRPr>
          </a:p>
        </p:txBody>
      </p:sp>
      <p:sp>
        <p:nvSpPr>
          <p:cNvPr id="559" name="Google Shape;559;g130dfca2355_0_238"/>
          <p:cNvSpPr txBox="1"/>
          <p:nvPr/>
        </p:nvSpPr>
        <p:spPr>
          <a:xfrm>
            <a:off x="2786477" y="12210568"/>
            <a:ext cx="627300" cy="481500"/>
          </a:xfrm>
          <a:prstGeom prst="rect">
            <a:avLst/>
          </a:prstGeom>
          <a:noFill/>
          <a:ln>
            <a:noFill/>
          </a:ln>
        </p:spPr>
        <p:txBody>
          <a:bodyPr anchorCtr="0" anchor="t" bIns="55425" lIns="110875" spcFirstLastPara="1" rIns="110875" wrap="square" tIns="55425">
            <a:spAutoFit/>
          </a:bodyPr>
          <a:lstStyle/>
          <a:p>
            <a:pPr indent="0" lvl="0" marL="0" marR="0" rtl="0" algn="ctr">
              <a:lnSpc>
                <a:spcPct val="100000"/>
              </a:lnSpc>
              <a:spcBef>
                <a:spcPts val="0"/>
              </a:spcBef>
              <a:spcAft>
                <a:spcPts val="0"/>
              </a:spcAft>
              <a:buClr>
                <a:srgbClr val="000000"/>
              </a:buClr>
              <a:buSzPts val="2400"/>
              <a:buFont typeface="Arial"/>
              <a:buNone/>
            </a:pPr>
            <a:r>
              <a:rPr b="1" i="0" lang="en-PH" sz="2400" u="none" cap="none" strike="noStrike">
                <a:solidFill>
                  <a:schemeClr val="lt1"/>
                </a:solidFill>
                <a:latin typeface="Arial"/>
                <a:ea typeface="Arial"/>
                <a:cs typeface="Arial"/>
                <a:sym typeface="Arial"/>
              </a:rPr>
              <a:t>-1</a:t>
            </a:r>
            <a:endParaRPr b="0" i="0" sz="1700" u="none" cap="none" strike="noStrike">
              <a:solidFill>
                <a:srgbClr val="000000"/>
              </a:solidFill>
              <a:latin typeface="Arial"/>
              <a:ea typeface="Arial"/>
              <a:cs typeface="Arial"/>
              <a:sym typeface="Arial"/>
            </a:endParaRPr>
          </a:p>
        </p:txBody>
      </p:sp>
      <p:graphicFrame>
        <p:nvGraphicFramePr>
          <p:cNvPr id="560" name="Google Shape;560;g130dfca2355_0_238"/>
          <p:cNvGraphicFramePr/>
          <p:nvPr/>
        </p:nvGraphicFramePr>
        <p:xfrm>
          <a:off x="9387432" y="4170652"/>
          <a:ext cx="3000000" cy="3000000"/>
        </p:xfrm>
        <a:graphic>
          <a:graphicData uri="http://schemas.openxmlformats.org/drawingml/2006/table">
            <a:tbl>
              <a:tblPr bandRow="1" firstRow="1">
                <a:noFill/>
                <a:tableStyleId>{4E504C45-D9A4-43BE-8106-2136EC2D9FEA}</a:tableStyleId>
              </a:tblPr>
              <a:tblGrid>
                <a:gridCol w="5908175"/>
                <a:gridCol w="5908175"/>
              </a:tblGrid>
              <a:tr h="834350">
                <a:tc>
                  <a:txBody>
                    <a:bodyPr/>
                    <a:lstStyle/>
                    <a:p>
                      <a:pPr indent="0" lvl="0" marL="0" marR="0" rtl="0" algn="l">
                        <a:lnSpc>
                          <a:spcPct val="100000"/>
                        </a:lnSpc>
                        <a:spcBef>
                          <a:spcPts val="0"/>
                        </a:spcBef>
                        <a:spcAft>
                          <a:spcPts val="0"/>
                        </a:spcAft>
                        <a:buClr>
                          <a:srgbClr val="000000"/>
                        </a:buClr>
                        <a:buSzPts val="3900"/>
                        <a:buFont typeface="Arial"/>
                        <a:buNone/>
                      </a:pPr>
                      <a:r>
                        <a:rPr lang="en-PH" sz="3900" u="none" cap="none" strike="noStrike"/>
                        <a:t>Correlation Coefficient</a:t>
                      </a:r>
                      <a:endParaRPr sz="3900" u="none" cap="none" strike="noStrike"/>
                    </a:p>
                  </a:txBody>
                  <a:tcPr marT="55450" marB="55450" marR="110925" marL="110925"/>
                </a:tc>
                <a:tc>
                  <a:txBody>
                    <a:bodyPr/>
                    <a:lstStyle/>
                    <a:p>
                      <a:pPr indent="0" lvl="0" marL="0" marR="0" rtl="0" algn="l">
                        <a:lnSpc>
                          <a:spcPct val="100000"/>
                        </a:lnSpc>
                        <a:spcBef>
                          <a:spcPts val="0"/>
                        </a:spcBef>
                        <a:spcAft>
                          <a:spcPts val="0"/>
                        </a:spcAft>
                        <a:buClr>
                          <a:srgbClr val="000000"/>
                        </a:buClr>
                        <a:buSzPts val="3900"/>
                        <a:buFont typeface="Arial"/>
                        <a:buNone/>
                      </a:pPr>
                      <a:r>
                        <a:rPr lang="en-PH" sz="3900" u="none" cap="none" strike="noStrike"/>
                        <a:t>Levels</a:t>
                      </a:r>
                      <a:endParaRPr sz="3900" u="none" cap="none" strike="noStrike"/>
                    </a:p>
                  </a:txBody>
                  <a:tcPr marT="55450" marB="55450" marR="110925" marL="110925"/>
                </a:tc>
              </a:tr>
              <a:tr h="834350">
                <a:tc>
                  <a:txBody>
                    <a:bodyPr/>
                    <a:lstStyle/>
                    <a:p>
                      <a:pPr indent="0" lvl="0" marL="0" marR="0" rtl="0" algn="l">
                        <a:lnSpc>
                          <a:spcPct val="100000"/>
                        </a:lnSpc>
                        <a:spcBef>
                          <a:spcPts val="0"/>
                        </a:spcBef>
                        <a:spcAft>
                          <a:spcPts val="0"/>
                        </a:spcAft>
                        <a:buClr>
                          <a:srgbClr val="000000"/>
                        </a:buClr>
                        <a:buSzPts val="3900"/>
                        <a:buFont typeface="Arial"/>
                        <a:buNone/>
                      </a:pPr>
                      <a:r>
                        <a:rPr lang="en-PH" sz="3900" u="none" cap="none" strike="noStrike">
                          <a:solidFill>
                            <a:schemeClr val="dk2"/>
                          </a:solidFill>
                        </a:rPr>
                        <a:t>1.00</a:t>
                      </a:r>
                      <a:endParaRPr sz="3900" u="none" cap="none" strike="noStrike">
                        <a:solidFill>
                          <a:schemeClr val="dk2"/>
                        </a:solidFill>
                      </a:endParaRPr>
                    </a:p>
                  </a:txBody>
                  <a:tcPr marT="55450" marB="55450" marR="110925" marL="110925"/>
                </a:tc>
                <a:tc>
                  <a:txBody>
                    <a:bodyPr/>
                    <a:lstStyle/>
                    <a:p>
                      <a:pPr indent="0" lvl="0" marL="0" marR="0" rtl="0" algn="l">
                        <a:lnSpc>
                          <a:spcPct val="100000"/>
                        </a:lnSpc>
                        <a:spcBef>
                          <a:spcPts val="0"/>
                        </a:spcBef>
                        <a:spcAft>
                          <a:spcPts val="0"/>
                        </a:spcAft>
                        <a:buClr>
                          <a:srgbClr val="000000"/>
                        </a:buClr>
                        <a:buSzPts val="3900"/>
                        <a:buFont typeface="Arial"/>
                        <a:buNone/>
                      </a:pPr>
                      <a:r>
                        <a:rPr lang="en-PH" sz="3900" u="none" cap="none" strike="noStrike">
                          <a:solidFill>
                            <a:schemeClr val="dk2"/>
                          </a:solidFill>
                        </a:rPr>
                        <a:t>Perfect</a:t>
                      </a:r>
                      <a:endParaRPr sz="3900" u="none" cap="none" strike="noStrike">
                        <a:solidFill>
                          <a:schemeClr val="dk2"/>
                        </a:solidFill>
                      </a:endParaRPr>
                    </a:p>
                  </a:txBody>
                  <a:tcPr marT="55450" marB="55450" marR="110925" marL="110925"/>
                </a:tc>
              </a:tr>
              <a:tr h="834350">
                <a:tc>
                  <a:txBody>
                    <a:bodyPr/>
                    <a:lstStyle/>
                    <a:p>
                      <a:pPr indent="0" lvl="0" marL="0" marR="0" rtl="0" algn="l">
                        <a:lnSpc>
                          <a:spcPct val="100000"/>
                        </a:lnSpc>
                        <a:spcBef>
                          <a:spcPts val="0"/>
                        </a:spcBef>
                        <a:spcAft>
                          <a:spcPts val="0"/>
                        </a:spcAft>
                        <a:buClr>
                          <a:srgbClr val="000000"/>
                        </a:buClr>
                        <a:buSzPts val="3900"/>
                        <a:buFont typeface="Arial"/>
                        <a:buNone/>
                      </a:pPr>
                      <a:r>
                        <a:rPr lang="en-PH" sz="3900" u="none" cap="none" strike="noStrike">
                          <a:solidFill>
                            <a:schemeClr val="dk2"/>
                          </a:solidFill>
                        </a:rPr>
                        <a:t>0.99 – 0.90</a:t>
                      </a:r>
                      <a:endParaRPr sz="3900" u="none" cap="none" strike="noStrike">
                        <a:solidFill>
                          <a:schemeClr val="dk2"/>
                        </a:solidFill>
                      </a:endParaRPr>
                    </a:p>
                  </a:txBody>
                  <a:tcPr marT="55450" marB="55450" marR="110925" marL="110925"/>
                </a:tc>
                <a:tc>
                  <a:txBody>
                    <a:bodyPr/>
                    <a:lstStyle/>
                    <a:p>
                      <a:pPr indent="0" lvl="0" marL="0" marR="0" rtl="0" algn="l">
                        <a:lnSpc>
                          <a:spcPct val="100000"/>
                        </a:lnSpc>
                        <a:spcBef>
                          <a:spcPts val="0"/>
                        </a:spcBef>
                        <a:spcAft>
                          <a:spcPts val="0"/>
                        </a:spcAft>
                        <a:buClr>
                          <a:srgbClr val="000000"/>
                        </a:buClr>
                        <a:buSzPts val="3900"/>
                        <a:buFont typeface="Arial"/>
                        <a:buNone/>
                      </a:pPr>
                      <a:r>
                        <a:rPr lang="en-PH" sz="3900" u="none" cap="none" strike="noStrike">
                          <a:solidFill>
                            <a:schemeClr val="dk2"/>
                          </a:solidFill>
                        </a:rPr>
                        <a:t>Near to perfect</a:t>
                      </a:r>
                      <a:endParaRPr sz="3900" u="none" cap="none" strike="noStrike">
                        <a:solidFill>
                          <a:schemeClr val="dk2"/>
                        </a:solidFill>
                      </a:endParaRPr>
                    </a:p>
                  </a:txBody>
                  <a:tcPr marT="55450" marB="55450" marR="110925" marL="110925"/>
                </a:tc>
              </a:tr>
              <a:tr h="834350">
                <a:tc>
                  <a:txBody>
                    <a:bodyPr/>
                    <a:lstStyle/>
                    <a:p>
                      <a:pPr indent="0" lvl="0" marL="0" marR="0" rtl="0" algn="l">
                        <a:lnSpc>
                          <a:spcPct val="100000"/>
                        </a:lnSpc>
                        <a:spcBef>
                          <a:spcPts val="0"/>
                        </a:spcBef>
                        <a:spcAft>
                          <a:spcPts val="0"/>
                        </a:spcAft>
                        <a:buClr>
                          <a:srgbClr val="000000"/>
                        </a:buClr>
                        <a:buSzPts val="3900"/>
                        <a:buFont typeface="Arial"/>
                        <a:buNone/>
                      </a:pPr>
                      <a:r>
                        <a:rPr lang="en-PH" sz="3900" u="none" cap="none" strike="noStrike">
                          <a:solidFill>
                            <a:schemeClr val="dk2"/>
                          </a:solidFill>
                        </a:rPr>
                        <a:t>0.89 – 0.75</a:t>
                      </a:r>
                      <a:endParaRPr sz="3900" u="none" cap="none" strike="noStrike">
                        <a:solidFill>
                          <a:schemeClr val="dk2"/>
                        </a:solidFill>
                      </a:endParaRPr>
                    </a:p>
                  </a:txBody>
                  <a:tcPr marT="55450" marB="55450" marR="110925" marL="110925"/>
                </a:tc>
                <a:tc>
                  <a:txBody>
                    <a:bodyPr/>
                    <a:lstStyle/>
                    <a:p>
                      <a:pPr indent="0" lvl="0" marL="0" marR="0" rtl="0" algn="l">
                        <a:lnSpc>
                          <a:spcPct val="100000"/>
                        </a:lnSpc>
                        <a:spcBef>
                          <a:spcPts val="0"/>
                        </a:spcBef>
                        <a:spcAft>
                          <a:spcPts val="0"/>
                        </a:spcAft>
                        <a:buClr>
                          <a:srgbClr val="000000"/>
                        </a:buClr>
                        <a:buSzPts val="3900"/>
                        <a:buFont typeface="Arial"/>
                        <a:buNone/>
                      </a:pPr>
                      <a:r>
                        <a:rPr lang="en-PH" sz="3900" u="none" cap="none" strike="noStrike">
                          <a:solidFill>
                            <a:schemeClr val="dk2"/>
                          </a:solidFill>
                        </a:rPr>
                        <a:t>Strong</a:t>
                      </a:r>
                      <a:endParaRPr sz="3900" u="none" cap="none" strike="noStrike">
                        <a:solidFill>
                          <a:schemeClr val="dk2"/>
                        </a:solidFill>
                      </a:endParaRPr>
                    </a:p>
                  </a:txBody>
                  <a:tcPr marT="55450" marB="55450" marR="110925" marL="110925"/>
                </a:tc>
              </a:tr>
              <a:tr h="834350">
                <a:tc>
                  <a:txBody>
                    <a:bodyPr/>
                    <a:lstStyle/>
                    <a:p>
                      <a:pPr indent="0" lvl="0" marL="0" marR="0" rtl="0" algn="l">
                        <a:lnSpc>
                          <a:spcPct val="100000"/>
                        </a:lnSpc>
                        <a:spcBef>
                          <a:spcPts val="0"/>
                        </a:spcBef>
                        <a:spcAft>
                          <a:spcPts val="0"/>
                        </a:spcAft>
                        <a:buClr>
                          <a:srgbClr val="000000"/>
                        </a:buClr>
                        <a:buSzPts val="3900"/>
                        <a:buFont typeface="Arial"/>
                        <a:buNone/>
                      </a:pPr>
                      <a:r>
                        <a:rPr lang="en-PH" sz="3900" u="none" cap="none" strike="noStrike">
                          <a:solidFill>
                            <a:schemeClr val="dk2"/>
                          </a:solidFill>
                        </a:rPr>
                        <a:t>0.74 – 0.45</a:t>
                      </a:r>
                      <a:endParaRPr sz="3900" u="none" cap="none" strike="noStrike">
                        <a:solidFill>
                          <a:schemeClr val="dk2"/>
                        </a:solidFill>
                      </a:endParaRPr>
                    </a:p>
                  </a:txBody>
                  <a:tcPr marT="55450" marB="55450" marR="110925" marL="110925"/>
                </a:tc>
                <a:tc>
                  <a:txBody>
                    <a:bodyPr/>
                    <a:lstStyle/>
                    <a:p>
                      <a:pPr indent="0" lvl="0" marL="0" marR="0" rtl="0" algn="l">
                        <a:lnSpc>
                          <a:spcPct val="100000"/>
                        </a:lnSpc>
                        <a:spcBef>
                          <a:spcPts val="0"/>
                        </a:spcBef>
                        <a:spcAft>
                          <a:spcPts val="0"/>
                        </a:spcAft>
                        <a:buClr>
                          <a:srgbClr val="000000"/>
                        </a:buClr>
                        <a:buSzPts val="3900"/>
                        <a:buFont typeface="Arial"/>
                        <a:buNone/>
                      </a:pPr>
                      <a:r>
                        <a:rPr lang="en-PH" sz="3900" u="none" cap="none" strike="noStrike">
                          <a:solidFill>
                            <a:schemeClr val="dk2"/>
                          </a:solidFill>
                        </a:rPr>
                        <a:t>Moderate</a:t>
                      </a:r>
                      <a:endParaRPr sz="3900" u="none" cap="none" strike="noStrike">
                        <a:solidFill>
                          <a:schemeClr val="dk2"/>
                        </a:solidFill>
                      </a:endParaRPr>
                    </a:p>
                  </a:txBody>
                  <a:tcPr marT="55450" marB="55450" marR="110925" marL="110925"/>
                </a:tc>
              </a:tr>
              <a:tr h="834350">
                <a:tc>
                  <a:txBody>
                    <a:bodyPr/>
                    <a:lstStyle/>
                    <a:p>
                      <a:pPr indent="0" lvl="0" marL="0" marR="0" rtl="0" algn="l">
                        <a:lnSpc>
                          <a:spcPct val="100000"/>
                        </a:lnSpc>
                        <a:spcBef>
                          <a:spcPts val="0"/>
                        </a:spcBef>
                        <a:spcAft>
                          <a:spcPts val="0"/>
                        </a:spcAft>
                        <a:buClr>
                          <a:srgbClr val="000000"/>
                        </a:buClr>
                        <a:buSzPts val="3900"/>
                        <a:buFont typeface="Arial"/>
                        <a:buNone/>
                      </a:pPr>
                      <a:r>
                        <a:rPr lang="en-PH" sz="3900" u="none" cap="none" strike="noStrike">
                          <a:solidFill>
                            <a:schemeClr val="dk2"/>
                          </a:solidFill>
                        </a:rPr>
                        <a:t>0.44 – 0.20</a:t>
                      </a:r>
                      <a:endParaRPr sz="3900" u="none" cap="none" strike="noStrike">
                        <a:solidFill>
                          <a:schemeClr val="dk2"/>
                        </a:solidFill>
                      </a:endParaRPr>
                    </a:p>
                  </a:txBody>
                  <a:tcPr marT="55450" marB="55450" marR="110925" marL="110925"/>
                </a:tc>
                <a:tc>
                  <a:txBody>
                    <a:bodyPr/>
                    <a:lstStyle/>
                    <a:p>
                      <a:pPr indent="0" lvl="0" marL="0" marR="0" rtl="0" algn="l">
                        <a:lnSpc>
                          <a:spcPct val="100000"/>
                        </a:lnSpc>
                        <a:spcBef>
                          <a:spcPts val="0"/>
                        </a:spcBef>
                        <a:spcAft>
                          <a:spcPts val="0"/>
                        </a:spcAft>
                        <a:buClr>
                          <a:srgbClr val="000000"/>
                        </a:buClr>
                        <a:buSzPts val="3900"/>
                        <a:buFont typeface="Arial"/>
                        <a:buNone/>
                      </a:pPr>
                      <a:r>
                        <a:rPr lang="en-PH" sz="3900" u="none" cap="none" strike="noStrike">
                          <a:solidFill>
                            <a:schemeClr val="dk2"/>
                          </a:solidFill>
                        </a:rPr>
                        <a:t>Weak</a:t>
                      </a:r>
                      <a:endParaRPr sz="3900" u="none" cap="none" strike="noStrike">
                        <a:solidFill>
                          <a:schemeClr val="dk2"/>
                        </a:solidFill>
                      </a:endParaRPr>
                    </a:p>
                  </a:txBody>
                  <a:tcPr marT="55450" marB="55450" marR="110925" marL="110925"/>
                </a:tc>
              </a:tr>
              <a:tr h="834350">
                <a:tc>
                  <a:txBody>
                    <a:bodyPr/>
                    <a:lstStyle/>
                    <a:p>
                      <a:pPr indent="0" lvl="0" marL="0" marR="0" rtl="0" algn="l">
                        <a:lnSpc>
                          <a:spcPct val="100000"/>
                        </a:lnSpc>
                        <a:spcBef>
                          <a:spcPts val="0"/>
                        </a:spcBef>
                        <a:spcAft>
                          <a:spcPts val="0"/>
                        </a:spcAft>
                        <a:buClr>
                          <a:srgbClr val="000000"/>
                        </a:buClr>
                        <a:buSzPts val="3900"/>
                        <a:buFont typeface="Arial"/>
                        <a:buNone/>
                      </a:pPr>
                      <a:r>
                        <a:rPr lang="en-PH" sz="3900" u="none" cap="none" strike="noStrike">
                          <a:solidFill>
                            <a:schemeClr val="dk2"/>
                          </a:solidFill>
                        </a:rPr>
                        <a:t>0.19 – 0.10</a:t>
                      </a:r>
                      <a:endParaRPr sz="3900" u="none" cap="none" strike="noStrike">
                        <a:solidFill>
                          <a:schemeClr val="dk2"/>
                        </a:solidFill>
                      </a:endParaRPr>
                    </a:p>
                  </a:txBody>
                  <a:tcPr marT="55450" marB="55450" marR="110925" marL="110925"/>
                </a:tc>
                <a:tc>
                  <a:txBody>
                    <a:bodyPr/>
                    <a:lstStyle/>
                    <a:p>
                      <a:pPr indent="0" lvl="0" marL="0" marR="0" rtl="0" algn="l">
                        <a:lnSpc>
                          <a:spcPct val="100000"/>
                        </a:lnSpc>
                        <a:spcBef>
                          <a:spcPts val="0"/>
                        </a:spcBef>
                        <a:spcAft>
                          <a:spcPts val="0"/>
                        </a:spcAft>
                        <a:buClr>
                          <a:srgbClr val="000000"/>
                        </a:buClr>
                        <a:buSzPts val="3900"/>
                        <a:buFont typeface="Arial"/>
                        <a:buNone/>
                      </a:pPr>
                      <a:r>
                        <a:rPr lang="en-PH" sz="3900" u="none" cap="none" strike="noStrike">
                          <a:solidFill>
                            <a:schemeClr val="dk2"/>
                          </a:solidFill>
                        </a:rPr>
                        <a:t>Near to none</a:t>
                      </a:r>
                      <a:endParaRPr sz="3900" u="none" cap="none" strike="noStrike">
                        <a:solidFill>
                          <a:schemeClr val="dk2"/>
                        </a:solidFill>
                      </a:endParaRPr>
                    </a:p>
                  </a:txBody>
                  <a:tcPr marT="55450" marB="55450" marR="110925" marL="110925"/>
                </a:tc>
              </a:tr>
              <a:tr h="834350">
                <a:tc>
                  <a:txBody>
                    <a:bodyPr/>
                    <a:lstStyle/>
                    <a:p>
                      <a:pPr indent="0" lvl="0" marL="0" marR="0" rtl="0" algn="l">
                        <a:lnSpc>
                          <a:spcPct val="100000"/>
                        </a:lnSpc>
                        <a:spcBef>
                          <a:spcPts val="0"/>
                        </a:spcBef>
                        <a:spcAft>
                          <a:spcPts val="0"/>
                        </a:spcAft>
                        <a:buClr>
                          <a:srgbClr val="000000"/>
                        </a:buClr>
                        <a:buSzPts val="3900"/>
                        <a:buFont typeface="Arial"/>
                        <a:buNone/>
                      </a:pPr>
                      <a:r>
                        <a:rPr lang="en-PH" sz="3900" u="none" cap="none" strike="noStrike">
                          <a:solidFill>
                            <a:schemeClr val="dk2"/>
                          </a:solidFill>
                        </a:rPr>
                        <a:t>0.09 – 0.00</a:t>
                      </a:r>
                      <a:endParaRPr sz="3900" u="none" cap="none" strike="noStrike">
                        <a:solidFill>
                          <a:schemeClr val="dk2"/>
                        </a:solidFill>
                      </a:endParaRPr>
                    </a:p>
                  </a:txBody>
                  <a:tcPr marT="55450" marB="55450" marR="110925" marL="110925"/>
                </a:tc>
                <a:tc>
                  <a:txBody>
                    <a:bodyPr/>
                    <a:lstStyle/>
                    <a:p>
                      <a:pPr indent="0" lvl="0" marL="0" marR="0" rtl="0" algn="l">
                        <a:lnSpc>
                          <a:spcPct val="100000"/>
                        </a:lnSpc>
                        <a:spcBef>
                          <a:spcPts val="0"/>
                        </a:spcBef>
                        <a:spcAft>
                          <a:spcPts val="0"/>
                        </a:spcAft>
                        <a:buClr>
                          <a:srgbClr val="000000"/>
                        </a:buClr>
                        <a:buSzPts val="3900"/>
                        <a:buFont typeface="Arial"/>
                        <a:buNone/>
                      </a:pPr>
                      <a:r>
                        <a:rPr lang="en-PH" sz="3900" u="none" cap="none" strike="noStrike">
                          <a:solidFill>
                            <a:schemeClr val="dk2"/>
                          </a:solidFill>
                        </a:rPr>
                        <a:t>None</a:t>
                      </a:r>
                      <a:endParaRPr sz="3900" u="none" cap="none" strike="noStrike">
                        <a:solidFill>
                          <a:schemeClr val="dk2"/>
                        </a:solidFill>
                      </a:endParaRPr>
                    </a:p>
                  </a:txBody>
                  <a:tcPr marT="55450" marB="55450" marR="110925" marL="110925"/>
                </a:tc>
              </a:tr>
            </a:tbl>
          </a:graphicData>
        </a:graphic>
      </p:graphicFrame>
      <p:grpSp>
        <p:nvGrpSpPr>
          <p:cNvPr id="561" name="Google Shape;561;g130dfca2355_0_238"/>
          <p:cNvGrpSpPr/>
          <p:nvPr/>
        </p:nvGrpSpPr>
        <p:grpSpPr>
          <a:xfrm>
            <a:off x="-3712" y="766059"/>
            <a:ext cx="7319700" cy="1073882"/>
            <a:chOff x="0" y="0"/>
            <a:chExt cx="7319700" cy="1073882"/>
          </a:xfrm>
        </p:grpSpPr>
        <p:sp>
          <p:nvSpPr>
            <p:cNvPr id="562" name="Google Shape;562;g130dfca2355_0_23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63" name="Google Shape;563;g130dfca2355_0_23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64" name="Google Shape;564;g130dfca2355_0_238"/>
          <p:cNvSpPr txBox="1"/>
          <p:nvPr/>
        </p:nvSpPr>
        <p:spPr>
          <a:xfrm>
            <a:off x="328050" y="1050875"/>
            <a:ext cx="68073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3400" u="none" cap="none" strike="noStrike">
                <a:solidFill>
                  <a:srgbClr val="FFFFFF"/>
                </a:solidFill>
                <a:latin typeface="Poppins"/>
                <a:ea typeface="Poppins"/>
                <a:cs typeface="Poppins"/>
                <a:sym typeface="Poppins"/>
              </a:rPr>
              <a:t>Scatter Plots and Correlations</a:t>
            </a:r>
            <a:endParaRPr b="0" i="0" sz="3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grpSp>
        <p:nvGrpSpPr>
          <p:cNvPr id="96" name="Google Shape;96;g130aa865571_0_10"/>
          <p:cNvGrpSpPr/>
          <p:nvPr/>
        </p:nvGrpSpPr>
        <p:grpSpPr>
          <a:xfrm>
            <a:off x="-3712" y="766059"/>
            <a:ext cx="7319700" cy="1073882"/>
            <a:chOff x="0" y="0"/>
            <a:chExt cx="7319700" cy="1073882"/>
          </a:xfrm>
        </p:grpSpPr>
        <p:sp>
          <p:nvSpPr>
            <p:cNvPr id="97" name="Google Shape;97;g130aa865571_0_1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8" name="Google Shape;98;g130aa865571_0_1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9" name="Google Shape;99;g130aa865571_0_1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Overview</a:t>
            </a:r>
            <a:endParaRPr b="0" i="0" sz="1400" u="none" cap="none" strike="noStrike">
              <a:solidFill>
                <a:srgbClr val="000000"/>
              </a:solidFill>
              <a:latin typeface="Arial"/>
              <a:ea typeface="Arial"/>
              <a:cs typeface="Arial"/>
              <a:sym typeface="Arial"/>
            </a:endParaRPr>
          </a:p>
        </p:txBody>
      </p:sp>
      <p:pic>
        <p:nvPicPr>
          <p:cNvPr descr="ForTheWomen_blacktext (2) (1).png" id="100" name="Google Shape;100;g130aa865571_0_10"/>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01" name="Google Shape;101;g130aa865571_0_10"/>
          <p:cNvSpPr txBox="1"/>
          <p:nvPr/>
        </p:nvSpPr>
        <p:spPr>
          <a:xfrm>
            <a:off x="3101200" y="3020625"/>
            <a:ext cx="12691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02" name="Google Shape;102;g130aa865571_0_10"/>
          <p:cNvSpPr txBox="1"/>
          <p:nvPr/>
        </p:nvSpPr>
        <p:spPr>
          <a:xfrm>
            <a:off x="6253875" y="3642825"/>
            <a:ext cx="13153500" cy="4284300"/>
          </a:xfrm>
          <a:prstGeom prst="rect">
            <a:avLst/>
          </a:prstGeom>
          <a:noFill/>
          <a:ln>
            <a:noFill/>
          </a:ln>
        </p:spPr>
        <p:txBody>
          <a:bodyPr anchorCtr="0" anchor="t" bIns="91425" lIns="91425" spcFirstLastPara="1" rIns="91425" wrap="square" tIns="91425">
            <a:noAutofit/>
          </a:bodyPr>
          <a:lstStyle/>
          <a:p>
            <a:pPr indent="-457200" lvl="0" marL="457200" marR="0" rtl="0" algn="l">
              <a:lnSpc>
                <a:spcPct val="100000"/>
              </a:lnSpc>
              <a:spcBef>
                <a:spcPts val="600"/>
              </a:spcBef>
              <a:spcAft>
                <a:spcPts val="0"/>
              </a:spcAft>
              <a:buClr>
                <a:srgbClr val="1A1E68"/>
              </a:buClr>
              <a:buSzPts val="4000"/>
              <a:buFont typeface="Avenir"/>
              <a:buChar char="●"/>
            </a:pPr>
            <a:r>
              <a:rPr b="0" i="0" lang="en-PH" sz="4000" u="none" cap="none" strike="noStrike">
                <a:solidFill>
                  <a:srgbClr val="1A1E68"/>
                </a:solidFill>
                <a:latin typeface="Avenir"/>
                <a:ea typeface="Avenir"/>
                <a:cs typeface="Avenir"/>
                <a:sym typeface="Avenir"/>
              </a:rPr>
              <a:t>Introduction</a:t>
            </a:r>
            <a:endParaRPr b="0" i="0" sz="4000" u="none" cap="none" strike="noStrike">
              <a:solidFill>
                <a:srgbClr val="1A1E68"/>
              </a:solidFill>
              <a:latin typeface="Avenir"/>
              <a:ea typeface="Avenir"/>
              <a:cs typeface="Avenir"/>
              <a:sym typeface="Avenir"/>
            </a:endParaRPr>
          </a:p>
          <a:p>
            <a:pPr indent="-457200" lvl="0" marL="457200" marR="0" rtl="0" algn="l">
              <a:lnSpc>
                <a:spcPct val="100000"/>
              </a:lnSpc>
              <a:spcBef>
                <a:spcPts val="600"/>
              </a:spcBef>
              <a:spcAft>
                <a:spcPts val="0"/>
              </a:spcAft>
              <a:buClr>
                <a:srgbClr val="1A1E68"/>
              </a:buClr>
              <a:buSzPts val="4000"/>
              <a:buFont typeface="Avenir"/>
              <a:buChar char="●"/>
            </a:pPr>
            <a:r>
              <a:rPr b="0" i="0" lang="en-PH" sz="4000" u="none" cap="none" strike="noStrike">
                <a:solidFill>
                  <a:srgbClr val="1A1E68"/>
                </a:solidFill>
                <a:latin typeface="Avenir"/>
                <a:ea typeface="Avenir"/>
                <a:cs typeface="Avenir"/>
                <a:sym typeface="Avenir"/>
              </a:rPr>
              <a:t>Describing Data</a:t>
            </a:r>
            <a:endParaRPr b="0" i="0" sz="4000" u="none" cap="none" strike="noStrike">
              <a:solidFill>
                <a:srgbClr val="1A1E68"/>
              </a:solidFill>
              <a:latin typeface="Avenir"/>
              <a:ea typeface="Avenir"/>
              <a:cs typeface="Avenir"/>
              <a:sym typeface="Avenir"/>
            </a:endParaRPr>
          </a:p>
          <a:p>
            <a:pPr indent="-457200" lvl="0" marL="457200" marR="0" rtl="0" algn="l">
              <a:lnSpc>
                <a:spcPct val="100000"/>
              </a:lnSpc>
              <a:spcBef>
                <a:spcPts val="600"/>
              </a:spcBef>
              <a:spcAft>
                <a:spcPts val="0"/>
              </a:spcAft>
              <a:buClr>
                <a:srgbClr val="1A1E68"/>
              </a:buClr>
              <a:buSzPts val="4000"/>
              <a:buFont typeface="Avenir"/>
              <a:buChar char="●"/>
            </a:pPr>
            <a:r>
              <a:rPr b="0" i="0" lang="en-PH" sz="4000" u="none" cap="none" strike="noStrike">
                <a:solidFill>
                  <a:srgbClr val="1A1E68"/>
                </a:solidFill>
                <a:latin typeface="Avenir"/>
                <a:ea typeface="Avenir"/>
                <a:cs typeface="Avenir"/>
                <a:sym typeface="Avenir"/>
              </a:rPr>
              <a:t>Randomness</a:t>
            </a:r>
            <a:endParaRPr b="0" i="0" sz="4000" u="none" cap="none" strike="noStrike">
              <a:solidFill>
                <a:srgbClr val="1A1E68"/>
              </a:solidFill>
              <a:latin typeface="Avenir"/>
              <a:ea typeface="Avenir"/>
              <a:cs typeface="Avenir"/>
              <a:sym typeface="Avenir"/>
            </a:endParaRPr>
          </a:p>
          <a:p>
            <a:pPr indent="0" lvl="0" marL="457200" marR="0" rtl="0" algn="l">
              <a:lnSpc>
                <a:spcPct val="100000"/>
              </a:lnSpc>
              <a:spcBef>
                <a:spcPts val="600"/>
              </a:spcBef>
              <a:spcAft>
                <a:spcPts val="0"/>
              </a:spcAft>
              <a:buClr>
                <a:srgbClr val="000000"/>
              </a:buClr>
              <a:buSzPts val="4000"/>
              <a:buFont typeface="Arial"/>
              <a:buNone/>
            </a:pPr>
            <a:r>
              <a:t/>
            </a:r>
            <a:endParaRPr b="0" i="0" sz="4000" u="none" cap="none" strike="noStrike">
              <a:solidFill>
                <a:srgbClr val="1A1E68"/>
              </a:solidFill>
              <a:latin typeface="Avenir"/>
              <a:ea typeface="Avenir"/>
              <a:cs typeface="Avenir"/>
              <a:sym typeface="Avenir"/>
            </a:endParaRPr>
          </a:p>
          <a:p>
            <a:pPr indent="0" lvl="0" marL="0" marR="0" rtl="0" algn="l">
              <a:lnSpc>
                <a:spcPct val="100000"/>
              </a:lnSpc>
              <a:spcBef>
                <a:spcPts val="600"/>
              </a:spcBef>
              <a:spcAft>
                <a:spcPts val="0"/>
              </a:spcAft>
              <a:buClr>
                <a:srgbClr val="000000"/>
              </a:buClr>
              <a:buSzPts val="4000"/>
              <a:buFont typeface="Arial"/>
              <a:buNone/>
            </a:pPr>
            <a:r>
              <a:rPr b="0" i="0" lang="en-PH" sz="4000" u="none" cap="none" strike="noStrike">
                <a:solidFill>
                  <a:schemeClr val="dk2"/>
                </a:solidFill>
                <a:latin typeface="Avenir"/>
                <a:ea typeface="Avenir"/>
                <a:cs typeface="Avenir"/>
                <a:sym typeface="Avenir"/>
              </a:rPr>
              <a:t>LUNCH BREAK</a:t>
            </a:r>
            <a:endParaRPr b="0" i="0" sz="4000" u="none" cap="none" strike="noStrike">
              <a:solidFill>
                <a:schemeClr val="dk2"/>
              </a:solidFill>
              <a:latin typeface="Avenir"/>
              <a:ea typeface="Avenir"/>
              <a:cs typeface="Avenir"/>
              <a:sym typeface="Avenir"/>
            </a:endParaRPr>
          </a:p>
          <a:p>
            <a:pPr indent="0" lvl="0" marL="457200" marR="0" rtl="0" algn="l">
              <a:lnSpc>
                <a:spcPct val="100000"/>
              </a:lnSpc>
              <a:spcBef>
                <a:spcPts val="600"/>
              </a:spcBef>
              <a:spcAft>
                <a:spcPts val="0"/>
              </a:spcAft>
              <a:buClr>
                <a:srgbClr val="000000"/>
              </a:buClr>
              <a:buSzPts val="4000"/>
              <a:buFont typeface="Arial"/>
              <a:buNone/>
            </a:pPr>
            <a:r>
              <a:t/>
            </a:r>
            <a:endParaRPr b="0" i="0" sz="4000" u="none" cap="none" strike="noStrike">
              <a:solidFill>
                <a:srgbClr val="1A1E68"/>
              </a:solidFill>
              <a:latin typeface="Avenir"/>
              <a:ea typeface="Avenir"/>
              <a:cs typeface="Avenir"/>
              <a:sym typeface="Avenir"/>
            </a:endParaRPr>
          </a:p>
          <a:p>
            <a:pPr indent="-457200" lvl="0" marL="457200" marR="0" rtl="0" algn="l">
              <a:lnSpc>
                <a:spcPct val="100000"/>
              </a:lnSpc>
              <a:spcBef>
                <a:spcPts val="600"/>
              </a:spcBef>
              <a:spcAft>
                <a:spcPts val="0"/>
              </a:spcAft>
              <a:buClr>
                <a:srgbClr val="1A1E68"/>
              </a:buClr>
              <a:buSzPts val="4000"/>
              <a:buFont typeface="Avenir"/>
              <a:buChar char="●"/>
            </a:pPr>
            <a:r>
              <a:rPr b="0" i="0" lang="en-PH" sz="4000" u="none" cap="none" strike="noStrike">
                <a:solidFill>
                  <a:srgbClr val="1A1E68"/>
                </a:solidFill>
                <a:latin typeface="Avenir"/>
                <a:ea typeface="Avenir"/>
                <a:cs typeface="Avenir"/>
                <a:sym typeface="Avenir"/>
              </a:rPr>
              <a:t>Distributions</a:t>
            </a:r>
            <a:endParaRPr b="0" i="0" sz="4000" u="none" cap="none" strike="noStrike">
              <a:solidFill>
                <a:srgbClr val="1A1E68"/>
              </a:solidFill>
              <a:latin typeface="Avenir"/>
              <a:ea typeface="Avenir"/>
              <a:cs typeface="Avenir"/>
              <a:sym typeface="Avenir"/>
            </a:endParaRPr>
          </a:p>
          <a:p>
            <a:pPr indent="-457200" lvl="0" marL="457200" marR="0" rtl="0" algn="l">
              <a:lnSpc>
                <a:spcPct val="100000"/>
              </a:lnSpc>
              <a:spcBef>
                <a:spcPts val="600"/>
              </a:spcBef>
              <a:spcAft>
                <a:spcPts val="0"/>
              </a:spcAft>
              <a:buClr>
                <a:srgbClr val="1A1E68"/>
              </a:buClr>
              <a:buSzPts val="4000"/>
              <a:buFont typeface="Avenir"/>
              <a:buChar char="●"/>
            </a:pPr>
            <a:r>
              <a:rPr b="0" i="0" lang="en-PH" sz="4000" u="none" cap="none" strike="noStrike">
                <a:solidFill>
                  <a:srgbClr val="1A1E68"/>
                </a:solidFill>
                <a:latin typeface="Avenir"/>
                <a:ea typeface="Avenir"/>
                <a:cs typeface="Avenir"/>
                <a:sym typeface="Avenir"/>
              </a:rPr>
              <a:t>Sampling</a:t>
            </a:r>
            <a:endParaRPr b="0" i="0" sz="4000" u="none" cap="none" strike="noStrike">
              <a:solidFill>
                <a:srgbClr val="1A1E68"/>
              </a:solidFill>
              <a:latin typeface="Avenir"/>
              <a:ea typeface="Avenir"/>
              <a:cs typeface="Avenir"/>
              <a:sym typeface="Avenir"/>
            </a:endParaRPr>
          </a:p>
          <a:p>
            <a:pPr indent="-457200" lvl="0" marL="457200" marR="0" rtl="0" algn="l">
              <a:lnSpc>
                <a:spcPct val="100000"/>
              </a:lnSpc>
              <a:spcBef>
                <a:spcPts val="600"/>
              </a:spcBef>
              <a:spcAft>
                <a:spcPts val="0"/>
              </a:spcAft>
              <a:buClr>
                <a:srgbClr val="1A1E68"/>
              </a:buClr>
              <a:buSzPts val="4000"/>
              <a:buFont typeface="Avenir"/>
              <a:buChar char="●"/>
            </a:pPr>
            <a:r>
              <a:rPr b="0" i="0" lang="en-PH" sz="4000" u="none" cap="none" strike="noStrike">
                <a:solidFill>
                  <a:srgbClr val="1A1E68"/>
                </a:solidFill>
                <a:latin typeface="Avenir"/>
                <a:ea typeface="Avenir"/>
                <a:cs typeface="Avenir"/>
                <a:sym typeface="Avenir"/>
              </a:rPr>
              <a:t>Hypothesis Testing</a:t>
            </a:r>
            <a:endParaRPr b="0" i="0" sz="4000" u="none" cap="none" strike="noStrike">
              <a:solidFill>
                <a:srgbClr val="1A1E68"/>
              </a:solidFill>
              <a:latin typeface="Avenir"/>
              <a:ea typeface="Avenir"/>
              <a:cs typeface="Avenir"/>
              <a:sym typeface="Avenir"/>
            </a:endParaRPr>
          </a:p>
          <a:p>
            <a:pPr indent="-457200" lvl="0" marL="457200" marR="0" rtl="0" algn="l">
              <a:lnSpc>
                <a:spcPct val="100000"/>
              </a:lnSpc>
              <a:spcBef>
                <a:spcPts val="600"/>
              </a:spcBef>
              <a:spcAft>
                <a:spcPts val="0"/>
              </a:spcAft>
              <a:buClr>
                <a:srgbClr val="1A1E68"/>
              </a:buClr>
              <a:buSzPts val="4000"/>
              <a:buFont typeface="Avenir"/>
              <a:buChar char="●"/>
            </a:pPr>
            <a:r>
              <a:rPr b="0" i="0" lang="en-PH" sz="4000" u="none" cap="none" strike="noStrike">
                <a:solidFill>
                  <a:srgbClr val="1A1E68"/>
                </a:solidFill>
                <a:latin typeface="Avenir"/>
                <a:ea typeface="Avenir"/>
                <a:cs typeface="Avenir"/>
                <a:sym typeface="Avenir"/>
              </a:rPr>
              <a:t>Confusion Matrix</a:t>
            </a:r>
            <a:endParaRPr b="0" i="0" sz="4000" u="none" cap="none" strike="noStrike">
              <a:solidFill>
                <a:srgbClr val="1A1E68"/>
              </a:solidFill>
              <a:latin typeface="Avenir"/>
              <a:ea typeface="Avenir"/>
              <a:cs typeface="Avenir"/>
              <a:sym typeface="Aveni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g130dfca2355_0_329"/>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pic>
        <p:nvPicPr>
          <p:cNvPr descr="Image result for correlation" id="570" name="Google Shape;570;g130dfca2355_0_329"/>
          <p:cNvPicPr preferRelativeResize="0"/>
          <p:nvPr/>
        </p:nvPicPr>
        <p:blipFill rotWithShape="1">
          <a:blip r:embed="rId4">
            <a:alphaModFix/>
          </a:blip>
          <a:srcRect b="0" l="0" r="0" t="0"/>
          <a:stretch/>
        </p:blipFill>
        <p:spPr>
          <a:xfrm>
            <a:off x="4663887" y="4012619"/>
            <a:ext cx="15168168" cy="9152318"/>
          </a:xfrm>
          <a:prstGeom prst="rect">
            <a:avLst/>
          </a:prstGeom>
          <a:noFill/>
          <a:ln>
            <a:noFill/>
          </a:ln>
        </p:spPr>
      </p:pic>
      <p:sp>
        <p:nvSpPr>
          <p:cNvPr id="571" name="Google Shape;571;g130dfca2355_0_329"/>
          <p:cNvSpPr txBox="1"/>
          <p:nvPr/>
        </p:nvSpPr>
        <p:spPr>
          <a:xfrm>
            <a:off x="3986414" y="2388079"/>
            <a:ext cx="16044600" cy="1094400"/>
          </a:xfrm>
          <a:prstGeom prst="rect">
            <a:avLst/>
          </a:prstGeom>
          <a:noFill/>
          <a:ln>
            <a:noFill/>
          </a:ln>
        </p:spPr>
        <p:txBody>
          <a:bodyPr anchorCtr="0" anchor="t" bIns="0" lIns="0" spcFirstLastPara="1" rIns="0" wrap="square" tIns="275725">
            <a:spAutoFit/>
          </a:bodyPr>
          <a:lstStyle/>
          <a:p>
            <a:pPr indent="0" lvl="0" marL="12700" marR="0" rtl="0" algn="l">
              <a:lnSpc>
                <a:spcPct val="100000"/>
              </a:lnSpc>
              <a:spcBef>
                <a:spcPts val="0"/>
              </a:spcBef>
              <a:spcAft>
                <a:spcPts val="0"/>
              </a:spcAft>
              <a:buClr>
                <a:srgbClr val="000000"/>
              </a:buClr>
              <a:buSzPts val="5300"/>
              <a:buFont typeface="Arial"/>
              <a:buNone/>
            </a:pPr>
            <a:r>
              <a:rPr b="1" i="0" lang="en-PH" sz="5300" u="none" cap="none" strike="noStrike">
                <a:solidFill>
                  <a:schemeClr val="dk2"/>
                </a:solidFill>
                <a:latin typeface="Arial"/>
                <a:ea typeface="Arial"/>
                <a:cs typeface="Arial"/>
                <a:sym typeface="Arial"/>
              </a:rPr>
              <a:t>Direction and Strength of Correlation</a:t>
            </a:r>
            <a:endParaRPr b="1" i="0" sz="5300" u="none" cap="none" strike="noStrike">
              <a:solidFill>
                <a:schemeClr val="dk2"/>
              </a:solidFill>
              <a:latin typeface="Arial"/>
              <a:ea typeface="Arial"/>
              <a:cs typeface="Arial"/>
              <a:sym typeface="Arial"/>
            </a:endParaRPr>
          </a:p>
        </p:txBody>
      </p:sp>
      <p:grpSp>
        <p:nvGrpSpPr>
          <p:cNvPr id="572" name="Google Shape;572;g130dfca2355_0_329"/>
          <p:cNvGrpSpPr/>
          <p:nvPr/>
        </p:nvGrpSpPr>
        <p:grpSpPr>
          <a:xfrm>
            <a:off x="-3712" y="766059"/>
            <a:ext cx="7319700" cy="1073882"/>
            <a:chOff x="0" y="0"/>
            <a:chExt cx="7319700" cy="1073882"/>
          </a:xfrm>
        </p:grpSpPr>
        <p:sp>
          <p:nvSpPr>
            <p:cNvPr id="573" name="Google Shape;573;g130dfca2355_0_32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74" name="Google Shape;574;g130dfca2355_0_32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75" name="Google Shape;575;g130dfca2355_0_329"/>
          <p:cNvSpPr txBox="1"/>
          <p:nvPr/>
        </p:nvSpPr>
        <p:spPr>
          <a:xfrm>
            <a:off x="328050" y="1050875"/>
            <a:ext cx="68073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3400" u="none" cap="none" strike="noStrike">
                <a:solidFill>
                  <a:srgbClr val="FFFFFF"/>
                </a:solidFill>
                <a:latin typeface="Poppins"/>
                <a:ea typeface="Poppins"/>
                <a:cs typeface="Poppins"/>
                <a:sym typeface="Poppins"/>
              </a:rPr>
              <a:t>Scatter Plots and Correlations</a:t>
            </a:r>
            <a:endParaRPr b="0" i="0" sz="3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g130dfca2355_0_370"/>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581" name="Google Shape;581;g130dfca2355_0_370"/>
          <p:cNvSpPr txBox="1"/>
          <p:nvPr/>
        </p:nvSpPr>
        <p:spPr>
          <a:xfrm>
            <a:off x="4169695" y="3532098"/>
            <a:ext cx="16044600" cy="1094400"/>
          </a:xfrm>
          <a:prstGeom prst="rect">
            <a:avLst/>
          </a:prstGeom>
          <a:noFill/>
          <a:ln>
            <a:noFill/>
          </a:ln>
        </p:spPr>
        <p:txBody>
          <a:bodyPr anchorCtr="0" anchor="t" bIns="0" lIns="0" spcFirstLastPara="1" rIns="0" wrap="square" tIns="275725">
            <a:spAutoFit/>
          </a:bodyPr>
          <a:lstStyle/>
          <a:p>
            <a:pPr indent="0" lvl="0" marL="12700" marR="0" rtl="0" algn="ctr">
              <a:lnSpc>
                <a:spcPct val="100000"/>
              </a:lnSpc>
              <a:spcBef>
                <a:spcPts val="0"/>
              </a:spcBef>
              <a:spcAft>
                <a:spcPts val="0"/>
              </a:spcAft>
              <a:buClr>
                <a:srgbClr val="000000"/>
              </a:buClr>
              <a:buSzPts val="5300"/>
              <a:buFont typeface="Arial"/>
              <a:buNone/>
            </a:pPr>
            <a:r>
              <a:rPr b="1" i="0" lang="en-PH" sz="5300" u="none" cap="none" strike="noStrike">
                <a:solidFill>
                  <a:schemeClr val="dk2"/>
                </a:solidFill>
                <a:latin typeface="Arial"/>
                <a:ea typeface="Arial"/>
                <a:cs typeface="Arial"/>
                <a:sym typeface="Arial"/>
              </a:rPr>
              <a:t>Some relationships are nonlinear</a:t>
            </a:r>
            <a:endParaRPr b="1" i="0" sz="5300" u="none" cap="none" strike="noStrike">
              <a:solidFill>
                <a:schemeClr val="dk2"/>
              </a:solidFill>
              <a:latin typeface="Arial"/>
              <a:ea typeface="Arial"/>
              <a:cs typeface="Arial"/>
              <a:sym typeface="Arial"/>
            </a:endParaRPr>
          </a:p>
        </p:txBody>
      </p:sp>
      <p:pic>
        <p:nvPicPr>
          <p:cNvPr id="582" name="Google Shape;582;g130dfca2355_0_370"/>
          <p:cNvPicPr preferRelativeResize="0"/>
          <p:nvPr/>
        </p:nvPicPr>
        <p:blipFill rotWithShape="1">
          <a:blip r:embed="rId4">
            <a:alphaModFix/>
          </a:blip>
          <a:srcRect b="0" l="0" r="0" t="0"/>
          <a:stretch/>
        </p:blipFill>
        <p:spPr>
          <a:xfrm>
            <a:off x="5918320" y="5203965"/>
            <a:ext cx="12547356" cy="5481854"/>
          </a:xfrm>
          <a:prstGeom prst="rect">
            <a:avLst/>
          </a:prstGeom>
          <a:noFill/>
          <a:ln>
            <a:noFill/>
          </a:ln>
        </p:spPr>
      </p:pic>
      <p:grpSp>
        <p:nvGrpSpPr>
          <p:cNvPr id="583" name="Google Shape;583;g130dfca2355_0_370"/>
          <p:cNvGrpSpPr/>
          <p:nvPr/>
        </p:nvGrpSpPr>
        <p:grpSpPr>
          <a:xfrm>
            <a:off x="-3712" y="766059"/>
            <a:ext cx="7319700" cy="1073882"/>
            <a:chOff x="0" y="0"/>
            <a:chExt cx="7319700" cy="1073882"/>
          </a:xfrm>
        </p:grpSpPr>
        <p:sp>
          <p:nvSpPr>
            <p:cNvPr id="584" name="Google Shape;584;g130dfca2355_0_37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585" name="Google Shape;585;g130dfca2355_0_37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586" name="Google Shape;586;g130dfca2355_0_370"/>
          <p:cNvSpPr txBox="1"/>
          <p:nvPr/>
        </p:nvSpPr>
        <p:spPr>
          <a:xfrm>
            <a:off x="328050" y="1050875"/>
            <a:ext cx="68073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3400" u="none" cap="none" strike="noStrike">
                <a:solidFill>
                  <a:srgbClr val="FFFFFF"/>
                </a:solidFill>
                <a:latin typeface="Poppins"/>
                <a:ea typeface="Poppins"/>
                <a:cs typeface="Poppins"/>
                <a:sym typeface="Poppins"/>
              </a:rPr>
              <a:t>Scatter Plots and Correlations</a:t>
            </a:r>
            <a:endParaRPr b="0" i="0" sz="3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g130dfca2355_0_412"/>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pic>
        <p:nvPicPr>
          <p:cNvPr id="592" name="Google Shape;592;g130dfca2355_0_412"/>
          <p:cNvPicPr preferRelativeResize="0"/>
          <p:nvPr/>
        </p:nvPicPr>
        <p:blipFill rotWithShape="1">
          <a:blip r:embed="rId4">
            <a:alphaModFix/>
          </a:blip>
          <a:srcRect b="0" l="0" r="0" t="0"/>
          <a:stretch/>
        </p:blipFill>
        <p:spPr>
          <a:xfrm>
            <a:off x="3050026" y="2905900"/>
            <a:ext cx="6929550" cy="6929550"/>
          </a:xfrm>
          <a:prstGeom prst="rect">
            <a:avLst/>
          </a:prstGeom>
          <a:noFill/>
          <a:ln>
            <a:noFill/>
          </a:ln>
        </p:spPr>
      </p:pic>
      <p:sp>
        <p:nvSpPr>
          <p:cNvPr id="593" name="Google Shape;593;g130dfca2355_0_412"/>
          <p:cNvSpPr txBox="1"/>
          <p:nvPr/>
        </p:nvSpPr>
        <p:spPr>
          <a:xfrm>
            <a:off x="10629675" y="5517025"/>
            <a:ext cx="107043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0"/>
              <a:buFont typeface="Arial"/>
              <a:buNone/>
            </a:pPr>
            <a:r>
              <a:rPr b="1" i="0" lang="en-PH" sz="8000" u="none" cap="none" strike="noStrike">
                <a:solidFill>
                  <a:srgbClr val="000000"/>
                </a:solidFill>
                <a:latin typeface="Helvetica Neue"/>
                <a:ea typeface="Helvetica Neue"/>
                <a:cs typeface="Helvetica Neue"/>
                <a:sym typeface="Helvetica Neue"/>
              </a:rPr>
              <a:t>Is it enough</a:t>
            </a:r>
            <a:endParaRPr b="1" i="0" sz="8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8000"/>
              <a:buFont typeface="Arial"/>
              <a:buNone/>
            </a:pPr>
            <a:r>
              <a:rPr b="1" i="0" lang="en-PH" sz="8000" u="none" cap="none" strike="noStrike">
                <a:solidFill>
                  <a:srgbClr val="000000"/>
                </a:solidFill>
                <a:latin typeface="Helvetica Neue"/>
                <a:ea typeface="Helvetica Neue"/>
                <a:cs typeface="Helvetica Neue"/>
                <a:sym typeface="Helvetica Neue"/>
              </a:rPr>
              <a:t>to stop here?</a:t>
            </a:r>
            <a:endParaRPr b="1" i="0" sz="8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g130dfca2355_0_424"/>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RANDOMNESS</a:t>
            </a:r>
            <a:endParaRPr b="1" i="0" sz="14000" u="none" cap="none" strike="noStrike">
              <a:solidFill>
                <a:srgbClr val="1A1E68"/>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9600"/>
              <a:buFont typeface="Arial"/>
              <a:buNone/>
            </a:pPr>
            <a:r>
              <a:rPr b="1" i="0" lang="en-PH" sz="7000" u="none" cap="none" strike="noStrike">
                <a:solidFill>
                  <a:srgbClr val="1A1E68"/>
                </a:solidFill>
                <a:latin typeface="Avenir"/>
                <a:ea typeface="Avenir"/>
                <a:cs typeface="Avenir"/>
                <a:sym typeface="Avenir"/>
              </a:rPr>
              <a:t>Qualifying Insights</a:t>
            </a:r>
            <a:endParaRPr b="1" i="0" sz="7000" u="none" cap="none" strike="noStrike">
              <a:solidFill>
                <a:srgbClr val="1A1E68"/>
              </a:solidFill>
              <a:latin typeface="Avenir"/>
              <a:ea typeface="Avenir"/>
              <a:cs typeface="Avenir"/>
              <a:sym typeface="Avenir"/>
            </a:endParaRPr>
          </a:p>
        </p:txBody>
      </p:sp>
      <p:pic>
        <p:nvPicPr>
          <p:cNvPr descr="ForTheWomen_blacktext (2) (1).png" id="599" name="Google Shape;599;g130dfca2355_0_424"/>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3" name="Shape 603"/>
        <p:cNvGrpSpPr/>
        <p:nvPr/>
      </p:nvGrpSpPr>
      <p:grpSpPr>
        <a:xfrm>
          <a:off x="0" y="0"/>
          <a:ext cx="0" cy="0"/>
          <a:chOff x="0" y="0"/>
          <a:chExt cx="0" cy="0"/>
        </a:xfrm>
      </p:grpSpPr>
      <p:sp>
        <p:nvSpPr>
          <p:cNvPr id="604" name="Google Shape;604;g130dfca2355_0_449"/>
          <p:cNvSpPr txBox="1"/>
          <p:nvPr/>
        </p:nvSpPr>
        <p:spPr>
          <a:xfrm>
            <a:off x="4795573" y="2769342"/>
            <a:ext cx="14145600" cy="2895300"/>
          </a:xfrm>
          <a:prstGeom prst="rect">
            <a:avLst/>
          </a:prstGeom>
          <a:noFill/>
          <a:ln>
            <a:noFill/>
          </a:ln>
        </p:spPr>
        <p:txBody>
          <a:bodyPr anchorCtr="0" anchor="t" bIns="0" lIns="0" spcFirstLastPara="1" rIns="0" wrap="square" tIns="275725">
            <a:spAutoFit/>
          </a:bodyPr>
          <a:lstStyle/>
          <a:p>
            <a:pPr indent="0" lvl="0" marL="558800" marR="0" rtl="0" algn="ctr">
              <a:lnSpc>
                <a:spcPct val="100000"/>
              </a:lnSpc>
              <a:spcBef>
                <a:spcPts val="0"/>
              </a:spcBef>
              <a:spcAft>
                <a:spcPts val="0"/>
              </a:spcAft>
              <a:buClr>
                <a:srgbClr val="000000"/>
              </a:buClr>
              <a:buSzPts val="8500"/>
              <a:buFont typeface="Arial"/>
              <a:buNone/>
            </a:pPr>
            <a:r>
              <a:rPr b="0" i="0" lang="en-PH" sz="8500" u="none" cap="none" strike="noStrike">
                <a:solidFill>
                  <a:schemeClr val="dk1"/>
                </a:solidFill>
                <a:latin typeface="Arial"/>
                <a:ea typeface="Arial"/>
                <a:cs typeface="Arial"/>
                <a:sym typeface="Arial"/>
              </a:rPr>
              <a:t>ALL DATA IS GENERATED BY </a:t>
            </a:r>
            <a:r>
              <a:rPr b="1" i="0" lang="en-PH" sz="8500" u="none" cap="none" strike="noStrike">
                <a:solidFill>
                  <a:schemeClr val="dk1"/>
                </a:solidFill>
                <a:latin typeface="Arial"/>
                <a:ea typeface="Arial"/>
                <a:cs typeface="Arial"/>
                <a:sym typeface="Arial"/>
              </a:rPr>
              <a:t>PROCESSES</a:t>
            </a:r>
            <a:endParaRPr b="1" i="0" sz="8500" u="none" cap="none" strike="noStrike">
              <a:solidFill>
                <a:schemeClr val="dk1"/>
              </a:solidFill>
              <a:latin typeface="Arial"/>
              <a:ea typeface="Arial"/>
              <a:cs typeface="Arial"/>
              <a:sym typeface="Arial"/>
            </a:endParaRPr>
          </a:p>
        </p:txBody>
      </p:sp>
      <p:sp>
        <p:nvSpPr>
          <p:cNvPr id="605" name="Google Shape;605;g130dfca2355_0_449"/>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06" name="Google Shape;606;g130dfca2355_0_449"/>
          <p:cNvSpPr/>
          <p:nvPr/>
        </p:nvSpPr>
        <p:spPr>
          <a:xfrm>
            <a:off x="0" y="1715617"/>
            <a:ext cx="9380538" cy="124729"/>
          </a:xfrm>
          <a:custGeom>
            <a:rect b="b" l="l" r="r" t="t"/>
            <a:pathLst>
              <a:path extrusionOk="0" h="102869" w="6032500">
                <a:moveTo>
                  <a:pt x="6031876" y="0"/>
                </a:moveTo>
                <a:lnTo>
                  <a:pt x="0" y="0"/>
                </a:lnTo>
                <a:lnTo>
                  <a:pt x="0" y="102400"/>
                </a:lnTo>
                <a:lnTo>
                  <a:pt x="6031876" y="102400"/>
                </a:lnTo>
                <a:lnTo>
                  <a:pt x="6031876" y="0"/>
                </a:lnTo>
                <a:close/>
              </a:path>
            </a:pathLst>
          </a:custGeom>
          <a:solidFill>
            <a:srgbClr val="6169A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07" name="Google Shape;607;g130dfca2355_0_449"/>
          <p:cNvSpPr txBox="1"/>
          <p:nvPr/>
        </p:nvSpPr>
        <p:spPr>
          <a:xfrm>
            <a:off x="0" y="841460"/>
            <a:ext cx="9387300" cy="807000"/>
          </a:xfrm>
          <a:prstGeom prst="rect">
            <a:avLst/>
          </a:prstGeom>
          <a:solidFill>
            <a:srgbClr val="6B91CB"/>
          </a:solidFill>
          <a:ln>
            <a:noFill/>
          </a:ln>
        </p:spPr>
        <p:txBody>
          <a:bodyPr anchorCtr="0" anchor="ctr" bIns="0" lIns="0" spcFirstLastPara="1" rIns="0" wrap="square" tIns="52375">
            <a:spAutoFit/>
          </a:bodyPr>
          <a:lstStyle/>
          <a:p>
            <a:pPr indent="0" lvl="0" marL="381000" marR="0" rtl="0" algn="l">
              <a:lnSpc>
                <a:spcPct val="100000"/>
              </a:lnSpc>
              <a:spcBef>
                <a:spcPts val="0"/>
              </a:spcBef>
              <a:spcAft>
                <a:spcPts val="0"/>
              </a:spcAft>
              <a:buClr>
                <a:srgbClr val="000000"/>
              </a:buClr>
              <a:buSzPts val="4900"/>
              <a:buFont typeface="Arial"/>
              <a:buNone/>
            </a:pPr>
            <a:r>
              <a:rPr b="0" i="1" lang="en-PH" sz="4900" u="none" cap="none" strike="noStrike">
                <a:solidFill>
                  <a:srgbClr val="FFFFFF"/>
                </a:solidFill>
                <a:latin typeface="Arial"/>
                <a:ea typeface="Arial"/>
                <a:cs typeface="Arial"/>
                <a:sym typeface="Arial"/>
              </a:rPr>
              <a:t>General Concepts</a:t>
            </a:r>
            <a:endParaRPr b="0" i="0" sz="4900" u="none" cap="none" strike="noStrike">
              <a:solidFill>
                <a:schemeClr val="dk1"/>
              </a:solidFill>
              <a:latin typeface="Arial"/>
              <a:ea typeface="Arial"/>
              <a:cs typeface="Arial"/>
              <a:sym typeface="Arial"/>
            </a:endParaRPr>
          </a:p>
        </p:txBody>
      </p:sp>
      <p:graphicFrame>
        <p:nvGraphicFramePr>
          <p:cNvPr id="608" name="Google Shape;608;g130dfca2355_0_449"/>
          <p:cNvGraphicFramePr/>
          <p:nvPr/>
        </p:nvGraphicFramePr>
        <p:xfrm>
          <a:off x="4835763" y="6590132"/>
          <a:ext cx="3000000" cy="3000000"/>
        </p:xfrm>
        <a:graphic>
          <a:graphicData uri="http://schemas.openxmlformats.org/drawingml/2006/table">
            <a:tbl>
              <a:tblPr bandRow="1" firstRow="1">
                <a:noFill/>
                <a:tableStyleId>{BDE6421B-6B4A-4BE6-883B-2C6BE904A694}</a:tableStyleId>
              </a:tblPr>
              <a:tblGrid>
                <a:gridCol w="6751375"/>
              </a:tblGrid>
              <a:tr h="816975">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3F3F3F"/>
                          </a:solidFill>
                          <a:latin typeface="Arial"/>
                          <a:ea typeface="Arial"/>
                          <a:cs typeface="Arial"/>
                          <a:sym typeface="Arial"/>
                        </a:rPr>
                        <a:t>Data</a:t>
                      </a:r>
                      <a:endParaRPr b="1"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F2F2F2"/>
                    </a:solidFill>
                  </a:tcPr>
                </a:tc>
              </a:tr>
              <a:tr h="90665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Amount spent in Grocery Store</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9834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Basketball Team Stats</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1085075">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Election Results</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r h="10496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3F3F3F"/>
                          </a:solidFill>
                          <a:latin typeface="Arial"/>
                          <a:ea typeface="Arial"/>
                          <a:cs typeface="Arial"/>
                          <a:sym typeface="Arial"/>
                        </a:rPr>
                        <a:t>Your quiz score</a:t>
                      </a:r>
                      <a:endParaRPr sz="3400" u="none" cap="none" strike="noStrike">
                        <a:solidFill>
                          <a:srgbClr val="3F3F3F"/>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tcPr>
                </a:tc>
              </a:tr>
            </a:tbl>
          </a:graphicData>
        </a:graphic>
      </p:graphicFrame>
      <p:graphicFrame>
        <p:nvGraphicFramePr>
          <p:cNvPr id="609" name="Google Shape;609;g130dfca2355_0_449"/>
          <p:cNvGraphicFramePr/>
          <p:nvPr/>
        </p:nvGraphicFramePr>
        <p:xfrm>
          <a:off x="12149684" y="6590132"/>
          <a:ext cx="3000000" cy="3000000"/>
        </p:xfrm>
        <a:graphic>
          <a:graphicData uri="http://schemas.openxmlformats.org/drawingml/2006/table">
            <a:tbl>
              <a:tblPr bandRow="1" firstRow="1">
                <a:noFill/>
                <a:tableStyleId>{BDE6421B-6B4A-4BE6-883B-2C6BE904A694}</a:tableStyleId>
              </a:tblPr>
              <a:tblGrid>
                <a:gridCol w="6751375"/>
              </a:tblGrid>
              <a:tr h="816975">
                <a:tc>
                  <a:txBody>
                    <a:bodyPr/>
                    <a:lstStyle/>
                    <a:p>
                      <a:pPr indent="0" lvl="0" marL="0" marR="0" rtl="0" algn="l">
                        <a:lnSpc>
                          <a:spcPct val="100000"/>
                        </a:lnSpc>
                        <a:spcBef>
                          <a:spcPts val="0"/>
                        </a:spcBef>
                        <a:spcAft>
                          <a:spcPts val="0"/>
                        </a:spcAft>
                        <a:buClr>
                          <a:srgbClr val="000000"/>
                        </a:buClr>
                        <a:buSzPts val="3400"/>
                        <a:buFont typeface="Arial"/>
                        <a:buNone/>
                      </a:pPr>
                      <a:r>
                        <a:rPr b="1" lang="en-PH" sz="3400" u="none" cap="none" strike="noStrike">
                          <a:solidFill>
                            <a:srgbClr val="4F81BD"/>
                          </a:solidFill>
                          <a:latin typeface="Arial"/>
                          <a:ea typeface="Arial"/>
                          <a:cs typeface="Arial"/>
                          <a:sym typeface="Arial"/>
                        </a:rPr>
                        <a:t>Process</a:t>
                      </a:r>
                      <a:endParaRPr b="1" sz="3400" u="none" cap="none" strike="noStrike">
                        <a:solidFill>
                          <a:srgbClr val="4F81BD"/>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F2F2F2"/>
                    </a:solidFill>
                  </a:tcPr>
                </a:tc>
              </a:tr>
              <a:tr h="90665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Shopping in groceries</a:t>
                      </a:r>
                      <a:endParaRPr sz="3400" u="none" cap="none" strike="noStrike">
                        <a:solidFill>
                          <a:srgbClr val="4F81BD"/>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2D59B">
                        <a:alpha val="0"/>
                      </a:srgbClr>
                    </a:solidFill>
                  </a:tcPr>
                </a:tc>
              </a:tr>
              <a:tr h="983400">
                <a:tc>
                  <a:txBody>
                    <a:bodyPr/>
                    <a:lstStyle/>
                    <a:p>
                      <a:pPr indent="0" lvl="0" marL="0" marR="0" rtl="0" algn="l">
                        <a:lnSpc>
                          <a:spcPct val="100000"/>
                        </a:lnSpc>
                        <a:spcBef>
                          <a:spcPts val="0"/>
                        </a:spcBef>
                        <a:spcAft>
                          <a:spcPts val="0"/>
                        </a:spcAft>
                        <a:buClr>
                          <a:srgbClr val="000000"/>
                        </a:buClr>
                        <a:buSzPts val="3400"/>
                        <a:buFont typeface="Arial"/>
                        <a:buNone/>
                      </a:pPr>
                      <a:r>
                        <a:rPr lang="en-PH" sz="3400" u="none" cap="none" strike="noStrike">
                          <a:solidFill>
                            <a:srgbClr val="4F81BD"/>
                          </a:solidFill>
                          <a:latin typeface="Arial"/>
                          <a:ea typeface="Arial"/>
                          <a:cs typeface="Arial"/>
                          <a:sym typeface="Arial"/>
                        </a:rPr>
                        <a:t>Games being played</a:t>
                      </a:r>
                      <a:endParaRPr sz="1700" u="none" cap="none" strike="noStrike"/>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2D59B">
                        <a:alpha val="0"/>
                      </a:srgbClr>
                    </a:solidFill>
                  </a:tcPr>
                </a:tc>
              </a:tr>
              <a:tr h="1085075">
                <a:tc>
                  <a:txBody>
                    <a:bodyPr/>
                    <a:lstStyle/>
                    <a:p>
                      <a:pPr indent="0" lvl="0" marL="0" marR="0" rtl="0" algn="l">
                        <a:lnSpc>
                          <a:spcPct val="100000"/>
                        </a:lnSpc>
                        <a:spcBef>
                          <a:spcPts val="0"/>
                        </a:spcBef>
                        <a:spcAft>
                          <a:spcPts val="0"/>
                        </a:spcAft>
                        <a:buClr>
                          <a:srgbClr val="000000"/>
                        </a:buClr>
                        <a:buSzPts val="3400"/>
                        <a:buFont typeface="Arial"/>
                        <a:buNone/>
                      </a:pPr>
                      <a:r>
                        <a:t/>
                      </a:r>
                      <a:endParaRPr sz="3400" u="none" cap="none" strike="noStrike">
                        <a:solidFill>
                          <a:srgbClr val="4F81BD"/>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2D59B">
                        <a:alpha val="0"/>
                      </a:srgbClr>
                    </a:solidFill>
                  </a:tcPr>
                </a:tc>
              </a:tr>
              <a:tr h="1049600">
                <a:tc>
                  <a:txBody>
                    <a:bodyPr/>
                    <a:lstStyle/>
                    <a:p>
                      <a:pPr indent="0" lvl="0" marL="0" marR="0" rtl="0" algn="l">
                        <a:lnSpc>
                          <a:spcPct val="100000"/>
                        </a:lnSpc>
                        <a:spcBef>
                          <a:spcPts val="0"/>
                        </a:spcBef>
                        <a:spcAft>
                          <a:spcPts val="0"/>
                        </a:spcAft>
                        <a:buClr>
                          <a:srgbClr val="000000"/>
                        </a:buClr>
                        <a:buSzPts val="3400"/>
                        <a:buFont typeface="Arial"/>
                        <a:buNone/>
                      </a:pPr>
                      <a:r>
                        <a:t/>
                      </a:r>
                      <a:endParaRPr sz="3400" u="none" cap="none" strike="noStrike">
                        <a:solidFill>
                          <a:srgbClr val="4F81BD"/>
                        </a:solidFill>
                        <a:latin typeface="Arial"/>
                        <a:ea typeface="Arial"/>
                        <a:cs typeface="Arial"/>
                        <a:sym typeface="Arial"/>
                      </a:endParaRPr>
                    </a:p>
                  </a:txBody>
                  <a:tcPr marT="55450" marB="55450" marR="110925" marL="110925"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C2D59B">
                        <a:alpha val="0"/>
                      </a:srgbClr>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grpSp>
        <p:nvGrpSpPr>
          <p:cNvPr id="614" name="Google Shape;614;g130dfca2355_0_17"/>
          <p:cNvGrpSpPr/>
          <p:nvPr/>
        </p:nvGrpSpPr>
        <p:grpSpPr>
          <a:xfrm>
            <a:off x="-3712" y="766059"/>
            <a:ext cx="7319700" cy="1073882"/>
            <a:chOff x="0" y="0"/>
            <a:chExt cx="7319700" cy="1073882"/>
          </a:xfrm>
        </p:grpSpPr>
        <p:sp>
          <p:nvSpPr>
            <p:cNvPr id="615" name="Google Shape;615;g130dfca2355_0_1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16" name="Google Shape;616;g130dfca2355_0_1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17" name="Google Shape;617;g130dfca2355_0_1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Randomness</a:t>
            </a:r>
            <a:endParaRPr b="0" i="0" sz="1400" u="none" cap="none" strike="noStrike">
              <a:solidFill>
                <a:srgbClr val="000000"/>
              </a:solidFill>
              <a:latin typeface="Arial"/>
              <a:ea typeface="Arial"/>
              <a:cs typeface="Arial"/>
              <a:sym typeface="Arial"/>
            </a:endParaRPr>
          </a:p>
        </p:txBody>
      </p:sp>
      <p:pic>
        <p:nvPicPr>
          <p:cNvPr descr="ForTheWomen_blacktext (2) (1).png" id="618" name="Google Shape;618;g130dfca2355_0_1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grpSp>
        <p:nvGrpSpPr>
          <p:cNvPr id="619" name="Google Shape;619;g130dfca2355_0_17"/>
          <p:cNvGrpSpPr/>
          <p:nvPr/>
        </p:nvGrpSpPr>
        <p:grpSpPr>
          <a:xfrm>
            <a:off x="3108413" y="3369813"/>
            <a:ext cx="7950900" cy="7595916"/>
            <a:chOff x="2686775" y="3110975"/>
            <a:chExt cx="7950900" cy="7595916"/>
          </a:xfrm>
        </p:grpSpPr>
        <p:pic>
          <p:nvPicPr>
            <p:cNvPr id="620" name="Google Shape;620;g130dfca2355_0_17"/>
            <p:cNvPicPr preferRelativeResize="0"/>
            <p:nvPr/>
          </p:nvPicPr>
          <p:blipFill rotWithShape="1">
            <a:blip r:embed="rId4">
              <a:alphaModFix/>
            </a:blip>
            <a:srcRect b="0" l="0" r="0" t="0"/>
            <a:stretch/>
          </p:blipFill>
          <p:spPr>
            <a:xfrm>
              <a:off x="4223813" y="5830091"/>
              <a:ext cx="4876800" cy="4876800"/>
            </a:xfrm>
            <a:prstGeom prst="rect">
              <a:avLst/>
            </a:prstGeom>
            <a:noFill/>
            <a:ln>
              <a:noFill/>
            </a:ln>
          </p:spPr>
        </p:pic>
        <p:sp>
          <p:nvSpPr>
            <p:cNvPr id="621" name="Google Shape;621;g130dfca2355_0_17"/>
            <p:cNvSpPr txBox="1"/>
            <p:nvPr/>
          </p:nvSpPr>
          <p:spPr>
            <a:xfrm>
              <a:off x="2686775" y="3110975"/>
              <a:ext cx="79509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1" i="0" lang="en-PH" sz="8000" u="none" cap="none" strike="noStrike">
                  <a:solidFill>
                    <a:srgbClr val="000000"/>
                  </a:solidFill>
                  <a:latin typeface="Helvetica Neue"/>
                  <a:ea typeface="Helvetica Neue"/>
                  <a:cs typeface="Helvetica Neue"/>
                  <a:sym typeface="Helvetica Neue"/>
                </a:rPr>
                <a:t>Deterministic Process</a:t>
              </a:r>
              <a:endParaRPr b="1" i="0" sz="8000" u="none" cap="none" strike="noStrike">
                <a:solidFill>
                  <a:srgbClr val="000000"/>
                </a:solidFill>
                <a:latin typeface="Helvetica Neue"/>
                <a:ea typeface="Helvetica Neue"/>
                <a:cs typeface="Helvetica Neue"/>
                <a:sym typeface="Helvetica Neue"/>
              </a:endParaRPr>
            </a:p>
          </p:txBody>
        </p:sp>
      </p:grpSp>
      <p:grpSp>
        <p:nvGrpSpPr>
          <p:cNvPr id="622" name="Google Shape;622;g130dfca2355_0_17"/>
          <p:cNvGrpSpPr/>
          <p:nvPr/>
        </p:nvGrpSpPr>
        <p:grpSpPr>
          <a:xfrm>
            <a:off x="13324688" y="3420741"/>
            <a:ext cx="7950900" cy="7595934"/>
            <a:chOff x="13643075" y="3110966"/>
            <a:chExt cx="7950900" cy="7595934"/>
          </a:xfrm>
        </p:grpSpPr>
        <p:pic>
          <p:nvPicPr>
            <p:cNvPr id="623" name="Google Shape;623;g130dfca2355_0_17"/>
            <p:cNvPicPr preferRelativeResize="0"/>
            <p:nvPr/>
          </p:nvPicPr>
          <p:blipFill rotWithShape="1">
            <a:blip r:embed="rId5">
              <a:alphaModFix/>
            </a:blip>
            <a:srcRect b="0" l="0" r="0" t="0"/>
            <a:stretch/>
          </p:blipFill>
          <p:spPr>
            <a:xfrm>
              <a:off x="15180126" y="3110966"/>
              <a:ext cx="4876800" cy="4876800"/>
            </a:xfrm>
            <a:prstGeom prst="rect">
              <a:avLst/>
            </a:prstGeom>
            <a:noFill/>
            <a:ln>
              <a:noFill/>
            </a:ln>
          </p:spPr>
        </p:pic>
        <p:sp>
          <p:nvSpPr>
            <p:cNvPr id="624" name="Google Shape;624;g130dfca2355_0_17"/>
            <p:cNvSpPr txBox="1"/>
            <p:nvPr/>
          </p:nvSpPr>
          <p:spPr>
            <a:xfrm>
              <a:off x="13643075" y="8059400"/>
              <a:ext cx="79509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1" i="0" lang="en-PH" sz="8000" u="none" cap="none" strike="noStrike">
                  <a:solidFill>
                    <a:srgbClr val="000000"/>
                  </a:solidFill>
                  <a:latin typeface="Helvetica Neue"/>
                  <a:ea typeface="Helvetica Neue"/>
                  <a:cs typeface="Helvetica Neue"/>
                  <a:sym typeface="Helvetica Neue"/>
                </a:rPr>
                <a:t>Stochastic Process</a:t>
              </a:r>
              <a:endParaRPr b="1" i="0" sz="8000" u="none" cap="none" strike="noStrike">
                <a:solidFill>
                  <a:srgbClr val="000000"/>
                </a:solidFill>
                <a:latin typeface="Helvetica Neue"/>
                <a:ea typeface="Helvetica Neue"/>
                <a:cs typeface="Helvetica Neue"/>
                <a:sym typeface="Helvetica Neue"/>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grpSp>
        <p:nvGrpSpPr>
          <p:cNvPr id="629" name="Google Shape;629;g130dfca2355_0_504"/>
          <p:cNvGrpSpPr/>
          <p:nvPr/>
        </p:nvGrpSpPr>
        <p:grpSpPr>
          <a:xfrm>
            <a:off x="-3712" y="766059"/>
            <a:ext cx="7319700" cy="1073882"/>
            <a:chOff x="0" y="0"/>
            <a:chExt cx="7319700" cy="1073882"/>
          </a:xfrm>
        </p:grpSpPr>
        <p:sp>
          <p:nvSpPr>
            <p:cNvPr id="630" name="Google Shape;630;g130dfca2355_0_50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31" name="Google Shape;631;g130dfca2355_0_50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32" name="Google Shape;632;g130dfca2355_0_50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Randomness</a:t>
            </a:r>
            <a:endParaRPr b="0" i="0" sz="1400" u="none" cap="none" strike="noStrike">
              <a:solidFill>
                <a:srgbClr val="000000"/>
              </a:solidFill>
              <a:latin typeface="Arial"/>
              <a:ea typeface="Arial"/>
              <a:cs typeface="Arial"/>
              <a:sym typeface="Arial"/>
            </a:endParaRPr>
          </a:p>
        </p:txBody>
      </p:sp>
      <p:pic>
        <p:nvPicPr>
          <p:cNvPr descr="ForTheWomen_blacktext (2) (1).png" id="633" name="Google Shape;633;g130dfca2355_0_504"/>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grpSp>
        <p:nvGrpSpPr>
          <p:cNvPr id="634" name="Google Shape;634;g130dfca2355_0_504"/>
          <p:cNvGrpSpPr/>
          <p:nvPr/>
        </p:nvGrpSpPr>
        <p:grpSpPr>
          <a:xfrm>
            <a:off x="13324688" y="3420741"/>
            <a:ext cx="7950900" cy="7595934"/>
            <a:chOff x="13643075" y="3110966"/>
            <a:chExt cx="7950900" cy="7595934"/>
          </a:xfrm>
        </p:grpSpPr>
        <p:pic>
          <p:nvPicPr>
            <p:cNvPr id="635" name="Google Shape;635;g130dfca2355_0_504"/>
            <p:cNvPicPr preferRelativeResize="0"/>
            <p:nvPr/>
          </p:nvPicPr>
          <p:blipFill rotWithShape="1">
            <a:blip r:embed="rId4">
              <a:alphaModFix/>
            </a:blip>
            <a:srcRect b="0" l="0" r="0" t="0"/>
            <a:stretch/>
          </p:blipFill>
          <p:spPr>
            <a:xfrm>
              <a:off x="15180126" y="3110966"/>
              <a:ext cx="4876800" cy="4876800"/>
            </a:xfrm>
            <a:prstGeom prst="rect">
              <a:avLst/>
            </a:prstGeom>
            <a:noFill/>
            <a:ln>
              <a:noFill/>
            </a:ln>
          </p:spPr>
        </p:pic>
        <p:sp>
          <p:nvSpPr>
            <p:cNvPr id="636" name="Google Shape;636;g130dfca2355_0_504"/>
            <p:cNvSpPr txBox="1"/>
            <p:nvPr/>
          </p:nvSpPr>
          <p:spPr>
            <a:xfrm>
              <a:off x="13643075" y="8059400"/>
              <a:ext cx="79509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1" i="0" lang="en-PH" sz="8000" u="none" cap="none" strike="noStrike">
                  <a:solidFill>
                    <a:srgbClr val="000000"/>
                  </a:solidFill>
                  <a:latin typeface="Helvetica Neue"/>
                  <a:ea typeface="Helvetica Neue"/>
                  <a:cs typeface="Helvetica Neue"/>
                  <a:sym typeface="Helvetica Neue"/>
                </a:rPr>
                <a:t>Stochastic Process</a:t>
              </a:r>
              <a:endParaRPr b="1" i="0" sz="8000" u="none" cap="none" strike="noStrike">
                <a:solidFill>
                  <a:srgbClr val="000000"/>
                </a:solidFill>
                <a:latin typeface="Helvetica Neue"/>
                <a:ea typeface="Helvetica Neue"/>
                <a:cs typeface="Helvetica Neue"/>
                <a:sym typeface="Helvetica Neue"/>
              </a:endParaRPr>
            </a:p>
          </p:txBody>
        </p:sp>
      </p:grpSp>
      <p:sp>
        <p:nvSpPr>
          <p:cNvPr id="637" name="Google Shape;637;g130dfca2355_0_504"/>
          <p:cNvSpPr txBox="1"/>
          <p:nvPr/>
        </p:nvSpPr>
        <p:spPr>
          <a:xfrm>
            <a:off x="2334325" y="4032563"/>
            <a:ext cx="9549900" cy="63723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15000"/>
              </a:lnSpc>
              <a:spcBef>
                <a:spcPts val="120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We can (generally) define a set of possible outcomes</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120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15000"/>
              </a:lnSpc>
              <a:spcBef>
                <a:spcPts val="120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Each outcome (or set of outcomes) is referred to as an "event"</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120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15000"/>
              </a:lnSpc>
              <a:spcBef>
                <a:spcPts val="120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We refer to the likelihood of some event occurring as its probability</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grpSp>
        <p:nvGrpSpPr>
          <p:cNvPr id="642" name="Google Shape;642;g130dfca2355_0_524"/>
          <p:cNvGrpSpPr/>
          <p:nvPr/>
        </p:nvGrpSpPr>
        <p:grpSpPr>
          <a:xfrm>
            <a:off x="-3712" y="766059"/>
            <a:ext cx="7319700" cy="1073882"/>
            <a:chOff x="0" y="0"/>
            <a:chExt cx="7319700" cy="1073882"/>
          </a:xfrm>
        </p:grpSpPr>
        <p:sp>
          <p:nvSpPr>
            <p:cNvPr id="643" name="Google Shape;643;g130dfca2355_0_52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44" name="Google Shape;644;g130dfca2355_0_52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45" name="Google Shape;645;g130dfca2355_0_52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Randomness</a:t>
            </a:r>
            <a:endParaRPr b="0" i="0" sz="1400" u="none" cap="none" strike="noStrike">
              <a:solidFill>
                <a:srgbClr val="000000"/>
              </a:solidFill>
              <a:latin typeface="Arial"/>
              <a:ea typeface="Arial"/>
              <a:cs typeface="Arial"/>
              <a:sym typeface="Arial"/>
            </a:endParaRPr>
          </a:p>
        </p:txBody>
      </p:sp>
      <p:pic>
        <p:nvPicPr>
          <p:cNvPr descr="ForTheWomen_blacktext (2) (1).png" id="646" name="Google Shape;646;g130dfca2355_0_524"/>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grpSp>
        <p:nvGrpSpPr>
          <p:cNvPr id="647" name="Google Shape;647;g130dfca2355_0_524"/>
          <p:cNvGrpSpPr/>
          <p:nvPr/>
        </p:nvGrpSpPr>
        <p:grpSpPr>
          <a:xfrm>
            <a:off x="13324688" y="3420741"/>
            <a:ext cx="7950900" cy="7595934"/>
            <a:chOff x="13643075" y="3110966"/>
            <a:chExt cx="7950900" cy="7595934"/>
          </a:xfrm>
        </p:grpSpPr>
        <p:pic>
          <p:nvPicPr>
            <p:cNvPr id="648" name="Google Shape;648;g130dfca2355_0_524"/>
            <p:cNvPicPr preferRelativeResize="0"/>
            <p:nvPr/>
          </p:nvPicPr>
          <p:blipFill rotWithShape="1">
            <a:blip r:embed="rId4">
              <a:alphaModFix/>
            </a:blip>
            <a:srcRect b="0" l="0" r="0" t="0"/>
            <a:stretch/>
          </p:blipFill>
          <p:spPr>
            <a:xfrm>
              <a:off x="15180126" y="3110966"/>
              <a:ext cx="4876800" cy="4876800"/>
            </a:xfrm>
            <a:prstGeom prst="rect">
              <a:avLst/>
            </a:prstGeom>
            <a:noFill/>
            <a:ln>
              <a:noFill/>
            </a:ln>
          </p:spPr>
        </p:pic>
        <p:sp>
          <p:nvSpPr>
            <p:cNvPr id="649" name="Google Shape;649;g130dfca2355_0_524"/>
            <p:cNvSpPr txBox="1"/>
            <p:nvPr/>
          </p:nvSpPr>
          <p:spPr>
            <a:xfrm>
              <a:off x="13643075" y="8059400"/>
              <a:ext cx="7950900" cy="2647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1" i="0" lang="en-PH" sz="8000" u="none" cap="none" strike="noStrike">
                  <a:solidFill>
                    <a:srgbClr val="000000"/>
                  </a:solidFill>
                  <a:latin typeface="Helvetica Neue"/>
                  <a:ea typeface="Helvetica Neue"/>
                  <a:cs typeface="Helvetica Neue"/>
                  <a:sym typeface="Helvetica Neue"/>
                </a:rPr>
                <a:t>Stochastic Process</a:t>
              </a:r>
              <a:endParaRPr b="1" i="0" sz="8000" u="none" cap="none" strike="noStrike">
                <a:solidFill>
                  <a:srgbClr val="000000"/>
                </a:solidFill>
                <a:latin typeface="Helvetica Neue"/>
                <a:ea typeface="Helvetica Neue"/>
                <a:cs typeface="Helvetica Neue"/>
                <a:sym typeface="Helvetica Neue"/>
              </a:endParaRPr>
            </a:p>
          </p:txBody>
        </p:sp>
      </p:grpSp>
      <p:sp>
        <p:nvSpPr>
          <p:cNvPr id="650" name="Google Shape;650;g130dfca2355_0_524"/>
          <p:cNvSpPr txBox="1"/>
          <p:nvPr/>
        </p:nvSpPr>
        <p:spPr>
          <a:xfrm>
            <a:off x="2540850" y="3420738"/>
            <a:ext cx="9549900" cy="53565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15000"/>
              </a:lnSpc>
              <a:spcBef>
                <a:spcPts val="120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For a given process, the probability of each event will be between 0 and 1 (inclusive)</a:t>
            </a:r>
            <a:endParaRPr b="0" i="0" sz="4000" u="none" cap="none" strike="noStrike">
              <a:solidFill>
                <a:srgbClr val="000000"/>
              </a:solidFill>
              <a:latin typeface="Helvetica Neue"/>
              <a:ea typeface="Helvetica Neue"/>
              <a:cs typeface="Helvetica Neue"/>
              <a:sym typeface="Helvetica Neue"/>
            </a:endParaRPr>
          </a:p>
          <a:p>
            <a:pPr indent="0" lvl="0" marL="457200" marR="0" rtl="0" algn="l">
              <a:lnSpc>
                <a:spcPct val="115000"/>
              </a:lnSpc>
              <a:spcBef>
                <a:spcPts val="120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457200" lvl="0" marL="457200" marR="0" rtl="0" algn="l">
              <a:lnSpc>
                <a:spcPct val="115000"/>
              </a:lnSpc>
              <a:spcBef>
                <a:spcPts val="1200"/>
              </a:spcBef>
              <a:spcAft>
                <a:spcPts val="0"/>
              </a:spcAft>
              <a:buClr>
                <a:srgbClr val="000000"/>
              </a:buClr>
              <a:buSzPts val="4000"/>
              <a:buFont typeface="Helvetica Neue"/>
              <a:buChar char="●"/>
            </a:pPr>
            <a:r>
              <a:rPr b="0" i="0" lang="en-PH" sz="4000" u="none" cap="none" strike="noStrike">
                <a:solidFill>
                  <a:srgbClr val="000000"/>
                </a:solidFill>
                <a:latin typeface="Helvetica Neue"/>
                <a:ea typeface="Helvetica Neue"/>
                <a:cs typeface="Helvetica Neue"/>
                <a:sym typeface="Helvetica Neue"/>
              </a:rPr>
              <a:t>The sum of the probability of all mutually exclusive events that make up the entire "sample space" </a:t>
            </a:r>
            <a:r>
              <a:rPr b="1" i="0" lang="en-PH" sz="4000" u="none" cap="none" strike="noStrike">
                <a:solidFill>
                  <a:srgbClr val="000000"/>
                </a:solidFill>
                <a:latin typeface="Helvetica Neue"/>
                <a:ea typeface="Helvetica Neue"/>
                <a:cs typeface="Helvetica Neue"/>
                <a:sym typeface="Helvetica Neue"/>
              </a:rPr>
              <a:t>must be 1</a:t>
            </a:r>
            <a:endParaRPr b="1" i="0" sz="4000" u="none" cap="none" strike="noStrike">
              <a:solidFill>
                <a:srgbClr val="000000"/>
              </a:solidFill>
              <a:latin typeface="Helvetica Neue"/>
              <a:ea typeface="Helvetica Neue"/>
              <a:cs typeface="Helvetica Neue"/>
              <a:sym typeface="Helvetica Neue"/>
            </a:endParaRPr>
          </a:p>
        </p:txBody>
      </p:sp>
      <p:pic>
        <p:nvPicPr>
          <p:cNvPr id="651" name="Google Shape;651;g130dfca2355_0_524"/>
          <p:cNvPicPr preferRelativeResize="0"/>
          <p:nvPr/>
        </p:nvPicPr>
        <p:blipFill rotWithShape="1">
          <a:blip r:embed="rId5">
            <a:alphaModFix/>
          </a:blip>
          <a:srcRect b="37080" l="3682" r="5819" t="26372"/>
          <a:stretch/>
        </p:blipFill>
        <p:spPr>
          <a:xfrm>
            <a:off x="3195212" y="9087025"/>
            <a:ext cx="8241175" cy="25382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g130dfca2355_0_538"/>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57" name="Google Shape;657;g130dfca2355_0_538"/>
          <p:cNvSpPr txBox="1"/>
          <p:nvPr>
            <p:ph type="title"/>
          </p:nvPr>
        </p:nvSpPr>
        <p:spPr>
          <a:xfrm>
            <a:off x="1149227" y="2945236"/>
            <a:ext cx="10139400" cy="8223900"/>
          </a:xfrm>
          <a:prstGeom prst="rect">
            <a:avLst/>
          </a:prstGeom>
          <a:noFill/>
          <a:ln>
            <a:noFill/>
          </a:ln>
        </p:spPr>
        <p:txBody>
          <a:bodyPr anchorCtr="0" anchor="t" bIns="110875" lIns="110875" spcFirstLastPara="1" rIns="110875" wrap="square" tIns="110875">
            <a:noAutofit/>
          </a:bodyPr>
          <a:lstStyle/>
          <a:p>
            <a:pPr indent="0" lvl="0" marL="0" rtl="0" algn="l">
              <a:lnSpc>
                <a:spcPct val="100000"/>
              </a:lnSpc>
              <a:spcBef>
                <a:spcPts val="0"/>
              </a:spcBef>
              <a:spcAft>
                <a:spcPts val="0"/>
              </a:spcAft>
              <a:buSzPts val="1700"/>
              <a:buNone/>
            </a:pPr>
            <a:r>
              <a:rPr b="0" i="0" lang="en-PH">
                <a:solidFill>
                  <a:srgbClr val="262626"/>
                </a:solidFill>
                <a:latin typeface="Arial"/>
                <a:ea typeface="Arial"/>
                <a:cs typeface="Arial"/>
                <a:sym typeface="Arial"/>
              </a:rPr>
              <a:t>A </a:t>
            </a:r>
            <a:r>
              <a:rPr b="1" i="0" lang="en-PH">
                <a:solidFill>
                  <a:srgbClr val="262626"/>
                </a:solidFill>
                <a:latin typeface="Arial"/>
                <a:ea typeface="Arial"/>
                <a:cs typeface="Arial"/>
                <a:sym typeface="Arial"/>
              </a:rPr>
              <a:t>random variable </a:t>
            </a:r>
            <a:r>
              <a:rPr b="0" i="0" lang="en-PH">
                <a:solidFill>
                  <a:srgbClr val="262626"/>
                </a:solidFill>
                <a:latin typeface="Arial"/>
                <a:ea typeface="Arial"/>
                <a:cs typeface="Arial"/>
                <a:sym typeface="Arial"/>
              </a:rPr>
              <a:t>assigns unique values to the outcomes of a random experiment.</a:t>
            </a:r>
            <a:br>
              <a:rPr b="0" i="0" lang="en-PH">
                <a:solidFill>
                  <a:srgbClr val="262626"/>
                </a:solidFill>
                <a:latin typeface="Arial"/>
                <a:ea typeface="Arial"/>
                <a:cs typeface="Arial"/>
                <a:sym typeface="Arial"/>
              </a:rPr>
            </a:br>
            <a:br>
              <a:rPr b="0" i="0" lang="en-PH">
                <a:solidFill>
                  <a:srgbClr val="262626"/>
                </a:solidFill>
                <a:latin typeface="Arial"/>
                <a:ea typeface="Arial"/>
                <a:cs typeface="Arial"/>
                <a:sym typeface="Arial"/>
              </a:rPr>
            </a:br>
            <a:br>
              <a:rPr b="0" i="0" lang="en-PH">
                <a:solidFill>
                  <a:srgbClr val="262626"/>
                </a:solidFill>
                <a:latin typeface="Arial"/>
                <a:ea typeface="Arial"/>
                <a:cs typeface="Arial"/>
                <a:sym typeface="Arial"/>
              </a:rPr>
            </a:br>
            <a:r>
              <a:rPr b="0" i="0" lang="en-PH">
                <a:solidFill>
                  <a:srgbClr val="262626"/>
                </a:solidFill>
                <a:latin typeface="Arial"/>
                <a:ea typeface="Arial"/>
                <a:cs typeface="Arial"/>
                <a:sym typeface="Arial"/>
              </a:rPr>
              <a:t>A </a:t>
            </a:r>
            <a:r>
              <a:rPr b="1" i="0" lang="en-PH">
                <a:solidFill>
                  <a:srgbClr val="262626"/>
                </a:solidFill>
                <a:latin typeface="Arial"/>
                <a:ea typeface="Arial"/>
                <a:cs typeface="Arial"/>
                <a:sym typeface="Arial"/>
              </a:rPr>
              <a:t>probability distribution </a:t>
            </a:r>
            <a:r>
              <a:rPr b="0" i="0" lang="en-PH">
                <a:solidFill>
                  <a:srgbClr val="262626"/>
                </a:solidFill>
                <a:latin typeface="Arial"/>
                <a:ea typeface="Arial"/>
                <a:cs typeface="Arial"/>
                <a:sym typeface="Arial"/>
              </a:rPr>
              <a:t>assigns probabilities to each possible value of a random variable.</a:t>
            </a:r>
            <a:endParaRPr b="0" i="0">
              <a:solidFill>
                <a:srgbClr val="262626"/>
              </a:solidFill>
              <a:latin typeface="Arial"/>
              <a:ea typeface="Arial"/>
              <a:cs typeface="Arial"/>
              <a:sym typeface="Arial"/>
            </a:endParaRPr>
          </a:p>
        </p:txBody>
      </p:sp>
      <p:pic>
        <p:nvPicPr>
          <p:cNvPr id="658" name="Google Shape;658;g130dfca2355_0_538"/>
          <p:cNvPicPr preferRelativeResize="0"/>
          <p:nvPr/>
        </p:nvPicPr>
        <p:blipFill rotWithShape="1">
          <a:blip r:embed="rId4">
            <a:alphaModFix/>
          </a:blip>
          <a:srcRect b="0" l="0" r="0" t="0"/>
          <a:stretch/>
        </p:blipFill>
        <p:spPr>
          <a:xfrm>
            <a:off x="12817504" y="2945235"/>
            <a:ext cx="9304358" cy="3787894"/>
          </a:xfrm>
          <a:prstGeom prst="rect">
            <a:avLst/>
          </a:prstGeom>
          <a:noFill/>
          <a:ln>
            <a:noFill/>
          </a:ln>
        </p:spPr>
      </p:pic>
      <p:pic>
        <p:nvPicPr>
          <p:cNvPr id="659" name="Google Shape;659;g130dfca2355_0_538"/>
          <p:cNvPicPr preferRelativeResize="0"/>
          <p:nvPr/>
        </p:nvPicPr>
        <p:blipFill rotWithShape="1">
          <a:blip r:embed="rId5">
            <a:alphaModFix/>
          </a:blip>
          <a:srcRect b="0" l="0" r="0" t="0"/>
          <a:stretch/>
        </p:blipFill>
        <p:spPr>
          <a:xfrm>
            <a:off x="12817504" y="7030348"/>
            <a:ext cx="8910181" cy="5794920"/>
          </a:xfrm>
          <a:prstGeom prst="rect">
            <a:avLst/>
          </a:prstGeom>
          <a:noFill/>
          <a:ln>
            <a:noFill/>
          </a:ln>
        </p:spPr>
      </p:pic>
      <p:grpSp>
        <p:nvGrpSpPr>
          <p:cNvPr id="660" name="Google Shape;660;g130dfca2355_0_538"/>
          <p:cNvGrpSpPr/>
          <p:nvPr/>
        </p:nvGrpSpPr>
        <p:grpSpPr>
          <a:xfrm>
            <a:off x="-3712" y="766059"/>
            <a:ext cx="7319700" cy="1073882"/>
            <a:chOff x="0" y="0"/>
            <a:chExt cx="7319700" cy="1073882"/>
          </a:xfrm>
        </p:grpSpPr>
        <p:sp>
          <p:nvSpPr>
            <p:cNvPr id="661" name="Google Shape;661;g130dfca2355_0_53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62" name="Google Shape;662;g130dfca2355_0_53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63" name="Google Shape;663;g130dfca2355_0_53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Probability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g130dfca2355_0_604"/>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69" name="Google Shape;669;g130dfca2355_0_604"/>
          <p:cNvSpPr txBox="1"/>
          <p:nvPr>
            <p:ph type="title"/>
          </p:nvPr>
        </p:nvSpPr>
        <p:spPr>
          <a:xfrm>
            <a:off x="1149226" y="2945236"/>
            <a:ext cx="21309600" cy="1971300"/>
          </a:xfrm>
          <a:prstGeom prst="rect">
            <a:avLst/>
          </a:prstGeom>
          <a:noFill/>
          <a:ln>
            <a:noFill/>
          </a:ln>
        </p:spPr>
        <p:txBody>
          <a:bodyPr anchorCtr="0" anchor="t" bIns="110875" lIns="110875" spcFirstLastPara="1" rIns="110875" wrap="square" tIns="110875">
            <a:noAutofit/>
          </a:bodyPr>
          <a:lstStyle/>
          <a:p>
            <a:pPr indent="0" lvl="0" marL="0" rtl="0" algn="l">
              <a:lnSpc>
                <a:spcPct val="100000"/>
              </a:lnSpc>
              <a:spcBef>
                <a:spcPts val="0"/>
              </a:spcBef>
              <a:spcAft>
                <a:spcPts val="0"/>
              </a:spcAft>
              <a:buSzPts val="1700"/>
              <a:buNone/>
            </a:pPr>
            <a:r>
              <a:rPr i="0" lang="en-PH">
                <a:solidFill>
                  <a:srgbClr val="262626"/>
                </a:solidFill>
                <a:latin typeface="Arial"/>
                <a:ea typeface="Arial"/>
                <a:cs typeface="Arial"/>
                <a:sym typeface="Arial"/>
              </a:rPr>
              <a:t>A more concrete example.</a:t>
            </a:r>
            <a:br>
              <a:rPr i="0" lang="en-PH">
                <a:solidFill>
                  <a:srgbClr val="262626"/>
                </a:solidFill>
                <a:latin typeface="Arial"/>
                <a:ea typeface="Arial"/>
                <a:cs typeface="Arial"/>
                <a:sym typeface="Arial"/>
              </a:rPr>
            </a:br>
            <a:r>
              <a:rPr i="0" lang="en-PH">
                <a:solidFill>
                  <a:srgbClr val="262626"/>
                </a:solidFill>
                <a:latin typeface="Arial"/>
                <a:ea typeface="Arial"/>
                <a:cs typeface="Arial"/>
                <a:sym typeface="Arial"/>
              </a:rPr>
              <a:t>Random variable X is defined as the number of children per family.</a:t>
            </a:r>
            <a:endParaRPr b="0" i="0">
              <a:solidFill>
                <a:srgbClr val="262626"/>
              </a:solidFill>
              <a:latin typeface="Arial"/>
              <a:ea typeface="Arial"/>
              <a:cs typeface="Arial"/>
              <a:sym typeface="Arial"/>
            </a:endParaRPr>
          </a:p>
        </p:txBody>
      </p:sp>
      <p:graphicFrame>
        <p:nvGraphicFramePr>
          <p:cNvPr id="670" name="Google Shape;670;g130dfca2355_0_604"/>
          <p:cNvGraphicFramePr/>
          <p:nvPr/>
        </p:nvGraphicFramePr>
        <p:xfrm>
          <a:off x="3150326" y="4916692"/>
          <a:ext cx="3000000" cy="3000000"/>
        </p:xfrm>
        <a:graphic>
          <a:graphicData uri="http://schemas.openxmlformats.org/drawingml/2006/table">
            <a:tbl>
              <a:tblPr>
                <a:noFill/>
                <a:tableStyleId>{40A53003-E502-4C28-BF9F-5A0AE536EB9E}</a:tableStyleId>
              </a:tblPr>
              <a:tblGrid>
                <a:gridCol w="1315250"/>
                <a:gridCol w="1315250"/>
                <a:gridCol w="1315250"/>
                <a:gridCol w="1315250"/>
                <a:gridCol w="1315250"/>
                <a:gridCol w="1315250"/>
                <a:gridCol w="1315250"/>
                <a:gridCol w="1315250"/>
                <a:gridCol w="1315250"/>
                <a:gridCol w="1315250"/>
                <a:gridCol w="1315250"/>
                <a:gridCol w="1315250"/>
              </a:tblGrid>
              <a:tr h="462075">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solidFill>
                            <a:srgbClr val="FFFFFF"/>
                          </a:solidFill>
                          <a:latin typeface="Arial"/>
                          <a:ea typeface="Arial"/>
                          <a:cs typeface="Arial"/>
                          <a:sym typeface="Arial"/>
                        </a:rPr>
                        <a:t>X</a:t>
                      </a:r>
                      <a:endParaRPr b="1" sz="3400" u="none" cap="none" strike="noStrike">
                        <a:solidFill>
                          <a:srgbClr val="FFFFFF"/>
                        </a:solidFill>
                        <a:latin typeface="Arial"/>
                        <a:ea typeface="Arial"/>
                        <a:cs typeface="Arial"/>
                        <a:sym typeface="Arial"/>
                      </a:endParaRPr>
                    </a:p>
                  </a:txBody>
                  <a:tcPr marT="110875" marB="110875" marR="110900" marL="110900">
                    <a:solidFill>
                      <a:srgbClr val="0B5394"/>
                    </a:solidFill>
                  </a:tcPr>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solidFill>
                            <a:srgbClr val="FFFFFF"/>
                          </a:solidFill>
                          <a:latin typeface="Arial"/>
                          <a:ea typeface="Arial"/>
                          <a:cs typeface="Arial"/>
                          <a:sym typeface="Arial"/>
                        </a:rPr>
                        <a:t>2</a:t>
                      </a:r>
                      <a:endParaRPr b="1" sz="3400" u="none" cap="none" strike="noStrike">
                        <a:solidFill>
                          <a:srgbClr val="FFFFFF"/>
                        </a:solidFill>
                        <a:latin typeface="Arial"/>
                        <a:ea typeface="Arial"/>
                        <a:cs typeface="Arial"/>
                        <a:sym typeface="Arial"/>
                      </a:endParaRPr>
                    </a:p>
                  </a:txBody>
                  <a:tcPr marT="110875" marB="110875" marR="110900" marL="110900">
                    <a:solidFill>
                      <a:srgbClr val="0B5394"/>
                    </a:solidFill>
                  </a:tcPr>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solidFill>
                            <a:srgbClr val="FFFFFF"/>
                          </a:solidFill>
                          <a:latin typeface="Arial"/>
                          <a:ea typeface="Arial"/>
                          <a:cs typeface="Arial"/>
                          <a:sym typeface="Arial"/>
                        </a:rPr>
                        <a:t>3</a:t>
                      </a:r>
                      <a:endParaRPr b="1" sz="3400" u="none" cap="none" strike="noStrike">
                        <a:solidFill>
                          <a:srgbClr val="FFFFFF"/>
                        </a:solidFill>
                        <a:latin typeface="Arial"/>
                        <a:ea typeface="Arial"/>
                        <a:cs typeface="Arial"/>
                        <a:sym typeface="Arial"/>
                      </a:endParaRPr>
                    </a:p>
                  </a:txBody>
                  <a:tcPr marT="110875" marB="110875" marR="110900" marL="110900">
                    <a:solidFill>
                      <a:srgbClr val="0B5394"/>
                    </a:solidFill>
                  </a:tcPr>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solidFill>
                            <a:srgbClr val="FFFFFF"/>
                          </a:solidFill>
                          <a:latin typeface="Arial"/>
                          <a:ea typeface="Arial"/>
                          <a:cs typeface="Arial"/>
                          <a:sym typeface="Arial"/>
                        </a:rPr>
                        <a:t>4</a:t>
                      </a:r>
                      <a:endParaRPr b="1" sz="3400" u="none" cap="none" strike="noStrike">
                        <a:solidFill>
                          <a:srgbClr val="FFFFFF"/>
                        </a:solidFill>
                        <a:latin typeface="Arial"/>
                        <a:ea typeface="Arial"/>
                        <a:cs typeface="Arial"/>
                        <a:sym typeface="Arial"/>
                      </a:endParaRPr>
                    </a:p>
                  </a:txBody>
                  <a:tcPr marT="110875" marB="110875" marR="110900" marL="110900">
                    <a:solidFill>
                      <a:srgbClr val="0B5394"/>
                    </a:solidFill>
                  </a:tcPr>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solidFill>
                            <a:srgbClr val="FFFFFF"/>
                          </a:solidFill>
                          <a:latin typeface="Arial"/>
                          <a:ea typeface="Arial"/>
                          <a:cs typeface="Arial"/>
                          <a:sym typeface="Arial"/>
                        </a:rPr>
                        <a:t>5</a:t>
                      </a:r>
                      <a:endParaRPr b="1" sz="3400" u="none" cap="none" strike="noStrike">
                        <a:solidFill>
                          <a:srgbClr val="FFFFFF"/>
                        </a:solidFill>
                        <a:latin typeface="Arial"/>
                        <a:ea typeface="Arial"/>
                        <a:cs typeface="Arial"/>
                        <a:sym typeface="Arial"/>
                      </a:endParaRPr>
                    </a:p>
                  </a:txBody>
                  <a:tcPr marT="110875" marB="110875" marR="110900" marL="110900">
                    <a:solidFill>
                      <a:srgbClr val="0B5394"/>
                    </a:solidFill>
                  </a:tcPr>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solidFill>
                            <a:srgbClr val="FFFFFF"/>
                          </a:solidFill>
                          <a:latin typeface="Arial"/>
                          <a:ea typeface="Arial"/>
                          <a:cs typeface="Arial"/>
                          <a:sym typeface="Arial"/>
                        </a:rPr>
                        <a:t>6</a:t>
                      </a:r>
                      <a:endParaRPr b="1" sz="3400" u="none" cap="none" strike="noStrike">
                        <a:solidFill>
                          <a:srgbClr val="FFFFFF"/>
                        </a:solidFill>
                        <a:latin typeface="Arial"/>
                        <a:ea typeface="Arial"/>
                        <a:cs typeface="Arial"/>
                        <a:sym typeface="Arial"/>
                      </a:endParaRPr>
                    </a:p>
                  </a:txBody>
                  <a:tcPr marT="110875" marB="110875" marR="110900" marL="110900">
                    <a:solidFill>
                      <a:srgbClr val="0B5394"/>
                    </a:solidFill>
                  </a:tcPr>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solidFill>
                            <a:srgbClr val="FFFFFF"/>
                          </a:solidFill>
                          <a:latin typeface="Arial"/>
                          <a:ea typeface="Arial"/>
                          <a:cs typeface="Arial"/>
                          <a:sym typeface="Arial"/>
                        </a:rPr>
                        <a:t>7</a:t>
                      </a:r>
                      <a:endParaRPr b="1" sz="3400" u="none" cap="none" strike="noStrike">
                        <a:solidFill>
                          <a:srgbClr val="FFFFFF"/>
                        </a:solidFill>
                        <a:latin typeface="Arial"/>
                        <a:ea typeface="Arial"/>
                        <a:cs typeface="Arial"/>
                        <a:sym typeface="Arial"/>
                      </a:endParaRPr>
                    </a:p>
                  </a:txBody>
                  <a:tcPr marT="110875" marB="110875" marR="110900" marL="110900">
                    <a:solidFill>
                      <a:srgbClr val="0B5394"/>
                    </a:solidFill>
                  </a:tcPr>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solidFill>
                            <a:srgbClr val="FFFFFF"/>
                          </a:solidFill>
                          <a:latin typeface="Arial"/>
                          <a:ea typeface="Arial"/>
                          <a:cs typeface="Arial"/>
                          <a:sym typeface="Arial"/>
                        </a:rPr>
                        <a:t>8</a:t>
                      </a:r>
                      <a:endParaRPr b="1" sz="3400" u="none" cap="none" strike="noStrike">
                        <a:solidFill>
                          <a:srgbClr val="FFFFFF"/>
                        </a:solidFill>
                        <a:latin typeface="Arial"/>
                        <a:ea typeface="Arial"/>
                        <a:cs typeface="Arial"/>
                        <a:sym typeface="Arial"/>
                      </a:endParaRPr>
                    </a:p>
                  </a:txBody>
                  <a:tcPr marT="110875" marB="110875" marR="110900" marL="110900">
                    <a:solidFill>
                      <a:srgbClr val="0B5394"/>
                    </a:solidFill>
                  </a:tcPr>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solidFill>
                            <a:srgbClr val="FFFFFF"/>
                          </a:solidFill>
                          <a:latin typeface="Arial"/>
                          <a:ea typeface="Arial"/>
                          <a:cs typeface="Arial"/>
                          <a:sym typeface="Arial"/>
                        </a:rPr>
                        <a:t>9</a:t>
                      </a:r>
                      <a:endParaRPr b="1" sz="3400" u="none" cap="none" strike="noStrike">
                        <a:solidFill>
                          <a:srgbClr val="FFFFFF"/>
                        </a:solidFill>
                        <a:latin typeface="Arial"/>
                        <a:ea typeface="Arial"/>
                        <a:cs typeface="Arial"/>
                        <a:sym typeface="Arial"/>
                      </a:endParaRPr>
                    </a:p>
                  </a:txBody>
                  <a:tcPr marT="110875" marB="110875" marR="110900" marL="110900">
                    <a:solidFill>
                      <a:srgbClr val="0B5394"/>
                    </a:solidFill>
                  </a:tcPr>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solidFill>
                            <a:srgbClr val="FFFFFF"/>
                          </a:solidFill>
                          <a:latin typeface="Arial"/>
                          <a:ea typeface="Arial"/>
                          <a:cs typeface="Arial"/>
                          <a:sym typeface="Arial"/>
                        </a:rPr>
                        <a:t>10</a:t>
                      </a:r>
                      <a:endParaRPr b="1" sz="3400" u="none" cap="none" strike="noStrike">
                        <a:solidFill>
                          <a:srgbClr val="FFFFFF"/>
                        </a:solidFill>
                        <a:latin typeface="Arial"/>
                        <a:ea typeface="Arial"/>
                        <a:cs typeface="Arial"/>
                        <a:sym typeface="Arial"/>
                      </a:endParaRPr>
                    </a:p>
                  </a:txBody>
                  <a:tcPr marT="110875" marB="110875" marR="110900" marL="110900">
                    <a:solidFill>
                      <a:srgbClr val="0B5394"/>
                    </a:solidFill>
                  </a:tcPr>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solidFill>
                            <a:srgbClr val="FFFFFF"/>
                          </a:solidFill>
                          <a:latin typeface="Arial"/>
                          <a:ea typeface="Arial"/>
                          <a:cs typeface="Arial"/>
                          <a:sym typeface="Arial"/>
                        </a:rPr>
                        <a:t>11</a:t>
                      </a:r>
                      <a:endParaRPr b="1" sz="3400" u="none" cap="none" strike="noStrike">
                        <a:solidFill>
                          <a:srgbClr val="FFFFFF"/>
                        </a:solidFill>
                        <a:latin typeface="Arial"/>
                        <a:ea typeface="Arial"/>
                        <a:cs typeface="Arial"/>
                        <a:sym typeface="Arial"/>
                      </a:endParaRPr>
                    </a:p>
                  </a:txBody>
                  <a:tcPr marT="110875" marB="110875" marR="110900" marL="110900">
                    <a:solidFill>
                      <a:srgbClr val="0B5394"/>
                    </a:solidFill>
                  </a:tcPr>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solidFill>
                            <a:srgbClr val="FFFFFF"/>
                          </a:solidFill>
                          <a:latin typeface="Arial"/>
                          <a:ea typeface="Arial"/>
                          <a:cs typeface="Arial"/>
                          <a:sym typeface="Arial"/>
                        </a:rPr>
                        <a:t>12</a:t>
                      </a:r>
                      <a:endParaRPr b="1" sz="3400" u="none" cap="none" strike="noStrike">
                        <a:solidFill>
                          <a:srgbClr val="FFFFFF"/>
                        </a:solidFill>
                        <a:latin typeface="Arial"/>
                        <a:ea typeface="Arial"/>
                        <a:cs typeface="Arial"/>
                        <a:sym typeface="Arial"/>
                      </a:endParaRPr>
                    </a:p>
                  </a:txBody>
                  <a:tcPr marT="110875" marB="110875" marR="110900" marL="110900">
                    <a:solidFill>
                      <a:srgbClr val="0B5394"/>
                    </a:solidFill>
                  </a:tcPr>
                </a:tc>
              </a:tr>
              <a:tr h="462075">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latin typeface="Arial"/>
                          <a:ea typeface="Arial"/>
                          <a:cs typeface="Arial"/>
                          <a:sym typeface="Arial"/>
                        </a:rPr>
                        <a:t>P(x)</a:t>
                      </a:r>
                      <a:endParaRPr b="1" sz="3400" u="none" cap="none" strike="noStrike">
                        <a:latin typeface="Arial"/>
                        <a:ea typeface="Arial"/>
                        <a:cs typeface="Arial"/>
                        <a:sym typeface="Arial"/>
                      </a:endParaRPr>
                    </a:p>
                  </a:txBody>
                  <a:tcPr marT="110875" marB="110875" marR="110900" marL="110900"/>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latin typeface="Arial"/>
                          <a:ea typeface="Arial"/>
                          <a:cs typeface="Arial"/>
                          <a:sym typeface="Arial"/>
                        </a:rPr>
                        <a:t>0.03</a:t>
                      </a:r>
                      <a:endParaRPr b="1" sz="3400" u="none" cap="none" strike="noStrike">
                        <a:latin typeface="Arial"/>
                        <a:ea typeface="Arial"/>
                        <a:cs typeface="Arial"/>
                        <a:sym typeface="Arial"/>
                      </a:endParaRPr>
                    </a:p>
                  </a:txBody>
                  <a:tcPr marT="110875" marB="110875" marR="110900" marL="110900"/>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latin typeface="Arial"/>
                          <a:ea typeface="Arial"/>
                          <a:cs typeface="Arial"/>
                          <a:sym typeface="Arial"/>
                        </a:rPr>
                        <a:t>0.06</a:t>
                      </a:r>
                      <a:endParaRPr b="1" sz="3400" u="none" cap="none" strike="noStrike">
                        <a:latin typeface="Arial"/>
                        <a:ea typeface="Arial"/>
                        <a:cs typeface="Arial"/>
                        <a:sym typeface="Arial"/>
                      </a:endParaRPr>
                    </a:p>
                  </a:txBody>
                  <a:tcPr marT="110875" marB="110875" marR="110900" marL="110900"/>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latin typeface="Arial"/>
                          <a:ea typeface="Arial"/>
                          <a:cs typeface="Arial"/>
                          <a:sym typeface="Arial"/>
                        </a:rPr>
                        <a:t>0.08</a:t>
                      </a:r>
                      <a:endParaRPr b="1" sz="3400" u="none" cap="none" strike="noStrike">
                        <a:latin typeface="Arial"/>
                        <a:ea typeface="Arial"/>
                        <a:cs typeface="Arial"/>
                        <a:sym typeface="Arial"/>
                      </a:endParaRPr>
                    </a:p>
                  </a:txBody>
                  <a:tcPr marT="110875" marB="110875" marR="110900" marL="110900"/>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latin typeface="Arial"/>
                          <a:ea typeface="Arial"/>
                          <a:cs typeface="Arial"/>
                          <a:sym typeface="Arial"/>
                        </a:rPr>
                        <a:t>0.11</a:t>
                      </a:r>
                      <a:endParaRPr b="1" sz="3400" u="none" cap="none" strike="noStrike">
                        <a:latin typeface="Arial"/>
                        <a:ea typeface="Arial"/>
                        <a:cs typeface="Arial"/>
                        <a:sym typeface="Arial"/>
                      </a:endParaRPr>
                    </a:p>
                  </a:txBody>
                  <a:tcPr marT="110875" marB="110875" marR="110900" marL="110900"/>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latin typeface="Arial"/>
                          <a:ea typeface="Arial"/>
                          <a:cs typeface="Arial"/>
                          <a:sym typeface="Arial"/>
                        </a:rPr>
                        <a:t>0.14</a:t>
                      </a:r>
                      <a:endParaRPr b="1" sz="3400" u="none" cap="none" strike="noStrike">
                        <a:latin typeface="Arial"/>
                        <a:ea typeface="Arial"/>
                        <a:cs typeface="Arial"/>
                        <a:sym typeface="Arial"/>
                      </a:endParaRPr>
                    </a:p>
                  </a:txBody>
                  <a:tcPr marT="110875" marB="110875" marR="110900" marL="110900"/>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latin typeface="Arial"/>
                          <a:ea typeface="Arial"/>
                          <a:cs typeface="Arial"/>
                          <a:sym typeface="Arial"/>
                        </a:rPr>
                        <a:t>0.16</a:t>
                      </a:r>
                      <a:endParaRPr b="1" sz="3400" u="none" cap="none" strike="noStrike">
                        <a:latin typeface="Arial"/>
                        <a:ea typeface="Arial"/>
                        <a:cs typeface="Arial"/>
                        <a:sym typeface="Arial"/>
                      </a:endParaRPr>
                    </a:p>
                  </a:txBody>
                  <a:tcPr marT="110875" marB="110875" marR="110900" marL="110900"/>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latin typeface="Arial"/>
                          <a:ea typeface="Arial"/>
                          <a:cs typeface="Arial"/>
                          <a:sym typeface="Arial"/>
                        </a:rPr>
                        <a:t>0.14</a:t>
                      </a:r>
                      <a:endParaRPr b="1" sz="3400" u="none" cap="none" strike="noStrike">
                        <a:latin typeface="Arial"/>
                        <a:ea typeface="Arial"/>
                        <a:cs typeface="Arial"/>
                        <a:sym typeface="Arial"/>
                      </a:endParaRPr>
                    </a:p>
                  </a:txBody>
                  <a:tcPr marT="110875" marB="110875" marR="110900" marL="110900"/>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latin typeface="Arial"/>
                          <a:ea typeface="Arial"/>
                          <a:cs typeface="Arial"/>
                          <a:sym typeface="Arial"/>
                        </a:rPr>
                        <a:t>0.11</a:t>
                      </a:r>
                      <a:endParaRPr b="1" sz="3400" u="none" cap="none" strike="noStrike">
                        <a:latin typeface="Arial"/>
                        <a:ea typeface="Arial"/>
                        <a:cs typeface="Arial"/>
                        <a:sym typeface="Arial"/>
                      </a:endParaRPr>
                    </a:p>
                  </a:txBody>
                  <a:tcPr marT="110875" marB="110875" marR="110900" marL="110900"/>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latin typeface="Arial"/>
                          <a:ea typeface="Arial"/>
                          <a:cs typeface="Arial"/>
                          <a:sym typeface="Arial"/>
                        </a:rPr>
                        <a:t>0.08</a:t>
                      </a:r>
                      <a:endParaRPr b="1" sz="3400" u="none" cap="none" strike="noStrike">
                        <a:latin typeface="Arial"/>
                        <a:ea typeface="Arial"/>
                        <a:cs typeface="Arial"/>
                        <a:sym typeface="Arial"/>
                      </a:endParaRPr>
                    </a:p>
                  </a:txBody>
                  <a:tcPr marT="110875" marB="110875" marR="110900" marL="110900"/>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latin typeface="Arial"/>
                          <a:ea typeface="Arial"/>
                          <a:cs typeface="Arial"/>
                          <a:sym typeface="Arial"/>
                        </a:rPr>
                        <a:t>0.06</a:t>
                      </a:r>
                      <a:endParaRPr b="1" sz="3400" u="none" cap="none" strike="noStrike">
                        <a:latin typeface="Arial"/>
                        <a:ea typeface="Arial"/>
                        <a:cs typeface="Arial"/>
                        <a:sym typeface="Arial"/>
                      </a:endParaRPr>
                    </a:p>
                  </a:txBody>
                  <a:tcPr marT="110875" marB="110875" marR="110900" marL="110900"/>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latin typeface="Arial"/>
                          <a:ea typeface="Arial"/>
                          <a:cs typeface="Arial"/>
                          <a:sym typeface="Arial"/>
                        </a:rPr>
                        <a:t>0.03</a:t>
                      </a:r>
                      <a:endParaRPr b="1" sz="3400" u="none" cap="none" strike="noStrike">
                        <a:latin typeface="Arial"/>
                        <a:ea typeface="Arial"/>
                        <a:cs typeface="Arial"/>
                        <a:sym typeface="Arial"/>
                      </a:endParaRPr>
                    </a:p>
                  </a:txBody>
                  <a:tcPr marT="110875" marB="110875" marR="110900" marL="110900"/>
                </a:tc>
              </a:tr>
            </a:tbl>
          </a:graphicData>
        </a:graphic>
      </p:graphicFrame>
      <p:grpSp>
        <p:nvGrpSpPr>
          <p:cNvPr id="671" name="Google Shape;671;g130dfca2355_0_604"/>
          <p:cNvGrpSpPr/>
          <p:nvPr/>
        </p:nvGrpSpPr>
        <p:grpSpPr>
          <a:xfrm>
            <a:off x="-3712" y="766059"/>
            <a:ext cx="7319700" cy="1073882"/>
            <a:chOff x="0" y="0"/>
            <a:chExt cx="7319700" cy="1073882"/>
          </a:xfrm>
        </p:grpSpPr>
        <p:sp>
          <p:nvSpPr>
            <p:cNvPr id="672" name="Google Shape;672;g130dfca2355_0_60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73" name="Google Shape;673;g130dfca2355_0_60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74" name="Google Shape;674;g130dfca2355_0_60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Probability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grpSp>
        <p:nvGrpSpPr>
          <p:cNvPr id="107" name="Google Shape;107;g130aa865571_0_25"/>
          <p:cNvGrpSpPr/>
          <p:nvPr/>
        </p:nvGrpSpPr>
        <p:grpSpPr>
          <a:xfrm>
            <a:off x="-3712" y="766059"/>
            <a:ext cx="7319700" cy="1073882"/>
            <a:chOff x="0" y="0"/>
            <a:chExt cx="7319700" cy="1073882"/>
          </a:xfrm>
        </p:grpSpPr>
        <p:sp>
          <p:nvSpPr>
            <p:cNvPr id="108" name="Google Shape;108;g130aa865571_0_2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9" name="Google Shape;109;g130aa865571_0_2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0" name="Google Shape;110;g130aa865571_0_2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descr="ForTheWomen_blacktext (2) (1).png" id="111" name="Google Shape;111;g130aa865571_0_2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pic>
        <p:nvPicPr>
          <p:cNvPr id="112" name="Google Shape;112;g130aa865571_0_25"/>
          <p:cNvPicPr preferRelativeResize="0"/>
          <p:nvPr/>
        </p:nvPicPr>
        <p:blipFill rotWithShape="1">
          <a:blip r:embed="rId4">
            <a:alphaModFix/>
          </a:blip>
          <a:srcRect b="0" l="0" r="0" t="0"/>
          <a:stretch/>
        </p:blipFill>
        <p:spPr>
          <a:xfrm>
            <a:off x="4354088" y="2282075"/>
            <a:ext cx="4876800" cy="4876800"/>
          </a:xfrm>
          <a:prstGeom prst="rect">
            <a:avLst/>
          </a:prstGeom>
          <a:noFill/>
          <a:ln>
            <a:noFill/>
          </a:ln>
        </p:spPr>
      </p:pic>
      <p:sp>
        <p:nvSpPr>
          <p:cNvPr id="113" name="Google Shape;113;g130aa865571_0_2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14" name="Google Shape;114;g130aa865571_0_25"/>
          <p:cNvSpPr txBox="1"/>
          <p:nvPr>
            <p:ph idx="4294967295" type="body"/>
          </p:nvPr>
        </p:nvSpPr>
        <p:spPr>
          <a:xfrm>
            <a:off x="9230900" y="4220375"/>
            <a:ext cx="10128900" cy="2036400"/>
          </a:xfrm>
          <a:prstGeom prst="rect">
            <a:avLst/>
          </a:prstGeom>
          <a:noFill/>
          <a:ln>
            <a:noFill/>
          </a:ln>
        </p:spPr>
        <p:txBody>
          <a:bodyPr anchorCtr="0" anchor="t" bIns="243800" lIns="243800" spcFirstLastPara="1" rIns="243800" wrap="square" tIns="243800">
            <a:noAutofit/>
          </a:bodyPr>
          <a:lstStyle/>
          <a:p>
            <a:pPr indent="0" lvl="0" marL="0" rtl="0" algn="l">
              <a:lnSpc>
                <a:spcPct val="115000"/>
              </a:lnSpc>
              <a:spcBef>
                <a:spcPts val="0"/>
              </a:spcBef>
              <a:spcAft>
                <a:spcPts val="4300"/>
              </a:spcAft>
              <a:buSzPts val="4800"/>
              <a:buNone/>
            </a:pPr>
            <a:r>
              <a:rPr lang="en-PH" sz="5000">
                <a:latin typeface="Avenir"/>
                <a:ea typeface="Avenir"/>
                <a:cs typeface="Avenir"/>
                <a:sym typeface="Avenir"/>
              </a:rPr>
              <a:t>How much should a family budget on rice for a week?</a:t>
            </a:r>
            <a:endParaRPr sz="5000">
              <a:latin typeface="Avenir"/>
              <a:ea typeface="Avenir"/>
              <a:cs typeface="Avenir"/>
              <a:sym typeface="Avenir"/>
            </a:endParaRPr>
          </a:p>
        </p:txBody>
      </p:sp>
      <p:sp>
        <p:nvSpPr>
          <p:cNvPr id="115" name="Google Shape;115;g130aa865571_0_25"/>
          <p:cNvSpPr txBox="1"/>
          <p:nvPr/>
        </p:nvSpPr>
        <p:spPr>
          <a:xfrm>
            <a:off x="3056650" y="8542675"/>
            <a:ext cx="18762900" cy="141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0" i="0" lang="en-PH" sz="8000" u="none" cap="none" strike="noStrike">
                <a:solidFill>
                  <a:srgbClr val="000000"/>
                </a:solidFill>
                <a:latin typeface="Helvetica Neue"/>
                <a:ea typeface="Helvetica Neue"/>
                <a:cs typeface="Helvetica Neue"/>
                <a:sym typeface="Helvetica Neue"/>
              </a:rPr>
              <a:t>500</a:t>
            </a:r>
            <a:endParaRPr b="0" i="0" sz="8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g130dfca2355_0_612"/>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680" name="Google Shape;680;g130dfca2355_0_612"/>
          <p:cNvSpPr txBox="1"/>
          <p:nvPr>
            <p:ph type="title"/>
          </p:nvPr>
        </p:nvSpPr>
        <p:spPr>
          <a:xfrm>
            <a:off x="1149226" y="2945236"/>
            <a:ext cx="21309600" cy="1971300"/>
          </a:xfrm>
          <a:prstGeom prst="rect">
            <a:avLst/>
          </a:prstGeom>
          <a:noFill/>
          <a:ln>
            <a:noFill/>
          </a:ln>
        </p:spPr>
        <p:txBody>
          <a:bodyPr anchorCtr="0" anchor="t" bIns="110875" lIns="110875" spcFirstLastPara="1" rIns="110875" wrap="square" tIns="110875">
            <a:noAutofit/>
          </a:bodyPr>
          <a:lstStyle/>
          <a:p>
            <a:pPr indent="0" lvl="0" marL="0" rtl="0" algn="l">
              <a:lnSpc>
                <a:spcPct val="100000"/>
              </a:lnSpc>
              <a:spcBef>
                <a:spcPts val="0"/>
              </a:spcBef>
              <a:spcAft>
                <a:spcPts val="0"/>
              </a:spcAft>
              <a:buSzPts val="1700"/>
              <a:buNone/>
            </a:pPr>
            <a:r>
              <a:rPr b="0" i="0" lang="en-PH">
                <a:solidFill>
                  <a:srgbClr val="262626"/>
                </a:solidFill>
                <a:latin typeface="Arial"/>
                <a:ea typeface="Arial"/>
                <a:cs typeface="Arial"/>
                <a:sym typeface="Arial"/>
              </a:rPr>
              <a:t>A probability distribution can also be presented as a histogram.</a:t>
            </a:r>
            <a:endParaRPr b="0" i="0">
              <a:solidFill>
                <a:srgbClr val="262626"/>
              </a:solidFill>
              <a:latin typeface="Arial"/>
              <a:ea typeface="Arial"/>
              <a:cs typeface="Arial"/>
              <a:sym typeface="Arial"/>
            </a:endParaRPr>
          </a:p>
        </p:txBody>
      </p:sp>
      <p:pic>
        <p:nvPicPr>
          <p:cNvPr id="681" name="Google Shape;681;g130dfca2355_0_612"/>
          <p:cNvPicPr preferRelativeResize="0"/>
          <p:nvPr/>
        </p:nvPicPr>
        <p:blipFill rotWithShape="1">
          <a:blip r:embed="rId4">
            <a:alphaModFix/>
          </a:blip>
          <a:srcRect b="0" l="0" r="0" t="0"/>
          <a:stretch/>
        </p:blipFill>
        <p:spPr>
          <a:xfrm>
            <a:off x="6067446" y="6914639"/>
            <a:ext cx="10311050" cy="5781183"/>
          </a:xfrm>
          <a:prstGeom prst="rect">
            <a:avLst/>
          </a:prstGeom>
          <a:noFill/>
          <a:ln>
            <a:noFill/>
          </a:ln>
        </p:spPr>
      </p:pic>
      <p:graphicFrame>
        <p:nvGraphicFramePr>
          <p:cNvPr id="682" name="Google Shape;682;g130dfca2355_0_612"/>
          <p:cNvGraphicFramePr/>
          <p:nvPr/>
        </p:nvGraphicFramePr>
        <p:xfrm>
          <a:off x="3150326" y="4916692"/>
          <a:ext cx="3000000" cy="3000000"/>
        </p:xfrm>
        <a:graphic>
          <a:graphicData uri="http://schemas.openxmlformats.org/drawingml/2006/table">
            <a:tbl>
              <a:tblPr>
                <a:noFill/>
                <a:tableStyleId>{40A53003-E502-4C28-BF9F-5A0AE536EB9E}</a:tableStyleId>
              </a:tblPr>
              <a:tblGrid>
                <a:gridCol w="1315250"/>
                <a:gridCol w="1315250"/>
                <a:gridCol w="1315250"/>
                <a:gridCol w="1315250"/>
                <a:gridCol w="1315250"/>
                <a:gridCol w="1315250"/>
                <a:gridCol w="1315250"/>
                <a:gridCol w="1315250"/>
                <a:gridCol w="1315250"/>
                <a:gridCol w="1315250"/>
                <a:gridCol w="1315250"/>
                <a:gridCol w="1315250"/>
              </a:tblGrid>
              <a:tr h="462075">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solidFill>
                            <a:srgbClr val="FFFFFF"/>
                          </a:solidFill>
                          <a:latin typeface="Arial"/>
                          <a:ea typeface="Arial"/>
                          <a:cs typeface="Arial"/>
                          <a:sym typeface="Arial"/>
                        </a:rPr>
                        <a:t>X</a:t>
                      </a:r>
                      <a:endParaRPr b="1" sz="3400" u="none" cap="none" strike="noStrike">
                        <a:solidFill>
                          <a:srgbClr val="FFFFFF"/>
                        </a:solidFill>
                        <a:latin typeface="Arial"/>
                        <a:ea typeface="Arial"/>
                        <a:cs typeface="Arial"/>
                        <a:sym typeface="Arial"/>
                      </a:endParaRPr>
                    </a:p>
                  </a:txBody>
                  <a:tcPr marT="110875" marB="110875" marR="110900" marL="110900">
                    <a:solidFill>
                      <a:srgbClr val="0B5394"/>
                    </a:solidFill>
                  </a:tcPr>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solidFill>
                            <a:srgbClr val="FFFFFF"/>
                          </a:solidFill>
                          <a:latin typeface="Arial"/>
                          <a:ea typeface="Arial"/>
                          <a:cs typeface="Arial"/>
                          <a:sym typeface="Arial"/>
                        </a:rPr>
                        <a:t>2</a:t>
                      </a:r>
                      <a:endParaRPr b="1" sz="3400" u="none" cap="none" strike="noStrike">
                        <a:solidFill>
                          <a:srgbClr val="FFFFFF"/>
                        </a:solidFill>
                        <a:latin typeface="Arial"/>
                        <a:ea typeface="Arial"/>
                        <a:cs typeface="Arial"/>
                        <a:sym typeface="Arial"/>
                      </a:endParaRPr>
                    </a:p>
                  </a:txBody>
                  <a:tcPr marT="110875" marB="110875" marR="110900" marL="110900">
                    <a:solidFill>
                      <a:srgbClr val="0B5394"/>
                    </a:solidFill>
                  </a:tcPr>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solidFill>
                            <a:srgbClr val="FFFFFF"/>
                          </a:solidFill>
                          <a:latin typeface="Arial"/>
                          <a:ea typeface="Arial"/>
                          <a:cs typeface="Arial"/>
                          <a:sym typeface="Arial"/>
                        </a:rPr>
                        <a:t>3</a:t>
                      </a:r>
                      <a:endParaRPr b="1" sz="3400" u="none" cap="none" strike="noStrike">
                        <a:solidFill>
                          <a:srgbClr val="FFFFFF"/>
                        </a:solidFill>
                        <a:latin typeface="Arial"/>
                        <a:ea typeface="Arial"/>
                        <a:cs typeface="Arial"/>
                        <a:sym typeface="Arial"/>
                      </a:endParaRPr>
                    </a:p>
                  </a:txBody>
                  <a:tcPr marT="110875" marB="110875" marR="110900" marL="110900">
                    <a:solidFill>
                      <a:srgbClr val="0B5394"/>
                    </a:solidFill>
                  </a:tcPr>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solidFill>
                            <a:srgbClr val="FFFFFF"/>
                          </a:solidFill>
                          <a:latin typeface="Arial"/>
                          <a:ea typeface="Arial"/>
                          <a:cs typeface="Arial"/>
                          <a:sym typeface="Arial"/>
                        </a:rPr>
                        <a:t>4</a:t>
                      </a:r>
                      <a:endParaRPr b="1" sz="3400" u="none" cap="none" strike="noStrike">
                        <a:solidFill>
                          <a:srgbClr val="FFFFFF"/>
                        </a:solidFill>
                        <a:latin typeface="Arial"/>
                        <a:ea typeface="Arial"/>
                        <a:cs typeface="Arial"/>
                        <a:sym typeface="Arial"/>
                      </a:endParaRPr>
                    </a:p>
                  </a:txBody>
                  <a:tcPr marT="110875" marB="110875" marR="110900" marL="110900">
                    <a:solidFill>
                      <a:srgbClr val="0B5394"/>
                    </a:solidFill>
                  </a:tcPr>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solidFill>
                            <a:srgbClr val="FFFFFF"/>
                          </a:solidFill>
                          <a:latin typeface="Arial"/>
                          <a:ea typeface="Arial"/>
                          <a:cs typeface="Arial"/>
                          <a:sym typeface="Arial"/>
                        </a:rPr>
                        <a:t>5</a:t>
                      </a:r>
                      <a:endParaRPr b="1" sz="3400" u="none" cap="none" strike="noStrike">
                        <a:solidFill>
                          <a:srgbClr val="FFFFFF"/>
                        </a:solidFill>
                        <a:latin typeface="Arial"/>
                        <a:ea typeface="Arial"/>
                        <a:cs typeface="Arial"/>
                        <a:sym typeface="Arial"/>
                      </a:endParaRPr>
                    </a:p>
                  </a:txBody>
                  <a:tcPr marT="110875" marB="110875" marR="110900" marL="110900">
                    <a:solidFill>
                      <a:srgbClr val="0B5394"/>
                    </a:solidFill>
                  </a:tcPr>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solidFill>
                            <a:srgbClr val="FFFFFF"/>
                          </a:solidFill>
                          <a:latin typeface="Arial"/>
                          <a:ea typeface="Arial"/>
                          <a:cs typeface="Arial"/>
                          <a:sym typeface="Arial"/>
                        </a:rPr>
                        <a:t>6</a:t>
                      </a:r>
                      <a:endParaRPr b="1" sz="3400" u="none" cap="none" strike="noStrike">
                        <a:solidFill>
                          <a:srgbClr val="FFFFFF"/>
                        </a:solidFill>
                        <a:latin typeface="Arial"/>
                        <a:ea typeface="Arial"/>
                        <a:cs typeface="Arial"/>
                        <a:sym typeface="Arial"/>
                      </a:endParaRPr>
                    </a:p>
                  </a:txBody>
                  <a:tcPr marT="110875" marB="110875" marR="110900" marL="110900">
                    <a:solidFill>
                      <a:srgbClr val="0B5394"/>
                    </a:solidFill>
                  </a:tcPr>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solidFill>
                            <a:srgbClr val="FFFFFF"/>
                          </a:solidFill>
                          <a:latin typeface="Arial"/>
                          <a:ea typeface="Arial"/>
                          <a:cs typeface="Arial"/>
                          <a:sym typeface="Arial"/>
                        </a:rPr>
                        <a:t>7</a:t>
                      </a:r>
                      <a:endParaRPr b="1" sz="3400" u="none" cap="none" strike="noStrike">
                        <a:solidFill>
                          <a:srgbClr val="FFFFFF"/>
                        </a:solidFill>
                        <a:latin typeface="Arial"/>
                        <a:ea typeface="Arial"/>
                        <a:cs typeface="Arial"/>
                        <a:sym typeface="Arial"/>
                      </a:endParaRPr>
                    </a:p>
                  </a:txBody>
                  <a:tcPr marT="110875" marB="110875" marR="110900" marL="110900">
                    <a:solidFill>
                      <a:srgbClr val="0B5394"/>
                    </a:solidFill>
                  </a:tcPr>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solidFill>
                            <a:srgbClr val="FFFFFF"/>
                          </a:solidFill>
                          <a:latin typeface="Arial"/>
                          <a:ea typeface="Arial"/>
                          <a:cs typeface="Arial"/>
                          <a:sym typeface="Arial"/>
                        </a:rPr>
                        <a:t>8</a:t>
                      </a:r>
                      <a:endParaRPr b="1" sz="3400" u="none" cap="none" strike="noStrike">
                        <a:solidFill>
                          <a:srgbClr val="FFFFFF"/>
                        </a:solidFill>
                        <a:latin typeface="Arial"/>
                        <a:ea typeface="Arial"/>
                        <a:cs typeface="Arial"/>
                        <a:sym typeface="Arial"/>
                      </a:endParaRPr>
                    </a:p>
                  </a:txBody>
                  <a:tcPr marT="110875" marB="110875" marR="110900" marL="110900">
                    <a:solidFill>
                      <a:srgbClr val="0B5394"/>
                    </a:solidFill>
                  </a:tcPr>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solidFill>
                            <a:srgbClr val="FFFFFF"/>
                          </a:solidFill>
                          <a:latin typeface="Arial"/>
                          <a:ea typeface="Arial"/>
                          <a:cs typeface="Arial"/>
                          <a:sym typeface="Arial"/>
                        </a:rPr>
                        <a:t>9</a:t>
                      </a:r>
                      <a:endParaRPr b="1" sz="3400" u="none" cap="none" strike="noStrike">
                        <a:solidFill>
                          <a:srgbClr val="FFFFFF"/>
                        </a:solidFill>
                        <a:latin typeface="Arial"/>
                        <a:ea typeface="Arial"/>
                        <a:cs typeface="Arial"/>
                        <a:sym typeface="Arial"/>
                      </a:endParaRPr>
                    </a:p>
                  </a:txBody>
                  <a:tcPr marT="110875" marB="110875" marR="110900" marL="110900">
                    <a:solidFill>
                      <a:srgbClr val="0B5394"/>
                    </a:solidFill>
                  </a:tcPr>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solidFill>
                            <a:srgbClr val="FFFFFF"/>
                          </a:solidFill>
                          <a:latin typeface="Arial"/>
                          <a:ea typeface="Arial"/>
                          <a:cs typeface="Arial"/>
                          <a:sym typeface="Arial"/>
                        </a:rPr>
                        <a:t>10</a:t>
                      </a:r>
                      <a:endParaRPr b="1" sz="3400" u="none" cap="none" strike="noStrike">
                        <a:solidFill>
                          <a:srgbClr val="FFFFFF"/>
                        </a:solidFill>
                        <a:latin typeface="Arial"/>
                        <a:ea typeface="Arial"/>
                        <a:cs typeface="Arial"/>
                        <a:sym typeface="Arial"/>
                      </a:endParaRPr>
                    </a:p>
                  </a:txBody>
                  <a:tcPr marT="110875" marB="110875" marR="110900" marL="110900">
                    <a:solidFill>
                      <a:srgbClr val="0B5394"/>
                    </a:solidFill>
                  </a:tcPr>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solidFill>
                            <a:srgbClr val="FFFFFF"/>
                          </a:solidFill>
                          <a:latin typeface="Arial"/>
                          <a:ea typeface="Arial"/>
                          <a:cs typeface="Arial"/>
                          <a:sym typeface="Arial"/>
                        </a:rPr>
                        <a:t>11</a:t>
                      </a:r>
                      <a:endParaRPr b="1" sz="3400" u="none" cap="none" strike="noStrike">
                        <a:solidFill>
                          <a:srgbClr val="FFFFFF"/>
                        </a:solidFill>
                        <a:latin typeface="Arial"/>
                        <a:ea typeface="Arial"/>
                        <a:cs typeface="Arial"/>
                        <a:sym typeface="Arial"/>
                      </a:endParaRPr>
                    </a:p>
                  </a:txBody>
                  <a:tcPr marT="110875" marB="110875" marR="110900" marL="110900">
                    <a:solidFill>
                      <a:srgbClr val="0B5394"/>
                    </a:solidFill>
                  </a:tcPr>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solidFill>
                            <a:srgbClr val="FFFFFF"/>
                          </a:solidFill>
                          <a:latin typeface="Arial"/>
                          <a:ea typeface="Arial"/>
                          <a:cs typeface="Arial"/>
                          <a:sym typeface="Arial"/>
                        </a:rPr>
                        <a:t>12</a:t>
                      </a:r>
                      <a:endParaRPr b="1" sz="3400" u="none" cap="none" strike="noStrike">
                        <a:solidFill>
                          <a:srgbClr val="FFFFFF"/>
                        </a:solidFill>
                        <a:latin typeface="Arial"/>
                        <a:ea typeface="Arial"/>
                        <a:cs typeface="Arial"/>
                        <a:sym typeface="Arial"/>
                      </a:endParaRPr>
                    </a:p>
                  </a:txBody>
                  <a:tcPr marT="110875" marB="110875" marR="110900" marL="110900">
                    <a:solidFill>
                      <a:srgbClr val="0B5394"/>
                    </a:solidFill>
                  </a:tcPr>
                </a:tc>
              </a:tr>
              <a:tr h="462075">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latin typeface="Arial"/>
                          <a:ea typeface="Arial"/>
                          <a:cs typeface="Arial"/>
                          <a:sym typeface="Arial"/>
                        </a:rPr>
                        <a:t>P(x)</a:t>
                      </a:r>
                      <a:endParaRPr b="1" sz="3400" u="none" cap="none" strike="noStrike">
                        <a:latin typeface="Arial"/>
                        <a:ea typeface="Arial"/>
                        <a:cs typeface="Arial"/>
                        <a:sym typeface="Arial"/>
                      </a:endParaRPr>
                    </a:p>
                  </a:txBody>
                  <a:tcPr marT="110875" marB="110875" marR="110900" marL="110900"/>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latin typeface="Arial"/>
                          <a:ea typeface="Arial"/>
                          <a:cs typeface="Arial"/>
                          <a:sym typeface="Arial"/>
                        </a:rPr>
                        <a:t>0.03</a:t>
                      </a:r>
                      <a:endParaRPr b="1" sz="3400" u="none" cap="none" strike="noStrike">
                        <a:latin typeface="Arial"/>
                        <a:ea typeface="Arial"/>
                        <a:cs typeface="Arial"/>
                        <a:sym typeface="Arial"/>
                      </a:endParaRPr>
                    </a:p>
                  </a:txBody>
                  <a:tcPr marT="110875" marB="110875" marR="110900" marL="110900"/>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latin typeface="Arial"/>
                          <a:ea typeface="Arial"/>
                          <a:cs typeface="Arial"/>
                          <a:sym typeface="Arial"/>
                        </a:rPr>
                        <a:t>0.06</a:t>
                      </a:r>
                      <a:endParaRPr b="1" sz="3400" u="none" cap="none" strike="noStrike">
                        <a:latin typeface="Arial"/>
                        <a:ea typeface="Arial"/>
                        <a:cs typeface="Arial"/>
                        <a:sym typeface="Arial"/>
                      </a:endParaRPr>
                    </a:p>
                  </a:txBody>
                  <a:tcPr marT="110875" marB="110875" marR="110900" marL="110900"/>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latin typeface="Arial"/>
                          <a:ea typeface="Arial"/>
                          <a:cs typeface="Arial"/>
                          <a:sym typeface="Arial"/>
                        </a:rPr>
                        <a:t>0.08</a:t>
                      </a:r>
                      <a:endParaRPr b="1" sz="3400" u="none" cap="none" strike="noStrike">
                        <a:latin typeface="Arial"/>
                        <a:ea typeface="Arial"/>
                        <a:cs typeface="Arial"/>
                        <a:sym typeface="Arial"/>
                      </a:endParaRPr>
                    </a:p>
                  </a:txBody>
                  <a:tcPr marT="110875" marB="110875" marR="110900" marL="110900"/>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latin typeface="Arial"/>
                          <a:ea typeface="Arial"/>
                          <a:cs typeface="Arial"/>
                          <a:sym typeface="Arial"/>
                        </a:rPr>
                        <a:t>0.11</a:t>
                      </a:r>
                      <a:endParaRPr b="1" sz="3400" u="none" cap="none" strike="noStrike">
                        <a:latin typeface="Arial"/>
                        <a:ea typeface="Arial"/>
                        <a:cs typeface="Arial"/>
                        <a:sym typeface="Arial"/>
                      </a:endParaRPr>
                    </a:p>
                  </a:txBody>
                  <a:tcPr marT="110875" marB="110875" marR="110900" marL="110900"/>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latin typeface="Arial"/>
                          <a:ea typeface="Arial"/>
                          <a:cs typeface="Arial"/>
                          <a:sym typeface="Arial"/>
                        </a:rPr>
                        <a:t>0.14</a:t>
                      </a:r>
                      <a:endParaRPr b="1" sz="3400" u="none" cap="none" strike="noStrike">
                        <a:latin typeface="Arial"/>
                        <a:ea typeface="Arial"/>
                        <a:cs typeface="Arial"/>
                        <a:sym typeface="Arial"/>
                      </a:endParaRPr>
                    </a:p>
                  </a:txBody>
                  <a:tcPr marT="110875" marB="110875" marR="110900" marL="110900"/>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latin typeface="Arial"/>
                          <a:ea typeface="Arial"/>
                          <a:cs typeface="Arial"/>
                          <a:sym typeface="Arial"/>
                        </a:rPr>
                        <a:t>0.16</a:t>
                      </a:r>
                      <a:endParaRPr b="1" sz="3400" u="none" cap="none" strike="noStrike">
                        <a:latin typeface="Arial"/>
                        <a:ea typeface="Arial"/>
                        <a:cs typeface="Arial"/>
                        <a:sym typeface="Arial"/>
                      </a:endParaRPr>
                    </a:p>
                  </a:txBody>
                  <a:tcPr marT="110875" marB="110875" marR="110900" marL="110900"/>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latin typeface="Arial"/>
                          <a:ea typeface="Arial"/>
                          <a:cs typeface="Arial"/>
                          <a:sym typeface="Arial"/>
                        </a:rPr>
                        <a:t>0.14</a:t>
                      </a:r>
                      <a:endParaRPr b="1" sz="3400" u="none" cap="none" strike="noStrike">
                        <a:latin typeface="Arial"/>
                        <a:ea typeface="Arial"/>
                        <a:cs typeface="Arial"/>
                        <a:sym typeface="Arial"/>
                      </a:endParaRPr>
                    </a:p>
                  </a:txBody>
                  <a:tcPr marT="110875" marB="110875" marR="110900" marL="110900"/>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latin typeface="Arial"/>
                          <a:ea typeface="Arial"/>
                          <a:cs typeface="Arial"/>
                          <a:sym typeface="Arial"/>
                        </a:rPr>
                        <a:t>0.11</a:t>
                      </a:r>
                      <a:endParaRPr b="1" sz="3400" u="none" cap="none" strike="noStrike">
                        <a:latin typeface="Arial"/>
                        <a:ea typeface="Arial"/>
                        <a:cs typeface="Arial"/>
                        <a:sym typeface="Arial"/>
                      </a:endParaRPr>
                    </a:p>
                  </a:txBody>
                  <a:tcPr marT="110875" marB="110875" marR="110900" marL="110900"/>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latin typeface="Arial"/>
                          <a:ea typeface="Arial"/>
                          <a:cs typeface="Arial"/>
                          <a:sym typeface="Arial"/>
                        </a:rPr>
                        <a:t>0.08</a:t>
                      </a:r>
                      <a:endParaRPr b="1" sz="3400" u="none" cap="none" strike="noStrike">
                        <a:latin typeface="Arial"/>
                        <a:ea typeface="Arial"/>
                        <a:cs typeface="Arial"/>
                        <a:sym typeface="Arial"/>
                      </a:endParaRPr>
                    </a:p>
                  </a:txBody>
                  <a:tcPr marT="110875" marB="110875" marR="110900" marL="110900"/>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latin typeface="Arial"/>
                          <a:ea typeface="Arial"/>
                          <a:cs typeface="Arial"/>
                          <a:sym typeface="Arial"/>
                        </a:rPr>
                        <a:t>0.06</a:t>
                      </a:r>
                      <a:endParaRPr b="1" sz="3400" u="none" cap="none" strike="noStrike">
                        <a:latin typeface="Arial"/>
                        <a:ea typeface="Arial"/>
                        <a:cs typeface="Arial"/>
                        <a:sym typeface="Arial"/>
                      </a:endParaRPr>
                    </a:p>
                  </a:txBody>
                  <a:tcPr marT="110875" marB="110875" marR="110900" marL="110900"/>
                </a:tc>
                <a:tc>
                  <a:txBody>
                    <a:bodyPr/>
                    <a:lstStyle/>
                    <a:p>
                      <a:pPr indent="0" lvl="0" marL="0" marR="0" rtl="0" algn="ctr">
                        <a:lnSpc>
                          <a:spcPct val="100000"/>
                        </a:lnSpc>
                        <a:spcBef>
                          <a:spcPts val="0"/>
                        </a:spcBef>
                        <a:spcAft>
                          <a:spcPts val="0"/>
                        </a:spcAft>
                        <a:buClr>
                          <a:srgbClr val="000000"/>
                        </a:buClr>
                        <a:buSzPts val="3400"/>
                        <a:buFont typeface="Arial"/>
                        <a:buNone/>
                      </a:pPr>
                      <a:r>
                        <a:rPr b="1" lang="en-PH" sz="3400" u="none" cap="none" strike="noStrike">
                          <a:latin typeface="Arial"/>
                          <a:ea typeface="Arial"/>
                          <a:cs typeface="Arial"/>
                          <a:sym typeface="Arial"/>
                        </a:rPr>
                        <a:t>0.03</a:t>
                      </a:r>
                      <a:endParaRPr b="1" sz="3400" u="none" cap="none" strike="noStrike">
                        <a:latin typeface="Arial"/>
                        <a:ea typeface="Arial"/>
                        <a:cs typeface="Arial"/>
                        <a:sym typeface="Arial"/>
                      </a:endParaRPr>
                    </a:p>
                  </a:txBody>
                  <a:tcPr marT="110875" marB="110875" marR="110900" marL="110900"/>
                </a:tc>
              </a:tr>
            </a:tbl>
          </a:graphicData>
        </a:graphic>
      </p:graphicFrame>
      <p:grpSp>
        <p:nvGrpSpPr>
          <p:cNvPr id="683" name="Google Shape;683;g130dfca2355_0_612"/>
          <p:cNvGrpSpPr/>
          <p:nvPr/>
        </p:nvGrpSpPr>
        <p:grpSpPr>
          <a:xfrm>
            <a:off x="-3712" y="766059"/>
            <a:ext cx="7319700" cy="1073882"/>
            <a:chOff x="0" y="0"/>
            <a:chExt cx="7319700" cy="1073882"/>
          </a:xfrm>
        </p:grpSpPr>
        <p:sp>
          <p:nvSpPr>
            <p:cNvPr id="684" name="Google Shape;684;g130dfca2355_0_61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85" name="Google Shape;685;g130dfca2355_0_61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86" name="Google Shape;686;g130dfca2355_0_61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Probability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g130dfca2355_0_580"/>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692" name="Google Shape;692;g130dfca2355_0_580"/>
          <p:cNvGrpSpPr/>
          <p:nvPr/>
        </p:nvGrpSpPr>
        <p:grpSpPr>
          <a:xfrm>
            <a:off x="-3712" y="766059"/>
            <a:ext cx="7319700" cy="1073882"/>
            <a:chOff x="0" y="0"/>
            <a:chExt cx="7319700" cy="1073882"/>
          </a:xfrm>
        </p:grpSpPr>
        <p:sp>
          <p:nvSpPr>
            <p:cNvPr id="693" name="Google Shape;693;g130dfca2355_0_58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694" name="Google Shape;694;g130dfca2355_0_58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695" name="Google Shape;695;g130dfca2355_0_58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Probability</a:t>
            </a:r>
            <a:endParaRPr b="0" i="0" sz="1400" u="none" cap="none" strike="noStrike">
              <a:solidFill>
                <a:srgbClr val="000000"/>
              </a:solidFill>
              <a:latin typeface="Arial"/>
              <a:ea typeface="Arial"/>
              <a:cs typeface="Arial"/>
              <a:sym typeface="Arial"/>
            </a:endParaRPr>
          </a:p>
        </p:txBody>
      </p:sp>
      <p:pic>
        <p:nvPicPr>
          <p:cNvPr id="696" name="Google Shape;696;g130dfca2355_0_580"/>
          <p:cNvPicPr preferRelativeResize="0"/>
          <p:nvPr/>
        </p:nvPicPr>
        <p:blipFill rotWithShape="1">
          <a:blip r:embed="rId4">
            <a:alphaModFix/>
          </a:blip>
          <a:srcRect b="0" l="0" r="0" t="0"/>
          <a:stretch/>
        </p:blipFill>
        <p:spPr>
          <a:xfrm>
            <a:off x="3039703" y="2940370"/>
            <a:ext cx="8282724" cy="8282724"/>
          </a:xfrm>
          <a:prstGeom prst="rect">
            <a:avLst/>
          </a:prstGeom>
          <a:noFill/>
          <a:ln>
            <a:noFill/>
          </a:ln>
        </p:spPr>
      </p:pic>
      <p:sp>
        <p:nvSpPr>
          <p:cNvPr id="697" name="Google Shape;697;g130dfca2355_0_580"/>
          <p:cNvSpPr txBox="1"/>
          <p:nvPr/>
        </p:nvSpPr>
        <p:spPr>
          <a:xfrm>
            <a:off x="11322425" y="4896350"/>
            <a:ext cx="10566600" cy="480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0"/>
              <a:buFont typeface="Arial"/>
              <a:buNone/>
            </a:pPr>
            <a:r>
              <a:rPr b="1" i="0" lang="en-PH" sz="10000" u="none" cap="none" strike="noStrike">
                <a:solidFill>
                  <a:srgbClr val="000000"/>
                </a:solidFill>
                <a:latin typeface="Helvetica Neue"/>
                <a:ea typeface="Helvetica Neue"/>
                <a:cs typeface="Helvetica Neue"/>
                <a:sym typeface="Helvetica Neue"/>
              </a:rPr>
              <a:t>How do</a:t>
            </a:r>
            <a:endParaRPr b="1" i="0" sz="10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0000"/>
              <a:buFont typeface="Arial"/>
              <a:buNone/>
            </a:pPr>
            <a:r>
              <a:rPr b="1" i="0" lang="en-PH" sz="10000" u="none" cap="none" strike="noStrike">
                <a:solidFill>
                  <a:srgbClr val="000000"/>
                </a:solidFill>
                <a:latin typeface="Helvetica Neue"/>
                <a:ea typeface="Helvetica Neue"/>
                <a:cs typeface="Helvetica Neue"/>
                <a:sym typeface="Helvetica Neue"/>
              </a:rPr>
              <a:t>we assign probabilities?</a:t>
            </a:r>
            <a:endParaRPr b="1" i="0" sz="10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g130dfca2355_0_658"/>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703" name="Google Shape;703;g130dfca2355_0_658"/>
          <p:cNvGrpSpPr/>
          <p:nvPr/>
        </p:nvGrpSpPr>
        <p:grpSpPr>
          <a:xfrm>
            <a:off x="-3712" y="766059"/>
            <a:ext cx="7319700" cy="1073882"/>
            <a:chOff x="0" y="0"/>
            <a:chExt cx="7319700" cy="1073882"/>
          </a:xfrm>
        </p:grpSpPr>
        <p:sp>
          <p:nvSpPr>
            <p:cNvPr id="704" name="Google Shape;704;g130dfca2355_0_65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05" name="Google Shape;705;g130dfca2355_0_65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06" name="Google Shape;706;g130dfca2355_0_65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Probability</a:t>
            </a:r>
            <a:endParaRPr b="0" i="0" sz="1400" u="none" cap="none" strike="noStrike">
              <a:solidFill>
                <a:srgbClr val="000000"/>
              </a:solidFill>
              <a:latin typeface="Arial"/>
              <a:ea typeface="Arial"/>
              <a:cs typeface="Arial"/>
              <a:sym typeface="Arial"/>
            </a:endParaRPr>
          </a:p>
        </p:txBody>
      </p:sp>
      <p:grpSp>
        <p:nvGrpSpPr>
          <p:cNvPr id="707" name="Google Shape;707;g130dfca2355_0_658"/>
          <p:cNvGrpSpPr/>
          <p:nvPr/>
        </p:nvGrpSpPr>
        <p:grpSpPr>
          <a:xfrm>
            <a:off x="2941825" y="3485175"/>
            <a:ext cx="18500350" cy="1723800"/>
            <a:chOff x="2184175" y="3708900"/>
            <a:chExt cx="18500350" cy="1723800"/>
          </a:xfrm>
        </p:grpSpPr>
        <p:sp>
          <p:nvSpPr>
            <p:cNvPr id="708" name="Google Shape;708;g130dfca2355_0_658"/>
            <p:cNvSpPr txBox="1"/>
            <p:nvPr/>
          </p:nvSpPr>
          <p:spPr>
            <a:xfrm>
              <a:off x="2184175" y="3708900"/>
              <a:ext cx="69009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0"/>
                <a:buFont typeface="Arial"/>
                <a:buNone/>
              </a:pPr>
              <a:r>
                <a:rPr b="1" i="0" lang="en-PH" sz="10000" u="none" cap="none" strike="noStrike">
                  <a:solidFill>
                    <a:srgbClr val="000000"/>
                  </a:solidFill>
                  <a:latin typeface="Helvetica Neue"/>
                  <a:ea typeface="Helvetica Neue"/>
                  <a:cs typeface="Helvetica Neue"/>
                  <a:sym typeface="Helvetica Neue"/>
                </a:rPr>
                <a:t>Classical</a:t>
              </a:r>
              <a:endParaRPr b="1" i="0" sz="10000" u="none" cap="none" strike="noStrike">
                <a:solidFill>
                  <a:srgbClr val="000000"/>
                </a:solidFill>
                <a:latin typeface="Helvetica Neue"/>
                <a:ea typeface="Helvetica Neue"/>
                <a:cs typeface="Helvetica Neue"/>
                <a:sym typeface="Helvetica Neue"/>
              </a:endParaRPr>
            </a:p>
          </p:txBody>
        </p:sp>
        <p:sp>
          <p:nvSpPr>
            <p:cNvPr id="709" name="Google Shape;709;g130dfca2355_0_658"/>
            <p:cNvSpPr txBox="1"/>
            <p:nvPr/>
          </p:nvSpPr>
          <p:spPr>
            <a:xfrm>
              <a:off x="12733625" y="3939750"/>
              <a:ext cx="79509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0" i="0" lang="en-PH" sz="3500" u="none" cap="none" strike="noStrike">
                  <a:solidFill>
                    <a:srgbClr val="000000"/>
                  </a:solidFill>
                  <a:latin typeface="Avenir"/>
                  <a:ea typeface="Avenir"/>
                  <a:cs typeface="Avenir"/>
                  <a:sym typeface="Avenir"/>
                </a:rPr>
                <a:t>Assumes each event in the sample space has </a:t>
              </a:r>
              <a:r>
                <a:rPr b="0" i="0" lang="en-PH" sz="3500" u="none" cap="none" strike="noStrike">
                  <a:solidFill>
                    <a:srgbClr val="193177"/>
                  </a:solidFill>
                  <a:latin typeface="Avenir"/>
                  <a:ea typeface="Avenir"/>
                  <a:cs typeface="Avenir"/>
                  <a:sym typeface="Avenir"/>
                </a:rPr>
                <a:t>equal probability</a:t>
              </a:r>
              <a:r>
                <a:rPr b="0" i="0" lang="en-PH" sz="3500" u="none" cap="none" strike="noStrike">
                  <a:solidFill>
                    <a:srgbClr val="000000"/>
                  </a:solidFill>
                  <a:latin typeface="Avenir"/>
                  <a:ea typeface="Avenir"/>
                  <a:cs typeface="Avenir"/>
                  <a:sym typeface="Avenir"/>
                </a:rPr>
                <a:t>.</a:t>
              </a:r>
              <a:endParaRPr b="0" i="0" sz="3500" u="none" cap="none" strike="noStrike">
                <a:solidFill>
                  <a:srgbClr val="000000"/>
                </a:solidFill>
                <a:latin typeface="Avenir"/>
                <a:ea typeface="Avenir"/>
                <a:cs typeface="Avenir"/>
                <a:sym typeface="Avenir"/>
              </a:endParaRPr>
            </a:p>
          </p:txBody>
        </p:sp>
      </p:grpSp>
      <p:grpSp>
        <p:nvGrpSpPr>
          <p:cNvPr id="710" name="Google Shape;710;g130dfca2355_0_658"/>
          <p:cNvGrpSpPr/>
          <p:nvPr/>
        </p:nvGrpSpPr>
        <p:grpSpPr>
          <a:xfrm>
            <a:off x="2941825" y="6253213"/>
            <a:ext cx="18500350" cy="1723800"/>
            <a:chOff x="2184175" y="6476938"/>
            <a:chExt cx="18500350" cy="1723800"/>
          </a:xfrm>
        </p:grpSpPr>
        <p:sp>
          <p:nvSpPr>
            <p:cNvPr id="711" name="Google Shape;711;g130dfca2355_0_658"/>
            <p:cNvSpPr txBox="1"/>
            <p:nvPr/>
          </p:nvSpPr>
          <p:spPr>
            <a:xfrm>
              <a:off x="2184175" y="6476938"/>
              <a:ext cx="90030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0"/>
                <a:buFont typeface="Arial"/>
                <a:buNone/>
              </a:pPr>
              <a:r>
                <a:rPr b="1" i="0" lang="en-PH" sz="10000" u="none" cap="none" strike="noStrike">
                  <a:solidFill>
                    <a:srgbClr val="000000"/>
                  </a:solidFill>
                  <a:latin typeface="Helvetica Neue"/>
                  <a:ea typeface="Helvetica Neue"/>
                  <a:cs typeface="Helvetica Neue"/>
                  <a:sym typeface="Helvetica Neue"/>
                </a:rPr>
                <a:t>Frequentist</a:t>
              </a:r>
              <a:endParaRPr b="1" i="0" sz="10000" u="none" cap="none" strike="noStrike">
                <a:solidFill>
                  <a:srgbClr val="000000"/>
                </a:solidFill>
                <a:latin typeface="Helvetica Neue"/>
                <a:ea typeface="Helvetica Neue"/>
                <a:cs typeface="Helvetica Neue"/>
                <a:sym typeface="Helvetica Neue"/>
              </a:endParaRPr>
            </a:p>
          </p:txBody>
        </p:sp>
        <p:sp>
          <p:nvSpPr>
            <p:cNvPr id="712" name="Google Shape;712;g130dfca2355_0_658"/>
            <p:cNvSpPr txBox="1"/>
            <p:nvPr/>
          </p:nvSpPr>
          <p:spPr>
            <a:xfrm>
              <a:off x="12733625" y="6707788"/>
              <a:ext cx="79509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0" i="0" lang="en-PH" sz="3500" u="none" cap="none" strike="noStrike">
                  <a:solidFill>
                    <a:srgbClr val="000000"/>
                  </a:solidFill>
                  <a:latin typeface="Avenir"/>
                  <a:ea typeface="Avenir"/>
                  <a:cs typeface="Avenir"/>
                  <a:sym typeface="Avenir"/>
                </a:rPr>
                <a:t>Probabilities are weighted based on their </a:t>
              </a:r>
              <a:r>
                <a:rPr b="0" i="0" lang="en-PH" sz="3500" u="none" cap="none" strike="noStrike">
                  <a:solidFill>
                    <a:srgbClr val="193177"/>
                  </a:solidFill>
                  <a:latin typeface="Avenir"/>
                  <a:ea typeface="Avenir"/>
                  <a:cs typeface="Avenir"/>
                  <a:sym typeface="Avenir"/>
                </a:rPr>
                <a:t>frequency in data</a:t>
              </a:r>
              <a:r>
                <a:rPr b="0" i="0" lang="en-PH" sz="3500" u="none" cap="none" strike="noStrike">
                  <a:solidFill>
                    <a:srgbClr val="000000"/>
                  </a:solidFill>
                  <a:latin typeface="Avenir"/>
                  <a:ea typeface="Avenir"/>
                  <a:cs typeface="Avenir"/>
                  <a:sym typeface="Avenir"/>
                </a:rPr>
                <a:t>.</a:t>
              </a:r>
              <a:endParaRPr b="0" i="0" sz="3500" u="none" cap="none" strike="noStrike">
                <a:solidFill>
                  <a:srgbClr val="000000"/>
                </a:solidFill>
                <a:latin typeface="Avenir"/>
                <a:ea typeface="Avenir"/>
                <a:cs typeface="Avenir"/>
                <a:sym typeface="Avenir"/>
              </a:endParaRPr>
            </a:p>
          </p:txBody>
        </p:sp>
      </p:grpSp>
      <p:grpSp>
        <p:nvGrpSpPr>
          <p:cNvPr id="713" name="Google Shape;713;g130dfca2355_0_658"/>
          <p:cNvGrpSpPr/>
          <p:nvPr/>
        </p:nvGrpSpPr>
        <p:grpSpPr>
          <a:xfrm>
            <a:off x="2941825" y="9021250"/>
            <a:ext cx="18500350" cy="1723800"/>
            <a:chOff x="2184175" y="9244975"/>
            <a:chExt cx="18500350" cy="1723800"/>
          </a:xfrm>
        </p:grpSpPr>
        <p:sp>
          <p:nvSpPr>
            <p:cNvPr id="714" name="Google Shape;714;g130dfca2355_0_658"/>
            <p:cNvSpPr txBox="1"/>
            <p:nvPr/>
          </p:nvSpPr>
          <p:spPr>
            <a:xfrm>
              <a:off x="2184175" y="9244975"/>
              <a:ext cx="90030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0"/>
                <a:buFont typeface="Arial"/>
                <a:buNone/>
              </a:pPr>
              <a:r>
                <a:rPr b="1" i="0" lang="en-PH" sz="10000" u="none" cap="none" strike="noStrike">
                  <a:solidFill>
                    <a:srgbClr val="000000"/>
                  </a:solidFill>
                  <a:latin typeface="Helvetica Neue"/>
                  <a:ea typeface="Helvetica Neue"/>
                  <a:cs typeface="Helvetica Neue"/>
                  <a:sym typeface="Helvetica Neue"/>
                </a:rPr>
                <a:t>Bayesian</a:t>
              </a:r>
              <a:endParaRPr b="1" i="0" sz="10000" u="none" cap="none" strike="noStrike">
                <a:solidFill>
                  <a:srgbClr val="000000"/>
                </a:solidFill>
                <a:latin typeface="Helvetica Neue"/>
                <a:ea typeface="Helvetica Neue"/>
                <a:cs typeface="Helvetica Neue"/>
                <a:sym typeface="Helvetica Neue"/>
              </a:endParaRPr>
            </a:p>
          </p:txBody>
        </p:sp>
        <p:sp>
          <p:nvSpPr>
            <p:cNvPr id="715" name="Google Shape;715;g130dfca2355_0_658"/>
            <p:cNvSpPr txBox="1"/>
            <p:nvPr/>
          </p:nvSpPr>
          <p:spPr>
            <a:xfrm>
              <a:off x="12733625" y="9475825"/>
              <a:ext cx="79509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0" i="0" lang="en-PH" sz="3500" u="none" cap="none" strike="noStrike">
                  <a:solidFill>
                    <a:srgbClr val="000000"/>
                  </a:solidFill>
                  <a:latin typeface="Avenir"/>
                  <a:ea typeface="Avenir"/>
                  <a:cs typeface="Avenir"/>
                  <a:sym typeface="Avenir"/>
                </a:rPr>
                <a:t>Probabilities are a mix of evidence from data and </a:t>
              </a:r>
              <a:r>
                <a:rPr b="1" i="0" lang="en-PH" sz="3500" u="none" cap="none" strike="noStrike">
                  <a:solidFill>
                    <a:srgbClr val="193177"/>
                  </a:solidFill>
                  <a:latin typeface="Avenir"/>
                  <a:ea typeface="Avenir"/>
                  <a:cs typeface="Avenir"/>
                  <a:sym typeface="Avenir"/>
                </a:rPr>
                <a:t>prior belief</a:t>
              </a:r>
              <a:r>
                <a:rPr b="0" i="0" lang="en-PH" sz="3500" u="none" cap="none" strike="noStrike">
                  <a:solidFill>
                    <a:srgbClr val="000000"/>
                  </a:solidFill>
                  <a:latin typeface="Avenir"/>
                  <a:ea typeface="Avenir"/>
                  <a:cs typeface="Avenir"/>
                  <a:sym typeface="Avenir"/>
                </a:rPr>
                <a:t>.</a:t>
              </a:r>
              <a:endParaRPr b="0" i="0" sz="3500" u="none" cap="none" strike="noStrike">
                <a:solidFill>
                  <a:srgbClr val="000000"/>
                </a:solidFill>
                <a:latin typeface="Avenir"/>
                <a:ea typeface="Avenir"/>
                <a:cs typeface="Avenir"/>
                <a:sym typeface="Avenir"/>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g130dfca2355_0_701"/>
          <p:cNvSpPr/>
          <p:nvPr/>
        </p:nvSpPr>
        <p:spPr>
          <a:xfrm>
            <a:off x="446147" y="12150509"/>
            <a:ext cx="14064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pic>
        <p:nvPicPr>
          <p:cNvPr id="721" name="Google Shape;721;g130dfca2355_0_701"/>
          <p:cNvPicPr preferRelativeResize="0"/>
          <p:nvPr/>
        </p:nvPicPr>
        <p:blipFill rotWithShape="1">
          <a:blip r:embed="rId4">
            <a:alphaModFix/>
          </a:blip>
          <a:srcRect b="0" l="0" r="0" t="0"/>
          <a:stretch/>
        </p:blipFill>
        <p:spPr>
          <a:xfrm>
            <a:off x="5060560" y="5855710"/>
            <a:ext cx="13773721" cy="2342865"/>
          </a:xfrm>
          <a:prstGeom prst="rect">
            <a:avLst/>
          </a:prstGeom>
          <a:noFill/>
          <a:ln>
            <a:noFill/>
          </a:ln>
        </p:spPr>
      </p:pic>
      <p:pic>
        <p:nvPicPr>
          <p:cNvPr id="722" name="Google Shape;722;g130dfca2355_0_701"/>
          <p:cNvPicPr preferRelativeResize="0"/>
          <p:nvPr/>
        </p:nvPicPr>
        <p:blipFill rotWithShape="1">
          <a:blip r:embed="rId5">
            <a:alphaModFix/>
          </a:blip>
          <a:srcRect b="0" l="46045" r="0" t="0"/>
          <a:stretch/>
        </p:blipFill>
        <p:spPr>
          <a:xfrm>
            <a:off x="7148052" y="7962770"/>
            <a:ext cx="2099588" cy="2342865"/>
          </a:xfrm>
          <a:prstGeom prst="rect">
            <a:avLst/>
          </a:prstGeom>
          <a:noFill/>
          <a:ln>
            <a:noFill/>
          </a:ln>
        </p:spPr>
      </p:pic>
      <p:sp>
        <p:nvSpPr>
          <p:cNvPr id="723" name="Google Shape;723;g130dfca2355_0_701"/>
          <p:cNvSpPr txBox="1"/>
          <p:nvPr/>
        </p:nvSpPr>
        <p:spPr>
          <a:xfrm>
            <a:off x="1700414" y="2464279"/>
            <a:ext cx="12642600" cy="1099500"/>
          </a:xfrm>
          <a:prstGeom prst="rect">
            <a:avLst/>
          </a:prstGeom>
          <a:noFill/>
          <a:ln>
            <a:noFill/>
          </a:ln>
        </p:spPr>
        <p:txBody>
          <a:bodyPr anchorCtr="0" anchor="t" bIns="0" lIns="0" spcFirstLastPara="1" rIns="0" wrap="square" tIns="275725">
            <a:noAutofit/>
          </a:bodyPr>
          <a:lstStyle/>
          <a:p>
            <a:pPr indent="0" lvl="0" marL="12700" marR="0" rtl="0" algn="l">
              <a:lnSpc>
                <a:spcPct val="100000"/>
              </a:lnSpc>
              <a:spcBef>
                <a:spcPts val="0"/>
              </a:spcBef>
              <a:spcAft>
                <a:spcPts val="0"/>
              </a:spcAft>
              <a:buClr>
                <a:srgbClr val="000000"/>
              </a:buClr>
              <a:buSzPts val="5300"/>
              <a:buFont typeface="Arial"/>
              <a:buNone/>
            </a:pPr>
            <a:r>
              <a:rPr b="1" i="0" lang="en-PH" sz="5300" u="none" cap="none" strike="noStrike">
                <a:solidFill>
                  <a:schemeClr val="dk2"/>
                </a:solidFill>
                <a:latin typeface="Arial"/>
                <a:ea typeface="Arial"/>
                <a:cs typeface="Arial"/>
                <a:sym typeface="Arial"/>
              </a:rPr>
              <a:t>Classical Probability</a:t>
            </a:r>
            <a:endParaRPr b="1" i="0" sz="5300" u="none" cap="none" strike="noStrike">
              <a:solidFill>
                <a:schemeClr val="dk2"/>
              </a:solidFill>
              <a:latin typeface="Arial"/>
              <a:ea typeface="Arial"/>
              <a:cs typeface="Arial"/>
              <a:sym typeface="Arial"/>
            </a:endParaRPr>
          </a:p>
        </p:txBody>
      </p:sp>
      <p:grpSp>
        <p:nvGrpSpPr>
          <p:cNvPr id="724" name="Google Shape;724;g130dfca2355_0_701"/>
          <p:cNvGrpSpPr/>
          <p:nvPr/>
        </p:nvGrpSpPr>
        <p:grpSpPr>
          <a:xfrm>
            <a:off x="-3712" y="766059"/>
            <a:ext cx="7319700" cy="1073882"/>
            <a:chOff x="0" y="0"/>
            <a:chExt cx="7319700" cy="1073882"/>
          </a:xfrm>
        </p:grpSpPr>
        <p:sp>
          <p:nvSpPr>
            <p:cNvPr id="725" name="Google Shape;725;g130dfca2355_0_70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26" name="Google Shape;726;g130dfca2355_0_70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27" name="Google Shape;727;g130dfca2355_0_70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Classical Probability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g130dfca2355_0_774"/>
          <p:cNvSpPr/>
          <p:nvPr/>
        </p:nvSpPr>
        <p:spPr>
          <a:xfrm>
            <a:off x="446147" y="12150509"/>
            <a:ext cx="14064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733" name="Google Shape;733;g130dfca2355_0_774"/>
          <p:cNvSpPr txBox="1"/>
          <p:nvPr/>
        </p:nvSpPr>
        <p:spPr>
          <a:xfrm>
            <a:off x="2260207" y="4965963"/>
            <a:ext cx="9241500" cy="5769300"/>
          </a:xfrm>
          <a:prstGeom prst="rect">
            <a:avLst/>
          </a:prstGeom>
          <a:noFill/>
          <a:ln>
            <a:noFill/>
          </a:ln>
        </p:spPr>
        <p:txBody>
          <a:bodyPr anchorCtr="0" anchor="t" bIns="110875" lIns="110875" spcFirstLastPara="1" rIns="110875" wrap="square" tIns="110875">
            <a:noAutofit/>
          </a:bodyPr>
          <a:lstStyle/>
          <a:p>
            <a:pPr indent="-12700" lvl="0" marL="12700" marR="0" rtl="0" algn="l">
              <a:lnSpc>
                <a:spcPct val="114300"/>
              </a:lnSpc>
              <a:spcBef>
                <a:spcPts val="0"/>
              </a:spcBef>
              <a:spcAft>
                <a:spcPts val="0"/>
              </a:spcAft>
              <a:buClr>
                <a:srgbClr val="000000"/>
              </a:buClr>
              <a:buSzPts val="4900"/>
              <a:buFont typeface="Arial"/>
              <a:buNone/>
            </a:pPr>
            <a:r>
              <a:rPr b="0" i="0" lang="en-PH" sz="4900" u="none" cap="none" strike="noStrike">
                <a:solidFill>
                  <a:srgbClr val="051D91"/>
                </a:solidFill>
                <a:latin typeface="Arial"/>
                <a:ea typeface="Arial"/>
                <a:cs typeface="Arial"/>
                <a:sym typeface="Arial"/>
              </a:rPr>
              <a:t>A 6-sided die is rolled.</a:t>
            </a:r>
            <a:endParaRPr b="0" i="0" sz="1700" u="none" cap="none" strike="noStrike">
              <a:solidFill>
                <a:srgbClr val="000000"/>
              </a:solidFill>
              <a:latin typeface="Arial"/>
              <a:ea typeface="Arial"/>
              <a:cs typeface="Arial"/>
              <a:sym typeface="Arial"/>
            </a:endParaRPr>
          </a:p>
          <a:p>
            <a:pPr indent="-12700" lvl="0" marL="12700" marR="0" rtl="0" algn="l">
              <a:lnSpc>
                <a:spcPct val="114300"/>
              </a:lnSpc>
              <a:spcBef>
                <a:spcPts val="0"/>
              </a:spcBef>
              <a:spcAft>
                <a:spcPts val="0"/>
              </a:spcAft>
              <a:buClr>
                <a:srgbClr val="000000"/>
              </a:buClr>
              <a:buSzPts val="4900"/>
              <a:buFont typeface="Arial"/>
              <a:buNone/>
            </a:pPr>
            <a:r>
              <a:t/>
            </a:r>
            <a:endParaRPr b="0" i="0" sz="4900" u="none" cap="none" strike="noStrike">
              <a:solidFill>
                <a:srgbClr val="051D91"/>
              </a:solidFill>
              <a:latin typeface="Arial"/>
              <a:ea typeface="Arial"/>
              <a:cs typeface="Arial"/>
              <a:sym typeface="Arial"/>
            </a:endParaRPr>
          </a:p>
          <a:p>
            <a:pPr indent="-12700" lvl="0" marL="12700" marR="0" rtl="0" algn="l">
              <a:lnSpc>
                <a:spcPct val="114300"/>
              </a:lnSpc>
              <a:spcBef>
                <a:spcPts val="0"/>
              </a:spcBef>
              <a:spcAft>
                <a:spcPts val="0"/>
              </a:spcAft>
              <a:buClr>
                <a:srgbClr val="000000"/>
              </a:buClr>
              <a:buSzPts val="4900"/>
              <a:buFont typeface="Arial"/>
              <a:buNone/>
            </a:pPr>
            <a:r>
              <a:rPr b="0" i="0" lang="en-PH" sz="4900" u="none" cap="none" strike="noStrike">
                <a:solidFill>
                  <a:srgbClr val="051D91"/>
                </a:solidFill>
                <a:latin typeface="Arial"/>
                <a:ea typeface="Arial"/>
                <a:cs typeface="Arial"/>
                <a:sym typeface="Arial"/>
              </a:rPr>
              <a:t>Find  the probability that an even  number is obtained.</a:t>
            </a:r>
            <a:endParaRPr b="0" i="0" sz="4900" u="none" cap="none" strike="noStrike">
              <a:solidFill>
                <a:schemeClr val="dk1"/>
              </a:solidFill>
              <a:latin typeface="Arial"/>
              <a:ea typeface="Arial"/>
              <a:cs typeface="Arial"/>
              <a:sym typeface="Arial"/>
            </a:endParaRPr>
          </a:p>
          <a:p>
            <a:pPr indent="-393700" lvl="0" marL="698500" marR="0" rtl="0" algn="l">
              <a:lnSpc>
                <a:spcPct val="115000"/>
              </a:lnSpc>
              <a:spcBef>
                <a:spcPts val="0"/>
              </a:spcBef>
              <a:spcAft>
                <a:spcPts val="0"/>
              </a:spcAft>
              <a:buClr>
                <a:srgbClr val="000000"/>
              </a:buClr>
              <a:buSzPts val="4900"/>
              <a:buFont typeface="Arial"/>
              <a:buNone/>
            </a:pPr>
            <a:r>
              <a:t/>
            </a:r>
            <a:endParaRPr b="0" i="0" sz="4900" u="none" cap="none" strike="noStrike">
              <a:solidFill>
                <a:srgbClr val="434343"/>
              </a:solidFill>
              <a:latin typeface="Lato"/>
              <a:ea typeface="Lato"/>
              <a:cs typeface="Lato"/>
              <a:sym typeface="Lato"/>
            </a:endParaRPr>
          </a:p>
          <a:p>
            <a:pPr indent="0" lvl="0" marL="0" marR="0" rtl="0" algn="l">
              <a:lnSpc>
                <a:spcPct val="150000"/>
              </a:lnSpc>
              <a:spcBef>
                <a:spcPts val="0"/>
              </a:spcBef>
              <a:spcAft>
                <a:spcPts val="0"/>
              </a:spcAft>
              <a:buClr>
                <a:srgbClr val="000000"/>
              </a:buClr>
              <a:buSzPts val="4900"/>
              <a:buFont typeface="Arial"/>
              <a:buNone/>
            </a:pPr>
            <a:r>
              <a:t/>
            </a:r>
            <a:endParaRPr b="0" i="0" sz="4900" u="none" cap="none" strike="noStrike">
              <a:solidFill>
                <a:srgbClr val="595959"/>
              </a:solidFill>
              <a:latin typeface="Arial"/>
              <a:ea typeface="Arial"/>
              <a:cs typeface="Arial"/>
              <a:sym typeface="Arial"/>
            </a:endParaRPr>
          </a:p>
        </p:txBody>
      </p:sp>
      <p:grpSp>
        <p:nvGrpSpPr>
          <p:cNvPr id="734" name="Google Shape;734;g130dfca2355_0_774"/>
          <p:cNvGrpSpPr/>
          <p:nvPr/>
        </p:nvGrpSpPr>
        <p:grpSpPr>
          <a:xfrm>
            <a:off x="-3712" y="766059"/>
            <a:ext cx="7319700" cy="1073882"/>
            <a:chOff x="0" y="0"/>
            <a:chExt cx="7319700" cy="1073882"/>
          </a:xfrm>
        </p:grpSpPr>
        <p:sp>
          <p:nvSpPr>
            <p:cNvPr id="735" name="Google Shape;735;g130dfca2355_0_77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36" name="Google Shape;736;g130dfca2355_0_77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37" name="Google Shape;737;g130dfca2355_0_77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Classical Probability</a:t>
            </a:r>
            <a:endParaRPr b="0" i="0" sz="1400" u="none" cap="none" strike="noStrike">
              <a:solidFill>
                <a:srgbClr val="000000"/>
              </a:solidFill>
              <a:latin typeface="Arial"/>
              <a:ea typeface="Arial"/>
              <a:cs typeface="Arial"/>
              <a:sym typeface="Arial"/>
            </a:endParaRPr>
          </a:p>
        </p:txBody>
      </p:sp>
      <p:pic>
        <p:nvPicPr>
          <p:cNvPr id="738" name="Google Shape;738;g130dfca2355_0_774"/>
          <p:cNvPicPr preferRelativeResize="0"/>
          <p:nvPr/>
        </p:nvPicPr>
        <p:blipFill rotWithShape="1">
          <a:blip r:embed="rId4">
            <a:alphaModFix/>
          </a:blip>
          <a:srcRect b="0" l="0" r="0" t="0"/>
          <a:stretch/>
        </p:blipFill>
        <p:spPr>
          <a:xfrm>
            <a:off x="13014032" y="2936430"/>
            <a:ext cx="7843150" cy="7843124"/>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g130dfca2355_0_785"/>
          <p:cNvSpPr/>
          <p:nvPr/>
        </p:nvSpPr>
        <p:spPr>
          <a:xfrm>
            <a:off x="446147" y="12150509"/>
            <a:ext cx="14064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744" name="Google Shape;744;g130dfca2355_0_785"/>
          <p:cNvSpPr txBox="1"/>
          <p:nvPr/>
        </p:nvSpPr>
        <p:spPr>
          <a:xfrm>
            <a:off x="2466732" y="4717688"/>
            <a:ext cx="9241500" cy="5769300"/>
          </a:xfrm>
          <a:prstGeom prst="rect">
            <a:avLst/>
          </a:prstGeom>
          <a:noFill/>
          <a:ln>
            <a:noFill/>
          </a:ln>
        </p:spPr>
        <p:txBody>
          <a:bodyPr anchorCtr="0" anchor="t" bIns="110875" lIns="110875" spcFirstLastPara="1" rIns="110875" wrap="square" tIns="110875">
            <a:noAutofit/>
          </a:bodyPr>
          <a:lstStyle/>
          <a:p>
            <a:pPr indent="12700" lvl="0" marL="12700" marR="0" rtl="0" algn="l">
              <a:lnSpc>
                <a:spcPct val="114799"/>
              </a:lnSpc>
              <a:spcBef>
                <a:spcPts val="0"/>
              </a:spcBef>
              <a:spcAft>
                <a:spcPts val="0"/>
              </a:spcAft>
              <a:buClr>
                <a:srgbClr val="000000"/>
              </a:buClr>
              <a:buSzPts val="4900"/>
              <a:buFont typeface="Arial"/>
              <a:buNone/>
            </a:pPr>
            <a:r>
              <a:rPr b="0" i="0" lang="en-PH" sz="4900" u="none" cap="none" strike="noStrike">
                <a:solidFill>
                  <a:srgbClr val="051D91"/>
                </a:solidFill>
                <a:latin typeface="Arial"/>
                <a:ea typeface="Arial"/>
                <a:cs typeface="Arial"/>
                <a:sym typeface="Arial"/>
              </a:rPr>
              <a:t>Two coins are tossed. </a:t>
            </a:r>
            <a:endParaRPr b="0" i="0" sz="1700" u="none" cap="none" strike="noStrike">
              <a:solidFill>
                <a:srgbClr val="000000"/>
              </a:solidFill>
              <a:latin typeface="Arial"/>
              <a:ea typeface="Arial"/>
              <a:cs typeface="Arial"/>
              <a:sym typeface="Arial"/>
            </a:endParaRPr>
          </a:p>
          <a:p>
            <a:pPr indent="12700" lvl="0" marL="12700" marR="0" rtl="0" algn="l">
              <a:lnSpc>
                <a:spcPct val="114799"/>
              </a:lnSpc>
              <a:spcBef>
                <a:spcPts val="0"/>
              </a:spcBef>
              <a:spcAft>
                <a:spcPts val="0"/>
              </a:spcAft>
              <a:buClr>
                <a:srgbClr val="000000"/>
              </a:buClr>
              <a:buSzPts val="4900"/>
              <a:buFont typeface="Arial"/>
              <a:buNone/>
            </a:pPr>
            <a:r>
              <a:t/>
            </a:r>
            <a:endParaRPr b="0" i="0" sz="4900" u="none" cap="none" strike="noStrike">
              <a:solidFill>
                <a:srgbClr val="051D91"/>
              </a:solidFill>
              <a:latin typeface="Arial"/>
              <a:ea typeface="Arial"/>
              <a:cs typeface="Arial"/>
              <a:sym typeface="Arial"/>
            </a:endParaRPr>
          </a:p>
          <a:p>
            <a:pPr indent="12700" lvl="0" marL="12700" marR="0" rtl="0" algn="l">
              <a:lnSpc>
                <a:spcPct val="114799"/>
              </a:lnSpc>
              <a:spcBef>
                <a:spcPts val="0"/>
              </a:spcBef>
              <a:spcAft>
                <a:spcPts val="0"/>
              </a:spcAft>
              <a:buClr>
                <a:srgbClr val="000000"/>
              </a:buClr>
              <a:buSzPts val="4900"/>
              <a:buFont typeface="Arial"/>
              <a:buNone/>
            </a:pPr>
            <a:r>
              <a:rPr b="0" i="0" lang="en-PH" sz="4900" u="none" cap="none" strike="noStrike">
                <a:solidFill>
                  <a:srgbClr val="051D91"/>
                </a:solidFill>
                <a:latin typeface="Arial"/>
                <a:ea typeface="Arial"/>
                <a:cs typeface="Arial"/>
                <a:sym typeface="Arial"/>
              </a:rPr>
              <a:t>Find the  probability that two heads are  obtained.</a:t>
            </a:r>
            <a:endParaRPr b="0" i="0" sz="4900" u="none" cap="none" strike="noStrike">
              <a:solidFill>
                <a:schemeClr val="dk1"/>
              </a:solidFill>
              <a:latin typeface="Arial"/>
              <a:ea typeface="Arial"/>
              <a:cs typeface="Arial"/>
              <a:sym typeface="Arial"/>
            </a:endParaRPr>
          </a:p>
          <a:p>
            <a:pPr indent="-393700" lvl="0" marL="698500" marR="0" rtl="0" algn="l">
              <a:lnSpc>
                <a:spcPct val="115000"/>
              </a:lnSpc>
              <a:spcBef>
                <a:spcPts val="0"/>
              </a:spcBef>
              <a:spcAft>
                <a:spcPts val="0"/>
              </a:spcAft>
              <a:buClr>
                <a:srgbClr val="000000"/>
              </a:buClr>
              <a:buSzPts val="4900"/>
              <a:buFont typeface="Arial"/>
              <a:buNone/>
            </a:pPr>
            <a:r>
              <a:t/>
            </a:r>
            <a:endParaRPr b="0" i="0" sz="4900" u="none" cap="none" strike="noStrike">
              <a:solidFill>
                <a:srgbClr val="434343"/>
              </a:solidFill>
              <a:latin typeface="Lato"/>
              <a:ea typeface="Lato"/>
              <a:cs typeface="Lato"/>
              <a:sym typeface="Lato"/>
            </a:endParaRPr>
          </a:p>
          <a:p>
            <a:pPr indent="0" lvl="0" marL="0" marR="0" rtl="0" algn="l">
              <a:lnSpc>
                <a:spcPct val="150000"/>
              </a:lnSpc>
              <a:spcBef>
                <a:spcPts val="0"/>
              </a:spcBef>
              <a:spcAft>
                <a:spcPts val="0"/>
              </a:spcAft>
              <a:buClr>
                <a:srgbClr val="000000"/>
              </a:buClr>
              <a:buSzPts val="4900"/>
              <a:buFont typeface="Arial"/>
              <a:buNone/>
            </a:pPr>
            <a:r>
              <a:t/>
            </a:r>
            <a:endParaRPr b="0" i="0" sz="4900" u="none" cap="none" strike="noStrike">
              <a:solidFill>
                <a:srgbClr val="595959"/>
              </a:solidFill>
              <a:latin typeface="Arial"/>
              <a:ea typeface="Arial"/>
              <a:cs typeface="Arial"/>
              <a:sym typeface="Arial"/>
            </a:endParaRPr>
          </a:p>
        </p:txBody>
      </p:sp>
      <p:grpSp>
        <p:nvGrpSpPr>
          <p:cNvPr id="745" name="Google Shape;745;g130dfca2355_0_785"/>
          <p:cNvGrpSpPr/>
          <p:nvPr/>
        </p:nvGrpSpPr>
        <p:grpSpPr>
          <a:xfrm>
            <a:off x="-3712" y="766059"/>
            <a:ext cx="7319700" cy="1073882"/>
            <a:chOff x="0" y="0"/>
            <a:chExt cx="7319700" cy="1073882"/>
          </a:xfrm>
        </p:grpSpPr>
        <p:sp>
          <p:nvSpPr>
            <p:cNvPr id="746" name="Google Shape;746;g130dfca2355_0_78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47" name="Google Shape;747;g130dfca2355_0_78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48" name="Google Shape;748;g130dfca2355_0_78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Classical Probability</a:t>
            </a:r>
            <a:endParaRPr b="0" i="0" sz="1400" u="none" cap="none" strike="noStrike">
              <a:solidFill>
                <a:srgbClr val="000000"/>
              </a:solidFill>
              <a:latin typeface="Arial"/>
              <a:ea typeface="Arial"/>
              <a:cs typeface="Arial"/>
              <a:sym typeface="Arial"/>
            </a:endParaRPr>
          </a:p>
        </p:txBody>
      </p:sp>
      <p:pic>
        <p:nvPicPr>
          <p:cNvPr id="749" name="Google Shape;749;g130dfca2355_0_785"/>
          <p:cNvPicPr preferRelativeResize="0"/>
          <p:nvPr/>
        </p:nvPicPr>
        <p:blipFill rotWithShape="1">
          <a:blip r:embed="rId4">
            <a:alphaModFix/>
          </a:blip>
          <a:srcRect b="0" l="0" r="0" t="0"/>
          <a:stretch/>
        </p:blipFill>
        <p:spPr>
          <a:xfrm>
            <a:off x="13082495" y="2640835"/>
            <a:ext cx="8434324" cy="843432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g130dfca2355_0_796"/>
          <p:cNvSpPr/>
          <p:nvPr/>
        </p:nvSpPr>
        <p:spPr>
          <a:xfrm>
            <a:off x="446147" y="12150509"/>
            <a:ext cx="14064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755" name="Google Shape;755;g130dfca2355_0_796"/>
          <p:cNvSpPr txBox="1"/>
          <p:nvPr/>
        </p:nvSpPr>
        <p:spPr>
          <a:xfrm>
            <a:off x="1657882" y="3672863"/>
            <a:ext cx="13717500" cy="7140300"/>
          </a:xfrm>
          <a:prstGeom prst="rect">
            <a:avLst/>
          </a:prstGeom>
          <a:noFill/>
          <a:ln>
            <a:noFill/>
          </a:ln>
        </p:spPr>
        <p:txBody>
          <a:bodyPr anchorCtr="0" anchor="t" bIns="110875" lIns="110875" spcFirstLastPara="1" rIns="110875" wrap="square" tIns="110875">
            <a:noAutofit/>
          </a:bodyPr>
          <a:lstStyle/>
          <a:p>
            <a:pPr indent="0" lvl="0" marL="12700" marR="0" rtl="0" algn="l">
              <a:lnSpc>
                <a:spcPct val="113999"/>
              </a:lnSpc>
              <a:spcBef>
                <a:spcPts val="0"/>
              </a:spcBef>
              <a:spcAft>
                <a:spcPts val="0"/>
              </a:spcAft>
              <a:buClr>
                <a:srgbClr val="000000"/>
              </a:buClr>
              <a:buSzPts val="4900"/>
              <a:buFont typeface="Arial"/>
              <a:buNone/>
            </a:pPr>
            <a:r>
              <a:rPr b="0" i="0" lang="en-PH" sz="4900" u="none" cap="none" strike="noStrike">
                <a:solidFill>
                  <a:srgbClr val="051D91"/>
                </a:solidFill>
                <a:latin typeface="Arial"/>
                <a:ea typeface="Arial"/>
                <a:cs typeface="Arial"/>
                <a:sym typeface="Arial"/>
              </a:rPr>
              <a:t>A jar contains 7 red marbles, 5  green, 4 blue, 1 orange and 1 black. A marble is drawn  from the jar at random.</a:t>
            </a:r>
            <a:endParaRPr b="0" i="0" sz="1700" u="none" cap="none" strike="noStrike">
              <a:solidFill>
                <a:srgbClr val="000000"/>
              </a:solidFill>
              <a:latin typeface="Arial"/>
              <a:ea typeface="Arial"/>
              <a:cs typeface="Arial"/>
              <a:sym typeface="Arial"/>
            </a:endParaRPr>
          </a:p>
          <a:p>
            <a:pPr indent="0" lvl="0" marL="12700" marR="0" rtl="0" algn="l">
              <a:lnSpc>
                <a:spcPct val="113999"/>
              </a:lnSpc>
              <a:spcBef>
                <a:spcPts val="0"/>
              </a:spcBef>
              <a:spcAft>
                <a:spcPts val="0"/>
              </a:spcAft>
              <a:buClr>
                <a:srgbClr val="000000"/>
              </a:buClr>
              <a:buSzPts val="4900"/>
              <a:buFont typeface="Arial"/>
              <a:buNone/>
            </a:pPr>
            <a:r>
              <a:t/>
            </a:r>
            <a:endParaRPr b="0" i="0" sz="4900" u="none" cap="none" strike="noStrike">
              <a:solidFill>
                <a:srgbClr val="051D91"/>
              </a:solidFill>
              <a:latin typeface="Arial"/>
              <a:ea typeface="Arial"/>
              <a:cs typeface="Arial"/>
              <a:sym typeface="Arial"/>
            </a:endParaRPr>
          </a:p>
          <a:p>
            <a:pPr indent="0" lvl="0" marL="12700" marR="0" rtl="0" algn="l">
              <a:lnSpc>
                <a:spcPct val="113999"/>
              </a:lnSpc>
              <a:spcBef>
                <a:spcPts val="0"/>
              </a:spcBef>
              <a:spcAft>
                <a:spcPts val="0"/>
              </a:spcAft>
              <a:buClr>
                <a:srgbClr val="000000"/>
              </a:buClr>
              <a:buSzPts val="4900"/>
              <a:buFont typeface="Arial"/>
              <a:buNone/>
            </a:pPr>
            <a:r>
              <a:rPr b="0" i="0" lang="en-PH" sz="4900" u="none" cap="none" strike="noStrike">
                <a:solidFill>
                  <a:srgbClr val="051D91"/>
                </a:solidFill>
                <a:latin typeface="Arial"/>
                <a:ea typeface="Arial"/>
                <a:cs typeface="Arial"/>
                <a:sym typeface="Arial"/>
              </a:rPr>
              <a:t>What is  the probability that this marble is  </a:t>
            </a:r>
            <a:endParaRPr b="0" i="0" sz="4900" u="none" cap="none" strike="noStrike">
              <a:solidFill>
                <a:srgbClr val="051D91"/>
              </a:solidFill>
              <a:latin typeface="Arial"/>
              <a:ea typeface="Arial"/>
              <a:cs typeface="Arial"/>
              <a:sym typeface="Arial"/>
            </a:endParaRPr>
          </a:p>
          <a:p>
            <a:pPr indent="-704850" lvl="0" marL="711200" marR="0" rtl="0" algn="l">
              <a:lnSpc>
                <a:spcPct val="113999"/>
              </a:lnSpc>
              <a:spcBef>
                <a:spcPts val="0"/>
              </a:spcBef>
              <a:spcAft>
                <a:spcPts val="0"/>
              </a:spcAft>
              <a:buClr>
                <a:srgbClr val="000000"/>
              </a:buClr>
              <a:buSzPts val="4900"/>
              <a:buFont typeface="Arial"/>
              <a:buChar char="•"/>
            </a:pPr>
            <a:r>
              <a:rPr b="0" i="0" lang="en-PH" sz="4900" u="none" cap="none" strike="noStrike">
                <a:solidFill>
                  <a:srgbClr val="051D91"/>
                </a:solidFill>
                <a:latin typeface="Arial"/>
                <a:ea typeface="Arial"/>
                <a:cs typeface="Arial"/>
                <a:sym typeface="Arial"/>
              </a:rPr>
              <a:t>Blue?</a:t>
            </a:r>
            <a:endParaRPr b="0" i="0" sz="1700" u="none" cap="none" strike="noStrike">
              <a:solidFill>
                <a:srgbClr val="000000"/>
              </a:solidFill>
              <a:latin typeface="Arial"/>
              <a:ea typeface="Arial"/>
              <a:cs typeface="Arial"/>
              <a:sym typeface="Arial"/>
            </a:endParaRPr>
          </a:p>
          <a:p>
            <a:pPr indent="-704850" lvl="0" marL="711200" marR="0" rtl="0" algn="l">
              <a:lnSpc>
                <a:spcPct val="113999"/>
              </a:lnSpc>
              <a:spcBef>
                <a:spcPts val="0"/>
              </a:spcBef>
              <a:spcAft>
                <a:spcPts val="0"/>
              </a:spcAft>
              <a:buClr>
                <a:srgbClr val="000000"/>
              </a:buClr>
              <a:buSzPts val="4900"/>
              <a:buFont typeface="Arial"/>
              <a:buChar char="•"/>
            </a:pPr>
            <a:r>
              <a:rPr b="0" i="0" lang="en-PH" sz="4900" u="none" cap="none" strike="noStrike">
                <a:solidFill>
                  <a:srgbClr val="051D91"/>
                </a:solidFill>
                <a:latin typeface="Arial"/>
                <a:ea typeface="Arial"/>
                <a:cs typeface="Arial"/>
                <a:sym typeface="Arial"/>
              </a:rPr>
              <a:t>Red?</a:t>
            </a:r>
            <a:endParaRPr b="0" i="0" sz="1700" u="none" cap="none" strike="noStrike">
              <a:solidFill>
                <a:srgbClr val="000000"/>
              </a:solidFill>
              <a:latin typeface="Arial"/>
              <a:ea typeface="Arial"/>
              <a:cs typeface="Arial"/>
              <a:sym typeface="Arial"/>
            </a:endParaRPr>
          </a:p>
          <a:p>
            <a:pPr indent="-704850" lvl="0" marL="711200" marR="0" rtl="0" algn="l">
              <a:lnSpc>
                <a:spcPct val="113999"/>
              </a:lnSpc>
              <a:spcBef>
                <a:spcPts val="0"/>
              </a:spcBef>
              <a:spcAft>
                <a:spcPts val="0"/>
              </a:spcAft>
              <a:buClr>
                <a:srgbClr val="000000"/>
              </a:buClr>
              <a:buSzPts val="4900"/>
              <a:buFont typeface="Arial"/>
              <a:buChar char="•"/>
            </a:pPr>
            <a:r>
              <a:rPr b="0" i="0" lang="en-PH" sz="4900" u="none" cap="none" strike="noStrike">
                <a:solidFill>
                  <a:srgbClr val="051D91"/>
                </a:solidFill>
                <a:latin typeface="Arial"/>
                <a:ea typeface="Arial"/>
                <a:cs typeface="Arial"/>
                <a:sym typeface="Arial"/>
              </a:rPr>
              <a:t>Not green or red?</a:t>
            </a:r>
            <a:endParaRPr b="0" i="0" sz="4900" u="none" cap="none" strike="noStrike">
              <a:solidFill>
                <a:schemeClr val="dk1"/>
              </a:solidFill>
              <a:latin typeface="Arial"/>
              <a:ea typeface="Arial"/>
              <a:cs typeface="Arial"/>
              <a:sym typeface="Arial"/>
            </a:endParaRPr>
          </a:p>
          <a:p>
            <a:pPr indent="-393700" lvl="0" marL="698500" marR="0" rtl="0" algn="l">
              <a:lnSpc>
                <a:spcPct val="115000"/>
              </a:lnSpc>
              <a:spcBef>
                <a:spcPts val="0"/>
              </a:spcBef>
              <a:spcAft>
                <a:spcPts val="0"/>
              </a:spcAft>
              <a:buClr>
                <a:srgbClr val="000000"/>
              </a:buClr>
              <a:buSzPts val="4900"/>
              <a:buFont typeface="Arial"/>
              <a:buNone/>
            </a:pPr>
            <a:r>
              <a:t/>
            </a:r>
            <a:endParaRPr b="0" i="0" sz="4900" u="none" cap="none" strike="noStrike">
              <a:solidFill>
                <a:srgbClr val="434343"/>
              </a:solidFill>
              <a:latin typeface="Lato"/>
              <a:ea typeface="Lato"/>
              <a:cs typeface="Lato"/>
              <a:sym typeface="Lato"/>
            </a:endParaRPr>
          </a:p>
          <a:p>
            <a:pPr indent="0" lvl="0" marL="0" marR="0" rtl="0" algn="l">
              <a:lnSpc>
                <a:spcPct val="150000"/>
              </a:lnSpc>
              <a:spcBef>
                <a:spcPts val="0"/>
              </a:spcBef>
              <a:spcAft>
                <a:spcPts val="0"/>
              </a:spcAft>
              <a:buClr>
                <a:srgbClr val="000000"/>
              </a:buClr>
              <a:buSzPts val="4900"/>
              <a:buFont typeface="Arial"/>
              <a:buNone/>
            </a:pPr>
            <a:r>
              <a:t/>
            </a:r>
            <a:endParaRPr b="0" i="0" sz="4900" u="none" cap="none" strike="noStrike">
              <a:solidFill>
                <a:srgbClr val="595959"/>
              </a:solidFill>
              <a:latin typeface="Arial"/>
              <a:ea typeface="Arial"/>
              <a:cs typeface="Arial"/>
              <a:sym typeface="Arial"/>
            </a:endParaRPr>
          </a:p>
        </p:txBody>
      </p:sp>
      <p:pic>
        <p:nvPicPr>
          <p:cNvPr descr="Odds Tutorial | Sophia Learning" id="756" name="Google Shape;756;g130dfca2355_0_796"/>
          <p:cNvPicPr preferRelativeResize="0"/>
          <p:nvPr/>
        </p:nvPicPr>
        <p:blipFill rotWithShape="1">
          <a:blip r:embed="rId4">
            <a:alphaModFix/>
          </a:blip>
          <a:srcRect b="0" l="0" r="0" t="0"/>
          <a:stretch/>
        </p:blipFill>
        <p:spPr>
          <a:xfrm>
            <a:off x="16037287" y="3014073"/>
            <a:ext cx="5515222" cy="7813235"/>
          </a:xfrm>
          <a:prstGeom prst="rect">
            <a:avLst/>
          </a:prstGeom>
          <a:noFill/>
          <a:ln>
            <a:noFill/>
          </a:ln>
        </p:spPr>
      </p:pic>
      <p:sp>
        <p:nvSpPr>
          <p:cNvPr id="757" name="Google Shape;757;g130dfca2355_0_796"/>
          <p:cNvSpPr txBox="1"/>
          <p:nvPr/>
        </p:nvSpPr>
        <p:spPr>
          <a:xfrm>
            <a:off x="14724593" y="10899012"/>
            <a:ext cx="8518500" cy="3098100"/>
          </a:xfrm>
          <a:prstGeom prst="rect">
            <a:avLst/>
          </a:prstGeom>
          <a:noFill/>
          <a:ln>
            <a:noFill/>
          </a:ln>
        </p:spPr>
        <p:txBody>
          <a:bodyPr anchorCtr="0" anchor="t" bIns="55425" lIns="110875" spcFirstLastPara="1" rIns="110875" wrap="square" tIns="55425">
            <a:noAutofit/>
          </a:bodyPr>
          <a:lstStyle/>
          <a:p>
            <a:pPr indent="0" lvl="0" marL="0" marR="0" rtl="0" algn="l">
              <a:lnSpc>
                <a:spcPct val="100000"/>
              </a:lnSpc>
              <a:spcBef>
                <a:spcPts val="0"/>
              </a:spcBef>
              <a:spcAft>
                <a:spcPts val="0"/>
              </a:spcAft>
              <a:buClr>
                <a:srgbClr val="000000"/>
              </a:buClr>
              <a:buSzPts val="3900"/>
              <a:buFont typeface="Arial"/>
              <a:buNone/>
            </a:pPr>
            <a:r>
              <a:rPr b="0" i="0" lang="en-PH" sz="3900" u="none" cap="none" strike="noStrike">
                <a:solidFill>
                  <a:srgbClr val="17365D"/>
                </a:solidFill>
                <a:latin typeface="Arial"/>
                <a:ea typeface="Arial"/>
                <a:cs typeface="Arial"/>
                <a:sym typeface="Arial"/>
              </a:rPr>
              <a:t>P(blue) 	= 0.22</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900"/>
              <a:buFont typeface="Arial"/>
              <a:buNone/>
            </a:pPr>
            <a:r>
              <a:rPr b="0" i="0" lang="en-PH" sz="3900" u="none" cap="none" strike="noStrike">
                <a:solidFill>
                  <a:srgbClr val="17365D"/>
                </a:solidFill>
                <a:latin typeface="Arial"/>
                <a:ea typeface="Arial"/>
                <a:cs typeface="Arial"/>
                <a:sym typeface="Arial"/>
              </a:rPr>
              <a:t>P(red) 	= 0.39</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900"/>
              <a:buFont typeface="Arial"/>
              <a:buNone/>
            </a:pPr>
            <a:r>
              <a:rPr b="0" i="0" lang="en-PH" sz="3900" u="none" cap="none" strike="noStrike">
                <a:solidFill>
                  <a:srgbClr val="17365D"/>
                </a:solidFill>
                <a:latin typeface="Arial"/>
                <a:ea typeface="Arial"/>
                <a:cs typeface="Arial"/>
                <a:sym typeface="Arial"/>
              </a:rPr>
              <a:t>P(not (green or red)) = 0.33</a:t>
            </a:r>
            <a:endParaRPr b="0" i="0" sz="3900" u="none" cap="none" strike="noStrike">
              <a:solidFill>
                <a:srgbClr val="17365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900"/>
              <a:buFont typeface="Arial"/>
              <a:buNone/>
            </a:pPr>
            <a:r>
              <a:t/>
            </a:r>
            <a:endParaRPr b="0" i="0" sz="3900" u="none" cap="none" strike="noStrike">
              <a:solidFill>
                <a:srgbClr val="17365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900"/>
              <a:buFont typeface="Arial"/>
              <a:buNone/>
            </a:pPr>
            <a:r>
              <a:t/>
            </a:r>
            <a:endParaRPr b="0" i="0" sz="3900" u="none" cap="none" strike="noStrike">
              <a:solidFill>
                <a:srgbClr val="17365D"/>
              </a:solidFill>
              <a:latin typeface="Arial"/>
              <a:ea typeface="Arial"/>
              <a:cs typeface="Arial"/>
              <a:sym typeface="Arial"/>
            </a:endParaRPr>
          </a:p>
        </p:txBody>
      </p:sp>
      <p:grpSp>
        <p:nvGrpSpPr>
          <p:cNvPr id="758" name="Google Shape;758;g130dfca2355_0_796"/>
          <p:cNvGrpSpPr/>
          <p:nvPr/>
        </p:nvGrpSpPr>
        <p:grpSpPr>
          <a:xfrm>
            <a:off x="-3712" y="766059"/>
            <a:ext cx="7319700" cy="1073882"/>
            <a:chOff x="0" y="0"/>
            <a:chExt cx="7319700" cy="1073882"/>
          </a:xfrm>
        </p:grpSpPr>
        <p:sp>
          <p:nvSpPr>
            <p:cNvPr id="759" name="Google Shape;759;g130dfca2355_0_79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60" name="Google Shape;760;g130dfca2355_0_79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61" name="Google Shape;761;g130dfca2355_0_79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Classical Probability</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g130dfca2355_0_763"/>
          <p:cNvSpPr/>
          <p:nvPr/>
        </p:nvSpPr>
        <p:spPr>
          <a:xfrm>
            <a:off x="446147" y="12150509"/>
            <a:ext cx="14064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767" name="Google Shape;767;g130dfca2355_0_763"/>
          <p:cNvGrpSpPr/>
          <p:nvPr/>
        </p:nvGrpSpPr>
        <p:grpSpPr>
          <a:xfrm>
            <a:off x="-3712" y="766059"/>
            <a:ext cx="7319700" cy="1073882"/>
            <a:chOff x="0" y="0"/>
            <a:chExt cx="7319700" cy="1073882"/>
          </a:xfrm>
        </p:grpSpPr>
        <p:sp>
          <p:nvSpPr>
            <p:cNvPr id="768" name="Google Shape;768;g130dfca2355_0_76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69" name="Google Shape;769;g130dfca2355_0_76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70" name="Google Shape;770;g130dfca2355_0_76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Frequentist Probability</a:t>
            </a:r>
            <a:endParaRPr b="0" i="0" sz="1400" u="none" cap="none" strike="noStrike">
              <a:solidFill>
                <a:srgbClr val="000000"/>
              </a:solidFill>
              <a:latin typeface="Arial"/>
              <a:ea typeface="Arial"/>
              <a:cs typeface="Arial"/>
              <a:sym typeface="Arial"/>
            </a:endParaRPr>
          </a:p>
        </p:txBody>
      </p:sp>
      <p:pic>
        <p:nvPicPr>
          <p:cNvPr descr="Odds Tutorial | Sophia Learning" id="771" name="Google Shape;771;g130dfca2355_0_763"/>
          <p:cNvPicPr preferRelativeResize="0"/>
          <p:nvPr/>
        </p:nvPicPr>
        <p:blipFill rotWithShape="1">
          <a:blip r:embed="rId4">
            <a:alphaModFix/>
          </a:blip>
          <a:srcRect b="0" l="0" r="0" t="0"/>
          <a:stretch/>
        </p:blipFill>
        <p:spPr>
          <a:xfrm>
            <a:off x="3973412" y="3105286"/>
            <a:ext cx="5515222" cy="7813235"/>
          </a:xfrm>
          <a:prstGeom prst="rect">
            <a:avLst/>
          </a:prstGeom>
          <a:noFill/>
          <a:ln>
            <a:noFill/>
          </a:ln>
        </p:spPr>
      </p:pic>
      <p:sp>
        <p:nvSpPr>
          <p:cNvPr id="772" name="Google Shape;772;g130dfca2355_0_763"/>
          <p:cNvSpPr txBox="1"/>
          <p:nvPr/>
        </p:nvSpPr>
        <p:spPr>
          <a:xfrm>
            <a:off x="9997300" y="5149500"/>
            <a:ext cx="10704300" cy="3724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Suppose that instead of a transparent jar, the jar is completely opaque, and we’re only allowed to draw one ball at a time before putting it back in.</a:t>
            </a:r>
            <a:endParaRPr b="0" i="0"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1" i="0" lang="en-PH" sz="5000" u="none" cap="none" strike="noStrike">
                <a:solidFill>
                  <a:srgbClr val="000000"/>
                </a:solidFill>
                <a:latin typeface="Helvetica Neue"/>
                <a:ea typeface="Helvetica Neue"/>
                <a:cs typeface="Helvetica Neue"/>
                <a:sym typeface="Helvetica Neue"/>
              </a:rPr>
              <a:t>How can we get the probability of drawing a red ball (at random)?</a:t>
            </a:r>
            <a:endParaRPr b="1"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g130dfca2355_0_863"/>
          <p:cNvSpPr/>
          <p:nvPr/>
        </p:nvSpPr>
        <p:spPr>
          <a:xfrm>
            <a:off x="446147" y="12150509"/>
            <a:ext cx="14064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778" name="Google Shape;778;g130dfca2355_0_863"/>
          <p:cNvGrpSpPr/>
          <p:nvPr/>
        </p:nvGrpSpPr>
        <p:grpSpPr>
          <a:xfrm>
            <a:off x="-3712" y="766059"/>
            <a:ext cx="7319700" cy="1073882"/>
            <a:chOff x="0" y="0"/>
            <a:chExt cx="7319700" cy="1073882"/>
          </a:xfrm>
        </p:grpSpPr>
        <p:sp>
          <p:nvSpPr>
            <p:cNvPr id="779" name="Google Shape;779;g130dfca2355_0_86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80" name="Google Shape;780;g130dfca2355_0_86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81" name="Google Shape;781;g130dfca2355_0_86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Frequentist Probability</a:t>
            </a:r>
            <a:endParaRPr b="0" i="0" sz="1400" u="none" cap="none" strike="noStrike">
              <a:solidFill>
                <a:srgbClr val="000000"/>
              </a:solidFill>
              <a:latin typeface="Arial"/>
              <a:ea typeface="Arial"/>
              <a:cs typeface="Arial"/>
              <a:sym typeface="Arial"/>
            </a:endParaRPr>
          </a:p>
        </p:txBody>
      </p:sp>
      <p:pic>
        <p:nvPicPr>
          <p:cNvPr descr="Odds Tutorial | Sophia Learning" id="782" name="Google Shape;782;g130dfca2355_0_863"/>
          <p:cNvPicPr preferRelativeResize="0"/>
          <p:nvPr/>
        </p:nvPicPr>
        <p:blipFill rotWithShape="1">
          <a:blip r:embed="rId4">
            <a:alphaModFix/>
          </a:blip>
          <a:srcRect b="0" l="0" r="0" t="0"/>
          <a:stretch/>
        </p:blipFill>
        <p:spPr>
          <a:xfrm>
            <a:off x="3973412" y="3105286"/>
            <a:ext cx="5515222" cy="7813235"/>
          </a:xfrm>
          <a:prstGeom prst="rect">
            <a:avLst/>
          </a:prstGeom>
          <a:noFill/>
          <a:ln>
            <a:noFill/>
          </a:ln>
        </p:spPr>
      </p:pic>
      <p:sp>
        <p:nvSpPr>
          <p:cNvPr id="783" name="Google Shape;783;g130dfca2355_0_863"/>
          <p:cNvSpPr txBox="1"/>
          <p:nvPr/>
        </p:nvSpPr>
        <p:spPr>
          <a:xfrm>
            <a:off x="10496375" y="5202475"/>
            <a:ext cx="9792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FF0000"/>
                </a:solidFill>
                <a:latin typeface="Avenir"/>
                <a:ea typeface="Avenir"/>
                <a:cs typeface="Avenir"/>
                <a:sym typeface="Avenir"/>
              </a:rPr>
              <a:t>Red Red Red</a:t>
            </a:r>
            <a:r>
              <a:rPr b="0" i="0" lang="en-PH" sz="3000" u="none" cap="none" strike="noStrike">
                <a:solidFill>
                  <a:srgbClr val="000000"/>
                </a:solidFill>
                <a:latin typeface="Avenir"/>
                <a:ea typeface="Avenir"/>
                <a:cs typeface="Avenir"/>
                <a:sym typeface="Avenir"/>
              </a:rPr>
              <a:t> </a:t>
            </a:r>
            <a:r>
              <a:rPr b="0" i="0" lang="en-PH" sz="3000" u="none" cap="none" strike="noStrike">
                <a:solidFill>
                  <a:srgbClr val="0000FF"/>
                </a:solidFill>
                <a:latin typeface="Avenir"/>
                <a:ea typeface="Avenir"/>
                <a:cs typeface="Avenir"/>
                <a:sym typeface="Avenir"/>
              </a:rPr>
              <a:t>Blue Blue</a:t>
            </a:r>
            <a:r>
              <a:rPr b="0" i="0" lang="en-PH" sz="3000" u="none" cap="none" strike="noStrike">
                <a:solidFill>
                  <a:srgbClr val="000000"/>
                </a:solidFill>
                <a:latin typeface="Avenir"/>
                <a:ea typeface="Avenir"/>
                <a:cs typeface="Avenir"/>
                <a:sym typeface="Avenir"/>
              </a:rPr>
              <a:t> </a:t>
            </a:r>
            <a:r>
              <a:rPr b="0" i="0" lang="en-PH" sz="3000" u="none" cap="none" strike="noStrike">
                <a:solidFill>
                  <a:srgbClr val="FF0000"/>
                </a:solidFill>
                <a:latin typeface="Avenir"/>
                <a:ea typeface="Avenir"/>
                <a:cs typeface="Avenir"/>
                <a:sym typeface="Avenir"/>
              </a:rPr>
              <a:t>Red</a:t>
            </a:r>
            <a:r>
              <a:rPr b="0" i="0" lang="en-PH" sz="3000" u="none" cap="none" strike="noStrike">
                <a:solidFill>
                  <a:srgbClr val="000000"/>
                </a:solidFill>
                <a:latin typeface="Avenir"/>
                <a:ea typeface="Avenir"/>
                <a:cs typeface="Avenir"/>
                <a:sym typeface="Avenir"/>
              </a:rPr>
              <a:t> </a:t>
            </a:r>
            <a:r>
              <a:rPr b="0" i="0" lang="en-PH" sz="3000" u="none" cap="none" strike="noStrike">
                <a:solidFill>
                  <a:srgbClr val="0000FF"/>
                </a:solidFill>
                <a:latin typeface="Avenir"/>
                <a:ea typeface="Avenir"/>
                <a:cs typeface="Avenir"/>
                <a:sym typeface="Avenir"/>
              </a:rPr>
              <a:t>Blue</a:t>
            </a:r>
            <a:r>
              <a:rPr b="0" i="0" lang="en-PH" sz="3000" u="none" cap="none" strike="noStrike">
                <a:solidFill>
                  <a:srgbClr val="000000"/>
                </a:solidFill>
                <a:latin typeface="Avenir"/>
                <a:ea typeface="Avenir"/>
                <a:cs typeface="Avenir"/>
                <a:sym typeface="Avenir"/>
              </a:rPr>
              <a:t> Black </a:t>
            </a:r>
            <a:r>
              <a:rPr b="0" i="0" lang="en-PH" sz="3000" u="none" cap="none" strike="noStrike">
                <a:solidFill>
                  <a:srgbClr val="38761D"/>
                </a:solidFill>
                <a:latin typeface="Avenir"/>
                <a:ea typeface="Avenir"/>
                <a:cs typeface="Avenir"/>
                <a:sym typeface="Avenir"/>
              </a:rPr>
              <a:t>Green</a:t>
            </a:r>
            <a:r>
              <a:rPr b="0" i="0" lang="en-PH" sz="3000" u="none" cap="none" strike="noStrike">
                <a:solidFill>
                  <a:srgbClr val="000000"/>
                </a:solidFill>
                <a:latin typeface="Avenir"/>
                <a:ea typeface="Avenir"/>
                <a:cs typeface="Avenir"/>
                <a:sym typeface="Avenir"/>
              </a:rPr>
              <a:t> </a:t>
            </a:r>
            <a:r>
              <a:rPr b="0" i="0" lang="en-PH" sz="3000" u="none" cap="none" strike="noStrike">
                <a:solidFill>
                  <a:srgbClr val="FF0000"/>
                </a:solidFill>
                <a:latin typeface="Avenir"/>
                <a:ea typeface="Avenir"/>
                <a:cs typeface="Avenir"/>
                <a:sym typeface="Avenir"/>
              </a:rPr>
              <a:t>Red</a:t>
            </a:r>
            <a:r>
              <a:rPr b="0" i="0" lang="en-PH" sz="3000" u="none" cap="none" strike="noStrike">
                <a:solidFill>
                  <a:srgbClr val="000000"/>
                </a:solidFill>
                <a:latin typeface="Avenir"/>
                <a:ea typeface="Avenir"/>
                <a:cs typeface="Avenir"/>
                <a:sym typeface="Avenir"/>
              </a:rPr>
              <a:t> </a:t>
            </a:r>
            <a:r>
              <a:rPr b="0" i="0" lang="en-PH" sz="3000" u="none" cap="none" strike="noStrike">
                <a:solidFill>
                  <a:srgbClr val="38761D"/>
                </a:solidFill>
                <a:latin typeface="Avenir"/>
                <a:ea typeface="Avenir"/>
                <a:cs typeface="Avenir"/>
                <a:sym typeface="Avenir"/>
              </a:rPr>
              <a:t>Green</a:t>
            </a:r>
            <a:r>
              <a:rPr b="0" i="0" lang="en-PH" sz="3000" u="none" cap="none" strike="noStrike">
                <a:solidFill>
                  <a:srgbClr val="000000"/>
                </a:solidFill>
                <a:latin typeface="Avenir"/>
                <a:ea typeface="Avenir"/>
                <a:cs typeface="Avenir"/>
                <a:sym typeface="Avenir"/>
              </a:rPr>
              <a:t> </a:t>
            </a:r>
            <a:r>
              <a:rPr b="0" i="0" lang="en-PH" sz="3000" u="none" cap="none" strike="noStrike">
                <a:solidFill>
                  <a:srgbClr val="0000FF"/>
                </a:solidFill>
                <a:latin typeface="Avenir"/>
                <a:ea typeface="Avenir"/>
                <a:cs typeface="Avenir"/>
                <a:sym typeface="Avenir"/>
              </a:rPr>
              <a:t>Blue</a:t>
            </a:r>
            <a:r>
              <a:rPr b="0" i="0" lang="en-PH" sz="3000" u="none" cap="none" strike="noStrike">
                <a:solidFill>
                  <a:srgbClr val="000000"/>
                </a:solidFill>
                <a:latin typeface="Avenir"/>
                <a:ea typeface="Avenir"/>
                <a:cs typeface="Avenir"/>
                <a:sym typeface="Avenir"/>
              </a:rPr>
              <a:t> </a:t>
            </a:r>
            <a:r>
              <a:rPr b="0" i="0" lang="en-PH" sz="3000" u="none" cap="none" strike="noStrike">
                <a:solidFill>
                  <a:srgbClr val="FF0000"/>
                </a:solidFill>
                <a:latin typeface="Avenir"/>
                <a:ea typeface="Avenir"/>
                <a:cs typeface="Avenir"/>
                <a:sym typeface="Avenir"/>
              </a:rPr>
              <a:t>Red</a:t>
            </a:r>
            <a:r>
              <a:rPr b="0" i="0" lang="en-PH" sz="3000" u="none" cap="none" strike="noStrike">
                <a:solidFill>
                  <a:srgbClr val="000000"/>
                </a:solidFill>
                <a:latin typeface="Avenir"/>
                <a:ea typeface="Avenir"/>
                <a:cs typeface="Avenir"/>
                <a:sym typeface="Avenir"/>
              </a:rPr>
              <a:t> </a:t>
            </a:r>
            <a:r>
              <a:rPr b="0" i="0" lang="en-PH" sz="3000" u="none" cap="none" strike="noStrike">
                <a:solidFill>
                  <a:srgbClr val="38761D"/>
                </a:solidFill>
                <a:latin typeface="Avenir"/>
                <a:ea typeface="Avenir"/>
                <a:cs typeface="Avenir"/>
                <a:sym typeface="Avenir"/>
              </a:rPr>
              <a:t>Green</a:t>
            </a:r>
            <a:r>
              <a:rPr b="0" i="0" lang="en-PH" sz="3000" u="none" cap="none" strike="noStrike">
                <a:solidFill>
                  <a:srgbClr val="000000"/>
                </a:solidFill>
                <a:latin typeface="Avenir"/>
                <a:ea typeface="Avenir"/>
                <a:cs typeface="Avenir"/>
                <a:sym typeface="Avenir"/>
              </a:rPr>
              <a:t> Black </a:t>
            </a:r>
            <a:r>
              <a:rPr b="0" i="0" lang="en-PH" sz="3000" u="none" cap="none" strike="noStrike">
                <a:solidFill>
                  <a:srgbClr val="0000FF"/>
                </a:solidFill>
                <a:latin typeface="Avenir"/>
                <a:ea typeface="Avenir"/>
                <a:cs typeface="Avenir"/>
                <a:sym typeface="Avenir"/>
              </a:rPr>
              <a:t>Blue Blue</a:t>
            </a:r>
            <a:r>
              <a:rPr b="0" i="0" lang="en-PH" sz="3000" u="none" cap="none" strike="noStrike">
                <a:solidFill>
                  <a:srgbClr val="000000"/>
                </a:solidFill>
                <a:latin typeface="Avenir"/>
                <a:ea typeface="Avenir"/>
                <a:cs typeface="Avenir"/>
                <a:sym typeface="Avenir"/>
              </a:rPr>
              <a:t> </a:t>
            </a:r>
            <a:r>
              <a:rPr b="0" i="0" lang="en-PH" sz="3000" u="none" cap="none" strike="noStrike">
                <a:solidFill>
                  <a:srgbClr val="FF0000"/>
                </a:solidFill>
                <a:latin typeface="Avenir"/>
                <a:ea typeface="Avenir"/>
                <a:cs typeface="Avenir"/>
                <a:sym typeface="Avenir"/>
              </a:rPr>
              <a:t>Red</a:t>
            </a:r>
            <a:endParaRPr b="0" i="0" sz="3000" u="none" cap="none" strike="noStrike">
              <a:solidFill>
                <a:srgbClr val="000000"/>
              </a:solidFill>
              <a:latin typeface="Avenir"/>
              <a:ea typeface="Avenir"/>
              <a:cs typeface="Avenir"/>
              <a:sym typeface="Avenir"/>
            </a:endParaRPr>
          </a:p>
        </p:txBody>
      </p:sp>
      <p:sp>
        <p:nvSpPr>
          <p:cNvPr id="784" name="Google Shape;784;g130dfca2355_0_863"/>
          <p:cNvSpPr txBox="1"/>
          <p:nvPr/>
        </p:nvSpPr>
        <p:spPr>
          <a:xfrm>
            <a:off x="12347525" y="7168000"/>
            <a:ext cx="6090000" cy="326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Out of 18 trials, we got red </a:t>
            </a:r>
            <a:r>
              <a:rPr b="1" i="0" lang="en-PH" sz="5000" u="none" cap="none" strike="noStrike">
                <a:solidFill>
                  <a:srgbClr val="000000"/>
                </a:solidFill>
                <a:latin typeface="Helvetica Neue"/>
                <a:ea typeface="Helvetica Neue"/>
                <a:cs typeface="Helvetica Neue"/>
                <a:sym typeface="Helvetica Neue"/>
              </a:rPr>
              <a:t>7 times</a:t>
            </a:r>
            <a:endParaRPr b="1" baseline="-25000" i="0" sz="50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5000"/>
              <a:buFont typeface="Arial"/>
              <a:buNone/>
            </a:pPr>
            <a:r>
              <a:t/>
            </a:r>
            <a:endParaRPr b="1" baseline="-25000" i="0" sz="50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5000"/>
              <a:buFont typeface="Arial"/>
              <a:buNone/>
            </a:pPr>
            <a:r>
              <a:rPr b="0" baseline="-25000" i="0" lang="en-PH" sz="5000" u="none" cap="none" strike="noStrike">
                <a:solidFill>
                  <a:srgbClr val="000000"/>
                </a:solidFill>
                <a:latin typeface="Helvetica Neue"/>
                <a:ea typeface="Helvetica Neue"/>
                <a:cs typeface="Helvetica Neue"/>
                <a:sym typeface="Helvetica Neue"/>
              </a:rPr>
              <a:t>P(Red) = 7/18 = 0.3889</a:t>
            </a:r>
            <a:endParaRPr b="0" baseline="-2500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g130dfca2355_0_886"/>
          <p:cNvSpPr/>
          <p:nvPr/>
        </p:nvSpPr>
        <p:spPr>
          <a:xfrm>
            <a:off x="446147" y="12150509"/>
            <a:ext cx="14064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790" name="Google Shape;790;g130dfca2355_0_886"/>
          <p:cNvGrpSpPr/>
          <p:nvPr/>
        </p:nvGrpSpPr>
        <p:grpSpPr>
          <a:xfrm>
            <a:off x="-3712" y="766059"/>
            <a:ext cx="7319700" cy="1073882"/>
            <a:chOff x="0" y="0"/>
            <a:chExt cx="7319700" cy="1073882"/>
          </a:xfrm>
        </p:grpSpPr>
        <p:sp>
          <p:nvSpPr>
            <p:cNvPr id="791" name="Google Shape;791;g130dfca2355_0_88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792" name="Google Shape;792;g130dfca2355_0_88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793" name="Google Shape;793;g130dfca2355_0_88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Frequentist Probability</a:t>
            </a:r>
            <a:endParaRPr b="0" i="0" sz="1400" u="none" cap="none" strike="noStrike">
              <a:solidFill>
                <a:srgbClr val="000000"/>
              </a:solidFill>
              <a:latin typeface="Arial"/>
              <a:ea typeface="Arial"/>
              <a:cs typeface="Arial"/>
              <a:sym typeface="Arial"/>
            </a:endParaRPr>
          </a:p>
        </p:txBody>
      </p:sp>
      <p:pic>
        <p:nvPicPr>
          <p:cNvPr descr="Odds Tutorial | Sophia Learning" id="794" name="Google Shape;794;g130dfca2355_0_886"/>
          <p:cNvPicPr preferRelativeResize="0"/>
          <p:nvPr/>
        </p:nvPicPr>
        <p:blipFill rotWithShape="1">
          <a:blip r:embed="rId4">
            <a:alphaModFix/>
          </a:blip>
          <a:srcRect b="0" l="0" r="0" t="0"/>
          <a:stretch/>
        </p:blipFill>
        <p:spPr>
          <a:xfrm>
            <a:off x="3973412" y="3105286"/>
            <a:ext cx="5515222" cy="7813235"/>
          </a:xfrm>
          <a:prstGeom prst="rect">
            <a:avLst/>
          </a:prstGeom>
          <a:noFill/>
          <a:ln>
            <a:noFill/>
          </a:ln>
        </p:spPr>
      </p:pic>
      <p:sp>
        <p:nvSpPr>
          <p:cNvPr id="795" name="Google Shape;795;g130dfca2355_0_886"/>
          <p:cNvSpPr txBox="1"/>
          <p:nvPr/>
        </p:nvSpPr>
        <p:spPr>
          <a:xfrm>
            <a:off x="10496375" y="5202475"/>
            <a:ext cx="9792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FF0000"/>
                </a:solidFill>
                <a:latin typeface="Avenir"/>
                <a:ea typeface="Avenir"/>
                <a:cs typeface="Avenir"/>
                <a:sym typeface="Avenir"/>
              </a:rPr>
              <a:t>Red Red Red</a:t>
            </a:r>
            <a:r>
              <a:rPr b="0" i="0" lang="en-PH" sz="3000" u="none" cap="none" strike="noStrike">
                <a:solidFill>
                  <a:srgbClr val="000000"/>
                </a:solidFill>
                <a:latin typeface="Avenir"/>
                <a:ea typeface="Avenir"/>
                <a:cs typeface="Avenir"/>
                <a:sym typeface="Avenir"/>
              </a:rPr>
              <a:t> </a:t>
            </a:r>
            <a:r>
              <a:rPr b="0" i="0" lang="en-PH" sz="3000" u="none" cap="none" strike="noStrike">
                <a:solidFill>
                  <a:srgbClr val="0000FF"/>
                </a:solidFill>
                <a:latin typeface="Avenir"/>
                <a:ea typeface="Avenir"/>
                <a:cs typeface="Avenir"/>
                <a:sym typeface="Avenir"/>
              </a:rPr>
              <a:t>Blue Blue</a:t>
            </a:r>
            <a:r>
              <a:rPr b="0" i="0" lang="en-PH" sz="3000" u="none" cap="none" strike="noStrike">
                <a:solidFill>
                  <a:srgbClr val="000000"/>
                </a:solidFill>
                <a:latin typeface="Avenir"/>
                <a:ea typeface="Avenir"/>
                <a:cs typeface="Avenir"/>
                <a:sym typeface="Avenir"/>
              </a:rPr>
              <a:t> </a:t>
            </a:r>
            <a:r>
              <a:rPr b="0" i="0" lang="en-PH" sz="3000" u="none" cap="none" strike="noStrike">
                <a:solidFill>
                  <a:srgbClr val="FF0000"/>
                </a:solidFill>
                <a:latin typeface="Avenir"/>
                <a:ea typeface="Avenir"/>
                <a:cs typeface="Avenir"/>
                <a:sym typeface="Avenir"/>
              </a:rPr>
              <a:t>Red</a:t>
            </a:r>
            <a:r>
              <a:rPr b="0" i="0" lang="en-PH" sz="3000" u="none" cap="none" strike="noStrike">
                <a:solidFill>
                  <a:srgbClr val="000000"/>
                </a:solidFill>
                <a:latin typeface="Avenir"/>
                <a:ea typeface="Avenir"/>
                <a:cs typeface="Avenir"/>
                <a:sym typeface="Avenir"/>
              </a:rPr>
              <a:t> </a:t>
            </a:r>
            <a:r>
              <a:rPr b="0" i="0" lang="en-PH" sz="3000" u="none" cap="none" strike="noStrike">
                <a:solidFill>
                  <a:srgbClr val="0000FF"/>
                </a:solidFill>
                <a:latin typeface="Avenir"/>
                <a:ea typeface="Avenir"/>
                <a:cs typeface="Avenir"/>
                <a:sym typeface="Avenir"/>
              </a:rPr>
              <a:t>Blue</a:t>
            </a:r>
            <a:r>
              <a:rPr b="0" i="0" lang="en-PH" sz="3000" u="none" cap="none" strike="noStrike">
                <a:solidFill>
                  <a:srgbClr val="000000"/>
                </a:solidFill>
                <a:latin typeface="Avenir"/>
                <a:ea typeface="Avenir"/>
                <a:cs typeface="Avenir"/>
                <a:sym typeface="Avenir"/>
              </a:rPr>
              <a:t> Black </a:t>
            </a:r>
            <a:r>
              <a:rPr b="0" i="0" lang="en-PH" sz="3000" u="none" cap="none" strike="noStrike">
                <a:solidFill>
                  <a:srgbClr val="38761D"/>
                </a:solidFill>
                <a:latin typeface="Avenir"/>
                <a:ea typeface="Avenir"/>
                <a:cs typeface="Avenir"/>
                <a:sym typeface="Avenir"/>
              </a:rPr>
              <a:t>Green</a:t>
            </a:r>
            <a:r>
              <a:rPr b="0" i="0" lang="en-PH" sz="3000" u="none" cap="none" strike="noStrike">
                <a:solidFill>
                  <a:srgbClr val="000000"/>
                </a:solidFill>
                <a:latin typeface="Avenir"/>
                <a:ea typeface="Avenir"/>
                <a:cs typeface="Avenir"/>
                <a:sym typeface="Avenir"/>
              </a:rPr>
              <a:t> </a:t>
            </a:r>
            <a:r>
              <a:rPr b="0" i="0" lang="en-PH" sz="3000" u="none" cap="none" strike="noStrike">
                <a:solidFill>
                  <a:srgbClr val="FF0000"/>
                </a:solidFill>
                <a:latin typeface="Avenir"/>
                <a:ea typeface="Avenir"/>
                <a:cs typeface="Avenir"/>
                <a:sym typeface="Avenir"/>
              </a:rPr>
              <a:t>Red</a:t>
            </a:r>
            <a:r>
              <a:rPr b="0" i="0" lang="en-PH" sz="3000" u="none" cap="none" strike="noStrike">
                <a:solidFill>
                  <a:srgbClr val="000000"/>
                </a:solidFill>
                <a:latin typeface="Avenir"/>
                <a:ea typeface="Avenir"/>
                <a:cs typeface="Avenir"/>
                <a:sym typeface="Avenir"/>
              </a:rPr>
              <a:t> </a:t>
            </a:r>
            <a:r>
              <a:rPr b="0" i="0" lang="en-PH" sz="3000" u="none" cap="none" strike="noStrike">
                <a:solidFill>
                  <a:srgbClr val="38761D"/>
                </a:solidFill>
                <a:latin typeface="Avenir"/>
                <a:ea typeface="Avenir"/>
                <a:cs typeface="Avenir"/>
                <a:sym typeface="Avenir"/>
              </a:rPr>
              <a:t>Green</a:t>
            </a:r>
            <a:r>
              <a:rPr b="0" i="0" lang="en-PH" sz="3000" u="none" cap="none" strike="noStrike">
                <a:solidFill>
                  <a:srgbClr val="000000"/>
                </a:solidFill>
                <a:latin typeface="Avenir"/>
                <a:ea typeface="Avenir"/>
                <a:cs typeface="Avenir"/>
                <a:sym typeface="Avenir"/>
              </a:rPr>
              <a:t> </a:t>
            </a:r>
            <a:r>
              <a:rPr b="0" i="0" lang="en-PH" sz="3000" u="none" cap="none" strike="noStrike">
                <a:solidFill>
                  <a:srgbClr val="0000FF"/>
                </a:solidFill>
                <a:latin typeface="Avenir"/>
                <a:ea typeface="Avenir"/>
                <a:cs typeface="Avenir"/>
                <a:sym typeface="Avenir"/>
              </a:rPr>
              <a:t>Blue</a:t>
            </a:r>
            <a:r>
              <a:rPr b="0" i="0" lang="en-PH" sz="3000" u="none" cap="none" strike="noStrike">
                <a:solidFill>
                  <a:srgbClr val="000000"/>
                </a:solidFill>
                <a:latin typeface="Avenir"/>
                <a:ea typeface="Avenir"/>
                <a:cs typeface="Avenir"/>
                <a:sym typeface="Avenir"/>
              </a:rPr>
              <a:t> </a:t>
            </a:r>
            <a:r>
              <a:rPr b="0" i="0" lang="en-PH" sz="3000" u="none" cap="none" strike="noStrike">
                <a:solidFill>
                  <a:srgbClr val="FF0000"/>
                </a:solidFill>
                <a:latin typeface="Avenir"/>
                <a:ea typeface="Avenir"/>
                <a:cs typeface="Avenir"/>
                <a:sym typeface="Avenir"/>
              </a:rPr>
              <a:t>Red</a:t>
            </a:r>
            <a:r>
              <a:rPr b="0" i="0" lang="en-PH" sz="3000" u="none" cap="none" strike="noStrike">
                <a:solidFill>
                  <a:srgbClr val="000000"/>
                </a:solidFill>
                <a:latin typeface="Avenir"/>
                <a:ea typeface="Avenir"/>
                <a:cs typeface="Avenir"/>
                <a:sym typeface="Avenir"/>
              </a:rPr>
              <a:t> </a:t>
            </a:r>
            <a:r>
              <a:rPr b="0" i="0" lang="en-PH" sz="3000" u="none" cap="none" strike="noStrike">
                <a:solidFill>
                  <a:srgbClr val="38761D"/>
                </a:solidFill>
                <a:latin typeface="Avenir"/>
                <a:ea typeface="Avenir"/>
                <a:cs typeface="Avenir"/>
                <a:sym typeface="Avenir"/>
              </a:rPr>
              <a:t>Green</a:t>
            </a:r>
            <a:r>
              <a:rPr b="0" i="0" lang="en-PH" sz="3000" u="none" cap="none" strike="noStrike">
                <a:solidFill>
                  <a:srgbClr val="000000"/>
                </a:solidFill>
                <a:latin typeface="Avenir"/>
                <a:ea typeface="Avenir"/>
                <a:cs typeface="Avenir"/>
                <a:sym typeface="Avenir"/>
              </a:rPr>
              <a:t> Black </a:t>
            </a:r>
            <a:r>
              <a:rPr b="0" i="0" lang="en-PH" sz="3000" u="none" cap="none" strike="noStrike">
                <a:solidFill>
                  <a:srgbClr val="0000FF"/>
                </a:solidFill>
                <a:latin typeface="Avenir"/>
                <a:ea typeface="Avenir"/>
                <a:cs typeface="Avenir"/>
                <a:sym typeface="Avenir"/>
              </a:rPr>
              <a:t>Blue Blue</a:t>
            </a:r>
            <a:r>
              <a:rPr b="0" i="0" lang="en-PH" sz="3000" u="none" cap="none" strike="noStrike">
                <a:solidFill>
                  <a:srgbClr val="000000"/>
                </a:solidFill>
                <a:latin typeface="Avenir"/>
                <a:ea typeface="Avenir"/>
                <a:cs typeface="Avenir"/>
                <a:sym typeface="Avenir"/>
              </a:rPr>
              <a:t> </a:t>
            </a:r>
            <a:r>
              <a:rPr b="0" i="0" lang="en-PH" sz="3000" u="none" cap="none" strike="noStrike">
                <a:solidFill>
                  <a:srgbClr val="FF0000"/>
                </a:solidFill>
                <a:latin typeface="Avenir"/>
                <a:ea typeface="Avenir"/>
                <a:cs typeface="Avenir"/>
                <a:sym typeface="Avenir"/>
              </a:rPr>
              <a:t>Red</a:t>
            </a:r>
            <a:endParaRPr b="0" i="0" sz="3000" u="none" cap="none" strike="noStrike">
              <a:solidFill>
                <a:srgbClr val="000000"/>
              </a:solidFill>
              <a:latin typeface="Avenir"/>
              <a:ea typeface="Avenir"/>
              <a:cs typeface="Avenir"/>
              <a:sym typeface="Avenir"/>
            </a:endParaRPr>
          </a:p>
        </p:txBody>
      </p:sp>
      <p:sp>
        <p:nvSpPr>
          <p:cNvPr id="796" name="Google Shape;796;g130dfca2355_0_886"/>
          <p:cNvSpPr txBox="1"/>
          <p:nvPr/>
        </p:nvSpPr>
        <p:spPr>
          <a:xfrm>
            <a:off x="12347525" y="6627475"/>
            <a:ext cx="6090000" cy="403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baseline="-25000" i="0" lang="en-PH" sz="5000" u="none" cap="none" strike="noStrike">
                <a:solidFill>
                  <a:srgbClr val="000000"/>
                </a:solidFill>
                <a:latin typeface="Helvetica Neue"/>
                <a:ea typeface="Helvetica Neue"/>
                <a:cs typeface="Helvetica Neue"/>
                <a:sym typeface="Helvetica Neue"/>
              </a:rPr>
              <a:t>P(Red) = 7/18 = 0.3889</a:t>
            </a:r>
            <a:endParaRPr b="0" baseline="-2500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baseline="-25000" i="0" lang="en-PH" sz="5000" u="none" cap="none" strike="noStrike">
                <a:solidFill>
                  <a:srgbClr val="000000"/>
                </a:solidFill>
                <a:latin typeface="Helvetica Neue"/>
                <a:ea typeface="Helvetica Neue"/>
                <a:cs typeface="Helvetica Neue"/>
                <a:sym typeface="Helvetica Neue"/>
              </a:rPr>
              <a:t>P(Blue) = 6/18 = 0.3333</a:t>
            </a:r>
            <a:endParaRPr b="0" baseline="-2500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baseline="-25000" i="0" lang="en-PH" sz="5000" u="none" cap="none" strike="noStrike">
                <a:solidFill>
                  <a:srgbClr val="000000"/>
                </a:solidFill>
                <a:latin typeface="Helvetica Neue"/>
                <a:ea typeface="Helvetica Neue"/>
                <a:cs typeface="Helvetica Neue"/>
                <a:sym typeface="Helvetica Neue"/>
              </a:rPr>
              <a:t>P(Green) = 3/18 = 0.1667</a:t>
            </a:r>
            <a:endParaRPr b="0" baseline="-2500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baseline="-25000" i="0" lang="en-PH" sz="5000" u="none" cap="none" strike="noStrike">
                <a:solidFill>
                  <a:srgbClr val="000000"/>
                </a:solidFill>
                <a:latin typeface="Helvetica Neue"/>
                <a:ea typeface="Helvetica Neue"/>
                <a:cs typeface="Helvetica Neue"/>
                <a:sym typeface="Helvetica Neue"/>
              </a:rPr>
              <a:t>P(Black) = 2/18 = 0.1111</a:t>
            </a:r>
            <a:endParaRPr b="0" baseline="-25000" i="0" sz="5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5000"/>
              <a:buFont typeface="Arial"/>
              <a:buNone/>
            </a:pPr>
            <a:r>
              <a:rPr b="0" baseline="-25000" i="0" lang="en-PH" sz="5000" u="none" cap="none" strike="noStrike">
                <a:solidFill>
                  <a:srgbClr val="000000"/>
                </a:solidFill>
                <a:latin typeface="Helvetica Neue"/>
                <a:ea typeface="Helvetica Neue"/>
                <a:cs typeface="Helvetica Neue"/>
                <a:sym typeface="Helvetica Neue"/>
              </a:rPr>
              <a:t>P(Orange) = 0/18 = 0.0000</a:t>
            </a:r>
            <a:endParaRPr b="0" baseline="-25000"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g130aa865571_0_51"/>
          <p:cNvGrpSpPr/>
          <p:nvPr/>
        </p:nvGrpSpPr>
        <p:grpSpPr>
          <a:xfrm>
            <a:off x="-3712" y="766059"/>
            <a:ext cx="7319700" cy="1073882"/>
            <a:chOff x="0" y="0"/>
            <a:chExt cx="7319700" cy="1073882"/>
          </a:xfrm>
        </p:grpSpPr>
        <p:sp>
          <p:nvSpPr>
            <p:cNvPr id="121" name="Google Shape;121;g130aa865571_0_5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22" name="Google Shape;122;g130aa865571_0_5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23" name="Google Shape;123;g130aa865571_0_5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descr="ForTheWomen_blacktext (2) (1).png" id="124" name="Google Shape;124;g130aa865571_0_51"/>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pic>
        <p:nvPicPr>
          <p:cNvPr id="125" name="Google Shape;125;g130aa865571_0_51"/>
          <p:cNvPicPr preferRelativeResize="0"/>
          <p:nvPr/>
        </p:nvPicPr>
        <p:blipFill rotWithShape="1">
          <a:blip r:embed="rId4">
            <a:alphaModFix/>
          </a:blip>
          <a:srcRect b="0" l="0" r="0" t="0"/>
          <a:stretch/>
        </p:blipFill>
        <p:spPr>
          <a:xfrm>
            <a:off x="4354088" y="2282075"/>
            <a:ext cx="4876800" cy="4876800"/>
          </a:xfrm>
          <a:prstGeom prst="rect">
            <a:avLst/>
          </a:prstGeom>
          <a:noFill/>
          <a:ln>
            <a:noFill/>
          </a:ln>
        </p:spPr>
      </p:pic>
      <p:sp>
        <p:nvSpPr>
          <p:cNvPr id="126" name="Google Shape;126;g130aa865571_0_51"/>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27" name="Google Shape;127;g130aa865571_0_51"/>
          <p:cNvSpPr txBox="1"/>
          <p:nvPr>
            <p:ph idx="4294967295" type="body"/>
          </p:nvPr>
        </p:nvSpPr>
        <p:spPr>
          <a:xfrm>
            <a:off x="9230900" y="4220375"/>
            <a:ext cx="10128900" cy="2036400"/>
          </a:xfrm>
          <a:prstGeom prst="rect">
            <a:avLst/>
          </a:prstGeom>
          <a:noFill/>
          <a:ln>
            <a:noFill/>
          </a:ln>
        </p:spPr>
        <p:txBody>
          <a:bodyPr anchorCtr="0" anchor="t" bIns="243800" lIns="243800" spcFirstLastPara="1" rIns="243800" wrap="square" tIns="243800">
            <a:noAutofit/>
          </a:bodyPr>
          <a:lstStyle/>
          <a:p>
            <a:pPr indent="0" lvl="0" marL="0" rtl="0" algn="l">
              <a:lnSpc>
                <a:spcPct val="115000"/>
              </a:lnSpc>
              <a:spcBef>
                <a:spcPts val="0"/>
              </a:spcBef>
              <a:spcAft>
                <a:spcPts val="4300"/>
              </a:spcAft>
              <a:buSzPts val="4800"/>
              <a:buNone/>
            </a:pPr>
            <a:r>
              <a:rPr lang="en-PH" sz="5000">
                <a:latin typeface="Avenir"/>
                <a:ea typeface="Avenir"/>
                <a:cs typeface="Avenir"/>
                <a:sym typeface="Avenir"/>
              </a:rPr>
              <a:t>How much should a family budget on rice for a week?</a:t>
            </a:r>
            <a:endParaRPr sz="5000">
              <a:latin typeface="Avenir"/>
              <a:ea typeface="Avenir"/>
              <a:cs typeface="Avenir"/>
              <a:sym typeface="Avenir"/>
            </a:endParaRPr>
          </a:p>
        </p:txBody>
      </p:sp>
      <p:sp>
        <p:nvSpPr>
          <p:cNvPr id="128" name="Google Shape;128;g130aa865571_0_51"/>
          <p:cNvSpPr txBox="1"/>
          <p:nvPr/>
        </p:nvSpPr>
        <p:spPr>
          <a:xfrm>
            <a:off x="3056650" y="8542675"/>
            <a:ext cx="18762900" cy="141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0" i="0" lang="en-PH" sz="8000" u="none" cap="none" strike="noStrike">
                <a:solidFill>
                  <a:srgbClr val="000000"/>
                </a:solidFill>
                <a:latin typeface="Helvetica Neue"/>
                <a:ea typeface="Helvetica Neue"/>
                <a:cs typeface="Helvetica Neue"/>
                <a:sym typeface="Helvetica Neue"/>
              </a:rPr>
              <a:t>500, 300</a:t>
            </a:r>
            <a:endParaRPr b="0" i="0" sz="8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g130dfca2355_0_897"/>
          <p:cNvSpPr txBox="1"/>
          <p:nvPr/>
        </p:nvSpPr>
        <p:spPr>
          <a:xfrm>
            <a:off x="1088100" y="4352475"/>
            <a:ext cx="22191900" cy="250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PH" sz="14000" u="none" cap="none" strike="noStrike">
                <a:solidFill>
                  <a:srgbClr val="1A1E68"/>
                </a:solidFill>
                <a:latin typeface="Avenir"/>
                <a:ea typeface="Avenir"/>
                <a:cs typeface="Avenir"/>
                <a:sym typeface="Avenir"/>
              </a:rPr>
              <a:t>Probability</a:t>
            </a:r>
            <a:endParaRPr b="1" i="0" sz="14000" u="none" cap="none" strike="noStrike">
              <a:solidFill>
                <a:srgbClr val="1A1E68"/>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9600"/>
              <a:buFont typeface="Arial"/>
              <a:buNone/>
            </a:pPr>
            <a:r>
              <a:rPr b="1" i="0" lang="en-PH" sz="7000" u="none" cap="none" strike="noStrike">
                <a:solidFill>
                  <a:srgbClr val="1A1E68"/>
                </a:solidFill>
                <a:latin typeface="Avenir"/>
                <a:ea typeface="Avenir"/>
                <a:cs typeface="Avenir"/>
                <a:sym typeface="Avenir"/>
              </a:rPr>
              <a:t>Concepts and Common Distributions</a:t>
            </a:r>
            <a:endParaRPr b="1" i="0" sz="7000" u="none" cap="none" strike="noStrike">
              <a:solidFill>
                <a:srgbClr val="1A1E68"/>
              </a:solidFill>
              <a:latin typeface="Avenir"/>
              <a:ea typeface="Avenir"/>
              <a:cs typeface="Avenir"/>
              <a:sym typeface="Avenir"/>
            </a:endParaRPr>
          </a:p>
        </p:txBody>
      </p:sp>
      <p:pic>
        <p:nvPicPr>
          <p:cNvPr descr="ForTheWomen_blacktext (2) (1).png" id="802" name="Google Shape;802;g130dfca2355_0_89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pic>
        <p:nvPicPr>
          <p:cNvPr id="807" name="Google Shape;807;g11ebfc5791e_1_5" title="Chart"/>
          <p:cNvPicPr preferRelativeResize="0"/>
          <p:nvPr/>
        </p:nvPicPr>
        <p:blipFill>
          <a:blip r:embed="rId3">
            <a:alphaModFix/>
          </a:blip>
          <a:stretch>
            <a:fillRect/>
          </a:stretch>
        </p:blipFill>
        <p:spPr>
          <a:xfrm>
            <a:off x="1216951" y="1964425"/>
            <a:ext cx="21950100" cy="10417726"/>
          </a:xfrm>
          <a:prstGeom prst="rect">
            <a:avLst/>
          </a:prstGeom>
          <a:noFill/>
          <a:ln>
            <a:noFill/>
          </a:ln>
        </p:spPr>
      </p:pic>
      <p:sp>
        <p:nvSpPr>
          <p:cNvPr id="808" name="Google Shape;808;g11ebfc5791e_1_5"/>
          <p:cNvSpPr/>
          <p:nvPr/>
        </p:nvSpPr>
        <p:spPr>
          <a:xfrm>
            <a:off x="446147" y="12150510"/>
            <a:ext cx="1406100" cy="1090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809" name="Google Shape;809;g11ebfc5791e_1_5"/>
          <p:cNvGrpSpPr/>
          <p:nvPr/>
        </p:nvGrpSpPr>
        <p:grpSpPr>
          <a:xfrm>
            <a:off x="-3712" y="766059"/>
            <a:ext cx="7319700" cy="1073882"/>
            <a:chOff x="0" y="0"/>
            <a:chExt cx="7319700" cy="1073882"/>
          </a:xfrm>
        </p:grpSpPr>
        <p:sp>
          <p:nvSpPr>
            <p:cNvPr id="810" name="Google Shape;810;g11ebfc5791e_1_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11" name="Google Shape;811;g11ebfc5791e_1_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12" name="Google Shape;812;g11ebfc5791e_1_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i="1" lang="en-PH" sz="4000">
                <a:solidFill>
                  <a:srgbClr val="FFFFFF"/>
                </a:solidFill>
                <a:latin typeface="Poppins"/>
                <a:ea typeface="Poppins"/>
                <a:cs typeface="Poppins"/>
                <a:sym typeface="Poppins"/>
                <a:extLst>
                  <a:ext uri="http://customooxmlschemas.google.com/">
                    <go:slidesCustomData xmlns:go="http://customooxmlschemas.google.com/" textRoundtripDataId="0"/>
                  </a:ext>
                </a:extLst>
              </a:rPr>
              <a:t>GLEAC</a:t>
            </a:r>
            <a:r>
              <a:rPr i="1" lang="en-PH" sz="4000">
                <a:solidFill>
                  <a:srgbClr val="FFFFFF"/>
                </a:solidFill>
                <a:latin typeface="Poppins"/>
                <a:ea typeface="Poppins"/>
                <a:cs typeface="Poppins"/>
                <a:sym typeface="Poppins"/>
              </a:rPr>
              <a:t> B6 Benchmark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g130dfca2355_0_907"/>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818" name="Google Shape;818;g130dfca2355_0_907"/>
          <p:cNvSpPr txBox="1"/>
          <p:nvPr>
            <p:ph type="title"/>
          </p:nvPr>
        </p:nvSpPr>
        <p:spPr>
          <a:xfrm>
            <a:off x="1149227" y="2945236"/>
            <a:ext cx="10139400" cy="8223900"/>
          </a:xfrm>
          <a:prstGeom prst="rect">
            <a:avLst/>
          </a:prstGeom>
          <a:noFill/>
          <a:ln>
            <a:noFill/>
          </a:ln>
        </p:spPr>
        <p:txBody>
          <a:bodyPr anchorCtr="0" anchor="t" bIns="110875" lIns="110875" spcFirstLastPara="1" rIns="110875" wrap="square" tIns="110875">
            <a:noAutofit/>
          </a:bodyPr>
          <a:lstStyle/>
          <a:p>
            <a:pPr indent="0" lvl="0" marL="0" rtl="0" algn="l">
              <a:lnSpc>
                <a:spcPct val="100000"/>
              </a:lnSpc>
              <a:spcBef>
                <a:spcPts val="0"/>
              </a:spcBef>
              <a:spcAft>
                <a:spcPts val="0"/>
              </a:spcAft>
              <a:buSzPts val="1700"/>
              <a:buNone/>
            </a:pPr>
            <a:r>
              <a:rPr b="0" i="0" lang="en-PH">
                <a:solidFill>
                  <a:srgbClr val="262626"/>
                </a:solidFill>
                <a:latin typeface="Arial"/>
                <a:ea typeface="Arial"/>
                <a:cs typeface="Arial"/>
                <a:sym typeface="Arial"/>
              </a:rPr>
              <a:t>A </a:t>
            </a:r>
            <a:r>
              <a:rPr b="1" i="0" lang="en-PH">
                <a:solidFill>
                  <a:srgbClr val="262626"/>
                </a:solidFill>
                <a:latin typeface="Arial"/>
                <a:ea typeface="Arial"/>
                <a:cs typeface="Arial"/>
                <a:sym typeface="Arial"/>
              </a:rPr>
              <a:t>random variable </a:t>
            </a:r>
            <a:r>
              <a:rPr b="0" i="0" lang="en-PH">
                <a:solidFill>
                  <a:srgbClr val="262626"/>
                </a:solidFill>
                <a:latin typeface="Arial"/>
                <a:ea typeface="Arial"/>
                <a:cs typeface="Arial"/>
                <a:sym typeface="Arial"/>
              </a:rPr>
              <a:t>assigns unique values to the outcomes of a random experiment.</a:t>
            </a:r>
            <a:br>
              <a:rPr b="0" i="0" lang="en-PH">
                <a:solidFill>
                  <a:srgbClr val="262626"/>
                </a:solidFill>
                <a:latin typeface="Arial"/>
                <a:ea typeface="Arial"/>
                <a:cs typeface="Arial"/>
                <a:sym typeface="Arial"/>
              </a:rPr>
            </a:br>
            <a:br>
              <a:rPr b="0" i="0" lang="en-PH">
                <a:solidFill>
                  <a:srgbClr val="262626"/>
                </a:solidFill>
                <a:latin typeface="Arial"/>
                <a:ea typeface="Arial"/>
                <a:cs typeface="Arial"/>
                <a:sym typeface="Arial"/>
              </a:rPr>
            </a:br>
            <a:br>
              <a:rPr b="0" i="0" lang="en-PH">
                <a:solidFill>
                  <a:srgbClr val="262626"/>
                </a:solidFill>
                <a:latin typeface="Arial"/>
                <a:ea typeface="Arial"/>
                <a:cs typeface="Arial"/>
                <a:sym typeface="Arial"/>
              </a:rPr>
            </a:br>
            <a:r>
              <a:rPr b="0" i="0" lang="en-PH">
                <a:solidFill>
                  <a:srgbClr val="262626"/>
                </a:solidFill>
                <a:latin typeface="Arial"/>
                <a:ea typeface="Arial"/>
                <a:cs typeface="Arial"/>
                <a:sym typeface="Arial"/>
              </a:rPr>
              <a:t>A </a:t>
            </a:r>
            <a:r>
              <a:rPr b="1" i="0" lang="en-PH">
                <a:solidFill>
                  <a:srgbClr val="262626"/>
                </a:solidFill>
                <a:latin typeface="Arial"/>
                <a:ea typeface="Arial"/>
                <a:cs typeface="Arial"/>
                <a:sym typeface="Arial"/>
              </a:rPr>
              <a:t>probability distribution </a:t>
            </a:r>
            <a:r>
              <a:rPr b="0" i="0" lang="en-PH">
                <a:solidFill>
                  <a:srgbClr val="262626"/>
                </a:solidFill>
                <a:latin typeface="Arial"/>
                <a:ea typeface="Arial"/>
                <a:cs typeface="Arial"/>
                <a:sym typeface="Arial"/>
              </a:rPr>
              <a:t>assigns probabilities to each possible value of a random variable.</a:t>
            </a:r>
            <a:endParaRPr b="0" i="0">
              <a:solidFill>
                <a:srgbClr val="262626"/>
              </a:solidFill>
              <a:latin typeface="Arial"/>
              <a:ea typeface="Arial"/>
              <a:cs typeface="Arial"/>
              <a:sym typeface="Arial"/>
            </a:endParaRPr>
          </a:p>
        </p:txBody>
      </p:sp>
      <p:pic>
        <p:nvPicPr>
          <p:cNvPr id="819" name="Google Shape;819;g130dfca2355_0_907"/>
          <p:cNvPicPr preferRelativeResize="0"/>
          <p:nvPr/>
        </p:nvPicPr>
        <p:blipFill rotWithShape="1">
          <a:blip r:embed="rId4">
            <a:alphaModFix/>
          </a:blip>
          <a:srcRect b="0" l="0" r="0" t="0"/>
          <a:stretch/>
        </p:blipFill>
        <p:spPr>
          <a:xfrm>
            <a:off x="12817504" y="2945235"/>
            <a:ext cx="9304358" cy="3787894"/>
          </a:xfrm>
          <a:prstGeom prst="rect">
            <a:avLst/>
          </a:prstGeom>
          <a:noFill/>
          <a:ln>
            <a:noFill/>
          </a:ln>
        </p:spPr>
      </p:pic>
      <p:pic>
        <p:nvPicPr>
          <p:cNvPr id="820" name="Google Shape;820;g130dfca2355_0_907"/>
          <p:cNvPicPr preferRelativeResize="0"/>
          <p:nvPr/>
        </p:nvPicPr>
        <p:blipFill rotWithShape="1">
          <a:blip r:embed="rId5">
            <a:alphaModFix/>
          </a:blip>
          <a:srcRect b="0" l="0" r="0" t="0"/>
          <a:stretch/>
        </p:blipFill>
        <p:spPr>
          <a:xfrm>
            <a:off x="12817504" y="7030348"/>
            <a:ext cx="8910181" cy="5794920"/>
          </a:xfrm>
          <a:prstGeom prst="rect">
            <a:avLst/>
          </a:prstGeom>
          <a:noFill/>
          <a:ln>
            <a:noFill/>
          </a:ln>
        </p:spPr>
      </p:pic>
      <p:grpSp>
        <p:nvGrpSpPr>
          <p:cNvPr id="821" name="Google Shape;821;g130dfca2355_0_907"/>
          <p:cNvGrpSpPr/>
          <p:nvPr/>
        </p:nvGrpSpPr>
        <p:grpSpPr>
          <a:xfrm>
            <a:off x="-3712" y="766059"/>
            <a:ext cx="7319700" cy="1073882"/>
            <a:chOff x="0" y="0"/>
            <a:chExt cx="7319700" cy="1073882"/>
          </a:xfrm>
        </p:grpSpPr>
        <p:sp>
          <p:nvSpPr>
            <p:cNvPr id="822" name="Google Shape;822;g130dfca2355_0_90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23" name="Google Shape;823;g130dfca2355_0_90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24" name="Google Shape;824;g130dfca2355_0_90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Distributions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g130dfca2355_0_929"/>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830" name="Google Shape;830;g130dfca2355_0_929"/>
          <p:cNvSpPr txBox="1"/>
          <p:nvPr>
            <p:ph type="title"/>
          </p:nvPr>
        </p:nvSpPr>
        <p:spPr>
          <a:xfrm>
            <a:off x="1149225" y="2945225"/>
            <a:ext cx="10431300" cy="8223900"/>
          </a:xfrm>
          <a:prstGeom prst="rect">
            <a:avLst/>
          </a:prstGeom>
          <a:noFill/>
          <a:ln>
            <a:noFill/>
          </a:ln>
        </p:spPr>
        <p:txBody>
          <a:bodyPr anchorCtr="0" anchor="t" bIns="110875" lIns="110875" spcFirstLastPara="1" rIns="110875" wrap="square" tIns="110875">
            <a:noAutofit/>
          </a:bodyPr>
          <a:lstStyle/>
          <a:p>
            <a:pPr indent="0" lvl="0" marL="0" rtl="0" algn="l">
              <a:lnSpc>
                <a:spcPct val="100000"/>
              </a:lnSpc>
              <a:spcBef>
                <a:spcPts val="0"/>
              </a:spcBef>
              <a:spcAft>
                <a:spcPts val="0"/>
              </a:spcAft>
              <a:buSzPts val="1700"/>
              <a:buNone/>
            </a:pPr>
            <a:r>
              <a:rPr i="0" lang="en-PH" sz="4500">
                <a:solidFill>
                  <a:srgbClr val="262626"/>
                </a:solidFill>
              </a:rPr>
              <a:t>The </a:t>
            </a:r>
            <a:r>
              <a:rPr b="1" i="0" lang="en-PH" sz="4500">
                <a:solidFill>
                  <a:srgbClr val="262626"/>
                </a:solidFill>
              </a:rPr>
              <a:t>Expected Value</a:t>
            </a:r>
            <a:r>
              <a:rPr i="0" lang="en-PH" sz="4500">
                <a:solidFill>
                  <a:srgbClr val="262626"/>
                </a:solidFill>
              </a:rPr>
              <a:t> is the average value of a r.v. (given many trials). Alternatively: the </a:t>
            </a:r>
            <a:r>
              <a:rPr b="1" i="0" lang="en-PH" sz="4500">
                <a:solidFill>
                  <a:srgbClr val="262626"/>
                </a:solidFill>
              </a:rPr>
              <a:t>probability-weighted average</a:t>
            </a:r>
            <a:r>
              <a:rPr i="0" lang="en-PH" sz="4500">
                <a:solidFill>
                  <a:srgbClr val="262626"/>
                </a:solidFill>
              </a:rPr>
              <a:t> of the distribution.</a:t>
            </a:r>
            <a:br>
              <a:rPr b="0" i="0" lang="en-PH">
                <a:solidFill>
                  <a:srgbClr val="262626"/>
                </a:solidFill>
                <a:latin typeface="Arial"/>
                <a:ea typeface="Arial"/>
                <a:cs typeface="Arial"/>
                <a:sym typeface="Arial"/>
              </a:rPr>
            </a:br>
            <a:endParaRPr b="0" i="0">
              <a:solidFill>
                <a:srgbClr val="262626"/>
              </a:solidFill>
              <a:latin typeface="Arial"/>
              <a:ea typeface="Arial"/>
              <a:cs typeface="Arial"/>
              <a:sym typeface="Arial"/>
            </a:endParaRPr>
          </a:p>
          <a:p>
            <a:pPr indent="0" lvl="0" marL="0" rtl="0" algn="l">
              <a:lnSpc>
                <a:spcPct val="100000"/>
              </a:lnSpc>
              <a:spcBef>
                <a:spcPts val="0"/>
              </a:spcBef>
              <a:spcAft>
                <a:spcPts val="0"/>
              </a:spcAft>
              <a:buSzPts val="1700"/>
              <a:buNone/>
            </a:pPr>
            <a:r>
              <a:rPr i="0" lang="en-PH">
                <a:solidFill>
                  <a:srgbClr val="262626"/>
                </a:solidFill>
              </a:rPr>
              <a:t>The </a:t>
            </a:r>
            <a:r>
              <a:rPr b="1" i="0" lang="en-PH">
                <a:solidFill>
                  <a:srgbClr val="262626"/>
                </a:solidFill>
              </a:rPr>
              <a:t>Variance</a:t>
            </a:r>
            <a:r>
              <a:rPr i="0" lang="en-PH">
                <a:solidFill>
                  <a:srgbClr val="262626"/>
                </a:solidFill>
              </a:rPr>
              <a:t> (and St.Dev.) remains the probability weighted average of the squared differences between each value and the </a:t>
            </a:r>
            <a:r>
              <a:rPr b="1" i="0" lang="en-PH">
                <a:solidFill>
                  <a:srgbClr val="262626"/>
                </a:solidFill>
              </a:rPr>
              <a:t>E.V. </a:t>
            </a:r>
            <a:r>
              <a:rPr lang="en-PH">
                <a:solidFill>
                  <a:srgbClr val="262626"/>
                </a:solidFill>
              </a:rPr>
              <a:t>(st.dev is sq. root).</a:t>
            </a:r>
            <a:endParaRPr>
              <a:solidFill>
                <a:srgbClr val="262626"/>
              </a:solidFill>
            </a:endParaRPr>
          </a:p>
          <a:p>
            <a:pPr indent="0" lvl="0" marL="0" rtl="0" algn="l">
              <a:lnSpc>
                <a:spcPct val="100000"/>
              </a:lnSpc>
              <a:spcBef>
                <a:spcPts val="0"/>
              </a:spcBef>
              <a:spcAft>
                <a:spcPts val="0"/>
              </a:spcAft>
              <a:buSzPts val="1700"/>
              <a:buNone/>
            </a:pPr>
            <a:r>
              <a:t/>
            </a:r>
            <a:endParaRPr b="1" i="0">
              <a:solidFill>
                <a:srgbClr val="262626"/>
              </a:solidFill>
            </a:endParaRPr>
          </a:p>
          <a:p>
            <a:pPr indent="0" lvl="0" marL="0" rtl="0" algn="l">
              <a:lnSpc>
                <a:spcPct val="100000"/>
              </a:lnSpc>
              <a:spcBef>
                <a:spcPts val="0"/>
              </a:spcBef>
              <a:spcAft>
                <a:spcPts val="0"/>
              </a:spcAft>
              <a:buSzPts val="1700"/>
              <a:buNone/>
            </a:pPr>
            <a:r>
              <a:rPr lang="en-PH" sz="3000">
                <a:solidFill>
                  <a:srgbClr val="262626"/>
                </a:solidFill>
              </a:rPr>
              <a:t>How do we get the expected value if we’re using the frequentist method?</a:t>
            </a:r>
            <a:endParaRPr sz="3000">
              <a:solidFill>
                <a:srgbClr val="262626"/>
              </a:solidFill>
            </a:endParaRPr>
          </a:p>
        </p:txBody>
      </p:sp>
      <p:pic>
        <p:nvPicPr>
          <p:cNvPr id="831" name="Google Shape;831;g130dfca2355_0_929"/>
          <p:cNvPicPr preferRelativeResize="0"/>
          <p:nvPr/>
        </p:nvPicPr>
        <p:blipFill rotWithShape="1">
          <a:blip r:embed="rId4">
            <a:alphaModFix/>
          </a:blip>
          <a:srcRect b="0" l="0" r="0" t="0"/>
          <a:stretch/>
        </p:blipFill>
        <p:spPr>
          <a:xfrm>
            <a:off x="12817504" y="2945235"/>
            <a:ext cx="9304358" cy="3787894"/>
          </a:xfrm>
          <a:prstGeom prst="rect">
            <a:avLst/>
          </a:prstGeom>
          <a:noFill/>
          <a:ln>
            <a:noFill/>
          </a:ln>
        </p:spPr>
      </p:pic>
      <p:pic>
        <p:nvPicPr>
          <p:cNvPr id="832" name="Google Shape;832;g130dfca2355_0_929"/>
          <p:cNvPicPr preferRelativeResize="0"/>
          <p:nvPr/>
        </p:nvPicPr>
        <p:blipFill rotWithShape="1">
          <a:blip r:embed="rId5">
            <a:alphaModFix/>
          </a:blip>
          <a:srcRect b="0" l="0" r="0" t="0"/>
          <a:stretch/>
        </p:blipFill>
        <p:spPr>
          <a:xfrm>
            <a:off x="12817504" y="7030348"/>
            <a:ext cx="8910181" cy="5794920"/>
          </a:xfrm>
          <a:prstGeom prst="rect">
            <a:avLst/>
          </a:prstGeom>
          <a:noFill/>
          <a:ln>
            <a:noFill/>
          </a:ln>
        </p:spPr>
      </p:pic>
      <p:grpSp>
        <p:nvGrpSpPr>
          <p:cNvPr id="833" name="Google Shape;833;g130dfca2355_0_929"/>
          <p:cNvGrpSpPr/>
          <p:nvPr/>
        </p:nvGrpSpPr>
        <p:grpSpPr>
          <a:xfrm>
            <a:off x="-3712" y="766059"/>
            <a:ext cx="7319700" cy="1073882"/>
            <a:chOff x="0" y="0"/>
            <a:chExt cx="7319700" cy="1073882"/>
          </a:xfrm>
        </p:grpSpPr>
        <p:sp>
          <p:nvSpPr>
            <p:cNvPr id="834" name="Google Shape;834;g130dfca2355_0_92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35" name="Google Shape;835;g130dfca2355_0_92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36" name="Google Shape;836;g130dfca2355_0_929"/>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Distributions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g130dfca2355_0_940"/>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842" name="Google Shape;842;g130dfca2355_0_940"/>
          <p:cNvSpPr txBox="1"/>
          <p:nvPr>
            <p:ph type="title"/>
          </p:nvPr>
        </p:nvSpPr>
        <p:spPr>
          <a:xfrm>
            <a:off x="10695750" y="2935375"/>
            <a:ext cx="10431300" cy="8223900"/>
          </a:xfrm>
          <a:prstGeom prst="rect">
            <a:avLst/>
          </a:prstGeom>
          <a:noFill/>
          <a:ln>
            <a:noFill/>
          </a:ln>
        </p:spPr>
        <p:txBody>
          <a:bodyPr anchorCtr="0" anchor="t" bIns="110875" lIns="110875" spcFirstLastPara="1" rIns="110875" wrap="square" tIns="110875">
            <a:noAutofit/>
          </a:bodyPr>
          <a:lstStyle/>
          <a:p>
            <a:pPr indent="0" lvl="0" marL="0" rtl="0" algn="l">
              <a:lnSpc>
                <a:spcPct val="100000"/>
              </a:lnSpc>
              <a:spcBef>
                <a:spcPts val="0"/>
              </a:spcBef>
              <a:spcAft>
                <a:spcPts val="0"/>
              </a:spcAft>
              <a:buSzPts val="1700"/>
              <a:buNone/>
            </a:pPr>
            <a:r>
              <a:rPr b="1" i="0" lang="en-PH" sz="4500">
                <a:solidFill>
                  <a:srgbClr val="262626"/>
                </a:solidFill>
              </a:rPr>
              <a:t>Secret Die Problem</a:t>
            </a:r>
            <a:r>
              <a:rPr i="0" lang="en-PH" sz="4500">
                <a:solidFill>
                  <a:srgbClr val="262626"/>
                </a:solidFill>
              </a:rPr>
              <a:t>:</a:t>
            </a:r>
            <a:endParaRPr i="0" sz="4500">
              <a:solidFill>
                <a:srgbClr val="262626"/>
              </a:solidFill>
            </a:endParaRPr>
          </a:p>
          <a:p>
            <a:pPr indent="0" lvl="0" marL="0" rtl="0" algn="l">
              <a:lnSpc>
                <a:spcPct val="100000"/>
              </a:lnSpc>
              <a:spcBef>
                <a:spcPts val="0"/>
              </a:spcBef>
              <a:spcAft>
                <a:spcPts val="0"/>
              </a:spcAft>
              <a:buSzPts val="1700"/>
              <a:buNone/>
            </a:pPr>
            <a:r>
              <a:t/>
            </a:r>
            <a:endParaRPr i="0" sz="4500">
              <a:solidFill>
                <a:srgbClr val="262626"/>
              </a:solidFill>
            </a:endParaRPr>
          </a:p>
          <a:p>
            <a:pPr indent="0" lvl="0" marL="0" rtl="0" algn="l">
              <a:lnSpc>
                <a:spcPct val="100000"/>
              </a:lnSpc>
              <a:spcBef>
                <a:spcPts val="0"/>
              </a:spcBef>
              <a:spcAft>
                <a:spcPts val="0"/>
              </a:spcAft>
              <a:buSzPts val="1700"/>
              <a:buNone/>
            </a:pPr>
            <a:r>
              <a:rPr i="0" lang="en-PH" sz="4000">
                <a:solidFill>
                  <a:srgbClr val="262626"/>
                </a:solidFill>
                <a:latin typeface="Helvetica Neue"/>
                <a:ea typeface="Helvetica Neue"/>
                <a:cs typeface="Helvetica Neue"/>
                <a:sym typeface="Helvetica Neue"/>
              </a:rPr>
              <a:t>Suppose you have a magical box that is </a:t>
            </a:r>
            <a:r>
              <a:rPr b="1" i="0" lang="en-PH" sz="4000">
                <a:solidFill>
                  <a:srgbClr val="262626"/>
                </a:solidFill>
                <a:latin typeface="Helvetica Neue"/>
                <a:ea typeface="Helvetica Neue"/>
                <a:cs typeface="Helvetica Neue"/>
                <a:sym typeface="Helvetica Neue"/>
              </a:rPr>
              <a:t>completely opaque</a:t>
            </a:r>
            <a:r>
              <a:rPr i="0" lang="en-PH" sz="4000">
                <a:solidFill>
                  <a:srgbClr val="262626"/>
                </a:solidFill>
                <a:latin typeface="Helvetica Neue"/>
                <a:ea typeface="Helvetica Neue"/>
                <a:cs typeface="Helvetica Neue"/>
                <a:sym typeface="Helvetica Neue"/>
              </a:rPr>
              <a:t>, but has a button. Every time you press the button, a die inside will be rolled, and the result will be displayed.</a:t>
            </a:r>
            <a:endParaRPr i="0" sz="4000">
              <a:solidFill>
                <a:srgbClr val="262626"/>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700"/>
              <a:buNone/>
            </a:pPr>
            <a:r>
              <a:t/>
            </a:r>
            <a:endParaRPr i="0" sz="4000">
              <a:solidFill>
                <a:srgbClr val="262626"/>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700"/>
              <a:buNone/>
            </a:pPr>
            <a:r>
              <a:rPr b="1" i="0" lang="en-PH" sz="4000">
                <a:solidFill>
                  <a:srgbClr val="262626"/>
                </a:solidFill>
                <a:latin typeface="Helvetica Neue"/>
                <a:ea typeface="Helvetica Neue"/>
                <a:cs typeface="Helvetica Neue"/>
                <a:sym typeface="Helvetica Neue"/>
              </a:rPr>
              <a:t>You don’t know how many sides the die has, nor if it’s even a fair die.</a:t>
            </a:r>
            <a:endParaRPr b="1" i="0" sz="4000">
              <a:solidFill>
                <a:srgbClr val="262626"/>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700"/>
              <a:buNone/>
            </a:pPr>
            <a:r>
              <a:t/>
            </a:r>
            <a:endParaRPr i="0" sz="4000">
              <a:solidFill>
                <a:srgbClr val="262626"/>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700"/>
              <a:buNone/>
            </a:pPr>
            <a:r>
              <a:rPr i="0" lang="en-PH" sz="4000">
                <a:solidFill>
                  <a:srgbClr val="262626"/>
                </a:solidFill>
                <a:latin typeface="Helvetica Neue"/>
                <a:ea typeface="Helvetica Neue"/>
                <a:cs typeface="Helvetica Neue"/>
                <a:sym typeface="Helvetica Neue"/>
              </a:rPr>
              <a:t>How can you determine the </a:t>
            </a:r>
            <a:r>
              <a:rPr b="1" i="0" lang="en-PH" sz="4000">
                <a:solidFill>
                  <a:srgbClr val="262626"/>
                </a:solidFill>
                <a:latin typeface="Helvetica Neue"/>
                <a:ea typeface="Helvetica Neue"/>
                <a:cs typeface="Helvetica Neue"/>
                <a:sym typeface="Helvetica Neue"/>
              </a:rPr>
              <a:t>expected value</a:t>
            </a:r>
            <a:r>
              <a:rPr i="0" lang="en-PH" sz="4000">
                <a:solidFill>
                  <a:srgbClr val="262626"/>
                </a:solidFill>
                <a:latin typeface="Helvetica Neue"/>
                <a:ea typeface="Helvetica Neue"/>
                <a:cs typeface="Helvetica Neue"/>
                <a:sym typeface="Helvetica Neue"/>
              </a:rPr>
              <a:t> of a single die roll?</a:t>
            </a:r>
            <a:endParaRPr i="0" sz="4000">
              <a:solidFill>
                <a:srgbClr val="262626"/>
              </a:solidFill>
              <a:latin typeface="Helvetica Neue"/>
              <a:ea typeface="Helvetica Neue"/>
              <a:cs typeface="Helvetica Neue"/>
              <a:sym typeface="Helvetica Neue"/>
            </a:endParaRPr>
          </a:p>
        </p:txBody>
      </p:sp>
      <p:grpSp>
        <p:nvGrpSpPr>
          <p:cNvPr id="843" name="Google Shape;843;g130dfca2355_0_940"/>
          <p:cNvGrpSpPr/>
          <p:nvPr/>
        </p:nvGrpSpPr>
        <p:grpSpPr>
          <a:xfrm>
            <a:off x="-3712" y="766059"/>
            <a:ext cx="7319700" cy="1073882"/>
            <a:chOff x="0" y="0"/>
            <a:chExt cx="7319700" cy="1073882"/>
          </a:xfrm>
        </p:grpSpPr>
        <p:sp>
          <p:nvSpPr>
            <p:cNvPr id="844" name="Google Shape;844;g130dfca2355_0_94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45" name="Google Shape;845;g130dfca2355_0_94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46" name="Google Shape;846;g130dfca2355_0_94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Distributions</a:t>
            </a:r>
            <a:endParaRPr b="0" i="0" sz="1400" u="none" cap="none" strike="noStrike">
              <a:solidFill>
                <a:srgbClr val="000000"/>
              </a:solidFill>
              <a:latin typeface="Arial"/>
              <a:ea typeface="Arial"/>
              <a:cs typeface="Arial"/>
              <a:sym typeface="Arial"/>
            </a:endParaRPr>
          </a:p>
        </p:txBody>
      </p:sp>
      <p:pic>
        <p:nvPicPr>
          <p:cNvPr id="847" name="Google Shape;847;g130dfca2355_0_940"/>
          <p:cNvPicPr preferRelativeResize="0"/>
          <p:nvPr/>
        </p:nvPicPr>
        <p:blipFill rotWithShape="1">
          <a:blip r:embed="rId4">
            <a:alphaModFix/>
          </a:blip>
          <a:srcRect b="0" l="0" r="0" t="0"/>
          <a:stretch/>
        </p:blipFill>
        <p:spPr>
          <a:xfrm>
            <a:off x="3519200" y="3879488"/>
            <a:ext cx="6335675" cy="63356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g130dfca2355_0_952"/>
          <p:cNvSpPr txBox="1"/>
          <p:nvPr/>
        </p:nvSpPr>
        <p:spPr>
          <a:xfrm>
            <a:off x="1700426" y="3989650"/>
            <a:ext cx="12874500" cy="7668900"/>
          </a:xfrm>
          <a:prstGeom prst="rect">
            <a:avLst/>
          </a:prstGeom>
          <a:noFill/>
          <a:ln>
            <a:noFill/>
          </a:ln>
        </p:spPr>
        <p:txBody>
          <a:bodyPr anchorCtr="0" anchor="t" bIns="0" lIns="0" spcFirstLastPara="1" rIns="0" wrap="square" tIns="275725">
            <a:noAutofit/>
          </a:bodyPr>
          <a:lstStyle/>
          <a:p>
            <a:pPr indent="0" lvl="0" marL="12700" marR="0" rtl="0" algn="l">
              <a:lnSpc>
                <a:spcPct val="100000"/>
              </a:lnSpc>
              <a:spcBef>
                <a:spcPts val="0"/>
              </a:spcBef>
              <a:spcAft>
                <a:spcPts val="0"/>
              </a:spcAft>
              <a:buClr>
                <a:srgbClr val="000000"/>
              </a:buClr>
              <a:buSzPts val="5300"/>
              <a:buFont typeface="Arial"/>
              <a:buNone/>
            </a:pPr>
            <a:r>
              <a:rPr b="0" i="0" lang="en-PH" sz="3900" u="none" cap="none" strike="noStrike">
                <a:solidFill>
                  <a:srgbClr val="3F3F3F"/>
                </a:solidFill>
                <a:latin typeface="Arial"/>
                <a:ea typeface="Arial"/>
                <a:cs typeface="Arial"/>
                <a:sym typeface="Arial"/>
              </a:rPr>
              <a:t>The output variable that we’re trying to predict has only </a:t>
            </a:r>
            <a:r>
              <a:rPr b="1" i="0" lang="en-PH" sz="3900" u="none" cap="none" strike="noStrike">
                <a:solidFill>
                  <a:srgbClr val="3F3F3F"/>
                </a:solidFill>
                <a:latin typeface="Arial"/>
                <a:ea typeface="Arial"/>
                <a:cs typeface="Arial"/>
                <a:sym typeface="Arial"/>
              </a:rPr>
              <a:t>two outcomes </a:t>
            </a:r>
            <a:r>
              <a:rPr b="0" i="0" lang="en-PH" sz="3900" u="none" cap="none" strike="noStrike">
                <a:solidFill>
                  <a:srgbClr val="3F3F3F"/>
                </a:solidFill>
                <a:latin typeface="Arial"/>
                <a:ea typeface="Arial"/>
                <a:cs typeface="Arial"/>
                <a:sym typeface="Arial"/>
              </a:rPr>
              <a:t>and the probability of each outcome are the same in all the successive trials/observations. </a:t>
            </a:r>
            <a:endParaRPr b="0" i="0" sz="39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5300"/>
              <a:buFont typeface="Arial"/>
              <a:buNone/>
            </a:pPr>
            <a:r>
              <a:t/>
            </a:r>
            <a:endParaRPr b="0" i="0" sz="3900" u="none" cap="none" strike="noStrike">
              <a:solidFill>
                <a:srgbClr val="3F3F3F"/>
              </a:solidFill>
              <a:latin typeface="Arial"/>
              <a:ea typeface="Arial"/>
              <a:cs typeface="Arial"/>
              <a:sym typeface="Arial"/>
            </a:endParaRPr>
          </a:p>
          <a:p>
            <a:pPr indent="-603250" lvl="0" marL="711200" marR="0" rtl="0" algn="l">
              <a:lnSpc>
                <a:spcPct val="100000"/>
              </a:lnSpc>
              <a:spcBef>
                <a:spcPts val="0"/>
              </a:spcBef>
              <a:spcAft>
                <a:spcPts val="0"/>
              </a:spcAft>
              <a:buClr>
                <a:srgbClr val="000000"/>
              </a:buClr>
              <a:buSzPts val="3900"/>
              <a:buFont typeface="Arial"/>
              <a:buChar char="•"/>
            </a:pPr>
            <a:r>
              <a:rPr b="0" i="1" lang="en-PH" sz="3900" u="none" cap="none" strike="noStrike">
                <a:solidFill>
                  <a:srgbClr val="3F3F3F"/>
                </a:solidFill>
                <a:latin typeface="Arial"/>
                <a:ea typeface="Arial"/>
                <a:cs typeface="Arial"/>
                <a:sym typeface="Arial"/>
              </a:rPr>
              <a:t>Email classification</a:t>
            </a:r>
            <a:r>
              <a:rPr b="0" i="0" lang="en-PH" sz="3900" u="none" cap="none" strike="noStrike">
                <a:solidFill>
                  <a:srgbClr val="3F3F3F"/>
                </a:solidFill>
                <a:latin typeface="Arial"/>
                <a:ea typeface="Arial"/>
                <a:cs typeface="Arial"/>
                <a:sym typeface="Arial"/>
              </a:rPr>
              <a:t>: spam or ham</a:t>
            </a:r>
            <a:endParaRPr b="0" i="0" sz="3900" u="none" cap="none" strike="noStrike">
              <a:solidFill>
                <a:srgbClr val="000000"/>
              </a:solidFill>
              <a:latin typeface="Arial"/>
              <a:ea typeface="Arial"/>
              <a:cs typeface="Arial"/>
              <a:sym typeface="Arial"/>
            </a:endParaRPr>
          </a:p>
          <a:p>
            <a:pPr indent="-603250" lvl="0" marL="711200" marR="0" rtl="0" algn="l">
              <a:lnSpc>
                <a:spcPct val="100000"/>
              </a:lnSpc>
              <a:spcBef>
                <a:spcPts val="0"/>
              </a:spcBef>
              <a:spcAft>
                <a:spcPts val="0"/>
              </a:spcAft>
              <a:buClr>
                <a:srgbClr val="000000"/>
              </a:buClr>
              <a:buSzPts val="3900"/>
              <a:buFont typeface="Arial"/>
              <a:buChar char="•"/>
            </a:pPr>
            <a:r>
              <a:rPr b="0" i="1" lang="en-PH" sz="3900" u="none" cap="none" strike="noStrike">
                <a:solidFill>
                  <a:srgbClr val="3F3F3F"/>
                </a:solidFill>
                <a:latin typeface="Arial"/>
                <a:ea typeface="Arial"/>
                <a:cs typeface="Arial"/>
                <a:sym typeface="Arial"/>
              </a:rPr>
              <a:t>Fraud detection</a:t>
            </a:r>
            <a:r>
              <a:rPr b="0" i="0" lang="en-PH" sz="3900" u="none" cap="none" strike="noStrike">
                <a:solidFill>
                  <a:srgbClr val="3F3F3F"/>
                </a:solidFill>
                <a:latin typeface="Arial"/>
                <a:ea typeface="Arial"/>
                <a:cs typeface="Arial"/>
                <a:sym typeface="Arial"/>
              </a:rPr>
              <a:t>: fraud or not fraud</a:t>
            </a:r>
            <a:endParaRPr b="0" i="0" sz="3900" u="none" cap="none" strike="noStrike">
              <a:solidFill>
                <a:srgbClr val="000000"/>
              </a:solidFill>
              <a:latin typeface="Arial"/>
              <a:ea typeface="Arial"/>
              <a:cs typeface="Arial"/>
              <a:sym typeface="Arial"/>
            </a:endParaRPr>
          </a:p>
          <a:p>
            <a:pPr indent="-603250" lvl="0" marL="711200" marR="0" rtl="0" algn="l">
              <a:lnSpc>
                <a:spcPct val="100000"/>
              </a:lnSpc>
              <a:spcBef>
                <a:spcPts val="0"/>
              </a:spcBef>
              <a:spcAft>
                <a:spcPts val="0"/>
              </a:spcAft>
              <a:buClr>
                <a:srgbClr val="000000"/>
              </a:buClr>
              <a:buSzPts val="3900"/>
              <a:buFont typeface="Arial"/>
              <a:buChar char="•"/>
            </a:pPr>
            <a:r>
              <a:rPr b="0" i="1" lang="en-PH" sz="3900" u="none" cap="none" strike="noStrike">
                <a:solidFill>
                  <a:srgbClr val="3F3F3F"/>
                </a:solidFill>
                <a:latin typeface="Arial"/>
                <a:ea typeface="Arial"/>
                <a:cs typeface="Arial"/>
                <a:sym typeface="Arial"/>
              </a:rPr>
              <a:t>Cancer detection</a:t>
            </a:r>
            <a:r>
              <a:rPr b="0" i="0" lang="en-PH" sz="3900" u="none" cap="none" strike="noStrike">
                <a:solidFill>
                  <a:srgbClr val="3F3F3F"/>
                </a:solidFill>
                <a:latin typeface="Arial"/>
                <a:ea typeface="Arial"/>
                <a:cs typeface="Arial"/>
                <a:sym typeface="Arial"/>
              </a:rPr>
              <a:t>: benign or malignant</a:t>
            </a:r>
            <a:endParaRPr b="0" i="0" sz="3900" u="none" cap="none" strike="noStrike">
              <a:solidFill>
                <a:srgbClr val="3F3F3F"/>
              </a:solidFill>
              <a:latin typeface="Arial"/>
              <a:ea typeface="Arial"/>
              <a:cs typeface="Arial"/>
              <a:sym typeface="Arial"/>
            </a:endParaRPr>
          </a:p>
          <a:p>
            <a:pPr indent="-603250" lvl="0" marL="711200" marR="0" rtl="0" algn="l">
              <a:lnSpc>
                <a:spcPct val="100000"/>
              </a:lnSpc>
              <a:spcBef>
                <a:spcPts val="0"/>
              </a:spcBef>
              <a:spcAft>
                <a:spcPts val="0"/>
              </a:spcAft>
              <a:buClr>
                <a:srgbClr val="000000"/>
              </a:buClr>
              <a:buSzPts val="3900"/>
              <a:buFont typeface="Arial"/>
              <a:buChar char="•"/>
            </a:pPr>
            <a:r>
              <a:rPr b="0" i="1" lang="en-PH" sz="3900" u="none" cap="none" strike="noStrike">
                <a:solidFill>
                  <a:srgbClr val="3F3F3F"/>
                </a:solidFill>
                <a:latin typeface="Arial"/>
                <a:ea typeface="Arial"/>
                <a:cs typeface="Arial"/>
                <a:sym typeface="Arial"/>
              </a:rPr>
              <a:t>Image classification</a:t>
            </a:r>
            <a:r>
              <a:rPr b="0" i="0" lang="en-PH" sz="3900" u="none" cap="none" strike="noStrike">
                <a:solidFill>
                  <a:srgbClr val="3F3F3F"/>
                </a:solidFill>
                <a:latin typeface="Arial"/>
                <a:ea typeface="Arial"/>
                <a:cs typeface="Arial"/>
                <a:sym typeface="Arial"/>
              </a:rPr>
              <a:t>: cat vs not a cat</a:t>
            </a:r>
            <a:endParaRPr b="0" i="0" sz="3900" u="none" cap="none" strike="noStrike">
              <a:solidFill>
                <a:srgbClr val="000000"/>
              </a:solidFill>
              <a:latin typeface="Arial"/>
              <a:ea typeface="Arial"/>
              <a:cs typeface="Arial"/>
              <a:sym typeface="Arial"/>
            </a:endParaRPr>
          </a:p>
          <a:p>
            <a:pPr indent="-603250" lvl="0" marL="711200" marR="0" rtl="0" algn="l">
              <a:lnSpc>
                <a:spcPct val="100000"/>
              </a:lnSpc>
              <a:spcBef>
                <a:spcPts val="0"/>
              </a:spcBef>
              <a:spcAft>
                <a:spcPts val="0"/>
              </a:spcAft>
              <a:buClr>
                <a:srgbClr val="000000"/>
              </a:buClr>
              <a:buSzPts val="3900"/>
              <a:buFont typeface="Arial"/>
              <a:buChar char="•"/>
            </a:pPr>
            <a:r>
              <a:rPr b="0" i="1" lang="en-PH" sz="3900" u="none" cap="none" strike="noStrike">
                <a:solidFill>
                  <a:srgbClr val="3F3F3F"/>
                </a:solidFill>
                <a:latin typeface="Arial"/>
                <a:ea typeface="Arial"/>
                <a:cs typeface="Arial"/>
                <a:sym typeface="Arial"/>
              </a:rPr>
              <a:t>Quality control: defective vs non defective</a:t>
            </a:r>
            <a:endParaRPr b="0" i="1" sz="3900" u="none" cap="none" strike="noStrike">
              <a:solidFill>
                <a:srgbClr val="3F3F3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900"/>
              <a:buFont typeface="Arial"/>
              <a:buNone/>
            </a:pPr>
            <a:r>
              <a:t/>
            </a:r>
            <a:endParaRPr b="0" i="1" sz="3900" u="none" cap="none" strike="noStrike">
              <a:solidFill>
                <a:srgbClr val="3F3F3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900"/>
              <a:buFont typeface="Arial"/>
              <a:buNone/>
            </a:pPr>
            <a:r>
              <a:rPr b="0" i="0" lang="en-PH" sz="3900" u="none" cap="none" strike="noStrike">
                <a:solidFill>
                  <a:srgbClr val="3F3F3F"/>
                </a:solidFill>
                <a:latin typeface="Arial"/>
                <a:ea typeface="Arial"/>
                <a:cs typeface="Arial"/>
                <a:sym typeface="Arial"/>
              </a:rPr>
              <a:t>*Binomial distribution is the </a:t>
            </a:r>
            <a:r>
              <a:rPr b="1" i="0" lang="en-PH" sz="3900" u="none" cap="none" strike="noStrike">
                <a:solidFill>
                  <a:srgbClr val="3F3F3F"/>
                </a:solidFill>
                <a:latin typeface="Arial"/>
                <a:ea typeface="Arial"/>
                <a:cs typeface="Arial"/>
                <a:sym typeface="Arial"/>
              </a:rPr>
              <a:t>sum of bernoulli trials</a:t>
            </a:r>
            <a:endParaRPr b="0" i="0" sz="3900" u="none" cap="none" strike="noStrike">
              <a:solidFill>
                <a:srgbClr val="3F3F3F"/>
              </a:solidFill>
              <a:latin typeface="Arial"/>
              <a:ea typeface="Arial"/>
              <a:cs typeface="Arial"/>
              <a:sym typeface="Arial"/>
            </a:endParaRPr>
          </a:p>
        </p:txBody>
      </p:sp>
      <p:sp>
        <p:nvSpPr>
          <p:cNvPr id="853" name="Google Shape;853;g130dfca2355_0_952"/>
          <p:cNvSpPr/>
          <p:nvPr/>
        </p:nvSpPr>
        <p:spPr>
          <a:xfrm>
            <a:off x="446147" y="12150509"/>
            <a:ext cx="14064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854" name="Google Shape;854;g130dfca2355_0_952"/>
          <p:cNvSpPr txBox="1"/>
          <p:nvPr/>
        </p:nvSpPr>
        <p:spPr>
          <a:xfrm>
            <a:off x="1700414" y="2464279"/>
            <a:ext cx="16044600" cy="1099500"/>
          </a:xfrm>
          <a:prstGeom prst="rect">
            <a:avLst/>
          </a:prstGeom>
          <a:noFill/>
          <a:ln>
            <a:noFill/>
          </a:ln>
        </p:spPr>
        <p:txBody>
          <a:bodyPr anchorCtr="0" anchor="t" bIns="0" lIns="0" spcFirstLastPara="1" rIns="0" wrap="square" tIns="275725">
            <a:noAutofit/>
          </a:bodyPr>
          <a:lstStyle/>
          <a:p>
            <a:pPr indent="0" lvl="0" marL="12700" marR="0" rtl="0" algn="l">
              <a:lnSpc>
                <a:spcPct val="100000"/>
              </a:lnSpc>
              <a:spcBef>
                <a:spcPts val="0"/>
              </a:spcBef>
              <a:spcAft>
                <a:spcPts val="0"/>
              </a:spcAft>
              <a:buClr>
                <a:srgbClr val="000000"/>
              </a:buClr>
              <a:buSzPts val="5300"/>
              <a:buFont typeface="Arial"/>
              <a:buNone/>
            </a:pPr>
            <a:r>
              <a:rPr b="1" i="0" lang="en-PH" sz="3900" u="none" cap="none" strike="noStrike">
                <a:solidFill>
                  <a:schemeClr val="dk2"/>
                </a:solidFill>
                <a:latin typeface="Arial"/>
                <a:ea typeface="Arial"/>
                <a:cs typeface="Arial"/>
                <a:sym typeface="Arial"/>
              </a:rPr>
              <a:t>Bernoulli/Binomial</a:t>
            </a:r>
            <a:endParaRPr b="1" i="0" sz="3900" u="none" cap="none" strike="noStrike">
              <a:solidFill>
                <a:schemeClr val="dk2"/>
              </a:solidFill>
              <a:latin typeface="Arial"/>
              <a:ea typeface="Arial"/>
              <a:cs typeface="Arial"/>
              <a:sym typeface="Arial"/>
            </a:endParaRPr>
          </a:p>
        </p:txBody>
      </p:sp>
      <p:grpSp>
        <p:nvGrpSpPr>
          <p:cNvPr id="855" name="Google Shape;855;g130dfca2355_0_952"/>
          <p:cNvGrpSpPr/>
          <p:nvPr/>
        </p:nvGrpSpPr>
        <p:grpSpPr>
          <a:xfrm>
            <a:off x="-3712" y="766059"/>
            <a:ext cx="7319700" cy="1073882"/>
            <a:chOff x="0" y="0"/>
            <a:chExt cx="7319700" cy="1073882"/>
          </a:xfrm>
        </p:grpSpPr>
        <p:sp>
          <p:nvSpPr>
            <p:cNvPr id="856" name="Google Shape;856;g130dfca2355_0_95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57" name="Google Shape;857;g130dfca2355_0_95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58" name="Google Shape;858;g130dfca2355_0_95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Distributions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g130dfca2355_0_960"/>
          <p:cNvSpPr txBox="1"/>
          <p:nvPr/>
        </p:nvSpPr>
        <p:spPr>
          <a:xfrm>
            <a:off x="1700420" y="3989650"/>
            <a:ext cx="10585800" cy="6026700"/>
          </a:xfrm>
          <a:prstGeom prst="rect">
            <a:avLst/>
          </a:prstGeom>
          <a:noFill/>
          <a:ln>
            <a:noFill/>
          </a:ln>
        </p:spPr>
        <p:txBody>
          <a:bodyPr anchorCtr="0" anchor="t" bIns="0" lIns="0" spcFirstLastPara="1" rIns="0" wrap="square" tIns="275725">
            <a:noAutofit/>
          </a:bodyPr>
          <a:lstStyle/>
          <a:p>
            <a:pPr indent="0" lvl="0" marL="12700" marR="0" rtl="0" algn="l">
              <a:lnSpc>
                <a:spcPct val="100000"/>
              </a:lnSpc>
              <a:spcBef>
                <a:spcPts val="0"/>
              </a:spcBef>
              <a:spcAft>
                <a:spcPts val="0"/>
              </a:spcAft>
              <a:buClr>
                <a:srgbClr val="000000"/>
              </a:buClr>
              <a:buSzPts val="5300"/>
              <a:buFont typeface="Arial"/>
              <a:buNone/>
            </a:pPr>
            <a:r>
              <a:rPr b="0" i="0" lang="en-PH" sz="3900" u="none" cap="none" strike="noStrike">
                <a:solidFill>
                  <a:srgbClr val="3F3F3F"/>
                </a:solidFill>
                <a:latin typeface="Helvetica Neue"/>
                <a:ea typeface="Helvetica Neue"/>
                <a:cs typeface="Helvetica Neue"/>
                <a:sym typeface="Helvetica Neue"/>
              </a:rPr>
              <a:t>Also known as </a:t>
            </a:r>
            <a:r>
              <a:rPr b="0" i="1" lang="en-PH" sz="3900" u="none" cap="none" strike="noStrike">
                <a:solidFill>
                  <a:srgbClr val="3F3F3F"/>
                </a:solidFill>
                <a:latin typeface="Helvetica Neue"/>
                <a:ea typeface="Helvetica Neue"/>
                <a:cs typeface="Helvetica Neue"/>
                <a:sym typeface="Helvetica Neue"/>
              </a:rPr>
              <a:t>Gaussian</a:t>
            </a:r>
            <a:r>
              <a:rPr b="0" i="0" lang="en-PH" sz="3900" u="none" cap="none" strike="noStrike">
                <a:solidFill>
                  <a:srgbClr val="3F3F3F"/>
                </a:solidFill>
                <a:latin typeface="Helvetica Neue"/>
                <a:ea typeface="Helvetica Neue"/>
                <a:cs typeface="Helvetica Neue"/>
                <a:sym typeface="Helvetica Neue"/>
              </a:rPr>
              <a:t>.</a:t>
            </a:r>
            <a:endParaRPr b="0" i="0" sz="3900" u="none" cap="none" strike="noStrike">
              <a:solidFill>
                <a:srgbClr val="3F3F3F"/>
              </a:solidFill>
              <a:latin typeface="Helvetica Neue"/>
              <a:ea typeface="Helvetica Neue"/>
              <a:cs typeface="Helvetica Neue"/>
              <a:sym typeface="Helvetica Neue"/>
            </a:endParaRPr>
          </a:p>
          <a:p>
            <a:pPr indent="0" lvl="0" marL="12700" marR="0" rtl="0" algn="l">
              <a:lnSpc>
                <a:spcPct val="100000"/>
              </a:lnSpc>
              <a:spcBef>
                <a:spcPts val="0"/>
              </a:spcBef>
              <a:spcAft>
                <a:spcPts val="0"/>
              </a:spcAft>
              <a:buClr>
                <a:srgbClr val="000000"/>
              </a:buClr>
              <a:buSzPts val="5300"/>
              <a:buFont typeface="Arial"/>
              <a:buNone/>
            </a:pPr>
            <a:r>
              <a:rPr b="0" i="0" lang="en-PH" sz="3900" u="none" cap="none" strike="noStrike">
                <a:solidFill>
                  <a:srgbClr val="3F3F3F"/>
                </a:solidFill>
                <a:latin typeface="Helvetica Neue"/>
                <a:ea typeface="Helvetica Neue"/>
                <a:cs typeface="Helvetica Neue"/>
                <a:sym typeface="Helvetica Neue"/>
              </a:rPr>
              <a:t>Most common distribution. </a:t>
            </a:r>
            <a:endParaRPr b="0" i="0" sz="3900" u="none" cap="none" strike="noStrike">
              <a:solidFill>
                <a:srgbClr val="000000"/>
              </a:solidFill>
              <a:latin typeface="Helvetica Neue"/>
              <a:ea typeface="Helvetica Neue"/>
              <a:cs typeface="Helvetica Neue"/>
              <a:sym typeface="Helvetica Neue"/>
            </a:endParaRPr>
          </a:p>
          <a:p>
            <a:pPr indent="0" lvl="0" marL="12700" marR="0" rtl="0" algn="l">
              <a:lnSpc>
                <a:spcPct val="100000"/>
              </a:lnSpc>
              <a:spcBef>
                <a:spcPts val="0"/>
              </a:spcBef>
              <a:spcAft>
                <a:spcPts val="0"/>
              </a:spcAft>
              <a:buClr>
                <a:srgbClr val="000000"/>
              </a:buClr>
              <a:buSzPts val="5300"/>
              <a:buFont typeface="Arial"/>
              <a:buNone/>
            </a:pPr>
            <a:r>
              <a:t/>
            </a:r>
            <a:endParaRPr b="0" i="0" sz="3900" u="none" cap="none" strike="noStrike">
              <a:solidFill>
                <a:srgbClr val="3F3F3F"/>
              </a:solidFill>
              <a:latin typeface="Helvetica Neue"/>
              <a:ea typeface="Helvetica Neue"/>
              <a:cs typeface="Helvetica Neue"/>
              <a:sym typeface="Helvetica Neue"/>
            </a:endParaRPr>
          </a:p>
          <a:p>
            <a:pPr indent="-603250" lvl="0" marL="711200" marR="0" rtl="0" algn="l">
              <a:lnSpc>
                <a:spcPct val="100000"/>
              </a:lnSpc>
              <a:spcBef>
                <a:spcPts val="0"/>
              </a:spcBef>
              <a:spcAft>
                <a:spcPts val="0"/>
              </a:spcAft>
              <a:buClr>
                <a:srgbClr val="000000"/>
              </a:buClr>
              <a:buSzPts val="3900"/>
              <a:buFont typeface="Arial"/>
              <a:buChar char="•"/>
            </a:pPr>
            <a:r>
              <a:rPr b="0" i="1" lang="en-PH" sz="3900" u="none" cap="none" strike="noStrike">
                <a:solidFill>
                  <a:srgbClr val="0C0C0C"/>
                </a:solidFill>
                <a:latin typeface="Helvetica Neue"/>
                <a:ea typeface="Helvetica Neue"/>
                <a:cs typeface="Helvetica Neue"/>
                <a:sym typeface="Helvetica Neue"/>
              </a:rPr>
              <a:t>Predicting </a:t>
            </a:r>
            <a:r>
              <a:rPr b="1" i="1" lang="en-PH" sz="3900" u="none" cap="none" strike="noStrike">
                <a:solidFill>
                  <a:srgbClr val="0C0C0C"/>
                </a:solidFill>
                <a:latin typeface="Helvetica Neue"/>
                <a:ea typeface="Helvetica Neue"/>
                <a:cs typeface="Helvetica Neue"/>
                <a:sym typeface="Helvetica Neue"/>
              </a:rPr>
              <a:t>house prices</a:t>
            </a:r>
            <a:r>
              <a:rPr b="0" i="1" lang="en-PH" sz="3900" u="none" cap="none" strike="noStrike">
                <a:solidFill>
                  <a:srgbClr val="0C0C0C"/>
                </a:solidFill>
                <a:latin typeface="Helvetica Neue"/>
                <a:ea typeface="Helvetica Neue"/>
                <a:cs typeface="Helvetica Neue"/>
                <a:sym typeface="Helvetica Neue"/>
              </a:rPr>
              <a:t> in New York</a:t>
            </a:r>
            <a:endParaRPr b="0" i="0" sz="3900" u="none" cap="none" strike="noStrike">
              <a:solidFill>
                <a:srgbClr val="000000"/>
              </a:solidFill>
              <a:latin typeface="Helvetica Neue"/>
              <a:ea typeface="Helvetica Neue"/>
              <a:cs typeface="Helvetica Neue"/>
              <a:sym typeface="Helvetica Neue"/>
            </a:endParaRPr>
          </a:p>
          <a:p>
            <a:pPr indent="-603250" lvl="0" marL="711200" marR="0" rtl="0" algn="l">
              <a:lnSpc>
                <a:spcPct val="100000"/>
              </a:lnSpc>
              <a:spcBef>
                <a:spcPts val="0"/>
              </a:spcBef>
              <a:spcAft>
                <a:spcPts val="0"/>
              </a:spcAft>
              <a:buClr>
                <a:srgbClr val="000000"/>
              </a:buClr>
              <a:buSzPts val="3900"/>
              <a:buFont typeface="Arial"/>
              <a:buChar char="•"/>
            </a:pPr>
            <a:r>
              <a:rPr b="0" i="1" lang="en-PH" sz="3900" u="none" cap="none" strike="noStrike">
                <a:solidFill>
                  <a:srgbClr val="0C0C0C"/>
                </a:solidFill>
                <a:latin typeface="Helvetica Neue"/>
                <a:ea typeface="Helvetica Neue"/>
                <a:cs typeface="Helvetica Neue"/>
                <a:sym typeface="Helvetica Neue"/>
              </a:rPr>
              <a:t>Predicting </a:t>
            </a:r>
            <a:r>
              <a:rPr b="1" i="1" lang="en-PH" sz="3900" u="none" cap="none" strike="noStrike">
                <a:solidFill>
                  <a:srgbClr val="0C0C0C"/>
                </a:solidFill>
                <a:latin typeface="Helvetica Neue"/>
                <a:ea typeface="Helvetica Neue"/>
                <a:cs typeface="Helvetica Neue"/>
                <a:sym typeface="Helvetica Neue"/>
              </a:rPr>
              <a:t>income</a:t>
            </a:r>
            <a:r>
              <a:rPr b="0" i="1" lang="en-PH" sz="3900" u="none" cap="none" strike="noStrike">
                <a:solidFill>
                  <a:srgbClr val="0C0C0C"/>
                </a:solidFill>
                <a:latin typeface="Helvetica Neue"/>
                <a:ea typeface="Helvetica Neue"/>
                <a:cs typeface="Helvetica Neue"/>
                <a:sym typeface="Helvetica Neue"/>
              </a:rPr>
              <a:t> of NFL players</a:t>
            </a:r>
            <a:endParaRPr b="0" i="0" sz="3900" u="none" cap="none" strike="noStrike">
              <a:solidFill>
                <a:srgbClr val="000000"/>
              </a:solidFill>
              <a:latin typeface="Helvetica Neue"/>
              <a:ea typeface="Helvetica Neue"/>
              <a:cs typeface="Helvetica Neue"/>
              <a:sym typeface="Helvetica Neue"/>
            </a:endParaRPr>
          </a:p>
          <a:p>
            <a:pPr indent="-603250" lvl="0" marL="711200" marR="0" rtl="0" algn="l">
              <a:lnSpc>
                <a:spcPct val="100000"/>
              </a:lnSpc>
              <a:spcBef>
                <a:spcPts val="0"/>
              </a:spcBef>
              <a:spcAft>
                <a:spcPts val="0"/>
              </a:spcAft>
              <a:buClr>
                <a:srgbClr val="000000"/>
              </a:buClr>
              <a:buSzPts val="3900"/>
              <a:buFont typeface="Arial"/>
              <a:buChar char="•"/>
            </a:pPr>
            <a:r>
              <a:rPr b="0" i="1" lang="en-PH" sz="3900" u="none" cap="none" strike="noStrike">
                <a:solidFill>
                  <a:srgbClr val="0C0C0C"/>
                </a:solidFill>
                <a:latin typeface="Helvetica Neue"/>
                <a:ea typeface="Helvetica Neue"/>
                <a:cs typeface="Helvetica Neue"/>
                <a:sym typeface="Helvetica Neue"/>
              </a:rPr>
              <a:t>Estimating </a:t>
            </a:r>
            <a:r>
              <a:rPr b="1" i="1" lang="en-PH" sz="3900" u="none" cap="none" strike="noStrike">
                <a:solidFill>
                  <a:srgbClr val="0C0C0C"/>
                </a:solidFill>
                <a:latin typeface="Helvetica Neue"/>
                <a:ea typeface="Helvetica Neue"/>
                <a:cs typeface="Helvetica Neue"/>
                <a:sym typeface="Helvetica Neue"/>
              </a:rPr>
              <a:t>sales</a:t>
            </a:r>
            <a:r>
              <a:rPr b="0" i="1" lang="en-PH" sz="3900" u="none" cap="none" strike="noStrike">
                <a:solidFill>
                  <a:srgbClr val="0C0C0C"/>
                </a:solidFill>
                <a:latin typeface="Helvetica Neue"/>
                <a:ea typeface="Helvetica Neue"/>
                <a:cs typeface="Helvetica Neue"/>
                <a:sym typeface="Helvetica Neue"/>
              </a:rPr>
              <a:t> from Facebook ads</a:t>
            </a:r>
            <a:endParaRPr b="0" i="0" sz="3900" u="none" cap="none" strike="noStrike">
              <a:solidFill>
                <a:srgbClr val="000000"/>
              </a:solidFill>
              <a:latin typeface="Helvetica Neue"/>
              <a:ea typeface="Helvetica Neue"/>
              <a:cs typeface="Helvetica Neue"/>
              <a:sym typeface="Helvetica Neue"/>
            </a:endParaRPr>
          </a:p>
          <a:p>
            <a:pPr indent="-603250" lvl="0" marL="711200" marR="0" rtl="0" algn="l">
              <a:lnSpc>
                <a:spcPct val="100000"/>
              </a:lnSpc>
              <a:spcBef>
                <a:spcPts val="0"/>
              </a:spcBef>
              <a:spcAft>
                <a:spcPts val="0"/>
              </a:spcAft>
              <a:buClr>
                <a:srgbClr val="000000"/>
              </a:buClr>
              <a:buSzPts val="3900"/>
              <a:buFont typeface="Arial"/>
              <a:buChar char="•"/>
            </a:pPr>
            <a:r>
              <a:rPr b="0" i="1" lang="en-PH" sz="3900" u="none" cap="none" strike="noStrike">
                <a:solidFill>
                  <a:srgbClr val="0C0C0C"/>
                </a:solidFill>
                <a:latin typeface="Helvetica Neue"/>
                <a:ea typeface="Helvetica Neue"/>
                <a:cs typeface="Helvetica Neue"/>
                <a:sym typeface="Helvetica Neue"/>
              </a:rPr>
              <a:t>Predicting </a:t>
            </a:r>
            <a:r>
              <a:rPr b="1" i="1" lang="en-PH" sz="3900" u="none" cap="none" strike="noStrike">
                <a:solidFill>
                  <a:srgbClr val="0C0C0C"/>
                </a:solidFill>
                <a:latin typeface="Helvetica Neue"/>
                <a:ea typeface="Helvetica Neue"/>
                <a:cs typeface="Helvetica Neue"/>
                <a:sym typeface="Helvetica Neue"/>
              </a:rPr>
              <a:t>amount of transaction</a:t>
            </a:r>
            <a:r>
              <a:rPr b="0" i="1" lang="en-PH" sz="3900" u="none" cap="none" strike="noStrike">
                <a:solidFill>
                  <a:srgbClr val="0C0C0C"/>
                </a:solidFill>
                <a:latin typeface="Helvetica Neue"/>
                <a:ea typeface="Helvetica Neue"/>
                <a:cs typeface="Helvetica Neue"/>
                <a:sym typeface="Helvetica Neue"/>
              </a:rPr>
              <a:t> upon check out.</a:t>
            </a:r>
            <a:endParaRPr b="0" i="1" sz="3900" u="none" cap="none" strike="noStrike">
              <a:solidFill>
                <a:srgbClr val="0C0C0C"/>
              </a:solidFill>
              <a:latin typeface="Helvetica Neue"/>
              <a:ea typeface="Helvetica Neue"/>
              <a:cs typeface="Helvetica Neue"/>
              <a:sym typeface="Helvetica Neue"/>
            </a:endParaRPr>
          </a:p>
          <a:p>
            <a:pPr indent="-355600" lvl="0" marL="711200" marR="0" rtl="0" algn="l">
              <a:lnSpc>
                <a:spcPct val="100000"/>
              </a:lnSpc>
              <a:spcBef>
                <a:spcPts val="0"/>
              </a:spcBef>
              <a:spcAft>
                <a:spcPts val="0"/>
              </a:spcAft>
              <a:buClr>
                <a:srgbClr val="000000"/>
              </a:buClr>
              <a:buSzPts val="5300"/>
              <a:buFont typeface="Arial"/>
              <a:buNone/>
            </a:pPr>
            <a:r>
              <a:t/>
            </a:r>
            <a:endParaRPr b="0" i="0" sz="3900" u="none" cap="none" strike="noStrike">
              <a:solidFill>
                <a:srgbClr val="3F3F3F"/>
              </a:solidFill>
              <a:latin typeface="Helvetica Neue"/>
              <a:ea typeface="Helvetica Neue"/>
              <a:cs typeface="Helvetica Neue"/>
              <a:sym typeface="Helvetica Neue"/>
            </a:endParaRPr>
          </a:p>
        </p:txBody>
      </p:sp>
      <p:sp>
        <p:nvSpPr>
          <p:cNvPr id="864" name="Google Shape;864;g130dfca2355_0_960"/>
          <p:cNvSpPr/>
          <p:nvPr/>
        </p:nvSpPr>
        <p:spPr>
          <a:xfrm>
            <a:off x="446147" y="12150509"/>
            <a:ext cx="14064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865" name="Google Shape;865;g130dfca2355_0_960"/>
          <p:cNvSpPr txBox="1"/>
          <p:nvPr/>
        </p:nvSpPr>
        <p:spPr>
          <a:xfrm>
            <a:off x="1700414" y="2464279"/>
            <a:ext cx="16044600" cy="1099500"/>
          </a:xfrm>
          <a:prstGeom prst="rect">
            <a:avLst/>
          </a:prstGeom>
          <a:noFill/>
          <a:ln>
            <a:noFill/>
          </a:ln>
        </p:spPr>
        <p:txBody>
          <a:bodyPr anchorCtr="0" anchor="t" bIns="0" lIns="0" spcFirstLastPara="1" rIns="0" wrap="square" tIns="275725">
            <a:noAutofit/>
          </a:bodyPr>
          <a:lstStyle/>
          <a:p>
            <a:pPr indent="0" lvl="0" marL="12700" marR="0" rtl="0" algn="l">
              <a:lnSpc>
                <a:spcPct val="100000"/>
              </a:lnSpc>
              <a:spcBef>
                <a:spcPts val="0"/>
              </a:spcBef>
              <a:spcAft>
                <a:spcPts val="0"/>
              </a:spcAft>
              <a:buClr>
                <a:srgbClr val="000000"/>
              </a:buClr>
              <a:buSzPts val="5300"/>
              <a:buFont typeface="Arial"/>
              <a:buNone/>
            </a:pPr>
            <a:r>
              <a:rPr b="0" i="0" lang="en-PH" sz="5300" u="none" cap="none" strike="noStrike">
                <a:solidFill>
                  <a:schemeClr val="dk2"/>
                </a:solidFill>
                <a:latin typeface="Helvetica Neue"/>
                <a:ea typeface="Helvetica Neue"/>
                <a:cs typeface="Helvetica Neue"/>
                <a:sym typeface="Helvetica Neue"/>
              </a:rPr>
              <a:t>Normal</a:t>
            </a:r>
            <a:endParaRPr b="0" i="0" sz="5300" u="none" cap="none" strike="noStrike">
              <a:solidFill>
                <a:schemeClr val="dk2"/>
              </a:solidFill>
              <a:latin typeface="Helvetica Neue"/>
              <a:ea typeface="Helvetica Neue"/>
              <a:cs typeface="Helvetica Neue"/>
              <a:sym typeface="Helvetica Neue"/>
            </a:endParaRPr>
          </a:p>
        </p:txBody>
      </p:sp>
      <p:grpSp>
        <p:nvGrpSpPr>
          <p:cNvPr id="866" name="Google Shape;866;g130dfca2355_0_960"/>
          <p:cNvGrpSpPr/>
          <p:nvPr/>
        </p:nvGrpSpPr>
        <p:grpSpPr>
          <a:xfrm>
            <a:off x="-3712" y="766059"/>
            <a:ext cx="7319700" cy="1073882"/>
            <a:chOff x="0" y="0"/>
            <a:chExt cx="7319700" cy="1073882"/>
          </a:xfrm>
        </p:grpSpPr>
        <p:sp>
          <p:nvSpPr>
            <p:cNvPr id="867" name="Google Shape;867;g130dfca2355_0_960"/>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68" name="Google Shape;868;g130dfca2355_0_960"/>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69" name="Google Shape;869;g130dfca2355_0_960"/>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Distributions</a:t>
            </a:r>
            <a:endParaRPr b="0" i="0" sz="1400" u="none" cap="none" strike="noStrike">
              <a:solidFill>
                <a:srgbClr val="000000"/>
              </a:solidFill>
              <a:latin typeface="Arial"/>
              <a:ea typeface="Arial"/>
              <a:cs typeface="Arial"/>
              <a:sym typeface="Arial"/>
            </a:endParaRPr>
          </a:p>
        </p:txBody>
      </p:sp>
      <p:pic>
        <p:nvPicPr>
          <p:cNvPr descr="Graph of normally distributed sampling distribution produced by central limit theorem." id="870" name="Google Shape;870;g130dfca2355_0_960"/>
          <p:cNvPicPr preferRelativeResize="0"/>
          <p:nvPr/>
        </p:nvPicPr>
        <p:blipFill rotWithShape="1">
          <a:blip r:embed="rId4">
            <a:alphaModFix/>
          </a:blip>
          <a:srcRect b="0" l="0" r="0" t="0"/>
          <a:stretch/>
        </p:blipFill>
        <p:spPr>
          <a:xfrm>
            <a:off x="12799231" y="4263619"/>
            <a:ext cx="8218138" cy="5478758"/>
          </a:xfrm>
          <a:prstGeom prst="rect">
            <a:avLst/>
          </a:prstGeom>
          <a:noFill/>
          <a:ln>
            <a:noFill/>
          </a:ln>
        </p:spPr>
      </p:pic>
      <p:sp>
        <p:nvSpPr>
          <p:cNvPr id="871" name="Google Shape;871;g130dfca2355_0_960"/>
          <p:cNvSpPr/>
          <p:nvPr/>
        </p:nvSpPr>
        <p:spPr>
          <a:xfrm>
            <a:off x="15613714" y="8957916"/>
            <a:ext cx="2589300" cy="400200"/>
          </a:xfrm>
          <a:prstGeom prst="rect">
            <a:avLst/>
          </a:prstGeom>
          <a:noFill/>
          <a:ln>
            <a:noFill/>
          </a:ln>
        </p:spPr>
        <p:txBody>
          <a:bodyPr anchorCtr="0" anchor="t" bIns="45700" lIns="91425" spcFirstLastPara="1" rIns="91425" wrap="square" tIns="45700">
            <a:noAutofit/>
          </a:bodyPr>
          <a:lstStyle/>
          <a:p>
            <a:pPr indent="0" lvl="0" marL="12700" marR="0" rtl="0" algn="l">
              <a:lnSpc>
                <a:spcPct val="100000"/>
              </a:lnSpc>
              <a:spcBef>
                <a:spcPts val="0"/>
              </a:spcBef>
              <a:spcAft>
                <a:spcPts val="0"/>
              </a:spcAft>
              <a:buClr>
                <a:srgbClr val="000000"/>
              </a:buClr>
              <a:buSzPts val="2000"/>
              <a:buFont typeface="Arial"/>
              <a:buNone/>
            </a:pPr>
            <a:r>
              <a:rPr b="1" i="0" lang="en-PH" sz="2000" u="none" cap="none" strike="noStrike">
                <a:solidFill>
                  <a:srgbClr val="3F3F3F"/>
                </a:solidFill>
                <a:latin typeface="Arial"/>
                <a:ea typeface="Arial"/>
                <a:cs typeface="Arial"/>
                <a:sym typeface="Arial"/>
              </a:rPr>
              <a:t>Normal Distribution</a:t>
            </a:r>
            <a:endParaRPr b="1" i="0" sz="2000" u="none" cap="none" strike="noStrike">
              <a:solidFill>
                <a:srgbClr val="3F3F3F"/>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g130dfca2355_0_1008"/>
          <p:cNvSpPr/>
          <p:nvPr/>
        </p:nvSpPr>
        <p:spPr>
          <a:xfrm>
            <a:off x="446147" y="12150509"/>
            <a:ext cx="14064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877" name="Google Shape;877;g130dfca2355_0_1008"/>
          <p:cNvSpPr txBox="1"/>
          <p:nvPr/>
        </p:nvSpPr>
        <p:spPr>
          <a:xfrm>
            <a:off x="1700414" y="2464279"/>
            <a:ext cx="16044600" cy="1099500"/>
          </a:xfrm>
          <a:prstGeom prst="rect">
            <a:avLst/>
          </a:prstGeom>
          <a:noFill/>
          <a:ln>
            <a:noFill/>
          </a:ln>
        </p:spPr>
        <p:txBody>
          <a:bodyPr anchorCtr="0" anchor="t" bIns="0" lIns="0" spcFirstLastPara="1" rIns="0" wrap="square" tIns="275725">
            <a:noAutofit/>
          </a:bodyPr>
          <a:lstStyle/>
          <a:p>
            <a:pPr indent="0" lvl="0" marL="12700" marR="0" rtl="0" algn="l">
              <a:lnSpc>
                <a:spcPct val="100000"/>
              </a:lnSpc>
              <a:spcBef>
                <a:spcPts val="0"/>
              </a:spcBef>
              <a:spcAft>
                <a:spcPts val="0"/>
              </a:spcAft>
              <a:buClr>
                <a:srgbClr val="000000"/>
              </a:buClr>
              <a:buSzPts val="5300"/>
              <a:buFont typeface="Arial"/>
              <a:buNone/>
            </a:pPr>
            <a:r>
              <a:rPr b="1" i="0" lang="en-PH" sz="5300" u="none" cap="none" strike="noStrike">
                <a:solidFill>
                  <a:schemeClr val="dk2"/>
                </a:solidFill>
                <a:latin typeface="Arial"/>
                <a:ea typeface="Arial"/>
                <a:cs typeface="Arial"/>
                <a:sym typeface="Arial"/>
              </a:rPr>
              <a:t>Empirical Rule</a:t>
            </a:r>
            <a:endParaRPr b="1" i="0" sz="5300" u="none" cap="none" strike="noStrike">
              <a:solidFill>
                <a:schemeClr val="dk2"/>
              </a:solidFill>
              <a:latin typeface="Arial"/>
              <a:ea typeface="Arial"/>
              <a:cs typeface="Arial"/>
              <a:sym typeface="Arial"/>
            </a:endParaRPr>
          </a:p>
        </p:txBody>
      </p:sp>
      <p:sp>
        <p:nvSpPr>
          <p:cNvPr id="878" name="Google Shape;878;g130dfca2355_0_1008"/>
          <p:cNvSpPr txBox="1"/>
          <p:nvPr/>
        </p:nvSpPr>
        <p:spPr>
          <a:xfrm>
            <a:off x="11724388" y="5258352"/>
            <a:ext cx="12041400" cy="5653500"/>
          </a:xfrm>
          <a:prstGeom prst="rect">
            <a:avLst/>
          </a:prstGeom>
          <a:noFill/>
          <a:ln>
            <a:noFill/>
          </a:ln>
        </p:spPr>
        <p:txBody>
          <a:bodyPr anchorCtr="0" anchor="t" bIns="0" lIns="0" spcFirstLastPara="1" rIns="0" wrap="square" tIns="275725">
            <a:noAutofit/>
          </a:bodyPr>
          <a:lstStyle/>
          <a:p>
            <a:pPr indent="-698500" lvl="0" marL="711200" marR="0" rtl="0" algn="l">
              <a:lnSpc>
                <a:spcPct val="100000"/>
              </a:lnSpc>
              <a:spcBef>
                <a:spcPts val="0"/>
              </a:spcBef>
              <a:spcAft>
                <a:spcPts val="0"/>
              </a:spcAft>
              <a:buClr>
                <a:srgbClr val="000000"/>
              </a:buClr>
              <a:buSzPts val="4400"/>
              <a:buFont typeface="Arial"/>
              <a:buChar char="•"/>
            </a:pPr>
            <a:r>
              <a:rPr b="0" i="0" lang="en-PH" sz="4400" u="none" cap="none" strike="noStrike">
                <a:solidFill>
                  <a:srgbClr val="FF0000"/>
                </a:solidFill>
                <a:latin typeface="Arial"/>
                <a:ea typeface="Arial"/>
                <a:cs typeface="Arial"/>
                <a:sym typeface="Arial"/>
              </a:rPr>
              <a:t>Approximately 68% of all of the points are within the range -1 to 1 standard deviation.</a:t>
            </a:r>
            <a:endParaRPr b="0" i="0" sz="17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000000"/>
              </a:solidFill>
              <a:latin typeface="Arial"/>
              <a:ea typeface="Arial"/>
              <a:cs typeface="Arial"/>
              <a:sym typeface="Arial"/>
            </a:endParaRPr>
          </a:p>
          <a:p>
            <a:pPr indent="-698500" lvl="0" marL="711200" marR="0" rtl="0" algn="l">
              <a:lnSpc>
                <a:spcPct val="100000"/>
              </a:lnSpc>
              <a:spcBef>
                <a:spcPts val="0"/>
              </a:spcBef>
              <a:spcAft>
                <a:spcPts val="0"/>
              </a:spcAft>
              <a:buClr>
                <a:srgbClr val="000000"/>
              </a:buClr>
              <a:buSzPts val="4400"/>
              <a:buFont typeface="Arial"/>
              <a:buChar char="•"/>
            </a:pPr>
            <a:r>
              <a:rPr b="0" i="0" lang="en-PH" sz="4400" u="none" cap="none" strike="noStrike">
                <a:solidFill>
                  <a:srgbClr val="538CD5"/>
                </a:solidFill>
                <a:latin typeface="Arial"/>
                <a:ea typeface="Arial"/>
                <a:cs typeface="Arial"/>
                <a:sym typeface="Arial"/>
              </a:rPr>
              <a:t>About 95% of all of the points are within the range -2 to 2 standard deviations.</a:t>
            </a:r>
            <a:endParaRPr b="0" i="0" sz="1700" u="none" cap="none" strike="noStrike">
              <a:solidFill>
                <a:srgbClr val="000000"/>
              </a:solidFill>
              <a:latin typeface="Arial"/>
              <a:ea typeface="Arial"/>
              <a:cs typeface="Arial"/>
              <a:sym typeface="Arial"/>
            </a:endParaRPr>
          </a:p>
          <a:p>
            <a:pPr indent="-419100" lvl="0" marL="711200" marR="0" rtl="0" algn="l">
              <a:lnSpc>
                <a:spcPct val="100000"/>
              </a:lnSpc>
              <a:spcBef>
                <a:spcPts val="0"/>
              </a:spcBef>
              <a:spcAft>
                <a:spcPts val="0"/>
              </a:spcAft>
              <a:buClr>
                <a:srgbClr val="000000"/>
              </a:buClr>
              <a:buSzPts val="4400"/>
              <a:buFont typeface="Arial"/>
              <a:buNone/>
            </a:pPr>
            <a:r>
              <a:t/>
            </a:r>
            <a:endParaRPr b="0" i="0" sz="4400" u="none" cap="none" strike="noStrike">
              <a:solidFill>
                <a:srgbClr val="538CD5"/>
              </a:solidFill>
              <a:latin typeface="Arial"/>
              <a:ea typeface="Arial"/>
              <a:cs typeface="Arial"/>
              <a:sym typeface="Arial"/>
            </a:endParaRPr>
          </a:p>
          <a:p>
            <a:pPr indent="-698500" lvl="0" marL="711200" marR="0" rtl="0" algn="l">
              <a:lnSpc>
                <a:spcPct val="100000"/>
              </a:lnSpc>
              <a:spcBef>
                <a:spcPts val="0"/>
              </a:spcBef>
              <a:spcAft>
                <a:spcPts val="0"/>
              </a:spcAft>
              <a:buClr>
                <a:srgbClr val="000000"/>
              </a:buClr>
              <a:buSzPts val="4400"/>
              <a:buFont typeface="Arial"/>
              <a:buChar char="•"/>
            </a:pPr>
            <a:r>
              <a:rPr b="0" i="0" lang="en-PH" sz="4400" u="none" cap="none" strike="noStrike">
                <a:solidFill>
                  <a:srgbClr val="00B050"/>
                </a:solidFill>
                <a:latin typeface="Arial"/>
                <a:ea typeface="Arial"/>
                <a:cs typeface="Arial"/>
                <a:sym typeface="Arial"/>
              </a:rPr>
              <a:t>About 99.7% of all of the points are within the range -3 to 3 standard deviations.</a:t>
            </a:r>
            <a:endParaRPr b="0" i="0" sz="1700" u="none" cap="none" strike="noStrike">
              <a:solidFill>
                <a:srgbClr val="000000"/>
              </a:solidFill>
              <a:latin typeface="Arial"/>
              <a:ea typeface="Arial"/>
              <a:cs typeface="Arial"/>
              <a:sym typeface="Arial"/>
            </a:endParaRPr>
          </a:p>
        </p:txBody>
      </p:sp>
      <p:pic>
        <p:nvPicPr>
          <p:cNvPr descr="Unit 5 - Statistics - Ms. Hylton's Classroom" id="879" name="Google Shape;879;g130dfca2355_0_1008"/>
          <p:cNvPicPr preferRelativeResize="0"/>
          <p:nvPr/>
        </p:nvPicPr>
        <p:blipFill rotWithShape="1">
          <a:blip r:embed="rId4">
            <a:alphaModFix/>
          </a:blip>
          <a:srcRect b="10575" l="0" r="0" t="16632"/>
          <a:stretch/>
        </p:blipFill>
        <p:spPr>
          <a:xfrm>
            <a:off x="1700414" y="5258352"/>
            <a:ext cx="9172372" cy="5383325"/>
          </a:xfrm>
          <a:prstGeom prst="rect">
            <a:avLst/>
          </a:prstGeom>
          <a:noFill/>
          <a:ln>
            <a:noFill/>
          </a:ln>
        </p:spPr>
      </p:pic>
      <p:grpSp>
        <p:nvGrpSpPr>
          <p:cNvPr id="880" name="Google Shape;880;g130dfca2355_0_1008"/>
          <p:cNvGrpSpPr/>
          <p:nvPr/>
        </p:nvGrpSpPr>
        <p:grpSpPr>
          <a:xfrm>
            <a:off x="-3712" y="766059"/>
            <a:ext cx="7319700" cy="1073882"/>
            <a:chOff x="0" y="0"/>
            <a:chExt cx="7319700" cy="1073882"/>
          </a:xfrm>
        </p:grpSpPr>
        <p:sp>
          <p:nvSpPr>
            <p:cNvPr id="881" name="Google Shape;881;g130dfca2355_0_1008"/>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82" name="Google Shape;882;g130dfca2355_0_1008"/>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83" name="Google Shape;883;g130dfca2355_0_1008"/>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Distributions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g130dfca2355_0_1017"/>
          <p:cNvSpPr/>
          <p:nvPr/>
        </p:nvSpPr>
        <p:spPr>
          <a:xfrm>
            <a:off x="446147" y="12150509"/>
            <a:ext cx="14064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889" name="Google Shape;889;g130dfca2355_0_1017"/>
          <p:cNvSpPr txBox="1"/>
          <p:nvPr/>
        </p:nvSpPr>
        <p:spPr>
          <a:xfrm>
            <a:off x="1700414" y="2464279"/>
            <a:ext cx="16044600" cy="1099500"/>
          </a:xfrm>
          <a:prstGeom prst="rect">
            <a:avLst/>
          </a:prstGeom>
          <a:noFill/>
          <a:ln>
            <a:noFill/>
          </a:ln>
        </p:spPr>
        <p:txBody>
          <a:bodyPr anchorCtr="0" anchor="t" bIns="0" lIns="0" spcFirstLastPara="1" rIns="0" wrap="square" tIns="275725">
            <a:noAutofit/>
          </a:bodyPr>
          <a:lstStyle/>
          <a:p>
            <a:pPr indent="0" lvl="0" marL="12700" marR="0" rtl="0" algn="l">
              <a:lnSpc>
                <a:spcPct val="100000"/>
              </a:lnSpc>
              <a:spcBef>
                <a:spcPts val="0"/>
              </a:spcBef>
              <a:spcAft>
                <a:spcPts val="0"/>
              </a:spcAft>
              <a:buClr>
                <a:srgbClr val="000000"/>
              </a:buClr>
              <a:buSzPts val="5300"/>
              <a:buFont typeface="Arial"/>
              <a:buNone/>
            </a:pPr>
            <a:r>
              <a:rPr b="1" i="0" lang="en-PH" sz="5300" u="none" cap="none" strike="noStrike">
                <a:solidFill>
                  <a:schemeClr val="dk2"/>
                </a:solidFill>
                <a:latin typeface="Arial"/>
                <a:ea typeface="Arial"/>
                <a:cs typeface="Arial"/>
                <a:sym typeface="Arial"/>
              </a:rPr>
              <a:t>Example</a:t>
            </a:r>
            <a:endParaRPr b="1" i="0" sz="5300" u="none" cap="none" strike="noStrike">
              <a:solidFill>
                <a:schemeClr val="dk2"/>
              </a:solidFill>
              <a:latin typeface="Arial"/>
              <a:ea typeface="Arial"/>
              <a:cs typeface="Arial"/>
              <a:sym typeface="Arial"/>
            </a:endParaRPr>
          </a:p>
        </p:txBody>
      </p:sp>
      <p:pic>
        <p:nvPicPr>
          <p:cNvPr descr="Unit 5 - Statistics - Ms. Hylton's Classroom" id="890" name="Google Shape;890;g130dfca2355_0_1017"/>
          <p:cNvPicPr preferRelativeResize="0"/>
          <p:nvPr/>
        </p:nvPicPr>
        <p:blipFill rotWithShape="1">
          <a:blip r:embed="rId4">
            <a:alphaModFix/>
          </a:blip>
          <a:srcRect b="10575" l="0" r="0" t="16632"/>
          <a:stretch/>
        </p:blipFill>
        <p:spPr>
          <a:xfrm>
            <a:off x="8099455" y="2737700"/>
            <a:ext cx="6914635" cy="4058243"/>
          </a:xfrm>
          <a:prstGeom prst="rect">
            <a:avLst/>
          </a:prstGeom>
          <a:noFill/>
          <a:ln>
            <a:noFill/>
          </a:ln>
        </p:spPr>
      </p:pic>
      <p:sp>
        <p:nvSpPr>
          <p:cNvPr id="891" name="Google Shape;891;g130dfca2355_0_1017"/>
          <p:cNvSpPr/>
          <p:nvPr/>
        </p:nvSpPr>
        <p:spPr>
          <a:xfrm>
            <a:off x="2307816" y="7251633"/>
            <a:ext cx="18498000" cy="54441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892" name="Google Shape;892;g130dfca2355_0_1017"/>
          <p:cNvGrpSpPr/>
          <p:nvPr/>
        </p:nvGrpSpPr>
        <p:grpSpPr>
          <a:xfrm>
            <a:off x="-3712" y="766059"/>
            <a:ext cx="7319700" cy="1073882"/>
            <a:chOff x="0" y="0"/>
            <a:chExt cx="7319700" cy="1073882"/>
          </a:xfrm>
        </p:grpSpPr>
        <p:sp>
          <p:nvSpPr>
            <p:cNvPr id="893" name="Google Shape;893;g130dfca2355_0_101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894" name="Google Shape;894;g130dfca2355_0_101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895" name="Google Shape;895;g130dfca2355_0_101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Distributions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g130dfca2355_0_1063"/>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pic>
        <p:nvPicPr>
          <p:cNvPr id="901" name="Google Shape;901;g130dfca2355_0_1063"/>
          <p:cNvPicPr preferRelativeResize="0"/>
          <p:nvPr/>
        </p:nvPicPr>
        <p:blipFill rotWithShape="1">
          <a:blip r:embed="rId4">
            <a:alphaModFix/>
          </a:blip>
          <a:srcRect b="0" l="0" r="0" t="0"/>
          <a:stretch/>
        </p:blipFill>
        <p:spPr>
          <a:xfrm>
            <a:off x="3050026" y="2905900"/>
            <a:ext cx="6929550" cy="6929550"/>
          </a:xfrm>
          <a:prstGeom prst="rect">
            <a:avLst/>
          </a:prstGeom>
          <a:noFill/>
          <a:ln>
            <a:noFill/>
          </a:ln>
        </p:spPr>
      </p:pic>
      <p:sp>
        <p:nvSpPr>
          <p:cNvPr id="902" name="Google Shape;902;g130dfca2355_0_1063"/>
          <p:cNvSpPr txBox="1"/>
          <p:nvPr/>
        </p:nvSpPr>
        <p:spPr>
          <a:xfrm>
            <a:off x="10629675" y="5517025"/>
            <a:ext cx="107043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0"/>
              <a:buFont typeface="Arial"/>
              <a:buNone/>
            </a:pPr>
            <a:r>
              <a:rPr b="1" i="0" lang="en-PH" sz="8000" u="none" cap="none" strike="noStrike">
                <a:solidFill>
                  <a:srgbClr val="000000"/>
                </a:solidFill>
                <a:latin typeface="Helvetica Neue"/>
                <a:ea typeface="Helvetica Neue"/>
                <a:cs typeface="Helvetica Neue"/>
                <a:sym typeface="Helvetica Neue"/>
              </a:rPr>
              <a:t>Is it enough</a:t>
            </a:r>
            <a:endParaRPr b="1" i="0" sz="8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8000"/>
              <a:buFont typeface="Arial"/>
              <a:buNone/>
            </a:pPr>
            <a:r>
              <a:rPr b="1" i="0" lang="en-PH" sz="8000" u="none" cap="none" strike="noStrike">
                <a:solidFill>
                  <a:srgbClr val="000000"/>
                </a:solidFill>
                <a:latin typeface="Helvetica Neue"/>
                <a:ea typeface="Helvetica Neue"/>
                <a:cs typeface="Helvetica Neue"/>
                <a:sym typeface="Helvetica Neue"/>
              </a:rPr>
              <a:t>to stop here?</a:t>
            </a:r>
            <a:endParaRPr b="1" i="0" sz="8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g130aa865571_0_63"/>
          <p:cNvGrpSpPr/>
          <p:nvPr/>
        </p:nvGrpSpPr>
        <p:grpSpPr>
          <a:xfrm>
            <a:off x="-3712" y="766059"/>
            <a:ext cx="7319700" cy="1073882"/>
            <a:chOff x="0" y="0"/>
            <a:chExt cx="7319700" cy="1073882"/>
          </a:xfrm>
        </p:grpSpPr>
        <p:sp>
          <p:nvSpPr>
            <p:cNvPr id="134" name="Google Shape;134;g130aa865571_0_6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35" name="Google Shape;135;g130aa865571_0_6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36" name="Google Shape;136;g130aa865571_0_63"/>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descr="ForTheWomen_blacktext (2) (1).png" id="137" name="Google Shape;137;g130aa865571_0_63"/>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pic>
        <p:nvPicPr>
          <p:cNvPr id="138" name="Google Shape;138;g130aa865571_0_63"/>
          <p:cNvPicPr preferRelativeResize="0"/>
          <p:nvPr/>
        </p:nvPicPr>
        <p:blipFill rotWithShape="1">
          <a:blip r:embed="rId4">
            <a:alphaModFix/>
          </a:blip>
          <a:srcRect b="0" l="0" r="0" t="0"/>
          <a:stretch/>
        </p:blipFill>
        <p:spPr>
          <a:xfrm>
            <a:off x="4354088" y="2282075"/>
            <a:ext cx="4876800" cy="4876800"/>
          </a:xfrm>
          <a:prstGeom prst="rect">
            <a:avLst/>
          </a:prstGeom>
          <a:noFill/>
          <a:ln>
            <a:noFill/>
          </a:ln>
        </p:spPr>
      </p:pic>
      <p:sp>
        <p:nvSpPr>
          <p:cNvPr id="139" name="Google Shape;139;g130aa865571_0_63"/>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40" name="Google Shape;140;g130aa865571_0_63"/>
          <p:cNvSpPr txBox="1"/>
          <p:nvPr>
            <p:ph idx="4294967295" type="body"/>
          </p:nvPr>
        </p:nvSpPr>
        <p:spPr>
          <a:xfrm>
            <a:off x="9230900" y="4220375"/>
            <a:ext cx="10128900" cy="2036400"/>
          </a:xfrm>
          <a:prstGeom prst="rect">
            <a:avLst/>
          </a:prstGeom>
          <a:noFill/>
          <a:ln>
            <a:noFill/>
          </a:ln>
        </p:spPr>
        <p:txBody>
          <a:bodyPr anchorCtr="0" anchor="t" bIns="243800" lIns="243800" spcFirstLastPara="1" rIns="243800" wrap="square" tIns="243800">
            <a:noAutofit/>
          </a:bodyPr>
          <a:lstStyle/>
          <a:p>
            <a:pPr indent="0" lvl="0" marL="0" rtl="0" algn="l">
              <a:lnSpc>
                <a:spcPct val="115000"/>
              </a:lnSpc>
              <a:spcBef>
                <a:spcPts val="0"/>
              </a:spcBef>
              <a:spcAft>
                <a:spcPts val="4300"/>
              </a:spcAft>
              <a:buSzPts val="4800"/>
              <a:buNone/>
            </a:pPr>
            <a:r>
              <a:rPr lang="en-PH" sz="5000">
                <a:latin typeface="Avenir"/>
                <a:ea typeface="Avenir"/>
                <a:cs typeface="Avenir"/>
                <a:sym typeface="Avenir"/>
              </a:rPr>
              <a:t>How much should a family budget on rice for a week?</a:t>
            </a:r>
            <a:endParaRPr sz="5000">
              <a:latin typeface="Avenir"/>
              <a:ea typeface="Avenir"/>
              <a:cs typeface="Avenir"/>
              <a:sym typeface="Avenir"/>
            </a:endParaRPr>
          </a:p>
        </p:txBody>
      </p:sp>
      <p:sp>
        <p:nvSpPr>
          <p:cNvPr id="141" name="Google Shape;141;g130aa865571_0_63"/>
          <p:cNvSpPr txBox="1"/>
          <p:nvPr/>
        </p:nvSpPr>
        <p:spPr>
          <a:xfrm>
            <a:off x="3056650" y="8542675"/>
            <a:ext cx="18762900" cy="141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8000"/>
              <a:buFont typeface="Arial"/>
              <a:buNone/>
            </a:pPr>
            <a:r>
              <a:rPr b="0" i="0" lang="en-PH" sz="8000" u="none" cap="none" strike="noStrike">
                <a:solidFill>
                  <a:srgbClr val="000000"/>
                </a:solidFill>
                <a:latin typeface="Helvetica Neue"/>
                <a:ea typeface="Helvetica Neue"/>
                <a:cs typeface="Helvetica Neue"/>
                <a:sym typeface="Helvetica Neue"/>
              </a:rPr>
              <a:t>500, 300, 362, 498, 563</a:t>
            </a:r>
            <a:endParaRPr b="0" i="0" sz="8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g130dfca2355_0_681"/>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908" name="Google Shape;908;g130dfca2355_0_681"/>
          <p:cNvSpPr txBox="1"/>
          <p:nvPr/>
        </p:nvSpPr>
        <p:spPr>
          <a:xfrm>
            <a:off x="6237600" y="1660950"/>
            <a:ext cx="11908800" cy="2339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With no other information aside</a:t>
            </a:r>
            <a:endParaRPr b="0" i="0" sz="40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from what’s presented below,</a:t>
            </a:r>
            <a:endParaRPr b="0" i="0" sz="40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6000"/>
              <a:buFont typeface="Arial"/>
              <a:buNone/>
            </a:pPr>
            <a:r>
              <a:rPr b="1" i="0" lang="en-PH" sz="6000" u="none" cap="none" strike="noStrike">
                <a:solidFill>
                  <a:srgbClr val="000000"/>
                </a:solidFill>
                <a:latin typeface="Helvetica Neue"/>
                <a:ea typeface="Helvetica Neue"/>
                <a:cs typeface="Helvetica Neue"/>
                <a:sym typeface="Helvetica Neue"/>
              </a:rPr>
              <a:t>WHICH WOULD YOU SELECT?</a:t>
            </a:r>
            <a:endParaRPr b="1" i="0" sz="6000" u="none" cap="none" strike="noStrike">
              <a:solidFill>
                <a:srgbClr val="000000"/>
              </a:solidFill>
              <a:latin typeface="Helvetica Neue"/>
              <a:ea typeface="Helvetica Neue"/>
              <a:cs typeface="Helvetica Neue"/>
              <a:sym typeface="Helvetica Neue"/>
            </a:endParaRPr>
          </a:p>
        </p:txBody>
      </p:sp>
      <p:sp>
        <p:nvSpPr>
          <p:cNvPr id="909" name="Google Shape;909;g130dfca2355_0_681"/>
          <p:cNvSpPr txBox="1"/>
          <p:nvPr/>
        </p:nvSpPr>
        <p:spPr>
          <a:xfrm>
            <a:off x="7938138" y="11593150"/>
            <a:ext cx="1273500" cy="1262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000"/>
              <a:buFont typeface="Arial"/>
              <a:buNone/>
            </a:pPr>
            <a:r>
              <a:rPr b="1" i="0" lang="en-PH" sz="7000" u="none" cap="none" strike="noStrike">
                <a:solidFill>
                  <a:srgbClr val="000000"/>
                </a:solidFill>
                <a:latin typeface="Helvetica Neue"/>
                <a:ea typeface="Helvetica Neue"/>
                <a:cs typeface="Helvetica Neue"/>
                <a:sym typeface="Helvetica Neue"/>
              </a:rPr>
              <a:t>A</a:t>
            </a:r>
            <a:endParaRPr b="1" i="0" sz="7000" u="none" cap="none" strike="noStrike">
              <a:solidFill>
                <a:srgbClr val="000000"/>
              </a:solidFill>
              <a:latin typeface="Helvetica Neue"/>
              <a:ea typeface="Helvetica Neue"/>
              <a:cs typeface="Helvetica Neue"/>
              <a:sym typeface="Helvetica Neue"/>
            </a:endParaRPr>
          </a:p>
        </p:txBody>
      </p:sp>
      <p:sp>
        <p:nvSpPr>
          <p:cNvPr id="910" name="Google Shape;910;g130dfca2355_0_681"/>
          <p:cNvSpPr txBox="1"/>
          <p:nvPr/>
        </p:nvSpPr>
        <p:spPr>
          <a:xfrm>
            <a:off x="15297525" y="11392400"/>
            <a:ext cx="1273500" cy="1262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000"/>
              <a:buFont typeface="Arial"/>
              <a:buNone/>
            </a:pPr>
            <a:r>
              <a:rPr b="1" i="0" lang="en-PH" sz="7000" u="none" cap="none" strike="noStrike">
                <a:solidFill>
                  <a:srgbClr val="000000"/>
                </a:solidFill>
                <a:latin typeface="Helvetica Neue"/>
                <a:ea typeface="Helvetica Neue"/>
                <a:cs typeface="Helvetica Neue"/>
                <a:sym typeface="Helvetica Neue"/>
              </a:rPr>
              <a:t>B</a:t>
            </a:r>
            <a:endParaRPr b="1" i="0" sz="7000" u="none" cap="none" strike="noStrike">
              <a:solidFill>
                <a:srgbClr val="000000"/>
              </a:solidFill>
              <a:latin typeface="Helvetica Neue"/>
              <a:ea typeface="Helvetica Neue"/>
              <a:cs typeface="Helvetica Neue"/>
              <a:sym typeface="Helvetica Neue"/>
            </a:endParaRPr>
          </a:p>
        </p:txBody>
      </p:sp>
      <p:pic>
        <p:nvPicPr>
          <p:cNvPr id="911" name="Google Shape;911;g130dfca2355_0_681"/>
          <p:cNvPicPr preferRelativeResize="0"/>
          <p:nvPr/>
        </p:nvPicPr>
        <p:blipFill rotWithShape="1">
          <a:blip r:embed="rId4">
            <a:alphaModFix/>
          </a:blip>
          <a:srcRect b="0" l="0" r="0" t="0"/>
          <a:stretch/>
        </p:blipFill>
        <p:spPr>
          <a:xfrm>
            <a:off x="6397363" y="4184187"/>
            <a:ext cx="4355050" cy="7225425"/>
          </a:xfrm>
          <a:prstGeom prst="rect">
            <a:avLst/>
          </a:prstGeom>
          <a:noFill/>
          <a:ln>
            <a:noFill/>
          </a:ln>
        </p:spPr>
      </p:pic>
      <p:pic>
        <p:nvPicPr>
          <p:cNvPr id="912" name="Google Shape;912;g130dfca2355_0_681"/>
          <p:cNvPicPr preferRelativeResize="0"/>
          <p:nvPr/>
        </p:nvPicPr>
        <p:blipFill rotWithShape="1">
          <a:blip r:embed="rId5">
            <a:alphaModFix/>
          </a:blip>
          <a:srcRect b="0" l="0" r="0" t="0"/>
          <a:stretch/>
        </p:blipFill>
        <p:spPr>
          <a:xfrm>
            <a:off x="13825413" y="4184200"/>
            <a:ext cx="4217725" cy="74442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g130dfca2355_0_594"/>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918" name="Google Shape;918;g130dfca2355_0_594"/>
          <p:cNvGrpSpPr/>
          <p:nvPr/>
        </p:nvGrpSpPr>
        <p:grpSpPr>
          <a:xfrm>
            <a:off x="-3712" y="766059"/>
            <a:ext cx="7319700" cy="1073882"/>
            <a:chOff x="0" y="0"/>
            <a:chExt cx="7319700" cy="1073882"/>
          </a:xfrm>
        </p:grpSpPr>
        <p:sp>
          <p:nvSpPr>
            <p:cNvPr id="919" name="Google Shape;919;g130dfca2355_0_59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20" name="Google Shape;920;g130dfca2355_0_59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21" name="Google Shape;921;g130dfca2355_0_59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Sampling</a:t>
            </a:r>
            <a:endParaRPr b="0" i="0" sz="1400" u="none" cap="none" strike="noStrike">
              <a:solidFill>
                <a:srgbClr val="000000"/>
              </a:solidFill>
              <a:latin typeface="Arial"/>
              <a:ea typeface="Arial"/>
              <a:cs typeface="Arial"/>
              <a:sym typeface="Arial"/>
            </a:endParaRPr>
          </a:p>
        </p:txBody>
      </p:sp>
      <p:pic>
        <p:nvPicPr>
          <p:cNvPr id="922" name="Google Shape;922;g130dfca2355_0_594"/>
          <p:cNvPicPr preferRelativeResize="0"/>
          <p:nvPr/>
        </p:nvPicPr>
        <p:blipFill rotWithShape="1">
          <a:blip r:embed="rId4">
            <a:alphaModFix/>
          </a:blip>
          <a:srcRect b="6289" l="7526" r="7618" t="6957"/>
          <a:stretch/>
        </p:blipFill>
        <p:spPr>
          <a:xfrm>
            <a:off x="2043325" y="3688800"/>
            <a:ext cx="11141124" cy="6338399"/>
          </a:xfrm>
          <a:prstGeom prst="rect">
            <a:avLst/>
          </a:prstGeom>
          <a:noFill/>
          <a:ln>
            <a:noFill/>
          </a:ln>
        </p:spPr>
      </p:pic>
      <p:sp>
        <p:nvSpPr>
          <p:cNvPr id="923" name="Google Shape;923;g130dfca2355_0_594"/>
          <p:cNvSpPr txBox="1"/>
          <p:nvPr/>
        </p:nvSpPr>
        <p:spPr>
          <a:xfrm>
            <a:off x="14540650" y="5498750"/>
            <a:ext cx="66774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Is the population mean </a:t>
            </a:r>
            <a:r>
              <a:rPr b="1" i="0" lang="en-PH" sz="5000" u="none" cap="none" strike="noStrike">
                <a:solidFill>
                  <a:srgbClr val="000000"/>
                </a:solidFill>
                <a:latin typeface="Helvetica Neue"/>
                <a:ea typeface="Helvetica Neue"/>
                <a:cs typeface="Helvetica Neue"/>
                <a:sym typeface="Helvetica Neue"/>
              </a:rPr>
              <a:t>RANDOM</a:t>
            </a:r>
            <a:r>
              <a:rPr b="0" i="0" lang="en-PH" sz="5000" u="none" cap="none" strike="noStrike">
                <a:solidFill>
                  <a:srgbClr val="000000"/>
                </a:solidFill>
                <a:latin typeface="Helvetica Neue"/>
                <a:ea typeface="Helvetica Neue"/>
                <a:cs typeface="Helvetica Neue"/>
                <a:sym typeface="Helvetica Neue"/>
              </a:rPr>
              <a:t>?</a:t>
            </a:r>
            <a:endParaRPr b="1"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g130dfca2355_0_1086"/>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929" name="Google Shape;929;g130dfca2355_0_1086"/>
          <p:cNvGrpSpPr/>
          <p:nvPr/>
        </p:nvGrpSpPr>
        <p:grpSpPr>
          <a:xfrm>
            <a:off x="-3712" y="766059"/>
            <a:ext cx="7319700" cy="1073882"/>
            <a:chOff x="0" y="0"/>
            <a:chExt cx="7319700" cy="1073882"/>
          </a:xfrm>
        </p:grpSpPr>
        <p:sp>
          <p:nvSpPr>
            <p:cNvPr id="930" name="Google Shape;930;g130dfca2355_0_108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31" name="Google Shape;931;g130dfca2355_0_108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32" name="Google Shape;932;g130dfca2355_0_108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Sampling</a:t>
            </a:r>
            <a:endParaRPr b="0" i="0" sz="1400" u="none" cap="none" strike="noStrike">
              <a:solidFill>
                <a:srgbClr val="000000"/>
              </a:solidFill>
              <a:latin typeface="Arial"/>
              <a:ea typeface="Arial"/>
              <a:cs typeface="Arial"/>
              <a:sym typeface="Arial"/>
            </a:endParaRPr>
          </a:p>
        </p:txBody>
      </p:sp>
      <p:pic>
        <p:nvPicPr>
          <p:cNvPr id="933" name="Google Shape;933;g130dfca2355_0_1086"/>
          <p:cNvPicPr preferRelativeResize="0"/>
          <p:nvPr/>
        </p:nvPicPr>
        <p:blipFill rotWithShape="1">
          <a:blip r:embed="rId4">
            <a:alphaModFix/>
          </a:blip>
          <a:srcRect b="6289" l="7526" r="7618" t="6957"/>
          <a:stretch/>
        </p:blipFill>
        <p:spPr>
          <a:xfrm>
            <a:off x="2043325" y="3688800"/>
            <a:ext cx="11141124" cy="6338399"/>
          </a:xfrm>
          <a:prstGeom prst="rect">
            <a:avLst/>
          </a:prstGeom>
          <a:noFill/>
          <a:ln>
            <a:noFill/>
          </a:ln>
        </p:spPr>
      </p:pic>
      <p:sp>
        <p:nvSpPr>
          <p:cNvPr id="934" name="Google Shape;934;g130dfca2355_0_1086"/>
          <p:cNvSpPr txBox="1"/>
          <p:nvPr/>
        </p:nvSpPr>
        <p:spPr>
          <a:xfrm>
            <a:off x="14540650" y="5498750"/>
            <a:ext cx="66774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PH" sz="5000" u="none" cap="none" strike="noStrike">
                <a:solidFill>
                  <a:srgbClr val="000000"/>
                </a:solidFill>
                <a:latin typeface="Helvetica Neue"/>
                <a:ea typeface="Helvetica Neue"/>
                <a:cs typeface="Helvetica Neue"/>
                <a:sym typeface="Helvetica Neue"/>
              </a:rPr>
              <a:t>Is a sample mean </a:t>
            </a:r>
            <a:r>
              <a:rPr b="1" i="0" lang="en-PH" sz="5000" u="none" cap="none" strike="noStrike">
                <a:solidFill>
                  <a:srgbClr val="000000"/>
                </a:solidFill>
                <a:latin typeface="Helvetica Neue"/>
                <a:ea typeface="Helvetica Neue"/>
                <a:cs typeface="Helvetica Neue"/>
                <a:sym typeface="Helvetica Neue"/>
              </a:rPr>
              <a:t>RANDOM</a:t>
            </a:r>
            <a:r>
              <a:rPr b="0" i="0" lang="en-PH" sz="5000" u="none" cap="none" strike="noStrike">
                <a:solidFill>
                  <a:srgbClr val="000000"/>
                </a:solidFill>
                <a:latin typeface="Helvetica Neue"/>
                <a:ea typeface="Helvetica Neue"/>
                <a:cs typeface="Helvetica Neue"/>
                <a:sym typeface="Helvetica Neue"/>
              </a:rPr>
              <a:t>?</a:t>
            </a:r>
            <a:endParaRPr b="1" i="0" sz="5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g130dfca2355_0_1096"/>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grpSp>
        <p:nvGrpSpPr>
          <p:cNvPr id="940" name="Google Shape;940;g130dfca2355_0_1096"/>
          <p:cNvGrpSpPr/>
          <p:nvPr/>
        </p:nvGrpSpPr>
        <p:grpSpPr>
          <a:xfrm>
            <a:off x="-3712" y="766059"/>
            <a:ext cx="7319700" cy="1073882"/>
            <a:chOff x="0" y="0"/>
            <a:chExt cx="7319700" cy="1073882"/>
          </a:xfrm>
        </p:grpSpPr>
        <p:sp>
          <p:nvSpPr>
            <p:cNvPr id="941" name="Google Shape;941;g130dfca2355_0_109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42" name="Google Shape;942;g130dfca2355_0_109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43" name="Google Shape;943;g130dfca2355_0_109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Sampling</a:t>
            </a:r>
            <a:endParaRPr b="0" i="0" sz="1400" u="none" cap="none" strike="noStrike">
              <a:solidFill>
                <a:srgbClr val="000000"/>
              </a:solidFill>
              <a:latin typeface="Arial"/>
              <a:ea typeface="Arial"/>
              <a:cs typeface="Arial"/>
              <a:sym typeface="Arial"/>
            </a:endParaRPr>
          </a:p>
        </p:txBody>
      </p:sp>
      <p:sp>
        <p:nvSpPr>
          <p:cNvPr id="944" name="Google Shape;944;g130dfca2355_0_1096"/>
          <p:cNvSpPr/>
          <p:nvPr/>
        </p:nvSpPr>
        <p:spPr>
          <a:xfrm>
            <a:off x="2356275" y="2487025"/>
            <a:ext cx="10222500" cy="102225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g130dfca2355_0_1096"/>
          <p:cNvSpPr/>
          <p:nvPr/>
        </p:nvSpPr>
        <p:spPr>
          <a:xfrm>
            <a:off x="5230275" y="4517750"/>
            <a:ext cx="1824300" cy="1824300"/>
          </a:xfrm>
          <a:prstGeom prst="ellipse">
            <a:avLst/>
          </a:prstGeom>
          <a:noFill/>
          <a:ln cap="flat" cmpd="sng" w="38100">
            <a:solidFill>
              <a:srgbClr val="19317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PH" sz="1500" u="none" cap="none" strike="noStrike">
                <a:solidFill>
                  <a:srgbClr val="000000"/>
                </a:solidFill>
                <a:latin typeface="Avenir"/>
                <a:ea typeface="Avenir"/>
                <a:cs typeface="Avenir"/>
                <a:sym typeface="Avenir"/>
              </a:rPr>
              <a:t>mean_1</a:t>
            </a:r>
            <a:endParaRPr b="0" i="0" sz="1500" u="none" cap="none" strike="noStrike">
              <a:solidFill>
                <a:srgbClr val="000000"/>
              </a:solidFill>
              <a:latin typeface="Avenir"/>
              <a:ea typeface="Avenir"/>
              <a:cs typeface="Avenir"/>
              <a:sym typeface="Avenir"/>
            </a:endParaRPr>
          </a:p>
        </p:txBody>
      </p:sp>
      <p:sp>
        <p:nvSpPr>
          <p:cNvPr id="946" name="Google Shape;946;g130dfca2355_0_1096"/>
          <p:cNvSpPr/>
          <p:nvPr/>
        </p:nvSpPr>
        <p:spPr>
          <a:xfrm>
            <a:off x="7932000" y="4517750"/>
            <a:ext cx="1219500" cy="1219500"/>
          </a:xfrm>
          <a:prstGeom prst="ellipse">
            <a:avLst/>
          </a:prstGeom>
          <a:noFill/>
          <a:ln cap="flat" cmpd="sng" w="38100">
            <a:solidFill>
              <a:srgbClr val="19317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PH" sz="1500" u="none" cap="none" strike="noStrike">
                <a:solidFill>
                  <a:srgbClr val="000000"/>
                </a:solidFill>
                <a:latin typeface="Avenir"/>
                <a:ea typeface="Avenir"/>
                <a:cs typeface="Avenir"/>
                <a:sym typeface="Avenir"/>
              </a:rPr>
              <a:t>mean_2</a:t>
            </a:r>
            <a:endParaRPr b="0" i="0" sz="1500" u="none" cap="none" strike="noStrike">
              <a:solidFill>
                <a:srgbClr val="000000"/>
              </a:solidFill>
              <a:latin typeface="Avenir"/>
              <a:ea typeface="Avenir"/>
              <a:cs typeface="Avenir"/>
              <a:sym typeface="Avenir"/>
            </a:endParaRPr>
          </a:p>
        </p:txBody>
      </p:sp>
      <p:sp>
        <p:nvSpPr>
          <p:cNvPr id="947" name="Google Shape;947;g130dfca2355_0_1096"/>
          <p:cNvSpPr/>
          <p:nvPr/>
        </p:nvSpPr>
        <p:spPr>
          <a:xfrm>
            <a:off x="7737875" y="6022350"/>
            <a:ext cx="2793000" cy="2793000"/>
          </a:xfrm>
          <a:prstGeom prst="ellipse">
            <a:avLst/>
          </a:prstGeom>
          <a:noFill/>
          <a:ln cap="flat" cmpd="sng" w="38100">
            <a:solidFill>
              <a:srgbClr val="19317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PH" sz="1500" u="none" cap="none" strike="noStrike">
                <a:solidFill>
                  <a:srgbClr val="000000"/>
                </a:solidFill>
                <a:latin typeface="Avenir"/>
                <a:ea typeface="Avenir"/>
                <a:cs typeface="Avenir"/>
                <a:sym typeface="Avenir"/>
              </a:rPr>
              <a:t>mean_3</a:t>
            </a:r>
            <a:endParaRPr b="0" i="0" sz="1500" u="none" cap="none" strike="noStrike">
              <a:solidFill>
                <a:srgbClr val="000000"/>
              </a:solidFill>
              <a:latin typeface="Avenir"/>
              <a:ea typeface="Avenir"/>
              <a:cs typeface="Avenir"/>
              <a:sym typeface="Avenir"/>
            </a:endParaRPr>
          </a:p>
        </p:txBody>
      </p:sp>
      <p:sp>
        <p:nvSpPr>
          <p:cNvPr id="948" name="Google Shape;948;g130dfca2355_0_1096"/>
          <p:cNvSpPr/>
          <p:nvPr/>
        </p:nvSpPr>
        <p:spPr>
          <a:xfrm>
            <a:off x="4468100" y="6828700"/>
            <a:ext cx="4376100" cy="4376100"/>
          </a:xfrm>
          <a:prstGeom prst="ellipse">
            <a:avLst/>
          </a:prstGeom>
          <a:noFill/>
          <a:ln cap="flat" cmpd="sng" w="38100">
            <a:solidFill>
              <a:srgbClr val="19317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PH" sz="1500" u="none" cap="none" strike="noStrike">
                <a:solidFill>
                  <a:srgbClr val="000000"/>
                </a:solidFill>
                <a:latin typeface="Avenir"/>
                <a:ea typeface="Avenir"/>
                <a:cs typeface="Avenir"/>
                <a:sym typeface="Avenir"/>
              </a:rPr>
              <a:t>mean_4</a:t>
            </a:r>
            <a:endParaRPr b="0" i="0" sz="1500" u="none" cap="none" strike="noStrike">
              <a:solidFill>
                <a:srgbClr val="000000"/>
              </a:solidFill>
              <a:latin typeface="Avenir"/>
              <a:ea typeface="Avenir"/>
              <a:cs typeface="Avenir"/>
              <a:sym typeface="Avenir"/>
            </a:endParaRPr>
          </a:p>
        </p:txBody>
      </p:sp>
      <p:sp>
        <p:nvSpPr>
          <p:cNvPr id="949" name="Google Shape;949;g130dfca2355_0_1096"/>
          <p:cNvSpPr txBox="1"/>
          <p:nvPr/>
        </p:nvSpPr>
        <p:spPr>
          <a:xfrm>
            <a:off x="13001400" y="4902150"/>
            <a:ext cx="9895500" cy="503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500"/>
              <a:buFont typeface="Arial"/>
              <a:buNone/>
            </a:pPr>
            <a:r>
              <a:rPr b="0" i="0" lang="en-PH" sz="4500" u="none" cap="none" strike="noStrike">
                <a:solidFill>
                  <a:srgbClr val="000000"/>
                </a:solidFill>
                <a:latin typeface="Helvetica Neue"/>
                <a:ea typeface="Helvetica Neue"/>
                <a:cs typeface="Helvetica Neue"/>
                <a:sym typeface="Helvetica Neue"/>
              </a:rPr>
              <a:t>Sample metrics </a:t>
            </a:r>
            <a:r>
              <a:rPr b="1" i="0" lang="en-PH" sz="4500" u="none" cap="none" strike="noStrike">
                <a:solidFill>
                  <a:srgbClr val="000000"/>
                </a:solidFill>
                <a:latin typeface="Helvetica Neue"/>
                <a:ea typeface="Helvetica Neue"/>
                <a:cs typeface="Helvetica Neue"/>
                <a:sym typeface="Helvetica Neue"/>
              </a:rPr>
              <a:t>ARE</a:t>
            </a:r>
            <a:r>
              <a:rPr b="0" i="0" lang="en-PH" sz="4500" u="none" cap="none" strike="noStrike">
                <a:solidFill>
                  <a:srgbClr val="000000"/>
                </a:solidFill>
                <a:latin typeface="Helvetica Neue"/>
                <a:ea typeface="Helvetica Neue"/>
                <a:cs typeface="Helvetica Neue"/>
                <a:sym typeface="Helvetica Neue"/>
              </a:rPr>
              <a:t> random, and in fact, the samples themselves are random!</a:t>
            </a:r>
            <a:endParaRPr b="0" i="0" sz="45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500"/>
              <a:buFont typeface="Arial"/>
              <a:buNone/>
            </a:pPr>
            <a:r>
              <a:t/>
            </a:r>
            <a:endParaRPr b="0" i="0" sz="4500" u="none" cap="none" strike="noStrike">
              <a:solidFill>
                <a:srgbClr val="000000"/>
              </a:solidFill>
              <a:latin typeface="Helvetica Neue"/>
              <a:ea typeface="Helvetica Neue"/>
              <a:cs typeface="Helvetica Neue"/>
              <a:sym typeface="Helvetica Neue"/>
            </a:endParaRPr>
          </a:p>
          <a:p>
            <a:pPr indent="-457200" lvl="0" marL="457200" marR="0" rtl="0" algn="l">
              <a:lnSpc>
                <a:spcPct val="100000"/>
              </a:lnSpc>
              <a:spcBef>
                <a:spcPts val="0"/>
              </a:spcBef>
              <a:spcAft>
                <a:spcPts val="0"/>
              </a:spcAft>
              <a:buClr>
                <a:srgbClr val="000000"/>
              </a:buClr>
              <a:buSzPts val="4500"/>
              <a:buFont typeface="Helvetica Neue"/>
              <a:buChar char="-"/>
            </a:pPr>
            <a:r>
              <a:rPr b="0" i="0" lang="en-PH" sz="4500" u="none" cap="none" strike="noStrike">
                <a:solidFill>
                  <a:srgbClr val="000000"/>
                </a:solidFill>
                <a:latin typeface="Helvetica Neue"/>
                <a:ea typeface="Helvetica Neue"/>
                <a:cs typeface="Helvetica Neue"/>
                <a:sym typeface="Helvetica Neue"/>
              </a:rPr>
              <a:t>Each (sample) metric is a </a:t>
            </a:r>
            <a:r>
              <a:rPr b="1" i="0" lang="en-PH" sz="4500" u="none" cap="none" strike="noStrike">
                <a:solidFill>
                  <a:srgbClr val="000000"/>
                </a:solidFill>
                <a:latin typeface="Helvetica Neue"/>
                <a:ea typeface="Helvetica Neue"/>
                <a:cs typeface="Helvetica Neue"/>
                <a:sym typeface="Helvetica Neue"/>
              </a:rPr>
              <a:t>RANDOM VARIABLE </a:t>
            </a:r>
            <a:r>
              <a:rPr b="0" i="0" lang="en-PH" sz="4500" u="none" cap="none" strike="noStrike">
                <a:solidFill>
                  <a:srgbClr val="000000"/>
                </a:solidFill>
                <a:latin typeface="Helvetica Neue"/>
                <a:ea typeface="Helvetica Neue"/>
                <a:cs typeface="Helvetica Neue"/>
                <a:sym typeface="Helvetica Neue"/>
              </a:rPr>
              <a:t>and has a </a:t>
            </a:r>
            <a:r>
              <a:rPr b="1" i="0" lang="en-PH" sz="4500" u="none" cap="none" strike="noStrike">
                <a:solidFill>
                  <a:srgbClr val="000000"/>
                </a:solidFill>
                <a:latin typeface="Helvetica Neue"/>
                <a:ea typeface="Helvetica Neue"/>
                <a:cs typeface="Helvetica Neue"/>
                <a:sym typeface="Helvetica Neue"/>
              </a:rPr>
              <a:t>RANDOM DISTRIBUTION</a:t>
            </a:r>
            <a:endParaRPr b="1" i="0" sz="45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g130dfca2355_0_1114"/>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955" name="Google Shape;955;g130dfca2355_0_1114"/>
          <p:cNvSpPr txBox="1"/>
          <p:nvPr/>
        </p:nvSpPr>
        <p:spPr>
          <a:xfrm>
            <a:off x="1700414" y="2464279"/>
            <a:ext cx="16044600" cy="1094400"/>
          </a:xfrm>
          <a:prstGeom prst="rect">
            <a:avLst/>
          </a:prstGeom>
          <a:noFill/>
          <a:ln>
            <a:noFill/>
          </a:ln>
        </p:spPr>
        <p:txBody>
          <a:bodyPr anchorCtr="0" anchor="t" bIns="0" lIns="0" spcFirstLastPara="1" rIns="0" wrap="square" tIns="275725">
            <a:spAutoFit/>
          </a:bodyPr>
          <a:lstStyle/>
          <a:p>
            <a:pPr indent="0" lvl="0" marL="12700" marR="0" rtl="0" algn="l">
              <a:lnSpc>
                <a:spcPct val="100000"/>
              </a:lnSpc>
              <a:spcBef>
                <a:spcPts val="0"/>
              </a:spcBef>
              <a:spcAft>
                <a:spcPts val="0"/>
              </a:spcAft>
              <a:buClr>
                <a:srgbClr val="000000"/>
              </a:buClr>
              <a:buSzPts val="5300"/>
              <a:buFont typeface="Arial"/>
              <a:buNone/>
            </a:pPr>
            <a:r>
              <a:rPr b="1" i="0" lang="en-PH" sz="5300" u="none" cap="none" strike="noStrike">
                <a:solidFill>
                  <a:schemeClr val="dk2"/>
                </a:solidFill>
                <a:latin typeface="Arial"/>
                <a:ea typeface="Arial"/>
                <a:cs typeface="Arial"/>
                <a:sym typeface="Arial"/>
              </a:rPr>
              <a:t>Central Limit Theorem (CLT)</a:t>
            </a:r>
            <a:endParaRPr b="1" i="0" sz="5300" u="none" cap="none" strike="noStrike">
              <a:solidFill>
                <a:schemeClr val="dk2"/>
              </a:solidFill>
              <a:latin typeface="Arial"/>
              <a:ea typeface="Arial"/>
              <a:cs typeface="Arial"/>
              <a:sym typeface="Arial"/>
            </a:endParaRPr>
          </a:p>
        </p:txBody>
      </p:sp>
      <p:pic>
        <p:nvPicPr>
          <p:cNvPr id="956" name="Google Shape;956;g130dfca2355_0_1114"/>
          <p:cNvPicPr preferRelativeResize="0"/>
          <p:nvPr/>
        </p:nvPicPr>
        <p:blipFill rotWithShape="1">
          <a:blip r:embed="rId4">
            <a:alphaModFix/>
          </a:blip>
          <a:srcRect b="0" l="0" r="0" t="0"/>
          <a:stretch/>
        </p:blipFill>
        <p:spPr>
          <a:xfrm>
            <a:off x="1480970" y="5184219"/>
            <a:ext cx="9594142" cy="6178506"/>
          </a:xfrm>
          <a:prstGeom prst="rect">
            <a:avLst/>
          </a:prstGeom>
          <a:noFill/>
          <a:ln>
            <a:noFill/>
          </a:ln>
        </p:spPr>
      </p:pic>
      <p:pic>
        <p:nvPicPr>
          <p:cNvPr descr="Graph of normally distributed sampling distribution produced by central limit theorem." id="957" name="Google Shape;957;g130dfca2355_0_1114"/>
          <p:cNvPicPr preferRelativeResize="0"/>
          <p:nvPr/>
        </p:nvPicPr>
        <p:blipFill rotWithShape="1">
          <a:blip r:embed="rId5">
            <a:alphaModFix/>
          </a:blip>
          <a:srcRect b="0" l="0" r="0" t="0"/>
          <a:stretch/>
        </p:blipFill>
        <p:spPr>
          <a:xfrm>
            <a:off x="13415841" y="5184219"/>
            <a:ext cx="9966972" cy="6644648"/>
          </a:xfrm>
          <a:prstGeom prst="rect">
            <a:avLst/>
          </a:prstGeom>
          <a:noFill/>
          <a:ln>
            <a:noFill/>
          </a:ln>
        </p:spPr>
      </p:pic>
      <p:sp>
        <p:nvSpPr>
          <p:cNvPr id="958" name="Google Shape;958;g130dfca2355_0_1114"/>
          <p:cNvSpPr/>
          <p:nvPr/>
        </p:nvSpPr>
        <p:spPr>
          <a:xfrm>
            <a:off x="11333247" y="7661934"/>
            <a:ext cx="1366800" cy="1223100"/>
          </a:xfrm>
          <a:prstGeom prst="stripedRightArrow">
            <a:avLst>
              <a:gd fmla="val 50000" name="adj1"/>
              <a:gd fmla="val 50000" name="adj2"/>
            </a:avLst>
          </a:prstGeom>
          <a:solidFill>
            <a:srgbClr val="B7CCE4"/>
          </a:solidFill>
          <a:ln cap="flat" cmpd="sng" w="25400">
            <a:solidFill>
              <a:srgbClr val="538CD5"/>
            </a:solidFill>
            <a:prstDash val="solid"/>
            <a:round/>
            <a:headEnd len="sm" w="sm" type="none"/>
            <a:tailEnd len="sm" w="sm" type="none"/>
          </a:ln>
        </p:spPr>
        <p:txBody>
          <a:bodyPr anchorCtr="0" anchor="ctr" bIns="55425" lIns="110875" spcFirstLastPara="1" rIns="110875" wrap="square" tIns="55425">
            <a:noAutofit/>
          </a:bodyPr>
          <a:lstStyle/>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chemeClr val="lt1"/>
              </a:solidFill>
              <a:latin typeface="Arial"/>
              <a:ea typeface="Arial"/>
              <a:cs typeface="Arial"/>
              <a:sym typeface="Arial"/>
            </a:endParaRPr>
          </a:p>
        </p:txBody>
      </p:sp>
      <p:sp>
        <p:nvSpPr>
          <p:cNvPr id="959" name="Google Shape;959;g130dfca2355_0_1114"/>
          <p:cNvSpPr/>
          <p:nvPr/>
        </p:nvSpPr>
        <p:spPr>
          <a:xfrm>
            <a:off x="1673087" y="3613950"/>
            <a:ext cx="8049900" cy="6345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3400"/>
              <a:buFont typeface="Arial"/>
              <a:buNone/>
            </a:pPr>
            <a:r>
              <a:rPr b="0" i="0" lang="en-PH" sz="3400" u="none" cap="none" strike="noStrike">
                <a:solidFill>
                  <a:srgbClr val="3F3F3F"/>
                </a:solidFill>
                <a:latin typeface="Arial"/>
                <a:ea typeface="Arial"/>
                <a:cs typeface="Arial"/>
                <a:sym typeface="Arial"/>
              </a:rPr>
              <a:t>Sample means are normally distributed. </a:t>
            </a:r>
            <a:endParaRPr b="0" i="0" sz="3400" u="none" cap="none" strike="noStrike">
              <a:solidFill>
                <a:srgbClr val="3F3F3F"/>
              </a:solidFill>
              <a:latin typeface="Arial"/>
              <a:ea typeface="Arial"/>
              <a:cs typeface="Arial"/>
              <a:sym typeface="Arial"/>
            </a:endParaRPr>
          </a:p>
        </p:txBody>
      </p:sp>
      <p:sp>
        <p:nvSpPr>
          <p:cNvPr id="960" name="Google Shape;960;g130dfca2355_0_1114"/>
          <p:cNvSpPr/>
          <p:nvPr/>
        </p:nvSpPr>
        <p:spPr>
          <a:xfrm>
            <a:off x="16829490" y="10877472"/>
            <a:ext cx="3140400" cy="4854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2400"/>
              <a:buFont typeface="Arial"/>
              <a:buNone/>
            </a:pPr>
            <a:r>
              <a:rPr b="1" i="0" lang="en-PH" sz="2400" u="none" cap="none" strike="noStrike">
                <a:solidFill>
                  <a:srgbClr val="3F3F3F"/>
                </a:solidFill>
                <a:latin typeface="Arial"/>
                <a:ea typeface="Arial"/>
                <a:cs typeface="Arial"/>
                <a:sym typeface="Arial"/>
              </a:rPr>
              <a:t>Normal Distribution</a:t>
            </a:r>
            <a:endParaRPr b="1" i="0" sz="2400" u="none" cap="none" strike="noStrike">
              <a:solidFill>
                <a:srgbClr val="3F3F3F"/>
              </a:solidFill>
              <a:latin typeface="Arial"/>
              <a:ea typeface="Arial"/>
              <a:cs typeface="Arial"/>
              <a:sym typeface="Arial"/>
            </a:endParaRPr>
          </a:p>
        </p:txBody>
      </p:sp>
      <p:grpSp>
        <p:nvGrpSpPr>
          <p:cNvPr id="961" name="Google Shape;961;g130dfca2355_0_1114"/>
          <p:cNvGrpSpPr/>
          <p:nvPr/>
        </p:nvGrpSpPr>
        <p:grpSpPr>
          <a:xfrm>
            <a:off x="-3712" y="766059"/>
            <a:ext cx="7319700" cy="1073882"/>
            <a:chOff x="0" y="0"/>
            <a:chExt cx="7319700" cy="1073882"/>
          </a:xfrm>
        </p:grpSpPr>
        <p:sp>
          <p:nvSpPr>
            <p:cNvPr id="962" name="Google Shape;962;g130dfca2355_0_111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63" name="Google Shape;963;g130dfca2355_0_111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64" name="Google Shape;964;g130dfca2355_0_111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Sampling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g130dfca2355_0_1159"/>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970" name="Google Shape;970;g130dfca2355_0_1159"/>
          <p:cNvSpPr txBox="1"/>
          <p:nvPr/>
        </p:nvSpPr>
        <p:spPr>
          <a:xfrm>
            <a:off x="1700420" y="5817075"/>
            <a:ext cx="8234100" cy="1094400"/>
          </a:xfrm>
          <a:prstGeom prst="rect">
            <a:avLst/>
          </a:prstGeom>
          <a:noFill/>
          <a:ln>
            <a:noFill/>
          </a:ln>
        </p:spPr>
        <p:txBody>
          <a:bodyPr anchorCtr="0" anchor="t" bIns="0" lIns="0" spcFirstLastPara="1" rIns="0" wrap="square" tIns="275725">
            <a:spAutoFit/>
          </a:bodyPr>
          <a:lstStyle/>
          <a:p>
            <a:pPr indent="0" lvl="0" marL="12700" marR="0" rtl="0" algn="l">
              <a:lnSpc>
                <a:spcPct val="100000"/>
              </a:lnSpc>
              <a:spcBef>
                <a:spcPts val="0"/>
              </a:spcBef>
              <a:spcAft>
                <a:spcPts val="0"/>
              </a:spcAft>
              <a:buClr>
                <a:srgbClr val="000000"/>
              </a:buClr>
              <a:buSzPts val="5300"/>
              <a:buFont typeface="Arial"/>
              <a:buNone/>
            </a:pPr>
            <a:r>
              <a:rPr b="1" i="0" lang="en-PH" sz="5300" u="none" cap="none" strike="noStrike">
                <a:solidFill>
                  <a:schemeClr val="dk2"/>
                </a:solidFill>
                <a:latin typeface="Arial"/>
                <a:ea typeface="Arial"/>
                <a:cs typeface="Arial"/>
                <a:sym typeface="Arial"/>
              </a:rPr>
              <a:t>Law of Large Numbers</a:t>
            </a:r>
            <a:endParaRPr b="1" i="0" sz="5300" u="none" cap="none" strike="noStrike">
              <a:solidFill>
                <a:schemeClr val="dk2"/>
              </a:solidFill>
              <a:latin typeface="Arial"/>
              <a:ea typeface="Arial"/>
              <a:cs typeface="Arial"/>
              <a:sym typeface="Arial"/>
            </a:endParaRPr>
          </a:p>
        </p:txBody>
      </p:sp>
      <p:sp>
        <p:nvSpPr>
          <p:cNvPr id="971" name="Google Shape;971;g130dfca2355_0_1159"/>
          <p:cNvSpPr/>
          <p:nvPr/>
        </p:nvSpPr>
        <p:spPr>
          <a:xfrm>
            <a:off x="1673087" y="6966750"/>
            <a:ext cx="8049900" cy="634500"/>
          </a:xfrm>
          <a:prstGeom prst="rect">
            <a:avLst/>
          </a:prstGeom>
          <a:noFill/>
          <a:ln>
            <a:noFill/>
          </a:ln>
        </p:spPr>
        <p:txBody>
          <a:bodyPr anchorCtr="0" anchor="t" bIns="55425" lIns="110875" spcFirstLastPara="1" rIns="110875" wrap="square" tIns="55425">
            <a:noAutofit/>
          </a:bodyPr>
          <a:lstStyle/>
          <a:p>
            <a:pPr indent="0" lvl="0" marL="12700" marR="0" rtl="0" algn="l">
              <a:lnSpc>
                <a:spcPct val="100000"/>
              </a:lnSpc>
              <a:spcBef>
                <a:spcPts val="0"/>
              </a:spcBef>
              <a:spcAft>
                <a:spcPts val="0"/>
              </a:spcAft>
              <a:buClr>
                <a:srgbClr val="000000"/>
              </a:buClr>
              <a:buSzPts val="3400"/>
              <a:buFont typeface="Arial"/>
              <a:buNone/>
            </a:pPr>
            <a:r>
              <a:rPr b="0" i="0" lang="en-PH" sz="3400" u="none" cap="none" strike="noStrike">
                <a:solidFill>
                  <a:srgbClr val="3F3F3F"/>
                </a:solidFill>
                <a:latin typeface="Arial"/>
                <a:ea typeface="Arial"/>
                <a:cs typeface="Arial"/>
                <a:sym typeface="Arial"/>
              </a:rPr>
              <a:t>As sample size increases, the sample mean approaches the population mean</a:t>
            </a:r>
            <a:endParaRPr b="0" i="0" sz="3400" u="none" cap="none" strike="noStrike">
              <a:solidFill>
                <a:srgbClr val="3F3F3F"/>
              </a:solidFill>
              <a:latin typeface="Arial"/>
              <a:ea typeface="Arial"/>
              <a:cs typeface="Arial"/>
              <a:sym typeface="Arial"/>
            </a:endParaRPr>
          </a:p>
        </p:txBody>
      </p:sp>
      <p:grpSp>
        <p:nvGrpSpPr>
          <p:cNvPr id="972" name="Google Shape;972;g130dfca2355_0_1159"/>
          <p:cNvGrpSpPr/>
          <p:nvPr/>
        </p:nvGrpSpPr>
        <p:grpSpPr>
          <a:xfrm>
            <a:off x="-3712" y="766059"/>
            <a:ext cx="7319700" cy="1073882"/>
            <a:chOff x="0" y="0"/>
            <a:chExt cx="7319700" cy="1073882"/>
          </a:xfrm>
        </p:grpSpPr>
        <p:sp>
          <p:nvSpPr>
            <p:cNvPr id="973" name="Google Shape;973;g130dfca2355_0_115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74" name="Google Shape;974;g130dfca2355_0_115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75" name="Google Shape;975;g130dfca2355_0_1159"/>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Sampling</a:t>
            </a:r>
            <a:endParaRPr b="0" i="0" sz="1400" u="none" cap="none" strike="noStrike">
              <a:solidFill>
                <a:srgbClr val="000000"/>
              </a:solidFill>
              <a:latin typeface="Arial"/>
              <a:ea typeface="Arial"/>
              <a:cs typeface="Arial"/>
              <a:sym typeface="Arial"/>
            </a:endParaRPr>
          </a:p>
        </p:txBody>
      </p:sp>
      <p:pic>
        <p:nvPicPr>
          <p:cNvPr id="976" name="Google Shape;976;g130dfca2355_0_1159"/>
          <p:cNvPicPr preferRelativeResize="0"/>
          <p:nvPr/>
        </p:nvPicPr>
        <p:blipFill rotWithShape="1">
          <a:blip r:embed="rId4">
            <a:alphaModFix/>
          </a:blip>
          <a:srcRect b="0" l="0" r="0" t="0"/>
          <a:stretch/>
        </p:blipFill>
        <p:spPr>
          <a:xfrm>
            <a:off x="10400538" y="3561887"/>
            <a:ext cx="4355050" cy="7225425"/>
          </a:xfrm>
          <a:prstGeom prst="rect">
            <a:avLst/>
          </a:prstGeom>
          <a:noFill/>
          <a:ln>
            <a:noFill/>
          </a:ln>
        </p:spPr>
      </p:pic>
      <p:pic>
        <p:nvPicPr>
          <p:cNvPr id="977" name="Google Shape;977;g130dfca2355_0_1159"/>
          <p:cNvPicPr preferRelativeResize="0"/>
          <p:nvPr/>
        </p:nvPicPr>
        <p:blipFill rotWithShape="1">
          <a:blip r:embed="rId5">
            <a:alphaModFix/>
          </a:blip>
          <a:srcRect b="0" l="0" r="0" t="0"/>
          <a:stretch/>
        </p:blipFill>
        <p:spPr>
          <a:xfrm>
            <a:off x="17828588" y="3561900"/>
            <a:ext cx="4217725" cy="74442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grpSp>
        <p:nvGrpSpPr>
          <p:cNvPr id="982" name="Google Shape;982;g130dfca2355_0_487"/>
          <p:cNvGrpSpPr/>
          <p:nvPr/>
        </p:nvGrpSpPr>
        <p:grpSpPr>
          <a:xfrm>
            <a:off x="-3712" y="766059"/>
            <a:ext cx="7319700" cy="1073882"/>
            <a:chOff x="0" y="0"/>
            <a:chExt cx="7319700" cy="1073882"/>
          </a:xfrm>
        </p:grpSpPr>
        <p:sp>
          <p:nvSpPr>
            <p:cNvPr id="983" name="Google Shape;983;g130dfca2355_0_48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84" name="Google Shape;984;g130dfca2355_0_48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985" name="Google Shape;985;g130dfca2355_0_48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Hypothesis Testing</a:t>
            </a:r>
            <a:endParaRPr b="0" i="0" sz="1400" u="none" cap="none" strike="noStrike">
              <a:solidFill>
                <a:srgbClr val="000000"/>
              </a:solidFill>
              <a:latin typeface="Arial"/>
              <a:ea typeface="Arial"/>
              <a:cs typeface="Arial"/>
              <a:sym typeface="Arial"/>
            </a:endParaRPr>
          </a:p>
        </p:txBody>
      </p:sp>
      <p:pic>
        <p:nvPicPr>
          <p:cNvPr descr="ForTheWomen_blacktext (2) (1).png" id="986" name="Google Shape;986;g130dfca2355_0_487"/>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987" name="Google Shape;987;g130dfca2355_0_487"/>
          <p:cNvSpPr txBox="1"/>
          <p:nvPr/>
        </p:nvSpPr>
        <p:spPr>
          <a:xfrm>
            <a:off x="6250450" y="4617400"/>
            <a:ext cx="9186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988" name="Google Shape;988;g130dfca2355_0_487"/>
          <p:cNvSpPr txBox="1"/>
          <p:nvPr/>
        </p:nvSpPr>
        <p:spPr>
          <a:xfrm>
            <a:off x="4896300" y="6076500"/>
            <a:ext cx="13842000" cy="22164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15000"/>
              </a:lnSpc>
              <a:spcBef>
                <a:spcPts val="1200"/>
              </a:spcBef>
              <a:spcAft>
                <a:spcPts val="0"/>
              </a:spcAft>
              <a:buClr>
                <a:srgbClr val="000000"/>
              </a:buClr>
              <a:buSzPts val="4000"/>
              <a:buFont typeface="Arial"/>
              <a:buChar char="●"/>
            </a:pPr>
            <a:r>
              <a:rPr b="0" i="0" lang="en-PH" sz="4000" u="none" cap="none" strike="noStrike">
                <a:solidFill>
                  <a:srgbClr val="000000"/>
                </a:solidFill>
                <a:latin typeface="Arial"/>
                <a:ea typeface="Arial"/>
                <a:cs typeface="Arial"/>
                <a:sym typeface="Arial"/>
              </a:rPr>
              <a:t>Formulate your (competing) hypotheses</a:t>
            </a:r>
            <a:endParaRPr b="0" i="0" sz="4000" u="none" cap="none" strike="noStrike">
              <a:solidFill>
                <a:srgbClr val="000000"/>
              </a:solidFill>
              <a:latin typeface="Arial"/>
              <a:ea typeface="Arial"/>
              <a:cs typeface="Arial"/>
              <a:sym typeface="Arial"/>
            </a:endParaRPr>
          </a:p>
          <a:p>
            <a:pPr indent="-457200" lvl="0" marL="457200" marR="0" rtl="0" algn="l">
              <a:lnSpc>
                <a:spcPct val="115000"/>
              </a:lnSpc>
              <a:spcBef>
                <a:spcPts val="0"/>
              </a:spcBef>
              <a:spcAft>
                <a:spcPts val="0"/>
              </a:spcAft>
              <a:buClr>
                <a:srgbClr val="000000"/>
              </a:buClr>
              <a:buSzPts val="4000"/>
              <a:buFont typeface="Arial"/>
              <a:buChar char="●"/>
            </a:pPr>
            <a:r>
              <a:rPr b="0" i="0" lang="en-PH" sz="4000" u="none" cap="none" strike="noStrike">
                <a:solidFill>
                  <a:srgbClr val="000000"/>
                </a:solidFill>
                <a:latin typeface="Arial"/>
                <a:ea typeface="Arial"/>
                <a:cs typeface="Arial"/>
                <a:sym typeface="Arial"/>
              </a:rPr>
              <a:t>Compute the metrics of interest for your data set(s)</a:t>
            </a:r>
            <a:endParaRPr b="0" i="0" sz="4000" u="none" cap="none" strike="noStrike">
              <a:solidFill>
                <a:srgbClr val="000000"/>
              </a:solidFill>
              <a:latin typeface="Arial"/>
              <a:ea typeface="Arial"/>
              <a:cs typeface="Arial"/>
              <a:sym typeface="Arial"/>
            </a:endParaRPr>
          </a:p>
          <a:p>
            <a:pPr indent="-457200" lvl="0" marL="457200" marR="0" rtl="0" algn="l">
              <a:lnSpc>
                <a:spcPct val="115000"/>
              </a:lnSpc>
              <a:spcBef>
                <a:spcPts val="0"/>
              </a:spcBef>
              <a:spcAft>
                <a:spcPts val="0"/>
              </a:spcAft>
              <a:buClr>
                <a:srgbClr val="000000"/>
              </a:buClr>
              <a:buSzPts val="4000"/>
              <a:buFont typeface="Arial"/>
              <a:buChar char="●"/>
            </a:pPr>
            <a:r>
              <a:rPr b="0" i="0" lang="en-PH" sz="4000" u="none" cap="none" strike="noStrike">
                <a:solidFill>
                  <a:srgbClr val="000000"/>
                </a:solidFill>
                <a:latin typeface="Arial"/>
                <a:ea typeface="Arial"/>
                <a:cs typeface="Arial"/>
                <a:sym typeface="Arial"/>
              </a:rPr>
              <a:t>Evaluate the p-value of your test</a:t>
            </a:r>
            <a:endParaRPr b="0" i="0" sz="4000" u="none" cap="none" strike="noStrike">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g130dfca2355_0_1177"/>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994" name="Google Shape;994;g130dfca2355_0_1177"/>
          <p:cNvSpPr txBox="1"/>
          <p:nvPr/>
        </p:nvSpPr>
        <p:spPr>
          <a:xfrm>
            <a:off x="1852139" y="2633144"/>
            <a:ext cx="13449300" cy="30408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6100"/>
              <a:buFont typeface="Arial"/>
              <a:buNone/>
            </a:pPr>
            <a:r>
              <a:rPr b="0" i="0" lang="en-PH" sz="6100" u="none" cap="none" strike="noStrike">
                <a:solidFill>
                  <a:srgbClr val="000000"/>
                </a:solidFill>
                <a:latin typeface="Arial"/>
                <a:ea typeface="Arial"/>
                <a:cs typeface="Arial"/>
                <a:sym typeface="Arial"/>
              </a:rPr>
              <a:t>Our insights will generally be assertions, and these assertions will be the </a:t>
            </a:r>
            <a:r>
              <a:rPr b="1" i="0" lang="en-PH" sz="6100" u="none" cap="none" strike="noStrike">
                <a:solidFill>
                  <a:srgbClr val="000000"/>
                </a:solidFill>
                <a:latin typeface="Arial"/>
                <a:ea typeface="Arial"/>
                <a:cs typeface="Arial"/>
                <a:sym typeface="Arial"/>
              </a:rPr>
              <a:t>hypotheses</a:t>
            </a:r>
            <a:r>
              <a:rPr b="0" i="0" lang="en-PH" sz="6100" u="none" cap="none" strike="noStrike">
                <a:solidFill>
                  <a:srgbClr val="000000"/>
                </a:solidFill>
                <a:latin typeface="Arial"/>
                <a:ea typeface="Arial"/>
                <a:cs typeface="Arial"/>
                <a:sym typeface="Arial"/>
              </a:rPr>
              <a:t> that we test:</a:t>
            </a:r>
            <a:endParaRPr b="0" i="0" sz="6100" u="none" cap="none" strike="noStrike">
              <a:solidFill>
                <a:srgbClr val="000000"/>
              </a:solidFill>
              <a:latin typeface="Arial"/>
              <a:ea typeface="Arial"/>
              <a:cs typeface="Arial"/>
              <a:sym typeface="Arial"/>
            </a:endParaRPr>
          </a:p>
        </p:txBody>
      </p:sp>
      <p:sp>
        <p:nvSpPr>
          <p:cNvPr id="995" name="Google Shape;995;g130dfca2355_0_1177"/>
          <p:cNvSpPr txBox="1"/>
          <p:nvPr/>
        </p:nvSpPr>
        <p:spPr>
          <a:xfrm>
            <a:off x="6363047" y="6474239"/>
            <a:ext cx="11658000" cy="17325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4900"/>
              <a:buFont typeface="Arial"/>
              <a:buNone/>
            </a:pPr>
            <a:r>
              <a:rPr b="0" i="0" lang="en-PH" sz="4900" u="none" cap="none" strike="noStrike">
                <a:solidFill>
                  <a:srgbClr val="000000"/>
                </a:solidFill>
                <a:latin typeface="Arial"/>
                <a:ea typeface="Arial"/>
                <a:cs typeface="Arial"/>
                <a:sym typeface="Arial"/>
              </a:rPr>
              <a:t>Hypothesis: The average age of people on earth is 60 years old</a:t>
            </a:r>
            <a:endParaRPr b="0" i="0" sz="4900" u="none" cap="none" strike="noStrike">
              <a:solidFill>
                <a:srgbClr val="000000"/>
              </a:solidFill>
              <a:latin typeface="Arial"/>
              <a:ea typeface="Arial"/>
              <a:cs typeface="Arial"/>
              <a:sym typeface="Arial"/>
            </a:endParaRPr>
          </a:p>
        </p:txBody>
      </p:sp>
      <p:sp>
        <p:nvSpPr>
          <p:cNvPr id="996" name="Google Shape;996;g130dfca2355_0_1177"/>
          <p:cNvSpPr txBox="1"/>
          <p:nvPr/>
        </p:nvSpPr>
        <p:spPr>
          <a:xfrm>
            <a:off x="6363047" y="8799514"/>
            <a:ext cx="11658000" cy="32409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4900"/>
              <a:buFont typeface="Arial"/>
              <a:buNone/>
            </a:pPr>
            <a:r>
              <a:rPr b="0" i="0" lang="en-PH" sz="4900" u="none" cap="none" strike="noStrike">
                <a:solidFill>
                  <a:srgbClr val="000000"/>
                </a:solidFill>
                <a:latin typeface="Arial"/>
                <a:ea typeface="Arial"/>
                <a:cs typeface="Arial"/>
                <a:sym typeface="Arial"/>
              </a:rPr>
              <a:t>Hypothesis: People with higher educational attainment are more likely to be employed than those with lower attainment.</a:t>
            </a:r>
            <a:endParaRPr b="0" i="0" sz="4900" u="none" cap="none" strike="noStrike">
              <a:solidFill>
                <a:srgbClr val="000000"/>
              </a:solidFill>
              <a:latin typeface="Arial"/>
              <a:ea typeface="Arial"/>
              <a:cs typeface="Arial"/>
              <a:sym typeface="Arial"/>
            </a:endParaRPr>
          </a:p>
        </p:txBody>
      </p:sp>
      <p:grpSp>
        <p:nvGrpSpPr>
          <p:cNvPr id="997" name="Google Shape;997;g130dfca2355_0_1177"/>
          <p:cNvGrpSpPr/>
          <p:nvPr/>
        </p:nvGrpSpPr>
        <p:grpSpPr>
          <a:xfrm>
            <a:off x="-3712" y="766059"/>
            <a:ext cx="7319700" cy="1073882"/>
            <a:chOff x="0" y="0"/>
            <a:chExt cx="7319700" cy="1073882"/>
          </a:xfrm>
        </p:grpSpPr>
        <p:sp>
          <p:nvSpPr>
            <p:cNvPr id="998" name="Google Shape;998;g130dfca2355_0_117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999" name="Google Shape;999;g130dfca2355_0_117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00" name="Google Shape;1000;g130dfca2355_0_117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Hypothesis Testing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g130dfca2355_0_1186"/>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006" name="Google Shape;1006;g130dfca2355_0_1186"/>
          <p:cNvSpPr txBox="1"/>
          <p:nvPr/>
        </p:nvSpPr>
        <p:spPr>
          <a:xfrm>
            <a:off x="1852139" y="2633144"/>
            <a:ext cx="13449300" cy="30408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6100"/>
              <a:buFont typeface="Arial"/>
              <a:buNone/>
            </a:pPr>
            <a:r>
              <a:rPr b="0" i="0" lang="en-PH" sz="6100" u="none" cap="none" strike="noStrike">
                <a:solidFill>
                  <a:srgbClr val="000000"/>
                </a:solidFill>
                <a:latin typeface="Arial"/>
                <a:ea typeface="Arial"/>
                <a:cs typeface="Arial"/>
                <a:sym typeface="Arial"/>
              </a:rPr>
              <a:t>For hypothesis testing, you’ll be checking your assertion </a:t>
            </a:r>
            <a:r>
              <a:rPr b="1" i="0" lang="en-PH" sz="6100" u="none" cap="none" strike="noStrike">
                <a:solidFill>
                  <a:srgbClr val="000000"/>
                </a:solidFill>
                <a:latin typeface="Arial"/>
                <a:ea typeface="Arial"/>
                <a:cs typeface="Arial"/>
                <a:sym typeface="Arial"/>
              </a:rPr>
              <a:t>against a baseline assumption.</a:t>
            </a:r>
            <a:endParaRPr b="1" i="0" sz="6100" u="none" cap="none" strike="noStrike">
              <a:solidFill>
                <a:srgbClr val="000000"/>
              </a:solidFill>
              <a:latin typeface="Arial"/>
              <a:ea typeface="Arial"/>
              <a:cs typeface="Arial"/>
              <a:sym typeface="Arial"/>
            </a:endParaRPr>
          </a:p>
        </p:txBody>
      </p:sp>
      <p:sp>
        <p:nvSpPr>
          <p:cNvPr id="1007" name="Google Shape;1007;g130dfca2355_0_1186"/>
          <p:cNvSpPr txBox="1"/>
          <p:nvPr/>
        </p:nvSpPr>
        <p:spPr>
          <a:xfrm>
            <a:off x="2835366" y="7253859"/>
            <a:ext cx="18713400" cy="16092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4500"/>
              <a:buFont typeface="Arial"/>
              <a:buNone/>
            </a:pPr>
            <a:r>
              <a:rPr b="1" i="0" lang="en-PH" sz="4500" u="none" cap="none" strike="noStrike">
                <a:solidFill>
                  <a:srgbClr val="000000"/>
                </a:solidFill>
                <a:latin typeface="Arial"/>
                <a:ea typeface="Arial"/>
                <a:cs typeface="Arial"/>
                <a:sym typeface="Arial"/>
              </a:rPr>
              <a:t>NULL HYPOTHESIS: </a:t>
            </a:r>
            <a:r>
              <a:rPr b="0" i="0" lang="en-PH" sz="4500" u="none" cap="none" strike="noStrike">
                <a:solidFill>
                  <a:srgbClr val="000000"/>
                </a:solidFill>
                <a:latin typeface="Arial"/>
                <a:ea typeface="Arial"/>
                <a:cs typeface="Arial"/>
                <a:sym typeface="Arial"/>
              </a:rPr>
              <a:t>Assumes that your assertion </a:t>
            </a:r>
            <a:r>
              <a:rPr b="0" i="1" lang="en-PH" sz="4500" u="none" cap="none" strike="noStrike">
                <a:solidFill>
                  <a:srgbClr val="000000"/>
                </a:solidFill>
                <a:latin typeface="Arial"/>
                <a:ea typeface="Arial"/>
                <a:cs typeface="Arial"/>
                <a:sym typeface="Arial"/>
              </a:rPr>
              <a:t>isn’t</a:t>
            </a:r>
            <a:r>
              <a:rPr b="0" i="0" lang="en-PH" sz="4500" u="none" cap="none" strike="noStrike">
                <a:solidFill>
                  <a:srgbClr val="000000"/>
                </a:solidFill>
                <a:latin typeface="Arial"/>
                <a:ea typeface="Arial"/>
                <a:cs typeface="Arial"/>
                <a:sym typeface="Arial"/>
              </a:rPr>
              <a:t> true</a:t>
            </a:r>
            <a:endParaRPr b="0" i="0" sz="4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500"/>
              <a:buFont typeface="Arial"/>
              <a:buNone/>
            </a:pPr>
            <a:r>
              <a:rPr b="1" i="0" lang="en-PH" sz="4500" u="none" cap="none" strike="noStrike">
                <a:solidFill>
                  <a:srgbClr val="000000"/>
                </a:solidFill>
                <a:latin typeface="Arial"/>
                <a:ea typeface="Arial"/>
                <a:cs typeface="Arial"/>
                <a:sym typeface="Arial"/>
              </a:rPr>
              <a:t>ALTERNATIVE HYPOTHESIS: </a:t>
            </a:r>
            <a:r>
              <a:rPr b="0" i="0" lang="en-PH" sz="4500" u="none" cap="none" strike="noStrike">
                <a:solidFill>
                  <a:srgbClr val="000000"/>
                </a:solidFill>
                <a:latin typeface="Arial"/>
                <a:ea typeface="Arial"/>
                <a:cs typeface="Arial"/>
                <a:sym typeface="Arial"/>
              </a:rPr>
              <a:t>Assumes that your assertion </a:t>
            </a:r>
            <a:r>
              <a:rPr b="0" i="1" lang="en-PH" sz="4500" u="none" cap="none" strike="noStrike">
                <a:solidFill>
                  <a:srgbClr val="000000"/>
                </a:solidFill>
                <a:latin typeface="Arial"/>
                <a:ea typeface="Arial"/>
                <a:cs typeface="Arial"/>
                <a:sym typeface="Arial"/>
              </a:rPr>
              <a:t>is</a:t>
            </a:r>
            <a:r>
              <a:rPr b="0" i="0" lang="en-PH" sz="4500" u="none" cap="none" strike="noStrike">
                <a:solidFill>
                  <a:srgbClr val="000000"/>
                </a:solidFill>
                <a:latin typeface="Arial"/>
                <a:ea typeface="Arial"/>
                <a:cs typeface="Arial"/>
                <a:sym typeface="Arial"/>
              </a:rPr>
              <a:t> true</a:t>
            </a:r>
            <a:r>
              <a:rPr b="1" i="0" lang="en-PH" sz="4500" u="none" cap="none" strike="noStrike">
                <a:solidFill>
                  <a:srgbClr val="000000"/>
                </a:solidFill>
                <a:latin typeface="Arial"/>
                <a:ea typeface="Arial"/>
                <a:cs typeface="Arial"/>
                <a:sym typeface="Arial"/>
              </a:rPr>
              <a:t> </a:t>
            </a:r>
            <a:endParaRPr b="0" i="0" sz="4500" u="none" cap="none" strike="noStrike">
              <a:solidFill>
                <a:srgbClr val="000000"/>
              </a:solidFill>
              <a:latin typeface="Arial"/>
              <a:ea typeface="Arial"/>
              <a:cs typeface="Arial"/>
              <a:sym typeface="Arial"/>
            </a:endParaRPr>
          </a:p>
        </p:txBody>
      </p:sp>
      <p:grpSp>
        <p:nvGrpSpPr>
          <p:cNvPr id="1008" name="Google Shape;1008;g130dfca2355_0_1186"/>
          <p:cNvGrpSpPr/>
          <p:nvPr/>
        </p:nvGrpSpPr>
        <p:grpSpPr>
          <a:xfrm>
            <a:off x="-3712" y="766059"/>
            <a:ext cx="7319700" cy="1073882"/>
            <a:chOff x="0" y="0"/>
            <a:chExt cx="7319700" cy="1073882"/>
          </a:xfrm>
        </p:grpSpPr>
        <p:sp>
          <p:nvSpPr>
            <p:cNvPr id="1009" name="Google Shape;1009;g130dfca2355_0_118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10" name="Google Shape;1010;g130dfca2355_0_118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11" name="Google Shape;1011;g130dfca2355_0_118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Hypothesis Testing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g130dfca2355_0_1194"/>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017" name="Google Shape;1017;g130dfca2355_0_1194"/>
          <p:cNvSpPr txBox="1"/>
          <p:nvPr/>
        </p:nvSpPr>
        <p:spPr>
          <a:xfrm>
            <a:off x="1852139" y="2633144"/>
            <a:ext cx="13449300" cy="30408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6100"/>
              <a:buFont typeface="Arial"/>
              <a:buNone/>
            </a:pPr>
            <a:r>
              <a:rPr b="0" i="0" lang="en-PH" sz="6100" u="none" cap="none" strike="noStrike">
                <a:solidFill>
                  <a:srgbClr val="000000"/>
                </a:solidFill>
                <a:latin typeface="Arial"/>
                <a:ea typeface="Arial"/>
                <a:cs typeface="Arial"/>
                <a:sym typeface="Arial"/>
              </a:rPr>
              <a:t>For hypothesis testing, you’ll be checking your assertion </a:t>
            </a:r>
            <a:r>
              <a:rPr b="1" i="0" lang="en-PH" sz="6100" u="none" cap="none" strike="noStrike">
                <a:solidFill>
                  <a:srgbClr val="000000"/>
                </a:solidFill>
                <a:latin typeface="Arial"/>
                <a:ea typeface="Arial"/>
                <a:cs typeface="Arial"/>
                <a:sym typeface="Arial"/>
              </a:rPr>
              <a:t>against a baseline assumption.</a:t>
            </a:r>
            <a:endParaRPr b="1" i="0" sz="6100" u="none" cap="none" strike="noStrike">
              <a:solidFill>
                <a:srgbClr val="000000"/>
              </a:solidFill>
              <a:latin typeface="Arial"/>
              <a:ea typeface="Arial"/>
              <a:cs typeface="Arial"/>
              <a:sym typeface="Arial"/>
            </a:endParaRPr>
          </a:p>
        </p:txBody>
      </p:sp>
      <p:sp>
        <p:nvSpPr>
          <p:cNvPr id="1018" name="Google Shape;1018;g130dfca2355_0_1194"/>
          <p:cNvSpPr txBox="1"/>
          <p:nvPr/>
        </p:nvSpPr>
        <p:spPr>
          <a:xfrm>
            <a:off x="2835366" y="6450165"/>
            <a:ext cx="18713400" cy="47493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4900"/>
              <a:buFont typeface="Arial"/>
              <a:buNone/>
            </a:pPr>
            <a:r>
              <a:rPr b="1" i="0" lang="en-PH" sz="4900" u="none" cap="none" strike="noStrike">
                <a:solidFill>
                  <a:srgbClr val="000000"/>
                </a:solidFill>
                <a:latin typeface="Arial"/>
                <a:ea typeface="Arial"/>
                <a:cs typeface="Arial"/>
                <a:sym typeface="Arial"/>
              </a:rPr>
              <a:t>NULL HYPOTHESIS:</a:t>
            </a:r>
            <a:endParaRPr b="1"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0" lang="en-PH" sz="4900" u="none" cap="none" strike="noStrike">
                <a:solidFill>
                  <a:srgbClr val="000000"/>
                </a:solidFill>
                <a:latin typeface="Arial"/>
                <a:ea typeface="Arial"/>
                <a:cs typeface="Arial"/>
                <a:sym typeface="Arial"/>
              </a:rPr>
              <a:t>The average age of people in the world </a:t>
            </a:r>
            <a:r>
              <a:rPr b="1" i="0" lang="en-PH" sz="4900" u="none" cap="none" strike="noStrike">
                <a:solidFill>
                  <a:srgbClr val="000000"/>
                </a:solidFill>
                <a:latin typeface="Arial"/>
                <a:ea typeface="Arial"/>
                <a:cs typeface="Arial"/>
                <a:sym typeface="Arial"/>
              </a:rPr>
              <a:t>is not</a:t>
            </a:r>
            <a:r>
              <a:rPr b="0" i="0" lang="en-PH" sz="4900" u="none" cap="none" strike="noStrike">
                <a:solidFill>
                  <a:srgbClr val="000000"/>
                </a:solidFill>
                <a:latin typeface="Arial"/>
                <a:ea typeface="Arial"/>
                <a:cs typeface="Arial"/>
                <a:sym typeface="Arial"/>
              </a:rPr>
              <a:t> 60 years</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1" i="0" lang="en-PH" sz="4900" u="none" cap="none" strike="noStrike">
                <a:solidFill>
                  <a:srgbClr val="000000"/>
                </a:solidFill>
                <a:latin typeface="Arial"/>
                <a:ea typeface="Arial"/>
                <a:cs typeface="Arial"/>
                <a:sym typeface="Arial"/>
              </a:rPr>
              <a:t>ALTERNATIVE HYPOTHESIS:</a:t>
            </a:r>
            <a:endParaRPr b="1"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0" lang="en-PH" sz="4900" u="none" cap="none" strike="noStrike">
                <a:solidFill>
                  <a:srgbClr val="000000"/>
                </a:solidFill>
                <a:latin typeface="Arial"/>
                <a:ea typeface="Arial"/>
                <a:cs typeface="Arial"/>
                <a:sym typeface="Arial"/>
              </a:rPr>
              <a:t>The average age of people in the world </a:t>
            </a:r>
            <a:r>
              <a:rPr b="1" i="0" lang="en-PH" sz="4900" u="none" cap="none" strike="noStrike">
                <a:solidFill>
                  <a:srgbClr val="000000"/>
                </a:solidFill>
                <a:latin typeface="Arial"/>
                <a:ea typeface="Arial"/>
                <a:cs typeface="Arial"/>
                <a:sym typeface="Arial"/>
              </a:rPr>
              <a:t>is</a:t>
            </a:r>
            <a:r>
              <a:rPr b="0" i="0" lang="en-PH" sz="4900" u="none" cap="none" strike="noStrike">
                <a:solidFill>
                  <a:srgbClr val="000000"/>
                </a:solidFill>
                <a:latin typeface="Arial"/>
                <a:ea typeface="Arial"/>
                <a:cs typeface="Arial"/>
                <a:sym typeface="Arial"/>
              </a:rPr>
              <a:t> 60 years.</a:t>
            </a:r>
            <a:endParaRPr b="0" i="0" sz="4900" u="none" cap="none" strike="noStrike">
              <a:solidFill>
                <a:srgbClr val="000000"/>
              </a:solidFill>
              <a:latin typeface="Arial"/>
              <a:ea typeface="Arial"/>
              <a:cs typeface="Arial"/>
              <a:sym typeface="Arial"/>
            </a:endParaRPr>
          </a:p>
        </p:txBody>
      </p:sp>
      <p:grpSp>
        <p:nvGrpSpPr>
          <p:cNvPr id="1019" name="Google Shape;1019;g130dfca2355_0_1194"/>
          <p:cNvGrpSpPr/>
          <p:nvPr/>
        </p:nvGrpSpPr>
        <p:grpSpPr>
          <a:xfrm>
            <a:off x="-3712" y="766059"/>
            <a:ext cx="7319700" cy="1073882"/>
            <a:chOff x="0" y="0"/>
            <a:chExt cx="7319700" cy="1073882"/>
          </a:xfrm>
        </p:grpSpPr>
        <p:sp>
          <p:nvSpPr>
            <p:cNvPr id="1020" name="Google Shape;1020;g130dfca2355_0_119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21" name="Google Shape;1021;g130dfca2355_0_119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22" name="Google Shape;1022;g130dfca2355_0_119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Hypothesis Testing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pSp>
        <p:nvGrpSpPr>
          <p:cNvPr id="146" name="Google Shape;146;g130aa865571_0_75"/>
          <p:cNvGrpSpPr/>
          <p:nvPr/>
        </p:nvGrpSpPr>
        <p:grpSpPr>
          <a:xfrm>
            <a:off x="-3712" y="766059"/>
            <a:ext cx="7319700" cy="1073882"/>
            <a:chOff x="0" y="0"/>
            <a:chExt cx="7319700" cy="1073882"/>
          </a:xfrm>
        </p:grpSpPr>
        <p:sp>
          <p:nvSpPr>
            <p:cNvPr id="147" name="Google Shape;147;g130aa865571_0_7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48" name="Google Shape;148;g130aa865571_0_7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49" name="Google Shape;149;g130aa865571_0_7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descr="ForTheWomen_blacktext (2) (1).png" id="150" name="Google Shape;150;g130aa865571_0_75"/>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pic>
        <p:nvPicPr>
          <p:cNvPr id="151" name="Google Shape;151;g130aa865571_0_75"/>
          <p:cNvPicPr preferRelativeResize="0"/>
          <p:nvPr/>
        </p:nvPicPr>
        <p:blipFill rotWithShape="1">
          <a:blip r:embed="rId4">
            <a:alphaModFix/>
          </a:blip>
          <a:srcRect b="0" l="0" r="0" t="0"/>
          <a:stretch/>
        </p:blipFill>
        <p:spPr>
          <a:xfrm>
            <a:off x="4354088" y="2282075"/>
            <a:ext cx="4876800" cy="4876800"/>
          </a:xfrm>
          <a:prstGeom prst="rect">
            <a:avLst/>
          </a:prstGeom>
          <a:noFill/>
          <a:ln>
            <a:noFill/>
          </a:ln>
        </p:spPr>
      </p:pic>
      <p:sp>
        <p:nvSpPr>
          <p:cNvPr id="152" name="Google Shape;152;g130aa865571_0_75"/>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53" name="Google Shape;153;g130aa865571_0_75"/>
          <p:cNvSpPr txBox="1"/>
          <p:nvPr>
            <p:ph idx="4294967295" type="body"/>
          </p:nvPr>
        </p:nvSpPr>
        <p:spPr>
          <a:xfrm>
            <a:off x="9230900" y="4220375"/>
            <a:ext cx="10128900" cy="2036400"/>
          </a:xfrm>
          <a:prstGeom prst="rect">
            <a:avLst/>
          </a:prstGeom>
          <a:noFill/>
          <a:ln>
            <a:noFill/>
          </a:ln>
        </p:spPr>
        <p:txBody>
          <a:bodyPr anchorCtr="0" anchor="t" bIns="243800" lIns="243800" spcFirstLastPara="1" rIns="243800" wrap="square" tIns="243800">
            <a:noAutofit/>
          </a:bodyPr>
          <a:lstStyle/>
          <a:p>
            <a:pPr indent="0" lvl="0" marL="0" rtl="0" algn="l">
              <a:lnSpc>
                <a:spcPct val="115000"/>
              </a:lnSpc>
              <a:spcBef>
                <a:spcPts val="0"/>
              </a:spcBef>
              <a:spcAft>
                <a:spcPts val="4300"/>
              </a:spcAft>
              <a:buSzPts val="4800"/>
              <a:buNone/>
            </a:pPr>
            <a:r>
              <a:rPr lang="en-PH" sz="5000">
                <a:latin typeface="Avenir"/>
                <a:ea typeface="Avenir"/>
                <a:cs typeface="Avenir"/>
                <a:sym typeface="Avenir"/>
              </a:rPr>
              <a:t>How much should a family budget on rice for a week?</a:t>
            </a:r>
            <a:endParaRPr sz="5000">
              <a:latin typeface="Avenir"/>
              <a:ea typeface="Avenir"/>
              <a:cs typeface="Avenir"/>
              <a:sym typeface="Avenir"/>
            </a:endParaRPr>
          </a:p>
        </p:txBody>
      </p:sp>
      <p:sp>
        <p:nvSpPr>
          <p:cNvPr id="154" name="Google Shape;154;g130aa865571_0_75"/>
          <p:cNvSpPr txBox="1"/>
          <p:nvPr/>
        </p:nvSpPr>
        <p:spPr>
          <a:xfrm>
            <a:off x="3442600" y="8008275"/>
            <a:ext cx="16772700" cy="4617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0" i="0" lang="en-PH" sz="2400" u="none" cap="none" strike="noStrike">
                <a:solidFill>
                  <a:srgbClr val="000000"/>
                </a:solidFill>
                <a:latin typeface="Helvetica Neue"/>
                <a:ea typeface="Helvetica Neue"/>
                <a:cs typeface="Helvetica Neue"/>
                <a:sym typeface="Helvetica Neue"/>
              </a:rPr>
              <a:t>164  97  99  59  64 476 423 252 103  27 335 148 259  22 190 140 213 473 277 304  56  95 257  81  40  23 463  23 354 237 245 397 338 181 234 149 132 395 144 474 399  27 353 412 392   1229 163 114 160  38 140 473 429 344  88 473 439 94 260  82 347 251 166 239 173 105 430  74 377  44 210   8 105 199  32 103 465 175 183 449 458 239  61  45 408 274 97 387  56 182  125 221 339 372 125 290 246 399 391 355 493 310 180  73  99 261 197 146 197   8 299 476  39 227 350 298  84 293  51 479 357 326 365 206 109 453 408  13 101 136 213 112 220 412  98 305 432  66 460 285 256 415 107 184 334 292 319 277 118 483 301  79 138  75 271 434 355 362 212 109 227 143   5 286  77 394 458 348  36 356 360 349 366 458 125 155 119 158  73 269 241 391  89 274 269 401 465 365 228  41 494 125  87 267  82 117 268  64 440   201 88 307 372 447 465 217 417 108 123 148 389 477 379 175  48 199 348 296 290 278 361  64  37 252  79 122 274 290 485   721  344 264 496 260  48 467 415  367 143 455 333 477 237 229  165 382 454  87  36 106 120 370  97 174 436 158 293  779 493 155 285 306 314 429 225 429 443 179 192 353 402 142 281  832 264 500 364 275 370 139  471 179 425  88 367 352 470 418 329 391 351 496 430 126</a:t>
            </a:r>
            <a:endParaRPr b="0" i="0" sz="2400" u="none" cap="none" strike="noStrike">
              <a:solidFill>
                <a:srgbClr val="000000"/>
              </a:solidFill>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g130dfca2355_0_1269"/>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028" name="Google Shape;1028;g130dfca2355_0_1269"/>
          <p:cNvSpPr txBox="1"/>
          <p:nvPr/>
        </p:nvSpPr>
        <p:spPr>
          <a:xfrm>
            <a:off x="1852139" y="2633144"/>
            <a:ext cx="13449300" cy="30408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6100"/>
              <a:buFont typeface="Arial"/>
              <a:buNone/>
            </a:pPr>
            <a:r>
              <a:rPr b="0" i="0" lang="en-PH" sz="6100" u="none" cap="none" strike="noStrike">
                <a:solidFill>
                  <a:srgbClr val="000000"/>
                </a:solidFill>
                <a:latin typeface="Arial"/>
                <a:ea typeface="Arial"/>
                <a:cs typeface="Arial"/>
                <a:sym typeface="Arial"/>
              </a:rPr>
              <a:t>For hypothesis testing, you’ll be checking your assertion </a:t>
            </a:r>
            <a:r>
              <a:rPr b="1" i="0" lang="en-PH" sz="6100" u="none" cap="none" strike="noStrike">
                <a:solidFill>
                  <a:srgbClr val="000000"/>
                </a:solidFill>
                <a:latin typeface="Arial"/>
                <a:ea typeface="Arial"/>
                <a:cs typeface="Arial"/>
                <a:sym typeface="Arial"/>
              </a:rPr>
              <a:t>against a baseline assumption.</a:t>
            </a:r>
            <a:endParaRPr b="1" i="0" sz="6100" u="none" cap="none" strike="noStrike">
              <a:solidFill>
                <a:srgbClr val="000000"/>
              </a:solidFill>
              <a:latin typeface="Arial"/>
              <a:ea typeface="Arial"/>
              <a:cs typeface="Arial"/>
              <a:sym typeface="Arial"/>
            </a:endParaRPr>
          </a:p>
        </p:txBody>
      </p:sp>
      <p:sp>
        <p:nvSpPr>
          <p:cNvPr id="1029" name="Google Shape;1029;g130dfca2355_0_1269"/>
          <p:cNvSpPr txBox="1"/>
          <p:nvPr/>
        </p:nvSpPr>
        <p:spPr>
          <a:xfrm>
            <a:off x="2835366" y="6450165"/>
            <a:ext cx="18713400" cy="47493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4900"/>
              <a:buFont typeface="Arial"/>
              <a:buNone/>
            </a:pPr>
            <a:r>
              <a:rPr b="1" i="0" lang="en-PH" sz="4900" u="none" cap="none" strike="noStrike">
                <a:solidFill>
                  <a:srgbClr val="000000"/>
                </a:solidFill>
                <a:latin typeface="Arial"/>
                <a:ea typeface="Arial"/>
                <a:cs typeface="Arial"/>
                <a:sym typeface="Arial"/>
              </a:rPr>
              <a:t>NULL HYPOTHESIS:</a:t>
            </a:r>
            <a:endParaRPr b="1"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0" lang="en-PH" sz="4900" u="none" cap="none" strike="noStrike">
                <a:solidFill>
                  <a:srgbClr val="000000"/>
                </a:solidFill>
                <a:latin typeface="Arial"/>
                <a:ea typeface="Arial"/>
                <a:cs typeface="Arial"/>
                <a:sym typeface="Arial"/>
              </a:rPr>
              <a:t>&lt;average age&gt; != 60</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1" i="0" lang="en-PH" sz="4900" u="none" cap="none" strike="noStrike">
                <a:solidFill>
                  <a:srgbClr val="000000"/>
                </a:solidFill>
                <a:latin typeface="Arial"/>
                <a:ea typeface="Arial"/>
                <a:cs typeface="Arial"/>
                <a:sym typeface="Arial"/>
              </a:rPr>
              <a:t>ALTERNATIVE HYPOTHESIS:</a:t>
            </a:r>
            <a:endParaRPr b="1"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0" lang="en-PH" sz="4900" u="none" cap="none" strike="noStrike">
                <a:solidFill>
                  <a:srgbClr val="000000"/>
                </a:solidFill>
                <a:latin typeface="Arial"/>
                <a:ea typeface="Arial"/>
                <a:cs typeface="Arial"/>
                <a:sym typeface="Arial"/>
              </a:rPr>
              <a:t>&lt;average age&gt; = 60</a:t>
            </a:r>
            <a:endParaRPr b="0" i="0" sz="4900" u="none" cap="none" strike="noStrike">
              <a:solidFill>
                <a:srgbClr val="000000"/>
              </a:solidFill>
              <a:latin typeface="Arial"/>
              <a:ea typeface="Arial"/>
              <a:cs typeface="Arial"/>
              <a:sym typeface="Arial"/>
            </a:endParaRPr>
          </a:p>
        </p:txBody>
      </p:sp>
      <p:grpSp>
        <p:nvGrpSpPr>
          <p:cNvPr id="1030" name="Google Shape;1030;g130dfca2355_0_1269"/>
          <p:cNvGrpSpPr/>
          <p:nvPr/>
        </p:nvGrpSpPr>
        <p:grpSpPr>
          <a:xfrm>
            <a:off x="-3712" y="766059"/>
            <a:ext cx="7319700" cy="1073882"/>
            <a:chOff x="0" y="0"/>
            <a:chExt cx="7319700" cy="1073882"/>
          </a:xfrm>
        </p:grpSpPr>
        <p:sp>
          <p:nvSpPr>
            <p:cNvPr id="1031" name="Google Shape;1031;g130dfca2355_0_126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32" name="Google Shape;1032;g130dfca2355_0_126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33" name="Google Shape;1033;g130dfca2355_0_1269"/>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Hypothesis Testing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g130dfca2355_0_1279"/>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039" name="Google Shape;1039;g130dfca2355_0_1279"/>
          <p:cNvSpPr txBox="1"/>
          <p:nvPr/>
        </p:nvSpPr>
        <p:spPr>
          <a:xfrm>
            <a:off x="1852139" y="2633144"/>
            <a:ext cx="13449300" cy="30408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6100"/>
              <a:buFont typeface="Arial"/>
              <a:buNone/>
            </a:pPr>
            <a:r>
              <a:rPr b="0" i="0" lang="en-PH" sz="6100" u="none" cap="none" strike="noStrike">
                <a:solidFill>
                  <a:srgbClr val="000000"/>
                </a:solidFill>
                <a:latin typeface="Arial"/>
                <a:ea typeface="Arial"/>
                <a:cs typeface="Arial"/>
                <a:sym typeface="Arial"/>
              </a:rPr>
              <a:t>For hypothesis testing, you’ll be checking your assertion </a:t>
            </a:r>
            <a:r>
              <a:rPr b="1" i="0" lang="en-PH" sz="6100" u="none" cap="none" strike="noStrike">
                <a:solidFill>
                  <a:srgbClr val="000000"/>
                </a:solidFill>
                <a:latin typeface="Arial"/>
                <a:ea typeface="Arial"/>
                <a:cs typeface="Arial"/>
                <a:sym typeface="Arial"/>
              </a:rPr>
              <a:t>against a baseline assumption.</a:t>
            </a:r>
            <a:endParaRPr b="1" i="0" sz="6100" u="none" cap="none" strike="noStrike">
              <a:solidFill>
                <a:srgbClr val="000000"/>
              </a:solidFill>
              <a:latin typeface="Arial"/>
              <a:ea typeface="Arial"/>
              <a:cs typeface="Arial"/>
              <a:sym typeface="Arial"/>
            </a:endParaRPr>
          </a:p>
        </p:txBody>
      </p:sp>
      <p:sp>
        <p:nvSpPr>
          <p:cNvPr id="1040" name="Google Shape;1040;g130dfca2355_0_1279"/>
          <p:cNvSpPr txBox="1"/>
          <p:nvPr/>
        </p:nvSpPr>
        <p:spPr>
          <a:xfrm>
            <a:off x="2835366" y="6450165"/>
            <a:ext cx="18713400" cy="47493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4900"/>
              <a:buFont typeface="Arial"/>
              <a:buNone/>
            </a:pPr>
            <a:r>
              <a:rPr b="1" i="0" lang="en-PH" sz="4900" u="none" cap="none" strike="noStrike">
                <a:solidFill>
                  <a:srgbClr val="000000"/>
                </a:solidFill>
                <a:latin typeface="Arial"/>
                <a:ea typeface="Arial"/>
                <a:cs typeface="Arial"/>
                <a:sym typeface="Arial"/>
              </a:rPr>
              <a:t>NULL HYPOTHESIS:</a:t>
            </a:r>
            <a:endParaRPr b="1"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0" lang="en-PH" sz="4900" u="none" cap="none" strike="noStrike">
                <a:solidFill>
                  <a:srgbClr val="000000"/>
                </a:solidFill>
                <a:latin typeface="Arial"/>
                <a:ea typeface="Arial"/>
                <a:cs typeface="Arial"/>
                <a:sym typeface="Arial"/>
              </a:rPr>
              <a:t>&lt;average age&gt; - 60 != 0</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1" i="0" lang="en-PH" sz="4900" u="none" cap="none" strike="noStrike">
                <a:solidFill>
                  <a:srgbClr val="000000"/>
                </a:solidFill>
                <a:latin typeface="Arial"/>
                <a:ea typeface="Arial"/>
                <a:cs typeface="Arial"/>
                <a:sym typeface="Arial"/>
              </a:rPr>
              <a:t>ALTERNATIVE HYPOTHESIS:</a:t>
            </a:r>
            <a:endParaRPr b="1"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0" lang="en-PH" sz="4900" u="none" cap="none" strike="noStrike">
                <a:solidFill>
                  <a:srgbClr val="000000"/>
                </a:solidFill>
                <a:latin typeface="Arial"/>
                <a:ea typeface="Arial"/>
                <a:cs typeface="Arial"/>
                <a:sym typeface="Arial"/>
              </a:rPr>
              <a:t>&lt;average age&gt; - 60 = 0</a:t>
            </a:r>
            <a:endParaRPr b="0" i="0" sz="4900" u="none" cap="none" strike="noStrike">
              <a:solidFill>
                <a:srgbClr val="000000"/>
              </a:solidFill>
              <a:latin typeface="Arial"/>
              <a:ea typeface="Arial"/>
              <a:cs typeface="Arial"/>
              <a:sym typeface="Arial"/>
            </a:endParaRPr>
          </a:p>
        </p:txBody>
      </p:sp>
      <p:grpSp>
        <p:nvGrpSpPr>
          <p:cNvPr id="1041" name="Google Shape;1041;g130dfca2355_0_1279"/>
          <p:cNvGrpSpPr/>
          <p:nvPr/>
        </p:nvGrpSpPr>
        <p:grpSpPr>
          <a:xfrm>
            <a:off x="-3712" y="766059"/>
            <a:ext cx="7319700" cy="1073882"/>
            <a:chOff x="0" y="0"/>
            <a:chExt cx="7319700" cy="1073882"/>
          </a:xfrm>
        </p:grpSpPr>
        <p:sp>
          <p:nvSpPr>
            <p:cNvPr id="1042" name="Google Shape;1042;g130dfca2355_0_127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43" name="Google Shape;1043;g130dfca2355_0_127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44" name="Google Shape;1044;g130dfca2355_0_1279"/>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Hypothesis Testing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g130dfca2355_0_1289"/>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050" name="Google Shape;1050;g130dfca2355_0_1289"/>
          <p:cNvSpPr txBox="1"/>
          <p:nvPr/>
        </p:nvSpPr>
        <p:spPr>
          <a:xfrm>
            <a:off x="1852139" y="2633144"/>
            <a:ext cx="13449300" cy="30408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6100"/>
              <a:buFont typeface="Arial"/>
              <a:buNone/>
            </a:pPr>
            <a:r>
              <a:rPr b="0" i="0" lang="en-PH" sz="6100" u="none" cap="none" strike="noStrike">
                <a:solidFill>
                  <a:srgbClr val="000000"/>
                </a:solidFill>
                <a:latin typeface="Arial"/>
                <a:ea typeface="Arial"/>
                <a:cs typeface="Arial"/>
                <a:sym typeface="Arial"/>
              </a:rPr>
              <a:t>For hypothesis testing, you’ll be checking your assertion </a:t>
            </a:r>
            <a:r>
              <a:rPr b="1" i="0" lang="en-PH" sz="6100" u="none" cap="none" strike="noStrike">
                <a:solidFill>
                  <a:srgbClr val="000000"/>
                </a:solidFill>
                <a:latin typeface="Arial"/>
                <a:ea typeface="Arial"/>
                <a:cs typeface="Arial"/>
                <a:sym typeface="Arial"/>
              </a:rPr>
              <a:t>against a baseline assumption.</a:t>
            </a:r>
            <a:endParaRPr b="1" i="0" sz="6100" u="none" cap="none" strike="noStrike">
              <a:solidFill>
                <a:srgbClr val="000000"/>
              </a:solidFill>
              <a:latin typeface="Arial"/>
              <a:ea typeface="Arial"/>
              <a:cs typeface="Arial"/>
              <a:sym typeface="Arial"/>
            </a:endParaRPr>
          </a:p>
        </p:txBody>
      </p:sp>
      <p:sp>
        <p:nvSpPr>
          <p:cNvPr id="1051" name="Google Shape;1051;g130dfca2355_0_1289"/>
          <p:cNvSpPr txBox="1"/>
          <p:nvPr/>
        </p:nvSpPr>
        <p:spPr>
          <a:xfrm>
            <a:off x="2835366" y="6450165"/>
            <a:ext cx="18713400" cy="47493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4900"/>
              <a:buFont typeface="Arial"/>
              <a:buNone/>
            </a:pPr>
            <a:r>
              <a:rPr b="1" i="0" lang="en-PH" sz="4900" u="none" cap="none" strike="noStrike">
                <a:solidFill>
                  <a:srgbClr val="000000"/>
                </a:solidFill>
                <a:latin typeface="Arial"/>
                <a:ea typeface="Arial"/>
                <a:cs typeface="Arial"/>
                <a:sym typeface="Arial"/>
              </a:rPr>
              <a:t>NULL HYPOTHESIS:</a:t>
            </a:r>
            <a:endParaRPr b="1"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0" lang="en-PH" sz="4900" u="none" cap="none" strike="noStrike">
                <a:solidFill>
                  <a:srgbClr val="000000"/>
                </a:solidFill>
                <a:latin typeface="Arial"/>
                <a:ea typeface="Arial"/>
                <a:cs typeface="Arial"/>
                <a:sym typeface="Arial"/>
              </a:rPr>
              <a:t>&lt;average age&gt; - 60 != 0</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1" i="0" lang="en-PH" sz="4900" u="none" cap="none" strike="noStrike">
                <a:solidFill>
                  <a:srgbClr val="000000"/>
                </a:solidFill>
                <a:latin typeface="Arial"/>
                <a:ea typeface="Arial"/>
                <a:cs typeface="Arial"/>
                <a:sym typeface="Arial"/>
              </a:rPr>
              <a:t>ALTERNATIVE HYPOTHESIS:</a:t>
            </a:r>
            <a:endParaRPr b="1"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0" lang="en-PH" sz="4900" u="none" cap="none" strike="noStrike">
                <a:solidFill>
                  <a:srgbClr val="000000"/>
                </a:solidFill>
                <a:latin typeface="Arial"/>
                <a:ea typeface="Arial"/>
                <a:cs typeface="Arial"/>
                <a:sym typeface="Arial"/>
              </a:rPr>
              <a:t>&lt;average age&gt; - 60 = 0</a:t>
            </a:r>
            <a:endParaRPr b="0" i="0" sz="4900" u="none" cap="none" strike="noStrike">
              <a:solidFill>
                <a:srgbClr val="000000"/>
              </a:solidFill>
              <a:latin typeface="Arial"/>
              <a:ea typeface="Arial"/>
              <a:cs typeface="Arial"/>
              <a:sym typeface="Arial"/>
            </a:endParaRPr>
          </a:p>
        </p:txBody>
      </p:sp>
      <p:grpSp>
        <p:nvGrpSpPr>
          <p:cNvPr id="1052" name="Google Shape;1052;g130dfca2355_0_1289"/>
          <p:cNvGrpSpPr/>
          <p:nvPr/>
        </p:nvGrpSpPr>
        <p:grpSpPr>
          <a:xfrm>
            <a:off x="-3712" y="766059"/>
            <a:ext cx="7319700" cy="1073882"/>
            <a:chOff x="0" y="0"/>
            <a:chExt cx="7319700" cy="1073882"/>
          </a:xfrm>
        </p:grpSpPr>
        <p:sp>
          <p:nvSpPr>
            <p:cNvPr id="1053" name="Google Shape;1053;g130dfca2355_0_128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54" name="Google Shape;1054;g130dfca2355_0_128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55" name="Google Shape;1055;g130dfca2355_0_1289"/>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Hypothesis Testing</a:t>
            </a:r>
            <a:endParaRPr b="0" i="0" sz="1400" u="none" cap="none" strike="noStrike">
              <a:solidFill>
                <a:srgbClr val="000000"/>
              </a:solidFill>
              <a:latin typeface="Arial"/>
              <a:ea typeface="Arial"/>
              <a:cs typeface="Arial"/>
              <a:sym typeface="Arial"/>
            </a:endParaRPr>
          </a:p>
        </p:txBody>
      </p:sp>
      <p:sp>
        <p:nvSpPr>
          <p:cNvPr id="1056" name="Google Shape;1056;g130dfca2355_0_1289"/>
          <p:cNvSpPr txBox="1"/>
          <p:nvPr/>
        </p:nvSpPr>
        <p:spPr>
          <a:xfrm>
            <a:off x="13331725" y="5927750"/>
            <a:ext cx="9027000" cy="434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1" lang="en-PH" sz="3000" u="none" cap="none" strike="noStrike">
                <a:solidFill>
                  <a:srgbClr val="000000"/>
                </a:solidFill>
                <a:latin typeface="Helvetica Neue"/>
                <a:ea typeface="Helvetica Neue"/>
                <a:cs typeface="Helvetica Neue"/>
                <a:sym typeface="Helvetica Neue"/>
              </a:rPr>
              <a:t>Compute your metric:</a:t>
            </a:r>
            <a:endParaRPr b="0" i="1"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1"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1" lang="en-PH" sz="3000" u="none" cap="none" strike="noStrike">
                <a:solidFill>
                  <a:srgbClr val="000000"/>
                </a:solidFill>
                <a:latin typeface="Helvetica Neue"/>
                <a:ea typeface="Helvetica Neue"/>
                <a:cs typeface="Helvetica Neue"/>
                <a:sym typeface="Helvetica Neue"/>
              </a:rPr>
              <a:t>Here, we’re concerned with average age, so assume you get 1M people’s ages, and end up with a dataset of ages that has a mean of </a:t>
            </a:r>
            <a:r>
              <a:rPr b="1" i="1" lang="en-PH" sz="3000" u="none" cap="none" strike="noStrike">
                <a:solidFill>
                  <a:srgbClr val="000000"/>
                </a:solidFill>
                <a:latin typeface="Helvetica Neue"/>
                <a:ea typeface="Helvetica Neue"/>
                <a:cs typeface="Helvetica Neue"/>
                <a:sym typeface="Helvetica Neue"/>
              </a:rPr>
              <a:t>40</a:t>
            </a:r>
            <a:r>
              <a:rPr b="0" i="1" lang="en-PH" sz="3000" u="none" cap="none" strike="noStrike">
                <a:solidFill>
                  <a:srgbClr val="000000"/>
                </a:solidFill>
                <a:latin typeface="Helvetica Neue"/>
                <a:ea typeface="Helvetica Neue"/>
                <a:cs typeface="Helvetica Neue"/>
                <a:sym typeface="Helvetica Neue"/>
              </a:rPr>
              <a:t> and a standard deviation of 10.</a:t>
            </a:r>
            <a:endParaRPr b="0" i="1"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1"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1" lang="en-PH" sz="3000" u="none" cap="none" strike="noStrike">
                <a:solidFill>
                  <a:srgbClr val="000000"/>
                </a:solidFill>
                <a:latin typeface="Helvetica Neue"/>
                <a:ea typeface="Helvetica Neue"/>
                <a:cs typeface="Helvetica Neue"/>
                <a:sym typeface="Helvetica Neue"/>
              </a:rPr>
              <a:t>Based on the inequalities here, we’re concerned with the metric &lt;mean&gt; - 60.</a:t>
            </a:r>
            <a:endParaRPr b="0" i="1"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g130dfca2355_0_1202"/>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062" name="Google Shape;1062;g130dfca2355_0_1202"/>
          <p:cNvSpPr txBox="1"/>
          <p:nvPr/>
        </p:nvSpPr>
        <p:spPr>
          <a:xfrm>
            <a:off x="2464768" y="2705670"/>
            <a:ext cx="18994800" cy="35949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3600"/>
              <a:buFont typeface="Arial"/>
              <a:buNone/>
            </a:pPr>
            <a:r>
              <a:rPr b="0" i="0" lang="en-PH" sz="3600" u="none" cap="none" strike="noStrike">
                <a:solidFill>
                  <a:srgbClr val="000000"/>
                </a:solidFill>
                <a:latin typeface="Arial"/>
                <a:ea typeface="Arial"/>
                <a:cs typeface="Arial"/>
                <a:sym typeface="Arial"/>
              </a:rPr>
              <a:t>Core Question of Hypothesis Testing:</a:t>
            </a:r>
            <a:endParaRPr b="0" i="0" sz="6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100"/>
              <a:buFont typeface="Arial"/>
              <a:buNone/>
            </a:pPr>
            <a:r>
              <a:rPr b="0" i="0" lang="en-PH" sz="6100" u="none" cap="none" strike="noStrike">
                <a:solidFill>
                  <a:srgbClr val="000000"/>
                </a:solidFill>
                <a:latin typeface="Arial"/>
                <a:ea typeface="Arial"/>
                <a:cs typeface="Arial"/>
                <a:sym typeface="Arial"/>
              </a:rPr>
              <a:t>If we live in a world where the </a:t>
            </a:r>
            <a:r>
              <a:rPr b="1" i="0" lang="en-PH" sz="6100" u="none" cap="none" strike="noStrike">
                <a:solidFill>
                  <a:srgbClr val="000000"/>
                </a:solidFill>
                <a:latin typeface="Arial"/>
                <a:ea typeface="Arial"/>
                <a:cs typeface="Arial"/>
                <a:sym typeface="Arial"/>
              </a:rPr>
              <a:t>null hypothesis</a:t>
            </a:r>
            <a:r>
              <a:rPr b="0" i="0" lang="en-PH" sz="6100" u="none" cap="none" strike="noStrike">
                <a:solidFill>
                  <a:srgbClr val="000000"/>
                </a:solidFill>
                <a:latin typeface="Arial"/>
                <a:ea typeface="Arial"/>
                <a:cs typeface="Arial"/>
                <a:sym typeface="Arial"/>
              </a:rPr>
              <a:t> is true, what’s the probability that your sample gave you the results that it did?</a:t>
            </a:r>
            <a:endParaRPr b="0" i="0" sz="6100" u="none" cap="none" strike="noStrike">
              <a:solidFill>
                <a:srgbClr val="000000"/>
              </a:solidFill>
              <a:latin typeface="Arial"/>
              <a:ea typeface="Arial"/>
              <a:cs typeface="Arial"/>
              <a:sym typeface="Arial"/>
            </a:endParaRPr>
          </a:p>
        </p:txBody>
      </p:sp>
      <p:sp>
        <p:nvSpPr>
          <p:cNvPr id="1063" name="Google Shape;1063;g130dfca2355_0_1202"/>
          <p:cNvSpPr txBox="1"/>
          <p:nvPr/>
        </p:nvSpPr>
        <p:spPr>
          <a:xfrm>
            <a:off x="3844548" y="7742042"/>
            <a:ext cx="16235400" cy="24867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4900"/>
              <a:buFont typeface="Arial"/>
              <a:buNone/>
            </a:pPr>
            <a:r>
              <a:rPr b="0" i="1" lang="en-PH" sz="4900" u="none" cap="none" strike="noStrike">
                <a:solidFill>
                  <a:srgbClr val="000000"/>
                </a:solidFill>
                <a:latin typeface="Arial"/>
                <a:ea typeface="Arial"/>
                <a:cs typeface="Arial"/>
                <a:sym typeface="Arial"/>
              </a:rPr>
              <a:t>Assume we get age samples with an average of  40 (with a standard deviation of 10). How likely is it that the sample you got had an average age of 60?</a:t>
            </a:r>
            <a:endParaRPr b="0" i="1" sz="4900" u="none" cap="none" strike="noStrike">
              <a:solidFill>
                <a:srgbClr val="000000"/>
              </a:solidFill>
              <a:latin typeface="Arial"/>
              <a:ea typeface="Arial"/>
              <a:cs typeface="Arial"/>
              <a:sym typeface="Arial"/>
            </a:endParaRPr>
          </a:p>
        </p:txBody>
      </p:sp>
      <p:grpSp>
        <p:nvGrpSpPr>
          <p:cNvPr id="1064" name="Google Shape;1064;g130dfca2355_0_1202"/>
          <p:cNvGrpSpPr/>
          <p:nvPr/>
        </p:nvGrpSpPr>
        <p:grpSpPr>
          <a:xfrm>
            <a:off x="-3712" y="766059"/>
            <a:ext cx="7319700" cy="1073882"/>
            <a:chOff x="0" y="0"/>
            <a:chExt cx="7319700" cy="1073882"/>
          </a:xfrm>
        </p:grpSpPr>
        <p:sp>
          <p:nvSpPr>
            <p:cNvPr id="1065" name="Google Shape;1065;g130dfca2355_0_120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66" name="Google Shape;1066;g130dfca2355_0_120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67" name="Google Shape;1067;g130dfca2355_0_120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Hypothesis Testing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g130dfca2355_0_1311"/>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073" name="Google Shape;1073;g130dfca2355_0_1311"/>
          <p:cNvSpPr txBox="1"/>
          <p:nvPr/>
        </p:nvSpPr>
        <p:spPr>
          <a:xfrm>
            <a:off x="1852139" y="2633144"/>
            <a:ext cx="13449300" cy="30408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6100"/>
              <a:buFont typeface="Arial"/>
              <a:buNone/>
            </a:pPr>
            <a:r>
              <a:rPr b="0" i="0" lang="en-PH" sz="6100" u="none" cap="none" strike="noStrike">
                <a:solidFill>
                  <a:srgbClr val="000000"/>
                </a:solidFill>
                <a:latin typeface="Arial"/>
                <a:ea typeface="Arial"/>
                <a:cs typeface="Arial"/>
                <a:sym typeface="Arial"/>
              </a:rPr>
              <a:t>For hypothesis testing, you’ll be checking your assertion </a:t>
            </a:r>
            <a:r>
              <a:rPr b="1" i="0" lang="en-PH" sz="6100" u="none" cap="none" strike="noStrike">
                <a:solidFill>
                  <a:srgbClr val="000000"/>
                </a:solidFill>
                <a:latin typeface="Arial"/>
                <a:ea typeface="Arial"/>
                <a:cs typeface="Arial"/>
                <a:sym typeface="Arial"/>
              </a:rPr>
              <a:t>against a baseline assumption.</a:t>
            </a:r>
            <a:endParaRPr b="1" i="0" sz="6100" u="none" cap="none" strike="noStrike">
              <a:solidFill>
                <a:srgbClr val="000000"/>
              </a:solidFill>
              <a:latin typeface="Arial"/>
              <a:ea typeface="Arial"/>
              <a:cs typeface="Arial"/>
              <a:sym typeface="Arial"/>
            </a:endParaRPr>
          </a:p>
        </p:txBody>
      </p:sp>
      <p:sp>
        <p:nvSpPr>
          <p:cNvPr id="1074" name="Google Shape;1074;g130dfca2355_0_1311"/>
          <p:cNvSpPr txBox="1"/>
          <p:nvPr/>
        </p:nvSpPr>
        <p:spPr>
          <a:xfrm>
            <a:off x="2835366" y="6450165"/>
            <a:ext cx="18713400" cy="47493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4900"/>
              <a:buFont typeface="Arial"/>
              <a:buNone/>
            </a:pPr>
            <a:r>
              <a:rPr b="1" i="0" lang="en-PH" sz="4900" u="none" cap="none" strike="noStrike">
                <a:solidFill>
                  <a:srgbClr val="000000"/>
                </a:solidFill>
                <a:latin typeface="Arial"/>
                <a:ea typeface="Arial"/>
                <a:cs typeface="Arial"/>
                <a:sym typeface="Arial"/>
              </a:rPr>
              <a:t>NULL HYPOTHESIS:</a:t>
            </a:r>
            <a:endParaRPr b="1"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0" lang="en-PH" sz="4900" u="none" cap="none" strike="noStrike">
                <a:solidFill>
                  <a:srgbClr val="000000"/>
                </a:solidFill>
                <a:latin typeface="Arial"/>
                <a:ea typeface="Arial"/>
                <a:cs typeface="Arial"/>
                <a:sym typeface="Arial"/>
              </a:rPr>
              <a:t>&lt;average age&gt; - 60 != 0</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1" i="0" lang="en-PH" sz="4900" u="none" cap="none" strike="noStrike">
                <a:solidFill>
                  <a:srgbClr val="000000"/>
                </a:solidFill>
                <a:latin typeface="Arial"/>
                <a:ea typeface="Arial"/>
                <a:cs typeface="Arial"/>
                <a:sym typeface="Arial"/>
              </a:rPr>
              <a:t>ALTERNATIVE HYPOTHESIS:</a:t>
            </a:r>
            <a:endParaRPr b="1"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0" lang="en-PH" sz="4900" u="none" cap="none" strike="noStrike">
                <a:solidFill>
                  <a:srgbClr val="000000"/>
                </a:solidFill>
                <a:latin typeface="Arial"/>
                <a:ea typeface="Arial"/>
                <a:cs typeface="Arial"/>
                <a:sym typeface="Arial"/>
              </a:rPr>
              <a:t>&lt;average age&gt; - 60 = 0</a:t>
            </a:r>
            <a:endParaRPr b="0" i="0" sz="4900" u="none" cap="none" strike="noStrike">
              <a:solidFill>
                <a:srgbClr val="000000"/>
              </a:solidFill>
              <a:latin typeface="Arial"/>
              <a:ea typeface="Arial"/>
              <a:cs typeface="Arial"/>
              <a:sym typeface="Arial"/>
            </a:endParaRPr>
          </a:p>
        </p:txBody>
      </p:sp>
      <p:grpSp>
        <p:nvGrpSpPr>
          <p:cNvPr id="1075" name="Google Shape;1075;g130dfca2355_0_1311"/>
          <p:cNvGrpSpPr/>
          <p:nvPr/>
        </p:nvGrpSpPr>
        <p:grpSpPr>
          <a:xfrm>
            <a:off x="-3712" y="766059"/>
            <a:ext cx="7319700" cy="1073882"/>
            <a:chOff x="0" y="0"/>
            <a:chExt cx="7319700" cy="1073882"/>
          </a:xfrm>
        </p:grpSpPr>
        <p:sp>
          <p:nvSpPr>
            <p:cNvPr id="1076" name="Google Shape;1076;g130dfca2355_0_131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77" name="Google Shape;1077;g130dfca2355_0_131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78" name="Google Shape;1078;g130dfca2355_0_131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Hypothesis Testing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g130dfca2355_0_1321"/>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084" name="Google Shape;1084;g130dfca2355_0_1321"/>
          <p:cNvSpPr txBox="1"/>
          <p:nvPr/>
        </p:nvSpPr>
        <p:spPr>
          <a:xfrm>
            <a:off x="1852139" y="2633144"/>
            <a:ext cx="13449300" cy="30408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6100"/>
              <a:buFont typeface="Arial"/>
              <a:buNone/>
            </a:pPr>
            <a:r>
              <a:rPr b="0" i="0" lang="en-PH" sz="6100" u="none" cap="none" strike="noStrike">
                <a:solidFill>
                  <a:srgbClr val="000000"/>
                </a:solidFill>
                <a:latin typeface="Arial"/>
                <a:ea typeface="Arial"/>
                <a:cs typeface="Arial"/>
                <a:sym typeface="Arial"/>
              </a:rPr>
              <a:t>For hypothesis testing, you’ll be checking your assertion </a:t>
            </a:r>
            <a:r>
              <a:rPr b="1" i="0" lang="en-PH" sz="6100" u="none" cap="none" strike="noStrike">
                <a:solidFill>
                  <a:srgbClr val="000000"/>
                </a:solidFill>
                <a:latin typeface="Arial"/>
                <a:ea typeface="Arial"/>
                <a:cs typeface="Arial"/>
                <a:sym typeface="Arial"/>
              </a:rPr>
              <a:t>against a baseline assumption.</a:t>
            </a:r>
            <a:endParaRPr b="1" i="0" sz="6100" u="none" cap="none" strike="noStrike">
              <a:solidFill>
                <a:srgbClr val="000000"/>
              </a:solidFill>
              <a:latin typeface="Arial"/>
              <a:ea typeface="Arial"/>
              <a:cs typeface="Arial"/>
              <a:sym typeface="Arial"/>
            </a:endParaRPr>
          </a:p>
        </p:txBody>
      </p:sp>
      <p:sp>
        <p:nvSpPr>
          <p:cNvPr id="1085" name="Google Shape;1085;g130dfca2355_0_1321"/>
          <p:cNvSpPr txBox="1"/>
          <p:nvPr/>
        </p:nvSpPr>
        <p:spPr>
          <a:xfrm>
            <a:off x="2835366" y="6450165"/>
            <a:ext cx="18713400" cy="47493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4900"/>
              <a:buFont typeface="Arial"/>
              <a:buNone/>
            </a:pPr>
            <a:r>
              <a:rPr b="1" i="0" lang="en-PH" sz="4900" u="none" cap="none" strike="noStrike">
                <a:solidFill>
                  <a:srgbClr val="000000"/>
                </a:solidFill>
                <a:latin typeface="Arial"/>
                <a:ea typeface="Arial"/>
                <a:cs typeface="Arial"/>
                <a:sym typeface="Arial"/>
              </a:rPr>
              <a:t>NULL HYPOTHESIS:</a:t>
            </a:r>
            <a:endParaRPr b="1"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0" lang="en-PH" sz="4900" u="none" cap="none" strike="noStrike">
                <a:solidFill>
                  <a:srgbClr val="000000"/>
                </a:solidFill>
                <a:latin typeface="Arial"/>
                <a:ea typeface="Arial"/>
                <a:cs typeface="Arial"/>
                <a:sym typeface="Arial"/>
              </a:rPr>
              <a:t>&lt;average age&gt; - 60 != 0</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1" i="0" lang="en-PH" sz="4900" u="none" cap="none" strike="noStrike">
                <a:solidFill>
                  <a:srgbClr val="000000"/>
                </a:solidFill>
                <a:latin typeface="Arial"/>
                <a:ea typeface="Arial"/>
                <a:cs typeface="Arial"/>
                <a:sym typeface="Arial"/>
              </a:rPr>
              <a:t>ALTERNATIVE HYPOTHESIS:</a:t>
            </a:r>
            <a:endParaRPr b="1"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0" lang="en-PH" sz="4900" u="none" cap="none" strike="noStrike">
                <a:solidFill>
                  <a:srgbClr val="000000"/>
                </a:solidFill>
                <a:latin typeface="Arial"/>
                <a:ea typeface="Arial"/>
                <a:cs typeface="Arial"/>
                <a:sym typeface="Arial"/>
              </a:rPr>
              <a:t>&lt;average age&gt; - 60 = 0</a:t>
            </a:r>
            <a:endParaRPr b="0" i="0" sz="4900" u="none" cap="none" strike="noStrike">
              <a:solidFill>
                <a:srgbClr val="000000"/>
              </a:solidFill>
              <a:latin typeface="Arial"/>
              <a:ea typeface="Arial"/>
              <a:cs typeface="Arial"/>
              <a:sym typeface="Arial"/>
            </a:endParaRPr>
          </a:p>
        </p:txBody>
      </p:sp>
      <p:grpSp>
        <p:nvGrpSpPr>
          <p:cNvPr id="1086" name="Google Shape;1086;g130dfca2355_0_1321"/>
          <p:cNvGrpSpPr/>
          <p:nvPr/>
        </p:nvGrpSpPr>
        <p:grpSpPr>
          <a:xfrm>
            <a:off x="-3712" y="766059"/>
            <a:ext cx="7319700" cy="1073882"/>
            <a:chOff x="0" y="0"/>
            <a:chExt cx="7319700" cy="1073882"/>
          </a:xfrm>
        </p:grpSpPr>
        <p:sp>
          <p:nvSpPr>
            <p:cNvPr id="1087" name="Google Shape;1087;g130dfca2355_0_132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088" name="Google Shape;1088;g130dfca2355_0_132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089" name="Google Shape;1089;g130dfca2355_0_132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Hypothesis Testing</a:t>
            </a:r>
            <a:endParaRPr b="0" i="0" sz="1400" u="none" cap="none" strike="noStrike">
              <a:solidFill>
                <a:srgbClr val="000000"/>
              </a:solidFill>
              <a:latin typeface="Arial"/>
              <a:ea typeface="Arial"/>
              <a:cs typeface="Arial"/>
              <a:sym typeface="Arial"/>
            </a:endParaRPr>
          </a:p>
        </p:txBody>
      </p:sp>
      <p:sp>
        <p:nvSpPr>
          <p:cNvPr id="1090" name="Google Shape;1090;g130dfca2355_0_1321"/>
          <p:cNvSpPr txBox="1"/>
          <p:nvPr/>
        </p:nvSpPr>
        <p:spPr>
          <a:xfrm>
            <a:off x="13331725" y="5927750"/>
            <a:ext cx="9027000" cy="434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1" lang="en-PH" sz="3000" u="none" cap="none" strike="noStrike">
                <a:solidFill>
                  <a:srgbClr val="000000"/>
                </a:solidFill>
                <a:latin typeface="Helvetica Neue"/>
                <a:ea typeface="Helvetica Neue"/>
                <a:cs typeface="Helvetica Neue"/>
                <a:sym typeface="Helvetica Neue"/>
              </a:rPr>
              <a:t>Compute your metric:</a:t>
            </a:r>
            <a:endParaRPr b="0" i="1"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1"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1" lang="en-PH" sz="3000" u="none" cap="none" strike="noStrike">
                <a:solidFill>
                  <a:srgbClr val="000000"/>
                </a:solidFill>
                <a:latin typeface="Helvetica Neue"/>
                <a:ea typeface="Helvetica Neue"/>
                <a:cs typeface="Helvetica Neue"/>
                <a:sym typeface="Helvetica Neue"/>
              </a:rPr>
              <a:t>Here, we’re concerned with average age, so assume you get 1M people’s ages, and end up with a dataset of ages that has a mean of </a:t>
            </a:r>
            <a:r>
              <a:rPr b="1" i="1" lang="en-PH" sz="3000" u="none" cap="none" strike="noStrike">
                <a:solidFill>
                  <a:srgbClr val="000000"/>
                </a:solidFill>
                <a:latin typeface="Helvetica Neue"/>
                <a:ea typeface="Helvetica Neue"/>
                <a:cs typeface="Helvetica Neue"/>
                <a:sym typeface="Helvetica Neue"/>
              </a:rPr>
              <a:t>40</a:t>
            </a:r>
            <a:r>
              <a:rPr b="0" i="1" lang="en-PH" sz="3000" u="none" cap="none" strike="noStrike">
                <a:solidFill>
                  <a:srgbClr val="000000"/>
                </a:solidFill>
                <a:latin typeface="Helvetica Neue"/>
                <a:ea typeface="Helvetica Neue"/>
                <a:cs typeface="Helvetica Neue"/>
                <a:sym typeface="Helvetica Neue"/>
              </a:rPr>
              <a:t> and a standard deviation of 10.</a:t>
            </a:r>
            <a:endParaRPr b="0" i="1"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1"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1" lang="en-PH" sz="3000" u="none" cap="none" strike="noStrike">
                <a:solidFill>
                  <a:srgbClr val="000000"/>
                </a:solidFill>
                <a:latin typeface="Helvetica Neue"/>
                <a:ea typeface="Helvetica Neue"/>
                <a:cs typeface="Helvetica Neue"/>
                <a:sym typeface="Helvetica Neue"/>
              </a:rPr>
              <a:t>Based on the inequalities here, we’re concerned with the metric &lt;mean&gt; - 60.</a:t>
            </a:r>
            <a:endParaRPr b="0" i="1"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g130dfca2355_0_1332"/>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096" name="Google Shape;1096;g130dfca2355_0_1332"/>
          <p:cNvSpPr txBox="1"/>
          <p:nvPr/>
        </p:nvSpPr>
        <p:spPr>
          <a:xfrm>
            <a:off x="1852139" y="2633144"/>
            <a:ext cx="13449300" cy="30408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6100"/>
              <a:buFont typeface="Arial"/>
              <a:buNone/>
            </a:pPr>
            <a:r>
              <a:rPr b="0" i="0" lang="en-PH" sz="6100" u="none" cap="none" strike="noStrike">
                <a:solidFill>
                  <a:srgbClr val="000000"/>
                </a:solidFill>
                <a:latin typeface="Arial"/>
                <a:ea typeface="Arial"/>
                <a:cs typeface="Arial"/>
                <a:sym typeface="Arial"/>
              </a:rPr>
              <a:t>For hypothesis testing, you’ll be checking your assertion </a:t>
            </a:r>
            <a:r>
              <a:rPr b="1" i="0" lang="en-PH" sz="6100" u="none" cap="none" strike="noStrike">
                <a:solidFill>
                  <a:srgbClr val="000000"/>
                </a:solidFill>
                <a:latin typeface="Arial"/>
                <a:ea typeface="Arial"/>
                <a:cs typeface="Arial"/>
                <a:sym typeface="Arial"/>
              </a:rPr>
              <a:t>against a baseline assumption.</a:t>
            </a:r>
            <a:endParaRPr b="1" i="0" sz="6100" u="none" cap="none" strike="noStrike">
              <a:solidFill>
                <a:srgbClr val="000000"/>
              </a:solidFill>
              <a:latin typeface="Arial"/>
              <a:ea typeface="Arial"/>
              <a:cs typeface="Arial"/>
              <a:sym typeface="Arial"/>
            </a:endParaRPr>
          </a:p>
        </p:txBody>
      </p:sp>
      <p:sp>
        <p:nvSpPr>
          <p:cNvPr id="1097" name="Google Shape;1097;g130dfca2355_0_1332"/>
          <p:cNvSpPr txBox="1"/>
          <p:nvPr/>
        </p:nvSpPr>
        <p:spPr>
          <a:xfrm>
            <a:off x="2835366" y="6450165"/>
            <a:ext cx="18713400" cy="47493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4900"/>
              <a:buFont typeface="Arial"/>
              <a:buNone/>
            </a:pPr>
            <a:r>
              <a:rPr b="1" i="0" lang="en-PH" sz="4900" u="none" cap="none" strike="noStrike">
                <a:solidFill>
                  <a:srgbClr val="000000"/>
                </a:solidFill>
                <a:latin typeface="Arial"/>
                <a:ea typeface="Arial"/>
                <a:cs typeface="Arial"/>
                <a:sym typeface="Arial"/>
              </a:rPr>
              <a:t>NULL HYPOTHESIS:</a:t>
            </a:r>
            <a:endParaRPr b="1"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0" lang="en-PH" sz="4900" u="none" cap="none" strike="noStrike">
                <a:solidFill>
                  <a:srgbClr val="000000"/>
                </a:solidFill>
                <a:latin typeface="Arial"/>
                <a:ea typeface="Arial"/>
                <a:cs typeface="Arial"/>
                <a:sym typeface="Arial"/>
              </a:rPr>
              <a:t>&lt;40&gt; - 60 != 0</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1" i="0" lang="en-PH" sz="4900" u="none" cap="none" strike="noStrike">
                <a:solidFill>
                  <a:srgbClr val="000000"/>
                </a:solidFill>
                <a:latin typeface="Arial"/>
                <a:ea typeface="Arial"/>
                <a:cs typeface="Arial"/>
                <a:sym typeface="Arial"/>
              </a:rPr>
              <a:t>ALTERNATIVE HYPOTHESIS:</a:t>
            </a:r>
            <a:endParaRPr b="1"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0" lang="en-PH" sz="4900" u="none" cap="none" strike="noStrike">
                <a:solidFill>
                  <a:srgbClr val="000000"/>
                </a:solidFill>
                <a:latin typeface="Arial"/>
                <a:ea typeface="Arial"/>
                <a:cs typeface="Arial"/>
                <a:sym typeface="Arial"/>
              </a:rPr>
              <a:t>&lt;40&gt; - 60 = 0</a:t>
            </a:r>
            <a:endParaRPr b="0" i="0" sz="4900" u="none" cap="none" strike="noStrike">
              <a:solidFill>
                <a:srgbClr val="000000"/>
              </a:solidFill>
              <a:latin typeface="Arial"/>
              <a:ea typeface="Arial"/>
              <a:cs typeface="Arial"/>
              <a:sym typeface="Arial"/>
            </a:endParaRPr>
          </a:p>
        </p:txBody>
      </p:sp>
      <p:grpSp>
        <p:nvGrpSpPr>
          <p:cNvPr id="1098" name="Google Shape;1098;g130dfca2355_0_1332"/>
          <p:cNvGrpSpPr/>
          <p:nvPr/>
        </p:nvGrpSpPr>
        <p:grpSpPr>
          <a:xfrm>
            <a:off x="-3712" y="766059"/>
            <a:ext cx="7319700" cy="1073882"/>
            <a:chOff x="0" y="0"/>
            <a:chExt cx="7319700" cy="1073882"/>
          </a:xfrm>
        </p:grpSpPr>
        <p:sp>
          <p:nvSpPr>
            <p:cNvPr id="1099" name="Google Shape;1099;g130dfca2355_0_1332"/>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00" name="Google Shape;1100;g130dfca2355_0_1332"/>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01" name="Google Shape;1101;g130dfca2355_0_1332"/>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Hypothesis Testing</a:t>
            </a:r>
            <a:endParaRPr b="0" i="0" sz="1400" u="none" cap="none" strike="noStrike">
              <a:solidFill>
                <a:srgbClr val="000000"/>
              </a:solidFill>
              <a:latin typeface="Arial"/>
              <a:ea typeface="Arial"/>
              <a:cs typeface="Arial"/>
              <a:sym typeface="Arial"/>
            </a:endParaRPr>
          </a:p>
        </p:txBody>
      </p:sp>
      <p:sp>
        <p:nvSpPr>
          <p:cNvPr id="1102" name="Google Shape;1102;g130dfca2355_0_1332"/>
          <p:cNvSpPr txBox="1"/>
          <p:nvPr/>
        </p:nvSpPr>
        <p:spPr>
          <a:xfrm>
            <a:off x="13331725" y="6450175"/>
            <a:ext cx="90270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1" lang="en-PH" sz="3000" u="none" cap="none" strike="noStrike">
                <a:solidFill>
                  <a:srgbClr val="000000"/>
                </a:solidFill>
                <a:latin typeface="Helvetica Neue"/>
                <a:ea typeface="Helvetica Neue"/>
                <a:cs typeface="Helvetica Neue"/>
                <a:sym typeface="Helvetica Neue"/>
              </a:rPr>
              <a:t>If the ages we get are normally distributed, then </a:t>
            </a:r>
            <a:endParaRPr b="0" i="1"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0" lang="en-PH" sz="3000" u="none" cap="none" strike="noStrike">
                <a:solidFill>
                  <a:srgbClr val="000000"/>
                </a:solidFill>
                <a:latin typeface="Helvetica Neue"/>
                <a:ea typeface="Helvetica Neue"/>
                <a:cs typeface="Helvetica Neue"/>
                <a:sym typeface="Helvetica Neue"/>
              </a:rPr>
              <a:t>[</a:t>
            </a:r>
            <a:r>
              <a:rPr b="0" i="1" lang="en-PH" sz="3000" u="none" cap="none" strike="noStrike">
                <a:solidFill>
                  <a:srgbClr val="000000"/>
                </a:solidFill>
                <a:latin typeface="Helvetica Neue"/>
                <a:ea typeface="Helvetica Neue"/>
                <a:cs typeface="Helvetica Neue"/>
                <a:sym typeface="Helvetica Neue"/>
              </a:rPr>
              <a:t>T = &lt;ages&gt; - 60</a:t>
            </a:r>
            <a:r>
              <a:rPr b="0" i="0" lang="en-PH" sz="3000" u="none" cap="none" strike="noStrike">
                <a:solidFill>
                  <a:srgbClr val="000000"/>
                </a:solidFill>
                <a:latin typeface="Helvetica Neue"/>
                <a:ea typeface="Helvetica Neue"/>
                <a:cs typeface="Helvetica Neue"/>
                <a:sym typeface="Helvetica Neue"/>
              </a:rPr>
              <a:t>]</a:t>
            </a:r>
            <a:r>
              <a:rPr b="0" i="1" lang="en-PH" sz="3000" u="none" cap="none" strike="noStrike">
                <a:solidFill>
                  <a:srgbClr val="000000"/>
                </a:solidFill>
                <a:latin typeface="Helvetica Neue"/>
                <a:ea typeface="Helvetica Neue"/>
                <a:cs typeface="Helvetica Neue"/>
                <a:sym typeface="Helvetica Neue"/>
              </a:rPr>
              <a:t> is </a:t>
            </a:r>
            <a:r>
              <a:rPr b="1" i="1" lang="en-PH" sz="3000" u="none" cap="none" strike="noStrike">
                <a:solidFill>
                  <a:srgbClr val="000000"/>
                </a:solidFill>
                <a:latin typeface="Helvetica Neue"/>
                <a:ea typeface="Helvetica Neue"/>
                <a:cs typeface="Helvetica Neue"/>
                <a:sym typeface="Helvetica Neue"/>
              </a:rPr>
              <a:t>still </a:t>
            </a:r>
            <a:r>
              <a:rPr b="0" i="1" lang="en-PH" sz="3000" u="none" cap="none" strike="noStrike">
                <a:solidFill>
                  <a:srgbClr val="000000"/>
                </a:solidFill>
                <a:latin typeface="Helvetica Neue"/>
                <a:ea typeface="Helvetica Neue"/>
                <a:cs typeface="Helvetica Neue"/>
                <a:sym typeface="Helvetica Neue"/>
              </a:rPr>
              <a:t>normally distributed, and with the same standard deviation (10).</a:t>
            </a:r>
            <a:endParaRPr b="0" i="1"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t/>
            </a:r>
            <a:endParaRPr b="0" i="1" sz="3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Arial"/>
              <a:buNone/>
            </a:pPr>
            <a:r>
              <a:rPr b="0" i="1" lang="en-PH" sz="3000" u="none" cap="none" strike="noStrike">
                <a:solidFill>
                  <a:srgbClr val="000000"/>
                </a:solidFill>
                <a:latin typeface="Helvetica Neue"/>
                <a:ea typeface="Helvetica Neue"/>
                <a:cs typeface="Helvetica Neue"/>
                <a:sym typeface="Helvetica Neue"/>
              </a:rPr>
              <a:t>If we assume the null hypothesis is true, then </a:t>
            </a:r>
            <a:r>
              <a:rPr b="0" i="0" lang="en-PH" sz="3000" u="none" cap="none" strike="noStrike">
                <a:solidFill>
                  <a:srgbClr val="000000"/>
                </a:solidFill>
                <a:latin typeface="Helvetica Neue"/>
                <a:ea typeface="Helvetica Neue"/>
                <a:cs typeface="Helvetica Neue"/>
                <a:sym typeface="Helvetica Neue"/>
              </a:rPr>
              <a:t>T </a:t>
            </a:r>
            <a:r>
              <a:rPr b="0" i="1" lang="en-PH" sz="3000" u="none" cap="none" strike="noStrike">
                <a:solidFill>
                  <a:srgbClr val="000000"/>
                </a:solidFill>
                <a:latin typeface="Helvetica Neue"/>
                <a:ea typeface="Helvetica Neue"/>
                <a:cs typeface="Helvetica Neue"/>
                <a:sym typeface="Helvetica Neue"/>
              </a:rPr>
              <a:t>follows N(0, 10).</a:t>
            </a:r>
            <a:endParaRPr b="0" i="1"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g130dfca2355_0_1344"/>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108" name="Google Shape;1108;g130dfca2355_0_1344"/>
          <p:cNvSpPr txBox="1"/>
          <p:nvPr/>
        </p:nvSpPr>
        <p:spPr>
          <a:xfrm>
            <a:off x="2464768" y="2705670"/>
            <a:ext cx="18994800" cy="35949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3600"/>
              <a:buFont typeface="Arial"/>
              <a:buNone/>
            </a:pPr>
            <a:r>
              <a:rPr b="0" i="0" lang="en-PH" sz="3600" u="none" cap="none" strike="noStrike">
                <a:solidFill>
                  <a:srgbClr val="000000"/>
                </a:solidFill>
                <a:latin typeface="Arial"/>
                <a:ea typeface="Arial"/>
                <a:cs typeface="Arial"/>
                <a:sym typeface="Arial"/>
              </a:rPr>
              <a:t>Core Question of Hypothesis Testing:</a:t>
            </a:r>
            <a:endParaRPr b="0" i="0" sz="6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100"/>
              <a:buFont typeface="Arial"/>
              <a:buNone/>
            </a:pPr>
            <a:r>
              <a:rPr b="0" i="0" lang="en-PH" sz="6100" u="none" cap="none" strike="noStrike">
                <a:solidFill>
                  <a:srgbClr val="000000"/>
                </a:solidFill>
                <a:latin typeface="Arial"/>
                <a:ea typeface="Arial"/>
                <a:cs typeface="Arial"/>
                <a:sym typeface="Arial"/>
              </a:rPr>
              <a:t>If we live in a world where the </a:t>
            </a:r>
            <a:r>
              <a:rPr b="1" i="0" lang="en-PH" sz="6100" u="none" cap="none" strike="noStrike">
                <a:solidFill>
                  <a:srgbClr val="000000"/>
                </a:solidFill>
                <a:latin typeface="Arial"/>
                <a:ea typeface="Arial"/>
                <a:cs typeface="Arial"/>
                <a:sym typeface="Arial"/>
              </a:rPr>
              <a:t>null hypothesis</a:t>
            </a:r>
            <a:r>
              <a:rPr b="0" i="0" lang="en-PH" sz="6100" u="none" cap="none" strike="noStrike">
                <a:solidFill>
                  <a:srgbClr val="000000"/>
                </a:solidFill>
                <a:latin typeface="Arial"/>
                <a:ea typeface="Arial"/>
                <a:cs typeface="Arial"/>
                <a:sym typeface="Arial"/>
              </a:rPr>
              <a:t> is true, what’s the probability that your sample gave you the results that it did?</a:t>
            </a:r>
            <a:endParaRPr b="0" i="0" sz="6100" u="none" cap="none" strike="noStrike">
              <a:solidFill>
                <a:srgbClr val="000000"/>
              </a:solidFill>
              <a:latin typeface="Arial"/>
              <a:ea typeface="Arial"/>
              <a:cs typeface="Arial"/>
              <a:sym typeface="Arial"/>
            </a:endParaRPr>
          </a:p>
        </p:txBody>
      </p:sp>
      <p:sp>
        <p:nvSpPr>
          <p:cNvPr id="1109" name="Google Shape;1109;g130dfca2355_0_1344"/>
          <p:cNvSpPr txBox="1"/>
          <p:nvPr/>
        </p:nvSpPr>
        <p:spPr>
          <a:xfrm>
            <a:off x="3844548" y="7742042"/>
            <a:ext cx="16235400" cy="1732500"/>
          </a:xfrm>
          <a:prstGeom prst="rect">
            <a:avLst/>
          </a:prstGeom>
          <a:noFill/>
          <a:ln>
            <a:noFill/>
          </a:ln>
        </p:spPr>
        <p:txBody>
          <a:bodyPr anchorCtr="0" anchor="t" bIns="110875" lIns="110875" spcFirstLastPara="1" rIns="110875" wrap="square" tIns="110875">
            <a:spAutoFit/>
          </a:bodyPr>
          <a:lstStyle/>
          <a:p>
            <a:pPr indent="0" lvl="0" marL="0" marR="0" rtl="0" algn="ctr">
              <a:lnSpc>
                <a:spcPct val="100000"/>
              </a:lnSpc>
              <a:spcBef>
                <a:spcPts val="0"/>
              </a:spcBef>
              <a:spcAft>
                <a:spcPts val="0"/>
              </a:spcAft>
              <a:buClr>
                <a:srgbClr val="000000"/>
              </a:buClr>
              <a:buSzPts val="4900"/>
              <a:buFont typeface="Arial"/>
              <a:buNone/>
            </a:pPr>
            <a:r>
              <a:rPr b="0" i="1" lang="en-PH" sz="4900" u="none" cap="none" strike="noStrike">
                <a:solidFill>
                  <a:srgbClr val="000000"/>
                </a:solidFill>
                <a:latin typeface="Arial"/>
                <a:ea typeface="Arial"/>
                <a:cs typeface="Arial"/>
                <a:sym typeface="Arial"/>
              </a:rPr>
              <a:t>Assume T ~ N(0, 10). What’s the probability that (at most) T = -20? </a:t>
            </a:r>
            <a:endParaRPr b="0" i="1" sz="4900" u="none" cap="none" strike="noStrike">
              <a:solidFill>
                <a:srgbClr val="000000"/>
              </a:solidFill>
              <a:latin typeface="Arial"/>
              <a:ea typeface="Arial"/>
              <a:cs typeface="Arial"/>
              <a:sym typeface="Arial"/>
            </a:endParaRPr>
          </a:p>
        </p:txBody>
      </p:sp>
      <p:grpSp>
        <p:nvGrpSpPr>
          <p:cNvPr id="1110" name="Google Shape;1110;g130dfca2355_0_1344"/>
          <p:cNvGrpSpPr/>
          <p:nvPr/>
        </p:nvGrpSpPr>
        <p:grpSpPr>
          <a:xfrm>
            <a:off x="-3712" y="766059"/>
            <a:ext cx="7319700" cy="1073882"/>
            <a:chOff x="0" y="0"/>
            <a:chExt cx="7319700" cy="1073882"/>
          </a:xfrm>
        </p:grpSpPr>
        <p:sp>
          <p:nvSpPr>
            <p:cNvPr id="1111" name="Google Shape;1111;g130dfca2355_0_134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12" name="Google Shape;1112;g130dfca2355_0_134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13" name="Google Shape;1113;g130dfca2355_0_1344"/>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Hypothesis Testing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g130dfca2355_0_1355"/>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119" name="Google Shape;1119;g130dfca2355_0_1355"/>
          <p:cNvSpPr txBox="1"/>
          <p:nvPr/>
        </p:nvSpPr>
        <p:spPr>
          <a:xfrm>
            <a:off x="2694701" y="2952020"/>
            <a:ext cx="19369800" cy="72582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9700"/>
              <a:buFont typeface="Arial"/>
              <a:buNone/>
            </a:pPr>
            <a:r>
              <a:rPr b="0" i="0" lang="en-PH" sz="9700" u="none" cap="none" strike="noStrike">
                <a:solidFill>
                  <a:srgbClr val="000000"/>
                </a:solidFill>
                <a:latin typeface="Arial"/>
                <a:ea typeface="Arial"/>
                <a:cs typeface="Arial"/>
                <a:sym typeface="Arial"/>
              </a:rPr>
              <a:t>p-value</a:t>
            </a:r>
            <a:endParaRPr b="0" i="0" sz="9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0" lang="en-PH" sz="4900" u="none" cap="none" strike="noStrike">
                <a:solidFill>
                  <a:srgbClr val="000000"/>
                </a:solidFill>
                <a:latin typeface="Arial"/>
                <a:ea typeface="Arial"/>
                <a:cs typeface="Arial"/>
                <a:sym typeface="Arial"/>
              </a:rPr>
              <a:t>The probability of your collected data occurring (along with any resulting statistics) under the null hypothesis.</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1" lang="en-PH" sz="4900" u="none" cap="none" strike="noStrike">
                <a:solidFill>
                  <a:srgbClr val="140D4F"/>
                </a:solidFill>
                <a:latin typeface="Arial"/>
                <a:ea typeface="Arial"/>
                <a:cs typeface="Arial"/>
                <a:sym typeface="Arial"/>
              </a:rPr>
              <a:t>What does a low p-value indicate?</a:t>
            </a:r>
            <a:endParaRPr b="0" i="1" sz="4900" u="none" cap="none" strike="noStrike">
              <a:solidFill>
                <a:srgbClr val="140D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1" lang="en-PH" sz="4900" u="none" cap="none" strike="noStrike">
                <a:solidFill>
                  <a:srgbClr val="140D4F"/>
                </a:solidFill>
                <a:latin typeface="Arial"/>
                <a:ea typeface="Arial"/>
                <a:cs typeface="Arial"/>
                <a:sym typeface="Arial"/>
              </a:rPr>
              <a:t>What does a high p-value indicate?</a:t>
            </a:r>
            <a:endParaRPr b="0" i="1" sz="4900" u="none" cap="none" strike="noStrike">
              <a:solidFill>
                <a:srgbClr val="140D4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1" lang="en-PH" sz="4900" u="none" cap="none" strike="noStrike">
                <a:solidFill>
                  <a:srgbClr val="140D4F"/>
                </a:solidFill>
                <a:latin typeface="Arial"/>
                <a:ea typeface="Arial"/>
                <a:cs typeface="Arial"/>
                <a:sym typeface="Arial"/>
              </a:rPr>
              <a:t>For which p-values should we reject the null hypothesis?</a:t>
            </a:r>
            <a:endParaRPr b="0" i="1" sz="4900" u="none" cap="none" strike="noStrike">
              <a:solidFill>
                <a:srgbClr val="140D4F"/>
              </a:solidFill>
              <a:latin typeface="Arial"/>
              <a:ea typeface="Arial"/>
              <a:cs typeface="Arial"/>
              <a:sym typeface="Arial"/>
            </a:endParaRPr>
          </a:p>
        </p:txBody>
      </p:sp>
      <p:grpSp>
        <p:nvGrpSpPr>
          <p:cNvPr id="1120" name="Google Shape;1120;g130dfca2355_0_1355"/>
          <p:cNvGrpSpPr/>
          <p:nvPr/>
        </p:nvGrpSpPr>
        <p:grpSpPr>
          <a:xfrm>
            <a:off x="-3712" y="766059"/>
            <a:ext cx="7319700" cy="1073882"/>
            <a:chOff x="0" y="0"/>
            <a:chExt cx="7319700" cy="1073882"/>
          </a:xfrm>
        </p:grpSpPr>
        <p:sp>
          <p:nvSpPr>
            <p:cNvPr id="1121" name="Google Shape;1121;g130dfca2355_0_135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22" name="Google Shape;1122;g130dfca2355_0_135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23" name="Google Shape;1123;g130dfca2355_0_135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Hypothesis Testing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g130dfca2355_0_1395"/>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129" name="Google Shape;1129;g130dfca2355_0_1395"/>
          <p:cNvSpPr txBox="1"/>
          <p:nvPr/>
        </p:nvSpPr>
        <p:spPr>
          <a:xfrm>
            <a:off x="2694701" y="2952020"/>
            <a:ext cx="19369800" cy="45492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6100"/>
              <a:buFont typeface="Arial"/>
              <a:buNone/>
            </a:pPr>
            <a:r>
              <a:rPr b="1" i="0" lang="en-PH" sz="6100" u="none" cap="none" strike="noStrike">
                <a:solidFill>
                  <a:srgbClr val="000000"/>
                </a:solidFill>
                <a:latin typeface="Arial"/>
                <a:ea typeface="Arial"/>
                <a:cs typeface="Arial"/>
                <a:sym typeface="Arial"/>
              </a:rPr>
              <a:t>Significance Level</a:t>
            </a:r>
            <a:endParaRPr b="1" i="0" sz="6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100"/>
              <a:buFont typeface="Arial"/>
              <a:buNone/>
            </a:pPr>
            <a:r>
              <a:rPr b="0" i="0" lang="en-PH" sz="6100" u="none" cap="none" strike="noStrike">
                <a:solidFill>
                  <a:srgbClr val="000000"/>
                </a:solidFill>
                <a:latin typeface="Arial"/>
                <a:ea typeface="Arial"/>
                <a:cs typeface="Arial"/>
                <a:sym typeface="Arial"/>
              </a:rPr>
              <a:t>A threshold that indicates when a p-value is </a:t>
            </a:r>
            <a:endParaRPr b="0" i="0" sz="6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100"/>
              <a:buFont typeface="Arial"/>
              <a:buNone/>
            </a:pPr>
            <a:r>
              <a:rPr b="0" i="0" lang="en-PH" sz="6100" u="none" cap="none" strike="noStrike">
                <a:solidFill>
                  <a:srgbClr val="000000"/>
                </a:solidFill>
                <a:latin typeface="Arial"/>
                <a:ea typeface="Arial"/>
                <a:cs typeface="Arial"/>
                <a:sym typeface="Arial"/>
              </a:rPr>
              <a:t>considered significant.</a:t>
            </a:r>
            <a:endParaRPr b="0" i="0" sz="6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0" i="1"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1" lang="en-PH" sz="4900" u="none" cap="none" strike="noStrike">
                <a:solidFill>
                  <a:srgbClr val="000000"/>
                </a:solidFill>
                <a:latin typeface="Arial"/>
                <a:ea typeface="Arial"/>
                <a:cs typeface="Arial"/>
                <a:sym typeface="Arial"/>
              </a:rPr>
              <a:t>Common thresholds are 0.05 and 0.01.</a:t>
            </a:r>
            <a:endParaRPr b="0" i="1" sz="4900" u="none" cap="none" strike="noStrike">
              <a:solidFill>
                <a:srgbClr val="000000"/>
              </a:solidFill>
              <a:latin typeface="Arial"/>
              <a:ea typeface="Arial"/>
              <a:cs typeface="Arial"/>
              <a:sym typeface="Arial"/>
            </a:endParaRPr>
          </a:p>
        </p:txBody>
      </p:sp>
      <p:sp>
        <p:nvSpPr>
          <p:cNvPr id="1130" name="Google Shape;1130;g130dfca2355_0_1395"/>
          <p:cNvSpPr txBox="1"/>
          <p:nvPr/>
        </p:nvSpPr>
        <p:spPr>
          <a:xfrm>
            <a:off x="3054171" y="7206256"/>
            <a:ext cx="16342200" cy="7473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1700"/>
              <a:buFont typeface="Arial"/>
              <a:buNone/>
            </a:pPr>
            <a:r>
              <a:t/>
            </a:r>
            <a:endParaRPr b="0" i="1"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grpSp>
        <p:nvGrpSpPr>
          <p:cNvPr id="1131" name="Google Shape;1131;g130dfca2355_0_1395"/>
          <p:cNvGrpSpPr/>
          <p:nvPr/>
        </p:nvGrpSpPr>
        <p:grpSpPr>
          <a:xfrm>
            <a:off x="-3712" y="766059"/>
            <a:ext cx="7319700" cy="1073882"/>
            <a:chOff x="0" y="0"/>
            <a:chExt cx="7319700" cy="1073882"/>
          </a:xfrm>
        </p:grpSpPr>
        <p:sp>
          <p:nvSpPr>
            <p:cNvPr id="1132" name="Google Shape;1132;g130dfca2355_0_139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33" name="Google Shape;1133;g130dfca2355_0_139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34" name="Google Shape;1134;g130dfca2355_0_139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Hypothesis Testing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g130aa865571_0_101"/>
          <p:cNvGrpSpPr/>
          <p:nvPr/>
        </p:nvGrpSpPr>
        <p:grpSpPr>
          <a:xfrm>
            <a:off x="-3712" y="766059"/>
            <a:ext cx="7319700" cy="1073882"/>
            <a:chOff x="0" y="0"/>
            <a:chExt cx="7319700" cy="1073882"/>
          </a:xfrm>
        </p:grpSpPr>
        <p:sp>
          <p:nvSpPr>
            <p:cNvPr id="160" name="Google Shape;160;g130aa865571_0_10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61" name="Google Shape;161;g130aa865571_0_10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62" name="Google Shape;162;g130aa865571_0_101"/>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Introduction</a:t>
            </a:r>
            <a:endParaRPr b="0" i="0" sz="1400" u="none" cap="none" strike="noStrike">
              <a:solidFill>
                <a:srgbClr val="000000"/>
              </a:solidFill>
              <a:latin typeface="Arial"/>
              <a:ea typeface="Arial"/>
              <a:cs typeface="Arial"/>
              <a:sym typeface="Arial"/>
            </a:endParaRPr>
          </a:p>
        </p:txBody>
      </p:sp>
      <p:pic>
        <p:nvPicPr>
          <p:cNvPr descr="ForTheWomen_blacktext (2) (1).png" id="163" name="Google Shape;163;g130aa865571_0_101"/>
          <p:cNvPicPr preferRelativeResize="0"/>
          <p:nvPr/>
        </p:nvPicPr>
        <p:blipFill rotWithShape="1">
          <a:blip r:embed="rId3">
            <a:alphaModFix/>
          </a:blip>
          <a:srcRect b="0" l="0" r="0" t="0"/>
          <a:stretch/>
        </p:blipFill>
        <p:spPr>
          <a:xfrm>
            <a:off x="-40505" y="11876198"/>
            <a:ext cx="2374818" cy="1678923"/>
          </a:xfrm>
          <a:prstGeom prst="rect">
            <a:avLst/>
          </a:prstGeom>
          <a:noFill/>
          <a:ln>
            <a:noFill/>
          </a:ln>
        </p:spPr>
      </p:pic>
      <p:sp>
        <p:nvSpPr>
          <p:cNvPr id="164" name="Google Shape;164;g130aa865571_0_101"/>
          <p:cNvSpPr txBox="1"/>
          <p:nvPr/>
        </p:nvSpPr>
        <p:spPr>
          <a:xfrm>
            <a:off x="9113075" y="2753425"/>
            <a:ext cx="1183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Helvetica Neue"/>
              <a:ea typeface="Helvetica Neue"/>
              <a:cs typeface="Helvetica Neue"/>
              <a:sym typeface="Helvetica Neue"/>
            </a:endParaRPr>
          </a:p>
        </p:txBody>
      </p:sp>
      <p:sp>
        <p:nvSpPr>
          <p:cNvPr id="165" name="Google Shape;165;g130aa865571_0_101"/>
          <p:cNvSpPr txBox="1"/>
          <p:nvPr/>
        </p:nvSpPr>
        <p:spPr>
          <a:xfrm>
            <a:off x="1096050" y="3061025"/>
            <a:ext cx="22191900" cy="250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rPr b="0" i="0" lang="en-PH" sz="14000" u="none" cap="none" strike="noStrike">
                <a:solidFill>
                  <a:srgbClr val="1A1E68"/>
                </a:solidFill>
                <a:latin typeface="Avenir"/>
                <a:ea typeface="Avenir"/>
                <a:cs typeface="Avenir"/>
                <a:sym typeface="Avenir"/>
              </a:rPr>
              <a:t>STATISTICS</a:t>
            </a:r>
            <a:endParaRPr b="0" i="0" sz="14000" u="none" cap="none" strike="noStrike">
              <a:solidFill>
                <a:srgbClr val="1A1E68"/>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9600"/>
              <a:buFont typeface="Arial"/>
              <a:buNone/>
            </a:pPr>
            <a:r>
              <a:rPr b="1" i="0" lang="en-PH" sz="4500" u="none" cap="none" strike="noStrike">
                <a:solidFill>
                  <a:srgbClr val="1A1E68"/>
                </a:solidFill>
                <a:latin typeface="Avenir"/>
                <a:ea typeface="Avenir"/>
                <a:cs typeface="Avenir"/>
                <a:sym typeface="Avenir"/>
              </a:rPr>
              <a:t>Describing, Presenting, and Analyzing Data</a:t>
            </a:r>
            <a:endParaRPr b="1" i="0" sz="4500" u="none" cap="none" strike="noStrike">
              <a:solidFill>
                <a:srgbClr val="1A1E68"/>
              </a:solidFill>
              <a:latin typeface="Avenir"/>
              <a:ea typeface="Avenir"/>
              <a:cs typeface="Avenir"/>
              <a:sym typeface="Aveni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g130dfca2355_0_1436"/>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140" name="Google Shape;1140;g130dfca2355_0_1436"/>
          <p:cNvSpPr txBox="1"/>
          <p:nvPr/>
        </p:nvSpPr>
        <p:spPr>
          <a:xfrm>
            <a:off x="3054171" y="7206256"/>
            <a:ext cx="16342200" cy="7473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1700"/>
              <a:buFont typeface="Arial"/>
              <a:buNone/>
            </a:pPr>
            <a:r>
              <a:t/>
            </a:r>
            <a:endParaRPr b="0" i="1"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1141" name="Google Shape;1141;g130dfca2355_0_1436"/>
          <p:cNvSpPr txBox="1"/>
          <p:nvPr/>
        </p:nvSpPr>
        <p:spPr>
          <a:xfrm>
            <a:off x="2359793" y="2893230"/>
            <a:ext cx="19664400" cy="47493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4900"/>
              <a:buFont typeface="Arial"/>
              <a:buNone/>
            </a:pPr>
            <a:r>
              <a:rPr b="1" i="0" lang="en-PH" sz="4900" u="none" cap="none" strike="noStrike">
                <a:solidFill>
                  <a:srgbClr val="000000"/>
                </a:solidFill>
                <a:latin typeface="Arial"/>
                <a:ea typeface="Arial"/>
                <a:cs typeface="Arial"/>
                <a:sym typeface="Arial"/>
              </a:rPr>
              <a:t>Example 1:</a:t>
            </a:r>
            <a:endParaRPr b="1"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0" lang="en-PH" sz="4900" u="none" cap="none" strike="noStrike">
                <a:solidFill>
                  <a:srgbClr val="000000"/>
                </a:solidFill>
                <a:latin typeface="Arial"/>
                <a:ea typeface="Arial"/>
                <a:cs typeface="Arial"/>
                <a:sym typeface="Arial"/>
              </a:rPr>
              <a:t>From the data, it looks like correlation between age and the probability of purchasing insurance is high, at 0.80.</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1" lang="en-PH" sz="4900" u="none" cap="none" strike="noStrike">
                <a:solidFill>
                  <a:srgbClr val="2961A7"/>
                </a:solidFill>
                <a:latin typeface="Arial"/>
                <a:ea typeface="Arial"/>
                <a:cs typeface="Arial"/>
                <a:sym typeface="Arial"/>
              </a:rPr>
              <a:t>What is the null hypothesis?</a:t>
            </a:r>
            <a:endParaRPr b="0" i="1" sz="4900" u="none" cap="none" strike="noStrike">
              <a:solidFill>
                <a:srgbClr val="2961A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1" lang="en-PH" sz="4900" u="none" cap="none" strike="noStrike">
                <a:solidFill>
                  <a:srgbClr val="2961A7"/>
                </a:solidFill>
                <a:latin typeface="Arial"/>
                <a:ea typeface="Arial"/>
                <a:cs typeface="Arial"/>
                <a:sym typeface="Arial"/>
              </a:rPr>
              <a:t>What is the alternative hypothesis?</a:t>
            </a:r>
            <a:endParaRPr b="0" i="0" sz="4900" u="none" cap="none" strike="noStrike">
              <a:solidFill>
                <a:srgbClr val="2961A7"/>
              </a:solidFill>
              <a:latin typeface="Arial"/>
              <a:ea typeface="Arial"/>
              <a:cs typeface="Arial"/>
              <a:sym typeface="Arial"/>
            </a:endParaRPr>
          </a:p>
        </p:txBody>
      </p:sp>
      <p:sp>
        <p:nvSpPr>
          <p:cNvPr id="1142" name="Google Shape;1142;g130dfca2355_0_1436"/>
          <p:cNvSpPr txBox="1"/>
          <p:nvPr/>
        </p:nvSpPr>
        <p:spPr>
          <a:xfrm>
            <a:off x="2544637" y="9266321"/>
            <a:ext cx="19664400" cy="17325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4900"/>
              <a:buFont typeface="Arial"/>
              <a:buNone/>
            </a:pPr>
            <a:r>
              <a:rPr b="0" i="0" lang="en-PH" sz="4900" u="none" cap="none" strike="noStrike">
                <a:solidFill>
                  <a:srgbClr val="000000"/>
                </a:solidFill>
                <a:latin typeface="Arial"/>
                <a:ea typeface="Arial"/>
                <a:cs typeface="Arial"/>
                <a:sym typeface="Arial"/>
              </a:rPr>
              <a:t>My computations showed that my alternative hypothesis had a p-value of 0.07. Is this significant at a 5% level of significance?</a:t>
            </a:r>
            <a:endParaRPr b="0" i="0" sz="4900" u="none" cap="none" strike="noStrike">
              <a:solidFill>
                <a:srgbClr val="000000"/>
              </a:solidFill>
              <a:latin typeface="Arial"/>
              <a:ea typeface="Arial"/>
              <a:cs typeface="Arial"/>
              <a:sym typeface="Arial"/>
            </a:endParaRPr>
          </a:p>
        </p:txBody>
      </p:sp>
      <p:grpSp>
        <p:nvGrpSpPr>
          <p:cNvPr id="1143" name="Google Shape;1143;g130dfca2355_0_1436"/>
          <p:cNvGrpSpPr/>
          <p:nvPr/>
        </p:nvGrpSpPr>
        <p:grpSpPr>
          <a:xfrm>
            <a:off x="-3712" y="766059"/>
            <a:ext cx="7319700" cy="1073882"/>
            <a:chOff x="0" y="0"/>
            <a:chExt cx="7319700" cy="1073882"/>
          </a:xfrm>
        </p:grpSpPr>
        <p:sp>
          <p:nvSpPr>
            <p:cNvPr id="1144" name="Google Shape;1144;g130dfca2355_0_1436"/>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45" name="Google Shape;1145;g130dfca2355_0_1436"/>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46" name="Google Shape;1146;g130dfca2355_0_1436"/>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Hypothesis Testing</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g130dfca2355_0_1445"/>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152" name="Google Shape;1152;g130dfca2355_0_1445"/>
          <p:cNvSpPr txBox="1"/>
          <p:nvPr/>
        </p:nvSpPr>
        <p:spPr>
          <a:xfrm>
            <a:off x="3054171" y="7206256"/>
            <a:ext cx="16342200" cy="7473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1700"/>
              <a:buFont typeface="Arial"/>
              <a:buNone/>
            </a:pPr>
            <a:r>
              <a:t/>
            </a:r>
            <a:endParaRPr b="0" i="1"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1153" name="Google Shape;1153;g130dfca2355_0_1445"/>
          <p:cNvSpPr txBox="1"/>
          <p:nvPr/>
        </p:nvSpPr>
        <p:spPr>
          <a:xfrm>
            <a:off x="2359793" y="2893230"/>
            <a:ext cx="19664400" cy="47493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4900"/>
              <a:buFont typeface="Arial"/>
              <a:buNone/>
            </a:pPr>
            <a:r>
              <a:rPr b="1" i="0" lang="en-PH" sz="4900" u="none" cap="none" strike="noStrike">
                <a:solidFill>
                  <a:srgbClr val="000000"/>
                </a:solidFill>
                <a:latin typeface="Arial"/>
                <a:ea typeface="Arial"/>
                <a:cs typeface="Arial"/>
                <a:sym typeface="Arial"/>
              </a:rPr>
              <a:t>Example 2:</a:t>
            </a:r>
            <a:endParaRPr b="1"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0" lang="en-PH" sz="4900" u="none" cap="none" strike="noStrike">
                <a:solidFill>
                  <a:srgbClr val="000000"/>
                </a:solidFill>
                <a:latin typeface="Arial"/>
                <a:ea typeface="Arial"/>
                <a:cs typeface="Arial"/>
                <a:sym typeface="Arial"/>
              </a:rPr>
              <a:t>From the data, it seems like people aged below 22 are more prone to acne than those aged above.</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1" lang="en-PH" sz="4900" u="none" cap="none" strike="noStrike">
                <a:solidFill>
                  <a:srgbClr val="2961A7"/>
                </a:solidFill>
                <a:latin typeface="Arial"/>
                <a:ea typeface="Arial"/>
                <a:cs typeface="Arial"/>
                <a:sym typeface="Arial"/>
              </a:rPr>
              <a:t>What is the null hypothesis?</a:t>
            </a:r>
            <a:endParaRPr b="0" i="1" sz="4900" u="none" cap="none" strike="noStrike">
              <a:solidFill>
                <a:srgbClr val="2961A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1" lang="en-PH" sz="4900" u="none" cap="none" strike="noStrike">
                <a:solidFill>
                  <a:srgbClr val="2961A7"/>
                </a:solidFill>
                <a:latin typeface="Arial"/>
                <a:ea typeface="Arial"/>
                <a:cs typeface="Arial"/>
                <a:sym typeface="Arial"/>
              </a:rPr>
              <a:t>What is the alternative hypothesis?</a:t>
            </a:r>
            <a:endParaRPr b="0" i="0" sz="4900" u="none" cap="none" strike="noStrike">
              <a:solidFill>
                <a:srgbClr val="2961A7"/>
              </a:solidFill>
              <a:latin typeface="Arial"/>
              <a:ea typeface="Arial"/>
              <a:cs typeface="Arial"/>
              <a:sym typeface="Arial"/>
            </a:endParaRPr>
          </a:p>
        </p:txBody>
      </p:sp>
      <p:sp>
        <p:nvSpPr>
          <p:cNvPr id="1154" name="Google Shape;1154;g130dfca2355_0_1445"/>
          <p:cNvSpPr txBox="1"/>
          <p:nvPr/>
        </p:nvSpPr>
        <p:spPr>
          <a:xfrm>
            <a:off x="2544637" y="8435855"/>
            <a:ext cx="19664400" cy="24867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4900"/>
              <a:buFont typeface="Arial"/>
              <a:buNone/>
            </a:pPr>
            <a:r>
              <a:rPr b="0" i="0" lang="en-PH" sz="4900" u="none" cap="none" strike="noStrike">
                <a:solidFill>
                  <a:srgbClr val="000000"/>
                </a:solidFill>
                <a:latin typeface="Arial"/>
                <a:ea typeface="Arial"/>
                <a:cs typeface="Arial"/>
                <a:sym typeface="Arial"/>
              </a:rPr>
              <a:t>My computations showed that my alternative hypothesis had a p-value of 0.01. Is this significant at a 5% level of significance?</a:t>
            </a:r>
            <a:endParaRPr b="0" i="0"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0" lang="en-PH" sz="4900" u="none" cap="none" strike="noStrike">
                <a:solidFill>
                  <a:srgbClr val="000000"/>
                </a:solidFill>
                <a:latin typeface="Arial"/>
                <a:ea typeface="Arial"/>
                <a:cs typeface="Arial"/>
                <a:sym typeface="Arial"/>
              </a:rPr>
              <a:t>What do I conclude?</a:t>
            </a:r>
            <a:endParaRPr b="0" i="0" sz="4900" u="none" cap="none" strike="noStrike">
              <a:solidFill>
                <a:srgbClr val="000000"/>
              </a:solidFill>
              <a:latin typeface="Arial"/>
              <a:ea typeface="Arial"/>
              <a:cs typeface="Arial"/>
              <a:sym typeface="Arial"/>
            </a:endParaRPr>
          </a:p>
        </p:txBody>
      </p:sp>
      <p:grpSp>
        <p:nvGrpSpPr>
          <p:cNvPr id="1155" name="Google Shape;1155;g130dfca2355_0_1445"/>
          <p:cNvGrpSpPr/>
          <p:nvPr/>
        </p:nvGrpSpPr>
        <p:grpSpPr>
          <a:xfrm>
            <a:off x="-3712" y="766059"/>
            <a:ext cx="7319700" cy="1073882"/>
            <a:chOff x="0" y="0"/>
            <a:chExt cx="7319700" cy="1073882"/>
          </a:xfrm>
        </p:grpSpPr>
        <p:sp>
          <p:nvSpPr>
            <p:cNvPr id="1156" name="Google Shape;1156;g130dfca2355_0_144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57" name="Google Shape;1157;g130dfca2355_0_144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58" name="Google Shape;1158;g130dfca2355_0_1445"/>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Hypothesis Testing</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g130dfca2355_0_1491"/>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164" name="Google Shape;1164;g130dfca2355_0_1491"/>
          <p:cNvSpPr txBox="1"/>
          <p:nvPr/>
        </p:nvSpPr>
        <p:spPr>
          <a:xfrm>
            <a:off x="3054171" y="7206256"/>
            <a:ext cx="16342200" cy="7473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1700"/>
              <a:buFont typeface="Arial"/>
              <a:buNone/>
            </a:pPr>
            <a:r>
              <a:t/>
            </a:r>
            <a:endParaRPr b="0" i="1"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grpSp>
        <p:nvGrpSpPr>
          <p:cNvPr id="1165" name="Google Shape;1165;g130dfca2355_0_1491"/>
          <p:cNvGrpSpPr/>
          <p:nvPr/>
        </p:nvGrpSpPr>
        <p:grpSpPr>
          <a:xfrm>
            <a:off x="-3712" y="766059"/>
            <a:ext cx="7319700" cy="1073882"/>
            <a:chOff x="0" y="0"/>
            <a:chExt cx="7319700" cy="1073882"/>
          </a:xfrm>
        </p:grpSpPr>
        <p:sp>
          <p:nvSpPr>
            <p:cNvPr id="1166" name="Google Shape;1166;g130dfca2355_0_149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67" name="Google Shape;1167;g130dfca2355_0_149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68" name="Google Shape;1168;g130dfca2355_0_1491"/>
          <p:cNvSpPr txBox="1"/>
          <p:nvPr/>
        </p:nvSpPr>
        <p:spPr>
          <a:xfrm>
            <a:off x="328050" y="1050875"/>
            <a:ext cx="68475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2400" u="none" cap="none" strike="noStrike">
                <a:solidFill>
                  <a:srgbClr val="FFFFFF"/>
                </a:solidFill>
                <a:latin typeface="Poppins"/>
                <a:ea typeface="Poppins"/>
                <a:cs typeface="Poppins"/>
                <a:sym typeface="Poppins"/>
              </a:rPr>
              <a:t>Test of Means (with known Variance)</a:t>
            </a:r>
            <a:endParaRPr b="0" i="0" sz="2400" u="none" cap="none" strike="noStrike">
              <a:solidFill>
                <a:srgbClr val="000000"/>
              </a:solidFill>
              <a:latin typeface="Arial"/>
              <a:ea typeface="Arial"/>
              <a:cs typeface="Arial"/>
              <a:sym typeface="Arial"/>
            </a:endParaRPr>
          </a:p>
        </p:txBody>
      </p:sp>
      <p:pic>
        <p:nvPicPr>
          <p:cNvPr id="1169" name="Google Shape;1169;g130dfca2355_0_1491"/>
          <p:cNvPicPr preferRelativeResize="0"/>
          <p:nvPr/>
        </p:nvPicPr>
        <p:blipFill rotWithShape="1">
          <a:blip r:embed="rId4">
            <a:alphaModFix/>
          </a:blip>
          <a:srcRect b="0" l="0" r="0" t="0"/>
          <a:stretch/>
        </p:blipFill>
        <p:spPr>
          <a:xfrm>
            <a:off x="4242438" y="2840300"/>
            <a:ext cx="4876800" cy="4876800"/>
          </a:xfrm>
          <a:prstGeom prst="rect">
            <a:avLst/>
          </a:prstGeom>
          <a:noFill/>
          <a:ln>
            <a:noFill/>
          </a:ln>
        </p:spPr>
      </p:pic>
      <p:sp>
        <p:nvSpPr>
          <p:cNvPr id="1170" name="Google Shape;1170;g130dfca2355_0_1491"/>
          <p:cNvSpPr txBox="1"/>
          <p:nvPr/>
        </p:nvSpPr>
        <p:spPr>
          <a:xfrm>
            <a:off x="9551850" y="3867825"/>
            <a:ext cx="119775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You want to know if families in Pasig City spend more on rice (per week) than families in Cebu City.</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Using what we’ve done on hypothesis testing so far, what might your hypotheses be?</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g130dfca2355_0_1504"/>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176" name="Google Shape;1176;g130dfca2355_0_1504"/>
          <p:cNvSpPr txBox="1"/>
          <p:nvPr/>
        </p:nvSpPr>
        <p:spPr>
          <a:xfrm>
            <a:off x="3054171" y="7206256"/>
            <a:ext cx="16342200" cy="7473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1700"/>
              <a:buFont typeface="Arial"/>
              <a:buNone/>
            </a:pPr>
            <a:r>
              <a:t/>
            </a:r>
            <a:endParaRPr b="0" i="1"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grpSp>
        <p:nvGrpSpPr>
          <p:cNvPr id="1177" name="Google Shape;1177;g130dfca2355_0_1504"/>
          <p:cNvGrpSpPr/>
          <p:nvPr/>
        </p:nvGrpSpPr>
        <p:grpSpPr>
          <a:xfrm>
            <a:off x="-3712" y="766059"/>
            <a:ext cx="7319700" cy="1073882"/>
            <a:chOff x="0" y="0"/>
            <a:chExt cx="7319700" cy="1073882"/>
          </a:xfrm>
        </p:grpSpPr>
        <p:sp>
          <p:nvSpPr>
            <p:cNvPr id="1178" name="Google Shape;1178;g130dfca2355_0_1504"/>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79" name="Google Shape;1179;g130dfca2355_0_1504"/>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80" name="Google Shape;1180;g130dfca2355_0_1504"/>
          <p:cNvSpPr txBox="1"/>
          <p:nvPr/>
        </p:nvSpPr>
        <p:spPr>
          <a:xfrm>
            <a:off x="328050" y="1050875"/>
            <a:ext cx="68475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2400" u="none" cap="none" strike="noStrike">
                <a:solidFill>
                  <a:srgbClr val="FFFFFF"/>
                </a:solidFill>
                <a:latin typeface="Poppins"/>
                <a:ea typeface="Poppins"/>
                <a:cs typeface="Poppins"/>
                <a:sym typeface="Poppins"/>
              </a:rPr>
              <a:t>Test of Means (with known Variance)</a:t>
            </a:r>
            <a:endParaRPr b="0" i="0" sz="2400" u="none" cap="none" strike="noStrike">
              <a:solidFill>
                <a:srgbClr val="000000"/>
              </a:solidFill>
              <a:latin typeface="Arial"/>
              <a:ea typeface="Arial"/>
              <a:cs typeface="Arial"/>
              <a:sym typeface="Arial"/>
            </a:endParaRPr>
          </a:p>
        </p:txBody>
      </p:sp>
      <p:pic>
        <p:nvPicPr>
          <p:cNvPr id="1181" name="Google Shape;1181;g130dfca2355_0_1504"/>
          <p:cNvPicPr preferRelativeResize="0"/>
          <p:nvPr/>
        </p:nvPicPr>
        <p:blipFill rotWithShape="1">
          <a:blip r:embed="rId4">
            <a:alphaModFix/>
          </a:blip>
          <a:srcRect b="0" l="0" r="0" t="0"/>
          <a:stretch/>
        </p:blipFill>
        <p:spPr>
          <a:xfrm>
            <a:off x="4242438" y="2840300"/>
            <a:ext cx="4876800" cy="4876800"/>
          </a:xfrm>
          <a:prstGeom prst="rect">
            <a:avLst/>
          </a:prstGeom>
          <a:noFill/>
          <a:ln>
            <a:noFill/>
          </a:ln>
        </p:spPr>
      </p:pic>
      <p:sp>
        <p:nvSpPr>
          <p:cNvPr id="1182" name="Google Shape;1182;g130dfca2355_0_1504"/>
          <p:cNvSpPr txBox="1"/>
          <p:nvPr/>
        </p:nvSpPr>
        <p:spPr>
          <a:xfrm>
            <a:off x="9551850" y="3867825"/>
            <a:ext cx="119775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You want to know if families in Pasig City spend more on rice (per week) than families in Cebu City.</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Using what we’ve done on hypothesis testing so far, what might your hypotheses be?</a:t>
            </a:r>
            <a:endParaRPr b="0" i="0" sz="4000" u="none" cap="none" strike="noStrike">
              <a:solidFill>
                <a:srgbClr val="000000"/>
              </a:solidFill>
              <a:latin typeface="Helvetica Neue"/>
              <a:ea typeface="Helvetica Neue"/>
              <a:cs typeface="Helvetica Neue"/>
              <a:sym typeface="Helvetica Neue"/>
            </a:endParaRPr>
          </a:p>
        </p:txBody>
      </p:sp>
      <p:sp>
        <p:nvSpPr>
          <p:cNvPr id="1183" name="Google Shape;1183;g130dfca2355_0_1504"/>
          <p:cNvSpPr txBox="1"/>
          <p:nvPr/>
        </p:nvSpPr>
        <p:spPr>
          <a:xfrm>
            <a:off x="2835291" y="8236440"/>
            <a:ext cx="18713400" cy="34563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3500"/>
              <a:buFont typeface="Arial"/>
              <a:buNone/>
            </a:pPr>
            <a:r>
              <a:rPr b="1" i="0" lang="en-PH" sz="3500" u="none" cap="none" strike="noStrike">
                <a:solidFill>
                  <a:srgbClr val="000000"/>
                </a:solidFill>
                <a:latin typeface="Arial"/>
                <a:ea typeface="Arial"/>
                <a:cs typeface="Arial"/>
                <a:sym typeface="Arial"/>
              </a:rPr>
              <a:t>NULL HYPOTHESIS (will always have equality):</a:t>
            </a:r>
            <a:endParaRPr b="1" i="0" sz="3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0"/>
              <a:buFont typeface="Arial"/>
              <a:buNone/>
            </a:pPr>
            <a:r>
              <a:rPr b="0" i="0" lang="en-PH" sz="3500" u="none" cap="none" strike="noStrike">
                <a:solidFill>
                  <a:srgbClr val="000000"/>
                </a:solidFill>
                <a:latin typeface="Arial"/>
                <a:ea typeface="Arial"/>
                <a:cs typeface="Arial"/>
                <a:sym typeface="Arial"/>
              </a:rPr>
              <a:t>R_m &lt;= R_c</a:t>
            </a:r>
            <a:endParaRPr b="0" i="0" sz="3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0"/>
              <a:buFont typeface="Arial"/>
              <a:buNone/>
            </a:pPr>
            <a:r>
              <a:t/>
            </a:r>
            <a:endParaRPr b="0" i="0" sz="3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0"/>
              <a:buFont typeface="Arial"/>
              <a:buNone/>
            </a:pPr>
            <a:r>
              <a:t/>
            </a:r>
            <a:endParaRPr b="0" i="0" sz="3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0"/>
              <a:buFont typeface="Arial"/>
              <a:buNone/>
            </a:pPr>
            <a:r>
              <a:rPr b="1" i="0" lang="en-PH" sz="3500" u="none" cap="none" strike="noStrike">
                <a:solidFill>
                  <a:srgbClr val="000000"/>
                </a:solidFill>
                <a:latin typeface="Arial"/>
                <a:ea typeface="Arial"/>
                <a:cs typeface="Arial"/>
                <a:sym typeface="Arial"/>
              </a:rPr>
              <a:t>ALTERNATIVE HYPOTHESIS:</a:t>
            </a:r>
            <a:endParaRPr b="1" i="0" sz="3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0"/>
              <a:buFont typeface="Arial"/>
              <a:buNone/>
            </a:pPr>
            <a:r>
              <a:rPr b="0" i="0" lang="en-PH" sz="3500" u="none" cap="none" strike="noStrike">
                <a:solidFill>
                  <a:srgbClr val="000000"/>
                </a:solidFill>
                <a:latin typeface="Arial"/>
                <a:ea typeface="Arial"/>
                <a:cs typeface="Arial"/>
                <a:sym typeface="Arial"/>
              </a:rPr>
              <a:t>R_m &gt; R_c</a:t>
            </a:r>
            <a:endParaRPr b="0" i="0" sz="3500" u="none" cap="none" strike="noStrike">
              <a:solidFill>
                <a:srgbClr val="000000"/>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g130dfca2355_0_1517"/>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189" name="Google Shape;1189;g130dfca2355_0_1517"/>
          <p:cNvSpPr txBox="1"/>
          <p:nvPr/>
        </p:nvSpPr>
        <p:spPr>
          <a:xfrm>
            <a:off x="3054171" y="7206256"/>
            <a:ext cx="16342200" cy="7473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1700"/>
              <a:buFont typeface="Arial"/>
              <a:buNone/>
            </a:pPr>
            <a:r>
              <a:t/>
            </a:r>
            <a:endParaRPr b="0" i="1"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grpSp>
        <p:nvGrpSpPr>
          <p:cNvPr id="1190" name="Google Shape;1190;g130dfca2355_0_1517"/>
          <p:cNvGrpSpPr/>
          <p:nvPr/>
        </p:nvGrpSpPr>
        <p:grpSpPr>
          <a:xfrm>
            <a:off x="-3712" y="766059"/>
            <a:ext cx="7319700" cy="1073882"/>
            <a:chOff x="0" y="0"/>
            <a:chExt cx="7319700" cy="1073882"/>
          </a:xfrm>
        </p:grpSpPr>
        <p:sp>
          <p:nvSpPr>
            <p:cNvPr id="1191" name="Google Shape;1191;g130dfca2355_0_151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192" name="Google Shape;1192;g130dfca2355_0_151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193" name="Google Shape;1193;g130dfca2355_0_1517"/>
          <p:cNvSpPr txBox="1"/>
          <p:nvPr/>
        </p:nvSpPr>
        <p:spPr>
          <a:xfrm>
            <a:off x="328050" y="1050875"/>
            <a:ext cx="68475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2400" u="none" cap="none" strike="noStrike">
                <a:solidFill>
                  <a:srgbClr val="FFFFFF"/>
                </a:solidFill>
                <a:latin typeface="Poppins"/>
                <a:ea typeface="Poppins"/>
                <a:cs typeface="Poppins"/>
                <a:sym typeface="Poppins"/>
              </a:rPr>
              <a:t>Test of Means (with known Variance)</a:t>
            </a:r>
            <a:endParaRPr b="0" i="0" sz="2400" u="none" cap="none" strike="noStrike">
              <a:solidFill>
                <a:srgbClr val="000000"/>
              </a:solidFill>
              <a:latin typeface="Arial"/>
              <a:ea typeface="Arial"/>
              <a:cs typeface="Arial"/>
              <a:sym typeface="Arial"/>
            </a:endParaRPr>
          </a:p>
        </p:txBody>
      </p:sp>
      <p:pic>
        <p:nvPicPr>
          <p:cNvPr id="1194" name="Google Shape;1194;g130dfca2355_0_1517"/>
          <p:cNvPicPr preferRelativeResize="0"/>
          <p:nvPr/>
        </p:nvPicPr>
        <p:blipFill rotWithShape="1">
          <a:blip r:embed="rId4">
            <a:alphaModFix/>
          </a:blip>
          <a:srcRect b="0" l="0" r="0" t="0"/>
          <a:stretch/>
        </p:blipFill>
        <p:spPr>
          <a:xfrm>
            <a:off x="4242438" y="2840300"/>
            <a:ext cx="4876800" cy="4876800"/>
          </a:xfrm>
          <a:prstGeom prst="rect">
            <a:avLst/>
          </a:prstGeom>
          <a:noFill/>
          <a:ln>
            <a:noFill/>
          </a:ln>
        </p:spPr>
      </p:pic>
      <p:sp>
        <p:nvSpPr>
          <p:cNvPr id="1195" name="Google Shape;1195;g130dfca2355_0_1517"/>
          <p:cNvSpPr txBox="1"/>
          <p:nvPr/>
        </p:nvSpPr>
        <p:spPr>
          <a:xfrm>
            <a:off x="9551850" y="3867825"/>
            <a:ext cx="119775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You want to know if families in Pasig City spend more on rice (per week) than families in Cebu City.</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Using what we’ve done on hypothesis testing so far, what might your hypotheses be?</a:t>
            </a:r>
            <a:endParaRPr b="0" i="0" sz="4000" u="none" cap="none" strike="noStrike">
              <a:solidFill>
                <a:srgbClr val="000000"/>
              </a:solidFill>
              <a:latin typeface="Helvetica Neue"/>
              <a:ea typeface="Helvetica Neue"/>
              <a:cs typeface="Helvetica Neue"/>
              <a:sym typeface="Helvetica Neue"/>
            </a:endParaRPr>
          </a:p>
        </p:txBody>
      </p:sp>
      <p:sp>
        <p:nvSpPr>
          <p:cNvPr id="1196" name="Google Shape;1196;g130dfca2355_0_1517"/>
          <p:cNvSpPr txBox="1"/>
          <p:nvPr/>
        </p:nvSpPr>
        <p:spPr>
          <a:xfrm>
            <a:off x="2835291" y="8236440"/>
            <a:ext cx="18713400" cy="34563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3500"/>
              <a:buFont typeface="Arial"/>
              <a:buNone/>
            </a:pPr>
            <a:r>
              <a:rPr b="1" i="0" lang="en-PH" sz="3500" u="none" cap="none" strike="noStrike">
                <a:solidFill>
                  <a:srgbClr val="000000"/>
                </a:solidFill>
                <a:latin typeface="Arial"/>
                <a:ea typeface="Arial"/>
                <a:cs typeface="Arial"/>
                <a:sym typeface="Arial"/>
              </a:rPr>
              <a:t>NULL HYPOTHESIS (will always have equality):</a:t>
            </a:r>
            <a:endParaRPr b="1" i="0" sz="3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0"/>
              <a:buFont typeface="Arial"/>
              <a:buNone/>
            </a:pPr>
            <a:r>
              <a:rPr b="0" i="0" lang="en-PH" sz="3500" u="none" cap="none" strike="noStrike">
                <a:solidFill>
                  <a:srgbClr val="000000"/>
                </a:solidFill>
                <a:latin typeface="Arial"/>
                <a:ea typeface="Arial"/>
                <a:cs typeface="Arial"/>
                <a:sym typeface="Arial"/>
              </a:rPr>
              <a:t>R_m - R_c &lt;= 0</a:t>
            </a:r>
            <a:endParaRPr b="0" i="0" sz="3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0"/>
              <a:buFont typeface="Arial"/>
              <a:buNone/>
            </a:pPr>
            <a:r>
              <a:t/>
            </a:r>
            <a:endParaRPr b="0" i="0" sz="3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0"/>
              <a:buFont typeface="Arial"/>
              <a:buNone/>
            </a:pPr>
            <a:r>
              <a:t/>
            </a:r>
            <a:endParaRPr b="0" i="0" sz="3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0"/>
              <a:buFont typeface="Arial"/>
              <a:buNone/>
            </a:pPr>
            <a:r>
              <a:rPr b="1" i="0" lang="en-PH" sz="3500" u="none" cap="none" strike="noStrike">
                <a:solidFill>
                  <a:srgbClr val="000000"/>
                </a:solidFill>
                <a:latin typeface="Arial"/>
                <a:ea typeface="Arial"/>
                <a:cs typeface="Arial"/>
                <a:sym typeface="Arial"/>
              </a:rPr>
              <a:t>ALTERNATIVE HYPOTHESIS:</a:t>
            </a:r>
            <a:endParaRPr b="1" i="0" sz="3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0"/>
              <a:buFont typeface="Arial"/>
              <a:buNone/>
            </a:pPr>
            <a:r>
              <a:rPr b="0" i="0" lang="en-PH" sz="3500" u="none" cap="none" strike="noStrike">
                <a:solidFill>
                  <a:srgbClr val="000000"/>
                </a:solidFill>
                <a:latin typeface="Arial"/>
                <a:ea typeface="Arial"/>
                <a:cs typeface="Arial"/>
                <a:sym typeface="Arial"/>
              </a:rPr>
              <a:t>R_m - R_c &gt; 0</a:t>
            </a:r>
            <a:endParaRPr b="0" i="0" sz="3500" u="none" cap="none" strike="noStrike">
              <a:solidFill>
                <a:srgbClr val="000000"/>
              </a:solidFill>
              <a:latin typeface="Arial"/>
              <a:ea typeface="Arial"/>
              <a:cs typeface="Arial"/>
              <a:sym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g130dfca2355_0_1529"/>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202" name="Google Shape;1202;g130dfca2355_0_1529"/>
          <p:cNvSpPr txBox="1"/>
          <p:nvPr/>
        </p:nvSpPr>
        <p:spPr>
          <a:xfrm>
            <a:off x="3054171" y="7206256"/>
            <a:ext cx="16342200" cy="7473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1700"/>
              <a:buFont typeface="Arial"/>
              <a:buNone/>
            </a:pPr>
            <a:r>
              <a:t/>
            </a:r>
            <a:endParaRPr b="0" i="1"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grpSp>
        <p:nvGrpSpPr>
          <p:cNvPr id="1203" name="Google Shape;1203;g130dfca2355_0_1529"/>
          <p:cNvGrpSpPr/>
          <p:nvPr/>
        </p:nvGrpSpPr>
        <p:grpSpPr>
          <a:xfrm>
            <a:off x="-3712" y="766059"/>
            <a:ext cx="7319700" cy="1073882"/>
            <a:chOff x="0" y="0"/>
            <a:chExt cx="7319700" cy="1073882"/>
          </a:xfrm>
        </p:grpSpPr>
        <p:sp>
          <p:nvSpPr>
            <p:cNvPr id="1204" name="Google Shape;1204;g130dfca2355_0_1529"/>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205" name="Google Shape;1205;g130dfca2355_0_1529"/>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206" name="Google Shape;1206;g130dfca2355_0_1529"/>
          <p:cNvSpPr txBox="1"/>
          <p:nvPr/>
        </p:nvSpPr>
        <p:spPr>
          <a:xfrm>
            <a:off x="328050" y="1050875"/>
            <a:ext cx="68475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2400" u="none" cap="none" strike="noStrike">
                <a:solidFill>
                  <a:srgbClr val="FFFFFF"/>
                </a:solidFill>
                <a:latin typeface="Poppins"/>
                <a:ea typeface="Poppins"/>
                <a:cs typeface="Poppins"/>
                <a:sym typeface="Poppins"/>
              </a:rPr>
              <a:t>Test of Means (with known Variance)</a:t>
            </a:r>
            <a:endParaRPr b="0" i="0" sz="2400" u="none" cap="none" strike="noStrike">
              <a:solidFill>
                <a:srgbClr val="000000"/>
              </a:solidFill>
              <a:latin typeface="Arial"/>
              <a:ea typeface="Arial"/>
              <a:cs typeface="Arial"/>
              <a:sym typeface="Arial"/>
            </a:endParaRPr>
          </a:p>
        </p:txBody>
      </p:sp>
      <p:pic>
        <p:nvPicPr>
          <p:cNvPr id="1207" name="Google Shape;1207;g130dfca2355_0_1529"/>
          <p:cNvPicPr preferRelativeResize="0"/>
          <p:nvPr/>
        </p:nvPicPr>
        <p:blipFill rotWithShape="1">
          <a:blip r:embed="rId4">
            <a:alphaModFix/>
          </a:blip>
          <a:srcRect b="0" l="0" r="0" t="0"/>
          <a:stretch/>
        </p:blipFill>
        <p:spPr>
          <a:xfrm>
            <a:off x="4242438" y="2840300"/>
            <a:ext cx="4876800" cy="4876800"/>
          </a:xfrm>
          <a:prstGeom prst="rect">
            <a:avLst/>
          </a:prstGeom>
          <a:noFill/>
          <a:ln>
            <a:noFill/>
          </a:ln>
        </p:spPr>
      </p:pic>
      <p:sp>
        <p:nvSpPr>
          <p:cNvPr id="1208" name="Google Shape;1208;g130dfca2355_0_1529"/>
          <p:cNvSpPr txBox="1"/>
          <p:nvPr/>
        </p:nvSpPr>
        <p:spPr>
          <a:xfrm>
            <a:off x="9551850" y="3867825"/>
            <a:ext cx="119775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You want to know if families in Pasig City spend more on rice (per week) than families in Cebu City.</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Using what we’ve done on hypothesis testing so far, what might your hypotheses be?</a:t>
            </a:r>
            <a:endParaRPr b="0" i="0" sz="4000" u="none" cap="none" strike="noStrike">
              <a:solidFill>
                <a:srgbClr val="000000"/>
              </a:solidFill>
              <a:latin typeface="Helvetica Neue"/>
              <a:ea typeface="Helvetica Neue"/>
              <a:cs typeface="Helvetica Neue"/>
              <a:sym typeface="Helvetica Neue"/>
            </a:endParaRPr>
          </a:p>
        </p:txBody>
      </p:sp>
      <p:sp>
        <p:nvSpPr>
          <p:cNvPr id="1209" name="Google Shape;1209;g130dfca2355_0_1529"/>
          <p:cNvSpPr txBox="1"/>
          <p:nvPr/>
        </p:nvSpPr>
        <p:spPr>
          <a:xfrm>
            <a:off x="2835291" y="8236440"/>
            <a:ext cx="18713400" cy="29175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3500"/>
              <a:buFont typeface="Arial"/>
              <a:buNone/>
            </a:pPr>
            <a:r>
              <a:rPr b="1" i="0" lang="en-PH" sz="3500" u="none" cap="none" strike="noStrike">
                <a:solidFill>
                  <a:srgbClr val="000000"/>
                </a:solidFill>
                <a:latin typeface="Arial"/>
                <a:ea typeface="Arial"/>
                <a:cs typeface="Arial"/>
                <a:sym typeface="Arial"/>
              </a:rPr>
              <a:t>Suppose that, based on your research, you found that weekly spending in Pasig and Cebu on rice per family followed the below distributions:</a:t>
            </a:r>
            <a:endParaRPr b="1" i="0" sz="3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0"/>
              <a:buFont typeface="Arial"/>
              <a:buNone/>
            </a:pPr>
            <a:r>
              <a:t/>
            </a:r>
            <a:endParaRPr b="1" i="0" sz="3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0"/>
              <a:buFont typeface="Arial"/>
              <a:buNone/>
            </a:pPr>
            <a:r>
              <a:rPr b="0" i="0" lang="en-PH" sz="3500" u="none" cap="none" strike="noStrike">
                <a:solidFill>
                  <a:srgbClr val="000000"/>
                </a:solidFill>
                <a:latin typeface="Arial"/>
                <a:ea typeface="Arial"/>
                <a:cs typeface="Arial"/>
                <a:sym typeface="Arial"/>
              </a:rPr>
              <a:t>Weekly Spend in Pasig ~ N(340, 100)</a:t>
            </a:r>
            <a:endParaRPr b="0" i="0" sz="3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500"/>
              <a:buFont typeface="Arial"/>
              <a:buNone/>
            </a:pPr>
            <a:r>
              <a:rPr b="0" i="0" lang="en-PH" sz="3500" u="none" cap="none" strike="noStrike">
                <a:solidFill>
                  <a:srgbClr val="000000"/>
                </a:solidFill>
                <a:latin typeface="Arial"/>
                <a:ea typeface="Arial"/>
                <a:cs typeface="Arial"/>
                <a:sym typeface="Arial"/>
              </a:rPr>
              <a:t>Weekly Spend in Cebu ~ N(310, 50)</a:t>
            </a:r>
            <a:endParaRPr b="0" i="0" sz="3500" u="none" cap="none" strike="noStrike">
              <a:solidFill>
                <a:srgbClr val="000000"/>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sp>
        <p:nvSpPr>
          <p:cNvPr id="1214" name="Google Shape;1214;g130dfca2355_0_1541"/>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215" name="Google Shape;1215;g130dfca2355_0_1541"/>
          <p:cNvSpPr txBox="1"/>
          <p:nvPr/>
        </p:nvSpPr>
        <p:spPr>
          <a:xfrm>
            <a:off x="3054171" y="7206256"/>
            <a:ext cx="16342200" cy="7473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1700"/>
              <a:buFont typeface="Arial"/>
              <a:buNone/>
            </a:pPr>
            <a:r>
              <a:t/>
            </a:r>
            <a:endParaRPr b="0" i="1"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grpSp>
        <p:nvGrpSpPr>
          <p:cNvPr id="1216" name="Google Shape;1216;g130dfca2355_0_1541"/>
          <p:cNvGrpSpPr/>
          <p:nvPr/>
        </p:nvGrpSpPr>
        <p:grpSpPr>
          <a:xfrm>
            <a:off x="-3712" y="766059"/>
            <a:ext cx="7319700" cy="1073882"/>
            <a:chOff x="0" y="0"/>
            <a:chExt cx="7319700" cy="1073882"/>
          </a:xfrm>
        </p:grpSpPr>
        <p:sp>
          <p:nvSpPr>
            <p:cNvPr id="1217" name="Google Shape;1217;g130dfca2355_0_1541"/>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218" name="Google Shape;1218;g130dfca2355_0_1541"/>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219" name="Google Shape;1219;g130dfca2355_0_1541"/>
          <p:cNvSpPr txBox="1"/>
          <p:nvPr/>
        </p:nvSpPr>
        <p:spPr>
          <a:xfrm>
            <a:off x="328050" y="1050875"/>
            <a:ext cx="68475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2400" u="none" cap="none" strike="noStrike">
                <a:solidFill>
                  <a:srgbClr val="FFFFFF"/>
                </a:solidFill>
                <a:latin typeface="Poppins"/>
                <a:ea typeface="Poppins"/>
                <a:cs typeface="Poppins"/>
                <a:sym typeface="Poppins"/>
              </a:rPr>
              <a:t>Test of Means (with known Variance)</a:t>
            </a:r>
            <a:endParaRPr b="0" i="0" sz="2400" u="none" cap="none" strike="noStrike">
              <a:solidFill>
                <a:srgbClr val="000000"/>
              </a:solidFill>
              <a:latin typeface="Arial"/>
              <a:ea typeface="Arial"/>
              <a:cs typeface="Arial"/>
              <a:sym typeface="Arial"/>
            </a:endParaRPr>
          </a:p>
        </p:txBody>
      </p:sp>
      <p:pic>
        <p:nvPicPr>
          <p:cNvPr id="1220" name="Google Shape;1220;g130dfca2355_0_1541"/>
          <p:cNvPicPr preferRelativeResize="0"/>
          <p:nvPr/>
        </p:nvPicPr>
        <p:blipFill rotWithShape="1">
          <a:blip r:embed="rId4">
            <a:alphaModFix/>
          </a:blip>
          <a:srcRect b="0" l="0" r="0" t="0"/>
          <a:stretch/>
        </p:blipFill>
        <p:spPr>
          <a:xfrm>
            <a:off x="4242438" y="2840300"/>
            <a:ext cx="4876800" cy="4876800"/>
          </a:xfrm>
          <a:prstGeom prst="rect">
            <a:avLst/>
          </a:prstGeom>
          <a:noFill/>
          <a:ln>
            <a:noFill/>
          </a:ln>
        </p:spPr>
      </p:pic>
      <p:sp>
        <p:nvSpPr>
          <p:cNvPr id="1221" name="Google Shape;1221;g130dfca2355_0_1541"/>
          <p:cNvSpPr txBox="1"/>
          <p:nvPr/>
        </p:nvSpPr>
        <p:spPr>
          <a:xfrm>
            <a:off x="9551850" y="3867825"/>
            <a:ext cx="119775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You want to know if families in Pasig City spend more on rice (per week) than families in Cebu City.</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Using what we’ve done on hypothesis testing so far, what might your hypotheses be?</a:t>
            </a:r>
            <a:endParaRPr b="0" i="0" sz="4000" u="none" cap="none" strike="noStrike">
              <a:solidFill>
                <a:srgbClr val="000000"/>
              </a:solidFill>
              <a:latin typeface="Helvetica Neue"/>
              <a:ea typeface="Helvetica Neue"/>
              <a:cs typeface="Helvetica Neue"/>
              <a:sym typeface="Helvetica Neue"/>
            </a:endParaRPr>
          </a:p>
        </p:txBody>
      </p:sp>
      <p:sp>
        <p:nvSpPr>
          <p:cNvPr id="1222" name="Google Shape;1222;g130dfca2355_0_1541"/>
          <p:cNvSpPr txBox="1"/>
          <p:nvPr/>
        </p:nvSpPr>
        <p:spPr>
          <a:xfrm>
            <a:off x="2835291" y="9496415"/>
            <a:ext cx="18713400" cy="1840200"/>
          </a:xfrm>
          <a:prstGeom prst="rect">
            <a:avLst/>
          </a:prstGeom>
          <a:noFill/>
          <a:ln>
            <a:noFill/>
          </a:ln>
        </p:spPr>
        <p:txBody>
          <a:bodyPr anchorCtr="0" anchor="t" bIns="110875" lIns="110875" spcFirstLastPara="1" rIns="110875" wrap="square" tIns="110875">
            <a:spAutoFit/>
          </a:bodyPr>
          <a:lstStyle/>
          <a:p>
            <a:pPr indent="0" lvl="0" marL="0" marR="0" rtl="0" algn="ctr">
              <a:lnSpc>
                <a:spcPct val="100000"/>
              </a:lnSpc>
              <a:spcBef>
                <a:spcPts val="0"/>
              </a:spcBef>
              <a:spcAft>
                <a:spcPts val="0"/>
              </a:spcAft>
              <a:buClr>
                <a:srgbClr val="000000"/>
              </a:buClr>
              <a:buSzPts val="3500"/>
              <a:buFont typeface="Arial"/>
              <a:buNone/>
            </a:pPr>
            <a:r>
              <a:rPr b="0" i="0" lang="en-PH" sz="3500" u="none" cap="none" strike="noStrike">
                <a:solidFill>
                  <a:srgbClr val="000000"/>
                </a:solidFill>
                <a:latin typeface="Arial"/>
                <a:ea typeface="Arial"/>
                <a:cs typeface="Arial"/>
                <a:sym typeface="Arial"/>
              </a:rPr>
              <a:t>Metric of Interest:</a:t>
            </a:r>
            <a:endParaRPr b="0" i="0" sz="3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500"/>
              <a:buFont typeface="Arial"/>
              <a:buNone/>
            </a:pPr>
            <a:r>
              <a:rPr b="1" i="0" lang="en-PH" sz="3500" u="none" cap="none" strike="noStrike">
                <a:solidFill>
                  <a:srgbClr val="000000"/>
                </a:solidFill>
                <a:latin typeface="Arial"/>
                <a:ea typeface="Arial"/>
                <a:cs typeface="Arial"/>
                <a:sym typeface="Arial"/>
              </a:rPr>
              <a:t>R_m - R_c = T = 340 - 310</a:t>
            </a:r>
            <a:endParaRPr b="1" i="0" sz="3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500"/>
              <a:buFont typeface="Arial"/>
              <a:buNone/>
            </a:pPr>
            <a:r>
              <a:rPr b="1" i="0" lang="en-PH" sz="3500" u="none" cap="none" strike="noStrike">
                <a:solidFill>
                  <a:srgbClr val="000000"/>
                </a:solidFill>
                <a:latin typeface="Arial"/>
                <a:ea typeface="Arial"/>
                <a:cs typeface="Arial"/>
                <a:sym typeface="Arial"/>
              </a:rPr>
              <a:t>and T ~ N(?, 150) </a:t>
            </a:r>
            <a:endParaRPr b="0" i="0" sz="3500" u="none" cap="none" strike="noStrike">
              <a:solidFill>
                <a:srgbClr val="000000"/>
              </a:solidFill>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g130dfca2355_0_1575"/>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228" name="Google Shape;1228;g130dfca2355_0_1575"/>
          <p:cNvSpPr txBox="1"/>
          <p:nvPr/>
        </p:nvSpPr>
        <p:spPr>
          <a:xfrm>
            <a:off x="3054171" y="7206256"/>
            <a:ext cx="16342200" cy="7473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1700"/>
              <a:buFont typeface="Arial"/>
              <a:buNone/>
            </a:pPr>
            <a:r>
              <a:t/>
            </a:r>
            <a:endParaRPr b="0" i="1"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grpSp>
        <p:nvGrpSpPr>
          <p:cNvPr id="1229" name="Google Shape;1229;g130dfca2355_0_1575"/>
          <p:cNvGrpSpPr/>
          <p:nvPr/>
        </p:nvGrpSpPr>
        <p:grpSpPr>
          <a:xfrm>
            <a:off x="-3712" y="766059"/>
            <a:ext cx="7319700" cy="1073882"/>
            <a:chOff x="0" y="0"/>
            <a:chExt cx="7319700" cy="1073882"/>
          </a:xfrm>
        </p:grpSpPr>
        <p:sp>
          <p:nvSpPr>
            <p:cNvPr id="1230" name="Google Shape;1230;g130dfca2355_0_1575"/>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231" name="Google Shape;1231;g130dfca2355_0_1575"/>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232" name="Google Shape;1232;g130dfca2355_0_1575"/>
          <p:cNvSpPr txBox="1"/>
          <p:nvPr/>
        </p:nvSpPr>
        <p:spPr>
          <a:xfrm>
            <a:off x="328050" y="1050875"/>
            <a:ext cx="68475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2400" u="none" cap="none" strike="noStrike">
                <a:solidFill>
                  <a:srgbClr val="FFFFFF"/>
                </a:solidFill>
                <a:latin typeface="Poppins"/>
                <a:ea typeface="Poppins"/>
                <a:cs typeface="Poppins"/>
                <a:sym typeface="Poppins"/>
              </a:rPr>
              <a:t>Test of Means (with known Variance)</a:t>
            </a:r>
            <a:endParaRPr b="0" i="0" sz="2400" u="none" cap="none" strike="noStrike">
              <a:solidFill>
                <a:srgbClr val="000000"/>
              </a:solidFill>
              <a:latin typeface="Arial"/>
              <a:ea typeface="Arial"/>
              <a:cs typeface="Arial"/>
              <a:sym typeface="Arial"/>
            </a:endParaRPr>
          </a:p>
        </p:txBody>
      </p:sp>
      <p:sp>
        <p:nvSpPr>
          <p:cNvPr id="1233" name="Google Shape;1233;g130dfca2355_0_1575"/>
          <p:cNvSpPr txBox="1"/>
          <p:nvPr/>
        </p:nvSpPr>
        <p:spPr>
          <a:xfrm>
            <a:off x="1144944" y="2622450"/>
            <a:ext cx="6030600" cy="28098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2400"/>
              <a:buFont typeface="Arial"/>
              <a:buNone/>
            </a:pPr>
            <a:r>
              <a:rPr b="1" i="0" lang="en-PH" sz="2400" u="none" cap="none" strike="noStrike">
                <a:solidFill>
                  <a:srgbClr val="000000"/>
                </a:solidFill>
                <a:latin typeface="Arial"/>
                <a:ea typeface="Arial"/>
                <a:cs typeface="Arial"/>
                <a:sym typeface="Arial"/>
              </a:rPr>
              <a:t>NULL HYPOTHESIS</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Arial"/>
                <a:ea typeface="Arial"/>
                <a:cs typeface="Arial"/>
                <a:sym typeface="Arial"/>
              </a:rPr>
              <a:t>T &lt;= 0</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PH" sz="2400" u="none" cap="none" strike="noStrike">
                <a:solidFill>
                  <a:srgbClr val="000000"/>
                </a:solidFill>
                <a:latin typeface="Arial"/>
                <a:ea typeface="Arial"/>
                <a:cs typeface="Arial"/>
                <a:sym typeface="Arial"/>
              </a:rPr>
              <a:t>ALTERNATIVE HYPOTHESIS:</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Arial"/>
                <a:ea typeface="Arial"/>
                <a:cs typeface="Arial"/>
                <a:sym typeface="Arial"/>
              </a:rPr>
              <a:t>T &gt; 0</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p:txBody>
      </p:sp>
      <p:pic>
        <p:nvPicPr>
          <p:cNvPr descr="Graph of normally distributed sampling distribution produced by central limit theorem." id="1234" name="Google Shape;1234;g130dfca2355_0_1575"/>
          <p:cNvPicPr preferRelativeResize="0"/>
          <p:nvPr/>
        </p:nvPicPr>
        <p:blipFill rotWithShape="1">
          <a:blip r:embed="rId4">
            <a:alphaModFix/>
          </a:blip>
          <a:srcRect b="0" l="0" r="0" t="0"/>
          <a:stretch/>
        </p:blipFill>
        <p:spPr>
          <a:xfrm>
            <a:off x="7578579" y="2696202"/>
            <a:ext cx="13966800" cy="9311200"/>
          </a:xfrm>
          <a:prstGeom prst="rect">
            <a:avLst/>
          </a:prstGeom>
          <a:noFill/>
          <a:ln>
            <a:noFill/>
          </a:ln>
        </p:spPr>
      </p:pic>
      <p:sp>
        <p:nvSpPr>
          <p:cNvPr id="1235" name="Google Shape;1235;g130dfca2355_0_1575"/>
          <p:cNvSpPr txBox="1"/>
          <p:nvPr/>
        </p:nvSpPr>
        <p:spPr>
          <a:xfrm>
            <a:off x="11562300" y="1839950"/>
            <a:ext cx="7319700" cy="723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500"/>
              <a:buFont typeface="Arial"/>
              <a:buNone/>
            </a:pPr>
            <a:r>
              <a:rPr b="1" i="0" lang="en-PH" sz="3500" u="none" cap="none" strike="noStrike">
                <a:solidFill>
                  <a:schemeClr val="dk1"/>
                </a:solidFill>
                <a:latin typeface="Arial"/>
                <a:ea typeface="Arial"/>
                <a:cs typeface="Arial"/>
                <a:sym typeface="Arial"/>
              </a:rPr>
              <a:t>T ~ N(0, 150), data gives T = 30</a:t>
            </a:r>
            <a:endParaRPr b="0" i="0" sz="1400" u="none" cap="none" strike="noStrike">
              <a:solidFill>
                <a:srgbClr val="000000"/>
              </a:solidFill>
              <a:latin typeface="Arial"/>
              <a:ea typeface="Arial"/>
              <a:cs typeface="Arial"/>
              <a:sym typeface="Arial"/>
            </a:endParaRPr>
          </a:p>
        </p:txBody>
      </p:sp>
      <p:cxnSp>
        <p:nvCxnSpPr>
          <p:cNvPr id="1236" name="Google Shape;1236;g130dfca2355_0_1575"/>
          <p:cNvCxnSpPr>
            <a:stCxn id="1234" idx="0"/>
          </p:cNvCxnSpPr>
          <p:nvPr/>
        </p:nvCxnSpPr>
        <p:spPr>
          <a:xfrm>
            <a:off x="14561979" y="2696202"/>
            <a:ext cx="0" cy="9311100"/>
          </a:xfrm>
          <a:prstGeom prst="straightConnector1">
            <a:avLst/>
          </a:prstGeom>
          <a:noFill/>
          <a:ln cap="flat" cmpd="sng" w="9525">
            <a:solidFill>
              <a:schemeClr val="dk2"/>
            </a:solidFill>
            <a:prstDash val="solid"/>
            <a:round/>
            <a:headEnd len="sm" w="sm" type="none"/>
            <a:tailEnd len="sm" w="sm" type="none"/>
          </a:ln>
        </p:spPr>
      </p:cxnSp>
      <p:cxnSp>
        <p:nvCxnSpPr>
          <p:cNvPr id="1237" name="Google Shape;1237;g130dfca2355_0_1575"/>
          <p:cNvCxnSpPr/>
          <p:nvPr/>
        </p:nvCxnSpPr>
        <p:spPr>
          <a:xfrm>
            <a:off x="19599625" y="10119750"/>
            <a:ext cx="0" cy="1563000"/>
          </a:xfrm>
          <a:prstGeom prst="straightConnector1">
            <a:avLst/>
          </a:prstGeom>
          <a:noFill/>
          <a:ln cap="flat" cmpd="sng" w="9525">
            <a:solidFill>
              <a:schemeClr val="dk2"/>
            </a:solidFill>
            <a:prstDash val="solid"/>
            <a:round/>
            <a:headEnd len="sm" w="sm" type="none"/>
            <a:tailEnd len="sm" w="sm" type="none"/>
          </a:ln>
        </p:spPr>
      </p:cxnSp>
      <p:sp>
        <p:nvSpPr>
          <p:cNvPr id="1238" name="Google Shape;1238;g130dfca2355_0_1575"/>
          <p:cNvSpPr txBox="1"/>
          <p:nvPr/>
        </p:nvSpPr>
        <p:spPr>
          <a:xfrm>
            <a:off x="18748375" y="9411750"/>
            <a:ext cx="1702500" cy="708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400"/>
              <a:buFont typeface="Arial"/>
              <a:buNone/>
            </a:pPr>
            <a:r>
              <a:rPr b="0" i="0" lang="en-PH" sz="3400" u="none" cap="none" strike="noStrike">
                <a:solidFill>
                  <a:srgbClr val="000000"/>
                </a:solidFill>
                <a:latin typeface="Helvetica Neue"/>
                <a:ea typeface="Helvetica Neue"/>
                <a:cs typeface="Helvetica Neue"/>
                <a:sym typeface="Helvetica Neue"/>
              </a:rPr>
              <a:t>T = 30</a:t>
            </a:r>
            <a:endParaRPr b="0" i="0" sz="3400" u="none" cap="none" strike="noStrike">
              <a:solidFill>
                <a:srgbClr val="000000"/>
              </a:solidFill>
              <a:latin typeface="Helvetica Neue"/>
              <a:ea typeface="Helvetica Neue"/>
              <a:cs typeface="Helvetica Neue"/>
              <a:sym typeface="Helvetica Neue"/>
            </a:endParaRPr>
          </a:p>
        </p:txBody>
      </p:sp>
      <p:sp>
        <p:nvSpPr>
          <p:cNvPr id="1239" name="Google Shape;1239;g130dfca2355_0_1575"/>
          <p:cNvSpPr/>
          <p:nvPr/>
        </p:nvSpPr>
        <p:spPr>
          <a:xfrm>
            <a:off x="19599625" y="11299975"/>
            <a:ext cx="1212000" cy="382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g130dfca2355_0_1553"/>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245" name="Google Shape;1245;g130dfca2355_0_1553"/>
          <p:cNvSpPr txBox="1"/>
          <p:nvPr/>
        </p:nvSpPr>
        <p:spPr>
          <a:xfrm>
            <a:off x="3054171" y="7206256"/>
            <a:ext cx="16342200" cy="7473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1700"/>
              <a:buFont typeface="Arial"/>
              <a:buNone/>
            </a:pPr>
            <a:r>
              <a:t/>
            </a:r>
            <a:endParaRPr b="0" i="1"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grpSp>
        <p:nvGrpSpPr>
          <p:cNvPr id="1246" name="Google Shape;1246;g130dfca2355_0_1553"/>
          <p:cNvGrpSpPr/>
          <p:nvPr/>
        </p:nvGrpSpPr>
        <p:grpSpPr>
          <a:xfrm>
            <a:off x="-3712" y="766059"/>
            <a:ext cx="7319700" cy="1073882"/>
            <a:chOff x="0" y="0"/>
            <a:chExt cx="7319700" cy="1073882"/>
          </a:xfrm>
        </p:grpSpPr>
        <p:sp>
          <p:nvSpPr>
            <p:cNvPr id="1247" name="Google Shape;1247;g130dfca2355_0_1553"/>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248" name="Google Shape;1248;g130dfca2355_0_1553"/>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249" name="Google Shape;1249;g130dfca2355_0_1553"/>
          <p:cNvSpPr txBox="1"/>
          <p:nvPr/>
        </p:nvSpPr>
        <p:spPr>
          <a:xfrm>
            <a:off x="328050" y="1050875"/>
            <a:ext cx="68475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2400" u="none" cap="none" strike="noStrike">
                <a:solidFill>
                  <a:srgbClr val="FFFFFF"/>
                </a:solidFill>
                <a:latin typeface="Poppins"/>
                <a:ea typeface="Poppins"/>
                <a:cs typeface="Poppins"/>
                <a:sym typeface="Poppins"/>
              </a:rPr>
              <a:t>Test of Means (with known Variance)</a:t>
            </a:r>
            <a:endParaRPr b="0" i="0" sz="2400" u="none" cap="none" strike="noStrike">
              <a:solidFill>
                <a:srgbClr val="000000"/>
              </a:solidFill>
              <a:latin typeface="Arial"/>
              <a:ea typeface="Arial"/>
              <a:cs typeface="Arial"/>
              <a:sym typeface="Arial"/>
            </a:endParaRPr>
          </a:p>
        </p:txBody>
      </p:sp>
      <p:sp>
        <p:nvSpPr>
          <p:cNvPr id="1250" name="Google Shape;1250;g130dfca2355_0_1553"/>
          <p:cNvSpPr txBox="1"/>
          <p:nvPr/>
        </p:nvSpPr>
        <p:spPr>
          <a:xfrm>
            <a:off x="1144944" y="2622450"/>
            <a:ext cx="6030600" cy="28098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2400"/>
              <a:buFont typeface="Arial"/>
              <a:buNone/>
            </a:pPr>
            <a:r>
              <a:rPr b="1" i="0" lang="en-PH" sz="2400" u="none" cap="none" strike="noStrike">
                <a:solidFill>
                  <a:srgbClr val="000000"/>
                </a:solidFill>
                <a:latin typeface="Arial"/>
                <a:ea typeface="Arial"/>
                <a:cs typeface="Arial"/>
                <a:sym typeface="Arial"/>
              </a:rPr>
              <a:t>NULL HYPOTHESIS</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Arial"/>
                <a:ea typeface="Arial"/>
                <a:cs typeface="Arial"/>
                <a:sym typeface="Arial"/>
              </a:rPr>
              <a:t>T &lt;= 0</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PH" sz="2400" u="none" cap="none" strike="noStrike">
                <a:solidFill>
                  <a:srgbClr val="000000"/>
                </a:solidFill>
                <a:latin typeface="Arial"/>
                <a:ea typeface="Arial"/>
                <a:cs typeface="Arial"/>
                <a:sym typeface="Arial"/>
              </a:rPr>
              <a:t>ALTERNATIVE HYPOTHESIS:</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PH" sz="2400" u="none" cap="none" strike="noStrike">
                <a:solidFill>
                  <a:srgbClr val="000000"/>
                </a:solidFill>
                <a:latin typeface="Arial"/>
                <a:ea typeface="Arial"/>
                <a:cs typeface="Arial"/>
                <a:sym typeface="Arial"/>
              </a:rPr>
              <a:t>T &gt; 0</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p:txBody>
      </p:sp>
      <p:pic>
        <p:nvPicPr>
          <p:cNvPr descr="Graph of normally distributed sampling distribution produced by central limit theorem." id="1251" name="Google Shape;1251;g130dfca2355_0_1553"/>
          <p:cNvPicPr preferRelativeResize="0"/>
          <p:nvPr/>
        </p:nvPicPr>
        <p:blipFill rotWithShape="1">
          <a:blip r:embed="rId4">
            <a:alphaModFix/>
          </a:blip>
          <a:srcRect b="0" l="0" r="0" t="0"/>
          <a:stretch/>
        </p:blipFill>
        <p:spPr>
          <a:xfrm>
            <a:off x="7578579" y="2696202"/>
            <a:ext cx="13966800" cy="9311200"/>
          </a:xfrm>
          <a:prstGeom prst="rect">
            <a:avLst/>
          </a:prstGeom>
          <a:noFill/>
          <a:ln>
            <a:noFill/>
          </a:ln>
        </p:spPr>
      </p:pic>
      <p:sp>
        <p:nvSpPr>
          <p:cNvPr id="1252" name="Google Shape;1252;g130dfca2355_0_1553"/>
          <p:cNvSpPr txBox="1"/>
          <p:nvPr/>
        </p:nvSpPr>
        <p:spPr>
          <a:xfrm>
            <a:off x="11562300" y="1839950"/>
            <a:ext cx="7319700" cy="723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500"/>
              <a:buFont typeface="Arial"/>
              <a:buNone/>
            </a:pPr>
            <a:r>
              <a:rPr b="1" i="0" lang="en-PH" sz="3500" u="none" cap="none" strike="noStrike">
                <a:solidFill>
                  <a:schemeClr val="dk1"/>
                </a:solidFill>
                <a:latin typeface="Arial"/>
                <a:ea typeface="Arial"/>
                <a:cs typeface="Arial"/>
                <a:sym typeface="Arial"/>
              </a:rPr>
              <a:t>T ~ N(0, 150), data gives T = 30</a:t>
            </a:r>
            <a:endParaRPr b="0" i="0" sz="1400" u="none" cap="none" strike="noStrike">
              <a:solidFill>
                <a:srgbClr val="000000"/>
              </a:solidFill>
              <a:latin typeface="Arial"/>
              <a:ea typeface="Arial"/>
              <a:cs typeface="Arial"/>
              <a:sym typeface="Arial"/>
            </a:endParaRPr>
          </a:p>
        </p:txBody>
      </p:sp>
      <p:cxnSp>
        <p:nvCxnSpPr>
          <p:cNvPr id="1253" name="Google Shape;1253;g130dfca2355_0_1553"/>
          <p:cNvCxnSpPr>
            <a:stCxn id="1251" idx="0"/>
          </p:cNvCxnSpPr>
          <p:nvPr/>
        </p:nvCxnSpPr>
        <p:spPr>
          <a:xfrm>
            <a:off x="14561979" y="2696202"/>
            <a:ext cx="0" cy="9311100"/>
          </a:xfrm>
          <a:prstGeom prst="straightConnector1">
            <a:avLst/>
          </a:prstGeom>
          <a:noFill/>
          <a:ln cap="flat" cmpd="sng" w="9525">
            <a:solidFill>
              <a:schemeClr val="dk2"/>
            </a:solidFill>
            <a:prstDash val="solid"/>
            <a:round/>
            <a:headEnd len="sm" w="sm" type="none"/>
            <a:tailEnd len="sm" w="sm" type="none"/>
          </a:ln>
        </p:spPr>
      </p:cxnSp>
      <p:cxnSp>
        <p:nvCxnSpPr>
          <p:cNvPr id="1254" name="Google Shape;1254;g130dfca2355_0_1553"/>
          <p:cNvCxnSpPr/>
          <p:nvPr/>
        </p:nvCxnSpPr>
        <p:spPr>
          <a:xfrm>
            <a:off x="19599625" y="10119750"/>
            <a:ext cx="0" cy="1563000"/>
          </a:xfrm>
          <a:prstGeom prst="straightConnector1">
            <a:avLst/>
          </a:prstGeom>
          <a:noFill/>
          <a:ln cap="flat" cmpd="sng" w="9525">
            <a:solidFill>
              <a:schemeClr val="dk2"/>
            </a:solidFill>
            <a:prstDash val="solid"/>
            <a:round/>
            <a:headEnd len="sm" w="sm" type="none"/>
            <a:tailEnd len="sm" w="sm" type="none"/>
          </a:ln>
        </p:spPr>
      </p:cxnSp>
      <p:sp>
        <p:nvSpPr>
          <p:cNvPr id="1255" name="Google Shape;1255;g130dfca2355_0_1553"/>
          <p:cNvSpPr txBox="1"/>
          <p:nvPr/>
        </p:nvSpPr>
        <p:spPr>
          <a:xfrm>
            <a:off x="18748375" y="9411750"/>
            <a:ext cx="1702500" cy="708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400"/>
              <a:buFont typeface="Arial"/>
              <a:buNone/>
            </a:pPr>
            <a:r>
              <a:rPr b="0" i="0" lang="en-PH" sz="3400" u="none" cap="none" strike="noStrike">
                <a:solidFill>
                  <a:srgbClr val="000000"/>
                </a:solidFill>
                <a:latin typeface="Helvetica Neue"/>
                <a:ea typeface="Helvetica Neue"/>
                <a:cs typeface="Helvetica Neue"/>
                <a:sym typeface="Helvetica Neue"/>
              </a:rPr>
              <a:t>T = 30</a:t>
            </a:r>
            <a:endParaRPr b="0" i="0" sz="3400" u="none" cap="none" strike="noStrike">
              <a:solidFill>
                <a:srgbClr val="000000"/>
              </a:solidFill>
              <a:latin typeface="Helvetica Neue"/>
              <a:ea typeface="Helvetica Neue"/>
              <a:cs typeface="Helvetica Neue"/>
              <a:sym typeface="Helvetica Neue"/>
            </a:endParaRPr>
          </a:p>
        </p:txBody>
      </p:sp>
      <p:sp>
        <p:nvSpPr>
          <p:cNvPr id="1256" name="Google Shape;1256;g130dfca2355_0_1553"/>
          <p:cNvSpPr/>
          <p:nvPr/>
        </p:nvSpPr>
        <p:spPr>
          <a:xfrm>
            <a:off x="19599625" y="11299975"/>
            <a:ext cx="1212000" cy="382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g130dfca2355_0_1553"/>
          <p:cNvSpPr txBox="1"/>
          <p:nvPr/>
        </p:nvSpPr>
        <p:spPr>
          <a:xfrm>
            <a:off x="17074775" y="12140350"/>
            <a:ext cx="44706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0" i="0" lang="en-PH" sz="4000" u="none" cap="none" strike="noStrike">
                <a:solidFill>
                  <a:srgbClr val="000000"/>
                </a:solidFill>
                <a:latin typeface="Helvetica Neue"/>
                <a:ea typeface="Helvetica Neue"/>
                <a:cs typeface="Helvetica Neue"/>
                <a:sym typeface="Helvetica Neue"/>
              </a:rPr>
              <a:t>P(T &gt; 30) = 0.0072</a:t>
            </a:r>
            <a:endParaRPr b="0" i="0" sz="4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g1305286d31c_0_17"/>
          <p:cNvSpPr/>
          <p:nvPr/>
        </p:nvSpPr>
        <p:spPr>
          <a:xfrm>
            <a:off x="446147" y="12150510"/>
            <a:ext cx="1406100" cy="109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263" name="Google Shape;1263;g1305286d31c_0_17"/>
          <p:cNvSpPr txBox="1"/>
          <p:nvPr/>
        </p:nvSpPr>
        <p:spPr>
          <a:xfrm>
            <a:off x="2694701" y="2952020"/>
            <a:ext cx="19369800" cy="4549200"/>
          </a:xfrm>
          <a:prstGeom prst="rect">
            <a:avLst/>
          </a:prstGeom>
          <a:noFill/>
          <a:ln>
            <a:noFill/>
          </a:ln>
        </p:spPr>
        <p:txBody>
          <a:bodyPr anchorCtr="0" anchor="t" bIns="110875" lIns="110875" spcFirstLastPara="1" rIns="110875" wrap="square" tIns="110875">
            <a:spAutoFit/>
          </a:bodyPr>
          <a:lstStyle/>
          <a:p>
            <a:pPr indent="0" lvl="0" marL="0" marR="0" rtl="0" algn="l">
              <a:lnSpc>
                <a:spcPct val="100000"/>
              </a:lnSpc>
              <a:spcBef>
                <a:spcPts val="0"/>
              </a:spcBef>
              <a:spcAft>
                <a:spcPts val="0"/>
              </a:spcAft>
              <a:buClr>
                <a:srgbClr val="000000"/>
              </a:buClr>
              <a:buSzPts val="6100"/>
              <a:buFont typeface="Arial"/>
              <a:buNone/>
            </a:pPr>
            <a:r>
              <a:rPr b="1" i="0" lang="en-PH" sz="6100" u="none" cap="none" strike="noStrike">
                <a:solidFill>
                  <a:srgbClr val="000000"/>
                </a:solidFill>
                <a:latin typeface="Arial"/>
                <a:ea typeface="Arial"/>
                <a:cs typeface="Arial"/>
                <a:sym typeface="Arial"/>
              </a:rPr>
              <a:t>Significance Level</a:t>
            </a:r>
            <a:endParaRPr b="1" i="0" sz="6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100"/>
              <a:buFont typeface="Arial"/>
              <a:buNone/>
            </a:pPr>
            <a:r>
              <a:rPr b="0" i="0" lang="en-PH" sz="6100" u="none" cap="none" strike="noStrike">
                <a:solidFill>
                  <a:srgbClr val="000000"/>
                </a:solidFill>
                <a:latin typeface="Arial"/>
                <a:ea typeface="Arial"/>
                <a:cs typeface="Arial"/>
                <a:sym typeface="Arial"/>
              </a:rPr>
              <a:t>A threshold that indicates when a p-value is </a:t>
            </a:r>
            <a:endParaRPr b="0" i="0" sz="6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100"/>
              <a:buFont typeface="Arial"/>
              <a:buNone/>
            </a:pPr>
            <a:r>
              <a:rPr b="0" i="0" lang="en-PH" sz="6100" u="none" cap="none" strike="noStrike">
                <a:solidFill>
                  <a:srgbClr val="000000"/>
                </a:solidFill>
                <a:latin typeface="Arial"/>
                <a:ea typeface="Arial"/>
                <a:cs typeface="Arial"/>
                <a:sym typeface="Arial"/>
              </a:rPr>
              <a:t>considered significant.</a:t>
            </a:r>
            <a:endParaRPr b="0" i="0" sz="6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t/>
            </a:r>
            <a:endParaRPr b="0" i="1" sz="4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900"/>
              <a:buFont typeface="Arial"/>
              <a:buNone/>
            </a:pPr>
            <a:r>
              <a:rPr b="0" i="1" lang="en-PH" sz="4900" u="none" cap="none" strike="noStrike">
                <a:solidFill>
                  <a:srgbClr val="000000"/>
                </a:solidFill>
                <a:latin typeface="Arial"/>
                <a:ea typeface="Arial"/>
                <a:cs typeface="Arial"/>
                <a:sym typeface="Arial"/>
              </a:rPr>
              <a:t>Common thresholds are 0.05 and 0.01.</a:t>
            </a:r>
            <a:endParaRPr b="0" i="1" sz="4900" u="none" cap="none" strike="noStrike">
              <a:solidFill>
                <a:srgbClr val="000000"/>
              </a:solidFill>
              <a:latin typeface="Arial"/>
              <a:ea typeface="Arial"/>
              <a:cs typeface="Arial"/>
              <a:sym typeface="Arial"/>
            </a:endParaRPr>
          </a:p>
        </p:txBody>
      </p:sp>
      <p:grpSp>
        <p:nvGrpSpPr>
          <p:cNvPr id="1264" name="Google Shape;1264;g1305286d31c_0_17"/>
          <p:cNvGrpSpPr/>
          <p:nvPr/>
        </p:nvGrpSpPr>
        <p:grpSpPr>
          <a:xfrm>
            <a:off x="-3712" y="766059"/>
            <a:ext cx="7319700" cy="1073882"/>
            <a:chOff x="0" y="0"/>
            <a:chExt cx="7319700" cy="1073882"/>
          </a:xfrm>
        </p:grpSpPr>
        <p:sp>
          <p:nvSpPr>
            <p:cNvPr id="1265" name="Google Shape;1265;g1305286d31c_0_17"/>
            <p:cNvSpPr/>
            <p:nvPr/>
          </p:nvSpPr>
          <p:spPr>
            <a:xfrm>
              <a:off x="0" y="0"/>
              <a:ext cx="7319700" cy="963000"/>
            </a:xfrm>
            <a:prstGeom prst="rect">
              <a:avLst/>
            </a:prstGeom>
            <a:solidFill>
              <a:srgbClr val="6B91CB"/>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sp>
          <p:nvSpPr>
            <p:cNvPr id="1266" name="Google Shape;1266;g1305286d31c_0_17"/>
            <p:cNvSpPr/>
            <p:nvPr/>
          </p:nvSpPr>
          <p:spPr>
            <a:xfrm>
              <a:off x="0" y="949682"/>
              <a:ext cx="7319700" cy="124200"/>
            </a:xfrm>
            <a:prstGeom prst="rect">
              <a:avLst/>
            </a:prstGeom>
            <a:solidFill>
              <a:srgbClr val="6169A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3000"/>
                <a:buFont typeface="Avenir"/>
                <a:buNone/>
              </a:pPr>
              <a:r>
                <a:t/>
              </a:r>
              <a:endParaRPr b="1" i="0" sz="3000" u="none" cap="none" strike="noStrike">
                <a:solidFill>
                  <a:srgbClr val="000000"/>
                </a:solidFill>
                <a:latin typeface="Helvetica Neue"/>
                <a:ea typeface="Helvetica Neue"/>
                <a:cs typeface="Helvetica Neue"/>
                <a:sym typeface="Helvetica Neue"/>
              </a:endParaRPr>
            </a:p>
          </p:txBody>
        </p:sp>
      </p:grpSp>
      <p:sp>
        <p:nvSpPr>
          <p:cNvPr id="1267" name="Google Shape;1267;g1305286d31c_0_17"/>
          <p:cNvSpPr txBox="1"/>
          <p:nvPr/>
        </p:nvSpPr>
        <p:spPr>
          <a:xfrm>
            <a:off x="328050" y="1050866"/>
            <a:ext cx="6090000" cy="772500"/>
          </a:xfrm>
          <a:prstGeom prst="rect">
            <a:avLst/>
          </a:prstGeom>
          <a:noFill/>
          <a:ln>
            <a:noFill/>
          </a:ln>
        </p:spPr>
        <p:txBody>
          <a:bodyPr anchorCtr="0" anchor="ctr" bIns="50800" lIns="50800" spcFirstLastPara="1" rIns="50800" wrap="square" tIns="50800">
            <a:noAutofit/>
          </a:bodyPr>
          <a:lstStyle/>
          <a:p>
            <a:pPr indent="0" lvl="0" marL="0" marR="0" rtl="0" algn="l">
              <a:lnSpc>
                <a:spcPct val="172500"/>
              </a:lnSpc>
              <a:spcBef>
                <a:spcPts val="0"/>
              </a:spcBef>
              <a:spcAft>
                <a:spcPts val="0"/>
              </a:spcAft>
              <a:buClr>
                <a:srgbClr val="FFFFFF"/>
              </a:buClr>
              <a:buSzPts val="4000"/>
              <a:buFont typeface="Poppins"/>
              <a:buNone/>
            </a:pPr>
            <a:r>
              <a:rPr b="0" i="1" lang="en-PH" sz="4000" u="none" cap="none" strike="noStrike">
                <a:solidFill>
                  <a:srgbClr val="FFFFFF"/>
                </a:solidFill>
                <a:latin typeface="Poppins"/>
                <a:ea typeface="Poppins"/>
                <a:cs typeface="Poppins"/>
                <a:sym typeface="Poppins"/>
              </a:rPr>
              <a:t>Types of Error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