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83" r:id="rId7"/>
    <p:sldId id="261" r:id="rId8"/>
    <p:sldId id="272" r:id="rId9"/>
    <p:sldId id="273" r:id="rId10"/>
    <p:sldId id="277" r:id="rId11"/>
    <p:sldId id="275" r:id="rId12"/>
    <p:sldId id="284" r:id="rId13"/>
    <p:sldId id="274" r:id="rId14"/>
    <p:sldId id="278" r:id="rId15"/>
    <p:sldId id="285" r:id="rId16"/>
    <p:sldId id="271" r:id="rId17"/>
  </p:sldIdLst>
  <p:sldSz cx="24384000" cy="13716000"/>
  <p:notesSz cx="6858000" cy="9144000"/>
  <p:embeddedFontLst>
    <p:embeddedFont>
      <p:font typeface="Avenir" panose="02000503020000020003" pitchFamily="2" charset="0"/>
      <p:regular r:id="rId19"/>
      <p:italic r:id="rId20"/>
    </p:embeddedFont>
    <p:embeddedFont>
      <p:font typeface="Avenir Book" panose="02000503020000020003" pitchFamily="2" charset="0"/>
      <p:regular r:id="rId21"/>
      <p:italic r:id="rId22"/>
    </p:embeddedFont>
    <p:embeddedFont>
      <p:font typeface="Helvetica Neue" panose="02000503000000020004" pitchFamily="2" charset="0"/>
      <p:regular r:id="rId23"/>
      <p:bold r:id="rId24"/>
      <p:italic r:id="rId25"/>
      <p:boldItalic r:id="rId26"/>
    </p:embeddedFont>
    <p:embeddedFont>
      <p:font typeface="Poppins" pitchFamily="2" charset="77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j5JXDbWpEtvumld7dnzpozFuq6U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ves Kangleo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0"/>
    <p:restoredTop sz="75618"/>
  </p:normalViewPr>
  <p:slideViewPr>
    <p:cSldViewPr snapToGrid="0" snapToObjects="1">
      <p:cViewPr varScale="1">
        <p:scale>
          <a:sx n="35" d="100"/>
          <a:sy n="35" d="100"/>
        </p:scale>
        <p:origin x="232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5-22T08:52:50.096" idx="1">
    <p:pos x="6000" y="0"/>
    <p:text>@vrenelli@ftwfoundation.org - Can you please confirm that this is the latest FTW slides template? I.e. this is the template that the instructors should be using moving forward? Thanks. cc: @michelle@ftwfoundation.org @jeanne.reyes@ftwfoundation.org @julie.delda@ftwfoundation.org
_Assigned to Vrenelli Alvarado_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Zn9nOA8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PH" dirty="0"/>
              <a:t>Photos grabbed from:</a:t>
            </a:r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PH" dirty="0"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PH" dirty="0"/>
              <a:t>https://</a:t>
            </a:r>
            <a:r>
              <a:rPr lang="en-PH" dirty="0" err="1"/>
              <a:t>www.google.com</a:t>
            </a:r>
            <a:r>
              <a:rPr lang="en-PH" dirty="0"/>
              <a:t>/</a:t>
            </a:r>
            <a:r>
              <a:rPr lang="en-PH" dirty="0" err="1"/>
              <a:t>imgres?imgurl</a:t>
            </a:r>
            <a:r>
              <a:rPr lang="en-PH" dirty="0"/>
              <a:t>=https%3A%2F%2Fmiro.medium.com%2Fmax%2F1200%2F0*n6zzxzDrGFPV6Tue.png&amp;imgrefurl=https%3A%2F%2Fmedium.com%2F%40neolego%2Fa-long-time-ago-in-a-galaxy-far-far-away-level-up-8afa1946dfcf&amp;tbnid=9-dso9HiNJ9_OM&amp;vet=12ahUKEwitiK3-xfX3AhWKADQIHbyeBAMQMygBegUIARDOAQ..i&amp;docid=b--CnbjcdG4gwM&amp;w=1200&amp;h=675&amp;q=star%20wars%20a%20long%20time%20ago&amp;ved=2ahUKEwitiK3-xfX3AhWKADQIHbyeBAMQMygBegUIARDOAQ</a:t>
            </a:r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PH" dirty="0"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PH" dirty="0"/>
              <a:t>https://</a:t>
            </a:r>
            <a:r>
              <a:rPr lang="en-PH" dirty="0" err="1"/>
              <a:t>www.google.com</a:t>
            </a:r>
            <a:r>
              <a:rPr lang="en-PH" dirty="0"/>
              <a:t>/</a:t>
            </a:r>
            <a:r>
              <a:rPr lang="en-PH" dirty="0" err="1"/>
              <a:t>imgres?imgurl</a:t>
            </a:r>
            <a:r>
              <a:rPr lang="en-PH" dirty="0"/>
              <a:t>=https%3A%2F%2Fpufflesandhoneyadventures.files.wordpress.com%2F2017%2F05%2Fepisode-4-crawl_24e24e6f.jpg&amp;imgrefurl=https%3A%2F%2Fpufflesandhoneyadventures.wordpress.com%2F2017%2F05%2F04%2Fa-long-time-ago-in-a-galaxy-far-far-away%2F&amp;tbnid=XRE-_-EkuoU5TM&amp;vet=12ahUKEwitiK3-xfX3AhWKADQIHbyeBAMQMygPegUIARDxAQ..i&amp;docid=c0-JM-iav66sSM&amp;w=768&amp;h=432&amp;q=star%20wars%20a%20long%20time%20ago&amp;ved=2ahUKEwitiK3-xfX3AhWKADQIHbyeBAMQMygPegUIARDxAQ</a:t>
            </a:r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PH" dirty="0"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6647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PH" dirty="0"/>
              <a:t>Photos grabbed from:</a:t>
            </a:r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PH" dirty="0"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PH" dirty="0"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PH" dirty="0"/>
              <a:t>https://</a:t>
            </a:r>
            <a:r>
              <a:rPr lang="en-PH" dirty="0" err="1"/>
              <a:t>www.google.com</a:t>
            </a:r>
            <a:r>
              <a:rPr lang="en-PH" dirty="0"/>
              <a:t>/</a:t>
            </a:r>
            <a:r>
              <a:rPr lang="en-PH" dirty="0" err="1"/>
              <a:t>imgres?imgurl</a:t>
            </a:r>
            <a:r>
              <a:rPr lang="en-PH" dirty="0"/>
              <a:t>=https%3A%2F%2Fi.ytimg.com%2Fvi%2FzwTS03KofUw%2Fmaxresdefault.jpg&amp;imgrefurl=https%3A%2F%2Fwww.youtube.com%2Fwatch%3Fv%3DzwTS03KofUw&amp;tbnid=W90XFXmf4c7VmM&amp;vet=12ahUKEwjBkN7mxvX3AhXMCTQIHUpDBSgQMygAegUIARDRAQ..i&amp;docid=RcE1Y9jjh0YuBM&amp;w=1280&amp;h=720&amp;q=pagong%20at%20kuneho&amp;ved=2ahUKEwjBkN7mxvX3AhXMCTQIHUpDBSgQMygAegUIARDRAQ</a:t>
            </a:r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PH" dirty="0"/>
              <a:t>https://</a:t>
            </a:r>
            <a:r>
              <a:rPr lang="en-PH" dirty="0" err="1"/>
              <a:t>en.wikipedia.org</a:t>
            </a:r>
            <a:r>
              <a:rPr lang="en-PH" dirty="0"/>
              <a:t>/wiki/Armature_(sculpture)</a:t>
            </a:r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PH" dirty="0"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PH" sz="2200" b="0" i="0" u="none" strike="noStrike" cap="none" dirty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Armature for a classical pose of a figure holding a lyre.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100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PH" dirty="0"/>
              <a:t>Photos grabbed from:</a:t>
            </a:r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PH" dirty="0"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PH" dirty="0"/>
              <a:t>https://</a:t>
            </a:r>
            <a:r>
              <a:rPr lang="en-PH" dirty="0" err="1"/>
              <a:t>www.google.com</a:t>
            </a:r>
            <a:r>
              <a:rPr lang="en-PH" dirty="0"/>
              <a:t>/</a:t>
            </a:r>
            <a:r>
              <a:rPr lang="en-PH" dirty="0" err="1"/>
              <a:t>imgres?imgurl</a:t>
            </a:r>
            <a:r>
              <a:rPr lang="en-PH" dirty="0"/>
              <a:t>=https%3A%2F%2Fmiro.medium.com%2Fmax%2F1200%2F0*n6zzxzDrGFPV6Tue.png&amp;imgrefurl=https%3A%2F%2Fmedium.com%2F%40neolego%2Fa-long-time-ago-in-a-galaxy-far-far-away-level-up-8afa1946dfcf&amp;tbnid=9-dso9HiNJ9_OM&amp;vet=12ahUKEwitiK3-xfX3AhWKADQIHbyeBAMQMygBegUIARDOAQ..i&amp;docid=b--CnbjcdG4gwM&amp;w=1200&amp;h=675&amp;q=star%20wars%20a%20long%20time%20ago&amp;ved=2ahUKEwitiK3-xfX3AhWKADQIHbyeBAMQMygBegUIARDOAQ</a:t>
            </a:r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PH" dirty="0"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PH" dirty="0"/>
              <a:t>https://</a:t>
            </a:r>
            <a:r>
              <a:rPr lang="en-PH" dirty="0" err="1"/>
              <a:t>www.google.com</a:t>
            </a:r>
            <a:r>
              <a:rPr lang="en-PH" dirty="0"/>
              <a:t>/</a:t>
            </a:r>
            <a:r>
              <a:rPr lang="en-PH" dirty="0" err="1"/>
              <a:t>imgres?imgurl</a:t>
            </a:r>
            <a:r>
              <a:rPr lang="en-PH" dirty="0"/>
              <a:t>=https%3A%2F%2Fpufflesandhoneyadventures.files.wordpress.com%2F2017%2F05%2Fepisode-4-crawl_24e24e6f.jpg&amp;imgrefurl=https%3A%2F%2Fpufflesandhoneyadventures.wordpress.com%2F2017%2F05%2F04%2Fa-long-time-ago-in-a-galaxy-far-far-away%2F&amp;tbnid=XRE-_-EkuoU5TM&amp;vet=12ahUKEwitiK3-xfX3AhWKADQIHbyeBAMQMygPegUIARDxAQ..i&amp;docid=c0-JM-iav66sSM&amp;w=768&amp;h=432&amp;q=star%20wars%20a%20long%20time%20ago&amp;ved=2ahUKEwitiK3-xfX3AhWKADQIHbyeBAMQMygPegUIARDxAQ</a:t>
            </a:r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PH" dirty="0"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7725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PH" dirty="0"/>
              <a:t>https://</a:t>
            </a:r>
            <a:r>
              <a:rPr lang="en-PH" dirty="0" err="1"/>
              <a:t>docs.google.com</a:t>
            </a:r>
            <a:r>
              <a:rPr lang="en-PH" dirty="0"/>
              <a:t>/file/d/19QIoP50gGKTEXXdvGPl1bIIyUHrgsxy4/</a:t>
            </a:r>
            <a:r>
              <a:rPr lang="en-PH" dirty="0" err="1"/>
              <a:t>edit?filetype</a:t>
            </a:r>
            <a:r>
              <a:rPr lang="en-PH" dirty="0"/>
              <a:t>=</a:t>
            </a:r>
            <a:r>
              <a:rPr lang="en-PH" dirty="0" err="1"/>
              <a:t>mspresentation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0084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Data-driven leadership: role of data science in policy and governance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1780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PH" dirty="0"/>
              <a:t>https://</a:t>
            </a:r>
            <a:r>
              <a:rPr lang="en-PH" dirty="0" err="1"/>
              <a:t>docs.google.com</a:t>
            </a:r>
            <a:r>
              <a:rPr lang="en-PH" dirty="0"/>
              <a:t>/file/d/19QIoP50gGKTEXXdvGPl1bIIyUHrgsxy4/</a:t>
            </a:r>
            <a:r>
              <a:rPr lang="en-PH" dirty="0" err="1"/>
              <a:t>edit?filetype</a:t>
            </a:r>
            <a:r>
              <a:rPr lang="en-PH" dirty="0"/>
              <a:t>=</a:t>
            </a:r>
            <a:r>
              <a:rPr lang="en-PH" dirty="0" err="1"/>
              <a:t>mspresentation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7625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57041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7792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502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>
            <a:spLocks noGrp="1"/>
          </p:cNvSpPr>
          <p:nvPr>
            <p:ph type="pic" idx="2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30"/>
          <p:cNvSpPr>
            <a:spLocks noGrp="1"/>
          </p:cNvSpPr>
          <p:nvPr>
            <p:ph type="pic" idx="3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30"/>
          <p:cNvSpPr>
            <a:spLocks noGrp="1"/>
          </p:cNvSpPr>
          <p:nvPr>
            <p:ph type="pic" idx="4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3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venir"/>
              <a:buNone/>
              <a:defRPr sz="48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2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3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>
            <a:spLocks noGrp="1"/>
          </p:cNvSpPr>
          <p:nvPr>
            <p:ph type="pic" idx="2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>
            <a:spLocks noGrp="1"/>
          </p:cNvSpPr>
          <p:nvPr>
            <p:ph type="pic" idx="2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26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venir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>
            <a:spLocks noGrp="1"/>
          </p:cNvSpPr>
          <p:nvPr>
            <p:ph type="pic" idx="2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28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venir"/>
              <a:buNone/>
              <a:defRPr sz="112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venir"/>
              <a:buNone/>
              <a:defRPr sz="112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venir"/>
              <a:buNone/>
              <a:defRPr sz="112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venir"/>
              <a:buNone/>
              <a:defRPr sz="112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venir"/>
              <a:buNone/>
              <a:defRPr sz="112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venir"/>
              <a:buNone/>
              <a:defRPr sz="112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venir"/>
              <a:buNone/>
              <a:defRPr sz="112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venir"/>
              <a:buNone/>
              <a:defRPr sz="112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venir"/>
              <a:buNone/>
              <a:defRPr sz="112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e/2PACX-1vSZVezL0tQAbnE3R-8wUGvra_Caau8ebloDuMU-yHA2llw7fLa4l4wSU7LNqgIGBw/pub?start=false&amp;loop=false&amp;delayms=300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2_gmGfIpm0?feature=oembed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orbes.com/sites/chriswestfall/2020/10/28/why-storytelling-beats-statistics-but-only-100-of-the-time" TargetMode="External"/><Relationship Id="rId4" Type="http://schemas.openxmlformats.org/officeDocument/2006/relationships/hyperlink" Target="https://towardsdatascience.com/storytelling-for-data-scientists-317c2723aa3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q3n2sJ43Hg?feature=oembed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" descr="ForTheWomen_blacktext (2) 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6895" y="562367"/>
            <a:ext cx="17810210" cy="12591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/>
        </p:nvSpPr>
        <p:spPr>
          <a:xfrm>
            <a:off x="846745" y="2678742"/>
            <a:ext cx="9101927" cy="818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</a:pPr>
            <a:r>
              <a:rPr lang="en-US" sz="6000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The story is for the audience, not the storyteller.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</a:pPr>
            <a:endParaRPr lang="en-US" sz="6000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</a:pPr>
            <a:r>
              <a:rPr lang="en-US" sz="6000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What do they know about what you’re going to tell them about?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</a:pPr>
            <a:endParaRPr lang="en-US" sz="6000" i="0" u="none" strike="noStrike" cap="none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  <a:buAutoNum type="arabicPeriod"/>
            </a:pPr>
            <a:endParaRPr lang="en-US" sz="6000" i="0" u="none" strike="noStrike" cap="none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  <a:buAutoNum type="arabicPeriod"/>
            </a:pPr>
            <a:endParaRPr lang="en-US" sz="6000" i="0" u="none" strike="noStrike" cap="none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  <a:buAutoNum type="arabicPeriod"/>
            </a:pPr>
            <a:endParaRPr lang="en-US" sz="6000" i="0" u="none" strike="noStrike" cap="none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  <a:buAutoNum type="arabicPeriod"/>
            </a:pPr>
            <a:endParaRPr lang="en-US" sz="6000" i="0" u="none" strike="noStrike" cap="none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  <a:buAutoNum type="arabicPeriod"/>
            </a:pPr>
            <a:endParaRPr sz="6000" i="0" u="none" strike="noStrike" cap="none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5" name="Google Shape;165;p6" descr="ForTheWomen_blacktext (2) 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505" y="11876198"/>
            <a:ext cx="2374818" cy="1678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6"/>
          <p:cNvGrpSpPr/>
          <p:nvPr/>
        </p:nvGrpSpPr>
        <p:grpSpPr>
          <a:xfrm>
            <a:off x="-3712" y="766059"/>
            <a:ext cx="7319700" cy="1073882"/>
            <a:chOff x="0" y="0"/>
            <a:chExt cx="7319700" cy="1073882"/>
          </a:xfrm>
        </p:grpSpPr>
        <p:sp>
          <p:nvSpPr>
            <p:cNvPr id="167" name="Google Shape;167;p6"/>
            <p:cNvSpPr/>
            <p:nvPr/>
          </p:nvSpPr>
          <p:spPr>
            <a:xfrm>
              <a:off x="0" y="0"/>
              <a:ext cx="7319700" cy="963000"/>
            </a:xfrm>
            <a:prstGeom prst="rect">
              <a:avLst/>
            </a:prstGeom>
            <a:solidFill>
              <a:srgbClr val="6B91CB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venir"/>
                <a:buNone/>
              </a:pPr>
              <a:endParaRPr sz="3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0" y="949682"/>
              <a:ext cx="7319700" cy="124200"/>
            </a:xfrm>
            <a:prstGeom prst="rect">
              <a:avLst/>
            </a:prstGeom>
            <a:solidFill>
              <a:srgbClr val="6169A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venir"/>
                <a:buNone/>
              </a:pPr>
              <a:endParaRPr sz="3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69" name="Google Shape;169;p6"/>
          <p:cNvSpPr txBox="1"/>
          <p:nvPr/>
        </p:nvSpPr>
        <p:spPr>
          <a:xfrm>
            <a:off x="328050" y="822266"/>
            <a:ext cx="6656100" cy="7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72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oppins"/>
              <a:buNone/>
            </a:pPr>
            <a:r>
              <a:rPr lang="en-PH" sz="4000" b="0" i="1" u="none" strike="noStrike" cap="none" dirty="0">
                <a:solidFill>
                  <a:srgbClr val="FFFFFF"/>
                </a:solidFill>
                <a:latin typeface="Poppins"/>
                <a:ea typeface="Arial"/>
                <a:cs typeface="Poppins"/>
                <a:sym typeface="Poppins"/>
              </a:rPr>
              <a:t>Audience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8BE704-8037-605B-EC93-960F0A6C3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8124" y="1064514"/>
            <a:ext cx="10345511" cy="57934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53FE5F-5CD7-D5C1-075E-C2D116EC5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8124" y="6922174"/>
            <a:ext cx="10345509" cy="579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0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/>
        </p:nvSpPr>
        <p:spPr>
          <a:xfrm>
            <a:off x="1146904" y="2678742"/>
            <a:ext cx="11045096" cy="529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</a:pPr>
            <a:r>
              <a:rPr lang="en-US" sz="6000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Think of your favorite story…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</a:pPr>
            <a:endParaRPr lang="en-US" sz="6000" i="0" u="none" strike="noStrike" cap="none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</a:pPr>
            <a:r>
              <a:rPr lang="en-US" sz="6000" i="0" u="none" strike="noStrike" cap="none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What was the point of that story?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</a:pPr>
            <a:endParaRPr lang="en-US" sz="6000" i="0" u="none" strike="noStrike" cap="none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  <a:buAutoNum type="arabicPeriod"/>
            </a:pPr>
            <a:endParaRPr lang="en-US" sz="6000" i="0" u="none" strike="noStrike" cap="none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  <a:buAutoNum type="arabicPeriod"/>
            </a:pPr>
            <a:endParaRPr sz="6000" i="0" u="none" strike="noStrike" cap="none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5" name="Google Shape;165;p6" descr="ForTheWomen_blacktext (2) 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505" y="11876198"/>
            <a:ext cx="2374818" cy="1678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6"/>
          <p:cNvGrpSpPr/>
          <p:nvPr/>
        </p:nvGrpSpPr>
        <p:grpSpPr>
          <a:xfrm>
            <a:off x="-3712" y="766059"/>
            <a:ext cx="7319700" cy="1073882"/>
            <a:chOff x="0" y="0"/>
            <a:chExt cx="7319700" cy="1073882"/>
          </a:xfrm>
        </p:grpSpPr>
        <p:sp>
          <p:nvSpPr>
            <p:cNvPr id="167" name="Google Shape;167;p6"/>
            <p:cNvSpPr/>
            <p:nvPr/>
          </p:nvSpPr>
          <p:spPr>
            <a:xfrm>
              <a:off x="0" y="0"/>
              <a:ext cx="7319700" cy="963000"/>
            </a:xfrm>
            <a:prstGeom prst="rect">
              <a:avLst/>
            </a:prstGeom>
            <a:solidFill>
              <a:srgbClr val="6B91CB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venir"/>
                <a:buNone/>
              </a:pPr>
              <a:endParaRPr sz="3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0" y="949682"/>
              <a:ext cx="7319700" cy="124200"/>
            </a:xfrm>
            <a:prstGeom prst="rect">
              <a:avLst/>
            </a:prstGeom>
            <a:solidFill>
              <a:srgbClr val="6169A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venir"/>
                <a:buNone/>
              </a:pPr>
              <a:endParaRPr sz="3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69" name="Google Shape;169;p6"/>
          <p:cNvSpPr txBox="1"/>
          <p:nvPr/>
        </p:nvSpPr>
        <p:spPr>
          <a:xfrm>
            <a:off x="328050" y="822266"/>
            <a:ext cx="6656100" cy="7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72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oppins"/>
              <a:buNone/>
            </a:pPr>
            <a:r>
              <a:rPr lang="en-PH" sz="4000" b="0" i="1" u="none" strike="noStrike" cap="none" dirty="0">
                <a:solidFill>
                  <a:srgbClr val="FFFFFF"/>
                </a:solidFill>
                <a:latin typeface="Poppins"/>
                <a:ea typeface="Arial"/>
                <a:cs typeface="Poppins"/>
                <a:sym typeface="Poppins"/>
              </a:rPr>
              <a:t>POINT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109D9F-27D9-0C53-8955-9A2B62D19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376" y="7568382"/>
            <a:ext cx="6716936" cy="37614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95505B-56E2-42E6-4743-12CE73D3C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5698" y="1247559"/>
            <a:ext cx="5084064" cy="10494030"/>
          </a:xfrm>
          <a:prstGeom prst="rect">
            <a:avLst/>
          </a:prstGeom>
        </p:spPr>
      </p:pic>
      <p:sp>
        <p:nvSpPr>
          <p:cNvPr id="10" name="Google Shape;164;p6">
            <a:extLst>
              <a:ext uri="{FF2B5EF4-FFF2-40B4-BE49-F238E27FC236}">
                <a16:creationId xmlns:a16="http://schemas.microsoft.com/office/drawing/2014/main" id="{C82981B3-F18B-8287-9CFA-A31F59D9CB0D}"/>
              </a:ext>
            </a:extLst>
          </p:cNvPr>
          <p:cNvSpPr txBox="1"/>
          <p:nvPr/>
        </p:nvSpPr>
        <p:spPr>
          <a:xfrm>
            <a:off x="19193684" y="5891416"/>
            <a:ext cx="3556588" cy="1206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</a:pPr>
            <a:r>
              <a:rPr lang="en-US" sz="6000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Armature</a:t>
            </a:r>
            <a:endParaRPr lang="en-US" sz="6000" i="0" u="none" strike="noStrike" cap="none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</a:pPr>
            <a:endParaRPr lang="en-US" sz="6000" i="0" u="none" strike="noStrike" cap="none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  <a:buAutoNum type="arabicPeriod"/>
            </a:pPr>
            <a:endParaRPr lang="en-US" sz="6000" i="0" u="none" strike="noStrike" cap="none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  <a:buAutoNum type="arabicPeriod"/>
            </a:pPr>
            <a:endParaRPr sz="6000" i="0" u="none" strike="noStrike" cap="none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9342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uiExpand="1" build="p"/>
      <p:bldP spid="1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/>
        </p:nvSpPr>
        <p:spPr>
          <a:xfrm>
            <a:off x="2628787" y="3398352"/>
            <a:ext cx="9101927" cy="716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rgbClr val="1A1E68"/>
              </a:buClr>
              <a:buSzPts val="3600"/>
            </a:pPr>
            <a:r>
              <a:rPr lang="en-US" sz="6000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Once upon a time …</a:t>
            </a:r>
          </a:p>
          <a:p>
            <a:pPr lvl="0">
              <a:spcBef>
                <a:spcPts val="600"/>
              </a:spcBef>
              <a:buClr>
                <a:srgbClr val="1A1E68"/>
              </a:buClr>
              <a:buSzPts val="3600"/>
            </a:pPr>
            <a:r>
              <a:rPr lang="en-US" sz="6000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And everyday …</a:t>
            </a:r>
          </a:p>
          <a:p>
            <a:pPr lvl="0">
              <a:spcBef>
                <a:spcPts val="600"/>
              </a:spcBef>
              <a:buClr>
                <a:srgbClr val="1A1E68"/>
              </a:buClr>
              <a:buSzPts val="3600"/>
            </a:pPr>
            <a:r>
              <a:rPr lang="en-US" sz="6000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Until one day …</a:t>
            </a:r>
          </a:p>
          <a:p>
            <a:pPr lvl="0">
              <a:spcBef>
                <a:spcPts val="600"/>
              </a:spcBef>
              <a:buClr>
                <a:srgbClr val="1A1E68"/>
              </a:buClr>
              <a:buSzPts val="3600"/>
            </a:pPr>
            <a:r>
              <a:rPr lang="en-US" sz="6000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And because of this …</a:t>
            </a:r>
          </a:p>
          <a:p>
            <a:pPr lvl="0">
              <a:spcBef>
                <a:spcPts val="600"/>
              </a:spcBef>
              <a:buClr>
                <a:srgbClr val="1A1E68"/>
              </a:buClr>
              <a:buSzPts val="3600"/>
            </a:pPr>
            <a:r>
              <a:rPr lang="en-US" sz="6000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And because of this …</a:t>
            </a:r>
          </a:p>
          <a:p>
            <a:pPr lvl="0">
              <a:spcBef>
                <a:spcPts val="600"/>
              </a:spcBef>
              <a:buClr>
                <a:srgbClr val="1A1E68"/>
              </a:buClr>
              <a:buSzPts val="3600"/>
            </a:pPr>
            <a:r>
              <a:rPr lang="en-US" sz="6000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Until finally …</a:t>
            </a:r>
          </a:p>
          <a:p>
            <a:pPr lvl="0">
              <a:spcBef>
                <a:spcPts val="600"/>
              </a:spcBef>
              <a:buClr>
                <a:srgbClr val="1A1E68"/>
              </a:buClr>
              <a:buSzPts val="3600"/>
            </a:pPr>
            <a:r>
              <a:rPr lang="en-US" sz="6000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Ever since that day … </a:t>
            </a:r>
            <a:endParaRPr lang="en-US" sz="6000" i="0" u="none" strike="noStrike" cap="none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  <a:buAutoNum type="arabicPeriod"/>
            </a:pPr>
            <a:endParaRPr lang="en-US" sz="6000" i="0" u="none" strike="noStrike" cap="none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  <a:buAutoNum type="arabicPeriod"/>
            </a:pPr>
            <a:endParaRPr lang="en-US" sz="6000" i="0" u="none" strike="noStrike" cap="none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  <a:buAutoNum type="arabicPeriod"/>
            </a:pPr>
            <a:endParaRPr lang="en-US" sz="6000" i="0" u="none" strike="noStrike" cap="none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  <a:buAutoNum type="arabicPeriod"/>
            </a:pPr>
            <a:endParaRPr lang="en-US" sz="6000" i="0" u="none" strike="noStrike" cap="none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  <a:buAutoNum type="arabicPeriod"/>
            </a:pPr>
            <a:endParaRPr sz="6000" i="0" u="none" strike="noStrike" cap="none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5" name="Google Shape;165;p6" descr="ForTheWomen_blacktext (2) 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505" y="11876198"/>
            <a:ext cx="2374818" cy="1678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6"/>
          <p:cNvGrpSpPr/>
          <p:nvPr/>
        </p:nvGrpSpPr>
        <p:grpSpPr>
          <a:xfrm>
            <a:off x="-3712" y="766059"/>
            <a:ext cx="7319700" cy="1073882"/>
            <a:chOff x="0" y="0"/>
            <a:chExt cx="7319700" cy="1073882"/>
          </a:xfrm>
        </p:grpSpPr>
        <p:sp>
          <p:nvSpPr>
            <p:cNvPr id="167" name="Google Shape;167;p6"/>
            <p:cNvSpPr/>
            <p:nvPr/>
          </p:nvSpPr>
          <p:spPr>
            <a:xfrm>
              <a:off x="0" y="0"/>
              <a:ext cx="7319700" cy="963000"/>
            </a:xfrm>
            <a:prstGeom prst="rect">
              <a:avLst/>
            </a:prstGeom>
            <a:solidFill>
              <a:srgbClr val="6B91CB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venir"/>
                <a:buNone/>
              </a:pPr>
              <a:endParaRPr sz="3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0" y="949682"/>
              <a:ext cx="7319700" cy="124200"/>
            </a:xfrm>
            <a:prstGeom prst="rect">
              <a:avLst/>
            </a:prstGeom>
            <a:solidFill>
              <a:srgbClr val="6169A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venir"/>
                <a:buNone/>
              </a:pPr>
              <a:endParaRPr sz="3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69" name="Google Shape;169;p6"/>
          <p:cNvSpPr txBox="1"/>
          <p:nvPr/>
        </p:nvSpPr>
        <p:spPr>
          <a:xfrm>
            <a:off x="328050" y="822266"/>
            <a:ext cx="6656100" cy="7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72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oppins"/>
              <a:buNone/>
            </a:pPr>
            <a:r>
              <a:rPr lang="en-PH" sz="4000" b="0" i="1" u="none" strike="noStrike" cap="none" dirty="0">
                <a:solidFill>
                  <a:srgbClr val="FFFFFF"/>
                </a:solidFill>
                <a:latin typeface="Poppins"/>
                <a:ea typeface="Arial"/>
                <a:cs typeface="Poppins"/>
                <a:sym typeface="Poppins"/>
              </a:rPr>
              <a:t>Structure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44;p4">
            <a:extLst>
              <a:ext uri="{FF2B5EF4-FFF2-40B4-BE49-F238E27FC236}">
                <a16:creationId xmlns:a16="http://schemas.microsoft.com/office/drawing/2014/main" id="{FCC3F8B5-26F0-33D4-C380-0616ACA612D0}"/>
              </a:ext>
            </a:extLst>
          </p:cNvPr>
          <p:cNvSpPr txBox="1"/>
          <p:nvPr/>
        </p:nvSpPr>
        <p:spPr>
          <a:xfrm>
            <a:off x="2693915" y="10566048"/>
            <a:ext cx="6103956" cy="64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0">
              <a:lnSpc>
                <a:spcPct val="190000"/>
              </a:lnSpc>
              <a:buClr>
                <a:srgbClr val="D82B51"/>
              </a:buClr>
              <a:buSzPts val="3000"/>
            </a:pPr>
            <a:r>
              <a:rPr lang="en-US" sz="3000" i="1" dirty="0">
                <a:solidFill>
                  <a:srgbClr val="D82B51"/>
                </a:solidFill>
                <a:latin typeface="Poppins"/>
                <a:cs typeface="Poppins"/>
              </a:rPr>
              <a:t>Invisible Ink, Brian McDonald.</a:t>
            </a:r>
            <a:endParaRPr sz="3000" i="1" dirty="0">
              <a:solidFill>
                <a:srgbClr val="D82B51"/>
              </a:solidFill>
              <a:latin typeface="Poppins"/>
              <a:cs typeface="Poppin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81ACEC-631F-D427-8DCC-6F3E66315E80}"/>
              </a:ext>
            </a:extLst>
          </p:cNvPr>
          <p:cNvSpPr/>
          <p:nvPr/>
        </p:nvSpPr>
        <p:spPr>
          <a:xfrm>
            <a:off x="2334313" y="3264059"/>
            <a:ext cx="8181842" cy="3221341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E23348-2EC6-2ECA-7B39-0995FBA3DB51}"/>
              </a:ext>
            </a:extLst>
          </p:cNvPr>
          <p:cNvSpPr/>
          <p:nvPr/>
        </p:nvSpPr>
        <p:spPr>
          <a:xfrm>
            <a:off x="13673883" y="3174549"/>
            <a:ext cx="8181842" cy="3310851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venir Book" panose="02000503020000020003" pitchFamily="2" charset="0"/>
              </a:rPr>
              <a:t>Act 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550EAC-EA14-DD16-20AE-D0F39527BBBE}"/>
              </a:ext>
            </a:extLst>
          </p:cNvPr>
          <p:cNvSpPr/>
          <p:nvPr/>
        </p:nvSpPr>
        <p:spPr>
          <a:xfrm>
            <a:off x="2334313" y="6572579"/>
            <a:ext cx="8181842" cy="1678924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1BB4F0-FBDB-0D84-586A-BB2AF55D3029}"/>
              </a:ext>
            </a:extLst>
          </p:cNvPr>
          <p:cNvSpPr/>
          <p:nvPr/>
        </p:nvSpPr>
        <p:spPr>
          <a:xfrm>
            <a:off x="13673883" y="6572580"/>
            <a:ext cx="8181842" cy="1678924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venir Book" panose="02000503020000020003" pitchFamily="2" charset="0"/>
              </a:rPr>
              <a:t>Act II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819ACB-6D55-1458-90BE-3C3355C9EF27}"/>
              </a:ext>
            </a:extLst>
          </p:cNvPr>
          <p:cNvSpPr/>
          <p:nvPr/>
        </p:nvSpPr>
        <p:spPr>
          <a:xfrm>
            <a:off x="2334313" y="8368071"/>
            <a:ext cx="8181842" cy="1866224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237B6B-4B3B-4BAF-D379-DB426F412E01}"/>
              </a:ext>
            </a:extLst>
          </p:cNvPr>
          <p:cNvSpPr/>
          <p:nvPr/>
        </p:nvSpPr>
        <p:spPr>
          <a:xfrm>
            <a:off x="13673883" y="8368071"/>
            <a:ext cx="8181842" cy="1866224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venir Book" panose="02000503020000020003" pitchFamily="2" charset="0"/>
              </a:rPr>
              <a:t>Act III</a:t>
            </a:r>
          </a:p>
        </p:txBody>
      </p:sp>
    </p:spTree>
    <p:extLst>
      <p:ext uri="{BB962C8B-B14F-4D97-AF65-F5344CB8AC3E}">
        <p14:creationId xmlns:p14="http://schemas.microsoft.com/office/powerpoint/2010/main" val="149735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build="p"/>
      <p:bldP spid="10" grpId="0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/>
        </p:nvSpPr>
        <p:spPr>
          <a:xfrm>
            <a:off x="449346" y="2678741"/>
            <a:ext cx="18753054" cy="789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571500">
              <a:spcBef>
                <a:spcPts val="600"/>
              </a:spcBef>
              <a:buClr>
                <a:srgbClr val="1A1E68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1A1E68"/>
                </a:solidFill>
                <a:latin typeface="Avenir"/>
                <a:ea typeface="Avenir"/>
                <a:cs typeface="Avenir"/>
                <a:sym typeface="Avenir"/>
              </a:rPr>
              <a:t>Explicitly (only inside the classroom) use the </a:t>
            </a:r>
            <a:r>
              <a:rPr lang="en-US" sz="6000" i="1" dirty="0">
                <a:solidFill>
                  <a:srgbClr val="1A1E68"/>
                </a:solidFill>
                <a:latin typeface="Avenir"/>
                <a:ea typeface="Avenir"/>
                <a:cs typeface="Avenir"/>
                <a:sym typeface="Avenir"/>
              </a:rPr>
              <a:t>Invisible Ink </a:t>
            </a:r>
            <a:r>
              <a:rPr lang="en-US" sz="6000" dirty="0">
                <a:solidFill>
                  <a:srgbClr val="1A1E68"/>
                </a:solidFill>
                <a:latin typeface="Avenir"/>
                <a:ea typeface="Avenir"/>
                <a:cs typeface="Avenir"/>
                <a:sym typeface="Avenir"/>
              </a:rPr>
              <a:t>framework</a:t>
            </a:r>
          </a:p>
          <a:p>
            <a:pPr marL="571500" lvl="0" indent="-571500">
              <a:spcBef>
                <a:spcPts val="600"/>
              </a:spcBef>
              <a:buClr>
                <a:srgbClr val="1A1E68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1A1E68"/>
                </a:solidFill>
                <a:latin typeface="Avenir"/>
                <a:ea typeface="Avenir"/>
                <a:cs typeface="Avenir"/>
                <a:sym typeface="Avenir"/>
              </a:rPr>
              <a:t>Focus on the narrative structure</a:t>
            </a:r>
          </a:p>
          <a:p>
            <a:pPr marL="571500" lvl="0" indent="-571500">
              <a:spcBef>
                <a:spcPts val="600"/>
              </a:spcBef>
              <a:buClr>
                <a:srgbClr val="1A1E68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1A1E68"/>
                </a:solidFill>
                <a:latin typeface="Avenir"/>
                <a:ea typeface="Avenir"/>
                <a:cs typeface="Avenir"/>
                <a:sym typeface="Avenir"/>
              </a:rPr>
              <a:t>Focus on the verbal narrative</a:t>
            </a:r>
          </a:p>
          <a:p>
            <a:pPr marL="571500" lvl="0" indent="-571500">
              <a:spcBef>
                <a:spcPts val="600"/>
              </a:spcBef>
              <a:buClr>
                <a:srgbClr val="1A1E68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1A1E68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Boracay and the </a:t>
            </a:r>
            <a:r>
              <a:rPr lang="en-US" sz="6000" i="1" dirty="0">
                <a:solidFill>
                  <a:srgbClr val="1A1E68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tragedy of the commons</a:t>
            </a:r>
            <a:r>
              <a:rPr lang="en-US" sz="6000" dirty="0">
                <a:solidFill>
                  <a:srgbClr val="1A1E68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: is the closure warranted</a:t>
            </a:r>
            <a:endParaRPr lang="en-US" sz="6000" dirty="0">
              <a:solidFill>
                <a:srgbClr val="1A1E6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571500" lvl="0" indent="-571500">
              <a:spcBef>
                <a:spcPts val="600"/>
              </a:spcBef>
              <a:buClr>
                <a:srgbClr val="1A1E68"/>
              </a:buClr>
              <a:buSzPts val="3600"/>
              <a:buFont typeface="Arial" panose="020B0604020202020204" pitchFamily="34" charset="0"/>
              <a:buChar char="•"/>
            </a:pPr>
            <a:endParaRPr lang="en-US" sz="6000" dirty="0">
              <a:solidFill>
                <a:srgbClr val="1A1E6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  <a:buFont typeface="Arial" panose="020B0604020202020204" pitchFamily="34" charset="0"/>
              <a:buChar char="•"/>
            </a:pPr>
            <a:endParaRPr sz="6000" b="1" i="0" u="none" strike="noStrike" cap="none" dirty="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5" name="Google Shape;165;p6" descr="ForTheWomen_blacktext (2) (1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0505" y="11876198"/>
            <a:ext cx="2374818" cy="1678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6"/>
          <p:cNvGrpSpPr/>
          <p:nvPr/>
        </p:nvGrpSpPr>
        <p:grpSpPr>
          <a:xfrm>
            <a:off x="-3712" y="766059"/>
            <a:ext cx="7319700" cy="1073882"/>
            <a:chOff x="0" y="0"/>
            <a:chExt cx="7319700" cy="1073882"/>
          </a:xfrm>
        </p:grpSpPr>
        <p:sp>
          <p:nvSpPr>
            <p:cNvPr id="167" name="Google Shape;167;p6"/>
            <p:cNvSpPr/>
            <p:nvPr/>
          </p:nvSpPr>
          <p:spPr>
            <a:xfrm>
              <a:off x="0" y="0"/>
              <a:ext cx="7319700" cy="963000"/>
            </a:xfrm>
            <a:prstGeom prst="rect">
              <a:avLst/>
            </a:prstGeom>
            <a:solidFill>
              <a:srgbClr val="6B91CB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venir"/>
                <a:buNone/>
              </a:pPr>
              <a:endParaRPr sz="3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0" y="949682"/>
              <a:ext cx="7319700" cy="124200"/>
            </a:xfrm>
            <a:prstGeom prst="rect">
              <a:avLst/>
            </a:prstGeom>
            <a:solidFill>
              <a:srgbClr val="6169A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venir"/>
                <a:buNone/>
              </a:pPr>
              <a:endParaRPr sz="3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69" name="Google Shape;169;p6"/>
          <p:cNvSpPr txBox="1"/>
          <p:nvPr/>
        </p:nvSpPr>
        <p:spPr>
          <a:xfrm>
            <a:off x="328050" y="822266"/>
            <a:ext cx="10301850" cy="7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72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oppins"/>
              <a:buNone/>
            </a:pPr>
            <a:r>
              <a:rPr lang="en-PH" sz="4000" b="0" i="1" u="none" strike="noStrike" cap="none" dirty="0">
                <a:solidFill>
                  <a:srgbClr val="FFFFFF"/>
                </a:solidFill>
                <a:latin typeface="Poppins"/>
                <a:ea typeface="Arial"/>
                <a:cs typeface="Poppins"/>
                <a:sym typeface="Poppins"/>
              </a:rPr>
              <a:t>Example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030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/>
        </p:nvSpPr>
        <p:spPr>
          <a:xfrm>
            <a:off x="449346" y="2678741"/>
            <a:ext cx="6169085" cy="470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571500">
              <a:spcBef>
                <a:spcPts val="600"/>
              </a:spcBef>
              <a:buClr>
                <a:srgbClr val="1A1E68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1A1E68"/>
                </a:solidFill>
                <a:latin typeface="Avenir"/>
                <a:ea typeface="Avenir"/>
                <a:cs typeface="Avenir"/>
                <a:sym typeface="Avenir"/>
              </a:rPr>
              <a:t>Example: using data to explain, promote, and defend a policy agenda</a:t>
            </a:r>
          </a:p>
          <a:p>
            <a:pPr marL="571500" lvl="0" indent="-571500">
              <a:spcBef>
                <a:spcPts val="600"/>
              </a:spcBef>
              <a:buClr>
                <a:srgbClr val="1A1E68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1A1E68"/>
                </a:solidFill>
                <a:latin typeface="Avenir"/>
                <a:ea typeface="Avenir"/>
                <a:cs typeface="Avenir"/>
                <a:sym typeface="Avenir"/>
              </a:rPr>
              <a:t>Context: the increase in gasoline prices in 2018 was blamed on tax reform</a:t>
            </a:r>
          </a:p>
          <a:p>
            <a:pPr marL="571500" lvl="0" indent="-571500">
              <a:spcBef>
                <a:spcPts val="600"/>
              </a:spcBef>
              <a:buClr>
                <a:srgbClr val="1A1E68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Start at 3:32</a:t>
            </a:r>
            <a:endParaRPr lang="en-US" sz="4400" dirty="0">
              <a:solidFill>
                <a:srgbClr val="1A1E6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  <a:buFont typeface="Arial" panose="020B0604020202020204" pitchFamily="34" charset="0"/>
              <a:buChar char="•"/>
            </a:pPr>
            <a:endParaRPr sz="4400" b="1" i="0" u="none" strike="noStrike" cap="none" dirty="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5" name="Google Shape;165;p6" descr="ForTheWomen_blacktext (2) (1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0505" y="11876198"/>
            <a:ext cx="2374818" cy="1678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6"/>
          <p:cNvGrpSpPr/>
          <p:nvPr/>
        </p:nvGrpSpPr>
        <p:grpSpPr>
          <a:xfrm>
            <a:off x="-3712" y="766059"/>
            <a:ext cx="7319700" cy="1073882"/>
            <a:chOff x="0" y="0"/>
            <a:chExt cx="7319700" cy="1073882"/>
          </a:xfrm>
        </p:grpSpPr>
        <p:sp>
          <p:nvSpPr>
            <p:cNvPr id="167" name="Google Shape;167;p6"/>
            <p:cNvSpPr/>
            <p:nvPr/>
          </p:nvSpPr>
          <p:spPr>
            <a:xfrm>
              <a:off x="0" y="0"/>
              <a:ext cx="7319700" cy="963000"/>
            </a:xfrm>
            <a:prstGeom prst="rect">
              <a:avLst/>
            </a:prstGeom>
            <a:solidFill>
              <a:srgbClr val="6B91CB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venir"/>
                <a:buNone/>
              </a:pPr>
              <a:endParaRPr sz="3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0" y="949682"/>
              <a:ext cx="7319700" cy="124200"/>
            </a:xfrm>
            <a:prstGeom prst="rect">
              <a:avLst/>
            </a:prstGeom>
            <a:solidFill>
              <a:srgbClr val="6169A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venir"/>
                <a:buNone/>
              </a:pPr>
              <a:endParaRPr sz="3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69" name="Google Shape;169;p6"/>
          <p:cNvSpPr txBox="1"/>
          <p:nvPr/>
        </p:nvSpPr>
        <p:spPr>
          <a:xfrm>
            <a:off x="328050" y="822266"/>
            <a:ext cx="10301850" cy="7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72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oppins"/>
              <a:buNone/>
            </a:pPr>
            <a:r>
              <a:rPr lang="en-PH" sz="4000" b="0" i="1" u="none" strike="noStrike" cap="none" dirty="0">
                <a:solidFill>
                  <a:srgbClr val="FFFFFF"/>
                </a:solidFill>
                <a:latin typeface="Poppins"/>
                <a:ea typeface="Arial"/>
                <a:cs typeface="Poppins"/>
                <a:sym typeface="Poppins"/>
              </a:rPr>
              <a:t>Example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Online Media 4" descr="ds policy tax reform">
            <a:hlinkClick r:id="" action="ppaction://media"/>
            <a:extLst>
              <a:ext uri="{FF2B5EF4-FFF2-40B4-BE49-F238E27FC236}">
                <a16:creationId xmlns:a16="http://schemas.microsoft.com/office/drawing/2014/main" id="{C90FA73B-83F1-E15E-7C6A-3728A1FD6BA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618431" y="2308612"/>
            <a:ext cx="17661305" cy="99786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D9F307-BC00-17DF-62A9-B532E3024805}"/>
              </a:ext>
            </a:extLst>
          </p:cNvPr>
          <p:cNvSpPr txBox="1"/>
          <p:nvPr/>
        </p:nvSpPr>
        <p:spPr>
          <a:xfrm>
            <a:off x="6618431" y="12428779"/>
            <a:ext cx="17661304" cy="1063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dirty="0"/>
              <a:t>Presented during the Online Masterclass on Data Science in Policy and Governance hosted by AIM Society of Innovators. May 30, 2020.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2EAAD6-9FD2-606E-D54C-89336C73C614}"/>
              </a:ext>
            </a:extLst>
          </p:cNvPr>
          <p:cNvSpPr/>
          <p:nvPr/>
        </p:nvSpPr>
        <p:spPr>
          <a:xfrm>
            <a:off x="21579840" y="2308612"/>
            <a:ext cx="2804160" cy="1605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5736FF-2AB2-72AE-D6B3-B1799EC7D7AA}"/>
              </a:ext>
            </a:extLst>
          </p:cNvPr>
          <p:cNvSpPr/>
          <p:nvPr/>
        </p:nvSpPr>
        <p:spPr>
          <a:xfrm>
            <a:off x="21579840" y="5376304"/>
            <a:ext cx="2804160" cy="31459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/>
        </p:nvSpPr>
        <p:spPr>
          <a:xfrm>
            <a:off x="449346" y="2678741"/>
            <a:ext cx="18753054" cy="789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0" lvl="0" indent="-1143000">
              <a:spcBef>
                <a:spcPts val="600"/>
              </a:spcBef>
              <a:buClr>
                <a:srgbClr val="1A1E68"/>
              </a:buClr>
              <a:buSzPts val="3600"/>
              <a:buFont typeface="+mj-lt"/>
              <a:buAutoNum type="arabicPeriod"/>
            </a:pPr>
            <a:r>
              <a:rPr lang="en-US" sz="6000" dirty="0">
                <a:solidFill>
                  <a:srgbClr val="1A1E68"/>
                </a:solidFill>
                <a:latin typeface="Avenir"/>
                <a:ea typeface="Avenir"/>
                <a:cs typeface="Avenir"/>
                <a:sym typeface="Avenir"/>
              </a:rPr>
              <a:t>Understand the context of the task</a:t>
            </a:r>
          </a:p>
          <a:p>
            <a:pPr marL="1143000" lvl="0" indent="-1143000">
              <a:spcBef>
                <a:spcPts val="600"/>
              </a:spcBef>
              <a:buClr>
                <a:srgbClr val="1A1E68"/>
              </a:buClr>
              <a:buSzPts val="3600"/>
              <a:buFont typeface="+mj-lt"/>
              <a:buAutoNum type="arabicPeriod"/>
            </a:pPr>
            <a:r>
              <a:rPr lang="en-US" sz="6000" dirty="0">
                <a:solidFill>
                  <a:srgbClr val="1A1E68"/>
                </a:solidFill>
                <a:latin typeface="Avenir"/>
                <a:ea typeface="Avenir"/>
                <a:cs typeface="Avenir"/>
                <a:sym typeface="Avenir"/>
              </a:rPr>
              <a:t>Minimize audience cognitive load</a:t>
            </a:r>
          </a:p>
          <a:p>
            <a:pPr marL="1143000" lvl="0" indent="-1143000">
              <a:spcBef>
                <a:spcPts val="600"/>
              </a:spcBef>
              <a:buClr>
                <a:srgbClr val="1A1E68"/>
              </a:buClr>
              <a:buSzPts val="3600"/>
              <a:buFont typeface="+mj-lt"/>
              <a:buAutoNum type="arabicPeriod"/>
            </a:pPr>
            <a:r>
              <a:rPr lang="en-US" sz="6000" dirty="0">
                <a:solidFill>
                  <a:srgbClr val="1A1E68"/>
                </a:solidFill>
                <a:latin typeface="Avenir"/>
                <a:ea typeface="Avenir"/>
                <a:cs typeface="Avenir"/>
                <a:sym typeface="Avenir"/>
              </a:rPr>
              <a:t>Use vis attributes to draw the audience to the story</a:t>
            </a:r>
          </a:p>
          <a:p>
            <a:pPr marL="1143000" lvl="0" indent="-1143000">
              <a:spcBef>
                <a:spcPts val="600"/>
              </a:spcBef>
              <a:buClr>
                <a:srgbClr val="1A1E68"/>
              </a:buClr>
              <a:buSzPts val="3600"/>
              <a:buFont typeface="+mj-lt"/>
              <a:buAutoNum type="arabicPeriod"/>
            </a:pPr>
            <a:r>
              <a:rPr lang="en-US" sz="6000" dirty="0">
                <a:solidFill>
                  <a:srgbClr val="1A1E68"/>
                </a:solidFill>
                <a:latin typeface="Avenir"/>
                <a:ea typeface="Avenir"/>
                <a:cs typeface="Avenir"/>
                <a:sym typeface="Avenir"/>
              </a:rPr>
              <a:t>Design choices should be intentional</a:t>
            </a:r>
          </a:p>
          <a:p>
            <a:pPr marL="1143000" lvl="0" indent="-1143000">
              <a:spcBef>
                <a:spcPts val="600"/>
              </a:spcBef>
              <a:buClr>
                <a:srgbClr val="1A1E68"/>
              </a:buClr>
              <a:buSzPts val="3600"/>
              <a:buFont typeface="+mj-lt"/>
              <a:buAutoNum type="arabicPeriod"/>
            </a:pPr>
            <a:r>
              <a:rPr lang="en-US" sz="6000" dirty="0">
                <a:solidFill>
                  <a:srgbClr val="1A1E68"/>
                </a:solidFill>
                <a:latin typeface="Avenir"/>
                <a:ea typeface="Avenir"/>
                <a:cs typeface="Avenir"/>
                <a:sym typeface="Avenir"/>
              </a:rPr>
              <a:t>Consider accessibility</a:t>
            </a:r>
          </a:p>
          <a:p>
            <a:pPr marL="1143000" lvl="0" indent="-1143000">
              <a:spcBef>
                <a:spcPts val="600"/>
              </a:spcBef>
              <a:buClr>
                <a:srgbClr val="1A1E68"/>
              </a:buClr>
              <a:buSzPts val="3600"/>
              <a:buFont typeface="+mj-lt"/>
              <a:buAutoNum type="arabicPeriod"/>
            </a:pPr>
            <a:r>
              <a:rPr lang="en-US" sz="6000" dirty="0">
                <a:solidFill>
                  <a:srgbClr val="1A1E68"/>
                </a:solidFill>
                <a:latin typeface="Avenir"/>
                <a:ea typeface="Avenir"/>
                <a:cs typeface="Avenir"/>
                <a:sym typeface="Avenir"/>
              </a:rPr>
              <a:t>Remember: this is the only stage of the research/analytics process that your audience will see.</a:t>
            </a:r>
          </a:p>
        </p:txBody>
      </p:sp>
      <p:pic>
        <p:nvPicPr>
          <p:cNvPr id="165" name="Google Shape;165;p6" descr="ForTheWomen_blacktext (2) 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505" y="11876198"/>
            <a:ext cx="2374818" cy="1678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6"/>
          <p:cNvGrpSpPr/>
          <p:nvPr/>
        </p:nvGrpSpPr>
        <p:grpSpPr>
          <a:xfrm>
            <a:off x="-3712" y="766059"/>
            <a:ext cx="7319700" cy="1073882"/>
            <a:chOff x="0" y="0"/>
            <a:chExt cx="7319700" cy="1073882"/>
          </a:xfrm>
        </p:grpSpPr>
        <p:sp>
          <p:nvSpPr>
            <p:cNvPr id="167" name="Google Shape;167;p6"/>
            <p:cNvSpPr/>
            <p:nvPr/>
          </p:nvSpPr>
          <p:spPr>
            <a:xfrm>
              <a:off x="0" y="0"/>
              <a:ext cx="7319700" cy="963000"/>
            </a:xfrm>
            <a:prstGeom prst="rect">
              <a:avLst/>
            </a:prstGeom>
            <a:solidFill>
              <a:srgbClr val="6B91CB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venir"/>
                <a:buNone/>
              </a:pPr>
              <a:endParaRPr sz="3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0" y="949682"/>
              <a:ext cx="7319700" cy="124200"/>
            </a:xfrm>
            <a:prstGeom prst="rect">
              <a:avLst/>
            </a:prstGeom>
            <a:solidFill>
              <a:srgbClr val="6169A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venir"/>
                <a:buNone/>
              </a:pPr>
              <a:endParaRPr sz="3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69" name="Google Shape;169;p6"/>
          <p:cNvSpPr txBox="1"/>
          <p:nvPr/>
        </p:nvSpPr>
        <p:spPr>
          <a:xfrm>
            <a:off x="328050" y="822266"/>
            <a:ext cx="10301850" cy="7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72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oppins"/>
              <a:buNone/>
            </a:pPr>
            <a:r>
              <a:rPr lang="en-PH" sz="4000" b="0" i="1" u="none" strike="noStrike" cap="none" dirty="0">
                <a:solidFill>
                  <a:srgbClr val="FFFFFF"/>
                </a:solidFill>
                <a:latin typeface="Poppins"/>
                <a:ea typeface="Arial"/>
                <a:cs typeface="Poppins"/>
                <a:sym typeface="Poppins"/>
              </a:rPr>
              <a:t>Storytelling with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44;p4">
            <a:extLst>
              <a:ext uri="{FF2B5EF4-FFF2-40B4-BE49-F238E27FC236}">
                <a16:creationId xmlns:a16="http://schemas.microsoft.com/office/drawing/2014/main" id="{6ED2D78D-FAF7-7D81-26C4-A94A68163D65}"/>
              </a:ext>
            </a:extLst>
          </p:cNvPr>
          <p:cNvSpPr txBox="1"/>
          <p:nvPr/>
        </p:nvSpPr>
        <p:spPr>
          <a:xfrm>
            <a:off x="669590" y="10784965"/>
            <a:ext cx="6103956" cy="64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0">
              <a:lnSpc>
                <a:spcPct val="190000"/>
              </a:lnSpc>
              <a:buClr>
                <a:srgbClr val="D82B51"/>
              </a:buClr>
              <a:buSzPts val="3000"/>
            </a:pPr>
            <a:r>
              <a:rPr lang="en-US" sz="3000" i="1" dirty="0">
                <a:solidFill>
                  <a:srgbClr val="D82B51"/>
                </a:solidFill>
                <a:latin typeface="Poppins"/>
                <a:cs typeface="Poppins"/>
              </a:rPr>
              <a:t>Michael Rivera</a:t>
            </a:r>
            <a:endParaRPr sz="3000" i="1" dirty="0">
              <a:solidFill>
                <a:srgbClr val="D82B51"/>
              </a:solidFill>
              <a:latin typeface="Poppins"/>
              <a:cs typeface="Poppin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770976-EFF2-C6C3-2969-A6FDAB9405D7}"/>
              </a:ext>
            </a:extLst>
          </p:cNvPr>
          <p:cNvSpPr/>
          <p:nvPr/>
        </p:nvSpPr>
        <p:spPr>
          <a:xfrm>
            <a:off x="1644030" y="2567859"/>
            <a:ext cx="17558369" cy="106079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16BF17-24FC-C027-7E20-F05F61A22866}"/>
              </a:ext>
            </a:extLst>
          </p:cNvPr>
          <p:cNvSpPr/>
          <p:nvPr/>
        </p:nvSpPr>
        <p:spPr>
          <a:xfrm>
            <a:off x="1644030" y="3600866"/>
            <a:ext cx="17558369" cy="106079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B06D48-C860-9F2A-1417-A8CD8E1D66A8}"/>
              </a:ext>
            </a:extLst>
          </p:cNvPr>
          <p:cNvSpPr/>
          <p:nvPr/>
        </p:nvSpPr>
        <p:spPr>
          <a:xfrm>
            <a:off x="1644030" y="4601749"/>
            <a:ext cx="17558369" cy="106079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67944D-0FE8-E035-874D-012C47C10355}"/>
              </a:ext>
            </a:extLst>
          </p:cNvPr>
          <p:cNvSpPr/>
          <p:nvPr/>
        </p:nvSpPr>
        <p:spPr>
          <a:xfrm>
            <a:off x="1644029" y="5639722"/>
            <a:ext cx="17558369" cy="106079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8EFE7A-6DA8-916F-031E-0181444D7DC6}"/>
              </a:ext>
            </a:extLst>
          </p:cNvPr>
          <p:cNvSpPr/>
          <p:nvPr/>
        </p:nvSpPr>
        <p:spPr>
          <a:xfrm>
            <a:off x="1644029" y="6700519"/>
            <a:ext cx="17558369" cy="106079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1EABFA-BFE3-0654-EF6C-943E524BF302}"/>
              </a:ext>
            </a:extLst>
          </p:cNvPr>
          <p:cNvSpPr/>
          <p:nvPr/>
        </p:nvSpPr>
        <p:spPr>
          <a:xfrm>
            <a:off x="1644029" y="7757337"/>
            <a:ext cx="17558369" cy="2813918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3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16"/>
          <p:cNvGrpSpPr/>
          <p:nvPr/>
        </p:nvGrpSpPr>
        <p:grpSpPr>
          <a:xfrm>
            <a:off x="-3712" y="766059"/>
            <a:ext cx="10500966" cy="1073744"/>
            <a:chOff x="0" y="0"/>
            <a:chExt cx="10500965" cy="1073743"/>
          </a:xfrm>
        </p:grpSpPr>
        <p:sp>
          <p:nvSpPr>
            <p:cNvPr id="320" name="Google Shape;320;p16"/>
            <p:cNvSpPr/>
            <p:nvPr/>
          </p:nvSpPr>
          <p:spPr>
            <a:xfrm>
              <a:off x="0" y="0"/>
              <a:ext cx="10500965" cy="963022"/>
            </a:xfrm>
            <a:prstGeom prst="rect">
              <a:avLst/>
            </a:prstGeom>
            <a:solidFill>
              <a:srgbClr val="6B91CB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venir"/>
                <a:buNone/>
              </a:pPr>
              <a:endParaRPr sz="3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0" y="949682"/>
              <a:ext cx="10500965" cy="124061"/>
            </a:xfrm>
            <a:prstGeom prst="rect">
              <a:avLst/>
            </a:prstGeom>
            <a:solidFill>
              <a:srgbClr val="6169A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venir"/>
                <a:buNone/>
              </a:pPr>
              <a:endParaRPr sz="3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322" name="Google Shape;322;p16"/>
          <p:cNvSpPr txBox="1"/>
          <p:nvPr/>
        </p:nvSpPr>
        <p:spPr>
          <a:xfrm>
            <a:off x="328050" y="974666"/>
            <a:ext cx="4523100" cy="7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72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oppins"/>
              <a:buNone/>
            </a:pPr>
            <a:r>
              <a:rPr lang="en-PH" sz="4000" b="0" i="1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REFERENCES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16" descr="ForTheWomen_blacktext (2) 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505" y="11876198"/>
            <a:ext cx="2374818" cy="16789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4AF91F-CE41-8473-58AB-680B0B897689}"/>
              </a:ext>
            </a:extLst>
          </p:cNvPr>
          <p:cNvSpPr txBox="1"/>
          <p:nvPr/>
        </p:nvSpPr>
        <p:spPr>
          <a:xfrm>
            <a:off x="857249" y="2488241"/>
            <a:ext cx="19288126" cy="932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PH" sz="4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/>
            <a:r>
              <a:rPr lang="en-PH" sz="4000" dirty="0">
                <a:latin typeface="Arial" panose="020B0604020202020204" pitchFamily="34" charset="0"/>
              </a:rPr>
              <a:t>Huff, D., &amp; Geis, I. (1993). </a:t>
            </a:r>
            <a:r>
              <a:rPr lang="en-PH" sz="4000" i="1" dirty="0">
                <a:latin typeface="Arial" panose="020B0604020202020204" pitchFamily="34" charset="0"/>
              </a:rPr>
              <a:t>How to lie with statistics</a:t>
            </a:r>
            <a:r>
              <a:rPr lang="en-PH" sz="4000" dirty="0">
                <a:latin typeface="Arial" panose="020B0604020202020204" pitchFamily="34" charset="0"/>
              </a:rPr>
              <a:t>.</a:t>
            </a:r>
          </a:p>
          <a:p>
            <a:pPr fontAlgn="base"/>
            <a:endParaRPr lang="en-PH" sz="4000" dirty="0">
              <a:latin typeface="Arial" panose="020B0604020202020204" pitchFamily="34" charset="0"/>
            </a:endParaRPr>
          </a:p>
          <a:p>
            <a:pPr fontAlgn="base"/>
            <a:r>
              <a:rPr lang="en-PH" sz="4000" dirty="0" err="1">
                <a:latin typeface="Arial" panose="020B0604020202020204" pitchFamily="34" charset="0"/>
              </a:rPr>
              <a:t>Knaflic</a:t>
            </a:r>
            <a:r>
              <a:rPr lang="en-PH" sz="4000" dirty="0">
                <a:latin typeface="Arial" panose="020B0604020202020204" pitchFamily="34" charset="0"/>
              </a:rPr>
              <a:t>, C. N. (2015). </a:t>
            </a:r>
            <a:r>
              <a:rPr lang="en-PH" sz="4000" i="1" dirty="0">
                <a:latin typeface="Arial" panose="020B0604020202020204" pitchFamily="34" charset="0"/>
              </a:rPr>
              <a:t>Storytelling with data: A data visualization guide for business professionals</a:t>
            </a:r>
            <a:r>
              <a:rPr lang="en-PH" sz="4000" dirty="0">
                <a:latin typeface="Arial" panose="020B0604020202020204" pitchFamily="34" charset="0"/>
              </a:rPr>
              <a:t>. John Wiley &amp; Sons.</a:t>
            </a:r>
          </a:p>
          <a:p>
            <a:pPr fontAlgn="base"/>
            <a:endParaRPr lang="en-PH" sz="4000" dirty="0">
              <a:latin typeface="Arial" panose="020B0604020202020204" pitchFamily="34" charset="0"/>
            </a:endParaRPr>
          </a:p>
          <a:p>
            <a:pPr fontAlgn="base"/>
            <a:r>
              <a:rPr lang="en-PH" sz="4000" dirty="0">
                <a:latin typeface="Arial" panose="020B0604020202020204" pitchFamily="34" charset="0"/>
              </a:rPr>
              <a:t>McDonald, B. (2013). </a:t>
            </a:r>
            <a:r>
              <a:rPr lang="en-PH" sz="4000" i="1" dirty="0">
                <a:latin typeface="Arial" panose="020B0604020202020204" pitchFamily="34" charset="0"/>
              </a:rPr>
              <a:t>Invisible ink: A practical guide to building stories that resonate</a:t>
            </a:r>
            <a:r>
              <a:rPr lang="en-PH" sz="4000" dirty="0">
                <a:latin typeface="Arial" panose="020B0604020202020204" pitchFamily="34" charset="0"/>
              </a:rPr>
              <a:t>. </a:t>
            </a:r>
            <a:r>
              <a:rPr lang="en-PH" sz="4000" dirty="0" err="1">
                <a:latin typeface="Arial" panose="020B0604020202020204" pitchFamily="34" charset="0"/>
              </a:rPr>
              <a:t>Libertary</a:t>
            </a:r>
            <a:r>
              <a:rPr lang="en-PH" sz="4000" dirty="0">
                <a:latin typeface="Arial" panose="020B0604020202020204" pitchFamily="34" charset="0"/>
              </a:rPr>
              <a:t>.</a:t>
            </a:r>
          </a:p>
          <a:p>
            <a:pPr fontAlgn="base"/>
            <a:endParaRPr lang="en-PH" sz="4000" dirty="0">
              <a:latin typeface="Arial" panose="020B0604020202020204" pitchFamily="34" charset="0"/>
            </a:endParaRPr>
          </a:p>
          <a:p>
            <a:pPr fontAlgn="base"/>
            <a:r>
              <a:rPr lang="en-PH" sz="4000" dirty="0" err="1">
                <a:latin typeface="Arial" panose="020B0604020202020204" pitchFamily="34" charset="0"/>
              </a:rPr>
              <a:t>Munzner</a:t>
            </a:r>
            <a:r>
              <a:rPr lang="en-PH" sz="4000" dirty="0">
                <a:latin typeface="Arial" panose="020B0604020202020204" pitchFamily="34" charset="0"/>
              </a:rPr>
              <a:t>, T. (2014). </a:t>
            </a:r>
            <a:r>
              <a:rPr lang="en-PH" sz="4000" i="1" dirty="0">
                <a:latin typeface="Arial" panose="020B0604020202020204" pitchFamily="34" charset="0"/>
              </a:rPr>
              <a:t>Visualization analysis and design</a:t>
            </a:r>
            <a:r>
              <a:rPr lang="en-PH" sz="4000" dirty="0">
                <a:latin typeface="Arial" panose="020B0604020202020204" pitchFamily="34" charset="0"/>
              </a:rPr>
              <a:t>. CRC Press. </a:t>
            </a:r>
          </a:p>
          <a:p>
            <a:pPr fontAlgn="base"/>
            <a:endParaRPr lang="en-PH" sz="4000" dirty="0"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PH" sz="4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Zawadzki</a:t>
            </a:r>
            <a:r>
              <a:rPr lang="en-PH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J. (2018). </a:t>
            </a:r>
            <a:r>
              <a:rPr lang="en-PH" sz="40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Storytelling for data scientists</a:t>
            </a:r>
            <a:r>
              <a:rPr lang="en-PH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PH" sz="4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Toward Data Science. </a:t>
            </a:r>
            <a:endParaRPr lang="en-PH" sz="4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PH" sz="4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PH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Westfall, Chris. (2020). </a:t>
            </a:r>
            <a:r>
              <a:rPr lang="en-PH" sz="40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Why Storytelling Beats Statistics, But Only 100% of the Time.</a:t>
            </a:r>
            <a:r>
              <a:rPr lang="en-PH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PH" sz="40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Forbes.</a:t>
            </a:r>
            <a:r>
              <a:rPr lang="en-PH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October 28, 2020.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/>
        </p:nvSpPr>
        <p:spPr>
          <a:xfrm>
            <a:off x="5252550" y="3537130"/>
            <a:ext cx="13878900" cy="22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PH" sz="4800" b="1" i="0" u="none" strike="noStrike" cap="none">
                <a:solidFill>
                  <a:srgbClr val="1A1E68"/>
                </a:solidFill>
                <a:latin typeface="Avenir"/>
                <a:ea typeface="Avenir"/>
                <a:cs typeface="Avenir"/>
                <a:sym typeface="Avenir"/>
              </a:rPr>
              <a:t>Hello!</a:t>
            </a:r>
            <a:endParaRPr sz="4800" b="1" i="0" u="none" strike="noStrike" cap="none">
              <a:solidFill>
                <a:srgbClr val="1A1E6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5252550" y="6012595"/>
            <a:ext cx="13878900" cy="12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PH" sz="4800" b="1" i="0" u="none" strike="noStrike" cap="none" dirty="0">
                <a:solidFill>
                  <a:srgbClr val="1A1E68"/>
                </a:solidFill>
                <a:latin typeface="Avenir"/>
                <a:ea typeface="Avenir"/>
                <a:cs typeface="Avenir"/>
                <a:sym typeface="Avenir"/>
              </a:rPr>
              <a:t>I am Mitch</a:t>
            </a:r>
            <a:endParaRPr sz="4800" b="1" i="0" u="none" strike="noStrike" cap="none" dirty="0">
              <a:solidFill>
                <a:srgbClr val="1A1E6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5252550" y="7238520"/>
            <a:ext cx="13878900" cy="25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PH" sz="3000" b="0" i="0" u="none" strike="noStrike" cap="none" dirty="0">
                <a:solidFill>
                  <a:srgbClr val="1A1E68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3000" b="0" i="0" u="none" strike="noStrike" cap="none" dirty="0">
              <a:solidFill>
                <a:srgbClr val="1A1E6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1A1E6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PH" sz="3000" b="0" i="0" u="none" strike="noStrike" cap="none" dirty="0">
                <a:solidFill>
                  <a:srgbClr val="1A1E68"/>
                </a:solidFill>
                <a:latin typeface="Avenir"/>
                <a:ea typeface="Avenir"/>
                <a:cs typeface="Avenir"/>
                <a:sym typeface="Avenir"/>
              </a:rPr>
              <a:t>You can find me at:</a:t>
            </a:r>
            <a:endParaRPr sz="3000" b="0" i="0" u="none" strike="noStrike" cap="none" dirty="0">
              <a:solidFill>
                <a:srgbClr val="1A1E6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PH" sz="3000" b="0" i="0" u="none" strike="noStrike" cap="none" dirty="0">
                <a:solidFill>
                  <a:srgbClr val="1A1E68"/>
                </a:solidFill>
                <a:latin typeface="Avenir"/>
                <a:ea typeface="Avenir"/>
                <a:cs typeface="Avenir"/>
                <a:sym typeface="Avenir"/>
              </a:rPr>
              <a:t>@mitchabdon</a:t>
            </a:r>
            <a:endParaRPr sz="3000" b="0" i="0" u="none" strike="noStrike" cap="none" dirty="0">
              <a:solidFill>
                <a:srgbClr val="1A1E6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PH" sz="3000" b="0" i="0" u="none" strike="noStrike" cap="none" dirty="0">
                <a:solidFill>
                  <a:srgbClr val="1A1E68"/>
                </a:solidFill>
                <a:latin typeface="Avenir"/>
                <a:ea typeface="Avenir"/>
                <a:cs typeface="Avenir"/>
                <a:sym typeface="Avenir"/>
              </a:rPr>
              <a:t>LinkedIn</a:t>
            </a:r>
            <a:endParaRPr sz="3000" b="0" i="0" u="none" strike="noStrike" cap="none" dirty="0">
              <a:solidFill>
                <a:srgbClr val="1A1E6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9" name="Google Shape;129;p2" descr="ForTheWomen_blacktext (2) 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505" y="11876198"/>
            <a:ext cx="2374818" cy="1678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/>
        </p:nvSpPr>
        <p:spPr>
          <a:xfrm>
            <a:off x="1088100" y="4352475"/>
            <a:ext cx="22191900" cy="25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PH" sz="9600" b="1" i="0" u="none" strike="noStrike" cap="none" dirty="0">
                <a:solidFill>
                  <a:srgbClr val="1A1E68"/>
                </a:solidFill>
                <a:latin typeface="Avenir"/>
                <a:ea typeface="Avenir"/>
                <a:cs typeface="Avenir"/>
                <a:sym typeface="Avenir"/>
              </a:rPr>
              <a:t>Storytelling with Data</a:t>
            </a:r>
            <a:endParaRPr sz="9600" b="1" i="0" u="none" strike="noStrike" cap="none" dirty="0">
              <a:solidFill>
                <a:srgbClr val="1A1E6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5" name="Google Shape;135;p3" descr="ForTheWomen_blacktext (2) 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505" y="11876198"/>
            <a:ext cx="2374818" cy="1678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F588C7-7D4C-BFB7-BDAF-72C6587B0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150" y="3148724"/>
            <a:ext cx="29077860" cy="7628451"/>
          </a:xfrm>
          <a:prstGeom prst="rect">
            <a:avLst/>
          </a:prstGeom>
        </p:spPr>
      </p:pic>
      <p:grpSp>
        <p:nvGrpSpPr>
          <p:cNvPr id="151" name="Google Shape;151;p5"/>
          <p:cNvGrpSpPr/>
          <p:nvPr/>
        </p:nvGrpSpPr>
        <p:grpSpPr>
          <a:xfrm>
            <a:off x="-3712" y="766059"/>
            <a:ext cx="7319666" cy="1073745"/>
            <a:chOff x="0" y="0"/>
            <a:chExt cx="7319665" cy="1073743"/>
          </a:xfrm>
        </p:grpSpPr>
        <p:sp>
          <p:nvSpPr>
            <p:cNvPr id="152" name="Google Shape;152;p5"/>
            <p:cNvSpPr/>
            <p:nvPr/>
          </p:nvSpPr>
          <p:spPr>
            <a:xfrm>
              <a:off x="0" y="0"/>
              <a:ext cx="7319665" cy="963022"/>
            </a:xfrm>
            <a:prstGeom prst="rect">
              <a:avLst/>
            </a:prstGeom>
            <a:solidFill>
              <a:srgbClr val="6B91CB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venir"/>
                <a:buNone/>
              </a:pPr>
              <a:endParaRPr sz="3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0" y="949682"/>
              <a:ext cx="7319665" cy="124061"/>
            </a:xfrm>
            <a:prstGeom prst="rect">
              <a:avLst/>
            </a:prstGeom>
            <a:solidFill>
              <a:srgbClr val="6169A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venir"/>
                <a:buNone/>
              </a:pPr>
              <a:endParaRPr sz="3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54" name="Google Shape;154;p5"/>
          <p:cNvSpPr txBox="1"/>
          <p:nvPr/>
        </p:nvSpPr>
        <p:spPr>
          <a:xfrm>
            <a:off x="1146903" y="3404251"/>
            <a:ext cx="10472667" cy="6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3A89"/>
              </a:buClr>
              <a:buSzPts val="10400"/>
              <a:buFont typeface="Avenir"/>
              <a:buNone/>
            </a:pPr>
            <a:r>
              <a:rPr lang="en-PH" sz="7200" b="0" i="0" u="none" strike="noStrike" cap="none" dirty="0">
                <a:solidFill>
                  <a:srgbClr val="283A89"/>
                </a:solidFill>
                <a:latin typeface="Avenir"/>
                <a:ea typeface="Avenir"/>
                <a:cs typeface="Avenir"/>
                <a:sym typeface="Avenir"/>
              </a:rPr>
              <a:t>Data visualizations provide visual representations of data designed </a:t>
            </a:r>
            <a:r>
              <a:rPr lang="en-PH" sz="7200" i="0" u="none" strike="noStrike" cap="none" dirty="0">
                <a:solidFill>
                  <a:srgbClr val="283A89"/>
                </a:solidFill>
                <a:latin typeface="Avenir"/>
                <a:ea typeface="Avenir"/>
                <a:cs typeface="Avenir"/>
                <a:sym typeface="Avenir"/>
              </a:rPr>
              <a:t>to help people carry out tasks more effectively. </a:t>
            </a:r>
            <a:endParaRPr lang="en-PH" sz="1800" i="0" u="none" strike="noStrike" cap="none" dirty="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328050" y="974675"/>
            <a:ext cx="6757500" cy="7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72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oppins"/>
              <a:buNone/>
            </a:pPr>
            <a:r>
              <a:rPr lang="en-PH" sz="4000" b="0" i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RECAP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12756995" y="10802498"/>
            <a:ext cx="9207455" cy="10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3A89"/>
              </a:buClr>
              <a:buSzPts val="10400"/>
              <a:buFont typeface="Avenir"/>
              <a:buNone/>
            </a:pPr>
            <a:r>
              <a:rPr lang="en-PH" sz="3000" dirty="0" err="1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Munzner</a:t>
            </a:r>
            <a:r>
              <a:rPr lang="en-PH" sz="3000" dirty="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, T. 2014. Visualization Analysis and Design. </a:t>
            </a:r>
            <a:endParaRPr sz="3000" b="1" i="0" u="none" strike="noStrike" cap="none" dirty="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8" name="Google Shape;158;p5" descr="ForTheWomen_blacktext (2) (1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0505" y="11876198"/>
            <a:ext cx="2374818" cy="16789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596B7A2-989F-AE14-EC80-82635F3B0EF6}"/>
              </a:ext>
            </a:extLst>
          </p:cNvPr>
          <p:cNvSpPr/>
          <p:nvPr/>
        </p:nvSpPr>
        <p:spPr>
          <a:xfrm>
            <a:off x="8266176" y="6858000"/>
            <a:ext cx="3364992" cy="100584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085D78-B8AA-F2C3-42FD-1B51129ADC61}"/>
              </a:ext>
            </a:extLst>
          </p:cNvPr>
          <p:cNvSpPr/>
          <p:nvPr/>
        </p:nvSpPr>
        <p:spPr>
          <a:xfrm>
            <a:off x="4889586" y="7863840"/>
            <a:ext cx="2195964" cy="100584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48139-9680-550C-3308-3F4FF7BAE877}"/>
              </a:ext>
            </a:extLst>
          </p:cNvPr>
          <p:cNvSpPr/>
          <p:nvPr/>
        </p:nvSpPr>
        <p:spPr>
          <a:xfrm>
            <a:off x="1135304" y="8815653"/>
            <a:ext cx="4314519" cy="100584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57" grpId="0"/>
      <p:bldP spid="2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4"/>
          <p:cNvGrpSpPr/>
          <p:nvPr/>
        </p:nvGrpSpPr>
        <p:grpSpPr>
          <a:xfrm>
            <a:off x="-3712" y="766059"/>
            <a:ext cx="7319666" cy="1073745"/>
            <a:chOff x="0" y="0"/>
            <a:chExt cx="7319665" cy="1073743"/>
          </a:xfrm>
        </p:grpSpPr>
        <p:sp>
          <p:nvSpPr>
            <p:cNvPr id="141" name="Google Shape;141;p4"/>
            <p:cNvSpPr/>
            <p:nvPr/>
          </p:nvSpPr>
          <p:spPr>
            <a:xfrm>
              <a:off x="0" y="0"/>
              <a:ext cx="7319665" cy="963022"/>
            </a:xfrm>
            <a:prstGeom prst="rect">
              <a:avLst/>
            </a:prstGeom>
            <a:solidFill>
              <a:srgbClr val="6B91CB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venir"/>
                <a:buNone/>
              </a:pPr>
              <a:endParaRPr sz="3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0" y="949682"/>
              <a:ext cx="7319665" cy="124061"/>
            </a:xfrm>
            <a:prstGeom prst="rect">
              <a:avLst/>
            </a:prstGeom>
            <a:solidFill>
              <a:srgbClr val="6169A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venir"/>
                <a:buNone/>
              </a:pPr>
              <a:endParaRPr sz="3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43" name="Google Shape;143;p4"/>
          <p:cNvSpPr txBox="1"/>
          <p:nvPr/>
        </p:nvSpPr>
        <p:spPr>
          <a:xfrm>
            <a:off x="1719" y="5883373"/>
            <a:ext cx="24380562" cy="1949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0" algn="ctr">
              <a:buClr>
                <a:srgbClr val="272870"/>
              </a:buClr>
              <a:buSzPts val="12000"/>
            </a:pPr>
            <a:r>
              <a:rPr lang="en-PH" sz="12000" dirty="0">
                <a:solidFill>
                  <a:srgbClr val="272870"/>
                </a:solidFill>
                <a:latin typeface="Avenir"/>
                <a:ea typeface="Avenir"/>
                <a:cs typeface="Avenir"/>
                <a:sym typeface="Avenir"/>
              </a:rPr>
              <a:t>“The purpose of visualization is insight, not pictures.”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14302202" y="8716638"/>
            <a:ext cx="8448527" cy="59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D82B51"/>
              </a:buClr>
              <a:buSzPts val="3000"/>
              <a:buFont typeface="Poppins"/>
              <a:buNone/>
            </a:pPr>
            <a:r>
              <a:rPr lang="en-PH" sz="3000" i="1" dirty="0">
                <a:solidFill>
                  <a:srgbClr val="D82B51"/>
                </a:solidFill>
                <a:latin typeface="Poppins"/>
                <a:cs typeface="Poppins"/>
                <a:sym typeface="Poppins"/>
              </a:rPr>
              <a:t>Ben A. </a:t>
            </a:r>
            <a:r>
              <a:rPr lang="en-PH" sz="3000" i="1" dirty="0" err="1">
                <a:solidFill>
                  <a:srgbClr val="D82B51"/>
                </a:solidFill>
                <a:latin typeface="Poppins"/>
                <a:cs typeface="Poppins"/>
                <a:sym typeface="Poppins"/>
              </a:rPr>
              <a:t>Shneiderman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328050" y="1050866"/>
            <a:ext cx="6090000" cy="7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72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oppins"/>
              <a:buNone/>
            </a:pPr>
            <a:r>
              <a:rPr lang="en-PH" sz="4000" i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BOTTOMLINE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4" descr="ForTheWomen_blacktext (2) 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505" y="11876198"/>
            <a:ext cx="2374818" cy="1678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4"/>
          <p:cNvGrpSpPr/>
          <p:nvPr/>
        </p:nvGrpSpPr>
        <p:grpSpPr>
          <a:xfrm>
            <a:off x="-3712" y="766059"/>
            <a:ext cx="7319666" cy="1073745"/>
            <a:chOff x="0" y="0"/>
            <a:chExt cx="7319665" cy="1073743"/>
          </a:xfrm>
        </p:grpSpPr>
        <p:sp>
          <p:nvSpPr>
            <p:cNvPr id="141" name="Google Shape;141;p4"/>
            <p:cNvSpPr/>
            <p:nvPr/>
          </p:nvSpPr>
          <p:spPr>
            <a:xfrm>
              <a:off x="0" y="0"/>
              <a:ext cx="7319665" cy="963022"/>
            </a:xfrm>
            <a:prstGeom prst="rect">
              <a:avLst/>
            </a:prstGeom>
            <a:solidFill>
              <a:srgbClr val="6B91CB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venir"/>
                <a:buNone/>
              </a:pPr>
              <a:endParaRPr sz="3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0" y="949682"/>
              <a:ext cx="7319665" cy="124061"/>
            </a:xfrm>
            <a:prstGeom prst="rect">
              <a:avLst/>
            </a:prstGeom>
            <a:solidFill>
              <a:srgbClr val="6169A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venir"/>
                <a:buNone/>
              </a:pPr>
              <a:endParaRPr sz="3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45" name="Google Shape;145;p4"/>
          <p:cNvSpPr txBox="1"/>
          <p:nvPr/>
        </p:nvSpPr>
        <p:spPr>
          <a:xfrm>
            <a:off x="328050" y="1050866"/>
            <a:ext cx="6090000" cy="7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72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oppins"/>
              <a:buNone/>
            </a:pPr>
            <a:r>
              <a:rPr lang="en-PH" sz="4000" b="0" i="1" u="none" strike="noStrike" cap="non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 STORYTELLING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4" descr="ForTheWomen_blacktext (2) 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505" y="11876198"/>
            <a:ext cx="2374818" cy="16789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8238A2-EF8D-3DA7-99A6-260C42180F24}"/>
              </a:ext>
            </a:extLst>
          </p:cNvPr>
          <p:cNvSpPr txBox="1"/>
          <p:nvPr/>
        </p:nvSpPr>
        <p:spPr>
          <a:xfrm>
            <a:off x="863600" y="2887683"/>
            <a:ext cx="116088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rgbClr val="283A89"/>
                </a:solidFill>
                <a:latin typeface="Avenir"/>
                <a:ea typeface="Avenir"/>
                <a:cs typeface="Avenir"/>
              </a:rPr>
              <a:t>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rgbClr val="283A89"/>
                </a:solidFill>
                <a:latin typeface="Avenir"/>
                <a:ea typeface="Avenir"/>
                <a:cs typeface="Avenir"/>
              </a:rPr>
              <a:t> Data visualization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rgbClr val="283A89"/>
                </a:solidFill>
                <a:latin typeface="Avenir"/>
                <a:ea typeface="Avenir"/>
                <a:cs typeface="Avenir"/>
              </a:rPr>
              <a:t> Narrative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0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0" dirty="0">
              <a:latin typeface="Avenir Book" panose="02000503020000020003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95EE0-43F5-4E1C-046C-0D39A5C93A6A}"/>
              </a:ext>
            </a:extLst>
          </p:cNvPr>
          <p:cNvSpPr/>
          <p:nvPr/>
        </p:nvSpPr>
        <p:spPr>
          <a:xfrm>
            <a:off x="1463040" y="5062420"/>
            <a:ext cx="3913632" cy="100584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0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/>
        </p:nvSpPr>
        <p:spPr>
          <a:xfrm>
            <a:off x="1146904" y="2728610"/>
            <a:ext cx="10584466" cy="1078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4400" b="0" i="0" u="none" strike="noStrike" cap="none" dirty="0">
                <a:solidFill>
                  <a:srgbClr val="1A1E68"/>
                </a:solidFill>
                <a:latin typeface="Avenir"/>
                <a:ea typeface="Avenir"/>
                <a:cs typeface="Avenir"/>
                <a:sym typeface="Avenir"/>
              </a:rPr>
              <a:t>”Mad Men” 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4400" b="0" i="0" u="none" strike="noStrike" cap="none" dirty="0">
                <a:solidFill>
                  <a:srgbClr val="1A1E68"/>
                </a:solidFill>
                <a:latin typeface="Avenir"/>
                <a:ea typeface="Avenir"/>
                <a:cs typeface="Avenir"/>
                <a:sym typeface="Avenir"/>
              </a:rPr>
              <a:t>Carousel Pitch (S1 E13)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Start at 1:25</a:t>
            </a:r>
            <a:endParaRPr sz="4400" b="1" i="0" u="none" strike="noStrike" cap="none" dirty="0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5" name="Google Shape;165;p6" descr="ForTheWomen_blacktext (2) (1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0505" y="11876198"/>
            <a:ext cx="2374818" cy="1678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6"/>
          <p:cNvGrpSpPr/>
          <p:nvPr/>
        </p:nvGrpSpPr>
        <p:grpSpPr>
          <a:xfrm>
            <a:off x="-3712" y="766059"/>
            <a:ext cx="7319700" cy="1073882"/>
            <a:chOff x="0" y="0"/>
            <a:chExt cx="7319700" cy="1073882"/>
          </a:xfrm>
        </p:grpSpPr>
        <p:sp>
          <p:nvSpPr>
            <p:cNvPr id="167" name="Google Shape;167;p6"/>
            <p:cNvSpPr/>
            <p:nvPr/>
          </p:nvSpPr>
          <p:spPr>
            <a:xfrm>
              <a:off x="0" y="0"/>
              <a:ext cx="7319700" cy="963000"/>
            </a:xfrm>
            <a:prstGeom prst="rect">
              <a:avLst/>
            </a:prstGeom>
            <a:solidFill>
              <a:srgbClr val="6B91CB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venir"/>
                <a:buNone/>
              </a:pPr>
              <a:endParaRPr sz="3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0" y="949682"/>
              <a:ext cx="7319700" cy="124200"/>
            </a:xfrm>
            <a:prstGeom prst="rect">
              <a:avLst/>
            </a:prstGeom>
            <a:solidFill>
              <a:srgbClr val="6169A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venir"/>
                <a:buNone/>
              </a:pPr>
              <a:endParaRPr sz="3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69" name="Google Shape;169;p6"/>
          <p:cNvSpPr txBox="1"/>
          <p:nvPr/>
        </p:nvSpPr>
        <p:spPr>
          <a:xfrm>
            <a:off x="328050" y="822266"/>
            <a:ext cx="6656100" cy="7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72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oppins"/>
              <a:buNone/>
            </a:pPr>
            <a:r>
              <a:rPr lang="en-PH" sz="4000" b="0" i="1" u="none" strike="noStrike" cap="none" dirty="0">
                <a:solidFill>
                  <a:srgbClr val="FFFFFF"/>
                </a:solidFill>
                <a:latin typeface="Poppins"/>
                <a:ea typeface="Arial"/>
                <a:cs typeface="Poppins"/>
                <a:sym typeface="Poppins"/>
              </a:rPr>
              <a:t>Tell a compelling story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Online Media 2" descr="The Carousel Pitch from Mad Men Season 1 Episode 13">
            <a:hlinkClick r:id="" action="ppaction://media"/>
            <a:extLst>
              <a:ext uri="{FF2B5EF4-FFF2-40B4-BE49-F238E27FC236}">
                <a16:creationId xmlns:a16="http://schemas.microsoft.com/office/drawing/2014/main" id="{E46422A8-7292-7209-74FF-CBB7C70FC3C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7715250" y="2366288"/>
            <a:ext cx="16378472" cy="92538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7FF98A-AA04-9611-A1FD-CC68494CEF03}"/>
              </a:ext>
            </a:extLst>
          </p:cNvPr>
          <p:cNvSpPr txBox="1"/>
          <p:nvPr/>
        </p:nvSpPr>
        <p:spPr>
          <a:xfrm>
            <a:off x="7715250" y="11748182"/>
            <a:ext cx="122163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b="0" i="0" dirty="0">
                <a:solidFill>
                  <a:srgbClr val="FF0000"/>
                </a:solidFill>
                <a:effectLst/>
                <a:latin typeface="Poppins" pitchFamily="2" charset="77"/>
                <a:cs typeface="Poppins" pitchFamily="2" charset="77"/>
              </a:rPr>
              <a:t>Lion Gate Films Home Entertainment</a:t>
            </a:r>
            <a:endParaRPr lang="en-US" sz="3000" dirty="0">
              <a:solidFill>
                <a:srgbClr val="FF0000"/>
              </a:solidFill>
              <a:latin typeface="Poppins" pitchFamily="2" charset="77"/>
              <a:cs typeface="Poppins" pitchFamily="2" charset="7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6" descr="ForTheWomen_blacktext (2) 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505" y="11876198"/>
            <a:ext cx="2374818" cy="1678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6"/>
          <p:cNvGrpSpPr/>
          <p:nvPr/>
        </p:nvGrpSpPr>
        <p:grpSpPr>
          <a:xfrm>
            <a:off x="-3712" y="766059"/>
            <a:ext cx="7319700" cy="1073882"/>
            <a:chOff x="0" y="0"/>
            <a:chExt cx="7319700" cy="1073882"/>
          </a:xfrm>
        </p:grpSpPr>
        <p:sp>
          <p:nvSpPr>
            <p:cNvPr id="167" name="Google Shape;167;p6"/>
            <p:cNvSpPr/>
            <p:nvPr/>
          </p:nvSpPr>
          <p:spPr>
            <a:xfrm>
              <a:off x="0" y="0"/>
              <a:ext cx="7319700" cy="963000"/>
            </a:xfrm>
            <a:prstGeom prst="rect">
              <a:avLst/>
            </a:prstGeom>
            <a:solidFill>
              <a:srgbClr val="6B91CB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venir"/>
                <a:buNone/>
              </a:pPr>
              <a:endParaRPr sz="3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0" y="949682"/>
              <a:ext cx="7319700" cy="124200"/>
            </a:xfrm>
            <a:prstGeom prst="rect">
              <a:avLst/>
            </a:prstGeom>
            <a:solidFill>
              <a:srgbClr val="6169A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venir"/>
                <a:buNone/>
              </a:pPr>
              <a:endParaRPr sz="3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69" name="Google Shape;169;p6"/>
          <p:cNvSpPr txBox="1"/>
          <p:nvPr/>
        </p:nvSpPr>
        <p:spPr>
          <a:xfrm>
            <a:off x="328050" y="822266"/>
            <a:ext cx="6656100" cy="7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72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oppins"/>
              <a:buNone/>
            </a:pPr>
            <a:r>
              <a:rPr lang="en-PH" sz="4000" b="0" i="1" u="none" strike="noStrike" cap="none" dirty="0">
                <a:solidFill>
                  <a:srgbClr val="FFFFFF"/>
                </a:solidFill>
                <a:latin typeface="Poppins"/>
                <a:ea typeface="Arial"/>
                <a:cs typeface="Poppins"/>
                <a:sym typeface="Poppins"/>
              </a:rPr>
              <a:t>Conveying Findings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2DDCA8-D241-9807-C933-A3AA4D4B0DB7}"/>
              </a:ext>
            </a:extLst>
          </p:cNvPr>
          <p:cNvSpPr txBox="1"/>
          <p:nvPr/>
        </p:nvSpPr>
        <p:spPr>
          <a:xfrm>
            <a:off x="328050" y="3711054"/>
            <a:ext cx="12629667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buClr>
                <a:srgbClr val="1A1E68"/>
              </a:buClr>
              <a:buSzPts val="3600"/>
            </a:pPr>
            <a:r>
              <a:rPr lang="en-US" sz="6000" dirty="0">
                <a:solidFill>
                  <a:srgbClr val="1A1E68"/>
                </a:solidFill>
                <a:latin typeface="Avenir"/>
                <a:ea typeface="Avenir"/>
                <a:cs typeface="Avenir"/>
                <a:sym typeface="Avenir"/>
              </a:rPr>
              <a:t>The narrative structure:</a:t>
            </a:r>
          </a:p>
          <a:p>
            <a:pPr lvl="8">
              <a:spcBef>
                <a:spcPts val="600"/>
              </a:spcBef>
              <a:buClr>
                <a:srgbClr val="1A1E68"/>
              </a:buClr>
              <a:buSzPts val="3600"/>
            </a:pPr>
            <a:r>
              <a:rPr lang="en-US" sz="6000" dirty="0">
                <a:solidFill>
                  <a:srgbClr val="1A1E68"/>
                </a:solidFill>
                <a:latin typeface="Avenir"/>
                <a:ea typeface="Avenir"/>
                <a:cs typeface="Avenir"/>
                <a:sym typeface="Avenir"/>
              </a:rPr>
              <a:t>	What’s the question?</a:t>
            </a:r>
          </a:p>
          <a:p>
            <a:pPr lvl="4">
              <a:spcBef>
                <a:spcPts val="600"/>
              </a:spcBef>
              <a:buClr>
                <a:srgbClr val="1A1E68"/>
              </a:buClr>
              <a:buSzPts val="3600"/>
            </a:pPr>
            <a:r>
              <a:rPr lang="en-US" sz="6000" dirty="0">
                <a:solidFill>
                  <a:srgbClr val="1A1E68"/>
                </a:solidFill>
                <a:latin typeface="Avenir"/>
                <a:ea typeface="Avenir"/>
                <a:cs typeface="Avenir"/>
                <a:sym typeface="Avenir"/>
              </a:rPr>
              <a:t>	Where did it come from?</a:t>
            </a:r>
          </a:p>
          <a:p>
            <a:pPr lvl="4">
              <a:spcBef>
                <a:spcPts val="600"/>
              </a:spcBef>
              <a:buClr>
                <a:srgbClr val="1A1E68"/>
              </a:buClr>
              <a:buSzPts val="3600"/>
            </a:pPr>
            <a:r>
              <a:rPr lang="en-US" sz="6000" dirty="0">
                <a:solidFill>
                  <a:srgbClr val="1A1E68"/>
                </a:solidFill>
                <a:latin typeface="Avenir"/>
                <a:ea typeface="Avenir"/>
                <a:cs typeface="Avenir"/>
                <a:sym typeface="Avenir"/>
              </a:rPr>
              <a:t>	What’s the answer?</a:t>
            </a:r>
          </a:p>
          <a:p>
            <a:pPr lvl="4">
              <a:spcBef>
                <a:spcPts val="600"/>
              </a:spcBef>
              <a:buClr>
                <a:srgbClr val="1A1E68"/>
              </a:buClr>
              <a:buSzPts val="3600"/>
            </a:pPr>
            <a:r>
              <a:rPr lang="en-US" sz="6000" dirty="0">
                <a:solidFill>
                  <a:srgbClr val="1A1E68"/>
                </a:solidFill>
                <a:latin typeface="Avenir"/>
                <a:ea typeface="Avenir"/>
                <a:cs typeface="Avenir"/>
                <a:sym typeface="Avenir"/>
              </a:rPr>
              <a:t>	How do I know that?</a:t>
            </a:r>
          </a:p>
          <a:p>
            <a:pPr lvl="4">
              <a:spcBef>
                <a:spcPts val="600"/>
              </a:spcBef>
              <a:buClr>
                <a:srgbClr val="1A1E68"/>
              </a:buClr>
              <a:buSzPts val="3600"/>
            </a:pPr>
            <a:r>
              <a:rPr lang="en-US" sz="6000" dirty="0">
                <a:solidFill>
                  <a:srgbClr val="1A1E68"/>
                </a:solidFill>
                <a:latin typeface="Avenir"/>
                <a:ea typeface="Avenir"/>
                <a:cs typeface="Avenir"/>
                <a:sym typeface="Avenir"/>
              </a:rPr>
              <a:t>	So what?</a:t>
            </a:r>
          </a:p>
          <a:p>
            <a:endParaRPr lang="en-US" sz="2000" dirty="0"/>
          </a:p>
        </p:txBody>
      </p:sp>
      <p:pic>
        <p:nvPicPr>
          <p:cNvPr id="2050" name="Picture 2" descr=" - Dilbert by Scott Adams">
            <a:extLst>
              <a:ext uri="{FF2B5EF4-FFF2-40B4-BE49-F238E27FC236}">
                <a16:creationId xmlns:a16="http://schemas.microsoft.com/office/drawing/2014/main" id="{7F53A05C-1364-E332-05D1-469E56CB4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964" y="4194500"/>
            <a:ext cx="13765669" cy="429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44;p4">
            <a:extLst>
              <a:ext uri="{FF2B5EF4-FFF2-40B4-BE49-F238E27FC236}">
                <a16:creationId xmlns:a16="http://schemas.microsoft.com/office/drawing/2014/main" id="{F51DE17F-2CFE-5733-3DA6-82B3D077E45A}"/>
              </a:ext>
            </a:extLst>
          </p:cNvPr>
          <p:cNvSpPr txBox="1"/>
          <p:nvPr/>
        </p:nvSpPr>
        <p:spPr>
          <a:xfrm>
            <a:off x="10431964" y="8492448"/>
            <a:ext cx="13952036" cy="59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0">
              <a:lnSpc>
                <a:spcPct val="190000"/>
              </a:lnSpc>
              <a:buClr>
                <a:srgbClr val="D82B51"/>
              </a:buClr>
              <a:buSzPts val="3000"/>
            </a:pPr>
            <a:r>
              <a:rPr lang="en-PH" sz="3000" i="1" dirty="0">
                <a:solidFill>
                  <a:srgbClr val="D82B51"/>
                </a:solidFill>
                <a:latin typeface="Poppins"/>
                <a:cs typeface="Poppins"/>
                <a:sym typeface="Poppins"/>
              </a:rPr>
              <a:t>https://</a:t>
            </a:r>
            <a:r>
              <a:rPr lang="en-PH" sz="3000" i="1" dirty="0" err="1">
                <a:solidFill>
                  <a:srgbClr val="D82B51"/>
                </a:solidFill>
                <a:latin typeface="Poppins"/>
                <a:cs typeface="Poppins"/>
                <a:sym typeface="Poppins"/>
              </a:rPr>
              <a:t>dilbert.com</a:t>
            </a:r>
            <a:r>
              <a:rPr lang="en-PH" sz="3000" i="1" dirty="0">
                <a:solidFill>
                  <a:srgbClr val="D82B51"/>
                </a:solidFill>
                <a:latin typeface="Poppins"/>
                <a:cs typeface="Poppins"/>
                <a:sym typeface="Poppins"/>
              </a:rPr>
              <a:t>/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1B5F3-7422-3BFD-D644-2FC803DE181F}"/>
              </a:ext>
            </a:extLst>
          </p:cNvPr>
          <p:cNvSpPr/>
          <p:nvPr/>
        </p:nvSpPr>
        <p:spPr>
          <a:xfrm>
            <a:off x="1146904" y="6519740"/>
            <a:ext cx="7229000" cy="2258499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Google Shape;144;p4">
            <a:extLst>
              <a:ext uri="{FF2B5EF4-FFF2-40B4-BE49-F238E27FC236}">
                <a16:creationId xmlns:a16="http://schemas.microsoft.com/office/drawing/2014/main" id="{2E490060-3A62-35B1-683C-E13B656C8192}"/>
              </a:ext>
            </a:extLst>
          </p:cNvPr>
          <p:cNvSpPr txBox="1"/>
          <p:nvPr/>
        </p:nvSpPr>
        <p:spPr>
          <a:xfrm>
            <a:off x="1212032" y="9508516"/>
            <a:ext cx="4888136" cy="627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0">
              <a:lnSpc>
                <a:spcPct val="190000"/>
              </a:lnSpc>
              <a:buClr>
                <a:srgbClr val="D82B51"/>
              </a:buClr>
              <a:buSzPts val="3000"/>
            </a:pPr>
            <a:r>
              <a:rPr lang="en-PH" sz="3000" i="1" dirty="0">
                <a:solidFill>
                  <a:srgbClr val="D82B51"/>
                </a:solidFill>
                <a:latin typeface="Poppins"/>
                <a:cs typeface="Poppins"/>
                <a:sym typeface="Poppins"/>
              </a:rPr>
              <a:t>Steven Weber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523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0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/>
        </p:nvSpPr>
        <p:spPr>
          <a:xfrm>
            <a:off x="1146904" y="2678742"/>
            <a:ext cx="11045096" cy="529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marR="0" lvl="0" indent="-742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  <a:buAutoNum type="arabicPeriod"/>
            </a:pPr>
            <a:r>
              <a:rPr lang="en-US" sz="6000" i="0" u="none" strike="noStrike" cap="none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Audience</a:t>
            </a:r>
          </a:p>
          <a:p>
            <a:pPr marL="742950" marR="0" lvl="0" indent="-742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  <a:buAutoNum type="arabicPeriod"/>
            </a:pPr>
            <a:r>
              <a:rPr lang="en-US" sz="6000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Point of your story</a:t>
            </a:r>
          </a:p>
          <a:p>
            <a:pPr marL="742950" marR="0" lvl="0" indent="-742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  <a:buAutoNum type="arabicPeriod"/>
            </a:pPr>
            <a:r>
              <a:rPr lang="en-US" sz="6000" i="0" u="none" strike="noStrike" cap="none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Story structure </a:t>
            </a:r>
          </a:p>
          <a:p>
            <a:pPr marL="742950" marR="0" lvl="0" indent="-742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  <a:buAutoNum type="arabicPeriod"/>
            </a:pPr>
            <a:endParaRPr lang="en-US" sz="6000" b="1" i="0" u="none" strike="noStrike" cap="none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742950" marR="0" lvl="0" indent="-742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A1E68"/>
              </a:buClr>
              <a:buSzPts val="3600"/>
              <a:buAutoNum type="arabicPeriod"/>
            </a:pPr>
            <a:endParaRPr sz="6000" b="1" i="0" u="none" strike="noStrike" cap="none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5" name="Google Shape;165;p6" descr="ForTheWomen_blacktext (2) 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505" y="11876198"/>
            <a:ext cx="2374818" cy="1678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6"/>
          <p:cNvGrpSpPr/>
          <p:nvPr/>
        </p:nvGrpSpPr>
        <p:grpSpPr>
          <a:xfrm>
            <a:off x="-3712" y="766059"/>
            <a:ext cx="7319700" cy="1073882"/>
            <a:chOff x="0" y="0"/>
            <a:chExt cx="7319700" cy="1073882"/>
          </a:xfrm>
        </p:grpSpPr>
        <p:sp>
          <p:nvSpPr>
            <p:cNvPr id="167" name="Google Shape;167;p6"/>
            <p:cNvSpPr/>
            <p:nvPr/>
          </p:nvSpPr>
          <p:spPr>
            <a:xfrm>
              <a:off x="0" y="0"/>
              <a:ext cx="7319700" cy="963000"/>
            </a:xfrm>
            <a:prstGeom prst="rect">
              <a:avLst/>
            </a:prstGeom>
            <a:solidFill>
              <a:srgbClr val="6B91CB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venir"/>
                <a:buNone/>
              </a:pPr>
              <a:endParaRPr sz="3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0" y="949682"/>
              <a:ext cx="7319700" cy="124200"/>
            </a:xfrm>
            <a:prstGeom prst="rect">
              <a:avLst/>
            </a:prstGeom>
            <a:solidFill>
              <a:srgbClr val="6169A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Avenir"/>
                <a:buNone/>
              </a:pPr>
              <a:endParaRPr sz="3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69" name="Google Shape;169;p6"/>
          <p:cNvSpPr txBox="1"/>
          <p:nvPr/>
        </p:nvSpPr>
        <p:spPr>
          <a:xfrm>
            <a:off x="328050" y="822266"/>
            <a:ext cx="6656100" cy="7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72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oppins"/>
              <a:buNone/>
            </a:pPr>
            <a:r>
              <a:rPr lang="en-PH" sz="4000" b="0" i="1" u="none" strike="noStrike" cap="none" dirty="0">
                <a:solidFill>
                  <a:srgbClr val="FFFFFF"/>
                </a:solidFill>
                <a:latin typeface="Poppins"/>
                <a:ea typeface="Arial"/>
                <a:cs typeface="Poppins"/>
                <a:sym typeface="Poppins"/>
              </a:rPr>
              <a:t>THR</a:t>
            </a:r>
            <a:r>
              <a:rPr lang="en-PH" sz="4000" i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EE THINGS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329135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1035</Words>
  <Application>Microsoft Macintosh PowerPoint</Application>
  <PresentationFormat>Custom</PresentationFormat>
  <Paragraphs>118</Paragraphs>
  <Slides>16</Slides>
  <Notes>16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Poppins</vt:lpstr>
      <vt:lpstr>Helvetica Neue</vt:lpstr>
      <vt:lpstr>Avenir Book</vt:lpstr>
      <vt:lpstr>Avenir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Mitch Abdon</cp:lastModifiedBy>
  <cp:revision>3</cp:revision>
  <dcterms:modified xsi:type="dcterms:W3CDTF">2022-05-24T02:47:53Z</dcterms:modified>
</cp:coreProperties>
</file>