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13716000" cx="24384000"/>
  <p:notesSz cx="6858000" cy="9144000"/>
  <p:embeddedFontLst>
    <p:embeddedFont>
      <p:font typeface="Poppins"/>
      <p:regular r:id="rId71"/>
      <p:bold r:id="rId72"/>
      <p:italic r:id="rId73"/>
      <p:boldItalic r:id="rId74"/>
    </p:embeddedFont>
    <p:embeddedFont>
      <p:font typeface="Lato"/>
      <p:regular r:id="rId75"/>
      <p:bold r:id="rId76"/>
      <p:italic r:id="rId77"/>
      <p:boldItalic r:id="rId78"/>
    </p:embeddedFont>
    <p:embeddedFont>
      <p:font typeface="Helvetica Neue"/>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B498E0-FAD9-4E43-BE05-9212717AFED0}">
  <a:tblStyle styleId="{3CB498E0-FAD9-4E43-BE05-9212717AFED0}"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oppins-italic.fntdata"/><Relationship Id="rId72" Type="http://schemas.openxmlformats.org/officeDocument/2006/relationships/font" Target="fonts/Poppins-bold.fntdata"/><Relationship Id="rId31" Type="http://schemas.openxmlformats.org/officeDocument/2006/relationships/slide" Target="slides/slide26.xml"/><Relationship Id="rId75" Type="http://schemas.openxmlformats.org/officeDocument/2006/relationships/font" Target="fonts/Lato-regular.fntdata"/><Relationship Id="rId30" Type="http://schemas.openxmlformats.org/officeDocument/2006/relationships/slide" Target="slides/slide25.xml"/><Relationship Id="rId74" Type="http://schemas.openxmlformats.org/officeDocument/2006/relationships/font" Target="fonts/Poppins-boldItalic.fntdata"/><Relationship Id="rId33" Type="http://schemas.openxmlformats.org/officeDocument/2006/relationships/slide" Target="slides/slide28.xml"/><Relationship Id="rId77" Type="http://schemas.openxmlformats.org/officeDocument/2006/relationships/font" Target="fonts/Lato-italic.fntdata"/><Relationship Id="rId32" Type="http://schemas.openxmlformats.org/officeDocument/2006/relationships/slide" Target="slides/slide27.xml"/><Relationship Id="rId76" Type="http://schemas.openxmlformats.org/officeDocument/2006/relationships/font" Target="fonts/Lato-bold.fntdata"/><Relationship Id="rId35" Type="http://schemas.openxmlformats.org/officeDocument/2006/relationships/slide" Target="slides/slide30.xml"/><Relationship Id="rId79" Type="http://schemas.openxmlformats.org/officeDocument/2006/relationships/font" Target="fonts/HelveticaNeue-regular.fntdata"/><Relationship Id="rId34" Type="http://schemas.openxmlformats.org/officeDocument/2006/relationships/slide" Target="slides/slide29.xml"/><Relationship Id="rId78" Type="http://schemas.openxmlformats.org/officeDocument/2006/relationships/font" Target="fonts/Lato-boldItalic.fntdata"/><Relationship Id="rId71" Type="http://schemas.openxmlformats.org/officeDocument/2006/relationships/font" Target="fonts/Poppins-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f43e4296_0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8" name="Google Shape;168;g134f43e4296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4f43e4296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79" name="Google Shape;179;g134f43e4296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4f43e4296_0_1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1" name="Google Shape;191;g134f43e4296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4f43e4296_0_2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5" name="Google Shape;205;g134f43e4296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4f43e4296_0_3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7" name="Google Shape;217;g134f43e4296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5113b380a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9" name="Google Shape;229;g135113b380a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5113b380a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40" name="Google Shape;240;g135113b380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4f43e4296_0_388: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34f43e4296_0_38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4f43e4296_0_397: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34f43e4296_0_39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4f43e4296_0_409: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34f43e4296_0_4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4f43e4296_0_42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34f43e4296_0_42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4f43e4296_0_43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34f43e4296_0_43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4f43e4296_0_4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34f43e4296_0_4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4f43e4296_0_45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34f43e4296_0_4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4f43e4296_0_46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34f43e4296_0_4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4f43e4296_0_2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4" name="Google Shape;344;g134f43e4296_0_2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4f43e4296_0_608: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34f43e4296_0_60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4f43e4296_0_62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34f43e4296_0_62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4f43e4296_0_63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134f43e4296_0_63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4f43e4296_0_6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34f43e4296_0_6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4f43e4296_0_652: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134f43e4296_0_65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4f43e4296_0_664: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34f43e4296_0_66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34f43e4296_0_674: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34f43e4296_0_6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4f43e4296_0_741: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34f43e4296_0_7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4f43e4296_0_753: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34f43e4296_0_7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4f43e4296_0_765: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34f43e4296_0_76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4f43e4296_0_776: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34f43e4296_0_77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34f43e4296_0_1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92" name="Google Shape;492;g134f43e4296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34f43e4296_0_8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3" name="Google Shape;503;g134f43e4296_0_8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0aa865571_0_1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14" name="Google Shape;514;g130aa865571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4f43e4296_0_1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 name="Google Shape;99;g134f43e4296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0dfca2355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31" name="Google Shape;531;g130dfca2355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34f43e4296_0_12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44" name="Google Shape;544;g134f43e4296_0_12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34f43e4296_0_11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59" name="Google Shape;559;g134f43e4296_0_11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34f43e4296_0_116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79" name="Google Shape;579;g134f43e4296_0_116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34f43e4296_0_120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93" name="Google Shape;593;g134f43e4296_0_120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34f43e4296_0_121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06" name="Google Shape;606;g134f43e4296_0_121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34f43e4296_0_115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19" name="Google Shape;619;g134f43e4296_0_115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34f43e4296_0_8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32" name="Google Shape;632;g134f43e4296_0_86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4f43e4296_0_8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46" name="Google Shape;646;g134f43e4296_0_87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34f43e4296_0_88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59" name="Google Shape;659;g134f43e4296_0_88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f43e4296_0_7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1" name="Google Shape;111;g134f43e4296_0_7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34f43e4296_0_90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81" name="Google Shape;681;g134f43e4296_0_90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34f43e4296_0_91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96" name="Google Shape;696;g134f43e4296_0_91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34f43e4296_0_93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20" name="Google Shape;720;g134f43e4296_0_93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34f43e4296_0_8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33" name="Google Shape;733;g134f43e4296_0_8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34f43e4296_0_96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45" name="Google Shape;745;g134f43e4296_0_96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34f43e4296_0_100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60" name="Google Shape;760;g134f43e4296_0_100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34f43e4296_0_100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72" name="Google Shape;772;g134f43e4296_0_100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34f43e4296_0_1041: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86" name="Google Shape;786;g134f43e4296_0_104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34f43e4296_0_1046: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96" name="Google Shape;796;g134f43e4296_0_104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34f43e4296_0_1055: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10" name="Google Shape;810;g134f43e4296_0_105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aa865571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2" name="Google Shape;122;g130aa865571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34f43e4296_0_1064:notes"/>
          <p:cNvSpPr txBox="1"/>
          <p:nvPr>
            <p:ph idx="1" type="body"/>
          </p:nvPr>
        </p:nvSpPr>
        <p:spPr>
          <a:xfrm>
            <a:off x="685800" y="4343378"/>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24" name="Google Shape;824;g134f43e4296_0_106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34f43e4296_0_8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38" name="Google Shape;838;g134f43e4296_0_8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35113b380a_0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50" name="Google Shape;850;g135113b380a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34f43e4296_0_133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63" name="Google Shape;863;g134f43e4296_0_133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34f43e4296_0_134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77" name="Google Shape;877;g134f43e4296_0_134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30dfca2355_0_15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90" name="Google Shape;890;g130dfca2355_0_15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4f43e4296_0_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4" name="Google Shape;134;g134f43e4296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4f43e4296_0_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6" name="Google Shape;146;g134f43e4296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4f43e4296_0_1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7" name="Google Shape;157;g134f43e4296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9" name="Shape 49"/>
        <p:cNvGrpSpPr/>
        <p:nvPr/>
      </p:nvGrpSpPr>
      <p:grpSpPr>
        <a:xfrm>
          <a:off x="0" y="0"/>
          <a:ext cx="0" cy="0"/>
          <a:chOff x="0" y="0"/>
          <a:chExt cx="0" cy="0"/>
        </a:xfrm>
      </p:grpSpPr>
      <p:sp>
        <p:nvSpPr>
          <p:cNvPr id="50" name="Google Shape;50;p11"/>
          <p:cNvSpPr/>
          <p:nvPr>
            <p:ph idx="2" type="pic"/>
          </p:nvPr>
        </p:nvSpPr>
        <p:spPr>
          <a:xfrm>
            <a:off x="13165980" y="952500"/>
            <a:ext cx="9525001" cy="11468100"/>
          </a:xfrm>
          <a:prstGeom prst="rect">
            <a:avLst/>
          </a:prstGeom>
          <a:noFill/>
          <a:ln>
            <a:noFill/>
          </a:ln>
        </p:spPr>
      </p:sp>
      <p:sp>
        <p:nvSpPr>
          <p:cNvPr id="51" name="Google Shape;51;p11"/>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11"/>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1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54" name="Shape 54"/>
        <p:cNvGrpSpPr/>
        <p:nvPr/>
      </p:nvGrpSpPr>
      <p:grpSpPr>
        <a:xfrm>
          <a:off x="0" y="0"/>
          <a:ext cx="0" cy="0"/>
          <a:chOff x="0" y="0"/>
          <a:chExt cx="0" cy="0"/>
        </a:xfrm>
      </p:grpSpPr>
      <p:sp>
        <p:nvSpPr>
          <p:cNvPr id="55" name="Google Shape;55;p12"/>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12"/>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1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8" name="Shape 58"/>
        <p:cNvGrpSpPr/>
        <p:nvPr/>
      </p:nvGrpSpPr>
      <p:grpSpPr>
        <a:xfrm>
          <a:off x="0" y="0"/>
          <a:ext cx="0" cy="0"/>
          <a:chOff x="0" y="0"/>
          <a:chExt cx="0" cy="0"/>
        </a:xfrm>
      </p:grpSpPr>
      <p:sp>
        <p:nvSpPr>
          <p:cNvPr id="59" name="Google Shape;59;p13"/>
          <p:cNvSpPr/>
          <p:nvPr>
            <p:ph idx="2" type="pic"/>
          </p:nvPr>
        </p:nvSpPr>
        <p:spPr>
          <a:xfrm>
            <a:off x="13169900" y="3149600"/>
            <a:ext cx="9525000" cy="9296400"/>
          </a:xfrm>
          <a:prstGeom prst="rect">
            <a:avLst/>
          </a:prstGeom>
          <a:noFill/>
          <a:ln>
            <a:noFill/>
          </a:ln>
        </p:spPr>
      </p:sp>
      <p:sp>
        <p:nvSpPr>
          <p:cNvPr id="60" name="Google Shape;60;p1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1" name="Google Shape;61;p13"/>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2" name="Google Shape;62;p1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63" name="Shape 63"/>
        <p:cNvGrpSpPr/>
        <p:nvPr/>
      </p:nvGrpSpPr>
      <p:grpSpPr>
        <a:xfrm>
          <a:off x="0" y="0"/>
          <a:ext cx="0" cy="0"/>
          <a:chOff x="0" y="0"/>
          <a:chExt cx="0" cy="0"/>
        </a:xfrm>
      </p:grpSpPr>
      <p:sp>
        <p:nvSpPr>
          <p:cNvPr id="64" name="Google Shape;64;p14"/>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5" name="Google Shape;65;p1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6" name="Shape 66"/>
        <p:cNvGrpSpPr/>
        <p:nvPr/>
      </p:nvGrpSpPr>
      <p:grpSpPr>
        <a:xfrm>
          <a:off x="0" y="0"/>
          <a:ext cx="0" cy="0"/>
          <a:chOff x="0" y="0"/>
          <a:chExt cx="0" cy="0"/>
        </a:xfrm>
      </p:grpSpPr>
      <p:sp>
        <p:nvSpPr>
          <p:cNvPr id="67" name="Google Shape;67;p15"/>
          <p:cNvSpPr/>
          <p:nvPr>
            <p:ph idx="2" type="pic"/>
          </p:nvPr>
        </p:nvSpPr>
        <p:spPr>
          <a:xfrm>
            <a:off x="15760700" y="7048500"/>
            <a:ext cx="7404100" cy="5549900"/>
          </a:xfrm>
          <a:prstGeom prst="rect">
            <a:avLst/>
          </a:prstGeom>
          <a:noFill/>
          <a:ln>
            <a:noFill/>
          </a:ln>
        </p:spPr>
      </p:sp>
      <p:sp>
        <p:nvSpPr>
          <p:cNvPr id="68" name="Google Shape;68;p15"/>
          <p:cNvSpPr/>
          <p:nvPr>
            <p:ph idx="3" type="pic"/>
          </p:nvPr>
        </p:nvSpPr>
        <p:spPr>
          <a:xfrm>
            <a:off x="15760700" y="1130300"/>
            <a:ext cx="7404100" cy="5549900"/>
          </a:xfrm>
          <a:prstGeom prst="rect">
            <a:avLst/>
          </a:prstGeom>
          <a:noFill/>
          <a:ln>
            <a:noFill/>
          </a:ln>
        </p:spPr>
      </p:sp>
      <p:sp>
        <p:nvSpPr>
          <p:cNvPr id="69" name="Google Shape;69;p15"/>
          <p:cNvSpPr/>
          <p:nvPr>
            <p:ph idx="4" type="pic"/>
          </p:nvPr>
        </p:nvSpPr>
        <p:spPr>
          <a:xfrm>
            <a:off x="1206500" y="1130300"/>
            <a:ext cx="14173200" cy="11468100"/>
          </a:xfrm>
          <a:prstGeom prst="rect">
            <a:avLst/>
          </a:prstGeom>
          <a:noFill/>
          <a:ln>
            <a:noFill/>
          </a:ln>
        </p:spPr>
      </p:sp>
      <p:sp>
        <p:nvSpPr>
          <p:cNvPr id="70" name="Google Shape;70;p1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1" name="Shape 71"/>
        <p:cNvGrpSpPr/>
        <p:nvPr/>
      </p:nvGrpSpPr>
      <p:grpSpPr>
        <a:xfrm>
          <a:off x="0" y="0"/>
          <a:ext cx="0" cy="0"/>
          <a:chOff x="0" y="0"/>
          <a:chExt cx="0" cy="0"/>
        </a:xfrm>
      </p:grpSpPr>
      <p:sp>
        <p:nvSpPr>
          <p:cNvPr id="72" name="Google Shape;72;p16"/>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3" name="Google Shape;73;p16"/>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74" name="Google Shape;74;p1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17"/>
          <p:cNvSpPr/>
          <p:nvPr>
            <p:ph idx="2" type="pic"/>
          </p:nvPr>
        </p:nvSpPr>
        <p:spPr>
          <a:xfrm>
            <a:off x="0" y="0"/>
            <a:ext cx="24384001" cy="13716000"/>
          </a:xfrm>
          <a:prstGeom prst="rect">
            <a:avLst/>
          </a:prstGeom>
          <a:noFill/>
          <a:ln>
            <a:noFill/>
          </a:ln>
        </p:spPr>
      </p:sp>
      <p:sp>
        <p:nvSpPr>
          <p:cNvPr id="77" name="Google Shape;77;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 name="Shape 15"/>
        <p:cNvGrpSpPr/>
        <p:nvPr/>
      </p:nvGrpSpPr>
      <p:grpSpPr>
        <a:xfrm>
          <a:off x="0" y="0"/>
          <a:ext cx="0" cy="0"/>
          <a:chOff x="0" y="0"/>
          <a:chExt cx="0" cy="0"/>
        </a:xfrm>
      </p:grpSpPr>
      <p:sp>
        <p:nvSpPr>
          <p:cNvPr id="16" name="Google Shape;16;p4"/>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17" name="Google Shape;17;p4"/>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8" name="Google Shape;18;p4"/>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9" name="Google Shape;19;p4"/>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5"/>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2" name="Google Shape;22;p5"/>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23" name="Google Shape;23;p5"/>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4" name="Google Shape;24;p5"/>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5" name="Google Shape;25;p5"/>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6" name="Shape 26"/>
        <p:cNvGrpSpPr/>
        <p:nvPr/>
      </p:nvGrpSpPr>
      <p:grpSpPr>
        <a:xfrm>
          <a:off x="0" y="0"/>
          <a:ext cx="0" cy="0"/>
          <a:chOff x="0" y="0"/>
          <a:chExt cx="0" cy="0"/>
        </a:xfrm>
      </p:grpSpPr>
      <p:sp>
        <p:nvSpPr>
          <p:cNvPr id="27" name="Google Shape;27;p6"/>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8" name="Google Shape;28;p6"/>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9" name="Google Shape;29;p6"/>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0" name="Google Shape;30;p6"/>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31" name="Google Shape;31;p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6" name="Google Shape;36;p7"/>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7" name="Google Shape;37;p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8" name="Shape 38"/>
        <p:cNvGrpSpPr/>
        <p:nvPr/>
      </p:nvGrpSpPr>
      <p:grpSpPr>
        <a:xfrm>
          <a:off x="0" y="0"/>
          <a:ext cx="0" cy="0"/>
          <a:chOff x="0" y="0"/>
          <a:chExt cx="0" cy="0"/>
        </a:xfrm>
      </p:grpSpPr>
      <p:sp>
        <p:nvSpPr>
          <p:cNvPr id="39" name="Google Shape;39;p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41" name="Shape 41"/>
        <p:cNvGrpSpPr/>
        <p:nvPr/>
      </p:nvGrpSpPr>
      <p:grpSpPr>
        <a:xfrm>
          <a:off x="0" y="0"/>
          <a:ext cx="0" cy="0"/>
          <a:chOff x="0" y="0"/>
          <a:chExt cx="0" cy="0"/>
        </a:xfrm>
      </p:grpSpPr>
      <p:sp>
        <p:nvSpPr>
          <p:cNvPr id="42" name="Google Shape;42;p9"/>
          <p:cNvSpPr/>
          <p:nvPr>
            <p:ph idx="2" type="pic"/>
          </p:nvPr>
        </p:nvSpPr>
        <p:spPr>
          <a:xfrm>
            <a:off x="3125968" y="673100"/>
            <a:ext cx="18135601" cy="8737600"/>
          </a:xfrm>
          <a:prstGeom prst="rect">
            <a:avLst/>
          </a:prstGeom>
          <a:noFill/>
          <a:ln>
            <a:noFill/>
          </a:ln>
        </p:spPr>
      </p:sp>
      <p:sp>
        <p:nvSpPr>
          <p:cNvPr id="43" name="Google Shape;43;p9"/>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5" name="Google Shape;45;p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6" name="Shape 46"/>
        <p:cNvGrpSpPr/>
        <p:nvPr/>
      </p:nvGrpSpPr>
      <p:grpSpPr>
        <a:xfrm>
          <a:off x="0" y="0"/>
          <a:ext cx="0" cy="0"/>
          <a:chOff x="0" y="0"/>
          <a:chExt cx="0" cy="0"/>
        </a:xfrm>
      </p:grpSpPr>
      <p:sp>
        <p:nvSpPr>
          <p:cNvPr id="47" name="Google Shape;47;p10"/>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1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9.png"/><Relationship Id="rId5"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4.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4.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4.png"/><Relationship Id="rId4" Type="http://schemas.openxmlformats.org/officeDocument/2006/relationships/image" Target="../media/image64.png"/><Relationship Id="rId5"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24.png"/><Relationship Id="rId4" Type="http://schemas.openxmlformats.org/officeDocument/2006/relationships/image" Target="../media/image61.jpg"/><Relationship Id="rId5" Type="http://schemas.openxmlformats.org/officeDocument/2006/relationships/image" Target="../media/image4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4.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4.png"/><Relationship Id="rId4" Type="http://schemas.openxmlformats.org/officeDocument/2006/relationships/image" Target="../media/image37.png"/><Relationship Id="rId5" Type="http://schemas.openxmlformats.org/officeDocument/2006/relationships/image" Target="../media/image6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4.png"/><Relationship Id="rId4" Type="http://schemas.openxmlformats.org/officeDocument/2006/relationships/image" Target="../media/image46.png"/><Relationship Id="rId5" Type="http://schemas.openxmlformats.org/officeDocument/2006/relationships/image" Target="../media/image4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59.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4.png"/><Relationship Id="rId4" Type="http://schemas.openxmlformats.org/officeDocument/2006/relationships/image" Target="../media/image63.png"/><Relationship Id="rId5"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4.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54.png"/><Relationship Id="rId5" Type="http://schemas.openxmlformats.org/officeDocument/2006/relationships/image" Target="../media/image58.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5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6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5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49.png"/><Relationship Id="rId5"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4.png"/><Relationship Id="rId4" Type="http://schemas.openxmlformats.org/officeDocument/2006/relationships/image" Target="../media/image5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4.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ForTheWomen_blacktext (2) (1).png" id="82" name="Google Shape;82;p18"/>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7"/>
          <p:cNvGrpSpPr/>
          <p:nvPr/>
        </p:nvGrpSpPr>
        <p:grpSpPr>
          <a:xfrm>
            <a:off x="-3712" y="766059"/>
            <a:ext cx="7319700" cy="1073882"/>
            <a:chOff x="0" y="0"/>
            <a:chExt cx="7319700" cy="1073882"/>
          </a:xfrm>
        </p:grpSpPr>
        <p:sp>
          <p:nvSpPr>
            <p:cNvPr id="171" name="Google Shape;171;p2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2" name="Google Shape;172;p2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3" name="Google Shape;173;p2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74" name="Google Shape;174;p2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75" name="Google Shape;175;p27"/>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6" name="Google Shape;176;p27"/>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rofile</a:t>
            </a:r>
            <a:endParaRPr b="0"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Prepare</a:t>
            </a:r>
            <a:endParaRPr b="1"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Analyze</a:t>
            </a:r>
            <a:endParaRPr b="1" i="0" sz="20000" u="none" cap="none" strike="noStrike">
              <a:solidFill>
                <a:schemeClr val="lt2"/>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8"/>
          <p:cNvGrpSpPr/>
          <p:nvPr/>
        </p:nvGrpSpPr>
        <p:grpSpPr>
          <a:xfrm>
            <a:off x="-3712" y="766059"/>
            <a:ext cx="7319700" cy="1073882"/>
            <a:chOff x="0" y="0"/>
            <a:chExt cx="7319700" cy="1073882"/>
          </a:xfrm>
        </p:grpSpPr>
        <p:sp>
          <p:nvSpPr>
            <p:cNvPr id="182" name="Google Shape;182;p2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83" name="Google Shape;183;p2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84" name="Google Shape;184;p2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85" name="Google Shape;185;p2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86" name="Google Shape;186;p2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87" name="Google Shape;187;p28"/>
          <p:cNvSpPr txBox="1"/>
          <p:nvPr/>
        </p:nvSpPr>
        <p:spPr>
          <a:xfrm>
            <a:off x="11606075" y="5534250"/>
            <a:ext cx="91866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0"/>
              <a:buFont typeface="Arial"/>
              <a:buNone/>
            </a:pPr>
            <a:r>
              <a:rPr b="0" i="0" lang="en-PH" sz="8000" u="none" cap="none" strike="noStrike">
                <a:solidFill>
                  <a:srgbClr val="000000"/>
                </a:solidFill>
                <a:latin typeface="Helvetica Neue"/>
                <a:ea typeface="Helvetica Neue"/>
                <a:cs typeface="Helvetica Neue"/>
                <a:sym typeface="Helvetica Neue"/>
              </a:rPr>
              <a:t>What does it mean to </a:t>
            </a:r>
            <a:r>
              <a:rPr b="1" i="0" lang="en-PH" sz="8000" u="none" cap="none" strike="noStrike">
                <a:solidFill>
                  <a:srgbClr val="000000"/>
                </a:solidFill>
                <a:latin typeface="Helvetica Neue"/>
                <a:ea typeface="Helvetica Neue"/>
                <a:cs typeface="Helvetica Neue"/>
                <a:sym typeface="Helvetica Neue"/>
              </a:rPr>
              <a:t>profile</a:t>
            </a:r>
            <a:r>
              <a:rPr b="0" i="0" lang="en-PH" sz="8000" u="none" cap="none" strike="noStrike">
                <a:solidFill>
                  <a:srgbClr val="000000"/>
                </a:solidFill>
                <a:latin typeface="Helvetica Neue"/>
                <a:ea typeface="Helvetica Neue"/>
                <a:cs typeface="Helvetica Neue"/>
                <a:sym typeface="Helvetica Neue"/>
              </a:rPr>
              <a:t> data?</a:t>
            </a:r>
            <a:endParaRPr b="0" i="0" sz="8000" u="none" cap="none" strike="noStrike">
              <a:solidFill>
                <a:srgbClr val="000000"/>
              </a:solidFill>
              <a:latin typeface="Helvetica Neue"/>
              <a:ea typeface="Helvetica Neue"/>
              <a:cs typeface="Helvetica Neue"/>
              <a:sym typeface="Helvetica Neue"/>
            </a:endParaRPr>
          </a:p>
        </p:txBody>
      </p:sp>
      <p:pic>
        <p:nvPicPr>
          <p:cNvPr id="188" name="Google Shape;188;p28"/>
          <p:cNvPicPr preferRelativeResize="0"/>
          <p:nvPr/>
        </p:nvPicPr>
        <p:blipFill rotWithShape="1">
          <a:blip r:embed="rId4">
            <a:alphaModFix/>
          </a:blip>
          <a:srcRect b="0" l="0" r="0" t="0"/>
          <a:stretch/>
        </p:blipFill>
        <p:spPr>
          <a:xfrm>
            <a:off x="3455755" y="3658150"/>
            <a:ext cx="6961225" cy="696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29"/>
          <p:cNvGrpSpPr/>
          <p:nvPr/>
        </p:nvGrpSpPr>
        <p:grpSpPr>
          <a:xfrm>
            <a:off x="-3712" y="766059"/>
            <a:ext cx="7319700" cy="1073882"/>
            <a:chOff x="0" y="0"/>
            <a:chExt cx="7319700" cy="1073882"/>
          </a:xfrm>
        </p:grpSpPr>
        <p:sp>
          <p:nvSpPr>
            <p:cNvPr id="194" name="Google Shape;194;p2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5" name="Google Shape;195;p2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6" name="Google Shape;196;p2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197" name="Google Shape;197;p2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98" name="Google Shape;198;p29"/>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99" name="Google Shape;199;p29"/>
          <p:cNvSpPr txBox="1"/>
          <p:nvPr/>
        </p:nvSpPr>
        <p:spPr>
          <a:xfrm>
            <a:off x="3730525" y="2753425"/>
            <a:ext cx="54864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Structure Discovery</a:t>
            </a:r>
            <a:endParaRPr b="1" i="0" sz="8000" u="none" cap="none" strike="noStrike">
              <a:solidFill>
                <a:srgbClr val="000000"/>
              </a:solidFill>
              <a:latin typeface="Helvetica Neue"/>
              <a:ea typeface="Helvetica Neue"/>
              <a:cs typeface="Helvetica Neue"/>
              <a:sym typeface="Helvetica Neue"/>
            </a:endParaRPr>
          </a:p>
        </p:txBody>
      </p:sp>
      <p:sp>
        <p:nvSpPr>
          <p:cNvPr id="200" name="Google Shape;200;p29"/>
          <p:cNvSpPr txBox="1"/>
          <p:nvPr/>
        </p:nvSpPr>
        <p:spPr>
          <a:xfrm>
            <a:off x="15063050" y="2753425"/>
            <a:ext cx="53820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Content</a:t>
            </a:r>
            <a:endParaRPr b="1" i="0" sz="8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Discovery</a:t>
            </a:r>
            <a:endParaRPr b="1" i="0" sz="8000" u="none" cap="none" strike="noStrike">
              <a:solidFill>
                <a:srgbClr val="000000"/>
              </a:solidFill>
              <a:latin typeface="Helvetica Neue"/>
              <a:ea typeface="Helvetica Neue"/>
              <a:cs typeface="Helvetica Neue"/>
              <a:sym typeface="Helvetica Neue"/>
            </a:endParaRPr>
          </a:p>
        </p:txBody>
      </p:sp>
      <p:sp>
        <p:nvSpPr>
          <p:cNvPr id="201" name="Google Shape;201;p29"/>
          <p:cNvSpPr txBox="1"/>
          <p:nvPr/>
        </p:nvSpPr>
        <p:spPr>
          <a:xfrm>
            <a:off x="2901175" y="5670025"/>
            <a:ext cx="78948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Identify the </a:t>
            </a:r>
            <a:r>
              <a:rPr b="1" i="0" lang="en-PH" sz="4000" u="none" cap="none" strike="noStrike">
                <a:solidFill>
                  <a:srgbClr val="000000"/>
                </a:solidFill>
                <a:latin typeface="Helvetica Neue"/>
                <a:ea typeface="Helvetica Neue"/>
                <a:cs typeface="Helvetica Neue"/>
                <a:sym typeface="Helvetica Neue"/>
              </a:rPr>
              <a:t>structure</a:t>
            </a:r>
            <a:r>
              <a:rPr b="0" i="0" lang="en-PH" sz="4000" u="none" cap="none" strike="noStrike">
                <a:solidFill>
                  <a:srgbClr val="000000"/>
                </a:solidFill>
                <a:latin typeface="Helvetica Neue"/>
                <a:ea typeface="Helvetica Neue"/>
                <a:cs typeface="Helvetica Neue"/>
                <a:sym typeface="Helvetica Neue"/>
              </a:rPr>
              <a:t> of your dataset(s):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data points/samples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columns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type of data is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are the names of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does each column represent?</a:t>
            </a:r>
            <a:endParaRPr b="0" i="0" sz="4000" u="none" cap="none" strike="noStrike">
              <a:solidFill>
                <a:srgbClr val="000000"/>
              </a:solidFill>
              <a:latin typeface="Helvetica Neue"/>
              <a:ea typeface="Helvetica Neue"/>
              <a:cs typeface="Helvetica Neue"/>
              <a:sym typeface="Helvetica Neue"/>
            </a:endParaRPr>
          </a:p>
        </p:txBody>
      </p:sp>
      <p:sp>
        <p:nvSpPr>
          <p:cNvPr id="202" name="Google Shape;202;p29"/>
          <p:cNvSpPr txBox="1"/>
          <p:nvPr/>
        </p:nvSpPr>
        <p:spPr>
          <a:xfrm>
            <a:off x="13806650" y="5670025"/>
            <a:ext cx="7894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Investigates the quality of </a:t>
            </a:r>
            <a:r>
              <a:rPr b="1" i="0" lang="en-PH" sz="4000" u="none" cap="none" strike="noStrike">
                <a:solidFill>
                  <a:srgbClr val="000000"/>
                </a:solidFill>
                <a:latin typeface="Helvetica Neue"/>
                <a:ea typeface="Helvetica Neue"/>
                <a:cs typeface="Helvetica Neue"/>
                <a:sym typeface="Helvetica Neue"/>
              </a:rPr>
              <a:t>individual pieces of data</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missing values?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ambiguous values?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30"/>
          <p:cNvGrpSpPr/>
          <p:nvPr/>
        </p:nvGrpSpPr>
        <p:grpSpPr>
          <a:xfrm>
            <a:off x="-3712" y="766059"/>
            <a:ext cx="7319700" cy="1073882"/>
            <a:chOff x="0" y="0"/>
            <a:chExt cx="7319700" cy="1073882"/>
          </a:xfrm>
        </p:grpSpPr>
        <p:sp>
          <p:nvSpPr>
            <p:cNvPr id="208" name="Google Shape;208;p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9" name="Google Shape;209;p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0" name="Google Shape;210;p3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11" name="Google Shape;211;p3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12" name="Google Shape;212;p3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p30"/>
          <p:cNvSpPr txBox="1"/>
          <p:nvPr/>
        </p:nvSpPr>
        <p:spPr>
          <a:xfrm>
            <a:off x="14240825" y="3992213"/>
            <a:ext cx="78948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Identify the </a:t>
            </a:r>
            <a:r>
              <a:rPr b="1" i="0" lang="en-PH" sz="4000" u="none" cap="none" strike="noStrike">
                <a:solidFill>
                  <a:srgbClr val="000000"/>
                </a:solidFill>
                <a:latin typeface="Helvetica Neue"/>
                <a:ea typeface="Helvetica Neue"/>
                <a:cs typeface="Helvetica Neue"/>
                <a:sym typeface="Helvetica Neue"/>
              </a:rPr>
              <a:t>structure</a:t>
            </a:r>
            <a:r>
              <a:rPr b="0" i="0" lang="en-PH" sz="4000" u="none" cap="none" strike="noStrike">
                <a:solidFill>
                  <a:srgbClr val="000000"/>
                </a:solidFill>
                <a:latin typeface="Helvetica Neue"/>
                <a:ea typeface="Helvetica Neue"/>
                <a:cs typeface="Helvetica Neue"/>
                <a:sym typeface="Helvetica Neue"/>
              </a:rPr>
              <a:t> of your dataset(s):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data points/samples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How many columns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type of data is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are the names of each column?</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What does each column represent?</a:t>
            </a:r>
            <a:endParaRPr b="0" i="0" sz="4000" u="none" cap="none" strike="noStrike">
              <a:solidFill>
                <a:srgbClr val="000000"/>
              </a:solidFill>
              <a:latin typeface="Helvetica Neue"/>
              <a:ea typeface="Helvetica Neue"/>
              <a:cs typeface="Helvetica Neue"/>
              <a:sym typeface="Helvetica Neue"/>
            </a:endParaRPr>
          </a:p>
        </p:txBody>
      </p:sp>
      <p:pic>
        <p:nvPicPr>
          <p:cNvPr id="214" name="Google Shape;214;p30"/>
          <p:cNvPicPr preferRelativeResize="0"/>
          <p:nvPr/>
        </p:nvPicPr>
        <p:blipFill rotWithShape="1">
          <a:blip r:embed="rId4">
            <a:alphaModFix/>
          </a:blip>
          <a:srcRect b="0" l="0" r="0" t="0"/>
          <a:stretch/>
        </p:blipFill>
        <p:spPr>
          <a:xfrm>
            <a:off x="1636418" y="4796101"/>
            <a:ext cx="12258675" cy="4733925"/>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31"/>
          <p:cNvGrpSpPr/>
          <p:nvPr/>
        </p:nvGrpSpPr>
        <p:grpSpPr>
          <a:xfrm>
            <a:off x="-3712" y="766059"/>
            <a:ext cx="7319700" cy="1073882"/>
            <a:chOff x="0" y="0"/>
            <a:chExt cx="7319700" cy="1073882"/>
          </a:xfrm>
        </p:grpSpPr>
        <p:sp>
          <p:nvSpPr>
            <p:cNvPr id="220" name="Google Shape;220;p3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1" name="Google Shape;221;p3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22" name="Google Shape;222;p3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23" name="Google Shape;223;p3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24" name="Google Shape;224;p3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225" name="Google Shape;225;p31"/>
          <p:cNvPicPr preferRelativeResize="0"/>
          <p:nvPr/>
        </p:nvPicPr>
        <p:blipFill rotWithShape="1">
          <a:blip r:embed="rId4">
            <a:alphaModFix/>
          </a:blip>
          <a:srcRect b="0" l="0" r="0" t="0"/>
          <a:stretch/>
        </p:blipFill>
        <p:spPr>
          <a:xfrm>
            <a:off x="1636418" y="4796101"/>
            <a:ext cx="12258675" cy="4733925"/>
          </a:xfrm>
          <a:prstGeom prst="rect">
            <a:avLst/>
          </a:prstGeom>
          <a:noFill/>
          <a:ln>
            <a:noFill/>
          </a:ln>
          <a:effectLst>
            <a:outerShdw blurRad="50800" rotWithShape="0" algn="tl" dir="2700000" dist="38100">
              <a:srgbClr val="000000">
                <a:alpha val="40000"/>
              </a:srgbClr>
            </a:outerShdw>
          </a:effectLst>
        </p:spPr>
      </p:pic>
      <p:sp>
        <p:nvSpPr>
          <p:cNvPr id="226" name="Google Shape;226;p31"/>
          <p:cNvSpPr txBox="1"/>
          <p:nvPr/>
        </p:nvSpPr>
        <p:spPr>
          <a:xfrm>
            <a:off x="14269175" y="5531513"/>
            <a:ext cx="78948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Investigates the quality of </a:t>
            </a:r>
            <a:r>
              <a:rPr b="1" i="0" lang="en-PH" sz="4000" u="none" cap="none" strike="noStrike">
                <a:solidFill>
                  <a:srgbClr val="000000"/>
                </a:solidFill>
                <a:latin typeface="Helvetica Neue"/>
                <a:ea typeface="Helvetica Neue"/>
                <a:cs typeface="Helvetica Neue"/>
                <a:sym typeface="Helvetica Neue"/>
              </a:rPr>
              <a:t>individual pieces of data</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missing values?</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Are there any ambiguous values?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32"/>
          <p:cNvGrpSpPr/>
          <p:nvPr/>
        </p:nvGrpSpPr>
        <p:grpSpPr>
          <a:xfrm>
            <a:off x="-3712" y="766059"/>
            <a:ext cx="7319700" cy="1073882"/>
            <a:chOff x="0" y="0"/>
            <a:chExt cx="7319700" cy="1073882"/>
          </a:xfrm>
        </p:grpSpPr>
        <p:sp>
          <p:nvSpPr>
            <p:cNvPr id="232" name="Google Shape;232;p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33" name="Google Shape;233;p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34" name="Google Shape;234;p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35" name="Google Shape;235;p3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36" name="Google Shape;236;p3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7" name="Google Shape;237;p32"/>
          <p:cNvSpPr txBox="1"/>
          <p:nvPr/>
        </p:nvSpPr>
        <p:spPr>
          <a:xfrm>
            <a:off x="8244600" y="6269113"/>
            <a:ext cx="7894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Let’s try on some sample data</a:t>
            </a:r>
            <a:endParaRPr b="0" i="1"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33"/>
          <p:cNvGrpSpPr/>
          <p:nvPr/>
        </p:nvGrpSpPr>
        <p:grpSpPr>
          <a:xfrm>
            <a:off x="-3712" y="766059"/>
            <a:ext cx="7319700" cy="1073882"/>
            <a:chOff x="0" y="0"/>
            <a:chExt cx="7319700" cy="1073882"/>
          </a:xfrm>
        </p:grpSpPr>
        <p:sp>
          <p:nvSpPr>
            <p:cNvPr id="243" name="Google Shape;243;p3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4" name="Google Shape;244;p3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45" name="Google Shape;245;p3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pic>
        <p:nvPicPr>
          <p:cNvPr descr="ForTheWomen_blacktext (2) (1).png" id="246" name="Google Shape;246;p3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247" name="Google Shape;247;p3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248" name="Google Shape;248;p33"/>
          <p:cNvPicPr preferRelativeResize="0"/>
          <p:nvPr/>
        </p:nvPicPr>
        <p:blipFill rotWithShape="1">
          <a:blip r:embed="rId4">
            <a:alphaModFix/>
          </a:blip>
          <a:srcRect b="0" l="4041" r="8475" t="0"/>
          <a:stretch/>
        </p:blipFill>
        <p:spPr>
          <a:xfrm>
            <a:off x="6774178" y="4137920"/>
            <a:ext cx="10632483" cy="8105525"/>
          </a:xfrm>
          <a:prstGeom prst="rect">
            <a:avLst/>
          </a:prstGeom>
          <a:noFill/>
          <a:ln>
            <a:noFill/>
          </a:ln>
        </p:spPr>
      </p:pic>
      <p:sp>
        <p:nvSpPr>
          <p:cNvPr id="249" name="Google Shape;249;p33"/>
          <p:cNvSpPr txBox="1"/>
          <p:nvPr/>
        </p:nvSpPr>
        <p:spPr>
          <a:xfrm>
            <a:off x="6309202" y="2795448"/>
            <a:ext cx="12526200" cy="880500"/>
          </a:xfrm>
          <a:prstGeom prst="rect">
            <a:avLst/>
          </a:prstGeom>
          <a:solidFill>
            <a:srgbClr val="FFFFFF"/>
          </a:solidFill>
          <a:ln>
            <a:noFill/>
          </a:ln>
        </p:spPr>
        <p:txBody>
          <a:bodyPr anchorCtr="0" anchor="ctr"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7300"/>
              <a:buFont typeface="Arial"/>
              <a:buNone/>
            </a:pPr>
            <a:r>
              <a:rPr b="1" i="0" lang="en-PH" sz="7300" u="none" cap="none" strike="noStrike">
                <a:solidFill>
                  <a:srgbClr val="0B5394"/>
                </a:solidFill>
                <a:highlight>
                  <a:schemeClr val="lt1"/>
                </a:highlight>
                <a:latin typeface="Arial"/>
                <a:ea typeface="Arial"/>
                <a:cs typeface="Arial"/>
                <a:sym typeface="Arial"/>
              </a:rPr>
              <a:t>Garbage in, garbage out</a:t>
            </a:r>
            <a:endParaRPr b="1" i="0" sz="7300" u="none" cap="none" strike="noStrike">
              <a:solidFill>
                <a:srgbClr val="66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nvSpPr>
        <p:spPr>
          <a:xfrm>
            <a:off x="2759469" y="3134304"/>
            <a:ext cx="16288800" cy="7104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5500"/>
              <a:buFont typeface="Arial"/>
              <a:buNone/>
            </a:pPr>
            <a:r>
              <a:rPr b="1" i="0" lang="en-PH" sz="5500" u="none" cap="none" strike="noStrike">
                <a:solidFill>
                  <a:srgbClr val="1A1E68"/>
                </a:solidFill>
                <a:latin typeface="Arial"/>
                <a:ea typeface="Arial"/>
                <a:cs typeface="Arial"/>
                <a:sym typeface="Arial"/>
              </a:rPr>
              <a:t>COMMON DATA ISSUES TO WATCH OUT FOR:</a:t>
            </a:r>
            <a:endParaRPr b="1" i="0" sz="5500" u="none" cap="none" strike="noStrike">
              <a:solidFill>
                <a:srgbClr val="1A1E6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1" i="0" sz="4900" u="none" cap="none" strike="noStrike">
              <a:solidFill>
                <a:srgbClr val="1A1E68"/>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Inconsistent Column Names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Improper Data Types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Duplicates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Inconsistent Labels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Single-Value columns (and low-variability columns)</a:t>
            </a:r>
            <a:endParaRPr b="0" i="0" sz="4900" u="none" cap="none" strike="noStrike">
              <a:solidFill>
                <a:schemeClr val="dk1"/>
              </a:solidFill>
              <a:latin typeface="Arial"/>
              <a:ea typeface="Arial"/>
              <a:cs typeface="Arial"/>
              <a:sym typeface="Arial"/>
            </a:endParaRPr>
          </a:p>
          <a:p>
            <a:pPr indent="-558800" lvl="0" marL="558800" marR="0" rtl="0" algn="l">
              <a:lnSpc>
                <a:spcPct val="100000"/>
              </a:lnSpc>
              <a:spcBef>
                <a:spcPts val="0"/>
              </a:spcBef>
              <a:spcAft>
                <a:spcPts val="0"/>
              </a:spcAft>
              <a:buClr>
                <a:schemeClr val="dk1"/>
              </a:buClr>
              <a:buSzPts val="4900"/>
              <a:buFont typeface="Arial"/>
              <a:buChar char="●"/>
            </a:pPr>
            <a:r>
              <a:rPr b="0" i="0" lang="en-PH" sz="4900" u="none" cap="none" strike="noStrike">
                <a:solidFill>
                  <a:schemeClr val="dk1"/>
                </a:solidFill>
                <a:latin typeface="Arial"/>
                <a:ea typeface="Arial"/>
                <a:cs typeface="Arial"/>
                <a:sym typeface="Arial"/>
              </a:rPr>
              <a:t>Missing Data</a:t>
            </a:r>
            <a:endParaRPr b="0" i="0" sz="4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1" i="0" sz="4900" u="none" cap="none" strike="noStrike">
              <a:solidFill>
                <a:srgbClr val="1A1E68"/>
              </a:solidFill>
              <a:latin typeface="Arial"/>
              <a:ea typeface="Arial"/>
              <a:cs typeface="Arial"/>
              <a:sym typeface="Arial"/>
            </a:endParaRPr>
          </a:p>
        </p:txBody>
      </p:sp>
      <p:sp>
        <p:nvSpPr>
          <p:cNvPr id="255" name="Google Shape;255;p3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256" name="Google Shape;256;p34"/>
          <p:cNvGrpSpPr/>
          <p:nvPr/>
        </p:nvGrpSpPr>
        <p:grpSpPr>
          <a:xfrm>
            <a:off x="-3712" y="766059"/>
            <a:ext cx="7319700" cy="1073882"/>
            <a:chOff x="0" y="0"/>
            <a:chExt cx="7319700" cy="1073882"/>
          </a:xfrm>
        </p:grpSpPr>
        <p:sp>
          <p:nvSpPr>
            <p:cNvPr id="257" name="Google Shape;257;p3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8" name="Google Shape;258;p3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59" name="Google Shape;259;p3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65" name="Google Shape;265;p35"/>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column names</a:t>
            </a:r>
            <a:endParaRPr b="0" i="0" sz="4400" u="none" cap="none" strike="noStrike">
              <a:solidFill>
                <a:srgbClr val="366092"/>
              </a:solidFill>
              <a:latin typeface="Arial"/>
              <a:ea typeface="Arial"/>
              <a:cs typeface="Arial"/>
              <a:sym typeface="Arial"/>
            </a:endParaRPr>
          </a:p>
        </p:txBody>
      </p:sp>
      <p:graphicFrame>
        <p:nvGraphicFramePr>
          <p:cNvPr id="266" name="Google Shape;266;p35"/>
          <p:cNvGraphicFramePr/>
          <p:nvPr/>
        </p:nvGraphicFramePr>
        <p:xfrm>
          <a:off x="2228572" y="5207538"/>
          <a:ext cx="3000000" cy="3000000"/>
        </p:xfrm>
        <a:graphic>
          <a:graphicData uri="http://schemas.openxmlformats.org/drawingml/2006/table">
            <a:tbl>
              <a:tblPr bandRow="1" firstRow="1">
                <a:noFill/>
                <a:tableStyleId>{3CB498E0-FAD9-4E43-BE05-9212717AFED0}</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Incorrect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Class  Column</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Bar,code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V1 </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Invoice - 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67" name="Google Shape;267;p35"/>
          <p:cNvSpPr/>
          <p:nvPr/>
        </p:nvSpPr>
        <p:spPr>
          <a:xfrm>
            <a:off x="2228572" y="3665764"/>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All columns in the dataset should be properly labeled to describe its values.</a:t>
            </a:r>
            <a:endParaRPr b="0" i="0" sz="4400" u="none" cap="none" strike="noStrike">
              <a:solidFill>
                <a:srgbClr val="000000"/>
              </a:solidFill>
              <a:latin typeface="Arial"/>
              <a:ea typeface="Arial"/>
              <a:cs typeface="Arial"/>
              <a:sym typeface="Arial"/>
            </a:endParaRPr>
          </a:p>
        </p:txBody>
      </p:sp>
      <p:grpSp>
        <p:nvGrpSpPr>
          <p:cNvPr id="268" name="Google Shape;268;p35"/>
          <p:cNvGrpSpPr/>
          <p:nvPr/>
        </p:nvGrpSpPr>
        <p:grpSpPr>
          <a:xfrm>
            <a:off x="-3712" y="766059"/>
            <a:ext cx="7319700" cy="1073882"/>
            <a:chOff x="0" y="0"/>
            <a:chExt cx="7319700" cy="1073882"/>
          </a:xfrm>
        </p:grpSpPr>
        <p:sp>
          <p:nvSpPr>
            <p:cNvPr id="269" name="Google Shape;269;p3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0" name="Google Shape;270;p3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71" name="Google Shape;271;p3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77" name="Google Shape;277;p36"/>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Improper data types and format</a:t>
            </a:r>
            <a:endParaRPr b="0" i="0" sz="4400" u="none" cap="none" strike="noStrike">
              <a:solidFill>
                <a:srgbClr val="366092"/>
              </a:solidFill>
              <a:latin typeface="Arial"/>
              <a:ea typeface="Arial"/>
              <a:cs typeface="Arial"/>
              <a:sym typeface="Arial"/>
            </a:endParaRPr>
          </a:p>
        </p:txBody>
      </p:sp>
      <p:graphicFrame>
        <p:nvGraphicFramePr>
          <p:cNvPr id="278" name="Google Shape;278;p36"/>
          <p:cNvGraphicFramePr/>
          <p:nvPr/>
        </p:nvGraphicFramePr>
        <p:xfrm>
          <a:off x="2228572" y="5207538"/>
          <a:ext cx="3000000" cy="3000000"/>
        </p:xfrm>
        <a:graphic>
          <a:graphicData uri="http://schemas.openxmlformats.org/drawingml/2006/table">
            <a:tbl>
              <a:tblPr bandRow="1" firstRow="1">
                <a:noFill/>
                <a:tableStyleId>{3CB498E0-FAD9-4E43-BE05-9212717AFED0}</a:tableStyleId>
              </a:tblPr>
              <a:tblGrid>
                <a:gridCol w="4247550"/>
                <a:gridCol w="3505425"/>
                <a:gridCol w="316875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Column</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Format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Type</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transaction_date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String</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595959"/>
                          </a:solidFill>
                          <a:latin typeface="Lato"/>
                          <a:ea typeface="Lato"/>
                          <a:cs typeface="Lato"/>
                          <a:sym typeface="Lato"/>
                        </a:rPr>
                        <a:t>$1,000.50</a:t>
                      </a:r>
                      <a:endParaRPr sz="3400" u="none" cap="none" strike="noStrike">
                        <a:latin typeface="Lato"/>
                        <a:ea typeface="Lato"/>
                        <a:cs typeface="Lato"/>
                        <a:sym typeface="Lato"/>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Ambiguous</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79" name="Google Shape;279;p36"/>
          <p:cNvSpPr/>
          <p:nvPr/>
        </p:nvSpPr>
        <p:spPr>
          <a:xfrm>
            <a:off x="2228572" y="3665764"/>
            <a:ext cx="180411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Ensure that each column is converted into proper format and data type.</a:t>
            </a:r>
            <a:endParaRPr b="0" i="0" sz="4400" u="none" cap="none" strike="noStrike">
              <a:solidFill>
                <a:srgbClr val="000000"/>
              </a:solidFill>
              <a:latin typeface="Arial"/>
              <a:ea typeface="Arial"/>
              <a:cs typeface="Arial"/>
              <a:sym typeface="Arial"/>
            </a:endParaRPr>
          </a:p>
        </p:txBody>
      </p:sp>
      <p:grpSp>
        <p:nvGrpSpPr>
          <p:cNvPr id="280" name="Google Shape;280;p36"/>
          <p:cNvGrpSpPr/>
          <p:nvPr/>
        </p:nvGrpSpPr>
        <p:grpSpPr>
          <a:xfrm>
            <a:off x="-3712" y="766059"/>
            <a:ext cx="7319700" cy="1073882"/>
            <a:chOff x="0" y="0"/>
            <a:chExt cx="7319700" cy="1073882"/>
          </a:xfrm>
        </p:grpSpPr>
        <p:sp>
          <p:nvSpPr>
            <p:cNvPr id="281" name="Google Shape;281;p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2" name="Google Shape;282;p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3" name="Google Shape;283;p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5252550" y="3537130"/>
            <a:ext cx="13878900" cy="229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PH" sz="4800" u="none" cap="none" strike="noStrike">
                <a:solidFill>
                  <a:srgbClr val="1A1E68"/>
                </a:solidFill>
                <a:latin typeface="Avenir"/>
                <a:ea typeface="Avenir"/>
                <a:cs typeface="Avenir"/>
                <a:sym typeface="Avenir"/>
              </a:rPr>
              <a:t>Hello!</a:t>
            </a:r>
            <a:endParaRPr b="1" i="0" sz="4800" u="none" cap="none" strike="noStrike">
              <a:solidFill>
                <a:srgbClr val="1A1E68"/>
              </a:solidFill>
              <a:latin typeface="Avenir"/>
              <a:ea typeface="Avenir"/>
              <a:cs typeface="Avenir"/>
              <a:sym typeface="Avenir"/>
            </a:endParaRPr>
          </a:p>
        </p:txBody>
      </p:sp>
      <p:sp>
        <p:nvSpPr>
          <p:cNvPr id="88" name="Google Shape;88;p19"/>
          <p:cNvSpPr txBox="1"/>
          <p:nvPr/>
        </p:nvSpPr>
        <p:spPr>
          <a:xfrm>
            <a:off x="5252550" y="6012595"/>
            <a:ext cx="13878900" cy="124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4800"/>
              <a:buFont typeface="Arial"/>
              <a:buNone/>
            </a:pPr>
            <a:r>
              <a:rPr b="1" i="0" lang="en-PH" sz="4800" u="none" cap="none" strike="noStrike">
                <a:solidFill>
                  <a:srgbClr val="1A1E68"/>
                </a:solidFill>
                <a:latin typeface="Avenir"/>
                <a:ea typeface="Avenir"/>
                <a:cs typeface="Avenir"/>
                <a:sym typeface="Avenir"/>
              </a:rPr>
              <a:t>I am KEVIN</a:t>
            </a:r>
            <a:endParaRPr b="1" i="0" sz="4800" u="none" cap="none" strike="noStrike">
              <a:solidFill>
                <a:srgbClr val="1A1E68"/>
              </a:solidFill>
              <a:latin typeface="Avenir"/>
              <a:ea typeface="Avenir"/>
              <a:cs typeface="Avenir"/>
              <a:sym typeface="Avenir"/>
            </a:endParaRPr>
          </a:p>
        </p:txBody>
      </p:sp>
      <p:sp>
        <p:nvSpPr>
          <p:cNvPr id="89" name="Google Shape;89;p19"/>
          <p:cNvSpPr txBox="1"/>
          <p:nvPr/>
        </p:nvSpPr>
        <p:spPr>
          <a:xfrm>
            <a:off x="5252550" y="7238520"/>
            <a:ext cx="13878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You can find me at:</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@kevinmaske</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linkedin</a:t>
            </a:r>
            <a:endParaRPr b="0" i="0" sz="3000" u="none" cap="none" strike="noStrike">
              <a:solidFill>
                <a:srgbClr val="1A1E68"/>
              </a:solidFill>
              <a:latin typeface="Avenir"/>
              <a:ea typeface="Avenir"/>
              <a:cs typeface="Avenir"/>
              <a:sym typeface="Avenir"/>
            </a:endParaRPr>
          </a:p>
        </p:txBody>
      </p:sp>
      <p:pic>
        <p:nvPicPr>
          <p:cNvPr descr="ForTheWomen_blacktext (2) (1).png" id="90" name="Google Shape;90;p1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89" name="Google Shape;289;p3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Duplicates</a:t>
            </a:r>
            <a:endParaRPr b="0" i="0" sz="4400" u="none" cap="none" strike="noStrike">
              <a:solidFill>
                <a:srgbClr val="366092"/>
              </a:solidFill>
              <a:latin typeface="Arial"/>
              <a:ea typeface="Arial"/>
              <a:cs typeface="Arial"/>
              <a:sym typeface="Arial"/>
            </a:endParaRPr>
          </a:p>
        </p:txBody>
      </p:sp>
      <p:pic>
        <p:nvPicPr>
          <p:cNvPr id="290" name="Google Shape;290;p37"/>
          <p:cNvPicPr preferRelativeResize="0"/>
          <p:nvPr/>
        </p:nvPicPr>
        <p:blipFill rotWithShape="1">
          <a:blip r:embed="rId4">
            <a:alphaModFix/>
          </a:blip>
          <a:srcRect b="0" l="0" r="0" t="0"/>
          <a:stretch/>
        </p:blipFill>
        <p:spPr>
          <a:xfrm>
            <a:off x="2619778" y="3801043"/>
            <a:ext cx="17973851" cy="5449905"/>
          </a:xfrm>
          <a:prstGeom prst="rect">
            <a:avLst/>
          </a:prstGeom>
          <a:noFill/>
          <a:ln>
            <a:noFill/>
          </a:ln>
        </p:spPr>
      </p:pic>
      <p:grpSp>
        <p:nvGrpSpPr>
          <p:cNvPr id="291" name="Google Shape;291;p37"/>
          <p:cNvGrpSpPr/>
          <p:nvPr/>
        </p:nvGrpSpPr>
        <p:grpSpPr>
          <a:xfrm>
            <a:off x="-3712" y="766059"/>
            <a:ext cx="7319700" cy="1073882"/>
            <a:chOff x="0" y="0"/>
            <a:chExt cx="7319700" cy="1073882"/>
          </a:xfrm>
        </p:grpSpPr>
        <p:sp>
          <p:nvSpPr>
            <p:cNvPr id="292" name="Google Shape;292;p3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93" name="Google Shape;293;p3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94" name="Google Shape;294;p3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00" name="Google Shape;300;p3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pic>
        <p:nvPicPr>
          <p:cNvPr id="301" name="Google Shape;301;p38"/>
          <p:cNvPicPr preferRelativeResize="0"/>
          <p:nvPr/>
        </p:nvPicPr>
        <p:blipFill rotWithShape="1">
          <a:blip r:embed="rId4">
            <a:alphaModFix/>
          </a:blip>
          <a:srcRect b="0" l="0" r="0" t="0"/>
          <a:stretch/>
        </p:blipFill>
        <p:spPr>
          <a:xfrm>
            <a:off x="2528127" y="5604871"/>
            <a:ext cx="17350918" cy="5561385"/>
          </a:xfrm>
          <a:prstGeom prst="rect">
            <a:avLst/>
          </a:prstGeom>
          <a:noFill/>
          <a:ln>
            <a:noFill/>
          </a:ln>
        </p:spPr>
      </p:pic>
      <p:sp>
        <p:nvSpPr>
          <p:cNvPr id="302" name="Google Shape;302;p38"/>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pSp>
        <p:nvGrpSpPr>
          <p:cNvPr id="303" name="Google Shape;303;p38"/>
          <p:cNvGrpSpPr/>
          <p:nvPr/>
        </p:nvGrpSpPr>
        <p:grpSpPr>
          <a:xfrm>
            <a:off x="-3712" y="766059"/>
            <a:ext cx="7319700" cy="1073882"/>
            <a:chOff x="0" y="0"/>
            <a:chExt cx="7319700" cy="1073882"/>
          </a:xfrm>
        </p:grpSpPr>
        <p:sp>
          <p:nvSpPr>
            <p:cNvPr id="304" name="Google Shape;304;p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5" name="Google Shape;305;p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6" name="Google Shape;306;p3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12" name="Google Shape;312;p3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sp>
        <p:nvSpPr>
          <p:cNvPr id="313" name="Google Shape;313;p39"/>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aphicFrame>
        <p:nvGraphicFramePr>
          <p:cNvPr id="314" name="Google Shape;314;p39"/>
          <p:cNvGraphicFramePr/>
          <p:nvPr/>
        </p:nvGraphicFramePr>
        <p:xfrm>
          <a:off x="2504652" y="5604871"/>
          <a:ext cx="3000000" cy="3000000"/>
        </p:xfrm>
        <a:graphic>
          <a:graphicData uri="http://schemas.openxmlformats.org/drawingml/2006/table">
            <a:tbl>
              <a:tblPr bandRow="1" firstRow="1">
                <a:noFill/>
                <a:tableStyleId>{3CB498E0-FAD9-4E43-BE05-9212717AFED0}</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Personal Computer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bl>
          </a:graphicData>
        </a:graphic>
      </p:graphicFrame>
      <p:grpSp>
        <p:nvGrpSpPr>
          <p:cNvPr id="315" name="Google Shape;315;p39"/>
          <p:cNvGrpSpPr/>
          <p:nvPr/>
        </p:nvGrpSpPr>
        <p:grpSpPr>
          <a:xfrm>
            <a:off x="-3712" y="766059"/>
            <a:ext cx="7319700" cy="1073882"/>
            <a:chOff x="0" y="0"/>
            <a:chExt cx="7319700" cy="1073882"/>
          </a:xfrm>
        </p:grpSpPr>
        <p:sp>
          <p:nvSpPr>
            <p:cNvPr id="316" name="Google Shape;316;p3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17" name="Google Shape;317;p3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18" name="Google Shape;318;p3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24" name="Google Shape;324;p40"/>
          <p:cNvSpPr txBox="1"/>
          <p:nvPr/>
        </p:nvSpPr>
        <p:spPr>
          <a:xfrm>
            <a:off x="446147" y="2123989"/>
            <a:ext cx="116346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Single Value Columns</a:t>
            </a:r>
            <a:endParaRPr b="0" i="0" sz="4400" u="none" cap="none" strike="noStrike">
              <a:solidFill>
                <a:srgbClr val="366092"/>
              </a:solidFill>
              <a:latin typeface="Arial"/>
              <a:ea typeface="Arial"/>
              <a:cs typeface="Arial"/>
              <a:sym typeface="Arial"/>
            </a:endParaRPr>
          </a:p>
        </p:txBody>
      </p:sp>
      <p:pic>
        <p:nvPicPr>
          <p:cNvPr id="325" name="Google Shape;325;p40"/>
          <p:cNvPicPr preferRelativeResize="0"/>
          <p:nvPr/>
        </p:nvPicPr>
        <p:blipFill rotWithShape="1">
          <a:blip r:embed="rId4">
            <a:alphaModFix/>
          </a:blip>
          <a:srcRect b="0" l="0" r="0" t="0"/>
          <a:stretch/>
        </p:blipFill>
        <p:spPr>
          <a:xfrm>
            <a:off x="2647403" y="3613179"/>
            <a:ext cx="17974857" cy="5419555"/>
          </a:xfrm>
          <a:prstGeom prst="rect">
            <a:avLst/>
          </a:prstGeom>
          <a:noFill/>
          <a:ln>
            <a:noFill/>
          </a:ln>
        </p:spPr>
      </p:pic>
      <p:grpSp>
        <p:nvGrpSpPr>
          <p:cNvPr id="326" name="Google Shape;326;p40"/>
          <p:cNvGrpSpPr/>
          <p:nvPr/>
        </p:nvGrpSpPr>
        <p:grpSpPr>
          <a:xfrm>
            <a:off x="-3712" y="766059"/>
            <a:ext cx="7319700" cy="1073882"/>
            <a:chOff x="0" y="0"/>
            <a:chExt cx="7319700" cy="1073882"/>
          </a:xfrm>
        </p:grpSpPr>
        <p:sp>
          <p:nvSpPr>
            <p:cNvPr id="327" name="Google Shape;327;p4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28" name="Google Shape;328;p4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29" name="Google Shape;329;p4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35" name="Google Shape;335;p4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Low variability in values </a:t>
            </a:r>
            <a:endParaRPr b="0" i="0" sz="4400" u="none" cap="none" strike="noStrike">
              <a:solidFill>
                <a:srgbClr val="366092"/>
              </a:solidFill>
              <a:latin typeface="Arial"/>
              <a:ea typeface="Arial"/>
              <a:cs typeface="Arial"/>
              <a:sym typeface="Arial"/>
            </a:endParaRPr>
          </a:p>
        </p:txBody>
      </p:sp>
      <p:graphicFrame>
        <p:nvGraphicFramePr>
          <p:cNvPr id="336" name="Google Shape;336;p41"/>
          <p:cNvGraphicFramePr/>
          <p:nvPr/>
        </p:nvGraphicFramePr>
        <p:xfrm>
          <a:off x="3606934" y="5471987"/>
          <a:ext cx="3000000" cy="3000000"/>
        </p:xfrm>
        <a:graphic>
          <a:graphicData uri="http://schemas.openxmlformats.org/drawingml/2006/table">
            <a:tbl>
              <a:tblPr bandRow="1" firstRow="1">
                <a:noFill/>
                <a:tableStyleId>{3CB498E0-FAD9-4E43-BE05-9212717AFED0}</a:tableStyleId>
              </a:tblPr>
              <a:tblGrid>
                <a:gridCol w="3875275"/>
                <a:gridCol w="4615975"/>
                <a:gridCol w="4196800"/>
                <a:gridCol w="3331500"/>
              </a:tblGrid>
              <a:tr h="904700">
                <a:tc>
                  <a:txBody>
                    <a:bodyPr/>
                    <a:lstStyle/>
                    <a:p>
                      <a:pPr indent="0" lvl="0" marL="2159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Transaction_ID</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731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Location</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09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Amount</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355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Currency</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001</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002</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003</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20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004</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005</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Ortigas</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7" name="Google Shape;337;p41"/>
          <p:cNvSpPr/>
          <p:nvPr/>
        </p:nvSpPr>
        <p:spPr>
          <a:xfrm>
            <a:off x="2248376" y="3520709"/>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Numerical</a:t>
            </a:r>
            <a:r>
              <a:rPr b="0" i="0" lang="en-PH" sz="4400" u="none" cap="none" strike="noStrike">
                <a:solidFill>
                  <a:srgbClr val="595959"/>
                </a:solidFill>
                <a:latin typeface="Arial"/>
                <a:ea typeface="Arial"/>
                <a:cs typeface="Arial"/>
                <a:sym typeface="Arial"/>
              </a:rPr>
              <a:t> columns that have low variance can (generally) also be discarded. They carry little information. </a:t>
            </a:r>
            <a:endParaRPr b="0" i="0" sz="4400" u="none" cap="none" strike="noStrike">
              <a:solidFill>
                <a:srgbClr val="595959"/>
              </a:solidFill>
              <a:latin typeface="Arial"/>
              <a:ea typeface="Arial"/>
              <a:cs typeface="Arial"/>
              <a:sym typeface="Arial"/>
            </a:endParaRPr>
          </a:p>
        </p:txBody>
      </p:sp>
      <p:grpSp>
        <p:nvGrpSpPr>
          <p:cNvPr id="338" name="Google Shape;338;p41"/>
          <p:cNvGrpSpPr/>
          <p:nvPr/>
        </p:nvGrpSpPr>
        <p:grpSpPr>
          <a:xfrm>
            <a:off x="-3712" y="766059"/>
            <a:ext cx="7319700" cy="1073882"/>
            <a:chOff x="0" y="0"/>
            <a:chExt cx="7319700" cy="1073882"/>
          </a:xfrm>
        </p:grpSpPr>
        <p:sp>
          <p:nvSpPr>
            <p:cNvPr id="339" name="Google Shape;339;p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0" name="Google Shape;340;p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1" name="Google Shape;341;p4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Profile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pSp>
        <p:nvGrpSpPr>
          <p:cNvPr id="346" name="Google Shape;346;p42"/>
          <p:cNvGrpSpPr/>
          <p:nvPr/>
        </p:nvGrpSpPr>
        <p:grpSpPr>
          <a:xfrm>
            <a:off x="-3712" y="766059"/>
            <a:ext cx="7319700" cy="1073882"/>
            <a:chOff x="0" y="0"/>
            <a:chExt cx="7319700" cy="1073882"/>
          </a:xfrm>
        </p:grpSpPr>
        <p:sp>
          <p:nvSpPr>
            <p:cNvPr id="347" name="Google Shape;347;p4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8" name="Google Shape;348;p4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9" name="Google Shape;349;p4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pic>
        <p:nvPicPr>
          <p:cNvPr descr="ForTheWomen_blacktext (2) (1).png" id="350" name="Google Shape;350;p4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351" name="Google Shape;351;p4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52" name="Google Shape;352;p42"/>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repare</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Analyze</a:t>
            </a:r>
            <a:endParaRPr b="1" i="0" sz="20000" u="none" cap="none" strike="noStrike">
              <a:solidFill>
                <a:schemeClr val="lt2"/>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58" name="Google Shape;358;p4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column names</a:t>
            </a:r>
            <a:endParaRPr b="0" i="0" sz="4400" u="none" cap="none" strike="noStrike">
              <a:solidFill>
                <a:srgbClr val="366092"/>
              </a:solidFill>
              <a:latin typeface="Arial"/>
              <a:ea typeface="Arial"/>
              <a:cs typeface="Arial"/>
              <a:sym typeface="Arial"/>
            </a:endParaRPr>
          </a:p>
        </p:txBody>
      </p:sp>
      <p:graphicFrame>
        <p:nvGraphicFramePr>
          <p:cNvPr id="359" name="Google Shape;359;p43"/>
          <p:cNvGraphicFramePr/>
          <p:nvPr/>
        </p:nvGraphicFramePr>
        <p:xfrm>
          <a:off x="2228572" y="5207538"/>
          <a:ext cx="3000000" cy="3000000"/>
        </p:xfrm>
        <a:graphic>
          <a:graphicData uri="http://schemas.openxmlformats.org/drawingml/2006/table">
            <a:tbl>
              <a:tblPr bandRow="1" firstRow="1">
                <a:noFill/>
                <a:tableStyleId>{3CB498E0-FAD9-4E43-BE05-9212717AFED0}</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Incorrect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Class  Column</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Bar,code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V1 </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Invoice - 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60" name="Google Shape;360;p43"/>
          <p:cNvSpPr/>
          <p:nvPr/>
        </p:nvSpPr>
        <p:spPr>
          <a:xfrm>
            <a:off x="2228572" y="3665764"/>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All columns in the dataset should be properly labeled to describe its values.</a:t>
            </a:r>
            <a:endParaRPr b="0" i="0" sz="4400" u="none" cap="none" strike="noStrike">
              <a:solidFill>
                <a:srgbClr val="000000"/>
              </a:solidFill>
              <a:latin typeface="Arial"/>
              <a:ea typeface="Arial"/>
              <a:cs typeface="Arial"/>
              <a:sym typeface="Arial"/>
            </a:endParaRPr>
          </a:p>
        </p:txBody>
      </p:sp>
      <p:graphicFrame>
        <p:nvGraphicFramePr>
          <p:cNvPr id="361" name="Google Shape;361;p43"/>
          <p:cNvGraphicFramePr/>
          <p:nvPr/>
        </p:nvGraphicFramePr>
        <p:xfrm>
          <a:off x="9542492" y="5207538"/>
          <a:ext cx="3000000" cy="3000000"/>
        </p:xfrm>
        <a:graphic>
          <a:graphicData uri="http://schemas.openxmlformats.org/drawingml/2006/table">
            <a:tbl>
              <a:tblPr bandRow="1" firstRow="1">
                <a:noFill/>
                <a:tableStyleId>{3CB498E0-FAD9-4E43-BE05-9212717AFED0}</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Class_column</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Barcode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Transaction_date</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Invoice_date</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bl>
          </a:graphicData>
        </a:graphic>
      </p:graphicFrame>
      <p:sp>
        <p:nvSpPr>
          <p:cNvPr id="362" name="Google Shape;362;p43"/>
          <p:cNvSpPr/>
          <p:nvPr/>
        </p:nvSpPr>
        <p:spPr>
          <a:xfrm>
            <a:off x="2020653" y="10807287"/>
            <a:ext cx="187545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For your own convenience, make sure column names adhere to the standards of whatever coding language you’re using.</a:t>
            </a:r>
            <a:endParaRPr b="0" i="0" sz="4400" u="none" cap="none" strike="noStrike">
              <a:solidFill>
                <a:srgbClr val="000000"/>
              </a:solidFill>
              <a:latin typeface="Arial"/>
              <a:ea typeface="Arial"/>
              <a:cs typeface="Arial"/>
              <a:sym typeface="Arial"/>
            </a:endParaRPr>
          </a:p>
        </p:txBody>
      </p:sp>
      <p:grpSp>
        <p:nvGrpSpPr>
          <p:cNvPr id="363" name="Google Shape;363;p43"/>
          <p:cNvGrpSpPr/>
          <p:nvPr/>
        </p:nvGrpSpPr>
        <p:grpSpPr>
          <a:xfrm>
            <a:off x="-3712" y="766059"/>
            <a:ext cx="7319700" cy="1073882"/>
            <a:chOff x="0" y="0"/>
            <a:chExt cx="7319700" cy="1073882"/>
          </a:xfrm>
        </p:grpSpPr>
        <p:sp>
          <p:nvSpPr>
            <p:cNvPr id="364" name="Google Shape;364;p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65" name="Google Shape;365;p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66" name="Google Shape;366;p4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72" name="Google Shape;372;p4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Improper data types and format</a:t>
            </a:r>
            <a:endParaRPr b="0" i="0" sz="4400" u="none" cap="none" strike="noStrike">
              <a:solidFill>
                <a:srgbClr val="366092"/>
              </a:solidFill>
              <a:latin typeface="Arial"/>
              <a:ea typeface="Arial"/>
              <a:cs typeface="Arial"/>
              <a:sym typeface="Arial"/>
            </a:endParaRPr>
          </a:p>
        </p:txBody>
      </p:sp>
      <p:graphicFrame>
        <p:nvGraphicFramePr>
          <p:cNvPr id="373" name="Google Shape;373;p44"/>
          <p:cNvGraphicFramePr/>
          <p:nvPr/>
        </p:nvGraphicFramePr>
        <p:xfrm>
          <a:off x="2228572" y="5207538"/>
          <a:ext cx="3000000" cy="3000000"/>
        </p:xfrm>
        <a:graphic>
          <a:graphicData uri="http://schemas.openxmlformats.org/drawingml/2006/table">
            <a:tbl>
              <a:tblPr bandRow="1" firstRow="1">
                <a:noFill/>
                <a:tableStyleId>{3CB498E0-FAD9-4E43-BE05-9212717AFED0}</a:tableStyleId>
              </a:tblPr>
              <a:tblGrid>
                <a:gridCol w="4247550"/>
                <a:gridCol w="3505425"/>
                <a:gridCol w="316875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Column</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Format</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Type</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transaction_date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String</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595959"/>
                          </a:solidFill>
                          <a:latin typeface="Lato"/>
                          <a:ea typeface="Lato"/>
                          <a:cs typeface="Lato"/>
                          <a:sym typeface="Lato"/>
                        </a:rPr>
                        <a:t>$1,000.50</a:t>
                      </a:r>
                      <a:endParaRPr sz="3400" u="none" cap="none" strike="noStrike">
                        <a:latin typeface="Lato"/>
                        <a:ea typeface="Lato"/>
                        <a:cs typeface="Lato"/>
                        <a:sym typeface="Lato"/>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Ambiguous</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374" name="Google Shape;374;p44"/>
          <p:cNvSpPr/>
          <p:nvPr/>
        </p:nvSpPr>
        <p:spPr>
          <a:xfrm>
            <a:off x="2228572" y="3665764"/>
            <a:ext cx="180411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Ensure that each column is converted into proper format and data type.</a:t>
            </a:r>
            <a:endParaRPr b="0" i="0" sz="4400" u="none" cap="none" strike="noStrike">
              <a:solidFill>
                <a:srgbClr val="000000"/>
              </a:solidFill>
              <a:latin typeface="Arial"/>
              <a:ea typeface="Arial"/>
              <a:cs typeface="Arial"/>
              <a:sym typeface="Arial"/>
            </a:endParaRPr>
          </a:p>
        </p:txBody>
      </p:sp>
      <p:graphicFrame>
        <p:nvGraphicFramePr>
          <p:cNvPr id="375" name="Google Shape;375;p44"/>
          <p:cNvGraphicFramePr/>
          <p:nvPr/>
        </p:nvGraphicFramePr>
        <p:xfrm>
          <a:off x="13909401" y="5207538"/>
          <a:ext cx="3000000" cy="3000000"/>
        </p:xfrm>
        <a:graphic>
          <a:graphicData uri="http://schemas.openxmlformats.org/drawingml/2006/table">
            <a:tbl>
              <a:tblPr bandRow="1" firstRow="1">
                <a:noFill/>
                <a:tableStyleId>{3CB498E0-FAD9-4E43-BE05-9212717AFED0}</a:tableStyleId>
              </a:tblPr>
              <a:tblGrid>
                <a:gridCol w="3683700"/>
                <a:gridCol w="3327200"/>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 Format</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Correct Type</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8169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12-31-2019</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Date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1000.50</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Numerical</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pSp>
        <p:nvGrpSpPr>
          <p:cNvPr id="376" name="Google Shape;376;p44"/>
          <p:cNvGrpSpPr/>
          <p:nvPr/>
        </p:nvGrpSpPr>
        <p:grpSpPr>
          <a:xfrm>
            <a:off x="-3712" y="766059"/>
            <a:ext cx="7319700" cy="1073882"/>
            <a:chOff x="0" y="0"/>
            <a:chExt cx="7319700" cy="1073882"/>
          </a:xfrm>
        </p:grpSpPr>
        <p:sp>
          <p:nvSpPr>
            <p:cNvPr id="377" name="Google Shape;377;p4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78" name="Google Shape;378;p4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9" name="Google Shape;379;p4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85" name="Google Shape;385;p45"/>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Duplicates</a:t>
            </a:r>
            <a:endParaRPr b="0" i="0" sz="4400" u="none" cap="none" strike="noStrike">
              <a:solidFill>
                <a:srgbClr val="366092"/>
              </a:solidFill>
              <a:latin typeface="Arial"/>
              <a:ea typeface="Arial"/>
              <a:cs typeface="Arial"/>
              <a:sym typeface="Arial"/>
            </a:endParaRPr>
          </a:p>
        </p:txBody>
      </p:sp>
      <p:pic>
        <p:nvPicPr>
          <p:cNvPr id="386" name="Google Shape;386;p45"/>
          <p:cNvPicPr preferRelativeResize="0"/>
          <p:nvPr/>
        </p:nvPicPr>
        <p:blipFill rotWithShape="1">
          <a:blip r:embed="rId4">
            <a:alphaModFix/>
          </a:blip>
          <a:srcRect b="0" l="0" r="0" t="0"/>
          <a:stretch/>
        </p:blipFill>
        <p:spPr>
          <a:xfrm>
            <a:off x="2619778" y="3801043"/>
            <a:ext cx="17973851" cy="5449905"/>
          </a:xfrm>
          <a:prstGeom prst="rect">
            <a:avLst/>
          </a:prstGeom>
          <a:noFill/>
          <a:ln>
            <a:noFill/>
          </a:ln>
        </p:spPr>
      </p:pic>
      <p:sp>
        <p:nvSpPr>
          <p:cNvPr id="387" name="Google Shape;387;p45"/>
          <p:cNvSpPr/>
          <p:nvPr/>
        </p:nvSpPr>
        <p:spPr>
          <a:xfrm>
            <a:off x="2619788" y="9658581"/>
            <a:ext cx="10596000" cy="783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Remove duplicates or redundant records.</a:t>
            </a:r>
            <a:endParaRPr b="0" i="0" sz="4400" u="none" cap="none" strike="noStrike">
              <a:solidFill>
                <a:srgbClr val="000000"/>
              </a:solidFill>
              <a:latin typeface="Arial"/>
              <a:ea typeface="Arial"/>
              <a:cs typeface="Arial"/>
              <a:sym typeface="Arial"/>
            </a:endParaRPr>
          </a:p>
        </p:txBody>
      </p:sp>
      <p:grpSp>
        <p:nvGrpSpPr>
          <p:cNvPr id="388" name="Google Shape;388;p45"/>
          <p:cNvGrpSpPr/>
          <p:nvPr/>
        </p:nvGrpSpPr>
        <p:grpSpPr>
          <a:xfrm>
            <a:off x="-3712" y="766059"/>
            <a:ext cx="7319700" cy="1073882"/>
            <a:chOff x="0" y="0"/>
            <a:chExt cx="7319700" cy="1073882"/>
          </a:xfrm>
        </p:grpSpPr>
        <p:sp>
          <p:nvSpPr>
            <p:cNvPr id="389" name="Google Shape;389;p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0" name="Google Shape;390;p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1" name="Google Shape;391;p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397" name="Google Shape;397;p46"/>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pic>
        <p:nvPicPr>
          <p:cNvPr id="398" name="Google Shape;398;p46"/>
          <p:cNvPicPr preferRelativeResize="0"/>
          <p:nvPr/>
        </p:nvPicPr>
        <p:blipFill rotWithShape="1">
          <a:blip r:embed="rId4">
            <a:alphaModFix/>
          </a:blip>
          <a:srcRect b="0" l="0" r="0" t="0"/>
          <a:stretch/>
        </p:blipFill>
        <p:spPr>
          <a:xfrm>
            <a:off x="2528127" y="5604871"/>
            <a:ext cx="17350918" cy="5561385"/>
          </a:xfrm>
          <a:prstGeom prst="rect">
            <a:avLst/>
          </a:prstGeom>
          <a:noFill/>
          <a:ln>
            <a:noFill/>
          </a:ln>
        </p:spPr>
      </p:pic>
      <p:sp>
        <p:nvSpPr>
          <p:cNvPr id="399" name="Google Shape;399;p46"/>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sp>
        <p:nvSpPr>
          <p:cNvPr id="400" name="Google Shape;400;p46"/>
          <p:cNvSpPr txBox="1"/>
          <p:nvPr/>
        </p:nvSpPr>
        <p:spPr>
          <a:xfrm>
            <a:off x="20359241" y="6006314"/>
            <a:ext cx="3802500" cy="30981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900"/>
              <a:buFont typeface="Arial"/>
              <a:buNone/>
            </a:pPr>
            <a:r>
              <a:rPr b="1" i="0" lang="en-PH" sz="3900" u="none" cap="none" strike="noStrike">
                <a:solidFill>
                  <a:srgbClr val="000000"/>
                </a:solidFill>
                <a:latin typeface="Arial"/>
                <a:ea typeface="Arial"/>
                <a:cs typeface="Arial"/>
                <a:sym typeface="Arial"/>
              </a:rPr>
              <a:t>Region</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southeast</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southwest</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northeast</a:t>
            </a:r>
            <a:endParaRPr b="0" i="0" sz="1700" u="none" cap="none" strike="noStrike">
              <a:solidFill>
                <a:srgbClr val="000000"/>
              </a:solidFill>
              <a:latin typeface="Arial"/>
              <a:ea typeface="Arial"/>
              <a:cs typeface="Arial"/>
              <a:sym typeface="Arial"/>
            </a:endParaRPr>
          </a:p>
          <a:p>
            <a:pPr indent="-55880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northwest</a:t>
            </a:r>
            <a:endParaRPr b="0" i="0" sz="3900" u="none" cap="none" strike="noStrike">
              <a:solidFill>
                <a:srgbClr val="000000"/>
              </a:solidFill>
              <a:latin typeface="Arial"/>
              <a:ea typeface="Arial"/>
              <a:cs typeface="Arial"/>
              <a:sym typeface="Arial"/>
            </a:endParaRPr>
          </a:p>
        </p:txBody>
      </p:sp>
      <p:grpSp>
        <p:nvGrpSpPr>
          <p:cNvPr id="401" name="Google Shape;401;p46"/>
          <p:cNvGrpSpPr/>
          <p:nvPr/>
        </p:nvGrpSpPr>
        <p:grpSpPr>
          <a:xfrm>
            <a:off x="-3712" y="766059"/>
            <a:ext cx="7319700" cy="1073882"/>
            <a:chOff x="0" y="0"/>
            <a:chExt cx="7319700" cy="1073882"/>
          </a:xfrm>
        </p:grpSpPr>
        <p:sp>
          <p:nvSpPr>
            <p:cNvPr id="402" name="Google Shape;402;p4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03" name="Google Shape;403;p4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04" name="Google Shape;404;p4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Exploratory</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Data Analysis</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t/>
            </a:r>
            <a:endParaRPr b="1" i="0" sz="7000" u="none" cap="none" strike="noStrike">
              <a:solidFill>
                <a:srgbClr val="1A1E68"/>
              </a:solidFill>
              <a:latin typeface="Avenir"/>
              <a:ea typeface="Avenir"/>
              <a:cs typeface="Avenir"/>
              <a:sym typeface="Avenir"/>
            </a:endParaRPr>
          </a:p>
        </p:txBody>
      </p:sp>
      <p:pic>
        <p:nvPicPr>
          <p:cNvPr descr="ForTheWomen_blacktext (2) (1).png" id="96" name="Google Shape;96;p2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10" name="Google Shape;410;p4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Inconsistent labels</a:t>
            </a:r>
            <a:endParaRPr b="0" i="0" sz="4400" u="none" cap="none" strike="noStrike">
              <a:solidFill>
                <a:srgbClr val="366092"/>
              </a:solidFill>
              <a:latin typeface="Arial"/>
              <a:ea typeface="Arial"/>
              <a:cs typeface="Arial"/>
              <a:sym typeface="Arial"/>
            </a:endParaRPr>
          </a:p>
        </p:txBody>
      </p:sp>
      <p:sp>
        <p:nvSpPr>
          <p:cNvPr id="411" name="Google Shape;411;p47"/>
          <p:cNvSpPr/>
          <p:nvPr/>
        </p:nvSpPr>
        <p:spPr>
          <a:xfrm>
            <a:off x="2248376" y="3520709"/>
            <a:ext cx="17631900" cy="1471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Category labels should be consistent throughout the dataset. </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There should be unique representation of each category. </a:t>
            </a:r>
            <a:endParaRPr b="0" i="0" sz="4400" u="none" cap="none" strike="noStrike">
              <a:solidFill>
                <a:srgbClr val="595959"/>
              </a:solidFill>
              <a:latin typeface="Arial"/>
              <a:ea typeface="Arial"/>
              <a:cs typeface="Arial"/>
              <a:sym typeface="Arial"/>
            </a:endParaRPr>
          </a:p>
        </p:txBody>
      </p:sp>
      <p:graphicFrame>
        <p:nvGraphicFramePr>
          <p:cNvPr id="412" name="Google Shape;412;p47"/>
          <p:cNvGraphicFramePr/>
          <p:nvPr/>
        </p:nvGraphicFramePr>
        <p:xfrm>
          <a:off x="2504652" y="5604871"/>
          <a:ext cx="3000000" cy="3000000"/>
        </p:xfrm>
        <a:graphic>
          <a:graphicData uri="http://schemas.openxmlformats.org/drawingml/2006/table">
            <a:tbl>
              <a:tblPr bandRow="1" firstRow="1">
                <a:noFill/>
                <a:tableStyleId>{3CB498E0-FAD9-4E43-BE05-9212717AFED0}</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Personal Computer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5D8F1"/>
                    </a:solidFill>
                  </a:tcPr>
                </a:tc>
              </a:tr>
            </a:tbl>
          </a:graphicData>
        </a:graphic>
      </p:graphicFrame>
      <p:graphicFrame>
        <p:nvGraphicFramePr>
          <p:cNvPr id="413" name="Google Shape;413;p47"/>
          <p:cNvGraphicFramePr/>
          <p:nvPr/>
        </p:nvGraphicFramePr>
        <p:xfrm>
          <a:off x="2504652" y="9395531"/>
          <a:ext cx="3000000" cy="3000000"/>
        </p:xfrm>
        <a:graphic>
          <a:graphicData uri="http://schemas.openxmlformats.org/drawingml/2006/table">
            <a:tbl>
              <a:tblPr bandRow="1" firstRow="1">
                <a:noFill/>
                <a:tableStyleId>{3CB498E0-FAD9-4E43-BE05-9212717AFED0}</a:tableStyleId>
              </a:tblPr>
              <a:tblGrid>
                <a:gridCol w="5263850"/>
                <a:gridCol w="5479525"/>
                <a:gridCol w="5150550"/>
              </a:tblGrid>
              <a:tr h="656575">
                <a:tc>
                  <a:txBody>
                    <a:bodyPr/>
                    <a:lstStyle/>
                    <a:p>
                      <a:pPr indent="0" lvl="0" marL="4191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Student_Name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533400" marR="0" rtl="0" algn="l">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Computer_Type</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c>
                  <a:txBody>
                    <a:bodyPr/>
                    <a:lstStyle/>
                    <a:p>
                      <a:pPr indent="0" lvl="0" marL="0" marR="0" rtl="0" algn="ctr">
                        <a:lnSpc>
                          <a:spcPct val="100000"/>
                        </a:lnSpc>
                        <a:spcBef>
                          <a:spcPts val="0"/>
                        </a:spcBef>
                        <a:spcAft>
                          <a:spcPts val="0"/>
                        </a:spcAft>
                        <a:buClr>
                          <a:srgbClr val="000000"/>
                        </a:buClr>
                        <a:buSzPts val="4400"/>
                        <a:buFont typeface="Arial"/>
                        <a:buNone/>
                      </a:pPr>
                      <a:r>
                        <a:rPr b="0" lang="en-PH" sz="4400" u="none" cap="none" strike="noStrike">
                          <a:solidFill>
                            <a:srgbClr val="3F607E"/>
                          </a:solidFill>
                          <a:latin typeface="Arial"/>
                          <a:ea typeface="Arial"/>
                          <a:cs typeface="Arial"/>
                          <a:sym typeface="Arial"/>
                        </a:rPr>
                        <a:t>Brand</a:t>
                      </a:r>
                      <a:endParaRPr b="0" sz="4400" u="none" cap="none" strike="noStrike">
                        <a:latin typeface="Arial"/>
                        <a:ea typeface="Arial"/>
                        <a:cs typeface="Arial"/>
                        <a:sym typeface="Arial"/>
                      </a:endParaRPr>
                    </a:p>
                  </a:txBody>
                  <a:tcPr marT="95500"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alpha val="0"/>
                      </a:srgbClr>
                    </a:solidFill>
                  </a:tcPr>
                </a:tc>
              </a:tr>
              <a:tr h="65657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John</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 </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790350">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Sarah</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Lenovo</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72025">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Jennifer</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PC</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4400"/>
                        <a:buFont typeface="Arial"/>
                        <a:buNone/>
                      </a:pPr>
                      <a:r>
                        <a:rPr lang="en-PH" sz="4400" u="none" cap="none" strike="noStrike">
                          <a:solidFill>
                            <a:srgbClr val="595959"/>
                          </a:solidFill>
                          <a:latin typeface="Arial"/>
                          <a:ea typeface="Arial"/>
                          <a:cs typeface="Arial"/>
                          <a:sym typeface="Arial"/>
                        </a:rPr>
                        <a:t>Apple</a:t>
                      </a:r>
                      <a:endParaRPr sz="4400" u="none" cap="none" strike="noStrike">
                        <a:latin typeface="Arial"/>
                        <a:ea typeface="Arial"/>
                        <a:cs typeface="Arial"/>
                        <a:sym typeface="Arial"/>
                      </a:endParaRPr>
                    </a:p>
                  </a:txBody>
                  <a:tcPr marT="94725" marB="0" marR="0" marL="0">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414" name="Google Shape;414;p47"/>
          <p:cNvSpPr txBox="1"/>
          <p:nvPr/>
        </p:nvSpPr>
        <p:spPr>
          <a:xfrm>
            <a:off x="18972911" y="10128700"/>
            <a:ext cx="3564900" cy="858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17365D"/>
                </a:solidFill>
                <a:latin typeface="Arial"/>
                <a:ea typeface="Arial"/>
                <a:cs typeface="Arial"/>
                <a:sym typeface="Arial"/>
              </a:rPr>
              <a:t>Correct</a:t>
            </a:r>
            <a:endParaRPr b="1" i="0" sz="4900" u="none" cap="none" strike="noStrike">
              <a:solidFill>
                <a:srgbClr val="17365D"/>
              </a:solidFill>
              <a:latin typeface="Arial"/>
              <a:ea typeface="Arial"/>
              <a:cs typeface="Arial"/>
              <a:sym typeface="Arial"/>
            </a:endParaRPr>
          </a:p>
        </p:txBody>
      </p:sp>
      <p:grpSp>
        <p:nvGrpSpPr>
          <p:cNvPr id="415" name="Google Shape;415;p47"/>
          <p:cNvGrpSpPr/>
          <p:nvPr/>
        </p:nvGrpSpPr>
        <p:grpSpPr>
          <a:xfrm>
            <a:off x="-3712" y="766059"/>
            <a:ext cx="7319700" cy="1073882"/>
            <a:chOff x="0" y="0"/>
            <a:chExt cx="7319700" cy="1073882"/>
          </a:xfrm>
        </p:grpSpPr>
        <p:sp>
          <p:nvSpPr>
            <p:cNvPr id="416" name="Google Shape;416;p4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7" name="Google Shape;417;p4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8" name="Google Shape;418;p4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24" name="Google Shape;424;p48"/>
          <p:cNvSpPr txBox="1"/>
          <p:nvPr/>
        </p:nvSpPr>
        <p:spPr>
          <a:xfrm>
            <a:off x="446147" y="2123989"/>
            <a:ext cx="116346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Single Value Columns</a:t>
            </a:r>
            <a:endParaRPr b="0" i="0" sz="4400" u="none" cap="none" strike="noStrike">
              <a:solidFill>
                <a:srgbClr val="366092"/>
              </a:solidFill>
              <a:latin typeface="Arial"/>
              <a:ea typeface="Arial"/>
              <a:cs typeface="Arial"/>
              <a:sym typeface="Arial"/>
            </a:endParaRPr>
          </a:p>
        </p:txBody>
      </p:sp>
      <p:pic>
        <p:nvPicPr>
          <p:cNvPr id="425" name="Google Shape;425;p48"/>
          <p:cNvPicPr preferRelativeResize="0"/>
          <p:nvPr/>
        </p:nvPicPr>
        <p:blipFill rotWithShape="1">
          <a:blip r:embed="rId4">
            <a:alphaModFix/>
          </a:blip>
          <a:srcRect b="0" l="0" r="0" t="0"/>
          <a:stretch/>
        </p:blipFill>
        <p:spPr>
          <a:xfrm>
            <a:off x="2647403" y="3613179"/>
            <a:ext cx="17974857" cy="5419555"/>
          </a:xfrm>
          <a:prstGeom prst="rect">
            <a:avLst/>
          </a:prstGeom>
          <a:noFill/>
          <a:ln>
            <a:noFill/>
          </a:ln>
        </p:spPr>
      </p:pic>
      <p:sp>
        <p:nvSpPr>
          <p:cNvPr id="426" name="Google Shape;426;p48"/>
          <p:cNvSpPr/>
          <p:nvPr/>
        </p:nvSpPr>
        <p:spPr>
          <a:xfrm>
            <a:off x="2819524" y="9494637"/>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0" i="0" lang="en-PH" sz="4400" u="none" cap="none" strike="noStrike">
                <a:solidFill>
                  <a:srgbClr val="595959"/>
                </a:solidFill>
                <a:latin typeface="Arial"/>
                <a:ea typeface="Arial"/>
                <a:cs typeface="Arial"/>
                <a:sym typeface="Arial"/>
              </a:rPr>
              <a:t>Remove columns that have constant values. They don’t give any additional information at all. </a:t>
            </a:r>
            <a:endParaRPr b="0" i="0" sz="4400" u="none" cap="none" strike="noStrike">
              <a:solidFill>
                <a:srgbClr val="595959"/>
              </a:solidFill>
              <a:latin typeface="Arial"/>
              <a:ea typeface="Arial"/>
              <a:cs typeface="Arial"/>
              <a:sym typeface="Arial"/>
            </a:endParaRPr>
          </a:p>
        </p:txBody>
      </p:sp>
      <p:grpSp>
        <p:nvGrpSpPr>
          <p:cNvPr id="427" name="Google Shape;427;p48"/>
          <p:cNvGrpSpPr/>
          <p:nvPr/>
        </p:nvGrpSpPr>
        <p:grpSpPr>
          <a:xfrm>
            <a:off x="-3712" y="766059"/>
            <a:ext cx="7319700" cy="1073882"/>
            <a:chOff x="0" y="0"/>
            <a:chExt cx="7319700" cy="1073882"/>
          </a:xfrm>
        </p:grpSpPr>
        <p:sp>
          <p:nvSpPr>
            <p:cNvPr id="428" name="Google Shape;428;p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9" name="Google Shape;429;p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0" name="Google Shape;430;p4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36" name="Google Shape;436;p4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Low variability in values </a:t>
            </a:r>
            <a:endParaRPr b="0" i="0" sz="4400" u="none" cap="none" strike="noStrike">
              <a:solidFill>
                <a:srgbClr val="366092"/>
              </a:solidFill>
              <a:latin typeface="Arial"/>
              <a:ea typeface="Arial"/>
              <a:cs typeface="Arial"/>
              <a:sym typeface="Arial"/>
            </a:endParaRPr>
          </a:p>
        </p:txBody>
      </p:sp>
      <p:graphicFrame>
        <p:nvGraphicFramePr>
          <p:cNvPr id="437" name="Google Shape;437;p49"/>
          <p:cNvGraphicFramePr/>
          <p:nvPr/>
        </p:nvGraphicFramePr>
        <p:xfrm>
          <a:off x="3606934" y="5471987"/>
          <a:ext cx="3000000" cy="3000000"/>
        </p:xfrm>
        <a:graphic>
          <a:graphicData uri="http://schemas.openxmlformats.org/drawingml/2006/table">
            <a:tbl>
              <a:tblPr bandRow="1" firstRow="1">
                <a:noFill/>
                <a:tableStyleId>{3CB498E0-FAD9-4E43-BE05-9212717AFED0}</a:tableStyleId>
              </a:tblPr>
              <a:tblGrid>
                <a:gridCol w="3875275"/>
                <a:gridCol w="4615975"/>
                <a:gridCol w="4196800"/>
                <a:gridCol w="3331500"/>
              </a:tblGrid>
              <a:tr h="904700">
                <a:tc>
                  <a:txBody>
                    <a:bodyPr/>
                    <a:lstStyle/>
                    <a:p>
                      <a:pPr indent="0" lvl="0" marL="2159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Transaction_ID</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731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Location</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609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Amount</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355600" marR="0" rtl="0" algn="l">
                        <a:lnSpc>
                          <a:spcPct val="100000"/>
                        </a:lnSpc>
                        <a:spcBef>
                          <a:spcPts val="0"/>
                        </a:spcBef>
                        <a:spcAft>
                          <a:spcPts val="0"/>
                        </a:spcAft>
                        <a:buClr>
                          <a:srgbClr val="000000"/>
                        </a:buClr>
                        <a:buSzPts val="3900"/>
                        <a:buFont typeface="Arial"/>
                        <a:buNone/>
                      </a:pPr>
                      <a:r>
                        <a:rPr lang="en-PH" sz="3900" u="none" cap="none" strike="noStrike">
                          <a:solidFill>
                            <a:srgbClr val="3F607E"/>
                          </a:solidFill>
                          <a:latin typeface="Arial"/>
                          <a:ea typeface="Arial"/>
                          <a:cs typeface="Arial"/>
                          <a:sym typeface="Arial"/>
                        </a:rPr>
                        <a:t>Currency</a:t>
                      </a:r>
                      <a:endParaRPr sz="3900" u="none" cap="none" strike="noStrike">
                        <a:latin typeface="Arial"/>
                        <a:ea typeface="Arial"/>
                        <a:cs typeface="Arial"/>
                        <a:sym typeface="Arial"/>
                      </a:endParaRPr>
                    </a:p>
                  </a:txBody>
                  <a:tcPr marT="955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001</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002</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003</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20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004</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Manila</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8575">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solidFill>
                            <a:srgbClr val="595959"/>
                          </a:solidFill>
                          <a:latin typeface="Arial"/>
                          <a:ea typeface="Arial"/>
                          <a:cs typeface="Arial"/>
                          <a:sym typeface="Arial"/>
                        </a:rPr>
                        <a:t>005</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Ortigas</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10</a:t>
                      </a:r>
                      <a:endParaRPr sz="1700" u="none" cap="none" strike="noStrike"/>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5D8F1"/>
                    </a:solidFill>
                  </a:tcPr>
                </a:tc>
                <a:tc>
                  <a:txBody>
                    <a:bodyPr/>
                    <a:lstStyle/>
                    <a:p>
                      <a:pPr indent="0" lvl="0" marL="101600" marR="0" rtl="0" algn="l">
                        <a:lnSpc>
                          <a:spcPct val="100000"/>
                        </a:lnSpc>
                        <a:spcBef>
                          <a:spcPts val="0"/>
                        </a:spcBef>
                        <a:spcAft>
                          <a:spcPts val="0"/>
                        </a:spcAft>
                        <a:buClr>
                          <a:srgbClr val="000000"/>
                        </a:buClr>
                        <a:buSzPts val="3900"/>
                        <a:buFont typeface="Arial"/>
                        <a:buNone/>
                      </a:pPr>
                      <a:r>
                        <a:rPr lang="en-PH" sz="3900" u="none" cap="none" strike="noStrike">
                          <a:latin typeface="Arial"/>
                          <a:ea typeface="Arial"/>
                          <a:cs typeface="Arial"/>
                          <a:sym typeface="Arial"/>
                        </a:rPr>
                        <a:t>USD</a:t>
                      </a:r>
                      <a:endParaRPr sz="3900" u="none" cap="none" strike="noStrike">
                        <a:latin typeface="Arial"/>
                        <a:ea typeface="Arial"/>
                        <a:cs typeface="Arial"/>
                        <a:sym typeface="Arial"/>
                      </a:endParaRPr>
                    </a:p>
                  </a:txBody>
                  <a:tcPr marT="96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38" name="Google Shape;438;p49"/>
          <p:cNvSpPr/>
          <p:nvPr/>
        </p:nvSpPr>
        <p:spPr>
          <a:xfrm>
            <a:off x="2248376" y="3520709"/>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Numerical</a:t>
            </a:r>
            <a:r>
              <a:rPr b="0" i="0" lang="en-PH" sz="4400" u="none" cap="none" strike="noStrike">
                <a:solidFill>
                  <a:srgbClr val="595959"/>
                </a:solidFill>
                <a:latin typeface="Arial"/>
                <a:ea typeface="Arial"/>
                <a:cs typeface="Arial"/>
                <a:sym typeface="Arial"/>
              </a:rPr>
              <a:t> columns that have low variance can (generally) also be discarded. They carry little information. </a:t>
            </a:r>
            <a:endParaRPr b="0" i="0" sz="4400" u="none" cap="none" strike="noStrike">
              <a:solidFill>
                <a:srgbClr val="595959"/>
              </a:solidFill>
              <a:latin typeface="Arial"/>
              <a:ea typeface="Arial"/>
              <a:cs typeface="Arial"/>
              <a:sym typeface="Arial"/>
            </a:endParaRPr>
          </a:p>
        </p:txBody>
      </p:sp>
      <p:sp>
        <p:nvSpPr>
          <p:cNvPr id="439" name="Google Shape;439;p49"/>
          <p:cNvSpPr/>
          <p:nvPr/>
        </p:nvSpPr>
        <p:spPr>
          <a:xfrm>
            <a:off x="2649706" y="10919528"/>
            <a:ext cx="17631900" cy="1455600"/>
          </a:xfrm>
          <a:prstGeom prst="rect">
            <a:avLst/>
          </a:prstGeom>
          <a:noFill/>
          <a:ln>
            <a:noFill/>
          </a:ln>
        </p:spPr>
        <p:txBody>
          <a:bodyPr anchorCtr="0" anchor="t" bIns="55425" lIns="110875" spcFirstLastPara="1" rIns="110875" wrap="square" tIns="55425">
            <a:noAutofit/>
          </a:bodyPr>
          <a:lstStyle/>
          <a:p>
            <a:pPr indent="0" lvl="0" marL="12700" marR="0" rtl="0" algn="ctr">
              <a:lnSpc>
                <a:spcPct val="100000"/>
              </a:lnSpc>
              <a:spcBef>
                <a:spcPts val="0"/>
              </a:spcBef>
              <a:spcAft>
                <a:spcPts val="0"/>
              </a:spcAft>
              <a:buClr>
                <a:srgbClr val="000000"/>
              </a:buClr>
              <a:buSzPts val="4400"/>
              <a:buFont typeface="Arial"/>
              <a:buNone/>
            </a:pPr>
            <a:r>
              <a:rPr b="1" i="0" lang="en-PH" sz="4400" u="none" cap="none" strike="noStrike">
                <a:solidFill>
                  <a:srgbClr val="595959"/>
                </a:solidFill>
                <a:latin typeface="Arial"/>
                <a:ea typeface="Arial"/>
                <a:cs typeface="Arial"/>
                <a:sym typeface="Arial"/>
              </a:rPr>
              <a:t>EXCEPTION: Numerical values but are actually categories</a:t>
            </a:r>
            <a:endParaRPr b="0" i="0" sz="4400" u="none" cap="none" strike="noStrike">
              <a:solidFill>
                <a:srgbClr val="595959"/>
              </a:solidFill>
              <a:latin typeface="Arial"/>
              <a:ea typeface="Arial"/>
              <a:cs typeface="Arial"/>
              <a:sym typeface="Arial"/>
            </a:endParaRPr>
          </a:p>
        </p:txBody>
      </p:sp>
      <p:grpSp>
        <p:nvGrpSpPr>
          <p:cNvPr id="440" name="Google Shape;440;p49"/>
          <p:cNvGrpSpPr/>
          <p:nvPr/>
        </p:nvGrpSpPr>
        <p:grpSpPr>
          <a:xfrm>
            <a:off x="-3712" y="766059"/>
            <a:ext cx="7319700" cy="1073882"/>
            <a:chOff x="0" y="0"/>
            <a:chExt cx="7319700" cy="1073882"/>
          </a:xfrm>
        </p:grpSpPr>
        <p:sp>
          <p:nvSpPr>
            <p:cNvPr id="441" name="Google Shape;441;p4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42" name="Google Shape;442;p4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3" name="Google Shape;443;p4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449" name="Google Shape;449;p50"/>
          <p:cNvSpPr txBox="1"/>
          <p:nvPr/>
        </p:nvSpPr>
        <p:spPr>
          <a:xfrm>
            <a:off x="6387150" y="4890899"/>
            <a:ext cx="11609700" cy="3934200"/>
          </a:xfrm>
          <a:prstGeom prst="rect">
            <a:avLst/>
          </a:prstGeom>
          <a:noFill/>
          <a:ln>
            <a:noFill/>
          </a:ln>
        </p:spPr>
        <p:txBody>
          <a:bodyPr anchorCtr="0" anchor="t" bIns="55425" lIns="110875" spcFirstLastPara="1" rIns="110875" wrap="square" tIns="55425">
            <a:noAutofit/>
          </a:bodyPr>
          <a:lstStyle/>
          <a:p>
            <a:pPr indent="0" lvl="0" marL="0" marR="0" rtl="0" algn="ctr">
              <a:lnSpc>
                <a:spcPct val="100000"/>
              </a:lnSpc>
              <a:spcBef>
                <a:spcPts val="0"/>
              </a:spcBef>
              <a:spcAft>
                <a:spcPts val="0"/>
              </a:spcAft>
              <a:buClr>
                <a:srgbClr val="000000"/>
              </a:buClr>
              <a:buSzPts val="4400"/>
              <a:buFont typeface="Arial"/>
              <a:buNone/>
            </a:pPr>
            <a:r>
              <a:rPr b="0" i="0" lang="en-PH" sz="12000" u="none" cap="none" strike="noStrike">
                <a:solidFill>
                  <a:schemeClr val="dk1"/>
                </a:solidFill>
                <a:latin typeface="Helvetica Neue"/>
                <a:ea typeface="Helvetica Neue"/>
                <a:cs typeface="Helvetica Neue"/>
                <a:sym typeface="Helvetica Neue"/>
              </a:rPr>
              <a:t>What about missing values?</a:t>
            </a:r>
            <a:endParaRPr b="0" i="0" sz="12000" u="none" cap="none" strike="noStrike">
              <a:solidFill>
                <a:schemeClr val="dk1"/>
              </a:solidFill>
              <a:latin typeface="Helvetica Neue"/>
              <a:ea typeface="Helvetica Neue"/>
              <a:cs typeface="Helvetica Neue"/>
              <a:sym typeface="Helvetica Neue"/>
            </a:endParaRPr>
          </a:p>
        </p:txBody>
      </p:sp>
      <p:grpSp>
        <p:nvGrpSpPr>
          <p:cNvPr id="450" name="Google Shape;450;p50"/>
          <p:cNvGrpSpPr/>
          <p:nvPr/>
        </p:nvGrpSpPr>
        <p:grpSpPr>
          <a:xfrm>
            <a:off x="-3712" y="766059"/>
            <a:ext cx="7319700" cy="1073882"/>
            <a:chOff x="0" y="0"/>
            <a:chExt cx="7319700" cy="1073882"/>
          </a:xfrm>
        </p:grpSpPr>
        <p:sp>
          <p:nvSpPr>
            <p:cNvPr id="451" name="Google Shape;451;p5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52" name="Google Shape;452;p5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53" name="Google Shape;453;p5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59" name="Google Shape;459;p51"/>
          <p:cNvGrpSpPr/>
          <p:nvPr/>
        </p:nvGrpSpPr>
        <p:grpSpPr>
          <a:xfrm>
            <a:off x="-3712" y="766059"/>
            <a:ext cx="7319700" cy="1073882"/>
            <a:chOff x="0" y="0"/>
            <a:chExt cx="7319700" cy="1073882"/>
          </a:xfrm>
        </p:grpSpPr>
        <p:sp>
          <p:nvSpPr>
            <p:cNvPr id="460" name="Google Shape;460;p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61" name="Google Shape;461;p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62" name="Google Shape;462;p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63" name="Google Shape;463;p51"/>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Avenir"/>
                <a:ea typeface="Avenir"/>
                <a:cs typeface="Avenir"/>
                <a:sym typeface="Avenir"/>
              </a:rPr>
              <a:t>Mechanisms of Missingness</a:t>
            </a:r>
            <a:endParaRPr b="0" i="0" sz="3000" u="none" cap="none" strike="noStrike">
              <a:solidFill>
                <a:srgbClr val="000000"/>
              </a:solidFill>
              <a:latin typeface="Avenir"/>
              <a:ea typeface="Avenir"/>
              <a:cs typeface="Avenir"/>
              <a:sym typeface="Avenir"/>
            </a:endParaRPr>
          </a:p>
        </p:txBody>
      </p:sp>
      <p:sp>
        <p:nvSpPr>
          <p:cNvPr id="464" name="Google Shape;464;p51"/>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Missing…</a:t>
            </a:r>
            <a:endParaRPr b="1" i="1" sz="6000" u="none" cap="none" strike="noStrike">
              <a:solidFill>
                <a:srgbClr val="000000"/>
              </a:solidFill>
              <a:latin typeface="Helvetica Neue"/>
              <a:ea typeface="Helvetica Neue"/>
              <a:cs typeface="Helvetica Neue"/>
              <a:sym typeface="Helvetica Neue"/>
            </a:endParaRPr>
          </a:p>
        </p:txBody>
      </p:sp>
      <p:sp>
        <p:nvSpPr>
          <p:cNvPr id="465" name="Google Shape;465;p51"/>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Completely</a:t>
            </a:r>
            <a:r>
              <a:rPr b="0" i="0" lang="en-PH" sz="4000" u="none" cap="none" strike="noStrike">
                <a:solidFill>
                  <a:srgbClr val="000000"/>
                </a:solidFill>
                <a:latin typeface="Helvetica Neue"/>
                <a:ea typeface="Helvetica Neue"/>
                <a:cs typeface="Helvetica Neue"/>
                <a:sym typeface="Helvetica Neue"/>
              </a:rPr>
              <a:t> at Random (MCAR)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Reason for missing data is </a:t>
            </a:r>
            <a:r>
              <a:rPr b="1" i="0" lang="en-PH" sz="4000" u="none" cap="none" strike="noStrike">
                <a:solidFill>
                  <a:srgbClr val="000000"/>
                </a:solidFill>
                <a:latin typeface="Helvetica Neue"/>
                <a:ea typeface="Helvetica Neue"/>
                <a:cs typeface="Helvetica Neue"/>
                <a:sym typeface="Helvetica Neue"/>
              </a:rPr>
              <a:t>completely unrelated t</a:t>
            </a:r>
            <a:r>
              <a:rPr b="0" i="0" lang="en-PH" sz="4000" u="none" cap="none" strike="noStrike">
                <a:solidFill>
                  <a:srgbClr val="000000"/>
                </a:solidFill>
                <a:latin typeface="Helvetica Neue"/>
                <a:ea typeface="Helvetica Neue"/>
                <a:cs typeface="Helvetica Neue"/>
                <a:sym typeface="Helvetica Neue"/>
              </a:rPr>
              <a:t>o the analysis being done, or the data that was collected.</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At Random (MAR):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Reason for missing data is related to </a:t>
            </a:r>
            <a:r>
              <a:rPr b="1" i="0" lang="en-PH" sz="4000" u="none" cap="none" strike="noStrike">
                <a:solidFill>
                  <a:srgbClr val="000000"/>
                </a:solidFill>
                <a:latin typeface="Helvetica Neue"/>
                <a:ea typeface="Helvetica Neue"/>
                <a:cs typeface="Helvetica Neue"/>
                <a:sym typeface="Helvetica Neue"/>
              </a:rPr>
              <a:t>something that was observed or collected</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Not</a:t>
            </a:r>
            <a:r>
              <a:rPr b="0" i="0" lang="en-PH" sz="4000" u="none" cap="none" strike="noStrike">
                <a:solidFill>
                  <a:srgbClr val="000000"/>
                </a:solidFill>
                <a:latin typeface="Helvetica Neue"/>
                <a:ea typeface="Helvetica Neue"/>
                <a:cs typeface="Helvetica Neue"/>
                <a:sym typeface="Helvetica Neue"/>
              </a:rPr>
              <a:t> at Random (MNAR)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Reason for missing data is related to </a:t>
            </a:r>
            <a:r>
              <a:rPr b="1" i="0" lang="en-PH" sz="4000" u="none" cap="none" strike="noStrike">
                <a:solidFill>
                  <a:srgbClr val="000000"/>
                </a:solidFill>
                <a:latin typeface="Helvetica Neue"/>
                <a:ea typeface="Helvetica Neue"/>
                <a:cs typeface="Helvetica Neue"/>
                <a:sym typeface="Helvetica Neue"/>
              </a:rPr>
              <a:t>something that was </a:t>
            </a:r>
            <a:r>
              <a:rPr b="1" i="1" lang="en-PH" sz="4000" u="none" cap="none" strike="noStrike">
                <a:solidFill>
                  <a:srgbClr val="000000"/>
                </a:solidFill>
                <a:latin typeface="Helvetica Neue"/>
                <a:ea typeface="Helvetica Neue"/>
                <a:cs typeface="Helvetica Neue"/>
                <a:sym typeface="Helvetica Neue"/>
              </a:rPr>
              <a:t>not</a:t>
            </a:r>
            <a:r>
              <a:rPr b="1" i="0" lang="en-PH" sz="4000" u="none" cap="none" strike="noStrike">
                <a:solidFill>
                  <a:srgbClr val="000000"/>
                </a:solidFill>
                <a:latin typeface="Helvetica Neue"/>
                <a:ea typeface="Helvetica Neue"/>
                <a:cs typeface="Helvetica Neue"/>
                <a:sym typeface="Helvetica Neue"/>
              </a:rPr>
              <a:t> collected </a:t>
            </a:r>
            <a:r>
              <a:rPr b="0" i="0" lang="en-PH" sz="4000" u="none" cap="none" strike="noStrike">
                <a:solidFill>
                  <a:srgbClr val="000000"/>
                </a:solidFill>
                <a:latin typeface="Helvetica Neue"/>
                <a:ea typeface="Helvetica Neue"/>
                <a:cs typeface="Helvetica Neue"/>
                <a:sym typeface="Helvetica Neue"/>
              </a:rPr>
              <a:t>(but we would have wanted to collect)</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71" name="Google Shape;471;p52"/>
          <p:cNvGrpSpPr/>
          <p:nvPr/>
        </p:nvGrpSpPr>
        <p:grpSpPr>
          <a:xfrm>
            <a:off x="-3712" y="766059"/>
            <a:ext cx="7319700" cy="1073882"/>
            <a:chOff x="0" y="0"/>
            <a:chExt cx="7319700" cy="1073882"/>
          </a:xfrm>
        </p:grpSpPr>
        <p:sp>
          <p:nvSpPr>
            <p:cNvPr id="472" name="Google Shape;472;p5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3" name="Google Shape;473;p5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74" name="Google Shape;474;p5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75" name="Google Shape;475;p52"/>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Avenir"/>
                <a:ea typeface="Avenir"/>
                <a:cs typeface="Avenir"/>
                <a:sym typeface="Avenir"/>
              </a:rPr>
              <a:t>Mechanisms of Missingness</a:t>
            </a:r>
            <a:endParaRPr b="0" i="0" sz="3000" u="none" cap="none" strike="noStrike">
              <a:solidFill>
                <a:srgbClr val="000000"/>
              </a:solidFill>
              <a:latin typeface="Avenir"/>
              <a:ea typeface="Avenir"/>
              <a:cs typeface="Avenir"/>
              <a:sym typeface="Avenir"/>
            </a:endParaRPr>
          </a:p>
        </p:txBody>
      </p:sp>
      <p:sp>
        <p:nvSpPr>
          <p:cNvPr id="476" name="Google Shape;476;p52"/>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Missing…</a:t>
            </a:r>
            <a:endParaRPr b="1" i="1" sz="6000" u="none" cap="none" strike="noStrike">
              <a:solidFill>
                <a:srgbClr val="000000"/>
              </a:solidFill>
              <a:latin typeface="Helvetica Neue"/>
              <a:ea typeface="Helvetica Neue"/>
              <a:cs typeface="Helvetica Neue"/>
              <a:sym typeface="Helvetica Neue"/>
            </a:endParaRPr>
          </a:p>
        </p:txBody>
      </p:sp>
      <p:sp>
        <p:nvSpPr>
          <p:cNvPr id="477" name="Google Shape;477;p52"/>
          <p:cNvSpPr txBox="1"/>
          <p:nvPr/>
        </p:nvSpPr>
        <p:spPr>
          <a:xfrm>
            <a:off x="2295125" y="4193875"/>
            <a:ext cx="15805200" cy="81888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Completely</a:t>
            </a:r>
            <a:r>
              <a:rPr b="0" i="0" lang="en-PH" sz="4000" u="none" cap="none" strike="noStrike">
                <a:solidFill>
                  <a:srgbClr val="000000"/>
                </a:solidFill>
                <a:latin typeface="Helvetica Neue"/>
                <a:ea typeface="Helvetica Neue"/>
                <a:cs typeface="Helvetica Neue"/>
                <a:sym typeface="Helvetica Neue"/>
              </a:rPr>
              <a:t> at Random (MCAR)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Cow ate the survey forms.</a:t>
            </a:r>
            <a:endParaRPr b="0" i="1"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At Random (MAR):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Executives are less likely to state their salary (but they do declare that they are executives).</a:t>
            </a:r>
            <a:endParaRPr b="0" i="1"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Not</a:t>
            </a:r>
            <a:r>
              <a:rPr b="0" i="0" lang="en-PH" sz="4000" u="none" cap="none" strike="noStrike">
                <a:solidFill>
                  <a:srgbClr val="000000"/>
                </a:solidFill>
                <a:latin typeface="Helvetica Neue"/>
                <a:ea typeface="Helvetica Neue"/>
                <a:cs typeface="Helvetica Neue"/>
                <a:sym typeface="Helvetica Neue"/>
              </a:rPr>
              <a:t> at Random (MNAR)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People who earn more are less likely to state their salary.</a:t>
            </a:r>
            <a:endParaRPr b="0" i="1"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grpSp>
        <p:nvGrpSpPr>
          <p:cNvPr id="483" name="Google Shape;483;p53"/>
          <p:cNvGrpSpPr/>
          <p:nvPr/>
        </p:nvGrpSpPr>
        <p:grpSpPr>
          <a:xfrm>
            <a:off x="-3712" y="766059"/>
            <a:ext cx="7319700" cy="1073882"/>
            <a:chOff x="0" y="0"/>
            <a:chExt cx="7319700" cy="1073882"/>
          </a:xfrm>
        </p:grpSpPr>
        <p:sp>
          <p:nvSpPr>
            <p:cNvPr id="484" name="Google Shape;484;p5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5" name="Google Shape;485;p5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6" name="Google Shape;486;p5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a:t>
            </a:r>
            <a:endParaRPr b="0" i="0" sz="1400" u="none" cap="none" strike="noStrike">
              <a:solidFill>
                <a:srgbClr val="000000"/>
              </a:solidFill>
              <a:latin typeface="Arial"/>
              <a:ea typeface="Arial"/>
              <a:cs typeface="Arial"/>
              <a:sym typeface="Arial"/>
            </a:endParaRPr>
          </a:p>
        </p:txBody>
      </p:sp>
      <p:sp>
        <p:nvSpPr>
          <p:cNvPr id="487" name="Google Shape;487;p53"/>
          <p:cNvSpPr txBox="1"/>
          <p:nvPr/>
        </p:nvSpPr>
        <p:spPr>
          <a:xfrm>
            <a:off x="1386075" y="2735450"/>
            <a:ext cx="998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Avenir"/>
                <a:ea typeface="Avenir"/>
                <a:cs typeface="Avenir"/>
                <a:sym typeface="Avenir"/>
              </a:rPr>
              <a:t>Mechanisms of Missingness</a:t>
            </a:r>
            <a:endParaRPr b="0" i="0" sz="3000" u="none" cap="none" strike="noStrike">
              <a:solidFill>
                <a:srgbClr val="000000"/>
              </a:solidFill>
              <a:latin typeface="Avenir"/>
              <a:ea typeface="Avenir"/>
              <a:cs typeface="Avenir"/>
              <a:sym typeface="Avenir"/>
            </a:endParaRPr>
          </a:p>
        </p:txBody>
      </p:sp>
      <p:sp>
        <p:nvSpPr>
          <p:cNvPr id="488" name="Google Shape;488;p53"/>
          <p:cNvSpPr txBox="1"/>
          <p:nvPr/>
        </p:nvSpPr>
        <p:spPr>
          <a:xfrm>
            <a:off x="1386075" y="3118225"/>
            <a:ext cx="4290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1" lang="en-PH" sz="6000" u="none" cap="none" strike="noStrike">
                <a:solidFill>
                  <a:srgbClr val="000000"/>
                </a:solidFill>
                <a:latin typeface="Helvetica Neue"/>
                <a:ea typeface="Helvetica Neue"/>
                <a:cs typeface="Helvetica Neue"/>
                <a:sym typeface="Helvetica Neue"/>
              </a:rPr>
              <a:t>Missing…</a:t>
            </a:r>
            <a:endParaRPr b="1" i="1" sz="6000" u="none" cap="none" strike="noStrike">
              <a:solidFill>
                <a:srgbClr val="000000"/>
              </a:solidFill>
              <a:latin typeface="Helvetica Neue"/>
              <a:ea typeface="Helvetica Neue"/>
              <a:cs typeface="Helvetica Neue"/>
              <a:sym typeface="Helvetica Neue"/>
            </a:endParaRPr>
          </a:p>
        </p:txBody>
      </p:sp>
      <p:sp>
        <p:nvSpPr>
          <p:cNvPr id="489" name="Google Shape;489;p53"/>
          <p:cNvSpPr txBox="1"/>
          <p:nvPr/>
        </p:nvSpPr>
        <p:spPr>
          <a:xfrm>
            <a:off x="2295125" y="4193875"/>
            <a:ext cx="15805200" cy="75729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Completely</a:t>
            </a:r>
            <a:r>
              <a:rPr b="0" i="0" lang="en-PH" sz="4000" u="none" cap="none" strike="noStrike">
                <a:solidFill>
                  <a:srgbClr val="000000"/>
                </a:solidFill>
                <a:latin typeface="Helvetica Neue"/>
                <a:ea typeface="Helvetica Neue"/>
                <a:cs typeface="Helvetica Neue"/>
                <a:sym typeface="Helvetica Neue"/>
              </a:rPr>
              <a:t> at Random (MCAR)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Generally safe to simply delete these rows.</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At Random (MAR):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Generally unsafe to delete, worthwhile to explore imputation.</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000"/>
              <a:buFont typeface="Helvetica Neue"/>
              <a:buChar char="●"/>
            </a:pPr>
            <a:r>
              <a:rPr b="1" i="0" lang="en-PH" sz="4000" u="none" cap="none" strike="noStrike">
                <a:solidFill>
                  <a:srgbClr val="000000"/>
                </a:solidFill>
                <a:latin typeface="Helvetica Neue"/>
                <a:ea typeface="Helvetica Neue"/>
                <a:cs typeface="Helvetica Neue"/>
                <a:sym typeface="Helvetica Neue"/>
              </a:rPr>
              <a:t>Not</a:t>
            </a:r>
            <a:r>
              <a:rPr b="0" i="0" lang="en-PH" sz="4000" u="none" cap="none" strike="noStrike">
                <a:solidFill>
                  <a:srgbClr val="000000"/>
                </a:solidFill>
                <a:latin typeface="Helvetica Neue"/>
                <a:ea typeface="Helvetica Neue"/>
                <a:cs typeface="Helvetica Neue"/>
                <a:sym typeface="Helvetica Neue"/>
              </a:rPr>
              <a:t> at Random (MNAR)</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Generally unsafe to delete, worthwhile to explore imputation.</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grpSp>
        <p:nvGrpSpPr>
          <p:cNvPr id="494" name="Google Shape;494;p54"/>
          <p:cNvGrpSpPr/>
          <p:nvPr/>
        </p:nvGrpSpPr>
        <p:grpSpPr>
          <a:xfrm>
            <a:off x="-3712" y="766059"/>
            <a:ext cx="7319700" cy="1073882"/>
            <a:chOff x="0" y="0"/>
            <a:chExt cx="7319700" cy="1073882"/>
          </a:xfrm>
        </p:grpSpPr>
        <p:sp>
          <p:nvSpPr>
            <p:cNvPr id="495" name="Google Shape;495;p5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96" name="Google Shape;496;p5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7" name="Google Shape;497;p5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498" name="Google Shape;498;p5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99" name="Google Shape;499;p5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00" name="Google Shape;500;p54"/>
          <p:cNvSpPr txBox="1"/>
          <p:nvPr/>
        </p:nvSpPr>
        <p:spPr>
          <a:xfrm>
            <a:off x="8244600" y="6269113"/>
            <a:ext cx="78948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1" lang="en-PH" sz="4000" u="none" cap="none" strike="noStrike">
                <a:solidFill>
                  <a:srgbClr val="000000"/>
                </a:solidFill>
                <a:latin typeface="Helvetica Neue"/>
                <a:ea typeface="Helvetica Neue"/>
                <a:cs typeface="Helvetica Neue"/>
                <a:sym typeface="Helvetica Neue"/>
              </a:rPr>
              <a:t>Let’s try on some sample data</a:t>
            </a:r>
            <a:endParaRPr b="0" i="1"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55"/>
          <p:cNvGrpSpPr/>
          <p:nvPr/>
        </p:nvGrpSpPr>
        <p:grpSpPr>
          <a:xfrm>
            <a:off x="-3712" y="766059"/>
            <a:ext cx="7319700" cy="1073882"/>
            <a:chOff x="0" y="0"/>
            <a:chExt cx="7319700" cy="1073882"/>
          </a:xfrm>
        </p:grpSpPr>
        <p:sp>
          <p:nvSpPr>
            <p:cNvPr id="506" name="Google Shape;506;p5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7" name="Google Shape;507;p5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08" name="Google Shape;508;p5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509" name="Google Shape;509;p5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10" name="Google Shape;510;p5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11" name="Google Shape;511;p55"/>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Prepare</a:t>
            </a:r>
            <a:endParaRPr b="1"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r>
              <a:rPr b="1" i="0" lang="en-PH" sz="20000" u="none" cap="none" strike="noStrike">
                <a:solidFill>
                  <a:srgbClr val="000000"/>
                </a:solidFill>
                <a:latin typeface="Helvetica Neue"/>
                <a:ea typeface="Helvetica Neue"/>
                <a:cs typeface="Helvetica Neue"/>
                <a:sym typeface="Helvetica Neue"/>
              </a:rPr>
              <a:t>nalyze</a:t>
            </a:r>
            <a:endParaRPr b="1" i="0" sz="2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pSp>
        <p:nvGrpSpPr>
          <p:cNvPr id="516" name="Google Shape;516;p56"/>
          <p:cNvGrpSpPr/>
          <p:nvPr/>
        </p:nvGrpSpPr>
        <p:grpSpPr>
          <a:xfrm>
            <a:off x="-3712" y="766059"/>
            <a:ext cx="7319700" cy="1073882"/>
            <a:chOff x="0" y="0"/>
            <a:chExt cx="7319700" cy="1073882"/>
          </a:xfrm>
        </p:grpSpPr>
        <p:sp>
          <p:nvSpPr>
            <p:cNvPr id="517" name="Google Shape;517;p5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18" name="Google Shape;518;p5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9" name="Google Shape;519;p5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Analyze</a:t>
            </a:r>
            <a:endParaRPr b="0" i="0" sz="1400" u="none" cap="none" strike="noStrike">
              <a:solidFill>
                <a:srgbClr val="000000"/>
              </a:solidFill>
              <a:latin typeface="Arial"/>
              <a:ea typeface="Arial"/>
              <a:cs typeface="Arial"/>
              <a:sym typeface="Arial"/>
            </a:endParaRPr>
          </a:p>
        </p:txBody>
      </p:sp>
      <p:pic>
        <p:nvPicPr>
          <p:cNvPr descr="ForTheWomen_blacktext (2) (1).png" id="520" name="Google Shape;520;p5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21" name="Google Shape;521;p5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522" name="Google Shape;522;p56"/>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
        <p:nvSpPr>
          <p:cNvPr id="523" name="Google Shape;523;p56"/>
          <p:cNvSpPr/>
          <p:nvPr/>
        </p:nvSpPr>
        <p:spPr>
          <a:xfrm>
            <a:off x="16744399" y="7215891"/>
            <a:ext cx="2900400" cy="29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rgbClr val="000000"/>
                </a:solidFill>
                <a:latin typeface="Calibri"/>
                <a:ea typeface="Calibri"/>
                <a:cs typeface="Calibri"/>
                <a:sym typeface="Calibri"/>
              </a:rPr>
              <a:t>a</a:t>
            </a:r>
            <a:endParaRPr b="0" i="0" sz="1800" u="none" cap="none" strike="noStrike">
              <a:solidFill>
                <a:srgbClr val="000000"/>
              </a:solidFill>
              <a:latin typeface="Calibri"/>
              <a:ea typeface="Calibri"/>
              <a:cs typeface="Calibri"/>
              <a:sym typeface="Calibri"/>
            </a:endParaRPr>
          </a:p>
        </p:txBody>
      </p:sp>
      <p:sp>
        <p:nvSpPr>
          <p:cNvPr id="524" name="Google Shape;524;p56"/>
          <p:cNvSpPr/>
          <p:nvPr/>
        </p:nvSpPr>
        <p:spPr>
          <a:xfrm>
            <a:off x="10891064" y="7116417"/>
            <a:ext cx="3183000" cy="313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56"/>
          <p:cNvSpPr txBox="1"/>
          <p:nvPr/>
        </p:nvSpPr>
        <p:spPr>
          <a:xfrm>
            <a:off x="4792527" y="7500860"/>
            <a:ext cx="47025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PH" sz="16600" u="none" cap="none" strike="noStrike">
                <a:solidFill>
                  <a:srgbClr val="000000"/>
                </a:solidFill>
                <a:latin typeface="Arial"/>
                <a:ea typeface="Arial"/>
                <a:cs typeface="Arial"/>
                <a:sym typeface="Arial"/>
              </a:rPr>
              <a:t>12%</a:t>
            </a:r>
            <a:endParaRPr b="1" i="0" sz="11500" u="none" cap="none" strike="noStrike">
              <a:solidFill>
                <a:srgbClr val="000000"/>
              </a:solidFill>
              <a:latin typeface="Arial"/>
              <a:ea typeface="Arial"/>
              <a:cs typeface="Arial"/>
              <a:sym typeface="Arial"/>
            </a:endParaRPr>
          </a:p>
        </p:txBody>
      </p:sp>
      <p:sp>
        <p:nvSpPr>
          <p:cNvPr id="526" name="Google Shape;526;p56"/>
          <p:cNvSpPr txBox="1"/>
          <p:nvPr/>
        </p:nvSpPr>
        <p:spPr>
          <a:xfrm>
            <a:off x="11093236"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Table</a:t>
            </a:r>
            <a:endParaRPr b="0" i="0" sz="4400" u="none" cap="none" strike="noStrike">
              <a:solidFill>
                <a:srgbClr val="1F497D"/>
              </a:solidFill>
              <a:latin typeface="Arial"/>
              <a:ea typeface="Arial"/>
              <a:cs typeface="Arial"/>
              <a:sym typeface="Arial"/>
            </a:endParaRPr>
          </a:p>
        </p:txBody>
      </p:sp>
      <p:sp>
        <p:nvSpPr>
          <p:cNvPr id="527" name="Google Shape;527;p56"/>
          <p:cNvSpPr txBox="1"/>
          <p:nvPr/>
        </p:nvSpPr>
        <p:spPr>
          <a:xfrm>
            <a:off x="16866029"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Chart</a:t>
            </a:r>
            <a:endParaRPr b="0" i="0" sz="4400" u="none" cap="none" strike="noStrike">
              <a:solidFill>
                <a:srgbClr val="1F497D"/>
              </a:solidFill>
              <a:latin typeface="Arial"/>
              <a:ea typeface="Arial"/>
              <a:cs typeface="Arial"/>
              <a:sym typeface="Arial"/>
            </a:endParaRPr>
          </a:p>
        </p:txBody>
      </p:sp>
      <p:sp>
        <p:nvSpPr>
          <p:cNvPr id="528" name="Google Shape;528;p56"/>
          <p:cNvSpPr txBox="1"/>
          <p:nvPr/>
        </p:nvSpPr>
        <p:spPr>
          <a:xfrm>
            <a:off x="5213517"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Number</a:t>
            </a:r>
            <a:endParaRPr b="0" i="0" sz="4400" u="none" cap="none" strike="noStrike">
              <a:solidFill>
                <a:srgbClr val="1F497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21"/>
          <p:cNvGrpSpPr/>
          <p:nvPr/>
        </p:nvGrpSpPr>
        <p:grpSpPr>
          <a:xfrm>
            <a:off x="-3712" y="766059"/>
            <a:ext cx="7319700" cy="1073882"/>
            <a:chOff x="0" y="0"/>
            <a:chExt cx="7319700" cy="1073882"/>
          </a:xfrm>
        </p:grpSpPr>
        <p:sp>
          <p:nvSpPr>
            <p:cNvPr id="102" name="Google Shape;102;p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3" name="Google Shape;103;p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4" name="Google Shape;104;p2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05" name="Google Shape;105;p2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6" name="Google Shape;106;p2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7" name="Google Shape;107;p21"/>
          <p:cNvSpPr txBox="1"/>
          <p:nvPr/>
        </p:nvSpPr>
        <p:spPr>
          <a:xfrm>
            <a:off x="10911475" y="5976150"/>
            <a:ext cx="86709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0"/>
              <a:buFont typeface="Arial"/>
              <a:buNone/>
            </a:pPr>
            <a:r>
              <a:rPr b="0" i="0" lang="en-PH" sz="7000" u="none" cap="none" strike="noStrike">
                <a:solidFill>
                  <a:srgbClr val="000000"/>
                </a:solidFill>
                <a:latin typeface="Helvetica Neue"/>
                <a:ea typeface="Helvetica Neue"/>
                <a:cs typeface="Helvetica Neue"/>
                <a:sym typeface="Helvetica Neue"/>
              </a:rPr>
              <a:t>What comes to mind when you hear </a:t>
            </a:r>
            <a:r>
              <a:rPr b="1" i="0" lang="en-PH" sz="7000" u="none" cap="none" strike="noStrike">
                <a:solidFill>
                  <a:srgbClr val="000000"/>
                </a:solidFill>
                <a:latin typeface="Helvetica Neue"/>
                <a:ea typeface="Helvetica Neue"/>
                <a:cs typeface="Helvetica Neue"/>
                <a:sym typeface="Helvetica Neue"/>
              </a:rPr>
              <a:t>EDA</a:t>
            </a:r>
            <a:r>
              <a:rPr b="0" i="0" lang="en-PH" sz="7000" u="none" cap="none" strike="noStrike">
                <a:solidFill>
                  <a:srgbClr val="000000"/>
                </a:solidFill>
                <a:latin typeface="Helvetica Neue"/>
                <a:ea typeface="Helvetica Neue"/>
                <a:cs typeface="Helvetica Neue"/>
                <a:sym typeface="Helvetica Neue"/>
              </a:rPr>
              <a:t>?</a:t>
            </a:r>
            <a:endParaRPr b="0" i="0" sz="7000" u="none" cap="none" strike="noStrike">
              <a:solidFill>
                <a:srgbClr val="000000"/>
              </a:solidFill>
              <a:latin typeface="Helvetica Neue"/>
              <a:ea typeface="Helvetica Neue"/>
              <a:cs typeface="Helvetica Neue"/>
              <a:sym typeface="Helvetica Neue"/>
            </a:endParaRPr>
          </a:p>
        </p:txBody>
      </p:sp>
      <p:pic>
        <p:nvPicPr>
          <p:cNvPr id="108" name="Google Shape;108;p21"/>
          <p:cNvPicPr preferRelativeResize="0"/>
          <p:nvPr/>
        </p:nvPicPr>
        <p:blipFill rotWithShape="1">
          <a:blip r:embed="rId4">
            <a:alphaModFix/>
          </a:blip>
          <a:srcRect b="0" l="0" r="0" t="0"/>
          <a:stretch/>
        </p:blipFill>
        <p:spPr>
          <a:xfrm>
            <a:off x="5906713" y="5569150"/>
            <a:ext cx="4876800" cy="4876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p57"/>
          <p:cNvGrpSpPr/>
          <p:nvPr/>
        </p:nvGrpSpPr>
        <p:grpSpPr>
          <a:xfrm>
            <a:off x="-3712" y="766059"/>
            <a:ext cx="7319700" cy="1073882"/>
            <a:chOff x="0" y="0"/>
            <a:chExt cx="7319700" cy="1073882"/>
          </a:xfrm>
        </p:grpSpPr>
        <p:sp>
          <p:nvSpPr>
            <p:cNvPr id="534" name="Google Shape;534;p5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35" name="Google Shape;535;p5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6" name="Google Shape;536;p5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Analysis</a:t>
            </a:r>
            <a:endParaRPr b="0" i="1" sz="4000" u="none" cap="none" strike="noStrike">
              <a:solidFill>
                <a:srgbClr val="FFFFFF"/>
              </a:solidFill>
              <a:latin typeface="Poppins"/>
              <a:ea typeface="Poppins"/>
              <a:cs typeface="Poppins"/>
              <a:sym typeface="Poppins"/>
            </a:endParaRPr>
          </a:p>
        </p:txBody>
      </p:sp>
      <p:pic>
        <p:nvPicPr>
          <p:cNvPr descr="ForTheWomen_blacktext (2) (1).png" id="537" name="Google Shape;537;p5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38" name="Google Shape;538;p57"/>
          <p:cNvSpPr txBox="1"/>
          <p:nvPr/>
        </p:nvSpPr>
        <p:spPr>
          <a:xfrm>
            <a:off x="3108413" y="3369813"/>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Univariate Analysis</a:t>
            </a:r>
            <a:endParaRPr b="1" i="0" sz="8000" u="none" cap="none" strike="noStrike">
              <a:solidFill>
                <a:srgbClr val="000000"/>
              </a:solidFill>
              <a:latin typeface="Helvetica Neue"/>
              <a:ea typeface="Helvetica Neue"/>
              <a:cs typeface="Helvetica Neue"/>
              <a:sym typeface="Helvetica Neue"/>
            </a:endParaRPr>
          </a:p>
        </p:txBody>
      </p:sp>
      <p:sp>
        <p:nvSpPr>
          <p:cNvPr id="539" name="Google Shape;539;p57"/>
          <p:cNvSpPr txBox="1"/>
          <p:nvPr/>
        </p:nvSpPr>
        <p:spPr>
          <a:xfrm>
            <a:off x="13324688" y="83691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Bivariate Analysis</a:t>
            </a:r>
            <a:endParaRPr b="1" i="0" sz="8000" u="none" cap="none" strike="noStrike">
              <a:solidFill>
                <a:srgbClr val="000000"/>
              </a:solidFill>
              <a:latin typeface="Helvetica Neue"/>
              <a:ea typeface="Helvetica Neue"/>
              <a:cs typeface="Helvetica Neue"/>
              <a:sym typeface="Helvetica Neue"/>
            </a:endParaRPr>
          </a:p>
        </p:txBody>
      </p:sp>
      <p:pic>
        <p:nvPicPr>
          <p:cNvPr id="540" name="Google Shape;540;p57"/>
          <p:cNvPicPr preferRelativeResize="0"/>
          <p:nvPr/>
        </p:nvPicPr>
        <p:blipFill rotWithShape="1">
          <a:blip r:embed="rId4">
            <a:alphaModFix/>
          </a:blip>
          <a:srcRect b="0" l="0" r="0" t="0"/>
          <a:stretch/>
        </p:blipFill>
        <p:spPr>
          <a:xfrm>
            <a:off x="4645463" y="6017313"/>
            <a:ext cx="4876800" cy="4876800"/>
          </a:xfrm>
          <a:prstGeom prst="rect">
            <a:avLst/>
          </a:prstGeom>
          <a:noFill/>
          <a:ln>
            <a:noFill/>
          </a:ln>
        </p:spPr>
      </p:pic>
      <p:pic>
        <p:nvPicPr>
          <p:cNvPr id="541" name="Google Shape;541;p57"/>
          <p:cNvPicPr preferRelativeResize="0"/>
          <p:nvPr/>
        </p:nvPicPr>
        <p:blipFill rotWithShape="1">
          <a:blip r:embed="rId5">
            <a:alphaModFix/>
          </a:blip>
          <a:srcRect b="0" l="0" r="0" t="0"/>
          <a:stretch/>
        </p:blipFill>
        <p:spPr>
          <a:xfrm>
            <a:off x="14861738" y="3492375"/>
            <a:ext cx="4876800" cy="4876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47" name="Google Shape;547;p5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Summary Statistics</a:t>
            </a:r>
            <a:endParaRPr b="0" i="0" sz="4400" u="none" cap="none" strike="noStrike">
              <a:solidFill>
                <a:srgbClr val="366092"/>
              </a:solidFill>
              <a:latin typeface="Arial"/>
              <a:ea typeface="Arial"/>
              <a:cs typeface="Arial"/>
              <a:sym typeface="Arial"/>
            </a:endParaRPr>
          </a:p>
        </p:txBody>
      </p:sp>
      <p:sp>
        <p:nvSpPr>
          <p:cNvPr id="548" name="Google Shape;548;p58"/>
          <p:cNvSpPr txBox="1"/>
          <p:nvPr/>
        </p:nvSpPr>
        <p:spPr>
          <a:xfrm>
            <a:off x="5207227" y="3957554"/>
            <a:ext cx="17282400" cy="7905900"/>
          </a:xfrm>
          <a:prstGeom prst="rect">
            <a:avLst/>
          </a:prstGeom>
          <a:noFill/>
          <a:ln>
            <a:noFill/>
          </a:ln>
        </p:spPr>
        <p:txBody>
          <a:bodyPr anchorCtr="0" anchor="t" bIns="0" lIns="0" spcFirstLastPara="1" rIns="0" wrap="square" tIns="275725">
            <a:noAutofit/>
          </a:bodyPr>
          <a:lstStyle/>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sales per transaction</a:t>
            </a:r>
            <a:br>
              <a:rPr b="0" i="0" lang="en-PH" sz="4400" u="none" cap="none" strike="noStrike">
                <a:solidFill>
                  <a:srgbClr val="434343"/>
                </a:solidFill>
                <a:latin typeface="Arial"/>
                <a:ea typeface="Arial"/>
                <a:cs typeface="Arial"/>
                <a:sym typeface="Arial"/>
              </a:rPr>
            </a:br>
            <a:r>
              <a:rPr b="0" i="0" lang="en-PH" sz="4400" u="none" cap="none" strike="noStrike">
                <a:solidFill>
                  <a:srgbClr val="434343"/>
                </a:solidFill>
                <a:latin typeface="Arial"/>
                <a:ea typeface="Arial"/>
                <a:cs typeface="Arial"/>
                <a:sym typeface="Arial"/>
              </a:rPr>
              <a:t>Average basket size</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number of study hours of students</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amount of loan</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rPr b="0" i="0" lang="en-PH" sz="4400" u="none" cap="none" strike="noStrike">
                <a:solidFill>
                  <a:srgbClr val="434343"/>
                </a:solidFill>
                <a:latin typeface="Arial"/>
                <a:ea typeface="Arial"/>
                <a:cs typeface="Arial"/>
                <a:sym typeface="Arial"/>
              </a:rPr>
              <a:t>Average difference in house prices in NYC vs to LA.</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49" name="Google Shape;549;p58"/>
          <p:cNvPicPr preferRelativeResize="0"/>
          <p:nvPr/>
        </p:nvPicPr>
        <p:blipFill rotWithShape="1">
          <a:blip r:embed="rId4">
            <a:alphaModFix/>
          </a:blip>
          <a:srcRect b="0" l="0" r="0" t="0"/>
          <a:stretch/>
        </p:blipFill>
        <p:spPr>
          <a:xfrm>
            <a:off x="2094109" y="4207650"/>
            <a:ext cx="2495219" cy="1996193"/>
          </a:xfrm>
          <a:prstGeom prst="rect">
            <a:avLst/>
          </a:prstGeom>
          <a:noFill/>
          <a:ln>
            <a:noFill/>
          </a:ln>
        </p:spPr>
      </p:pic>
      <p:pic>
        <p:nvPicPr>
          <p:cNvPr id="550" name="Google Shape;550;p58"/>
          <p:cNvPicPr preferRelativeResize="0"/>
          <p:nvPr/>
        </p:nvPicPr>
        <p:blipFill rotWithShape="1">
          <a:blip r:embed="rId5">
            <a:alphaModFix/>
          </a:blip>
          <a:srcRect b="0" l="0" r="0" t="0"/>
          <a:stretch/>
        </p:blipFill>
        <p:spPr>
          <a:xfrm>
            <a:off x="2512390" y="10491797"/>
            <a:ext cx="1658719" cy="1658719"/>
          </a:xfrm>
          <a:prstGeom prst="rect">
            <a:avLst/>
          </a:prstGeom>
          <a:noFill/>
          <a:ln>
            <a:noFill/>
          </a:ln>
        </p:spPr>
      </p:pic>
      <p:pic>
        <p:nvPicPr>
          <p:cNvPr id="551" name="Google Shape;551;p58"/>
          <p:cNvPicPr preferRelativeResize="0"/>
          <p:nvPr/>
        </p:nvPicPr>
        <p:blipFill rotWithShape="1">
          <a:blip r:embed="rId6">
            <a:alphaModFix/>
          </a:blip>
          <a:srcRect b="14346" l="0" r="0" t="24027"/>
          <a:stretch/>
        </p:blipFill>
        <p:spPr>
          <a:xfrm>
            <a:off x="2094110" y="6349836"/>
            <a:ext cx="2495393" cy="1658719"/>
          </a:xfrm>
          <a:prstGeom prst="rect">
            <a:avLst/>
          </a:prstGeom>
          <a:noFill/>
          <a:ln>
            <a:noFill/>
          </a:ln>
        </p:spPr>
      </p:pic>
      <p:pic>
        <p:nvPicPr>
          <p:cNvPr id="552" name="Google Shape;552;p58"/>
          <p:cNvPicPr preferRelativeResize="0"/>
          <p:nvPr/>
        </p:nvPicPr>
        <p:blipFill rotWithShape="1">
          <a:blip r:embed="rId7">
            <a:alphaModFix/>
          </a:blip>
          <a:srcRect b="0" l="0" r="0" t="0"/>
          <a:stretch/>
        </p:blipFill>
        <p:spPr>
          <a:xfrm>
            <a:off x="2599975" y="8008555"/>
            <a:ext cx="1996181" cy="1996181"/>
          </a:xfrm>
          <a:prstGeom prst="rect">
            <a:avLst/>
          </a:prstGeom>
          <a:noFill/>
          <a:ln>
            <a:noFill/>
          </a:ln>
        </p:spPr>
      </p:pic>
      <p:grpSp>
        <p:nvGrpSpPr>
          <p:cNvPr id="553" name="Google Shape;553;p58"/>
          <p:cNvGrpSpPr/>
          <p:nvPr/>
        </p:nvGrpSpPr>
        <p:grpSpPr>
          <a:xfrm>
            <a:off x="-3712" y="766059"/>
            <a:ext cx="7319700" cy="1073882"/>
            <a:chOff x="0" y="0"/>
            <a:chExt cx="7319700" cy="1073882"/>
          </a:xfrm>
        </p:grpSpPr>
        <p:sp>
          <p:nvSpPr>
            <p:cNvPr id="554" name="Google Shape;554;p5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55" name="Google Shape;555;p5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56" name="Google Shape;556;p5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62" name="Google Shape;562;p5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Boxplot</a:t>
            </a:r>
            <a:endParaRPr b="1" i="1" sz="4400" u="none" cap="none" strike="noStrike">
              <a:solidFill>
                <a:srgbClr val="366092"/>
              </a:solidFill>
              <a:latin typeface="Arial"/>
              <a:ea typeface="Arial"/>
              <a:cs typeface="Arial"/>
              <a:sym typeface="Arial"/>
            </a:endParaRPr>
          </a:p>
        </p:txBody>
      </p:sp>
      <p:sp>
        <p:nvSpPr>
          <p:cNvPr id="563" name="Google Shape;563;p59"/>
          <p:cNvSpPr txBox="1"/>
          <p:nvPr/>
        </p:nvSpPr>
        <p:spPr>
          <a:xfrm>
            <a:off x="1852139" y="3616454"/>
            <a:ext cx="19739100" cy="79059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the spread of the data. How distributed it is?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for outliers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Study and point out to data owners</a:t>
            </a:r>
            <a:endParaRPr b="0" i="0" sz="4400" u="none" cap="none" strike="noStrike">
              <a:solidFill>
                <a:srgbClr val="434343"/>
              </a:solidFill>
              <a:latin typeface="Arial"/>
              <a:ea typeface="Arial"/>
              <a:cs typeface="Arial"/>
              <a:sym typeface="Arial"/>
            </a:endParaRPr>
          </a:p>
        </p:txBody>
      </p:sp>
      <p:pic>
        <p:nvPicPr>
          <p:cNvPr id="564" name="Google Shape;564;p59"/>
          <p:cNvPicPr preferRelativeResize="0"/>
          <p:nvPr/>
        </p:nvPicPr>
        <p:blipFill rotWithShape="1">
          <a:blip r:embed="rId4">
            <a:alphaModFix/>
          </a:blip>
          <a:srcRect b="19820" l="0" r="0" t="0"/>
          <a:stretch/>
        </p:blipFill>
        <p:spPr>
          <a:xfrm>
            <a:off x="3255328" y="7507999"/>
            <a:ext cx="8357640" cy="4380310"/>
          </a:xfrm>
          <a:prstGeom prst="rect">
            <a:avLst/>
          </a:prstGeom>
          <a:noFill/>
          <a:ln>
            <a:noFill/>
          </a:ln>
        </p:spPr>
      </p:pic>
      <p:sp>
        <p:nvSpPr>
          <p:cNvPr id="565" name="Google Shape;565;p59"/>
          <p:cNvSpPr txBox="1"/>
          <p:nvPr/>
        </p:nvSpPr>
        <p:spPr>
          <a:xfrm>
            <a:off x="3478060" y="11888308"/>
            <a:ext cx="8357700" cy="9297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Arial"/>
                <a:ea typeface="Arial"/>
                <a:cs typeface="Arial"/>
                <a:sym typeface="Arial"/>
              </a:rPr>
              <a:t>Basket size of customers  (in thousands)</a:t>
            </a:r>
            <a:endParaRPr b="0" i="0" sz="3400" u="none" cap="none" strike="noStrike">
              <a:solidFill>
                <a:srgbClr val="000000"/>
              </a:solidFill>
              <a:latin typeface="Arial"/>
              <a:ea typeface="Arial"/>
              <a:cs typeface="Arial"/>
              <a:sym typeface="Arial"/>
            </a:endParaRPr>
          </a:p>
        </p:txBody>
      </p:sp>
      <p:pic>
        <p:nvPicPr>
          <p:cNvPr id="566" name="Google Shape;566;p59"/>
          <p:cNvPicPr preferRelativeResize="0"/>
          <p:nvPr/>
        </p:nvPicPr>
        <p:blipFill rotWithShape="1">
          <a:blip r:embed="rId5">
            <a:alphaModFix/>
          </a:blip>
          <a:srcRect b="10410" l="4639" r="7664" t="0"/>
          <a:stretch/>
        </p:blipFill>
        <p:spPr>
          <a:xfrm>
            <a:off x="13238903" y="4786639"/>
            <a:ext cx="9882299" cy="6730186"/>
          </a:xfrm>
          <a:prstGeom prst="rect">
            <a:avLst/>
          </a:prstGeom>
          <a:noFill/>
          <a:ln>
            <a:noFill/>
          </a:ln>
        </p:spPr>
      </p:pic>
      <p:sp>
        <p:nvSpPr>
          <p:cNvPr id="567" name="Google Shape;567;p59"/>
          <p:cNvSpPr txBox="1"/>
          <p:nvPr/>
        </p:nvSpPr>
        <p:spPr>
          <a:xfrm>
            <a:off x="14763563" y="12231106"/>
            <a:ext cx="8357700" cy="9297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3300"/>
              <a:buFont typeface="Arial"/>
              <a:buNone/>
            </a:pPr>
            <a:r>
              <a:rPr b="0" i="0" lang="en-PH" sz="3300" u="none" cap="none" strike="noStrike">
                <a:solidFill>
                  <a:srgbClr val="000000"/>
                </a:solidFill>
                <a:latin typeface="Arial"/>
                <a:ea typeface="Arial"/>
                <a:cs typeface="Arial"/>
                <a:sym typeface="Arial"/>
              </a:rPr>
              <a:t>House prices  (in thousand dollars)</a:t>
            </a:r>
            <a:endParaRPr b="0" i="0" sz="3300" u="none" cap="none" strike="noStrike">
              <a:solidFill>
                <a:srgbClr val="000000"/>
              </a:solidFill>
              <a:latin typeface="Arial"/>
              <a:ea typeface="Arial"/>
              <a:cs typeface="Arial"/>
              <a:sym typeface="Arial"/>
            </a:endParaRPr>
          </a:p>
        </p:txBody>
      </p:sp>
      <p:sp>
        <p:nvSpPr>
          <p:cNvPr id="568" name="Google Shape;568;p59"/>
          <p:cNvSpPr txBox="1"/>
          <p:nvPr/>
        </p:nvSpPr>
        <p:spPr>
          <a:xfrm>
            <a:off x="14572291" y="11516827"/>
            <a:ext cx="3802500" cy="6339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NYC</a:t>
            </a:r>
            <a:endParaRPr b="0" i="0" sz="2900" u="none" cap="none" strike="noStrike">
              <a:solidFill>
                <a:srgbClr val="000000"/>
              </a:solidFill>
              <a:latin typeface="Arial"/>
              <a:ea typeface="Arial"/>
              <a:cs typeface="Arial"/>
              <a:sym typeface="Arial"/>
            </a:endParaRPr>
          </a:p>
        </p:txBody>
      </p:sp>
      <p:sp>
        <p:nvSpPr>
          <p:cNvPr id="569" name="Google Shape;569;p59"/>
          <p:cNvSpPr txBox="1"/>
          <p:nvPr/>
        </p:nvSpPr>
        <p:spPr>
          <a:xfrm>
            <a:off x="19318802" y="11516827"/>
            <a:ext cx="3802500" cy="633900"/>
          </a:xfrm>
          <a:prstGeom prst="rect">
            <a:avLst/>
          </a:prstGeom>
          <a:noFill/>
          <a:ln>
            <a:noFill/>
          </a:ln>
        </p:spPr>
        <p:txBody>
          <a:bodyPr anchorCtr="0" anchor="t" bIns="110875" lIns="110875" spcFirstLastPara="1" rIns="110875" wrap="square" tIns="110875">
            <a:noAutofit/>
          </a:bodyPr>
          <a:lstStyle/>
          <a:p>
            <a:pPr indent="0" lvl="0" marL="0" marR="0" rtl="0" algn="ctr">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LA</a:t>
            </a:r>
            <a:endParaRPr b="0" i="0" sz="2900" u="none" cap="none" strike="noStrike">
              <a:solidFill>
                <a:srgbClr val="000000"/>
              </a:solidFill>
              <a:latin typeface="Arial"/>
              <a:ea typeface="Arial"/>
              <a:cs typeface="Arial"/>
              <a:sym typeface="Arial"/>
            </a:endParaRPr>
          </a:p>
        </p:txBody>
      </p:sp>
      <p:sp>
        <p:nvSpPr>
          <p:cNvPr id="570" name="Google Shape;570;p59"/>
          <p:cNvSpPr/>
          <p:nvPr/>
        </p:nvSpPr>
        <p:spPr>
          <a:xfrm>
            <a:off x="9545117" y="8634330"/>
            <a:ext cx="1485900" cy="10908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571" name="Google Shape;571;p59"/>
          <p:cNvSpPr/>
          <p:nvPr/>
        </p:nvSpPr>
        <p:spPr>
          <a:xfrm>
            <a:off x="15774898" y="5544930"/>
            <a:ext cx="1128000" cy="16002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572" name="Google Shape;572;p59"/>
          <p:cNvSpPr/>
          <p:nvPr/>
        </p:nvSpPr>
        <p:spPr>
          <a:xfrm>
            <a:off x="19945319" y="8714921"/>
            <a:ext cx="1485900" cy="929700"/>
          </a:xfrm>
          <a:prstGeom prst="ellipse">
            <a:avLst/>
          </a:prstGeom>
          <a:noFill/>
          <a:ln cap="flat" cmpd="sng" w="9525">
            <a:solidFill>
              <a:srgbClr val="CC0000"/>
            </a:solidFill>
            <a:prstDash val="solid"/>
            <a:round/>
            <a:headEnd len="sm" w="sm" type="none"/>
            <a:tailEnd len="sm" w="sm" type="none"/>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573" name="Google Shape;573;p59"/>
          <p:cNvGrpSpPr/>
          <p:nvPr/>
        </p:nvGrpSpPr>
        <p:grpSpPr>
          <a:xfrm>
            <a:off x="-3712" y="766059"/>
            <a:ext cx="7319700" cy="1073882"/>
            <a:chOff x="0" y="0"/>
            <a:chExt cx="7319700" cy="1073882"/>
          </a:xfrm>
        </p:grpSpPr>
        <p:sp>
          <p:nvSpPr>
            <p:cNvPr id="574" name="Google Shape;574;p5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5" name="Google Shape;575;p5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6" name="Google Shape;576;p5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82" name="Google Shape;582;p6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Bar chart</a:t>
            </a:r>
            <a:endParaRPr b="1" i="1" sz="4400" u="none" cap="none" strike="noStrike">
              <a:solidFill>
                <a:srgbClr val="366092"/>
              </a:solidFill>
              <a:latin typeface="Arial"/>
              <a:ea typeface="Arial"/>
              <a:cs typeface="Arial"/>
              <a:sym typeface="Arial"/>
            </a:endParaRPr>
          </a:p>
        </p:txBody>
      </p:sp>
      <p:sp>
        <p:nvSpPr>
          <p:cNvPr id="583" name="Google Shape;583;p60"/>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distribution of categories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top/bottom categories.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84" name="Google Shape;584;p60"/>
          <p:cNvPicPr preferRelativeResize="0"/>
          <p:nvPr/>
        </p:nvPicPr>
        <p:blipFill rotWithShape="1">
          <a:blip r:embed="rId4">
            <a:alphaModFix/>
          </a:blip>
          <a:srcRect b="0" l="0" r="0" t="0"/>
          <a:stretch/>
        </p:blipFill>
        <p:spPr>
          <a:xfrm>
            <a:off x="3082598" y="7109066"/>
            <a:ext cx="8176286" cy="6132229"/>
          </a:xfrm>
          <a:prstGeom prst="rect">
            <a:avLst/>
          </a:prstGeom>
          <a:noFill/>
          <a:ln>
            <a:noFill/>
          </a:ln>
        </p:spPr>
      </p:pic>
      <p:pic>
        <p:nvPicPr>
          <p:cNvPr id="585" name="Google Shape;585;p60"/>
          <p:cNvPicPr preferRelativeResize="0"/>
          <p:nvPr/>
        </p:nvPicPr>
        <p:blipFill rotWithShape="1">
          <a:blip r:embed="rId5">
            <a:alphaModFix/>
          </a:blip>
          <a:srcRect b="0" l="0" r="0" t="0"/>
          <a:stretch/>
        </p:blipFill>
        <p:spPr>
          <a:xfrm>
            <a:off x="13001543" y="6645093"/>
            <a:ext cx="10265821" cy="6453348"/>
          </a:xfrm>
          <a:prstGeom prst="rect">
            <a:avLst/>
          </a:prstGeom>
          <a:noFill/>
          <a:ln>
            <a:noFill/>
          </a:ln>
        </p:spPr>
      </p:pic>
      <p:sp>
        <p:nvSpPr>
          <p:cNvPr id="586" name="Google Shape;586;p60"/>
          <p:cNvSpPr txBox="1"/>
          <p:nvPr/>
        </p:nvSpPr>
        <p:spPr>
          <a:xfrm>
            <a:off x="3082643" y="6645093"/>
            <a:ext cx="8176800" cy="3638400"/>
          </a:xfrm>
          <a:prstGeom prst="rect">
            <a:avLst/>
          </a:prstGeom>
          <a:noFill/>
          <a:ln>
            <a:noFill/>
          </a:ln>
        </p:spPr>
        <p:txBody>
          <a:bodyPr anchorCtr="0" anchor="t"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3200"/>
              <a:buFont typeface="Arial"/>
              <a:buNone/>
            </a:pPr>
            <a:r>
              <a:rPr b="0" i="0" lang="en-PH" sz="3200" u="none" cap="none" strike="noStrike">
                <a:solidFill>
                  <a:srgbClr val="666666"/>
                </a:solidFill>
                <a:latin typeface="Arial"/>
                <a:ea typeface="Arial"/>
                <a:cs typeface="Arial"/>
                <a:sym typeface="Arial"/>
              </a:rPr>
              <a:t>Average purchase amount by payment type</a:t>
            </a:r>
            <a:endParaRPr b="0" i="0" sz="3200" u="none" cap="none" strike="noStrike">
              <a:solidFill>
                <a:srgbClr val="666666"/>
              </a:solidFill>
              <a:latin typeface="Arial"/>
              <a:ea typeface="Arial"/>
              <a:cs typeface="Arial"/>
              <a:sym typeface="Arial"/>
            </a:endParaRPr>
          </a:p>
        </p:txBody>
      </p:sp>
      <p:grpSp>
        <p:nvGrpSpPr>
          <p:cNvPr id="587" name="Google Shape;587;p60"/>
          <p:cNvGrpSpPr/>
          <p:nvPr/>
        </p:nvGrpSpPr>
        <p:grpSpPr>
          <a:xfrm>
            <a:off x="-3712" y="766059"/>
            <a:ext cx="7319700" cy="1073882"/>
            <a:chOff x="0" y="0"/>
            <a:chExt cx="7319700" cy="1073882"/>
          </a:xfrm>
        </p:grpSpPr>
        <p:sp>
          <p:nvSpPr>
            <p:cNvPr id="588" name="Google Shape;588;p6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89" name="Google Shape;589;p6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90" name="Google Shape;590;p6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96" name="Google Shape;596;p6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Line chart</a:t>
            </a:r>
            <a:endParaRPr b="1" i="1" sz="4400" u="none" cap="none" strike="noStrike">
              <a:solidFill>
                <a:srgbClr val="366092"/>
              </a:solidFill>
              <a:latin typeface="Arial"/>
              <a:ea typeface="Arial"/>
              <a:cs typeface="Arial"/>
              <a:sym typeface="Arial"/>
            </a:endParaRPr>
          </a:p>
        </p:txBody>
      </p:sp>
      <p:sp>
        <p:nvSpPr>
          <p:cNvPr id="597" name="Google Shape;597;p61"/>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Inspect for trends/patterns </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598" name="Google Shape;598;p61"/>
          <p:cNvPicPr preferRelativeResize="0"/>
          <p:nvPr/>
        </p:nvPicPr>
        <p:blipFill rotWithShape="1">
          <a:blip r:embed="rId4">
            <a:alphaModFix/>
          </a:blip>
          <a:srcRect b="0" l="0" r="0" t="0"/>
          <a:stretch/>
        </p:blipFill>
        <p:spPr>
          <a:xfrm>
            <a:off x="3313546" y="5544930"/>
            <a:ext cx="14071836" cy="6160760"/>
          </a:xfrm>
          <a:prstGeom prst="rect">
            <a:avLst/>
          </a:prstGeom>
          <a:noFill/>
          <a:ln>
            <a:noFill/>
          </a:ln>
        </p:spPr>
      </p:pic>
      <p:sp>
        <p:nvSpPr>
          <p:cNvPr id="599" name="Google Shape;599;p61"/>
          <p:cNvSpPr txBox="1"/>
          <p:nvPr/>
        </p:nvSpPr>
        <p:spPr>
          <a:xfrm>
            <a:off x="3313546" y="4615317"/>
            <a:ext cx="11175300" cy="929700"/>
          </a:xfrm>
          <a:prstGeom prst="rect">
            <a:avLst/>
          </a:prstGeom>
          <a:noFill/>
          <a:ln>
            <a:noFill/>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800"/>
              <a:buFont typeface="Arial"/>
              <a:buNone/>
            </a:pPr>
            <a:r>
              <a:rPr b="0" i="0" lang="en-PH" sz="3800" u="none" cap="none" strike="noStrike">
                <a:solidFill>
                  <a:srgbClr val="666666"/>
                </a:solidFill>
                <a:latin typeface="Arial"/>
                <a:ea typeface="Arial"/>
                <a:cs typeface="Arial"/>
                <a:sym typeface="Arial"/>
              </a:rPr>
              <a:t>Number of items sold in store X</a:t>
            </a:r>
            <a:endParaRPr b="0" i="0" sz="3800" u="none" cap="none" strike="noStrike">
              <a:solidFill>
                <a:srgbClr val="666666"/>
              </a:solidFill>
              <a:latin typeface="Arial"/>
              <a:ea typeface="Arial"/>
              <a:cs typeface="Arial"/>
              <a:sym typeface="Arial"/>
            </a:endParaRPr>
          </a:p>
        </p:txBody>
      </p:sp>
      <p:grpSp>
        <p:nvGrpSpPr>
          <p:cNvPr id="600" name="Google Shape;600;p61"/>
          <p:cNvGrpSpPr/>
          <p:nvPr/>
        </p:nvGrpSpPr>
        <p:grpSpPr>
          <a:xfrm>
            <a:off x="-3712" y="766059"/>
            <a:ext cx="7319700" cy="1073882"/>
            <a:chOff x="0" y="0"/>
            <a:chExt cx="7319700" cy="1073882"/>
          </a:xfrm>
        </p:grpSpPr>
        <p:sp>
          <p:nvSpPr>
            <p:cNvPr id="601" name="Google Shape;601;p6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02" name="Google Shape;602;p6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03" name="Google Shape;603;p6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09" name="Google Shape;609;p62"/>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Line chart</a:t>
            </a:r>
            <a:endParaRPr b="1" i="1" sz="4400" u="none" cap="none" strike="noStrike">
              <a:solidFill>
                <a:srgbClr val="366092"/>
              </a:solidFill>
              <a:latin typeface="Arial"/>
              <a:ea typeface="Arial"/>
              <a:cs typeface="Arial"/>
              <a:sym typeface="Arial"/>
            </a:endParaRPr>
          </a:p>
        </p:txBody>
      </p:sp>
      <p:sp>
        <p:nvSpPr>
          <p:cNvPr id="610" name="Google Shape;610;p62"/>
          <p:cNvSpPr txBox="1"/>
          <p:nvPr/>
        </p:nvSpPr>
        <p:spPr>
          <a:xfrm>
            <a:off x="2368162" y="3191306"/>
            <a:ext cx="19647600" cy="100500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Compare trends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pic>
        <p:nvPicPr>
          <p:cNvPr id="611" name="Google Shape;611;p62"/>
          <p:cNvPicPr preferRelativeResize="0"/>
          <p:nvPr/>
        </p:nvPicPr>
        <p:blipFill rotWithShape="1">
          <a:blip r:embed="rId4">
            <a:alphaModFix/>
          </a:blip>
          <a:srcRect b="0" l="0" r="4396" t="0"/>
          <a:stretch/>
        </p:blipFill>
        <p:spPr>
          <a:xfrm>
            <a:off x="3313546" y="5544930"/>
            <a:ext cx="18291094" cy="6017892"/>
          </a:xfrm>
          <a:prstGeom prst="rect">
            <a:avLst/>
          </a:prstGeom>
          <a:noFill/>
          <a:ln>
            <a:noFill/>
          </a:ln>
        </p:spPr>
      </p:pic>
      <p:sp>
        <p:nvSpPr>
          <p:cNvPr id="612" name="Google Shape;612;p62"/>
          <p:cNvSpPr txBox="1"/>
          <p:nvPr/>
        </p:nvSpPr>
        <p:spPr>
          <a:xfrm>
            <a:off x="3313546" y="4615317"/>
            <a:ext cx="13861500" cy="929700"/>
          </a:xfrm>
          <a:prstGeom prst="rect">
            <a:avLst/>
          </a:prstGeom>
          <a:noFill/>
          <a:ln>
            <a:noFill/>
          </a:ln>
        </p:spPr>
        <p:txBody>
          <a:bodyPr anchorCtr="0" anchor="ctr"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800"/>
              <a:buFont typeface="Arial"/>
              <a:buNone/>
            </a:pPr>
            <a:r>
              <a:rPr b="0" i="0" lang="en-PH" sz="3800" u="none" cap="none" strike="noStrike">
                <a:solidFill>
                  <a:srgbClr val="666666"/>
                </a:solidFill>
                <a:latin typeface="Arial"/>
                <a:ea typeface="Arial"/>
                <a:cs typeface="Arial"/>
                <a:sym typeface="Arial"/>
              </a:rPr>
              <a:t>Month-on-Month number of transactions this year vs last year</a:t>
            </a:r>
            <a:endParaRPr b="0" i="0" sz="3800" u="none" cap="none" strike="noStrike">
              <a:solidFill>
                <a:srgbClr val="666666"/>
              </a:solidFill>
              <a:latin typeface="Arial"/>
              <a:ea typeface="Arial"/>
              <a:cs typeface="Arial"/>
              <a:sym typeface="Arial"/>
            </a:endParaRPr>
          </a:p>
        </p:txBody>
      </p:sp>
      <p:grpSp>
        <p:nvGrpSpPr>
          <p:cNvPr id="613" name="Google Shape;613;p62"/>
          <p:cNvGrpSpPr/>
          <p:nvPr/>
        </p:nvGrpSpPr>
        <p:grpSpPr>
          <a:xfrm>
            <a:off x="-3712" y="766059"/>
            <a:ext cx="7319700" cy="1073882"/>
            <a:chOff x="0" y="0"/>
            <a:chExt cx="7319700" cy="1073882"/>
          </a:xfrm>
        </p:grpSpPr>
        <p:sp>
          <p:nvSpPr>
            <p:cNvPr id="614" name="Google Shape;614;p6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15" name="Google Shape;615;p6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16" name="Google Shape;616;p6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22" name="Google Shape;622;p6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Histogram</a:t>
            </a:r>
            <a:endParaRPr b="1" i="1" sz="4400" u="none" cap="none" strike="noStrike">
              <a:solidFill>
                <a:srgbClr val="366092"/>
              </a:solidFill>
              <a:latin typeface="Arial"/>
              <a:ea typeface="Arial"/>
              <a:cs typeface="Arial"/>
              <a:sym typeface="Arial"/>
            </a:endParaRPr>
          </a:p>
        </p:txBody>
      </p:sp>
      <p:pic>
        <p:nvPicPr>
          <p:cNvPr id="623" name="Google Shape;623;p63"/>
          <p:cNvPicPr preferRelativeResize="0"/>
          <p:nvPr/>
        </p:nvPicPr>
        <p:blipFill rotWithShape="1">
          <a:blip r:embed="rId4">
            <a:alphaModFix/>
          </a:blip>
          <a:srcRect b="0" l="0" r="0" t="0"/>
          <a:stretch/>
        </p:blipFill>
        <p:spPr>
          <a:xfrm>
            <a:off x="13648131" y="7259186"/>
            <a:ext cx="8940654" cy="5982123"/>
          </a:xfrm>
          <a:prstGeom prst="rect">
            <a:avLst/>
          </a:prstGeom>
          <a:noFill/>
          <a:ln>
            <a:noFill/>
          </a:ln>
        </p:spPr>
      </p:pic>
      <p:pic>
        <p:nvPicPr>
          <p:cNvPr id="624" name="Google Shape;624;p63"/>
          <p:cNvPicPr preferRelativeResize="0"/>
          <p:nvPr/>
        </p:nvPicPr>
        <p:blipFill rotWithShape="1">
          <a:blip r:embed="rId5">
            <a:alphaModFix/>
          </a:blip>
          <a:srcRect b="0" l="0" r="0" t="0"/>
          <a:stretch/>
        </p:blipFill>
        <p:spPr>
          <a:xfrm>
            <a:off x="2996875" y="6543066"/>
            <a:ext cx="8599249" cy="5750349"/>
          </a:xfrm>
          <a:prstGeom prst="rect">
            <a:avLst/>
          </a:prstGeom>
          <a:noFill/>
          <a:ln>
            <a:noFill/>
          </a:ln>
        </p:spPr>
      </p:pic>
      <p:sp>
        <p:nvSpPr>
          <p:cNvPr id="625" name="Google Shape;625;p63"/>
          <p:cNvSpPr txBox="1"/>
          <p:nvPr/>
        </p:nvSpPr>
        <p:spPr>
          <a:xfrm>
            <a:off x="2322497" y="3757503"/>
            <a:ext cx="15109800" cy="2245200"/>
          </a:xfrm>
          <a:prstGeom prst="rect">
            <a:avLst/>
          </a:prstGeom>
          <a:noFill/>
          <a:ln>
            <a:noFill/>
          </a:ln>
        </p:spPr>
        <p:txBody>
          <a:bodyPr anchorCtr="0" anchor="t" bIns="0" lIns="0" spcFirstLastPara="1" rIns="0" wrap="square" tIns="275725">
            <a:noAutofit/>
          </a:bodyPr>
          <a:lstStyle/>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Check the spread of the data. How distributed it is?</a:t>
            </a:r>
            <a:endParaRPr b="0" i="0" sz="4400" u="none" cap="none" strike="noStrike">
              <a:solidFill>
                <a:srgbClr val="434343"/>
              </a:solidFill>
              <a:latin typeface="Arial"/>
              <a:ea typeface="Arial"/>
              <a:cs typeface="Arial"/>
              <a:sym typeface="Arial"/>
            </a:endParaRPr>
          </a:p>
          <a:p>
            <a:pPr indent="-558800" lvl="0" marL="558800" marR="0" rtl="0" algn="l">
              <a:lnSpc>
                <a:spcPct val="150000"/>
              </a:lnSpc>
              <a:spcBef>
                <a:spcPts val="0"/>
              </a:spcBef>
              <a:spcAft>
                <a:spcPts val="0"/>
              </a:spcAft>
              <a:buClr>
                <a:srgbClr val="434343"/>
              </a:buClr>
              <a:buSzPts val="4400"/>
              <a:buFont typeface="Arial"/>
              <a:buChar char="•"/>
            </a:pPr>
            <a:r>
              <a:rPr b="0" i="0" lang="en-PH" sz="4400" u="none" cap="none" strike="noStrike">
                <a:solidFill>
                  <a:srgbClr val="434343"/>
                </a:solidFill>
                <a:latin typeface="Arial"/>
                <a:ea typeface="Arial"/>
                <a:cs typeface="Arial"/>
                <a:sym typeface="Arial"/>
              </a:rPr>
              <a:t>Values are grouped into bins or ranges.</a:t>
            </a:r>
            <a:endParaRPr b="0" i="0" sz="4400" u="none" cap="none" strike="noStrike">
              <a:solidFill>
                <a:srgbClr val="434343"/>
              </a:solidFill>
              <a:latin typeface="Arial"/>
              <a:ea typeface="Arial"/>
              <a:cs typeface="Arial"/>
              <a:sym typeface="Arial"/>
            </a:endParaRPr>
          </a:p>
          <a:p>
            <a:pPr indent="0" lvl="0" marL="558800" marR="0" rtl="0" algn="l">
              <a:lnSpc>
                <a:spcPct val="150000"/>
              </a:lnSpc>
              <a:spcBef>
                <a:spcPts val="0"/>
              </a:spcBef>
              <a:spcAft>
                <a:spcPts val="0"/>
              </a:spcAft>
              <a:buClr>
                <a:srgbClr val="000000"/>
              </a:buClr>
              <a:buSzPts val="4400"/>
              <a:buFont typeface="Arial"/>
              <a:buNone/>
            </a:pPr>
            <a:r>
              <a:t/>
            </a:r>
            <a:endParaRPr b="0" i="0" sz="4400" u="none" cap="none" strike="noStrike">
              <a:solidFill>
                <a:srgbClr val="434343"/>
              </a:solidFill>
              <a:latin typeface="Arial"/>
              <a:ea typeface="Arial"/>
              <a:cs typeface="Arial"/>
              <a:sym typeface="Arial"/>
            </a:endParaRPr>
          </a:p>
        </p:txBody>
      </p:sp>
      <p:grpSp>
        <p:nvGrpSpPr>
          <p:cNvPr id="626" name="Google Shape;626;p63"/>
          <p:cNvGrpSpPr/>
          <p:nvPr/>
        </p:nvGrpSpPr>
        <p:grpSpPr>
          <a:xfrm>
            <a:off x="-3712" y="766059"/>
            <a:ext cx="7319700" cy="1073882"/>
            <a:chOff x="0" y="0"/>
            <a:chExt cx="7319700" cy="1073882"/>
          </a:xfrm>
        </p:grpSpPr>
        <p:sp>
          <p:nvSpPr>
            <p:cNvPr id="627" name="Google Shape;627;p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28" name="Google Shape;628;p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29" name="Google Shape;629;p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4"/>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35" name="Google Shape;635;p64"/>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sp>
        <p:nvSpPr>
          <p:cNvPr id="636" name="Google Shape;636;p64"/>
          <p:cNvSpPr txBox="1"/>
          <p:nvPr/>
        </p:nvSpPr>
        <p:spPr>
          <a:xfrm>
            <a:off x="1208642" y="4153185"/>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What do we mean by skewed data?</a:t>
            </a:r>
            <a:endParaRPr b="1" i="0" sz="4400" u="none" cap="none" strike="noStrike">
              <a:solidFill>
                <a:srgbClr val="3F3F3F"/>
              </a:solidFill>
              <a:latin typeface="Arial"/>
              <a:ea typeface="Arial"/>
              <a:cs typeface="Arial"/>
              <a:sym typeface="Arial"/>
            </a:endParaRPr>
          </a:p>
        </p:txBody>
      </p:sp>
      <p:sp>
        <p:nvSpPr>
          <p:cNvPr id="637" name="Google Shape;637;p64"/>
          <p:cNvSpPr txBox="1"/>
          <p:nvPr/>
        </p:nvSpPr>
        <p:spPr>
          <a:xfrm>
            <a:off x="1401824" y="4762534"/>
            <a:ext cx="21318600" cy="29661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Data is skewed when there are too many small values or large values.</a:t>
            </a:r>
            <a:endParaRPr b="0" i="0" sz="1700" u="none" cap="none" strike="noStrike">
              <a:solidFill>
                <a:srgbClr val="000000"/>
              </a:solidFill>
              <a:latin typeface="Arial"/>
              <a:ea typeface="Arial"/>
              <a:cs typeface="Arial"/>
              <a:sym typeface="Arial"/>
            </a:endParaRPr>
          </a:p>
          <a:p>
            <a:pPr indent="-565150" lvl="1" marL="1193800" marR="0" rtl="0" algn="l">
              <a:lnSpc>
                <a:spcPct val="15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Left skewed </a:t>
            </a:r>
            <a:r>
              <a:rPr b="0" i="0" lang="en-PH" sz="3900" u="none" cap="none" strike="noStrike">
                <a:solidFill>
                  <a:srgbClr val="3F3F3F"/>
                </a:solidFill>
                <a:latin typeface="Arial"/>
                <a:ea typeface="Arial"/>
                <a:cs typeface="Arial"/>
                <a:sym typeface="Arial"/>
              </a:rPr>
              <a:t>if there too many large values in the data.</a:t>
            </a:r>
            <a:endParaRPr b="0" i="0" sz="1700" u="none" cap="none" strike="noStrike">
              <a:solidFill>
                <a:srgbClr val="000000"/>
              </a:solidFill>
              <a:latin typeface="Arial"/>
              <a:ea typeface="Arial"/>
              <a:cs typeface="Arial"/>
              <a:sym typeface="Arial"/>
            </a:endParaRPr>
          </a:p>
          <a:p>
            <a:pPr indent="-565150" lvl="1" marL="1193800" marR="0" rtl="0" algn="l">
              <a:lnSpc>
                <a:spcPct val="15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Right skewed</a:t>
            </a:r>
            <a:r>
              <a:rPr b="0" i="0" lang="en-PH" sz="3900" u="none" cap="none" strike="noStrike">
                <a:solidFill>
                  <a:srgbClr val="3F3F3F"/>
                </a:solidFill>
                <a:latin typeface="Arial"/>
                <a:ea typeface="Arial"/>
                <a:cs typeface="Arial"/>
                <a:sym typeface="Arial"/>
              </a:rPr>
              <a:t> if there too many small values in the data.</a:t>
            </a:r>
            <a:endParaRPr b="1" i="0" sz="3900" u="none" cap="none" strike="noStrike">
              <a:solidFill>
                <a:srgbClr val="3F3F3F"/>
              </a:solidFill>
              <a:latin typeface="Arial"/>
              <a:ea typeface="Arial"/>
              <a:cs typeface="Arial"/>
              <a:sym typeface="Arial"/>
            </a:endParaRPr>
          </a:p>
        </p:txBody>
      </p:sp>
      <p:pic>
        <p:nvPicPr>
          <p:cNvPr descr="Image for post" id="638" name="Google Shape;638;p64"/>
          <p:cNvPicPr preferRelativeResize="0"/>
          <p:nvPr/>
        </p:nvPicPr>
        <p:blipFill rotWithShape="1">
          <a:blip r:embed="rId4">
            <a:alphaModFix/>
          </a:blip>
          <a:srcRect b="0" l="0" r="0" t="0"/>
          <a:stretch/>
        </p:blipFill>
        <p:spPr>
          <a:xfrm>
            <a:off x="12061070" y="7844824"/>
            <a:ext cx="7347032" cy="5387824"/>
          </a:xfrm>
          <a:prstGeom prst="rect">
            <a:avLst/>
          </a:prstGeom>
          <a:noFill/>
          <a:ln>
            <a:noFill/>
          </a:ln>
        </p:spPr>
      </p:pic>
      <p:pic>
        <p:nvPicPr>
          <p:cNvPr descr="Image for post" id="639" name="Google Shape;639;p64"/>
          <p:cNvPicPr preferRelativeResize="0"/>
          <p:nvPr/>
        </p:nvPicPr>
        <p:blipFill rotWithShape="1">
          <a:blip r:embed="rId5">
            <a:alphaModFix/>
          </a:blip>
          <a:srcRect b="0" l="0" r="0" t="0"/>
          <a:stretch/>
        </p:blipFill>
        <p:spPr>
          <a:xfrm>
            <a:off x="2822721" y="7845785"/>
            <a:ext cx="7227259" cy="5395352"/>
          </a:xfrm>
          <a:prstGeom prst="rect">
            <a:avLst/>
          </a:prstGeom>
          <a:noFill/>
          <a:ln>
            <a:noFill/>
          </a:ln>
        </p:spPr>
      </p:pic>
      <p:grpSp>
        <p:nvGrpSpPr>
          <p:cNvPr id="640" name="Google Shape;640;p64"/>
          <p:cNvGrpSpPr/>
          <p:nvPr/>
        </p:nvGrpSpPr>
        <p:grpSpPr>
          <a:xfrm>
            <a:off x="-3712" y="766059"/>
            <a:ext cx="7319700" cy="1073882"/>
            <a:chOff x="0" y="0"/>
            <a:chExt cx="7319700" cy="1073882"/>
          </a:xfrm>
        </p:grpSpPr>
        <p:sp>
          <p:nvSpPr>
            <p:cNvPr id="641" name="Google Shape;641;p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2" name="Google Shape;642;p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3" name="Google Shape;643;p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5"/>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49" name="Google Shape;649;p65"/>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50" name="Google Shape;650;p65"/>
          <p:cNvPicPr preferRelativeResize="0"/>
          <p:nvPr/>
        </p:nvPicPr>
        <p:blipFill rotWithShape="1">
          <a:blip r:embed="rId4">
            <a:alphaModFix/>
          </a:blip>
          <a:srcRect b="0" l="0" r="0" t="0"/>
          <a:stretch/>
        </p:blipFill>
        <p:spPr>
          <a:xfrm>
            <a:off x="2937156" y="3268233"/>
            <a:ext cx="14485563" cy="9328105"/>
          </a:xfrm>
          <a:prstGeom prst="rect">
            <a:avLst/>
          </a:prstGeom>
          <a:noFill/>
          <a:ln>
            <a:noFill/>
          </a:ln>
        </p:spPr>
      </p:pic>
      <p:sp>
        <p:nvSpPr>
          <p:cNvPr id="651" name="Google Shape;651;p65"/>
          <p:cNvSpPr/>
          <p:nvPr/>
        </p:nvSpPr>
        <p:spPr>
          <a:xfrm>
            <a:off x="10774586" y="3864762"/>
            <a:ext cx="8990400" cy="3247500"/>
          </a:xfrm>
          <a:prstGeom prst="rect">
            <a:avLst/>
          </a:prstGeom>
          <a:noFill/>
          <a:ln>
            <a:noFill/>
          </a:ln>
        </p:spPr>
        <p:txBody>
          <a:bodyPr anchorCtr="0" anchor="t" bIns="55425" lIns="110875" spcFirstLastPara="1" rIns="110875" wrap="square" tIns="55425">
            <a:noAutofit/>
          </a:bodyPr>
          <a:lstStyle/>
          <a:p>
            <a:pPr indent="0" lvl="1" marL="635000" marR="0" rtl="0" algn="l">
              <a:lnSpc>
                <a:spcPct val="100000"/>
              </a:lnSpc>
              <a:spcBef>
                <a:spcPts val="0"/>
              </a:spcBef>
              <a:spcAft>
                <a:spcPts val="0"/>
              </a:spcAft>
              <a:buClr>
                <a:srgbClr val="000000"/>
              </a:buClr>
              <a:buSzPts val="2900"/>
              <a:buFont typeface="Arial"/>
              <a:buNone/>
            </a:pPr>
            <a:r>
              <a:rPr b="1" i="0" lang="en-PH" sz="2900" u="none" cap="none" strike="noStrike">
                <a:solidFill>
                  <a:srgbClr val="000000"/>
                </a:solidFill>
                <a:latin typeface="Arial"/>
                <a:ea typeface="Arial"/>
                <a:cs typeface="Arial"/>
                <a:sym typeface="Arial"/>
              </a:rPr>
              <a:t>Right Skewed data</a:t>
            </a:r>
            <a:endParaRPr b="0" i="0" sz="17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The distribution tells that most of the people have incomes near to 20K dollars/year and then the number of people having higher income exponentially decreases with the increase in income.</a:t>
            </a:r>
            <a:endParaRPr b="1" i="0" sz="2900" u="none" cap="none" strike="noStrike">
              <a:solidFill>
                <a:srgbClr val="3F3F3F"/>
              </a:solidFill>
              <a:latin typeface="Arial"/>
              <a:ea typeface="Arial"/>
              <a:cs typeface="Arial"/>
              <a:sym typeface="Arial"/>
            </a:endParaRPr>
          </a:p>
        </p:txBody>
      </p:sp>
      <p:sp>
        <p:nvSpPr>
          <p:cNvPr id="652" name="Google Shape;652;p65"/>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grpSp>
        <p:nvGrpSpPr>
          <p:cNvPr id="653" name="Google Shape;653;p65"/>
          <p:cNvGrpSpPr/>
          <p:nvPr/>
        </p:nvGrpSpPr>
        <p:grpSpPr>
          <a:xfrm>
            <a:off x="-3712" y="766059"/>
            <a:ext cx="7319700" cy="1073882"/>
            <a:chOff x="0" y="0"/>
            <a:chExt cx="7319700" cy="1073882"/>
          </a:xfrm>
        </p:grpSpPr>
        <p:sp>
          <p:nvSpPr>
            <p:cNvPr id="654" name="Google Shape;654;p6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55" name="Google Shape;655;p6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56" name="Google Shape;656;p6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6"/>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62" name="Google Shape;662;p66"/>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63" name="Google Shape;663;p66"/>
          <p:cNvPicPr preferRelativeResize="0"/>
          <p:nvPr/>
        </p:nvPicPr>
        <p:blipFill rotWithShape="1">
          <a:blip r:embed="rId4">
            <a:alphaModFix/>
          </a:blip>
          <a:srcRect b="0" l="0" r="0" t="0"/>
          <a:stretch/>
        </p:blipFill>
        <p:spPr>
          <a:xfrm>
            <a:off x="2937156" y="3268233"/>
            <a:ext cx="14485563" cy="9328105"/>
          </a:xfrm>
          <a:prstGeom prst="rect">
            <a:avLst/>
          </a:prstGeom>
          <a:noFill/>
          <a:ln>
            <a:noFill/>
          </a:ln>
        </p:spPr>
      </p:pic>
      <p:sp>
        <p:nvSpPr>
          <p:cNvPr id="664" name="Google Shape;664;p66"/>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pic>
        <p:nvPicPr>
          <p:cNvPr descr="Image for post" id="665" name="Google Shape;665;p66"/>
          <p:cNvPicPr preferRelativeResize="0"/>
          <p:nvPr/>
        </p:nvPicPr>
        <p:blipFill rotWithShape="1">
          <a:blip r:embed="rId5">
            <a:alphaModFix/>
          </a:blip>
          <a:srcRect b="0" l="0" r="0" t="0"/>
          <a:stretch/>
        </p:blipFill>
        <p:spPr>
          <a:xfrm>
            <a:off x="15347243" y="2123989"/>
            <a:ext cx="7347032" cy="5387824"/>
          </a:xfrm>
          <a:prstGeom prst="rect">
            <a:avLst/>
          </a:prstGeom>
          <a:noFill/>
          <a:ln>
            <a:noFill/>
          </a:ln>
        </p:spPr>
      </p:pic>
      <p:grpSp>
        <p:nvGrpSpPr>
          <p:cNvPr id="666" name="Google Shape;666;p66"/>
          <p:cNvGrpSpPr/>
          <p:nvPr/>
        </p:nvGrpSpPr>
        <p:grpSpPr>
          <a:xfrm>
            <a:off x="5916987" y="3030941"/>
            <a:ext cx="923866" cy="7742154"/>
            <a:chOff x="4878380" y="2499127"/>
            <a:chExt cx="761700" cy="6383702"/>
          </a:xfrm>
        </p:grpSpPr>
        <p:cxnSp>
          <p:nvCxnSpPr>
            <p:cNvPr id="667" name="Google Shape;667;p66"/>
            <p:cNvCxnSpPr/>
            <p:nvPr/>
          </p:nvCxnSpPr>
          <p:spPr>
            <a:xfrm>
              <a:off x="5192486" y="2873829"/>
              <a:ext cx="16200" cy="6009000"/>
            </a:xfrm>
            <a:prstGeom prst="straightConnector1">
              <a:avLst/>
            </a:prstGeom>
            <a:noFill/>
            <a:ln cap="flat" cmpd="sng" w="57150">
              <a:solidFill>
                <a:schemeClr val="dk2"/>
              </a:solidFill>
              <a:prstDash val="solid"/>
              <a:round/>
              <a:headEnd len="sm" w="sm" type="none"/>
              <a:tailEnd len="sm" w="sm" type="none"/>
            </a:ln>
          </p:spPr>
        </p:cxnSp>
        <p:sp>
          <p:nvSpPr>
            <p:cNvPr id="668" name="Google Shape;668;p66"/>
            <p:cNvSpPr/>
            <p:nvPr/>
          </p:nvSpPr>
          <p:spPr>
            <a:xfrm>
              <a:off x="4878380" y="2499127"/>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Mode</a:t>
              </a:r>
              <a:endParaRPr b="0" i="0" sz="2200" u="none" cap="none" strike="noStrike">
                <a:solidFill>
                  <a:srgbClr val="000000"/>
                </a:solidFill>
                <a:latin typeface="Arial"/>
                <a:ea typeface="Arial"/>
                <a:cs typeface="Arial"/>
                <a:sym typeface="Arial"/>
              </a:endParaRPr>
            </a:p>
          </p:txBody>
        </p:sp>
      </p:grpSp>
      <p:grpSp>
        <p:nvGrpSpPr>
          <p:cNvPr id="669" name="Google Shape;669;p66"/>
          <p:cNvGrpSpPr/>
          <p:nvPr/>
        </p:nvGrpSpPr>
        <p:grpSpPr>
          <a:xfrm>
            <a:off x="7395453" y="3601952"/>
            <a:ext cx="1141824" cy="7154198"/>
            <a:chOff x="6097331" y="2969947"/>
            <a:chExt cx="941400" cy="5898910"/>
          </a:xfrm>
        </p:grpSpPr>
        <p:cxnSp>
          <p:nvCxnSpPr>
            <p:cNvPr id="670" name="Google Shape;670;p66"/>
            <p:cNvCxnSpPr/>
            <p:nvPr/>
          </p:nvCxnSpPr>
          <p:spPr>
            <a:xfrm>
              <a:off x="6525740" y="3347357"/>
              <a:ext cx="44100" cy="5521500"/>
            </a:xfrm>
            <a:prstGeom prst="straightConnector1">
              <a:avLst/>
            </a:prstGeom>
            <a:noFill/>
            <a:ln cap="flat" cmpd="sng" w="57150">
              <a:solidFill>
                <a:schemeClr val="dk2"/>
              </a:solidFill>
              <a:prstDash val="solid"/>
              <a:round/>
              <a:headEnd len="sm" w="sm" type="none"/>
              <a:tailEnd len="sm" w="sm" type="none"/>
            </a:ln>
          </p:spPr>
        </p:cxnSp>
        <p:sp>
          <p:nvSpPr>
            <p:cNvPr id="671" name="Google Shape;671;p66"/>
            <p:cNvSpPr/>
            <p:nvPr/>
          </p:nvSpPr>
          <p:spPr>
            <a:xfrm>
              <a:off x="6097331" y="2969947"/>
              <a:ext cx="9414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Median</a:t>
              </a:r>
              <a:endParaRPr b="0" i="0" sz="2200" u="none" cap="none" strike="noStrike">
                <a:solidFill>
                  <a:srgbClr val="000000"/>
                </a:solidFill>
                <a:latin typeface="Arial"/>
                <a:ea typeface="Arial"/>
                <a:cs typeface="Arial"/>
                <a:sym typeface="Arial"/>
              </a:endParaRPr>
            </a:p>
          </p:txBody>
        </p:sp>
      </p:grpSp>
      <p:grpSp>
        <p:nvGrpSpPr>
          <p:cNvPr id="672" name="Google Shape;672;p66"/>
          <p:cNvGrpSpPr/>
          <p:nvPr/>
        </p:nvGrpSpPr>
        <p:grpSpPr>
          <a:xfrm>
            <a:off x="8959242" y="5233949"/>
            <a:ext cx="923866" cy="5473005"/>
            <a:chOff x="7386629" y="4315591"/>
            <a:chExt cx="761700" cy="4512702"/>
          </a:xfrm>
        </p:grpSpPr>
        <p:sp>
          <p:nvSpPr>
            <p:cNvPr id="673" name="Google Shape;673;p66"/>
            <p:cNvSpPr/>
            <p:nvPr/>
          </p:nvSpPr>
          <p:spPr>
            <a:xfrm>
              <a:off x="7386629" y="4315591"/>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Mean</a:t>
              </a:r>
              <a:endParaRPr b="0" i="0" sz="2200" u="none" cap="none" strike="noStrike">
                <a:solidFill>
                  <a:srgbClr val="000000"/>
                </a:solidFill>
                <a:latin typeface="Arial"/>
                <a:ea typeface="Arial"/>
                <a:cs typeface="Arial"/>
                <a:sym typeface="Arial"/>
              </a:endParaRPr>
            </a:p>
          </p:txBody>
        </p:sp>
        <p:cxnSp>
          <p:nvCxnSpPr>
            <p:cNvPr id="674" name="Google Shape;674;p66"/>
            <p:cNvCxnSpPr/>
            <p:nvPr/>
          </p:nvCxnSpPr>
          <p:spPr>
            <a:xfrm flipH="1">
              <a:off x="7749302" y="4833493"/>
              <a:ext cx="23100" cy="3994800"/>
            </a:xfrm>
            <a:prstGeom prst="straightConnector1">
              <a:avLst/>
            </a:prstGeom>
            <a:noFill/>
            <a:ln cap="flat" cmpd="sng" w="57150">
              <a:solidFill>
                <a:schemeClr val="dk2"/>
              </a:solidFill>
              <a:prstDash val="solid"/>
              <a:round/>
              <a:headEnd len="sm" w="sm" type="none"/>
              <a:tailEnd len="sm" w="sm" type="none"/>
            </a:ln>
          </p:spPr>
        </p:cxnSp>
      </p:grpSp>
      <p:grpSp>
        <p:nvGrpSpPr>
          <p:cNvPr id="675" name="Google Shape;675;p66"/>
          <p:cNvGrpSpPr/>
          <p:nvPr/>
        </p:nvGrpSpPr>
        <p:grpSpPr>
          <a:xfrm>
            <a:off x="-3712" y="766059"/>
            <a:ext cx="7319700" cy="1073882"/>
            <a:chOff x="0" y="0"/>
            <a:chExt cx="7319700" cy="1073882"/>
          </a:xfrm>
        </p:grpSpPr>
        <p:sp>
          <p:nvSpPr>
            <p:cNvPr id="676" name="Google Shape;676;p6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77" name="Google Shape;677;p6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78" name="Google Shape;678;p6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22"/>
          <p:cNvGrpSpPr/>
          <p:nvPr/>
        </p:nvGrpSpPr>
        <p:grpSpPr>
          <a:xfrm>
            <a:off x="-3712" y="766059"/>
            <a:ext cx="7319700" cy="1073882"/>
            <a:chOff x="0" y="0"/>
            <a:chExt cx="7319700" cy="1073882"/>
          </a:xfrm>
        </p:grpSpPr>
        <p:sp>
          <p:nvSpPr>
            <p:cNvPr id="114" name="Google Shape;114;p2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5" name="Google Shape;115;p2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6" name="Google Shape;116;p2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17" name="Google Shape;117;p2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18" name="Google Shape;118;p2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9" name="Google Shape;119;p22"/>
          <p:cNvSpPr txBox="1"/>
          <p:nvPr/>
        </p:nvSpPr>
        <p:spPr>
          <a:xfrm>
            <a:off x="8051700" y="5487925"/>
            <a:ext cx="8280600" cy="233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What makes data “good”?</a:t>
            </a:r>
            <a:endParaRPr b="1" i="0" sz="7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7"/>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84" name="Google Shape;684;p67"/>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685" name="Google Shape;685;p67"/>
          <p:cNvPicPr preferRelativeResize="0"/>
          <p:nvPr/>
        </p:nvPicPr>
        <p:blipFill rotWithShape="1">
          <a:blip r:embed="rId4">
            <a:alphaModFix/>
          </a:blip>
          <a:srcRect b="0" l="0" r="0" t="0"/>
          <a:stretch/>
        </p:blipFill>
        <p:spPr>
          <a:xfrm>
            <a:off x="4077843" y="3120704"/>
            <a:ext cx="12577036" cy="8072079"/>
          </a:xfrm>
          <a:prstGeom prst="rect">
            <a:avLst/>
          </a:prstGeom>
          <a:noFill/>
          <a:ln>
            <a:noFill/>
          </a:ln>
        </p:spPr>
      </p:pic>
      <p:sp>
        <p:nvSpPr>
          <p:cNvPr id="686" name="Google Shape;686;p67"/>
          <p:cNvSpPr txBox="1"/>
          <p:nvPr/>
        </p:nvSpPr>
        <p:spPr>
          <a:xfrm>
            <a:off x="9664699" y="11162999"/>
            <a:ext cx="23763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Age at death</a:t>
            </a:r>
            <a:endParaRPr b="0" i="0" sz="2400" u="none" cap="none" strike="noStrike">
              <a:solidFill>
                <a:srgbClr val="000000"/>
              </a:solidFill>
              <a:latin typeface="Arial"/>
              <a:ea typeface="Arial"/>
              <a:cs typeface="Arial"/>
              <a:sym typeface="Arial"/>
            </a:endParaRPr>
          </a:p>
        </p:txBody>
      </p:sp>
      <p:sp>
        <p:nvSpPr>
          <p:cNvPr id="687" name="Google Shape;687;p67"/>
          <p:cNvSpPr txBox="1"/>
          <p:nvPr/>
        </p:nvSpPr>
        <p:spPr>
          <a:xfrm rot="-5400000">
            <a:off x="1976157" y="7056111"/>
            <a:ext cx="37182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Frequency count</a:t>
            </a:r>
            <a:endParaRPr b="0" i="0" sz="2400" u="none" cap="none" strike="noStrike">
              <a:solidFill>
                <a:srgbClr val="000000"/>
              </a:solidFill>
              <a:latin typeface="Arial"/>
              <a:ea typeface="Arial"/>
              <a:cs typeface="Arial"/>
              <a:sym typeface="Arial"/>
            </a:endParaRPr>
          </a:p>
        </p:txBody>
      </p:sp>
      <p:sp>
        <p:nvSpPr>
          <p:cNvPr id="688" name="Google Shape;688;p67"/>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sp>
        <p:nvSpPr>
          <p:cNvPr id="689" name="Google Shape;689;p67"/>
          <p:cNvSpPr/>
          <p:nvPr/>
        </p:nvSpPr>
        <p:spPr>
          <a:xfrm>
            <a:off x="4531151" y="4188187"/>
            <a:ext cx="8990400" cy="1903500"/>
          </a:xfrm>
          <a:prstGeom prst="rect">
            <a:avLst/>
          </a:prstGeom>
          <a:solidFill>
            <a:schemeClr val="lt1"/>
          </a:solidFill>
          <a:ln>
            <a:noFill/>
          </a:ln>
        </p:spPr>
        <p:txBody>
          <a:bodyPr anchorCtr="0" anchor="t" bIns="55425" lIns="110875" spcFirstLastPara="1" rIns="110875" wrap="square" tIns="55425">
            <a:noAutofit/>
          </a:bodyPr>
          <a:lstStyle/>
          <a:p>
            <a:pPr indent="0" lvl="1" marL="635000" marR="0" rtl="0" algn="l">
              <a:lnSpc>
                <a:spcPct val="100000"/>
              </a:lnSpc>
              <a:spcBef>
                <a:spcPts val="0"/>
              </a:spcBef>
              <a:spcAft>
                <a:spcPts val="0"/>
              </a:spcAft>
              <a:buClr>
                <a:srgbClr val="000000"/>
              </a:buClr>
              <a:buSzPts val="2900"/>
              <a:buFont typeface="Arial"/>
              <a:buNone/>
            </a:pPr>
            <a:r>
              <a:rPr b="1" i="0" lang="en-PH" sz="2900" u="none" cap="none" strike="noStrike">
                <a:solidFill>
                  <a:srgbClr val="000000"/>
                </a:solidFill>
                <a:latin typeface="Arial"/>
                <a:ea typeface="Arial"/>
                <a:cs typeface="Arial"/>
                <a:sym typeface="Arial"/>
              </a:rPr>
              <a:t>Left Skewed data</a:t>
            </a:r>
            <a:endParaRPr b="0" i="0" sz="17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1" marL="63500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Arial"/>
                <a:ea typeface="Arial"/>
                <a:cs typeface="Arial"/>
                <a:sym typeface="Arial"/>
              </a:rPr>
              <a:t>The distribution tells us that most of the people die at the age of near to 90.</a:t>
            </a:r>
            <a:endParaRPr b="1" i="0" sz="2900" u="none" cap="none" strike="noStrike">
              <a:solidFill>
                <a:srgbClr val="3F3F3F"/>
              </a:solidFill>
              <a:latin typeface="Arial"/>
              <a:ea typeface="Arial"/>
              <a:cs typeface="Arial"/>
              <a:sym typeface="Arial"/>
            </a:endParaRPr>
          </a:p>
        </p:txBody>
      </p:sp>
      <p:grpSp>
        <p:nvGrpSpPr>
          <p:cNvPr id="690" name="Google Shape;690;p67"/>
          <p:cNvGrpSpPr/>
          <p:nvPr/>
        </p:nvGrpSpPr>
        <p:grpSpPr>
          <a:xfrm>
            <a:off x="-3712" y="766059"/>
            <a:ext cx="7319700" cy="1073882"/>
            <a:chOff x="0" y="0"/>
            <a:chExt cx="7319700" cy="1073882"/>
          </a:xfrm>
        </p:grpSpPr>
        <p:sp>
          <p:nvSpPr>
            <p:cNvPr id="691" name="Google Shape;691;p6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92" name="Google Shape;692;p6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93" name="Google Shape;693;p6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8"/>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99" name="Google Shape;699;p68"/>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pic>
        <p:nvPicPr>
          <p:cNvPr id="700" name="Google Shape;700;p68"/>
          <p:cNvPicPr preferRelativeResize="0"/>
          <p:nvPr/>
        </p:nvPicPr>
        <p:blipFill rotWithShape="1">
          <a:blip r:embed="rId4">
            <a:alphaModFix/>
          </a:blip>
          <a:srcRect b="0" l="0" r="0" t="0"/>
          <a:stretch/>
        </p:blipFill>
        <p:spPr>
          <a:xfrm>
            <a:off x="4077845" y="3148835"/>
            <a:ext cx="12577036" cy="8072079"/>
          </a:xfrm>
          <a:prstGeom prst="rect">
            <a:avLst/>
          </a:prstGeom>
          <a:noFill/>
          <a:ln>
            <a:noFill/>
          </a:ln>
        </p:spPr>
      </p:pic>
      <p:sp>
        <p:nvSpPr>
          <p:cNvPr id="701" name="Google Shape;701;p68"/>
          <p:cNvSpPr txBox="1"/>
          <p:nvPr/>
        </p:nvSpPr>
        <p:spPr>
          <a:xfrm>
            <a:off x="9664699" y="11162999"/>
            <a:ext cx="23763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Age at death</a:t>
            </a:r>
            <a:endParaRPr b="0" i="0" sz="2400" u="none" cap="none" strike="noStrike">
              <a:solidFill>
                <a:srgbClr val="000000"/>
              </a:solidFill>
              <a:latin typeface="Arial"/>
              <a:ea typeface="Arial"/>
              <a:cs typeface="Arial"/>
              <a:sym typeface="Arial"/>
            </a:endParaRPr>
          </a:p>
        </p:txBody>
      </p:sp>
      <p:sp>
        <p:nvSpPr>
          <p:cNvPr id="702" name="Google Shape;702;p68"/>
          <p:cNvSpPr txBox="1"/>
          <p:nvPr/>
        </p:nvSpPr>
        <p:spPr>
          <a:xfrm rot="-5400000">
            <a:off x="1976157" y="7056111"/>
            <a:ext cx="3718200" cy="4854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Frequency count</a:t>
            </a:r>
            <a:endParaRPr b="0" i="0" sz="2400" u="none" cap="none" strike="noStrike">
              <a:solidFill>
                <a:srgbClr val="000000"/>
              </a:solidFill>
              <a:latin typeface="Arial"/>
              <a:ea typeface="Arial"/>
              <a:cs typeface="Arial"/>
              <a:sym typeface="Arial"/>
            </a:endParaRPr>
          </a:p>
        </p:txBody>
      </p:sp>
      <p:sp>
        <p:nvSpPr>
          <p:cNvPr id="703" name="Google Shape;703;p68"/>
          <p:cNvSpPr/>
          <p:nvPr/>
        </p:nvSpPr>
        <p:spPr>
          <a:xfrm>
            <a:off x="2313299" y="12956710"/>
            <a:ext cx="20759400" cy="3732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1700"/>
              <a:buFont typeface="Arial"/>
              <a:buNone/>
            </a:pPr>
            <a:r>
              <a:rPr b="0" i="0" lang="en-PH" sz="1700" u="none" cap="none" strike="noStrike">
                <a:solidFill>
                  <a:srgbClr val="A5A5A5"/>
                </a:solidFill>
                <a:latin typeface="Arial"/>
                <a:ea typeface="Arial"/>
                <a:cs typeface="Arial"/>
                <a:sym typeface="Arial"/>
              </a:rPr>
              <a:t>Source: https://towardsdatascience.com/skewed-data-a-problem-to-your-statistical-model-9a6b5bb74e37#:~:text=A%20data%20is%20called%20as,as%20on%20the%20right%20side.</a:t>
            </a:r>
            <a:endParaRPr b="0" i="0" sz="1700" u="none" cap="none" strike="noStrike">
              <a:solidFill>
                <a:srgbClr val="000000"/>
              </a:solidFill>
              <a:latin typeface="Arial"/>
              <a:ea typeface="Arial"/>
              <a:cs typeface="Arial"/>
              <a:sym typeface="Arial"/>
            </a:endParaRPr>
          </a:p>
        </p:txBody>
      </p:sp>
      <p:grpSp>
        <p:nvGrpSpPr>
          <p:cNvPr id="704" name="Google Shape;704;p68"/>
          <p:cNvGrpSpPr/>
          <p:nvPr/>
        </p:nvGrpSpPr>
        <p:grpSpPr>
          <a:xfrm>
            <a:off x="14789498" y="3013973"/>
            <a:ext cx="923866" cy="7742154"/>
            <a:chOff x="4878380" y="2499127"/>
            <a:chExt cx="761700" cy="6383702"/>
          </a:xfrm>
        </p:grpSpPr>
        <p:cxnSp>
          <p:nvCxnSpPr>
            <p:cNvPr id="705" name="Google Shape;705;p68"/>
            <p:cNvCxnSpPr/>
            <p:nvPr/>
          </p:nvCxnSpPr>
          <p:spPr>
            <a:xfrm>
              <a:off x="5192486" y="2873829"/>
              <a:ext cx="16200" cy="6009000"/>
            </a:xfrm>
            <a:prstGeom prst="straightConnector1">
              <a:avLst/>
            </a:prstGeom>
            <a:noFill/>
            <a:ln cap="flat" cmpd="sng" w="57150">
              <a:solidFill>
                <a:schemeClr val="dk2"/>
              </a:solidFill>
              <a:prstDash val="solid"/>
              <a:round/>
              <a:headEnd len="sm" w="sm" type="none"/>
              <a:tailEnd len="sm" w="sm" type="none"/>
            </a:ln>
          </p:spPr>
        </p:cxnSp>
        <p:sp>
          <p:nvSpPr>
            <p:cNvPr id="706" name="Google Shape;706;p68"/>
            <p:cNvSpPr/>
            <p:nvPr/>
          </p:nvSpPr>
          <p:spPr>
            <a:xfrm>
              <a:off x="4878380" y="2499127"/>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Mode</a:t>
              </a:r>
              <a:endParaRPr b="0" i="0" sz="2200" u="none" cap="none" strike="noStrike">
                <a:solidFill>
                  <a:srgbClr val="000000"/>
                </a:solidFill>
                <a:latin typeface="Arial"/>
                <a:ea typeface="Arial"/>
                <a:cs typeface="Arial"/>
                <a:sym typeface="Arial"/>
              </a:endParaRPr>
            </a:p>
          </p:txBody>
        </p:sp>
      </p:grpSp>
      <p:grpSp>
        <p:nvGrpSpPr>
          <p:cNvPr id="707" name="Google Shape;707;p68"/>
          <p:cNvGrpSpPr/>
          <p:nvPr/>
        </p:nvGrpSpPr>
        <p:grpSpPr>
          <a:xfrm>
            <a:off x="13905005" y="3596756"/>
            <a:ext cx="1141824" cy="7154198"/>
            <a:chOff x="6097331" y="2969947"/>
            <a:chExt cx="941400" cy="5898910"/>
          </a:xfrm>
        </p:grpSpPr>
        <p:cxnSp>
          <p:nvCxnSpPr>
            <p:cNvPr id="708" name="Google Shape;708;p68"/>
            <p:cNvCxnSpPr/>
            <p:nvPr/>
          </p:nvCxnSpPr>
          <p:spPr>
            <a:xfrm>
              <a:off x="6525740" y="3347357"/>
              <a:ext cx="44100" cy="5521500"/>
            </a:xfrm>
            <a:prstGeom prst="straightConnector1">
              <a:avLst/>
            </a:prstGeom>
            <a:noFill/>
            <a:ln cap="flat" cmpd="sng" w="57150">
              <a:solidFill>
                <a:schemeClr val="dk2"/>
              </a:solidFill>
              <a:prstDash val="solid"/>
              <a:round/>
              <a:headEnd len="sm" w="sm" type="none"/>
              <a:tailEnd len="sm" w="sm" type="none"/>
            </a:ln>
          </p:spPr>
        </p:cxnSp>
        <p:sp>
          <p:nvSpPr>
            <p:cNvPr id="709" name="Google Shape;709;p68"/>
            <p:cNvSpPr/>
            <p:nvPr/>
          </p:nvSpPr>
          <p:spPr>
            <a:xfrm>
              <a:off x="6097331" y="2969947"/>
              <a:ext cx="9414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Median</a:t>
              </a:r>
              <a:endParaRPr b="0" i="0" sz="2200" u="none" cap="none" strike="noStrike">
                <a:solidFill>
                  <a:srgbClr val="000000"/>
                </a:solidFill>
                <a:latin typeface="Arial"/>
                <a:ea typeface="Arial"/>
                <a:cs typeface="Arial"/>
                <a:sym typeface="Arial"/>
              </a:endParaRPr>
            </a:p>
          </p:txBody>
        </p:sp>
      </p:grpSp>
      <p:grpSp>
        <p:nvGrpSpPr>
          <p:cNvPr id="710" name="Google Shape;710;p68"/>
          <p:cNvGrpSpPr/>
          <p:nvPr/>
        </p:nvGrpSpPr>
        <p:grpSpPr>
          <a:xfrm>
            <a:off x="13198659" y="5195702"/>
            <a:ext cx="923866" cy="5473005"/>
            <a:chOff x="7386629" y="4315591"/>
            <a:chExt cx="761700" cy="4512702"/>
          </a:xfrm>
        </p:grpSpPr>
        <p:sp>
          <p:nvSpPr>
            <p:cNvPr id="711" name="Google Shape;711;p68"/>
            <p:cNvSpPr/>
            <p:nvPr/>
          </p:nvSpPr>
          <p:spPr>
            <a:xfrm>
              <a:off x="7386629" y="4315591"/>
              <a:ext cx="761700" cy="3693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200"/>
                <a:buFont typeface="Arial"/>
                <a:buNone/>
              </a:pPr>
              <a:r>
                <a:rPr b="0" i="0" lang="en-PH" sz="2200" u="none" cap="none" strike="noStrike">
                  <a:solidFill>
                    <a:srgbClr val="000000"/>
                  </a:solidFill>
                  <a:latin typeface="Arial"/>
                  <a:ea typeface="Arial"/>
                  <a:cs typeface="Arial"/>
                  <a:sym typeface="Arial"/>
                </a:rPr>
                <a:t>Mean</a:t>
              </a:r>
              <a:endParaRPr b="0" i="0" sz="2200" u="none" cap="none" strike="noStrike">
                <a:solidFill>
                  <a:srgbClr val="000000"/>
                </a:solidFill>
                <a:latin typeface="Arial"/>
                <a:ea typeface="Arial"/>
                <a:cs typeface="Arial"/>
                <a:sym typeface="Arial"/>
              </a:endParaRPr>
            </a:p>
          </p:txBody>
        </p:sp>
        <p:cxnSp>
          <p:nvCxnSpPr>
            <p:cNvPr id="712" name="Google Shape;712;p68"/>
            <p:cNvCxnSpPr/>
            <p:nvPr/>
          </p:nvCxnSpPr>
          <p:spPr>
            <a:xfrm flipH="1">
              <a:off x="7749302" y="4833493"/>
              <a:ext cx="23100" cy="3994800"/>
            </a:xfrm>
            <a:prstGeom prst="straightConnector1">
              <a:avLst/>
            </a:prstGeom>
            <a:noFill/>
            <a:ln cap="flat" cmpd="sng" w="57150">
              <a:solidFill>
                <a:schemeClr val="dk2"/>
              </a:solidFill>
              <a:prstDash val="solid"/>
              <a:round/>
              <a:headEnd len="sm" w="sm" type="none"/>
              <a:tailEnd len="sm" w="sm" type="none"/>
            </a:ln>
          </p:spPr>
        </p:cxnSp>
      </p:grpSp>
      <p:pic>
        <p:nvPicPr>
          <p:cNvPr descr="Image for post" id="713" name="Google Shape;713;p68"/>
          <p:cNvPicPr preferRelativeResize="0"/>
          <p:nvPr/>
        </p:nvPicPr>
        <p:blipFill rotWithShape="1">
          <a:blip r:embed="rId5">
            <a:alphaModFix/>
          </a:blip>
          <a:srcRect b="0" l="0" r="0" t="0"/>
          <a:stretch/>
        </p:blipFill>
        <p:spPr>
          <a:xfrm>
            <a:off x="1054800" y="3148835"/>
            <a:ext cx="7227259" cy="5395352"/>
          </a:xfrm>
          <a:prstGeom prst="rect">
            <a:avLst/>
          </a:prstGeom>
          <a:noFill/>
          <a:ln>
            <a:noFill/>
          </a:ln>
        </p:spPr>
      </p:pic>
      <p:grpSp>
        <p:nvGrpSpPr>
          <p:cNvPr id="714" name="Google Shape;714;p68"/>
          <p:cNvGrpSpPr/>
          <p:nvPr/>
        </p:nvGrpSpPr>
        <p:grpSpPr>
          <a:xfrm>
            <a:off x="-3712" y="766059"/>
            <a:ext cx="7319700" cy="1073882"/>
            <a:chOff x="0" y="0"/>
            <a:chExt cx="7319700" cy="1073882"/>
          </a:xfrm>
        </p:grpSpPr>
        <p:sp>
          <p:nvSpPr>
            <p:cNvPr id="715" name="Google Shape;715;p6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16" name="Google Shape;716;p6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17" name="Google Shape;717;p6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9"/>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23" name="Google Shape;723;p69"/>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sp>
        <p:nvSpPr>
          <p:cNvPr id="724" name="Google Shape;724;p69"/>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Why skewness is an issue?</a:t>
            </a:r>
            <a:endParaRPr b="1" i="0" sz="4400" u="none" cap="none" strike="noStrike">
              <a:solidFill>
                <a:srgbClr val="3F3F3F"/>
              </a:solidFill>
              <a:latin typeface="Arial"/>
              <a:ea typeface="Arial"/>
              <a:cs typeface="Arial"/>
              <a:sym typeface="Arial"/>
            </a:endParaRPr>
          </a:p>
        </p:txBody>
      </p:sp>
      <p:sp>
        <p:nvSpPr>
          <p:cNvPr id="725" name="Google Shape;725;p69"/>
          <p:cNvSpPr txBox="1"/>
          <p:nvPr/>
        </p:nvSpPr>
        <p:spPr>
          <a:xfrm>
            <a:off x="1401823" y="4762534"/>
            <a:ext cx="11273400" cy="47577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Most statistical models assume a normal or Gaussian distribution. If data is skewed,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Some statistical models won’t work as expected.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Observations in the tail are sometimes detected as outliers.</a:t>
            </a:r>
            <a:endParaRPr b="1" i="0" sz="3900" u="none" cap="none" strike="noStrike">
              <a:solidFill>
                <a:srgbClr val="3F3F3F"/>
              </a:solidFill>
              <a:latin typeface="Arial"/>
              <a:ea typeface="Arial"/>
              <a:cs typeface="Arial"/>
              <a:sym typeface="Arial"/>
            </a:endParaRPr>
          </a:p>
        </p:txBody>
      </p:sp>
      <p:pic>
        <p:nvPicPr>
          <p:cNvPr descr="Unimodal distribution Example Question | CFA Level I Exam - AnalystPrep" id="726" name="Google Shape;726;p69"/>
          <p:cNvPicPr preferRelativeResize="0"/>
          <p:nvPr/>
        </p:nvPicPr>
        <p:blipFill rotWithShape="1">
          <a:blip r:embed="rId4">
            <a:alphaModFix/>
          </a:blip>
          <a:srcRect b="0" l="11956" r="0" t="20280"/>
          <a:stretch/>
        </p:blipFill>
        <p:spPr>
          <a:xfrm>
            <a:off x="14028369" y="4762534"/>
            <a:ext cx="9499029" cy="5713727"/>
          </a:xfrm>
          <a:prstGeom prst="rect">
            <a:avLst/>
          </a:prstGeom>
          <a:noFill/>
          <a:ln>
            <a:noFill/>
          </a:ln>
        </p:spPr>
      </p:pic>
      <p:grpSp>
        <p:nvGrpSpPr>
          <p:cNvPr id="727" name="Google Shape;727;p69"/>
          <p:cNvGrpSpPr/>
          <p:nvPr/>
        </p:nvGrpSpPr>
        <p:grpSpPr>
          <a:xfrm>
            <a:off x="-3712" y="766059"/>
            <a:ext cx="7319700" cy="1073882"/>
            <a:chOff x="0" y="0"/>
            <a:chExt cx="7319700" cy="1073882"/>
          </a:xfrm>
        </p:grpSpPr>
        <p:sp>
          <p:nvSpPr>
            <p:cNvPr id="728" name="Google Shape;728;p6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29" name="Google Shape;729;p6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0" name="Google Shape;730;p6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Univariate</a:t>
            </a:r>
            <a:endParaRPr b="0" i="1" sz="4000" u="none" cap="none" strike="noStrike">
              <a:solidFill>
                <a:srgbClr val="FFFFFF"/>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grpSp>
        <p:nvGrpSpPr>
          <p:cNvPr id="735" name="Google Shape;735;p70"/>
          <p:cNvGrpSpPr/>
          <p:nvPr/>
        </p:nvGrpSpPr>
        <p:grpSpPr>
          <a:xfrm>
            <a:off x="-3712" y="766059"/>
            <a:ext cx="7319700" cy="1073882"/>
            <a:chOff x="0" y="0"/>
            <a:chExt cx="7319700" cy="1073882"/>
          </a:xfrm>
        </p:grpSpPr>
        <p:sp>
          <p:nvSpPr>
            <p:cNvPr id="736" name="Google Shape;736;p7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37" name="Google Shape;737;p7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8" name="Google Shape;738;p7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The cycle begins…</a:t>
            </a:r>
            <a:endParaRPr b="0" i="0" sz="1400" u="none" cap="none" strike="noStrike">
              <a:solidFill>
                <a:srgbClr val="000000"/>
              </a:solidFill>
              <a:latin typeface="Arial"/>
              <a:ea typeface="Arial"/>
              <a:cs typeface="Arial"/>
              <a:sym typeface="Arial"/>
            </a:endParaRPr>
          </a:p>
        </p:txBody>
      </p:sp>
      <p:pic>
        <p:nvPicPr>
          <p:cNvPr descr="ForTheWomen_blacktext (2) (1).png" id="739" name="Google Shape;739;p7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740" name="Google Shape;740;p7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741" name="Google Shape;741;p70"/>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repare</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Analyze</a:t>
            </a:r>
            <a:endParaRPr b="1" i="0" sz="20000" u="none" cap="none" strike="noStrike">
              <a:solidFill>
                <a:schemeClr val="lt2"/>
              </a:solidFill>
              <a:latin typeface="Helvetica Neue"/>
              <a:ea typeface="Helvetica Neue"/>
              <a:cs typeface="Helvetica Neue"/>
              <a:sym typeface="Helvetica Neue"/>
            </a:endParaRPr>
          </a:p>
        </p:txBody>
      </p:sp>
      <p:sp>
        <p:nvSpPr>
          <p:cNvPr id="742" name="Google Shape;742;p70"/>
          <p:cNvSpPr txBox="1"/>
          <p:nvPr/>
        </p:nvSpPr>
        <p:spPr>
          <a:xfrm>
            <a:off x="12305725" y="6114900"/>
            <a:ext cx="9186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(again)</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7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48" name="Google Shape;748;p71"/>
          <p:cNvSpPr txBox="1"/>
          <p:nvPr/>
        </p:nvSpPr>
        <p:spPr>
          <a:xfrm>
            <a:off x="446147" y="3695052"/>
            <a:ext cx="116151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1" i="0" lang="en-PH" sz="4400" u="none" cap="none" strike="noStrike">
                <a:solidFill>
                  <a:srgbClr val="3F3F3F"/>
                </a:solidFill>
                <a:latin typeface="Arial"/>
                <a:ea typeface="Arial"/>
                <a:cs typeface="Arial"/>
                <a:sym typeface="Arial"/>
              </a:rPr>
              <a:t>How to deal with skewed data?</a:t>
            </a:r>
            <a:endParaRPr b="1" i="0" sz="4400" u="none" cap="none" strike="noStrike">
              <a:solidFill>
                <a:srgbClr val="3F3F3F"/>
              </a:solidFill>
              <a:latin typeface="Arial"/>
              <a:ea typeface="Arial"/>
              <a:cs typeface="Arial"/>
              <a:sym typeface="Arial"/>
            </a:endParaRPr>
          </a:p>
        </p:txBody>
      </p:sp>
      <p:sp>
        <p:nvSpPr>
          <p:cNvPr id="749" name="Google Shape;749;p71"/>
          <p:cNvSpPr txBox="1"/>
          <p:nvPr/>
        </p:nvSpPr>
        <p:spPr>
          <a:xfrm>
            <a:off x="1401824" y="4762534"/>
            <a:ext cx="21318600" cy="2070300"/>
          </a:xfrm>
          <a:prstGeom prst="rect">
            <a:avLst/>
          </a:prstGeom>
          <a:noFill/>
          <a:ln>
            <a:noFill/>
          </a:ln>
        </p:spPr>
        <p:txBody>
          <a:bodyPr anchorCtr="0" anchor="t" bIns="0" lIns="0" spcFirstLastPara="1" rIns="0" wrap="square" tIns="275725">
            <a:noAutofit/>
          </a:bodyPr>
          <a:lstStyle/>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65150" lvl="0" marL="11938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Square root transform</a:t>
            </a:r>
            <a:endParaRPr b="0" i="0" sz="1700" u="none" cap="none" strike="noStrike">
              <a:solidFill>
                <a:srgbClr val="000000"/>
              </a:solidFill>
              <a:latin typeface="Arial"/>
              <a:ea typeface="Arial"/>
              <a:cs typeface="Arial"/>
              <a:sym typeface="Arial"/>
            </a:endParaRPr>
          </a:p>
        </p:txBody>
      </p:sp>
      <p:sp>
        <p:nvSpPr>
          <p:cNvPr id="750" name="Google Shape;750;p71"/>
          <p:cNvSpPr/>
          <p:nvPr/>
        </p:nvSpPr>
        <p:spPr>
          <a:xfrm>
            <a:off x="8138757" y="5063929"/>
            <a:ext cx="2497200" cy="16800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np.log()</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538CD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3400"/>
              <a:buFont typeface="Arial"/>
              <a:buNone/>
            </a:pPr>
            <a:r>
              <a:rPr b="0" i="0" lang="en-PH" sz="3400" u="none" cap="none" strike="noStrike">
                <a:solidFill>
                  <a:srgbClr val="538CD5"/>
                </a:solidFill>
                <a:latin typeface="Consolas"/>
                <a:ea typeface="Consolas"/>
                <a:cs typeface="Consolas"/>
                <a:sym typeface="Consolas"/>
              </a:rPr>
              <a:t>np.sqrt() </a:t>
            </a:r>
            <a:endParaRPr b="0" i="0" sz="1700" u="none" cap="none" strike="noStrike">
              <a:solidFill>
                <a:srgbClr val="000000"/>
              </a:solidFill>
              <a:latin typeface="Arial"/>
              <a:ea typeface="Arial"/>
              <a:cs typeface="Arial"/>
              <a:sym typeface="Arial"/>
            </a:endParaRPr>
          </a:p>
        </p:txBody>
      </p:sp>
      <p:pic>
        <p:nvPicPr>
          <p:cNvPr id="751" name="Google Shape;751;p71"/>
          <p:cNvPicPr preferRelativeResize="0"/>
          <p:nvPr/>
        </p:nvPicPr>
        <p:blipFill rotWithShape="1">
          <a:blip r:embed="rId4">
            <a:alphaModFix/>
          </a:blip>
          <a:srcRect b="0" l="0" r="0" t="0"/>
          <a:stretch/>
        </p:blipFill>
        <p:spPr>
          <a:xfrm>
            <a:off x="2703343" y="7763176"/>
            <a:ext cx="9357069" cy="4643879"/>
          </a:xfrm>
          <a:prstGeom prst="rect">
            <a:avLst/>
          </a:prstGeom>
          <a:noFill/>
          <a:ln>
            <a:noFill/>
          </a:ln>
        </p:spPr>
      </p:pic>
      <p:pic>
        <p:nvPicPr>
          <p:cNvPr id="752" name="Google Shape;752;p71"/>
          <p:cNvPicPr preferRelativeResize="0"/>
          <p:nvPr/>
        </p:nvPicPr>
        <p:blipFill rotWithShape="1">
          <a:blip r:embed="rId5">
            <a:alphaModFix/>
          </a:blip>
          <a:srcRect b="0" l="0" r="0" t="0"/>
          <a:stretch/>
        </p:blipFill>
        <p:spPr>
          <a:xfrm>
            <a:off x="12822450" y="7763176"/>
            <a:ext cx="9472589" cy="4724742"/>
          </a:xfrm>
          <a:prstGeom prst="rect">
            <a:avLst/>
          </a:prstGeom>
          <a:noFill/>
          <a:ln>
            <a:noFill/>
          </a:ln>
        </p:spPr>
      </p:pic>
      <p:sp>
        <p:nvSpPr>
          <p:cNvPr id="753" name="Google Shape;753;p7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Skewed data</a:t>
            </a:r>
            <a:endParaRPr b="0" i="0" sz="4400" u="none" cap="none" strike="noStrike">
              <a:solidFill>
                <a:srgbClr val="366092"/>
              </a:solidFill>
              <a:latin typeface="Arial"/>
              <a:ea typeface="Arial"/>
              <a:cs typeface="Arial"/>
              <a:sym typeface="Arial"/>
            </a:endParaRPr>
          </a:p>
        </p:txBody>
      </p:sp>
      <p:grpSp>
        <p:nvGrpSpPr>
          <p:cNvPr id="754" name="Google Shape;754;p71"/>
          <p:cNvGrpSpPr/>
          <p:nvPr/>
        </p:nvGrpSpPr>
        <p:grpSpPr>
          <a:xfrm>
            <a:off x="-3712" y="766059"/>
            <a:ext cx="7319700" cy="1073882"/>
            <a:chOff x="0" y="0"/>
            <a:chExt cx="7319700" cy="1073882"/>
          </a:xfrm>
        </p:grpSpPr>
        <p:sp>
          <p:nvSpPr>
            <p:cNvPr id="755" name="Google Shape;755;p7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56" name="Google Shape;756;p7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57" name="Google Shape;757;p7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2"/>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63" name="Google Shape;763;p72"/>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764" name="Google Shape;764;p72"/>
          <p:cNvSpPr txBox="1"/>
          <p:nvPr/>
        </p:nvSpPr>
        <p:spPr>
          <a:xfrm>
            <a:off x="2525668" y="2907861"/>
            <a:ext cx="12723900" cy="101325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1 Remove</a:t>
            </a:r>
            <a:endParaRPr b="1" i="0" sz="3900" u="none" cap="none" strike="noStrike">
              <a:solidFill>
                <a:srgbClr val="3F3F3F"/>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0"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2 Remove and study them separately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Studying the outlier might give a different perspective or prompts an opportunity.</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t/>
            </a:r>
            <a:endParaRPr b="1" i="0" sz="3900" u="none" cap="none" strike="noStrike">
              <a:solidFill>
                <a:srgbClr val="3F3F3F"/>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3 Assign a new value</a:t>
            </a:r>
            <a:endParaRPr b="0" i="0" sz="1700" u="none" cap="none" strike="noStrike">
              <a:solidFill>
                <a:srgbClr val="000000"/>
              </a:solidFill>
              <a:latin typeface="Arial"/>
              <a:ea typeface="Arial"/>
              <a:cs typeface="Arial"/>
              <a:sym typeface="Arial"/>
            </a:endParaRPr>
          </a:p>
          <a:p>
            <a:pPr indent="0" lvl="0" marL="12700" marR="0" rtl="0" algn="l">
              <a:lnSpc>
                <a:spcPct val="15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Use imputation techniques to replace the value of the outlier.</a:t>
            </a:r>
            <a:endParaRPr b="1" i="0" sz="3900" u="none" cap="none" strike="noStrike">
              <a:solidFill>
                <a:srgbClr val="3F3F3F"/>
              </a:solidFill>
              <a:latin typeface="Arial"/>
              <a:ea typeface="Arial"/>
              <a:cs typeface="Arial"/>
              <a:sym typeface="Arial"/>
            </a:endParaRPr>
          </a:p>
        </p:txBody>
      </p:sp>
      <p:pic>
        <p:nvPicPr>
          <p:cNvPr id="765" name="Google Shape;765;p72"/>
          <p:cNvPicPr preferRelativeResize="0"/>
          <p:nvPr/>
        </p:nvPicPr>
        <p:blipFill rotWithShape="1">
          <a:blip r:embed="rId4">
            <a:alphaModFix/>
          </a:blip>
          <a:srcRect b="25461" l="0" r="0" t="0"/>
          <a:stretch/>
        </p:blipFill>
        <p:spPr>
          <a:xfrm rot="-5400000">
            <a:off x="15381843" y="3376905"/>
            <a:ext cx="9545505" cy="6073450"/>
          </a:xfrm>
          <a:prstGeom prst="rect">
            <a:avLst/>
          </a:prstGeom>
          <a:noFill/>
          <a:ln>
            <a:noFill/>
          </a:ln>
        </p:spPr>
      </p:pic>
      <p:grpSp>
        <p:nvGrpSpPr>
          <p:cNvPr id="766" name="Google Shape;766;p72"/>
          <p:cNvGrpSpPr/>
          <p:nvPr/>
        </p:nvGrpSpPr>
        <p:grpSpPr>
          <a:xfrm>
            <a:off x="-3712" y="766059"/>
            <a:ext cx="7319700" cy="1073882"/>
            <a:chOff x="0" y="0"/>
            <a:chExt cx="7319700" cy="1073882"/>
          </a:xfrm>
        </p:grpSpPr>
        <p:sp>
          <p:nvSpPr>
            <p:cNvPr id="767" name="Google Shape;767;p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68" name="Google Shape;768;p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69" name="Google Shape;769;p7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3"/>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75" name="Google Shape;775;p73"/>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Outliers</a:t>
            </a:r>
            <a:endParaRPr b="0" i="0" sz="4400" u="none" cap="none" strike="noStrike">
              <a:solidFill>
                <a:srgbClr val="366092"/>
              </a:solidFill>
              <a:latin typeface="Arial"/>
              <a:ea typeface="Arial"/>
              <a:cs typeface="Arial"/>
              <a:sym typeface="Arial"/>
            </a:endParaRPr>
          </a:p>
        </p:txBody>
      </p:sp>
      <p:sp>
        <p:nvSpPr>
          <p:cNvPr id="776" name="Google Shape;776;p73"/>
          <p:cNvSpPr txBox="1"/>
          <p:nvPr/>
        </p:nvSpPr>
        <p:spPr>
          <a:xfrm>
            <a:off x="2248402" y="3358651"/>
            <a:ext cx="11273400" cy="3861900"/>
          </a:xfrm>
          <a:prstGeom prst="rect">
            <a:avLst/>
          </a:prstGeom>
          <a:noFill/>
          <a:ln>
            <a:noFill/>
          </a:ln>
        </p:spPr>
        <p:txBody>
          <a:bodyPr anchorCtr="0" anchor="t" bIns="0" lIns="0" spcFirstLastPara="1" rIns="0" wrap="square" tIns="275725">
            <a:noAutofit/>
          </a:bodyPr>
          <a:lstStyle/>
          <a:p>
            <a:pPr indent="0" lvl="0" marL="12700" marR="0" rtl="0" algn="l">
              <a:lnSpc>
                <a:spcPct val="150000"/>
              </a:lnSpc>
              <a:spcBef>
                <a:spcPts val="0"/>
              </a:spcBef>
              <a:spcAft>
                <a:spcPts val="0"/>
              </a:spcAft>
              <a:buClr>
                <a:srgbClr val="000000"/>
              </a:buClr>
              <a:buSzPts val="3900"/>
              <a:buFont typeface="Arial"/>
              <a:buNone/>
            </a:pPr>
            <a:r>
              <a:rPr b="1" i="0" lang="en-PH" sz="3900" u="none" cap="none" strike="noStrike">
                <a:solidFill>
                  <a:srgbClr val="3F3F3F"/>
                </a:solidFill>
                <a:latin typeface="Arial"/>
                <a:ea typeface="Arial"/>
                <a:cs typeface="Arial"/>
                <a:sym typeface="Arial"/>
              </a:rPr>
              <a:t>Transform</a:t>
            </a:r>
            <a:br>
              <a:rPr b="1" i="0" lang="en-PH" sz="3900" u="none" cap="none" strike="noStrike">
                <a:solidFill>
                  <a:srgbClr val="3F3F3F"/>
                </a:solidFill>
                <a:latin typeface="Arial"/>
                <a:ea typeface="Arial"/>
                <a:cs typeface="Arial"/>
                <a:sym typeface="Arial"/>
              </a:rPr>
            </a:br>
            <a:r>
              <a:rPr b="0" i="1" lang="en-PH" sz="3900" u="none" cap="none" strike="noStrike">
                <a:solidFill>
                  <a:srgbClr val="3F3F3F"/>
                </a:solidFill>
                <a:latin typeface="Arial"/>
                <a:ea typeface="Arial"/>
                <a:cs typeface="Arial"/>
                <a:sym typeface="Arial"/>
              </a:rPr>
              <a:t>Log transform</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Value </a:t>
            </a:r>
            <a:endParaRPr b="0" i="0" sz="1700" u="none" cap="none" strike="noStrike">
              <a:solidFill>
                <a:srgbClr val="000000"/>
              </a:solidFill>
              <a:latin typeface="Arial"/>
              <a:ea typeface="Arial"/>
              <a:cs typeface="Arial"/>
              <a:sym typeface="Arial"/>
            </a:endParaRPr>
          </a:p>
          <a:p>
            <a:pPr indent="-552450" lvl="0" marL="571500" marR="0" rtl="0" algn="l">
              <a:lnSpc>
                <a:spcPct val="150000"/>
              </a:lnSpc>
              <a:spcBef>
                <a:spcPts val="0"/>
              </a:spcBef>
              <a:spcAft>
                <a:spcPts val="0"/>
              </a:spcAft>
              <a:buClr>
                <a:srgbClr val="000000"/>
              </a:buClr>
              <a:buSzPts val="3900"/>
              <a:buFont typeface="Arial"/>
              <a:buChar char="•"/>
            </a:pPr>
            <a:r>
              <a:rPr b="0" i="0" lang="en-PH" sz="3900" u="none" cap="none" strike="noStrike">
                <a:solidFill>
                  <a:srgbClr val="3F3F3F"/>
                </a:solidFill>
                <a:latin typeface="Arial"/>
                <a:ea typeface="Arial"/>
                <a:cs typeface="Arial"/>
                <a:sym typeface="Arial"/>
              </a:rPr>
              <a:t>Variable</a:t>
            </a:r>
            <a:endParaRPr b="0" i="0" sz="1700" u="none" cap="none" strike="noStrike">
              <a:solidFill>
                <a:srgbClr val="000000"/>
              </a:solidFill>
              <a:latin typeface="Arial"/>
              <a:ea typeface="Arial"/>
              <a:cs typeface="Arial"/>
              <a:sym typeface="Arial"/>
            </a:endParaRPr>
          </a:p>
        </p:txBody>
      </p:sp>
      <p:pic>
        <p:nvPicPr>
          <p:cNvPr descr="Data transformation (statistics) - Wikipedia" id="777" name="Google Shape;777;p73"/>
          <p:cNvPicPr preferRelativeResize="0"/>
          <p:nvPr/>
        </p:nvPicPr>
        <p:blipFill rotWithShape="1">
          <a:blip r:embed="rId4">
            <a:alphaModFix/>
          </a:blip>
          <a:srcRect b="50673" l="0" r="0" t="0"/>
          <a:stretch/>
        </p:blipFill>
        <p:spPr>
          <a:xfrm>
            <a:off x="8143839" y="7563668"/>
            <a:ext cx="7124196" cy="5466917"/>
          </a:xfrm>
          <a:prstGeom prst="rect">
            <a:avLst/>
          </a:prstGeom>
          <a:noFill/>
          <a:ln>
            <a:noFill/>
          </a:ln>
        </p:spPr>
      </p:pic>
      <p:pic>
        <p:nvPicPr>
          <p:cNvPr descr="The log transformation" id="778" name="Google Shape;778;p73"/>
          <p:cNvPicPr preferRelativeResize="0"/>
          <p:nvPr/>
        </p:nvPicPr>
        <p:blipFill rotWithShape="1">
          <a:blip r:embed="rId5">
            <a:alphaModFix/>
          </a:blip>
          <a:srcRect b="0" l="0" r="0" t="0"/>
          <a:stretch/>
        </p:blipFill>
        <p:spPr>
          <a:xfrm>
            <a:off x="8539649" y="2626533"/>
            <a:ext cx="13779294" cy="4705126"/>
          </a:xfrm>
          <a:prstGeom prst="rect">
            <a:avLst/>
          </a:prstGeom>
          <a:noFill/>
          <a:ln>
            <a:noFill/>
          </a:ln>
        </p:spPr>
      </p:pic>
      <p:pic>
        <p:nvPicPr>
          <p:cNvPr descr="Data transformation (statistics) - Wikipedia" id="779" name="Google Shape;779;p73"/>
          <p:cNvPicPr preferRelativeResize="0"/>
          <p:nvPr/>
        </p:nvPicPr>
        <p:blipFill rotWithShape="1">
          <a:blip r:embed="rId4">
            <a:alphaModFix/>
          </a:blip>
          <a:srcRect b="0" l="0" r="0" t="49236"/>
          <a:stretch/>
        </p:blipFill>
        <p:spPr>
          <a:xfrm>
            <a:off x="15806068" y="7563668"/>
            <a:ext cx="6890133" cy="5441530"/>
          </a:xfrm>
          <a:prstGeom prst="rect">
            <a:avLst/>
          </a:prstGeom>
          <a:noFill/>
          <a:ln>
            <a:noFill/>
          </a:ln>
        </p:spPr>
      </p:pic>
      <p:grpSp>
        <p:nvGrpSpPr>
          <p:cNvPr id="780" name="Google Shape;780;p73"/>
          <p:cNvGrpSpPr/>
          <p:nvPr/>
        </p:nvGrpSpPr>
        <p:grpSpPr>
          <a:xfrm>
            <a:off x="-3712" y="766059"/>
            <a:ext cx="7319700" cy="1073882"/>
            <a:chOff x="0" y="0"/>
            <a:chExt cx="7319700" cy="1073882"/>
          </a:xfrm>
        </p:grpSpPr>
        <p:sp>
          <p:nvSpPr>
            <p:cNvPr id="781" name="Google Shape;781;p7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82" name="Google Shape;782;p7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83" name="Google Shape;783;p7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4"/>
          <p:cNvSpPr txBox="1"/>
          <p:nvPr>
            <p:ph type="title"/>
          </p:nvPr>
        </p:nvSpPr>
        <p:spPr>
          <a:xfrm>
            <a:off x="2139928" y="1440707"/>
            <a:ext cx="14278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Data Preparation: Feature Scaling</a:t>
            </a:r>
            <a:endParaRPr/>
          </a:p>
        </p:txBody>
      </p:sp>
      <p:sp>
        <p:nvSpPr>
          <p:cNvPr id="789" name="Google Shape;789;p74"/>
          <p:cNvSpPr txBox="1"/>
          <p:nvPr/>
        </p:nvSpPr>
        <p:spPr>
          <a:xfrm>
            <a:off x="2483683" y="3485592"/>
            <a:ext cx="19399200" cy="7768800"/>
          </a:xfrm>
          <a:prstGeom prst="rect">
            <a:avLst/>
          </a:prstGeom>
          <a:noFill/>
          <a:ln>
            <a:noFill/>
          </a:ln>
        </p:spPr>
        <p:txBody>
          <a:bodyPr anchorCtr="0" anchor="t" bIns="0" lIns="0" spcFirstLastPara="1" rIns="0" wrap="square" tIns="28725">
            <a:spAutoFit/>
          </a:bodyPr>
          <a:lstStyle/>
          <a:p>
            <a:pPr indent="0" lvl="0" marL="0" marR="12700" rtl="0" algn="just">
              <a:lnSpc>
                <a:spcPct val="101000"/>
              </a:lnSpc>
              <a:spcBef>
                <a:spcPts val="0"/>
              </a:spcBef>
              <a:spcAft>
                <a:spcPts val="0"/>
              </a:spcAft>
              <a:buClr>
                <a:srgbClr val="000000"/>
              </a:buClr>
              <a:buSzPts val="5000"/>
              <a:buFont typeface="Arial"/>
              <a:buNone/>
            </a:pPr>
            <a:r>
              <a:rPr b="0" i="0" lang="en-PH" sz="5000" u="none" cap="none" strike="noStrike">
                <a:solidFill>
                  <a:schemeClr val="dk1"/>
                </a:solidFill>
                <a:latin typeface="Helvetica Neue"/>
                <a:ea typeface="Helvetica Neue"/>
                <a:cs typeface="Helvetica Neue"/>
                <a:sym typeface="Helvetica Neue"/>
              </a:rPr>
              <a:t>Feature scaling is a method used to standardize the range of independent variables or features of  data. In data processing, it is also known as data normalization and is generally performed during  the data pre-processing step.</a:t>
            </a:r>
            <a:endParaRPr b="0"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100"/>
              </a:spcBef>
              <a:spcAft>
                <a:spcPts val="0"/>
              </a:spcAft>
              <a:buClr>
                <a:srgbClr val="595959"/>
              </a:buClr>
              <a:buSzPts val="3500"/>
              <a:buFont typeface="Arial"/>
              <a:buNone/>
            </a:pPr>
            <a:r>
              <a:t/>
            </a:r>
            <a:endParaRPr b="0"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chemeClr val="dk1"/>
                </a:solidFill>
                <a:latin typeface="Helvetica Neue"/>
                <a:ea typeface="Helvetica Neue"/>
                <a:cs typeface="Helvetica Neue"/>
                <a:sym typeface="Helvetica Neue"/>
              </a:rPr>
              <a:t>Common Methods:</a:t>
            </a:r>
            <a:endParaRPr b="0" i="0" sz="5000" u="none" cap="none" strike="noStrike">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b="0" i="0" lang="en-PH" sz="5000" u="none" cap="none" strike="noStrike">
                <a:solidFill>
                  <a:schemeClr val="dk1"/>
                </a:solidFill>
                <a:latin typeface="Helvetica Neue"/>
                <a:ea typeface="Helvetica Neue"/>
                <a:cs typeface="Helvetica Neue"/>
                <a:sym typeface="Helvetica Neue"/>
              </a:rPr>
              <a:t>Standard Scaler</a:t>
            </a:r>
            <a:endParaRPr b="0" i="0" sz="5000" u="none" cap="none" strike="noStrike">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b="0" i="0" lang="en-PH" sz="5000" u="none" cap="none" strike="noStrike">
                <a:solidFill>
                  <a:schemeClr val="dk1"/>
                </a:solidFill>
                <a:latin typeface="Helvetica Neue"/>
                <a:ea typeface="Helvetica Neue"/>
                <a:cs typeface="Helvetica Neue"/>
                <a:sym typeface="Helvetica Neue"/>
              </a:rPr>
              <a:t>MinMax Scaler</a:t>
            </a:r>
            <a:endParaRPr b="0" i="0" sz="5000" u="none" cap="none" strike="noStrike">
              <a:solidFill>
                <a:schemeClr val="dk1"/>
              </a:solidFill>
              <a:latin typeface="Helvetica Neue"/>
              <a:ea typeface="Helvetica Neue"/>
              <a:cs typeface="Helvetica Neue"/>
              <a:sym typeface="Helvetica Neue"/>
            </a:endParaRPr>
          </a:p>
          <a:p>
            <a:pPr indent="-546100" lvl="0" marL="1371600" marR="0" rtl="0" algn="l">
              <a:lnSpc>
                <a:spcPct val="100000"/>
              </a:lnSpc>
              <a:spcBef>
                <a:spcPts val="0"/>
              </a:spcBef>
              <a:spcAft>
                <a:spcPts val="0"/>
              </a:spcAft>
              <a:buClr>
                <a:schemeClr val="dk1"/>
              </a:buClr>
              <a:buSzPts val="5000"/>
              <a:buFont typeface="Helvetica Neue"/>
              <a:buChar char="●"/>
            </a:pPr>
            <a:r>
              <a:rPr b="0" i="0" lang="en-PH" sz="5000" u="none" cap="none" strike="noStrike">
                <a:solidFill>
                  <a:schemeClr val="dk1"/>
                </a:solidFill>
                <a:latin typeface="Helvetica Neue"/>
                <a:ea typeface="Helvetica Neue"/>
                <a:cs typeface="Helvetica Neue"/>
                <a:sym typeface="Helvetica Neue"/>
              </a:rPr>
              <a:t>Robust Scaler</a:t>
            </a:r>
            <a:endParaRPr b="0" i="0" sz="50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chemeClr val="dk1"/>
              </a:solidFill>
              <a:latin typeface="Helvetica Neue"/>
              <a:ea typeface="Helvetica Neue"/>
              <a:cs typeface="Helvetica Neue"/>
              <a:sym typeface="Helvetica Neue"/>
            </a:endParaRPr>
          </a:p>
        </p:txBody>
      </p:sp>
      <p:grpSp>
        <p:nvGrpSpPr>
          <p:cNvPr id="790" name="Google Shape;790;p74"/>
          <p:cNvGrpSpPr/>
          <p:nvPr/>
        </p:nvGrpSpPr>
        <p:grpSpPr>
          <a:xfrm>
            <a:off x="-3712" y="766059"/>
            <a:ext cx="7319700" cy="1073882"/>
            <a:chOff x="0" y="0"/>
            <a:chExt cx="7319700" cy="1073882"/>
          </a:xfrm>
        </p:grpSpPr>
        <p:sp>
          <p:nvSpPr>
            <p:cNvPr id="791" name="Google Shape;791;p7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92" name="Google Shape;792;p7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93" name="Google Shape;793;p7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5"/>
          <p:cNvSpPr txBox="1"/>
          <p:nvPr/>
        </p:nvSpPr>
        <p:spPr>
          <a:xfrm>
            <a:off x="1620083" y="3485592"/>
            <a:ext cx="10475100" cy="81735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Assumes your data is normally distributed within  each feature and will scale them such that the  distribution is now centred around 0, with a  standard deviation of 1.</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69950" lvl="0" marL="1003300" marR="3048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The mean and standard deviation are calculated  for the feature and then the feature is scaled  based on:</a:t>
            </a:r>
            <a:endParaRPr b="0" i="0" sz="3500" u="none" cap="none" strike="noStrike">
              <a:solidFill>
                <a:schemeClr val="dk1"/>
              </a:solidFill>
              <a:latin typeface="Lato"/>
              <a:ea typeface="Lato"/>
              <a:cs typeface="Lato"/>
              <a:sym typeface="Lato"/>
            </a:endParaRPr>
          </a:p>
          <a:p>
            <a:pPr indent="-279400" lvl="0" marL="4432300" marR="4203700" rtl="0" algn="l">
              <a:lnSpc>
                <a:spcPct val="201900"/>
              </a:lnSpc>
              <a:spcBef>
                <a:spcPts val="0"/>
              </a:spcBef>
              <a:spcAft>
                <a:spcPts val="0"/>
              </a:spcAft>
              <a:buClr>
                <a:srgbClr val="000000"/>
              </a:buClr>
              <a:buSzPts val="3500"/>
              <a:buFont typeface="Arial"/>
              <a:buNone/>
            </a:pPr>
            <a:r>
              <a:rPr b="0" i="0" lang="en-PH" sz="3500" u="none" cap="none" strike="noStrike">
                <a:solidFill>
                  <a:srgbClr val="595959"/>
                </a:solidFill>
                <a:latin typeface="Lato"/>
                <a:ea typeface="Lato"/>
                <a:cs typeface="Lato"/>
                <a:sym typeface="Lato"/>
              </a:rPr>
              <a:t>x</a:t>
            </a:r>
            <a:r>
              <a:rPr b="0" baseline="-25000" i="0" lang="en-PH" sz="3400" u="none" cap="none" strike="noStrike">
                <a:solidFill>
                  <a:srgbClr val="595959"/>
                </a:solidFill>
                <a:latin typeface="Lato"/>
                <a:ea typeface="Lato"/>
                <a:cs typeface="Lato"/>
                <a:sym typeface="Lato"/>
              </a:rPr>
              <a:t>i</a:t>
            </a:r>
            <a:r>
              <a:rPr b="0" i="0" lang="en-PH" sz="3500" u="none" cap="none" strike="noStrike">
                <a:solidFill>
                  <a:srgbClr val="595959"/>
                </a:solidFill>
                <a:latin typeface="Lato"/>
                <a:ea typeface="Lato"/>
                <a:cs typeface="Lato"/>
                <a:sym typeface="Lato"/>
              </a:rPr>
              <a:t>–mean(x)  stdev(x)</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Lato"/>
              <a:ea typeface="Lato"/>
              <a:cs typeface="Lato"/>
              <a:sym typeface="Lato"/>
            </a:endParaRPr>
          </a:p>
          <a:p>
            <a:pPr indent="-869950" lvl="0" marL="1003300" marR="3429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If data is not normally distributed, this is not the  best scaler to use.</a:t>
            </a:r>
            <a:endParaRPr b="0" i="0" sz="3500" u="none" cap="none" strike="noStrike">
              <a:solidFill>
                <a:schemeClr val="dk1"/>
              </a:solidFill>
              <a:latin typeface="Lato"/>
              <a:ea typeface="Lato"/>
              <a:cs typeface="Lato"/>
              <a:sym typeface="Lato"/>
            </a:endParaRPr>
          </a:p>
        </p:txBody>
      </p:sp>
      <p:sp>
        <p:nvSpPr>
          <p:cNvPr id="799" name="Google Shape;799;p75"/>
          <p:cNvSpPr txBox="1"/>
          <p:nvPr>
            <p:ph type="title"/>
          </p:nvPr>
        </p:nvSpPr>
        <p:spPr>
          <a:xfrm>
            <a:off x="2139928" y="1440707"/>
            <a:ext cx="13931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Feature Scaling: Standard Scaler</a:t>
            </a:r>
            <a:endParaRPr/>
          </a:p>
        </p:txBody>
      </p:sp>
      <p:grpSp>
        <p:nvGrpSpPr>
          <p:cNvPr id="800" name="Google Shape;800;p75"/>
          <p:cNvGrpSpPr/>
          <p:nvPr/>
        </p:nvGrpSpPr>
        <p:grpSpPr>
          <a:xfrm>
            <a:off x="5729853" y="8652605"/>
            <a:ext cx="2255548" cy="40638"/>
            <a:chOff x="2420399" y="3495877"/>
            <a:chExt cx="845820" cy="15239"/>
          </a:xfrm>
        </p:grpSpPr>
        <p:sp>
          <p:nvSpPr>
            <p:cNvPr id="801" name="Google Shape;801;p75"/>
            <p:cNvSpPr/>
            <p:nvPr/>
          </p:nvSpPr>
          <p:spPr>
            <a:xfrm>
              <a:off x="2420399" y="3503799"/>
              <a:ext cx="845820" cy="0"/>
            </a:xfrm>
            <a:custGeom>
              <a:rect b="b" l="l" r="r" t="t"/>
              <a:pathLst>
                <a:path extrusionOk="0" h="120000" w="845820">
                  <a:moveTo>
                    <a:pt x="0" y="0"/>
                  </a:moveTo>
                  <a:lnTo>
                    <a:pt x="845638"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802" name="Google Shape;802;p75"/>
            <p:cNvSpPr/>
            <p:nvPr/>
          </p:nvSpPr>
          <p:spPr>
            <a:xfrm>
              <a:off x="2420399" y="3495877"/>
              <a:ext cx="845820" cy="15239"/>
            </a:xfrm>
            <a:custGeom>
              <a:rect b="b" l="l" r="r" t="t"/>
              <a:pathLst>
                <a:path extrusionOk="0" h="15239" w="845820">
                  <a:moveTo>
                    <a:pt x="845389" y="14858"/>
                  </a:moveTo>
                  <a:lnTo>
                    <a:pt x="0" y="14858"/>
                  </a:lnTo>
                  <a:lnTo>
                    <a:pt x="0" y="0"/>
                  </a:lnTo>
                  <a:lnTo>
                    <a:pt x="845389" y="0"/>
                  </a:lnTo>
                  <a:lnTo>
                    <a:pt x="845389" y="14858"/>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sp>
        <p:nvSpPr>
          <p:cNvPr id="803" name="Google Shape;803;p75"/>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nvGrpSpPr>
          <p:cNvPr id="804" name="Google Shape;804;p75"/>
          <p:cNvGrpSpPr/>
          <p:nvPr/>
        </p:nvGrpSpPr>
        <p:grpSpPr>
          <a:xfrm>
            <a:off x="-3712" y="766059"/>
            <a:ext cx="7319700" cy="1073882"/>
            <a:chOff x="0" y="0"/>
            <a:chExt cx="7319700" cy="1073882"/>
          </a:xfrm>
        </p:grpSpPr>
        <p:sp>
          <p:nvSpPr>
            <p:cNvPr id="805" name="Google Shape;805;p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06" name="Google Shape;806;p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07" name="Google Shape;807;p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6"/>
          <p:cNvSpPr txBox="1"/>
          <p:nvPr/>
        </p:nvSpPr>
        <p:spPr>
          <a:xfrm>
            <a:off x="1552349" y="2356692"/>
            <a:ext cx="10789500" cy="10344600"/>
          </a:xfrm>
          <a:prstGeom prst="rect">
            <a:avLst/>
          </a:prstGeom>
          <a:noFill/>
          <a:ln>
            <a:noFill/>
          </a:ln>
        </p:spPr>
        <p:txBody>
          <a:bodyPr anchorCtr="0" anchor="t" bIns="0" lIns="0" spcFirstLastPara="1" rIns="0" wrap="square" tIns="28725">
            <a:spAutoFit/>
          </a:bodyPr>
          <a:lstStyle/>
          <a:p>
            <a:pPr indent="-882650" lvl="0" marL="1079500" marR="8382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One of the most well-known scaling algorithm,  and follows the following formula for each  feature:</a:t>
            </a:r>
            <a:endParaRPr b="0" i="0" sz="3500" u="none" cap="none" strike="noStrike">
              <a:solidFill>
                <a:schemeClr val="dk1"/>
              </a:solidFill>
              <a:latin typeface="Lato"/>
              <a:ea typeface="Lato"/>
              <a:cs typeface="Lato"/>
              <a:sym typeface="Lato"/>
            </a:endParaRPr>
          </a:p>
          <a:p>
            <a:pPr indent="495300" lvl="0" marL="3898900" marR="4127500" rtl="0" algn="l">
              <a:lnSpc>
                <a:spcPct val="201900"/>
              </a:lnSpc>
              <a:spcBef>
                <a:spcPts val="0"/>
              </a:spcBef>
              <a:spcAft>
                <a:spcPts val="0"/>
              </a:spcAft>
              <a:buClr>
                <a:srgbClr val="000000"/>
              </a:buClr>
              <a:buSzPts val="3500"/>
              <a:buFont typeface="Arial"/>
              <a:buNone/>
            </a:pPr>
            <a:r>
              <a:rPr b="0" i="0" lang="en-PH" sz="3500" u="none" cap="none" strike="noStrike">
                <a:solidFill>
                  <a:srgbClr val="595959"/>
                </a:solidFill>
                <a:latin typeface="Lato"/>
                <a:ea typeface="Lato"/>
                <a:cs typeface="Lato"/>
                <a:sym typeface="Lato"/>
              </a:rPr>
              <a:t>x</a:t>
            </a:r>
            <a:r>
              <a:rPr b="0" baseline="-25000" i="0" lang="en-PH" sz="3400" u="none" cap="none" strike="noStrike">
                <a:solidFill>
                  <a:srgbClr val="595959"/>
                </a:solidFill>
                <a:latin typeface="Lato"/>
                <a:ea typeface="Lato"/>
                <a:cs typeface="Lato"/>
                <a:sym typeface="Lato"/>
              </a:rPr>
              <a:t>i</a:t>
            </a:r>
            <a:r>
              <a:rPr b="0" i="0" lang="en-PH" sz="3500" u="none" cap="none" strike="noStrike">
                <a:solidFill>
                  <a:srgbClr val="595959"/>
                </a:solidFill>
                <a:latin typeface="Lato"/>
                <a:ea typeface="Lato"/>
                <a:cs typeface="Lato"/>
                <a:sym typeface="Lato"/>
              </a:rPr>
              <a:t>–min(x)  max(x)–min(x)</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79500" marR="1143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It essentially shrinks the range such that the range  is now between 0 and 1 (or -1 to 1 if there are  negative values).</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79500" marR="8001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Works better than Standard Scaler for cases in  which the distribution is not Gaussian or the  standard deviation is very small</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79500" marR="4064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However, it is sensitive to outliers, so if there are  outliers in the data, you consider the Robust  Scaler.</a:t>
            </a:r>
            <a:endParaRPr b="0" i="0" sz="3500" u="none" cap="none" strike="noStrike">
              <a:solidFill>
                <a:schemeClr val="dk1"/>
              </a:solidFill>
              <a:latin typeface="Lato"/>
              <a:ea typeface="Lato"/>
              <a:cs typeface="Lato"/>
              <a:sym typeface="Lato"/>
            </a:endParaRPr>
          </a:p>
        </p:txBody>
      </p:sp>
      <p:sp>
        <p:nvSpPr>
          <p:cNvPr id="813" name="Google Shape;813;p76"/>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814" name="Google Shape;814;p76"/>
          <p:cNvSpPr txBox="1"/>
          <p:nvPr>
            <p:ph type="title"/>
          </p:nvPr>
        </p:nvSpPr>
        <p:spPr>
          <a:xfrm>
            <a:off x="2139928" y="1440707"/>
            <a:ext cx="136551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Feature Scaling: Min-Max Scaler</a:t>
            </a:r>
            <a:endParaRPr/>
          </a:p>
        </p:txBody>
      </p:sp>
      <p:grpSp>
        <p:nvGrpSpPr>
          <p:cNvPr id="815" name="Google Shape;815;p76"/>
          <p:cNvGrpSpPr/>
          <p:nvPr/>
        </p:nvGrpSpPr>
        <p:grpSpPr>
          <a:xfrm>
            <a:off x="5448305" y="4821327"/>
            <a:ext cx="2777101" cy="40638"/>
            <a:chOff x="2322854" y="2495754"/>
            <a:chExt cx="1041400" cy="15239"/>
          </a:xfrm>
        </p:grpSpPr>
        <p:sp>
          <p:nvSpPr>
            <p:cNvPr id="816" name="Google Shape;816;p76"/>
            <p:cNvSpPr/>
            <p:nvPr/>
          </p:nvSpPr>
          <p:spPr>
            <a:xfrm>
              <a:off x="2322854" y="2503676"/>
              <a:ext cx="1041400" cy="0"/>
            </a:xfrm>
            <a:custGeom>
              <a:rect b="b" l="l" r="r" t="t"/>
              <a:pathLst>
                <a:path extrusionOk="0" h="120000" w="1041400">
                  <a:moveTo>
                    <a:pt x="0" y="0"/>
                  </a:moveTo>
                  <a:lnTo>
                    <a:pt x="1040786"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817" name="Google Shape;817;p76"/>
            <p:cNvSpPr/>
            <p:nvPr/>
          </p:nvSpPr>
          <p:spPr>
            <a:xfrm>
              <a:off x="2322854" y="2495754"/>
              <a:ext cx="1040764" cy="15239"/>
            </a:xfrm>
            <a:custGeom>
              <a:rect b="b" l="l" r="r" t="t"/>
              <a:pathLst>
                <a:path extrusionOk="0" h="15239" w="1040764">
                  <a:moveTo>
                    <a:pt x="1040480" y="14858"/>
                  </a:moveTo>
                  <a:lnTo>
                    <a:pt x="0" y="14858"/>
                  </a:lnTo>
                  <a:lnTo>
                    <a:pt x="0" y="0"/>
                  </a:lnTo>
                  <a:lnTo>
                    <a:pt x="1040480" y="0"/>
                  </a:lnTo>
                  <a:lnTo>
                    <a:pt x="1040480" y="14858"/>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grpSp>
        <p:nvGrpSpPr>
          <p:cNvPr id="818" name="Google Shape;818;p76"/>
          <p:cNvGrpSpPr/>
          <p:nvPr/>
        </p:nvGrpSpPr>
        <p:grpSpPr>
          <a:xfrm>
            <a:off x="-3712" y="766059"/>
            <a:ext cx="7319700" cy="1073882"/>
            <a:chOff x="0" y="0"/>
            <a:chExt cx="7319700" cy="1073882"/>
          </a:xfrm>
        </p:grpSpPr>
        <p:sp>
          <p:nvSpPr>
            <p:cNvPr id="819" name="Google Shape;819;p7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20" name="Google Shape;820;p7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21" name="Google Shape;821;p7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23"/>
          <p:cNvGrpSpPr/>
          <p:nvPr/>
        </p:nvGrpSpPr>
        <p:grpSpPr>
          <a:xfrm>
            <a:off x="-3712" y="766059"/>
            <a:ext cx="7319700" cy="1073882"/>
            <a:chOff x="0" y="0"/>
            <a:chExt cx="7319700" cy="1073882"/>
          </a:xfrm>
        </p:grpSpPr>
        <p:sp>
          <p:nvSpPr>
            <p:cNvPr id="125" name="Google Shape;125;p2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6" name="Google Shape;126;p2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7" name="Google Shape;127;p2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28" name="Google Shape;128;p2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29" name="Google Shape;129;p2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30" name="Google Shape;130;p23"/>
          <p:cNvPicPr preferRelativeResize="0"/>
          <p:nvPr/>
        </p:nvPicPr>
        <p:blipFill rotWithShape="1">
          <a:blip r:embed="rId4">
            <a:alphaModFix/>
          </a:blip>
          <a:srcRect b="12365" l="0" r="0" t="9375"/>
          <a:stretch/>
        </p:blipFill>
        <p:spPr>
          <a:xfrm>
            <a:off x="7926064" y="4137920"/>
            <a:ext cx="8033174" cy="8557903"/>
          </a:xfrm>
          <a:prstGeom prst="rect">
            <a:avLst/>
          </a:prstGeom>
          <a:noFill/>
          <a:ln>
            <a:noFill/>
          </a:ln>
        </p:spPr>
      </p:pic>
      <p:sp>
        <p:nvSpPr>
          <p:cNvPr id="131" name="Google Shape;131;p23"/>
          <p:cNvSpPr txBox="1"/>
          <p:nvPr/>
        </p:nvSpPr>
        <p:spPr>
          <a:xfrm>
            <a:off x="6985919" y="2757854"/>
            <a:ext cx="10646400" cy="880500"/>
          </a:xfrm>
          <a:prstGeom prst="rect">
            <a:avLst/>
          </a:prstGeom>
          <a:solidFill>
            <a:srgbClr val="FFFFFF"/>
          </a:solidFill>
          <a:ln>
            <a:noFill/>
          </a:ln>
        </p:spPr>
        <p:txBody>
          <a:bodyPr anchorCtr="0" anchor="ctr"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7300"/>
              <a:buFont typeface="Arial"/>
              <a:buNone/>
            </a:pPr>
            <a:r>
              <a:rPr b="1" i="0" lang="en-PH" sz="7300" u="none" cap="none" strike="noStrike">
                <a:solidFill>
                  <a:srgbClr val="0B5394"/>
                </a:solidFill>
                <a:highlight>
                  <a:schemeClr val="lt1"/>
                </a:highlight>
                <a:latin typeface="Arial"/>
                <a:ea typeface="Arial"/>
                <a:cs typeface="Arial"/>
                <a:sym typeface="Arial"/>
              </a:rPr>
              <a:t>Not all </a:t>
            </a:r>
            <a:r>
              <a:rPr b="1" i="0" lang="en-PH" sz="7300" u="none" cap="none" strike="noStrike">
                <a:solidFill>
                  <a:srgbClr val="666666"/>
                </a:solidFill>
                <a:highlight>
                  <a:schemeClr val="lt1"/>
                </a:highlight>
                <a:latin typeface="Arial"/>
                <a:ea typeface="Arial"/>
                <a:cs typeface="Arial"/>
                <a:sym typeface="Arial"/>
              </a:rPr>
              <a:t>data is useful. </a:t>
            </a:r>
            <a:endParaRPr b="1" i="0" sz="7300" u="none" cap="none" strike="noStrike">
              <a:solidFill>
                <a:srgbClr val="666666"/>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7"/>
          <p:cNvSpPr txBox="1"/>
          <p:nvPr>
            <p:ph type="title"/>
          </p:nvPr>
        </p:nvSpPr>
        <p:spPr>
          <a:xfrm>
            <a:off x="2139928" y="1440707"/>
            <a:ext cx="13030500" cy="788400"/>
          </a:xfrm>
          <a:prstGeom prst="rect">
            <a:avLst/>
          </a:prstGeom>
          <a:noFill/>
          <a:ln>
            <a:noFill/>
          </a:ln>
        </p:spPr>
        <p:txBody>
          <a:bodyPr anchorCtr="0" anchor="t" bIns="0" lIns="0" spcFirstLastPara="1" rIns="0" wrap="square" tIns="33875">
            <a:spAutoFit/>
          </a:bodyPr>
          <a:lstStyle/>
          <a:p>
            <a:pPr indent="0" lvl="0" marL="38100" rtl="0" algn="l">
              <a:lnSpc>
                <a:spcPct val="100000"/>
              </a:lnSpc>
              <a:spcBef>
                <a:spcPts val="0"/>
              </a:spcBef>
              <a:spcAft>
                <a:spcPts val="0"/>
              </a:spcAft>
              <a:buSzPts val="1700"/>
              <a:buNone/>
            </a:pPr>
            <a:r>
              <a:rPr lang="en-PH"/>
              <a:t>Feature Scaling: Robust Scaler</a:t>
            </a:r>
            <a:endParaRPr/>
          </a:p>
        </p:txBody>
      </p:sp>
      <p:grpSp>
        <p:nvGrpSpPr>
          <p:cNvPr id="827" name="Google Shape;827;p77"/>
          <p:cNvGrpSpPr/>
          <p:nvPr/>
        </p:nvGrpSpPr>
        <p:grpSpPr>
          <a:xfrm>
            <a:off x="-3712" y="766059"/>
            <a:ext cx="7319700" cy="1073882"/>
            <a:chOff x="0" y="0"/>
            <a:chExt cx="7319700" cy="1073882"/>
          </a:xfrm>
        </p:grpSpPr>
        <p:sp>
          <p:nvSpPr>
            <p:cNvPr id="828" name="Google Shape;828;p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29" name="Google Shape;829;p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30" name="Google Shape;830;p77"/>
          <p:cNvSpPr txBox="1"/>
          <p:nvPr/>
        </p:nvSpPr>
        <p:spPr>
          <a:xfrm>
            <a:off x="1620083" y="3485592"/>
            <a:ext cx="10739100" cy="8173200"/>
          </a:xfrm>
          <a:prstGeom prst="rect">
            <a:avLst/>
          </a:prstGeom>
          <a:noFill/>
          <a:ln>
            <a:noFill/>
          </a:ln>
        </p:spPr>
        <p:txBody>
          <a:bodyPr anchorCtr="0" anchor="t" bIns="0" lIns="0" spcFirstLastPara="1" rIns="0" wrap="square" tIns="28725">
            <a:spAutoFit/>
          </a:bodyPr>
          <a:lstStyle/>
          <a:p>
            <a:pPr indent="-869950" lvl="0" marL="1003300" marR="1143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Uses a similar method to the Min-Max scaler but it  instead uses the interquartile range, rather than  the min-max, so that it is robust to outliers.</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100"/>
              </a:spcBef>
              <a:spcAft>
                <a:spcPts val="0"/>
              </a:spcAft>
              <a:buClr>
                <a:srgbClr val="595959"/>
              </a:buClr>
              <a:buSzPts val="3500"/>
              <a:buFont typeface="Arial"/>
              <a:buNone/>
            </a:pPr>
            <a:r>
              <a:t/>
            </a:r>
            <a:endParaRPr b="0" i="0" sz="3500" u="none" cap="none" strike="noStrike">
              <a:solidFill>
                <a:schemeClr val="dk1"/>
              </a:solidFill>
              <a:latin typeface="Lato"/>
              <a:ea typeface="Lato"/>
              <a:cs typeface="Lato"/>
              <a:sym typeface="Lato"/>
            </a:endParaRPr>
          </a:p>
          <a:p>
            <a:pPr indent="-882650" lvl="0" marL="1016000" marR="0" rtl="0" algn="l">
              <a:lnSpc>
                <a:spcPct val="100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Follows the formula:</a:t>
            </a:r>
            <a:endParaRPr b="0" i="0" sz="3500" u="none" cap="none" strike="noStrike">
              <a:solidFill>
                <a:schemeClr val="dk1"/>
              </a:solidFill>
              <a:latin typeface="Lato"/>
              <a:ea typeface="Lato"/>
              <a:cs typeface="Lato"/>
              <a:sym typeface="Lato"/>
            </a:endParaRPr>
          </a:p>
          <a:p>
            <a:pPr indent="0" lvl="0" marL="4064000" marR="4394200" rtl="0" algn="ctr">
              <a:lnSpc>
                <a:spcPct val="201900"/>
              </a:lnSpc>
              <a:spcBef>
                <a:spcPts val="0"/>
              </a:spcBef>
              <a:spcAft>
                <a:spcPts val="0"/>
              </a:spcAft>
              <a:buClr>
                <a:srgbClr val="000000"/>
              </a:buClr>
              <a:buSzPts val="3500"/>
              <a:buFont typeface="Arial"/>
              <a:buNone/>
            </a:pPr>
            <a:r>
              <a:rPr b="0" i="0" lang="en-PH" sz="3500" u="none" cap="none" strike="noStrike">
                <a:solidFill>
                  <a:srgbClr val="595959"/>
                </a:solidFill>
                <a:latin typeface="Lato"/>
                <a:ea typeface="Lato"/>
                <a:cs typeface="Lato"/>
                <a:sym typeface="Lato"/>
              </a:rPr>
              <a:t>x</a:t>
            </a:r>
            <a:r>
              <a:rPr b="0" baseline="-25000" i="0" lang="en-PH" sz="3400" u="none" cap="none" strike="noStrike">
                <a:solidFill>
                  <a:srgbClr val="595959"/>
                </a:solidFill>
                <a:latin typeface="Lato"/>
                <a:ea typeface="Lato"/>
                <a:cs typeface="Lato"/>
                <a:sym typeface="Lato"/>
              </a:rPr>
              <a:t>i</a:t>
            </a:r>
            <a:r>
              <a:rPr b="0" i="0" lang="en-PH" sz="3500" u="none" cap="none" strike="noStrike">
                <a:solidFill>
                  <a:srgbClr val="595959"/>
                </a:solidFill>
                <a:latin typeface="Lato"/>
                <a:ea typeface="Lato"/>
                <a:cs typeface="Lato"/>
                <a:sym typeface="Lato"/>
              </a:rPr>
              <a:t>–Q</a:t>
            </a:r>
            <a:r>
              <a:rPr b="0" baseline="-25000" i="0" lang="en-PH" sz="3400" u="none" cap="none" strike="noStrike">
                <a:solidFill>
                  <a:srgbClr val="595959"/>
                </a:solidFill>
                <a:latin typeface="Lato"/>
                <a:ea typeface="Lato"/>
                <a:cs typeface="Lato"/>
                <a:sym typeface="Lato"/>
              </a:rPr>
              <a:t>1</a:t>
            </a:r>
            <a:r>
              <a:rPr b="0" i="0" lang="en-PH" sz="3500" u="none" cap="none" strike="noStrike">
                <a:solidFill>
                  <a:srgbClr val="595959"/>
                </a:solidFill>
                <a:latin typeface="Lato"/>
                <a:ea typeface="Lato"/>
                <a:cs typeface="Lato"/>
                <a:sym typeface="Lato"/>
              </a:rPr>
              <a:t>(x)  Q</a:t>
            </a:r>
            <a:r>
              <a:rPr b="0" baseline="-25000" i="0" lang="en-PH" sz="3400" u="none" cap="none" strike="noStrike">
                <a:solidFill>
                  <a:srgbClr val="595959"/>
                </a:solidFill>
                <a:latin typeface="Lato"/>
                <a:ea typeface="Lato"/>
                <a:cs typeface="Lato"/>
                <a:sym typeface="Lato"/>
              </a:rPr>
              <a:t>3</a:t>
            </a:r>
            <a:r>
              <a:rPr b="0" i="0" lang="en-PH" sz="3500" u="none" cap="none" strike="noStrike">
                <a:solidFill>
                  <a:srgbClr val="595959"/>
                </a:solidFill>
                <a:latin typeface="Lato"/>
                <a:ea typeface="Lato"/>
                <a:cs typeface="Lato"/>
                <a:sym typeface="Lato"/>
              </a:rPr>
              <a:t>(x)–Q</a:t>
            </a:r>
            <a:r>
              <a:rPr b="0" baseline="-25000" i="0" lang="en-PH" sz="3400" u="none" cap="none" strike="noStrike">
                <a:solidFill>
                  <a:srgbClr val="595959"/>
                </a:solidFill>
                <a:latin typeface="Lato"/>
                <a:ea typeface="Lato"/>
                <a:cs typeface="Lato"/>
                <a:sym typeface="Lato"/>
              </a:rPr>
              <a:t>1</a:t>
            </a:r>
            <a:r>
              <a:rPr b="0" i="0" lang="en-PH" sz="3500" u="none" cap="none" strike="noStrike">
                <a:solidFill>
                  <a:srgbClr val="595959"/>
                </a:solidFill>
                <a:latin typeface="Lato"/>
                <a:ea typeface="Lato"/>
                <a:cs typeface="Lato"/>
                <a:sym typeface="Lato"/>
              </a:rPr>
              <a:t>(x)</a:t>
            </a:r>
            <a:endParaRPr b="0" i="0" sz="3500" u="none" cap="none" strike="noStrike">
              <a:solidFill>
                <a:schemeClr val="dk1"/>
              </a:solidFill>
              <a:latin typeface="Lato"/>
              <a:ea typeface="Lato"/>
              <a:cs typeface="Lato"/>
              <a:sym typeface="Lato"/>
            </a:endParaRPr>
          </a:p>
          <a:p>
            <a:pPr indent="0" lvl="0" marL="0" marR="0" rtl="0" algn="l">
              <a:lnSpc>
                <a:spcPct val="100000"/>
              </a:lnSpc>
              <a:spcBef>
                <a:spcPts val="100"/>
              </a:spcBef>
              <a:spcAft>
                <a:spcPts val="0"/>
              </a:spcAft>
              <a:buClr>
                <a:srgbClr val="000000"/>
              </a:buClr>
              <a:buSzPts val="6900"/>
              <a:buFont typeface="Arial"/>
              <a:buNone/>
            </a:pPr>
            <a:r>
              <a:t/>
            </a:r>
            <a:endParaRPr b="0" i="0" sz="6900" u="none" cap="none" strike="noStrike">
              <a:solidFill>
                <a:schemeClr val="dk1"/>
              </a:solidFill>
              <a:latin typeface="Lato"/>
              <a:ea typeface="Lato"/>
              <a:cs typeface="Lato"/>
              <a:sym typeface="Lato"/>
            </a:endParaRPr>
          </a:p>
          <a:p>
            <a:pPr indent="-869950" lvl="0" marL="1003300" marR="292100" rtl="0" algn="l">
              <a:lnSpc>
                <a:spcPct val="101000"/>
              </a:lnSpc>
              <a:spcBef>
                <a:spcPts val="0"/>
              </a:spcBef>
              <a:spcAft>
                <a:spcPts val="0"/>
              </a:spcAft>
              <a:buClr>
                <a:srgbClr val="595959"/>
              </a:buClr>
              <a:buSzPts val="3500"/>
              <a:buFont typeface="Arial"/>
              <a:buChar char="●"/>
            </a:pPr>
            <a:r>
              <a:rPr b="0" i="0" lang="en-PH" sz="3500" u="none" cap="none" strike="noStrike">
                <a:solidFill>
                  <a:srgbClr val="595959"/>
                </a:solidFill>
                <a:latin typeface="Lato"/>
                <a:ea typeface="Lato"/>
                <a:cs typeface="Lato"/>
                <a:sym typeface="Lato"/>
              </a:rPr>
              <a:t>Notice that after Robust scaling, the distributions  are brought into the same scale and overlap, but  the outliers remain outside of bulk of the new  distributions.</a:t>
            </a:r>
            <a:endParaRPr b="0" i="0" sz="3500" u="none" cap="none" strike="noStrike">
              <a:solidFill>
                <a:schemeClr val="dk1"/>
              </a:solidFill>
              <a:latin typeface="Lato"/>
              <a:ea typeface="Lato"/>
              <a:cs typeface="Lato"/>
              <a:sym typeface="Lato"/>
            </a:endParaRPr>
          </a:p>
        </p:txBody>
      </p:sp>
      <p:sp>
        <p:nvSpPr>
          <p:cNvPr id="831" name="Google Shape;831;p77"/>
          <p:cNvSpPr/>
          <p:nvPr/>
        </p:nvSpPr>
        <p:spPr>
          <a:xfrm>
            <a:off x="12951504" y="3308459"/>
            <a:ext cx="10371900" cy="8684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832" name="Google Shape;832;p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Prepare (Again)</a:t>
            </a:r>
            <a:endParaRPr b="0" i="0" sz="1400" u="none" cap="none" strike="noStrike">
              <a:solidFill>
                <a:srgbClr val="000000"/>
              </a:solidFill>
              <a:latin typeface="Arial"/>
              <a:ea typeface="Arial"/>
              <a:cs typeface="Arial"/>
              <a:sym typeface="Arial"/>
            </a:endParaRPr>
          </a:p>
        </p:txBody>
      </p:sp>
      <p:grpSp>
        <p:nvGrpSpPr>
          <p:cNvPr id="833" name="Google Shape;833;p77"/>
          <p:cNvGrpSpPr/>
          <p:nvPr/>
        </p:nvGrpSpPr>
        <p:grpSpPr>
          <a:xfrm>
            <a:off x="5439346" y="7004538"/>
            <a:ext cx="2602686" cy="40638"/>
            <a:chOff x="2355372" y="2895803"/>
            <a:chExt cx="975995" cy="15239"/>
          </a:xfrm>
        </p:grpSpPr>
        <p:sp>
          <p:nvSpPr>
            <p:cNvPr id="834" name="Google Shape;834;p77"/>
            <p:cNvSpPr/>
            <p:nvPr/>
          </p:nvSpPr>
          <p:spPr>
            <a:xfrm>
              <a:off x="2355372" y="2903725"/>
              <a:ext cx="975995" cy="0"/>
            </a:xfrm>
            <a:custGeom>
              <a:rect b="b" l="l" r="r" t="t"/>
              <a:pathLst>
                <a:path extrusionOk="0" h="120000" w="975995">
                  <a:moveTo>
                    <a:pt x="0" y="0"/>
                  </a:moveTo>
                  <a:lnTo>
                    <a:pt x="975737" y="0"/>
                  </a:lnTo>
                </a:path>
              </a:pathLst>
            </a:custGeom>
            <a:noFill/>
            <a:ln cap="flat" cmpd="sng" w="9900">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835" name="Google Shape;835;p77"/>
            <p:cNvSpPr/>
            <p:nvPr/>
          </p:nvSpPr>
          <p:spPr>
            <a:xfrm>
              <a:off x="2355372" y="2895803"/>
              <a:ext cx="975995" cy="15239"/>
            </a:xfrm>
            <a:custGeom>
              <a:rect b="b" l="l" r="r" t="t"/>
              <a:pathLst>
                <a:path extrusionOk="0" h="15239" w="975995">
                  <a:moveTo>
                    <a:pt x="975443" y="14858"/>
                  </a:moveTo>
                  <a:lnTo>
                    <a:pt x="0" y="14858"/>
                  </a:lnTo>
                  <a:lnTo>
                    <a:pt x="0" y="0"/>
                  </a:lnTo>
                  <a:lnTo>
                    <a:pt x="975443" y="0"/>
                  </a:lnTo>
                  <a:lnTo>
                    <a:pt x="975443" y="14858"/>
                  </a:lnTo>
                  <a:close/>
                </a:path>
              </a:pathLst>
            </a:custGeom>
            <a:solidFill>
              <a:srgbClr val="59595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grpSp>
        <p:nvGrpSpPr>
          <p:cNvPr id="840" name="Google Shape;840;p78"/>
          <p:cNvGrpSpPr/>
          <p:nvPr/>
        </p:nvGrpSpPr>
        <p:grpSpPr>
          <a:xfrm>
            <a:off x="-3712" y="766059"/>
            <a:ext cx="7319700" cy="1073882"/>
            <a:chOff x="0" y="0"/>
            <a:chExt cx="7319700" cy="1073882"/>
          </a:xfrm>
        </p:grpSpPr>
        <p:sp>
          <p:nvSpPr>
            <p:cNvPr id="841" name="Google Shape;841;p7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42" name="Google Shape;842;p7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43" name="Google Shape;843;p7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pic>
        <p:nvPicPr>
          <p:cNvPr descr="ForTheWomen_blacktext (2) (1).png" id="844" name="Google Shape;844;p7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45" name="Google Shape;845;p78"/>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46" name="Google Shape;846;p78"/>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Profile</a:t>
            </a:r>
            <a:endParaRPr b="0"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chemeClr val="lt2"/>
                </a:solidFill>
                <a:latin typeface="Helvetica Neue"/>
                <a:ea typeface="Helvetica Neue"/>
                <a:cs typeface="Helvetica Neue"/>
                <a:sym typeface="Helvetica Neue"/>
              </a:rPr>
              <a:t>Prepare</a:t>
            </a:r>
            <a:endParaRPr b="1" i="0" sz="20000" u="none" cap="none" strike="noStrike">
              <a:solidFill>
                <a:schemeClr val="lt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r>
              <a:rPr b="1" i="0" lang="en-PH" sz="20000" u="none" cap="none" strike="noStrike">
                <a:solidFill>
                  <a:srgbClr val="000000"/>
                </a:solidFill>
                <a:latin typeface="Helvetica Neue"/>
                <a:ea typeface="Helvetica Neue"/>
                <a:cs typeface="Helvetica Neue"/>
                <a:sym typeface="Helvetica Neue"/>
              </a:rPr>
              <a:t>nalyze</a:t>
            </a:r>
            <a:endParaRPr b="1" i="0" sz="20000" u="none" cap="none" strike="noStrike">
              <a:solidFill>
                <a:srgbClr val="000000"/>
              </a:solidFill>
              <a:latin typeface="Helvetica Neue"/>
              <a:ea typeface="Helvetica Neue"/>
              <a:cs typeface="Helvetica Neue"/>
              <a:sym typeface="Helvetica Neue"/>
            </a:endParaRPr>
          </a:p>
        </p:txBody>
      </p:sp>
      <p:sp>
        <p:nvSpPr>
          <p:cNvPr id="847" name="Google Shape;847;p78"/>
          <p:cNvSpPr txBox="1"/>
          <p:nvPr/>
        </p:nvSpPr>
        <p:spPr>
          <a:xfrm>
            <a:off x="12153325" y="9162900"/>
            <a:ext cx="9186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(again)</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grpSp>
        <p:nvGrpSpPr>
          <p:cNvPr id="852" name="Google Shape;852;p79"/>
          <p:cNvGrpSpPr/>
          <p:nvPr/>
        </p:nvGrpSpPr>
        <p:grpSpPr>
          <a:xfrm>
            <a:off x="-3712" y="766059"/>
            <a:ext cx="7319700" cy="1073882"/>
            <a:chOff x="0" y="0"/>
            <a:chExt cx="7319700" cy="1073882"/>
          </a:xfrm>
        </p:grpSpPr>
        <p:sp>
          <p:nvSpPr>
            <p:cNvPr id="853" name="Google Shape;853;p7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54" name="Google Shape;854;p7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55" name="Google Shape;855;p7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1" sz="4000" u="none" cap="none" strike="noStrike">
              <a:solidFill>
                <a:srgbClr val="FFFFFF"/>
              </a:solidFill>
              <a:latin typeface="Poppins"/>
              <a:ea typeface="Poppins"/>
              <a:cs typeface="Poppins"/>
              <a:sym typeface="Poppins"/>
            </a:endParaRPr>
          </a:p>
        </p:txBody>
      </p:sp>
      <p:pic>
        <p:nvPicPr>
          <p:cNvPr descr="ForTheWomen_blacktext (2) (1).png" id="856" name="Google Shape;856;p7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857" name="Google Shape;857;p79"/>
          <p:cNvSpPr txBox="1"/>
          <p:nvPr/>
        </p:nvSpPr>
        <p:spPr>
          <a:xfrm>
            <a:off x="3108413" y="3369813"/>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Univariate Analysis</a:t>
            </a:r>
            <a:endParaRPr b="1" i="0" sz="8000" u="none" cap="none" strike="noStrike">
              <a:solidFill>
                <a:srgbClr val="000000"/>
              </a:solidFill>
              <a:latin typeface="Helvetica Neue"/>
              <a:ea typeface="Helvetica Neue"/>
              <a:cs typeface="Helvetica Neue"/>
              <a:sym typeface="Helvetica Neue"/>
            </a:endParaRPr>
          </a:p>
        </p:txBody>
      </p:sp>
      <p:sp>
        <p:nvSpPr>
          <p:cNvPr id="858" name="Google Shape;858;p79"/>
          <p:cNvSpPr txBox="1"/>
          <p:nvPr/>
        </p:nvSpPr>
        <p:spPr>
          <a:xfrm>
            <a:off x="13324688" y="83691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Bivariate Analysis</a:t>
            </a:r>
            <a:endParaRPr b="1" i="0" sz="8000" u="none" cap="none" strike="noStrike">
              <a:solidFill>
                <a:srgbClr val="000000"/>
              </a:solidFill>
              <a:latin typeface="Helvetica Neue"/>
              <a:ea typeface="Helvetica Neue"/>
              <a:cs typeface="Helvetica Neue"/>
              <a:sym typeface="Helvetica Neue"/>
            </a:endParaRPr>
          </a:p>
        </p:txBody>
      </p:sp>
      <p:pic>
        <p:nvPicPr>
          <p:cNvPr id="859" name="Google Shape;859;p79"/>
          <p:cNvPicPr preferRelativeResize="0"/>
          <p:nvPr/>
        </p:nvPicPr>
        <p:blipFill rotWithShape="1">
          <a:blip r:embed="rId4">
            <a:alphaModFix/>
          </a:blip>
          <a:srcRect b="0" l="0" r="0" t="0"/>
          <a:stretch/>
        </p:blipFill>
        <p:spPr>
          <a:xfrm>
            <a:off x="4645463" y="6017313"/>
            <a:ext cx="4876800" cy="4876800"/>
          </a:xfrm>
          <a:prstGeom prst="rect">
            <a:avLst/>
          </a:prstGeom>
          <a:noFill/>
          <a:ln>
            <a:noFill/>
          </a:ln>
        </p:spPr>
      </p:pic>
      <p:pic>
        <p:nvPicPr>
          <p:cNvPr id="860" name="Google Shape;860;p79"/>
          <p:cNvPicPr preferRelativeResize="0"/>
          <p:nvPr/>
        </p:nvPicPr>
        <p:blipFill rotWithShape="1">
          <a:blip r:embed="rId5">
            <a:alphaModFix/>
          </a:blip>
          <a:srcRect b="0" l="0" r="0" t="0"/>
          <a:stretch/>
        </p:blipFill>
        <p:spPr>
          <a:xfrm>
            <a:off x="14861738" y="3492375"/>
            <a:ext cx="4876800" cy="4876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80"/>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66" name="Google Shape;866;p80"/>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Scatterplot</a:t>
            </a:r>
            <a:endParaRPr b="1" i="1" sz="4400" u="none" cap="none" strike="noStrike">
              <a:solidFill>
                <a:srgbClr val="366092"/>
              </a:solidFill>
              <a:latin typeface="Arial"/>
              <a:ea typeface="Arial"/>
              <a:cs typeface="Arial"/>
              <a:sym typeface="Arial"/>
            </a:endParaRPr>
          </a:p>
        </p:txBody>
      </p:sp>
      <p:pic>
        <p:nvPicPr>
          <p:cNvPr id="867" name="Google Shape;867;p80"/>
          <p:cNvPicPr preferRelativeResize="0"/>
          <p:nvPr/>
        </p:nvPicPr>
        <p:blipFill rotWithShape="1">
          <a:blip r:embed="rId4">
            <a:alphaModFix/>
          </a:blip>
          <a:srcRect b="0" l="0" r="0" t="0"/>
          <a:stretch/>
        </p:blipFill>
        <p:spPr>
          <a:xfrm>
            <a:off x="7334866" y="3191306"/>
            <a:ext cx="15476235" cy="9669911"/>
          </a:xfrm>
          <a:prstGeom prst="rect">
            <a:avLst/>
          </a:prstGeom>
          <a:noFill/>
          <a:ln>
            <a:noFill/>
          </a:ln>
        </p:spPr>
      </p:pic>
      <p:sp>
        <p:nvSpPr>
          <p:cNvPr id="868" name="Google Shape;868;p80"/>
          <p:cNvSpPr txBox="1"/>
          <p:nvPr/>
        </p:nvSpPr>
        <p:spPr>
          <a:xfrm rot="-5400000">
            <a:off x="4700643" y="7438173"/>
            <a:ext cx="6915300" cy="786600"/>
          </a:xfrm>
          <a:prstGeom prst="rect">
            <a:avLst/>
          </a:prstGeom>
          <a:solidFill>
            <a:srgbClr val="FFFFFF"/>
          </a:solid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rgbClr val="000000"/>
                </a:solidFill>
                <a:latin typeface="Arial"/>
                <a:ea typeface="Arial"/>
                <a:cs typeface="Arial"/>
                <a:sym typeface="Arial"/>
              </a:rPr>
              <a:t>Price  (thousand dollars)</a:t>
            </a:r>
            <a:endParaRPr b="0" i="0" sz="2500" u="none" cap="none" strike="noStrike">
              <a:solidFill>
                <a:srgbClr val="000000"/>
              </a:solidFill>
              <a:latin typeface="Arial"/>
              <a:ea typeface="Arial"/>
              <a:cs typeface="Arial"/>
              <a:sym typeface="Arial"/>
            </a:endParaRPr>
          </a:p>
        </p:txBody>
      </p:sp>
      <p:sp>
        <p:nvSpPr>
          <p:cNvPr id="869" name="Google Shape;869;p80"/>
          <p:cNvSpPr txBox="1"/>
          <p:nvPr/>
        </p:nvSpPr>
        <p:spPr>
          <a:xfrm>
            <a:off x="8780088" y="11770423"/>
            <a:ext cx="13416000" cy="783600"/>
          </a:xfrm>
          <a:prstGeom prst="rect">
            <a:avLst/>
          </a:prstGeom>
          <a:solidFill>
            <a:srgbClr val="FFFFFF"/>
          </a:solid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500"/>
              <a:buFont typeface="Arial"/>
              <a:buNone/>
            </a:pPr>
            <a:r>
              <a:rPr b="0" i="0" lang="en-PH" sz="2500" u="none" cap="none" strike="noStrike">
                <a:solidFill>
                  <a:schemeClr val="dk1"/>
                </a:solidFill>
                <a:latin typeface="Arial"/>
                <a:ea typeface="Arial"/>
                <a:cs typeface="Arial"/>
                <a:sym typeface="Arial"/>
              </a:rPr>
              <a:t>Ground living area</a:t>
            </a:r>
            <a:endParaRPr b="0" i="0" sz="2500" u="none" cap="none" strike="noStrike">
              <a:solidFill>
                <a:schemeClr val="dk1"/>
              </a:solidFill>
              <a:latin typeface="Arial"/>
              <a:ea typeface="Arial"/>
              <a:cs typeface="Arial"/>
              <a:sym typeface="Arial"/>
            </a:endParaRPr>
          </a:p>
        </p:txBody>
      </p:sp>
      <p:sp>
        <p:nvSpPr>
          <p:cNvPr id="870" name="Google Shape;870;p80"/>
          <p:cNvSpPr txBox="1"/>
          <p:nvPr/>
        </p:nvSpPr>
        <p:spPr>
          <a:xfrm>
            <a:off x="1200606" y="4073286"/>
            <a:ext cx="5172300" cy="32862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000000"/>
                </a:solidFill>
                <a:latin typeface="Arial"/>
                <a:ea typeface="Arial"/>
                <a:cs typeface="Arial"/>
                <a:sym typeface="Arial"/>
              </a:rPr>
              <a:t>Predicting house price given ground living area</a:t>
            </a:r>
            <a:endParaRPr b="0" i="0" sz="3900" u="none" cap="none" strike="noStrike">
              <a:solidFill>
                <a:srgbClr val="000000"/>
              </a:solidFill>
              <a:latin typeface="Arial"/>
              <a:ea typeface="Arial"/>
              <a:cs typeface="Arial"/>
              <a:sym typeface="Arial"/>
            </a:endParaRPr>
          </a:p>
        </p:txBody>
      </p:sp>
      <p:grpSp>
        <p:nvGrpSpPr>
          <p:cNvPr id="871" name="Google Shape;871;p80"/>
          <p:cNvGrpSpPr/>
          <p:nvPr/>
        </p:nvGrpSpPr>
        <p:grpSpPr>
          <a:xfrm>
            <a:off x="-3712" y="766059"/>
            <a:ext cx="7319700" cy="1073882"/>
            <a:chOff x="0" y="0"/>
            <a:chExt cx="7319700" cy="1073882"/>
          </a:xfrm>
        </p:grpSpPr>
        <p:sp>
          <p:nvSpPr>
            <p:cNvPr id="872" name="Google Shape;872;p8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73" name="Google Shape;873;p8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74" name="Google Shape;874;p8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1"/>
          <p:cNvSpPr/>
          <p:nvPr/>
        </p:nvSpPr>
        <p:spPr>
          <a:xfrm>
            <a:off x="446147" y="12150509"/>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80" name="Google Shape;880;p81"/>
          <p:cNvSpPr txBox="1"/>
          <p:nvPr/>
        </p:nvSpPr>
        <p:spPr>
          <a:xfrm>
            <a:off x="446147" y="2123989"/>
            <a:ext cx="8941200" cy="7836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4400"/>
              <a:buFont typeface="Arial"/>
              <a:buNone/>
            </a:pPr>
            <a:r>
              <a:rPr b="0" i="0" lang="en-PH" sz="4400" u="none" cap="none" strike="noStrike">
                <a:solidFill>
                  <a:srgbClr val="366092"/>
                </a:solidFill>
                <a:latin typeface="Arial"/>
                <a:ea typeface="Arial"/>
                <a:cs typeface="Arial"/>
                <a:sym typeface="Arial"/>
              </a:rPr>
              <a:t>Charts: </a:t>
            </a:r>
            <a:r>
              <a:rPr b="1" i="1" lang="en-PH" sz="4400" u="none" cap="none" strike="noStrike">
                <a:solidFill>
                  <a:srgbClr val="366092"/>
                </a:solidFill>
                <a:latin typeface="Arial"/>
                <a:ea typeface="Arial"/>
                <a:cs typeface="Arial"/>
                <a:sym typeface="Arial"/>
              </a:rPr>
              <a:t>Scatterplot</a:t>
            </a:r>
            <a:endParaRPr b="1" i="1" sz="4400" u="none" cap="none" strike="noStrike">
              <a:solidFill>
                <a:srgbClr val="366092"/>
              </a:solidFill>
              <a:latin typeface="Arial"/>
              <a:ea typeface="Arial"/>
              <a:cs typeface="Arial"/>
              <a:sym typeface="Arial"/>
            </a:endParaRPr>
          </a:p>
        </p:txBody>
      </p:sp>
      <p:pic>
        <p:nvPicPr>
          <p:cNvPr id="881" name="Google Shape;881;p81"/>
          <p:cNvPicPr preferRelativeResize="0"/>
          <p:nvPr/>
        </p:nvPicPr>
        <p:blipFill rotWithShape="1">
          <a:blip r:embed="rId4">
            <a:alphaModFix/>
          </a:blip>
          <a:srcRect b="0" l="0" r="0" t="0"/>
          <a:stretch/>
        </p:blipFill>
        <p:spPr>
          <a:xfrm>
            <a:off x="10981631" y="2280675"/>
            <a:ext cx="11136613" cy="11108901"/>
          </a:xfrm>
          <a:prstGeom prst="rect">
            <a:avLst/>
          </a:prstGeom>
          <a:noFill/>
          <a:ln>
            <a:noFill/>
          </a:ln>
        </p:spPr>
      </p:pic>
      <p:sp>
        <p:nvSpPr>
          <p:cNvPr id="882" name="Google Shape;882;p81"/>
          <p:cNvSpPr txBox="1"/>
          <p:nvPr/>
        </p:nvSpPr>
        <p:spPr>
          <a:xfrm>
            <a:off x="1200606" y="4073286"/>
            <a:ext cx="9230700" cy="59445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000000"/>
                </a:solidFill>
                <a:latin typeface="Arial"/>
                <a:ea typeface="Arial"/>
                <a:cs typeface="Arial"/>
                <a:sym typeface="Arial"/>
              </a:rPr>
              <a:t>Predicting car price given Horsepower and MPG (Miles per gallon)</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000000"/>
              </a:solidFill>
              <a:latin typeface="Arial"/>
              <a:ea typeface="Arial"/>
              <a:cs typeface="Arial"/>
              <a:sym typeface="Arial"/>
            </a:endParaRPr>
          </a:p>
          <a:p>
            <a:pPr indent="-5270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Price and horsepower are correlated</a:t>
            </a:r>
            <a:endParaRPr b="0" i="0" sz="3900" u="none" cap="none" strike="noStrike">
              <a:solidFill>
                <a:srgbClr val="000000"/>
              </a:solidFill>
              <a:latin typeface="Arial"/>
              <a:ea typeface="Arial"/>
              <a:cs typeface="Arial"/>
              <a:sym typeface="Arial"/>
            </a:endParaRPr>
          </a:p>
          <a:p>
            <a:pPr indent="-527050" lvl="0" marL="558800" marR="0" rtl="0" algn="l">
              <a:lnSpc>
                <a:spcPct val="100000"/>
              </a:lnSpc>
              <a:spcBef>
                <a:spcPts val="0"/>
              </a:spcBef>
              <a:spcAft>
                <a:spcPts val="0"/>
              </a:spcAft>
              <a:buClr>
                <a:srgbClr val="000000"/>
              </a:buClr>
              <a:buSzPts val="3900"/>
              <a:buFont typeface="Arial"/>
              <a:buChar char="●"/>
            </a:pPr>
            <a:r>
              <a:rPr b="0" i="0" lang="en-PH" sz="3900" u="none" cap="none" strike="noStrike">
                <a:solidFill>
                  <a:srgbClr val="000000"/>
                </a:solidFill>
                <a:latin typeface="Arial"/>
                <a:ea typeface="Arial"/>
                <a:cs typeface="Arial"/>
                <a:sym typeface="Arial"/>
              </a:rPr>
              <a:t>MPG and horsepower are also correlated.</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rPr b="1" i="0" lang="en-PH" sz="3900" u="none" cap="none" strike="noStrike">
                <a:solidFill>
                  <a:srgbClr val="000000"/>
                </a:solidFill>
                <a:latin typeface="Arial"/>
                <a:ea typeface="Arial"/>
                <a:cs typeface="Arial"/>
                <a:sym typeface="Arial"/>
              </a:rPr>
              <a:t>Test for Multicollinearity: </a:t>
            </a:r>
            <a:br>
              <a:rPr b="1" i="0" lang="en-PH" sz="3900" u="none" cap="none" strike="noStrike">
                <a:solidFill>
                  <a:srgbClr val="000000"/>
                </a:solidFill>
                <a:latin typeface="Arial"/>
                <a:ea typeface="Arial"/>
                <a:cs typeface="Arial"/>
                <a:sym typeface="Arial"/>
              </a:rPr>
            </a:br>
            <a:r>
              <a:rPr b="0" i="0" lang="en-PH" sz="3900" u="none" cap="none" strike="noStrike">
                <a:solidFill>
                  <a:srgbClr val="000000"/>
                </a:solidFill>
                <a:latin typeface="Arial"/>
                <a:ea typeface="Arial"/>
                <a:cs typeface="Arial"/>
                <a:sym typeface="Arial"/>
              </a:rPr>
              <a:t>Variance Inflation Factor</a:t>
            </a:r>
            <a:endParaRPr b="0" i="0" sz="3900" u="none" cap="none" strike="noStrike">
              <a:solidFill>
                <a:srgbClr val="000000"/>
              </a:solidFill>
              <a:latin typeface="Arial"/>
              <a:ea typeface="Arial"/>
              <a:cs typeface="Arial"/>
              <a:sym typeface="Arial"/>
            </a:endParaRPr>
          </a:p>
        </p:txBody>
      </p:sp>
      <p:sp>
        <p:nvSpPr>
          <p:cNvPr id="883" name="Google Shape;883;p81"/>
          <p:cNvSpPr txBox="1"/>
          <p:nvPr/>
        </p:nvSpPr>
        <p:spPr>
          <a:xfrm>
            <a:off x="1278443" y="9663574"/>
            <a:ext cx="8695200" cy="783600"/>
          </a:xfrm>
          <a:prstGeom prst="rect">
            <a:avLst/>
          </a:prstGeom>
          <a:noFill/>
          <a:ln>
            <a:noFill/>
          </a:ln>
        </p:spPr>
        <p:txBody>
          <a:bodyPr anchorCtr="0" anchor="t" bIns="110875" lIns="110875" spcFirstLastPara="1" rIns="110875" wrap="square" tIns="110875">
            <a:noAutofit/>
          </a:bodyPr>
          <a:lstStyle/>
          <a:p>
            <a:pPr indent="0" lvl="0" marL="0" marR="0" rtl="0" algn="l">
              <a:lnSpc>
                <a:spcPct val="100000"/>
              </a:lnSpc>
              <a:spcBef>
                <a:spcPts val="0"/>
              </a:spcBef>
              <a:spcAft>
                <a:spcPts val="0"/>
              </a:spcAft>
              <a:buClr>
                <a:srgbClr val="000000"/>
              </a:buClr>
              <a:buSzPts val="2800"/>
              <a:buFont typeface="Arial"/>
              <a:buNone/>
            </a:pPr>
            <a:r>
              <a:rPr b="0" i="0" lang="en-PH" sz="2800" u="none" cap="none" strike="noStrike">
                <a:solidFill>
                  <a:srgbClr val="1155CC"/>
                </a:solidFill>
                <a:latin typeface="Arial"/>
                <a:ea typeface="Arial"/>
                <a:cs typeface="Arial"/>
                <a:sym typeface="Arial"/>
              </a:rPr>
              <a:t>https://etav.github.io/python/vif_factor_python.html</a:t>
            </a:r>
            <a:endParaRPr b="0" i="0" sz="2800" u="none" cap="none" strike="noStrike">
              <a:solidFill>
                <a:srgbClr val="1155CC"/>
              </a:solidFill>
              <a:latin typeface="Arial"/>
              <a:ea typeface="Arial"/>
              <a:cs typeface="Arial"/>
              <a:sym typeface="Arial"/>
            </a:endParaRPr>
          </a:p>
        </p:txBody>
      </p:sp>
      <p:grpSp>
        <p:nvGrpSpPr>
          <p:cNvPr id="884" name="Google Shape;884;p81"/>
          <p:cNvGrpSpPr/>
          <p:nvPr/>
        </p:nvGrpSpPr>
        <p:grpSpPr>
          <a:xfrm>
            <a:off x="-3712" y="766059"/>
            <a:ext cx="7319700" cy="1073882"/>
            <a:chOff x="0" y="0"/>
            <a:chExt cx="7319700" cy="1073882"/>
          </a:xfrm>
        </p:grpSpPr>
        <p:sp>
          <p:nvSpPr>
            <p:cNvPr id="885" name="Google Shape;885;p8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86" name="Google Shape;886;p8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87" name="Google Shape;887;p8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(Bivariate) 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descr="ForTheWomen_blacktext (2) (1).png" id="892" name="Google Shape;892;p82"/>
          <p:cNvPicPr preferRelativeResize="0"/>
          <p:nvPr/>
        </p:nvPicPr>
        <p:blipFill rotWithShape="1">
          <a:blip r:embed="rId3">
            <a:alphaModFix/>
          </a:blip>
          <a:srcRect b="0" l="0" r="0" t="0"/>
          <a:stretch/>
        </p:blipFill>
        <p:spPr>
          <a:xfrm>
            <a:off x="3286895" y="562367"/>
            <a:ext cx="17810211" cy="12591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24"/>
          <p:cNvGrpSpPr/>
          <p:nvPr/>
        </p:nvGrpSpPr>
        <p:grpSpPr>
          <a:xfrm>
            <a:off x="-3712" y="766059"/>
            <a:ext cx="7319700" cy="1073882"/>
            <a:chOff x="0" y="0"/>
            <a:chExt cx="7319700" cy="1073882"/>
          </a:xfrm>
        </p:grpSpPr>
        <p:sp>
          <p:nvSpPr>
            <p:cNvPr id="137" name="Google Shape;137;p2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8" name="Google Shape;138;p2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9" name="Google Shape;139;p2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40" name="Google Shape;140;p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41" name="Google Shape;141;p2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42" name="Google Shape;142;p24"/>
          <p:cNvPicPr preferRelativeResize="0"/>
          <p:nvPr/>
        </p:nvPicPr>
        <p:blipFill rotWithShape="1">
          <a:blip r:embed="rId4">
            <a:alphaModFix/>
          </a:blip>
          <a:srcRect b="0" l="4041" r="8475" t="0"/>
          <a:stretch/>
        </p:blipFill>
        <p:spPr>
          <a:xfrm>
            <a:off x="6774178" y="4137920"/>
            <a:ext cx="10632483" cy="8105525"/>
          </a:xfrm>
          <a:prstGeom prst="rect">
            <a:avLst/>
          </a:prstGeom>
          <a:noFill/>
          <a:ln>
            <a:noFill/>
          </a:ln>
        </p:spPr>
      </p:pic>
      <p:sp>
        <p:nvSpPr>
          <p:cNvPr id="143" name="Google Shape;143;p24"/>
          <p:cNvSpPr txBox="1"/>
          <p:nvPr/>
        </p:nvSpPr>
        <p:spPr>
          <a:xfrm>
            <a:off x="6309202" y="2795448"/>
            <a:ext cx="12526200" cy="880500"/>
          </a:xfrm>
          <a:prstGeom prst="rect">
            <a:avLst/>
          </a:prstGeom>
          <a:solidFill>
            <a:srgbClr val="FFFFFF"/>
          </a:solidFill>
          <a:ln>
            <a:noFill/>
          </a:ln>
        </p:spPr>
        <p:txBody>
          <a:bodyPr anchorCtr="0" anchor="ctr" bIns="110875" lIns="110875" spcFirstLastPara="1" rIns="110875" wrap="square" tIns="110875">
            <a:noAutofit/>
          </a:bodyPr>
          <a:lstStyle/>
          <a:p>
            <a:pPr indent="0" lvl="0" marL="0" marR="0" rtl="0" algn="l">
              <a:lnSpc>
                <a:spcPct val="150000"/>
              </a:lnSpc>
              <a:spcBef>
                <a:spcPts val="0"/>
              </a:spcBef>
              <a:spcAft>
                <a:spcPts val="0"/>
              </a:spcAft>
              <a:buClr>
                <a:srgbClr val="000000"/>
              </a:buClr>
              <a:buSzPts val="7300"/>
              <a:buFont typeface="Arial"/>
              <a:buNone/>
            </a:pPr>
            <a:r>
              <a:rPr b="1" i="0" lang="en-PH" sz="7300" u="none" cap="none" strike="noStrike">
                <a:solidFill>
                  <a:srgbClr val="0B5394"/>
                </a:solidFill>
                <a:highlight>
                  <a:schemeClr val="lt1"/>
                </a:highlight>
                <a:latin typeface="Arial"/>
                <a:ea typeface="Arial"/>
                <a:cs typeface="Arial"/>
                <a:sym typeface="Arial"/>
              </a:rPr>
              <a:t>Garbage in, garbage out</a:t>
            </a:r>
            <a:endParaRPr b="1" i="0" sz="7300" u="none" cap="none" strike="noStrike">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p25"/>
          <p:cNvGrpSpPr/>
          <p:nvPr/>
        </p:nvGrpSpPr>
        <p:grpSpPr>
          <a:xfrm>
            <a:off x="-3712" y="766059"/>
            <a:ext cx="7319700" cy="1073882"/>
            <a:chOff x="0" y="0"/>
            <a:chExt cx="7319700" cy="1073882"/>
          </a:xfrm>
        </p:grpSpPr>
        <p:sp>
          <p:nvSpPr>
            <p:cNvPr id="149" name="Google Shape;149;p2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50" name="Google Shape;150;p2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51" name="Google Shape;151;p2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52" name="Google Shape;152;p2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53" name="Google Shape;153;p2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4" name="Google Shape;154;p25"/>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endParaRPr b="0"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endParaRPr b="1" i="0" sz="2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6"/>
          <p:cNvGrpSpPr/>
          <p:nvPr/>
        </p:nvGrpSpPr>
        <p:grpSpPr>
          <a:xfrm>
            <a:off x="-3712" y="766059"/>
            <a:ext cx="7319700" cy="1073882"/>
            <a:chOff x="0" y="0"/>
            <a:chExt cx="7319700" cy="1073882"/>
          </a:xfrm>
        </p:grpSpPr>
        <p:sp>
          <p:nvSpPr>
            <p:cNvPr id="160" name="Google Shape;160;p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1" name="Google Shape;161;p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2" name="Google Shape;162;p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63" name="Google Shape;163;p2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64" name="Google Shape;164;p2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p26"/>
          <p:cNvSpPr txBox="1"/>
          <p:nvPr/>
        </p:nvSpPr>
        <p:spPr>
          <a:xfrm>
            <a:off x="2725750" y="2456200"/>
            <a:ext cx="14960100" cy="942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rofile</a:t>
            </a:r>
            <a:endParaRPr b="0"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P</a:t>
            </a:r>
            <a:r>
              <a:rPr b="1" i="0" lang="en-PH" sz="20000" u="none" cap="none" strike="noStrike">
                <a:solidFill>
                  <a:srgbClr val="000000"/>
                </a:solidFill>
                <a:latin typeface="Helvetica Neue"/>
                <a:ea typeface="Helvetica Neue"/>
                <a:cs typeface="Helvetica Neue"/>
                <a:sym typeface="Helvetica Neue"/>
              </a:rPr>
              <a:t>repare</a:t>
            </a:r>
            <a:endParaRPr b="1" i="0" sz="2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0"/>
              <a:buFont typeface="Arial"/>
              <a:buNone/>
            </a:pPr>
            <a:r>
              <a:rPr b="1" i="0" lang="en-PH" sz="20000" u="none" cap="none" strike="noStrike">
                <a:solidFill>
                  <a:srgbClr val="193177"/>
                </a:solidFill>
                <a:latin typeface="Helvetica Neue"/>
                <a:ea typeface="Helvetica Neue"/>
                <a:cs typeface="Helvetica Neue"/>
                <a:sym typeface="Helvetica Neue"/>
              </a:rPr>
              <a:t>A</a:t>
            </a:r>
            <a:r>
              <a:rPr b="1" i="0" lang="en-PH" sz="20000" u="none" cap="none" strike="noStrike">
                <a:solidFill>
                  <a:srgbClr val="000000"/>
                </a:solidFill>
                <a:latin typeface="Helvetica Neue"/>
                <a:ea typeface="Helvetica Neue"/>
                <a:cs typeface="Helvetica Neue"/>
                <a:sym typeface="Helvetica Neue"/>
              </a:rPr>
              <a:t>nalyze</a:t>
            </a:r>
            <a:endParaRPr b="1" i="0" sz="2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