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Lst>
  <p:sldSz cy="13716000" cx="24384000"/>
  <p:notesSz cx="6858000" cy="9144000"/>
  <p:embeddedFontLst>
    <p:embeddedFont>
      <p:font typeface="Poppins"/>
      <p:regular r:id="rId71"/>
      <p:bold r:id="rId72"/>
      <p:italic r:id="rId73"/>
      <p:boldItalic r:id="rId74"/>
    </p:embeddedFont>
    <p:embeddedFont>
      <p:font typeface="Lato"/>
      <p:regular r:id="rId75"/>
      <p:bold r:id="rId76"/>
      <p:italic r:id="rId77"/>
      <p:boldItalic r:id="rId78"/>
    </p:embeddedFont>
    <p:embeddedFont>
      <p:font typeface="Helvetica Neue"/>
      <p:regular r:id="rId79"/>
      <p:bold r:id="rId80"/>
      <p:italic r:id="rId81"/>
      <p:boldItalic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83" roundtripDataSignature="AMtx7mj0XjD5b9jyltx1ZfY4YZ2Fl6a1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B4C33D9-8477-464D-ADE4-BFD17BCCA4C1}">
  <a:tblStyle styleId="{5B4C33D9-8477-464D-ADE4-BFD17BCCA4C1}" styleName="Table_0">
    <a:wholeTbl>
      <a:tcTxStyle b="off" i="off">
        <a:font>
          <a:latin typeface="Calibri"/>
          <a:ea typeface="Calibri"/>
          <a:cs typeface="Calibri"/>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3" Type="http://customschemas.google.com/relationships/presentationmetadata" Target="meta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HelveticaNeue-bold.fntdata"/><Relationship Id="rId82" Type="http://schemas.openxmlformats.org/officeDocument/2006/relationships/font" Target="fonts/HelveticaNeue-boldItalic.fntdata"/><Relationship Id="rId81"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Poppins-italic.fntdata"/><Relationship Id="rId72" Type="http://schemas.openxmlformats.org/officeDocument/2006/relationships/font" Target="fonts/Poppins-bold.fntdata"/><Relationship Id="rId31" Type="http://schemas.openxmlformats.org/officeDocument/2006/relationships/slide" Target="slides/slide26.xml"/><Relationship Id="rId75" Type="http://schemas.openxmlformats.org/officeDocument/2006/relationships/font" Target="fonts/Lato-regular.fntdata"/><Relationship Id="rId30" Type="http://schemas.openxmlformats.org/officeDocument/2006/relationships/slide" Target="slides/slide25.xml"/><Relationship Id="rId74" Type="http://schemas.openxmlformats.org/officeDocument/2006/relationships/font" Target="fonts/Poppins-boldItalic.fntdata"/><Relationship Id="rId33" Type="http://schemas.openxmlformats.org/officeDocument/2006/relationships/slide" Target="slides/slide28.xml"/><Relationship Id="rId77" Type="http://schemas.openxmlformats.org/officeDocument/2006/relationships/font" Target="fonts/Lato-italic.fntdata"/><Relationship Id="rId32" Type="http://schemas.openxmlformats.org/officeDocument/2006/relationships/slide" Target="slides/slide27.xml"/><Relationship Id="rId76" Type="http://schemas.openxmlformats.org/officeDocument/2006/relationships/font" Target="fonts/Lato-bold.fntdata"/><Relationship Id="rId35" Type="http://schemas.openxmlformats.org/officeDocument/2006/relationships/slide" Target="slides/slide30.xml"/><Relationship Id="rId79" Type="http://schemas.openxmlformats.org/officeDocument/2006/relationships/font" Target="fonts/HelveticaNeue-regular.fntdata"/><Relationship Id="rId34" Type="http://schemas.openxmlformats.org/officeDocument/2006/relationships/slide" Target="slides/slide29.xml"/><Relationship Id="rId78" Type="http://schemas.openxmlformats.org/officeDocument/2006/relationships/font" Target="fonts/Lato-boldItalic.fntdata"/><Relationship Id="rId71" Type="http://schemas.openxmlformats.org/officeDocument/2006/relationships/font" Target="fonts/Poppins-regular.fntdata"/><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0" name="Google Shape;8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4f43e4296_0_28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68" name="Google Shape;168;g134f43e4296_0_2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4f43e4296_0_9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79" name="Google Shape;179;g134f43e4296_0_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34f43e4296_0_15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91" name="Google Shape;191;g134f43e4296_0_1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34f43e4296_0_20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05" name="Google Shape;205;g134f43e4296_0_2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34f43e4296_0_36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17" name="Google Shape;217;g134f43e4296_0_3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35113b380a_0_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29" name="Google Shape;229;g135113b380a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35113b380a_0_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40" name="Google Shape;240;g135113b380a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34f43e4296_0_388: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134f43e4296_0_388: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34f43e4296_0_397: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134f43e4296_0_397: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34f43e4296_0_409: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134f43e4296_0_409: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34f43e4296_0_420: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134f43e4296_0_420: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34f43e4296_0_430: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134f43e4296_0_430: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34f43e4296_0_441: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134f43e4296_0_441: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34f43e4296_0_453: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134f43e4296_0_453: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34f43e4296_0_463: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134f43e4296_0_463: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34f43e4296_0_27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44" name="Google Shape;344;g134f43e4296_0_2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34f43e4296_0_608: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134f43e4296_0_608: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34f43e4296_0_620: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134f43e4296_0_620: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34f43e4296_0_631: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134f43e4296_0_631: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34f43e4296_0_641: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134f43e4296_0_641: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 name="Google Shape;93;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34f43e4296_0_652: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134f43e4296_0_652: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34f43e4296_0_664: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134f43e4296_0_664: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34f43e4296_0_674: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g134f43e4296_0_674: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34f43e4296_0_741: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g134f43e4296_0_741: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34f43e4296_0_753: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134f43e4296_0_753: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34f43e4296_0_765: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g134f43e4296_0_765: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34f43e4296_0_776: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g134f43e4296_0_776: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34f43e4296_0_1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492" name="Google Shape;492;g134f43e4296_0_1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34f43e4296_0_80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03" name="Google Shape;503;g134f43e4296_0_8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30aa865571_0_1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14" name="Google Shape;514;g130aa865571_0_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4f43e4296_0_1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9" name="Google Shape;99;g134f43e4296_0_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30dfca2355_0_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31" name="Google Shape;531;g130dfca2355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34f43e4296_0_1241: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544" name="Google Shape;544;g134f43e4296_0_1241: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34f43e4296_0_1141: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559" name="Google Shape;559;g134f43e4296_0_1141: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34f43e4296_0_1168: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579" name="Google Shape;579;g134f43e4296_0_1168: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34f43e4296_0_1200: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593" name="Google Shape;593;g134f43e4296_0_1200: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34f43e4296_0_1210: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606" name="Google Shape;606;g134f43e4296_0_1210: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34f43e4296_0_1158: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619" name="Google Shape;619;g134f43e4296_0_1158: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34f43e4296_0_863: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632" name="Google Shape;632;g134f43e4296_0_863: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34f43e4296_0_874: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646" name="Google Shape;646;g134f43e4296_0_874: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134f43e4296_0_884: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659" name="Google Shape;659;g134f43e4296_0_884: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4f43e4296_0_78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11" name="Google Shape;111;g134f43e4296_0_7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134f43e4296_0_903: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681" name="Google Shape;681;g134f43e4296_0_903: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134f43e4296_0_915: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696" name="Google Shape;696;g134f43e4296_0_915: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34f43e4296_0_936: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720" name="Google Shape;720;g134f43e4296_0_936: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134f43e4296_0_8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733" name="Google Shape;733;g134f43e4296_0_8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134f43e4296_0_967: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745" name="Google Shape;745;g134f43e4296_0_967: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134f43e4296_0_1000: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760" name="Google Shape;760;g134f43e4296_0_1000: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134f43e4296_0_1009: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772" name="Google Shape;772;g134f43e4296_0_1009: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134f43e4296_0_1041:notes"/>
          <p:cNvSpPr txBox="1"/>
          <p:nvPr>
            <p:ph idx="1" type="body"/>
          </p:nvPr>
        </p:nvSpPr>
        <p:spPr>
          <a:xfrm>
            <a:off x="685800" y="4343378"/>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6" name="Google Shape;786;g134f43e4296_0_1041: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134f43e4296_0_1046:notes"/>
          <p:cNvSpPr txBox="1"/>
          <p:nvPr>
            <p:ph idx="1" type="body"/>
          </p:nvPr>
        </p:nvSpPr>
        <p:spPr>
          <a:xfrm>
            <a:off x="685800" y="4343378"/>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6" name="Google Shape;796;g134f43e4296_0_1046: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134f43e4296_0_1055:notes"/>
          <p:cNvSpPr txBox="1"/>
          <p:nvPr>
            <p:ph idx="1" type="body"/>
          </p:nvPr>
        </p:nvSpPr>
        <p:spPr>
          <a:xfrm>
            <a:off x="685800" y="4343378"/>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0" name="Google Shape;810;g134f43e4296_0_1055: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0aa865571_0_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22" name="Google Shape;122;g130aa865571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134f43e4296_0_1064:notes"/>
          <p:cNvSpPr txBox="1"/>
          <p:nvPr>
            <p:ph idx="1" type="body"/>
          </p:nvPr>
        </p:nvSpPr>
        <p:spPr>
          <a:xfrm>
            <a:off x="685800" y="4343378"/>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4" name="Google Shape;824;g134f43e4296_0_1064: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134f43e4296_0_8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38" name="Google Shape;838;g134f43e4296_0_8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135113b380a_0_7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50" name="Google Shape;850;g135113b380a_0_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134f43e4296_0_1332: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863" name="Google Shape;863;g134f43e4296_0_1332: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134f43e4296_0_1343: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877" name="Google Shape;877;g134f43e4296_0_1343: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130dfca2355_0_159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90" name="Google Shape;890;g130dfca2355_0_15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34f43e4296_0_7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34" name="Google Shape;134;g134f43e4296_0_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4f43e4296_0_8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46" name="Google Shape;146;g134f43e4296_0_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4f43e4296_0_1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57" name="Google Shape;157;g134f43e4296_0_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9" name="Shape 9"/>
        <p:cNvGrpSpPr/>
        <p:nvPr/>
      </p:nvGrpSpPr>
      <p:grpSpPr>
        <a:xfrm>
          <a:off x="0" y="0"/>
          <a:ext cx="0" cy="0"/>
          <a:chOff x="0" y="0"/>
          <a:chExt cx="0" cy="0"/>
        </a:xfrm>
      </p:grpSpPr>
      <p:sp>
        <p:nvSpPr>
          <p:cNvPr id="10" name="Google Shape;10;p18"/>
          <p:cNvSpPr txBox="1"/>
          <p:nvPr>
            <p:ph type="title"/>
          </p:nvPr>
        </p:nvSpPr>
        <p:spPr>
          <a:xfrm>
            <a:off x="1778000" y="2298700"/>
            <a:ext cx="20828000" cy="46482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1" name="Google Shape;11;p18"/>
          <p:cNvSpPr txBox="1"/>
          <p:nvPr>
            <p:ph idx="1" type="body"/>
          </p:nvPr>
        </p:nvSpPr>
        <p:spPr>
          <a:xfrm>
            <a:off x="1778000" y="7073900"/>
            <a:ext cx="20828000" cy="15875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12" name="Google Shape;12;p18"/>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49" name="Shape 49"/>
        <p:cNvGrpSpPr/>
        <p:nvPr/>
      </p:nvGrpSpPr>
      <p:grpSpPr>
        <a:xfrm>
          <a:off x="0" y="0"/>
          <a:ext cx="0" cy="0"/>
          <a:chOff x="0" y="0"/>
          <a:chExt cx="0" cy="0"/>
        </a:xfrm>
      </p:grpSpPr>
      <p:sp>
        <p:nvSpPr>
          <p:cNvPr id="50" name="Google Shape;50;p27"/>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1" name="Google Shape;51;p27"/>
          <p:cNvSpPr txBox="1"/>
          <p:nvPr>
            <p:ph idx="1" type="body"/>
          </p:nvPr>
        </p:nvSpPr>
        <p:spPr>
          <a:xfrm>
            <a:off x="1689100" y="3149600"/>
            <a:ext cx="21005799" cy="9296400"/>
          </a:xfrm>
          <a:prstGeom prst="rect">
            <a:avLst/>
          </a:prstGeom>
          <a:noFill/>
          <a:ln>
            <a:noFill/>
          </a:ln>
        </p:spPr>
        <p:txBody>
          <a:bodyPr anchorCtr="0" anchor="ctr" bIns="50800" lIns="50800" spcFirstLastPara="1" rIns="50800" wrap="square" tIns="50800">
            <a:noAutofit/>
          </a:bodyPr>
          <a:lstStyle>
            <a:lvl1pPr indent="-609600" lvl="0" marL="457200" algn="l">
              <a:lnSpc>
                <a:spcPct val="100000"/>
              </a:lnSpc>
              <a:spcBef>
                <a:spcPts val="5900"/>
              </a:spcBef>
              <a:spcAft>
                <a:spcPts val="0"/>
              </a:spcAft>
              <a:buClr>
                <a:srgbClr val="000000"/>
              </a:buClr>
              <a:buSzPts val="6000"/>
              <a:buFont typeface="Helvetica Neue"/>
              <a:buChar char="•"/>
              <a:defRPr sz="4800"/>
            </a:lvl1pPr>
            <a:lvl2pPr indent="-609600" lvl="1" marL="914400" algn="l">
              <a:lnSpc>
                <a:spcPct val="100000"/>
              </a:lnSpc>
              <a:spcBef>
                <a:spcPts val="5900"/>
              </a:spcBef>
              <a:spcAft>
                <a:spcPts val="0"/>
              </a:spcAft>
              <a:buClr>
                <a:srgbClr val="000000"/>
              </a:buClr>
              <a:buSzPts val="6000"/>
              <a:buFont typeface="Helvetica Neue"/>
              <a:buChar char="•"/>
              <a:defRPr sz="4800"/>
            </a:lvl2pPr>
            <a:lvl3pPr indent="-609600" lvl="2" marL="1371600" algn="l">
              <a:lnSpc>
                <a:spcPct val="100000"/>
              </a:lnSpc>
              <a:spcBef>
                <a:spcPts val="5900"/>
              </a:spcBef>
              <a:spcAft>
                <a:spcPts val="0"/>
              </a:spcAft>
              <a:buClr>
                <a:srgbClr val="000000"/>
              </a:buClr>
              <a:buSzPts val="6000"/>
              <a:buFont typeface="Helvetica Neue"/>
              <a:buChar char="•"/>
              <a:defRPr sz="4800"/>
            </a:lvl3pPr>
            <a:lvl4pPr indent="-609600" lvl="3" marL="1828800" algn="l">
              <a:lnSpc>
                <a:spcPct val="100000"/>
              </a:lnSpc>
              <a:spcBef>
                <a:spcPts val="5900"/>
              </a:spcBef>
              <a:spcAft>
                <a:spcPts val="0"/>
              </a:spcAft>
              <a:buClr>
                <a:srgbClr val="000000"/>
              </a:buClr>
              <a:buSzPts val="6000"/>
              <a:buFont typeface="Helvetica Neue"/>
              <a:buChar char="•"/>
              <a:defRPr sz="4800"/>
            </a:lvl4pPr>
            <a:lvl5pPr indent="-609600" lvl="4" marL="2286000" algn="l">
              <a:lnSpc>
                <a:spcPct val="100000"/>
              </a:lnSpc>
              <a:spcBef>
                <a:spcPts val="5900"/>
              </a:spcBef>
              <a:spcAft>
                <a:spcPts val="0"/>
              </a:spcAft>
              <a:buClr>
                <a:srgbClr val="000000"/>
              </a:buClr>
              <a:buSzPts val="6000"/>
              <a:buFont typeface="Helvetica Neue"/>
              <a:buChar char="•"/>
              <a:defRPr sz="48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52" name="Google Shape;52;p27"/>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53" name="Shape 53"/>
        <p:cNvGrpSpPr/>
        <p:nvPr/>
      </p:nvGrpSpPr>
      <p:grpSpPr>
        <a:xfrm>
          <a:off x="0" y="0"/>
          <a:ext cx="0" cy="0"/>
          <a:chOff x="0" y="0"/>
          <a:chExt cx="0" cy="0"/>
        </a:xfrm>
      </p:grpSpPr>
      <p:sp>
        <p:nvSpPr>
          <p:cNvPr id="54" name="Google Shape;54;p28"/>
          <p:cNvSpPr/>
          <p:nvPr>
            <p:ph idx="2" type="pic"/>
          </p:nvPr>
        </p:nvSpPr>
        <p:spPr>
          <a:xfrm>
            <a:off x="13169900" y="3149600"/>
            <a:ext cx="9525000" cy="9296400"/>
          </a:xfrm>
          <a:prstGeom prst="rect">
            <a:avLst/>
          </a:prstGeom>
          <a:noFill/>
          <a:ln>
            <a:noFill/>
          </a:ln>
        </p:spPr>
      </p:sp>
      <p:sp>
        <p:nvSpPr>
          <p:cNvPr id="55" name="Google Shape;55;p28"/>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6" name="Google Shape;56;p28"/>
          <p:cNvSpPr txBox="1"/>
          <p:nvPr>
            <p:ph idx="1" type="body"/>
          </p:nvPr>
        </p:nvSpPr>
        <p:spPr>
          <a:xfrm>
            <a:off x="1689100" y="3149600"/>
            <a:ext cx="10223500" cy="9296400"/>
          </a:xfrm>
          <a:prstGeom prst="rect">
            <a:avLst/>
          </a:prstGeom>
          <a:noFill/>
          <a:ln>
            <a:noFill/>
          </a:ln>
        </p:spPr>
        <p:txBody>
          <a:bodyPr anchorCtr="0" anchor="ctr" bIns="50800" lIns="50800" spcFirstLastPara="1" rIns="50800" wrap="square" tIns="50800">
            <a:noAutofit/>
          </a:bodyPr>
          <a:lstStyle>
            <a:lvl1pPr indent="-530225" lvl="0" marL="457200" algn="l">
              <a:lnSpc>
                <a:spcPct val="100000"/>
              </a:lnSpc>
              <a:spcBef>
                <a:spcPts val="4500"/>
              </a:spcBef>
              <a:spcAft>
                <a:spcPts val="0"/>
              </a:spcAft>
              <a:buClr>
                <a:srgbClr val="000000"/>
              </a:buClr>
              <a:buSzPts val="4750"/>
              <a:buFont typeface="Helvetica Neue"/>
              <a:buChar char="•"/>
              <a:defRPr sz="3800"/>
            </a:lvl1pPr>
            <a:lvl2pPr indent="-530225" lvl="1" marL="914400" algn="l">
              <a:lnSpc>
                <a:spcPct val="100000"/>
              </a:lnSpc>
              <a:spcBef>
                <a:spcPts val="4500"/>
              </a:spcBef>
              <a:spcAft>
                <a:spcPts val="0"/>
              </a:spcAft>
              <a:buClr>
                <a:srgbClr val="000000"/>
              </a:buClr>
              <a:buSzPts val="4750"/>
              <a:buFont typeface="Helvetica Neue"/>
              <a:buChar char="•"/>
              <a:defRPr sz="3800"/>
            </a:lvl2pPr>
            <a:lvl3pPr indent="-530225" lvl="2" marL="1371600" algn="l">
              <a:lnSpc>
                <a:spcPct val="100000"/>
              </a:lnSpc>
              <a:spcBef>
                <a:spcPts val="4500"/>
              </a:spcBef>
              <a:spcAft>
                <a:spcPts val="0"/>
              </a:spcAft>
              <a:buClr>
                <a:srgbClr val="000000"/>
              </a:buClr>
              <a:buSzPts val="4750"/>
              <a:buFont typeface="Helvetica Neue"/>
              <a:buChar char="•"/>
              <a:defRPr sz="3800"/>
            </a:lvl3pPr>
            <a:lvl4pPr indent="-530225" lvl="3" marL="1828800" algn="l">
              <a:lnSpc>
                <a:spcPct val="100000"/>
              </a:lnSpc>
              <a:spcBef>
                <a:spcPts val="4500"/>
              </a:spcBef>
              <a:spcAft>
                <a:spcPts val="0"/>
              </a:spcAft>
              <a:buClr>
                <a:srgbClr val="000000"/>
              </a:buClr>
              <a:buSzPts val="4750"/>
              <a:buFont typeface="Helvetica Neue"/>
              <a:buChar char="•"/>
              <a:defRPr sz="3800"/>
            </a:lvl4pPr>
            <a:lvl5pPr indent="-530225" lvl="4" marL="2286000" algn="l">
              <a:lnSpc>
                <a:spcPct val="100000"/>
              </a:lnSpc>
              <a:spcBef>
                <a:spcPts val="4500"/>
              </a:spcBef>
              <a:spcAft>
                <a:spcPts val="0"/>
              </a:spcAft>
              <a:buClr>
                <a:srgbClr val="000000"/>
              </a:buClr>
              <a:buSzPts val="4750"/>
              <a:buFont typeface="Helvetica Neue"/>
              <a:buChar char="•"/>
              <a:defRPr sz="38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57" name="Google Shape;57;p28"/>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58" name="Shape 58"/>
        <p:cNvGrpSpPr/>
        <p:nvPr/>
      </p:nvGrpSpPr>
      <p:grpSpPr>
        <a:xfrm>
          <a:off x="0" y="0"/>
          <a:ext cx="0" cy="0"/>
          <a:chOff x="0" y="0"/>
          <a:chExt cx="0" cy="0"/>
        </a:xfrm>
      </p:grpSpPr>
      <p:sp>
        <p:nvSpPr>
          <p:cNvPr id="59" name="Google Shape;59;p29"/>
          <p:cNvSpPr txBox="1"/>
          <p:nvPr>
            <p:ph idx="1" type="body"/>
          </p:nvPr>
        </p:nvSpPr>
        <p:spPr>
          <a:xfrm>
            <a:off x="1689100" y="1778000"/>
            <a:ext cx="21005799" cy="10160000"/>
          </a:xfrm>
          <a:prstGeom prst="rect">
            <a:avLst/>
          </a:prstGeom>
          <a:noFill/>
          <a:ln>
            <a:noFill/>
          </a:ln>
        </p:spPr>
        <p:txBody>
          <a:bodyPr anchorCtr="0" anchor="ctr" bIns="50800" lIns="50800" spcFirstLastPara="1" rIns="50800" wrap="square" tIns="50800">
            <a:noAutofit/>
          </a:bodyPr>
          <a:lstStyle>
            <a:lvl1pPr indent="-609600" lvl="0" marL="457200" algn="l">
              <a:lnSpc>
                <a:spcPct val="100000"/>
              </a:lnSpc>
              <a:spcBef>
                <a:spcPts val="5900"/>
              </a:spcBef>
              <a:spcAft>
                <a:spcPts val="0"/>
              </a:spcAft>
              <a:buClr>
                <a:srgbClr val="000000"/>
              </a:buClr>
              <a:buSzPts val="6000"/>
              <a:buFont typeface="Helvetica Neue"/>
              <a:buChar char="•"/>
              <a:defRPr sz="4800"/>
            </a:lvl1pPr>
            <a:lvl2pPr indent="-609600" lvl="1" marL="914400" algn="l">
              <a:lnSpc>
                <a:spcPct val="100000"/>
              </a:lnSpc>
              <a:spcBef>
                <a:spcPts val="5900"/>
              </a:spcBef>
              <a:spcAft>
                <a:spcPts val="0"/>
              </a:spcAft>
              <a:buClr>
                <a:srgbClr val="000000"/>
              </a:buClr>
              <a:buSzPts val="6000"/>
              <a:buFont typeface="Helvetica Neue"/>
              <a:buChar char="•"/>
              <a:defRPr sz="4800"/>
            </a:lvl2pPr>
            <a:lvl3pPr indent="-609600" lvl="2" marL="1371600" algn="l">
              <a:lnSpc>
                <a:spcPct val="100000"/>
              </a:lnSpc>
              <a:spcBef>
                <a:spcPts val="5900"/>
              </a:spcBef>
              <a:spcAft>
                <a:spcPts val="0"/>
              </a:spcAft>
              <a:buClr>
                <a:srgbClr val="000000"/>
              </a:buClr>
              <a:buSzPts val="6000"/>
              <a:buFont typeface="Helvetica Neue"/>
              <a:buChar char="•"/>
              <a:defRPr sz="4800"/>
            </a:lvl3pPr>
            <a:lvl4pPr indent="-609600" lvl="3" marL="1828800" algn="l">
              <a:lnSpc>
                <a:spcPct val="100000"/>
              </a:lnSpc>
              <a:spcBef>
                <a:spcPts val="5900"/>
              </a:spcBef>
              <a:spcAft>
                <a:spcPts val="0"/>
              </a:spcAft>
              <a:buClr>
                <a:srgbClr val="000000"/>
              </a:buClr>
              <a:buSzPts val="6000"/>
              <a:buFont typeface="Helvetica Neue"/>
              <a:buChar char="•"/>
              <a:defRPr sz="4800"/>
            </a:lvl4pPr>
            <a:lvl5pPr indent="-609600" lvl="4" marL="2286000" algn="l">
              <a:lnSpc>
                <a:spcPct val="100000"/>
              </a:lnSpc>
              <a:spcBef>
                <a:spcPts val="5900"/>
              </a:spcBef>
              <a:spcAft>
                <a:spcPts val="0"/>
              </a:spcAft>
              <a:buClr>
                <a:srgbClr val="000000"/>
              </a:buClr>
              <a:buSzPts val="6000"/>
              <a:buFont typeface="Helvetica Neue"/>
              <a:buChar char="•"/>
              <a:defRPr sz="48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60" name="Google Shape;60;p29"/>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61" name="Shape 61"/>
        <p:cNvGrpSpPr/>
        <p:nvPr/>
      </p:nvGrpSpPr>
      <p:grpSpPr>
        <a:xfrm>
          <a:off x="0" y="0"/>
          <a:ext cx="0" cy="0"/>
          <a:chOff x="0" y="0"/>
          <a:chExt cx="0" cy="0"/>
        </a:xfrm>
      </p:grpSpPr>
      <p:sp>
        <p:nvSpPr>
          <p:cNvPr id="62" name="Google Shape;62;p30"/>
          <p:cNvSpPr/>
          <p:nvPr>
            <p:ph idx="2" type="pic"/>
          </p:nvPr>
        </p:nvSpPr>
        <p:spPr>
          <a:xfrm>
            <a:off x="15760700" y="7048500"/>
            <a:ext cx="7404100" cy="5549900"/>
          </a:xfrm>
          <a:prstGeom prst="rect">
            <a:avLst/>
          </a:prstGeom>
          <a:noFill/>
          <a:ln>
            <a:noFill/>
          </a:ln>
        </p:spPr>
      </p:sp>
      <p:sp>
        <p:nvSpPr>
          <p:cNvPr id="63" name="Google Shape;63;p30"/>
          <p:cNvSpPr/>
          <p:nvPr>
            <p:ph idx="3" type="pic"/>
          </p:nvPr>
        </p:nvSpPr>
        <p:spPr>
          <a:xfrm>
            <a:off x="15760700" y="1130300"/>
            <a:ext cx="7404100" cy="5549900"/>
          </a:xfrm>
          <a:prstGeom prst="rect">
            <a:avLst/>
          </a:prstGeom>
          <a:noFill/>
          <a:ln>
            <a:noFill/>
          </a:ln>
        </p:spPr>
      </p:sp>
      <p:sp>
        <p:nvSpPr>
          <p:cNvPr id="64" name="Google Shape;64;p30"/>
          <p:cNvSpPr/>
          <p:nvPr>
            <p:ph idx="4" type="pic"/>
          </p:nvPr>
        </p:nvSpPr>
        <p:spPr>
          <a:xfrm>
            <a:off x="1206500" y="1130300"/>
            <a:ext cx="14173200" cy="11468100"/>
          </a:xfrm>
          <a:prstGeom prst="rect">
            <a:avLst/>
          </a:prstGeom>
          <a:noFill/>
          <a:ln>
            <a:noFill/>
          </a:ln>
        </p:spPr>
      </p:sp>
      <p:sp>
        <p:nvSpPr>
          <p:cNvPr id="65" name="Google Shape;65;p30"/>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66" name="Shape 66"/>
        <p:cNvGrpSpPr/>
        <p:nvPr/>
      </p:nvGrpSpPr>
      <p:grpSpPr>
        <a:xfrm>
          <a:off x="0" y="0"/>
          <a:ext cx="0" cy="0"/>
          <a:chOff x="0" y="0"/>
          <a:chExt cx="0" cy="0"/>
        </a:xfrm>
      </p:grpSpPr>
      <p:sp>
        <p:nvSpPr>
          <p:cNvPr id="67" name="Google Shape;67;p31"/>
          <p:cNvSpPr txBox="1"/>
          <p:nvPr>
            <p:ph idx="1" type="body"/>
          </p:nvPr>
        </p:nvSpPr>
        <p:spPr>
          <a:xfrm>
            <a:off x="2387600" y="8953500"/>
            <a:ext cx="19621500" cy="585521"/>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3200"/>
              <a:buFont typeface="Helvetica Neue"/>
              <a:buNone/>
              <a:defRPr i="1" sz="3200"/>
            </a:lvl1pPr>
            <a:lvl2pPr indent="-371475" lvl="1" marL="914400" algn="l">
              <a:lnSpc>
                <a:spcPct val="100000"/>
              </a:lnSpc>
              <a:spcBef>
                <a:spcPts val="5900"/>
              </a:spcBef>
              <a:spcAft>
                <a:spcPts val="0"/>
              </a:spcAft>
              <a:buClr>
                <a:srgbClr val="000000"/>
              </a:buClr>
              <a:buSzPts val="2250"/>
              <a:buChar char="•"/>
              <a:defRPr/>
            </a:lvl2pPr>
            <a:lvl3pPr indent="-371475" lvl="2" marL="1371600" algn="l">
              <a:lnSpc>
                <a:spcPct val="100000"/>
              </a:lnSpc>
              <a:spcBef>
                <a:spcPts val="5900"/>
              </a:spcBef>
              <a:spcAft>
                <a:spcPts val="0"/>
              </a:spcAft>
              <a:buClr>
                <a:srgbClr val="000000"/>
              </a:buClr>
              <a:buSzPts val="2250"/>
              <a:buChar char="•"/>
              <a:defRPr/>
            </a:lvl3pPr>
            <a:lvl4pPr indent="-371475" lvl="3" marL="1828800" algn="l">
              <a:lnSpc>
                <a:spcPct val="100000"/>
              </a:lnSpc>
              <a:spcBef>
                <a:spcPts val="5900"/>
              </a:spcBef>
              <a:spcAft>
                <a:spcPts val="0"/>
              </a:spcAft>
              <a:buClr>
                <a:srgbClr val="000000"/>
              </a:buClr>
              <a:buSzPts val="2250"/>
              <a:buChar char="•"/>
              <a:defRPr/>
            </a:lvl4pPr>
            <a:lvl5pPr indent="-371475" lvl="4" marL="2286000" algn="l">
              <a:lnSpc>
                <a:spcPct val="100000"/>
              </a:lnSpc>
              <a:spcBef>
                <a:spcPts val="5900"/>
              </a:spcBef>
              <a:spcAft>
                <a:spcPts val="0"/>
              </a:spcAft>
              <a:buClr>
                <a:srgbClr val="000000"/>
              </a:buClr>
              <a:buSzPts val="2250"/>
              <a:buChar char="•"/>
              <a:defRPr/>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68" name="Google Shape;68;p31"/>
          <p:cNvSpPr txBox="1"/>
          <p:nvPr>
            <p:ph idx="2" type="body"/>
          </p:nvPr>
        </p:nvSpPr>
        <p:spPr>
          <a:xfrm>
            <a:off x="2387600" y="6076950"/>
            <a:ext cx="19621500" cy="825500"/>
          </a:xfrm>
          <a:prstGeom prst="rect">
            <a:avLst/>
          </a:prstGeom>
          <a:noFill/>
          <a:ln>
            <a:noFill/>
          </a:ln>
        </p:spPr>
        <p:txBody>
          <a:bodyPr anchorCtr="0" anchor="ctr"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4800"/>
              <a:buFont typeface="Avenir"/>
              <a:buNone/>
              <a:defRPr sz="4800">
                <a:latin typeface="Avenir"/>
                <a:ea typeface="Avenir"/>
                <a:cs typeface="Avenir"/>
                <a:sym typeface="Avenir"/>
              </a:defRPr>
            </a:lvl1pPr>
            <a:lvl2pPr indent="-371475" lvl="1" marL="914400" algn="l">
              <a:lnSpc>
                <a:spcPct val="100000"/>
              </a:lnSpc>
              <a:spcBef>
                <a:spcPts val="5900"/>
              </a:spcBef>
              <a:spcAft>
                <a:spcPts val="0"/>
              </a:spcAft>
              <a:buClr>
                <a:srgbClr val="000000"/>
              </a:buClr>
              <a:buSzPts val="2250"/>
              <a:buChar char="•"/>
              <a:defRPr/>
            </a:lvl2pPr>
            <a:lvl3pPr indent="-371475" lvl="2" marL="1371600" algn="l">
              <a:lnSpc>
                <a:spcPct val="100000"/>
              </a:lnSpc>
              <a:spcBef>
                <a:spcPts val="5900"/>
              </a:spcBef>
              <a:spcAft>
                <a:spcPts val="0"/>
              </a:spcAft>
              <a:buClr>
                <a:srgbClr val="000000"/>
              </a:buClr>
              <a:buSzPts val="2250"/>
              <a:buChar char="•"/>
              <a:defRPr/>
            </a:lvl3pPr>
            <a:lvl4pPr indent="-371475" lvl="3" marL="1828800" algn="l">
              <a:lnSpc>
                <a:spcPct val="100000"/>
              </a:lnSpc>
              <a:spcBef>
                <a:spcPts val="5900"/>
              </a:spcBef>
              <a:spcAft>
                <a:spcPts val="0"/>
              </a:spcAft>
              <a:buClr>
                <a:srgbClr val="000000"/>
              </a:buClr>
              <a:buSzPts val="2250"/>
              <a:buChar char="•"/>
              <a:defRPr/>
            </a:lvl4pPr>
            <a:lvl5pPr indent="-371475" lvl="4" marL="2286000" algn="l">
              <a:lnSpc>
                <a:spcPct val="100000"/>
              </a:lnSpc>
              <a:spcBef>
                <a:spcPts val="5900"/>
              </a:spcBef>
              <a:spcAft>
                <a:spcPts val="0"/>
              </a:spcAft>
              <a:buClr>
                <a:srgbClr val="000000"/>
              </a:buClr>
              <a:buSzPts val="2250"/>
              <a:buChar char="•"/>
              <a:defRPr/>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69" name="Google Shape;69;p31"/>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70" name="Shape 70"/>
        <p:cNvGrpSpPr/>
        <p:nvPr/>
      </p:nvGrpSpPr>
      <p:grpSpPr>
        <a:xfrm>
          <a:off x="0" y="0"/>
          <a:ext cx="0" cy="0"/>
          <a:chOff x="0" y="0"/>
          <a:chExt cx="0" cy="0"/>
        </a:xfrm>
      </p:grpSpPr>
      <p:sp>
        <p:nvSpPr>
          <p:cNvPr id="71" name="Google Shape;71;p32"/>
          <p:cNvSpPr/>
          <p:nvPr>
            <p:ph idx="2" type="pic"/>
          </p:nvPr>
        </p:nvSpPr>
        <p:spPr>
          <a:xfrm>
            <a:off x="0" y="0"/>
            <a:ext cx="24384001" cy="13716000"/>
          </a:xfrm>
          <a:prstGeom prst="rect">
            <a:avLst/>
          </a:prstGeom>
          <a:noFill/>
          <a:ln>
            <a:noFill/>
          </a:ln>
        </p:spPr>
      </p:sp>
      <p:sp>
        <p:nvSpPr>
          <p:cNvPr id="72" name="Google Shape;72;p32"/>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3" name="Shape 73"/>
        <p:cNvGrpSpPr/>
        <p:nvPr/>
      </p:nvGrpSpPr>
      <p:grpSpPr>
        <a:xfrm>
          <a:off x="0" y="0"/>
          <a:ext cx="0" cy="0"/>
          <a:chOff x="0" y="0"/>
          <a:chExt cx="0" cy="0"/>
        </a:xfrm>
      </p:grpSpPr>
      <p:sp>
        <p:nvSpPr>
          <p:cNvPr id="74" name="Google Shape;74;g134f43e4296_0_33"/>
          <p:cNvSpPr txBox="1"/>
          <p:nvPr>
            <p:ph type="title"/>
          </p:nvPr>
        </p:nvSpPr>
        <p:spPr>
          <a:xfrm>
            <a:off x="365596" y="797340"/>
            <a:ext cx="5644800" cy="7779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700"/>
              <a:buNone/>
              <a:defRPr b="0" i="1" sz="4900">
                <a:solidFill>
                  <a:schemeClr val="lt1"/>
                </a:solidFill>
                <a:latin typeface="Arial"/>
                <a:ea typeface="Arial"/>
                <a:cs typeface="Arial"/>
                <a:sym typeface="Arial"/>
              </a:defRPr>
            </a:lvl1pPr>
            <a:lvl2pPr lvl="1" rtl="0" algn="l">
              <a:lnSpc>
                <a:spcPct val="100000"/>
              </a:lnSpc>
              <a:spcBef>
                <a:spcPts val="0"/>
              </a:spcBef>
              <a:spcAft>
                <a:spcPts val="0"/>
              </a:spcAft>
              <a:buSzPts val="1700"/>
              <a:buNone/>
              <a:defRPr/>
            </a:lvl2pPr>
            <a:lvl3pPr lvl="2" rtl="0" algn="l">
              <a:lnSpc>
                <a:spcPct val="100000"/>
              </a:lnSpc>
              <a:spcBef>
                <a:spcPts val="0"/>
              </a:spcBef>
              <a:spcAft>
                <a:spcPts val="0"/>
              </a:spcAft>
              <a:buSzPts val="1700"/>
              <a:buNone/>
              <a:defRPr/>
            </a:lvl3pPr>
            <a:lvl4pPr lvl="3" rtl="0" algn="l">
              <a:lnSpc>
                <a:spcPct val="100000"/>
              </a:lnSpc>
              <a:spcBef>
                <a:spcPts val="0"/>
              </a:spcBef>
              <a:spcAft>
                <a:spcPts val="0"/>
              </a:spcAft>
              <a:buSzPts val="1700"/>
              <a:buNone/>
              <a:defRPr/>
            </a:lvl4pPr>
            <a:lvl5pPr lvl="4" rtl="0" algn="l">
              <a:lnSpc>
                <a:spcPct val="100000"/>
              </a:lnSpc>
              <a:spcBef>
                <a:spcPts val="0"/>
              </a:spcBef>
              <a:spcAft>
                <a:spcPts val="0"/>
              </a:spcAft>
              <a:buSzPts val="1700"/>
              <a:buNone/>
              <a:defRPr/>
            </a:lvl5pPr>
            <a:lvl6pPr lvl="5" rtl="0" algn="l">
              <a:lnSpc>
                <a:spcPct val="100000"/>
              </a:lnSpc>
              <a:spcBef>
                <a:spcPts val="0"/>
              </a:spcBef>
              <a:spcAft>
                <a:spcPts val="0"/>
              </a:spcAft>
              <a:buSzPts val="1700"/>
              <a:buNone/>
              <a:defRPr/>
            </a:lvl6pPr>
            <a:lvl7pPr lvl="6" rtl="0" algn="l">
              <a:lnSpc>
                <a:spcPct val="100000"/>
              </a:lnSpc>
              <a:spcBef>
                <a:spcPts val="0"/>
              </a:spcBef>
              <a:spcAft>
                <a:spcPts val="0"/>
              </a:spcAft>
              <a:buSzPts val="1700"/>
              <a:buNone/>
              <a:defRPr/>
            </a:lvl7pPr>
            <a:lvl8pPr lvl="7" rtl="0" algn="l">
              <a:lnSpc>
                <a:spcPct val="100000"/>
              </a:lnSpc>
              <a:spcBef>
                <a:spcPts val="0"/>
              </a:spcBef>
              <a:spcAft>
                <a:spcPts val="0"/>
              </a:spcAft>
              <a:buSzPts val="1700"/>
              <a:buNone/>
              <a:defRPr/>
            </a:lvl8pPr>
            <a:lvl9pPr lvl="8" rtl="0" algn="l">
              <a:lnSpc>
                <a:spcPct val="100000"/>
              </a:lnSpc>
              <a:spcBef>
                <a:spcPts val="0"/>
              </a:spcBef>
              <a:spcAft>
                <a:spcPts val="0"/>
              </a:spcAft>
              <a:buSzPts val="1700"/>
              <a:buNone/>
              <a:defRPr/>
            </a:lvl9pPr>
          </a:lstStyle>
          <a:p/>
        </p:txBody>
      </p:sp>
      <p:sp>
        <p:nvSpPr>
          <p:cNvPr id="75" name="Google Shape;75;g134f43e4296_0_33"/>
          <p:cNvSpPr txBox="1"/>
          <p:nvPr>
            <p:ph idx="11" type="ftr"/>
          </p:nvPr>
        </p:nvSpPr>
        <p:spPr>
          <a:xfrm>
            <a:off x="8290560" y="12755881"/>
            <a:ext cx="7802700" cy="685800"/>
          </a:xfrm>
          <a:prstGeom prst="rect">
            <a:avLst/>
          </a:prstGeom>
          <a:noFill/>
          <a:ln>
            <a:noFill/>
          </a:ln>
        </p:spPr>
        <p:txBody>
          <a:bodyPr anchorCtr="0" anchor="t" bIns="0" lIns="0" spcFirstLastPara="1" rIns="0" wrap="square" tIns="0">
            <a:noAutofit/>
          </a:bodyPr>
          <a:lstStyle>
            <a:lvl1pPr lvl="0" rtl="0" algn="ctr">
              <a:lnSpc>
                <a:spcPct val="100000"/>
              </a:lnSpc>
              <a:spcBef>
                <a:spcPts val="0"/>
              </a:spcBef>
              <a:spcAft>
                <a:spcPts val="0"/>
              </a:spcAft>
              <a:buSzPts val="1700"/>
              <a:buNone/>
              <a:defRPr sz="1700">
                <a:solidFill>
                  <a:srgbClr val="888888"/>
                </a:solidFill>
              </a:defRPr>
            </a:lvl1pPr>
            <a:lvl2pPr lvl="1" rtl="0" algn="l">
              <a:lnSpc>
                <a:spcPct val="100000"/>
              </a:lnSpc>
              <a:spcBef>
                <a:spcPts val="0"/>
              </a:spcBef>
              <a:spcAft>
                <a:spcPts val="0"/>
              </a:spcAft>
              <a:buSzPts val="1700"/>
              <a:buNone/>
              <a:defRPr sz="1700"/>
            </a:lvl2pPr>
            <a:lvl3pPr lvl="2" rtl="0" algn="l">
              <a:lnSpc>
                <a:spcPct val="100000"/>
              </a:lnSpc>
              <a:spcBef>
                <a:spcPts val="0"/>
              </a:spcBef>
              <a:spcAft>
                <a:spcPts val="0"/>
              </a:spcAft>
              <a:buSzPts val="1700"/>
              <a:buNone/>
              <a:defRPr sz="1700"/>
            </a:lvl3pPr>
            <a:lvl4pPr lvl="3" rtl="0" algn="l">
              <a:lnSpc>
                <a:spcPct val="100000"/>
              </a:lnSpc>
              <a:spcBef>
                <a:spcPts val="0"/>
              </a:spcBef>
              <a:spcAft>
                <a:spcPts val="0"/>
              </a:spcAft>
              <a:buSzPts val="1700"/>
              <a:buNone/>
              <a:defRPr sz="1700"/>
            </a:lvl4pPr>
            <a:lvl5pPr lvl="4" rtl="0" algn="l">
              <a:lnSpc>
                <a:spcPct val="100000"/>
              </a:lnSpc>
              <a:spcBef>
                <a:spcPts val="0"/>
              </a:spcBef>
              <a:spcAft>
                <a:spcPts val="0"/>
              </a:spcAft>
              <a:buSzPts val="1700"/>
              <a:buNone/>
              <a:defRPr sz="1700"/>
            </a:lvl5pPr>
            <a:lvl6pPr lvl="5" rtl="0" algn="l">
              <a:lnSpc>
                <a:spcPct val="100000"/>
              </a:lnSpc>
              <a:spcBef>
                <a:spcPts val="0"/>
              </a:spcBef>
              <a:spcAft>
                <a:spcPts val="0"/>
              </a:spcAft>
              <a:buSzPts val="1700"/>
              <a:buNone/>
              <a:defRPr sz="1700"/>
            </a:lvl6pPr>
            <a:lvl7pPr lvl="6" rtl="0" algn="l">
              <a:lnSpc>
                <a:spcPct val="100000"/>
              </a:lnSpc>
              <a:spcBef>
                <a:spcPts val="0"/>
              </a:spcBef>
              <a:spcAft>
                <a:spcPts val="0"/>
              </a:spcAft>
              <a:buSzPts val="1700"/>
              <a:buNone/>
              <a:defRPr sz="1700"/>
            </a:lvl7pPr>
            <a:lvl8pPr lvl="7" rtl="0" algn="l">
              <a:lnSpc>
                <a:spcPct val="100000"/>
              </a:lnSpc>
              <a:spcBef>
                <a:spcPts val="0"/>
              </a:spcBef>
              <a:spcAft>
                <a:spcPts val="0"/>
              </a:spcAft>
              <a:buSzPts val="1700"/>
              <a:buNone/>
              <a:defRPr sz="1700"/>
            </a:lvl8pPr>
            <a:lvl9pPr lvl="8" rtl="0" algn="l">
              <a:lnSpc>
                <a:spcPct val="100000"/>
              </a:lnSpc>
              <a:spcBef>
                <a:spcPts val="0"/>
              </a:spcBef>
              <a:spcAft>
                <a:spcPts val="0"/>
              </a:spcAft>
              <a:buSzPts val="1700"/>
              <a:buNone/>
              <a:defRPr sz="1700"/>
            </a:lvl9pPr>
          </a:lstStyle>
          <a:p/>
        </p:txBody>
      </p:sp>
      <p:sp>
        <p:nvSpPr>
          <p:cNvPr id="76" name="Google Shape;76;g134f43e4296_0_33"/>
          <p:cNvSpPr txBox="1"/>
          <p:nvPr>
            <p:ph idx="10" type="dt"/>
          </p:nvPr>
        </p:nvSpPr>
        <p:spPr>
          <a:xfrm>
            <a:off x="1219200" y="12755881"/>
            <a:ext cx="5608200" cy="6858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700"/>
              <a:buNone/>
              <a:defRPr sz="1700">
                <a:solidFill>
                  <a:srgbClr val="888888"/>
                </a:solidFill>
              </a:defRPr>
            </a:lvl1pPr>
            <a:lvl2pPr lvl="1" rtl="0" algn="l">
              <a:lnSpc>
                <a:spcPct val="100000"/>
              </a:lnSpc>
              <a:spcBef>
                <a:spcPts val="0"/>
              </a:spcBef>
              <a:spcAft>
                <a:spcPts val="0"/>
              </a:spcAft>
              <a:buSzPts val="1700"/>
              <a:buNone/>
              <a:defRPr sz="1700"/>
            </a:lvl2pPr>
            <a:lvl3pPr lvl="2" rtl="0" algn="l">
              <a:lnSpc>
                <a:spcPct val="100000"/>
              </a:lnSpc>
              <a:spcBef>
                <a:spcPts val="0"/>
              </a:spcBef>
              <a:spcAft>
                <a:spcPts val="0"/>
              </a:spcAft>
              <a:buSzPts val="1700"/>
              <a:buNone/>
              <a:defRPr sz="1700"/>
            </a:lvl3pPr>
            <a:lvl4pPr lvl="3" rtl="0" algn="l">
              <a:lnSpc>
                <a:spcPct val="100000"/>
              </a:lnSpc>
              <a:spcBef>
                <a:spcPts val="0"/>
              </a:spcBef>
              <a:spcAft>
                <a:spcPts val="0"/>
              </a:spcAft>
              <a:buSzPts val="1700"/>
              <a:buNone/>
              <a:defRPr sz="1700"/>
            </a:lvl4pPr>
            <a:lvl5pPr lvl="4" rtl="0" algn="l">
              <a:lnSpc>
                <a:spcPct val="100000"/>
              </a:lnSpc>
              <a:spcBef>
                <a:spcPts val="0"/>
              </a:spcBef>
              <a:spcAft>
                <a:spcPts val="0"/>
              </a:spcAft>
              <a:buSzPts val="1700"/>
              <a:buNone/>
              <a:defRPr sz="1700"/>
            </a:lvl5pPr>
            <a:lvl6pPr lvl="5" rtl="0" algn="l">
              <a:lnSpc>
                <a:spcPct val="100000"/>
              </a:lnSpc>
              <a:spcBef>
                <a:spcPts val="0"/>
              </a:spcBef>
              <a:spcAft>
                <a:spcPts val="0"/>
              </a:spcAft>
              <a:buSzPts val="1700"/>
              <a:buNone/>
              <a:defRPr sz="1700"/>
            </a:lvl6pPr>
            <a:lvl7pPr lvl="6" rtl="0" algn="l">
              <a:lnSpc>
                <a:spcPct val="100000"/>
              </a:lnSpc>
              <a:spcBef>
                <a:spcPts val="0"/>
              </a:spcBef>
              <a:spcAft>
                <a:spcPts val="0"/>
              </a:spcAft>
              <a:buSzPts val="1700"/>
              <a:buNone/>
              <a:defRPr sz="1700"/>
            </a:lvl7pPr>
            <a:lvl8pPr lvl="7" rtl="0" algn="l">
              <a:lnSpc>
                <a:spcPct val="100000"/>
              </a:lnSpc>
              <a:spcBef>
                <a:spcPts val="0"/>
              </a:spcBef>
              <a:spcAft>
                <a:spcPts val="0"/>
              </a:spcAft>
              <a:buSzPts val="1700"/>
              <a:buNone/>
              <a:defRPr sz="1700"/>
            </a:lvl8pPr>
            <a:lvl9pPr lvl="8" rtl="0" algn="l">
              <a:lnSpc>
                <a:spcPct val="100000"/>
              </a:lnSpc>
              <a:spcBef>
                <a:spcPts val="0"/>
              </a:spcBef>
              <a:spcAft>
                <a:spcPts val="0"/>
              </a:spcAft>
              <a:buSzPts val="1700"/>
              <a:buNone/>
              <a:defRPr sz="1700"/>
            </a:lvl9pPr>
          </a:lstStyle>
          <a:p/>
        </p:txBody>
      </p:sp>
      <p:sp>
        <p:nvSpPr>
          <p:cNvPr id="77" name="Google Shape;77;g134f43e4296_0_33"/>
          <p:cNvSpPr txBox="1"/>
          <p:nvPr>
            <p:ph idx="12" type="sldNum"/>
          </p:nvPr>
        </p:nvSpPr>
        <p:spPr>
          <a:xfrm>
            <a:off x="17556481" y="12755881"/>
            <a:ext cx="5608200" cy="6858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3" name="Shape 13"/>
        <p:cNvGrpSpPr/>
        <p:nvPr/>
      </p:nvGrpSpPr>
      <p:grpSpPr>
        <a:xfrm>
          <a:off x="0" y="0"/>
          <a:ext cx="0" cy="0"/>
          <a:chOff x="0" y="0"/>
          <a:chExt cx="0" cy="0"/>
        </a:xfrm>
      </p:grpSpPr>
      <p:sp>
        <p:nvSpPr>
          <p:cNvPr id="14" name="Google Shape;14;p19"/>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
        <p:nvSpPr>
          <p:cNvPr id="16" name="Google Shape;16;g130dfca2355_0_186"/>
          <p:cNvSpPr txBox="1"/>
          <p:nvPr>
            <p:ph type="title"/>
          </p:nvPr>
        </p:nvSpPr>
        <p:spPr>
          <a:xfrm>
            <a:off x="365596" y="797340"/>
            <a:ext cx="5644800" cy="777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700"/>
              <a:buNone/>
              <a:defRPr b="0" i="1" sz="4900">
                <a:solidFill>
                  <a:schemeClr val="lt1"/>
                </a:solidFill>
                <a:latin typeface="Arial"/>
                <a:ea typeface="Arial"/>
                <a:cs typeface="Arial"/>
                <a:sym typeface="Arial"/>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p:txBody>
      </p:sp>
      <p:sp>
        <p:nvSpPr>
          <p:cNvPr id="17" name="Google Shape;17;g130dfca2355_0_186"/>
          <p:cNvSpPr txBox="1"/>
          <p:nvPr>
            <p:ph idx="1" type="body"/>
          </p:nvPr>
        </p:nvSpPr>
        <p:spPr>
          <a:xfrm>
            <a:off x="1508596" y="2079949"/>
            <a:ext cx="21366900" cy="3155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700"/>
              <a:buNone/>
              <a:defRPr b="1" i="0" sz="9000">
                <a:solidFill>
                  <a:srgbClr val="414DA3"/>
                </a:solidFill>
                <a:latin typeface="Arial"/>
                <a:ea typeface="Arial"/>
                <a:cs typeface="Arial"/>
                <a:sym typeface="Arial"/>
              </a:defRPr>
            </a:lvl1pPr>
            <a:lvl2pPr indent="-228600" lvl="1" marL="914400" algn="l">
              <a:lnSpc>
                <a:spcPct val="100000"/>
              </a:lnSpc>
              <a:spcBef>
                <a:spcPts val="0"/>
              </a:spcBef>
              <a:spcAft>
                <a:spcPts val="0"/>
              </a:spcAft>
              <a:buSzPts val="1700"/>
              <a:buNone/>
              <a:defRPr/>
            </a:lvl2pPr>
            <a:lvl3pPr indent="-228600" lvl="2" marL="1371600" algn="l">
              <a:lnSpc>
                <a:spcPct val="100000"/>
              </a:lnSpc>
              <a:spcBef>
                <a:spcPts val="0"/>
              </a:spcBef>
              <a:spcAft>
                <a:spcPts val="0"/>
              </a:spcAft>
              <a:buSzPts val="1700"/>
              <a:buNone/>
              <a:defRPr/>
            </a:lvl3pPr>
            <a:lvl4pPr indent="-228600" lvl="3" marL="1828800" algn="l">
              <a:lnSpc>
                <a:spcPct val="100000"/>
              </a:lnSpc>
              <a:spcBef>
                <a:spcPts val="0"/>
              </a:spcBef>
              <a:spcAft>
                <a:spcPts val="0"/>
              </a:spcAft>
              <a:buSzPts val="1700"/>
              <a:buNone/>
              <a:defRPr/>
            </a:lvl4pPr>
            <a:lvl5pPr indent="-228600" lvl="4" marL="2286000" algn="l">
              <a:lnSpc>
                <a:spcPct val="100000"/>
              </a:lnSpc>
              <a:spcBef>
                <a:spcPts val="0"/>
              </a:spcBef>
              <a:spcAft>
                <a:spcPts val="0"/>
              </a:spcAft>
              <a:buSzPts val="1700"/>
              <a:buNone/>
              <a:defRPr/>
            </a:lvl5pPr>
            <a:lvl6pPr indent="-228600" lvl="5" marL="2743200" algn="l">
              <a:lnSpc>
                <a:spcPct val="100000"/>
              </a:lnSpc>
              <a:spcBef>
                <a:spcPts val="0"/>
              </a:spcBef>
              <a:spcAft>
                <a:spcPts val="0"/>
              </a:spcAft>
              <a:buSzPts val="1700"/>
              <a:buNone/>
              <a:defRPr/>
            </a:lvl6pPr>
            <a:lvl7pPr indent="-228600" lvl="6" marL="3200400" algn="l">
              <a:lnSpc>
                <a:spcPct val="100000"/>
              </a:lnSpc>
              <a:spcBef>
                <a:spcPts val="0"/>
              </a:spcBef>
              <a:spcAft>
                <a:spcPts val="0"/>
              </a:spcAft>
              <a:buSzPts val="1700"/>
              <a:buNone/>
              <a:defRPr/>
            </a:lvl7pPr>
            <a:lvl8pPr indent="-228600" lvl="7" marL="3657600" algn="l">
              <a:lnSpc>
                <a:spcPct val="100000"/>
              </a:lnSpc>
              <a:spcBef>
                <a:spcPts val="0"/>
              </a:spcBef>
              <a:spcAft>
                <a:spcPts val="0"/>
              </a:spcAft>
              <a:buSzPts val="1700"/>
              <a:buNone/>
              <a:defRPr/>
            </a:lvl8pPr>
            <a:lvl9pPr indent="-228600" lvl="8" marL="4114800" algn="l">
              <a:lnSpc>
                <a:spcPct val="100000"/>
              </a:lnSpc>
              <a:spcBef>
                <a:spcPts val="0"/>
              </a:spcBef>
              <a:spcAft>
                <a:spcPts val="0"/>
              </a:spcAft>
              <a:buSzPts val="1700"/>
              <a:buNone/>
              <a:defRPr/>
            </a:lvl9pPr>
          </a:lstStyle>
          <a:p/>
        </p:txBody>
      </p:sp>
      <p:sp>
        <p:nvSpPr>
          <p:cNvPr id="18" name="Google Shape;18;g130dfca2355_0_186"/>
          <p:cNvSpPr txBox="1"/>
          <p:nvPr>
            <p:ph idx="11" type="ftr"/>
          </p:nvPr>
        </p:nvSpPr>
        <p:spPr>
          <a:xfrm>
            <a:off x="8290560" y="12755881"/>
            <a:ext cx="7802700" cy="6858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19" name="Google Shape;19;g130dfca2355_0_186"/>
          <p:cNvSpPr txBox="1"/>
          <p:nvPr>
            <p:ph idx="10" type="dt"/>
          </p:nvPr>
        </p:nvSpPr>
        <p:spPr>
          <a:xfrm>
            <a:off x="1219200" y="12755881"/>
            <a:ext cx="5608200" cy="68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20" name="Google Shape;20;g130dfca2355_0_186"/>
          <p:cNvSpPr txBox="1"/>
          <p:nvPr>
            <p:ph idx="12" type="sldNum"/>
          </p:nvPr>
        </p:nvSpPr>
        <p:spPr>
          <a:xfrm>
            <a:off x="17556481" y="12755881"/>
            <a:ext cx="5608200" cy="6858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21" name="Shape 21"/>
        <p:cNvGrpSpPr/>
        <p:nvPr/>
      </p:nvGrpSpPr>
      <p:grpSpPr>
        <a:xfrm>
          <a:off x="0" y="0"/>
          <a:ext cx="0" cy="0"/>
          <a:chOff x="0" y="0"/>
          <a:chExt cx="0" cy="0"/>
        </a:xfrm>
      </p:grpSpPr>
      <p:sp>
        <p:nvSpPr>
          <p:cNvPr id="22" name="Google Shape;22;g130dfca2355_0_739"/>
          <p:cNvSpPr/>
          <p:nvPr/>
        </p:nvSpPr>
        <p:spPr>
          <a:xfrm>
            <a:off x="0" y="1715616"/>
            <a:ext cx="7313636" cy="124729"/>
          </a:xfrm>
          <a:custGeom>
            <a:rect b="b" l="l" r="r" t="t"/>
            <a:pathLst>
              <a:path extrusionOk="0" h="102869" w="6031865">
                <a:moveTo>
                  <a:pt x="6031855" y="0"/>
                </a:moveTo>
                <a:lnTo>
                  <a:pt x="0" y="0"/>
                </a:lnTo>
                <a:lnTo>
                  <a:pt x="0" y="102285"/>
                </a:lnTo>
                <a:lnTo>
                  <a:pt x="6031855" y="102285"/>
                </a:lnTo>
                <a:lnTo>
                  <a:pt x="6031855" y="0"/>
                </a:lnTo>
                <a:close/>
              </a:path>
            </a:pathLst>
          </a:custGeom>
          <a:solidFill>
            <a:srgbClr val="6169A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23" name="Google Shape;23;g130dfca2355_0_739"/>
          <p:cNvSpPr/>
          <p:nvPr/>
        </p:nvSpPr>
        <p:spPr>
          <a:xfrm>
            <a:off x="446147" y="12150509"/>
            <a:ext cx="1406400" cy="10908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24" name="Google Shape;24;g130dfca2355_0_739"/>
          <p:cNvSpPr txBox="1"/>
          <p:nvPr>
            <p:ph type="ctrTitle"/>
          </p:nvPr>
        </p:nvSpPr>
        <p:spPr>
          <a:xfrm>
            <a:off x="8530172" y="109048"/>
            <a:ext cx="7323600" cy="2215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700"/>
              <a:buNone/>
              <a:defRPr b="1" i="0" sz="5400">
                <a:solidFill>
                  <a:srgbClr val="051D91"/>
                </a:solidFill>
                <a:latin typeface="Arial"/>
                <a:ea typeface="Arial"/>
                <a:cs typeface="Arial"/>
                <a:sym typeface="Arial"/>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p:txBody>
      </p:sp>
      <p:sp>
        <p:nvSpPr>
          <p:cNvPr id="25" name="Google Shape;25;g130dfca2355_0_739"/>
          <p:cNvSpPr txBox="1"/>
          <p:nvPr>
            <p:ph idx="1" type="subTitle"/>
          </p:nvPr>
        </p:nvSpPr>
        <p:spPr>
          <a:xfrm>
            <a:off x="3657600" y="7680960"/>
            <a:ext cx="17069100" cy="3428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p:txBody>
      </p:sp>
      <p:sp>
        <p:nvSpPr>
          <p:cNvPr id="26" name="Google Shape;26;g130dfca2355_0_739"/>
          <p:cNvSpPr txBox="1"/>
          <p:nvPr>
            <p:ph idx="11" type="ftr"/>
          </p:nvPr>
        </p:nvSpPr>
        <p:spPr>
          <a:xfrm>
            <a:off x="8290560" y="12755881"/>
            <a:ext cx="7802700" cy="6858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27" name="Google Shape;27;g130dfca2355_0_739"/>
          <p:cNvSpPr txBox="1"/>
          <p:nvPr>
            <p:ph idx="10" type="dt"/>
          </p:nvPr>
        </p:nvSpPr>
        <p:spPr>
          <a:xfrm>
            <a:off x="1219200" y="12755881"/>
            <a:ext cx="5608200" cy="68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28" name="Google Shape;28;g130dfca2355_0_739"/>
          <p:cNvSpPr txBox="1"/>
          <p:nvPr>
            <p:ph idx="12" type="sldNum"/>
          </p:nvPr>
        </p:nvSpPr>
        <p:spPr>
          <a:xfrm>
            <a:off x="17556481" y="12755881"/>
            <a:ext cx="5608200" cy="6858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x">
  <p:cSld name="TITLE_AND_BODY">
    <p:spTree>
      <p:nvGrpSpPr>
        <p:cNvPr id="29" name="Shape 29"/>
        <p:cNvGrpSpPr/>
        <p:nvPr/>
      </p:nvGrpSpPr>
      <p:grpSpPr>
        <a:xfrm>
          <a:off x="0" y="0"/>
          <a:ext cx="0" cy="0"/>
          <a:chOff x="0" y="0"/>
          <a:chExt cx="0" cy="0"/>
        </a:xfrm>
      </p:grpSpPr>
      <p:sp>
        <p:nvSpPr>
          <p:cNvPr id="30" name="Google Shape;30;p22"/>
          <p:cNvSpPr txBox="1"/>
          <p:nvPr>
            <p:ph type="title"/>
          </p:nvPr>
        </p:nvSpPr>
        <p:spPr>
          <a:xfrm>
            <a:off x="1778000" y="2298700"/>
            <a:ext cx="20828000" cy="46482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1" name="Google Shape;31;p22"/>
          <p:cNvSpPr txBox="1"/>
          <p:nvPr>
            <p:ph idx="1" type="body"/>
          </p:nvPr>
        </p:nvSpPr>
        <p:spPr>
          <a:xfrm>
            <a:off x="1778000" y="7073900"/>
            <a:ext cx="20828000" cy="15875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32" name="Google Shape;32;p22"/>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33" name="Shape 33"/>
        <p:cNvGrpSpPr/>
        <p:nvPr/>
      </p:nvGrpSpPr>
      <p:grpSpPr>
        <a:xfrm>
          <a:off x="0" y="0"/>
          <a:ext cx="0" cy="0"/>
          <a:chOff x="0" y="0"/>
          <a:chExt cx="0" cy="0"/>
        </a:xfrm>
      </p:grpSpPr>
      <p:sp>
        <p:nvSpPr>
          <p:cNvPr id="34" name="Google Shape;34;p23"/>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5" name="Google Shape;35;p23"/>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p:cSld name="Photo - Horizontal">
    <p:spTree>
      <p:nvGrpSpPr>
        <p:cNvPr id="36" name="Shape 36"/>
        <p:cNvGrpSpPr/>
        <p:nvPr/>
      </p:nvGrpSpPr>
      <p:grpSpPr>
        <a:xfrm>
          <a:off x="0" y="0"/>
          <a:ext cx="0" cy="0"/>
          <a:chOff x="0" y="0"/>
          <a:chExt cx="0" cy="0"/>
        </a:xfrm>
      </p:grpSpPr>
      <p:sp>
        <p:nvSpPr>
          <p:cNvPr id="37" name="Google Shape;37;p24"/>
          <p:cNvSpPr/>
          <p:nvPr>
            <p:ph idx="2" type="pic"/>
          </p:nvPr>
        </p:nvSpPr>
        <p:spPr>
          <a:xfrm>
            <a:off x="3125968" y="673100"/>
            <a:ext cx="18135601" cy="8737600"/>
          </a:xfrm>
          <a:prstGeom prst="rect">
            <a:avLst/>
          </a:prstGeom>
          <a:noFill/>
          <a:ln>
            <a:noFill/>
          </a:ln>
        </p:spPr>
      </p:sp>
      <p:sp>
        <p:nvSpPr>
          <p:cNvPr id="38" name="Google Shape;38;p24"/>
          <p:cNvSpPr txBox="1"/>
          <p:nvPr>
            <p:ph type="title"/>
          </p:nvPr>
        </p:nvSpPr>
        <p:spPr>
          <a:xfrm>
            <a:off x="635000" y="9512300"/>
            <a:ext cx="23114000" cy="20066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9" name="Google Shape;39;p24"/>
          <p:cNvSpPr txBox="1"/>
          <p:nvPr>
            <p:ph idx="1" type="body"/>
          </p:nvPr>
        </p:nvSpPr>
        <p:spPr>
          <a:xfrm>
            <a:off x="635000" y="11442700"/>
            <a:ext cx="23114000" cy="15875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40" name="Google Shape;40;p24"/>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41" name="Shape 41"/>
        <p:cNvGrpSpPr/>
        <p:nvPr/>
      </p:nvGrpSpPr>
      <p:grpSpPr>
        <a:xfrm>
          <a:off x="0" y="0"/>
          <a:ext cx="0" cy="0"/>
          <a:chOff x="0" y="0"/>
          <a:chExt cx="0" cy="0"/>
        </a:xfrm>
      </p:grpSpPr>
      <p:sp>
        <p:nvSpPr>
          <p:cNvPr id="42" name="Google Shape;42;p25"/>
          <p:cNvSpPr txBox="1"/>
          <p:nvPr>
            <p:ph type="title"/>
          </p:nvPr>
        </p:nvSpPr>
        <p:spPr>
          <a:xfrm>
            <a:off x="1778000" y="4533900"/>
            <a:ext cx="20828000" cy="46482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3" name="Google Shape;43;p25"/>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44" name="Shape 44"/>
        <p:cNvGrpSpPr/>
        <p:nvPr/>
      </p:nvGrpSpPr>
      <p:grpSpPr>
        <a:xfrm>
          <a:off x="0" y="0"/>
          <a:ext cx="0" cy="0"/>
          <a:chOff x="0" y="0"/>
          <a:chExt cx="0" cy="0"/>
        </a:xfrm>
      </p:grpSpPr>
      <p:sp>
        <p:nvSpPr>
          <p:cNvPr id="45" name="Google Shape;45;p26"/>
          <p:cNvSpPr/>
          <p:nvPr>
            <p:ph idx="2" type="pic"/>
          </p:nvPr>
        </p:nvSpPr>
        <p:spPr>
          <a:xfrm>
            <a:off x="13165980" y="952500"/>
            <a:ext cx="9525001" cy="11468100"/>
          </a:xfrm>
          <a:prstGeom prst="rect">
            <a:avLst/>
          </a:prstGeom>
          <a:noFill/>
          <a:ln>
            <a:noFill/>
          </a:ln>
        </p:spPr>
      </p:sp>
      <p:sp>
        <p:nvSpPr>
          <p:cNvPr id="46" name="Google Shape;46;p26"/>
          <p:cNvSpPr txBox="1"/>
          <p:nvPr>
            <p:ph type="title"/>
          </p:nvPr>
        </p:nvSpPr>
        <p:spPr>
          <a:xfrm>
            <a:off x="1651000" y="952500"/>
            <a:ext cx="10223500" cy="55499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000000"/>
              </a:buClr>
              <a:buSzPts val="8400"/>
              <a:buFont typeface="Avenir"/>
              <a:buNone/>
              <a:defRPr sz="84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7" name="Google Shape;47;p26"/>
          <p:cNvSpPr txBox="1"/>
          <p:nvPr>
            <p:ph idx="1" type="body"/>
          </p:nvPr>
        </p:nvSpPr>
        <p:spPr>
          <a:xfrm>
            <a:off x="1651000" y="6527800"/>
            <a:ext cx="10223500" cy="57277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48" name="Google Shape;48;p26"/>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1pPr>
            <a:lvl2pPr lvl="1"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2pPr>
            <a:lvl3pPr lvl="2"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3pPr>
            <a:lvl4pPr lvl="3"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4pPr>
            <a:lvl5pPr lvl="4"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5pPr>
            <a:lvl6pPr lvl="5"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6pPr>
            <a:lvl7pPr lvl="6"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7pPr>
            <a:lvl8pPr lvl="7"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8pPr>
            <a:lvl9pPr lvl="8"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9pPr>
          </a:lstStyle>
          <a:p/>
        </p:txBody>
      </p:sp>
      <p:sp>
        <p:nvSpPr>
          <p:cNvPr id="7" name="Google Shape;7;p17"/>
          <p:cNvSpPr txBox="1"/>
          <p:nvPr>
            <p:ph idx="1" type="body"/>
          </p:nvPr>
        </p:nvSpPr>
        <p:spPr>
          <a:xfrm>
            <a:off x="1689100" y="3149600"/>
            <a:ext cx="21005799" cy="9296400"/>
          </a:xfrm>
          <a:prstGeom prst="rect">
            <a:avLst/>
          </a:prstGeom>
          <a:noFill/>
          <a:ln>
            <a:noFill/>
          </a:ln>
        </p:spPr>
        <p:txBody>
          <a:bodyPr anchorCtr="0" anchor="ctr" bIns="50800" lIns="50800" spcFirstLastPara="1" rIns="50800" wrap="square" tIns="50800">
            <a:noAutofit/>
          </a:bodyPr>
          <a:lstStyle>
            <a:lvl1pPr indent="-641350" lvl="0" marL="4572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indent="-641350" lvl="1" marL="9144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indent="-641350" lvl="2" marL="13716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indent="-641350" lvl="3" marL="18288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indent="-641350" lvl="4" marL="22860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indent="-641350" lvl="5" marL="27432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indent="-641350" lvl="6" marL="32004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indent="-641350" lvl="7" marL="36576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indent="-641350" lvl="8" marL="41148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8" name="Google Shape;8;p17"/>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20.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20.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 Id="rId3" Type="http://schemas.openxmlformats.org/officeDocument/2006/relationships/image" Target="../media/image20.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 Id="rId3"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5.png"/><Relationship Id="rId4" Type="http://schemas.openxmlformats.org/officeDocument/2006/relationships/image" Target="../media/image19.png"/><Relationship Id="rId5"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5.png"/><Relationship Id="rId4" Type="http://schemas.openxmlformats.org/officeDocument/2006/relationships/image" Target="../media/image22.png"/><Relationship Id="rId5"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8.png"/><Relationship Id="rId4" Type="http://schemas.openxmlformats.org/officeDocument/2006/relationships/image" Target="../media/image21.png"/><Relationship Id="rId5" Type="http://schemas.openxmlformats.org/officeDocument/2006/relationships/image" Target="../media/image35.png"/><Relationship Id="rId6" Type="http://schemas.openxmlformats.org/officeDocument/2006/relationships/image" Target="../media/image23.png"/><Relationship Id="rId7"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8.png"/><Relationship Id="rId4" Type="http://schemas.openxmlformats.org/officeDocument/2006/relationships/image" Target="../media/image26.png"/><Relationship Id="rId5" Type="http://schemas.openxmlformats.org/officeDocument/2006/relationships/image" Target="../media/image5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8.png"/><Relationship Id="rId4" Type="http://schemas.openxmlformats.org/officeDocument/2006/relationships/image" Target="../media/image25.png"/><Relationship Id="rId5" Type="http://schemas.openxmlformats.org/officeDocument/2006/relationships/image" Target="../media/image3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8.png"/><Relationship Id="rId4" Type="http://schemas.openxmlformats.org/officeDocument/2006/relationships/image" Target="../media/image4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8.png"/><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8.png"/><Relationship Id="rId4" Type="http://schemas.openxmlformats.org/officeDocument/2006/relationships/image" Target="../media/image28.png"/><Relationship Id="rId5"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8.png"/><Relationship Id="rId4" Type="http://schemas.openxmlformats.org/officeDocument/2006/relationships/image" Target="../media/image31.jpg"/><Relationship Id="rId5" Type="http://schemas.openxmlformats.org/officeDocument/2006/relationships/image" Target="../media/image36.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8.png"/><Relationship Id="rId4" Type="http://schemas.openxmlformats.org/officeDocument/2006/relationships/image" Target="../media/image2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8.png"/><Relationship Id="rId4" Type="http://schemas.openxmlformats.org/officeDocument/2006/relationships/image" Target="../media/image34.png"/><Relationship Id="rId5" Type="http://schemas.openxmlformats.org/officeDocument/2006/relationships/image" Target="../media/image4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8.png"/><Relationship Id="rId4" Type="http://schemas.openxmlformats.org/officeDocument/2006/relationships/image" Target="../media/image4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8.png"/><Relationship Id="rId4" Type="http://schemas.openxmlformats.org/officeDocument/2006/relationships/image" Target="../media/image24.png"/><Relationship Id="rId5" Type="http://schemas.openxmlformats.org/officeDocument/2006/relationships/image" Target="../media/image33.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8.png"/><Relationship Id="rId4" Type="http://schemas.openxmlformats.org/officeDocument/2006/relationships/image" Target="../media/image38.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8.png"/><Relationship Id="rId4" Type="http://schemas.openxmlformats.org/officeDocument/2006/relationships/image" Target="../media/image37.png"/><Relationship Id="rId5" Type="http://schemas.openxmlformats.org/officeDocument/2006/relationships/image" Target="../media/image4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8.png"/><Relationship Id="rId4" Type="http://schemas.openxmlformats.org/officeDocument/2006/relationships/image" Target="../media/image4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8.png"/><Relationship Id="rId4" Type="http://schemas.openxmlformats.org/officeDocument/2006/relationships/image" Target="../media/image50.png"/><Relationship Id="rId5" Type="http://schemas.openxmlformats.org/officeDocument/2006/relationships/image" Target="../media/image52.gif"/><Relationship Id="rId6" Type="http://schemas.openxmlformats.org/officeDocument/2006/relationships/image" Target="../media/image4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45.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4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46.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5.png"/><Relationship Id="rId4" Type="http://schemas.openxmlformats.org/officeDocument/2006/relationships/image" Target="../media/image22.png"/><Relationship Id="rId5" Type="http://schemas.openxmlformats.org/officeDocument/2006/relationships/image" Target="../media/image1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8.png"/><Relationship Id="rId4" Type="http://schemas.openxmlformats.org/officeDocument/2006/relationships/image" Target="../media/image5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8.png"/><Relationship Id="rId4" Type="http://schemas.openxmlformats.org/officeDocument/2006/relationships/image" Target="../media/image5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4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ForTheWomen_blacktext (2) (1).png" id="82" name="Google Shape;82;p1"/>
          <p:cNvPicPr preferRelativeResize="0"/>
          <p:nvPr/>
        </p:nvPicPr>
        <p:blipFill rotWithShape="1">
          <a:blip r:embed="rId3">
            <a:alphaModFix/>
          </a:blip>
          <a:srcRect b="0" l="0" r="0" t="0"/>
          <a:stretch/>
        </p:blipFill>
        <p:spPr>
          <a:xfrm>
            <a:off x="3286895" y="562367"/>
            <a:ext cx="17810210" cy="1259126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grpSp>
        <p:nvGrpSpPr>
          <p:cNvPr id="170" name="Google Shape;170;g134f43e4296_0_286"/>
          <p:cNvGrpSpPr/>
          <p:nvPr/>
        </p:nvGrpSpPr>
        <p:grpSpPr>
          <a:xfrm>
            <a:off x="-3712" y="766059"/>
            <a:ext cx="7319700" cy="1073882"/>
            <a:chOff x="0" y="0"/>
            <a:chExt cx="7319700" cy="1073882"/>
          </a:xfrm>
        </p:grpSpPr>
        <p:sp>
          <p:nvSpPr>
            <p:cNvPr id="171" name="Google Shape;171;g134f43e4296_0_28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72" name="Google Shape;172;g134f43e4296_0_28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73" name="Google Shape;173;g134f43e4296_0_28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pic>
        <p:nvPicPr>
          <p:cNvPr descr="ForTheWomen_blacktext (2) (1).png" id="174" name="Google Shape;174;g134f43e4296_0_28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75" name="Google Shape;175;g134f43e4296_0_286"/>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76" name="Google Shape;176;g134f43e4296_0_286"/>
          <p:cNvSpPr txBox="1"/>
          <p:nvPr/>
        </p:nvSpPr>
        <p:spPr>
          <a:xfrm>
            <a:off x="2725750" y="2456200"/>
            <a:ext cx="14960100" cy="942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PH" sz="20000">
                <a:solidFill>
                  <a:srgbClr val="193177"/>
                </a:solidFill>
                <a:latin typeface="Helvetica Neue"/>
                <a:ea typeface="Helvetica Neue"/>
                <a:cs typeface="Helvetica Neue"/>
                <a:sym typeface="Helvetica Neue"/>
              </a:rPr>
              <a:t>P</a:t>
            </a:r>
            <a:r>
              <a:rPr b="1" lang="en-PH" sz="20000">
                <a:latin typeface="Helvetica Neue"/>
                <a:ea typeface="Helvetica Neue"/>
                <a:cs typeface="Helvetica Neue"/>
                <a:sym typeface="Helvetica Neue"/>
              </a:rPr>
              <a:t>rofile</a:t>
            </a:r>
            <a:endParaRPr sz="20000">
              <a:latin typeface="Helvetica Neue"/>
              <a:ea typeface="Helvetica Neue"/>
              <a:cs typeface="Helvetica Neue"/>
              <a:sym typeface="Helvetica Neue"/>
            </a:endParaRPr>
          </a:p>
          <a:p>
            <a:pPr indent="0" lvl="0" marL="0" rtl="0" algn="l">
              <a:spcBef>
                <a:spcPts val="0"/>
              </a:spcBef>
              <a:spcAft>
                <a:spcPts val="0"/>
              </a:spcAft>
              <a:buNone/>
            </a:pPr>
            <a:r>
              <a:rPr b="1" lang="en-PH" sz="20000">
                <a:solidFill>
                  <a:schemeClr val="lt2"/>
                </a:solidFill>
                <a:latin typeface="Helvetica Neue"/>
                <a:ea typeface="Helvetica Neue"/>
                <a:cs typeface="Helvetica Neue"/>
                <a:sym typeface="Helvetica Neue"/>
              </a:rPr>
              <a:t>Prepare</a:t>
            </a:r>
            <a:endParaRPr b="1" sz="20000">
              <a:solidFill>
                <a:schemeClr val="lt2"/>
              </a:solidFill>
              <a:latin typeface="Helvetica Neue"/>
              <a:ea typeface="Helvetica Neue"/>
              <a:cs typeface="Helvetica Neue"/>
              <a:sym typeface="Helvetica Neue"/>
            </a:endParaRPr>
          </a:p>
          <a:p>
            <a:pPr indent="0" lvl="0" marL="0" rtl="0" algn="l">
              <a:spcBef>
                <a:spcPts val="0"/>
              </a:spcBef>
              <a:spcAft>
                <a:spcPts val="0"/>
              </a:spcAft>
              <a:buNone/>
            </a:pPr>
            <a:r>
              <a:rPr b="1" lang="en-PH" sz="20000">
                <a:solidFill>
                  <a:schemeClr val="lt2"/>
                </a:solidFill>
                <a:latin typeface="Helvetica Neue"/>
                <a:ea typeface="Helvetica Neue"/>
                <a:cs typeface="Helvetica Neue"/>
                <a:sym typeface="Helvetica Neue"/>
              </a:rPr>
              <a:t>Analyze</a:t>
            </a:r>
            <a:endParaRPr b="1" sz="20000">
              <a:solidFill>
                <a:schemeClr val="lt2"/>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grpSp>
        <p:nvGrpSpPr>
          <p:cNvPr id="181" name="Google Shape;181;g134f43e4296_0_95"/>
          <p:cNvGrpSpPr/>
          <p:nvPr/>
        </p:nvGrpSpPr>
        <p:grpSpPr>
          <a:xfrm>
            <a:off x="-3712" y="766059"/>
            <a:ext cx="7319700" cy="1073882"/>
            <a:chOff x="0" y="0"/>
            <a:chExt cx="7319700" cy="1073882"/>
          </a:xfrm>
        </p:grpSpPr>
        <p:sp>
          <p:nvSpPr>
            <p:cNvPr id="182" name="Google Shape;182;g134f43e4296_0_9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83" name="Google Shape;183;g134f43e4296_0_9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84" name="Google Shape;184;g134f43e4296_0_9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pic>
        <p:nvPicPr>
          <p:cNvPr descr="ForTheWomen_blacktext (2) (1).png" id="185" name="Google Shape;185;g134f43e4296_0_95"/>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86" name="Google Shape;186;g134f43e4296_0_95"/>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87" name="Google Shape;187;g134f43e4296_0_95"/>
          <p:cNvSpPr txBox="1"/>
          <p:nvPr/>
        </p:nvSpPr>
        <p:spPr>
          <a:xfrm>
            <a:off x="11606075" y="5534250"/>
            <a:ext cx="91866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PH" sz="8000">
                <a:latin typeface="Helvetica Neue"/>
                <a:ea typeface="Helvetica Neue"/>
                <a:cs typeface="Helvetica Neue"/>
                <a:sym typeface="Helvetica Neue"/>
              </a:rPr>
              <a:t>What does it mean to </a:t>
            </a:r>
            <a:r>
              <a:rPr b="1" lang="en-PH" sz="8000">
                <a:latin typeface="Helvetica Neue"/>
                <a:ea typeface="Helvetica Neue"/>
                <a:cs typeface="Helvetica Neue"/>
                <a:sym typeface="Helvetica Neue"/>
              </a:rPr>
              <a:t>profile</a:t>
            </a:r>
            <a:r>
              <a:rPr lang="en-PH" sz="8000">
                <a:latin typeface="Helvetica Neue"/>
                <a:ea typeface="Helvetica Neue"/>
                <a:cs typeface="Helvetica Neue"/>
                <a:sym typeface="Helvetica Neue"/>
              </a:rPr>
              <a:t> data?</a:t>
            </a:r>
            <a:endParaRPr sz="8000">
              <a:latin typeface="Helvetica Neue"/>
              <a:ea typeface="Helvetica Neue"/>
              <a:cs typeface="Helvetica Neue"/>
              <a:sym typeface="Helvetica Neue"/>
            </a:endParaRPr>
          </a:p>
        </p:txBody>
      </p:sp>
      <p:pic>
        <p:nvPicPr>
          <p:cNvPr id="188" name="Google Shape;188;g134f43e4296_0_95"/>
          <p:cNvPicPr preferRelativeResize="0"/>
          <p:nvPr/>
        </p:nvPicPr>
        <p:blipFill>
          <a:blip r:embed="rId4">
            <a:alphaModFix/>
          </a:blip>
          <a:stretch>
            <a:fillRect/>
          </a:stretch>
        </p:blipFill>
        <p:spPr>
          <a:xfrm>
            <a:off x="3455755" y="3658150"/>
            <a:ext cx="6961225" cy="6961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grpSp>
        <p:nvGrpSpPr>
          <p:cNvPr id="193" name="Google Shape;193;g134f43e4296_0_152"/>
          <p:cNvGrpSpPr/>
          <p:nvPr/>
        </p:nvGrpSpPr>
        <p:grpSpPr>
          <a:xfrm>
            <a:off x="-3712" y="766059"/>
            <a:ext cx="7319700" cy="1073882"/>
            <a:chOff x="0" y="0"/>
            <a:chExt cx="7319700" cy="1073882"/>
          </a:xfrm>
        </p:grpSpPr>
        <p:sp>
          <p:nvSpPr>
            <p:cNvPr id="194" name="Google Shape;194;g134f43e4296_0_15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95" name="Google Shape;195;g134f43e4296_0_15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96" name="Google Shape;196;g134f43e4296_0_15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pic>
        <p:nvPicPr>
          <p:cNvPr descr="ForTheWomen_blacktext (2) (1).png" id="197" name="Google Shape;197;g134f43e4296_0_152"/>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98" name="Google Shape;198;g134f43e4296_0_152"/>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99" name="Google Shape;199;g134f43e4296_0_152"/>
          <p:cNvSpPr txBox="1"/>
          <p:nvPr/>
        </p:nvSpPr>
        <p:spPr>
          <a:xfrm>
            <a:off x="3730525" y="2753425"/>
            <a:ext cx="5486400" cy="264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PH" sz="8000">
                <a:latin typeface="Helvetica Neue"/>
                <a:ea typeface="Helvetica Neue"/>
                <a:cs typeface="Helvetica Neue"/>
                <a:sym typeface="Helvetica Neue"/>
              </a:rPr>
              <a:t>Structure Discovery</a:t>
            </a:r>
            <a:endParaRPr b="1" sz="8000">
              <a:latin typeface="Helvetica Neue"/>
              <a:ea typeface="Helvetica Neue"/>
              <a:cs typeface="Helvetica Neue"/>
              <a:sym typeface="Helvetica Neue"/>
            </a:endParaRPr>
          </a:p>
        </p:txBody>
      </p:sp>
      <p:sp>
        <p:nvSpPr>
          <p:cNvPr id="200" name="Google Shape;200;g134f43e4296_0_152"/>
          <p:cNvSpPr txBox="1"/>
          <p:nvPr/>
        </p:nvSpPr>
        <p:spPr>
          <a:xfrm>
            <a:off x="15063050" y="2753425"/>
            <a:ext cx="5382000" cy="264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PH" sz="8000">
                <a:latin typeface="Helvetica Neue"/>
                <a:ea typeface="Helvetica Neue"/>
                <a:cs typeface="Helvetica Neue"/>
                <a:sym typeface="Helvetica Neue"/>
              </a:rPr>
              <a:t>Content</a:t>
            </a:r>
            <a:endParaRPr b="1" sz="8000">
              <a:latin typeface="Helvetica Neue"/>
              <a:ea typeface="Helvetica Neue"/>
              <a:cs typeface="Helvetica Neue"/>
              <a:sym typeface="Helvetica Neue"/>
            </a:endParaRPr>
          </a:p>
          <a:p>
            <a:pPr indent="0" lvl="0" marL="0" rtl="0" algn="ctr">
              <a:spcBef>
                <a:spcPts val="0"/>
              </a:spcBef>
              <a:spcAft>
                <a:spcPts val="0"/>
              </a:spcAft>
              <a:buNone/>
            </a:pPr>
            <a:r>
              <a:rPr b="1" lang="en-PH" sz="8000">
                <a:latin typeface="Helvetica Neue"/>
                <a:ea typeface="Helvetica Neue"/>
                <a:cs typeface="Helvetica Neue"/>
                <a:sym typeface="Helvetica Neue"/>
              </a:rPr>
              <a:t>Discovery</a:t>
            </a:r>
            <a:endParaRPr b="1" sz="8000">
              <a:latin typeface="Helvetica Neue"/>
              <a:ea typeface="Helvetica Neue"/>
              <a:cs typeface="Helvetica Neue"/>
              <a:sym typeface="Helvetica Neue"/>
            </a:endParaRPr>
          </a:p>
        </p:txBody>
      </p:sp>
      <p:sp>
        <p:nvSpPr>
          <p:cNvPr id="201" name="Google Shape;201;g134f43e4296_0_152"/>
          <p:cNvSpPr txBox="1"/>
          <p:nvPr/>
        </p:nvSpPr>
        <p:spPr>
          <a:xfrm>
            <a:off x="2901175" y="5670025"/>
            <a:ext cx="7894800" cy="634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PH" sz="4000">
                <a:latin typeface="Helvetica Neue"/>
                <a:ea typeface="Helvetica Neue"/>
                <a:cs typeface="Helvetica Neue"/>
                <a:sym typeface="Helvetica Neue"/>
              </a:rPr>
              <a:t>Identify the </a:t>
            </a:r>
            <a:r>
              <a:rPr b="1" lang="en-PH" sz="4000">
                <a:latin typeface="Helvetica Neue"/>
                <a:ea typeface="Helvetica Neue"/>
                <a:cs typeface="Helvetica Neue"/>
                <a:sym typeface="Helvetica Neue"/>
              </a:rPr>
              <a:t>structure</a:t>
            </a:r>
            <a:r>
              <a:rPr lang="en-PH" sz="4000">
                <a:latin typeface="Helvetica Neue"/>
                <a:ea typeface="Helvetica Neue"/>
                <a:cs typeface="Helvetica Neue"/>
                <a:sym typeface="Helvetica Neue"/>
              </a:rPr>
              <a:t> of your dataset(s):</a:t>
            </a:r>
            <a:endParaRPr sz="4000">
              <a:latin typeface="Helvetica Neue"/>
              <a:ea typeface="Helvetica Neue"/>
              <a:cs typeface="Helvetica Neue"/>
              <a:sym typeface="Helvetica Neue"/>
            </a:endParaRPr>
          </a:p>
          <a:p>
            <a:pPr indent="-482600" lvl="0" marL="457200" rtl="0" algn="l">
              <a:spcBef>
                <a:spcPts val="0"/>
              </a:spcBef>
              <a:spcAft>
                <a:spcPts val="0"/>
              </a:spcAft>
              <a:buSzPts val="4000"/>
              <a:buFont typeface="Helvetica Neue"/>
              <a:buChar char="●"/>
            </a:pPr>
            <a:r>
              <a:rPr lang="en-PH" sz="4000">
                <a:latin typeface="Helvetica Neue"/>
                <a:ea typeface="Helvetica Neue"/>
                <a:cs typeface="Helvetica Neue"/>
                <a:sym typeface="Helvetica Neue"/>
              </a:rPr>
              <a:t>How many data points/samples</a:t>
            </a:r>
            <a:endParaRPr sz="4000">
              <a:latin typeface="Helvetica Neue"/>
              <a:ea typeface="Helvetica Neue"/>
              <a:cs typeface="Helvetica Neue"/>
              <a:sym typeface="Helvetica Neue"/>
            </a:endParaRPr>
          </a:p>
          <a:p>
            <a:pPr indent="-482600" lvl="0" marL="457200" rtl="0" algn="l">
              <a:spcBef>
                <a:spcPts val="0"/>
              </a:spcBef>
              <a:spcAft>
                <a:spcPts val="0"/>
              </a:spcAft>
              <a:buSzPts val="4000"/>
              <a:buFont typeface="Helvetica Neue"/>
              <a:buChar char="●"/>
            </a:pPr>
            <a:r>
              <a:rPr lang="en-PH" sz="4000">
                <a:latin typeface="Helvetica Neue"/>
                <a:ea typeface="Helvetica Neue"/>
                <a:cs typeface="Helvetica Neue"/>
                <a:sym typeface="Helvetica Neue"/>
              </a:rPr>
              <a:t>How many columns </a:t>
            </a:r>
            <a:endParaRPr sz="4000">
              <a:latin typeface="Helvetica Neue"/>
              <a:ea typeface="Helvetica Neue"/>
              <a:cs typeface="Helvetica Neue"/>
              <a:sym typeface="Helvetica Neue"/>
            </a:endParaRPr>
          </a:p>
          <a:p>
            <a:pPr indent="-482600" lvl="0" marL="457200" rtl="0" algn="l">
              <a:spcBef>
                <a:spcPts val="0"/>
              </a:spcBef>
              <a:spcAft>
                <a:spcPts val="0"/>
              </a:spcAft>
              <a:buSzPts val="4000"/>
              <a:buFont typeface="Helvetica Neue"/>
              <a:buChar char="●"/>
            </a:pPr>
            <a:r>
              <a:rPr lang="en-PH" sz="4000">
                <a:latin typeface="Helvetica Neue"/>
                <a:ea typeface="Helvetica Neue"/>
                <a:cs typeface="Helvetica Neue"/>
                <a:sym typeface="Helvetica Neue"/>
              </a:rPr>
              <a:t>What type of data is each column?</a:t>
            </a:r>
            <a:endParaRPr sz="4000">
              <a:latin typeface="Helvetica Neue"/>
              <a:ea typeface="Helvetica Neue"/>
              <a:cs typeface="Helvetica Neue"/>
              <a:sym typeface="Helvetica Neue"/>
            </a:endParaRPr>
          </a:p>
          <a:p>
            <a:pPr indent="-482600" lvl="0" marL="457200" rtl="0" algn="l">
              <a:spcBef>
                <a:spcPts val="0"/>
              </a:spcBef>
              <a:spcAft>
                <a:spcPts val="0"/>
              </a:spcAft>
              <a:buSzPts val="4000"/>
              <a:buFont typeface="Helvetica Neue"/>
              <a:buChar char="●"/>
            </a:pPr>
            <a:r>
              <a:rPr lang="en-PH" sz="4000">
                <a:latin typeface="Helvetica Neue"/>
                <a:ea typeface="Helvetica Neue"/>
                <a:cs typeface="Helvetica Neue"/>
                <a:sym typeface="Helvetica Neue"/>
              </a:rPr>
              <a:t>What are the names of each column?</a:t>
            </a:r>
            <a:endParaRPr sz="4000">
              <a:latin typeface="Helvetica Neue"/>
              <a:ea typeface="Helvetica Neue"/>
              <a:cs typeface="Helvetica Neue"/>
              <a:sym typeface="Helvetica Neue"/>
            </a:endParaRPr>
          </a:p>
          <a:p>
            <a:pPr indent="-482600" lvl="0" marL="457200" rtl="0" algn="l">
              <a:spcBef>
                <a:spcPts val="0"/>
              </a:spcBef>
              <a:spcAft>
                <a:spcPts val="0"/>
              </a:spcAft>
              <a:buSzPts val="4000"/>
              <a:buFont typeface="Helvetica Neue"/>
              <a:buChar char="●"/>
            </a:pPr>
            <a:r>
              <a:rPr lang="en-PH" sz="4000">
                <a:latin typeface="Helvetica Neue"/>
                <a:ea typeface="Helvetica Neue"/>
                <a:cs typeface="Helvetica Neue"/>
                <a:sym typeface="Helvetica Neue"/>
              </a:rPr>
              <a:t>What does each column represent?</a:t>
            </a:r>
            <a:endParaRPr sz="4000">
              <a:latin typeface="Helvetica Neue"/>
              <a:ea typeface="Helvetica Neue"/>
              <a:cs typeface="Helvetica Neue"/>
              <a:sym typeface="Helvetica Neue"/>
            </a:endParaRPr>
          </a:p>
        </p:txBody>
      </p:sp>
      <p:sp>
        <p:nvSpPr>
          <p:cNvPr id="202" name="Google Shape;202;g134f43e4296_0_152"/>
          <p:cNvSpPr txBox="1"/>
          <p:nvPr/>
        </p:nvSpPr>
        <p:spPr>
          <a:xfrm>
            <a:off x="13806650" y="5670025"/>
            <a:ext cx="78948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PH" sz="4000">
                <a:latin typeface="Helvetica Neue"/>
                <a:ea typeface="Helvetica Neue"/>
                <a:cs typeface="Helvetica Neue"/>
                <a:sym typeface="Helvetica Neue"/>
              </a:rPr>
              <a:t>Investigates the quality of </a:t>
            </a:r>
            <a:r>
              <a:rPr b="1" lang="en-PH" sz="4000">
                <a:latin typeface="Helvetica Neue"/>
                <a:ea typeface="Helvetica Neue"/>
                <a:cs typeface="Helvetica Neue"/>
                <a:sym typeface="Helvetica Neue"/>
              </a:rPr>
              <a:t>individual pieces of data</a:t>
            </a:r>
            <a:r>
              <a:rPr lang="en-PH" sz="4000">
                <a:latin typeface="Helvetica Neue"/>
                <a:ea typeface="Helvetica Neue"/>
                <a:cs typeface="Helvetica Neue"/>
                <a:sym typeface="Helvetica Neue"/>
              </a:rPr>
              <a:t>:</a:t>
            </a:r>
            <a:endParaRPr sz="4000">
              <a:latin typeface="Helvetica Neue"/>
              <a:ea typeface="Helvetica Neue"/>
              <a:cs typeface="Helvetica Neue"/>
              <a:sym typeface="Helvetica Neue"/>
            </a:endParaRPr>
          </a:p>
          <a:p>
            <a:pPr indent="-482600" lvl="0" marL="457200" rtl="0" algn="l">
              <a:spcBef>
                <a:spcPts val="0"/>
              </a:spcBef>
              <a:spcAft>
                <a:spcPts val="0"/>
              </a:spcAft>
              <a:buSzPts val="4000"/>
              <a:buFont typeface="Helvetica Neue"/>
              <a:buChar char="●"/>
            </a:pPr>
            <a:r>
              <a:rPr lang="en-PH" sz="4000">
                <a:latin typeface="Helvetica Neue"/>
                <a:ea typeface="Helvetica Neue"/>
                <a:cs typeface="Helvetica Neue"/>
                <a:sym typeface="Helvetica Neue"/>
              </a:rPr>
              <a:t>Are </a:t>
            </a:r>
            <a:r>
              <a:rPr lang="en-PH" sz="4000">
                <a:latin typeface="Helvetica Neue"/>
                <a:ea typeface="Helvetica Neue"/>
                <a:cs typeface="Helvetica Neue"/>
                <a:sym typeface="Helvetica Neue"/>
              </a:rPr>
              <a:t>there</a:t>
            </a:r>
            <a:r>
              <a:rPr lang="en-PH" sz="4000">
                <a:latin typeface="Helvetica Neue"/>
                <a:ea typeface="Helvetica Neue"/>
                <a:cs typeface="Helvetica Neue"/>
                <a:sym typeface="Helvetica Neue"/>
              </a:rPr>
              <a:t> any missing values?</a:t>
            </a:r>
            <a:endParaRPr sz="4000">
              <a:latin typeface="Helvetica Neue"/>
              <a:ea typeface="Helvetica Neue"/>
              <a:cs typeface="Helvetica Neue"/>
              <a:sym typeface="Helvetica Neue"/>
            </a:endParaRPr>
          </a:p>
          <a:p>
            <a:pPr indent="-482600" lvl="0" marL="457200" rtl="0" algn="l">
              <a:spcBef>
                <a:spcPts val="0"/>
              </a:spcBef>
              <a:spcAft>
                <a:spcPts val="0"/>
              </a:spcAft>
              <a:buSzPts val="4000"/>
              <a:buFont typeface="Helvetica Neue"/>
              <a:buChar char="●"/>
            </a:pPr>
            <a:r>
              <a:rPr lang="en-PH" sz="4000">
                <a:latin typeface="Helvetica Neue"/>
                <a:ea typeface="Helvetica Neue"/>
                <a:cs typeface="Helvetica Neue"/>
                <a:sym typeface="Helvetica Neue"/>
              </a:rPr>
              <a:t>Are there any ambiguous values?</a:t>
            </a:r>
            <a:endParaRPr sz="40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grpSp>
        <p:nvGrpSpPr>
          <p:cNvPr id="207" name="Google Shape;207;g134f43e4296_0_207"/>
          <p:cNvGrpSpPr/>
          <p:nvPr/>
        </p:nvGrpSpPr>
        <p:grpSpPr>
          <a:xfrm>
            <a:off x="-3712" y="766059"/>
            <a:ext cx="7319700" cy="1073882"/>
            <a:chOff x="0" y="0"/>
            <a:chExt cx="7319700" cy="1073882"/>
          </a:xfrm>
        </p:grpSpPr>
        <p:sp>
          <p:nvSpPr>
            <p:cNvPr id="208" name="Google Shape;208;g134f43e4296_0_20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09" name="Google Shape;209;g134f43e4296_0_20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10" name="Google Shape;210;g134f43e4296_0_20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pic>
        <p:nvPicPr>
          <p:cNvPr descr="ForTheWomen_blacktext (2) (1).png" id="211" name="Google Shape;211;g134f43e4296_0_207"/>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212" name="Google Shape;212;g134f43e4296_0_207"/>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13" name="Google Shape;213;g134f43e4296_0_207"/>
          <p:cNvSpPr txBox="1"/>
          <p:nvPr/>
        </p:nvSpPr>
        <p:spPr>
          <a:xfrm>
            <a:off x="14240825" y="3992213"/>
            <a:ext cx="7894800" cy="634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PH" sz="4000">
                <a:latin typeface="Helvetica Neue"/>
                <a:ea typeface="Helvetica Neue"/>
                <a:cs typeface="Helvetica Neue"/>
                <a:sym typeface="Helvetica Neue"/>
              </a:rPr>
              <a:t>Identify the </a:t>
            </a:r>
            <a:r>
              <a:rPr b="1" lang="en-PH" sz="4000">
                <a:latin typeface="Helvetica Neue"/>
                <a:ea typeface="Helvetica Neue"/>
                <a:cs typeface="Helvetica Neue"/>
                <a:sym typeface="Helvetica Neue"/>
              </a:rPr>
              <a:t>structure</a:t>
            </a:r>
            <a:r>
              <a:rPr lang="en-PH" sz="4000">
                <a:latin typeface="Helvetica Neue"/>
                <a:ea typeface="Helvetica Neue"/>
                <a:cs typeface="Helvetica Neue"/>
                <a:sym typeface="Helvetica Neue"/>
              </a:rPr>
              <a:t> of your dataset(s):</a:t>
            </a:r>
            <a:endParaRPr sz="4000">
              <a:latin typeface="Helvetica Neue"/>
              <a:ea typeface="Helvetica Neue"/>
              <a:cs typeface="Helvetica Neue"/>
              <a:sym typeface="Helvetica Neue"/>
            </a:endParaRPr>
          </a:p>
          <a:p>
            <a:pPr indent="-482600" lvl="0" marL="457200" rtl="0" algn="l">
              <a:spcBef>
                <a:spcPts val="0"/>
              </a:spcBef>
              <a:spcAft>
                <a:spcPts val="0"/>
              </a:spcAft>
              <a:buSzPts val="4000"/>
              <a:buFont typeface="Helvetica Neue"/>
              <a:buChar char="●"/>
            </a:pPr>
            <a:r>
              <a:rPr lang="en-PH" sz="4000">
                <a:latin typeface="Helvetica Neue"/>
                <a:ea typeface="Helvetica Neue"/>
                <a:cs typeface="Helvetica Neue"/>
                <a:sym typeface="Helvetica Neue"/>
              </a:rPr>
              <a:t>How many data points/samples</a:t>
            </a:r>
            <a:endParaRPr sz="4000">
              <a:latin typeface="Helvetica Neue"/>
              <a:ea typeface="Helvetica Neue"/>
              <a:cs typeface="Helvetica Neue"/>
              <a:sym typeface="Helvetica Neue"/>
            </a:endParaRPr>
          </a:p>
          <a:p>
            <a:pPr indent="-482600" lvl="0" marL="457200" rtl="0" algn="l">
              <a:spcBef>
                <a:spcPts val="0"/>
              </a:spcBef>
              <a:spcAft>
                <a:spcPts val="0"/>
              </a:spcAft>
              <a:buSzPts val="4000"/>
              <a:buFont typeface="Helvetica Neue"/>
              <a:buChar char="●"/>
            </a:pPr>
            <a:r>
              <a:rPr lang="en-PH" sz="4000">
                <a:latin typeface="Helvetica Neue"/>
                <a:ea typeface="Helvetica Neue"/>
                <a:cs typeface="Helvetica Neue"/>
                <a:sym typeface="Helvetica Neue"/>
              </a:rPr>
              <a:t>How many columns </a:t>
            </a:r>
            <a:endParaRPr sz="4000">
              <a:latin typeface="Helvetica Neue"/>
              <a:ea typeface="Helvetica Neue"/>
              <a:cs typeface="Helvetica Neue"/>
              <a:sym typeface="Helvetica Neue"/>
            </a:endParaRPr>
          </a:p>
          <a:p>
            <a:pPr indent="-482600" lvl="0" marL="457200" rtl="0" algn="l">
              <a:spcBef>
                <a:spcPts val="0"/>
              </a:spcBef>
              <a:spcAft>
                <a:spcPts val="0"/>
              </a:spcAft>
              <a:buSzPts val="4000"/>
              <a:buFont typeface="Helvetica Neue"/>
              <a:buChar char="●"/>
            </a:pPr>
            <a:r>
              <a:rPr lang="en-PH" sz="4000">
                <a:latin typeface="Helvetica Neue"/>
                <a:ea typeface="Helvetica Neue"/>
                <a:cs typeface="Helvetica Neue"/>
                <a:sym typeface="Helvetica Neue"/>
              </a:rPr>
              <a:t>What type of data is each column?</a:t>
            </a:r>
            <a:endParaRPr sz="4000">
              <a:latin typeface="Helvetica Neue"/>
              <a:ea typeface="Helvetica Neue"/>
              <a:cs typeface="Helvetica Neue"/>
              <a:sym typeface="Helvetica Neue"/>
            </a:endParaRPr>
          </a:p>
          <a:p>
            <a:pPr indent="-482600" lvl="0" marL="457200" rtl="0" algn="l">
              <a:spcBef>
                <a:spcPts val="0"/>
              </a:spcBef>
              <a:spcAft>
                <a:spcPts val="0"/>
              </a:spcAft>
              <a:buSzPts val="4000"/>
              <a:buFont typeface="Helvetica Neue"/>
              <a:buChar char="●"/>
            </a:pPr>
            <a:r>
              <a:rPr lang="en-PH" sz="4000">
                <a:latin typeface="Helvetica Neue"/>
                <a:ea typeface="Helvetica Neue"/>
                <a:cs typeface="Helvetica Neue"/>
                <a:sym typeface="Helvetica Neue"/>
              </a:rPr>
              <a:t>What are the names of each column?</a:t>
            </a:r>
            <a:endParaRPr sz="4000">
              <a:latin typeface="Helvetica Neue"/>
              <a:ea typeface="Helvetica Neue"/>
              <a:cs typeface="Helvetica Neue"/>
              <a:sym typeface="Helvetica Neue"/>
            </a:endParaRPr>
          </a:p>
          <a:p>
            <a:pPr indent="-482600" lvl="0" marL="457200" rtl="0" algn="l">
              <a:spcBef>
                <a:spcPts val="0"/>
              </a:spcBef>
              <a:spcAft>
                <a:spcPts val="0"/>
              </a:spcAft>
              <a:buSzPts val="4000"/>
              <a:buFont typeface="Helvetica Neue"/>
              <a:buChar char="●"/>
            </a:pPr>
            <a:r>
              <a:rPr lang="en-PH" sz="4000">
                <a:latin typeface="Helvetica Neue"/>
                <a:ea typeface="Helvetica Neue"/>
                <a:cs typeface="Helvetica Neue"/>
                <a:sym typeface="Helvetica Neue"/>
              </a:rPr>
              <a:t>What does each column represent?</a:t>
            </a:r>
            <a:endParaRPr sz="4000">
              <a:latin typeface="Helvetica Neue"/>
              <a:ea typeface="Helvetica Neue"/>
              <a:cs typeface="Helvetica Neue"/>
              <a:sym typeface="Helvetica Neue"/>
            </a:endParaRPr>
          </a:p>
        </p:txBody>
      </p:sp>
      <p:pic>
        <p:nvPicPr>
          <p:cNvPr id="214" name="Google Shape;214;g134f43e4296_0_207"/>
          <p:cNvPicPr preferRelativeResize="0"/>
          <p:nvPr/>
        </p:nvPicPr>
        <p:blipFill rotWithShape="1">
          <a:blip r:embed="rId4">
            <a:alphaModFix/>
          </a:blip>
          <a:srcRect b="0" l="0" r="0" t="0"/>
          <a:stretch/>
        </p:blipFill>
        <p:spPr>
          <a:xfrm>
            <a:off x="1636418" y="4796101"/>
            <a:ext cx="12258675" cy="4733925"/>
          </a:xfrm>
          <a:prstGeom prst="rect">
            <a:avLst/>
          </a:prstGeom>
          <a:noFill/>
          <a:ln>
            <a:noFill/>
          </a:ln>
          <a:effectLst>
            <a:outerShdw blurRad="50800" rotWithShape="0" algn="tl" dir="2700000" dist="38100">
              <a:srgbClr val="000000">
                <a:alpha val="4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grpSp>
        <p:nvGrpSpPr>
          <p:cNvPr id="219" name="Google Shape;219;g134f43e4296_0_366"/>
          <p:cNvGrpSpPr/>
          <p:nvPr/>
        </p:nvGrpSpPr>
        <p:grpSpPr>
          <a:xfrm>
            <a:off x="-3712" y="766059"/>
            <a:ext cx="7319700" cy="1073882"/>
            <a:chOff x="0" y="0"/>
            <a:chExt cx="7319700" cy="1073882"/>
          </a:xfrm>
        </p:grpSpPr>
        <p:sp>
          <p:nvSpPr>
            <p:cNvPr id="220" name="Google Shape;220;g134f43e4296_0_36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21" name="Google Shape;221;g134f43e4296_0_36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22" name="Google Shape;222;g134f43e4296_0_36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pic>
        <p:nvPicPr>
          <p:cNvPr descr="ForTheWomen_blacktext (2) (1).png" id="223" name="Google Shape;223;g134f43e4296_0_36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224" name="Google Shape;224;g134f43e4296_0_366"/>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225" name="Google Shape;225;g134f43e4296_0_366"/>
          <p:cNvPicPr preferRelativeResize="0"/>
          <p:nvPr/>
        </p:nvPicPr>
        <p:blipFill rotWithShape="1">
          <a:blip r:embed="rId4">
            <a:alphaModFix/>
          </a:blip>
          <a:srcRect b="0" l="0" r="0" t="0"/>
          <a:stretch/>
        </p:blipFill>
        <p:spPr>
          <a:xfrm>
            <a:off x="1636418" y="4796101"/>
            <a:ext cx="12258675" cy="4733925"/>
          </a:xfrm>
          <a:prstGeom prst="rect">
            <a:avLst/>
          </a:prstGeom>
          <a:noFill/>
          <a:ln>
            <a:noFill/>
          </a:ln>
          <a:effectLst>
            <a:outerShdw blurRad="50800" rotWithShape="0" algn="tl" dir="2700000" dist="38100">
              <a:srgbClr val="000000">
                <a:alpha val="40000"/>
              </a:srgbClr>
            </a:outerShdw>
          </a:effectLst>
        </p:spPr>
      </p:pic>
      <p:sp>
        <p:nvSpPr>
          <p:cNvPr id="226" name="Google Shape;226;g134f43e4296_0_366"/>
          <p:cNvSpPr txBox="1"/>
          <p:nvPr/>
        </p:nvSpPr>
        <p:spPr>
          <a:xfrm>
            <a:off x="14269175" y="5531513"/>
            <a:ext cx="78948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PH" sz="4000">
                <a:latin typeface="Helvetica Neue"/>
                <a:ea typeface="Helvetica Neue"/>
                <a:cs typeface="Helvetica Neue"/>
                <a:sym typeface="Helvetica Neue"/>
              </a:rPr>
              <a:t>Investigates the quality of </a:t>
            </a:r>
            <a:r>
              <a:rPr b="1" lang="en-PH" sz="4000">
                <a:latin typeface="Helvetica Neue"/>
                <a:ea typeface="Helvetica Neue"/>
                <a:cs typeface="Helvetica Neue"/>
                <a:sym typeface="Helvetica Neue"/>
              </a:rPr>
              <a:t>individual pieces of data</a:t>
            </a:r>
            <a:r>
              <a:rPr lang="en-PH" sz="4000">
                <a:latin typeface="Helvetica Neue"/>
                <a:ea typeface="Helvetica Neue"/>
                <a:cs typeface="Helvetica Neue"/>
                <a:sym typeface="Helvetica Neue"/>
              </a:rPr>
              <a:t>:</a:t>
            </a:r>
            <a:endParaRPr sz="4000">
              <a:latin typeface="Helvetica Neue"/>
              <a:ea typeface="Helvetica Neue"/>
              <a:cs typeface="Helvetica Neue"/>
              <a:sym typeface="Helvetica Neue"/>
            </a:endParaRPr>
          </a:p>
          <a:p>
            <a:pPr indent="-482600" lvl="0" marL="457200" rtl="0" algn="l">
              <a:spcBef>
                <a:spcPts val="0"/>
              </a:spcBef>
              <a:spcAft>
                <a:spcPts val="0"/>
              </a:spcAft>
              <a:buSzPts val="4000"/>
              <a:buFont typeface="Helvetica Neue"/>
              <a:buChar char="●"/>
            </a:pPr>
            <a:r>
              <a:rPr lang="en-PH" sz="4000">
                <a:latin typeface="Helvetica Neue"/>
                <a:ea typeface="Helvetica Neue"/>
                <a:cs typeface="Helvetica Neue"/>
                <a:sym typeface="Helvetica Neue"/>
              </a:rPr>
              <a:t>Are there any missing values?</a:t>
            </a:r>
            <a:endParaRPr sz="4000">
              <a:latin typeface="Helvetica Neue"/>
              <a:ea typeface="Helvetica Neue"/>
              <a:cs typeface="Helvetica Neue"/>
              <a:sym typeface="Helvetica Neue"/>
            </a:endParaRPr>
          </a:p>
          <a:p>
            <a:pPr indent="-482600" lvl="0" marL="457200" rtl="0" algn="l">
              <a:spcBef>
                <a:spcPts val="0"/>
              </a:spcBef>
              <a:spcAft>
                <a:spcPts val="0"/>
              </a:spcAft>
              <a:buSzPts val="4000"/>
              <a:buFont typeface="Helvetica Neue"/>
              <a:buChar char="●"/>
            </a:pPr>
            <a:r>
              <a:rPr lang="en-PH" sz="4000">
                <a:latin typeface="Helvetica Neue"/>
                <a:ea typeface="Helvetica Neue"/>
                <a:cs typeface="Helvetica Neue"/>
                <a:sym typeface="Helvetica Neue"/>
              </a:rPr>
              <a:t>Are there any ambiguous values?</a:t>
            </a:r>
            <a:endParaRPr sz="4000">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grpSp>
        <p:nvGrpSpPr>
          <p:cNvPr id="231" name="Google Shape;231;g135113b380a_0_2"/>
          <p:cNvGrpSpPr/>
          <p:nvPr/>
        </p:nvGrpSpPr>
        <p:grpSpPr>
          <a:xfrm>
            <a:off x="-3712" y="766059"/>
            <a:ext cx="7319700" cy="1073882"/>
            <a:chOff x="0" y="0"/>
            <a:chExt cx="7319700" cy="1073882"/>
          </a:xfrm>
        </p:grpSpPr>
        <p:sp>
          <p:nvSpPr>
            <p:cNvPr id="232" name="Google Shape;232;g135113b380a_0_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33" name="Google Shape;233;g135113b380a_0_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34" name="Google Shape;234;g135113b380a_0_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pic>
        <p:nvPicPr>
          <p:cNvPr descr="ForTheWomen_blacktext (2) (1).png" id="235" name="Google Shape;235;g135113b380a_0_2"/>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236" name="Google Shape;236;g135113b380a_0_2"/>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37" name="Google Shape;237;g135113b380a_0_2"/>
          <p:cNvSpPr txBox="1"/>
          <p:nvPr/>
        </p:nvSpPr>
        <p:spPr>
          <a:xfrm>
            <a:off x="8244600" y="6269113"/>
            <a:ext cx="78948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PH" sz="4000">
                <a:latin typeface="Helvetica Neue"/>
                <a:ea typeface="Helvetica Neue"/>
                <a:cs typeface="Helvetica Neue"/>
                <a:sym typeface="Helvetica Neue"/>
              </a:rPr>
              <a:t>Let’s try on some sample data</a:t>
            </a:r>
            <a:endParaRPr i="1" sz="4000">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grpSp>
        <p:nvGrpSpPr>
          <p:cNvPr id="242" name="Google Shape;242;g135113b380a_0_13"/>
          <p:cNvGrpSpPr/>
          <p:nvPr/>
        </p:nvGrpSpPr>
        <p:grpSpPr>
          <a:xfrm>
            <a:off x="-3712" y="766059"/>
            <a:ext cx="7319700" cy="1073882"/>
            <a:chOff x="0" y="0"/>
            <a:chExt cx="7319700" cy="1073882"/>
          </a:xfrm>
        </p:grpSpPr>
        <p:sp>
          <p:nvSpPr>
            <p:cNvPr id="243" name="Google Shape;243;g135113b380a_0_1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44" name="Google Shape;244;g135113b380a_0_1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45" name="Google Shape;245;g135113b380a_0_1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pic>
        <p:nvPicPr>
          <p:cNvPr descr="ForTheWomen_blacktext (2) (1).png" id="246" name="Google Shape;246;g135113b380a_0_13"/>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247" name="Google Shape;247;g135113b380a_0_13"/>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248" name="Google Shape;248;g135113b380a_0_13"/>
          <p:cNvPicPr preferRelativeResize="0"/>
          <p:nvPr/>
        </p:nvPicPr>
        <p:blipFill rotWithShape="1">
          <a:blip r:embed="rId4">
            <a:alphaModFix/>
          </a:blip>
          <a:srcRect b="0" l="4041" r="8476" t="0"/>
          <a:stretch/>
        </p:blipFill>
        <p:spPr>
          <a:xfrm>
            <a:off x="6774178" y="4137920"/>
            <a:ext cx="10632483" cy="8105525"/>
          </a:xfrm>
          <a:prstGeom prst="rect">
            <a:avLst/>
          </a:prstGeom>
          <a:noFill/>
          <a:ln>
            <a:noFill/>
          </a:ln>
        </p:spPr>
      </p:pic>
      <p:sp>
        <p:nvSpPr>
          <p:cNvPr id="249" name="Google Shape;249;g135113b380a_0_13"/>
          <p:cNvSpPr txBox="1"/>
          <p:nvPr/>
        </p:nvSpPr>
        <p:spPr>
          <a:xfrm>
            <a:off x="6309202" y="2795448"/>
            <a:ext cx="12526200" cy="880500"/>
          </a:xfrm>
          <a:prstGeom prst="rect">
            <a:avLst/>
          </a:prstGeom>
          <a:solidFill>
            <a:srgbClr val="FFFFFF"/>
          </a:solidFill>
          <a:ln>
            <a:noFill/>
          </a:ln>
        </p:spPr>
        <p:txBody>
          <a:bodyPr anchorCtr="0" anchor="ctr" bIns="110875" lIns="110875" spcFirstLastPara="1" rIns="110875" wrap="square" tIns="110875">
            <a:noAutofit/>
          </a:bodyPr>
          <a:lstStyle/>
          <a:p>
            <a:pPr indent="0" lvl="0" marL="0" marR="0" rtl="0" algn="l">
              <a:lnSpc>
                <a:spcPct val="150000"/>
              </a:lnSpc>
              <a:spcBef>
                <a:spcPts val="0"/>
              </a:spcBef>
              <a:spcAft>
                <a:spcPts val="0"/>
              </a:spcAft>
              <a:buClr>
                <a:srgbClr val="000000"/>
              </a:buClr>
              <a:buSzPts val="7300"/>
              <a:buFont typeface="Arial"/>
              <a:buNone/>
            </a:pPr>
            <a:r>
              <a:rPr b="1" i="0" lang="en-PH" sz="7300" u="none" cap="none" strike="noStrike">
                <a:solidFill>
                  <a:srgbClr val="0B5394"/>
                </a:solidFill>
                <a:highlight>
                  <a:schemeClr val="lt1"/>
                </a:highlight>
                <a:latin typeface="Arial"/>
                <a:ea typeface="Arial"/>
                <a:cs typeface="Arial"/>
                <a:sym typeface="Arial"/>
              </a:rPr>
              <a:t>Garbage in, garbage out</a:t>
            </a:r>
            <a:endParaRPr b="1" i="0" sz="7300" u="none" cap="none" strike="noStrike">
              <a:solidFill>
                <a:srgbClr val="666666"/>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134f43e4296_0_388"/>
          <p:cNvSpPr txBox="1"/>
          <p:nvPr/>
        </p:nvSpPr>
        <p:spPr>
          <a:xfrm>
            <a:off x="2759469" y="3134304"/>
            <a:ext cx="16288800" cy="71043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5500"/>
              <a:buFont typeface="Arial"/>
              <a:buNone/>
            </a:pPr>
            <a:r>
              <a:rPr b="1" i="0" lang="en-PH" sz="5500" u="none" cap="none" strike="noStrike">
                <a:solidFill>
                  <a:srgbClr val="1A1E68"/>
                </a:solidFill>
                <a:latin typeface="Arial"/>
                <a:ea typeface="Arial"/>
                <a:cs typeface="Arial"/>
                <a:sym typeface="Arial"/>
              </a:rPr>
              <a:t>COMMON DATA ISSUES TO WATCH OUT FOR:</a:t>
            </a:r>
            <a:endParaRPr b="1" i="0" sz="5500" u="none" cap="none" strike="noStrike">
              <a:solidFill>
                <a:srgbClr val="1A1E6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t/>
            </a:r>
            <a:endParaRPr b="1" i="0" sz="4900" u="none" cap="none" strike="noStrike">
              <a:solidFill>
                <a:srgbClr val="1A1E68"/>
              </a:solidFill>
              <a:latin typeface="Arial"/>
              <a:ea typeface="Arial"/>
              <a:cs typeface="Arial"/>
              <a:sym typeface="Arial"/>
            </a:endParaRPr>
          </a:p>
          <a:p>
            <a:pPr indent="-565150" lvl="0" marL="558800" marR="0" rtl="0" algn="l">
              <a:lnSpc>
                <a:spcPct val="100000"/>
              </a:lnSpc>
              <a:spcBef>
                <a:spcPts val="0"/>
              </a:spcBef>
              <a:spcAft>
                <a:spcPts val="0"/>
              </a:spcAft>
              <a:buClr>
                <a:schemeClr val="dk1"/>
              </a:buClr>
              <a:buSzPts val="4900"/>
              <a:buFont typeface="Arial"/>
              <a:buChar char="●"/>
            </a:pPr>
            <a:r>
              <a:rPr b="0" i="0" lang="en-PH" sz="4900" u="none" cap="none" strike="noStrike">
                <a:solidFill>
                  <a:schemeClr val="dk1"/>
                </a:solidFill>
                <a:latin typeface="Arial"/>
                <a:ea typeface="Arial"/>
                <a:cs typeface="Arial"/>
                <a:sym typeface="Arial"/>
              </a:rPr>
              <a:t>Inconsistent Column Names</a:t>
            </a:r>
            <a:endParaRPr b="0" i="0" sz="4900" u="none" cap="none" strike="noStrike">
              <a:solidFill>
                <a:schemeClr val="dk1"/>
              </a:solidFill>
              <a:latin typeface="Arial"/>
              <a:ea typeface="Arial"/>
              <a:cs typeface="Arial"/>
              <a:sym typeface="Arial"/>
            </a:endParaRPr>
          </a:p>
          <a:p>
            <a:pPr indent="-565150" lvl="0" marL="558800" marR="0" rtl="0" algn="l">
              <a:lnSpc>
                <a:spcPct val="100000"/>
              </a:lnSpc>
              <a:spcBef>
                <a:spcPts val="0"/>
              </a:spcBef>
              <a:spcAft>
                <a:spcPts val="0"/>
              </a:spcAft>
              <a:buClr>
                <a:schemeClr val="dk1"/>
              </a:buClr>
              <a:buSzPts val="4900"/>
              <a:buFont typeface="Arial"/>
              <a:buChar char="●"/>
            </a:pPr>
            <a:r>
              <a:rPr b="0" i="0" lang="en-PH" sz="4900" u="none" cap="none" strike="noStrike">
                <a:solidFill>
                  <a:schemeClr val="dk1"/>
                </a:solidFill>
                <a:latin typeface="Arial"/>
                <a:ea typeface="Arial"/>
                <a:cs typeface="Arial"/>
                <a:sym typeface="Arial"/>
              </a:rPr>
              <a:t>Improper Data Types</a:t>
            </a:r>
            <a:endParaRPr b="0" i="0" sz="4900" u="none" cap="none" strike="noStrike">
              <a:solidFill>
                <a:schemeClr val="dk1"/>
              </a:solidFill>
              <a:latin typeface="Arial"/>
              <a:ea typeface="Arial"/>
              <a:cs typeface="Arial"/>
              <a:sym typeface="Arial"/>
            </a:endParaRPr>
          </a:p>
          <a:p>
            <a:pPr indent="-565150" lvl="0" marL="558800" marR="0" rtl="0" algn="l">
              <a:lnSpc>
                <a:spcPct val="100000"/>
              </a:lnSpc>
              <a:spcBef>
                <a:spcPts val="0"/>
              </a:spcBef>
              <a:spcAft>
                <a:spcPts val="0"/>
              </a:spcAft>
              <a:buClr>
                <a:schemeClr val="dk1"/>
              </a:buClr>
              <a:buSzPts val="4900"/>
              <a:buFont typeface="Arial"/>
              <a:buChar char="●"/>
            </a:pPr>
            <a:r>
              <a:rPr b="0" i="0" lang="en-PH" sz="4900" u="none" cap="none" strike="noStrike">
                <a:solidFill>
                  <a:schemeClr val="dk1"/>
                </a:solidFill>
                <a:latin typeface="Arial"/>
                <a:ea typeface="Arial"/>
                <a:cs typeface="Arial"/>
                <a:sym typeface="Arial"/>
              </a:rPr>
              <a:t>Duplicates</a:t>
            </a:r>
            <a:endParaRPr b="0" i="0" sz="4900" u="none" cap="none" strike="noStrike">
              <a:solidFill>
                <a:schemeClr val="dk1"/>
              </a:solidFill>
              <a:latin typeface="Arial"/>
              <a:ea typeface="Arial"/>
              <a:cs typeface="Arial"/>
              <a:sym typeface="Arial"/>
            </a:endParaRPr>
          </a:p>
          <a:p>
            <a:pPr indent="-565150" lvl="0" marL="558800" marR="0" rtl="0" algn="l">
              <a:lnSpc>
                <a:spcPct val="100000"/>
              </a:lnSpc>
              <a:spcBef>
                <a:spcPts val="0"/>
              </a:spcBef>
              <a:spcAft>
                <a:spcPts val="0"/>
              </a:spcAft>
              <a:buClr>
                <a:schemeClr val="dk1"/>
              </a:buClr>
              <a:buSzPts val="4900"/>
              <a:buFont typeface="Arial"/>
              <a:buChar char="●"/>
            </a:pPr>
            <a:r>
              <a:rPr b="0" i="0" lang="en-PH" sz="4900" u="none" cap="none" strike="noStrike">
                <a:solidFill>
                  <a:schemeClr val="dk1"/>
                </a:solidFill>
                <a:latin typeface="Arial"/>
                <a:ea typeface="Arial"/>
                <a:cs typeface="Arial"/>
                <a:sym typeface="Arial"/>
              </a:rPr>
              <a:t>Inconsistent Labels</a:t>
            </a:r>
            <a:endParaRPr b="0" i="0" sz="4900" u="none" cap="none" strike="noStrike">
              <a:solidFill>
                <a:schemeClr val="dk1"/>
              </a:solidFill>
              <a:latin typeface="Arial"/>
              <a:ea typeface="Arial"/>
              <a:cs typeface="Arial"/>
              <a:sym typeface="Arial"/>
            </a:endParaRPr>
          </a:p>
          <a:p>
            <a:pPr indent="-565150" lvl="0" marL="558800" marR="0" rtl="0" algn="l">
              <a:lnSpc>
                <a:spcPct val="100000"/>
              </a:lnSpc>
              <a:spcBef>
                <a:spcPts val="0"/>
              </a:spcBef>
              <a:spcAft>
                <a:spcPts val="0"/>
              </a:spcAft>
              <a:buClr>
                <a:schemeClr val="dk1"/>
              </a:buClr>
              <a:buSzPts val="4900"/>
              <a:buFont typeface="Arial"/>
              <a:buChar char="●"/>
            </a:pPr>
            <a:r>
              <a:rPr b="0" i="0" lang="en-PH" sz="4900" u="none" cap="none" strike="noStrike">
                <a:solidFill>
                  <a:schemeClr val="dk1"/>
                </a:solidFill>
                <a:latin typeface="Arial"/>
                <a:ea typeface="Arial"/>
                <a:cs typeface="Arial"/>
                <a:sym typeface="Arial"/>
              </a:rPr>
              <a:t>Single-Value columns (and low-variability columns)</a:t>
            </a:r>
            <a:endParaRPr b="0" i="0" sz="4900" u="none" cap="none" strike="noStrike">
              <a:solidFill>
                <a:schemeClr val="dk1"/>
              </a:solidFill>
              <a:latin typeface="Arial"/>
              <a:ea typeface="Arial"/>
              <a:cs typeface="Arial"/>
              <a:sym typeface="Arial"/>
            </a:endParaRPr>
          </a:p>
          <a:p>
            <a:pPr indent="-565150" lvl="0" marL="558800" marR="0" rtl="0" algn="l">
              <a:lnSpc>
                <a:spcPct val="100000"/>
              </a:lnSpc>
              <a:spcBef>
                <a:spcPts val="0"/>
              </a:spcBef>
              <a:spcAft>
                <a:spcPts val="0"/>
              </a:spcAft>
              <a:buClr>
                <a:schemeClr val="dk1"/>
              </a:buClr>
              <a:buSzPts val="4900"/>
              <a:buFont typeface="Arial"/>
              <a:buChar char="●"/>
            </a:pPr>
            <a:r>
              <a:rPr b="0" i="0" lang="en-PH" sz="4900" u="none" cap="none" strike="noStrike">
                <a:solidFill>
                  <a:schemeClr val="dk1"/>
                </a:solidFill>
                <a:latin typeface="Arial"/>
                <a:ea typeface="Arial"/>
                <a:cs typeface="Arial"/>
                <a:sym typeface="Arial"/>
              </a:rPr>
              <a:t>Missing Data</a:t>
            </a:r>
            <a:endParaRPr b="0" i="0" sz="4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t/>
            </a:r>
            <a:endParaRPr b="1" i="0" sz="4900" u="none" cap="none" strike="noStrike">
              <a:solidFill>
                <a:srgbClr val="1A1E68"/>
              </a:solidFill>
              <a:latin typeface="Arial"/>
              <a:ea typeface="Arial"/>
              <a:cs typeface="Arial"/>
              <a:sym typeface="Arial"/>
            </a:endParaRPr>
          </a:p>
        </p:txBody>
      </p:sp>
      <p:sp>
        <p:nvSpPr>
          <p:cNvPr id="255" name="Google Shape;255;g134f43e4296_0_388"/>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256" name="Google Shape;256;g134f43e4296_0_388"/>
          <p:cNvGrpSpPr/>
          <p:nvPr/>
        </p:nvGrpSpPr>
        <p:grpSpPr>
          <a:xfrm>
            <a:off x="-3712" y="766059"/>
            <a:ext cx="7319700" cy="1073882"/>
            <a:chOff x="0" y="0"/>
            <a:chExt cx="7319700" cy="1073882"/>
          </a:xfrm>
        </p:grpSpPr>
        <p:sp>
          <p:nvSpPr>
            <p:cNvPr id="257" name="Google Shape;257;g134f43e4296_0_38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58" name="Google Shape;258;g134f43e4296_0_38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59" name="Google Shape;259;g134f43e4296_0_38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134f43e4296_0_397"/>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265" name="Google Shape;265;g134f43e4296_0_397"/>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Inconsistent column names</a:t>
            </a:r>
            <a:endParaRPr b="0" i="0" sz="4400" u="none" cap="none" strike="noStrike">
              <a:solidFill>
                <a:srgbClr val="366092"/>
              </a:solidFill>
              <a:latin typeface="Arial"/>
              <a:ea typeface="Arial"/>
              <a:cs typeface="Arial"/>
              <a:sym typeface="Arial"/>
            </a:endParaRPr>
          </a:p>
        </p:txBody>
      </p:sp>
      <p:graphicFrame>
        <p:nvGraphicFramePr>
          <p:cNvPr id="266" name="Google Shape;266;g134f43e4296_0_397"/>
          <p:cNvGraphicFramePr/>
          <p:nvPr/>
        </p:nvGraphicFramePr>
        <p:xfrm>
          <a:off x="2228572" y="5207538"/>
          <a:ext cx="3000000" cy="3000000"/>
        </p:xfrm>
        <a:graphic>
          <a:graphicData uri="http://schemas.openxmlformats.org/drawingml/2006/table">
            <a:tbl>
              <a:tblPr bandRow="1" firstRow="1">
                <a:noFill/>
                <a:tableStyleId>{5B4C33D9-8477-464D-ADE4-BFD17BCCA4C1}</a:tableStyleId>
              </a:tblPr>
              <a:tblGrid>
                <a:gridCol w="6751375"/>
              </a:tblGrid>
              <a:tr h="816975">
                <a:tc>
                  <a:txBody>
                    <a:bodyPr/>
                    <a:lstStyle/>
                    <a:p>
                      <a:pPr indent="0" lvl="0" marL="0" marR="0" rtl="0" algn="l">
                        <a:lnSpc>
                          <a:spcPct val="100000"/>
                        </a:lnSpc>
                        <a:spcBef>
                          <a:spcPts val="0"/>
                        </a:spcBef>
                        <a:spcAft>
                          <a:spcPts val="0"/>
                        </a:spcAft>
                        <a:buClr>
                          <a:srgbClr val="000000"/>
                        </a:buClr>
                        <a:buSzPts val="3400"/>
                        <a:buFont typeface="Arial"/>
                        <a:buNone/>
                      </a:pPr>
                      <a:r>
                        <a:rPr b="1" lang="en-PH" sz="3400" u="none" cap="none" strike="noStrike">
                          <a:solidFill>
                            <a:srgbClr val="3F3F3F"/>
                          </a:solidFill>
                          <a:latin typeface="Arial"/>
                          <a:ea typeface="Arial"/>
                          <a:cs typeface="Arial"/>
                          <a:sym typeface="Arial"/>
                        </a:rPr>
                        <a:t>Incorrect</a:t>
                      </a:r>
                      <a:endParaRPr b="1"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F2F2F2"/>
                    </a:solidFill>
                  </a:tcPr>
                </a:tc>
              </a:tr>
              <a:tr h="90665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Class  Column</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9834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Bar,code</a:t>
                      </a:r>
                      <a:endParaRPr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1085075">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V1 </a:t>
                      </a:r>
                      <a:endParaRPr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10496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Invoice - Date</a:t>
                      </a:r>
                      <a:endParaRPr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267" name="Google Shape;267;g134f43e4296_0_397"/>
          <p:cNvSpPr/>
          <p:nvPr/>
        </p:nvSpPr>
        <p:spPr>
          <a:xfrm>
            <a:off x="2228572" y="3665764"/>
            <a:ext cx="18754500" cy="7836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All columns in the dataset should be properly labeled to describe its values.</a:t>
            </a:r>
            <a:endParaRPr b="0" i="0" sz="4400" u="none" cap="none" strike="noStrike">
              <a:solidFill>
                <a:srgbClr val="000000"/>
              </a:solidFill>
              <a:latin typeface="Arial"/>
              <a:ea typeface="Arial"/>
              <a:cs typeface="Arial"/>
              <a:sym typeface="Arial"/>
            </a:endParaRPr>
          </a:p>
        </p:txBody>
      </p:sp>
      <p:grpSp>
        <p:nvGrpSpPr>
          <p:cNvPr id="268" name="Google Shape;268;g134f43e4296_0_397"/>
          <p:cNvGrpSpPr/>
          <p:nvPr/>
        </p:nvGrpSpPr>
        <p:grpSpPr>
          <a:xfrm>
            <a:off x="-3712" y="766059"/>
            <a:ext cx="7319700" cy="1073882"/>
            <a:chOff x="0" y="0"/>
            <a:chExt cx="7319700" cy="1073882"/>
          </a:xfrm>
        </p:grpSpPr>
        <p:sp>
          <p:nvSpPr>
            <p:cNvPr id="269" name="Google Shape;269;g134f43e4296_0_39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70" name="Google Shape;270;g134f43e4296_0_39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71" name="Google Shape;271;g134f43e4296_0_39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134f43e4296_0_409"/>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277" name="Google Shape;277;g134f43e4296_0_409"/>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Improper data types and format</a:t>
            </a:r>
            <a:endParaRPr b="0" i="0" sz="4400" u="none" cap="none" strike="noStrike">
              <a:solidFill>
                <a:srgbClr val="366092"/>
              </a:solidFill>
              <a:latin typeface="Arial"/>
              <a:ea typeface="Arial"/>
              <a:cs typeface="Arial"/>
              <a:sym typeface="Arial"/>
            </a:endParaRPr>
          </a:p>
        </p:txBody>
      </p:sp>
      <p:graphicFrame>
        <p:nvGraphicFramePr>
          <p:cNvPr id="278" name="Google Shape;278;g134f43e4296_0_409"/>
          <p:cNvGraphicFramePr/>
          <p:nvPr/>
        </p:nvGraphicFramePr>
        <p:xfrm>
          <a:off x="2228572" y="5207538"/>
          <a:ext cx="3000000" cy="3000000"/>
        </p:xfrm>
        <a:graphic>
          <a:graphicData uri="http://schemas.openxmlformats.org/drawingml/2006/table">
            <a:tbl>
              <a:tblPr bandRow="1" firstRow="1">
                <a:noFill/>
                <a:tableStyleId>{5B4C33D9-8477-464D-ADE4-BFD17BCCA4C1}</a:tableStyleId>
              </a:tblPr>
              <a:tblGrid>
                <a:gridCol w="4247550"/>
                <a:gridCol w="3505425"/>
                <a:gridCol w="3168750"/>
              </a:tblGrid>
              <a:tr h="816975">
                <a:tc>
                  <a:txBody>
                    <a:bodyPr/>
                    <a:lstStyle/>
                    <a:p>
                      <a:pPr indent="0" lvl="0" marL="0" marR="0" rtl="0" algn="l">
                        <a:lnSpc>
                          <a:spcPct val="100000"/>
                        </a:lnSpc>
                        <a:spcBef>
                          <a:spcPts val="0"/>
                        </a:spcBef>
                        <a:spcAft>
                          <a:spcPts val="0"/>
                        </a:spcAft>
                        <a:buClr>
                          <a:srgbClr val="000000"/>
                        </a:buClr>
                        <a:buSzPts val="3400"/>
                        <a:buFont typeface="Arial"/>
                        <a:buNone/>
                      </a:pPr>
                      <a:r>
                        <a:rPr b="1" lang="en-PH" sz="3400" u="none" cap="none" strike="noStrike">
                          <a:solidFill>
                            <a:srgbClr val="3F3F3F"/>
                          </a:solidFill>
                          <a:latin typeface="Arial"/>
                          <a:ea typeface="Arial"/>
                          <a:cs typeface="Arial"/>
                          <a:sym typeface="Arial"/>
                        </a:rPr>
                        <a:t>Column</a:t>
                      </a:r>
                      <a:endParaRPr b="1"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c>
                  <a:txBody>
                    <a:bodyPr/>
                    <a:lstStyle/>
                    <a:p>
                      <a:pPr indent="0" lvl="0" marL="0" marR="0" rtl="0" algn="l">
                        <a:lnSpc>
                          <a:spcPct val="100000"/>
                        </a:lnSpc>
                        <a:spcBef>
                          <a:spcPts val="0"/>
                        </a:spcBef>
                        <a:spcAft>
                          <a:spcPts val="0"/>
                        </a:spcAft>
                        <a:buClr>
                          <a:srgbClr val="000000"/>
                        </a:buClr>
                        <a:buSzPts val="3400"/>
                        <a:buFont typeface="Arial"/>
                        <a:buNone/>
                      </a:pPr>
                      <a:r>
                        <a:rPr b="1" lang="en-PH" sz="3400" u="none" cap="none" strike="noStrike">
                          <a:solidFill>
                            <a:srgbClr val="3F3F3F"/>
                          </a:solidFill>
                          <a:latin typeface="Arial"/>
                          <a:ea typeface="Arial"/>
                          <a:cs typeface="Arial"/>
                          <a:sym typeface="Arial"/>
                        </a:rPr>
                        <a:t>Format</a:t>
                      </a:r>
                      <a:endParaRPr b="1"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c>
                  <a:txBody>
                    <a:bodyPr/>
                    <a:lstStyle/>
                    <a:p>
                      <a:pPr indent="0" lvl="0" marL="0" marR="0" rtl="0" algn="l">
                        <a:lnSpc>
                          <a:spcPct val="100000"/>
                        </a:lnSpc>
                        <a:spcBef>
                          <a:spcPts val="0"/>
                        </a:spcBef>
                        <a:spcAft>
                          <a:spcPts val="0"/>
                        </a:spcAft>
                        <a:buClr>
                          <a:srgbClr val="000000"/>
                        </a:buClr>
                        <a:buSzPts val="3400"/>
                        <a:buFont typeface="Arial"/>
                        <a:buNone/>
                      </a:pPr>
                      <a:r>
                        <a:rPr b="1" lang="en-PH" sz="3400" u="none" cap="none" strike="noStrike">
                          <a:solidFill>
                            <a:srgbClr val="3F3F3F"/>
                          </a:solidFill>
                          <a:latin typeface="Arial"/>
                          <a:ea typeface="Arial"/>
                          <a:cs typeface="Arial"/>
                          <a:sym typeface="Arial"/>
                        </a:rPr>
                        <a:t>Type</a:t>
                      </a:r>
                      <a:endParaRPr b="1"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r>
              <a:tr h="816975">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transaction_date</a:t>
                      </a:r>
                      <a:endParaRPr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“12-31-2019”</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String</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1085075">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amount</a:t>
                      </a:r>
                      <a:endParaRPr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595959"/>
                          </a:solidFill>
                          <a:latin typeface="Lato"/>
                          <a:ea typeface="Lato"/>
                          <a:cs typeface="Lato"/>
                          <a:sym typeface="Lato"/>
                        </a:rPr>
                        <a:t>$1,000.50</a:t>
                      </a:r>
                      <a:endParaRPr sz="3400" u="none" cap="none" strike="noStrike">
                        <a:latin typeface="Lato"/>
                        <a:ea typeface="Lato"/>
                        <a:cs typeface="Lato"/>
                        <a:sym typeface="Lato"/>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Ambiguous</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279" name="Google Shape;279;g134f43e4296_0_409"/>
          <p:cNvSpPr/>
          <p:nvPr/>
        </p:nvSpPr>
        <p:spPr>
          <a:xfrm>
            <a:off x="2228572" y="3665764"/>
            <a:ext cx="18041100" cy="7836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Ensure that each column is converted into proper format and data type.</a:t>
            </a:r>
            <a:endParaRPr b="0" i="0" sz="4400" u="none" cap="none" strike="noStrike">
              <a:solidFill>
                <a:srgbClr val="000000"/>
              </a:solidFill>
              <a:latin typeface="Arial"/>
              <a:ea typeface="Arial"/>
              <a:cs typeface="Arial"/>
              <a:sym typeface="Arial"/>
            </a:endParaRPr>
          </a:p>
        </p:txBody>
      </p:sp>
      <p:grpSp>
        <p:nvGrpSpPr>
          <p:cNvPr id="280" name="Google Shape;280;g134f43e4296_0_409"/>
          <p:cNvGrpSpPr/>
          <p:nvPr/>
        </p:nvGrpSpPr>
        <p:grpSpPr>
          <a:xfrm>
            <a:off x="-3712" y="766059"/>
            <a:ext cx="7319700" cy="1073882"/>
            <a:chOff x="0" y="0"/>
            <a:chExt cx="7319700" cy="1073882"/>
          </a:xfrm>
        </p:grpSpPr>
        <p:sp>
          <p:nvSpPr>
            <p:cNvPr id="281" name="Google Shape;281;g134f43e4296_0_409"/>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82" name="Google Shape;282;g134f43e4296_0_409"/>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83" name="Google Shape;283;g134f43e4296_0_409"/>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
          <p:cNvSpPr txBox="1"/>
          <p:nvPr/>
        </p:nvSpPr>
        <p:spPr>
          <a:xfrm>
            <a:off x="5252550" y="3537130"/>
            <a:ext cx="13878900" cy="2292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PH" sz="4800" u="none" cap="none" strike="noStrike">
                <a:solidFill>
                  <a:srgbClr val="1A1E68"/>
                </a:solidFill>
                <a:latin typeface="Avenir"/>
                <a:ea typeface="Avenir"/>
                <a:cs typeface="Avenir"/>
                <a:sym typeface="Avenir"/>
              </a:rPr>
              <a:t>Hello!</a:t>
            </a:r>
            <a:endParaRPr b="1" i="0" sz="4800" u="none" cap="none" strike="noStrike">
              <a:solidFill>
                <a:srgbClr val="1A1E68"/>
              </a:solidFill>
              <a:latin typeface="Avenir"/>
              <a:ea typeface="Avenir"/>
              <a:cs typeface="Avenir"/>
              <a:sym typeface="Avenir"/>
            </a:endParaRPr>
          </a:p>
        </p:txBody>
      </p:sp>
      <p:sp>
        <p:nvSpPr>
          <p:cNvPr id="88" name="Google Shape;88;p2"/>
          <p:cNvSpPr txBox="1"/>
          <p:nvPr/>
        </p:nvSpPr>
        <p:spPr>
          <a:xfrm>
            <a:off x="5252550" y="6012595"/>
            <a:ext cx="13878900" cy="124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rgbClr val="000000"/>
              </a:buClr>
              <a:buSzPts val="4800"/>
              <a:buFont typeface="Arial"/>
              <a:buNone/>
            </a:pPr>
            <a:r>
              <a:rPr b="1" i="0" lang="en-PH" sz="4800" u="none" cap="none" strike="noStrike">
                <a:solidFill>
                  <a:srgbClr val="1A1E68"/>
                </a:solidFill>
                <a:latin typeface="Avenir"/>
                <a:ea typeface="Avenir"/>
                <a:cs typeface="Avenir"/>
                <a:sym typeface="Avenir"/>
              </a:rPr>
              <a:t>I am KEVIN</a:t>
            </a:r>
            <a:endParaRPr b="1" i="0" sz="4800" u="none" cap="none" strike="noStrike">
              <a:solidFill>
                <a:srgbClr val="1A1E68"/>
              </a:solidFill>
              <a:latin typeface="Avenir"/>
              <a:ea typeface="Avenir"/>
              <a:cs typeface="Avenir"/>
              <a:sym typeface="Avenir"/>
            </a:endParaRPr>
          </a:p>
        </p:txBody>
      </p:sp>
      <p:sp>
        <p:nvSpPr>
          <p:cNvPr id="89" name="Google Shape;89;p2"/>
          <p:cNvSpPr txBox="1"/>
          <p:nvPr/>
        </p:nvSpPr>
        <p:spPr>
          <a:xfrm>
            <a:off x="5252550" y="7238520"/>
            <a:ext cx="13878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rgbClr val="000000"/>
              </a:buClr>
              <a:buSzPts val="3000"/>
              <a:buFont typeface="Arial"/>
              <a:buNone/>
            </a:pPr>
            <a:r>
              <a:t/>
            </a:r>
            <a:endParaRPr b="0" i="0" sz="3000" u="none" cap="none" strike="noStrike">
              <a:solidFill>
                <a:srgbClr val="1A1E68"/>
              </a:solidFill>
              <a:latin typeface="Avenir"/>
              <a:ea typeface="Avenir"/>
              <a:cs typeface="Avenir"/>
              <a:sym typeface="Avenir"/>
            </a:endParaRPr>
          </a:p>
          <a:p>
            <a:pPr indent="0" lvl="0" marL="0" marR="0" rtl="0" algn="ctr">
              <a:lnSpc>
                <a:spcPct val="100000"/>
              </a:lnSpc>
              <a:spcBef>
                <a:spcPts val="600"/>
              </a:spcBef>
              <a:spcAft>
                <a:spcPts val="0"/>
              </a:spcAft>
              <a:buClr>
                <a:srgbClr val="000000"/>
              </a:buClr>
              <a:buSzPts val="3000"/>
              <a:buFont typeface="Arial"/>
              <a:buNone/>
            </a:pPr>
            <a:r>
              <a:t/>
            </a:r>
            <a:endParaRPr b="0" i="0" sz="3000" u="none" cap="none" strike="noStrike">
              <a:solidFill>
                <a:srgbClr val="1A1E68"/>
              </a:solidFill>
              <a:latin typeface="Avenir"/>
              <a:ea typeface="Avenir"/>
              <a:cs typeface="Avenir"/>
              <a:sym typeface="Avenir"/>
            </a:endParaRPr>
          </a:p>
          <a:p>
            <a:pPr indent="0" lvl="0" marL="0" marR="0" rtl="0" algn="ctr">
              <a:lnSpc>
                <a:spcPct val="100000"/>
              </a:lnSpc>
              <a:spcBef>
                <a:spcPts val="600"/>
              </a:spcBef>
              <a:spcAft>
                <a:spcPts val="0"/>
              </a:spcAft>
              <a:buClr>
                <a:srgbClr val="000000"/>
              </a:buClr>
              <a:buSzPts val="3000"/>
              <a:buFont typeface="Arial"/>
              <a:buNone/>
            </a:pPr>
            <a:r>
              <a:rPr b="0" i="0" lang="en-PH" sz="3000" u="none" cap="none" strike="noStrike">
                <a:solidFill>
                  <a:srgbClr val="1A1E68"/>
                </a:solidFill>
                <a:latin typeface="Avenir"/>
                <a:ea typeface="Avenir"/>
                <a:cs typeface="Avenir"/>
                <a:sym typeface="Avenir"/>
              </a:rPr>
              <a:t>You can find me at:</a:t>
            </a:r>
            <a:endParaRPr b="0" i="0" sz="3000" u="none" cap="none" strike="noStrike">
              <a:solidFill>
                <a:srgbClr val="1A1E68"/>
              </a:solidFill>
              <a:latin typeface="Avenir"/>
              <a:ea typeface="Avenir"/>
              <a:cs typeface="Avenir"/>
              <a:sym typeface="Avenir"/>
            </a:endParaRPr>
          </a:p>
          <a:p>
            <a:pPr indent="0" lvl="0" marL="0" marR="0" rtl="0" algn="ctr">
              <a:lnSpc>
                <a:spcPct val="100000"/>
              </a:lnSpc>
              <a:spcBef>
                <a:spcPts val="600"/>
              </a:spcBef>
              <a:spcAft>
                <a:spcPts val="0"/>
              </a:spcAft>
              <a:buClr>
                <a:srgbClr val="000000"/>
              </a:buClr>
              <a:buSzPts val="3000"/>
              <a:buFont typeface="Arial"/>
              <a:buNone/>
            </a:pPr>
            <a:r>
              <a:rPr b="0" i="0" lang="en-PH" sz="3000" u="none" cap="none" strike="noStrike">
                <a:solidFill>
                  <a:srgbClr val="1A1E68"/>
                </a:solidFill>
                <a:latin typeface="Avenir"/>
                <a:ea typeface="Avenir"/>
                <a:cs typeface="Avenir"/>
                <a:sym typeface="Avenir"/>
              </a:rPr>
              <a:t>@kevinmaske</a:t>
            </a:r>
            <a:endParaRPr b="0" i="0" sz="3000" u="none" cap="none" strike="noStrike">
              <a:solidFill>
                <a:srgbClr val="1A1E68"/>
              </a:solidFill>
              <a:latin typeface="Avenir"/>
              <a:ea typeface="Avenir"/>
              <a:cs typeface="Avenir"/>
              <a:sym typeface="Avenir"/>
            </a:endParaRPr>
          </a:p>
          <a:p>
            <a:pPr indent="0" lvl="0" marL="0" marR="0" rtl="0" algn="ctr">
              <a:lnSpc>
                <a:spcPct val="100000"/>
              </a:lnSpc>
              <a:spcBef>
                <a:spcPts val="600"/>
              </a:spcBef>
              <a:spcAft>
                <a:spcPts val="0"/>
              </a:spcAft>
              <a:buClr>
                <a:srgbClr val="000000"/>
              </a:buClr>
              <a:buSzPts val="3000"/>
              <a:buFont typeface="Arial"/>
              <a:buNone/>
            </a:pPr>
            <a:r>
              <a:rPr b="0" i="0" lang="en-PH" sz="3000" u="none" cap="none" strike="noStrike">
                <a:solidFill>
                  <a:srgbClr val="1A1E68"/>
                </a:solidFill>
                <a:latin typeface="Avenir"/>
                <a:ea typeface="Avenir"/>
                <a:cs typeface="Avenir"/>
                <a:sym typeface="Avenir"/>
              </a:rPr>
              <a:t>linkedin</a:t>
            </a:r>
            <a:endParaRPr b="0" i="0" sz="3000" u="none" cap="none" strike="noStrike">
              <a:solidFill>
                <a:srgbClr val="1A1E68"/>
              </a:solidFill>
              <a:latin typeface="Avenir"/>
              <a:ea typeface="Avenir"/>
              <a:cs typeface="Avenir"/>
              <a:sym typeface="Avenir"/>
            </a:endParaRPr>
          </a:p>
        </p:txBody>
      </p:sp>
      <p:pic>
        <p:nvPicPr>
          <p:cNvPr descr="ForTheWomen_blacktext (2) (1).png" id="90" name="Google Shape;90;p2"/>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134f43e4296_0_420"/>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289" name="Google Shape;289;g134f43e4296_0_420"/>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Duplicates</a:t>
            </a:r>
            <a:endParaRPr b="0" i="0" sz="4400" u="none" cap="none" strike="noStrike">
              <a:solidFill>
                <a:srgbClr val="366092"/>
              </a:solidFill>
              <a:latin typeface="Arial"/>
              <a:ea typeface="Arial"/>
              <a:cs typeface="Arial"/>
              <a:sym typeface="Arial"/>
            </a:endParaRPr>
          </a:p>
        </p:txBody>
      </p:sp>
      <p:pic>
        <p:nvPicPr>
          <p:cNvPr id="290" name="Google Shape;290;g134f43e4296_0_420"/>
          <p:cNvPicPr preferRelativeResize="0"/>
          <p:nvPr/>
        </p:nvPicPr>
        <p:blipFill rotWithShape="1">
          <a:blip r:embed="rId4">
            <a:alphaModFix/>
          </a:blip>
          <a:srcRect b="0" l="0" r="0" t="0"/>
          <a:stretch/>
        </p:blipFill>
        <p:spPr>
          <a:xfrm>
            <a:off x="2619778" y="3801043"/>
            <a:ext cx="17973851" cy="5449905"/>
          </a:xfrm>
          <a:prstGeom prst="rect">
            <a:avLst/>
          </a:prstGeom>
          <a:noFill/>
          <a:ln>
            <a:noFill/>
          </a:ln>
        </p:spPr>
      </p:pic>
      <p:grpSp>
        <p:nvGrpSpPr>
          <p:cNvPr id="291" name="Google Shape;291;g134f43e4296_0_420"/>
          <p:cNvGrpSpPr/>
          <p:nvPr/>
        </p:nvGrpSpPr>
        <p:grpSpPr>
          <a:xfrm>
            <a:off x="-3712" y="766059"/>
            <a:ext cx="7319700" cy="1073882"/>
            <a:chOff x="0" y="0"/>
            <a:chExt cx="7319700" cy="1073882"/>
          </a:xfrm>
        </p:grpSpPr>
        <p:sp>
          <p:nvSpPr>
            <p:cNvPr id="292" name="Google Shape;292;g134f43e4296_0_42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93" name="Google Shape;293;g134f43e4296_0_42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94" name="Google Shape;294;g134f43e4296_0_42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134f43e4296_0_430"/>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300" name="Google Shape;300;g134f43e4296_0_430"/>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Inconsistent labels</a:t>
            </a:r>
            <a:endParaRPr b="0" i="0" sz="4400" u="none" cap="none" strike="noStrike">
              <a:solidFill>
                <a:srgbClr val="366092"/>
              </a:solidFill>
              <a:latin typeface="Arial"/>
              <a:ea typeface="Arial"/>
              <a:cs typeface="Arial"/>
              <a:sym typeface="Arial"/>
            </a:endParaRPr>
          </a:p>
        </p:txBody>
      </p:sp>
      <p:pic>
        <p:nvPicPr>
          <p:cNvPr id="301" name="Google Shape;301;g134f43e4296_0_430"/>
          <p:cNvPicPr preferRelativeResize="0"/>
          <p:nvPr/>
        </p:nvPicPr>
        <p:blipFill rotWithShape="1">
          <a:blip r:embed="rId4">
            <a:alphaModFix/>
          </a:blip>
          <a:srcRect b="0" l="0" r="0" t="0"/>
          <a:stretch/>
        </p:blipFill>
        <p:spPr>
          <a:xfrm>
            <a:off x="2528127" y="5604871"/>
            <a:ext cx="17350918" cy="5561385"/>
          </a:xfrm>
          <a:prstGeom prst="rect">
            <a:avLst/>
          </a:prstGeom>
          <a:noFill/>
          <a:ln>
            <a:noFill/>
          </a:ln>
        </p:spPr>
      </p:pic>
      <p:sp>
        <p:nvSpPr>
          <p:cNvPr id="302" name="Google Shape;302;g134f43e4296_0_430"/>
          <p:cNvSpPr/>
          <p:nvPr/>
        </p:nvSpPr>
        <p:spPr>
          <a:xfrm>
            <a:off x="2248376" y="3520709"/>
            <a:ext cx="17631900" cy="14715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Category labels should be consistent throughout the dataset. </a:t>
            </a:r>
            <a:endParaRPr b="0" i="0" sz="1700" u="none" cap="none" strike="noStrike">
              <a:solidFill>
                <a:srgbClr val="000000"/>
              </a:solidFill>
              <a:latin typeface="Arial"/>
              <a:ea typeface="Arial"/>
              <a:cs typeface="Arial"/>
              <a:sym typeface="Arial"/>
            </a:endParaRPr>
          </a:p>
          <a:p>
            <a:pPr indent="0" lvl="0" marL="12700" marR="0" rtl="0" algn="l">
              <a:lnSpc>
                <a:spcPct val="100000"/>
              </a:lnSpc>
              <a:spcBef>
                <a:spcPts val="10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There should be unique representation of each category. </a:t>
            </a:r>
            <a:endParaRPr b="0" i="0" sz="4400" u="none" cap="none" strike="noStrike">
              <a:solidFill>
                <a:srgbClr val="595959"/>
              </a:solidFill>
              <a:latin typeface="Arial"/>
              <a:ea typeface="Arial"/>
              <a:cs typeface="Arial"/>
              <a:sym typeface="Arial"/>
            </a:endParaRPr>
          </a:p>
        </p:txBody>
      </p:sp>
      <p:grpSp>
        <p:nvGrpSpPr>
          <p:cNvPr id="303" name="Google Shape;303;g134f43e4296_0_430"/>
          <p:cNvGrpSpPr/>
          <p:nvPr/>
        </p:nvGrpSpPr>
        <p:grpSpPr>
          <a:xfrm>
            <a:off x="-3712" y="766059"/>
            <a:ext cx="7319700" cy="1073882"/>
            <a:chOff x="0" y="0"/>
            <a:chExt cx="7319700" cy="1073882"/>
          </a:xfrm>
        </p:grpSpPr>
        <p:sp>
          <p:nvSpPr>
            <p:cNvPr id="304" name="Google Shape;304;g134f43e4296_0_43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05" name="Google Shape;305;g134f43e4296_0_43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06" name="Google Shape;306;g134f43e4296_0_43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134f43e4296_0_441"/>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312" name="Google Shape;312;g134f43e4296_0_441"/>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Inconsistent labels</a:t>
            </a:r>
            <a:endParaRPr b="0" i="0" sz="4400" u="none" cap="none" strike="noStrike">
              <a:solidFill>
                <a:srgbClr val="366092"/>
              </a:solidFill>
              <a:latin typeface="Arial"/>
              <a:ea typeface="Arial"/>
              <a:cs typeface="Arial"/>
              <a:sym typeface="Arial"/>
            </a:endParaRPr>
          </a:p>
        </p:txBody>
      </p:sp>
      <p:sp>
        <p:nvSpPr>
          <p:cNvPr id="313" name="Google Shape;313;g134f43e4296_0_441"/>
          <p:cNvSpPr/>
          <p:nvPr/>
        </p:nvSpPr>
        <p:spPr>
          <a:xfrm>
            <a:off x="2248376" y="3520709"/>
            <a:ext cx="17631900" cy="14715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Category labels should be consistent throughout the dataset. </a:t>
            </a:r>
            <a:endParaRPr b="0" i="0" sz="1700" u="none" cap="none" strike="noStrike">
              <a:solidFill>
                <a:srgbClr val="000000"/>
              </a:solidFill>
              <a:latin typeface="Arial"/>
              <a:ea typeface="Arial"/>
              <a:cs typeface="Arial"/>
              <a:sym typeface="Arial"/>
            </a:endParaRPr>
          </a:p>
          <a:p>
            <a:pPr indent="0" lvl="0" marL="12700" marR="0" rtl="0" algn="l">
              <a:lnSpc>
                <a:spcPct val="100000"/>
              </a:lnSpc>
              <a:spcBef>
                <a:spcPts val="10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There should be unique representation of each category. </a:t>
            </a:r>
            <a:endParaRPr b="0" i="0" sz="4400" u="none" cap="none" strike="noStrike">
              <a:solidFill>
                <a:srgbClr val="595959"/>
              </a:solidFill>
              <a:latin typeface="Arial"/>
              <a:ea typeface="Arial"/>
              <a:cs typeface="Arial"/>
              <a:sym typeface="Arial"/>
            </a:endParaRPr>
          </a:p>
        </p:txBody>
      </p:sp>
      <p:graphicFrame>
        <p:nvGraphicFramePr>
          <p:cNvPr id="314" name="Google Shape;314;g134f43e4296_0_441"/>
          <p:cNvGraphicFramePr/>
          <p:nvPr/>
        </p:nvGraphicFramePr>
        <p:xfrm>
          <a:off x="2504652" y="5604871"/>
          <a:ext cx="3000000" cy="3000000"/>
        </p:xfrm>
        <a:graphic>
          <a:graphicData uri="http://schemas.openxmlformats.org/drawingml/2006/table">
            <a:tbl>
              <a:tblPr bandRow="1" firstRow="1">
                <a:noFill/>
                <a:tableStyleId>{5B4C33D9-8477-464D-ADE4-BFD17BCCA4C1}</a:tableStyleId>
              </a:tblPr>
              <a:tblGrid>
                <a:gridCol w="5263850"/>
                <a:gridCol w="5479525"/>
                <a:gridCol w="5150550"/>
              </a:tblGrid>
              <a:tr h="656575">
                <a:tc>
                  <a:txBody>
                    <a:bodyPr/>
                    <a:lstStyle/>
                    <a:p>
                      <a:pPr indent="0" lvl="0" marL="419100" marR="0" rtl="0" algn="l">
                        <a:lnSpc>
                          <a:spcPct val="100000"/>
                        </a:lnSpc>
                        <a:spcBef>
                          <a:spcPts val="0"/>
                        </a:spcBef>
                        <a:spcAft>
                          <a:spcPts val="0"/>
                        </a:spcAft>
                        <a:buClr>
                          <a:srgbClr val="000000"/>
                        </a:buClr>
                        <a:buSzPts val="4400"/>
                        <a:buFont typeface="Arial"/>
                        <a:buNone/>
                      </a:pPr>
                      <a:r>
                        <a:rPr b="0" lang="en-PH" sz="4400" u="none" cap="none" strike="noStrike">
                          <a:solidFill>
                            <a:srgbClr val="3F607E"/>
                          </a:solidFill>
                          <a:latin typeface="Arial"/>
                          <a:ea typeface="Arial"/>
                          <a:cs typeface="Arial"/>
                          <a:sym typeface="Arial"/>
                        </a:rPr>
                        <a:t>Student_Name</a:t>
                      </a:r>
                      <a:endParaRPr b="0" sz="4400" u="none" cap="none" strike="noStrike">
                        <a:latin typeface="Arial"/>
                        <a:ea typeface="Arial"/>
                        <a:cs typeface="Arial"/>
                        <a:sym typeface="Arial"/>
                      </a:endParaRPr>
                    </a:p>
                  </a:txBody>
                  <a:tcPr marT="95500"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c>
                  <a:txBody>
                    <a:bodyPr/>
                    <a:lstStyle/>
                    <a:p>
                      <a:pPr indent="0" lvl="0" marL="533400" marR="0" rtl="0" algn="l">
                        <a:lnSpc>
                          <a:spcPct val="100000"/>
                        </a:lnSpc>
                        <a:spcBef>
                          <a:spcPts val="0"/>
                        </a:spcBef>
                        <a:spcAft>
                          <a:spcPts val="0"/>
                        </a:spcAft>
                        <a:buClr>
                          <a:srgbClr val="000000"/>
                        </a:buClr>
                        <a:buSzPts val="4400"/>
                        <a:buFont typeface="Arial"/>
                        <a:buNone/>
                      </a:pPr>
                      <a:r>
                        <a:rPr b="0" lang="en-PH" sz="4400" u="none" cap="none" strike="noStrike">
                          <a:solidFill>
                            <a:srgbClr val="3F607E"/>
                          </a:solidFill>
                          <a:latin typeface="Arial"/>
                          <a:ea typeface="Arial"/>
                          <a:cs typeface="Arial"/>
                          <a:sym typeface="Arial"/>
                        </a:rPr>
                        <a:t>Computer_Type</a:t>
                      </a:r>
                      <a:endParaRPr b="0" sz="4400" u="none" cap="none" strike="noStrike">
                        <a:latin typeface="Arial"/>
                        <a:ea typeface="Arial"/>
                        <a:cs typeface="Arial"/>
                        <a:sym typeface="Arial"/>
                      </a:endParaRPr>
                    </a:p>
                  </a:txBody>
                  <a:tcPr marT="95500"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c>
                  <a:txBody>
                    <a:bodyPr/>
                    <a:lstStyle/>
                    <a:p>
                      <a:pPr indent="0" lvl="0" marL="0" marR="0" rtl="0" algn="ctr">
                        <a:lnSpc>
                          <a:spcPct val="100000"/>
                        </a:lnSpc>
                        <a:spcBef>
                          <a:spcPts val="0"/>
                        </a:spcBef>
                        <a:spcAft>
                          <a:spcPts val="0"/>
                        </a:spcAft>
                        <a:buClr>
                          <a:srgbClr val="000000"/>
                        </a:buClr>
                        <a:buSzPts val="4400"/>
                        <a:buFont typeface="Arial"/>
                        <a:buNone/>
                      </a:pPr>
                      <a:r>
                        <a:rPr b="0" lang="en-PH" sz="4400" u="none" cap="none" strike="noStrike">
                          <a:solidFill>
                            <a:srgbClr val="3F607E"/>
                          </a:solidFill>
                          <a:latin typeface="Arial"/>
                          <a:ea typeface="Arial"/>
                          <a:cs typeface="Arial"/>
                          <a:sym typeface="Arial"/>
                        </a:rPr>
                        <a:t>Brand</a:t>
                      </a:r>
                      <a:endParaRPr b="0" sz="4400" u="none" cap="none" strike="noStrike">
                        <a:latin typeface="Arial"/>
                        <a:ea typeface="Arial"/>
                        <a:cs typeface="Arial"/>
                        <a:sym typeface="Arial"/>
                      </a:endParaRPr>
                    </a:p>
                  </a:txBody>
                  <a:tcPr marT="95500"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r>
              <a:tr h="656575">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John</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PC</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APPLE</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r>
              <a:tr h="790350">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Sarah</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Personal Computer</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lenovo</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r>
              <a:tr h="872025">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Jennifer</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pc</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Apple</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r>
            </a:tbl>
          </a:graphicData>
        </a:graphic>
      </p:graphicFrame>
      <p:grpSp>
        <p:nvGrpSpPr>
          <p:cNvPr id="315" name="Google Shape;315;g134f43e4296_0_441"/>
          <p:cNvGrpSpPr/>
          <p:nvPr/>
        </p:nvGrpSpPr>
        <p:grpSpPr>
          <a:xfrm>
            <a:off x="-3712" y="766059"/>
            <a:ext cx="7319700" cy="1073882"/>
            <a:chOff x="0" y="0"/>
            <a:chExt cx="7319700" cy="1073882"/>
          </a:xfrm>
        </p:grpSpPr>
        <p:sp>
          <p:nvSpPr>
            <p:cNvPr id="316" name="Google Shape;316;g134f43e4296_0_44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17" name="Google Shape;317;g134f43e4296_0_44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18" name="Google Shape;318;g134f43e4296_0_44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134f43e4296_0_453"/>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324" name="Google Shape;324;g134f43e4296_0_453"/>
          <p:cNvSpPr txBox="1"/>
          <p:nvPr/>
        </p:nvSpPr>
        <p:spPr>
          <a:xfrm>
            <a:off x="446147" y="2123989"/>
            <a:ext cx="116346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Single Value Columns</a:t>
            </a:r>
            <a:endParaRPr b="0" i="0" sz="4400" u="none" cap="none" strike="noStrike">
              <a:solidFill>
                <a:srgbClr val="366092"/>
              </a:solidFill>
              <a:latin typeface="Arial"/>
              <a:ea typeface="Arial"/>
              <a:cs typeface="Arial"/>
              <a:sym typeface="Arial"/>
            </a:endParaRPr>
          </a:p>
        </p:txBody>
      </p:sp>
      <p:pic>
        <p:nvPicPr>
          <p:cNvPr id="325" name="Google Shape;325;g134f43e4296_0_453"/>
          <p:cNvPicPr preferRelativeResize="0"/>
          <p:nvPr/>
        </p:nvPicPr>
        <p:blipFill rotWithShape="1">
          <a:blip r:embed="rId4">
            <a:alphaModFix/>
          </a:blip>
          <a:srcRect b="0" l="0" r="0" t="0"/>
          <a:stretch/>
        </p:blipFill>
        <p:spPr>
          <a:xfrm>
            <a:off x="2647403" y="3613179"/>
            <a:ext cx="17974857" cy="5419555"/>
          </a:xfrm>
          <a:prstGeom prst="rect">
            <a:avLst/>
          </a:prstGeom>
          <a:noFill/>
          <a:ln>
            <a:noFill/>
          </a:ln>
        </p:spPr>
      </p:pic>
      <p:grpSp>
        <p:nvGrpSpPr>
          <p:cNvPr id="326" name="Google Shape;326;g134f43e4296_0_453"/>
          <p:cNvGrpSpPr/>
          <p:nvPr/>
        </p:nvGrpSpPr>
        <p:grpSpPr>
          <a:xfrm>
            <a:off x="-3712" y="766059"/>
            <a:ext cx="7319700" cy="1073882"/>
            <a:chOff x="0" y="0"/>
            <a:chExt cx="7319700" cy="1073882"/>
          </a:xfrm>
        </p:grpSpPr>
        <p:sp>
          <p:nvSpPr>
            <p:cNvPr id="327" name="Google Shape;327;g134f43e4296_0_45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28" name="Google Shape;328;g134f43e4296_0_45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29" name="Google Shape;329;g134f43e4296_0_45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134f43e4296_0_463"/>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335" name="Google Shape;335;g134f43e4296_0_463"/>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Low variability in values </a:t>
            </a:r>
            <a:endParaRPr b="0" i="0" sz="4400" u="none" cap="none" strike="noStrike">
              <a:solidFill>
                <a:srgbClr val="366092"/>
              </a:solidFill>
              <a:latin typeface="Arial"/>
              <a:ea typeface="Arial"/>
              <a:cs typeface="Arial"/>
              <a:sym typeface="Arial"/>
            </a:endParaRPr>
          </a:p>
        </p:txBody>
      </p:sp>
      <p:graphicFrame>
        <p:nvGraphicFramePr>
          <p:cNvPr id="336" name="Google Shape;336;g134f43e4296_0_463"/>
          <p:cNvGraphicFramePr/>
          <p:nvPr/>
        </p:nvGraphicFramePr>
        <p:xfrm>
          <a:off x="3606934" y="5471987"/>
          <a:ext cx="3000000" cy="3000000"/>
        </p:xfrm>
        <a:graphic>
          <a:graphicData uri="http://schemas.openxmlformats.org/drawingml/2006/table">
            <a:tbl>
              <a:tblPr bandRow="1" firstRow="1">
                <a:noFill/>
                <a:tableStyleId>{5B4C33D9-8477-464D-ADE4-BFD17BCCA4C1}</a:tableStyleId>
              </a:tblPr>
              <a:tblGrid>
                <a:gridCol w="3875275"/>
                <a:gridCol w="4615975"/>
                <a:gridCol w="4196800"/>
                <a:gridCol w="3331500"/>
              </a:tblGrid>
              <a:tr h="904700">
                <a:tc>
                  <a:txBody>
                    <a:bodyPr/>
                    <a:lstStyle/>
                    <a:p>
                      <a:pPr indent="0" lvl="0" marL="215900" marR="0" rtl="0" algn="l">
                        <a:lnSpc>
                          <a:spcPct val="100000"/>
                        </a:lnSpc>
                        <a:spcBef>
                          <a:spcPts val="0"/>
                        </a:spcBef>
                        <a:spcAft>
                          <a:spcPts val="0"/>
                        </a:spcAft>
                        <a:buClr>
                          <a:srgbClr val="000000"/>
                        </a:buClr>
                        <a:buSzPts val="3900"/>
                        <a:buFont typeface="Arial"/>
                        <a:buNone/>
                      </a:pPr>
                      <a:r>
                        <a:rPr lang="en-PH" sz="3900" u="none" cap="none" strike="noStrike">
                          <a:solidFill>
                            <a:srgbClr val="3F607E"/>
                          </a:solidFill>
                          <a:latin typeface="Arial"/>
                          <a:ea typeface="Arial"/>
                          <a:cs typeface="Arial"/>
                          <a:sym typeface="Arial"/>
                        </a:rPr>
                        <a:t>Transaction_ID</a:t>
                      </a:r>
                      <a:endParaRPr sz="3900" u="none" cap="none" strike="noStrike">
                        <a:latin typeface="Arial"/>
                        <a:ea typeface="Arial"/>
                        <a:cs typeface="Arial"/>
                        <a:sym typeface="Arial"/>
                      </a:endParaRPr>
                    </a:p>
                  </a:txBody>
                  <a:tcPr marT="955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673100" marR="0" rtl="0" algn="l">
                        <a:lnSpc>
                          <a:spcPct val="100000"/>
                        </a:lnSpc>
                        <a:spcBef>
                          <a:spcPts val="0"/>
                        </a:spcBef>
                        <a:spcAft>
                          <a:spcPts val="0"/>
                        </a:spcAft>
                        <a:buClr>
                          <a:srgbClr val="000000"/>
                        </a:buClr>
                        <a:buSzPts val="3900"/>
                        <a:buFont typeface="Arial"/>
                        <a:buNone/>
                      </a:pPr>
                      <a:r>
                        <a:rPr lang="en-PH" sz="3900" u="none" cap="none" strike="noStrike">
                          <a:solidFill>
                            <a:srgbClr val="3F607E"/>
                          </a:solidFill>
                          <a:latin typeface="Arial"/>
                          <a:ea typeface="Arial"/>
                          <a:cs typeface="Arial"/>
                          <a:sym typeface="Arial"/>
                        </a:rPr>
                        <a:t>Location</a:t>
                      </a:r>
                      <a:endParaRPr sz="3900" u="none" cap="none" strike="noStrike">
                        <a:latin typeface="Arial"/>
                        <a:ea typeface="Arial"/>
                        <a:cs typeface="Arial"/>
                        <a:sym typeface="Arial"/>
                      </a:endParaRPr>
                    </a:p>
                  </a:txBody>
                  <a:tcPr marT="955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609600" marR="0" rtl="0" algn="l">
                        <a:lnSpc>
                          <a:spcPct val="100000"/>
                        </a:lnSpc>
                        <a:spcBef>
                          <a:spcPts val="0"/>
                        </a:spcBef>
                        <a:spcAft>
                          <a:spcPts val="0"/>
                        </a:spcAft>
                        <a:buClr>
                          <a:srgbClr val="000000"/>
                        </a:buClr>
                        <a:buSzPts val="3900"/>
                        <a:buFont typeface="Arial"/>
                        <a:buNone/>
                      </a:pPr>
                      <a:r>
                        <a:rPr lang="en-PH" sz="3900" u="none" cap="none" strike="noStrike">
                          <a:solidFill>
                            <a:srgbClr val="3F607E"/>
                          </a:solidFill>
                          <a:latin typeface="Arial"/>
                          <a:ea typeface="Arial"/>
                          <a:cs typeface="Arial"/>
                          <a:sym typeface="Arial"/>
                        </a:rPr>
                        <a:t>Amount</a:t>
                      </a:r>
                      <a:endParaRPr sz="3900" u="none" cap="none" strike="noStrike">
                        <a:latin typeface="Arial"/>
                        <a:ea typeface="Arial"/>
                        <a:cs typeface="Arial"/>
                        <a:sym typeface="Arial"/>
                      </a:endParaRPr>
                    </a:p>
                  </a:txBody>
                  <a:tcPr marT="955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355600" marR="0" rtl="0" algn="l">
                        <a:lnSpc>
                          <a:spcPct val="100000"/>
                        </a:lnSpc>
                        <a:spcBef>
                          <a:spcPts val="0"/>
                        </a:spcBef>
                        <a:spcAft>
                          <a:spcPts val="0"/>
                        </a:spcAft>
                        <a:buClr>
                          <a:srgbClr val="000000"/>
                        </a:buClr>
                        <a:buSzPts val="3900"/>
                        <a:buFont typeface="Arial"/>
                        <a:buNone/>
                      </a:pPr>
                      <a:r>
                        <a:rPr lang="en-PH" sz="3900" u="none" cap="none" strike="noStrike">
                          <a:solidFill>
                            <a:srgbClr val="3F607E"/>
                          </a:solidFill>
                          <a:latin typeface="Arial"/>
                          <a:ea typeface="Arial"/>
                          <a:cs typeface="Arial"/>
                          <a:sym typeface="Arial"/>
                        </a:rPr>
                        <a:t>Currency</a:t>
                      </a:r>
                      <a:endParaRPr sz="3900" u="none" cap="none" strike="noStrike">
                        <a:latin typeface="Arial"/>
                        <a:ea typeface="Arial"/>
                        <a:cs typeface="Arial"/>
                        <a:sym typeface="Arial"/>
                      </a:endParaRPr>
                    </a:p>
                  </a:txBody>
                  <a:tcPr marT="955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08575">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solidFill>
                            <a:srgbClr val="595959"/>
                          </a:solidFill>
                          <a:latin typeface="Arial"/>
                          <a:ea typeface="Arial"/>
                          <a:cs typeface="Arial"/>
                          <a:sym typeface="Arial"/>
                        </a:rPr>
                        <a:t>001</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Manila</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10</a:t>
                      </a:r>
                      <a:endParaRPr sz="1700" u="none" cap="none" strike="noStrike"/>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USD</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08575">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solidFill>
                            <a:srgbClr val="595959"/>
                          </a:solidFill>
                          <a:latin typeface="Arial"/>
                          <a:ea typeface="Arial"/>
                          <a:cs typeface="Arial"/>
                          <a:sym typeface="Arial"/>
                        </a:rPr>
                        <a:t>002</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Manila</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10</a:t>
                      </a:r>
                      <a:endParaRPr sz="1700" u="none" cap="none" strike="noStrike"/>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USD</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08575">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solidFill>
                            <a:srgbClr val="595959"/>
                          </a:solidFill>
                          <a:latin typeface="Arial"/>
                          <a:ea typeface="Arial"/>
                          <a:cs typeface="Arial"/>
                          <a:sym typeface="Arial"/>
                        </a:rPr>
                        <a:t>003</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Manila</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20</a:t>
                      </a:r>
                      <a:endParaRPr sz="1700" u="none" cap="none" strike="noStrike"/>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USD</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08575">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solidFill>
                            <a:srgbClr val="595959"/>
                          </a:solidFill>
                          <a:latin typeface="Arial"/>
                          <a:ea typeface="Arial"/>
                          <a:cs typeface="Arial"/>
                          <a:sym typeface="Arial"/>
                        </a:rPr>
                        <a:t>004</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Manila</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10</a:t>
                      </a:r>
                      <a:endParaRPr sz="1700" u="none" cap="none" strike="noStrike"/>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USD</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08575">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solidFill>
                            <a:srgbClr val="595959"/>
                          </a:solidFill>
                          <a:latin typeface="Arial"/>
                          <a:ea typeface="Arial"/>
                          <a:cs typeface="Arial"/>
                          <a:sym typeface="Arial"/>
                        </a:rPr>
                        <a:t>005</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Ortigas</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10</a:t>
                      </a:r>
                      <a:endParaRPr sz="1700" u="none" cap="none" strike="noStrike"/>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USD</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37" name="Google Shape;337;g134f43e4296_0_463"/>
          <p:cNvSpPr/>
          <p:nvPr/>
        </p:nvSpPr>
        <p:spPr>
          <a:xfrm>
            <a:off x="2248376" y="3520709"/>
            <a:ext cx="17631900" cy="14556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1" i="0" lang="en-PH" sz="4400" u="none" cap="none" strike="noStrike">
                <a:solidFill>
                  <a:srgbClr val="595959"/>
                </a:solidFill>
                <a:latin typeface="Arial"/>
                <a:ea typeface="Arial"/>
                <a:cs typeface="Arial"/>
                <a:sym typeface="Arial"/>
              </a:rPr>
              <a:t>Numerical</a:t>
            </a:r>
            <a:r>
              <a:rPr b="0" i="0" lang="en-PH" sz="4400" u="none" cap="none" strike="noStrike">
                <a:solidFill>
                  <a:srgbClr val="595959"/>
                </a:solidFill>
                <a:latin typeface="Arial"/>
                <a:ea typeface="Arial"/>
                <a:cs typeface="Arial"/>
                <a:sym typeface="Arial"/>
              </a:rPr>
              <a:t> columns that have low variance can (generally) also be discarded. They carry little information. </a:t>
            </a:r>
            <a:endParaRPr b="0" i="0" sz="4400" u="none" cap="none" strike="noStrike">
              <a:solidFill>
                <a:srgbClr val="595959"/>
              </a:solidFill>
              <a:latin typeface="Arial"/>
              <a:ea typeface="Arial"/>
              <a:cs typeface="Arial"/>
              <a:sym typeface="Arial"/>
            </a:endParaRPr>
          </a:p>
        </p:txBody>
      </p:sp>
      <p:grpSp>
        <p:nvGrpSpPr>
          <p:cNvPr id="338" name="Google Shape;338;g134f43e4296_0_463"/>
          <p:cNvGrpSpPr/>
          <p:nvPr/>
        </p:nvGrpSpPr>
        <p:grpSpPr>
          <a:xfrm>
            <a:off x="-3712" y="766059"/>
            <a:ext cx="7319700" cy="1073882"/>
            <a:chOff x="0" y="0"/>
            <a:chExt cx="7319700" cy="1073882"/>
          </a:xfrm>
        </p:grpSpPr>
        <p:sp>
          <p:nvSpPr>
            <p:cNvPr id="339" name="Google Shape;339;g134f43e4296_0_46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40" name="Google Shape;340;g134f43e4296_0_46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41" name="Google Shape;341;g134f43e4296_0_46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grpSp>
        <p:nvGrpSpPr>
          <p:cNvPr id="346" name="Google Shape;346;g134f43e4296_0_276"/>
          <p:cNvGrpSpPr/>
          <p:nvPr/>
        </p:nvGrpSpPr>
        <p:grpSpPr>
          <a:xfrm>
            <a:off x="-3712" y="766059"/>
            <a:ext cx="7319700" cy="1073882"/>
            <a:chOff x="0" y="0"/>
            <a:chExt cx="7319700" cy="1073882"/>
          </a:xfrm>
        </p:grpSpPr>
        <p:sp>
          <p:nvSpPr>
            <p:cNvPr id="347" name="Google Shape;347;g134f43e4296_0_27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48" name="Google Shape;348;g134f43e4296_0_27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49" name="Google Shape;349;g134f43e4296_0_27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pic>
        <p:nvPicPr>
          <p:cNvPr descr="ForTheWomen_blacktext (2) (1).png" id="350" name="Google Shape;350;g134f43e4296_0_27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351" name="Google Shape;351;g134f43e4296_0_276"/>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352" name="Google Shape;352;g134f43e4296_0_276"/>
          <p:cNvSpPr txBox="1"/>
          <p:nvPr/>
        </p:nvSpPr>
        <p:spPr>
          <a:xfrm>
            <a:off x="2725750" y="2456200"/>
            <a:ext cx="14960100" cy="942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PH" sz="20000">
                <a:solidFill>
                  <a:schemeClr val="lt2"/>
                </a:solidFill>
                <a:latin typeface="Helvetica Neue"/>
                <a:ea typeface="Helvetica Neue"/>
                <a:cs typeface="Helvetica Neue"/>
                <a:sym typeface="Helvetica Neue"/>
              </a:rPr>
              <a:t>Profile</a:t>
            </a:r>
            <a:endParaRPr sz="20000">
              <a:solidFill>
                <a:schemeClr val="lt2"/>
              </a:solidFill>
              <a:latin typeface="Helvetica Neue"/>
              <a:ea typeface="Helvetica Neue"/>
              <a:cs typeface="Helvetica Neue"/>
              <a:sym typeface="Helvetica Neue"/>
            </a:endParaRPr>
          </a:p>
          <a:p>
            <a:pPr indent="0" lvl="0" marL="0" rtl="0" algn="l">
              <a:spcBef>
                <a:spcPts val="0"/>
              </a:spcBef>
              <a:spcAft>
                <a:spcPts val="0"/>
              </a:spcAft>
              <a:buNone/>
            </a:pPr>
            <a:r>
              <a:rPr b="1" lang="en-PH" sz="20000">
                <a:solidFill>
                  <a:srgbClr val="193177"/>
                </a:solidFill>
                <a:latin typeface="Helvetica Neue"/>
                <a:ea typeface="Helvetica Neue"/>
                <a:cs typeface="Helvetica Neue"/>
                <a:sym typeface="Helvetica Neue"/>
              </a:rPr>
              <a:t>P</a:t>
            </a:r>
            <a:r>
              <a:rPr b="1" lang="en-PH" sz="20000">
                <a:latin typeface="Helvetica Neue"/>
                <a:ea typeface="Helvetica Neue"/>
                <a:cs typeface="Helvetica Neue"/>
                <a:sym typeface="Helvetica Neue"/>
              </a:rPr>
              <a:t>repare</a:t>
            </a:r>
            <a:endParaRPr b="1" sz="20000">
              <a:latin typeface="Helvetica Neue"/>
              <a:ea typeface="Helvetica Neue"/>
              <a:cs typeface="Helvetica Neue"/>
              <a:sym typeface="Helvetica Neue"/>
            </a:endParaRPr>
          </a:p>
          <a:p>
            <a:pPr indent="0" lvl="0" marL="0" rtl="0" algn="l">
              <a:spcBef>
                <a:spcPts val="0"/>
              </a:spcBef>
              <a:spcAft>
                <a:spcPts val="0"/>
              </a:spcAft>
              <a:buNone/>
            </a:pPr>
            <a:r>
              <a:rPr b="1" lang="en-PH" sz="20000">
                <a:solidFill>
                  <a:schemeClr val="lt2"/>
                </a:solidFill>
                <a:latin typeface="Helvetica Neue"/>
                <a:ea typeface="Helvetica Neue"/>
                <a:cs typeface="Helvetica Neue"/>
                <a:sym typeface="Helvetica Neue"/>
              </a:rPr>
              <a:t>Analyze</a:t>
            </a:r>
            <a:endParaRPr b="1" sz="20000">
              <a:solidFill>
                <a:schemeClr val="lt2"/>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134f43e4296_0_608"/>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358" name="Google Shape;358;g134f43e4296_0_608"/>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Inconsistent column names</a:t>
            </a:r>
            <a:endParaRPr b="0" i="0" sz="4400" u="none" cap="none" strike="noStrike">
              <a:solidFill>
                <a:srgbClr val="366092"/>
              </a:solidFill>
              <a:latin typeface="Arial"/>
              <a:ea typeface="Arial"/>
              <a:cs typeface="Arial"/>
              <a:sym typeface="Arial"/>
            </a:endParaRPr>
          </a:p>
        </p:txBody>
      </p:sp>
      <p:graphicFrame>
        <p:nvGraphicFramePr>
          <p:cNvPr id="359" name="Google Shape;359;g134f43e4296_0_608"/>
          <p:cNvGraphicFramePr/>
          <p:nvPr/>
        </p:nvGraphicFramePr>
        <p:xfrm>
          <a:off x="2228572" y="5207538"/>
          <a:ext cx="3000000" cy="3000000"/>
        </p:xfrm>
        <a:graphic>
          <a:graphicData uri="http://schemas.openxmlformats.org/drawingml/2006/table">
            <a:tbl>
              <a:tblPr bandRow="1" firstRow="1">
                <a:noFill/>
                <a:tableStyleId>{5B4C33D9-8477-464D-ADE4-BFD17BCCA4C1}</a:tableStyleId>
              </a:tblPr>
              <a:tblGrid>
                <a:gridCol w="6751375"/>
              </a:tblGrid>
              <a:tr h="816975">
                <a:tc>
                  <a:txBody>
                    <a:bodyPr/>
                    <a:lstStyle/>
                    <a:p>
                      <a:pPr indent="0" lvl="0" marL="0" marR="0" rtl="0" algn="l">
                        <a:lnSpc>
                          <a:spcPct val="100000"/>
                        </a:lnSpc>
                        <a:spcBef>
                          <a:spcPts val="0"/>
                        </a:spcBef>
                        <a:spcAft>
                          <a:spcPts val="0"/>
                        </a:spcAft>
                        <a:buClr>
                          <a:srgbClr val="000000"/>
                        </a:buClr>
                        <a:buSzPts val="3400"/>
                        <a:buFont typeface="Arial"/>
                        <a:buNone/>
                      </a:pPr>
                      <a:r>
                        <a:rPr b="1" lang="en-PH" sz="3400" u="none" cap="none" strike="noStrike">
                          <a:solidFill>
                            <a:srgbClr val="3F3F3F"/>
                          </a:solidFill>
                          <a:latin typeface="Arial"/>
                          <a:ea typeface="Arial"/>
                          <a:cs typeface="Arial"/>
                          <a:sym typeface="Arial"/>
                        </a:rPr>
                        <a:t>Incorrect</a:t>
                      </a:r>
                      <a:endParaRPr b="1"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F2F2F2"/>
                    </a:solidFill>
                  </a:tcPr>
                </a:tc>
              </a:tr>
              <a:tr h="90665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Class  Column</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9834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Bar,code</a:t>
                      </a:r>
                      <a:endParaRPr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1085075">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V1 </a:t>
                      </a:r>
                      <a:endParaRPr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10496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Invoice - Date</a:t>
                      </a:r>
                      <a:endParaRPr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360" name="Google Shape;360;g134f43e4296_0_608"/>
          <p:cNvSpPr/>
          <p:nvPr/>
        </p:nvSpPr>
        <p:spPr>
          <a:xfrm>
            <a:off x="2228572" y="3665764"/>
            <a:ext cx="18754500" cy="7836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All columns in the dataset should be properly labeled to describe its values.</a:t>
            </a:r>
            <a:endParaRPr b="0" i="0" sz="4400" u="none" cap="none" strike="noStrike">
              <a:solidFill>
                <a:srgbClr val="000000"/>
              </a:solidFill>
              <a:latin typeface="Arial"/>
              <a:ea typeface="Arial"/>
              <a:cs typeface="Arial"/>
              <a:sym typeface="Arial"/>
            </a:endParaRPr>
          </a:p>
        </p:txBody>
      </p:sp>
      <p:graphicFrame>
        <p:nvGraphicFramePr>
          <p:cNvPr id="361" name="Google Shape;361;g134f43e4296_0_608"/>
          <p:cNvGraphicFramePr/>
          <p:nvPr/>
        </p:nvGraphicFramePr>
        <p:xfrm>
          <a:off x="9542492" y="5207538"/>
          <a:ext cx="3000000" cy="3000000"/>
        </p:xfrm>
        <a:graphic>
          <a:graphicData uri="http://schemas.openxmlformats.org/drawingml/2006/table">
            <a:tbl>
              <a:tblPr bandRow="1" firstRow="1">
                <a:noFill/>
                <a:tableStyleId>{5B4C33D9-8477-464D-ADE4-BFD17BCCA4C1}</a:tableStyleId>
              </a:tblPr>
              <a:tblGrid>
                <a:gridCol w="6751375"/>
              </a:tblGrid>
              <a:tr h="816975">
                <a:tc>
                  <a:txBody>
                    <a:bodyPr/>
                    <a:lstStyle/>
                    <a:p>
                      <a:pPr indent="0" lvl="0" marL="0" marR="0" rtl="0" algn="l">
                        <a:lnSpc>
                          <a:spcPct val="100000"/>
                        </a:lnSpc>
                        <a:spcBef>
                          <a:spcPts val="0"/>
                        </a:spcBef>
                        <a:spcAft>
                          <a:spcPts val="0"/>
                        </a:spcAft>
                        <a:buClr>
                          <a:srgbClr val="000000"/>
                        </a:buClr>
                        <a:buSzPts val="3400"/>
                        <a:buFont typeface="Arial"/>
                        <a:buNone/>
                      </a:pPr>
                      <a:r>
                        <a:rPr b="1" lang="en-PH" sz="3400" u="none" cap="none" strike="noStrike">
                          <a:solidFill>
                            <a:srgbClr val="4F81BD"/>
                          </a:solidFill>
                          <a:latin typeface="Arial"/>
                          <a:ea typeface="Arial"/>
                          <a:cs typeface="Arial"/>
                          <a:sym typeface="Arial"/>
                        </a:rPr>
                        <a:t>Correct</a:t>
                      </a:r>
                      <a:endParaRPr b="1" sz="3400" u="none" cap="none" strike="noStrike">
                        <a:solidFill>
                          <a:srgbClr val="4F81BD"/>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F2F2F2"/>
                    </a:solidFill>
                  </a:tcPr>
                </a:tc>
              </a:tr>
              <a:tr h="90665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4F81BD"/>
                          </a:solidFill>
                          <a:latin typeface="Arial"/>
                          <a:ea typeface="Arial"/>
                          <a:cs typeface="Arial"/>
                          <a:sym typeface="Arial"/>
                        </a:rPr>
                        <a:t>Class_column</a:t>
                      </a:r>
                      <a:endParaRPr sz="3400" u="none" cap="none" strike="noStrike">
                        <a:solidFill>
                          <a:srgbClr val="4F81BD"/>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2D59B">
                        <a:alpha val="0"/>
                      </a:srgbClr>
                    </a:solidFill>
                  </a:tcPr>
                </a:tc>
              </a:tr>
              <a:tr h="9834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4F81BD"/>
                          </a:solidFill>
                          <a:latin typeface="Arial"/>
                          <a:ea typeface="Arial"/>
                          <a:cs typeface="Arial"/>
                          <a:sym typeface="Arial"/>
                        </a:rPr>
                        <a:t>Barcode</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2D59B">
                        <a:alpha val="0"/>
                      </a:srgbClr>
                    </a:solidFill>
                  </a:tcPr>
                </a:tc>
              </a:tr>
              <a:tr h="1085075">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4F81BD"/>
                          </a:solidFill>
                          <a:latin typeface="Arial"/>
                          <a:ea typeface="Arial"/>
                          <a:cs typeface="Arial"/>
                          <a:sym typeface="Arial"/>
                        </a:rPr>
                        <a:t>Transaction_date</a:t>
                      </a:r>
                      <a:endParaRPr sz="3400" u="none" cap="none" strike="noStrike">
                        <a:solidFill>
                          <a:srgbClr val="4F81BD"/>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2D59B">
                        <a:alpha val="0"/>
                      </a:srgbClr>
                    </a:solidFill>
                  </a:tcPr>
                </a:tc>
              </a:tr>
              <a:tr h="10496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4F81BD"/>
                          </a:solidFill>
                          <a:latin typeface="Arial"/>
                          <a:ea typeface="Arial"/>
                          <a:cs typeface="Arial"/>
                          <a:sym typeface="Arial"/>
                        </a:rPr>
                        <a:t>Invoice_date</a:t>
                      </a:r>
                      <a:endParaRPr sz="3400" u="none" cap="none" strike="noStrike">
                        <a:solidFill>
                          <a:srgbClr val="4F81BD"/>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2D59B">
                        <a:alpha val="0"/>
                      </a:srgbClr>
                    </a:solidFill>
                  </a:tcPr>
                </a:tc>
              </a:tr>
            </a:tbl>
          </a:graphicData>
        </a:graphic>
      </p:graphicFrame>
      <p:sp>
        <p:nvSpPr>
          <p:cNvPr id="362" name="Google Shape;362;g134f43e4296_0_608"/>
          <p:cNvSpPr/>
          <p:nvPr/>
        </p:nvSpPr>
        <p:spPr>
          <a:xfrm>
            <a:off x="2020653" y="10807287"/>
            <a:ext cx="18754500" cy="7836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For your own convenience, make sure column names adhere to the standards of whatever coding language you’re using.</a:t>
            </a:r>
            <a:endParaRPr b="0" i="0" sz="4400" u="none" cap="none" strike="noStrike">
              <a:solidFill>
                <a:srgbClr val="000000"/>
              </a:solidFill>
              <a:latin typeface="Arial"/>
              <a:ea typeface="Arial"/>
              <a:cs typeface="Arial"/>
              <a:sym typeface="Arial"/>
            </a:endParaRPr>
          </a:p>
        </p:txBody>
      </p:sp>
      <p:grpSp>
        <p:nvGrpSpPr>
          <p:cNvPr id="363" name="Google Shape;363;g134f43e4296_0_608"/>
          <p:cNvGrpSpPr/>
          <p:nvPr/>
        </p:nvGrpSpPr>
        <p:grpSpPr>
          <a:xfrm>
            <a:off x="-3712" y="766059"/>
            <a:ext cx="7319700" cy="1073882"/>
            <a:chOff x="0" y="0"/>
            <a:chExt cx="7319700" cy="1073882"/>
          </a:xfrm>
        </p:grpSpPr>
        <p:sp>
          <p:nvSpPr>
            <p:cNvPr id="364" name="Google Shape;364;g134f43e4296_0_60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65" name="Google Shape;365;g134f43e4296_0_60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66" name="Google Shape;366;g134f43e4296_0_60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134f43e4296_0_620"/>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372" name="Google Shape;372;g134f43e4296_0_620"/>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Improper data types and format</a:t>
            </a:r>
            <a:endParaRPr b="0" i="0" sz="4400" u="none" cap="none" strike="noStrike">
              <a:solidFill>
                <a:srgbClr val="366092"/>
              </a:solidFill>
              <a:latin typeface="Arial"/>
              <a:ea typeface="Arial"/>
              <a:cs typeface="Arial"/>
              <a:sym typeface="Arial"/>
            </a:endParaRPr>
          </a:p>
        </p:txBody>
      </p:sp>
      <p:graphicFrame>
        <p:nvGraphicFramePr>
          <p:cNvPr id="373" name="Google Shape;373;g134f43e4296_0_620"/>
          <p:cNvGraphicFramePr/>
          <p:nvPr/>
        </p:nvGraphicFramePr>
        <p:xfrm>
          <a:off x="2228572" y="5207538"/>
          <a:ext cx="3000000" cy="3000000"/>
        </p:xfrm>
        <a:graphic>
          <a:graphicData uri="http://schemas.openxmlformats.org/drawingml/2006/table">
            <a:tbl>
              <a:tblPr bandRow="1" firstRow="1">
                <a:noFill/>
                <a:tableStyleId>{5B4C33D9-8477-464D-ADE4-BFD17BCCA4C1}</a:tableStyleId>
              </a:tblPr>
              <a:tblGrid>
                <a:gridCol w="4247550"/>
                <a:gridCol w="3505425"/>
                <a:gridCol w="3168750"/>
              </a:tblGrid>
              <a:tr h="816975">
                <a:tc>
                  <a:txBody>
                    <a:bodyPr/>
                    <a:lstStyle/>
                    <a:p>
                      <a:pPr indent="0" lvl="0" marL="0" marR="0" rtl="0" algn="l">
                        <a:lnSpc>
                          <a:spcPct val="100000"/>
                        </a:lnSpc>
                        <a:spcBef>
                          <a:spcPts val="0"/>
                        </a:spcBef>
                        <a:spcAft>
                          <a:spcPts val="0"/>
                        </a:spcAft>
                        <a:buClr>
                          <a:srgbClr val="000000"/>
                        </a:buClr>
                        <a:buSzPts val="3400"/>
                        <a:buFont typeface="Arial"/>
                        <a:buNone/>
                      </a:pPr>
                      <a:r>
                        <a:rPr b="1" lang="en-PH" sz="3400" u="none" cap="none" strike="noStrike">
                          <a:solidFill>
                            <a:srgbClr val="3F3F3F"/>
                          </a:solidFill>
                          <a:latin typeface="Arial"/>
                          <a:ea typeface="Arial"/>
                          <a:cs typeface="Arial"/>
                          <a:sym typeface="Arial"/>
                        </a:rPr>
                        <a:t>Column</a:t>
                      </a:r>
                      <a:endParaRPr b="1"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c>
                  <a:txBody>
                    <a:bodyPr/>
                    <a:lstStyle/>
                    <a:p>
                      <a:pPr indent="0" lvl="0" marL="0" marR="0" rtl="0" algn="l">
                        <a:lnSpc>
                          <a:spcPct val="100000"/>
                        </a:lnSpc>
                        <a:spcBef>
                          <a:spcPts val="0"/>
                        </a:spcBef>
                        <a:spcAft>
                          <a:spcPts val="0"/>
                        </a:spcAft>
                        <a:buClr>
                          <a:srgbClr val="000000"/>
                        </a:buClr>
                        <a:buSzPts val="3400"/>
                        <a:buFont typeface="Arial"/>
                        <a:buNone/>
                      </a:pPr>
                      <a:r>
                        <a:rPr b="1" lang="en-PH" sz="3400" u="none" cap="none" strike="noStrike">
                          <a:solidFill>
                            <a:srgbClr val="3F3F3F"/>
                          </a:solidFill>
                          <a:latin typeface="Arial"/>
                          <a:ea typeface="Arial"/>
                          <a:cs typeface="Arial"/>
                          <a:sym typeface="Arial"/>
                        </a:rPr>
                        <a:t>Format</a:t>
                      </a:r>
                      <a:endParaRPr b="1"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c>
                  <a:txBody>
                    <a:bodyPr/>
                    <a:lstStyle/>
                    <a:p>
                      <a:pPr indent="0" lvl="0" marL="0" marR="0" rtl="0" algn="l">
                        <a:lnSpc>
                          <a:spcPct val="100000"/>
                        </a:lnSpc>
                        <a:spcBef>
                          <a:spcPts val="0"/>
                        </a:spcBef>
                        <a:spcAft>
                          <a:spcPts val="0"/>
                        </a:spcAft>
                        <a:buClr>
                          <a:srgbClr val="000000"/>
                        </a:buClr>
                        <a:buSzPts val="3400"/>
                        <a:buFont typeface="Arial"/>
                        <a:buNone/>
                      </a:pPr>
                      <a:r>
                        <a:rPr b="1" lang="en-PH" sz="3400" u="none" cap="none" strike="noStrike">
                          <a:solidFill>
                            <a:srgbClr val="3F3F3F"/>
                          </a:solidFill>
                          <a:latin typeface="Arial"/>
                          <a:ea typeface="Arial"/>
                          <a:cs typeface="Arial"/>
                          <a:sym typeface="Arial"/>
                        </a:rPr>
                        <a:t>Type</a:t>
                      </a:r>
                      <a:endParaRPr b="1"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r>
              <a:tr h="816975">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transaction_date</a:t>
                      </a:r>
                      <a:endParaRPr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“12-31-2019”</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String</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1085075">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amount</a:t>
                      </a:r>
                      <a:endParaRPr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595959"/>
                          </a:solidFill>
                          <a:latin typeface="Lato"/>
                          <a:ea typeface="Lato"/>
                          <a:cs typeface="Lato"/>
                          <a:sym typeface="Lato"/>
                        </a:rPr>
                        <a:t>$1,000.50</a:t>
                      </a:r>
                      <a:endParaRPr sz="3400" u="none" cap="none" strike="noStrike">
                        <a:latin typeface="Lato"/>
                        <a:ea typeface="Lato"/>
                        <a:cs typeface="Lato"/>
                        <a:sym typeface="Lato"/>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Ambiguous</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374" name="Google Shape;374;g134f43e4296_0_620"/>
          <p:cNvSpPr/>
          <p:nvPr/>
        </p:nvSpPr>
        <p:spPr>
          <a:xfrm>
            <a:off x="2228572" y="3665764"/>
            <a:ext cx="18041100" cy="7836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Ensure that each column is converted into proper format and data type.</a:t>
            </a:r>
            <a:endParaRPr b="0" i="0" sz="4400" u="none" cap="none" strike="noStrike">
              <a:solidFill>
                <a:srgbClr val="000000"/>
              </a:solidFill>
              <a:latin typeface="Arial"/>
              <a:ea typeface="Arial"/>
              <a:cs typeface="Arial"/>
              <a:sym typeface="Arial"/>
            </a:endParaRPr>
          </a:p>
        </p:txBody>
      </p:sp>
      <p:graphicFrame>
        <p:nvGraphicFramePr>
          <p:cNvPr id="375" name="Google Shape;375;g134f43e4296_0_620"/>
          <p:cNvGraphicFramePr/>
          <p:nvPr/>
        </p:nvGraphicFramePr>
        <p:xfrm>
          <a:off x="13909401" y="5207538"/>
          <a:ext cx="3000000" cy="3000000"/>
        </p:xfrm>
        <a:graphic>
          <a:graphicData uri="http://schemas.openxmlformats.org/drawingml/2006/table">
            <a:tbl>
              <a:tblPr bandRow="1" firstRow="1">
                <a:noFill/>
                <a:tableStyleId>{5B4C33D9-8477-464D-ADE4-BFD17BCCA4C1}</a:tableStyleId>
              </a:tblPr>
              <a:tblGrid>
                <a:gridCol w="3683700"/>
                <a:gridCol w="3327200"/>
              </a:tblGrid>
              <a:tr h="816975">
                <a:tc>
                  <a:txBody>
                    <a:bodyPr/>
                    <a:lstStyle/>
                    <a:p>
                      <a:pPr indent="0" lvl="0" marL="0" marR="0" rtl="0" algn="l">
                        <a:lnSpc>
                          <a:spcPct val="100000"/>
                        </a:lnSpc>
                        <a:spcBef>
                          <a:spcPts val="0"/>
                        </a:spcBef>
                        <a:spcAft>
                          <a:spcPts val="0"/>
                        </a:spcAft>
                        <a:buClr>
                          <a:srgbClr val="000000"/>
                        </a:buClr>
                        <a:buSzPts val="3400"/>
                        <a:buFont typeface="Arial"/>
                        <a:buNone/>
                      </a:pPr>
                      <a:r>
                        <a:rPr b="1" lang="en-PH" sz="3400" u="none" cap="none" strike="noStrike">
                          <a:solidFill>
                            <a:srgbClr val="4F81BD"/>
                          </a:solidFill>
                          <a:latin typeface="Arial"/>
                          <a:ea typeface="Arial"/>
                          <a:cs typeface="Arial"/>
                          <a:sym typeface="Arial"/>
                        </a:rPr>
                        <a:t>Correct Format</a:t>
                      </a:r>
                      <a:endParaRPr b="1" sz="3400" u="none" cap="none" strike="noStrike">
                        <a:solidFill>
                          <a:srgbClr val="4F81BD"/>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c>
                  <a:txBody>
                    <a:bodyPr/>
                    <a:lstStyle/>
                    <a:p>
                      <a:pPr indent="0" lvl="0" marL="0" marR="0" rtl="0" algn="l">
                        <a:lnSpc>
                          <a:spcPct val="100000"/>
                        </a:lnSpc>
                        <a:spcBef>
                          <a:spcPts val="0"/>
                        </a:spcBef>
                        <a:spcAft>
                          <a:spcPts val="0"/>
                        </a:spcAft>
                        <a:buClr>
                          <a:srgbClr val="000000"/>
                        </a:buClr>
                        <a:buSzPts val="3400"/>
                        <a:buFont typeface="Arial"/>
                        <a:buNone/>
                      </a:pPr>
                      <a:r>
                        <a:rPr b="1" lang="en-PH" sz="3400" u="none" cap="none" strike="noStrike">
                          <a:solidFill>
                            <a:srgbClr val="4F81BD"/>
                          </a:solidFill>
                          <a:latin typeface="Arial"/>
                          <a:ea typeface="Arial"/>
                          <a:cs typeface="Arial"/>
                          <a:sym typeface="Arial"/>
                        </a:rPr>
                        <a:t>Correct Type</a:t>
                      </a:r>
                      <a:endParaRPr b="1" sz="3400" u="none" cap="none" strike="noStrike">
                        <a:solidFill>
                          <a:srgbClr val="4F81BD"/>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r>
              <a:tr h="816975">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4F81BD"/>
                          </a:solidFill>
                          <a:latin typeface="Arial"/>
                          <a:ea typeface="Arial"/>
                          <a:cs typeface="Arial"/>
                          <a:sym typeface="Arial"/>
                        </a:rPr>
                        <a:t>12-31-2019</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4F81BD"/>
                          </a:solidFill>
                          <a:latin typeface="Arial"/>
                          <a:ea typeface="Arial"/>
                          <a:cs typeface="Arial"/>
                          <a:sym typeface="Arial"/>
                        </a:rPr>
                        <a:t>Date</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1085075">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4F81BD"/>
                          </a:solidFill>
                          <a:latin typeface="Arial"/>
                          <a:ea typeface="Arial"/>
                          <a:cs typeface="Arial"/>
                          <a:sym typeface="Arial"/>
                        </a:rPr>
                        <a:t>1000.50</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4F81BD"/>
                          </a:solidFill>
                          <a:latin typeface="Arial"/>
                          <a:ea typeface="Arial"/>
                          <a:cs typeface="Arial"/>
                          <a:sym typeface="Arial"/>
                        </a:rPr>
                        <a:t>Numerical</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pSp>
        <p:nvGrpSpPr>
          <p:cNvPr id="376" name="Google Shape;376;g134f43e4296_0_620"/>
          <p:cNvGrpSpPr/>
          <p:nvPr/>
        </p:nvGrpSpPr>
        <p:grpSpPr>
          <a:xfrm>
            <a:off x="-3712" y="766059"/>
            <a:ext cx="7319700" cy="1073882"/>
            <a:chOff x="0" y="0"/>
            <a:chExt cx="7319700" cy="1073882"/>
          </a:xfrm>
        </p:grpSpPr>
        <p:sp>
          <p:nvSpPr>
            <p:cNvPr id="377" name="Google Shape;377;g134f43e4296_0_62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78" name="Google Shape;378;g134f43e4296_0_62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79" name="Google Shape;379;g134f43e4296_0_62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134f43e4296_0_631"/>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385" name="Google Shape;385;g134f43e4296_0_631"/>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Duplicates</a:t>
            </a:r>
            <a:endParaRPr b="0" i="0" sz="4400" u="none" cap="none" strike="noStrike">
              <a:solidFill>
                <a:srgbClr val="366092"/>
              </a:solidFill>
              <a:latin typeface="Arial"/>
              <a:ea typeface="Arial"/>
              <a:cs typeface="Arial"/>
              <a:sym typeface="Arial"/>
            </a:endParaRPr>
          </a:p>
        </p:txBody>
      </p:sp>
      <p:pic>
        <p:nvPicPr>
          <p:cNvPr id="386" name="Google Shape;386;g134f43e4296_0_631"/>
          <p:cNvPicPr preferRelativeResize="0"/>
          <p:nvPr/>
        </p:nvPicPr>
        <p:blipFill rotWithShape="1">
          <a:blip r:embed="rId4">
            <a:alphaModFix/>
          </a:blip>
          <a:srcRect b="0" l="0" r="0" t="0"/>
          <a:stretch/>
        </p:blipFill>
        <p:spPr>
          <a:xfrm>
            <a:off x="2619778" y="3801043"/>
            <a:ext cx="17973851" cy="5449905"/>
          </a:xfrm>
          <a:prstGeom prst="rect">
            <a:avLst/>
          </a:prstGeom>
          <a:noFill/>
          <a:ln>
            <a:noFill/>
          </a:ln>
        </p:spPr>
      </p:pic>
      <p:sp>
        <p:nvSpPr>
          <p:cNvPr id="387" name="Google Shape;387;g134f43e4296_0_631"/>
          <p:cNvSpPr/>
          <p:nvPr/>
        </p:nvSpPr>
        <p:spPr>
          <a:xfrm>
            <a:off x="2619788" y="9658581"/>
            <a:ext cx="10596000" cy="7836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Remove duplicates or redundant records.</a:t>
            </a:r>
            <a:endParaRPr b="0" i="0" sz="4400" u="none" cap="none" strike="noStrike">
              <a:solidFill>
                <a:srgbClr val="000000"/>
              </a:solidFill>
              <a:latin typeface="Arial"/>
              <a:ea typeface="Arial"/>
              <a:cs typeface="Arial"/>
              <a:sym typeface="Arial"/>
            </a:endParaRPr>
          </a:p>
        </p:txBody>
      </p:sp>
      <p:grpSp>
        <p:nvGrpSpPr>
          <p:cNvPr id="388" name="Google Shape;388;g134f43e4296_0_631"/>
          <p:cNvGrpSpPr/>
          <p:nvPr/>
        </p:nvGrpSpPr>
        <p:grpSpPr>
          <a:xfrm>
            <a:off x="-3712" y="766059"/>
            <a:ext cx="7319700" cy="1073882"/>
            <a:chOff x="0" y="0"/>
            <a:chExt cx="7319700" cy="1073882"/>
          </a:xfrm>
        </p:grpSpPr>
        <p:sp>
          <p:nvSpPr>
            <p:cNvPr id="389" name="Google Shape;389;g134f43e4296_0_63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90" name="Google Shape;390;g134f43e4296_0_63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91" name="Google Shape;391;g134f43e4296_0_63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134f43e4296_0_641"/>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397" name="Google Shape;397;g134f43e4296_0_641"/>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Inconsistent labels</a:t>
            </a:r>
            <a:endParaRPr b="0" i="0" sz="4400" u="none" cap="none" strike="noStrike">
              <a:solidFill>
                <a:srgbClr val="366092"/>
              </a:solidFill>
              <a:latin typeface="Arial"/>
              <a:ea typeface="Arial"/>
              <a:cs typeface="Arial"/>
              <a:sym typeface="Arial"/>
            </a:endParaRPr>
          </a:p>
        </p:txBody>
      </p:sp>
      <p:pic>
        <p:nvPicPr>
          <p:cNvPr id="398" name="Google Shape;398;g134f43e4296_0_641"/>
          <p:cNvPicPr preferRelativeResize="0"/>
          <p:nvPr/>
        </p:nvPicPr>
        <p:blipFill rotWithShape="1">
          <a:blip r:embed="rId4">
            <a:alphaModFix/>
          </a:blip>
          <a:srcRect b="0" l="0" r="0" t="0"/>
          <a:stretch/>
        </p:blipFill>
        <p:spPr>
          <a:xfrm>
            <a:off x="2528127" y="5604871"/>
            <a:ext cx="17350918" cy="5561385"/>
          </a:xfrm>
          <a:prstGeom prst="rect">
            <a:avLst/>
          </a:prstGeom>
          <a:noFill/>
          <a:ln>
            <a:noFill/>
          </a:ln>
        </p:spPr>
      </p:pic>
      <p:sp>
        <p:nvSpPr>
          <p:cNvPr id="399" name="Google Shape;399;g134f43e4296_0_641"/>
          <p:cNvSpPr/>
          <p:nvPr/>
        </p:nvSpPr>
        <p:spPr>
          <a:xfrm>
            <a:off x="2248376" y="3520709"/>
            <a:ext cx="17631900" cy="14715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Category labels should be consistent throughout the dataset. </a:t>
            </a:r>
            <a:endParaRPr b="0" i="0" sz="1700" u="none" cap="none" strike="noStrike">
              <a:solidFill>
                <a:srgbClr val="000000"/>
              </a:solidFill>
              <a:latin typeface="Arial"/>
              <a:ea typeface="Arial"/>
              <a:cs typeface="Arial"/>
              <a:sym typeface="Arial"/>
            </a:endParaRPr>
          </a:p>
          <a:p>
            <a:pPr indent="0" lvl="0" marL="12700" marR="0" rtl="0" algn="l">
              <a:lnSpc>
                <a:spcPct val="100000"/>
              </a:lnSpc>
              <a:spcBef>
                <a:spcPts val="10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There should be unique representation of each category. </a:t>
            </a:r>
            <a:endParaRPr b="0" i="0" sz="4400" u="none" cap="none" strike="noStrike">
              <a:solidFill>
                <a:srgbClr val="595959"/>
              </a:solidFill>
              <a:latin typeface="Arial"/>
              <a:ea typeface="Arial"/>
              <a:cs typeface="Arial"/>
              <a:sym typeface="Arial"/>
            </a:endParaRPr>
          </a:p>
        </p:txBody>
      </p:sp>
      <p:sp>
        <p:nvSpPr>
          <p:cNvPr id="400" name="Google Shape;400;g134f43e4296_0_641"/>
          <p:cNvSpPr txBox="1"/>
          <p:nvPr/>
        </p:nvSpPr>
        <p:spPr>
          <a:xfrm>
            <a:off x="20359241" y="6006314"/>
            <a:ext cx="3802500" cy="30981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3900"/>
              <a:buFont typeface="Arial"/>
              <a:buNone/>
            </a:pPr>
            <a:r>
              <a:rPr b="1" i="0" lang="en-PH" sz="3900" u="none" cap="none" strike="noStrike">
                <a:solidFill>
                  <a:srgbClr val="000000"/>
                </a:solidFill>
                <a:latin typeface="Arial"/>
                <a:ea typeface="Arial"/>
                <a:cs typeface="Arial"/>
                <a:sym typeface="Arial"/>
              </a:rPr>
              <a:t>Region</a:t>
            </a:r>
            <a:endParaRPr b="0" i="0" sz="1700" u="none" cap="none" strike="noStrike">
              <a:solidFill>
                <a:srgbClr val="000000"/>
              </a:solidFill>
              <a:latin typeface="Arial"/>
              <a:ea typeface="Arial"/>
              <a:cs typeface="Arial"/>
              <a:sym typeface="Arial"/>
            </a:endParaRPr>
          </a:p>
          <a:p>
            <a:pPr indent="-565150" lvl="0" marL="558800" marR="0" rtl="0" algn="l">
              <a:lnSpc>
                <a:spcPct val="100000"/>
              </a:lnSpc>
              <a:spcBef>
                <a:spcPts val="0"/>
              </a:spcBef>
              <a:spcAft>
                <a:spcPts val="0"/>
              </a:spcAft>
              <a:buClr>
                <a:srgbClr val="000000"/>
              </a:buClr>
              <a:buSzPts val="3900"/>
              <a:buFont typeface="Arial"/>
              <a:buChar char="•"/>
            </a:pPr>
            <a:r>
              <a:rPr b="0" i="0" lang="en-PH" sz="3900" u="none" cap="none" strike="noStrike">
                <a:solidFill>
                  <a:srgbClr val="000000"/>
                </a:solidFill>
                <a:latin typeface="Arial"/>
                <a:ea typeface="Arial"/>
                <a:cs typeface="Arial"/>
                <a:sym typeface="Arial"/>
              </a:rPr>
              <a:t>southeast</a:t>
            </a:r>
            <a:endParaRPr b="0" i="0" sz="1700" u="none" cap="none" strike="noStrike">
              <a:solidFill>
                <a:srgbClr val="000000"/>
              </a:solidFill>
              <a:latin typeface="Arial"/>
              <a:ea typeface="Arial"/>
              <a:cs typeface="Arial"/>
              <a:sym typeface="Arial"/>
            </a:endParaRPr>
          </a:p>
          <a:p>
            <a:pPr indent="-565150" lvl="0" marL="558800" marR="0" rtl="0" algn="l">
              <a:lnSpc>
                <a:spcPct val="100000"/>
              </a:lnSpc>
              <a:spcBef>
                <a:spcPts val="0"/>
              </a:spcBef>
              <a:spcAft>
                <a:spcPts val="0"/>
              </a:spcAft>
              <a:buClr>
                <a:srgbClr val="000000"/>
              </a:buClr>
              <a:buSzPts val="3900"/>
              <a:buFont typeface="Arial"/>
              <a:buChar char="•"/>
            </a:pPr>
            <a:r>
              <a:rPr b="0" i="0" lang="en-PH" sz="3900" u="none" cap="none" strike="noStrike">
                <a:solidFill>
                  <a:srgbClr val="000000"/>
                </a:solidFill>
                <a:latin typeface="Arial"/>
                <a:ea typeface="Arial"/>
                <a:cs typeface="Arial"/>
                <a:sym typeface="Arial"/>
              </a:rPr>
              <a:t>southwest</a:t>
            </a:r>
            <a:endParaRPr b="0" i="0" sz="1700" u="none" cap="none" strike="noStrike">
              <a:solidFill>
                <a:srgbClr val="000000"/>
              </a:solidFill>
              <a:latin typeface="Arial"/>
              <a:ea typeface="Arial"/>
              <a:cs typeface="Arial"/>
              <a:sym typeface="Arial"/>
            </a:endParaRPr>
          </a:p>
          <a:p>
            <a:pPr indent="-565150" lvl="0" marL="558800" marR="0" rtl="0" algn="l">
              <a:lnSpc>
                <a:spcPct val="100000"/>
              </a:lnSpc>
              <a:spcBef>
                <a:spcPts val="0"/>
              </a:spcBef>
              <a:spcAft>
                <a:spcPts val="0"/>
              </a:spcAft>
              <a:buClr>
                <a:srgbClr val="000000"/>
              </a:buClr>
              <a:buSzPts val="3900"/>
              <a:buFont typeface="Arial"/>
              <a:buChar char="•"/>
            </a:pPr>
            <a:r>
              <a:rPr b="0" i="0" lang="en-PH" sz="3900" u="none" cap="none" strike="noStrike">
                <a:solidFill>
                  <a:srgbClr val="000000"/>
                </a:solidFill>
                <a:latin typeface="Arial"/>
                <a:ea typeface="Arial"/>
                <a:cs typeface="Arial"/>
                <a:sym typeface="Arial"/>
              </a:rPr>
              <a:t>northeast</a:t>
            </a:r>
            <a:endParaRPr b="0" i="0" sz="1700" u="none" cap="none" strike="noStrike">
              <a:solidFill>
                <a:srgbClr val="000000"/>
              </a:solidFill>
              <a:latin typeface="Arial"/>
              <a:ea typeface="Arial"/>
              <a:cs typeface="Arial"/>
              <a:sym typeface="Arial"/>
            </a:endParaRPr>
          </a:p>
          <a:p>
            <a:pPr indent="-565150" lvl="0" marL="558800" marR="0" rtl="0" algn="l">
              <a:lnSpc>
                <a:spcPct val="100000"/>
              </a:lnSpc>
              <a:spcBef>
                <a:spcPts val="0"/>
              </a:spcBef>
              <a:spcAft>
                <a:spcPts val="0"/>
              </a:spcAft>
              <a:buClr>
                <a:srgbClr val="000000"/>
              </a:buClr>
              <a:buSzPts val="3900"/>
              <a:buFont typeface="Arial"/>
              <a:buChar char="•"/>
            </a:pPr>
            <a:r>
              <a:rPr b="0" i="0" lang="en-PH" sz="3900" u="none" cap="none" strike="noStrike">
                <a:solidFill>
                  <a:srgbClr val="000000"/>
                </a:solidFill>
                <a:latin typeface="Arial"/>
                <a:ea typeface="Arial"/>
                <a:cs typeface="Arial"/>
                <a:sym typeface="Arial"/>
              </a:rPr>
              <a:t>northwest</a:t>
            </a:r>
            <a:endParaRPr b="0" i="0" sz="3900" u="none" cap="none" strike="noStrike">
              <a:solidFill>
                <a:srgbClr val="000000"/>
              </a:solidFill>
              <a:latin typeface="Arial"/>
              <a:ea typeface="Arial"/>
              <a:cs typeface="Arial"/>
              <a:sym typeface="Arial"/>
            </a:endParaRPr>
          </a:p>
        </p:txBody>
      </p:sp>
      <p:grpSp>
        <p:nvGrpSpPr>
          <p:cNvPr id="401" name="Google Shape;401;g134f43e4296_0_641"/>
          <p:cNvGrpSpPr/>
          <p:nvPr/>
        </p:nvGrpSpPr>
        <p:grpSpPr>
          <a:xfrm>
            <a:off x="-3712" y="766059"/>
            <a:ext cx="7319700" cy="1073882"/>
            <a:chOff x="0" y="0"/>
            <a:chExt cx="7319700" cy="1073882"/>
          </a:xfrm>
        </p:grpSpPr>
        <p:sp>
          <p:nvSpPr>
            <p:cNvPr id="402" name="Google Shape;402;g134f43e4296_0_64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03" name="Google Shape;403;g134f43e4296_0_64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04" name="Google Shape;404;g134f43e4296_0_64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nvSpPr>
        <p:spPr>
          <a:xfrm>
            <a:off x="1088100" y="43524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lang="en-PH" sz="14000">
                <a:solidFill>
                  <a:srgbClr val="1A1E68"/>
                </a:solidFill>
                <a:latin typeface="Avenir"/>
                <a:ea typeface="Avenir"/>
                <a:cs typeface="Avenir"/>
                <a:sym typeface="Avenir"/>
              </a:rPr>
              <a:t>Exploratory</a:t>
            </a:r>
            <a:endParaRPr b="1" sz="14000">
              <a:solidFill>
                <a:srgbClr val="1A1E68"/>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9600"/>
              <a:buFont typeface="Arial"/>
              <a:buNone/>
            </a:pPr>
            <a:r>
              <a:rPr b="1" lang="en-PH" sz="14000">
                <a:solidFill>
                  <a:srgbClr val="1A1E68"/>
                </a:solidFill>
                <a:latin typeface="Avenir"/>
                <a:ea typeface="Avenir"/>
                <a:cs typeface="Avenir"/>
                <a:sym typeface="Avenir"/>
              </a:rPr>
              <a:t>Data Analysis</a:t>
            </a:r>
            <a:endParaRPr b="1" i="0" sz="14000" u="none" cap="none" strike="noStrike">
              <a:solidFill>
                <a:srgbClr val="1A1E68"/>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9600"/>
              <a:buFont typeface="Arial"/>
              <a:buNone/>
            </a:pPr>
            <a:r>
              <a:t/>
            </a:r>
            <a:endParaRPr b="1" i="0" sz="7000" u="none" cap="none" strike="noStrike">
              <a:solidFill>
                <a:srgbClr val="1A1E68"/>
              </a:solidFill>
              <a:latin typeface="Avenir"/>
              <a:ea typeface="Avenir"/>
              <a:cs typeface="Avenir"/>
              <a:sym typeface="Avenir"/>
            </a:endParaRPr>
          </a:p>
        </p:txBody>
      </p:sp>
      <p:pic>
        <p:nvPicPr>
          <p:cNvPr descr="ForTheWomen_blacktext (2) (1).png" id="96" name="Google Shape;96;p3"/>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134f43e4296_0_652"/>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410" name="Google Shape;410;g134f43e4296_0_652"/>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Inconsistent labels</a:t>
            </a:r>
            <a:endParaRPr b="0" i="0" sz="4400" u="none" cap="none" strike="noStrike">
              <a:solidFill>
                <a:srgbClr val="366092"/>
              </a:solidFill>
              <a:latin typeface="Arial"/>
              <a:ea typeface="Arial"/>
              <a:cs typeface="Arial"/>
              <a:sym typeface="Arial"/>
            </a:endParaRPr>
          </a:p>
        </p:txBody>
      </p:sp>
      <p:sp>
        <p:nvSpPr>
          <p:cNvPr id="411" name="Google Shape;411;g134f43e4296_0_652"/>
          <p:cNvSpPr/>
          <p:nvPr/>
        </p:nvSpPr>
        <p:spPr>
          <a:xfrm>
            <a:off x="2248376" y="3520709"/>
            <a:ext cx="17631900" cy="14715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Category labels should be consistent throughout the dataset. </a:t>
            </a:r>
            <a:endParaRPr b="0" i="0" sz="1700" u="none" cap="none" strike="noStrike">
              <a:solidFill>
                <a:srgbClr val="000000"/>
              </a:solidFill>
              <a:latin typeface="Arial"/>
              <a:ea typeface="Arial"/>
              <a:cs typeface="Arial"/>
              <a:sym typeface="Arial"/>
            </a:endParaRPr>
          </a:p>
          <a:p>
            <a:pPr indent="0" lvl="0" marL="12700" marR="0" rtl="0" algn="l">
              <a:lnSpc>
                <a:spcPct val="100000"/>
              </a:lnSpc>
              <a:spcBef>
                <a:spcPts val="10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There should be unique representation of each category. </a:t>
            </a:r>
            <a:endParaRPr b="0" i="0" sz="4400" u="none" cap="none" strike="noStrike">
              <a:solidFill>
                <a:srgbClr val="595959"/>
              </a:solidFill>
              <a:latin typeface="Arial"/>
              <a:ea typeface="Arial"/>
              <a:cs typeface="Arial"/>
              <a:sym typeface="Arial"/>
            </a:endParaRPr>
          </a:p>
        </p:txBody>
      </p:sp>
      <p:graphicFrame>
        <p:nvGraphicFramePr>
          <p:cNvPr id="412" name="Google Shape;412;g134f43e4296_0_652"/>
          <p:cNvGraphicFramePr/>
          <p:nvPr/>
        </p:nvGraphicFramePr>
        <p:xfrm>
          <a:off x="2504652" y="5604871"/>
          <a:ext cx="3000000" cy="3000000"/>
        </p:xfrm>
        <a:graphic>
          <a:graphicData uri="http://schemas.openxmlformats.org/drawingml/2006/table">
            <a:tbl>
              <a:tblPr bandRow="1" firstRow="1">
                <a:noFill/>
                <a:tableStyleId>{5B4C33D9-8477-464D-ADE4-BFD17BCCA4C1}</a:tableStyleId>
              </a:tblPr>
              <a:tblGrid>
                <a:gridCol w="5263850"/>
                <a:gridCol w="5479525"/>
                <a:gridCol w="5150550"/>
              </a:tblGrid>
              <a:tr h="656575">
                <a:tc>
                  <a:txBody>
                    <a:bodyPr/>
                    <a:lstStyle/>
                    <a:p>
                      <a:pPr indent="0" lvl="0" marL="419100" marR="0" rtl="0" algn="l">
                        <a:lnSpc>
                          <a:spcPct val="100000"/>
                        </a:lnSpc>
                        <a:spcBef>
                          <a:spcPts val="0"/>
                        </a:spcBef>
                        <a:spcAft>
                          <a:spcPts val="0"/>
                        </a:spcAft>
                        <a:buClr>
                          <a:srgbClr val="000000"/>
                        </a:buClr>
                        <a:buSzPts val="4400"/>
                        <a:buFont typeface="Arial"/>
                        <a:buNone/>
                      </a:pPr>
                      <a:r>
                        <a:rPr b="0" lang="en-PH" sz="4400" u="none" cap="none" strike="noStrike">
                          <a:solidFill>
                            <a:srgbClr val="3F607E"/>
                          </a:solidFill>
                          <a:latin typeface="Arial"/>
                          <a:ea typeface="Arial"/>
                          <a:cs typeface="Arial"/>
                          <a:sym typeface="Arial"/>
                        </a:rPr>
                        <a:t>Student_Name</a:t>
                      </a:r>
                      <a:endParaRPr b="0" sz="4400" u="none" cap="none" strike="noStrike">
                        <a:latin typeface="Arial"/>
                        <a:ea typeface="Arial"/>
                        <a:cs typeface="Arial"/>
                        <a:sym typeface="Arial"/>
                      </a:endParaRPr>
                    </a:p>
                  </a:txBody>
                  <a:tcPr marT="95500"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c>
                  <a:txBody>
                    <a:bodyPr/>
                    <a:lstStyle/>
                    <a:p>
                      <a:pPr indent="0" lvl="0" marL="533400" marR="0" rtl="0" algn="l">
                        <a:lnSpc>
                          <a:spcPct val="100000"/>
                        </a:lnSpc>
                        <a:spcBef>
                          <a:spcPts val="0"/>
                        </a:spcBef>
                        <a:spcAft>
                          <a:spcPts val="0"/>
                        </a:spcAft>
                        <a:buClr>
                          <a:srgbClr val="000000"/>
                        </a:buClr>
                        <a:buSzPts val="4400"/>
                        <a:buFont typeface="Arial"/>
                        <a:buNone/>
                      </a:pPr>
                      <a:r>
                        <a:rPr b="0" lang="en-PH" sz="4400" u="none" cap="none" strike="noStrike">
                          <a:solidFill>
                            <a:srgbClr val="3F607E"/>
                          </a:solidFill>
                          <a:latin typeface="Arial"/>
                          <a:ea typeface="Arial"/>
                          <a:cs typeface="Arial"/>
                          <a:sym typeface="Arial"/>
                        </a:rPr>
                        <a:t>Computer_Type</a:t>
                      </a:r>
                      <a:endParaRPr b="0" sz="4400" u="none" cap="none" strike="noStrike">
                        <a:latin typeface="Arial"/>
                        <a:ea typeface="Arial"/>
                        <a:cs typeface="Arial"/>
                        <a:sym typeface="Arial"/>
                      </a:endParaRPr>
                    </a:p>
                  </a:txBody>
                  <a:tcPr marT="95500"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c>
                  <a:txBody>
                    <a:bodyPr/>
                    <a:lstStyle/>
                    <a:p>
                      <a:pPr indent="0" lvl="0" marL="0" marR="0" rtl="0" algn="ctr">
                        <a:lnSpc>
                          <a:spcPct val="100000"/>
                        </a:lnSpc>
                        <a:spcBef>
                          <a:spcPts val="0"/>
                        </a:spcBef>
                        <a:spcAft>
                          <a:spcPts val="0"/>
                        </a:spcAft>
                        <a:buClr>
                          <a:srgbClr val="000000"/>
                        </a:buClr>
                        <a:buSzPts val="4400"/>
                        <a:buFont typeface="Arial"/>
                        <a:buNone/>
                      </a:pPr>
                      <a:r>
                        <a:rPr b="0" lang="en-PH" sz="4400" u="none" cap="none" strike="noStrike">
                          <a:solidFill>
                            <a:srgbClr val="3F607E"/>
                          </a:solidFill>
                          <a:latin typeface="Arial"/>
                          <a:ea typeface="Arial"/>
                          <a:cs typeface="Arial"/>
                          <a:sym typeface="Arial"/>
                        </a:rPr>
                        <a:t>Brand</a:t>
                      </a:r>
                      <a:endParaRPr b="0" sz="4400" u="none" cap="none" strike="noStrike">
                        <a:latin typeface="Arial"/>
                        <a:ea typeface="Arial"/>
                        <a:cs typeface="Arial"/>
                        <a:sym typeface="Arial"/>
                      </a:endParaRPr>
                    </a:p>
                  </a:txBody>
                  <a:tcPr marT="95500"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r>
              <a:tr h="656575">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John</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PC</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APPLE</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r>
              <a:tr h="790350">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Sarah</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Personal Computer</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lenovo</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r>
              <a:tr h="872025">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Jennifer</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pc</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Apple</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r>
            </a:tbl>
          </a:graphicData>
        </a:graphic>
      </p:graphicFrame>
      <p:graphicFrame>
        <p:nvGraphicFramePr>
          <p:cNvPr id="413" name="Google Shape;413;g134f43e4296_0_652"/>
          <p:cNvGraphicFramePr/>
          <p:nvPr/>
        </p:nvGraphicFramePr>
        <p:xfrm>
          <a:off x="2504652" y="9395531"/>
          <a:ext cx="3000000" cy="3000000"/>
        </p:xfrm>
        <a:graphic>
          <a:graphicData uri="http://schemas.openxmlformats.org/drawingml/2006/table">
            <a:tbl>
              <a:tblPr bandRow="1" firstRow="1">
                <a:noFill/>
                <a:tableStyleId>{5B4C33D9-8477-464D-ADE4-BFD17BCCA4C1}</a:tableStyleId>
              </a:tblPr>
              <a:tblGrid>
                <a:gridCol w="5263850"/>
                <a:gridCol w="5479525"/>
                <a:gridCol w="5150550"/>
              </a:tblGrid>
              <a:tr h="656575">
                <a:tc>
                  <a:txBody>
                    <a:bodyPr/>
                    <a:lstStyle/>
                    <a:p>
                      <a:pPr indent="0" lvl="0" marL="419100" marR="0" rtl="0" algn="l">
                        <a:lnSpc>
                          <a:spcPct val="100000"/>
                        </a:lnSpc>
                        <a:spcBef>
                          <a:spcPts val="0"/>
                        </a:spcBef>
                        <a:spcAft>
                          <a:spcPts val="0"/>
                        </a:spcAft>
                        <a:buClr>
                          <a:srgbClr val="000000"/>
                        </a:buClr>
                        <a:buSzPts val="4400"/>
                        <a:buFont typeface="Arial"/>
                        <a:buNone/>
                      </a:pPr>
                      <a:r>
                        <a:rPr b="0" lang="en-PH" sz="4400" u="none" cap="none" strike="noStrike">
                          <a:solidFill>
                            <a:srgbClr val="3F607E"/>
                          </a:solidFill>
                          <a:latin typeface="Arial"/>
                          <a:ea typeface="Arial"/>
                          <a:cs typeface="Arial"/>
                          <a:sym typeface="Arial"/>
                        </a:rPr>
                        <a:t>Student_Name</a:t>
                      </a:r>
                      <a:endParaRPr b="0" sz="4400" u="none" cap="none" strike="noStrike">
                        <a:latin typeface="Arial"/>
                        <a:ea typeface="Arial"/>
                        <a:cs typeface="Arial"/>
                        <a:sym typeface="Arial"/>
                      </a:endParaRPr>
                    </a:p>
                  </a:txBody>
                  <a:tcPr marT="95500"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c>
                  <a:txBody>
                    <a:bodyPr/>
                    <a:lstStyle/>
                    <a:p>
                      <a:pPr indent="0" lvl="0" marL="533400" marR="0" rtl="0" algn="l">
                        <a:lnSpc>
                          <a:spcPct val="100000"/>
                        </a:lnSpc>
                        <a:spcBef>
                          <a:spcPts val="0"/>
                        </a:spcBef>
                        <a:spcAft>
                          <a:spcPts val="0"/>
                        </a:spcAft>
                        <a:buClr>
                          <a:srgbClr val="000000"/>
                        </a:buClr>
                        <a:buSzPts val="4400"/>
                        <a:buFont typeface="Arial"/>
                        <a:buNone/>
                      </a:pPr>
                      <a:r>
                        <a:rPr b="0" lang="en-PH" sz="4400" u="none" cap="none" strike="noStrike">
                          <a:solidFill>
                            <a:srgbClr val="3F607E"/>
                          </a:solidFill>
                          <a:latin typeface="Arial"/>
                          <a:ea typeface="Arial"/>
                          <a:cs typeface="Arial"/>
                          <a:sym typeface="Arial"/>
                        </a:rPr>
                        <a:t>Computer_Type</a:t>
                      </a:r>
                      <a:endParaRPr b="0" sz="4400" u="none" cap="none" strike="noStrike">
                        <a:latin typeface="Arial"/>
                        <a:ea typeface="Arial"/>
                        <a:cs typeface="Arial"/>
                        <a:sym typeface="Arial"/>
                      </a:endParaRPr>
                    </a:p>
                  </a:txBody>
                  <a:tcPr marT="95500"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c>
                  <a:txBody>
                    <a:bodyPr/>
                    <a:lstStyle/>
                    <a:p>
                      <a:pPr indent="0" lvl="0" marL="0" marR="0" rtl="0" algn="ctr">
                        <a:lnSpc>
                          <a:spcPct val="100000"/>
                        </a:lnSpc>
                        <a:spcBef>
                          <a:spcPts val="0"/>
                        </a:spcBef>
                        <a:spcAft>
                          <a:spcPts val="0"/>
                        </a:spcAft>
                        <a:buClr>
                          <a:srgbClr val="000000"/>
                        </a:buClr>
                        <a:buSzPts val="4400"/>
                        <a:buFont typeface="Arial"/>
                        <a:buNone/>
                      </a:pPr>
                      <a:r>
                        <a:rPr b="0" lang="en-PH" sz="4400" u="none" cap="none" strike="noStrike">
                          <a:solidFill>
                            <a:srgbClr val="3F607E"/>
                          </a:solidFill>
                          <a:latin typeface="Arial"/>
                          <a:ea typeface="Arial"/>
                          <a:cs typeface="Arial"/>
                          <a:sym typeface="Arial"/>
                        </a:rPr>
                        <a:t>Brand</a:t>
                      </a:r>
                      <a:endParaRPr b="0" sz="4400" u="none" cap="none" strike="noStrike">
                        <a:latin typeface="Arial"/>
                        <a:ea typeface="Arial"/>
                        <a:cs typeface="Arial"/>
                        <a:sym typeface="Arial"/>
                      </a:endParaRPr>
                    </a:p>
                  </a:txBody>
                  <a:tcPr marT="95500"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r>
              <a:tr h="656575">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John</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PC </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Apple</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790350">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Sarah</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PC</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Lenovo</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872025">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Jennifer</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PC</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Apple</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414" name="Google Shape;414;g134f43e4296_0_652"/>
          <p:cNvSpPr txBox="1"/>
          <p:nvPr/>
        </p:nvSpPr>
        <p:spPr>
          <a:xfrm>
            <a:off x="18972911" y="10128700"/>
            <a:ext cx="3564900" cy="858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900"/>
              <a:buFont typeface="Arial"/>
              <a:buNone/>
            </a:pPr>
            <a:r>
              <a:rPr b="1" i="0" lang="en-PH" sz="4900" u="none" cap="none" strike="noStrike">
                <a:solidFill>
                  <a:srgbClr val="17365D"/>
                </a:solidFill>
                <a:latin typeface="Arial"/>
                <a:ea typeface="Arial"/>
                <a:cs typeface="Arial"/>
                <a:sym typeface="Arial"/>
              </a:rPr>
              <a:t>Correct</a:t>
            </a:r>
            <a:endParaRPr b="1" i="0" sz="4900" u="none" cap="none" strike="noStrike">
              <a:solidFill>
                <a:srgbClr val="17365D"/>
              </a:solidFill>
              <a:latin typeface="Arial"/>
              <a:ea typeface="Arial"/>
              <a:cs typeface="Arial"/>
              <a:sym typeface="Arial"/>
            </a:endParaRPr>
          </a:p>
        </p:txBody>
      </p:sp>
      <p:grpSp>
        <p:nvGrpSpPr>
          <p:cNvPr id="415" name="Google Shape;415;g134f43e4296_0_652"/>
          <p:cNvGrpSpPr/>
          <p:nvPr/>
        </p:nvGrpSpPr>
        <p:grpSpPr>
          <a:xfrm>
            <a:off x="-3712" y="766059"/>
            <a:ext cx="7319700" cy="1073882"/>
            <a:chOff x="0" y="0"/>
            <a:chExt cx="7319700" cy="1073882"/>
          </a:xfrm>
        </p:grpSpPr>
        <p:sp>
          <p:nvSpPr>
            <p:cNvPr id="416" name="Google Shape;416;g134f43e4296_0_65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17" name="Google Shape;417;g134f43e4296_0_65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18" name="Google Shape;418;g134f43e4296_0_65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134f43e4296_0_664"/>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424" name="Google Shape;424;g134f43e4296_0_664"/>
          <p:cNvSpPr txBox="1"/>
          <p:nvPr/>
        </p:nvSpPr>
        <p:spPr>
          <a:xfrm>
            <a:off x="446147" y="2123989"/>
            <a:ext cx="116346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Single Value Columns</a:t>
            </a:r>
            <a:endParaRPr b="0" i="0" sz="4400" u="none" cap="none" strike="noStrike">
              <a:solidFill>
                <a:srgbClr val="366092"/>
              </a:solidFill>
              <a:latin typeface="Arial"/>
              <a:ea typeface="Arial"/>
              <a:cs typeface="Arial"/>
              <a:sym typeface="Arial"/>
            </a:endParaRPr>
          </a:p>
        </p:txBody>
      </p:sp>
      <p:pic>
        <p:nvPicPr>
          <p:cNvPr id="425" name="Google Shape;425;g134f43e4296_0_664"/>
          <p:cNvPicPr preferRelativeResize="0"/>
          <p:nvPr/>
        </p:nvPicPr>
        <p:blipFill rotWithShape="1">
          <a:blip r:embed="rId4">
            <a:alphaModFix/>
          </a:blip>
          <a:srcRect b="0" l="0" r="0" t="0"/>
          <a:stretch/>
        </p:blipFill>
        <p:spPr>
          <a:xfrm>
            <a:off x="2647403" y="3613179"/>
            <a:ext cx="17974857" cy="5419555"/>
          </a:xfrm>
          <a:prstGeom prst="rect">
            <a:avLst/>
          </a:prstGeom>
          <a:noFill/>
          <a:ln>
            <a:noFill/>
          </a:ln>
        </p:spPr>
      </p:pic>
      <p:sp>
        <p:nvSpPr>
          <p:cNvPr id="426" name="Google Shape;426;g134f43e4296_0_664"/>
          <p:cNvSpPr/>
          <p:nvPr/>
        </p:nvSpPr>
        <p:spPr>
          <a:xfrm>
            <a:off x="2819524" y="9494637"/>
            <a:ext cx="17631900" cy="14556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Remove columns that ha</a:t>
            </a:r>
            <a:r>
              <a:rPr lang="en-PH" sz="4400">
                <a:solidFill>
                  <a:srgbClr val="595959"/>
                </a:solidFill>
              </a:rPr>
              <a:t>ve</a:t>
            </a:r>
            <a:r>
              <a:rPr b="0" i="0" lang="en-PH" sz="4400" u="none" cap="none" strike="noStrike">
                <a:solidFill>
                  <a:srgbClr val="595959"/>
                </a:solidFill>
                <a:latin typeface="Arial"/>
                <a:ea typeface="Arial"/>
                <a:cs typeface="Arial"/>
                <a:sym typeface="Arial"/>
              </a:rPr>
              <a:t> constant values. They don’t give any additional information at all. </a:t>
            </a:r>
            <a:endParaRPr b="0" i="0" sz="4400" u="none" cap="none" strike="noStrike">
              <a:solidFill>
                <a:srgbClr val="595959"/>
              </a:solidFill>
              <a:latin typeface="Arial"/>
              <a:ea typeface="Arial"/>
              <a:cs typeface="Arial"/>
              <a:sym typeface="Arial"/>
            </a:endParaRPr>
          </a:p>
        </p:txBody>
      </p:sp>
      <p:grpSp>
        <p:nvGrpSpPr>
          <p:cNvPr id="427" name="Google Shape;427;g134f43e4296_0_664"/>
          <p:cNvGrpSpPr/>
          <p:nvPr/>
        </p:nvGrpSpPr>
        <p:grpSpPr>
          <a:xfrm>
            <a:off x="-3712" y="766059"/>
            <a:ext cx="7319700" cy="1073882"/>
            <a:chOff x="0" y="0"/>
            <a:chExt cx="7319700" cy="1073882"/>
          </a:xfrm>
        </p:grpSpPr>
        <p:sp>
          <p:nvSpPr>
            <p:cNvPr id="428" name="Google Shape;428;g134f43e4296_0_66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29" name="Google Shape;429;g134f43e4296_0_66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30" name="Google Shape;430;g134f43e4296_0_66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g134f43e4296_0_674"/>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436" name="Google Shape;436;g134f43e4296_0_674"/>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Low variability in values </a:t>
            </a:r>
            <a:endParaRPr b="0" i="0" sz="4400" u="none" cap="none" strike="noStrike">
              <a:solidFill>
                <a:srgbClr val="366092"/>
              </a:solidFill>
              <a:latin typeface="Arial"/>
              <a:ea typeface="Arial"/>
              <a:cs typeface="Arial"/>
              <a:sym typeface="Arial"/>
            </a:endParaRPr>
          </a:p>
        </p:txBody>
      </p:sp>
      <p:graphicFrame>
        <p:nvGraphicFramePr>
          <p:cNvPr id="437" name="Google Shape;437;g134f43e4296_0_674"/>
          <p:cNvGraphicFramePr/>
          <p:nvPr/>
        </p:nvGraphicFramePr>
        <p:xfrm>
          <a:off x="3606934" y="5471987"/>
          <a:ext cx="3000000" cy="3000000"/>
        </p:xfrm>
        <a:graphic>
          <a:graphicData uri="http://schemas.openxmlformats.org/drawingml/2006/table">
            <a:tbl>
              <a:tblPr bandRow="1" firstRow="1">
                <a:noFill/>
                <a:tableStyleId>{5B4C33D9-8477-464D-ADE4-BFD17BCCA4C1}</a:tableStyleId>
              </a:tblPr>
              <a:tblGrid>
                <a:gridCol w="3875275"/>
                <a:gridCol w="4615975"/>
                <a:gridCol w="4196800"/>
                <a:gridCol w="3331500"/>
              </a:tblGrid>
              <a:tr h="904700">
                <a:tc>
                  <a:txBody>
                    <a:bodyPr/>
                    <a:lstStyle/>
                    <a:p>
                      <a:pPr indent="0" lvl="0" marL="215900" marR="0" rtl="0" algn="l">
                        <a:lnSpc>
                          <a:spcPct val="100000"/>
                        </a:lnSpc>
                        <a:spcBef>
                          <a:spcPts val="0"/>
                        </a:spcBef>
                        <a:spcAft>
                          <a:spcPts val="0"/>
                        </a:spcAft>
                        <a:buClr>
                          <a:srgbClr val="000000"/>
                        </a:buClr>
                        <a:buSzPts val="3900"/>
                        <a:buFont typeface="Arial"/>
                        <a:buNone/>
                      </a:pPr>
                      <a:r>
                        <a:rPr lang="en-PH" sz="3900" u="none" cap="none" strike="noStrike">
                          <a:solidFill>
                            <a:srgbClr val="3F607E"/>
                          </a:solidFill>
                          <a:latin typeface="Arial"/>
                          <a:ea typeface="Arial"/>
                          <a:cs typeface="Arial"/>
                          <a:sym typeface="Arial"/>
                        </a:rPr>
                        <a:t>Transaction_ID</a:t>
                      </a:r>
                      <a:endParaRPr sz="3900" u="none" cap="none" strike="noStrike">
                        <a:latin typeface="Arial"/>
                        <a:ea typeface="Arial"/>
                        <a:cs typeface="Arial"/>
                        <a:sym typeface="Arial"/>
                      </a:endParaRPr>
                    </a:p>
                  </a:txBody>
                  <a:tcPr marT="955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673100" marR="0" rtl="0" algn="l">
                        <a:lnSpc>
                          <a:spcPct val="100000"/>
                        </a:lnSpc>
                        <a:spcBef>
                          <a:spcPts val="0"/>
                        </a:spcBef>
                        <a:spcAft>
                          <a:spcPts val="0"/>
                        </a:spcAft>
                        <a:buClr>
                          <a:srgbClr val="000000"/>
                        </a:buClr>
                        <a:buSzPts val="3900"/>
                        <a:buFont typeface="Arial"/>
                        <a:buNone/>
                      </a:pPr>
                      <a:r>
                        <a:rPr lang="en-PH" sz="3900" u="none" cap="none" strike="noStrike">
                          <a:solidFill>
                            <a:srgbClr val="3F607E"/>
                          </a:solidFill>
                          <a:latin typeface="Arial"/>
                          <a:ea typeface="Arial"/>
                          <a:cs typeface="Arial"/>
                          <a:sym typeface="Arial"/>
                        </a:rPr>
                        <a:t>Location</a:t>
                      </a:r>
                      <a:endParaRPr sz="3900" u="none" cap="none" strike="noStrike">
                        <a:latin typeface="Arial"/>
                        <a:ea typeface="Arial"/>
                        <a:cs typeface="Arial"/>
                        <a:sym typeface="Arial"/>
                      </a:endParaRPr>
                    </a:p>
                  </a:txBody>
                  <a:tcPr marT="955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609600" marR="0" rtl="0" algn="l">
                        <a:lnSpc>
                          <a:spcPct val="100000"/>
                        </a:lnSpc>
                        <a:spcBef>
                          <a:spcPts val="0"/>
                        </a:spcBef>
                        <a:spcAft>
                          <a:spcPts val="0"/>
                        </a:spcAft>
                        <a:buClr>
                          <a:srgbClr val="000000"/>
                        </a:buClr>
                        <a:buSzPts val="3900"/>
                        <a:buFont typeface="Arial"/>
                        <a:buNone/>
                      </a:pPr>
                      <a:r>
                        <a:rPr lang="en-PH" sz="3900" u="none" cap="none" strike="noStrike">
                          <a:solidFill>
                            <a:srgbClr val="3F607E"/>
                          </a:solidFill>
                          <a:latin typeface="Arial"/>
                          <a:ea typeface="Arial"/>
                          <a:cs typeface="Arial"/>
                          <a:sym typeface="Arial"/>
                        </a:rPr>
                        <a:t>Amount</a:t>
                      </a:r>
                      <a:endParaRPr sz="3900" u="none" cap="none" strike="noStrike">
                        <a:latin typeface="Arial"/>
                        <a:ea typeface="Arial"/>
                        <a:cs typeface="Arial"/>
                        <a:sym typeface="Arial"/>
                      </a:endParaRPr>
                    </a:p>
                  </a:txBody>
                  <a:tcPr marT="955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355600" marR="0" rtl="0" algn="l">
                        <a:lnSpc>
                          <a:spcPct val="100000"/>
                        </a:lnSpc>
                        <a:spcBef>
                          <a:spcPts val="0"/>
                        </a:spcBef>
                        <a:spcAft>
                          <a:spcPts val="0"/>
                        </a:spcAft>
                        <a:buClr>
                          <a:srgbClr val="000000"/>
                        </a:buClr>
                        <a:buSzPts val="3900"/>
                        <a:buFont typeface="Arial"/>
                        <a:buNone/>
                      </a:pPr>
                      <a:r>
                        <a:rPr lang="en-PH" sz="3900" u="none" cap="none" strike="noStrike">
                          <a:solidFill>
                            <a:srgbClr val="3F607E"/>
                          </a:solidFill>
                          <a:latin typeface="Arial"/>
                          <a:ea typeface="Arial"/>
                          <a:cs typeface="Arial"/>
                          <a:sym typeface="Arial"/>
                        </a:rPr>
                        <a:t>Currency</a:t>
                      </a:r>
                      <a:endParaRPr sz="3900" u="none" cap="none" strike="noStrike">
                        <a:latin typeface="Arial"/>
                        <a:ea typeface="Arial"/>
                        <a:cs typeface="Arial"/>
                        <a:sym typeface="Arial"/>
                      </a:endParaRPr>
                    </a:p>
                  </a:txBody>
                  <a:tcPr marT="955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08575">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solidFill>
                            <a:srgbClr val="595959"/>
                          </a:solidFill>
                          <a:latin typeface="Arial"/>
                          <a:ea typeface="Arial"/>
                          <a:cs typeface="Arial"/>
                          <a:sym typeface="Arial"/>
                        </a:rPr>
                        <a:t>001</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Manila</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10</a:t>
                      </a:r>
                      <a:endParaRPr sz="1700" u="none" cap="none" strike="noStrike"/>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USD</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08575">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solidFill>
                            <a:srgbClr val="595959"/>
                          </a:solidFill>
                          <a:latin typeface="Arial"/>
                          <a:ea typeface="Arial"/>
                          <a:cs typeface="Arial"/>
                          <a:sym typeface="Arial"/>
                        </a:rPr>
                        <a:t>002</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Manila</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10</a:t>
                      </a:r>
                      <a:endParaRPr sz="1700" u="none" cap="none" strike="noStrike"/>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USD</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08575">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solidFill>
                            <a:srgbClr val="595959"/>
                          </a:solidFill>
                          <a:latin typeface="Arial"/>
                          <a:ea typeface="Arial"/>
                          <a:cs typeface="Arial"/>
                          <a:sym typeface="Arial"/>
                        </a:rPr>
                        <a:t>003</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Manila</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20</a:t>
                      </a:r>
                      <a:endParaRPr sz="1700" u="none" cap="none" strike="noStrike"/>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USD</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08575">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solidFill>
                            <a:srgbClr val="595959"/>
                          </a:solidFill>
                          <a:latin typeface="Arial"/>
                          <a:ea typeface="Arial"/>
                          <a:cs typeface="Arial"/>
                          <a:sym typeface="Arial"/>
                        </a:rPr>
                        <a:t>004</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Manila</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10</a:t>
                      </a:r>
                      <a:endParaRPr sz="1700" u="none" cap="none" strike="noStrike"/>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USD</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08575">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solidFill>
                            <a:srgbClr val="595959"/>
                          </a:solidFill>
                          <a:latin typeface="Arial"/>
                          <a:ea typeface="Arial"/>
                          <a:cs typeface="Arial"/>
                          <a:sym typeface="Arial"/>
                        </a:rPr>
                        <a:t>005</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Ortigas</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10</a:t>
                      </a:r>
                      <a:endParaRPr sz="1700" u="none" cap="none" strike="noStrike"/>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USD</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38" name="Google Shape;438;g134f43e4296_0_674"/>
          <p:cNvSpPr/>
          <p:nvPr/>
        </p:nvSpPr>
        <p:spPr>
          <a:xfrm>
            <a:off x="2248376" y="3520709"/>
            <a:ext cx="17631900" cy="14556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1" i="0" lang="en-PH" sz="4400" u="none" cap="none" strike="noStrike">
                <a:solidFill>
                  <a:srgbClr val="595959"/>
                </a:solidFill>
                <a:latin typeface="Arial"/>
                <a:ea typeface="Arial"/>
                <a:cs typeface="Arial"/>
                <a:sym typeface="Arial"/>
              </a:rPr>
              <a:t>Numerical</a:t>
            </a:r>
            <a:r>
              <a:rPr b="0" i="0" lang="en-PH" sz="4400" u="none" cap="none" strike="noStrike">
                <a:solidFill>
                  <a:srgbClr val="595959"/>
                </a:solidFill>
                <a:latin typeface="Arial"/>
                <a:ea typeface="Arial"/>
                <a:cs typeface="Arial"/>
                <a:sym typeface="Arial"/>
              </a:rPr>
              <a:t> columns that have low variance can (generally) also be discarded. They carry little information. </a:t>
            </a:r>
            <a:endParaRPr b="0" i="0" sz="4400" u="none" cap="none" strike="noStrike">
              <a:solidFill>
                <a:srgbClr val="595959"/>
              </a:solidFill>
              <a:latin typeface="Arial"/>
              <a:ea typeface="Arial"/>
              <a:cs typeface="Arial"/>
              <a:sym typeface="Arial"/>
            </a:endParaRPr>
          </a:p>
        </p:txBody>
      </p:sp>
      <p:sp>
        <p:nvSpPr>
          <p:cNvPr id="439" name="Google Shape;439;g134f43e4296_0_674"/>
          <p:cNvSpPr/>
          <p:nvPr/>
        </p:nvSpPr>
        <p:spPr>
          <a:xfrm>
            <a:off x="2649706" y="10919528"/>
            <a:ext cx="17631900" cy="1455600"/>
          </a:xfrm>
          <a:prstGeom prst="rect">
            <a:avLst/>
          </a:prstGeom>
          <a:noFill/>
          <a:ln>
            <a:noFill/>
          </a:ln>
        </p:spPr>
        <p:txBody>
          <a:bodyPr anchorCtr="0" anchor="t" bIns="55425" lIns="110875" spcFirstLastPara="1" rIns="110875" wrap="square" tIns="55425">
            <a:noAutofit/>
          </a:bodyPr>
          <a:lstStyle/>
          <a:p>
            <a:pPr indent="0" lvl="0" marL="12700" marR="0" rtl="0" algn="ctr">
              <a:lnSpc>
                <a:spcPct val="100000"/>
              </a:lnSpc>
              <a:spcBef>
                <a:spcPts val="0"/>
              </a:spcBef>
              <a:spcAft>
                <a:spcPts val="0"/>
              </a:spcAft>
              <a:buClr>
                <a:srgbClr val="000000"/>
              </a:buClr>
              <a:buSzPts val="4400"/>
              <a:buFont typeface="Arial"/>
              <a:buNone/>
            </a:pPr>
            <a:r>
              <a:rPr b="1" i="0" lang="en-PH" sz="4400" u="none" cap="none" strike="noStrike">
                <a:solidFill>
                  <a:srgbClr val="595959"/>
                </a:solidFill>
                <a:latin typeface="Arial"/>
                <a:ea typeface="Arial"/>
                <a:cs typeface="Arial"/>
                <a:sym typeface="Arial"/>
              </a:rPr>
              <a:t>EXCEPTION: Numerical values but are actually categories</a:t>
            </a:r>
            <a:endParaRPr b="0" i="0" sz="4400" u="none" cap="none" strike="noStrike">
              <a:solidFill>
                <a:srgbClr val="595959"/>
              </a:solidFill>
              <a:latin typeface="Arial"/>
              <a:ea typeface="Arial"/>
              <a:cs typeface="Arial"/>
              <a:sym typeface="Arial"/>
            </a:endParaRPr>
          </a:p>
        </p:txBody>
      </p:sp>
      <p:grpSp>
        <p:nvGrpSpPr>
          <p:cNvPr id="440" name="Google Shape;440;g134f43e4296_0_674"/>
          <p:cNvGrpSpPr/>
          <p:nvPr/>
        </p:nvGrpSpPr>
        <p:grpSpPr>
          <a:xfrm>
            <a:off x="-3712" y="766059"/>
            <a:ext cx="7319700" cy="1073882"/>
            <a:chOff x="0" y="0"/>
            <a:chExt cx="7319700" cy="1073882"/>
          </a:xfrm>
        </p:grpSpPr>
        <p:sp>
          <p:nvSpPr>
            <p:cNvPr id="441" name="Google Shape;441;g134f43e4296_0_67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42" name="Google Shape;442;g134f43e4296_0_67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43" name="Google Shape;443;g134f43e4296_0_67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g134f43e4296_0_741"/>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449" name="Google Shape;449;g134f43e4296_0_741"/>
          <p:cNvSpPr txBox="1"/>
          <p:nvPr/>
        </p:nvSpPr>
        <p:spPr>
          <a:xfrm>
            <a:off x="6387150" y="4890899"/>
            <a:ext cx="11609700" cy="3934200"/>
          </a:xfrm>
          <a:prstGeom prst="rect">
            <a:avLst/>
          </a:prstGeom>
          <a:noFill/>
          <a:ln>
            <a:noFill/>
          </a:ln>
        </p:spPr>
        <p:txBody>
          <a:bodyPr anchorCtr="0" anchor="t" bIns="55425" lIns="110875" spcFirstLastPara="1" rIns="110875" wrap="square" tIns="55425">
            <a:noAutofit/>
          </a:bodyPr>
          <a:lstStyle/>
          <a:p>
            <a:pPr indent="0" lvl="0" marL="0" marR="0" rtl="0" algn="ctr">
              <a:lnSpc>
                <a:spcPct val="100000"/>
              </a:lnSpc>
              <a:spcBef>
                <a:spcPts val="0"/>
              </a:spcBef>
              <a:spcAft>
                <a:spcPts val="0"/>
              </a:spcAft>
              <a:buClr>
                <a:srgbClr val="000000"/>
              </a:buClr>
              <a:buSzPts val="4400"/>
              <a:buFont typeface="Arial"/>
              <a:buNone/>
            </a:pPr>
            <a:r>
              <a:rPr lang="en-PH" sz="12000">
                <a:solidFill>
                  <a:schemeClr val="dk1"/>
                </a:solidFill>
                <a:latin typeface="Helvetica Neue"/>
                <a:ea typeface="Helvetica Neue"/>
                <a:cs typeface="Helvetica Neue"/>
                <a:sym typeface="Helvetica Neue"/>
              </a:rPr>
              <a:t>What about missing values?</a:t>
            </a:r>
            <a:endParaRPr i="0" sz="12000" u="none" cap="none" strike="noStrike">
              <a:solidFill>
                <a:schemeClr val="dk1"/>
              </a:solidFill>
              <a:latin typeface="Helvetica Neue"/>
              <a:ea typeface="Helvetica Neue"/>
              <a:cs typeface="Helvetica Neue"/>
              <a:sym typeface="Helvetica Neue"/>
            </a:endParaRPr>
          </a:p>
        </p:txBody>
      </p:sp>
      <p:grpSp>
        <p:nvGrpSpPr>
          <p:cNvPr id="450" name="Google Shape;450;g134f43e4296_0_741"/>
          <p:cNvGrpSpPr/>
          <p:nvPr/>
        </p:nvGrpSpPr>
        <p:grpSpPr>
          <a:xfrm>
            <a:off x="-3712" y="766059"/>
            <a:ext cx="7319700" cy="1073882"/>
            <a:chOff x="0" y="0"/>
            <a:chExt cx="7319700" cy="1073882"/>
          </a:xfrm>
        </p:grpSpPr>
        <p:sp>
          <p:nvSpPr>
            <p:cNvPr id="451" name="Google Shape;451;g134f43e4296_0_74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52" name="Google Shape;452;g134f43e4296_0_74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53" name="Google Shape;453;g134f43e4296_0_74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134f43e4296_0_753"/>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grpSp>
        <p:nvGrpSpPr>
          <p:cNvPr id="459" name="Google Shape;459;g134f43e4296_0_753"/>
          <p:cNvGrpSpPr/>
          <p:nvPr/>
        </p:nvGrpSpPr>
        <p:grpSpPr>
          <a:xfrm>
            <a:off x="-3712" y="766059"/>
            <a:ext cx="7319700" cy="1073882"/>
            <a:chOff x="0" y="0"/>
            <a:chExt cx="7319700" cy="1073882"/>
          </a:xfrm>
        </p:grpSpPr>
        <p:sp>
          <p:nvSpPr>
            <p:cNvPr id="460" name="Google Shape;460;g134f43e4296_0_75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61" name="Google Shape;461;g134f43e4296_0_75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62" name="Google Shape;462;g134f43e4296_0_75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sp>
        <p:nvSpPr>
          <p:cNvPr id="463" name="Google Shape;463;g134f43e4296_0_753"/>
          <p:cNvSpPr txBox="1"/>
          <p:nvPr/>
        </p:nvSpPr>
        <p:spPr>
          <a:xfrm>
            <a:off x="1386075" y="2735450"/>
            <a:ext cx="998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PH" sz="3000">
                <a:latin typeface="Avenir"/>
                <a:ea typeface="Avenir"/>
                <a:cs typeface="Avenir"/>
                <a:sym typeface="Avenir"/>
              </a:rPr>
              <a:t>Mechanisms of Missingness</a:t>
            </a:r>
            <a:endParaRPr sz="3000">
              <a:latin typeface="Avenir"/>
              <a:ea typeface="Avenir"/>
              <a:cs typeface="Avenir"/>
              <a:sym typeface="Avenir"/>
            </a:endParaRPr>
          </a:p>
        </p:txBody>
      </p:sp>
      <p:sp>
        <p:nvSpPr>
          <p:cNvPr id="464" name="Google Shape;464;g134f43e4296_0_753"/>
          <p:cNvSpPr txBox="1"/>
          <p:nvPr/>
        </p:nvSpPr>
        <p:spPr>
          <a:xfrm>
            <a:off x="1386075" y="3118225"/>
            <a:ext cx="4290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PH" sz="6000">
                <a:latin typeface="Helvetica Neue"/>
                <a:ea typeface="Helvetica Neue"/>
                <a:cs typeface="Helvetica Neue"/>
                <a:sym typeface="Helvetica Neue"/>
              </a:rPr>
              <a:t>Missing…</a:t>
            </a:r>
            <a:endParaRPr b="1" i="1" sz="6000">
              <a:latin typeface="Helvetica Neue"/>
              <a:ea typeface="Helvetica Neue"/>
              <a:cs typeface="Helvetica Neue"/>
              <a:sym typeface="Helvetica Neue"/>
            </a:endParaRPr>
          </a:p>
        </p:txBody>
      </p:sp>
      <p:sp>
        <p:nvSpPr>
          <p:cNvPr id="465" name="Google Shape;465;g134f43e4296_0_753"/>
          <p:cNvSpPr txBox="1"/>
          <p:nvPr/>
        </p:nvSpPr>
        <p:spPr>
          <a:xfrm>
            <a:off x="2295125" y="4193875"/>
            <a:ext cx="15805200" cy="7572900"/>
          </a:xfrm>
          <a:prstGeom prst="rect">
            <a:avLst/>
          </a:prstGeom>
          <a:noFill/>
          <a:ln>
            <a:noFill/>
          </a:ln>
        </p:spPr>
        <p:txBody>
          <a:bodyPr anchorCtr="0" anchor="t" bIns="91425" lIns="91425" spcFirstLastPara="1" rIns="91425" wrap="square" tIns="91425">
            <a:spAutoFit/>
          </a:bodyPr>
          <a:lstStyle/>
          <a:p>
            <a:pPr indent="-482600" lvl="0" marL="457200" rtl="0" algn="l">
              <a:spcBef>
                <a:spcPts val="0"/>
              </a:spcBef>
              <a:spcAft>
                <a:spcPts val="0"/>
              </a:spcAft>
              <a:buSzPts val="4000"/>
              <a:buFont typeface="Helvetica Neue"/>
              <a:buChar char="●"/>
            </a:pPr>
            <a:r>
              <a:rPr b="1" lang="en-PH" sz="4000">
                <a:latin typeface="Helvetica Neue"/>
                <a:ea typeface="Helvetica Neue"/>
                <a:cs typeface="Helvetica Neue"/>
                <a:sym typeface="Helvetica Neue"/>
              </a:rPr>
              <a:t>Completely</a:t>
            </a:r>
            <a:r>
              <a:rPr lang="en-PH" sz="4000">
                <a:latin typeface="Helvetica Neue"/>
                <a:ea typeface="Helvetica Neue"/>
                <a:cs typeface="Helvetica Neue"/>
                <a:sym typeface="Helvetica Neue"/>
              </a:rPr>
              <a:t> at Random (MCAR)</a:t>
            </a:r>
            <a:endParaRPr sz="4000">
              <a:latin typeface="Helvetica Neue"/>
              <a:ea typeface="Helvetica Neue"/>
              <a:cs typeface="Helvetica Neue"/>
              <a:sym typeface="Helvetica Neue"/>
            </a:endParaRPr>
          </a:p>
          <a:p>
            <a:pPr indent="0" lvl="0" marL="457200" rtl="0" algn="l">
              <a:spcBef>
                <a:spcPts val="0"/>
              </a:spcBef>
              <a:spcAft>
                <a:spcPts val="0"/>
              </a:spcAft>
              <a:buNone/>
            </a:pPr>
            <a:r>
              <a:rPr lang="en-PH" sz="4000">
                <a:latin typeface="Helvetica Neue"/>
                <a:ea typeface="Helvetica Neue"/>
                <a:cs typeface="Helvetica Neue"/>
                <a:sym typeface="Helvetica Neue"/>
              </a:rPr>
              <a:t>Reason for missing data is </a:t>
            </a:r>
            <a:r>
              <a:rPr b="1" lang="en-PH" sz="4000">
                <a:latin typeface="Helvetica Neue"/>
                <a:ea typeface="Helvetica Neue"/>
                <a:cs typeface="Helvetica Neue"/>
                <a:sym typeface="Helvetica Neue"/>
              </a:rPr>
              <a:t>completely unrelated t</a:t>
            </a:r>
            <a:r>
              <a:rPr lang="en-PH" sz="4000">
                <a:latin typeface="Helvetica Neue"/>
                <a:ea typeface="Helvetica Neue"/>
                <a:cs typeface="Helvetica Neue"/>
                <a:sym typeface="Helvetica Neue"/>
              </a:rPr>
              <a:t>o the </a:t>
            </a:r>
            <a:r>
              <a:rPr lang="en-PH" sz="4000">
                <a:latin typeface="Helvetica Neue"/>
                <a:ea typeface="Helvetica Neue"/>
                <a:cs typeface="Helvetica Neue"/>
                <a:sym typeface="Helvetica Neue"/>
              </a:rPr>
              <a:t>analysis</a:t>
            </a:r>
            <a:r>
              <a:rPr lang="en-PH" sz="4000">
                <a:latin typeface="Helvetica Neue"/>
                <a:ea typeface="Helvetica Neue"/>
                <a:cs typeface="Helvetica Neue"/>
                <a:sym typeface="Helvetica Neue"/>
              </a:rPr>
              <a:t> being done, or the data that was collected.</a:t>
            </a:r>
            <a:endParaRPr sz="4000">
              <a:latin typeface="Helvetica Neue"/>
              <a:ea typeface="Helvetica Neue"/>
              <a:cs typeface="Helvetica Neue"/>
              <a:sym typeface="Helvetica Neue"/>
            </a:endParaRPr>
          </a:p>
          <a:p>
            <a:pPr indent="0" lvl="0" marL="457200" rtl="0" algn="l">
              <a:spcBef>
                <a:spcPts val="0"/>
              </a:spcBef>
              <a:spcAft>
                <a:spcPts val="0"/>
              </a:spcAft>
              <a:buNone/>
            </a:pPr>
            <a:r>
              <a:t/>
            </a:r>
            <a:endParaRPr sz="4000">
              <a:latin typeface="Helvetica Neue"/>
              <a:ea typeface="Helvetica Neue"/>
              <a:cs typeface="Helvetica Neue"/>
              <a:sym typeface="Helvetica Neue"/>
            </a:endParaRPr>
          </a:p>
          <a:p>
            <a:pPr indent="-482600" lvl="0" marL="457200" rtl="0" algn="l">
              <a:spcBef>
                <a:spcPts val="0"/>
              </a:spcBef>
              <a:spcAft>
                <a:spcPts val="0"/>
              </a:spcAft>
              <a:buSzPts val="4000"/>
              <a:buFont typeface="Helvetica Neue"/>
              <a:buChar char="●"/>
            </a:pPr>
            <a:r>
              <a:rPr lang="en-PH" sz="4000">
                <a:latin typeface="Helvetica Neue"/>
                <a:ea typeface="Helvetica Neue"/>
                <a:cs typeface="Helvetica Neue"/>
                <a:sym typeface="Helvetica Neue"/>
              </a:rPr>
              <a:t>At Random (MAR):</a:t>
            </a:r>
            <a:endParaRPr sz="4000">
              <a:latin typeface="Helvetica Neue"/>
              <a:ea typeface="Helvetica Neue"/>
              <a:cs typeface="Helvetica Neue"/>
              <a:sym typeface="Helvetica Neue"/>
            </a:endParaRPr>
          </a:p>
          <a:p>
            <a:pPr indent="0" lvl="0" marL="457200" rtl="0" algn="l">
              <a:spcBef>
                <a:spcPts val="0"/>
              </a:spcBef>
              <a:spcAft>
                <a:spcPts val="0"/>
              </a:spcAft>
              <a:buNone/>
            </a:pPr>
            <a:r>
              <a:rPr lang="en-PH" sz="4000">
                <a:latin typeface="Helvetica Neue"/>
                <a:ea typeface="Helvetica Neue"/>
                <a:cs typeface="Helvetica Neue"/>
                <a:sym typeface="Helvetica Neue"/>
              </a:rPr>
              <a:t>Reason for missing data is related to </a:t>
            </a:r>
            <a:r>
              <a:rPr b="1" lang="en-PH" sz="4000">
                <a:latin typeface="Helvetica Neue"/>
                <a:ea typeface="Helvetica Neue"/>
                <a:cs typeface="Helvetica Neue"/>
                <a:sym typeface="Helvetica Neue"/>
              </a:rPr>
              <a:t>something that was observed or collected</a:t>
            </a:r>
            <a:r>
              <a:rPr lang="en-PH" sz="4000">
                <a:latin typeface="Helvetica Neue"/>
                <a:ea typeface="Helvetica Neue"/>
                <a:cs typeface="Helvetica Neue"/>
                <a:sym typeface="Helvetica Neue"/>
              </a:rPr>
              <a:t>.</a:t>
            </a:r>
            <a:endParaRPr sz="4000">
              <a:latin typeface="Helvetica Neue"/>
              <a:ea typeface="Helvetica Neue"/>
              <a:cs typeface="Helvetica Neue"/>
              <a:sym typeface="Helvetica Neue"/>
            </a:endParaRPr>
          </a:p>
          <a:p>
            <a:pPr indent="0" lvl="0" marL="457200" rtl="0" algn="l">
              <a:spcBef>
                <a:spcPts val="0"/>
              </a:spcBef>
              <a:spcAft>
                <a:spcPts val="0"/>
              </a:spcAft>
              <a:buNone/>
            </a:pPr>
            <a:r>
              <a:t/>
            </a:r>
            <a:endParaRPr sz="4000">
              <a:latin typeface="Helvetica Neue"/>
              <a:ea typeface="Helvetica Neue"/>
              <a:cs typeface="Helvetica Neue"/>
              <a:sym typeface="Helvetica Neue"/>
            </a:endParaRPr>
          </a:p>
          <a:p>
            <a:pPr indent="-482600" lvl="0" marL="457200" rtl="0" algn="l">
              <a:spcBef>
                <a:spcPts val="0"/>
              </a:spcBef>
              <a:spcAft>
                <a:spcPts val="0"/>
              </a:spcAft>
              <a:buSzPts val="4000"/>
              <a:buFont typeface="Helvetica Neue"/>
              <a:buChar char="●"/>
            </a:pPr>
            <a:r>
              <a:rPr b="1" lang="en-PH" sz="4000">
                <a:latin typeface="Helvetica Neue"/>
                <a:ea typeface="Helvetica Neue"/>
                <a:cs typeface="Helvetica Neue"/>
                <a:sym typeface="Helvetica Neue"/>
              </a:rPr>
              <a:t>Not</a:t>
            </a:r>
            <a:r>
              <a:rPr lang="en-PH" sz="4000">
                <a:latin typeface="Helvetica Neue"/>
                <a:ea typeface="Helvetica Neue"/>
                <a:cs typeface="Helvetica Neue"/>
                <a:sym typeface="Helvetica Neue"/>
              </a:rPr>
              <a:t> at Random (MNAR)</a:t>
            </a:r>
            <a:endParaRPr sz="4000">
              <a:latin typeface="Helvetica Neue"/>
              <a:ea typeface="Helvetica Neue"/>
              <a:cs typeface="Helvetica Neue"/>
              <a:sym typeface="Helvetica Neue"/>
            </a:endParaRPr>
          </a:p>
          <a:p>
            <a:pPr indent="0" lvl="0" marL="457200" rtl="0" algn="l">
              <a:spcBef>
                <a:spcPts val="0"/>
              </a:spcBef>
              <a:spcAft>
                <a:spcPts val="0"/>
              </a:spcAft>
              <a:buNone/>
            </a:pPr>
            <a:r>
              <a:rPr lang="en-PH" sz="4000">
                <a:latin typeface="Helvetica Neue"/>
                <a:ea typeface="Helvetica Neue"/>
                <a:cs typeface="Helvetica Neue"/>
                <a:sym typeface="Helvetica Neue"/>
              </a:rPr>
              <a:t>Reason for missing data is related to </a:t>
            </a:r>
            <a:r>
              <a:rPr b="1" lang="en-PH" sz="4000">
                <a:latin typeface="Helvetica Neue"/>
                <a:ea typeface="Helvetica Neue"/>
                <a:cs typeface="Helvetica Neue"/>
                <a:sym typeface="Helvetica Neue"/>
              </a:rPr>
              <a:t>something that was </a:t>
            </a:r>
            <a:r>
              <a:rPr b="1" i="1" lang="en-PH" sz="4000">
                <a:latin typeface="Helvetica Neue"/>
                <a:ea typeface="Helvetica Neue"/>
                <a:cs typeface="Helvetica Neue"/>
                <a:sym typeface="Helvetica Neue"/>
              </a:rPr>
              <a:t>not</a:t>
            </a:r>
            <a:r>
              <a:rPr b="1" lang="en-PH" sz="4000">
                <a:latin typeface="Helvetica Neue"/>
                <a:ea typeface="Helvetica Neue"/>
                <a:cs typeface="Helvetica Neue"/>
                <a:sym typeface="Helvetica Neue"/>
              </a:rPr>
              <a:t> collected </a:t>
            </a:r>
            <a:r>
              <a:rPr lang="en-PH" sz="4000">
                <a:latin typeface="Helvetica Neue"/>
                <a:ea typeface="Helvetica Neue"/>
                <a:cs typeface="Helvetica Neue"/>
                <a:sym typeface="Helvetica Neue"/>
              </a:rPr>
              <a:t>(but we would have wanted to collect)</a:t>
            </a:r>
            <a:endParaRPr sz="4000">
              <a:latin typeface="Helvetica Neue"/>
              <a:ea typeface="Helvetica Neue"/>
              <a:cs typeface="Helvetica Neue"/>
              <a:sym typeface="Helvetica Neue"/>
            </a:endParaRPr>
          </a:p>
          <a:p>
            <a:pPr indent="0" lvl="0" marL="457200" rtl="0" algn="l">
              <a:spcBef>
                <a:spcPts val="0"/>
              </a:spcBef>
              <a:spcAft>
                <a:spcPts val="0"/>
              </a:spcAft>
              <a:buNone/>
            </a:pPr>
            <a:r>
              <a:t/>
            </a:r>
            <a:endParaRPr sz="4000">
              <a:latin typeface="Helvetica Neue"/>
              <a:ea typeface="Helvetica Neue"/>
              <a:cs typeface="Helvetica Neue"/>
              <a:sym typeface="Helvetica Neu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g134f43e4296_0_765"/>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grpSp>
        <p:nvGrpSpPr>
          <p:cNvPr id="471" name="Google Shape;471;g134f43e4296_0_765"/>
          <p:cNvGrpSpPr/>
          <p:nvPr/>
        </p:nvGrpSpPr>
        <p:grpSpPr>
          <a:xfrm>
            <a:off x="-3712" y="766059"/>
            <a:ext cx="7319700" cy="1073882"/>
            <a:chOff x="0" y="0"/>
            <a:chExt cx="7319700" cy="1073882"/>
          </a:xfrm>
        </p:grpSpPr>
        <p:sp>
          <p:nvSpPr>
            <p:cNvPr id="472" name="Google Shape;472;g134f43e4296_0_76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73" name="Google Shape;473;g134f43e4296_0_76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74" name="Google Shape;474;g134f43e4296_0_76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sp>
        <p:nvSpPr>
          <p:cNvPr id="475" name="Google Shape;475;g134f43e4296_0_765"/>
          <p:cNvSpPr txBox="1"/>
          <p:nvPr/>
        </p:nvSpPr>
        <p:spPr>
          <a:xfrm>
            <a:off x="1386075" y="2735450"/>
            <a:ext cx="998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PH" sz="3000">
                <a:latin typeface="Avenir"/>
                <a:ea typeface="Avenir"/>
                <a:cs typeface="Avenir"/>
                <a:sym typeface="Avenir"/>
              </a:rPr>
              <a:t>Mechanisms of Missingness</a:t>
            </a:r>
            <a:endParaRPr sz="3000">
              <a:latin typeface="Avenir"/>
              <a:ea typeface="Avenir"/>
              <a:cs typeface="Avenir"/>
              <a:sym typeface="Avenir"/>
            </a:endParaRPr>
          </a:p>
        </p:txBody>
      </p:sp>
      <p:sp>
        <p:nvSpPr>
          <p:cNvPr id="476" name="Google Shape;476;g134f43e4296_0_765"/>
          <p:cNvSpPr txBox="1"/>
          <p:nvPr/>
        </p:nvSpPr>
        <p:spPr>
          <a:xfrm>
            <a:off x="1386075" y="3118225"/>
            <a:ext cx="4290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PH" sz="6000">
                <a:latin typeface="Helvetica Neue"/>
                <a:ea typeface="Helvetica Neue"/>
                <a:cs typeface="Helvetica Neue"/>
                <a:sym typeface="Helvetica Neue"/>
              </a:rPr>
              <a:t>Missing…</a:t>
            </a:r>
            <a:endParaRPr b="1" i="1" sz="6000">
              <a:latin typeface="Helvetica Neue"/>
              <a:ea typeface="Helvetica Neue"/>
              <a:cs typeface="Helvetica Neue"/>
              <a:sym typeface="Helvetica Neue"/>
            </a:endParaRPr>
          </a:p>
        </p:txBody>
      </p:sp>
      <p:sp>
        <p:nvSpPr>
          <p:cNvPr id="477" name="Google Shape;477;g134f43e4296_0_765"/>
          <p:cNvSpPr txBox="1"/>
          <p:nvPr/>
        </p:nvSpPr>
        <p:spPr>
          <a:xfrm>
            <a:off x="2295125" y="4193875"/>
            <a:ext cx="15805200" cy="8188800"/>
          </a:xfrm>
          <a:prstGeom prst="rect">
            <a:avLst/>
          </a:prstGeom>
          <a:noFill/>
          <a:ln>
            <a:noFill/>
          </a:ln>
        </p:spPr>
        <p:txBody>
          <a:bodyPr anchorCtr="0" anchor="t" bIns="91425" lIns="91425" spcFirstLastPara="1" rIns="91425" wrap="square" tIns="91425">
            <a:spAutoFit/>
          </a:bodyPr>
          <a:lstStyle/>
          <a:p>
            <a:pPr indent="-482600" lvl="0" marL="457200" rtl="0" algn="l">
              <a:spcBef>
                <a:spcPts val="0"/>
              </a:spcBef>
              <a:spcAft>
                <a:spcPts val="0"/>
              </a:spcAft>
              <a:buSzPts val="4000"/>
              <a:buFont typeface="Helvetica Neue"/>
              <a:buChar char="●"/>
            </a:pPr>
            <a:r>
              <a:rPr b="1" lang="en-PH" sz="4000">
                <a:latin typeface="Helvetica Neue"/>
                <a:ea typeface="Helvetica Neue"/>
                <a:cs typeface="Helvetica Neue"/>
                <a:sym typeface="Helvetica Neue"/>
              </a:rPr>
              <a:t>Completely</a:t>
            </a:r>
            <a:r>
              <a:rPr lang="en-PH" sz="4000">
                <a:latin typeface="Helvetica Neue"/>
                <a:ea typeface="Helvetica Neue"/>
                <a:cs typeface="Helvetica Neue"/>
                <a:sym typeface="Helvetica Neue"/>
              </a:rPr>
              <a:t> at Random (MCAR)</a:t>
            </a:r>
            <a:endParaRPr sz="4000">
              <a:latin typeface="Helvetica Neue"/>
              <a:ea typeface="Helvetica Neue"/>
              <a:cs typeface="Helvetica Neue"/>
              <a:sym typeface="Helvetica Neue"/>
            </a:endParaRPr>
          </a:p>
          <a:p>
            <a:pPr indent="0" lvl="0" marL="457200" rtl="0" algn="l">
              <a:spcBef>
                <a:spcPts val="0"/>
              </a:spcBef>
              <a:spcAft>
                <a:spcPts val="0"/>
              </a:spcAft>
              <a:buNone/>
            </a:pPr>
            <a:r>
              <a:rPr i="1" lang="en-PH" sz="4000">
                <a:latin typeface="Helvetica Neue"/>
                <a:ea typeface="Helvetica Neue"/>
                <a:cs typeface="Helvetica Neue"/>
                <a:sym typeface="Helvetica Neue"/>
              </a:rPr>
              <a:t>Cow at the survey forms.</a:t>
            </a:r>
            <a:endParaRPr i="1" sz="4000">
              <a:latin typeface="Helvetica Neue"/>
              <a:ea typeface="Helvetica Neue"/>
              <a:cs typeface="Helvetica Neue"/>
              <a:sym typeface="Helvetica Neue"/>
            </a:endParaRPr>
          </a:p>
          <a:p>
            <a:pPr indent="0" lvl="0" marL="457200" rtl="0" algn="l">
              <a:spcBef>
                <a:spcPts val="0"/>
              </a:spcBef>
              <a:spcAft>
                <a:spcPts val="0"/>
              </a:spcAft>
              <a:buNone/>
            </a:pPr>
            <a:r>
              <a:t/>
            </a:r>
            <a:endParaRPr sz="4000">
              <a:latin typeface="Helvetica Neue"/>
              <a:ea typeface="Helvetica Neue"/>
              <a:cs typeface="Helvetica Neue"/>
              <a:sym typeface="Helvetica Neue"/>
            </a:endParaRPr>
          </a:p>
          <a:p>
            <a:pPr indent="0" lvl="0" marL="457200" rtl="0" algn="l">
              <a:spcBef>
                <a:spcPts val="0"/>
              </a:spcBef>
              <a:spcAft>
                <a:spcPts val="0"/>
              </a:spcAft>
              <a:buNone/>
            </a:pPr>
            <a:r>
              <a:t/>
            </a:r>
            <a:endParaRPr sz="4000">
              <a:latin typeface="Helvetica Neue"/>
              <a:ea typeface="Helvetica Neue"/>
              <a:cs typeface="Helvetica Neue"/>
              <a:sym typeface="Helvetica Neue"/>
            </a:endParaRPr>
          </a:p>
          <a:p>
            <a:pPr indent="-482600" lvl="0" marL="457200" rtl="0" algn="l">
              <a:spcBef>
                <a:spcPts val="0"/>
              </a:spcBef>
              <a:spcAft>
                <a:spcPts val="0"/>
              </a:spcAft>
              <a:buSzPts val="4000"/>
              <a:buFont typeface="Helvetica Neue"/>
              <a:buChar char="●"/>
            </a:pPr>
            <a:r>
              <a:rPr lang="en-PH" sz="4000">
                <a:latin typeface="Helvetica Neue"/>
                <a:ea typeface="Helvetica Neue"/>
                <a:cs typeface="Helvetica Neue"/>
                <a:sym typeface="Helvetica Neue"/>
              </a:rPr>
              <a:t>At Random (MAR):</a:t>
            </a:r>
            <a:endParaRPr sz="4000">
              <a:latin typeface="Helvetica Neue"/>
              <a:ea typeface="Helvetica Neue"/>
              <a:cs typeface="Helvetica Neue"/>
              <a:sym typeface="Helvetica Neue"/>
            </a:endParaRPr>
          </a:p>
          <a:p>
            <a:pPr indent="0" lvl="0" marL="457200" rtl="0" algn="l">
              <a:spcBef>
                <a:spcPts val="0"/>
              </a:spcBef>
              <a:spcAft>
                <a:spcPts val="0"/>
              </a:spcAft>
              <a:buNone/>
            </a:pPr>
            <a:r>
              <a:rPr i="1" lang="en-PH" sz="4000">
                <a:latin typeface="Helvetica Neue"/>
                <a:ea typeface="Helvetica Neue"/>
                <a:cs typeface="Helvetica Neue"/>
                <a:sym typeface="Helvetica Neue"/>
              </a:rPr>
              <a:t>Executives are less likely to state their salary (but they do declare that they are executives).</a:t>
            </a:r>
            <a:endParaRPr i="1" sz="4000">
              <a:latin typeface="Helvetica Neue"/>
              <a:ea typeface="Helvetica Neue"/>
              <a:cs typeface="Helvetica Neue"/>
              <a:sym typeface="Helvetica Neue"/>
            </a:endParaRPr>
          </a:p>
          <a:p>
            <a:pPr indent="0" lvl="0" marL="457200" rtl="0" algn="l">
              <a:spcBef>
                <a:spcPts val="0"/>
              </a:spcBef>
              <a:spcAft>
                <a:spcPts val="0"/>
              </a:spcAft>
              <a:buNone/>
            </a:pPr>
            <a:r>
              <a:t/>
            </a:r>
            <a:endParaRPr sz="4000">
              <a:latin typeface="Helvetica Neue"/>
              <a:ea typeface="Helvetica Neue"/>
              <a:cs typeface="Helvetica Neue"/>
              <a:sym typeface="Helvetica Neue"/>
            </a:endParaRPr>
          </a:p>
          <a:p>
            <a:pPr indent="0" lvl="0" marL="457200" rtl="0" algn="l">
              <a:spcBef>
                <a:spcPts val="0"/>
              </a:spcBef>
              <a:spcAft>
                <a:spcPts val="0"/>
              </a:spcAft>
              <a:buNone/>
            </a:pPr>
            <a:r>
              <a:t/>
            </a:r>
            <a:endParaRPr sz="4000">
              <a:latin typeface="Helvetica Neue"/>
              <a:ea typeface="Helvetica Neue"/>
              <a:cs typeface="Helvetica Neue"/>
              <a:sym typeface="Helvetica Neue"/>
            </a:endParaRPr>
          </a:p>
          <a:p>
            <a:pPr indent="-482600" lvl="0" marL="457200" rtl="0" algn="l">
              <a:spcBef>
                <a:spcPts val="0"/>
              </a:spcBef>
              <a:spcAft>
                <a:spcPts val="0"/>
              </a:spcAft>
              <a:buSzPts val="4000"/>
              <a:buFont typeface="Helvetica Neue"/>
              <a:buChar char="●"/>
            </a:pPr>
            <a:r>
              <a:rPr b="1" lang="en-PH" sz="4000">
                <a:latin typeface="Helvetica Neue"/>
                <a:ea typeface="Helvetica Neue"/>
                <a:cs typeface="Helvetica Neue"/>
                <a:sym typeface="Helvetica Neue"/>
              </a:rPr>
              <a:t>Not</a:t>
            </a:r>
            <a:r>
              <a:rPr lang="en-PH" sz="4000">
                <a:latin typeface="Helvetica Neue"/>
                <a:ea typeface="Helvetica Neue"/>
                <a:cs typeface="Helvetica Neue"/>
                <a:sym typeface="Helvetica Neue"/>
              </a:rPr>
              <a:t> at Random (MNAR)</a:t>
            </a:r>
            <a:endParaRPr sz="4000">
              <a:latin typeface="Helvetica Neue"/>
              <a:ea typeface="Helvetica Neue"/>
              <a:cs typeface="Helvetica Neue"/>
              <a:sym typeface="Helvetica Neue"/>
            </a:endParaRPr>
          </a:p>
          <a:p>
            <a:pPr indent="0" lvl="0" marL="457200" rtl="0" algn="l">
              <a:spcBef>
                <a:spcPts val="0"/>
              </a:spcBef>
              <a:spcAft>
                <a:spcPts val="0"/>
              </a:spcAft>
              <a:buNone/>
            </a:pPr>
            <a:r>
              <a:rPr i="1" lang="en-PH" sz="4000">
                <a:latin typeface="Helvetica Neue"/>
                <a:ea typeface="Helvetica Neue"/>
                <a:cs typeface="Helvetica Neue"/>
                <a:sym typeface="Helvetica Neue"/>
              </a:rPr>
              <a:t>People who earn more are less likely to state their salary.</a:t>
            </a:r>
            <a:endParaRPr i="1" sz="4000">
              <a:latin typeface="Helvetica Neue"/>
              <a:ea typeface="Helvetica Neue"/>
              <a:cs typeface="Helvetica Neue"/>
              <a:sym typeface="Helvetica Neue"/>
            </a:endParaRPr>
          </a:p>
          <a:p>
            <a:pPr indent="0" lvl="0" marL="457200" rtl="0" algn="l">
              <a:spcBef>
                <a:spcPts val="0"/>
              </a:spcBef>
              <a:spcAft>
                <a:spcPts val="0"/>
              </a:spcAft>
              <a:buNone/>
            </a:pPr>
            <a:r>
              <a:t/>
            </a:r>
            <a:endParaRPr sz="4000">
              <a:latin typeface="Helvetica Neue"/>
              <a:ea typeface="Helvetica Neue"/>
              <a:cs typeface="Helvetica Neue"/>
              <a:sym typeface="Helvetica Neue"/>
            </a:endParaRPr>
          </a:p>
          <a:p>
            <a:pPr indent="0" lvl="0" marL="457200" rtl="0" algn="l">
              <a:spcBef>
                <a:spcPts val="0"/>
              </a:spcBef>
              <a:spcAft>
                <a:spcPts val="0"/>
              </a:spcAft>
              <a:buNone/>
            </a:pPr>
            <a:r>
              <a:t/>
            </a:r>
            <a:endParaRPr sz="4000">
              <a:latin typeface="Helvetica Neue"/>
              <a:ea typeface="Helvetica Neue"/>
              <a:cs typeface="Helvetica Neue"/>
              <a:sym typeface="Helvetica Neue"/>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g134f43e4296_0_776"/>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grpSp>
        <p:nvGrpSpPr>
          <p:cNvPr id="483" name="Google Shape;483;g134f43e4296_0_776"/>
          <p:cNvGrpSpPr/>
          <p:nvPr/>
        </p:nvGrpSpPr>
        <p:grpSpPr>
          <a:xfrm>
            <a:off x="-3712" y="766059"/>
            <a:ext cx="7319700" cy="1073882"/>
            <a:chOff x="0" y="0"/>
            <a:chExt cx="7319700" cy="1073882"/>
          </a:xfrm>
        </p:grpSpPr>
        <p:sp>
          <p:nvSpPr>
            <p:cNvPr id="484" name="Google Shape;484;g134f43e4296_0_77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85" name="Google Shape;485;g134f43e4296_0_77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86" name="Google Shape;486;g134f43e4296_0_77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sp>
        <p:nvSpPr>
          <p:cNvPr id="487" name="Google Shape;487;g134f43e4296_0_776"/>
          <p:cNvSpPr txBox="1"/>
          <p:nvPr/>
        </p:nvSpPr>
        <p:spPr>
          <a:xfrm>
            <a:off x="1386075" y="2735450"/>
            <a:ext cx="998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PH" sz="3000">
                <a:latin typeface="Avenir"/>
                <a:ea typeface="Avenir"/>
                <a:cs typeface="Avenir"/>
                <a:sym typeface="Avenir"/>
              </a:rPr>
              <a:t>Mechanisms of Missingness</a:t>
            </a:r>
            <a:endParaRPr sz="3000">
              <a:latin typeface="Avenir"/>
              <a:ea typeface="Avenir"/>
              <a:cs typeface="Avenir"/>
              <a:sym typeface="Avenir"/>
            </a:endParaRPr>
          </a:p>
        </p:txBody>
      </p:sp>
      <p:sp>
        <p:nvSpPr>
          <p:cNvPr id="488" name="Google Shape;488;g134f43e4296_0_776"/>
          <p:cNvSpPr txBox="1"/>
          <p:nvPr/>
        </p:nvSpPr>
        <p:spPr>
          <a:xfrm>
            <a:off x="1386075" y="3118225"/>
            <a:ext cx="4290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PH" sz="6000">
                <a:latin typeface="Helvetica Neue"/>
                <a:ea typeface="Helvetica Neue"/>
                <a:cs typeface="Helvetica Neue"/>
                <a:sym typeface="Helvetica Neue"/>
              </a:rPr>
              <a:t>Missing…</a:t>
            </a:r>
            <a:endParaRPr b="1" i="1" sz="6000">
              <a:latin typeface="Helvetica Neue"/>
              <a:ea typeface="Helvetica Neue"/>
              <a:cs typeface="Helvetica Neue"/>
              <a:sym typeface="Helvetica Neue"/>
            </a:endParaRPr>
          </a:p>
        </p:txBody>
      </p:sp>
      <p:sp>
        <p:nvSpPr>
          <p:cNvPr id="489" name="Google Shape;489;g134f43e4296_0_776"/>
          <p:cNvSpPr txBox="1"/>
          <p:nvPr/>
        </p:nvSpPr>
        <p:spPr>
          <a:xfrm>
            <a:off x="2295125" y="4193875"/>
            <a:ext cx="15805200" cy="7572900"/>
          </a:xfrm>
          <a:prstGeom prst="rect">
            <a:avLst/>
          </a:prstGeom>
          <a:noFill/>
          <a:ln>
            <a:noFill/>
          </a:ln>
        </p:spPr>
        <p:txBody>
          <a:bodyPr anchorCtr="0" anchor="t" bIns="91425" lIns="91425" spcFirstLastPara="1" rIns="91425" wrap="square" tIns="91425">
            <a:spAutoFit/>
          </a:bodyPr>
          <a:lstStyle/>
          <a:p>
            <a:pPr indent="-482600" lvl="0" marL="457200" rtl="0" algn="l">
              <a:spcBef>
                <a:spcPts val="0"/>
              </a:spcBef>
              <a:spcAft>
                <a:spcPts val="0"/>
              </a:spcAft>
              <a:buSzPts val="4000"/>
              <a:buFont typeface="Helvetica Neue"/>
              <a:buChar char="●"/>
            </a:pPr>
            <a:r>
              <a:rPr b="1" lang="en-PH" sz="4000">
                <a:latin typeface="Helvetica Neue"/>
                <a:ea typeface="Helvetica Neue"/>
                <a:cs typeface="Helvetica Neue"/>
                <a:sym typeface="Helvetica Neue"/>
              </a:rPr>
              <a:t>Completely</a:t>
            </a:r>
            <a:r>
              <a:rPr lang="en-PH" sz="4000">
                <a:latin typeface="Helvetica Neue"/>
                <a:ea typeface="Helvetica Neue"/>
                <a:cs typeface="Helvetica Neue"/>
                <a:sym typeface="Helvetica Neue"/>
              </a:rPr>
              <a:t> at Random (MCAR)</a:t>
            </a:r>
            <a:endParaRPr sz="4000">
              <a:latin typeface="Helvetica Neue"/>
              <a:ea typeface="Helvetica Neue"/>
              <a:cs typeface="Helvetica Neue"/>
              <a:sym typeface="Helvetica Neue"/>
            </a:endParaRPr>
          </a:p>
          <a:p>
            <a:pPr indent="0" lvl="0" marL="457200" rtl="0" algn="l">
              <a:spcBef>
                <a:spcPts val="0"/>
              </a:spcBef>
              <a:spcAft>
                <a:spcPts val="0"/>
              </a:spcAft>
              <a:buNone/>
            </a:pPr>
            <a:r>
              <a:rPr lang="en-PH" sz="4000">
                <a:latin typeface="Helvetica Neue"/>
                <a:ea typeface="Helvetica Neue"/>
                <a:cs typeface="Helvetica Neue"/>
                <a:sym typeface="Helvetica Neue"/>
              </a:rPr>
              <a:t>Generally safe to simply delete these rows.</a:t>
            </a:r>
            <a:endParaRPr sz="4000">
              <a:latin typeface="Helvetica Neue"/>
              <a:ea typeface="Helvetica Neue"/>
              <a:cs typeface="Helvetica Neue"/>
              <a:sym typeface="Helvetica Neue"/>
            </a:endParaRPr>
          </a:p>
          <a:p>
            <a:pPr indent="0" lvl="0" marL="457200" rtl="0" algn="l">
              <a:spcBef>
                <a:spcPts val="0"/>
              </a:spcBef>
              <a:spcAft>
                <a:spcPts val="0"/>
              </a:spcAft>
              <a:buNone/>
            </a:pPr>
            <a:r>
              <a:t/>
            </a:r>
            <a:endParaRPr sz="4000">
              <a:latin typeface="Helvetica Neue"/>
              <a:ea typeface="Helvetica Neue"/>
              <a:cs typeface="Helvetica Neue"/>
              <a:sym typeface="Helvetica Neue"/>
            </a:endParaRPr>
          </a:p>
          <a:p>
            <a:pPr indent="0" lvl="0" marL="457200" rtl="0" algn="l">
              <a:spcBef>
                <a:spcPts val="0"/>
              </a:spcBef>
              <a:spcAft>
                <a:spcPts val="0"/>
              </a:spcAft>
              <a:buNone/>
            </a:pPr>
            <a:r>
              <a:t/>
            </a:r>
            <a:endParaRPr sz="4000">
              <a:latin typeface="Helvetica Neue"/>
              <a:ea typeface="Helvetica Neue"/>
              <a:cs typeface="Helvetica Neue"/>
              <a:sym typeface="Helvetica Neue"/>
            </a:endParaRPr>
          </a:p>
          <a:p>
            <a:pPr indent="-482600" lvl="0" marL="457200" rtl="0" algn="l">
              <a:spcBef>
                <a:spcPts val="0"/>
              </a:spcBef>
              <a:spcAft>
                <a:spcPts val="0"/>
              </a:spcAft>
              <a:buSzPts val="4000"/>
              <a:buFont typeface="Helvetica Neue"/>
              <a:buChar char="●"/>
            </a:pPr>
            <a:r>
              <a:rPr lang="en-PH" sz="4000">
                <a:latin typeface="Helvetica Neue"/>
                <a:ea typeface="Helvetica Neue"/>
                <a:cs typeface="Helvetica Neue"/>
                <a:sym typeface="Helvetica Neue"/>
              </a:rPr>
              <a:t>At Random (MAR):</a:t>
            </a:r>
            <a:endParaRPr sz="4000">
              <a:latin typeface="Helvetica Neue"/>
              <a:ea typeface="Helvetica Neue"/>
              <a:cs typeface="Helvetica Neue"/>
              <a:sym typeface="Helvetica Neue"/>
            </a:endParaRPr>
          </a:p>
          <a:p>
            <a:pPr indent="0" lvl="0" marL="457200" rtl="0" algn="l">
              <a:spcBef>
                <a:spcPts val="0"/>
              </a:spcBef>
              <a:spcAft>
                <a:spcPts val="0"/>
              </a:spcAft>
              <a:buNone/>
            </a:pPr>
            <a:r>
              <a:rPr lang="en-PH" sz="4000">
                <a:latin typeface="Helvetica Neue"/>
                <a:ea typeface="Helvetica Neue"/>
                <a:cs typeface="Helvetica Neue"/>
                <a:sym typeface="Helvetica Neue"/>
              </a:rPr>
              <a:t>Generally unsafe to delete, worthwhile to explore imputation.</a:t>
            </a:r>
            <a:endParaRPr sz="4000">
              <a:latin typeface="Helvetica Neue"/>
              <a:ea typeface="Helvetica Neue"/>
              <a:cs typeface="Helvetica Neue"/>
              <a:sym typeface="Helvetica Neue"/>
            </a:endParaRPr>
          </a:p>
          <a:p>
            <a:pPr indent="0" lvl="0" marL="457200" rtl="0" algn="l">
              <a:spcBef>
                <a:spcPts val="0"/>
              </a:spcBef>
              <a:spcAft>
                <a:spcPts val="0"/>
              </a:spcAft>
              <a:buNone/>
            </a:pPr>
            <a:r>
              <a:t/>
            </a:r>
            <a:endParaRPr sz="4000">
              <a:latin typeface="Helvetica Neue"/>
              <a:ea typeface="Helvetica Neue"/>
              <a:cs typeface="Helvetica Neue"/>
              <a:sym typeface="Helvetica Neue"/>
            </a:endParaRPr>
          </a:p>
          <a:p>
            <a:pPr indent="0" lvl="0" marL="457200" rtl="0" algn="l">
              <a:spcBef>
                <a:spcPts val="0"/>
              </a:spcBef>
              <a:spcAft>
                <a:spcPts val="0"/>
              </a:spcAft>
              <a:buNone/>
            </a:pPr>
            <a:r>
              <a:t/>
            </a:r>
            <a:endParaRPr sz="4000">
              <a:latin typeface="Helvetica Neue"/>
              <a:ea typeface="Helvetica Neue"/>
              <a:cs typeface="Helvetica Neue"/>
              <a:sym typeface="Helvetica Neue"/>
            </a:endParaRPr>
          </a:p>
          <a:p>
            <a:pPr indent="-482600" lvl="0" marL="457200" rtl="0" algn="l">
              <a:spcBef>
                <a:spcPts val="0"/>
              </a:spcBef>
              <a:spcAft>
                <a:spcPts val="0"/>
              </a:spcAft>
              <a:buSzPts val="4000"/>
              <a:buFont typeface="Helvetica Neue"/>
              <a:buChar char="●"/>
            </a:pPr>
            <a:r>
              <a:rPr b="1" lang="en-PH" sz="4000">
                <a:latin typeface="Helvetica Neue"/>
                <a:ea typeface="Helvetica Neue"/>
                <a:cs typeface="Helvetica Neue"/>
                <a:sym typeface="Helvetica Neue"/>
              </a:rPr>
              <a:t>Not</a:t>
            </a:r>
            <a:r>
              <a:rPr lang="en-PH" sz="4000">
                <a:latin typeface="Helvetica Neue"/>
                <a:ea typeface="Helvetica Neue"/>
                <a:cs typeface="Helvetica Neue"/>
                <a:sym typeface="Helvetica Neue"/>
              </a:rPr>
              <a:t> at Random (MNAR)</a:t>
            </a:r>
            <a:endParaRPr sz="4000">
              <a:latin typeface="Helvetica Neue"/>
              <a:ea typeface="Helvetica Neue"/>
              <a:cs typeface="Helvetica Neue"/>
              <a:sym typeface="Helvetica Neue"/>
            </a:endParaRPr>
          </a:p>
          <a:p>
            <a:pPr indent="0" lvl="0" marL="457200" rtl="0" algn="l">
              <a:spcBef>
                <a:spcPts val="0"/>
              </a:spcBef>
              <a:spcAft>
                <a:spcPts val="0"/>
              </a:spcAft>
              <a:buNone/>
            </a:pPr>
            <a:r>
              <a:rPr lang="en-PH" sz="4000">
                <a:latin typeface="Helvetica Neue"/>
                <a:ea typeface="Helvetica Neue"/>
                <a:cs typeface="Helvetica Neue"/>
                <a:sym typeface="Helvetica Neue"/>
              </a:rPr>
              <a:t>Generally unsafe to delete, worthwhile to explore imputation.</a:t>
            </a:r>
            <a:endParaRPr sz="4000">
              <a:latin typeface="Helvetica Neue"/>
              <a:ea typeface="Helvetica Neue"/>
              <a:cs typeface="Helvetica Neue"/>
              <a:sym typeface="Helvetica Neue"/>
            </a:endParaRPr>
          </a:p>
          <a:p>
            <a:pPr indent="0" lvl="0" marL="457200" rtl="0" algn="l">
              <a:spcBef>
                <a:spcPts val="0"/>
              </a:spcBef>
              <a:spcAft>
                <a:spcPts val="0"/>
              </a:spcAft>
              <a:buNone/>
            </a:pPr>
            <a:r>
              <a:t/>
            </a:r>
            <a:endParaRPr sz="4000">
              <a:latin typeface="Helvetica Neue"/>
              <a:ea typeface="Helvetica Neue"/>
              <a:cs typeface="Helvetica Neue"/>
              <a:sym typeface="Helvetica Neue"/>
            </a:endParaRPr>
          </a:p>
          <a:p>
            <a:pPr indent="0" lvl="0" marL="457200" rtl="0" algn="l">
              <a:spcBef>
                <a:spcPts val="0"/>
              </a:spcBef>
              <a:spcAft>
                <a:spcPts val="0"/>
              </a:spcAft>
              <a:buNone/>
            </a:pPr>
            <a:r>
              <a:t/>
            </a:r>
            <a:endParaRPr sz="4000">
              <a:latin typeface="Helvetica Neue"/>
              <a:ea typeface="Helvetica Neue"/>
              <a:cs typeface="Helvetica Neue"/>
              <a:sym typeface="Helvetica Neue"/>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grpSp>
        <p:nvGrpSpPr>
          <p:cNvPr id="494" name="Google Shape;494;g134f43e4296_0_142"/>
          <p:cNvGrpSpPr/>
          <p:nvPr/>
        </p:nvGrpSpPr>
        <p:grpSpPr>
          <a:xfrm>
            <a:off x="-3712" y="766059"/>
            <a:ext cx="7319700" cy="1073882"/>
            <a:chOff x="0" y="0"/>
            <a:chExt cx="7319700" cy="1073882"/>
          </a:xfrm>
        </p:grpSpPr>
        <p:sp>
          <p:nvSpPr>
            <p:cNvPr id="495" name="Google Shape;495;g134f43e4296_0_14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96" name="Google Shape;496;g134f43e4296_0_14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97" name="Google Shape;497;g134f43e4296_0_14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Analyze</a:t>
            </a:r>
            <a:endParaRPr b="0" i="0" sz="1400" u="none" cap="none" strike="noStrike">
              <a:solidFill>
                <a:srgbClr val="000000"/>
              </a:solidFill>
              <a:latin typeface="Arial"/>
              <a:ea typeface="Arial"/>
              <a:cs typeface="Arial"/>
              <a:sym typeface="Arial"/>
            </a:endParaRPr>
          </a:p>
        </p:txBody>
      </p:sp>
      <p:pic>
        <p:nvPicPr>
          <p:cNvPr descr="ForTheWomen_blacktext (2) (1).png" id="498" name="Google Shape;498;g134f43e4296_0_142"/>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499" name="Google Shape;499;g134f43e4296_0_142"/>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00" name="Google Shape;500;g134f43e4296_0_142"/>
          <p:cNvSpPr txBox="1"/>
          <p:nvPr/>
        </p:nvSpPr>
        <p:spPr>
          <a:xfrm>
            <a:off x="8244600" y="6269113"/>
            <a:ext cx="78948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PH" sz="4000">
                <a:latin typeface="Helvetica Neue"/>
                <a:ea typeface="Helvetica Neue"/>
                <a:cs typeface="Helvetica Neue"/>
                <a:sym typeface="Helvetica Neue"/>
              </a:rPr>
              <a:t>Let’s try on some sample data</a:t>
            </a:r>
            <a:endParaRPr i="1" sz="4000">
              <a:latin typeface="Helvetica Neue"/>
              <a:ea typeface="Helvetica Neue"/>
              <a:cs typeface="Helvetica Neue"/>
              <a:sym typeface="Helvetica Neu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grpSp>
        <p:nvGrpSpPr>
          <p:cNvPr id="505" name="Google Shape;505;g134f43e4296_0_807"/>
          <p:cNvGrpSpPr/>
          <p:nvPr/>
        </p:nvGrpSpPr>
        <p:grpSpPr>
          <a:xfrm>
            <a:off x="-3712" y="766059"/>
            <a:ext cx="7319700" cy="1073882"/>
            <a:chOff x="0" y="0"/>
            <a:chExt cx="7319700" cy="1073882"/>
          </a:xfrm>
        </p:grpSpPr>
        <p:sp>
          <p:nvSpPr>
            <p:cNvPr id="506" name="Google Shape;506;g134f43e4296_0_80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07" name="Google Shape;507;g134f43e4296_0_80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08" name="Google Shape;508;g134f43e4296_0_80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Analyze</a:t>
            </a:r>
            <a:endParaRPr b="0" i="0" sz="1400" u="none" cap="none" strike="noStrike">
              <a:solidFill>
                <a:srgbClr val="000000"/>
              </a:solidFill>
              <a:latin typeface="Arial"/>
              <a:ea typeface="Arial"/>
              <a:cs typeface="Arial"/>
              <a:sym typeface="Arial"/>
            </a:endParaRPr>
          </a:p>
        </p:txBody>
      </p:sp>
      <p:pic>
        <p:nvPicPr>
          <p:cNvPr descr="ForTheWomen_blacktext (2) (1).png" id="509" name="Google Shape;509;g134f43e4296_0_807"/>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510" name="Google Shape;510;g134f43e4296_0_807"/>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11" name="Google Shape;511;g134f43e4296_0_807"/>
          <p:cNvSpPr txBox="1"/>
          <p:nvPr/>
        </p:nvSpPr>
        <p:spPr>
          <a:xfrm>
            <a:off x="2725750" y="2456200"/>
            <a:ext cx="14960100" cy="942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PH" sz="20000">
                <a:solidFill>
                  <a:schemeClr val="lt2"/>
                </a:solidFill>
                <a:latin typeface="Helvetica Neue"/>
                <a:ea typeface="Helvetica Neue"/>
                <a:cs typeface="Helvetica Neue"/>
                <a:sym typeface="Helvetica Neue"/>
              </a:rPr>
              <a:t>Profile</a:t>
            </a:r>
            <a:endParaRPr sz="20000">
              <a:solidFill>
                <a:schemeClr val="lt2"/>
              </a:solidFill>
              <a:latin typeface="Helvetica Neue"/>
              <a:ea typeface="Helvetica Neue"/>
              <a:cs typeface="Helvetica Neue"/>
              <a:sym typeface="Helvetica Neue"/>
            </a:endParaRPr>
          </a:p>
          <a:p>
            <a:pPr indent="0" lvl="0" marL="0" rtl="0" algn="l">
              <a:spcBef>
                <a:spcPts val="0"/>
              </a:spcBef>
              <a:spcAft>
                <a:spcPts val="0"/>
              </a:spcAft>
              <a:buNone/>
            </a:pPr>
            <a:r>
              <a:rPr b="1" lang="en-PH" sz="20000">
                <a:solidFill>
                  <a:schemeClr val="lt2"/>
                </a:solidFill>
                <a:latin typeface="Helvetica Neue"/>
                <a:ea typeface="Helvetica Neue"/>
                <a:cs typeface="Helvetica Neue"/>
                <a:sym typeface="Helvetica Neue"/>
              </a:rPr>
              <a:t>Prepare</a:t>
            </a:r>
            <a:endParaRPr b="1" sz="20000">
              <a:solidFill>
                <a:schemeClr val="lt2"/>
              </a:solidFill>
              <a:latin typeface="Helvetica Neue"/>
              <a:ea typeface="Helvetica Neue"/>
              <a:cs typeface="Helvetica Neue"/>
              <a:sym typeface="Helvetica Neue"/>
            </a:endParaRPr>
          </a:p>
          <a:p>
            <a:pPr indent="0" lvl="0" marL="0" rtl="0" algn="l">
              <a:spcBef>
                <a:spcPts val="0"/>
              </a:spcBef>
              <a:spcAft>
                <a:spcPts val="0"/>
              </a:spcAft>
              <a:buNone/>
            </a:pPr>
            <a:r>
              <a:rPr b="1" lang="en-PH" sz="20000">
                <a:solidFill>
                  <a:srgbClr val="193177"/>
                </a:solidFill>
                <a:latin typeface="Helvetica Neue"/>
                <a:ea typeface="Helvetica Neue"/>
                <a:cs typeface="Helvetica Neue"/>
                <a:sym typeface="Helvetica Neue"/>
              </a:rPr>
              <a:t>A</a:t>
            </a:r>
            <a:r>
              <a:rPr b="1" lang="en-PH" sz="20000">
                <a:latin typeface="Helvetica Neue"/>
                <a:ea typeface="Helvetica Neue"/>
                <a:cs typeface="Helvetica Neue"/>
                <a:sym typeface="Helvetica Neue"/>
              </a:rPr>
              <a:t>nalyze</a:t>
            </a:r>
            <a:endParaRPr b="1" sz="20000">
              <a:latin typeface="Helvetica Neue"/>
              <a:ea typeface="Helvetica Neue"/>
              <a:cs typeface="Helvetica Neue"/>
              <a:sym typeface="Helvetica Neu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grpSp>
        <p:nvGrpSpPr>
          <p:cNvPr id="516" name="Google Shape;516;g130aa865571_0_126"/>
          <p:cNvGrpSpPr/>
          <p:nvPr/>
        </p:nvGrpSpPr>
        <p:grpSpPr>
          <a:xfrm>
            <a:off x="-3712" y="766059"/>
            <a:ext cx="7319700" cy="1073882"/>
            <a:chOff x="0" y="0"/>
            <a:chExt cx="7319700" cy="1073882"/>
          </a:xfrm>
        </p:grpSpPr>
        <p:sp>
          <p:nvSpPr>
            <p:cNvPr id="517" name="Google Shape;517;g130aa865571_0_12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18" name="Google Shape;518;g130aa865571_0_12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19" name="Google Shape;519;g130aa865571_0_12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Analyze</a:t>
            </a:r>
            <a:endParaRPr b="0" i="0" sz="1400" u="none" cap="none" strike="noStrike">
              <a:solidFill>
                <a:srgbClr val="000000"/>
              </a:solidFill>
              <a:latin typeface="Arial"/>
              <a:ea typeface="Arial"/>
              <a:cs typeface="Arial"/>
              <a:sym typeface="Arial"/>
            </a:endParaRPr>
          </a:p>
        </p:txBody>
      </p:sp>
      <p:pic>
        <p:nvPicPr>
          <p:cNvPr descr="ForTheWomen_blacktext (2) (1).png" id="520" name="Google Shape;520;g130aa865571_0_12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521" name="Google Shape;521;g130aa865571_0_126"/>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22" name="Google Shape;522;g130aa865571_0_126"/>
          <p:cNvSpPr txBox="1"/>
          <p:nvPr/>
        </p:nvSpPr>
        <p:spPr>
          <a:xfrm>
            <a:off x="1096050" y="3061025"/>
            <a:ext cx="22191900" cy="250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600"/>
              <a:buFont typeface="Arial"/>
              <a:buNone/>
            </a:pPr>
            <a:r>
              <a:rPr b="0" i="0" lang="en-PH" sz="14000" u="none" cap="none" strike="noStrike">
                <a:solidFill>
                  <a:srgbClr val="1A1E68"/>
                </a:solidFill>
                <a:latin typeface="Avenir"/>
                <a:ea typeface="Avenir"/>
                <a:cs typeface="Avenir"/>
                <a:sym typeface="Avenir"/>
              </a:rPr>
              <a:t>STATISTICS</a:t>
            </a:r>
            <a:endParaRPr b="0" i="0" sz="14000" u="none" cap="none" strike="noStrike">
              <a:solidFill>
                <a:srgbClr val="1A1E68"/>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9600"/>
              <a:buFont typeface="Arial"/>
              <a:buNone/>
            </a:pPr>
            <a:r>
              <a:rPr b="1" i="0" lang="en-PH" sz="4500" u="none" cap="none" strike="noStrike">
                <a:solidFill>
                  <a:srgbClr val="1A1E68"/>
                </a:solidFill>
                <a:latin typeface="Avenir"/>
                <a:ea typeface="Avenir"/>
                <a:cs typeface="Avenir"/>
                <a:sym typeface="Avenir"/>
              </a:rPr>
              <a:t>Describing, Presenting, and Analyzing Data</a:t>
            </a:r>
            <a:endParaRPr b="1" i="0" sz="4500" u="none" cap="none" strike="noStrike">
              <a:solidFill>
                <a:srgbClr val="1A1E68"/>
              </a:solidFill>
              <a:latin typeface="Avenir"/>
              <a:ea typeface="Avenir"/>
              <a:cs typeface="Avenir"/>
              <a:sym typeface="Avenir"/>
            </a:endParaRPr>
          </a:p>
        </p:txBody>
      </p:sp>
      <p:sp>
        <p:nvSpPr>
          <p:cNvPr id="523" name="Google Shape;523;g130aa865571_0_126"/>
          <p:cNvSpPr/>
          <p:nvPr/>
        </p:nvSpPr>
        <p:spPr>
          <a:xfrm>
            <a:off x="16744399" y="7215891"/>
            <a:ext cx="2900400" cy="29319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0" i="0" lang="en-PH" sz="1800" u="none" cap="none" strike="noStrike">
                <a:solidFill>
                  <a:srgbClr val="000000"/>
                </a:solidFill>
                <a:latin typeface="Calibri"/>
                <a:ea typeface="Calibri"/>
                <a:cs typeface="Calibri"/>
                <a:sym typeface="Calibri"/>
              </a:rPr>
              <a:t>a</a:t>
            </a:r>
            <a:endParaRPr b="0" i="0" sz="1800" u="none" cap="none" strike="noStrike">
              <a:solidFill>
                <a:srgbClr val="000000"/>
              </a:solidFill>
              <a:latin typeface="Calibri"/>
              <a:ea typeface="Calibri"/>
              <a:cs typeface="Calibri"/>
              <a:sym typeface="Calibri"/>
            </a:endParaRPr>
          </a:p>
        </p:txBody>
      </p:sp>
      <p:sp>
        <p:nvSpPr>
          <p:cNvPr id="524" name="Google Shape;524;g130aa865571_0_126"/>
          <p:cNvSpPr/>
          <p:nvPr/>
        </p:nvSpPr>
        <p:spPr>
          <a:xfrm>
            <a:off x="10891064" y="7116417"/>
            <a:ext cx="3183000" cy="31308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5" name="Google Shape;525;g130aa865571_0_126"/>
          <p:cNvSpPr txBox="1"/>
          <p:nvPr/>
        </p:nvSpPr>
        <p:spPr>
          <a:xfrm>
            <a:off x="4792527" y="7500860"/>
            <a:ext cx="4702500" cy="264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600"/>
              <a:buFont typeface="Arial"/>
              <a:buNone/>
            </a:pPr>
            <a:r>
              <a:rPr b="1" i="0" lang="en-PH" sz="16600" u="none" cap="none" strike="noStrike">
                <a:solidFill>
                  <a:srgbClr val="000000"/>
                </a:solidFill>
                <a:latin typeface="Arial"/>
                <a:ea typeface="Arial"/>
                <a:cs typeface="Arial"/>
                <a:sym typeface="Arial"/>
              </a:rPr>
              <a:t>12%</a:t>
            </a:r>
            <a:endParaRPr b="1" i="0" sz="11500" u="none" cap="none" strike="noStrike">
              <a:solidFill>
                <a:srgbClr val="000000"/>
              </a:solidFill>
              <a:latin typeface="Arial"/>
              <a:ea typeface="Arial"/>
              <a:cs typeface="Arial"/>
              <a:sym typeface="Arial"/>
            </a:endParaRPr>
          </a:p>
        </p:txBody>
      </p:sp>
      <p:sp>
        <p:nvSpPr>
          <p:cNvPr id="526" name="Google Shape;526;g130aa865571_0_126"/>
          <p:cNvSpPr txBox="1"/>
          <p:nvPr/>
        </p:nvSpPr>
        <p:spPr>
          <a:xfrm>
            <a:off x="11093236" y="9908188"/>
            <a:ext cx="2778900" cy="1245300"/>
          </a:xfrm>
          <a:prstGeom prst="rect">
            <a:avLst/>
          </a:prstGeom>
          <a:noFill/>
          <a:ln>
            <a:noFill/>
          </a:ln>
        </p:spPr>
        <p:txBody>
          <a:bodyPr anchorCtr="0" anchor="t" bIns="0" lIns="0" spcFirstLastPara="1" rIns="0" wrap="square" tIns="227325">
            <a:noAutofit/>
          </a:bodyPr>
          <a:lstStyle/>
          <a:p>
            <a:pPr indent="0" lvl="0" marL="12700" marR="0" rtl="0" algn="ctr">
              <a:lnSpc>
                <a:spcPct val="150000"/>
              </a:lnSpc>
              <a:spcBef>
                <a:spcPts val="0"/>
              </a:spcBef>
              <a:spcAft>
                <a:spcPts val="0"/>
              </a:spcAft>
              <a:buClr>
                <a:srgbClr val="000000"/>
              </a:buClr>
              <a:buSzPts val="4400"/>
              <a:buFont typeface="Arial"/>
              <a:buNone/>
            </a:pPr>
            <a:r>
              <a:rPr b="0" i="0" lang="en-PH" sz="4400" u="none" cap="none" strike="noStrike">
                <a:solidFill>
                  <a:srgbClr val="1F497D"/>
                </a:solidFill>
                <a:latin typeface="Arial"/>
                <a:ea typeface="Arial"/>
                <a:cs typeface="Arial"/>
                <a:sym typeface="Arial"/>
              </a:rPr>
              <a:t>Table</a:t>
            </a:r>
            <a:endParaRPr b="0" i="0" sz="4400" u="none" cap="none" strike="noStrike">
              <a:solidFill>
                <a:srgbClr val="1F497D"/>
              </a:solidFill>
              <a:latin typeface="Arial"/>
              <a:ea typeface="Arial"/>
              <a:cs typeface="Arial"/>
              <a:sym typeface="Arial"/>
            </a:endParaRPr>
          </a:p>
        </p:txBody>
      </p:sp>
      <p:sp>
        <p:nvSpPr>
          <p:cNvPr id="527" name="Google Shape;527;g130aa865571_0_126"/>
          <p:cNvSpPr txBox="1"/>
          <p:nvPr/>
        </p:nvSpPr>
        <p:spPr>
          <a:xfrm>
            <a:off x="16866029" y="9908188"/>
            <a:ext cx="2778900" cy="1245300"/>
          </a:xfrm>
          <a:prstGeom prst="rect">
            <a:avLst/>
          </a:prstGeom>
          <a:noFill/>
          <a:ln>
            <a:noFill/>
          </a:ln>
        </p:spPr>
        <p:txBody>
          <a:bodyPr anchorCtr="0" anchor="t" bIns="0" lIns="0" spcFirstLastPara="1" rIns="0" wrap="square" tIns="227325">
            <a:noAutofit/>
          </a:bodyPr>
          <a:lstStyle/>
          <a:p>
            <a:pPr indent="0" lvl="0" marL="12700" marR="0" rtl="0" algn="ctr">
              <a:lnSpc>
                <a:spcPct val="150000"/>
              </a:lnSpc>
              <a:spcBef>
                <a:spcPts val="0"/>
              </a:spcBef>
              <a:spcAft>
                <a:spcPts val="0"/>
              </a:spcAft>
              <a:buClr>
                <a:srgbClr val="000000"/>
              </a:buClr>
              <a:buSzPts val="4400"/>
              <a:buFont typeface="Arial"/>
              <a:buNone/>
            </a:pPr>
            <a:r>
              <a:rPr b="0" i="0" lang="en-PH" sz="4400" u="none" cap="none" strike="noStrike">
                <a:solidFill>
                  <a:srgbClr val="1F497D"/>
                </a:solidFill>
                <a:latin typeface="Arial"/>
                <a:ea typeface="Arial"/>
                <a:cs typeface="Arial"/>
                <a:sym typeface="Arial"/>
              </a:rPr>
              <a:t>Chart</a:t>
            </a:r>
            <a:endParaRPr b="0" i="0" sz="4400" u="none" cap="none" strike="noStrike">
              <a:solidFill>
                <a:srgbClr val="1F497D"/>
              </a:solidFill>
              <a:latin typeface="Arial"/>
              <a:ea typeface="Arial"/>
              <a:cs typeface="Arial"/>
              <a:sym typeface="Arial"/>
            </a:endParaRPr>
          </a:p>
        </p:txBody>
      </p:sp>
      <p:sp>
        <p:nvSpPr>
          <p:cNvPr id="528" name="Google Shape;528;g130aa865571_0_126"/>
          <p:cNvSpPr txBox="1"/>
          <p:nvPr/>
        </p:nvSpPr>
        <p:spPr>
          <a:xfrm>
            <a:off x="5213517" y="9908188"/>
            <a:ext cx="2778900" cy="1245300"/>
          </a:xfrm>
          <a:prstGeom prst="rect">
            <a:avLst/>
          </a:prstGeom>
          <a:noFill/>
          <a:ln>
            <a:noFill/>
          </a:ln>
        </p:spPr>
        <p:txBody>
          <a:bodyPr anchorCtr="0" anchor="t" bIns="0" lIns="0" spcFirstLastPara="1" rIns="0" wrap="square" tIns="227325">
            <a:noAutofit/>
          </a:bodyPr>
          <a:lstStyle/>
          <a:p>
            <a:pPr indent="0" lvl="0" marL="12700" marR="0" rtl="0" algn="ctr">
              <a:lnSpc>
                <a:spcPct val="150000"/>
              </a:lnSpc>
              <a:spcBef>
                <a:spcPts val="0"/>
              </a:spcBef>
              <a:spcAft>
                <a:spcPts val="0"/>
              </a:spcAft>
              <a:buClr>
                <a:srgbClr val="000000"/>
              </a:buClr>
              <a:buSzPts val="4400"/>
              <a:buFont typeface="Arial"/>
              <a:buNone/>
            </a:pPr>
            <a:r>
              <a:rPr b="0" i="0" lang="en-PH" sz="4400" u="none" cap="none" strike="noStrike">
                <a:solidFill>
                  <a:srgbClr val="1F497D"/>
                </a:solidFill>
                <a:latin typeface="Arial"/>
                <a:ea typeface="Arial"/>
                <a:cs typeface="Arial"/>
                <a:sym typeface="Arial"/>
              </a:rPr>
              <a:t>Number</a:t>
            </a:r>
            <a:endParaRPr b="0" i="0" sz="4400" u="none" cap="none" strike="noStrike">
              <a:solidFill>
                <a:srgbClr val="1F497D"/>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grpSp>
        <p:nvGrpSpPr>
          <p:cNvPr id="101" name="Google Shape;101;g134f43e4296_0_110"/>
          <p:cNvGrpSpPr/>
          <p:nvPr/>
        </p:nvGrpSpPr>
        <p:grpSpPr>
          <a:xfrm>
            <a:off x="-3712" y="766059"/>
            <a:ext cx="7319700" cy="1073882"/>
            <a:chOff x="0" y="0"/>
            <a:chExt cx="7319700" cy="1073882"/>
          </a:xfrm>
        </p:grpSpPr>
        <p:sp>
          <p:nvSpPr>
            <p:cNvPr id="102" name="Google Shape;102;g134f43e4296_0_11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03" name="Google Shape;103;g134f43e4296_0_11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04" name="Google Shape;104;g134f43e4296_0_11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Introduction</a:t>
            </a:r>
            <a:endParaRPr b="0" i="0" sz="1400" u="none" cap="none" strike="noStrike">
              <a:solidFill>
                <a:srgbClr val="000000"/>
              </a:solidFill>
              <a:latin typeface="Arial"/>
              <a:ea typeface="Arial"/>
              <a:cs typeface="Arial"/>
              <a:sym typeface="Arial"/>
            </a:endParaRPr>
          </a:p>
        </p:txBody>
      </p:sp>
      <p:pic>
        <p:nvPicPr>
          <p:cNvPr descr="ForTheWomen_blacktext (2) (1).png" id="105" name="Google Shape;105;g134f43e4296_0_110"/>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06" name="Google Shape;106;g134f43e4296_0_110"/>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07" name="Google Shape;107;g134f43e4296_0_110"/>
          <p:cNvSpPr txBox="1"/>
          <p:nvPr/>
        </p:nvSpPr>
        <p:spPr>
          <a:xfrm>
            <a:off x="10911475" y="5976150"/>
            <a:ext cx="86709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PH" sz="7000">
                <a:latin typeface="Helvetica Neue"/>
                <a:ea typeface="Helvetica Neue"/>
                <a:cs typeface="Helvetica Neue"/>
                <a:sym typeface="Helvetica Neue"/>
              </a:rPr>
              <a:t>What comes to mind when you hear </a:t>
            </a:r>
            <a:r>
              <a:rPr b="1" lang="en-PH" sz="7000">
                <a:latin typeface="Helvetica Neue"/>
                <a:ea typeface="Helvetica Neue"/>
                <a:cs typeface="Helvetica Neue"/>
                <a:sym typeface="Helvetica Neue"/>
              </a:rPr>
              <a:t>EDA</a:t>
            </a:r>
            <a:r>
              <a:rPr lang="en-PH" sz="7000">
                <a:latin typeface="Helvetica Neue"/>
                <a:ea typeface="Helvetica Neue"/>
                <a:cs typeface="Helvetica Neue"/>
                <a:sym typeface="Helvetica Neue"/>
              </a:rPr>
              <a:t>?</a:t>
            </a:r>
            <a:endParaRPr sz="7000">
              <a:latin typeface="Helvetica Neue"/>
              <a:ea typeface="Helvetica Neue"/>
              <a:cs typeface="Helvetica Neue"/>
              <a:sym typeface="Helvetica Neue"/>
            </a:endParaRPr>
          </a:p>
        </p:txBody>
      </p:sp>
      <p:pic>
        <p:nvPicPr>
          <p:cNvPr id="108" name="Google Shape;108;g134f43e4296_0_110"/>
          <p:cNvPicPr preferRelativeResize="0"/>
          <p:nvPr/>
        </p:nvPicPr>
        <p:blipFill>
          <a:blip r:embed="rId4">
            <a:alphaModFix/>
          </a:blip>
          <a:stretch>
            <a:fillRect/>
          </a:stretch>
        </p:blipFill>
        <p:spPr>
          <a:xfrm>
            <a:off x="5906713" y="5569150"/>
            <a:ext cx="4876800" cy="48768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grpSp>
        <p:nvGrpSpPr>
          <p:cNvPr id="533" name="Google Shape;533;g130dfca2355_0_17"/>
          <p:cNvGrpSpPr/>
          <p:nvPr/>
        </p:nvGrpSpPr>
        <p:grpSpPr>
          <a:xfrm>
            <a:off x="-3712" y="766059"/>
            <a:ext cx="7319700" cy="1073882"/>
            <a:chOff x="0" y="0"/>
            <a:chExt cx="7319700" cy="1073882"/>
          </a:xfrm>
        </p:grpSpPr>
        <p:sp>
          <p:nvSpPr>
            <p:cNvPr id="534" name="Google Shape;534;g130dfca2355_0_1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35" name="Google Shape;535;g130dfca2355_0_1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36" name="Google Shape;536;g130dfca2355_0_1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Analysis</a:t>
            </a:r>
            <a:endParaRPr i="1" sz="4000">
              <a:solidFill>
                <a:srgbClr val="FFFFFF"/>
              </a:solidFill>
              <a:latin typeface="Poppins"/>
              <a:ea typeface="Poppins"/>
              <a:cs typeface="Poppins"/>
              <a:sym typeface="Poppins"/>
            </a:endParaRPr>
          </a:p>
        </p:txBody>
      </p:sp>
      <p:pic>
        <p:nvPicPr>
          <p:cNvPr descr="ForTheWomen_blacktext (2) (1).png" id="537" name="Google Shape;537;g130dfca2355_0_17"/>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538" name="Google Shape;538;g130dfca2355_0_17"/>
          <p:cNvSpPr txBox="1"/>
          <p:nvPr/>
        </p:nvSpPr>
        <p:spPr>
          <a:xfrm>
            <a:off x="3108413" y="3369813"/>
            <a:ext cx="7950900" cy="264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0"/>
              <a:buFont typeface="Arial"/>
              <a:buNone/>
            </a:pPr>
            <a:r>
              <a:rPr b="1" lang="en-PH" sz="8000">
                <a:latin typeface="Helvetica Neue"/>
                <a:ea typeface="Helvetica Neue"/>
                <a:cs typeface="Helvetica Neue"/>
                <a:sym typeface="Helvetica Neue"/>
              </a:rPr>
              <a:t>Univariate Analysis</a:t>
            </a:r>
            <a:endParaRPr b="1" i="0" sz="8000" u="none" cap="none" strike="noStrike">
              <a:solidFill>
                <a:srgbClr val="000000"/>
              </a:solidFill>
              <a:latin typeface="Helvetica Neue"/>
              <a:ea typeface="Helvetica Neue"/>
              <a:cs typeface="Helvetica Neue"/>
              <a:sym typeface="Helvetica Neue"/>
            </a:endParaRPr>
          </a:p>
        </p:txBody>
      </p:sp>
      <p:sp>
        <p:nvSpPr>
          <p:cNvPr id="539" name="Google Shape;539;g130dfca2355_0_17"/>
          <p:cNvSpPr txBox="1"/>
          <p:nvPr/>
        </p:nvSpPr>
        <p:spPr>
          <a:xfrm>
            <a:off x="13324688" y="8369175"/>
            <a:ext cx="7950900" cy="264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0"/>
              <a:buFont typeface="Arial"/>
              <a:buNone/>
            </a:pPr>
            <a:r>
              <a:rPr b="1" lang="en-PH" sz="8000">
                <a:latin typeface="Helvetica Neue"/>
                <a:ea typeface="Helvetica Neue"/>
                <a:cs typeface="Helvetica Neue"/>
                <a:sym typeface="Helvetica Neue"/>
              </a:rPr>
              <a:t>Bivariate Analysis</a:t>
            </a:r>
            <a:endParaRPr b="1" i="0" sz="8000" u="none" cap="none" strike="noStrike">
              <a:solidFill>
                <a:srgbClr val="000000"/>
              </a:solidFill>
              <a:latin typeface="Helvetica Neue"/>
              <a:ea typeface="Helvetica Neue"/>
              <a:cs typeface="Helvetica Neue"/>
              <a:sym typeface="Helvetica Neue"/>
            </a:endParaRPr>
          </a:p>
        </p:txBody>
      </p:sp>
      <p:pic>
        <p:nvPicPr>
          <p:cNvPr id="540" name="Google Shape;540;g130dfca2355_0_17"/>
          <p:cNvPicPr preferRelativeResize="0"/>
          <p:nvPr/>
        </p:nvPicPr>
        <p:blipFill>
          <a:blip r:embed="rId4">
            <a:alphaModFix/>
          </a:blip>
          <a:stretch>
            <a:fillRect/>
          </a:stretch>
        </p:blipFill>
        <p:spPr>
          <a:xfrm>
            <a:off x="4645463" y="6017313"/>
            <a:ext cx="4876800" cy="4876800"/>
          </a:xfrm>
          <a:prstGeom prst="rect">
            <a:avLst/>
          </a:prstGeom>
          <a:noFill/>
          <a:ln>
            <a:noFill/>
          </a:ln>
        </p:spPr>
      </p:pic>
      <p:pic>
        <p:nvPicPr>
          <p:cNvPr id="541" name="Google Shape;541;g130dfca2355_0_17"/>
          <p:cNvPicPr preferRelativeResize="0"/>
          <p:nvPr/>
        </p:nvPicPr>
        <p:blipFill>
          <a:blip r:embed="rId5">
            <a:alphaModFix/>
          </a:blip>
          <a:stretch>
            <a:fillRect/>
          </a:stretch>
        </p:blipFill>
        <p:spPr>
          <a:xfrm>
            <a:off x="14861738" y="3492375"/>
            <a:ext cx="4876800" cy="48768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g134f43e4296_0_1241"/>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547" name="Google Shape;547;g134f43e4296_0_1241"/>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Summary Statistics</a:t>
            </a:r>
            <a:endParaRPr b="0" i="0" sz="4400" u="none" cap="none" strike="noStrike">
              <a:solidFill>
                <a:srgbClr val="366092"/>
              </a:solidFill>
              <a:latin typeface="Arial"/>
              <a:ea typeface="Arial"/>
              <a:cs typeface="Arial"/>
              <a:sym typeface="Arial"/>
            </a:endParaRPr>
          </a:p>
        </p:txBody>
      </p:sp>
      <p:sp>
        <p:nvSpPr>
          <p:cNvPr id="548" name="Google Shape;548;g134f43e4296_0_1241"/>
          <p:cNvSpPr txBox="1"/>
          <p:nvPr/>
        </p:nvSpPr>
        <p:spPr>
          <a:xfrm>
            <a:off x="5207227" y="3957554"/>
            <a:ext cx="17282400" cy="7905900"/>
          </a:xfrm>
          <a:prstGeom prst="rect">
            <a:avLst/>
          </a:prstGeom>
          <a:noFill/>
          <a:ln>
            <a:noFill/>
          </a:ln>
        </p:spPr>
        <p:txBody>
          <a:bodyPr anchorCtr="0" anchor="t" bIns="0" lIns="0" spcFirstLastPara="1" rIns="0" wrap="square" tIns="275725">
            <a:noAutofit/>
          </a:bodyPr>
          <a:lstStyle/>
          <a:p>
            <a:pPr indent="0" lvl="0" marL="0" marR="0" rtl="0" algn="l">
              <a:lnSpc>
                <a:spcPct val="150000"/>
              </a:lnSpc>
              <a:spcBef>
                <a:spcPts val="0"/>
              </a:spcBef>
              <a:spcAft>
                <a:spcPts val="0"/>
              </a:spcAft>
              <a:buClr>
                <a:srgbClr val="000000"/>
              </a:buClr>
              <a:buSzPts val="4400"/>
              <a:buFont typeface="Arial"/>
              <a:buNone/>
            </a:pPr>
            <a:r>
              <a:rPr b="0" i="0" lang="en-PH" sz="4400" u="none" cap="none" strike="noStrike">
                <a:solidFill>
                  <a:srgbClr val="434343"/>
                </a:solidFill>
                <a:latin typeface="Arial"/>
                <a:ea typeface="Arial"/>
                <a:cs typeface="Arial"/>
                <a:sym typeface="Arial"/>
              </a:rPr>
              <a:t>Average sales per transaction</a:t>
            </a:r>
            <a:br>
              <a:rPr b="0" i="0" lang="en-PH" sz="4400" u="none" cap="none" strike="noStrike">
                <a:solidFill>
                  <a:srgbClr val="434343"/>
                </a:solidFill>
                <a:latin typeface="Arial"/>
                <a:ea typeface="Arial"/>
                <a:cs typeface="Arial"/>
                <a:sym typeface="Arial"/>
              </a:rPr>
            </a:br>
            <a:r>
              <a:rPr b="0" i="0" lang="en-PH" sz="4400" u="none" cap="none" strike="noStrike">
                <a:solidFill>
                  <a:srgbClr val="434343"/>
                </a:solidFill>
                <a:latin typeface="Arial"/>
                <a:ea typeface="Arial"/>
                <a:cs typeface="Arial"/>
                <a:sym typeface="Arial"/>
              </a:rPr>
              <a:t>Average basket size</a:t>
            </a:r>
            <a:endParaRPr b="0" i="0" sz="4400" u="none" cap="none" strike="noStrike">
              <a:solidFill>
                <a:srgbClr val="434343"/>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4400"/>
              <a:buFont typeface="Arial"/>
              <a:buNone/>
            </a:pPr>
            <a:r>
              <a:t/>
            </a:r>
            <a:endParaRPr b="0" i="0" sz="4400" u="none" cap="none" strike="noStrike">
              <a:solidFill>
                <a:srgbClr val="434343"/>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4400"/>
              <a:buFont typeface="Arial"/>
              <a:buNone/>
            </a:pPr>
            <a:r>
              <a:rPr b="0" i="0" lang="en-PH" sz="4400" u="none" cap="none" strike="noStrike">
                <a:solidFill>
                  <a:srgbClr val="434343"/>
                </a:solidFill>
                <a:latin typeface="Arial"/>
                <a:ea typeface="Arial"/>
                <a:cs typeface="Arial"/>
                <a:sym typeface="Arial"/>
              </a:rPr>
              <a:t>Average number of study hours of students</a:t>
            </a:r>
            <a:endParaRPr b="0" i="0" sz="4400" u="none" cap="none" strike="noStrike">
              <a:solidFill>
                <a:srgbClr val="434343"/>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4400"/>
              <a:buFont typeface="Arial"/>
              <a:buNone/>
            </a:pPr>
            <a:r>
              <a:t/>
            </a:r>
            <a:endParaRPr b="0" i="0" sz="4400" u="none" cap="none" strike="noStrike">
              <a:solidFill>
                <a:srgbClr val="434343"/>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4400"/>
              <a:buFont typeface="Arial"/>
              <a:buNone/>
            </a:pPr>
            <a:r>
              <a:rPr b="0" i="0" lang="en-PH" sz="4400" u="none" cap="none" strike="noStrike">
                <a:solidFill>
                  <a:srgbClr val="434343"/>
                </a:solidFill>
                <a:latin typeface="Arial"/>
                <a:ea typeface="Arial"/>
                <a:cs typeface="Arial"/>
                <a:sym typeface="Arial"/>
              </a:rPr>
              <a:t>Average amount of loan</a:t>
            </a:r>
            <a:endParaRPr b="0" i="0" sz="4400" u="none" cap="none" strike="noStrike">
              <a:solidFill>
                <a:srgbClr val="434343"/>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4400"/>
              <a:buFont typeface="Arial"/>
              <a:buNone/>
            </a:pPr>
            <a:r>
              <a:t/>
            </a:r>
            <a:endParaRPr b="0" i="0" sz="4400" u="none" cap="none" strike="noStrike">
              <a:solidFill>
                <a:srgbClr val="434343"/>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4400"/>
              <a:buFont typeface="Arial"/>
              <a:buNone/>
            </a:pPr>
            <a:r>
              <a:rPr b="0" i="0" lang="en-PH" sz="4400" u="none" cap="none" strike="noStrike">
                <a:solidFill>
                  <a:srgbClr val="434343"/>
                </a:solidFill>
                <a:latin typeface="Arial"/>
                <a:ea typeface="Arial"/>
                <a:cs typeface="Arial"/>
                <a:sym typeface="Arial"/>
              </a:rPr>
              <a:t>Average difference in house prices in NYC vs to LA.</a:t>
            </a:r>
            <a:endParaRPr b="0" i="0" sz="4400" u="none" cap="none" strike="noStrike">
              <a:solidFill>
                <a:srgbClr val="434343"/>
              </a:solidFill>
              <a:latin typeface="Arial"/>
              <a:ea typeface="Arial"/>
              <a:cs typeface="Arial"/>
              <a:sym typeface="Arial"/>
            </a:endParaRPr>
          </a:p>
          <a:p>
            <a:pPr indent="0" lvl="0" marL="558800" marR="0" rtl="0" algn="l">
              <a:lnSpc>
                <a:spcPct val="150000"/>
              </a:lnSpc>
              <a:spcBef>
                <a:spcPts val="0"/>
              </a:spcBef>
              <a:spcAft>
                <a:spcPts val="0"/>
              </a:spcAft>
              <a:buClr>
                <a:srgbClr val="000000"/>
              </a:buClr>
              <a:buSzPts val="4400"/>
              <a:buFont typeface="Arial"/>
              <a:buNone/>
            </a:pPr>
            <a:r>
              <a:t/>
            </a:r>
            <a:endParaRPr b="0" i="0" sz="4400" u="none" cap="none" strike="noStrike">
              <a:solidFill>
                <a:srgbClr val="434343"/>
              </a:solidFill>
              <a:latin typeface="Arial"/>
              <a:ea typeface="Arial"/>
              <a:cs typeface="Arial"/>
              <a:sym typeface="Arial"/>
            </a:endParaRPr>
          </a:p>
        </p:txBody>
      </p:sp>
      <p:pic>
        <p:nvPicPr>
          <p:cNvPr id="549" name="Google Shape;549;g134f43e4296_0_1241"/>
          <p:cNvPicPr preferRelativeResize="0"/>
          <p:nvPr/>
        </p:nvPicPr>
        <p:blipFill rotWithShape="1">
          <a:blip r:embed="rId4">
            <a:alphaModFix/>
          </a:blip>
          <a:srcRect b="0" l="0" r="0" t="0"/>
          <a:stretch/>
        </p:blipFill>
        <p:spPr>
          <a:xfrm>
            <a:off x="2094109" y="4207650"/>
            <a:ext cx="2495219" cy="1996193"/>
          </a:xfrm>
          <a:prstGeom prst="rect">
            <a:avLst/>
          </a:prstGeom>
          <a:noFill/>
          <a:ln>
            <a:noFill/>
          </a:ln>
        </p:spPr>
      </p:pic>
      <p:pic>
        <p:nvPicPr>
          <p:cNvPr id="550" name="Google Shape;550;g134f43e4296_0_1241"/>
          <p:cNvPicPr preferRelativeResize="0"/>
          <p:nvPr/>
        </p:nvPicPr>
        <p:blipFill rotWithShape="1">
          <a:blip r:embed="rId5">
            <a:alphaModFix/>
          </a:blip>
          <a:srcRect b="0" l="0" r="0" t="0"/>
          <a:stretch/>
        </p:blipFill>
        <p:spPr>
          <a:xfrm>
            <a:off x="2512390" y="10491797"/>
            <a:ext cx="1658719" cy="1658719"/>
          </a:xfrm>
          <a:prstGeom prst="rect">
            <a:avLst/>
          </a:prstGeom>
          <a:noFill/>
          <a:ln>
            <a:noFill/>
          </a:ln>
        </p:spPr>
      </p:pic>
      <p:pic>
        <p:nvPicPr>
          <p:cNvPr id="551" name="Google Shape;551;g134f43e4296_0_1241"/>
          <p:cNvPicPr preferRelativeResize="0"/>
          <p:nvPr/>
        </p:nvPicPr>
        <p:blipFill rotWithShape="1">
          <a:blip r:embed="rId6">
            <a:alphaModFix/>
          </a:blip>
          <a:srcRect b="14346" l="0" r="0" t="24027"/>
          <a:stretch/>
        </p:blipFill>
        <p:spPr>
          <a:xfrm>
            <a:off x="2094110" y="6349836"/>
            <a:ext cx="2495393" cy="1658719"/>
          </a:xfrm>
          <a:prstGeom prst="rect">
            <a:avLst/>
          </a:prstGeom>
          <a:noFill/>
          <a:ln>
            <a:noFill/>
          </a:ln>
        </p:spPr>
      </p:pic>
      <p:pic>
        <p:nvPicPr>
          <p:cNvPr id="552" name="Google Shape;552;g134f43e4296_0_1241"/>
          <p:cNvPicPr preferRelativeResize="0"/>
          <p:nvPr/>
        </p:nvPicPr>
        <p:blipFill rotWithShape="1">
          <a:blip r:embed="rId7">
            <a:alphaModFix/>
          </a:blip>
          <a:srcRect b="0" l="0" r="0" t="0"/>
          <a:stretch/>
        </p:blipFill>
        <p:spPr>
          <a:xfrm>
            <a:off x="2599975" y="8008555"/>
            <a:ext cx="1996181" cy="1996181"/>
          </a:xfrm>
          <a:prstGeom prst="rect">
            <a:avLst/>
          </a:prstGeom>
          <a:noFill/>
          <a:ln>
            <a:noFill/>
          </a:ln>
        </p:spPr>
      </p:pic>
      <p:grpSp>
        <p:nvGrpSpPr>
          <p:cNvPr id="553" name="Google Shape;553;g134f43e4296_0_1241"/>
          <p:cNvGrpSpPr/>
          <p:nvPr/>
        </p:nvGrpSpPr>
        <p:grpSpPr>
          <a:xfrm>
            <a:off x="-3712" y="766059"/>
            <a:ext cx="7319700" cy="1073882"/>
            <a:chOff x="0" y="0"/>
            <a:chExt cx="7319700" cy="1073882"/>
          </a:xfrm>
        </p:grpSpPr>
        <p:sp>
          <p:nvSpPr>
            <p:cNvPr id="554" name="Google Shape;554;g134f43e4296_0_124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55" name="Google Shape;555;g134f43e4296_0_124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56" name="Google Shape;556;g134f43e4296_0_124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Univariate</a:t>
            </a:r>
            <a:endParaRPr i="1" sz="4000">
              <a:solidFill>
                <a:srgbClr val="FFFFFF"/>
              </a:solidFill>
              <a:latin typeface="Poppins"/>
              <a:ea typeface="Poppins"/>
              <a:cs typeface="Poppins"/>
              <a:sym typeface="Poppi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g134f43e4296_0_1141"/>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562" name="Google Shape;562;g134f43e4296_0_1141"/>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Charts: </a:t>
            </a:r>
            <a:r>
              <a:rPr b="1" i="1" lang="en-PH" sz="4400" u="none" cap="none" strike="noStrike">
                <a:solidFill>
                  <a:srgbClr val="366092"/>
                </a:solidFill>
                <a:latin typeface="Arial"/>
                <a:ea typeface="Arial"/>
                <a:cs typeface="Arial"/>
                <a:sym typeface="Arial"/>
              </a:rPr>
              <a:t>Boxplot</a:t>
            </a:r>
            <a:endParaRPr b="1" i="1" sz="4400" u="none" cap="none" strike="noStrike">
              <a:solidFill>
                <a:srgbClr val="366092"/>
              </a:solidFill>
              <a:latin typeface="Arial"/>
              <a:ea typeface="Arial"/>
              <a:cs typeface="Arial"/>
              <a:sym typeface="Arial"/>
            </a:endParaRPr>
          </a:p>
        </p:txBody>
      </p:sp>
      <p:sp>
        <p:nvSpPr>
          <p:cNvPr id="563" name="Google Shape;563;g134f43e4296_0_1141"/>
          <p:cNvSpPr txBox="1"/>
          <p:nvPr/>
        </p:nvSpPr>
        <p:spPr>
          <a:xfrm>
            <a:off x="1852139" y="3616454"/>
            <a:ext cx="19739100" cy="7905900"/>
          </a:xfrm>
          <a:prstGeom prst="rect">
            <a:avLst/>
          </a:prstGeom>
          <a:noFill/>
          <a:ln>
            <a:noFill/>
          </a:ln>
        </p:spPr>
        <p:txBody>
          <a:bodyPr anchorCtr="0" anchor="t" bIns="0" lIns="0" spcFirstLastPara="1" rIns="0" wrap="square" tIns="275725">
            <a:noAutofit/>
          </a:bodyPr>
          <a:lstStyle/>
          <a:p>
            <a:pPr indent="-558800" lvl="0" marL="558800" marR="0" rtl="0" algn="l">
              <a:lnSpc>
                <a:spcPct val="150000"/>
              </a:lnSpc>
              <a:spcBef>
                <a:spcPts val="0"/>
              </a:spcBef>
              <a:spcAft>
                <a:spcPts val="0"/>
              </a:spcAft>
              <a:buClr>
                <a:srgbClr val="434343"/>
              </a:buClr>
              <a:buSzPts val="4400"/>
              <a:buFont typeface="Arial"/>
              <a:buChar char="•"/>
            </a:pPr>
            <a:r>
              <a:rPr b="0" i="0" lang="en-PH" sz="4400" u="none" cap="none" strike="noStrike">
                <a:solidFill>
                  <a:srgbClr val="434343"/>
                </a:solidFill>
                <a:latin typeface="Arial"/>
                <a:ea typeface="Arial"/>
                <a:cs typeface="Arial"/>
                <a:sym typeface="Arial"/>
              </a:rPr>
              <a:t>Check the spread of the data. How distributed it is?</a:t>
            </a:r>
            <a:endParaRPr b="0" i="0" sz="4400" u="none" cap="none" strike="noStrike">
              <a:solidFill>
                <a:srgbClr val="434343"/>
              </a:solidFill>
              <a:latin typeface="Arial"/>
              <a:ea typeface="Arial"/>
              <a:cs typeface="Arial"/>
              <a:sym typeface="Arial"/>
            </a:endParaRPr>
          </a:p>
          <a:p>
            <a:pPr indent="-558800" lvl="0" marL="558800" marR="0" rtl="0" algn="l">
              <a:lnSpc>
                <a:spcPct val="150000"/>
              </a:lnSpc>
              <a:spcBef>
                <a:spcPts val="0"/>
              </a:spcBef>
              <a:spcAft>
                <a:spcPts val="0"/>
              </a:spcAft>
              <a:buClr>
                <a:srgbClr val="434343"/>
              </a:buClr>
              <a:buSzPts val="4400"/>
              <a:buFont typeface="Arial"/>
              <a:buChar char="•"/>
            </a:pPr>
            <a:r>
              <a:rPr b="0" i="0" lang="en-PH" sz="4400" u="none" cap="none" strike="noStrike">
                <a:solidFill>
                  <a:srgbClr val="434343"/>
                </a:solidFill>
                <a:latin typeface="Arial"/>
                <a:ea typeface="Arial"/>
                <a:cs typeface="Arial"/>
                <a:sym typeface="Arial"/>
              </a:rPr>
              <a:t>Check for outliers</a:t>
            </a:r>
            <a:endParaRPr b="0" i="0" sz="4400" u="none" cap="none" strike="noStrike">
              <a:solidFill>
                <a:srgbClr val="434343"/>
              </a:solidFill>
              <a:latin typeface="Arial"/>
              <a:ea typeface="Arial"/>
              <a:cs typeface="Arial"/>
              <a:sym typeface="Arial"/>
            </a:endParaRPr>
          </a:p>
          <a:p>
            <a:pPr indent="-558800" lvl="0" marL="558800" marR="0" rtl="0" algn="l">
              <a:lnSpc>
                <a:spcPct val="150000"/>
              </a:lnSpc>
              <a:spcBef>
                <a:spcPts val="0"/>
              </a:spcBef>
              <a:spcAft>
                <a:spcPts val="0"/>
              </a:spcAft>
              <a:buClr>
                <a:srgbClr val="434343"/>
              </a:buClr>
              <a:buSzPts val="4400"/>
              <a:buFont typeface="Arial"/>
              <a:buChar char="•"/>
            </a:pPr>
            <a:r>
              <a:rPr b="0" i="0" lang="en-PH" sz="4400" u="none" cap="none" strike="noStrike">
                <a:solidFill>
                  <a:srgbClr val="434343"/>
                </a:solidFill>
                <a:latin typeface="Arial"/>
                <a:ea typeface="Arial"/>
                <a:cs typeface="Arial"/>
                <a:sym typeface="Arial"/>
              </a:rPr>
              <a:t>Study</a:t>
            </a:r>
            <a:r>
              <a:rPr lang="en-PH" sz="4400">
                <a:solidFill>
                  <a:srgbClr val="434343"/>
                </a:solidFill>
              </a:rPr>
              <a:t> and</a:t>
            </a:r>
            <a:r>
              <a:rPr b="0" i="0" lang="en-PH" sz="4400" u="none" cap="none" strike="noStrike">
                <a:solidFill>
                  <a:srgbClr val="434343"/>
                </a:solidFill>
                <a:latin typeface="Arial"/>
                <a:ea typeface="Arial"/>
                <a:cs typeface="Arial"/>
                <a:sym typeface="Arial"/>
              </a:rPr>
              <a:t> point out to data owners</a:t>
            </a:r>
            <a:endParaRPr b="0" i="0" sz="4400" u="none" cap="none" strike="noStrike">
              <a:solidFill>
                <a:srgbClr val="434343"/>
              </a:solidFill>
              <a:latin typeface="Arial"/>
              <a:ea typeface="Arial"/>
              <a:cs typeface="Arial"/>
              <a:sym typeface="Arial"/>
            </a:endParaRPr>
          </a:p>
        </p:txBody>
      </p:sp>
      <p:pic>
        <p:nvPicPr>
          <p:cNvPr id="564" name="Google Shape;564;g134f43e4296_0_1141"/>
          <p:cNvPicPr preferRelativeResize="0"/>
          <p:nvPr/>
        </p:nvPicPr>
        <p:blipFill rotWithShape="1">
          <a:blip r:embed="rId4">
            <a:alphaModFix/>
          </a:blip>
          <a:srcRect b="19820" l="0" r="0" t="0"/>
          <a:stretch/>
        </p:blipFill>
        <p:spPr>
          <a:xfrm>
            <a:off x="3255328" y="7507999"/>
            <a:ext cx="8357640" cy="4380310"/>
          </a:xfrm>
          <a:prstGeom prst="rect">
            <a:avLst/>
          </a:prstGeom>
          <a:noFill/>
          <a:ln>
            <a:noFill/>
          </a:ln>
        </p:spPr>
      </p:pic>
      <p:sp>
        <p:nvSpPr>
          <p:cNvPr id="565" name="Google Shape;565;g134f43e4296_0_1141"/>
          <p:cNvSpPr txBox="1"/>
          <p:nvPr/>
        </p:nvSpPr>
        <p:spPr>
          <a:xfrm>
            <a:off x="3478060" y="11888308"/>
            <a:ext cx="8357700" cy="929700"/>
          </a:xfrm>
          <a:prstGeom prst="rect">
            <a:avLst/>
          </a:prstGeom>
          <a:noFill/>
          <a:ln>
            <a:noFill/>
          </a:ln>
        </p:spPr>
        <p:txBody>
          <a:bodyPr anchorCtr="0" anchor="t" bIns="110875" lIns="110875" spcFirstLastPara="1" rIns="110875" wrap="square" tIns="110875">
            <a:noAutofit/>
          </a:bodyPr>
          <a:lstStyle/>
          <a:p>
            <a:pPr indent="0" lvl="0" marL="0" marR="0" rtl="0" algn="ctr">
              <a:lnSpc>
                <a:spcPct val="100000"/>
              </a:lnSpc>
              <a:spcBef>
                <a:spcPts val="0"/>
              </a:spcBef>
              <a:spcAft>
                <a:spcPts val="0"/>
              </a:spcAft>
              <a:buClr>
                <a:srgbClr val="000000"/>
              </a:buClr>
              <a:buSzPts val="3400"/>
              <a:buFont typeface="Arial"/>
              <a:buNone/>
            </a:pPr>
            <a:r>
              <a:rPr b="0" i="0" lang="en-PH" sz="3400" u="none" cap="none" strike="noStrike">
                <a:solidFill>
                  <a:srgbClr val="000000"/>
                </a:solidFill>
                <a:latin typeface="Arial"/>
                <a:ea typeface="Arial"/>
                <a:cs typeface="Arial"/>
                <a:sym typeface="Arial"/>
              </a:rPr>
              <a:t>Basket size of customers  (in thousands)</a:t>
            </a:r>
            <a:endParaRPr b="0" i="0" sz="3400" u="none" cap="none" strike="noStrike">
              <a:solidFill>
                <a:srgbClr val="000000"/>
              </a:solidFill>
              <a:latin typeface="Arial"/>
              <a:ea typeface="Arial"/>
              <a:cs typeface="Arial"/>
              <a:sym typeface="Arial"/>
            </a:endParaRPr>
          </a:p>
        </p:txBody>
      </p:sp>
      <p:pic>
        <p:nvPicPr>
          <p:cNvPr id="566" name="Google Shape;566;g134f43e4296_0_1141"/>
          <p:cNvPicPr preferRelativeResize="0"/>
          <p:nvPr/>
        </p:nvPicPr>
        <p:blipFill rotWithShape="1">
          <a:blip r:embed="rId5">
            <a:alphaModFix/>
          </a:blip>
          <a:srcRect b="10410" l="4639" r="7664" t="0"/>
          <a:stretch/>
        </p:blipFill>
        <p:spPr>
          <a:xfrm>
            <a:off x="13238903" y="4786639"/>
            <a:ext cx="9882299" cy="6730186"/>
          </a:xfrm>
          <a:prstGeom prst="rect">
            <a:avLst/>
          </a:prstGeom>
          <a:noFill/>
          <a:ln>
            <a:noFill/>
          </a:ln>
        </p:spPr>
      </p:pic>
      <p:sp>
        <p:nvSpPr>
          <p:cNvPr id="567" name="Google Shape;567;g134f43e4296_0_1141"/>
          <p:cNvSpPr txBox="1"/>
          <p:nvPr/>
        </p:nvSpPr>
        <p:spPr>
          <a:xfrm>
            <a:off x="14763563" y="12231106"/>
            <a:ext cx="8357700" cy="929700"/>
          </a:xfrm>
          <a:prstGeom prst="rect">
            <a:avLst/>
          </a:prstGeom>
          <a:noFill/>
          <a:ln>
            <a:noFill/>
          </a:ln>
        </p:spPr>
        <p:txBody>
          <a:bodyPr anchorCtr="0" anchor="t" bIns="110875" lIns="110875" spcFirstLastPara="1" rIns="110875" wrap="square" tIns="110875">
            <a:noAutofit/>
          </a:bodyPr>
          <a:lstStyle/>
          <a:p>
            <a:pPr indent="0" lvl="0" marL="0" marR="0" rtl="0" algn="ctr">
              <a:lnSpc>
                <a:spcPct val="100000"/>
              </a:lnSpc>
              <a:spcBef>
                <a:spcPts val="0"/>
              </a:spcBef>
              <a:spcAft>
                <a:spcPts val="0"/>
              </a:spcAft>
              <a:buClr>
                <a:srgbClr val="000000"/>
              </a:buClr>
              <a:buSzPts val="3300"/>
              <a:buFont typeface="Arial"/>
              <a:buNone/>
            </a:pPr>
            <a:r>
              <a:rPr b="0" i="0" lang="en-PH" sz="3300" u="none" cap="none" strike="noStrike">
                <a:solidFill>
                  <a:srgbClr val="000000"/>
                </a:solidFill>
                <a:latin typeface="Arial"/>
                <a:ea typeface="Arial"/>
                <a:cs typeface="Arial"/>
                <a:sym typeface="Arial"/>
              </a:rPr>
              <a:t>House prices  (in thousand dollars)</a:t>
            </a:r>
            <a:endParaRPr b="0" i="0" sz="3300" u="none" cap="none" strike="noStrike">
              <a:solidFill>
                <a:srgbClr val="000000"/>
              </a:solidFill>
              <a:latin typeface="Arial"/>
              <a:ea typeface="Arial"/>
              <a:cs typeface="Arial"/>
              <a:sym typeface="Arial"/>
            </a:endParaRPr>
          </a:p>
        </p:txBody>
      </p:sp>
      <p:sp>
        <p:nvSpPr>
          <p:cNvPr id="568" name="Google Shape;568;g134f43e4296_0_1141"/>
          <p:cNvSpPr txBox="1"/>
          <p:nvPr/>
        </p:nvSpPr>
        <p:spPr>
          <a:xfrm>
            <a:off x="14572291" y="11516827"/>
            <a:ext cx="3802500" cy="633900"/>
          </a:xfrm>
          <a:prstGeom prst="rect">
            <a:avLst/>
          </a:prstGeom>
          <a:noFill/>
          <a:ln>
            <a:noFill/>
          </a:ln>
        </p:spPr>
        <p:txBody>
          <a:bodyPr anchorCtr="0" anchor="t" bIns="110875" lIns="110875" spcFirstLastPara="1" rIns="110875" wrap="square" tIns="110875">
            <a:noAutofit/>
          </a:bodyPr>
          <a:lstStyle/>
          <a:p>
            <a:pPr indent="0" lvl="0" marL="0" marR="0" rtl="0" algn="ctr">
              <a:lnSpc>
                <a:spcPct val="100000"/>
              </a:lnSpc>
              <a:spcBef>
                <a:spcPts val="0"/>
              </a:spcBef>
              <a:spcAft>
                <a:spcPts val="0"/>
              </a:spcAft>
              <a:buClr>
                <a:srgbClr val="000000"/>
              </a:buClr>
              <a:buSzPts val="2900"/>
              <a:buFont typeface="Arial"/>
              <a:buNone/>
            </a:pPr>
            <a:r>
              <a:rPr b="0" i="0" lang="en-PH" sz="2900" u="none" cap="none" strike="noStrike">
                <a:solidFill>
                  <a:srgbClr val="000000"/>
                </a:solidFill>
                <a:latin typeface="Arial"/>
                <a:ea typeface="Arial"/>
                <a:cs typeface="Arial"/>
                <a:sym typeface="Arial"/>
              </a:rPr>
              <a:t>NYC</a:t>
            </a:r>
            <a:endParaRPr b="0" i="0" sz="2900" u="none" cap="none" strike="noStrike">
              <a:solidFill>
                <a:srgbClr val="000000"/>
              </a:solidFill>
              <a:latin typeface="Arial"/>
              <a:ea typeface="Arial"/>
              <a:cs typeface="Arial"/>
              <a:sym typeface="Arial"/>
            </a:endParaRPr>
          </a:p>
        </p:txBody>
      </p:sp>
      <p:sp>
        <p:nvSpPr>
          <p:cNvPr id="569" name="Google Shape;569;g134f43e4296_0_1141"/>
          <p:cNvSpPr txBox="1"/>
          <p:nvPr/>
        </p:nvSpPr>
        <p:spPr>
          <a:xfrm>
            <a:off x="19318802" y="11516827"/>
            <a:ext cx="3802500" cy="633900"/>
          </a:xfrm>
          <a:prstGeom prst="rect">
            <a:avLst/>
          </a:prstGeom>
          <a:noFill/>
          <a:ln>
            <a:noFill/>
          </a:ln>
        </p:spPr>
        <p:txBody>
          <a:bodyPr anchorCtr="0" anchor="t" bIns="110875" lIns="110875" spcFirstLastPara="1" rIns="110875" wrap="square" tIns="110875">
            <a:noAutofit/>
          </a:bodyPr>
          <a:lstStyle/>
          <a:p>
            <a:pPr indent="0" lvl="0" marL="0" marR="0" rtl="0" algn="ctr">
              <a:lnSpc>
                <a:spcPct val="100000"/>
              </a:lnSpc>
              <a:spcBef>
                <a:spcPts val="0"/>
              </a:spcBef>
              <a:spcAft>
                <a:spcPts val="0"/>
              </a:spcAft>
              <a:buClr>
                <a:srgbClr val="000000"/>
              </a:buClr>
              <a:buSzPts val="2900"/>
              <a:buFont typeface="Arial"/>
              <a:buNone/>
            </a:pPr>
            <a:r>
              <a:rPr b="0" i="0" lang="en-PH" sz="2900" u="none" cap="none" strike="noStrike">
                <a:solidFill>
                  <a:srgbClr val="000000"/>
                </a:solidFill>
                <a:latin typeface="Arial"/>
                <a:ea typeface="Arial"/>
                <a:cs typeface="Arial"/>
                <a:sym typeface="Arial"/>
              </a:rPr>
              <a:t>LA</a:t>
            </a:r>
            <a:endParaRPr b="0" i="0" sz="2900" u="none" cap="none" strike="noStrike">
              <a:solidFill>
                <a:srgbClr val="000000"/>
              </a:solidFill>
              <a:latin typeface="Arial"/>
              <a:ea typeface="Arial"/>
              <a:cs typeface="Arial"/>
              <a:sym typeface="Arial"/>
            </a:endParaRPr>
          </a:p>
        </p:txBody>
      </p:sp>
      <p:sp>
        <p:nvSpPr>
          <p:cNvPr id="570" name="Google Shape;570;g134f43e4296_0_1141"/>
          <p:cNvSpPr/>
          <p:nvPr/>
        </p:nvSpPr>
        <p:spPr>
          <a:xfrm>
            <a:off x="9545117" y="8634330"/>
            <a:ext cx="1485900" cy="1090800"/>
          </a:xfrm>
          <a:prstGeom prst="ellipse">
            <a:avLst/>
          </a:prstGeom>
          <a:noFill/>
          <a:ln cap="flat" cmpd="sng" w="9525">
            <a:solidFill>
              <a:srgbClr val="CC0000"/>
            </a:solidFill>
            <a:prstDash val="solid"/>
            <a:round/>
            <a:headEnd len="sm" w="sm" type="none"/>
            <a:tailEnd len="sm" w="sm" type="none"/>
          </a:ln>
        </p:spPr>
        <p:txBody>
          <a:bodyPr anchorCtr="0" anchor="ctr" bIns="110875" lIns="110875" spcFirstLastPara="1" rIns="110875" wrap="square" tIns="11087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571" name="Google Shape;571;g134f43e4296_0_1141"/>
          <p:cNvSpPr/>
          <p:nvPr/>
        </p:nvSpPr>
        <p:spPr>
          <a:xfrm>
            <a:off x="15774898" y="5544930"/>
            <a:ext cx="1128000" cy="1600200"/>
          </a:xfrm>
          <a:prstGeom prst="ellipse">
            <a:avLst/>
          </a:prstGeom>
          <a:noFill/>
          <a:ln cap="flat" cmpd="sng" w="9525">
            <a:solidFill>
              <a:srgbClr val="CC0000"/>
            </a:solidFill>
            <a:prstDash val="solid"/>
            <a:round/>
            <a:headEnd len="sm" w="sm" type="none"/>
            <a:tailEnd len="sm" w="sm" type="none"/>
          </a:ln>
        </p:spPr>
        <p:txBody>
          <a:bodyPr anchorCtr="0" anchor="ctr" bIns="110875" lIns="110875" spcFirstLastPara="1" rIns="110875" wrap="square" tIns="11087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572" name="Google Shape;572;g134f43e4296_0_1141"/>
          <p:cNvSpPr/>
          <p:nvPr/>
        </p:nvSpPr>
        <p:spPr>
          <a:xfrm>
            <a:off x="19945319" y="8714921"/>
            <a:ext cx="1485900" cy="929700"/>
          </a:xfrm>
          <a:prstGeom prst="ellipse">
            <a:avLst/>
          </a:prstGeom>
          <a:noFill/>
          <a:ln cap="flat" cmpd="sng" w="9525">
            <a:solidFill>
              <a:srgbClr val="CC0000"/>
            </a:solidFill>
            <a:prstDash val="solid"/>
            <a:round/>
            <a:headEnd len="sm" w="sm" type="none"/>
            <a:tailEnd len="sm" w="sm" type="none"/>
          </a:ln>
        </p:spPr>
        <p:txBody>
          <a:bodyPr anchorCtr="0" anchor="ctr" bIns="110875" lIns="110875" spcFirstLastPara="1" rIns="110875" wrap="square" tIns="11087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grpSp>
        <p:nvGrpSpPr>
          <p:cNvPr id="573" name="Google Shape;573;g134f43e4296_0_1141"/>
          <p:cNvGrpSpPr/>
          <p:nvPr/>
        </p:nvGrpSpPr>
        <p:grpSpPr>
          <a:xfrm>
            <a:off x="-3712" y="766059"/>
            <a:ext cx="7319700" cy="1073882"/>
            <a:chOff x="0" y="0"/>
            <a:chExt cx="7319700" cy="1073882"/>
          </a:xfrm>
        </p:grpSpPr>
        <p:sp>
          <p:nvSpPr>
            <p:cNvPr id="574" name="Google Shape;574;g134f43e4296_0_114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75" name="Google Shape;575;g134f43e4296_0_114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76" name="Google Shape;576;g134f43e4296_0_114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Univariate</a:t>
            </a:r>
            <a:endParaRPr i="1" sz="4000">
              <a:solidFill>
                <a:srgbClr val="FFFFFF"/>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g134f43e4296_0_1168"/>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582" name="Google Shape;582;g134f43e4296_0_1168"/>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Charts: </a:t>
            </a:r>
            <a:r>
              <a:rPr b="1" i="1" lang="en-PH" sz="4400" u="none" cap="none" strike="noStrike">
                <a:solidFill>
                  <a:srgbClr val="366092"/>
                </a:solidFill>
                <a:latin typeface="Arial"/>
                <a:ea typeface="Arial"/>
                <a:cs typeface="Arial"/>
                <a:sym typeface="Arial"/>
              </a:rPr>
              <a:t>Bar chart</a:t>
            </a:r>
            <a:endParaRPr b="1" i="1" sz="4400" u="none" cap="none" strike="noStrike">
              <a:solidFill>
                <a:srgbClr val="366092"/>
              </a:solidFill>
              <a:latin typeface="Arial"/>
              <a:ea typeface="Arial"/>
              <a:cs typeface="Arial"/>
              <a:sym typeface="Arial"/>
            </a:endParaRPr>
          </a:p>
        </p:txBody>
      </p:sp>
      <p:sp>
        <p:nvSpPr>
          <p:cNvPr id="583" name="Google Shape;583;g134f43e4296_0_1168"/>
          <p:cNvSpPr txBox="1"/>
          <p:nvPr/>
        </p:nvSpPr>
        <p:spPr>
          <a:xfrm>
            <a:off x="2368162" y="3191306"/>
            <a:ext cx="19647600" cy="10050000"/>
          </a:xfrm>
          <a:prstGeom prst="rect">
            <a:avLst/>
          </a:prstGeom>
          <a:noFill/>
          <a:ln>
            <a:noFill/>
          </a:ln>
        </p:spPr>
        <p:txBody>
          <a:bodyPr anchorCtr="0" anchor="t" bIns="0" lIns="0" spcFirstLastPara="1" rIns="0" wrap="square" tIns="275725">
            <a:noAutofit/>
          </a:bodyPr>
          <a:lstStyle/>
          <a:p>
            <a:pPr indent="-558800" lvl="0" marL="558800" marR="0" rtl="0" algn="l">
              <a:lnSpc>
                <a:spcPct val="150000"/>
              </a:lnSpc>
              <a:spcBef>
                <a:spcPts val="0"/>
              </a:spcBef>
              <a:spcAft>
                <a:spcPts val="0"/>
              </a:spcAft>
              <a:buClr>
                <a:srgbClr val="434343"/>
              </a:buClr>
              <a:buSzPts val="4400"/>
              <a:buFont typeface="Arial"/>
              <a:buChar char="•"/>
            </a:pPr>
            <a:r>
              <a:rPr b="0" i="0" lang="en-PH" sz="4400" u="none" cap="none" strike="noStrike">
                <a:solidFill>
                  <a:srgbClr val="434343"/>
                </a:solidFill>
                <a:latin typeface="Arial"/>
                <a:ea typeface="Arial"/>
                <a:cs typeface="Arial"/>
                <a:sym typeface="Arial"/>
              </a:rPr>
              <a:t>Check distribution of categories</a:t>
            </a:r>
            <a:endParaRPr b="0" i="0" sz="4400" u="none" cap="none" strike="noStrike">
              <a:solidFill>
                <a:srgbClr val="434343"/>
              </a:solidFill>
              <a:latin typeface="Arial"/>
              <a:ea typeface="Arial"/>
              <a:cs typeface="Arial"/>
              <a:sym typeface="Arial"/>
            </a:endParaRPr>
          </a:p>
          <a:p>
            <a:pPr indent="-558800" lvl="0" marL="558800" marR="0" rtl="0" algn="l">
              <a:lnSpc>
                <a:spcPct val="150000"/>
              </a:lnSpc>
              <a:spcBef>
                <a:spcPts val="0"/>
              </a:spcBef>
              <a:spcAft>
                <a:spcPts val="0"/>
              </a:spcAft>
              <a:buClr>
                <a:srgbClr val="434343"/>
              </a:buClr>
              <a:buSzPts val="4400"/>
              <a:buFont typeface="Arial"/>
              <a:buChar char="•"/>
            </a:pPr>
            <a:r>
              <a:rPr b="0" i="0" lang="en-PH" sz="4400" u="none" cap="none" strike="noStrike">
                <a:solidFill>
                  <a:srgbClr val="434343"/>
                </a:solidFill>
                <a:latin typeface="Arial"/>
                <a:ea typeface="Arial"/>
                <a:cs typeface="Arial"/>
                <a:sym typeface="Arial"/>
              </a:rPr>
              <a:t>Check top/bottom categories.</a:t>
            </a:r>
            <a:endParaRPr b="0" i="0" sz="4400" u="none" cap="none" strike="noStrike">
              <a:solidFill>
                <a:srgbClr val="434343"/>
              </a:solidFill>
              <a:latin typeface="Arial"/>
              <a:ea typeface="Arial"/>
              <a:cs typeface="Arial"/>
              <a:sym typeface="Arial"/>
            </a:endParaRPr>
          </a:p>
          <a:p>
            <a:pPr indent="0" lvl="0" marL="558800" marR="0" rtl="0" algn="l">
              <a:lnSpc>
                <a:spcPct val="150000"/>
              </a:lnSpc>
              <a:spcBef>
                <a:spcPts val="0"/>
              </a:spcBef>
              <a:spcAft>
                <a:spcPts val="0"/>
              </a:spcAft>
              <a:buClr>
                <a:srgbClr val="000000"/>
              </a:buClr>
              <a:buSzPts val="4400"/>
              <a:buFont typeface="Arial"/>
              <a:buNone/>
            </a:pPr>
            <a:r>
              <a:t/>
            </a:r>
            <a:endParaRPr b="0" i="0" sz="4400" u="none" cap="none" strike="noStrike">
              <a:solidFill>
                <a:srgbClr val="434343"/>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4400"/>
              <a:buFont typeface="Arial"/>
              <a:buNone/>
            </a:pPr>
            <a:r>
              <a:t/>
            </a:r>
            <a:endParaRPr b="0" i="0" sz="4400" u="none" cap="none" strike="noStrike">
              <a:solidFill>
                <a:srgbClr val="434343"/>
              </a:solidFill>
              <a:latin typeface="Arial"/>
              <a:ea typeface="Arial"/>
              <a:cs typeface="Arial"/>
              <a:sym typeface="Arial"/>
            </a:endParaRPr>
          </a:p>
          <a:p>
            <a:pPr indent="0" lvl="0" marL="558800" marR="0" rtl="0" algn="l">
              <a:lnSpc>
                <a:spcPct val="150000"/>
              </a:lnSpc>
              <a:spcBef>
                <a:spcPts val="0"/>
              </a:spcBef>
              <a:spcAft>
                <a:spcPts val="0"/>
              </a:spcAft>
              <a:buClr>
                <a:srgbClr val="000000"/>
              </a:buClr>
              <a:buSzPts val="4400"/>
              <a:buFont typeface="Arial"/>
              <a:buNone/>
            </a:pPr>
            <a:r>
              <a:t/>
            </a:r>
            <a:endParaRPr b="0" i="0" sz="4400" u="none" cap="none" strike="noStrike">
              <a:solidFill>
                <a:srgbClr val="434343"/>
              </a:solidFill>
              <a:latin typeface="Arial"/>
              <a:ea typeface="Arial"/>
              <a:cs typeface="Arial"/>
              <a:sym typeface="Arial"/>
            </a:endParaRPr>
          </a:p>
        </p:txBody>
      </p:sp>
      <p:pic>
        <p:nvPicPr>
          <p:cNvPr id="584" name="Google Shape;584;g134f43e4296_0_1168"/>
          <p:cNvPicPr preferRelativeResize="0"/>
          <p:nvPr/>
        </p:nvPicPr>
        <p:blipFill rotWithShape="1">
          <a:blip r:embed="rId4">
            <a:alphaModFix/>
          </a:blip>
          <a:srcRect b="0" l="0" r="0" t="0"/>
          <a:stretch/>
        </p:blipFill>
        <p:spPr>
          <a:xfrm>
            <a:off x="3082598" y="7109066"/>
            <a:ext cx="8176286" cy="6132229"/>
          </a:xfrm>
          <a:prstGeom prst="rect">
            <a:avLst/>
          </a:prstGeom>
          <a:noFill/>
          <a:ln>
            <a:noFill/>
          </a:ln>
        </p:spPr>
      </p:pic>
      <p:pic>
        <p:nvPicPr>
          <p:cNvPr id="585" name="Google Shape;585;g134f43e4296_0_1168"/>
          <p:cNvPicPr preferRelativeResize="0"/>
          <p:nvPr/>
        </p:nvPicPr>
        <p:blipFill rotWithShape="1">
          <a:blip r:embed="rId5">
            <a:alphaModFix/>
          </a:blip>
          <a:srcRect b="0" l="0" r="0" t="0"/>
          <a:stretch/>
        </p:blipFill>
        <p:spPr>
          <a:xfrm>
            <a:off x="13001543" y="6645093"/>
            <a:ext cx="10265821" cy="6453348"/>
          </a:xfrm>
          <a:prstGeom prst="rect">
            <a:avLst/>
          </a:prstGeom>
          <a:noFill/>
          <a:ln>
            <a:noFill/>
          </a:ln>
        </p:spPr>
      </p:pic>
      <p:sp>
        <p:nvSpPr>
          <p:cNvPr id="586" name="Google Shape;586;g134f43e4296_0_1168"/>
          <p:cNvSpPr txBox="1"/>
          <p:nvPr/>
        </p:nvSpPr>
        <p:spPr>
          <a:xfrm>
            <a:off x="3082643" y="6645093"/>
            <a:ext cx="8176800" cy="3638400"/>
          </a:xfrm>
          <a:prstGeom prst="rect">
            <a:avLst/>
          </a:prstGeom>
          <a:noFill/>
          <a:ln>
            <a:noFill/>
          </a:ln>
        </p:spPr>
        <p:txBody>
          <a:bodyPr anchorCtr="0" anchor="t" bIns="110875" lIns="110875" spcFirstLastPara="1" rIns="110875" wrap="square" tIns="110875">
            <a:noAutofit/>
          </a:bodyPr>
          <a:lstStyle/>
          <a:p>
            <a:pPr indent="0" lvl="0" marL="0" marR="0" rtl="0" algn="l">
              <a:lnSpc>
                <a:spcPct val="150000"/>
              </a:lnSpc>
              <a:spcBef>
                <a:spcPts val="0"/>
              </a:spcBef>
              <a:spcAft>
                <a:spcPts val="0"/>
              </a:spcAft>
              <a:buClr>
                <a:srgbClr val="000000"/>
              </a:buClr>
              <a:buSzPts val="3200"/>
              <a:buFont typeface="Arial"/>
              <a:buNone/>
            </a:pPr>
            <a:r>
              <a:rPr b="0" i="0" lang="en-PH" sz="3200" u="none" cap="none" strike="noStrike">
                <a:solidFill>
                  <a:srgbClr val="666666"/>
                </a:solidFill>
                <a:latin typeface="Arial"/>
                <a:ea typeface="Arial"/>
                <a:cs typeface="Arial"/>
                <a:sym typeface="Arial"/>
              </a:rPr>
              <a:t>Average purchase amount by payment type</a:t>
            </a:r>
            <a:endParaRPr b="0" i="0" sz="3200" u="none" cap="none" strike="noStrike">
              <a:solidFill>
                <a:srgbClr val="666666"/>
              </a:solidFill>
              <a:latin typeface="Arial"/>
              <a:ea typeface="Arial"/>
              <a:cs typeface="Arial"/>
              <a:sym typeface="Arial"/>
            </a:endParaRPr>
          </a:p>
        </p:txBody>
      </p:sp>
      <p:grpSp>
        <p:nvGrpSpPr>
          <p:cNvPr id="587" name="Google Shape;587;g134f43e4296_0_1168"/>
          <p:cNvGrpSpPr/>
          <p:nvPr/>
        </p:nvGrpSpPr>
        <p:grpSpPr>
          <a:xfrm>
            <a:off x="-3712" y="766059"/>
            <a:ext cx="7319700" cy="1073882"/>
            <a:chOff x="0" y="0"/>
            <a:chExt cx="7319700" cy="1073882"/>
          </a:xfrm>
        </p:grpSpPr>
        <p:sp>
          <p:nvSpPr>
            <p:cNvPr id="588" name="Google Shape;588;g134f43e4296_0_116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89" name="Google Shape;589;g134f43e4296_0_116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90" name="Google Shape;590;g134f43e4296_0_116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Univariate</a:t>
            </a:r>
            <a:endParaRPr i="1" sz="4000">
              <a:solidFill>
                <a:srgbClr val="FFFFFF"/>
              </a:solidFill>
              <a:latin typeface="Poppins"/>
              <a:ea typeface="Poppins"/>
              <a:cs typeface="Poppins"/>
              <a:sym typeface="Poppi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g134f43e4296_0_1200"/>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596" name="Google Shape;596;g134f43e4296_0_1200"/>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Charts: </a:t>
            </a:r>
            <a:r>
              <a:rPr b="1" i="1" lang="en-PH" sz="4400" u="none" cap="none" strike="noStrike">
                <a:solidFill>
                  <a:srgbClr val="366092"/>
                </a:solidFill>
                <a:latin typeface="Arial"/>
                <a:ea typeface="Arial"/>
                <a:cs typeface="Arial"/>
                <a:sym typeface="Arial"/>
              </a:rPr>
              <a:t>Line chart</a:t>
            </a:r>
            <a:endParaRPr b="1" i="1" sz="4400" u="none" cap="none" strike="noStrike">
              <a:solidFill>
                <a:srgbClr val="366092"/>
              </a:solidFill>
              <a:latin typeface="Arial"/>
              <a:ea typeface="Arial"/>
              <a:cs typeface="Arial"/>
              <a:sym typeface="Arial"/>
            </a:endParaRPr>
          </a:p>
        </p:txBody>
      </p:sp>
      <p:sp>
        <p:nvSpPr>
          <p:cNvPr id="597" name="Google Shape;597;g134f43e4296_0_1200"/>
          <p:cNvSpPr txBox="1"/>
          <p:nvPr/>
        </p:nvSpPr>
        <p:spPr>
          <a:xfrm>
            <a:off x="2368162" y="3191306"/>
            <a:ext cx="19647600" cy="10050000"/>
          </a:xfrm>
          <a:prstGeom prst="rect">
            <a:avLst/>
          </a:prstGeom>
          <a:noFill/>
          <a:ln>
            <a:noFill/>
          </a:ln>
        </p:spPr>
        <p:txBody>
          <a:bodyPr anchorCtr="0" anchor="t" bIns="0" lIns="0" spcFirstLastPara="1" rIns="0" wrap="square" tIns="275725">
            <a:noAutofit/>
          </a:bodyPr>
          <a:lstStyle/>
          <a:p>
            <a:pPr indent="-558800" lvl="0" marL="558800" marR="0" rtl="0" algn="l">
              <a:lnSpc>
                <a:spcPct val="150000"/>
              </a:lnSpc>
              <a:spcBef>
                <a:spcPts val="0"/>
              </a:spcBef>
              <a:spcAft>
                <a:spcPts val="0"/>
              </a:spcAft>
              <a:buClr>
                <a:srgbClr val="434343"/>
              </a:buClr>
              <a:buSzPts val="4400"/>
              <a:buFont typeface="Arial"/>
              <a:buChar char="•"/>
            </a:pPr>
            <a:r>
              <a:rPr b="0" i="0" lang="en-PH" sz="4400" u="none" cap="none" strike="noStrike">
                <a:solidFill>
                  <a:srgbClr val="434343"/>
                </a:solidFill>
                <a:latin typeface="Arial"/>
                <a:ea typeface="Arial"/>
                <a:cs typeface="Arial"/>
                <a:sym typeface="Arial"/>
              </a:rPr>
              <a:t>Inspect for trends/patterns </a:t>
            </a:r>
            <a:endParaRPr b="0" i="0" sz="4400" u="none" cap="none" strike="noStrike">
              <a:solidFill>
                <a:srgbClr val="434343"/>
              </a:solidFill>
              <a:latin typeface="Arial"/>
              <a:ea typeface="Arial"/>
              <a:cs typeface="Arial"/>
              <a:sym typeface="Arial"/>
            </a:endParaRPr>
          </a:p>
          <a:p>
            <a:pPr indent="0" lvl="0" marL="558800" marR="0" rtl="0" algn="l">
              <a:lnSpc>
                <a:spcPct val="150000"/>
              </a:lnSpc>
              <a:spcBef>
                <a:spcPts val="0"/>
              </a:spcBef>
              <a:spcAft>
                <a:spcPts val="0"/>
              </a:spcAft>
              <a:buClr>
                <a:srgbClr val="000000"/>
              </a:buClr>
              <a:buSzPts val="4400"/>
              <a:buFont typeface="Arial"/>
              <a:buNone/>
            </a:pPr>
            <a:r>
              <a:t/>
            </a:r>
            <a:endParaRPr b="0" i="0" sz="4400" u="none" cap="none" strike="noStrike">
              <a:solidFill>
                <a:srgbClr val="434343"/>
              </a:solidFill>
              <a:latin typeface="Arial"/>
              <a:ea typeface="Arial"/>
              <a:cs typeface="Arial"/>
              <a:sym typeface="Arial"/>
            </a:endParaRPr>
          </a:p>
        </p:txBody>
      </p:sp>
      <p:pic>
        <p:nvPicPr>
          <p:cNvPr id="598" name="Google Shape;598;g134f43e4296_0_1200"/>
          <p:cNvPicPr preferRelativeResize="0"/>
          <p:nvPr/>
        </p:nvPicPr>
        <p:blipFill rotWithShape="1">
          <a:blip r:embed="rId4">
            <a:alphaModFix/>
          </a:blip>
          <a:srcRect b="0" l="0" r="0" t="0"/>
          <a:stretch/>
        </p:blipFill>
        <p:spPr>
          <a:xfrm>
            <a:off x="3313546" y="5544930"/>
            <a:ext cx="14071836" cy="6160760"/>
          </a:xfrm>
          <a:prstGeom prst="rect">
            <a:avLst/>
          </a:prstGeom>
          <a:noFill/>
          <a:ln>
            <a:noFill/>
          </a:ln>
        </p:spPr>
      </p:pic>
      <p:sp>
        <p:nvSpPr>
          <p:cNvPr id="599" name="Google Shape;599;g134f43e4296_0_1200"/>
          <p:cNvSpPr txBox="1"/>
          <p:nvPr/>
        </p:nvSpPr>
        <p:spPr>
          <a:xfrm>
            <a:off x="3313546" y="4615317"/>
            <a:ext cx="11175300" cy="929700"/>
          </a:xfrm>
          <a:prstGeom prst="rect">
            <a:avLst/>
          </a:prstGeom>
          <a:noFill/>
          <a:ln>
            <a:noFill/>
          </a:ln>
        </p:spPr>
        <p:txBody>
          <a:bodyPr anchorCtr="0" anchor="ctr" bIns="110875" lIns="110875" spcFirstLastPara="1" rIns="110875" wrap="square" tIns="110875">
            <a:noAutofit/>
          </a:bodyPr>
          <a:lstStyle/>
          <a:p>
            <a:pPr indent="0" lvl="0" marL="0" marR="0" rtl="0" algn="l">
              <a:lnSpc>
                <a:spcPct val="100000"/>
              </a:lnSpc>
              <a:spcBef>
                <a:spcPts val="0"/>
              </a:spcBef>
              <a:spcAft>
                <a:spcPts val="0"/>
              </a:spcAft>
              <a:buClr>
                <a:srgbClr val="000000"/>
              </a:buClr>
              <a:buSzPts val="3800"/>
              <a:buFont typeface="Arial"/>
              <a:buNone/>
            </a:pPr>
            <a:r>
              <a:rPr b="0" i="0" lang="en-PH" sz="3800" u="none" cap="none" strike="noStrike">
                <a:solidFill>
                  <a:srgbClr val="666666"/>
                </a:solidFill>
                <a:latin typeface="Arial"/>
                <a:ea typeface="Arial"/>
                <a:cs typeface="Arial"/>
                <a:sym typeface="Arial"/>
              </a:rPr>
              <a:t>Number of items sold in store X</a:t>
            </a:r>
            <a:endParaRPr b="0" i="0" sz="3800" u="none" cap="none" strike="noStrike">
              <a:solidFill>
                <a:srgbClr val="666666"/>
              </a:solidFill>
              <a:latin typeface="Arial"/>
              <a:ea typeface="Arial"/>
              <a:cs typeface="Arial"/>
              <a:sym typeface="Arial"/>
            </a:endParaRPr>
          </a:p>
        </p:txBody>
      </p:sp>
      <p:grpSp>
        <p:nvGrpSpPr>
          <p:cNvPr id="600" name="Google Shape;600;g134f43e4296_0_1200"/>
          <p:cNvGrpSpPr/>
          <p:nvPr/>
        </p:nvGrpSpPr>
        <p:grpSpPr>
          <a:xfrm>
            <a:off x="-3712" y="766059"/>
            <a:ext cx="7319700" cy="1073882"/>
            <a:chOff x="0" y="0"/>
            <a:chExt cx="7319700" cy="1073882"/>
          </a:xfrm>
        </p:grpSpPr>
        <p:sp>
          <p:nvSpPr>
            <p:cNvPr id="601" name="Google Shape;601;g134f43e4296_0_120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02" name="Google Shape;602;g134f43e4296_0_120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03" name="Google Shape;603;g134f43e4296_0_120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Univariate</a:t>
            </a:r>
            <a:endParaRPr i="1" sz="4000">
              <a:solidFill>
                <a:srgbClr val="FFFFFF"/>
              </a:solidFill>
              <a:latin typeface="Poppins"/>
              <a:ea typeface="Poppins"/>
              <a:cs typeface="Poppins"/>
              <a:sym typeface="Poppi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g134f43e4296_0_1210"/>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609" name="Google Shape;609;g134f43e4296_0_1210"/>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Charts: </a:t>
            </a:r>
            <a:r>
              <a:rPr b="1" i="1" lang="en-PH" sz="4400" u="none" cap="none" strike="noStrike">
                <a:solidFill>
                  <a:srgbClr val="366092"/>
                </a:solidFill>
                <a:latin typeface="Arial"/>
                <a:ea typeface="Arial"/>
                <a:cs typeface="Arial"/>
                <a:sym typeface="Arial"/>
              </a:rPr>
              <a:t>Line chart</a:t>
            </a:r>
            <a:endParaRPr b="1" i="1" sz="4400" u="none" cap="none" strike="noStrike">
              <a:solidFill>
                <a:srgbClr val="366092"/>
              </a:solidFill>
              <a:latin typeface="Arial"/>
              <a:ea typeface="Arial"/>
              <a:cs typeface="Arial"/>
              <a:sym typeface="Arial"/>
            </a:endParaRPr>
          </a:p>
        </p:txBody>
      </p:sp>
      <p:sp>
        <p:nvSpPr>
          <p:cNvPr id="610" name="Google Shape;610;g134f43e4296_0_1210"/>
          <p:cNvSpPr txBox="1"/>
          <p:nvPr/>
        </p:nvSpPr>
        <p:spPr>
          <a:xfrm>
            <a:off x="2368162" y="3191306"/>
            <a:ext cx="19647600" cy="10050000"/>
          </a:xfrm>
          <a:prstGeom prst="rect">
            <a:avLst/>
          </a:prstGeom>
          <a:noFill/>
          <a:ln>
            <a:noFill/>
          </a:ln>
        </p:spPr>
        <p:txBody>
          <a:bodyPr anchorCtr="0" anchor="t" bIns="0" lIns="0" spcFirstLastPara="1" rIns="0" wrap="square" tIns="275725">
            <a:noAutofit/>
          </a:bodyPr>
          <a:lstStyle/>
          <a:p>
            <a:pPr indent="-558800" lvl="0" marL="558800" marR="0" rtl="0" algn="l">
              <a:lnSpc>
                <a:spcPct val="150000"/>
              </a:lnSpc>
              <a:spcBef>
                <a:spcPts val="0"/>
              </a:spcBef>
              <a:spcAft>
                <a:spcPts val="0"/>
              </a:spcAft>
              <a:buClr>
                <a:srgbClr val="434343"/>
              </a:buClr>
              <a:buSzPts val="4400"/>
              <a:buFont typeface="Arial"/>
              <a:buChar char="•"/>
            </a:pPr>
            <a:r>
              <a:rPr b="0" i="0" lang="en-PH" sz="4400" u="none" cap="none" strike="noStrike">
                <a:solidFill>
                  <a:srgbClr val="434343"/>
                </a:solidFill>
                <a:latin typeface="Arial"/>
                <a:ea typeface="Arial"/>
                <a:cs typeface="Arial"/>
                <a:sym typeface="Arial"/>
              </a:rPr>
              <a:t>Compare trends</a:t>
            </a:r>
            <a:endParaRPr b="0" i="0" sz="4400" u="none" cap="none" strike="noStrike">
              <a:solidFill>
                <a:srgbClr val="434343"/>
              </a:solidFill>
              <a:latin typeface="Arial"/>
              <a:ea typeface="Arial"/>
              <a:cs typeface="Arial"/>
              <a:sym typeface="Arial"/>
            </a:endParaRPr>
          </a:p>
          <a:p>
            <a:pPr indent="0" lvl="0" marL="558800" marR="0" rtl="0" algn="l">
              <a:lnSpc>
                <a:spcPct val="150000"/>
              </a:lnSpc>
              <a:spcBef>
                <a:spcPts val="0"/>
              </a:spcBef>
              <a:spcAft>
                <a:spcPts val="0"/>
              </a:spcAft>
              <a:buClr>
                <a:srgbClr val="000000"/>
              </a:buClr>
              <a:buSzPts val="4400"/>
              <a:buFont typeface="Arial"/>
              <a:buNone/>
            </a:pPr>
            <a:r>
              <a:t/>
            </a:r>
            <a:endParaRPr b="0" i="0" sz="4400" u="none" cap="none" strike="noStrike">
              <a:solidFill>
                <a:srgbClr val="434343"/>
              </a:solidFill>
              <a:latin typeface="Arial"/>
              <a:ea typeface="Arial"/>
              <a:cs typeface="Arial"/>
              <a:sym typeface="Arial"/>
            </a:endParaRPr>
          </a:p>
        </p:txBody>
      </p:sp>
      <p:pic>
        <p:nvPicPr>
          <p:cNvPr id="611" name="Google Shape;611;g134f43e4296_0_1210"/>
          <p:cNvPicPr preferRelativeResize="0"/>
          <p:nvPr/>
        </p:nvPicPr>
        <p:blipFill rotWithShape="1">
          <a:blip r:embed="rId4">
            <a:alphaModFix/>
          </a:blip>
          <a:srcRect b="0" l="0" r="4397" t="0"/>
          <a:stretch/>
        </p:blipFill>
        <p:spPr>
          <a:xfrm>
            <a:off x="3313546" y="5544930"/>
            <a:ext cx="18291094" cy="6017892"/>
          </a:xfrm>
          <a:prstGeom prst="rect">
            <a:avLst/>
          </a:prstGeom>
          <a:noFill/>
          <a:ln>
            <a:noFill/>
          </a:ln>
        </p:spPr>
      </p:pic>
      <p:sp>
        <p:nvSpPr>
          <p:cNvPr id="612" name="Google Shape;612;g134f43e4296_0_1210"/>
          <p:cNvSpPr txBox="1"/>
          <p:nvPr/>
        </p:nvSpPr>
        <p:spPr>
          <a:xfrm>
            <a:off x="3313546" y="4615317"/>
            <a:ext cx="13861500" cy="929700"/>
          </a:xfrm>
          <a:prstGeom prst="rect">
            <a:avLst/>
          </a:prstGeom>
          <a:noFill/>
          <a:ln>
            <a:noFill/>
          </a:ln>
        </p:spPr>
        <p:txBody>
          <a:bodyPr anchorCtr="0" anchor="ctr" bIns="110875" lIns="110875" spcFirstLastPara="1" rIns="110875" wrap="square" tIns="110875">
            <a:noAutofit/>
          </a:bodyPr>
          <a:lstStyle/>
          <a:p>
            <a:pPr indent="0" lvl="0" marL="0" marR="0" rtl="0" algn="l">
              <a:lnSpc>
                <a:spcPct val="100000"/>
              </a:lnSpc>
              <a:spcBef>
                <a:spcPts val="0"/>
              </a:spcBef>
              <a:spcAft>
                <a:spcPts val="0"/>
              </a:spcAft>
              <a:buClr>
                <a:srgbClr val="000000"/>
              </a:buClr>
              <a:buSzPts val="3800"/>
              <a:buFont typeface="Arial"/>
              <a:buNone/>
            </a:pPr>
            <a:r>
              <a:rPr b="0" i="0" lang="en-PH" sz="3800" u="none" cap="none" strike="noStrike">
                <a:solidFill>
                  <a:srgbClr val="666666"/>
                </a:solidFill>
                <a:latin typeface="Arial"/>
                <a:ea typeface="Arial"/>
                <a:cs typeface="Arial"/>
                <a:sym typeface="Arial"/>
              </a:rPr>
              <a:t>Month-on-Month number of transactions this year vs last year</a:t>
            </a:r>
            <a:endParaRPr b="0" i="0" sz="3800" u="none" cap="none" strike="noStrike">
              <a:solidFill>
                <a:srgbClr val="666666"/>
              </a:solidFill>
              <a:latin typeface="Arial"/>
              <a:ea typeface="Arial"/>
              <a:cs typeface="Arial"/>
              <a:sym typeface="Arial"/>
            </a:endParaRPr>
          </a:p>
        </p:txBody>
      </p:sp>
      <p:grpSp>
        <p:nvGrpSpPr>
          <p:cNvPr id="613" name="Google Shape;613;g134f43e4296_0_1210"/>
          <p:cNvGrpSpPr/>
          <p:nvPr/>
        </p:nvGrpSpPr>
        <p:grpSpPr>
          <a:xfrm>
            <a:off x="-3712" y="766059"/>
            <a:ext cx="7319700" cy="1073882"/>
            <a:chOff x="0" y="0"/>
            <a:chExt cx="7319700" cy="1073882"/>
          </a:xfrm>
        </p:grpSpPr>
        <p:sp>
          <p:nvSpPr>
            <p:cNvPr id="614" name="Google Shape;614;g134f43e4296_0_121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15" name="Google Shape;615;g134f43e4296_0_121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16" name="Google Shape;616;g134f43e4296_0_121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Univariate</a:t>
            </a:r>
            <a:endParaRPr i="1" sz="4000">
              <a:solidFill>
                <a:srgbClr val="FFFFFF"/>
              </a:solidFill>
              <a:latin typeface="Poppins"/>
              <a:ea typeface="Poppins"/>
              <a:cs typeface="Poppins"/>
              <a:sym typeface="Poppi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g134f43e4296_0_1158"/>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622" name="Google Shape;622;g134f43e4296_0_1158"/>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Charts: </a:t>
            </a:r>
            <a:r>
              <a:rPr b="1" i="1" lang="en-PH" sz="4400" u="none" cap="none" strike="noStrike">
                <a:solidFill>
                  <a:srgbClr val="366092"/>
                </a:solidFill>
                <a:latin typeface="Arial"/>
                <a:ea typeface="Arial"/>
                <a:cs typeface="Arial"/>
                <a:sym typeface="Arial"/>
              </a:rPr>
              <a:t>Histogram</a:t>
            </a:r>
            <a:endParaRPr b="1" i="1" sz="4400" u="none" cap="none" strike="noStrike">
              <a:solidFill>
                <a:srgbClr val="366092"/>
              </a:solidFill>
              <a:latin typeface="Arial"/>
              <a:ea typeface="Arial"/>
              <a:cs typeface="Arial"/>
              <a:sym typeface="Arial"/>
            </a:endParaRPr>
          </a:p>
        </p:txBody>
      </p:sp>
      <p:pic>
        <p:nvPicPr>
          <p:cNvPr id="623" name="Google Shape;623;g134f43e4296_0_1158"/>
          <p:cNvPicPr preferRelativeResize="0"/>
          <p:nvPr/>
        </p:nvPicPr>
        <p:blipFill rotWithShape="1">
          <a:blip r:embed="rId4">
            <a:alphaModFix/>
          </a:blip>
          <a:srcRect b="0" l="0" r="0" t="0"/>
          <a:stretch/>
        </p:blipFill>
        <p:spPr>
          <a:xfrm>
            <a:off x="13648131" y="7259186"/>
            <a:ext cx="8940654" cy="5982123"/>
          </a:xfrm>
          <a:prstGeom prst="rect">
            <a:avLst/>
          </a:prstGeom>
          <a:noFill/>
          <a:ln>
            <a:noFill/>
          </a:ln>
        </p:spPr>
      </p:pic>
      <p:pic>
        <p:nvPicPr>
          <p:cNvPr id="624" name="Google Shape;624;g134f43e4296_0_1158"/>
          <p:cNvPicPr preferRelativeResize="0"/>
          <p:nvPr/>
        </p:nvPicPr>
        <p:blipFill rotWithShape="1">
          <a:blip r:embed="rId5">
            <a:alphaModFix/>
          </a:blip>
          <a:srcRect b="0" l="0" r="0" t="0"/>
          <a:stretch/>
        </p:blipFill>
        <p:spPr>
          <a:xfrm>
            <a:off x="2996875" y="6543066"/>
            <a:ext cx="8599249" cy="5750349"/>
          </a:xfrm>
          <a:prstGeom prst="rect">
            <a:avLst/>
          </a:prstGeom>
          <a:noFill/>
          <a:ln>
            <a:noFill/>
          </a:ln>
        </p:spPr>
      </p:pic>
      <p:sp>
        <p:nvSpPr>
          <p:cNvPr id="625" name="Google Shape;625;g134f43e4296_0_1158"/>
          <p:cNvSpPr txBox="1"/>
          <p:nvPr/>
        </p:nvSpPr>
        <p:spPr>
          <a:xfrm>
            <a:off x="2322497" y="3757503"/>
            <a:ext cx="15109800" cy="2245200"/>
          </a:xfrm>
          <a:prstGeom prst="rect">
            <a:avLst/>
          </a:prstGeom>
          <a:noFill/>
          <a:ln>
            <a:noFill/>
          </a:ln>
        </p:spPr>
        <p:txBody>
          <a:bodyPr anchorCtr="0" anchor="t" bIns="0" lIns="0" spcFirstLastPara="1" rIns="0" wrap="square" tIns="275725">
            <a:noAutofit/>
          </a:bodyPr>
          <a:lstStyle/>
          <a:p>
            <a:pPr indent="-558800" lvl="0" marL="558800" marR="0" rtl="0" algn="l">
              <a:lnSpc>
                <a:spcPct val="150000"/>
              </a:lnSpc>
              <a:spcBef>
                <a:spcPts val="0"/>
              </a:spcBef>
              <a:spcAft>
                <a:spcPts val="0"/>
              </a:spcAft>
              <a:buClr>
                <a:srgbClr val="434343"/>
              </a:buClr>
              <a:buSzPts val="4400"/>
              <a:buFont typeface="Arial"/>
              <a:buChar char="•"/>
            </a:pPr>
            <a:r>
              <a:rPr b="0" i="0" lang="en-PH" sz="4400" u="none" cap="none" strike="noStrike">
                <a:solidFill>
                  <a:srgbClr val="434343"/>
                </a:solidFill>
                <a:latin typeface="Arial"/>
                <a:ea typeface="Arial"/>
                <a:cs typeface="Arial"/>
                <a:sym typeface="Arial"/>
              </a:rPr>
              <a:t>Check the spread of the data. How distributed it is?</a:t>
            </a:r>
            <a:endParaRPr b="0" i="0" sz="4400" u="none" cap="none" strike="noStrike">
              <a:solidFill>
                <a:srgbClr val="434343"/>
              </a:solidFill>
              <a:latin typeface="Arial"/>
              <a:ea typeface="Arial"/>
              <a:cs typeface="Arial"/>
              <a:sym typeface="Arial"/>
            </a:endParaRPr>
          </a:p>
          <a:p>
            <a:pPr indent="-558800" lvl="0" marL="558800" marR="0" rtl="0" algn="l">
              <a:lnSpc>
                <a:spcPct val="150000"/>
              </a:lnSpc>
              <a:spcBef>
                <a:spcPts val="0"/>
              </a:spcBef>
              <a:spcAft>
                <a:spcPts val="0"/>
              </a:spcAft>
              <a:buClr>
                <a:srgbClr val="434343"/>
              </a:buClr>
              <a:buSzPts val="4400"/>
              <a:buFont typeface="Arial"/>
              <a:buChar char="•"/>
            </a:pPr>
            <a:r>
              <a:rPr b="0" i="0" lang="en-PH" sz="4400" u="none" cap="none" strike="noStrike">
                <a:solidFill>
                  <a:srgbClr val="434343"/>
                </a:solidFill>
                <a:latin typeface="Arial"/>
                <a:ea typeface="Arial"/>
                <a:cs typeface="Arial"/>
                <a:sym typeface="Arial"/>
              </a:rPr>
              <a:t>Values are grouped into bins or ranges.</a:t>
            </a:r>
            <a:endParaRPr b="0" i="0" sz="4400" u="none" cap="none" strike="noStrike">
              <a:solidFill>
                <a:srgbClr val="434343"/>
              </a:solidFill>
              <a:latin typeface="Arial"/>
              <a:ea typeface="Arial"/>
              <a:cs typeface="Arial"/>
              <a:sym typeface="Arial"/>
            </a:endParaRPr>
          </a:p>
          <a:p>
            <a:pPr indent="0" lvl="0" marL="558800" marR="0" rtl="0" algn="l">
              <a:lnSpc>
                <a:spcPct val="150000"/>
              </a:lnSpc>
              <a:spcBef>
                <a:spcPts val="0"/>
              </a:spcBef>
              <a:spcAft>
                <a:spcPts val="0"/>
              </a:spcAft>
              <a:buClr>
                <a:srgbClr val="000000"/>
              </a:buClr>
              <a:buSzPts val="4400"/>
              <a:buFont typeface="Arial"/>
              <a:buNone/>
            </a:pPr>
            <a:r>
              <a:t/>
            </a:r>
            <a:endParaRPr b="0" i="0" sz="4400" u="none" cap="none" strike="noStrike">
              <a:solidFill>
                <a:srgbClr val="434343"/>
              </a:solidFill>
              <a:latin typeface="Arial"/>
              <a:ea typeface="Arial"/>
              <a:cs typeface="Arial"/>
              <a:sym typeface="Arial"/>
            </a:endParaRPr>
          </a:p>
        </p:txBody>
      </p:sp>
      <p:grpSp>
        <p:nvGrpSpPr>
          <p:cNvPr id="626" name="Google Shape;626;g134f43e4296_0_1158"/>
          <p:cNvGrpSpPr/>
          <p:nvPr/>
        </p:nvGrpSpPr>
        <p:grpSpPr>
          <a:xfrm>
            <a:off x="-3712" y="766059"/>
            <a:ext cx="7319700" cy="1073882"/>
            <a:chOff x="0" y="0"/>
            <a:chExt cx="7319700" cy="1073882"/>
          </a:xfrm>
        </p:grpSpPr>
        <p:sp>
          <p:nvSpPr>
            <p:cNvPr id="627" name="Google Shape;627;g134f43e4296_0_115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28" name="Google Shape;628;g134f43e4296_0_115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29" name="Google Shape;629;g134f43e4296_0_115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Univariate</a:t>
            </a:r>
            <a:endParaRPr i="1" sz="4000">
              <a:solidFill>
                <a:srgbClr val="FFFFFF"/>
              </a:solidFill>
              <a:latin typeface="Poppins"/>
              <a:ea typeface="Poppins"/>
              <a:cs typeface="Poppins"/>
              <a:sym typeface="Poppi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g134f43e4296_0_863"/>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635" name="Google Shape;635;g134f43e4296_0_863"/>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Skewed data</a:t>
            </a:r>
            <a:endParaRPr b="0" i="0" sz="4400" u="none" cap="none" strike="noStrike">
              <a:solidFill>
                <a:srgbClr val="366092"/>
              </a:solidFill>
              <a:latin typeface="Arial"/>
              <a:ea typeface="Arial"/>
              <a:cs typeface="Arial"/>
              <a:sym typeface="Arial"/>
            </a:endParaRPr>
          </a:p>
        </p:txBody>
      </p:sp>
      <p:sp>
        <p:nvSpPr>
          <p:cNvPr id="636" name="Google Shape;636;g134f43e4296_0_863"/>
          <p:cNvSpPr txBox="1"/>
          <p:nvPr/>
        </p:nvSpPr>
        <p:spPr>
          <a:xfrm>
            <a:off x="1208642" y="4153185"/>
            <a:ext cx="116151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1" i="0" lang="en-PH" sz="4400" u="none" cap="none" strike="noStrike">
                <a:solidFill>
                  <a:srgbClr val="3F3F3F"/>
                </a:solidFill>
                <a:latin typeface="Arial"/>
                <a:ea typeface="Arial"/>
                <a:cs typeface="Arial"/>
                <a:sym typeface="Arial"/>
              </a:rPr>
              <a:t>What do we mean by skewed data?</a:t>
            </a:r>
            <a:endParaRPr b="1" i="0" sz="4400" u="none" cap="none" strike="noStrike">
              <a:solidFill>
                <a:srgbClr val="3F3F3F"/>
              </a:solidFill>
              <a:latin typeface="Arial"/>
              <a:ea typeface="Arial"/>
              <a:cs typeface="Arial"/>
              <a:sym typeface="Arial"/>
            </a:endParaRPr>
          </a:p>
        </p:txBody>
      </p:sp>
      <p:sp>
        <p:nvSpPr>
          <p:cNvPr id="637" name="Google Shape;637;g134f43e4296_0_863"/>
          <p:cNvSpPr txBox="1"/>
          <p:nvPr/>
        </p:nvSpPr>
        <p:spPr>
          <a:xfrm>
            <a:off x="1401824" y="4762534"/>
            <a:ext cx="21318600" cy="2966100"/>
          </a:xfrm>
          <a:prstGeom prst="rect">
            <a:avLst/>
          </a:prstGeom>
          <a:noFill/>
          <a:ln>
            <a:noFill/>
          </a:ln>
        </p:spPr>
        <p:txBody>
          <a:bodyPr anchorCtr="0" anchor="t" bIns="0" lIns="0" spcFirstLastPara="1" rIns="0" wrap="square" tIns="275725">
            <a:noAutofit/>
          </a:bodyPr>
          <a:lstStyle/>
          <a:p>
            <a:pPr indent="0" lvl="0" marL="12700" marR="0" rtl="0" algn="l">
              <a:lnSpc>
                <a:spcPct val="150000"/>
              </a:lnSpc>
              <a:spcBef>
                <a:spcPts val="0"/>
              </a:spcBef>
              <a:spcAft>
                <a:spcPts val="0"/>
              </a:spcAft>
              <a:buClr>
                <a:srgbClr val="000000"/>
              </a:buClr>
              <a:buSzPts val="3900"/>
              <a:buFont typeface="Arial"/>
              <a:buNone/>
            </a:pPr>
            <a:r>
              <a:rPr b="0" i="0" lang="en-PH" sz="3900" u="none" cap="none" strike="noStrike">
                <a:solidFill>
                  <a:srgbClr val="3F3F3F"/>
                </a:solidFill>
                <a:latin typeface="Arial"/>
                <a:ea typeface="Arial"/>
                <a:cs typeface="Arial"/>
                <a:sym typeface="Arial"/>
              </a:rPr>
              <a:t>Data is skewed when there are too many small values or large values.</a:t>
            </a:r>
            <a:endParaRPr b="0" i="0" sz="1700" u="none" cap="none" strike="noStrike">
              <a:solidFill>
                <a:srgbClr val="000000"/>
              </a:solidFill>
              <a:latin typeface="Arial"/>
              <a:ea typeface="Arial"/>
              <a:cs typeface="Arial"/>
              <a:sym typeface="Arial"/>
            </a:endParaRPr>
          </a:p>
          <a:p>
            <a:pPr indent="-565150" lvl="1" marL="1193800" marR="0" rtl="0" algn="l">
              <a:lnSpc>
                <a:spcPct val="150000"/>
              </a:lnSpc>
              <a:spcBef>
                <a:spcPts val="0"/>
              </a:spcBef>
              <a:spcAft>
                <a:spcPts val="0"/>
              </a:spcAft>
              <a:buClr>
                <a:srgbClr val="000000"/>
              </a:buClr>
              <a:buSzPts val="3900"/>
              <a:buFont typeface="Arial"/>
              <a:buChar char="•"/>
            </a:pPr>
            <a:r>
              <a:rPr b="0" i="1" lang="en-PH" sz="3900" u="none" cap="none" strike="noStrike">
                <a:solidFill>
                  <a:srgbClr val="3F3F3F"/>
                </a:solidFill>
                <a:latin typeface="Arial"/>
                <a:ea typeface="Arial"/>
                <a:cs typeface="Arial"/>
                <a:sym typeface="Arial"/>
              </a:rPr>
              <a:t>Left skewed </a:t>
            </a:r>
            <a:r>
              <a:rPr b="0" i="0" lang="en-PH" sz="3900" u="none" cap="none" strike="noStrike">
                <a:solidFill>
                  <a:srgbClr val="3F3F3F"/>
                </a:solidFill>
                <a:latin typeface="Arial"/>
                <a:ea typeface="Arial"/>
                <a:cs typeface="Arial"/>
                <a:sym typeface="Arial"/>
              </a:rPr>
              <a:t>if there too many large values in the data.</a:t>
            </a:r>
            <a:endParaRPr b="0" i="0" sz="1700" u="none" cap="none" strike="noStrike">
              <a:solidFill>
                <a:srgbClr val="000000"/>
              </a:solidFill>
              <a:latin typeface="Arial"/>
              <a:ea typeface="Arial"/>
              <a:cs typeface="Arial"/>
              <a:sym typeface="Arial"/>
            </a:endParaRPr>
          </a:p>
          <a:p>
            <a:pPr indent="-565150" lvl="1" marL="1193800" marR="0" rtl="0" algn="l">
              <a:lnSpc>
                <a:spcPct val="150000"/>
              </a:lnSpc>
              <a:spcBef>
                <a:spcPts val="0"/>
              </a:spcBef>
              <a:spcAft>
                <a:spcPts val="0"/>
              </a:spcAft>
              <a:buClr>
                <a:srgbClr val="000000"/>
              </a:buClr>
              <a:buSzPts val="3900"/>
              <a:buFont typeface="Arial"/>
              <a:buChar char="•"/>
            </a:pPr>
            <a:r>
              <a:rPr b="0" i="1" lang="en-PH" sz="3900" u="none" cap="none" strike="noStrike">
                <a:solidFill>
                  <a:srgbClr val="3F3F3F"/>
                </a:solidFill>
                <a:latin typeface="Arial"/>
                <a:ea typeface="Arial"/>
                <a:cs typeface="Arial"/>
                <a:sym typeface="Arial"/>
              </a:rPr>
              <a:t>Right skewed</a:t>
            </a:r>
            <a:r>
              <a:rPr b="0" i="0" lang="en-PH" sz="3900" u="none" cap="none" strike="noStrike">
                <a:solidFill>
                  <a:srgbClr val="3F3F3F"/>
                </a:solidFill>
                <a:latin typeface="Arial"/>
                <a:ea typeface="Arial"/>
                <a:cs typeface="Arial"/>
                <a:sym typeface="Arial"/>
              </a:rPr>
              <a:t> if there too many small values in the data.</a:t>
            </a:r>
            <a:endParaRPr b="1" i="0" sz="3900" u="none" cap="none" strike="noStrike">
              <a:solidFill>
                <a:srgbClr val="3F3F3F"/>
              </a:solidFill>
              <a:latin typeface="Arial"/>
              <a:ea typeface="Arial"/>
              <a:cs typeface="Arial"/>
              <a:sym typeface="Arial"/>
            </a:endParaRPr>
          </a:p>
        </p:txBody>
      </p:sp>
      <p:pic>
        <p:nvPicPr>
          <p:cNvPr descr="Image for post" id="638" name="Google Shape;638;g134f43e4296_0_863"/>
          <p:cNvPicPr preferRelativeResize="0"/>
          <p:nvPr/>
        </p:nvPicPr>
        <p:blipFill rotWithShape="1">
          <a:blip r:embed="rId4">
            <a:alphaModFix/>
          </a:blip>
          <a:srcRect b="0" l="0" r="0" t="0"/>
          <a:stretch/>
        </p:blipFill>
        <p:spPr>
          <a:xfrm>
            <a:off x="12061070" y="7844824"/>
            <a:ext cx="7347032" cy="5387824"/>
          </a:xfrm>
          <a:prstGeom prst="rect">
            <a:avLst/>
          </a:prstGeom>
          <a:noFill/>
          <a:ln>
            <a:noFill/>
          </a:ln>
        </p:spPr>
      </p:pic>
      <p:pic>
        <p:nvPicPr>
          <p:cNvPr descr="Image for post" id="639" name="Google Shape;639;g134f43e4296_0_863"/>
          <p:cNvPicPr preferRelativeResize="0"/>
          <p:nvPr/>
        </p:nvPicPr>
        <p:blipFill rotWithShape="1">
          <a:blip r:embed="rId5">
            <a:alphaModFix/>
          </a:blip>
          <a:srcRect b="0" l="0" r="0" t="0"/>
          <a:stretch/>
        </p:blipFill>
        <p:spPr>
          <a:xfrm>
            <a:off x="2822721" y="7845785"/>
            <a:ext cx="7227259" cy="5395352"/>
          </a:xfrm>
          <a:prstGeom prst="rect">
            <a:avLst/>
          </a:prstGeom>
          <a:noFill/>
          <a:ln>
            <a:noFill/>
          </a:ln>
        </p:spPr>
      </p:pic>
      <p:grpSp>
        <p:nvGrpSpPr>
          <p:cNvPr id="640" name="Google Shape;640;g134f43e4296_0_863"/>
          <p:cNvGrpSpPr/>
          <p:nvPr/>
        </p:nvGrpSpPr>
        <p:grpSpPr>
          <a:xfrm>
            <a:off x="-3712" y="766059"/>
            <a:ext cx="7319700" cy="1073882"/>
            <a:chOff x="0" y="0"/>
            <a:chExt cx="7319700" cy="1073882"/>
          </a:xfrm>
        </p:grpSpPr>
        <p:sp>
          <p:nvSpPr>
            <p:cNvPr id="641" name="Google Shape;641;g134f43e4296_0_86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42" name="Google Shape;642;g134f43e4296_0_86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43" name="Google Shape;643;g134f43e4296_0_86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Univariate</a:t>
            </a:r>
            <a:endParaRPr i="1" sz="4000">
              <a:solidFill>
                <a:srgbClr val="FFFFFF"/>
              </a:solidFill>
              <a:latin typeface="Poppins"/>
              <a:ea typeface="Poppins"/>
              <a:cs typeface="Poppins"/>
              <a:sym typeface="Poppi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g134f43e4296_0_874"/>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649" name="Google Shape;649;g134f43e4296_0_874"/>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Skewed data</a:t>
            </a:r>
            <a:endParaRPr b="0" i="0" sz="4400" u="none" cap="none" strike="noStrike">
              <a:solidFill>
                <a:srgbClr val="366092"/>
              </a:solidFill>
              <a:latin typeface="Arial"/>
              <a:ea typeface="Arial"/>
              <a:cs typeface="Arial"/>
              <a:sym typeface="Arial"/>
            </a:endParaRPr>
          </a:p>
        </p:txBody>
      </p:sp>
      <p:pic>
        <p:nvPicPr>
          <p:cNvPr id="650" name="Google Shape;650;g134f43e4296_0_874"/>
          <p:cNvPicPr preferRelativeResize="0"/>
          <p:nvPr/>
        </p:nvPicPr>
        <p:blipFill rotWithShape="1">
          <a:blip r:embed="rId4">
            <a:alphaModFix/>
          </a:blip>
          <a:srcRect b="0" l="0" r="0" t="0"/>
          <a:stretch/>
        </p:blipFill>
        <p:spPr>
          <a:xfrm>
            <a:off x="2937156" y="3268233"/>
            <a:ext cx="14485563" cy="9328105"/>
          </a:xfrm>
          <a:prstGeom prst="rect">
            <a:avLst/>
          </a:prstGeom>
          <a:noFill/>
          <a:ln>
            <a:noFill/>
          </a:ln>
        </p:spPr>
      </p:pic>
      <p:sp>
        <p:nvSpPr>
          <p:cNvPr id="651" name="Google Shape;651;g134f43e4296_0_874"/>
          <p:cNvSpPr/>
          <p:nvPr/>
        </p:nvSpPr>
        <p:spPr>
          <a:xfrm>
            <a:off x="10774586" y="3864762"/>
            <a:ext cx="8990400" cy="3247500"/>
          </a:xfrm>
          <a:prstGeom prst="rect">
            <a:avLst/>
          </a:prstGeom>
          <a:noFill/>
          <a:ln>
            <a:noFill/>
          </a:ln>
        </p:spPr>
        <p:txBody>
          <a:bodyPr anchorCtr="0" anchor="t" bIns="55425" lIns="110875" spcFirstLastPara="1" rIns="110875" wrap="square" tIns="55425">
            <a:noAutofit/>
          </a:bodyPr>
          <a:lstStyle/>
          <a:p>
            <a:pPr indent="0" lvl="1" marL="635000" marR="0" rtl="0" algn="l">
              <a:lnSpc>
                <a:spcPct val="100000"/>
              </a:lnSpc>
              <a:spcBef>
                <a:spcPts val="0"/>
              </a:spcBef>
              <a:spcAft>
                <a:spcPts val="0"/>
              </a:spcAft>
              <a:buClr>
                <a:srgbClr val="000000"/>
              </a:buClr>
              <a:buSzPts val="2900"/>
              <a:buFont typeface="Arial"/>
              <a:buNone/>
            </a:pPr>
            <a:r>
              <a:rPr b="1" i="0" lang="en-PH" sz="2900" u="none" cap="none" strike="noStrike">
                <a:solidFill>
                  <a:srgbClr val="000000"/>
                </a:solidFill>
                <a:latin typeface="Arial"/>
                <a:ea typeface="Arial"/>
                <a:cs typeface="Arial"/>
                <a:sym typeface="Arial"/>
              </a:rPr>
              <a:t>Right Skewed data</a:t>
            </a:r>
            <a:endParaRPr b="0" i="0" sz="1700" u="none" cap="none" strike="noStrike">
              <a:solidFill>
                <a:srgbClr val="000000"/>
              </a:solidFill>
              <a:latin typeface="Arial"/>
              <a:ea typeface="Arial"/>
              <a:cs typeface="Arial"/>
              <a:sym typeface="Arial"/>
            </a:endParaRPr>
          </a:p>
          <a:p>
            <a:pPr indent="0" lvl="1" marL="635000" marR="0" rtl="0" algn="l">
              <a:lnSpc>
                <a:spcPct val="100000"/>
              </a:lnSpc>
              <a:spcBef>
                <a:spcPts val="0"/>
              </a:spcBef>
              <a:spcAft>
                <a:spcPts val="0"/>
              </a:spcAft>
              <a:buClr>
                <a:srgbClr val="000000"/>
              </a:buClr>
              <a:buSzPts val="2900"/>
              <a:buFont typeface="Arial"/>
              <a:buNone/>
            </a:pPr>
            <a:r>
              <a:t/>
            </a:r>
            <a:endParaRPr b="1" i="0" sz="2900" u="none" cap="none" strike="noStrike">
              <a:solidFill>
                <a:srgbClr val="000000"/>
              </a:solidFill>
              <a:latin typeface="Arial"/>
              <a:ea typeface="Arial"/>
              <a:cs typeface="Arial"/>
              <a:sym typeface="Arial"/>
            </a:endParaRPr>
          </a:p>
          <a:p>
            <a:pPr indent="0" lvl="1" marL="635000" marR="0" rtl="0" algn="l">
              <a:lnSpc>
                <a:spcPct val="100000"/>
              </a:lnSpc>
              <a:spcBef>
                <a:spcPts val="0"/>
              </a:spcBef>
              <a:spcAft>
                <a:spcPts val="0"/>
              </a:spcAft>
              <a:buClr>
                <a:srgbClr val="000000"/>
              </a:buClr>
              <a:buSzPts val="2900"/>
              <a:buFont typeface="Arial"/>
              <a:buNone/>
            </a:pPr>
            <a:r>
              <a:rPr b="0" i="0" lang="en-PH" sz="2900" u="none" cap="none" strike="noStrike">
                <a:solidFill>
                  <a:srgbClr val="000000"/>
                </a:solidFill>
                <a:latin typeface="Arial"/>
                <a:ea typeface="Arial"/>
                <a:cs typeface="Arial"/>
                <a:sym typeface="Arial"/>
              </a:rPr>
              <a:t>The distribution tells that most of the people have incomes near to 20K dollars/year and then the number of people having higher income exponentially decreases with the increase in income.</a:t>
            </a:r>
            <a:endParaRPr b="1" i="0" sz="2900" u="none" cap="none" strike="noStrike">
              <a:solidFill>
                <a:srgbClr val="3F3F3F"/>
              </a:solidFill>
              <a:latin typeface="Arial"/>
              <a:ea typeface="Arial"/>
              <a:cs typeface="Arial"/>
              <a:sym typeface="Arial"/>
            </a:endParaRPr>
          </a:p>
        </p:txBody>
      </p:sp>
      <p:sp>
        <p:nvSpPr>
          <p:cNvPr id="652" name="Google Shape;652;g134f43e4296_0_874"/>
          <p:cNvSpPr/>
          <p:nvPr/>
        </p:nvSpPr>
        <p:spPr>
          <a:xfrm>
            <a:off x="2313299" y="12956710"/>
            <a:ext cx="20759400" cy="3732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1700"/>
              <a:buFont typeface="Arial"/>
              <a:buNone/>
            </a:pPr>
            <a:r>
              <a:rPr b="0" i="0" lang="en-PH" sz="1700" u="none" cap="none" strike="noStrike">
                <a:solidFill>
                  <a:srgbClr val="A5A5A5"/>
                </a:solidFill>
                <a:latin typeface="Arial"/>
                <a:ea typeface="Arial"/>
                <a:cs typeface="Arial"/>
                <a:sym typeface="Arial"/>
              </a:rPr>
              <a:t>Source: https://towardsdatascience.com/skewed-data-a-problem-to-your-statistical-model-9a6b5bb74e37#:~:text=A%20data%20is%20called%20as,as%20on%20the%20right%20side.</a:t>
            </a:r>
            <a:endParaRPr b="0" i="0" sz="1700" u="none" cap="none" strike="noStrike">
              <a:solidFill>
                <a:srgbClr val="000000"/>
              </a:solidFill>
              <a:latin typeface="Arial"/>
              <a:ea typeface="Arial"/>
              <a:cs typeface="Arial"/>
              <a:sym typeface="Arial"/>
            </a:endParaRPr>
          </a:p>
        </p:txBody>
      </p:sp>
      <p:grpSp>
        <p:nvGrpSpPr>
          <p:cNvPr id="653" name="Google Shape;653;g134f43e4296_0_874"/>
          <p:cNvGrpSpPr/>
          <p:nvPr/>
        </p:nvGrpSpPr>
        <p:grpSpPr>
          <a:xfrm>
            <a:off x="-3712" y="766059"/>
            <a:ext cx="7319700" cy="1073882"/>
            <a:chOff x="0" y="0"/>
            <a:chExt cx="7319700" cy="1073882"/>
          </a:xfrm>
        </p:grpSpPr>
        <p:sp>
          <p:nvSpPr>
            <p:cNvPr id="654" name="Google Shape;654;g134f43e4296_0_87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55" name="Google Shape;655;g134f43e4296_0_87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56" name="Google Shape;656;g134f43e4296_0_87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Univariate</a:t>
            </a:r>
            <a:endParaRPr i="1" sz="4000">
              <a:solidFill>
                <a:srgbClr val="FFFFFF"/>
              </a:solidFill>
              <a:latin typeface="Poppins"/>
              <a:ea typeface="Poppins"/>
              <a:cs typeface="Poppins"/>
              <a:sym typeface="Poppin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g134f43e4296_0_884"/>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662" name="Google Shape;662;g134f43e4296_0_884"/>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Skewed data</a:t>
            </a:r>
            <a:endParaRPr b="0" i="0" sz="4400" u="none" cap="none" strike="noStrike">
              <a:solidFill>
                <a:srgbClr val="366092"/>
              </a:solidFill>
              <a:latin typeface="Arial"/>
              <a:ea typeface="Arial"/>
              <a:cs typeface="Arial"/>
              <a:sym typeface="Arial"/>
            </a:endParaRPr>
          </a:p>
        </p:txBody>
      </p:sp>
      <p:pic>
        <p:nvPicPr>
          <p:cNvPr id="663" name="Google Shape;663;g134f43e4296_0_884"/>
          <p:cNvPicPr preferRelativeResize="0"/>
          <p:nvPr/>
        </p:nvPicPr>
        <p:blipFill rotWithShape="1">
          <a:blip r:embed="rId4">
            <a:alphaModFix/>
          </a:blip>
          <a:srcRect b="0" l="0" r="0" t="0"/>
          <a:stretch/>
        </p:blipFill>
        <p:spPr>
          <a:xfrm>
            <a:off x="2937156" y="3268233"/>
            <a:ext cx="14485563" cy="9328105"/>
          </a:xfrm>
          <a:prstGeom prst="rect">
            <a:avLst/>
          </a:prstGeom>
          <a:noFill/>
          <a:ln>
            <a:noFill/>
          </a:ln>
        </p:spPr>
      </p:pic>
      <p:sp>
        <p:nvSpPr>
          <p:cNvPr id="664" name="Google Shape;664;g134f43e4296_0_884"/>
          <p:cNvSpPr/>
          <p:nvPr/>
        </p:nvSpPr>
        <p:spPr>
          <a:xfrm>
            <a:off x="2313299" y="12956710"/>
            <a:ext cx="20759400" cy="3732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1700"/>
              <a:buFont typeface="Arial"/>
              <a:buNone/>
            </a:pPr>
            <a:r>
              <a:rPr b="0" i="0" lang="en-PH" sz="1700" u="none" cap="none" strike="noStrike">
                <a:solidFill>
                  <a:srgbClr val="A5A5A5"/>
                </a:solidFill>
                <a:latin typeface="Arial"/>
                <a:ea typeface="Arial"/>
                <a:cs typeface="Arial"/>
                <a:sym typeface="Arial"/>
              </a:rPr>
              <a:t>Source: https://towardsdatascience.com/skewed-data-a-problem-to-your-statistical-model-9a6b5bb74e37#:~:text=A%20data%20is%20called%20as,as%20on%20the%20right%20side.</a:t>
            </a:r>
            <a:endParaRPr b="0" i="0" sz="1700" u="none" cap="none" strike="noStrike">
              <a:solidFill>
                <a:srgbClr val="000000"/>
              </a:solidFill>
              <a:latin typeface="Arial"/>
              <a:ea typeface="Arial"/>
              <a:cs typeface="Arial"/>
              <a:sym typeface="Arial"/>
            </a:endParaRPr>
          </a:p>
        </p:txBody>
      </p:sp>
      <p:pic>
        <p:nvPicPr>
          <p:cNvPr descr="Image for post" id="665" name="Google Shape;665;g134f43e4296_0_884"/>
          <p:cNvPicPr preferRelativeResize="0"/>
          <p:nvPr/>
        </p:nvPicPr>
        <p:blipFill rotWithShape="1">
          <a:blip r:embed="rId5">
            <a:alphaModFix/>
          </a:blip>
          <a:srcRect b="0" l="0" r="0" t="0"/>
          <a:stretch/>
        </p:blipFill>
        <p:spPr>
          <a:xfrm>
            <a:off x="15347243" y="2123989"/>
            <a:ext cx="7347032" cy="5387824"/>
          </a:xfrm>
          <a:prstGeom prst="rect">
            <a:avLst/>
          </a:prstGeom>
          <a:noFill/>
          <a:ln>
            <a:noFill/>
          </a:ln>
        </p:spPr>
      </p:pic>
      <p:grpSp>
        <p:nvGrpSpPr>
          <p:cNvPr id="666" name="Google Shape;666;g134f43e4296_0_884"/>
          <p:cNvGrpSpPr/>
          <p:nvPr/>
        </p:nvGrpSpPr>
        <p:grpSpPr>
          <a:xfrm>
            <a:off x="5916987" y="3030941"/>
            <a:ext cx="923866" cy="7742154"/>
            <a:chOff x="4878380" y="2499127"/>
            <a:chExt cx="761700" cy="6383702"/>
          </a:xfrm>
        </p:grpSpPr>
        <p:cxnSp>
          <p:nvCxnSpPr>
            <p:cNvPr id="667" name="Google Shape;667;g134f43e4296_0_884"/>
            <p:cNvCxnSpPr/>
            <p:nvPr/>
          </p:nvCxnSpPr>
          <p:spPr>
            <a:xfrm>
              <a:off x="5192486" y="2873829"/>
              <a:ext cx="16200" cy="6009000"/>
            </a:xfrm>
            <a:prstGeom prst="straightConnector1">
              <a:avLst/>
            </a:prstGeom>
            <a:noFill/>
            <a:ln cap="flat" cmpd="sng" w="57150">
              <a:solidFill>
                <a:schemeClr val="dk2"/>
              </a:solidFill>
              <a:prstDash val="solid"/>
              <a:round/>
              <a:headEnd len="sm" w="sm" type="none"/>
              <a:tailEnd len="sm" w="sm" type="none"/>
            </a:ln>
          </p:spPr>
        </p:cxnSp>
        <p:sp>
          <p:nvSpPr>
            <p:cNvPr id="668" name="Google Shape;668;g134f43e4296_0_884"/>
            <p:cNvSpPr/>
            <p:nvPr/>
          </p:nvSpPr>
          <p:spPr>
            <a:xfrm>
              <a:off x="4878380" y="2499127"/>
              <a:ext cx="761700" cy="3693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2200"/>
                <a:buFont typeface="Arial"/>
                <a:buNone/>
              </a:pPr>
              <a:r>
                <a:rPr b="0" i="0" lang="en-PH" sz="2200" u="none" cap="none" strike="noStrike">
                  <a:solidFill>
                    <a:srgbClr val="000000"/>
                  </a:solidFill>
                  <a:latin typeface="Arial"/>
                  <a:ea typeface="Arial"/>
                  <a:cs typeface="Arial"/>
                  <a:sym typeface="Arial"/>
                </a:rPr>
                <a:t>Mode</a:t>
              </a:r>
              <a:endParaRPr b="0" i="0" sz="2200" u="none" cap="none" strike="noStrike">
                <a:solidFill>
                  <a:srgbClr val="000000"/>
                </a:solidFill>
                <a:latin typeface="Arial"/>
                <a:ea typeface="Arial"/>
                <a:cs typeface="Arial"/>
                <a:sym typeface="Arial"/>
              </a:endParaRPr>
            </a:p>
          </p:txBody>
        </p:sp>
      </p:grpSp>
      <p:grpSp>
        <p:nvGrpSpPr>
          <p:cNvPr id="669" name="Google Shape;669;g134f43e4296_0_884"/>
          <p:cNvGrpSpPr/>
          <p:nvPr/>
        </p:nvGrpSpPr>
        <p:grpSpPr>
          <a:xfrm>
            <a:off x="7395453" y="3601952"/>
            <a:ext cx="1141824" cy="7154198"/>
            <a:chOff x="6097331" y="2969947"/>
            <a:chExt cx="941400" cy="5898910"/>
          </a:xfrm>
        </p:grpSpPr>
        <p:cxnSp>
          <p:nvCxnSpPr>
            <p:cNvPr id="670" name="Google Shape;670;g134f43e4296_0_884"/>
            <p:cNvCxnSpPr/>
            <p:nvPr/>
          </p:nvCxnSpPr>
          <p:spPr>
            <a:xfrm>
              <a:off x="6525740" y="3347357"/>
              <a:ext cx="44100" cy="5521500"/>
            </a:xfrm>
            <a:prstGeom prst="straightConnector1">
              <a:avLst/>
            </a:prstGeom>
            <a:noFill/>
            <a:ln cap="flat" cmpd="sng" w="57150">
              <a:solidFill>
                <a:schemeClr val="dk2"/>
              </a:solidFill>
              <a:prstDash val="solid"/>
              <a:round/>
              <a:headEnd len="sm" w="sm" type="none"/>
              <a:tailEnd len="sm" w="sm" type="none"/>
            </a:ln>
          </p:spPr>
        </p:cxnSp>
        <p:sp>
          <p:nvSpPr>
            <p:cNvPr id="671" name="Google Shape;671;g134f43e4296_0_884"/>
            <p:cNvSpPr/>
            <p:nvPr/>
          </p:nvSpPr>
          <p:spPr>
            <a:xfrm>
              <a:off x="6097331" y="2969947"/>
              <a:ext cx="941400" cy="3693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2200"/>
                <a:buFont typeface="Arial"/>
                <a:buNone/>
              </a:pPr>
              <a:r>
                <a:rPr b="0" i="0" lang="en-PH" sz="2200" u="none" cap="none" strike="noStrike">
                  <a:solidFill>
                    <a:srgbClr val="000000"/>
                  </a:solidFill>
                  <a:latin typeface="Arial"/>
                  <a:ea typeface="Arial"/>
                  <a:cs typeface="Arial"/>
                  <a:sym typeface="Arial"/>
                </a:rPr>
                <a:t>Median</a:t>
              </a:r>
              <a:endParaRPr b="0" i="0" sz="2200" u="none" cap="none" strike="noStrike">
                <a:solidFill>
                  <a:srgbClr val="000000"/>
                </a:solidFill>
                <a:latin typeface="Arial"/>
                <a:ea typeface="Arial"/>
                <a:cs typeface="Arial"/>
                <a:sym typeface="Arial"/>
              </a:endParaRPr>
            </a:p>
          </p:txBody>
        </p:sp>
      </p:grpSp>
      <p:grpSp>
        <p:nvGrpSpPr>
          <p:cNvPr id="672" name="Google Shape;672;g134f43e4296_0_884"/>
          <p:cNvGrpSpPr/>
          <p:nvPr/>
        </p:nvGrpSpPr>
        <p:grpSpPr>
          <a:xfrm>
            <a:off x="8959242" y="5233949"/>
            <a:ext cx="923866" cy="5473005"/>
            <a:chOff x="7386629" y="4315591"/>
            <a:chExt cx="761700" cy="4512702"/>
          </a:xfrm>
        </p:grpSpPr>
        <p:sp>
          <p:nvSpPr>
            <p:cNvPr id="673" name="Google Shape;673;g134f43e4296_0_884"/>
            <p:cNvSpPr/>
            <p:nvPr/>
          </p:nvSpPr>
          <p:spPr>
            <a:xfrm>
              <a:off x="7386629" y="4315591"/>
              <a:ext cx="761700" cy="3693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2200"/>
                <a:buFont typeface="Arial"/>
                <a:buNone/>
              </a:pPr>
              <a:r>
                <a:rPr b="0" i="0" lang="en-PH" sz="2200" u="none" cap="none" strike="noStrike">
                  <a:solidFill>
                    <a:srgbClr val="000000"/>
                  </a:solidFill>
                  <a:latin typeface="Arial"/>
                  <a:ea typeface="Arial"/>
                  <a:cs typeface="Arial"/>
                  <a:sym typeface="Arial"/>
                </a:rPr>
                <a:t>Mean</a:t>
              </a:r>
              <a:endParaRPr b="0" i="0" sz="2200" u="none" cap="none" strike="noStrike">
                <a:solidFill>
                  <a:srgbClr val="000000"/>
                </a:solidFill>
                <a:latin typeface="Arial"/>
                <a:ea typeface="Arial"/>
                <a:cs typeface="Arial"/>
                <a:sym typeface="Arial"/>
              </a:endParaRPr>
            </a:p>
          </p:txBody>
        </p:sp>
        <p:cxnSp>
          <p:nvCxnSpPr>
            <p:cNvPr id="674" name="Google Shape;674;g134f43e4296_0_884"/>
            <p:cNvCxnSpPr/>
            <p:nvPr/>
          </p:nvCxnSpPr>
          <p:spPr>
            <a:xfrm flipH="1">
              <a:off x="7749302" y="4833493"/>
              <a:ext cx="23100" cy="3994800"/>
            </a:xfrm>
            <a:prstGeom prst="straightConnector1">
              <a:avLst/>
            </a:prstGeom>
            <a:noFill/>
            <a:ln cap="flat" cmpd="sng" w="57150">
              <a:solidFill>
                <a:schemeClr val="dk2"/>
              </a:solidFill>
              <a:prstDash val="solid"/>
              <a:round/>
              <a:headEnd len="sm" w="sm" type="none"/>
              <a:tailEnd len="sm" w="sm" type="none"/>
            </a:ln>
          </p:spPr>
        </p:cxnSp>
      </p:grpSp>
      <p:grpSp>
        <p:nvGrpSpPr>
          <p:cNvPr id="675" name="Google Shape;675;g134f43e4296_0_884"/>
          <p:cNvGrpSpPr/>
          <p:nvPr/>
        </p:nvGrpSpPr>
        <p:grpSpPr>
          <a:xfrm>
            <a:off x="-3712" y="766059"/>
            <a:ext cx="7319700" cy="1073882"/>
            <a:chOff x="0" y="0"/>
            <a:chExt cx="7319700" cy="1073882"/>
          </a:xfrm>
        </p:grpSpPr>
        <p:sp>
          <p:nvSpPr>
            <p:cNvPr id="676" name="Google Shape;676;g134f43e4296_0_88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77" name="Google Shape;677;g134f43e4296_0_88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78" name="Google Shape;678;g134f43e4296_0_88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Univariate</a:t>
            </a:r>
            <a:endParaRPr i="1" sz="4000">
              <a:solidFill>
                <a:srgbClr val="FFFFFF"/>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grpSp>
        <p:nvGrpSpPr>
          <p:cNvPr id="113" name="Google Shape;113;g134f43e4296_0_787"/>
          <p:cNvGrpSpPr/>
          <p:nvPr/>
        </p:nvGrpSpPr>
        <p:grpSpPr>
          <a:xfrm>
            <a:off x="-3712" y="766059"/>
            <a:ext cx="7319700" cy="1073882"/>
            <a:chOff x="0" y="0"/>
            <a:chExt cx="7319700" cy="1073882"/>
          </a:xfrm>
        </p:grpSpPr>
        <p:sp>
          <p:nvSpPr>
            <p:cNvPr id="114" name="Google Shape;114;g134f43e4296_0_78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15" name="Google Shape;115;g134f43e4296_0_78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16" name="Google Shape;116;g134f43e4296_0_78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Introduction</a:t>
            </a:r>
            <a:endParaRPr b="0" i="0" sz="1400" u="none" cap="none" strike="noStrike">
              <a:solidFill>
                <a:srgbClr val="000000"/>
              </a:solidFill>
              <a:latin typeface="Arial"/>
              <a:ea typeface="Arial"/>
              <a:cs typeface="Arial"/>
              <a:sym typeface="Arial"/>
            </a:endParaRPr>
          </a:p>
        </p:txBody>
      </p:sp>
      <p:pic>
        <p:nvPicPr>
          <p:cNvPr descr="ForTheWomen_blacktext (2) (1).png" id="117" name="Google Shape;117;g134f43e4296_0_787"/>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18" name="Google Shape;118;g134f43e4296_0_787"/>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19" name="Google Shape;119;g134f43e4296_0_787"/>
          <p:cNvSpPr txBox="1"/>
          <p:nvPr/>
        </p:nvSpPr>
        <p:spPr>
          <a:xfrm>
            <a:off x="8051700" y="5487925"/>
            <a:ext cx="8280600" cy="233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PH" sz="7000">
                <a:latin typeface="Helvetica Neue"/>
                <a:ea typeface="Helvetica Neue"/>
                <a:cs typeface="Helvetica Neue"/>
                <a:sym typeface="Helvetica Neue"/>
              </a:rPr>
              <a:t>What makes data “good”?</a:t>
            </a:r>
            <a:endParaRPr b="1" sz="7000">
              <a:latin typeface="Helvetica Neue"/>
              <a:ea typeface="Helvetica Neue"/>
              <a:cs typeface="Helvetica Neue"/>
              <a:sym typeface="Helvetica Neue"/>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g134f43e4296_0_903"/>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684" name="Google Shape;684;g134f43e4296_0_903"/>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Skewed data</a:t>
            </a:r>
            <a:endParaRPr b="0" i="0" sz="4400" u="none" cap="none" strike="noStrike">
              <a:solidFill>
                <a:srgbClr val="366092"/>
              </a:solidFill>
              <a:latin typeface="Arial"/>
              <a:ea typeface="Arial"/>
              <a:cs typeface="Arial"/>
              <a:sym typeface="Arial"/>
            </a:endParaRPr>
          </a:p>
        </p:txBody>
      </p:sp>
      <p:pic>
        <p:nvPicPr>
          <p:cNvPr id="685" name="Google Shape;685;g134f43e4296_0_903"/>
          <p:cNvPicPr preferRelativeResize="0"/>
          <p:nvPr/>
        </p:nvPicPr>
        <p:blipFill rotWithShape="1">
          <a:blip r:embed="rId4">
            <a:alphaModFix/>
          </a:blip>
          <a:srcRect b="0" l="0" r="0" t="0"/>
          <a:stretch/>
        </p:blipFill>
        <p:spPr>
          <a:xfrm>
            <a:off x="4077843" y="3120704"/>
            <a:ext cx="12577036" cy="8072079"/>
          </a:xfrm>
          <a:prstGeom prst="rect">
            <a:avLst/>
          </a:prstGeom>
          <a:noFill/>
          <a:ln>
            <a:noFill/>
          </a:ln>
        </p:spPr>
      </p:pic>
      <p:sp>
        <p:nvSpPr>
          <p:cNvPr id="686" name="Google Shape;686;g134f43e4296_0_903"/>
          <p:cNvSpPr txBox="1"/>
          <p:nvPr/>
        </p:nvSpPr>
        <p:spPr>
          <a:xfrm>
            <a:off x="9664699" y="11162999"/>
            <a:ext cx="2376300" cy="4854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2400"/>
              <a:buFont typeface="Arial"/>
              <a:buNone/>
            </a:pPr>
            <a:r>
              <a:rPr b="0" i="0" lang="en-PH" sz="2400" u="none" cap="none" strike="noStrike">
                <a:solidFill>
                  <a:srgbClr val="000000"/>
                </a:solidFill>
                <a:latin typeface="Arial"/>
                <a:ea typeface="Arial"/>
                <a:cs typeface="Arial"/>
                <a:sym typeface="Arial"/>
              </a:rPr>
              <a:t>Age at death</a:t>
            </a:r>
            <a:endParaRPr b="0" i="0" sz="2400" u="none" cap="none" strike="noStrike">
              <a:solidFill>
                <a:srgbClr val="000000"/>
              </a:solidFill>
              <a:latin typeface="Arial"/>
              <a:ea typeface="Arial"/>
              <a:cs typeface="Arial"/>
              <a:sym typeface="Arial"/>
            </a:endParaRPr>
          </a:p>
        </p:txBody>
      </p:sp>
      <p:sp>
        <p:nvSpPr>
          <p:cNvPr id="687" name="Google Shape;687;g134f43e4296_0_903"/>
          <p:cNvSpPr txBox="1"/>
          <p:nvPr/>
        </p:nvSpPr>
        <p:spPr>
          <a:xfrm rot="-5400000">
            <a:off x="1976157" y="7056111"/>
            <a:ext cx="3718200" cy="4854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2400"/>
              <a:buFont typeface="Arial"/>
              <a:buNone/>
            </a:pPr>
            <a:r>
              <a:rPr b="0" i="0" lang="en-PH" sz="2400" u="none" cap="none" strike="noStrike">
                <a:solidFill>
                  <a:srgbClr val="000000"/>
                </a:solidFill>
                <a:latin typeface="Arial"/>
                <a:ea typeface="Arial"/>
                <a:cs typeface="Arial"/>
                <a:sym typeface="Arial"/>
              </a:rPr>
              <a:t>Frequency count</a:t>
            </a:r>
            <a:endParaRPr b="0" i="0" sz="2400" u="none" cap="none" strike="noStrike">
              <a:solidFill>
                <a:srgbClr val="000000"/>
              </a:solidFill>
              <a:latin typeface="Arial"/>
              <a:ea typeface="Arial"/>
              <a:cs typeface="Arial"/>
              <a:sym typeface="Arial"/>
            </a:endParaRPr>
          </a:p>
        </p:txBody>
      </p:sp>
      <p:sp>
        <p:nvSpPr>
          <p:cNvPr id="688" name="Google Shape;688;g134f43e4296_0_903"/>
          <p:cNvSpPr/>
          <p:nvPr/>
        </p:nvSpPr>
        <p:spPr>
          <a:xfrm>
            <a:off x="2313299" y="12956710"/>
            <a:ext cx="20759400" cy="3732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1700"/>
              <a:buFont typeface="Arial"/>
              <a:buNone/>
            </a:pPr>
            <a:r>
              <a:rPr b="0" i="0" lang="en-PH" sz="1700" u="none" cap="none" strike="noStrike">
                <a:solidFill>
                  <a:srgbClr val="A5A5A5"/>
                </a:solidFill>
                <a:latin typeface="Arial"/>
                <a:ea typeface="Arial"/>
                <a:cs typeface="Arial"/>
                <a:sym typeface="Arial"/>
              </a:rPr>
              <a:t>Source: https://towardsdatascience.com/skewed-data-a-problem-to-your-statistical-model-9a6b5bb74e37#:~:text=A%20data%20is%20called%20as,as%20on%20the%20right%20side.</a:t>
            </a:r>
            <a:endParaRPr b="0" i="0" sz="1700" u="none" cap="none" strike="noStrike">
              <a:solidFill>
                <a:srgbClr val="000000"/>
              </a:solidFill>
              <a:latin typeface="Arial"/>
              <a:ea typeface="Arial"/>
              <a:cs typeface="Arial"/>
              <a:sym typeface="Arial"/>
            </a:endParaRPr>
          </a:p>
        </p:txBody>
      </p:sp>
      <p:sp>
        <p:nvSpPr>
          <p:cNvPr id="689" name="Google Shape;689;g134f43e4296_0_903"/>
          <p:cNvSpPr/>
          <p:nvPr/>
        </p:nvSpPr>
        <p:spPr>
          <a:xfrm>
            <a:off x="4531151" y="4188187"/>
            <a:ext cx="8990400" cy="1903500"/>
          </a:xfrm>
          <a:prstGeom prst="rect">
            <a:avLst/>
          </a:prstGeom>
          <a:solidFill>
            <a:schemeClr val="lt1"/>
          </a:solidFill>
          <a:ln>
            <a:noFill/>
          </a:ln>
        </p:spPr>
        <p:txBody>
          <a:bodyPr anchorCtr="0" anchor="t" bIns="55425" lIns="110875" spcFirstLastPara="1" rIns="110875" wrap="square" tIns="55425">
            <a:noAutofit/>
          </a:bodyPr>
          <a:lstStyle/>
          <a:p>
            <a:pPr indent="0" lvl="1" marL="635000" marR="0" rtl="0" algn="l">
              <a:lnSpc>
                <a:spcPct val="100000"/>
              </a:lnSpc>
              <a:spcBef>
                <a:spcPts val="0"/>
              </a:spcBef>
              <a:spcAft>
                <a:spcPts val="0"/>
              </a:spcAft>
              <a:buClr>
                <a:srgbClr val="000000"/>
              </a:buClr>
              <a:buSzPts val="2900"/>
              <a:buFont typeface="Arial"/>
              <a:buNone/>
            </a:pPr>
            <a:r>
              <a:rPr b="1" i="0" lang="en-PH" sz="2900" u="none" cap="none" strike="noStrike">
                <a:solidFill>
                  <a:srgbClr val="000000"/>
                </a:solidFill>
                <a:latin typeface="Arial"/>
                <a:ea typeface="Arial"/>
                <a:cs typeface="Arial"/>
                <a:sym typeface="Arial"/>
              </a:rPr>
              <a:t>Left Skewed data</a:t>
            </a:r>
            <a:endParaRPr b="0" i="0" sz="1700" u="none" cap="none" strike="noStrike">
              <a:solidFill>
                <a:srgbClr val="000000"/>
              </a:solidFill>
              <a:latin typeface="Arial"/>
              <a:ea typeface="Arial"/>
              <a:cs typeface="Arial"/>
              <a:sym typeface="Arial"/>
            </a:endParaRPr>
          </a:p>
          <a:p>
            <a:pPr indent="0" lvl="1" marL="635000" marR="0" rtl="0" algn="l">
              <a:lnSpc>
                <a:spcPct val="100000"/>
              </a:lnSpc>
              <a:spcBef>
                <a:spcPts val="0"/>
              </a:spcBef>
              <a:spcAft>
                <a:spcPts val="0"/>
              </a:spcAft>
              <a:buClr>
                <a:srgbClr val="000000"/>
              </a:buClr>
              <a:buSzPts val="2900"/>
              <a:buFont typeface="Arial"/>
              <a:buNone/>
            </a:pPr>
            <a:r>
              <a:t/>
            </a:r>
            <a:endParaRPr b="1" i="0" sz="2900" u="none" cap="none" strike="noStrike">
              <a:solidFill>
                <a:srgbClr val="000000"/>
              </a:solidFill>
              <a:latin typeface="Arial"/>
              <a:ea typeface="Arial"/>
              <a:cs typeface="Arial"/>
              <a:sym typeface="Arial"/>
            </a:endParaRPr>
          </a:p>
          <a:p>
            <a:pPr indent="0" lvl="1" marL="635000" marR="0" rtl="0" algn="l">
              <a:lnSpc>
                <a:spcPct val="100000"/>
              </a:lnSpc>
              <a:spcBef>
                <a:spcPts val="0"/>
              </a:spcBef>
              <a:spcAft>
                <a:spcPts val="0"/>
              </a:spcAft>
              <a:buClr>
                <a:srgbClr val="000000"/>
              </a:buClr>
              <a:buSzPts val="2900"/>
              <a:buFont typeface="Arial"/>
              <a:buNone/>
            </a:pPr>
            <a:r>
              <a:rPr b="0" i="0" lang="en-PH" sz="2900" u="none" cap="none" strike="noStrike">
                <a:solidFill>
                  <a:srgbClr val="000000"/>
                </a:solidFill>
                <a:latin typeface="Arial"/>
                <a:ea typeface="Arial"/>
                <a:cs typeface="Arial"/>
                <a:sym typeface="Arial"/>
              </a:rPr>
              <a:t>The distribution tells us that most of the people die at the age of near to 90.</a:t>
            </a:r>
            <a:endParaRPr b="1" i="0" sz="2900" u="none" cap="none" strike="noStrike">
              <a:solidFill>
                <a:srgbClr val="3F3F3F"/>
              </a:solidFill>
              <a:latin typeface="Arial"/>
              <a:ea typeface="Arial"/>
              <a:cs typeface="Arial"/>
              <a:sym typeface="Arial"/>
            </a:endParaRPr>
          </a:p>
        </p:txBody>
      </p:sp>
      <p:grpSp>
        <p:nvGrpSpPr>
          <p:cNvPr id="690" name="Google Shape;690;g134f43e4296_0_903"/>
          <p:cNvGrpSpPr/>
          <p:nvPr/>
        </p:nvGrpSpPr>
        <p:grpSpPr>
          <a:xfrm>
            <a:off x="-3712" y="766059"/>
            <a:ext cx="7319700" cy="1073882"/>
            <a:chOff x="0" y="0"/>
            <a:chExt cx="7319700" cy="1073882"/>
          </a:xfrm>
        </p:grpSpPr>
        <p:sp>
          <p:nvSpPr>
            <p:cNvPr id="691" name="Google Shape;691;g134f43e4296_0_90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92" name="Google Shape;692;g134f43e4296_0_90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93" name="Google Shape;693;g134f43e4296_0_90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Univariate</a:t>
            </a:r>
            <a:endParaRPr i="1" sz="4000">
              <a:solidFill>
                <a:srgbClr val="FFFFFF"/>
              </a:solidFill>
              <a:latin typeface="Poppins"/>
              <a:ea typeface="Poppins"/>
              <a:cs typeface="Poppins"/>
              <a:sym typeface="Poppi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g134f43e4296_0_915"/>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699" name="Google Shape;699;g134f43e4296_0_915"/>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Skewed data</a:t>
            </a:r>
            <a:endParaRPr b="0" i="0" sz="4400" u="none" cap="none" strike="noStrike">
              <a:solidFill>
                <a:srgbClr val="366092"/>
              </a:solidFill>
              <a:latin typeface="Arial"/>
              <a:ea typeface="Arial"/>
              <a:cs typeface="Arial"/>
              <a:sym typeface="Arial"/>
            </a:endParaRPr>
          </a:p>
        </p:txBody>
      </p:sp>
      <p:pic>
        <p:nvPicPr>
          <p:cNvPr id="700" name="Google Shape;700;g134f43e4296_0_915"/>
          <p:cNvPicPr preferRelativeResize="0"/>
          <p:nvPr/>
        </p:nvPicPr>
        <p:blipFill rotWithShape="1">
          <a:blip r:embed="rId4">
            <a:alphaModFix/>
          </a:blip>
          <a:srcRect b="0" l="0" r="0" t="0"/>
          <a:stretch/>
        </p:blipFill>
        <p:spPr>
          <a:xfrm>
            <a:off x="4077845" y="3148835"/>
            <a:ext cx="12577036" cy="8072079"/>
          </a:xfrm>
          <a:prstGeom prst="rect">
            <a:avLst/>
          </a:prstGeom>
          <a:noFill/>
          <a:ln>
            <a:noFill/>
          </a:ln>
        </p:spPr>
      </p:pic>
      <p:sp>
        <p:nvSpPr>
          <p:cNvPr id="701" name="Google Shape;701;g134f43e4296_0_915"/>
          <p:cNvSpPr txBox="1"/>
          <p:nvPr/>
        </p:nvSpPr>
        <p:spPr>
          <a:xfrm>
            <a:off x="9664699" y="11162999"/>
            <a:ext cx="2376300" cy="4854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2400"/>
              <a:buFont typeface="Arial"/>
              <a:buNone/>
            </a:pPr>
            <a:r>
              <a:rPr b="0" i="0" lang="en-PH" sz="2400" u="none" cap="none" strike="noStrike">
                <a:solidFill>
                  <a:srgbClr val="000000"/>
                </a:solidFill>
                <a:latin typeface="Arial"/>
                <a:ea typeface="Arial"/>
                <a:cs typeface="Arial"/>
                <a:sym typeface="Arial"/>
              </a:rPr>
              <a:t>Age at death</a:t>
            </a:r>
            <a:endParaRPr b="0" i="0" sz="2400" u="none" cap="none" strike="noStrike">
              <a:solidFill>
                <a:srgbClr val="000000"/>
              </a:solidFill>
              <a:latin typeface="Arial"/>
              <a:ea typeface="Arial"/>
              <a:cs typeface="Arial"/>
              <a:sym typeface="Arial"/>
            </a:endParaRPr>
          </a:p>
        </p:txBody>
      </p:sp>
      <p:sp>
        <p:nvSpPr>
          <p:cNvPr id="702" name="Google Shape;702;g134f43e4296_0_915"/>
          <p:cNvSpPr txBox="1"/>
          <p:nvPr/>
        </p:nvSpPr>
        <p:spPr>
          <a:xfrm rot="-5400000">
            <a:off x="1976157" y="7056111"/>
            <a:ext cx="3718200" cy="4854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2400"/>
              <a:buFont typeface="Arial"/>
              <a:buNone/>
            </a:pPr>
            <a:r>
              <a:rPr b="0" i="0" lang="en-PH" sz="2400" u="none" cap="none" strike="noStrike">
                <a:solidFill>
                  <a:srgbClr val="000000"/>
                </a:solidFill>
                <a:latin typeface="Arial"/>
                <a:ea typeface="Arial"/>
                <a:cs typeface="Arial"/>
                <a:sym typeface="Arial"/>
              </a:rPr>
              <a:t>Frequency count</a:t>
            </a:r>
            <a:endParaRPr b="0" i="0" sz="2400" u="none" cap="none" strike="noStrike">
              <a:solidFill>
                <a:srgbClr val="000000"/>
              </a:solidFill>
              <a:latin typeface="Arial"/>
              <a:ea typeface="Arial"/>
              <a:cs typeface="Arial"/>
              <a:sym typeface="Arial"/>
            </a:endParaRPr>
          </a:p>
        </p:txBody>
      </p:sp>
      <p:sp>
        <p:nvSpPr>
          <p:cNvPr id="703" name="Google Shape;703;g134f43e4296_0_915"/>
          <p:cNvSpPr/>
          <p:nvPr/>
        </p:nvSpPr>
        <p:spPr>
          <a:xfrm>
            <a:off x="2313299" y="12956710"/>
            <a:ext cx="20759400" cy="3732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1700"/>
              <a:buFont typeface="Arial"/>
              <a:buNone/>
            </a:pPr>
            <a:r>
              <a:rPr b="0" i="0" lang="en-PH" sz="1700" u="none" cap="none" strike="noStrike">
                <a:solidFill>
                  <a:srgbClr val="A5A5A5"/>
                </a:solidFill>
                <a:latin typeface="Arial"/>
                <a:ea typeface="Arial"/>
                <a:cs typeface="Arial"/>
                <a:sym typeface="Arial"/>
              </a:rPr>
              <a:t>Source: https://towardsdatascience.com/skewed-data-a-problem-to-your-statistical-model-9a6b5bb74e37#:~:text=A%20data%20is%20called%20as,as%20on%20the%20right%20side.</a:t>
            </a:r>
            <a:endParaRPr b="0" i="0" sz="1700" u="none" cap="none" strike="noStrike">
              <a:solidFill>
                <a:srgbClr val="000000"/>
              </a:solidFill>
              <a:latin typeface="Arial"/>
              <a:ea typeface="Arial"/>
              <a:cs typeface="Arial"/>
              <a:sym typeface="Arial"/>
            </a:endParaRPr>
          </a:p>
        </p:txBody>
      </p:sp>
      <p:grpSp>
        <p:nvGrpSpPr>
          <p:cNvPr id="704" name="Google Shape;704;g134f43e4296_0_915"/>
          <p:cNvGrpSpPr/>
          <p:nvPr/>
        </p:nvGrpSpPr>
        <p:grpSpPr>
          <a:xfrm>
            <a:off x="14789498" y="3013973"/>
            <a:ext cx="923866" cy="7742154"/>
            <a:chOff x="4878380" y="2499127"/>
            <a:chExt cx="761700" cy="6383702"/>
          </a:xfrm>
        </p:grpSpPr>
        <p:cxnSp>
          <p:nvCxnSpPr>
            <p:cNvPr id="705" name="Google Shape;705;g134f43e4296_0_915"/>
            <p:cNvCxnSpPr/>
            <p:nvPr/>
          </p:nvCxnSpPr>
          <p:spPr>
            <a:xfrm>
              <a:off x="5192486" y="2873829"/>
              <a:ext cx="16200" cy="6009000"/>
            </a:xfrm>
            <a:prstGeom prst="straightConnector1">
              <a:avLst/>
            </a:prstGeom>
            <a:noFill/>
            <a:ln cap="flat" cmpd="sng" w="57150">
              <a:solidFill>
                <a:schemeClr val="dk2"/>
              </a:solidFill>
              <a:prstDash val="solid"/>
              <a:round/>
              <a:headEnd len="sm" w="sm" type="none"/>
              <a:tailEnd len="sm" w="sm" type="none"/>
            </a:ln>
          </p:spPr>
        </p:cxnSp>
        <p:sp>
          <p:nvSpPr>
            <p:cNvPr id="706" name="Google Shape;706;g134f43e4296_0_915"/>
            <p:cNvSpPr/>
            <p:nvPr/>
          </p:nvSpPr>
          <p:spPr>
            <a:xfrm>
              <a:off x="4878380" y="2499127"/>
              <a:ext cx="761700" cy="3693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2200"/>
                <a:buFont typeface="Arial"/>
                <a:buNone/>
              </a:pPr>
              <a:r>
                <a:rPr b="0" i="0" lang="en-PH" sz="2200" u="none" cap="none" strike="noStrike">
                  <a:solidFill>
                    <a:srgbClr val="000000"/>
                  </a:solidFill>
                  <a:latin typeface="Arial"/>
                  <a:ea typeface="Arial"/>
                  <a:cs typeface="Arial"/>
                  <a:sym typeface="Arial"/>
                </a:rPr>
                <a:t>Mode</a:t>
              </a:r>
              <a:endParaRPr b="0" i="0" sz="2200" u="none" cap="none" strike="noStrike">
                <a:solidFill>
                  <a:srgbClr val="000000"/>
                </a:solidFill>
                <a:latin typeface="Arial"/>
                <a:ea typeface="Arial"/>
                <a:cs typeface="Arial"/>
                <a:sym typeface="Arial"/>
              </a:endParaRPr>
            </a:p>
          </p:txBody>
        </p:sp>
      </p:grpSp>
      <p:grpSp>
        <p:nvGrpSpPr>
          <p:cNvPr id="707" name="Google Shape;707;g134f43e4296_0_915"/>
          <p:cNvGrpSpPr/>
          <p:nvPr/>
        </p:nvGrpSpPr>
        <p:grpSpPr>
          <a:xfrm>
            <a:off x="13905005" y="3596756"/>
            <a:ext cx="1141824" cy="7154198"/>
            <a:chOff x="6097331" y="2969947"/>
            <a:chExt cx="941400" cy="5898910"/>
          </a:xfrm>
        </p:grpSpPr>
        <p:cxnSp>
          <p:nvCxnSpPr>
            <p:cNvPr id="708" name="Google Shape;708;g134f43e4296_0_915"/>
            <p:cNvCxnSpPr/>
            <p:nvPr/>
          </p:nvCxnSpPr>
          <p:spPr>
            <a:xfrm>
              <a:off x="6525740" y="3347357"/>
              <a:ext cx="44100" cy="5521500"/>
            </a:xfrm>
            <a:prstGeom prst="straightConnector1">
              <a:avLst/>
            </a:prstGeom>
            <a:noFill/>
            <a:ln cap="flat" cmpd="sng" w="57150">
              <a:solidFill>
                <a:schemeClr val="dk2"/>
              </a:solidFill>
              <a:prstDash val="solid"/>
              <a:round/>
              <a:headEnd len="sm" w="sm" type="none"/>
              <a:tailEnd len="sm" w="sm" type="none"/>
            </a:ln>
          </p:spPr>
        </p:cxnSp>
        <p:sp>
          <p:nvSpPr>
            <p:cNvPr id="709" name="Google Shape;709;g134f43e4296_0_915"/>
            <p:cNvSpPr/>
            <p:nvPr/>
          </p:nvSpPr>
          <p:spPr>
            <a:xfrm>
              <a:off x="6097331" y="2969947"/>
              <a:ext cx="941400" cy="3693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2200"/>
                <a:buFont typeface="Arial"/>
                <a:buNone/>
              </a:pPr>
              <a:r>
                <a:rPr b="0" i="0" lang="en-PH" sz="2200" u="none" cap="none" strike="noStrike">
                  <a:solidFill>
                    <a:srgbClr val="000000"/>
                  </a:solidFill>
                  <a:latin typeface="Arial"/>
                  <a:ea typeface="Arial"/>
                  <a:cs typeface="Arial"/>
                  <a:sym typeface="Arial"/>
                </a:rPr>
                <a:t>Median</a:t>
              </a:r>
              <a:endParaRPr b="0" i="0" sz="2200" u="none" cap="none" strike="noStrike">
                <a:solidFill>
                  <a:srgbClr val="000000"/>
                </a:solidFill>
                <a:latin typeface="Arial"/>
                <a:ea typeface="Arial"/>
                <a:cs typeface="Arial"/>
                <a:sym typeface="Arial"/>
              </a:endParaRPr>
            </a:p>
          </p:txBody>
        </p:sp>
      </p:grpSp>
      <p:grpSp>
        <p:nvGrpSpPr>
          <p:cNvPr id="710" name="Google Shape;710;g134f43e4296_0_915"/>
          <p:cNvGrpSpPr/>
          <p:nvPr/>
        </p:nvGrpSpPr>
        <p:grpSpPr>
          <a:xfrm>
            <a:off x="13198659" y="5195702"/>
            <a:ext cx="923866" cy="5473005"/>
            <a:chOff x="7386629" y="4315591"/>
            <a:chExt cx="761700" cy="4512702"/>
          </a:xfrm>
        </p:grpSpPr>
        <p:sp>
          <p:nvSpPr>
            <p:cNvPr id="711" name="Google Shape;711;g134f43e4296_0_915"/>
            <p:cNvSpPr/>
            <p:nvPr/>
          </p:nvSpPr>
          <p:spPr>
            <a:xfrm>
              <a:off x="7386629" y="4315591"/>
              <a:ext cx="761700" cy="3693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2200"/>
                <a:buFont typeface="Arial"/>
                <a:buNone/>
              </a:pPr>
              <a:r>
                <a:rPr b="0" i="0" lang="en-PH" sz="2200" u="none" cap="none" strike="noStrike">
                  <a:solidFill>
                    <a:srgbClr val="000000"/>
                  </a:solidFill>
                  <a:latin typeface="Arial"/>
                  <a:ea typeface="Arial"/>
                  <a:cs typeface="Arial"/>
                  <a:sym typeface="Arial"/>
                </a:rPr>
                <a:t>Mean</a:t>
              </a:r>
              <a:endParaRPr b="0" i="0" sz="2200" u="none" cap="none" strike="noStrike">
                <a:solidFill>
                  <a:srgbClr val="000000"/>
                </a:solidFill>
                <a:latin typeface="Arial"/>
                <a:ea typeface="Arial"/>
                <a:cs typeface="Arial"/>
                <a:sym typeface="Arial"/>
              </a:endParaRPr>
            </a:p>
          </p:txBody>
        </p:sp>
        <p:cxnSp>
          <p:nvCxnSpPr>
            <p:cNvPr id="712" name="Google Shape;712;g134f43e4296_0_915"/>
            <p:cNvCxnSpPr/>
            <p:nvPr/>
          </p:nvCxnSpPr>
          <p:spPr>
            <a:xfrm flipH="1">
              <a:off x="7749302" y="4833493"/>
              <a:ext cx="23100" cy="3994800"/>
            </a:xfrm>
            <a:prstGeom prst="straightConnector1">
              <a:avLst/>
            </a:prstGeom>
            <a:noFill/>
            <a:ln cap="flat" cmpd="sng" w="57150">
              <a:solidFill>
                <a:schemeClr val="dk2"/>
              </a:solidFill>
              <a:prstDash val="solid"/>
              <a:round/>
              <a:headEnd len="sm" w="sm" type="none"/>
              <a:tailEnd len="sm" w="sm" type="none"/>
            </a:ln>
          </p:spPr>
        </p:cxnSp>
      </p:grpSp>
      <p:pic>
        <p:nvPicPr>
          <p:cNvPr descr="Image for post" id="713" name="Google Shape;713;g134f43e4296_0_915"/>
          <p:cNvPicPr preferRelativeResize="0"/>
          <p:nvPr/>
        </p:nvPicPr>
        <p:blipFill rotWithShape="1">
          <a:blip r:embed="rId5">
            <a:alphaModFix/>
          </a:blip>
          <a:srcRect b="0" l="0" r="0" t="0"/>
          <a:stretch/>
        </p:blipFill>
        <p:spPr>
          <a:xfrm>
            <a:off x="1054800" y="3148835"/>
            <a:ext cx="7227259" cy="5395352"/>
          </a:xfrm>
          <a:prstGeom prst="rect">
            <a:avLst/>
          </a:prstGeom>
          <a:noFill/>
          <a:ln>
            <a:noFill/>
          </a:ln>
        </p:spPr>
      </p:pic>
      <p:grpSp>
        <p:nvGrpSpPr>
          <p:cNvPr id="714" name="Google Shape;714;g134f43e4296_0_915"/>
          <p:cNvGrpSpPr/>
          <p:nvPr/>
        </p:nvGrpSpPr>
        <p:grpSpPr>
          <a:xfrm>
            <a:off x="-3712" y="766059"/>
            <a:ext cx="7319700" cy="1073882"/>
            <a:chOff x="0" y="0"/>
            <a:chExt cx="7319700" cy="1073882"/>
          </a:xfrm>
        </p:grpSpPr>
        <p:sp>
          <p:nvSpPr>
            <p:cNvPr id="715" name="Google Shape;715;g134f43e4296_0_91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16" name="Google Shape;716;g134f43e4296_0_91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17" name="Google Shape;717;g134f43e4296_0_91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Univariate</a:t>
            </a:r>
            <a:endParaRPr i="1" sz="4000">
              <a:solidFill>
                <a:srgbClr val="FFFFFF"/>
              </a:solidFill>
              <a:latin typeface="Poppins"/>
              <a:ea typeface="Poppins"/>
              <a:cs typeface="Poppins"/>
              <a:sym typeface="Poppi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g134f43e4296_0_936"/>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723" name="Google Shape;723;g134f43e4296_0_936"/>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Skewed data</a:t>
            </a:r>
            <a:endParaRPr b="0" i="0" sz="4400" u="none" cap="none" strike="noStrike">
              <a:solidFill>
                <a:srgbClr val="366092"/>
              </a:solidFill>
              <a:latin typeface="Arial"/>
              <a:ea typeface="Arial"/>
              <a:cs typeface="Arial"/>
              <a:sym typeface="Arial"/>
            </a:endParaRPr>
          </a:p>
        </p:txBody>
      </p:sp>
      <p:sp>
        <p:nvSpPr>
          <p:cNvPr id="724" name="Google Shape;724;g134f43e4296_0_936"/>
          <p:cNvSpPr txBox="1"/>
          <p:nvPr/>
        </p:nvSpPr>
        <p:spPr>
          <a:xfrm>
            <a:off x="446147" y="3695052"/>
            <a:ext cx="116151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1" i="0" lang="en-PH" sz="4400" u="none" cap="none" strike="noStrike">
                <a:solidFill>
                  <a:srgbClr val="3F3F3F"/>
                </a:solidFill>
                <a:latin typeface="Arial"/>
                <a:ea typeface="Arial"/>
                <a:cs typeface="Arial"/>
                <a:sym typeface="Arial"/>
              </a:rPr>
              <a:t>Why skewness is an issue?</a:t>
            </a:r>
            <a:endParaRPr b="1" i="0" sz="4400" u="none" cap="none" strike="noStrike">
              <a:solidFill>
                <a:srgbClr val="3F3F3F"/>
              </a:solidFill>
              <a:latin typeface="Arial"/>
              <a:ea typeface="Arial"/>
              <a:cs typeface="Arial"/>
              <a:sym typeface="Arial"/>
            </a:endParaRPr>
          </a:p>
        </p:txBody>
      </p:sp>
      <p:sp>
        <p:nvSpPr>
          <p:cNvPr id="725" name="Google Shape;725;g134f43e4296_0_936"/>
          <p:cNvSpPr txBox="1"/>
          <p:nvPr/>
        </p:nvSpPr>
        <p:spPr>
          <a:xfrm>
            <a:off x="1401823" y="4762534"/>
            <a:ext cx="11273400" cy="4757700"/>
          </a:xfrm>
          <a:prstGeom prst="rect">
            <a:avLst/>
          </a:prstGeom>
          <a:noFill/>
          <a:ln>
            <a:noFill/>
          </a:ln>
        </p:spPr>
        <p:txBody>
          <a:bodyPr anchorCtr="0" anchor="t" bIns="0" lIns="0" spcFirstLastPara="1" rIns="0" wrap="square" tIns="275725">
            <a:noAutofit/>
          </a:bodyPr>
          <a:lstStyle/>
          <a:p>
            <a:pPr indent="0" lvl="0" marL="12700" marR="0" rtl="0" algn="l">
              <a:lnSpc>
                <a:spcPct val="150000"/>
              </a:lnSpc>
              <a:spcBef>
                <a:spcPts val="0"/>
              </a:spcBef>
              <a:spcAft>
                <a:spcPts val="0"/>
              </a:spcAft>
              <a:buClr>
                <a:srgbClr val="000000"/>
              </a:buClr>
              <a:buSzPts val="3900"/>
              <a:buFont typeface="Arial"/>
              <a:buNone/>
            </a:pPr>
            <a:r>
              <a:rPr b="0" i="0" lang="en-PH" sz="3900" u="none" cap="none" strike="noStrike">
                <a:solidFill>
                  <a:srgbClr val="3F3F3F"/>
                </a:solidFill>
                <a:latin typeface="Arial"/>
                <a:ea typeface="Arial"/>
                <a:cs typeface="Arial"/>
                <a:sym typeface="Arial"/>
              </a:rPr>
              <a:t>Most statistical models assume a normal or Gaussian distribution. If data is skewed, </a:t>
            </a:r>
            <a:endParaRPr b="0" i="0" sz="1700" u="none" cap="none" strike="noStrike">
              <a:solidFill>
                <a:srgbClr val="000000"/>
              </a:solidFill>
              <a:latin typeface="Arial"/>
              <a:ea typeface="Arial"/>
              <a:cs typeface="Arial"/>
              <a:sym typeface="Arial"/>
            </a:endParaRPr>
          </a:p>
          <a:p>
            <a:pPr indent="-552450" lvl="0" marL="571500" marR="0" rtl="0" algn="l">
              <a:lnSpc>
                <a:spcPct val="150000"/>
              </a:lnSpc>
              <a:spcBef>
                <a:spcPts val="0"/>
              </a:spcBef>
              <a:spcAft>
                <a:spcPts val="0"/>
              </a:spcAft>
              <a:buClr>
                <a:srgbClr val="000000"/>
              </a:buClr>
              <a:buSzPts val="3900"/>
              <a:buFont typeface="Arial"/>
              <a:buChar char="•"/>
            </a:pPr>
            <a:r>
              <a:rPr b="0" i="0" lang="en-PH" sz="3900" u="none" cap="none" strike="noStrike">
                <a:solidFill>
                  <a:srgbClr val="3F3F3F"/>
                </a:solidFill>
                <a:latin typeface="Arial"/>
                <a:ea typeface="Arial"/>
                <a:cs typeface="Arial"/>
                <a:sym typeface="Arial"/>
              </a:rPr>
              <a:t>Some statistical models won’t work as expected. </a:t>
            </a:r>
            <a:endParaRPr b="0" i="0" sz="1700" u="none" cap="none" strike="noStrike">
              <a:solidFill>
                <a:srgbClr val="000000"/>
              </a:solidFill>
              <a:latin typeface="Arial"/>
              <a:ea typeface="Arial"/>
              <a:cs typeface="Arial"/>
              <a:sym typeface="Arial"/>
            </a:endParaRPr>
          </a:p>
          <a:p>
            <a:pPr indent="-552450" lvl="0" marL="571500" marR="0" rtl="0" algn="l">
              <a:lnSpc>
                <a:spcPct val="150000"/>
              </a:lnSpc>
              <a:spcBef>
                <a:spcPts val="0"/>
              </a:spcBef>
              <a:spcAft>
                <a:spcPts val="0"/>
              </a:spcAft>
              <a:buClr>
                <a:srgbClr val="000000"/>
              </a:buClr>
              <a:buSzPts val="3900"/>
              <a:buFont typeface="Arial"/>
              <a:buChar char="•"/>
            </a:pPr>
            <a:r>
              <a:rPr b="0" i="0" lang="en-PH" sz="3900" u="none" cap="none" strike="noStrike">
                <a:solidFill>
                  <a:srgbClr val="3F3F3F"/>
                </a:solidFill>
                <a:latin typeface="Arial"/>
                <a:ea typeface="Arial"/>
                <a:cs typeface="Arial"/>
                <a:sym typeface="Arial"/>
              </a:rPr>
              <a:t>Observations in the tail are sometimes detected as outliers.</a:t>
            </a:r>
            <a:endParaRPr b="1" i="0" sz="3900" u="none" cap="none" strike="noStrike">
              <a:solidFill>
                <a:srgbClr val="3F3F3F"/>
              </a:solidFill>
              <a:latin typeface="Arial"/>
              <a:ea typeface="Arial"/>
              <a:cs typeface="Arial"/>
              <a:sym typeface="Arial"/>
            </a:endParaRPr>
          </a:p>
        </p:txBody>
      </p:sp>
      <p:pic>
        <p:nvPicPr>
          <p:cNvPr descr="Unimodal distribution Example Question | CFA Level I Exam - AnalystPrep" id="726" name="Google Shape;726;g134f43e4296_0_936"/>
          <p:cNvPicPr preferRelativeResize="0"/>
          <p:nvPr/>
        </p:nvPicPr>
        <p:blipFill rotWithShape="1">
          <a:blip r:embed="rId4">
            <a:alphaModFix/>
          </a:blip>
          <a:srcRect b="0" l="11956" r="0" t="20280"/>
          <a:stretch/>
        </p:blipFill>
        <p:spPr>
          <a:xfrm>
            <a:off x="14028369" y="4762534"/>
            <a:ext cx="9499029" cy="5713727"/>
          </a:xfrm>
          <a:prstGeom prst="rect">
            <a:avLst/>
          </a:prstGeom>
          <a:noFill/>
          <a:ln>
            <a:noFill/>
          </a:ln>
        </p:spPr>
      </p:pic>
      <p:grpSp>
        <p:nvGrpSpPr>
          <p:cNvPr id="727" name="Google Shape;727;g134f43e4296_0_936"/>
          <p:cNvGrpSpPr/>
          <p:nvPr/>
        </p:nvGrpSpPr>
        <p:grpSpPr>
          <a:xfrm>
            <a:off x="-3712" y="766059"/>
            <a:ext cx="7319700" cy="1073882"/>
            <a:chOff x="0" y="0"/>
            <a:chExt cx="7319700" cy="1073882"/>
          </a:xfrm>
        </p:grpSpPr>
        <p:sp>
          <p:nvSpPr>
            <p:cNvPr id="728" name="Google Shape;728;g134f43e4296_0_93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29" name="Google Shape;729;g134f43e4296_0_93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30" name="Google Shape;730;g134f43e4296_0_93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Univariate</a:t>
            </a:r>
            <a:endParaRPr i="1" sz="4000">
              <a:solidFill>
                <a:srgbClr val="FFFFFF"/>
              </a:solidFill>
              <a:latin typeface="Poppins"/>
              <a:ea typeface="Poppins"/>
              <a:cs typeface="Poppins"/>
              <a:sym typeface="Poppi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grpSp>
        <p:nvGrpSpPr>
          <p:cNvPr id="735" name="Google Shape;735;g134f43e4296_0_827"/>
          <p:cNvGrpSpPr/>
          <p:nvPr/>
        </p:nvGrpSpPr>
        <p:grpSpPr>
          <a:xfrm>
            <a:off x="-3712" y="766059"/>
            <a:ext cx="7319700" cy="1073882"/>
            <a:chOff x="0" y="0"/>
            <a:chExt cx="7319700" cy="1073882"/>
          </a:xfrm>
        </p:grpSpPr>
        <p:sp>
          <p:nvSpPr>
            <p:cNvPr id="736" name="Google Shape;736;g134f43e4296_0_82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37" name="Google Shape;737;g134f43e4296_0_82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38" name="Google Shape;738;g134f43e4296_0_82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The cycle begins…</a:t>
            </a:r>
            <a:endParaRPr b="0" i="0" sz="1400" u="none" cap="none" strike="noStrike">
              <a:solidFill>
                <a:srgbClr val="000000"/>
              </a:solidFill>
              <a:latin typeface="Arial"/>
              <a:ea typeface="Arial"/>
              <a:cs typeface="Arial"/>
              <a:sym typeface="Arial"/>
            </a:endParaRPr>
          </a:p>
        </p:txBody>
      </p:sp>
      <p:pic>
        <p:nvPicPr>
          <p:cNvPr descr="ForTheWomen_blacktext (2) (1).png" id="739" name="Google Shape;739;g134f43e4296_0_827"/>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740" name="Google Shape;740;g134f43e4296_0_827"/>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741" name="Google Shape;741;g134f43e4296_0_827"/>
          <p:cNvSpPr txBox="1"/>
          <p:nvPr/>
        </p:nvSpPr>
        <p:spPr>
          <a:xfrm>
            <a:off x="2725750" y="2456200"/>
            <a:ext cx="14960100" cy="942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PH" sz="20000">
                <a:solidFill>
                  <a:schemeClr val="lt2"/>
                </a:solidFill>
                <a:latin typeface="Helvetica Neue"/>
                <a:ea typeface="Helvetica Neue"/>
                <a:cs typeface="Helvetica Neue"/>
                <a:sym typeface="Helvetica Neue"/>
              </a:rPr>
              <a:t>Profile</a:t>
            </a:r>
            <a:endParaRPr sz="20000">
              <a:solidFill>
                <a:schemeClr val="lt2"/>
              </a:solidFill>
              <a:latin typeface="Helvetica Neue"/>
              <a:ea typeface="Helvetica Neue"/>
              <a:cs typeface="Helvetica Neue"/>
              <a:sym typeface="Helvetica Neue"/>
            </a:endParaRPr>
          </a:p>
          <a:p>
            <a:pPr indent="0" lvl="0" marL="0" rtl="0" algn="l">
              <a:spcBef>
                <a:spcPts val="0"/>
              </a:spcBef>
              <a:spcAft>
                <a:spcPts val="0"/>
              </a:spcAft>
              <a:buNone/>
            </a:pPr>
            <a:r>
              <a:rPr b="1" lang="en-PH" sz="20000">
                <a:solidFill>
                  <a:srgbClr val="193177"/>
                </a:solidFill>
                <a:latin typeface="Helvetica Neue"/>
                <a:ea typeface="Helvetica Neue"/>
                <a:cs typeface="Helvetica Neue"/>
                <a:sym typeface="Helvetica Neue"/>
              </a:rPr>
              <a:t>P</a:t>
            </a:r>
            <a:r>
              <a:rPr b="1" lang="en-PH" sz="20000">
                <a:latin typeface="Helvetica Neue"/>
                <a:ea typeface="Helvetica Neue"/>
                <a:cs typeface="Helvetica Neue"/>
                <a:sym typeface="Helvetica Neue"/>
              </a:rPr>
              <a:t>repare</a:t>
            </a:r>
            <a:endParaRPr b="1" sz="20000">
              <a:latin typeface="Helvetica Neue"/>
              <a:ea typeface="Helvetica Neue"/>
              <a:cs typeface="Helvetica Neue"/>
              <a:sym typeface="Helvetica Neue"/>
            </a:endParaRPr>
          </a:p>
          <a:p>
            <a:pPr indent="0" lvl="0" marL="0" rtl="0" algn="l">
              <a:spcBef>
                <a:spcPts val="0"/>
              </a:spcBef>
              <a:spcAft>
                <a:spcPts val="0"/>
              </a:spcAft>
              <a:buNone/>
            </a:pPr>
            <a:r>
              <a:rPr b="1" lang="en-PH" sz="20000">
                <a:solidFill>
                  <a:schemeClr val="lt2"/>
                </a:solidFill>
                <a:latin typeface="Helvetica Neue"/>
                <a:ea typeface="Helvetica Neue"/>
                <a:cs typeface="Helvetica Neue"/>
                <a:sym typeface="Helvetica Neue"/>
              </a:rPr>
              <a:t>Analyze</a:t>
            </a:r>
            <a:endParaRPr b="1" sz="20000">
              <a:solidFill>
                <a:schemeClr val="lt2"/>
              </a:solidFill>
              <a:latin typeface="Helvetica Neue"/>
              <a:ea typeface="Helvetica Neue"/>
              <a:cs typeface="Helvetica Neue"/>
              <a:sym typeface="Helvetica Neue"/>
            </a:endParaRPr>
          </a:p>
        </p:txBody>
      </p:sp>
      <p:sp>
        <p:nvSpPr>
          <p:cNvPr id="742" name="Google Shape;742;g134f43e4296_0_827"/>
          <p:cNvSpPr txBox="1"/>
          <p:nvPr/>
        </p:nvSpPr>
        <p:spPr>
          <a:xfrm>
            <a:off x="12305725" y="6114900"/>
            <a:ext cx="9186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PH" sz="5000">
                <a:latin typeface="Helvetica Neue"/>
                <a:ea typeface="Helvetica Neue"/>
                <a:cs typeface="Helvetica Neue"/>
                <a:sym typeface="Helvetica Neue"/>
              </a:rPr>
              <a:t>(again)</a:t>
            </a:r>
            <a:endParaRPr sz="5000">
              <a:latin typeface="Helvetica Neue"/>
              <a:ea typeface="Helvetica Neue"/>
              <a:cs typeface="Helvetica Neue"/>
              <a:sym typeface="Helvetica Neue"/>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g134f43e4296_0_967"/>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748" name="Google Shape;748;g134f43e4296_0_967"/>
          <p:cNvSpPr txBox="1"/>
          <p:nvPr/>
        </p:nvSpPr>
        <p:spPr>
          <a:xfrm>
            <a:off x="446147" y="3695052"/>
            <a:ext cx="116151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1" i="0" lang="en-PH" sz="4400" u="none" cap="none" strike="noStrike">
                <a:solidFill>
                  <a:srgbClr val="3F3F3F"/>
                </a:solidFill>
                <a:latin typeface="Arial"/>
                <a:ea typeface="Arial"/>
                <a:cs typeface="Arial"/>
                <a:sym typeface="Arial"/>
              </a:rPr>
              <a:t>How to deal with skewed data?</a:t>
            </a:r>
            <a:endParaRPr b="1" i="0" sz="4400" u="none" cap="none" strike="noStrike">
              <a:solidFill>
                <a:srgbClr val="3F3F3F"/>
              </a:solidFill>
              <a:latin typeface="Arial"/>
              <a:ea typeface="Arial"/>
              <a:cs typeface="Arial"/>
              <a:sym typeface="Arial"/>
            </a:endParaRPr>
          </a:p>
        </p:txBody>
      </p:sp>
      <p:sp>
        <p:nvSpPr>
          <p:cNvPr id="749" name="Google Shape;749;g134f43e4296_0_967"/>
          <p:cNvSpPr txBox="1"/>
          <p:nvPr/>
        </p:nvSpPr>
        <p:spPr>
          <a:xfrm>
            <a:off x="1401824" y="4762534"/>
            <a:ext cx="21318600" cy="2070300"/>
          </a:xfrm>
          <a:prstGeom prst="rect">
            <a:avLst/>
          </a:prstGeom>
          <a:noFill/>
          <a:ln>
            <a:noFill/>
          </a:ln>
        </p:spPr>
        <p:txBody>
          <a:bodyPr anchorCtr="0" anchor="t" bIns="0" lIns="0" spcFirstLastPara="1" rIns="0" wrap="square" tIns="275725">
            <a:noAutofit/>
          </a:bodyPr>
          <a:lstStyle/>
          <a:p>
            <a:pPr indent="-565150" lvl="0" marL="1193800" marR="0" rtl="0" algn="l">
              <a:lnSpc>
                <a:spcPct val="150000"/>
              </a:lnSpc>
              <a:spcBef>
                <a:spcPts val="0"/>
              </a:spcBef>
              <a:spcAft>
                <a:spcPts val="0"/>
              </a:spcAft>
              <a:buClr>
                <a:srgbClr val="000000"/>
              </a:buClr>
              <a:buSzPts val="3900"/>
              <a:buFont typeface="Arial"/>
              <a:buChar char="•"/>
            </a:pPr>
            <a:r>
              <a:rPr b="0" i="0" lang="en-PH" sz="3900" u="none" cap="none" strike="noStrike">
                <a:solidFill>
                  <a:srgbClr val="3F3F3F"/>
                </a:solidFill>
                <a:latin typeface="Arial"/>
                <a:ea typeface="Arial"/>
                <a:cs typeface="Arial"/>
                <a:sym typeface="Arial"/>
              </a:rPr>
              <a:t>Log transform</a:t>
            </a:r>
            <a:endParaRPr b="0" i="0" sz="1700" u="none" cap="none" strike="noStrike">
              <a:solidFill>
                <a:srgbClr val="000000"/>
              </a:solidFill>
              <a:latin typeface="Arial"/>
              <a:ea typeface="Arial"/>
              <a:cs typeface="Arial"/>
              <a:sym typeface="Arial"/>
            </a:endParaRPr>
          </a:p>
          <a:p>
            <a:pPr indent="-565150" lvl="0" marL="1193800" marR="0" rtl="0" algn="l">
              <a:lnSpc>
                <a:spcPct val="150000"/>
              </a:lnSpc>
              <a:spcBef>
                <a:spcPts val="0"/>
              </a:spcBef>
              <a:spcAft>
                <a:spcPts val="0"/>
              </a:spcAft>
              <a:buClr>
                <a:srgbClr val="000000"/>
              </a:buClr>
              <a:buSzPts val="3900"/>
              <a:buFont typeface="Arial"/>
              <a:buChar char="•"/>
            </a:pPr>
            <a:r>
              <a:rPr b="0" i="0" lang="en-PH" sz="3900" u="none" cap="none" strike="noStrike">
                <a:solidFill>
                  <a:srgbClr val="3F3F3F"/>
                </a:solidFill>
                <a:latin typeface="Arial"/>
                <a:ea typeface="Arial"/>
                <a:cs typeface="Arial"/>
                <a:sym typeface="Arial"/>
              </a:rPr>
              <a:t>Square root transform</a:t>
            </a:r>
            <a:endParaRPr b="0" i="0" sz="1700" u="none" cap="none" strike="noStrike">
              <a:solidFill>
                <a:srgbClr val="000000"/>
              </a:solidFill>
              <a:latin typeface="Arial"/>
              <a:ea typeface="Arial"/>
              <a:cs typeface="Arial"/>
              <a:sym typeface="Arial"/>
            </a:endParaRPr>
          </a:p>
        </p:txBody>
      </p:sp>
      <p:sp>
        <p:nvSpPr>
          <p:cNvPr id="750" name="Google Shape;750;g134f43e4296_0_967"/>
          <p:cNvSpPr/>
          <p:nvPr/>
        </p:nvSpPr>
        <p:spPr>
          <a:xfrm>
            <a:off x="8138757" y="5063929"/>
            <a:ext cx="2497200" cy="16800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3400"/>
              <a:buFont typeface="Arial"/>
              <a:buNone/>
            </a:pPr>
            <a:r>
              <a:rPr b="0" i="0" lang="en-PH" sz="3400" u="none" cap="none" strike="noStrike">
                <a:solidFill>
                  <a:srgbClr val="538CD5"/>
                </a:solidFill>
                <a:latin typeface="Consolas"/>
                <a:ea typeface="Consolas"/>
                <a:cs typeface="Consolas"/>
                <a:sym typeface="Consolas"/>
              </a:rPr>
              <a:t>np.log()</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t/>
            </a:r>
            <a:endParaRPr b="0" i="0" sz="3400" u="none" cap="none" strike="noStrike">
              <a:solidFill>
                <a:srgbClr val="538CD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3400"/>
              <a:buFont typeface="Arial"/>
              <a:buNone/>
            </a:pPr>
            <a:r>
              <a:rPr b="0" i="0" lang="en-PH" sz="3400" u="none" cap="none" strike="noStrike">
                <a:solidFill>
                  <a:srgbClr val="538CD5"/>
                </a:solidFill>
                <a:latin typeface="Consolas"/>
                <a:ea typeface="Consolas"/>
                <a:cs typeface="Consolas"/>
                <a:sym typeface="Consolas"/>
              </a:rPr>
              <a:t>np.sqrt() </a:t>
            </a:r>
            <a:endParaRPr b="0" i="0" sz="1700" u="none" cap="none" strike="noStrike">
              <a:solidFill>
                <a:srgbClr val="000000"/>
              </a:solidFill>
              <a:latin typeface="Arial"/>
              <a:ea typeface="Arial"/>
              <a:cs typeface="Arial"/>
              <a:sym typeface="Arial"/>
            </a:endParaRPr>
          </a:p>
        </p:txBody>
      </p:sp>
      <p:pic>
        <p:nvPicPr>
          <p:cNvPr id="751" name="Google Shape;751;g134f43e4296_0_967"/>
          <p:cNvPicPr preferRelativeResize="0"/>
          <p:nvPr/>
        </p:nvPicPr>
        <p:blipFill rotWithShape="1">
          <a:blip r:embed="rId4">
            <a:alphaModFix/>
          </a:blip>
          <a:srcRect b="0" l="0" r="0" t="0"/>
          <a:stretch/>
        </p:blipFill>
        <p:spPr>
          <a:xfrm>
            <a:off x="2703343" y="7763176"/>
            <a:ext cx="9357069" cy="4643879"/>
          </a:xfrm>
          <a:prstGeom prst="rect">
            <a:avLst/>
          </a:prstGeom>
          <a:noFill/>
          <a:ln>
            <a:noFill/>
          </a:ln>
        </p:spPr>
      </p:pic>
      <p:pic>
        <p:nvPicPr>
          <p:cNvPr id="752" name="Google Shape;752;g134f43e4296_0_967"/>
          <p:cNvPicPr preferRelativeResize="0"/>
          <p:nvPr/>
        </p:nvPicPr>
        <p:blipFill rotWithShape="1">
          <a:blip r:embed="rId5">
            <a:alphaModFix/>
          </a:blip>
          <a:srcRect b="0" l="0" r="0" t="0"/>
          <a:stretch/>
        </p:blipFill>
        <p:spPr>
          <a:xfrm>
            <a:off x="12822450" y="7763176"/>
            <a:ext cx="9472589" cy="4724742"/>
          </a:xfrm>
          <a:prstGeom prst="rect">
            <a:avLst/>
          </a:prstGeom>
          <a:noFill/>
          <a:ln>
            <a:noFill/>
          </a:ln>
        </p:spPr>
      </p:pic>
      <p:sp>
        <p:nvSpPr>
          <p:cNvPr id="753" name="Google Shape;753;g134f43e4296_0_967"/>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Skewed data</a:t>
            </a:r>
            <a:endParaRPr b="0" i="0" sz="4400" u="none" cap="none" strike="noStrike">
              <a:solidFill>
                <a:srgbClr val="366092"/>
              </a:solidFill>
              <a:latin typeface="Arial"/>
              <a:ea typeface="Arial"/>
              <a:cs typeface="Arial"/>
              <a:sym typeface="Arial"/>
            </a:endParaRPr>
          </a:p>
        </p:txBody>
      </p:sp>
      <p:grpSp>
        <p:nvGrpSpPr>
          <p:cNvPr id="754" name="Google Shape;754;g134f43e4296_0_967"/>
          <p:cNvGrpSpPr/>
          <p:nvPr/>
        </p:nvGrpSpPr>
        <p:grpSpPr>
          <a:xfrm>
            <a:off x="-3712" y="766059"/>
            <a:ext cx="7319700" cy="1073882"/>
            <a:chOff x="0" y="0"/>
            <a:chExt cx="7319700" cy="1073882"/>
          </a:xfrm>
        </p:grpSpPr>
        <p:sp>
          <p:nvSpPr>
            <p:cNvPr id="755" name="Google Shape;755;g134f43e4296_0_96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56" name="Google Shape;756;g134f43e4296_0_96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57" name="Google Shape;757;g134f43e4296_0_96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Prepare (Again)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g134f43e4296_0_1000"/>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763" name="Google Shape;763;g134f43e4296_0_1000"/>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Outliers</a:t>
            </a:r>
            <a:endParaRPr b="0" i="0" sz="4400" u="none" cap="none" strike="noStrike">
              <a:solidFill>
                <a:srgbClr val="366092"/>
              </a:solidFill>
              <a:latin typeface="Arial"/>
              <a:ea typeface="Arial"/>
              <a:cs typeface="Arial"/>
              <a:sym typeface="Arial"/>
            </a:endParaRPr>
          </a:p>
        </p:txBody>
      </p:sp>
      <p:sp>
        <p:nvSpPr>
          <p:cNvPr id="764" name="Google Shape;764;g134f43e4296_0_1000"/>
          <p:cNvSpPr txBox="1"/>
          <p:nvPr/>
        </p:nvSpPr>
        <p:spPr>
          <a:xfrm>
            <a:off x="2525668" y="2907861"/>
            <a:ext cx="12723900" cy="10132500"/>
          </a:xfrm>
          <a:prstGeom prst="rect">
            <a:avLst/>
          </a:prstGeom>
          <a:noFill/>
          <a:ln>
            <a:noFill/>
          </a:ln>
        </p:spPr>
        <p:txBody>
          <a:bodyPr anchorCtr="0" anchor="t" bIns="0" lIns="0" spcFirstLastPara="1" rIns="0" wrap="square" tIns="275725">
            <a:noAutofit/>
          </a:bodyPr>
          <a:lstStyle/>
          <a:p>
            <a:pPr indent="0" lvl="0" marL="12700" marR="0" rtl="0" algn="l">
              <a:lnSpc>
                <a:spcPct val="150000"/>
              </a:lnSpc>
              <a:spcBef>
                <a:spcPts val="0"/>
              </a:spcBef>
              <a:spcAft>
                <a:spcPts val="0"/>
              </a:spcAft>
              <a:buClr>
                <a:srgbClr val="000000"/>
              </a:buClr>
              <a:buSzPts val="3900"/>
              <a:buFont typeface="Arial"/>
              <a:buNone/>
            </a:pPr>
            <a:r>
              <a:rPr b="1" i="0" lang="en-PH" sz="3900" u="none" cap="none" strike="noStrike">
                <a:solidFill>
                  <a:srgbClr val="3F3F3F"/>
                </a:solidFill>
                <a:latin typeface="Arial"/>
                <a:ea typeface="Arial"/>
                <a:cs typeface="Arial"/>
                <a:sym typeface="Arial"/>
              </a:rPr>
              <a:t>1 Remove</a:t>
            </a:r>
            <a:endParaRPr b="1" i="0" sz="3900" u="none" cap="none" strike="noStrike">
              <a:solidFill>
                <a:srgbClr val="3F3F3F"/>
              </a:solidFill>
              <a:latin typeface="Arial"/>
              <a:ea typeface="Arial"/>
              <a:cs typeface="Arial"/>
              <a:sym typeface="Arial"/>
            </a:endParaRPr>
          </a:p>
          <a:p>
            <a:pPr indent="-552450" lvl="0" marL="571500" marR="0" rtl="0" algn="l">
              <a:lnSpc>
                <a:spcPct val="150000"/>
              </a:lnSpc>
              <a:spcBef>
                <a:spcPts val="0"/>
              </a:spcBef>
              <a:spcAft>
                <a:spcPts val="0"/>
              </a:spcAft>
              <a:buClr>
                <a:srgbClr val="000000"/>
              </a:buClr>
              <a:buSzPts val="3900"/>
              <a:buFont typeface="Arial"/>
              <a:buChar char="•"/>
            </a:pPr>
            <a:r>
              <a:rPr b="0" i="0" lang="en-PH" sz="3900" u="none" cap="none" strike="noStrike">
                <a:solidFill>
                  <a:srgbClr val="3F3F3F"/>
                </a:solidFill>
                <a:latin typeface="Arial"/>
                <a:ea typeface="Arial"/>
                <a:cs typeface="Arial"/>
                <a:sym typeface="Arial"/>
              </a:rPr>
              <a:t>Value </a:t>
            </a:r>
            <a:endParaRPr b="0" i="0" sz="1700" u="none" cap="none" strike="noStrike">
              <a:solidFill>
                <a:srgbClr val="000000"/>
              </a:solidFill>
              <a:latin typeface="Arial"/>
              <a:ea typeface="Arial"/>
              <a:cs typeface="Arial"/>
              <a:sym typeface="Arial"/>
            </a:endParaRPr>
          </a:p>
          <a:p>
            <a:pPr indent="-552450" lvl="0" marL="571500" marR="0" rtl="0" algn="l">
              <a:lnSpc>
                <a:spcPct val="150000"/>
              </a:lnSpc>
              <a:spcBef>
                <a:spcPts val="0"/>
              </a:spcBef>
              <a:spcAft>
                <a:spcPts val="0"/>
              </a:spcAft>
              <a:buClr>
                <a:srgbClr val="000000"/>
              </a:buClr>
              <a:buSzPts val="3900"/>
              <a:buFont typeface="Arial"/>
              <a:buChar char="•"/>
            </a:pPr>
            <a:r>
              <a:rPr b="0" i="0" lang="en-PH" sz="3900" u="none" cap="none" strike="noStrike">
                <a:solidFill>
                  <a:srgbClr val="3F3F3F"/>
                </a:solidFill>
                <a:latin typeface="Arial"/>
                <a:ea typeface="Arial"/>
                <a:cs typeface="Arial"/>
                <a:sym typeface="Arial"/>
              </a:rPr>
              <a:t>Variable</a:t>
            </a:r>
            <a:endParaRPr b="0" i="0" sz="1700" u="none" cap="none" strike="noStrike">
              <a:solidFill>
                <a:srgbClr val="000000"/>
              </a:solidFill>
              <a:latin typeface="Arial"/>
              <a:ea typeface="Arial"/>
              <a:cs typeface="Arial"/>
              <a:sym typeface="Arial"/>
            </a:endParaRPr>
          </a:p>
          <a:p>
            <a:pPr indent="0" lvl="0" marL="12700" marR="0" rtl="0" algn="l">
              <a:lnSpc>
                <a:spcPct val="150000"/>
              </a:lnSpc>
              <a:spcBef>
                <a:spcPts val="0"/>
              </a:spcBef>
              <a:spcAft>
                <a:spcPts val="0"/>
              </a:spcAft>
              <a:buClr>
                <a:srgbClr val="000000"/>
              </a:buClr>
              <a:buSzPts val="3900"/>
              <a:buFont typeface="Arial"/>
              <a:buNone/>
            </a:pPr>
            <a:r>
              <a:t/>
            </a:r>
            <a:endParaRPr b="0" i="0" sz="3900" u="none" cap="none" strike="noStrike">
              <a:solidFill>
                <a:srgbClr val="3F3F3F"/>
              </a:solidFill>
              <a:latin typeface="Arial"/>
              <a:ea typeface="Arial"/>
              <a:cs typeface="Arial"/>
              <a:sym typeface="Arial"/>
            </a:endParaRPr>
          </a:p>
          <a:p>
            <a:pPr indent="0" lvl="0" marL="12700" marR="0" rtl="0" algn="l">
              <a:lnSpc>
                <a:spcPct val="150000"/>
              </a:lnSpc>
              <a:spcBef>
                <a:spcPts val="0"/>
              </a:spcBef>
              <a:spcAft>
                <a:spcPts val="0"/>
              </a:spcAft>
              <a:buClr>
                <a:srgbClr val="000000"/>
              </a:buClr>
              <a:buSzPts val="3900"/>
              <a:buFont typeface="Arial"/>
              <a:buNone/>
            </a:pPr>
            <a:r>
              <a:rPr b="1" i="0" lang="en-PH" sz="3900" u="none" cap="none" strike="noStrike">
                <a:solidFill>
                  <a:srgbClr val="3F3F3F"/>
                </a:solidFill>
                <a:latin typeface="Arial"/>
                <a:ea typeface="Arial"/>
                <a:cs typeface="Arial"/>
                <a:sym typeface="Arial"/>
              </a:rPr>
              <a:t>2 Remove and study them separately</a:t>
            </a:r>
            <a:endParaRPr b="0" i="0" sz="1700" u="none" cap="none" strike="noStrike">
              <a:solidFill>
                <a:srgbClr val="000000"/>
              </a:solidFill>
              <a:latin typeface="Arial"/>
              <a:ea typeface="Arial"/>
              <a:cs typeface="Arial"/>
              <a:sym typeface="Arial"/>
            </a:endParaRPr>
          </a:p>
          <a:p>
            <a:pPr indent="0" lvl="0" marL="12700" marR="0" rtl="0" algn="l">
              <a:lnSpc>
                <a:spcPct val="150000"/>
              </a:lnSpc>
              <a:spcBef>
                <a:spcPts val="0"/>
              </a:spcBef>
              <a:spcAft>
                <a:spcPts val="0"/>
              </a:spcAft>
              <a:buClr>
                <a:srgbClr val="000000"/>
              </a:buClr>
              <a:buSzPts val="3900"/>
              <a:buFont typeface="Arial"/>
              <a:buNone/>
            </a:pPr>
            <a:r>
              <a:rPr b="0" i="0" lang="en-PH" sz="3900" u="none" cap="none" strike="noStrike">
                <a:solidFill>
                  <a:srgbClr val="3F3F3F"/>
                </a:solidFill>
                <a:latin typeface="Arial"/>
                <a:ea typeface="Arial"/>
                <a:cs typeface="Arial"/>
                <a:sym typeface="Arial"/>
              </a:rPr>
              <a:t>Studying the outlier might give a different perspective or prompts an opportunity.</a:t>
            </a:r>
            <a:endParaRPr b="0" i="0" sz="1700" u="none" cap="none" strike="noStrike">
              <a:solidFill>
                <a:srgbClr val="000000"/>
              </a:solidFill>
              <a:latin typeface="Arial"/>
              <a:ea typeface="Arial"/>
              <a:cs typeface="Arial"/>
              <a:sym typeface="Arial"/>
            </a:endParaRPr>
          </a:p>
          <a:p>
            <a:pPr indent="0" lvl="0" marL="12700" marR="0" rtl="0" algn="l">
              <a:lnSpc>
                <a:spcPct val="150000"/>
              </a:lnSpc>
              <a:spcBef>
                <a:spcPts val="0"/>
              </a:spcBef>
              <a:spcAft>
                <a:spcPts val="0"/>
              </a:spcAft>
              <a:buClr>
                <a:srgbClr val="000000"/>
              </a:buClr>
              <a:buSzPts val="3900"/>
              <a:buFont typeface="Arial"/>
              <a:buNone/>
            </a:pPr>
            <a:r>
              <a:t/>
            </a:r>
            <a:endParaRPr b="1" i="0" sz="3900" u="none" cap="none" strike="noStrike">
              <a:solidFill>
                <a:srgbClr val="3F3F3F"/>
              </a:solidFill>
              <a:latin typeface="Arial"/>
              <a:ea typeface="Arial"/>
              <a:cs typeface="Arial"/>
              <a:sym typeface="Arial"/>
            </a:endParaRPr>
          </a:p>
          <a:p>
            <a:pPr indent="0" lvl="0" marL="12700" marR="0" rtl="0" algn="l">
              <a:lnSpc>
                <a:spcPct val="150000"/>
              </a:lnSpc>
              <a:spcBef>
                <a:spcPts val="0"/>
              </a:spcBef>
              <a:spcAft>
                <a:spcPts val="0"/>
              </a:spcAft>
              <a:buClr>
                <a:srgbClr val="000000"/>
              </a:buClr>
              <a:buSzPts val="3900"/>
              <a:buFont typeface="Arial"/>
              <a:buNone/>
            </a:pPr>
            <a:r>
              <a:rPr b="1" i="0" lang="en-PH" sz="3900" u="none" cap="none" strike="noStrike">
                <a:solidFill>
                  <a:srgbClr val="3F3F3F"/>
                </a:solidFill>
                <a:latin typeface="Arial"/>
                <a:ea typeface="Arial"/>
                <a:cs typeface="Arial"/>
                <a:sym typeface="Arial"/>
              </a:rPr>
              <a:t>3 Assign a new value</a:t>
            </a:r>
            <a:endParaRPr b="0" i="0" sz="1700" u="none" cap="none" strike="noStrike">
              <a:solidFill>
                <a:srgbClr val="000000"/>
              </a:solidFill>
              <a:latin typeface="Arial"/>
              <a:ea typeface="Arial"/>
              <a:cs typeface="Arial"/>
              <a:sym typeface="Arial"/>
            </a:endParaRPr>
          </a:p>
          <a:p>
            <a:pPr indent="0" lvl="0" marL="12700" marR="0" rtl="0" algn="l">
              <a:lnSpc>
                <a:spcPct val="150000"/>
              </a:lnSpc>
              <a:spcBef>
                <a:spcPts val="0"/>
              </a:spcBef>
              <a:spcAft>
                <a:spcPts val="0"/>
              </a:spcAft>
              <a:buClr>
                <a:srgbClr val="000000"/>
              </a:buClr>
              <a:buSzPts val="3900"/>
              <a:buFont typeface="Arial"/>
              <a:buNone/>
            </a:pPr>
            <a:r>
              <a:rPr b="0" i="0" lang="en-PH" sz="3900" u="none" cap="none" strike="noStrike">
                <a:solidFill>
                  <a:srgbClr val="3F3F3F"/>
                </a:solidFill>
                <a:latin typeface="Arial"/>
                <a:ea typeface="Arial"/>
                <a:cs typeface="Arial"/>
                <a:sym typeface="Arial"/>
              </a:rPr>
              <a:t>Use imputation techniques to replace the value of the outlier.</a:t>
            </a:r>
            <a:endParaRPr b="1" i="0" sz="3900" u="none" cap="none" strike="noStrike">
              <a:solidFill>
                <a:srgbClr val="3F3F3F"/>
              </a:solidFill>
              <a:latin typeface="Arial"/>
              <a:ea typeface="Arial"/>
              <a:cs typeface="Arial"/>
              <a:sym typeface="Arial"/>
            </a:endParaRPr>
          </a:p>
        </p:txBody>
      </p:sp>
      <p:pic>
        <p:nvPicPr>
          <p:cNvPr id="765" name="Google Shape;765;g134f43e4296_0_1000"/>
          <p:cNvPicPr preferRelativeResize="0"/>
          <p:nvPr/>
        </p:nvPicPr>
        <p:blipFill rotWithShape="1">
          <a:blip r:embed="rId4">
            <a:alphaModFix/>
          </a:blip>
          <a:srcRect b="25462" l="0" r="0" t="0"/>
          <a:stretch/>
        </p:blipFill>
        <p:spPr>
          <a:xfrm rot="-5400000">
            <a:off x="15381843" y="3376905"/>
            <a:ext cx="9545505" cy="6073450"/>
          </a:xfrm>
          <a:prstGeom prst="rect">
            <a:avLst/>
          </a:prstGeom>
          <a:noFill/>
          <a:ln>
            <a:noFill/>
          </a:ln>
        </p:spPr>
      </p:pic>
      <p:grpSp>
        <p:nvGrpSpPr>
          <p:cNvPr id="766" name="Google Shape;766;g134f43e4296_0_1000"/>
          <p:cNvGrpSpPr/>
          <p:nvPr/>
        </p:nvGrpSpPr>
        <p:grpSpPr>
          <a:xfrm>
            <a:off x="-3712" y="766059"/>
            <a:ext cx="7319700" cy="1073882"/>
            <a:chOff x="0" y="0"/>
            <a:chExt cx="7319700" cy="1073882"/>
          </a:xfrm>
        </p:grpSpPr>
        <p:sp>
          <p:nvSpPr>
            <p:cNvPr id="767" name="Google Shape;767;g134f43e4296_0_100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68" name="Google Shape;768;g134f43e4296_0_100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69" name="Google Shape;769;g134f43e4296_0_100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Prepare (Again)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g134f43e4296_0_1009"/>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775" name="Google Shape;775;g134f43e4296_0_1009"/>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Outliers</a:t>
            </a:r>
            <a:endParaRPr b="0" i="0" sz="4400" u="none" cap="none" strike="noStrike">
              <a:solidFill>
                <a:srgbClr val="366092"/>
              </a:solidFill>
              <a:latin typeface="Arial"/>
              <a:ea typeface="Arial"/>
              <a:cs typeface="Arial"/>
              <a:sym typeface="Arial"/>
            </a:endParaRPr>
          </a:p>
        </p:txBody>
      </p:sp>
      <p:sp>
        <p:nvSpPr>
          <p:cNvPr id="776" name="Google Shape;776;g134f43e4296_0_1009"/>
          <p:cNvSpPr txBox="1"/>
          <p:nvPr/>
        </p:nvSpPr>
        <p:spPr>
          <a:xfrm>
            <a:off x="2248402" y="3358651"/>
            <a:ext cx="11273400" cy="3861900"/>
          </a:xfrm>
          <a:prstGeom prst="rect">
            <a:avLst/>
          </a:prstGeom>
          <a:noFill/>
          <a:ln>
            <a:noFill/>
          </a:ln>
        </p:spPr>
        <p:txBody>
          <a:bodyPr anchorCtr="0" anchor="t" bIns="0" lIns="0" spcFirstLastPara="1" rIns="0" wrap="square" tIns="275725">
            <a:noAutofit/>
          </a:bodyPr>
          <a:lstStyle/>
          <a:p>
            <a:pPr indent="0" lvl="0" marL="12700" marR="0" rtl="0" algn="l">
              <a:lnSpc>
                <a:spcPct val="150000"/>
              </a:lnSpc>
              <a:spcBef>
                <a:spcPts val="0"/>
              </a:spcBef>
              <a:spcAft>
                <a:spcPts val="0"/>
              </a:spcAft>
              <a:buClr>
                <a:srgbClr val="000000"/>
              </a:buClr>
              <a:buSzPts val="3900"/>
              <a:buFont typeface="Arial"/>
              <a:buNone/>
            </a:pPr>
            <a:r>
              <a:rPr b="1" i="0" lang="en-PH" sz="3900" u="none" cap="none" strike="noStrike">
                <a:solidFill>
                  <a:srgbClr val="3F3F3F"/>
                </a:solidFill>
                <a:latin typeface="Arial"/>
                <a:ea typeface="Arial"/>
                <a:cs typeface="Arial"/>
                <a:sym typeface="Arial"/>
              </a:rPr>
              <a:t>Transform</a:t>
            </a:r>
            <a:br>
              <a:rPr b="1" i="0" lang="en-PH" sz="3900" u="none" cap="none" strike="noStrike">
                <a:solidFill>
                  <a:srgbClr val="3F3F3F"/>
                </a:solidFill>
                <a:latin typeface="Arial"/>
                <a:ea typeface="Arial"/>
                <a:cs typeface="Arial"/>
                <a:sym typeface="Arial"/>
              </a:rPr>
            </a:br>
            <a:r>
              <a:rPr b="0" i="1" lang="en-PH" sz="3900" u="none" cap="none" strike="noStrike">
                <a:solidFill>
                  <a:srgbClr val="3F3F3F"/>
                </a:solidFill>
                <a:latin typeface="Arial"/>
                <a:ea typeface="Arial"/>
                <a:cs typeface="Arial"/>
                <a:sym typeface="Arial"/>
              </a:rPr>
              <a:t>Log transform</a:t>
            </a:r>
            <a:endParaRPr b="0" i="0" sz="1700" u="none" cap="none" strike="noStrike">
              <a:solidFill>
                <a:srgbClr val="000000"/>
              </a:solidFill>
              <a:latin typeface="Arial"/>
              <a:ea typeface="Arial"/>
              <a:cs typeface="Arial"/>
              <a:sym typeface="Arial"/>
            </a:endParaRPr>
          </a:p>
          <a:p>
            <a:pPr indent="-552450" lvl="0" marL="571500" marR="0" rtl="0" algn="l">
              <a:lnSpc>
                <a:spcPct val="150000"/>
              </a:lnSpc>
              <a:spcBef>
                <a:spcPts val="0"/>
              </a:spcBef>
              <a:spcAft>
                <a:spcPts val="0"/>
              </a:spcAft>
              <a:buClr>
                <a:srgbClr val="000000"/>
              </a:buClr>
              <a:buSzPts val="3900"/>
              <a:buFont typeface="Arial"/>
              <a:buChar char="•"/>
            </a:pPr>
            <a:r>
              <a:rPr b="0" i="0" lang="en-PH" sz="3900" u="none" cap="none" strike="noStrike">
                <a:solidFill>
                  <a:srgbClr val="3F3F3F"/>
                </a:solidFill>
                <a:latin typeface="Arial"/>
                <a:ea typeface="Arial"/>
                <a:cs typeface="Arial"/>
                <a:sym typeface="Arial"/>
              </a:rPr>
              <a:t>Value </a:t>
            </a:r>
            <a:endParaRPr b="0" i="0" sz="1700" u="none" cap="none" strike="noStrike">
              <a:solidFill>
                <a:srgbClr val="000000"/>
              </a:solidFill>
              <a:latin typeface="Arial"/>
              <a:ea typeface="Arial"/>
              <a:cs typeface="Arial"/>
              <a:sym typeface="Arial"/>
            </a:endParaRPr>
          </a:p>
          <a:p>
            <a:pPr indent="-552450" lvl="0" marL="571500" marR="0" rtl="0" algn="l">
              <a:lnSpc>
                <a:spcPct val="150000"/>
              </a:lnSpc>
              <a:spcBef>
                <a:spcPts val="0"/>
              </a:spcBef>
              <a:spcAft>
                <a:spcPts val="0"/>
              </a:spcAft>
              <a:buClr>
                <a:srgbClr val="000000"/>
              </a:buClr>
              <a:buSzPts val="3900"/>
              <a:buFont typeface="Arial"/>
              <a:buChar char="•"/>
            </a:pPr>
            <a:r>
              <a:rPr b="0" i="0" lang="en-PH" sz="3900" u="none" cap="none" strike="noStrike">
                <a:solidFill>
                  <a:srgbClr val="3F3F3F"/>
                </a:solidFill>
                <a:latin typeface="Arial"/>
                <a:ea typeface="Arial"/>
                <a:cs typeface="Arial"/>
                <a:sym typeface="Arial"/>
              </a:rPr>
              <a:t>Variable</a:t>
            </a:r>
            <a:endParaRPr b="0" i="0" sz="1700" u="none" cap="none" strike="noStrike">
              <a:solidFill>
                <a:srgbClr val="000000"/>
              </a:solidFill>
              <a:latin typeface="Arial"/>
              <a:ea typeface="Arial"/>
              <a:cs typeface="Arial"/>
              <a:sym typeface="Arial"/>
            </a:endParaRPr>
          </a:p>
        </p:txBody>
      </p:sp>
      <p:pic>
        <p:nvPicPr>
          <p:cNvPr descr="Data transformation (statistics) - Wikipedia" id="777" name="Google Shape;777;g134f43e4296_0_1009"/>
          <p:cNvPicPr preferRelativeResize="0"/>
          <p:nvPr/>
        </p:nvPicPr>
        <p:blipFill rotWithShape="1">
          <a:blip r:embed="rId4">
            <a:alphaModFix/>
          </a:blip>
          <a:srcRect b="50673" l="0" r="0" t="0"/>
          <a:stretch/>
        </p:blipFill>
        <p:spPr>
          <a:xfrm>
            <a:off x="8143839" y="7563668"/>
            <a:ext cx="7124196" cy="5466917"/>
          </a:xfrm>
          <a:prstGeom prst="rect">
            <a:avLst/>
          </a:prstGeom>
          <a:noFill/>
          <a:ln>
            <a:noFill/>
          </a:ln>
        </p:spPr>
      </p:pic>
      <p:pic>
        <p:nvPicPr>
          <p:cNvPr descr="The log transformation" id="778" name="Google Shape;778;g134f43e4296_0_1009"/>
          <p:cNvPicPr preferRelativeResize="0"/>
          <p:nvPr/>
        </p:nvPicPr>
        <p:blipFill rotWithShape="1">
          <a:blip r:embed="rId5">
            <a:alphaModFix/>
          </a:blip>
          <a:srcRect b="0" l="0" r="0" t="0"/>
          <a:stretch/>
        </p:blipFill>
        <p:spPr>
          <a:xfrm>
            <a:off x="8539649" y="2626533"/>
            <a:ext cx="13779294" cy="4705126"/>
          </a:xfrm>
          <a:prstGeom prst="rect">
            <a:avLst/>
          </a:prstGeom>
          <a:noFill/>
          <a:ln>
            <a:noFill/>
          </a:ln>
        </p:spPr>
      </p:pic>
      <p:pic>
        <p:nvPicPr>
          <p:cNvPr descr="Data transformation (statistics) - Wikipedia" id="779" name="Google Shape;779;g134f43e4296_0_1009"/>
          <p:cNvPicPr preferRelativeResize="0"/>
          <p:nvPr/>
        </p:nvPicPr>
        <p:blipFill rotWithShape="1">
          <a:blip r:embed="rId6">
            <a:alphaModFix/>
          </a:blip>
          <a:srcRect b="0" l="0" r="0" t="49236"/>
          <a:stretch/>
        </p:blipFill>
        <p:spPr>
          <a:xfrm>
            <a:off x="15806068" y="7563668"/>
            <a:ext cx="6890133" cy="5441530"/>
          </a:xfrm>
          <a:prstGeom prst="rect">
            <a:avLst/>
          </a:prstGeom>
          <a:noFill/>
          <a:ln>
            <a:noFill/>
          </a:ln>
        </p:spPr>
      </p:pic>
      <p:grpSp>
        <p:nvGrpSpPr>
          <p:cNvPr id="780" name="Google Shape;780;g134f43e4296_0_1009"/>
          <p:cNvGrpSpPr/>
          <p:nvPr/>
        </p:nvGrpSpPr>
        <p:grpSpPr>
          <a:xfrm>
            <a:off x="-3712" y="766059"/>
            <a:ext cx="7319700" cy="1073882"/>
            <a:chOff x="0" y="0"/>
            <a:chExt cx="7319700" cy="1073882"/>
          </a:xfrm>
        </p:grpSpPr>
        <p:sp>
          <p:nvSpPr>
            <p:cNvPr id="781" name="Google Shape;781;g134f43e4296_0_1009"/>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82" name="Google Shape;782;g134f43e4296_0_1009"/>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83" name="Google Shape;783;g134f43e4296_0_1009"/>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Prepare (Again)</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g134f43e4296_0_1041"/>
          <p:cNvSpPr txBox="1"/>
          <p:nvPr>
            <p:ph type="title"/>
          </p:nvPr>
        </p:nvSpPr>
        <p:spPr>
          <a:xfrm>
            <a:off x="2139928" y="1440707"/>
            <a:ext cx="14278500" cy="788400"/>
          </a:xfrm>
          <a:prstGeom prst="rect">
            <a:avLst/>
          </a:prstGeom>
          <a:noFill/>
          <a:ln>
            <a:noFill/>
          </a:ln>
        </p:spPr>
        <p:txBody>
          <a:bodyPr anchorCtr="0" anchor="t" bIns="0" lIns="0" spcFirstLastPara="1" rIns="0" wrap="square" tIns="33875">
            <a:spAutoFit/>
          </a:bodyPr>
          <a:lstStyle/>
          <a:p>
            <a:pPr indent="0" lvl="0" marL="38100" rtl="0" algn="l">
              <a:lnSpc>
                <a:spcPct val="100000"/>
              </a:lnSpc>
              <a:spcBef>
                <a:spcPts val="0"/>
              </a:spcBef>
              <a:spcAft>
                <a:spcPts val="0"/>
              </a:spcAft>
              <a:buNone/>
            </a:pPr>
            <a:r>
              <a:rPr lang="en-PH"/>
              <a:t>Data Preparation: Feature Scaling</a:t>
            </a:r>
            <a:endParaRPr/>
          </a:p>
        </p:txBody>
      </p:sp>
      <p:sp>
        <p:nvSpPr>
          <p:cNvPr id="789" name="Google Shape;789;g134f43e4296_0_1041"/>
          <p:cNvSpPr txBox="1"/>
          <p:nvPr/>
        </p:nvSpPr>
        <p:spPr>
          <a:xfrm>
            <a:off x="2483683" y="3485592"/>
            <a:ext cx="19399200" cy="7768800"/>
          </a:xfrm>
          <a:prstGeom prst="rect">
            <a:avLst/>
          </a:prstGeom>
          <a:noFill/>
          <a:ln>
            <a:noFill/>
          </a:ln>
        </p:spPr>
        <p:txBody>
          <a:bodyPr anchorCtr="0" anchor="t" bIns="0" lIns="0" spcFirstLastPara="1" rIns="0" wrap="square" tIns="28725">
            <a:spAutoFit/>
          </a:bodyPr>
          <a:lstStyle/>
          <a:p>
            <a:pPr indent="0" lvl="0" marL="0" marR="12700" rtl="0" algn="just">
              <a:lnSpc>
                <a:spcPct val="101000"/>
              </a:lnSpc>
              <a:spcBef>
                <a:spcPts val="0"/>
              </a:spcBef>
              <a:spcAft>
                <a:spcPts val="0"/>
              </a:spcAft>
              <a:buNone/>
            </a:pPr>
            <a:r>
              <a:rPr lang="en-PH" sz="5000">
                <a:solidFill>
                  <a:schemeClr val="dk1"/>
                </a:solidFill>
                <a:latin typeface="Helvetica Neue"/>
                <a:ea typeface="Helvetica Neue"/>
                <a:cs typeface="Helvetica Neue"/>
                <a:sym typeface="Helvetica Neue"/>
              </a:rPr>
              <a:t>Feature scaling is a method used to standardize the range of independent variables or features of  data. In data processing, it is also known as data normalization and is generally performed during  the data pre-processing step.</a:t>
            </a:r>
            <a:endParaRPr sz="5000">
              <a:solidFill>
                <a:schemeClr val="dk1"/>
              </a:solidFill>
              <a:latin typeface="Helvetica Neue"/>
              <a:ea typeface="Helvetica Neue"/>
              <a:cs typeface="Helvetica Neue"/>
              <a:sym typeface="Helvetica Neue"/>
            </a:endParaRPr>
          </a:p>
          <a:p>
            <a:pPr indent="0" lvl="0" marL="0" marR="0" rtl="0" algn="l">
              <a:lnSpc>
                <a:spcPct val="100000"/>
              </a:lnSpc>
              <a:spcBef>
                <a:spcPts val="100"/>
              </a:spcBef>
              <a:spcAft>
                <a:spcPts val="0"/>
              </a:spcAft>
              <a:buClr>
                <a:srgbClr val="595959"/>
              </a:buClr>
              <a:buSzPts val="3500"/>
              <a:buFont typeface="Arial"/>
              <a:buNone/>
            </a:pPr>
            <a:r>
              <a:t/>
            </a:r>
            <a:endParaRPr sz="5000">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rPr lang="en-PH" sz="5000">
                <a:solidFill>
                  <a:schemeClr val="dk1"/>
                </a:solidFill>
                <a:latin typeface="Helvetica Neue"/>
                <a:ea typeface="Helvetica Neue"/>
                <a:cs typeface="Helvetica Neue"/>
                <a:sym typeface="Helvetica Neue"/>
              </a:rPr>
              <a:t>Common Methods:</a:t>
            </a:r>
            <a:endParaRPr sz="5000">
              <a:solidFill>
                <a:schemeClr val="dk1"/>
              </a:solidFill>
              <a:latin typeface="Helvetica Neue"/>
              <a:ea typeface="Helvetica Neue"/>
              <a:cs typeface="Helvetica Neue"/>
              <a:sym typeface="Helvetica Neue"/>
            </a:endParaRPr>
          </a:p>
          <a:p>
            <a:pPr indent="-546100" lvl="0" marL="1371600" marR="0" rtl="0" algn="l">
              <a:lnSpc>
                <a:spcPct val="100000"/>
              </a:lnSpc>
              <a:spcBef>
                <a:spcPts val="0"/>
              </a:spcBef>
              <a:spcAft>
                <a:spcPts val="0"/>
              </a:spcAft>
              <a:buClr>
                <a:schemeClr val="dk1"/>
              </a:buClr>
              <a:buSzPts val="5000"/>
              <a:buFont typeface="Helvetica Neue"/>
              <a:buChar char="●"/>
            </a:pPr>
            <a:r>
              <a:rPr i="0" lang="en-PH" sz="5000" u="none" cap="none" strike="noStrike">
                <a:solidFill>
                  <a:schemeClr val="dk1"/>
                </a:solidFill>
                <a:latin typeface="Helvetica Neue"/>
                <a:ea typeface="Helvetica Neue"/>
                <a:cs typeface="Helvetica Neue"/>
                <a:sym typeface="Helvetica Neue"/>
              </a:rPr>
              <a:t>Standard Scaler</a:t>
            </a:r>
            <a:endParaRPr sz="5000">
              <a:solidFill>
                <a:schemeClr val="dk1"/>
              </a:solidFill>
              <a:latin typeface="Helvetica Neue"/>
              <a:ea typeface="Helvetica Neue"/>
              <a:cs typeface="Helvetica Neue"/>
              <a:sym typeface="Helvetica Neue"/>
            </a:endParaRPr>
          </a:p>
          <a:p>
            <a:pPr indent="-546100" lvl="0" marL="1371600" marR="0" rtl="0" algn="l">
              <a:lnSpc>
                <a:spcPct val="100000"/>
              </a:lnSpc>
              <a:spcBef>
                <a:spcPts val="0"/>
              </a:spcBef>
              <a:spcAft>
                <a:spcPts val="0"/>
              </a:spcAft>
              <a:buClr>
                <a:schemeClr val="dk1"/>
              </a:buClr>
              <a:buSzPts val="5000"/>
              <a:buFont typeface="Helvetica Neue"/>
              <a:buChar char="●"/>
            </a:pPr>
            <a:r>
              <a:rPr i="0" lang="en-PH" sz="5000" u="none" cap="none" strike="noStrike">
                <a:solidFill>
                  <a:schemeClr val="dk1"/>
                </a:solidFill>
                <a:latin typeface="Helvetica Neue"/>
                <a:ea typeface="Helvetica Neue"/>
                <a:cs typeface="Helvetica Neue"/>
                <a:sym typeface="Helvetica Neue"/>
              </a:rPr>
              <a:t>MinMax Scaler</a:t>
            </a:r>
            <a:endParaRPr sz="5000">
              <a:solidFill>
                <a:schemeClr val="dk1"/>
              </a:solidFill>
              <a:latin typeface="Helvetica Neue"/>
              <a:ea typeface="Helvetica Neue"/>
              <a:cs typeface="Helvetica Neue"/>
              <a:sym typeface="Helvetica Neue"/>
            </a:endParaRPr>
          </a:p>
          <a:p>
            <a:pPr indent="-546100" lvl="0" marL="1371600" marR="0" rtl="0" algn="l">
              <a:lnSpc>
                <a:spcPct val="100000"/>
              </a:lnSpc>
              <a:spcBef>
                <a:spcPts val="0"/>
              </a:spcBef>
              <a:spcAft>
                <a:spcPts val="0"/>
              </a:spcAft>
              <a:buClr>
                <a:schemeClr val="dk1"/>
              </a:buClr>
              <a:buSzPts val="5000"/>
              <a:buFont typeface="Helvetica Neue"/>
              <a:buChar char="●"/>
            </a:pPr>
            <a:r>
              <a:rPr i="0" lang="en-PH" sz="5000" u="none" cap="none" strike="noStrike">
                <a:solidFill>
                  <a:schemeClr val="dk1"/>
                </a:solidFill>
                <a:latin typeface="Helvetica Neue"/>
                <a:ea typeface="Helvetica Neue"/>
                <a:cs typeface="Helvetica Neue"/>
                <a:sym typeface="Helvetica Neue"/>
              </a:rPr>
              <a:t>Robust Scaler</a:t>
            </a:r>
            <a:endParaRPr i="0" sz="50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i="0" sz="5000" u="none" cap="none" strike="noStrike">
              <a:solidFill>
                <a:schemeClr val="dk1"/>
              </a:solidFill>
              <a:latin typeface="Helvetica Neue"/>
              <a:ea typeface="Helvetica Neue"/>
              <a:cs typeface="Helvetica Neue"/>
              <a:sym typeface="Helvetica Neue"/>
            </a:endParaRPr>
          </a:p>
        </p:txBody>
      </p:sp>
      <p:grpSp>
        <p:nvGrpSpPr>
          <p:cNvPr id="790" name="Google Shape;790;g134f43e4296_0_1041"/>
          <p:cNvGrpSpPr/>
          <p:nvPr/>
        </p:nvGrpSpPr>
        <p:grpSpPr>
          <a:xfrm>
            <a:off x="-3712" y="766059"/>
            <a:ext cx="7319700" cy="1073882"/>
            <a:chOff x="0" y="0"/>
            <a:chExt cx="7319700" cy="1073882"/>
          </a:xfrm>
        </p:grpSpPr>
        <p:sp>
          <p:nvSpPr>
            <p:cNvPr id="791" name="Google Shape;791;g134f43e4296_0_104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92" name="Google Shape;792;g134f43e4296_0_104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93" name="Google Shape;793;g134f43e4296_0_104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Prepare (Again)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g134f43e4296_0_1046"/>
          <p:cNvSpPr txBox="1"/>
          <p:nvPr/>
        </p:nvSpPr>
        <p:spPr>
          <a:xfrm>
            <a:off x="1620083" y="3485592"/>
            <a:ext cx="10475100" cy="8173500"/>
          </a:xfrm>
          <a:prstGeom prst="rect">
            <a:avLst/>
          </a:prstGeom>
          <a:noFill/>
          <a:ln>
            <a:noFill/>
          </a:ln>
        </p:spPr>
        <p:txBody>
          <a:bodyPr anchorCtr="0" anchor="t" bIns="0" lIns="0" spcFirstLastPara="1" rIns="0" wrap="square" tIns="28725">
            <a:spAutoFit/>
          </a:bodyPr>
          <a:lstStyle/>
          <a:p>
            <a:pPr indent="-869950" lvl="0" marL="1003300" marR="114300" rtl="0" algn="l">
              <a:lnSpc>
                <a:spcPct val="101000"/>
              </a:lnSpc>
              <a:spcBef>
                <a:spcPts val="0"/>
              </a:spcBef>
              <a:spcAft>
                <a:spcPts val="0"/>
              </a:spcAft>
              <a:buClr>
                <a:srgbClr val="595959"/>
              </a:buClr>
              <a:buSzPts val="3500"/>
              <a:buFont typeface="Arial"/>
              <a:buChar char="●"/>
            </a:pPr>
            <a:r>
              <a:rPr lang="en-PH" sz="3500">
                <a:solidFill>
                  <a:srgbClr val="595959"/>
                </a:solidFill>
                <a:latin typeface="Lato"/>
                <a:ea typeface="Lato"/>
                <a:cs typeface="Lato"/>
                <a:sym typeface="Lato"/>
              </a:rPr>
              <a:t>Assumes your data is normally distributed within  each feature and will scale them such that the  distribution is now centred around 0, with a  standard deviation of 1.</a:t>
            </a:r>
            <a:endParaRPr sz="3500">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595959"/>
              </a:buClr>
              <a:buSzPts val="3500"/>
              <a:buFont typeface="Arial"/>
              <a:buNone/>
            </a:pPr>
            <a:r>
              <a:t/>
            </a:r>
            <a:endParaRPr sz="3500">
              <a:solidFill>
                <a:schemeClr val="dk1"/>
              </a:solidFill>
              <a:latin typeface="Lato"/>
              <a:ea typeface="Lato"/>
              <a:cs typeface="Lato"/>
              <a:sym typeface="Lato"/>
            </a:endParaRPr>
          </a:p>
          <a:p>
            <a:pPr indent="-869950" lvl="0" marL="1003300" marR="304800" rtl="0" algn="l">
              <a:lnSpc>
                <a:spcPct val="101000"/>
              </a:lnSpc>
              <a:spcBef>
                <a:spcPts val="0"/>
              </a:spcBef>
              <a:spcAft>
                <a:spcPts val="0"/>
              </a:spcAft>
              <a:buClr>
                <a:srgbClr val="595959"/>
              </a:buClr>
              <a:buSzPts val="3500"/>
              <a:buFont typeface="Arial"/>
              <a:buChar char="●"/>
            </a:pPr>
            <a:r>
              <a:rPr lang="en-PH" sz="3500">
                <a:solidFill>
                  <a:srgbClr val="595959"/>
                </a:solidFill>
                <a:latin typeface="Lato"/>
                <a:ea typeface="Lato"/>
                <a:cs typeface="Lato"/>
                <a:sym typeface="Lato"/>
              </a:rPr>
              <a:t>The mean and standard deviation are calculated  for the feature and then the feature is scaled  based on:</a:t>
            </a:r>
            <a:endParaRPr sz="3500">
              <a:solidFill>
                <a:schemeClr val="dk1"/>
              </a:solidFill>
              <a:latin typeface="Lato"/>
              <a:ea typeface="Lato"/>
              <a:cs typeface="Lato"/>
              <a:sym typeface="Lato"/>
            </a:endParaRPr>
          </a:p>
          <a:p>
            <a:pPr indent="-279400" lvl="0" marL="4432300" marR="4203700" rtl="0" algn="l">
              <a:lnSpc>
                <a:spcPct val="201900"/>
              </a:lnSpc>
              <a:spcBef>
                <a:spcPts val="0"/>
              </a:spcBef>
              <a:spcAft>
                <a:spcPts val="0"/>
              </a:spcAft>
              <a:buNone/>
            </a:pPr>
            <a:r>
              <a:rPr lang="en-PH" sz="3500">
                <a:solidFill>
                  <a:srgbClr val="595959"/>
                </a:solidFill>
                <a:latin typeface="Lato"/>
                <a:ea typeface="Lato"/>
                <a:cs typeface="Lato"/>
                <a:sym typeface="Lato"/>
              </a:rPr>
              <a:t>x</a:t>
            </a:r>
            <a:r>
              <a:rPr baseline="-25000" lang="en-PH" sz="3400">
                <a:solidFill>
                  <a:srgbClr val="595959"/>
                </a:solidFill>
                <a:latin typeface="Lato"/>
                <a:ea typeface="Lato"/>
                <a:cs typeface="Lato"/>
                <a:sym typeface="Lato"/>
              </a:rPr>
              <a:t>i</a:t>
            </a:r>
            <a:r>
              <a:rPr lang="en-PH" sz="3500">
                <a:solidFill>
                  <a:srgbClr val="595959"/>
                </a:solidFill>
                <a:latin typeface="Lato"/>
                <a:ea typeface="Lato"/>
                <a:cs typeface="Lato"/>
                <a:sym typeface="Lato"/>
              </a:rPr>
              <a:t>–mean(x)  stdev(x</a:t>
            </a:r>
            <a:r>
              <a:rPr lang="en-PH" sz="3500">
                <a:solidFill>
                  <a:srgbClr val="595959"/>
                </a:solidFill>
                <a:latin typeface="Lato"/>
                <a:ea typeface="Lato"/>
                <a:cs typeface="Lato"/>
                <a:sym typeface="Lato"/>
              </a:rPr>
              <a:t>)</a:t>
            </a:r>
            <a:endParaRPr sz="3500">
              <a:solidFill>
                <a:schemeClr val="dk1"/>
              </a:solidFill>
              <a:latin typeface="Lato"/>
              <a:ea typeface="Lato"/>
              <a:cs typeface="Lato"/>
              <a:sym typeface="Lato"/>
            </a:endParaRPr>
          </a:p>
          <a:p>
            <a:pPr indent="0" lvl="0" marL="0" marR="0" rtl="0" algn="l">
              <a:lnSpc>
                <a:spcPct val="100000"/>
              </a:lnSpc>
              <a:spcBef>
                <a:spcPts val="0"/>
              </a:spcBef>
              <a:spcAft>
                <a:spcPts val="0"/>
              </a:spcAft>
              <a:buNone/>
            </a:pPr>
            <a:r>
              <a:t/>
            </a:r>
            <a:endParaRPr sz="3500">
              <a:solidFill>
                <a:schemeClr val="dk1"/>
              </a:solidFill>
              <a:latin typeface="Lato"/>
              <a:ea typeface="Lato"/>
              <a:cs typeface="Lato"/>
              <a:sym typeface="Lato"/>
            </a:endParaRPr>
          </a:p>
          <a:p>
            <a:pPr indent="-869950" lvl="0" marL="1003300" marR="342900" rtl="0" algn="l">
              <a:lnSpc>
                <a:spcPct val="101000"/>
              </a:lnSpc>
              <a:spcBef>
                <a:spcPts val="0"/>
              </a:spcBef>
              <a:spcAft>
                <a:spcPts val="0"/>
              </a:spcAft>
              <a:buClr>
                <a:srgbClr val="595959"/>
              </a:buClr>
              <a:buSzPts val="3500"/>
              <a:buFont typeface="Arial"/>
              <a:buChar char="●"/>
            </a:pPr>
            <a:r>
              <a:rPr lang="en-PH" sz="3500">
                <a:solidFill>
                  <a:srgbClr val="595959"/>
                </a:solidFill>
                <a:latin typeface="Lato"/>
                <a:ea typeface="Lato"/>
                <a:cs typeface="Lato"/>
                <a:sym typeface="Lato"/>
              </a:rPr>
              <a:t>If data is not normally distributed, this is not the  best scaler to use.</a:t>
            </a:r>
            <a:endParaRPr sz="3500">
              <a:solidFill>
                <a:schemeClr val="dk1"/>
              </a:solidFill>
              <a:latin typeface="Lato"/>
              <a:ea typeface="Lato"/>
              <a:cs typeface="Lato"/>
              <a:sym typeface="Lato"/>
            </a:endParaRPr>
          </a:p>
        </p:txBody>
      </p:sp>
      <p:sp>
        <p:nvSpPr>
          <p:cNvPr id="799" name="Google Shape;799;g134f43e4296_0_1046"/>
          <p:cNvSpPr txBox="1"/>
          <p:nvPr>
            <p:ph type="title"/>
          </p:nvPr>
        </p:nvSpPr>
        <p:spPr>
          <a:xfrm>
            <a:off x="2139928" y="1440707"/>
            <a:ext cx="13931100" cy="788400"/>
          </a:xfrm>
          <a:prstGeom prst="rect">
            <a:avLst/>
          </a:prstGeom>
          <a:noFill/>
          <a:ln>
            <a:noFill/>
          </a:ln>
        </p:spPr>
        <p:txBody>
          <a:bodyPr anchorCtr="0" anchor="t" bIns="0" lIns="0" spcFirstLastPara="1" rIns="0" wrap="square" tIns="33875">
            <a:spAutoFit/>
          </a:bodyPr>
          <a:lstStyle/>
          <a:p>
            <a:pPr indent="0" lvl="0" marL="38100" rtl="0" algn="l">
              <a:lnSpc>
                <a:spcPct val="100000"/>
              </a:lnSpc>
              <a:spcBef>
                <a:spcPts val="0"/>
              </a:spcBef>
              <a:spcAft>
                <a:spcPts val="0"/>
              </a:spcAft>
              <a:buNone/>
            </a:pPr>
            <a:r>
              <a:rPr lang="en-PH"/>
              <a:t>Feature Scaling: Standard Scaler</a:t>
            </a:r>
            <a:endParaRPr/>
          </a:p>
        </p:txBody>
      </p:sp>
      <p:grpSp>
        <p:nvGrpSpPr>
          <p:cNvPr id="800" name="Google Shape;800;g134f43e4296_0_1046"/>
          <p:cNvGrpSpPr/>
          <p:nvPr/>
        </p:nvGrpSpPr>
        <p:grpSpPr>
          <a:xfrm>
            <a:off x="5729853" y="8652605"/>
            <a:ext cx="2255548" cy="40638"/>
            <a:chOff x="2420399" y="3495877"/>
            <a:chExt cx="845820" cy="15239"/>
          </a:xfrm>
        </p:grpSpPr>
        <p:sp>
          <p:nvSpPr>
            <p:cNvPr id="801" name="Google Shape;801;g134f43e4296_0_1046"/>
            <p:cNvSpPr/>
            <p:nvPr/>
          </p:nvSpPr>
          <p:spPr>
            <a:xfrm>
              <a:off x="2420399" y="3503799"/>
              <a:ext cx="845820" cy="0"/>
            </a:xfrm>
            <a:custGeom>
              <a:rect b="b" l="l" r="r" t="t"/>
              <a:pathLst>
                <a:path extrusionOk="0" h="120000" w="845820">
                  <a:moveTo>
                    <a:pt x="0" y="0"/>
                  </a:moveTo>
                  <a:lnTo>
                    <a:pt x="845638" y="0"/>
                  </a:lnTo>
                </a:path>
              </a:pathLst>
            </a:custGeom>
            <a:noFill/>
            <a:ln cap="flat" cmpd="sng" w="9900">
              <a:solidFill>
                <a:srgbClr val="58585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p:txBody>
        </p:sp>
        <p:sp>
          <p:nvSpPr>
            <p:cNvPr id="802" name="Google Shape;802;g134f43e4296_0_1046"/>
            <p:cNvSpPr/>
            <p:nvPr/>
          </p:nvSpPr>
          <p:spPr>
            <a:xfrm>
              <a:off x="2420399" y="3495877"/>
              <a:ext cx="845820" cy="15239"/>
            </a:xfrm>
            <a:custGeom>
              <a:rect b="b" l="l" r="r" t="t"/>
              <a:pathLst>
                <a:path extrusionOk="0" h="15239" w="845820">
                  <a:moveTo>
                    <a:pt x="845389" y="14858"/>
                  </a:moveTo>
                  <a:lnTo>
                    <a:pt x="0" y="14858"/>
                  </a:lnTo>
                  <a:lnTo>
                    <a:pt x="0" y="0"/>
                  </a:lnTo>
                  <a:lnTo>
                    <a:pt x="845389" y="0"/>
                  </a:lnTo>
                  <a:lnTo>
                    <a:pt x="845389" y="14858"/>
                  </a:lnTo>
                  <a:close/>
                </a:path>
              </a:pathLst>
            </a:custGeom>
            <a:solidFill>
              <a:srgbClr val="59595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p:txBody>
        </p:sp>
      </p:grpSp>
      <p:sp>
        <p:nvSpPr>
          <p:cNvPr id="803" name="Google Shape;803;g134f43e4296_0_1046"/>
          <p:cNvSpPr/>
          <p:nvPr/>
        </p:nvSpPr>
        <p:spPr>
          <a:xfrm>
            <a:off x="12951504" y="3308459"/>
            <a:ext cx="10371900" cy="8684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p:txBody>
      </p:sp>
      <p:grpSp>
        <p:nvGrpSpPr>
          <p:cNvPr id="804" name="Google Shape;804;g134f43e4296_0_1046"/>
          <p:cNvGrpSpPr/>
          <p:nvPr/>
        </p:nvGrpSpPr>
        <p:grpSpPr>
          <a:xfrm>
            <a:off x="-3712" y="766059"/>
            <a:ext cx="7319700" cy="1073882"/>
            <a:chOff x="0" y="0"/>
            <a:chExt cx="7319700" cy="1073882"/>
          </a:xfrm>
        </p:grpSpPr>
        <p:sp>
          <p:nvSpPr>
            <p:cNvPr id="805" name="Google Shape;805;g134f43e4296_0_104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06" name="Google Shape;806;g134f43e4296_0_104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07" name="Google Shape;807;g134f43e4296_0_104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Prepare (Again)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g134f43e4296_0_1055"/>
          <p:cNvSpPr txBox="1"/>
          <p:nvPr/>
        </p:nvSpPr>
        <p:spPr>
          <a:xfrm>
            <a:off x="1552349" y="2356692"/>
            <a:ext cx="10789500" cy="10344600"/>
          </a:xfrm>
          <a:prstGeom prst="rect">
            <a:avLst/>
          </a:prstGeom>
          <a:noFill/>
          <a:ln>
            <a:noFill/>
          </a:ln>
        </p:spPr>
        <p:txBody>
          <a:bodyPr anchorCtr="0" anchor="t" bIns="0" lIns="0" spcFirstLastPara="1" rIns="0" wrap="square" tIns="28725">
            <a:spAutoFit/>
          </a:bodyPr>
          <a:lstStyle/>
          <a:p>
            <a:pPr indent="-882650" lvl="0" marL="1079500" marR="838200" rtl="0" algn="l">
              <a:lnSpc>
                <a:spcPct val="101000"/>
              </a:lnSpc>
              <a:spcBef>
                <a:spcPts val="0"/>
              </a:spcBef>
              <a:spcAft>
                <a:spcPts val="0"/>
              </a:spcAft>
              <a:buClr>
                <a:srgbClr val="595959"/>
              </a:buClr>
              <a:buSzPts val="3500"/>
              <a:buFont typeface="Arial"/>
              <a:buChar char="●"/>
            </a:pPr>
            <a:r>
              <a:rPr lang="en-PH" sz="3500">
                <a:solidFill>
                  <a:srgbClr val="595959"/>
                </a:solidFill>
                <a:latin typeface="Lato"/>
                <a:ea typeface="Lato"/>
                <a:cs typeface="Lato"/>
                <a:sym typeface="Lato"/>
              </a:rPr>
              <a:t>One of the most well-known scaling algorithm,  and follows the following formula for each  feature:</a:t>
            </a:r>
            <a:endParaRPr sz="3500">
              <a:solidFill>
                <a:schemeClr val="dk1"/>
              </a:solidFill>
              <a:latin typeface="Lato"/>
              <a:ea typeface="Lato"/>
              <a:cs typeface="Lato"/>
              <a:sym typeface="Lato"/>
            </a:endParaRPr>
          </a:p>
          <a:p>
            <a:pPr indent="495300" lvl="0" marL="3898900" marR="4127500" rtl="0" algn="l">
              <a:lnSpc>
                <a:spcPct val="201900"/>
              </a:lnSpc>
              <a:spcBef>
                <a:spcPts val="0"/>
              </a:spcBef>
              <a:spcAft>
                <a:spcPts val="0"/>
              </a:spcAft>
              <a:buNone/>
            </a:pPr>
            <a:r>
              <a:rPr lang="en-PH" sz="3500">
                <a:solidFill>
                  <a:srgbClr val="595959"/>
                </a:solidFill>
                <a:latin typeface="Lato"/>
                <a:ea typeface="Lato"/>
                <a:cs typeface="Lato"/>
                <a:sym typeface="Lato"/>
              </a:rPr>
              <a:t>x</a:t>
            </a:r>
            <a:r>
              <a:rPr baseline="-25000" lang="en-PH" sz="3400">
                <a:solidFill>
                  <a:srgbClr val="595959"/>
                </a:solidFill>
                <a:latin typeface="Lato"/>
                <a:ea typeface="Lato"/>
                <a:cs typeface="Lato"/>
                <a:sym typeface="Lato"/>
              </a:rPr>
              <a:t>i</a:t>
            </a:r>
            <a:r>
              <a:rPr lang="en-PH" sz="3500">
                <a:solidFill>
                  <a:srgbClr val="595959"/>
                </a:solidFill>
                <a:latin typeface="Lato"/>
                <a:ea typeface="Lato"/>
                <a:cs typeface="Lato"/>
                <a:sym typeface="Lato"/>
              </a:rPr>
              <a:t>–min(x)  max(x)–min(x)</a:t>
            </a:r>
            <a:endParaRPr sz="3500">
              <a:solidFill>
                <a:schemeClr val="dk1"/>
              </a:solidFill>
              <a:latin typeface="Lato"/>
              <a:ea typeface="Lato"/>
              <a:cs typeface="Lato"/>
              <a:sym typeface="Lato"/>
            </a:endParaRPr>
          </a:p>
          <a:p>
            <a:pPr indent="0" lvl="0" marL="0" marR="0" rtl="0" algn="l">
              <a:lnSpc>
                <a:spcPct val="100000"/>
              </a:lnSpc>
              <a:spcBef>
                <a:spcPts val="0"/>
              </a:spcBef>
              <a:spcAft>
                <a:spcPts val="0"/>
              </a:spcAft>
              <a:buNone/>
            </a:pPr>
            <a:r>
              <a:t/>
            </a:r>
            <a:endParaRPr sz="3500">
              <a:solidFill>
                <a:schemeClr val="dk1"/>
              </a:solidFill>
              <a:latin typeface="Lato"/>
              <a:ea typeface="Lato"/>
              <a:cs typeface="Lato"/>
              <a:sym typeface="Lato"/>
            </a:endParaRPr>
          </a:p>
          <a:p>
            <a:pPr indent="-882650" lvl="0" marL="1079500" marR="114300" rtl="0" algn="l">
              <a:lnSpc>
                <a:spcPct val="101000"/>
              </a:lnSpc>
              <a:spcBef>
                <a:spcPts val="0"/>
              </a:spcBef>
              <a:spcAft>
                <a:spcPts val="0"/>
              </a:spcAft>
              <a:buClr>
                <a:srgbClr val="595959"/>
              </a:buClr>
              <a:buSzPts val="3500"/>
              <a:buFont typeface="Arial"/>
              <a:buChar char="●"/>
            </a:pPr>
            <a:r>
              <a:rPr lang="en-PH" sz="3500">
                <a:solidFill>
                  <a:srgbClr val="595959"/>
                </a:solidFill>
                <a:latin typeface="Lato"/>
                <a:ea typeface="Lato"/>
                <a:cs typeface="Lato"/>
                <a:sym typeface="Lato"/>
              </a:rPr>
              <a:t>It essentially shrinks the range such that the range  is now between 0 and 1 (or -1 to 1 if there are  negative values).</a:t>
            </a:r>
            <a:endParaRPr sz="3500">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595959"/>
              </a:buClr>
              <a:buSzPts val="3500"/>
              <a:buFont typeface="Arial"/>
              <a:buNone/>
            </a:pPr>
            <a:r>
              <a:t/>
            </a:r>
            <a:endParaRPr sz="3500">
              <a:solidFill>
                <a:schemeClr val="dk1"/>
              </a:solidFill>
              <a:latin typeface="Lato"/>
              <a:ea typeface="Lato"/>
              <a:cs typeface="Lato"/>
              <a:sym typeface="Lato"/>
            </a:endParaRPr>
          </a:p>
          <a:p>
            <a:pPr indent="-882650" lvl="0" marL="1079500" marR="800100" rtl="0" algn="l">
              <a:lnSpc>
                <a:spcPct val="101000"/>
              </a:lnSpc>
              <a:spcBef>
                <a:spcPts val="0"/>
              </a:spcBef>
              <a:spcAft>
                <a:spcPts val="0"/>
              </a:spcAft>
              <a:buClr>
                <a:srgbClr val="595959"/>
              </a:buClr>
              <a:buSzPts val="3500"/>
              <a:buFont typeface="Arial"/>
              <a:buChar char="●"/>
            </a:pPr>
            <a:r>
              <a:rPr lang="en-PH" sz="3500">
                <a:solidFill>
                  <a:srgbClr val="595959"/>
                </a:solidFill>
                <a:latin typeface="Lato"/>
                <a:ea typeface="Lato"/>
                <a:cs typeface="Lato"/>
                <a:sym typeface="Lato"/>
              </a:rPr>
              <a:t>Works better than Standard Scaler for cases in  which the distribution is not Gaussian or the  standard deviation is very small</a:t>
            </a:r>
            <a:endParaRPr sz="3500">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595959"/>
              </a:buClr>
              <a:buSzPts val="3500"/>
              <a:buFont typeface="Arial"/>
              <a:buNone/>
            </a:pPr>
            <a:r>
              <a:t/>
            </a:r>
            <a:endParaRPr sz="3500">
              <a:solidFill>
                <a:schemeClr val="dk1"/>
              </a:solidFill>
              <a:latin typeface="Lato"/>
              <a:ea typeface="Lato"/>
              <a:cs typeface="Lato"/>
              <a:sym typeface="Lato"/>
            </a:endParaRPr>
          </a:p>
          <a:p>
            <a:pPr indent="-882650" lvl="0" marL="1079500" marR="406400" rtl="0" algn="l">
              <a:lnSpc>
                <a:spcPct val="101000"/>
              </a:lnSpc>
              <a:spcBef>
                <a:spcPts val="0"/>
              </a:spcBef>
              <a:spcAft>
                <a:spcPts val="0"/>
              </a:spcAft>
              <a:buClr>
                <a:srgbClr val="595959"/>
              </a:buClr>
              <a:buSzPts val="3500"/>
              <a:buFont typeface="Arial"/>
              <a:buChar char="●"/>
            </a:pPr>
            <a:r>
              <a:rPr lang="en-PH" sz="3500">
                <a:solidFill>
                  <a:srgbClr val="595959"/>
                </a:solidFill>
                <a:latin typeface="Lato"/>
                <a:ea typeface="Lato"/>
                <a:cs typeface="Lato"/>
                <a:sym typeface="Lato"/>
              </a:rPr>
              <a:t>However, it is sensitive to outliers, so if there are  outliers in the data, you consider the Robust  Scaler.</a:t>
            </a:r>
            <a:endParaRPr sz="3500">
              <a:solidFill>
                <a:schemeClr val="dk1"/>
              </a:solidFill>
              <a:latin typeface="Lato"/>
              <a:ea typeface="Lato"/>
              <a:cs typeface="Lato"/>
              <a:sym typeface="Lato"/>
            </a:endParaRPr>
          </a:p>
        </p:txBody>
      </p:sp>
      <p:sp>
        <p:nvSpPr>
          <p:cNvPr id="813" name="Google Shape;813;g134f43e4296_0_1055"/>
          <p:cNvSpPr/>
          <p:nvPr/>
        </p:nvSpPr>
        <p:spPr>
          <a:xfrm>
            <a:off x="12951504" y="3308459"/>
            <a:ext cx="10371900" cy="8684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p:txBody>
      </p:sp>
      <p:sp>
        <p:nvSpPr>
          <p:cNvPr id="814" name="Google Shape;814;g134f43e4296_0_1055"/>
          <p:cNvSpPr txBox="1"/>
          <p:nvPr>
            <p:ph type="title"/>
          </p:nvPr>
        </p:nvSpPr>
        <p:spPr>
          <a:xfrm>
            <a:off x="2139928" y="1440707"/>
            <a:ext cx="13655100" cy="788400"/>
          </a:xfrm>
          <a:prstGeom prst="rect">
            <a:avLst/>
          </a:prstGeom>
          <a:noFill/>
          <a:ln>
            <a:noFill/>
          </a:ln>
        </p:spPr>
        <p:txBody>
          <a:bodyPr anchorCtr="0" anchor="t" bIns="0" lIns="0" spcFirstLastPara="1" rIns="0" wrap="square" tIns="33875">
            <a:spAutoFit/>
          </a:bodyPr>
          <a:lstStyle/>
          <a:p>
            <a:pPr indent="0" lvl="0" marL="38100" rtl="0" algn="l">
              <a:lnSpc>
                <a:spcPct val="100000"/>
              </a:lnSpc>
              <a:spcBef>
                <a:spcPts val="0"/>
              </a:spcBef>
              <a:spcAft>
                <a:spcPts val="0"/>
              </a:spcAft>
              <a:buNone/>
            </a:pPr>
            <a:r>
              <a:rPr lang="en-PH"/>
              <a:t>Feature Scaling: Min-Max Scaler</a:t>
            </a:r>
            <a:endParaRPr/>
          </a:p>
        </p:txBody>
      </p:sp>
      <p:grpSp>
        <p:nvGrpSpPr>
          <p:cNvPr id="815" name="Google Shape;815;g134f43e4296_0_1055"/>
          <p:cNvGrpSpPr/>
          <p:nvPr/>
        </p:nvGrpSpPr>
        <p:grpSpPr>
          <a:xfrm>
            <a:off x="5448305" y="4821327"/>
            <a:ext cx="2777101" cy="40638"/>
            <a:chOff x="2322854" y="2495754"/>
            <a:chExt cx="1041400" cy="15239"/>
          </a:xfrm>
        </p:grpSpPr>
        <p:sp>
          <p:nvSpPr>
            <p:cNvPr id="816" name="Google Shape;816;g134f43e4296_0_1055"/>
            <p:cNvSpPr/>
            <p:nvPr/>
          </p:nvSpPr>
          <p:spPr>
            <a:xfrm>
              <a:off x="2322854" y="2503676"/>
              <a:ext cx="1041400" cy="0"/>
            </a:xfrm>
            <a:custGeom>
              <a:rect b="b" l="l" r="r" t="t"/>
              <a:pathLst>
                <a:path extrusionOk="0" h="120000" w="1041400">
                  <a:moveTo>
                    <a:pt x="0" y="0"/>
                  </a:moveTo>
                  <a:lnTo>
                    <a:pt x="1040786" y="0"/>
                  </a:lnTo>
                </a:path>
              </a:pathLst>
            </a:custGeom>
            <a:noFill/>
            <a:ln cap="flat" cmpd="sng" w="9900">
              <a:solidFill>
                <a:srgbClr val="58585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p:txBody>
        </p:sp>
        <p:sp>
          <p:nvSpPr>
            <p:cNvPr id="817" name="Google Shape;817;g134f43e4296_0_1055"/>
            <p:cNvSpPr/>
            <p:nvPr/>
          </p:nvSpPr>
          <p:spPr>
            <a:xfrm>
              <a:off x="2322854" y="2495754"/>
              <a:ext cx="1040764" cy="15239"/>
            </a:xfrm>
            <a:custGeom>
              <a:rect b="b" l="l" r="r" t="t"/>
              <a:pathLst>
                <a:path extrusionOk="0" h="15239" w="1040764">
                  <a:moveTo>
                    <a:pt x="1040480" y="14858"/>
                  </a:moveTo>
                  <a:lnTo>
                    <a:pt x="0" y="14858"/>
                  </a:lnTo>
                  <a:lnTo>
                    <a:pt x="0" y="0"/>
                  </a:lnTo>
                  <a:lnTo>
                    <a:pt x="1040480" y="0"/>
                  </a:lnTo>
                  <a:lnTo>
                    <a:pt x="1040480" y="14858"/>
                  </a:lnTo>
                  <a:close/>
                </a:path>
              </a:pathLst>
            </a:custGeom>
            <a:solidFill>
              <a:srgbClr val="59595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p:txBody>
        </p:sp>
      </p:grpSp>
      <p:grpSp>
        <p:nvGrpSpPr>
          <p:cNvPr id="818" name="Google Shape;818;g134f43e4296_0_1055"/>
          <p:cNvGrpSpPr/>
          <p:nvPr/>
        </p:nvGrpSpPr>
        <p:grpSpPr>
          <a:xfrm>
            <a:off x="-3712" y="766059"/>
            <a:ext cx="7319700" cy="1073882"/>
            <a:chOff x="0" y="0"/>
            <a:chExt cx="7319700" cy="1073882"/>
          </a:xfrm>
        </p:grpSpPr>
        <p:sp>
          <p:nvSpPr>
            <p:cNvPr id="819" name="Google Shape;819;g134f43e4296_0_105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20" name="Google Shape;820;g134f43e4296_0_105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21" name="Google Shape;821;g134f43e4296_0_105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Prepare (Again)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pSp>
        <p:nvGrpSpPr>
          <p:cNvPr id="124" name="Google Shape;124;g130aa865571_0_25"/>
          <p:cNvGrpSpPr/>
          <p:nvPr/>
        </p:nvGrpSpPr>
        <p:grpSpPr>
          <a:xfrm>
            <a:off x="-3712" y="766059"/>
            <a:ext cx="7319700" cy="1073882"/>
            <a:chOff x="0" y="0"/>
            <a:chExt cx="7319700" cy="1073882"/>
          </a:xfrm>
        </p:grpSpPr>
        <p:sp>
          <p:nvSpPr>
            <p:cNvPr id="125" name="Google Shape;125;g130aa865571_0_2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26" name="Google Shape;126;g130aa865571_0_2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27" name="Google Shape;127;g130aa865571_0_2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Introduction</a:t>
            </a:r>
            <a:endParaRPr b="0" i="0" sz="1400" u="none" cap="none" strike="noStrike">
              <a:solidFill>
                <a:srgbClr val="000000"/>
              </a:solidFill>
              <a:latin typeface="Arial"/>
              <a:ea typeface="Arial"/>
              <a:cs typeface="Arial"/>
              <a:sym typeface="Arial"/>
            </a:endParaRPr>
          </a:p>
        </p:txBody>
      </p:sp>
      <p:pic>
        <p:nvPicPr>
          <p:cNvPr descr="ForTheWomen_blacktext (2) (1).png" id="128" name="Google Shape;128;g130aa865571_0_25"/>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29" name="Google Shape;129;g130aa865571_0_25"/>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130" name="Google Shape;130;g130aa865571_0_25"/>
          <p:cNvPicPr preferRelativeResize="0"/>
          <p:nvPr/>
        </p:nvPicPr>
        <p:blipFill rotWithShape="1">
          <a:blip r:embed="rId4">
            <a:alphaModFix/>
          </a:blip>
          <a:srcRect b="12365" l="0" r="0" t="9375"/>
          <a:stretch/>
        </p:blipFill>
        <p:spPr>
          <a:xfrm>
            <a:off x="7926064" y="4137920"/>
            <a:ext cx="8033174" cy="8557903"/>
          </a:xfrm>
          <a:prstGeom prst="rect">
            <a:avLst/>
          </a:prstGeom>
          <a:noFill/>
          <a:ln>
            <a:noFill/>
          </a:ln>
        </p:spPr>
      </p:pic>
      <p:sp>
        <p:nvSpPr>
          <p:cNvPr id="131" name="Google Shape;131;g130aa865571_0_25"/>
          <p:cNvSpPr txBox="1"/>
          <p:nvPr/>
        </p:nvSpPr>
        <p:spPr>
          <a:xfrm>
            <a:off x="6985919" y="2757854"/>
            <a:ext cx="10646400" cy="880500"/>
          </a:xfrm>
          <a:prstGeom prst="rect">
            <a:avLst/>
          </a:prstGeom>
          <a:solidFill>
            <a:srgbClr val="FFFFFF"/>
          </a:solidFill>
          <a:ln>
            <a:noFill/>
          </a:ln>
        </p:spPr>
        <p:txBody>
          <a:bodyPr anchorCtr="0" anchor="ctr" bIns="110875" lIns="110875" spcFirstLastPara="1" rIns="110875" wrap="square" tIns="110875">
            <a:noAutofit/>
          </a:bodyPr>
          <a:lstStyle/>
          <a:p>
            <a:pPr indent="0" lvl="0" marL="0" marR="0" rtl="0" algn="l">
              <a:lnSpc>
                <a:spcPct val="150000"/>
              </a:lnSpc>
              <a:spcBef>
                <a:spcPts val="0"/>
              </a:spcBef>
              <a:spcAft>
                <a:spcPts val="0"/>
              </a:spcAft>
              <a:buClr>
                <a:srgbClr val="000000"/>
              </a:buClr>
              <a:buSzPts val="7300"/>
              <a:buFont typeface="Arial"/>
              <a:buNone/>
            </a:pPr>
            <a:r>
              <a:rPr b="1" i="0" lang="en-PH" sz="7300" u="none" cap="none" strike="noStrike">
                <a:solidFill>
                  <a:srgbClr val="0B5394"/>
                </a:solidFill>
                <a:highlight>
                  <a:schemeClr val="lt1"/>
                </a:highlight>
                <a:latin typeface="Arial"/>
                <a:ea typeface="Arial"/>
                <a:cs typeface="Arial"/>
                <a:sym typeface="Arial"/>
              </a:rPr>
              <a:t>Not all </a:t>
            </a:r>
            <a:r>
              <a:rPr b="1" i="0" lang="en-PH" sz="7300" u="none" cap="none" strike="noStrike">
                <a:solidFill>
                  <a:srgbClr val="666666"/>
                </a:solidFill>
                <a:highlight>
                  <a:schemeClr val="lt1"/>
                </a:highlight>
                <a:latin typeface="Arial"/>
                <a:ea typeface="Arial"/>
                <a:cs typeface="Arial"/>
                <a:sym typeface="Arial"/>
              </a:rPr>
              <a:t>data </a:t>
            </a:r>
            <a:r>
              <a:rPr b="1" lang="en-PH" sz="7300">
                <a:solidFill>
                  <a:srgbClr val="666666"/>
                </a:solidFill>
                <a:highlight>
                  <a:schemeClr val="lt1"/>
                </a:highlight>
              </a:rPr>
              <a:t>is </a:t>
            </a:r>
            <a:r>
              <a:rPr b="1" i="0" lang="en-PH" sz="7300" u="none" cap="none" strike="noStrike">
                <a:solidFill>
                  <a:srgbClr val="666666"/>
                </a:solidFill>
                <a:highlight>
                  <a:schemeClr val="lt1"/>
                </a:highlight>
                <a:latin typeface="Arial"/>
                <a:ea typeface="Arial"/>
                <a:cs typeface="Arial"/>
                <a:sym typeface="Arial"/>
              </a:rPr>
              <a:t>useful. </a:t>
            </a:r>
            <a:endParaRPr b="1" i="0" sz="7300" u="none" cap="none" strike="noStrike">
              <a:solidFill>
                <a:srgbClr val="666666"/>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g134f43e4296_0_1064"/>
          <p:cNvSpPr txBox="1"/>
          <p:nvPr>
            <p:ph type="title"/>
          </p:nvPr>
        </p:nvSpPr>
        <p:spPr>
          <a:xfrm>
            <a:off x="2139928" y="1440707"/>
            <a:ext cx="13030500" cy="788400"/>
          </a:xfrm>
          <a:prstGeom prst="rect">
            <a:avLst/>
          </a:prstGeom>
          <a:noFill/>
          <a:ln>
            <a:noFill/>
          </a:ln>
        </p:spPr>
        <p:txBody>
          <a:bodyPr anchorCtr="0" anchor="t" bIns="0" lIns="0" spcFirstLastPara="1" rIns="0" wrap="square" tIns="33875">
            <a:spAutoFit/>
          </a:bodyPr>
          <a:lstStyle/>
          <a:p>
            <a:pPr indent="0" lvl="0" marL="38100" rtl="0" algn="l">
              <a:lnSpc>
                <a:spcPct val="100000"/>
              </a:lnSpc>
              <a:spcBef>
                <a:spcPts val="0"/>
              </a:spcBef>
              <a:spcAft>
                <a:spcPts val="0"/>
              </a:spcAft>
              <a:buNone/>
            </a:pPr>
            <a:r>
              <a:rPr lang="en-PH"/>
              <a:t>Feature Scaling: Robust Scaler</a:t>
            </a:r>
            <a:endParaRPr/>
          </a:p>
        </p:txBody>
      </p:sp>
      <p:grpSp>
        <p:nvGrpSpPr>
          <p:cNvPr id="827" name="Google Shape;827;g134f43e4296_0_1064"/>
          <p:cNvGrpSpPr/>
          <p:nvPr/>
        </p:nvGrpSpPr>
        <p:grpSpPr>
          <a:xfrm>
            <a:off x="-3712" y="766059"/>
            <a:ext cx="7319700" cy="1073882"/>
            <a:chOff x="0" y="0"/>
            <a:chExt cx="7319700" cy="1073882"/>
          </a:xfrm>
        </p:grpSpPr>
        <p:sp>
          <p:nvSpPr>
            <p:cNvPr id="828" name="Google Shape;828;g134f43e4296_0_106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29" name="Google Shape;829;g134f43e4296_0_106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30" name="Google Shape;830;g134f43e4296_0_1064"/>
          <p:cNvSpPr txBox="1"/>
          <p:nvPr/>
        </p:nvSpPr>
        <p:spPr>
          <a:xfrm>
            <a:off x="1620083" y="3485592"/>
            <a:ext cx="10739100" cy="8173200"/>
          </a:xfrm>
          <a:prstGeom prst="rect">
            <a:avLst/>
          </a:prstGeom>
          <a:noFill/>
          <a:ln>
            <a:noFill/>
          </a:ln>
        </p:spPr>
        <p:txBody>
          <a:bodyPr anchorCtr="0" anchor="t" bIns="0" lIns="0" spcFirstLastPara="1" rIns="0" wrap="square" tIns="28725">
            <a:spAutoFit/>
          </a:bodyPr>
          <a:lstStyle/>
          <a:p>
            <a:pPr indent="-869950" lvl="0" marL="1003300" marR="114300" rtl="0" algn="l">
              <a:lnSpc>
                <a:spcPct val="101000"/>
              </a:lnSpc>
              <a:spcBef>
                <a:spcPts val="0"/>
              </a:spcBef>
              <a:spcAft>
                <a:spcPts val="0"/>
              </a:spcAft>
              <a:buClr>
                <a:srgbClr val="595959"/>
              </a:buClr>
              <a:buSzPts val="3500"/>
              <a:buFont typeface="Arial"/>
              <a:buChar char="●"/>
            </a:pPr>
            <a:r>
              <a:rPr lang="en-PH" sz="3500">
                <a:solidFill>
                  <a:srgbClr val="595959"/>
                </a:solidFill>
                <a:latin typeface="Lato"/>
                <a:ea typeface="Lato"/>
                <a:cs typeface="Lato"/>
                <a:sym typeface="Lato"/>
              </a:rPr>
              <a:t>Uses a similar method to the Min-Max scaler but it  instead uses the interquartile range, rather than  the min-max, so that it is robust to outliers.</a:t>
            </a:r>
            <a:endParaRPr sz="3500">
              <a:solidFill>
                <a:schemeClr val="dk1"/>
              </a:solidFill>
              <a:latin typeface="Lato"/>
              <a:ea typeface="Lato"/>
              <a:cs typeface="Lato"/>
              <a:sym typeface="Lato"/>
            </a:endParaRPr>
          </a:p>
          <a:p>
            <a:pPr indent="0" lvl="0" marL="0" marR="0" rtl="0" algn="l">
              <a:lnSpc>
                <a:spcPct val="100000"/>
              </a:lnSpc>
              <a:spcBef>
                <a:spcPts val="100"/>
              </a:spcBef>
              <a:spcAft>
                <a:spcPts val="0"/>
              </a:spcAft>
              <a:buClr>
                <a:srgbClr val="595959"/>
              </a:buClr>
              <a:buSzPts val="3500"/>
              <a:buFont typeface="Arial"/>
              <a:buNone/>
            </a:pPr>
            <a:r>
              <a:t/>
            </a:r>
            <a:endParaRPr sz="3500">
              <a:solidFill>
                <a:schemeClr val="dk1"/>
              </a:solidFill>
              <a:latin typeface="Lato"/>
              <a:ea typeface="Lato"/>
              <a:cs typeface="Lato"/>
              <a:sym typeface="Lato"/>
            </a:endParaRPr>
          </a:p>
          <a:p>
            <a:pPr indent="-882650" lvl="0" marL="1016000" marR="0" rtl="0" algn="l">
              <a:lnSpc>
                <a:spcPct val="100000"/>
              </a:lnSpc>
              <a:spcBef>
                <a:spcPts val="0"/>
              </a:spcBef>
              <a:spcAft>
                <a:spcPts val="0"/>
              </a:spcAft>
              <a:buClr>
                <a:srgbClr val="595959"/>
              </a:buClr>
              <a:buSzPts val="3500"/>
              <a:buFont typeface="Arial"/>
              <a:buChar char="●"/>
            </a:pPr>
            <a:r>
              <a:rPr lang="en-PH" sz="3500">
                <a:solidFill>
                  <a:srgbClr val="595959"/>
                </a:solidFill>
                <a:latin typeface="Lato"/>
                <a:ea typeface="Lato"/>
                <a:cs typeface="Lato"/>
                <a:sym typeface="Lato"/>
              </a:rPr>
              <a:t>Follows the formula:</a:t>
            </a:r>
            <a:endParaRPr sz="3500">
              <a:solidFill>
                <a:schemeClr val="dk1"/>
              </a:solidFill>
              <a:latin typeface="Lato"/>
              <a:ea typeface="Lato"/>
              <a:cs typeface="Lato"/>
              <a:sym typeface="Lato"/>
            </a:endParaRPr>
          </a:p>
          <a:p>
            <a:pPr indent="0" lvl="0" marL="4064000" marR="4394200" rtl="0" algn="ctr">
              <a:lnSpc>
                <a:spcPct val="201900"/>
              </a:lnSpc>
              <a:spcBef>
                <a:spcPts val="0"/>
              </a:spcBef>
              <a:spcAft>
                <a:spcPts val="0"/>
              </a:spcAft>
              <a:buNone/>
            </a:pPr>
            <a:r>
              <a:rPr lang="en-PH" sz="3500">
                <a:solidFill>
                  <a:srgbClr val="595959"/>
                </a:solidFill>
                <a:latin typeface="Lato"/>
                <a:ea typeface="Lato"/>
                <a:cs typeface="Lato"/>
                <a:sym typeface="Lato"/>
              </a:rPr>
              <a:t>x</a:t>
            </a:r>
            <a:r>
              <a:rPr baseline="-25000" lang="en-PH" sz="3400">
                <a:solidFill>
                  <a:srgbClr val="595959"/>
                </a:solidFill>
                <a:latin typeface="Lato"/>
                <a:ea typeface="Lato"/>
                <a:cs typeface="Lato"/>
                <a:sym typeface="Lato"/>
              </a:rPr>
              <a:t>i</a:t>
            </a:r>
            <a:r>
              <a:rPr lang="en-PH" sz="3500">
                <a:solidFill>
                  <a:srgbClr val="595959"/>
                </a:solidFill>
                <a:latin typeface="Lato"/>
                <a:ea typeface="Lato"/>
                <a:cs typeface="Lato"/>
                <a:sym typeface="Lato"/>
              </a:rPr>
              <a:t>–Q</a:t>
            </a:r>
            <a:r>
              <a:rPr baseline="-25000" lang="en-PH" sz="3400">
                <a:solidFill>
                  <a:srgbClr val="595959"/>
                </a:solidFill>
                <a:latin typeface="Lato"/>
                <a:ea typeface="Lato"/>
                <a:cs typeface="Lato"/>
                <a:sym typeface="Lato"/>
              </a:rPr>
              <a:t>1</a:t>
            </a:r>
            <a:r>
              <a:rPr lang="en-PH" sz="3500">
                <a:solidFill>
                  <a:srgbClr val="595959"/>
                </a:solidFill>
                <a:latin typeface="Lato"/>
                <a:ea typeface="Lato"/>
                <a:cs typeface="Lato"/>
                <a:sym typeface="Lato"/>
              </a:rPr>
              <a:t>(x)  Q</a:t>
            </a:r>
            <a:r>
              <a:rPr baseline="-25000" lang="en-PH" sz="3400">
                <a:solidFill>
                  <a:srgbClr val="595959"/>
                </a:solidFill>
                <a:latin typeface="Lato"/>
                <a:ea typeface="Lato"/>
                <a:cs typeface="Lato"/>
                <a:sym typeface="Lato"/>
              </a:rPr>
              <a:t>3</a:t>
            </a:r>
            <a:r>
              <a:rPr lang="en-PH" sz="3500">
                <a:solidFill>
                  <a:srgbClr val="595959"/>
                </a:solidFill>
                <a:latin typeface="Lato"/>
                <a:ea typeface="Lato"/>
                <a:cs typeface="Lato"/>
                <a:sym typeface="Lato"/>
              </a:rPr>
              <a:t>(x)–Q</a:t>
            </a:r>
            <a:r>
              <a:rPr baseline="-25000" lang="en-PH" sz="3400">
                <a:solidFill>
                  <a:srgbClr val="595959"/>
                </a:solidFill>
                <a:latin typeface="Lato"/>
                <a:ea typeface="Lato"/>
                <a:cs typeface="Lato"/>
                <a:sym typeface="Lato"/>
              </a:rPr>
              <a:t>1</a:t>
            </a:r>
            <a:r>
              <a:rPr lang="en-PH" sz="3500">
                <a:solidFill>
                  <a:srgbClr val="595959"/>
                </a:solidFill>
                <a:latin typeface="Lato"/>
                <a:ea typeface="Lato"/>
                <a:cs typeface="Lato"/>
                <a:sym typeface="Lato"/>
              </a:rPr>
              <a:t>(x)</a:t>
            </a:r>
            <a:endParaRPr sz="3500">
              <a:solidFill>
                <a:schemeClr val="dk1"/>
              </a:solidFill>
              <a:latin typeface="Lato"/>
              <a:ea typeface="Lato"/>
              <a:cs typeface="Lato"/>
              <a:sym typeface="Lato"/>
            </a:endParaRPr>
          </a:p>
          <a:p>
            <a:pPr indent="0" lvl="0" marL="0" marR="0" rtl="0" algn="l">
              <a:lnSpc>
                <a:spcPct val="100000"/>
              </a:lnSpc>
              <a:spcBef>
                <a:spcPts val="100"/>
              </a:spcBef>
              <a:spcAft>
                <a:spcPts val="0"/>
              </a:spcAft>
              <a:buNone/>
            </a:pPr>
            <a:r>
              <a:t/>
            </a:r>
            <a:endParaRPr sz="6900">
              <a:solidFill>
                <a:schemeClr val="dk1"/>
              </a:solidFill>
              <a:latin typeface="Lato"/>
              <a:ea typeface="Lato"/>
              <a:cs typeface="Lato"/>
              <a:sym typeface="Lato"/>
            </a:endParaRPr>
          </a:p>
          <a:p>
            <a:pPr indent="-869950" lvl="0" marL="1003300" marR="292100" rtl="0" algn="l">
              <a:lnSpc>
                <a:spcPct val="101000"/>
              </a:lnSpc>
              <a:spcBef>
                <a:spcPts val="0"/>
              </a:spcBef>
              <a:spcAft>
                <a:spcPts val="0"/>
              </a:spcAft>
              <a:buClr>
                <a:srgbClr val="595959"/>
              </a:buClr>
              <a:buSzPts val="3500"/>
              <a:buFont typeface="Arial"/>
              <a:buChar char="●"/>
            </a:pPr>
            <a:r>
              <a:rPr lang="en-PH" sz="3500">
                <a:solidFill>
                  <a:srgbClr val="595959"/>
                </a:solidFill>
                <a:latin typeface="Lato"/>
                <a:ea typeface="Lato"/>
                <a:cs typeface="Lato"/>
                <a:sym typeface="Lato"/>
              </a:rPr>
              <a:t>Notice that after Robust scaling, the distributions  are brought into the same scale and overlap, but  the outliers remain outside of bulk of the new  distributions.</a:t>
            </a:r>
            <a:endParaRPr sz="3500">
              <a:solidFill>
                <a:schemeClr val="dk1"/>
              </a:solidFill>
              <a:latin typeface="Lato"/>
              <a:ea typeface="Lato"/>
              <a:cs typeface="Lato"/>
              <a:sym typeface="Lato"/>
            </a:endParaRPr>
          </a:p>
        </p:txBody>
      </p:sp>
      <p:sp>
        <p:nvSpPr>
          <p:cNvPr id="831" name="Google Shape;831;g134f43e4296_0_1064"/>
          <p:cNvSpPr/>
          <p:nvPr/>
        </p:nvSpPr>
        <p:spPr>
          <a:xfrm>
            <a:off x="12951504" y="3308459"/>
            <a:ext cx="10371900" cy="8684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p:txBody>
      </p:sp>
      <p:sp>
        <p:nvSpPr>
          <p:cNvPr id="832" name="Google Shape;832;g134f43e4296_0_106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Prepare (Again)</a:t>
            </a:r>
            <a:endParaRPr b="0" i="0" sz="1400" u="none" cap="none" strike="noStrike">
              <a:solidFill>
                <a:srgbClr val="000000"/>
              </a:solidFill>
              <a:latin typeface="Arial"/>
              <a:ea typeface="Arial"/>
              <a:cs typeface="Arial"/>
              <a:sym typeface="Arial"/>
            </a:endParaRPr>
          </a:p>
        </p:txBody>
      </p:sp>
      <p:grpSp>
        <p:nvGrpSpPr>
          <p:cNvPr id="833" name="Google Shape;833;g134f43e4296_0_1064"/>
          <p:cNvGrpSpPr/>
          <p:nvPr/>
        </p:nvGrpSpPr>
        <p:grpSpPr>
          <a:xfrm>
            <a:off x="5439346" y="7004538"/>
            <a:ext cx="2602686" cy="40638"/>
            <a:chOff x="2355372" y="2895803"/>
            <a:chExt cx="975995" cy="15239"/>
          </a:xfrm>
        </p:grpSpPr>
        <p:sp>
          <p:nvSpPr>
            <p:cNvPr id="834" name="Google Shape;834;g134f43e4296_0_1064"/>
            <p:cNvSpPr/>
            <p:nvPr/>
          </p:nvSpPr>
          <p:spPr>
            <a:xfrm>
              <a:off x="2355372" y="2903725"/>
              <a:ext cx="975995" cy="0"/>
            </a:xfrm>
            <a:custGeom>
              <a:rect b="b" l="l" r="r" t="t"/>
              <a:pathLst>
                <a:path extrusionOk="0" h="120000" w="975995">
                  <a:moveTo>
                    <a:pt x="0" y="0"/>
                  </a:moveTo>
                  <a:lnTo>
                    <a:pt x="975737" y="0"/>
                  </a:lnTo>
                </a:path>
              </a:pathLst>
            </a:custGeom>
            <a:noFill/>
            <a:ln cap="flat" cmpd="sng" w="9900">
              <a:solidFill>
                <a:srgbClr val="58585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p:txBody>
        </p:sp>
        <p:sp>
          <p:nvSpPr>
            <p:cNvPr id="835" name="Google Shape;835;g134f43e4296_0_1064"/>
            <p:cNvSpPr/>
            <p:nvPr/>
          </p:nvSpPr>
          <p:spPr>
            <a:xfrm>
              <a:off x="2355372" y="2895803"/>
              <a:ext cx="975995" cy="15239"/>
            </a:xfrm>
            <a:custGeom>
              <a:rect b="b" l="l" r="r" t="t"/>
              <a:pathLst>
                <a:path extrusionOk="0" h="15239" w="975995">
                  <a:moveTo>
                    <a:pt x="975443" y="14858"/>
                  </a:moveTo>
                  <a:lnTo>
                    <a:pt x="0" y="14858"/>
                  </a:lnTo>
                  <a:lnTo>
                    <a:pt x="0" y="0"/>
                  </a:lnTo>
                  <a:lnTo>
                    <a:pt x="975443" y="0"/>
                  </a:lnTo>
                  <a:lnTo>
                    <a:pt x="975443" y="14858"/>
                  </a:lnTo>
                  <a:close/>
                </a:path>
              </a:pathLst>
            </a:custGeom>
            <a:solidFill>
              <a:srgbClr val="59595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grpSp>
        <p:nvGrpSpPr>
          <p:cNvPr id="840" name="Google Shape;840;g134f43e4296_0_838"/>
          <p:cNvGrpSpPr/>
          <p:nvPr/>
        </p:nvGrpSpPr>
        <p:grpSpPr>
          <a:xfrm>
            <a:off x="-3712" y="766059"/>
            <a:ext cx="7319700" cy="1073882"/>
            <a:chOff x="0" y="0"/>
            <a:chExt cx="7319700" cy="1073882"/>
          </a:xfrm>
        </p:grpSpPr>
        <p:sp>
          <p:nvSpPr>
            <p:cNvPr id="841" name="Google Shape;841;g134f43e4296_0_83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42" name="Google Shape;842;g134f43e4296_0_83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43" name="Google Shape;843;g134f43e4296_0_83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(Bivariate) Analysis</a:t>
            </a:r>
            <a:endParaRPr b="0" i="0" sz="1400" u="none" cap="none" strike="noStrike">
              <a:solidFill>
                <a:srgbClr val="000000"/>
              </a:solidFill>
              <a:latin typeface="Arial"/>
              <a:ea typeface="Arial"/>
              <a:cs typeface="Arial"/>
              <a:sym typeface="Arial"/>
            </a:endParaRPr>
          </a:p>
        </p:txBody>
      </p:sp>
      <p:pic>
        <p:nvPicPr>
          <p:cNvPr descr="ForTheWomen_blacktext (2) (1).png" id="844" name="Google Shape;844;g134f43e4296_0_838"/>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845" name="Google Shape;845;g134f43e4296_0_838"/>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46" name="Google Shape;846;g134f43e4296_0_838"/>
          <p:cNvSpPr txBox="1"/>
          <p:nvPr/>
        </p:nvSpPr>
        <p:spPr>
          <a:xfrm>
            <a:off x="2725750" y="2456200"/>
            <a:ext cx="14960100" cy="942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PH" sz="20000">
                <a:solidFill>
                  <a:schemeClr val="lt2"/>
                </a:solidFill>
                <a:latin typeface="Helvetica Neue"/>
                <a:ea typeface="Helvetica Neue"/>
                <a:cs typeface="Helvetica Neue"/>
                <a:sym typeface="Helvetica Neue"/>
              </a:rPr>
              <a:t>Profile</a:t>
            </a:r>
            <a:endParaRPr sz="20000">
              <a:solidFill>
                <a:schemeClr val="lt2"/>
              </a:solidFill>
              <a:latin typeface="Helvetica Neue"/>
              <a:ea typeface="Helvetica Neue"/>
              <a:cs typeface="Helvetica Neue"/>
              <a:sym typeface="Helvetica Neue"/>
            </a:endParaRPr>
          </a:p>
          <a:p>
            <a:pPr indent="0" lvl="0" marL="0" rtl="0" algn="l">
              <a:spcBef>
                <a:spcPts val="0"/>
              </a:spcBef>
              <a:spcAft>
                <a:spcPts val="0"/>
              </a:spcAft>
              <a:buNone/>
            </a:pPr>
            <a:r>
              <a:rPr b="1" lang="en-PH" sz="20000">
                <a:solidFill>
                  <a:schemeClr val="lt2"/>
                </a:solidFill>
                <a:latin typeface="Helvetica Neue"/>
                <a:ea typeface="Helvetica Neue"/>
                <a:cs typeface="Helvetica Neue"/>
                <a:sym typeface="Helvetica Neue"/>
              </a:rPr>
              <a:t>Prepare</a:t>
            </a:r>
            <a:endParaRPr b="1" sz="20000">
              <a:solidFill>
                <a:schemeClr val="lt2"/>
              </a:solidFill>
              <a:latin typeface="Helvetica Neue"/>
              <a:ea typeface="Helvetica Neue"/>
              <a:cs typeface="Helvetica Neue"/>
              <a:sym typeface="Helvetica Neue"/>
            </a:endParaRPr>
          </a:p>
          <a:p>
            <a:pPr indent="0" lvl="0" marL="0" rtl="0" algn="l">
              <a:spcBef>
                <a:spcPts val="0"/>
              </a:spcBef>
              <a:spcAft>
                <a:spcPts val="0"/>
              </a:spcAft>
              <a:buNone/>
            </a:pPr>
            <a:r>
              <a:rPr b="1" lang="en-PH" sz="20000">
                <a:solidFill>
                  <a:srgbClr val="193177"/>
                </a:solidFill>
                <a:latin typeface="Helvetica Neue"/>
                <a:ea typeface="Helvetica Neue"/>
                <a:cs typeface="Helvetica Neue"/>
                <a:sym typeface="Helvetica Neue"/>
              </a:rPr>
              <a:t>A</a:t>
            </a:r>
            <a:r>
              <a:rPr b="1" lang="en-PH" sz="20000">
                <a:latin typeface="Helvetica Neue"/>
                <a:ea typeface="Helvetica Neue"/>
                <a:cs typeface="Helvetica Neue"/>
                <a:sym typeface="Helvetica Neue"/>
              </a:rPr>
              <a:t>nalyze</a:t>
            </a:r>
            <a:endParaRPr b="1" sz="20000">
              <a:latin typeface="Helvetica Neue"/>
              <a:ea typeface="Helvetica Neue"/>
              <a:cs typeface="Helvetica Neue"/>
              <a:sym typeface="Helvetica Neue"/>
            </a:endParaRPr>
          </a:p>
        </p:txBody>
      </p:sp>
      <p:sp>
        <p:nvSpPr>
          <p:cNvPr id="847" name="Google Shape;847;g134f43e4296_0_838"/>
          <p:cNvSpPr txBox="1"/>
          <p:nvPr/>
        </p:nvSpPr>
        <p:spPr>
          <a:xfrm>
            <a:off x="12153325" y="9162900"/>
            <a:ext cx="9186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PH" sz="5000">
                <a:latin typeface="Helvetica Neue"/>
                <a:ea typeface="Helvetica Neue"/>
                <a:cs typeface="Helvetica Neue"/>
                <a:sym typeface="Helvetica Neue"/>
              </a:rPr>
              <a:t>(again)</a:t>
            </a:r>
            <a:endParaRPr sz="5000">
              <a:latin typeface="Helvetica Neue"/>
              <a:ea typeface="Helvetica Neue"/>
              <a:cs typeface="Helvetica Neue"/>
              <a:sym typeface="Helvetica Neue"/>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grpSp>
        <p:nvGrpSpPr>
          <p:cNvPr id="852" name="Google Shape;852;g135113b380a_0_75"/>
          <p:cNvGrpSpPr/>
          <p:nvPr/>
        </p:nvGrpSpPr>
        <p:grpSpPr>
          <a:xfrm>
            <a:off x="-3712" y="766059"/>
            <a:ext cx="7319700" cy="1073882"/>
            <a:chOff x="0" y="0"/>
            <a:chExt cx="7319700" cy="1073882"/>
          </a:xfrm>
        </p:grpSpPr>
        <p:sp>
          <p:nvSpPr>
            <p:cNvPr id="853" name="Google Shape;853;g135113b380a_0_7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54" name="Google Shape;854;g135113b380a_0_7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55" name="Google Shape;855;g135113b380a_0_7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Bivariate (Analysis)</a:t>
            </a:r>
            <a:endParaRPr i="1" sz="4000">
              <a:solidFill>
                <a:srgbClr val="FFFFFF"/>
              </a:solidFill>
              <a:latin typeface="Poppins"/>
              <a:ea typeface="Poppins"/>
              <a:cs typeface="Poppins"/>
              <a:sym typeface="Poppins"/>
            </a:endParaRPr>
          </a:p>
        </p:txBody>
      </p:sp>
      <p:pic>
        <p:nvPicPr>
          <p:cNvPr descr="ForTheWomen_blacktext (2) (1).png" id="856" name="Google Shape;856;g135113b380a_0_75"/>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857" name="Google Shape;857;g135113b380a_0_75"/>
          <p:cNvSpPr txBox="1"/>
          <p:nvPr/>
        </p:nvSpPr>
        <p:spPr>
          <a:xfrm>
            <a:off x="3108413" y="3369813"/>
            <a:ext cx="7950900" cy="264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0"/>
              <a:buFont typeface="Arial"/>
              <a:buNone/>
            </a:pPr>
            <a:r>
              <a:rPr b="1" lang="en-PH" sz="8000">
                <a:latin typeface="Helvetica Neue"/>
                <a:ea typeface="Helvetica Neue"/>
                <a:cs typeface="Helvetica Neue"/>
                <a:sym typeface="Helvetica Neue"/>
              </a:rPr>
              <a:t>Univariate Analysis</a:t>
            </a:r>
            <a:endParaRPr b="1" i="0" sz="8000" u="none" cap="none" strike="noStrike">
              <a:solidFill>
                <a:srgbClr val="000000"/>
              </a:solidFill>
              <a:latin typeface="Helvetica Neue"/>
              <a:ea typeface="Helvetica Neue"/>
              <a:cs typeface="Helvetica Neue"/>
              <a:sym typeface="Helvetica Neue"/>
            </a:endParaRPr>
          </a:p>
        </p:txBody>
      </p:sp>
      <p:sp>
        <p:nvSpPr>
          <p:cNvPr id="858" name="Google Shape;858;g135113b380a_0_75"/>
          <p:cNvSpPr txBox="1"/>
          <p:nvPr/>
        </p:nvSpPr>
        <p:spPr>
          <a:xfrm>
            <a:off x="13324688" y="8369175"/>
            <a:ext cx="7950900" cy="264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0"/>
              <a:buFont typeface="Arial"/>
              <a:buNone/>
            </a:pPr>
            <a:r>
              <a:rPr b="1" lang="en-PH" sz="8000">
                <a:latin typeface="Helvetica Neue"/>
                <a:ea typeface="Helvetica Neue"/>
                <a:cs typeface="Helvetica Neue"/>
                <a:sym typeface="Helvetica Neue"/>
              </a:rPr>
              <a:t>Bivariate Analysis</a:t>
            </a:r>
            <a:endParaRPr b="1" i="0" sz="8000" u="none" cap="none" strike="noStrike">
              <a:solidFill>
                <a:srgbClr val="000000"/>
              </a:solidFill>
              <a:latin typeface="Helvetica Neue"/>
              <a:ea typeface="Helvetica Neue"/>
              <a:cs typeface="Helvetica Neue"/>
              <a:sym typeface="Helvetica Neue"/>
            </a:endParaRPr>
          </a:p>
        </p:txBody>
      </p:sp>
      <p:pic>
        <p:nvPicPr>
          <p:cNvPr id="859" name="Google Shape;859;g135113b380a_0_75"/>
          <p:cNvPicPr preferRelativeResize="0"/>
          <p:nvPr/>
        </p:nvPicPr>
        <p:blipFill>
          <a:blip r:embed="rId4">
            <a:alphaModFix/>
          </a:blip>
          <a:stretch>
            <a:fillRect/>
          </a:stretch>
        </p:blipFill>
        <p:spPr>
          <a:xfrm>
            <a:off x="4645463" y="6017313"/>
            <a:ext cx="4876800" cy="4876800"/>
          </a:xfrm>
          <a:prstGeom prst="rect">
            <a:avLst/>
          </a:prstGeom>
          <a:noFill/>
          <a:ln>
            <a:noFill/>
          </a:ln>
        </p:spPr>
      </p:pic>
      <p:pic>
        <p:nvPicPr>
          <p:cNvPr id="860" name="Google Shape;860;g135113b380a_0_75"/>
          <p:cNvPicPr preferRelativeResize="0"/>
          <p:nvPr/>
        </p:nvPicPr>
        <p:blipFill>
          <a:blip r:embed="rId5">
            <a:alphaModFix/>
          </a:blip>
          <a:stretch>
            <a:fillRect/>
          </a:stretch>
        </p:blipFill>
        <p:spPr>
          <a:xfrm>
            <a:off x="14861738" y="3492375"/>
            <a:ext cx="4876800" cy="48768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g134f43e4296_0_1332"/>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866" name="Google Shape;866;g134f43e4296_0_1332"/>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Charts: </a:t>
            </a:r>
            <a:r>
              <a:rPr b="1" i="1" lang="en-PH" sz="4400" u="none" cap="none" strike="noStrike">
                <a:solidFill>
                  <a:srgbClr val="366092"/>
                </a:solidFill>
                <a:latin typeface="Arial"/>
                <a:ea typeface="Arial"/>
                <a:cs typeface="Arial"/>
                <a:sym typeface="Arial"/>
              </a:rPr>
              <a:t>Scatterplot</a:t>
            </a:r>
            <a:endParaRPr b="1" i="1" sz="4400" u="none" cap="none" strike="noStrike">
              <a:solidFill>
                <a:srgbClr val="366092"/>
              </a:solidFill>
              <a:latin typeface="Arial"/>
              <a:ea typeface="Arial"/>
              <a:cs typeface="Arial"/>
              <a:sym typeface="Arial"/>
            </a:endParaRPr>
          </a:p>
        </p:txBody>
      </p:sp>
      <p:pic>
        <p:nvPicPr>
          <p:cNvPr id="867" name="Google Shape;867;g134f43e4296_0_1332"/>
          <p:cNvPicPr preferRelativeResize="0"/>
          <p:nvPr/>
        </p:nvPicPr>
        <p:blipFill rotWithShape="1">
          <a:blip r:embed="rId4">
            <a:alphaModFix/>
          </a:blip>
          <a:srcRect b="0" l="0" r="0" t="0"/>
          <a:stretch/>
        </p:blipFill>
        <p:spPr>
          <a:xfrm>
            <a:off x="7334866" y="3191306"/>
            <a:ext cx="15476235" cy="9669911"/>
          </a:xfrm>
          <a:prstGeom prst="rect">
            <a:avLst/>
          </a:prstGeom>
          <a:noFill/>
          <a:ln>
            <a:noFill/>
          </a:ln>
        </p:spPr>
      </p:pic>
      <p:sp>
        <p:nvSpPr>
          <p:cNvPr id="868" name="Google Shape;868;g134f43e4296_0_1332"/>
          <p:cNvSpPr txBox="1"/>
          <p:nvPr/>
        </p:nvSpPr>
        <p:spPr>
          <a:xfrm rot="-5400000">
            <a:off x="4700643" y="7438173"/>
            <a:ext cx="6915300" cy="786600"/>
          </a:xfrm>
          <a:prstGeom prst="rect">
            <a:avLst/>
          </a:prstGeom>
          <a:solidFill>
            <a:srgbClr val="FFFFFF"/>
          </a:solidFill>
          <a:ln>
            <a:noFill/>
          </a:ln>
        </p:spPr>
        <p:txBody>
          <a:bodyPr anchorCtr="0" anchor="t" bIns="110875" lIns="110875" spcFirstLastPara="1" rIns="110875" wrap="square" tIns="110875">
            <a:noAutofit/>
          </a:bodyPr>
          <a:lstStyle/>
          <a:p>
            <a:pPr indent="0" lvl="0" marL="0" marR="0" rtl="0" algn="l">
              <a:lnSpc>
                <a:spcPct val="100000"/>
              </a:lnSpc>
              <a:spcBef>
                <a:spcPts val="0"/>
              </a:spcBef>
              <a:spcAft>
                <a:spcPts val="0"/>
              </a:spcAft>
              <a:buClr>
                <a:srgbClr val="000000"/>
              </a:buClr>
              <a:buSzPts val="2500"/>
              <a:buFont typeface="Arial"/>
              <a:buNone/>
            </a:pPr>
            <a:r>
              <a:rPr b="0" i="0" lang="en-PH" sz="2500" u="none" cap="none" strike="noStrike">
                <a:solidFill>
                  <a:srgbClr val="000000"/>
                </a:solidFill>
                <a:latin typeface="Arial"/>
                <a:ea typeface="Arial"/>
                <a:cs typeface="Arial"/>
                <a:sym typeface="Arial"/>
              </a:rPr>
              <a:t>Price  (thousand dollars)</a:t>
            </a:r>
            <a:endParaRPr b="0" i="0" sz="2500" u="none" cap="none" strike="noStrike">
              <a:solidFill>
                <a:srgbClr val="000000"/>
              </a:solidFill>
              <a:latin typeface="Arial"/>
              <a:ea typeface="Arial"/>
              <a:cs typeface="Arial"/>
              <a:sym typeface="Arial"/>
            </a:endParaRPr>
          </a:p>
        </p:txBody>
      </p:sp>
      <p:sp>
        <p:nvSpPr>
          <p:cNvPr id="869" name="Google Shape;869;g134f43e4296_0_1332"/>
          <p:cNvSpPr txBox="1"/>
          <p:nvPr/>
        </p:nvSpPr>
        <p:spPr>
          <a:xfrm>
            <a:off x="8780088" y="11770423"/>
            <a:ext cx="13416000" cy="783600"/>
          </a:xfrm>
          <a:prstGeom prst="rect">
            <a:avLst/>
          </a:prstGeom>
          <a:solidFill>
            <a:srgbClr val="FFFFFF"/>
          </a:solidFill>
          <a:ln>
            <a:noFill/>
          </a:ln>
        </p:spPr>
        <p:txBody>
          <a:bodyPr anchorCtr="0" anchor="t" bIns="110875" lIns="110875" spcFirstLastPara="1" rIns="110875" wrap="square" tIns="110875">
            <a:noAutofit/>
          </a:bodyPr>
          <a:lstStyle/>
          <a:p>
            <a:pPr indent="0" lvl="0" marL="0" marR="0" rtl="0" algn="l">
              <a:lnSpc>
                <a:spcPct val="100000"/>
              </a:lnSpc>
              <a:spcBef>
                <a:spcPts val="0"/>
              </a:spcBef>
              <a:spcAft>
                <a:spcPts val="0"/>
              </a:spcAft>
              <a:buClr>
                <a:srgbClr val="000000"/>
              </a:buClr>
              <a:buSzPts val="2500"/>
              <a:buFont typeface="Arial"/>
              <a:buNone/>
            </a:pPr>
            <a:r>
              <a:rPr b="0" i="0" lang="en-PH" sz="2500" u="none" cap="none" strike="noStrike">
                <a:solidFill>
                  <a:schemeClr val="dk1"/>
                </a:solidFill>
                <a:latin typeface="Arial"/>
                <a:ea typeface="Arial"/>
                <a:cs typeface="Arial"/>
                <a:sym typeface="Arial"/>
              </a:rPr>
              <a:t>Ground living area</a:t>
            </a:r>
            <a:endParaRPr b="0" i="0" sz="2500" u="none" cap="none" strike="noStrike">
              <a:solidFill>
                <a:schemeClr val="dk1"/>
              </a:solidFill>
              <a:latin typeface="Arial"/>
              <a:ea typeface="Arial"/>
              <a:cs typeface="Arial"/>
              <a:sym typeface="Arial"/>
            </a:endParaRPr>
          </a:p>
        </p:txBody>
      </p:sp>
      <p:sp>
        <p:nvSpPr>
          <p:cNvPr id="870" name="Google Shape;870;g134f43e4296_0_1332"/>
          <p:cNvSpPr txBox="1"/>
          <p:nvPr/>
        </p:nvSpPr>
        <p:spPr>
          <a:xfrm>
            <a:off x="1200606" y="4073286"/>
            <a:ext cx="5172300" cy="3286200"/>
          </a:xfrm>
          <a:prstGeom prst="rect">
            <a:avLst/>
          </a:prstGeom>
          <a:noFill/>
          <a:ln>
            <a:noFill/>
          </a:ln>
        </p:spPr>
        <p:txBody>
          <a:bodyPr anchorCtr="0" anchor="t" bIns="110875" lIns="110875" spcFirstLastPara="1" rIns="110875" wrap="square" tIns="110875">
            <a:noAutofit/>
          </a:bodyPr>
          <a:lstStyle/>
          <a:p>
            <a:pPr indent="0" lvl="0" marL="0" marR="0" rtl="0" algn="l">
              <a:lnSpc>
                <a:spcPct val="100000"/>
              </a:lnSpc>
              <a:spcBef>
                <a:spcPts val="0"/>
              </a:spcBef>
              <a:spcAft>
                <a:spcPts val="0"/>
              </a:spcAft>
              <a:buClr>
                <a:srgbClr val="000000"/>
              </a:buClr>
              <a:buSzPts val="3900"/>
              <a:buFont typeface="Arial"/>
              <a:buNone/>
            </a:pPr>
            <a:r>
              <a:rPr b="0" i="0" lang="en-PH" sz="3900" u="none" cap="none" strike="noStrike">
                <a:solidFill>
                  <a:srgbClr val="000000"/>
                </a:solidFill>
                <a:latin typeface="Arial"/>
                <a:ea typeface="Arial"/>
                <a:cs typeface="Arial"/>
                <a:sym typeface="Arial"/>
              </a:rPr>
              <a:t>Predicting house price given ground living area</a:t>
            </a:r>
            <a:endParaRPr b="0" i="0" sz="3900" u="none" cap="none" strike="noStrike">
              <a:solidFill>
                <a:srgbClr val="000000"/>
              </a:solidFill>
              <a:latin typeface="Arial"/>
              <a:ea typeface="Arial"/>
              <a:cs typeface="Arial"/>
              <a:sym typeface="Arial"/>
            </a:endParaRPr>
          </a:p>
        </p:txBody>
      </p:sp>
      <p:grpSp>
        <p:nvGrpSpPr>
          <p:cNvPr id="871" name="Google Shape;871;g134f43e4296_0_1332"/>
          <p:cNvGrpSpPr/>
          <p:nvPr/>
        </p:nvGrpSpPr>
        <p:grpSpPr>
          <a:xfrm>
            <a:off x="-3712" y="766059"/>
            <a:ext cx="7319700" cy="1073882"/>
            <a:chOff x="0" y="0"/>
            <a:chExt cx="7319700" cy="1073882"/>
          </a:xfrm>
        </p:grpSpPr>
        <p:sp>
          <p:nvSpPr>
            <p:cNvPr id="872" name="Google Shape;872;g134f43e4296_0_133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73" name="Google Shape;873;g134f43e4296_0_133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74" name="Google Shape;874;g134f43e4296_0_133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(Bivariate) Analysis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g134f43e4296_0_1343"/>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880" name="Google Shape;880;g134f43e4296_0_1343"/>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Charts: </a:t>
            </a:r>
            <a:r>
              <a:rPr b="1" i="1" lang="en-PH" sz="4400" u="none" cap="none" strike="noStrike">
                <a:solidFill>
                  <a:srgbClr val="366092"/>
                </a:solidFill>
                <a:latin typeface="Arial"/>
                <a:ea typeface="Arial"/>
                <a:cs typeface="Arial"/>
                <a:sym typeface="Arial"/>
              </a:rPr>
              <a:t>Scatterplot</a:t>
            </a:r>
            <a:endParaRPr b="1" i="1" sz="4400" u="none" cap="none" strike="noStrike">
              <a:solidFill>
                <a:srgbClr val="366092"/>
              </a:solidFill>
              <a:latin typeface="Arial"/>
              <a:ea typeface="Arial"/>
              <a:cs typeface="Arial"/>
              <a:sym typeface="Arial"/>
            </a:endParaRPr>
          </a:p>
        </p:txBody>
      </p:sp>
      <p:pic>
        <p:nvPicPr>
          <p:cNvPr id="881" name="Google Shape;881;g134f43e4296_0_1343"/>
          <p:cNvPicPr preferRelativeResize="0"/>
          <p:nvPr/>
        </p:nvPicPr>
        <p:blipFill rotWithShape="1">
          <a:blip r:embed="rId4">
            <a:alphaModFix/>
          </a:blip>
          <a:srcRect b="0" l="0" r="0" t="0"/>
          <a:stretch/>
        </p:blipFill>
        <p:spPr>
          <a:xfrm>
            <a:off x="10981631" y="2280675"/>
            <a:ext cx="11136613" cy="11108901"/>
          </a:xfrm>
          <a:prstGeom prst="rect">
            <a:avLst/>
          </a:prstGeom>
          <a:noFill/>
          <a:ln>
            <a:noFill/>
          </a:ln>
        </p:spPr>
      </p:pic>
      <p:sp>
        <p:nvSpPr>
          <p:cNvPr id="882" name="Google Shape;882;g134f43e4296_0_1343"/>
          <p:cNvSpPr txBox="1"/>
          <p:nvPr/>
        </p:nvSpPr>
        <p:spPr>
          <a:xfrm>
            <a:off x="1200606" y="4073286"/>
            <a:ext cx="9230700" cy="5944500"/>
          </a:xfrm>
          <a:prstGeom prst="rect">
            <a:avLst/>
          </a:prstGeom>
          <a:noFill/>
          <a:ln>
            <a:noFill/>
          </a:ln>
        </p:spPr>
        <p:txBody>
          <a:bodyPr anchorCtr="0" anchor="t" bIns="110875" lIns="110875" spcFirstLastPara="1" rIns="110875" wrap="square" tIns="110875">
            <a:noAutofit/>
          </a:bodyPr>
          <a:lstStyle/>
          <a:p>
            <a:pPr indent="0" lvl="0" marL="0" marR="0" rtl="0" algn="l">
              <a:lnSpc>
                <a:spcPct val="100000"/>
              </a:lnSpc>
              <a:spcBef>
                <a:spcPts val="0"/>
              </a:spcBef>
              <a:spcAft>
                <a:spcPts val="0"/>
              </a:spcAft>
              <a:buClr>
                <a:srgbClr val="000000"/>
              </a:buClr>
              <a:buSzPts val="3900"/>
              <a:buFont typeface="Arial"/>
              <a:buNone/>
            </a:pPr>
            <a:r>
              <a:rPr b="0" i="0" lang="en-PH" sz="3900" u="none" cap="none" strike="noStrike">
                <a:solidFill>
                  <a:srgbClr val="000000"/>
                </a:solidFill>
                <a:latin typeface="Arial"/>
                <a:ea typeface="Arial"/>
                <a:cs typeface="Arial"/>
                <a:sym typeface="Arial"/>
              </a:rPr>
              <a:t>Predicting car price given Horsepower and MPG (Miles per gallon)</a:t>
            </a:r>
            <a:endParaRPr b="0" i="0" sz="3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900"/>
              <a:buFont typeface="Arial"/>
              <a:buNone/>
            </a:pPr>
            <a:r>
              <a:t/>
            </a:r>
            <a:endParaRPr b="0" i="0" sz="3900" u="none" cap="none" strike="noStrike">
              <a:solidFill>
                <a:srgbClr val="000000"/>
              </a:solidFill>
              <a:latin typeface="Arial"/>
              <a:ea typeface="Arial"/>
              <a:cs typeface="Arial"/>
              <a:sym typeface="Arial"/>
            </a:endParaRPr>
          </a:p>
          <a:p>
            <a:pPr indent="-527050" lvl="0" marL="558800" marR="0" rtl="0" algn="l">
              <a:lnSpc>
                <a:spcPct val="100000"/>
              </a:lnSpc>
              <a:spcBef>
                <a:spcPts val="0"/>
              </a:spcBef>
              <a:spcAft>
                <a:spcPts val="0"/>
              </a:spcAft>
              <a:buClr>
                <a:srgbClr val="000000"/>
              </a:buClr>
              <a:buSzPts val="3900"/>
              <a:buFont typeface="Arial"/>
              <a:buChar char="●"/>
            </a:pPr>
            <a:r>
              <a:rPr b="0" i="0" lang="en-PH" sz="3900" u="none" cap="none" strike="noStrike">
                <a:solidFill>
                  <a:srgbClr val="000000"/>
                </a:solidFill>
                <a:latin typeface="Arial"/>
                <a:ea typeface="Arial"/>
                <a:cs typeface="Arial"/>
                <a:sym typeface="Arial"/>
              </a:rPr>
              <a:t>Price and horsepower are correlated</a:t>
            </a:r>
            <a:endParaRPr b="0" i="0" sz="3900" u="none" cap="none" strike="noStrike">
              <a:solidFill>
                <a:srgbClr val="000000"/>
              </a:solidFill>
              <a:latin typeface="Arial"/>
              <a:ea typeface="Arial"/>
              <a:cs typeface="Arial"/>
              <a:sym typeface="Arial"/>
            </a:endParaRPr>
          </a:p>
          <a:p>
            <a:pPr indent="-527050" lvl="0" marL="558800" marR="0" rtl="0" algn="l">
              <a:lnSpc>
                <a:spcPct val="100000"/>
              </a:lnSpc>
              <a:spcBef>
                <a:spcPts val="0"/>
              </a:spcBef>
              <a:spcAft>
                <a:spcPts val="0"/>
              </a:spcAft>
              <a:buClr>
                <a:srgbClr val="000000"/>
              </a:buClr>
              <a:buSzPts val="3900"/>
              <a:buFont typeface="Arial"/>
              <a:buChar char="●"/>
            </a:pPr>
            <a:r>
              <a:rPr b="0" i="0" lang="en-PH" sz="3900" u="none" cap="none" strike="noStrike">
                <a:solidFill>
                  <a:srgbClr val="000000"/>
                </a:solidFill>
                <a:latin typeface="Arial"/>
                <a:ea typeface="Arial"/>
                <a:cs typeface="Arial"/>
                <a:sym typeface="Arial"/>
              </a:rPr>
              <a:t>MPG and horsepower are also correlated.</a:t>
            </a:r>
            <a:endParaRPr b="0" i="0" sz="3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900"/>
              <a:buFont typeface="Arial"/>
              <a:buNone/>
            </a:pPr>
            <a:r>
              <a:t/>
            </a:r>
            <a:endParaRPr b="0" i="0" sz="3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900"/>
              <a:buFont typeface="Arial"/>
              <a:buNone/>
            </a:pPr>
            <a:r>
              <a:rPr b="1" i="0" lang="en-PH" sz="3900" u="none" cap="none" strike="noStrike">
                <a:solidFill>
                  <a:srgbClr val="000000"/>
                </a:solidFill>
                <a:latin typeface="Arial"/>
                <a:ea typeface="Arial"/>
                <a:cs typeface="Arial"/>
                <a:sym typeface="Arial"/>
              </a:rPr>
              <a:t>Test for Multicollinearity: </a:t>
            </a:r>
            <a:br>
              <a:rPr b="1" i="0" lang="en-PH" sz="3900" u="none" cap="none" strike="noStrike">
                <a:solidFill>
                  <a:srgbClr val="000000"/>
                </a:solidFill>
                <a:latin typeface="Arial"/>
                <a:ea typeface="Arial"/>
                <a:cs typeface="Arial"/>
                <a:sym typeface="Arial"/>
              </a:rPr>
            </a:br>
            <a:r>
              <a:rPr b="0" i="0" lang="en-PH" sz="3900" u="none" cap="none" strike="noStrike">
                <a:solidFill>
                  <a:srgbClr val="000000"/>
                </a:solidFill>
                <a:latin typeface="Arial"/>
                <a:ea typeface="Arial"/>
                <a:cs typeface="Arial"/>
                <a:sym typeface="Arial"/>
              </a:rPr>
              <a:t>Variance Inflation Factor</a:t>
            </a:r>
            <a:endParaRPr b="0" i="0" sz="3900" u="none" cap="none" strike="noStrike">
              <a:solidFill>
                <a:srgbClr val="000000"/>
              </a:solidFill>
              <a:latin typeface="Arial"/>
              <a:ea typeface="Arial"/>
              <a:cs typeface="Arial"/>
              <a:sym typeface="Arial"/>
            </a:endParaRPr>
          </a:p>
        </p:txBody>
      </p:sp>
      <p:sp>
        <p:nvSpPr>
          <p:cNvPr id="883" name="Google Shape;883;g134f43e4296_0_1343"/>
          <p:cNvSpPr txBox="1"/>
          <p:nvPr/>
        </p:nvSpPr>
        <p:spPr>
          <a:xfrm>
            <a:off x="1278443" y="9663574"/>
            <a:ext cx="8695200" cy="783600"/>
          </a:xfrm>
          <a:prstGeom prst="rect">
            <a:avLst/>
          </a:prstGeom>
          <a:noFill/>
          <a:ln>
            <a:noFill/>
          </a:ln>
        </p:spPr>
        <p:txBody>
          <a:bodyPr anchorCtr="0" anchor="t" bIns="110875" lIns="110875" spcFirstLastPara="1" rIns="110875" wrap="square" tIns="110875">
            <a:noAutofit/>
          </a:bodyPr>
          <a:lstStyle/>
          <a:p>
            <a:pPr indent="0" lvl="0" marL="0" marR="0" rtl="0" algn="l">
              <a:lnSpc>
                <a:spcPct val="100000"/>
              </a:lnSpc>
              <a:spcBef>
                <a:spcPts val="0"/>
              </a:spcBef>
              <a:spcAft>
                <a:spcPts val="0"/>
              </a:spcAft>
              <a:buClr>
                <a:srgbClr val="000000"/>
              </a:buClr>
              <a:buSzPts val="2800"/>
              <a:buFont typeface="Arial"/>
              <a:buNone/>
            </a:pPr>
            <a:r>
              <a:rPr b="0" i="0" lang="en-PH" sz="2800" u="none" cap="none" strike="noStrike">
                <a:solidFill>
                  <a:srgbClr val="1155CC"/>
                </a:solidFill>
                <a:latin typeface="Arial"/>
                <a:ea typeface="Arial"/>
                <a:cs typeface="Arial"/>
                <a:sym typeface="Arial"/>
              </a:rPr>
              <a:t>https://etav.github.io/python/vif_factor_python.html</a:t>
            </a:r>
            <a:endParaRPr b="0" i="0" sz="2800" u="none" cap="none" strike="noStrike">
              <a:solidFill>
                <a:srgbClr val="1155CC"/>
              </a:solidFill>
              <a:latin typeface="Arial"/>
              <a:ea typeface="Arial"/>
              <a:cs typeface="Arial"/>
              <a:sym typeface="Arial"/>
            </a:endParaRPr>
          </a:p>
        </p:txBody>
      </p:sp>
      <p:grpSp>
        <p:nvGrpSpPr>
          <p:cNvPr id="884" name="Google Shape;884;g134f43e4296_0_1343"/>
          <p:cNvGrpSpPr/>
          <p:nvPr/>
        </p:nvGrpSpPr>
        <p:grpSpPr>
          <a:xfrm>
            <a:off x="-3712" y="766059"/>
            <a:ext cx="7319700" cy="1073882"/>
            <a:chOff x="0" y="0"/>
            <a:chExt cx="7319700" cy="1073882"/>
          </a:xfrm>
        </p:grpSpPr>
        <p:sp>
          <p:nvSpPr>
            <p:cNvPr id="885" name="Google Shape;885;g134f43e4296_0_134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86" name="Google Shape;886;g134f43e4296_0_134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87" name="Google Shape;887;g134f43e4296_0_134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rPr>
              <a:t>(Bivariate) Analysis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pic>
        <p:nvPicPr>
          <p:cNvPr descr="ForTheWomen_blacktext (2) (1).png" id="892" name="Google Shape;892;g130dfca2355_0_1592"/>
          <p:cNvPicPr preferRelativeResize="0"/>
          <p:nvPr/>
        </p:nvPicPr>
        <p:blipFill rotWithShape="1">
          <a:blip r:embed="rId3">
            <a:alphaModFix/>
          </a:blip>
          <a:srcRect b="0" l="0" r="0" t="0"/>
          <a:stretch/>
        </p:blipFill>
        <p:spPr>
          <a:xfrm>
            <a:off x="3286895" y="562367"/>
            <a:ext cx="17810211" cy="125912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pSp>
        <p:nvGrpSpPr>
          <p:cNvPr id="136" name="Google Shape;136;g134f43e4296_0_77"/>
          <p:cNvGrpSpPr/>
          <p:nvPr/>
        </p:nvGrpSpPr>
        <p:grpSpPr>
          <a:xfrm>
            <a:off x="-3712" y="766059"/>
            <a:ext cx="7319700" cy="1073882"/>
            <a:chOff x="0" y="0"/>
            <a:chExt cx="7319700" cy="1073882"/>
          </a:xfrm>
        </p:grpSpPr>
        <p:sp>
          <p:nvSpPr>
            <p:cNvPr id="137" name="Google Shape;137;g134f43e4296_0_7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38" name="Google Shape;138;g134f43e4296_0_7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39" name="Google Shape;139;g134f43e4296_0_7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Introduction</a:t>
            </a:r>
            <a:endParaRPr b="0" i="0" sz="1400" u="none" cap="none" strike="noStrike">
              <a:solidFill>
                <a:srgbClr val="000000"/>
              </a:solidFill>
              <a:latin typeface="Arial"/>
              <a:ea typeface="Arial"/>
              <a:cs typeface="Arial"/>
              <a:sym typeface="Arial"/>
            </a:endParaRPr>
          </a:p>
        </p:txBody>
      </p:sp>
      <p:pic>
        <p:nvPicPr>
          <p:cNvPr descr="ForTheWomen_blacktext (2) (1).png" id="140" name="Google Shape;140;g134f43e4296_0_77"/>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41" name="Google Shape;141;g134f43e4296_0_77"/>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142" name="Google Shape;142;g134f43e4296_0_77"/>
          <p:cNvPicPr preferRelativeResize="0"/>
          <p:nvPr/>
        </p:nvPicPr>
        <p:blipFill rotWithShape="1">
          <a:blip r:embed="rId4">
            <a:alphaModFix/>
          </a:blip>
          <a:srcRect b="0" l="4041" r="8476" t="0"/>
          <a:stretch/>
        </p:blipFill>
        <p:spPr>
          <a:xfrm>
            <a:off x="6774178" y="4137920"/>
            <a:ext cx="10632483" cy="8105525"/>
          </a:xfrm>
          <a:prstGeom prst="rect">
            <a:avLst/>
          </a:prstGeom>
          <a:noFill/>
          <a:ln>
            <a:noFill/>
          </a:ln>
        </p:spPr>
      </p:pic>
      <p:sp>
        <p:nvSpPr>
          <p:cNvPr id="143" name="Google Shape;143;g134f43e4296_0_77"/>
          <p:cNvSpPr txBox="1"/>
          <p:nvPr/>
        </p:nvSpPr>
        <p:spPr>
          <a:xfrm>
            <a:off x="6309202" y="2795448"/>
            <a:ext cx="12526200" cy="880500"/>
          </a:xfrm>
          <a:prstGeom prst="rect">
            <a:avLst/>
          </a:prstGeom>
          <a:solidFill>
            <a:srgbClr val="FFFFFF"/>
          </a:solidFill>
          <a:ln>
            <a:noFill/>
          </a:ln>
        </p:spPr>
        <p:txBody>
          <a:bodyPr anchorCtr="0" anchor="ctr" bIns="110875" lIns="110875" spcFirstLastPara="1" rIns="110875" wrap="square" tIns="110875">
            <a:noAutofit/>
          </a:bodyPr>
          <a:lstStyle/>
          <a:p>
            <a:pPr indent="0" lvl="0" marL="0" marR="0" rtl="0" algn="l">
              <a:lnSpc>
                <a:spcPct val="150000"/>
              </a:lnSpc>
              <a:spcBef>
                <a:spcPts val="0"/>
              </a:spcBef>
              <a:spcAft>
                <a:spcPts val="0"/>
              </a:spcAft>
              <a:buClr>
                <a:srgbClr val="000000"/>
              </a:buClr>
              <a:buSzPts val="7300"/>
              <a:buFont typeface="Arial"/>
              <a:buNone/>
            </a:pPr>
            <a:r>
              <a:rPr b="1" i="0" lang="en-PH" sz="7300" u="none" cap="none" strike="noStrike">
                <a:solidFill>
                  <a:srgbClr val="0B5394"/>
                </a:solidFill>
                <a:highlight>
                  <a:schemeClr val="lt1"/>
                </a:highlight>
                <a:latin typeface="Arial"/>
                <a:ea typeface="Arial"/>
                <a:cs typeface="Arial"/>
                <a:sym typeface="Arial"/>
              </a:rPr>
              <a:t>Garbage in, garbage out</a:t>
            </a:r>
            <a:endParaRPr b="1" i="0" sz="7300" u="none" cap="none" strike="noStrike">
              <a:solidFill>
                <a:srgbClr val="666666"/>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grpSp>
        <p:nvGrpSpPr>
          <p:cNvPr id="148" name="Google Shape;148;g134f43e4296_0_86"/>
          <p:cNvGrpSpPr/>
          <p:nvPr/>
        </p:nvGrpSpPr>
        <p:grpSpPr>
          <a:xfrm>
            <a:off x="-3712" y="766059"/>
            <a:ext cx="7319700" cy="1073882"/>
            <a:chOff x="0" y="0"/>
            <a:chExt cx="7319700" cy="1073882"/>
          </a:xfrm>
        </p:grpSpPr>
        <p:sp>
          <p:nvSpPr>
            <p:cNvPr id="149" name="Google Shape;149;g134f43e4296_0_8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50" name="Google Shape;150;g134f43e4296_0_8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51" name="Google Shape;151;g134f43e4296_0_8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Introduction</a:t>
            </a:r>
            <a:endParaRPr b="0" i="0" sz="1400" u="none" cap="none" strike="noStrike">
              <a:solidFill>
                <a:srgbClr val="000000"/>
              </a:solidFill>
              <a:latin typeface="Arial"/>
              <a:ea typeface="Arial"/>
              <a:cs typeface="Arial"/>
              <a:sym typeface="Arial"/>
            </a:endParaRPr>
          </a:p>
        </p:txBody>
      </p:sp>
      <p:pic>
        <p:nvPicPr>
          <p:cNvPr descr="ForTheWomen_blacktext (2) (1).png" id="152" name="Google Shape;152;g134f43e4296_0_8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53" name="Google Shape;153;g134f43e4296_0_86"/>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54" name="Google Shape;154;g134f43e4296_0_86"/>
          <p:cNvSpPr txBox="1"/>
          <p:nvPr/>
        </p:nvSpPr>
        <p:spPr>
          <a:xfrm>
            <a:off x="2725750" y="2456200"/>
            <a:ext cx="14960100" cy="942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PH" sz="20000">
                <a:solidFill>
                  <a:srgbClr val="193177"/>
                </a:solidFill>
                <a:latin typeface="Helvetica Neue"/>
                <a:ea typeface="Helvetica Neue"/>
                <a:cs typeface="Helvetica Neue"/>
                <a:sym typeface="Helvetica Neue"/>
              </a:rPr>
              <a:t>P</a:t>
            </a:r>
            <a:endParaRPr sz="20000">
              <a:latin typeface="Helvetica Neue"/>
              <a:ea typeface="Helvetica Neue"/>
              <a:cs typeface="Helvetica Neue"/>
              <a:sym typeface="Helvetica Neue"/>
            </a:endParaRPr>
          </a:p>
          <a:p>
            <a:pPr indent="0" lvl="0" marL="0" rtl="0" algn="l">
              <a:spcBef>
                <a:spcPts val="0"/>
              </a:spcBef>
              <a:spcAft>
                <a:spcPts val="0"/>
              </a:spcAft>
              <a:buNone/>
            </a:pPr>
            <a:r>
              <a:rPr b="1" lang="en-PH" sz="20000">
                <a:solidFill>
                  <a:srgbClr val="193177"/>
                </a:solidFill>
                <a:latin typeface="Helvetica Neue"/>
                <a:ea typeface="Helvetica Neue"/>
                <a:cs typeface="Helvetica Neue"/>
                <a:sym typeface="Helvetica Neue"/>
              </a:rPr>
              <a:t>P</a:t>
            </a:r>
            <a:endParaRPr b="1" sz="20000">
              <a:latin typeface="Helvetica Neue"/>
              <a:ea typeface="Helvetica Neue"/>
              <a:cs typeface="Helvetica Neue"/>
              <a:sym typeface="Helvetica Neue"/>
            </a:endParaRPr>
          </a:p>
          <a:p>
            <a:pPr indent="0" lvl="0" marL="0" rtl="0" algn="l">
              <a:spcBef>
                <a:spcPts val="0"/>
              </a:spcBef>
              <a:spcAft>
                <a:spcPts val="0"/>
              </a:spcAft>
              <a:buNone/>
            </a:pPr>
            <a:r>
              <a:rPr b="1" lang="en-PH" sz="20000">
                <a:solidFill>
                  <a:srgbClr val="193177"/>
                </a:solidFill>
                <a:latin typeface="Helvetica Neue"/>
                <a:ea typeface="Helvetica Neue"/>
                <a:cs typeface="Helvetica Neue"/>
                <a:sym typeface="Helvetica Neue"/>
              </a:rPr>
              <a:t>A</a:t>
            </a:r>
            <a:endParaRPr b="1" sz="20000">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pSp>
        <p:nvGrpSpPr>
          <p:cNvPr id="159" name="Google Shape;159;g134f43e4296_0_123"/>
          <p:cNvGrpSpPr/>
          <p:nvPr/>
        </p:nvGrpSpPr>
        <p:grpSpPr>
          <a:xfrm>
            <a:off x="-3712" y="766059"/>
            <a:ext cx="7319700" cy="1073882"/>
            <a:chOff x="0" y="0"/>
            <a:chExt cx="7319700" cy="1073882"/>
          </a:xfrm>
        </p:grpSpPr>
        <p:sp>
          <p:nvSpPr>
            <p:cNvPr id="160" name="Google Shape;160;g134f43e4296_0_12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61" name="Google Shape;161;g134f43e4296_0_12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62" name="Google Shape;162;g134f43e4296_0_12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Introduction</a:t>
            </a:r>
            <a:endParaRPr b="0" i="0" sz="1400" u="none" cap="none" strike="noStrike">
              <a:solidFill>
                <a:srgbClr val="000000"/>
              </a:solidFill>
              <a:latin typeface="Arial"/>
              <a:ea typeface="Arial"/>
              <a:cs typeface="Arial"/>
              <a:sym typeface="Arial"/>
            </a:endParaRPr>
          </a:p>
        </p:txBody>
      </p:sp>
      <p:pic>
        <p:nvPicPr>
          <p:cNvPr descr="ForTheWomen_blacktext (2) (1).png" id="163" name="Google Shape;163;g134f43e4296_0_123"/>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64" name="Google Shape;164;g134f43e4296_0_123"/>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65" name="Google Shape;165;g134f43e4296_0_123"/>
          <p:cNvSpPr txBox="1"/>
          <p:nvPr/>
        </p:nvSpPr>
        <p:spPr>
          <a:xfrm>
            <a:off x="2725750" y="2456200"/>
            <a:ext cx="14960100" cy="942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PH" sz="20000">
                <a:solidFill>
                  <a:srgbClr val="193177"/>
                </a:solidFill>
                <a:latin typeface="Helvetica Neue"/>
                <a:ea typeface="Helvetica Neue"/>
                <a:cs typeface="Helvetica Neue"/>
                <a:sym typeface="Helvetica Neue"/>
              </a:rPr>
              <a:t>P</a:t>
            </a:r>
            <a:r>
              <a:rPr b="1" lang="en-PH" sz="20000">
                <a:latin typeface="Helvetica Neue"/>
                <a:ea typeface="Helvetica Neue"/>
                <a:cs typeface="Helvetica Neue"/>
                <a:sym typeface="Helvetica Neue"/>
              </a:rPr>
              <a:t>rofile</a:t>
            </a:r>
            <a:endParaRPr sz="20000">
              <a:latin typeface="Helvetica Neue"/>
              <a:ea typeface="Helvetica Neue"/>
              <a:cs typeface="Helvetica Neue"/>
              <a:sym typeface="Helvetica Neue"/>
            </a:endParaRPr>
          </a:p>
          <a:p>
            <a:pPr indent="0" lvl="0" marL="0" rtl="0" algn="l">
              <a:spcBef>
                <a:spcPts val="0"/>
              </a:spcBef>
              <a:spcAft>
                <a:spcPts val="0"/>
              </a:spcAft>
              <a:buNone/>
            </a:pPr>
            <a:r>
              <a:rPr b="1" lang="en-PH" sz="20000">
                <a:solidFill>
                  <a:srgbClr val="193177"/>
                </a:solidFill>
                <a:latin typeface="Helvetica Neue"/>
                <a:ea typeface="Helvetica Neue"/>
                <a:cs typeface="Helvetica Neue"/>
                <a:sym typeface="Helvetica Neue"/>
              </a:rPr>
              <a:t>P</a:t>
            </a:r>
            <a:r>
              <a:rPr b="1" lang="en-PH" sz="20000">
                <a:latin typeface="Helvetica Neue"/>
                <a:ea typeface="Helvetica Neue"/>
                <a:cs typeface="Helvetica Neue"/>
                <a:sym typeface="Helvetica Neue"/>
              </a:rPr>
              <a:t>repare</a:t>
            </a:r>
            <a:endParaRPr b="1" sz="20000">
              <a:latin typeface="Helvetica Neue"/>
              <a:ea typeface="Helvetica Neue"/>
              <a:cs typeface="Helvetica Neue"/>
              <a:sym typeface="Helvetica Neue"/>
            </a:endParaRPr>
          </a:p>
          <a:p>
            <a:pPr indent="0" lvl="0" marL="0" rtl="0" algn="l">
              <a:spcBef>
                <a:spcPts val="0"/>
              </a:spcBef>
              <a:spcAft>
                <a:spcPts val="0"/>
              </a:spcAft>
              <a:buNone/>
            </a:pPr>
            <a:r>
              <a:rPr b="1" lang="en-PH" sz="20000">
                <a:solidFill>
                  <a:srgbClr val="193177"/>
                </a:solidFill>
                <a:latin typeface="Helvetica Neue"/>
                <a:ea typeface="Helvetica Neue"/>
                <a:cs typeface="Helvetica Neue"/>
                <a:sym typeface="Helvetica Neue"/>
              </a:rPr>
              <a:t>A</a:t>
            </a:r>
            <a:r>
              <a:rPr b="1" lang="en-PH" sz="20000">
                <a:latin typeface="Helvetica Neue"/>
                <a:ea typeface="Helvetica Neue"/>
                <a:cs typeface="Helvetica Neue"/>
                <a:sym typeface="Helvetica Neue"/>
              </a:rPr>
              <a:t>nalyze</a:t>
            </a:r>
            <a:endParaRPr b="1" sz="20000">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